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6" r:id="rId2"/>
    <p:sldId id="259" r:id="rId3"/>
    <p:sldId id="257" r:id="rId4"/>
    <p:sldId id="2206" r:id="rId5"/>
    <p:sldId id="2683" r:id="rId6"/>
    <p:sldId id="2687" r:id="rId7"/>
    <p:sldId id="2209" r:id="rId8"/>
    <p:sldId id="263" r:id="rId9"/>
    <p:sldId id="266" r:id="rId10"/>
    <p:sldId id="260" r:id="rId11"/>
    <p:sldId id="2211" r:id="rId12"/>
    <p:sldId id="2686" r:id="rId13"/>
    <p:sldId id="2684" r:id="rId14"/>
    <p:sldId id="2685" r:id="rId15"/>
    <p:sldId id="2682" r:id="rId16"/>
    <p:sldId id="258" r:id="rId17"/>
    <p:sldId id="267" r:id="rId18"/>
    <p:sldId id="2214" r:id="rId19"/>
    <p:sldId id="2276" r:id="rId20"/>
    <p:sldId id="2193" r:id="rId21"/>
    <p:sldId id="2123" r:id="rId22"/>
    <p:sldId id="2215" r:id="rId23"/>
    <p:sldId id="2268" r:id="rId24"/>
    <p:sldId id="691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8174FE-3323-9A4F-84DA-9690DA2C51C5}" v="101" dt="2025-01-16T19:06:33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94"/>
  </p:normalViewPr>
  <p:slideViewPr>
    <p:cSldViewPr snapToGrid="0">
      <p:cViewPr varScale="1">
        <p:scale>
          <a:sx n="121" d="100"/>
          <a:sy n="121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3FD8D-1462-0646-BF0D-088E0244DF15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588F7-1FD5-9842-8D3A-859A32916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25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673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48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758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FA788-153B-48E8-BE7E-6F1C8483A80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790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294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5C419641-1628-DB95-ED80-3EDE2AE8B3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DC2223B5-8252-903C-FD17-3BA0798D0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FEBE2811-51EC-A64E-7FD0-73B3FA87CE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1438888-0556-A440-80D5-171F421EE66E}" type="slidenum">
              <a:rPr lang="it-IT" altLang="it-IT" smtClean="0"/>
              <a:pPr/>
              <a:t>20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78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82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06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081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66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32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834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72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58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452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18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AE93B7-3B62-0F4C-9C2A-F94AE3EF168D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AD2647-018B-1E49-8F4D-246DDC5BF8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28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jpeg"/><Relationship Id="rId18" Type="http://schemas.openxmlformats.org/officeDocument/2006/relationships/image" Target="../media/image58.png"/><Relationship Id="rId26" Type="http://schemas.openxmlformats.org/officeDocument/2006/relationships/image" Target="../media/image66.gif"/><Relationship Id="rId3" Type="http://schemas.openxmlformats.org/officeDocument/2006/relationships/image" Target="../media/image43.jpeg"/><Relationship Id="rId21" Type="http://schemas.openxmlformats.org/officeDocument/2006/relationships/image" Target="../media/image6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5" Type="http://schemas.openxmlformats.org/officeDocument/2006/relationships/image" Target="../media/image65.jpeg"/><Relationship Id="rId33" Type="http://schemas.openxmlformats.org/officeDocument/2006/relationships/image" Target="../media/image72.png"/><Relationship Id="rId2" Type="http://schemas.openxmlformats.org/officeDocument/2006/relationships/image" Target="../media/image42.jpeg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24" Type="http://schemas.openxmlformats.org/officeDocument/2006/relationships/image" Target="../media/image64.jpeg"/><Relationship Id="rId32" Type="http://schemas.openxmlformats.org/officeDocument/2006/relationships/image" Target="../media/image71.pn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23" Type="http://schemas.openxmlformats.org/officeDocument/2006/relationships/image" Target="../media/image63.jpeg"/><Relationship Id="rId28" Type="http://schemas.openxmlformats.org/officeDocument/2006/relationships/image" Target="../media/image67.pn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31" Type="http://schemas.openxmlformats.org/officeDocument/2006/relationships/image" Target="../media/image7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jpeg"/><Relationship Id="rId27" Type="http://schemas.openxmlformats.org/officeDocument/2006/relationships/image" Target="../media/image1.png"/><Relationship Id="rId30" Type="http://schemas.openxmlformats.org/officeDocument/2006/relationships/image" Target="../media/image69.png"/><Relationship Id="rId8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jpeg"/><Relationship Id="rId3" Type="http://schemas.openxmlformats.org/officeDocument/2006/relationships/image" Target="../media/image38.jpeg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95.png"/><Relationship Id="rId5" Type="http://schemas.openxmlformats.org/officeDocument/2006/relationships/image" Target="../media/image39.jpe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1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11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BCF690-FF2F-8647-E851-A3D9709C6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208" y="1688908"/>
            <a:ext cx="11075581" cy="2440171"/>
          </a:xfrm>
        </p:spPr>
        <p:txBody>
          <a:bodyPr>
            <a:normAutofit/>
          </a:bodyPr>
          <a:lstStyle/>
          <a:p>
            <a:r>
              <a:rPr lang="it-IT" b="1" i="0" dirty="0" err="1">
                <a:solidFill>
                  <a:srgbClr val="FF0000"/>
                </a:solidFill>
                <a:effectLst/>
                <a:latin typeface="Liberation Sans"/>
              </a:rPr>
              <a:t>Recent</a:t>
            </a:r>
            <a:r>
              <a:rPr lang="it-IT" b="1" i="0" dirty="0">
                <a:solidFill>
                  <a:srgbClr val="FF0000"/>
                </a:solidFill>
                <a:effectLst/>
                <a:latin typeface="Liberation Sans"/>
              </a:rPr>
              <a:t> </a:t>
            </a:r>
            <a:r>
              <a:rPr lang="it-IT" b="1" i="0" dirty="0" err="1">
                <a:solidFill>
                  <a:srgbClr val="FF0000"/>
                </a:solidFill>
                <a:effectLst/>
                <a:latin typeface="Liberation Sans"/>
              </a:rPr>
              <a:t>results</a:t>
            </a:r>
            <a:r>
              <a:rPr lang="it-IT" b="1" i="0" dirty="0">
                <a:solidFill>
                  <a:srgbClr val="FF0000"/>
                </a:solidFill>
                <a:effectLst/>
                <a:latin typeface="Liberation Sans"/>
              </a:rPr>
              <a:t> from the AGATA </a:t>
            </a:r>
            <a:r>
              <a:rPr lang="it-IT" b="1" i="0" dirty="0" err="1">
                <a:solidFill>
                  <a:srgbClr val="FF0000"/>
                </a:solidFill>
                <a:effectLst/>
                <a:latin typeface="Liberation Sans"/>
              </a:rPr>
              <a:t>campaign</a:t>
            </a:r>
            <a:r>
              <a:rPr lang="it-IT" b="1" i="0" dirty="0">
                <a:solidFill>
                  <a:srgbClr val="FF0000"/>
                </a:solidFill>
                <a:effectLst/>
                <a:latin typeface="Liberation Sans"/>
              </a:rPr>
              <a:t> </a:t>
            </a:r>
            <a:r>
              <a:rPr lang="it-IT" b="1" i="0" dirty="0" err="1">
                <a:solidFill>
                  <a:srgbClr val="FF0000"/>
                </a:solidFill>
                <a:effectLst/>
                <a:latin typeface="Liberation Sans"/>
              </a:rPr>
              <a:t>at</a:t>
            </a:r>
            <a:r>
              <a:rPr lang="it-IT" b="1" i="0" dirty="0">
                <a:solidFill>
                  <a:srgbClr val="FF0000"/>
                </a:solidFill>
                <a:effectLst/>
                <a:latin typeface="Liberation Sans"/>
              </a:rPr>
              <a:t> LNL</a:t>
            </a:r>
            <a:endParaRPr lang="it-IT" sz="31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GAMMA@LNL">
            <a:extLst>
              <a:ext uri="{FF2B5EF4-FFF2-40B4-BE49-F238E27FC236}">
                <a16:creationId xmlns:a16="http://schemas.microsoft.com/office/drawing/2014/main" id="{B17CCEEC-B576-5F97-969E-69D8DAC9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02" y="4805297"/>
            <a:ext cx="2566431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18DD577-44C9-0546-5A31-0FCE8DB42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589"/>
            <a:ext cx="12277996" cy="488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784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DE3FB8-4BC0-E8C5-C434-FF96B45C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82" y="254653"/>
            <a:ext cx="10515600" cy="703264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Agata @ zero degree (~ </a:t>
            </a:r>
            <a:r>
              <a:rPr lang="it-IT" b="1" dirty="0" err="1">
                <a:solidFill>
                  <a:srgbClr val="FF0000"/>
                </a:solidFill>
              </a:rPr>
              <a:t>mid</a:t>
            </a:r>
            <a:r>
              <a:rPr lang="it-IT" b="1" dirty="0">
                <a:solidFill>
                  <a:srgbClr val="FF0000"/>
                </a:solidFill>
              </a:rPr>
              <a:t> ’26-mid ‘28)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2EA3CA-E018-BE31-EB4B-DBD280234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13934" r="15804" b="17117"/>
          <a:stretch>
            <a:fillRect/>
          </a:stretch>
        </p:blipFill>
        <p:spPr bwMode="auto">
          <a:xfrm>
            <a:off x="128545" y="1520228"/>
            <a:ext cx="3832597" cy="266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D176DE0D-C01F-573F-1ACA-3BAF923B8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2162" y="1627452"/>
            <a:ext cx="1268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dirty="0"/>
              <a:t>NEDA</a:t>
            </a:r>
          </a:p>
          <a:p>
            <a:pPr algn="ctr"/>
            <a:r>
              <a:rPr lang="it-IT" altLang="it-IT" dirty="0" err="1"/>
              <a:t>neutrons</a:t>
            </a:r>
            <a:endParaRPr lang="it-IT" altLang="it-IT" dirty="0"/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C9BE2023-D28E-3DC9-ECE8-77ED171D7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82" y="1210043"/>
            <a:ext cx="6727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b="1">
                <a:solidFill>
                  <a:srgbClr val="0070C0"/>
                </a:solidFill>
              </a:rPr>
              <a:t>To be </a:t>
            </a:r>
            <a:r>
              <a:rPr lang="it-IT" altLang="it-IT" b="1" err="1">
                <a:solidFill>
                  <a:srgbClr val="0070C0"/>
                </a:solidFill>
              </a:rPr>
              <a:t>performed</a:t>
            </a:r>
            <a:r>
              <a:rPr lang="it-IT" altLang="it-IT" b="1">
                <a:solidFill>
                  <a:srgbClr val="0070C0"/>
                </a:solidFill>
              </a:rPr>
              <a:t> </a:t>
            </a:r>
            <a:r>
              <a:rPr lang="it-IT" altLang="it-IT" b="1" err="1">
                <a:solidFill>
                  <a:srgbClr val="0070C0"/>
                </a:solidFill>
              </a:rPr>
              <a:t>around</a:t>
            </a:r>
            <a:r>
              <a:rPr lang="it-IT" altLang="it-IT" b="1">
                <a:solidFill>
                  <a:srgbClr val="0070C0"/>
                </a:solidFill>
              </a:rPr>
              <a:t> 2026 after the </a:t>
            </a:r>
            <a:r>
              <a:rPr lang="it-IT" altLang="it-IT" b="1" err="1">
                <a:solidFill>
                  <a:srgbClr val="0070C0"/>
                </a:solidFill>
              </a:rPr>
              <a:t>Uranium</a:t>
            </a:r>
            <a:r>
              <a:rPr lang="it-IT" altLang="it-IT" b="1">
                <a:solidFill>
                  <a:srgbClr val="0070C0"/>
                </a:solidFill>
              </a:rPr>
              <a:t> </a:t>
            </a:r>
            <a:r>
              <a:rPr lang="it-IT" altLang="it-IT" b="1" err="1">
                <a:solidFill>
                  <a:srgbClr val="0070C0"/>
                </a:solidFill>
              </a:rPr>
              <a:t>campaign</a:t>
            </a:r>
            <a:endParaRPr lang="it-IT" altLang="it-IT" b="1">
              <a:solidFill>
                <a:srgbClr val="0070C0"/>
              </a:solidFill>
            </a:endParaRPr>
          </a:p>
        </p:txBody>
      </p:sp>
      <p:pic>
        <p:nvPicPr>
          <p:cNvPr id="21" name="Google Shape;281;g2c9e7058585_28_323" descr="NEDA—NEutron Detector Array - ScienceDirect">
            <a:extLst>
              <a:ext uri="{FF2B5EF4-FFF2-40B4-BE49-F238E27FC236}">
                <a16:creationId xmlns:a16="http://schemas.microsoft.com/office/drawing/2014/main" id="{188CE19C-CB57-F344-A8ED-06555A0A281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582" y="2224985"/>
            <a:ext cx="1109663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283;g2c9e7058585_28_323">
            <a:extLst>
              <a:ext uri="{FF2B5EF4-FFF2-40B4-BE49-F238E27FC236}">
                <a16:creationId xmlns:a16="http://schemas.microsoft.com/office/drawing/2014/main" id="{E3732E79-5D69-4A25-6923-90803DB93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654" y="1523479"/>
            <a:ext cx="7159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PARIS</a:t>
            </a:r>
            <a:endParaRPr lang="it-IT" altLang="it-IT" sz="1500" dirty="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 dirty="0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γ</a:t>
            </a:r>
            <a:r>
              <a:rPr lang="en-US" altLang="it-IT" sz="12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-rays</a:t>
            </a:r>
            <a:endParaRPr lang="it-IT" altLang="it-IT" sz="1200" dirty="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6" name="Google Shape;285;g2c9e7058585_28_323">
            <a:extLst>
              <a:ext uri="{FF2B5EF4-FFF2-40B4-BE49-F238E27FC236}">
                <a16:creationId xmlns:a16="http://schemas.microsoft.com/office/drawing/2014/main" id="{57D306E8-0E5A-F025-A35E-869E95D7A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9542" y="2684619"/>
            <a:ext cx="9429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NEDA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neutrons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28" name="Google Shape;287;g2c9e7058585_28_323">
            <a:extLst>
              <a:ext uri="{FF2B5EF4-FFF2-40B4-BE49-F238E27FC236}">
                <a16:creationId xmlns:a16="http://schemas.microsoft.com/office/drawing/2014/main" id="{C68AE76B-9545-50D0-186A-17A1642CB1F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582" y="4684051"/>
            <a:ext cx="94297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Google Shape;288;g2c9e7058585_28_323">
            <a:extLst>
              <a:ext uri="{FF2B5EF4-FFF2-40B4-BE49-F238E27FC236}">
                <a16:creationId xmlns:a16="http://schemas.microsoft.com/office/drawing/2014/main" id="{22EC48E2-DA31-3A07-D26D-93522F5CB5D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28" y="2097050"/>
            <a:ext cx="9445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Google Shape;293;g2c9e7058585_28_323">
            <a:extLst>
              <a:ext uri="{FF2B5EF4-FFF2-40B4-BE49-F238E27FC236}">
                <a16:creationId xmlns:a16="http://schemas.microsoft.com/office/drawing/2014/main" id="{3F100537-3C8E-8EEB-0BB7-3666830C5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114" y="4016723"/>
            <a:ext cx="12684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CTADIR</a:t>
            </a:r>
            <a:endParaRPr lang="it-IT" altLang="it-IT" sz="1500" dirty="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 dirty="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cryogenic target</a:t>
            </a:r>
            <a:endParaRPr lang="it-IT" altLang="it-IT" sz="1100" dirty="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B60ADF15-F683-A7A3-DF3F-964C904D0C1D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E78AC76F-E2C6-E45A-5F54-D6E87AE3E4DC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7" descr="logoAgata">
            <a:extLst>
              <a:ext uri="{FF2B5EF4-FFF2-40B4-BE49-F238E27FC236}">
                <a16:creationId xmlns:a16="http://schemas.microsoft.com/office/drawing/2014/main" id="{BFC53C32-C5AB-8727-FFA3-61BE7BE7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A1B40ABB-3121-792C-0481-EAADBAB4E7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29731E5-3EF6-BC8C-636C-0ED56AF7A4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68" t="7013" r="9224" b="4507"/>
          <a:stretch/>
        </p:blipFill>
        <p:spPr>
          <a:xfrm>
            <a:off x="3961142" y="3168870"/>
            <a:ext cx="5617561" cy="352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02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4" descr="Immagine che contiene persona, uomo, abito, vestiti&#10;&#10;Descrizione generata automaticamente">
            <a:extLst>
              <a:ext uri="{FF2B5EF4-FFF2-40B4-BE49-F238E27FC236}">
                <a16:creationId xmlns:a16="http://schemas.microsoft.com/office/drawing/2014/main" id="{53B70A71-32B6-FEC8-2CCB-02102F608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09" y="3334337"/>
            <a:ext cx="1000656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5" descr="Immagine che contiene persona, uomo, occhiali&#10;&#10;Descrizione generata automaticamente">
            <a:extLst>
              <a:ext uri="{FF2B5EF4-FFF2-40B4-BE49-F238E27FC236}">
                <a16:creationId xmlns:a16="http://schemas.microsoft.com/office/drawing/2014/main" id="{04939113-3E62-1FF5-F9A8-AC7D189C2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062" y="1171427"/>
            <a:ext cx="97472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6" descr="Immagine che contiene persona, seduto&#10;&#10;Descrizione generata automaticamente">
            <a:extLst>
              <a:ext uri="{FF2B5EF4-FFF2-40B4-BE49-F238E27FC236}">
                <a16:creationId xmlns:a16="http://schemas.microsoft.com/office/drawing/2014/main" id="{7896ACB0-6F17-C229-1C35-6907C44E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28" y="2321367"/>
            <a:ext cx="8905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7" descr="Immagine che contiene persona, aria aperta&#10;&#10;Descrizione generata automaticamente">
            <a:extLst>
              <a:ext uri="{FF2B5EF4-FFF2-40B4-BE49-F238E27FC236}">
                <a16:creationId xmlns:a16="http://schemas.microsoft.com/office/drawing/2014/main" id="{FC5501D3-ECD0-6D0A-60A6-9BBB96B6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27" y="2292202"/>
            <a:ext cx="9144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8" descr="Immagine che contiene persona, folla&#10;&#10;Descrizione generata automaticamente">
            <a:extLst>
              <a:ext uri="{FF2B5EF4-FFF2-40B4-BE49-F238E27FC236}">
                <a16:creationId xmlns:a16="http://schemas.microsoft.com/office/drawing/2014/main" id="{FD47FE75-4CE0-3F06-C9F4-3FB72C10F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25" y="4892527"/>
            <a:ext cx="8604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0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71B8092A-D668-1AA4-E6D0-A7FB1FDBC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121" y="2321367"/>
            <a:ext cx="8413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1" descr="Immagine che contiene cielo, aria aperta, acqua, persona&#10;&#10;Descrizione generata automaticamente">
            <a:extLst>
              <a:ext uri="{FF2B5EF4-FFF2-40B4-BE49-F238E27FC236}">
                <a16:creationId xmlns:a16="http://schemas.microsoft.com/office/drawing/2014/main" id="{80295ADB-1590-7010-57D0-FF263BEB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677" y="3317727"/>
            <a:ext cx="842963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2" descr="Immagine che contiene persona, muro, uomo, interno&#10;&#10;Descrizione generata automaticamente">
            <a:extLst>
              <a:ext uri="{FF2B5EF4-FFF2-40B4-BE49-F238E27FC236}">
                <a16:creationId xmlns:a16="http://schemas.microsoft.com/office/drawing/2014/main" id="{76F804E0-7FB6-1566-379D-84A7E527E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52" y="2248108"/>
            <a:ext cx="88106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3" descr="Immagine che contiene persona, muro&#10;&#10;Descrizione generata automaticamente">
            <a:extLst>
              <a:ext uri="{FF2B5EF4-FFF2-40B4-BE49-F238E27FC236}">
                <a16:creationId xmlns:a16="http://schemas.microsoft.com/office/drawing/2014/main" id="{5D853C30-C613-3CC8-9941-4B694EF57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02" y="4521052"/>
            <a:ext cx="8588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4" descr="Immagine che contiene aria aperta, albero, persona&#10;&#10;Descrizione generata automaticamente">
            <a:extLst>
              <a:ext uri="{FF2B5EF4-FFF2-40B4-BE49-F238E27FC236}">
                <a16:creationId xmlns:a16="http://schemas.microsoft.com/office/drawing/2014/main" id="{80A56616-916E-7375-D577-F91DCC78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13" y="3423591"/>
            <a:ext cx="8921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5" descr="Immagine che contiene persona, muro, vestiti, interno&#10;&#10;Descrizione generata automaticamente">
            <a:extLst>
              <a:ext uri="{FF2B5EF4-FFF2-40B4-BE49-F238E27FC236}">
                <a16:creationId xmlns:a16="http://schemas.microsoft.com/office/drawing/2014/main" id="{B3261B6F-8950-7331-5408-C2DFBD6D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05" y="1268559"/>
            <a:ext cx="8429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27">
            <a:extLst>
              <a:ext uri="{FF2B5EF4-FFF2-40B4-BE49-F238E27FC236}">
                <a16:creationId xmlns:a16="http://schemas.microsoft.com/office/drawing/2014/main" id="{AAB8F587-E5D3-713B-2AD2-54097DED2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77" y="1249215"/>
            <a:ext cx="862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29">
            <a:extLst>
              <a:ext uri="{FF2B5EF4-FFF2-40B4-BE49-F238E27FC236}">
                <a16:creationId xmlns:a16="http://schemas.microsoft.com/office/drawing/2014/main" id="{C22D3283-4517-A144-A2D4-4B924948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25" y="3797448"/>
            <a:ext cx="9350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31">
            <a:extLst>
              <a:ext uri="{FF2B5EF4-FFF2-40B4-BE49-F238E27FC236}">
                <a16:creationId xmlns:a16="http://schemas.microsoft.com/office/drawing/2014/main" id="{D8E504DA-CC13-1FAF-FA7C-3B27E81A7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77" y="1291828"/>
            <a:ext cx="8842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33">
            <a:extLst>
              <a:ext uri="{FF2B5EF4-FFF2-40B4-BE49-F238E27FC236}">
                <a16:creationId xmlns:a16="http://schemas.microsoft.com/office/drawing/2014/main" id="{45554313-5E11-4712-3928-93B67736A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252" y="3346598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39">
            <a:extLst>
              <a:ext uri="{FF2B5EF4-FFF2-40B4-BE49-F238E27FC236}">
                <a16:creationId xmlns:a16="http://schemas.microsoft.com/office/drawing/2014/main" id="{74CD14CA-8C95-744B-5356-0B6C4776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865" y="2325540"/>
            <a:ext cx="8794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Placeholder 18">
            <a:extLst>
              <a:ext uri="{FF2B5EF4-FFF2-40B4-BE49-F238E27FC236}">
                <a16:creationId xmlns:a16="http://schemas.microsoft.com/office/drawing/2014/main" id="{7ECE3FFE-835A-056E-8A2A-243DDED1BD2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6176" b="16176"/>
          <a:stretch/>
        </p:blipFill>
        <p:spPr>
          <a:xfrm>
            <a:off x="5565398" y="4451202"/>
            <a:ext cx="908878" cy="908878"/>
          </a:xfrm>
          <a:prstGeom prst="ellipse">
            <a:avLst/>
          </a:prstGeom>
          <a:solidFill>
            <a:schemeClr val="bg2"/>
          </a:solidFill>
        </p:spPr>
      </p:pic>
      <p:pic>
        <p:nvPicPr>
          <p:cNvPr id="25" name="Picture 39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BC1CBD00-CEC9-821A-7E58-90A9F55A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602" y="4538515"/>
            <a:ext cx="94456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3" descr="A person with long hair and a beard&#10;&#10;Description automatically generated">
            <a:extLst>
              <a:ext uri="{FF2B5EF4-FFF2-40B4-BE49-F238E27FC236}">
                <a16:creationId xmlns:a16="http://schemas.microsoft.com/office/drawing/2014/main" id="{D685204E-7BAE-21CD-3AD9-1E321CA34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15" y="4451202"/>
            <a:ext cx="889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5D6A25A1-42DD-B089-F177-612588CE6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86" y="3295005"/>
            <a:ext cx="6858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6" descr="A person smiling and looking to the side&#10;&#10;Description automatically generated">
            <a:extLst>
              <a:ext uri="{FF2B5EF4-FFF2-40B4-BE49-F238E27FC236}">
                <a16:creationId xmlns:a16="http://schemas.microsoft.com/office/drawing/2014/main" id="{39E2C6D8-A08F-B23E-C475-173392CF7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0"/>
          <a:stretch>
            <a:fillRect/>
          </a:stretch>
        </p:blipFill>
        <p:spPr bwMode="auto">
          <a:xfrm>
            <a:off x="6781652" y="4455965"/>
            <a:ext cx="833438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A5C47222-F694-800D-8E16-8745F3E6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85" y="5553720"/>
            <a:ext cx="7858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 descr="A person with a beard&#10;&#10;Description automatically generated">
            <a:extLst>
              <a:ext uri="{FF2B5EF4-FFF2-40B4-BE49-F238E27FC236}">
                <a16:creationId xmlns:a16="http://schemas.microsoft.com/office/drawing/2014/main" id="{9B3F369B-82C5-36F3-950B-961EAD11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7619" y="5741080"/>
            <a:ext cx="10556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8C1E2B6-9E95-9D54-ECF0-CEB4ECE46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527" y="5575152"/>
            <a:ext cx="8223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">
            <a:extLst>
              <a:ext uri="{FF2B5EF4-FFF2-40B4-BE49-F238E27FC236}">
                <a16:creationId xmlns:a16="http://schemas.microsoft.com/office/drawing/2014/main" id="{C05C6602-0DEE-AE83-7559-17BCB64BB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579" y="745125"/>
            <a:ext cx="2727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000" b="1">
                <a:solidFill>
                  <a:srgbClr val="92D050"/>
                </a:solidFill>
              </a:rPr>
              <a:t>9 </a:t>
            </a:r>
            <a:r>
              <a:rPr lang="it-IT" altLang="it-IT" sz="2000" b="1" err="1">
                <a:solidFill>
                  <a:srgbClr val="92D050"/>
                </a:solidFill>
              </a:rPr>
              <a:t>nationalities</a:t>
            </a:r>
            <a:r>
              <a:rPr lang="it-IT" altLang="it-IT" sz="2000" b="1">
                <a:solidFill>
                  <a:srgbClr val="92D050"/>
                </a:solidFill>
              </a:rPr>
              <a:t> !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37366D8-0C6B-4F20-389F-A3DD926AD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006" y="99440"/>
            <a:ext cx="11915553" cy="836465"/>
          </a:xfrm>
        </p:spPr>
        <p:txBody>
          <a:bodyPr/>
          <a:lstStyle/>
          <a:p>
            <a:r>
              <a:rPr lang="it-IT" altLang="it-IT" dirty="0">
                <a:solidFill>
                  <a:srgbClr val="FF0000"/>
                </a:solidFill>
              </a:rPr>
              <a:t>The </a:t>
            </a:r>
            <a:r>
              <a:rPr lang="it-IT" altLang="it-IT" dirty="0" err="1">
                <a:solidFill>
                  <a:srgbClr val="FF0000"/>
                </a:solidFill>
              </a:rPr>
              <a:t>young</a:t>
            </a:r>
            <a:r>
              <a:rPr lang="it-IT" altLang="it-IT" dirty="0">
                <a:solidFill>
                  <a:srgbClr val="FF0000"/>
                </a:solidFill>
              </a:rPr>
              <a:t> </a:t>
            </a:r>
            <a:r>
              <a:rPr lang="it-IT" altLang="it-IT" dirty="0" err="1">
                <a:solidFill>
                  <a:srgbClr val="FF0000"/>
                </a:solidFill>
              </a:rPr>
              <a:t>strength</a:t>
            </a:r>
            <a:r>
              <a:rPr lang="it-IT" altLang="it-IT" dirty="0">
                <a:solidFill>
                  <a:srgbClr val="FF0000"/>
                </a:solidFill>
              </a:rPr>
              <a:t> of AGATA@LNL: PhD, Postdocs</a:t>
            </a:r>
          </a:p>
        </p:txBody>
      </p:sp>
      <p:pic>
        <p:nvPicPr>
          <p:cNvPr id="20482" name="Picture 2" descr="INFN">
            <a:extLst>
              <a:ext uri="{FF2B5EF4-FFF2-40B4-BE49-F238E27FC236}">
                <a16:creationId xmlns:a16="http://schemas.microsoft.com/office/drawing/2014/main" id="{DF1696BE-E04C-095B-016A-89E060B5F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40" y="623370"/>
            <a:ext cx="6300496" cy="624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AMMA@LNL">
            <a:extLst>
              <a:ext uri="{FF2B5EF4-FFF2-40B4-BE49-F238E27FC236}">
                <a16:creationId xmlns:a16="http://schemas.microsoft.com/office/drawing/2014/main" id="{3B290064-6AE1-5263-ECA6-3705983B7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89"/>
          <a:stretch/>
        </p:blipFill>
        <p:spPr bwMode="auto">
          <a:xfrm>
            <a:off x="97244" y="801568"/>
            <a:ext cx="2098416" cy="1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niversity of Padua - Wikipedia">
            <a:extLst>
              <a:ext uri="{FF2B5EF4-FFF2-40B4-BE49-F238E27FC236}">
                <a16:creationId xmlns:a16="http://schemas.microsoft.com/office/drawing/2014/main" id="{8FC571E7-8BE8-72A1-CA5F-D4172F22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80" y="2828779"/>
            <a:ext cx="1383816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E9BC5EA-0744-BB15-ECAE-D537CC3C94E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61883" y="4649322"/>
            <a:ext cx="1383815" cy="151211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5D304EB2-AAC6-29C9-1653-C7E414F778E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26233" y="4405003"/>
            <a:ext cx="1415879" cy="1415879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A36E2D74-A852-CE2A-D396-75470935637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64646" y="1171427"/>
            <a:ext cx="1667309" cy="843092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ACD3F33B-7503-0C61-A463-D92897F980A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01324" y="2773676"/>
            <a:ext cx="1299830" cy="1299830"/>
          </a:xfrm>
          <a:prstGeom prst="rect">
            <a:avLst/>
          </a:prstGeom>
        </p:spPr>
      </p:pic>
      <p:pic>
        <p:nvPicPr>
          <p:cNvPr id="3086" name="Picture 14" descr="Atlas Silicon IFIC-Valencia">
            <a:extLst>
              <a:ext uri="{FF2B5EF4-FFF2-40B4-BE49-F238E27FC236}">
                <a16:creationId xmlns:a16="http://schemas.microsoft.com/office/drawing/2014/main" id="{AD7E70AF-F309-E6F3-046E-11155D771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884" y="5827453"/>
            <a:ext cx="1553281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6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UNA Collaboration Meeting - Winter 2025 (20-22 January 2025): Overview ·  Agenda (Indico)">
            <a:extLst>
              <a:ext uri="{FF2B5EF4-FFF2-40B4-BE49-F238E27FC236}">
                <a16:creationId xmlns:a16="http://schemas.microsoft.com/office/drawing/2014/main" id="{57586F7A-979E-2B59-AB45-0C65CBD6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351" y="560286"/>
            <a:ext cx="3827298" cy="36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F9C577-76F8-35BD-FA75-92384BA398E4}"/>
              </a:ext>
            </a:extLst>
          </p:cNvPr>
          <p:cNvSpPr txBox="1"/>
          <p:nvPr/>
        </p:nvSpPr>
        <p:spPr>
          <a:xfrm>
            <a:off x="1051034" y="4537189"/>
            <a:ext cx="107625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L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aboratory for 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U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nderground 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N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uclear 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A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strophysics (LUNA) </a:t>
            </a:r>
          </a:p>
          <a:p>
            <a:pPr algn="ctr"/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Helvetica Neue" panose="02000503000000020004" pitchFamily="2" charset="0"/>
            </a:endParaRPr>
          </a:p>
          <a:p>
            <a:pPr algn="ctr"/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  <a:latin typeface="Helvetica Neue" panose="02000503000000020004" pitchFamily="2" charset="0"/>
              </a:rPr>
              <a:t>E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xperiment located deep underground at Gran </a:t>
            </a:r>
            <a:r>
              <a:rPr lang="en-US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Sasso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National Laboratories (LNGS)</a:t>
            </a:r>
          </a:p>
          <a:p>
            <a:pPr algn="ctr"/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Helvetica Neue" panose="02000503000000020004" pitchFamily="2" charset="0"/>
            </a:endParaRPr>
          </a:p>
          <a:p>
            <a:pPr algn="ctr"/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  <a:latin typeface="Helvetica Neue" panose="02000503000000020004" pitchFamily="2" charset="0"/>
              </a:rPr>
              <a:t>The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mission is to study charged-particle-induced nuclear reactions of astrophysical interest  </a:t>
            </a:r>
          </a:p>
          <a:p>
            <a:pPr algn="ctr"/>
            <a:br>
              <a:rPr lang="en-US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5714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2981BE-3407-74D4-DC41-3E857009D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9251"/>
          </a:xfrm>
        </p:spPr>
        <p:txBody>
          <a:bodyPr>
            <a:normAutofit/>
          </a:bodyPr>
          <a:lstStyle/>
          <a:p>
            <a:r>
              <a:rPr lang="it-IT" sz="5400"/>
              <a:t>LUNA:    </a:t>
            </a:r>
            <a:r>
              <a:rPr lang="it-IT" sz="5400" i="1"/>
              <a:t>highlights 2024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8F71B73-13E1-9E8D-9430-6DD7AC09A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468" y="874104"/>
            <a:ext cx="12191999" cy="1368976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it-IT"/>
              <a:t>Intense activity at LNL at the </a:t>
            </a:r>
            <a:r>
              <a:rPr lang="it-IT" b="1"/>
              <a:t>AN2000</a:t>
            </a:r>
            <a:r>
              <a:rPr lang="it-IT"/>
              <a:t> and </a:t>
            </a:r>
            <a:r>
              <a:rPr lang="it-IT" b="1"/>
              <a:t>CN</a:t>
            </a:r>
            <a:r>
              <a:rPr lang="it-IT"/>
              <a:t> accelerators (IBA characterization: p-EBS, </a:t>
            </a:r>
            <a:r>
              <a:rPr lang="el-GR"/>
              <a:t>α</a:t>
            </a:r>
            <a:r>
              <a:rPr lang="it-IT"/>
              <a:t>-RBS and (d,p) (p,</a:t>
            </a:r>
            <a:r>
              <a:rPr lang="el-GR"/>
              <a:t>α</a:t>
            </a:r>
            <a:r>
              <a:rPr lang="it-IT"/>
              <a:t>) NRA) and in the Laboratory of Materials (target deposition and backings preparation) for the campaigns at the Bellotti Facility and LUNA400  @LNGS: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0905D3-4C0F-C82D-C2F1-6B3E687432BB}"/>
              </a:ext>
            </a:extLst>
          </p:cNvPr>
          <p:cNvSpPr txBox="1"/>
          <p:nvPr/>
        </p:nvSpPr>
        <p:spPr>
          <a:xfrm>
            <a:off x="2629389" y="1988271"/>
            <a:ext cx="40586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baseline="30000">
                <a:solidFill>
                  <a:srgbClr val="FF0000"/>
                </a:solidFill>
              </a:rPr>
              <a:t>14</a:t>
            </a:r>
            <a:r>
              <a:rPr lang="it-IT" b="1">
                <a:solidFill>
                  <a:srgbClr val="FF0000"/>
                </a:solidFill>
              </a:rPr>
              <a:t>N(p,</a:t>
            </a:r>
            <a:r>
              <a:rPr lang="el-GR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ϒ</a:t>
            </a:r>
            <a:r>
              <a:rPr lang="it-IT" b="1">
                <a:solidFill>
                  <a:srgbClr val="FF0000"/>
                </a:solidFill>
              </a:rPr>
              <a:t>)</a:t>
            </a:r>
            <a:r>
              <a:rPr lang="it-IT" b="1" baseline="30000">
                <a:solidFill>
                  <a:srgbClr val="FF0000"/>
                </a:solidFill>
              </a:rPr>
              <a:t>15</a:t>
            </a:r>
            <a:r>
              <a:rPr lang="it-IT" b="1">
                <a:solidFill>
                  <a:srgbClr val="FF0000"/>
                </a:solidFill>
              </a:rPr>
              <a:t>O</a:t>
            </a:r>
            <a:r>
              <a:rPr lang="it-IT"/>
              <a:t>:  isotopically enriched targets </a:t>
            </a:r>
            <a:r>
              <a:rPr lang="it-IT" b="1"/>
              <a:t>Ti</a:t>
            </a:r>
            <a:r>
              <a:rPr lang="it-IT" sz="1600" b="1" baseline="30000"/>
              <a:t>(14)</a:t>
            </a:r>
            <a:r>
              <a:rPr lang="it-IT" b="1"/>
              <a:t>N </a:t>
            </a:r>
            <a:r>
              <a:rPr lang="it-IT"/>
              <a:t>and </a:t>
            </a:r>
            <a:r>
              <a:rPr lang="it-IT" b="1"/>
              <a:t>Ta</a:t>
            </a:r>
            <a:r>
              <a:rPr lang="it-IT" sz="1600" b="1" baseline="30000"/>
              <a:t>(14)</a:t>
            </a:r>
            <a:r>
              <a:rPr lang="it-IT" b="1"/>
              <a:t>N </a:t>
            </a:r>
            <a:r>
              <a:rPr lang="it-IT"/>
              <a:t>with extreme low gamma background entirely developed and optimized at LNL, highest endurance under intense proton beam.</a:t>
            </a:r>
          </a:p>
          <a:p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ECE05F-3492-D42C-5CB4-D7A366D71580}"/>
              </a:ext>
            </a:extLst>
          </p:cNvPr>
          <p:cNvSpPr txBox="1"/>
          <p:nvPr/>
        </p:nvSpPr>
        <p:spPr>
          <a:xfrm>
            <a:off x="0" y="4590861"/>
            <a:ext cx="49870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baseline="30000">
                <a:solidFill>
                  <a:srgbClr val="FF0000"/>
                </a:solidFill>
              </a:rPr>
              <a:t>23</a:t>
            </a:r>
            <a:r>
              <a:rPr lang="it-IT" b="1">
                <a:solidFill>
                  <a:srgbClr val="FF0000"/>
                </a:solidFill>
              </a:rPr>
              <a:t>Na(p,</a:t>
            </a:r>
            <a:r>
              <a:rPr lang="el-GR" b="1">
                <a:solidFill>
                  <a:srgbClr val="FF0000"/>
                </a:solidFill>
              </a:rPr>
              <a:t>α</a:t>
            </a:r>
            <a:r>
              <a:rPr lang="it-IT" b="1">
                <a:solidFill>
                  <a:srgbClr val="FF0000"/>
                </a:solidFill>
              </a:rPr>
              <a:t>)</a:t>
            </a:r>
            <a:r>
              <a:rPr lang="it-IT" b="1" baseline="30000">
                <a:solidFill>
                  <a:srgbClr val="FF0000"/>
                </a:solidFill>
              </a:rPr>
              <a:t>20</a:t>
            </a:r>
            <a:r>
              <a:rPr lang="it-IT" b="1">
                <a:solidFill>
                  <a:srgbClr val="FF0000"/>
                </a:solidFill>
              </a:rPr>
              <a:t>Ne</a:t>
            </a:r>
            <a:r>
              <a:rPr lang="it-IT"/>
              <a:t>: target </a:t>
            </a:r>
            <a:r>
              <a:rPr lang="it-IT" b="1"/>
              <a:t>NaNbO</a:t>
            </a:r>
            <a:r>
              <a:rPr lang="it-IT" b="1" baseline="-25000"/>
              <a:t>3</a:t>
            </a:r>
            <a:r>
              <a:rPr lang="it-IT" baseline="-25000"/>
              <a:t> </a:t>
            </a:r>
            <a:r>
              <a:rPr lang="it-IT"/>
              <a:t>perowskite with reduced interference low level contaminants: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it-IT"/>
              <a:t>Boron at ppm level 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it-IT"/>
              <a:t>Lithium to reach 50 ppm.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it-IT"/>
              <a:t>High endurance under intense proton beam.</a:t>
            </a:r>
          </a:p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87917DE-B964-2F29-F957-101B87C61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51" t="22286" r="35716" b="46639"/>
          <a:stretch/>
        </p:blipFill>
        <p:spPr>
          <a:xfrm>
            <a:off x="307807" y="2462668"/>
            <a:ext cx="1067598" cy="10753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6DB0928-4781-13B1-C0DC-C31FDF25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510" y="1864656"/>
            <a:ext cx="2107539" cy="184876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3DE3004-8F4A-D7E1-0430-766578384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128" y="2102103"/>
            <a:ext cx="3117433" cy="144418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DEB5C3A-E3BB-10AE-2A41-21BD05FFB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5122" y="4590861"/>
            <a:ext cx="1924435" cy="170483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B42F8E-403C-AFCB-13B4-65FD273CCCCF}"/>
              </a:ext>
            </a:extLst>
          </p:cNvPr>
          <p:cNvSpPr txBox="1"/>
          <p:nvPr/>
        </p:nvSpPr>
        <p:spPr>
          <a:xfrm>
            <a:off x="10677742" y="2168208"/>
            <a:ext cx="1196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/>
              <a:t>(d,p)@CN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C974812-21C2-9499-831E-4CF4EA9DF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13" t="21828" r="8955" b="47097"/>
          <a:stretch/>
        </p:blipFill>
        <p:spPr>
          <a:xfrm>
            <a:off x="1410881" y="2220545"/>
            <a:ext cx="1147556" cy="107536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E4AA093-5486-8A7A-4DD8-4D509A745E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8955" y="4019596"/>
            <a:ext cx="3306382" cy="265039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E71043E-9EEE-94AD-F9E7-90881ABCA1D1}"/>
              </a:ext>
            </a:extLst>
          </p:cNvPr>
          <p:cNvSpPr txBox="1"/>
          <p:nvPr/>
        </p:nvSpPr>
        <p:spPr>
          <a:xfrm>
            <a:off x="7349700" y="4299808"/>
            <a:ext cx="16562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/>
              <a:t>(p,a)@AN2000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A12DC1E-4984-E76A-FEBA-67FFC6D48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5556" y="4505084"/>
            <a:ext cx="1922493" cy="83970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80262B4-6ED2-D00D-A791-DFC677D63C82}"/>
              </a:ext>
            </a:extLst>
          </p:cNvPr>
          <p:cNvSpPr txBox="1"/>
          <p:nvPr/>
        </p:nvSpPr>
        <p:spPr>
          <a:xfrm>
            <a:off x="10340268" y="6392992"/>
            <a:ext cx="1848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M. Campostrini, V. Rigato</a:t>
            </a:r>
          </a:p>
        </p:txBody>
      </p:sp>
    </p:spTree>
    <p:extLst>
      <p:ext uri="{BB962C8B-B14F-4D97-AF65-F5344CB8AC3E}">
        <p14:creationId xmlns:p14="http://schemas.microsoft.com/office/powerpoint/2010/main" val="415770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3830AE0-BEAD-D750-DF1C-998947A02440}"/>
              </a:ext>
            </a:extLst>
          </p:cNvPr>
          <p:cNvSpPr txBox="1"/>
          <p:nvPr/>
        </p:nvSpPr>
        <p:spPr>
          <a:xfrm>
            <a:off x="494675" y="747268"/>
            <a:ext cx="11874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baseline="30000">
                <a:solidFill>
                  <a:srgbClr val="FF0000"/>
                </a:solidFill>
              </a:rPr>
              <a:t>12</a:t>
            </a:r>
            <a:r>
              <a:rPr lang="it-IT" sz="2400" b="1">
                <a:solidFill>
                  <a:srgbClr val="FF0000"/>
                </a:solidFill>
              </a:rPr>
              <a:t>C+</a:t>
            </a:r>
            <a:r>
              <a:rPr lang="it-IT" sz="2400" b="1" baseline="30000">
                <a:solidFill>
                  <a:srgbClr val="FF0000"/>
                </a:solidFill>
              </a:rPr>
              <a:t>12</a:t>
            </a:r>
            <a:r>
              <a:rPr lang="it-IT" sz="2400" b="1">
                <a:solidFill>
                  <a:srgbClr val="FF0000"/>
                </a:solidFill>
              </a:rPr>
              <a:t>C:  </a:t>
            </a:r>
            <a:r>
              <a:rPr lang="it-IT" sz="2400"/>
              <a:t>2024 experiments at HZDR Felsenkeller  (Dresden) and at the Bellotti facility  (LNGS) with high intensity carbon beams have been performed to select the carbon targets for endurance and purity.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B0791D68-6B23-CA5B-068D-47F58AEF84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9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/>
              <a:t>LUNA:    </a:t>
            </a:r>
            <a:r>
              <a:rPr lang="it-IT" sz="5400" i="1"/>
              <a:t>highlights 2024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C0E4125-55D8-1101-1D6B-8AF32991F12A}"/>
              </a:ext>
            </a:extLst>
          </p:cNvPr>
          <p:cNvSpPr txBox="1"/>
          <p:nvPr/>
        </p:nvSpPr>
        <p:spPr>
          <a:xfrm>
            <a:off x="153021" y="1927589"/>
            <a:ext cx="37210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/>
              <a:t>The targets proposed and developed at LNL have been chosen for the full 2025 campaign at IBF due to the excellent endurance and </a:t>
            </a:r>
            <a:r>
              <a:rPr lang="it-IT" sz="1800" b="1" baseline="30000"/>
              <a:t>1</a:t>
            </a:r>
            <a:r>
              <a:rPr lang="it-IT" sz="1800" b="1"/>
              <a:t>H, </a:t>
            </a:r>
            <a:r>
              <a:rPr lang="it-IT" sz="1800" b="1" baseline="30000"/>
              <a:t>2</a:t>
            </a:r>
            <a:r>
              <a:rPr lang="it-IT" sz="1800" b="1"/>
              <a:t>H purity.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71E08A-8C6C-2C25-9A83-1B40DB5D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78" y="5167272"/>
            <a:ext cx="2701256" cy="156249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D434EDF-488A-E375-3D12-5A76E08C3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56" y="5298290"/>
            <a:ext cx="1743318" cy="42868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544C95C-B977-4FDC-0E1B-D5BEF9230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12" y="3514256"/>
            <a:ext cx="2692622" cy="156249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212F0D7-4BE7-C8EB-F8B6-EA403806D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375" y="3781079"/>
            <a:ext cx="2067213" cy="51442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431A343-3574-1414-B50E-CDD1AC9AF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281" y="1952858"/>
            <a:ext cx="8083418" cy="434285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14111D1-2636-0BA4-FC32-6BD7975F5FBB}"/>
              </a:ext>
            </a:extLst>
          </p:cNvPr>
          <p:cNvSpPr txBox="1"/>
          <p:nvPr/>
        </p:nvSpPr>
        <p:spPr>
          <a:xfrm>
            <a:off x="669013" y="4899988"/>
            <a:ext cx="2161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IBF December 2024 data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5F5CEA5-E936-D9CD-A73C-8E972AE25590}"/>
              </a:ext>
            </a:extLst>
          </p:cNvPr>
          <p:cNvSpPr txBox="1"/>
          <p:nvPr/>
        </p:nvSpPr>
        <p:spPr>
          <a:xfrm>
            <a:off x="10340268" y="6392992"/>
            <a:ext cx="1848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M. Campostrini, V. Rigato</a:t>
            </a:r>
          </a:p>
        </p:txBody>
      </p:sp>
    </p:spTree>
    <p:extLst>
      <p:ext uri="{BB962C8B-B14F-4D97-AF65-F5344CB8AC3E}">
        <p14:creationId xmlns:p14="http://schemas.microsoft.com/office/powerpoint/2010/main" val="1017761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E56179-3B5D-8E43-B42E-4815AABFEFA0}"/>
              </a:ext>
            </a:extLst>
          </p:cNvPr>
          <p:cNvSpPr txBox="1"/>
          <p:nvPr/>
        </p:nvSpPr>
        <p:spPr>
          <a:xfrm>
            <a:off x="2040182" y="2742379"/>
            <a:ext cx="8929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Thanks for the </a:t>
            </a:r>
            <a:r>
              <a:rPr lang="it-IT" sz="5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attention</a:t>
            </a:r>
            <a:r>
              <a:rPr lang="it-IT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560082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3A660A-8DFE-FAF2-7273-12FC026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16947"/>
            <a:ext cx="10515600" cy="1067832"/>
          </a:xfrm>
        </p:spPr>
        <p:txBody>
          <a:bodyPr/>
          <a:lstStyle/>
          <a:p>
            <a:r>
              <a:rPr lang="it-IT" b="1">
                <a:solidFill>
                  <a:srgbClr val="FF0000"/>
                </a:solidFill>
              </a:rPr>
              <a:t>The 2</a:t>
            </a:r>
            <a:r>
              <a:rPr lang="it-IT" b="1" baseline="30000">
                <a:solidFill>
                  <a:srgbClr val="FF0000"/>
                </a:solidFill>
              </a:rPr>
              <a:t>nd</a:t>
            </a:r>
            <a:r>
              <a:rPr lang="it-IT" b="1">
                <a:solidFill>
                  <a:srgbClr val="FF0000"/>
                </a:solidFill>
              </a:rPr>
              <a:t> LNL AGATA </a:t>
            </a:r>
            <a:r>
              <a:rPr lang="it-IT" b="1" err="1">
                <a:solidFill>
                  <a:srgbClr val="FF0000"/>
                </a:solidFill>
              </a:rPr>
              <a:t>campaign</a:t>
            </a:r>
            <a:r>
              <a:rPr lang="it-IT" b="1">
                <a:solidFill>
                  <a:srgbClr val="FF0000"/>
                </a:solidFill>
              </a:rPr>
              <a:t> </a:t>
            </a:r>
            <a:r>
              <a:rPr lang="it-IT" b="1" err="1">
                <a:solidFill>
                  <a:srgbClr val="FF0000"/>
                </a:solidFill>
              </a:rPr>
              <a:t>until</a:t>
            </a:r>
            <a:r>
              <a:rPr lang="it-IT" b="1">
                <a:solidFill>
                  <a:srgbClr val="FF0000"/>
                </a:solidFill>
              </a:rPr>
              <a:t> </a:t>
            </a:r>
            <a:r>
              <a:rPr lang="it-IT" b="1" err="1">
                <a:solidFill>
                  <a:srgbClr val="FF0000"/>
                </a:solidFill>
              </a:rPr>
              <a:t>now</a:t>
            </a:r>
            <a:endParaRPr lang="it-IT" b="1">
              <a:solidFill>
                <a:srgbClr val="FF0000"/>
              </a:solidFill>
            </a:endParaRPr>
          </a:p>
        </p:txBody>
      </p:sp>
      <p:grpSp>
        <p:nvGrpSpPr>
          <p:cNvPr id="3" name="Google Shape;355;g2c9e7058585_28_1">
            <a:extLst>
              <a:ext uri="{FF2B5EF4-FFF2-40B4-BE49-F238E27FC236}">
                <a16:creationId xmlns:a16="http://schemas.microsoft.com/office/drawing/2014/main" id="{84D5764D-B5EE-EF49-EBCF-0C895D56697D}"/>
              </a:ext>
            </a:extLst>
          </p:cNvPr>
          <p:cNvGrpSpPr>
            <a:grpSpLocks/>
          </p:cNvGrpSpPr>
          <p:nvPr/>
        </p:nvGrpSpPr>
        <p:grpSpPr bwMode="auto">
          <a:xfrm>
            <a:off x="1666875" y="1358900"/>
            <a:ext cx="7315200" cy="5010150"/>
            <a:chOff x="1117947" y="-286359"/>
            <a:chExt cx="8596720" cy="5880782"/>
          </a:xfrm>
        </p:grpSpPr>
        <p:pic>
          <p:nvPicPr>
            <p:cNvPr id="4" name="Google Shape;356;g2c9e7058585_28_1">
              <a:extLst>
                <a:ext uri="{FF2B5EF4-FFF2-40B4-BE49-F238E27FC236}">
                  <a16:creationId xmlns:a16="http://schemas.microsoft.com/office/drawing/2014/main" id="{8C6A8FAA-F834-0D6A-980F-CE9766ABA9F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89" b="6717"/>
            <a:stretch>
              <a:fillRect/>
            </a:stretch>
          </p:blipFill>
          <p:spPr bwMode="auto">
            <a:xfrm>
              <a:off x="1117947" y="-286359"/>
              <a:ext cx="8596720" cy="5880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Google Shape;357;g2c9e7058585_28_1">
              <a:extLst>
                <a:ext uri="{FF2B5EF4-FFF2-40B4-BE49-F238E27FC236}">
                  <a16:creationId xmlns:a16="http://schemas.microsoft.com/office/drawing/2014/main" id="{AC9CA098-1DE5-CECD-88D3-558567E5D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930" y="5215316"/>
              <a:ext cx="110700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Google Shape;358;g2c9e7058585_28_1">
              <a:extLst>
                <a:ext uri="{FF2B5EF4-FFF2-40B4-BE49-F238E27FC236}">
                  <a16:creationId xmlns:a16="http://schemas.microsoft.com/office/drawing/2014/main" id="{156D4234-0058-E677-435C-0D69D83CE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3344" y="761071"/>
              <a:ext cx="321600" cy="1554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" name="Google Shape;359;g2c9e7058585_28_1">
              <a:extLst>
                <a:ext uri="{FF2B5EF4-FFF2-40B4-BE49-F238E27FC236}">
                  <a16:creationId xmlns:a16="http://schemas.microsoft.com/office/drawing/2014/main" id="{CDCAD868-87BA-64FC-4709-B93E0BE4A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2619" y="1556215"/>
              <a:ext cx="235800" cy="1653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" name="Google Shape;360;g2c9e7058585_28_1">
              <a:extLst>
                <a:ext uri="{FF2B5EF4-FFF2-40B4-BE49-F238E27FC236}">
                  <a16:creationId xmlns:a16="http://schemas.microsoft.com/office/drawing/2014/main" id="{D2E6E122-6AC7-7307-EDBE-A40C4C91C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446" y="3706715"/>
              <a:ext cx="321600" cy="1653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" name="Google Shape;361;g2c9e7058585_28_1">
              <a:extLst>
                <a:ext uri="{FF2B5EF4-FFF2-40B4-BE49-F238E27FC236}">
                  <a16:creationId xmlns:a16="http://schemas.microsoft.com/office/drawing/2014/main" id="{B0DF11B1-5572-A8E2-DEC7-98D90E28F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0225" y="4317494"/>
              <a:ext cx="282000" cy="2775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0" name="Google Shape;362;g2c9e7058585_28_1">
              <a:extLst>
                <a:ext uri="{FF2B5EF4-FFF2-40B4-BE49-F238E27FC236}">
                  <a16:creationId xmlns:a16="http://schemas.microsoft.com/office/drawing/2014/main" id="{060301F7-8AA4-AE83-4EBB-596C924CC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206" y="4536640"/>
              <a:ext cx="219900" cy="2085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1" name="Google Shape;363;g2c9e7058585_28_1">
              <a:extLst>
                <a:ext uri="{FF2B5EF4-FFF2-40B4-BE49-F238E27FC236}">
                  <a16:creationId xmlns:a16="http://schemas.microsoft.com/office/drawing/2014/main" id="{165651A0-4A75-03E2-4D02-0B423EA1F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4038" y="4555008"/>
              <a:ext cx="160200" cy="696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2" name="Google Shape;364;g2c9e7058585_28_1">
              <a:extLst>
                <a:ext uri="{FF2B5EF4-FFF2-40B4-BE49-F238E27FC236}">
                  <a16:creationId xmlns:a16="http://schemas.microsoft.com/office/drawing/2014/main" id="{ECDD7A9B-A204-044E-26D8-579A6B924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139" y="2848602"/>
              <a:ext cx="344400" cy="1953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3" name="Google Shape;365;g2c9e7058585_28_1">
              <a:extLst>
                <a:ext uri="{FF2B5EF4-FFF2-40B4-BE49-F238E27FC236}">
                  <a16:creationId xmlns:a16="http://schemas.microsoft.com/office/drawing/2014/main" id="{A34E0B58-2AF6-5141-2C53-94390A364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9275" y="2975453"/>
              <a:ext cx="159900" cy="1161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4" name="Google Shape;366;g2c9e7058585_28_1">
              <a:extLst>
                <a:ext uri="{FF2B5EF4-FFF2-40B4-BE49-F238E27FC236}">
                  <a16:creationId xmlns:a16="http://schemas.microsoft.com/office/drawing/2014/main" id="{080E4D39-AD3A-7FB2-072B-D83FDB963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402" y="2869543"/>
              <a:ext cx="227100" cy="1953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5" name="Google Shape;367;g2c9e7058585_28_1">
              <a:extLst>
                <a:ext uri="{FF2B5EF4-FFF2-40B4-BE49-F238E27FC236}">
                  <a16:creationId xmlns:a16="http://schemas.microsoft.com/office/drawing/2014/main" id="{40AE9984-9715-B3CB-DC8A-B6E2BE48C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52" y="3369747"/>
              <a:ext cx="159900" cy="1161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6" name="Google Shape;368;g2c9e7058585_28_1">
              <a:extLst>
                <a:ext uri="{FF2B5EF4-FFF2-40B4-BE49-F238E27FC236}">
                  <a16:creationId xmlns:a16="http://schemas.microsoft.com/office/drawing/2014/main" id="{51D04473-8C68-3C9E-399D-D3652ED02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513" y="3653607"/>
              <a:ext cx="159900" cy="1161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7" name="Google Shape;369;g2c9e7058585_28_1">
              <a:extLst>
                <a:ext uri="{FF2B5EF4-FFF2-40B4-BE49-F238E27FC236}">
                  <a16:creationId xmlns:a16="http://schemas.microsoft.com/office/drawing/2014/main" id="{95B3D42D-1A92-94FB-350D-C54A5E841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9299" y="4429792"/>
              <a:ext cx="159900" cy="1161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8" name="Google Shape;370;g2c9e7058585_28_1">
              <a:extLst>
                <a:ext uri="{FF2B5EF4-FFF2-40B4-BE49-F238E27FC236}">
                  <a16:creationId xmlns:a16="http://schemas.microsoft.com/office/drawing/2014/main" id="{AE8F4560-1329-DC1E-F21C-2486E5C3E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706" y="3899223"/>
              <a:ext cx="393600" cy="2085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9" name="Google Shape;371;g2c9e7058585_28_1">
              <a:extLst>
                <a:ext uri="{FF2B5EF4-FFF2-40B4-BE49-F238E27FC236}">
                  <a16:creationId xmlns:a16="http://schemas.microsoft.com/office/drawing/2014/main" id="{EFF9A201-DA9F-5479-D17F-CF6976AFB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4117" y="4842395"/>
              <a:ext cx="160200" cy="1587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20" name="Google Shape;373;g2c9e7058585_28_1">
            <a:extLst>
              <a:ext uri="{FF2B5EF4-FFF2-40B4-BE49-F238E27FC236}">
                <a16:creationId xmlns:a16="http://schemas.microsoft.com/office/drawing/2014/main" id="{5C66245F-D432-9656-8D73-4CB402398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675" y="4173538"/>
            <a:ext cx="1819275" cy="263525"/>
          </a:xfrm>
          <a:prstGeom prst="rect">
            <a:avLst/>
          </a:prstGeom>
          <a:noFill/>
          <a:ln w="57150">
            <a:solidFill>
              <a:srgbClr val="007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Coexisting Shapes in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96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Zr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(D. Doherty, N. Marchini, M. Zielinska)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1" name="Google Shape;374;g2c9e7058585_28_1">
            <a:extLst>
              <a:ext uri="{FF2B5EF4-FFF2-40B4-BE49-F238E27FC236}">
                <a16:creationId xmlns:a16="http://schemas.microsoft.com/office/drawing/2014/main" id="{7759EB05-31A2-2D20-A90D-7D67F2F04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3114675"/>
            <a:ext cx="3979862" cy="285750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Pathway to nuclear structure in heavy neutron rich nuclei in the vicinity of N=126 and nuclei northwest of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132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Sn via multinucleon transfer reactions 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(P.Reiter)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2" name="Google Shape;375;g2c9e7058585_28_1">
            <a:extLst>
              <a:ext uri="{FF2B5EF4-FFF2-40B4-BE49-F238E27FC236}">
                <a16:creationId xmlns:a16="http://schemas.microsoft.com/office/drawing/2014/main" id="{135E600A-266A-5409-D3D6-1E880CBB2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313" y="2636838"/>
            <a:ext cx="1516062" cy="608012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Lifetimes in the </a:t>
            </a:r>
            <a:r>
              <a:rPr lang="en-US" altLang="it-IT" sz="700" b="1" baseline="300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196</a:t>
            </a:r>
            <a:r>
              <a:rPr lang="en-US" altLang="it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Os region populated with multinucleon transfer reactions </a:t>
            </a:r>
            <a:endParaRPr lang="it-IT" altLang="it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(D. Brugnara, M. Sedlak, J. Pellumaj)</a:t>
            </a:r>
            <a:endParaRPr lang="it-IT" altLang="it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3" name="Google Shape;376;g2c9e7058585_28_1">
            <a:extLst>
              <a:ext uri="{FF2B5EF4-FFF2-40B4-BE49-F238E27FC236}">
                <a16:creationId xmlns:a16="http://schemas.microsoft.com/office/drawing/2014/main" id="{A7CDBB0D-6AC7-DAF5-4E8D-BC5514AD8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538" y="5608638"/>
            <a:ext cx="2976562" cy="285750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Evolution of the mixing between single particle and intruder configurations at N=20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(F. Galtarossa, A. Gottardo)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4" name="Google Shape;377;g2c9e7058585_28_1">
            <a:extLst>
              <a:ext uri="{FF2B5EF4-FFF2-40B4-BE49-F238E27FC236}">
                <a16:creationId xmlns:a16="http://schemas.microsoft.com/office/drawing/2014/main" id="{F06EFF1D-B380-8514-1C91-287CD7B06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75" y="4214813"/>
            <a:ext cx="2125663" cy="284162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Shape Coexistence Coulex of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74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Se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(W.Korten, K.Wrzosek Lipska, E.Clement)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5" name="Google Shape;378;g2c9e7058585_28_1">
            <a:extLst>
              <a:ext uri="{FF2B5EF4-FFF2-40B4-BE49-F238E27FC236}">
                <a16:creationId xmlns:a16="http://schemas.microsoft.com/office/drawing/2014/main" id="{67E091E0-1634-719A-2086-194E36B4A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2792413"/>
            <a:ext cx="3181350" cy="284162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Probing Multiple Shape Coexistence in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110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Cd with Coulomb Excitation 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(M.Zielinska, K.Wrzosek Lipska, A.Nannini, P.Garrett)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6" name="Google Shape;379;g2c9e7058585_28_1">
            <a:extLst>
              <a:ext uri="{FF2B5EF4-FFF2-40B4-BE49-F238E27FC236}">
                <a16:creationId xmlns:a16="http://schemas.microsoft.com/office/drawing/2014/main" id="{9F40F60F-5B57-DC23-3FCB-C0ABDEAAC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4437063"/>
            <a:ext cx="3479800" cy="285750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Fusion fission for gamma ray spectroscopy of neutron rich nuclei around N=50 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(A. Gottardo, M. Caamano, D. Ramos, JJVD)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7" name="Google Shape;380;g2c9e7058585_28_1">
            <a:extLst>
              <a:ext uri="{FF2B5EF4-FFF2-40B4-BE49-F238E27FC236}">
                <a16:creationId xmlns:a16="http://schemas.microsoft.com/office/drawing/2014/main" id="{ABB182EA-A60C-F6F8-E088-3F0B277CB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3440113"/>
            <a:ext cx="2906713" cy="284162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Search for a Josephson like effect in the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116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Sn+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60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 system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(L. Corradi, S. Szilner)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8" name="Google Shape;381;g2c9e7058585_28_1">
            <a:extLst>
              <a:ext uri="{FF2B5EF4-FFF2-40B4-BE49-F238E27FC236}">
                <a16:creationId xmlns:a16="http://schemas.microsoft.com/office/drawing/2014/main" id="{377C072F-686D-A8E9-D248-72C2F455D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013" y="6542088"/>
            <a:ext cx="3660775" cy="284162"/>
          </a:xfrm>
          <a:prstGeom prst="rect">
            <a:avLst/>
          </a:prstGeom>
          <a:noFill/>
          <a:ln w="19050">
            <a:solidFill>
              <a:srgbClr val="93D3CD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 measurements intruder states towards the island of inversion along the N=20 shell closure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(Z. Irene, D. Brugnara)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9" name="Google Shape;382;g2c9e7058585_28_1">
            <a:extLst>
              <a:ext uri="{FF2B5EF4-FFF2-40B4-BE49-F238E27FC236}">
                <a16:creationId xmlns:a16="http://schemas.microsoft.com/office/drawing/2014/main" id="{A6B930B9-DEE8-8FF9-7F85-AA6EDBDC5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443163"/>
            <a:ext cx="3062288" cy="284162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Understanding the nature of 0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+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states in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110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Sn and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112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Sn and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108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Cd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 N. Marginean, M.Ciemala, F.Crespi)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0" name="Google Shape;383;g2c9e7058585_28_1">
            <a:extLst>
              <a:ext uri="{FF2B5EF4-FFF2-40B4-BE49-F238E27FC236}">
                <a16:creationId xmlns:a16="http://schemas.microsoft.com/office/drawing/2014/main" id="{21AC3F9D-BC34-EC1D-F5ED-FCDDAEE16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938" y="5065713"/>
            <a:ext cx="2976562" cy="177800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The low energy fusion in the system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12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 +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26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Mg 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(G. Montagnoli)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1" name="Google Shape;384;g2c9e7058585_28_1">
            <a:extLst>
              <a:ext uri="{FF2B5EF4-FFF2-40B4-BE49-F238E27FC236}">
                <a16:creationId xmlns:a16="http://schemas.microsoft.com/office/drawing/2014/main" id="{FCAE47B6-FEE6-6A6C-B130-23370176E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3800" y="3338513"/>
            <a:ext cx="2681288" cy="360362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Probing nucleon nucleon correlations in the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48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Ca+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208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Pb system below the Coulomb barrier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(T. Mijatovic L. Corradi)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2" name="Google Shape;385;g2c9e7058585_28_1">
            <a:extLst>
              <a:ext uri="{FF2B5EF4-FFF2-40B4-BE49-F238E27FC236}">
                <a16:creationId xmlns:a16="http://schemas.microsoft.com/office/drawing/2014/main" id="{342F5A5B-BF6B-FEEF-A0FC-C277BAFF1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4732338"/>
            <a:ext cx="4292600" cy="284162"/>
          </a:xfrm>
          <a:prstGeom prst="rect">
            <a:avLst/>
          </a:prstGeom>
          <a:noFill/>
          <a:ln w="57150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Nuclear structure in the vicinity of the Z=28 neutron rich isotopes with AGATA and PRISMA</a:t>
            </a:r>
            <a:endParaRPr lang="it-IT" altLang="it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(R.M.Pérez Vidal, S.Bottoni, E.Sahin,A.Illana, J. Benito, J. Ljungvall, M. Doncel, A.Gadea, L.M. Fraile)</a:t>
            </a:r>
            <a:endParaRPr lang="it-IT" altLang="it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3" name="Google Shape;386;g2c9e7058585_28_1">
            <a:extLst>
              <a:ext uri="{FF2B5EF4-FFF2-40B4-BE49-F238E27FC236}">
                <a16:creationId xmlns:a16="http://schemas.microsoft.com/office/drawing/2014/main" id="{EA066F19-564C-24E4-038E-D3CD4241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5" y="1573213"/>
            <a:ext cx="2868613" cy="392112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Search for octupole structures in the light U Th and Pa isotopes via Multinucleon transfer reactions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(A. Goasduff  G. De Angelis)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4" name="Google Shape;387;g2c9e7058585_28_1">
            <a:extLst>
              <a:ext uri="{FF2B5EF4-FFF2-40B4-BE49-F238E27FC236}">
                <a16:creationId xmlns:a16="http://schemas.microsoft.com/office/drawing/2014/main" id="{83B2302D-20E7-28BD-7B9E-980CB3EAE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072063"/>
            <a:ext cx="1819275" cy="392112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Study of shape coexistence in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60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Fe via lifetime measurement of excited 0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+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states 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(G.Pasqualato/J.Ljungvall)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5" name="Google Shape;388;g2c9e7058585_28_1">
            <a:extLst>
              <a:ext uri="{FF2B5EF4-FFF2-40B4-BE49-F238E27FC236}">
                <a16:creationId xmlns:a16="http://schemas.microsoft.com/office/drawing/2014/main" id="{A0B7277F-1286-C011-91B5-14E42E756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938" y="5597525"/>
            <a:ext cx="1819275" cy="284163"/>
          </a:xfrm>
          <a:prstGeom prst="rect">
            <a:avLst/>
          </a:prstGeom>
          <a:noFill/>
          <a:ln w="57150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 measurements around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48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Ca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(C. Fransen, A. Gottardo, D. Menogni)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6" name="Google Shape;389;g2c9e7058585_28_1">
            <a:extLst>
              <a:ext uri="{FF2B5EF4-FFF2-40B4-BE49-F238E27FC236}">
                <a16:creationId xmlns:a16="http://schemas.microsoft.com/office/drawing/2014/main" id="{DD79CA70-524C-642B-8A95-BA7585D42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576888"/>
            <a:ext cx="1516063" cy="715962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Test of the CKM unitarity and the existence of Fierz interference through the measurement of superallowed beta decay of light nuclei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(J.Ha/F.Recchia  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7" name="Google Shape;390;g2c9e7058585_28_1">
            <a:extLst>
              <a:ext uri="{FF2B5EF4-FFF2-40B4-BE49-F238E27FC236}">
                <a16:creationId xmlns:a16="http://schemas.microsoft.com/office/drawing/2014/main" id="{4A4C12BC-0FC6-7F1B-4032-345A25E44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5949950"/>
            <a:ext cx="1876425" cy="500063"/>
          </a:xfrm>
          <a:prstGeom prst="rect">
            <a:avLst/>
          </a:prstGeom>
          <a:noFill/>
          <a:ln w="19050">
            <a:solidFill>
              <a:srgbClr val="93D3CD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Spectroscopy and lifetime measurements toward the Island of Inversion 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(K.Wimmer, S.Bottoni, G.Benzoni, F.Recchia, P.Aguilera)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0" name="Google Shape;393;g2c9e7058585_28_1">
            <a:extLst>
              <a:ext uri="{FF2B5EF4-FFF2-40B4-BE49-F238E27FC236}">
                <a16:creationId xmlns:a16="http://schemas.microsoft.com/office/drawing/2014/main" id="{46695021-4E9C-1EBD-E1C9-43FCAB82E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38" y="6283325"/>
            <a:ext cx="2868612" cy="200025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 of the 6793 keV state in </a:t>
            </a:r>
            <a:r>
              <a:rPr lang="en-US" altLang="it-IT" sz="700" b="1" baseline="300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15</a:t>
            </a:r>
            <a:r>
              <a:rPr lang="en-US" altLang="it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 </a:t>
            </a:r>
            <a:r>
              <a:rPr lang="en-US" altLang="it-IT" sz="7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(J.Skowronski, E. Pilotto)</a:t>
            </a:r>
            <a:endParaRPr lang="it-IT" altLang="it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1" name="Google Shape;394;g2c9e7058585_28_1">
            <a:extLst>
              <a:ext uri="{FF2B5EF4-FFF2-40B4-BE49-F238E27FC236}">
                <a16:creationId xmlns:a16="http://schemas.microsoft.com/office/drawing/2014/main" id="{736A3BA5-6C53-6215-AA9F-EA84B968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213" y="1462088"/>
            <a:ext cx="3181350" cy="307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Octupole correlations in the neutron deficient plutonium isotopes 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(J.F.Smith,D.Mengoni )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2" name="Google Shape;395;g2c9e7058585_28_1">
            <a:extLst>
              <a:ext uri="{FF2B5EF4-FFF2-40B4-BE49-F238E27FC236}">
                <a16:creationId xmlns:a16="http://schemas.microsoft.com/office/drawing/2014/main" id="{70E35D47-7BDB-7260-6384-A211026DF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913" y="5292725"/>
            <a:ext cx="3600450" cy="200025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Precise measurement of the B(E2; 2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+</a:t>
            </a:r>
            <a:r>
              <a:rPr lang="en-US" altLang="it-IT" sz="700" b="1" baseline="-25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→ 0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+</a:t>
            </a:r>
            <a:r>
              <a:rPr lang="en-US" altLang="it-IT" sz="700" b="1" baseline="-25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) in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56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 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(F. Galtarossa, A. Gottardo)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3" name="Google Shape;396;g2c9e7058585_28_1">
            <a:extLst>
              <a:ext uri="{FF2B5EF4-FFF2-40B4-BE49-F238E27FC236}">
                <a16:creationId xmlns:a16="http://schemas.microsoft.com/office/drawing/2014/main" id="{224F93EE-0F49-60B0-35A8-E21A8CBB1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00" y="2109788"/>
            <a:ext cx="3289300" cy="306387"/>
          </a:xfrm>
          <a:prstGeom prst="rect">
            <a:avLst/>
          </a:prstGeom>
          <a:noFill/>
          <a:ln w="19050">
            <a:solidFill>
              <a:srgbClr val="38898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Decay-out of the oblate, triaxial and highly-deformed bands in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136,137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Nd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(C. Petrache/O. Stezowski ) 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4" name="Google Shape;397;g2c9e7058585_28_1">
            <a:extLst>
              <a:ext uri="{FF2B5EF4-FFF2-40B4-BE49-F238E27FC236}">
                <a16:creationId xmlns:a16="http://schemas.microsoft.com/office/drawing/2014/main" id="{6715C753-22EB-5F29-D337-7EB219AD3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5949950"/>
            <a:ext cx="3416300" cy="306388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Shell and shapes above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56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Ni: lifetime measurements in ground-state and side band of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60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Zn 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(E. Pilotto, G. Pasqualato) 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5" name="Google Shape;398;g2c9e7058585_28_1">
            <a:extLst>
              <a:ext uri="{FF2B5EF4-FFF2-40B4-BE49-F238E27FC236}">
                <a16:creationId xmlns:a16="http://schemas.microsoft.com/office/drawing/2014/main" id="{4C99C741-1CA6-4BCB-D646-2832FA40C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863" y="3808413"/>
            <a:ext cx="2325687" cy="307975"/>
          </a:xfrm>
          <a:prstGeom prst="rect">
            <a:avLst/>
          </a:prstGeom>
          <a:noFill/>
          <a:ln w="57150">
            <a:solidFill>
              <a:srgbClr val="007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Two-Phonon Octupole excitation in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96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Zr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(D. Stramaccioni, J.J. Valiente-Dobon, A. Gadea) 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6" name="Google Shape;399;g2c9e7058585_28_1">
            <a:extLst>
              <a:ext uri="{FF2B5EF4-FFF2-40B4-BE49-F238E27FC236}">
                <a16:creationId xmlns:a16="http://schemas.microsoft.com/office/drawing/2014/main" id="{786C7591-D05F-F24E-D33B-EA2832B2E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73575"/>
            <a:ext cx="1936750" cy="523875"/>
          </a:xfrm>
          <a:prstGeom prst="rect">
            <a:avLst/>
          </a:prstGeom>
          <a:noFill/>
          <a:ln w="19050">
            <a:solidFill>
              <a:srgbClr val="93D3CD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The emergence of enhanced collectivity near magic nuclei: Coulomb excitation of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60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(K. HadinskaKleck, N. Marchini, M. Rocchini,)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7" name="Google Shape;400;g2c9e7058585_28_1">
            <a:extLst>
              <a:ext uri="{FF2B5EF4-FFF2-40B4-BE49-F238E27FC236}">
                <a16:creationId xmlns:a16="http://schemas.microsoft.com/office/drawing/2014/main" id="{2DC6C761-EB95-A8E9-A57E-BA6337473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225" y="5765800"/>
            <a:ext cx="85725" cy="115888"/>
          </a:xfrm>
          <a:prstGeom prst="ellipse">
            <a:avLst/>
          </a:prstGeom>
          <a:solidFill>
            <a:srgbClr val="C00000">
              <a:alpha val="40392"/>
            </a:srgbClr>
          </a:solidFill>
          <a:ln w="12700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" name="Google Shape;401;g2c9e7058585_28_1">
            <a:extLst>
              <a:ext uri="{FF2B5EF4-FFF2-40B4-BE49-F238E27FC236}">
                <a16:creationId xmlns:a16="http://schemas.microsoft.com/office/drawing/2014/main" id="{27A168D8-3CFD-7358-FA5A-3C035154B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5599113"/>
            <a:ext cx="85725" cy="115887"/>
          </a:xfrm>
          <a:prstGeom prst="ellipse">
            <a:avLst/>
          </a:prstGeom>
          <a:solidFill>
            <a:srgbClr val="C00000">
              <a:alpha val="40392"/>
            </a:srgbClr>
          </a:solidFill>
          <a:ln w="12700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9" name="Google Shape;402;g2c9e7058585_28_1">
            <a:extLst>
              <a:ext uri="{FF2B5EF4-FFF2-40B4-BE49-F238E27FC236}">
                <a16:creationId xmlns:a16="http://schemas.microsoft.com/office/drawing/2014/main" id="{3F736EF4-DB93-3F6E-205B-BDF1D2E3E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225" y="5408613"/>
            <a:ext cx="87313" cy="115887"/>
          </a:xfrm>
          <a:prstGeom prst="ellipse">
            <a:avLst/>
          </a:prstGeom>
          <a:solidFill>
            <a:srgbClr val="C00000">
              <a:alpha val="40392"/>
            </a:srgbClr>
          </a:solidFill>
          <a:ln w="12700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" name="Google Shape;405;g2c9e7058585_28_1">
            <a:extLst>
              <a:ext uri="{FF2B5EF4-FFF2-40B4-BE49-F238E27FC236}">
                <a16:creationId xmlns:a16="http://schemas.microsoft.com/office/drawing/2014/main" id="{CBF94494-F78D-CB20-DCED-B92DF5CBA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88" y="1801813"/>
            <a:ext cx="2906712" cy="26352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Accessing neutron-rich nuclei close to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208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Pb via multi-nucleon transfer reactions 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(F. Galtarossa, T. Mijatovic)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51" name="Google Shape;406;g2c9e7058585_28_1">
            <a:extLst>
              <a:ext uri="{FF2B5EF4-FFF2-40B4-BE49-F238E27FC236}">
                <a16:creationId xmlns:a16="http://schemas.microsoft.com/office/drawing/2014/main" id="{8EC19C23-2090-CC05-1194-EC2208C0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2752725"/>
            <a:ext cx="201613" cy="139700"/>
          </a:xfrm>
          <a:prstGeom prst="ellipse">
            <a:avLst/>
          </a:prstGeom>
          <a:solidFill>
            <a:srgbClr val="C00000">
              <a:alpha val="40392"/>
            </a:srgbClr>
          </a:solidFill>
          <a:ln w="12700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" name="Google Shape;407;g2c9e7058585_28_1">
            <a:extLst>
              <a:ext uri="{FF2B5EF4-FFF2-40B4-BE49-F238E27FC236}">
                <a16:creationId xmlns:a16="http://schemas.microsoft.com/office/drawing/2014/main" id="{E8408DB2-AFB4-BA1D-E7F0-3316693EE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938" y="3643313"/>
            <a:ext cx="200025" cy="141287"/>
          </a:xfrm>
          <a:prstGeom prst="ellipse">
            <a:avLst/>
          </a:prstGeom>
          <a:solidFill>
            <a:srgbClr val="C00000">
              <a:alpha val="40392"/>
            </a:srgbClr>
          </a:solidFill>
          <a:ln w="12700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4" name="Google Shape;394;g2c9e7058585_28_1">
            <a:extLst>
              <a:ext uri="{FF2B5EF4-FFF2-40B4-BE49-F238E27FC236}">
                <a16:creationId xmlns:a16="http://schemas.microsoft.com/office/drawing/2014/main" id="{22518593-A870-9CA1-CD38-DEF22A3D2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3816350"/>
            <a:ext cx="3875087" cy="339725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it-IT" sz="800">
                <a:latin typeface="Helvetica" pitchFamily="2" charset="0"/>
              </a:rPr>
              <a:t>Combined lifetime and transition-probability measurements in </a:t>
            </a:r>
            <a:r>
              <a:rPr lang="en-GB" altLang="it-IT" sz="800" baseline="30000">
                <a:latin typeface="Helvetica" pitchFamily="2" charset="0"/>
              </a:rPr>
              <a:t>96</a:t>
            </a:r>
            <a:r>
              <a:rPr lang="en-GB" altLang="it-IT" sz="800">
                <a:latin typeface="Helvetica" pitchFamily="2" charset="0"/>
              </a:rPr>
              <a:t>Zr via unsafe Coulomb excitation 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</a:t>
            </a:r>
            <a:r>
              <a:rPr lang="en-GB" altLang="it-IT" sz="800">
                <a:latin typeface="Helvetica" pitchFamily="2" charset="0"/>
              </a:rPr>
              <a:t>M. Zielinska, F. Ercolano, N. Marchini, J.J. Valiente Dobon)</a:t>
            </a:r>
          </a:p>
        </p:txBody>
      </p:sp>
      <p:cxnSp>
        <p:nvCxnSpPr>
          <p:cNvPr id="56" name="Connettore 1 55">
            <a:extLst>
              <a:ext uri="{FF2B5EF4-FFF2-40B4-BE49-F238E27FC236}">
                <a16:creationId xmlns:a16="http://schemas.microsoft.com/office/drawing/2014/main" id="{AC7476CD-D188-FDA6-5246-560D078A2ACA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>
            <a:extLst>
              <a:ext uri="{FF2B5EF4-FFF2-40B4-BE49-F238E27FC236}">
                <a16:creationId xmlns:a16="http://schemas.microsoft.com/office/drawing/2014/main" id="{34FA4516-DE66-28A4-FB0E-1142D3880B8C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7" descr="logoAgata">
            <a:extLst>
              <a:ext uri="{FF2B5EF4-FFF2-40B4-BE49-F238E27FC236}">
                <a16:creationId xmlns:a16="http://schemas.microsoft.com/office/drawing/2014/main" id="{156C2012-5348-EBAB-7243-288EF2923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FFE512FB-5AD0-2B12-2ED4-1F59DD0C7420}"/>
              </a:ext>
            </a:extLst>
          </p:cNvPr>
          <p:cNvSpPr txBox="1"/>
          <p:nvPr/>
        </p:nvSpPr>
        <p:spPr>
          <a:xfrm>
            <a:off x="9270508" y="1795275"/>
            <a:ext cx="26945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33 experiments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~ 260 days of beam on target (+ preparation)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Wide users community:</a:t>
            </a:r>
          </a:p>
          <a:p>
            <a:r>
              <a:rPr lang="en-AU" dirty="0"/>
              <a:t>     EU, UK, USA, Canada,          </a:t>
            </a:r>
          </a:p>
          <a:p>
            <a:r>
              <a:rPr lang="en-AU" dirty="0"/>
              <a:t>      South Korea, China</a:t>
            </a:r>
          </a:p>
          <a:p>
            <a:endParaRPr lang="en-AU" dirty="0"/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7699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366;p18">
            <a:extLst>
              <a:ext uri="{FF2B5EF4-FFF2-40B4-BE49-F238E27FC236}">
                <a16:creationId xmlns:a16="http://schemas.microsoft.com/office/drawing/2014/main" id="{5E39E6CE-B935-3E65-0E2B-38FAF58F4B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0957" y="3414162"/>
            <a:ext cx="5122505" cy="17543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D3A660A-8DFE-FAF2-7273-12FC026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33" y="51746"/>
            <a:ext cx="10995837" cy="957041"/>
          </a:xfrm>
        </p:spPr>
        <p:txBody>
          <a:bodyPr/>
          <a:lstStyle/>
          <a:p>
            <a:r>
              <a:rPr lang="en-AU" b="1" dirty="0">
                <a:solidFill>
                  <a:srgbClr val="FF0000"/>
                </a:solidFill>
              </a:rPr>
              <a:t>The campaign: main physics subjects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CDDC33-B70D-F431-6AED-20F3437251CE}"/>
              </a:ext>
            </a:extLst>
          </p:cNvPr>
          <p:cNvSpPr txBox="1"/>
          <p:nvPr/>
        </p:nvSpPr>
        <p:spPr>
          <a:xfrm>
            <a:off x="448339" y="1371601"/>
            <a:ext cx="101735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Nuclear Structure:   -   Excited level lifetimes measurement in key regions: N=20 (</a:t>
            </a:r>
            <a:r>
              <a:rPr lang="en-AU" baseline="30000" dirty="0"/>
              <a:t>36</a:t>
            </a:r>
            <a:r>
              <a:rPr lang="en-AU" dirty="0"/>
              <a:t>S, </a:t>
            </a:r>
            <a:r>
              <a:rPr lang="en-AU" baseline="30000" dirty="0"/>
              <a:t>26</a:t>
            </a:r>
            <a:r>
              <a:rPr lang="en-AU" dirty="0"/>
              <a:t>Mg) , N=28 </a:t>
            </a:r>
          </a:p>
          <a:p>
            <a:r>
              <a:rPr lang="en-AU" dirty="0"/>
              <a:t>                                                     (</a:t>
            </a:r>
            <a:r>
              <a:rPr lang="en-AU" baseline="30000" dirty="0"/>
              <a:t>48</a:t>
            </a:r>
            <a:r>
              <a:rPr lang="en-AU" dirty="0"/>
              <a:t>Ca,</a:t>
            </a:r>
            <a:r>
              <a:rPr lang="en-AU" baseline="30000" dirty="0"/>
              <a:t>56</a:t>
            </a:r>
            <a:r>
              <a:rPr lang="en-AU" dirty="0"/>
              <a:t>Ni, </a:t>
            </a:r>
            <a:r>
              <a:rPr lang="en-AU" baseline="30000" dirty="0"/>
              <a:t>58</a:t>
            </a:r>
            <a:r>
              <a:rPr lang="en-AU" dirty="0"/>
              <a:t>Fe), towards N=126 (</a:t>
            </a:r>
            <a:r>
              <a:rPr lang="en-AU" baseline="30000" dirty="0"/>
              <a:t>198</a:t>
            </a:r>
            <a:r>
              <a:rPr lang="en-AU" dirty="0"/>
              <a:t>Pt) using direct and MNT reactions</a:t>
            </a:r>
          </a:p>
          <a:p>
            <a:r>
              <a:rPr lang="en-AU" dirty="0"/>
              <a:t>                  </a:t>
            </a:r>
          </a:p>
          <a:p>
            <a:r>
              <a:rPr lang="en-AU" dirty="0"/>
              <a:t>                                                 -  Spectroscopy of N=50 nuclei towards </a:t>
            </a:r>
            <a:r>
              <a:rPr lang="en-AU" baseline="30000" dirty="0"/>
              <a:t>78</a:t>
            </a:r>
            <a:r>
              <a:rPr lang="en-AU" dirty="0"/>
              <a:t>Ni with fusion-fission reactions</a:t>
            </a:r>
          </a:p>
          <a:p>
            <a:endParaRPr lang="en-AU" dirty="0"/>
          </a:p>
          <a:p>
            <a:r>
              <a:rPr lang="en-AU" dirty="0"/>
              <a:t>                                                 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BB2E6BF-017A-9C26-F96F-E474773AFB3C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7EC5F3C-0C58-91C5-CA64-AA83E8A68617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Agata">
            <a:extLst>
              <a:ext uri="{FF2B5EF4-FFF2-40B4-BE49-F238E27FC236}">
                <a16:creationId xmlns:a16="http://schemas.microsoft.com/office/drawing/2014/main" id="{BFA37864-9D38-6064-EFBC-4371EB90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86BC93-06D8-B156-BBCA-D1642B5C3CED}"/>
              </a:ext>
            </a:extLst>
          </p:cNvPr>
          <p:cNvSpPr txBox="1"/>
          <p:nvPr/>
        </p:nvSpPr>
        <p:spPr>
          <a:xfrm>
            <a:off x="376685" y="3325172"/>
            <a:ext cx="10271051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Safe and unsafe  </a:t>
            </a:r>
            <a:r>
              <a:rPr lang="en-AU" dirty="0" err="1"/>
              <a:t>Coulex</a:t>
            </a:r>
            <a:r>
              <a:rPr lang="en-AU" dirty="0"/>
              <a:t> measurements in the </a:t>
            </a:r>
            <a:r>
              <a:rPr lang="en-AU" baseline="30000" dirty="0"/>
              <a:t>60</a:t>
            </a:r>
            <a:r>
              <a:rPr lang="en-AU" dirty="0"/>
              <a:t>Ni, </a:t>
            </a:r>
            <a:r>
              <a:rPr lang="en-AU" baseline="30000" dirty="0"/>
              <a:t>74</a:t>
            </a:r>
            <a:r>
              <a:rPr lang="en-AU" dirty="0"/>
              <a:t>Se, </a:t>
            </a:r>
            <a:r>
              <a:rPr lang="en-AU" baseline="30000" dirty="0"/>
              <a:t>110</a:t>
            </a:r>
            <a:r>
              <a:rPr lang="en-AU" dirty="0"/>
              <a:t>Cd, </a:t>
            </a:r>
            <a:r>
              <a:rPr lang="en-AU" baseline="30000" dirty="0"/>
              <a:t>96</a:t>
            </a:r>
            <a:r>
              <a:rPr lang="en-AU" dirty="0"/>
              <a:t>Zr  for quadrupole/octupole deformation             </a:t>
            </a:r>
          </a:p>
          <a:p>
            <a:r>
              <a:rPr lang="en-AU" dirty="0"/>
              <a:t>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 Inelastic scattering on </a:t>
            </a:r>
            <a:r>
              <a:rPr lang="en-AU" baseline="30000" dirty="0"/>
              <a:t>96</a:t>
            </a:r>
            <a:r>
              <a:rPr lang="en-AU" dirty="0"/>
              <a:t>Zr and MNT on actinides </a:t>
            </a:r>
            <a:r>
              <a:rPr lang="it-IT" dirty="0"/>
              <a:t>for </a:t>
            </a:r>
            <a:r>
              <a:rPr lang="en-AU" dirty="0"/>
              <a:t>octupole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Nuclear Reactions:   - Nuclear Josephson effect in near-barrier neutron pair transfer reactions </a:t>
            </a:r>
          </a:p>
          <a:p>
            <a:r>
              <a:rPr lang="en-AU" dirty="0"/>
              <a:t>                                                      between heavy ions</a:t>
            </a:r>
          </a:p>
          <a:p>
            <a:r>
              <a:rPr lang="en-AU" dirty="0"/>
              <a:t>                                                  -  Increasing the cross-section sensitivity of sub-barrier reactions to the </a:t>
            </a:r>
            <a:r>
              <a:rPr lang="en-AU" dirty="0" err="1"/>
              <a:t>nbarn</a:t>
            </a:r>
            <a:r>
              <a:rPr lang="en-AU" dirty="0"/>
              <a:t>  			                                  using  𝛾-ray tagging 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Nuclear Astrophysics/fundamental physics                                              </a:t>
            </a:r>
          </a:p>
          <a:p>
            <a:r>
              <a:rPr lang="en-AU" dirty="0"/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822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76AD37-4F6A-2636-331F-054669DC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595418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4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5" descr="_STR7931.jpg">
            <a:extLst>
              <a:ext uri="{FF2B5EF4-FFF2-40B4-BE49-F238E27FC236}">
                <a16:creationId xmlns:a16="http://schemas.microsoft.com/office/drawing/2014/main" id="{477CE90C-812E-4F61-52C0-0B998C29A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 b="8008"/>
          <a:stretch/>
        </p:blipFill>
        <p:spPr bwMode="auto">
          <a:xfrm>
            <a:off x="4125923" y="3030148"/>
            <a:ext cx="1547802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2">
            <a:extLst>
              <a:ext uri="{FF2B5EF4-FFF2-40B4-BE49-F238E27FC236}">
                <a16:creationId xmlns:a16="http://schemas.microsoft.com/office/drawing/2014/main" id="{DEAB6D54-E753-516C-6040-F50B1397D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3211513"/>
            <a:ext cx="162242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27FABCCB-4013-D125-6E84-E39BC3D96970}"/>
              </a:ext>
            </a:extLst>
          </p:cNvPr>
          <p:cNvSpPr txBox="1">
            <a:spLocks noChangeArrowheads="1"/>
          </p:cNvSpPr>
          <p:nvPr/>
        </p:nvSpPr>
        <p:spPr>
          <a:xfrm>
            <a:off x="3796" y="141288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>
                <a:solidFill>
                  <a:srgbClr val="FF0000"/>
                </a:solidFill>
              </a:rPr>
              <a:t>The AGATA 𝛾-ray tracking array</a:t>
            </a: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AA08AA17-2187-ABA9-BE6D-81FC88F4F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93" b="12888"/>
          <a:stretch>
            <a:fillRect/>
          </a:stretch>
        </p:blipFill>
        <p:spPr bwMode="auto">
          <a:xfrm>
            <a:off x="285750" y="3192463"/>
            <a:ext cx="14509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BF1EBA-E1DC-295A-B646-410F58417AB1}"/>
              </a:ext>
            </a:extLst>
          </p:cNvPr>
          <p:cNvSpPr txBox="1"/>
          <p:nvPr/>
        </p:nvSpPr>
        <p:spPr>
          <a:xfrm>
            <a:off x="79375" y="2579688"/>
            <a:ext cx="1657350" cy="3683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>
                <a:solidFill>
                  <a:schemeClr val="tx1"/>
                </a:solidFill>
              </a:rPr>
              <a:t>AGATA@LNL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30F7D1-DF98-EFEF-5CF7-DA634F7DF8EF}"/>
              </a:ext>
            </a:extLst>
          </p:cNvPr>
          <p:cNvSpPr txBox="1"/>
          <p:nvPr/>
        </p:nvSpPr>
        <p:spPr>
          <a:xfrm>
            <a:off x="3925888" y="2579688"/>
            <a:ext cx="1876425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/>
              <a:t>AGATA@GANIL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A5D607-C7D3-5499-EA39-698E55B4CA04}"/>
              </a:ext>
            </a:extLst>
          </p:cNvPr>
          <p:cNvSpPr txBox="1"/>
          <p:nvPr/>
        </p:nvSpPr>
        <p:spPr>
          <a:xfrm>
            <a:off x="2155825" y="2597150"/>
            <a:ext cx="1622425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/>
              <a:t>AGATA@GSI</a:t>
            </a:r>
          </a:p>
        </p:txBody>
      </p:sp>
      <p:sp>
        <p:nvSpPr>
          <p:cNvPr id="10" name="Freccia destra 9">
            <a:extLst>
              <a:ext uri="{FF2B5EF4-FFF2-40B4-BE49-F238E27FC236}">
                <a16:creationId xmlns:a16="http://schemas.microsoft.com/office/drawing/2014/main" id="{C4B0F021-8516-A5B3-B5DF-191003AD459A}"/>
              </a:ext>
            </a:extLst>
          </p:cNvPr>
          <p:cNvSpPr/>
          <p:nvPr/>
        </p:nvSpPr>
        <p:spPr>
          <a:xfrm>
            <a:off x="1449388" y="5143500"/>
            <a:ext cx="1103312" cy="558800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4F2B5B26-2727-89CF-D5F0-2F41AD322A63}"/>
              </a:ext>
            </a:extLst>
          </p:cNvPr>
          <p:cNvSpPr/>
          <p:nvPr/>
        </p:nvSpPr>
        <p:spPr>
          <a:xfrm>
            <a:off x="3490913" y="5143500"/>
            <a:ext cx="1101725" cy="558800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62DA088-3F00-F794-2687-4B44B54F8DED}"/>
              </a:ext>
            </a:extLst>
          </p:cNvPr>
          <p:cNvSpPr/>
          <p:nvPr/>
        </p:nvSpPr>
        <p:spPr>
          <a:xfrm>
            <a:off x="558800" y="5238750"/>
            <a:ext cx="698500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/>
              <a:t>2009</a:t>
            </a:r>
            <a:r>
              <a:rPr lang="en-US"/>
              <a:t> </a:t>
            </a:r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03534E-494E-6AE0-7B93-82A415041C9A}"/>
              </a:ext>
            </a:extLst>
          </p:cNvPr>
          <p:cNvSpPr txBox="1"/>
          <p:nvPr/>
        </p:nvSpPr>
        <p:spPr>
          <a:xfrm>
            <a:off x="7153275" y="5238750"/>
            <a:ext cx="1379538" cy="3381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600"/>
              <a:t>2021-</a:t>
            </a:r>
            <a:r>
              <a:rPr lang="it-IT" sz="1600" b="1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A192A71-7410-E781-E227-4317FBB2F347}"/>
              </a:ext>
            </a:extLst>
          </p:cNvPr>
          <p:cNvSpPr/>
          <p:nvPr/>
        </p:nvSpPr>
        <p:spPr>
          <a:xfrm>
            <a:off x="2687638" y="5238750"/>
            <a:ext cx="679450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/>
              <a:t>2011</a:t>
            </a:r>
            <a:r>
              <a:rPr lang="en-US"/>
              <a:t> </a:t>
            </a:r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A379BD2-BFD8-7F2B-C132-B7943F7D7DAD}"/>
              </a:ext>
            </a:extLst>
          </p:cNvPr>
          <p:cNvSpPr/>
          <p:nvPr/>
        </p:nvSpPr>
        <p:spPr>
          <a:xfrm>
            <a:off x="4762500" y="5238750"/>
            <a:ext cx="698500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/>
              <a:t>2014</a:t>
            </a:r>
            <a:r>
              <a:rPr lang="en-US"/>
              <a:t> </a:t>
            </a:r>
            <a:endParaRPr lang="it-IT"/>
          </a:p>
        </p:txBody>
      </p:sp>
      <p:sp>
        <p:nvSpPr>
          <p:cNvPr id="16" name="Freccia destra 14">
            <a:extLst>
              <a:ext uri="{FF2B5EF4-FFF2-40B4-BE49-F238E27FC236}">
                <a16:creationId xmlns:a16="http://schemas.microsoft.com/office/drawing/2014/main" id="{28B33F28-A4DC-2E67-ED46-A0E2641C7D1F}"/>
              </a:ext>
            </a:extLst>
          </p:cNvPr>
          <p:cNvSpPr/>
          <p:nvPr/>
        </p:nvSpPr>
        <p:spPr>
          <a:xfrm>
            <a:off x="5673725" y="5143500"/>
            <a:ext cx="1379538" cy="558800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pic>
        <p:nvPicPr>
          <p:cNvPr id="17" name="Google Shape;206;p34">
            <a:extLst>
              <a:ext uri="{FF2B5EF4-FFF2-40B4-BE49-F238E27FC236}">
                <a16:creationId xmlns:a16="http://schemas.microsoft.com/office/drawing/2014/main" id="{F610818C-927A-2469-535E-FA669C2D168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25775" r="31197" b="29906"/>
          <a:stretch>
            <a:fillRect/>
          </a:stretch>
        </p:blipFill>
        <p:spPr bwMode="auto">
          <a:xfrm>
            <a:off x="5876580" y="2336801"/>
            <a:ext cx="1754187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eft-right Arrow 1">
            <a:extLst>
              <a:ext uri="{FF2B5EF4-FFF2-40B4-BE49-F238E27FC236}">
                <a16:creationId xmlns:a16="http://schemas.microsoft.com/office/drawing/2014/main" id="{9A4994F3-A74F-89C7-E0D7-3CBC423BFC7C}"/>
              </a:ext>
            </a:extLst>
          </p:cNvPr>
          <p:cNvSpPr/>
          <p:nvPr/>
        </p:nvSpPr>
        <p:spPr>
          <a:xfrm>
            <a:off x="381000" y="6094413"/>
            <a:ext cx="5741988" cy="214312"/>
          </a:xfrm>
          <a:prstGeom prst="leftRight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Left-right Arrow 2">
            <a:extLst>
              <a:ext uri="{FF2B5EF4-FFF2-40B4-BE49-F238E27FC236}">
                <a16:creationId xmlns:a16="http://schemas.microsoft.com/office/drawing/2014/main" id="{9102EE1F-16F9-270F-976A-96B42214F2A4}"/>
              </a:ext>
            </a:extLst>
          </p:cNvPr>
          <p:cNvSpPr/>
          <p:nvPr/>
        </p:nvSpPr>
        <p:spPr>
          <a:xfrm>
            <a:off x="6267450" y="6094413"/>
            <a:ext cx="2470150" cy="204787"/>
          </a:xfrm>
          <a:prstGeom prst="leftRight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FD7609D2-63D1-AB40-0A0F-19FA3734E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638" y="5721350"/>
            <a:ext cx="138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400" b="1">
                <a:solidFill>
                  <a:srgbClr val="7030A0"/>
                </a:solidFill>
              </a:rPr>
              <a:t>Phase 1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A2FDA526-CCC2-B181-591D-DFB6DF350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450" y="5745163"/>
            <a:ext cx="1381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400" b="1">
                <a:solidFill>
                  <a:srgbClr val="7030A0"/>
                </a:solidFill>
              </a:rPr>
              <a:t>Phase 2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13D3E418-49D3-1F9E-1BB4-8C42FFC46AE3}"/>
              </a:ext>
            </a:extLst>
          </p:cNvPr>
          <p:cNvSpPr txBox="1"/>
          <p:nvPr/>
        </p:nvSpPr>
        <p:spPr>
          <a:xfrm>
            <a:off x="5761038" y="4849813"/>
            <a:ext cx="2751137" cy="3079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1400"/>
              <a:t>M. </a:t>
            </a:r>
            <a:r>
              <a:rPr lang="it-IT" sz="1400" err="1"/>
              <a:t>Zielinska</a:t>
            </a:r>
            <a:r>
              <a:rPr lang="it-IT" sz="1400"/>
              <a:t> </a:t>
            </a:r>
            <a:r>
              <a:rPr lang="it-IT" sz="1400" err="1"/>
              <a:t>physics</a:t>
            </a:r>
            <a:r>
              <a:rPr lang="it-IT" sz="1400"/>
              <a:t> coordinator </a:t>
            </a:r>
          </a:p>
        </p:txBody>
      </p:sp>
      <p:pic>
        <p:nvPicPr>
          <p:cNvPr id="23" name="Immagine 3" descr="Screen Shot 2014-09-17 at 18.02.42.png">
            <a:extLst>
              <a:ext uri="{FF2B5EF4-FFF2-40B4-BE49-F238E27FC236}">
                <a16:creationId xmlns:a16="http://schemas.microsoft.com/office/drawing/2014/main" id="{1A7806E8-5AF4-CEF8-39E4-D301C5339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5" y="4307844"/>
            <a:ext cx="1019209" cy="8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3">
            <a:extLst>
              <a:ext uri="{FF2B5EF4-FFF2-40B4-BE49-F238E27FC236}">
                <a16:creationId xmlns:a16="http://schemas.microsoft.com/office/drawing/2014/main" id="{B8790EDE-F4AE-EBED-F428-0012DB14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8" y="4218885"/>
            <a:ext cx="3255962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sellaDiTesto 4">
            <a:extLst>
              <a:ext uri="{FF2B5EF4-FFF2-40B4-BE49-F238E27FC236}">
                <a16:creationId xmlns:a16="http://schemas.microsoft.com/office/drawing/2014/main" id="{99CF971E-512E-75DE-E96B-864230D21D8E}"/>
              </a:ext>
            </a:extLst>
          </p:cNvPr>
          <p:cNvSpPr txBox="1"/>
          <p:nvPr/>
        </p:nvSpPr>
        <p:spPr>
          <a:xfrm>
            <a:off x="5904771" y="2370137"/>
            <a:ext cx="1657350" cy="3683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/>
              <a:t>AGATA@LNL</a:t>
            </a: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60C95535-A0A3-5BD4-C6DD-C05D4F57E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856" y="3945342"/>
            <a:ext cx="2854325" cy="369888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err="1"/>
              <a:t>Celebration</a:t>
            </a:r>
            <a:r>
              <a:rPr lang="it-IT" altLang="it-IT"/>
              <a:t> 10(+2) </a:t>
            </a:r>
            <a:r>
              <a:rPr lang="it-IT" altLang="it-IT" err="1"/>
              <a:t>years</a:t>
            </a:r>
            <a:endParaRPr lang="it-IT" altLang="it-IT"/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658024CB-FAF5-E688-CBA5-FDB72202D9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6262688"/>
            <a:ext cx="4864100" cy="541337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A collage of different machines&#10;&#10;Description automatically generated">
            <a:extLst>
              <a:ext uri="{FF2B5EF4-FFF2-40B4-BE49-F238E27FC236}">
                <a16:creationId xmlns:a16="http://schemas.microsoft.com/office/drawing/2014/main" id="{85AC6E80-2527-93BA-927D-32057BA7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22" y="1087774"/>
            <a:ext cx="4348682" cy="261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FDBEC2AD-B5E3-97F0-0DCD-BEEC9B9E29AF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3A492628-572D-7E9B-6A84-EE0A914A2A8A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7" descr="logoAgata">
            <a:extLst>
              <a:ext uri="{FF2B5EF4-FFF2-40B4-BE49-F238E27FC236}">
                <a16:creationId xmlns:a16="http://schemas.microsoft.com/office/drawing/2014/main" id="{78BB6F8C-0990-1849-9FAB-1617BF15E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D15F1B1-D387-129F-17AE-0601C848D2FB}"/>
              </a:ext>
            </a:extLst>
          </p:cNvPr>
          <p:cNvSpPr txBox="1"/>
          <p:nvPr/>
        </p:nvSpPr>
        <p:spPr>
          <a:xfrm>
            <a:off x="558800" y="1573619"/>
            <a:ext cx="4671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European collaboration towards a 4𝜋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Travelling detector array</a:t>
            </a:r>
          </a:p>
        </p:txBody>
      </p:sp>
    </p:spTree>
    <p:extLst>
      <p:ext uri="{BB962C8B-B14F-4D97-AF65-F5344CB8AC3E}">
        <p14:creationId xmlns:p14="http://schemas.microsoft.com/office/powerpoint/2010/main" val="3519383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FBD3999B-1F1A-C6AE-E763-2217E10A94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150813"/>
            <a:ext cx="7886700" cy="1325562"/>
          </a:xfrm>
        </p:spPr>
        <p:txBody>
          <a:bodyPr/>
          <a:lstStyle/>
          <a:p>
            <a:pPr eaLnBrk="1" hangingPunct="1"/>
            <a:r>
              <a:rPr lang="it-IT" altLang="it-IT"/>
              <a:t>LNL beam time </a:t>
            </a:r>
          </a:p>
        </p:txBody>
      </p:sp>
      <p:sp>
        <p:nvSpPr>
          <p:cNvPr id="35842" name="TextBox 12">
            <a:extLst>
              <a:ext uri="{FF2B5EF4-FFF2-40B4-BE49-F238E27FC236}">
                <a16:creationId xmlns:a16="http://schemas.microsoft.com/office/drawing/2014/main" id="{187A4612-BC2D-AB4A-E03D-33A714306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51" y="3254375"/>
            <a:ext cx="100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00"/>
                </a:solidFill>
              </a:rPr>
              <a:t>2022</a:t>
            </a: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9F1BE2E0-8186-560B-25E5-F169367EE8AF}"/>
              </a:ext>
            </a:extLst>
          </p:cNvPr>
          <p:cNvGraphicFramePr>
            <a:graphicFrameLocks noGrp="1"/>
          </p:cNvGraphicFramePr>
          <p:nvPr/>
        </p:nvGraphicFramePr>
        <p:xfrm>
          <a:off x="2837100" y="3345662"/>
          <a:ext cx="7489824" cy="280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80988">
                <a:tc>
                  <a:txBody>
                    <a:bodyPr/>
                    <a:lstStyle/>
                    <a:p>
                      <a:endParaRPr lang="it-IT" sz="800">
                        <a:highlight>
                          <a:srgbClr val="FECC66"/>
                        </a:highlight>
                      </a:endParaRPr>
                    </a:p>
                  </a:txBody>
                  <a:tcPr marL="68575" marR="68575" marT="34174" marB="341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>
                        <a:highlight>
                          <a:srgbClr val="FECC66"/>
                        </a:highlight>
                      </a:endParaRPr>
                    </a:p>
                  </a:txBody>
                  <a:tcPr marL="68575" marR="68575" marT="34174" marB="341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>
                        <a:highlight>
                          <a:srgbClr val="FECC66"/>
                        </a:highlight>
                      </a:endParaRPr>
                    </a:p>
                  </a:txBody>
                  <a:tcPr marL="68575" marR="68575" marT="34174" marB="341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/>
                        <a:t>TANDEM</a:t>
                      </a:r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/>
                        <a:t>TAP</a:t>
                      </a:r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/>
                        <a:t>TAP</a:t>
                      </a:r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44" name="TextBox 21">
            <a:extLst>
              <a:ext uri="{FF2B5EF4-FFF2-40B4-BE49-F238E27FC236}">
                <a16:creationId xmlns:a16="http://schemas.microsoft.com/office/drawing/2014/main" id="{274F5E51-8115-8D62-4B5F-52A86C7CB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1" y="3017839"/>
            <a:ext cx="4899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00B050"/>
                </a:solidFill>
              </a:rPr>
              <a:t>04/2022: AGATA with STABLE BEAMS </a:t>
            </a:r>
          </a:p>
        </p:txBody>
      </p:sp>
      <p:sp>
        <p:nvSpPr>
          <p:cNvPr id="35845" name="TextBox 20">
            <a:extLst>
              <a:ext uri="{FF2B5EF4-FFF2-40B4-BE49-F238E27FC236}">
                <a16:creationId xmlns:a16="http://schemas.microsoft.com/office/drawing/2014/main" id="{78650831-169E-5B57-EF01-904DE35D9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051" y="3573463"/>
            <a:ext cx="1000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7030A0"/>
                </a:solidFill>
              </a:rPr>
              <a:t>1. PAC</a:t>
            </a:r>
          </a:p>
          <a:p>
            <a:pPr eaLnBrk="1" hangingPunct="1"/>
            <a:r>
              <a:rPr lang="it-IT" altLang="it-IT" b="1">
                <a:solidFill>
                  <a:srgbClr val="7030A0"/>
                </a:solidFill>
              </a:rPr>
              <a:t>Feb. 22</a:t>
            </a:r>
          </a:p>
        </p:txBody>
      </p:sp>
      <p:sp>
        <p:nvSpPr>
          <p:cNvPr id="35846" name="TextBox 12">
            <a:extLst>
              <a:ext uri="{FF2B5EF4-FFF2-40B4-BE49-F238E27FC236}">
                <a16:creationId xmlns:a16="http://schemas.microsoft.com/office/drawing/2014/main" id="{77558AB2-F503-C03E-D02E-18FA788BD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51" y="4449763"/>
            <a:ext cx="100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00"/>
                </a:solidFill>
              </a:rPr>
              <a:t>2023</a:t>
            </a:r>
          </a:p>
        </p:txBody>
      </p:sp>
      <p:graphicFrame>
        <p:nvGraphicFramePr>
          <p:cNvPr id="11" name="Table 18">
            <a:extLst>
              <a:ext uri="{FF2B5EF4-FFF2-40B4-BE49-F238E27FC236}">
                <a16:creationId xmlns:a16="http://schemas.microsoft.com/office/drawing/2014/main" id="{750B863C-434B-DE36-D893-C3EB9295E70F}"/>
              </a:ext>
            </a:extLst>
          </p:cNvPr>
          <p:cNvGraphicFramePr>
            <a:graphicFrameLocks noGrp="1"/>
          </p:cNvGraphicFramePr>
          <p:nvPr/>
        </p:nvGraphicFramePr>
        <p:xfrm>
          <a:off x="2836864" y="4541839"/>
          <a:ext cx="7489825" cy="312737"/>
        </p:xfrm>
        <a:graphic>
          <a:graphicData uri="http://schemas.openxmlformats.org/drawingml/2006/table">
            <a:tbl>
              <a:tblPr/>
              <a:tblGrid>
                <a:gridCol w="623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38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38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38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38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38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38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TAP</a:t>
                      </a:r>
                    </a:p>
                  </a:txBody>
                  <a:tcPr marL="68575" marR="68575" marT="34234" marB="342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TAP</a:t>
                      </a:r>
                    </a:p>
                  </a:txBody>
                  <a:tcPr marL="68575" marR="68575" marT="34234" marB="342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TAP</a:t>
                      </a:r>
                    </a:p>
                  </a:txBody>
                  <a:tcPr marL="68575" marR="68575" marT="34234" marB="342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TAP</a:t>
                      </a:r>
                    </a:p>
                  </a:txBody>
                  <a:tcPr marL="68575" marR="68575" marT="34234" marB="342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TAP</a:t>
                      </a:r>
                    </a:p>
                  </a:txBody>
                  <a:tcPr marL="68575" marR="68575" marT="34234" marB="342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TAP</a:t>
                      </a:r>
                    </a:p>
                  </a:txBody>
                  <a:tcPr marL="68575" marR="68575" marT="34234" marB="342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T" altLang="en-IT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75" marR="68575" marT="34234" marB="342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T" altLang="en-IT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75" marR="68575" marT="34234" marB="342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TANDEM</a:t>
                      </a:r>
                    </a:p>
                  </a:txBody>
                  <a:tcPr marL="68575" marR="68575" marT="34234" marB="342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TANDEM</a:t>
                      </a:r>
                    </a:p>
                  </a:txBody>
                  <a:tcPr marL="68575" marR="68575" marT="34234" marB="342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TANDEM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75" marR="68575" marT="34234" marB="342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TANDEM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75" marR="68575" marT="34234" marB="342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75" name="TextBox 21">
            <a:extLst>
              <a:ext uri="{FF2B5EF4-FFF2-40B4-BE49-F238E27FC236}">
                <a16:creationId xmlns:a16="http://schemas.microsoft.com/office/drawing/2014/main" id="{53CD6ED3-24F6-D196-22C5-42CB32447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550" y="4198939"/>
            <a:ext cx="7704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00B050"/>
                </a:solidFill>
              </a:rPr>
              <a:t>01/2023-12/2023: AGATA with STABLE (Tandem-Piave-ALPI) BEAMS </a:t>
            </a:r>
          </a:p>
        </p:txBody>
      </p:sp>
      <p:sp>
        <p:nvSpPr>
          <p:cNvPr id="35876" name="TextBox 12">
            <a:extLst>
              <a:ext uri="{FF2B5EF4-FFF2-40B4-BE49-F238E27FC236}">
                <a16:creationId xmlns:a16="http://schemas.microsoft.com/office/drawing/2014/main" id="{66AA592F-EEA3-F520-A961-F744215E0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4913313"/>
            <a:ext cx="9667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7030A0"/>
                </a:solidFill>
              </a:rPr>
              <a:t>3. PAC</a:t>
            </a:r>
          </a:p>
          <a:p>
            <a:pPr eaLnBrk="1" hangingPunct="1"/>
            <a:r>
              <a:rPr lang="it-IT" altLang="it-IT" b="1">
                <a:solidFill>
                  <a:srgbClr val="7030A0"/>
                </a:solidFill>
              </a:rPr>
              <a:t>July 23</a:t>
            </a:r>
          </a:p>
        </p:txBody>
      </p:sp>
      <p:sp>
        <p:nvSpPr>
          <p:cNvPr id="35877" name="TextBox 20">
            <a:extLst>
              <a:ext uri="{FF2B5EF4-FFF2-40B4-BE49-F238E27FC236}">
                <a16:creationId xmlns:a16="http://schemas.microsoft.com/office/drawing/2014/main" id="{88EAD217-C03C-543B-3B80-34C4B8294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3900" y="3622676"/>
            <a:ext cx="928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7030A0"/>
                </a:solidFill>
              </a:rPr>
              <a:t>2. PAC</a:t>
            </a:r>
          </a:p>
          <a:p>
            <a:pPr eaLnBrk="1" hangingPunct="1"/>
            <a:r>
              <a:rPr lang="it-IT" altLang="it-IT" b="1">
                <a:solidFill>
                  <a:srgbClr val="7030A0"/>
                </a:solidFill>
              </a:rPr>
              <a:t>Dic. 22</a:t>
            </a:r>
          </a:p>
        </p:txBody>
      </p:sp>
      <p:sp>
        <p:nvSpPr>
          <p:cNvPr id="35878" name="TextBox 20">
            <a:extLst>
              <a:ext uri="{FF2B5EF4-FFF2-40B4-BE49-F238E27FC236}">
                <a16:creationId xmlns:a16="http://schemas.microsoft.com/office/drawing/2014/main" id="{0847DE01-F33B-EC74-E019-9286EFD33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4953001"/>
            <a:ext cx="1504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7030A0"/>
                </a:solidFill>
              </a:rPr>
              <a:t>4. PAC</a:t>
            </a:r>
          </a:p>
          <a:p>
            <a:pPr eaLnBrk="1" hangingPunct="1"/>
            <a:r>
              <a:rPr lang="it-IT" altLang="it-IT" b="1">
                <a:solidFill>
                  <a:srgbClr val="7030A0"/>
                </a:solidFill>
              </a:rPr>
              <a:t>Dic./Gen. 23</a:t>
            </a:r>
          </a:p>
        </p:txBody>
      </p:sp>
      <p:sp>
        <p:nvSpPr>
          <p:cNvPr id="35879" name="TextBox 12">
            <a:extLst>
              <a:ext uri="{FF2B5EF4-FFF2-40B4-BE49-F238E27FC236}">
                <a16:creationId xmlns:a16="http://schemas.microsoft.com/office/drawing/2014/main" id="{1E7592DE-5F7D-00EF-BE48-B35FE8542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5910263"/>
            <a:ext cx="100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00"/>
                </a:solidFill>
              </a:rPr>
              <a:t>2024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B615FCF-4FCD-BB47-A030-AADA79006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957314"/>
              </p:ext>
            </p:extLst>
          </p:nvPr>
        </p:nvGraphicFramePr>
        <p:xfrm>
          <a:off x="2854196" y="6001472"/>
          <a:ext cx="7489824" cy="280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415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80988">
                <a:tc>
                  <a:txBody>
                    <a:bodyPr/>
                    <a:lstStyle/>
                    <a:p>
                      <a:r>
                        <a:rPr lang="it-IT" sz="800"/>
                        <a:t>TAP</a:t>
                      </a:r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/>
                        <a:t>TAP</a:t>
                      </a:r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/>
                        <a:t>TAP</a:t>
                      </a:r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/>
                        <a:t>TAP</a:t>
                      </a:r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/>
                        <a:t>TAP</a:t>
                      </a:r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/>
                        <a:t>TAP</a:t>
                      </a:r>
                    </a:p>
                  </a:txBody>
                  <a:tcPr marL="68575" marR="68575" marT="34174" marB="341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>
                        <a:highlight>
                          <a:srgbClr val="FEC3FF"/>
                        </a:highlight>
                      </a:endParaRPr>
                    </a:p>
                  </a:txBody>
                  <a:tcPr marL="68575" marR="68575" marT="34174" marB="34174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>
                        <a:highlight>
                          <a:srgbClr val="FEC3FF"/>
                        </a:highlight>
                      </a:endParaRPr>
                    </a:p>
                  </a:txBody>
                  <a:tcPr marL="68575" marR="68575" marT="34174" marB="34174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5" marR="68575" marT="34174" marB="34174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TANDEM</a:t>
                      </a:r>
                    </a:p>
                  </a:txBody>
                  <a:tcPr marL="68575" marR="68575" marT="34174" marB="34174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/>
                        <a:t>TANDEM</a:t>
                      </a:r>
                    </a:p>
                  </a:txBody>
                  <a:tcPr marL="68575" marR="68575" marT="34174" marB="34174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/>
                        <a:t>TANDEM</a:t>
                      </a:r>
                    </a:p>
                  </a:txBody>
                  <a:tcPr marL="68575" marR="68575" marT="34174" marB="34174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81" name="TextBox 21">
            <a:extLst>
              <a:ext uri="{FF2B5EF4-FFF2-40B4-BE49-F238E27FC236}">
                <a16:creationId xmlns:a16="http://schemas.microsoft.com/office/drawing/2014/main" id="{893517AE-E953-852C-93C6-CADD4D8FB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6" y="5659438"/>
            <a:ext cx="7705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00B050"/>
                </a:solidFill>
              </a:rPr>
              <a:t>01/2024 …  AGATA with STABLE (Tandem-Piave-ALPI) BEAMS </a:t>
            </a:r>
          </a:p>
        </p:txBody>
      </p:sp>
      <p:sp>
        <p:nvSpPr>
          <p:cNvPr id="35882" name="TextBox 20">
            <a:extLst>
              <a:ext uri="{FF2B5EF4-FFF2-40B4-BE49-F238E27FC236}">
                <a16:creationId xmlns:a16="http://schemas.microsoft.com/office/drawing/2014/main" id="{8002EBC2-005F-BB4B-0DE8-04DDC5246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739" y="6311900"/>
            <a:ext cx="2047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7030A0"/>
                </a:solidFill>
              </a:rPr>
              <a:t>5. PAC </a:t>
            </a:r>
            <a:r>
              <a:rPr lang="it-IT" altLang="it-IT" b="1" err="1">
                <a:solidFill>
                  <a:srgbClr val="7030A0"/>
                </a:solidFill>
              </a:rPr>
              <a:t>July</a:t>
            </a:r>
            <a:r>
              <a:rPr lang="it-IT" altLang="it-IT" b="1">
                <a:solidFill>
                  <a:srgbClr val="7030A0"/>
                </a:solidFill>
              </a:rPr>
              <a:t> 24</a:t>
            </a:r>
          </a:p>
        </p:txBody>
      </p:sp>
      <p:pic>
        <p:nvPicPr>
          <p:cNvPr id="35883" name="Picture 23" descr="A blue and white logo&#10;&#10;Description automatically generated">
            <a:extLst>
              <a:ext uri="{FF2B5EF4-FFF2-40B4-BE49-F238E27FC236}">
                <a16:creationId xmlns:a16="http://schemas.microsoft.com/office/drawing/2014/main" id="{A1F5FC66-3275-51E4-EC79-6FFAA1AB2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816101"/>
            <a:ext cx="26416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4" name="Picture 25" descr="A blue and white sign&#10;&#10;Description automatically generated">
            <a:extLst>
              <a:ext uri="{FF2B5EF4-FFF2-40B4-BE49-F238E27FC236}">
                <a16:creationId xmlns:a16="http://schemas.microsoft.com/office/drawing/2014/main" id="{3E160D91-FEDD-A354-31BA-E410A2385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2181226"/>
            <a:ext cx="25654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5" name="TextBox 12">
            <a:extLst>
              <a:ext uri="{FF2B5EF4-FFF2-40B4-BE49-F238E27FC236}">
                <a16:creationId xmlns:a16="http://schemas.microsoft.com/office/drawing/2014/main" id="{B4A24CF9-309C-7E1F-F684-45921AC37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6" y="2205038"/>
            <a:ext cx="100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00"/>
                </a:solidFill>
              </a:rPr>
              <a:t>2021</a:t>
            </a:r>
          </a:p>
        </p:txBody>
      </p:sp>
      <p:pic>
        <p:nvPicPr>
          <p:cNvPr id="35886" name="Picture 28" descr="A blue and white sign&#10;&#10;Description automatically generated">
            <a:extLst>
              <a:ext uri="{FF2B5EF4-FFF2-40B4-BE49-F238E27FC236}">
                <a16:creationId xmlns:a16="http://schemas.microsoft.com/office/drawing/2014/main" id="{4ECE2D7E-F5DD-F05F-8E19-DC8F0F058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4964113"/>
            <a:ext cx="290671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7" name="Picture 30" descr="A blue and white sign&#10;&#10;Description automatically generated">
            <a:extLst>
              <a:ext uri="{FF2B5EF4-FFF2-40B4-BE49-F238E27FC236}">
                <a16:creationId xmlns:a16="http://schemas.microsoft.com/office/drawing/2014/main" id="{156359EB-AC40-CDA3-41F4-5EFBBF74B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3641726"/>
            <a:ext cx="256381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6CB0D35-50DC-056C-5574-E5CE5459471B}"/>
              </a:ext>
            </a:extLst>
          </p:cNvPr>
          <p:cNvCxnSpPr>
            <a:cxnSpLocks/>
          </p:cNvCxnSpPr>
          <p:nvPr/>
        </p:nvCxnSpPr>
        <p:spPr>
          <a:xfrm flipH="1">
            <a:off x="8851901" y="2657476"/>
            <a:ext cx="396875" cy="828675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0625A00-63A1-00AC-C3C2-777AF448CA92}"/>
              </a:ext>
            </a:extLst>
          </p:cNvPr>
          <p:cNvCxnSpPr>
            <a:cxnSpLocks/>
          </p:cNvCxnSpPr>
          <p:nvPr/>
        </p:nvCxnSpPr>
        <p:spPr>
          <a:xfrm flipV="1">
            <a:off x="3270251" y="4743450"/>
            <a:ext cx="1654175" cy="34925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826AFA7-DE11-1CA5-0CDF-1BB65BC5E371}"/>
              </a:ext>
            </a:extLst>
          </p:cNvPr>
          <p:cNvCxnSpPr>
            <a:cxnSpLocks/>
          </p:cNvCxnSpPr>
          <p:nvPr/>
        </p:nvCxnSpPr>
        <p:spPr>
          <a:xfrm>
            <a:off x="8345489" y="3989388"/>
            <a:ext cx="414337" cy="684212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891" name="Picture 3" descr="A blue background with yellow text&#10;&#10;Description automatically generated">
            <a:extLst>
              <a:ext uri="{FF2B5EF4-FFF2-40B4-BE49-F238E27FC236}">
                <a16:creationId xmlns:a16="http://schemas.microsoft.com/office/drawing/2014/main" id="{80900E53-6DDC-EBD0-E785-06CE1615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3" y="765175"/>
            <a:ext cx="2874962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92" name="TextBox 12">
            <a:extLst>
              <a:ext uri="{FF2B5EF4-FFF2-40B4-BE49-F238E27FC236}">
                <a16:creationId xmlns:a16="http://schemas.microsoft.com/office/drawing/2014/main" id="{33B39F85-646C-C58B-B3C2-96D7865CE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588" y="974725"/>
            <a:ext cx="100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00"/>
                </a:solidFill>
              </a:rPr>
              <a:t>2019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9BBB808-DB98-3C3A-6FB1-A70FD3E9B264}"/>
              </a:ext>
            </a:extLst>
          </p:cNvPr>
          <p:cNvSpPr/>
          <p:nvPr/>
        </p:nvSpPr>
        <p:spPr>
          <a:xfrm>
            <a:off x="5970589" y="446088"/>
            <a:ext cx="4021137" cy="133985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5894" name="TextBox 7">
            <a:extLst>
              <a:ext uri="{FF2B5EF4-FFF2-40B4-BE49-F238E27FC236}">
                <a16:creationId xmlns:a16="http://schemas.microsoft.com/office/drawing/2014/main" id="{1195B477-C8F8-C710-2681-E40FDADA00E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000626" y="776288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b="1">
                <a:solidFill>
                  <a:srgbClr val="0070C0"/>
                </a:solidFill>
              </a:rPr>
              <a:t>genesis</a:t>
            </a:r>
          </a:p>
        </p:txBody>
      </p:sp>
      <p:pic>
        <p:nvPicPr>
          <p:cNvPr id="35895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A80DC5A-3A43-E101-5470-ACEEE8E0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14" y="1039814"/>
            <a:ext cx="2232025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96" name="TextBox 4">
            <a:extLst>
              <a:ext uri="{FF2B5EF4-FFF2-40B4-BE49-F238E27FC236}">
                <a16:creationId xmlns:a16="http://schemas.microsoft.com/office/drawing/2014/main" id="{C194EC43-9159-B01B-F1C8-2BC86E7A0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488" y="444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b="1">
                <a:latin typeface="Calibri" panose="020F0502020204030204" pitchFamily="34" charset="0"/>
              </a:rPr>
              <a:t>60 Letters of intents for STABLE BEAMS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2" descr="Diagram&#10;&#10;Description automatically generated">
            <a:extLst>
              <a:ext uri="{FF2B5EF4-FFF2-40B4-BE49-F238E27FC236}">
                <a16:creationId xmlns:a16="http://schemas.microsoft.com/office/drawing/2014/main" id="{54FBE7C0-60FB-518D-44D6-D9842CFE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52801" y="1749426"/>
            <a:ext cx="5192713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BDF3350-1327-0353-45EE-A5C77855ED86}"/>
              </a:ext>
            </a:extLst>
          </p:cNvPr>
          <p:cNvSpPr/>
          <p:nvPr/>
        </p:nvSpPr>
        <p:spPr>
          <a:xfrm rot="18480000">
            <a:off x="3960019" y="4937919"/>
            <a:ext cx="749300" cy="2428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A807-2609-1870-055C-D0EC066E5578}"/>
              </a:ext>
            </a:extLst>
          </p:cNvPr>
          <p:cNvSpPr txBox="1"/>
          <p:nvPr/>
        </p:nvSpPr>
        <p:spPr>
          <a:xfrm>
            <a:off x="2066926" y="4279901"/>
            <a:ext cx="1514475" cy="27781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842863-60EB-03B4-5402-0B77DD55D26C}"/>
              </a:ext>
            </a:extLst>
          </p:cNvPr>
          <p:cNvSpPr txBox="1"/>
          <p:nvPr/>
        </p:nvSpPr>
        <p:spPr>
          <a:xfrm>
            <a:off x="2889250" y="5430839"/>
            <a:ext cx="2243138" cy="5302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sz="1500">
                <a:cs typeface="Calibri"/>
              </a:rPr>
              <a:t>Prolongation of LN2 distribution line: </a:t>
            </a:r>
            <a:r>
              <a:rPr lang="en-US" sz="1500" b="1">
                <a:solidFill>
                  <a:srgbClr val="FF0000"/>
                </a:solidFill>
                <a:cs typeface="Calibri"/>
              </a:rPr>
              <a:t>10 </a:t>
            </a:r>
            <a:r>
              <a:rPr lang="en-US" sz="1500" b="1" err="1">
                <a:solidFill>
                  <a:srgbClr val="FF0000"/>
                </a:solidFill>
                <a:cs typeface="Calibri"/>
              </a:rPr>
              <a:t>kE</a:t>
            </a:r>
            <a:endParaRPr lang="en-US" sz="15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29806B5-4218-A5CF-4E75-CA41E97B3C34}"/>
              </a:ext>
            </a:extLst>
          </p:cNvPr>
          <p:cNvSpPr/>
          <p:nvPr/>
        </p:nvSpPr>
        <p:spPr>
          <a:xfrm rot="7920000">
            <a:off x="6919913" y="3392488"/>
            <a:ext cx="1079500" cy="3365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223CB7-1A0D-6B5C-B430-523464CF4FAF}"/>
              </a:ext>
            </a:extLst>
          </p:cNvPr>
          <p:cNvSpPr txBox="1"/>
          <p:nvPr/>
        </p:nvSpPr>
        <p:spPr>
          <a:xfrm>
            <a:off x="7753350" y="2493964"/>
            <a:ext cx="2914650" cy="168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sz="1500">
                <a:cs typeface="Calibri"/>
              </a:rPr>
              <a:t>New mechanics:</a:t>
            </a:r>
          </a:p>
          <a:p>
            <a:pPr marL="214305" indent="-214305">
              <a:buFont typeface="Calibri"/>
              <a:buChar char="-"/>
              <a:defRPr/>
            </a:pPr>
            <a:r>
              <a:rPr lang="en-US" sz="1500">
                <a:cs typeface="Calibri"/>
              </a:rPr>
              <a:t>Beamline elements upstream</a:t>
            </a:r>
          </a:p>
          <a:p>
            <a:pPr marL="214305" indent="-214305">
              <a:buFont typeface="Calibri"/>
              <a:buChar char="-"/>
              <a:defRPr/>
            </a:pPr>
            <a:r>
              <a:rPr lang="en-US" sz="1500">
                <a:cs typeface="Calibri"/>
              </a:rPr>
              <a:t>Beamline elements downstream</a:t>
            </a:r>
          </a:p>
          <a:p>
            <a:pPr marL="214305" indent="-214305">
              <a:buFont typeface="Calibri"/>
              <a:buChar char="-"/>
              <a:defRPr/>
            </a:pPr>
            <a:r>
              <a:rPr lang="en-US" sz="1500">
                <a:cs typeface="Calibri"/>
              </a:rPr>
              <a:t>Scattering chamber</a:t>
            </a:r>
          </a:p>
          <a:p>
            <a:pPr marL="214305" indent="-214305">
              <a:buFont typeface="Calibri"/>
              <a:buChar char="-"/>
              <a:defRPr/>
            </a:pPr>
            <a:r>
              <a:rPr lang="en-US" sz="1500">
                <a:cs typeface="Calibri"/>
              </a:rPr>
              <a:t>Beam dump</a:t>
            </a:r>
          </a:p>
          <a:p>
            <a:pPr>
              <a:defRPr/>
            </a:pPr>
            <a:r>
              <a:rPr lang="en-US" sz="1500" b="1">
                <a:solidFill>
                  <a:srgbClr val="FF0000"/>
                </a:solidFill>
                <a:cs typeface="Calibri"/>
              </a:rPr>
              <a:t>50 </a:t>
            </a:r>
            <a:r>
              <a:rPr lang="en-US" sz="1500" b="1" err="1">
                <a:solidFill>
                  <a:srgbClr val="FF0000"/>
                </a:solidFill>
                <a:cs typeface="Calibri"/>
              </a:rPr>
              <a:t>kE</a:t>
            </a:r>
            <a:endParaRPr lang="en-US" sz="15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85734-603B-8082-8480-4E2F86528F4A}"/>
              </a:ext>
            </a:extLst>
          </p:cNvPr>
          <p:cNvSpPr txBox="1"/>
          <p:nvPr/>
        </p:nvSpPr>
        <p:spPr>
          <a:xfrm>
            <a:off x="6561138" y="4822825"/>
            <a:ext cx="3429000" cy="762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sz="1500">
                <a:cs typeface="Calibri"/>
              </a:rPr>
              <a:t>New mechanics:</a:t>
            </a:r>
          </a:p>
          <a:p>
            <a:pPr marL="214305" indent="-214305">
              <a:buFont typeface="Calibri"/>
              <a:buChar char="-"/>
              <a:defRPr/>
            </a:pPr>
            <a:r>
              <a:rPr lang="en-US" sz="1500">
                <a:cs typeface="Calibri"/>
              </a:rPr>
              <a:t>Support structure and movements of ancillary detectors </a:t>
            </a:r>
            <a:r>
              <a:rPr lang="en-US" sz="1500" b="1">
                <a:solidFill>
                  <a:srgbClr val="FF0000"/>
                </a:solidFill>
                <a:cs typeface="Calibri"/>
              </a:rPr>
              <a:t>30 </a:t>
            </a:r>
            <a:r>
              <a:rPr lang="en-US" sz="1500" b="1" err="1">
                <a:solidFill>
                  <a:srgbClr val="FF0000"/>
                </a:solidFill>
                <a:cs typeface="Calibri"/>
              </a:rPr>
              <a:t>kE</a:t>
            </a:r>
            <a:endParaRPr lang="en-US" sz="15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D97F480-F59B-87B6-5158-73546C1F1B45}"/>
              </a:ext>
            </a:extLst>
          </p:cNvPr>
          <p:cNvSpPr/>
          <p:nvPr/>
        </p:nvSpPr>
        <p:spPr>
          <a:xfrm rot="12780000">
            <a:off x="6800850" y="4462463"/>
            <a:ext cx="763588" cy="2857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8881A9-2DF7-09A8-3B78-520DFF3863FE}"/>
              </a:ext>
            </a:extLst>
          </p:cNvPr>
          <p:cNvSpPr txBox="1"/>
          <p:nvPr/>
        </p:nvSpPr>
        <p:spPr>
          <a:xfrm>
            <a:off x="7208838" y="1646239"/>
            <a:ext cx="3332162" cy="5302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sz="1500">
                <a:cs typeface="Calibri"/>
              </a:rPr>
              <a:t>New vacuum elements </a:t>
            </a:r>
            <a:endParaRPr lang="en-US" sz="1500"/>
          </a:p>
          <a:p>
            <a:pPr>
              <a:defRPr/>
            </a:pPr>
            <a:r>
              <a:rPr lang="en-US" sz="1500">
                <a:cs typeface="Calibri"/>
              </a:rPr>
              <a:t>(beamline prolonged by &gt; 5m)</a:t>
            </a:r>
            <a:r>
              <a:rPr lang="en-US" sz="1500">
                <a:solidFill>
                  <a:srgbClr val="000000"/>
                </a:solidFill>
                <a:cs typeface="Calibri"/>
              </a:rPr>
              <a:t> </a:t>
            </a:r>
            <a:r>
              <a:rPr lang="en-US" sz="1500" b="1">
                <a:solidFill>
                  <a:srgbClr val="FF0000"/>
                </a:solidFill>
                <a:cs typeface="Calibri"/>
              </a:rPr>
              <a:t>25 </a:t>
            </a:r>
            <a:r>
              <a:rPr lang="en-US" sz="1500" b="1" err="1">
                <a:solidFill>
                  <a:srgbClr val="FF0000"/>
                </a:solidFill>
                <a:cs typeface="Calibri"/>
              </a:rPr>
              <a:t>kE</a:t>
            </a:r>
            <a:endParaRPr lang="en-US" sz="1500">
              <a:solidFill>
                <a:srgbClr val="000000"/>
              </a:solidFill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FBD4D3-D233-7979-3472-2FC94F52A6B3}"/>
              </a:ext>
            </a:extLst>
          </p:cNvPr>
          <p:cNvSpPr/>
          <p:nvPr/>
        </p:nvSpPr>
        <p:spPr>
          <a:xfrm>
            <a:off x="6867525" y="4016375"/>
            <a:ext cx="757238" cy="571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D1C8F5-3C2F-5098-13B0-B74C37DB523E}"/>
              </a:ext>
            </a:extLst>
          </p:cNvPr>
          <p:cNvSpPr/>
          <p:nvPr/>
        </p:nvSpPr>
        <p:spPr>
          <a:xfrm>
            <a:off x="7453313" y="3951289"/>
            <a:ext cx="277812" cy="185737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A0857D-78BD-EEF0-A377-7B58BFCF8F30}"/>
              </a:ext>
            </a:extLst>
          </p:cNvPr>
          <p:cNvCxnSpPr/>
          <p:nvPr/>
        </p:nvCxnSpPr>
        <p:spPr>
          <a:xfrm>
            <a:off x="5753100" y="3194050"/>
            <a:ext cx="685800" cy="68580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C082CD-F84E-9501-1E5D-345330B3ED11}"/>
              </a:ext>
            </a:extLst>
          </p:cNvPr>
          <p:cNvCxnSpPr/>
          <p:nvPr/>
        </p:nvCxnSpPr>
        <p:spPr>
          <a:xfrm>
            <a:off x="5859463" y="3302000"/>
            <a:ext cx="685800" cy="68580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BDC793-97AA-519F-2622-C48517378B37}"/>
              </a:ext>
            </a:extLst>
          </p:cNvPr>
          <p:cNvCxnSpPr/>
          <p:nvPr/>
        </p:nvCxnSpPr>
        <p:spPr>
          <a:xfrm>
            <a:off x="5967413" y="3408363"/>
            <a:ext cx="685800" cy="68580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D24C47-7394-439C-0016-1779B8D83648}"/>
              </a:ext>
            </a:extLst>
          </p:cNvPr>
          <p:cNvCxnSpPr/>
          <p:nvPr/>
        </p:nvCxnSpPr>
        <p:spPr>
          <a:xfrm>
            <a:off x="6075363" y="3516313"/>
            <a:ext cx="685800" cy="68580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6C86F06-7303-21A0-CB46-C058DFCD166A}"/>
              </a:ext>
            </a:extLst>
          </p:cNvPr>
          <p:cNvCxnSpPr/>
          <p:nvPr/>
        </p:nvCxnSpPr>
        <p:spPr>
          <a:xfrm>
            <a:off x="6532564" y="2554288"/>
            <a:ext cx="3175" cy="71120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27FCF8-C384-3134-DF75-E5035C9DF2EB}"/>
              </a:ext>
            </a:extLst>
          </p:cNvPr>
          <p:cNvCxnSpPr>
            <a:cxnSpLocks/>
          </p:cNvCxnSpPr>
          <p:nvPr/>
        </p:nvCxnSpPr>
        <p:spPr>
          <a:xfrm flipH="1">
            <a:off x="6807200" y="2544764"/>
            <a:ext cx="1588" cy="720725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9F3AFCF-193A-C9BD-B56D-1152E82E40E6}"/>
              </a:ext>
            </a:extLst>
          </p:cNvPr>
          <p:cNvSpPr/>
          <p:nvPr/>
        </p:nvSpPr>
        <p:spPr>
          <a:xfrm rot="7320000">
            <a:off x="6575425" y="2630488"/>
            <a:ext cx="1079500" cy="3365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213DC-404C-FA1C-4698-F9005063EDD3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857251"/>
            <a:ext cx="9144000" cy="498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it-IT" altLang="it-IT" sz="210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7908" name="CasellaDiTesto 19">
            <a:extLst>
              <a:ext uri="{FF2B5EF4-FFF2-40B4-BE49-F238E27FC236}">
                <a16:creationId xmlns:a16="http://schemas.microsoft.com/office/drawing/2014/main" id="{F24312CB-17FB-E4B3-7BAD-63CEBAFF1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276226"/>
            <a:ext cx="9183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b="1">
                <a:cs typeface="Arial" panose="020B0604020202020204" pitchFamily="34" charset="0"/>
              </a:rPr>
              <a:t>INFN costs for Zero Degrees configuration (115 kE) – approved</a:t>
            </a:r>
          </a:p>
          <a:p>
            <a:r>
              <a:rPr lang="it-IT" altLang="it-IT" i="1">
                <a:cs typeface="Arial" panose="020B0604020202020204" pitchFamily="34" charset="0"/>
              </a:rPr>
              <a:t>Original installation costs (~570 kE)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B3F3F4D6-4623-EBBC-6A33-D16EA03E6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Complementary detectors </a:t>
            </a:r>
          </a:p>
        </p:txBody>
      </p:sp>
      <p:sp>
        <p:nvSpPr>
          <p:cNvPr id="38914" name="Google Shape;279;g2c9e7058585_28_323">
            <a:extLst>
              <a:ext uri="{FF2B5EF4-FFF2-40B4-BE49-F238E27FC236}">
                <a16:creationId xmlns:a16="http://schemas.microsoft.com/office/drawing/2014/main" id="{D0E6C9B7-6186-3CE0-26C0-6CF20C478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844676"/>
            <a:ext cx="5462587" cy="4219575"/>
          </a:xfrm>
          <a:prstGeom prst="roundRect">
            <a:avLst>
              <a:gd name="adj" fmla="val 16667"/>
            </a:avLst>
          </a:prstGeom>
          <a:solidFill>
            <a:schemeClr val="bg1">
              <a:alpha val="72548"/>
            </a:schemeClr>
          </a:solidFill>
          <a:ln w="38100">
            <a:solidFill>
              <a:srgbClr val="FFC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  <a:buFont typeface="Arial" panose="020B0604020202020204" pitchFamily="34" charset="0"/>
              <a:buNone/>
            </a:pPr>
            <a:endParaRPr lang="it-IT" altLang="it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8915" name="Google Shape;280;g2c9e7058585_28_323">
            <a:extLst>
              <a:ext uri="{FF2B5EF4-FFF2-40B4-BE49-F238E27FC236}">
                <a16:creationId xmlns:a16="http://schemas.microsoft.com/office/drawing/2014/main" id="{520E200D-209F-A825-392D-7BD2F6057C9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38" y="4875213"/>
            <a:ext cx="110966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Google Shape;281;g2c9e7058585_28_323" descr="NEDA—NEutron Detector Array - ScienceDirect">
            <a:extLst>
              <a:ext uri="{FF2B5EF4-FFF2-40B4-BE49-F238E27FC236}">
                <a16:creationId xmlns:a16="http://schemas.microsoft.com/office/drawing/2014/main" id="{0FC4F769-472B-B392-6CE8-48BA8E4BBCF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6" y="4357688"/>
            <a:ext cx="1109663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Google Shape;282;g2c9e7058585_28_323" descr="The PRISMA Magnetic Spetrometer">
            <a:extLst>
              <a:ext uri="{FF2B5EF4-FFF2-40B4-BE49-F238E27FC236}">
                <a16:creationId xmlns:a16="http://schemas.microsoft.com/office/drawing/2014/main" id="{C244F743-5845-20ED-3906-082365ED81D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2522539"/>
            <a:ext cx="2122488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Google Shape;283;g2c9e7058585_28_323">
            <a:extLst>
              <a:ext uri="{FF2B5EF4-FFF2-40B4-BE49-F238E27FC236}">
                <a16:creationId xmlns:a16="http://schemas.microsoft.com/office/drawing/2014/main" id="{D6AB04F3-20DF-4454-4B9F-20E8744ED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163" y="1931989"/>
            <a:ext cx="7159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PARIS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γ-rays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8919" name="Google Shape;284;g2c9e7058585_28_323">
            <a:extLst>
              <a:ext uri="{FF2B5EF4-FFF2-40B4-BE49-F238E27FC236}">
                <a16:creationId xmlns:a16="http://schemas.microsoft.com/office/drawing/2014/main" id="{F5A3939C-B3A7-A92B-0FDB-AF1CD9E22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1931989"/>
            <a:ext cx="9271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PRISMA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heavy ions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8920" name="Google Shape;285;g2c9e7058585_28_323">
            <a:extLst>
              <a:ext uri="{FF2B5EF4-FFF2-40B4-BE49-F238E27FC236}">
                <a16:creationId xmlns:a16="http://schemas.microsoft.com/office/drawing/2014/main" id="{07C8A68B-387C-B24C-E6E5-FD8ACEE44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9" y="5559425"/>
            <a:ext cx="9429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NEDA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neutrons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8921" name="Google Shape;286;g2c9e7058585_28_323">
            <a:extLst>
              <a:ext uri="{FF2B5EF4-FFF2-40B4-BE49-F238E27FC236}">
                <a16:creationId xmlns:a16="http://schemas.microsoft.com/office/drawing/2014/main" id="{7BEB155F-20FB-7E60-6004-DDC7F1FDB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625" y="4435475"/>
            <a:ext cx="17018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GRIT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charged particles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38922" name="Google Shape;287;g2c9e7058585_28_323">
            <a:extLst>
              <a:ext uri="{FF2B5EF4-FFF2-40B4-BE49-F238E27FC236}">
                <a16:creationId xmlns:a16="http://schemas.microsoft.com/office/drawing/2014/main" id="{1241A2A8-4594-4BC6-B2A4-B9196C8FEF0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64" y="2747964"/>
            <a:ext cx="94297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Google Shape;288;g2c9e7058585_28_323">
            <a:extLst>
              <a:ext uri="{FF2B5EF4-FFF2-40B4-BE49-F238E27FC236}">
                <a16:creationId xmlns:a16="http://schemas.microsoft.com/office/drawing/2014/main" id="{E0D96C12-7951-D65B-ECB7-45AC1C1DE22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6" y="1865313"/>
            <a:ext cx="9445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Google Shape;289;g2c9e7058585_28_323" descr="Immagine che contiene catena, verdura&#10;&#10;Descrizione generata automaticamente">
            <a:extLst>
              <a:ext uri="{FF2B5EF4-FFF2-40B4-BE49-F238E27FC236}">
                <a16:creationId xmlns:a16="http://schemas.microsoft.com/office/drawing/2014/main" id="{60E6ECD9-18C3-B282-F5BB-10BDF42ADBE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1935164"/>
            <a:ext cx="9445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Google Shape;290;g2c9e7058585_28_323">
            <a:extLst>
              <a:ext uri="{FF2B5EF4-FFF2-40B4-BE49-F238E27FC236}">
                <a16:creationId xmlns:a16="http://schemas.microsoft.com/office/drawing/2014/main" id="{DBBE2A8B-2597-FC32-CA90-4E836C8F5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2058989"/>
            <a:ext cx="12700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EUCLIDES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charged particles</a:t>
            </a:r>
            <a:endParaRPr lang="it-IT" altLang="it-IT" sz="14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38926" name="Google Shape;291;g2c9e7058585_28_323" descr="Immagine che contiene accessorio&#10;&#10;Descrizione generata automaticamente">
            <a:extLst>
              <a:ext uri="{FF2B5EF4-FFF2-40B4-BE49-F238E27FC236}">
                <a16:creationId xmlns:a16="http://schemas.microsoft.com/office/drawing/2014/main" id="{D81879C0-C8CF-5DA2-C876-3E798F53DC1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4120"/>
          <a:stretch>
            <a:fillRect/>
          </a:stretch>
        </p:blipFill>
        <p:spPr bwMode="auto">
          <a:xfrm>
            <a:off x="4794251" y="3043238"/>
            <a:ext cx="8239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7" name="Google Shape;292;g2c9e7058585_28_323">
            <a:extLst>
              <a:ext uri="{FF2B5EF4-FFF2-40B4-BE49-F238E27FC236}">
                <a16:creationId xmlns:a16="http://schemas.microsoft.com/office/drawing/2014/main" id="{7269BE74-9C77-D894-C28D-4B571092B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3111500"/>
            <a:ext cx="8699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DANTE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heavy ions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8928" name="Google Shape;293;g2c9e7058585_28_323">
            <a:extLst>
              <a:ext uri="{FF2B5EF4-FFF2-40B4-BE49-F238E27FC236}">
                <a16:creationId xmlns:a16="http://schemas.microsoft.com/office/drawing/2014/main" id="{97AF28C4-4ABD-6D20-432F-8D9DDAFD3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188" y="1952625"/>
            <a:ext cx="12684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CTADIR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cryogenic target</a:t>
            </a:r>
            <a:endParaRPr lang="it-IT" altLang="it-IT" sz="11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38929" name="Google Shape;294;g2c9e7058585_28_323" descr="Immagine che contiene orologio, bussola&#10;&#10;Descrizione generata automaticamente">
            <a:extLst>
              <a:ext uri="{FF2B5EF4-FFF2-40B4-BE49-F238E27FC236}">
                <a16:creationId xmlns:a16="http://schemas.microsoft.com/office/drawing/2014/main" id="{41AB82B2-0EFA-80D3-9AB1-4A14B0C2134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4089401"/>
            <a:ext cx="103505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0" name="Google Shape;295;g2c9e7058585_28_323">
            <a:extLst>
              <a:ext uri="{FF2B5EF4-FFF2-40B4-BE49-F238E27FC236}">
                <a16:creationId xmlns:a16="http://schemas.microsoft.com/office/drawing/2014/main" id="{10804F6F-9412-03FB-921A-1B352D862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513" y="5075239"/>
            <a:ext cx="15224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SPIDER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and heavy ions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38931" name="Google Shape;296;g2c9e7058585_28_323" descr="Diagram&#10;&#10;Description automatically generated">
            <a:extLst>
              <a:ext uri="{FF2B5EF4-FFF2-40B4-BE49-F238E27FC236}">
                <a16:creationId xmlns:a16="http://schemas.microsoft.com/office/drawing/2014/main" id="{D049EBAE-69B6-8A8C-905D-7109715FDD9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2" t="26183" r="24229" b="24905"/>
          <a:stretch>
            <a:fillRect/>
          </a:stretch>
        </p:blipFill>
        <p:spPr bwMode="auto">
          <a:xfrm>
            <a:off x="5476876" y="4910138"/>
            <a:ext cx="8239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2" name="Google Shape;297;g2c9e7058585_28_323">
            <a:extLst>
              <a:ext uri="{FF2B5EF4-FFF2-40B4-BE49-F238E27FC236}">
                <a16:creationId xmlns:a16="http://schemas.microsoft.com/office/drawing/2014/main" id="{171D7F02-8C65-F39C-34E5-003B2054D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4" y="4235450"/>
            <a:ext cx="17303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PLUNGER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 measurements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38933" name="Google Shape;298;g2c9e7058585_28_323">
            <a:extLst>
              <a:ext uri="{FF2B5EF4-FFF2-40B4-BE49-F238E27FC236}">
                <a16:creationId xmlns:a16="http://schemas.microsoft.com/office/drawing/2014/main" id="{FBBD846C-1AD3-A102-3DCD-F3392CA5DE3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3359151"/>
            <a:ext cx="10985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4" name="Google Shape;299;g2c9e7058585_28_323">
            <a:extLst>
              <a:ext uri="{FF2B5EF4-FFF2-40B4-BE49-F238E27FC236}">
                <a16:creationId xmlns:a16="http://schemas.microsoft.com/office/drawing/2014/main" id="{EBD000C3-A83A-4685-4F08-B7CF93F3C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1" y="2843214"/>
            <a:ext cx="126841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SUGAR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gas-jet target</a:t>
            </a:r>
            <a:endParaRPr lang="it-IT" altLang="it-IT" sz="11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38935" name="Google Shape;300;g2c9e7058585_28_323">
            <a:extLst>
              <a:ext uri="{FF2B5EF4-FFF2-40B4-BE49-F238E27FC236}">
                <a16:creationId xmlns:a16="http://schemas.microsoft.com/office/drawing/2014/main" id="{C2692421-9575-9F80-9AAA-50751E45FF3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1" r="12617" b="16985"/>
          <a:stretch>
            <a:fillRect/>
          </a:stretch>
        </p:blipFill>
        <p:spPr bwMode="auto">
          <a:xfrm>
            <a:off x="3006725" y="4656138"/>
            <a:ext cx="92710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6" name="Google Shape;301;g2c9e7058585_28_323">
            <a:extLst>
              <a:ext uri="{FF2B5EF4-FFF2-40B4-BE49-F238E27FC236}">
                <a16:creationId xmlns:a16="http://schemas.microsoft.com/office/drawing/2014/main" id="{039B0B43-B08B-8075-B8B1-854A72BDF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1" y="3949700"/>
            <a:ext cx="15224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OSCAR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charged particles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38937" name="Google Shape;302;g2c9e7058585_28_323">
            <a:extLst>
              <a:ext uri="{FF2B5EF4-FFF2-40B4-BE49-F238E27FC236}">
                <a16:creationId xmlns:a16="http://schemas.microsoft.com/office/drawing/2014/main" id="{58ECCA50-C79B-C636-AB21-0414AA3FDEB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2" t="6021" r="21445" b="11935"/>
          <a:stretch>
            <a:fillRect/>
          </a:stretch>
        </p:blipFill>
        <p:spPr bwMode="auto">
          <a:xfrm>
            <a:off x="4102100" y="4197351"/>
            <a:ext cx="9271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8" name="Google Shape;303;g2c9e7058585_28_323">
            <a:extLst>
              <a:ext uri="{FF2B5EF4-FFF2-40B4-BE49-F238E27FC236}">
                <a16:creationId xmlns:a16="http://schemas.microsoft.com/office/drawing/2014/main" id="{503F9BFC-D48C-1276-8AA8-EFB2272C9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651" y="5253039"/>
            <a:ext cx="152241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SAURON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charged particles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38939" name="Google Shape;304;g2c9e7058585_28_323">
            <a:extLst>
              <a:ext uri="{FF2B5EF4-FFF2-40B4-BE49-F238E27FC236}">
                <a16:creationId xmlns:a16="http://schemas.microsoft.com/office/drawing/2014/main" id="{E9B61CA9-2B3C-BFCF-F320-56515E3DFA6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4" b="15971"/>
          <a:stretch>
            <a:fillRect/>
          </a:stretch>
        </p:blipFill>
        <p:spPr bwMode="auto">
          <a:xfrm>
            <a:off x="5905500" y="2982914"/>
            <a:ext cx="9271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40" name="Google Shape;305;g2c9e7058585_28_323">
            <a:extLst>
              <a:ext uri="{FF2B5EF4-FFF2-40B4-BE49-F238E27FC236}">
                <a16:creationId xmlns:a16="http://schemas.microsoft.com/office/drawing/2014/main" id="{11EB3839-96C2-1176-C325-33DC9B40A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14751"/>
            <a:ext cx="16573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LaBr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γ-rays, fast timing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 useBgFill="1">
        <p:nvSpPr>
          <p:cNvPr id="2" name="Rettangolo 35">
            <a:extLst>
              <a:ext uri="{FF2B5EF4-FFF2-40B4-BE49-F238E27FC236}">
                <a16:creationId xmlns:a16="http://schemas.microsoft.com/office/drawing/2014/main" id="{E706BDE1-0B8C-C94A-8262-6A19783FC186}"/>
              </a:ext>
            </a:extLst>
          </p:cNvPr>
          <p:cNvSpPr/>
          <p:nvPr/>
        </p:nvSpPr>
        <p:spPr>
          <a:xfrm>
            <a:off x="2368822" y="1367343"/>
            <a:ext cx="4161882" cy="400110"/>
          </a:xfrm>
          <a:prstGeom prst="rect">
            <a:avLst/>
          </a:prstGeom>
          <a:effectLst>
            <a:softEdge rad="508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>
                <a:ln w="31750">
                  <a:noFill/>
                  <a:prstDash val="solid"/>
                </a:ln>
              </a:rPr>
              <a:t>AGATA </a:t>
            </a:r>
            <a:r>
              <a:rPr lang="it-IT" sz="2000" b="1" err="1">
                <a:ln w="31750">
                  <a:noFill/>
                  <a:prstDash val="solid"/>
                </a:ln>
              </a:rPr>
              <a:t>coupled</a:t>
            </a:r>
            <a:r>
              <a:rPr lang="it-IT" sz="2000" b="1">
                <a:ln w="31750">
                  <a:noFill/>
                  <a:prstDash val="solid"/>
                </a:ln>
              </a:rPr>
              <a:t> with PRISMA</a:t>
            </a:r>
          </a:p>
        </p:txBody>
      </p:sp>
      <p:sp useBgFill="1">
        <p:nvSpPr>
          <p:cNvPr id="3" name="Rettangolo 20">
            <a:extLst>
              <a:ext uri="{FF2B5EF4-FFF2-40B4-BE49-F238E27FC236}">
                <a16:creationId xmlns:a16="http://schemas.microsoft.com/office/drawing/2014/main" id="{61589031-521B-FBA8-4E00-544EE3113112}"/>
              </a:ext>
            </a:extLst>
          </p:cNvPr>
          <p:cNvSpPr/>
          <p:nvPr/>
        </p:nvSpPr>
        <p:spPr>
          <a:xfrm>
            <a:off x="7218167" y="1358315"/>
            <a:ext cx="3137878" cy="400110"/>
          </a:xfrm>
          <a:prstGeom prst="rect">
            <a:avLst/>
          </a:prstGeom>
          <a:effectLst>
            <a:softEdge rad="508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>
                <a:ln w="31750">
                  <a:noFill/>
                  <a:prstDash val="solid"/>
                </a:ln>
              </a:rPr>
              <a:t>AGATA zero degrees</a:t>
            </a:r>
          </a:p>
        </p:txBody>
      </p:sp>
      <p:sp>
        <p:nvSpPr>
          <p:cNvPr id="38947" name="Google Shape;279;g2c9e7058585_28_323">
            <a:extLst>
              <a:ext uri="{FF2B5EF4-FFF2-40B4-BE49-F238E27FC236}">
                <a16:creationId xmlns:a16="http://schemas.microsoft.com/office/drawing/2014/main" id="{FD191D84-7A69-AB57-2FAE-6F1F55675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51" y="1844676"/>
            <a:ext cx="3368675" cy="42195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70C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  <a:buFont typeface="Arial" panose="020B0604020202020204" pitchFamily="34" charset="0"/>
              <a:buNone/>
            </a:pPr>
            <a:endParaRPr lang="it-IT" altLang="it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BCA85921-2874-63EF-B5FF-37F2F123A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AGATA organization</a:t>
            </a:r>
          </a:p>
        </p:txBody>
      </p:sp>
      <p:pic>
        <p:nvPicPr>
          <p:cNvPr id="39938" name="Picture 4" descr="A chart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31B06A47-6A7D-5B20-105F-8615F3FF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9" y="1412875"/>
            <a:ext cx="6486525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3C57186-D00E-579F-A379-307183BEEBA9}"/>
              </a:ext>
            </a:extLst>
          </p:cNvPr>
          <p:cNvSpPr txBox="1">
            <a:spLocks/>
          </p:cNvSpPr>
          <p:nvPr/>
        </p:nvSpPr>
        <p:spPr bwMode="auto">
          <a:xfrm>
            <a:off x="2500313" y="119063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kern="0" err="1"/>
              <a:t>Discovery</a:t>
            </a:r>
            <a:r>
              <a:rPr lang="it-IT" kern="0"/>
              <a:t> </a:t>
            </a:r>
            <a:r>
              <a:rPr lang="it-IT" kern="0" err="1"/>
              <a:t>potential</a:t>
            </a:r>
            <a:r>
              <a:rPr lang="it-IT" kern="0"/>
              <a:t> of AGATA</a:t>
            </a:r>
          </a:p>
        </p:txBody>
      </p:sp>
      <p:pic>
        <p:nvPicPr>
          <p:cNvPr id="40962" name="Picture 4">
            <a:extLst>
              <a:ext uri="{FF2B5EF4-FFF2-40B4-BE49-F238E27FC236}">
                <a16:creationId xmlns:a16="http://schemas.microsoft.com/office/drawing/2014/main" id="{1C3E9467-68C2-5848-C70F-7AA4B734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1" y="2133601"/>
            <a:ext cx="3013075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11">
            <a:extLst>
              <a:ext uri="{FF2B5EF4-FFF2-40B4-BE49-F238E27FC236}">
                <a16:creationId xmlns:a16="http://schemas.microsoft.com/office/drawing/2014/main" id="{96D34F32-D972-F06A-6DEF-BBDB87EE9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564" y="1389063"/>
            <a:ext cx="44910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Super Deformation- Hyper Deformation  High </a:t>
            </a:r>
            <a:r>
              <a:rPr lang="it-IT" altLang="it-IT">
                <a:latin typeface="Symbol" pitchFamily="2" charset="2"/>
              </a:rPr>
              <a:t>g  </a:t>
            </a:r>
            <a:r>
              <a:rPr lang="it-IT" altLang="it-IT">
                <a:cs typeface="Arial" panose="020B0604020202020204" pitchFamily="34" charset="0"/>
              </a:rPr>
              <a:t>multiplicity</a:t>
            </a:r>
            <a:r>
              <a:rPr lang="it-IT" altLang="it-IT">
                <a:cs typeface="Arial" panose="020B0604020202020204" pitchFamily="34" charset="0"/>
                <a:sym typeface="Wingdings" pitchFamily="2" charset="2"/>
              </a:rPr>
              <a:t> gain factor </a:t>
            </a:r>
            <a:r>
              <a:rPr lang="it-IT" altLang="it-IT" sz="2800" b="1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300!!</a:t>
            </a:r>
            <a:endParaRPr lang="it-IT" altLang="it-IT" sz="2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0964" name="Picture 12">
            <a:extLst>
              <a:ext uri="{FF2B5EF4-FFF2-40B4-BE49-F238E27FC236}">
                <a16:creationId xmlns:a16="http://schemas.microsoft.com/office/drawing/2014/main" id="{CEB9F481-6926-C898-6088-AC0DF3566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368551"/>
            <a:ext cx="5376862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E69D6D-5E48-707C-F670-BE62CDF1EDD8}"/>
              </a:ext>
            </a:extLst>
          </p:cNvPr>
          <p:cNvSpPr txBox="1"/>
          <p:nvPr/>
        </p:nvSpPr>
        <p:spPr>
          <a:xfrm>
            <a:off x="176049" y="1619402"/>
            <a:ext cx="551698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Helvetica" pitchFamily="2" charset="0"/>
              </a:rPr>
              <a:t>- </a:t>
            </a:r>
            <a:r>
              <a:rPr lang="it-IT" b="1" dirty="0" err="1">
                <a:latin typeface="Helvetica" pitchFamily="2" charset="0"/>
              </a:rPr>
              <a:t>Spokesperson</a:t>
            </a:r>
            <a:r>
              <a:rPr lang="it-IT" b="1" dirty="0">
                <a:latin typeface="Helvetica" pitchFamily="2" charset="0"/>
              </a:rPr>
              <a:t> LNL AGATA-PRISMA </a:t>
            </a:r>
          </a:p>
          <a:p>
            <a:r>
              <a:rPr lang="it-IT" b="1" dirty="0">
                <a:latin typeface="Helvetica" pitchFamily="2" charset="0"/>
              </a:rPr>
              <a:t>fusion-</a:t>
            </a:r>
            <a:r>
              <a:rPr lang="it-IT" b="1" dirty="0" err="1">
                <a:latin typeface="Helvetica" pitchFamily="2" charset="0"/>
              </a:rPr>
              <a:t>fission</a:t>
            </a:r>
            <a:r>
              <a:rPr lang="it-IT" b="1" dirty="0">
                <a:latin typeface="Helvetica" pitchFamily="2" charset="0"/>
              </a:rPr>
              <a:t> </a:t>
            </a:r>
            <a:r>
              <a:rPr lang="it-IT" b="1" baseline="30000" dirty="0">
                <a:latin typeface="Helvetica" pitchFamily="2" charset="0"/>
              </a:rPr>
              <a:t>208</a:t>
            </a:r>
            <a:r>
              <a:rPr lang="it-IT" b="1" dirty="0">
                <a:latin typeface="Helvetica" pitchFamily="2" charset="0"/>
              </a:rPr>
              <a:t>Pb(</a:t>
            </a:r>
            <a:r>
              <a:rPr lang="it-IT" b="1" baseline="30000" dirty="0">
                <a:latin typeface="Helvetica" pitchFamily="2" charset="0"/>
              </a:rPr>
              <a:t>9</a:t>
            </a:r>
            <a:r>
              <a:rPr lang="it-IT" b="1" dirty="0">
                <a:latin typeface="Helvetica" pitchFamily="2" charset="0"/>
              </a:rPr>
              <a:t>Be,x)</a:t>
            </a:r>
            <a:r>
              <a:rPr lang="it-IT" b="1" baseline="30000" dirty="0">
                <a:latin typeface="Helvetica" pitchFamily="2" charset="0"/>
              </a:rPr>
              <a:t>70-78</a:t>
            </a:r>
            <a:r>
              <a:rPr lang="it-IT" b="1" dirty="0">
                <a:latin typeface="Helvetica" pitchFamily="2" charset="0"/>
              </a:rPr>
              <a:t>Zn, </a:t>
            </a:r>
            <a:r>
              <a:rPr lang="it-IT" b="1" baseline="30000" dirty="0">
                <a:latin typeface="Helvetica" pitchFamily="2" charset="0"/>
              </a:rPr>
              <a:t>71-77</a:t>
            </a:r>
            <a:r>
              <a:rPr lang="it-IT" b="1" dirty="0">
                <a:latin typeface="Helvetica" pitchFamily="2" charset="0"/>
              </a:rPr>
              <a:t>Cu</a:t>
            </a:r>
            <a:r>
              <a:rPr lang="it-IT" sz="2000" b="1" i="0" u="none" strike="noStrike" dirty="0">
                <a:effectLst/>
                <a:latin typeface="Helvetica" pitchFamily="2" charset="0"/>
              </a:rPr>
              <a:t>        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60E6D5-0E55-0BD4-1B7D-5AA966743DB6}"/>
              </a:ext>
            </a:extLst>
          </p:cNvPr>
          <p:cNvSpPr txBox="1"/>
          <p:nvPr/>
        </p:nvSpPr>
        <p:spPr>
          <a:xfrm>
            <a:off x="176049" y="2336329"/>
            <a:ext cx="615380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Helvetica" pitchFamily="2" charset="0"/>
              </a:rPr>
              <a:t>- </a:t>
            </a:r>
            <a:r>
              <a:rPr lang="it-IT" b="1" dirty="0" err="1">
                <a:latin typeface="Helvetica" pitchFamily="2" charset="0"/>
              </a:rPr>
              <a:t>Spokesperson</a:t>
            </a:r>
            <a:r>
              <a:rPr lang="it-IT" b="1" dirty="0">
                <a:latin typeface="Helvetica" pitchFamily="2" charset="0"/>
              </a:rPr>
              <a:t> LNL AGATA-PRISMA fusion </a:t>
            </a:r>
            <a:r>
              <a:rPr lang="it-IT" b="1" dirty="0" err="1">
                <a:latin typeface="Helvetica" pitchFamily="2" charset="0"/>
              </a:rPr>
              <a:t>fission</a:t>
            </a:r>
            <a:r>
              <a:rPr lang="it-IT" b="1" dirty="0">
                <a:latin typeface="Helvetica" pitchFamily="2" charset="0"/>
              </a:rPr>
              <a:t> </a:t>
            </a:r>
            <a:r>
              <a:rPr lang="it-IT" b="1" dirty="0" err="1">
                <a:latin typeface="Helvetica" pitchFamily="2" charset="0"/>
              </a:rPr>
              <a:t>LoI</a:t>
            </a:r>
            <a:r>
              <a:rPr lang="it-IT" b="1" dirty="0">
                <a:latin typeface="Helvetica" pitchFamily="2" charset="0"/>
              </a:rPr>
              <a:t> </a:t>
            </a:r>
            <a:r>
              <a:rPr lang="it-IT" b="1" baseline="30000" dirty="0">
                <a:latin typeface="Helvetica" pitchFamily="2" charset="0"/>
              </a:rPr>
              <a:t>238</a:t>
            </a:r>
            <a:r>
              <a:rPr lang="it-IT" b="1" dirty="0">
                <a:latin typeface="Helvetica" pitchFamily="2" charset="0"/>
              </a:rPr>
              <a:t>U(</a:t>
            </a:r>
            <a:r>
              <a:rPr lang="it-IT" b="1" baseline="30000" dirty="0">
                <a:latin typeface="Helvetica" pitchFamily="2" charset="0"/>
              </a:rPr>
              <a:t>9</a:t>
            </a:r>
            <a:r>
              <a:rPr lang="it-IT" b="1" dirty="0">
                <a:latin typeface="Helvetica" pitchFamily="2" charset="0"/>
              </a:rPr>
              <a:t>Be,x)</a:t>
            </a:r>
            <a:r>
              <a:rPr lang="it-IT" b="1" baseline="30000" dirty="0">
                <a:latin typeface="Helvetica" pitchFamily="2" charset="0"/>
              </a:rPr>
              <a:t>82</a:t>
            </a:r>
            <a:r>
              <a:rPr lang="it-IT" b="1" dirty="0">
                <a:latin typeface="Helvetica" pitchFamily="2" charset="0"/>
              </a:rPr>
              <a:t>Ge, </a:t>
            </a:r>
            <a:r>
              <a:rPr lang="it-IT" b="1" baseline="30000" dirty="0">
                <a:latin typeface="Helvetica" pitchFamily="2" charset="0"/>
              </a:rPr>
              <a:t>80</a:t>
            </a:r>
            <a:r>
              <a:rPr lang="it-IT" b="1" dirty="0">
                <a:latin typeface="Helvetica" pitchFamily="2" charset="0"/>
              </a:rPr>
              <a:t>Zn, </a:t>
            </a:r>
            <a:r>
              <a:rPr lang="it-IT" b="1" baseline="30000" dirty="0">
                <a:latin typeface="Helvetica" pitchFamily="2" charset="0"/>
              </a:rPr>
              <a:t>79</a:t>
            </a:r>
            <a:r>
              <a:rPr lang="it-IT" b="1" dirty="0">
                <a:latin typeface="Helvetica" pitchFamily="2" charset="0"/>
              </a:rPr>
              <a:t>Cu</a:t>
            </a:r>
            <a:r>
              <a:rPr lang="it-IT" sz="2000" b="1" i="0" u="none" strike="noStrike" dirty="0">
                <a:effectLst/>
                <a:latin typeface="Helvetica" pitchFamily="2" charset="0"/>
              </a:rPr>
              <a:t>  </a:t>
            </a:r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636E2708-A3D3-A0D8-73FE-E16E3F4DE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67" y="118207"/>
            <a:ext cx="10515600" cy="744757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Research</a:t>
            </a:r>
            <a:r>
              <a:rPr lang="it-IT" dirty="0"/>
              <a:t> focus: shell </a:t>
            </a:r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</a:t>
            </a:r>
            <a:r>
              <a:rPr lang="it-IT" dirty="0" err="1"/>
              <a:t>N</a:t>
            </a:r>
            <a:r>
              <a:rPr lang="it-IT" dirty="0"/>
              <a:t>=50 (III)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8572734-F22D-75FE-8374-3B7A6461F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4855"/>
            <a:ext cx="5122247" cy="26661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351DCEC-DA18-55E4-DBDB-00D91F5BF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2" y="3290799"/>
            <a:ext cx="3079531" cy="75844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ECA47B-0381-025F-6ABA-5A8B0DFA87F6}"/>
              </a:ext>
            </a:extLst>
          </p:cNvPr>
          <p:cNvSpPr txBox="1"/>
          <p:nvPr/>
        </p:nvSpPr>
        <p:spPr>
          <a:xfrm>
            <a:off x="1158860" y="6296314"/>
            <a:ext cx="478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Filippo Angelini PhD </a:t>
            </a:r>
            <a:r>
              <a:rPr lang="it-IT" b="1" dirty="0" err="1">
                <a:solidFill>
                  <a:srgbClr val="FF0000"/>
                </a:solidFill>
              </a:rPr>
              <a:t>thesis</a:t>
            </a:r>
            <a:r>
              <a:rPr lang="it-IT" b="1" dirty="0">
                <a:solidFill>
                  <a:srgbClr val="FF0000"/>
                </a:solidFill>
              </a:rPr>
              <a:t> (2nd </a:t>
            </a:r>
            <a:r>
              <a:rPr lang="it-IT" b="1" dirty="0" err="1">
                <a:solidFill>
                  <a:srgbClr val="FF0000"/>
                </a:solidFill>
              </a:rPr>
              <a:t>year</a:t>
            </a:r>
            <a:r>
              <a:rPr lang="it-IT" b="1" dirty="0">
                <a:solidFill>
                  <a:srgbClr val="FF0000"/>
                </a:solidFill>
              </a:rPr>
              <a:t>) UNIPD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3EB89C6-79D1-4408-D60C-9F76E5643974}"/>
              </a:ext>
            </a:extLst>
          </p:cNvPr>
          <p:cNvSpPr txBox="1"/>
          <p:nvPr/>
        </p:nvSpPr>
        <p:spPr>
          <a:xfrm>
            <a:off x="0" y="1165579"/>
            <a:ext cx="1006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FF0000"/>
                </a:solidFill>
              </a:rPr>
              <a:t>Spectroscopy</a:t>
            </a:r>
            <a:r>
              <a:rPr lang="it-IT" b="1" dirty="0">
                <a:solidFill>
                  <a:srgbClr val="FF0000"/>
                </a:solidFill>
              </a:rPr>
              <a:t> of </a:t>
            </a:r>
            <a:r>
              <a:rPr lang="it-IT" b="1" dirty="0" err="1">
                <a:solidFill>
                  <a:srgbClr val="FF0000"/>
                </a:solidFill>
              </a:rPr>
              <a:t>N</a:t>
            </a:r>
            <a:r>
              <a:rPr lang="it-IT" b="1" dirty="0">
                <a:solidFill>
                  <a:srgbClr val="FF0000"/>
                </a:solidFill>
              </a:rPr>
              <a:t>=50 shell-</a:t>
            </a:r>
            <a:r>
              <a:rPr lang="it-IT" b="1" dirty="0" err="1">
                <a:solidFill>
                  <a:srgbClr val="FF0000"/>
                </a:solidFill>
              </a:rPr>
              <a:t>closure</a:t>
            </a:r>
            <a:r>
              <a:rPr lang="it-IT" b="1" dirty="0">
                <a:solidFill>
                  <a:srgbClr val="FF0000"/>
                </a:solidFill>
              </a:rPr>
              <a:t> breaking ?  </a:t>
            </a:r>
            <a:r>
              <a:rPr lang="it-IT" b="1" dirty="0" err="1">
                <a:solidFill>
                  <a:srgbClr val="FF0000"/>
                </a:solidFill>
              </a:rPr>
              <a:t>Observable</a:t>
            </a:r>
            <a:r>
              <a:rPr lang="it-IT" b="1" dirty="0">
                <a:solidFill>
                  <a:srgbClr val="FF0000"/>
                </a:solidFill>
              </a:rPr>
              <a:t>: </a:t>
            </a:r>
            <a:r>
              <a:rPr lang="it-IT" b="1" dirty="0" err="1">
                <a:solidFill>
                  <a:srgbClr val="FF0000"/>
                </a:solidFill>
              </a:rPr>
              <a:t>level</a:t>
            </a:r>
            <a:r>
              <a:rPr lang="it-IT" b="1" dirty="0">
                <a:solidFill>
                  <a:srgbClr val="FF0000"/>
                </a:solidFill>
              </a:rPr>
              <a:t> energy, B(E2)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99CAA12-3035-B11F-D2AF-7FCB1EA34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033" y="3266496"/>
            <a:ext cx="4515219" cy="359150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2BE4876-CD2E-980C-49CB-702AE322F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454" y="2920797"/>
            <a:ext cx="2044795" cy="184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39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9870F4-0D61-5AB2-F529-886199F9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18" y="191386"/>
            <a:ext cx="10515600" cy="818818"/>
          </a:xfrm>
        </p:spPr>
        <p:txBody>
          <a:bodyPr/>
          <a:lstStyle/>
          <a:p>
            <a:r>
              <a:rPr lang="it-IT" b="1">
                <a:solidFill>
                  <a:srgbClr val="FF0000"/>
                </a:solidFill>
              </a:rPr>
              <a:t>Installation </a:t>
            </a:r>
            <a:r>
              <a:rPr lang="it-IT" b="1" err="1">
                <a:solidFill>
                  <a:srgbClr val="FF0000"/>
                </a:solidFill>
              </a:rPr>
              <a:t>at</a:t>
            </a:r>
            <a:r>
              <a:rPr lang="it-IT" b="1">
                <a:solidFill>
                  <a:srgbClr val="FF0000"/>
                </a:solidFill>
              </a:rPr>
              <a:t> LNL</a:t>
            </a:r>
          </a:p>
        </p:txBody>
      </p:sp>
      <p:sp useBgFill="1">
        <p:nvSpPr>
          <p:cNvPr id="6" name="Rettangolo 5">
            <a:extLst>
              <a:ext uri="{FF2B5EF4-FFF2-40B4-BE49-F238E27FC236}">
                <a16:creationId xmlns:a16="http://schemas.microsoft.com/office/drawing/2014/main" id="{5F7AFEC3-AE7E-D395-F32C-2DA69DC99FD1}"/>
              </a:ext>
            </a:extLst>
          </p:cNvPr>
          <p:cNvSpPr/>
          <p:nvPr/>
        </p:nvSpPr>
        <p:spPr>
          <a:xfrm>
            <a:off x="494606" y="1360595"/>
            <a:ext cx="4161882" cy="400110"/>
          </a:xfrm>
          <a:prstGeom prst="rect">
            <a:avLst/>
          </a:prstGeom>
          <a:effectLst>
            <a:softEdge rad="508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>
                <a:ln w="31750">
                  <a:noFill/>
                  <a:prstDash val="solid"/>
                </a:ln>
              </a:rPr>
              <a:t>AGATA </a:t>
            </a:r>
            <a:r>
              <a:rPr lang="it-IT" sz="2000" b="1" err="1">
                <a:ln w="31750">
                  <a:noFill/>
                  <a:prstDash val="solid"/>
                </a:ln>
              </a:rPr>
              <a:t>coupled</a:t>
            </a:r>
            <a:r>
              <a:rPr lang="it-IT" sz="2000" b="1">
                <a:ln w="31750">
                  <a:noFill/>
                  <a:prstDash val="solid"/>
                </a:ln>
              </a:rPr>
              <a:t> with PRISMA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96AF07-0F32-A8FF-CBE5-957F529EE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6" t="17575" r="22095" b="13062"/>
          <a:stretch>
            <a:fillRect/>
          </a:stretch>
        </p:blipFill>
        <p:spPr bwMode="auto">
          <a:xfrm rot="5123082">
            <a:off x="772148" y="1943507"/>
            <a:ext cx="2802293" cy="36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17">
            <a:extLst>
              <a:ext uri="{FF2B5EF4-FFF2-40B4-BE49-F238E27FC236}">
                <a16:creationId xmlns:a16="http://schemas.microsoft.com/office/drawing/2014/main" id="{AC107100-1938-C03D-E562-DCD161C4B7F8}"/>
              </a:ext>
            </a:extLst>
          </p:cNvPr>
          <p:cNvCxnSpPr/>
          <p:nvPr/>
        </p:nvCxnSpPr>
        <p:spPr>
          <a:xfrm flipH="1">
            <a:off x="2983547" y="3926032"/>
            <a:ext cx="976313" cy="53975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o 8">
            <a:extLst>
              <a:ext uri="{FF2B5EF4-FFF2-40B4-BE49-F238E27FC236}">
                <a16:creationId xmlns:a16="http://schemas.microsoft.com/office/drawing/2014/main" id="{001D7F92-E753-83B2-420A-8BC3DE4E85D1}"/>
              </a:ext>
            </a:extLst>
          </p:cNvPr>
          <p:cNvSpPr/>
          <p:nvPr/>
        </p:nvSpPr>
        <p:spPr>
          <a:xfrm>
            <a:off x="1882615" y="2334321"/>
            <a:ext cx="2354263" cy="2714625"/>
          </a:xfrm>
          <a:prstGeom prst="arc">
            <a:avLst>
              <a:gd name="adj1" fmla="val 18505878"/>
              <a:gd name="adj2" fmla="val 2729274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0" name="Connettore diritto 56">
            <a:extLst>
              <a:ext uri="{FF2B5EF4-FFF2-40B4-BE49-F238E27FC236}">
                <a16:creationId xmlns:a16="http://schemas.microsoft.com/office/drawing/2014/main" id="{468C3567-4AFD-8D57-2805-E851A6403A99}"/>
              </a:ext>
            </a:extLst>
          </p:cNvPr>
          <p:cNvCxnSpPr>
            <a:stCxn id="9" idx="0"/>
          </p:cNvCxnSpPr>
          <p:nvPr/>
        </p:nvCxnSpPr>
        <p:spPr>
          <a:xfrm flipH="1">
            <a:off x="3854290" y="2691508"/>
            <a:ext cx="0" cy="157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59">
            <a:extLst>
              <a:ext uri="{FF2B5EF4-FFF2-40B4-BE49-F238E27FC236}">
                <a16:creationId xmlns:a16="http://schemas.microsoft.com/office/drawing/2014/main" id="{9265AC98-52B6-8300-5B06-7EEC209E451F}"/>
              </a:ext>
            </a:extLst>
          </p:cNvPr>
          <p:cNvCxnSpPr/>
          <p:nvPr/>
        </p:nvCxnSpPr>
        <p:spPr>
          <a:xfrm flipH="1">
            <a:off x="3888422" y="2695719"/>
            <a:ext cx="127000" cy="3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62">
            <a:extLst>
              <a:ext uri="{FF2B5EF4-FFF2-40B4-BE49-F238E27FC236}">
                <a16:creationId xmlns:a16="http://schemas.microsoft.com/office/drawing/2014/main" id="{D7B1BCBD-02F1-38DC-9BC8-0F04AC27C10F}"/>
              </a:ext>
            </a:extLst>
          </p:cNvPr>
          <p:cNvCxnSpPr/>
          <p:nvPr/>
        </p:nvCxnSpPr>
        <p:spPr>
          <a:xfrm flipH="1">
            <a:off x="3967797" y="4432444"/>
            <a:ext cx="0" cy="1587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63">
            <a:extLst>
              <a:ext uri="{FF2B5EF4-FFF2-40B4-BE49-F238E27FC236}">
                <a16:creationId xmlns:a16="http://schemas.microsoft.com/office/drawing/2014/main" id="{CA95315C-E1EC-A9E5-4C0E-67CD762A2EE0}"/>
              </a:ext>
            </a:extLst>
          </p:cNvPr>
          <p:cNvCxnSpPr/>
          <p:nvPr/>
        </p:nvCxnSpPr>
        <p:spPr>
          <a:xfrm>
            <a:off x="3967797" y="4584844"/>
            <a:ext cx="122238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>
            <a:extLst>
              <a:ext uri="{FF2B5EF4-FFF2-40B4-BE49-F238E27FC236}">
                <a16:creationId xmlns:a16="http://schemas.microsoft.com/office/drawing/2014/main" id="{A1B2CCCE-5E27-98EA-A673-E75B6CAAB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72" y="5738927"/>
            <a:ext cx="2635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b="1" err="1">
                <a:solidFill>
                  <a:srgbClr val="FFC000"/>
                </a:solidFill>
              </a:rPr>
              <a:t>Current</a:t>
            </a:r>
            <a:r>
              <a:rPr lang="it-IT" altLang="it-IT" b="1">
                <a:solidFill>
                  <a:srgbClr val="FFC000"/>
                </a:solidFill>
              </a:rPr>
              <a:t> </a:t>
            </a:r>
            <a:r>
              <a:rPr lang="it-IT" altLang="it-IT" b="1" err="1">
                <a:solidFill>
                  <a:srgbClr val="FFC000"/>
                </a:solidFill>
              </a:rPr>
              <a:t>configuration</a:t>
            </a:r>
            <a:endParaRPr lang="it-IT" altLang="it-IT" b="1">
              <a:solidFill>
                <a:srgbClr val="FFC000"/>
              </a:solidFill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761644C9-0B16-4612-4227-EAB6EFFC7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35" y="4307032"/>
            <a:ext cx="1149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PRISMA</a:t>
            </a:r>
          </a:p>
        </p:txBody>
      </p:sp>
      <p:pic>
        <p:nvPicPr>
          <p:cNvPr id="16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82DF157E-83D5-5873-6259-96F2ECEE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07" y="1337997"/>
            <a:ext cx="6624287" cy="496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FF111163-50E1-922F-D1F1-A92A5DE5DD00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38FCDB58-7CB0-239C-EF1D-F3B2A4B73F6A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7" descr="logoAgata">
            <a:extLst>
              <a:ext uri="{FF2B5EF4-FFF2-40B4-BE49-F238E27FC236}">
                <a16:creationId xmlns:a16="http://schemas.microsoft.com/office/drawing/2014/main" id="{3CB1C366-4139-6830-4688-EAD96454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19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A1D37DA4-1EC6-5E9E-BFF8-767E710BD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7732"/>
            <a:ext cx="12643565" cy="1345572"/>
          </a:xfrm>
        </p:spPr>
        <p:txBody>
          <a:bodyPr>
            <a:normAutofit fontScale="90000"/>
          </a:bodyPr>
          <a:lstStyle/>
          <a:p>
            <a:r>
              <a:rPr lang="en-AU" altLang="it-IT" b="1">
                <a:solidFill>
                  <a:srgbClr val="FF0000"/>
                </a:solidFill>
              </a:rPr>
              <a:t>Complementary detectors for </a:t>
            </a:r>
            <a:r>
              <a:rPr lang="en-AU" sz="4400" b="1">
                <a:ln w="31750">
                  <a:noFill/>
                  <a:prstDash val="solid"/>
                </a:ln>
                <a:solidFill>
                  <a:srgbClr val="FF0000"/>
                </a:solidFill>
              </a:rPr>
              <a:t>AGATA </a:t>
            </a:r>
            <a:br>
              <a:rPr lang="en-AU" sz="4400" b="1">
                <a:ln w="31750">
                  <a:noFill/>
                  <a:prstDash val="solid"/>
                </a:ln>
                <a:solidFill>
                  <a:srgbClr val="FF0000"/>
                </a:solidFill>
              </a:rPr>
            </a:br>
            <a:r>
              <a:rPr lang="en-AU" sz="4400" b="1">
                <a:ln w="31750">
                  <a:noFill/>
                  <a:prstDash val="solid"/>
                </a:ln>
                <a:solidFill>
                  <a:srgbClr val="FF0000"/>
                </a:solidFill>
              </a:rPr>
              <a:t>in coupling with PRISMA configuration </a:t>
            </a:r>
            <a:br>
              <a:rPr lang="en-AU" sz="4400" b="1">
                <a:ln w="31750">
                  <a:noFill/>
                  <a:prstDash val="solid"/>
                </a:ln>
              </a:rPr>
            </a:br>
            <a:r>
              <a:rPr lang="en-AU" altLang="it-IT"/>
              <a:t>  </a:t>
            </a:r>
          </a:p>
        </p:txBody>
      </p:sp>
      <p:pic>
        <p:nvPicPr>
          <p:cNvPr id="15365" name="Google Shape;282;g2c9e7058585_28_323" descr="The PRISMA Magnetic Spetrometer">
            <a:extLst>
              <a:ext uri="{FF2B5EF4-FFF2-40B4-BE49-F238E27FC236}">
                <a16:creationId xmlns:a16="http://schemas.microsoft.com/office/drawing/2014/main" id="{5A06BA9F-6D22-F199-0C60-AC1A5917450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47" y="1791476"/>
            <a:ext cx="2776064" cy="164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Google Shape;284;g2c9e7058585_28_323">
            <a:extLst>
              <a:ext uri="{FF2B5EF4-FFF2-40B4-BE49-F238E27FC236}">
                <a16:creationId xmlns:a16="http://schemas.microsoft.com/office/drawing/2014/main" id="{ADCB9483-1AC8-77E0-4DD0-B733B4B65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5435" y="1225826"/>
            <a:ext cx="1212581" cy="52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PRISMA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heavy ions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72" name="Google Shape;289;g2c9e7058585_28_323" descr="Immagine che contiene catena, verdura&#10;&#10;Descrizione generata automaticamente">
            <a:extLst>
              <a:ext uri="{FF2B5EF4-FFF2-40B4-BE49-F238E27FC236}">
                <a16:creationId xmlns:a16="http://schemas.microsoft.com/office/drawing/2014/main" id="{88E384FE-36D4-A2E5-F168-080573BB166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21" y="1321426"/>
            <a:ext cx="1235420" cy="119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Google Shape;290;g2c9e7058585_28_323">
            <a:extLst>
              <a:ext uri="{FF2B5EF4-FFF2-40B4-BE49-F238E27FC236}">
                <a16:creationId xmlns:a16="http://schemas.microsoft.com/office/drawing/2014/main" id="{FE301949-8879-12A9-9FE1-37459DE0A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6209" y="1927622"/>
            <a:ext cx="1661070" cy="72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EUCLIDES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charged particles</a:t>
            </a:r>
            <a:endParaRPr lang="it-IT" altLang="it-IT" sz="14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74" name="Google Shape;291;g2c9e7058585_28_323" descr="Immagine che contiene accessorio&#10;&#10;Descrizione generata automaticamente">
            <a:extLst>
              <a:ext uri="{FF2B5EF4-FFF2-40B4-BE49-F238E27FC236}">
                <a16:creationId xmlns:a16="http://schemas.microsoft.com/office/drawing/2014/main" id="{9779EC10-8F1E-D453-02B4-B431564F7D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4120"/>
          <a:stretch>
            <a:fillRect/>
          </a:stretch>
        </p:blipFill>
        <p:spPr bwMode="auto">
          <a:xfrm>
            <a:off x="6376391" y="2889858"/>
            <a:ext cx="1077620" cy="109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Google Shape;292;g2c9e7058585_28_323">
            <a:extLst>
              <a:ext uri="{FF2B5EF4-FFF2-40B4-BE49-F238E27FC236}">
                <a16:creationId xmlns:a16="http://schemas.microsoft.com/office/drawing/2014/main" id="{197734DF-16E0-CAFA-BD3C-CD6401A3E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7652" y="3144632"/>
            <a:ext cx="1137833" cy="52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DANTE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heavy ions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77" name="Google Shape;294;g2c9e7058585_28_323" descr="Immagine che contiene orologio, bussola&#10;&#10;Descrizione generata automaticamente">
            <a:extLst>
              <a:ext uri="{FF2B5EF4-FFF2-40B4-BE49-F238E27FC236}">
                <a16:creationId xmlns:a16="http://schemas.microsoft.com/office/drawing/2014/main" id="{65436A17-05A0-684B-EEEF-35C7A87DF06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28" y="3912955"/>
            <a:ext cx="1948436" cy="188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Google Shape;295;g2c9e7058585_28_323">
            <a:extLst>
              <a:ext uri="{FF2B5EF4-FFF2-40B4-BE49-F238E27FC236}">
                <a16:creationId xmlns:a16="http://schemas.microsoft.com/office/drawing/2014/main" id="{317B81C8-8C99-5D01-BC36-2543D6CBC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056" y="5910761"/>
            <a:ext cx="1991207" cy="52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SPIDER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and heavy ions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79" name="Google Shape;296;g2c9e7058585_28_323" descr="Diagram&#10;&#10;Description automatically generated">
            <a:extLst>
              <a:ext uri="{FF2B5EF4-FFF2-40B4-BE49-F238E27FC236}">
                <a16:creationId xmlns:a16="http://schemas.microsoft.com/office/drawing/2014/main" id="{93438A00-7EDB-1692-1C50-1051B564965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2" t="26183" r="24229" b="24905"/>
          <a:stretch>
            <a:fillRect/>
          </a:stretch>
        </p:blipFill>
        <p:spPr bwMode="auto">
          <a:xfrm>
            <a:off x="9444558" y="5047875"/>
            <a:ext cx="1338111" cy="161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Google Shape;297;g2c9e7058585_28_323">
            <a:extLst>
              <a:ext uri="{FF2B5EF4-FFF2-40B4-BE49-F238E27FC236}">
                <a16:creationId xmlns:a16="http://schemas.microsoft.com/office/drawing/2014/main" id="{BB1594E3-5787-84F5-5EFA-4D9BA904D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2764" y="4416674"/>
            <a:ext cx="2263208" cy="52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PLUNGER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 measurements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83" name="Google Shape;300;g2c9e7058585_28_323">
            <a:extLst>
              <a:ext uri="{FF2B5EF4-FFF2-40B4-BE49-F238E27FC236}">
                <a16:creationId xmlns:a16="http://schemas.microsoft.com/office/drawing/2014/main" id="{3DE1DDBC-984A-A5F8-28EF-9630A772903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1" r="12617" b="16985"/>
          <a:stretch>
            <a:fillRect/>
          </a:stretch>
        </p:blipFill>
        <p:spPr bwMode="auto">
          <a:xfrm>
            <a:off x="3378690" y="4312149"/>
            <a:ext cx="1944940" cy="195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4" name="Google Shape;301;g2c9e7058585_28_323">
            <a:extLst>
              <a:ext uri="{FF2B5EF4-FFF2-40B4-BE49-F238E27FC236}">
                <a16:creationId xmlns:a16="http://schemas.microsoft.com/office/drawing/2014/main" id="{1005FDA9-992A-C8AF-950C-35BFE162A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422" y="3815010"/>
            <a:ext cx="1991208" cy="76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OSCAR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charged particles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85" name="Google Shape;302;g2c9e7058585_28_323">
            <a:extLst>
              <a:ext uri="{FF2B5EF4-FFF2-40B4-BE49-F238E27FC236}">
                <a16:creationId xmlns:a16="http://schemas.microsoft.com/office/drawing/2014/main" id="{DD326894-AF4E-ECB7-F8EE-41E95F32321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2" t="6021" r="21445" b="11935"/>
          <a:stretch>
            <a:fillRect/>
          </a:stretch>
        </p:blipFill>
        <p:spPr bwMode="auto">
          <a:xfrm>
            <a:off x="5876248" y="4058458"/>
            <a:ext cx="1948436" cy="202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6" name="Google Shape;303;g2c9e7058585_28_323">
            <a:extLst>
              <a:ext uri="{FF2B5EF4-FFF2-40B4-BE49-F238E27FC236}">
                <a16:creationId xmlns:a16="http://schemas.microsoft.com/office/drawing/2014/main" id="{D6E85BAC-EE4C-59BC-CC18-A56877F3D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248" y="6204516"/>
            <a:ext cx="1991208" cy="52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SAURON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charged particles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87" name="Google Shape;304;g2c9e7058585_28_323">
            <a:extLst>
              <a:ext uri="{FF2B5EF4-FFF2-40B4-BE49-F238E27FC236}">
                <a16:creationId xmlns:a16="http://schemas.microsoft.com/office/drawing/2014/main" id="{B836FC65-9BC7-B319-3662-F33C8207EFB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4" b="15971"/>
          <a:stretch>
            <a:fillRect/>
          </a:stretch>
        </p:blipFill>
        <p:spPr bwMode="auto">
          <a:xfrm>
            <a:off x="8693198" y="1860481"/>
            <a:ext cx="2833598" cy="219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8" name="Google Shape;305;g2c9e7058585_28_323">
            <a:extLst>
              <a:ext uri="{FF2B5EF4-FFF2-40B4-BE49-F238E27FC236}">
                <a16:creationId xmlns:a16="http://schemas.microsoft.com/office/drawing/2014/main" id="{41845C91-4405-A6CB-D8D5-0EFC09250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8945" y="1252692"/>
            <a:ext cx="2167696" cy="52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LaBr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γ</a:t>
            </a: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-rays, fast timing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 useBgFill="1">
        <p:nvSpPr>
          <p:cNvPr id="2" name="Rettangolo 35">
            <a:extLst>
              <a:ext uri="{FF2B5EF4-FFF2-40B4-BE49-F238E27FC236}">
                <a16:creationId xmlns:a16="http://schemas.microsoft.com/office/drawing/2014/main" id="{28C29FBF-54F7-9C40-B9C0-91C3BC8A1B37}"/>
              </a:ext>
            </a:extLst>
          </p:cNvPr>
          <p:cNvSpPr/>
          <p:nvPr/>
        </p:nvSpPr>
        <p:spPr>
          <a:xfrm>
            <a:off x="3537223" y="1038751"/>
            <a:ext cx="4161882" cy="400110"/>
          </a:xfrm>
          <a:prstGeom prst="rect">
            <a:avLst/>
          </a:prstGeom>
          <a:effectLst>
            <a:softEdge rad="50800"/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it-IT" sz="2000" b="1">
              <a:ln w="31750">
                <a:noFill/>
                <a:prstDash val="solid"/>
              </a:ln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B37B72EC-082D-379B-6383-5061B9A0A12F}"/>
              </a:ext>
            </a:extLst>
          </p:cNvPr>
          <p:cNvCxnSpPr/>
          <p:nvPr/>
        </p:nvCxnSpPr>
        <p:spPr>
          <a:xfrm>
            <a:off x="49383" y="1181065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C48158E-253F-2F2F-B033-346E6A9C4770}"/>
              </a:ext>
            </a:extLst>
          </p:cNvPr>
          <p:cNvCxnSpPr/>
          <p:nvPr/>
        </p:nvCxnSpPr>
        <p:spPr>
          <a:xfrm>
            <a:off x="39687" y="1136304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logoAgata">
            <a:extLst>
              <a:ext uri="{FF2B5EF4-FFF2-40B4-BE49-F238E27FC236}">
                <a16:creationId xmlns:a16="http://schemas.microsoft.com/office/drawing/2014/main" id="{C92A1784-91B2-8B2B-2083-CDC1C8B57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87;p19">
            <a:extLst>
              <a:ext uri="{FF2B5EF4-FFF2-40B4-BE49-F238E27FC236}">
                <a16:creationId xmlns:a16="http://schemas.microsoft.com/office/drawing/2014/main" id="{477F8EF1-466D-CFC5-A969-BA142D8C08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34666" y="3750736"/>
            <a:ext cx="4791675" cy="29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BC4160F-D03E-47D2-1F2E-1706E8CD5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33" y="51746"/>
            <a:ext cx="10995837" cy="957041"/>
          </a:xfrm>
        </p:spPr>
        <p:txBody>
          <a:bodyPr/>
          <a:lstStyle/>
          <a:p>
            <a:r>
              <a:rPr lang="en-AU" b="1" dirty="0">
                <a:solidFill>
                  <a:srgbClr val="FF0000"/>
                </a:solidFill>
              </a:rPr>
              <a:t>Typical 2024 experiments with AGATA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372512FC-307E-391E-EEDD-FF24F5157E9D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DD408BC3-DB00-293F-910A-12786E9D07EC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Agata">
            <a:extLst>
              <a:ext uri="{FF2B5EF4-FFF2-40B4-BE49-F238E27FC236}">
                <a16:creationId xmlns:a16="http://schemas.microsoft.com/office/drawing/2014/main" id="{F7AD92F0-CC5C-9FEE-1446-D35156BD4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D682E8-E145-20AB-C64D-4E134E1DD0DB}"/>
              </a:ext>
            </a:extLst>
          </p:cNvPr>
          <p:cNvSpPr txBox="1"/>
          <p:nvPr/>
        </p:nvSpPr>
        <p:spPr>
          <a:xfrm>
            <a:off x="0" y="1355833"/>
            <a:ext cx="1211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 a </a:t>
            </a:r>
            <a:r>
              <a:rPr lang="it-IT" dirty="0" err="1"/>
              <a:t>typical</a:t>
            </a:r>
            <a:r>
              <a:rPr lang="it-IT" dirty="0"/>
              <a:t> AGATA-PRISMA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make a </a:t>
            </a:r>
            <a:r>
              <a:rPr lang="it-IT" dirty="0" err="1"/>
              <a:t>nuclear</a:t>
            </a:r>
            <a:r>
              <a:rPr lang="it-IT" dirty="0"/>
              <a:t> reaction of a </a:t>
            </a:r>
            <a:r>
              <a:rPr lang="it-IT" dirty="0" err="1"/>
              <a:t>beam</a:t>
            </a:r>
            <a:r>
              <a:rPr lang="it-IT" dirty="0"/>
              <a:t> on a target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19CACB8-D9F3-E6DB-758F-7CD0A4EF8C69}"/>
              </a:ext>
            </a:extLst>
          </p:cNvPr>
          <p:cNvSpPr txBox="1"/>
          <p:nvPr/>
        </p:nvSpPr>
        <p:spPr>
          <a:xfrm>
            <a:off x="0" y="5984461"/>
            <a:ext cx="5381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Reaction products are </a:t>
            </a:r>
            <a:r>
              <a:rPr lang="it-IT" dirty="0" err="1"/>
              <a:t>detected</a:t>
            </a:r>
            <a:r>
              <a:rPr lang="it-IT" dirty="0"/>
              <a:t> in PRISMA and </a:t>
            </a:r>
            <a:r>
              <a:rPr lang="it-IT" dirty="0" err="1"/>
              <a:t>identified</a:t>
            </a:r>
            <a:r>
              <a:rPr lang="it-IT" dirty="0"/>
              <a:t> event-by-event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76EF1BF-F57B-1749-1044-F67098D84E88}"/>
              </a:ext>
            </a:extLst>
          </p:cNvPr>
          <p:cNvSpPr txBox="1"/>
          <p:nvPr/>
        </p:nvSpPr>
        <p:spPr>
          <a:xfrm>
            <a:off x="80609" y="3749761"/>
            <a:ext cx="5847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Gamma rays </a:t>
            </a:r>
            <a:r>
              <a:rPr lang="it-IT" dirty="0" err="1"/>
              <a:t>emitted</a:t>
            </a:r>
            <a:r>
              <a:rPr lang="it-IT" dirty="0"/>
              <a:t> by the reaction products are </a:t>
            </a:r>
            <a:r>
              <a:rPr lang="it-IT" dirty="0" err="1"/>
              <a:t>detected</a:t>
            </a:r>
            <a:r>
              <a:rPr lang="it-IT" dirty="0"/>
              <a:t> by AGATA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962E100-2633-E7A9-B7A3-F4F05FEB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" t="3127"/>
          <a:stretch/>
        </p:blipFill>
        <p:spPr>
          <a:xfrm>
            <a:off x="624326" y="1847666"/>
            <a:ext cx="6091244" cy="177959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D84E12-E622-A35F-82CD-B4AC083F25F5}"/>
              </a:ext>
            </a:extLst>
          </p:cNvPr>
          <p:cNvSpPr txBox="1"/>
          <p:nvPr/>
        </p:nvSpPr>
        <p:spPr>
          <a:xfrm>
            <a:off x="624326" y="3012644"/>
            <a:ext cx="6319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aseline="30000" dirty="0"/>
              <a:t>48</a:t>
            </a:r>
            <a:r>
              <a:rPr lang="it-IT" dirty="0"/>
              <a:t>Ca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7E5C79A-6221-6A38-B150-9B3E41E18824}"/>
              </a:ext>
            </a:extLst>
          </p:cNvPr>
          <p:cNvSpPr txBox="1"/>
          <p:nvPr/>
        </p:nvSpPr>
        <p:spPr>
          <a:xfrm>
            <a:off x="1717630" y="3059668"/>
            <a:ext cx="587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aseline="30000" dirty="0"/>
              <a:t>238</a:t>
            </a:r>
            <a:r>
              <a:rPr lang="it-IT" dirty="0"/>
              <a:t>U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550B4CF-0DC6-1A99-B5A9-975348575404}"/>
              </a:ext>
            </a:extLst>
          </p:cNvPr>
          <p:cNvSpPr txBox="1"/>
          <p:nvPr/>
        </p:nvSpPr>
        <p:spPr>
          <a:xfrm>
            <a:off x="6125991" y="3059668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aseline="30000" dirty="0"/>
              <a:t>50,52</a:t>
            </a:r>
            <a:r>
              <a:rPr lang="it-IT" dirty="0"/>
              <a:t>Ca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E49F5A1-B91D-1737-DF88-DED3CB83E1F9}"/>
              </a:ext>
            </a:extLst>
          </p:cNvPr>
          <p:cNvSpPr txBox="1"/>
          <p:nvPr/>
        </p:nvSpPr>
        <p:spPr>
          <a:xfrm>
            <a:off x="5929338" y="1846307"/>
            <a:ext cx="8755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aseline="30000" dirty="0"/>
              <a:t>234,236</a:t>
            </a:r>
            <a:r>
              <a:rPr lang="it-IT" dirty="0"/>
              <a:t>U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ED1DF39-421B-F420-BF96-EE41337BA5FB}"/>
              </a:ext>
            </a:extLst>
          </p:cNvPr>
          <p:cNvSpPr txBox="1"/>
          <p:nvPr/>
        </p:nvSpPr>
        <p:spPr>
          <a:xfrm>
            <a:off x="2304650" y="3198635"/>
            <a:ext cx="27293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Neutron</a:t>
            </a:r>
            <a:r>
              <a:rPr lang="it-IT" dirty="0"/>
              <a:t>/</a:t>
            </a:r>
            <a:r>
              <a:rPr lang="it-IT" dirty="0" err="1"/>
              <a:t>proton</a:t>
            </a:r>
            <a:r>
              <a:rPr lang="it-IT" dirty="0"/>
              <a:t> </a:t>
            </a:r>
            <a:r>
              <a:rPr lang="it-IT" dirty="0" err="1"/>
              <a:t>exchange</a:t>
            </a:r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FA80C0A-F008-D429-1316-5B7042EF0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352" y="4481490"/>
            <a:ext cx="920453" cy="100063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573074A-5339-8B90-D674-4A9ACE9CCAC1}"/>
              </a:ext>
            </a:extLst>
          </p:cNvPr>
          <p:cNvSpPr txBox="1"/>
          <p:nvPr/>
        </p:nvSpPr>
        <p:spPr>
          <a:xfrm>
            <a:off x="8912773" y="5475299"/>
            <a:ext cx="13243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093E6D9-2953-6043-9477-EE3095A5CD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874"/>
          <a:stretch/>
        </p:blipFill>
        <p:spPr>
          <a:xfrm>
            <a:off x="3140581" y="4093834"/>
            <a:ext cx="1893406" cy="163945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480B5D4-B9C1-9E7F-ED49-F24A548BDB71}"/>
              </a:ext>
            </a:extLst>
          </p:cNvPr>
          <p:cNvSpPr txBox="1"/>
          <p:nvPr/>
        </p:nvSpPr>
        <p:spPr>
          <a:xfrm>
            <a:off x="3140581" y="5478506"/>
            <a:ext cx="838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AGATA</a:t>
            </a:r>
          </a:p>
        </p:txBody>
      </p:sp>
    </p:spTree>
    <p:extLst>
      <p:ext uri="{BB962C8B-B14F-4D97-AF65-F5344CB8AC3E}">
        <p14:creationId xmlns:p14="http://schemas.microsoft.com/office/powerpoint/2010/main" val="3579660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F2FCEC3-BB37-2D0D-55BB-639953EE0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900"/>
          <a:stretch/>
        </p:blipFill>
        <p:spPr>
          <a:xfrm>
            <a:off x="429927" y="1920514"/>
            <a:ext cx="11332146" cy="3113941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7ADD7059-7FF0-D4F7-23EC-228C30D51652}"/>
              </a:ext>
            </a:extLst>
          </p:cNvPr>
          <p:cNvSpPr txBox="1">
            <a:spLocks/>
          </p:cNvSpPr>
          <p:nvPr/>
        </p:nvSpPr>
        <p:spPr>
          <a:xfrm>
            <a:off x="103433" y="51746"/>
            <a:ext cx="10995837" cy="957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>
                <a:solidFill>
                  <a:srgbClr val="FF0000"/>
                </a:solidFill>
              </a:rPr>
              <a:t>AGATA Users’ institutions in 2024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A0DD0558-0B6B-6DBB-5D5F-DFAE6367CD88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5A4EE4E-F833-772D-E6C3-829367013075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logoAgata">
            <a:extLst>
              <a:ext uri="{FF2B5EF4-FFF2-40B4-BE49-F238E27FC236}">
                <a16:creationId xmlns:a16="http://schemas.microsoft.com/office/drawing/2014/main" id="{2BB19FAE-22A0-BB25-8704-B0EEEB13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41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8E21EFED-B518-0991-0E65-5DD5E19F5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" y="74749"/>
            <a:ext cx="10515600" cy="964056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1. </a:t>
            </a:r>
            <a:r>
              <a:rPr lang="it-IT" altLang="it-IT" sz="4400" b="1" dirty="0" err="1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Exploring</a:t>
            </a:r>
            <a:r>
              <a:rPr lang="it-IT" altLang="it-IT" sz="4400" b="1" dirty="0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 the </a:t>
            </a:r>
            <a:r>
              <a:rPr lang="it-IT" altLang="it-IT" b="1" dirty="0" err="1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structure</a:t>
            </a:r>
            <a:r>
              <a:rPr lang="it-IT" altLang="it-IT" b="1" dirty="0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inversion</a:t>
            </a:r>
            <a:r>
              <a:rPr lang="it-IT" altLang="it-IT" b="1" dirty="0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near</a:t>
            </a:r>
            <a:r>
              <a:rPr lang="it-IT" altLang="it-IT" b="1" dirty="0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 </a:t>
            </a:r>
            <a:r>
              <a:rPr lang="it-IT" altLang="it-IT" b="1" baseline="30000" dirty="0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70</a:t>
            </a:r>
            <a:r>
              <a:rPr lang="it-IT" altLang="it-IT" b="1" dirty="0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Zn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44445A-442C-7FC8-C3FC-60ECD5AF08CC}"/>
              </a:ext>
            </a:extLst>
          </p:cNvPr>
          <p:cNvSpPr txBox="1"/>
          <p:nvPr/>
        </p:nvSpPr>
        <p:spPr>
          <a:xfrm>
            <a:off x="198006" y="1019590"/>
            <a:ext cx="8853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800" b="1" baseline="30000" dirty="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70</a:t>
            </a:r>
            <a:r>
              <a:rPr lang="en-US" altLang="it-IT" sz="1800" b="1" dirty="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Zn @ 470 MeV onto </a:t>
            </a:r>
            <a:r>
              <a:rPr lang="en-US" altLang="it-IT" sz="1800" b="1" baseline="30000" dirty="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238</a:t>
            </a:r>
            <a:r>
              <a:rPr lang="en-US" altLang="it-IT" sz="1800" b="1" dirty="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U,  AGATA- PRISMA, RDDS</a:t>
            </a:r>
            <a:endParaRPr lang="it-IT" altLang="it-IT" sz="1800" b="1" dirty="0">
              <a:cs typeface="Arial" panose="020B0604020202020204" pitchFamily="34" charset="0"/>
            </a:endParaRPr>
          </a:p>
        </p:txBody>
      </p:sp>
      <p:pic>
        <p:nvPicPr>
          <p:cNvPr id="32" name="Google Shape;522;g2c80ed703a7_0_2664" descr="Gráfico, Gráfico de rectángulos&#10;&#10;Descripción generada automáticamente">
            <a:extLst>
              <a:ext uri="{FF2B5EF4-FFF2-40B4-BE49-F238E27FC236}">
                <a16:creationId xmlns:a16="http://schemas.microsoft.com/office/drawing/2014/main" id="{B99D6CD0-CC11-D46B-246D-01BEC1ADF4E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7"/>
          <a:stretch>
            <a:fillRect/>
          </a:stretch>
        </p:blipFill>
        <p:spPr bwMode="auto">
          <a:xfrm>
            <a:off x="145256" y="2305815"/>
            <a:ext cx="527685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Google Shape;524;g2c80ed703a7_0_2664">
            <a:extLst>
              <a:ext uri="{FF2B5EF4-FFF2-40B4-BE49-F238E27FC236}">
                <a16:creationId xmlns:a16="http://schemas.microsoft.com/office/drawing/2014/main" id="{B8B5A18B-D8E1-BA4F-E932-5E0B684A6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" y="4290191"/>
            <a:ext cx="2420938" cy="344487"/>
          </a:xfrm>
          <a:prstGeom prst="rect">
            <a:avLst/>
          </a:prstGeom>
          <a:noFill/>
          <a:ln w="25400">
            <a:solidFill>
              <a:srgbClr val="FD341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Google Shape;525;g2c80ed703a7_0_2664">
            <a:extLst>
              <a:ext uri="{FF2B5EF4-FFF2-40B4-BE49-F238E27FC236}">
                <a16:creationId xmlns:a16="http://schemas.microsoft.com/office/drawing/2014/main" id="{7AC93064-C372-D72F-BE4E-7C5FB6964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206" y="3898077"/>
            <a:ext cx="2025650" cy="344488"/>
          </a:xfrm>
          <a:prstGeom prst="rect">
            <a:avLst/>
          </a:prstGeom>
          <a:noFill/>
          <a:ln w="25400">
            <a:solidFill>
              <a:srgbClr val="FD341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Google Shape;526;g2c80ed703a7_0_2664">
            <a:extLst>
              <a:ext uri="{FF2B5EF4-FFF2-40B4-BE49-F238E27FC236}">
                <a16:creationId xmlns:a16="http://schemas.microsoft.com/office/drawing/2014/main" id="{F9D094A4-0CBB-07CD-BC63-9643E78E1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719" y="3483741"/>
            <a:ext cx="1566863" cy="346075"/>
          </a:xfrm>
          <a:prstGeom prst="rect">
            <a:avLst/>
          </a:prstGeom>
          <a:noFill/>
          <a:ln w="25400">
            <a:solidFill>
              <a:srgbClr val="FD341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Google Shape;527;g2c80ed703a7_0_2664">
            <a:extLst>
              <a:ext uri="{FF2B5EF4-FFF2-40B4-BE49-F238E27FC236}">
                <a16:creationId xmlns:a16="http://schemas.microsoft.com/office/drawing/2014/main" id="{43DAD4D9-A41F-BAB6-83FE-75328E815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232" y="3083691"/>
            <a:ext cx="1946275" cy="344487"/>
          </a:xfrm>
          <a:prstGeom prst="rect">
            <a:avLst/>
          </a:prstGeom>
          <a:noFill/>
          <a:ln w="25400">
            <a:solidFill>
              <a:srgbClr val="FD341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Google Shape;528;g2c80ed703a7_0_2664">
            <a:extLst>
              <a:ext uri="{FF2B5EF4-FFF2-40B4-BE49-F238E27FC236}">
                <a16:creationId xmlns:a16="http://schemas.microsoft.com/office/drawing/2014/main" id="{4D3DC969-DF74-CBC9-2C2A-AEF220DDE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232" y="2689991"/>
            <a:ext cx="1958975" cy="346075"/>
          </a:xfrm>
          <a:prstGeom prst="rect">
            <a:avLst/>
          </a:prstGeom>
          <a:noFill/>
          <a:ln w="25400">
            <a:solidFill>
              <a:srgbClr val="FD341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1" name="Picture 5">
            <a:extLst>
              <a:ext uri="{FF2B5EF4-FFF2-40B4-BE49-F238E27FC236}">
                <a16:creationId xmlns:a16="http://schemas.microsoft.com/office/drawing/2014/main" id="{215D5190-A62C-78AA-5BC7-23EDBBE2D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42" y="3990946"/>
            <a:ext cx="4097338" cy="2624138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13">
            <a:extLst>
              <a:ext uri="{FF2B5EF4-FFF2-40B4-BE49-F238E27FC236}">
                <a16:creationId xmlns:a16="http://schemas.microsoft.com/office/drawing/2014/main" id="{6A58CE18-8133-1B8C-9F2E-F3AC54C89417}"/>
              </a:ext>
            </a:extLst>
          </p:cNvPr>
          <p:cNvSpPr/>
          <p:nvPr/>
        </p:nvSpPr>
        <p:spPr>
          <a:xfrm>
            <a:off x="2807494" y="2639191"/>
            <a:ext cx="519113" cy="44132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7" name="Google Shape;385;g2c9e7058585_28_1">
            <a:extLst>
              <a:ext uri="{FF2B5EF4-FFF2-40B4-BE49-F238E27FC236}">
                <a16:creationId xmlns:a16="http://schemas.microsoft.com/office/drawing/2014/main" id="{40178B1A-10F3-A2AF-A2D0-85B802D37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61" y="5526547"/>
            <a:ext cx="3419618" cy="62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square"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1200" dirty="0" err="1">
                <a:cs typeface="Arial" panose="020B0604020202020204" pitchFamily="34" charset="0"/>
                <a:sym typeface="Open Sans" panose="020B0606030504020204" pitchFamily="34" charset="0"/>
              </a:rPr>
              <a:t>Spokepersons</a:t>
            </a:r>
            <a:r>
              <a:rPr lang="en-US" altLang="it-IT" sz="1200" dirty="0">
                <a:cs typeface="Arial" panose="020B0604020202020204" pitchFamily="34" charset="0"/>
                <a:sym typeface="Open Sans" panose="020B0606030504020204" pitchFamily="34" charset="0"/>
              </a:rPr>
              <a:t>: </a:t>
            </a:r>
            <a:r>
              <a:rPr lang="en-US" altLang="it-IT" sz="1200" dirty="0" err="1">
                <a:cs typeface="Arial" panose="020B0604020202020204" pitchFamily="34" charset="0"/>
                <a:sym typeface="Open Sans" panose="020B0606030504020204" pitchFamily="34" charset="0"/>
              </a:rPr>
              <a:t>R.M.Pérez</a:t>
            </a:r>
            <a:r>
              <a:rPr lang="en-US" altLang="it-IT" sz="1200" dirty="0">
                <a:cs typeface="Arial" panose="020B0604020202020204" pitchFamily="34" charset="0"/>
                <a:sym typeface="Open Sans" panose="020B0606030504020204" pitchFamily="34" charset="0"/>
              </a:rPr>
              <a:t> Vidal, </a:t>
            </a:r>
            <a:r>
              <a:rPr lang="en-US" altLang="it-IT" sz="1200" dirty="0" err="1">
                <a:cs typeface="Arial" panose="020B0604020202020204" pitchFamily="34" charset="0"/>
                <a:sym typeface="Open Sans" panose="020B0606030504020204" pitchFamily="34" charset="0"/>
              </a:rPr>
              <a:t>S.Bottoni</a:t>
            </a:r>
            <a:r>
              <a:rPr lang="en-US" altLang="it-IT" sz="1200" dirty="0">
                <a:cs typeface="Arial" panose="020B0604020202020204" pitchFamily="34" charset="0"/>
                <a:sym typeface="Open Sans" panose="020B0606030504020204" pitchFamily="34" charset="0"/>
              </a:rPr>
              <a:t>, </a:t>
            </a:r>
            <a:r>
              <a:rPr lang="en-US" altLang="it-IT" sz="1200" dirty="0" err="1">
                <a:cs typeface="Arial" panose="020B0604020202020204" pitchFamily="34" charset="0"/>
                <a:sym typeface="Open Sans" panose="020B0606030504020204" pitchFamily="34" charset="0"/>
              </a:rPr>
              <a:t>E.Sahin</a:t>
            </a:r>
            <a:r>
              <a:rPr lang="en-US" altLang="it-IT" sz="1200" dirty="0">
                <a:cs typeface="Arial" panose="020B0604020202020204" pitchFamily="34" charset="0"/>
                <a:sym typeface="Open Sans" panose="020B0606030504020204" pitchFamily="34" charset="0"/>
              </a:rPr>
              <a:t>, </a:t>
            </a:r>
            <a:r>
              <a:rPr lang="en-US" altLang="it-IT" sz="1200" dirty="0" err="1">
                <a:cs typeface="Arial" panose="020B0604020202020204" pitchFamily="34" charset="0"/>
                <a:sym typeface="Open Sans" panose="020B0606030504020204" pitchFamily="34" charset="0"/>
              </a:rPr>
              <a:t>A.Illana</a:t>
            </a:r>
            <a:r>
              <a:rPr lang="en-US" altLang="it-IT" sz="1200" dirty="0">
                <a:cs typeface="Arial" panose="020B0604020202020204" pitchFamily="34" charset="0"/>
                <a:sym typeface="Open Sans" panose="020B0606030504020204" pitchFamily="34" charset="0"/>
              </a:rPr>
              <a:t>, J. Benito, J. </a:t>
            </a:r>
            <a:r>
              <a:rPr lang="en-US" altLang="it-IT" sz="1200" dirty="0" err="1">
                <a:cs typeface="Arial" panose="020B0604020202020204" pitchFamily="34" charset="0"/>
                <a:sym typeface="Open Sans" panose="020B0606030504020204" pitchFamily="34" charset="0"/>
              </a:rPr>
              <a:t>Ljungvall</a:t>
            </a:r>
            <a:r>
              <a:rPr lang="en-US" altLang="it-IT" sz="1200" dirty="0">
                <a:cs typeface="Arial" panose="020B0604020202020204" pitchFamily="34" charset="0"/>
                <a:sym typeface="Open Sans" panose="020B0606030504020204" pitchFamily="34" charset="0"/>
              </a:rPr>
              <a:t>, M. </a:t>
            </a:r>
            <a:r>
              <a:rPr lang="en-US" altLang="it-IT" sz="1200" dirty="0" err="1">
                <a:cs typeface="Arial" panose="020B0604020202020204" pitchFamily="34" charset="0"/>
                <a:sym typeface="Open Sans" panose="020B0606030504020204" pitchFamily="34" charset="0"/>
              </a:rPr>
              <a:t>Doncel</a:t>
            </a:r>
            <a:r>
              <a:rPr lang="en-US" altLang="it-IT" sz="1200" dirty="0">
                <a:cs typeface="Arial" panose="020B0604020202020204" pitchFamily="34" charset="0"/>
                <a:sym typeface="Open Sans" panose="020B0606030504020204" pitchFamily="34" charset="0"/>
              </a:rPr>
              <a:t>, </a:t>
            </a:r>
            <a:r>
              <a:rPr lang="en-US" altLang="it-IT" sz="1200" dirty="0" err="1">
                <a:cs typeface="Arial" panose="020B0604020202020204" pitchFamily="34" charset="0"/>
                <a:sym typeface="Open Sans" panose="020B0606030504020204" pitchFamily="34" charset="0"/>
              </a:rPr>
              <a:t>A.Gadea</a:t>
            </a:r>
            <a:r>
              <a:rPr lang="en-US" altLang="it-IT" sz="1200" dirty="0">
                <a:cs typeface="Arial" panose="020B0604020202020204" pitchFamily="34" charset="0"/>
                <a:sym typeface="Open Sans" panose="020B0606030504020204" pitchFamily="34" charset="0"/>
              </a:rPr>
              <a:t>, L.M. </a:t>
            </a:r>
            <a:r>
              <a:rPr lang="en-US" altLang="it-IT" sz="1200" dirty="0" err="1">
                <a:cs typeface="Arial" panose="020B0604020202020204" pitchFamily="34" charset="0"/>
                <a:sym typeface="Open Sans" panose="020B0606030504020204" pitchFamily="34" charset="0"/>
              </a:rPr>
              <a:t>Fraile</a:t>
            </a:r>
            <a:endParaRPr lang="it-IT" altLang="it-IT" sz="1200" dirty="0">
              <a:cs typeface="Arial" panose="020B0604020202020204" pitchFamily="34" charset="0"/>
              <a:sym typeface="Open Sans" panose="020B0606030504020204" pitchFamily="34" charset="0"/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1504C088-F75E-1307-F1E3-AB8876C73F84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>
            <a:extLst>
              <a:ext uri="{FF2B5EF4-FFF2-40B4-BE49-F238E27FC236}">
                <a16:creationId xmlns:a16="http://schemas.microsoft.com/office/drawing/2014/main" id="{2210A160-4DC1-9A3C-7C7C-A330A2CED983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7" descr="logoAgata">
            <a:extLst>
              <a:ext uri="{FF2B5EF4-FFF2-40B4-BE49-F238E27FC236}">
                <a16:creationId xmlns:a16="http://schemas.microsoft.com/office/drawing/2014/main" id="{AD0C8B9F-36DC-F008-A0F7-01544C0A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SOLDE explores the Island of Inversion – CERN Courier">
            <a:extLst>
              <a:ext uri="{FF2B5EF4-FFF2-40B4-BE49-F238E27FC236}">
                <a16:creationId xmlns:a16="http://schemas.microsoft.com/office/drawing/2014/main" id="{BEB43788-AEF7-FF13-825F-32A20E801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42" y="1806983"/>
            <a:ext cx="3793516" cy="18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3A472A-8C9D-96CB-BC3A-75365BA027B2}"/>
              </a:ext>
            </a:extLst>
          </p:cNvPr>
          <p:cNvSpPr txBox="1"/>
          <p:nvPr/>
        </p:nvSpPr>
        <p:spPr>
          <a:xfrm>
            <a:off x="198006" y="1515076"/>
            <a:ext cx="8330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 </a:t>
            </a:r>
            <a:r>
              <a:rPr lang="it-IT" dirty="0" err="1"/>
              <a:t>certain</a:t>
            </a:r>
            <a:r>
              <a:rPr lang="it-IT" dirty="0"/>
              <a:t> nuclei, the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inverted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to the standard one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98583F3-B088-99AE-48E8-F751C3A92A0D}"/>
              </a:ext>
            </a:extLst>
          </p:cNvPr>
          <p:cNvCxnSpPr>
            <a:cxnSpLocks/>
          </p:cNvCxnSpPr>
          <p:nvPr/>
        </p:nvCxnSpPr>
        <p:spPr>
          <a:xfrm>
            <a:off x="3000642" y="2986202"/>
            <a:ext cx="2550052" cy="14762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B67C30-7446-BF42-7EF9-F70A537F6F0E}"/>
              </a:ext>
            </a:extLst>
          </p:cNvPr>
          <p:cNvSpPr txBox="1"/>
          <p:nvPr/>
        </p:nvSpPr>
        <p:spPr>
          <a:xfrm>
            <a:off x="9874307" y="4376090"/>
            <a:ext cx="22368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Gamma rays from AGATA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clarify</a:t>
            </a:r>
            <a:r>
              <a:rPr lang="it-IT" dirty="0"/>
              <a:t> the </a:t>
            </a:r>
            <a:r>
              <a:rPr lang="it-IT" dirty="0" err="1"/>
              <a:t>changing</a:t>
            </a:r>
            <a:r>
              <a:rPr lang="it-IT" dirty="0"/>
              <a:t> of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structure</a:t>
            </a: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366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31A1BF-D240-1F1E-CC63-B683E5F94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49" y="106326"/>
            <a:ext cx="10515600" cy="893246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2. </a:t>
            </a:r>
            <a:r>
              <a:rPr lang="it-IT" b="1" dirty="0" err="1">
                <a:solidFill>
                  <a:srgbClr val="FF0000"/>
                </a:solidFill>
              </a:rPr>
              <a:t>Exploring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nuclear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forces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around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baseline="30000" dirty="0">
                <a:solidFill>
                  <a:srgbClr val="FF0000"/>
                </a:solidFill>
              </a:rPr>
              <a:t>48</a:t>
            </a:r>
            <a:r>
              <a:rPr lang="it-IT" b="1" dirty="0">
                <a:solidFill>
                  <a:srgbClr val="FF0000"/>
                </a:solidFill>
              </a:rPr>
              <a:t>Ca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2AF772-B7C6-5688-7998-5744F7DA8F49}"/>
              </a:ext>
            </a:extLst>
          </p:cNvPr>
          <p:cNvSpPr txBox="1"/>
          <p:nvPr/>
        </p:nvSpPr>
        <p:spPr>
          <a:xfrm>
            <a:off x="38358" y="1116715"/>
            <a:ext cx="5381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800" b="1" baseline="30000" dirty="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48</a:t>
            </a:r>
            <a:r>
              <a:rPr lang="en-US" altLang="it-IT" sz="1800" b="1" dirty="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Ca @ </a:t>
            </a:r>
            <a:r>
              <a:rPr lang="en-US" altLang="it-IT" b="1" dirty="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305 </a:t>
            </a:r>
            <a:r>
              <a:rPr lang="en-US" altLang="it-IT" sz="1800" b="1" dirty="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MeV onto </a:t>
            </a:r>
            <a:r>
              <a:rPr lang="en-US" altLang="it-IT" sz="1800" b="1" baseline="30000" dirty="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238</a:t>
            </a:r>
            <a:r>
              <a:rPr lang="en-US" altLang="it-IT" sz="1800" b="1" dirty="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800" b="1" dirty="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AGATA-PRISMA</a:t>
            </a:r>
          </a:p>
        </p:txBody>
      </p:sp>
      <p:pic>
        <p:nvPicPr>
          <p:cNvPr id="4" name="Picture 28">
            <a:extLst>
              <a:ext uri="{FF2B5EF4-FFF2-40B4-BE49-F238E27FC236}">
                <a16:creationId xmlns:a16="http://schemas.microsoft.com/office/drawing/2014/main" id="{F7414984-7447-153C-2F9D-39E3E84FF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2524"/>
            <a:ext cx="391795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CD36FAE5-3B7C-D1FD-ABFF-E615534B9F6B}"/>
              </a:ext>
            </a:extLst>
          </p:cNvPr>
          <p:cNvSpPr/>
          <p:nvPr/>
        </p:nvSpPr>
        <p:spPr>
          <a:xfrm>
            <a:off x="1108075" y="6246374"/>
            <a:ext cx="136525" cy="3206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 sz="1600">
              <a:cs typeface="Arial" panose="020B0604020202020204" pitchFamily="34" charset="0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1C43DEF5-5749-5187-6E2E-F48D5A296F30}"/>
              </a:ext>
            </a:extLst>
          </p:cNvPr>
          <p:cNvSpPr/>
          <p:nvPr/>
        </p:nvSpPr>
        <p:spPr>
          <a:xfrm>
            <a:off x="990600" y="5057336"/>
            <a:ext cx="660400" cy="301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1650" b="1"/>
              <a:t>N=28</a:t>
            </a:r>
            <a:endParaRPr/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B4CD0C22-41B0-E442-B29A-FC4F00DF94AF}"/>
              </a:ext>
            </a:extLst>
          </p:cNvPr>
          <p:cNvSpPr/>
          <p:nvPr/>
        </p:nvSpPr>
        <p:spPr>
          <a:xfrm>
            <a:off x="3369655" y="2801283"/>
            <a:ext cx="671512" cy="301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1650" b="1"/>
              <a:t>Z=28</a:t>
            </a:r>
            <a:endParaRPr/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F3C3E805-4508-7C0E-0BE9-C44C20250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7637" y="2242699"/>
            <a:ext cx="0" cy="2835275"/>
          </a:xfrm>
          <a:prstGeom prst="line">
            <a:avLst/>
          </a:prstGeom>
          <a:noFill/>
          <a:ln w="54000">
            <a:solidFill>
              <a:srgbClr val="00A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CB2A8B9B-300B-D3E1-49FF-4A945B0AB4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8550" y="2249049"/>
            <a:ext cx="0" cy="2835275"/>
          </a:xfrm>
          <a:prstGeom prst="line">
            <a:avLst/>
          </a:prstGeom>
          <a:noFill/>
          <a:ln w="54000">
            <a:solidFill>
              <a:srgbClr val="00A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343FDE5C-B218-7B4B-77A8-BBBF01333A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7" y="3168211"/>
            <a:ext cx="2835275" cy="0"/>
          </a:xfrm>
          <a:prstGeom prst="line">
            <a:avLst/>
          </a:prstGeom>
          <a:noFill/>
          <a:ln w="54000">
            <a:solidFill>
              <a:srgbClr val="00A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FA1F422-A219-FBF0-1FB9-41169AB4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7" y="2869761"/>
            <a:ext cx="2835275" cy="0"/>
          </a:xfrm>
          <a:prstGeom prst="line">
            <a:avLst/>
          </a:prstGeom>
          <a:noFill/>
          <a:ln w="54000">
            <a:solidFill>
              <a:srgbClr val="00A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CustomShape 11">
            <a:extLst>
              <a:ext uri="{FF2B5EF4-FFF2-40B4-BE49-F238E27FC236}">
                <a16:creationId xmlns:a16="http://schemas.microsoft.com/office/drawing/2014/main" id="{9E3F879D-F53E-4AF2-CB86-D161AC2FA21F}"/>
              </a:ext>
            </a:extLst>
          </p:cNvPr>
          <p:cNvSpPr/>
          <p:nvPr/>
        </p:nvSpPr>
        <p:spPr>
          <a:xfrm>
            <a:off x="450850" y="4976374"/>
            <a:ext cx="2970212" cy="1349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5" name="CustomShape 12">
            <a:extLst>
              <a:ext uri="{FF2B5EF4-FFF2-40B4-BE49-F238E27FC236}">
                <a16:creationId xmlns:a16="http://schemas.microsoft.com/office/drawing/2014/main" id="{313AA954-DF1E-B498-BF31-BCA212109755}"/>
              </a:ext>
            </a:extLst>
          </p:cNvPr>
          <p:cNvSpPr/>
          <p:nvPr/>
        </p:nvSpPr>
        <p:spPr>
          <a:xfrm>
            <a:off x="720725" y="6217799"/>
            <a:ext cx="269875" cy="269875"/>
          </a:xfrm>
          <a:prstGeom prst="rect">
            <a:avLst/>
          </a:prstGeom>
          <a:solidFill>
            <a:srgbClr val="8D281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 sz="1600">
              <a:cs typeface="Arial" panose="020B0604020202020204" pitchFamily="34" charset="0"/>
            </a:endParaRPr>
          </a:p>
        </p:txBody>
      </p:sp>
      <p:sp>
        <p:nvSpPr>
          <p:cNvPr id="16" name="CustomShape 13">
            <a:extLst>
              <a:ext uri="{FF2B5EF4-FFF2-40B4-BE49-F238E27FC236}">
                <a16:creationId xmlns:a16="http://schemas.microsoft.com/office/drawing/2014/main" id="{80D432DF-549A-7367-56A9-F07D7EE1B9B4}"/>
              </a:ext>
            </a:extLst>
          </p:cNvPr>
          <p:cNvSpPr/>
          <p:nvPr/>
        </p:nvSpPr>
        <p:spPr>
          <a:xfrm>
            <a:off x="720725" y="5408174"/>
            <a:ext cx="269875" cy="269875"/>
          </a:xfrm>
          <a:prstGeom prst="rect">
            <a:avLst/>
          </a:prstGeom>
          <a:solidFill>
            <a:srgbClr val="FF8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 sz="1600">
              <a:cs typeface="Arial" panose="020B0604020202020204" pitchFamily="34" charset="0"/>
            </a:endParaRPr>
          </a:p>
        </p:txBody>
      </p:sp>
      <p:sp>
        <p:nvSpPr>
          <p:cNvPr id="17" name="CustomShape 14">
            <a:extLst>
              <a:ext uri="{FF2B5EF4-FFF2-40B4-BE49-F238E27FC236}">
                <a16:creationId xmlns:a16="http://schemas.microsoft.com/office/drawing/2014/main" id="{9A627EDE-1264-51DD-37D0-0425CE46DF77}"/>
              </a:ext>
            </a:extLst>
          </p:cNvPr>
          <p:cNvSpPr/>
          <p:nvPr/>
        </p:nvSpPr>
        <p:spPr>
          <a:xfrm>
            <a:off x="720725" y="5812986"/>
            <a:ext cx="269875" cy="269875"/>
          </a:xfrm>
          <a:prstGeom prst="rect">
            <a:avLst/>
          </a:prstGeom>
          <a:solidFill>
            <a:srgbClr val="FF4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 sz="1600">
              <a:cs typeface="Arial" panose="020B0604020202020204" pitchFamily="34" charset="0"/>
            </a:endParaRPr>
          </a:p>
        </p:txBody>
      </p:sp>
      <p:sp>
        <p:nvSpPr>
          <p:cNvPr id="18" name="CustomShape 15">
            <a:extLst>
              <a:ext uri="{FF2B5EF4-FFF2-40B4-BE49-F238E27FC236}">
                <a16:creationId xmlns:a16="http://schemas.microsoft.com/office/drawing/2014/main" id="{481D5439-FDE3-BDD6-D9FD-26CC93BB105C}"/>
              </a:ext>
            </a:extLst>
          </p:cNvPr>
          <p:cNvSpPr/>
          <p:nvPr/>
        </p:nvSpPr>
        <p:spPr>
          <a:xfrm>
            <a:off x="1125537" y="5416111"/>
            <a:ext cx="2524125" cy="4508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1600">
                <a:cs typeface="Arial" panose="020B0604020202020204" pitchFamily="34" charset="0"/>
              </a:rPr>
              <a:t>E(2</a:t>
            </a:r>
            <a:r>
              <a:rPr lang="en-US" sz="1600" baseline="33000">
                <a:cs typeface="Arial" panose="020B0604020202020204" pitchFamily="34" charset="0"/>
              </a:rPr>
              <a:t>+</a:t>
            </a:r>
            <a:r>
              <a:rPr lang="en-US" sz="1600">
                <a:cs typeface="Arial" panose="020B0604020202020204" pitchFamily="34" charset="0"/>
              </a:rPr>
              <a:t>) = 700 – 800 keV</a:t>
            </a:r>
            <a:endParaRPr sz="1600">
              <a:cs typeface="Arial" panose="020B0604020202020204" pitchFamily="34" charset="0"/>
            </a:endParaRPr>
          </a:p>
        </p:txBody>
      </p:sp>
      <p:sp>
        <p:nvSpPr>
          <p:cNvPr id="19" name="CustomShape 16">
            <a:extLst>
              <a:ext uri="{FF2B5EF4-FFF2-40B4-BE49-F238E27FC236}">
                <a16:creationId xmlns:a16="http://schemas.microsoft.com/office/drawing/2014/main" id="{70A3501A-8677-E5A9-6604-54D0972CEEAE}"/>
              </a:ext>
            </a:extLst>
          </p:cNvPr>
          <p:cNvSpPr/>
          <p:nvPr/>
        </p:nvSpPr>
        <p:spPr>
          <a:xfrm>
            <a:off x="1125537" y="5812986"/>
            <a:ext cx="2371725" cy="452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1600">
                <a:cs typeface="Arial" panose="020B0604020202020204" pitchFamily="34" charset="0"/>
              </a:rPr>
              <a:t>E(2</a:t>
            </a:r>
            <a:r>
              <a:rPr lang="en-US" sz="1600" baseline="33000">
                <a:cs typeface="Arial" panose="020B0604020202020204" pitchFamily="34" charset="0"/>
              </a:rPr>
              <a:t>+</a:t>
            </a:r>
            <a:r>
              <a:rPr lang="en-US" sz="1600">
                <a:cs typeface="Arial" panose="020B0604020202020204" pitchFamily="34" charset="0"/>
              </a:rPr>
              <a:t>) = 1000 – 1500 keV</a:t>
            </a:r>
            <a:endParaRPr sz="1600">
              <a:cs typeface="Arial" panose="020B0604020202020204" pitchFamily="34" charset="0"/>
            </a:endParaRPr>
          </a:p>
        </p:txBody>
      </p:sp>
      <p:sp>
        <p:nvSpPr>
          <p:cNvPr id="20" name="CustomShape 17">
            <a:extLst>
              <a:ext uri="{FF2B5EF4-FFF2-40B4-BE49-F238E27FC236}">
                <a16:creationId xmlns:a16="http://schemas.microsoft.com/office/drawing/2014/main" id="{19919894-110F-E811-1123-118A14191691}"/>
              </a:ext>
            </a:extLst>
          </p:cNvPr>
          <p:cNvSpPr/>
          <p:nvPr/>
        </p:nvSpPr>
        <p:spPr>
          <a:xfrm>
            <a:off x="1125537" y="6217799"/>
            <a:ext cx="1711325" cy="260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1600">
                <a:cs typeface="Arial" panose="020B0604020202020204" pitchFamily="34" charset="0"/>
              </a:rPr>
              <a:t>E(2</a:t>
            </a:r>
            <a:r>
              <a:rPr lang="en-US" sz="1600" baseline="33000">
                <a:cs typeface="Arial" panose="020B0604020202020204" pitchFamily="34" charset="0"/>
              </a:rPr>
              <a:t>+</a:t>
            </a:r>
            <a:r>
              <a:rPr lang="en-US" sz="1600">
                <a:cs typeface="Arial" panose="020B0604020202020204" pitchFamily="34" charset="0"/>
              </a:rPr>
              <a:t>) &gt; 2500 keV</a:t>
            </a:r>
            <a:endParaRPr sz="1600">
              <a:cs typeface="Arial" panose="020B0604020202020204" pitchFamily="34" charset="0"/>
            </a:endParaRPr>
          </a:p>
        </p:txBody>
      </p:sp>
      <p:sp>
        <p:nvSpPr>
          <p:cNvPr id="22" name="CustomShape 20">
            <a:extLst>
              <a:ext uri="{FF2B5EF4-FFF2-40B4-BE49-F238E27FC236}">
                <a16:creationId xmlns:a16="http://schemas.microsoft.com/office/drawing/2014/main" id="{C881EC8D-D8EE-F6C7-4D96-819DB283FD1B}"/>
              </a:ext>
            </a:extLst>
          </p:cNvPr>
          <p:cNvSpPr/>
          <p:nvPr/>
        </p:nvSpPr>
        <p:spPr>
          <a:xfrm>
            <a:off x="1758950" y="2903099"/>
            <a:ext cx="204787" cy="136525"/>
          </a:xfrm>
          <a:prstGeom prst="rect">
            <a:avLst/>
          </a:prstGeom>
          <a:solidFill>
            <a:srgbClr val="FF420E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3" name="CustomShape 21">
            <a:extLst>
              <a:ext uri="{FF2B5EF4-FFF2-40B4-BE49-F238E27FC236}">
                <a16:creationId xmlns:a16="http://schemas.microsoft.com/office/drawing/2014/main" id="{477990DA-6FBC-8FD2-5E30-CCE11E908C75}"/>
              </a:ext>
            </a:extLst>
          </p:cNvPr>
          <p:cNvSpPr/>
          <p:nvPr/>
        </p:nvSpPr>
        <p:spPr>
          <a:xfrm>
            <a:off x="1731962" y="3484124"/>
            <a:ext cx="204788" cy="136525"/>
          </a:xfrm>
          <a:prstGeom prst="rect">
            <a:avLst/>
          </a:prstGeom>
          <a:solidFill>
            <a:srgbClr val="FF420E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4" name="CustomShape 22">
            <a:extLst>
              <a:ext uri="{FF2B5EF4-FFF2-40B4-BE49-F238E27FC236}">
                <a16:creationId xmlns:a16="http://schemas.microsoft.com/office/drawing/2014/main" id="{F683FA36-9F1E-1BBE-23B5-1D767103AF84}"/>
              </a:ext>
            </a:extLst>
          </p:cNvPr>
          <p:cNvSpPr/>
          <p:nvPr/>
        </p:nvSpPr>
        <p:spPr>
          <a:xfrm>
            <a:off x="1163637" y="3469836"/>
            <a:ext cx="204788" cy="136525"/>
          </a:xfrm>
          <a:prstGeom prst="rect">
            <a:avLst/>
          </a:prstGeom>
          <a:solidFill>
            <a:srgbClr val="FF420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" name="CustomShape 23">
            <a:extLst>
              <a:ext uri="{FF2B5EF4-FFF2-40B4-BE49-F238E27FC236}">
                <a16:creationId xmlns:a16="http://schemas.microsoft.com/office/drawing/2014/main" id="{A22245F4-C417-082C-F9ED-0F30EDF5265E}"/>
              </a:ext>
            </a:extLst>
          </p:cNvPr>
          <p:cNvSpPr/>
          <p:nvPr/>
        </p:nvSpPr>
        <p:spPr>
          <a:xfrm>
            <a:off x="1050925" y="3442849"/>
            <a:ext cx="433387" cy="217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900" b="1">
                <a:solidFill>
                  <a:srgbClr val="FFFFFF"/>
                </a:solidFill>
              </a:rPr>
              <a:t>46Ar</a:t>
            </a:r>
            <a:endParaRPr sz="900"/>
          </a:p>
        </p:txBody>
      </p:sp>
      <p:sp>
        <p:nvSpPr>
          <p:cNvPr id="27" name="CustomShape 25">
            <a:extLst>
              <a:ext uri="{FF2B5EF4-FFF2-40B4-BE49-F238E27FC236}">
                <a16:creationId xmlns:a16="http://schemas.microsoft.com/office/drawing/2014/main" id="{7581826D-AEDF-1E9D-F0DE-3C5312CE3DE0}"/>
              </a:ext>
            </a:extLst>
          </p:cNvPr>
          <p:cNvSpPr/>
          <p:nvPr/>
        </p:nvSpPr>
        <p:spPr>
          <a:xfrm>
            <a:off x="1609725" y="2909449"/>
            <a:ext cx="455612" cy="217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900" b="1" dirty="0">
                <a:solidFill>
                  <a:srgbClr val="FFFFFF"/>
                </a:solidFill>
              </a:rPr>
              <a:t>50Ca</a:t>
            </a:r>
            <a:endParaRPr sz="900" dirty="0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7E1B69B9-A8DD-D74B-1E61-6BFCF7107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29" y="3496351"/>
            <a:ext cx="6033143" cy="325092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26">
            <a:extLst>
              <a:ext uri="{FF2B5EF4-FFF2-40B4-BE49-F238E27FC236}">
                <a16:creationId xmlns:a16="http://schemas.microsoft.com/office/drawing/2014/main" id="{ECC93CBA-AB4D-D738-3D53-880E95763C1D}"/>
              </a:ext>
            </a:extLst>
          </p:cNvPr>
          <p:cNvSpPr/>
          <p:nvPr/>
        </p:nvSpPr>
        <p:spPr>
          <a:xfrm>
            <a:off x="1074737" y="3358711"/>
            <a:ext cx="381000" cy="36353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2A721672-4CEE-DE44-3CD3-C1F75BDDF1DE}"/>
              </a:ext>
            </a:extLst>
          </p:cNvPr>
          <p:cNvSpPr/>
          <p:nvPr/>
        </p:nvSpPr>
        <p:spPr>
          <a:xfrm>
            <a:off x="1635125" y="2828486"/>
            <a:ext cx="381000" cy="3635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8" name="TextBox 33">
            <a:extLst>
              <a:ext uri="{FF2B5EF4-FFF2-40B4-BE49-F238E27FC236}">
                <a16:creationId xmlns:a16="http://schemas.microsoft.com/office/drawing/2014/main" id="{F0D6773A-AE3A-69EF-0AA8-E6239C43EEF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047857" y="4078463"/>
            <a:ext cx="4762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dirty="0" err="1">
                <a:cs typeface="Arial" panose="020B0604020202020204" pitchFamily="34" charset="0"/>
                <a:sym typeface="Open Sans" panose="020B0606030504020204" pitchFamily="34" charset="0"/>
              </a:rPr>
              <a:t>S</a:t>
            </a:r>
            <a:r>
              <a:rPr lang="en-US" altLang="it-IT" sz="1200" dirty="0" err="1">
                <a:cs typeface="Arial" panose="020B0604020202020204" pitchFamily="34" charset="0"/>
                <a:sym typeface="Open Sans" panose="020B0606030504020204" pitchFamily="34" charset="0"/>
              </a:rPr>
              <a:t>pokepersons</a:t>
            </a:r>
            <a:r>
              <a:rPr lang="en-US" altLang="it-IT" sz="1200" dirty="0">
                <a:cs typeface="Arial" panose="020B0604020202020204" pitchFamily="34" charset="0"/>
                <a:sym typeface="Open Sans" panose="020B0606030504020204" pitchFamily="34" charset="0"/>
              </a:rPr>
              <a:t>: C. </a:t>
            </a:r>
            <a:r>
              <a:rPr lang="en-US" altLang="it-IT" sz="1200" dirty="0" err="1">
                <a:cs typeface="Arial" panose="020B0604020202020204" pitchFamily="34" charset="0"/>
                <a:sym typeface="Open Sans" panose="020B0606030504020204" pitchFamily="34" charset="0"/>
              </a:rPr>
              <a:t>Fransen</a:t>
            </a:r>
            <a:r>
              <a:rPr lang="en-US" altLang="it-IT" sz="1200" dirty="0">
                <a:cs typeface="Arial" panose="020B0604020202020204" pitchFamily="34" charset="0"/>
                <a:sym typeface="Open Sans" panose="020B0606030504020204" pitchFamily="34" charset="0"/>
              </a:rPr>
              <a:t>, A. Gottardo, D. </a:t>
            </a:r>
            <a:r>
              <a:rPr lang="en-US" altLang="it-IT" sz="1200" dirty="0" err="1">
                <a:cs typeface="Arial" panose="020B0604020202020204" pitchFamily="34" charset="0"/>
                <a:sym typeface="Open Sans" panose="020B0606030504020204" pitchFamily="34" charset="0"/>
              </a:rPr>
              <a:t>Mengoni</a:t>
            </a:r>
            <a:r>
              <a:rPr lang="en-US" altLang="it-IT" sz="1200" dirty="0">
                <a:cs typeface="Arial" panose="020B0604020202020204" pitchFamily="34" charset="0"/>
                <a:sym typeface="Open Sans" panose="020B0606030504020204" pitchFamily="34" charset="0"/>
              </a:rPr>
              <a:t>, </a:t>
            </a:r>
            <a:endParaRPr lang="it-IT" altLang="it-IT" sz="1200" dirty="0"/>
          </a:p>
        </p:txBody>
      </p: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1BC5800B-C2B5-68CB-C99A-C7F4242B0105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7" descr="logoAgata">
            <a:extLst>
              <a:ext uri="{FF2B5EF4-FFF2-40B4-BE49-F238E27FC236}">
                <a16:creationId xmlns:a16="http://schemas.microsoft.com/office/drawing/2014/main" id="{95901F6F-1FD4-C814-1E6C-F842BA9B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8">
            <a:extLst>
              <a:ext uri="{FF2B5EF4-FFF2-40B4-BE49-F238E27FC236}">
                <a16:creationId xmlns:a16="http://schemas.microsoft.com/office/drawing/2014/main" id="{7C1D95E3-1EAD-2F5A-4E83-440A50112C30}"/>
              </a:ext>
            </a:extLst>
          </p:cNvPr>
          <p:cNvSpPr/>
          <p:nvPr/>
        </p:nvSpPr>
        <p:spPr>
          <a:xfrm>
            <a:off x="2201207" y="2837022"/>
            <a:ext cx="381000" cy="3635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40A04E57-813C-AC68-C2FD-D5A4C34D50A1}"/>
              </a:ext>
            </a:extLst>
          </p:cNvPr>
          <p:cNvSpPr/>
          <p:nvPr/>
        </p:nvSpPr>
        <p:spPr>
          <a:xfrm>
            <a:off x="1651000" y="3348393"/>
            <a:ext cx="381000" cy="3635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" name="CustomShape 25">
            <a:extLst>
              <a:ext uri="{FF2B5EF4-FFF2-40B4-BE49-F238E27FC236}">
                <a16:creationId xmlns:a16="http://schemas.microsoft.com/office/drawing/2014/main" id="{F8589D3D-F7C3-89F5-CF93-66F0B52A77ED}"/>
              </a:ext>
            </a:extLst>
          </p:cNvPr>
          <p:cNvSpPr/>
          <p:nvPr/>
        </p:nvSpPr>
        <p:spPr>
          <a:xfrm>
            <a:off x="2187088" y="2914868"/>
            <a:ext cx="455612" cy="217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900" b="1" dirty="0">
                <a:solidFill>
                  <a:srgbClr val="FFFFFF"/>
                </a:solidFill>
              </a:rPr>
              <a:t>52Ca</a:t>
            </a:r>
            <a:endParaRPr sz="900" dirty="0"/>
          </a:p>
        </p:txBody>
      </p:sp>
      <p:sp>
        <p:nvSpPr>
          <p:cNvPr id="28" name="CustomShape 25">
            <a:extLst>
              <a:ext uri="{FF2B5EF4-FFF2-40B4-BE49-F238E27FC236}">
                <a16:creationId xmlns:a16="http://schemas.microsoft.com/office/drawing/2014/main" id="{9FABC8F3-F8EF-12CA-6E2B-1787A10B59F1}"/>
              </a:ext>
            </a:extLst>
          </p:cNvPr>
          <p:cNvSpPr/>
          <p:nvPr/>
        </p:nvSpPr>
        <p:spPr>
          <a:xfrm>
            <a:off x="1648290" y="3428375"/>
            <a:ext cx="455612" cy="217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900" b="1" dirty="0">
                <a:solidFill>
                  <a:srgbClr val="FFFFFF"/>
                </a:solidFill>
              </a:rPr>
              <a:t>48Ar</a:t>
            </a:r>
            <a:endParaRPr sz="9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15A3906-6013-3648-8FE4-35AEB006576B}"/>
              </a:ext>
            </a:extLst>
          </p:cNvPr>
          <p:cNvSpPr txBox="1"/>
          <p:nvPr/>
        </p:nvSpPr>
        <p:spPr>
          <a:xfrm>
            <a:off x="4199551" y="1191712"/>
            <a:ext cx="68938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Gamma rays from </a:t>
            </a:r>
            <a:r>
              <a:rPr lang="it-IT" baseline="30000" dirty="0"/>
              <a:t>50,52</a:t>
            </a:r>
            <a:r>
              <a:rPr lang="it-IT" dirty="0"/>
              <a:t>Ca 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allow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</a:t>
            </a:r>
            <a:r>
              <a:rPr lang="it-IT" dirty="0" err="1"/>
              <a:t>lifetimes</a:t>
            </a:r>
            <a:r>
              <a:rPr lang="it-IT" dirty="0"/>
              <a:t> of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for the first   time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Intense and </a:t>
            </a:r>
            <a:r>
              <a:rPr lang="it-IT" dirty="0" err="1"/>
              <a:t>stable</a:t>
            </a:r>
            <a:r>
              <a:rPr lang="it-IT" dirty="0"/>
              <a:t> </a:t>
            </a:r>
            <a:r>
              <a:rPr lang="it-IT" baseline="30000" dirty="0"/>
              <a:t>48</a:t>
            </a:r>
            <a:r>
              <a:rPr lang="it-IT" dirty="0"/>
              <a:t>Ca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delivered</a:t>
            </a:r>
            <a:r>
              <a:rPr lang="it-IT" dirty="0"/>
              <a:t> by PIAVE-ALPI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/>
              <a:t>Optimal</a:t>
            </a:r>
            <a:r>
              <a:rPr lang="it-IT" dirty="0"/>
              <a:t> performance of the AGATA-PRISMA setup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DDBEB27-F3EB-D9E7-785D-18C091F4BA21}"/>
              </a:ext>
            </a:extLst>
          </p:cNvPr>
          <p:cNvSpPr txBox="1"/>
          <p:nvPr/>
        </p:nvSpPr>
        <p:spPr>
          <a:xfrm>
            <a:off x="5993184" y="2919629"/>
            <a:ext cx="3115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𝛾 rays from AGATA</a:t>
            </a:r>
          </a:p>
        </p:txBody>
      </p:sp>
    </p:spTree>
    <p:extLst>
      <p:ext uri="{BB962C8B-B14F-4D97-AF65-F5344CB8AC3E}">
        <p14:creationId xmlns:p14="http://schemas.microsoft.com/office/powerpoint/2010/main" val="1409316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24599D20-5EE4-BAF8-553B-906F8CF01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038" y="3567942"/>
            <a:ext cx="4021027" cy="99986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6E96A3E-10A7-99E8-653D-6C16CE11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101763"/>
            <a:ext cx="10515600" cy="747737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Plans for 2025-2026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7DA49C9D-484E-E262-2698-82CA69236EEB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E52E340-7FC7-6375-460A-7D4533F7D2C7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logoAgata">
            <a:extLst>
              <a:ext uri="{FF2B5EF4-FFF2-40B4-BE49-F238E27FC236}">
                <a16:creationId xmlns:a16="http://schemas.microsoft.com/office/drawing/2014/main" id="{059DCA8C-5B2B-AF97-7623-88184EA9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2459332-C263-8F61-CB1D-F20A68619245}"/>
              </a:ext>
            </a:extLst>
          </p:cNvPr>
          <p:cNvSpPr txBox="1"/>
          <p:nvPr/>
        </p:nvSpPr>
        <p:spPr>
          <a:xfrm>
            <a:off x="180753" y="1067350"/>
            <a:ext cx="79734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baseline="30000" dirty="0"/>
          </a:p>
          <a:p>
            <a:endParaRPr lang="it-IT" b="1" baseline="30000" dirty="0"/>
          </a:p>
          <a:p>
            <a:endParaRPr lang="it-IT" b="1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aseline="30000" dirty="0"/>
              <a:t>238</a:t>
            </a:r>
            <a:r>
              <a:rPr lang="en-AU" dirty="0"/>
              <a:t>U beams at 7 MeV/u from PIAVE-ALPI for fusion-fission and MNT reactions</a:t>
            </a:r>
          </a:p>
          <a:p>
            <a:r>
              <a:rPr lang="en-AU" dirty="0"/>
              <a:t>                                    - spectroscopy of medium spin states</a:t>
            </a:r>
          </a:p>
          <a:p>
            <a:r>
              <a:rPr lang="en-AU" dirty="0"/>
              <a:t>                                    - lifetimes of excited states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E0D842-4B6A-8CBB-58BA-A15D39656B49}"/>
              </a:ext>
            </a:extLst>
          </p:cNvPr>
          <p:cNvSpPr txBox="1"/>
          <p:nvPr/>
        </p:nvSpPr>
        <p:spPr>
          <a:xfrm>
            <a:off x="2524453" y="2792799"/>
            <a:ext cx="5828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 </a:t>
            </a:r>
            <a:r>
              <a:rPr lang="en-AU" dirty="0"/>
              <a:t>First experiment with </a:t>
            </a:r>
            <a:r>
              <a:rPr lang="en-AU" baseline="30000" dirty="0"/>
              <a:t>208</a:t>
            </a:r>
            <a:r>
              <a:rPr lang="en-AU" dirty="0"/>
              <a:t>Pb at 6 MeV/u onto a Be target</a:t>
            </a:r>
          </a:p>
          <a:p>
            <a:r>
              <a:rPr lang="en-AU" dirty="0"/>
              <a:t>      - spectroscopy towards </a:t>
            </a:r>
            <a:r>
              <a:rPr lang="en-AU" baseline="30000" dirty="0"/>
              <a:t>78</a:t>
            </a:r>
            <a:r>
              <a:rPr lang="en-AU" dirty="0"/>
              <a:t>Ni for medium spin states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F4F73DF3-3898-53D5-BE0B-C42D14CF9279}"/>
              </a:ext>
            </a:extLst>
          </p:cNvPr>
          <p:cNvGrpSpPr/>
          <p:nvPr/>
        </p:nvGrpSpPr>
        <p:grpSpPr>
          <a:xfrm>
            <a:off x="9049326" y="2983582"/>
            <a:ext cx="2377015" cy="2452943"/>
            <a:chOff x="8527075" y="2102530"/>
            <a:chExt cx="2061560" cy="2004298"/>
          </a:xfrm>
        </p:grpSpPr>
        <p:grpSp>
          <p:nvGrpSpPr>
            <p:cNvPr id="13" name="Group 32">
              <a:extLst>
                <a:ext uri="{FF2B5EF4-FFF2-40B4-BE49-F238E27FC236}">
                  <a16:creationId xmlns:a16="http://schemas.microsoft.com/office/drawing/2014/main" id="{BB059775-08A0-D12A-829D-4049494ADA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7075" y="2102530"/>
              <a:ext cx="2061560" cy="2004298"/>
              <a:chOff x="1374" y="468"/>
              <a:chExt cx="3227" cy="3418"/>
            </a:xfrm>
          </p:grpSpPr>
          <p:pic>
            <p:nvPicPr>
              <p:cNvPr id="14" name="Picture 33" descr="sphere_finale">
                <a:extLst>
                  <a:ext uri="{FF2B5EF4-FFF2-40B4-BE49-F238E27FC236}">
                    <a16:creationId xmlns:a16="http://schemas.microsoft.com/office/drawing/2014/main" id="{B59F54B0-A049-44AE-FED5-0DFE85F35E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4" y="468"/>
                <a:ext cx="3227" cy="3411"/>
              </a:xfrm>
              <a:prstGeom prst="rect">
                <a:avLst/>
              </a:prstGeom>
              <a:noFill/>
            </p:spPr>
          </p:pic>
          <p:sp>
            <p:nvSpPr>
              <p:cNvPr id="15" name="Freeform 34">
                <a:extLst>
                  <a:ext uri="{FF2B5EF4-FFF2-40B4-BE49-F238E27FC236}">
                    <a16:creationId xmlns:a16="http://schemas.microsoft.com/office/drawing/2014/main" id="{FFF2837E-07AA-F3AF-22DB-7D936CE6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8" y="3092"/>
                <a:ext cx="988" cy="794"/>
              </a:xfrm>
              <a:custGeom>
                <a:avLst/>
                <a:gdLst/>
                <a:ahLst/>
                <a:cxnLst>
                  <a:cxn ang="0">
                    <a:pos x="36" y="364"/>
                  </a:cxn>
                  <a:cxn ang="0">
                    <a:pos x="87" y="389"/>
                  </a:cxn>
                  <a:cxn ang="0">
                    <a:pos x="240" y="449"/>
                  </a:cxn>
                  <a:cxn ang="0">
                    <a:pos x="384" y="415"/>
                  </a:cxn>
                  <a:cxn ang="0">
                    <a:pos x="443" y="356"/>
                  </a:cxn>
                  <a:cxn ang="0">
                    <a:pos x="477" y="305"/>
                  </a:cxn>
                  <a:cxn ang="0">
                    <a:pos x="528" y="203"/>
                  </a:cxn>
                  <a:cxn ang="0">
                    <a:pos x="562" y="152"/>
                  </a:cxn>
                  <a:cxn ang="0">
                    <a:pos x="773" y="0"/>
                  </a:cxn>
                  <a:cxn ang="0">
                    <a:pos x="875" y="8"/>
                  </a:cxn>
                  <a:cxn ang="0">
                    <a:pos x="917" y="51"/>
                  </a:cxn>
                  <a:cxn ang="0">
                    <a:pos x="968" y="84"/>
                  </a:cxn>
                  <a:cxn ang="0">
                    <a:pos x="900" y="68"/>
                  </a:cxn>
                  <a:cxn ang="0">
                    <a:pos x="748" y="101"/>
                  </a:cxn>
                  <a:cxn ang="0">
                    <a:pos x="714" y="152"/>
                  </a:cxn>
                  <a:cxn ang="0">
                    <a:pos x="697" y="178"/>
                  </a:cxn>
                  <a:cxn ang="0">
                    <a:pos x="629" y="356"/>
                  </a:cxn>
                  <a:cxn ang="0">
                    <a:pos x="553" y="618"/>
                  </a:cxn>
                  <a:cxn ang="0">
                    <a:pos x="485" y="745"/>
                  </a:cxn>
                  <a:cxn ang="0">
                    <a:pos x="409" y="771"/>
                  </a:cxn>
                  <a:cxn ang="0">
                    <a:pos x="384" y="779"/>
                  </a:cxn>
                  <a:cxn ang="0">
                    <a:pos x="223" y="745"/>
                  </a:cxn>
                </a:cxnLst>
                <a:rect l="0" t="0" r="r" b="b"/>
                <a:pathLst>
                  <a:path w="988" h="794">
                    <a:moveTo>
                      <a:pt x="36" y="364"/>
                    </a:moveTo>
                    <a:cubicBezTo>
                      <a:pt x="120" y="390"/>
                      <a:pt x="0" y="350"/>
                      <a:pt x="87" y="389"/>
                    </a:cubicBezTo>
                    <a:cubicBezTo>
                      <a:pt x="139" y="412"/>
                      <a:pt x="192" y="418"/>
                      <a:pt x="240" y="449"/>
                    </a:cubicBezTo>
                    <a:cubicBezTo>
                      <a:pt x="294" y="442"/>
                      <a:pt x="333" y="431"/>
                      <a:pt x="384" y="415"/>
                    </a:cubicBezTo>
                    <a:cubicBezTo>
                      <a:pt x="481" y="351"/>
                      <a:pt x="412" y="411"/>
                      <a:pt x="443" y="356"/>
                    </a:cubicBezTo>
                    <a:cubicBezTo>
                      <a:pt x="453" y="338"/>
                      <a:pt x="477" y="305"/>
                      <a:pt x="477" y="305"/>
                    </a:cubicBezTo>
                    <a:cubicBezTo>
                      <a:pt x="488" y="270"/>
                      <a:pt x="510" y="235"/>
                      <a:pt x="528" y="203"/>
                    </a:cubicBezTo>
                    <a:cubicBezTo>
                      <a:pt x="538" y="185"/>
                      <a:pt x="562" y="152"/>
                      <a:pt x="562" y="152"/>
                    </a:cubicBezTo>
                    <a:cubicBezTo>
                      <a:pt x="594" y="53"/>
                      <a:pt x="679" y="18"/>
                      <a:pt x="773" y="0"/>
                    </a:cubicBezTo>
                    <a:cubicBezTo>
                      <a:pt x="807" y="3"/>
                      <a:pt x="842" y="1"/>
                      <a:pt x="875" y="8"/>
                    </a:cubicBezTo>
                    <a:cubicBezTo>
                      <a:pt x="906" y="14"/>
                      <a:pt x="897" y="34"/>
                      <a:pt x="917" y="51"/>
                    </a:cubicBezTo>
                    <a:cubicBezTo>
                      <a:pt x="932" y="64"/>
                      <a:pt x="988" y="88"/>
                      <a:pt x="968" y="84"/>
                    </a:cubicBezTo>
                    <a:cubicBezTo>
                      <a:pt x="917" y="74"/>
                      <a:pt x="940" y="80"/>
                      <a:pt x="900" y="68"/>
                    </a:cubicBezTo>
                    <a:cubicBezTo>
                      <a:pt x="828" y="74"/>
                      <a:pt x="800" y="66"/>
                      <a:pt x="748" y="101"/>
                    </a:cubicBezTo>
                    <a:cubicBezTo>
                      <a:pt x="737" y="118"/>
                      <a:pt x="725" y="135"/>
                      <a:pt x="714" y="152"/>
                    </a:cubicBezTo>
                    <a:cubicBezTo>
                      <a:pt x="708" y="161"/>
                      <a:pt x="697" y="178"/>
                      <a:pt x="697" y="178"/>
                    </a:cubicBezTo>
                    <a:cubicBezTo>
                      <a:pt x="678" y="237"/>
                      <a:pt x="663" y="304"/>
                      <a:pt x="629" y="356"/>
                    </a:cubicBezTo>
                    <a:cubicBezTo>
                      <a:pt x="602" y="442"/>
                      <a:pt x="605" y="541"/>
                      <a:pt x="553" y="618"/>
                    </a:cubicBezTo>
                    <a:cubicBezTo>
                      <a:pt x="547" y="639"/>
                      <a:pt x="499" y="740"/>
                      <a:pt x="485" y="745"/>
                    </a:cubicBezTo>
                    <a:cubicBezTo>
                      <a:pt x="447" y="759"/>
                      <a:pt x="460" y="754"/>
                      <a:pt x="409" y="771"/>
                    </a:cubicBezTo>
                    <a:cubicBezTo>
                      <a:pt x="401" y="774"/>
                      <a:pt x="384" y="779"/>
                      <a:pt x="384" y="779"/>
                    </a:cubicBezTo>
                    <a:cubicBezTo>
                      <a:pt x="313" y="775"/>
                      <a:pt x="266" y="794"/>
                      <a:pt x="223" y="745"/>
                    </a:cubicBezTo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16" name="Picture 10" descr="http://www.histoires-enfants.net/wp-content/uploads/2009/05/65987.gif">
              <a:extLst>
                <a:ext uri="{FF2B5EF4-FFF2-40B4-BE49-F238E27FC236}">
                  <a16:creationId xmlns:a16="http://schemas.microsoft.com/office/drawing/2014/main" id="{6538579F-884C-9FC6-9F85-F11C96DCD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367505">
              <a:off x="8460154" y="2473823"/>
              <a:ext cx="1173835" cy="697976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234950" h="63500"/>
            </a:sp3d>
          </p:spPr>
        </p:pic>
      </p:grpSp>
      <p:sp>
        <p:nvSpPr>
          <p:cNvPr id="17" name="ZoneTexte 7">
            <a:extLst>
              <a:ext uri="{FF2B5EF4-FFF2-40B4-BE49-F238E27FC236}">
                <a16:creationId xmlns:a16="http://schemas.microsoft.com/office/drawing/2014/main" id="{DA411E1B-9578-545E-FFD6-F7DE55A8F53B}"/>
              </a:ext>
            </a:extLst>
          </p:cNvPr>
          <p:cNvSpPr txBox="1"/>
          <p:nvPr/>
        </p:nvSpPr>
        <p:spPr>
          <a:xfrm>
            <a:off x="9637884" y="5640058"/>
            <a:ext cx="18916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/>
              <a:t>Courtesy</a:t>
            </a:r>
            <a:r>
              <a:rPr lang="it-IT" sz="1050" dirty="0"/>
              <a:t> of D. </a:t>
            </a:r>
            <a:r>
              <a:rPr lang="it-IT" sz="1050" dirty="0" err="1"/>
              <a:t>Verney</a:t>
            </a:r>
            <a:endParaRPr lang="it-IT" sz="1050" dirty="0"/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69A99ECC-842A-622D-1F7F-EBF370778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53" y="5184117"/>
            <a:ext cx="18737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1200" dirty="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Spokepersons</a:t>
            </a:r>
            <a:r>
              <a:rPr lang="en-US" altLang="it-IT" sz="1200" dirty="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: </a:t>
            </a:r>
          </a:p>
          <a:p>
            <a:r>
              <a:rPr lang="en-US" altLang="it-IT" sz="1200" dirty="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M. </a:t>
            </a:r>
            <a:r>
              <a:rPr lang="en-US" altLang="it-IT" sz="1200" dirty="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Caamano</a:t>
            </a:r>
            <a:r>
              <a:rPr lang="en-US" altLang="it-IT" sz="1200" dirty="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, </a:t>
            </a:r>
          </a:p>
          <a:p>
            <a:r>
              <a:rPr lang="en-US" altLang="it-IT" sz="1200" dirty="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A. Gottardo, </a:t>
            </a:r>
          </a:p>
          <a:p>
            <a:r>
              <a:rPr lang="en-US" altLang="it-IT" sz="1200" dirty="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J.J. </a:t>
            </a:r>
            <a:r>
              <a:rPr lang="en-US" altLang="it-IT" sz="1200" dirty="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Valiente-Dobon</a:t>
            </a:r>
            <a:endParaRPr lang="it-IT" altLang="it-IT" sz="1200" dirty="0">
              <a:cs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168E71B5-ABE5-D0CE-1BFC-1404AC659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240" y="4696616"/>
            <a:ext cx="2061560" cy="196785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9A1A284-3E59-DBD4-34C2-0ABEFDE47D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9513" y="5039832"/>
            <a:ext cx="2757505" cy="1774901"/>
          </a:xfrm>
          <a:prstGeom prst="snip1Rect">
            <a:avLst>
              <a:gd name="adj" fmla="val 28781"/>
            </a:avLst>
          </a:prstGeom>
        </p:spPr>
      </p:pic>
      <p:sp>
        <p:nvSpPr>
          <p:cNvPr id="9" name="TextBox 23">
            <a:extLst>
              <a:ext uri="{FF2B5EF4-FFF2-40B4-BE49-F238E27FC236}">
                <a16:creationId xmlns:a16="http://schemas.microsoft.com/office/drawing/2014/main" id="{60886045-CA33-ADCD-60E9-61D30E3861D3}"/>
              </a:ext>
            </a:extLst>
          </p:cNvPr>
          <p:cNvSpPr txBox="1"/>
          <p:nvPr/>
        </p:nvSpPr>
        <p:spPr bwMode="auto">
          <a:xfrm>
            <a:off x="788086" y="6340739"/>
            <a:ext cx="902154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50" dirty="0" err="1">
                <a:latin typeface="Daytona" panose="020B0604030500040204" pitchFamily="34" charset="0"/>
              </a:rPr>
              <a:t>F</a:t>
            </a:r>
            <a:r>
              <a:rPr lang="it-IT" sz="1050" dirty="0">
                <a:latin typeface="Daytona" panose="020B0604030500040204" pitchFamily="34" charset="0"/>
              </a:rPr>
              <a:t>. Angelini PhD </a:t>
            </a:r>
            <a:r>
              <a:rPr lang="it-IT" sz="1050" dirty="0" err="1">
                <a:latin typeface="Daytona" panose="020B0604030500040204" pitchFamily="34" charset="0"/>
              </a:rPr>
              <a:t>thesis</a:t>
            </a:r>
            <a:endParaRPr lang="it-IT" sz="1050" dirty="0">
              <a:latin typeface="Daytona" panose="020B060403050004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030EEB-FAEF-F3BC-0993-BCD23679E3A8}"/>
              </a:ext>
            </a:extLst>
          </p:cNvPr>
          <p:cNvSpPr txBox="1"/>
          <p:nvPr/>
        </p:nvSpPr>
        <p:spPr>
          <a:xfrm>
            <a:off x="11370479" y="4609901"/>
            <a:ext cx="811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D. </a:t>
            </a:r>
            <a:r>
              <a:rPr lang="it-IT" sz="1200" dirty="0" err="1"/>
              <a:t>Verney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5817281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14089</TotalTime>
  <Words>1895</Words>
  <Application>Microsoft Office PowerPoint</Application>
  <PresentationFormat>Widescreen</PresentationFormat>
  <Paragraphs>288</Paragraphs>
  <Slides>25</Slides>
  <Notes>6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Tema di Office</vt:lpstr>
      <vt:lpstr>Recent results from the AGATA campaign at LNL</vt:lpstr>
      <vt:lpstr>PowerPoint Presentation</vt:lpstr>
      <vt:lpstr>Installation at LNL</vt:lpstr>
      <vt:lpstr>Complementary detectors for AGATA  in coupling with PRISMA configuration    </vt:lpstr>
      <vt:lpstr>Typical 2024 experiments with AGATA</vt:lpstr>
      <vt:lpstr>PowerPoint Presentation</vt:lpstr>
      <vt:lpstr>1. Exploring the structure inversion near 70Zn</vt:lpstr>
      <vt:lpstr>2. Exploring nuclear forces around 48Ca </vt:lpstr>
      <vt:lpstr>Plans for 2025-2026</vt:lpstr>
      <vt:lpstr>Agata @ zero degree (~ mid ’26-mid ‘28)</vt:lpstr>
      <vt:lpstr>The young strength of AGATA@LNL: PhD, Postdocs</vt:lpstr>
      <vt:lpstr>PowerPoint Presentation</vt:lpstr>
      <vt:lpstr>LUNA:    highlights 2024</vt:lpstr>
      <vt:lpstr>PowerPoint Presentation</vt:lpstr>
      <vt:lpstr>PowerPoint Presentation</vt:lpstr>
      <vt:lpstr>The 2nd LNL AGATA campaign until now</vt:lpstr>
      <vt:lpstr>The campaign: main physics subjects</vt:lpstr>
      <vt:lpstr>Backup</vt:lpstr>
      <vt:lpstr>PowerPoint Presentation</vt:lpstr>
      <vt:lpstr>LNL beam time </vt:lpstr>
      <vt:lpstr>PowerPoint Presentation</vt:lpstr>
      <vt:lpstr>Complementary detectors </vt:lpstr>
      <vt:lpstr>AGATA organization</vt:lpstr>
      <vt:lpstr>PowerPoint Presentation</vt:lpstr>
      <vt:lpstr>Research focus: shell structure around N=50 (III)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Gottardo</dc:creator>
  <cp:lastModifiedBy>Andrea Gottardo</cp:lastModifiedBy>
  <cp:revision>5</cp:revision>
  <dcterms:created xsi:type="dcterms:W3CDTF">2024-07-17T15:09:43Z</dcterms:created>
  <dcterms:modified xsi:type="dcterms:W3CDTF">2025-01-17T08:09:51Z</dcterms:modified>
</cp:coreProperties>
</file>