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336" r:id="rId4"/>
    <p:sldId id="338" r:id="rId5"/>
    <p:sldId id="339" r:id="rId6"/>
    <p:sldId id="337" r:id="rId7"/>
    <p:sldId id="319" r:id="rId8"/>
    <p:sldId id="331" r:id="rId9"/>
    <p:sldId id="320" r:id="rId10"/>
    <p:sldId id="302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4" r:id="rId22"/>
    <p:sldId id="333" r:id="rId23"/>
    <p:sldId id="332" r:id="rId24"/>
    <p:sldId id="315" r:id="rId25"/>
    <p:sldId id="299" r:id="rId26"/>
    <p:sldId id="300" r:id="rId27"/>
    <p:sldId id="316" r:id="rId28"/>
    <p:sldId id="301" r:id="rId29"/>
    <p:sldId id="305" r:id="rId30"/>
    <p:sldId id="304" r:id="rId31"/>
    <p:sldId id="306" r:id="rId32"/>
    <p:sldId id="307" r:id="rId33"/>
    <p:sldId id="308" r:id="rId34"/>
    <p:sldId id="310" r:id="rId35"/>
    <p:sldId id="309" r:id="rId36"/>
    <p:sldId id="313" r:id="rId37"/>
    <p:sldId id="312" r:id="rId38"/>
    <p:sldId id="257" r:id="rId39"/>
    <p:sldId id="258" r:id="rId40"/>
    <p:sldId id="318" r:id="rId41"/>
    <p:sldId id="31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2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81388-3BB4-4CD7-B82F-B1B7694C5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5406CE-70DE-4311-A9DF-3ACD81D1BB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C0941-492C-4CF8-96AD-331602D07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91332-4DA6-4E81-A8EA-8A81EBCF7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F69D2-E960-4D6F-BEB3-89C81CB1C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74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005E-605E-4ADC-8AB1-77ABDFD9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32986-EC28-4A69-903D-83B2232816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D380E-2365-48AE-BE2A-41A75E10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9EBF2-F26A-4671-8154-4718DA950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310B0-8678-4EB1-ADAA-73E1C5DB4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6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D5732C-A8EE-4555-A338-703F30CBC7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440783-0776-4C37-9F49-8477E3ECA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8E8BE-374A-4452-BC87-4AFC4E07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60E88-6CFF-4411-BBF5-9D35C3EB0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BC1C1-653A-4CE2-A55A-AACC4000A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058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B611-C189-4826-9438-EE6C5E0FD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80B38-4499-47C8-A3B8-269E1D0B0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38B7E-C473-4AFD-9BDF-F48E6CC28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96BCD-3878-423E-AC70-432A9FE9A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82C63-76A1-469A-84D6-87CD0D48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84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1C5D-1F42-4BD2-B09F-CCD6A5B7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634425-AD71-4B08-940C-30AD34475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C16AE-EE26-4895-BF31-BE15BC3E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87ED3-D450-432D-B221-4A4F6E067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9149E-3308-4024-B66C-8FB63AF2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23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DB55-13D2-41EE-82D0-DB483695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38716-ABD4-4988-B204-86DFE9A82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CA180-5392-4EC3-BB6C-EADC2D1848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E68049-0D85-4F1B-B114-95C2140B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E4EB0-0F93-4384-90A6-4B6F1B09D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48023-095F-4536-9151-E326AD26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18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35D38-6668-49CE-ADFF-B7ED954F4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D2A67-F6EF-4DB4-BEED-0AAF2D099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E62F9A-BABA-4004-A1B9-D8DB70A36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4F3888-D88A-4E5C-AF44-1D4060E4A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5D310D-E650-4AD2-87C6-C80BCF9BA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DA286-9A76-4349-81B0-CC2004A0B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E7F799-DB95-472D-96AB-E1A27C90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1B8897-74CD-4B50-B644-2482DAD8B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55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DF466-F47D-4343-97B8-88F17845A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66723F-63B3-47C0-82C4-EA890CEA3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620C78-9B36-44CC-8634-F3237BA5B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9F8191-FA4C-41B6-9E43-8386A6C4C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0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D66BB-CD4C-4557-AEE5-4C3308955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62EB2-2A56-47A4-80A4-C2E6F0464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AE34C-CCBF-49FD-BC44-30D20570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AC95E-D0C0-4319-A93F-34DCB6E9C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BFE14-BB0B-4078-A71D-BE28DE3E6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10508-B54F-453F-9269-262FB3F5E2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BAB27-BC93-49D7-A872-CE2E3EFD6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54BED0-0733-44A0-897F-06BDAD040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8E5B6E-345E-4F35-AC59-2B04F07CC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8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6B7E99-FF8A-40D9-84A0-27DC0D6B3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AEC30C-0E82-4F5D-AE71-EBE32FC4B6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C75B9-A993-4801-A730-4B026BCAC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5174D-6364-4C33-A426-012AC4C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EC61F-7863-471E-A147-DC261C947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E5BCE-415A-40FE-9CCB-45F9EB14A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2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A1DB9-685B-4C9F-9F23-D00FB50F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7C4FD-960E-41B6-A617-52FA52F7E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B2637-6689-4EBC-875B-2E4E98108D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2E34C-0B9F-4BBC-9F4D-B9AC6ECF50B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B002C-235E-4903-8346-52CD1E841D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CA318-6245-4B32-8A6A-6C5F288F8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C62EF-5BA9-4341-B3F2-FB9F83CE8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33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A2174-FE48-417A-8502-EEFB6DB628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6063"/>
            <a:ext cx="9144000" cy="2007166"/>
          </a:xfrm>
        </p:spPr>
        <p:txBody>
          <a:bodyPr/>
          <a:lstStyle/>
          <a:p>
            <a:r>
              <a:rPr lang="en-US" dirty="0"/>
              <a:t>Emulsion data reconstruction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D1128-4B25-45C0-ADB6-EF1FBE0ED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02564"/>
            <a:ext cx="9144000" cy="1655762"/>
          </a:xfrm>
        </p:spPr>
        <p:txBody>
          <a:bodyPr/>
          <a:lstStyle/>
          <a:p>
            <a:r>
              <a:rPr lang="en-US" dirty="0"/>
              <a:t>Valeri Tioukov</a:t>
            </a:r>
          </a:p>
          <a:p>
            <a:endParaRPr lang="en-US" dirty="0"/>
          </a:p>
          <a:p>
            <a:r>
              <a:rPr lang="en-US" dirty="0"/>
              <a:t> 2025.01.07</a:t>
            </a:r>
          </a:p>
        </p:txBody>
      </p:sp>
    </p:spTree>
    <p:extLst>
      <p:ext uri="{BB962C8B-B14F-4D97-AF65-F5344CB8AC3E}">
        <p14:creationId xmlns:p14="http://schemas.microsoft.com/office/powerpoint/2010/main" val="1635332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687AC52-8C82-4E1F-862E-1A3B8C08E67D}"/>
              </a:ext>
            </a:extLst>
          </p:cNvPr>
          <p:cNvGrpSpPr/>
          <p:nvPr/>
        </p:nvGrpSpPr>
        <p:grpSpPr>
          <a:xfrm>
            <a:off x="1898934" y="0"/>
            <a:ext cx="9996692" cy="6858000"/>
            <a:chOff x="1097654" y="0"/>
            <a:chExt cx="9996692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3053322-009C-483B-8140-9B5E8F7F8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7654" y="0"/>
              <a:ext cx="9996692" cy="68580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B8A223E-3CF7-4957-BF8F-C2CB42D1C214}"/>
                </a:ext>
              </a:extLst>
            </p:cNvPr>
            <p:cNvSpPr txBox="1"/>
            <p:nvPr/>
          </p:nvSpPr>
          <p:spPr>
            <a:xfrm>
              <a:off x="4289196" y="1395167"/>
              <a:ext cx="124931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Nplates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 err="1">
                  <a:solidFill>
                    <a:schemeClr val="accent1"/>
                  </a:solidFill>
                </a:rPr>
                <a:t>Nsegments</a:t>
              </a:r>
              <a:endParaRPr lang="en-US" dirty="0">
                <a:solidFill>
                  <a:schemeClr val="accent1"/>
                </a:solidFill>
              </a:endParaRPr>
            </a:p>
            <a:p>
              <a:endParaRPr lang="en-US" dirty="0">
                <a:solidFill>
                  <a:schemeClr val="accent1"/>
                </a:solidFill>
              </a:endParaRPr>
            </a:p>
            <a:p>
              <a:r>
                <a:rPr lang="en-US" dirty="0"/>
                <a:t>All tracks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E99966A-66EE-4BF1-9ADB-812CCCC0B72F}"/>
                </a:ext>
              </a:extLst>
            </p:cNvPr>
            <p:cNvSpPr txBox="1"/>
            <p:nvPr/>
          </p:nvSpPr>
          <p:spPr>
            <a:xfrm>
              <a:off x="6668686" y="1274190"/>
              <a:ext cx="111819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</a:rPr>
                <a:t>TrackStart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 err="1">
                  <a:solidFill>
                    <a:schemeClr val="accent1"/>
                  </a:solidFill>
                </a:rPr>
                <a:t>TrackStop</a:t>
              </a:r>
              <a:endParaRPr lang="en-US" dirty="0">
                <a:solidFill>
                  <a:schemeClr val="accent1"/>
                </a:solidFill>
              </a:endParaRPr>
            </a:p>
            <a:p>
              <a:endParaRPr lang="en-US" dirty="0">
                <a:solidFill>
                  <a:schemeClr val="accent1"/>
                </a:solidFill>
              </a:endParaRPr>
            </a:p>
            <a:p>
              <a:r>
                <a:rPr lang="en-US" dirty="0"/>
                <a:t>All tracks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136376C-C403-430A-8819-2C23E9E5F4F0}"/>
                </a:ext>
              </a:extLst>
            </p:cNvPr>
            <p:cNvSpPr txBox="1"/>
            <p:nvPr/>
          </p:nvSpPr>
          <p:spPr>
            <a:xfrm>
              <a:off x="9070051" y="1551188"/>
              <a:ext cx="163083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Plates fill factor  (close to 1)</a:t>
              </a:r>
            </a:p>
            <a:p>
              <a:endParaRPr lang="en-US" dirty="0"/>
            </a:p>
            <a:p>
              <a:r>
                <a:rPr lang="en-US" dirty="0"/>
                <a:t>Long tracks only</a:t>
              </a: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A5F1B4E-BA91-4E72-AB1D-26E08925334D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2055043" y="4854804"/>
            <a:ext cx="778891" cy="113122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2F46EC9-67AE-46BC-B59B-EB7C2CA0A9FE}"/>
              </a:ext>
            </a:extLst>
          </p:cNvPr>
          <p:cNvSpPr txBox="1"/>
          <p:nvPr/>
        </p:nvSpPr>
        <p:spPr>
          <a:xfrm>
            <a:off x="379993" y="4110086"/>
            <a:ext cx="1675050" cy="2031325"/>
          </a:xfrm>
          <a:prstGeom prst="rect">
            <a:avLst/>
          </a:prstGeom>
          <a:solidFill>
            <a:srgbClr val="F2B27E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Defect visible with long tracks - what is this?</a:t>
            </a:r>
          </a:p>
          <a:p>
            <a:r>
              <a:rPr lang="en-US" dirty="0"/>
              <a:t>Emulsion, scanning or assembling effect?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2129CEA-F975-4FEC-B42E-57B15C2F2C87}"/>
              </a:ext>
            </a:extLst>
          </p:cNvPr>
          <p:cNvSpPr/>
          <p:nvPr/>
        </p:nvSpPr>
        <p:spPr>
          <a:xfrm>
            <a:off x="2833934" y="4607350"/>
            <a:ext cx="734065" cy="721151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175430-F69F-47D6-B021-0088C740A251}"/>
              </a:ext>
            </a:extLst>
          </p:cNvPr>
          <p:cNvSpPr txBox="1"/>
          <p:nvPr/>
        </p:nvSpPr>
        <p:spPr>
          <a:xfrm>
            <a:off x="9772673" y="5402748"/>
            <a:ext cx="1904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Efficiency estimation</a:t>
            </a:r>
          </a:p>
          <a:p>
            <a:r>
              <a:rPr lang="en-US" sz="1600" dirty="0"/>
              <a:t>  &gt;0.9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CF2CF3-E787-44FB-9178-E64D6F81FB45}"/>
              </a:ext>
            </a:extLst>
          </p:cNvPr>
          <p:cNvSpPr txBox="1"/>
          <p:nvPr/>
        </p:nvSpPr>
        <p:spPr>
          <a:xfrm>
            <a:off x="266753" y="859801"/>
            <a:ext cx="167505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Beam core structure is  clearly visible.</a:t>
            </a:r>
          </a:p>
          <a:p>
            <a:r>
              <a:rPr lang="en-US" dirty="0"/>
              <a:t>Confirms angular resolution stability across the brick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1902984-5F00-463F-9B6D-69C3352670FB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1936949" y="2020487"/>
            <a:ext cx="609059" cy="0"/>
          </a:xfrm>
          <a:prstGeom prst="straightConnector1">
            <a:avLst/>
          </a:prstGeom>
          <a:ln w="19050">
            <a:solidFill>
              <a:schemeClr val="accent2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9A0EE97D-F78E-40B4-BAC0-FF854F8759AF}"/>
              </a:ext>
            </a:extLst>
          </p:cNvPr>
          <p:cNvSpPr/>
          <p:nvPr/>
        </p:nvSpPr>
        <p:spPr>
          <a:xfrm>
            <a:off x="2546008" y="1420322"/>
            <a:ext cx="1234120" cy="1200329"/>
          </a:xfrm>
          <a:prstGeom prst="ellipse">
            <a:avLst/>
          </a:pr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889E01-5D63-4278-8C59-ACB199CBD6EC}"/>
              </a:ext>
            </a:extLst>
          </p:cNvPr>
          <p:cNvSpPr txBox="1"/>
          <p:nvPr/>
        </p:nvSpPr>
        <p:spPr>
          <a:xfrm>
            <a:off x="1898934" y="-82160"/>
            <a:ext cx="999669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Tracking in a “typical” volume (1x1 cm</a:t>
            </a:r>
            <a:r>
              <a:rPr lang="en-US" sz="2800" baseline="30000" dirty="0"/>
              <a:t>2</a:t>
            </a:r>
            <a:r>
              <a:rPr lang="en-US" sz="2800" dirty="0"/>
              <a:t> x57 plates)</a:t>
            </a:r>
          </a:p>
        </p:txBody>
      </p:sp>
    </p:spTree>
    <p:extLst>
      <p:ext uri="{BB962C8B-B14F-4D97-AF65-F5344CB8AC3E}">
        <p14:creationId xmlns:p14="http://schemas.microsoft.com/office/powerpoint/2010/main" val="257112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30DC94-FDA0-4F66-82C8-3BF6FB596044}"/>
              </a:ext>
            </a:extLst>
          </p:cNvPr>
          <p:cNvSpPr txBox="1"/>
          <p:nvPr/>
        </p:nvSpPr>
        <p:spPr>
          <a:xfrm>
            <a:off x="1099335" y="226031"/>
            <a:ext cx="66666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Automatic vertexing</a:t>
            </a:r>
          </a:p>
          <a:p>
            <a:r>
              <a:rPr lang="en-US" sz="2800" dirty="0"/>
              <a:t>Pair-based algorithm – developed for OPERA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BFEE2-443E-400F-B970-13A246EA15EC}"/>
              </a:ext>
            </a:extLst>
          </p:cNvPr>
          <p:cNvSpPr txBox="1"/>
          <p:nvPr/>
        </p:nvSpPr>
        <p:spPr>
          <a:xfrm>
            <a:off x="756067" y="1436899"/>
            <a:ext cx="64829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Pairs formation with impact parameter criteria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Start-Start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End-End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End-Start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Pairs joining – multiprong vertex formation and fitting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0D6FCB-57A0-4B7A-BE5B-14B0105968BB}"/>
              </a:ext>
            </a:extLst>
          </p:cNvPr>
          <p:cNvGrpSpPr/>
          <p:nvPr/>
        </p:nvGrpSpPr>
        <p:grpSpPr>
          <a:xfrm>
            <a:off x="8250148" y="1422400"/>
            <a:ext cx="1693952" cy="611883"/>
            <a:chOff x="8250148" y="1422400"/>
            <a:chExt cx="1693952" cy="61188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AF68D64-24CB-4F86-AEDD-5DF2F9E3BFFD}"/>
                </a:ext>
              </a:extLst>
            </p:cNvPr>
            <p:cNvCxnSpPr/>
            <p:nvPr/>
          </p:nvCxnSpPr>
          <p:spPr>
            <a:xfrm flipV="1">
              <a:off x="8250148" y="1664413"/>
              <a:ext cx="1017142" cy="3698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C4393C5-7C0F-4658-95B1-9159F53187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679" y="1422400"/>
              <a:ext cx="1149421" cy="426949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3B7D7F7-4E32-4AB9-9A64-50620542C097}"/>
              </a:ext>
            </a:extLst>
          </p:cNvPr>
          <p:cNvGrpSpPr/>
          <p:nvPr/>
        </p:nvGrpSpPr>
        <p:grpSpPr>
          <a:xfrm rot="888030">
            <a:off x="8387290" y="1628612"/>
            <a:ext cx="1693952" cy="611883"/>
            <a:chOff x="8250148" y="1422400"/>
            <a:chExt cx="1693952" cy="61188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05D66B-38ED-4557-85AC-1E5E77EAE331}"/>
                </a:ext>
              </a:extLst>
            </p:cNvPr>
            <p:cNvCxnSpPr/>
            <p:nvPr/>
          </p:nvCxnSpPr>
          <p:spPr>
            <a:xfrm flipV="1">
              <a:off x="8250148" y="1664413"/>
              <a:ext cx="1017142" cy="3698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6F378D1-6C1B-4C10-9566-D931C3C71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679" y="1422400"/>
              <a:ext cx="1149421" cy="42694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A0EB92A-241E-46C0-9298-3281E11FE850}"/>
              </a:ext>
            </a:extLst>
          </p:cNvPr>
          <p:cNvSpPr txBox="1"/>
          <p:nvPr/>
        </p:nvSpPr>
        <p:spPr>
          <a:xfrm>
            <a:off x="8438119" y="1462813"/>
            <a:ext cx="61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CFDC34-70C4-4E67-AC66-3CCD1E87F530}"/>
              </a:ext>
            </a:extLst>
          </p:cNvPr>
          <p:cNvSpPr txBox="1"/>
          <p:nvPr/>
        </p:nvSpPr>
        <p:spPr>
          <a:xfrm>
            <a:off x="9507947" y="1110415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C4EE8D-46EC-4C5A-B156-5FDAB3D51128}"/>
              </a:ext>
            </a:extLst>
          </p:cNvPr>
          <p:cNvSpPr txBox="1"/>
          <p:nvPr/>
        </p:nvSpPr>
        <p:spPr>
          <a:xfrm>
            <a:off x="8765405" y="1921416"/>
            <a:ext cx="61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175513B-6B66-4D21-A892-0D4CC27CEACA}"/>
              </a:ext>
            </a:extLst>
          </p:cNvPr>
          <p:cNvSpPr txBox="1"/>
          <p:nvPr/>
        </p:nvSpPr>
        <p:spPr>
          <a:xfrm>
            <a:off x="9817769" y="1780432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32AB52-2943-4F3C-A435-512D505A80DC}"/>
              </a:ext>
            </a:extLst>
          </p:cNvPr>
          <p:cNvGrpSpPr/>
          <p:nvPr/>
        </p:nvGrpSpPr>
        <p:grpSpPr>
          <a:xfrm rot="12400114">
            <a:off x="8578688" y="2749301"/>
            <a:ext cx="1693952" cy="611883"/>
            <a:chOff x="8250148" y="1422400"/>
            <a:chExt cx="1693952" cy="611883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D9BC87-F311-40D9-8FDC-124098E68987}"/>
                </a:ext>
              </a:extLst>
            </p:cNvPr>
            <p:cNvCxnSpPr/>
            <p:nvPr/>
          </p:nvCxnSpPr>
          <p:spPr>
            <a:xfrm flipV="1">
              <a:off x="8250148" y="1664413"/>
              <a:ext cx="1017142" cy="3698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5DAA42D-43B3-4F08-A755-0DC6F95EF6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679" y="1422400"/>
              <a:ext cx="1149421" cy="426949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B2ED41E-71CF-4325-83F9-DDED6DE084F0}"/>
              </a:ext>
            </a:extLst>
          </p:cNvPr>
          <p:cNvGrpSpPr/>
          <p:nvPr/>
        </p:nvGrpSpPr>
        <p:grpSpPr>
          <a:xfrm rot="11534917">
            <a:off x="8617504" y="3005039"/>
            <a:ext cx="1693952" cy="611883"/>
            <a:chOff x="8250148" y="1422400"/>
            <a:chExt cx="1693952" cy="611883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A64ECA7-A208-434E-ACDE-196AAA4EC4A2}"/>
                </a:ext>
              </a:extLst>
            </p:cNvPr>
            <p:cNvCxnSpPr/>
            <p:nvPr/>
          </p:nvCxnSpPr>
          <p:spPr>
            <a:xfrm flipV="1">
              <a:off x="8250148" y="1664413"/>
              <a:ext cx="1017142" cy="3698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A285480-F6EC-431F-859E-358998A4B6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679" y="1422400"/>
              <a:ext cx="1149421" cy="42694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9E2D329-E09B-4549-A107-C5791ACCAB11}"/>
              </a:ext>
            </a:extLst>
          </p:cNvPr>
          <p:cNvSpPr txBox="1"/>
          <p:nvPr/>
        </p:nvSpPr>
        <p:spPr>
          <a:xfrm>
            <a:off x="8309608" y="2643706"/>
            <a:ext cx="61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A08634E-C519-48AF-A2C1-B81EE11280A6}"/>
              </a:ext>
            </a:extLst>
          </p:cNvPr>
          <p:cNvSpPr txBox="1"/>
          <p:nvPr/>
        </p:nvSpPr>
        <p:spPr>
          <a:xfrm>
            <a:off x="9454705" y="2729561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1422D46-0F01-4AD5-95CE-FDC680EA31DE}"/>
              </a:ext>
            </a:extLst>
          </p:cNvPr>
          <p:cNvSpPr txBox="1"/>
          <p:nvPr/>
        </p:nvSpPr>
        <p:spPr>
          <a:xfrm rot="20883938">
            <a:off x="8363540" y="3391596"/>
            <a:ext cx="61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94D2B6-F21D-4CFB-A774-B6EB244B80AD}"/>
              </a:ext>
            </a:extLst>
          </p:cNvPr>
          <p:cNvSpPr txBox="1"/>
          <p:nvPr/>
        </p:nvSpPr>
        <p:spPr>
          <a:xfrm>
            <a:off x="9626851" y="3195566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AFDABCD-85AD-4883-AE84-E972C75CF4D4}"/>
              </a:ext>
            </a:extLst>
          </p:cNvPr>
          <p:cNvGrpSpPr/>
          <p:nvPr/>
        </p:nvGrpSpPr>
        <p:grpSpPr>
          <a:xfrm rot="12400114">
            <a:off x="8220050" y="4396834"/>
            <a:ext cx="1693952" cy="611883"/>
            <a:chOff x="8250148" y="1422400"/>
            <a:chExt cx="1693952" cy="61188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983A9A4-6435-4ECD-958A-2CB2B7F70808}"/>
                </a:ext>
              </a:extLst>
            </p:cNvPr>
            <p:cNvCxnSpPr/>
            <p:nvPr/>
          </p:nvCxnSpPr>
          <p:spPr>
            <a:xfrm flipV="1">
              <a:off x="8250148" y="1664413"/>
              <a:ext cx="1017142" cy="3698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1B760F4-9D71-4810-A061-3B09423646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679" y="1422400"/>
              <a:ext cx="1149421" cy="426949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229184-5B32-4721-8327-2F21AF690AEB}"/>
              </a:ext>
            </a:extLst>
          </p:cNvPr>
          <p:cNvGrpSpPr/>
          <p:nvPr/>
        </p:nvGrpSpPr>
        <p:grpSpPr>
          <a:xfrm rot="294454">
            <a:off x="9805448" y="4285830"/>
            <a:ext cx="1693952" cy="611883"/>
            <a:chOff x="8250148" y="1422400"/>
            <a:chExt cx="1693952" cy="611883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EF9280E-468C-47EC-B728-B6B3A289A37C}"/>
                </a:ext>
              </a:extLst>
            </p:cNvPr>
            <p:cNvCxnSpPr/>
            <p:nvPr/>
          </p:nvCxnSpPr>
          <p:spPr>
            <a:xfrm flipV="1">
              <a:off x="8250148" y="1664413"/>
              <a:ext cx="1017142" cy="3698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E25CF1D-379B-4ABF-B124-F2E0C866B2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679" y="1422400"/>
              <a:ext cx="1149421" cy="42694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3088061-EC45-463E-B097-0BAF5E1B73C3}"/>
              </a:ext>
            </a:extLst>
          </p:cNvPr>
          <p:cNvSpPr txBox="1"/>
          <p:nvPr/>
        </p:nvSpPr>
        <p:spPr>
          <a:xfrm>
            <a:off x="7950970" y="4291239"/>
            <a:ext cx="61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F0A4E1-8DC3-4C13-AFC1-466DB6991C5F}"/>
              </a:ext>
            </a:extLst>
          </p:cNvPr>
          <p:cNvSpPr txBox="1"/>
          <p:nvPr/>
        </p:nvSpPr>
        <p:spPr>
          <a:xfrm>
            <a:off x="9096067" y="437709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FD509E-1671-4A53-A5B0-6750CD453273}"/>
              </a:ext>
            </a:extLst>
          </p:cNvPr>
          <p:cNvSpPr txBox="1"/>
          <p:nvPr/>
        </p:nvSpPr>
        <p:spPr>
          <a:xfrm rot="20883938">
            <a:off x="9935340" y="4291238"/>
            <a:ext cx="61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A51E052-4394-41BC-B100-6BCF825E96D8}"/>
              </a:ext>
            </a:extLst>
          </p:cNvPr>
          <p:cNvSpPr txBox="1"/>
          <p:nvPr/>
        </p:nvSpPr>
        <p:spPr>
          <a:xfrm>
            <a:off x="11250598" y="3985907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46C2B45-505D-4274-B588-42110B3C4AE6}"/>
              </a:ext>
            </a:extLst>
          </p:cNvPr>
          <p:cNvSpPr/>
          <p:nvPr/>
        </p:nvSpPr>
        <p:spPr>
          <a:xfrm>
            <a:off x="619230" y="3773089"/>
            <a:ext cx="6096000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en-US" sz="1200" dirty="0" err="1"/>
              <a:t>EdbDataProc</a:t>
            </a:r>
            <a:r>
              <a:rPr lang="en-US" sz="1200" dirty="0"/>
              <a:t>::</a:t>
            </a:r>
            <a:r>
              <a:rPr lang="en-US" sz="1200" dirty="0" err="1"/>
              <a:t>ReadTracksTree</a:t>
            </a:r>
            <a:r>
              <a:rPr lang="en-US" sz="1200" dirty="0"/>
              <a:t>: select 145761 of 490920 tracks by cut </a:t>
            </a:r>
            <a:r>
              <a:rPr lang="en-US" sz="1200" dirty="0" err="1"/>
              <a:t>nseg</a:t>
            </a:r>
            <a:r>
              <a:rPr lang="en-US" sz="1200" dirty="0"/>
              <a:t>&gt;4&amp;&amp;</a:t>
            </a:r>
            <a:r>
              <a:rPr lang="en-US" sz="1200" dirty="0" err="1"/>
              <a:t>npl</a:t>
            </a:r>
            <a:r>
              <a:rPr lang="en-US" sz="1200" dirty="0"/>
              <a:t>&lt;50</a:t>
            </a:r>
          </a:p>
          <a:p>
            <a:r>
              <a:rPr lang="en-US" sz="1200" dirty="0"/>
              <a:t>145761 tracks for vertexing</a:t>
            </a:r>
          </a:p>
          <a:p>
            <a:r>
              <a:rPr lang="it-IT" sz="1200" dirty="0"/>
              <a:t>…</a:t>
            </a:r>
            <a:r>
              <a:rPr lang="en-US" sz="1200" dirty="0"/>
              <a:t>..</a:t>
            </a:r>
          </a:p>
          <a:p>
            <a:r>
              <a:rPr lang="en-US" sz="1200" dirty="0"/>
              <a:t>36194 vertices with number of tracks  =  2 was found</a:t>
            </a:r>
          </a:p>
          <a:p>
            <a:r>
              <a:rPr lang="en-US" sz="1200" dirty="0"/>
              <a:t> 3671 vertices with number of tracks  =  3 was found</a:t>
            </a:r>
          </a:p>
          <a:p>
            <a:r>
              <a:rPr lang="en-US" sz="1200" dirty="0"/>
              <a:t>  812 vertices with number of tracks  =  4 was found</a:t>
            </a:r>
          </a:p>
          <a:p>
            <a:r>
              <a:rPr lang="en-US" sz="1200" dirty="0"/>
              <a:t>   75 vertices with number of tracks  =  5 was found</a:t>
            </a:r>
          </a:p>
          <a:p>
            <a:r>
              <a:rPr lang="en-US" sz="1200" dirty="0"/>
              <a:t>   19 vertices with number of tracks  =  6 was found</a:t>
            </a:r>
          </a:p>
          <a:p>
            <a:r>
              <a:rPr lang="en-US" sz="1200" dirty="0"/>
              <a:t>    2 vertices with number of tracks  =  7 was found</a:t>
            </a:r>
          </a:p>
          <a:p>
            <a:r>
              <a:rPr lang="en-US" sz="1200" dirty="0"/>
              <a:t>    0 vertices with number of tracks  =  8 was found</a:t>
            </a:r>
          </a:p>
          <a:p>
            <a:r>
              <a:rPr lang="en-US" sz="1200" dirty="0"/>
              <a:t>    0 vertices with number of tracks  =  9 was found</a:t>
            </a:r>
          </a:p>
          <a:p>
            <a:r>
              <a:rPr lang="en-US" sz="1200" dirty="0"/>
              <a:t>    0 vertices with number of tracks  = 10 was found</a:t>
            </a:r>
          </a:p>
          <a:p>
            <a:r>
              <a:rPr lang="en-US" sz="1200" dirty="0"/>
              <a:t>    0 vertices with number of tracks &gt;= 11 was found</a:t>
            </a:r>
          </a:p>
          <a:p>
            <a:r>
              <a:rPr lang="en-US" sz="1200" dirty="0" err="1"/>
              <a:t>EdbDataProc</a:t>
            </a:r>
            <a:r>
              <a:rPr lang="en-US" sz="1200" dirty="0"/>
              <a:t>::</a:t>
            </a:r>
            <a:r>
              <a:rPr lang="en-US" sz="1200" dirty="0" err="1"/>
              <a:t>MakeVertexTree</a:t>
            </a:r>
            <a:r>
              <a:rPr lang="en-US" sz="1200" dirty="0"/>
              <a:t>: write vertices into ../b000021/b000021.0.0.0.vtx.root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691592-36ED-4BD5-95AE-12B36677DC80}"/>
              </a:ext>
            </a:extLst>
          </p:cNvPr>
          <p:cNvSpPr txBox="1"/>
          <p:nvPr/>
        </p:nvSpPr>
        <p:spPr>
          <a:xfrm>
            <a:off x="619230" y="3206930"/>
            <a:ext cx="246618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b="1" i="1" dirty="0" err="1"/>
              <a:t>emvertex</a:t>
            </a:r>
            <a:r>
              <a:rPr lang="it-IT" b="1" i="1" dirty="0"/>
              <a:t> –set=21.0.0.0</a:t>
            </a:r>
            <a:endParaRPr lang="en-US" b="1" i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3B68E37-2A95-4275-BE7B-948D168D8EE9}"/>
              </a:ext>
            </a:extLst>
          </p:cNvPr>
          <p:cNvSpPr txBox="1"/>
          <p:nvPr/>
        </p:nvSpPr>
        <p:spPr>
          <a:xfrm>
            <a:off x="6902916" y="5364023"/>
            <a:ext cx="25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About 15-30 min/volume</a:t>
            </a:r>
          </a:p>
        </p:txBody>
      </p:sp>
    </p:spTree>
    <p:extLst>
      <p:ext uri="{BB962C8B-B14F-4D97-AF65-F5344CB8AC3E}">
        <p14:creationId xmlns:p14="http://schemas.microsoft.com/office/powerpoint/2010/main" val="348695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D5B0B4-13E5-4412-8C1F-1C429A55E9B9}"/>
              </a:ext>
            </a:extLst>
          </p:cNvPr>
          <p:cNvSpPr txBox="1"/>
          <p:nvPr/>
        </p:nvSpPr>
        <p:spPr>
          <a:xfrm>
            <a:off x="1099335" y="226031"/>
            <a:ext cx="4922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Manual</a:t>
            </a:r>
            <a:r>
              <a:rPr lang="en-US" sz="2800" dirty="0"/>
              <a:t> vertex check and display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CA63F-C457-4B9D-9E78-3B3E1B4C02A8}"/>
              </a:ext>
            </a:extLst>
          </p:cNvPr>
          <p:cNvSpPr txBox="1"/>
          <p:nvPr/>
        </p:nvSpPr>
        <p:spPr>
          <a:xfrm>
            <a:off x="7324830" y="379919"/>
            <a:ext cx="3517758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it-IT" b="1" i="1" dirty="0" err="1"/>
              <a:t>emvertex</a:t>
            </a:r>
            <a:r>
              <a:rPr lang="it-IT" b="1" i="1" dirty="0"/>
              <a:t> –set=21.0.0.0  -r  -display</a:t>
            </a:r>
            <a:endParaRPr lang="en-US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46CC0B-6D7E-49EC-8178-C4586301B446}"/>
              </a:ext>
            </a:extLst>
          </p:cNvPr>
          <p:cNvSpPr txBox="1"/>
          <p:nvPr/>
        </p:nvSpPr>
        <p:spPr>
          <a:xfrm>
            <a:off x="477533" y="1580586"/>
            <a:ext cx="5032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 vertex file with cuts – select multiprong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 all tracks and try to associate additional tracks including the pass-through 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Display if requested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8E6D2B-7046-4048-A828-EBEDD1891A46}"/>
              </a:ext>
            </a:extLst>
          </p:cNvPr>
          <p:cNvSpPr/>
          <p:nvPr/>
        </p:nvSpPr>
        <p:spPr>
          <a:xfrm>
            <a:off x="477533" y="3323033"/>
            <a:ext cx="4821222" cy="95410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1400" dirty="0" err="1"/>
              <a:t>emvertex</a:t>
            </a:r>
            <a:r>
              <a:rPr lang="en-US" sz="1400" dirty="0"/>
              <a:t> -set=21.0.0.0 -r -display -v=2</a:t>
            </a:r>
          </a:p>
          <a:p>
            <a:r>
              <a:rPr lang="en-US" sz="1400" dirty="0" err="1"/>
              <a:t>EdbDataProc</a:t>
            </a:r>
            <a:r>
              <a:rPr lang="en-US" sz="1400" dirty="0"/>
              <a:t>::</a:t>
            </a:r>
            <a:r>
              <a:rPr lang="en-US" sz="1400" dirty="0" err="1"/>
              <a:t>ReadVtxTree</a:t>
            </a:r>
            <a:r>
              <a:rPr lang="en-US" sz="1400" dirty="0"/>
              <a:t>: select 2 of 31796 vertices by cut ((flag&gt;=0&amp;&amp;n&gt;4)||(flag==0&amp;&amp;n&gt;3))&amp;&amp;probability&gt;0.9</a:t>
            </a:r>
          </a:p>
          <a:p>
            <a:r>
              <a:rPr lang="en-US" sz="1400" dirty="0" err="1"/>
              <a:t>AddCompatibleTracks</a:t>
            </a:r>
            <a:r>
              <a:rPr lang="en-US" sz="1400" dirty="0"/>
              <a:t>: 313417 tracks, 2 vertex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A76C1-F129-42D2-AB1D-5B2EC75BFB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2013178"/>
            <a:ext cx="6354062" cy="43344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CCACCE-9441-49F1-B7EE-CF985546F9C3}"/>
              </a:ext>
            </a:extLst>
          </p:cNvPr>
          <p:cNvSpPr txBox="1"/>
          <p:nvPr/>
        </p:nvSpPr>
        <p:spPr>
          <a:xfrm>
            <a:off x="6464302" y="1422400"/>
            <a:ext cx="3590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Parent was found at vertexing phase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303F48B-F6AE-43D1-AAE0-84D563078413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6870700" y="1791732"/>
            <a:ext cx="1388837" cy="919897"/>
          </a:xfrm>
          <a:prstGeom prst="straightConnector1">
            <a:avLst/>
          </a:prstGeom>
          <a:ln w="222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F03992D-BBC8-47A3-9F00-22E3D74CA629}"/>
              </a:ext>
            </a:extLst>
          </p:cNvPr>
          <p:cNvSpPr txBox="1"/>
          <p:nvPr/>
        </p:nvSpPr>
        <p:spPr>
          <a:xfrm>
            <a:off x="587054" y="4789269"/>
            <a:ext cx="449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Probable parent associated as a compatible passing-through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CC3831-FFD1-4A6E-B556-CA3EF953B4C8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5080000" y="5112435"/>
            <a:ext cx="3682999" cy="267612"/>
          </a:xfrm>
          <a:prstGeom prst="straightConnector1">
            <a:avLst/>
          </a:prstGeom>
          <a:ln w="222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31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4E34DE-3D88-47C9-9928-46028336DEF7}"/>
              </a:ext>
            </a:extLst>
          </p:cNvPr>
          <p:cNvSpPr txBox="1"/>
          <p:nvPr/>
        </p:nvSpPr>
        <p:spPr>
          <a:xfrm>
            <a:off x="291941" y="371385"/>
            <a:ext cx="52452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Just an example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Parent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Close pass-through track clearly not related to this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Drastic momentum change at the vertex point</a:t>
            </a:r>
          </a:p>
        </p:txBody>
      </p:sp>
      <p:pic>
        <p:nvPicPr>
          <p:cNvPr id="1026" name="Picture 2" descr="https://codimd.web.cern.ch/uploads/upload_a9595f016074315d6ebc2766548d5d5c.png">
            <a:extLst>
              <a:ext uri="{FF2B5EF4-FFF2-40B4-BE49-F238E27FC236}">
                <a16:creationId xmlns:a16="http://schemas.microsoft.com/office/drawing/2014/main" id="{405ABCD1-FCF0-45E5-A71B-13084D470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-12700"/>
            <a:ext cx="62579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odimd.web.cern.ch/uploads/upload_5a04eb1d6112ae41639784e1dfad2add.png">
            <a:extLst>
              <a:ext uri="{FF2B5EF4-FFF2-40B4-BE49-F238E27FC236}">
                <a16:creationId xmlns:a16="http://schemas.microsoft.com/office/drawing/2014/main" id="{ED7C7281-28CE-4205-823D-CF80FA871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5929"/>
            <a:ext cx="5803900" cy="37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odimd.web.cern.ch/uploads/upload_2d54da1f2d0078bdf2944af317d5e456.png">
            <a:extLst>
              <a:ext uri="{FF2B5EF4-FFF2-40B4-BE49-F238E27FC236}">
                <a16:creationId xmlns:a16="http://schemas.microsoft.com/office/drawing/2014/main" id="{0DCBDD24-70FB-4283-B6E3-8D2C49445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2955929"/>
            <a:ext cx="6169025" cy="3711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728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odimd.web.cern.ch/uploads/upload_0b4104b00141c5aeeb48e2668311f49e.png">
            <a:extLst>
              <a:ext uri="{FF2B5EF4-FFF2-40B4-BE49-F238E27FC236}">
                <a16:creationId xmlns:a16="http://schemas.microsoft.com/office/drawing/2014/main" id="{CF260DBC-26DE-4964-A4AF-C963016E1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972" y="1"/>
            <a:ext cx="5576527" cy="312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F59EFD5-673A-47B0-81FA-AF42120DF1AE}"/>
              </a:ext>
            </a:extLst>
          </p:cNvPr>
          <p:cNvSpPr txBox="1"/>
          <p:nvPr/>
        </p:nvSpPr>
        <p:spPr>
          <a:xfrm>
            <a:off x="790268" y="639281"/>
            <a:ext cx="3923382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Reconstructed as a “neutral” vertex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Compatible passing-through is found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Is it a parent or casual?</a:t>
            </a:r>
          </a:p>
        </p:txBody>
      </p:sp>
      <p:pic>
        <p:nvPicPr>
          <p:cNvPr id="2052" name="Picture 4" descr="https://codimd.web.cern.ch/uploads/upload_f70b4ffad19e542d3a905233df2956e6.png">
            <a:extLst>
              <a:ext uri="{FF2B5EF4-FFF2-40B4-BE49-F238E27FC236}">
                <a16:creationId xmlns:a16="http://schemas.microsoft.com/office/drawing/2014/main" id="{D0FD8D9F-DC3B-4584-8EC9-8929206CB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1" y="2705100"/>
            <a:ext cx="5945807" cy="398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B70F75-3C4A-4C0D-B3DE-0BD8442C5572}"/>
              </a:ext>
            </a:extLst>
          </p:cNvPr>
          <p:cNvSpPr txBox="1"/>
          <p:nvPr/>
        </p:nvSpPr>
        <p:spPr>
          <a:xfrm>
            <a:off x="6596421" y="4213314"/>
            <a:ext cx="4979628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It’s a parent – kink at vertex point is evident!</a:t>
            </a:r>
          </a:p>
          <a:p>
            <a:endParaRPr lang="en-US" dirty="0"/>
          </a:p>
          <a:p>
            <a:r>
              <a:rPr lang="en-US" dirty="0"/>
              <a:t>We have a lot of vertices like that</a:t>
            </a:r>
          </a:p>
          <a:p>
            <a:r>
              <a:rPr lang="en-US" dirty="0"/>
              <a:t>Sometimes the kink is not so clear, but the probability of random association with so low IP is generally small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11E537-8900-4F8C-8BD9-0FEF636B9BBD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1811469" y="5090477"/>
            <a:ext cx="4784952" cy="484823"/>
          </a:xfrm>
          <a:prstGeom prst="straightConnector1">
            <a:avLst/>
          </a:prstGeom>
          <a:ln w="2222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rrow: Right 7">
            <a:extLst>
              <a:ext uri="{FF2B5EF4-FFF2-40B4-BE49-F238E27FC236}">
                <a16:creationId xmlns:a16="http://schemas.microsoft.com/office/drawing/2014/main" id="{7C75AE83-A6B4-4A25-87EB-A89E22E60739}"/>
              </a:ext>
            </a:extLst>
          </p:cNvPr>
          <p:cNvSpPr/>
          <p:nvPr/>
        </p:nvSpPr>
        <p:spPr>
          <a:xfrm>
            <a:off x="4915621" y="10403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84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codimd.web.cern.ch/uploads/upload_3cdb3b5d94e91466ddbb20e8c0904824.png">
            <a:extLst>
              <a:ext uri="{FF2B5EF4-FFF2-40B4-BE49-F238E27FC236}">
                <a16:creationId xmlns:a16="http://schemas.microsoft.com/office/drawing/2014/main" id="{A21F35CD-53BE-4460-8FDD-7618EC49D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80" y="1282700"/>
            <a:ext cx="6134120" cy="55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odimd.web.cern.ch/uploads/upload_19a273c5fe4f309c5dc53b983214a401.png">
            <a:extLst>
              <a:ext uri="{FF2B5EF4-FFF2-40B4-BE49-F238E27FC236}">
                <a16:creationId xmlns:a16="http://schemas.microsoft.com/office/drawing/2014/main" id="{672BD33F-703F-4722-A486-F15DAC5E4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282700"/>
            <a:ext cx="5602401" cy="557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72320-4F01-435C-9233-2B7731E82BA7}"/>
              </a:ext>
            </a:extLst>
          </p:cNvPr>
          <p:cNvSpPr txBox="1"/>
          <p:nvPr/>
        </p:nvSpPr>
        <p:spPr>
          <a:xfrm>
            <a:off x="647700" y="342900"/>
            <a:ext cx="39087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Reconstructed as 4-prongs neutral </a:t>
            </a:r>
          </a:p>
          <a:p>
            <a:r>
              <a:rPr lang="en-US" dirty="0"/>
              <a:t>Parent associated from passing-through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DE022-DD77-4D70-B287-AF6686FE36BB}"/>
              </a:ext>
            </a:extLst>
          </p:cNvPr>
          <p:cNvSpPr txBox="1"/>
          <p:nvPr/>
        </p:nvSpPr>
        <p:spPr>
          <a:xfrm>
            <a:off x="6832600" y="342900"/>
            <a:ext cx="4771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Reconstructed as 11-prongs neutral </a:t>
            </a:r>
          </a:p>
          <a:p>
            <a:r>
              <a:rPr lang="en-US" dirty="0"/>
              <a:t>Parent associated from stopped far before vertex</a:t>
            </a:r>
          </a:p>
        </p:txBody>
      </p:sp>
    </p:spTree>
    <p:extLst>
      <p:ext uri="{BB962C8B-B14F-4D97-AF65-F5344CB8AC3E}">
        <p14:creationId xmlns:p14="http://schemas.microsoft.com/office/powerpoint/2010/main" val="1918664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1545C3-F798-4320-AB95-234DCDC49FE3}"/>
              </a:ext>
            </a:extLst>
          </p:cNvPr>
          <p:cNvSpPr txBox="1"/>
          <p:nvPr/>
        </p:nvSpPr>
        <p:spPr>
          <a:xfrm>
            <a:off x="594494" y="1014274"/>
            <a:ext cx="110030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In most of volumes parent-like vertices has been detected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But do we have a neutral-like ones??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We expect to have some </a:t>
            </a:r>
          </a:p>
          <a:p>
            <a:pPr algn="ctr"/>
            <a:r>
              <a:rPr lang="en-US" sz="3600" dirty="0"/>
              <a:t>Neutrino</a:t>
            </a:r>
          </a:p>
          <a:p>
            <a:pPr algn="ctr"/>
            <a:r>
              <a:rPr lang="en-US" sz="3600" dirty="0"/>
              <a:t>Gamma</a:t>
            </a:r>
          </a:p>
          <a:p>
            <a:pPr algn="ctr"/>
            <a:r>
              <a:rPr lang="en-US" sz="3600" dirty="0"/>
              <a:t>Other? </a:t>
            </a:r>
          </a:p>
        </p:txBody>
      </p:sp>
    </p:spTree>
    <p:extLst>
      <p:ext uri="{BB962C8B-B14F-4D97-AF65-F5344CB8AC3E}">
        <p14:creationId xmlns:p14="http://schemas.microsoft.com/office/powerpoint/2010/main" val="616358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C304B0-C40F-410D-AFE3-5FBDAEF7C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0"/>
            <a:ext cx="5941569" cy="669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FF119-E9BB-4B3F-9A21-784D1382F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236" y="863600"/>
            <a:ext cx="6047763" cy="599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90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562701-35EE-461F-8E38-86CDA2BE2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39800"/>
            <a:ext cx="6043264" cy="5894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A93FDD-04BA-475F-985C-11EE782EB6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985" y="939800"/>
            <a:ext cx="5816015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087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2E910-D118-4524-82AD-9C83B384A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54" y="1534759"/>
            <a:ext cx="6363588" cy="50584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A89158-49B2-4CD2-A662-B49F72BB9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051" y="1534759"/>
            <a:ext cx="4905195" cy="505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3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6C7D-D6E2-4C80-9082-F16E38AB8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Most important development steps of the last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1AA8D-B4D5-465C-948C-FD3B33A75C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Understood the origin of the accuracy problem related mainly to the microscope mechanics</a:t>
            </a:r>
          </a:p>
          <a:p>
            <a:r>
              <a:rPr lang="en-US" dirty="0"/>
              <a:t>Found and implemented the solution of this problem in case of SND@LHC data (thanks to high tracks density)</a:t>
            </a:r>
          </a:p>
          <a:p>
            <a:r>
              <a:rPr lang="en-US" dirty="0"/>
              <a:t>Unbending of the volume: improve the global tracks linearity</a:t>
            </a:r>
          </a:p>
          <a:p>
            <a:r>
              <a:rPr lang="en-US" dirty="0"/>
              <a:t>Main result of the improvements: 2 um -&gt; 0.2 um at tracking accuracy</a:t>
            </a:r>
          </a:p>
          <a:p>
            <a:r>
              <a:rPr lang="en-US" dirty="0"/>
              <a:t>Makes possible SND reconstruction when </a:t>
            </a:r>
            <a:r>
              <a:rPr lang="en-US" dirty="0" err="1"/>
              <a:t>emulsion&amp;scanning</a:t>
            </a:r>
            <a:r>
              <a:rPr lang="en-US" dirty="0"/>
              <a:t> data are of a good quality</a:t>
            </a:r>
          </a:p>
          <a:p>
            <a:r>
              <a:rPr lang="en-US" dirty="0"/>
              <a:t>Significant upgrade of FEDRA with several applications</a:t>
            </a:r>
          </a:p>
        </p:txBody>
      </p:sp>
    </p:spTree>
    <p:extLst>
      <p:ext uri="{BB962C8B-B14F-4D97-AF65-F5344CB8AC3E}">
        <p14:creationId xmlns:p14="http://schemas.microsoft.com/office/powerpoint/2010/main" val="3862788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F6F5B3-26BA-47F5-A722-3A239A73E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26" y="266700"/>
            <a:ext cx="6409589" cy="2762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F1C229-0FE2-4C12-8A79-D3733963B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26" y="3429000"/>
            <a:ext cx="5712179" cy="2424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278EC0-0F47-4AFE-A531-1828BD0DA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479" y="2006599"/>
            <a:ext cx="6052962" cy="44701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A52D64-2072-4EA8-A93C-97F30B24C8A2}"/>
              </a:ext>
            </a:extLst>
          </p:cNvPr>
          <p:cNvSpPr txBox="1"/>
          <p:nvPr/>
        </p:nvSpPr>
        <p:spPr>
          <a:xfrm>
            <a:off x="7010400" y="381236"/>
            <a:ext cx="46980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Checks are going on now for all volumes of B21</a:t>
            </a:r>
          </a:p>
          <a:p>
            <a:r>
              <a:rPr lang="en-US" b="1" i="1" dirty="0"/>
              <a:t>Thanks to Tatiana and Daria!</a:t>
            </a:r>
          </a:p>
        </p:txBody>
      </p:sp>
    </p:spTree>
    <p:extLst>
      <p:ext uri="{BB962C8B-B14F-4D97-AF65-F5344CB8AC3E}">
        <p14:creationId xmlns:p14="http://schemas.microsoft.com/office/powerpoint/2010/main" val="2282731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AAE182-E640-4322-A332-965E888B5596}"/>
              </a:ext>
            </a:extLst>
          </p:cNvPr>
          <p:cNvSpPr txBox="1"/>
          <p:nvPr/>
        </p:nvSpPr>
        <p:spPr>
          <a:xfrm>
            <a:off x="2146300" y="558800"/>
            <a:ext cx="65260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Summary of the current status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435EAB-E7A5-443B-B3DD-6B14B404886F}"/>
              </a:ext>
            </a:extLst>
          </p:cNvPr>
          <p:cNvSpPr txBox="1"/>
          <p:nvPr/>
        </p:nvSpPr>
        <p:spPr>
          <a:xfrm>
            <a:off x="977900" y="1877080"/>
            <a:ext cx="1038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procedure for mass data reconstruction is established at Napoli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Run1 Brick21 is fully processed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Volume data quality is generally good after the “reparation” procedure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Vertex checks are ongoing, we expect completion in this week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lot of parent-like real (not fake) vertices are found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Several neutral vertices are found and to be classified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efficiency and purity of this analysis is not well known yet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expected processing rate using the Napoli server only is order of brick/month</a:t>
            </a:r>
          </a:p>
        </p:txBody>
      </p:sp>
    </p:spTree>
    <p:extLst>
      <p:ext uri="{BB962C8B-B14F-4D97-AF65-F5344CB8AC3E}">
        <p14:creationId xmlns:p14="http://schemas.microsoft.com/office/powerpoint/2010/main" val="39531545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9719E5-4E0E-45E3-A89A-FAA257A7FE53}"/>
              </a:ext>
            </a:extLst>
          </p:cNvPr>
          <p:cNvSpPr txBox="1"/>
          <p:nvPr/>
        </p:nvSpPr>
        <p:spPr>
          <a:xfrm>
            <a:off x="749300" y="533400"/>
            <a:ext cx="10693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Open tasks for mass-production optimization and algorithms tuning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Go on with currently established volume processing and vertex control procedure (TS, DM)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Add to this chain the shower triggering (FA, VT, Nicolò)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Vertexing tuning and neutrino vertex detection efficiency/purity estimation </a:t>
            </a:r>
            <a:r>
              <a:rPr lang="en-US" sz="2400" b="1" u="sng" dirty="0"/>
              <a:t>using the Monte Carlo data  </a:t>
            </a:r>
            <a:r>
              <a:rPr lang="en-US" sz="2400" dirty="0"/>
              <a:t>(VT + </a:t>
            </a:r>
            <a:r>
              <a:rPr lang="en-US" sz="2400" dirty="0" err="1"/>
              <a:t>tbd</a:t>
            </a:r>
            <a:r>
              <a:rPr lang="en-US" sz="24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Mass production chain establishing at CERN (FA, VT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Reduction of manual intervention steps (O(10</a:t>
            </a:r>
            <a:r>
              <a:rPr lang="en-US" sz="2400" baseline="30000" dirty="0"/>
              <a:t>5</a:t>
            </a:r>
            <a:r>
              <a:rPr lang="en-US" sz="2400" dirty="0"/>
              <a:t>) volumes expected)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Automatic bad plates detection, exclusion, reparation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Automatic neutrino-like vertices selection (can be </a:t>
            </a:r>
            <a:r>
              <a:rPr lang="en-US" altLang="en-US" sz="2400" dirty="0">
                <a:solidFill>
                  <a:srgbClr val="1F1F1F"/>
                </a:solidFill>
                <a:latin typeface="inherit"/>
              </a:rPr>
              <a:t>consciously </a:t>
            </a:r>
            <a:r>
              <a:rPr lang="en-US" sz="2400" dirty="0"/>
              <a:t>done only after</a:t>
            </a:r>
            <a:r>
              <a:rPr lang="ru-RU" sz="2400" dirty="0"/>
              <a:t> </a:t>
            </a:r>
            <a:r>
              <a:rPr lang="en-US" sz="2400" dirty="0"/>
              <a:t> the completing of vertexing tuning using the Monte Carlo data</a:t>
            </a:r>
          </a:p>
        </p:txBody>
      </p:sp>
    </p:spTree>
    <p:extLst>
      <p:ext uri="{BB962C8B-B14F-4D97-AF65-F5344CB8AC3E}">
        <p14:creationId xmlns:p14="http://schemas.microsoft.com/office/powerpoint/2010/main" val="3703129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5B915D-6FE9-4E05-AE69-0EAD1B7C6540}"/>
              </a:ext>
            </a:extLst>
          </p:cNvPr>
          <p:cNvSpPr txBox="1"/>
          <p:nvPr/>
        </p:nvSpPr>
        <p:spPr>
          <a:xfrm>
            <a:off x="2844800" y="2438400"/>
            <a:ext cx="63114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1173980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C75FA-6046-436E-8AD9-8471A525F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for emulsion data reconstruction in SND@LHC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4B3802-DE37-4479-97C5-B90AC43EA71E}"/>
              </a:ext>
            </a:extLst>
          </p:cNvPr>
          <p:cNvSpPr txBox="1"/>
          <p:nvPr/>
        </p:nvSpPr>
        <p:spPr>
          <a:xfrm>
            <a:off x="1087068" y="1783239"/>
            <a:ext cx="2933069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OPERA conditions:</a:t>
            </a:r>
          </a:p>
          <a:p>
            <a:r>
              <a:rPr lang="en-US" dirty="0"/>
              <a:t>Low track density (10/mm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Low momentum 1-20 </a:t>
            </a:r>
            <a:r>
              <a:rPr lang="en-US" dirty="0" err="1"/>
              <a:t>Gev</a:t>
            </a:r>
            <a:endParaRPr lang="en-US" dirty="0"/>
          </a:p>
          <a:p>
            <a:endParaRPr lang="en-US" dirty="0"/>
          </a:p>
          <a:p>
            <a:r>
              <a:rPr lang="en-US" dirty="0"/>
              <a:t>Scanning System:</a:t>
            </a:r>
          </a:p>
          <a:p>
            <a:r>
              <a:rPr lang="en-US" dirty="0"/>
              <a:t>Position resolution 2-3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dirty="0"/>
              <a:t>m</a:t>
            </a:r>
          </a:p>
          <a:p>
            <a:r>
              <a:rPr lang="en-US" dirty="0"/>
              <a:t>Angular resolution 3 mrad </a:t>
            </a:r>
          </a:p>
          <a:p>
            <a:endParaRPr lang="en-US" dirty="0"/>
          </a:p>
          <a:p>
            <a:r>
              <a:rPr lang="en-US" dirty="0"/>
              <a:t>Enough for OPERA!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40CAD5-DB55-449A-BCC2-46196A63DD17}"/>
              </a:ext>
            </a:extLst>
          </p:cNvPr>
          <p:cNvSpPr txBox="1"/>
          <p:nvPr/>
        </p:nvSpPr>
        <p:spPr>
          <a:xfrm>
            <a:off x="4213492" y="1759070"/>
            <a:ext cx="7033226" cy="258532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SND@LHC:</a:t>
            </a:r>
          </a:p>
          <a:p>
            <a:r>
              <a:rPr lang="en-US" dirty="0"/>
              <a:t>Track density 4000/mm</a:t>
            </a:r>
            <a:r>
              <a:rPr lang="en-US" baseline="30000" dirty="0"/>
              <a:t>2</a:t>
            </a:r>
            <a:r>
              <a:rPr lang="en-US" dirty="0"/>
              <a:t> so the mean distance between tracks is of 16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dirty="0"/>
              <a:t>m</a:t>
            </a:r>
          </a:p>
          <a:p>
            <a:r>
              <a:rPr lang="en-US" dirty="0"/>
              <a:t>Momentum O(100) GeV, no scattering, tracks are straight</a:t>
            </a:r>
          </a:p>
          <a:p>
            <a:r>
              <a:rPr lang="en-US" dirty="0"/>
              <a:t>Most of tracks are parallel (beam), so angles become useless for tracks separation</a:t>
            </a:r>
          </a:p>
          <a:p>
            <a:endParaRPr lang="en-US" dirty="0"/>
          </a:p>
          <a:p>
            <a:r>
              <a:rPr lang="en-US" dirty="0"/>
              <a:t>Scanning System position  resolution become a problem!</a:t>
            </a:r>
          </a:p>
          <a:p>
            <a:r>
              <a:rPr lang="en-US" dirty="0"/>
              <a:t>Main contribution in this 2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US" dirty="0"/>
              <a:t>m: mechanical stage limits as hysteresis, Abbe errors and vibrations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AA0C40-2A21-4F7C-9C05-362C388CA609}"/>
              </a:ext>
            </a:extLst>
          </p:cNvPr>
          <p:cNvSpPr txBox="1"/>
          <p:nvPr/>
        </p:nvSpPr>
        <p:spPr>
          <a:xfrm>
            <a:off x="1474652" y="4567971"/>
            <a:ext cx="9119497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Without improvement of position resolution: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Tracks mixing and splitting: instead of passing-through muons – fake prongs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Huge number of fake track stopping points inside the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Huge amount of the fake vertices, no way to reject using lower then 2 um impact parameter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Reliable vertices reconstruction is not possible</a:t>
            </a:r>
          </a:p>
        </p:txBody>
      </p:sp>
    </p:spTree>
    <p:extLst>
      <p:ext uri="{BB962C8B-B14F-4D97-AF65-F5344CB8AC3E}">
        <p14:creationId xmlns:p14="http://schemas.microsoft.com/office/powerpoint/2010/main" val="4244090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3FBBB-FB9F-41CC-8EEE-61924D778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emulsion reconstruction development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F3279-21FC-4909-8591-88190BDD5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/>
              <a:t>Distortion correction suffers of stage </a:t>
            </a:r>
            <a:r>
              <a:rPr lang="en-US" sz="2400" dirty="0" err="1"/>
              <a:t>hysteresis&amp;jumping</a:t>
            </a:r>
            <a:r>
              <a:rPr lang="en-US" sz="2400" dirty="0"/>
              <a:t> effects – </a:t>
            </a:r>
            <a:r>
              <a:rPr lang="en-US" sz="2400" dirty="0">
                <a:solidFill>
                  <a:schemeClr val="accent1"/>
                </a:solidFill>
              </a:rPr>
              <a:t>solved by modification of matrix search procedure</a:t>
            </a:r>
          </a:p>
          <a:p>
            <a:r>
              <a:rPr lang="en-US" sz="2400" dirty="0"/>
              <a:t>Microtracks accuracy suffers of stage </a:t>
            </a:r>
            <a:r>
              <a:rPr lang="en-US" sz="2400" dirty="0" err="1"/>
              <a:t>hysteresis&amp;jumping</a:t>
            </a:r>
            <a:r>
              <a:rPr lang="en-US" sz="2400" dirty="0"/>
              <a:t> effect – </a:t>
            </a:r>
            <a:r>
              <a:rPr lang="en-US" sz="2400" dirty="0">
                <a:solidFill>
                  <a:schemeClr val="accent1"/>
                </a:solidFill>
              </a:rPr>
              <a:t>solved by mosaic alignment, developed for that purpose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3D shower search using the density peaks is developed</a:t>
            </a:r>
          </a:p>
          <a:p>
            <a:pPr lvl="1"/>
            <a:r>
              <a:rPr lang="en-US" sz="2000" dirty="0">
                <a:solidFill>
                  <a:schemeClr val="accent1"/>
                </a:solidFill>
              </a:rPr>
              <a:t>By-product: brick alignment using showers information – very useful as a preliminary step of reconstruction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OK, we have segment patterns per each plate with the improved accuracy, what next?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Tracking: long 3d tracks reconstruction</a:t>
            </a:r>
          </a:p>
          <a:p>
            <a:r>
              <a:rPr lang="en-US" sz="2400" b="1" dirty="0"/>
              <a:t>Vertex reconstruction</a:t>
            </a:r>
          </a:p>
          <a:p>
            <a:r>
              <a:rPr lang="en-US" sz="2400" dirty="0"/>
              <a:t>Showers association..</a:t>
            </a:r>
          </a:p>
          <a:p>
            <a:r>
              <a:rPr lang="en-US" sz="2400" dirty="0"/>
              <a:t>Event analysis…</a:t>
            </a:r>
          </a:p>
        </p:txBody>
      </p:sp>
    </p:spTree>
    <p:extLst>
      <p:ext uri="{BB962C8B-B14F-4D97-AF65-F5344CB8AC3E}">
        <p14:creationId xmlns:p14="http://schemas.microsoft.com/office/powerpoint/2010/main" val="3850397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5CF83-9087-4358-A120-EB58B412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modification and fine alignment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709F9-B947-4CCB-A726-7124A45A4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840" y="1793820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Segments </a:t>
            </a:r>
            <a:r>
              <a:rPr lang="en-US" sz="2400"/>
              <a:t>angular information </a:t>
            </a:r>
            <a:r>
              <a:rPr lang="en-US" sz="2400" dirty="0"/>
              <a:t>much less precise in respect to coordinate, so tracking was modified for propagation using coordinates instead of angles</a:t>
            </a:r>
          </a:p>
          <a:p>
            <a:r>
              <a:rPr lang="en-US" sz="2400" dirty="0"/>
              <a:t>Usually we use plate-to-plate alignment followed by calculation of cumulative transformation to get all patterns in the same Reference System</a:t>
            </a:r>
          </a:p>
          <a:p>
            <a:r>
              <a:rPr lang="en-US" sz="2400" dirty="0"/>
              <a:t>This procedure can suffer of accumulated errors and do not guarantee the necessary precision in case of SND@LHC</a:t>
            </a:r>
          </a:p>
          <a:p>
            <a:r>
              <a:rPr lang="en-US" sz="2400" dirty="0"/>
              <a:t>New “volume unbending” algorithm is developed for the fine alignment using high-momentum beam muons. This procedure acts both on the mean pattern positions and mean angles aligning them in a way to get straight mean path</a:t>
            </a:r>
          </a:p>
          <a:p>
            <a:pPr marL="0" indent="0">
              <a:buNone/>
            </a:pP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16A1883-E8CF-45DA-B7F7-A7D643ABC990}"/>
              </a:ext>
            </a:extLst>
          </p:cNvPr>
          <p:cNvGrpSpPr/>
          <p:nvPr/>
        </p:nvGrpSpPr>
        <p:grpSpPr>
          <a:xfrm>
            <a:off x="2182428" y="5538694"/>
            <a:ext cx="5513282" cy="837002"/>
            <a:chOff x="2182428" y="5077517"/>
            <a:chExt cx="5513282" cy="83700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13CFAB2-EE18-4C41-9A13-803E279AFD54}"/>
                </a:ext>
              </a:extLst>
            </p:cNvPr>
            <p:cNvGrpSpPr/>
            <p:nvPr/>
          </p:nvGrpSpPr>
          <p:grpSpPr>
            <a:xfrm>
              <a:off x="2182428" y="5077517"/>
              <a:ext cx="1895061" cy="754178"/>
              <a:chOff x="714955" y="5168555"/>
              <a:chExt cx="1895061" cy="754178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C703704-F5E2-4D4B-BE6B-1696DA293438}"/>
                  </a:ext>
                </a:extLst>
              </p:cNvPr>
              <p:cNvSpPr/>
              <p:nvPr/>
            </p:nvSpPr>
            <p:spPr>
              <a:xfrm>
                <a:off x="858741" y="5460339"/>
                <a:ext cx="1558456" cy="146403"/>
              </a:xfrm>
              <a:custGeom>
                <a:avLst/>
                <a:gdLst>
                  <a:gd name="connsiteX0" fmla="*/ 0 w 1558456"/>
                  <a:gd name="connsiteY0" fmla="*/ 138452 h 146403"/>
                  <a:gd name="connsiteX1" fmla="*/ 87464 w 1558456"/>
                  <a:gd name="connsiteY1" fmla="*/ 106647 h 146403"/>
                  <a:gd name="connsiteX2" fmla="*/ 111318 w 1558456"/>
                  <a:gd name="connsiteY2" fmla="*/ 98695 h 146403"/>
                  <a:gd name="connsiteX3" fmla="*/ 270344 w 1558456"/>
                  <a:gd name="connsiteY3" fmla="*/ 82793 h 146403"/>
                  <a:gd name="connsiteX4" fmla="*/ 349857 w 1558456"/>
                  <a:gd name="connsiteY4" fmla="*/ 58939 h 146403"/>
                  <a:gd name="connsiteX5" fmla="*/ 373711 w 1558456"/>
                  <a:gd name="connsiteY5" fmla="*/ 50988 h 146403"/>
                  <a:gd name="connsiteX6" fmla="*/ 445273 w 1558456"/>
                  <a:gd name="connsiteY6" fmla="*/ 43036 h 146403"/>
                  <a:gd name="connsiteX7" fmla="*/ 580445 w 1558456"/>
                  <a:gd name="connsiteY7" fmla="*/ 50988 h 146403"/>
                  <a:gd name="connsiteX8" fmla="*/ 628153 w 1558456"/>
                  <a:gd name="connsiteY8" fmla="*/ 82793 h 146403"/>
                  <a:gd name="connsiteX9" fmla="*/ 675861 w 1558456"/>
                  <a:gd name="connsiteY9" fmla="*/ 98695 h 146403"/>
                  <a:gd name="connsiteX10" fmla="*/ 747422 w 1558456"/>
                  <a:gd name="connsiteY10" fmla="*/ 130501 h 146403"/>
                  <a:gd name="connsiteX11" fmla="*/ 771276 w 1558456"/>
                  <a:gd name="connsiteY11" fmla="*/ 138452 h 146403"/>
                  <a:gd name="connsiteX12" fmla="*/ 795130 w 1558456"/>
                  <a:gd name="connsiteY12" fmla="*/ 146403 h 146403"/>
                  <a:gd name="connsiteX13" fmla="*/ 1113182 w 1558456"/>
                  <a:gd name="connsiteY13" fmla="*/ 138452 h 146403"/>
                  <a:gd name="connsiteX14" fmla="*/ 1184744 w 1558456"/>
                  <a:gd name="connsiteY14" fmla="*/ 106647 h 146403"/>
                  <a:gd name="connsiteX15" fmla="*/ 1232452 w 1558456"/>
                  <a:gd name="connsiteY15" fmla="*/ 90744 h 146403"/>
                  <a:gd name="connsiteX16" fmla="*/ 1304014 w 1558456"/>
                  <a:gd name="connsiteY16" fmla="*/ 58939 h 146403"/>
                  <a:gd name="connsiteX17" fmla="*/ 1327868 w 1558456"/>
                  <a:gd name="connsiteY17" fmla="*/ 50988 h 146403"/>
                  <a:gd name="connsiteX18" fmla="*/ 1351722 w 1558456"/>
                  <a:gd name="connsiteY18" fmla="*/ 27134 h 146403"/>
                  <a:gd name="connsiteX19" fmla="*/ 1558456 w 1558456"/>
                  <a:gd name="connsiteY19" fmla="*/ 11231 h 14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58456" h="146403">
                    <a:moveTo>
                      <a:pt x="0" y="138452"/>
                    </a:moveTo>
                    <a:cubicBezTo>
                      <a:pt x="55331" y="116319"/>
                      <a:pt x="26203" y="127067"/>
                      <a:pt x="87464" y="106647"/>
                    </a:cubicBezTo>
                    <a:cubicBezTo>
                      <a:pt x="95415" y="103997"/>
                      <a:pt x="102961" y="99338"/>
                      <a:pt x="111318" y="98695"/>
                    </a:cubicBezTo>
                    <a:cubicBezTo>
                      <a:pt x="233371" y="89307"/>
                      <a:pt x="180475" y="95631"/>
                      <a:pt x="270344" y="82793"/>
                    </a:cubicBezTo>
                    <a:cubicBezTo>
                      <a:pt x="383695" y="45008"/>
                      <a:pt x="265754" y="82967"/>
                      <a:pt x="349857" y="58939"/>
                    </a:cubicBezTo>
                    <a:cubicBezTo>
                      <a:pt x="357916" y="56637"/>
                      <a:pt x="365444" y="52366"/>
                      <a:pt x="373711" y="50988"/>
                    </a:cubicBezTo>
                    <a:cubicBezTo>
                      <a:pt x="397385" y="47042"/>
                      <a:pt x="421419" y="45687"/>
                      <a:pt x="445273" y="43036"/>
                    </a:cubicBezTo>
                    <a:cubicBezTo>
                      <a:pt x="490330" y="45687"/>
                      <a:pt x="536340" y="41400"/>
                      <a:pt x="580445" y="50988"/>
                    </a:cubicBezTo>
                    <a:cubicBezTo>
                      <a:pt x="599121" y="55048"/>
                      <a:pt x="610021" y="76749"/>
                      <a:pt x="628153" y="82793"/>
                    </a:cubicBezTo>
                    <a:lnTo>
                      <a:pt x="675861" y="98695"/>
                    </a:lnTo>
                    <a:cubicBezTo>
                      <a:pt x="713661" y="123896"/>
                      <a:pt x="690651" y="111577"/>
                      <a:pt x="747422" y="130501"/>
                    </a:cubicBezTo>
                    <a:lnTo>
                      <a:pt x="771276" y="138452"/>
                    </a:lnTo>
                    <a:lnTo>
                      <a:pt x="795130" y="146403"/>
                    </a:lnTo>
                    <a:cubicBezTo>
                      <a:pt x="901147" y="143753"/>
                      <a:pt x="1007356" y="145354"/>
                      <a:pt x="1113182" y="138452"/>
                    </a:cubicBezTo>
                    <a:cubicBezTo>
                      <a:pt x="1168668" y="134833"/>
                      <a:pt x="1147676" y="123121"/>
                      <a:pt x="1184744" y="106647"/>
                    </a:cubicBezTo>
                    <a:cubicBezTo>
                      <a:pt x="1200062" y="99839"/>
                      <a:pt x="1232452" y="90744"/>
                      <a:pt x="1232452" y="90744"/>
                    </a:cubicBezTo>
                    <a:cubicBezTo>
                      <a:pt x="1270253" y="65543"/>
                      <a:pt x="1247240" y="77863"/>
                      <a:pt x="1304014" y="58939"/>
                    </a:cubicBezTo>
                    <a:lnTo>
                      <a:pt x="1327868" y="50988"/>
                    </a:lnTo>
                    <a:cubicBezTo>
                      <a:pt x="1335819" y="43037"/>
                      <a:pt x="1343083" y="34333"/>
                      <a:pt x="1351722" y="27134"/>
                    </a:cubicBezTo>
                    <a:cubicBezTo>
                      <a:pt x="1411383" y="-22584"/>
                      <a:pt x="1461158" y="11231"/>
                      <a:pt x="1558456" y="11231"/>
                    </a:cubicBezTo>
                  </a:path>
                </a:pathLst>
              </a:custGeom>
              <a:noFill/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2E29660-90B3-487D-ABED-8CB70DF54C72}"/>
                  </a:ext>
                </a:extLst>
              </p:cNvPr>
              <p:cNvSpPr txBox="1"/>
              <p:nvPr/>
            </p:nvSpPr>
            <p:spPr>
              <a:xfrm>
                <a:off x="714955" y="5609205"/>
                <a:ext cx="2464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B649A3-B630-4A95-9628-D32F492F7A56}"/>
                  </a:ext>
                </a:extLst>
              </p:cNvPr>
              <p:cNvSpPr txBox="1"/>
              <p:nvPr/>
            </p:nvSpPr>
            <p:spPr>
              <a:xfrm>
                <a:off x="2224378" y="5614956"/>
                <a:ext cx="3856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57</a:t>
                </a: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F7FBEDF7-E7F7-41A6-8C8F-3B9BA733E207}"/>
                  </a:ext>
                </a:extLst>
              </p:cNvPr>
              <p:cNvSpPr/>
              <p:nvPr/>
            </p:nvSpPr>
            <p:spPr>
              <a:xfrm>
                <a:off x="838200" y="5309385"/>
                <a:ext cx="1558456" cy="146403"/>
              </a:xfrm>
              <a:custGeom>
                <a:avLst/>
                <a:gdLst>
                  <a:gd name="connsiteX0" fmla="*/ 0 w 1558456"/>
                  <a:gd name="connsiteY0" fmla="*/ 138452 h 146403"/>
                  <a:gd name="connsiteX1" fmla="*/ 87464 w 1558456"/>
                  <a:gd name="connsiteY1" fmla="*/ 106647 h 146403"/>
                  <a:gd name="connsiteX2" fmla="*/ 111318 w 1558456"/>
                  <a:gd name="connsiteY2" fmla="*/ 98695 h 146403"/>
                  <a:gd name="connsiteX3" fmla="*/ 270344 w 1558456"/>
                  <a:gd name="connsiteY3" fmla="*/ 82793 h 146403"/>
                  <a:gd name="connsiteX4" fmla="*/ 349857 w 1558456"/>
                  <a:gd name="connsiteY4" fmla="*/ 58939 h 146403"/>
                  <a:gd name="connsiteX5" fmla="*/ 373711 w 1558456"/>
                  <a:gd name="connsiteY5" fmla="*/ 50988 h 146403"/>
                  <a:gd name="connsiteX6" fmla="*/ 445273 w 1558456"/>
                  <a:gd name="connsiteY6" fmla="*/ 43036 h 146403"/>
                  <a:gd name="connsiteX7" fmla="*/ 580445 w 1558456"/>
                  <a:gd name="connsiteY7" fmla="*/ 50988 h 146403"/>
                  <a:gd name="connsiteX8" fmla="*/ 628153 w 1558456"/>
                  <a:gd name="connsiteY8" fmla="*/ 82793 h 146403"/>
                  <a:gd name="connsiteX9" fmla="*/ 675861 w 1558456"/>
                  <a:gd name="connsiteY9" fmla="*/ 98695 h 146403"/>
                  <a:gd name="connsiteX10" fmla="*/ 747422 w 1558456"/>
                  <a:gd name="connsiteY10" fmla="*/ 130501 h 146403"/>
                  <a:gd name="connsiteX11" fmla="*/ 771276 w 1558456"/>
                  <a:gd name="connsiteY11" fmla="*/ 138452 h 146403"/>
                  <a:gd name="connsiteX12" fmla="*/ 795130 w 1558456"/>
                  <a:gd name="connsiteY12" fmla="*/ 146403 h 146403"/>
                  <a:gd name="connsiteX13" fmla="*/ 1113182 w 1558456"/>
                  <a:gd name="connsiteY13" fmla="*/ 138452 h 146403"/>
                  <a:gd name="connsiteX14" fmla="*/ 1184744 w 1558456"/>
                  <a:gd name="connsiteY14" fmla="*/ 106647 h 146403"/>
                  <a:gd name="connsiteX15" fmla="*/ 1232452 w 1558456"/>
                  <a:gd name="connsiteY15" fmla="*/ 90744 h 146403"/>
                  <a:gd name="connsiteX16" fmla="*/ 1304014 w 1558456"/>
                  <a:gd name="connsiteY16" fmla="*/ 58939 h 146403"/>
                  <a:gd name="connsiteX17" fmla="*/ 1327868 w 1558456"/>
                  <a:gd name="connsiteY17" fmla="*/ 50988 h 146403"/>
                  <a:gd name="connsiteX18" fmla="*/ 1351722 w 1558456"/>
                  <a:gd name="connsiteY18" fmla="*/ 27134 h 146403"/>
                  <a:gd name="connsiteX19" fmla="*/ 1558456 w 1558456"/>
                  <a:gd name="connsiteY19" fmla="*/ 11231 h 14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58456" h="146403">
                    <a:moveTo>
                      <a:pt x="0" y="138452"/>
                    </a:moveTo>
                    <a:cubicBezTo>
                      <a:pt x="55331" y="116319"/>
                      <a:pt x="26203" y="127067"/>
                      <a:pt x="87464" y="106647"/>
                    </a:cubicBezTo>
                    <a:cubicBezTo>
                      <a:pt x="95415" y="103997"/>
                      <a:pt x="102961" y="99338"/>
                      <a:pt x="111318" y="98695"/>
                    </a:cubicBezTo>
                    <a:cubicBezTo>
                      <a:pt x="233371" y="89307"/>
                      <a:pt x="180475" y="95631"/>
                      <a:pt x="270344" y="82793"/>
                    </a:cubicBezTo>
                    <a:cubicBezTo>
                      <a:pt x="383695" y="45008"/>
                      <a:pt x="265754" y="82967"/>
                      <a:pt x="349857" y="58939"/>
                    </a:cubicBezTo>
                    <a:cubicBezTo>
                      <a:pt x="357916" y="56637"/>
                      <a:pt x="365444" y="52366"/>
                      <a:pt x="373711" y="50988"/>
                    </a:cubicBezTo>
                    <a:cubicBezTo>
                      <a:pt x="397385" y="47042"/>
                      <a:pt x="421419" y="45687"/>
                      <a:pt x="445273" y="43036"/>
                    </a:cubicBezTo>
                    <a:cubicBezTo>
                      <a:pt x="490330" y="45687"/>
                      <a:pt x="536340" y="41400"/>
                      <a:pt x="580445" y="50988"/>
                    </a:cubicBezTo>
                    <a:cubicBezTo>
                      <a:pt x="599121" y="55048"/>
                      <a:pt x="610021" y="76749"/>
                      <a:pt x="628153" y="82793"/>
                    </a:cubicBezTo>
                    <a:lnTo>
                      <a:pt x="675861" y="98695"/>
                    </a:lnTo>
                    <a:cubicBezTo>
                      <a:pt x="713661" y="123896"/>
                      <a:pt x="690651" y="111577"/>
                      <a:pt x="747422" y="130501"/>
                    </a:cubicBezTo>
                    <a:lnTo>
                      <a:pt x="771276" y="138452"/>
                    </a:lnTo>
                    <a:lnTo>
                      <a:pt x="795130" y="146403"/>
                    </a:lnTo>
                    <a:cubicBezTo>
                      <a:pt x="901147" y="143753"/>
                      <a:pt x="1007356" y="145354"/>
                      <a:pt x="1113182" y="138452"/>
                    </a:cubicBezTo>
                    <a:cubicBezTo>
                      <a:pt x="1168668" y="134833"/>
                      <a:pt x="1147676" y="123121"/>
                      <a:pt x="1184744" y="106647"/>
                    </a:cubicBezTo>
                    <a:cubicBezTo>
                      <a:pt x="1200062" y="99839"/>
                      <a:pt x="1232452" y="90744"/>
                      <a:pt x="1232452" y="90744"/>
                    </a:cubicBezTo>
                    <a:cubicBezTo>
                      <a:pt x="1270253" y="65543"/>
                      <a:pt x="1247240" y="77863"/>
                      <a:pt x="1304014" y="58939"/>
                    </a:cubicBezTo>
                    <a:lnTo>
                      <a:pt x="1327868" y="50988"/>
                    </a:lnTo>
                    <a:cubicBezTo>
                      <a:pt x="1335819" y="43037"/>
                      <a:pt x="1343083" y="34333"/>
                      <a:pt x="1351722" y="27134"/>
                    </a:cubicBezTo>
                    <a:cubicBezTo>
                      <a:pt x="1411383" y="-22584"/>
                      <a:pt x="1461158" y="11231"/>
                      <a:pt x="1558456" y="11231"/>
                    </a:cubicBezTo>
                  </a:path>
                </a:pathLst>
              </a:custGeom>
              <a:noFill/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C20CCFC-229B-4AD2-8CF7-AD62B6B7A10F}"/>
                  </a:ext>
                </a:extLst>
              </p:cNvPr>
              <p:cNvSpPr/>
              <p:nvPr/>
            </p:nvSpPr>
            <p:spPr>
              <a:xfrm>
                <a:off x="838200" y="5168555"/>
                <a:ext cx="1558456" cy="146403"/>
              </a:xfrm>
              <a:custGeom>
                <a:avLst/>
                <a:gdLst>
                  <a:gd name="connsiteX0" fmla="*/ 0 w 1558456"/>
                  <a:gd name="connsiteY0" fmla="*/ 138452 h 146403"/>
                  <a:gd name="connsiteX1" fmla="*/ 87464 w 1558456"/>
                  <a:gd name="connsiteY1" fmla="*/ 106647 h 146403"/>
                  <a:gd name="connsiteX2" fmla="*/ 111318 w 1558456"/>
                  <a:gd name="connsiteY2" fmla="*/ 98695 h 146403"/>
                  <a:gd name="connsiteX3" fmla="*/ 270344 w 1558456"/>
                  <a:gd name="connsiteY3" fmla="*/ 82793 h 146403"/>
                  <a:gd name="connsiteX4" fmla="*/ 349857 w 1558456"/>
                  <a:gd name="connsiteY4" fmla="*/ 58939 h 146403"/>
                  <a:gd name="connsiteX5" fmla="*/ 373711 w 1558456"/>
                  <a:gd name="connsiteY5" fmla="*/ 50988 h 146403"/>
                  <a:gd name="connsiteX6" fmla="*/ 445273 w 1558456"/>
                  <a:gd name="connsiteY6" fmla="*/ 43036 h 146403"/>
                  <a:gd name="connsiteX7" fmla="*/ 580445 w 1558456"/>
                  <a:gd name="connsiteY7" fmla="*/ 50988 h 146403"/>
                  <a:gd name="connsiteX8" fmla="*/ 628153 w 1558456"/>
                  <a:gd name="connsiteY8" fmla="*/ 82793 h 146403"/>
                  <a:gd name="connsiteX9" fmla="*/ 675861 w 1558456"/>
                  <a:gd name="connsiteY9" fmla="*/ 98695 h 146403"/>
                  <a:gd name="connsiteX10" fmla="*/ 747422 w 1558456"/>
                  <a:gd name="connsiteY10" fmla="*/ 130501 h 146403"/>
                  <a:gd name="connsiteX11" fmla="*/ 771276 w 1558456"/>
                  <a:gd name="connsiteY11" fmla="*/ 138452 h 146403"/>
                  <a:gd name="connsiteX12" fmla="*/ 795130 w 1558456"/>
                  <a:gd name="connsiteY12" fmla="*/ 146403 h 146403"/>
                  <a:gd name="connsiteX13" fmla="*/ 1113182 w 1558456"/>
                  <a:gd name="connsiteY13" fmla="*/ 138452 h 146403"/>
                  <a:gd name="connsiteX14" fmla="*/ 1184744 w 1558456"/>
                  <a:gd name="connsiteY14" fmla="*/ 106647 h 146403"/>
                  <a:gd name="connsiteX15" fmla="*/ 1232452 w 1558456"/>
                  <a:gd name="connsiteY15" fmla="*/ 90744 h 146403"/>
                  <a:gd name="connsiteX16" fmla="*/ 1304014 w 1558456"/>
                  <a:gd name="connsiteY16" fmla="*/ 58939 h 146403"/>
                  <a:gd name="connsiteX17" fmla="*/ 1327868 w 1558456"/>
                  <a:gd name="connsiteY17" fmla="*/ 50988 h 146403"/>
                  <a:gd name="connsiteX18" fmla="*/ 1351722 w 1558456"/>
                  <a:gd name="connsiteY18" fmla="*/ 27134 h 146403"/>
                  <a:gd name="connsiteX19" fmla="*/ 1558456 w 1558456"/>
                  <a:gd name="connsiteY19" fmla="*/ 11231 h 146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558456" h="146403">
                    <a:moveTo>
                      <a:pt x="0" y="138452"/>
                    </a:moveTo>
                    <a:cubicBezTo>
                      <a:pt x="55331" y="116319"/>
                      <a:pt x="26203" y="127067"/>
                      <a:pt x="87464" y="106647"/>
                    </a:cubicBezTo>
                    <a:cubicBezTo>
                      <a:pt x="95415" y="103997"/>
                      <a:pt x="102961" y="99338"/>
                      <a:pt x="111318" y="98695"/>
                    </a:cubicBezTo>
                    <a:cubicBezTo>
                      <a:pt x="233371" y="89307"/>
                      <a:pt x="180475" y="95631"/>
                      <a:pt x="270344" y="82793"/>
                    </a:cubicBezTo>
                    <a:cubicBezTo>
                      <a:pt x="383695" y="45008"/>
                      <a:pt x="265754" y="82967"/>
                      <a:pt x="349857" y="58939"/>
                    </a:cubicBezTo>
                    <a:cubicBezTo>
                      <a:pt x="357916" y="56637"/>
                      <a:pt x="365444" y="52366"/>
                      <a:pt x="373711" y="50988"/>
                    </a:cubicBezTo>
                    <a:cubicBezTo>
                      <a:pt x="397385" y="47042"/>
                      <a:pt x="421419" y="45687"/>
                      <a:pt x="445273" y="43036"/>
                    </a:cubicBezTo>
                    <a:cubicBezTo>
                      <a:pt x="490330" y="45687"/>
                      <a:pt x="536340" y="41400"/>
                      <a:pt x="580445" y="50988"/>
                    </a:cubicBezTo>
                    <a:cubicBezTo>
                      <a:pt x="599121" y="55048"/>
                      <a:pt x="610021" y="76749"/>
                      <a:pt x="628153" y="82793"/>
                    </a:cubicBezTo>
                    <a:lnTo>
                      <a:pt x="675861" y="98695"/>
                    </a:lnTo>
                    <a:cubicBezTo>
                      <a:pt x="713661" y="123896"/>
                      <a:pt x="690651" y="111577"/>
                      <a:pt x="747422" y="130501"/>
                    </a:cubicBezTo>
                    <a:lnTo>
                      <a:pt x="771276" y="138452"/>
                    </a:lnTo>
                    <a:lnTo>
                      <a:pt x="795130" y="146403"/>
                    </a:lnTo>
                    <a:cubicBezTo>
                      <a:pt x="901147" y="143753"/>
                      <a:pt x="1007356" y="145354"/>
                      <a:pt x="1113182" y="138452"/>
                    </a:cubicBezTo>
                    <a:cubicBezTo>
                      <a:pt x="1168668" y="134833"/>
                      <a:pt x="1147676" y="123121"/>
                      <a:pt x="1184744" y="106647"/>
                    </a:cubicBezTo>
                    <a:cubicBezTo>
                      <a:pt x="1200062" y="99839"/>
                      <a:pt x="1232452" y="90744"/>
                      <a:pt x="1232452" y="90744"/>
                    </a:cubicBezTo>
                    <a:cubicBezTo>
                      <a:pt x="1270253" y="65543"/>
                      <a:pt x="1247240" y="77863"/>
                      <a:pt x="1304014" y="58939"/>
                    </a:cubicBezTo>
                    <a:lnTo>
                      <a:pt x="1327868" y="50988"/>
                    </a:lnTo>
                    <a:cubicBezTo>
                      <a:pt x="1335819" y="43037"/>
                      <a:pt x="1343083" y="34333"/>
                      <a:pt x="1351722" y="27134"/>
                    </a:cubicBezTo>
                    <a:cubicBezTo>
                      <a:pt x="1411383" y="-22584"/>
                      <a:pt x="1461158" y="11231"/>
                      <a:pt x="1558456" y="11231"/>
                    </a:cubicBezTo>
                  </a:path>
                </a:pathLst>
              </a:custGeom>
              <a:noFill/>
              <a:ln w="19050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2D4BEC2-85CF-4146-9781-CC0B1BAD2C19}"/>
                </a:ext>
              </a:extLst>
            </p:cNvPr>
            <p:cNvGrpSpPr/>
            <p:nvPr/>
          </p:nvGrpSpPr>
          <p:grpSpPr>
            <a:xfrm>
              <a:off x="5530302" y="5079681"/>
              <a:ext cx="2165408" cy="834838"/>
              <a:chOff x="4417939" y="5079681"/>
              <a:chExt cx="2165408" cy="834838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5F1516-205E-458A-9292-7A301D8AEAA7}"/>
                  </a:ext>
                </a:extLst>
              </p:cNvPr>
              <p:cNvSpPr txBox="1"/>
              <p:nvPr/>
            </p:nvSpPr>
            <p:spPr>
              <a:xfrm>
                <a:off x="4417939" y="5606742"/>
                <a:ext cx="2464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0D8DD6-AF49-4A5E-8C70-918A11563FC7}"/>
                  </a:ext>
                </a:extLst>
              </p:cNvPr>
              <p:cNvSpPr txBox="1"/>
              <p:nvPr/>
            </p:nvSpPr>
            <p:spPr>
              <a:xfrm>
                <a:off x="6197709" y="5606741"/>
                <a:ext cx="38563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57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5D4F651B-B04E-4ADD-8E28-2E465E409F4D}"/>
                  </a:ext>
                </a:extLst>
              </p:cNvPr>
              <p:cNvCxnSpPr/>
              <p:nvPr/>
            </p:nvCxnSpPr>
            <p:spPr>
              <a:xfrm>
                <a:off x="4541184" y="5398621"/>
                <a:ext cx="1748298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745647A-300A-4CFB-B6A2-927201302C0C}"/>
                  </a:ext>
                </a:extLst>
              </p:cNvPr>
              <p:cNvCxnSpPr/>
              <p:nvPr/>
            </p:nvCxnSpPr>
            <p:spPr>
              <a:xfrm>
                <a:off x="4541184" y="5241756"/>
                <a:ext cx="1748298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E5B2CC3-55E8-4FD8-9945-7E74D1ABFB12}"/>
                  </a:ext>
                </a:extLst>
              </p:cNvPr>
              <p:cNvCxnSpPr/>
              <p:nvPr/>
            </p:nvCxnSpPr>
            <p:spPr>
              <a:xfrm>
                <a:off x="4541184" y="5079681"/>
                <a:ext cx="1748298" cy="0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657050A9-AF81-41F0-BE2A-F9479B7BC061}"/>
                </a:ext>
              </a:extLst>
            </p:cNvPr>
            <p:cNvSpPr/>
            <p:nvPr/>
          </p:nvSpPr>
          <p:spPr>
            <a:xfrm>
              <a:off x="4533162" y="5077517"/>
              <a:ext cx="623300" cy="3580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4651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E32763-12DE-4AA4-B07E-09D301D6F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439" y="469201"/>
            <a:ext cx="6648450" cy="5407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59BC89-88C0-4943-A05F-0BEFCDC526C0}"/>
              </a:ext>
            </a:extLst>
          </p:cNvPr>
          <p:cNvSpPr txBox="1"/>
          <p:nvPr/>
        </p:nvSpPr>
        <p:spPr>
          <a:xfrm>
            <a:off x="704934" y="648540"/>
            <a:ext cx="38952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Aligned volume</a:t>
            </a:r>
          </a:p>
          <a:p>
            <a:r>
              <a:rPr lang="en-US" dirty="0"/>
              <a:t>Beam-angle shower patterns are evident and could be used for automatic or manual patterns matching and for 3-d shower reconstruction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A6C39-73FC-4EE7-810F-9B0274F61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7" y="2392746"/>
            <a:ext cx="5211860" cy="427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36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BE3266-FC8A-4120-B9FD-A4339D0BA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4" y="976526"/>
            <a:ext cx="12173146" cy="29921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292009-3D5A-4560-95D7-944FECBDBD42}"/>
              </a:ext>
            </a:extLst>
          </p:cNvPr>
          <p:cNvSpPr txBox="1"/>
          <p:nvPr/>
        </p:nvSpPr>
        <p:spPr>
          <a:xfrm>
            <a:off x="1604706" y="197963"/>
            <a:ext cx="75747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Tracking in a “typical” volume (1x1 cm</a:t>
            </a:r>
            <a:r>
              <a:rPr lang="en-US" sz="2800" baseline="30000" dirty="0"/>
              <a:t>2</a:t>
            </a:r>
            <a:r>
              <a:rPr lang="en-US" sz="2800" dirty="0"/>
              <a:t> x57 plates)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FA53A6-A7B1-46E9-9C2D-BDFCABCE2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8685"/>
            <a:ext cx="12192000" cy="242183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0DF861-DDC0-40CD-9F1B-502B5C806DB1}"/>
              </a:ext>
            </a:extLst>
          </p:cNvPr>
          <p:cNvCxnSpPr>
            <a:cxnSpLocks/>
          </p:cNvCxnSpPr>
          <p:nvPr/>
        </p:nvCxnSpPr>
        <p:spPr>
          <a:xfrm flipH="1">
            <a:off x="433633" y="3733014"/>
            <a:ext cx="3902697" cy="4524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1F9AEA-1D90-4282-834C-DDDD2FD9ED3C}"/>
              </a:ext>
            </a:extLst>
          </p:cNvPr>
          <p:cNvCxnSpPr>
            <a:cxnSpLocks/>
          </p:cNvCxnSpPr>
          <p:nvPr/>
        </p:nvCxnSpPr>
        <p:spPr>
          <a:xfrm>
            <a:off x="5081047" y="3733014"/>
            <a:ext cx="5901180" cy="4910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3CB2CB0-D387-4D54-9D47-A426F32A503C}"/>
              </a:ext>
            </a:extLst>
          </p:cNvPr>
          <p:cNvSpPr txBox="1"/>
          <p:nvPr/>
        </p:nvSpPr>
        <p:spPr>
          <a:xfrm>
            <a:off x="1074656" y="5062194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1x1cm</a:t>
            </a:r>
          </a:p>
        </p:txBody>
      </p:sp>
      <p:sp>
        <p:nvSpPr>
          <p:cNvPr id="2" name="Left Brace 1">
            <a:extLst>
              <a:ext uri="{FF2B5EF4-FFF2-40B4-BE49-F238E27FC236}">
                <a16:creationId xmlns:a16="http://schemas.microsoft.com/office/drawing/2014/main" id="{EDCBA233-8F4B-452E-A153-F77E66B402CE}"/>
              </a:ext>
            </a:extLst>
          </p:cNvPr>
          <p:cNvSpPr/>
          <p:nvPr/>
        </p:nvSpPr>
        <p:spPr>
          <a:xfrm rot="16200000">
            <a:off x="4646528" y="3402189"/>
            <a:ext cx="256297" cy="876693"/>
          </a:xfrm>
          <a:prstGeom prst="leftBrace">
            <a:avLst>
              <a:gd name="adj1" fmla="val 8333"/>
              <a:gd name="adj2" fmla="val 52151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353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9CEBDB-1C25-4065-83CD-7862056E6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503" y="388650"/>
            <a:ext cx="7911100" cy="62619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B7825A-5C83-4264-9D7D-A90CB2A8F2CD}"/>
              </a:ext>
            </a:extLst>
          </p:cNvPr>
          <p:cNvSpPr txBox="1"/>
          <p:nvPr/>
        </p:nvSpPr>
        <p:spPr>
          <a:xfrm>
            <a:off x="485480" y="660661"/>
            <a:ext cx="29600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Segment-track resolution calculated as 1-out-of-5</a:t>
            </a:r>
          </a:p>
          <a:p>
            <a:endParaRPr lang="en-US" dirty="0"/>
          </a:p>
          <a:p>
            <a:r>
              <a:rPr lang="en-US" dirty="0"/>
              <a:t>In each track for each group of 5 consecutive segments the central one is excluded from the fit and fit4-to-segment difference is  calculated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7B97E7-87ED-4FB2-A5E7-3021532C1940}"/>
              </a:ext>
            </a:extLst>
          </p:cNvPr>
          <p:cNvGrpSpPr/>
          <p:nvPr/>
        </p:nvGrpSpPr>
        <p:grpSpPr>
          <a:xfrm>
            <a:off x="570321" y="3377154"/>
            <a:ext cx="2257500" cy="164970"/>
            <a:chOff x="603315" y="4347328"/>
            <a:chExt cx="2257500" cy="16497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AE1C9E0-287C-4A17-B8AD-2670B530023D}"/>
                </a:ext>
              </a:extLst>
            </p:cNvPr>
            <p:cNvCxnSpPr/>
            <p:nvPr/>
          </p:nvCxnSpPr>
          <p:spPr>
            <a:xfrm flipV="1">
              <a:off x="603315" y="4347328"/>
              <a:ext cx="265082" cy="65988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9ECB9E0-F06F-4854-8EAD-A7E0A8090C62}"/>
                </a:ext>
              </a:extLst>
            </p:cNvPr>
            <p:cNvCxnSpPr>
              <a:cxnSpLocks/>
            </p:cNvCxnSpPr>
            <p:nvPr/>
          </p:nvCxnSpPr>
          <p:spPr>
            <a:xfrm>
              <a:off x="1057373" y="4446310"/>
              <a:ext cx="215811" cy="3299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B381284-ECC4-49C7-ACB5-3AB10E4782B6}"/>
                </a:ext>
              </a:extLst>
            </p:cNvPr>
            <p:cNvCxnSpPr/>
            <p:nvPr/>
          </p:nvCxnSpPr>
          <p:spPr>
            <a:xfrm flipV="1">
              <a:off x="1531290" y="4446310"/>
              <a:ext cx="265082" cy="6598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7A36218-CB98-452A-99F7-2A3D8D7FC86F}"/>
                </a:ext>
              </a:extLst>
            </p:cNvPr>
            <p:cNvCxnSpPr>
              <a:cxnSpLocks/>
            </p:cNvCxnSpPr>
            <p:nvPr/>
          </p:nvCxnSpPr>
          <p:spPr>
            <a:xfrm>
              <a:off x="2102397" y="4380322"/>
              <a:ext cx="23545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A7CC585-4F37-4F12-AF8C-B2A812294488}"/>
                </a:ext>
              </a:extLst>
            </p:cNvPr>
            <p:cNvCxnSpPr>
              <a:cxnSpLocks/>
            </p:cNvCxnSpPr>
            <p:nvPr/>
          </p:nvCxnSpPr>
          <p:spPr>
            <a:xfrm>
              <a:off x="2568584" y="4380322"/>
              <a:ext cx="292231" cy="3299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8B89997-B58F-4991-B13B-8F8EBDAA0F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3315" y="4380322"/>
              <a:ext cx="2257500" cy="329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616B585-B90E-413C-A68B-4FEE071AA379}"/>
              </a:ext>
            </a:extLst>
          </p:cNvPr>
          <p:cNvSpPr txBox="1"/>
          <p:nvPr/>
        </p:nvSpPr>
        <p:spPr>
          <a:xfrm>
            <a:off x="518474" y="4342182"/>
            <a:ext cx="2922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Position resolution: 0.2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µm</a:t>
            </a:r>
          </a:p>
          <a:p>
            <a:r>
              <a:rPr lang="en-US" b="1" dirty="0"/>
              <a:t>Angular resolution: 1.2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776176-F2F1-434C-9125-FB28EF76690C}"/>
              </a:ext>
            </a:extLst>
          </p:cNvPr>
          <p:cNvSpPr txBox="1"/>
          <p:nvPr/>
        </p:nvSpPr>
        <p:spPr>
          <a:xfrm>
            <a:off x="518474" y="5282111"/>
            <a:ext cx="3044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00FF00"/>
                </a:highlight>
              </a:rPr>
              <a:t>About 10 times improvement in respect to OPERA scanning for position resolution</a:t>
            </a:r>
          </a:p>
        </p:txBody>
      </p:sp>
    </p:spTree>
    <p:extLst>
      <p:ext uri="{BB962C8B-B14F-4D97-AF65-F5344CB8AC3E}">
        <p14:creationId xmlns:p14="http://schemas.microsoft.com/office/powerpoint/2010/main" val="3335113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509768-8BAA-4389-A7E0-DC019D642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4372" y="1436232"/>
            <a:ext cx="9336507" cy="54217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A3905F-3AD6-4919-AB7C-5DC3116F74C6}"/>
              </a:ext>
            </a:extLst>
          </p:cNvPr>
          <p:cNvSpPr txBox="1"/>
          <p:nvPr/>
        </p:nvSpPr>
        <p:spPr>
          <a:xfrm>
            <a:off x="5636172" y="395295"/>
            <a:ext cx="142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MIC3 pattern</a:t>
            </a:r>
          </a:p>
        </p:txBody>
      </p:sp>
    </p:spTree>
    <p:extLst>
      <p:ext uri="{BB962C8B-B14F-4D97-AF65-F5344CB8AC3E}">
        <p14:creationId xmlns:p14="http://schemas.microsoft.com/office/powerpoint/2010/main" val="337089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55FBDB-FD87-4C99-9A1F-48FD7C095F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14" t="9754" r="5457" b="6841"/>
          <a:stretch/>
        </p:blipFill>
        <p:spPr>
          <a:xfrm>
            <a:off x="0" y="3423943"/>
            <a:ext cx="12078031" cy="24520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8FD35E-9999-4B10-9AEB-61F5305F3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86" y="1174309"/>
            <a:ext cx="11841227" cy="23625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8F8E86-5B68-43E5-B5C9-A1B396B983B8}"/>
              </a:ext>
            </a:extLst>
          </p:cNvPr>
          <p:cNvSpPr txBox="1"/>
          <p:nvPr/>
        </p:nvSpPr>
        <p:spPr>
          <a:xfrm>
            <a:off x="1955775" y="342394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DD7B92-23A7-45CF-A34F-9621A31B75BB}"/>
              </a:ext>
            </a:extLst>
          </p:cNvPr>
          <p:cNvSpPr txBox="1"/>
          <p:nvPr/>
        </p:nvSpPr>
        <p:spPr>
          <a:xfrm>
            <a:off x="4497254" y="3423943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87673-2EC0-4A4A-BB2B-E10877A8CDD6}"/>
              </a:ext>
            </a:extLst>
          </p:cNvPr>
          <p:cNvSpPr txBox="1"/>
          <p:nvPr/>
        </p:nvSpPr>
        <p:spPr>
          <a:xfrm>
            <a:off x="2374479" y="291552"/>
            <a:ext cx="427657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Residuals plate by plate</a:t>
            </a:r>
          </a:p>
        </p:txBody>
      </p:sp>
    </p:spTree>
    <p:extLst>
      <p:ext uri="{BB962C8B-B14F-4D97-AF65-F5344CB8AC3E}">
        <p14:creationId xmlns:p14="http://schemas.microsoft.com/office/powerpoint/2010/main" val="3607606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0D09C6-9263-46D5-A4A5-F1F1AD099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457"/>
            <a:ext cx="12192000" cy="5323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1446EA-AED5-4990-AF16-EB30637DC762}"/>
              </a:ext>
            </a:extLst>
          </p:cNvPr>
          <p:cNvSpPr txBox="1"/>
          <p:nvPr/>
        </p:nvSpPr>
        <p:spPr>
          <a:xfrm>
            <a:off x="4147794" y="282804"/>
            <a:ext cx="17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Plate 10, normal</a:t>
            </a:r>
          </a:p>
        </p:txBody>
      </p:sp>
    </p:spTree>
    <p:extLst>
      <p:ext uri="{BB962C8B-B14F-4D97-AF65-F5344CB8AC3E}">
        <p14:creationId xmlns:p14="http://schemas.microsoft.com/office/powerpoint/2010/main" val="4067169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2A244B-0405-4F2B-AB00-36C9595BE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4154"/>
            <a:ext cx="12192000" cy="52296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099F3-D377-47A5-A99E-F11E36765E57}"/>
              </a:ext>
            </a:extLst>
          </p:cNvPr>
          <p:cNvSpPr txBox="1"/>
          <p:nvPr/>
        </p:nvSpPr>
        <p:spPr>
          <a:xfrm>
            <a:off x="4147794" y="282804"/>
            <a:ext cx="412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Plate 11 – anomalous, tracks lost possible</a:t>
            </a:r>
          </a:p>
        </p:txBody>
      </p:sp>
    </p:spTree>
    <p:extLst>
      <p:ext uri="{BB962C8B-B14F-4D97-AF65-F5344CB8AC3E}">
        <p14:creationId xmlns:p14="http://schemas.microsoft.com/office/powerpoint/2010/main" val="3833770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59ADCB-8EC1-4E64-B6AC-6AE006438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136"/>
            <a:ext cx="12192000" cy="5343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B5EE70-3452-4154-992B-68F97318E9B7}"/>
              </a:ext>
            </a:extLst>
          </p:cNvPr>
          <p:cNvSpPr txBox="1"/>
          <p:nvPr/>
        </p:nvSpPr>
        <p:spPr>
          <a:xfrm>
            <a:off x="4147794" y="282804"/>
            <a:ext cx="4125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Plate 24 – anomalous, tracks lost possible</a:t>
            </a:r>
          </a:p>
        </p:txBody>
      </p:sp>
    </p:spTree>
    <p:extLst>
      <p:ext uri="{BB962C8B-B14F-4D97-AF65-F5344CB8AC3E}">
        <p14:creationId xmlns:p14="http://schemas.microsoft.com/office/powerpoint/2010/main" val="1133218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17F458-B473-454D-B7C1-CBF7F43B5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867"/>
            <a:ext cx="12192000" cy="53222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C1C19F-0656-40EF-88B2-D9840A3C2909}"/>
              </a:ext>
            </a:extLst>
          </p:cNvPr>
          <p:cNvSpPr txBox="1"/>
          <p:nvPr/>
        </p:nvSpPr>
        <p:spPr>
          <a:xfrm>
            <a:off x="4147794" y="282804"/>
            <a:ext cx="1723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Plate 25, normal</a:t>
            </a:r>
          </a:p>
        </p:txBody>
      </p:sp>
    </p:spTree>
    <p:extLst>
      <p:ext uri="{BB962C8B-B14F-4D97-AF65-F5344CB8AC3E}">
        <p14:creationId xmlns:p14="http://schemas.microsoft.com/office/powerpoint/2010/main" val="1120629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91A256-CCCF-439A-BA09-67E8ABB3C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1168"/>
            <a:ext cx="12192000" cy="4934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FB6A3D-0330-416F-92DC-444F13A35650}"/>
              </a:ext>
            </a:extLst>
          </p:cNvPr>
          <p:cNvSpPr txBox="1"/>
          <p:nvPr/>
        </p:nvSpPr>
        <p:spPr>
          <a:xfrm>
            <a:off x="3110845" y="170012"/>
            <a:ext cx="36992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Vertexing test in this volume by taken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&gt;= 4 prong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Neutral-like (one side tracks)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/>
              <a:t>Without the direction selection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DE320-C292-453D-BB01-698992B78913}"/>
              </a:ext>
            </a:extLst>
          </p:cNvPr>
          <p:cNvSpPr txBox="1"/>
          <p:nvPr/>
        </p:nvSpPr>
        <p:spPr>
          <a:xfrm>
            <a:off x="2394408" y="1631168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 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E730E-59E9-41AA-B09B-5BD6CE6A57E6}"/>
              </a:ext>
            </a:extLst>
          </p:cNvPr>
          <p:cNvSpPr txBox="1"/>
          <p:nvPr/>
        </p:nvSpPr>
        <p:spPr>
          <a:xfrm>
            <a:off x="4960486" y="1614332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 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E760CB-357C-498D-836C-08385E2F73B8}"/>
              </a:ext>
            </a:extLst>
          </p:cNvPr>
          <p:cNvSpPr txBox="1"/>
          <p:nvPr/>
        </p:nvSpPr>
        <p:spPr>
          <a:xfrm>
            <a:off x="1187778" y="6023728"/>
            <a:ext cx="8478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Most probably all these vertices are fake, just formed by a broken tracks near bad plates </a:t>
            </a:r>
          </a:p>
        </p:txBody>
      </p:sp>
    </p:spTree>
    <p:extLst>
      <p:ext uri="{BB962C8B-B14F-4D97-AF65-F5344CB8AC3E}">
        <p14:creationId xmlns:p14="http://schemas.microsoft.com/office/powerpoint/2010/main" val="15647554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87D433-AA1C-439B-81F2-D82D5FB34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268" y="0"/>
            <a:ext cx="10617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63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07C82C-C21F-479C-9B4F-6907D0EB8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23" y="300789"/>
            <a:ext cx="12192000" cy="2276482"/>
          </a:xfrm>
          <a:prstGeom prst="rect">
            <a:avLst/>
          </a:prstGeom>
        </p:spPr>
      </p:pic>
      <p:pic>
        <p:nvPicPr>
          <p:cNvPr id="1026" name="Picture 2" descr="https://codimd.web.cern.ch/uploads/upload_46dfbf7cc9121c92d364012551521ac3.png">
            <a:extLst>
              <a:ext uri="{FF2B5EF4-FFF2-40B4-BE49-F238E27FC236}">
                <a16:creationId xmlns:a16="http://schemas.microsoft.com/office/drawing/2014/main" id="{D1F27363-7803-4345-88FA-08B5B124E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72" y="2146283"/>
            <a:ext cx="5170891" cy="47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A0974-FEDB-4C5F-8820-CB88A1422FF4}"/>
              </a:ext>
            </a:extLst>
          </p:cNvPr>
          <p:cNvSpPr txBox="1"/>
          <p:nvPr/>
        </p:nvSpPr>
        <p:spPr>
          <a:xfrm>
            <a:off x="5967475" y="2207939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P32-33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25C2F-0D4C-495A-AC65-41B929612179}"/>
              </a:ext>
            </a:extLst>
          </p:cNvPr>
          <p:cNvSpPr txBox="1"/>
          <p:nvPr/>
        </p:nvSpPr>
        <p:spPr>
          <a:xfrm>
            <a:off x="4338120" y="4864526"/>
            <a:ext cx="160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check the gap and large angle tracks quality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E50567-45DB-47F5-9E62-A78ADC684F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079" y="2448104"/>
            <a:ext cx="3982006" cy="3562847"/>
          </a:xfrm>
          <a:prstGeom prst="rect">
            <a:avLst/>
          </a:prstGeom>
        </p:spPr>
      </p:pic>
      <p:pic>
        <p:nvPicPr>
          <p:cNvPr id="7" name="WhatsApp Video 2024-09-23 at 17.31.27_ba6b34c7">
            <a:hlinkClick r:id="" action="ppaction://media"/>
            <a:extLst>
              <a:ext uri="{FF2B5EF4-FFF2-40B4-BE49-F238E27FC236}">
                <a16:creationId xmlns:a16="http://schemas.microsoft.com/office/drawing/2014/main" id="{A3B0E7FF-0789-4A1A-97B6-0C959F4E4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267" y="229607"/>
            <a:ext cx="10000726" cy="600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8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58EDD-FAF2-49A5-A6E9-DB402ACE8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processing automatized with using 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1C286-843D-46D4-A344-BEDFBA87A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$ . ./make_volume.sh 110 100                  (position in mm)</a:t>
            </a:r>
          </a:p>
          <a:p>
            <a:pPr lvl="1"/>
            <a:r>
              <a:rPr lang="en-US" dirty="0"/>
              <a:t>Copy b21_aligned   to cell_110_100_1x1cm</a:t>
            </a:r>
          </a:p>
          <a:p>
            <a:pPr lvl="1"/>
            <a:r>
              <a:rPr lang="en-US" dirty="0"/>
              <a:t>Prepare parameters</a:t>
            </a:r>
          </a:p>
          <a:p>
            <a:r>
              <a:rPr lang="en-US" dirty="0"/>
              <a:t>$ . ./proc.sh</a:t>
            </a:r>
          </a:p>
          <a:p>
            <a:pPr lvl="1"/>
            <a:r>
              <a:rPr lang="en-US" dirty="0"/>
              <a:t>Do mosaic, linking, alignment in parallel for all plates</a:t>
            </a:r>
          </a:p>
          <a:p>
            <a:pPr lvl="1"/>
            <a:r>
              <a:rPr lang="en-US" dirty="0"/>
              <a:t>Do tracking and unbending – several iterations</a:t>
            </a:r>
          </a:p>
          <a:p>
            <a:pPr lvl="1"/>
            <a:endParaRPr lang="en-US" dirty="0"/>
          </a:p>
          <a:p>
            <a:r>
              <a:rPr lang="en-US" dirty="0"/>
              <a:t>Works perfectly in Napoli environment</a:t>
            </a:r>
          </a:p>
          <a:p>
            <a:r>
              <a:rPr lang="en-US" dirty="0"/>
              <a:t>CERN, some problems?</a:t>
            </a:r>
          </a:p>
          <a:p>
            <a:r>
              <a:rPr lang="en-US" dirty="0"/>
              <a:t>Possible solution: install local </a:t>
            </a:r>
            <a:r>
              <a:rPr lang="en-US" dirty="0" err="1"/>
              <a:t>linux</a:t>
            </a:r>
            <a:r>
              <a:rPr lang="en-US" dirty="0"/>
              <a:t> server in lab as we have in Naples</a:t>
            </a:r>
          </a:p>
          <a:p>
            <a:pPr lvl="1"/>
            <a:r>
              <a:rPr lang="en-US" dirty="0"/>
              <a:t>Fast volumes processing without memory or </a:t>
            </a:r>
            <a:r>
              <a:rPr lang="en-US" dirty="0" err="1"/>
              <a:t>cpu</a:t>
            </a:r>
            <a:r>
              <a:rPr lang="en-US" dirty="0"/>
              <a:t> time limits (</a:t>
            </a:r>
            <a:r>
              <a:rPr lang="en-US" dirty="0" err="1"/>
              <a:t>r&amp;d</a:t>
            </a:r>
            <a:r>
              <a:rPr lang="en-US" dirty="0"/>
              <a:t> and special events)</a:t>
            </a:r>
          </a:p>
          <a:p>
            <a:pPr lvl="1"/>
            <a:r>
              <a:rPr lang="en-US" dirty="0"/>
              <a:t>Manual check tools require to run </a:t>
            </a:r>
            <a:r>
              <a:rPr lang="en-US" dirty="0" err="1"/>
              <a:t>root&amp;fedra</a:t>
            </a:r>
            <a:r>
              <a:rPr lang="en-US" dirty="0"/>
              <a:t> locally, scripts are tuned for </a:t>
            </a:r>
            <a:r>
              <a:rPr lang="en-US" dirty="0" err="1"/>
              <a:t>linux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6054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F2896-6D19-4FC3-9289-FB18CCFF9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2641" y="602600"/>
            <a:ext cx="10515600" cy="17350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RUN1 data  1x1 cm  volumes test processing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Processing done for about 10 volumes – no errors or crash</a:t>
            </a:r>
          </a:p>
          <a:p>
            <a:r>
              <a:rPr lang="en-US" dirty="0"/>
              <a:t>Total processing time – 4-5 h on nusrv1 (server with 20 cores 200 Gb RAM)</a:t>
            </a:r>
          </a:p>
          <a:p>
            <a:r>
              <a:rPr lang="en-US" dirty="0"/>
              <a:t>Longest operation: tracking with realignment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8F258F2-6C13-44C2-9CF7-C4A242C140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365275"/>
              </p:ext>
            </p:extLst>
          </p:nvPr>
        </p:nvGraphicFramePr>
        <p:xfrm>
          <a:off x="1092640" y="2469173"/>
          <a:ext cx="8242191" cy="42308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0548">
                  <a:extLst>
                    <a:ext uri="{9D8B030D-6E8A-4147-A177-3AD203B41FA5}">
                      <a16:colId xmlns:a16="http://schemas.microsoft.com/office/drawing/2014/main" val="305776615"/>
                    </a:ext>
                  </a:extLst>
                </a:gridCol>
                <a:gridCol w="2060548">
                  <a:extLst>
                    <a:ext uri="{9D8B030D-6E8A-4147-A177-3AD203B41FA5}">
                      <a16:colId xmlns:a16="http://schemas.microsoft.com/office/drawing/2014/main" val="3962879631"/>
                    </a:ext>
                  </a:extLst>
                </a:gridCol>
                <a:gridCol w="2411565">
                  <a:extLst>
                    <a:ext uri="{9D8B030D-6E8A-4147-A177-3AD203B41FA5}">
                      <a16:colId xmlns:a16="http://schemas.microsoft.com/office/drawing/2014/main" val="2373418073"/>
                    </a:ext>
                  </a:extLst>
                </a:gridCol>
                <a:gridCol w="1709530">
                  <a:extLst>
                    <a:ext uri="{9D8B030D-6E8A-4147-A177-3AD203B41FA5}">
                      <a16:colId xmlns:a16="http://schemas.microsoft.com/office/drawing/2014/main" val="1923249789"/>
                    </a:ext>
                  </a:extLst>
                </a:gridCol>
              </a:tblGrid>
              <a:tr h="573227">
                <a:tc>
                  <a:txBody>
                    <a:bodyPr/>
                    <a:lstStyle/>
                    <a:p>
                      <a:r>
                        <a:rPr lang="en-US" dirty="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Memory [Gb]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CPU time single/all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Cores used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8985878"/>
                  </a:ext>
                </a:extLst>
              </a:tr>
              <a:tr h="347767">
                <a:tc>
                  <a:txBody>
                    <a:bodyPr/>
                    <a:lstStyle/>
                    <a:p>
                      <a:r>
                        <a:rPr lang="en-US" dirty="0" err="1"/>
                        <a:t>Viewsideal</a:t>
                      </a:r>
                      <a:r>
                        <a:rPr lang="en-US" dirty="0"/>
                        <a:t>        x 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3m   / 15m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7552764"/>
                  </a:ext>
                </a:extLst>
              </a:tr>
              <a:tr h="347767">
                <a:tc>
                  <a:txBody>
                    <a:bodyPr/>
                    <a:lstStyle/>
                    <a:p>
                      <a:r>
                        <a:rPr lang="en-US" dirty="0" err="1"/>
                        <a:t>Emalignbeam</a:t>
                      </a:r>
                      <a:r>
                        <a:rPr lang="en-US" dirty="0"/>
                        <a:t>   x 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2m   / 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443026"/>
                  </a:ext>
                </a:extLst>
              </a:tr>
              <a:tr h="347767">
                <a:tc>
                  <a:txBody>
                    <a:bodyPr/>
                    <a:lstStyle/>
                    <a:p>
                      <a:r>
                        <a:rPr lang="en-US" dirty="0" err="1"/>
                        <a:t>moslink</a:t>
                      </a:r>
                      <a:r>
                        <a:rPr lang="en-US" dirty="0"/>
                        <a:t>             x 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1.5m / 6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295084"/>
                  </a:ext>
                </a:extLst>
              </a:tr>
              <a:tr h="347767">
                <a:tc>
                  <a:txBody>
                    <a:bodyPr/>
                    <a:lstStyle/>
                    <a:p>
                      <a:r>
                        <a:rPr lang="en-US" dirty="0" err="1"/>
                        <a:t>moslink</a:t>
                      </a:r>
                      <a:r>
                        <a:rPr lang="en-US" dirty="0"/>
                        <a:t> –m      x 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0.5m / 3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92033"/>
                  </a:ext>
                </a:extLst>
              </a:tr>
              <a:tr h="347767">
                <a:tc>
                  <a:txBody>
                    <a:bodyPr/>
                    <a:lstStyle/>
                    <a:p>
                      <a:r>
                        <a:rPr lang="en-US" dirty="0" err="1"/>
                        <a:t>emalign</a:t>
                      </a:r>
                      <a:r>
                        <a:rPr lang="en-US" dirty="0"/>
                        <a:t> 250     x 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0.5m / 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0035899"/>
                  </a:ext>
                </a:extLst>
              </a:tr>
              <a:tr h="347767">
                <a:tc>
                  <a:txBody>
                    <a:bodyPr/>
                    <a:lstStyle/>
                    <a:p>
                      <a:r>
                        <a:rPr lang="en-US" dirty="0" err="1"/>
                        <a:t>emalign</a:t>
                      </a:r>
                      <a:r>
                        <a:rPr lang="en-US" dirty="0"/>
                        <a:t> 50       x 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1.5m / 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4274031"/>
                  </a:ext>
                </a:extLst>
              </a:tr>
              <a:tr h="347767">
                <a:tc>
                  <a:txBody>
                    <a:bodyPr/>
                    <a:lstStyle/>
                    <a:p>
                      <a:r>
                        <a:rPr lang="en-US" dirty="0" err="1"/>
                        <a:t>emtra</a:t>
                      </a:r>
                      <a:r>
                        <a:rPr lang="en-US" dirty="0"/>
                        <a:t> realign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2h30m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540427"/>
                  </a:ext>
                </a:extLst>
              </a:tr>
              <a:tr h="347767">
                <a:tc>
                  <a:txBody>
                    <a:bodyPr/>
                    <a:lstStyle/>
                    <a:p>
                      <a:r>
                        <a:rPr lang="en-US" dirty="0" err="1"/>
                        <a:t>emtra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30m x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5731691"/>
                  </a:ext>
                </a:extLst>
              </a:tr>
              <a:tr h="347767">
                <a:tc>
                  <a:txBody>
                    <a:bodyPr/>
                    <a:lstStyle/>
                    <a:p>
                      <a:r>
                        <a:rPr lang="en-US" dirty="0" err="1"/>
                        <a:t>emunbend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8m    x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970415"/>
                  </a:ext>
                </a:extLst>
              </a:tr>
              <a:tr h="347767">
                <a:tc>
                  <a:txBody>
                    <a:bodyPr/>
                    <a:lstStyle/>
                    <a:p>
                      <a:r>
                        <a:rPr lang="en-US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5h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118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719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E62479-58FD-4A83-AAA6-D3A831443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1782" y="1545019"/>
            <a:ext cx="9032385" cy="53050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144073-5FE8-4ACD-A3B1-AB10355C72C0}"/>
              </a:ext>
            </a:extLst>
          </p:cNvPr>
          <p:cNvSpPr txBox="1"/>
          <p:nvPr/>
        </p:nvSpPr>
        <p:spPr>
          <a:xfrm>
            <a:off x="5580993" y="450474"/>
            <a:ext cx="3369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MIC3 pattern before maintenance</a:t>
            </a:r>
          </a:p>
        </p:txBody>
      </p:sp>
    </p:spTree>
    <p:extLst>
      <p:ext uri="{BB962C8B-B14F-4D97-AF65-F5344CB8AC3E}">
        <p14:creationId xmlns:p14="http://schemas.microsoft.com/office/powerpoint/2010/main" val="1863716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B373-8A43-40B8-9A00-D53ECB94B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Manual check procedure and emulsion data 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FA0520-B89E-4DFC-9A83-38C14F389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Follow showers to find the origin and association to vertex</a:t>
            </a:r>
          </a:p>
          <a:p>
            <a:r>
              <a:rPr lang="en-US" dirty="0"/>
              <a:t>Characterize showers by it’s internal structure if possible</a:t>
            </a:r>
          </a:p>
          <a:p>
            <a:r>
              <a:rPr lang="en-US" dirty="0"/>
              <a:t>Vertex cross-checks and fakes rejection</a:t>
            </a:r>
          </a:p>
          <a:p>
            <a:r>
              <a:rPr lang="en-US" dirty="0"/>
              <a:t>Deep details analysis of special events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See Vasileios talk for the progress</a:t>
            </a:r>
          </a:p>
        </p:txBody>
      </p:sp>
    </p:spTree>
    <p:extLst>
      <p:ext uri="{BB962C8B-B14F-4D97-AF65-F5344CB8AC3E}">
        <p14:creationId xmlns:p14="http://schemas.microsoft.com/office/powerpoint/2010/main" val="29199426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75D0E-5581-4AD8-944F-F9D903D28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290A7-1B13-4916-84B0-465DFEE0D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After mosaic alignment application and tracking updates the tracks quality  improved significantly</a:t>
            </a:r>
          </a:p>
          <a:p>
            <a:r>
              <a:rPr lang="en-US" dirty="0"/>
              <a:t>Most of muons now correctly reconstructed as passing-through with a good accuracy and efficiency</a:t>
            </a:r>
          </a:p>
          <a:p>
            <a:r>
              <a:rPr lang="en-US" dirty="0"/>
              <a:t>Technical vertexing test is successful</a:t>
            </a:r>
          </a:p>
          <a:p>
            <a:r>
              <a:rPr lang="en-US" dirty="0"/>
              <a:t>But in many volumes there are plates/spots with data missed or deformed in a way that some tracks got split or broken. This could provoke a great amount of fake vertices</a:t>
            </a:r>
          </a:p>
          <a:p>
            <a:r>
              <a:rPr lang="en-US" dirty="0"/>
              <a:t> Additional procedures should be developed for reliable vertex analysis:</a:t>
            </a:r>
          </a:p>
          <a:p>
            <a:pPr lvl="1"/>
            <a:r>
              <a:rPr lang="en-US" dirty="0"/>
              <a:t>Broken tracks check, merging or rejection</a:t>
            </a:r>
          </a:p>
          <a:p>
            <a:pPr lvl="1"/>
            <a:r>
              <a:rPr lang="en-US" dirty="0"/>
              <a:t>Missed parent check</a:t>
            </a:r>
          </a:p>
          <a:p>
            <a:pPr lvl="1"/>
            <a:r>
              <a:rPr lang="en-US" dirty="0"/>
              <a:t>Additional prongs search and association</a:t>
            </a:r>
          </a:p>
          <a:p>
            <a:pPr lvl="1"/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675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85C3E6-5756-4B88-96BE-4D3E088B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7" y="2829909"/>
            <a:ext cx="6076873" cy="3555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491E23-5006-445B-84CA-BA503A6913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6826" y="2829909"/>
            <a:ext cx="6085174" cy="3555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F60C6-007B-47DE-87E6-44A1334552F0}"/>
              </a:ext>
            </a:extLst>
          </p:cNvPr>
          <p:cNvSpPr txBox="1"/>
          <p:nvPr/>
        </p:nvSpPr>
        <p:spPr>
          <a:xfrm>
            <a:off x="1308538" y="2041634"/>
            <a:ext cx="1467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Wrong matrix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FC23D-96B7-440C-8552-9E40243D9C18}"/>
              </a:ext>
            </a:extLst>
          </p:cNvPr>
          <p:cNvSpPr txBox="1"/>
          <p:nvPr/>
        </p:nvSpPr>
        <p:spPr>
          <a:xfrm>
            <a:off x="7800330" y="2041634"/>
            <a:ext cx="153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 matrix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442928-3FEE-448E-8DD3-8B3FD88ADA5C}"/>
              </a:ext>
            </a:extLst>
          </p:cNvPr>
          <p:cNvSpPr txBox="1"/>
          <p:nvPr/>
        </p:nvSpPr>
        <p:spPr>
          <a:xfrm>
            <a:off x="5636172" y="395295"/>
            <a:ext cx="142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MIC3 pattern</a:t>
            </a:r>
          </a:p>
        </p:txBody>
      </p:sp>
    </p:spTree>
    <p:extLst>
      <p:ext uri="{BB962C8B-B14F-4D97-AF65-F5344CB8AC3E}">
        <p14:creationId xmlns:p14="http://schemas.microsoft.com/office/powerpoint/2010/main" val="27363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AF0C9F-8E82-44DA-BBB1-C9E3C52EB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745" y="1292772"/>
            <a:ext cx="9827350" cy="556522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5BA6F4C-0CEE-4F6F-A083-E4007297534F}"/>
              </a:ext>
            </a:extLst>
          </p:cNvPr>
          <p:cNvSpPr/>
          <p:nvPr/>
        </p:nvSpPr>
        <p:spPr>
          <a:xfrm>
            <a:off x="951819" y="579961"/>
            <a:ext cx="3110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SND/mic2/RUN2_W3_B2/p005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7EABB-7185-460F-964E-A1C8BAF86417}"/>
              </a:ext>
            </a:extLst>
          </p:cNvPr>
          <p:cNvSpPr txBox="1"/>
          <p:nvPr/>
        </p:nvSpPr>
        <p:spPr>
          <a:xfrm>
            <a:off x="6408683" y="567035"/>
            <a:ext cx="142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MIC2 pattern</a:t>
            </a:r>
          </a:p>
        </p:txBody>
      </p:sp>
    </p:spTree>
    <p:extLst>
      <p:ext uri="{BB962C8B-B14F-4D97-AF65-F5344CB8AC3E}">
        <p14:creationId xmlns:p14="http://schemas.microsoft.com/office/powerpoint/2010/main" val="3863287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211FF-B56D-41BC-9724-B235BCE9B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Pilot mass-production is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95D9A-A7C7-403C-9858-7AAEE32FA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 showers tagging and global brick alignment using density peaks</a:t>
            </a:r>
          </a:p>
          <a:p>
            <a:r>
              <a:rPr lang="en-US" dirty="0"/>
              <a:t>Bricks divided in to volumes (cells) 1x1 cm x 57 plates</a:t>
            </a:r>
          </a:p>
          <a:p>
            <a:r>
              <a:rPr lang="en-US" dirty="0"/>
              <a:t>Full reconstruction in each cell from mosaic up to vertexing</a:t>
            </a:r>
          </a:p>
          <a:p>
            <a:r>
              <a:rPr lang="en-US" dirty="0"/>
              <a:t>Generally automatic reconstruction with two manual checkpoints</a:t>
            </a:r>
          </a:p>
          <a:p>
            <a:pPr lvl="1"/>
            <a:r>
              <a:rPr lang="en-US" dirty="0"/>
              <a:t>Tracking: check the tracking quality plots</a:t>
            </a:r>
          </a:p>
          <a:p>
            <a:pPr lvl="1"/>
            <a:r>
              <a:rPr lang="en-US" dirty="0"/>
              <a:t>Vertexing: check vertex display by eye</a:t>
            </a:r>
          </a:p>
          <a:p>
            <a:r>
              <a:rPr lang="en-US" dirty="0"/>
              <a:t>The final goal of this step is neutrino events triggering</a:t>
            </a:r>
          </a:p>
          <a:p>
            <a:r>
              <a:rPr lang="en-US" dirty="0"/>
              <a:t>Pilot production and algorithms tuning is ongoing now</a:t>
            </a:r>
          </a:p>
        </p:txBody>
      </p:sp>
    </p:spTree>
    <p:extLst>
      <p:ext uri="{BB962C8B-B14F-4D97-AF65-F5344CB8AC3E}">
        <p14:creationId xmlns:p14="http://schemas.microsoft.com/office/powerpoint/2010/main" val="1446979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B21D3-97E9-4990-9BFC-B3DC2A93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59" y="72944"/>
            <a:ext cx="10515600" cy="1325563"/>
          </a:xfrm>
        </p:spPr>
        <p:txBody>
          <a:bodyPr/>
          <a:lstStyle/>
          <a:p>
            <a:r>
              <a:rPr lang="en-US" dirty="0"/>
              <a:t>Neutrino events signature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EDC9A-0ECB-4B19-98AD-528F69860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09" y="1463871"/>
            <a:ext cx="6997700" cy="1476375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/>
              <a:t>Neutral-like vertex (no parent track) with</a:t>
            </a:r>
          </a:p>
          <a:p>
            <a:pPr lvl="1"/>
            <a:r>
              <a:rPr lang="en-US" dirty="0"/>
              <a:t>Muon or</a:t>
            </a:r>
          </a:p>
          <a:p>
            <a:pPr lvl="1"/>
            <a:r>
              <a:rPr lang="en-US" dirty="0"/>
              <a:t>Electron (shower)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AE4F3C2-30AE-4BED-93D2-71733F32484E}"/>
              </a:ext>
            </a:extLst>
          </p:cNvPr>
          <p:cNvGrpSpPr/>
          <p:nvPr/>
        </p:nvGrpSpPr>
        <p:grpSpPr>
          <a:xfrm>
            <a:off x="8250148" y="1632134"/>
            <a:ext cx="1121762" cy="402149"/>
            <a:chOff x="8250148" y="1632134"/>
            <a:chExt cx="1121762" cy="40214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4B878D4-57B4-422A-BD46-55B380A9BB90}"/>
                </a:ext>
              </a:extLst>
            </p:cNvPr>
            <p:cNvCxnSpPr/>
            <p:nvPr/>
          </p:nvCxnSpPr>
          <p:spPr>
            <a:xfrm flipV="1">
              <a:off x="8250148" y="1664413"/>
              <a:ext cx="1017142" cy="3698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8A8E3D2-C458-459A-8B66-17FCC104CC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679" y="1632134"/>
              <a:ext cx="577231" cy="217217"/>
            </a:xfrm>
            <a:prstGeom prst="line">
              <a:avLst/>
            </a:prstGeom>
            <a:ln w="444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A09D43-8DAD-464F-9FD8-1CB658F0E774}"/>
              </a:ext>
            </a:extLst>
          </p:cNvPr>
          <p:cNvGrpSpPr/>
          <p:nvPr/>
        </p:nvGrpSpPr>
        <p:grpSpPr>
          <a:xfrm rot="888030">
            <a:off x="8387290" y="1628612"/>
            <a:ext cx="1693952" cy="611883"/>
            <a:chOff x="8250148" y="1422400"/>
            <a:chExt cx="1693952" cy="61188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DD5D20F-17EE-4037-93CA-3F8E6824F5EB}"/>
                </a:ext>
              </a:extLst>
            </p:cNvPr>
            <p:cNvCxnSpPr/>
            <p:nvPr/>
          </p:nvCxnSpPr>
          <p:spPr>
            <a:xfrm flipV="1">
              <a:off x="8250148" y="1664413"/>
              <a:ext cx="1017142" cy="3698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53B79ED-EBDD-4E17-8C83-779D5F54DF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679" y="1422400"/>
              <a:ext cx="1149421" cy="42694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AD2262-89D9-46F3-BE45-10C161AFEB56}"/>
              </a:ext>
            </a:extLst>
          </p:cNvPr>
          <p:cNvGrpSpPr/>
          <p:nvPr/>
        </p:nvGrpSpPr>
        <p:grpSpPr>
          <a:xfrm rot="1704770">
            <a:off x="8380785" y="1788555"/>
            <a:ext cx="1693952" cy="611883"/>
            <a:chOff x="8250148" y="1422400"/>
            <a:chExt cx="1693952" cy="611883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BE43902-DAA3-46AF-BEEF-46276917F713}"/>
                </a:ext>
              </a:extLst>
            </p:cNvPr>
            <p:cNvCxnSpPr/>
            <p:nvPr/>
          </p:nvCxnSpPr>
          <p:spPr>
            <a:xfrm flipV="1">
              <a:off x="8250148" y="1664413"/>
              <a:ext cx="1017142" cy="3698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CE0F208-B7A0-4D58-A3B7-68AAB3586E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679" y="1422400"/>
              <a:ext cx="1149421" cy="42694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154110-5269-461E-83A2-4364ED07C961}"/>
              </a:ext>
            </a:extLst>
          </p:cNvPr>
          <p:cNvGrpSpPr/>
          <p:nvPr/>
        </p:nvGrpSpPr>
        <p:grpSpPr>
          <a:xfrm rot="2156142">
            <a:off x="8418993" y="1961968"/>
            <a:ext cx="1693952" cy="611883"/>
            <a:chOff x="8250148" y="1422400"/>
            <a:chExt cx="1693952" cy="61188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A964AEB-3B2C-464F-9D33-109C3B3DCD5D}"/>
                </a:ext>
              </a:extLst>
            </p:cNvPr>
            <p:cNvCxnSpPr/>
            <p:nvPr/>
          </p:nvCxnSpPr>
          <p:spPr>
            <a:xfrm flipV="1">
              <a:off x="8250148" y="1664413"/>
              <a:ext cx="1017142" cy="36987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6554575-9FA1-4D6B-86B6-93AC7F2544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794679" y="1422400"/>
              <a:ext cx="1149421" cy="426949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Lightning Bolt 22">
            <a:extLst>
              <a:ext uri="{FF2B5EF4-FFF2-40B4-BE49-F238E27FC236}">
                <a16:creationId xmlns:a16="http://schemas.microsoft.com/office/drawing/2014/main" id="{C82DD873-5E79-48B3-B2AD-D52A4EFBB063}"/>
              </a:ext>
            </a:extLst>
          </p:cNvPr>
          <p:cNvSpPr/>
          <p:nvPr/>
        </p:nvSpPr>
        <p:spPr>
          <a:xfrm flipH="1">
            <a:off x="9432510" y="1271720"/>
            <a:ext cx="1500563" cy="347968"/>
          </a:xfrm>
          <a:prstGeom prst="lightningBol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6FEA5F-1CE6-418B-B14C-8642813F8C8F}"/>
              </a:ext>
            </a:extLst>
          </p:cNvPr>
          <p:cNvSpPr txBox="1"/>
          <p:nvPr/>
        </p:nvSpPr>
        <p:spPr>
          <a:xfrm>
            <a:off x="621709" y="3077366"/>
            <a:ext cx="9944691" cy="34163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Two possible neutrino event triggers in the emulsion data:</a:t>
            </a:r>
          </a:p>
          <a:p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Shower differ from the muon-generated one (</a:t>
            </a:r>
            <a:r>
              <a:rPr lang="en-US" sz="2400" b="1" i="1" dirty="0"/>
              <a:t>see Fabio talk</a:t>
            </a:r>
            <a:r>
              <a:rPr lang="en-US" sz="240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Neutral-like  vertex detection (</a:t>
            </a:r>
            <a:r>
              <a:rPr lang="en-US" sz="2400" b="1" i="1" dirty="0"/>
              <a:t>in this talk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After the event triggering full reconstruction is required including vertex-shower merging (Nicolò)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Manual check for a more detailed study can be applied for a very special events (</a:t>
            </a:r>
            <a:r>
              <a:rPr lang="en-US" sz="2400" b="1" i="1" dirty="0"/>
              <a:t>see Vasileios talk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4724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A60A20-B464-4C06-938F-DC98B289B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786" y="90021"/>
            <a:ext cx="8354591" cy="6677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00782F-A72F-4CE9-ACED-D36BCE02A61E}"/>
              </a:ext>
            </a:extLst>
          </p:cNvPr>
          <p:cNvSpPr txBox="1"/>
          <p:nvPr/>
        </p:nvSpPr>
        <p:spPr>
          <a:xfrm>
            <a:off x="359596" y="739739"/>
            <a:ext cx="308210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Run1 brick 21 is almost completed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Automatic processing up to the tracking phase is set up by VT at Napoli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Tracking quality check and volumes “reparation” by skip of the bad plates and realignment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Tatiana </a:t>
            </a:r>
            <a:r>
              <a:rPr lang="en-US" sz="2000" dirty="0" err="1"/>
              <a:t>Shchedrina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Daria Morozova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Automatic vertexing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Manual vertex check and preselection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Tatiana, Daria, VT</a:t>
            </a:r>
          </a:p>
        </p:txBody>
      </p:sp>
    </p:spTree>
    <p:extLst>
      <p:ext uri="{BB962C8B-B14F-4D97-AF65-F5344CB8AC3E}">
        <p14:creationId xmlns:p14="http://schemas.microsoft.com/office/powerpoint/2010/main" val="97742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1953</Words>
  <Application>Microsoft Office PowerPoint</Application>
  <PresentationFormat>Widescreen</PresentationFormat>
  <Paragraphs>302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inherit</vt:lpstr>
      <vt:lpstr>Office Theme</vt:lpstr>
      <vt:lpstr>Emulsion data reconstruction development</vt:lpstr>
      <vt:lpstr>Most important development steps of the last year</vt:lpstr>
      <vt:lpstr>PowerPoint Presentation</vt:lpstr>
      <vt:lpstr>PowerPoint Presentation</vt:lpstr>
      <vt:lpstr>PowerPoint Presentation</vt:lpstr>
      <vt:lpstr>PowerPoint Presentation</vt:lpstr>
      <vt:lpstr>Pilot mass-production is started</vt:lpstr>
      <vt:lpstr>Neutrino events signature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for emulsion data reconstruction in SND@LHC</vt:lpstr>
      <vt:lpstr>Summary of emulsion reconstruction development progress</vt:lpstr>
      <vt:lpstr>Tracking modification and fine alignment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Volume processing automatized with using scripts</vt:lpstr>
      <vt:lpstr>PowerPoint Presentation</vt:lpstr>
      <vt:lpstr>Manual check procedure and emulsion data visualization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SND@LHC emulsion data and reconstruction quality</dc:title>
  <dc:creator>valeri</dc:creator>
  <cp:lastModifiedBy>valeri</cp:lastModifiedBy>
  <cp:revision>199</cp:revision>
  <dcterms:created xsi:type="dcterms:W3CDTF">2024-02-26T13:32:56Z</dcterms:created>
  <dcterms:modified xsi:type="dcterms:W3CDTF">2025-01-06T23:37:19Z</dcterms:modified>
</cp:coreProperties>
</file>