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64" r:id="rId4"/>
    <p:sldId id="265" r:id="rId5"/>
    <p:sldId id="266" r:id="rId6"/>
    <p:sldId id="274" r:id="rId7"/>
    <p:sldId id="275" r:id="rId8"/>
    <p:sldId id="278" r:id="rId9"/>
    <p:sldId id="284" r:id="rId10"/>
    <p:sldId id="286" r:id="rId11"/>
    <p:sldId id="285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B4F271-D4F2-4191-B1F7-C04FE4DEB9B6}">
  <a:tblStyle styleId="{4AB4F271-D4F2-4191-B1F7-C04FE4DEB9B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F3"/>
          </a:solidFill>
        </a:fill>
      </a:tcStyle>
    </a:wholeTbl>
    <a:band1H>
      <a:tcTxStyle/>
      <a:tcStyle>
        <a:tcBdr/>
        <a:fill>
          <a:solidFill>
            <a:srgbClr val="CCDC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C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A2A4ED2-A6CA-4C71-8DE8-ED3DD3D0AA7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4" d="100"/>
          <a:sy n="194" d="100"/>
        </p:scale>
        <p:origin x="75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957f9d96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1957f9d96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044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41ea87d7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41ea87d76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957f9d969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1957f9d969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957f9d969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1957f9d96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957f9d969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1957f9d96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957f9d96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957f9d96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85c23f99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85c23f99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957f9d96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1957f9d96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957f9d96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1957f9d96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957f9d96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11957f9d96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41ea87d76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41ea87d76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957f9d96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1957f9d96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a1aa156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11a1aa156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a1aa156a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11a1aa156a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957f9d96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11957f9d96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95512de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195512de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41ea87d7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41ea87d7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85c23f99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85c23f99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85c23f99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85c23f99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957f9d96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1957f9d96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957f9d96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1957f9d96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957f9d96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11957f9d96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957f9d96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1957f9d96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2702100" y="4785100"/>
            <a:ext cx="3743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latin typeface="Lato"/>
                <a:ea typeface="Lato"/>
                <a:cs typeface="Lato"/>
                <a:sym typeface="Lato"/>
              </a:rPr>
              <a:t>Introduzione alla Fisica Applicata alla Salute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jp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13.jpg"/><Relationship Id="rId4" Type="http://schemas.microsoft.com/office/2007/relationships/hdphoto" Target="../media/hdphoto1.wdp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Hands-on session 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411800" y="3249175"/>
            <a:ext cx="28764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Particle Therapy Masterclass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3"/>
                </a:solidFill>
              </a:rPr>
              <a:t>La fisica applicata alla salute </a:t>
            </a:r>
            <a:endParaRPr b="1">
              <a:solidFill>
                <a:schemeClr val="accent3"/>
              </a:solidFill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875" y="1649801"/>
            <a:ext cx="5236899" cy="12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3143569"/>
            <a:ext cx="3367974" cy="86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617" y="84696"/>
            <a:ext cx="1431330" cy="80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9309" y="206137"/>
            <a:ext cx="1621087" cy="559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199575" y="4589350"/>
            <a:ext cx="149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 Febbraio 2024</a:t>
            </a:r>
            <a:endParaRPr sz="11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Michele</a:t>
            </a:r>
            <a:r>
              <a:rPr lang="it" sz="13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" sz="1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Colucci</a:t>
            </a:r>
            <a:endParaRPr sz="13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</a:t>
            </a:fld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697325" y="4772375"/>
            <a:ext cx="3699900" cy="30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923"/>
              <a:buFont typeface="Calibri"/>
              <a:buNone/>
            </a:pPr>
            <a:r>
              <a:rPr lang="it"/>
              <a:t>Come cambia la distribuzione di dose in base alla radiazione usata?</a:t>
            </a:r>
            <a:endParaRPr/>
          </a:p>
        </p:txBody>
      </p:sp>
      <p:pic>
        <p:nvPicPr>
          <p:cNvPr id="403" name="Google Shape;403;p42"/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 l="13462" t="27276" r="15570" b="27384"/>
          <a:stretch/>
        </p:blipFill>
        <p:spPr>
          <a:xfrm>
            <a:off x="3589700" y="2300308"/>
            <a:ext cx="1993280" cy="121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/>
          <p:cNvPicPr preferRelativeResize="0"/>
          <p:nvPr/>
        </p:nvPicPr>
        <p:blipFill rotWithShape="1">
          <a:blip r:embed="rId4">
            <a:alphaModFix/>
            <a:lum bright="70000" contrast="-70000"/>
          </a:blip>
          <a:srcRect l="13591" t="26669" r="13881" b="20635"/>
          <a:stretch/>
        </p:blipFill>
        <p:spPr>
          <a:xfrm>
            <a:off x="6306438" y="2296500"/>
            <a:ext cx="1840213" cy="12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/>
        </p:nvSpPr>
        <p:spPr>
          <a:xfrm>
            <a:off x="1376811" y="1885710"/>
            <a:ext cx="9393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Fotoni</a:t>
            </a:r>
            <a:endParaRPr sz="19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6" name="Google Shape;406;p42"/>
          <p:cNvSpPr txBox="1"/>
          <p:nvPr/>
        </p:nvSpPr>
        <p:spPr>
          <a:xfrm>
            <a:off x="4116688" y="1885710"/>
            <a:ext cx="9393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Protoni</a:t>
            </a:r>
            <a:endParaRPr sz="9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7" name="Google Shape;407;p42"/>
          <p:cNvSpPr txBox="1"/>
          <p:nvPr/>
        </p:nvSpPr>
        <p:spPr>
          <a:xfrm>
            <a:off x="6474000" y="1885700"/>
            <a:ext cx="1505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tx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Ioni Carbonio</a:t>
            </a:r>
            <a:endParaRPr sz="9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8" name="Google Shape;408;p42" descr="PDD for photons with energy 6 MV, field size 10 cm × 10 cm. | Download  Scientific Diagram"/>
          <p:cNvPicPr preferRelativeResize="0"/>
          <p:nvPr/>
        </p:nvPicPr>
        <p:blipFill rotWithShape="1">
          <a:blip r:embed="rId5">
            <a:alphaModFix/>
            <a:lum bright="70000" contrast="-70000"/>
          </a:blip>
          <a:srcRect l="3016"/>
          <a:stretch/>
        </p:blipFill>
        <p:spPr>
          <a:xfrm>
            <a:off x="954975" y="3587150"/>
            <a:ext cx="1959675" cy="11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/>
          <p:cNvPicPr preferRelativeResize="0"/>
          <p:nvPr/>
        </p:nvPicPr>
        <p:blipFill rotWithShape="1">
          <a:blip r:embed="rId6">
            <a:alphaModFix/>
            <a:lum bright="70000" contrast="-70000"/>
          </a:blip>
          <a:srcRect b="9999"/>
          <a:stretch/>
        </p:blipFill>
        <p:spPr>
          <a:xfrm>
            <a:off x="6221762" y="3564125"/>
            <a:ext cx="2009599" cy="11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 rotWithShape="1">
          <a:blip r:embed="rId7">
            <a:alphaModFix/>
            <a:lum bright="70000" contrast="-70000"/>
          </a:blip>
          <a:srcRect/>
          <a:stretch/>
        </p:blipFill>
        <p:spPr>
          <a:xfrm>
            <a:off x="3561024" y="3564123"/>
            <a:ext cx="1959688" cy="1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  <p:pic>
        <p:nvPicPr>
          <p:cNvPr id="413" name="Google Shape;413;p42" descr="Immagine che contiene testo, computer, monitor, interni&#10;&#10;Descrizione generata automaticamente"/>
          <p:cNvPicPr preferRelativeResize="0"/>
          <p:nvPr/>
        </p:nvPicPr>
        <p:blipFill rotWithShape="1">
          <a:blip r:embed="rId8">
            <a:alphaModFix/>
            <a:lum bright="70000" contrast="-70000"/>
          </a:blip>
          <a:srcRect/>
          <a:stretch/>
        </p:blipFill>
        <p:spPr>
          <a:xfrm>
            <a:off x="918713" y="2279350"/>
            <a:ext cx="2032200" cy="12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lustraciones, imágenes clip art, dibujos animados e iconos de stock de sello de tinta alerta de spoiler - spoiler alert">
            <a:extLst>
              <a:ext uri="{FF2B5EF4-FFF2-40B4-BE49-F238E27FC236}">
                <a16:creationId xmlns:a16="http://schemas.microsoft.com/office/drawing/2014/main" id="{FF50341C-1A8E-B095-E031-FF32995E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9608" y1="40000" x2="23039" y2="42740"/>
                        <a14:foregroundMark x1="18301" y1="47945" x2="18301" y2="47945"/>
                        <a14:foregroundMark x1="23039" y1="33699" x2="23039" y2="33699"/>
                        <a14:foregroundMark x1="28105" y1="36712" x2="28105" y2="36712"/>
                        <a14:foregroundMark x1="34477" y1="34521" x2="34477" y2="34521"/>
                        <a14:foregroundMark x1="38889" y1="38082" x2="38889" y2="38082"/>
                        <a14:foregroundMark x1="43954" y1="36438" x2="43954" y2="36438"/>
                        <a14:foregroundMark x1="50000" y1="37808" x2="50000" y2="37808"/>
                        <a14:foregroundMark x1="56373" y1="35890" x2="56373" y2="35890"/>
                        <a14:foregroundMark x1="60948" y1="43562" x2="60948" y2="43562"/>
                        <a14:foregroundMark x1="62092" y1="55616" x2="62092" y2="55616"/>
                        <a14:foregroundMark x1="56863" y1="56712" x2="56863" y2="56712"/>
                        <a14:foregroundMark x1="72222" y1="60000" x2="72222" y2="60000"/>
                        <a14:foregroundMark x1="65196" y1="36712" x2="65196" y2="36712"/>
                        <a14:foregroundMark x1="70588" y1="43014" x2="70588" y2="43014"/>
                        <a14:foregroundMark x1="68954" y1="34795" x2="68954" y2="34795"/>
                        <a14:foregroundMark x1="69771" y1="27671" x2="69771" y2="27671"/>
                        <a14:foregroundMark x1="74837" y1="33699" x2="74837" y2="33699"/>
                        <a14:foregroundMark x1="80719" y1="31507" x2="80719" y2="31507"/>
                        <a14:foregroundMark x1="82516" y1="51507" x2="82516" y2="51507"/>
                        <a14:foregroundMark x1="82353" y1="67945" x2="82353" y2="67945"/>
                        <a14:foregroundMark x1="76961" y1="49589" x2="76961" y2="49589"/>
                        <a14:foregroundMark x1="67320" y1="49589" x2="67320" y2="49589"/>
                        <a14:foregroundMark x1="50654" y1="53425" x2="50654" y2="53425"/>
                        <a14:foregroundMark x1="47876" y1="51233" x2="47876" y2="51233"/>
                        <a14:foregroundMark x1="48856" y1="61644" x2="48856" y2="61644"/>
                        <a14:foregroundMark x1="51144" y1="69863" x2="51144" y2="69863"/>
                        <a14:foregroundMark x1="45915" y1="65753" x2="45915" y2="65753"/>
                        <a14:foregroundMark x1="39379" y1="71233" x2="39379" y2="71233"/>
                        <a14:foregroundMark x1="34641" y1="65205" x2="34641" y2="65205"/>
                        <a14:foregroundMark x1="25163" y1="66849" x2="25163" y2="66849"/>
                        <a14:foregroundMark x1="20588" y1="68767" x2="20588" y2="68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" y="3696"/>
            <a:ext cx="8617974" cy="51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19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AD388-2BBE-440C-A670-BBC19556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72D71A5-CDB2-78EC-DC4B-2C4D735E8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86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Workflow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AutoNum type="arabicPeriod"/>
            </a:pPr>
            <a:r>
              <a:rPr lang="it" sz="1700">
                <a:solidFill>
                  <a:schemeClr val="accent3"/>
                </a:solidFill>
              </a:rPr>
              <a:t>Processo per la creazione di un piano di trattamento</a:t>
            </a:r>
            <a:endParaRPr sz="1700">
              <a:solidFill>
                <a:schemeClr val="accent3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it" sz="1700"/>
              <a:t>Definizioni utili all’interpretazione dei risultati ottenuti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it" sz="1700">
                <a:solidFill>
                  <a:schemeClr val="dk1"/>
                </a:solidFill>
              </a:rPr>
              <a:t>Assegnazione degli esercizi da affrontare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025" y="2863824"/>
            <a:ext cx="2778550" cy="17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Volume of interest (VOI)</a:t>
            </a: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8424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it" b="1"/>
              <a:t>GTV: Gross Target Volume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Posizione esatta del tumore, quella che può essere delineata nell’immagine </a:t>
            </a:r>
            <a:endParaRPr/>
          </a:p>
          <a:p>
            <a:pPr marL="177800" lvl="0" indent="-120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it" b="1"/>
              <a:t>CTV: Clinical Target Volume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it"/>
              <a:t>Margine all’interno del quale è contenuto il tumore o ogni altro tessuto che si presume tumorale</a:t>
            </a:r>
            <a:endParaRPr/>
          </a:p>
        </p:txBody>
      </p:sp>
      <p:grpSp>
        <p:nvGrpSpPr>
          <p:cNvPr id="203" name="Google Shape;203;p26"/>
          <p:cNvGrpSpPr/>
          <p:nvPr/>
        </p:nvGrpSpPr>
        <p:grpSpPr>
          <a:xfrm>
            <a:off x="4769738" y="1568642"/>
            <a:ext cx="3515412" cy="3055899"/>
            <a:chOff x="292963" y="1324292"/>
            <a:chExt cx="3515412" cy="3055899"/>
          </a:xfrm>
        </p:grpSpPr>
        <p:sp>
          <p:nvSpPr>
            <p:cNvPr id="204" name="Google Shape;204;p26"/>
            <p:cNvSpPr/>
            <p:nvPr/>
          </p:nvSpPr>
          <p:spPr>
            <a:xfrm>
              <a:off x="292963" y="1324292"/>
              <a:ext cx="3338400" cy="2256600"/>
            </a:xfrm>
            <a:prstGeom prst="ellipse">
              <a:avLst/>
            </a:prstGeom>
            <a:noFill/>
            <a:ln w="19050" cap="flat" cmpd="sng">
              <a:solidFill>
                <a:srgbClr val="256C8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1157748" y="2397284"/>
              <a:ext cx="1747500" cy="994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256C8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341567" y="2677725"/>
              <a:ext cx="959202" cy="426816"/>
            </a:xfrm>
            <a:prstGeom prst="flowChartTerminator">
              <a:avLst/>
            </a:prstGeom>
            <a:solidFill>
              <a:schemeClr val="lt1"/>
            </a:solidFill>
            <a:ln w="19050" cap="flat" cmpd="sng">
              <a:solidFill>
                <a:srgbClr val="256C8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6"/>
            <p:cNvSpPr txBox="1"/>
            <p:nvPr/>
          </p:nvSpPr>
          <p:spPr>
            <a:xfrm>
              <a:off x="1544476" y="2752625"/>
              <a:ext cx="5487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GTV</a:t>
              </a:r>
              <a:endParaRPr sz="1100"/>
            </a:p>
          </p:txBody>
        </p:sp>
        <p:sp>
          <p:nvSpPr>
            <p:cNvPr id="208" name="Google Shape;208;p26"/>
            <p:cNvSpPr txBox="1"/>
            <p:nvPr/>
          </p:nvSpPr>
          <p:spPr>
            <a:xfrm>
              <a:off x="2392928" y="2827535"/>
              <a:ext cx="435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CTV</a:t>
              </a:r>
              <a:endParaRPr sz="1100"/>
            </a:p>
          </p:txBody>
        </p:sp>
        <p:sp>
          <p:nvSpPr>
            <p:cNvPr id="209" name="Google Shape;209;p26"/>
            <p:cNvSpPr txBox="1"/>
            <p:nvPr/>
          </p:nvSpPr>
          <p:spPr>
            <a:xfrm>
              <a:off x="3024797" y="2740761"/>
              <a:ext cx="435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PTV</a:t>
              </a:r>
              <a:endParaRPr sz="1100"/>
            </a:p>
          </p:txBody>
        </p:sp>
        <p:sp>
          <p:nvSpPr>
            <p:cNvPr id="210" name="Google Shape;210;p26"/>
            <p:cNvSpPr/>
            <p:nvPr/>
          </p:nvSpPr>
          <p:spPr>
            <a:xfrm rot="-1194432">
              <a:off x="1813018" y="3376906"/>
              <a:ext cx="1934814" cy="694670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256C8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6"/>
            <p:cNvSpPr txBox="1"/>
            <p:nvPr/>
          </p:nvSpPr>
          <p:spPr>
            <a:xfrm>
              <a:off x="2573596" y="3565061"/>
              <a:ext cx="508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OAR</a:t>
              </a:r>
              <a:endParaRPr sz="1100">
                <a:solidFill>
                  <a:srgbClr val="FFFFFF"/>
                </a:solidFill>
              </a:endParaRPr>
            </a:p>
          </p:txBody>
        </p:sp>
      </p:grp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Volume of interest (VOI)</a:t>
            </a: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7014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33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it" b="1"/>
              <a:t>PTV: Planning Target Volume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Volume da irradiare tenendo conto di possibili movimenti del paziente e dell’organo, oltre che degli errori di posizionamento</a:t>
            </a:r>
            <a:endParaRPr/>
          </a:p>
          <a:p>
            <a:pPr marL="177800" lvl="0" indent="-133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it" b="1"/>
              <a:t>OAR: Organ At Risk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it"/>
              <a:t>Organi e tessuti </a:t>
            </a:r>
            <a:r>
              <a:rPr lang="it" u="sng"/>
              <a:t>sani</a:t>
            </a:r>
            <a:r>
              <a:rPr lang="it"/>
              <a:t> in prossimità dell’area da trattare che hanno alta sensibilità alla radiazioni.</a:t>
            </a:r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14</a:t>
            </a:fld>
            <a:endParaRPr/>
          </a:p>
        </p:txBody>
      </p:sp>
      <p:grpSp>
        <p:nvGrpSpPr>
          <p:cNvPr id="220" name="Google Shape;220;p27"/>
          <p:cNvGrpSpPr/>
          <p:nvPr/>
        </p:nvGrpSpPr>
        <p:grpSpPr>
          <a:xfrm>
            <a:off x="4769738" y="1568642"/>
            <a:ext cx="3515412" cy="3055899"/>
            <a:chOff x="292963" y="1324292"/>
            <a:chExt cx="3515412" cy="3055899"/>
          </a:xfrm>
        </p:grpSpPr>
        <p:sp>
          <p:nvSpPr>
            <p:cNvPr id="221" name="Google Shape;221;p27"/>
            <p:cNvSpPr/>
            <p:nvPr/>
          </p:nvSpPr>
          <p:spPr>
            <a:xfrm>
              <a:off x="292963" y="1324292"/>
              <a:ext cx="3338400" cy="2256600"/>
            </a:xfrm>
            <a:prstGeom prst="ellipse">
              <a:avLst/>
            </a:prstGeom>
            <a:noFill/>
            <a:ln w="19050" cap="flat" cmpd="sng">
              <a:solidFill>
                <a:srgbClr val="256C8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1157748" y="2397284"/>
              <a:ext cx="1747500" cy="994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256C8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1341567" y="2677725"/>
              <a:ext cx="959202" cy="426816"/>
            </a:xfrm>
            <a:prstGeom prst="flowChartTerminator">
              <a:avLst/>
            </a:prstGeom>
            <a:solidFill>
              <a:schemeClr val="lt1"/>
            </a:solidFill>
            <a:ln w="19050" cap="flat" cmpd="sng">
              <a:solidFill>
                <a:srgbClr val="256C8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7"/>
            <p:cNvSpPr txBox="1"/>
            <p:nvPr/>
          </p:nvSpPr>
          <p:spPr>
            <a:xfrm>
              <a:off x="1544476" y="2752625"/>
              <a:ext cx="5487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GTV</a:t>
              </a:r>
              <a:endParaRPr sz="1100"/>
            </a:p>
          </p:txBody>
        </p:sp>
        <p:sp>
          <p:nvSpPr>
            <p:cNvPr id="225" name="Google Shape;225;p27"/>
            <p:cNvSpPr txBox="1"/>
            <p:nvPr/>
          </p:nvSpPr>
          <p:spPr>
            <a:xfrm>
              <a:off x="2392928" y="2827535"/>
              <a:ext cx="435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CTV</a:t>
              </a:r>
              <a:endParaRPr sz="1100"/>
            </a:p>
          </p:txBody>
        </p:sp>
        <p:sp>
          <p:nvSpPr>
            <p:cNvPr id="226" name="Google Shape;226;p27"/>
            <p:cNvSpPr txBox="1"/>
            <p:nvPr/>
          </p:nvSpPr>
          <p:spPr>
            <a:xfrm>
              <a:off x="3024797" y="2740761"/>
              <a:ext cx="4350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PTV</a:t>
              </a:r>
              <a:endParaRPr sz="1100"/>
            </a:p>
          </p:txBody>
        </p:sp>
        <p:sp>
          <p:nvSpPr>
            <p:cNvPr id="227" name="Google Shape;227;p27"/>
            <p:cNvSpPr/>
            <p:nvPr/>
          </p:nvSpPr>
          <p:spPr>
            <a:xfrm rot="-1194432">
              <a:off x="1813018" y="3376906"/>
              <a:ext cx="1934814" cy="694670"/>
            </a:xfrm>
            <a:prstGeom prst="ellipse">
              <a:avLst/>
            </a:prstGeom>
            <a:solidFill>
              <a:srgbClr val="00B050"/>
            </a:solidFill>
            <a:ln w="19050" cap="flat" cmpd="sng">
              <a:solidFill>
                <a:srgbClr val="256C8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7"/>
            <p:cNvSpPr txBox="1"/>
            <p:nvPr/>
          </p:nvSpPr>
          <p:spPr>
            <a:xfrm>
              <a:off x="2573596" y="3565061"/>
              <a:ext cx="508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OAR</a:t>
              </a:r>
              <a:endParaRPr sz="11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/>
        </p:nvSpPr>
        <p:spPr>
          <a:xfrm>
            <a:off x="421165" y="432098"/>
            <a:ext cx="3017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/>
          </a:p>
        </p:txBody>
      </p:sp>
      <p:grpSp>
        <p:nvGrpSpPr>
          <p:cNvPr id="234" name="Google Shape;234;p28"/>
          <p:cNvGrpSpPr/>
          <p:nvPr/>
        </p:nvGrpSpPr>
        <p:grpSpPr>
          <a:xfrm>
            <a:off x="5487995" y="1546213"/>
            <a:ext cx="2758783" cy="2978524"/>
            <a:chOff x="4005395" y="2085751"/>
            <a:chExt cx="2758783" cy="2978524"/>
          </a:xfrm>
        </p:grpSpPr>
        <p:pic>
          <p:nvPicPr>
            <p:cNvPr id="235" name="Google Shape;235;p28" descr="Tessuti e organi - Aspetti fondamentali - Manuale MSD, versione per i  pazienti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05395" y="2085751"/>
              <a:ext cx="2758581" cy="2978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28"/>
            <p:cNvSpPr/>
            <p:nvPr/>
          </p:nvSpPr>
          <p:spPr>
            <a:xfrm>
              <a:off x="4148135" y="3368747"/>
              <a:ext cx="459600" cy="129300"/>
            </a:xfrm>
            <a:prstGeom prst="ellipse">
              <a:avLst/>
            </a:prstGeom>
            <a:noFill/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6260477" y="2634674"/>
              <a:ext cx="503700" cy="2160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6188225" y="3741474"/>
              <a:ext cx="503700" cy="2160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Organi A Rischio (OAR)</a:t>
            </a:r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788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Sono quegli organi e/o </a:t>
            </a:r>
            <a:r>
              <a:rPr lang="it" sz="15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tessuti sani</a:t>
            </a: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 che si trovano nelle adiacenze del CTV. Essi devono considerati nella pianificazione del trattamento in modo da somministrare loro la </a:t>
            </a:r>
            <a:r>
              <a:rPr lang="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dose possibile</a:t>
            </a: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latin typeface="Calibri"/>
                <a:ea typeface="Calibri"/>
                <a:cs typeface="Calibri"/>
                <a:sym typeface="Calibri"/>
              </a:rPr>
              <a:t>Nelle simulazioni che faremo, la pelle è sempre tra gli OAR, poiché, a prescindere dalla posizione del paziente, il fascio dovrà attraversarla per raggiungere il bersaglio (target).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Piani di visualizzazione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16</a:t>
            </a:fld>
            <a:endParaRPr/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601" y="1909762"/>
            <a:ext cx="4657698" cy="1182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/>
          <p:nvPr/>
        </p:nvSpPr>
        <p:spPr>
          <a:xfrm>
            <a:off x="6273725" y="2188725"/>
            <a:ext cx="548700" cy="4929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8825" y="3190250"/>
            <a:ext cx="1704400" cy="146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675" y="3149199"/>
            <a:ext cx="1753726" cy="150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4075" y="3251687"/>
            <a:ext cx="1514651" cy="129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29"/>
          <p:cNvGrpSpPr/>
          <p:nvPr/>
        </p:nvGrpSpPr>
        <p:grpSpPr>
          <a:xfrm>
            <a:off x="495050" y="2041725"/>
            <a:ext cx="3539075" cy="2424266"/>
            <a:chOff x="495050" y="2041725"/>
            <a:chExt cx="3539075" cy="2424266"/>
          </a:xfrm>
        </p:grpSpPr>
        <p:pic>
          <p:nvPicPr>
            <p:cNvPr id="254" name="Google Shape;254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95050" y="2041725"/>
              <a:ext cx="3539075" cy="2424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29"/>
            <p:cNvSpPr txBox="1"/>
            <p:nvPr/>
          </p:nvSpPr>
          <p:spPr>
            <a:xfrm>
              <a:off x="751875" y="2041725"/>
              <a:ext cx="606600" cy="43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8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Piano coronale</a:t>
              </a:r>
              <a:endParaRPr sz="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6" name="Google Shape;256;p29"/>
            <p:cNvSpPr txBox="1"/>
            <p:nvPr/>
          </p:nvSpPr>
          <p:spPr>
            <a:xfrm>
              <a:off x="1940050" y="2041725"/>
              <a:ext cx="606600" cy="43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8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Piano sagittale</a:t>
              </a:r>
              <a:endParaRPr sz="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7" name="Google Shape;257;p29"/>
            <p:cNvSpPr txBox="1"/>
            <p:nvPr/>
          </p:nvSpPr>
          <p:spPr>
            <a:xfrm>
              <a:off x="2923450" y="2041725"/>
              <a:ext cx="606600" cy="43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8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Piano assiale</a:t>
              </a:r>
              <a:endParaRPr sz="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Passi successivi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17</a:t>
            </a:fld>
            <a:endParaRPr/>
          </a:p>
        </p:txBody>
      </p:sp>
      <p:pic>
        <p:nvPicPr>
          <p:cNvPr id="264" name="Google Shape;2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213" y="2089075"/>
            <a:ext cx="6523576" cy="14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/>
          <p:nvPr/>
        </p:nvSpPr>
        <p:spPr>
          <a:xfrm>
            <a:off x="3631575" y="2271575"/>
            <a:ext cx="1080900" cy="207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4885550" y="2271575"/>
            <a:ext cx="1080900" cy="2070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"/>
          <p:cNvSpPr txBox="1"/>
          <p:nvPr/>
        </p:nvSpPr>
        <p:spPr>
          <a:xfrm>
            <a:off x="4016725" y="2412375"/>
            <a:ext cx="509400" cy="400200"/>
          </a:xfrm>
          <a:prstGeom prst="rect">
            <a:avLst/>
          </a:prstGeom>
          <a:noFill/>
          <a:ln>
            <a:noFill/>
          </a:ln>
          <a:effectLst>
            <a:outerShdw blurRad="42863" dist="19050" dir="864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5308000" y="1922875"/>
            <a:ext cx="509400" cy="400200"/>
          </a:xfrm>
          <a:prstGeom prst="rect">
            <a:avLst/>
          </a:prstGeom>
          <a:noFill/>
          <a:ln>
            <a:noFill/>
          </a:ln>
          <a:effectLst>
            <a:outerShdw blurRad="42863" dist="19050" dir="864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2728875" y="3667200"/>
            <a:ext cx="2886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it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Clicca su “</a:t>
            </a:r>
            <a:r>
              <a:rPr lang="it" sz="1300" i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Calc. Influence Mx</a:t>
            </a:r>
            <a:r>
              <a:rPr lang="it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it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Attendi il termine del processo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it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Clicca su “</a:t>
            </a:r>
            <a:r>
              <a:rPr lang="it" sz="1300" i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Optimize</a:t>
            </a:r>
            <a:r>
              <a:rPr lang="it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lang="it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Attendi il termine del processo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salvataggio dei dati (1)</a:t>
            </a:r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729450" y="2083025"/>
            <a:ext cx="3221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Affinché il piano di trattamento sia accessibile anche in un secondo momento è necessario salvarlo nella GUI (Graphic User Interface). È importante dare un nome che sia facilmente ricollegabile al piano eseguito.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accent3"/>
                </a:solidFill>
              </a:rPr>
              <a:t>Suggerimento: </a:t>
            </a:r>
            <a:endParaRPr sz="100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000" i="1"/>
              <a:t>“NomeOrgano_Nfasci-Radiazione_(angoli)_Ngruppo”</a:t>
            </a:r>
            <a:endParaRPr sz="1000" i="1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1"/>
                </a:solidFill>
              </a:rPr>
              <a:t>Esempio: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000"/>
              <a:t>“TG119_1photons_0deg_0”</a:t>
            </a:r>
            <a:endParaRPr sz="1000"/>
          </a:p>
        </p:txBody>
      </p:sp>
      <p:sp>
        <p:nvSpPr>
          <p:cNvPr id="276" name="Google Shape;276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18</a:t>
            </a:fld>
            <a:endParaRPr/>
          </a:p>
        </p:txBody>
      </p:sp>
      <p:grpSp>
        <p:nvGrpSpPr>
          <p:cNvPr id="277" name="Google Shape;277;p31"/>
          <p:cNvGrpSpPr/>
          <p:nvPr/>
        </p:nvGrpSpPr>
        <p:grpSpPr>
          <a:xfrm>
            <a:off x="4240375" y="2526200"/>
            <a:ext cx="4718749" cy="1069025"/>
            <a:chOff x="4186525" y="2302100"/>
            <a:chExt cx="4718749" cy="1069025"/>
          </a:xfrm>
        </p:grpSpPr>
        <p:pic>
          <p:nvPicPr>
            <p:cNvPr id="278" name="Google Shape;278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86525" y="2302100"/>
              <a:ext cx="4718749" cy="106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31"/>
            <p:cNvSpPr/>
            <p:nvPr/>
          </p:nvSpPr>
          <p:spPr>
            <a:xfrm>
              <a:off x="7658200" y="2408225"/>
              <a:ext cx="835200" cy="142800"/>
            </a:xfrm>
            <a:prstGeom prst="rect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Come leggo il DVH?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Ci sono due valori importanti che possiamo ricavare dal DVH: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3810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it"/>
              <a:t>D</a:t>
            </a:r>
            <a:r>
              <a:rPr lang="it" baseline="-25000"/>
              <a:t>%</a:t>
            </a:r>
            <a:r>
              <a:rPr lang="it"/>
              <a:t>:  dose ricevuta dall’X% del volume;</a:t>
            </a:r>
            <a:endParaRPr/>
          </a:p>
          <a:p>
            <a:pPr marL="3810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it"/>
              <a:t>V</a:t>
            </a:r>
            <a:r>
              <a:rPr lang="it" baseline="-25000"/>
              <a:t>D</a:t>
            </a:r>
            <a:r>
              <a:rPr lang="it"/>
              <a:t>: volume che ha ricevuto una dose superiore a D. </a:t>
            </a:r>
            <a:endParaRPr/>
          </a:p>
        </p:txBody>
      </p:sp>
      <p:grpSp>
        <p:nvGrpSpPr>
          <p:cNvPr id="302" name="Google Shape;302;p34"/>
          <p:cNvGrpSpPr/>
          <p:nvPr/>
        </p:nvGrpSpPr>
        <p:grpSpPr>
          <a:xfrm>
            <a:off x="5858421" y="2996388"/>
            <a:ext cx="2644551" cy="1685252"/>
            <a:chOff x="5310759" y="2623693"/>
            <a:chExt cx="3338658" cy="2186084"/>
          </a:xfrm>
        </p:grpSpPr>
        <p:grpSp>
          <p:nvGrpSpPr>
            <p:cNvPr id="303" name="Google Shape;303;p34"/>
            <p:cNvGrpSpPr/>
            <p:nvPr/>
          </p:nvGrpSpPr>
          <p:grpSpPr>
            <a:xfrm>
              <a:off x="5310758" y="2623693"/>
              <a:ext cx="3338658" cy="2186084"/>
              <a:chOff x="4921809" y="2641943"/>
              <a:chExt cx="3338658" cy="2186084"/>
            </a:xfrm>
          </p:grpSpPr>
          <p:pic>
            <p:nvPicPr>
              <p:cNvPr id="304" name="Google Shape;304;p3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921808" y="2641943"/>
                <a:ext cx="3338658" cy="218608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05" name="Google Shape;305;p34"/>
              <p:cNvCxnSpPr/>
              <p:nvPr/>
            </p:nvCxnSpPr>
            <p:spPr>
              <a:xfrm rot="10800000">
                <a:off x="5381077" y="3285693"/>
                <a:ext cx="10521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06" name="Google Shape;306;p34"/>
              <p:cNvCxnSpPr/>
              <p:nvPr/>
            </p:nvCxnSpPr>
            <p:spPr>
              <a:xfrm rot="10800000">
                <a:off x="6433203" y="3285558"/>
                <a:ext cx="0" cy="1088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07" name="Google Shape;307;p34"/>
            <p:cNvSpPr txBox="1"/>
            <p:nvPr/>
          </p:nvSpPr>
          <p:spPr>
            <a:xfrm>
              <a:off x="6689453" y="4373933"/>
              <a:ext cx="199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4"/>
            <p:cNvSpPr txBox="1"/>
            <p:nvPr/>
          </p:nvSpPr>
          <p:spPr>
            <a:xfrm>
              <a:off x="5443829" y="3055931"/>
              <a:ext cx="45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it" sz="1400" b="1" baseline="-25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19</a:t>
            </a:fld>
            <a:endParaRPr/>
          </a:p>
        </p:txBody>
      </p:sp>
      <p:grpSp>
        <p:nvGrpSpPr>
          <p:cNvPr id="310" name="Google Shape;310;p34"/>
          <p:cNvGrpSpPr/>
          <p:nvPr/>
        </p:nvGrpSpPr>
        <p:grpSpPr>
          <a:xfrm>
            <a:off x="5858424" y="1181021"/>
            <a:ext cx="2644550" cy="1685216"/>
            <a:chOff x="5759925" y="737412"/>
            <a:chExt cx="2644550" cy="1582362"/>
          </a:xfrm>
        </p:grpSpPr>
        <p:grpSp>
          <p:nvGrpSpPr>
            <p:cNvPr id="311" name="Google Shape;311;p34"/>
            <p:cNvGrpSpPr/>
            <p:nvPr/>
          </p:nvGrpSpPr>
          <p:grpSpPr>
            <a:xfrm>
              <a:off x="5759925" y="737412"/>
              <a:ext cx="2644550" cy="1582362"/>
              <a:chOff x="5176690" y="477515"/>
              <a:chExt cx="3218780" cy="2107568"/>
            </a:xfrm>
          </p:grpSpPr>
          <p:pic>
            <p:nvPicPr>
              <p:cNvPr id="312" name="Google Shape;312;p3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176690" y="477515"/>
                <a:ext cx="3218780" cy="210756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13" name="Google Shape;313;p34"/>
              <p:cNvCxnSpPr/>
              <p:nvPr/>
            </p:nvCxnSpPr>
            <p:spPr>
              <a:xfrm>
                <a:off x="5646198" y="1393994"/>
                <a:ext cx="11220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14" name="Google Shape;314;p34"/>
              <p:cNvCxnSpPr/>
              <p:nvPr/>
            </p:nvCxnSpPr>
            <p:spPr>
              <a:xfrm>
                <a:off x="6733115" y="1431797"/>
                <a:ext cx="0" cy="81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15" name="Google Shape;315;p34"/>
            <p:cNvSpPr txBox="1"/>
            <p:nvPr/>
          </p:nvSpPr>
          <p:spPr>
            <a:xfrm>
              <a:off x="6908928" y="1994983"/>
              <a:ext cx="4065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it" sz="1400" b="1" baseline="-25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4"/>
            <p:cNvSpPr txBox="1"/>
            <p:nvPr/>
          </p:nvSpPr>
          <p:spPr>
            <a:xfrm>
              <a:off x="5786990" y="1266093"/>
              <a:ext cx="3912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X% </a:t>
              </a:r>
              <a:endParaRPr sz="11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Introduzione a 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00" y="1891500"/>
            <a:ext cx="2319149" cy="5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MatRad è un software sviluppata dal DKFZ (German Cancer Research Center) per preparare piani di trattamento in maniera semplice, facendo uso di fotoni, protoni e ioni carbonio.</a:t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200" y="718099"/>
            <a:ext cx="3779426" cy="403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Cosa mi aspetto?</a:t>
            </a:r>
            <a:endParaRPr/>
          </a:p>
        </p:txBody>
      </p:sp>
      <p:pic>
        <p:nvPicPr>
          <p:cNvPr id="322" name="Google Shape;3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999" y="1992648"/>
            <a:ext cx="4234307" cy="226705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/>
          <p:nvPr/>
        </p:nvSpPr>
        <p:spPr>
          <a:xfrm>
            <a:off x="6470599" y="4268009"/>
            <a:ext cx="765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OARs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1739034" y="4268009"/>
            <a:ext cx="1044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endParaRPr sz="1100"/>
          </a:p>
        </p:txBody>
      </p:sp>
      <p:grpSp>
        <p:nvGrpSpPr>
          <p:cNvPr id="325" name="Google Shape;325;p35"/>
          <p:cNvGrpSpPr/>
          <p:nvPr/>
        </p:nvGrpSpPr>
        <p:grpSpPr>
          <a:xfrm>
            <a:off x="4703291" y="1992648"/>
            <a:ext cx="4300312" cy="2267058"/>
            <a:chOff x="6386872" y="2148864"/>
            <a:chExt cx="5733750" cy="3022744"/>
          </a:xfrm>
        </p:grpSpPr>
        <p:pic>
          <p:nvPicPr>
            <p:cNvPr id="326" name="Google Shape;326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86872" y="2148864"/>
              <a:ext cx="5733750" cy="302274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7" name="Google Shape;327;p35"/>
            <p:cNvCxnSpPr/>
            <p:nvPr/>
          </p:nvCxnSpPr>
          <p:spPr>
            <a:xfrm>
              <a:off x="7137645" y="2423604"/>
              <a:ext cx="0" cy="2184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8" name="Google Shape;328;p3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Un esempio </a:t>
            </a:r>
            <a:endParaRPr/>
          </a:p>
        </p:txBody>
      </p:sp>
      <p:graphicFrame>
        <p:nvGraphicFramePr>
          <p:cNvPr id="352" name="Google Shape;352;p37"/>
          <p:cNvGraphicFramePr/>
          <p:nvPr/>
        </p:nvGraphicFramePr>
        <p:xfrm>
          <a:off x="1530142" y="2073606"/>
          <a:ext cx="2580750" cy="2453500"/>
        </p:xfrm>
        <a:graphic>
          <a:graphicData uri="http://schemas.openxmlformats.org/drawingml/2006/table">
            <a:tbl>
              <a:tblPr firstRow="1" bandRow="1">
                <a:noFill/>
                <a:tableStyleId>{CA2A4ED2-A6CA-4C71-8DE8-ED3DD3D0AA77}</a:tableStyleId>
              </a:tblPr>
              <a:tblGrid>
                <a:gridCol w="5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4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7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4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6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8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3" name="Google Shape;353;p3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Un esempio </a:t>
            </a:r>
            <a:endParaRPr/>
          </a:p>
        </p:txBody>
      </p:sp>
      <p:graphicFrame>
        <p:nvGraphicFramePr>
          <p:cNvPr id="359" name="Google Shape;359;p38"/>
          <p:cNvGraphicFramePr/>
          <p:nvPr/>
        </p:nvGraphicFramePr>
        <p:xfrm>
          <a:off x="1530142" y="2073606"/>
          <a:ext cx="2580750" cy="2453500"/>
        </p:xfrm>
        <a:graphic>
          <a:graphicData uri="http://schemas.openxmlformats.org/drawingml/2006/table">
            <a:tbl>
              <a:tblPr firstRow="1" bandRow="1">
                <a:noFill/>
                <a:tableStyleId>{CA2A4ED2-A6CA-4C71-8DE8-ED3DD3D0AA77}</a:tableStyleId>
              </a:tblPr>
              <a:tblGrid>
                <a:gridCol w="5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4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7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4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6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8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0" name="Google Shape;360;p38"/>
          <p:cNvSpPr txBox="1"/>
          <p:nvPr/>
        </p:nvSpPr>
        <p:spPr>
          <a:xfrm>
            <a:off x="4572009" y="2185868"/>
            <a:ext cx="353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lang="it" sz="2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Maximum dose = </a:t>
            </a:r>
            <a:r>
              <a:rPr lang="it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 Gy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4572007" y="2513143"/>
            <a:ext cx="353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lang="it" sz="2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Minimum dose = </a:t>
            </a:r>
            <a:r>
              <a:rPr lang="it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 Gy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Un esempio </a:t>
            </a:r>
            <a:endParaRPr/>
          </a:p>
        </p:txBody>
      </p:sp>
      <p:graphicFrame>
        <p:nvGraphicFramePr>
          <p:cNvPr id="368" name="Google Shape;368;p39"/>
          <p:cNvGraphicFramePr/>
          <p:nvPr/>
        </p:nvGraphicFramePr>
        <p:xfrm>
          <a:off x="1530142" y="2073606"/>
          <a:ext cx="2580750" cy="2453500"/>
        </p:xfrm>
        <a:graphic>
          <a:graphicData uri="http://schemas.openxmlformats.org/drawingml/2006/table">
            <a:tbl>
              <a:tblPr firstRow="1" bandRow="1">
                <a:noFill/>
                <a:tableStyleId>{CA2A4ED2-A6CA-4C71-8DE8-ED3DD3D0AA77}</a:tableStyleId>
              </a:tblPr>
              <a:tblGrid>
                <a:gridCol w="5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4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7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4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6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8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57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CC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9" name="Google Shape;369;p39"/>
          <p:cNvSpPr txBox="1"/>
          <p:nvPr/>
        </p:nvSpPr>
        <p:spPr>
          <a:xfrm>
            <a:off x="4572009" y="2185868"/>
            <a:ext cx="353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lang="it" sz="2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Maximum dose = </a:t>
            </a:r>
            <a:r>
              <a:rPr lang="it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 Gy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9"/>
          <p:cNvSpPr txBox="1"/>
          <p:nvPr/>
        </p:nvSpPr>
        <p:spPr>
          <a:xfrm>
            <a:off x="4626609" y="3398323"/>
            <a:ext cx="3596400" cy="39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accent1"/>
              </a:solidFill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4572008" y="4025429"/>
            <a:ext cx="4570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lang="it" sz="2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Standard deviation= </a:t>
            </a:r>
            <a:r>
              <a:rPr lang="it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2.44 Gy</a:t>
            </a:r>
            <a:endParaRPr sz="21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4572007" y="2513143"/>
            <a:ext cx="353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lang="it" sz="2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Minimum dose = </a:t>
            </a:r>
            <a:r>
              <a:rPr lang="it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 Gy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9"/>
          <p:cNvSpPr txBox="1"/>
          <p:nvPr/>
        </p:nvSpPr>
        <p:spPr>
          <a:xfrm>
            <a:off x="4572008" y="2840417"/>
            <a:ext cx="353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lang="it" sz="2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Mean dose= </a:t>
            </a:r>
            <a:r>
              <a:rPr lang="it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2.96 Gy</a:t>
            </a:r>
            <a:endParaRPr sz="21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Cosa mi aspetto da un trattamento ben fatto?</a:t>
            </a:r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body" idx="1"/>
          </p:nvPr>
        </p:nvSpPr>
        <p:spPr>
          <a:xfrm>
            <a:off x="729450" y="20581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1538"/>
              <a:buNone/>
            </a:pPr>
            <a:r>
              <a:rPr lang="it"/>
              <a:t>Per il </a:t>
            </a:r>
            <a:r>
              <a:rPr lang="it" b="1"/>
              <a:t>Target</a:t>
            </a:r>
            <a:r>
              <a:rPr lang="it"/>
              <a:t> l’obiettivo è: </a:t>
            </a:r>
            <a:endParaRPr/>
          </a:p>
          <a:p>
            <a:pPr marL="177800" lvl="0" indent="-1614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61538"/>
              <a:buChar char="●"/>
            </a:pPr>
            <a:r>
              <a:rPr lang="it"/>
              <a:t>Dose minima più alta possibile;</a:t>
            </a:r>
            <a:endParaRPr/>
          </a:p>
          <a:p>
            <a:pPr marL="177800" lvl="0" indent="-1614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61538"/>
              <a:buChar char="●"/>
            </a:pPr>
            <a:r>
              <a:rPr lang="it"/>
              <a:t>Dose media vicina a quella impostata nel piano di trattamento;</a:t>
            </a:r>
            <a:endParaRPr/>
          </a:p>
          <a:p>
            <a:pPr marL="177800" lvl="0" indent="-1614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61538"/>
              <a:buChar char="●"/>
            </a:pPr>
            <a:r>
              <a:rPr lang="it"/>
              <a:t>Deviazione standard bassa.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6153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61538"/>
              <a:buNone/>
            </a:pPr>
            <a:r>
              <a:rPr lang="it"/>
              <a:t>Per gli </a:t>
            </a:r>
            <a:r>
              <a:rPr lang="it" b="1"/>
              <a:t>OARs</a:t>
            </a:r>
            <a:r>
              <a:rPr lang="it"/>
              <a:t> l’obiettivo è:</a:t>
            </a:r>
            <a:endParaRPr/>
          </a:p>
          <a:p>
            <a:pPr marL="177800" lvl="0" indent="-1614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61538"/>
              <a:buChar char="●"/>
            </a:pPr>
            <a:r>
              <a:rPr lang="it"/>
              <a:t>Dose massima più bassa possibile;</a:t>
            </a:r>
            <a:endParaRPr/>
          </a:p>
          <a:p>
            <a:pPr marL="177800" lvl="0" indent="-161448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61538"/>
              <a:buChar char="●"/>
            </a:pPr>
            <a:r>
              <a:rPr lang="it"/>
              <a:t>Dose media più bassa possibile.</a:t>
            </a:r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salvataggio dei dati (2)</a:t>
            </a:r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729450" y="2083025"/>
            <a:ext cx="3221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000"/>
              <a:t>Per salvare l’immagine CT basta cliccare sull’icona della fotocamera in alto a sinistra.</a:t>
            </a:r>
            <a:endParaRPr sz="1000"/>
          </a:p>
        </p:txBody>
      </p:sp>
      <p:sp>
        <p:nvSpPr>
          <p:cNvPr id="388" name="Google Shape;388;p4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25</a:t>
            </a:fld>
            <a:endParaRPr/>
          </a:p>
        </p:txBody>
      </p:sp>
      <p:grpSp>
        <p:nvGrpSpPr>
          <p:cNvPr id="389" name="Google Shape;389;p41"/>
          <p:cNvGrpSpPr/>
          <p:nvPr/>
        </p:nvGrpSpPr>
        <p:grpSpPr>
          <a:xfrm>
            <a:off x="791250" y="2605274"/>
            <a:ext cx="3255050" cy="1113575"/>
            <a:chOff x="5032875" y="1927899"/>
            <a:chExt cx="3255050" cy="1113575"/>
          </a:xfrm>
        </p:grpSpPr>
        <p:pic>
          <p:nvPicPr>
            <p:cNvPr id="390" name="Google Shape;390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32875" y="1927899"/>
              <a:ext cx="3255050" cy="1113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41"/>
            <p:cNvSpPr/>
            <p:nvPr/>
          </p:nvSpPr>
          <p:spPr>
            <a:xfrm>
              <a:off x="5158900" y="1971200"/>
              <a:ext cx="196800" cy="1866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2" name="Google Shape;39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400" y="1452366"/>
            <a:ext cx="3039426" cy="32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1"/>
          <p:cNvSpPr/>
          <p:nvPr/>
        </p:nvSpPr>
        <p:spPr>
          <a:xfrm>
            <a:off x="5382175" y="1635225"/>
            <a:ext cx="196800" cy="1866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1"/>
          <p:cNvSpPr txBox="1"/>
          <p:nvPr/>
        </p:nvSpPr>
        <p:spPr>
          <a:xfrm>
            <a:off x="5136525" y="1551525"/>
            <a:ext cx="509400" cy="354000"/>
          </a:xfrm>
          <a:prstGeom prst="rect">
            <a:avLst/>
          </a:prstGeom>
          <a:noFill/>
          <a:ln>
            <a:noFill/>
          </a:ln>
          <a:effectLst>
            <a:outerShdw blurRad="42863" dist="19050" dir="864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F57A0B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100" b="1">
              <a:solidFill>
                <a:srgbClr val="F57A0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41"/>
          <p:cNvSpPr txBox="1"/>
          <p:nvPr/>
        </p:nvSpPr>
        <p:spPr>
          <a:xfrm>
            <a:off x="6740900" y="3538700"/>
            <a:ext cx="509400" cy="354000"/>
          </a:xfrm>
          <a:prstGeom prst="rect">
            <a:avLst/>
          </a:prstGeom>
          <a:noFill/>
          <a:ln>
            <a:noFill/>
          </a:ln>
          <a:effectLst>
            <a:outerShdw blurRad="42863" dist="19050" dir="864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F57A0B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100" b="1">
              <a:solidFill>
                <a:srgbClr val="F57A0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>
            <a:off x="6412825" y="3123975"/>
            <a:ext cx="509400" cy="354000"/>
          </a:xfrm>
          <a:prstGeom prst="rect">
            <a:avLst/>
          </a:prstGeom>
          <a:noFill/>
          <a:ln>
            <a:noFill/>
          </a:ln>
          <a:effectLst>
            <a:outerShdw blurRad="42863" dist="19050" dir="864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F57A0B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100" b="1">
              <a:solidFill>
                <a:srgbClr val="F57A0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6631938" y="2251275"/>
            <a:ext cx="509400" cy="354000"/>
          </a:xfrm>
          <a:prstGeom prst="rect">
            <a:avLst/>
          </a:prstGeom>
          <a:noFill/>
          <a:ln>
            <a:noFill/>
          </a:ln>
          <a:effectLst>
            <a:outerShdw blurRad="42863" dist="19050" dir="8640000" algn="bl" rotWithShape="0">
              <a:srgbClr val="000000">
                <a:alpha val="6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F57A0B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100" b="1">
              <a:solidFill>
                <a:srgbClr val="F57A0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funziona MatRad?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988" y="2007975"/>
            <a:ext cx="6321324" cy="279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Selezione dell’organo da trattare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729449" y="2078875"/>
            <a:ext cx="6384189" cy="703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None/>
            </a:pPr>
            <a:r>
              <a:rPr lang="it-IT" dirty="0">
                <a:solidFill>
                  <a:schemeClr val="bg2"/>
                </a:solidFill>
              </a:rPr>
              <a:t>All’interno della cartella di installazione de programma sono disponibili diverse immagini TAC che è possibile selezionare e trattare.</a:t>
            </a: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9520DDC-072F-504F-A092-AB601E454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486" y="2971313"/>
            <a:ext cx="1473733" cy="14827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FBA599-7E87-3E0B-DAC7-C20A01B1D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782" y="2968000"/>
            <a:ext cx="1473733" cy="14860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ECC26D-DA5B-0115-9580-DCCBABAF5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79" y="2946750"/>
            <a:ext cx="1482944" cy="149829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57556AE-7471-33CB-D440-1F875BB17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078" y="2980281"/>
            <a:ext cx="1470663" cy="147373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D40613-3937-5DF2-B770-FD62E5F091E1}"/>
              </a:ext>
            </a:extLst>
          </p:cNvPr>
          <p:cNvSpPr txBox="1"/>
          <p:nvPr/>
        </p:nvSpPr>
        <p:spPr>
          <a:xfrm>
            <a:off x="1057979" y="4488241"/>
            <a:ext cx="1400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Fantoccio a C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826914D-8215-4B6C-00BC-219AA3737BE5}"/>
              </a:ext>
            </a:extLst>
          </p:cNvPr>
          <p:cNvSpPr txBox="1"/>
          <p:nvPr/>
        </p:nvSpPr>
        <p:spPr>
          <a:xfrm>
            <a:off x="2949310" y="4482318"/>
            <a:ext cx="1400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Tumore della testa-collo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02BA85-7DE6-2BB2-54F8-0A477D0426C9}"/>
              </a:ext>
            </a:extLst>
          </p:cNvPr>
          <p:cNvSpPr txBox="1"/>
          <p:nvPr/>
        </p:nvSpPr>
        <p:spPr>
          <a:xfrm>
            <a:off x="4794605" y="4482319"/>
            <a:ext cx="1400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Tumore al fegato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4AA78B-2354-565E-5175-490A56C90AAA}"/>
              </a:ext>
            </a:extLst>
          </p:cNvPr>
          <p:cNvSpPr txBox="1"/>
          <p:nvPr/>
        </p:nvSpPr>
        <p:spPr>
          <a:xfrm>
            <a:off x="6638366" y="4488056"/>
            <a:ext cx="1400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Tumore alla prostata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Selezione degli input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361" y="2046819"/>
            <a:ext cx="3031865" cy="129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1B6C0C-FDFB-1D1A-25C2-D1E8BC55F799}"/>
              </a:ext>
            </a:extLst>
          </p:cNvPr>
          <p:cNvSpPr txBox="1"/>
          <p:nvPr/>
        </p:nvSpPr>
        <p:spPr>
          <a:xfrm>
            <a:off x="999361" y="3476943"/>
            <a:ext cx="2384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Tipo di fascio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Numero di fasci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Angolo di incidenza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…</a:t>
            </a:r>
          </a:p>
        </p:txBody>
      </p:sp>
      <p:pic>
        <p:nvPicPr>
          <p:cNvPr id="3" name="Google Shape;195;p25">
            <a:extLst>
              <a:ext uri="{FF2B5EF4-FFF2-40B4-BE49-F238E27FC236}">
                <a16:creationId xmlns:a16="http://schemas.microsoft.com/office/drawing/2014/main" id="{26E07FE9-A104-64F1-62A4-3EAE27D84E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951" y="1939479"/>
            <a:ext cx="2982075" cy="23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Curve di Isodose</a:t>
            </a:r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body" idx="4294967295"/>
          </p:nvPr>
        </p:nvSpPr>
        <p:spPr>
          <a:xfrm>
            <a:off x="4913225" y="2586175"/>
            <a:ext cx="3261300" cy="12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Le </a:t>
            </a:r>
            <a:r>
              <a:rPr lang="it" sz="1400" b="1">
                <a:solidFill>
                  <a:schemeClr val="dk1"/>
                </a:solidFill>
              </a:rPr>
              <a:t>curve di isodose</a:t>
            </a:r>
            <a:r>
              <a:rPr lang="it" sz="1400"/>
              <a:t> sono linee lungo le quali la dose è costante. 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Normalmente non si mette il valore di dose ma la percentuale rispetto al valore massimo.</a:t>
            </a:r>
            <a:endParaRPr sz="1400"/>
          </a:p>
        </p:txBody>
      </p:sp>
      <p:pic>
        <p:nvPicPr>
          <p:cNvPr id="286" name="Google Shape;286;p32" descr="Immagine che contiene testo, computer, monitor, interni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449" y="2081825"/>
            <a:ext cx="3734075" cy="22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Istogramma Dose-Volume (DVH)</a:t>
            </a:r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body" idx="4294967295"/>
          </p:nvPr>
        </p:nvSpPr>
        <p:spPr>
          <a:xfrm>
            <a:off x="729450" y="2190675"/>
            <a:ext cx="41985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 sz="1400"/>
              <a:t>Riassume in un unico grafico la dose ricevuta da ciascun organo bersaglio e dai diversi organi a rischio.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400"/>
          </a:p>
          <a:p>
            <a:pPr marL="17780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Sull’asse delle ascisse c’è la </a:t>
            </a:r>
            <a:r>
              <a:rPr lang="it" sz="1400" b="1"/>
              <a:t>dose</a:t>
            </a:r>
            <a:r>
              <a:rPr lang="it" sz="1400"/>
              <a:t>;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1400"/>
          </a:p>
          <a:p>
            <a:pPr marL="17780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ts val="1400"/>
              <a:buChar char="●"/>
            </a:pPr>
            <a:r>
              <a:rPr lang="it" sz="1400"/>
              <a:t>Sull’asse delle ordinate c’è la </a:t>
            </a:r>
            <a:r>
              <a:rPr lang="it" sz="1400" b="1"/>
              <a:t>percentuale di volume</a:t>
            </a:r>
            <a:r>
              <a:rPr lang="it" sz="1400"/>
              <a:t> che ha ricevuto tale dose. </a:t>
            </a:r>
            <a:endParaRPr sz="1400"/>
          </a:p>
        </p:txBody>
      </p:sp>
      <p:pic>
        <p:nvPicPr>
          <p:cNvPr id="294" name="Google Shape;29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475" y="2237450"/>
            <a:ext cx="3408374" cy="22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Cosa c’è in tabella?</a:t>
            </a:r>
            <a:endParaRPr/>
          </a:p>
        </p:txBody>
      </p:sp>
      <p:graphicFrame>
        <p:nvGraphicFramePr>
          <p:cNvPr id="334" name="Google Shape;334;p36"/>
          <p:cNvGraphicFramePr/>
          <p:nvPr/>
        </p:nvGraphicFramePr>
        <p:xfrm>
          <a:off x="2882749" y="2930663"/>
          <a:ext cx="5037375" cy="1341200"/>
        </p:xfrm>
        <a:graphic>
          <a:graphicData uri="http://schemas.openxmlformats.org/drawingml/2006/table">
            <a:tbl>
              <a:tblPr firstRow="1" bandRow="1">
                <a:noFill/>
                <a:tableStyleId>{4AB4F271-D4F2-4191-B1F7-C04FE4DEB9B6}</a:tableStyleId>
              </a:tblPr>
              <a:tblGrid>
                <a:gridCol w="107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/>
                        <a:t>max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/>
                        <a:t>min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/>
                        <a:t>mean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/>
                        <a:t>Std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>
                          <a:solidFill>
                            <a:schemeClr val="dk2"/>
                          </a:solidFill>
                        </a:rPr>
                        <a:t>Core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1.3525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0.2364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1.0615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0.2183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>
                          <a:solidFill>
                            <a:schemeClr val="dk2"/>
                          </a:solidFill>
                        </a:rPr>
                        <a:t>Outer Target</a:t>
                      </a:r>
                      <a:endParaRPr sz="1400" b="1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1.8672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1.0975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1.5905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0.1581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 b="1">
                          <a:solidFill>
                            <a:schemeClr val="dk2"/>
                          </a:solidFill>
                        </a:rPr>
                        <a:t>BODY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2.3969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0.1373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400">
                          <a:solidFill>
                            <a:schemeClr val="dk2"/>
                          </a:solidFill>
                        </a:rPr>
                        <a:t>0.4068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35" name="Google Shape;335;p36"/>
          <p:cNvCxnSpPr>
            <a:stCxn id="336" idx="3"/>
          </p:cNvCxnSpPr>
          <p:nvPr/>
        </p:nvCxnSpPr>
        <p:spPr>
          <a:xfrm>
            <a:off x="3708640" y="2346414"/>
            <a:ext cx="581400" cy="492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7" name="Google Shape;337;p36"/>
          <p:cNvSpPr txBox="1"/>
          <p:nvPr/>
        </p:nvSpPr>
        <p:spPr>
          <a:xfrm>
            <a:off x="4225772" y="1096880"/>
            <a:ext cx="1631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Più basso valore di dose osservato nel tessuto selezionato:</a:t>
            </a:r>
            <a:endParaRPr sz="110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Minimum dose</a:t>
            </a:r>
            <a:endParaRPr sz="1100">
              <a:solidFill>
                <a:schemeClr val="accent1"/>
              </a:solidFill>
            </a:endParaRPr>
          </a:p>
        </p:txBody>
      </p:sp>
      <p:cxnSp>
        <p:nvCxnSpPr>
          <p:cNvPr id="338" name="Google Shape;338;p36"/>
          <p:cNvCxnSpPr>
            <a:stCxn id="337" idx="2"/>
          </p:cNvCxnSpPr>
          <p:nvPr/>
        </p:nvCxnSpPr>
        <p:spPr>
          <a:xfrm>
            <a:off x="5041472" y="2028080"/>
            <a:ext cx="178800" cy="773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36"/>
          <p:cNvSpPr txBox="1"/>
          <p:nvPr/>
        </p:nvSpPr>
        <p:spPr>
          <a:xfrm>
            <a:off x="2077240" y="1880814"/>
            <a:ext cx="1631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Più alto valore di dose osservato nel tessuto selezionato:</a:t>
            </a:r>
            <a:endParaRPr sz="110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Maximum dose</a:t>
            </a:r>
            <a:endParaRPr sz="1100">
              <a:solidFill>
                <a:schemeClr val="accent1"/>
              </a:solidFill>
            </a:endParaRPr>
          </a:p>
        </p:txBody>
      </p:sp>
      <p:cxnSp>
        <p:nvCxnSpPr>
          <p:cNvPr id="339" name="Google Shape;339;p36"/>
          <p:cNvCxnSpPr/>
          <p:nvPr/>
        </p:nvCxnSpPr>
        <p:spPr>
          <a:xfrm flipH="1">
            <a:off x="6340001" y="2098523"/>
            <a:ext cx="103800" cy="730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0" name="Google Shape;340;p36"/>
          <p:cNvSpPr txBox="1"/>
          <p:nvPr/>
        </p:nvSpPr>
        <p:spPr>
          <a:xfrm>
            <a:off x="5993539" y="1096879"/>
            <a:ext cx="1631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Valor medio della dose nel tessuto selezionato</a:t>
            </a:r>
            <a:r>
              <a:rPr lang="it" sz="1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Mean dose</a:t>
            </a:r>
            <a:endParaRPr sz="1100">
              <a:solidFill>
                <a:schemeClr val="accent1"/>
              </a:solidFill>
            </a:endParaRPr>
          </a:p>
        </p:txBody>
      </p:sp>
      <p:cxnSp>
        <p:nvCxnSpPr>
          <p:cNvPr id="341" name="Google Shape;341;p36"/>
          <p:cNvCxnSpPr/>
          <p:nvPr/>
        </p:nvCxnSpPr>
        <p:spPr>
          <a:xfrm flipH="1">
            <a:off x="7445465" y="2400405"/>
            <a:ext cx="311400" cy="456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2" name="Google Shape;342;p36"/>
          <p:cNvSpPr txBox="1"/>
          <p:nvPr/>
        </p:nvSpPr>
        <p:spPr>
          <a:xfrm>
            <a:off x="7373719" y="1650877"/>
            <a:ext cx="1503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Deviazione standard </a:t>
            </a:r>
            <a:r>
              <a:rPr lang="it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dei valori di dose osservati</a:t>
            </a:r>
            <a:endParaRPr sz="1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2623352" y="3307945"/>
            <a:ext cx="139800" cy="685800"/>
          </a:xfrm>
          <a:prstGeom prst="leftBrace">
            <a:avLst>
              <a:gd name="adj1" fmla="val 43106"/>
              <a:gd name="adj2" fmla="val 4902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1154932" y="3512345"/>
            <a:ext cx="1538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Tessuti selezionati</a:t>
            </a:r>
            <a:endParaRPr sz="1100"/>
          </a:p>
        </p:txBody>
      </p:sp>
      <p:sp>
        <p:nvSpPr>
          <p:cNvPr id="345" name="Google Shape;345;p36"/>
          <p:cNvSpPr txBox="1"/>
          <p:nvPr/>
        </p:nvSpPr>
        <p:spPr>
          <a:xfrm>
            <a:off x="3815017" y="4271863"/>
            <a:ext cx="3630448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Dosi relative a un singolo frazionamento! </a:t>
            </a:r>
            <a:endParaRPr sz="1200" dirty="0">
              <a:solidFill>
                <a:schemeClr val="accent3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 volete confrontare i risultati con i vincoli questi valori vanno moltiplicati per il numero di frazionamenti.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346" name="Google Shape;346;p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ustraciones, imágenes clip art, dibujos animados e iconos de stock de sello de tinta alerta de spoiler - spoiler alert">
            <a:extLst>
              <a:ext uri="{FF2B5EF4-FFF2-40B4-BE49-F238E27FC236}">
                <a16:creationId xmlns:a16="http://schemas.microsoft.com/office/drawing/2014/main" id="{FF50341C-1A8E-B095-E031-FF32995E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608" y1="40000" x2="23039" y2="42740"/>
                        <a14:foregroundMark x1="18301" y1="47945" x2="18301" y2="47945"/>
                        <a14:foregroundMark x1="23039" y1="33699" x2="23039" y2="33699"/>
                        <a14:foregroundMark x1="28105" y1="36712" x2="28105" y2="36712"/>
                        <a14:foregroundMark x1="34477" y1="34521" x2="34477" y2="34521"/>
                        <a14:foregroundMark x1="38889" y1="38082" x2="38889" y2="38082"/>
                        <a14:foregroundMark x1="43954" y1="36438" x2="43954" y2="36438"/>
                        <a14:foregroundMark x1="50000" y1="37808" x2="50000" y2="37808"/>
                        <a14:foregroundMark x1="56373" y1="35890" x2="56373" y2="35890"/>
                        <a14:foregroundMark x1="60948" y1="43562" x2="60948" y2="43562"/>
                        <a14:foregroundMark x1="62092" y1="55616" x2="62092" y2="55616"/>
                        <a14:foregroundMark x1="56863" y1="56712" x2="56863" y2="56712"/>
                        <a14:foregroundMark x1="72222" y1="60000" x2="72222" y2="60000"/>
                        <a14:foregroundMark x1="65196" y1="36712" x2="65196" y2="36712"/>
                        <a14:foregroundMark x1="70588" y1="43014" x2="70588" y2="43014"/>
                        <a14:foregroundMark x1="68954" y1="34795" x2="68954" y2="34795"/>
                        <a14:foregroundMark x1="69771" y1="27671" x2="69771" y2="27671"/>
                        <a14:foregroundMark x1="74837" y1="33699" x2="74837" y2="33699"/>
                        <a14:foregroundMark x1="80719" y1="31507" x2="80719" y2="31507"/>
                        <a14:foregroundMark x1="82516" y1="51507" x2="82516" y2="51507"/>
                        <a14:foregroundMark x1="82353" y1="67945" x2="82353" y2="67945"/>
                        <a14:foregroundMark x1="76961" y1="49589" x2="76961" y2="49589"/>
                        <a14:foregroundMark x1="67320" y1="49589" x2="67320" y2="49589"/>
                        <a14:foregroundMark x1="50654" y1="53425" x2="50654" y2="53425"/>
                        <a14:foregroundMark x1="47876" y1="51233" x2="47876" y2="51233"/>
                        <a14:foregroundMark x1="48856" y1="61644" x2="48856" y2="61644"/>
                        <a14:foregroundMark x1="51144" y1="69863" x2="51144" y2="69863"/>
                        <a14:foregroundMark x1="45915" y1="65753" x2="45915" y2="65753"/>
                        <a14:foregroundMark x1="39379" y1="71233" x2="39379" y2="71233"/>
                        <a14:foregroundMark x1="34641" y1="65205" x2="34641" y2="65205"/>
                        <a14:foregroundMark x1="25163" y1="66849" x2="25163" y2="66849"/>
                        <a14:foregroundMark x1="20588" y1="68767" x2="20588" y2="68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06" y="2831690"/>
            <a:ext cx="367388" cy="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" name="Google Shape;402;p4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923"/>
              <a:buFont typeface="Calibri"/>
              <a:buNone/>
            </a:pPr>
            <a:r>
              <a:rPr lang="it"/>
              <a:t>Come cambia la distribuzione di dose in base alla radiazione usata?</a:t>
            </a:r>
            <a:endParaRPr/>
          </a:p>
        </p:txBody>
      </p:sp>
      <p:pic>
        <p:nvPicPr>
          <p:cNvPr id="403" name="Google Shape;403;p42"/>
          <p:cNvPicPr preferRelativeResize="0"/>
          <p:nvPr/>
        </p:nvPicPr>
        <p:blipFill rotWithShape="1">
          <a:blip r:embed="rId5">
            <a:alphaModFix/>
          </a:blip>
          <a:srcRect l="13462" t="27276" r="15570" b="27384"/>
          <a:stretch/>
        </p:blipFill>
        <p:spPr>
          <a:xfrm>
            <a:off x="3589700" y="2300308"/>
            <a:ext cx="1993280" cy="121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/>
          <p:cNvPicPr preferRelativeResize="0"/>
          <p:nvPr/>
        </p:nvPicPr>
        <p:blipFill rotWithShape="1">
          <a:blip r:embed="rId6">
            <a:alphaModFix/>
          </a:blip>
          <a:srcRect l="13591" t="26669" r="13881" b="20635"/>
          <a:stretch/>
        </p:blipFill>
        <p:spPr>
          <a:xfrm>
            <a:off x="6306438" y="2296500"/>
            <a:ext cx="1840213" cy="12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/>
        </p:nvSpPr>
        <p:spPr>
          <a:xfrm>
            <a:off x="1376811" y="1885710"/>
            <a:ext cx="9393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Fotoni</a:t>
            </a:r>
            <a:endParaRPr sz="1900" b="1"/>
          </a:p>
        </p:txBody>
      </p:sp>
      <p:sp>
        <p:nvSpPr>
          <p:cNvPr id="406" name="Google Shape;406;p42"/>
          <p:cNvSpPr txBox="1"/>
          <p:nvPr/>
        </p:nvSpPr>
        <p:spPr>
          <a:xfrm>
            <a:off x="4116688" y="1885710"/>
            <a:ext cx="9393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Protoni</a:t>
            </a:r>
            <a:endParaRPr sz="900" b="1"/>
          </a:p>
        </p:txBody>
      </p:sp>
      <p:sp>
        <p:nvSpPr>
          <p:cNvPr id="407" name="Google Shape;407;p42"/>
          <p:cNvSpPr txBox="1"/>
          <p:nvPr/>
        </p:nvSpPr>
        <p:spPr>
          <a:xfrm>
            <a:off x="6474000" y="1885700"/>
            <a:ext cx="1505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Ioni Carbonio</a:t>
            </a:r>
            <a:endParaRPr sz="900" b="1"/>
          </a:p>
        </p:txBody>
      </p:sp>
      <p:pic>
        <p:nvPicPr>
          <p:cNvPr id="408" name="Google Shape;408;p42" descr="PDD for photons with energy 6 MV, field size 10 cm × 10 cm. | Download  Scientific Diagram"/>
          <p:cNvPicPr preferRelativeResize="0"/>
          <p:nvPr/>
        </p:nvPicPr>
        <p:blipFill rotWithShape="1">
          <a:blip r:embed="rId7">
            <a:alphaModFix/>
          </a:blip>
          <a:srcRect l="3016"/>
          <a:stretch/>
        </p:blipFill>
        <p:spPr>
          <a:xfrm>
            <a:off x="954975" y="3587150"/>
            <a:ext cx="1959675" cy="11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/>
          <p:cNvPicPr preferRelativeResize="0"/>
          <p:nvPr/>
        </p:nvPicPr>
        <p:blipFill rotWithShape="1">
          <a:blip r:embed="rId8">
            <a:alphaModFix/>
          </a:blip>
          <a:srcRect b="9999"/>
          <a:stretch/>
        </p:blipFill>
        <p:spPr>
          <a:xfrm>
            <a:off x="6221762" y="3564125"/>
            <a:ext cx="2009599" cy="11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61024" y="3564123"/>
            <a:ext cx="1959688" cy="1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2"/>
          <p:cNvSpPr/>
          <p:nvPr/>
        </p:nvSpPr>
        <p:spPr>
          <a:xfrm>
            <a:off x="7760597" y="4331801"/>
            <a:ext cx="386100" cy="361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  <p:pic>
        <p:nvPicPr>
          <p:cNvPr id="413" name="Google Shape;413;p42" descr="Immagine che contiene testo, computer, monitor, interni&#10;&#10;Descrizione generat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8713" y="2279350"/>
            <a:ext cx="2032200" cy="12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862</Words>
  <Application>Microsoft Office PowerPoint</Application>
  <PresentationFormat>Presentazione su schermo (16:9)</PresentationFormat>
  <Paragraphs>245</Paragraphs>
  <Slides>25</Slides>
  <Notes>24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Raleway</vt:lpstr>
      <vt:lpstr>Lato</vt:lpstr>
      <vt:lpstr>Calibri</vt:lpstr>
      <vt:lpstr>Streamline</vt:lpstr>
      <vt:lpstr>Hands-on session </vt:lpstr>
      <vt:lpstr>Introduzione a </vt:lpstr>
      <vt:lpstr>Come funziona MatRad?</vt:lpstr>
      <vt:lpstr>Selezione dell’organo da trattare</vt:lpstr>
      <vt:lpstr>Selezione degli input</vt:lpstr>
      <vt:lpstr>Curve di Isodose</vt:lpstr>
      <vt:lpstr>Istogramma Dose-Volume (DVH)</vt:lpstr>
      <vt:lpstr>Cosa c’è in tabella?</vt:lpstr>
      <vt:lpstr>Come cambia la distribuzione di dose in base alla radiazione usata?</vt:lpstr>
      <vt:lpstr>Come cambia la distribuzione di dose in base alla radiazione usata?</vt:lpstr>
      <vt:lpstr>Presentazione standard di PowerPoint</vt:lpstr>
      <vt:lpstr>Workflow</vt:lpstr>
      <vt:lpstr>Volume of interest (VOI)</vt:lpstr>
      <vt:lpstr>Volume of interest (VOI)</vt:lpstr>
      <vt:lpstr>Organi A Rischio (OAR)</vt:lpstr>
      <vt:lpstr>Piani di visualizzazione</vt:lpstr>
      <vt:lpstr>Passi successivi</vt:lpstr>
      <vt:lpstr>Il salvataggio dei dati (1)</vt:lpstr>
      <vt:lpstr>Come leggo il DVH?</vt:lpstr>
      <vt:lpstr>Cosa mi aspetto?</vt:lpstr>
      <vt:lpstr>Un esempio </vt:lpstr>
      <vt:lpstr>Un esempio </vt:lpstr>
      <vt:lpstr>Un esempio </vt:lpstr>
      <vt:lpstr>Cosa mi aspetto da un trattamento ben fatto?</vt:lpstr>
      <vt:lpstr>Il salvataggio dei dati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session </dc:title>
  <cp:lastModifiedBy>Michele Colucci</cp:lastModifiedBy>
  <cp:revision>2</cp:revision>
  <dcterms:modified xsi:type="dcterms:W3CDTF">2024-02-01T13:09:32Z</dcterms:modified>
</cp:coreProperties>
</file>