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0.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6" r:id="rId3"/>
    <p:sldId id="297" r:id="rId4"/>
    <p:sldId id="302" r:id="rId5"/>
    <p:sldId id="301" r:id="rId6"/>
    <p:sldId id="257" r:id="rId7"/>
    <p:sldId id="261" r:id="rId8"/>
    <p:sldId id="263" r:id="rId9"/>
    <p:sldId id="264" r:id="rId10"/>
    <p:sldId id="260" r:id="rId11"/>
    <p:sldId id="2164" r:id="rId12"/>
    <p:sldId id="2181" r:id="rId13"/>
    <p:sldId id="308" r:id="rId14"/>
    <p:sldId id="306" r:id="rId15"/>
    <p:sldId id="303" r:id="rId16"/>
    <p:sldId id="266" r:id="rId17"/>
    <p:sldId id="2180" r:id="rId18"/>
    <p:sldId id="2154" r:id="rId19"/>
    <p:sldId id="2179" r:id="rId20"/>
    <p:sldId id="2165" r:id="rId21"/>
    <p:sldId id="2183" r:id="rId22"/>
    <p:sldId id="2178" r:id="rId23"/>
    <p:sldId id="2149" r:id="rId24"/>
    <p:sldId id="2153" r:id="rId25"/>
    <p:sldId id="2159" r:id="rId26"/>
    <p:sldId id="2168" r:id="rId27"/>
    <p:sldId id="2152" r:id="rId28"/>
    <p:sldId id="1600" r:id="rId29"/>
    <p:sldId id="2157" r:id="rId30"/>
    <p:sldId id="2158" r:id="rId31"/>
    <p:sldId id="2161" r:id="rId32"/>
    <p:sldId id="2182"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E7434"/>
    <a:srgbClr val="FF7A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1" autoAdjust="0"/>
    <p:restoredTop sz="94690"/>
  </p:normalViewPr>
  <p:slideViewPr>
    <p:cSldViewPr snapToGrid="0">
      <p:cViewPr>
        <p:scale>
          <a:sx n="122" d="100"/>
          <a:sy n="122" d="100"/>
        </p:scale>
        <p:origin x="1248" y="720"/>
      </p:cViewPr>
      <p:guideLst/>
    </p:cSldViewPr>
  </p:slideViewPr>
  <p:notesTextViewPr>
    <p:cViewPr>
      <p:scale>
        <a:sx n="1" d="1"/>
        <a:sy n="1" d="1"/>
      </p:scale>
      <p:origin x="0" y="0"/>
    </p:cViewPr>
  </p:notesTextViewPr>
  <p:sorterViewPr>
    <p:cViewPr varScale="1">
      <p:scale>
        <a:sx n="100" d="100"/>
        <a:sy n="100" d="100"/>
      </p:scale>
      <p:origin x="0" y="-11979"/>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3139C-3C3B-4D22-820A-B83B0E7D946B}" type="datetimeFigureOut">
              <a:rPr lang="en-US" smtClean="0"/>
              <a:t>11/15/25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26EB81-9ECE-4139-A5E4-119755A5AAE0}" type="slidenum">
              <a:rPr lang="en-US" smtClean="0"/>
              <a:t>‹#›</a:t>
            </a:fld>
            <a:endParaRPr lang="en-US"/>
          </a:p>
        </p:txBody>
      </p:sp>
    </p:spTree>
    <p:extLst>
      <p:ext uri="{BB962C8B-B14F-4D97-AF65-F5344CB8AC3E}">
        <p14:creationId xmlns:p14="http://schemas.microsoft.com/office/powerpoint/2010/main" val="297934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6626EB81-9ECE-4139-A5E4-119755A5AAE0}" type="slidenum">
              <a:rPr lang="en-US" smtClean="0"/>
              <a:t>2</a:t>
            </a:fld>
            <a:endParaRPr lang="en-US"/>
          </a:p>
        </p:txBody>
      </p:sp>
    </p:spTree>
    <p:extLst>
      <p:ext uri="{BB962C8B-B14F-4D97-AF65-F5344CB8AC3E}">
        <p14:creationId xmlns:p14="http://schemas.microsoft.com/office/powerpoint/2010/main" val="372545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a:extLst>
            <a:ext uri="{FF2B5EF4-FFF2-40B4-BE49-F238E27FC236}">
              <a16:creationId xmlns:a16="http://schemas.microsoft.com/office/drawing/2014/main" id="{D385BE98-7FB7-55A6-9E76-AF2EA215F758}"/>
            </a:ext>
          </a:extLst>
        </p:cNvPr>
        <p:cNvGrpSpPr/>
        <p:nvPr/>
      </p:nvGrpSpPr>
      <p:grpSpPr>
        <a:xfrm>
          <a:off x="0" y="0"/>
          <a:ext cx="0" cy="0"/>
          <a:chOff x="0" y="0"/>
          <a:chExt cx="0" cy="0"/>
        </a:xfrm>
      </p:grpSpPr>
      <p:sp>
        <p:nvSpPr>
          <p:cNvPr id="1057" name="Google Shape;1057;p26:notes">
            <a:extLst>
              <a:ext uri="{FF2B5EF4-FFF2-40B4-BE49-F238E27FC236}">
                <a16:creationId xmlns:a16="http://schemas.microsoft.com/office/drawing/2014/main" id="{C3280F30-8666-ED92-FF12-02FE66E52B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M. J. Ma et al., Phys. Rev. Lett. 122, 014803 (2019), carbon acceleration up to </a:t>
            </a:r>
            <a:r>
              <a:rPr lang="en-GB" b="0" i="0" dirty="0">
                <a:solidFill>
                  <a:srgbClr val="000000"/>
                </a:solidFill>
                <a:effectLst/>
                <a:latin typeface="Noto Sans" panose="020B0502040504020204" pitchFamily="34" charset="0"/>
              </a:rPr>
              <a:t>48 MeV per nucleon </a:t>
            </a:r>
            <a:endParaRPr dirty="0"/>
          </a:p>
        </p:txBody>
      </p:sp>
      <p:sp>
        <p:nvSpPr>
          <p:cNvPr id="1058" name="Google Shape;1058;p26:notes">
            <a:extLst>
              <a:ext uri="{FF2B5EF4-FFF2-40B4-BE49-F238E27FC236}">
                <a16:creationId xmlns:a16="http://schemas.microsoft.com/office/drawing/2014/main" id="{3BFDBB36-0FA9-D376-6C5F-A8EDECAB44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1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119F-DEE1-3DFE-B49E-76DA702AA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242D-9924-6E7A-C2C5-A14C848AF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9FA56-2D1C-88FB-C405-BDACF3FE3A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DC17B3-F618-715A-3C57-DDFC42E3907F}"/>
              </a:ext>
            </a:extLst>
          </p:cNvPr>
          <p:cNvSpPr>
            <a:spLocks noGrp="1"/>
          </p:cNvSpPr>
          <p:nvPr>
            <p:ph type="sldNum" sz="quarter" idx="5"/>
          </p:nvPr>
        </p:nvSpPr>
        <p:spPr/>
        <p:txBody>
          <a:bodyPr/>
          <a:lstStyle/>
          <a:p>
            <a:fld id="{6626EB81-9ECE-4139-A5E4-119755A5AAE0}" type="slidenum">
              <a:rPr lang="en-US" smtClean="0"/>
              <a:t>5</a:t>
            </a:fld>
            <a:endParaRPr lang="en-US"/>
          </a:p>
        </p:txBody>
      </p:sp>
    </p:spTree>
    <p:extLst>
      <p:ext uri="{BB962C8B-B14F-4D97-AF65-F5344CB8AC3E}">
        <p14:creationId xmlns:p14="http://schemas.microsoft.com/office/powerpoint/2010/main" val="269166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6626EB81-9ECE-4139-A5E4-119755A5AAE0}" type="slidenum">
              <a:rPr lang="en-US" smtClean="0"/>
              <a:t>10</a:t>
            </a:fld>
            <a:endParaRPr lang="en-US"/>
          </a:p>
        </p:txBody>
      </p:sp>
    </p:spTree>
    <p:extLst>
      <p:ext uri="{BB962C8B-B14F-4D97-AF65-F5344CB8AC3E}">
        <p14:creationId xmlns:p14="http://schemas.microsoft.com/office/powerpoint/2010/main" val="166823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A1F9-1401-0DC0-E9CC-E649825F2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BC01E-BBAF-1E1D-FD1B-55AD51160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A6B4C-44DE-2DF3-3282-031B13C9BDF0}"/>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EA690AC4-7C62-BF69-EC26-06F1CB72CAB8}"/>
              </a:ext>
            </a:extLst>
          </p:cNvPr>
          <p:cNvSpPr>
            <a:spLocks noGrp="1"/>
          </p:cNvSpPr>
          <p:nvPr>
            <p:ph type="sldNum" sz="quarter" idx="5"/>
          </p:nvPr>
        </p:nvSpPr>
        <p:spPr/>
        <p:txBody>
          <a:bodyPr/>
          <a:lstStyle/>
          <a:p>
            <a:fld id="{6626EB81-9ECE-4139-A5E4-119755A5AAE0}" type="slidenum">
              <a:rPr lang="en-US" smtClean="0"/>
              <a:t>11</a:t>
            </a:fld>
            <a:endParaRPr lang="en-US"/>
          </a:p>
        </p:txBody>
      </p:sp>
    </p:spTree>
    <p:extLst>
      <p:ext uri="{BB962C8B-B14F-4D97-AF65-F5344CB8AC3E}">
        <p14:creationId xmlns:p14="http://schemas.microsoft.com/office/powerpoint/2010/main" val="148197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A319-E4C1-4AA0-79B5-5F7F79F47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06D41-B446-A73C-2314-8E4D8447A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1F73B-19AA-08A9-6846-190518CAA868}"/>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99556078-4FE1-0391-F742-2BA63449CF52}"/>
              </a:ext>
            </a:extLst>
          </p:cNvPr>
          <p:cNvSpPr>
            <a:spLocks noGrp="1"/>
          </p:cNvSpPr>
          <p:nvPr>
            <p:ph type="sldNum" sz="quarter" idx="5"/>
          </p:nvPr>
        </p:nvSpPr>
        <p:spPr/>
        <p:txBody>
          <a:bodyPr/>
          <a:lstStyle/>
          <a:p>
            <a:fld id="{6626EB81-9ECE-4139-A5E4-119755A5AAE0}" type="slidenum">
              <a:rPr lang="en-US" smtClean="0"/>
              <a:t>12</a:t>
            </a:fld>
            <a:endParaRPr lang="en-US"/>
          </a:p>
        </p:txBody>
      </p:sp>
    </p:spTree>
    <p:extLst>
      <p:ext uri="{BB962C8B-B14F-4D97-AF65-F5344CB8AC3E}">
        <p14:creationId xmlns:p14="http://schemas.microsoft.com/office/powerpoint/2010/main" val="248064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6626EB81-9ECE-4139-A5E4-119755A5AAE0}" type="slidenum">
              <a:rPr lang="en-US" smtClean="0"/>
              <a:t>15</a:t>
            </a:fld>
            <a:endParaRPr lang="en-US"/>
          </a:p>
        </p:txBody>
      </p:sp>
    </p:spTree>
    <p:extLst>
      <p:ext uri="{BB962C8B-B14F-4D97-AF65-F5344CB8AC3E}">
        <p14:creationId xmlns:p14="http://schemas.microsoft.com/office/powerpoint/2010/main" val="2661234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8" name="Google Shape;10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98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a:extLst>
            <a:ext uri="{FF2B5EF4-FFF2-40B4-BE49-F238E27FC236}">
              <a16:creationId xmlns:a16="http://schemas.microsoft.com/office/drawing/2014/main" id="{A4DA4678-13D4-0C4C-138D-AE00987E3A77}"/>
            </a:ext>
          </a:extLst>
        </p:cNvPr>
        <p:cNvGrpSpPr/>
        <p:nvPr/>
      </p:nvGrpSpPr>
      <p:grpSpPr>
        <a:xfrm>
          <a:off x="0" y="0"/>
          <a:ext cx="0" cy="0"/>
          <a:chOff x="0" y="0"/>
          <a:chExt cx="0" cy="0"/>
        </a:xfrm>
      </p:grpSpPr>
      <p:sp>
        <p:nvSpPr>
          <p:cNvPr id="1057" name="Google Shape;1057;p26:notes">
            <a:extLst>
              <a:ext uri="{FF2B5EF4-FFF2-40B4-BE49-F238E27FC236}">
                <a16:creationId xmlns:a16="http://schemas.microsoft.com/office/drawing/2014/main" id="{F1485B6C-0BAA-3473-C834-9915284FDFA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8" name="Google Shape;1058;p26:notes">
            <a:extLst>
              <a:ext uri="{FF2B5EF4-FFF2-40B4-BE49-F238E27FC236}">
                <a16:creationId xmlns:a16="http://schemas.microsoft.com/office/drawing/2014/main" id="{4FB9FFA3-0353-D33F-9D08-CF2A476062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690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a:extLst>
            <a:ext uri="{FF2B5EF4-FFF2-40B4-BE49-F238E27FC236}">
              <a16:creationId xmlns:a16="http://schemas.microsoft.com/office/drawing/2014/main" id="{0EAE414B-8EEC-CCC7-8C0D-CEE8B77F6E07}"/>
            </a:ext>
          </a:extLst>
        </p:cNvPr>
        <p:cNvGrpSpPr/>
        <p:nvPr/>
      </p:nvGrpSpPr>
      <p:grpSpPr>
        <a:xfrm>
          <a:off x="0" y="0"/>
          <a:ext cx="0" cy="0"/>
          <a:chOff x="0" y="0"/>
          <a:chExt cx="0" cy="0"/>
        </a:xfrm>
      </p:grpSpPr>
      <p:sp>
        <p:nvSpPr>
          <p:cNvPr id="1057" name="Google Shape;1057;p26:notes">
            <a:extLst>
              <a:ext uri="{FF2B5EF4-FFF2-40B4-BE49-F238E27FC236}">
                <a16:creationId xmlns:a16="http://schemas.microsoft.com/office/drawing/2014/main" id="{C4C879A8-6536-437E-0737-B5B12C2E03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M. J. Ma et al., Phys. Rev. Lett. 122, 014803 (2019), carbon acceleration up to </a:t>
            </a:r>
            <a:r>
              <a:rPr lang="en-GB" b="0" i="0" dirty="0">
                <a:solidFill>
                  <a:srgbClr val="000000"/>
                </a:solidFill>
                <a:effectLst/>
                <a:latin typeface="Noto Sans" panose="020B0502040504020204" pitchFamily="34" charset="0"/>
              </a:rPr>
              <a:t>48 MeV per nucleon </a:t>
            </a:r>
            <a:endParaRPr dirty="0"/>
          </a:p>
        </p:txBody>
      </p:sp>
      <p:sp>
        <p:nvSpPr>
          <p:cNvPr id="1058" name="Google Shape;1058;p26:notes">
            <a:extLst>
              <a:ext uri="{FF2B5EF4-FFF2-40B4-BE49-F238E27FC236}">
                <a16:creationId xmlns:a16="http://schemas.microsoft.com/office/drawing/2014/main" id="{32815950-3DF3-A5B0-788C-2D73EAA2BC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38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1CE8-EEEA-C149-0854-FA0BC8B544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4CD26-D1D6-26D7-6C2F-3F4920755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90FE4-7696-4D9A-1158-60A5AE6F028C}"/>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5" name="Footer Placeholder 4">
            <a:extLst>
              <a:ext uri="{FF2B5EF4-FFF2-40B4-BE49-F238E27FC236}">
                <a16:creationId xmlns:a16="http://schemas.microsoft.com/office/drawing/2014/main" id="{956C05F4-1C0E-37D7-626D-2A4EE7377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411E3-2A35-D138-81B6-91D2C361B64E}"/>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56881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D0DF-2943-1013-6112-F8DBF6441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4D721F-2B99-883E-D12A-8D51C7FE7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2FEC7-A95F-9F60-B3F2-AF4C3D172951}"/>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5" name="Footer Placeholder 4">
            <a:extLst>
              <a:ext uri="{FF2B5EF4-FFF2-40B4-BE49-F238E27FC236}">
                <a16:creationId xmlns:a16="http://schemas.microsoft.com/office/drawing/2014/main" id="{0CED8352-84AC-EB82-D78C-318D0EB99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4B7C9-04E1-56C5-ABA4-44B4B874654C}"/>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104285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AD2807-AA8B-53DA-E824-C83FD9A661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B0C45-D76D-AECE-E0F1-ECC6BC8EE4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1A10C-B11F-06E0-3A47-EE6EDB9D4CA4}"/>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5" name="Footer Placeholder 4">
            <a:extLst>
              <a:ext uri="{FF2B5EF4-FFF2-40B4-BE49-F238E27FC236}">
                <a16:creationId xmlns:a16="http://schemas.microsoft.com/office/drawing/2014/main" id="{D919C527-A0AB-39A9-FA2D-5AACC562B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300FF-CB0C-8731-F339-0E8CD37DFFF7}"/>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92391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039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0DE8-EA82-46D0-0D57-7CFE64FDB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1F6A1F-1CD2-A17C-7F54-FB3EFDEDB3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5E1FD-41B1-3142-D3D7-A4589291F83B}"/>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5" name="Footer Placeholder 4">
            <a:extLst>
              <a:ext uri="{FF2B5EF4-FFF2-40B4-BE49-F238E27FC236}">
                <a16:creationId xmlns:a16="http://schemas.microsoft.com/office/drawing/2014/main" id="{7E92C8A5-129E-38FD-2265-730F4EFF6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90084-9FD8-9B7A-FCE0-9A4F94176E28}"/>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2293995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1826-BA71-8821-AC06-C2685BCAFC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DCDCA-1759-D898-B0E9-C982B52506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DD3B5A-0995-D139-C202-A02953C5B35F}"/>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5" name="Footer Placeholder 4">
            <a:extLst>
              <a:ext uri="{FF2B5EF4-FFF2-40B4-BE49-F238E27FC236}">
                <a16:creationId xmlns:a16="http://schemas.microsoft.com/office/drawing/2014/main" id="{1F590E4E-48F5-47D6-1D4F-29F3158AD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6557E-1BB9-F41C-D6EF-E0868C4ACACA}"/>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377807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3047-199B-60BF-1E25-A2FE7BEA2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5027F-8D31-9D60-2601-8CE3FE545E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9F2FB9-479A-F7FB-7CE8-A50F607598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9970BD-BC71-7612-7DAB-9907158B6B72}"/>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6" name="Footer Placeholder 5">
            <a:extLst>
              <a:ext uri="{FF2B5EF4-FFF2-40B4-BE49-F238E27FC236}">
                <a16:creationId xmlns:a16="http://schemas.microsoft.com/office/drawing/2014/main" id="{35A617A0-4740-A2EB-2443-DD73EEEF8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25632-D1FB-9BFE-72D9-C43280987057}"/>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86258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79F5-132D-CAFC-38A6-32C5B2F941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20A8C-AA60-7D80-6EBE-D8D77C07E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2017A1-7C36-6B97-028E-BD3403A487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BB3E3-36AD-2BAB-3A65-8535BB578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EF3F5-C14B-3F89-9A6D-C71A184B61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BAC58-3FFF-D714-C23A-76975C8BDD85}"/>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8" name="Footer Placeholder 7">
            <a:extLst>
              <a:ext uri="{FF2B5EF4-FFF2-40B4-BE49-F238E27FC236}">
                <a16:creationId xmlns:a16="http://schemas.microsoft.com/office/drawing/2014/main" id="{43A944D2-31DE-3DAD-E241-D57B2F32B7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FCE8B2-10BF-CA00-AD04-E31D2F2E4000}"/>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3772787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EDFC-A62A-E456-C795-8BF0EE882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739F1-1381-C78C-6B80-1F7D2F4EE214}"/>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4" name="Footer Placeholder 3">
            <a:extLst>
              <a:ext uri="{FF2B5EF4-FFF2-40B4-BE49-F238E27FC236}">
                <a16:creationId xmlns:a16="http://schemas.microsoft.com/office/drawing/2014/main" id="{6F692317-8B45-2EB2-1272-710436EE4C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685588-9AF5-9EEF-396E-DD421E6D02C7}"/>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231954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8A2F9-B748-51D5-94EF-D40277F8E85D}"/>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3" name="Footer Placeholder 2">
            <a:extLst>
              <a:ext uri="{FF2B5EF4-FFF2-40B4-BE49-F238E27FC236}">
                <a16:creationId xmlns:a16="http://schemas.microsoft.com/office/drawing/2014/main" id="{D35E2F30-ADA6-1279-3EE3-1F77ED7B5A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57B5DD-797C-DC55-D522-DEF068588D79}"/>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122355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FF96-FB67-6456-BEC2-0AA1AC2F3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017DA6-2923-4D96-3E37-A4BAF7697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9C7F22-8D58-ABC6-B9A0-BF0A12930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33DDE-F263-7B52-6517-6E85C8A62C42}"/>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6" name="Footer Placeholder 5">
            <a:extLst>
              <a:ext uri="{FF2B5EF4-FFF2-40B4-BE49-F238E27FC236}">
                <a16:creationId xmlns:a16="http://schemas.microsoft.com/office/drawing/2014/main" id="{99F13269-94F9-0811-8E48-E51D0CA91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D442C-16BB-ABEE-82F4-212229AA42FA}"/>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183446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FD4F-272C-CDD5-988B-438380CB6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5191F7-CDE4-B79A-83FA-D296B3CA9B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5988EA-2FB9-D565-ACF1-D5EB5D85B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2D5E6-EF8E-D1AA-90EE-D6DFDDEE3A39}"/>
              </a:ext>
            </a:extLst>
          </p:cNvPr>
          <p:cNvSpPr>
            <a:spLocks noGrp="1"/>
          </p:cNvSpPr>
          <p:nvPr>
            <p:ph type="dt" sz="half" idx="10"/>
          </p:nvPr>
        </p:nvSpPr>
        <p:spPr/>
        <p:txBody>
          <a:bodyPr/>
          <a:lstStyle/>
          <a:p>
            <a:fld id="{C0151C6B-0BFA-46E3-8EBF-6492F3C18CAA}" type="datetimeFigureOut">
              <a:rPr lang="en-US" smtClean="0"/>
              <a:t>11/15/25</a:t>
            </a:fld>
            <a:endParaRPr lang="en-US"/>
          </a:p>
        </p:txBody>
      </p:sp>
      <p:sp>
        <p:nvSpPr>
          <p:cNvPr id="6" name="Footer Placeholder 5">
            <a:extLst>
              <a:ext uri="{FF2B5EF4-FFF2-40B4-BE49-F238E27FC236}">
                <a16:creationId xmlns:a16="http://schemas.microsoft.com/office/drawing/2014/main" id="{F379F5A8-0846-9E54-5F99-FFB26AD14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E1E31-5310-0E81-1F3D-18C1682FE2E3}"/>
              </a:ext>
            </a:extLst>
          </p:cNvPr>
          <p:cNvSpPr>
            <a:spLocks noGrp="1"/>
          </p:cNvSpPr>
          <p:nvPr>
            <p:ph type="sldNum" sz="quarter" idx="12"/>
          </p:nvPr>
        </p:nvSpPr>
        <p:spPr/>
        <p:txBody>
          <a:bodyPr/>
          <a:lstStyle/>
          <a:p>
            <a:fld id="{28369816-A40A-429C-92F6-74DF45CD65B7}" type="slidenum">
              <a:rPr lang="en-US" smtClean="0"/>
              <a:t>‹#›</a:t>
            </a:fld>
            <a:endParaRPr lang="en-US"/>
          </a:p>
        </p:txBody>
      </p:sp>
    </p:spTree>
    <p:extLst>
      <p:ext uri="{BB962C8B-B14F-4D97-AF65-F5344CB8AC3E}">
        <p14:creationId xmlns:p14="http://schemas.microsoft.com/office/powerpoint/2010/main" val="169785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E9D04A-56FC-BC84-92DF-8E3BE6C41F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A89C9-0C5A-7260-D153-CC2FA14FB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B7E74-F283-2FE8-90FC-C8BC9BECA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51C6B-0BFA-46E3-8EBF-6492F3C18CAA}" type="datetimeFigureOut">
              <a:rPr lang="en-US" smtClean="0"/>
              <a:t>11/15/25</a:t>
            </a:fld>
            <a:endParaRPr lang="en-US"/>
          </a:p>
        </p:txBody>
      </p:sp>
      <p:sp>
        <p:nvSpPr>
          <p:cNvPr id="5" name="Footer Placeholder 4">
            <a:extLst>
              <a:ext uri="{FF2B5EF4-FFF2-40B4-BE49-F238E27FC236}">
                <a16:creationId xmlns:a16="http://schemas.microsoft.com/office/drawing/2014/main" id="{94B0C397-86D1-0509-2D7C-A2D44C65DB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7E52E3-4BB3-E8DD-64DF-FC557ECBCC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69816-A40A-429C-92F6-74DF45CD65B7}" type="slidenum">
              <a:rPr lang="en-US" smtClean="0"/>
              <a:t>‹#›</a:t>
            </a:fld>
            <a:endParaRPr lang="en-US"/>
          </a:p>
        </p:txBody>
      </p:sp>
    </p:spTree>
    <p:extLst>
      <p:ext uri="{BB962C8B-B14F-4D97-AF65-F5344CB8AC3E}">
        <p14:creationId xmlns:p14="http://schemas.microsoft.com/office/powerpoint/2010/main" val="32501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9.png"/><Relationship Id="rId5" Type="http://schemas.openxmlformats.org/officeDocument/2006/relationships/image" Target="../media/image2.png"/><Relationship Id="rId10" Type="http://schemas.openxmlformats.org/officeDocument/2006/relationships/image" Target="../media/image28.emf"/><Relationship Id="rId4" Type="http://schemas.openxmlformats.org/officeDocument/2006/relationships/image" Target="../media/image9.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0.png"/><Relationship Id="rId5" Type="http://schemas.openxmlformats.org/officeDocument/2006/relationships/image" Target="../media/image35.png"/><Relationship Id="rId10"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9.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oleObject" Target="../embeddings/oleObject1.bin"/><Relationship Id="rId5" Type="http://schemas.openxmlformats.org/officeDocument/2006/relationships/image" Target="../media/image2.png"/><Relationship Id="rId10" Type="http://schemas.openxmlformats.org/officeDocument/2006/relationships/image" Target="../media/image48.png"/><Relationship Id="rId4" Type="http://schemas.openxmlformats.org/officeDocument/2006/relationships/image" Target="../media/image9.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9.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0.png"/><Relationship Id="rId10" Type="http://schemas.openxmlformats.org/officeDocument/2006/relationships/image" Target="../media/image54.png"/><Relationship Id="rId4" Type="http://schemas.openxmlformats.org/officeDocument/2006/relationships/image" Target="../media/image2.png"/><Relationship Id="rId9" Type="http://schemas.openxmlformats.org/officeDocument/2006/relationships/image" Target="../media/image53.png"/><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doi.org/10.3322/caac.21660"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62.jp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62.jp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4.png"/><Relationship Id="rId7"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png"/><Relationship Id="rId18"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9.png"/><Relationship Id="rId17" Type="http://schemas.openxmlformats.org/officeDocument/2006/relationships/image" Target="../media/image76.jpg"/><Relationship Id="rId2" Type="http://schemas.openxmlformats.org/officeDocument/2006/relationships/image" Target="../media/image68.png"/><Relationship Id="rId16" Type="http://schemas.openxmlformats.org/officeDocument/2006/relationships/image" Target="../media/image75.jp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74.jpg"/><Relationship Id="rId10" Type="http://schemas.microsoft.com/office/2007/relationships/hdphoto" Target="../media/hdphoto3.wdp"/><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png"/><Relationship Id="rId3" Type="http://schemas.openxmlformats.org/officeDocument/2006/relationships/image" Target="../media/image9.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10.png"/><Relationship Id="rId10" Type="http://schemas.openxmlformats.org/officeDocument/2006/relationships/image" Target="../media/image82.jpeg"/><Relationship Id="rId4" Type="http://schemas.openxmlformats.org/officeDocument/2006/relationships/image" Target="../media/image2.png"/><Relationship Id="rId9" Type="http://schemas.openxmlformats.org/officeDocument/2006/relationships/image" Target="../media/image81.jpe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png"/><Relationship Id="rId7"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10.png"/><Relationship Id="rId10" Type="http://schemas.openxmlformats.org/officeDocument/2006/relationships/image" Target="../media/image91.jpeg"/><Relationship Id="rId4" Type="http://schemas.openxmlformats.org/officeDocument/2006/relationships/image" Target="../media/image2.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98.tiff"/><Relationship Id="rId13"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97.tiff"/><Relationship Id="rId12" Type="http://schemas.openxmlformats.org/officeDocument/2006/relationships/image" Target="../media/image102.png"/><Relationship Id="rId17" Type="http://schemas.openxmlformats.org/officeDocument/2006/relationships/image" Target="../media/image10.png"/><Relationship Id="rId2" Type="http://schemas.openxmlformats.org/officeDocument/2006/relationships/image" Target="../media/image93.png"/><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6.tiff"/><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9.png"/><Relationship Id="rId10" Type="http://schemas.openxmlformats.org/officeDocument/2006/relationships/image" Target="../media/image100.png"/><Relationship Id="rId4" Type="http://schemas.microsoft.com/office/2007/relationships/hdphoto" Target="../media/hdphoto4.wdp"/><Relationship Id="rId9" Type="http://schemas.openxmlformats.org/officeDocument/2006/relationships/image" Target="../media/image99.tiff"/><Relationship Id="rId1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doi.org/10.1016/j.radonc.2009.12.00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E6EFF-5C50-449A-1550-D158A7BDA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37" y="514910"/>
            <a:ext cx="2932981" cy="614779"/>
          </a:xfrm>
          <a:prstGeom prst="rect">
            <a:avLst/>
          </a:prstGeom>
        </p:spPr>
      </p:pic>
      <p:pic>
        <p:nvPicPr>
          <p:cNvPr id="6" name="Picture 5">
            <a:extLst>
              <a:ext uri="{FF2B5EF4-FFF2-40B4-BE49-F238E27FC236}">
                <a16:creationId xmlns:a16="http://schemas.microsoft.com/office/drawing/2014/main" id="{18C5E3F6-1776-533F-7623-30EDECDF478F}"/>
              </a:ext>
            </a:extLst>
          </p:cNvPr>
          <p:cNvPicPr>
            <a:picLocks noChangeAspect="1"/>
          </p:cNvPicPr>
          <p:nvPr/>
        </p:nvPicPr>
        <p:blipFill>
          <a:blip r:embed="rId3"/>
          <a:stretch>
            <a:fillRect/>
          </a:stretch>
        </p:blipFill>
        <p:spPr>
          <a:xfrm>
            <a:off x="5660098" y="299602"/>
            <a:ext cx="871804" cy="871804"/>
          </a:xfrm>
          <a:prstGeom prst="rect">
            <a:avLst/>
          </a:prstGeom>
        </p:spPr>
      </p:pic>
      <p:pic>
        <p:nvPicPr>
          <p:cNvPr id="7" name="Picture 6">
            <a:extLst>
              <a:ext uri="{FF2B5EF4-FFF2-40B4-BE49-F238E27FC236}">
                <a16:creationId xmlns:a16="http://schemas.microsoft.com/office/drawing/2014/main" id="{B7C0BA61-7F43-D7D6-812C-EF77E3934590}"/>
              </a:ext>
            </a:extLst>
          </p:cNvPr>
          <p:cNvPicPr>
            <a:picLocks noChangeAspect="1"/>
          </p:cNvPicPr>
          <p:nvPr/>
        </p:nvPicPr>
        <p:blipFill>
          <a:blip r:embed="rId4"/>
          <a:stretch>
            <a:fillRect/>
          </a:stretch>
        </p:blipFill>
        <p:spPr>
          <a:xfrm>
            <a:off x="9492241" y="-17356"/>
            <a:ext cx="2554445" cy="1725318"/>
          </a:xfrm>
          <a:prstGeom prst="rect">
            <a:avLst/>
          </a:prstGeom>
        </p:spPr>
      </p:pic>
      <p:pic>
        <p:nvPicPr>
          <p:cNvPr id="2" name="Picture 1">
            <a:extLst>
              <a:ext uri="{FF2B5EF4-FFF2-40B4-BE49-F238E27FC236}">
                <a16:creationId xmlns:a16="http://schemas.microsoft.com/office/drawing/2014/main" id="{7052A488-E302-754A-129E-944B24C29213}"/>
              </a:ext>
            </a:extLst>
          </p:cNvPr>
          <p:cNvPicPr>
            <a:picLocks noChangeAspect="1"/>
          </p:cNvPicPr>
          <p:nvPr/>
        </p:nvPicPr>
        <p:blipFill>
          <a:blip r:embed="rId5"/>
          <a:stretch>
            <a:fillRect/>
          </a:stretch>
        </p:blipFill>
        <p:spPr>
          <a:xfrm>
            <a:off x="367855" y="6114470"/>
            <a:ext cx="1499746" cy="457240"/>
          </a:xfrm>
          <a:prstGeom prst="rect">
            <a:avLst/>
          </a:prstGeom>
        </p:spPr>
      </p:pic>
      <p:sp>
        <p:nvSpPr>
          <p:cNvPr id="9" name="TextBox 8">
            <a:extLst>
              <a:ext uri="{FF2B5EF4-FFF2-40B4-BE49-F238E27FC236}">
                <a16:creationId xmlns:a16="http://schemas.microsoft.com/office/drawing/2014/main" id="{8B80668B-C194-6297-D539-F07D2432E01D}"/>
              </a:ext>
            </a:extLst>
          </p:cNvPr>
          <p:cNvSpPr txBox="1"/>
          <p:nvPr/>
        </p:nvSpPr>
        <p:spPr>
          <a:xfrm>
            <a:off x="1017814" y="1940280"/>
            <a:ext cx="10156372" cy="3469117"/>
          </a:xfrm>
          <a:prstGeom prst="rect">
            <a:avLst/>
          </a:prstGeom>
          <a:noFill/>
        </p:spPr>
        <p:txBody>
          <a:bodyPr wrap="square">
            <a:noAutofit/>
          </a:bodyPr>
          <a:lstStyle/>
          <a:p>
            <a:pPr algn="ctr"/>
            <a:r>
              <a:rPr lang="en-US" sz="3200" b="1" noProof="0" dirty="0"/>
              <a:t>Radiobiology with laser-driven carbon ions and the medical project of ELI-NP</a:t>
            </a:r>
          </a:p>
          <a:p>
            <a:pPr algn="ctr"/>
            <a:endParaRPr lang="en-US" sz="2400" b="1" noProof="0" dirty="0"/>
          </a:p>
          <a:p>
            <a:pPr algn="ctr"/>
            <a:r>
              <a:rPr lang="en-US" sz="2400" b="1" noProof="0" dirty="0"/>
              <a:t> </a:t>
            </a:r>
            <a:br>
              <a:rPr lang="en-US" sz="2400" b="1" noProof="0" dirty="0"/>
            </a:br>
            <a:r>
              <a:rPr lang="en-US" sz="2400" b="1" noProof="0" dirty="0"/>
              <a:t>Domenico Doria</a:t>
            </a:r>
          </a:p>
          <a:p>
            <a:pPr algn="ctr"/>
            <a:r>
              <a:rPr lang="en-US" sz="1600" noProof="0" dirty="0"/>
              <a:t>for the Dr. LASER team</a:t>
            </a:r>
            <a:br>
              <a:rPr lang="en-US" sz="1600" noProof="0" dirty="0"/>
            </a:br>
            <a:r>
              <a:rPr lang="en-US" sz="1600" noProof="0" dirty="0"/>
              <a:t> </a:t>
            </a:r>
          </a:p>
          <a:p>
            <a:pPr algn="ctr"/>
            <a:r>
              <a:rPr lang="en-US" sz="1600" b="1" i="1" kern="100" noProof="0" dirty="0">
                <a:effectLst/>
                <a:latin typeface="Calibri" panose="020F0502020204030204" pitchFamily="34" charset="0"/>
                <a:ea typeface="Calibri" panose="020F0502020204030204" pitchFamily="34" charset="0"/>
                <a:cs typeface="Times New Roman" panose="02020603050405020304" pitchFamily="18" charset="0"/>
              </a:rPr>
              <a:t>The Extreme Light Infrastructure - Nuclear Physics (ELI-NP),</a:t>
            </a:r>
            <a:endParaRPr lang="en-US" sz="1600" b="1" noProof="0" dirty="0"/>
          </a:p>
          <a:p>
            <a:pPr algn="ctr"/>
            <a:r>
              <a:rPr lang="en-US" sz="1600" i="1" kern="100" noProof="0" dirty="0">
                <a:effectLst/>
                <a:latin typeface="Calibri" panose="020F0502020204030204" pitchFamily="34" charset="0"/>
                <a:ea typeface="Calibri" panose="020F0502020204030204" pitchFamily="34" charset="0"/>
                <a:cs typeface="Times New Roman" panose="02020603050405020304" pitchFamily="18" charset="0"/>
              </a:rPr>
              <a:t>Horia </a:t>
            </a:r>
            <a:r>
              <a:rPr lang="en-US" sz="1600" i="1" kern="100" noProof="0" dirty="0" err="1">
                <a:effectLst/>
                <a:latin typeface="Calibri" panose="020F0502020204030204" pitchFamily="34" charset="0"/>
                <a:ea typeface="Calibri" panose="020F0502020204030204" pitchFamily="34" charset="0"/>
                <a:cs typeface="Times New Roman" panose="02020603050405020304" pitchFamily="18" charset="0"/>
              </a:rPr>
              <a:t>Hulubei</a:t>
            </a:r>
            <a:r>
              <a:rPr lang="en-US" sz="1600" i="1" kern="100" noProof="0" dirty="0">
                <a:effectLst/>
                <a:latin typeface="Calibri" panose="020F0502020204030204" pitchFamily="34" charset="0"/>
                <a:ea typeface="Calibri" panose="020F0502020204030204" pitchFamily="34" charset="0"/>
                <a:cs typeface="Times New Roman" panose="02020603050405020304" pitchFamily="18" charset="0"/>
              </a:rPr>
              <a:t> National Institute for R&amp;D in Physics and Nuclear Engineering (IFIN-HH),</a:t>
            </a:r>
            <a:endParaRPr lang="en-US" sz="1600" kern="100" noProof="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600" i="1" kern="100" noProof="0" dirty="0">
                <a:effectLst/>
                <a:latin typeface="Calibri" panose="020F0502020204030204" pitchFamily="34" charset="0"/>
                <a:ea typeface="Calibri" panose="020F0502020204030204" pitchFamily="34" charset="0"/>
                <a:cs typeface="Times New Roman" panose="02020603050405020304" pitchFamily="18" charset="0"/>
              </a:rPr>
              <a:t>Strada </a:t>
            </a:r>
            <a:r>
              <a:rPr lang="en-US" sz="1600" i="1" kern="100" noProof="0" dirty="0" err="1">
                <a:effectLst/>
                <a:latin typeface="Calibri" panose="020F0502020204030204" pitchFamily="34" charset="0"/>
                <a:ea typeface="Calibri" panose="020F0502020204030204" pitchFamily="34" charset="0"/>
                <a:cs typeface="Times New Roman" panose="02020603050405020304" pitchFamily="18" charset="0"/>
              </a:rPr>
              <a:t>Reactorului</a:t>
            </a:r>
            <a:r>
              <a:rPr lang="en-US" sz="1600" i="1" kern="100" noProof="0" dirty="0">
                <a:effectLst/>
                <a:latin typeface="Calibri" panose="020F0502020204030204" pitchFamily="34" charset="0"/>
                <a:ea typeface="Calibri" panose="020F0502020204030204" pitchFamily="34" charset="0"/>
                <a:cs typeface="Times New Roman" panose="02020603050405020304" pitchFamily="18" charset="0"/>
              </a:rPr>
              <a:t> 30, 077125 Bucharest-</a:t>
            </a:r>
            <a:r>
              <a:rPr lang="en-US" sz="1600" i="1" kern="100" noProof="0" dirty="0" err="1">
                <a:effectLst/>
                <a:latin typeface="Calibri" panose="020F0502020204030204" pitchFamily="34" charset="0"/>
                <a:ea typeface="Calibri" panose="020F0502020204030204" pitchFamily="34" charset="0"/>
                <a:cs typeface="Times New Roman" panose="02020603050405020304" pitchFamily="18" charset="0"/>
              </a:rPr>
              <a:t>Măgurele</a:t>
            </a:r>
            <a:r>
              <a:rPr lang="en-US" sz="1600" i="1" kern="100" noProof="0" dirty="0">
                <a:effectLst/>
                <a:latin typeface="Calibri" panose="020F0502020204030204" pitchFamily="34" charset="0"/>
                <a:ea typeface="Calibri" panose="020F0502020204030204" pitchFamily="34" charset="0"/>
                <a:cs typeface="Times New Roman" panose="02020603050405020304" pitchFamily="18" charset="0"/>
              </a:rPr>
              <a:t>, Romania</a:t>
            </a:r>
            <a:endParaRPr lang="en-US" sz="1600" kern="100" noProof="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B78BDB0-64F8-27F6-D5C8-F06D7E200F0F}"/>
              </a:ext>
            </a:extLst>
          </p:cNvPr>
          <p:cNvPicPr>
            <a:picLocks noChangeAspect="1"/>
          </p:cNvPicPr>
          <p:nvPr/>
        </p:nvPicPr>
        <p:blipFill>
          <a:blip r:embed="rId6"/>
          <a:stretch>
            <a:fillRect/>
          </a:stretch>
        </p:blipFill>
        <p:spPr>
          <a:xfrm>
            <a:off x="8644824" y="3997195"/>
            <a:ext cx="847417" cy="71329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BF83BD18-6DCD-E37B-EA26-8E968E73B242}"/>
              </a:ext>
            </a:extLst>
          </p:cNvPr>
          <p:cNvPicPr>
            <a:picLocks noChangeAspect="1"/>
          </p:cNvPicPr>
          <p:nvPr/>
        </p:nvPicPr>
        <p:blipFill>
          <a:blip r:embed="rId7"/>
          <a:stretch>
            <a:fillRect/>
          </a:stretch>
        </p:blipFill>
        <p:spPr>
          <a:xfrm>
            <a:off x="9492241" y="4083059"/>
            <a:ext cx="668535" cy="541566"/>
          </a:xfrm>
          <a:prstGeom prst="rect">
            <a:avLst/>
          </a:prstGeom>
        </p:spPr>
      </p:pic>
      <p:sp>
        <p:nvSpPr>
          <p:cNvPr id="12" name="TextBox 11">
            <a:extLst>
              <a:ext uri="{FF2B5EF4-FFF2-40B4-BE49-F238E27FC236}">
                <a16:creationId xmlns:a16="http://schemas.microsoft.com/office/drawing/2014/main" id="{58D7F5F8-2AAD-AF8F-8680-24EB4CE98112}"/>
              </a:ext>
            </a:extLst>
          </p:cNvPr>
          <p:cNvSpPr txBox="1"/>
          <p:nvPr/>
        </p:nvSpPr>
        <p:spPr>
          <a:xfrm>
            <a:off x="8324593" y="6282968"/>
            <a:ext cx="2691623" cy="276999"/>
          </a:xfrm>
          <a:prstGeom prst="rect">
            <a:avLst/>
          </a:prstGeom>
          <a:noFill/>
        </p:spPr>
        <p:txBody>
          <a:bodyPr wrap="square">
            <a:spAutoFit/>
          </a:bodyPr>
          <a:lstStyle/>
          <a:p>
            <a:r>
              <a:rPr lang="en-US" sz="1200" noProof="0" dirty="0"/>
              <a:t>https://</a:t>
            </a:r>
            <a:r>
              <a:rPr lang="en-US" sz="1200" noProof="0" dirty="0" err="1"/>
              <a:t>www.eli-np.ro</a:t>
            </a:r>
            <a:r>
              <a:rPr lang="en-US" sz="1200" noProof="0" dirty="0"/>
              <a:t>/projects/</a:t>
            </a:r>
            <a:r>
              <a:rPr lang="en-US" sz="1200" noProof="0" dirty="0" err="1"/>
              <a:t>drlaser</a:t>
            </a:r>
            <a:r>
              <a:rPr lang="en-US" sz="1200" noProof="0" dirty="0"/>
              <a:t>/</a:t>
            </a:r>
          </a:p>
        </p:txBody>
      </p:sp>
      <p:pic>
        <p:nvPicPr>
          <p:cNvPr id="13" name="Picture 12">
            <a:extLst>
              <a:ext uri="{FF2B5EF4-FFF2-40B4-BE49-F238E27FC236}">
                <a16:creationId xmlns:a16="http://schemas.microsoft.com/office/drawing/2014/main" id="{934547BF-44F5-2A77-770A-561AECA07E27}"/>
              </a:ext>
            </a:extLst>
          </p:cNvPr>
          <p:cNvPicPr>
            <a:picLocks noChangeAspect="1"/>
          </p:cNvPicPr>
          <p:nvPr/>
        </p:nvPicPr>
        <p:blipFill>
          <a:blip r:embed="rId8"/>
          <a:stretch>
            <a:fillRect/>
          </a:stretch>
        </p:blipFill>
        <p:spPr>
          <a:xfrm>
            <a:off x="10951610" y="5614999"/>
            <a:ext cx="1023112" cy="1037455"/>
          </a:xfrm>
          <a:prstGeom prst="rect">
            <a:avLst/>
          </a:prstGeom>
        </p:spPr>
      </p:pic>
      <p:sp>
        <p:nvSpPr>
          <p:cNvPr id="3" name="TextBox 2">
            <a:extLst>
              <a:ext uri="{FF2B5EF4-FFF2-40B4-BE49-F238E27FC236}">
                <a16:creationId xmlns:a16="http://schemas.microsoft.com/office/drawing/2014/main" id="{85664761-750E-7C39-7FE0-8D32A9307090}"/>
              </a:ext>
            </a:extLst>
          </p:cNvPr>
          <p:cNvSpPr txBox="1"/>
          <p:nvPr/>
        </p:nvSpPr>
        <p:spPr>
          <a:xfrm>
            <a:off x="0" y="6599419"/>
            <a:ext cx="9292929" cy="261610"/>
          </a:xfrm>
          <a:prstGeom prst="rect">
            <a:avLst/>
          </a:prstGeom>
          <a:noFill/>
        </p:spPr>
        <p:txBody>
          <a:bodyPr wrap="none" rtlCol="0">
            <a:spAutoFit/>
          </a:bodyPr>
          <a:lstStyle/>
          <a:p>
            <a:r>
              <a:rPr lang="en-US" sz="1100" i="0" noProof="0" dirty="0">
                <a:solidFill>
                  <a:srgbClr val="000000"/>
                </a:solidFill>
                <a:effectLst/>
                <a:latin typeface="Roboto" panose="02000000000000000000" pitchFamily="2" charset="0"/>
              </a:rPr>
              <a:t>2nd INFN School and Workshop on “High Power Lasers for Fundamental Science and Applications” (HPLA2025)</a:t>
            </a:r>
            <a:r>
              <a:rPr lang="en-US" sz="1100" noProof="0" dirty="0">
                <a:solidFill>
                  <a:srgbClr val="000000"/>
                </a:solidFill>
                <a:latin typeface="Roboto" panose="02000000000000000000" pitchFamily="2" charset="0"/>
              </a:rPr>
              <a:t>, 17 – 19 Nov 2025, Catania, Italy</a:t>
            </a:r>
            <a:endParaRPr lang="en-US" sz="1100" noProof="0" dirty="0"/>
          </a:p>
        </p:txBody>
      </p:sp>
    </p:spTree>
    <p:extLst>
      <p:ext uri="{BB962C8B-B14F-4D97-AF65-F5344CB8AC3E}">
        <p14:creationId xmlns:p14="http://schemas.microsoft.com/office/powerpoint/2010/main" val="1356826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FABF-677B-8283-F841-7ECEB551C8D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D8A0452-7068-7F86-92C2-05862461F9ED}"/>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22E82E74-1EF6-BD42-4377-AEB82EC539B8}"/>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C7601654-7E47-0DBD-42CD-7EA24652C02F}"/>
                </a:ext>
              </a:extLst>
            </p:cNvPr>
            <p:cNvSpPr txBox="1"/>
            <p:nvPr/>
          </p:nvSpPr>
          <p:spPr>
            <a:xfrm>
              <a:off x="-1175" y="26329"/>
              <a:ext cx="10353086" cy="400110"/>
            </a:xfrm>
            <a:prstGeom prst="rect">
              <a:avLst/>
            </a:prstGeom>
            <a:noFill/>
          </p:spPr>
          <p:txBody>
            <a:bodyPr wrap="square">
              <a:spAutoFit/>
            </a:bodyPr>
            <a:lstStyle/>
            <a:p>
              <a:r>
                <a:rPr lang="en-US" sz="2000" b="1" dirty="0"/>
                <a:t>Phase contrast imaging with laser-produced X-rays</a:t>
              </a:r>
            </a:p>
          </p:txBody>
        </p:sp>
        <p:pic>
          <p:nvPicPr>
            <p:cNvPr id="12" name="Picture 11">
              <a:extLst>
                <a:ext uri="{FF2B5EF4-FFF2-40B4-BE49-F238E27FC236}">
                  <a16:creationId xmlns:a16="http://schemas.microsoft.com/office/drawing/2014/main" id="{CF3AA6FF-BD77-CA11-5AE1-C93828778DDD}"/>
                </a:ext>
              </a:extLst>
            </p:cNvPr>
            <p:cNvPicPr>
              <a:picLocks noChangeAspect="1"/>
            </p:cNvPicPr>
            <p:nvPr/>
          </p:nvPicPr>
          <p:blipFill>
            <a:blip r:embed="rId3"/>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45A99A9E-A3A2-366A-26D3-FDC68CE07C72}"/>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F4FA6F33-CB83-3CF4-8C97-75290EF3EE11}"/>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3F998FB1-40FD-25BA-CD68-84657501F151}"/>
              </a:ext>
            </a:extLst>
          </p:cNvPr>
          <p:cNvPicPr>
            <a:picLocks noChangeAspect="1"/>
          </p:cNvPicPr>
          <p:nvPr/>
        </p:nvPicPr>
        <p:blipFill>
          <a:blip r:embed="rId6"/>
          <a:srcRect t="19638" b="26316"/>
          <a:stretch/>
        </p:blipFill>
        <p:spPr>
          <a:xfrm>
            <a:off x="10063707" y="6360138"/>
            <a:ext cx="1150393" cy="419932"/>
          </a:xfrm>
          <a:prstGeom prst="rect">
            <a:avLst/>
          </a:prstGeom>
        </p:spPr>
      </p:pic>
      <p:sp>
        <p:nvSpPr>
          <p:cNvPr id="16" name="TextBox 15">
            <a:extLst>
              <a:ext uri="{FF2B5EF4-FFF2-40B4-BE49-F238E27FC236}">
                <a16:creationId xmlns:a16="http://schemas.microsoft.com/office/drawing/2014/main" id="{38E577DF-4BBE-4CD3-B974-E63D77399BA1}"/>
              </a:ext>
            </a:extLst>
          </p:cNvPr>
          <p:cNvSpPr txBox="1"/>
          <p:nvPr/>
        </p:nvSpPr>
        <p:spPr>
          <a:xfrm>
            <a:off x="51014" y="452375"/>
            <a:ext cx="11953661" cy="369332"/>
          </a:xfrm>
          <a:prstGeom prst="rect">
            <a:avLst/>
          </a:prstGeom>
          <a:noFill/>
        </p:spPr>
        <p:txBody>
          <a:bodyPr wrap="square">
            <a:spAutoFit/>
          </a:bodyPr>
          <a:lstStyle/>
          <a:p>
            <a:r>
              <a:rPr lang="en-US" b="1" noProof="0" dirty="0"/>
              <a:t>Strongly increased visibility of objects simulating breast cancer along with potential for order of magnitude dose reduction</a:t>
            </a:r>
          </a:p>
        </p:txBody>
      </p:sp>
      <p:sp>
        <p:nvSpPr>
          <p:cNvPr id="52" name="TextBox 51">
            <a:extLst>
              <a:ext uri="{FF2B5EF4-FFF2-40B4-BE49-F238E27FC236}">
                <a16:creationId xmlns:a16="http://schemas.microsoft.com/office/drawing/2014/main" id="{8FCF862C-B5BC-0FA7-5F9A-04E529865B90}"/>
              </a:ext>
            </a:extLst>
          </p:cNvPr>
          <p:cNvSpPr txBox="1"/>
          <p:nvPr/>
        </p:nvSpPr>
        <p:spPr>
          <a:xfrm>
            <a:off x="2497796" y="6240890"/>
            <a:ext cx="1490662" cy="230832"/>
          </a:xfrm>
          <a:prstGeom prst="rect">
            <a:avLst/>
          </a:prstGeom>
          <a:noFill/>
        </p:spPr>
        <p:txBody>
          <a:bodyPr wrap="square" rtlCol="0">
            <a:spAutoFit/>
          </a:bodyPr>
          <a:lstStyle/>
          <a:p>
            <a:r>
              <a:rPr lang="en-US" sz="900" i="1" noProof="0" dirty="0"/>
              <a:t>Pfeiffer et al., Nature 2006</a:t>
            </a:r>
          </a:p>
        </p:txBody>
      </p:sp>
      <p:grpSp>
        <p:nvGrpSpPr>
          <p:cNvPr id="66" name="Group 65">
            <a:extLst>
              <a:ext uri="{FF2B5EF4-FFF2-40B4-BE49-F238E27FC236}">
                <a16:creationId xmlns:a16="http://schemas.microsoft.com/office/drawing/2014/main" id="{FB5CB917-0720-4090-BD31-49E0D976B067}"/>
              </a:ext>
            </a:extLst>
          </p:cNvPr>
          <p:cNvGrpSpPr/>
          <p:nvPr/>
        </p:nvGrpSpPr>
        <p:grpSpPr>
          <a:xfrm>
            <a:off x="881720" y="1222255"/>
            <a:ext cx="2191601" cy="1960616"/>
            <a:chOff x="2713229" y="970121"/>
            <a:chExt cx="2663123" cy="2238112"/>
          </a:xfrm>
        </p:grpSpPr>
        <p:pic>
          <p:nvPicPr>
            <p:cNvPr id="59" name="Picture 58">
              <a:extLst>
                <a:ext uri="{FF2B5EF4-FFF2-40B4-BE49-F238E27FC236}">
                  <a16:creationId xmlns:a16="http://schemas.microsoft.com/office/drawing/2014/main" id="{20D165F0-FBEF-389D-869C-5BD90E1B3A4C}"/>
                </a:ext>
              </a:extLst>
            </p:cNvPr>
            <p:cNvPicPr>
              <a:picLocks noChangeAspect="1"/>
            </p:cNvPicPr>
            <p:nvPr/>
          </p:nvPicPr>
          <p:blipFill>
            <a:blip r:embed="rId7"/>
            <a:stretch>
              <a:fillRect/>
            </a:stretch>
          </p:blipFill>
          <p:spPr>
            <a:xfrm>
              <a:off x="2713229" y="1298206"/>
              <a:ext cx="2663123" cy="1910027"/>
            </a:xfrm>
            <a:prstGeom prst="rect">
              <a:avLst/>
            </a:prstGeom>
          </p:spPr>
        </p:pic>
        <p:sp>
          <p:nvSpPr>
            <p:cNvPr id="65" name="TextBox 64">
              <a:extLst>
                <a:ext uri="{FF2B5EF4-FFF2-40B4-BE49-F238E27FC236}">
                  <a16:creationId xmlns:a16="http://schemas.microsoft.com/office/drawing/2014/main" id="{E389A040-A1A5-928D-1323-2CBE7AFABA8C}"/>
                </a:ext>
              </a:extLst>
            </p:cNvPr>
            <p:cNvSpPr txBox="1"/>
            <p:nvPr/>
          </p:nvSpPr>
          <p:spPr>
            <a:xfrm>
              <a:off x="3120395" y="970121"/>
              <a:ext cx="1768294" cy="316204"/>
            </a:xfrm>
            <a:prstGeom prst="rect">
              <a:avLst/>
            </a:prstGeom>
            <a:noFill/>
          </p:spPr>
          <p:txBody>
            <a:bodyPr wrap="none" rtlCol="0">
              <a:spAutoFit/>
            </a:bodyPr>
            <a:lstStyle/>
            <a:p>
              <a:r>
                <a:rPr lang="en-US" sz="1200" b="1" dirty="0"/>
                <a:t>Absorption contrast</a:t>
              </a:r>
            </a:p>
          </p:txBody>
        </p:sp>
      </p:grpSp>
      <p:sp>
        <p:nvSpPr>
          <p:cNvPr id="67" name="TextBox 66">
            <a:extLst>
              <a:ext uri="{FF2B5EF4-FFF2-40B4-BE49-F238E27FC236}">
                <a16:creationId xmlns:a16="http://schemas.microsoft.com/office/drawing/2014/main" id="{41D55B4C-2E81-5569-A81A-F55ADC54894B}"/>
              </a:ext>
            </a:extLst>
          </p:cNvPr>
          <p:cNvSpPr txBox="1"/>
          <p:nvPr/>
        </p:nvSpPr>
        <p:spPr>
          <a:xfrm>
            <a:off x="1205509" y="857991"/>
            <a:ext cx="1477777" cy="369332"/>
          </a:xfrm>
          <a:prstGeom prst="rect">
            <a:avLst/>
          </a:prstGeom>
          <a:noFill/>
        </p:spPr>
        <p:txBody>
          <a:bodyPr wrap="none" rtlCol="0">
            <a:spAutoFit/>
          </a:bodyPr>
          <a:lstStyle/>
          <a:p>
            <a:r>
              <a:rPr lang="en-RO" b="1" dirty="0"/>
              <a:t>X-ray imaging</a:t>
            </a:r>
          </a:p>
        </p:txBody>
      </p:sp>
      <p:grpSp>
        <p:nvGrpSpPr>
          <p:cNvPr id="76" name="Group 75">
            <a:extLst>
              <a:ext uri="{FF2B5EF4-FFF2-40B4-BE49-F238E27FC236}">
                <a16:creationId xmlns:a16="http://schemas.microsoft.com/office/drawing/2014/main" id="{3EC74EDF-7557-1BBA-AA08-40B0CD039165}"/>
              </a:ext>
            </a:extLst>
          </p:cNvPr>
          <p:cNvGrpSpPr/>
          <p:nvPr/>
        </p:nvGrpSpPr>
        <p:grpSpPr>
          <a:xfrm>
            <a:off x="358378" y="3278162"/>
            <a:ext cx="3238287" cy="2938977"/>
            <a:chOff x="2278601" y="2364601"/>
            <a:chExt cx="3238287" cy="2938977"/>
          </a:xfrm>
        </p:grpSpPr>
        <p:pic>
          <p:nvPicPr>
            <p:cNvPr id="74" name="Picture 73">
              <a:extLst>
                <a:ext uri="{FF2B5EF4-FFF2-40B4-BE49-F238E27FC236}">
                  <a16:creationId xmlns:a16="http://schemas.microsoft.com/office/drawing/2014/main" id="{23796534-86D3-E2C6-0613-B041D2325A29}"/>
                </a:ext>
              </a:extLst>
            </p:cNvPr>
            <p:cNvPicPr>
              <a:picLocks noChangeAspect="1"/>
            </p:cNvPicPr>
            <p:nvPr/>
          </p:nvPicPr>
          <p:blipFill>
            <a:blip r:embed="rId8"/>
            <a:stretch>
              <a:fillRect/>
            </a:stretch>
          </p:blipFill>
          <p:spPr>
            <a:xfrm>
              <a:off x="2278601" y="2636753"/>
              <a:ext cx="3238287" cy="2666825"/>
            </a:xfrm>
            <a:prstGeom prst="rect">
              <a:avLst/>
            </a:prstGeom>
          </p:spPr>
        </p:pic>
        <p:sp>
          <p:nvSpPr>
            <p:cNvPr id="75" name="TextBox 74">
              <a:extLst>
                <a:ext uri="{FF2B5EF4-FFF2-40B4-BE49-F238E27FC236}">
                  <a16:creationId xmlns:a16="http://schemas.microsoft.com/office/drawing/2014/main" id="{0D9E3C9E-341E-634C-FDA6-8749EF532BD2}"/>
                </a:ext>
              </a:extLst>
            </p:cNvPr>
            <p:cNvSpPr txBox="1"/>
            <p:nvPr/>
          </p:nvSpPr>
          <p:spPr>
            <a:xfrm>
              <a:off x="3016106" y="2364601"/>
              <a:ext cx="1661737" cy="276999"/>
            </a:xfrm>
            <a:prstGeom prst="rect">
              <a:avLst/>
            </a:prstGeom>
            <a:noFill/>
          </p:spPr>
          <p:txBody>
            <a:bodyPr wrap="none" rtlCol="0">
              <a:spAutoFit/>
            </a:bodyPr>
            <a:lstStyle>
              <a:defPPr>
                <a:defRPr lang="en-US"/>
              </a:defPPr>
              <a:lvl1pPr>
                <a:defRPr sz="1400" b="1"/>
              </a:lvl1pPr>
            </a:lstStyle>
            <a:p>
              <a:r>
                <a:rPr lang="en-US" sz="1200" dirty="0"/>
                <a:t>Phase contrast imaging</a:t>
              </a:r>
              <a:endParaRPr lang="en-RO" sz="1200" dirty="0"/>
            </a:p>
          </p:txBody>
        </p:sp>
      </p:grpSp>
      <p:sp>
        <p:nvSpPr>
          <p:cNvPr id="77" name="Rectangle 76">
            <a:extLst>
              <a:ext uri="{FF2B5EF4-FFF2-40B4-BE49-F238E27FC236}">
                <a16:creationId xmlns:a16="http://schemas.microsoft.com/office/drawing/2014/main" id="{AF17FAA1-0BD2-9662-B045-8E9D5264AF57}"/>
              </a:ext>
            </a:extLst>
          </p:cNvPr>
          <p:cNvSpPr/>
          <p:nvPr/>
        </p:nvSpPr>
        <p:spPr>
          <a:xfrm>
            <a:off x="322753" y="3266288"/>
            <a:ext cx="3394226" cy="297460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78" name="Rectangle 77">
            <a:extLst>
              <a:ext uri="{FF2B5EF4-FFF2-40B4-BE49-F238E27FC236}">
                <a16:creationId xmlns:a16="http://schemas.microsoft.com/office/drawing/2014/main" id="{BFF8E7A1-EAE4-8CBF-0572-6EF429C23532}"/>
              </a:ext>
            </a:extLst>
          </p:cNvPr>
          <p:cNvSpPr/>
          <p:nvPr/>
        </p:nvSpPr>
        <p:spPr>
          <a:xfrm>
            <a:off x="322753" y="1215344"/>
            <a:ext cx="3394225" cy="200315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nvGrpSpPr>
          <p:cNvPr id="86" name="Group 85">
            <a:extLst>
              <a:ext uri="{FF2B5EF4-FFF2-40B4-BE49-F238E27FC236}">
                <a16:creationId xmlns:a16="http://schemas.microsoft.com/office/drawing/2014/main" id="{4B2DB24F-4123-F935-62A1-6FDE7C5E0970}"/>
              </a:ext>
            </a:extLst>
          </p:cNvPr>
          <p:cNvGrpSpPr/>
          <p:nvPr/>
        </p:nvGrpSpPr>
        <p:grpSpPr>
          <a:xfrm>
            <a:off x="3967363" y="1222255"/>
            <a:ext cx="4408384" cy="3840433"/>
            <a:chOff x="4485429" y="1159294"/>
            <a:chExt cx="4408384" cy="3840433"/>
          </a:xfrm>
        </p:grpSpPr>
        <p:pic>
          <p:nvPicPr>
            <p:cNvPr id="84" name="Picture 83">
              <a:extLst>
                <a:ext uri="{FF2B5EF4-FFF2-40B4-BE49-F238E27FC236}">
                  <a16:creationId xmlns:a16="http://schemas.microsoft.com/office/drawing/2014/main" id="{88B690D8-7E23-88FF-2570-AF9A8978742C}"/>
                </a:ext>
              </a:extLst>
            </p:cNvPr>
            <p:cNvPicPr>
              <a:picLocks noChangeAspect="1"/>
            </p:cNvPicPr>
            <p:nvPr/>
          </p:nvPicPr>
          <p:blipFill>
            <a:blip r:embed="rId9"/>
            <a:stretch>
              <a:fillRect/>
            </a:stretch>
          </p:blipFill>
          <p:spPr>
            <a:xfrm>
              <a:off x="5444787" y="1444000"/>
              <a:ext cx="3449026" cy="3345997"/>
            </a:xfrm>
            <a:prstGeom prst="rect">
              <a:avLst/>
            </a:prstGeom>
          </p:spPr>
        </p:pic>
        <p:sp>
          <p:nvSpPr>
            <p:cNvPr id="85" name="TextBox 84">
              <a:extLst>
                <a:ext uri="{FF2B5EF4-FFF2-40B4-BE49-F238E27FC236}">
                  <a16:creationId xmlns:a16="http://schemas.microsoft.com/office/drawing/2014/main" id="{ADFB169E-B9CC-22C0-D779-8B8E653F5D96}"/>
                </a:ext>
              </a:extLst>
            </p:cNvPr>
            <p:cNvSpPr txBox="1"/>
            <p:nvPr/>
          </p:nvSpPr>
          <p:spPr>
            <a:xfrm>
              <a:off x="6200839" y="4768895"/>
              <a:ext cx="1680268" cy="230832"/>
            </a:xfrm>
            <a:prstGeom prst="rect">
              <a:avLst/>
            </a:prstGeom>
            <a:noFill/>
          </p:spPr>
          <p:txBody>
            <a:bodyPr wrap="none" rtlCol="0">
              <a:spAutoFit/>
            </a:bodyPr>
            <a:lstStyle/>
            <a:p>
              <a:r>
                <a:rPr lang="en-US" sz="900" i="1" dirty="0"/>
                <a:t>N </a:t>
              </a:r>
              <a:r>
                <a:rPr lang="en-US" sz="900" i="1" dirty="0" err="1"/>
                <a:t>Safca</a:t>
              </a:r>
              <a:r>
                <a:rPr lang="en-US" sz="900" i="1" dirty="0"/>
                <a:t> et al Phys Med Bio 2022</a:t>
              </a:r>
              <a:endParaRPr lang="en-RO" sz="900" i="1" dirty="0"/>
            </a:p>
          </p:txBody>
        </p:sp>
        <p:sp>
          <p:nvSpPr>
            <p:cNvPr id="26" name="TextBox 25">
              <a:extLst>
                <a:ext uri="{FF2B5EF4-FFF2-40B4-BE49-F238E27FC236}">
                  <a16:creationId xmlns:a16="http://schemas.microsoft.com/office/drawing/2014/main" id="{85E27ECD-F57E-4286-5ACA-65CB4DCD7A07}"/>
                </a:ext>
              </a:extLst>
            </p:cNvPr>
            <p:cNvSpPr txBox="1"/>
            <p:nvPr/>
          </p:nvSpPr>
          <p:spPr>
            <a:xfrm>
              <a:off x="4553810" y="1159294"/>
              <a:ext cx="4340003" cy="338554"/>
            </a:xfrm>
            <a:prstGeom prst="rect">
              <a:avLst/>
            </a:prstGeom>
            <a:noFill/>
          </p:spPr>
          <p:txBody>
            <a:bodyPr wrap="square" rtlCol="0">
              <a:spAutoFit/>
            </a:bodyPr>
            <a:lstStyle/>
            <a:p>
              <a:r>
                <a:rPr lang="en-US" sz="1600" b="1" spc="-5" noProof="0" dirty="0">
                  <a:latin typeface="Calibri"/>
                  <a:cs typeface="Calibri"/>
                </a:rPr>
                <a:t>Fibrils in</a:t>
              </a:r>
              <a:r>
                <a:rPr lang="en-US" sz="1600" b="1" spc="-10" noProof="0" dirty="0">
                  <a:latin typeface="Calibri"/>
                  <a:cs typeface="Calibri"/>
                </a:rPr>
                <a:t> mammography accreditation phantom</a:t>
              </a:r>
              <a:endParaRPr lang="en-US" sz="1600" noProof="0" dirty="0">
                <a:latin typeface="Calibri"/>
                <a:cs typeface="Calibri"/>
              </a:endParaRPr>
            </a:p>
          </p:txBody>
        </p:sp>
        <p:sp>
          <p:nvSpPr>
            <p:cNvPr id="80" name="TextBox 79">
              <a:extLst>
                <a:ext uri="{FF2B5EF4-FFF2-40B4-BE49-F238E27FC236}">
                  <a16:creationId xmlns:a16="http://schemas.microsoft.com/office/drawing/2014/main" id="{E69E88EA-C77F-5B48-B586-1ECD7483AC3B}"/>
                </a:ext>
              </a:extLst>
            </p:cNvPr>
            <p:cNvSpPr txBox="1"/>
            <p:nvPr/>
          </p:nvSpPr>
          <p:spPr>
            <a:xfrm>
              <a:off x="4542582" y="2163437"/>
              <a:ext cx="1138167" cy="646331"/>
            </a:xfrm>
            <a:prstGeom prst="rect">
              <a:avLst/>
            </a:prstGeom>
            <a:noFill/>
          </p:spPr>
          <p:txBody>
            <a:bodyPr wrap="square" rtlCol="0">
              <a:spAutoFit/>
            </a:bodyPr>
            <a:lstStyle/>
            <a:p>
              <a:r>
                <a:rPr lang="en-US" sz="1200" b="1" i="1" spc="-10" noProof="0" dirty="0">
                  <a:latin typeface="Calibri"/>
                  <a:cs typeface="Calibri"/>
                </a:rPr>
                <a:t>Conventional  </a:t>
              </a:r>
              <a:r>
                <a:rPr lang="en-US" sz="1200" b="1" i="1" spc="-5" noProof="0" dirty="0">
                  <a:latin typeface="Calibri"/>
                  <a:cs typeface="Calibri"/>
                </a:rPr>
                <a:t>m</a:t>
              </a:r>
              <a:r>
                <a:rPr lang="en-US" sz="1200" b="1" i="1" spc="-10" noProof="0" dirty="0">
                  <a:latin typeface="Calibri"/>
                  <a:cs typeface="Calibri"/>
                </a:rPr>
                <a:t>a</a:t>
              </a:r>
              <a:r>
                <a:rPr lang="en-US" sz="1200" b="1" i="1" spc="-5" noProof="0" dirty="0">
                  <a:latin typeface="Calibri"/>
                  <a:cs typeface="Calibri"/>
                </a:rPr>
                <a:t>mm</a:t>
              </a:r>
              <a:r>
                <a:rPr lang="en-US" sz="1200" b="1" i="1" spc="-10" noProof="0" dirty="0">
                  <a:latin typeface="Calibri"/>
                  <a:cs typeface="Calibri"/>
                </a:rPr>
                <a:t>og</a:t>
              </a:r>
              <a:r>
                <a:rPr lang="en-US" sz="1200" b="1" i="1" spc="-5" noProof="0" dirty="0">
                  <a:latin typeface="Calibri"/>
                  <a:cs typeface="Calibri"/>
                </a:rPr>
                <a:t>r</a:t>
              </a:r>
              <a:r>
                <a:rPr lang="en-US" sz="1200" b="1" i="1" spc="-10" noProof="0" dirty="0">
                  <a:latin typeface="Calibri"/>
                  <a:cs typeface="Calibri"/>
                </a:rPr>
                <a:t>a</a:t>
              </a:r>
              <a:r>
                <a:rPr lang="en-US" sz="1200" b="1" i="1" noProof="0" dirty="0">
                  <a:latin typeface="Calibri"/>
                  <a:cs typeface="Calibri"/>
                </a:rPr>
                <a:t>p</a:t>
              </a:r>
              <a:r>
                <a:rPr lang="en-US" sz="1200" b="1" i="1" spc="-35" noProof="0" dirty="0">
                  <a:latin typeface="Calibri"/>
                  <a:cs typeface="Calibri"/>
                </a:rPr>
                <a:t>h</a:t>
              </a:r>
              <a:r>
                <a:rPr lang="en-US" sz="1200" dirty="0">
                  <a:latin typeface="Calibri"/>
                  <a:cs typeface="Calibri"/>
                </a:rPr>
                <a:t> </a:t>
              </a:r>
              <a:r>
                <a:rPr lang="en-US" sz="1200" b="1" i="1" spc="-5" noProof="0" dirty="0">
                  <a:latin typeface="Calibri"/>
                  <a:cs typeface="Calibri"/>
                </a:rPr>
                <a:t>2.4</a:t>
              </a:r>
              <a:r>
                <a:rPr lang="en-US" sz="1200" b="1" i="1" noProof="0" dirty="0">
                  <a:latin typeface="Calibri"/>
                  <a:cs typeface="Calibri"/>
                </a:rPr>
                <a:t> </a:t>
              </a:r>
              <a:r>
                <a:rPr lang="en-US" sz="1200" b="1" i="1" spc="-15" noProof="0" dirty="0" err="1">
                  <a:latin typeface="Calibri"/>
                  <a:cs typeface="Calibri"/>
                </a:rPr>
                <a:t>mGy</a:t>
              </a:r>
              <a:endParaRPr lang="en-US" sz="1200" noProof="0" dirty="0">
                <a:latin typeface="Calibri"/>
                <a:cs typeface="Calibri"/>
              </a:endParaRPr>
            </a:p>
          </p:txBody>
        </p:sp>
        <p:sp>
          <p:nvSpPr>
            <p:cNvPr id="81" name="TextBox 80">
              <a:extLst>
                <a:ext uri="{FF2B5EF4-FFF2-40B4-BE49-F238E27FC236}">
                  <a16:creationId xmlns:a16="http://schemas.microsoft.com/office/drawing/2014/main" id="{55D50AA1-A114-D94A-F343-86BD6C387661}"/>
                </a:ext>
              </a:extLst>
            </p:cNvPr>
            <p:cNvSpPr txBox="1"/>
            <p:nvPr/>
          </p:nvSpPr>
          <p:spPr>
            <a:xfrm>
              <a:off x="4485429" y="3639344"/>
              <a:ext cx="1322491" cy="565219"/>
            </a:xfrm>
            <a:prstGeom prst="rect">
              <a:avLst/>
            </a:prstGeom>
            <a:noFill/>
          </p:spPr>
          <p:txBody>
            <a:bodyPr wrap="square" rtlCol="0">
              <a:spAutoFit/>
            </a:bodyPr>
            <a:lstStyle/>
            <a:p>
              <a:pPr marL="12700" marR="5080">
                <a:lnSpc>
                  <a:spcPct val="78100"/>
                </a:lnSpc>
                <a:spcBef>
                  <a:spcPts val="515"/>
                </a:spcBef>
              </a:pPr>
              <a:r>
                <a:rPr lang="en-US" sz="1200" b="1" i="1" spc="-10" noProof="0" dirty="0">
                  <a:latin typeface="Calibri"/>
                  <a:cs typeface="Calibri"/>
                </a:rPr>
                <a:t>Interferometric  </a:t>
              </a:r>
              <a:r>
                <a:rPr lang="en-US" sz="1200" b="1" i="1" spc="-5" noProof="0" dirty="0">
                  <a:latin typeface="Calibri"/>
                  <a:cs typeface="Calibri"/>
                </a:rPr>
                <a:t>m</a:t>
              </a:r>
              <a:r>
                <a:rPr lang="en-US" sz="1200" b="1" i="1" spc="-10" noProof="0" dirty="0">
                  <a:latin typeface="Calibri"/>
                  <a:cs typeface="Calibri"/>
                </a:rPr>
                <a:t>a</a:t>
              </a:r>
              <a:r>
                <a:rPr lang="en-US" sz="1200" b="1" i="1" spc="-5" noProof="0" dirty="0">
                  <a:latin typeface="Calibri"/>
                  <a:cs typeface="Calibri"/>
                </a:rPr>
                <a:t>mm</a:t>
              </a:r>
              <a:r>
                <a:rPr lang="en-US" sz="1200" b="1" i="1" spc="-10" noProof="0" dirty="0">
                  <a:latin typeface="Calibri"/>
                  <a:cs typeface="Calibri"/>
                </a:rPr>
                <a:t>og</a:t>
              </a:r>
              <a:r>
                <a:rPr lang="en-US" sz="1200" b="1" i="1" spc="-5" noProof="0" dirty="0">
                  <a:latin typeface="Calibri"/>
                  <a:cs typeface="Calibri"/>
                </a:rPr>
                <a:t>r</a:t>
              </a:r>
              <a:r>
                <a:rPr lang="en-US" sz="1200" b="1" i="1" spc="-10" noProof="0" dirty="0">
                  <a:latin typeface="Calibri"/>
                  <a:cs typeface="Calibri"/>
                </a:rPr>
                <a:t>a</a:t>
              </a:r>
              <a:r>
                <a:rPr lang="en-US" sz="1200" b="1" i="1" noProof="0" dirty="0">
                  <a:latin typeface="Calibri"/>
                  <a:cs typeface="Calibri"/>
                </a:rPr>
                <a:t>p</a:t>
              </a:r>
              <a:r>
                <a:rPr lang="en-US" sz="1200" b="1" i="1" spc="-35" noProof="0" dirty="0">
                  <a:latin typeface="Calibri"/>
                  <a:cs typeface="Calibri"/>
                </a:rPr>
                <a:t>h</a:t>
              </a:r>
              <a:r>
                <a:rPr lang="en-US" sz="1200" b="1" i="1" spc="-5" noProof="0" dirty="0">
                  <a:latin typeface="Calibri"/>
                  <a:cs typeface="Calibri"/>
                </a:rPr>
                <a:t>y</a:t>
              </a:r>
              <a:endParaRPr lang="en-US" sz="1200" noProof="0" dirty="0">
                <a:latin typeface="Calibri"/>
                <a:cs typeface="Calibri"/>
              </a:endParaRPr>
            </a:p>
            <a:p>
              <a:pPr marL="12700">
                <a:lnSpc>
                  <a:spcPts val="1500"/>
                </a:lnSpc>
              </a:pPr>
              <a:r>
                <a:rPr lang="en-US" sz="1200" b="1" i="1" spc="-5" noProof="0" dirty="0">
                  <a:latin typeface="Calibri"/>
                  <a:cs typeface="Calibri"/>
                </a:rPr>
                <a:t>2.4</a:t>
              </a:r>
              <a:r>
                <a:rPr lang="en-US" sz="1200" b="1" i="1" spc="-10" noProof="0" dirty="0">
                  <a:latin typeface="Calibri"/>
                  <a:cs typeface="Calibri"/>
                </a:rPr>
                <a:t> </a:t>
              </a:r>
              <a:r>
                <a:rPr lang="en-US" sz="1200" b="1" i="1" spc="-20" noProof="0" dirty="0" err="1">
                  <a:latin typeface="Calibri"/>
                  <a:cs typeface="Calibri"/>
                </a:rPr>
                <a:t>mGy</a:t>
              </a:r>
              <a:endParaRPr lang="en-US" sz="1200" noProof="0" dirty="0">
                <a:latin typeface="Calibri"/>
                <a:cs typeface="Calibri"/>
              </a:endParaRPr>
            </a:p>
          </p:txBody>
        </p:sp>
      </p:grpSp>
      <p:pic>
        <p:nvPicPr>
          <p:cNvPr id="87" name="Picture 86">
            <a:extLst>
              <a:ext uri="{FF2B5EF4-FFF2-40B4-BE49-F238E27FC236}">
                <a16:creationId xmlns:a16="http://schemas.microsoft.com/office/drawing/2014/main" id="{4A5303AF-C19F-4BA9-EE66-D39EB1A4CB8D}"/>
              </a:ext>
            </a:extLst>
          </p:cNvPr>
          <p:cNvPicPr>
            <a:picLocks noChangeAspect="1"/>
          </p:cNvPicPr>
          <p:nvPr/>
        </p:nvPicPr>
        <p:blipFill>
          <a:blip r:embed="rId10"/>
          <a:stretch>
            <a:fillRect/>
          </a:stretch>
        </p:blipFill>
        <p:spPr>
          <a:xfrm>
            <a:off x="8629892" y="2049661"/>
            <a:ext cx="3482015" cy="3197513"/>
          </a:xfrm>
          <a:prstGeom prst="rect">
            <a:avLst/>
          </a:prstGeom>
        </p:spPr>
      </p:pic>
      <p:sp>
        <p:nvSpPr>
          <p:cNvPr id="88" name="TextBox 87">
            <a:extLst>
              <a:ext uri="{FF2B5EF4-FFF2-40B4-BE49-F238E27FC236}">
                <a16:creationId xmlns:a16="http://schemas.microsoft.com/office/drawing/2014/main" id="{4773AFE0-320E-C70F-C8F4-6B4C7BD9F88B}"/>
              </a:ext>
            </a:extLst>
          </p:cNvPr>
          <p:cNvSpPr txBox="1"/>
          <p:nvPr/>
        </p:nvSpPr>
        <p:spPr>
          <a:xfrm>
            <a:off x="8527587" y="1233231"/>
            <a:ext cx="3664413" cy="584775"/>
          </a:xfrm>
          <a:prstGeom prst="rect">
            <a:avLst/>
          </a:prstGeom>
          <a:noFill/>
        </p:spPr>
        <p:txBody>
          <a:bodyPr wrap="square" rtlCol="0">
            <a:spAutoFit/>
          </a:bodyPr>
          <a:lstStyle/>
          <a:p>
            <a:r>
              <a:rPr lang="en-US" sz="1600" b="1" spc="-10" dirty="0">
                <a:latin typeface="Calibri"/>
                <a:cs typeface="Calibri"/>
              </a:rPr>
              <a:t>New 200 TW/5 Hz laser and experimental area for X-ray imaging research at  ELI-NP</a:t>
            </a:r>
          </a:p>
        </p:txBody>
      </p:sp>
      <p:pic>
        <p:nvPicPr>
          <p:cNvPr id="89" name="Picture 88">
            <a:extLst>
              <a:ext uri="{FF2B5EF4-FFF2-40B4-BE49-F238E27FC236}">
                <a16:creationId xmlns:a16="http://schemas.microsoft.com/office/drawing/2014/main" id="{62D9ABF6-F831-AC69-B0B9-3DA4B72CE19F}"/>
              </a:ext>
            </a:extLst>
          </p:cNvPr>
          <p:cNvPicPr>
            <a:picLocks noChangeAspect="1"/>
          </p:cNvPicPr>
          <p:nvPr/>
        </p:nvPicPr>
        <p:blipFill>
          <a:blip r:embed="rId11"/>
          <a:stretch>
            <a:fillRect/>
          </a:stretch>
        </p:blipFill>
        <p:spPr>
          <a:xfrm>
            <a:off x="6921056" y="5005651"/>
            <a:ext cx="1807065" cy="1034418"/>
          </a:xfrm>
          <a:prstGeom prst="rect">
            <a:avLst/>
          </a:prstGeom>
        </p:spPr>
      </p:pic>
      <p:sp>
        <p:nvSpPr>
          <p:cNvPr id="90" name="TextBox 89">
            <a:extLst>
              <a:ext uri="{FF2B5EF4-FFF2-40B4-BE49-F238E27FC236}">
                <a16:creationId xmlns:a16="http://schemas.microsoft.com/office/drawing/2014/main" id="{3BA4D626-ACFC-C5AC-8404-283A8FFA7883}"/>
              </a:ext>
            </a:extLst>
          </p:cNvPr>
          <p:cNvSpPr txBox="1"/>
          <p:nvPr/>
        </p:nvSpPr>
        <p:spPr>
          <a:xfrm>
            <a:off x="6758296" y="5514017"/>
            <a:ext cx="933269" cy="261610"/>
          </a:xfrm>
          <a:prstGeom prst="rect">
            <a:avLst/>
          </a:prstGeom>
          <a:noFill/>
        </p:spPr>
        <p:txBody>
          <a:bodyPr wrap="none" rtlCol="0">
            <a:spAutoFit/>
          </a:bodyPr>
          <a:lstStyle/>
          <a:p>
            <a:r>
              <a:rPr lang="en-US" sz="1050" b="1" noProof="0" dirty="0"/>
              <a:t>200 TW laser</a:t>
            </a:r>
          </a:p>
        </p:txBody>
      </p:sp>
      <p:sp>
        <p:nvSpPr>
          <p:cNvPr id="91" name="Arrow: Right 8">
            <a:extLst>
              <a:ext uri="{FF2B5EF4-FFF2-40B4-BE49-F238E27FC236}">
                <a16:creationId xmlns:a16="http://schemas.microsoft.com/office/drawing/2014/main" id="{C09F761B-EF92-3DA0-22B6-7D4E6E6B2EC7}"/>
              </a:ext>
            </a:extLst>
          </p:cNvPr>
          <p:cNvSpPr/>
          <p:nvPr/>
        </p:nvSpPr>
        <p:spPr>
          <a:xfrm rot="19960970">
            <a:off x="8433710" y="4877386"/>
            <a:ext cx="896781" cy="213100"/>
          </a:xfrm>
          <a:prstGeom prst="rightArrow">
            <a:avLst>
              <a:gd name="adj1" fmla="val 49058"/>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3" name="TextBox 92">
            <a:extLst>
              <a:ext uri="{FF2B5EF4-FFF2-40B4-BE49-F238E27FC236}">
                <a16:creationId xmlns:a16="http://schemas.microsoft.com/office/drawing/2014/main" id="{AF5AD473-06AB-E248-58D9-3C38167F8037}"/>
              </a:ext>
            </a:extLst>
          </p:cNvPr>
          <p:cNvSpPr txBox="1"/>
          <p:nvPr/>
        </p:nvSpPr>
        <p:spPr>
          <a:xfrm>
            <a:off x="8699985" y="5406076"/>
            <a:ext cx="3411922" cy="461665"/>
          </a:xfrm>
          <a:prstGeom prst="rect">
            <a:avLst/>
          </a:prstGeom>
          <a:noFill/>
        </p:spPr>
        <p:txBody>
          <a:bodyPr wrap="square" rtlCol="0">
            <a:spAutoFit/>
          </a:bodyPr>
          <a:lstStyle/>
          <a:p>
            <a:r>
              <a:rPr lang="en-GB" sz="1200" b="1" dirty="0"/>
              <a:t>X</a:t>
            </a:r>
            <a:r>
              <a:rPr lang="en-RO" sz="1200" b="1" dirty="0"/>
              <a:t>-ray of 20 - 30keV will be generated via electron betatron via LWFA at high rep. rate (5 Hz).</a:t>
            </a:r>
          </a:p>
        </p:txBody>
      </p:sp>
      <p:sp>
        <p:nvSpPr>
          <p:cNvPr id="94" name="object 15">
            <a:extLst>
              <a:ext uri="{FF2B5EF4-FFF2-40B4-BE49-F238E27FC236}">
                <a16:creationId xmlns:a16="http://schemas.microsoft.com/office/drawing/2014/main" id="{B6725A8E-6861-540A-B8DF-4682241A3C36}"/>
              </a:ext>
            </a:extLst>
          </p:cNvPr>
          <p:cNvSpPr txBox="1"/>
          <p:nvPr/>
        </p:nvSpPr>
        <p:spPr>
          <a:xfrm>
            <a:off x="7224930" y="5977744"/>
            <a:ext cx="4895181" cy="368048"/>
          </a:xfrm>
          <a:prstGeom prst="rect">
            <a:avLst/>
          </a:prstGeom>
          <a:noFill/>
        </p:spPr>
        <p:txBody>
          <a:bodyPr vert="horz" wrap="square" lIns="0" tIns="29209" rIns="0" bIns="0" rtlCol="0">
            <a:spAutoFit/>
          </a:bodyPr>
          <a:lstStyle/>
          <a:p>
            <a:pPr marL="90170">
              <a:lnSpc>
                <a:spcPct val="100000"/>
              </a:lnSpc>
              <a:spcBef>
                <a:spcPts val="229"/>
              </a:spcBef>
            </a:pPr>
            <a:r>
              <a:rPr lang="en-US" sz="1100" b="1" noProof="0" dirty="0">
                <a:solidFill>
                  <a:srgbClr val="C00000"/>
                </a:solidFill>
                <a:latin typeface="Calibri"/>
                <a:cs typeface="Calibri"/>
              </a:rPr>
              <a:t>Conventional X-ray tubes for clinical mammography with multi-meter long interferometers </a:t>
            </a:r>
            <a:r>
              <a:rPr lang="en-US" sz="1100" b="1" dirty="0">
                <a:solidFill>
                  <a:srgbClr val="C00000"/>
                </a:solidFill>
                <a:latin typeface="Calibri"/>
                <a:cs typeface="Calibri"/>
              </a:rPr>
              <a:t>will take ~ </a:t>
            </a:r>
            <a:r>
              <a:rPr lang="en-US" sz="1100" b="1" noProof="0" dirty="0">
                <a:solidFill>
                  <a:srgbClr val="C00000"/>
                </a:solidFill>
                <a:latin typeface="Calibri"/>
                <a:cs typeface="Calibri"/>
              </a:rPr>
              <a:t>10 min exposure, with the laser it will take seconds</a:t>
            </a:r>
          </a:p>
        </p:txBody>
      </p:sp>
    </p:spTree>
    <p:extLst>
      <p:ext uri="{BB962C8B-B14F-4D97-AF65-F5344CB8AC3E}">
        <p14:creationId xmlns:p14="http://schemas.microsoft.com/office/powerpoint/2010/main" val="76119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F47BD-B46E-FCDA-7FB6-26910750275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D548AC2F-B495-1CFC-72D7-071F899EF5D0}"/>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1C351CB8-6086-B335-C1C1-ABC20ED9FBE3}"/>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57C1AB47-276F-06CA-1D42-90D92EB595E6}"/>
                </a:ext>
              </a:extLst>
            </p:cNvPr>
            <p:cNvSpPr txBox="1"/>
            <p:nvPr/>
          </p:nvSpPr>
          <p:spPr>
            <a:xfrm>
              <a:off x="-1175" y="26329"/>
              <a:ext cx="10353086" cy="400110"/>
            </a:xfrm>
            <a:prstGeom prst="rect">
              <a:avLst/>
            </a:prstGeom>
            <a:noFill/>
          </p:spPr>
          <p:txBody>
            <a:bodyPr wrap="square">
              <a:spAutoFit/>
            </a:bodyPr>
            <a:lstStyle/>
            <a:p>
              <a:r>
                <a:rPr lang="en-US" sz="2000" b="1" dirty="0"/>
                <a:t>Isotope production with laser-accelerated protons and deuterons</a:t>
              </a:r>
            </a:p>
          </p:txBody>
        </p:sp>
        <p:pic>
          <p:nvPicPr>
            <p:cNvPr id="12" name="Picture 11">
              <a:extLst>
                <a:ext uri="{FF2B5EF4-FFF2-40B4-BE49-F238E27FC236}">
                  <a16:creationId xmlns:a16="http://schemas.microsoft.com/office/drawing/2014/main" id="{D7A928A3-2735-DDCA-A58C-449CD070BE1A}"/>
                </a:ext>
              </a:extLst>
            </p:cNvPr>
            <p:cNvPicPr>
              <a:picLocks noChangeAspect="1"/>
            </p:cNvPicPr>
            <p:nvPr/>
          </p:nvPicPr>
          <p:blipFill>
            <a:blip r:embed="rId3"/>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53DC94D9-4BC4-4B27-0750-9F9EFB620FDC}"/>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60459789-4771-E647-8546-AE6ACA392DA5}"/>
              </a:ext>
            </a:extLst>
          </p:cNvPr>
          <p:cNvPicPr>
            <a:picLocks noChangeAspect="1"/>
          </p:cNvPicPr>
          <p:nvPr/>
        </p:nvPicPr>
        <p:blipFill>
          <a:blip r:embed="rId5"/>
          <a:stretch>
            <a:fillRect/>
          </a:stretch>
        </p:blipFill>
        <p:spPr>
          <a:xfrm>
            <a:off x="5764367" y="6094192"/>
            <a:ext cx="473672" cy="473672"/>
          </a:xfrm>
          <a:prstGeom prst="rect">
            <a:avLst/>
          </a:prstGeom>
        </p:spPr>
      </p:pic>
      <p:pic>
        <p:nvPicPr>
          <p:cNvPr id="15" name="Picture 14">
            <a:extLst>
              <a:ext uri="{FF2B5EF4-FFF2-40B4-BE49-F238E27FC236}">
                <a16:creationId xmlns:a16="http://schemas.microsoft.com/office/drawing/2014/main" id="{76F722AF-3186-9525-92B2-4EFF5D938453}"/>
              </a:ext>
            </a:extLst>
          </p:cNvPr>
          <p:cNvPicPr>
            <a:picLocks noChangeAspect="1"/>
          </p:cNvPicPr>
          <p:nvPr/>
        </p:nvPicPr>
        <p:blipFill>
          <a:blip r:embed="rId6"/>
          <a:srcRect t="19638" b="26316"/>
          <a:stretch/>
        </p:blipFill>
        <p:spPr>
          <a:xfrm>
            <a:off x="9968910" y="6177140"/>
            <a:ext cx="1150393" cy="419932"/>
          </a:xfrm>
          <a:prstGeom prst="rect">
            <a:avLst/>
          </a:prstGeom>
        </p:spPr>
      </p:pic>
      <p:sp>
        <p:nvSpPr>
          <p:cNvPr id="16" name="TextBox 15">
            <a:extLst>
              <a:ext uri="{FF2B5EF4-FFF2-40B4-BE49-F238E27FC236}">
                <a16:creationId xmlns:a16="http://schemas.microsoft.com/office/drawing/2014/main" id="{0301E1CB-A491-A739-1023-0ABFB84017D2}"/>
              </a:ext>
            </a:extLst>
          </p:cNvPr>
          <p:cNvSpPr txBox="1"/>
          <p:nvPr/>
        </p:nvSpPr>
        <p:spPr>
          <a:xfrm>
            <a:off x="51015" y="452375"/>
            <a:ext cx="8343956" cy="369332"/>
          </a:xfrm>
          <a:prstGeom prst="rect">
            <a:avLst/>
          </a:prstGeom>
          <a:noFill/>
        </p:spPr>
        <p:txBody>
          <a:bodyPr wrap="square">
            <a:spAutoFit/>
          </a:bodyPr>
          <a:lstStyle/>
          <a:p>
            <a:r>
              <a:rPr lang="en-US" sz="1800" b="1" noProof="0" dirty="0"/>
              <a:t>Lasers may enable affordable on-site production of short-lived diagnostic isotopes</a:t>
            </a:r>
          </a:p>
        </p:txBody>
      </p:sp>
      <p:sp>
        <p:nvSpPr>
          <p:cNvPr id="4" name="object 11">
            <a:extLst>
              <a:ext uri="{FF2B5EF4-FFF2-40B4-BE49-F238E27FC236}">
                <a16:creationId xmlns:a16="http://schemas.microsoft.com/office/drawing/2014/main" id="{D38B857A-296A-DA4A-E5B2-497CDD18A674}"/>
              </a:ext>
            </a:extLst>
          </p:cNvPr>
          <p:cNvSpPr txBox="1"/>
          <p:nvPr/>
        </p:nvSpPr>
        <p:spPr>
          <a:xfrm>
            <a:off x="165873" y="923971"/>
            <a:ext cx="6166963" cy="1969770"/>
          </a:xfrm>
          <a:prstGeom prst="rect">
            <a:avLst/>
          </a:prstGeom>
          <a:noFill/>
        </p:spPr>
        <p:txBody>
          <a:bodyPr vert="horz" wrap="square" lIns="0" tIns="0" rIns="0" bIns="0" rtlCol="0">
            <a:spAutoFit/>
          </a:bodyPr>
          <a:lstStyle/>
          <a:p>
            <a:pPr marL="355600" indent="-342900">
              <a:lnSpc>
                <a:spcPct val="100000"/>
              </a:lnSpc>
              <a:spcBef>
                <a:spcPts val="1200"/>
              </a:spcBef>
              <a:buFont typeface="Wingdings" panose="05000000000000000000" pitchFamily="2" charset="2"/>
              <a:buChar char="§"/>
              <a:tabLst>
                <a:tab pos="299720" algn="l"/>
              </a:tabLst>
            </a:pPr>
            <a:r>
              <a:rPr lang="en-US" b="1" spc="-5" noProof="0" dirty="0">
                <a:cs typeface="Calibri"/>
              </a:rPr>
              <a:t>S</a:t>
            </a:r>
            <a:r>
              <a:rPr lang="en-US" b="1" spc="5" noProof="0" dirty="0">
                <a:cs typeface="Calibri"/>
              </a:rPr>
              <a:t>h</a:t>
            </a:r>
            <a:r>
              <a:rPr lang="en-US" b="1" spc="-5" noProof="0" dirty="0">
                <a:cs typeface="Calibri"/>
              </a:rPr>
              <a:t>or</a:t>
            </a:r>
            <a:r>
              <a:rPr lang="en-US" b="1" noProof="0" dirty="0">
                <a:cs typeface="Calibri"/>
              </a:rPr>
              <a:t>t</a:t>
            </a:r>
            <a:r>
              <a:rPr lang="en-US" b="1" spc="-5" noProof="0" dirty="0">
                <a:cs typeface="Calibri"/>
              </a:rPr>
              <a:t>-</a:t>
            </a:r>
            <a:r>
              <a:rPr lang="en-US" b="1" noProof="0" dirty="0">
                <a:cs typeface="Calibri"/>
              </a:rPr>
              <a:t>l</a:t>
            </a:r>
            <a:r>
              <a:rPr lang="en-US" b="1" spc="-10" noProof="0" dirty="0">
                <a:cs typeface="Calibri"/>
              </a:rPr>
              <a:t>i</a:t>
            </a:r>
            <a:r>
              <a:rPr lang="en-US" b="1" spc="-30" noProof="0" dirty="0">
                <a:cs typeface="Calibri"/>
              </a:rPr>
              <a:t>v</a:t>
            </a:r>
            <a:r>
              <a:rPr lang="en-US" b="1" noProof="0" dirty="0">
                <a:cs typeface="Calibri"/>
              </a:rPr>
              <a:t>ed PET diagnostic</a:t>
            </a:r>
            <a:r>
              <a:rPr lang="en-US" b="1" spc="15" noProof="0" dirty="0">
                <a:cs typeface="Calibri"/>
              </a:rPr>
              <a:t> </a:t>
            </a:r>
            <a:r>
              <a:rPr lang="en-US" b="1" noProof="0" dirty="0">
                <a:cs typeface="Calibri"/>
              </a:rPr>
              <a:t>i</a:t>
            </a:r>
            <a:r>
              <a:rPr lang="en-US" b="1" spc="-10" noProof="0" dirty="0">
                <a:cs typeface="Calibri"/>
              </a:rPr>
              <a:t>s</a:t>
            </a:r>
            <a:r>
              <a:rPr lang="en-US" b="1" spc="-5" noProof="0" dirty="0">
                <a:cs typeface="Calibri"/>
              </a:rPr>
              <a:t>o</a:t>
            </a:r>
            <a:r>
              <a:rPr lang="en-US" b="1" spc="-25" noProof="0" dirty="0">
                <a:cs typeface="Calibri"/>
              </a:rPr>
              <a:t>t</a:t>
            </a:r>
            <a:r>
              <a:rPr lang="en-US" b="1" spc="-5" noProof="0" dirty="0">
                <a:cs typeface="Calibri"/>
              </a:rPr>
              <a:t>ope</a:t>
            </a:r>
            <a:r>
              <a:rPr lang="en-US" b="1" noProof="0" dirty="0">
                <a:cs typeface="Calibri"/>
              </a:rPr>
              <a:t>s</a:t>
            </a:r>
            <a:r>
              <a:rPr lang="en-US" b="1" spc="15" noProof="0" dirty="0">
                <a:cs typeface="Calibri"/>
              </a:rPr>
              <a:t> (</a:t>
            </a:r>
            <a:r>
              <a:rPr lang="en-US" b="1" spc="7" baseline="25641" noProof="0" dirty="0">
                <a:cs typeface="Calibri"/>
              </a:rPr>
              <a:t>11</a:t>
            </a:r>
            <a:r>
              <a:rPr lang="en-US" b="1" spc="-15" noProof="0" dirty="0">
                <a:cs typeface="Calibri"/>
              </a:rPr>
              <a:t>C</a:t>
            </a:r>
            <a:r>
              <a:rPr lang="en-US" b="1" noProof="0" dirty="0">
                <a:cs typeface="Calibri"/>
              </a:rPr>
              <a:t>,</a:t>
            </a:r>
            <a:r>
              <a:rPr lang="en-US" b="1" spc="-5" noProof="0" dirty="0">
                <a:cs typeface="Calibri"/>
              </a:rPr>
              <a:t> </a:t>
            </a:r>
            <a:r>
              <a:rPr lang="en-US" b="1" spc="7" baseline="25641" noProof="0" dirty="0">
                <a:cs typeface="Calibri"/>
              </a:rPr>
              <a:t>15</a:t>
            </a:r>
            <a:r>
              <a:rPr lang="en-US" b="1" spc="-45" noProof="0" dirty="0">
                <a:cs typeface="Calibri"/>
              </a:rPr>
              <a:t>O</a:t>
            </a:r>
            <a:r>
              <a:rPr lang="en-US" b="1" noProof="0" dirty="0">
                <a:cs typeface="Calibri"/>
              </a:rPr>
              <a:t>,</a:t>
            </a:r>
            <a:r>
              <a:rPr lang="en-US" b="1" spc="-5" noProof="0" dirty="0">
                <a:cs typeface="Calibri"/>
              </a:rPr>
              <a:t> </a:t>
            </a:r>
            <a:r>
              <a:rPr lang="en-US" b="1" spc="7" baseline="25641" noProof="0" dirty="0">
                <a:cs typeface="Calibri"/>
              </a:rPr>
              <a:t>13</a:t>
            </a:r>
            <a:r>
              <a:rPr lang="en-US" b="1" noProof="0" dirty="0">
                <a:cs typeface="Calibri"/>
              </a:rPr>
              <a:t>N, </a:t>
            </a:r>
            <a:r>
              <a:rPr lang="en-US" b="1" baseline="30000" noProof="0" dirty="0">
                <a:cs typeface="Calibri"/>
              </a:rPr>
              <a:t>62</a:t>
            </a:r>
            <a:r>
              <a:rPr lang="en-US" b="1" noProof="0" dirty="0">
                <a:cs typeface="Calibri"/>
              </a:rPr>
              <a:t>Cu) </a:t>
            </a:r>
            <a:r>
              <a:rPr lang="en-US" b="1" spc="-5" noProof="0" dirty="0">
                <a:cs typeface="Calibri"/>
              </a:rPr>
              <a:t> expensive</a:t>
            </a:r>
            <a:r>
              <a:rPr lang="en-US" b="1" spc="15" noProof="0" dirty="0">
                <a:cs typeface="Calibri"/>
              </a:rPr>
              <a:t> </a:t>
            </a:r>
            <a:r>
              <a:rPr lang="en-US" b="1" spc="-25" noProof="0" dirty="0">
                <a:cs typeface="Calibri"/>
              </a:rPr>
              <a:t>t</a:t>
            </a:r>
            <a:r>
              <a:rPr lang="en-US" b="1" noProof="0" dirty="0">
                <a:cs typeface="Calibri"/>
              </a:rPr>
              <a:t>o</a:t>
            </a:r>
            <a:r>
              <a:rPr lang="en-US" b="1" spc="5" noProof="0" dirty="0">
                <a:cs typeface="Calibri"/>
              </a:rPr>
              <a:t> </a:t>
            </a:r>
            <a:r>
              <a:rPr lang="en-US" b="1" spc="-5" noProof="0" dirty="0">
                <a:cs typeface="Calibri"/>
              </a:rPr>
              <a:t>p</a:t>
            </a:r>
            <a:r>
              <a:rPr lang="en-US" b="1" spc="-40" noProof="0" dirty="0">
                <a:cs typeface="Calibri"/>
              </a:rPr>
              <a:t>r</a:t>
            </a:r>
            <a:r>
              <a:rPr lang="en-US" b="1" spc="-5" noProof="0" dirty="0">
                <a:cs typeface="Calibri"/>
              </a:rPr>
              <a:t>od</a:t>
            </a:r>
            <a:r>
              <a:rPr lang="en-US" b="1" spc="5" noProof="0" dirty="0">
                <a:cs typeface="Calibri"/>
              </a:rPr>
              <a:t>u</a:t>
            </a:r>
            <a:r>
              <a:rPr lang="en-US" b="1" noProof="0" dirty="0">
                <a:cs typeface="Calibri"/>
              </a:rPr>
              <a:t>ce</a:t>
            </a:r>
            <a:r>
              <a:rPr lang="en-US" b="1" spc="-15" noProof="0" dirty="0">
                <a:cs typeface="Calibri"/>
              </a:rPr>
              <a:t> </a:t>
            </a:r>
            <a:r>
              <a:rPr lang="en-US" b="1" spc="-5" noProof="0" dirty="0">
                <a:cs typeface="Calibri"/>
              </a:rPr>
              <a:t>in hospi</a:t>
            </a:r>
            <a:r>
              <a:rPr lang="en-US" b="1" spc="-25" noProof="0" dirty="0">
                <a:cs typeface="Calibri"/>
              </a:rPr>
              <a:t>t</a:t>
            </a:r>
            <a:r>
              <a:rPr lang="en-US" b="1" noProof="0" dirty="0">
                <a:cs typeface="Calibri"/>
              </a:rPr>
              <a:t>als and clinics</a:t>
            </a:r>
          </a:p>
          <a:p>
            <a:pPr marL="355600" indent="-342900">
              <a:lnSpc>
                <a:spcPct val="100000"/>
              </a:lnSpc>
              <a:spcBef>
                <a:spcPts val="1200"/>
              </a:spcBef>
              <a:buFont typeface="Wingdings" panose="05000000000000000000" pitchFamily="2" charset="2"/>
              <a:buChar char="§"/>
              <a:tabLst>
                <a:tab pos="299720" algn="l"/>
              </a:tabLst>
            </a:pPr>
            <a:r>
              <a:rPr lang="en-US" b="1" noProof="0" dirty="0">
                <a:cs typeface="Calibri"/>
              </a:rPr>
              <a:t>Low-cost production of small doses also important for preclinical (cell, small-animal) research </a:t>
            </a:r>
          </a:p>
          <a:p>
            <a:pPr marL="355600" indent="-342900">
              <a:lnSpc>
                <a:spcPct val="100000"/>
              </a:lnSpc>
              <a:spcBef>
                <a:spcPts val="1200"/>
              </a:spcBef>
              <a:buFont typeface="Wingdings" panose="05000000000000000000" pitchFamily="2" charset="2"/>
              <a:buChar char="§"/>
              <a:tabLst>
                <a:tab pos="299720" algn="l"/>
              </a:tabLst>
            </a:pPr>
            <a:r>
              <a:rPr lang="en-US" b="1" noProof="0" dirty="0">
                <a:cs typeface="Calibri"/>
              </a:rPr>
              <a:t>Potential for new PET applications (e.g., intra-operative tumor margin assessment with radioisotopes)  </a:t>
            </a:r>
          </a:p>
        </p:txBody>
      </p:sp>
      <p:sp>
        <p:nvSpPr>
          <p:cNvPr id="7" name="TextBox 6">
            <a:extLst>
              <a:ext uri="{FF2B5EF4-FFF2-40B4-BE49-F238E27FC236}">
                <a16:creationId xmlns:a16="http://schemas.microsoft.com/office/drawing/2014/main" id="{1481DF47-8241-6B4F-BB36-1E01CE581C52}"/>
              </a:ext>
            </a:extLst>
          </p:cNvPr>
          <p:cNvSpPr txBox="1"/>
          <p:nvPr/>
        </p:nvSpPr>
        <p:spPr>
          <a:xfrm>
            <a:off x="475710" y="3068573"/>
            <a:ext cx="5028309" cy="523220"/>
          </a:xfrm>
          <a:prstGeom prst="rect">
            <a:avLst/>
          </a:prstGeom>
          <a:noFill/>
        </p:spPr>
        <p:txBody>
          <a:bodyPr wrap="square">
            <a:spAutoFit/>
          </a:bodyPr>
          <a:lstStyle/>
          <a:p>
            <a:r>
              <a:rPr lang="en-US" sz="1400" b="1" noProof="0" dirty="0"/>
              <a:t>Preclinical doses of short-lived PET isotopes predicted with  protons accelerated by 300 TW/1 Hz laser on water leaf target</a:t>
            </a:r>
          </a:p>
        </p:txBody>
      </p:sp>
      <p:sp>
        <p:nvSpPr>
          <p:cNvPr id="9" name="object 6">
            <a:extLst>
              <a:ext uri="{FF2B5EF4-FFF2-40B4-BE49-F238E27FC236}">
                <a16:creationId xmlns:a16="http://schemas.microsoft.com/office/drawing/2014/main" id="{90A233CB-567A-58F4-FAF2-52E8F025D8FF}"/>
              </a:ext>
            </a:extLst>
          </p:cNvPr>
          <p:cNvSpPr txBox="1"/>
          <p:nvPr/>
        </p:nvSpPr>
        <p:spPr>
          <a:xfrm>
            <a:off x="7581619" y="1232900"/>
            <a:ext cx="3279811" cy="196850"/>
          </a:xfrm>
          <a:prstGeom prst="rect">
            <a:avLst/>
          </a:prstGeom>
        </p:spPr>
        <p:txBody>
          <a:bodyPr vert="horz" wrap="square" lIns="0" tIns="12065" rIns="0" bIns="0" rtlCol="0">
            <a:spAutoFit/>
          </a:bodyPr>
          <a:lstStyle/>
          <a:p>
            <a:pPr marL="12700">
              <a:lnSpc>
                <a:spcPct val="100000"/>
              </a:lnSpc>
              <a:spcBef>
                <a:spcPts val="95"/>
              </a:spcBef>
            </a:pPr>
            <a:r>
              <a:rPr lang="en-US" sz="1200" b="1" dirty="0"/>
              <a:t>Predicted isotope production</a:t>
            </a:r>
            <a:r>
              <a:rPr lang="en-US" sz="1200" i="1" dirty="0"/>
              <a:t> (A </a:t>
            </a:r>
            <a:r>
              <a:rPr lang="en-US" sz="1200" i="1" dirty="0" err="1"/>
              <a:t>Cucoanes</a:t>
            </a:r>
            <a:r>
              <a:rPr lang="en-US" sz="1200" i="1" dirty="0"/>
              <a:t> ELI-NP)</a:t>
            </a:r>
          </a:p>
        </p:txBody>
      </p:sp>
      <p:sp>
        <p:nvSpPr>
          <p:cNvPr id="10" name="object 7">
            <a:extLst>
              <a:ext uri="{FF2B5EF4-FFF2-40B4-BE49-F238E27FC236}">
                <a16:creationId xmlns:a16="http://schemas.microsoft.com/office/drawing/2014/main" id="{659FD435-B4F3-52C8-8351-F8BD7ADDEEA9}"/>
              </a:ext>
            </a:extLst>
          </p:cNvPr>
          <p:cNvSpPr txBox="1"/>
          <p:nvPr/>
        </p:nvSpPr>
        <p:spPr>
          <a:xfrm>
            <a:off x="6238039" y="4110889"/>
            <a:ext cx="5766636" cy="1722907"/>
          </a:xfrm>
          <a:prstGeom prst="rect">
            <a:avLst/>
          </a:prstGeom>
          <a:noFill/>
        </p:spPr>
        <p:txBody>
          <a:bodyPr vert="horz" wrap="square" lIns="0" tIns="29844" rIns="0" bIns="0" rtlCol="0">
            <a:spAutoFit/>
          </a:bodyPr>
          <a:lstStyle/>
          <a:p>
            <a:pPr marL="433705" marR="765175" indent="-342900">
              <a:lnSpc>
                <a:spcPct val="100000"/>
              </a:lnSpc>
              <a:spcBef>
                <a:spcPts val="234"/>
              </a:spcBef>
              <a:buFont typeface="Wingdings"/>
              <a:buChar char=""/>
              <a:tabLst>
                <a:tab pos="433705" algn="l"/>
                <a:tab pos="434340" algn="l"/>
              </a:tabLst>
            </a:pPr>
            <a:r>
              <a:rPr lang="en-US" b="1" spc="-30" noProof="0" dirty="0">
                <a:latin typeface="Calibri"/>
                <a:cs typeface="Calibri"/>
              </a:rPr>
              <a:t>Water </a:t>
            </a:r>
            <a:r>
              <a:rPr lang="en-US" b="1" spc="-5" noProof="0" dirty="0">
                <a:latin typeface="Calibri"/>
                <a:cs typeface="Calibri"/>
              </a:rPr>
              <a:t>leaf </a:t>
            </a:r>
            <a:r>
              <a:rPr lang="en-US" b="1" spc="-20" noProof="0" dirty="0">
                <a:latin typeface="Calibri"/>
                <a:cs typeface="Calibri"/>
              </a:rPr>
              <a:t>target </a:t>
            </a:r>
            <a:r>
              <a:rPr lang="en-US" b="1" spc="-15" noProof="0" dirty="0">
                <a:latin typeface="Calibri"/>
                <a:cs typeface="Calibri"/>
              </a:rPr>
              <a:t>for </a:t>
            </a:r>
            <a:r>
              <a:rPr lang="en-US" b="1" spc="-5" noProof="0" dirty="0">
                <a:latin typeface="Calibri"/>
                <a:cs typeface="Calibri"/>
              </a:rPr>
              <a:t>high </a:t>
            </a:r>
            <a:r>
              <a:rPr lang="en-US" b="1" spc="-10" noProof="0" dirty="0">
                <a:latin typeface="Calibri"/>
                <a:cs typeface="Calibri"/>
              </a:rPr>
              <a:t>rep </a:t>
            </a:r>
            <a:r>
              <a:rPr lang="en-US" b="1" spc="-25" noProof="0" dirty="0">
                <a:latin typeface="Calibri"/>
                <a:cs typeface="Calibri"/>
              </a:rPr>
              <a:t>rate, </a:t>
            </a:r>
            <a:r>
              <a:rPr lang="en-US" b="1" spc="-5" noProof="0" dirty="0">
                <a:latin typeface="Calibri"/>
                <a:cs typeface="Calibri"/>
              </a:rPr>
              <a:t>debris-</a:t>
            </a:r>
            <a:r>
              <a:rPr lang="en-US" b="1" spc="-10" noProof="0" dirty="0">
                <a:latin typeface="Calibri"/>
                <a:cs typeface="Calibri"/>
              </a:rPr>
              <a:t>free operation over </a:t>
            </a:r>
            <a:r>
              <a:rPr lang="en-US" b="1" noProof="0" dirty="0">
                <a:latin typeface="Calibri"/>
                <a:cs typeface="Calibri"/>
              </a:rPr>
              <a:t>long</a:t>
            </a:r>
            <a:r>
              <a:rPr lang="en-US" b="1" spc="-20" noProof="0" dirty="0">
                <a:latin typeface="Calibri"/>
                <a:cs typeface="Calibri"/>
              </a:rPr>
              <a:t> </a:t>
            </a:r>
            <a:r>
              <a:rPr lang="en-US" b="1" spc="-5" noProof="0" dirty="0">
                <a:latin typeface="Calibri"/>
                <a:cs typeface="Calibri"/>
              </a:rPr>
              <a:t>times</a:t>
            </a:r>
            <a:endParaRPr lang="en-US" noProof="0" dirty="0">
              <a:latin typeface="Calibri"/>
              <a:cs typeface="Calibri"/>
            </a:endParaRPr>
          </a:p>
          <a:p>
            <a:pPr marL="433705" indent="-343535">
              <a:lnSpc>
                <a:spcPct val="100000"/>
              </a:lnSpc>
              <a:spcBef>
                <a:spcPts val="1200"/>
              </a:spcBef>
              <a:buFont typeface="Wingdings"/>
              <a:buChar char=""/>
              <a:tabLst>
                <a:tab pos="433705" algn="l"/>
                <a:tab pos="434340" algn="l"/>
              </a:tabLst>
            </a:pPr>
            <a:r>
              <a:rPr lang="en-US" b="1" spc="-5" noProof="0" dirty="0">
                <a:latin typeface="Calibri"/>
                <a:cs typeface="Calibri"/>
              </a:rPr>
              <a:t>Proton beam focusing for high specific activity and for spectral filtering</a:t>
            </a:r>
          </a:p>
          <a:p>
            <a:pPr marL="433705" indent="-343535">
              <a:lnSpc>
                <a:spcPct val="100000"/>
              </a:lnSpc>
              <a:spcBef>
                <a:spcPts val="1200"/>
              </a:spcBef>
              <a:buFont typeface="Wingdings"/>
              <a:buChar char=""/>
              <a:tabLst>
                <a:tab pos="433705" algn="l"/>
                <a:tab pos="434340" algn="l"/>
              </a:tabLst>
            </a:pPr>
            <a:r>
              <a:rPr lang="en-US" b="1" spc="-5" noProof="0" dirty="0">
                <a:latin typeface="Calibri"/>
                <a:cs typeface="Calibri"/>
              </a:rPr>
              <a:t>Experiments to start with 100 TW/10 Hz, D</a:t>
            </a:r>
            <a:r>
              <a:rPr lang="en-US" b="1" spc="-5" baseline="-25000" noProof="0" dirty="0">
                <a:latin typeface="Calibri"/>
                <a:cs typeface="Calibri"/>
              </a:rPr>
              <a:t>2</a:t>
            </a:r>
            <a:r>
              <a:rPr lang="en-US" b="1" spc="-5" noProof="0" dirty="0">
                <a:latin typeface="Calibri"/>
                <a:cs typeface="Calibri"/>
              </a:rPr>
              <a:t>O</a:t>
            </a:r>
          </a:p>
        </p:txBody>
      </p:sp>
      <p:sp>
        <p:nvSpPr>
          <p:cNvPr id="22" name="object 16">
            <a:extLst>
              <a:ext uri="{FF2B5EF4-FFF2-40B4-BE49-F238E27FC236}">
                <a16:creationId xmlns:a16="http://schemas.microsoft.com/office/drawing/2014/main" id="{0F5BE77A-8B90-3CE7-D5AB-2BF410148C53}"/>
              </a:ext>
            </a:extLst>
          </p:cNvPr>
          <p:cNvSpPr/>
          <p:nvPr/>
        </p:nvSpPr>
        <p:spPr>
          <a:xfrm>
            <a:off x="342740" y="4207484"/>
            <a:ext cx="3008306" cy="1871125"/>
          </a:xfrm>
          <a:prstGeom prst="rect">
            <a:avLst/>
          </a:prstGeom>
          <a:blipFill>
            <a:blip r:embed="rId7" cstate="print"/>
            <a:stretch>
              <a:fillRect/>
            </a:stretch>
          </a:blipFill>
        </p:spPr>
        <p:txBody>
          <a:bodyPr wrap="square" lIns="0" tIns="0" rIns="0" bIns="0" rtlCol="0"/>
          <a:lstStyle/>
          <a:p>
            <a:endParaRPr lang="en-US" sz="2000" noProof="0" dirty="0"/>
          </a:p>
        </p:txBody>
      </p:sp>
      <p:pic>
        <p:nvPicPr>
          <p:cNvPr id="23" name="Picture 22">
            <a:extLst>
              <a:ext uri="{FF2B5EF4-FFF2-40B4-BE49-F238E27FC236}">
                <a16:creationId xmlns:a16="http://schemas.microsoft.com/office/drawing/2014/main" id="{C77ADABC-7F80-DEDE-5377-552058F89682}"/>
              </a:ext>
            </a:extLst>
          </p:cNvPr>
          <p:cNvPicPr>
            <a:picLocks noChangeAspect="1"/>
          </p:cNvPicPr>
          <p:nvPr/>
        </p:nvPicPr>
        <p:blipFill>
          <a:blip r:embed="rId8"/>
          <a:stretch>
            <a:fillRect/>
          </a:stretch>
        </p:blipFill>
        <p:spPr>
          <a:xfrm>
            <a:off x="3609362" y="4111974"/>
            <a:ext cx="2038114" cy="1868859"/>
          </a:xfrm>
          <a:prstGeom prst="rect">
            <a:avLst/>
          </a:prstGeom>
        </p:spPr>
      </p:pic>
      <p:sp>
        <p:nvSpPr>
          <p:cNvPr id="8" name="object 4">
            <a:extLst>
              <a:ext uri="{FF2B5EF4-FFF2-40B4-BE49-F238E27FC236}">
                <a16:creationId xmlns:a16="http://schemas.microsoft.com/office/drawing/2014/main" id="{2041512E-9B8B-7B6A-3DE2-2C89017C921D}"/>
              </a:ext>
            </a:extLst>
          </p:cNvPr>
          <p:cNvSpPr txBox="1"/>
          <p:nvPr/>
        </p:nvSpPr>
        <p:spPr>
          <a:xfrm>
            <a:off x="1035579" y="3812051"/>
            <a:ext cx="1622628" cy="381515"/>
          </a:xfrm>
          <a:prstGeom prst="rect">
            <a:avLst/>
          </a:prstGeom>
        </p:spPr>
        <p:txBody>
          <a:bodyPr vert="horz" wrap="square" lIns="0" tIns="12065" rIns="0" bIns="0" rtlCol="0">
            <a:spAutoFit/>
          </a:bodyPr>
          <a:lstStyle/>
          <a:p>
            <a:pPr marL="12700" marR="5080">
              <a:lnSpc>
                <a:spcPct val="100000"/>
              </a:lnSpc>
              <a:spcBef>
                <a:spcPts val="95"/>
              </a:spcBef>
            </a:pPr>
            <a:r>
              <a:rPr lang="en-US" sz="1200" b="1" dirty="0"/>
              <a:t>Predicted proton spectra </a:t>
            </a:r>
            <a:r>
              <a:rPr lang="en-US" sz="1200" i="1" dirty="0"/>
              <a:t>(P Tomassini ELI-NP)</a:t>
            </a:r>
          </a:p>
        </p:txBody>
      </p:sp>
      <p:pic>
        <p:nvPicPr>
          <p:cNvPr id="24" name="Picture 23">
            <a:extLst>
              <a:ext uri="{FF2B5EF4-FFF2-40B4-BE49-F238E27FC236}">
                <a16:creationId xmlns:a16="http://schemas.microsoft.com/office/drawing/2014/main" id="{7A2DF2B2-F4E0-8C27-B4D3-C7EF177F33D2}"/>
              </a:ext>
            </a:extLst>
          </p:cNvPr>
          <p:cNvPicPr>
            <a:picLocks noChangeAspect="1"/>
          </p:cNvPicPr>
          <p:nvPr/>
        </p:nvPicPr>
        <p:blipFill>
          <a:blip r:embed="rId9"/>
          <a:stretch>
            <a:fillRect/>
          </a:stretch>
        </p:blipFill>
        <p:spPr>
          <a:xfrm>
            <a:off x="6349529" y="1507364"/>
            <a:ext cx="5743990" cy="2495444"/>
          </a:xfrm>
          <a:prstGeom prst="rect">
            <a:avLst/>
          </a:prstGeom>
        </p:spPr>
      </p:pic>
      <p:sp>
        <p:nvSpPr>
          <p:cNvPr id="18" name="object 11">
            <a:extLst>
              <a:ext uri="{FF2B5EF4-FFF2-40B4-BE49-F238E27FC236}">
                <a16:creationId xmlns:a16="http://schemas.microsoft.com/office/drawing/2014/main" id="{37DD84DE-D342-F803-B51A-EC89DB7E0A47}"/>
              </a:ext>
            </a:extLst>
          </p:cNvPr>
          <p:cNvSpPr txBox="1"/>
          <p:nvPr/>
        </p:nvSpPr>
        <p:spPr>
          <a:xfrm>
            <a:off x="3635336" y="3762239"/>
            <a:ext cx="1532597" cy="394339"/>
          </a:xfrm>
          <a:prstGeom prst="rect">
            <a:avLst/>
          </a:prstGeom>
        </p:spPr>
        <p:txBody>
          <a:bodyPr vert="horz" wrap="square" lIns="0" tIns="12065" rIns="0" bIns="0" rtlCol="0">
            <a:spAutoFit/>
          </a:bodyPr>
          <a:lstStyle/>
          <a:p>
            <a:pPr marL="12700">
              <a:lnSpc>
                <a:spcPct val="100000"/>
              </a:lnSpc>
              <a:spcBef>
                <a:spcPts val="95"/>
              </a:spcBef>
            </a:pPr>
            <a:r>
              <a:rPr lang="en-US" sz="1200" b="1" dirty="0"/>
              <a:t>Water leaf target</a:t>
            </a:r>
            <a:endParaRPr lang="en-US" sz="1200" i="1" dirty="0"/>
          </a:p>
          <a:p>
            <a:pPr marL="12700">
              <a:lnSpc>
                <a:spcPct val="100000"/>
              </a:lnSpc>
              <a:spcBef>
                <a:spcPts val="95"/>
              </a:spcBef>
            </a:pPr>
            <a:r>
              <a:rPr lang="en-US" sz="1200" i="1" dirty="0"/>
              <a:t>(D </a:t>
            </a:r>
            <a:r>
              <a:rPr lang="en-US" sz="1200" i="1" dirty="0" err="1"/>
              <a:t>Ursescu</a:t>
            </a:r>
            <a:r>
              <a:rPr lang="en-US" sz="1200" i="1" dirty="0"/>
              <a:t> ELI-NP)</a:t>
            </a:r>
          </a:p>
        </p:txBody>
      </p:sp>
    </p:spTree>
    <p:extLst>
      <p:ext uri="{BB962C8B-B14F-4D97-AF65-F5344CB8AC3E}">
        <p14:creationId xmlns:p14="http://schemas.microsoft.com/office/powerpoint/2010/main" val="146665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53E2-99B0-D0AD-677C-769AEE45506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D98F031D-76EB-910D-AA00-AEC684C6C5D0}"/>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60A2AB50-E363-86BE-70C3-8291E0FB4D9E}"/>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47837ABA-06A3-5E5F-D3CC-752457A24380}"/>
                </a:ext>
              </a:extLst>
            </p:cNvPr>
            <p:cNvSpPr txBox="1"/>
            <p:nvPr/>
          </p:nvSpPr>
          <p:spPr>
            <a:xfrm>
              <a:off x="-1175" y="26329"/>
              <a:ext cx="10353086" cy="400110"/>
            </a:xfrm>
            <a:prstGeom prst="rect">
              <a:avLst/>
            </a:prstGeom>
            <a:noFill/>
          </p:spPr>
          <p:txBody>
            <a:bodyPr wrap="square">
              <a:spAutoFit/>
            </a:bodyPr>
            <a:lstStyle/>
            <a:p>
              <a:r>
                <a:rPr lang="en-US" sz="2000" b="1" dirty="0"/>
                <a:t>Isotope production with laser-accelerated protons and deuterons</a:t>
              </a:r>
            </a:p>
          </p:txBody>
        </p:sp>
        <p:pic>
          <p:nvPicPr>
            <p:cNvPr id="12" name="Picture 11">
              <a:extLst>
                <a:ext uri="{FF2B5EF4-FFF2-40B4-BE49-F238E27FC236}">
                  <a16:creationId xmlns:a16="http://schemas.microsoft.com/office/drawing/2014/main" id="{FB4FCAEF-AB4A-41CD-05CD-A492186C8867}"/>
                </a:ext>
              </a:extLst>
            </p:cNvPr>
            <p:cNvPicPr>
              <a:picLocks noChangeAspect="1"/>
            </p:cNvPicPr>
            <p:nvPr/>
          </p:nvPicPr>
          <p:blipFill>
            <a:blip r:embed="rId3"/>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FB274808-0FE2-A461-E358-1FBCD24B4EBB}"/>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B81BE2E4-287C-867D-90B2-3C5212E22956}"/>
              </a:ext>
            </a:extLst>
          </p:cNvPr>
          <p:cNvPicPr>
            <a:picLocks noChangeAspect="1"/>
          </p:cNvPicPr>
          <p:nvPr/>
        </p:nvPicPr>
        <p:blipFill>
          <a:blip r:embed="rId5"/>
          <a:stretch>
            <a:fillRect/>
          </a:stretch>
        </p:blipFill>
        <p:spPr>
          <a:xfrm>
            <a:off x="5764367" y="6094192"/>
            <a:ext cx="473672" cy="473672"/>
          </a:xfrm>
          <a:prstGeom prst="rect">
            <a:avLst/>
          </a:prstGeom>
        </p:spPr>
      </p:pic>
      <p:pic>
        <p:nvPicPr>
          <p:cNvPr id="15" name="Picture 14">
            <a:extLst>
              <a:ext uri="{FF2B5EF4-FFF2-40B4-BE49-F238E27FC236}">
                <a16:creationId xmlns:a16="http://schemas.microsoft.com/office/drawing/2014/main" id="{B2F75211-E3CD-7B01-E9C1-4B288FD5C5AA}"/>
              </a:ext>
            </a:extLst>
          </p:cNvPr>
          <p:cNvPicPr>
            <a:picLocks noChangeAspect="1"/>
          </p:cNvPicPr>
          <p:nvPr/>
        </p:nvPicPr>
        <p:blipFill>
          <a:blip r:embed="rId6"/>
          <a:srcRect t="19638" b="26316"/>
          <a:stretch/>
        </p:blipFill>
        <p:spPr>
          <a:xfrm>
            <a:off x="9968910" y="6177140"/>
            <a:ext cx="1150393" cy="419932"/>
          </a:xfrm>
          <a:prstGeom prst="rect">
            <a:avLst/>
          </a:prstGeom>
        </p:spPr>
      </p:pic>
      <p:sp>
        <p:nvSpPr>
          <p:cNvPr id="16" name="TextBox 15">
            <a:extLst>
              <a:ext uri="{FF2B5EF4-FFF2-40B4-BE49-F238E27FC236}">
                <a16:creationId xmlns:a16="http://schemas.microsoft.com/office/drawing/2014/main" id="{19DC02C6-F2CC-D41C-6C0A-8C978ED8DF8C}"/>
              </a:ext>
            </a:extLst>
          </p:cNvPr>
          <p:cNvSpPr txBox="1"/>
          <p:nvPr/>
        </p:nvSpPr>
        <p:spPr>
          <a:xfrm>
            <a:off x="51015" y="452375"/>
            <a:ext cx="8343956" cy="369332"/>
          </a:xfrm>
          <a:prstGeom prst="rect">
            <a:avLst/>
          </a:prstGeom>
          <a:noFill/>
        </p:spPr>
        <p:txBody>
          <a:bodyPr wrap="square">
            <a:spAutoFit/>
          </a:bodyPr>
          <a:lstStyle/>
          <a:p>
            <a:r>
              <a:rPr lang="en-US" sz="1800" b="1" noProof="0" dirty="0"/>
              <a:t>Lasers may enable affordable on-site production of short-lived diagnostic isotopes</a:t>
            </a:r>
          </a:p>
        </p:txBody>
      </p:sp>
      <p:sp>
        <p:nvSpPr>
          <p:cNvPr id="4" name="object 11">
            <a:extLst>
              <a:ext uri="{FF2B5EF4-FFF2-40B4-BE49-F238E27FC236}">
                <a16:creationId xmlns:a16="http://schemas.microsoft.com/office/drawing/2014/main" id="{B5945278-47D4-73DE-5E6C-3848DABDF515}"/>
              </a:ext>
            </a:extLst>
          </p:cNvPr>
          <p:cNvSpPr txBox="1"/>
          <p:nvPr/>
        </p:nvSpPr>
        <p:spPr>
          <a:xfrm>
            <a:off x="165873" y="923971"/>
            <a:ext cx="6166963" cy="1969770"/>
          </a:xfrm>
          <a:prstGeom prst="rect">
            <a:avLst/>
          </a:prstGeom>
          <a:noFill/>
        </p:spPr>
        <p:txBody>
          <a:bodyPr vert="horz" wrap="square" lIns="0" tIns="0" rIns="0" bIns="0" rtlCol="0">
            <a:spAutoFit/>
          </a:bodyPr>
          <a:lstStyle/>
          <a:p>
            <a:pPr marL="355600" indent="-342900">
              <a:lnSpc>
                <a:spcPct val="100000"/>
              </a:lnSpc>
              <a:spcBef>
                <a:spcPts val="1200"/>
              </a:spcBef>
              <a:buFont typeface="Wingdings" panose="05000000000000000000" pitchFamily="2" charset="2"/>
              <a:buChar char="§"/>
              <a:tabLst>
                <a:tab pos="299720" algn="l"/>
              </a:tabLst>
            </a:pPr>
            <a:r>
              <a:rPr lang="en-US" b="1" spc="-5" noProof="0" dirty="0">
                <a:cs typeface="Calibri"/>
              </a:rPr>
              <a:t>S</a:t>
            </a:r>
            <a:r>
              <a:rPr lang="en-US" b="1" spc="5" noProof="0" dirty="0">
                <a:cs typeface="Calibri"/>
              </a:rPr>
              <a:t>h</a:t>
            </a:r>
            <a:r>
              <a:rPr lang="en-US" b="1" spc="-5" noProof="0" dirty="0">
                <a:cs typeface="Calibri"/>
              </a:rPr>
              <a:t>or</a:t>
            </a:r>
            <a:r>
              <a:rPr lang="en-US" b="1" noProof="0" dirty="0">
                <a:cs typeface="Calibri"/>
              </a:rPr>
              <a:t>t</a:t>
            </a:r>
            <a:r>
              <a:rPr lang="en-US" b="1" spc="-5" noProof="0" dirty="0">
                <a:cs typeface="Calibri"/>
              </a:rPr>
              <a:t>-</a:t>
            </a:r>
            <a:r>
              <a:rPr lang="en-US" b="1" noProof="0" dirty="0">
                <a:cs typeface="Calibri"/>
              </a:rPr>
              <a:t>l</a:t>
            </a:r>
            <a:r>
              <a:rPr lang="en-US" b="1" spc="-10" noProof="0" dirty="0">
                <a:cs typeface="Calibri"/>
              </a:rPr>
              <a:t>i</a:t>
            </a:r>
            <a:r>
              <a:rPr lang="en-US" b="1" spc="-30" noProof="0" dirty="0">
                <a:cs typeface="Calibri"/>
              </a:rPr>
              <a:t>v</a:t>
            </a:r>
            <a:r>
              <a:rPr lang="en-US" b="1" noProof="0" dirty="0">
                <a:cs typeface="Calibri"/>
              </a:rPr>
              <a:t>ed PET diagnostic</a:t>
            </a:r>
            <a:r>
              <a:rPr lang="en-US" b="1" spc="15" noProof="0" dirty="0">
                <a:cs typeface="Calibri"/>
              </a:rPr>
              <a:t> </a:t>
            </a:r>
            <a:r>
              <a:rPr lang="en-US" b="1" noProof="0" dirty="0">
                <a:cs typeface="Calibri"/>
              </a:rPr>
              <a:t>i</a:t>
            </a:r>
            <a:r>
              <a:rPr lang="en-US" b="1" spc="-10" noProof="0" dirty="0">
                <a:cs typeface="Calibri"/>
              </a:rPr>
              <a:t>s</a:t>
            </a:r>
            <a:r>
              <a:rPr lang="en-US" b="1" spc="-5" noProof="0" dirty="0">
                <a:cs typeface="Calibri"/>
              </a:rPr>
              <a:t>o</a:t>
            </a:r>
            <a:r>
              <a:rPr lang="en-US" b="1" spc="-25" noProof="0" dirty="0">
                <a:cs typeface="Calibri"/>
              </a:rPr>
              <a:t>t</a:t>
            </a:r>
            <a:r>
              <a:rPr lang="en-US" b="1" spc="-5" noProof="0" dirty="0">
                <a:cs typeface="Calibri"/>
              </a:rPr>
              <a:t>ope</a:t>
            </a:r>
            <a:r>
              <a:rPr lang="en-US" b="1" noProof="0" dirty="0">
                <a:cs typeface="Calibri"/>
              </a:rPr>
              <a:t>s</a:t>
            </a:r>
            <a:r>
              <a:rPr lang="en-US" b="1" spc="15" noProof="0" dirty="0">
                <a:cs typeface="Calibri"/>
              </a:rPr>
              <a:t> (</a:t>
            </a:r>
            <a:r>
              <a:rPr lang="en-US" b="1" spc="7" baseline="25641" noProof="0" dirty="0">
                <a:cs typeface="Calibri"/>
              </a:rPr>
              <a:t>11</a:t>
            </a:r>
            <a:r>
              <a:rPr lang="en-US" b="1" spc="-15" noProof="0" dirty="0">
                <a:cs typeface="Calibri"/>
              </a:rPr>
              <a:t>C</a:t>
            </a:r>
            <a:r>
              <a:rPr lang="en-US" b="1" noProof="0" dirty="0">
                <a:cs typeface="Calibri"/>
              </a:rPr>
              <a:t>,</a:t>
            </a:r>
            <a:r>
              <a:rPr lang="en-US" b="1" spc="-5" noProof="0" dirty="0">
                <a:cs typeface="Calibri"/>
              </a:rPr>
              <a:t> </a:t>
            </a:r>
            <a:r>
              <a:rPr lang="en-US" b="1" spc="7" baseline="25641" noProof="0" dirty="0">
                <a:cs typeface="Calibri"/>
              </a:rPr>
              <a:t>15</a:t>
            </a:r>
            <a:r>
              <a:rPr lang="en-US" b="1" spc="-45" noProof="0" dirty="0">
                <a:cs typeface="Calibri"/>
              </a:rPr>
              <a:t>O</a:t>
            </a:r>
            <a:r>
              <a:rPr lang="en-US" b="1" noProof="0" dirty="0">
                <a:cs typeface="Calibri"/>
              </a:rPr>
              <a:t>,</a:t>
            </a:r>
            <a:r>
              <a:rPr lang="en-US" b="1" spc="-5" noProof="0" dirty="0">
                <a:cs typeface="Calibri"/>
              </a:rPr>
              <a:t> </a:t>
            </a:r>
            <a:r>
              <a:rPr lang="en-US" b="1" spc="7" baseline="25641" noProof="0" dirty="0">
                <a:cs typeface="Calibri"/>
              </a:rPr>
              <a:t>13</a:t>
            </a:r>
            <a:r>
              <a:rPr lang="en-US" b="1" noProof="0" dirty="0">
                <a:cs typeface="Calibri"/>
              </a:rPr>
              <a:t>N, </a:t>
            </a:r>
            <a:r>
              <a:rPr lang="en-US" b="1" baseline="30000" noProof="0" dirty="0">
                <a:cs typeface="Calibri"/>
              </a:rPr>
              <a:t>62</a:t>
            </a:r>
            <a:r>
              <a:rPr lang="en-US" b="1" noProof="0" dirty="0">
                <a:cs typeface="Calibri"/>
              </a:rPr>
              <a:t>Cu) </a:t>
            </a:r>
            <a:r>
              <a:rPr lang="en-US" b="1" spc="-5" noProof="0" dirty="0">
                <a:cs typeface="Calibri"/>
              </a:rPr>
              <a:t> expensive</a:t>
            </a:r>
            <a:r>
              <a:rPr lang="en-US" b="1" spc="15" noProof="0" dirty="0">
                <a:cs typeface="Calibri"/>
              </a:rPr>
              <a:t> </a:t>
            </a:r>
            <a:r>
              <a:rPr lang="en-US" b="1" spc="-25" noProof="0" dirty="0">
                <a:cs typeface="Calibri"/>
              </a:rPr>
              <a:t>t</a:t>
            </a:r>
            <a:r>
              <a:rPr lang="en-US" b="1" noProof="0" dirty="0">
                <a:cs typeface="Calibri"/>
              </a:rPr>
              <a:t>o</a:t>
            </a:r>
            <a:r>
              <a:rPr lang="en-US" b="1" spc="5" noProof="0" dirty="0">
                <a:cs typeface="Calibri"/>
              </a:rPr>
              <a:t> </a:t>
            </a:r>
            <a:r>
              <a:rPr lang="en-US" b="1" spc="-5" noProof="0" dirty="0">
                <a:cs typeface="Calibri"/>
              </a:rPr>
              <a:t>p</a:t>
            </a:r>
            <a:r>
              <a:rPr lang="en-US" b="1" spc="-40" noProof="0" dirty="0">
                <a:cs typeface="Calibri"/>
              </a:rPr>
              <a:t>r</a:t>
            </a:r>
            <a:r>
              <a:rPr lang="en-US" b="1" spc="-5" noProof="0" dirty="0">
                <a:cs typeface="Calibri"/>
              </a:rPr>
              <a:t>od</a:t>
            </a:r>
            <a:r>
              <a:rPr lang="en-US" b="1" spc="5" noProof="0" dirty="0">
                <a:cs typeface="Calibri"/>
              </a:rPr>
              <a:t>u</a:t>
            </a:r>
            <a:r>
              <a:rPr lang="en-US" b="1" noProof="0" dirty="0">
                <a:cs typeface="Calibri"/>
              </a:rPr>
              <a:t>ce</a:t>
            </a:r>
            <a:r>
              <a:rPr lang="en-US" b="1" spc="-15" noProof="0" dirty="0">
                <a:cs typeface="Calibri"/>
              </a:rPr>
              <a:t> </a:t>
            </a:r>
            <a:r>
              <a:rPr lang="en-US" b="1" spc="-5" noProof="0" dirty="0">
                <a:cs typeface="Calibri"/>
              </a:rPr>
              <a:t>in hospi</a:t>
            </a:r>
            <a:r>
              <a:rPr lang="en-US" b="1" spc="-25" noProof="0" dirty="0">
                <a:cs typeface="Calibri"/>
              </a:rPr>
              <a:t>t</a:t>
            </a:r>
            <a:r>
              <a:rPr lang="en-US" b="1" noProof="0" dirty="0">
                <a:cs typeface="Calibri"/>
              </a:rPr>
              <a:t>als and clinics</a:t>
            </a:r>
          </a:p>
          <a:p>
            <a:pPr marL="355600" indent="-342900">
              <a:lnSpc>
                <a:spcPct val="100000"/>
              </a:lnSpc>
              <a:spcBef>
                <a:spcPts val="1200"/>
              </a:spcBef>
              <a:buFont typeface="Wingdings" panose="05000000000000000000" pitchFamily="2" charset="2"/>
              <a:buChar char="§"/>
              <a:tabLst>
                <a:tab pos="299720" algn="l"/>
              </a:tabLst>
            </a:pPr>
            <a:r>
              <a:rPr lang="en-US" b="1" noProof="0" dirty="0">
                <a:cs typeface="Calibri"/>
              </a:rPr>
              <a:t>Low-cost production of small doses also important for preclinical (cell, small-animal) research </a:t>
            </a:r>
          </a:p>
          <a:p>
            <a:pPr marL="355600" indent="-342900">
              <a:lnSpc>
                <a:spcPct val="100000"/>
              </a:lnSpc>
              <a:spcBef>
                <a:spcPts val="1200"/>
              </a:spcBef>
              <a:buFont typeface="Wingdings" panose="05000000000000000000" pitchFamily="2" charset="2"/>
              <a:buChar char="§"/>
              <a:tabLst>
                <a:tab pos="299720" algn="l"/>
              </a:tabLst>
            </a:pPr>
            <a:r>
              <a:rPr lang="en-US" b="1" noProof="0" dirty="0">
                <a:cs typeface="Calibri"/>
              </a:rPr>
              <a:t>Potential for new PET applications (e.g., intra-operative tumor margin assessment with radioisotopes)  </a:t>
            </a:r>
          </a:p>
        </p:txBody>
      </p:sp>
      <p:sp>
        <p:nvSpPr>
          <p:cNvPr id="7" name="TextBox 6">
            <a:extLst>
              <a:ext uri="{FF2B5EF4-FFF2-40B4-BE49-F238E27FC236}">
                <a16:creationId xmlns:a16="http://schemas.microsoft.com/office/drawing/2014/main" id="{E18689CC-961C-820C-12D5-14534922D6A7}"/>
              </a:ext>
            </a:extLst>
          </p:cNvPr>
          <p:cNvSpPr txBox="1"/>
          <p:nvPr/>
        </p:nvSpPr>
        <p:spPr>
          <a:xfrm>
            <a:off x="475710" y="3068573"/>
            <a:ext cx="5028309" cy="523220"/>
          </a:xfrm>
          <a:prstGeom prst="rect">
            <a:avLst/>
          </a:prstGeom>
          <a:noFill/>
        </p:spPr>
        <p:txBody>
          <a:bodyPr wrap="square">
            <a:spAutoFit/>
          </a:bodyPr>
          <a:lstStyle/>
          <a:p>
            <a:r>
              <a:rPr lang="en-US" sz="1400" b="1" noProof="0" dirty="0"/>
              <a:t>Preclinical doses of short-lived PET isotopes predicted with  protons accelerated by 300 TW/1 Hz laser on water leaf target</a:t>
            </a:r>
          </a:p>
        </p:txBody>
      </p:sp>
      <p:sp>
        <p:nvSpPr>
          <p:cNvPr id="9" name="object 6">
            <a:extLst>
              <a:ext uri="{FF2B5EF4-FFF2-40B4-BE49-F238E27FC236}">
                <a16:creationId xmlns:a16="http://schemas.microsoft.com/office/drawing/2014/main" id="{D1DE6011-30F6-5E83-AE04-4B50B016A591}"/>
              </a:ext>
            </a:extLst>
          </p:cNvPr>
          <p:cNvSpPr txBox="1"/>
          <p:nvPr/>
        </p:nvSpPr>
        <p:spPr>
          <a:xfrm>
            <a:off x="7581619" y="1232900"/>
            <a:ext cx="3279811" cy="196850"/>
          </a:xfrm>
          <a:prstGeom prst="rect">
            <a:avLst/>
          </a:prstGeom>
        </p:spPr>
        <p:txBody>
          <a:bodyPr vert="horz" wrap="square" lIns="0" tIns="12065" rIns="0" bIns="0" rtlCol="0">
            <a:spAutoFit/>
          </a:bodyPr>
          <a:lstStyle/>
          <a:p>
            <a:pPr marL="12700">
              <a:lnSpc>
                <a:spcPct val="100000"/>
              </a:lnSpc>
              <a:spcBef>
                <a:spcPts val="95"/>
              </a:spcBef>
            </a:pPr>
            <a:r>
              <a:rPr lang="en-US" sz="1200" b="1" dirty="0"/>
              <a:t>Predicted isotope production</a:t>
            </a:r>
            <a:r>
              <a:rPr lang="en-US" sz="1200" i="1" dirty="0"/>
              <a:t> (A </a:t>
            </a:r>
            <a:r>
              <a:rPr lang="en-US" sz="1200" i="1" dirty="0" err="1"/>
              <a:t>Cucoanes</a:t>
            </a:r>
            <a:r>
              <a:rPr lang="en-US" sz="1200" i="1" dirty="0"/>
              <a:t> ELI-NP)</a:t>
            </a:r>
          </a:p>
        </p:txBody>
      </p:sp>
      <p:sp>
        <p:nvSpPr>
          <p:cNvPr id="10" name="object 7">
            <a:extLst>
              <a:ext uri="{FF2B5EF4-FFF2-40B4-BE49-F238E27FC236}">
                <a16:creationId xmlns:a16="http://schemas.microsoft.com/office/drawing/2014/main" id="{CEB4DE3D-96C8-B54C-E421-9C2148DDB421}"/>
              </a:ext>
            </a:extLst>
          </p:cNvPr>
          <p:cNvSpPr txBox="1"/>
          <p:nvPr/>
        </p:nvSpPr>
        <p:spPr>
          <a:xfrm>
            <a:off x="6238039" y="4110889"/>
            <a:ext cx="5766636" cy="1722907"/>
          </a:xfrm>
          <a:prstGeom prst="rect">
            <a:avLst/>
          </a:prstGeom>
          <a:noFill/>
        </p:spPr>
        <p:txBody>
          <a:bodyPr vert="horz" wrap="square" lIns="0" tIns="29844" rIns="0" bIns="0" rtlCol="0">
            <a:spAutoFit/>
          </a:bodyPr>
          <a:lstStyle/>
          <a:p>
            <a:pPr marL="433705" marR="765175" indent="-342900">
              <a:lnSpc>
                <a:spcPct val="100000"/>
              </a:lnSpc>
              <a:spcBef>
                <a:spcPts val="234"/>
              </a:spcBef>
              <a:buFont typeface="Wingdings"/>
              <a:buChar char=""/>
              <a:tabLst>
                <a:tab pos="433705" algn="l"/>
                <a:tab pos="434340" algn="l"/>
              </a:tabLst>
            </a:pPr>
            <a:r>
              <a:rPr lang="en-US" b="1" spc="-30" noProof="0" dirty="0">
                <a:latin typeface="Calibri"/>
                <a:cs typeface="Calibri"/>
              </a:rPr>
              <a:t>Water </a:t>
            </a:r>
            <a:r>
              <a:rPr lang="en-US" b="1" spc="-5" noProof="0" dirty="0">
                <a:latin typeface="Calibri"/>
                <a:cs typeface="Calibri"/>
              </a:rPr>
              <a:t>leaf </a:t>
            </a:r>
            <a:r>
              <a:rPr lang="en-US" b="1" spc="-20" noProof="0" dirty="0">
                <a:latin typeface="Calibri"/>
                <a:cs typeface="Calibri"/>
              </a:rPr>
              <a:t>target </a:t>
            </a:r>
            <a:r>
              <a:rPr lang="en-US" b="1" spc="-15" noProof="0" dirty="0">
                <a:latin typeface="Calibri"/>
                <a:cs typeface="Calibri"/>
              </a:rPr>
              <a:t>for </a:t>
            </a:r>
            <a:r>
              <a:rPr lang="en-US" b="1" spc="-5" noProof="0" dirty="0">
                <a:latin typeface="Calibri"/>
                <a:cs typeface="Calibri"/>
              </a:rPr>
              <a:t>high </a:t>
            </a:r>
            <a:r>
              <a:rPr lang="en-US" b="1" spc="-10" noProof="0" dirty="0">
                <a:latin typeface="Calibri"/>
                <a:cs typeface="Calibri"/>
              </a:rPr>
              <a:t>rep </a:t>
            </a:r>
            <a:r>
              <a:rPr lang="en-US" b="1" spc="-25" noProof="0" dirty="0">
                <a:latin typeface="Calibri"/>
                <a:cs typeface="Calibri"/>
              </a:rPr>
              <a:t>rate, </a:t>
            </a:r>
            <a:r>
              <a:rPr lang="en-US" b="1" spc="-5" noProof="0" dirty="0">
                <a:latin typeface="Calibri"/>
                <a:cs typeface="Calibri"/>
              </a:rPr>
              <a:t>debris-</a:t>
            </a:r>
            <a:r>
              <a:rPr lang="en-US" b="1" spc="-10" noProof="0" dirty="0">
                <a:latin typeface="Calibri"/>
                <a:cs typeface="Calibri"/>
              </a:rPr>
              <a:t>free operation over </a:t>
            </a:r>
            <a:r>
              <a:rPr lang="en-US" b="1" noProof="0" dirty="0">
                <a:latin typeface="Calibri"/>
                <a:cs typeface="Calibri"/>
              </a:rPr>
              <a:t>long</a:t>
            </a:r>
            <a:r>
              <a:rPr lang="en-US" b="1" spc="-20" noProof="0" dirty="0">
                <a:latin typeface="Calibri"/>
                <a:cs typeface="Calibri"/>
              </a:rPr>
              <a:t> </a:t>
            </a:r>
            <a:r>
              <a:rPr lang="en-US" b="1" spc="-5" noProof="0" dirty="0">
                <a:latin typeface="Calibri"/>
                <a:cs typeface="Calibri"/>
              </a:rPr>
              <a:t>times</a:t>
            </a:r>
            <a:endParaRPr lang="en-US" noProof="0" dirty="0">
              <a:latin typeface="Calibri"/>
              <a:cs typeface="Calibri"/>
            </a:endParaRPr>
          </a:p>
          <a:p>
            <a:pPr marL="433705" indent="-343535">
              <a:lnSpc>
                <a:spcPct val="100000"/>
              </a:lnSpc>
              <a:spcBef>
                <a:spcPts val="1200"/>
              </a:spcBef>
              <a:buFont typeface="Wingdings"/>
              <a:buChar char=""/>
              <a:tabLst>
                <a:tab pos="433705" algn="l"/>
                <a:tab pos="434340" algn="l"/>
              </a:tabLst>
            </a:pPr>
            <a:r>
              <a:rPr lang="en-US" b="1" spc="-5" noProof="0" dirty="0">
                <a:latin typeface="Calibri"/>
                <a:cs typeface="Calibri"/>
              </a:rPr>
              <a:t>Proton beam focusing for high specific activity and for spectral filtering</a:t>
            </a:r>
          </a:p>
          <a:p>
            <a:pPr marL="433705" indent="-343535">
              <a:lnSpc>
                <a:spcPct val="100000"/>
              </a:lnSpc>
              <a:spcBef>
                <a:spcPts val="1200"/>
              </a:spcBef>
              <a:buFont typeface="Wingdings"/>
              <a:buChar char=""/>
              <a:tabLst>
                <a:tab pos="433705" algn="l"/>
                <a:tab pos="434340" algn="l"/>
              </a:tabLst>
            </a:pPr>
            <a:r>
              <a:rPr lang="en-US" b="1" spc="-5" noProof="0" dirty="0">
                <a:latin typeface="Calibri"/>
                <a:cs typeface="Calibri"/>
              </a:rPr>
              <a:t>Experiments to start with 100 TW/10 Hz, D</a:t>
            </a:r>
            <a:r>
              <a:rPr lang="en-US" b="1" spc="-5" baseline="-25000" noProof="0" dirty="0">
                <a:latin typeface="Calibri"/>
                <a:cs typeface="Calibri"/>
              </a:rPr>
              <a:t>2</a:t>
            </a:r>
            <a:r>
              <a:rPr lang="en-US" b="1" spc="-5" noProof="0" dirty="0">
                <a:latin typeface="Calibri"/>
                <a:cs typeface="Calibri"/>
              </a:rPr>
              <a:t>O</a:t>
            </a:r>
          </a:p>
        </p:txBody>
      </p:sp>
      <p:sp>
        <p:nvSpPr>
          <p:cNvPr id="22" name="object 16">
            <a:extLst>
              <a:ext uri="{FF2B5EF4-FFF2-40B4-BE49-F238E27FC236}">
                <a16:creationId xmlns:a16="http://schemas.microsoft.com/office/drawing/2014/main" id="{6418D5A4-2026-8937-8C38-A871925B4C5F}"/>
              </a:ext>
            </a:extLst>
          </p:cNvPr>
          <p:cNvSpPr/>
          <p:nvPr/>
        </p:nvSpPr>
        <p:spPr>
          <a:xfrm>
            <a:off x="342740" y="4207484"/>
            <a:ext cx="3008306" cy="1871125"/>
          </a:xfrm>
          <a:prstGeom prst="rect">
            <a:avLst/>
          </a:prstGeom>
          <a:blipFill>
            <a:blip r:embed="rId7" cstate="print"/>
            <a:stretch>
              <a:fillRect/>
            </a:stretch>
          </a:blipFill>
        </p:spPr>
        <p:txBody>
          <a:bodyPr wrap="square" lIns="0" tIns="0" rIns="0" bIns="0" rtlCol="0"/>
          <a:lstStyle/>
          <a:p>
            <a:endParaRPr lang="en-US" sz="2000" noProof="0" dirty="0"/>
          </a:p>
        </p:txBody>
      </p:sp>
      <p:pic>
        <p:nvPicPr>
          <p:cNvPr id="23" name="Picture 22">
            <a:extLst>
              <a:ext uri="{FF2B5EF4-FFF2-40B4-BE49-F238E27FC236}">
                <a16:creationId xmlns:a16="http://schemas.microsoft.com/office/drawing/2014/main" id="{3A9799BB-3841-A34D-ABB0-3B7C29E5B7DB}"/>
              </a:ext>
            </a:extLst>
          </p:cNvPr>
          <p:cNvPicPr>
            <a:picLocks noChangeAspect="1"/>
          </p:cNvPicPr>
          <p:nvPr/>
        </p:nvPicPr>
        <p:blipFill>
          <a:blip r:embed="rId8"/>
          <a:stretch>
            <a:fillRect/>
          </a:stretch>
        </p:blipFill>
        <p:spPr>
          <a:xfrm>
            <a:off x="3609362" y="4111974"/>
            <a:ext cx="2038114" cy="1868859"/>
          </a:xfrm>
          <a:prstGeom prst="rect">
            <a:avLst/>
          </a:prstGeom>
        </p:spPr>
      </p:pic>
      <p:sp>
        <p:nvSpPr>
          <p:cNvPr id="8" name="object 4">
            <a:extLst>
              <a:ext uri="{FF2B5EF4-FFF2-40B4-BE49-F238E27FC236}">
                <a16:creationId xmlns:a16="http://schemas.microsoft.com/office/drawing/2014/main" id="{D55279A0-DEC4-7D6F-FB7E-1F2557B7E0A3}"/>
              </a:ext>
            </a:extLst>
          </p:cNvPr>
          <p:cNvSpPr txBox="1"/>
          <p:nvPr/>
        </p:nvSpPr>
        <p:spPr>
          <a:xfrm>
            <a:off x="1035579" y="3812051"/>
            <a:ext cx="1622628" cy="381515"/>
          </a:xfrm>
          <a:prstGeom prst="rect">
            <a:avLst/>
          </a:prstGeom>
        </p:spPr>
        <p:txBody>
          <a:bodyPr vert="horz" wrap="square" lIns="0" tIns="12065" rIns="0" bIns="0" rtlCol="0">
            <a:spAutoFit/>
          </a:bodyPr>
          <a:lstStyle/>
          <a:p>
            <a:pPr marL="12700" marR="5080">
              <a:lnSpc>
                <a:spcPct val="100000"/>
              </a:lnSpc>
              <a:spcBef>
                <a:spcPts val="95"/>
              </a:spcBef>
            </a:pPr>
            <a:r>
              <a:rPr lang="en-US" sz="1200" b="1" dirty="0"/>
              <a:t>Predicted proton spectra </a:t>
            </a:r>
            <a:r>
              <a:rPr lang="en-US" sz="1200" i="1" dirty="0"/>
              <a:t>(P Tomassini ELI-NP)</a:t>
            </a:r>
          </a:p>
        </p:txBody>
      </p:sp>
      <p:pic>
        <p:nvPicPr>
          <p:cNvPr id="24" name="Picture 23">
            <a:extLst>
              <a:ext uri="{FF2B5EF4-FFF2-40B4-BE49-F238E27FC236}">
                <a16:creationId xmlns:a16="http://schemas.microsoft.com/office/drawing/2014/main" id="{F1E2D1A1-E5CE-1104-F6C7-828D58D09339}"/>
              </a:ext>
            </a:extLst>
          </p:cNvPr>
          <p:cNvPicPr>
            <a:picLocks noChangeAspect="1"/>
          </p:cNvPicPr>
          <p:nvPr/>
        </p:nvPicPr>
        <p:blipFill>
          <a:blip r:embed="rId9"/>
          <a:stretch>
            <a:fillRect/>
          </a:stretch>
        </p:blipFill>
        <p:spPr>
          <a:xfrm>
            <a:off x="6349529" y="1507364"/>
            <a:ext cx="5743990" cy="2495444"/>
          </a:xfrm>
          <a:prstGeom prst="rect">
            <a:avLst/>
          </a:prstGeom>
        </p:spPr>
      </p:pic>
      <p:sp>
        <p:nvSpPr>
          <p:cNvPr id="18" name="object 11">
            <a:extLst>
              <a:ext uri="{FF2B5EF4-FFF2-40B4-BE49-F238E27FC236}">
                <a16:creationId xmlns:a16="http://schemas.microsoft.com/office/drawing/2014/main" id="{264A4981-7EE6-A41C-601A-9C8F7A141F3A}"/>
              </a:ext>
            </a:extLst>
          </p:cNvPr>
          <p:cNvSpPr txBox="1"/>
          <p:nvPr/>
        </p:nvSpPr>
        <p:spPr>
          <a:xfrm>
            <a:off x="3635336" y="3762239"/>
            <a:ext cx="1532597" cy="394339"/>
          </a:xfrm>
          <a:prstGeom prst="rect">
            <a:avLst/>
          </a:prstGeom>
        </p:spPr>
        <p:txBody>
          <a:bodyPr vert="horz" wrap="square" lIns="0" tIns="12065" rIns="0" bIns="0" rtlCol="0">
            <a:spAutoFit/>
          </a:bodyPr>
          <a:lstStyle/>
          <a:p>
            <a:pPr marL="12700">
              <a:lnSpc>
                <a:spcPct val="100000"/>
              </a:lnSpc>
              <a:spcBef>
                <a:spcPts val="95"/>
              </a:spcBef>
            </a:pPr>
            <a:r>
              <a:rPr lang="en-US" sz="1200" b="1" dirty="0"/>
              <a:t>Water leaf target</a:t>
            </a:r>
            <a:endParaRPr lang="en-US" sz="1200" i="1" dirty="0"/>
          </a:p>
          <a:p>
            <a:pPr marL="12700">
              <a:lnSpc>
                <a:spcPct val="100000"/>
              </a:lnSpc>
              <a:spcBef>
                <a:spcPts val="95"/>
              </a:spcBef>
            </a:pPr>
            <a:r>
              <a:rPr lang="en-US" sz="1200" i="1" dirty="0"/>
              <a:t>(D </a:t>
            </a:r>
            <a:r>
              <a:rPr lang="en-US" sz="1200" i="1" dirty="0" err="1"/>
              <a:t>Ursescu</a:t>
            </a:r>
            <a:r>
              <a:rPr lang="en-US" sz="1200" i="1" dirty="0"/>
              <a:t> ELI-NP)</a:t>
            </a:r>
          </a:p>
        </p:txBody>
      </p:sp>
      <p:sp>
        <p:nvSpPr>
          <p:cNvPr id="2" name="TextBox 1">
            <a:extLst>
              <a:ext uri="{FF2B5EF4-FFF2-40B4-BE49-F238E27FC236}">
                <a16:creationId xmlns:a16="http://schemas.microsoft.com/office/drawing/2014/main" id="{BCFF9D31-3155-E040-E3CE-39C399885967}"/>
              </a:ext>
            </a:extLst>
          </p:cNvPr>
          <p:cNvSpPr txBox="1"/>
          <p:nvPr/>
        </p:nvSpPr>
        <p:spPr>
          <a:xfrm rot="20227559">
            <a:off x="3764994" y="3024720"/>
            <a:ext cx="4306020" cy="954107"/>
          </a:xfrm>
          <a:prstGeom prst="rect">
            <a:avLst/>
          </a:prstGeom>
          <a:solidFill>
            <a:schemeClr val="bg1">
              <a:alpha val="72000"/>
            </a:schemeClr>
          </a:solidFill>
          <a:ln w="66675">
            <a:solidFill>
              <a:srgbClr val="FF0000"/>
            </a:solidFill>
          </a:ln>
        </p:spPr>
        <p:txBody>
          <a:bodyPr wrap="square" rtlCol="0">
            <a:spAutoFit/>
          </a:bodyPr>
          <a:lstStyle/>
          <a:p>
            <a:r>
              <a:rPr lang="en-GB" sz="2800" b="1" dirty="0">
                <a:solidFill>
                  <a:srgbClr val="FF0000"/>
                </a:solidFill>
              </a:rPr>
              <a:t>See Vincent </a:t>
            </a:r>
            <a:r>
              <a:rPr lang="en-GB" sz="2800" b="1" dirty="0" err="1">
                <a:solidFill>
                  <a:srgbClr val="FF0000"/>
                </a:solidFill>
              </a:rPr>
              <a:t>Lelasseux’s</a:t>
            </a:r>
            <a:r>
              <a:rPr lang="en-GB" sz="2800" b="1" dirty="0">
                <a:solidFill>
                  <a:srgbClr val="FF0000"/>
                </a:solidFill>
              </a:rPr>
              <a:t> talk on Wednesday morning </a:t>
            </a:r>
            <a:endParaRPr lang="en-RO" sz="2800" b="1" dirty="0">
              <a:solidFill>
                <a:srgbClr val="FF0000"/>
              </a:solidFill>
            </a:endParaRPr>
          </a:p>
        </p:txBody>
      </p:sp>
    </p:spTree>
    <p:extLst>
      <p:ext uri="{BB962C8B-B14F-4D97-AF65-F5344CB8AC3E}">
        <p14:creationId xmlns:p14="http://schemas.microsoft.com/office/powerpoint/2010/main" val="4083779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06EE5-6D9B-1FE8-2F59-CA8535FD35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4A6981-9101-5C52-408B-BC58B11A851E}"/>
              </a:ext>
            </a:extLst>
          </p:cNvPr>
          <p:cNvSpPr txBox="1"/>
          <p:nvPr/>
        </p:nvSpPr>
        <p:spPr>
          <a:xfrm>
            <a:off x="2643121" y="2393332"/>
            <a:ext cx="6904582" cy="954107"/>
          </a:xfrm>
          <a:prstGeom prst="rect">
            <a:avLst/>
          </a:prstGeom>
          <a:noFill/>
        </p:spPr>
        <p:txBody>
          <a:bodyPr wrap="none" rtlCol="0">
            <a:spAutoFit/>
          </a:bodyPr>
          <a:lstStyle/>
          <a:p>
            <a:pPr algn="ctr"/>
            <a:r>
              <a:rPr lang="en-US" sz="3600" b="1" spc="-5" noProof="0" dirty="0">
                <a:cs typeface="Calibri"/>
              </a:rPr>
              <a:t>R</a:t>
            </a:r>
            <a:r>
              <a:rPr lang="en-US" sz="3600" b="1" spc="-15" noProof="0" dirty="0">
                <a:cs typeface="Calibri"/>
              </a:rPr>
              <a:t>adiobiology </a:t>
            </a:r>
            <a:r>
              <a:rPr lang="en-US" sz="3600" b="1" spc="-5" noProof="0" dirty="0">
                <a:cs typeface="Calibri"/>
              </a:rPr>
              <a:t>with laser-driven ions</a:t>
            </a:r>
          </a:p>
          <a:p>
            <a:pPr algn="ctr"/>
            <a:r>
              <a:rPr lang="en-US" sz="2000" spc="-5" dirty="0">
                <a:cs typeface="Calibri"/>
              </a:rPr>
              <a:t>(Towards </a:t>
            </a:r>
            <a:r>
              <a:rPr lang="en-US" sz="2000" noProof="0" dirty="0"/>
              <a:t>Radiotherapy with laser-accelerated C-ions</a:t>
            </a:r>
            <a:r>
              <a:rPr lang="en-US" sz="2000" spc="-5" dirty="0">
                <a:cs typeface="Calibri"/>
              </a:rPr>
              <a:t>)</a:t>
            </a:r>
            <a:endParaRPr lang="en-US" sz="2000" noProof="0" dirty="0">
              <a:cs typeface="Calibri"/>
            </a:endParaRPr>
          </a:p>
        </p:txBody>
      </p:sp>
      <p:grpSp>
        <p:nvGrpSpPr>
          <p:cNvPr id="5" name="Group 4">
            <a:extLst>
              <a:ext uri="{FF2B5EF4-FFF2-40B4-BE49-F238E27FC236}">
                <a16:creationId xmlns:a16="http://schemas.microsoft.com/office/drawing/2014/main" id="{3D7286F3-ACC7-1318-D3FE-1BC80A88D925}"/>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4C7E5CEB-08C0-3D16-CC80-7917B915DD84}"/>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887C6C44-E211-B7B9-B730-7BCDFCE2B3B5}"/>
                </a:ext>
              </a:extLst>
            </p:cNvPr>
            <p:cNvSpPr txBox="1"/>
            <p:nvPr/>
          </p:nvSpPr>
          <p:spPr>
            <a:xfrm>
              <a:off x="-1175" y="26329"/>
              <a:ext cx="10353086" cy="400110"/>
            </a:xfrm>
            <a:prstGeom prst="rect">
              <a:avLst/>
            </a:prstGeom>
            <a:noFill/>
          </p:spPr>
          <p:txBody>
            <a:bodyPr wrap="square">
              <a:spAutoFit/>
            </a:bodyPr>
            <a:lstStyle/>
            <a:p>
              <a:endParaRPr lang="en-US" sz="2000" b="1" noProof="0" dirty="0"/>
            </a:p>
          </p:txBody>
        </p:sp>
        <p:pic>
          <p:nvPicPr>
            <p:cNvPr id="12" name="Picture 11">
              <a:extLst>
                <a:ext uri="{FF2B5EF4-FFF2-40B4-BE49-F238E27FC236}">
                  <a16:creationId xmlns:a16="http://schemas.microsoft.com/office/drawing/2014/main" id="{1FB761DC-22B7-50DA-65B3-EC0E259285FB}"/>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358E8119-6CC0-4512-65AE-59E7662CDA20}"/>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63EA8650-8009-2C81-28B4-036164AA5999}"/>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1565989D-D1FE-599A-47BC-48E6F4A4C55B}"/>
              </a:ext>
            </a:extLst>
          </p:cNvPr>
          <p:cNvPicPr>
            <a:picLocks noChangeAspect="1"/>
          </p:cNvPicPr>
          <p:nvPr/>
        </p:nvPicPr>
        <p:blipFill>
          <a:blip r:embed="rId5"/>
          <a:srcRect t="19638" b="26316"/>
          <a:stretch/>
        </p:blipFill>
        <p:spPr>
          <a:xfrm>
            <a:off x="10063707" y="6360138"/>
            <a:ext cx="1150393" cy="419932"/>
          </a:xfrm>
          <a:prstGeom prst="rect">
            <a:avLst/>
          </a:prstGeom>
        </p:spPr>
      </p:pic>
    </p:spTree>
    <p:extLst>
      <p:ext uri="{BB962C8B-B14F-4D97-AF65-F5344CB8AC3E}">
        <p14:creationId xmlns:p14="http://schemas.microsoft.com/office/powerpoint/2010/main" val="2380450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C820-C13F-B5DB-B231-735B49093FA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84947FD-FB71-89EC-575A-3D9B878FB0E2}"/>
              </a:ext>
            </a:extLst>
          </p:cNvPr>
          <p:cNvGrpSpPr/>
          <p:nvPr/>
        </p:nvGrpSpPr>
        <p:grpSpPr>
          <a:xfrm>
            <a:off x="-1176" y="6040"/>
            <a:ext cx="12193176" cy="503307"/>
            <a:chOff x="-1176" y="6040"/>
            <a:chExt cx="12193176" cy="503307"/>
          </a:xfrm>
        </p:grpSpPr>
        <p:sp>
          <p:nvSpPr>
            <p:cNvPr id="3" name="Rectangle 2">
              <a:extLst>
                <a:ext uri="{FF2B5EF4-FFF2-40B4-BE49-F238E27FC236}">
                  <a16:creationId xmlns:a16="http://schemas.microsoft.com/office/drawing/2014/main" id="{C7BDF543-A884-12CA-4436-BA4C1426CC55}"/>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6D169BBD-A2C5-18C6-92CB-C9BBFE6D26C4}"/>
                </a:ext>
              </a:extLst>
            </p:cNvPr>
            <p:cNvSpPr txBox="1"/>
            <p:nvPr/>
          </p:nvSpPr>
          <p:spPr>
            <a:xfrm>
              <a:off x="-1175" y="26329"/>
              <a:ext cx="10353086" cy="400110"/>
            </a:xfrm>
            <a:prstGeom prst="rect">
              <a:avLst/>
            </a:prstGeom>
            <a:noFill/>
          </p:spPr>
          <p:txBody>
            <a:bodyPr wrap="square">
              <a:spAutoFit/>
            </a:bodyPr>
            <a:lstStyle/>
            <a:p>
              <a:r>
                <a:rPr lang="en-US" sz="2000" b="1" dirty="0"/>
                <a:t>Problematics in the Laser-Driven ion acceleration</a:t>
              </a:r>
              <a:endParaRPr lang="en-US" sz="2000" b="1" noProof="0" dirty="0"/>
            </a:p>
          </p:txBody>
        </p:sp>
        <p:pic>
          <p:nvPicPr>
            <p:cNvPr id="5" name="Picture 4">
              <a:extLst>
                <a:ext uri="{FF2B5EF4-FFF2-40B4-BE49-F238E27FC236}">
                  <a16:creationId xmlns:a16="http://schemas.microsoft.com/office/drawing/2014/main" id="{EAB07195-2CBA-0914-80F1-6A0F2D97EB6C}"/>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sp>
        <p:nvSpPr>
          <p:cNvPr id="13" name="TextBox 12">
            <a:extLst>
              <a:ext uri="{FF2B5EF4-FFF2-40B4-BE49-F238E27FC236}">
                <a16:creationId xmlns:a16="http://schemas.microsoft.com/office/drawing/2014/main" id="{07F1B2BB-A3A2-8F30-BBA8-5BA99292D868}"/>
              </a:ext>
            </a:extLst>
          </p:cNvPr>
          <p:cNvSpPr txBox="1"/>
          <p:nvPr/>
        </p:nvSpPr>
        <p:spPr>
          <a:xfrm>
            <a:off x="290769" y="509347"/>
            <a:ext cx="9496007" cy="6124754"/>
          </a:xfrm>
          <a:prstGeom prst="rect">
            <a:avLst/>
          </a:prstGeom>
          <a:noFill/>
        </p:spPr>
        <p:txBody>
          <a:bodyPr wrap="square" rtlCol="0">
            <a:spAutoFit/>
          </a:bodyPr>
          <a:lstStyle/>
          <a:p>
            <a:r>
              <a:rPr lang="en-US" sz="1600" b="1" dirty="0"/>
              <a:t>Ion acceleration (energy and flux)</a:t>
            </a:r>
          </a:p>
          <a:p>
            <a:pPr marL="285750" indent="-285750">
              <a:buFontTx/>
              <a:buChar char="-"/>
            </a:pPr>
            <a:r>
              <a:rPr lang="en-US" sz="1600" dirty="0"/>
              <a:t>Accelerating</a:t>
            </a:r>
            <a:r>
              <a:rPr lang="en-RO" sz="1600" dirty="0">
                <a:solidFill>
                  <a:srgbClr val="333333"/>
                </a:solidFill>
                <a:latin typeface="-apple-system"/>
              </a:rPr>
              <a:t> </a:t>
            </a:r>
            <a:r>
              <a:rPr lang="en-GB" sz="1600" dirty="0">
                <a:solidFill>
                  <a:srgbClr val="333333"/>
                </a:solidFill>
                <a:latin typeface="-apple-system"/>
              </a:rPr>
              <a:t>a proton</a:t>
            </a:r>
            <a:r>
              <a:rPr lang="en-RO" sz="1600" dirty="0">
                <a:solidFill>
                  <a:srgbClr val="333333"/>
                </a:solidFill>
                <a:latin typeface="-apple-system"/>
              </a:rPr>
              <a:t> to </a:t>
            </a:r>
            <a:r>
              <a:rPr lang="en-GB" sz="1600" dirty="0">
                <a:solidFill>
                  <a:srgbClr val="333333"/>
                </a:solidFill>
                <a:latin typeface="-apple-system"/>
              </a:rPr>
              <a:t>a high</a:t>
            </a:r>
            <a:r>
              <a:rPr lang="en-RO" sz="1600" dirty="0">
                <a:solidFill>
                  <a:srgbClr val="333333"/>
                </a:solidFill>
                <a:latin typeface="-apple-system"/>
              </a:rPr>
              <a:t> energy and </a:t>
            </a:r>
            <a:r>
              <a:rPr lang="en-GB" sz="1600" dirty="0">
                <a:solidFill>
                  <a:srgbClr val="333333"/>
                </a:solidFill>
                <a:latin typeface="-apple-system"/>
              </a:rPr>
              <a:t>obtaining</a:t>
            </a:r>
            <a:r>
              <a:rPr lang="en-RO" sz="1600" dirty="0">
                <a:solidFill>
                  <a:srgbClr val="333333"/>
                </a:solidFill>
                <a:latin typeface="-apple-system"/>
              </a:rPr>
              <a:t> </a:t>
            </a:r>
            <a:r>
              <a:rPr lang="en-GB" sz="1600" dirty="0">
                <a:solidFill>
                  <a:srgbClr val="333333"/>
                </a:solidFill>
                <a:latin typeface="-apple-system"/>
              </a:rPr>
              <a:t>a high</a:t>
            </a:r>
            <a:r>
              <a:rPr lang="en-RO" sz="1600" dirty="0">
                <a:solidFill>
                  <a:srgbClr val="333333"/>
                </a:solidFill>
                <a:latin typeface="-apple-system"/>
              </a:rPr>
              <a:t> flux (i.e., high dose) </a:t>
            </a:r>
            <a:r>
              <a:rPr lang="en-GB" sz="1600" dirty="0">
                <a:solidFill>
                  <a:srgbClr val="333333"/>
                </a:solidFill>
                <a:latin typeface="-apple-system"/>
              </a:rPr>
              <a:t>is</a:t>
            </a:r>
            <a:r>
              <a:rPr lang="en-RO" sz="1600" dirty="0">
                <a:solidFill>
                  <a:srgbClr val="333333"/>
                </a:solidFill>
                <a:latin typeface="-apple-system"/>
              </a:rPr>
              <a:t> not so difficult (e.g., TNSA);</a:t>
            </a:r>
          </a:p>
          <a:p>
            <a:pPr marL="285750" indent="-285750">
              <a:buFontTx/>
              <a:buChar char="-"/>
            </a:pPr>
            <a:r>
              <a:rPr lang="en-GB" sz="1600" dirty="0">
                <a:solidFill>
                  <a:srgbClr val="333333"/>
                </a:solidFill>
                <a:latin typeface="-apple-system"/>
              </a:rPr>
              <a:t>H</a:t>
            </a:r>
            <a:r>
              <a:rPr lang="en-RO" sz="1600" dirty="0">
                <a:solidFill>
                  <a:srgbClr val="333333"/>
                </a:solidFill>
                <a:latin typeface="-apple-system"/>
              </a:rPr>
              <a:t>eavy ions, as </a:t>
            </a:r>
            <a:r>
              <a:rPr lang="en-GB" sz="1600" dirty="0">
                <a:solidFill>
                  <a:srgbClr val="333333"/>
                </a:solidFill>
                <a:latin typeface="-apple-system"/>
              </a:rPr>
              <a:t>Carbon,</a:t>
            </a:r>
            <a:r>
              <a:rPr lang="en-RO" sz="1600" dirty="0">
                <a:solidFill>
                  <a:srgbClr val="333333"/>
                </a:solidFill>
                <a:latin typeface="-apple-system"/>
              </a:rPr>
              <a:t> need schemes that use volumetric acceleration (i.e., </a:t>
            </a:r>
            <a:r>
              <a:rPr lang="en-GB" sz="1600" dirty="0">
                <a:solidFill>
                  <a:srgbClr val="333333"/>
                </a:solidFill>
                <a:latin typeface="-apple-system"/>
              </a:rPr>
              <a:t>bulk</a:t>
            </a:r>
            <a:r>
              <a:rPr lang="en-RO" sz="1600" dirty="0">
                <a:solidFill>
                  <a:srgbClr val="333333"/>
                </a:solidFill>
                <a:latin typeface="-apple-system"/>
              </a:rPr>
              <a:t> acceleration </a:t>
            </a:r>
            <a:r>
              <a:rPr lang="en-GB" sz="1600" dirty="0">
                <a:solidFill>
                  <a:srgbClr val="333333"/>
                </a:solidFill>
                <a:latin typeface="-apple-system"/>
              </a:rPr>
              <a:t>e.g.,</a:t>
            </a:r>
            <a:r>
              <a:rPr lang="en-RO" sz="1600" dirty="0">
                <a:solidFill>
                  <a:srgbClr val="333333"/>
                </a:solidFill>
                <a:latin typeface="-apple-system"/>
              </a:rPr>
              <a:t> RPA);</a:t>
            </a:r>
          </a:p>
          <a:p>
            <a:pPr marL="285750" indent="-285750">
              <a:buFontTx/>
              <a:buChar char="-"/>
            </a:pPr>
            <a:r>
              <a:rPr lang="en-GB" sz="1600" dirty="0">
                <a:solidFill>
                  <a:srgbClr val="333333"/>
                </a:solidFill>
                <a:latin typeface="-apple-system"/>
              </a:rPr>
              <a:t>S</a:t>
            </a:r>
            <a:r>
              <a:rPr lang="en-RO" sz="1600" dirty="0">
                <a:solidFill>
                  <a:srgbClr val="333333"/>
                </a:solidFill>
                <a:latin typeface="-apple-system"/>
              </a:rPr>
              <a:t>tability of the ion flux at a given </a:t>
            </a:r>
            <a:r>
              <a:rPr lang="en-GB" sz="1600" dirty="0">
                <a:solidFill>
                  <a:srgbClr val="333333"/>
                </a:solidFill>
                <a:latin typeface="-apple-system"/>
              </a:rPr>
              <a:t>energy</a:t>
            </a:r>
            <a:r>
              <a:rPr lang="en-RO" sz="1600" dirty="0">
                <a:solidFill>
                  <a:srgbClr val="333333"/>
                </a:solidFill>
                <a:latin typeface="-apple-system"/>
              </a:rPr>
              <a:t> is not yet </a:t>
            </a:r>
            <a:r>
              <a:rPr lang="en-GB" sz="1600" dirty="0">
                <a:solidFill>
                  <a:srgbClr val="333333"/>
                </a:solidFill>
                <a:latin typeface="-apple-system"/>
              </a:rPr>
              <a:t>achieved.</a:t>
            </a:r>
            <a:endParaRPr lang="en-RO" sz="1600" dirty="0">
              <a:solidFill>
                <a:srgbClr val="333333"/>
              </a:solidFill>
              <a:latin typeface="-apple-system"/>
            </a:endParaRPr>
          </a:p>
          <a:p>
            <a:pPr marL="285750" indent="-285750">
              <a:buFontTx/>
              <a:buChar char="-"/>
            </a:pPr>
            <a:r>
              <a:rPr lang="en-GB" sz="1600" dirty="0">
                <a:solidFill>
                  <a:srgbClr val="333333"/>
                </a:solidFill>
                <a:latin typeface="-apple-system"/>
              </a:rPr>
              <a:t>The minimum</a:t>
            </a:r>
            <a:r>
              <a:rPr lang="en-RO" sz="1600" dirty="0">
                <a:solidFill>
                  <a:srgbClr val="333333"/>
                </a:solidFill>
                <a:latin typeface="-apple-system"/>
              </a:rPr>
              <a:t> ion </a:t>
            </a:r>
            <a:r>
              <a:rPr lang="en-GB" sz="1600" dirty="0">
                <a:solidFill>
                  <a:srgbClr val="333333"/>
                </a:solidFill>
                <a:latin typeface="-apple-system"/>
              </a:rPr>
              <a:t>energy</a:t>
            </a:r>
            <a:r>
              <a:rPr lang="en-RO" sz="1600" dirty="0">
                <a:solidFill>
                  <a:srgbClr val="333333"/>
                </a:solidFill>
                <a:latin typeface="-apple-system"/>
              </a:rPr>
              <a:t> needed for therapy </a:t>
            </a:r>
            <a:r>
              <a:rPr lang="en-GB" sz="1600" dirty="0">
                <a:solidFill>
                  <a:srgbClr val="333333"/>
                </a:solidFill>
                <a:latin typeface="-apple-system"/>
              </a:rPr>
              <a:t>is just</a:t>
            </a:r>
            <a:r>
              <a:rPr lang="en-RO" sz="1600" dirty="0">
                <a:solidFill>
                  <a:srgbClr val="333333"/>
                </a:solidFill>
                <a:latin typeface="-apple-system"/>
              </a:rPr>
              <a:t> about achieved, but </a:t>
            </a:r>
            <a:r>
              <a:rPr lang="en-GB" sz="1600" dirty="0">
                <a:solidFill>
                  <a:srgbClr val="333333"/>
                </a:solidFill>
                <a:latin typeface="-apple-system"/>
              </a:rPr>
              <a:t>the flux</a:t>
            </a:r>
            <a:r>
              <a:rPr lang="en-RO" sz="1600" dirty="0">
                <a:solidFill>
                  <a:srgbClr val="333333"/>
                </a:solidFill>
                <a:latin typeface="-apple-system"/>
              </a:rPr>
              <a:t> </a:t>
            </a:r>
            <a:r>
              <a:rPr lang="en-GB" sz="1600" dirty="0">
                <a:solidFill>
                  <a:srgbClr val="333333"/>
                </a:solidFill>
                <a:latin typeface="-apple-system"/>
              </a:rPr>
              <a:t>is still</a:t>
            </a:r>
            <a:r>
              <a:rPr lang="en-RO" sz="1600" dirty="0">
                <a:solidFill>
                  <a:srgbClr val="333333"/>
                </a:solidFill>
                <a:latin typeface="-apple-system"/>
              </a:rPr>
              <a:t> low.</a:t>
            </a:r>
          </a:p>
          <a:p>
            <a:endParaRPr lang="en-RO" sz="1600" dirty="0">
              <a:solidFill>
                <a:srgbClr val="333333"/>
              </a:solidFill>
              <a:latin typeface="-apple-system"/>
            </a:endParaRPr>
          </a:p>
          <a:p>
            <a:r>
              <a:rPr lang="en-RO" sz="1600" b="1" dirty="0">
                <a:solidFill>
                  <a:srgbClr val="333333"/>
                </a:solidFill>
                <a:latin typeface="-apple-system"/>
              </a:rPr>
              <a:t>Multi-species beam and ion selection</a:t>
            </a:r>
          </a:p>
          <a:p>
            <a:pPr marL="285750" indent="-285750">
              <a:buFontTx/>
              <a:buChar char="-"/>
            </a:pPr>
            <a:r>
              <a:rPr lang="en-GB" sz="1600" dirty="0">
                <a:solidFill>
                  <a:srgbClr val="333333"/>
                </a:solidFill>
                <a:latin typeface="-apple-system"/>
              </a:rPr>
              <a:t>Hydrocarbons</a:t>
            </a:r>
            <a:r>
              <a:rPr lang="en-RO" sz="1600" dirty="0">
                <a:solidFill>
                  <a:srgbClr val="333333"/>
                </a:solidFill>
                <a:latin typeface="-apple-system"/>
              </a:rPr>
              <a:t> and water as surface </a:t>
            </a:r>
            <a:r>
              <a:rPr lang="en-GB" sz="1600" dirty="0">
                <a:solidFill>
                  <a:srgbClr val="333333"/>
                </a:solidFill>
                <a:latin typeface="-apple-system"/>
              </a:rPr>
              <a:t>contaminants</a:t>
            </a:r>
            <a:r>
              <a:rPr lang="en-RO" sz="1600" dirty="0">
                <a:solidFill>
                  <a:srgbClr val="333333"/>
                </a:solidFill>
                <a:latin typeface="-apple-system"/>
              </a:rPr>
              <a:t> prevent an optimal bulk </a:t>
            </a:r>
            <a:r>
              <a:rPr lang="en-GB" sz="1600" dirty="0">
                <a:solidFill>
                  <a:srgbClr val="333333"/>
                </a:solidFill>
                <a:latin typeface="-apple-system"/>
              </a:rPr>
              <a:t>acceleration</a:t>
            </a:r>
            <a:endParaRPr lang="en-RO" sz="1600" dirty="0">
              <a:solidFill>
                <a:srgbClr val="333333"/>
              </a:solidFill>
              <a:latin typeface="-apple-system"/>
            </a:endParaRPr>
          </a:p>
          <a:p>
            <a:pPr marL="742950" lvl="1" indent="-285750">
              <a:buFontTx/>
              <a:buChar char="-"/>
            </a:pPr>
            <a:r>
              <a:rPr lang="en-GB" sz="1600" dirty="0">
                <a:solidFill>
                  <a:srgbClr val="333333"/>
                </a:solidFill>
                <a:latin typeface="-apple-system"/>
              </a:rPr>
              <a:t>E</a:t>
            </a:r>
            <a:r>
              <a:rPr lang="en-RO" sz="1600" dirty="0">
                <a:solidFill>
                  <a:srgbClr val="333333"/>
                </a:solidFill>
                <a:latin typeface="-apple-system"/>
              </a:rPr>
              <a:t>ven if the target is cleaned </a:t>
            </a:r>
            <a:r>
              <a:rPr lang="en-GB" sz="1600" dirty="0">
                <a:solidFill>
                  <a:srgbClr val="333333"/>
                </a:solidFill>
                <a:latin typeface="-apple-system"/>
              </a:rPr>
              <a:t>of</a:t>
            </a:r>
            <a:r>
              <a:rPr lang="en-RO" sz="1600" dirty="0">
                <a:solidFill>
                  <a:srgbClr val="333333"/>
                </a:solidFill>
                <a:latin typeface="-apple-system"/>
              </a:rPr>
              <a:t> the surface </a:t>
            </a:r>
            <a:r>
              <a:rPr lang="en-GB" sz="1600" dirty="0">
                <a:solidFill>
                  <a:srgbClr val="333333"/>
                </a:solidFill>
                <a:latin typeface="-apple-system"/>
              </a:rPr>
              <a:t>contamination,</a:t>
            </a:r>
            <a:r>
              <a:rPr lang="en-RO" sz="1600" dirty="0">
                <a:solidFill>
                  <a:srgbClr val="333333"/>
                </a:solidFill>
                <a:latin typeface="-apple-system"/>
              </a:rPr>
              <a:t> the bulk can contain </a:t>
            </a:r>
            <a:r>
              <a:rPr lang="en-GB" sz="1600" b="0" i="0" dirty="0">
                <a:solidFill>
                  <a:srgbClr val="040C28"/>
                </a:solidFill>
                <a:effectLst/>
                <a:latin typeface="Google Sans"/>
              </a:rPr>
              <a:t>impurities of other elements.</a:t>
            </a:r>
          </a:p>
          <a:p>
            <a:pPr marL="742950" lvl="1" indent="-285750">
              <a:buFontTx/>
              <a:buChar char="-"/>
            </a:pPr>
            <a:r>
              <a:rPr lang="en-GB" sz="1600" dirty="0">
                <a:solidFill>
                  <a:srgbClr val="040C28"/>
                </a:solidFill>
                <a:latin typeface="Google Sans"/>
              </a:rPr>
              <a:t>For instance, a Carbon foil can contain a high level of hydrogen and oxygen, depending on the fabrication process.</a:t>
            </a:r>
            <a:endParaRPr lang="en-RO" sz="1600" dirty="0">
              <a:solidFill>
                <a:srgbClr val="333333"/>
              </a:solidFill>
              <a:latin typeface="-apple-system"/>
            </a:endParaRPr>
          </a:p>
          <a:p>
            <a:pPr marL="742950" lvl="1" indent="-285750">
              <a:buFontTx/>
              <a:buChar char="-"/>
            </a:pPr>
            <a:endParaRPr lang="en-RO" sz="1000" dirty="0">
              <a:solidFill>
                <a:srgbClr val="333333"/>
              </a:solidFill>
              <a:latin typeface="-apple-system"/>
            </a:endParaRPr>
          </a:p>
          <a:p>
            <a:pPr marL="742950" lvl="1" indent="-285750">
              <a:buFontTx/>
              <a:buChar char="-"/>
            </a:pPr>
            <a:r>
              <a:rPr lang="en-GB" sz="1600" dirty="0">
                <a:solidFill>
                  <a:srgbClr val="333333"/>
                </a:solidFill>
                <a:latin typeface="-apple-system"/>
              </a:rPr>
              <a:t>A liquid</a:t>
            </a:r>
            <a:r>
              <a:rPr lang="en-RO" sz="1600" dirty="0">
                <a:solidFill>
                  <a:srgbClr val="333333"/>
                </a:solidFill>
                <a:latin typeface="-apple-system"/>
              </a:rPr>
              <a:t> or cryo-target can be used to obtain a </a:t>
            </a:r>
            <a:r>
              <a:rPr lang="en-GB" sz="1600" dirty="0">
                <a:solidFill>
                  <a:srgbClr val="333333"/>
                </a:solidFill>
                <a:latin typeface="-apple-system"/>
              </a:rPr>
              <a:t>single-species</a:t>
            </a:r>
            <a:r>
              <a:rPr lang="en-RO" sz="1600" dirty="0">
                <a:solidFill>
                  <a:srgbClr val="333333"/>
                </a:solidFill>
                <a:latin typeface="-apple-system"/>
              </a:rPr>
              <a:t> beam</a:t>
            </a:r>
          </a:p>
          <a:p>
            <a:pPr marL="742950" lvl="1" indent="-285750">
              <a:buFontTx/>
              <a:buChar char="-"/>
            </a:pPr>
            <a:endParaRPr lang="en-RO" sz="1000" dirty="0">
              <a:solidFill>
                <a:srgbClr val="333333"/>
              </a:solidFill>
              <a:latin typeface="-apple-system"/>
            </a:endParaRPr>
          </a:p>
          <a:p>
            <a:pPr marL="742950" lvl="1" indent="-285750">
              <a:buFontTx/>
              <a:buChar char="-"/>
            </a:pPr>
            <a:r>
              <a:rPr lang="en-GB" sz="1600" dirty="0">
                <a:solidFill>
                  <a:srgbClr val="333333"/>
                </a:solidFill>
                <a:latin typeface="-apple-system"/>
              </a:rPr>
              <a:t>Proton can be selected by filtering out other ions with a physical filter, e.g., a thin metal plate</a:t>
            </a:r>
          </a:p>
          <a:p>
            <a:pPr marL="742950" lvl="1" indent="-285750">
              <a:buFontTx/>
              <a:buChar char="-"/>
            </a:pPr>
            <a:endParaRPr lang="en-GB" sz="1000" dirty="0">
              <a:solidFill>
                <a:srgbClr val="333333"/>
              </a:solidFill>
              <a:latin typeface="-apple-system"/>
            </a:endParaRPr>
          </a:p>
          <a:p>
            <a:pPr marL="742950" lvl="1" indent="-285750">
              <a:buFontTx/>
              <a:buChar char="-"/>
            </a:pPr>
            <a:r>
              <a:rPr lang="en-GB" sz="1600" dirty="0">
                <a:solidFill>
                  <a:srgbClr val="333333"/>
                </a:solidFill>
                <a:latin typeface="-apple-system"/>
              </a:rPr>
              <a:t>The acceleration mechanisms can help select the ion species.</a:t>
            </a:r>
          </a:p>
          <a:p>
            <a:pPr marL="742950" lvl="1" indent="-285750">
              <a:buFontTx/>
              <a:buChar char="-"/>
            </a:pPr>
            <a:r>
              <a:rPr lang="en-GB" sz="1600" dirty="0">
                <a:solidFill>
                  <a:srgbClr val="333333"/>
                </a:solidFill>
                <a:latin typeface="-apple-system"/>
              </a:rPr>
              <a:t>E.g., Carbon and proton with the same cut-off energy per nucleon will deflect differently in a given magnetic field and get spatially separated (see Fig.).</a:t>
            </a:r>
          </a:p>
          <a:p>
            <a:pPr marL="742950" lvl="1" indent="-285750">
              <a:buFontTx/>
              <a:buChar char="-"/>
            </a:pPr>
            <a:endParaRPr lang="en-GB" sz="1000" dirty="0">
              <a:solidFill>
                <a:srgbClr val="333333"/>
              </a:solidFill>
              <a:latin typeface="-apple-system"/>
            </a:endParaRPr>
          </a:p>
          <a:p>
            <a:pPr marL="742950" lvl="1" indent="-285750">
              <a:buFontTx/>
              <a:buChar char="-"/>
            </a:pPr>
            <a:r>
              <a:rPr lang="en-GB" sz="1600" dirty="0">
                <a:solidFill>
                  <a:srgbClr val="333333"/>
                </a:solidFill>
                <a:latin typeface="-apple-system"/>
              </a:rPr>
              <a:t>The beam transport can be designed with more complexity for this task.</a:t>
            </a:r>
            <a:endParaRPr lang="en-RO" sz="1600" dirty="0">
              <a:solidFill>
                <a:srgbClr val="333333"/>
              </a:solidFill>
              <a:latin typeface="-apple-system"/>
            </a:endParaRPr>
          </a:p>
          <a:p>
            <a:endParaRPr lang="en-RO" sz="1600" dirty="0">
              <a:solidFill>
                <a:srgbClr val="333333"/>
              </a:solidFill>
              <a:latin typeface="-apple-system"/>
            </a:endParaRPr>
          </a:p>
          <a:p>
            <a:r>
              <a:rPr lang="en-RO" sz="1600" b="1" dirty="0">
                <a:solidFill>
                  <a:srgbClr val="333333"/>
                </a:solidFill>
                <a:latin typeface="-apple-system"/>
              </a:rPr>
              <a:t>Beam collimation and post acceleration</a:t>
            </a:r>
          </a:p>
          <a:p>
            <a:pPr marL="285750" indent="-285750">
              <a:buFontTx/>
              <a:buChar char="-"/>
            </a:pPr>
            <a:r>
              <a:rPr lang="en-GB" sz="1600" dirty="0">
                <a:solidFill>
                  <a:srgbClr val="333333"/>
                </a:solidFill>
                <a:latin typeface="-apple-system"/>
              </a:rPr>
              <a:t>Laser-driven beams are generally diverging. This characteristic affects the extraction and the transport of the ions, reducing the efficiency of the beamline</a:t>
            </a:r>
          </a:p>
        </p:txBody>
      </p:sp>
      <p:grpSp>
        <p:nvGrpSpPr>
          <p:cNvPr id="9236" name="Group 9235">
            <a:extLst>
              <a:ext uri="{FF2B5EF4-FFF2-40B4-BE49-F238E27FC236}">
                <a16:creationId xmlns:a16="http://schemas.microsoft.com/office/drawing/2014/main" id="{7B720FE9-BF6A-8616-7DD6-22E03FE4CC81}"/>
              </a:ext>
            </a:extLst>
          </p:cNvPr>
          <p:cNvGrpSpPr/>
          <p:nvPr/>
        </p:nvGrpSpPr>
        <p:grpSpPr>
          <a:xfrm>
            <a:off x="9954430" y="888759"/>
            <a:ext cx="2303929" cy="4448372"/>
            <a:chOff x="9954430" y="888759"/>
            <a:chExt cx="2303929" cy="4448372"/>
          </a:xfrm>
        </p:grpSpPr>
        <p:grpSp>
          <p:nvGrpSpPr>
            <p:cNvPr id="9228" name="Group 9227">
              <a:extLst>
                <a:ext uri="{FF2B5EF4-FFF2-40B4-BE49-F238E27FC236}">
                  <a16:creationId xmlns:a16="http://schemas.microsoft.com/office/drawing/2014/main" id="{7DFA569B-C872-5961-0779-EB1288445FEB}"/>
                </a:ext>
              </a:extLst>
            </p:cNvPr>
            <p:cNvGrpSpPr/>
            <p:nvPr/>
          </p:nvGrpSpPr>
          <p:grpSpPr>
            <a:xfrm>
              <a:off x="9954430" y="888759"/>
              <a:ext cx="2303929" cy="4448372"/>
              <a:chOff x="9954430" y="888759"/>
              <a:chExt cx="2303929" cy="4448372"/>
            </a:xfrm>
          </p:grpSpPr>
          <p:grpSp>
            <p:nvGrpSpPr>
              <p:cNvPr id="9226" name="Group 9225">
                <a:extLst>
                  <a:ext uri="{FF2B5EF4-FFF2-40B4-BE49-F238E27FC236}">
                    <a16:creationId xmlns:a16="http://schemas.microsoft.com/office/drawing/2014/main" id="{D7E627A6-75A8-9AB4-E304-30C6A98CE3FE}"/>
                  </a:ext>
                </a:extLst>
              </p:cNvPr>
              <p:cNvGrpSpPr/>
              <p:nvPr/>
            </p:nvGrpSpPr>
            <p:grpSpPr>
              <a:xfrm>
                <a:off x="10133767" y="888759"/>
                <a:ext cx="1812758" cy="3808736"/>
                <a:chOff x="9379284" y="1126884"/>
                <a:chExt cx="1812758" cy="3808736"/>
              </a:xfrm>
            </p:grpSpPr>
            <p:sp>
              <p:nvSpPr>
                <p:cNvPr id="15" name="Rectangle 14">
                  <a:extLst>
                    <a:ext uri="{FF2B5EF4-FFF2-40B4-BE49-F238E27FC236}">
                      <a16:creationId xmlns:a16="http://schemas.microsoft.com/office/drawing/2014/main" id="{5F1A3857-1C4C-691C-791B-D61BEAE9EB51}"/>
                    </a:ext>
                  </a:extLst>
                </p:cNvPr>
                <p:cNvSpPr/>
                <p:nvPr/>
              </p:nvSpPr>
              <p:spPr>
                <a:xfrm>
                  <a:off x="9379284" y="1137920"/>
                  <a:ext cx="1812758" cy="379770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dirty="0"/>
                </a:p>
              </p:txBody>
            </p:sp>
            <p:sp>
              <p:nvSpPr>
                <p:cNvPr id="45" name="Freeform 44">
                  <a:extLst>
                    <a:ext uri="{FF2B5EF4-FFF2-40B4-BE49-F238E27FC236}">
                      <a16:creationId xmlns:a16="http://schemas.microsoft.com/office/drawing/2014/main" id="{569EBF8F-A8BA-066A-7D00-AB47E18A2424}"/>
                    </a:ext>
                  </a:extLst>
                </p:cNvPr>
                <p:cNvSpPr/>
                <p:nvPr/>
              </p:nvSpPr>
              <p:spPr>
                <a:xfrm>
                  <a:off x="9852335" y="1137920"/>
                  <a:ext cx="765734" cy="2430780"/>
                </a:xfrm>
                <a:custGeom>
                  <a:avLst/>
                  <a:gdLst>
                    <a:gd name="connsiteX0" fmla="*/ 765734 w 765734"/>
                    <a:gd name="connsiteY0" fmla="*/ 0 h 2430780"/>
                    <a:gd name="connsiteX1" fmla="*/ 124014 w 765734"/>
                    <a:gd name="connsiteY1" fmla="*/ 2430780 h 2430780"/>
                    <a:gd name="connsiteX2" fmla="*/ 0 w 765734"/>
                    <a:gd name="connsiteY2" fmla="*/ 2430780 h 2430780"/>
                    <a:gd name="connsiteX3" fmla="*/ 19452 w 765734"/>
                    <a:gd name="connsiteY3" fmla="*/ 2310963 h 2430780"/>
                    <a:gd name="connsiteX4" fmla="*/ 87643 w 765734"/>
                    <a:gd name="connsiteY4" fmla="*/ 1960880 h 2430780"/>
                    <a:gd name="connsiteX5" fmla="*/ 434573 w 765734"/>
                    <a:gd name="connsiteY5" fmla="*/ 772160 h 2430780"/>
                    <a:gd name="connsiteX6" fmla="*/ 765734 w 765734"/>
                    <a:gd name="connsiteY6" fmla="*/ 0 h 2430780"/>
                    <a:gd name="connsiteX0" fmla="*/ 124014 w 765734"/>
                    <a:gd name="connsiteY0" fmla="*/ 2430780 h 2522220"/>
                    <a:gd name="connsiteX1" fmla="*/ 0 w 765734"/>
                    <a:gd name="connsiteY1" fmla="*/ 2430780 h 2522220"/>
                    <a:gd name="connsiteX2" fmla="*/ 19452 w 765734"/>
                    <a:gd name="connsiteY2" fmla="*/ 2310963 h 2522220"/>
                    <a:gd name="connsiteX3" fmla="*/ 87643 w 765734"/>
                    <a:gd name="connsiteY3" fmla="*/ 1960880 h 2522220"/>
                    <a:gd name="connsiteX4" fmla="*/ 434573 w 765734"/>
                    <a:gd name="connsiteY4" fmla="*/ 772160 h 2522220"/>
                    <a:gd name="connsiteX5" fmla="*/ 765734 w 765734"/>
                    <a:gd name="connsiteY5" fmla="*/ 0 h 2522220"/>
                    <a:gd name="connsiteX6" fmla="*/ 215454 w 765734"/>
                    <a:gd name="connsiteY6" fmla="*/ 2522220 h 2522220"/>
                    <a:gd name="connsiteX0" fmla="*/ 124014 w 765734"/>
                    <a:gd name="connsiteY0" fmla="*/ 2430780 h 2430780"/>
                    <a:gd name="connsiteX1" fmla="*/ 0 w 765734"/>
                    <a:gd name="connsiteY1" fmla="*/ 2430780 h 2430780"/>
                    <a:gd name="connsiteX2" fmla="*/ 19452 w 765734"/>
                    <a:gd name="connsiteY2" fmla="*/ 2310963 h 2430780"/>
                    <a:gd name="connsiteX3" fmla="*/ 87643 w 765734"/>
                    <a:gd name="connsiteY3" fmla="*/ 1960880 h 2430780"/>
                    <a:gd name="connsiteX4" fmla="*/ 434573 w 765734"/>
                    <a:gd name="connsiteY4" fmla="*/ 772160 h 2430780"/>
                    <a:gd name="connsiteX5" fmla="*/ 765734 w 765734"/>
                    <a:gd name="connsiteY5" fmla="*/ 0 h 2430780"/>
                    <a:gd name="connsiteX0" fmla="*/ 0 w 765734"/>
                    <a:gd name="connsiteY0" fmla="*/ 2430780 h 2430780"/>
                    <a:gd name="connsiteX1" fmla="*/ 19452 w 765734"/>
                    <a:gd name="connsiteY1" fmla="*/ 2310963 h 2430780"/>
                    <a:gd name="connsiteX2" fmla="*/ 87643 w 765734"/>
                    <a:gd name="connsiteY2" fmla="*/ 1960880 h 2430780"/>
                    <a:gd name="connsiteX3" fmla="*/ 434573 w 765734"/>
                    <a:gd name="connsiteY3" fmla="*/ 772160 h 2430780"/>
                    <a:gd name="connsiteX4" fmla="*/ 765734 w 765734"/>
                    <a:gd name="connsiteY4" fmla="*/ 0 h 24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34" h="2430780">
                      <a:moveTo>
                        <a:pt x="0" y="2430780"/>
                      </a:moveTo>
                      <a:lnTo>
                        <a:pt x="19452" y="2310963"/>
                      </a:lnTo>
                      <a:cubicBezTo>
                        <a:pt x="40745" y="2190168"/>
                        <a:pt x="63332" y="2073063"/>
                        <a:pt x="87643" y="1960880"/>
                      </a:cubicBezTo>
                      <a:cubicBezTo>
                        <a:pt x="184888" y="1512147"/>
                        <a:pt x="321558" y="1098973"/>
                        <a:pt x="434573" y="772160"/>
                      </a:cubicBezTo>
                      <a:cubicBezTo>
                        <a:pt x="547588" y="445347"/>
                        <a:pt x="656660" y="222673"/>
                        <a:pt x="765734" y="0"/>
                      </a:cubicBezTo>
                    </a:path>
                  </a:pathLst>
                </a:cu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RO" dirty="0"/>
                </a:p>
              </p:txBody>
            </p:sp>
            <p:sp>
              <p:nvSpPr>
                <p:cNvPr id="47" name="Freeform 46">
                  <a:extLst>
                    <a:ext uri="{FF2B5EF4-FFF2-40B4-BE49-F238E27FC236}">
                      <a16:creationId xmlns:a16="http://schemas.microsoft.com/office/drawing/2014/main" id="{BA86FA9C-E128-1206-F1C2-76A4045921C4}"/>
                    </a:ext>
                  </a:extLst>
                </p:cNvPr>
                <p:cNvSpPr/>
                <p:nvPr/>
              </p:nvSpPr>
              <p:spPr>
                <a:xfrm>
                  <a:off x="10007467" y="1137920"/>
                  <a:ext cx="344445" cy="1265555"/>
                </a:xfrm>
                <a:custGeom>
                  <a:avLst/>
                  <a:gdLst>
                    <a:gd name="connsiteX0" fmla="*/ 344445 w 344445"/>
                    <a:gd name="connsiteY0" fmla="*/ 0 h 1265555"/>
                    <a:gd name="connsiteX1" fmla="*/ 111045 w 344445"/>
                    <a:gd name="connsiteY1" fmla="*/ 1265555 h 1265555"/>
                    <a:gd name="connsiteX2" fmla="*/ 0 w 344445"/>
                    <a:gd name="connsiteY2" fmla="*/ 1265555 h 1265555"/>
                    <a:gd name="connsiteX3" fmla="*/ 51477 w 344445"/>
                    <a:gd name="connsiteY3" fmla="*/ 1032669 h 1265555"/>
                    <a:gd name="connsiteX4" fmla="*/ 113100 w 344445"/>
                    <a:gd name="connsiteY4" fmla="*/ 772160 h 1265555"/>
                    <a:gd name="connsiteX5" fmla="*/ 344445 w 344445"/>
                    <a:gd name="connsiteY5" fmla="*/ 0 h 1265555"/>
                    <a:gd name="connsiteX0" fmla="*/ 111045 w 344445"/>
                    <a:gd name="connsiteY0" fmla="*/ 1265555 h 1356995"/>
                    <a:gd name="connsiteX1" fmla="*/ 0 w 344445"/>
                    <a:gd name="connsiteY1" fmla="*/ 1265555 h 1356995"/>
                    <a:gd name="connsiteX2" fmla="*/ 51477 w 344445"/>
                    <a:gd name="connsiteY2" fmla="*/ 1032669 h 1356995"/>
                    <a:gd name="connsiteX3" fmla="*/ 113100 w 344445"/>
                    <a:gd name="connsiteY3" fmla="*/ 772160 h 1356995"/>
                    <a:gd name="connsiteX4" fmla="*/ 344445 w 344445"/>
                    <a:gd name="connsiteY4" fmla="*/ 0 h 1356995"/>
                    <a:gd name="connsiteX5" fmla="*/ 202485 w 344445"/>
                    <a:gd name="connsiteY5" fmla="*/ 1356995 h 1356995"/>
                    <a:gd name="connsiteX0" fmla="*/ 0 w 344445"/>
                    <a:gd name="connsiteY0" fmla="*/ 1265555 h 1356995"/>
                    <a:gd name="connsiteX1" fmla="*/ 51477 w 344445"/>
                    <a:gd name="connsiteY1" fmla="*/ 1032669 h 1356995"/>
                    <a:gd name="connsiteX2" fmla="*/ 113100 w 344445"/>
                    <a:gd name="connsiteY2" fmla="*/ 772160 h 1356995"/>
                    <a:gd name="connsiteX3" fmla="*/ 344445 w 344445"/>
                    <a:gd name="connsiteY3" fmla="*/ 0 h 1356995"/>
                    <a:gd name="connsiteX4" fmla="*/ 202485 w 344445"/>
                    <a:gd name="connsiteY4" fmla="*/ 1356995 h 1356995"/>
                    <a:gd name="connsiteX0" fmla="*/ 0 w 344445"/>
                    <a:gd name="connsiteY0" fmla="*/ 1265555 h 1265555"/>
                    <a:gd name="connsiteX1" fmla="*/ 51477 w 344445"/>
                    <a:gd name="connsiteY1" fmla="*/ 1032669 h 1265555"/>
                    <a:gd name="connsiteX2" fmla="*/ 113100 w 344445"/>
                    <a:gd name="connsiteY2" fmla="*/ 772160 h 1265555"/>
                    <a:gd name="connsiteX3" fmla="*/ 344445 w 344445"/>
                    <a:gd name="connsiteY3" fmla="*/ 0 h 1265555"/>
                  </a:gdLst>
                  <a:ahLst/>
                  <a:cxnLst>
                    <a:cxn ang="0">
                      <a:pos x="connsiteX0" y="connsiteY0"/>
                    </a:cxn>
                    <a:cxn ang="0">
                      <a:pos x="connsiteX1" y="connsiteY1"/>
                    </a:cxn>
                    <a:cxn ang="0">
                      <a:pos x="connsiteX2" y="connsiteY2"/>
                    </a:cxn>
                    <a:cxn ang="0">
                      <a:pos x="connsiteX3" y="connsiteY3"/>
                    </a:cxn>
                  </a:cxnLst>
                  <a:rect l="l" t="t" r="r" b="b"/>
                  <a:pathLst>
                    <a:path w="344445" h="1265555">
                      <a:moveTo>
                        <a:pt x="0" y="1265555"/>
                      </a:moveTo>
                      <a:lnTo>
                        <a:pt x="51477" y="1032669"/>
                      </a:lnTo>
                      <a:cubicBezTo>
                        <a:pt x="72592" y="940964"/>
                        <a:pt x="93363" y="853863"/>
                        <a:pt x="113100" y="772160"/>
                      </a:cubicBezTo>
                      <a:cubicBezTo>
                        <a:pt x="192051" y="445347"/>
                        <a:pt x="268247" y="222673"/>
                        <a:pt x="344445" y="0"/>
                      </a:cubicBezTo>
                    </a:path>
                  </a:pathLst>
                </a:custGeom>
                <a:noFill/>
                <a:ln w="349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21" name="Oval 20">
                  <a:extLst>
                    <a:ext uri="{FF2B5EF4-FFF2-40B4-BE49-F238E27FC236}">
                      <a16:creationId xmlns:a16="http://schemas.microsoft.com/office/drawing/2014/main" id="{9309CF5F-B53B-02CF-ACB3-E4C007546616}"/>
                    </a:ext>
                  </a:extLst>
                </p:cNvPr>
                <p:cNvSpPr>
                  <a:spLocks noChangeAspect="1"/>
                </p:cNvSpPr>
                <p:nvPr/>
              </p:nvSpPr>
              <p:spPr>
                <a:xfrm>
                  <a:off x="9694023" y="4584478"/>
                  <a:ext cx="36000" cy="36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dirty="0"/>
                </a:p>
              </p:txBody>
            </p:sp>
            <p:cxnSp>
              <p:nvCxnSpPr>
                <p:cNvPr id="25" name="Straight Connector 24">
                  <a:extLst>
                    <a:ext uri="{FF2B5EF4-FFF2-40B4-BE49-F238E27FC236}">
                      <a16:creationId xmlns:a16="http://schemas.microsoft.com/office/drawing/2014/main" id="{DF44200C-F54A-1CCD-585B-8341D44CC95A}"/>
                    </a:ext>
                  </a:extLst>
                </p:cNvPr>
                <p:cNvCxnSpPr>
                  <a:cxnSpLocks noChangeAspect="1"/>
                </p:cNvCxnSpPr>
                <p:nvPr/>
              </p:nvCxnSpPr>
              <p:spPr>
                <a:xfrm flipV="1">
                  <a:off x="9712354" y="1130059"/>
                  <a:ext cx="465269" cy="3465819"/>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168513-AFBE-7A02-5DD0-184BBA2E4792}"/>
                    </a:ext>
                  </a:extLst>
                </p:cNvPr>
                <p:cNvCxnSpPr>
                  <a:cxnSpLocks/>
                  <a:endCxn id="15" idx="0"/>
                </p:cNvCxnSpPr>
                <p:nvPr/>
              </p:nvCxnSpPr>
              <p:spPr>
                <a:xfrm flipV="1">
                  <a:off x="9708598" y="1137920"/>
                  <a:ext cx="577065" cy="3461133"/>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D4A2D4-F107-2597-9A03-9A65BAFA1B0C}"/>
                    </a:ext>
                  </a:extLst>
                </p:cNvPr>
                <p:cNvCxnSpPr>
                  <a:cxnSpLocks/>
                  <a:stCxn id="21" idx="0"/>
                </p:cNvCxnSpPr>
                <p:nvPr/>
              </p:nvCxnSpPr>
              <p:spPr>
                <a:xfrm flipV="1">
                  <a:off x="9712023" y="1126884"/>
                  <a:ext cx="805834" cy="3457594"/>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221" name="TextBox 9220">
                  <a:extLst>
                    <a:ext uri="{FF2B5EF4-FFF2-40B4-BE49-F238E27FC236}">
                      <a16:creationId xmlns:a16="http://schemas.microsoft.com/office/drawing/2014/main" id="{797344E5-294E-2107-02B8-EBB6F4657F17}"/>
                    </a:ext>
                  </a:extLst>
                </p:cNvPr>
                <p:cNvSpPr txBox="1"/>
                <p:nvPr/>
              </p:nvSpPr>
              <p:spPr>
                <a:xfrm>
                  <a:off x="9505657" y="4602228"/>
                  <a:ext cx="513282" cy="184666"/>
                </a:xfrm>
                <a:prstGeom prst="rect">
                  <a:avLst/>
                </a:prstGeom>
                <a:noFill/>
              </p:spPr>
              <p:txBody>
                <a:bodyPr wrap="none" rtlCol="0">
                  <a:spAutoFit/>
                </a:bodyPr>
                <a:lstStyle/>
                <a:p>
                  <a:r>
                    <a:rPr lang="en-GB" sz="600" dirty="0">
                      <a:solidFill>
                        <a:schemeClr val="accent4">
                          <a:lumMod val="60000"/>
                          <a:lumOff val="40000"/>
                        </a:schemeClr>
                      </a:solidFill>
                    </a:rPr>
                    <a:t>Z</a:t>
                  </a:r>
                  <a:r>
                    <a:rPr lang="en-RO" sz="600" dirty="0">
                      <a:solidFill>
                        <a:schemeClr val="accent4">
                          <a:lumMod val="60000"/>
                          <a:lumOff val="40000"/>
                        </a:schemeClr>
                      </a:solidFill>
                    </a:rPr>
                    <a:t>ero-point</a:t>
                  </a:r>
                </a:p>
              </p:txBody>
            </p:sp>
            <p:sp>
              <p:nvSpPr>
                <p:cNvPr id="9223" name="TextBox 9222">
                  <a:extLst>
                    <a:ext uri="{FF2B5EF4-FFF2-40B4-BE49-F238E27FC236}">
                      <a16:creationId xmlns:a16="http://schemas.microsoft.com/office/drawing/2014/main" id="{76F0765C-5E29-C6FC-35EA-50AAA4AADA4D}"/>
                    </a:ext>
                  </a:extLst>
                </p:cNvPr>
                <p:cNvSpPr txBox="1"/>
                <p:nvPr/>
              </p:nvSpPr>
              <p:spPr>
                <a:xfrm rot="16665815">
                  <a:off x="9273876" y="4018221"/>
                  <a:ext cx="840295" cy="215444"/>
                </a:xfrm>
                <a:prstGeom prst="rect">
                  <a:avLst/>
                </a:prstGeom>
                <a:noFill/>
              </p:spPr>
              <p:txBody>
                <a:bodyPr wrap="none" rtlCol="0">
                  <a:spAutoFit/>
                </a:bodyPr>
                <a:lstStyle/>
                <a:p>
                  <a:r>
                    <a:rPr lang="en-US" sz="800" dirty="0">
                      <a:solidFill>
                        <a:schemeClr val="bg1"/>
                      </a:solidFill>
                    </a:rPr>
                    <a:t>Iso-energy lines</a:t>
                  </a:r>
                  <a:endParaRPr lang="en-RO" sz="800" dirty="0">
                    <a:solidFill>
                      <a:schemeClr val="bg1"/>
                    </a:solidFill>
                  </a:endParaRPr>
                </a:p>
              </p:txBody>
            </p:sp>
            <p:sp>
              <p:nvSpPr>
                <p:cNvPr id="9224" name="TextBox 9223">
                  <a:extLst>
                    <a:ext uri="{FF2B5EF4-FFF2-40B4-BE49-F238E27FC236}">
                      <a16:creationId xmlns:a16="http://schemas.microsoft.com/office/drawing/2014/main" id="{BF60464F-9F99-E191-9E67-692238239716}"/>
                    </a:ext>
                  </a:extLst>
                </p:cNvPr>
                <p:cNvSpPr txBox="1"/>
                <p:nvPr/>
              </p:nvSpPr>
              <p:spPr>
                <a:xfrm>
                  <a:off x="9743156" y="1213385"/>
                  <a:ext cx="574196" cy="261610"/>
                </a:xfrm>
                <a:prstGeom prst="rect">
                  <a:avLst/>
                </a:prstGeom>
                <a:noFill/>
              </p:spPr>
              <p:txBody>
                <a:bodyPr wrap="none" rtlCol="0">
                  <a:spAutoFit/>
                </a:bodyPr>
                <a:lstStyle/>
                <a:p>
                  <a:r>
                    <a:rPr lang="en-RO" sz="1100" dirty="0"/>
                    <a:t>Proton</a:t>
                  </a:r>
                </a:p>
              </p:txBody>
            </p:sp>
            <p:sp>
              <p:nvSpPr>
                <p:cNvPr id="9225" name="TextBox 9224">
                  <a:extLst>
                    <a:ext uri="{FF2B5EF4-FFF2-40B4-BE49-F238E27FC236}">
                      <a16:creationId xmlns:a16="http://schemas.microsoft.com/office/drawing/2014/main" id="{D174616F-66A2-31E6-4CF7-6E3A6535BB02}"/>
                    </a:ext>
                  </a:extLst>
                </p:cNvPr>
                <p:cNvSpPr txBox="1"/>
                <p:nvPr/>
              </p:nvSpPr>
              <p:spPr>
                <a:xfrm>
                  <a:off x="10462409" y="1277372"/>
                  <a:ext cx="598241" cy="261610"/>
                </a:xfrm>
                <a:prstGeom prst="rect">
                  <a:avLst/>
                </a:prstGeom>
                <a:noFill/>
              </p:spPr>
              <p:txBody>
                <a:bodyPr wrap="none" rtlCol="0">
                  <a:spAutoFit/>
                </a:bodyPr>
                <a:lstStyle/>
                <a:p>
                  <a:r>
                    <a:rPr lang="en-RO" sz="1100" dirty="0">
                      <a:solidFill>
                        <a:srgbClr val="C00000"/>
                      </a:solidFill>
                    </a:rPr>
                    <a:t>Carbon</a:t>
                  </a:r>
                </a:p>
              </p:txBody>
            </p:sp>
          </p:grpSp>
          <p:sp>
            <p:nvSpPr>
              <p:cNvPr id="9227" name="TextBox 9226">
                <a:extLst>
                  <a:ext uri="{FF2B5EF4-FFF2-40B4-BE49-F238E27FC236}">
                    <a16:creationId xmlns:a16="http://schemas.microsoft.com/office/drawing/2014/main" id="{FD81CECF-4A3F-9247-DE29-74C33E1D674F}"/>
                  </a:ext>
                </a:extLst>
              </p:cNvPr>
              <p:cNvSpPr txBox="1"/>
              <p:nvPr/>
            </p:nvSpPr>
            <p:spPr>
              <a:xfrm>
                <a:off x="9954430" y="4760050"/>
                <a:ext cx="2303929" cy="577081"/>
              </a:xfrm>
              <a:prstGeom prst="rect">
                <a:avLst/>
              </a:prstGeom>
              <a:noFill/>
            </p:spPr>
            <p:txBody>
              <a:bodyPr wrap="square" rtlCol="0">
                <a:spAutoFit/>
              </a:bodyPr>
              <a:lstStyle/>
              <a:p>
                <a:r>
                  <a:rPr lang="en-RO" sz="1050" dirty="0"/>
                  <a:t>Example of Thomson Parabola signal.</a:t>
                </a:r>
              </a:p>
              <a:p>
                <a:r>
                  <a:rPr lang="en-GB" sz="1050" dirty="0"/>
                  <a:t>I</a:t>
                </a:r>
                <a:r>
                  <a:rPr lang="en-RO" sz="1050" dirty="0"/>
                  <a:t>n a ideal RPA case all ions have the same max energy/nucleon</a:t>
                </a:r>
              </a:p>
            </p:txBody>
          </p:sp>
        </p:grpSp>
        <p:grpSp>
          <p:nvGrpSpPr>
            <p:cNvPr id="9235" name="Group 9234">
              <a:extLst>
                <a:ext uri="{FF2B5EF4-FFF2-40B4-BE49-F238E27FC236}">
                  <a16:creationId xmlns:a16="http://schemas.microsoft.com/office/drawing/2014/main" id="{5DC11E90-89BE-CFD2-DE4C-CE4AEED1B772}"/>
                </a:ext>
              </a:extLst>
            </p:cNvPr>
            <p:cNvGrpSpPr/>
            <p:nvPr/>
          </p:nvGrpSpPr>
          <p:grpSpPr>
            <a:xfrm>
              <a:off x="10898251" y="4011485"/>
              <a:ext cx="985057" cy="618232"/>
              <a:chOff x="9542508" y="5601583"/>
              <a:chExt cx="985057" cy="618232"/>
            </a:xfrm>
          </p:grpSpPr>
          <p:sp>
            <p:nvSpPr>
              <p:cNvPr id="9229" name="TextBox 9228">
                <a:extLst>
                  <a:ext uri="{FF2B5EF4-FFF2-40B4-BE49-F238E27FC236}">
                    <a16:creationId xmlns:a16="http://schemas.microsoft.com/office/drawing/2014/main" id="{B3E91BF9-721B-C712-F390-BAAC69DE76B6}"/>
                  </a:ext>
                </a:extLst>
              </p:cNvPr>
              <p:cNvSpPr txBox="1"/>
              <p:nvPr/>
            </p:nvSpPr>
            <p:spPr>
              <a:xfrm>
                <a:off x="9542508" y="5611511"/>
                <a:ext cx="556563" cy="261610"/>
              </a:xfrm>
              <a:prstGeom prst="rect">
                <a:avLst/>
              </a:prstGeom>
              <a:noFill/>
            </p:spPr>
            <p:txBody>
              <a:bodyPr wrap="none" rtlCol="0">
                <a:spAutoFit/>
              </a:bodyPr>
              <a:lstStyle/>
              <a:p>
                <a:r>
                  <a:rPr lang="en-RO" sz="1100" dirty="0"/>
                  <a:t>B-field</a:t>
                </a:r>
              </a:p>
            </p:txBody>
          </p:sp>
          <p:sp>
            <p:nvSpPr>
              <p:cNvPr id="9230" name="TextBox 9229">
                <a:extLst>
                  <a:ext uri="{FF2B5EF4-FFF2-40B4-BE49-F238E27FC236}">
                    <a16:creationId xmlns:a16="http://schemas.microsoft.com/office/drawing/2014/main" id="{0685D643-3F17-DFFB-2C57-4DD2108B355F}"/>
                  </a:ext>
                </a:extLst>
              </p:cNvPr>
              <p:cNvSpPr txBox="1"/>
              <p:nvPr/>
            </p:nvSpPr>
            <p:spPr>
              <a:xfrm>
                <a:off x="9979017" y="5958205"/>
                <a:ext cx="548548" cy="261610"/>
              </a:xfrm>
              <a:prstGeom prst="rect">
                <a:avLst/>
              </a:prstGeom>
              <a:noFill/>
            </p:spPr>
            <p:txBody>
              <a:bodyPr wrap="none" rtlCol="0">
                <a:spAutoFit/>
              </a:bodyPr>
              <a:lstStyle/>
              <a:p>
                <a:r>
                  <a:rPr lang="en-RO" sz="1100" dirty="0"/>
                  <a:t>E-field</a:t>
                </a:r>
              </a:p>
            </p:txBody>
          </p:sp>
          <p:cxnSp>
            <p:nvCxnSpPr>
              <p:cNvPr id="9232" name="Straight Arrow Connector 9231">
                <a:extLst>
                  <a:ext uri="{FF2B5EF4-FFF2-40B4-BE49-F238E27FC236}">
                    <a16:creationId xmlns:a16="http://schemas.microsoft.com/office/drawing/2014/main" id="{1536DBA7-07ED-FE60-14FF-16B2269152E0}"/>
                  </a:ext>
                </a:extLst>
              </p:cNvPr>
              <p:cNvCxnSpPr/>
              <p:nvPr/>
            </p:nvCxnSpPr>
            <p:spPr>
              <a:xfrm flipV="1">
                <a:off x="10084251" y="5601583"/>
                <a:ext cx="0" cy="28146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33" name="Straight Arrow Connector 9232">
                <a:extLst>
                  <a:ext uri="{FF2B5EF4-FFF2-40B4-BE49-F238E27FC236}">
                    <a16:creationId xmlns:a16="http://schemas.microsoft.com/office/drawing/2014/main" id="{837C24E7-B92D-4FC7-5B0F-0BBB072ADFE9}"/>
                  </a:ext>
                </a:extLst>
              </p:cNvPr>
              <p:cNvCxnSpPr>
                <a:cxnSpLocks/>
              </p:cNvCxnSpPr>
              <p:nvPr/>
            </p:nvCxnSpPr>
            <p:spPr>
              <a:xfrm>
                <a:off x="10140721" y="5964506"/>
                <a:ext cx="30580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524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4E3F-5935-6AA5-BD5F-6FAB502137E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F7BF09B-46C6-B8DA-1EB1-65E58C049BE7}"/>
              </a:ext>
            </a:extLst>
          </p:cNvPr>
          <p:cNvGrpSpPr>
            <a:grpSpLocks noChangeAspect="1"/>
          </p:cNvGrpSpPr>
          <p:nvPr/>
        </p:nvGrpSpPr>
        <p:grpSpPr>
          <a:xfrm>
            <a:off x="10062" y="612505"/>
            <a:ext cx="4137686" cy="2153737"/>
            <a:chOff x="2209800" y="1962665"/>
            <a:chExt cx="7772400" cy="4045670"/>
          </a:xfrm>
        </p:grpSpPr>
        <p:pic>
          <p:nvPicPr>
            <p:cNvPr id="2" name="Picture 1">
              <a:extLst>
                <a:ext uri="{FF2B5EF4-FFF2-40B4-BE49-F238E27FC236}">
                  <a16:creationId xmlns:a16="http://schemas.microsoft.com/office/drawing/2014/main" id="{73257372-45FE-0406-15FD-7522C104A65D}"/>
                </a:ext>
              </a:extLst>
            </p:cNvPr>
            <p:cNvPicPr>
              <a:picLocks noChangeAspect="1"/>
            </p:cNvPicPr>
            <p:nvPr/>
          </p:nvPicPr>
          <p:blipFill>
            <a:blip r:embed="rId3"/>
            <a:srcRect t="25163"/>
            <a:stretch/>
          </p:blipFill>
          <p:spPr>
            <a:xfrm>
              <a:off x="2209800" y="2147774"/>
              <a:ext cx="7772400" cy="3860561"/>
            </a:xfrm>
            <a:prstGeom prst="rect">
              <a:avLst/>
            </a:prstGeom>
            <a:ln>
              <a:solidFill>
                <a:schemeClr val="bg1"/>
              </a:solidFill>
            </a:ln>
          </p:spPr>
        </p:pic>
        <p:pic>
          <p:nvPicPr>
            <p:cNvPr id="3" name="Picture 2">
              <a:extLst>
                <a:ext uri="{FF2B5EF4-FFF2-40B4-BE49-F238E27FC236}">
                  <a16:creationId xmlns:a16="http://schemas.microsoft.com/office/drawing/2014/main" id="{6F3C956C-6938-2DE4-BB44-34B050C653AB}"/>
                </a:ext>
              </a:extLst>
            </p:cNvPr>
            <p:cNvPicPr>
              <a:picLocks noChangeAspect="1"/>
            </p:cNvPicPr>
            <p:nvPr/>
          </p:nvPicPr>
          <p:blipFill>
            <a:blip r:embed="rId3"/>
            <a:srcRect b="88714"/>
            <a:stretch/>
          </p:blipFill>
          <p:spPr>
            <a:xfrm>
              <a:off x="2209800" y="1962665"/>
              <a:ext cx="7772400" cy="582187"/>
            </a:xfrm>
            <a:prstGeom prst="rect">
              <a:avLst/>
            </a:prstGeom>
            <a:ln>
              <a:solidFill>
                <a:schemeClr val="bg1"/>
              </a:solidFill>
            </a:ln>
          </p:spPr>
        </p:pic>
      </p:grpSp>
      <p:sp>
        <p:nvSpPr>
          <p:cNvPr id="8" name="TextBox 7">
            <a:extLst>
              <a:ext uri="{FF2B5EF4-FFF2-40B4-BE49-F238E27FC236}">
                <a16:creationId xmlns:a16="http://schemas.microsoft.com/office/drawing/2014/main" id="{65373D76-8DE1-F875-EAB4-FA9C24DB53D7}"/>
              </a:ext>
            </a:extLst>
          </p:cNvPr>
          <p:cNvSpPr txBox="1"/>
          <p:nvPr/>
        </p:nvSpPr>
        <p:spPr>
          <a:xfrm>
            <a:off x="90475" y="5223564"/>
            <a:ext cx="3817208" cy="1107996"/>
          </a:xfrm>
          <a:prstGeom prst="rect">
            <a:avLst/>
          </a:prstGeom>
          <a:noFill/>
        </p:spPr>
        <p:txBody>
          <a:bodyPr wrap="square" rtlCol="0">
            <a:spAutoFit/>
          </a:bodyPr>
          <a:lstStyle/>
          <a:p>
            <a:pPr algn="just"/>
            <a:r>
              <a:rPr lang="en-GB" sz="1100" b="1" i="0" dirty="0">
                <a:solidFill>
                  <a:srgbClr val="222222"/>
                </a:solidFill>
                <a:effectLst/>
                <a:latin typeface="-apple-system"/>
              </a:rPr>
              <a:t>BELLA PW </a:t>
            </a:r>
            <a:r>
              <a:rPr lang="en-GB" sz="1100" b="0" i="0" dirty="0">
                <a:solidFill>
                  <a:srgbClr val="222222"/>
                </a:solidFill>
                <a:effectLst/>
                <a:latin typeface="-apple-system"/>
              </a:rPr>
              <a:t>laser system </a:t>
            </a:r>
            <a:r>
              <a:rPr lang="en-GB" sz="1100" i="0" dirty="0">
                <a:solidFill>
                  <a:srgbClr val="222222"/>
                </a:solidFill>
                <a:effectLst/>
                <a:latin typeface="-apple-system"/>
              </a:rPr>
              <a:t>at LBNL, Berkeley (40 J, 40 fs). Pilot </a:t>
            </a:r>
            <a:r>
              <a:rPr lang="en-GB" sz="1100" b="0" i="0" dirty="0">
                <a:solidFill>
                  <a:srgbClr val="222222"/>
                </a:solidFill>
                <a:effectLst/>
                <a:latin typeface="-apple-system"/>
              </a:rPr>
              <a:t>experiments applying clinically relevant doses ranging from 7 to 35 Gy via irradiation an area of 10 mm in diameter with proton bunches of ~30 ns with an average dose of 1.0 Gy per shot at 1 Hz, with a dose rate of  3 × 10</a:t>
            </a:r>
            <a:r>
              <a:rPr lang="en-GB" sz="1100" b="0" i="0" baseline="30000" dirty="0">
                <a:solidFill>
                  <a:srgbClr val="222222"/>
                </a:solidFill>
                <a:effectLst/>
                <a:latin typeface="-apple-system"/>
              </a:rPr>
              <a:t>7</a:t>
            </a:r>
            <a:r>
              <a:rPr lang="en-GB" sz="1100" b="0" i="0" dirty="0">
                <a:solidFill>
                  <a:srgbClr val="222222"/>
                </a:solidFill>
                <a:effectLst/>
                <a:latin typeface="-apple-system"/>
              </a:rPr>
              <a:t> Gy/s.</a:t>
            </a:r>
          </a:p>
          <a:p>
            <a:pPr algn="just"/>
            <a:r>
              <a:rPr lang="en-GB" sz="1100" b="1" dirty="0">
                <a:solidFill>
                  <a:srgbClr val="C00000"/>
                </a:solidFill>
                <a:latin typeface="-apple-system"/>
              </a:rPr>
              <a:t>Beam transport via Plasma lens and dipole.</a:t>
            </a:r>
            <a:endParaRPr lang="en-RO" sz="1100" b="1" dirty="0">
              <a:solidFill>
                <a:srgbClr val="C00000"/>
              </a:solidFill>
            </a:endParaRPr>
          </a:p>
        </p:txBody>
      </p:sp>
      <p:pic>
        <p:nvPicPr>
          <p:cNvPr id="7170" name="Picture 2" descr="Figure 1">
            <a:extLst>
              <a:ext uri="{FF2B5EF4-FFF2-40B4-BE49-F238E27FC236}">
                <a16:creationId xmlns:a16="http://schemas.microsoft.com/office/drawing/2014/main" id="{C9FA1A48-AF27-D98C-7C2A-6ECC4942F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8" y="2988597"/>
            <a:ext cx="3826785" cy="220632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EA41EF7-5F67-74D5-A1BE-79325FC92971}"/>
              </a:ext>
            </a:extLst>
          </p:cNvPr>
          <p:cNvGrpSpPr>
            <a:grpSpLocks noChangeAspect="1"/>
          </p:cNvGrpSpPr>
          <p:nvPr/>
        </p:nvGrpSpPr>
        <p:grpSpPr>
          <a:xfrm>
            <a:off x="4169614" y="637189"/>
            <a:ext cx="4137686" cy="2317682"/>
            <a:chOff x="5508528" y="5578991"/>
            <a:chExt cx="7772400" cy="4353630"/>
          </a:xfrm>
        </p:grpSpPr>
        <p:pic>
          <p:nvPicPr>
            <p:cNvPr id="9" name="Picture 8">
              <a:extLst>
                <a:ext uri="{FF2B5EF4-FFF2-40B4-BE49-F238E27FC236}">
                  <a16:creationId xmlns:a16="http://schemas.microsoft.com/office/drawing/2014/main" id="{23DE8F10-2174-8C7C-2E76-3A855BD072D1}"/>
                </a:ext>
              </a:extLst>
            </p:cNvPr>
            <p:cNvPicPr>
              <a:picLocks noChangeAspect="1"/>
            </p:cNvPicPr>
            <p:nvPr/>
          </p:nvPicPr>
          <p:blipFill>
            <a:blip r:embed="rId5"/>
            <a:stretch>
              <a:fillRect/>
            </a:stretch>
          </p:blipFill>
          <p:spPr>
            <a:xfrm>
              <a:off x="5508528" y="5990540"/>
              <a:ext cx="7772400" cy="3942081"/>
            </a:xfrm>
            <a:prstGeom prst="rect">
              <a:avLst/>
            </a:prstGeom>
          </p:spPr>
        </p:pic>
        <p:pic>
          <p:nvPicPr>
            <p:cNvPr id="10" name="Picture 9">
              <a:extLst>
                <a:ext uri="{FF2B5EF4-FFF2-40B4-BE49-F238E27FC236}">
                  <a16:creationId xmlns:a16="http://schemas.microsoft.com/office/drawing/2014/main" id="{780484ED-660F-EFEB-859A-ED88DF8C559E}"/>
                </a:ext>
              </a:extLst>
            </p:cNvPr>
            <p:cNvPicPr>
              <a:picLocks noChangeAspect="1"/>
            </p:cNvPicPr>
            <p:nvPr/>
          </p:nvPicPr>
          <p:blipFill>
            <a:blip r:embed="rId6"/>
            <a:stretch>
              <a:fillRect/>
            </a:stretch>
          </p:blipFill>
          <p:spPr>
            <a:xfrm>
              <a:off x="5508528" y="5578991"/>
              <a:ext cx="7772400" cy="621792"/>
            </a:xfrm>
            <a:prstGeom prst="rect">
              <a:avLst/>
            </a:prstGeom>
          </p:spPr>
        </p:pic>
      </p:grpSp>
      <p:sp>
        <p:nvSpPr>
          <p:cNvPr id="12" name="TextBox 11">
            <a:extLst>
              <a:ext uri="{FF2B5EF4-FFF2-40B4-BE49-F238E27FC236}">
                <a16:creationId xmlns:a16="http://schemas.microsoft.com/office/drawing/2014/main" id="{91883D36-C5C4-08A2-9B0A-C97655A36C25}"/>
              </a:ext>
            </a:extLst>
          </p:cNvPr>
          <p:cNvSpPr txBox="1"/>
          <p:nvPr/>
        </p:nvSpPr>
        <p:spPr>
          <a:xfrm>
            <a:off x="4134497" y="5130052"/>
            <a:ext cx="4137687" cy="769441"/>
          </a:xfrm>
          <a:prstGeom prst="rect">
            <a:avLst/>
          </a:prstGeom>
          <a:noFill/>
        </p:spPr>
        <p:txBody>
          <a:bodyPr wrap="square" rtlCol="0">
            <a:spAutoFit/>
          </a:bodyPr>
          <a:lstStyle/>
          <a:p>
            <a:pPr algn="just"/>
            <a:r>
              <a:rPr lang="en-GB" sz="1100" b="1" i="0" dirty="0">
                <a:solidFill>
                  <a:srgbClr val="222222"/>
                </a:solidFill>
                <a:effectLst/>
                <a:latin typeface="Harding"/>
              </a:rPr>
              <a:t>Draco PW </a:t>
            </a:r>
            <a:r>
              <a:rPr lang="en-GB" sz="1100" b="0" i="0" dirty="0">
                <a:solidFill>
                  <a:srgbClr val="222222"/>
                </a:solidFill>
                <a:effectLst/>
                <a:latin typeface="Harding"/>
              </a:rPr>
              <a:t>laser at Helmholtz-Zentrum Dresden-</a:t>
            </a:r>
            <a:r>
              <a:rPr lang="en-GB" sz="1100" b="0" i="0" dirty="0" err="1">
                <a:solidFill>
                  <a:srgbClr val="222222"/>
                </a:solidFill>
                <a:effectLst/>
                <a:latin typeface="Harding"/>
              </a:rPr>
              <a:t>Rossendorf</a:t>
            </a:r>
            <a:r>
              <a:rPr lang="en-GB" sz="1100" b="0" i="0" dirty="0">
                <a:solidFill>
                  <a:srgbClr val="222222"/>
                </a:solidFill>
                <a:effectLst/>
                <a:latin typeface="Harding"/>
              </a:rPr>
              <a:t> (18 J in 30 fs on the target). Protons with energy ranging from 15 to 40 MeV, up to 20 Gy delivered in a single shot at 1 </a:t>
            </a:r>
            <a:r>
              <a:rPr lang="en-GB" sz="1100" b="0" i="0" dirty="0">
                <a:solidFill>
                  <a:srgbClr val="222222"/>
                </a:solidFill>
                <a:effectLst/>
                <a:latin typeface="-apple-system"/>
              </a:rPr>
              <a:t>× 10</a:t>
            </a:r>
            <a:r>
              <a:rPr lang="en-GB" sz="1100" b="0" i="0" baseline="30000" dirty="0">
                <a:solidFill>
                  <a:srgbClr val="222222"/>
                </a:solidFill>
                <a:effectLst/>
                <a:latin typeface="-apple-system"/>
              </a:rPr>
              <a:t>9</a:t>
            </a:r>
            <a:r>
              <a:rPr lang="en-GB" sz="1100" b="0" i="0" dirty="0">
                <a:solidFill>
                  <a:srgbClr val="222222"/>
                </a:solidFill>
                <a:effectLst/>
                <a:latin typeface="-apple-system"/>
              </a:rPr>
              <a:t> Gy/s.</a:t>
            </a:r>
          </a:p>
          <a:p>
            <a:pPr algn="just"/>
            <a:r>
              <a:rPr lang="en-GB" sz="1100" b="1" dirty="0">
                <a:solidFill>
                  <a:srgbClr val="C00000"/>
                </a:solidFill>
                <a:latin typeface="-apple-system"/>
              </a:rPr>
              <a:t>Beam transport via Solenoids and dipoles.</a:t>
            </a:r>
            <a:endParaRPr lang="en-RO" sz="1100" b="1" dirty="0">
              <a:solidFill>
                <a:srgbClr val="C00000"/>
              </a:solidFill>
            </a:endParaRPr>
          </a:p>
        </p:txBody>
      </p:sp>
      <p:pic>
        <p:nvPicPr>
          <p:cNvPr id="7174" name="Picture 6" descr="figure 1">
            <a:extLst>
              <a:ext uri="{FF2B5EF4-FFF2-40B4-BE49-F238E27FC236}">
                <a16:creationId xmlns:a16="http://schemas.microsoft.com/office/drawing/2014/main" id="{BA4E32DF-B363-E242-E48C-E2379F1B0F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9615" y="3445252"/>
            <a:ext cx="4016786" cy="15773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85B0E9E-3BC8-AF50-62DA-FAD72BFB0895}"/>
              </a:ext>
            </a:extLst>
          </p:cNvPr>
          <p:cNvSpPr txBox="1"/>
          <p:nvPr/>
        </p:nvSpPr>
        <p:spPr>
          <a:xfrm>
            <a:off x="4513889" y="3173962"/>
            <a:ext cx="3163045" cy="253916"/>
          </a:xfrm>
          <a:prstGeom prst="rect">
            <a:avLst/>
          </a:prstGeom>
          <a:noFill/>
        </p:spPr>
        <p:txBody>
          <a:bodyPr wrap="none" rtlCol="0">
            <a:spAutoFit/>
          </a:bodyPr>
          <a:lstStyle/>
          <a:p>
            <a:r>
              <a:rPr lang="en-GB" sz="1050" b="1" i="0" dirty="0">
                <a:solidFill>
                  <a:srgbClr val="222222"/>
                </a:solidFill>
                <a:effectLst/>
                <a:latin typeface="Harding"/>
              </a:rPr>
              <a:t>Overview of the system for radiobiology at Draco PW</a:t>
            </a:r>
            <a:endParaRPr lang="en-RO" sz="1050" dirty="0"/>
          </a:p>
        </p:txBody>
      </p:sp>
      <p:sp>
        <p:nvSpPr>
          <p:cNvPr id="14" name="TextBox 13">
            <a:extLst>
              <a:ext uri="{FF2B5EF4-FFF2-40B4-BE49-F238E27FC236}">
                <a16:creationId xmlns:a16="http://schemas.microsoft.com/office/drawing/2014/main" id="{018189BB-D846-494F-1937-DA90FCE71364}"/>
              </a:ext>
            </a:extLst>
          </p:cNvPr>
          <p:cNvSpPr txBox="1"/>
          <p:nvPr/>
        </p:nvSpPr>
        <p:spPr>
          <a:xfrm>
            <a:off x="528578" y="2849307"/>
            <a:ext cx="3158237" cy="253916"/>
          </a:xfrm>
          <a:prstGeom prst="rect">
            <a:avLst/>
          </a:prstGeom>
          <a:noFill/>
        </p:spPr>
        <p:txBody>
          <a:bodyPr wrap="none" rtlCol="0">
            <a:spAutoFit/>
          </a:bodyPr>
          <a:lstStyle/>
          <a:p>
            <a:r>
              <a:rPr lang="en-GB" sz="1050" b="1" i="0" dirty="0">
                <a:solidFill>
                  <a:srgbClr val="222222"/>
                </a:solidFill>
                <a:effectLst/>
                <a:latin typeface="Harding"/>
              </a:rPr>
              <a:t>Overview of the system for radiobiology at BELLE PW</a:t>
            </a:r>
            <a:endParaRPr lang="en-RO" sz="1050" dirty="0"/>
          </a:p>
        </p:txBody>
      </p:sp>
      <p:grpSp>
        <p:nvGrpSpPr>
          <p:cNvPr id="5" name="Group 4">
            <a:extLst>
              <a:ext uri="{FF2B5EF4-FFF2-40B4-BE49-F238E27FC236}">
                <a16:creationId xmlns:a16="http://schemas.microsoft.com/office/drawing/2014/main" id="{95108317-4818-5163-FC2D-8D1E356ECAEA}"/>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B316BEF7-1FBD-73DC-77ED-97851A8883B2}"/>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6">
              <a:extLst>
                <a:ext uri="{FF2B5EF4-FFF2-40B4-BE49-F238E27FC236}">
                  <a16:creationId xmlns:a16="http://schemas.microsoft.com/office/drawing/2014/main" id="{34FB4362-6664-5F72-F251-DC2F253405F8}"/>
                </a:ext>
              </a:extLst>
            </p:cNvPr>
            <p:cNvSpPr txBox="1"/>
            <p:nvPr/>
          </p:nvSpPr>
          <p:spPr>
            <a:xfrm>
              <a:off x="-1175" y="26329"/>
              <a:ext cx="10353086" cy="400110"/>
            </a:xfrm>
            <a:prstGeom prst="rect">
              <a:avLst/>
            </a:prstGeom>
            <a:noFill/>
          </p:spPr>
          <p:txBody>
            <a:bodyPr wrap="square">
              <a:spAutoFit/>
            </a:bodyPr>
            <a:lstStyle/>
            <a:p>
              <a:r>
                <a:rPr lang="en-US" sz="2000" b="1" dirty="0"/>
                <a:t>State-of-the art in Laser-Driven Radiobiology</a:t>
              </a:r>
              <a:endParaRPr lang="en-US" sz="2000" b="1" noProof="0" dirty="0"/>
            </a:p>
          </p:txBody>
        </p:sp>
        <p:pic>
          <p:nvPicPr>
            <p:cNvPr id="15" name="Picture 14">
              <a:extLst>
                <a:ext uri="{FF2B5EF4-FFF2-40B4-BE49-F238E27FC236}">
                  <a16:creationId xmlns:a16="http://schemas.microsoft.com/office/drawing/2014/main" id="{D470A8FF-08AF-F18B-2CAB-EC4D2259F193}"/>
                </a:ext>
              </a:extLst>
            </p:cNvPr>
            <p:cNvPicPr>
              <a:picLocks noChangeAspect="1"/>
            </p:cNvPicPr>
            <p:nvPr/>
          </p:nvPicPr>
          <p:blipFill>
            <a:blip r:embed="rId8"/>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6" name="Picture 15">
            <a:extLst>
              <a:ext uri="{FF2B5EF4-FFF2-40B4-BE49-F238E27FC236}">
                <a16:creationId xmlns:a16="http://schemas.microsoft.com/office/drawing/2014/main" id="{752A1B7A-165E-90F4-F94C-EBAE8DB7560F}"/>
              </a:ext>
            </a:extLst>
          </p:cNvPr>
          <p:cNvPicPr>
            <a:picLocks noChangeAspect="1"/>
          </p:cNvPicPr>
          <p:nvPr/>
        </p:nvPicPr>
        <p:blipFill>
          <a:blip r:embed="rId9"/>
          <a:stretch>
            <a:fillRect/>
          </a:stretch>
        </p:blipFill>
        <p:spPr>
          <a:xfrm>
            <a:off x="825432" y="6322781"/>
            <a:ext cx="2042922" cy="428081"/>
          </a:xfrm>
          <a:prstGeom prst="rect">
            <a:avLst/>
          </a:prstGeom>
        </p:spPr>
      </p:pic>
      <p:pic>
        <p:nvPicPr>
          <p:cNvPr id="17" name="Picture 16">
            <a:extLst>
              <a:ext uri="{FF2B5EF4-FFF2-40B4-BE49-F238E27FC236}">
                <a16:creationId xmlns:a16="http://schemas.microsoft.com/office/drawing/2014/main" id="{2F2A7454-3ACE-83AA-D12A-92D866605978}"/>
              </a:ext>
            </a:extLst>
          </p:cNvPr>
          <p:cNvPicPr>
            <a:picLocks noChangeAspect="1"/>
          </p:cNvPicPr>
          <p:nvPr/>
        </p:nvPicPr>
        <p:blipFill>
          <a:blip r:embed="rId10"/>
          <a:stretch>
            <a:fillRect/>
          </a:stretch>
        </p:blipFill>
        <p:spPr>
          <a:xfrm>
            <a:off x="5859164" y="6277190"/>
            <a:ext cx="473672" cy="473672"/>
          </a:xfrm>
          <a:prstGeom prst="rect">
            <a:avLst/>
          </a:prstGeom>
        </p:spPr>
      </p:pic>
      <p:pic>
        <p:nvPicPr>
          <p:cNvPr id="18" name="Picture 17">
            <a:extLst>
              <a:ext uri="{FF2B5EF4-FFF2-40B4-BE49-F238E27FC236}">
                <a16:creationId xmlns:a16="http://schemas.microsoft.com/office/drawing/2014/main" id="{7272A099-339A-98C4-EB3C-E457320A3EDE}"/>
              </a:ext>
            </a:extLst>
          </p:cNvPr>
          <p:cNvPicPr>
            <a:picLocks noChangeAspect="1"/>
          </p:cNvPicPr>
          <p:nvPr/>
        </p:nvPicPr>
        <p:blipFill>
          <a:blip r:embed="rId11"/>
          <a:srcRect t="19638" b="26316"/>
          <a:stretch/>
        </p:blipFill>
        <p:spPr>
          <a:xfrm>
            <a:off x="10063707" y="6360138"/>
            <a:ext cx="1150393" cy="419932"/>
          </a:xfrm>
          <a:prstGeom prst="rect">
            <a:avLst/>
          </a:prstGeom>
        </p:spPr>
      </p:pic>
      <p:sp>
        <p:nvSpPr>
          <p:cNvPr id="22" name="TextBox 21">
            <a:extLst>
              <a:ext uri="{FF2B5EF4-FFF2-40B4-BE49-F238E27FC236}">
                <a16:creationId xmlns:a16="http://schemas.microsoft.com/office/drawing/2014/main" id="{D50456F9-6CD8-E697-67FC-4B6CB09DD4F1}"/>
              </a:ext>
            </a:extLst>
          </p:cNvPr>
          <p:cNvSpPr txBox="1"/>
          <p:nvPr/>
        </p:nvSpPr>
        <p:spPr>
          <a:xfrm>
            <a:off x="8432253" y="5240813"/>
            <a:ext cx="3254158" cy="1107996"/>
          </a:xfrm>
          <a:prstGeom prst="rect">
            <a:avLst/>
          </a:prstGeom>
          <a:noFill/>
        </p:spPr>
        <p:txBody>
          <a:bodyPr wrap="square">
            <a:spAutoFit/>
          </a:bodyPr>
          <a:lstStyle/>
          <a:p>
            <a:pPr algn="just"/>
            <a:r>
              <a:rPr lang="en-GB" sz="1100" b="0" i="0" dirty="0">
                <a:solidFill>
                  <a:srgbClr val="282828"/>
                </a:solidFill>
                <a:effectLst/>
                <a:latin typeface="ThinSpaceFallback"/>
              </a:rPr>
              <a:t>The </a:t>
            </a:r>
            <a:r>
              <a:rPr lang="en-GB" sz="1100" b="1" i="0" dirty="0">
                <a:solidFill>
                  <a:srgbClr val="282828"/>
                </a:solidFill>
                <a:effectLst/>
                <a:latin typeface="ThinSpaceFallback"/>
              </a:rPr>
              <a:t>ELIMAIA-ELIMED beamline</a:t>
            </a:r>
            <a:r>
              <a:rPr lang="en-GB" sz="1100" b="0" i="0" dirty="0">
                <a:solidFill>
                  <a:srgbClr val="282828"/>
                </a:solidFill>
                <a:effectLst/>
                <a:latin typeface="ThinSpaceFallback"/>
              </a:rPr>
              <a:t>, powered by the </a:t>
            </a:r>
            <a:r>
              <a:rPr lang="en-GB" sz="1100" b="1" i="0" dirty="0">
                <a:solidFill>
                  <a:srgbClr val="282828"/>
                </a:solidFill>
                <a:effectLst/>
                <a:latin typeface="ThinSpaceFallback"/>
              </a:rPr>
              <a:t>L3 HAPLS</a:t>
            </a:r>
            <a:r>
              <a:rPr lang="en-GB" sz="1100" b="0" i="0" dirty="0">
                <a:solidFill>
                  <a:srgbClr val="282828"/>
                </a:solidFill>
                <a:effectLst/>
                <a:latin typeface="ThinSpaceFallback"/>
              </a:rPr>
              <a:t> petawatt at ELI-BL. It has demonstrated protons with a mean energy of ∼24 MeV and a doses up to ∼14 </a:t>
            </a:r>
            <a:r>
              <a:rPr lang="en-GB" sz="1100" b="0" i="0" dirty="0" err="1">
                <a:solidFill>
                  <a:srgbClr val="282828"/>
                </a:solidFill>
                <a:effectLst/>
                <a:latin typeface="ThinSpaceFallback"/>
              </a:rPr>
              <a:t>mGy</a:t>
            </a:r>
            <a:r>
              <a:rPr lang="en-GB" sz="1100" b="0" i="0" dirty="0">
                <a:solidFill>
                  <a:srgbClr val="282828"/>
                </a:solidFill>
                <a:effectLst/>
                <a:latin typeface="ThinSpaceFallback"/>
              </a:rPr>
              <a:t> per shot at 0.2 Hz, with ∼4 ns proton bunch duration and a </a:t>
            </a:r>
            <a:r>
              <a:rPr lang="en-GB" sz="1100" b="0" i="0" dirty="0">
                <a:solidFill>
                  <a:srgbClr val="222222"/>
                </a:solidFill>
                <a:effectLst/>
                <a:latin typeface="Harding"/>
              </a:rPr>
              <a:t>dose rate of </a:t>
            </a:r>
            <a:r>
              <a:rPr lang="en-GB" sz="1100" dirty="0">
                <a:solidFill>
                  <a:srgbClr val="222222"/>
                </a:solidFill>
                <a:latin typeface="Harding"/>
              </a:rPr>
              <a:t>~3 </a:t>
            </a:r>
            <a:r>
              <a:rPr lang="en-GB" sz="1100" b="0" i="0" dirty="0">
                <a:solidFill>
                  <a:srgbClr val="222222"/>
                </a:solidFill>
                <a:effectLst/>
                <a:latin typeface="-apple-system"/>
              </a:rPr>
              <a:t>× 10</a:t>
            </a:r>
            <a:r>
              <a:rPr lang="en-GB" sz="1100" baseline="30000" dirty="0">
                <a:solidFill>
                  <a:srgbClr val="222222"/>
                </a:solidFill>
                <a:latin typeface="-apple-system"/>
              </a:rPr>
              <a:t>6</a:t>
            </a:r>
            <a:r>
              <a:rPr lang="en-GB" sz="1100" b="0" i="0" dirty="0">
                <a:solidFill>
                  <a:srgbClr val="222222"/>
                </a:solidFill>
                <a:effectLst/>
                <a:latin typeface="-apple-system"/>
              </a:rPr>
              <a:t> Gy/s.</a:t>
            </a:r>
          </a:p>
          <a:p>
            <a:pPr algn="just"/>
            <a:r>
              <a:rPr lang="en-GB" sz="1100" b="1" dirty="0">
                <a:solidFill>
                  <a:srgbClr val="C00000"/>
                </a:solidFill>
                <a:latin typeface="-apple-system"/>
              </a:rPr>
              <a:t>Beam transport via quadrupoles and dipoles.</a:t>
            </a:r>
            <a:endParaRPr lang="en-RO" sz="1100" b="1" dirty="0">
              <a:solidFill>
                <a:srgbClr val="C00000"/>
              </a:solidFill>
            </a:endParaRPr>
          </a:p>
        </p:txBody>
      </p:sp>
      <p:pic>
        <p:nvPicPr>
          <p:cNvPr id="8194" name="Picture 2">
            <a:extLst>
              <a:ext uri="{FF2B5EF4-FFF2-40B4-BE49-F238E27FC236}">
                <a16:creationId xmlns:a16="http://schemas.microsoft.com/office/drawing/2014/main" id="{622B3275-D941-6E51-B5CD-2CF16AA84D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92256" y="3131721"/>
            <a:ext cx="2767536" cy="20756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2747C01-F571-AB96-3F78-57529B704D14}"/>
              </a:ext>
            </a:extLst>
          </p:cNvPr>
          <p:cNvSpPr txBox="1"/>
          <p:nvPr/>
        </p:nvSpPr>
        <p:spPr>
          <a:xfrm>
            <a:off x="2868354" y="13389034"/>
            <a:ext cx="11844866" cy="923330"/>
          </a:xfrm>
          <a:prstGeom prst="rect">
            <a:avLst/>
          </a:prstGeom>
          <a:noFill/>
        </p:spPr>
        <p:txBody>
          <a:bodyPr wrap="square">
            <a:spAutoFit/>
          </a:bodyPr>
          <a:lstStyle/>
          <a:p>
            <a:r>
              <a:rPr lang="en-GB" b="0" i="0" dirty="0">
                <a:solidFill>
                  <a:srgbClr val="282828"/>
                </a:solidFill>
                <a:effectLst/>
                <a:latin typeface="ThinSpaceFallback"/>
              </a:rPr>
              <a:t> delivering 10 J on target (approximately one-third of its nominal full power, which will become available after a forthcoming upgrade) with a 30 fs pulse length. The maximum laser intensity is well above 10</a:t>
            </a:r>
            <a:r>
              <a:rPr lang="en-GB" b="0" i="0" baseline="30000" dirty="0">
                <a:solidFill>
                  <a:srgbClr val="282828"/>
                </a:solidFill>
                <a:effectLst/>
                <a:latin typeface="ThinSpaceFallback"/>
              </a:rPr>
              <a:t>21</a:t>
            </a:r>
            <a:r>
              <a:rPr lang="en-GB" b="0" i="0" dirty="0">
                <a:solidFill>
                  <a:srgbClr val="282828"/>
                </a:solidFill>
                <a:effectLst/>
                <a:latin typeface="ThinSpaceFallback"/>
              </a:rPr>
              <a:t> W/cm</a:t>
            </a:r>
            <a:r>
              <a:rPr lang="en-GB" b="0" i="0" baseline="30000" dirty="0">
                <a:solidFill>
                  <a:srgbClr val="282828"/>
                </a:solidFill>
                <a:effectLst/>
                <a:latin typeface="ThinSpaceFallback"/>
              </a:rPr>
              <a:t>2</a:t>
            </a:r>
            <a:r>
              <a:rPr lang="en-GB" b="0" i="0" dirty="0">
                <a:solidFill>
                  <a:srgbClr val="282828"/>
                </a:solidFill>
                <a:effectLst/>
                <a:latin typeface="ThinSpaceFallback"/>
              </a:rPr>
              <a:t>, with a repetition rate of up to 0.5 Hz, </a:t>
            </a:r>
            <a:endParaRPr lang="en-RO" dirty="0"/>
          </a:p>
        </p:txBody>
      </p:sp>
      <p:grpSp>
        <p:nvGrpSpPr>
          <p:cNvPr id="29" name="Group 28">
            <a:extLst>
              <a:ext uri="{FF2B5EF4-FFF2-40B4-BE49-F238E27FC236}">
                <a16:creationId xmlns:a16="http://schemas.microsoft.com/office/drawing/2014/main" id="{6C96FFAC-7856-52C2-F0E1-3ADA8AB04397}"/>
              </a:ext>
            </a:extLst>
          </p:cNvPr>
          <p:cNvGrpSpPr>
            <a:grpSpLocks noChangeAspect="1"/>
          </p:cNvGrpSpPr>
          <p:nvPr/>
        </p:nvGrpSpPr>
        <p:grpSpPr>
          <a:xfrm>
            <a:off x="8284278" y="685319"/>
            <a:ext cx="3742169" cy="2109941"/>
            <a:chOff x="4610654" y="5322949"/>
            <a:chExt cx="5540449" cy="3359859"/>
          </a:xfrm>
        </p:grpSpPr>
        <p:pic>
          <p:nvPicPr>
            <p:cNvPr id="26" name="Picture 25">
              <a:extLst>
                <a:ext uri="{FF2B5EF4-FFF2-40B4-BE49-F238E27FC236}">
                  <a16:creationId xmlns:a16="http://schemas.microsoft.com/office/drawing/2014/main" id="{D80BA3AC-0550-3C94-AC6B-99D3BE17FF0A}"/>
                </a:ext>
              </a:extLst>
            </p:cNvPr>
            <p:cNvPicPr>
              <a:picLocks noChangeAspect="1"/>
            </p:cNvPicPr>
            <p:nvPr/>
          </p:nvPicPr>
          <p:blipFill>
            <a:blip r:embed="rId13"/>
            <a:srcRect l="30897"/>
            <a:stretch/>
          </p:blipFill>
          <p:spPr>
            <a:xfrm>
              <a:off x="4610654" y="5702372"/>
              <a:ext cx="5370957" cy="2980436"/>
            </a:xfrm>
            <a:prstGeom prst="rect">
              <a:avLst/>
            </a:prstGeom>
          </p:spPr>
        </p:pic>
        <p:pic>
          <p:nvPicPr>
            <p:cNvPr id="27" name="Picture 26">
              <a:extLst>
                <a:ext uri="{FF2B5EF4-FFF2-40B4-BE49-F238E27FC236}">
                  <a16:creationId xmlns:a16="http://schemas.microsoft.com/office/drawing/2014/main" id="{64A31C5C-309C-CF8A-0A3A-DA6AB50EB8AC}"/>
                </a:ext>
              </a:extLst>
            </p:cNvPr>
            <p:cNvPicPr>
              <a:picLocks noChangeAspect="1"/>
            </p:cNvPicPr>
            <p:nvPr/>
          </p:nvPicPr>
          <p:blipFill>
            <a:blip r:embed="rId14"/>
            <a:srcRect t="20263" r="31296"/>
            <a:stretch/>
          </p:blipFill>
          <p:spPr>
            <a:xfrm>
              <a:off x="4641644" y="5376078"/>
              <a:ext cx="5339967" cy="387342"/>
            </a:xfrm>
            <a:prstGeom prst="rect">
              <a:avLst/>
            </a:prstGeom>
          </p:spPr>
        </p:pic>
        <p:pic>
          <p:nvPicPr>
            <p:cNvPr id="28" name="Picture 27">
              <a:extLst>
                <a:ext uri="{FF2B5EF4-FFF2-40B4-BE49-F238E27FC236}">
                  <a16:creationId xmlns:a16="http://schemas.microsoft.com/office/drawing/2014/main" id="{90DEB3E1-A906-6889-E8BF-4F1DE820E00B}"/>
                </a:ext>
              </a:extLst>
            </p:cNvPr>
            <p:cNvPicPr>
              <a:picLocks noChangeAspect="1"/>
            </p:cNvPicPr>
            <p:nvPr/>
          </p:nvPicPr>
          <p:blipFill>
            <a:blip r:embed="rId14"/>
            <a:srcRect l="77391" t="13554" b="-1"/>
            <a:stretch/>
          </p:blipFill>
          <p:spPr>
            <a:xfrm>
              <a:off x="8393831" y="5322949"/>
              <a:ext cx="1757272" cy="419932"/>
            </a:xfrm>
            <a:prstGeom prst="rect">
              <a:avLst/>
            </a:prstGeom>
          </p:spPr>
        </p:pic>
      </p:grpSp>
      <p:sp>
        <p:nvSpPr>
          <p:cNvPr id="30" name="TextBox 29">
            <a:extLst>
              <a:ext uri="{FF2B5EF4-FFF2-40B4-BE49-F238E27FC236}">
                <a16:creationId xmlns:a16="http://schemas.microsoft.com/office/drawing/2014/main" id="{3CBE6FFB-E79D-7467-AC0D-459EBD69C8F9}"/>
              </a:ext>
            </a:extLst>
          </p:cNvPr>
          <p:cNvSpPr txBox="1"/>
          <p:nvPr/>
        </p:nvSpPr>
        <p:spPr>
          <a:xfrm>
            <a:off x="8869793" y="2877805"/>
            <a:ext cx="2521844" cy="253916"/>
          </a:xfrm>
          <a:prstGeom prst="rect">
            <a:avLst/>
          </a:prstGeom>
          <a:noFill/>
        </p:spPr>
        <p:txBody>
          <a:bodyPr wrap="none" rtlCol="0">
            <a:spAutoFit/>
          </a:bodyPr>
          <a:lstStyle/>
          <a:p>
            <a:r>
              <a:rPr lang="en-GB" sz="1050" b="1" i="0" dirty="0">
                <a:solidFill>
                  <a:srgbClr val="222222"/>
                </a:solidFill>
                <a:effectLst/>
                <a:latin typeface="Harding"/>
              </a:rPr>
              <a:t>Overview of the ELIMAIA system at ELI-BL</a:t>
            </a:r>
            <a:endParaRPr lang="en-RO" sz="1050" dirty="0"/>
          </a:p>
        </p:txBody>
      </p:sp>
      <p:sp>
        <p:nvSpPr>
          <p:cNvPr id="31" name="Rectangle 30">
            <a:extLst>
              <a:ext uri="{FF2B5EF4-FFF2-40B4-BE49-F238E27FC236}">
                <a16:creationId xmlns:a16="http://schemas.microsoft.com/office/drawing/2014/main" id="{94D0DFC9-A89A-F510-08FC-10392ED16CAD}"/>
              </a:ext>
            </a:extLst>
          </p:cNvPr>
          <p:cNvSpPr/>
          <p:nvPr/>
        </p:nvSpPr>
        <p:spPr>
          <a:xfrm>
            <a:off x="80898" y="612505"/>
            <a:ext cx="4032000" cy="2153737"/>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2" name="Rectangle 31">
            <a:extLst>
              <a:ext uri="{FF2B5EF4-FFF2-40B4-BE49-F238E27FC236}">
                <a16:creationId xmlns:a16="http://schemas.microsoft.com/office/drawing/2014/main" id="{011BDE7E-1248-C513-63C3-B26A8E873610}"/>
              </a:ext>
            </a:extLst>
          </p:cNvPr>
          <p:cNvSpPr/>
          <p:nvPr/>
        </p:nvSpPr>
        <p:spPr>
          <a:xfrm>
            <a:off x="4161093" y="612505"/>
            <a:ext cx="4053599" cy="237609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3" name="Rectangle 32">
            <a:extLst>
              <a:ext uri="{FF2B5EF4-FFF2-40B4-BE49-F238E27FC236}">
                <a16:creationId xmlns:a16="http://schemas.microsoft.com/office/drawing/2014/main" id="{914F9A12-4267-C23D-194E-A94D101129AE}"/>
              </a:ext>
            </a:extLst>
          </p:cNvPr>
          <p:cNvSpPr/>
          <p:nvPr/>
        </p:nvSpPr>
        <p:spPr>
          <a:xfrm>
            <a:off x="8262887" y="612573"/>
            <a:ext cx="3848215" cy="237609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Tree>
    <p:extLst>
      <p:ext uri="{BB962C8B-B14F-4D97-AF65-F5344CB8AC3E}">
        <p14:creationId xmlns:p14="http://schemas.microsoft.com/office/powerpoint/2010/main" val="3550476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364B5-796F-100E-5E91-C507E1B1A67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A8FA514-7ED8-364C-48BE-3A3A2E8D80AD}"/>
              </a:ext>
            </a:extLst>
          </p:cNvPr>
          <p:cNvGrpSpPr/>
          <p:nvPr/>
        </p:nvGrpSpPr>
        <p:grpSpPr>
          <a:xfrm>
            <a:off x="-1176" y="6040"/>
            <a:ext cx="12193176" cy="503307"/>
            <a:chOff x="-1176" y="6040"/>
            <a:chExt cx="12193176" cy="503307"/>
          </a:xfrm>
        </p:grpSpPr>
        <p:sp>
          <p:nvSpPr>
            <p:cNvPr id="3" name="Rectangle 2">
              <a:extLst>
                <a:ext uri="{FF2B5EF4-FFF2-40B4-BE49-F238E27FC236}">
                  <a16:creationId xmlns:a16="http://schemas.microsoft.com/office/drawing/2014/main" id="{58388DC7-480B-D4BC-72BB-935AF6DD550B}"/>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E4E5B2C9-3BE7-AD4C-2359-CC693F17D60F}"/>
                </a:ext>
              </a:extLst>
            </p:cNvPr>
            <p:cNvSpPr txBox="1"/>
            <p:nvPr/>
          </p:nvSpPr>
          <p:spPr>
            <a:xfrm>
              <a:off x="-1175" y="26329"/>
              <a:ext cx="10353086" cy="400110"/>
            </a:xfrm>
            <a:prstGeom prst="rect">
              <a:avLst/>
            </a:prstGeom>
            <a:noFill/>
          </p:spPr>
          <p:txBody>
            <a:bodyPr wrap="square">
              <a:spAutoFit/>
            </a:bodyPr>
            <a:lstStyle/>
            <a:p>
              <a:r>
                <a:rPr lang="en-US" sz="2000" b="1" dirty="0"/>
                <a:t>Laser-Driven Carbon ions Radiobiology</a:t>
              </a:r>
              <a:endParaRPr lang="en-US" sz="2000" b="1" noProof="0" dirty="0"/>
            </a:p>
          </p:txBody>
        </p:sp>
        <p:pic>
          <p:nvPicPr>
            <p:cNvPr id="5" name="Picture 4">
              <a:extLst>
                <a:ext uri="{FF2B5EF4-FFF2-40B4-BE49-F238E27FC236}">
                  <a16:creationId xmlns:a16="http://schemas.microsoft.com/office/drawing/2014/main" id="{7110C75E-C78B-F8B0-BA4A-090CF41A79B7}"/>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grpSp>
        <p:nvGrpSpPr>
          <p:cNvPr id="11" name="Group 10">
            <a:extLst>
              <a:ext uri="{FF2B5EF4-FFF2-40B4-BE49-F238E27FC236}">
                <a16:creationId xmlns:a16="http://schemas.microsoft.com/office/drawing/2014/main" id="{B2AF0B88-D219-2D03-A8B2-28A23FCCEFEB}"/>
              </a:ext>
            </a:extLst>
          </p:cNvPr>
          <p:cNvGrpSpPr>
            <a:grpSpLocks noChangeAspect="1"/>
          </p:cNvGrpSpPr>
          <p:nvPr/>
        </p:nvGrpSpPr>
        <p:grpSpPr>
          <a:xfrm>
            <a:off x="141692" y="576649"/>
            <a:ext cx="4482188" cy="2358728"/>
            <a:chOff x="825432" y="1044694"/>
            <a:chExt cx="7772400" cy="4090186"/>
          </a:xfrm>
        </p:grpSpPr>
        <p:pic>
          <p:nvPicPr>
            <p:cNvPr id="9" name="Picture 8">
              <a:extLst>
                <a:ext uri="{FF2B5EF4-FFF2-40B4-BE49-F238E27FC236}">
                  <a16:creationId xmlns:a16="http://schemas.microsoft.com/office/drawing/2014/main" id="{C916C59E-0A68-A4AE-CD60-AAEFF2BD2821}"/>
                </a:ext>
              </a:extLst>
            </p:cNvPr>
            <p:cNvPicPr>
              <a:picLocks noChangeAspect="1"/>
            </p:cNvPicPr>
            <p:nvPr/>
          </p:nvPicPr>
          <p:blipFill>
            <a:blip r:embed="rId3"/>
            <a:stretch>
              <a:fillRect/>
            </a:stretch>
          </p:blipFill>
          <p:spPr>
            <a:xfrm>
              <a:off x="825432" y="1044694"/>
              <a:ext cx="7772400" cy="4090186"/>
            </a:xfrm>
            <a:prstGeom prst="rect">
              <a:avLst/>
            </a:prstGeom>
          </p:spPr>
        </p:pic>
        <p:sp>
          <p:nvSpPr>
            <p:cNvPr id="10" name="Rectangle 9">
              <a:extLst>
                <a:ext uri="{FF2B5EF4-FFF2-40B4-BE49-F238E27FC236}">
                  <a16:creationId xmlns:a16="http://schemas.microsoft.com/office/drawing/2014/main" id="{CE0BC937-6D84-8332-5D63-97892915072B}"/>
                </a:ext>
              </a:extLst>
            </p:cNvPr>
            <p:cNvSpPr/>
            <p:nvPr/>
          </p:nvSpPr>
          <p:spPr>
            <a:xfrm>
              <a:off x="6558246" y="3475931"/>
              <a:ext cx="1598686" cy="320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dirty="0"/>
            </a:p>
          </p:txBody>
        </p:sp>
      </p:grpSp>
      <p:sp>
        <p:nvSpPr>
          <p:cNvPr id="12" name="TextBox 11">
            <a:extLst>
              <a:ext uri="{FF2B5EF4-FFF2-40B4-BE49-F238E27FC236}">
                <a16:creationId xmlns:a16="http://schemas.microsoft.com/office/drawing/2014/main" id="{87DCD58F-5391-6F3A-CFF8-1D6C0F70C9B5}"/>
              </a:ext>
            </a:extLst>
          </p:cNvPr>
          <p:cNvSpPr txBox="1"/>
          <p:nvPr/>
        </p:nvSpPr>
        <p:spPr>
          <a:xfrm>
            <a:off x="6261352" y="2621867"/>
            <a:ext cx="5648156" cy="461665"/>
          </a:xfrm>
          <a:prstGeom prst="rect">
            <a:avLst/>
          </a:prstGeom>
          <a:noFill/>
        </p:spPr>
        <p:txBody>
          <a:bodyPr wrap="square" rtlCol="0">
            <a:spAutoFit/>
          </a:bodyPr>
          <a:lstStyle/>
          <a:p>
            <a:r>
              <a:rPr lang="en-GB" sz="1200" b="0" i="0" dirty="0">
                <a:solidFill>
                  <a:srgbClr val="333333"/>
                </a:solidFill>
                <a:effectLst/>
                <a:latin typeface="-apple-system"/>
              </a:rPr>
              <a:t>GSCs were exposed to 1 Gy of 9.5 ± 0.5 MeV/n carbon ions delivered in a single ultra-short (∼400-picosecond) pulse, at a dose rate of 2 × 10</a:t>
            </a:r>
            <a:r>
              <a:rPr lang="en-GB" sz="1200" b="0" i="0" baseline="30000" dirty="0">
                <a:solidFill>
                  <a:srgbClr val="333333"/>
                </a:solidFill>
                <a:effectLst/>
                <a:latin typeface="-apple-system"/>
              </a:rPr>
              <a:t>9</a:t>
            </a:r>
            <a:r>
              <a:rPr lang="en-GB" sz="1200" b="0" i="0" dirty="0">
                <a:solidFill>
                  <a:srgbClr val="333333"/>
                </a:solidFill>
                <a:effectLst/>
                <a:latin typeface="-apple-system"/>
              </a:rPr>
              <a:t> Gy/s</a:t>
            </a:r>
            <a:endParaRPr lang="en-RO" sz="1200" dirty="0"/>
          </a:p>
        </p:txBody>
      </p:sp>
      <p:sp>
        <p:nvSpPr>
          <p:cNvPr id="16" name="TextBox 15">
            <a:extLst>
              <a:ext uri="{FF2B5EF4-FFF2-40B4-BE49-F238E27FC236}">
                <a16:creationId xmlns:a16="http://schemas.microsoft.com/office/drawing/2014/main" id="{14A8BDD4-51EB-1E51-F0FD-EA60EFED7F63}"/>
              </a:ext>
            </a:extLst>
          </p:cNvPr>
          <p:cNvSpPr txBox="1"/>
          <p:nvPr/>
        </p:nvSpPr>
        <p:spPr>
          <a:xfrm>
            <a:off x="74205" y="3008759"/>
            <a:ext cx="5471168" cy="461665"/>
          </a:xfrm>
          <a:prstGeom prst="rect">
            <a:avLst/>
          </a:prstGeom>
          <a:noFill/>
        </p:spPr>
        <p:txBody>
          <a:bodyPr wrap="square" rtlCol="0">
            <a:spAutoFit/>
          </a:bodyPr>
          <a:lstStyle/>
          <a:p>
            <a:r>
              <a:rPr lang="en-GB" sz="1200" b="1" i="0" dirty="0">
                <a:solidFill>
                  <a:srgbClr val="333333"/>
                </a:solidFill>
                <a:effectLst/>
                <a:latin typeface="-apple-system"/>
              </a:rPr>
              <a:t>GEMINI laser </a:t>
            </a:r>
            <a:r>
              <a:rPr lang="en-GB" sz="1200" i="0" dirty="0">
                <a:solidFill>
                  <a:srgbClr val="333333"/>
                </a:solidFill>
                <a:effectLst/>
                <a:latin typeface="-apple-system"/>
              </a:rPr>
              <a:t>at Central Laser Facility, Rutherford Appleton Laboratory, ∼12 J, 40 fs onto 15 nm carbon foil targets, at intensities ∼6 × 10</a:t>
            </a:r>
            <a:r>
              <a:rPr lang="en-GB" sz="1200" i="0" baseline="30000" dirty="0">
                <a:solidFill>
                  <a:srgbClr val="333333"/>
                </a:solidFill>
                <a:effectLst/>
                <a:latin typeface="-apple-system"/>
              </a:rPr>
              <a:t>20</a:t>
            </a:r>
            <a:r>
              <a:rPr lang="en-GB" sz="1200" i="0" dirty="0">
                <a:solidFill>
                  <a:srgbClr val="333333"/>
                </a:solidFill>
                <a:effectLst/>
                <a:latin typeface="-apple-system"/>
              </a:rPr>
              <a:t> W cm</a:t>
            </a:r>
            <a:r>
              <a:rPr lang="en-GB" sz="1200" b="0" i="0" baseline="30000" dirty="0">
                <a:solidFill>
                  <a:srgbClr val="333333"/>
                </a:solidFill>
                <a:effectLst/>
                <a:latin typeface="-apple-system"/>
              </a:rPr>
              <a:t>−2</a:t>
            </a:r>
            <a:r>
              <a:rPr lang="en-GB" sz="1200" b="0" i="0" dirty="0">
                <a:solidFill>
                  <a:srgbClr val="333333"/>
                </a:solidFill>
                <a:effectLst/>
                <a:latin typeface="-apple-system"/>
              </a:rPr>
              <a:t>, by an f/2 parabola. </a:t>
            </a:r>
            <a:endParaRPr lang="en-RO" sz="1200" dirty="0"/>
          </a:p>
        </p:txBody>
      </p:sp>
      <p:pic>
        <p:nvPicPr>
          <p:cNvPr id="9218" name="Picture 2" descr="Figure 2. Refer to the following caption and surrounding text.">
            <a:extLst>
              <a:ext uri="{FF2B5EF4-FFF2-40B4-BE49-F238E27FC236}">
                <a16:creationId xmlns:a16="http://schemas.microsoft.com/office/drawing/2014/main" id="{27516908-26DE-A705-EF9E-2C0CB27A7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68" y="3479637"/>
            <a:ext cx="4218923" cy="270515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E4EE2E6-CB7D-EB1E-29AD-53820FD0F338}"/>
              </a:ext>
            </a:extLst>
          </p:cNvPr>
          <p:cNvGrpSpPr/>
          <p:nvPr/>
        </p:nvGrpSpPr>
        <p:grpSpPr>
          <a:xfrm>
            <a:off x="6064219" y="5047479"/>
            <a:ext cx="6018929" cy="1232867"/>
            <a:chOff x="6075966" y="5403457"/>
            <a:chExt cx="6018929" cy="1232867"/>
          </a:xfrm>
        </p:grpSpPr>
        <p:sp>
          <p:nvSpPr>
            <p:cNvPr id="14" name="TextBox 13">
              <a:extLst>
                <a:ext uri="{FF2B5EF4-FFF2-40B4-BE49-F238E27FC236}">
                  <a16:creationId xmlns:a16="http://schemas.microsoft.com/office/drawing/2014/main" id="{76C59E4B-27CA-4FA2-F11F-73555F9C257E}"/>
                </a:ext>
              </a:extLst>
            </p:cNvPr>
            <p:cNvSpPr txBox="1"/>
            <p:nvPr/>
          </p:nvSpPr>
          <p:spPr>
            <a:xfrm>
              <a:off x="6075966" y="5403457"/>
              <a:ext cx="6018929" cy="646331"/>
            </a:xfrm>
            <a:prstGeom prst="rect">
              <a:avLst/>
            </a:prstGeom>
            <a:noFill/>
          </p:spPr>
          <p:txBody>
            <a:bodyPr wrap="square">
              <a:spAutoFit/>
            </a:bodyPr>
            <a:lstStyle/>
            <a:p>
              <a:pPr algn="just"/>
              <a:r>
                <a:rPr lang="en-GB" sz="1200" b="0" i="0" dirty="0">
                  <a:solidFill>
                    <a:srgbClr val="333333"/>
                  </a:solidFill>
                  <a:effectLst/>
                  <a:latin typeface="-apple-system"/>
                </a:rPr>
                <a:t>Laser-accelerated carbon ions induced complex DNA DSB damage, as seen through persistent 53BP1 foci (11.5 ± 0.4 foci/cell/Gy) at 24 h and significantly larger foci (1.69 ± 0.07 </a:t>
              </a:r>
              <a:r>
                <a:rPr lang="el-GR" sz="1200" b="0" i="1" dirty="0">
                  <a:solidFill>
                    <a:srgbClr val="333333"/>
                  </a:solidFill>
                  <a:effectLst/>
                  <a:latin typeface="-apple-system"/>
                </a:rPr>
                <a:t>μ</a:t>
              </a:r>
              <a:r>
                <a:rPr lang="en-GB" sz="1200" b="0" i="0" dirty="0">
                  <a:solidFill>
                    <a:srgbClr val="333333"/>
                  </a:solidFill>
                  <a:effectLst/>
                  <a:latin typeface="-apple-system"/>
                </a:rPr>
                <a:t>m</a:t>
              </a:r>
              <a:r>
                <a:rPr lang="en-GB" sz="1200" b="0" i="0" baseline="30000" dirty="0">
                  <a:solidFill>
                    <a:srgbClr val="333333"/>
                  </a:solidFill>
                  <a:effectLst/>
                  <a:latin typeface="-apple-system"/>
                </a:rPr>
                <a:t>2</a:t>
              </a:r>
              <a:r>
                <a:rPr lang="en-GB" sz="1200" b="0" i="0" dirty="0">
                  <a:solidFill>
                    <a:srgbClr val="333333"/>
                  </a:solidFill>
                  <a:effectLst/>
                  <a:latin typeface="-apple-system"/>
                </a:rPr>
                <a:t>) than x-rays induced ones (0.63 ± 0.02 </a:t>
              </a:r>
              <a:r>
                <a:rPr lang="el-GR" sz="1200" b="0" i="1" dirty="0">
                  <a:solidFill>
                    <a:srgbClr val="333333"/>
                  </a:solidFill>
                  <a:effectLst/>
                  <a:latin typeface="-apple-system"/>
                </a:rPr>
                <a:t>μ</a:t>
              </a:r>
              <a:r>
                <a:rPr lang="en-GB" sz="1200" b="0" i="0" dirty="0">
                  <a:solidFill>
                    <a:srgbClr val="333333"/>
                  </a:solidFill>
                  <a:effectLst/>
                  <a:latin typeface="-apple-system"/>
                </a:rPr>
                <a:t>m</a:t>
              </a:r>
              <a:r>
                <a:rPr lang="en-GB" sz="1200" b="0" i="0" baseline="30000" dirty="0">
                  <a:solidFill>
                    <a:srgbClr val="333333"/>
                  </a:solidFill>
                  <a:effectLst/>
                  <a:latin typeface="-apple-system"/>
                </a:rPr>
                <a:t>2</a:t>
              </a:r>
              <a:r>
                <a:rPr lang="en-GB" sz="1200" b="0" i="0" dirty="0">
                  <a:solidFill>
                    <a:srgbClr val="333333"/>
                  </a:solidFill>
                  <a:effectLst/>
                  <a:latin typeface="-apple-system"/>
                </a:rPr>
                <a:t>)</a:t>
              </a:r>
              <a:endParaRPr lang="en-RO" sz="1200" dirty="0"/>
            </a:p>
          </p:txBody>
        </p:sp>
        <p:sp>
          <p:nvSpPr>
            <p:cNvPr id="20" name="TextBox 19">
              <a:extLst>
                <a:ext uri="{FF2B5EF4-FFF2-40B4-BE49-F238E27FC236}">
                  <a16:creationId xmlns:a16="http://schemas.microsoft.com/office/drawing/2014/main" id="{56652583-E2CE-9CC7-5EBE-3FCDC5ABCD97}"/>
                </a:ext>
              </a:extLst>
            </p:cNvPr>
            <p:cNvSpPr txBox="1"/>
            <p:nvPr/>
          </p:nvSpPr>
          <p:spPr>
            <a:xfrm>
              <a:off x="6075966" y="5989993"/>
              <a:ext cx="6018929" cy="646331"/>
            </a:xfrm>
            <a:prstGeom prst="rect">
              <a:avLst/>
            </a:prstGeom>
            <a:noFill/>
          </p:spPr>
          <p:txBody>
            <a:bodyPr wrap="square">
              <a:spAutoFit/>
            </a:bodyPr>
            <a:lstStyle/>
            <a:p>
              <a:pPr algn="just"/>
              <a:r>
                <a:rPr lang="en-GB" sz="1200" dirty="0">
                  <a:solidFill>
                    <a:srgbClr val="333333"/>
                  </a:solidFill>
                  <a:latin typeface="-apple-system"/>
                </a:rPr>
                <a:t>F</a:t>
              </a:r>
              <a:r>
                <a:rPr lang="en-GB" sz="1200" b="0" i="0" dirty="0">
                  <a:solidFill>
                    <a:srgbClr val="333333"/>
                  </a:solidFill>
                  <a:effectLst/>
                  <a:latin typeface="-apple-system"/>
                </a:rPr>
                <a:t>or low LET x-ray induced DNA DSB damage, at 24 h only about 6% unrepaired DNA DSB damages were observed; while for the</a:t>
              </a:r>
              <a:r>
                <a:rPr lang="en-GB" sz="1200" dirty="0">
                  <a:solidFill>
                    <a:srgbClr val="333333"/>
                  </a:solidFill>
                  <a:latin typeface="-apple-system"/>
                </a:rPr>
                <a:t> </a:t>
              </a:r>
              <a:r>
                <a:rPr lang="en-GB" sz="1200" b="0" i="0" dirty="0">
                  <a:solidFill>
                    <a:srgbClr val="333333"/>
                  </a:solidFill>
                  <a:effectLst/>
                  <a:latin typeface="-apple-system"/>
                </a:rPr>
                <a:t>carbon ion </a:t>
              </a:r>
              <a:r>
                <a:rPr lang="en-GB" sz="1200" dirty="0">
                  <a:solidFill>
                    <a:srgbClr val="333333"/>
                  </a:solidFill>
                  <a:latin typeface="-apple-system"/>
                </a:rPr>
                <a:t>the unrepaired DNA DSB damages was</a:t>
              </a:r>
              <a:r>
                <a:rPr lang="en-GB" sz="1200" b="0" i="0" dirty="0">
                  <a:solidFill>
                    <a:srgbClr val="333333"/>
                  </a:solidFill>
                  <a:effectLst/>
                  <a:latin typeface="-apple-system"/>
                </a:rPr>
                <a:t> more then 60%.</a:t>
              </a:r>
              <a:endParaRPr lang="en-RO" sz="1200" dirty="0"/>
            </a:p>
          </p:txBody>
        </p:sp>
      </p:grpSp>
      <p:pic>
        <p:nvPicPr>
          <p:cNvPr id="9220" name="Picture 4" descr="Figure 4. Refer to the following caption and surrounding text.">
            <a:extLst>
              <a:ext uri="{FF2B5EF4-FFF2-40B4-BE49-F238E27FC236}">
                <a16:creationId xmlns:a16="http://schemas.microsoft.com/office/drawing/2014/main" id="{2476AA0B-0E14-CC9E-C52B-EACDA55F0D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13"/>
          <a:stretch/>
        </p:blipFill>
        <p:spPr bwMode="auto">
          <a:xfrm>
            <a:off x="6737107" y="3110959"/>
            <a:ext cx="4565301" cy="18986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igure 1. Refer to the following caption and surrounding text.">
            <a:extLst>
              <a:ext uri="{FF2B5EF4-FFF2-40B4-BE49-F238E27FC236}">
                <a16:creationId xmlns:a16="http://schemas.microsoft.com/office/drawing/2014/main" id="{5A1F13DC-4320-A077-7BF4-27E914BB18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68" r="38220"/>
          <a:stretch/>
        </p:blipFill>
        <p:spPr bwMode="auto">
          <a:xfrm>
            <a:off x="7046893" y="832019"/>
            <a:ext cx="3730306" cy="18251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4591D25-3FB3-CD9F-3B65-2F643D60C1C5}"/>
              </a:ext>
            </a:extLst>
          </p:cNvPr>
          <p:cNvSpPr txBox="1"/>
          <p:nvPr/>
        </p:nvSpPr>
        <p:spPr>
          <a:xfrm>
            <a:off x="7114584" y="506288"/>
            <a:ext cx="1959100" cy="400110"/>
          </a:xfrm>
          <a:prstGeom prst="rect">
            <a:avLst/>
          </a:prstGeom>
          <a:noFill/>
        </p:spPr>
        <p:txBody>
          <a:bodyPr wrap="square" rtlCol="0">
            <a:spAutoFit/>
          </a:bodyPr>
          <a:lstStyle/>
          <a:p>
            <a:r>
              <a:rPr lang="en-GB" sz="1000" b="0" i="1" dirty="0">
                <a:solidFill>
                  <a:srgbClr val="333333"/>
                </a:solidFill>
                <a:effectLst/>
                <a:latin typeface="-apple-system"/>
              </a:rPr>
              <a:t>Proton and carbon (C6+) energy spectra for 15 nm carbon foil</a:t>
            </a:r>
            <a:endParaRPr lang="en-RO" sz="1000" i="1" dirty="0"/>
          </a:p>
        </p:txBody>
      </p:sp>
      <p:sp>
        <p:nvSpPr>
          <p:cNvPr id="26" name="TextBox 25">
            <a:extLst>
              <a:ext uri="{FF2B5EF4-FFF2-40B4-BE49-F238E27FC236}">
                <a16:creationId xmlns:a16="http://schemas.microsoft.com/office/drawing/2014/main" id="{93BF1CDE-FD54-A76C-327F-8C51799DBBB3}"/>
              </a:ext>
            </a:extLst>
          </p:cNvPr>
          <p:cNvSpPr txBox="1"/>
          <p:nvPr/>
        </p:nvSpPr>
        <p:spPr>
          <a:xfrm>
            <a:off x="8945893" y="500680"/>
            <a:ext cx="1756598" cy="400110"/>
          </a:xfrm>
          <a:prstGeom prst="rect">
            <a:avLst/>
          </a:prstGeom>
          <a:noFill/>
        </p:spPr>
        <p:txBody>
          <a:bodyPr wrap="square" rtlCol="0">
            <a:spAutoFit/>
          </a:bodyPr>
          <a:lstStyle/>
          <a:p>
            <a:r>
              <a:rPr lang="en-GB" sz="1000" b="0" i="1" dirty="0">
                <a:solidFill>
                  <a:srgbClr val="333333"/>
                </a:solidFill>
                <a:effectLst/>
                <a:latin typeface="-apple-system"/>
              </a:rPr>
              <a:t>Proton and carbon (C6+) dose distribution at cell location</a:t>
            </a:r>
            <a:endParaRPr lang="en-RO" sz="1000" i="1" dirty="0"/>
          </a:p>
        </p:txBody>
      </p:sp>
      <p:sp>
        <p:nvSpPr>
          <p:cNvPr id="27" name="Rectangle 26">
            <a:extLst>
              <a:ext uri="{FF2B5EF4-FFF2-40B4-BE49-F238E27FC236}">
                <a16:creationId xmlns:a16="http://schemas.microsoft.com/office/drawing/2014/main" id="{BB31AFB7-7742-62CA-87A2-86F61F60BED4}"/>
              </a:ext>
            </a:extLst>
          </p:cNvPr>
          <p:cNvSpPr/>
          <p:nvPr/>
        </p:nvSpPr>
        <p:spPr>
          <a:xfrm>
            <a:off x="118531" y="576649"/>
            <a:ext cx="4612495" cy="237609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8" name="TextBox 27">
            <a:extLst>
              <a:ext uri="{FF2B5EF4-FFF2-40B4-BE49-F238E27FC236}">
                <a16:creationId xmlns:a16="http://schemas.microsoft.com/office/drawing/2014/main" id="{1248CADF-4DD0-D08C-02BE-786059169D3F}"/>
              </a:ext>
            </a:extLst>
          </p:cNvPr>
          <p:cNvSpPr txBox="1"/>
          <p:nvPr/>
        </p:nvSpPr>
        <p:spPr>
          <a:xfrm>
            <a:off x="141692" y="5834344"/>
            <a:ext cx="3321358" cy="307777"/>
          </a:xfrm>
          <a:prstGeom prst="rect">
            <a:avLst/>
          </a:prstGeom>
          <a:noFill/>
        </p:spPr>
        <p:txBody>
          <a:bodyPr wrap="none" rtlCol="0">
            <a:spAutoFit/>
          </a:bodyPr>
          <a:lstStyle/>
          <a:p>
            <a:r>
              <a:rPr lang="en-GB" sz="1400" b="1" dirty="0">
                <a:solidFill>
                  <a:srgbClr val="C00000"/>
                </a:solidFill>
                <a:latin typeface="-apple-system"/>
              </a:rPr>
              <a:t>Beam transport via a single magnet dipole</a:t>
            </a:r>
            <a:endParaRPr lang="en-RO" sz="1400" b="1" dirty="0">
              <a:solidFill>
                <a:srgbClr val="C00000"/>
              </a:solidFill>
            </a:endParaRPr>
          </a:p>
        </p:txBody>
      </p:sp>
      <p:pic>
        <p:nvPicPr>
          <p:cNvPr id="31" name="Picture 30">
            <a:extLst>
              <a:ext uri="{FF2B5EF4-FFF2-40B4-BE49-F238E27FC236}">
                <a16:creationId xmlns:a16="http://schemas.microsoft.com/office/drawing/2014/main" id="{9CB186E6-E975-BE73-F988-67C22902CA7A}"/>
              </a:ext>
            </a:extLst>
          </p:cNvPr>
          <p:cNvPicPr>
            <a:picLocks noChangeAspect="1"/>
          </p:cNvPicPr>
          <p:nvPr/>
        </p:nvPicPr>
        <p:blipFill>
          <a:blip r:embed="rId7"/>
          <a:stretch>
            <a:fillRect/>
          </a:stretch>
        </p:blipFill>
        <p:spPr>
          <a:xfrm>
            <a:off x="825432" y="6322781"/>
            <a:ext cx="2042922" cy="428081"/>
          </a:xfrm>
          <a:prstGeom prst="rect">
            <a:avLst/>
          </a:prstGeom>
        </p:spPr>
      </p:pic>
      <p:pic>
        <p:nvPicPr>
          <p:cNvPr id="32" name="Picture 31">
            <a:extLst>
              <a:ext uri="{FF2B5EF4-FFF2-40B4-BE49-F238E27FC236}">
                <a16:creationId xmlns:a16="http://schemas.microsoft.com/office/drawing/2014/main" id="{D8E4C932-F107-D30B-3820-42CCDB04179F}"/>
              </a:ext>
            </a:extLst>
          </p:cNvPr>
          <p:cNvPicPr>
            <a:picLocks noChangeAspect="1"/>
          </p:cNvPicPr>
          <p:nvPr/>
        </p:nvPicPr>
        <p:blipFill>
          <a:blip r:embed="rId8"/>
          <a:stretch>
            <a:fillRect/>
          </a:stretch>
        </p:blipFill>
        <p:spPr>
          <a:xfrm>
            <a:off x="5859164" y="6277190"/>
            <a:ext cx="473672" cy="473672"/>
          </a:xfrm>
          <a:prstGeom prst="rect">
            <a:avLst/>
          </a:prstGeom>
        </p:spPr>
      </p:pic>
      <p:pic>
        <p:nvPicPr>
          <p:cNvPr id="33" name="Picture 32">
            <a:extLst>
              <a:ext uri="{FF2B5EF4-FFF2-40B4-BE49-F238E27FC236}">
                <a16:creationId xmlns:a16="http://schemas.microsoft.com/office/drawing/2014/main" id="{F4960CEB-B61E-6FED-6D19-930A3026AD71}"/>
              </a:ext>
            </a:extLst>
          </p:cNvPr>
          <p:cNvPicPr>
            <a:picLocks noChangeAspect="1"/>
          </p:cNvPicPr>
          <p:nvPr/>
        </p:nvPicPr>
        <p:blipFill>
          <a:blip r:embed="rId9"/>
          <a:srcRect t="19638" b="26316"/>
          <a:stretch/>
        </p:blipFill>
        <p:spPr>
          <a:xfrm>
            <a:off x="10063707" y="6360138"/>
            <a:ext cx="1150393" cy="419932"/>
          </a:xfrm>
          <a:prstGeom prst="rect">
            <a:avLst/>
          </a:prstGeom>
        </p:spPr>
      </p:pic>
    </p:spTree>
    <p:extLst>
      <p:ext uri="{BB962C8B-B14F-4D97-AF65-F5344CB8AC3E}">
        <p14:creationId xmlns:p14="http://schemas.microsoft.com/office/powerpoint/2010/main" val="2154501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BEA6F-D3D7-3243-EFEF-B9C0942BFF2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D5A02AE-1924-A96F-1F26-A450F9E5F4D4}"/>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FB3E113D-E5A7-5358-EBFA-22F6236A840E}"/>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F6D7F653-FFC6-8F33-B936-DAD47D520025}"/>
                </a:ext>
              </a:extLst>
            </p:cNvPr>
            <p:cNvSpPr txBox="1"/>
            <p:nvPr/>
          </p:nvSpPr>
          <p:spPr>
            <a:xfrm>
              <a:off x="-1175" y="26329"/>
              <a:ext cx="10353086" cy="400110"/>
            </a:xfrm>
            <a:prstGeom prst="rect">
              <a:avLst/>
            </a:prstGeom>
            <a:noFill/>
          </p:spPr>
          <p:txBody>
            <a:bodyPr wrap="square">
              <a:spAutoFit/>
            </a:bodyPr>
            <a:lstStyle/>
            <a:p>
              <a:endParaRPr lang="en-US" sz="2000" b="1" noProof="0" dirty="0"/>
            </a:p>
          </p:txBody>
        </p:sp>
        <p:pic>
          <p:nvPicPr>
            <p:cNvPr id="12" name="Picture 11">
              <a:extLst>
                <a:ext uri="{FF2B5EF4-FFF2-40B4-BE49-F238E27FC236}">
                  <a16:creationId xmlns:a16="http://schemas.microsoft.com/office/drawing/2014/main" id="{88C3216B-F4F5-9B36-FE9C-DD6EA02C00EC}"/>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3F16F562-FB47-0CB7-FA66-7D12900D85F3}"/>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BE9E719B-F9E7-99CE-6B1D-1B995EBF37FB}"/>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B225DFCB-1DC2-527E-662C-05DDF6477E99}"/>
              </a:ext>
            </a:extLst>
          </p:cNvPr>
          <p:cNvPicPr>
            <a:picLocks noChangeAspect="1"/>
          </p:cNvPicPr>
          <p:nvPr/>
        </p:nvPicPr>
        <p:blipFill>
          <a:blip r:embed="rId5"/>
          <a:srcRect t="19638" b="26316"/>
          <a:stretch/>
        </p:blipFill>
        <p:spPr>
          <a:xfrm>
            <a:off x="10063707" y="6360138"/>
            <a:ext cx="1150393" cy="419932"/>
          </a:xfrm>
          <a:prstGeom prst="rect">
            <a:avLst/>
          </a:prstGeom>
        </p:spPr>
      </p:pic>
      <p:sp>
        <p:nvSpPr>
          <p:cNvPr id="3" name="TextBox 2">
            <a:extLst>
              <a:ext uri="{FF2B5EF4-FFF2-40B4-BE49-F238E27FC236}">
                <a16:creationId xmlns:a16="http://schemas.microsoft.com/office/drawing/2014/main" id="{198DFD3D-4603-8772-F692-F44021E2DC30}"/>
              </a:ext>
            </a:extLst>
          </p:cNvPr>
          <p:cNvSpPr txBox="1"/>
          <p:nvPr/>
        </p:nvSpPr>
        <p:spPr>
          <a:xfrm>
            <a:off x="4417709" y="2298364"/>
            <a:ext cx="3355406" cy="646331"/>
          </a:xfrm>
          <a:prstGeom prst="rect">
            <a:avLst/>
          </a:prstGeom>
          <a:noFill/>
        </p:spPr>
        <p:txBody>
          <a:bodyPr wrap="none" rtlCol="0">
            <a:spAutoFit/>
          </a:bodyPr>
          <a:lstStyle/>
          <a:p>
            <a:pPr algn="ctr"/>
            <a:r>
              <a:rPr lang="en-US" sz="3600" b="1" dirty="0"/>
              <a:t>Ion acceleration</a:t>
            </a:r>
          </a:p>
        </p:txBody>
      </p:sp>
    </p:spTree>
    <p:extLst>
      <p:ext uri="{BB962C8B-B14F-4D97-AF65-F5344CB8AC3E}">
        <p14:creationId xmlns:p14="http://schemas.microsoft.com/office/powerpoint/2010/main" val="657863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31" name="Google Shape;1124;p28">
            <a:extLst>
              <a:ext uri="{FF2B5EF4-FFF2-40B4-BE49-F238E27FC236}">
                <a16:creationId xmlns:a16="http://schemas.microsoft.com/office/drawing/2014/main" id="{6374B3D7-3B34-2447-8CAB-50DACCE3981F}"/>
              </a:ext>
            </a:extLst>
          </p:cNvPr>
          <p:cNvSpPr txBox="1"/>
          <p:nvPr/>
        </p:nvSpPr>
        <p:spPr>
          <a:xfrm>
            <a:off x="1066693" y="2951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3A04B531-0E40-CC2E-67DE-45F7BA84DECC}"/>
              </a:ext>
            </a:extLst>
          </p:cNvPr>
          <p:cNvGrpSpPr/>
          <p:nvPr/>
        </p:nvGrpSpPr>
        <p:grpSpPr>
          <a:xfrm>
            <a:off x="-1176" y="6040"/>
            <a:ext cx="12193176" cy="503307"/>
            <a:chOff x="-1176" y="6040"/>
            <a:chExt cx="12193176" cy="503307"/>
          </a:xfrm>
        </p:grpSpPr>
        <p:sp>
          <p:nvSpPr>
            <p:cNvPr id="3" name="Rectangle 2">
              <a:extLst>
                <a:ext uri="{FF2B5EF4-FFF2-40B4-BE49-F238E27FC236}">
                  <a16:creationId xmlns:a16="http://schemas.microsoft.com/office/drawing/2014/main" id="{40A8007B-8049-C2B9-B209-720D1BED498C}"/>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F5D32BBC-CA25-98ED-1A6F-7AEEDE2C953C}"/>
                </a:ext>
              </a:extLst>
            </p:cNvPr>
            <p:cNvSpPr txBox="1"/>
            <p:nvPr/>
          </p:nvSpPr>
          <p:spPr>
            <a:xfrm>
              <a:off x="-1175" y="26329"/>
              <a:ext cx="10353086" cy="400110"/>
            </a:xfrm>
            <a:prstGeom prst="rect">
              <a:avLst/>
            </a:prstGeom>
            <a:noFill/>
          </p:spPr>
          <p:txBody>
            <a:bodyPr wrap="square">
              <a:spAutoFit/>
            </a:bodyPr>
            <a:lstStyle/>
            <a:p>
              <a:r>
                <a:rPr lang="en-US" sz="2000" b="1" dirty="0">
                  <a:latin typeface="+mn-lt"/>
                  <a:cs typeface="Arial" panose="020B0604020202020204" pitchFamily="34" charset="0"/>
                </a:rPr>
                <a:t>The 10 PW laser of ELI-NP (short focal)</a:t>
              </a:r>
              <a:endParaRPr lang="en-US" sz="2000" b="1" noProof="0" dirty="0"/>
            </a:p>
          </p:txBody>
        </p:sp>
        <p:pic>
          <p:nvPicPr>
            <p:cNvPr id="5" name="Picture 4">
              <a:extLst>
                <a:ext uri="{FF2B5EF4-FFF2-40B4-BE49-F238E27FC236}">
                  <a16:creationId xmlns:a16="http://schemas.microsoft.com/office/drawing/2014/main" id="{9B6CB4F9-54BD-7A1E-EDF1-FD0C110CA699}"/>
                </a:ext>
              </a:extLst>
            </p:cNvPr>
            <p:cNvPicPr>
              <a:picLocks noChangeAspect="1"/>
            </p:cNvPicPr>
            <p:nvPr/>
          </p:nvPicPr>
          <p:blipFill>
            <a:blip r:embed="rId3"/>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6" name="Picture 5">
            <a:extLst>
              <a:ext uri="{FF2B5EF4-FFF2-40B4-BE49-F238E27FC236}">
                <a16:creationId xmlns:a16="http://schemas.microsoft.com/office/drawing/2014/main" id="{11114B5D-FE25-EC46-D754-89C6CBFF3A3D}"/>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8" name="Picture 7">
            <a:extLst>
              <a:ext uri="{FF2B5EF4-FFF2-40B4-BE49-F238E27FC236}">
                <a16:creationId xmlns:a16="http://schemas.microsoft.com/office/drawing/2014/main" id="{EEF6A0C0-2236-3842-6728-87B417FC11AC}"/>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9" name="Picture 8">
            <a:extLst>
              <a:ext uri="{FF2B5EF4-FFF2-40B4-BE49-F238E27FC236}">
                <a16:creationId xmlns:a16="http://schemas.microsoft.com/office/drawing/2014/main" id="{1AEA895C-097F-906C-ED30-E5BC2A12B71B}"/>
              </a:ext>
            </a:extLst>
          </p:cNvPr>
          <p:cNvPicPr>
            <a:picLocks noChangeAspect="1"/>
          </p:cNvPicPr>
          <p:nvPr/>
        </p:nvPicPr>
        <p:blipFill>
          <a:blip r:embed="rId6"/>
          <a:srcRect t="19638" b="26316"/>
          <a:stretch/>
        </p:blipFill>
        <p:spPr>
          <a:xfrm>
            <a:off x="10063707" y="6360138"/>
            <a:ext cx="1150393" cy="419932"/>
          </a:xfrm>
          <a:prstGeom prst="rect">
            <a:avLst/>
          </a:prstGeom>
        </p:spPr>
      </p:pic>
      <p:pic>
        <p:nvPicPr>
          <p:cNvPr id="38" name="Picture 37">
            <a:extLst>
              <a:ext uri="{FF2B5EF4-FFF2-40B4-BE49-F238E27FC236}">
                <a16:creationId xmlns:a16="http://schemas.microsoft.com/office/drawing/2014/main" id="{1CAF5E68-3D45-D1F8-6E11-23F405942E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99314" y="669260"/>
            <a:ext cx="2577321" cy="2869250"/>
          </a:xfrm>
          <a:prstGeom prst="rect">
            <a:avLst/>
          </a:prstGeom>
        </p:spPr>
      </p:pic>
      <p:sp>
        <p:nvSpPr>
          <p:cNvPr id="39" name="TextBox 38">
            <a:extLst>
              <a:ext uri="{FF2B5EF4-FFF2-40B4-BE49-F238E27FC236}">
                <a16:creationId xmlns:a16="http://schemas.microsoft.com/office/drawing/2014/main" id="{2C5889E3-5175-3F8F-5FD9-2507C86F655C}"/>
              </a:ext>
            </a:extLst>
          </p:cNvPr>
          <p:cNvSpPr txBox="1"/>
          <p:nvPr/>
        </p:nvSpPr>
        <p:spPr>
          <a:xfrm>
            <a:off x="5857296" y="2898684"/>
            <a:ext cx="617477" cy="307777"/>
          </a:xfrm>
          <a:prstGeom prst="rect">
            <a:avLst/>
          </a:prstGeom>
          <a:noFill/>
        </p:spPr>
        <p:txBody>
          <a:bodyPr wrap="none" rtlCol="0">
            <a:spAutoFit/>
          </a:bodyPr>
          <a:lstStyle/>
          <a:p>
            <a:r>
              <a:rPr lang="en-US" sz="1400" b="1" dirty="0">
                <a:solidFill>
                  <a:schemeClr val="bg1"/>
                </a:solidFill>
              </a:rPr>
              <a:t>Video</a:t>
            </a:r>
          </a:p>
        </p:txBody>
      </p:sp>
      <p:pic>
        <p:nvPicPr>
          <p:cNvPr id="40" name="Picture 39">
            <a:extLst>
              <a:ext uri="{FF2B5EF4-FFF2-40B4-BE49-F238E27FC236}">
                <a16:creationId xmlns:a16="http://schemas.microsoft.com/office/drawing/2014/main" id="{F8CA8312-C87C-0016-42C4-3A7D8A9D8DF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461238" y="2921418"/>
            <a:ext cx="1514413" cy="1514413"/>
          </a:xfrm>
          <a:prstGeom prst="rect">
            <a:avLst/>
          </a:prstGeom>
        </p:spPr>
      </p:pic>
      <p:grpSp>
        <p:nvGrpSpPr>
          <p:cNvPr id="41" name="Group 40">
            <a:extLst>
              <a:ext uri="{FF2B5EF4-FFF2-40B4-BE49-F238E27FC236}">
                <a16:creationId xmlns:a16="http://schemas.microsoft.com/office/drawing/2014/main" id="{0CB3660B-848C-533B-FABC-9FBF09FBF899}"/>
              </a:ext>
            </a:extLst>
          </p:cNvPr>
          <p:cNvGrpSpPr>
            <a:grpSpLocks noChangeAspect="1"/>
          </p:cNvGrpSpPr>
          <p:nvPr/>
        </p:nvGrpSpPr>
        <p:grpSpPr>
          <a:xfrm>
            <a:off x="139983" y="4514018"/>
            <a:ext cx="2019628" cy="1570734"/>
            <a:chOff x="6665433" y="1095047"/>
            <a:chExt cx="5553785" cy="2877864"/>
          </a:xfrm>
        </p:grpSpPr>
        <p:pic>
          <p:nvPicPr>
            <p:cNvPr id="48" name="Picture 47">
              <a:extLst>
                <a:ext uri="{FF2B5EF4-FFF2-40B4-BE49-F238E27FC236}">
                  <a16:creationId xmlns:a16="http://schemas.microsoft.com/office/drawing/2014/main" id="{5DF876DE-028B-3EC7-AE69-7BAE9288F3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5433" y="1095047"/>
              <a:ext cx="5461882" cy="2877864"/>
            </a:xfrm>
            <a:prstGeom prst="rect">
              <a:avLst/>
            </a:prstGeom>
          </p:spPr>
        </p:pic>
        <p:sp>
          <p:nvSpPr>
            <p:cNvPr id="56" name="TextBox 55">
              <a:extLst>
                <a:ext uri="{FF2B5EF4-FFF2-40B4-BE49-F238E27FC236}">
                  <a16:creationId xmlns:a16="http://schemas.microsoft.com/office/drawing/2014/main" id="{A6663C10-EB67-B4EC-4546-257791ECA5CC}"/>
                </a:ext>
              </a:extLst>
            </p:cNvPr>
            <p:cNvSpPr txBox="1"/>
            <p:nvPr/>
          </p:nvSpPr>
          <p:spPr>
            <a:xfrm>
              <a:off x="8173269" y="2192729"/>
              <a:ext cx="4045949" cy="563902"/>
            </a:xfrm>
            <a:prstGeom prst="rect">
              <a:avLst/>
            </a:prstGeom>
            <a:noFill/>
          </p:spPr>
          <p:txBody>
            <a:bodyPr wrap="square" rtlCol="0">
              <a:spAutoFit/>
            </a:bodyPr>
            <a:lstStyle/>
            <a:p>
              <a:r>
                <a:rPr lang="en-US" sz="1400" dirty="0"/>
                <a:t>FWHM ~ 2.8 µm</a:t>
              </a:r>
            </a:p>
          </p:txBody>
        </p:sp>
        <p:sp>
          <p:nvSpPr>
            <p:cNvPr id="57" name="TextBox 56">
              <a:extLst>
                <a:ext uri="{FF2B5EF4-FFF2-40B4-BE49-F238E27FC236}">
                  <a16:creationId xmlns:a16="http://schemas.microsoft.com/office/drawing/2014/main" id="{32B2D1B9-F659-50C5-C17C-142E79CBD57C}"/>
                </a:ext>
              </a:extLst>
            </p:cNvPr>
            <p:cNvSpPr txBox="1"/>
            <p:nvPr/>
          </p:nvSpPr>
          <p:spPr>
            <a:xfrm>
              <a:off x="10049546" y="1194336"/>
              <a:ext cx="2169672" cy="451121"/>
            </a:xfrm>
            <a:prstGeom prst="rect">
              <a:avLst/>
            </a:prstGeom>
            <a:noFill/>
          </p:spPr>
          <p:txBody>
            <a:bodyPr wrap="none" rtlCol="0">
              <a:spAutoFit/>
            </a:bodyPr>
            <a:lstStyle/>
            <a:p>
              <a:r>
                <a:rPr lang="en-US" sz="1000" dirty="0"/>
                <a:t>Gaussian fit</a:t>
              </a:r>
            </a:p>
          </p:txBody>
        </p:sp>
        <p:cxnSp>
          <p:nvCxnSpPr>
            <p:cNvPr id="58" name="Straight Connector 57">
              <a:extLst>
                <a:ext uri="{FF2B5EF4-FFF2-40B4-BE49-F238E27FC236}">
                  <a16:creationId xmlns:a16="http://schemas.microsoft.com/office/drawing/2014/main" id="{88CEA459-B0AB-969C-B262-574FB3C42F64}"/>
                </a:ext>
              </a:extLst>
            </p:cNvPr>
            <p:cNvCxnSpPr/>
            <p:nvPr/>
          </p:nvCxnSpPr>
          <p:spPr>
            <a:xfrm>
              <a:off x="9993621" y="1415306"/>
              <a:ext cx="228599"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63B88BC6-BDC3-7E17-8AA2-7147BD0AFEA3}"/>
              </a:ext>
            </a:extLst>
          </p:cNvPr>
          <p:cNvSpPr txBox="1"/>
          <p:nvPr/>
        </p:nvSpPr>
        <p:spPr>
          <a:xfrm>
            <a:off x="489947" y="2940465"/>
            <a:ext cx="926027" cy="261610"/>
          </a:xfrm>
          <a:prstGeom prst="rect">
            <a:avLst/>
          </a:prstGeom>
          <a:noFill/>
        </p:spPr>
        <p:txBody>
          <a:bodyPr wrap="square" rtlCol="0">
            <a:spAutoFit/>
          </a:bodyPr>
          <a:lstStyle/>
          <a:p>
            <a:r>
              <a:rPr lang="en-US" sz="1100" dirty="0">
                <a:solidFill>
                  <a:schemeClr val="bg1"/>
                </a:solidFill>
              </a:rPr>
              <a:t>Far-field</a:t>
            </a:r>
          </a:p>
        </p:txBody>
      </p:sp>
      <p:sp>
        <p:nvSpPr>
          <p:cNvPr id="64" name="TextBox 63">
            <a:extLst>
              <a:ext uri="{FF2B5EF4-FFF2-40B4-BE49-F238E27FC236}">
                <a16:creationId xmlns:a16="http://schemas.microsoft.com/office/drawing/2014/main" id="{688918C4-A5A0-3C3E-4F19-C20082ACA714}"/>
              </a:ext>
            </a:extLst>
          </p:cNvPr>
          <p:cNvSpPr txBox="1"/>
          <p:nvPr/>
        </p:nvSpPr>
        <p:spPr>
          <a:xfrm>
            <a:off x="1145976" y="4187677"/>
            <a:ext cx="894813" cy="261610"/>
          </a:xfrm>
          <a:prstGeom prst="rect">
            <a:avLst/>
          </a:prstGeom>
          <a:noFill/>
        </p:spPr>
        <p:txBody>
          <a:bodyPr wrap="square" rtlCol="0">
            <a:spAutoFit/>
          </a:bodyPr>
          <a:lstStyle/>
          <a:p>
            <a:r>
              <a:rPr lang="en-US" sz="1100" dirty="0">
                <a:solidFill>
                  <a:schemeClr val="bg1"/>
                </a:solidFill>
              </a:rPr>
              <a:t>40 µJ, 25 fs</a:t>
            </a:r>
          </a:p>
        </p:txBody>
      </p:sp>
      <p:sp>
        <p:nvSpPr>
          <p:cNvPr id="65" name="TextBox 64">
            <a:extLst>
              <a:ext uri="{FF2B5EF4-FFF2-40B4-BE49-F238E27FC236}">
                <a16:creationId xmlns:a16="http://schemas.microsoft.com/office/drawing/2014/main" id="{65C234E4-F387-D89E-A3A4-1C07B8DD1F69}"/>
              </a:ext>
            </a:extLst>
          </p:cNvPr>
          <p:cNvSpPr txBox="1"/>
          <p:nvPr/>
        </p:nvSpPr>
        <p:spPr>
          <a:xfrm>
            <a:off x="582066" y="2648515"/>
            <a:ext cx="1249829" cy="307777"/>
          </a:xfrm>
          <a:prstGeom prst="rect">
            <a:avLst/>
          </a:prstGeom>
          <a:noFill/>
        </p:spPr>
        <p:txBody>
          <a:bodyPr wrap="none" rtlCol="0">
            <a:spAutoFit/>
          </a:bodyPr>
          <a:lstStyle/>
          <a:p>
            <a:r>
              <a:rPr lang="en-US" sz="1400" dirty="0"/>
              <a:t>Best focal spot</a:t>
            </a:r>
          </a:p>
        </p:txBody>
      </p:sp>
      <p:sp>
        <p:nvSpPr>
          <p:cNvPr id="66" name="Oval 65">
            <a:extLst>
              <a:ext uri="{FF2B5EF4-FFF2-40B4-BE49-F238E27FC236}">
                <a16:creationId xmlns:a16="http://schemas.microsoft.com/office/drawing/2014/main" id="{B8A9F88F-0DC1-E508-F35D-1A225FD8FDF1}"/>
              </a:ext>
            </a:extLst>
          </p:cNvPr>
          <p:cNvSpPr/>
          <p:nvPr/>
        </p:nvSpPr>
        <p:spPr>
          <a:xfrm>
            <a:off x="6895148" y="1903269"/>
            <a:ext cx="190500" cy="190500"/>
          </a:xfrm>
          <a:prstGeom prst="ellipse">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123202CD-F4E5-5027-CFD8-A1C0C64A7451}"/>
              </a:ext>
            </a:extLst>
          </p:cNvPr>
          <p:cNvGrpSpPr/>
          <p:nvPr/>
        </p:nvGrpSpPr>
        <p:grpSpPr>
          <a:xfrm>
            <a:off x="5441430" y="3942032"/>
            <a:ext cx="6813275" cy="1874667"/>
            <a:chOff x="5001551" y="6987789"/>
            <a:chExt cx="6813275" cy="1874667"/>
          </a:xfrm>
        </p:grpSpPr>
        <p:sp>
          <p:nvSpPr>
            <p:cNvPr id="68" name="TextBox 67">
              <a:extLst>
                <a:ext uri="{FF2B5EF4-FFF2-40B4-BE49-F238E27FC236}">
                  <a16:creationId xmlns:a16="http://schemas.microsoft.com/office/drawing/2014/main" id="{767CA304-CA8C-F215-90B6-0987A3BBF663}"/>
                </a:ext>
              </a:extLst>
            </p:cNvPr>
            <p:cNvSpPr txBox="1"/>
            <p:nvPr/>
          </p:nvSpPr>
          <p:spPr>
            <a:xfrm>
              <a:off x="5313284" y="7479624"/>
              <a:ext cx="6358664" cy="369332"/>
            </a:xfrm>
            <a:prstGeom prst="rect">
              <a:avLst/>
            </a:prstGeom>
            <a:noFill/>
          </p:spPr>
          <p:txBody>
            <a:bodyPr wrap="none" rtlCol="0">
              <a:spAutoFit/>
            </a:bodyPr>
            <a:lstStyle/>
            <a:p>
              <a:r>
                <a:rPr lang="en-US" dirty="0"/>
                <a:t>10 PW with 2.8 µm FWHM focal spot    	        -&gt; ~1.0 x 10</a:t>
              </a:r>
              <a:r>
                <a:rPr lang="en-US" baseline="30000" dirty="0"/>
                <a:t>23</a:t>
              </a:r>
              <a:r>
                <a:rPr lang="en-US" dirty="0"/>
                <a:t> Wcm</a:t>
              </a:r>
              <a:r>
                <a:rPr lang="en-US" baseline="30000" dirty="0"/>
                <a:t>-2</a:t>
              </a:r>
              <a:endParaRPr lang="en-US" dirty="0"/>
            </a:p>
          </p:txBody>
        </p:sp>
        <p:sp>
          <p:nvSpPr>
            <p:cNvPr id="69" name="TextBox 68">
              <a:extLst>
                <a:ext uri="{FF2B5EF4-FFF2-40B4-BE49-F238E27FC236}">
                  <a16:creationId xmlns:a16="http://schemas.microsoft.com/office/drawing/2014/main" id="{4C996914-3B60-B21C-27F7-4054703FB4A6}"/>
                </a:ext>
              </a:extLst>
            </p:cNvPr>
            <p:cNvSpPr txBox="1"/>
            <p:nvPr/>
          </p:nvSpPr>
          <p:spPr>
            <a:xfrm>
              <a:off x="5313283" y="7975810"/>
              <a:ext cx="6501543" cy="369332"/>
            </a:xfrm>
            <a:prstGeom prst="rect">
              <a:avLst/>
            </a:prstGeom>
            <a:noFill/>
          </p:spPr>
          <p:txBody>
            <a:bodyPr wrap="square" rtlCol="0">
              <a:spAutoFit/>
            </a:bodyPr>
            <a:lstStyle/>
            <a:p>
              <a:r>
                <a:rPr lang="en-US" dirty="0"/>
                <a:t>with an encircled energy @ 1/e</a:t>
              </a:r>
              <a:r>
                <a:rPr lang="en-US" baseline="30000" dirty="0"/>
                <a:t>2</a:t>
              </a:r>
              <a:r>
                <a:rPr lang="en-US" dirty="0"/>
                <a:t> of ~ 55%     -&gt; ~5.5 x 10</a:t>
              </a:r>
              <a:r>
                <a:rPr lang="en-US" baseline="30000" dirty="0"/>
                <a:t>22</a:t>
              </a:r>
              <a:r>
                <a:rPr lang="en-US" dirty="0"/>
                <a:t> Wcm</a:t>
              </a:r>
              <a:r>
                <a:rPr lang="en-US" baseline="30000" dirty="0"/>
                <a:t>-2</a:t>
              </a:r>
            </a:p>
          </p:txBody>
        </p:sp>
        <p:sp>
          <p:nvSpPr>
            <p:cNvPr id="70" name="TextBox 69">
              <a:extLst>
                <a:ext uri="{FF2B5EF4-FFF2-40B4-BE49-F238E27FC236}">
                  <a16:creationId xmlns:a16="http://schemas.microsoft.com/office/drawing/2014/main" id="{A1BFAF79-697B-9C8A-6E67-45ABBE475408}"/>
                </a:ext>
              </a:extLst>
            </p:cNvPr>
            <p:cNvSpPr txBox="1"/>
            <p:nvPr/>
          </p:nvSpPr>
          <p:spPr>
            <a:xfrm>
              <a:off x="5313282" y="8493124"/>
              <a:ext cx="6501544" cy="369332"/>
            </a:xfrm>
            <a:prstGeom prst="rect">
              <a:avLst/>
            </a:prstGeom>
            <a:noFill/>
          </p:spPr>
          <p:txBody>
            <a:bodyPr wrap="square" rtlCol="0">
              <a:spAutoFit/>
            </a:bodyPr>
            <a:lstStyle/>
            <a:p>
              <a:r>
                <a:rPr lang="en-US" dirty="0"/>
                <a:t>with SPM ~ 75% reflectivity                              -&gt; ~4.1 x 10</a:t>
              </a:r>
              <a:r>
                <a:rPr lang="en-US" baseline="30000" dirty="0"/>
                <a:t>22</a:t>
              </a:r>
              <a:r>
                <a:rPr lang="en-US" dirty="0"/>
                <a:t> Wcm</a:t>
              </a:r>
              <a:r>
                <a:rPr lang="en-US" baseline="30000" dirty="0"/>
                <a:t>-2</a:t>
              </a:r>
            </a:p>
          </p:txBody>
        </p:sp>
        <p:sp>
          <p:nvSpPr>
            <p:cNvPr id="71" name="TextBox 70">
              <a:extLst>
                <a:ext uri="{FF2B5EF4-FFF2-40B4-BE49-F238E27FC236}">
                  <a16:creationId xmlns:a16="http://schemas.microsoft.com/office/drawing/2014/main" id="{6A34FA4D-A732-A6F4-5273-422C014888CE}"/>
                </a:ext>
              </a:extLst>
            </p:cNvPr>
            <p:cNvSpPr txBox="1"/>
            <p:nvPr/>
          </p:nvSpPr>
          <p:spPr>
            <a:xfrm>
              <a:off x="5001551" y="6987789"/>
              <a:ext cx="2084097" cy="369332"/>
            </a:xfrm>
            <a:prstGeom prst="rect">
              <a:avLst/>
            </a:prstGeom>
            <a:noFill/>
          </p:spPr>
          <p:txBody>
            <a:bodyPr wrap="none" rtlCol="0">
              <a:spAutoFit/>
            </a:bodyPr>
            <a:lstStyle/>
            <a:p>
              <a:r>
                <a:rPr lang="en-US" b="1" dirty="0"/>
                <a:t>Laser peak intensity</a:t>
              </a:r>
            </a:p>
          </p:txBody>
        </p:sp>
      </p:grpSp>
      <p:grpSp>
        <p:nvGrpSpPr>
          <p:cNvPr id="72" name="Group 71">
            <a:extLst>
              <a:ext uri="{FF2B5EF4-FFF2-40B4-BE49-F238E27FC236}">
                <a16:creationId xmlns:a16="http://schemas.microsoft.com/office/drawing/2014/main" id="{D60685F9-9BB3-0084-64DA-A47D2F736FAA}"/>
              </a:ext>
            </a:extLst>
          </p:cNvPr>
          <p:cNvGrpSpPr/>
          <p:nvPr/>
        </p:nvGrpSpPr>
        <p:grpSpPr>
          <a:xfrm>
            <a:off x="8601218" y="635445"/>
            <a:ext cx="3470862" cy="2903065"/>
            <a:chOff x="266686" y="3590205"/>
            <a:chExt cx="4551516" cy="3087813"/>
          </a:xfrm>
        </p:grpSpPr>
        <p:pic>
          <p:nvPicPr>
            <p:cNvPr id="73" name="Picture 72">
              <a:extLst>
                <a:ext uri="{FF2B5EF4-FFF2-40B4-BE49-F238E27FC236}">
                  <a16:creationId xmlns:a16="http://schemas.microsoft.com/office/drawing/2014/main" id="{FE307E02-EA50-82D1-72E8-359A87993FF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6686" y="3590205"/>
              <a:ext cx="4551516" cy="3087813"/>
            </a:xfrm>
            <a:prstGeom prst="rect">
              <a:avLst/>
            </a:prstGeom>
          </p:spPr>
        </p:pic>
        <p:sp>
          <p:nvSpPr>
            <p:cNvPr id="74" name="TextBox 73">
              <a:extLst>
                <a:ext uri="{FF2B5EF4-FFF2-40B4-BE49-F238E27FC236}">
                  <a16:creationId xmlns:a16="http://schemas.microsoft.com/office/drawing/2014/main" id="{AD9DDCAC-1B70-2FDF-D89D-39F471BC5CD3}"/>
                </a:ext>
              </a:extLst>
            </p:cNvPr>
            <p:cNvSpPr txBox="1"/>
            <p:nvPr/>
          </p:nvSpPr>
          <p:spPr>
            <a:xfrm>
              <a:off x="3371599" y="3624827"/>
              <a:ext cx="494046" cy="307777"/>
            </a:xfrm>
            <a:prstGeom prst="rect">
              <a:avLst/>
            </a:prstGeom>
            <a:noFill/>
          </p:spPr>
          <p:txBody>
            <a:bodyPr wrap="none" rtlCol="0">
              <a:spAutoFit/>
            </a:bodyPr>
            <a:lstStyle/>
            <a:p>
              <a:r>
                <a:rPr lang="en-US" sz="1400" dirty="0"/>
                <a:t>~2%</a:t>
              </a:r>
            </a:p>
          </p:txBody>
        </p:sp>
        <p:cxnSp>
          <p:nvCxnSpPr>
            <p:cNvPr id="75" name="Straight Connector 74">
              <a:extLst>
                <a:ext uri="{FF2B5EF4-FFF2-40B4-BE49-F238E27FC236}">
                  <a16:creationId xmlns:a16="http://schemas.microsoft.com/office/drawing/2014/main" id="{21BBF91F-FBA2-6E25-D6FD-94E1179CDFA0}"/>
                </a:ext>
              </a:extLst>
            </p:cNvPr>
            <p:cNvCxnSpPr/>
            <p:nvPr/>
          </p:nvCxnSpPr>
          <p:spPr>
            <a:xfrm>
              <a:off x="1005840" y="5055326"/>
              <a:ext cx="3605349"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77" name="Google Shape;654;p18">
            <a:extLst>
              <a:ext uri="{FF2B5EF4-FFF2-40B4-BE49-F238E27FC236}">
                <a16:creationId xmlns:a16="http://schemas.microsoft.com/office/drawing/2014/main" id="{1B865BA0-BDB2-01CC-602C-DEA314C3A9A8}"/>
              </a:ext>
            </a:extLst>
          </p:cNvPr>
          <p:cNvGraphicFramePr/>
          <p:nvPr>
            <p:extLst>
              <p:ext uri="{D42A27DB-BD31-4B8C-83A1-F6EECF244321}">
                <p14:modId xmlns:p14="http://schemas.microsoft.com/office/powerpoint/2010/main" val="1472542160"/>
              </p:ext>
            </p:extLst>
          </p:nvPr>
        </p:nvGraphicFramePr>
        <p:xfrm>
          <a:off x="2342179" y="3550340"/>
          <a:ext cx="2917790" cy="2501594"/>
        </p:xfrm>
        <a:graphic>
          <a:graphicData uri="http://schemas.openxmlformats.org/presentationml/2006/ole">
            <mc:AlternateContent xmlns:mc="http://schemas.openxmlformats.org/markup-compatibility/2006">
              <mc:Choice xmlns:v="urn:schemas-microsoft-com:vml" Requires="v">
                <p:oleObj r:id="rId11" imgW="5384410" imgH="3829877" progId="Origin95.Graph">
                  <p:embed/>
                </p:oleObj>
              </mc:Choice>
              <mc:Fallback>
                <p:oleObj r:id="rId11" imgW="5384410" imgH="3829877" progId="Origin95.Graph">
                  <p:embed/>
                  <p:pic>
                    <p:nvPicPr>
                      <p:cNvPr id="11" name="Google Shape;654;p18">
                        <a:extLst>
                          <a:ext uri="{FF2B5EF4-FFF2-40B4-BE49-F238E27FC236}">
                            <a16:creationId xmlns:a16="http://schemas.microsoft.com/office/drawing/2014/main" id="{01325AD5-8D60-5F95-05D8-A1CE2DBA396A}"/>
                          </a:ext>
                        </a:extLst>
                      </p:cNvPr>
                      <p:cNvPicPr preferRelativeResize="0"/>
                      <p:nvPr/>
                    </p:nvPicPr>
                    <p:blipFill rotWithShape="1">
                      <a:blip r:embed="rId12">
                        <a:alphaModFix/>
                      </a:blip>
                      <a:srcRect/>
                      <a:stretch/>
                    </p:blipFill>
                    <p:spPr>
                      <a:xfrm>
                        <a:off x="2342179" y="3550340"/>
                        <a:ext cx="2917790" cy="2501594"/>
                      </a:xfrm>
                      <a:prstGeom prst="rect">
                        <a:avLst/>
                      </a:prstGeom>
                      <a:noFill/>
                      <a:ln>
                        <a:noFill/>
                      </a:ln>
                    </p:spPr>
                  </p:pic>
                </p:oleObj>
              </mc:Fallback>
            </mc:AlternateContent>
          </a:graphicData>
        </a:graphic>
      </p:graphicFrame>
      <p:sp>
        <p:nvSpPr>
          <p:cNvPr id="78" name="Google Shape;658;p18">
            <a:extLst>
              <a:ext uri="{FF2B5EF4-FFF2-40B4-BE49-F238E27FC236}">
                <a16:creationId xmlns:a16="http://schemas.microsoft.com/office/drawing/2014/main" id="{9C2E1D64-CFAC-7A44-82D3-6804996FBCFD}"/>
              </a:ext>
            </a:extLst>
          </p:cNvPr>
          <p:cNvSpPr txBox="1"/>
          <p:nvPr/>
        </p:nvSpPr>
        <p:spPr>
          <a:xfrm>
            <a:off x="2791684" y="4075061"/>
            <a:ext cx="210175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Average pulse duration=21.2 fs</a:t>
            </a:r>
            <a:endParaRPr sz="1200" dirty="0"/>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STD=0.48 </a:t>
            </a:r>
            <a:endParaRPr sz="1200"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79" name="Téglalap 24">
            <a:extLst>
              <a:ext uri="{FF2B5EF4-FFF2-40B4-BE49-F238E27FC236}">
                <a16:creationId xmlns:a16="http://schemas.microsoft.com/office/drawing/2014/main" id="{9566CAEF-1217-4929-E272-37C4E646962D}"/>
              </a:ext>
            </a:extLst>
          </p:cNvPr>
          <p:cNvSpPr/>
          <p:nvPr/>
        </p:nvSpPr>
        <p:spPr>
          <a:xfrm>
            <a:off x="137654" y="565050"/>
            <a:ext cx="5063547" cy="2108141"/>
          </a:xfrm>
          <a:prstGeom prst="rect">
            <a:avLst/>
          </a:prstGeom>
        </p:spPr>
        <p:txBody>
          <a:bodyPr wrap="square">
            <a:spAutoFit/>
          </a:bodyPr>
          <a:lstStyle/>
          <a:p>
            <a:pPr>
              <a:spcAft>
                <a:spcPts val="600"/>
              </a:spcAft>
              <a:buClr>
                <a:schemeClr val="tx1"/>
              </a:buClr>
              <a:defRPr/>
            </a:pPr>
            <a:r>
              <a:rPr lang="en-US" altLang="ja-JP" sz="1400" b="1" u="sng" dirty="0"/>
              <a:t>Laser characteristics with the shot focal mirror </a:t>
            </a:r>
          </a:p>
          <a:p>
            <a:pPr>
              <a:spcAft>
                <a:spcPts val="600"/>
              </a:spcAft>
              <a:buClr>
                <a:schemeClr val="tx1"/>
              </a:buClr>
              <a:defRPr/>
            </a:pPr>
            <a:endParaRPr lang="en-US" sz="100" b="1" dirty="0"/>
          </a:p>
          <a:p>
            <a:pPr marL="0" lvl="1">
              <a:lnSpc>
                <a:spcPts val="980"/>
              </a:lnSpc>
              <a:spcAft>
                <a:spcPts val="600"/>
              </a:spcAft>
              <a:buClr>
                <a:schemeClr val="tx1"/>
              </a:buClr>
              <a:defRPr/>
            </a:pPr>
            <a:r>
              <a:rPr lang="en-US" sz="1400" b="1" dirty="0"/>
              <a:t>   Parabolic mirror:     </a:t>
            </a:r>
            <a:r>
              <a:rPr lang="en-US" sz="1400" dirty="0"/>
              <a:t>1.5 mt focal length (F# ~3)</a:t>
            </a:r>
          </a:p>
          <a:p>
            <a:pPr marL="0" lvl="1">
              <a:lnSpc>
                <a:spcPts val="980"/>
              </a:lnSpc>
              <a:buClr>
                <a:schemeClr val="tx1"/>
              </a:buClr>
              <a:defRPr/>
            </a:pPr>
            <a:r>
              <a:rPr lang="en-US" sz="1400" b="1" dirty="0"/>
              <a:t>   Spot size diameter: </a:t>
            </a:r>
            <a:r>
              <a:rPr lang="en-US" sz="1400" dirty="0"/>
              <a:t>~ ﻿3.0 ± 0.2 µm at FWHM</a:t>
            </a:r>
          </a:p>
          <a:p>
            <a:pPr marL="0" lvl="1">
              <a:lnSpc>
                <a:spcPts val="980"/>
              </a:lnSpc>
              <a:buClr>
                <a:schemeClr val="tx1"/>
              </a:buClr>
              <a:defRPr/>
            </a:pPr>
            <a:endParaRPr lang="en-US" sz="400" dirty="0"/>
          </a:p>
          <a:p>
            <a:pPr marL="0" lvl="1">
              <a:lnSpc>
                <a:spcPts val="980"/>
              </a:lnSpc>
              <a:buClr>
                <a:schemeClr val="tx1"/>
              </a:buClr>
              <a:defRPr/>
            </a:pPr>
            <a:r>
              <a:rPr lang="en-US" sz="1400" b="1" dirty="0"/>
              <a:t>   Laser max. energy: </a:t>
            </a:r>
            <a:r>
              <a:rPr lang="en-US" sz="1400" dirty="0"/>
              <a:t>    &lt;240 J on target</a:t>
            </a:r>
          </a:p>
          <a:p>
            <a:pPr marL="0" lvl="1">
              <a:lnSpc>
                <a:spcPts val="980"/>
              </a:lnSpc>
              <a:buClr>
                <a:schemeClr val="tx1"/>
              </a:buClr>
              <a:defRPr/>
            </a:pPr>
            <a:endParaRPr lang="en-US" sz="500" dirty="0"/>
          </a:p>
          <a:p>
            <a:pPr marL="0" lvl="1">
              <a:lnSpc>
                <a:spcPts val="980"/>
              </a:lnSpc>
              <a:buClr>
                <a:schemeClr val="tx1"/>
              </a:buClr>
              <a:defRPr/>
            </a:pPr>
            <a:r>
              <a:rPr lang="en-US" sz="1400" b="1" dirty="0"/>
              <a:t>   Encircled energy: </a:t>
            </a:r>
            <a:r>
              <a:rPr lang="en-US" sz="1400" dirty="0"/>
              <a:t>    ~ 50% @ 1/e</a:t>
            </a:r>
            <a:r>
              <a:rPr lang="en-US" sz="1400" baseline="30000" dirty="0"/>
              <a:t>2  </a:t>
            </a:r>
            <a:r>
              <a:rPr lang="en-US" sz="1400" dirty="0"/>
              <a:t>(ideal Gaussian beam is 86%)</a:t>
            </a:r>
          </a:p>
          <a:p>
            <a:pPr marL="0" lvl="1">
              <a:lnSpc>
                <a:spcPts val="980"/>
              </a:lnSpc>
              <a:buClr>
                <a:schemeClr val="tx1"/>
              </a:buClr>
              <a:defRPr/>
            </a:pPr>
            <a:endParaRPr lang="en-US" sz="500" dirty="0"/>
          </a:p>
          <a:p>
            <a:pPr marL="0" lvl="1">
              <a:lnSpc>
                <a:spcPts val="980"/>
              </a:lnSpc>
              <a:buClr>
                <a:schemeClr val="tx1"/>
              </a:buClr>
              <a:defRPr/>
            </a:pPr>
            <a:r>
              <a:rPr lang="en-US" sz="1400" b="1" dirty="0"/>
              <a:t>   Pulse duration :           </a:t>
            </a:r>
            <a:r>
              <a:rPr lang="en-US" sz="1400" dirty="0"/>
              <a:t>23±2 fs on target</a:t>
            </a:r>
          </a:p>
          <a:p>
            <a:pPr marL="0" lvl="1">
              <a:lnSpc>
                <a:spcPts val="980"/>
              </a:lnSpc>
              <a:buClr>
                <a:schemeClr val="tx1"/>
              </a:buClr>
              <a:defRPr/>
            </a:pPr>
            <a:endParaRPr lang="en-US" sz="400" dirty="0"/>
          </a:p>
          <a:p>
            <a:pPr marL="0" lvl="1">
              <a:lnSpc>
                <a:spcPts val="980"/>
              </a:lnSpc>
              <a:buClr>
                <a:schemeClr val="tx1"/>
              </a:buClr>
              <a:defRPr/>
            </a:pPr>
            <a:r>
              <a:rPr lang="en-US" sz="1400" b="1" dirty="0"/>
              <a:t>   Laser energy stability at full power: </a:t>
            </a:r>
            <a:r>
              <a:rPr lang="en-US" sz="1400" dirty="0"/>
              <a:t>±2%</a:t>
            </a:r>
          </a:p>
          <a:p>
            <a:pPr marL="0" lvl="1">
              <a:lnSpc>
                <a:spcPts val="980"/>
              </a:lnSpc>
              <a:buClr>
                <a:schemeClr val="tx1"/>
              </a:buClr>
              <a:defRPr/>
            </a:pPr>
            <a:endParaRPr lang="en-US" sz="500" dirty="0"/>
          </a:p>
          <a:p>
            <a:pPr marL="0" lvl="1">
              <a:lnSpc>
                <a:spcPts val="980"/>
              </a:lnSpc>
              <a:buClr>
                <a:schemeClr val="tx1"/>
              </a:buClr>
              <a:defRPr/>
            </a:pPr>
            <a:r>
              <a:rPr lang="en-US" sz="1400" dirty="0"/>
              <a:t>   </a:t>
            </a:r>
            <a:r>
              <a:rPr lang="en-US" sz="1400" b="1" dirty="0"/>
              <a:t>Laser pointing stability on target: </a:t>
            </a:r>
            <a:r>
              <a:rPr lang="en-US" sz="1400" dirty="0"/>
              <a:t>&lt; 2 µrad</a:t>
            </a:r>
          </a:p>
        </p:txBody>
      </p:sp>
      <p:sp>
        <p:nvSpPr>
          <p:cNvPr id="80" name="Rectangle 79">
            <a:extLst>
              <a:ext uri="{FF2B5EF4-FFF2-40B4-BE49-F238E27FC236}">
                <a16:creationId xmlns:a16="http://schemas.microsoft.com/office/drawing/2014/main" id="{8D1D3373-FBB8-B59B-EBCB-3AF6F98C2BB7}"/>
              </a:ext>
            </a:extLst>
          </p:cNvPr>
          <p:cNvSpPr/>
          <p:nvPr/>
        </p:nvSpPr>
        <p:spPr>
          <a:xfrm>
            <a:off x="5435927" y="3882987"/>
            <a:ext cx="6545623" cy="2108141"/>
          </a:xfrm>
          <a:prstGeom prst="rect">
            <a:avLst/>
          </a:prstGeom>
          <a:noFill/>
          <a:ln w="158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1" name="TextBox 80">
            <a:extLst>
              <a:ext uri="{FF2B5EF4-FFF2-40B4-BE49-F238E27FC236}">
                <a16:creationId xmlns:a16="http://schemas.microsoft.com/office/drawing/2014/main" id="{92ACFA8C-0C20-F045-448B-12C1B8FFE381}"/>
              </a:ext>
            </a:extLst>
          </p:cNvPr>
          <p:cNvSpPr txBox="1"/>
          <p:nvPr/>
        </p:nvSpPr>
        <p:spPr>
          <a:xfrm>
            <a:off x="2484194" y="3274685"/>
            <a:ext cx="2808670" cy="523220"/>
          </a:xfrm>
          <a:prstGeom prst="rect">
            <a:avLst/>
          </a:prstGeom>
          <a:noFill/>
        </p:spPr>
        <p:txBody>
          <a:bodyPr wrap="square" rtlCol="0">
            <a:spAutoFit/>
          </a:bodyPr>
          <a:lstStyle/>
          <a:p>
            <a:r>
              <a:rPr lang="en-US" sz="1400" dirty="0"/>
              <a:t>Statistics on best pulse duration ever at full power shots</a:t>
            </a:r>
          </a:p>
        </p:txBody>
      </p:sp>
    </p:spTree>
    <p:extLst>
      <p:ext uri="{BB962C8B-B14F-4D97-AF65-F5344CB8AC3E}">
        <p14:creationId xmlns:p14="http://schemas.microsoft.com/office/powerpoint/2010/main" val="255833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9">
          <a:extLst>
            <a:ext uri="{FF2B5EF4-FFF2-40B4-BE49-F238E27FC236}">
              <a16:creationId xmlns:a16="http://schemas.microsoft.com/office/drawing/2014/main" id="{D1C14176-3EA6-2936-671B-783C2D9AD7AC}"/>
            </a:ext>
          </a:extLst>
        </p:cNvPr>
        <p:cNvGrpSpPr/>
        <p:nvPr/>
      </p:nvGrpSpPr>
      <p:grpSpPr>
        <a:xfrm>
          <a:off x="0" y="0"/>
          <a:ext cx="0" cy="0"/>
          <a:chOff x="0" y="0"/>
          <a:chExt cx="0" cy="0"/>
        </a:xfrm>
      </p:grpSpPr>
      <p:sp>
        <p:nvSpPr>
          <p:cNvPr id="31" name="Google Shape;1124;p28">
            <a:extLst>
              <a:ext uri="{FF2B5EF4-FFF2-40B4-BE49-F238E27FC236}">
                <a16:creationId xmlns:a16="http://schemas.microsoft.com/office/drawing/2014/main" id="{F0EB80F5-84A7-E372-FB64-33BC2CF36865}"/>
              </a:ext>
            </a:extLst>
          </p:cNvPr>
          <p:cNvSpPr txBox="1"/>
          <p:nvPr/>
        </p:nvSpPr>
        <p:spPr>
          <a:xfrm>
            <a:off x="1066693" y="2951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ADA90076-7227-F9D7-DF15-47D0ED9FB41C}"/>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8" name="Picture 7">
            <a:extLst>
              <a:ext uri="{FF2B5EF4-FFF2-40B4-BE49-F238E27FC236}">
                <a16:creationId xmlns:a16="http://schemas.microsoft.com/office/drawing/2014/main" id="{EDDC930B-C7C4-DE9F-2284-66ECFEA8543D}"/>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9" name="Picture 8">
            <a:extLst>
              <a:ext uri="{FF2B5EF4-FFF2-40B4-BE49-F238E27FC236}">
                <a16:creationId xmlns:a16="http://schemas.microsoft.com/office/drawing/2014/main" id="{480ACB87-E0B8-6146-8286-2F1086D6228F}"/>
              </a:ext>
            </a:extLst>
          </p:cNvPr>
          <p:cNvPicPr>
            <a:picLocks noChangeAspect="1"/>
          </p:cNvPicPr>
          <p:nvPr/>
        </p:nvPicPr>
        <p:blipFill>
          <a:blip r:embed="rId5"/>
          <a:srcRect t="19638" b="26316"/>
          <a:stretch/>
        </p:blipFill>
        <p:spPr>
          <a:xfrm>
            <a:off x="10063707" y="6360138"/>
            <a:ext cx="1150393" cy="419932"/>
          </a:xfrm>
          <a:prstGeom prst="rect">
            <a:avLst/>
          </a:prstGeom>
        </p:spPr>
      </p:pic>
      <p:grpSp>
        <p:nvGrpSpPr>
          <p:cNvPr id="10" name="Group 9">
            <a:extLst>
              <a:ext uri="{FF2B5EF4-FFF2-40B4-BE49-F238E27FC236}">
                <a16:creationId xmlns:a16="http://schemas.microsoft.com/office/drawing/2014/main" id="{73B53743-61C9-BAA2-8AF4-48C705192094}"/>
              </a:ext>
            </a:extLst>
          </p:cNvPr>
          <p:cNvGrpSpPr/>
          <p:nvPr/>
        </p:nvGrpSpPr>
        <p:grpSpPr>
          <a:xfrm>
            <a:off x="464128" y="1279619"/>
            <a:ext cx="4410999" cy="4877006"/>
            <a:chOff x="3449610" y="883944"/>
            <a:chExt cx="4410999" cy="4877006"/>
          </a:xfrm>
        </p:grpSpPr>
        <p:grpSp>
          <p:nvGrpSpPr>
            <p:cNvPr id="12" name="Group 11">
              <a:extLst>
                <a:ext uri="{FF2B5EF4-FFF2-40B4-BE49-F238E27FC236}">
                  <a16:creationId xmlns:a16="http://schemas.microsoft.com/office/drawing/2014/main" id="{1C4A24FE-C465-BE8A-A5D3-64700B897415}"/>
                </a:ext>
              </a:extLst>
            </p:cNvPr>
            <p:cNvGrpSpPr/>
            <p:nvPr/>
          </p:nvGrpSpPr>
          <p:grpSpPr>
            <a:xfrm>
              <a:off x="3449610" y="1128889"/>
              <a:ext cx="4410999" cy="4406941"/>
              <a:chOff x="3449610" y="1128889"/>
              <a:chExt cx="4410999" cy="4406941"/>
            </a:xfrm>
          </p:grpSpPr>
          <p:grpSp>
            <p:nvGrpSpPr>
              <p:cNvPr id="18" name="Group 17">
                <a:extLst>
                  <a:ext uri="{FF2B5EF4-FFF2-40B4-BE49-F238E27FC236}">
                    <a16:creationId xmlns:a16="http://schemas.microsoft.com/office/drawing/2014/main" id="{B9BCE11F-0634-281E-8D19-54510D1C3DCD}"/>
                  </a:ext>
                </a:extLst>
              </p:cNvPr>
              <p:cNvGrpSpPr>
                <a:grpSpLocks noChangeAspect="1"/>
              </p:cNvGrpSpPr>
              <p:nvPr/>
            </p:nvGrpSpPr>
            <p:grpSpPr>
              <a:xfrm rot="16200000" flipH="1">
                <a:off x="3451639" y="1126860"/>
                <a:ext cx="4406941" cy="4410999"/>
                <a:chOff x="3565669" y="0"/>
                <a:chExt cx="6887326" cy="6893668"/>
              </a:xfrm>
            </p:grpSpPr>
            <p:pic>
              <p:nvPicPr>
                <p:cNvPr id="20" name="Picture 19">
                  <a:extLst>
                    <a:ext uri="{FF2B5EF4-FFF2-40B4-BE49-F238E27FC236}">
                      <a16:creationId xmlns:a16="http://schemas.microsoft.com/office/drawing/2014/main" id="{6E4AC931-6518-6A33-D462-F2AF8F2C1C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22433" y="0"/>
                  <a:ext cx="1747133" cy="6858000"/>
                </a:xfrm>
                <a:prstGeom prst="rect">
                  <a:avLst/>
                </a:prstGeom>
              </p:spPr>
            </p:pic>
            <p:pic>
              <p:nvPicPr>
                <p:cNvPr id="21" name="Picture 20">
                  <a:extLst>
                    <a:ext uri="{FF2B5EF4-FFF2-40B4-BE49-F238E27FC236}">
                      <a16:creationId xmlns:a16="http://schemas.microsoft.com/office/drawing/2014/main" id="{8FB72872-9B3A-9486-8D5A-B85D7D3252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65669" y="0"/>
                  <a:ext cx="1656764" cy="6858000"/>
                </a:xfrm>
                <a:prstGeom prst="rect">
                  <a:avLst/>
                </a:prstGeom>
              </p:spPr>
            </p:pic>
            <p:pic>
              <p:nvPicPr>
                <p:cNvPr id="22" name="Picture 21">
                  <a:extLst>
                    <a:ext uri="{FF2B5EF4-FFF2-40B4-BE49-F238E27FC236}">
                      <a16:creationId xmlns:a16="http://schemas.microsoft.com/office/drawing/2014/main" id="{AE72E2A3-FEC7-4737-CD05-131EDC4CC48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69566" y="26043"/>
                  <a:ext cx="3483429" cy="6858000"/>
                </a:xfrm>
                <a:prstGeom prst="rect">
                  <a:avLst/>
                </a:prstGeom>
              </p:spPr>
            </p:pic>
            <p:pic>
              <p:nvPicPr>
                <p:cNvPr id="23" name="Picture 22">
                  <a:extLst>
                    <a:ext uri="{FF2B5EF4-FFF2-40B4-BE49-F238E27FC236}">
                      <a16:creationId xmlns:a16="http://schemas.microsoft.com/office/drawing/2014/main" id="{B8B979AB-7B6A-D10B-E3FA-113B187D959F}"/>
                    </a:ext>
                  </a:extLst>
                </p:cNvPr>
                <p:cNvPicPr>
                  <a:picLocks noChangeAspect="1"/>
                </p:cNvPicPr>
                <p:nvPr/>
              </p:nvPicPr>
              <p:blipFill>
                <a:blip r:embed="rId9" cstate="print">
                  <a:alphaModFix/>
                  <a:extLst>
                    <a:ext uri="{28A0092B-C50C-407E-A947-70E740481C1C}">
                      <a14:useLocalDpi xmlns:a14="http://schemas.microsoft.com/office/drawing/2010/main"/>
                    </a:ext>
                  </a:extLst>
                </a:blip>
                <a:stretch>
                  <a:fillRect/>
                </a:stretch>
              </p:blipFill>
              <p:spPr>
                <a:xfrm>
                  <a:off x="6986343" y="31151"/>
                  <a:ext cx="1655311" cy="1625575"/>
                </a:xfrm>
                <a:prstGeom prst="rect">
                  <a:avLst/>
                </a:prstGeom>
              </p:spPr>
            </p:pic>
            <p:pic>
              <p:nvPicPr>
                <p:cNvPr id="24" name="Picture 23">
                  <a:extLst>
                    <a:ext uri="{FF2B5EF4-FFF2-40B4-BE49-F238E27FC236}">
                      <a16:creationId xmlns:a16="http://schemas.microsoft.com/office/drawing/2014/main" id="{AE9EDC3D-5589-4B5D-AB20-D27AAE09013B}"/>
                    </a:ext>
                  </a:extLst>
                </p:cNvPr>
                <p:cNvPicPr>
                  <a:picLocks noChangeAspect="1"/>
                </p:cNvPicPr>
                <p:nvPr/>
              </p:nvPicPr>
              <p:blipFill>
                <a:blip r:embed="rId10" cstate="print">
                  <a:alphaModFix/>
                  <a:extLst>
                    <a:ext uri="{28A0092B-C50C-407E-A947-70E740481C1C}">
                      <a14:useLocalDpi xmlns:a14="http://schemas.microsoft.com/office/drawing/2010/main"/>
                    </a:ext>
                  </a:extLst>
                </a:blip>
                <a:stretch>
                  <a:fillRect/>
                </a:stretch>
              </p:blipFill>
              <p:spPr>
                <a:xfrm>
                  <a:off x="8756512" y="1793513"/>
                  <a:ext cx="1645399" cy="1635487"/>
                </a:xfrm>
                <a:prstGeom prst="rect">
                  <a:avLst/>
                </a:prstGeom>
              </p:spPr>
            </p:pic>
            <p:pic>
              <p:nvPicPr>
                <p:cNvPr id="25" name="Picture 24">
                  <a:extLst>
                    <a:ext uri="{FF2B5EF4-FFF2-40B4-BE49-F238E27FC236}">
                      <a16:creationId xmlns:a16="http://schemas.microsoft.com/office/drawing/2014/main" id="{FF802ED8-5651-D720-D577-AF11C2AF0FB3}"/>
                    </a:ext>
                  </a:extLst>
                </p:cNvPr>
                <p:cNvPicPr>
                  <a:picLocks noChangeAspect="1"/>
                </p:cNvPicPr>
                <p:nvPr/>
              </p:nvPicPr>
              <p:blipFill>
                <a:blip r:embed="rId11" cstate="print">
                  <a:alphaModFix/>
                  <a:extLst>
                    <a:ext uri="{28A0092B-C50C-407E-A947-70E740481C1C}">
                      <a14:useLocalDpi xmlns:a14="http://schemas.microsoft.com/office/drawing/2010/main"/>
                    </a:ext>
                  </a:extLst>
                </a:blip>
                <a:stretch>
                  <a:fillRect/>
                </a:stretch>
              </p:blipFill>
              <p:spPr>
                <a:xfrm>
                  <a:off x="8796563" y="72314"/>
                  <a:ext cx="1638689" cy="1598721"/>
                </a:xfrm>
                <a:prstGeom prst="rect">
                  <a:avLst/>
                </a:prstGeom>
              </p:spPr>
            </p:pic>
            <p:pic>
              <p:nvPicPr>
                <p:cNvPr id="26" name="Picture 25">
                  <a:extLst>
                    <a:ext uri="{FF2B5EF4-FFF2-40B4-BE49-F238E27FC236}">
                      <a16:creationId xmlns:a16="http://schemas.microsoft.com/office/drawing/2014/main" id="{2757EA0B-C2D1-6F03-A438-67C677AE2E65}"/>
                    </a:ext>
                  </a:extLst>
                </p:cNvPr>
                <p:cNvPicPr>
                  <a:picLocks noChangeAspect="1"/>
                </p:cNvPicPr>
                <p:nvPr/>
              </p:nvPicPr>
              <p:blipFill>
                <a:blip r:embed="rId12" cstate="print">
                  <a:alphaModFix amt="66000"/>
                  <a:extLst>
                    <a:ext uri="{28A0092B-C50C-407E-A947-70E740481C1C}">
                      <a14:useLocalDpi xmlns:a14="http://schemas.microsoft.com/office/drawing/2010/main"/>
                    </a:ext>
                  </a:extLst>
                </a:blip>
                <a:stretch>
                  <a:fillRect/>
                </a:stretch>
              </p:blipFill>
              <p:spPr>
                <a:xfrm>
                  <a:off x="8759563" y="3487728"/>
                  <a:ext cx="1658545" cy="3405940"/>
                </a:xfrm>
                <a:prstGeom prst="rect">
                  <a:avLst/>
                </a:prstGeom>
              </p:spPr>
            </p:pic>
          </p:grpSp>
          <p:sp>
            <p:nvSpPr>
              <p:cNvPr id="19" name="Freeform 18">
                <a:extLst>
                  <a:ext uri="{FF2B5EF4-FFF2-40B4-BE49-F238E27FC236}">
                    <a16:creationId xmlns:a16="http://schemas.microsoft.com/office/drawing/2014/main" id="{F33C3870-C606-F108-BB5E-5810F6EEDF6A}"/>
                  </a:ext>
                </a:extLst>
              </p:cNvPr>
              <p:cNvSpPr/>
              <p:nvPr/>
            </p:nvSpPr>
            <p:spPr>
              <a:xfrm>
                <a:off x="3950559" y="1478752"/>
                <a:ext cx="3639849" cy="3566881"/>
              </a:xfrm>
              <a:custGeom>
                <a:avLst/>
                <a:gdLst>
                  <a:gd name="connsiteX0" fmla="*/ 44392 w 3506819"/>
                  <a:gd name="connsiteY0" fmla="*/ 116739 h 3555514"/>
                  <a:gd name="connsiteX1" fmla="*/ 2370342 w 3506819"/>
                  <a:gd name="connsiteY1" fmla="*/ 90106 h 3555514"/>
                  <a:gd name="connsiteX2" fmla="*/ 3409029 w 3506819"/>
                  <a:gd name="connsiteY2" fmla="*/ 81229 h 3555514"/>
                  <a:gd name="connsiteX3" fmla="*/ 26637 w 3506819"/>
                  <a:gd name="connsiteY3" fmla="*/ 1199815 h 3555514"/>
                  <a:gd name="connsiteX4" fmla="*/ 3462295 w 3506819"/>
                  <a:gd name="connsiteY4" fmla="*/ 1208693 h 3555514"/>
                  <a:gd name="connsiteX5" fmla="*/ 4 w 3506819"/>
                  <a:gd name="connsiteY5" fmla="*/ 2345034 h 3555514"/>
                  <a:gd name="connsiteX6" fmla="*/ 3488928 w 3506819"/>
                  <a:gd name="connsiteY6" fmla="*/ 2451566 h 3555514"/>
                  <a:gd name="connsiteX7" fmla="*/ 44392 w 3506819"/>
                  <a:gd name="connsiteY7" fmla="*/ 3419232 h 3555514"/>
                  <a:gd name="connsiteX8" fmla="*/ 3453418 w 3506819"/>
                  <a:gd name="connsiteY8" fmla="*/ 3525764 h 3555514"/>
                  <a:gd name="connsiteX0" fmla="*/ 44392 w 3506820"/>
                  <a:gd name="connsiteY0" fmla="*/ 157716 h 3596491"/>
                  <a:gd name="connsiteX1" fmla="*/ 2370342 w 3506820"/>
                  <a:gd name="connsiteY1" fmla="*/ 33429 h 3596491"/>
                  <a:gd name="connsiteX2" fmla="*/ 3409029 w 3506820"/>
                  <a:gd name="connsiteY2" fmla="*/ 122206 h 3596491"/>
                  <a:gd name="connsiteX3" fmla="*/ 26637 w 3506820"/>
                  <a:gd name="connsiteY3" fmla="*/ 1240792 h 3596491"/>
                  <a:gd name="connsiteX4" fmla="*/ 3462295 w 3506820"/>
                  <a:gd name="connsiteY4" fmla="*/ 1249670 h 3596491"/>
                  <a:gd name="connsiteX5" fmla="*/ 4 w 3506820"/>
                  <a:gd name="connsiteY5" fmla="*/ 2386011 h 3596491"/>
                  <a:gd name="connsiteX6" fmla="*/ 3488928 w 3506820"/>
                  <a:gd name="connsiteY6" fmla="*/ 2492543 h 3596491"/>
                  <a:gd name="connsiteX7" fmla="*/ 44392 w 3506820"/>
                  <a:gd name="connsiteY7" fmla="*/ 3460209 h 3596491"/>
                  <a:gd name="connsiteX8" fmla="*/ 3453418 w 3506820"/>
                  <a:gd name="connsiteY8" fmla="*/ 3566741 h 3596491"/>
                  <a:gd name="connsiteX0" fmla="*/ 44392 w 3488939"/>
                  <a:gd name="connsiteY0" fmla="*/ 124716 h 3563491"/>
                  <a:gd name="connsiteX1" fmla="*/ 2370342 w 3488939"/>
                  <a:gd name="connsiteY1" fmla="*/ 429 h 3563491"/>
                  <a:gd name="connsiteX2" fmla="*/ 3382396 w 3488939"/>
                  <a:gd name="connsiteY2" fmla="*/ 169105 h 3563491"/>
                  <a:gd name="connsiteX3" fmla="*/ 26637 w 3488939"/>
                  <a:gd name="connsiteY3" fmla="*/ 1207792 h 3563491"/>
                  <a:gd name="connsiteX4" fmla="*/ 3462295 w 3488939"/>
                  <a:gd name="connsiteY4" fmla="*/ 1216670 h 3563491"/>
                  <a:gd name="connsiteX5" fmla="*/ 4 w 3488939"/>
                  <a:gd name="connsiteY5" fmla="*/ 2353011 h 3563491"/>
                  <a:gd name="connsiteX6" fmla="*/ 3488928 w 3488939"/>
                  <a:gd name="connsiteY6" fmla="*/ 2459543 h 3563491"/>
                  <a:gd name="connsiteX7" fmla="*/ 44392 w 3488939"/>
                  <a:gd name="connsiteY7" fmla="*/ 3427209 h 3563491"/>
                  <a:gd name="connsiteX8" fmla="*/ 3453418 w 3488939"/>
                  <a:gd name="connsiteY8" fmla="*/ 3533741 h 3563491"/>
                  <a:gd name="connsiteX0" fmla="*/ 35514 w 3488939"/>
                  <a:gd name="connsiteY0" fmla="*/ 45459 h 3573011"/>
                  <a:gd name="connsiteX1" fmla="*/ 2370342 w 3488939"/>
                  <a:gd name="connsiteY1" fmla="*/ 9949 h 3573011"/>
                  <a:gd name="connsiteX2" fmla="*/ 3382396 w 3488939"/>
                  <a:gd name="connsiteY2" fmla="*/ 178625 h 3573011"/>
                  <a:gd name="connsiteX3" fmla="*/ 26637 w 3488939"/>
                  <a:gd name="connsiteY3" fmla="*/ 1217312 h 3573011"/>
                  <a:gd name="connsiteX4" fmla="*/ 3462295 w 3488939"/>
                  <a:gd name="connsiteY4" fmla="*/ 1226190 h 3573011"/>
                  <a:gd name="connsiteX5" fmla="*/ 4 w 3488939"/>
                  <a:gd name="connsiteY5" fmla="*/ 2362531 h 3573011"/>
                  <a:gd name="connsiteX6" fmla="*/ 3488928 w 3488939"/>
                  <a:gd name="connsiteY6" fmla="*/ 2469063 h 3573011"/>
                  <a:gd name="connsiteX7" fmla="*/ 44392 w 3488939"/>
                  <a:gd name="connsiteY7" fmla="*/ 3436729 h 3573011"/>
                  <a:gd name="connsiteX8" fmla="*/ 3453418 w 3488939"/>
                  <a:gd name="connsiteY8" fmla="*/ 3543261 h 3573011"/>
                  <a:gd name="connsiteX0" fmla="*/ 35514 w 3488939"/>
                  <a:gd name="connsiteY0" fmla="*/ 42712 h 3570264"/>
                  <a:gd name="connsiteX1" fmla="*/ 2370342 w 3488939"/>
                  <a:gd name="connsiteY1" fmla="*/ 7202 h 3570264"/>
                  <a:gd name="connsiteX2" fmla="*/ 3382396 w 3488939"/>
                  <a:gd name="connsiteY2" fmla="*/ 175878 h 3570264"/>
                  <a:gd name="connsiteX3" fmla="*/ 26637 w 3488939"/>
                  <a:gd name="connsiteY3" fmla="*/ 1214565 h 3570264"/>
                  <a:gd name="connsiteX4" fmla="*/ 3462295 w 3488939"/>
                  <a:gd name="connsiteY4" fmla="*/ 1223443 h 3570264"/>
                  <a:gd name="connsiteX5" fmla="*/ 4 w 3488939"/>
                  <a:gd name="connsiteY5" fmla="*/ 2359784 h 3570264"/>
                  <a:gd name="connsiteX6" fmla="*/ 3488928 w 3488939"/>
                  <a:gd name="connsiteY6" fmla="*/ 2466316 h 3570264"/>
                  <a:gd name="connsiteX7" fmla="*/ 44392 w 3488939"/>
                  <a:gd name="connsiteY7" fmla="*/ 3433982 h 3570264"/>
                  <a:gd name="connsiteX8" fmla="*/ 3453418 w 3488939"/>
                  <a:gd name="connsiteY8" fmla="*/ 3540514 h 3570264"/>
                  <a:gd name="connsiteX0" fmla="*/ 35514 w 3488939"/>
                  <a:gd name="connsiteY0" fmla="*/ 39329 h 3566881"/>
                  <a:gd name="connsiteX1" fmla="*/ 2370342 w 3488939"/>
                  <a:gd name="connsiteY1" fmla="*/ 3819 h 3566881"/>
                  <a:gd name="connsiteX2" fmla="*/ 3382396 w 3488939"/>
                  <a:gd name="connsiteY2" fmla="*/ 172495 h 3566881"/>
                  <a:gd name="connsiteX3" fmla="*/ 26637 w 3488939"/>
                  <a:gd name="connsiteY3" fmla="*/ 1211182 h 3566881"/>
                  <a:gd name="connsiteX4" fmla="*/ 3462295 w 3488939"/>
                  <a:gd name="connsiteY4" fmla="*/ 1220060 h 3566881"/>
                  <a:gd name="connsiteX5" fmla="*/ 4 w 3488939"/>
                  <a:gd name="connsiteY5" fmla="*/ 2356401 h 3566881"/>
                  <a:gd name="connsiteX6" fmla="*/ 3488928 w 3488939"/>
                  <a:gd name="connsiteY6" fmla="*/ 2462933 h 3566881"/>
                  <a:gd name="connsiteX7" fmla="*/ 44392 w 3488939"/>
                  <a:gd name="connsiteY7" fmla="*/ 3430599 h 3566881"/>
                  <a:gd name="connsiteX8" fmla="*/ 3453418 w 3488939"/>
                  <a:gd name="connsiteY8" fmla="*/ 3537131 h 356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8939" h="3566881">
                    <a:moveTo>
                      <a:pt x="35514" y="39329"/>
                    </a:moveTo>
                    <a:cubicBezTo>
                      <a:pt x="810831" y="15655"/>
                      <a:pt x="1812104" y="8192"/>
                      <a:pt x="2370342" y="3819"/>
                    </a:cubicBezTo>
                    <a:cubicBezTo>
                      <a:pt x="2937034" y="-620"/>
                      <a:pt x="3773014" y="-28732"/>
                      <a:pt x="3382396" y="172495"/>
                    </a:cubicBezTo>
                    <a:cubicBezTo>
                      <a:pt x="2991779" y="373722"/>
                      <a:pt x="13321" y="1036588"/>
                      <a:pt x="26637" y="1211182"/>
                    </a:cubicBezTo>
                    <a:cubicBezTo>
                      <a:pt x="39953" y="1385776"/>
                      <a:pt x="3466734" y="1029190"/>
                      <a:pt x="3462295" y="1220060"/>
                    </a:cubicBezTo>
                    <a:cubicBezTo>
                      <a:pt x="3457856" y="1410930"/>
                      <a:pt x="-4435" y="2149256"/>
                      <a:pt x="4" y="2356401"/>
                    </a:cubicBezTo>
                    <a:cubicBezTo>
                      <a:pt x="4443" y="2563546"/>
                      <a:pt x="3481530" y="2283900"/>
                      <a:pt x="3488928" y="2462933"/>
                    </a:cubicBezTo>
                    <a:cubicBezTo>
                      <a:pt x="3496326" y="2641966"/>
                      <a:pt x="50310" y="3251566"/>
                      <a:pt x="44392" y="3430599"/>
                    </a:cubicBezTo>
                    <a:cubicBezTo>
                      <a:pt x="38474" y="3609632"/>
                      <a:pt x="1745946" y="3573381"/>
                      <a:pt x="3453418" y="3537131"/>
                    </a:cubicBezTo>
                  </a:path>
                </a:pathLst>
              </a:custGeom>
              <a:noFill/>
              <a:ln w="254000">
                <a:solidFill>
                  <a:schemeClr val="bg1">
                    <a:alpha val="34000"/>
                  </a:schemeClr>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F36E634-95FA-35D0-C33A-F15720204A72}"/>
                </a:ext>
              </a:extLst>
            </p:cNvPr>
            <p:cNvSpPr txBox="1"/>
            <p:nvPr/>
          </p:nvSpPr>
          <p:spPr>
            <a:xfrm>
              <a:off x="4788157" y="5499340"/>
              <a:ext cx="704039" cy="261610"/>
            </a:xfrm>
            <a:prstGeom prst="rect">
              <a:avLst/>
            </a:prstGeom>
            <a:noFill/>
          </p:spPr>
          <p:txBody>
            <a:bodyPr wrap="none" rtlCol="0">
              <a:spAutoFit/>
            </a:bodyPr>
            <a:lstStyle/>
            <a:p>
              <a:r>
                <a:rPr lang="en-US" sz="1100" dirty="0"/>
                <a:t>132 MeV</a:t>
              </a:r>
            </a:p>
          </p:txBody>
        </p:sp>
        <p:sp>
          <p:nvSpPr>
            <p:cNvPr id="14" name="TextBox 13">
              <a:extLst>
                <a:ext uri="{FF2B5EF4-FFF2-40B4-BE49-F238E27FC236}">
                  <a16:creationId xmlns:a16="http://schemas.microsoft.com/office/drawing/2014/main" id="{9C12AD5C-DE9A-05E9-DD45-0B415703911E}"/>
                </a:ext>
              </a:extLst>
            </p:cNvPr>
            <p:cNvSpPr txBox="1"/>
            <p:nvPr/>
          </p:nvSpPr>
          <p:spPr>
            <a:xfrm>
              <a:off x="3655341" y="903768"/>
              <a:ext cx="623889" cy="261610"/>
            </a:xfrm>
            <a:prstGeom prst="rect">
              <a:avLst/>
            </a:prstGeom>
            <a:noFill/>
          </p:spPr>
          <p:txBody>
            <a:bodyPr wrap="none" rtlCol="0">
              <a:spAutoFit/>
            </a:bodyPr>
            <a:lstStyle/>
            <a:p>
              <a:r>
                <a:rPr lang="en-US" sz="1100" dirty="0"/>
                <a:t>  1 MeV</a:t>
              </a:r>
            </a:p>
          </p:txBody>
        </p:sp>
        <p:sp>
          <p:nvSpPr>
            <p:cNvPr id="15" name="TextBox 14">
              <a:extLst>
                <a:ext uri="{FF2B5EF4-FFF2-40B4-BE49-F238E27FC236}">
                  <a16:creationId xmlns:a16="http://schemas.microsoft.com/office/drawing/2014/main" id="{6D63BD9E-A570-ACDE-0C1F-5F496FB839FF}"/>
                </a:ext>
              </a:extLst>
            </p:cNvPr>
            <p:cNvSpPr txBox="1"/>
            <p:nvPr/>
          </p:nvSpPr>
          <p:spPr>
            <a:xfrm>
              <a:off x="4768434" y="903768"/>
              <a:ext cx="667170" cy="261610"/>
            </a:xfrm>
            <a:prstGeom prst="rect">
              <a:avLst/>
            </a:prstGeom>
            <a:noFill/>
          </p:spPr>
          <p:txBody>
            <a:bodyPr wrap="none" rtlCol="0">
              <a:spAutoFit/>
            </a:bodyPr>
            <a:lstStyle/>
            <a:p>
              <a:r>
                <a:rPr lang="en-US" sz="1100" dirty="0"/>
                <a:t>9.5 MeV</a:t>
              </a:r>
            </a:p>
          </p:txBody>
        </p:sp>
        <p:sp>
          <p:nvSpPr>
            <p:cNvPr id="16" name="TextBox 15">
              <a:extLst>
                <a:ext uri="{FF2B5EF4-FFF2-40B4-BE49-F238E27FC236}">
                  <a16:creationId xmlns:a16="http://schemas.microsoft.com/office/drawing/2014/main" id="{3E4EBCEC-930A-16D3-BA65-0F7B70788FB6}"/>
                </a:ext>
              </a:extLst>
            </p:cNvPr>
            <p:cNvSpPr txBox="1"/>
            <p:nvPr/>
          </p:nvSpPr>
          <p:spPr>
            <a:xfrm>
              <a:off x="5889542" y="889159"/>
              <a:ext cx="631904" cy="261610"/>
            </a:xfrm>
            <a:prstGeom prst="rect">
              <a:avLst/>
            </a:prstGeom>
            <a:noFill/>
          </p:spPr>
          <p:txBody>
            <a:bodyPr wrap="none" rtlCol="0">
              <a:spAutoFit/>
            </a:bodyPr>
            <a:lstStyle/>
            <a:p>
              <a:r>
                <a:rPr lang="en-US" sz="1100" dirty="0"/>
                <a:t>20 MeV</a:t>
              </a:r>
            </a:p>
          </p:txBody>
        </p:sp>
        <p:sp>
          <p:nvSpPr>
            <p:cNvPr id="17" name="TextBox 16">
              <a:extLst>
                <a:ext uri="{FF2B5EF4-FFF2-40B4-BE49-F238E27FC236}">
                  <a16:creationId xmlns:a16="http://schemas.microsoft.com/office/drawing/2014/main" id="{9C3C0EB4-5C58-4741-048F-F07CA3922B81}"/>
                </a:ext>
              </a:extLst>
            </p:cNvPr>
            <p:cNvSpPr txBox="1"/>
            <p:nvPr/>
          </p:nvSpPr>
          <p:spPr>
            <a:xfrm>
              <a:off x="6958504" y="883944"/>
              <a:ext cx="631904" cy="261610"/>
            </a:xfrm>
            <a:prstGeom prst="rect">
              <a:avLst/>
            </a:prstGeom>
            <a:noFill/>
          </p:spPr>
          <p:txBody>
            <a:bodyPr wrap="none" rtlCol="0">
              <a:spAutoFit/>
            </a:bodyPr>
            <a:lstStyle/>
            <a:p>
              <a:r>
                <a:rPr lang="en-US" sz="1100" dirty="0"/>
                <a:t>31 MeV</a:t>
              </a:r>
            </a:p>
          </p:txBody>
        </p:sp>
      </p:grpSp>
      <p:sp>
        <p:nvSpPr>
          <p:cNvPr id="28" name="TextBox 27">
            <a:extLst>
              <a:ext uri="{FF2B5EF4-FFF2-40B4-BE49-F238E27FC236}">
                <a16:creationId xmlns:a16="http://schemas.microsoft.com/office/drawing/2014/main" id="{E12212E0-F6A0-1F86-E584-98E41BDB841B}"/>
              </a:ext>
            </a:extLst>
          </p:cNvPr>
          <p:cNvSpPr txBox="1"/>
          <p:nvPr/>
        </p:nvSpPr>
        <p:spPr>
          <a:xfrm>
            <a:off x="464128" y="1019410"/>
            <a:ext cx="3450112" cy="338554"/>
          </a:xfrm>
          <a:prstGeom prst="rect">
            <a:avLst/>
          </a:prstGeom>
          <a:noFill/>
        </p:spPr>
        <p:txBody>
          <a:bodyPr wrap="none" rtlCol="0">
            <a:spAutoFit/>
          </a:bodyPr>
          <a:lstStyle/>
          <a:p>
            <a:r>
              <a:rPr lang="en-US" sz="1600" b="1" dirty="0"/>
              <a:t>Radiochromic and CR39 stack detector</a:t>
            </a:r>
          </a:p>
        </p:txBody>
      </p:sp>
      <p:sp>
        <p:nvSpPr>
          <p:cNvPr id="29" name="TextBox 28">
            <a:extLst>
              <a:ext uri="{FF2B5EF4-FFF2-40B4-BE49-F238E27FC236}">
                <a16:creationId xmlns:a16="http://schemas.microsoft.com/office/drawing/2014/main" id="{16B2C43C-A2A1-3D16-ECBA-367B2DE24D16}"/>
              </a:ext>
            </a:extLst>
          </p:cNvPr>
          <p:cNvSpPr txBox="1"/>
          <p:nvPr/>
        </p:nvSpPr>
        <p:spPr>
          <a:xfrm>
            <a:off x="669859" y="5873809"/>
            <a:ext cx="704039" cy="261610"/>
          </a:xfrm>
          <a:prstGeom prst="rect">
            <a:avLst/>
          </a:prstGeom>
          <a:noFill/>
        </p:spPr>
        <p:txBody>
          <a:bodyPr wrap="none" rtlCol="0">
            <a:spAutoFit/>
          </a:bodyPr>
          <a:lstStyle/>
          <a:p>
            <a:r>
              <a:rPr lang="en-US" sz="1100" dirty="0"/>
              <a:t>121 MeV</a:t>
            </a:r>
          </a:p>
        </p:txBody>
      </p:sp>
      <p:sp>
        <p:nvSpPr>
          <p:cNvPr id="33" name="TextBox 32">
            <a:extLst>
              <a:ext uri="{FF2B5EF4-FFF2-40B4-BE49-F238E27FC236}">
                <a16:creationId xmlns:a16="http://schemas.microsoft.com/office/drawing/2014/main" id="{27382F8A-4784-5EF9-AE0B-FC684F562C81}"/>
              </a:ext>
            </a:extLst>
          </p:cNvPr>
          <p:cNvSpPr txBox="1"/>
          <p:nvPr/>
        </p:nvSpPr>
        <p:spPr>
          <a:xfrm>
            <a:off x="4975828" y="5687775"/>
            <a:ext cx="7292809" cy="338554"/>
          </a:xfrm>
          <a:prstGeom prst="rect">
            <a:avLst/>
          </a:prstGeom>
          <a:noFill/>
        </p:spPr>
        <p:txBody>
          <a:bodyPr wrap="square" rtlCol="0">
            <a:spAutoFit/>
          </a:bodyPr>
          <a:lstStyle/>
          <a:p>
            <a:r>
              <a:rPr lang="en-GB" sz="1600" b="1" dirty="0"/>
              <a:t>~90 MeV </a:t>
            </a:r>
            <a:r>
              <a:rPr lang="en-GB" sz="1600" dirty="0"/>
              <a:t>- Hornung, J., </a:t>
            </a:r>
            <a:r>
              <a:rPr lang="en-GB" sz="1600" i="1" dirty="0"/>
              <a:t>et al</a:t>
            </a:r>
            <a:r>
              <a:rPr lang="en-GB" sz="1600" dirty="0"/>
              <a:t>., </a:t>
            </a:r>
            <a:r>
              <a:rPr lang="en-GB" sz="1600" i="1" dirty="0"/>
              <a:t>High Power Laser Science and Engineering,</a:t>
            </a:r>
            <a:r>
              <a:rPr lang="en-GB" sz="1600" dirty="0"/>
              <a:t> </a:t>
            </a:r>
            <a:r>
              <a:rPr lang="en-GB" sz="1600" i="1" dirty="0"/>
              <a:t>8</a:t>
            </a:r>
            <a:r>
              <a:rPr lang="en-GB" sz="1600" dirty="0"/>
              <a:t>, E24 (2020)</a:t>
            </a:r>
            <a:endParaRPr lang="en-US" sz="1600" dirty="0"/>
          </a:p>
        </p:txBody>
      </p:sp>
      <p:sp>
        <p:nvSpPr>
          <p:cNvPr id="34" name="TextBox 33">
            <a:extLst>
              <a:ext uri="{FF2B5EF4-FFF2-40B4-BE49-F238E27FC236}">
                <a16:creationId xmlns:a16="http://schemas.microsoft.com/office/drawing/2014/main" id="{7081C334-6606-53B1-53A6-FD97B2B7CFAC}"/>
              </a:ext>
            </a:extLst>
          </p:cNvPr>
          <p:cNvSpPr txBox="1"/>
          <p:nvPr/>
        </p:nvSpPr>
        <p:spPr>
          <a:xfrm>
            <a:off x="4975828" y="4853411"/>
            <a:ext cx="6540048" cy="338554"/>
          </a:xfrm>
          <a:prstGeom prst="rect">
            <a:avLst/>
          </a:prstGeom>
          <a:noFill/>
        </p:spPr>
        <p:txBody>
          <a:bodyPr wrap="square" rtlCol="0">
            <a:spAutoFit/>
          </a:bodyPr>
          <a:lstStyle/>
          <a:p>
            <a:r>
              <a:rPr lang="en-GB" sz="1600" b="1" dirty="0"/>
              <a:t>  58 MeV </a:t>
            </a:r>
            <a:r>
              <a:rPr lang="en-GB" sz="1600" dirty="0"/>
              <a:t>- R. A. Snavely </a:t>
            </a:r>
            <a:r>
              <a:rPr lang="en-GB" sz="1600" i="1" dirty="0"/>
              <a:t>et al</a:t>
            </a:r>
            <a:r>
              <a:rPr lang="en-GB" sz="1600" dirty="0"/>
              <a:t>., </a:t>
            </a:r>
            <a:r>
              <a:rPr lang="en-GB" sz="1600" i="1" dirty="0" err="1"/>
              <a:t>PhysRevLett</a:t>
            </a:r>
            <a:r>
              <a:rPr lang="en-GB" sz="1600" i="1" dirty="0"/>
              <a:t> </a:t>
            </a:r>
            <a:r>
              <a:rPr lang="en-GB" sz="1600" dirty="0"/>
              <a:t>85, 2945 (2000)</a:t>
            </a:r>
            <a:endParaRPr lang="en-US" sz="1600" dirty="0"/>
          </a:p>
        </p:txBody>
      </p:sp>
      <p:sp>
        <p:nvSpPr>
          <p:cNvPr id="35" name="TextBox 34">
            <a:extLst>
              <a:ext uri="{FF2B5EF4-FFF2-40B4-BE49-F238E27FC236}">
                <a16:creationId xmlns:a16="http://schemas.microsoft.com/office/drawing/2014/main" id="{A930CF67-653A-511E-35AB-387C4C457E88}"/>
              </a:ext>
            </a:extLst>
          </p:cNvPr>
          <p:cNvSpPr txBox="1"/>
          <p:nvPr/>
        </p:nvSpPr>
        <p:spPr>
          <a:xfrm>
            <a:off x="5074631" y="5425016"/>
            <a:ext cx="6436925" cy="338554"/>
          </a:xfrm>
          <a:prstGeom prst="rect">
            <a:avLst/>
          </a:prstGeom>
          <a:noFill/>
        </p:spPr>
        <p:txBody>
          <a:bodyPr wrap="square" rtlCol="0">
            <a:spAutoFit/>
          </a:bodyPr>
          <a:lstStyle/>
          <a:p>
            <a:r>
              <a:rPr lang="en-GB" sz="1600" b="1" dirty="0"/>
              <a:t>94 MeV </a:t>
            </a:r>
            <a:r>
              <a:rPr lang="en-GB" sz="1600" dirty="0"/>
              <a:t>- A. Higginson </a:t>
            </a:r>
            <a:r>
              <a:rPr lang="en-GB" sz="1600" i="1" dirty="0"/>
              <a:t>et al</a:t>
            </a:r>
            <a:r>
              <a:rPr lang="en-GB" sz="1600" dirty="0"/>
              <a:t>., </a:t>
            </a:r>
            <a:r>
              <a:rPr lang="en-GB" sz="1600" i="1" dirty="0"/>
              <a:t>Nat. </a:t>
            </a:r>
            <a:r>
              <a:rPr lang="en-GB" sz="1600" i="1" dirty="0" err="1"/>
              <a:t>Commun</a:t>
            </a:r>
            <a:r>
              <a:rPr lang="en-GB" sz="1600" cap="small" dirty="0"/>
              <a:t>., </a:t>
            </a:r>
            <a:r>
              <a:rPr lang="en-GB" sz="1600" dirty="0"/>
              <a:t>9(1):724 (2018)</a:t>
            </a:r>
          </a:p>
        </p:txBody>
      </p:sp>
      <p:sp>
        <p:nvSpPr>
          <p:cNvPr id="36" name="TextBox 35">
            <a:extLst>
              <a:ext uri="{FF2B5EF4-FFF2-40B4-BE49-F238E27FC236}">
                <a16:creationId xmlns:a16="http://schemas.microsoft.com/office/drawing/2014/main" id="{AFE03E33-536E-8E1F-95CA-F4FFCE621FA5}"/>
              </a:ext>
            </a:extLst>
          </p:cNvPr>
          <p:cNvSpPr txBox="1"/>
          <p:nvPr/>
        </p:nvSpPr>
        <p:spPr>
          <a:xfrm>
            <a:off x="5076436" y="5131271"/>
            <a:ext cx="5175904" cy="338554"/>
          </a:xfrm>
          <a:prstGeom prst="rect">
            <a:avLst/>
          </a:prstGeom>
          <a:noFill/>
        </p:spPr>
        <p:txBody>
          <a:bodyPr wrap="none" rtlCol="0">
            <a:spAutoFit/>
          </a:bodyPr>
          <a:lstStyle/>
          <a:p>
            <a:r>
              <a:rPr lang="en-US" sz="1600" b="1" dirty="0"/>
              <a:t>85 MeV - </a:t>
            </a:r>
            <a:r>
              <a:rPr lang="en-US" sz="1600" dirty="0"/>
              <a:t>Wagner, F. </a:t>
            </a:r>
            <a:r>
              <a:rPr lang="en-US" sz="1600" i="1" dirty="0"/>
              <a:t>et al</a:t>
            </a:r>
            <a:r>
              <a:rPr lang="en-US" sz="1600" dirty="0"/>
              <a:t>., </a:t>
            </a:r>
            <a:r>
              <a:rPr lang="en-US" sz="1600" i="1" dirty="0"/>
              <a:t>Phys Rev Lett </a:t>
            </a:r>
            <a:r>
              <a:rPr lang="en-US" sz="1600" dirty="0"/>
              <a:t>116, 205002 (2016)</a:t>
            </a:r>
          </a:p>
        </p:txBody>
      </p:sp>
      <p:sp>
        <p:nvSpPr>
          <p:cNvPr id="37" name="TextBox 36">
            <a:extLst>
              <a:ext uri="{FF2B5EF4-FFF2-40B4-BE49-F238E27FC236}">
                <a16:creationId xmlns:a16="http://schemas.microsoft.com/office/drawing/2014/main" id="{70CBBF1B-A827-C9A1-E6B7-6BA2DF5190F8}"/>
              </a:ext>
            </a:extLst>
          </p:cNvPr>
          <p:cNvSpPr txBox="1"/>
          <p:nvPr/>
        </p:nvSpPr>
        <p:spPr>
          <a:xfrm>
            <a:off x="4889164" y="4511227"/>
            <a:ext cx="5527539" cy="369332"/>
          </a:xfrm>
          <a:prstGeom prst="rect">
            <a:avLst/>
          </a:prstGeom>
          <a:noFill/>
        </p:spPr>
        <p:txBody>
          <a:bodyPr wrap="none" rtlCol="0">
            <a:spAutoFit/>
          </a:bodyPr>
          <a:lstStyle/>
          <a:p>
            <a:r>
              <a:rPr lang="en-US" b="1" u="sng" dirty="0"/>
              <a:t>Some references that achieved milestone proton energy</a:t>
            </a:r>
          </a:p>
        </p:txBody>
      </p:sp>
      <p:sp>
        <p:nvSpPr>
          <p:cNvPr id="38" name="TextBox 37">
            <a:extLst>
              <a:ext uri="{FF2B5EF4-FFF2-40B4-BE49-F238E27FC236}">
                <a16:creationId xmlns:a16="http://schemas.microsoft.com/office/drawing/2014/main" id="{989499F8-39AA-81A4-2B6B-A58EBE4CD389}"/>
              </a:ext>
            </a:extLst>
          </p:cNvPr>
          <p:cNvSpPr txBox="1"/>
          <p:nvPr/>
        </p:nvSpPr>
        <p:spPr>
          <a:xfrm>
            <a:off x="4973882" y="5954664"/>
            <a:ext cx="6081024" cy="338554"/>
          </a:xfrm>
          <a:prstGeom prst="rect">
            <a:avLst/>
          </a:prstGeom>
          <a:noFill/>
        </p:spPr>
        <p:txBody>
          <a:bodyPr wrap="none" rtlCol="0">
            <a:spAutoFit/>
          </a:bodyPr>
          <a:lstStyle/>
          <a:p>
            <a:r>
              <a:rPr lang="en-GB" sz="1600" b="1" dirty="0">
                <a:solidFill>
                  <a:srgbClr val="C00000"/>
                </a:solidFill>
              </a:rPr>
              <a:t>~150 MeV </a:t>
            </a:r>
            <a:r>
              <a:rPr lang="en-GB" sz="1600" dirty="0">
                <a:solidFill>
                  <a:srgbClr val="C00000"/>
                </a:solidFill>
              </a:rPr>
              <a:t>- Ziegler, T., </a:t>
            </a:r>
            <a:r>
              <a:rPr lang="en-GB" sz="1600" dirty="0" err="1">
                <a:solidFill>
                  <a:srgbClr val="C00000"/>
                </a:solidFill>
              </a:rPr>
              <a:t>Göthel</a:t>
            </a:r>
            <a:r>
              <a:rPr lang="en-GB" sz="1600" dirty="0">
                <a:solidFill>
                  <a:srgbClr val="C00000"/>
                </a:solidFill>
              </a:rPr>
              <a:t>, I., </a:t>
            </a:r>
            <a:r>
              <a:rPr lang="en-GB" sz="1600" dirty="0" err="1">
                <a:solidFill>
                  <a:srgbClr val="C00000"/>
                </a:solidFill>
              </a:rPr>
              <a:t>Assenbaum</a:t>
            </a:r>
            <a:r>
              <a:rPr lang="en-GB" sz="1600" dirty="0">
                <a:solidFill>
                  <a:srgbClr val="C00000"/>
                </a:solidFill>
              </a:rPr>
              <a:t>, S. </a:t>
            </a:r>
            <a:r>
              <a:rPr lang="en-GB" sz="1600" i="1" dirty="0">
                <a:solidFill>
                  <a:srgbClr val="C00000"/>
                </a:solidFill>
              </a:rPr>
              <a:t>et al. Nat. Phys.</a:t>
            </a:r>
            <a:r>
              <a:rPr lang="en-GB" sz="1600" dirty="0">
                <a:solidFill>
                  <a:srgbClr val="C00000"/>
                </a:solidFill>
              </a:rPr>
              <a:t> (2024)</a:t>
            </a:r>
            <a:endParaRPr lang="en-US" sz="1600" dirty="0">
              <a:solidFill>
                <a:srgbClr val="C00000"/>
              </a:solidFill>
            </a:endParaRPr>
          </a:p>
        </p:txBody>
      </p:sp>
      <p:sp>
        <p:nvSpPr>
          <p:cNvPr id="39" name="TextBox 38">
            <a:extLst>
              <a:ext uri="{FF2B5EF4-FFF2-40B4-BE49-F238E27FC236}">
                <a16:creationId xmlns:a16="http://schemas.microsoft.com/office/drawing/2014/main" id="{86947D69-0B0A-CD3C-AE15-0F883CCF6412}"/>
              </a:ext>
            </a:extLst>
          </p:cNvPr>
          <p:cNvSpPr txBox="1"/>
          <p:nvPr/>
        </p:nvSpPr>
        <p:spPr>
          <a:xfrm>
            <a:off x="40546" y="427609"/>
            <a:ext cx="5701348" cy="400110"/>
          </a:xfrm>
          <a:prstGeom prst="rect">
            <a:avLst/>
          </a:prstGeom>
          <a:noFill/>
        </p:spPr>
        <p:txBody>
          <a:bodyPr wrap="square" rtlCol="0">
            <a:spAutoFit/>
          </a:bodyPr>
          <a:lstStyle/>
          <a:p>
            <a:r>
              <a:rPr lang="en-US" altLang="ja-JP" sz="2000" b="1" dirty="0"/>
              <a:t>150 MeV proton energy  with the 10 PW of ELI-NP</a:t>
            </a:r>
            <a:endParaRPr lang="ja-JP" altLang="en-US" sz="2000" b="1"/>
          </a:p>
        </p:txBody>
      </p:sp>
      <p:grpSp>
        <p:nvGrpSpPr>
          <p:cNvPr id="47" name="Group 46">
            <a:extLst>
              <a:ext uri="{FF2B5EF4-FFF2-40B4-BE49-F238E27FC236}">
                <a16:creationId xmlns:a16="http://schemas.microsoft.com/office/drawing/2014/main" id="{15B81757-4152-4496-0AB8-E32A2DF4D806}"/>
              </a:ext>
            </a:extLst>
          </p:cNvPr>
          <p:cNvGrpSpPr/>
          <p:nvPr/>
        </p:nvGrpSpPr>
        <p:grpSpPr>
          <a:xfrm>
            <a:off x="5152161" y="847347"/>
            <a:ext cx="6768926" cy="3554905"/>
            <a:chOff x="5084926" y="847347"/>
            <a:chExt cx="6768926" cy="3554905"/>
          </a:xfrm>
        </p:grpSpPr>
        <p:sp>
          <p:nvSpPr>
            <p:cNvPr id="27" name="TextBox 26">
              <a:extLst>
                <a:ext uri="{FF2B5EF4-FFF2-40B4-BE49-F238E27FC236}">
                  <a16:creationId xmlns:a16="http://schemas.microsoft.com/office/drawing/2014/main" id="{6AD834C1-30F4-CD57-F4A8-94B6A0C9D0DA}"/>
                </a:ext>
              </a:extLst>
            </p:cNvPr>
            <p:cNvSpPr txBox="1"/>
            <p:nvPr/>
          </p:nvSpPr>
          <p:spPr>
            <a:xfrm>
              <a:off x="5854230" y="847347"/>
              <a:ext cx="5536003" cy="369332"/>
            </a:xfrm>
            <a:prstGeom prst="rect">
              <a:avLst/>
            </a:prstGeom>
            <a:noFill/>
          </p:spPr>
          <p:txBody>
            <a:bodyPr wrap="none" rtlCol="0">
              <a:spAutoFit/>
            </a:bodyPr>
            <a:lstStyle/>
            <a:p>
              <a:r>
                <a:rPr lang="en-US" b="1" dirty="0"/>
                <a:t>Al target thickness scan at full power</a:t>
              </a:r>
              <a:r>
                <a:rPr lang="en-US" dirty="0"/>
                <a:t> (~3.6 x 10</a:t>
              </a:r>
              <a:r>
                <a:rPr lang="en-US" baseline="30000" dirty="0"/>
                <a:t>22</a:t>
              </a:r>
              <a:r>
                <a:rPr lang="en-US" dirty="0"/>
                <a:t> Wcm</a:t>
              </a:r>
              <a:r>
                <a:rPr lang="en-US" baseline="30000" dirty="0"/>
                <a:t>-2</a:t>
              </a:r>
              <a:r>
                <a:rPr lang="en-US" dirty="0"/>
                <a:t>)</a:t>
              </a:r>
            </a:p>
          </p:txBody>
        </p:sp>
        <p:grpSp>
          <p:nvGrpSpPr>
            <p:cNvPr id="41" name="Group 40">
              <a:extLst>
                <a:ext uri="{FF2B5EF4-FFF2-40B4-BE49-F238E27FC236}">
                  <a16:creationId xmlns:a16="http://schemas.microsoft.com/office/drawing/2014/main" id="{79D62EAB-EED6-8C55-6A3E-611A809F996E}"/>
                </a:ext>
              </a:extLst>
            </p:cNvPr>
            <p:cNvGrpSpPr>
              <a:grpSpLocks noChangeAspect="1"/>
            </p:cNvGrpSpPr>
            <p:nvPr/>
          </p:nvGrpSpPr>
          <p:grpSpPr>
            <a:xfrm>
              <a:off x="5084926" y="1188687"/>
              <a:ext cx="6768926" cy="3213565"/>
              <a:chOff x="5084926" y="1188687"/>
              <a:chExt cx="6768926" cy="3213565"/>
            </a:xfrm>
          </p:grpSpPr>
          <p:pic>
            <p:nvPicPr>
              <p:cNvPr id="30" name="Picture 29">
                <a:extLst>
                  <a:ext uri="{FF2B5EF4-FFF2-40B4-BE49-F238E27FC236}">
                    <a16:creationId xmlns:a16="http://schemas.microsoft.com/office/drawing/2014/main" id="{5CE37B81-3D99-39DF-0746-B580EF827A89}"/>
                  </a:ext>
                </a:extLst>
              </p:cNvPr>
              <p:cNvPicPr>
                <a:picLocks noChangeAspect="1"/>
              </p:cNvPicPr>
              <p:nvPr/>
            </p:nvPicPr>
            <p:blipFill>
              <a:blip r:embed="rId13"/>
              <a:srcRect t="7858"/>
              <a:stretch/>
            </p:blipFill>
            <p:spPr>
              <a:xfrm>
                <a:off x="5084926" y="1223107"/>
                <a:ext cx="6768926" cy="3179145"/>
              </a:xfrm>
              <a:prstGeom prst="rect">
                <a:avLst/>
              </a:prstGeom>
            </p:spPr>
          </p:pic>
          <p:sp>
            <p:nvSpPr>
              <p:cNvPr id="40" name="Rectangle 39">
                <a:extLst>
                  <a:ext uri="{FF2B5EF4-FFF2-40B4-BE49-F238E27FC236}">
                    <a16:creationId xmlns:a16="http://schemas.microsoft.com/office/drawing/2014/main" id="{A43289CD-7339-CD84-EADC-6B2A3F114F16}"/>
                  </a:ext>
                </a:extLst>
              </p:cNvPr>
              <p:cNvSpPr/>
              <p:nvPr/>
            </p:nvSpPr>
            <p:spPr>
              <a:xfrm>
                <a:off x="7324253" y="1188687"/>
                <a:ext cx="3014804" cy="90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grpSp>
      <p:sp>
        <p:nvSpPr>
          <p:cNvPr id="42" name="Google Shape;1124;p28">
            <a:extLst>
              <a:ext uri="{FF2B5EF4-FFF2-40B4-BE49-F238E27FC236}">
                <a16:creationId xmlns:a16="http://schemas.microsoft.com/office/drawing/2014/main" id="{F6C1F4D6-A7A7-7C52-667B-FD0082AE9683}"/>
              </a:ext>
            </a:extLst>
          </p:cNvPr>
          <p:cNvSpPr txBox="1"/>
          <p:nvPr/>
        </p:nvSpPr>
        <p:spPr>
          <a:xfrm>
            <a:off x="1066693" y="2951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grpSp>
        <p:nvGrpSpPr>
          <p:cNvPr id="43" name="Group 42">
            <a:extLst>
              <a:ext uri="{FF2B5EF4-FFF2-40B4-BE49-F238E27FC236}">
                <a16:creationId xmlns:a16="http://schemas.microsoft.com/office/drawing/2014/main" id="{8F64F15C-D42A-0BE7-6AA3-E6384FE7634D}"/>
              </a:ext>
            </a:extLst>
          </p:cNvPr>
          <p:cNvGrpSpPr/>
          <p:nvPr/>
        </p:nvGrpSpPr>
        <p:grpSpPr>
          <a:xfrm>
            <a:off x="-1176" y="6040"/>
            <a:ext cx="12193176" cy="503307"/>
            <a:chOff x="-1176" y="6040"/>
            <a:chExt cx="12193176" cy="503307"/>
          </a:xfrm>
        </p:grpSpPr>
        <p:sp>
          <p:nvSpPr>
            <p:cNvPr id="44" name="Rectangle 43">
              <a:extLst>
                <a:ext uri="{FF2B5EF4-FFF2-40B4-BE49-F238E27FC236}">
                  <a16:creationId xmlns:a16="http://schemas.microsoft.com/office/drawing/2014/main" id="{B41B4C48-F443-465C-16FB-A9858E0F81A0}"/>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TextBox 44">
              <a:extLst>
                <a:ext uri="{FF2B5EF4-FFF2-40B4-BE49-F238E27FC236}">
                  <a16:creationId xmlns:a16="http://schemas.microsoft.com/office/drawing/2014/main" id="{15B02635-C0AE-FC9C-DA6E-325224DACEC8}"/>
                </a:ext>
              </a:extLst>
            </p:cNvPr>
            <p:cNvSpPr txBox="1"/>
            <p:nvPr/>
          </p:nvSpPr>
          <p:spPr>
            <a:xfrm>
              <a:off x="-1175" y="26329"/>
              <a:ext cx="10353086" cy="400110"/>
            </a:xfrm>
            <a:prstGeom prst="rect">
              <a:avLst/>
            </a:prstGeom>
            <a:noFill/>
          </p:spPr>
          <p:txBody>
            <a:bodyPr wrap="square">
              <a:spAutoFit/>
            </a:bodyPr>
            <a:lstStyle/>
            <a:p>
              <a:r>
                <a:rPr lang="en-US" sz="2000" b="1" dirty="0"/>
                <a:t>Laser-Driven proton acceleration</a:t>
              </a:r>
              <a:endParaRPr lang="en-US" sz="2000" b="1" noProof="0" dirty="0"/>
            </a:p>
          </p:txBody>
        </p:sp>
        <p:pic>
          <p:nvPicPr>
            <p:cNvPr id="46" name="Picture 45">
              <a:extLst>
                <a:ext uri="{FF2B5EF4-FFF2-40B4-BE49-F238E27FC236}">
                  <a16:creationId xmlns:a16="http://schemas.microsoft.com/office/drawing/2014/main" id="{AAECDF4E-FC96-068B-71AE-EFADC2844677}"/>
                </a:ext>
              </a:extLst>
            </p:cNvPr>
            <p:cNvPicPr>
              <a:picLocks noChangeAspect="1"/>
            </p:cNvPicPr>
            <p:nvPr/>
          </p:nvPicPr>
          <p:blipFill>
            <a:blip r:embed="rId14"/>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spTree>
    <p:extLst>
      <p:ext uri="{BB962C8B-B14F-4D97-AF65-F5344CB8AC3E}">
        <p14:creationId xmlns:p14="http://schemas.microsoft.com/office/powerpoint/2010/main" val="375038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66205F0D-9F85-9B56-B95A-48777EDCBBC0}"/>
              </a:ext>
            </a:extLst>
          </p:cNvPr>
          <p:cNvSpPr txBox="1"/>
          <p:nvPr/>
        </p:nvSpPr>
        <p:spPr>
          <a:xfrm>
            <a:off x="238680" y="4719701"/>
            <a:ext cx="6023197" cy="307777"/>
          </a:xfrm>
          <a:prstGeom prst="rect">
            <a:avLst/>
          </a:prstGeom>
          <a:noFill/>
        </p:spPr>
        <p:txBody>
          <a:bodyPr wrap="square" rtlCol="0">
            <a:spAutoFit/>
          </a:bodyPr>
          <a:lstStyle/>
          <a:p>
            <a:pPr algn="just"/>
            <a:r>
              <a:rPr lang="en-US" sz="700" b="0" i="1" noProof="0" dirty="0">
                <a:solidFill>
                  <a:srgbClr val="1C1D1E"/>
                </a:solidFill>
                <a:effectLst/>
                <a:latin typeface="Open Sans" panose="020B0606030504020204" pitchFamily="34" charset="0"/>
              </a:rPr>
              <a:t>Graph adapted from Sung H, </a:t>
            </a:r>
            <a:r>
              <a:rPr lang="en-US" sz="700" b="0" i="1" noProof="0" dirty="0" err="1">
                <a:solidFill>
                  <a:srgbClr val="1C1D1E"/>
                </a:solidFill>
                <a:effectLst/>
                <a:latin typeface="Open Sans" panose="020B0606030504020204" pitchFamily="34" charset="0"/>
              </a:rPr>
              <a:t>Ferlay</a:t>
            </a:r>
            <a:r>
              <a:rPr lang="en-US" sz="700" b="0" i="1" noProof="0" dirty="0">
                <a:solidFill>
                  <a:srgbClr val="1C1D1E"/>
                </a:solidFill>
                <a:effectLst/>
                <a:latin typeface="Open Sans" panose="020B0606030504020204" pitchFamily="34" charset="0"/>
              </a:rPr>
              <a:t> J, Siegel RL, </a:t>
            </a:r>
            <a:r>
              <a:rPr lang="en-US" sz="700" b="0" i="1" noProof="0" dirty="0" err="1">
                <a:solidFill>
                  <a:srgbClr val="1C1D1E"/>
                </a:solidFill>
                <a:effectLst/>
                <a:latin typeface="Open Sans" panose="020B0606030504020204" pitchFamily="34" charset="0"/>
              </a:rPr>
              <a:t>Laversanne</a:t>
            </a:r>
            <a:r>
              <a:rPr lang="en-US" sz="700" b="0" i="1" noProof="0" dirty="0">
                <a:solidFill>
                  <a:srgbClr val="1C1D1E"/>
                </a:solidFill>
                <a:effectLst/>
                <a:latin typeface="Open Sans" panose="020B0606030504020204" pitchFamily="34" charset="0"/>
              </a:rPr>
              <a:t> M, </a:t>
            </a:r>
            <a:r>
              <a:rPr lang="en-US" sz="700" b="0" i="1" noProof="0" dirty="0" err="1">
                <a:solidFill>
                  <a:srgbClr val="1C1D1E"/>
                </a:solidFill>
                <a:effectLst/>
                <a:latin typeface="Open Sans" panose="020B0606030504020204" pitchFamily="34" charset="0"/>
              </a:rPr>
              <a:t>Soerjomataram</a:t>
            </a:r>
            <a:r>
              <a:rPr lang="en-US" sz="700" b="0" i="1" noProof="0" dirty="0">
                <a:solidFill>
                  <a:srgbClr val="1C1D1E"/>
                </a:solidFill>
                <a:effectLst/>
                <a:latin typeface="Open Sans" panose="020B0606030504020204" pitchFamily="34" charset="0"/>
              </a:rPr>
              <a:t> I, Jemal A, Bray F. Global cancer statistics 2020: GLOBOCAN estimates of incidence and mortality worldwide for 36 cancers in 185 countries. CA Cancer J Clin. 2021: 71: 209-249. </a:t>
            </a:r>
            <a:r>
              <a:rPr lang="en-US" sz="700" b="1" i="1" u="none" strike="noStrike" noProof="0" dirty="0">
                <a:solidFill>
                  <a:srgbClr val="000000"/>
                </a:solidFill>
                <a:effectLst/>
                <a:latin typeface="Open Sans" panose="020B0606030504020204" pitchFamily="34" charset="0"/>
                <a:hlinkClick r:id="rId3"/>
              </a:rPr>
              <a:t>https://doi.org/10.3322/caac.21660</a:t>
            </a:r>
            <a:endParaRPr lang="en-US" sz="700" i="1" noProof="0" dirty="0"/>
          </a:p>
        </p:txBody>
      </p:sp>
      <p:sp>
        <p:nvSpPr>
          <p:cNvPr id="39" name="TextBox 38">
            <a:extLst>
              <a:ext uri="{FF2B5EF4-FFF2-40B4-BE49-F238E27FC236}">
                <a16:creationId xmlns:a16="http://schemas.microsoft.com/office/drawing/2014/main" id="{E7938E02-1029-1CCB-DF2F-5CA842385867}"/>
              </a:ext>
            </a:extLst>
          </p:cNvPr>
          <p:cNvSpPr txBox="1"/>
          <p:nvPr/>
        </p:nvSpPr>
        <p:spPr>
          <a:xfrm>
            <a:off x="6996532" y="4530268"/>
            <a:ext cx="4616706" cy="523220"/>
          </a:xfrm>
          <a:prstGeom prst="rect">
            <a:avLst/>
          </a:prstGeom>
          <a:noFill/>
        </p:spPr>
        <p:txBody>
          <a:bodyPr wrap="square" rtlCol="0">
            <a:spAutoFit/>
          </a:bodyPr>
          <a:lstStyle/>
          <a:p>
            <a:r>
              <a:rPr lang="en-US" sz="1400" noProof="0" dirty="0">
                <a:solidFill>
                  <a:srgbClr val="000000"/>
                </a:solidFill>
                <a:latin typeface="Calibri" panose="020F0502020204030204" pitchFamily="34" charset="0"/>
                <a:cs typeface="Calibri" panose="020F0502020204030204" pitchFamily="34" charset="0"/>
              </a:rPr>
              <a:t>It is estimated to grow to</a:t>
            </a:r>
            <a:r>
              <a:rPr lang="en-US" sz="1400" b="0" i="0" noProof="0" dirty="0">
                <a:solidFill>
                  <a:srgbClr val="000000"/>
                </a:solidFill>
                <a:effectLst/>
                <a:latin typeface="Calibri" panose="020F0502020204030204" pitchFamily="34" charset="0"/>
                <a:cs typeface="Calibri" panose="020F0502020204030204" pitchFamily="34" charset="0"/>
              </a:rPr>
              <a:t> 28.4 million cases in 2040 (t</a:t>
            </a:r>
            <a:r>
              <a:rPr lang="en-US" sz="1400" noProof="0" dirty="0">
                <a:solidFill>
                  <a:srgbClr val="000000"/>
                </a:solidFill>
                <a:latin typeface="Calibri" panose="020F0502020204030204" pitchFamily="34" charset="0"/>
                <a:cs typeface="Calibri" panose="020F0502020204030204" pitchFamily="34" charset="0"/>
              </a:rPr>
              <a:t>hat is an increase of 47%), and to 30.5 </a:t>
            </a:r>
            <a:r>
              <a:rPr lang="en-US" sz="1400" b="0" i="0" noProof="0" dirty="0">
                <a:solidFill>
                  <a:srgbClr val="000000"/>
                </a:solidFill>
                <a:effectLst/>
                <a:latin typeface="Calibri" panose="020F0502020204030204" pitchFamily="34" charset="0"/>
                <a:cs typeface="Calibri" panose="020F0502020204030204" pitchFamily="34" charset="0"/>
              </a:rPr>
              <a:t>million cases in 2050.</a:t>
            </a:r>
            <a:endParaRPr lang="en-US" sz="1400" noProof="0"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81932D72-3485-939D-06CD-4C7D0C1BC189}"/>
              </a:ext>
            </a:extLst>
          </p:cNvPr>
          <p:cNvGrpSpPr/>
          <p:nvPr/>
        </p:nvGrpSpPr>
        <p:grpSpPr>
          <a:xfrm>
            <a:off x="400456" y="878955"/>
            <a:ext cx="5871856" cy="3619362"/>
            <a:chOff x="1038880" y="1031247"/>
            <a:chExt cx="5871856" cy="3254214"/>
          </a:xfrm>
        </p:grpSpPr>
        <p:sp>
          <p:nvSpPr>
            <p:cNvPr id="37" name="TextBox 36">
              <a:extLst>
                <a:ext uri="{FF2B5EF4-FFF2-40B4-BE49-F238E27FC236}">
                  <a16:creationId xmlns:a16="http://schemas.microsoft.com/office/drawing/2014/main" id="{8469F593-7932-3E10-01E0-A2C1B38C3966}"/>
                </a:ext>
              </a:extLst>
            </p:cNvPr>
            <p:cNvSpPr txBox="1"/>
            <p:nvPr/>
          </p:nvSpPr>
          <p:spPr>
            <a:xfrm>
              <a:off x="1124045" y="1031247"/>
              <a:ext cx="5786691" cy="307777"/>
            </a:xfrm>
            <a:prstGeom prst="rect">
              <a:avLst/>
            </a:prstGeom>
            <a:noFill/>
          </p:spPr>
          <p:txBody>
            <a:bodyPr wrap="square" rtlCol="0">
              <a:spAutoFit/>
            </a:bodyPr>
            <a:lstStyle/>
            <a:p>
              <a:r>
                <a:rPr lang="en-US" sz="1400" noProof="0" dirty="0">
                  <a:latin typeface="Calibri" panose="020F0502020204030204" pitchFamily="34" charset="0"/>
                  <a:cs typeface="Calibri" panose="020F0502020204030204" pitchFamily="34" charset="0"/>
                </a:rPr>
                <a:t>Some of the new cancer cases in 2020 (total 19.3M cases, </a:t>
              </a:r>
              <a:r>
                <a:rPr lang="en-US" sz="1400" b="0" i="0" noProof="0" dirty="0">
                  <a:solidFill>
                    <a:srgbClr val="000000"/>
                  </a:solidFill>
                  <a:effectLst/>
                  <a:latin typeface="Calibri" panose="020F0502020204030204" pitchFamily="34" charset="0"/>
                  <a:cs typeface="Calibri" panose="020F0502020204030204" pitchFamily="34" charset="0"/>
                </a:rPr>
                <a:t>10.0M deaths)</a:t>
              </a:r>
              <a:endParaRPr lang="en-US" sz="1400" noProof="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DFD883F4-7541-28C4-3B67-939B79D49A3C}"/>
                </a:ext>
              </a:extLst>
            </p:cNvPr>
            <p:cNvPicPr>
              <a:picLocks noChangeAspect="1"/>
            </p:cNvPicPr>
            <p:nvPr/>
          </p:nvPicPr>
          <p:blipFill>
            <a:blip r:embed="rId4"/>
            <a:stretch>
              <a:fillRect/>
            </a:stretch>
          </p:blipFill>
          <p:spPr>
            <a:xfrm>
              <a:off x="1038880" y="1414975"/>
              <a:ext cx="5786692" cy="2870486"/>
            </a:xfrm>
            <a:prstGeom prst="rect">
              <a:avLst/>
            </a:prstGeom>
          </p:spPr>
        </p:pic>
      </p:grpSp>
      <p:grpSp>
        <p:nvGrpSpPr>
          <p:cNvPr id="47" name="Group 46">
            <a:extLst>
              <a:ext uri="{FF2B5EF4-FFF2-40B4-BE49-F238E27FC236}">
                <a16:creationId xmlns:a16="http://schemas.microsoft.com/office/drawing/2014/main" id="{828B0EC2-3C53-DC07-D6E5-8E67507ED8CD}"/>
              </a:ext>
            </a:extLst>
          </p:cNvPr>
          <p:cNvGrpSpPr/>
          <p:nvPr/>
        </p:nvGrpSpPr>
        <p:grpSpPr>
          <a:xfrm>
            <a:off x="-1176" y="6040"/>
            <a:ext cx="12193176" cy="503307"/>
            <a:chOff x="-1176" y="6040"/>
            <a:chExt cx="12193176" cy="503307"/>
          </a:xfrm>
        </p:grpSpPr>
        <p:sp>
          <p:nvSpPr>
            <p:cNvPr id="48" name="Rectangle 47">
              <a:extLst>
                <a:ext uri="{FF2B5EF4-FFF2-40B4-BE49-F238E27FC236}">
                  <a16:creationId xmlns:a16="http://schemas.microsoft.com/office/drawing/2014/main" id="{9457F53F-CFFF-64E3-9DEE-CBBCE33C84A0}"/>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TextBox 48">
              <a:extLst>
                <a:ext uri="{FF2B5EF4-FFF2-40B4-BE49-F238E27FC236}">
                  <a16:creationId xmlns:a16="http://schemas.microsoft.com/office/drawing/2014/main" id="{2EF82CEE-73D0-8911-68CB-5D4E3B95DF43}"/>
                </a:ext>
              </a:extLst>
            </p:cNvPr>
            <p:cNvSpPr txBox="1"/>
            <p:nvPr/>
          </p:nvSpPr>
          <p:spPr>
            <a:xfrm>
              <a:off x="-1175" y="26329"/>
              <a:ext cx="10353086" cy="400110"/>
            </a:xfrm>
            <a:prstGeom prst="rect">
              <a:avLst/>
            </a:prstGeom>
            <a:noFill/>
          </p:spPr>
          <p:txBody>
            <a:bodyPr wrap="square">
              <a:spAutoFit/>
            </a:bodyPr>
            <a:lstStyle/>
            <a:p>
              <a:r>
                <a:rPr lang="en-US" sz="2000" b="1" noProof="0" dirty="0"/>
                <a:t>Trend of Global cancer cases in time</a:t>
              </a:r>
            </a:p>
          </p:txBody>
        </p:sp>
        <p:pic>
          <p:nvPicPr>
            <p:cNvPr id="50" name="Picture 49">
              <a:extLst>
                <a:ext uri="{FF2B5EF4-FFF2-40B4-BE49-F238E27FC236}">
                  <a16:creationId xmlns:a16="http://schemas.microsoft.com/office/drawing/2014/main" id="{3B582AE8-D04E-40DD-2A3A-6EED9B6D1915}"/>
                </a:ext>
              </a:extLst>
            </p:cNvPr>
            <p:cNvPicPr>
              <a:picLocks noChangeAspect="1"/>
            </p:cNvPicPr>
            <p:nvPr/>
          </p:nvPicPr>
          <p:blipFill>
            <a:blip r:embed="rId5"/>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51" name="Picture 50">
            <a:extLst>
              <a:ext uri="{FF2B5EF4-FFF2-40B4-BE49-F238E27FC236}">
                <a16:creationId xmlns:a16="http://schemas.microsoft.com/office/drawing/2014/main" id="{714EE138-CB2C-80C5-6C1C-D6DFAD1ABD51}"/>
              </a:ext>
            </a:extLst>
          </p:cNvPr>
          <p:cNvPicPr>
            <a:picLocks noChangeAspect="1"/>
          </p:cNvPicPr>
          <p:nvPr/>
        </p:nvPicPr>
        <p:blipFill>
          <a:blip r:embed="rId6"/>
          <a:stretch>
            <a:fillRect/>
          </a:stretch>
        </p:blipFill>
        <p:spPr>
          <a:xfrm>
            <a:off x="825432" y="6322781"/>
            <a:ext cx="2042922" cy="428081"/>
          </a:xfrm>
          <a:prstGeom prst="rect">
            <a:avLst/>
          </a:prstGeom>
        </p:spPr>
      </p:pic>
      <p:pic>
        <p:nvPicPr>
          <p:cNvPr id="52" name="Picture 51">
            <a:extLst>
              <a:ext uri="{FF2B5EF4-FFF2-40B4-BE49-F238E27FC236}">
                <a16:creationId xmlns:a16="http://schemas.microsoft.com/office/drawing/2014/main" id="{435F0711-B5D1-A3EB-36D7-21FBB48A0108}"/>
              </a:ext>
            </a:extLst>
          </p:cNvPr>
          <p:cNvPicPr>
            <a:picLocks noChangeAspect="1"/>
          </p:cNvPicPr>
          <p:nvPr/>
        </p:nvPicPr>
        <p:blipFill>
          <a:blip r:embed="rId7"/>
          <a:stretch>
            <a:fillRect/>
          </a:stretch>
        </p:blipFill>
        <p:spPr>
          <a:xfrm>
            <a:off x="5859164" y="6277190"/>
            <a:ext cx="473672" cy="473672"/>
          </a:xfrm>
          <a:prstGeom prst="rect">
            <a:avLst/>
          </a:prstGeom>
        </p:spPr>
      </p:pic>
      <p:pic>
        <p:nvPicPr>
          <p:cNvPr id="53" name="Picture 52">
            <a:extLst>
              <a:ext uri="{FF2B5EF4-FFF2-40B4-BE49-F238E27FC236}">
                <a16:creationId xmlns:a16="http://schemas.microsoft.com/office/drawing/2014/main" id="{446B4A26-CC25-012A-33AD-24481592AB18}"/>
              </a:ext>
            </a:extLst>
          </p:cNvPr>
          <p:cNvPicPr>
            <a:picLocks noChangeAspect="1"/>
          </p:cNvPicPr>
          <p:nvPr/>
        </p:nvPicPr>
        <p:blipFill>
          <a:blip r:embed="rId8"/>
          <a:srcRect t="19638" b="26316"/>
          <a:stretch/>
        </p:blipFill>
        <p:spPr>
          <a:xfrm>
            <a:off x="10063707" y="6360138"/>
            <a:ext cx="1150393" cy="419932"/>
          </a:xfrm>
          <a:prstGeom prst="rect">
            <a:avLst/>
          </a:prstGeom>
        </p:spPr>
      </p:pic>
      <p:pic>
        <p:nvPicPr>
          <p:cNvPr id="60" name="Picture 59">
            <a:extLst>
              <a:ext uri="{FF2B5EF4-FFF2-40B4-BE49-F238E27FC236}">
                <a16:creationId xmlns:a16="http://schemas.microsoft.com/office/drawing/2014/main" id="{4F855A26-03E7-61A5-8926-4652A12AE8CE}"/>
              </a:ext>
            </a:extLst>
          </p:cNvPr>
          <p:cNvPicPr>
            <a:picLocks noChangeAspect="1"/>
          </p:cNvPicPr>
          <p:nvPr/>
        </p:nvPicPr>
        <p:blipFill>
          <a:blip r:embed="rId9"/>
          <a:stretch>
            <a:fillRect/>
          </a:stretch>
        </p:blipFill>
        <p:spPr>
          <a:xfrm>
            <a:off x="6638949" y="1220436"/>
            <a:ext cx="4882491" cy="2882941"/>
          </a:xfrm>
          <a:prstGeom prst="rect">
            <a:avLst/>
          </a:prstGeom>
        </p:spPr>
      </p:pic>
      <p:sp>
        <p:nvSpPr>
          <p:cNvPr id="61" name="TextBox 60">
            <a:extLst>
              <a:ext uri="{FF2B5EF4-FFF2-40B4-BE49-F238E27FC236}">
                <a16:creationId xmlns:a16="http://schemas.microsoft.com/office/drawing/2014/main" id="{30599C0F-F9EE-003F-708C-F08331D0B62F}"/>
              </a:ext>
            </a:extLst>
          </p:cNvPr>
          <p:cNvSpPr txBox="1"/>
          <p:nvPr/>
        </p:nvSpPr>
        <p:spPr>
          <a:xfrm>
            <a:off x="8010308" y="875819"/>
            <a:ext cx="2341603" cy="307777"/>
          </a:xfrm>
          <a:prstGeom prst="rect">
            <a:avLst/>
          </a:prstGeom>
          <a:noFill/>
        </p:spPr>
        <p:txBody>
          <a:bodyPr wrap="none" rtlCol="0">
            <a:spAutoFit/>
          </a:bodyPr>
          <a:lstStyle/>
          <a:p>
            <a:r>
              <a:rPr lang="en-US" sz="1400" noProof="0" dirty="0">
                <a:latin typeface="Calibri" panose="020F0502020204030204" pitchFamily="34" charset="0"/>
                <a:cs typeface="Calibri" panose="020F0502020204030204" pitchFamily="34" charset="0"/>
              </a:rPr>
              <a:t>Trend of Global Cancer Cases </a:t>
            </a:r>
          </a:p>
        </p:txBody>
      </p:sp>
      <p:grpSp>
        <p:nvGrpSpPr>
          <p:cNvPr id="66" name="Group 65">
            <a:extLst>
              <a:ext uri="{FF2B5EF4-FFF2-40B4-BE49-F238E27FC236}">
                <a16:creationId xmlns:a16="http://schemas.microsoft.com/office/drawing/2014/main" id="{F541C709-47DB-21F9-9CDE-A44145C75DF8}"/>
              </a:ext>
            </a:extLst>
          </p:cNvPr>
          <p:cNvGrpSpPr/>
          <p:nvPr/>
        </p:nvGrpSpPr>
        <p:grpSpPr>
          <a:xfrm>
            <a:off x="10351911" y="2939764"/>
            <a:ext cx="1105899" cy="489236"/>
            <a:chOff x="10259353" y="2845384"/>
            <a:chExt cx="1105899" cy="489236"/>
          </a:xfrm>
        </p:grpSpPr>
        <p:sp>
          <p:nvSpPr>
            <p:cNvPr id="63" name="Oval 62">
              <a:extLst>
                <a:ext uri="{FF2B5EF4-FFF2-40B4-BE49-F238E27FC236}">
                  <a16:creationId xmlns:a16="http://schemas.microsoft.com/office/drawing/2014/main" id="{0910CB4F-6711-D91B-B831-DC9455F2465D}"/>
                </a:ext>
              </a:extLst>
            </p:cNvPr>
            <p:cNvSpPr>
              <a:spLocks noChangeAspect="1"/>
            </p:cNvSpPr>
            <p:nvPr/>
          </p:nvSpPr>
          <p:spPr>
            <a:xfrm>
              <a:off x="10262905" y="2924916"/>
              <a:ext cx="90000" cy="900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sz="1400"/>
            </a:p>
          </p:txBody>
        </p:sp>
        <p:sp>
          <p:nvSpPr>
            <p:cNvPr id="64" name="Oval 63">
              <a:extLst>
                <a:ext uri="{FF2B5EF4-FFF2-40B4-BE49-F238E27FC236}">
                  <a16:creationId xmlns:a16="http://schemas.microsoft.com/office/drawing/2014/main" id="{08CE62FD-0EEF-7F5B-5289-2E3FE99E6DB0}"/>
                </a:ext>
              </a:extLst>
            </p:cNvPr>
            <p:cNvSpPr>
              <a:spLocks noChangeAspect="1"/>
            </p:cNvSpPr>
            <p:nvPr/>
          </p:nvSpPr>
          <p:spPr>
            <a:xfrm>
              <a:off x="10259353" y="3146453"/>
              <a:ext cx="90000" cy="900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sz="1400"/>
            </a:p>
          </p:txBody>
        </p:sp>
        <p:sp>
          <p:nvSpPr>
            <p:cNvPr id="65" name="TextBox 64">
              <a:extLst>
                <a:ext uri="{FF2B5EF4-FFF2-40B4-BE49-F238E27FC236}">
                  <a16:creationId xmlns:a16="http://schemas.microsoft.com/office/drawing/2014/main" id="{BEA85E89-4CB9-0D60-BC80-3B1F28308923}"/>
                </a:ext>
              </a:extLst>
            </p:cNvPr>
            <p:cNvSpPr txBox="1"/>
            <p:nvPr/>
          </p:nvSpPr>
          <p:spPr>
            <a:xfrm>
              <a:off x="10343819" y="2845384"/>
              <a:ext cx="1021433" cy="489236"/>
            </a:xfrm>
            <a:prstGeom prst="rect">
              <a:avLst/>
            </a:prstGeom>
            <a:noFill/>
          </p:spPr>
          <p:txBody>
            <a:bodyPr wrap="none" rtlCol="0">
              <a:spAutoFit/>
            </a:bodyPr>
            <a:lstStyle/>
            <a:p>
              <a:r>
                <a:rPr lang="en-GB" sz="1050" dirty="0">
                  <a:solidFill>
                    <a:schemeClr val="tx1">
                      <a:lumMod val="75000"/>
                      <a:lumOff val="25000"/>
                    </a:schemeClr>
                  </a:solidFill>
                </a:rPr>
                <a:t>P</a:t>
              </a:r>
              <a:r>
                <a:rPr lang="en-RO" sz="1050" dirty="0">
                  <a:solidFill>
                    <a:schemeClr val="tx1">
                      <a:lumMod val="75000"/>
                      <a:lumOff val="25000"/>
                    </a:schemeClr>
                  </a:solidFill>
                </a:rPr>
                <a:t>rojected data</a:t>
              </a:r>
            </a:p>
            <a:p>
              <a:pPr>
                <a:lnSpc>
                  <a:spcPct val="150000"/>
                </a:lnSpc>
              </a:pPr>
              <a:r>
                <a:rPr lang="en-GB" sz="1050" dirty="0">
                  <a:solidFill>
                    <a:schemeClr val="tx1">
                      <a:lumMod val="75000"/>
                      <a:lumOff val="25000"/>
                    </a:schemeClr>
                  </a:solidFill>
                </a:rPr>
                <a:t>Existing data</a:t>
              </a:r>
            </a:p>
          </p:txBody>
        </p:sp>
      </p:grpSp>
    </p:spTree>
    <p:extLst>
      <p:ext uri="{BB962C8B-B14F-4D97-AF65-F5344CB8AC3E}">
        <p14:creationId xmlns:p14="http://schemas.microsoft.com/office/powerpoint/2010/main" val="86606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9">
          <a:extLst>
            <a:ext uri="{FF2B5EF4-FFF2-40B4-BE49-F238E27FC236}">
              <a16:creationId xmlns:a16="http://schemas.microsoft.com/office/drawing/2014/main" id="{46DAAEAB-A04F-CF8B-CE97-867F682BA164}"/>
            </a:ext>
          </a:extLst>
        </p:cNvPr>
        <p:cNvGrpSpPr/>
        <p:nvPr/>
      </p:nvGrpSpPr>
      <p:grpSpPr>
        <a:xfrm>
          <a:off x="0" y="0"/>
          <a:ext cx="0" cy="0"/>
          <a:chOff x="0" y="0"/>
          <a:chExt cx="0" cy="0"/>
        </a:xfrm>
      </p:grpSpPr>
      <p:sp>
        <p:nvSpPr>
          <p:cNvPr id="31" name="Google Shape;1124;p28">
            <a:extLst>
              <a:ext uri="{FF2B5EF4-FFF2-40B4-BE49-F238E27FC236}">
                <a16:creationId xmlns:a16="http://schemas.microsoft.com/office/drawing/2014/main" id="{35BE396A-885E-1E4F-6607-2EA8663E92F9}"/>
              </a:ext>
            </a:extLst>
          </p:cNvPr>
          <p:cNvSpPr txBox="1"/>
          <p:nvPr/>
        </p:nvSpPr>
        <p:spPr>
          <a:xfrm>
            <a:off x="1066693" y="2951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32" name="TextBox 31">
            <a:extLst>
              <a:ext uri="{FF2B5EF4-FFF2-40B4-BE49-F238E27FC236}">
                <a16:creationId xmlns:a16="http://schemas.microsoft.com/office/drawing/2014/main" id="{55D40182-DE5C-57D6-F1A5-9D9CA2AB8611}"/>
              </a:ext>
            </a:extLst>
          </p:cNvPr>
          <p:cNvSpPr txBox="1"/>
          <p:nvPr/>
        </p:nvSpPr>
        <p:spPr>
          <a:xfrm>
            <a:off x="40546" y="427609"/>
            <a:ext cx="4378377" cy="400110"/>
          </a:xfrm>
          <a:prstGeom prst="rect">
            <a:avLst/>
          </a:prstGeom>
          <a:noFill/>
        </p:spPr>
        <p:txBody>
          <a:bodyPr wrap="square" rtlCol="0">
            <a:spAutoFit/>
          </a:bodyPr>
          <a:lstStyle/>
          <a:p>
            <a:r>
              <a:rPr lang="en-US" altLang="ja-JP" sz="2000" b="1" dirty="0"/>
              <a:t>Above 100 MeV/u carbon Ion energy</a:t>
            </a:r>
            <a:endParaRPr lang="ja-JP" altLang="en-US" sz="2000" b="1"/>
          </a:p>
        </p:txBody>
      </p:sp>
      <p:pic>
        <p:nvPicPr>
          <p:cNvPr id="50" name="Picture 49">
            <a:extLst>
              <a:ext uri="{FF2B5EF4-FFF2-40B4-BE49-F238E27FC236}">
                <a16:creationId xmlns:a16="http://schemas.microsoft.com/office/drawing/2014/main" id="{09E9D9F5-BD60-901E-2234-F3CE814F51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3996" y="3163440"/>
            <a:ext cx="3030895" cy="2724844"/>
          </a:xfrm>
          <a:prstGeom prst="rect">
            <a:avLst/>
          </a:prstGeom>
        </p:spPr>
      </p:pic>
      <p:pic>
        <p:nvPicPr>
          <p:cNvPr id="51" name="Picture 50">
            <a:extLst>
              <a:ext uri="{FF2B5EF4-FFF2-40B4-BE49-F238E27FC236}">
                <a16:creationId xmlns:a16="http://schemas.microsoft.com/office/drawing/2014/main" id="{663FB170-7D21-8AE7-8B53-E739F43BB2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0589" y="1040361"/>
            <a:ext cx="2227635" cy="2260719"/>
          </a:xfrm>
          <a:prstGeom prst="rect">
            <a:avLst/>
          </a:prstGeom>
        </p:spPr>
      </p:pic>
      <p:sp>
        <p:nvSpPr>
          <p:cNvPr id="52" name="テキスト ボックス 100">
            <a:extLst>
              <a:ext uri="{FF2B5EF4-FFF2-40B4-BE49-F238E27FC236}">
                <a16:creationId xmlns:a16="http://schemas.microsoft.com/office/drawing/2014/main" id="{3C13D756-0B3D-44AF-5059-125E760B0AD8}"/>
              </a:ext>
            </a:extLst>
          </p:cNvPr>
          <p:cNvSpPr txBox="1"/>
          <p:nvPr/>
        </p:nvSpPr>
        <p:spPr>
          <a:xfrm>
            <a:off x="10567345" y="3225069"/>
            <a:ext cx="1587880" cy="577081"/>
          </a:xfrm>
          <a:prstGeom prst="rect">
            <a:avLst/>
          </a:prstGeom>
          <a:noFill/>
        </p:spPr>
        <p:txBody>
          <a:bodyPr wrap="square" rtlCol="0">
            <a:spAutoFit/>
          </a:bodyPr>
          <a:lstStyle/>
          <a:p>
            <a:r>
              <a:rPr kumimoji="1" lang="en-US" altLang="ja-JP" sz="1050" dirty="0"/>
              <a:t>A: Alumi</a:t>
            </a:r>
            <a:r>
              <a:rPr lang="en-US" altLang="ja-JP" sz="1050" dirty="0"/>
              <a:t>num (13 um)</a:t>
            </a:r>
            <a:endParaRPr kumimoji="1" lang="en-US" altLang="ja-JP" sz="1050" dirty="0"/>
          </a:p>
          <a:p>
            <a:r>
              <a:rPr kumimoji="1" lang="en-US" altLang="ja-JP" sz="1050" dirty="0"/>
              <a:t>C: CR-39 (0.9 mm)</a:t>
            </a:r>
          </a:p>
          <a:p>
            <a:r>
              <a:rPr kumimoji="1" lang="en-US" altLang="ja-JP" sz="1050" dirty="0"/>
              <a:t>T: Teflon</a:t>
            </a:r>
            <a:r>
              <a:rPr kumimoji="1" lang="ja-JP" altLang="en-US" sz="1050" dirty="0"/>
              <a:t> </a:t>
            </a:r>
            <a:r>
              <a:rPr lang="en-US" altLang="ja-JP" sz="1050" dirty="0"/>
              <a:t>(1.8 mm)</a:t>
            </a:r>
          </a:p>
        </p:txBody>
      </p:sp>
      <p:sp>
        <p:nvSpPr>
          <p:cNvPr id="53" name="テキスト ボックス 124">
            <a:extLst>
              <a:ext uri="{FF2B5EF4-FFF2-40B4-BE49-F238E27FC236}">
                <a16:creationId xmlns:a16="http://schemas.microsoft.com/office/drawing/2014/main" id="{4B115922-CCFE-CB9E-78BB-304BFFB33A55}"/>
              </a:ext>
            </a:extLst>
          </p:cNvPr>
          <p:cNvSpPr txBox="1"/>
          <p:nvPr/>
        </p:nvSpPr>
        <p:spPr>
          <a:xfrm>
            <a:off x="5763233" y="2494028"/>
            <a:ext cx="3558948" cy="276999"/>
          </a:xfrm>
          <a:prstGeom prst="rect">
            <a:avLst/>
          </a:prstGeom>
          <a:noFill/>
        </p:spPr>
        <p:txBody>
          <a:bodyPr wrap="square">
            <a:spAutoFit/>
          </a:bodyPr>
          <a:lstStyle/>
          <a:p>
            <a:r>
              <a:rPr lang="en" altLang="ja-JP" sz="1200" dirty="0">
                <a:effectLst/>
                <a:latin typeface="Times New Roman" panose="02020603050405020304" pitchFamily="18" charset="0"/>
                <a:cs typeface="Times New Roman" panose="02020603050405020304" pitchFamily="18" charset="0"/>
              </a:rPr>
              <a:t>2.</a:t>
            </a:r>
            <a:r>
              <a:rPr kumimoji="1" lang="en-US" altLang="ja-JP" sz="1200" dirty="0">
                <a:latin typeface="Times New Roman" panose="02020603050405020304" pitchFamily="18" charset="0"/>
                <a:cs typeface="Times New Roman" panose="02020603050405020304" pitchFamily="18" charset="0"/>
              </a:rPr>
              <a:t> T. Sato</a:t>
            </a:r>
            <a:r>
              <a:rPr kumimoji="1" lang="ja-JP" altLang="en-US" sz="1200">
                <a:latin typeface="Times New Roman" panose="02020603050405020304" pitchFamily="18" charset="0"/>
                <a:cs typeface="Times New Roman" panose="02020603050405020304" pitchFamily="18" charset="0"/>
              </a:rPr>
              <a:t> </a:t>
            </a:r>
            <a:r>
              <a:rPr kumimoji="1" lang="en-US" altLang="ja-JP" sz="1200" dirty="0">
                <a:latin typeface="Times New Roman" panose="02020603050405020304" pitchFamily="18" charset="0"/>
                <a:cs typeface="Times New Roman" panose="02020603050405020304" pitchFamily="18" charset="0"/>
              </a:rPr>
              <a:t>et</a:t>
            </a:r>
            <a:r>
              <a:rPr kumimoji="1" lang="ja-JP" altLang="en-US" sz="1200">
                <a:latin typeface="Times New Roman" panose="02020603050405020304" pitchFamily="18" charset="0"/>
                <a:cs typeface="Times New Roman" panose="02020603050405020304" pitchFamily="18" charset="0"/>
              </a:rPr>
              <a:t> </a:t>
            </a:r>
            <a:r>
              <a:rPr kumimoji="1" lang="en-US" altLang="ja-JP" sz="1200" dirty="0">
                <a:latin typeface="Times New Roman" panose="02020603050405020304" pitchFamily="18" charset="0"/>
                <a:cs typeface="Times New Roman" panose="02020603050405020304" pitchFamily="18" charset="0"/>
              </a:rPr>
              <a:t>al.,</a:t>
            </a:r>
            <a:r>
              <a:rPr kumimoji="1" lang="ja-JP" altLang="en-US" sz="1200">
                <a:latin typeface="Times New Roman" panose="02020603050405020304" pitchFamily="18" charset="0"/>
                <a:cs typeface="Times New Roman" panose="02020603050405020304" pitchFamily="18" charset="0"/>
              </a:rPr>
              <a:t> </a:t>
            </a:r>
            <a:r>
              <a:rPr lang="en" altLang="ja-JP" sz="1200" b="0" i="0" u="none" strike="noStrike" dirty="0">
                <a:solidFill>
                  <a:srgbClr val="000000"/>
                </a:solidFill>
                <a:effectLst/>
                <a:latin typeface="Times New Roman" panose="02020603050405020304" pitchFamily="18" charset="0"/>
                <a:cs typeface="Times New Roman" panose="02020603050405020304" pitchFamily="18" charset="0"/>
              </a:rPr>
              <a:t>J. </a:t>
            </a:r>
            <a:r>
              <a:rPr lang="en" altLang="ja-JP" sz="1200" dirty="0" err="1">
                <a:solidFill>
                  <a:srgbClr val="000000"/>
                </a:solidFill>
                <a:latin typeface="Times New Roman" panose="02020603050405020304" pitchFamily="18" charset="0"/>
                <a:cs typeface="Times New Roman" panose="02020603050405020304" pitchFamily="18" charset="0"/>
              </a:rPr>
              <a:t>N</a:t>
            </a:r>
            <a:r>
              <a:rPr lang="en" altLang="ja-JP" sz="1200" b="0" i="0" u="none" strike="noStrike" dirty="0" err="1">
                <a:solidFill>
                  <a:srgbClr val="000000"/>
                </a:solidFill>
                <a:effectLst/>
                <a:latin typeface="Times New Roman" panose="02020603050405020304" pitchFamily="18" charset="0"/>
                <a:cs typeface="Times New Roman" panose="02020603050405020304" pitchFamily="18" charset="0"/>
              </a:rPr>
              <a:t>ucl</a:t>
            </a:r>
            <a:r>
              <a:rPr lang="en" altLang="ja-JP" sz="1200" b="0" i="0" u="none" strike="noStrike" dirty="0">
                <a:solidFill>
                  <a:srgbClr val="000000"/>
                </a:solidFill>
                <a:effectLst/>
                <a:latin typeface="Times New Roman" panose="02020603050405020304" pitchFamily="18" charset="0"/>
                <a:cs typeface="Times New Roman" panose="02020603050405020304" pitchFamily="18" charset="0"/>
              </a:rPr>
              <a:t>. Sci. Technol</a:t>
            </a:r>
            <a:r>
              <a:rPr lang="en" altLang="ja-JP" sz="1200" dirty="0">
                <a:effectLst/>
                <a:latin typeface="Times New Roman" panose="02020603050405020304" pitchFamily="18" charset="0"/>
                <a:cs typeface="Times New Roman" panose="02020603050405020304" pitchFamily="18" charset="0"/>
              </a:rPr>
              <a:t>. </a:t>
            </a:r>
            <a:r>
              <a:rPr lang="en" altLang="ja-JP" sz="1200" b="1" dirty="0">
                <a:effectLst/>
                <a:latin typeface="Times New Roman" panose="02020603050405020304" pitchFamily="18" charset="0"/>
                <a:cs typeface="Times New Roman" panose="02020603050405020304" pitchFamily="18" charset="0"/>
              </a:rPr>
              <a:t>55</a:t>
            </a:r>
            <a:r>
              <a:rPr lang="en" altLang="ja-JP" sz="1200" dirty="0">
                <a:effectLst/>
                <a:latin typeface="Times New Roman" panose="02020603050405020304" pitchFamily="18" charset="0"/>
                <a:cs typeface="Times New Roman" panose="02020603050405020304" pitchFamily="18" charset="0"/>
              </a:rPr>
              <a:t>, 68 (2018). </a:t>
            </a:r>
            <a:endParaRPr lang="en" altLang="ja-JP" sz="1200" dirty="0">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8017467B-41A9-39F0-7D5B-242239176C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6892" y="1016194"/>
            <a:ext cx="4282024" cy="1222161"/>
          </a:xfrm>
          <a:prstGeom prst="rect">
            <a:avLst/>
          </a:prstGeom>
        </p:spPr>
      </p:pic>
      <p:sp>
        <p:nvSpPr>
          <p:cNvPr id="55" name="テキスト ボックス 164">
            <a:extLst>
              <a:ext uri="{FF2B5EF4-FFF2-40B4-BE49-F238E27FC236}">
                <a16:creationId xmlns:a16="http://schemas.microsoft.com/office/drawing/2014/main" id="{498D48B9-8D95-4C60-BB16-17EC490BCCB1}"/>
              </a:ext>
            </a:extLst>
          </p:cNvPr>
          <p:cNvSpPr txBox="1"/>
          <p:nvPr/>
        </p:nvSpPr>
        <p:spPr>
          <a:xfrm>
            <a:off x="5763233" y="2266559"/>
            <a:ext cx="2729976" cy="276999"/>
          </a:xfrm>
          <a:prstGeom prst="rect">
            <a:avLst/>
          </a:prstGeom>
          <a:noFill/>
        </p:spPr>
        <p:txBody>
          <a:bodyPr wrap="square">
            <a:spAutoFit/>
          </a:bodyPr>
          <a:lstStyle/>
          <a:p>
            <a:r>
              <a:rPr lang="en" altLang="ja-JP" sz="1200" dirty="0">
                <a:latin typeface="Times" pitchFamily="2" charset="0"/>
              </a:rPr>
              <a:t>1</a:t>
            </a:r>
            <a:r>
              <a:rPr lang="en" altLang="ja-JP" sz="1200" dirty="0">
                <a:effectLst/>
                <a:latin typeface="Times" pitchFamily="2" charset="0"/>
              </a:rPr>
              <a:t>. M. </a:t>
            </a:r>
            <a:r>
              <a:rPr lang="en" altLang="ja-JP" sz="1200" dirty="0" err="1">
                <a:effectLst/>
                <a:latin typeface="Times" pitchFamily="2" charset="0"/>
              </a:rPr>
              <a:t>Kanasaki</a:t>
            </a:r>
            <a:r>
              <a:rPr lang="en" altLang="ja-JP" sz="1200" dirty="0">
                <a:latin typeface="Times" pitchFamily="2" charset="0"/>
              </a:rPr>
              <a:t> et al., in preparation</a:t>
            </a:r>
            <a:r>
              <a:rPr lang="en" altLang="ja-JP" sz="1200" dirty="0">
                <a:effectLst/>
                <a:latin typeface="Times" pitchFamily="2" charset="0"/>
              </a:rPr>
              <a:t>. </a:t>
            </a:r>
            <a:endParaRPr lang="en" altLang="ja-JP" sz="1200" dirty="0"/>
          </a:p>
        </p:txBody>
      </p:sp>
      <p:sp>
        <p:nvSpPr>
          <p:cNvPr id="10" name="Rectangle 9">
            <a:extLst>
              <a:ext uri="{FF2B5EF4-FFF2-40B4-BE49-F238E27FC236}">
                <a16:creationId xmlns:a16="http://schemas.microsoft.com/office/drawing/2014/main" id="{ADA6E219-FE7E-D613-8E9A-493D7D2F2045}"/>
              </a:ext>
            </a:extLst>
          </p:cNvPr>
          <p:cNvSpPr/>
          <p:nvPr/>
        </p:nvSpPr>
        <p:spPr>
          <a:xfrm>
            <a:off x="5545979" y="627664"/>
            <a:ext cx="3223849" cy="338554"/>
          </a:xfrm>
          <a:prstGeom prst="rect">
            <a:avLst/>
          </a:prstGeom>
        </p:spPr>
        <p:txBody>
          <a:bodyPr wrap="square">
            <a:spAutoFit/>
          </a:bodyPr>
          <a:lstStyle/>
          <a:p>
            <a:r>
              <a:rPr lang="en-US" altLang="ja-JP" sz="1600" b="1" dirty="0"/>
              <a:t>Schematic of the CR-39 Stack</a:t>
            </a:r>
            <a:r>
              <a:rPr lang="en-US" altLang="ja-JP" sz="1600" b="1" baseline="30000" dirty="0"/>
              <a:t>1</a:t>
            </a:r>
            <a:endParaRPr lang="ja-JP" altLang="en-US" sz="1600" b="1" baseline="30000"/>
          </a:p>
        </p:txBody>
      </p:sp>
      <p:sp>
        <p:nvSpPr>
          <p:cNvPr id="11" name="TextBox 10">
            <a:extLst>
              <a:ext uri="{FF2B5EF4-FFF2-40B4-BE49-F238E27FC236}">
                <a16:creationId xmlns:a16="http://schemas.microsoft.com/office/drawing/2014/main" id="{C326A07B-6A06-3801-04FA-8F776D4F76C3}"/>
              </a:ext>
            </a:extLst>
          </p:cNvPr>
          <p:cNvSpPr txBox="1"/>
          <p:nvPr/>
        </p:nvSpPr>
        <p:spPr>
          <a:xfrm>
            <a:off x="9696811" y="473160"/>
            <a:ext cx="2954623" cy="584775"/>
          </a:xfrm>
          <a:prstGeom prst="rect">
            <a:avLst/>
          </a:prstGeom>
          <a:noFill/>
        </p:spPr>
        <p:txBody>
          <a:bodyPr wrap="square" rtlCol="0">
            <a:spAutoFit/>
          </a:bodyPr>
          <a:lstStyle/>
          <a:p>
            <a:r>
              <a:rPr lang="en" altLang="ja-JP" sz="1600" b="1" dirty="0"/>
              <a:t>Monte Carlo simulation for Carbon ions (</a:t>
            </a:r>
            <a:r>
              <a:rPr lang="en-US" altLang="ja-JP" sz="1600" b="1" dirty="0"/>
              <a:t>PHITS</a:t>
            </a:r>
            <a:r>
              <a:rPr lang="en-US" altLang="ja-JP" sz="1600" b="1" baseline="30000" dirty="0"/>
              <a:t>2</a:t>
            </a:r>
            <a:r>
              <a:rPr lang="en-US" altLang="ja-JP" sz="1600" b="1" dirty="0"/>
              <a:t>)</a:t>
            </a:r>
            <a:endParaRPr lang="en-US" sz="1400" dirty="0"/>
          </a:p>
        </p:txBody>
      </p:sp>
      <p:sp>
        <p:nvSpPr>
          <p:cNvPr id="12" name="TextBox 11">
            <a:extLst>
              <a:ext uri="{FF2B5EF4-FFF2-40B4-BE49-F238E27FC236}">
                <a16:creationId xmlns:a16="http://schemas.microsoft.com/office/drawing/2014/main" id="{700E1849-01E5-087B-D020-A2896EFCD1B2}"/>
              </a:ext>
            </a:extLst>
          </p:cNvPr>
          <p:cNvSpPr txBox="1"/>
          <p:nvPr/>
        </p:nvSpPr>
        <p:spPr>
          <a:xfrm>
            <a:off x="5051120" y="2858222"/>
            <a:ext cx="3200337" cy="338554"/>
          </a:xfrm>
          <a:prstGeom prst="rect">
            <a:avLst/>
          </a:prstGeom>
          <a:noFill/>
        </p:spPr>
        <p:txBody>
          <a:bodyPr wrap="square" rtlCol="0">
            <a:spAutoFit/>
          </a:bodyPr>
          <a:lstStyle/>
          <a:p>
            <a:r>
              <a:rPr lang="en-US" altLang="ja-JP" sz="1600" b="1" dirty="0"/>
              <a:t>Microscope Image of Etched Pits</a:t>
            </a:r>
            <a:endParaRPr lang="ja-JP" altLang="en-US" sz="1600" b="1"/>
          </a:p>
        </p:txBody>
      </p:sp>
      <p:sp>
        <p:nvSpPr>
          <p:cNvPr id="59" name="TextBox 58">
            <a:extLst>
              <a:ext uri="{FF2B5EF4-FFF2-40B4-BE49-F238E27FC236}">
                <a16:creationId xmlns:a16="http://schemas.microsoft.com/office/drawing/2014/main" id="{47AD0B55-1B67-A094-085D-C6B4499C3EE1}"/>
              </a:ext>
            </a:extLst>
          </p:cNvPr>
          <p:cNvSpPr txBox="1"/>
          <p:nvPr/>
        </p:nvSpPr>
        <p:spPr>
          <a:xfrm>
            <a:off x="8713208" y="3756083"/>
            <a:ext cx="1967205" cy="338554"/>
          </a:xfrm>
          <a:prstGeom prst="rect">
            <a:avLst/>
          </a:prstGeom>
          <a:noFill/>
        </p:spPr>
        <p:txBody>
          <a:bodyPr wrap="none" rtlCol="0">
            <a:spAutoFit/>
          </a:bodyPr>
          <a:lstStyle/>
          <a:p>
            <a:r>
              <a:rPr lang="en-US" altLang="ja-JP" sz="1600" b="1" dirty="0"/>
              <a:t>Carbon ion spectrum</a:t>
            </a:r>
            <a:endParaRPr lang="ja-JP" altLang="en-US" sz="1600" b="1"/>
          </a:p>
        </p:txBody>
      </p:sp>
      <p:sp>
        <p:nvSpPr>
          <p:cNvPr id="60" name="TextBox 59">
            <a:extLst>
              <a:ext uri="{FF2B5EF4-FFF2-40B4-BE49-F238E27FC236}">
                <a16:creationId xmlns:a16="http://schemas.microsoft.com/office/drawing/2014/main" id="{AF40A2D4-6BDE-7441-DB03-7B4B346AF6F5}"/>
              </a:ext>
            </a:extLst>
          </p:cNvPr>
          <p:cNvSpPr txBox="1"/>
          <p:nvPr/>
        </p:nvSpPr>
        <p:spPr>
          <a:xfrm>
            <a:off x="5118567" y="5848998"/>
            <a:ext cx="3371871" cy="276999"/>
          </a:xfrm>
          <a:prstGeom prst="rect">
            <a:avLst/>
          </a:prstGeom>
          <a:noFill/>
        </p:spPr>
        <p:txBody>
          <a:bodyPr wrap="square" rtlCol="0">
            <a:spAutoFit/>
          </a:bodyPr>
          <a:lstStyle/>
          <a:p>
            <a:r>
              <a:rPr lang="en-US" altLang="ja-JP" sz="1200" i="1" dirty="0"/>
              <a:t>Analysis by Ozaki, </a:t>
            </a:r>
            <a:r>
              <a:rPr lang="en-US" altLang="ja-JP" sz="1200" i="1" dirty="0" err="1"/>
              <a:t>Kanasaki</a:t>
            </a:r>
            <a:r>
              <a:rPr lang="en-US" altLang="ja-JP" sz="1200" i="1" dirty="0"/>
              <a:t> (Kobe), Fukuda (KPSI)</a:t>
            </a:r>
            <a:endParaRPr lang="ja-JP" altLang="en-US" sz="1200" i="1"/>
          </a:p>
        </p:txBody>
      </p:sp>
      <p:grpSp>
        <p:nvGrpSpPr>
          <p:cNvPr id="2" name="Group 1">
            <a:extLst>
              <a:ext uri="{FF2B5EF4-FFF2-40B4-BE49-F238E27FC236}">
                <a16:creationId xmlns:a16="http://schemas.microsoft.com/office/drawing/2014/main" id="{B9835958-0558-5A48-F77C-3F06598ABFA6}"/>
              </a:ext>
            </a:extLst>
          </p:cNvPr>
          <p:cNvGrpSpPr/>
          <p:nvPr/>
        </p:nvGrpSpPr>
        <p:grpSpPr>
          <a:xfrm>
            <a:off x="-1176" y="6040"/>
            <a:ext cx="12193176" cy="503307"/>
            <a:chOff x="-1176" y="6040"/>
            <a:chExt cx="12193176" cy="503307"/>
          </a:xfrm>
        </p:grpSpPr>
        <p:sp>
          <p:nvSpPr>
            <p:cNvPr id="3" name="Rectangle 2">
              <a:extLst>
                <a:ext uri="{FF2B5EF4-FFF2-40B4-BE49-F238E27FC236}">
                  <a16:creationId xmlns:a16="http://schemas.microsoft.com/office/drawing/2014/main" id="{737B8620-7739-A66A-AC0C-7191021885DD}"/>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480E40EB-A62B-21BC-89C3-C1F4A63193FA}"/>
                </a:ext>
              </a:extLst>
            </p:cNvPr>
            <p:cNvSpPr txBox="1"/>
            <p:nvPr/>
          </p:nvSpPr>
          <p:spPr>
            <a:xfrm>
              <a:off x="-1175" y="26329"/>
              <a:ext cx="10353086" cy="400110"/>
            </a:xfrm>
            <a:prstGeom prst="rect">
              <a:avLst/>
            </a:prstGeom>
            <a:noFill/>
          </p:spPr>
          <p:txBody>
            <a:bodyPr wrap="square">
              <a:spAutoFit/>
            </a:bodyPr>
            <a:lstStyle/>
            <a:p>
              <a:r>
                <a:rPr lang="en-US" sz="2000" b="1" dirty="0"/>
                <a:t>Laser-Driven Carbon ion acceleration</a:t>
              </a:r>
              <a:endParaRPr lang="en-US" sz="2000" b="1" noProof="0" dirty="0"/>
            </a:p>
          </p:txBody>
        </p:sp>
        <p:pic>
          <p:nvPicPr>
            <p:cNvPr id="5" name="Picture 4">
              <a:extLst>
                <a:ext uri="{FF2B5EF4-FFF2-40B4-BE49-F238E27FC236}">
                  <a16:creationId xmlns:a16="http://schemas.microsoft.com/office/drawing/2014/main" id="{5374012F-1EA2-633D-34D8-685D1F5E1166}"/>
                </a:ext>
              </a:extLst>
            </p:cNvPr>
            <p:cNvPicPr>
              <a:picLocks noChangeAspect="1"/>
            </p:cNvPicPr>
            <p:nvPr/>
          </p:nvPicPr>
          <p:blipFill>
            <a:blip r:embed="rId6"/>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6" name="Picture 5">
            <a:extLst>
              <a:ext uri="{FF2B5EF4-FFF2-40B4-BE49-F238E27FC236}">
                <a16:creationId xmlns:a16="http://schemas.microsoft.com/office/drawing/2014/main" id="{C083E0BE-56CA-C99D-26DB-02614BBB8E45}"/>
              </a:ext>
            </a:extLst>
          </p:cNvPr>
          <p:cNvPicPr>
            <a:picLocks noChangeAspect="1"/>
          </p:cNvPicPr>
          <p:nvPr/>
        </p:nvPicPr>
        <p:blipFill>
          <a:blip r:embed="rId7"/>
          <a:stretch>
            <a:fillRect/>
          </a:stretch>
        </p:blipFill>
        <p:spPr>
          <a:xfrm>
            <a:off x="825432" y="6322781"/>
            <a:ext cx="2042922" cy="428081"/>
          </a:xfrm>
          <a:prstGeom prst="rect">
            <a:avLst/>
          </a:prstGeom>
        </p:spPr>
      </p:pic>
      <p:pic>
        <p:nvPicPr>
          <p:cNvPr id="8" name="Picture 7">
            <a:extLst>
              <a:ext uri="{FF2B5EF4-FFF2-40B4-BE49-F238E27FC236}">
                <a16:creationId xmlns:a16="http://schemas.microsoft.com/office/drawing/2014/main" id="{10F0620B-DF53-964E-BF5D-5916B9535D35}"/>
              </a:ext>
            </a:extLst>
          </p:cNvPr>
          <p:cNvPicPr>
            <a:picLocks noChangeAspect="1"/>
          </p:cNvPicPr>
          <p:nvPr/>
        </p:nvPicPr>
        <p:blipFill>
          <a:blip r:embed="rId8"/>
          <a:stretch>
            <a:fillRect/>
          </a:stretch>
        </p:blipFill>
        <p:spPr>
          <a:xfrm>
            <a:off x="5859164" y="6277190"/>
            <a:ext cx="473672" cy="473672"/>
          </a:xfrm>
          <a:prstGeom prst="rect">
            <a:avLst/>
          </a:prstGeom>
        </p:spPr>
      </p:pic>
      <p:pic>
        <p:nvPicPr>
          <p:cNvPr id="9" name="Picture 8">
            <a:extLst>
              <a:ext uri="{FF2B5EF4-FFF2-40B4-BE49-F238E27FC236}">
                <a16:creationId xmlns:a16="http://schemas.microsoft.com/office/drawing/2014/main" id="{5432FF46-FB4A-6062-B006-031A3E717125}"/>
              </a:ext>
            </a:extLst>
          </p:cNvPr>
          <p:cNvPicPr>
            <a:picLocks noChangeAspect="1"/>
          </p:cNvPicPr>
          <p:nvPr/>
        </p:nvPicPr>
        <p:blipFill>
          <a:blip r:embed="rId9"/>
          <a:srcRect t="19638" b="26316"/>
          <a:stretch/>
        </p:blipFill>
        <p:spPr>
          <a:xfrm>
            <a:off x="10063707" y="6360138"/>
            <a:ext cx="1150393" cy="419932"/>
          </a:xfrm>
          <a:prstGeom prst="rect">
            <a:avLst/>
          </a:prstGeom>
        </p:spPr>
      </p:pic>
      <p:grpSp>
        <p:nvGrpSpPr>
          <p:cNvPr id="18" name="Group 17">
            <a:extLst>
              <a:ext uri="{FF2B5EF4-FFF2-40B4-BE49-F238E27FC236}">
                <a16:creationId xmlns:a16="http://schemas.microsoft.com/office/drawing/2014/main" id="{FC8BBBC1-1C8E-E328-7D4A-89CCA276BE25}"/>
              </a:ext>
            </a:extLst>
          </p:cNvPr>
          <p:cNvGrpSpPr/>
          <p:nvPr/>
        </p:nvGrpSpPr>
        <p:grpSpPr>
          <a:xfrm>
            <a:off x="8655741" y="4041634"/>
            <a:ext cx="3218539" cy="2203461"/>
            <a:chOff x="8655741" y="4041634"/>
            <a:chExt cx="3218539" cy="2203461"/>
          </a:xfrm>
        </p:grpSpPr>
        <p:grpSp>
          <p:nvGrpSpPr>
            <p:cNvPr id="16" name="Group 15">
              <a:extLst>
                <a:ext uri="{FF2B5EF4-FFF2-40B4-BE49-F238E27FC236}">
                  <a16:creationId xmlns:a16="http://schemas.microsoft.com/office/drawing/2014/main" id="{8151EEE1-28DD-E460-77E3-C7ED3586894A}"/>
                </a:ext>
              </a:extLst>
            </p:cNvPr>
            <p:cNvGrpSpPr/>
            <p:nvPr/>
          </p:nvGrpSpPr>
          <p:grpSpPr>
            <a:xfrm>
              <a:off x="8655741" y="4041634"/>
              <a:ext cx="3218539" cy="2203461"/>
              <a:chOff x="8655741" y="4041634"/>
              <a:chExt cx="3218539" cy="2203461"/>
            </a:xfrm>
          </p:grpSpPr>
          <p:pic>
            <p:nvPicPr>
              <p:cNvPr id="61" name="Picture 60">
                <a:extLst>
                  <a:ext uri="{FF2B5EF4-FFF2-40B4-BE49-F238E27FC236}">
                    <a16:creationId xmlns:a16="http://schemas.microsoft.com/office/drawing/2014/main" id="{3998BF66-2702-F4FF-2764-E13B680F39E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55741" y="4041634"/>
                <a:ext cx="3218539" cy="2203461"/>
              </a:xfrm>
              <a:prstGeom prst="rect">
                <a:avLst/>
              </a:prstGeom>
            </p:spPr>
          </p:pic>
          <p:sp>
            <p:nvSpPr>
              <p:cNvPr id="13" name="TextBox 12">
                <a:extLst>
                  <a:ext uri="{FF2B5EF4-FFF2-40B4-BE49-F238E27FC236}">
                    <a16:creationId xmlns:a16="http://schemas.microsoft.com/office/drawing/2014/main" id="{47C4A9CA-E8EA-B921-D314-84CC2DAA4C31}"/>
                  </a:ext>
                </a:extLst>
              </p:cNvPr>
              <p:cNvSpPr txBox="1"/>
              <p:nvPr/>
            </p:nvSpPr>
            <p:spPr>
              <a:xfrm>
                <a:off x="11013997" y="5281997"/>
                <a:ext cx="805029" cy="230832"/>
              </a:xfrm>
              <a:prstGeom prst="rect">
                <a:avLst/>
              </a:prstGeom>
              <a:noFill/>
            </p:spPr>
            <p:txBody>
              <a:bodyPr wrap="none" rtlCol="0">
                <a:spAutoFit/>
              </a:bodyPr>
              <a:lstStyle/>
              <a:p>
                <a:r>
                  <a:rPr lang="en-RO" sz="900" dirty="0"/>
                  <a:t>~ 4 x 10</a:t>
                </a:r>
                <a:r>
                  <a:rPr lang="en-RO" sz="900" baseline="30000" dirty="0"/>
                  <a:t>6</a:t>
                </a:r>
                <a:r>
                  <a:rPr lang="en-RO" sz="900" dirty="0"/>
                  <a:t> C/Sr</a:t>
                </a:r>
                <a:endParaRPr lang="en-RO" sz="900" baseline="30000" dirty="0"/>
              </a:p>
            </p:txBody>
          </p:sp>
          <p:sp>
            <p:nvSpPr>
              <p:cNvPr id="14" name="TextBox 13">
                <a:extLst>
                  <a:ext uri="{FF2B5EF4-FFF2-40B4-BE49-F238E27FC236}">
                    <a16:creationId xmlns:a16="http://schemas.microsoft.com/office/drawing/2014/main" id="{336F7253-D3B8-952C-B61F-3B3F25D283B6}"/>
                  </a:ext>
                </a:extLst>
              </p:cNvPr>
              <p:cNvSpPr txBox="1"/>
              <p:nvPr/>
            </p:nvSpPr>
            <p:spPr>
              <a:xfrm>
                <a:off x="9498180" y="4700818"/>
                <a:ext cx="805029" cy="230832"/>
              </a:xfrm>
              <a:prstGeom prst="rect">
                <a:avLst/>
              </a:prstGeom>
              <a:noFill/>
            </p:spPr>
            <p:txBody>
              <a:bodyPr wrap="none" rtlCol="0">
                <a:spAutoFit/>
              </a:bodyPr>
              <a:lstStyle/>
              <a:p>
                <a:r>
                  <a:rPr lang="en-RO" sz="900" dirty="0"/>
                  <a:t>~ 3 x 10</a:t>
                </a:r>
                <a:r>
                  <a:rPr lang="en-RO" sz="900" baseline="30000" dirty="0"/>
                  <a:t>7</a:t>
                </a:r>
                <a:r>
                  <a:rPr lang="en-RO" sz="900" dirty="0"/>
                  <a:t> C/Sr</a:t>
                </a:r>
              </a:p>
            </p:txBody>
          </p:sp>
          <p:sp>
            <p:nvSpPr>
              <p:cNvPr id="15" name="TextBox 14">
                <a:extLst>
                  <a:ext uri="{FF2B5EF4-FFF2-40B4-BE49-F238E27FC236}">
                    <a16:creationId xmlns:a16="http://schemas.microsoft.com/office/drawing/2014/main" id="{3CA9FF1E-8E87-EA94-7E1E-B660A623D885}"/>
                  </a:ext>
                </a:extLst>
              </p:cNvPr>
              <p:cNvSpPr txBox="1"/>
              <p:nvPr/>
            </p:nvSpPr>
            <p:spPr>
              <a:xfrm>
                <a:off x="9447436" y="4194995"/>
                <a:ext cx="805029" cy="230832"/>
              </a:xfrm>
              <a:prstGeom prst="rect">
                <a:avLst/>
              </a:prstGeom>
              <a:noFill/>
            </p:spPr>
            <p:txBody>
              <a:bodyPr wrap="none" rtlCol="0">
                <a:spAutoFit/>
              </a:bodyPr>
              <a:lstStyle/>
              <a:p>
                <a:r>
                  <a:rPr lang="en-RO" sz="900" dirty="0"/>
                  <a:t>~ 4 x 10</a:t>
                </a:r>
                <a:r>
                  <a:rPr lang="en-RO" sz="900" baseline="30000" dirty="0"/>
                  <a:t>8</a:t>
                </a:r>
                <a:r>
                  <a:rPr lang="en-RO" sz="900" dirty="0"/>
                  <a:t> C/Sr</a:t>
                </a:r>
              </a:p>
            </p:txBody>
          </p:sp>
        </p:grpSp>
        <p:sp>
          <p:nvSpPr>
            <p:cNvPr id="17" name="TextBox 16">
              <a:extLst>
                <a:ext uri="{FF2B5EF4-FFF2-40B4-BE49-F238E27FC236}">
                  <a16:creationId xmlns:a16="http://schemas.microsoft.com/office/drawing/2014/main" id="{9699FD4E-C8F0-6C72-4612-DB3DA0150F78}"/>
                </a:ext>
              </a:extLst>
            </p:cNvPr>
            <p:cNvSpPr txBox="1"/>
            <p:nvPr/>
          </p:nvSpPr>
          <p:spPr>
            <a:xfrm rot="19501635">
              <a:off x="9393766" y="4700818"/>
              <a:ext cx="2059859" cy="461665"/>
            </a:xfrm>
            <a:prstGeom prst="rect">
              <a:avLst/>
            </a:prstGeom>
            <a:noFill/>
          </p:spPr>
          <p:txBody>
            <a:bodyPr wrap="none" rtlCol="0">
              <a:noAutofit/>
            </a:bodyPr>
            <a:lstStyle/>
            <a:p>
              <a:r>
                <a:rPr lang="en-US" sz="2400" b="1" dirty="0">
                  <a:solidFill>
                    <a:srgbClr val="C00000">
                      <a:alpha val="34865"/>
                    </a:srgbClr>
                  </a:solidFill>
                </a:rPr>
                <a:t>Under analysis</a:t>
              </a:r>
            </a:p>
          </p:txBody>
        </p:sp>
      </p:grpSp>
      <p:grpSp>
        <p:nvGrpSpPr>
          <p:cNvPr id="35" name="Group 34">
            <a:extLst>
              <a:ext uri="{FF2B5EF4-FFF2-40B4-BE49-F238E27FC236}">
                <a16:creationId xmlns:a16="http://schemas.microsoft.com/office/drawing/2014/main" id="{F8B106B2-314B-2926-7076-DAEA53B35FD4}"/>
              </a:ext>
            </a:extLst>
          </p:cNvPr>
          <p:cNvGrpSpPr>
            <a:grpSpLocks noChangeAspect="1"/>
          </p:cNvGrpSpPr>
          <p:nvPr/>
        </p:nvGrpSpPr>
        <p:grpSpPr>
          <a:xfrm>
            <a:off x="98877" y="2289005"/>
            <a:ext cx="4802484" cy="3870519"/>
            <a:chOff x="132339" y="847222"/>
            <a:chExt cx="4439161" cy="3577702"/>
          </a:xfrm>
        </p:grpSpPr>
        <p:grpSp>
          <p:nvGrpSpPr>
            <p:cNvPr id="42" name="Group 41">
              <a:extLst>
                <a:ext uri="{FF2B5EF4-FFF2-40B4-BE49-F238E27FC236}">
                  <a16:creationId xmlns:a16="http://schemas.microsoft.com/office/drawing/2014/main" id="{AE4C3604-A45D-4BB5-85A3-70AB4E74B839}"/>
                </a:ext>
              </a:extLst>
            </p:cNvPr>
            <p:cNvGrpSpPr/>
            <p:nvPr/>
          </p:nvGrpSpPr>
          <p:grpSpPr>
            <a:xfrm>
              <a:off x="193123" y="1141142"/>
              <a:ext cx="4378377" cy="3283782"/>
              <a:chOff x="111799" y="2024459"/>
              <a:chExt cx="4378377" cy="3283782"/>
            </a:xfrm>
          </p:grpSpPr>
          <p:pic>
            <p:nvPicPr>
              <p:cNvPr id="43" name="図 40" descr="屋内, 自転車, キッチン, 座る が含まれている画像&#10;&#10;自動的に生成された説明">
                <a:extLst>
                  <a:ext uri="{FF2B5EF4-FFF2-40B4-BE49-F238E27FC236}">
                    <a16:creationId xmlns:a16="http://schemas.microsoft.com/office/drawing/2014/main" id="{F9E294E5-40F9-CA06-3E3E-2CC967DD0D2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1799" y="2024459"/>
                <a:ext cx="4378377" cy="3283782"/>
              </a:xfrm>
              <a:prstGeom prst="rect">
                <a:avLst/>
              </a:prstGeom>
            </p:spPr>
          </p:pic>
          <p:sp>
            <p:nvSpPr>
              <p:cNvPr id="44" name="テキスト ボックス 42">
                <a:extLst>
                  <a:ext uri="{FF2B5EF4-FFF2-40B4-BE49-F238E27FC236}">
                    <a16:creationId xmlns:a16="http://schemas.microsoft.com/office/drawing/2014/main" id="{FC4589ED-40B3-C7D1-50DC-061B74DA1689}"/>
                  </a:ext>
                </a:extLst>
              </p:cNvPr>
              <p:cNvSpPr txBox="1"/>
              <p:nvPr/>
            </p:nvSpPr>
            <p:spPr>
              <a:xfrm>
                <a:off x="2849646" y="2315524"/>
                <a:ext cx="412218" cy="312941"/>
              </a:xfrm>
              <a:prstGeom prst="rect">
                <a:avLst/>
              </a:prstGeom>
              <a:noFill/>
            </p:spPr>
            <p:txBody>
              <a:bodyPr wrap="none" rtlCol="0">
                <a:spAutoFit/>
              </a:bodyPr>
              <a:lstStyle/>
              <a:p>
                <a:pPr algn="ctr"/>
                <a:r>
                  <a:rPr kumimoji="1" lang="en-US" altLang="ja-JP" sz="1600" b="1" dirty="0">
                    <a:solidFill>
                      <a:schemeClr val="bg1"/>
                    </a:solidFill>
                    <a:latin typeface="Arial" panose="020B0604020202020204" pitchFamily="34" charset="0"/>
                    <a:cs typeface="Arial" panose="020B0604020202020204" pitchFamily="34" charset="0"/>
                  </a:rPr>
                  <a:t>TP</a:t>
                </a:r>
                <a:endParaRPr kumimoji="1" lang="ja-JP" altLang="en-US" sz="1600" b="1">
                  <a:solidFill>
                    <a:schemeClr val="bg1"/>
                  </a:solidFill>
                  <a:latin typeface="Arial" panose="020B0604020202020204" pitchFamily="34" charset="0"/>
                  <a:cs typeface="Arial" panose="020B0604020202020204" pitchFamily="34" charset="0"/>
                </a:endParaRPr>
              </a:p>
            </p:txBody>
          </p:sp>
          <p:sp>
            <p:nvSpPr>
              <p:cNvPr id="45" name="テキスト ボックス 43">
                <a:extLst>
                  <a:ext uri="{FF2B5EF4-FFF2-40B4-BE49-F238E27FC236}">
                    <a16:creationId xmlns:a16="http://schemas.microsoft.com/office/drawing/2014/main" id="{2BAC2175-7300-A61D-F6D0-6072DA25D887}"/>
                  </a:ext>
                </a:extLst>
              </p:cNvPr>
              <p:cNvSpPr txBox="1"/>
              <p:nvPr/>
            </p:nvSpPr>
            <p:spPr>
              <a:xfrm rot="19210714">
                <a:off x="2613709" y="3162537"/>
                <a:ext cx="1005403" cy="369332"/>
              </a:xfrm>
              <a:prstGeom prst="rect">
                <a:avLst/>
              </a:prstGeom>
              <a:noFill/>
            </p:spPr>
            <p:txBody>
              <a:bodyPr wrap="none" rtlCol="0">
                <a:spAutoFit/>
              </a:bodyPr>
              <a:lstStyle/>
              <a:p>
                <a:pPr algn="ctr"/>
                <a:r>
                  <a:rPr kumimoji="1" lang="en-US" altLang="ja-JP" b="1" dirty="0">
                    <a:solidFill>
                      <a:schemeClr val="bg1"/>
                    </a:solidFill>
                    <a:latin typeface="Arial" panose="020B0604020202020204" pitchFamily="34" charset="0"/>
                    <a:cs typeface="Arial" panose="020B0604020202020204" pitchFamily="34" charset="0"/>
                  </a:rPr>
                  <a:t>CR39①</a:t>
                </a:r>
                <a:endParaRPr kumimoji="1" lang="ja-JP" altLang="en-US" b="1">
                  <a:solidFill>
                    <a:schemeClr val="bg1"/>
                  </a:solidFill>
                  <a:latin typeface="Arial" panose="020B0604020202020204" pitchFamily="34" charset="0"/>
                  <a:cs typeface="Arial" panose="020B0604020202020204" pitchFamily="34" charset="0"/>
                </a:endParaRPr>
              </a:p>
            </p:txBody>
          </p:sp>
          <p:sp>
            <p:nvSpPr>
              <p:cNvPr id="46" name="テキスト ボックス 44">
                <a:extLst>
                  <a:ext uri="{FF2B5EF4-FFF2-40B4-BE49-F238E27FC236}">
                    <a16:creationId xmlns:a16="http://schemas.microsoft.com/office/drawing/2014/main" id="{F0AF2D91-5237-E09F-EC03-8505ACD4FE46}"/>
                  </a:ext>
                </a:extLst>
              </p:cNvPr>
              <p:cNvSpPr txBox="1"/>
              <p:nvPr/>
            </p:nvSpPr>
            <p:spPr>
              <a:xfrm rot="20632652">
                <a:off x="3445614" y="4123049"/>
                <a:ext cx="1005403" cy="369332"/>
              </a:xfrm>
              <a:prstGeom prst="rect">
                <a:avLst/>
              </a:prstGeom>
              <a:noFill/>
            </p:spPr>
            <p:txBody>
              <a:bodyPr wrap="none" rtlCol="0">
                <a:spAutoFit/>
              </a:bodyPr>
              <a:lstStyle/>
              <a:p>
                <a:pPr algn="ctr"/>
                <a:r>
                  <a:rPr kumimoji="1" lang="en-US" altLang="ja-JP" b="1" dirty="0">
                    <a:solidFill>
                      <a:schemeClr val="bg1"/>
                    </a:solidFill>
                    <a:latin typeface="Arial" panose="020B0604020202020204" pitchFamily="34" charset="0"/>
                    <a:cs typeface="Arial" panose="020B0604020202020204" pitchFamily="34" charset="0"/>
                  </a:rPr>
                  <a:t>CR39②</a:t>
                </a:r>
                <a:endParaRPr kumimoji="1" lang="ja-JP" altLang="en-US" b="1">
                  <a:solidFill>
                    <a:schemeClr val="bg1"/>
                  </a:solidFill>
                  <a:latin typeface="Arial" panose="020B0604020202020204" pitchFamily="34" charset="0"/>
                  <a:cs typeface="Arial" panose="020B0604020202020204" pitchFamily="34" charset="0"/>
                </a:endParaRPr>
              </a:p>
            </p:txBody>
          </p:sp>
          <p:sp>
            <p:nvSpPr>
              <p:cNvPr id="47" name="テキスト ボックス 47">
                <a:extLst>
                  <a:ext uri="{FF2B5EF4-FFF2-40B4-BE49-F238E27FC236}">
                    <a16:creationId xmlns:a16="http://schemas.microsoft.com/office/drawing/2014/main" id="{2550609D-9C28-6AE4-EEE0-BC088871214F}"/>
                  </a:ext>
                </a:extLst>
              </p:cNvPr>
              <p:cNvSpPr txBox="1"/>
              <p:nvPr/>
            </p:nvSpPr>
            <p:spPr>
              <a:xfrm>
                <a:off x="562361" y="4138438"/>
                <a:ext cx="604653" cy="338554"/>
              </a:xfrm>
              <a:prstGeom prst="rect">
                <a:avLst/>
              </a:prstGeom>
              <a:noFill/>
            </p:spPr>
            <p:txBody>
              <a:bodyPr wrap="none" rtlCol="0">
                <a:spAutoFit/>
              </a:bodyPr>
              <a:lstStyle/>
              <a:p>
                <a:pPr algn="ctr"/>
                <a:r>
                  <a:rPr kumimoji="1" lang="en-US" altLang="ja-JP" sz="1600" b="1" dirty="0">
                    <a:solidFill>
                      <a:schemeClr val="bg1"/>
                    </a:solidFill>
                    <a:latin typeface="Arial" panose="020B0604020202020204" pitchFamily="34" charset="0"/>
                    <a:cs typeface="Arial" panose="020B0604020202020204" pitchFamily="34" charset="0"/>
                  </a:rPr>
                  <a:t>RCF</a:t>
                </a:r>
                <a:endParaRPr kumimoji="1" lang="ja-JP" altLang="en-US" sz="1600" b="1">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DEEF1F94-6BCA-09F1-354F-46A1E5ECD0FB}"/>
                </a:ext>
              </a:extLst>
            </p:cNvPr>
            <p:cNvSpPr txBox="1"/>
            <p:nvPr/>
          </p:nvSpPr>
          <p:spPr>
            <a:xfrm>
              <a:off x="132339" y="847222"/>
              <a:ext cx="3473228" cy="341391"/>
            </a:xfrm>
            <a:prstGeom prst="rect">
              <a:avLst/>
            </a:prstGeom>
            <a:noFill/>
          </p:spPr>
          <p:txBody>
            <a:bodyPr wrap="square" rtlCol="0">
              <a:spAutoFit/>
            </a:bodyPr>
            <a:lstStyle/>
            <a:p>
              <a:r>
                <a:rPr lang="en-US" b="1" dirty="0"/>
                <a:t>Pic of the experimental setup</a:t>
              </a:r>
              <a:endParaRPr lang="en-RO" b="1" dirty="0"/>
            </a:p>
          </p:txBody>
        </p:sp>
        <p:cxnSp>
          <p:nvCxnSpPr>
            <p:cNvPr id="20" name="Straight Connector 19">
              <a:extLst>
                <a:ext uri="{FF2B5EF4-FFF2-40B4-BE49-F238E27FC236}">
                  <a16:creationId xmlns:a16="http://schemas.microsoft.com/office/drawing/2014/main" id="{003AEC0E-7512-82D8-3D44-82F411B2C3EE}"/>
                </a:ext>
              </a:extLst>
            </p:cNvPr>
            <p:cNvCxnSpPr/>
            <p:nvPr/>
          </p:nvCxnSpPr>
          <p:spPr>
            <a:xfrm flipH="1">
              <a:off x="977900" y="2981935"/>
              <a:ext cx="3301312" cy="1015193"/>
            </a:xfrm>
            <a:prstGeom prst="line">
              <a:avLst/>
            </a:prstGeom>
            <a:ln w="158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8E0155-63E1-D90C-F8E4-8379C48023EF}"/>
                </a:ext>
              </a:extLst>
            </p:cNvPr>
            <p:cNvCxnSpPr>
              <a:cxnSpLocks/>
            </p:cNvCxnSpPr>
            <p:nvPr/>
          </p:nvCxnSpPr>
          <p:spPr>
            <a:xfrm flipH="1">
              <a:off x="991611" y="2100332"/>
              <a:ext cx="2145469" cy="1896796"/>
            </a:xfrm>
            <a:prstGeom prst="line">
              <a:avLst/>
            </a:prstGeom>
            <a:ln w="158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6EE55A7-6A9E-EA48-0C90-A19ADA65D27A}"/>
                </a:ext>
              </a:extLst>
            </p:cNvPr>
            <p:cNvSpPr txBox="1"/>
            <p:nvPr/>
          </p:nvSpPr>
          <p:spPr>
            <a:xfrm rot="19144520">
              <a:off x="1807904" y="2555106"/>
              <a:ext cx="696409" cy="369332"/>
            </a:xfrm>
            <a:prstGeom prst="rect">
              <a:avLst/>
            </a:prstGeom>
            <a:noFill/>
          </p:spPr>
          <p:txBody>
            <a:bodyPr wrap="none" rtlCol="0">
              <a:spAutoFit/>
            </a:bodyPr>
            <a:lstStyle/>
            <a:p>
              <a:r>
                <a:rPr lang="en-RO" b="1" dirty="0">
                  <a:solidFill>
                    <a:srgbClr val="FFFF00"/>
                  </a:solidFill>
                </a:rPr>
                <a:t>TNSA</a:t>
              </a:r>
            </a:p>
          </p:txBody>
        </p:sp>
        <p:sp>
          <p:nvSpPr>
            <p:cNvPr id="33" name="TextBox 32">
              <a:extLst>
                <a:ext uri="{FF2B5EF4-FFF2-40B4-BE49-F238E27FC236}">
                  <a16:creationId xmlns:a16="http://schemas.microsoft.com/office/drawing/2014/main" id="{9AB8BF61-6849-9FDA-1DFC-D7265A8A16C1}"/>
                </a:ext>
              </a:extLst>
            </p:cNvPr>
            <p:cNvSpPr txBox="1"/>
            <p:nvPr/>
          </p:nvSpPr>
          <p:spPr>
            <a:xfrm rot="20468991">
              <a:off x="2533583" y="2987423"/>
              <a:ext cx="1102674" cy="369332"/>
            </a:xfrm>
            <a:prstGeom prst="rect">
              <a:avLst/>
            </a:prstGeom>
            <a:noFill/>
          </p:spPr>
          <p:txBody>
            <a:bodyPr wrap="none" rtlCol="0">
              <a:spAutoFit/>
            </a:bodyPr>
            <a:lstStyle/>
            <a:p>
              <a:r>
                <a:rPr lang="en-RO" b="1" dirty="0">
                  <a:solidFill>
                    <a:srgbClr val="FFFF00"/>
                  </a:solidFill>
                </a:rPr>
                <a:t>Laser axis</a:t>
              </a:r>
            </a:p>
          </p:txBody>
        </p:sp>
      </p:grpSp>
      <p:sp>
        <p:nvSpPr>
          <p:cNvPr id="36" name="TextBox 35">
            <a:extLst>
              <a:ext uri="{FF2B5EF4-FFF2-40B4-BE49-F238E27FC236}">
                <a16:creationId xmlns:a16="http://schemas.microsoft.com/office/drawing/2014/main" id="{759828BA-1834-804A-552E-149C1EEAA7F2}"/>
              </a:ext>
            </a:extLst>
          </p:cNvPr>
          <p:cNvSpPr txBox="1"/>
          <p:nvPr/>
        </p:nvSpPr>
        <p:spPr>
          <a:xfrm>
            <a:off x="98878" y="1481681"/>
            <a:ext cx="4868242" cy="830997"/>
          </a:xfrm>
          <a:prstGeom prst="rect">
            <a:avLst/>
          </a:prstGeom>
          <a:noFill/>
        </p:spPr>
        <p:txBody>
          <a:bodyPr wrap="square" rtlCol="0">
            <a:spAutoFit/>
          </a:bodyPr>
          <a:lstStyle/>
          <a:p>
            <a:r>
              <a:rPr lang="en-RO" sz="1600" dirty="0"/>
              <a:t>Experiemnt with the 10 PW laser of ELI-NP:</a:t>
            </a:r>
          </a:p>
          <a:p>
            <a:r>
              <a:rPr lang="en-RO" sz="1600" dirty="0"/>
              <a:t>240 J, 24 fs, ~ 4 x 10</a:t>
            </a:r>
            <a:r>
              <a:rPr lang="en-RO" sz="1600" baseline="30000" dirty="0"/>
              <a:t>22</a:t>
            </a:r>
            <a:r>
              <a:rPr lang="en-RO" sz="1600" dirty="0"/>
              <a:t> W/cm</a:t>
            </a:r>
            <a:r>
              <a:rPr lang="en-RO" sz="1600" baseline="30000" dirty="0"/>
              <a:t>2 </a:t>
            </a:r>
            <a:r>
              <a:rPr lang="en-RO" sz="1600" dirty="0"/>
              <a:t>on target.</a:t>
            </a:r>
          </a:p>
          <a:p>
            <a:r>
              <a:rPr lang="en-GB" sz="1600" dirty="0"/>
              <a:t>Accumulation of a few shots onto G</a:t>
            </a:r>
            <a:r>
              <a:rPr lang="en-RO" sz="1600" dirty="0"/>
              <a:t>old foil ~150-200 nm</a:t>
            </a:r>
          </a:p>
        </p:txBody>
      </p:sp>
      <p:sp>
        <p:nvSpPr>
          <p:cNvPr id="21" name="TextBox 20">
            <a:extLst>
              <a:ext uri="{FF2B5EF4-FFF2-40B4-BE49-F238E27FC236}">
                <a16:creationId xmlns:a16="http://schemas.microsoft.com/office/drawing/2014/main" id="{B4B07BC3-31FA-0200-9491-874E19175635}"/>
              </a:ext>
            </a:extLst>
          </p:cNvPr>
          <p:cNvSpPr txBox="1"/>
          <p:nvPr/>
        </p:nvSpPr>
        <p:spPr>
          <a:xfrm>
            <a:off x="88722" y="818791"/>
            <a:ext cx="4282024" cy="523220"/>
          </a:xfrm>
          <a:prstGeom prst="rect">
            <a:avLst/>
          </a:prstGeom>
          <a:noFill/>
        </p:spPr>
        <p:txBody>
          <a:bodyPr wrap="square">
            <a:spAutoFit/>
          </a:bodyPr>
          <a:lstStyle/>
          <a:p>
            <a:pPr marL="0" lvl="0" indent="0" algn="l" rtl="0">
              <a:spcBef>
                <a:spcPts val="0"/>
              </a:spcBef>
              <a:spcAft>
                <a:spcPts val="0"/>
              </a:spcAft>
              <a:buNone/>
            </a:pPr>
            <a:r>
              <a:rPr lang="en-GB" sz="1400" dirty="0"/>
              <a:t>M. J. Ma et al., Phys. Rev. Lett. 122, 014803 (2019) have accelerated carbon ions up to </a:t>
            </a:r>
            <a:r>
              <a:rPr lang="en-GB" sz="1400" b="1" i="0" dirty="0">
                <a:solidFill>
                  <a:srgbClr val="000000"/>
                </a:solidFill>
                <a:effectLst/>
                <a:latin typeface="Noto Sans" panose="020B0502040504020204" pitchFamily="34" charset="0"/>
              </a:rPr>
              <a:t>48 MeV per nucleon </a:t>
            </a:r>
            <a:endParaRPr lang="en-GB" sz="1400" b="1" dirty="0"/>
          </a:p>
        </p:txBody>
      </p:sp>
    </p:spTree>
    <p:extLst>
      <p:ext uri="{BB962C8B-B14F-4D97-AF65-F5344CB8AC3E}">
        <p14:creationId xmlns:p14="http://schemas.microsoft.com/office/powerpoint/2010/main" val="3280613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9">
          <a:extLst>
            <a:ext uri="{FF2B5EF4-FFF2-40B4-BE49-F238E27FC236}">
              <a16:creationId xmlns:a16="http://schemas.microsoft.com/office/drawing/2014/main" id="{5EDD95AA-7E23-6D78-D9E6-F969DD504FAF}"/>
            </a:ext>
          </a:extLst>
        </p:cNvPr>
        <p:cNvGrpSpPr/>
        <p:nvPr/>
      </p:nvGrpSpPr>
      <p:grpSpPr>
        <a:xfrm>
          <a:off x="0" y="0"/>
          <a:ext cx="0" cy="0"/>
          <a:chOff x="0" y="0"/>
          <a:chExt cx="0" cy="0"/>
        </a:xfrm>
      </p:grpSpPr>
      <p:sp>
        <p:nvSpPr>
          <p:cNvPr id="31" name="Google Shape;1124;p28">
            <a:extLst>
              <a:ext uri="{FF2B5EF4-FFF2-40B4-BE49-F238E27FC236}">
                <a16:creationId xmlns:a16="http://schemas.microsoft.com/office/drawing/2014/main" id="{B25C6CBF-A970-4E64-00D1-A872C5F847CF}"/>
              </a:ext>
            </a:extLst>
          </p:cNvPr>
          <p:cNvSpPr txBox="1"/>
          <p:nvPr/>
        </p:nvSpPr>
        <p:spPr>
          <a:xfrm>
            <a:off x="1066693" y="2951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32" name="TextBox 31">
            <a:extLst>
              <a:ext uri="{FF2B5EF4-FFF2-40B4-BE49-F238E27FC236}">
                <a16:creationId xmlns:a16="http://schemas.microsoft.com/office/drawing/2014/main" id="{E7D4D7BC-B24E-9DA7-219D-C6A04C369A4E}"/>
              </a:ext>
            </a:extLst>
          </p:cNvPr>
          <p:cNvSpPr txBox="1"/>
          <p:nvPr/>
        </p:nvSpPr>
        <p:spPr>
          <a:xfrm>
            <a:off x="40546" y="427609"/>
            <a:ext cx="4378377" cy="400110"/>
          </a:xfrm>
          <a:prstGeom prst="rect">
            <a:avLst/>
          </a:prstGeom>
          <a:noFill/>
        </p:spPr>
        <p:txBody>
          <a:bodyPr wrap="square" rtlCol="0">
            <a:spAutoFit/>
          </a:bodyPr>
          <a:lstStyle/>
          <a:p>
            <a:r>
              <a:rPr lang="en-US" altLang="ja-JP" sz="2000" b="1" dirty="0"/>
              <a:t>Above 100 MeV/u carbon Ion energy</a:t>
            </a:r>
            <a:endParaRPr lang="ja-JP" altLang="en-US" sz="2000" b="1"/>
          </a:p>
        </p:txBody>
      </p:sp>
      <p:pic>
        <p:nvPicPr>
          <p:cNvPr id="50" name="Picture 49">
            <a:extLst>
              <a:ext uri="{FF2B5EF4-FFF2-40B4-BE49-F238E27FC236}">
                <a16:creationId xmlns:a16="http://schemas.microsoft.com/office/drawing/2014/main" id="{E4E70636-0C5B-B588-C6FF-236610811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3996" y="3163440"/>
            <a:ext cx="3030895" cy="2724844"/>
          </a:xfrm>
          <a:prstGeom prst="rect">
            <a:avLst/>
          </a:prstGeom>
        </p:spPr>
      </p:pic>
      <p:pic>
        <p:nvPicPr>
          <p:cNvPr id="51" name="Picture 50">
            <a:extLst>
              <a:ext uri="{FF2B5EF4-FFF2-40B4-BE49-F238E27FC236}">
                <a16:creationId xmlns:a16="http://schemas.microsoft.com/office/drawing/2014/main" id="{D40D30F4-BDBD-ABA6-E38B-D3F4ADCD6A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0589" y="1040361"/>
            <a:ext cx="2227635" cy="2260719"/>
          </a:xfrm>
          <a:prstGeom prst="rect">
            <a:avLst/>
          </a:prstGeom>
        </p:spPr>
      </p:pic>
      <p:sp>
        <p:nvSpPr>
          <p:cNvPr id="52" name="テキスト ボックス 100">
            <a:extLst>
              <a:ext uri="{FF2B5EF4-FFF2-40B4-BE49-F238E27FC236}">
                <a16:creationId xmlns:a16="http://schemas.microsoft.com/office/drawing/2014/main" id="{17EDE5F9-45CC-91DE-FC00-8D7A1AA36952}"/>
              </a:ext>
            </a:extLst>
          </p:cNvPr>
          <p:cNvSpPr txBox="1"/>
          <p:nvPr/>
        </p:nvSpPr>
        <p:spPr>
          <a:xfrm>
            <a:off x="10567345" y="3225069"/>
            <a:ext cx="1587880" cy="577081"/>
          </a:xfrm>
          <a:prstGeom prst="rect">
            <a:avLst/>
          </a:prstGeom>
          <a:noFill/>
        </p:spPr>
        <p:txBody>
          <a:bodyPr wrap="square" rtlCol="0">
            <a:spAutoFit/>
          </a:bodyPr>
          <a:lstStyle/>
          <a:p>
            <a:r>
              <a:rPr kumimoji="1" lang="en-US" altLang="ja-JP" sz="1050" dirty="0"/>
              <a:t>A: Alumi</a:t>
            </a:r>
            <a:r>
              <a:rPr lang="en-US" altLang="ja-JP" sz="1050" dirty="0"/>
              <a:t>num (13 um)</a:t>
            </a:r>
            <a:endParaRPr kumimoji="1" lang="en-US" altLang="ja-JP" sz="1050" dirty="0"/>
          </a:p>
          <a:p>
            <a:r>
              <a:rPr kumimoji="1" lang="en-US" altLang="ja-JP" sz="1050" dirty="0"/>
              <a:t>C: CR-39 (0.9 mm)</a:t>
            </a:r>
          </a:p>
          <a:p>
            <a:r>
              <a:rPr kumimoji="1" lang="en-US" altLang="ja-JP" sz="1050" dirty="0"/>
              <a:t>T: Teflon</a:t>
            </a:r>
            <a:r>
              <a:rPr kumimoji="1" lang="ja-JP" altLang="en-US" sz="1050" dirty="0"/>
              <a:t> </a:t>
            </a:r>
            <a:r>
              <a:rPr lang="en-US" altLang="ja-JP" sz="1050" dirty="0"/>
              <a:t>(1.8 mm)</a:t>
            </a:r>
          </a:p>
        </p:txBody>
      </p:sp>
      <p:sp>
        <p:nvSpPr>
          <p:cNvPr id="53" name="テキスト ボックス 124">
            <a:extLst>
              <a:ext uri="{FF2B5EF4-FFF2-40B4-BE49-F238E27FC236}">
                <a16:creationId xmlns:a16="http://schemas.microsoft.com/office/drawing/2014/main" id="{3A33C28D-204F-4551-F061-993F70374E2D}"/>
              </a:ext>
            </a:extLst>
          </p:cNvPr>
          <p:cNvSpPr txBox="1"/>
          <p:nvPr/>
        </p:nvSpPr>
        <p:spPr>
          <a:xfrm>
            <a:off x="5763233" y="2494028"/>
            <a:ext cx="3558948" cy="276999"/>
          </a:xfrm>
          <a:prstGeom prst="rect">
            <a:avLst/>
          </a:prstGeom>
          <a:noFill/>
        </p:spPr>
        <p:txBody>
          <a:bodyPr wrap="square">
            <a:spAutoFit/>
          </a:bodyPr>
          <a:lstStyle/>
          <a:p>
            <a:r>
              <a:rPr lang="en" altLang="ja-JP" sz="1200" dirty="0">
                <a:effectLst/>
                <a:latin typeface="Times New Roman" panose="02020603050405020304" pitchFamily="18" charset="0"/>
                <a:cs typeface="Times New Roman" panose="02020603050405020304" pitchFamily="18" charset="0"/>
              </a:rPr>
              <a:t>2.</a:t>
            </a:r>
            <a:r>
              <a:rPr kumimoji="1" lang="en-US" altLang="ja-JP" sz="1200" dirty="0">
                <a:latin typeface="Times New Roman" panose="02020603050405020304" pitchFamily="18" charset="0"/>
                <a:cs typeface="Times New Roman" panose="02020603050405020304" pitchFamily="18" charset="0"/>
              </a:rPr>
              <a:t> T. Sato</a:t>
            </a:r>
            <a:r>
              <a:rPr kumimoji="1" lang="ja-JP" altLang="en-US" sz="1200">
                <a:latin typeface="Times New Roman" panose="02020603050405020304" pitchFamily="18" charset="0"/>
                <a:cs typeface="Times New Roman" panose="02020603050405020304" pitchFamily="18" charset="0"/>
              </a:rPr>
              <a:t> </a:t>
            </a:r>
            <a:r>
              <a:rPr kumimoji="1" lang="en-US" altLang="ja-JP" sz="1200" dirty="0">
                <a:latin typeface="Times New Roman" panose="02020603050405020304" pitchFamily="18" charset="0"/>
                <a:cs typeface="Times New Roman" panose="02020603050405020304" pitchFamily="18" charset="0"/>
              </a:rPr>
              <a:t>et</a:t>
            </a:r>
            <a:r>
              <a:rPr kumimoji="1" lang="ja-JP" altLang="en-US" sz="1200">
                <a:latin typeface="Times New Roman" panose="02020603050405020304" pitchFamily="18" charset="0"/>
                <a:cs typeface="Times New Roman" panose="02020603050405020304" pitchFamily="18" charset="0"/>
              </a:rPr>
              <a:t> </a:t>
            </a:r>
            <a:r>
              <a:rPr kumimoji="1" lang="en-US" altLang="ja-JP" sz="1200" dirty="0">
                <a:latin typeface="Times New Roman" panose="02020603050405020304" pitchFamily="18" charset="0"/>
                <a:cs typeface="Times New Roman" panose="02020603050405020304" pitchFamily="18" charset="0"/>
              </a:rPr>
              <a:t>al.,</a:t>
            </a:r>
            <a:r>
              <a:rPr kumimoji="1" lang="ja-JP" altLang="en-US" sz="1200">
                <a:latin typeface="Times New Roman" panose="02020603050405020304" pitchFamily="18" charset="0"/>
                <a:cs typeface="Times New Roman" panose="02020603050405020304" pitchFamily="18" charset="0"/>
              </a:rPr>
              <a:t> </a:t>
            </a:r>
            <a:r>
              <a:rPr lang="en" altLang="ja-JP" sz="1200" b="0" i="0" u="none" strike="noStrike" dirty="0">
                <a:solidFill>
                  <a:srgbClr val="000000"/>
                </a:solidFill>
                <a:effectLst/>
                <a:latin typeface="Times New Roman" panose="02020603050405020304" pitchFamily="18" charset="0"/>
                <a:cs typeface="Times New Roman" panose="02020603050405020304" pitchFamily="18" charset="0"/>
              </a:rPr>
              <a:t>J. </a:t>
            </a:r>
            <a:r>
              <a:rPr lang="en" altLang="ja-JP" sz="1200" dirty="0" err="1">
                <a:solidFill>
                  <a:srgbClr val="000000"/>
                </a:solidFill>
                <a:latin typeface="Times New Roman" panose="02020603050405020304" pitchFamily="18" charset="0"/>
                <a:cs typeface="Times New Roman" panose="02020603050405020304" pitchFamily="18" charset="0"/>
              </a:rPr>
              <a:t>N</a:t>
            </a:r>
            <a:r>
              <a:rPr lang="en" altLang="ja-JP" sz="1200" b="0" i="0" u="none" strike="noStrike" dirty="0" err="1">
                <a:solidFill>
                  <a:srgbClr val="000000"/>
                </a:solidFill>
                <a:effectLst/>
                <a:latin typeface="Times New Roman" panose="02020603050405020304" pitchFamily="18" charset="0"/>
                <a:cs typeface="Times New Roman" panose="02020603050405020304" pitchFamily="18" charset="0"/>
              </a:rPr>
              <a:t>ucl</a:t>
            </a:r>
            <a:r>
              <a:rPr lang="en" altLang="ja-JP" sz="1200" b="0" i="0" u="none" strike="noStrike" dirty="0">
                <a:solidFill>
                  <a:srgbClr val="000000"/>
                </a:solidFill>
                <a:effectLst/>
                <a:latin typeface="Times New Roman" panose="02020603050405020304" pitchFamily="18" charset="0"/>
                <a:cs typeface="Times New Roman" panose="02020603050405020304" pitchFamily="18" charset="0"/>
              </a:rPr>
              <a:t>. Sci. Technol</a:t>
            </a:r>
            <a:r>
              <a:rPr lang="en" altLang="ja-JP" sz="1200" dirty="0">
                <a:effectLst/>
                <a:latin typeface="Times New Roman" panose="02020603050405020304" pitchFamily="18" charset="0"/>
                <a:cs typeface="Times New Roman" panose="02020603050405020304" pitchFamily="18" charset="0"/>
              </a:rPr>
              <a:t>. </a:t>
            </a:r>
            <a:r>
              <a:rPr lang="en" altLang="ja-JP" sz="1200" b="1" dirty="0">
                <a:effectLst/>
                <a:latin typeface="Times New Roman" panose="02020603050405020304" pitchFamily="18" charset="0"/>
                <a:cs typeface="Times New Roman" panose="02020603050405020304" pitchFamily="18" charset="0"/>
              </a:rPr>
              <a:t>55</a:t>
            </a:r>
            <a:r>
              <a:rPr lang="en" altLang="ja-JP" sz="1200" dirty="0">
                <a:effectLst/>
                <a:latin typeface="Times New Roman" panose="02020603050405020304" pitchFamily="18" charset="0"/>
                <a:cs typeface="Times New Roman" panose="02020603050405020304" pitchFamily="18" charset="0"/>
              </a:rPr>
              <a:t>, 68 (2018). </a:t>
            </a:r>
            <a:endParaRPr lang="en" altLang="ja-JP" sz="1200" dirty="0">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EF4AC20A-42C4-B093-1819-898AB0A8EF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6892" y="1016194"/>
            <a:ext cx="4282024" cy="1222161"/>
          </a:xfrm>
          <a:prstGeom prst="rect">
            <a:avLst/>
          </a:prstGeom>
        </p:spPr>
      </p:pic>
      <p:sp>
        <p:nvSpPr>
          <p:cNvPr id="55" name="テキスト ボックス 164">
            <a:extLst>
              <a:ext uri="{FF2B5EF4-FFF2-40B4-BE49-F238E27FC236}">
                <a16:creationId xmlns:a16="http://schemas.microsoft.com/office/drawing/2014/main" id="{9B7A35F2-165C-DB4C-8BB7-9B18A5BECA0E}"/>
              </a:ext>
            </a:extLst>
          </p:cNvPr>
          <p:cNvSpPr txBox="1"/>
          <p:nvPr/>
        </p:nvSpPr>
        <p:spPr>
          <a:xfrm>
            <a:off x="5763233" y="2266559"/>
            <a:ext cx="2729976" cy="276999"/>
          </a:xfrm>
          <a:prstGeom prst="rect">
            <a:avLst/>
          </a:prstGeom>
          <a:noFill/>
        </p:spPr>
        <p:txBody>
          <a:bodyPr wrap="square">
            <a:spAutoFit/>
          </a:bodyPr>
          <a:lstStyle/>
          <a:p>
            <a:r>
              <a:rPr lang="en" altLang="ja-JP" sz="1200" dirty="0">
                <a:latin typeface="Times" pitchFamily="2" charset="0"/>
              </a:rPr>
              <a:t>1</a:t>
            </a:r>
            <a:r>
              <a:rPr lang="en" altLang="ja-JP" sz="1200" dirty="0">
                <a:effectLst/>
                <a:latin typeface="Times" pitchFamily="2" charset="0"/>
              </a:rPr>
              <a:t>. M. </a:t>
            </a:r>
            <a:r>
              <a:rPr lang="en" altLang="ja-JP" sz="1200" dirty="0" err="1">
                <a:effectLst/>
                <a:latin typeface="Times" pitchFamily="2" charset="0"/>
              </a:rPr>
              <a:t>Kanasaki</a:t>
            </a:r>
            <a:r>
              <a:rPr lang="en" altLang="ja-JP" sz="1200" dirty="0">
                <a:latin typeface="Times" pitchFamily="2" charset="0"/>
              </a:rPr>
              <a:t> et al., in preparation</a:t>
            </a:r>
            <a:r>
              <a:rPr lang="en" altLang="ja-JP" sz="1200" dirty="0">
                <a:effectLst/>
                <a:latin typeface="Times" pitchFamily="2" charset="0"/>
              </a:rPr>
              <a:t>. </a:t>
            </a:r>
            <a:endParaRPr lang="en" altLang="ja-JP" sz="1200" dirty="0"/>
          </a:p>
        </p:txBody>
      </p:sp>
      <p:sp>
        <p:nvSpPr>
          <p:cNvPr id="10" name="Rectangle 9">
            <a:extLst>
              <a:ext uri="{FF2B5EF4-FFF2-40B4-BE49-F238E27FC236}">
                <a16:creationId xmlns:a16="http://schemas.microsoft.com/office/drawing/2014/main" id="{EC1217B7-7800-4830-7745-18D498CCB757}"/>
              </a:ext>
            </a:extLst>
          </p:cNvPr>
          <p:cNvSpPr/>
          <p:nvPr/>
        </p:nvSpPr>
        <p:spPr>
          <a:xfrm>
            <a:off x="5545979" y="627664"/>
            <a:ext cx="3223849" cy="338554"/>
          </a:xfrm>
          <a:prstGeom prst="rect">
            <a:avLst/>
          </a:prstGeom>
        </p:spPr>
        <p:txBody>
          <a:bodyPr wrap="square">
            <a:spAutoFit/>
          </a:bodyPr>
          <a:lstStyle/>
          <a:p>
            <a:r>
              <a:rPr lang="en-US" altLang="ja-JP" sz="1600" b="1" dirty="0"/>
              <a:t>Schematic of the CR-39 Stack</a:t>
            </a:r>
            <a:r>
              <a:rPr lang="en-US" altLang="ja-JP" sz="1600" b="1" baseline="30000" dirty="0"/>
              <a:t>1</a:t>
            </a:r>
            <a:endParaRPr lang="ja-JP" altLang="en-US" sz="1600" b="1" baseline="30000"/>
          </a:p>
        </p:txBody>
      </p:sp>
      <p:sp>
        <p:nvSpPr>
          <p:cNvPr id="11" name="TextBox 10">
            <a:extLst>
              <a:ext uri="{FF2B5EF4-FFF2-40B4-BE49-F238E27FC236}">
                <a16:creationId xmlns:a16="http://schemas.microsoft.com/office/drawing/2014/main" id="{C611C9AC-1150-404A-F39A-4844BB39CE3E}"/>
              </a:ext>
            </a:extLst>
          </p:cNvPr>
          <p:cNvSpPr txBox="1"/>
          <p:nvPr/>
        </p:nvSpPr>
        <p:spPr>
          <a:xfrm>
            <a:off x="9696811" y="473160"/>
            <a:ext cx="2954623" cy="584775"/>
          </a:xfrm>
          <a:prstGeom prst="rect">
            <a:avLst/>
          </a:prstGeom>
          <a:noFill/>
        </p:spPr>
        <p:txBody>
          <a:bodyPr wrap="square" rtlCol="0">
            <a:spAutoFit/>
          </a:bodyPr>
          <a:lstStyle/>
          <a:p>
            <a:r>
              <a:rPr lang="en" altLang="ja-JP" sz="1600" b="1" dirty="0"/>
              <a:t>Monte Carlo simulation for Carbon ions (</a:t>
            </a:r>
            <a:r>
              <a:rPr lang="en-US" altLang="ja-JP" sz="1600" b="1" dirty="0"/>
              <a:t>PHITS</a:t>
            </a:r>
            <a:r>
              <a:rPr lang="en-US" altLang="ja-JP" sz="1600" b="1" baseline="30000" dirty="0"/>
              <a:t>2</a:t>
            </a:r>
            <a:r>
              <a:rPr lang="en-US" altLang="ja-JP" sz="1600" b="1" dirty="0"/>
              <a:t>)</a:t>
            </a:r>
            <a:endParaRPr lang="en-US" sz="1400" dirty="0"/>
          </a:p>
        </p:txBody>
      </p:sp>
      <p:sp>
        <p:nvSpPr>
          <p:cNvPr id="12" name="TextBox 11">
            <a:extLst>
              <a:ext uri="{FF2B5EF4-FFF2-40B4-BE49-F238E27FC236}">
                <a16:creationId xmlns:a16="http://schemas.microsoft.com/office/drawing/2014/main" id="{014973E7-72BC-5AAD-868C-C0D106CFB19F}"/>
              </a:ext>
            </a:extLst>
          </p:cNvPr>
          <p:cNvSpPr txBox="1"/>
          <p:nvPr/>
        </p:nvSpPr>
        <p:spPr>
          <a:xfrm>
            <a:off x="5051120" y="2858222"/>
            <a:ext cx="3200337" cy="338554"/>
          </a:xfrm>
          <a:prstGeom prst="rect">
            <a:avLst/>
          </a:prstGeom>
          <a:noFill/>
        </p:spPr>
        <p:txBody>
          <a:bodyPr wrap="square" rtlCol="0">
            <a:spAutoFit/>
          </a:bodyPr>
          <a:lstStyle/>
          <a:p>
            <a:r>
              <a:rPr lang="en-US" altLang="ja-JP" sz="1600" b="1" dirty="0"/>
              <a:t>Microscope Image of Etched Pits</a:t>
            </a:r>
            <a:endParaRPr lang="ja-JP" altLang="en-US" sz="1600" b="1"/>
          </a:p>
        </p:txBody>
      </p:sp>
      <p:sp>
        <p:nvSpPr>
          <p:cNvPr id="59" name="TextBox 58">
            <a:extLst>
              <a:ext uri="{FF2B5EF4-FFF2-40B4-BE49-F238E27FC236}">
                <a16:creationId xmlns:a16="http://schemas.microsoft.com/office/drawing/2014/main" id="{AFFAEAB0-A9AE-615D-8CA8-788AFDD599D6}"/>
              </a:ext>
            </a:extLst>
          </p:cNvPr>
          <p:cNvSpPr txBox="1"/>
          <p:nvPr/>
        </p:nvSpPr>
        <p:spPr>
          <a:xfrm>
            <a:off x="8713208" y="3756083"/>
            <a:ext cx="1967205" cy="338554"/>
          </a:xfrm>
          <a:prstGeom prst="rect">
            <a:avLst/>
          </a:prstGeom>
          <a:noFill/>
        </p:spPr>
        <p:txBody>
          <a:bodyPr wrap="none" rtlCol="0">
            <a:spAutoFit/>
          </a:bodyPr>
          <a:lstStyle/>
          <a:p>
            <a:r>
              <a:rPr lang="en-US" altLang="ja-JP" sz="1600" b="1" dirty="0"/>
              <a:t>Carbon ion spectrum</a:t>
            </a:r>
            <a:endParaRPr lang="ja-JP" altLang="en-US" sz="1600" b="1"/>
          </a:p>
        </p:txBody>
      </p:sp>
      <p:sp>
        <p:nvSpPr>
          <p:cNvPr id="60" name="TextBox 59">
            <a:extLst>
              <a:ext uri="{FF2B5EF4-FFF2-40B4-BE49-F238E27FC236}">
                <a16:creationId xmlns:a16="http://schemas.microsoft.com/office/drawing/2014/main" id="{9AC7DA05-BA3F-DCC7-64EC-9C2B2CB12D7F}"/>
              </a:ext>
            </a:extLst>
          </p:cNvPr>
          <p:cNvSpPr txBox="1"/>
          <p:nvPr/>
        </p:nvSpPr>
        <p:spPr>
          <a:xfrm>
            <a:off x="5118567" y="5848998"/>
            <a:ext cx="3371871" cy="276999"/>
          </a:xfrm>
          <a:prstGeom prst="rect">
            <a:avLst/>
          </a:prstGeom>
          <a:noFill/>
        </p:spPr>
        <p:txBody>
          <a:bodyPr wrap="square" rtlCol="0">
            <a:spAutoFit/>
          </a:bodyPr>
          <a:lstStyle/>
          <a:p>
            <a:r>
              <a:rPr lang="en-US" altLang="ja-JP" sz="1200" i="1" dirty="0"/>
              <a:t>Analysis by Ozaki, </a:t>
            </a:r>
            <a:r>
              <a:rPr lang="en-US" altLang="ja-JP" sz="1200" i="1" dirty="0" err="1"/>
              <a:t>Kanasaki</a:t>
            </a:r>
            <a:r>
              <a:rPr lang="en-US" altLang="ja-JP" sz="1200" i="1" dirty="0"/>
              <a:t> (Kobe), Fukuda (KPSI)</a:t>
            </a:r>
            <a:endParaRPr lang="ja-JP" altLang="en-US" sz="1200" i="1"/>
          </a:p>
        </p:txBody>
      </p:sp>
      <p:grpSp>
        <p:nvGrpSpPr>
          <p:cNvPr id="2" name="Group 1">
            <a:extLst>
              <a:ext uri="{FF2B5EF4-FFF2-40B4-BE49-F238E27FC236}">
                <a16:creationId xmlns:a16="http://schemas.microsoft.com/office/drawing/2014/main" id="{E67C355E-74B2-76D9-B983-ECB9AB469635}"/>
              </a:ext>
            </a:extLst>
          </p:cNvPr>
          <p:cNvGrpSpPr/>
          <p:nvPr/>
        </p:nvGrpSpPr>
        <p:grpSpPr>
          <a:xfrm>
            <a:off x="-1176" y="6040"/>
            <a:ext cx="12193176" cy="503307"/>
            <a:chOff x="-1176" y="6040"/>
            <a:chExt cx="12193176" cy="503307"/>
          </a:xfrm>
        </p:grpSpPr>
        <p:sp>
          <p:nvSpPr>
            <p:cNvPr id="3" name="Rectangle 2">
              <a:extLst>
                <a:ext uri="{FF2B5EF4-FFF2-40B4-BE49-F238E27FC236}">
                  <a16:creationId xmlns:a16="http://schemas.microsoft.com/office/drawing/2014/main" id="{3B68A385-7521-66B9-1A7F-FF9C9F4BC0C9}"/>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AE70A6CF-81CC-B30E-62BE-900C4CB1C476}"/>
                </a:ext>
              </a:extLst>
            </p:cNvPr>
            <p:cNvSpPr txBox="1"/>
            <p:nvPr/>
          </p:nvSpPr>
          <p:spPr>
            <a:xfrm>
              <a:off x="-1175" y="26329"/>
              <a:ext cx="10353086" cy="400110"/>
            </a:xfrm>
            <a:prstGeom prst="rect">
              <a:avLst/>
            </a:prstGeom>
            <a:noFill/>
          </p:spPr>
          <p:txBody>
            <a:bodyPr wrap="square">
              <a:spAutoFit/>
            </a:bodyPr>
            <a:lstStyle/>
            <a:p>
              <a:r>
                <a:rPr lang="en-US" sz="2000" b="1" dirty="0"/>
                <a:t>Laser-Driven Carbon ion acceleration</a:t>
              </a:r>
              <a:endParaRPr lang="en-US" sz="2000" b="1" noProof="0" dirty="0"/>
            </a:p>
          </p:txBody>
        </p:sp>
        <p:pic>
          <p:nvPicPr>
            <p:cNvPr id="5" name="Picture 4">
              <a:extLst>
                <a:ext uri="{FF2B5EF4-FFF2-40B4-BE49-F238E27FC236}">
                  <a16:creationId xmlns:a16="http://schemas.microsoft.com/office/drawing/2014/main" id="{55D08A5C-5F65-FC19-C5F2-2B1FA08A98D1}"/>
                </a:ext>
              </a:extLst>
            </p:cNvPr>
            <p:cNvPicPr>
              <a:picLocks noChangeAspect="1"/>
            </p:cNvPicPr>
            <p:nvPr/>
          </p:nvPicPr>
          <p:blipFill>
            <a:blip r:embed="rId6"/>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6" name="Picture 5">
            <a:extLst>
              <a:ext uri="{FF2B5EF4-FFF2-40B4-BE49-F238E27FC236}">
                <a16:creationId xmlns:a16="http://schemas.microsoft.com/office/drawing/2014/main" id="{2272B0D6-5E5A-FA03-8E33-4F5EC4AC7873}"/>
              </a:ext>
            </a:extLst>
          </p:cNvPr>
          <p:cNvPicPr>
            <a:picLocks noChangeAspect="1"/>
          </p:cNvPicPr>
          <p:nvPr/>
        </p:nvPicPr>
        <p:blipFill>
          <a:blip r:embed="rId7"/>
          <a:stretch>
            <a:fillRect/>
          </a:stretch>
        </p:blipFill>
        <p:spPr>
          <a:xfrm>
            <a:off x="825432" y="6322781"/>
            <a:ext cx="2042922" cy="428081"/>
          </a:xfrm>
          <a:prstGeom prst="rect">
            <a:avLst/>
          </a:prstGeom>
        </p:spPr>
      </p:pic>
      <p:pic>
        <p:nvPicPr>
          <p:cNvPr id="8" name="Picture 7">
            <a:extLst>
              <a:ext uri="{FF2B5EF4-FFF2-40B4-BE49-F238E27FC236}">
                <a16:creationId xmlns:a16="http://schemas.microsoft.com/office/drawing/2014/main" id="{B02CB2AD-BFBE-7D80-BBF3-DA3CA58B8167}"/>
              </a:ext>
            </a:extLst>
          </p:cNvPr>
          <p:cNvPicPr>
            <a:picLocks noChangeAspect="1"/>
          </p:cNvPicPr>
          <p:nvPr/>
        </p:nvPicPr>
        <p:blipFill>
          <a:blip r:embed="rId8"/>
          <a:stretch>
            <a:fillRect/>
          </a:stretch>
        </p:blipFill>
        <p:spPr>
          <a:xfrm>
            <a:off x="5859164" y="6277190"/>
            <a:ext cx="473672" cy="473672"/>
          </a:xfrm>
          <a:prstGeom prst="rect">
            <a:avLst/>
          </a:prstGeom>
        </p:spPr>
      </p:pic>
      <p:pic>
        <p:nvPicPr>
          <p:cNvPr id="9" name="Picture 8">
            <a:extLst>
              <a:ext uri="{FF2B5EF4-FFF2-40B4-BE49-F238E27FC236}">
                <a16:creationId xmlns:a16="http://schemas.microsoft.com/office/drawing/2014/main" id="{0107F564-5974-DCDA-01B1-BBD810004184}"/>
              </a:ext>
            </a:extLst>
          </p:cNvPr>
          <p:cNvPicPr>
            <a:picLocks noChangeAspect="1"/>
          </p:cNvPicPr>
          <p:nvPr/>
        </p:nvPicPr>
        <p:blipFill>
          <a:blip r:embed="rId9"/>
          <a:srcRect t="19638" b="26316"/>
          <a:stretch/>
        </p:blipFill>
        <p:spPr>
          <a:xfrm>
            <a:off x="10063707" y="6360138"/>
            <a:ext cx="1150393" cy="419932"/>
          </a:xfrm>
          <a:prstGeom prst="rect">
            <a:avLst/>
          </a:prstGeom>
        </p:spPr>
      </p:pic>
      <p:grpSp>
        <p:nvGrpSpPr>
          <p:cNvPr id="18" name="Group 17">
            <a:extLst>
              <a:ext uri="{FF2B5EF4-FFF2-40B4-BE49-F238E27FC236}">
                <a16:creationId xmlns:a16="http://schemas.microsoft.com/office/drawing/2014/main" id="{EADC6A63-6402-2DEE-2EFB-818641A34B19}"/>
              </a:ext>
            </a:extLst>
          </p:cNvPr>
          <p:cNvGrpSpPr/>
          <p:nvPr/>
        </p:nvGrpSpPr>
        <p:grpSpPr>
          <a:xfrm>
            <a:off x="8655741" y="4041634"/>
            <a:ext cx="3218539" cy="2203461"/>
            <a:chOff x="8655741" y="4041634"/>
            <a:chExt cx="3218539" cy="2203461"/>
          </a:xfrm>
        </p:grpSpPr>
        <p:grpSp>
          <p:nvGrpSpPr>
            <p:cNvPr id="16" name="Group 15">
              <a:extLst>
                <a:ext uri="{FF2B5EF4-FFF2-40B4-BE49-F238E27FC236}">
                  <a16:creationId xmlns:a16="http://schemas.microsoft.com/office/drawing/2014/main" id="{9C875E71-F577-95D0-E99D-BADFDE264233}"/>
                </a:ext>
              </a:extLst>
            </p:cNvPr>
            <p:cNvGrpSpPr/>
            <p:nvPr/>
          </p:nvGrpSpPr>
          <p:grpSpPr>
            <a:xfrm>
              <a:off x="8655741" y="4041634"/>
              <a:ext cx="3218539" cy="2203461"/>
              <a:chOff x="8655741" y="4041634"/>
              <a:chExt cx="3218539" cy="2203461"/>
            </a:xfrm>
          </p:grpSpPr>
          <p:pic>
            <p:nvPicPr>
              <p:cNvPr id="61" name="Picture 60">
                <a:extLst>
                  <a:ext uri="{FF2B5EF4-FFF2-40B4-BE49-F238E27FC236}">
                    <a16:creationId xmlns:a16="http://schemas.microsoft.com/office/drawing/2014/main" id="{F028D1DB-50FD-910D-6623-D9BFE314CAA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55741" y="4041634"/>
                <a:ext cx="3218539" cy="2203461"/>
              </a:xfrm>
              <a:prstGeom prst="rect">
                <a:avLst/>
              </a:prstGeom>
            </p:spPr>
          </p:pic>
          <p:sp>
            <p:nvSpPr>
              <p:cNvPr id="13" name="TextBox 12">
                <a:extLst>
                  <a:ext uri="{FF2B5EF4-FFF2-40B4-BE49-F238E27FC236}">
                    <a16:creationId xmlns:a16="http://schemas.microsoft.com/office/drawing/2014/main" id="{2E98FF23-47BE-CCFC-182E-252B8F1A9B19}"/>
                  </a:ext>
                </a:extLst>
              </p:cNvPr>
              <p:cNvSpPr txBox="1"/>
              <p:nvPr/>
            </p:nvSpPr>
            <p:spPr>
              <a:xfrm>
                <a:off x="11013997" y="5281997"/>
                <a:ext cx="805029" cy="230832"/>
              </a:xfrm>
              <a:prstGeom prst="rect">
                <a:avLst/>
              </a:prstGeom>
              <a:noFill/>
            </p:spPr>
            <p:txBody>
              <a:bodyPr wrap="none" rtlCol="0">
                <a:spAutoFit/>
              </a:bodyPr>
              <a:lstStyle/>
              <a:p>
                <a:r>
                  <a:rPr lang="en-RO" sz="900" dirty="0"/>
                  <a:t>~ 4 x 10</a:t>
                </a:r>
                <a:r>
                  <a:rPr lang="en-RO" sz="900" baseline="30000" dirty="0"/>
                  <a:t>6</a:t>
                </a:r>
                <a:r>
                  <a:rPr lang="en-RO" sz="900" dirty="0"/>
                  <a:t> C/Sr</a:t>
                </a:r>
                <a:endParaRPr lang="en-RO" sz="900" baseline="30000" dirty="0"/>
              </a:p>
            </p:txBody>
          </p:sp>
          <p:sp>
            <p:nvSpPr>
              <p:cNvPr id="14" name="TextBox 13">
                <a:extLst>
                  <a:ext uri="{FF2B5EF4-FFF2-40B4-BE49-F238E27FC236}">
                    <a16:creationId xmlns:a16="http://schemas.microsoft.com/office/drawing/2014/main" id="{81C2A058-E70B-CEAA-61E4-C980482CC705}"/>
                  </a:ext>
                </a:extLst>
              </p:cNvPr>
              <p:cNvSpPr txBox="1"/>
              <p:nvPr/>
            </p:nvSpPr>
            <p:spPr>
              <a:xfrm>
                <a:off x="9498180" y="4700818"/>
                <a:ext cx="805029" cy="230832"/>
              </a:xfrm>
              <a:prstGeom prst="rect">
                <a:avLst/>
              </a:prstGeom>
              <a:noFill/>
            </p:spPr>
            <p:txBody>
              <a:bodyPr wrap="none" rtlCol="0">
                <a:spAutoFit/>
              </a:bodyPr>
              <a:lstStyle/>
              <a:p>
                <a:r>
                  <a:rPr lang="en-RO" sz="900" dirty="0"/>
                  <a:t>~ 3 x 10</a:t>
                </a:r>
                <a:r>
                  <a:rPr lang="en-RO" sz="900" baseline="30000" dirty="0"/>
                  <a:t>7</a:t>
                </a:r>
                <a:r>
                  <a:rPr lang="en-RO" sz="900" dirty="0"/>
                  <a:t> C/Sr</a:t>
                </a:r>
              </a:p>
            </p:txBody>
          </p:sp>
          <p:sp>
            <p:nvSpPr>
              <p:cNvPr id="15" name="TextBox 14">
                <a:extLst>
                  <a:ext uri="{FF2B5EF4-FFF2-40B4-BE49-F238E27FC236}">
                    <a16:creationId xmlns:a16="http://schemas.microsoft.com/office/drawing/2014/main" id="{A560CFD3-F2BD-9D82-8964-C446C001AC7E}"/>
                  </a:ext>
                </a:extLst>
              </p:cNvPr>
              <p:cNvSpPr txBox="1"/>
              <p:nvPr/>
            </p:nvSpPr>
            <p:spPr>
              <a:xfrm>
                <a:off x="9447436" y="4194995"/>
                <a:ext cx="805029" cy="230832"/>
              </a:xfrm>
              <a:prstGeom prst="rect">
                <a:avLst/>
              </a:prstGeom>
              <a:noFill/>
            </p:spPr>
            <p:txBody>
              <a:bodyPr wrap="none" rtlCol="0">
                <a:spAutoFit/>
              </a:bodyPr>
              <a:lstStyle/>
              <a:p>
                <a:r>
                  <a:rPr lang="en-RO" sz="900" dirty="0"/>
                  <a:t>~ 4 x 10</a:t>
                </a:r>
                <a:r>
                  <a:rPr lang="en-RO" sz="900" baseline="30000" dirty="0"/>
                  <a:t>8</a:t>
                </a:r>
                <a:r>
                  <a:rPr lang="en-RO" sz="900" dirty="0"/>
                  <a:t> C/Sr</a:t>
                </a:r>
              </a:p>
            </p:txBody>
          </p:sp>
        </p:grpSp>
        <p:sp>
          <p:nvSpPr>
            <p:cNvPr id="17" name="TextBox 16">
              <a:extLst>
                <a:ext uri="{FF2B5EF4-FFF2-40B4-BE49-F238E27FC236}">
                  <a16:creationId xmlns:a16="http://schemas.microsoft.com/office/drawing/2014/main" id="{34D35F20-E326-8124-A9E0-4AB921A0E579}"/>
                </a:ext>
              </a:extLst>
            </p:cNvPr>
            <p:cNvSpPr txBox="1"/>
            <p:nvPr/>
          </p:nvSpPr>
          <p:spPr>
            <a:xfrm rot="19501635">
              <a:off x="9393766" y="4700818"/>
              <a:ext cx="2059859" cy="461665"/>
            </a:xfrm>
            <a:prstGeom prst="rect">
              <a:avLst/>
            </a:prstGeom>
            <a:noFill/>
          </p:spPr>
          <p:txBody>
            <a:bodyPr wrap="none" rtlCol="0">
              <a:noAutofit/>
            </a:bodyPr>
            <a:lstStyle/>
            <a:p>
              <a:r>
                <a:rPr lang="en-US" sz="2400" b="1" dirty="0">
                  <a:solidFill>
                    <a:srgbClr val="C00000">
                      <a:alpha val="34865"/>
                    </a:srgbClr>
                  </a:solidFill>
                </a:rPr>
                <a:t>Under analysis</a:t>
              </a:r>
            </a:p>
          </p:txBody>
        </p:sp>
      </p:grpSp>
      <p:grpSp>
        <p:nvGrpSpPr>
          <p:cNvPr id="35" name="Group 34">
            <a:extLst>
              <a:ext uri="{FF2B5EF4-FFF2-40B4-BE49-F238E27FC236}">
                <a16:creationId xmlns:a16="http://schemas.microsoft.com/office/drawing/2014/main" id="{631200BA-71B5-EAB9-FA7C-081BBEE96E13}"/>
              </a:ext>
            </a:extLst>
          </p:cNvPr>
          <p:cNvGrpSpPr>
            <a:grpSpLocks noChangeAspect="1"/>
          </p:cNvGrpSpPr>
          <p:nvPr/>
        </p:nvGrpSpPr>
        <p:grpSpPr>
          <a:xfrm>
            <a:off x="98877" y="2289005"/>
            <a:ext cx="4802484" cy="3870519"/>
            <a:chOff x="132339" y="847222"/>
            <a:chExt cx="4439161" cy="3577702"/>
          </a:xfrm>
        </p:grpSpPr>
        <p:grpSp>
          <p:nvGrpSpPr>
            <p:cNvPr id="42" name="Group 41">
              <a:extLst>
                <a:ext uri="{FF2B5EF4-FFF2-40B4-BE49-F238E27FC236}">
                  <a16:creationId xmlns:a16="http://schemas.microsoft.com/office/drawing/2014/main" id="{8E2F450A-9DF5-2245-D9CE-C3EE33E1502F}"/>
                </a:ext>
              </a:extLst>
            </p:cNvPr>
            <p:cNvGrpSpPr/>
            <p:nvPr/>
          </p:nvGrpSpPr>
          <p:grpSpPr>
            <a:xfrm>
              <a:off x="193123" y="1141142"/>
              <a:ext cx="4378377" cy="3283782"/>
              <a:chOff x="111799" y="2024459"/>
              <a:chExt cx="4378377" cy="3283782"/>
            </a:xfrm>
          </p:grpSpPr>
          <p:pic>
            <p:nvPicPr>
              <p:cNvPr id="43" name="図 40" descr="屋内, 自転車, キッチン, 座る が含まれている画像&#10;&#10;自動的に生成された説明">
                <a:extLst>
                  <a:ext uri="{FF2B5EF4-FFF2-40B4-BE49-F238E27FC236}">
                    <a16:creationId xmlns:a16="http://schemas.microsoft.com/office/drawing/2014/main" id="{0FDFB307-A0CA-044D-2CA9-7B4B674BEC4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1799" y="2024459"/>
                <a:ext cx="4378377" cy="3283782"/>
              </a:xfrm>
              <a:prstGeom prst="rect">
                <a:avLst/>
              </a:prstGeom>
            </p:spPr>
          </p:pic>
          <p:sp>
            <p:nvSpPr>
              <p:cNvPr id="44" name="テキスト ボックス 42">
                <a:extLst>
                  <a:ext uri="{FF2B5EF4-FFF2-40B4-BE49-F238E27FC236}">
                    <a16:creationId xmlns:a16="http://schemas.microsoft.com/office/drawing/2014/main" id="{3824BDFE-9753-5C38-A661-D942222D0FF7}"/>
                  </a:ext>
                </a:extLst>
              </p:cNvPr>
              <p:cNvSpPr txBox="1"/>
              <p:nvPr/>
            </p:nvSpPr>
            <p:spPr>
              <a:xfrm>
                <a:off x="2849646" y="2315524"/>
                <a:ext cx="412218" cy="312941"/>
              </a:xfrm>
              <a:prstGeom prst="rect">
                <a:avLst/>
              </a:prstGeom>
              <a:noFill/>
            </p:spPr>
            <p:txBody>
              <a:bodyPr wrap="none" rtlCol="0">
                <a:spAutoFit/>
              </a:bodyPr>
              <a:lstStyle/>
              <a:p>
                <a:pPr algn="ctr"/>
                <a:r>
                  <a:rPr kumimoji="1" lang="en-US" altLang="ja-JP" sz="1600" b="1" dirty="0">
                    <a:solidFill>
                      <a:schemeClr val="bg1"/>
                    </a:solidFill>
                    <a:latin typeface="Arial" panose="020B0604020202020204" pitchFamily="34" charset="0"/>
                    <a:cs typeface="Arial" panose="020B0604020202020204" pitchFamily="34" charset="0"/>
                  </a:rPr>
                  <a:t>TP</a:t>
                </a:r>
                <a:endParaRPr kumimoji="1" lang="ja-JP" altLang="en-US" sz="1600" b="1">
                  <a:solidFill>
                    <a:schemeClr val="bg1"/>
                  </a:solidFill>
                  <a:latin typeface="Arial" panose="020B0604020202020204" pitchFamily="34" charset="0"/>
                  <a:cs typeface="Arial" panose="020B0604020202020204" pitchFamily="34" charset="0"/>
                </a:endParaRPr>
              </a:p>
            </p:txBody>
          </p:sp>
          <p:sp>
            <p:nvSpPr>
              <p:cNvPr id="45" name="テキスト ボックス 43">
                <a:extLst>
                  <a:ext uri="{FF2B5EF4-FFF2-40B4-BE49-F238E27FC236}">
                    <a16:creationId xmlns:a16="http://schemas.microsoft.com/office/drawing/2014/main" id="{BC4CD278-C627-F6B5-0C6D-2905101A01D1}"/>
                  </a:ext>
                </a:extLst>
              </p:cNvPr>
              <p:cNvSpPr txBox="1"/>
              <p:nvPr/>
            </p:nvSpPr>
            <p:spPr>
              <a:xfrm rot="19210714">
                <a:off x="2613709" y="3162537"/>
                <a:ext cx="1005403" cy="369332"/>
              </a:xfrm>
              <a:prstGeom prst="rect">
                <a:avLst/>
              </a:prstGeom>
              <a:noFill/>
            </p:spPr>
            <p:txBody>
              <a:bodyPr wrap="none" rtlCol="0">
                <a:spAutoFit/>
              </a:bodyPr>
              <a:lstStyle/>
              <a:p>
                <a:pPr algn="ctr"/>
                <a:r>
                  <a:rPr kumimoji="1" lang="en-US" altLang="ja-JP" b="1" dirty="0">
                    <a:solidFill>
                      <a:schemeClr val="bg1"/>
                    </a:solidFill>
                    <a:latin typeface="Arial" panose="020B0604020202020204" pitchFamily="34" charset="0"/>
                    <a:cs typeface="Arial" panose="020B0604020202020204" pitchFamily="34" charset="0"/>
                  </a:rPr>
                  <a:t>CR39①</a:t>
                </a:r>
                <a:endParaRPr kumimoji="1" lang="ja-JP" altLang="en-US" b="1">
                  <a:solidFill>
                    <a:schemeClr val="bg1"/>
                  </a:solidFill>
                  <a:latin typeface="Arial" panose="020B0604020202020204" pitchFamily="34" charset="0"/>
                  <a:cs typeface="Arial" panose="020B0604020202020204" pitchFamily="34" charset="0"/>
                </a:endParaRPr>
              </a:p>
            </p:txBody>
          </p:sp>
          <p:sp>
            <p:nvSpPr>
              <p:cNvPr id="46" name="テキスト ボックス 44">
                <a:extLst>
                  <a:ext uri="{FF2B5EF4-FFF2-40B4-BE49-F238E27FC236}">
                    <a16:creationId xmlns:a16="http://schemas.microsoft.com/office/drawing/2014/main" id="{3CBBBCEF-C9EC-0745-50D6-EAF3479A0907}"/>
                  </a:ext>
                </a:extLst>
              </p:cNvPr>
              <p:cNvSpPr txBox="1"/>
              <p:nvPr/>
            </p:nvSpPr>
            <p:spPr>
              <a:xfrm rot="20632652">
                <a:off x="3445614" y="4123049"/>
                <a:ext cx="1005403" cy="369332"/>
              </a:xfrm>
              <a:prstGeom prst="rect">
                <a:avLst/>
              </a:prstGeom>
              <a:noFill/>
            </p:spPr>
            <p:txBody>
              <a:bodyPr wrap="none" rtlCol="0">
                <a:spAutoFit/>
              </a:bodyPr>
              <a:lstStyle/>
              <a:p>
                <a:pPr algn="ctr"/>
                <a:r>
                  <a:rPr kumimoji="1" lang="en-US" altLang="ja-JP" b="1" dirty="0">
                    <a:solidFill>
                      <a:schemeClr val="bg1"/>
                    </a:solidFill>
                    <a:latin typeface="Arial" panose="020B0604020202020204" pitchFamily="34" charset="0"/>
                    <a:cs typeface="Arial" panose="020B0604020202020204" pitchFamily="34" charset="0"/>
                  </a:rPr>
                  <a:t>CR39②</a:t>
                </a:r>
                <a:endParaRPr kumimoji="1" lang="ja-JP" altLang="en-US" b="1">
                  <a:solidFill>
                    <a:schemeClr val="bg1"/>
                  </a:solidFill>
                  <a:latin typeface="Arial" panose="020B0604020202020204" pitchFamily="34" charset="0"/>
                  <a:cs typeface="Arial" panose="020B0604020202020204" pitchFamily="34" charset="0"/>
                </a:endParaRPr>
              </a:p>
            </p:txBody>
          </p:sp>
          <p:sp>
            <p:nvSpPr>
              <p:cNvPr id="47" name="テキスト ボックス 47">
                <a:extLst>
                  <a:ext uri="{FF2B5EF4-FFF2-40B4-BE49-F238E27FC236}">
                    <a16:creationId xmlns:a16="http://schemas.microsoft.com/office/drawing/2014/main" id="{A927F1BC-E6AC-5983-86D0-59EE633DF845}"/>
                  </a:ext>
                </a:extLst>
              </p:cNvPr>
              <p:cNvSpPr txBox="1"/>
              <p:nvPr/>
            </p:nvSpPr>
            <p:spPr>
              <a:xfrm>
                <a:off x="562361" y="4138438"/>
                <a:ext cx="604653" cy="338554"/>
              </a:xfrm>
              <a:prstGeom prst="rect">
                <a:avLst/>
              </a:prstGeom>
              <a:noFill/>
            </p:spPr>
            <p:txBody>
              <a:bodyPr wrap="none" rtlCol="0">
                <a:spAutoFit/>
              </a:bodyPr>
              <a:lstStyle/>
              <a:p>
                <a:pPr algn="ctr"/>
                <a:r>
                  <a:rPr kumimoji="1" lang="en-US" altLang="ja-JP" sz="1600" b="1" dirty="0">
                    <a:solidFill>
                      <a:schemeClr val="bg1"/>
                    </a:solidFill>
                    <a:latin typeface="Arial" panose="020B0604020202020204" pitchFamily="34" charset="0"/>
                    <a:cs typeface="Arial" panose="020B0604020202020204" pitchFamily="34" charset="0"/>
                  </a:rPr>
                  <a:t>RCF</a:t>
                </a:r>
                <a:endParaRPr kumimoji="1" lang="ja-JP" altLang="en-US" sz="1600" b="1">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2D2B2F2E-BE7A-78CA-2B25-D9987E8E706C}"/>
                </a:ext>
              </a:extLst>
            </p:cNvPr>
            <p:cNvSpPr txBox="1"/>
            <p:nvPr/>
          </p:nvSpPr>
          <p:spPr>
            <a:xfrm>
              <a:off x="132339" y="847222"/>
              <a:ext cx="3473228" cy="341391"/>
            </a:xfrm>
            <a:prstGeom prst="rect">
              <a:avLst/>
            </a:prstGeom>
            <a:noFill/>
          </p:spPr>
          <p:txBody>
            <a:bodyPr wrap="square" rtlCol="0">
              <a:spAutoFit/>
            </a:bodyPr>
            <a:lstStyle/>
            <a:p>
              <a:r>
                <a:rPr lang="en-US" b="1" dirty="0"/>
                <a:t>Pic of the experimental setup</a:t>
              </a:r>
              <a:endParaRPr lang="en-RO" b="1" dirty="0"/>
            </a:p>
          </p:txBody>
        </p:sp>
        <p:cxnSp>
          <p:nvCxnSpPr>
            <p:cNvPr id="20" name="Straight Connector 19">
              <a:extLst>
                <a:ext uri="{FF2B5EF4-FFF2-40B4-BE49-F238E27FC236}">
                  <a16:creationId xmlns:a16="http://schemas.microsoft.com/office/drawing/2014/main" id="{3EE8613D-67F6-9EF2-3556-2EEE970936C5}"/>
                </a:ext>
              </a:extLst>
            </p:cNvPr>
            <p:cNvCxnSpPr/>
            <p:nvPr/>
          </p:nvCxnSpPr>
          <p:spPr>
            <a:xfrm flipH="1">
              <a:off x="977900" y="2981935"/>
              <a:ext cx="3301312" cy="1015193"/>
            </a:xfrm>
            <a:prstGeom prst="line">
              <a:avLst/>
            </a:prstGeom>
            <a:ln w="158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6D050F-50AC-EC68-8691-F282252DA802}"/>
                </a:ext>
              </a:extLst>
            </p:cNvPr>
            <p:cNvCxnSpPr>
              <a:cxnSpLocks/>
            </p:cNvCxnSpPr>
            <p:nvPr/>
          </p:nvCxnSpPr>
          <p:spPr>
            <a:xfrm flipH="1">
              <a:off x="991611" y="2100332"/>
              <a:ext cx="2145469" cy="1896796"/>
            </a:xfrm>
            <a:prstGeom prst="line">
              <a:avLst/>
            </a:prstGeom>
            <a:ln w="158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152AF1-FF5A-CDDA-F624-D98B8C0EEDF8}"/>
                </a:ext>
              </a:extLst>
            </p:cNvPr>
            <p:cNvSpPr txBox="1"/>
            <p:nvPr/>
          </p:nvSpPr>
          <p:spPr>
            <a:xfrm rot="19144520">
              <a:off x="1807904" y="2555106"/>
              <a:ext cx="696409" cy="369332"/>
            </a:xfrm>
            <a:prstGeom prst="rect">
              <a:avLst/>
            </a:prstGeom>
            <a:noFill/>
          </p:spPr>
          <p:txBody>
            <a:bodyPr wrap="none" rtlCol="0">
              <a:spAutoFit/>
            </a:bodyPr>
            <a:lstStyle/>
            <a:p>
              <a:r>
                <a:rPr lang="en-RO" b="1" dirty="0">
                  <a:solidFill>
                    <a:srgbClr val="FFFF00"/>
                  </a:solidFill>
                </a:rPr>
                <a:t>TNSA</a:t>
              </a:r>
            </a:p>
          </p:txBody>
        </p:sp>
        <p:sp>
          <p:nvSpPr>
            <p:cNvPr id="33" name="TextBox 32">
              <a:extLst>
                <a:ext uri="{FF2B5EF4-FFF2-40B4-BE49-F238E27FC236}">
                  <a16:creationId xmlns:a16="http://schemas.microsoft.com/office/drawing/2014/main" id="{06973142-9318-C773-1428-D4260D7C8809}"/>
                </a:ext>
              </a:extLst>
            </p:cNvPr>
            <p:cNvSpPr txBox="1"/>
            <p:nvPr/>
          </p:nvSpPr>
          <p:spPr>
            <a:xfrm rot="20468991">
              <a:off x="2533583" y="2987423"/>
              <a:ext cx="1102674" cy="369332"/>
            </a:xfrm>
            <a:prstGeom prst="rect">
              <a:avLst/>
            </a:prstGeom>
            <a:noFill/>
          </p:spPr>
          <p:txBody>
            <a:bodyPr wrap="none" rtlCol="0">
              <a:spAutoFit/>
            </a:bodyPr>
            <a:lstStyle/>
            <a:p>
              <a:r>
                <a:rPr lang="en-RO" b="1" dirty="0">
                  <a:solidFill>
                    <a:srgbClr val="FFFF00"/>
                  </a:solidFill>
                </a:rPr>
                <a:t>Laser axis</a:t>
              </a:r>
            </a:p>
          </p:txBody>
        </p:sp>
      </p:grpSp>
      <p:sp>
        <p:nvSpPr>
          <p:cNvPr id="36" name="TextBox 35">
            <a:extLst>
              <a:ext uri="{FF2B5EF4-FFF2-40B4-BE49-F238E27FC236}">
                <a16:creationId xmlns:a16="http://schemas.microsoft.com/office/drawing/2014/main" id="{9BDE341B-09FB-67B9-5651-02495E922293}"/>
              </a:ext>
            </a:extLst>
          </p:cNvPr>
          <p:cNvSpPr txBox="1"/>
          <p:nvPr/>
        </p:nvSpPr>
        <p:spPr>
          <a:xfrm>
            <a:off x="98878" y="1481681"/>
            <a:ext cx="4868242" cy="830997"/>
          </a:xfrm>
          <a:prstGeom prst="rect">
            <a:avLst/>
          </a:prstGeom>
          <a:noFill/>
        </p:spPr>
        <p:txBody>
          <a:bodyPr wrap="square" rtlCol="0">
            <a:spAutoFit/>
          </a:bodyPr>
          <a:lstStyle/>
          <a:p>
            <a:r>
              <a:rPr lang="en-RO" sz="1600" dirty="0"/>
              <a:t>Experiemnt with the 10 PW laser of ELI-NP:</a:t>
            </a:r>
          </a:p>
          <a:p>
            <a:r>
              <a:rPr lang="en-RO" sz="1600" dirty="0"/>
              <a:t>240 J, 24 fs, ~ 4 x 10</a:t>
            </a:r>
            <a:r>
              <a:rPr lang="en-RO" sz="1600" baseline="30000" dirty="0"/>
              <a:t>22</a:t>
            </a:r>
            <a:r>
              <a:rPr lang="en-RO" sz="1600" dirty="0"/>
              <a:t> W/cm</a:t>
            </a:r>
            <a:r>
              <a:rPr lang="en-RO" sz="1600" baseline="30000" dirty="0"/>
              <a:t>2 </a:t>
            </a:r>
            <a:r>
              <a:rPr lang="en-RO" sz="1600" dirty="0"/>
              <a:t>on target.</a:t>
            </a:r>
          </a:p>
          <a:p>
            <a:r>
              <a:rPr lang="en-GB" sz="1600" dirty="0"/>
              <a:t>Accumulation of a few shots onto G</a:t>
            </a:r>
            <a:r>
              <a:rPr lang="en-RO" sz="1600" dirty="0"/>
              <a:t>old foil ~150-200 nm</a:t>
            </a:r>
          </a:p>
        </p:txBody>
      </p:sp>
      <p:sp>
        <p:nvSpPr>
          <p:cNvPr id="21" name="TextBox 20">
            <a:extLst>
              <a:ext uri="{FF2B5EF4-FFF2-40B4-BE49-F238E27FC236}">
                <a16:creationId xmlns:a16="http://schemas.microsoft.com/office/drawing/2014/main" id="{D889D54D-A341-CEF1-8A51-D67BA04CF649}"/>
              </a:ext>
            </a:extLst>
          </p:cNvPr>
          <p:cNvSpPr txBox="1"/>
          <p:nvPr/>
        </p:nvSpPr>
        <p:spPr>
          <a:xfrm>
            <a:off x="88722" y="818791"/>
            <a:ext cx="4282024" cy="523220"/>
          </a:xfrm>
          <a:prstGeom prst="rect">
            <a:avLst/>
          </a:prstGeom>
          <a:noFill/>
        </p:spPr>
        <p:txBody>
          <a:bodyPr wrap="square">
            <a:spAutoFit/>
          </a:bodyPr>
          <a:lstStyle/>
          <a:p>
            <a:pPr marL="0" lvl="0" indent="0" algn="l" rtl="0">
              <a:spcBef>
                <a:spcPts val="0"/>
              </a:spcBef>
              <a:spcAft>
                <a:spcPts val="0"/>
              </a:spcAft>
              <a:buNone/>
            </a:pPr>
            <a:r>
              <a:rPr lang="en-GB" sz="1400" dirty="0"/>
              <a:t>M. J. Ma et al., Phys. Rev. Lett. 122, 014803 (2019) have accelerated carbon ions up to </a:t>
            </a:r>
            <a:r>
              <a:rPr lang="en-GB" sz="1400" b="1" i="0" dirty="0">
                <a:solidFill>
                  <a:srgbClr val="000000"/>
                </a:solidFill>
                <a:effectLst/>
                <a:latin typeface="Noto Sans" panose="020B0502040504020204" pitchFamily="34" charset="0"/>
              </a:rPr>
              <a:t>48 MeV per nucleon </a:t>
            </a:r>
            <a:endParaRPr lang="en-GB" sz="1400" b="1" dirty="0"/>
          </a:p>
        </p:txBody>
      </p:sp>
    </p:spTree>
    <p:extLst>
      <p:ext uri="{BB962C8B-B14F-4D97-AF65-F5344CB8AC3E}">
        <p14:creationId xmlns:p14="http://schemas.microsoft.com/office/powerpoint/2010/main" val="1239737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7474-90B2-20BB-E78B-028FD3781829}"/>
            </a:ext>
          </a:extLst>
        </p:cNvPr>
        <p:cNvGrpSpPr/>
        <p:nvPr/>
      </p:nvGrpSpPr>
      <p:grpSpPr>
        <a:xfrm>
          <a:off x="0" y="0"/>
          <a:ext cx="0" cy="0"/>
          <a:chOff x="0" y="0"/>
          <a:chExt cx="0" cy="0"/>
        </a:xfrm>
      </p:grpSpPr>
      <p:pic>
        <p:nvPicPr>
          <p:cNvPr id="54" name="Google Shape;103;p18">
            <a:extLst>
              <a:ext uri="{FF2B5EF4-FFF2-40B4-BE49-F238E27FC236}">
                <a16:creationId xmlns:a16="http://schemas.microsoft.com/office/drawing/2014/main" id="{077EAE07-8AE6-EE22-6B90-3400B9E484C4}"/>
              </a:ext>
            </a:extLst>
          </p:cNvPr>
          <p:cNvPicPr preferRelativeResize="0"/>
          <p:nvPr/>
        </p:nvPicPr>
        <p:blipFill>
          <a:blip r:embed="rId2">
            <a:alphaModFix/>
          </a:blip>
          <a:stretch>
            <a:fillRect/>
          </a:stretch>
        </p:blipFill>
        <p:spPr>
          <a:xfrm>
            <a:off x="1071436" y="1223863"/>
            <a:ext cx="3142571" cy="2388563"/>
          </a:xfrm>
          <a:prstGeom prst="rect">
            <a:avLst/>
          </a:prstGeom>
          <a:noFill/>
          <a:ln>
            <a:noFill/>
          </a:ln>
        </p:spPr>
      </p:pic>
      <p:sp>
        <p:nvSpPr>
          <p:cNvPr id="36" name="TextBox 35">
            <a:extLst>
              <a:ext uri="{FF2B5EF4-FFF2-40B4-BE49-F238E27FC236}">
                <a16:creationId xmlns:a16="http://schemas.microsoft.com/office/drawing/2014/main" id="{5CFABB22-48DB-7CDE-5645-21F7B5024631}"/>
              </a:ext>
            </a:extLst>
          </p:cNvPr>
          <p:cNvSpPr txBox="1"/>
          <p:nvPr/>
        </p:nvSpPr>
        <p:spPr>
          <a:xfrm>
            <a:off x="1402029" y="3551564"/>
            <a:ext cx="2615331" cy="276999"/>
          </a:xfrm>
          <a:prstGeom prst="rect">
            <a:avLst/>
          </a:prstGeom>
          <a:noFill/>
        </p:spPr>
        <p:txBody>
          <a:bodyPr wrap="none" rtlCol="0">
            <a:spAutoFit/>
          </a:bodyPr>
          <a:lstStyle/>
          <a:p>
            <a:pPr algn="l"/>
            <a:r>
              <a:rPr lang="en-US" sz="1200" dirty="0"/>
              <a:t>PIC simulation with 10 PW on C targets</a:t>
            </a:r>
          </a:p>
        </p:txBody>
      </p:sp>
      <p:grpSp>
        <p:nvGrpSpPr>
          <p:cNvPr id="4" name="Group 3">
            <a:extLst>
              <a:ext uri="{FF2B5EF4-FFF2-40B4-BE49-F238E27FC236}">
                <a16:creationId xmlns:a16="http://schemas.microsoft.com/office/drawing/2014/main" id="{FACB56FE-DCC0-4CAC-4927-992794EFC66A}"/>
              </a:ext>
            </a:extLst>
          </p:cNvPr>
          <p:cNvGrpSpPr/>
          <p:nvPr/>
        </p:nvGrpSpPr>
        <p:grpSpPr>
          <a:xfrm>
            <a:off x="-1176" y="6040"/>
            <a:ext cx="12193176" cy="503307"/>
            <a:chOff x="-1176" y="6040"/>
            <a:chExt cx="12193176" cy="503307"/>
          </a:xfrm>
        </p:grpSpPr>
        <p:sp>
          <p:nvSpPr>
            <p:cNvPr id="5" name="Rectangle 4">
              <a:extLst>
                <a:ext uri="{FF2B5EF4-FFF2-40B4-BE49-F238E27FC236}">
                  <a16:creationId xmlns:a16="http://schemas.microsoft.com/office/drawing/2014/main" id="{0B4F7BF7-6112-D4A8-9A78-15DBB055A32F}"/>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extBox 5">
              <a:extLst>
                <a:ext uri="{FF2B5EF4-FFF2-40B4-BE49-F238E27FC236}">
                  <a16:creationId xmlns:a16="http://schemas.microsoft.com/office/drawing/2014/main" id="{1583D767-6E55-CFF8-F923-3B5A437FE2A8}"/>
                </a:ext>
              </a:extLst>
            </p:cNvPr>
            <p:cNvSpPr txBox="1"/>
            <p:nvPr/>
          </p:nvSpPr>
          <p:spPr>
            <a:xfrm>
              <a:off x="-1175" y="26329"/>
              <a:ext cx="10353086" cy="400110"/>
            </a:xfrm>
            <a:prstGeom prst="rect">
              <a:avLst/>
            </a:prstGeom>
            <a:noFill/>
          </p:spPr>
          <p:txBody>
            <a:bodyPr wrap="square">
              <a:spAutoFit/>
            </a:bodyPr>
            <a:lstStyle/>
            <a:p>
              <a:r>
                <a:rPr lang="en-US" sz="2000" b="1" dirty="0"/>
                <a:t>Laser-Driven Carbon ion acceleration with 10 PW</a:t>
              </a:r>
              <a:endParaRPr lang="en-US" sz="2000" b="1" noProof="0" dirty="0"/>
            </a:p>
          </p:txBody>
        </p:sp>
        <p:pic>
          <p:nvPicPr>
            <p:cNvPr id="7" name="Picture 6">
              <a:extLst>
                <a:ext uri="{FF2B5EF4-FFF2-40B4-BE49-F238E27FC236}">
                  <a16:creationId xmlns:a16="http://schemas.microsoft.com/office/drawing/2014/main" id="{167E2CB8-3BE3-520C-14E7-C6364D1B70FC}"/>
                </a:ext>
              </a:extLst>
            </p:cNvPr>
            <p:cNvPicPr>
              <a:picLocks noChangeAspect="1"/>
            </p:cNvPicPr>
            <p:nvPr/>
          </p:nvPicPr>
          <p:blipFill>
            <a:blip r:embed="rId3"/>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9" name="Picture 8">
            <a:extLst>
              <a:ext uri="{FF2B5EF4-FFF2-40B4-BE49-F238E27FC236}">
                <a16:creationId xmlns:a16="http://schemas.microsoft.com/office/drawing/2014/main" id="{4F346044-537D-BEBC-BC08-E9AF0558D1ED}"/>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11" name="Picture 10">
            <a:extLst>
              <a:ext uri="{FF2B5EF4-FFF2-40B4-BE49-F238E27FC236}">
                <a16:creationId xmlns:a16="http://schemas.microsoft.com/office/drawing/2014/main" id="{AF19FC15-6338-2372-873F-00F592AF4CF0}"/>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12" name="Picture 11">
            <a:extLst>
              <a:ext uri="{FF2B5EF4-FFF2-40B4-BE49-F238E27FC236}">
                <a16:creationId xmlns:a16="http://schemas.microsoft.com/office/drawing/2014/main" id="{B6213D04-ACA7-B9F6-2513-B875188CABB2}"/>
              </a:ext>
            </a:extLst>
          </p:cNvPr>
          <p:cNvPicPr>
            <a:picLocks noChangeAspect="1"/>
          </p:cNvPicPr>
          <p:nvPr/>
        </p:nvPicPr>
        <p:blipFill>
          <a:blip r:embed="rId6"/>
          <a:srcRect t="19638" b="26316"/>
          <a:stretch/>
        </p:blipFill>
        <p:spPr>
          <a:xfrm>
            <a:off x="10063707" y="6360138"/>
            <a:ext cx="1150393" cy="419932"/>
          </a:xfrm>
          <a:prstGeom prst="rect">
            <a:avLst/>
          </a:prstGeom>
        </p:spPr>
      </p:pic>
      <p:sp>
        <p:nvSpPr>
          <p:cNvPr id="13" name="object 11">
            <a:extLst>
              <a:ext uri="{FF2B5EF4-FFF2-40B4-BE49-F238E27FC236}">
                <a16:creationId xmlns:a16="http://schemas.microsoft.com/office/drawing/2014/main" id="{F13FE68B-5D3C-1DD6-066F-A360A09F5B96}"/>
              </a:ext>
            </a:extLst>
          </p:cNvPr>
          <p:cNvSpPr/>
          <p:nvPr/>
        </p:nvSpPr>
        <p:spPr>
          <a:xfrm>
            <a:off x="1002452" y="4190610"/>
            <a:ext cx="3018581" cy="1977225"/>
          </a:xfrm>
          <a:prstGeom prst="rect">
            <a:avLst/>
          </a:prstGeom>
          <a:blipFill>
            <a:blip r:embed="rId7" cstate="print"/>
            <a:stretch>
              <a:fillRect/>
            </a:stretch>
          </a:blipFill>
        </p:spPr>
        <p:txBody>
          <a:bodyPr wrap="square" lIns="0" tIns="0" rIns="0" bIns="0" rtlCol="0"/>
          <a:lstStyle/>
          <a:p>
            <a:endParaRPr lang="en-US" noProof="0" dirty="0"/>
          </a:p>
        </p:txBody>
      </p:sp>
      <p:sp>
        <p:nvSpPr>
          <p:cNvPr id="15" name="object 18">
            <a:extLst>
              <a:ext uri="{FF2B5EF4-FFF2-40B4-BE49-F238E27FC236}">
                <a16:creationId xmlns:a16="http://schemas.microsoft.com/office/drawing/2014/main" id="{18DABE7E-D81D-DF9F-FAC1-ED77833014D3}"/>
              </a:ext>
            </a:extLst>
          </p:cNvPr>
          <p:cNvSpPr txBox="1"/>
          <p:nvPr/>
        </p:nvSpPr>
        <p:spPr>
          <a:xfrm>
            <a:off x="1292727" y="3936598"/>
            <a:ext cx="3018580" cy="198131"/>
          </a:xfrm>
          <a:prstGeom prst="rect">
            <a:avLst/>
          </a:prstGeom>
        </p:spPr>
        <p:txBody>
          <a:bodyPr vert="horz" wrap="square" lIns="0" tIns="13335" rIns="0" bIns="0" rtlCol="0">
            <a:spAutoFit/>
          </a:bodyPr>
          <a:lstStyle/>
          <a:p>
            <a:pPr marL="12700">
              <a:lnSpc>
                <a:spcPct val="100000"/>
              </a:lnSpc>
              <a:spcBef>
                <a:spcPts val="105"/>
              </a:spcBef>
            </a:pPr>
            <a:r>
              <a:rPr lang="en-US" sz="1200" b="1" dirty="0"/>
              <a:t>Beam divergence (deg) for 200 nm C-target</a:t>
            </a:r>
          </a:p>
        </p:txBody>
      </p:sp>
      <p:sp>
        <p:nvSpPr>
          <p:cNvPr id="17" name="object 15">
            <a:extLst>
              <a:ext uri="{FF2B5EF4-FFF2-40B4-BE49-F238E27FC236}">
                <a16:creationId xmlns:a16="http://schemas.microsoft.com/office/drawing/2014/main" id="{85AD93D3-007A-B8F9-0ABF-D25B9FD51A44}"/>
              </a:ext>
            </a:extLst>
          </p:cNvPr>
          <p:cNvSpPr txBox="1"/>
          <p:nvPr/>
        </p:nvSpPr>
        <p:spPr>
          <a:xfrm>
            <a:off x="699457" y="617103"/>
            <a:ext cx="4649862" cy="505908"/>
          </a:xfrm>
          <a:prstGeom prst="rect">
            <a:avLst/>
          </a:prstGeom>
        </p:spPr>
        <p:txBody>
          <a:bodyPr vert="horz" wrap="square" lIns="0" tIns="13335" rIns="0" bIns="0" rtlCol="0">
            <a:spAutoFit/>
          </a:bodyPr>
          <a:lstStyle/>
          <a:p>
            <a:pPr marL="12700" marR="5080">
              <a:lnSpc>
                <a:spcPct val="100000"/>
              </a:lnSpc>
              <a:spcBef>
                <a:spcPts val="105"/>
              </a:spcBef>
            </a:pPr>
            <a:r>
              <a:rPr lang="en-US" sz="1600" b="1" dirty="0"/>
              <a:t>RPA Quasi-3D PIC simulations 10 PW on C foils with single plasma mirror </a:t>
            </a:r>
            <a:r>
              <a:rPr lang="en-US" sz="1600" dirty="0"/>
              <a:t>(P Tomassini, V Horny ELI-NP)</a:t>
            </a:r>
          </a:p>
        </p:txBody>
      </p:sp>
      <p:sp>
        <p:nvSpPr>
          <p:cNvPr id="2" name="TextBox 1">
            <a:extLst>
              <a:ext uri="{FF2B5EF4-FFF2-40B4-BE49-F238E27FC236}">
                <a16:creationId xmlns:a16="http://schemas.microsoft.com/office/drawing/2014/main" id="{72091BC3-4253-BFBB-1084-365B049E5C63}"/>
              </a:ext>
            </a:extLst>
          </p:cNvPr>
          <p:cNvSpPr txBox="1"/>
          <p:nvPr/>
        </p:nvSpPr>
        <p:spPr>
          <a:xfrm>
            <a:off x="6694493" y="578314"/>
            <a:ext cx="4541055" cy="861774"/>
          </a:xfrm>
          <a:prstGeom prst="rect">
            <a:avLst/>
          </a:prstGeom>
          <a:noFill/>
        </p:spPr>
        <p:txBody>
          <a:bodyPr wrap="square" rtlCol="0">
            <a:spAutoFit/>
          </a:bodyPr>
          <a:lstStyle/>
          <a:p>
            <a:r>
              <a:rPr lang="en-US" sz="1600" b="1" dirty="0"/>
              <a:t>PEELER C6+ with 10PW  ELI-NP. </a:t>
            </a:r>
            <a:r>
              <a:rPr lang="en-US" sz="1600" dirty="0"/>
              <a:t> </a:t>
            </a:r>
            <a:r>
              <a:rPr lang="en-US" sz="1600" b="1" dirty="0"/>
              <a:t>3D  PIC  </a:t>
            </a:r>
            <a:r>
              <a:rPr lang="en-US" sz="1600" dirty="0"/>
              <a:t>simulations with Al thickness of 500nm [B. </a:t>
            </a:r>
            <a:r>
              <a:rPr lang="en-US" sz="1600" dirty="0" err="1"/>
              <a:t>Corobean</a:t>
            </a:r>
            <a:r>
              <a:rPr lang="en-US" sz="1600" dirty="0"/>
              <a:t>, SMILEI]. </a:t>
            </a:r>
          </a:p>
          <a:p>
            <a:r>
              <a:rPr lang="en-US" sz="1600" dirty="0"/>
              <a:t>Mass-limited C source placed on the rear surface.</a:t>
            </a:r>
            <a:endParaRPr lang="en-US" sz="1600" b="1" dirty="0"/>
          </a:p>
        </p:txBody>
      </p:sp>
      <p:pic>
        <p:nvPicPr>
          <p:cNvPr id="3" name="Picture 2">
            <a:extLst>
              <a:ext uri="{FF2B5EF4-FFF2-40B4-BE49-F238E27FC236}">
                <a16:creationId xmlns:a16="http://schemas.microsoft.com/office/drawing/2014/main" id="{91DD51E7-DADE-AE8F-66B0-F1F8D68051E0}"/>
              </a:ext>
            </a:extLst>
          </p:cNvPr>
          <p:cNvPicPr>
            <a:picLocks noChangeAspect="1"/>
          </p:cNvPicPr>
          <p:nvPr/>
        </p:nvPicPr>
        <p:blipFill>
          <a:blip r:embed="rId8"/>
          <a:stretch>
            <a:fillRect/>
          </a:stretch>
        </p:blipFill>
        <p:spPr>
          <a:xfrm>
            <a:off x="7052226" y="3305027"/>
            <a:ext cx="4020754" cy="2862808"/>
          </a:xfrm>
          <a:prstGeom prst="rect">
            <a:avLst/>
          </a:prstGeom>
        </p:spPr>
      </p:pic>
      <p:pic>
        <p:nvPicPr>
          <p:cNvPr id="8" name="Picture 7">
            <a:extLst>
              <a:ext uri="{FF2B5EF4-FFF2-40B4-BE49-F238E27FC236}">
                <a16:creationId xmlns:a16="http://schemas.microsoft.com/office/drawing/2014/main" id="{453CA9C1-9F4D-FB4B-44C7-5169F022331D}"/>
              </a:ext>
            </a:extLst>
          </p:cNvPr>
          <p:cNvPicPr>
            <a:picLocks noChangeAspect="1"/>
          </p:cNvPicPr>
          <p:nvPr/>
        </p:nvPicPr>
        <p:blipFill>
          <a:blip r:embed="rId9"/>
          <a:stretch>
            <a:fillRect/>
          </a:stretch>
        </p:blipFill>
        <p:spPr>
          <a:xfrm>
            <a:off x="9080827" y="1738832"/>
            <a:ext cx="2472769" cy="1775922"/>
          </a:xfrm>
          <a:prstGeom prst="rect">
            <a:avLst/>
          </a:prstGeom>
        </p:spPr>
      </p:pic>
      <p:pic>
        <p:nvPicPr>
          <p:cNvPr id="10" name="Google Shape;197;p21">
            <a:extLst>
              <a:ext uri="{FF2B5EF4-FFF2-40B4-BE49-F238E27FC236}">
                <a16:creationId xmlns:a16="http://schemas.microsoft.com/office/drawing/2014/main" id="{0FA0AB07-DF6C-591B-FEFA-3AE12AF9946A}"/>
              </a:ext>
            </a:extLst>
          </p:cNvPr>
          <p:cNvPicPr/>
          <p:nvPr/>
        </p:nvPicPr>
        <p:blipFill>
          <a:blip r:embed="rId10"/>
          <a:stretch/>
        </p:blipFill>
        <p:spPr>
          <a:xfrm>
            <a:off x="6692630" y="1651518"/>
            <a:ext cx="2246256" cy="1691728"/>
          </a:xfrm>
          <a:prstGeom prst="rect">
            <a:avLst/>
          </a:prstGeom>
          <a:ln>
            <a:noFill/>
          </a:ln>
        </p:spPr>
      </p:pic>
      <p:sp>
        <p:nvSpPr>
          <p:cNvPr id="14" name="TextBox 13">
            <a:extLst>
              <a:ext uri="{FF2B5EF4-FFF2-40B4-BE49-F238E27FC236}">
                <a16:creationId xmlns:a16="http://schemas.microsoft.com/office/drawing/2014/main" id="{F43E4E47-8A41-150C-1AED-034F9304985F}"/>
              </a:ext>
            </a:extLst>
          </p:cNvPr>
          <p:cNvSpPr txBox="1"/>
          <p:nvPr/>
        </p:nvSpPr>
        <p:spPr>
          <a:xfrm>
            <a:off x="6936628" y="1426828"/>
            <a:ext cx="1728230" cy="276999"/>
          </a:xfrm>
          <a:prstGeom prst="rect">
            <a:avLst/>
          </a:prstGeom>
          <a:noFill/>
        </p:spPr>
        <p:txBody>
          <a:bodyPr wrap="none" rtlCol="0">
            <a:spAutoFit/>
          </a:bodyPr>
          <a:lstStyle/>
          <a:p>
            <a:r>
              <a:rPr lang="en-US" sz="1200" b="1" dirty="0"/>
              <a:t>C</a:t>
            </a:r>
            <a:r>
              <a:rPr lang="en-US" sz="1200" b="1" baseline="30000" dirty="0"/>
              <a:t>6+</a:t>
            </a:r>
            <a:r>
              <a:rPr lang="en-US" sz="1200" b="1" dirty="0"/>
              <a:t> angular distribution</a:t>
            </a:r>
          </a:p>
        </p:txBody>
      </p:sp>
      <p:sp>
        <p:nvSpPr>
          <p:cNvPr id="16" name="TextBox 15">
            <a:extLst>
              <a:ext uri="{FF2B5EF4-FFF2-40B4-BE49-F238E27FC236}">
                <a16:creationId xmlns:a16="http://schemas.microsoft.com/office/drawing/2014/main" id="{2B10D6A7-317C-0BE6-2696-46F16A32FB84}"/>
              </a:ext>
            </a:extLst>
          </p:cNvPr>
          <p:cNvSpPr txBox="1"/>
          <p:nvPr/>
        </p:nvSpPr>
        <p:spPr>
          <a:xfrm>
            <a:off x="9549802" y="1410845"/>
            <a:ext cx="1798430" cy="276999"/>
          </a:xfrm>
          <a:prstGeom prst="rect">
            <a:avLst/>
          </a:prstGeom>
          <a:noFill/>
        </p:spPr>
        <p:txBody>
          <a:bodyPr wrap="square" rtlCol="0">
            <a:spAutoFit/>
          </a:bodyPr>
          <a:lstStyle/>
          <a:p>
            <a:r>
              <a:rPr lang="en-US" sz="1200" b="1" dirty="0"/>
              <a:t>C</a:t>
            </a:r>
            <a:r>
              <a:rPr lang="en-US" sz="1200" b="1" baseline="30000" dirty="0"/>
              <a:t>6+</a:t>
            </a:r>
            <a:r>
              <a:rPr lang="en-US" sz="1200" b="1" dirty="0"/>
              <a:t> spectrum evolution</a:t>
            </a:r>
          </a:p>
        </p:txBody>
      </p:sp>
      <p:sp>
        <p:nvSpPr>
          <p:cNvPr id="18" name="TextBox 17">
            <a:extLst>
              <a:ext uri="{FF2B5EF4-FFF2-40B4-BE49-F238E27FC236}">
                <a16:creationId xmlns:a16="http://schemas.microsoft.com/office/drawing/2014/main" id="{7728CD77-0C2F-3AF8-7421-48B516219DC9}"/>
              </a:ext>
            </a:extLst>
          </p:cNvPr>
          <p:cNvSpPr txBox="1"/>
          <p:nvPr/>
        </p:nvSpPr>
        <p:spPr>
          <a:xfrm>
            <a:off x="7303326" y="3427760"/>
            <a:ext cx="2084225" cy="369332"/>
          </a:xfrm>
          <a:prstGeom prst="rect">
            <a:avLst/>
          </a:prstGeom>
          <a:noFill/>
        </p:spPr>
        <p:txBody>
          <a:bodyPr wrap="none" rtlCol="0">
            <a:spAutoFit/>
          </a:bodyPr>
          <a:lstStyle/>
          <a:p>
            <a:r>
              <a:rPr lang="en-RO" dirty="0"/>
              <a:t>PEELER </a:t>
            </a:r>
            <a:r>
              <a:rPr lang="en-GB" dirty="0"/>
              <a:t>mechanisms</a:t>
            </a:r>
            <a:endParaRPr lang="en-RO" dirty="0"/>
          </a:p>
        </p:txBody>
      </p:sp>
      <p:sp>
        <p:nvSpPr>
          <p:cNvPr id="22" name="TextBox 21">
            <a:extLst>
              <a:ext uri="{FF2B5EF4-FFF2-40B4-BE49-F238E27FC236}">
                <a16:creationId xmlns:a16="http://schemas.microsoft.com/office/drawing/2014/main" id="{901C0771-509C-EC3D-8FCF-C85AAA284D5A}"/>
              </a:ext>
            </a:extLst>
          </p:cNvPr>
          <p:cNvSpPr txBox="1"/>
          <p:nvPr/>
        </p:nvSpPr>
        <p:spPr>
          <a:xfrm>
            <a:off x="6856458" y="2827190"/>
            <a:ext cx="683200" cy="276999"/>
          </a:xfrm>
          <a:prstGeom prst="rect">
            <a:avLst/>
          </a:prstGeom>
          <a:noFill/>
        </p:spPr>
        <p:txBody>
          <a:bodyPr wrap="none" rtlCol="0">
            <a:spAutoFit/>
          </a:bodyPr>
          <a:lstStyle/>
          <a:p>
            <a:r>
              <a:rPr lang="en-RO" sz="1200" dirty="0"/>
              <a:t>~15 deg</a:t>
            </a:r>
          </a:p>
        </p:txBody>
      </p:sp>
      <p:sp>
        <p:nvSpPr>
          <p:cNvPr id="23" name="TextBox 22">
            <a:extLst>
              <a:ext uri="{FF2B5EF4-FFF2-40B4-BE49-F238E27FC236}">
                <a16:creationId xmlns:a16="http://schemas.microsoft.com/office/drawing/2014/main" id="{8FD7203D-F731-B07C-B187-829E203FF224}"/>
              </a:ext>
            </a:extLst>
          </p:cNvPr>
          <p:cNvSpPr txBox="1"/>
          <p:nvPr/>
        </p:nvSpPr>
        <p:spPr>
          <a:xfrm>
            <a:off x="8449694" y="1995520"/>
            <a:ext cx="604653" cy="276999"/>
          </a:xfrm>
          <a:prstGeom prst="rect">
            <a:avLst/>
          </a:prstGeom>
          <a:noFill/>
        </p:spPr>
        <p:txBody>
          <a:bodyPr wrap="none" rtlCol="0">
            <a:spAutoFit/>
          </a:bodyPr>
          <a:lstStyle/>
          <a:p>
            <a:r>
              <a:rPr lang="en-RO" sz="1200" dirty="0"/>
              <a:t>~5 deg</a:t>
            </a:r>
          </a:p>
        </p:txBody>
      </p:sp>
      <p:sp>
        <p:nvSpPr>
          <p:cNvPr id="24" name="TextBox 23">
            <a:extLst>
              <a:ext uri="{FF2B5EF4-FFF2-40B4-BE49-F238E27FC236}">
                <a16:creationId xmlns:a16="http://schemas.microsoft.com/office/drawing/2014/main" id="{1D8ED83D-AB5C-AF38-1F68-C1FEF715A6E7}"/>
              </a:ext>
            </a:extLst>
          </p:cNvPr>
          <p:cNvSpPr txBox="1"/>
          <p:nvPr/>
        </p:nvSpPr>
        <p:spPr>
          <a:xfrm>
            <a:off x="3139255" y="4288552"/>
            <a:ext cx="1075227" cy="461665"/>
          </a:xfrm>
          <a:prstGeom prst="rect">
            <a:avLst/>
          </a:prstGeom>
          <a:noFill/>
        </p:spPr>
        <p:txBody>
          <a:bodyPr wrap="square" rtlCol="0">
            <a:spAutoFit/>
          </a:bodyPr>
          <a:lstStyle/>
          <a:p>
            <a:r>
              <a:rPr lang="en-RO" sz="1200" dirty="0"/>
              <a:t>~14 deg @ 100 MeV/u</a:t>
            </a:r>
          </a:p>
        </p:txBody>
      </p:sp>
      <p:sp>
        <p:nvSpPr>
          <p:cNvPr id="25" name="TextBox 9">
            <a:extLst>
              <a:ext uri="{FF2B5EF4-FFF2-40B4-BE49-F238E27FC236}">
                <a16:creationId xmlns:a16="http://schemas.microsoft.com/office/drawing/2014/main" id="{CA3CCC61-C44C-BE1F-6981-C70370F4C9CA}"/>
              </a:ext>
            </a:extLst>
          </p:cNvPr>
          <p:cNvSpPr txBox="1"/>
          <p:nvPr/>
        </p:nvSpPr>
        <p:spPr>
          <a:xfrm>
            <a:off x="8965020" y="5782737"/>
            <a:ext cx="3123833" cy="507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000000"/>
                </a:solidFill>
                <a:uFillTx/>
                <a:latin typeface="Arial" pitchFamily="34"/>
                <a:cs typeface="Arial" pitchFamily="34"/>
              </a:rPr>
              <a:t>B. </a:t>
            </a:r>
            <a:r>
              <a:rPr lang="en-US" sz="900" b="0" i="0" u="none" strike="noStrike" kern="1200" cap="none" spc="0" baseline="0" dirty="0" err="1">
                <a:solidFill>
                  <a:srgbClr val="000000"/>
                </a:solidFill>
                <a:uFillTx/>
                <a:latin typeface="Arial" pitchFamily="34"/>
                <a:cs typeface="Arial" pitchFamily="34"/>
              </a:rPr>
              <a:t>Corobean</a:t>
            </a:r>
            <a:r>
              <a:rPr lang="en-US" sz="900" b="0" i="0" u="none" strike="noStrike" kern="1200" cap="none" spc="0" baseline="0" dirty="0">
                <a:solidFill>
                  <a:srgbClr val="000000"/>
                </a:solidFill>
                <a:uFillTx/>
                <a:latin typeface="Arial" pitchFamily="34"/>
                <a:cs typeface="Arial" pitchFamily="34"/>
              </a:rPr>
              <a:t> et al., </a:t>
            </a:r>
            <a:r>
              <a:rPr lang="en-US" sz="900" b="0" i="1" u="none" strike="noStrike" kern="1200" cap="none" spc="0" baseline="0" dirty="0">
                <a:solidFill>
                  <a:srgbClr val="000000"/>
                </a:solidFill>
                <a:uFillTx/>
                <a:latin typeface="Arial" pitchFamily="34"/>
                <a:cs typeface="Arial" pitchFamily="34"/>
              </a:rPr>
              <a:t>Laser–plasma acceleration of quasi-monoenergetic carbon ion beams with the “peeler” scheme</a:t>
            </a:r>
            <a:r>
              <a:rPr lang="en-US" sz="900" b="0" i="0" u="none" strike="noStrike" kern="1200" cap="none" spc="0" baseline="0" dirty="0">
                <a:solidFill>
                  <a:srgbClr val="000000"/>
                </a:solidFill>
                <a:uFillTx/>
                <a:latin typeface="Arial" pitchFamily="34"/>
                <a:cs typeface="Arial" pitchFamily="34"/>
              </a:rPr>
              <a:t>, Matter </a:t>
            </a:r>
            <a:r>
              <a:rPr lang="en-US" sz="900" b="0" i="0" u="none" strike="noStrike" kern="1200" cap="none" spc="0" baseline="0" dirty="0" err="1">
                <a:solidFill>
                  <a:srgbClr val="000000"/>
                </a:solidFill>
                <a:uFillTx/>
                <a:latin typeface="Arial" pitchFamily="34"/>
                <a:cs typeface="Arial" pitchFamily="34"/>
              </a:rPr>
              <a:t>Radiat</a:t>
            </a:r>
            <a:r>
              <a:rPr lang="en-US" sz="900" b="0" i="0" u="none" strike="noStrike" kern="1200" cap="none" spc="0" baseline="0" dirty="0">
                <a:solidFill>
                  <a:srgbClr val="000000"/>
                </a:solidFill>
                <a:uFillTx/>
                <a:latin typeface="Arial" pitchFamily="34"/>
                <a:cs typeface="Arial" pitchFamily="34"/>
              </a:rPr>
              <a:t>. Extremes 10, 057204 (2025)</a:t>
            </a:r>
          </a:p>
        </p:txBody>
      </p:sp>
    </p:spTree>
    <p:extLst>
      <p:ext uri="{BB962C8B-B14F-4D97-AF65-F5344CB8AC3E}">
        <p14:creationId xmlns:p14="http://schemas.microsoft.com/office/powerpoint/2010/main" val="258978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DF42F-21A2-3335-BAB5-CC0360B0980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025BCB4-F510-3FE0-AF01-773BE8E06B4F}"/>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5BF887DF-68B1-315D-9527-04148A7CD76C}"/>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E34F4880-97D2-FFFA-EA19-0167A825F869}"/>
                </a:ext>
              </a:extLst>
            </p:cNvPr>
            <p:cNvSpPr txBox="1"/>
            <p:nvPr/>
          </p:nvSpPr>
          <p:spPr>
            <a:xfrm>
              <a:off x="-1175" y="26329"/>
              <a:ext cx="10353086" cy="400110"/>
            </a:xfrm>
            <a:prstGeom prst="rect">
              <a:avLst/>
            </a:prstGeom>
            <a:noFill/>
          </p:spPr>
          <p:txBody>
            <a:bodyPr wrap="square">
              <a:spAutoFit/>
            </a:bodyPr>
            <a:lstStyle/>
            <a:p>
              <a:endParaRPr lang="en-US" sz="2000" b="1" noProof="0" dirty="0"/>
            </a:p>
          </p:txBody>
        </p:sp>
        <p:pic>
          <p:nvPicPr>
            <p:cNvPr id="12" name="Picture 11">
              <a:extLst>
                <a:ext uri="{FF2B5EF4-FFF2-40B4-BE49-F238E27FC236}">
                  <a16:creationId xmlns:a16="http://schemas.microsoft.com/office/drawing/2014/main" id="{F15D4705-922F-F032-C1BE-4FBD1D475FF7}"/>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6B03CD8C-FE79-168A-A844-D1724187E35F}"/>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3A9BA69A-FF9E-FC1F-517E-7BF6BE406271}"/>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827DB6AC-D704-98E4-2D7D-4915292BFCED}"/>
              </a:ext>
            </a:extLst>
          </p:cNvPr>
          <p:cNvPicPr>
            <a:picLocks noChangeAspect="1"/>
          </p:cNvPicPr>
          <p:nvPr/>
        </p:nvPicPr>
        <p:blipFill>
          <a:blip r:embed="rId5"/>
          <a:srcRect t="19638" b="26316"/>
          <a:stretch/>
        </p:blipFill>
        <p:spPr>
          <a:xfrm>
            <a:off x="10063707" y="6360138"/>
            <a:ext cx="1150393" cy="419932"/>
          </a:xfrm>
          <a:prstGeom prst="rect">
            <a:avLst/>
          </a:prstGeom>
        </p:spPr>
      </p:pic>
      <p:sp>
        <p:nvSpPr>
          <p:cNvPr id="3" name="TextBox 2">
            <a:extLst>
              <a:ext uri="{FF2B5EF4-FFF2-40B4-BE49-F238E27FC236}">
                <a16:creationId xmlns:a16="http://schemas.microsoft.com/office/drawing/2014/main" id="{2D4FD491-59AB-2AC3-86F5-77C3A56146F3}"/>
              </a:ext>
            </a:extLst>
          </p:cNvPr>
          <p:cNvSpPr txBox="1"/>
          <p:nvPr/>
        </p:nvSpPr>
        <p:spPr>
          <a:xfrm>
            <a:off x="2436184" y="2352152"/>
            <a:ext cx="7319632" cy="646331"/>
          </a:xfrm>
          <a:prstGeom prst="rect">
            <a:avLst/>
          </a:prstGeom>
          <a:noFill/>
        </p:spPr>
        <p:txBody>
          <a:bodyPr wrap="none" rtlCol="0">
            <a:spAutoFit/>
          </a:bodyPr>
          <a:lstStyle/>
          <a:p>
            <a:pPr algn="ctr"/>
            <a:r>
              <a:rPr lang="en-RO" sz="3600" b="1" dirty="0">
                <a:solidFill>
                  <a:srgbClr val="333333"/>
                </a:solidFill>
                <a:latin typeface="-apple-system"/>
              </a:rPr>
              <a:t>Multi-species beam and ion selection</a:t>
            </a:r>
          </a:p>
        </p:txBody>
      </p:sp>
    </p:spTree>
    <p:extLst>
      <p:ext uri="{BB962C8B-B14F-4D97-AF65-F5344CB8AC3E}">
        <p14:creationId xmlns:p14="http://schemas.microsoft.com/office/powerpoint/2010/main" val="4008684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57908F-BEE6-0D43-931D-703E3218A2A4}"/>
              </a:ext>
            </a:extLst>
          </p:cNvPr>
          <p:cNvGrpSpPr>
            <a:grpSpLocks noChangeAspect="1"/>
          </p:cNvGrpSpPr>
          <p:nvPr/>
        </p:nvGrpSpPr>
        <p:grpSpPr>
          <a:xfrm>
            <a:off x="7838495" y="584396"/>
            <a:ext cx="4068712" cy="2393865"/>
            <a:chOff x="275714" y="1511814"/>
            <a:chExt cx="4614545" cy="2680229"/>
          </a:xfrm>
        </p:grpSpPr>
        <p:pic>
          <p:nvPicPr>
            <p:cNvPr id="9" name="Picture 8">
              <a:extLst>
                <a:ext uri="{FF2B5EF4-FFF2-40B4-BE49-F238E27FC236}">
                  <a16:creationId xmlns:a16="http://schemas.microsoft.com/office/drawing/2014/main" id="{4B48278D-8F13-BC44-8882-36DD3E265F49}"/>
                </a:ext>
              </a:extLst>
            </p:cNvPr>
            <p:cNvPicPr>
              <a:picLocks noChangeAspect="1"/>
            </p:cNvPicPr>
            <p:nvPr/>
          </p:nvPicPr>
          <p:blipFill>
            <a:blip r:embed="rId2"/>
            <a:stretch>
              <a:fillRect/>
            </a:stretch>
          </p:blipFill>
          <p:spPr>
            <a:xfrm>
              <a:off x="275714" y="1511814"/>
              <a:ext cx="4614545" cy="2680229"/>
            </a:xfrm>
            <a:prstGeom prst="rect">
              <a:avLst/>
            </a:prstGeom>
          </p:spPr>
        </p:pic>
        <p:cxnSp>
          <p:nvCxnSpPr>
            <p:cNvPr id="13" name="Straight Connector 12">
              <a:extLst>
                <a:ext uri="{FF2B5EF4-FFF2-40B4-BE49-F238E27FC236}">
                  <a16:creationId xmlns:a16="http://schemas.microsoft.com/office/drawing/2014/main" id="{E1C9F1E7-FAF7-DF47-A74C-04CF016DCEBB}"/>
                </a:ext>
              </a:extLst>
            </p:cNvPr>
            <p:cNvCxnSpPr>
              <a:cxnSpLocks/>
            </p:cNvCxnSpPr>
            <p:nvPr/>
          </p:nvCxnSpPr>
          <p:spPr>
            <a:xfrm>
              <a:off x="1049166" y="3330989"/>
              <a:ext cx="3657874"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02AB0B-EA17-2949-890C-1539C1BF6F75}"/>
              </a:ext>
            </a:extLst>
          </p:cNvPr>
          <p:cNvGrpSpPr>
            <a:grpSpLocks noChangeAspect="1"/>
          </p:cNvGrpSpPr>
          <p:nvPr/>
        </p:nvGrpSpPr>
        <p:grpSpPr>
          <a:xfrm>
            <a:off x="7990714" y="3069112"/>
            <a:ext cx="3916493" cy="2283750"/>
            <a:chOff x="5297722" y="1798981"/>
            <a:chExt cx="4441906" cy="2590124"/>
          </a:xfrm>
        </p:grpSpPr>
        <p:pic>
          <p:nvPicPr>
            <p:cNvPr id="10" name="Picture 9">
              <a:extLst>
                <a:ext uri="{FF2B5EF4-FFF2-40B4-BE49-F238E27FC236}">
                  <a16:creationId xmlns:a16="http://schemas.microsoft.com/office/drawing/2014/main" id="{9342295B-6AE7-C346-88C4-006F5DE4C128}"/>
                </a:ext>
              </a:extLst>
            </p:cNvPr>
            <p:cNvPicPr>
              <a:picLocks noChangeAspect="1"/>
            </p:cNvPicPr>
            <p:nvPr/>
          </p:nvPicPr>
          <p:blipFill>
            <a:blip r:embed="rId3"/>
            <a:stretch>
              <a:fillRect/>
            </a:stretch>
          </p:blipFill>
          <p:spPr>
            <a:xfrm>
              <a:off x="5297722" y="1798981"/>
              <a:ext cx="4441906" cy="2590124"/>
            </a:xfrm>
            <a:prstGeom prst="rect">
              <a:avLst/>
            </a:prstGeom>
          </p:spPr>
        </p:pic>
        <p:cxnSp>
          <p:nvCxnSpPr>
            <p:cNvPr id="44" name="Straight Connector 43">
              <a:extLst>
                <a:ext uri="{FF2B5EF4-FFF2-40B4-BE49-F238E27FC236}">
                  <a16:creationId xmlns:a16="http://schemas.microsoft.com/office/drawing/2014/main" id="{4D1F3753-68D7-A64A-B296-D647F51CEB57}"/>
                </a:ext>
              </a:extLst>
            </p:cNvPr>
            <p:cNvCxnSpPr>
              <a:cxnSpLocks/>
            </p:cNvCxnSpPr>
            <p:nvPr/>
          </p:nvCxnSpPr>
          <p:spPr>
            <a:xfrm>
              <a:off x="5996710" y="3469439"/>
              <a:ext cx="3657874"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EFF9067C-8A8A-314F-B262-41B66F9D9DF9}"/>
              </a:ext>
            </a:extLst>
          </p:cNvPr>
          <p:cNvSpPr txBox="1"/>
          <p:nvPr/>
        </p:nvSpPr>
        <p:spPr>
          <a:xfrm>
            <a:off x="83686" y="994062"/>
            <a:ext cx="3075965" cy="1477328"/>
          </a:xfrm>
          <a:prstGeom prst="rect">
            <a:avLst/>
          </a:prstGeom>
          <a:noFill/>
        </p:spPr>
        <p:txBody>
          <a:bodyPr wrap="square" rtlCol="0">
            <a:spAutoFit/>
          </a:bodyPr>
          <a:lstStyle/>
          <a:p>
            <a:pPr algn="l"/>
            <a:r>
              <a:rPr lang="en-US" b="1" dirty="0"/>
              <a:t>Laser energy </a:t>
            </a:r>
            <a:r>
              <a:rPr lang="en-US" dirty="0"/>
              <a:t>16 J</a:t>
            </a:r>
          </a:p>
          <a:p>
            <a:pPr algn="l"/>
            <a:r>
              <a:rPr lang="en-US" b="1" dirty="0"/>
              <a:t>Pulse duration </a:t>
            </a:r>
            <a:r>
              <a:rPr lang="en-US" dirty="0"/>
              <a:t>24fs</a:t>
            </a:r>
            <a:endParaRPr lang="en-US" b="1" dirty="0"/>
          </a:p>
          <a:p>
            <a:pPr algn="l"/>
            <a:r>
              <a:rPr lang="en-US" b="1" dirty="0"/>
              <a:t>Target </a:t>
            </a:r>
            <a:r>
              <a:rPr lang="en-US" dirty="0"/>
              <a:t>70nm Al</a:t>
            </a:r>
          </a:p>
          <a:p>
            <a:pPr algn="l"/>
            <a:r>
              <a:rPr lang="en-US" b="1" dirty="0"/>
              <a:t>Laser Cleaning: t</a:t>
            </a:r>
            <a:r>
              <a:rPr lang="en-US" dirty="0"/>
              <a:t>he CW VERDI laser was used for cleaning</a:t>
            </a:r>
          </a:p>
        </p:txBody>
      </p:sp>
      <p:sp>
        <p:nvSpPr>
          <p:cNvPr id="75" name="TextBox 74">
            <a:extLst>
              <a:ext uri="{FF2B5EF4-FFF2-40B4-BE49-F238E27FC236}">
                <a16:creationId xmlns:a16="http://schemas.microsoft.com/office/drawing/2014/main" id="{2FA873A4-4BAA-074E-838E-9C554016DDCA}"/>
              </a:ext>
            </a:extLst>
          </p:cNvPr>
          <p:cNvSpPr txBox="1"/>
          <p:nvPr/>
        </p:nvSpPr>
        <p:spPr>
          <a:xfrm>
            <a:off x="7971818" y="5486130"/>
            <a:ext cx="4224709" cy="523220"/>
          </a:xfrm>
          <a:prstGeom prst="rect">
            <a:avLst/>
          </a:prstGeom>
          <a:noFill/>
        </p:spPr>
        <p:txBody>
          <a:bodyPr wrap="square" rtlCol="0">
            <a:spAutoFit/>
          </a:bodyPr>
          <a:lstStyle/>
          <a:p>
            <a:pPr algn="l"/>
            <a:r>
              <a:rPr lang="en-US" sz="1400" dirty="0"/>
              <a:t>After cleaning for 20 sec the proton number decreased about 6.5 times, and the carbon 6+ of about 14 times</a:t>
            </a:r>
          </a:p>
        </p:txBody>
      </p:sp>
      <p:sp>
        <p:nvSpPr>
          <p:cNvPr id="76" name="TextBox 75">
            <a:extLst>
              <a:ext uri="{FF2B5EF4-FFF2-40B4-BE49-F238E27FC236}">
                <a16:creationId xmlns:a16="http://schemas.microsoft.com/office/drawing/2014/main" id="{9EA998E2-40B9-9F44-AA86-45291E72A9D0}"/>
              </a:ext>
            </a:extLst>
          </p:cNvPr>
          <p:cNvSpPr txBox="1"/>
          <p:nvPr/>
        </p:nvSpPr>
        <p:spPr>
          <a:xfrm>
            <a:off x="7971818" y="6025343"/>
            <a:ext cx="4224709" cy="523220"/>
          </a:xfrm>
          <a:prstGeom prst="rect">
            <a:avLst/>
          </a:prstGeom>
          <a:noFill/>
        </p:spPr>
        <p:txBody>
          <a:bodyPr wrap="square" rtlCol="0">
            <a:spAutoFit/>
          </a:bodyPr>
          <a:lstStyle/>
          <a:p>
            <a:pPr algn="l"/>
            <a:r>
              <a:rPr lang="en-US" sz="1400" dirty="0"/>
              <a:t>The III trace shows a even less number of particle after 40 sec of laser cleaning.</a:t>
            </a:r>
          </a:p>
        </p:txBody>
      </p:sp>
      <p:grpSp>
        <p:nvGrpSpPr>
          <p:cNvPr id="73" name="Group 72">
            <a:extLst>
              <a:ext uri="{FF2B5EF4-FFF2-40B4-BE49-F238E27FC236}">
                <a16:creationId xmlns:a16="http://schemas.microsoft.com/office/drawing/2014/main" id="{FA6CA63E-5EE1-D869-BA42-21B6E20320DA}"/>
              </a:ext>
            </a:extLst>
          </p:cNvPr>
          <p:cNvGrpSpPr/>
          <p:nvPr/>
        </p:nvGrpSpPr>
        <p:grpSpPr>
          <a:xfrm>
            <a:off x="5059985" y="1088122"/>
            <a:ext cx="2791926" cy="4876932"/>
            <a:chOff x="4955187" y="1557122"/>
            <a:chExt cx="2055764" cy="4134385"/>
          </a:xfrm>
        </p:grpSpPr>
        <p:grpSp>
          <p:nvGrpSpPr>
            <p:cNvPr id="70" name="Group 69">
              <a:extLst>
                <a:ext uri="{FF2B5EF4-FFF2-40B4-BE49-F238E27FC236}">
                  <a16:creationId xmlns:a16="http://schemas.microsoft.com/office/drawing/2014/main" id="{0CCBD8ED-3B61-5CEE-ADF4-1B43684657B5}"/>
                </a:ext>
              </a:extLst>
            </p:cNvPr>
            <p:cNvGrpSpPr/>
            <p:nvPr/>
          </p:nvGrpSpPr>
          <p:grpSpPr>
            <a:xfrm>
              <a:off x="4955187" y="1557122"/>
              <a:ext cx="2055764" cy="4134385"/>
              <a:chOff x="4974131" y="953450"/>
              <a:chExt cx="2055764" cy="4134385"/>
            </a:xfrm>
          </p:grpSpPr>
          <p:sp>
            <p:nvSpPr>
              <p:cNvPr id="18" name="TextBox 17">
                <a:extLst>
                  <a:ext uri="{FF2B5EF4-FFF2-40B4-BE49-F238E27FC236}">
                    <a16:creationId xmlns:a16="http://schemas.microsoft.com/office/drawing/2014/main" id="{BCE14901-76DD-8E44-B9D7-84990636E52D}"/>
                  </a:ext>
                </a:extLst>
              </p:cNvPr>
              <p:cNvSpPr txBox="1"/>
              <p:nvPr/>
            </p:nvSpPr>
            <p:spPr>
              <a:xfrm>
                <a:off x="5017607" y="953450"/>
                <a:ext cx="1831684" cy="234824"/>
              </a:xfrm>
              <a:prstGeom prst="rect">
                <a:avLst/>
              </a:prstGeom>
              <a:noFill/>
            </p:spPr>
            <p:txBody>
              <a:bodyPr wrap="none" rtlCol="0">
                <a:spAutoFit/>
              </a:bodyPr>
              <a:lstStyle/>
              <a:p>
                <a:r>
                  <a:rPr lang="en-US" sz="1200" b="1" dirty="0"/>
                  <a:t>TP RAW images (Enhanced contrast)</a:t>
                </a:r>
              </a:p>
            </p:txBody>
          </p:sp>
          <p:cxnSp>
            <p:nvCxnSpPr>
              <p:cNvPr id="21" name="Straight Arrow Connector 20">
                <a:extLst>
                  <a:ext uri="{FF2B5EF4-FFF2-40B4-BE49-F238E27FC236}">
                    <a16:creationId xmlns:a16="http://schemas.microsoft.com/office/drawing/2014/main" id="{D0AFDD2A-C19B-B942-ACE5-88049E383978}"/>
                  </a:ext>
                </a:extLst>
              </p:cNvPr>
              <p:cNvCxnSpPr>
                <a:cxnSpLocks/>
              </p:cNvCxnSpPr>
              <p:nvPr/>
            </p:nvCxnSpPr>
            <p:spPr>
              <a:xfrm flipV="1">
                <a:off x="5713917" y="4482515"/>
                <a:ext cx="222779" cy="281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2CB694C-8157-2847-81CA-5A409C6F76F0}"/>
                  </a:ext>
                </a:extLst>
              </p:cNvPr>
              <p:cNvCxnSpPr>
                <a:cxnSpLocks/>
              </p:cNvCxnSpPr>
              <p:nvPr/>
            </p:nvCxnSpPr>
            <p:spPr>
              <a:xfrm flipV="1">
                <a:off x="6516189" y="4454230"/>
                <a:ext cx="0" cy="22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2E8D7A1-C404-824A-8A13-006019A374A0}"/>
                  </a:ext>
                </a:extLst>
              </p:cNvPr>
              <p:cNvSpPr txBox="1"/>
              <p:nvPr/>
            </p:nvSpPr>
            <p:spPr>
              <a:xfrm>
                <a:off x="6135975" y="4771479"/>
                <a:ext cx="893920" cy="313099"/>
              </a:xfrm>
              <a:prstGeom prst="rect">
                <a:avLst/>
              </a:prstGeom>
              <a:noFill/>
            </p:spPr>
            <p:txBody>
              <a:bodyPr wrap="square" rtlCol="0">
                <a:spAutoFit/>
              </a:bodyPr>
              <a:lstStyle/>
              <a:p>
                <a:r>
                  <a:rPr lang="en-US" sz="900" b="1" dirty="0"/>
                  <a:t>40s cleaning </a:t>
                </a:r>
                <a:r>
                  <a:rPr lang="en-US" sz="900" dirty="0"/>
                  <a:t>with</a:t>
                </a:r>
                <a:r>
                  <a:rPr lang="en-US" sz="900" b="1" dirty="0"/>
                  <a:t> </a:t>
                </a:r>
                <a:r>
                  <a:rPr lang="en-US" sz="900" dirty="0"/>
                  <a:t>VERDI laser at 0.52 W</a:t>
                </a:r>
              </a:p>
            </p:txBody>
          </p:sp>
          <p:grpSp>
            <p:nvGrpSpPr>
              <p:cNvPr id="46" name="Group 45">
                <a:extLst>
                  <a:ext uri="{FF2B5EF4-FFF2-40B4-BE49-F238E27FC236}">
                    <a16:creationId xmlns:a16="http://schemas.microsoft.com/office/drawing/2014/main" id="{9CB1478F-C689-9702-99A3-91B3BCFAFB4D}"/>
                  </a:ext>
                </a:extLst>
              </p:cNvPr>
              <p:cNvGrpSpPr/>
              <p:nvPr/>
            </p:nvGrpSpPr>
            <p:grpSpPr>
              <a:xfrm>
                <a:off x="4974131" y="1167930"/>
                <a:ext cx="1912188" cy="3272637"/>
                <a:chOff x="4974131" y="1167930"/>
                <a:chExt cx="1912188" cy="3272637"/>
              </a:xfrm>
            </p:grpSpPr>
            <p:grpSp>
              <p:nvGrpSpPr>
                <p:cNvPr id="38" name="Group 37">
                  <a:extLst>
                    <a:ext uri="{FF2B5EF4-FFF2-40B4-BE49-F238E27FC236}">
                      <a16:creationId xmlns:a16="http://schemas.microsoft.com/office/drawing/2014/main" id="{11382156-3F14-CE48-966D-308F40BE4CBB}"/>
                    </a:ext>
                  </a:extLst>
                </p:cNvPr>
                <p:cNvGrpSpPr/>
                <p:nvPr/>
              </p:nvGrpSpPr>
              <p:grpSpPr>
                <a:xfrm>
                  <a:off x="4992427" y="1187052"/>
                  <a:ext cx="1819924" cy="3253515"/>
                  <a:chOff x="2041881" y="3293594"/>
                  <a:chExt cx="1819924" cy="3253515"/>
                </a:xfrm>
              </p:grpSpPr>
              <p:grpSp>
                <p:nvGrpSpPr>
                  <p:cNvPr id="7" name="Group 6">
                    <a:extLst>
                      <a:ext uri="{FF2B5EF4-FFF2-40B4-BE49-F238E27FC236}">
                        <a16:creationId xmlns:a16="http://schemas.microsoft.com/office/drawing/2014/main" id="{9A93BF82-54F0-BC4B-A673-A7967F2BA035}"/>
                      </a:ext>
                    </a:extLst>
                  </p:cNvPr>
                  <p:cNvGrpSpPr>
                    <a:grpSpLocks noChangeAspect="1"/>
                  </p:cNvGrpSpPr>
                  <p:nvPr/>
                </p:nvGrpSpPr>
                <p:grpSpPr>
                  <a:xfrm>
                    <a:off x="2041881" y="3293594"/>
                    <a:ext cx="1819924" cy="3239287"/>
                    <a:chOff x="2933691" y="2413980"/>
                    <a:chExt cx="2786979" cy="4960549"/>
                  </a:xfrm>
                </p:grpSpPr>
                <p:pic>
                  <p:nvPicPr>
                    <p:cNvPr id="4" name="Picture 3">
                      <a:extLst>
                        <a:ext uri="{FF2B5EF4-FFF2-40B4-BE49-F238E27FC236}">
                          <a16:creationId xmlns:a16="http://schemas.microsoft.com/office/drawing/2014/main" id="{9D1398C8-C44E-6E4C-85B1-A4FE4D6F7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80000"/>
                              </a14:imgEffect>
                            </a14:imgLayer>
                          </a14:imgProps>
                        </a:ext>
                      </a:extLst>
                    </a:blip>
                    <a:srcRect l="4855" r="9677"/>
                    <a:stretch/>
                  </p:blipFill>
                  <p:spPr>
                    <a:xfrm rot="10800000">
                      <a:off x="2933694" y="2413980"/>
                      <a:ext cx="2786976" cy="4267199"/>
                    </a:xfrm>
                    <a:prstGeom prst="rect">
                      <a:avLst/>
                    </a:prstGeom>
                  </p:spPr>
                </p:pic>
                <p:pic>
                  <p:nvPicPr>
                    <p:cNvPr id="6" name="Picture 5">
                      <a:extLst>
                        <a:ext uri="{FF2B5EF4-FFF2-40B4-BE49-F238E27FC236}">
                          <a16:creationId xmlns:a16="http://schemas.microsoft.com/office/drawing/2014/main" id="{07367FAA-542D-F945-A3F5-47E4C55A1759}"/>
                        </a:ext>
                      </a:extLst>
                    </p:cNvPr>
                    <p:cNvPicPr>
                      <a:picLocks noChangeAspect="1"/>
                    </p:cNvPicPr>
                    <p:nvPr/>
                  </p:nvPicPr>
                  <p:blipFill rotWithShape="1">
                    <a:blip r:embed="rId6">
                      <a:alphaModFix/>
                    </a:blip>
                    <a:srcRect r="15738" b="62491"/>
                    <a:stretch/>
                  </p:blipFill>
                  <p:spPr>
                    <a:xfrm rot="10800000">
                      <a:off x="2933691" y="6686548"/>
                      <a:ext cx="2786978" cy="687981"/>
                    </a:xfrm>
                    <a:prstGeom prst="rect">
                      <a:avLst/>
                    </a:prstGeom>
                  </p:spPr>
                </p:pic>
              </p:grpSp>
              <p:sp>
                <p:nvSpPr>
                  <p:cNvPr id="30" name="TextBox 29">
                    <a:extLst>
                      <a:ext uri="{FF2B5EF4-FFF2-40B4-BE49-F238E27FC236}">
                        <a16:creationId xmlns:a16="http://schemas.microsoft.com/office/drawing/2014/main" id="{7EA8235E-72AA-7040-AA5E-56F9B08DDF8A}"/>
                      </a:ext>
                    </a:extLst>
                  </p:cNvPr>
                  <p:cNvSpPr txBox="1"/>
                  <p:nvPr/>
                </p:nvSpPr>
                <p:spPr>
                  <a:xfrm>
                    <a:off x="2170934" y="3589496"/>
                    <a:ext cx="271228" cy="200055"/>
                  </a:xfrm>
                  <a:prstGeom prst="rect">
                    <a:avLst/>
                  </a:prstGeom>
                  <a:noFill/>
                </p:spPr>
                <p:txBody>
                  <a:bodyPr wrap="none" rtlCol="0">
                    <a:spAutoFit/>
                  </a:bodyPr>
                  <a:lstStyle/>
                  <a:p>
                    <a:r>
                      <a:rPr lang="en-US" sz="700" dirty="0">
                        <a:solidFill>
                          <a:schemeClr val="bg1"/>
                        </a:solidFill>
                      </a:rPr>
                      <a:t>H</a:t>
                    </a:r>
                    <a:r>
                      <a:rPr lang="en-US" sz="700" baseline="30000" dirty="0">
                        <a:solidFill>
                          <a:schemeClr val="bg1"/>
                        </a:solidFill>
                      </a:rPr>
                      <a:t>+</a:t>
                    </a:r>
                  </a:p>
                </p:txBody>
              </p:sp>
              <p:sp>
                <p:nvSpPr>
                  <p:cNvPr id="31" name="TextBox 30">
                    <a:extLst>
                      <a:ext uri="{FF2B5EF4-FFF2-40B4-BE49-F238E27FC236}">
                        <a16:creationId xmlns:a16="http://schemas.microsoft.com/office/drawing/2014/main" id="{F7BDA33B-8B90-CC48-9775-F0A570B8800A}"/>
                      </a:ext>
                    </a:extLst>
                  </p:cNvPr>
                  <p:cNvSpPr txBox="1"/>
                  <p:nvPr/>
                </p:nvSpPr>
                <p:spPr>
                  <a:xfrm>
                    <a:off x="2421904" y="4212993"/>
                    <a:ext cx="293670" cy="200055"/>
                  </a:xfrm>
                  <a:prstGeom prst="rect">
                    <a:avLst/>
                  </a:prstGeom>
                  <a:noFill/>
                </p:spPr>
                <p:txBody>
                  <a:bodyPr wrap="none" rtlCol="0">
                    <a:spAutoFit/>
                  </a:bodyPr>
                  <a:lstStyle/>
                  <a:p>
                    <a:r>
                      <a:rPr lang="en-US" sz="700" dirty="0">
                        <a:solidFill>
                          <a:schemeClr val="bg1"/>
                        </a:solidFill>
                      </a:rPr>
                      <a:t>C</a:t>
                    </a:r>
                    <a:r>
                      <a:rPr lang="en-US" sz="700" baseline="30000" dirty="0">
                        <a:solidFill>
                          <a:schemeClr val="bg1"/>
                        </a:solidFill>
                      </a:rPr>
                      <a:t>6+</a:t>
                    </a:r>
                  </a:p>
                </p:txBody>
              </p:sp>
              <p:sp>
                <p:nvSpPr>
                  <p:cNvPr id="32" name="TextBox 31">
                    <a:extLst>
                      <a:ext uri="{FF2B5EF4-FFF2-40B4-BE49-F238E27FC236}">
                        <a16:creationId xmlns:a16="http://schemas.microsoft.com/office/drawing/2014/main" id="{26E5C532-05D9-D54A-8271-C00CF01E8E9E}"/>
                      </a:ext>
                    </a:extLst>
                  </p:cNvPr>
                  <p:cNvSpPr txBox="1"/>
                  <p:nvPr/>
                </p:nvSpPr>
                <p:spPr>
                  <a:xfrm>
                    <a:off x="2955948" y="4398814"/>
                    <a:ext cx="293670" cy="200055"/>
                  </a:xfrm>
                  <a:prstGeom prst="rect">
                    <a:avLst/>
                  </a:prstGeom>
                  <a:noFill/>
                </p:spPr>
                <p:txBody>
                  <a:bodyPr wrap="none" rtlCol="0">
                    <a:spAutoFit/>
                  </a:bodyPr>
                  <a:lstStyle/>
                  <a:p>
                    <a:r>
                      <a:rPr lang="en-US" sz="700" dirty="0">
                        <a:solidFill>
                          <a:schemeClr val="bg1"/>
                        </a:solidFill>
                      </a:rPr>
                      <a:t>C</a:t>
                    </a:r>
                    <a:r>
                      <a:rPr lang="en-US" sz="700" baseline="30000" dirty="0">
                        <a:solidFill>
                          <a:schemeClr val="bg1"/>
                        </a:solidFill>
                      </a:rPr>
                      <a:t>6+</a:t>
                    </a:r>
                  </a:p>
                </p:txBody>
              </p:sp>
              <p:sp>
                <p:nvSpPr>
                  <p:cNvPr id="33" name="TextBox 32">
                    <a:extLst>
                      <a:ext uri="{FF2B5EF4-FFF2-40B4-BE49-F238E27FC236}">
                        <a16:creationId xmlns:a16="http://schemas.microsoft.com/office/drawing/2014/main" id="{43100147-7D4E-F343-B309-9DB00C219612}"/>
                      </a:ext>
                    </a:extLst>
                  </p:cNvPr>
                  <p:cNvSpPr txBox="1"/>
                  <p:nvPr/>
                </p:nvSpPr>
                <p:spPr>
                  <a:xfrm>
                    <a:off x="3539282" y="4464988"/>
                    <a:ext cx="293670" cy="200055"/>
                  </a:xfrm>
                  <a:prstGeom prst="rect">
                    <a:avLst/>
                  </a:prstGeom>
                  <a:noFill/>
                </p:spPr>
                <p:txBody>
                  <a:bodyPr wrap="none" rtlCol="0">
                    <a:spAutoFit/>
                  </a:bodyPr>
                  <a:lstStyle/>
                  <a:p>
                    <a:r>
                      <a:rPr lang="en-US" sz="700" dirty="0">
                        <a:solidFill>
                          <a:schemeClr val="bg1"/>
                        </a:solidFill>
                      </a:rPr>
                      <a:t>C</a:t>
                    </a:r>
                    <a:r>
                      <a:rPr lang="en-US" sz="700" baseline="30000" dirty="0">
                        <a:solidFill>
                          <a:schemeClr val="bg1"/>
                        </a:solidFill>
                      </a:rPr>
                      <a:t>6+</a:t>
                    </a:r>
                  </a:p>
                </p:txBody>
              </p:sp>
              <p:sp>
                <p:nvSpPr>
                  <p:cNvPr id="34" name="TextBox 33">
                    <a:extLst>
                      <a:ext uri="{FF2B5EF4-FFF2-40B4-BE49-F238E27FC236}">
                        <a16:creationId xmlns:a16="http://schemas.microsoft.com/office/drawing/2014/main" id="{489BA4DF-9B6E-6D40-8C52-6B7DEE2FCF57}"/>
                      </a:ext>
                    </a:extLst>
                  </p:cNvPr>
                  <p:cNvSpPr txBox="1"/>
                  <p:nvPr/>
                </p:nvSpPr>
                <p:spPr>
                  <a:xfrm>
                    <a:off x="2733710" y="3589497"/>
                    <a:ext cx="271228" cy="200055"/>
                  </a:xfrm>
                  <a:prstGeom prst="rect">
                    <a:avLst/>
                  </a:prstGeom>
                  <a:noFill/>
                </p:spPr>
                <p:txBody>
                  <a:bodyPr wrap="none" rtlCol="0">
                    <a:spAutoFit/>
                  </a:bodyPr>
                  <a:lstStyle/>
                  <a:p>
                    <a:r>
                      <a:rPr lang="en-US" sz="700" dirty="0">
                        <a:solidFill>
                          <a:schemeClr val="bg1"/>
                        </a:solidFill>
                      </a:rPr>
                      <a:t>H</a:t>
                    </a:r>
                    <a:r>
                      <a:rPr lang="en-US" sz="700" baseline="30000" dirty="0">
                        <a:solidFill>
                          <a:schemeClr val="bg1"/>
                        </a:solidFill>
                      </a:rPr>
                      <a:t>+</a:t>
                    </a:r>
                  </a:p>
                </p:txBody>
              </p:sp>
              <p:sp>
                <p:nvSpPr>
                  <p:cNvPr id="35" name="TextBox 34">
                    <a:extLst>
                      <a:ext uri="{FF2B5EF4-FFF2-40B4-BE49-F238E27FC236}">
                        <a16:creationId xmlns:a16="http://schemas.microsoft.com/office/drawing/2014/main" id="{A2FEC8BE-1824-8749-AD1A-3CD641BB7972}"/>
                      </a:ext>
                    </a:extLst>
                  </p:cNvPr>
                  <p:cNvSpPr txBox="1"/>
                  <p:nvPr/>
                </p:nvSpPr>
                <p:spPr>
                  <a:xfrm>
                    <a:off x="3325467" y="3589497"/>
                    <a:ext cx="271228" cy="200055"/>
                  </a:xfrm>
                  <a:prstGeom prst="rect">
                    <a:avLst/>
                  </a:prstGeom>
                  <a:noFill/>
                </p:spPr>
                <p:txBody>
                  <a:bodyPr wrap="none" rtlCol="0">
                    <a:spAutoFit/>
                  </a:bodyPr>
                  <a:lstStyle/>
                  <a:p>
                    <a:r>
                      <a:rPr lang="en-US" sz="700" dirty="0">
                        <a:solidFill>
                          <a:schemeClr val="bg1"/>
                        </a:solidFill>
                      </a:rPr>
                      <a:t>H</a:t>
                    </a:r>
                    <a:r>
                      <a:rPr lang="en-US" sz="700" baseline="30000" dirty="0">
                        <a:solidFill>
                          <a:schemeClr val="bg1"/>
                        </a:solidFill>
                      </a:rPr>
                      <a:t>+</a:t>
                    </a:r>
                  </a:p>
                </p:txBody>
              </p:sp>
              <p:sp>
                <p:nvSpPr>
                  <p:cNvPr id="8" name="TextBox 7">
                    <a:extLst>
                      <a:ext uri="{FF2B5EF4-FFF2-40B4-BE49-F238E27FC236}">
                        <a16:creationId xmlns:a16="http://schemas.microsoft.com/office/drawing/2014/main" id="{8EDA9F01-D1C6-8645-9720-1C8DF436E91E}"/>
                      </a:ext>
                    </a:extLst>
                  </p:cNvPr>
                  <p:cNvSpPr txBox="1"/>
                  <p:nvPr/>
                </p:nvSpPr>
                <p:spPr>
                  <a:xfrm>
                    <a:off x="2662691" y="6351423"/>
                    <a:ext cx="544368" cy="195686"/>
                  </a:xfrm>
                  <a:prstGeom prst="rect">
                    <a:avLst/>
                  </a:prstGeom>
                  <a:noFill/>
                </p:spPr>
                <p:txBody>
                  <a:bodyPr wrap="none" rtlCol="0">
                    <a:spAutoFit/>
                  </a:bodyPr>
                  <a:lstStyle/>
                  <a:p>
                    <a:r>
                      <a:rPr lang="en-US" sz="900" b="1" dirty="0"/>
                      <a:t>Zero-points</a:t>
                    </a:r>
                  </a:p>
                </p:txBody>
              </p:sp>
              <p:cxnSp>
                <p:nvCxnSpPr>
                  <p:cNvPr id="12" name="Straight Arrow Connector 11">
                    <a:extLst>
                      <a:ext uri="{FF2B5EF4-FFF2-40B4-BE49-F238E27FC236}">
                        <a16:creationId xmlns:a16="http://schemas.microsoft.com/office/drawing/2014/main" id="{BFCE9F5E-B24F-D847-841B-19886D03BA5A}"/>
                      </a:ext>
                    </a:extLst>
                  </p:cNvPr>
                  <p:cNvCxnSpPr>
                    <a:cxnSpLocks noChangeAspect="1"/>
                  </p:cNvCxnSpPr>
                  <p:nvPr/>
                </p:nvCxnSpPr>
                <p:spPr>
                  <a:xfrm flipH="1" flipV="1">
                    <a:off x="2263114" y="6332829"/>
                    <a:ext cx="324000" cy="80943"/>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36C4AFF-D976-B541-A7E7-46F09E49761A}"/>
                      </a:ext>
                    </a:extLst>
                  </p:cNvPr>
                  <p:cNvCxnSpPr>
                    <a:cxnSpLocks/>
                  </p:cNvCxnSpPr>
                  <p:nvPr/>
                </p:nvCxnSpPr>
                <p:spPr>
                  <a:xfrm flipH="1" flipV="1">
                    <a:off x="2849043" y="6317529"/>
                    <a:ext cx="27495" cy="108000"/>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grpSp>
            <p:sp>
              <p:nvSpPr>
                <p:cNvPr id="39" name="TextBox 38">
                  <a:extLst>
                    <a:ext uri="{FF2B5EF4-FFF2-40B4-BE49-F238E27FC236}">
                      <a16:creationId xmlns:a16="http://schemas.microsoft.com/office/drawing/2014/main" id="{71C60AA1-E039-2743-AB39-2DB5FCF800A2}"/>
                    </a:ext>
                  </a:extLst>
                </p:cNvPr>
                <p:cNvSpPr txBox="1"/>
                <p:nvPr/>
              </p:nvSpPr>
              <p:spPr>
                <a:xfrm>
                  <a:off x="4974131" y="1167930"/>
                  <a:ext cx="223138" cy="276999"/>
                </a:xfrm>
                <a:prstGeom prst="rect">
                  <a:avLst/>
                </a:prstGeom>
                <a:noFill/>
              </p:spPr>
              <p:txBody>
                <a:bodyPr wrap="none" rtlCol="0">
                  <a:spAutoFit/>
                </a:bodyPr>
                <a:lstStyle/>
                <a:p>
                  <a:r>
                    <a:rPr lang="en-US" sz="1200" dirty="0">
                      <a:solidFill>
                        <a:schemeClr val="bg1"/>
                      </a:solidFill>
                    </a:rPr>
                    <a:t>I</a:t>
                  </a:r>
                </a:p>
              </p:txBody>
            </p:sp>
            <p:sp>
              <p:nvSpPr>
                <p:cNvPr id="2" name="Rectangle 1">
                  <a:extLst>
                    <a:ext uri="{FF2B5EF4-FFF2-40B4-BE49-F238E27FC236}">
                      <a16:creationId xmlns:a16="http://schemas.microsoft.com/office/drawing/2014/main" id="{38D55A78-D781-F74F-9466-8BBDA0BB9F7A}"/>
                    </a:ext>
                  </a:extLst>
                </p:cNvPr>
                <p:cNvSpPr/>
                <p:nvPr/>
              </p:nvSpPr>
              <p:spPr>
                <a:xfrm>
                  <a:off x="4992430" y="1187053"/>
                  <a:ext cx="627546" cy="32392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AED1EC6-284B-0D4A-86D2-11710E894D2D}"/>
                    </a:ext>
                  </a:extLst>
                </p:cNvPr>
                <p:cNvSpPr/>
                <p:nvPr/>
              </p:nvSpPr>
              <p:spPr>
                <a:xfrm>
                  <a:off x="5622923" y="1187053"/>
                  <a:ext cx="627546" cy="32392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531F5C-DAEC-634A-BEC7-85FFA3B08F04}"/>
                    </a:ext>
                  </a:extLst>
                </p:cNvPr>
                <p:cNvSpPr/>
                <p:nvPr/>
              </p:nvSpPr>
              <p:spPr>
                <a:xfrm>
                  <a:off x="6258773" y="1189059"/>
                  <a:ext cx="627546" cy="32392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740DDC21-4994-0649-AB98-0590E56F1B2E}"/>
                    </a:ext>
                  </a:extLst>
                </p:cNvPr>
                <p:cNvCxnSpPr>
                  <a:cxnSpLocks noChangeAspect="1"/>
                </p:cNvCxnSpPr>
                <p:nvPr/>
              </p:nvCxnSpPr>
              <p:spPr>
                <a:xfrm flipV="1">
                  <a:off x="6107806" y="4200967"/>
                  <a:ext cx="216000" cy="78287"/>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3328A6B-78BC-8147-913F-71325385C78E}"/>
                    </a:ext>
                  </a:extLst>
                </p:cNvPr>
                <p:cNvSpPr txBox="1"/>
                <p:nvPr/>
              </p:nvSpPr>
              <p:spPr>
                <a:xfrm>
                  <a:off x="4992426" y="3742584"/>
                  <a:ext cx="691830" cy="215256"/>
                </a:xfrm>
                <a:prstGeom prst="rect">
                  <a:avLst/>
                </a:prstGeom>
                <a:noFill/>
              </p:spPr>
              <p:txBody>
                <a:bodyPr wrap="square" rtlCol="0">
                  <a:spAutoFit/>
                </a:bodyPr>
                <a:lstStyle/>
                <a:p>
                  <a:pPr algn="l"/>
                  <a:r>
                    <a:rPr lang="en-US" sz="1050" b="1" dirty="0">
                      <a:solidFill>
                        <a:schemeClr val="bg1"/>
                      </a:solidFill>
                    </a:rPr>
                    <a:t>Uncleaned</a:t>
                  </a:r>
                </a:p>
              </p:txBody>
            </p:sp>
            <p:pic>
              <p:nvPicPr>
                <p:cNvPr id="5" name="Picture 4">
                  <a:extLst>
                    <a:ext uri="{FF2B5EF4-FFF2-40B4-BE49-F238E27FC236}">
                      <a16:creationId xmlns:a16="http://schemas.microsoft.com/office/drawing/2014/main" id="{9D95C2F9-2841-E020-046E-72137889FBB1}"/>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rightnessContrast bright="80000" contrast="61000"/>
                          </a14:imgEffect>
                        </a14:imgLayer>
                      </a14:imgProps>
                    </a:ext>
                  </a:extLst>
                </a:blip>
                <a:srcRect l="32005" r="42468"/>
                <a:stretch/>
              </p:blipFill>
              <p:spPr>
                <a:xfrm rot="10800000">
                  <a:off x="6265116" y="1197288"/>
                  <a:ext cx="543584" cy="2786523"/>
                </a:xfrm>
                <a:prstGeom prst="rect">
                  <a:avLst/>
                </a:prstGeom>
              </p:spPr>
            </p:pic>
            <p:pic>
              <p:nvPicPr>
                <p:cNvPr id="11" name="Picture 10">
                  <a:extLst>
                    <a:ext uri="{FF2B5EF4-FFF2-40B4-BE49-F238E27FC236}">
                      <a16:creationId xmlns:a16="http://schemas.microsoft.com/office/drawing/2014/main" id="{1DBB804F-8A64-C01D-6C2C-4CEEF0CC6742}"/>
                    </a:ext>
                  </a:extLst>
                </p:cNvPr>
                <p:cNvPicPr>
                  <a:picLocks noChangeAspect="1"/>
                </p:cNvPicPr>
                <p:nvPr/>
              </p:nvPicPr>
              <p:blipFill rotWithShape="1">
                <a:blip r:embed="rId9">
                  <a:alphaModFix/>
                  <a:extLst>
                    <a:ext uri="{BEBA8EAE-BF5A-486C-A8C5-ECC9F3942E4B}">
                      <a14:imgProps xmlns:a14="http://schemas.microsoft.com/office/drawing/2010/main">
                        <a14:imgLayer r:embed="rId10">
                          <a14:imgEffect>
                            <a14:brightnessContrast bright="80000" contrast="26000"/>
                          </a14:imgEffect>
                        </a14:imgLayer>
                      </a14:imgProps>
                    </a:ext>
                  </a:extLst>
                </a:blip>
                <a:srcRect l="4370" r="66858"/>
                <a:stretch/>
              </p:blipFill>
              <p:spPr>
                <a:xfrm rot="10800000">
                  <a:off x="5633038" y="1196628"/>
                  <a:ext cx="612667" cy="2786523"/>
                </a:xfrm>
                <a:prstGeom prst="rect">
                  <a:avLst/>
                </a:prstGeom>
              </p:spPr>
            </p:pic>
            <p:sp>
              <p:nvSpPr>
                <p:cNvPr id="49" name="TextBox 48">
                  <a:extLst>
                    <a:ext uri="{FF2B5EF4-FFF2-40B4-BE49-F238E27FC236}">
                      <a16:creationId xmlns:a16="http://schemas.microsoft.com/office/drawing/2014/main" id="{696714B0-A199-EA4A-ABFB-6A4B696052F2}"/>
                    </a:ext>
                  </a:extLst>
                </p:cNvPr>
                <p:cNvSpPr txBox="1"/>
                <p:nvPr/>
              </p:nvSpPr>
              <p:spPr>
                <a:xfrm>
                  <a:off x="5610644" y="3729968"/>
                  <a:ext cx="540820" cy="215256"/>
                </a:xfrm>
                <a:prstGeom prst="rect">
                  <a:avLst/>
                </a:prstGeom>
                <a:noFill/>
              </p:spPr>
              <p:txBody>
                <a:bodyPr wrap="square" rtlCol="0">
                  <a:spAutoFit/>
                </a:bodyPr>
                <a:lstStyle/>
                <a:p>
                  <a:pPr algn="l"/>
                  <a:r>
                    <a:rPr lang="en-US" sz="1050" b="1" dirty="0">
                      <a:solidFill>
                        <a:schemeClr val="bg1"/>
                      </a:solidFill>
                    </a:rPr>
                    <a:t>Cleaned</a:t>
                  </a:r>
                </a:p>
              </p:txBody>
            </p:sp>
            <p:sp>
              <p:nvSpPr>
                <p:cNvPr id="50" name="TextBox 49">
                  <a:extLst>
                    <a:ext uri="{FF2B5EF4-FFF2-40B4-BE49-F238E27FC236}">
                      <a16:creationId xmlns:a16="http://schemas.microsoft.com/office/drawing/2014/main" id="{40E5B43E-287A-0845-BB88-FA4FB2C36C5C}"/>
                    </a:ext>
                  </a:extLst>
                </p:cNvPr>
                <p:cNvSpPr txBox="1"/>
                <p:nvPr/>
              </p:nvSpPr>
              <p:spPr>
                <a:xfrm>
                  <a:off x="6229084" y="3726135"/>
                  <a:ext cx="512056" cy="215256"/>
                </a:xfrm>
                <a:prstGeom prst="rect">
                  <a:avLst/>
                </a:prstGeom>
                <a:noFill/>
              </p:spPr>
              <p:txBody>
                <a:bodyPr wrap="square" rtlCol="0">
                  <a:spAutoFit/>
                </a:bodyPr>
                <a:lstStyle/>
                <a:p>
                  <a:pPr algn="l"/>
                  <a:r>
                    <a:rPr lang="en-US" sz="1050" b="1" dirty="0">
                      <a:solidFill>
                        <a:schemeClr val="bg1"/>
                      </a:solidFill>
                    </a:rPr>
                    <a:t>Cleaned</a:t>
                  </a:r>
                </a:p>
              </p:txBody>
            </p:sp>
            <p:cxnSp>
              <p:nvCxnSpPr>
                <p:cNvPr id="20" name="Straight Connector 19">
                  <a:extLst>
                    <a:ext uri="{FF2B5EF4-FFF2-40B4-BE49-F238E27FC236}">
                      <a16:creationId xmlns:a16="http://schemas.microsoft.com/office/drawing/2014/main" id="{FC273DDF-E439-8A40-9A57-8FEC5E1C5161}"/>
                    </a:ext>
                  </a:extLst>
                </p:cNvPr>
                <p:cNvCxnSpPr>
                  <a:cxnSpLocks/>
                </p:cNvCxnSpPr>
                <p:nvPr/>
              </p:nvCxnSpPr>
              <p:spPr>
                <a:xfrm>
                  <a:off x="4995598" y="3972429"/>
                  <a:ext cx="1816277" cy="7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09FD21-B92E-FB4F-BC1C-D190AA8561B4}"/>
                    </a:ext>
                  </a:extLst>
                </p:cNvPr>
                <p:cNvSpPr txBox="1"/>
                <p:nvPr/>
              </p:nvSpPr>
              <p:spPr>
                <a:xfrm>
                  <a:off x="5583112" y="1169167"/>
                  <a:ext cx="261610" cy="276999"/>
                </a:xfrm>
                <a:prstGeom prst="rect">
                  <a:avLst/>
                </a:prstGeom>
                <a:noFill/>
              </p:spPr>
              <p:txBody>
                <a:bodyPr wrap="none" rtlCol="0">
                  <a:spAutoFit/>
                </a:bodyPr>
                <a:lstStyle/>
                <a:p>
                  <a:r>
                    <a:rPr lang="en-US" sz="1200" dirty="0">
                      <a:solidFill>
                        <a:schemeClr val="bg1"/>
                      </a:solidFill>
                    </a:rPr>
                    <a:t>II</a:t>
                  </a:r>
                </a:p>
              </p:txBody>
            </p:sp>
            <p:sp>
              <p:nvSpPr>
                <p:cNvPr id="41" name="TextBox 40">
                  <a:extLst>
                    <a:ext uri="{FF2B5EF4-FFF2-40B4-BE49-F238E27FC236}">
                      <a16:creationId xmlns:a16="http://schemas.microsoft.com/office/drawing/2014/main" id="{C177CD4D-F920-F44C-B448-6AF949C4D663}"/>
                    </a:ext>
                  </a:extLst>
                </p:cNvPr>
                <p:cNvSpPr txBox="1"/>
                <p:nvPr/>
              </p:nvSpPr>
              <p:spPr>
                <a:xfrm>
                  <a:off x="6223414" y="1167930"/>
                  <a:ext cx="300082" cy="276999"/>
                </a:xfrm>
                <a:prstGeom prst="rect">
                  <a:avLst/>
                </a:prstGeom>
                <a:noFill/>
              </p:spPr>
              <p:txBody>
                <a:bodyPr wrap="none" rtlCol="0">
                  <a:spAutoFit/>
                </a:bodyPr>
                <a:lstStyle/>
                <a:p>
                  <a:r>
                    <a:rPr lang="en-US" sz="1200" dirty="0">
                      <a:solidFill>
                        <a:schemeClr val="bg1"/>
                      </a:solidFill>
                    </a:rPr>
                    <a:t>III</a:t>
                  </a:r>
                </a:p>
              </p:txBody>
            </p:sp>
          </p:grpSp>
          <p:sp>
            <p:nvSpPr>
              <p:cNvPr id="53" name="TextBox 52">
                <a:extLst>
                  <a:ext uri="{FF2B5EF4-FFF2-40B4-BE49-F238E27FC236}">
                    <a16:creationId xmlns:a16="http://schemas.microsoft.com/office/drawing/2014/main" id="{11CF2B3C-5283-394B-619F-252081593120}"/>
                  </a:ext>
                </a:extLst>
              </p:cNvPr>
              <p:cNvSpPr txBox="1"/>
              <p:nvPr/>
            </p:nvSpPr>
            <p:spPr>
              <a:xfrm>
                <a:off x="5085700" y="4774736"/>
                <a:ext cx="1078072" cy="313099"/>
              </a:xfrm>
              <a:prstGeom prst="rect">
                <a:avLst/>
              </a:prstGeom>
              <a:noFill/>
            </p:spPr>
            <p:txBody>
              <a:bodyPr wrap="square" rtlCol="0">
                <a:spAutoFit/>
              </a:bodyPr>
              <a:lstStyle/>
              <a:p>
                <a:r>
                  <a:rPr lang="en-US" sz="900" b="1" dirty="0"/>
                  <a:t>20s cleaning </a:t>
                </a:r>
                <a:r>
                  <a:rPr lang="en-US" sz="900" dirty="0"/>
                  <a:t>with</a:t>
                </a:r>
                <a:r>
                  <a:rPr lang="en-US" sz="900" b="1" dirty="0"/>
                  <a:t> </a:t>
                </a:r>
                <a:r>
                  <a:rPr lang="en-US" sz="900" dirty="0"/>
                  <a:t>VERDI laser at 0.52 W</a:t>
                </a:r>
              </a:p>
            </p:txBody>
          </p:sp>
          <p:cxnSp>
            <p:nvCxnSpPr>
              <p:cNvPr id="54" name="Straight Arrow Connector 53">
                <a:extLst>
                  <a:ext uri="{FF2B5EF4-FFF2-40B4-BE49-F238E27FC236}">
                    <a16:creationId xmlns:a16="http://schemas.microsoft.com/office/drawing/2014/main" id="{F4955BFB-61A1-B2FE-F3B7-35003BC77BEB}"/>
                  </a:ext>
                </a:extLst>
              </p:cNvPr>
              <p:cNvCxnSpPr>
                <a:cxnSpLocks/>
              </p:cNvCxnSpPr>
              <p:nvPr/>
            </p:nvCxnSpPr>
            <p:spPr>
              <a:xfrm flipV="1">
                <a:off x="5306934" y="4461648"/>
                <a:ext cx="0" cy="164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F3EDA2F-D8FB-F6F3-6F3F-BF3153F42A36}"/>
                  </a:ext>
                </a:extLst>
              </p:cNvPr>
              <p:cNvSpPr txBox="1"/>
              <p:nvPr/>
            </p:nvSpPr>
            <p:spPr>
              <a:xfrm>
                <a:off x="5033946" y="4573446"/>
                <a:ext cx="830171" cy="230832"/>
              </a:xfrm>
              <a:prstGeom prst="rect">
                <a:avLst/>
              </a:prstGeom>
              <a:noFill/>
            </p:spPr>
            <p:txBody>
              <a:bodyPr wrap="square" rtlCol="0">
                <a:spAutoFit/>
              </a:bodyPr>
              <a:lstStyle/>
              <a:p>
                <a:r>
                  <a:rPr lang="en-US" sz="900" b="1" dirty="0"/>
                  <a:t>Unclean</a:t>
                </a:r>
                <a:endParaRPr lang="en-US" sz="900" dirty="0"/>
              </a:p>
            </p:txBody>
          </p:sp>
        </p:grpSp>
        <p:cxnSp>
          <p:nvCxnSpPr>
            <p:cNvPr id="72" name="Straight Connector 71">
              <a:extLst>
                <a:ext uri="{FF2B5EF4-FFF2-40B4-BE49-F238E27FC236}">
                  <a16:creationId xmlns:a16="http://schemas.microsoft.com/office/drawing/2014/main" id="{FCF63B85-5910-069F-E0E6-2E79DC6EF9B1}"/>
                </a:ext>
              </a:extLst>
            </p:cNvPr>
            <p:cNvCxnSpPr/>
            <p:nvPr/>
          </p:nvCxnSpPr>
          <p:spPr>
            <a:xfrm flipV="1">
              <a:off x="5178325" y="3429000"/>
              <a:ext cx="1477308" cy="773243"/>
            </a:xfrm>
            <a:prstGeom prst="line">
              <a:avLst/>
            </a:prstGeom>
            <a:ln>
              <a:solidFill>
                <a:schemeClr val="bg1">
                  <a:alpha val="48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4" name="Google Shape;1124;p28">
            <a:extLst>
              <a:ext uri="{FF2B5EF4-FFF2-40B4-BE49-F238E27FC236}">
                <a16:creationId xmlns:a16="http://schemas.microsoft.com/office/drawing/2014/main" id="{94857ED5-50F7-7EA2-8984-8CF8BDF3EA63}"/>
              </a:ext>
            </a:extLst>
          </p:cNvPr>
          <p:cNvSpPr txBox="1"/>
          <p:nvPr/>
        </p:nvSpPr>
        <p:spPr>
          <a:xfrm>
            <a:off x="1066693" y="29513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95" name="TextBox 94">
            <a:extLst>
              <a:ext uri="{FF2B5EF4-FFF2-40B4-BE49-F238E27FC236}">
                <a16:creationId xmlns:a16="http://schemas.microsoft.com/office/drawing/2014/main" id="{A6D96C8A-C52A-887C-F842-E3C305CEFFF3}"/>
              </a:ext>
            </a:extLst>
          </p:cNvPr>
          <p:cNvSpPr txBox="1"/>
          <p:nvPr/>
        </p:nvSpPr>
        <p:spPr>
          <a:xfrm>
            <a:off x="-7402" y="483991"/>
            <a:ext cx="5571794" cy="400110"/>
          </a:xfrm>
          <a:prstGeom prst="rect">
            <a:avLst/>
          </a:prstGeom>
          <a:noFill/>
        </p:spPr>
        <p:txBody>
          <a:bodyPr wrap="square" rtlCol="0">
            <a:spAutoFit/>
          </a:bodyPr>
          <a:lstStyle/>
          <a:p>
            <a:r>
              <a:rPr lang="en-US" altLang="ja-JP" sz="2000" b="1" dirty="0"/>
              <a:t>Study of target cleaning in the 1 PW area of ELI-NP</a:t>
            </a:r>
            <a:endParaRPr lang="ja-JP" altLang="en-US" sz="2000" b="1"/>
          </a:p>
        </p:txBody>
      </p:sp>
      <p:grpSp>
        <p:nvGrpSpPr>
          <p:cNvPr id="96" name="Group 95">
            <a:extLst>
              <a:ext uri="{FF2B5EF4-FFF2-40B4-BE49-F238E27FC236}">
                <a16:creationId xmlns:a16="http://schemas.microsoft.com/office/drawing/2014/main" id="{7A57A069-9F54-5761-7EE5-D6DA81A5B167}"/>
              </a:ext>
            </a:extLst>
          </p:cNvPr>
          <p:cNvGrpSpPr/>
          <p:nvPr/>
        </p:nvGrpSpPr>
        <p:grpSpPr>
          <a:xfrm>
            <a:off x="-1176" y="6040"/>
            <a:ext cx="12193176" cy="503307"/>
            <a:chOff x="-1176" y="6040"/>
            <a:chExt cx="12193176" cy="503307"/>
          </a:xfrm>
        </p:grpSpPr>
        <p:sp>
          <p:nvSpPr>
            <p:cNvPr id="97" name="Rectangle 96">
              <a:extLst>
                <a:ext uri="{FF2B5EF4-FFF2-40B4-BE49-F238E27FC236}">
                  <a16:creationId xmlns:a16="http://schemas.microsoft.com/office/drawing/2014/main" id="{60D6C543-AE14-5E5E-1EA1-9B6FE0A06942}"/>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8" name="TextBox 97">
              <a:extLst>
                <a:ext uri="{FF2B5EF4-FFF2-40B4-BE49-F238E27FC236}">
                  <a16:creationId xmlns:a16="http://schemas.microsoft.com/office/drawing/2014/main" id="{7A51535B-3A12-3D99-5403-996122333B74}"/>
                </a:ext>
              </a:extLst>
            </p:cNvPr>
            <p:cNvSpPr txBox="1"/>
            <p:nvPr/>
          </p:nvSpPr>
          <p:spPr>
            <a:xfrm>
              <a:off x="-1175" y="26329"/>
              <a:ext cx="10353086" cy="400110"/>
            </a:xfrm>
            <a:prstGeom prst="rect">
              <a:avLst/>
            </a:prstGeom>
            <a:noFill/>
          </p:spPr>
          <p:txBody>
            <a:bodyPr wrap="square">
              <a:spAutoFit/>
            </a:bodyPr>
            <a:lstStyle/>
            <a:p>
              <a:r>
                <a:rPr lang="en-US" sz="2000" b="1" dirty="0"/>
                <a:t>Target cleaning investigation</a:t>
              </a:r>
              <a:endParaRPr lang="en-US" sz="2000" b="1" noProof="0" dirty="0"/>
            </a:p>
          </p:txBody>
        </p:sp>
        <p:pic>
          <p:nvPicPr>
            <p:cNvPr id="99" name="Picture 98">
              <a:extLst>
                <a:ext uri="{FF2B5EF4-FFF2-40B4-BE49-F238E27FC236}">
                  <a16:creationId xmlns:a16="http://schemas.microsoft.com/office/drawing/2014/main" id="{CA756F63-4B51-6752-04C2-F31EA89122FF}"/>
                </a:ext>
              </a:extLst>
            </p:cNvPr>
            <p:cNvPicPr>
              <a:picLocks noChangeAspect="1"/>
            </p:cNvPicPr>
            <p:nvPr/>
          </p:nvPicPr>
          <p:blipFill>
            <a:blip r:embed="rId11"/>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00" name="Picture 99">
            <a:extLst>
              <a:ext uri="{FF2B5EF4-FFF2-40B4-BE49-F238E27FC236}">
                <a16:creationId xmlns:a16="http://schemas.microsoft.com/office/drawing/2014/main" id="{E1329383-0E91-493D-02FE-CAC83A0BC329}"/>
              </a:ext>
            </a:extLst>
          </p:cNvPr>
          <p:cNvPicPr>
            <a:picLocks noChangeAspect="1"/>
          </p:cNvPicPr>
          <p:nvPr/>
        </p:nvPicPr>
        <p:blipFill>
          <a:blip r:embed="rId12"/>
          <a:stretch>
            <a:fillRect/>
          </a:stretch>
        </p:blipFill>
        <p:spPr>
          <a:xfrm>
            <a:off x="825432" y="6322781"/>
            <a:ext cx="2042922" cy="428081"/>
          </a:xfrm>
          <a:prstGeom prst="rect">
            <a:avLst/>
          </a:prstGeom>
        </p:spPr>
      </p:pic>
      <p:pic>
        <p:nvPicPr>
          <p:cNvPr id="101" name="Picture 100">
            <a:extLst>
              <a:ext uri="{FF2B5EF4-FFF2-40B4-BE49-F238E27FC236}">
                <a16:creationId xmlns:a16="http://schemas.microsoft.com/office/drawing/2014/main" id="{0FC26705-B5A1-001D-9B83-F4AA07FB8364}"/>
              </a:ext>
            </a:extLst>
          </p:cNvPr>
          <p:cNvPicPr>
            <a:picLocks noChangeAspect="1"/>
          </p:cNvPicPr>
          <p:nvPr/>
        </p:nvPicPr>
        <p:blipFill>
          <a:blip r:embed="rId13"/>
          <a:stretch>
            <a:fillRect/>
          </a:stretch>
        </p:blipFill>
        <p:spPr>
          <a:xfrm>
            <a:off x="5859164" y="6277190"/>
            <a:ext cx="473672" cy="473672"/>
          </a:xfrm>
          <a:prstGeom prst="rect">
            <a:avLst/>
          </a:prstGeom>
        </p:spPr>
      </p:pic>
      <p:pic>
        <p:nvPicPr>
          <p:cNvPr id="102" name="Picture 101">
            <a:extLst>
              <a:ext uri="{FF2B5EF4-FFF2-40B4-BE49-F238E27FC236}">
                <a16:creationId xmlns:a16="http://schemas.microsoft.com/office/drawing/2014/main" id="{3367F053-FC3E-D7C4-1606-BEA540ED7F44}"/>
              </a:ext>
            </a:extLst>
          </p:cNvPr>
          <p:cNvPicPr>
            <a:picLocks noChangeAspect="1"/>
          </p:cNvPicPr>
          <p:nvPr/>
        </p:nvPicPr>
        <p:blipFill>
          <a:blip r:embed="rId14"/>
          <a:srcRect t="19638" b="26316"/>
          <a:stretch/>
        </p:blipFill>
        <p:spPr>
          <a:xfrm>
            <a:off x="10063707" y="6360138"/>
            <a:ext cx="1150393" cy="419932"/>
          </a:xfrm>
          <a:prstGeom prst="rect">
            <a:avLst/>
          </a:prstGeom>
        </p:spPr>
      </p:pic>
      <p:sp>
        <p:nvSpPr>
          <p:cNvPr id="110" name="TextBox 109">
            <a:extLst>
              <a:ext uri="{FF2B5EF4-FFF2-40B4-BE49-F238E27FC236}">
                <a16:creationId xmlns:a16="http://schemas.microsoft.com/office/drawing/2014/main" id="{3FFD42BF-FC43-F41B-AF98-D59078342B85}"/>
              </a:ext>
            </a:extLst>
          </p:cNvPr>
          <p:cNvSpPr txBox="1"/>
          <p:nvPr/>
        </p:nvSpPr>
        <p:spPr>
          <a:xfrm>
            <a:off x="958900" y="5525384"/>
            <a:ext cx="2984022" cy="338554"/>
          </a:xfrm>
          <a:prstGeom prst="rect">
            <a:avLst/>
          </a:prstGeom>
          <a:noFill/>
        </p:spPr>
        <p:txBody>
          <a:bodyPr wrap="none" rtlCol="0">
            <a:spAutoFit/>
          </a:bodyPr>
          <a:lstStyle/>
          <a:p>
            <a:r>
              <a:rPr lang="en-GB" sz="1600" b="1" dirty="0"/>
              <a:t>Targets</a:t>
            </a:r>
            <a:r>
              <a:rPr lang="en-RO" sz="1600" b="1" dirty="0"/>
              <a:t> were fabricated at ELI-NP</a:t>
            </a:r>
          </a:p>
        </p:txBody>
      </p:sp>
      <p:pic>
        <p:nvPicPr>
          <p:cNvPr id="111" name="Picture 110">
            <a:extLst>
              <a:ext uri="{FF2B5EF4-FFF2-40B4-BE49-F238E27FC236}">
                <a16:creationId xmlns:a16="http://schemas.microsoft.com/office/drawing/2014/main" id="{00C870E7-F843-F12F-94E0-45A070AD0431}"/>
              </a:ext>
            </a:extLst>
          </p:cNvPr>
          <p:cNvPicPr>
            <a:picLocks noChangeAspect="1"/>
          </p:cNvPicPr>
          <p:nvPr/>
        </p:nvPicPr>
        <p:blipFill>
          <a:blip r:embed="rId15"/>
          <a:srcRect l="18598"/>
          <a:stretch/>
        </p:blipFill>
        <p:spPr>
          <a:xfrm>
            <a:off x="3238516" y="1051317"/>
            <a:ext cx="1665623" cy="1534621"/>
          </a:xfrm>
          <a:prstGeom prst="rect">
            <a:avLst/>
          </a:prstGeom>
        </p:spPr>
      </p:pic>
      <p:grpSp>
        <p:nvGrpSpPr>
          <p:cNvPr id="122" name="Group 121">
            <a:extLst>
              <a:ext uri="{FF2B5EF4-FFF2-40B4-BE49-F238E27FC236}">
                <a16:creationId xmlns:a16="http://schemas.microsoft.com/office/drawing/2014/main" id="{6AF6F181-DFAA-9F95-E842-FEA1DCB9E076}"/>
              </a:ext>
            </a:extLst>
          </p:cNvPr>
          <p:cNvGrpSpPr/>
          <p:nvPr/>
        </p:nvGrpSpPr>
        <p:grpSpPr>
          <a:xfrm>
            <a:off x="197685" y="3818749"/>
            <a:ext cx="3191409" cy="1677840"/>
            <a:chOff x="273812" y="2826357"/>
            <a:chExt cx="3440849" cy="1739073"/>
          </a:xfrm>
        </p:grpSpPr>
        <p:grpSp>
          <p:nvGrpSpPr>
            <p:cNvPr id="91" name="Group 90">
              <a:extLst>
                <a:ext uri="{FF2B5EF4-FFF2-40B4-BE49-F238E27FC236}">
                  <a16:creationId xmlns:a16="http://schemas.microsoft.com/office/drawing/2014/main" id="{EE12928D-5E54-ED2B-DCB3-826440CBEA9C}"/>
                </a:ext>
              </a:extLst>
            </p:cNvPr>
            <p:cNvGrpSpPr/>
            <p:nvPr/>
          </p:nvGrpSpPr>
          <p:grpSpPr>
            <a:xfrm>
              <a:off x="273812" y="2827372"/>
              <a:ext cx="3440849" cy="1738058"/>
              <a:chOff x="4043904" y="5624557"/>
              <a:chExt cx="3440849" cy="1738058"/>
            </a:xfrm>
          </p:grpSpPr>
          <p:grpSp>
            <p:nvGrpSpPr>
              <p:cNvPr id="74" name="Group 73">
                <a:extLst>
                  <a:ext uri="{FF2B5EF4-FFF2-40B4-BE49-F238E27FC236}">
                    <a16:creationId xmlns:a16="http://schemas.microsoft.com/office/drawing/2014/main" id="{68F3DF0E-7B4F-FAFF-B0C7-4D39F9243182}"/>
                  </a:ext>
                </a:extLst>
              </p:cNvPr>
              <p:cNvGrpSpPr/>
              <p:nvPr/>
            </p:nvGrpSpPr>
            <p:grpSpPr>
              <a:xfrm>
                <a:off x="4085745" y="5671119"/>
                <a:ext cx="3333536" cy="1691496"/>
                <a:chOff x="4382482" y="1483030"/>
                <a:chExt cx="2962250" cy="1451096"/>
              </a:xfrm>
            </p:grpSpPr>
            <p:pic>
              <p:nvPicPr>
                <p:cNvPr id="77" name="Picture 76">
                  <a:extLst>
                    <a:ext uri="{FF2B5EF4-FFF2-40B4-BE49-F238E27FC236}">
                      <a16:creationId xmlns:a16="http://schemas.microsoft.com/office/drawing/2014/main" id="{38B2629D-6B90-4C16-DF18-F2D21C8317C7}"/>
                    </a:ext>
                  </a:extLst>
                </p:cNvPr>
                <p:cNvPicPr>
                  <a:picLocks noChangeAspect="1"/>
                </p:cNvPicPr>
                <p:nvPr/>
              </p:nvPicPr>
              <p:blipFill rotWithShape="1">
                <a:blip r:embed="rId16"/>
                <a:srcRect l="36365" t="33378" r="34571" b="27168"/>
                <a:stretch/>
              </p:blipFill>
              <p:spPr>
                <a:xfrm>
                  <a:off x="5922732" y="1486326"/>
                  <a:ext cx="1422000" cy="1447800"/>
                </a:xfrm>
                <a:prstGeom prst="rect">
                  <a:avLst/>
                </a:prstGeom>
              </p:spPr>
            </p:pic>
            <p:pic>
              <p:nvPicPr>
                <p:cNvPr id="78" name="Picture 77">
                  <a:extLst>
                    <a:ext uri="{FF2B5EF4-FFF2-40B4-BE49-F238E27FC236}">
                      <a16:creationId xmlns:a16="http://schemas.microsoft.com/office/drawing/2014/main" id="{9713CC4D-A7A8-80C0-695B-BA965755F803}"/>
                    </a:ext>
                  </a:extLst>
                </p:cNvPr>
                <p:cNvPicPr>
                  <a:picLocks noChangeAspect="1"/>
                </p:cNvPicPr>
                <p:nvPr/>
              </p:nvPicPr>
              <p:blipFill rotWithShape="1">
                <a:blip r:embed="rId17"/>
                <a:srcRect l="17480" t="49656" r="43919"/>
                <a:stretch/>
              </p:blipFill>
              <p:spPr>
                <a:xfrm>
                  <a:off x="4382482" y="1483030"/>
                  <a:ext cx="1483488" cy="1451096"/>
                </a:xfrm>
                <a:prstGeom prst="rect">
                  <a:avLst/>
                </a:prstGeom>
              </p:spPr>
            </p:pic>
          </p:grpSp>
          <p:cxnSp>
            <p:nvCxnSpPr>
              <p:cNvPr id="80" name="Straight Arrow Connector 79">
                <a:extLst>
                  <a:ext uri="{FF2B5EF4-FFF2-40B4-BE49-F238E27FC236}">
                    <a16:creationId xmlns:a16="http://schemas.microsoft.com/office/drawing/2014/main" id="{B8EC74F5-4690-D9A9-FEF5-7C386E53C2BC}"/>
                  </a:ext>
                </a:extLst>
              </p:cNvPr>
              <p:cNvCxnSpPr>
                <a:cxnSpLocks/>
              </p:cNvCxnSpPr>
              <p:nvPr/>
            </p:nvCxnSpPr>
            <p:spPr>
              <a:xfrm flipV="1">
                <a:off x="4676071" y="6476187"/>
                <a:ext cx="150483" cy="2194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F1DE2CD-B829-0179-1CB0-62626C63FF9B}"/>
                  </a:ext>
                </a:extLst>
              </p:cNvPr>
              <p:cNvSpPr txBox="1"/>
              <p:nvPr/>
            </p:nvSpPr>
            <p:spPr>
              <a:xfrm>
                <a:off x="5367417" y="5992874"/>
                <a:ext cx="764697" cy="369332"/>
              </a:xfrm>
              <a:prstGeom prst="rect">
                <a:avLst/>
              </a:prstGeom>
              <a:noFill/>
            </p:spPr>
            <p:txBody>
              <a:bodyPr wrap="none" rtlCol="0">
                <a:spAutoFit/>
              </a:bodyPr>
              <a:lstStyle/>
              <a:p>
                <a:r>
                  <a:rPr lang="en-US" dirty="0">
                    <a:latin typeface="Aptos"/>
                    <a:ea typeface="Times New Roman" panose="02020603050405020304" pitchFamily="18" charset="0"/>
                    <a:cs typeface="Times New Roman" panose="02020603050405020304" pitchFamily="18" charset="0"/>
                  </a:rPr>
                  <a:t>Target</a:t>
                </a:r>
              </a:p>
            </p:txBody>
          </p:sp>
          <p:cxnSp>
            <p:nvCxnSpPr>
              <p:cNvPr id="82" name="Straight Arrow Connector 81">
                <a:extLst>
                  <a:ext uri="{FF2B5EF4-FFF2-40B4-BE49-F238E27FC236}">
                    <a16:creationId xmlns:a16="http://schemas.microsoft.com/office/drawing/2014/main" id="{0B387A14-0685-B3F0-C865-5DA38D31A086}"/>
                  </a:ext>
                </a:extLst>
              </p:cNvPr>
              <p:cNvCxnSpPr>
                <a:cxnSpLocks/>
                <a:stCxn id="81" idx="3"/>
              </p:cNvCxnSpPr>
              <p:nvPr/>
            </p:nvCxnSpPr>
            <p:spPr>
              <a:xfrm>
                <a:off x="6132114" y="6177541"/>
                <a:ext cx="438773" cy="10110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6E0F6B6-B1B8-0282-AB12-C2C2A01F9186}"/>
                  </a:ext>
                </a:extLst>
              </p:cNvPr>
              <p:cNvSpPr txBox="1"/>
              <p:nvPr/>
            </p:nvSpPr>
            <p:spPr>
              <a:xfrm>
                <a:off x="6720056" y="6083387"/>
                <a:ext cx="764697" cy="369332"/>
              </a:xfrm>
              <a:prstGeom prst="rect">
                <a:avLst/>
              </a:prstGeom>
              <a:noFill/>
            </p:spPr>
            <p:txBody>
              <a:bodyPr wrap="square" rtlCol="0">
                <a:spAutoFit/>
              </a:bodyPr>
              <a:lstStyle/>
              <a:p>
                <a:r>
                  <a:rPr lang="en-US" dirty="0">
                    <a:latin typeface="Aptos"/>
                    <a:ea typeface="Times New Roman" panose="02020603050405020304" pitchFamily="18" charset="0"/>
                    <a:cs typeface="Times New Roman" panose="02020603050405020304" pitchFamily="18" charset="0"/>
                  </a:rPr>
                  <a:t>Tape</a:t>
                </a:r>
              </a:p>
            </p:txBody>
          </p:sp>
          <p:cxnSp>
            <p:nvCxnSpPr>
              <p:cNvPr id="84" name="Straight Arrow Connector 83">
                <a:extLst>
                  <a:ext uri="{FF2B5EF4-FFF2-40B4-BE49-F238E27FC236}">
                    <a16:creationId xmlns:a16="http://schemas.microsoft.com/office/drawing/2014/main" id="{EADB49EE-36C7-05F2-2EBE-96B1597E577F}"/>
                  </a:ext>
                </a:extLst>
              </p:cNvPr>
              <p:cNvCxnSpPr>
                <a:cxnSpLocks/>
              </p:cNvCxnSpPr>
              <p:nvPr/>
            </p:nvCxnSpPr>
            <p:spPr>
              <a:xfrm flipH="1">
                <a:off x="6675633" y="6368429"/>
                <a:ext cx="254592" cy="13532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FA5F365-D53F-B8A8-5D04-0A68272B83F1}"/>
                  </a:ext>
                </a:extLst>
              </p:cNvPr>
              <p:cNvCxnSpPr>
                <a:cxnSpLocks/>
              </p:cNvCxnSpPr>
              <p:nvPr/>
            </p:nvCxnSpPr>
            <p:spPr>
              <a:xfrm flipH="1">
                <a:off x="4954586" y="6188422"/>
                <a:ext cx="447089" cy="286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C0FA9B3-B3C5-57C2-CC9B-7A55CAF1E496}"/>
                  </a:ext>
                </a:extLst>
              </p:cNvPr>
              <p:cNvSpPr txBox="1"/>
              <p:nvPr/>
            </p:nvSpPr>
            <p:spPr>
              <a:xfrm>
                <a:off x="4085745" y="6503751"/>
                <a:ext cx="662361" cy="523220"/>
              </a:xfrm>
              <a:prstGeom prst="rect">
                <a:avLst/>
              </a:prstGeom>
              <a:noFill/>
            </p:spPr>
            <p:txBody>
              <a:bodyPr wrap="none" rtlCol="0">
                <a:spAutoFit/>
              </a:bodyPr>
              <a:lstStyle/>
              <a:p>
                <a:r>
                  <a:rPr lang="en-US" sz="1400" dirty="0">
                    <a:latin typeface="Aptos"/>
                    <a:ea typeface="Times New Roman" panose="02020603050405020304" pitchFamily="18" charset="0"/>
                    <a:cs typeface="Times New Roman" panose="02020603050405020304" pitchFamily="18" charset="0"/>
                  </a:rPr>
                  <a:t>Target</a:t>
                </a:r>
              </a:p>
              <a:p>
                <a:r>
                  <a:rPr lang="en-US" sz="1400" dirty="0">
                    <a:latin typeface="Aptos"/>
                    <a:ea typeface="Times New Roman" panose="02020603050405020304" pitchFamily="18" charset="0"/>
                    <a:cs typeface="Times New Roman" panose="02020603050405020304" pitchFamily="18" charset="0"/>
                  </a:rPr>
                  <a:t>holder</a:t>
                </a:r>
                <a:endParaRPr lang="en-US" sz="1400" dirty="0"/>
              </a:p>
            </p:txBody>
          </p:sp>
          <p:sp>
            <p:nvSpPr>
              <p:cNvPr id="87" name="TextBox 86">
                <a:extLst>
                  <a:ext uri="{FF2B5EF4-FFF2-40B4-BE49-F238E27FC236}">
                    <a16:creationId xmlns:a16="http://schemas.microsoft.com/office/drawing/2014/main" id="{182E11A0-AD62-3925-165A-CD669E45549F}"/>
                  </a:ext>
                </a:extLst>
              </p:cNvPr>
              <p:cNvSpPr txBox="1"/>
              <p:nvPr/>
            </p:nvSpPr>
            <p:spPr>
              <a:xfrm>
                <a:off x="4043904" y="5624557"/>
                <a:ext cx="640303" cy="338554"/>
              </a:xfrm>
              <a:prstGeom prst="rect">
                <a:avLst/>
              </a:prstGeom>
              <a:noFill/>
            </p:spPr>
            <p:txBody>
              <a:bodyPr wrap="none" rtlCol="0">
                <a:spAutoFit/>
              </a:bodyPr>
              <a:lstStyle/>
              <a:p>
                <a:pPr algn="l"/>
                <a:r>
                  <a:rPr lang="en-US" sz="1600" b="1" dirty="0"/>
                  <a:t>Front</a:t>
                </a:r>
              </a:p>
            </p:txBody>
          </p:sp>
          <p:sp>
            <p:nvSpPr>
              <p:cNvPr id="88" name="TextBox 87">
                <a:extLst>
                  <a:ext uri="{FF2B5EF4-FFF2-40B4-BE49-F238E27FC236}">
                    <a16:creationId xmlns:a16="http://schemas.microsoft.com/office/drawing/2014/main" id="{005106D9-ECE3-D240-6351-803350DC9E47}"/>
                  </a:ext>
                </a:extLst>
              </p:cNvPr>
              <p:cNvSpPr txBox="1"/>
              <p:nvPr/>
            </p:nvSpPr>
            <p:spPr>
              <a:xfrm>
                <a:off x="6864987" y="5655635"/>
                <a:ext cx="585417" cy="338554"/>
              </a:xfrm>
              <a:prstGeom prst="rect">
                <a:avLst/>
              </a:prstGeom>
              <a:noFill/>
            </p:spPr>
            <p:txBody>
              <a:bodyPr wrap="none" rtlCol="0">
                <a:spAutoFit/>
              </a:bodyPr>
              <a:lstStyle/>
              <a:p>
                <a:pPr algn="l"/>
                <a:r>
                  <a:rPr lang="en-US" sz="1600" b="1" dirty="0"/>
                  <a:t>Back</a:t>
                </a:r>
              </a:p>
            </p:txBody>
          </p:sp>
          <p:sp>
            <p:nvSpPr>
              <p:cNvPr id="89" name="TextBox 88">
                <a:extLst>
                  <a:ext uri="{FF2B5EF4-FFF2-40B4-BE49-F238E27FC236}">
                    <a16:creationId xmlns:a16="http://schemas.microsoft.com/office/drawing/2014/main" id="{2CC95AD1-2913-AA09-0CDD-1A39A5E22AE0}"/>
                  </a:ext>
                </a:extLst>
              </p:cNvPr>
              <p:cNvSpPr txBox="1"/>
              <p:nvPr/>
            </p:nvSpPr>
            <p:spPr>
              <a:xfrm>
                <a:off x="5503404" y="6695331"/>
                <a:ext cx="756938" cy="523220"/>
              </a:xfrm>
              <a:prstGeom prst="rect">
                <a:avLst/>
              </a:prstGeom>
              <a:noFill/>
            </p:spPr>
            <p:txBody>
              <a:bodyPr wrap="none" rtlCol="0">
                <a:spAutoFit/>
              </a:bodyPr>
              <a:lstStyle/>
              <a:p>
                <a:pPr algn="ctr"/>
                <a:r>
                  <a:rPr lang="en-US" sz="1400" dirty="0">
                    <a:latin typeface="Aptos"/>
                    <a:ea typeface="Times New Roman" panose="02020603050405020304" pitchFamily="18" charset="0"/>
                    <a:cs typeface="Times New Roman" panose="02020603050405020304" pitchFamily="18" charset="0"/>
                  </a:rPr>
                  <a:t>Plastic</a:t>
                </a:r>
              </a:p>
              <a:p>
                <a:pPr algn="ctr"/>
                <a:r>
                  <a:rPr lang="en-US" sz="1400" dirty="0">
                    <a:latin typeface="Aptos"/>
                    <a:ea typeface="Times New Roman" panose="02020603050405020304" pitchFamily="18" charset="0"/>
                    <a:cs typeface="Times New Roman" panose="02020603050405020304" pitchFamily="18" charset="0"/>
                  </a:rPr>
                  <a:t>support</a:t>
                </a:r>
              </a:p>
            </p:txBody>
          </p:sp>
          <p:cxnSp>
            <p:nvCxnSpPr>
              <p:cNvPr id="90" name="Straight Arrow Connector 89">
                <a:extLst>
                  <a:ext uri="{FF2B5EF4-FFF2-40B4-BE49-F238E27FC236}">
                    <a16:creationId xmlns:a16="http://schemas.microsoft.com/office/drawing/2014/main" id="{6E6437B0-0F3A-41AE-EDEF-59ADC324C8A2}"/>
                  </a:ext>
                </a:extLst>
              </p:cNvPr>
              <p:cNvCxnSpPr>
                <a:cxnSpLocks/>
              </p:cNvCxnSpPr>
              <p:nvPr/>
            </p:nvCxnSpPr>
            <p:spPr>
              <a:xfrm flipH="1">
                <a:off x="5057258" y="6927019"/>
                <a:ext cx="474234" cy="30412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1C5CCF12-EDC4-4225-EAE0-194D9DA1970E}"/>
                </a:ext>
              </a:extLst>
            </p:cNvPr>
            <p:cNvGrpSpPr/>
            <p:nvPr/>
          </p:nvGrpSpPr>
          <p:grpSpPr>
            <a:xfrm>
              <a:off x="1961501" y="2826357"/>
              <a:ext cx="1024486" cy="515600"/>
              <a:chOff x="1961501" y="2826357"/>
              <a:chExt cx="1024486" cy="515600"/>
            </a:xfrm>
          </p:grpSpPr>
          <p:sp>
            <p:nvSpPr>
              <p:cNvPr id="119" name="Rectangle 30">
                <a:extLst>
                  <a:ext uri="{FF2B5EF4-FFF2-40B4-BE49-F238E27FC236}">
                    <a16:creationId xmlns:a16="http://schemas.microsoft.com/office/drawing/2014/main" id="{2EC00E21-6DDB-4E5F-BEC6-93818024C542}"/>
                  </a:ext>
                </a:extLst>
              </p:cNvPr>
              <p:cNvSpPr>
                <a:spLocks noChangeAspect="1"/>
              </p:cNvSpPr>
              <p:nvPr/>
            </p:nvSpPr>
            <p:spPr>
              <a:xfrm rot="2261331">
                <a:off x="1961501" y="3048160"/>
                <a:ext cx="1024486" cy="293797"/>
              </a:xfrm>
              <a:custGeom>
                <a:avLst/>
                <a:gdLst>
                  <a:gd name="connsiteX0" fmla="*/ 0 w 2660849"/>
                  <a:gd name="connsiteY0" fmla="*/ 0 h 148541"/>
                  <a:gd name="connsiteX1" fmla="*/ 2660849 w 2660849"/>
                  <a:gd name="connsiteY1" fmla="*/ 0 h 148541"/>
                  <a:gd name="connsiteX2" fmla="*/ 2660849 w 2660849"/>
                  <a:gd name="connsiteY2" fmla="*/ 148541 h 148541"/>
                  <a:gd name="connsiteX3" fmla="*/ 0 w 2660849"/>
                  <a:gd name="connsiteY3" fmla="*/ 148541 h 148541"/>
                  <a:gd name="connsiteX4" fmla="*/ 0 w 2660849"/>
                  <a:gd name="connsiteY4" fmla="*/ 0 h 148541"/>
                  <a:gd name="connsiteX0" fmla="*/ 36913 w 2697762"/>
                  <a:gd name="connsiteY0" fmla="*/ 0 h 148541"/>
                  <a:gd name="connsiteX1" fmla="*/ 2697762 w 2697762"/>
                  <a:gd name="connsiteY1" fmla="*/ 0 h 148541"/>
                  <a:gd name="connsiteX2" fmla="*/ 2697762 w 2697762"/>
                  <a:gd name="connsiteY2" fmla="*/ 148541 h 148541"/>
                  <a:gd name="connsiteX3" fmla="*/ 36913 w 2697762"/>
                  <a:gd name="connsiteY3" fmla="*/ 148541 h 148541"/>
                  <a:gd name="connsiteX4" fmla="*/ 0 w 2697762"/>
                  <a:gd name="connsiteY4" fmla="*/ 73278 h 148541"/>
                  <a:gd name="connsiteX5" fmla="*/ 36913 w 2697762"/>
                  <a:gd name="connsiteY5" fmla="*/ 0 h 148541"/>
                  <a:gd name="connsiteX0" fmla="*/ 36913 w 2697762"/>
                  <a:gd name="connsiteY0" fmla="*/ 0 h 148541"/>
                  <a:gd name="connsiteX1" fmla="*/ 2697762 w 2697762"/>
                  <a:gd name="connsiteY1" fmla="*/ 0 h 148541"/>
                  <a:gd name="connsiteX2" fmla="*/ 2697762 w 2697762"/>
                  <a:gd name="connsiteY2" fmla="*/ 148541 h 148541"/>
                  <a:gd name="connsiteX3" fmla="*/ 36913 w 2697762"/>
                  <a:gd name="connsiteY3" fmla="*/ 148541 h 148541"/>
                  <a:gd name="connsiteX4" fmla="*/ 0 w 2697762"/>
                  <a:gd name="connsiteY4" fmla="*/ 73278 h 148541"/>
                  <a:gd name="connsiteX5" fmla="*/ 36913 w 2697762"/>
                  <a:gd name="connsiteY5" fmla="*/ 0 h 148541"/>
                  <a:gd name="connsiteX0" fmla="*/ 36913 w 2697762"/>
                  <a:gd name="connsiteY0" fmla="*/ 0 h 148541"/>
                  <a:gd name="connsiteX1" fmla="*/ 2697762 w 2697762"/>
                  <a:gd name="connsiteY1" fmla="*/ 0 h 148541"/>
                  <a:gd name="connsiteX2" fmla="*/ 2697762 w 2697762"/>
                  <a:gd name="connsiteY2" fmla="*/ 148541 h 148541"/>
                  <a:gd name="connsiteX3" fmla="*/ 36913 w 2697762"/>
                  <a:gd name="connsiteY3" fmla="*/ 148541 h 148541"/>
                  <a:gd name="connsiteX4" fmla="*/ 0 w 2697762"/>
                  <a:gd name="connsiteY4" fmla="*/ 73278 h 148541"/>
                  <a:gd name="connsiteX5" fmla="*/ 36913 w 2697762"/>
                  <a:gd name="connsiteY5" fmla="*/ 0 h 148541"/>
                  <a:gd name="connsiteX0" fmla="*/ 36913 w 2723912"/>
                  <a:gd name="connsiteY0" fmla="*/ 0 h 156423"/>
                  <a:gd name="connsiteX1" fmla="*/ 2697762 w 2723912"/>
                  <a:gd name="connsiteY1" fmla="*/ 0 h 156423"/>
                  <a:gd name="connsiteX2" fmla="*/ 2723912 w 2723912"/>
                  <a:gd name="connsiteY2" fmla="*/ 156423 h 156423"/>
                  <a:gd name="connsiteX3" fmla="*/ 36913 w 2723912"/>
                  <a:gd name="connsiteY3" fmla="*/ 148541 h 156423"/>
                  <a:gd name="connsiteX4" fmla="*/ 0 w 2723912"/>
                  <a:gd name="connsiteY4" fmla="*/ 73278 h 156423"/>
                  <a:gd name="connsiteX5" fmla="*/ 36913 w 2723912"/>
                  <a:gd name="connsiteY5" fmla="*/ 0 h 156423"/>
                  <a:gd name="connsiteX0" fmla="*/ 36913 w 2723912"/>
                  <a:gd name="connsiteY0" fmla="*/ 0 h 156423"/>
                  <a:gd name="connsiteX1" fmla="*/ 2723912 w 2723912"/>
                  <a:gd name="connsiteY1" fmla="*/ 156423 h 156423"/>
                  <a:gd name="connsiteX2" fmla="*/ 36913 w 2723912"/>
                  <a:gd name="connsiteY2" fmla="*/ 148541 h 156423"/>
                  <a:gd name="connsiteX3" fmla="*/ 0 w 2723912"/>
                  <a:gd name="connsiteY3" fmla="*/ 73278 h 156423"/>
                  <a:gd name="connsiteX4" fmla="*/ 36913 w 2723912"/>
                  <a:gd name="connsiteY4" fmla="*/ 0 h 156423"/>
                  <a:gd name="connsiteX0" fmla="*/ 36913 w 2684516"/>
                  <a:gd name="connsiteY0" fmla="*/ 0 h 148541"/>
                  <a:gd name="connsiteX1" fmla="*/ 2684516 w 2684516"/>
                  <a:gd name="connsiteY1" fmla="*/ 66317 h 148541"/>
                  <a:gd name="connsiteX2" fmla="*/ 36913 w 2684516"/>
                  <a:gd name="connsiteY2" fmla="*/ 148541 h 148541"/>
                  <a:gd name="connsiteX3" fmla="*/ 0 w 2684516"/>
                  <a:gd name="connsiteY3" fmla="*/ 73278 h 148541"/>
                  <a:gd name="connsiteX4" fmla="*/ 36913 w 2684516"/>
                  <a:gd name="connsiteY4" fmla="*/ 0 h 148541"/>
                  <a:gd name="connsiteX0" fmla="*/ 330950 w 2978553"/>
                  <a:gd name="connsiteY0" fmla="*/ 0 h 148541"/>
                  <a:gd name="connsiteX1" fmla="*/ 2978553 w 2978553"/>
                  <a:gd name="connsiteY1" fmla="*/ 66317 h 148541"/>
                  <a:gd name="connsiteX2" fmla="*/ 330950 w 2978553"/>
                  <a:gd name="connsiteY2" fmla="*/ 148541 h 148541"/>
                  <a:gd name="connsiteX3" fmla="*/ 330950 w 2978553"/>
                  <a:gd name="connsiteY3" fmla="*/ 0 h 148541"/>
                  <a:gd name="connsiteX0" fmla="*/ 208483 w 2856086"/>
                  <a:gd name="connsiteY0" fmla="*/ 0 h 148541"/>
                  <a:gd name="connsiteX1" fmla="*/ 2856086 w 2856086"/>
                  <a:gd name="connsiteY1" fmla="*/ 66317 h 148541"/>
                  <a:gd name="connsiteX2" fmla="*/ 208483 w 2856086"/>
                  <a:gd name="connsiteY2" fmla="*/ 148541 h 148541"/>
                  <a:gd name="connsiteX3" fmla="*/ 208483 w 2856086"/>
                  <a:gd name="connsiteY3" fmla="*/ 0 h 148541"/>
                  <a:gd name="connsiteX0" fmla="*/ 208483 w 2856086"/>
                  <a:gd name="connsiteY0" fmla="*/ 0 h 148541"/>
                  <a:gd name="connsiteX1" fmla="*/ 2856086 w 2856086"/>
                  <a:gd name="connsiteY1" fmla="*/ 66317 h 148541"/>
                  <a:gd name="connsiteX2" fmla="*/ 208483 w 2856086"/>
                  <a:gd name="connsiteY2" fmla="*/ 148541 h 148541"/>
                  <a:gd name="connsiteX3" fmla="*/ 208483 w 2856086"/>
                  <a:gd name="connsiteY3" fmla="*/ 0 h 148541"/>
                  <a:gd name="connsiteX0" fmla="*/ 208483 w 2856086"/>
                  <a:gd name="connsiteY0" fmla="*/ 0 h 148541"/>
                  <a:gd name="connsiteX1" fmla="*/ 2856086 w 2856086"/>
                  <a:gd name="connsiteY1" fmla="*/ 66317 h 148541"/>
                  <a:gd name="connsiteX2" fmla="*/ 208483 w 2856086"/>
                  <a:gd name="connsiteY2" fmla="*/ 148541 h 148541"/>
                  <a:gd name="connsiteX3" fmla="*/ 208483 w 2856086"/>
                  <a:gd name="connsiteY3" fmla="*/ 0 h 148541"/>
                  <a:gd name="connsiteX0" fmla="*/ 0 w 2647603"/>
                  <a:gd name="connsiteY0" fmla="*/ 0 h 148541"/>
                  <a:gd name="connsiteX1" fmla="*/ 2647603 w 2647603"/>
                  <a:gd name="connsiteY1" fmla="*/ 66317 h 148541"/>
                  <a:gd name="connsiteX2" fmla="*/ 0 w 2647603"/>
                  <a:gd name="connsiteY2" fmla="*/ 148541 h 148541"/>
                  <a:gd name="connsiteX3" fmla="*/ 0 w 2647603"/>
                  <a:gd name="connsiteY3" fmla="*/ 0 h 148541"/>
                  <a:gd name="connsiteX0" fmla="*/ 0 w 2647603"/>
                  <a:gd name="connsiteY0" fmla="*/ 0 h 150600"/>
                  <a:gd name="connsiteX1" fmla="*/ 2647603 w 2647603"/>
                  <a:gd name="connsiteY1" fmla="*/ 66317 h 150600"/>
                  <a:gd name="connsiteX2" fmla="*/ 159434 w 2647603"/>
                  <a:gd name="connsiteY2" fmla="*/ 150600 h 150600"/>
                  <a:gd name="connsiteX3" fmla="*/ 0 w 2647603"/>
                  <a:gd name="connsiteY3" fmla="*/ 0 h 150600"/>
                  <a:gd name="connsiteX0" fmla="*/ 1 w 3098404"/>
                  <a:gd name="connsiteY0" fmla="*/ 0 h 174050"/>
                  <a:gd name="connsiteX1" fmla="*/ 3098404 w 3098404"/>
                  <a:gd name="connsiteY1" fmla="*/ 89767 h 174050"/>
                  <a:gd name="connsiteX2" fmla="*/ 610235 w 3098404"/>
                  <a:gd name="connsiteY2" fmla="*/ 174050 h 174050"/>
                  <a:gd name="connsiteX3" fmla="*/ 1 w 3098404"/>
                  <a:gd name="connsiteY3" fmla="*/ 0 h 174050"/>
                  <a:gd name="connsiteX0" fmla="*/ 0 w 2757367"/>
                  <a:gd name="connsiteY0" fmla="*/ 1796 h 84283"/>
                  <a:gd name="connsiteX1" fmla="*/ 2757367 w 2757367"/>
                  <a:gd name="connsiteY1" fmla="*/ 0 h 84283"/>
                  <a:gd name="connsiteX2" fmla="*/ 269198 w 2757367"/>
                  <a:gd name="connsiteY2" fmla="*/ 84283 h 84283"/>
                  <a:gd name="connsiteX3" fmla="*/ 0 w 2757367"/>
                  <a:gd name="connsiteY3" fmla="*/ 1796 h 84283"/>
                  <a:gd name="connsiteX0" fmla="*/ 0 w 2757367"/>
                  <a:gd name="connsiteY0" fmla="*/ 88125 h 170612"/>
                  <a:gd name="connsiteX1" fmla="*/ 493450 w 2757367"/>
                  <a:gd name="connsiteY1" fmla="*/ 0 h 170612"/>
                  <a:gd name="connsiteX2" fmla="*/ 2757367 w 2757367"/>
                  <a:gd name="connsiteY2" fmla="*/ 86329 h 170612"/>
                  <a:gd name="connsiteX3" fmla="*/ 269198 w 2757367"/>
                  <a:gd name="connsiteY3" fmla="*/ 170612 h 170612"/>
                  <a:gd name="connsiteX4" fmla="*/ 0 w 2757367"/>
                  <a:gd name="connsiteY4" fmla="*/ 88125 h 170612"/>
                  <a:gd name="connsiteX0" fmla="*/ 0 w 2757367"/>
                  <a:gd name="connsiteY0" fmla="*/ 88125 h 170612"/>
                  <a:gd name="connsiteX1" fmla="*/ 493450 w 2757367"/>
                  <a:gd name="connsiteY1" fmla="*/ 0 h 170612"/>
                  <a:gd name="connsiteX2" fmla="*/ 2757367 w 2757367"/>
                  <a:gd name="connsiteY2" fmla="*/ 86329 h 170612"/>
                  <a:gd name="connsiteX3" fmla="*/ 269198 w 2757367"/>
                  <a:gd name="connsiteY3" fmla="*/ 170612 h 170612"/>
                  <a:gd name="connsiteX4" fmla="*/ 0 w 2757367"/>
                  <a:gd name="connsiteY4" fmla="*/ 88125 h 1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367" h="170612">
                    <a:moveTo>
                      <a:pt x="0" y="88125"/>
                    </a:moveTo>
                    <a:lnTo>
                      <a:pt x="493450" y="0"/>
                    </a:lnTo>
                    <a:lnTo>
                      <a:pt x="2757367" y="86329"/>
                    </a:lnTo>
                    <a:lnTo>
                      <a:pt x="269198" y="170612"/>
                    </a:lnTo>
                    <a:lnTo>
                      <a:pt x="0" y="88125"/>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2F7E58D1-0CAC-4A72-FF44-F3975455518E}"/>
                  </a:ext>
                </a:extLst>
              </p:cNvPr>
              <p:cNvSpPr txBox="1"/>
              <p:nvPr/>
            </p:nvSpPr>
            <p:spPr>
              <a:xfrm>
                <a:off x="2023461" y="2826357"/>
                <a:ext cx="753732" cy="369332"/>
              </a:xfrm>
              <a:prstGeom prst="rect">
                <a:avLst/>
              </a:prstGeom>
              <a:noFill/>
            </p:spPr>
            <p:txBody>
              <a:bodyPr wrap="none" rtlCol="0">
                <a:spAutoFit/>
              </a:bodyPr>
              <a:lstStyle/>
              <a:p>
                <a:r>
                  <a:rPr lang="en-RO" dirty="0"/>
                  <a:t>VERDI</a:t>
                </a:r>
              </a:p>
            </p:txBody>
          </p:sp>
        </p:grpSp>
      </p:grpSp>
      <p:sp>
        <p:nvSpPr>
          <p:cNvPr id="123" name="Rectangle 122">
            <a:extLst>
              <a:ext uri="{FF2B5EF4-FFF2-40B4-BE49-F238E27FC236}">
                <a16:creationId xmlns:a16="http://schemas.microsoft.com/office/drawing/2014/main" id="{8013BAE8-42F2-FC07-E592-C3C6B62E165C}"/>
              </a:ext>
            </a:extLst>
          </p:cNvPr>
          <p:cNvSpPr/>
          <p:nvPr/>
        </p:nvSpPr>
        <p:spPr>
          <a:xfrm>
            <a:off x="83686" y="2477870"/>
            <a:ext cx="4394635" cy="1219565"/>
          </a:xfrm>
          <a:prstGeom prst="rect">
            <a:avLst/>
          </a:prstGeom>
        </p:spPr>
        <p:txBody>
          <a:bodyPr wrap="square">
            <a:spAutoFit/>
          </a:bodyPr>
          <a:lstStyle/>
          <a:p>
            <a:pPr>
              <a:lnSpc>
                <a:spcPct val="116000"/>
              </a:lnSpc>
            </a:pPr>
            <a:r>
              <a:rPr lang="en-US" sz="1600" b="1" dirty="0">
                <a:latin typeface="Aptos"/>
                <a:ea typeface="Times New Roman" panose="02020603050405020304" pitchFamily="18" charset="0"/>
                <a:cs typeface="Times New Roman" panose="02020603050405020304" pitchFamily="18" charset="0"/>
              </a:rPr>
              <a:t>Cleaning setup</a:t>
            </a:r>
            <a:endParaRPr lang="en-GB" sz="1600" b="1" dirty="0">
              <a:latin typeface="Aptos"/>
              <a:ea typeface="Times New Roman" panose="02020603050405020304" pitchFamily="18" charset="0"/>
              <a:cs typeface="Times New Roman" panose="02020603050405020304" pitchFamily="18" charset="0"/>
            </a:endParaRPr>
          </a:p>
          <a:p>
            <a:pPr marL="342900" lvl="0" indent="-342900">
              <a:lnSpc>
                <a:spcPct val="116000"/>
              </a:lnSpc>
              <a:spcAft>
                <a:spcPts val="0"/>
              </a:spcAft>
              <a:buFont typeface="Symbol" pitchFamily="2" charset="2"/>
              <a:buChar char=""/>
            </a:pPr>
            <a:r>
              <a:rPr lang="en-US" sz="1600" dirty="0">
                <a:latin typeface="Aptos"/>
                <a:ea typeface="Times New Roman" panose="02020603050405020304" pitchFamily="18" charset="0"/>
                <a:cs typeface="Times New Roman" panose="02020603050405020304" pitchFamily="18" charset="0"/>
              </a:rPr>
              <a:t>An 8 W laser beam @ 532 nm (green)</a:t>
            </a:r>
          </a:p>
          <a:p>
            <a:pPr marL="342900" lvl="0" indent="-342900">
              <a:lnSpc>
                <a:spcPct val="116000"/>
              </a:lnSpc>
              <a:spcAft>
                <a:spcPts val="0"/>
              </a:spcAft>
              <a:buFont typeface="Symbol" pitchFamily="2" charset="2"/>
              <a:buChar char=""/>
            </a:pPr>
            <a:r>
              <a:rPr lang="en-US" sz="1600" dirty="0">
                <a:latin typeface="Aptos"/>
                <a:ea typeface="Times New Roman" panose="02020603050405020304" pitchFamily="18" charset="0"/>
                <a:cs typeface="Times New Roman" panose="02020603050405020304" pitchFamily="18" charset="0"/>
              </a:rPr>
              <a:t>And the optical system</a:t>
            </a:r>
          </a:p>
          <a:p>
            <a:pPr marL="342900" lvl="0" indent="-342900">
              <a:lnSpc>
                <a:spcPct val="116000"/>
              </a:lnSpc>
              <a:spcAft>
                <a:spcPts val="0"/>
              </a:spcAft>
              <a:buFont typeface="Symbol" pitchFamily="2" charset="2"/>
              <a:buChar char=""/>
            </a:pPr>
            <a:r>
              <a:rPr lang="en-US" sz="1600" dirty="0">
                <a:latin typeface="Aptos"/>
                <a:ea typeface="Times New Roman" panose="02020603050405020304" pitchFamily="18" charset="0"/>
                <a:cs typeface="Times New Roman" panose="02020603050405020304" pitchFamily="18" charset="0"/>
              </a:rPr>
              <a:t>Light absorber and heat-conductive tape</a:t>
            </a:r>
            <a:endParaRPr lang="en-US" sz="1600" dirty="0"/>
          </a:p>
        </p:txBody>
      </p:sp>
      <p:pic>
        <p:nvPicPr>
          <p:cNvPr id="134" name="Picture 133">
            <a:extLst>
              <a:ext uri="{FF2B5EF4-FFF2-40B4-BE49-F238E27FC236}">
                <a16:creationId xmlns:a16="http://schemas.microsoft.com/office/drawing/2014/main" id="{4354E45F-783C-09BE-3A43-D05D6CFAA249}"/>
              </a:ext>
            </a:extLst>
          </p:cNvPr>
          <p:cNvPicPr>
            <a:picLocks noChangeAspect="1"/>
          </p:cNvPicPr>
          <p:nvPr/>
        </p:nvPicPr>
        <p:blipFill>
          <a:blip r:embed="rId18"/>
          <a:srcRect l="49127"/>
          <a:stretch/>
        </p:blipFill>
        <p:spPr>
          <a:xfrm>
            <a:off x="3568299" y="3864651"/>
            <a:ext cx="1315597" cy="1628231"/>
          </a:xfrm>
          <a:prstGeom prst="rect">
            <a:avLst/>
          </a:prstGeom>
        </p:spPr>
      </p:pic>
    </p:spTree>
    <p:extLst>
      <p:ext uri="{BB962C8B-B14F-4D97-AF65-F5344CB8AC3E}">
        <p14:creationId xmlns:p14="http://schemas.microsoft.com/office/powerpoint/2010/main" val="201899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7B4C6-BBAC-9BF7-2B43-057DB27C514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6B49951D-D84C-A3D0-27B2-F7EB63E2BF71}"/>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7EC15740-12C2-C132-4930-4B486CA6496E}"/>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15BADD29-7159-66E5-7788-7A21482DB93E}"/>
                </a:ext>
              </a:extLst>
            </p:cNvPr>
            <p:cNvSpPr txBox="1"/>
            <p:nvPr/>
          </p:nvSpPr>
          <p:spPr>
            <a:xfrm>
              <a:off x="-1175" y="26329"/>
              <a:ext cx="10353086" cy="400110"/>
            </a:xfrm>
            <a:prstGeom prst="rect">
              <a:avLst/>
            </a:prstGeom>
            <a:noFill/>
          </p:spPr>
          <p:txBody>
            <a:bodyPr wrap="square">
              <a:spAutoFit/>
            </a:bodyPr>
            <a:lstStyle/>
            <a:p>
              <a:r>
                <a:rPr lang="en-US" sz="2000" b="1" dirty="0"/>
                <a:t>Target fabrication at ELI-NP</a:t>
              </a:r>
              <a:endParaRPr lang="en-US" sz="2000" b="1" noProof="0" dirty="0"/>
            </a:p>
          </p:txBody>
        </p:sp>
        <p:pic>
          <p:nvPicPr>
            <p:cNvPr id="12" name="Picture 11">
              <a:extLst>
                <a:ext uri="{FF2B5EF4-FFF2-40B4-BE49-F238E27FC236}">
                  <a16:creationId xmlns:a16="http://schemas.microsoft.com/office/drawing/2014/main" id="{804D045A-0356-83B3-FBC1-B29D0A4C0221}"/>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0FAE4748-0BAE-B1EE-45B4-2F9826A22238}"/>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78F3C6C8-C771-C161-76D1-16DF3A64E86B}"/>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46A5B23B-197B-AA78-D4D5-F53BBA763A62}"/>
              </a:ext>
            </a:extLst>
          </p:cNvPr>
          <p:cNvPicPr>
            <a:picLocks noChangeAspect="1"/>
          </p:cNvPicPr>
          <p:nvPr/>
        </p:nvPicPr>
        <p:blipFill>
          <a:blip r:embed="rId5"/>
          <a:srcRect t="19638" b="26316"/>
          <a:stretch/>
        </p:blipFill>
        <p:spPr>
          <a:xfrm>
            <a:off x="10063707" y="6360138"/>
            <a:ext cx="1150393" cy="419932"/>
          </a:xfrm>
          <a:prstGeom prst="rect">
            <a:avLst/>
          </a:prstGeom>
        </p:spPr>
      </p:pic>
      <p:pic>
        <p:nvPicPr>
          <p:cNvPr id="7" name="Picture 6">
            <a:extLst>
              <a:ext uri="{FF2B5EF4-FFF2-40B4-BE49-F238E27FC236}">
                <a16:creationId xmlns:a16="http://schemas.microsoft.com/office/drawing/2014/main" id="{355B0D1F-D0D2-F875-0A54-8027B66126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97" y="917502"/>
            <a:ext cx="3920596" cy="2205335"/>
          </a:xfrm>
          <a:prstGeom prst="rect">
            <a:avLst/>
          </a:prstGeom>
        </p:spPr>
      </p:pic>
      <p:sp>
        <p:nvSpPr>
          <p:cNvPr id="8" name="TextBox 7">
            <a:extLst>
              <a:ext uri="{FF2B5EF4-FFF2-40B4-BE49-F238E27FC236}">
                <a16:creationId xmlns:a16="http://schemas.microsoft.com/office/drawing/2014/main" id="{35B1BE8D-46AA-BFF6-06E5-01FDC65EA002}"/>
              </a:ext>
            </a:extLst>
          </p:cNvPr>
          <p:cNvSpPr txBox="1"/>
          <p:nvPr/>
        </p:nvSpPr>
        <p:spPr>
          <a:xfrm>
            <a:off x="490153" y="3179270"/>
            <a:ext cx="4155885" cy="461665"/>
          </a:xfrm>
          <a:prstGeom prst="rect">
            <a:avLst/>
          </a:prstGeom>
          <a:noFill/>
        </p:spPr>
        <p:txBody>
          <a:bodyPr wrap="square" rtlCol="0">
            <a:spAutoFit/>
          </a:bodyPr>
          <a:lstStyle/>
          <a:p>
            <a:r>
              <a:rPr lang="en-US" sz="1200" i="1" noProof="0" dirty="0" err="1">
                <a:effectLst>
                  <a:outerShdw blurRad="38100" dist="38100" dir="2700000" algn="tl">
                    <a:srgbClr val="000000">
                      <a:alpha val="43137"/>
                    </a:srgbClr>
                  </a:outerShdw>
                </a:effectLst>
              </a:rPr>
              <a:t>Thermo</a:t>
            </a:r>
            <a:r>
              <a:rPr lang="en-US" sz="1200" i="1" noProof="0" dirty="0">
                <a:effectLst>
                  <a:outerShdw blurRad="38100" dist="38100" dir="2700000" algn="tl">
                    <a:srgbClr val="000000">
                      <a:alpha val="43137"/>
                    </a:srgbClr>
                  </a:outerShdw>
                </a:effectLst>
              </a:rPr>
              <a:t> Fisher SEM-FIB system used for target fabrication (ELI-NP Target Laboratory)</a:t>
            </a:r>
          </a:p>
        </p:txBody>
      </p:sp>
      <p:sp>
        <p:nvSpPr>
          <p:cNvPr id="9" name="TextBox 8">
            <a:extLst>
              <a:ext uri="{FF2B5EF4-FFF2-40B4-BE49-F238E27FC236}">
                <a16:creationId xmlns:a16="http://schemas.microsoft.com/office/drawing/2014/main" id="{29070719-E047-F013-D0C8-47A3233474D0}"/>
              </a:ext>
            </a:extLst>
          </p:cNvPr>
          <p:cNvSpPr txBox="1"/>
          <p:nvPr/>
        </p:nvSpPr>
        <p:spPr>
          <a:xfrm>
            <a:off x="382581" y="3722645"/>
            <a:ext cx="4371028" cy="2554545"/>
          </a:xfrm>
          <a:prstGeom prst="rect">
            <a:avLst/>
          </a:prstGeom>
          <a:noFill/>
        </p:spPr>
        <p:txBody>
          <a:bodyPr wrap="square" rtlCol="0">
            <a:spAutoFit/>
          </a:bodyPr>
          <a:lstStyle/>
          <a:p>
            <a:pPr algn="just"/>
            <a:r>
              <a:rPr lang="en-US" sz="1600" noProof="0" dirty="0"/>
              <a:t>FIB (Focus Ion Beam), with a Xe ions beam, was used to fabricate the lamellas from Al foil. Each target, consisting of the Al lamella, of about 600 nm thick and 25 </a:t>
            </a:r>
            <a:r>
              <a:rPr lang="en-US" sz="1600" noProof="0" dirty="0">
                <a:sym typeface="Symbol" panose="05050102010706020507" pitchFamily="18" charset="2"/>
              </a:rPr>
              <a:t></a:t>
            </a:r>
            <a:r>
              <a:rPr lang="en-US" sz="1600" noProof="0" dirty="0"/>
              <a:t>m width,  was etched in a 2x2 mm</a:t>
            </a:r>
            <a:r>
              <a:rPr lang="en-US" sz="1600" baseline="30000" noProof="0" dirty="0"/>
              <a:t>2</a:t>
            </a:r>
            <a:r>
              <a:rPr lang="en-US" sz="1600" noProof="0" dirty="0"/>
              <a:t> foil, of 25 </a:t>
            </a:r>
            <a:r>
              <a:rPr lang="en-US" sz="1600" noProof="0" dirty="0">
                <a:sym typeface="Symbol" panose="05050102010706020507" pitchFamily="18" charset="2"/>
              </a:rPr>
              <a:t></a:t>
            </a:r>
            <a:r>
              <a:rPr lang="en-US" sz="1600" noProof="0" dirty="0"/>
              <a:t>m thickness. Several types of targets were fabricated: type 1: 600 nm thick Al lamella without C coating; type 2: Al lamella with central C coating of about 500 x 500 x 700 nm</a:t>
            </a:r>
            <a:r>
              <a:rPr lang="en-US" sz="1600" baseline="30000" noProof="0" dirty="0"/>
              <a:t>3</a:t>
            </a:r>
            <a:r>
              <a:rPr lang="en-US" sz="1600" noProof="0" dirty="0"/>
              <a:t>; type 3: Al lamella coated with a 700 nm thick C layer on its entire width and </a:t>
            </a:r>
            <a:r>
              <a:rPr lang="en-US" sz="1600" noProof="0" dirty="0" err="1"/>
              <a:t>lenght</a:t>
            </a:r>
            <a:r>
              <a:rPr lang="en-US" sz="1600" noProof="0" dirty="0"/>
              <a:t>.  </a:t>
            </a:r>
          </a:p>
        </p:txBody>
      </p:sp>
      <p:grpSp>
        <p:nvGrpSpPr>
          <p:cNvPr id="10" name="Group 9">
            <a:extLst>
              <a:ext uri="{FF2B5EF4-FFF2-40B4-BE49-F238E27FC236}">
                <a16:creationId xmlns:a16="http://schemas.microsoft.com/office/drawing/2014/main" id="{AE2CDDE1-DF35-6C5E-C97B-056F4040DE83}"/>
              </a:ext>
            </a:extLst>
          </p:cNvPr>
          <p:cNvGrpSpPr/>
          <p:nvPr/>
        </p:nvGrpSpPr>
        <p:grpSpPr>
          <a:xfrm>
            <a:off x="5296067" y="802003"/>
            <a:ext cx="6418877" cy="5911861"/>
            <a:chOff x="4783662" y="196601"/>
            <a:chExt cx="7251898" cy="6540306"/>
          </a:xfrm>
        </p:grpSpPr>
        <p:pic>
          <p:nvPicPr>
            <p:cNvPr id="16" name="Picture 15">
              <a:extLst>
                <a:ext uri="{FF2B5EF4-FFF2-40B4-BE49-F238E27FC236}">
                  <a16:creationId xmlns:a16="http://schemas.microsoft.com/office/drawing/2014/main" id="{0658D251-7912-A4A1-CC56-1634DB7064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7399" y="329211"/>
              <a:ext cx="2545673" cy="1812850"/>
            </a:xfrm>
            <a:prstGeom prst="rect">
              <a:avLst/>
            </a:prstGeom>
          </p:spPr>
        </p:pic>
        <p:pic>
          <p:nvPicPr>
            <p:cNvPr id="17" name="Picture 16">
              <a:extLst>
                <a:ext uri="{FF2B5EF4-FFF2-40B4-BE49-F238E27FC236}">
                  <a16:creationId xmlns:a16="http://schemas.microsoft.com/office/drawing/2014/main" id="{38A2A465-D663-5C5C-5292-77B6B3F533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6061" y="1418992"/>
              <a:ext cx="2603990" cy="1853210"/>
            </a:xfrm>
            <a:prstGeom prst="rect">
              <a:avLst/>
            </a:prstGeom>
          </p:spPr>
        </p:pic>
        <p:pic>
          <p:nvPicPr>
            <p:cNvPr id="18" name="Picture 17">
              <a:extLst>
                <a:ext uri="{FF2B5EF4-FFF2-40B4-BE49-F238E27FC236}">
                  <a16:creationId xmlns:a16="http://schemas.microsoft.com/office/drawing/2014/main" id="{9CC19650-62AC-A827-F09D-751909F872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0215" y="2895098"/>
              <a:ext cx="2534394" cy="1803718"/>
            </a:xfrm>
            <a:prstGeom prst="rect">
              <a:avLst/>
            </a:prstGeom>
          </p:spPr>
        </p:pic>
        <p:pic>
          <p:nvPicPr>
            <p:cNvPr id="19" name="Picture 18">
              <a:extLst>
                <a:ext uri="{FF2B5EF4-FFF2-40B4-BE49-F238E27FC236}">
                  <a16:creationId xmlns:a16="http://schemas.microsoft.com/office/drawing/2014/main" id="{1955EF84-600E-BF0A-055D-5A204D3F2D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1055" y="196601"/>
              <a:ext cx="2854833" cy="2032966"/>
            </a:xfrm>
            <a:prstGeom prst="rect">
              <a:avLst/>
            </a:prstGeom>
          </p:spPr>
        </p:pic>
        <p:pic>
          <p:nvPicPr>
            <p:cNvPr id="20" name="Picture 19">
              <a:extLst>
                <a:ext uri="{FF2B5EF4-FFF2-40B4-BE49-F238E27FC236}">
                  <a16:creationId xmlns:a16="http://schemas.microsoft.com/office/drawing/2014/main" id="{1DC7FF7B-2218-D608-8391-D33F0360DB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9987" y="1740510"/>
              <a:ext cx="2790428" cy="1986762"/>
            </a:xfrm>
            <a:prstGeom prst="rect">
              <a:avLst/>
            </a:prstGeom>
          </p:spPr>
        </p:pic>
        <p:pic>
          <p:nvPicPr>
            <p:cNvPr id="21" name="Picture 20">
              <a:extLst>
                <a:ext uri="{FF2B5EF4-FFF2-40B4-BE49-F238E27FC236}">
                  <a16:creationId xmlns:a16="http://schemas.microsoft.com/office/drawing/2014/main" id="{B56DC87E-9B8E-D336-3411-ED638E4781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7418" y="3831086"/>
              <a:ext cx="2192300" cy="2104610"/>
            </a:xfrm>
            <a:prstGeom prst="rect">
              <a:avLst/>
            </a:prstGeom>
          </p:spPr>
        </p:pic>
        <p:sp>
          <p:nvSpPr>
            <p:cNvPr id="22" name="TextBox 21">
              <a:extLst>
                <a:ext uri="{FF2B5EF4-FFF2-40B4-BE49-F238E27FC236}">
                  <a16:creationId xmlns:a16="http://schemas.microsoft.com/office/drawing/2014/main" id="{3B0140BD-FF8A-60CD-316B-3A455F4FB200}"/>
                </a:ext>
              </a:extLst>
            </p:cNvPr>
            <p:cNvSpPr txBox="1"/>
            <p:nvPr/>
          </p:nvSpPr>
          <p:spPr>
            <a:xfrm>
              <a:off x="4796668" y="1113253"/>
              <a:ext cx="797782" cy="369332"/>
            </a:xfrm>
            <a:prstGeom prst="rect">
              <a:avLst/>
            </a:prstGeom>
            <a:noFill/>
          </p:spPr>
          <p:txBody>
            <a:bodyPr wrap="none" rtlCol="0">
              <a:spAutoFit/>
            </a:bodyPr>
            <a:lstStyle/>
            <a:p>
              <a:r>
                <a:rPr lang="ro-RO" dirty="0">
                  <a:solidFill>
                    <a:schemeClr val="bg1"/>
                  </a:solidFill>
                </a:rPr>
                <a:t>Type 1</a:t>
              </a:r>
              <a:endParaRPr lang="en-US" dirty="0">
                <a:solidFill>
                  <a:schemeClr val="bg1"/>
                </a:solidFill>
              </a:endParaRPr>
            </a:p>
          </p:txBody>
        </p:sp>
        <p:sp>
          <p:nvSpPr>
            <p:cNvPr id="23" name="TextBox 22">
              <a:extLst>
                <a:ext uri="{FF2B5EF4-FFF2-40B4-BE49-F238E27FC236}">
                  <a16:creationId xmlns:a16="http://schemas.microsoft.com/office/drawing/2014/main" id="{04B1864D-2952-8847-CD4F-8F7B16EEAA12}"/>
                </a:ext>
              </a:extLst>
            </p:cNvPr>
            <p:cNvSpPr txBox="1"/>
            <p:nvPr/>
          </p:nvSpPr>
          <p:spPr>
            <a:xfrm>
              <a:off x="6905657" y="2525766"/>
              <a:ext cx="797782" cy="369332"/>
            </a:xfrm>
            <a:prstGeom prst="rect">
              <a:avLst/>
            </a:prstGeom>
            <a:noFill/>
          </p:spPr>
          <p:txBody>
            <a:bodyPr wrap="none" rtlCol="0">
              <a:spAutoFit/>
            </a:bodyPr>
            <a:lstStyle/>
            <a:p>
              <a:r>
                <a:rPr lang="ro-RO" dirty="0">
                  <a:solidFill>
                    <a:schemeClr val="bg1"/>
                  </a:solidFill>
                </a:rPr>
                <a:t>Type 2</a:t>
              </a:r>
              <a:endParaRPr lang="en-US" dirty="0">
                <a:solidFill>
                  <a:schemeClr val="bg1"/>
                </a:solidFill>
              </a:endParaRPr>
            </a:p>
          </p:txBody>
        </p:sp>
        <p:sp>
          <p:nvSpPr>
            <p:cNvPr id="24" name="TextBox 23">
              <a:extLst>
                <a:ext uri="{FF2B5EF4-FFF2-40B4-BE49-F238E27FC236}">
                  <a16:creationId xmlns:a16="http://schemas.microsoft.com/office/drawing/2014/main" id="{D8EB7B8E-72B3-082A-A91A-292641454677}"/>
                </a:ext>
              </a:extLst>
            </p:cNvPr>
            <p:cNvSpPr txBox="1"/>
            <p:nvPr/>
          </p:nvSpPr>
          <p:spPr>
            <a:xfrm>
              <a:off x="7200267" y="4111969"/>
              <a:ext cx="797782" cy="369332"/>
            </a:xfrm>
            <a:prstGeom prst="rect">
              <a:avLst/>
            </a:prstGeom>
            <a:noFill/>
          </p:spPr>
          <p:txBody>
            <a:bodyPr wrap="none" rtlCol="0">
              <a:spAutoFit/>
            </a:bodyPr>
            <a:lstStyle/>
            <a:p>
              <a:r>
                <a:rPr lang="ro-RO" dirty="0">
                  <a:solidFill>
                    <a:schemeClr val="bg1"/>
                  </a:solidFill>
                </a:rPr>
                <a:t>Type 3</a:t>
              </a:r>
              <a:endParaRPr lang="en-US" dirty="0">
                <a:solidFill>
                  <a:schemeClr val="bg1"/>
                </a:solidFill>
              </a:endParaRPr>
            </a:p>
          </p:txBody>
        </p:sp>
        <p:sp>
          <p:nvSpPr>
            <p:cNvPr id="25" name="TextBox 24">
              <a:extLst>
                <a:ext uri="{FF2B5EF4-FFF2-40B4-BE49-F238E27FC236}">
                  <a16:creationId xmlns:a16="http://schemas.microsoft.com/office/drawing/2014/main" id="{79CC68FC-B2C4-64D3-AAAB-C23460A1F27A}"/>
                </a:ext>
              </a:extLst>
            </p:cNvPr>
            <p:cNvSpPr txBox="1"/>
            <p:nvPr/>
          </p:nvSpPr>
          <p:spPr>
            <a:xfrm>
              <a:off x="5541766" y="680328"/>
              <a:ext cx="817147" cy="369332"/>
            </a:xfrm>
            <a:prstGeom prst="rect">
              <a:avLst/>
            </a:prstGeom>
            <a:noFill/>
          </p:spPr>
          <p:txBody>
            <a:bodyPr wrap="none" rtlCol="0">
              <a:spAutoFit/>
            </a:bodyPr>
            <a:lstStyle/>
            <a:p>
              <a:r>
                <a:rPr lang="ro-RO" dirty="0">
                  <a:solidFill>
                    <a:schemeClr val="bg1"/>
                  </a:solidFill>
                </a:rPr>
                <a:t>C layer</a:t>
              </a:r>
              <a:endParaRPr lang="en-US" dirty="0">
                <a:solidFill>
                  <a:schemeClr val="bg1"/>
                </a:solidFill>
              </a:endParaRPr>
            </a:p>
          </p:txBody>
        </p:sp>
        <p:sp>
          <p:nvSpPr>
            <p:cNvPr id="26" name="TextBox 25">
              <a:extLst>
                <a:ext uri="{FF2B5EF4-FFF2-40B4-BE49-F238E27FC236}">
                  <a16:creationId xmlns:a16="http://schemas.microsoft.com/office/drawing/2014/main" id="{0837E16B-0877-7494-A4CA-6C906E872F14}"/>
                </a:ext>
              </a:extLst>
            </p:cNvPr>
            <p:cNvSpPr txBox="1"/>
            <p:nvPr/>
          </p:nvSpPr>
          <p:spPr>
            <a:xfrm>
              <a:off x="6055891" y="1052280"/>
              <a:ext cx="1103187" cy="369332"/>
            </a:xfrm>
            <a:prstGeom prst="rect">
              <a:avLst/>
            </a:prstGeom>
            <a:noFill/>
          </p:spPr>
          <p:txBody>
            <a:bodyPr wrap="none" rtlCol="0">
              <a:spAutoFit/>
            </a:bodyPr>
            <a:lstStyle/>
            <a:p>
              <a:r>
                <a:rPr lang="ro-RO" dirty="0">
                  <a:solidFill>
                    <a:schemeClr val="bg1"/>
                  </a:solidFill>
                </a:rPr>
                <a:t>Al lamella</a:t>
              </a:r>
              <a:endParaRPr lang="en-US" dirty="0">
                <a:solidFill>
                  <a:schemeClr val="bg1"/>
                </a:solidFill>
              </a:endParaRPr>
            </a:p>
          </p:txBody>
        </p:sp>
        <p:grpSp>
          <p:nvGrpSpPr>
            <p:cNvPr id="27" name="Group 26">
              <a:extLst>
                <a:ext uri="{FF2B5EF4-FFF2-40B4-BE49-F238E27FC236}">
                  <a16:creationId xmlns:a16="http://schemas.microsoft.com/office/drawing/2014/main" id="{88886CCE-E715-3087-04D5-C6A074701F85}"/>
                </a:ext>
              </a:extLst>
            </p:cNvPr>
            <p:cNvGrpSpPr/>
            <p:nvPr/>
          </p:nvGrpSpPr>
          <p:grpSpPr>
            <a:xfrm>
              <a:off x="6090236" y="4192571"/>
              <a:ext cx="2733917" cy="2544336"/>
              <a:chOff x="6102668" y="2893975"/>
              <a:chExt cx="2733917" cy="3661595"/>
            </a:xfrm>
          </p:grpSpPr>
          <p:pic>
            <p:nvPicPr>
              <p:cNvPr id="31" name="Picture 8">
                <a:extLst>
                  <a:ext uri="{FF2B5EF4-FFF2-40B4-BE49-F238E27FC236}">
                    <a16:creationId xmlns:a16="http://schemas.microsoft.com/office/drawing/2014/main" id="{8F1DA28B-DB08-04AF-F6D6-EE9B0CCFA0E9}"/>
                  </a:ext>
                </a:extLst>
              </p:cNvPr>
              <p:cNvPicPr>
                <a:picLocks noChangeAspect="1"/>
              </p:cNvPicPr>
              <p:nvPr/>
            </p:nvPicPr>
            <p:blipFill rotWithShape="1">
              <a:blip r:embed="rId13"/>
              <a:srcRect l="61939" t="23345" r="-1" b="16352"/>
              <a:stretch/>
            </p:blipFill>
            <p:spPr>
              <a:xfrm>
                <a:off x="6340244" y="3724211"/>
                <a:ext cx="2496341" cy="2319307"/>
              </a:xfrm>
              <a:prstGeom prst="rect">
                <a:avLst/>
              </a:prstGeom>
              <a:noFill/>
              <a:ln cap="flat">
                <a:noFill/>
              </a:ln>
            </p:spPr>
          </p:pic>
          <p:pic>
            <p:nvPicPr>
              <p:cNvPr id="32" name="Picture 5" descr="A diagram of a mirror&#10;&#10;Description automatically generated">
                <a:extLst>
                  <a:ext uri="{FF2B5EF4-FFF2-40B4-BE49-F238E27FC236}">
                    <a16:creationId xmlns:a16="http://schemas.microsoft.com/office/drawing/2014/main" id="{8B2A6EF4-5D1D-C20B-919F-D33CA719799B}"/>
                  </a:ext>
                </a:extLst>
              </p:cNvPr>
              <p:cNvPicPr>
                <a:picLocks noChangeAspect="1"/>
              </p:cNvPicPr>
              <p:nvPr/>
            </p:nvPicPr>
            <p:blipFill rotWithShape="1">
              <a:blip r:embed="rId14"/>
              <a:srcRect l="100000" r="-3172"/>
              <a:stretch/>
            </p:blipFill>
            <p:spPr>
              <a:xfrm>
                <a:off x="6102668" y="2893975"/>
                <a:ext cx="128574" cy="3661595"/>
              </a:xfrm>
              <a:prstGeom prst="rect">
                <a:avLst/>
              </a:prstGeom>
              <a:noFill/>
              <a:ln cap="flat">
                <a:noFill/>
              </a:ln>
            </p:spPr>
          </p:pic>
        </p:grpSp>
        <p:sp>
          <p:nvSpPr>
            <p:cNvPr id="28" name="TextBox 27">
              <a:extLst>
                <a:ext uri="{FF2B5EF4-FFF2-40B4-BE49-F238E27FC236}">
                  <a16:creationId xmlns:a16="http://schemas.microsoft.com/office/drawing/2014/main" id="{B1A0EEAD-F0F9-2A50-5425-07944EE56DDF}"/>
                </a:ext>
              </a:extLst>
            </p:cNvPr>
            <p:cNvSpPr txBox="1"/>
            <p:nvPr/>
          </p:nvSpPr>
          <p:spPr>
            <a:xfrm>
              <a:off x="4783662" y="5012309"/>
              <a:ext cx="2071191" cy="646938"/>
            </a:xfrm>
            <a:prstGeom prst="rect">
              <a:avLst/>
            </a:prstGeom>
            <a:noFill/>
          </p:spPr>
          <p:txBody>
            <a:bodyPr wrap="square" rtlCol="0">
              <a:spAutoFit/>
            </a:bodyPr>
            <a:lstStyle/>
            <a:p>
              <a:r>
                <a:rPr lang="ro-RO" sz="1600" dirty="0"/>
                <a:t>Structure of the Al lamella targets</a:t>
              </a:r>
              <a:endParaRPr lang="en-US" sz="1600" dirty="0"/>
            </a:p>
          </p:txBody>
        </p:sp>
        <p:sp>
          <p:nvSpPr>
            <p:cNvPr id="29" name="TextBox 28">
              <a:extLst>
                <a:ext uri="{FF2B5EF4-FFF2-40B4-BE49-F238E27FC236}">
                  <a16:creationId xmlns:a16="http://schemas.microsoft.com/office/drawing/2014/main" id="{EE5512E2-5653-100D-6624-B4601CF2F0DF}"/>
                </a:ext>
              </a:extLst>
            </p:cNvPr>
            <p:cNvSpPr txBox="1"/>
            <p:nvPr/>
          </p:nvSpPr>
          <p:spPr>
            <a:xfrm>
              <a:off x="8955713" y="5935696"/>
              <a:ext cx="3079847" cy="374543"/>
            </a:xfrm>
            <a:prstGeom prst="rect">
              <a:avLst/>
            </a:prstGeom>
            <a:noFill/>
          </p:spPr>
          <p:txBody>
            <a:bodyPr wrap="none" rtlCol="0">
              <a:spAutoFit/>
            </a:bodyPr>
            <a:lstStyle/>
            <a:p>
              <a:r>
                <a:rPr lang="ro-RO" sz="1600" dirty="0"/>
                <a:t>SEM image of the final target </a:t>
              </a:r>
              <a:endParaRPr lang="en-US" sz="1600" dirty="0"/>
            </a:p>
          </p:txBody>
        </p:sp>
        <p:sp>
          <p:nvSpPr>
            <p:cNvPr id="30" name="TextBox 29">
              <a:extLst>
                <a:ext uri="{FF2B5EF4-FFF2-40B4-BE49-F238E27FC236}">
                  <a16:creationId xmlns:a16="http://schemas.microsoft.com/office/drawing/2014/main" id="{962F8979-CE93-E230-1D2E-CB746F835D89}"/>
                </a:ext>
              </a:extLst>
            </p:cNvPr>
            <p:cNvSpPr txBox="1"/>
            <p:nvPr/>
          </p:nvSpPr>
          <p:spPr>
            <a:xfrm>
              <a:off x="7998049" y="230495"/>
              <a:ext cx="2954270" cy="369332"/>
            </a:xfrm>
            <a:prstGeom prst="rect">
              <a:avLst/>
            </a:prstGeom>
            <a:noFill/>
          </p:spPr>
          <p:txBody>
            <a:bodyPr wrap="none" rtlCol="0">
              <a:spAutoFit/>
            </a:bodyPr>
            <a:lstStyle/>
            <a:p>
              <a:r>
                <a:rPr lang="ro-RO" dirty="0">
                  <a:solidFill>
                    <a:schemeClr val="bg1"/>
                  </a:solidFill>
                </a:rPr>
                <a:t>SEM image of the lamella tilt</a:t>
              </a:r>
              <a:endParaRPr lang="en-US" dirty="0">
                <a:solidFill>
                  <a:schemeClr val="bg1"/>
                </a:solidFill>
              </a:endParaRPr>
            </a:p>
          </p:txBody>
        </p:sp>
      </p:grpSp>
      <p:sp>
        <p:nvSpPr>
          <p:cNvPr id="34" name="TextBox 33">
            <a:extLst>
              <a:ext uri="{FF2B5EF4-FFF2-40B4-BE49-F238E27FC236}">
                <a16:creationId xmlns:a16="http://schemas.microsoft.com/office/drawing/2014/main" id="{94ABB94C-85B5-70AF-A49E-8C50437A2F5C}"/>
              </a:ext>
            </a:extLst>
          </p:cNvPr>
          <p:cNvSpPr txBox="1"/>
          <p:nvPr/>
        </p:nvSpPr>
        <p:spPr>
          <a:xfrm>
            <a:off x="93757" y="472030"/>
            <a:ext cx="5757410" cy="369332"/>
          </a:xfrm>
          <a:prstGeom prst="rect">
            <a:avLst/>
          </a:prstGeom>
          <a:noFill/>
        </p:spPr>
        <p:txBody>
          <a:bodyPr wrap="none" rtlCol="0">
            <a:spAutoFit/>
          </a:bodyPr>
          <a:lstStyle/>
          <a:p>
            <a:r>
              <a:rPr lang="en-US" b="1" noProof="0" dirty="0"/>
              <a:t>Structured targets: Al lamella in Al foils for PEELER schema</a:t>
            </a:r>
          </a:p>
        </p:txBody>
      </p:sp>
    </p:spTree>
    <p:extLst>
      <p:ext uri="{BB962C8B-B14F-4D97-AF65-F5344CB8AC3E}">
        <p14:creationId xmlns:p14="http://schemas.microsoft.com/office/powerpoint/2010/main" val="3132267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7EBB-7662-283B-B2DA-FE51FA13612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679E916-067F-9F5F-CB9C-B3536B4E79E0}"/>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D4234124-0B67-EA99-3AD9-7992417603AA}"/>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FA62D1F6-CC93-AC1A-87A0-2FC6E9D87796}"/>
                </a:ext>
              </a:extLst>
            </p:cNvPr>
            <p:cNvSpPr txBox="1"/>
            <p:nvPr/>
          </p:nvSpPr>
          <p:spPr>
            <a:xfrm>
              <a:off x="-1175" y="26329"/>
              <a:ext cx="10353086" cy="400110"/>
            </a:xfrm>
            <a:prstGeom prst="rect">
              <a:avLst/>
            </a:prstGeom>
            <a:noFill/>
          </p:spPr>
          <p:txBody>
            <a:bodyPr wrap="square">
              <a:spAutoFit/>
            </a:bodyPr>
            <a:lstStyle/>
            <a:p>
              <a:r>
                <a:rPr lang="en-US" sz="2000" b="1" noProof="0" dirty="0"/>
                <a:t>Target fabrication at ELI-NP</a:t>
              </a:r>
            </a:p>
          </p:txBody>
        </p:sp>
        <p:pic>
          <p:nvPicPr>
            <p:cNvPr id="12" name="Picture 11">
              <a:extLst>
                <a:ext uri="{FF2B5EF4-FFF2-40B4-BE49-F238E27FC236}">
                  <a16:creationId xmlns:a16="http://schemas.microsoft.com/office/drawing/2014/main" id="{D263BED9-C9DF-BE0B-A3BB-083A71BD1075}"/>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EE0A72BC-F2FC-0F85-C426-5B16C2A752D6}"/>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18ADDD05-F6BF-E8B6-2625-C3BD3847D870}"/>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3228AB46-4603-56DD-3990-F5A0F3BE8E0C}"/>
              </a:ext>
            </a:extLst>
          </p:cNvPr>
          <p:cNvPicPr>
            <a:picLocks noChangeAspect="1"/>
          </p:cNvPicPr>
          <p:nvPr/>
        </p:nvPicPr>
        <p:blipFill>
          <a:blip r:embed="rId5"/>
          <a:srcRect t="19638" b="26316"/>
          <a:stretch/>
        </p:blipFill>
        <p:spPr>
          <a:xfrm>
            <a:off x="10063707" y="6360138"/>
            <a:ext cx="1150393" cy="419932"/>
          </a:xfrm>
          <a:prstGeom prst="rect">
            <a:avLst/>
          </a:prstGeom>
        </p:spPr>
      </p:pic>
      <p:sp>
        <p:nvSpPr>
          <p:cNvPr id="34" name="TextBox 33">
            <a:extLst>
              <a:ext uri="{FF2B5EF4-FFF2-40B4-BE49-F238E27FC236}">
                <a16:creationId xmlns:a16="http://schemas.microsoft.com/office/drawing/2014/main" id="{E19A1446-7A15-C132-963E-7C61918FD729}"/>
              </a:ext>
            </a:extLst>
          </p:cNvPr>
          <p:cNvSpPr txBox="1"/>
          <p:nvPr/>
        </p:nvSpPr>
        <p:spPr>
          <a:xfrm>
            <a:off x="93757" y="472030"/>
            <a:ext cx="7402155" cy="369332"/>
          </a:xfrm>
          <a:prstGeom prst="rect">
            <a:avLst/>
          </a:prstGeom>
          <a:noFill/>
        </p:spPr>
        <p:txBody>
          <a:bodyPr wrap="none" rtlCol="0">
            <a:spAutoFit/>
          </a:bodyPr>
          <a:lstStyle/>
          <a:p>
            <a:r>
              <a:rPr lang="en-US" b="1" noProof="0" dirty="0"/>
              <a:t>Free-standing C-based </a:t>
            </a:r>
            <a:r>
              <a:rPr lang="en-US" b="1" dirty="0"/>
              <a:t>targets 100 – 300 nm thick, were fabricated at ELI-NP</a:t>
            </a:r>
          </a:p>
        </p:txBody>
      </p:sp>
      <p:pic>
        <p:nvPicPr>
          <p:cNvPr id="2" name="Picture 1">
            <a:extLst>
              <a:ext uri="{FF2B5EF4-FFF2-40B4-BE49-F238E27FC236}">
                <a16:creationId xmlns:a16="http://schemas.microsoft.com/office/drawing/2014/main" id="{B8F62DF6-A8B3-4214-2407-016CF7B5F9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97" t="7447" r="11218" b="12535"/>
          <a:stretch/>
        </p:blipFill>
        <p:spPr bwMode="auto">
          <a:xfrm rot="5400000">
            <a:off x="391836" y="1306737"/>
            <a:ext cx="2509596" cy="1828275"/>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3F74DA4-0E69-D8BA-94BD-80EC1801C795}"/>
              </a:ext>
            </a:extLst>
          </p:cNvPr>
          <p:cNvSpPr txBox="1"/>
          <p:nvPr/>
        </p:nvSpPr>
        <p:spPr>
          <a:xfrm>
            <a:off x="204831" y="3507636"/>
            <a:ext cx="3015184" cy="523220"/>
          </a:xfrm>
          <a:prstGeom prst="rect">
            <a:avLst/>
          </a:prstGeom>
          <a:noFill/>
        </p:spPr>
        <p:txBody>
          <a:bodyPr wrap="square" rtlCol="0">
            <a:spAutoFit/>
          </a:bodyPr>
          <a:lstStyle/>
          <a:p>
            <a:r>
              <a:rPr lang="en-US" sz="1400" noProof="0" dirty="0"/>
              <a:t>Deposition system from ELI-NP Target Laboratory used for C films fabrication</a:t>
            </a:r>
          </a:p>
        </p:txBody>
      </p:sp>
      <p:pic>
        <p:nvPicPr>
          <p:cNvPr id="4" name="officeArt object" descr="Pasted Graphic 6.png">
            <a:extLst>
              <a:ext uri="{FF2B5EF4-FFF2-40B4-BE49-F238E27FC236}">
                <a16:creationId xmlns:a16="http://schemas.microsoft.com/office/drawing/2014/main" id="{1EA4CAD6-D861-659D-9F0E-8DF242960C5B}"/>
              </a:ext>
            </a:extLst>
          </p:cNvPr>
          <p:cNvPicPr>
            <a:picLocks noChangeAspect="1"/>
          </p:cNvPicPr>
          <p:nvPr/>
        </p:nvPicPr>
        <p:blipFill>
          <a:blip r:embed="rId7"/>
          <a:stretch>
            <a:fillRect/>
          </a:stretch>
        </p:blipFill>
        <p:spPr>
          <a:xfrm>
            <a:off x="3908921" y="826902"/>
            <a:ext cx="1749746" cy="2015072"/>
          </a:xfrm>
          <a:prstGeom prst="rect">
            <a:avLst/>
          </a:prstGeom>
          <a:ln w="12700" cap="flat">
            <a:noFill/>
            <a:miter lim="400000"/>
          </a:ln>
          <a:effectLst/>
        </p:spPr>
      </p:pic>
      <p:pic>
        <p:nvPicPr>
          <p:cNvPr id="33" name="officeArt object" descr="Pasted Graphic 107.png">
            <a:extLst>
              <a:ext uri="{FF2B5EF4-FFF2-40B4-BE49-F238E27FC236}">
                <a16:creationId xmlns:a16="http://schemas.microsoft.com/office/drawing/2014/main" id="{AA5C6DD6-96B4-60BC-255B-D825B050E7FE}"/>
              </a:ext>
            </a:extLst>
          </p:cNvPr>
          <p:cNvPicPr>
            <a:picLocks noChangeAspect="1"/>
          </p:cNvPicPr>
          <p:nvPr/>
        </p:nvPicPr>
        <p:blipFill>
          <a:blip r:embed="rId8"/>
          <a:stretch>
            <a:fillRect/>
          </a:stretch>
        </p:blipFill>
        <p:spPr>
          <a:xfrm>
            <a:off x="5684100" y="753697"/>
            <a:ext cx="2984357" cy="1925681"/>
          </a:xfrm>
          <a:prstGeom prst="rect">
            <a:avLst/>
          </a:prstGeom>
          <a:ln w="12700" cap="flat">
            <a:noFill/>
            <a:miter lim="400000"/>
          </a:ln>
          <a:effectLst/>
        </p:spPr>
      </p:pic>
      <p:pic>
        <p:nvPicPr>
          <p:cNvPr id="35" name="officeArt object" descr="Pasted Graphic 72.png">
            <a:extLst>
              <a:ext uri="{FF2B5EF4-FFF2-40B4-BE49-F238E27FC236}">
                <a16:creationId xmlns:a16="http://schemas.microsoft.com/office/drawing/2014/main" id="{84DEF479-1129-8228-5B72-B845678F3706}"/>
              </a:ext>
            </a:extLst>
          </p:cNvPr>
          <p:cNvPicPr>
            <a:picLocks noChangeAspect="1"/>
          </p:cNvPicPr>
          <p:nvPr/>
        </p:nvPicPr>
        <p:blipFill>
          <a:blip r:embed="rId9"/>
          <a:stretch>
            <a:fillRect/>
          </a:stretch>
        </p:blipFill>
        <p:spPr>
          <a:xfrm>
            <a:off x="5723306" y="3485148"/>
            <a:ext cx="3077917" cy="1887568"/>
          </a:xfrm>
          <a:prstGeom prst="rect">
            <a:avLst/>
          </a:prstGeom>
          <a:ln w="12700" cap="flat">
            <a:noFill/>
            <a:miter lim="400000"/>
          </a:ln>
          <a:effectLst/>
        </p:spPr>
      </p:pic>
      <p:sp>
        <p:nvSpPr>
          <p:cNvPr id="39" name="TextBox 38">
            <a:extLst>
              <a:ext uri="{FF2B5EF4-FFF2-40B4-BE49-F238E27FC236}">
                <a16:creationId xmlns:a16="http://schemas.microsoft.com/office/drawing/2014/main" id="{98AFB647-B229-D907-3836-1F504EE24579}"/>
              </a:ext>
            </a:extLst>
          </p:cNvPr>
          <p:cNvSpPr txBox="1"/>
          <p:nvPr/>
        </p:nvSpPr>
        <p:spPr>
          <a:xfrm>
            <a:off x="3977955" y="2825605"/>
            <a:ext cx="1828274" cy="523220"/>
          </a:xfrm>
          <a:prstGeom prst="rect">
            <a:avLst/>
          </a:prstGeom>
          <a:noFill/>
        </p:spPr>
        <p:txBody>
          <a:bodyPr wrap="square" rtlCol="0">
            <a:spAutoFit/>
          </a:bodyPr>
          <a:lstStyle/>
          <a:p>
            <a:r>
              <a:rPr lang="en-US" sz="1400" dirty="0"/>
              <a:t>Cross-section SEM image of a C film</a:t>
            </a:r>
          </a:p>
        </p:txBody>
      </p:sp>
      <p:sp>
        <p:nvSpPr>
          <p:cNvPr id="40" name="TextBox 39">
            <a:extLst>
              <a:ext uri="{FF2B5EF4-FFF2-40B4-BE49-F238E27FC236}">
                <a16:creationId xmlns:a16="http://schemas.microsoft.com/office/drawing/2014/main" id="{E41C6F60-9D59-D8A1-5C06-448162180F2A}"/>
              </a:ext>
            </a:extLst>
          </p:cNvPr>
          <p:cNvSpPr txBox="1"/>
          <p:nvPr/>
        </p:nvSpPr>
        <p:spPr>
          <a:xfrm>
            <a:off x="6241285" y="2651539"/>
            <a:ext cx="2427172" cy="738664"/>
          </a:xfrm>
          <a:prstGeom prst="rect">
            <a:avLst/>
          </a:prstGeom>
          <a:noFill/>
        </p:spPr>
        <p:txBody>
          <a:bodyPr wrap="square" rtlCol="0">
            <a:spAutoFit/>
          </a:bodyPr>
          <a:lstStyle/>
          <a:p>
            <a:pPr algn="just"/>
            <a:r>
              <a:rPr lang="en-US" sz="1400" noProof="0" dirty="0"/>
              <a:t>Optical profilometry image of a-C film indicating a surface </a:t>
            </a:r>
            <a:r>
              <a:rPr lang="en-US" sz="1400" b="1" noProof="0" dirty="0"/>
              <a:t>roughness of less than 3 nm</a:t>
            </a:r>
          </a:p>
        </p:txBody>
      </p:sp>
      <p:sp>
        <p:nvSpPr>
          <p:cNvPr id="41" name="TextBox 40">
            <a:extLst>
              <a:ext uri="{FF2B5EF4-FFF2-40B4-BE49-F238E27FC236}">
                <a16:creationId xmlns:a16="http://schemas.microsoft.com/office/drawing/2014/main" id="{627BF810-530A-3934-26F4-D35FCDF76A1F}"/>
              </a:ext>
            </a:extLst>
          </p:cNvPr>
          <p:cNvSpPr txBox="1"/>
          <p:nvPr/>
        </p:nvSpPr>
        <p:spPr>
          <a:xfrm>
            <a:off x="6894310" y="5531587"/>
            <a:ext cx="1104726" cy="307777"/>
          </a:xfrm>
          <a:prstGeom prst="rect">
            <a:avLst/>
          </a:prstGeom>
          <a:noFill/>
        </p:spPr>
        <p:txBody>
          <a:bodyPr wrap="none" rtlCol="0">
            <a:spAutoFit/>
          </a:bodyPr>
          <a:lstStyle/>
          <a:p>
            <a:r>
              <a:rPr lang="en-US" sz="1400" noProof="0" dirty="0"/>
              <a:t>XPS analysis </a:t>
            </a:r>
          </a:p>
        </p:txBody>
      </p:sp>
      <p:pic>
        <p:nvPicPr>
          <p:cNvPr id="45" name="Picture 44">
            <a:extLst>
              <a:ext uri="{FF2B5EF4-FFF2-40B4-BE49-F238E27FC236}">
                <a16:creationId xmlns:a16="http://schemas.microsoft.com/office/drawing/2014/main" id="{EC84BFDC-13B9-0C84-DEE3-0F0AB9C793D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908921" y="3485148"/>
            <a:ext cx="1799590" cy="1799590"/>
          </a:xfrm>
          <a:prstGeom prst="rect">
            <a:avLst/>
          </a:prstGeom>
        </p:spPr>
      </p:pic>
      <p:sp>
        <p:nvSpPr>
          <p:cNvPr id="46" name="TextBox 45">
            <a:extLst>
              <a:ext uri="{FF2B5EF4-FFF2-40B4-BE49-F238E27FC236}">
                <a16:creationId xmlns:a16="http://schemas.microsoft.com/office/drawing/2014/main" id="{ED368D63-955D-3DA4-52E3-8594253F7F31}"/>
              </a:ext>
            </a:extLst>
          </p:cNvPr>
          <p:cNvSpPr txBox="1"/>
          <p:nvPr/>
        </p:nvSpPr>
        <p:spPr>
          <a:xfrm>
            <a:off x="3819928" y="5273559"/>
            <a:ext cx="1930892" cy="523220"/>
          </a:xfrm>
          <a:prstGeom prst="rect">
            <a:avLst/>
          </a:prstGeom>
          <a:noFill/>
        </p:spPr>
        <p:txBody>
          <a:bodyPr wrap="square" rtlCol="0">
            <a:spAutoFit/>
          </a:bodyPr>
          <a:lstStyle/>
          <a:p>
            <a:r>
              <a:rPr lang="en-US" sz="1400" dirty="0"/>
              <a:t>Free-standing 200 nm thick DLC target</a:t>
            </a:r>
          </a:p>
        </p:txBody>
      </p:sp>
      <p:sp>
        <p:nvSpPr>
          <p:cNvPr id="47" name="TextBox 46">
            <a:extLst>
              <a:ext uri="{FF2B5EF4-FFF2-40B4-BE49-F238E27FC236}">
                <a16:creationId xmlns:a16="http://schemas.microsoft.com/office/drawing/2014/main" id="{6EE44BA8-C797-65CD-2958-AFA8C57CC4D6}"/>
              </a:ext>
            </a:extLst>
          </p:cNvPr>
          <p:cNvSpPr txBox="1"/>
          <p:nvPr/>
        </p:nvSpPr>
        <p:spPr>
          <a:xfrm>
            <a:off x="144758" y="4208910"/>
            <a:ext cx="3651225" cy="2062103"/>
          </a:xfrm>
          <a:prstGeom prst="rect">
            <a:avLst/>
          </a:prstGeom>
          <a:noFill/>
        </p:spPr>
        <p:txBody>
          <a:bodyPr wrap="square" rtlCol="0">
            <a:spAutoFit/>
          </a:bodyPr>
          <a:lstStyle/>
          <a:p>
            <a:pPr algn="just"/>
            <a:r>
              <a:rPr lang="en-US" sz="1600" noProof="0" dirty="0"/>
              <a:t>Amorphous DLC free-standing targets were fabricated by RF sputtering. The XPS analysis indicated a high concentration of sp3, up to 93 %, dependent on the deposition conditions (</a:t>
            </a:r>
            <a:r>
              <a:rPr lang="en-US" sz="1600" noProof="0" dirty="0" err="1"/>
              <a:t>Ar</a:t>
            </a:r>
            <a:r>
              <a:rPr lang="en-US" sz="1600" noProof="0" dirty="0"/>
              <a:t> pressure and RF power applied to the sputtering target).</a:t>
            </a:r>
          </a:p>
          <a:p>
            <a:pPr algn="just"/>
            <a:r>
              <a:rPr lang="en-US" sz="1600" noProof="0" dirty="0"/>
              <a:t>RAMAN confirmed the DLC characteristics of the films.</a:t>
            </a:r>
          </a:p>
        </p:txBody>
      </p:sp>
      <p:pic>
        <p:nvPicPr>
          <p:cNvPr id="18434" name="Picture 2" descr="ELI-NP Thematics - Dr. LASER - Medical applications of high power lasers">
            <a:extLst>
              <a:ext uri="{FF2B5EF4-FFF2-40B4-BE49-F238E27FC236}">
                <a16:creationId xmlns:a16="http://schemas.microsoft.com/office/drawing/2014/main" id="{16DE41A2-6959-6968-5FC2-57198A0CE7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2553" y="1618811"/>
            <a:ext cx="2860023" cy="255972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97984E4B-D1E8-D3F7-08B8-6759B969F6BD}"/>
              </a:ext>
            </a:extLst>
          </p:cNvPr>
          <p:cNvCxnSpPr/>
          <p:nvPr/>
        </p:nvCxnSpPr>
        <p:spPr>
          <a:xfrm>
            <a:off x="8842173" y="753697"/>
            <a:ext cx="0" cy="5652508"/>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D1C9EB5-DD97-2911-71AD-11BD762B7345}"/>
              </a:ext>
            </a:extLst>
          </p:cNvPr>
          <p:cNvSpPr txBox="1"/>
          <p:nvPr/>
        </p:nvSpPr>
        <p:spPr>
          <a:xfrm>
            <a:off x="9032553" y="464383"/>
            <a:ext cx="1456424" cy="369332"/>
          </a:xfrm>
          <a:prstGeom prst="rect">
            <a:avLst/>
          </a:prstGeom>
          <a:noFill/>
        </p:spPr>
        <p:txBody>
          <a:bodyPr wrap="none" rtlCol="0">
            <a:spAutoFit/>
          </a:bodyPr>
          <a:lstStyle/>
          <a:p>
            <a:r>
              <a:rPr lang="en-GB" b="1" dirty="0"/>
              <a:t>Other targets</a:t>
            </a:r>
            <a:endParaRPr lang="en-RO" b="1" dirty="0"/>
          </a:p>
        </p:txBody>
      </p:sp>
      <p:sp>
        <p:nvSpPr>
          <p:cNvPr id="54" name="TextBox 53">
            <a:extLst>
              <a:ext uri="{FF2B5EF4-FFF2-40B4-BE49-F238E27FC236}">
                <a16:creationId xmlns:a16="http://schemas.microsoft.com/office/drawing/2014/main" id="{41EAB341-513D-C179-6E17-85BB89061266}"/>
              </a:ext>
            </a:extLst>
          </p:cNvPr>
          <p:cNvSpPr txBox="1"/>
          <p:nvPr/>
        </p:nvSpPr>
        <p:spPr>
          <a:xfrm>
            <a:off x="9096549" y="4084891"/>
            <a:ext cx="1571969" cy="307777"/>
          </a:xfrm>
          <a:prstGeom prst="rect">
            <a:avLst/>
          </a:prstGeom>
          <a:noFill/>
        </p:spPr>
        <p:txBody>
          <a:bodyPr wrap="none" rtlCol="0">
            <a:spAutoFit/>
          </a:bodyPr>
          <a:lstStyle/>
          <a:p>
            <a:r>
              <a:rPr lang="en-RO" sz="1400" i="1" dirty="0"/>
              <a:t>D. Ursescu (ELI-NP)</a:t>
            </a:r>
          </a:p>
        </p:txBody>
      </p:sp>
      <p:sp>
        <p:nvSpPr>
          <p:cNvPr id="55" name="TextBox 54">
            <a:extLst>
              <a:ext uri="{FF2B5EF4-FFF2-40B4-BE49-F238E27FC236}">
                <a16:creationId xmlns:a16="http://schemas.microsoft.com/office/drawing/2014/main" id="{1417E100-89AE-578D-B559-61FA64286B28}"/>
              </a:ext>
            </a:extLst>
          </p:cNvPr>
          <p:cNvSpPr txBox="1"/>
          <p:nvPr/>
        </p:nvSpPr>
        <p:spPr>
          <a:xfrm>
            <a:off x="9096549" y="4915406"/>
            <a:ext cx="2560188" cy="369332"/>
          </a:xfrm>
          <a:prstGeom prst="rect">
            <a:avLst/>
          </a:prstGeom>
          <a:noFill/>
        </p:spPr>
        <p:txBody>
          <a:bodyPr wrap="none" rtlCol="0">
            <a:spAutoFit/>
          </a:bodyPr>
          <a:lstStyle/>
          <a:p>
            <a:r>
              <a:rPr lang="en-GB" dirty="0" err="1"/>
              <a:t>Cryo</a:t>
            </a:r>
            <a:r>
              <a:rPr lang="en-RO" dirty="0"/>
              <a:t> targets (e.g., He, N</a:t>
            </a:r>
            <a:r>
              <a:rPr lang="en-RO" baseline="-25000" dirty="0"/>
              <a:t>2</a:t>
            </a:r>
            <a:r>
              <a:rPr lang="en-RO" dirty="0"/>
              <a:t>)</a:t>
            </a:r>
          </a:p>
        </p:txBody>
      </p:sp>
      <p:sp>
        <p:nvSpPr>
          <p:cNvPr id="56" name="TextBox 55">
            <a:extLst>
              <a:ext uri="{FF2B5EF4-FFF2-40B4-BE49-F238E27FC236}">
                <a16:creationId xmlns:a16="http://schemas.microsoft.com/office/drawing/2014/main" id="{D2D38E5D-9315-C0B9-3820-BBBA675DAE18}"/>
              </a:ext>
            </a:extLst>
          </p:cNvPr>
          <p:cNvSpPr txBox="1"/>
          <p:nvPr/>
        </p:nvSpPr>
        <p:spPr>
          <a:xfrm>
            <a:off x="9086979" y="1171615"/>
            <a:ext cx="2739661" cy="369332"/>
          </a:xfrm>
          <a:prstGeom prst="rect">
            <a:avLst/>
          </a:prstGeom>
          <a:noFill/>
        </p:spPr>
        <p:txBody>
          <a:bodyPr wrap="none" rtlCol="0">
            <a:spAutoFit/>
          </a:bodyPr>
          <a:lstStyle/>
          <a:p>
            <a:r>
              <a:rPr lang="en-GB" dirty="0"/>
              <a:t>L</a:t>
            </a:r>
            <a:r>
              <a:rPr lang="en-RO" dirty="0"/>
              <a:t>iquid targets (e.g., He, N</a:t>
            </a:r>
            <a:r>
              <a:rPr lang="en-RO" baseline="-25000" dirty="0"/>
              <a:t>2</a:t>
            </a:r>
            <a:r>
              <a:rPr lang="en-RO" dirty="0"/>
              <a:t>)</a:t>
            </a:r>
          </a:p>
        </p:txBody>
      </p:sp>
    </p:spTree>
    <p:extLst>
      <p:ext uri="{BB962C8B-B14F-4D97-AF65-F5344CB8AC3E}">
        <p14:creationId xmlns:p14="http://schemas.microsoft.com/office/powerpoint/2010/main" val="2551774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70792-5E96-9F76-8579-39675FEB6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E816AB-E5B2-8589-6BCC-4CC0DE527071}"/>
              </a:ext>
            </a:extLst>
          </p:cNvPr>
          <p:cNvSpPr txBox="1"/>
          <p:nvPr/>
        </p:nvSpPr>
        <p:spPr>
          <a:xfrm>
            <a:off x="2221050" y="2377943"/>
            <a:ext cx="7748724" cy="646331"/>
          </a:xfrm>
          <a:prstGeom prst="rect">
            <a:avLst/>
          </a:prstGeom>
          <a:noFill/>
        </p:spPr>
        <p:txBody>
          <a:bodyPr wrap="none" rtlCol="0">
            <a:spAutoFit/>
          </a:bodyPr>
          <a:lstStyle/>
          <a:p>
            <a:pPr algn="ctr"/>
            <a:r>
              <a:rPr lang="en-RO" sz="3600" b="1" dirty="0">
                <a:solidFill>
                  <a:srgbClr val="333333"/>
                </a:solidFill>
                <a:latin typeface="-apple-system"/>
              </a:rPr>
              <a:t>Beam collimation and post acceleration</a:t>
            </a:r>
          </a:p>
        </p:txBody>
      </p:sp>
      <p:grpSp>
        <p:nvGrpSpPr>
          <p:cNvPr id="5" name="Group 4">
            <a:extLst>
              <a:ext uri="{FF2B5EF4-FFF2-40B4-BE49-F238E27FC236}">
                <a16:creationId xmlns:a16="http://schemas.microsoft.com/office/drawing/2014/main" id="{65161894-0DFB-4D25-3305-3608313A849D}"/>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B2F56A49-1A24-D494-FA74-8462993BE889}"/>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E4CB2B66-87D2-EFAE-30C9-20C2D3049815}"/>
                </a:ext>
              </a:extLst>
            </p:cNvPr>
            <p:cNvSpPr txBox="1"/>
            <p:nvPr/>
          </p:nvSpPr>
          <p:spPr>
            <a:xfrm>
              <a:off x="-1175" y="26329"/>
              <a:ext cx="10353086" cy="400110"/>
            </a:xfrm>
            <a:prstGeom prst="rect">
              <a:avLst/>
            </a:prstGeom>
            <a:noFill/>
          </p:spPr>
          <p:txBody>
            <a:bodyPr wrap="square">
              <a:spAutoFit/>
            </a:bodyPr>
            <a:lstStyle/>
            <a:p>
              <a:endParaRPr lang="en-US" sz="2000" b="1" noProof="0" dirty="0"/>
            </a:p>
          </p:txBody>
        </p:sp>
        <p:pic>
          <p:nvPicPr>
            <p:cNvPr id="12" name="Picture 11">
              <a:extLst>
                <a:ext uri="{FF2B5EF4-FFF2-40B4-BE49-F238E27FC236}">
                  <a16:creationId xmlns:a16="http://schemas.microsoft.com/office/drawing/2014/main" id="{CE5C81A2-9605-A696-C54B-8E62DBFC90A3}"/>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328AF455-9E87-635D-8C08-4F728EB03244}"/>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4FF33CC0-2017-61E4-53B7-12A9FDEDDADB}"/>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6E458EC6-94C3-697D-AB20-AEC8A8C870D9}"/>
              </a:ext>
            </a:extLst>
          </p:cNvPr>
          <p:cNvPicPr>
            <a:picLocks noChangeAspect="1"/>
          </p:cNvPicPr>
          <p:nvPr/>
        </p:nvPicPr>
        <p:blipFill>
          <a:blip r:embed="rId5"/>
          <a:srcRect t="19638" b="26316"/>
          <a:stretch/>
        </p:blipFill>
        <p:spPr>
          <a:xfrm>
            <a:off x="10063707" y="6360138"/>
            <a:ext cx="1150393" cy="419932"/>
          </a:xfrm>
          <a:prstGeom prst="rect">
            <a:avLst/>
          </a:prstGeom>
        </p:spPr>
      </p:pic>
    </p:spTree>
    <p:extLst>
      <p:ext uri="{BB962C8B-B14F-4D97-AF65-F5344CB8AC3E}">
        <p14:creationId xmlns:p14="http://schemas.microsoft.com/office/powerpoint/2010/main" val="112996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785814" y="804968"/>
            <a:ext cx="2065129" cy="2768976"/>
            <a:chOff x="4559960" y="944694"/>
            <a:chExt cx="1782625" cy="2249266"/>
          </a:xfrm>
        </p:grpSpPr>
        <p:pic>
          <p:nvPicPr>
            <p:cNvPr id="29" name="Picture 28">
              <a:extLst>
                <a:ext uri="{FF2B5EF4-FFF2-40B4-BE49-F238E27FC236}">
                  <a16:creationId xmlns:a16="http://schemas.microsoft.com/office/drawing/2014/main" id="{A3E3C234-5BF7-FA4A-AD55-96CC8DE9FB6F}"/>
                </a:ext>
              </a:extLst>
            </p:cNvPr>
            <p:cNvPicPr>
              <a:picLocks noChangeAspect="1"/>
            </p:cNvPicPr>
            <p:nvPr/>
          </p:nvPicPr>
          <p:blipFill>
            <a:blip r:embed="rId2" cstate="screen">
              <a:extLst>
                <a:ext uri="{28A0092B-C50C-407E-A947-70E740481C1C}">
                  <a14:useLocalDpi xmlns:a14="http://schemas.microsoft.com/office/drawing/2010/main"/>
                </a:ext>
              </a:extLst>
            </a:blip>
            <a:srcRect r="17283" b="19638"/>
            <a:stretch/>
          </p:blipFill>
          <p:spPr>
            <a:xfrm>
              <a:off x="4559960" y="944694"/>
              <a:ext cx="1782625" cy="2249266"/>
            </a:xfrm>
            <a:prstGeom prst="rect">
              <a:avLst/>
            </a:prstGeom>
          </p:spPr>
        </p:pic>
        <p:sp>
          <p:nvSpPr>
            <p:cNvPr id="45" name="Oval 44">
              <a:extLst>
                <a:ext uri="{FF2B5EF4-FFF2-40B4-BE49-F238E27FC236}">
                  <a16:creationId xmlns:a16="http://schemas.microsoft.com/office/drawing/2014/main" id="{415EC1F5-CB57-5A41-B7CB-590D8974FD76}"/>
                </a:ext>
              </a:extLst>
            </p:cNvPr>
            <p:cNvSpPr/>
            <p:nvPr/>
          </p:nvSpPr>
          <p:spPr>
            <a:xfrm>
              <a:off x="5220093" y="1376766"/>
              <a:ext cx="181354" cy="18135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376021F-9B18-8A4E-A06A-E379D2A84B8F}"/>
                </a:ext>
              </a:extLst>
            </p:cNvPr>
            <p:cNvSpPr/>
            <p:nvPr/>
          </p:nvSpPr>
          <p:spPr>
            <a:xfrm>
              <a:off x="5450071" y="1391342"/>
              <a:ext cx="181354" cy="18135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8EEB33BC-74E2-174D-901D-7A74DECD2482}"/>
                </a:ext>
              </a:extLst>
            </p:cNvPr>
            <p:cNvSpPr/>
            <p:nvPr/>
          </p:nvSpPr>
          <p:spPr>
            <a:xfrm>
              <a:off x="5320197" y="1586851"/>
              <a:ext cx="181354" cy="18135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CD7B833A-D221-2D4F-9BA8-FF8642E9A56B}"/>
                </a:ext>
              </a:extLst>
            </p:cNvPr>
            <p:cNvSpPr/>
            <p:nvPr/>
          </p:nvSpPr>
          <p:spPr>
            <a:xfrm rot="2236364">
              <a:off x="5675916" y="1619987"/>
              <a:ext cx="599886" cy="339365"/>
            </a:xfrm>
            <a:prstGeom prst="rightArrow">
              <a:avLst>
                <a:gd name="adj1" fmla="val 469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3C77B0F6-6559-1D48-87A3-63C18C9029ED}"/>
              </a:ext>
            </a:extLst>
          </p:cNvPr>
          <p:cNvSpPr txBox="1"/>
          <p:nvPr/>
        </p:nvSpPr>
        <p:spPr>
          <a:xfrm>
            <a:off x="5785814" y="480546"/>
            <a:ext cx="1369670" cy="338554"/>
          </a:xfrm>
          <a:prstGeom prst="rect">
            <a:avLst/>
          </a:prstGeom>
          <a:noFill/>
        </p:spPr>
        <p:txBody>
          <a:bodyPr wrap="none" rtlCol="0">
            <a:spAutoFit/>
          </a:bodyPr>
          <a:lstStyle/>
          <a:p>
            <a:r>
              <a:rPr lang="en-US" sz="1600" b="1" dirty="0"/>
              <a:t>Au Helical PM</a:t>
            </a:r>
          </a:p>
        </p:txBody>
      </p:sp>
      <p:grpSp>
        <p:nvGrpSpPr>
          <p:cNvPr id="4" name="Group 3"/>
          <p:cNvGrpSpPr/>
          <p:nvPr/>
        </p:nvGrpSpPr>
        <p:grpSpPr>
          <a:xfrm>
            <a:off x="7941639" y="1753028"/>
            <a:ext cx="869364" cy="748982"/>
            <a:chOff x="5479541" y="2164076"/>
            <a:chExt cx="1521682" cy="1447657"/>
          </a:xfrm>
        </p:grpSpPr>
        <p:pic>
          <p:nvPicPr>
            <p:cNvPr id="42" name="Picture 41">
              <a:extLst>
                <a:ext uri="{FF2B5EF4-FFF2-40B4-BE49-F238E27FC236}">
                  <a16:creationId xmlns:a16="http://schemas.microsoft.com/office/drawing/2014/main" id="{9190BE31-C8F3-2949-8410-39F12BC659F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97000"/>
                      </a14:imgEffect>
                      <a14:imgEffect>
                        <a14:brightnessContrast bright="38000" contrast="1000"/>
                      </a14:imgEffect>
                    </a14:imgLayer>
                  </a14:imgProps>
                </a:ext>
                <a:ext uri="{28A0092B-C50C-407E-A947-70E740481C1C}">
                  <a14:useLocalDpi xmlns:a14="http://schemas.microsoft.com/office/drawing/2010/main"/>
                </a:ext>
              </a:extLst>
            </a:blip>
            <a:srcRect t="-1271"/>
            <a:stretch/>
          </p:blipFill>
          <p:spPr>
            <a:xfrm>
              <a:off x="5479541" y="2164076"/>
              <a:ext cx="1521682" cy="1447657"/>
            </a:xfrm>
            <a:prstGeom prst="rect">
              <a:avLst/>
            </a:prstGeom>
          </p:spPr>
        </p:pic>
        <p:sp>
          <p:nvSpPr>
            <p:cNvPr id="48" name="Oval 47">
              <a:extLst>
                <a:ext uri="{FF2B5EF4-FFF2-40B4-BE49-F238E27FC236}">
                  <a16:creationId xmlns:a16="http://schemas.microsoft.com/office/drawing/2014/main" id="{A36DF7AF-AEB0-944A-8C10-4BBA31E54D7A}"/>
                </a:ext>
              </a:extLst>
            </p:cNvPr>
            <p:cNvSpPr/>
            <p:nvPr/>
          </p:nvSpPr>
          <p:spPr>
            <a:xfrm>
              <a:off x="5620428" y="2259381"/>
              <a:ext cx="1222048" cy="122204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AD9B96D0-3E15-8A4D-A930-736306131BAF}"/>
              </a:ext>
            </a:extLst>
          </p:cNvPr>
          <p:cNvSpPr txBox="1"/>
          <p:nvPr/>
        </p:nvSpPr>
        <p:spPr>
          <a:xfrm>
            <a:off x="7941639" y="918195"/>
            <a:ext cx="929101" cy="738664"/>
          </a:xfrm>
          <a:prstGeom prst="rect">
            <a:avLst/>
          </a:prstGeom>
          <a:noFill/>
        </p:spPr>
        <p:txBody>
          <a:bodyPr wrap="square" rtlCol="0">
            <a:spAutoFit/>
          </a:bodyPr>
          <a:lstStyle/>
          <a:p>
            <a:r>
              <a:rPr lang="en-US" sz="1400" b="1" dirty="0"/>
              <a:t>Helical mirror element</a:t>
            </a:r>
          </a:p>
        </p:txBody>
      </p:sp>
      <p:sp>
        <p:nvSpPr>
          <p:cNvPr id="6" name="TextBox 5"/>
          <p:cNvSpPr txBox="1"/>
          <p:nvPr/>
        </p:nvSpPr>
        <p:spPr>
          <a:xfrm>
            <a:off x="148501" y="511487"/>
            <a:ext cx="3853940" cy="584775"/>
          </a:xfrm>
          <a:prstGeom prst="rect">
            <a:avLst/>
          </a:prstGeom>
          <a:noFill/>
        </p:spPr>
        <p:txBody>
          <a:bodyPr wrap="none" rtlCol="0">
            <a:spAutoFit/>
          </a:bodyPr>
          <a:lstStyle/>
          <a:p>
            <a:r>
              <a:rPr lang="en-US" sz="1600" b="1" dirty="0"/>
              <a:t>Generation of Helical Beams with a fs Laser</a:t>
            </a:r>
            <a:endParaRPr lang="ro-RO" sz="1600" b="1" dirty="0"/>
          </a:p>
          <a:p>
            <a:endParaRPr lang="en-US" sz="1600" b="1" dirty="0"/>
          </a:p>
        </p:txBody>
      </p:sp>
      <p:sp>
        <p:nvSpPr>
          <p:cNvPr id="57" name="TextBox 56"/>
          <p:cNvSpPr txBox="1"/>
          <p:nvPr/>
        </p:nvSpPr>
        <p:spPr>
          <a:xfrm>
            <a:off x="8850331" y="2998589"/>
            <a:ext cx="3185370" cy="461665"/>
          </a:xfrm>
          <a:prstGeom prst="rect">
            <a:avLst/>
          </a:prstGeom>
          <a:solidFill>
            <a:schemeClr val="bg1">
              <a:lumMod val="85000"/>
            </a:schemeClr>
          </a:solidFill>
        </p:spPr>
        <p:txBody>
          <a:bodyPr wrap="square" rtlCol="0">
            <a:spAutoFit/>
          </a:bodyPr>
          <a:lstStyle/>
          <a:p>
            <a:r>
              <a:rPr lang="en-US" sz="1200" dirty="0"/>
              <a:t>Successful generation and demonstration of the vortex beams with high orders in low-field</a:t>
            </a:r>
          </a:p>
        </p:txBody>
      </p:sp>
      <p:pic>
        <p:nvPicPr>
          <p:cNvPr id="61" name="Picture 60"/>
          <p:cNvPicPr>
            <a:picLocks noChangeAspect="1"/>
          </p:cNvPicPr>
          <p:nvPr/>
        </p:nvPicPr>
        <p:blipFill>
          <a:blip r:embed="rId5"/>
          <a:stretch>
            <a:fillRect/>
          </a:stretch>
        </p:blipFill>
        <p:spPr>
          <a:xfrm>
            <a:off x="9122645" y="3995505"/>
            <a:ext cx="2972374" cy="2137204"/>
          </a:xfrm>
          <a:prstGeom prst="rect">
            <a:avLst/>
          </a:prstGeom>
        </p:spPr>
      </p:pic>
      <p:sp>
        <p:nvSpPr>
          <p:cNvPr id="64" name="TextBox 63"/>
          <p:cNvSpPr txBox="1"/>
          <p:nvPr/>
        </p:nvSpPr>
        <p:spPr>
          <a:xfrm>
            <a:off x="8611930" y="4205209"/>
            <a:ext cx="1747973" cy="338554"/>
          </a:xfrm>
          <a:prstGeom prst="rect">
            <a:avLst/>
          </a:prstGeom>
          <a:noFill/>
        </p:spPr>
        <p:txBody>
          <a:bodyPr wrap="square" rtlCol="0">
            <a:spAutoFit/>
          </a:bodyPr>
          <a:lstStyle/>
          <a:p>
            <a:r>
              <a:rPr lang="en-US" sz="1600" i="1" dirty="0"/>
              <a:t>l</a:t>
            </a:r>
            <a:r>
              <a:rPr lang="en-US" sz="1600" dirty="0"/>
              <a:t>=3 helical WF</a:t>
            </a:r>
          </a:p>
        </p:txBody>
      </p:sp>
      <p:sp>
        <p:nvSpPr>
          <p:cNvPr id="68" name="TextBox 67"/>
          <p:cNvSpPr txBox="1"/>
          <p:nvPr/>
        </p:nvSpPr>
        <p:spPr>
          <a:xfrm>
            <a:off x="8701696" y="3986158"/>
            <a:ext cx="2609717" cy="338554"/>
          </a:xfrm>
          <a:prstGeom prst="rect">
            <a:avLst/>
          </a:prstGeom>
          <a:noFill/>
        </p:spPr>
        <p:txBody>
          <a:bodyPr wrap="square" rtlCol="0">
            <a:spAutoFit/>
          </a:bodyPr>
          <a:lstStyle/>
          <a:p>
            <a:r>
              <a:rPr lang="en-US" sz="1600" dirty="0"/>
              <a:t>PV (µm) ~2.1 µm</a:t>
            </a:r>
          </a:p>
        </p:txBody>
      </p:sp>
      <p:pic>
        <p:nvPicPr>
          <p:cNvPr id="41" name="Picture 40">
            <a:extLst>
              <a:ext uri="{FF2B5EF4-FFF2-40B4-BE49-F238E27FC236}">
                <a16:creationId xmlns:a16="http://schemas.microsoft.com/office/drawing/2014/main" id="{F15C0FCA-CD96-950D-7846-30451C2B68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9206" t="40436" r="46012" b="51297"/>
          <a:stretch/>
        </p:blipFill>
        <p:spPr>
          <a:xfrm>
            <a:off x="9222436" y="1837834"/>
            <a:ext cx="1137467" cy="1092665"/>
          </a:xfrm>
          <a:prstGeom prst="rect">
            <a:avLst/>
          </a:prstGeom>
        </p:spPr>
      </p:pic>
      <p:pic>
        <p:nvPicPr>
          <p:cNvPr id="44" name="Picture 43">
            <a:extLst>
              <a:ext uri="{FF2B5EF4-FFF2-40B4-BE49-F238E27FC236}">
                <a16:creationId xmlns:a16="http://schemas.microsoft.com/office/drawing/2014/main" id="{022928C0-48E3-C0D7-E76A-B1B7378427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5707" t="31405" r="29728" b="31713"/>
          <a:stretch/>
        </p:blipFill>
        <p:spPr>
          <a:xfrm>
            <a:off x="10473185" y="1847517"/>
            <a:ext cx="1137467" cy="1088402"/>
          </a:xfrm>
          <a:prstGeom prst="rect">
            <a:avLst/>
          </a:prstGeom>
        </p:spPr>
      </p:pic>
      <p:pic>
        <p:nvPicPr>
          <p:cNvPr id="54" name="Picture 53">
            <a:extLst>
              <a:ext uri="{FF2B5EF4-FFF2-40B4-BE49-F238E27FC236}">
                <a16:creationId xmlns:a16="http://schemas.microsoft.com/office/drawing/2014/main" id="{8FAFA548-0B2D-6F58-8E45-F2873AE71C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76" t="31437" r="36360" b="34106"/>
          <a:stretch/>
        </p:blipFill>
        <p:spPr>
          <a:xfrm>
            <a:off x="10394687" y="678536"/>
            <a:ext cx="1206780" cy="1077744"/>
          </a:xfrm>
          <a:prstGeom prst="rect">
            <a:avLst/>
          </a:prstGeom>
        </p:spPr>
      </p:pic>
      <p:pic>
        <p:nvPicPr>
          <p:cNvPr id="56" name="Picture 55">
            <a:extLst>
              <a:ext uri="{FF2B5EF4-FFF2-40B4-BE49-F238E27FC236}">
                <a16:creationId xmlns:a16="http://schemas.microsoft.com/office/drawing/2014/main" id="{B8102C0A-DF19-D0FB-E9B9-E0A48F2D7FD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5360" t="35666" r="32535" b="30782"/>
          <a:stretch/>
        </p:blipFill>
        <p:spPr>
          <a:xfrm>
            <a:off x="9217425" y="678535"/>
            <a:ext cx="1142478" cy="1077744"/>
          </a:xfrm>
          <a:prstGeom prst="rect">
            <a:avLst/>
          </a:prstGeom>
        </p:spPr>
      </p:pic>
      <p:sp>
        <p:nvSpPr>
          <p:cNvPr id="58" name="TextBox 57">
            <a:extLst>
              <a:ext uri="{FF2B5EF4-FFF2-40B4-BE49-F238E27FC236}">
                <a16:creationId xmlns:a16="http://schemas.microsoft.com/office/drawing/2014/main" id="{68E0A213-AA2F-EB5A-6858-AC337E1935DB}"/>
              </a:ext>
            </a:extLst>
          </p:cNvPr>
          <p:cNvSpPr txBox="1"/>
          <p:nvPr/>
        </p:nvSpPr>
        <p:spPr>
          <a:xfrm>
            <a:off x="9263844" y="649722"/>
            <a:ext cx="508032" cy="369332"/>
          </a:xfrm>
          <a:prstGeom prst="rect">
            <a:avLst/>
          </a:prstGeom>
          <a:noFill/>
        </p:spPr>
        <p:txBody>
          <a:bodyPr wrap="square" rtlCol="0">
            <a:spAutoFit/>
          </a:bodyPr>
          <a:lstStyle/>
          <a:p>
            <a:r>
              <a:rPr lang="en-US" sz="1800" dirty="0">
                <a:solidFill>
                  <a:schemeClr val="bg1"/>
                </a:solidFill>
              </a:rPr>
              <a:t>l=0</a:t>
            </a:r>
          </a:p>
        </p:txBody>
      </p:sp>
      <p:sp>
        <p:nvSpPr>
          <p:cNvPr id="63" name="TextBox 62">
            <a:extLst>
              <a:ext uri="{FF2B5EF4-FFF2-40B4-BE49-F238E27FC236}">
                <a16:creationId xmlns:a16="http://schemas.microsoft.com/office/drawing/2014/main" id="{357991A1-AF87-9E72-4E26-ABF3E8914A24}"/>
              </a:ext>
            </a:extLst>
          </p:cNvPr>
          <p:cNvSpPr txBox="1"/>
          <p:nvPr/>
        </p:nvSpPr>
        <p:spPr>
          <a:xfrm>
            <a:off x="10784942" y="645157"/>
            <a:ext cx="343730" cy="252009"/>
          </a:xfrm>
          <a:prstGeom prst="rect">
            <a:avLst/>
          </a:prstGeom>
          <a:noFill/>
        </p:spPr>
        <p:txBody>
          <a:bodyPr wrap="none" rtlCol="0">
            <a:spAutoFit/>
          </a:bodyPr>
          <a:lstStyle/>
          <a:p>
            <a:r>
              <a:rPr lang="en-US" sz="1800" dirty="0">
                <a:solidFill>
                  <a:schemeClr val="bg1"/>
                </a:solidFill>
              </a:rPr>
              <a:t>l=1</a:t>
            </a:r>
          </a:p>
        </p:txBody>
      </p:sp>
      <p:sp>
        <p:nvSpPr>
          <p:cNvPr id="66" name="TextBox 65">
            <a:extLst>
              <a:ext uri="{FF2B5EF4-FFF2-40B4-BE49-F238E27FC236}">
                <a16:creationId xmlns:a16="http://schemas.microsoft.com/office/drawing/2014/main" id="{97FEBBCD-4268-F7DA-FB95-4B4D0D5D74E1}"/>
              </a:ext>
            </a:extLst>
          </p:cNvPr>
          <p:cNvSpPr txBox="1"/>
          <p:nvPr/>
        </p:nvSpPr>
        <p:spPr>
          <a:xfrm>
            <a:off x="9616031" y="1841249"/>
            <a:ext cx="343730" cy="252009"/>
          </a:xfrm>
          <a:prstGeom prst="rect">
            <a:avLst/>
          </a:prstGeom>
          <a:noFill/>
        </p:spPr>
        <p:txBody>
          <a:bodyPr wrap="none" rtlCol="0">
            <a:spAutoFit/>
          </a:bodyPr>
          <a:lstStyle/>
          <a:p>
            <a:r>
              <a:rPr lang="en-US" sz="1800" dirty="0">
                <a:solidFill>
                  <a:schemeClr val="bg1"/>
                </a:solidFill>
              </a:rPr>
              <a:t>l=2</a:t>
            </a:r>
          </a:p>
        </p:txBody>
      </p:sp>
      <p:sp>
        <p:nvSpPr>
          <p:cNvPr id="67" name="TextBox 66">
            <a:extLst>
              <a:ext uri="{FF2B5EF4-FFF2-40B4-BE49-F238E27FC236}">
                <a16:creationId xmlns:a16="http://schemas.microsoft.com/office/drawing/2014/main" id="{C274CF5F-1ACE-A0AE-7CE1-9DFBB52A4588}"/>
              </a:ext>
            </a:extLst>
          </p:cNvPr>
          <p:cNvSpPr txBox="1"/>
          <p:nvPr/>
        </p:nvSpPr>
        <p:spPr>
          <a:xfrm>
            <a:off x="10541085" y="1852709"/>
            <a:ext cx="343730" cy="252009"/>
          </a:xfrm>
          <a:prstGeom prst="rect">
            <a:avLst/>
          </a:prstGeom>
          <a:noFill/>
        </p:spPr>
        <p:txBody>
          <a:bodyPr wrap="none" rtlCol="0">
            <a:spAutoFit/>
          </a:bodyPr>
          <a:lstStyle/>
          <a:p>
            <a:r>
              <a:rPr lang="en-US" sz="1800" dirty="0">
                <a:solidFill>
                  <a:schemeClr val="bg1"/>
                </a:solidFill>
              </a:rPr>
              <a:t>l=3</a:t>
            </a:r>
          </a:p>
        </p:txBody>
      </p:sp>
      <p:sp>
        <p:nvSpPr>
          <p:cNvPr id="86" name="TextBox 85">
            <a:extLst>
              <a:ext uri="{FF2B5EF4-FFF2-40B4-BE49-F238E27FC236}">
                <a16:creationId xmlns:a16="http://schemas.microsoft.com/office/drawing/2014/main" id="{89485BD3-A7EB-7BB3-32AE-5D24DF560F60}"/>
              </a:ext>
            </a:extLst>
          </p:cNvPr>
          <p:cNvSpPr txBox="1"/>
          <p:nvPr/>
        </p:nvSpPr>
        <p:spPr>
          <a:xfrm>
            <a:off x="9184169" y="353949"/>
            <a:ext cx="2675123" cy="338554"/>
          </a:xfrm>
          <a:prstGeom prst="rect">
            <a:avLst/>
          </a:prstGeom>
          <a:noFill/>
        </p:spPr>
        <p:txBody>
          <a:bodyPr wrap="square">
            <a:spAutoFit/>
          </a:bodyPr>
          <a:lstStyle/>
          <a:p>
            <a:r>
              <a:rPr lang="en-US" sz="1600" b="1" dirty="0"/>
              <a:t>Far-field (focus): 25 µJ, 25 fs</a:t>
            </a:r>
          </a:p>
        </p:txBody>
      </p:sp>
      <p:grpSp>
        <p:nvGrpSpPr>
          <p:cNvPr id="3" name="Group 2">
            <a:extLst>
              <a:ext uri="{FF2B5EF4-FFF2-40B4-BE49-F238E27FC236}">
                <a16:creationId xmlns:a16="http://schemas.microsoft.com/office/drawing/2014/main" id="{01E74F1D-7BDA-A048-9F5C-D9B7203F4234}"/>
              </a:ext>
            </a:extLst>
          </p:cNvPr>
          <p:cNvGrpSpPr/>
          <p:nvPr/>
        </p:nvGrpSpPr>
        <p:grpSpPr>
          <a:xfrm>
            <a:off x="2856313" y="766911"/>
            <a:ext cx="2876702" cy="2662916"/>
            <a:chOff x="172375" y="1082917"/>
            <a:chExt cx="3206342" cy="3062879"/>
          </a:xfrm>
        </p:grpSpPr>
        <p:sp>
          <p:nvSpPr>
            <p:cNvPr id="5" name="TextBox 4"/>
            <p:cNvSpPr txBox="1"/>
            <p:nvPr/>
          </p:nvSpPr>
          <p:spPr>
            <a:xfrm>
              <a:off x="1092946" y="3345082"/>
              <a:ext cx="184731"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10"/>
            <a:stretch>
              <a:fillRect/>
            </a:stretch>
          </p:blipFill>
          <p:spPr>
            <a:xfrm>
              <a:off x="172375" y="1082917"/>
              <a:ext cx="3206342" cy="3062879"/>
            </a:xfrm>
            <a:prstGeom prst="rect">
              <a:avLst/>
            </a:prstGeom>
          </p:spPr>
        </p:pic>
        <p:sp>
          <p:nvSpPr>
            <p:cNvPr id="38" name="TextBox 37"/>
            <p:cNvSpPr txBox="1"/>
            <p:nvPr/>
          </p:nvSpPr>
          <p:spPr>
            <a:xfrm rot="522363">
              <a:off x="358208" y="2809974"/>
              <a:ext cx="1109791" cy="369332"/>
            </a:xfrm>
            <a:prstGeom prst="rect">
              <a:avLst/>
            </a:prstGeom>
            <a:noFill/>
          </p:spPr>
          <p:txBody>
            <a:bodyPr wrap="none" rtlCol="0">
              <a:spAutoFit/>
            </a:bodyPr>
            <a:lstStyle/>
            <a:p>
              <a:r>
                <a:rPr lang="en-US" dirty="0"/>
                <a:t>NF screen</a:t>
              </a:r>
            </a:p>
          </p:txBody>
        </p:sp>
        <p:sp>
          <p:nvSpPr>
            <p:cNvPr id="2" name="Rectangle 1">
              <a:extLst>
                <a:ext uri="{FF2B5EF4-FFF2-40B4-BE49-F238E27FC236}">
                  <a16:creationId xmlns:a16="http://schemas.microsoft.com/office/drawing/2014/main" id="{8CF75E3E-D0C2-6B04-E2CC-87D6CD9C1A05}"/>
                </a:ext>
              </a:extLst>
            </p:cNvPr>
            <p:cNvSpPr/>
            <p:nvPr/>
          </p:nvSpPr>
          <p:spPr>
            <a:xfrm>
              <a:off x="743614" y="1662348"/>
              <a:ext cx="895137" cy="3907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sp>
        <p:nvSpPr>
          <p:cNvPr id="7" name="TextBox 6">
            <a:extLst>
              <a:ext uri="{FF2B5EF4-FFF2-40B4-BE49-F238E27FC236}">
                <a16:creationId xmlns:a16="http://schemas.microsoft.com/office/drawing/2014/main" id="{65CB47D6-4519-A2AF-ECCF-4B041EB3864D}"/>
              </a:ext>
            </a:extLst>
          </p:cNvPr>
          <p:cNvSpPr txBox="1"/>
          <p:nvPr/>
        </p:nvSpPr>
        <p:spPr>
          <a:xfrm>
            <a:off x="3143221" y="889340"/>
            <a:ext cx="1261949" cy="338554"/>
          </a:xfrm>
          <a:prstGeom prst="rect">
            <a:avLst/>
          </a:prstGeom>
          <a:noFill/>
        </p:spPr>
        <p:txBody>
          <a:bodyPr wrap="none" rtlCol="0">
            <a:spAutoFit/>
          </a:bodyPr>
          <a:lstStyle/>
          <a:p>
            <a:r>
              <a:rPr lang="en-GB" sz="1600" b="1" dirty="0"/>
              <a:t>S</a:t>
            </a:r>
            <a:r>
              <a:rPr lang="en-RO" sz="1600" b="1" dirty="0"/>
              <a:t>etup sketch</a:t>
            </a:r>
          </a:p>
        </p:txBody>
      </p:sp>
      <p:sp>
        <p:nvSpPr>
          <p:cNvPr id="8" name="TextBox 7">
            <a:extLst>
              <a:ext uri="{FF2B5EF4-FFF2-40B4-BE49-F238E27FC236}">
                <a16:creationId xmlns:a16="http://schemas.microsoft.com/office/drawing/2014/main" id="{5637ABC6-EC29-A24E-4C91-7826CA2D07A3}"/>
              </a:ext>
            </a:extLst>
          </p:cNvPr>
          <p:cNvSpPr txBox="1"/>
          <p:nvPr/>
        </p:nvSpPr>
        <p:spPr>
          <a:xfrm>
            <a:off x="9373684" y="3729047"/>
            <a:ext cx="2329532" cy="338554"/>
          </a:xfrm>
          <a:prstGeom prst="rect">
            <a:avLst/>
          </a:prstGeom>
          <a:noFill/>
        </p:spPr>
        <p:txBody>
          <a:bodyPr wrap="square" rtlCol="0">
            <a:spAutoFit/>
          </a:bodyPr>
          <a:lstStyle/>
          <a:p>
            <a:r>
              <a:rPr lang="en-US" sz="1600" b="1" dirty="0"/>
              <a:t>Wavefront measurement</a:t>
            </a:r>
          </a:p>
        </p:txBody>
      </p:sp>
      <p:sp>
        <p:nvSpPr>
          <p:cNvPr id="9" name="TextBox 8">
            <a:extLst>
              <a:ext uri="{FF2B5EF4-FFF2-40B4-BE49-F238E27FC236}">
                <a16:creationId xmlns:a16="http://schemas.microsoft.com/office/drawing/2014/main" id="{CA58C5B9-D226-F94E-3A1B-E517B021C02A}"/>
              </a:ext>
            </a:extLst>
          </p:cNvPr>
          <p:cNvSpPr txBox="1"/>
          <p:nvPr/>
        </p:nvSpPr>
        <p:spPr>
          <a:xfrm>
            <a:off x="5820956" y="3752063"/>
            <a:ext cx="2419445" cy="523220"/>
          </a:xfrm>
          <a:prstGeom prst="rect">
            <a:avLst/>
          </a:prstGeom>
          <a:noFill/>
        </p:spPr>
        <p:txBody>
          <a:bodyPr wrap="square" rtlCol="0">
            <a:spAutoFit/>
          </a:bodyPr>
          <a:lstStyle/>
          <a:p>
            <a:r>
              <a:rPr lang="en-US" sz="1400" b="1" dirty="0"/>
              <a:t>Near-field high power shot ~22 J, 25 fs ,~900 TW </a:t>
            </a:r>
          </a:p>
        </p:txBody>
      </p:sp>
      <p:pic>
        <p:nvPicPr>
          <p:cNvPr id="12" name="Picture 11">
            <a:extLst>
              <a:ext uri="{FF2B5EF4-FFF2-40B4-BE49-F238E27FC236}">
                <a16:creationId xmlns:a16="http://schemas.microsoft.com/office/drawing/2014/main" id="{2438DB70-BD60-53F2-665D-56274AF49101}"/>
              </a:ext>
            </a:extLst>
          </p:cNvPr>
          <p:cNvPicPr>
            <a:picLocks noChangeAspect="1"/>
          </p:cNvPicPr>
          <p:nvPr/>
        </p:nvPicPr>
        <p:blipFill>
          <a:blip r:embed="rId11"/>
          <a:srcRect l="35191" t="8080" b="13935"/>
          <a:stretch/>
        </p:blipFill>
        <p:spPr>
          <a:xfrm>
            <a:off x="5933251" y="4257641"/>
            <a:ext cx="1881492" cy="1910875"/>
          </a:xfrm>
          <a:prstGeom prst="rect">
            <a:avLst/>
          </a:prstGeom>
        </p:spPr>
      </p:pic>
      <p:pic>
        <p:nvPicPr>
          <p:cNvPr id="18" name="Picture 1">
            <a:extLst>
              <a:ext uri="{FF2B5EF4-FFF2-40B4-BE49-F238E27FC236}">
                <a16:creationId xmlns:a16="http://schemas.microsoft.com/office/drawing/2014/main" id="{878A88CA-7706-6D4D-8B17-88680C070E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281" y="4096701"/>
            <a:ext cx="4889930" cy="19009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Box 19">
            <a:extLst>
              <a:ext uri="{FF2B5EF4-FFF2-40B4-BE49-F238E27FC236}">
                <a16:creationId xmlns:a16="http://schemas.microsoft.com/office/drawing/2014/main" id="{5A2A7A72-CC70-554D-F0EA-542B92ABB172}"/>
              </a:ext>
            </a:extLst>
          </p:cNvPr>
          <p:cNvSpPr txBox="1"/>
          <p:nvPr/>
        </p:nvSpPr>
        <p:spPr>
          <a:xfrm>
            <a:off x="227281" y="3705321"/>
            <a:ext cx="4256999" cy="338554"/>
          </a:xfrm>
          <a:prstGeom prst="rect">
            <a:avLst/>
          </a:prstGeom>
          <a:noFill/>
        </p:spPr>
        <p:txBody>
          <a:bodyPr wrap="none" rtlCol="0">
            <a:spAutoFit/>
          </a:bodyPr>
          <a:lstStyle/>
          <a:p>
            <a:r>
              <a:rPr lang="en-US" sz="1600" i="1" dirty="0"/>
              <a:t>10</a:t>
            </a:r>
            <a:r>
              <a:rPr lang="en-US" sz="1600" i="1" baseline="30000" dirty="0"/>
              <a:t>20 -</a:t>
            </a:r>
            <a:r>
              <a:rPr lang="en-US" sz="1600" i="1" dirty="0"/>
              <a:t>10</a:t>
            </a:r>
            <a:r>
              <a:rPr lang="en-US" sz="1600" i="1" baseline="30000" dirty="0"/>
              <a:t>21 </a:t>
            </a:r>
            <a:r>
              <a:rPr lang="en-US" sz="1600" i="1" dirty="0"/>
              <a:t>W/cm</a:t>
            </a:r>
            <a:r>
              <a:rPr lang="en-US" sz="1600" i="1" baseline="30000" dirty="0"/>
              <a:t>2</a:t>
            </a:r>
            <a:r>
              <a:rPr lang="en-US" sz="1600" i="1" dirty="0"/>
              <a:t>, 100 nm Al, best contrast ELI-NP</a:t>
            </a:r>
          </a:p>
        </p:txBody>
      </p:sp>
      <p:sp>
        <p:nvSpPr>
          <p:cNvPr id="24" name="TextBox 23">
            <a:extLst>
              <a:ext uri="{FF2B5EF4-FFF2-40B4-BE49-F238E27FC236}">
                <a16:creationId xmlns:a16="http://schemas.microsoft.com/office/drawing/2014/main" id="{2120BBA9-8AAF-5EAA-EAD7-5B98C385E3FF}"/>
              </a:ext>
            </a:extLst>
          </p:cNvPr>
          <p:cNvSpPr txBox="1"/>
          <p:nvPr/>
        </p:nvSpPr>
        <p:spPr>
          <a:xfrm>
            <a:off x="298150" y="3390549"/>
            <a:ext cx="2419445" cy="338554"/>
          </a:xfrm>
          <a:prstGeom prst="rect">
            <a:avLst/>
          </a:prstGeom>
          <a:noFill/>
        </p:spPr>
        <p:txBody>
          <a:bodyPr wrap="none" rtlCol="0">
            <a:spAutoFit/>
          </a:bodyPr>
          <a:lstStyle/>
          <a:p>
            <a:r>
              <a:rPr lang="en-RO" sz="1600" b="1" dirty="0"/>
              <a:t>1 PW experimental results</a:t>
            </a:r>
          </a:p>
        </p:txBody>
      </p:sp>
      <p:sp>
        <p:nvSpPr>
          <p:cNvPr id="25" name="TextBox 24">
            <a:extLst>
              <a:ext uri="{FF2B5EF4-FFF2-40B4-BE49-F238E27FC236}">
                <a16:creationId xmlns:a16="http://schemas.microsoft.com/office/drawing/2014/main" id="{DB2061E8-EEA7-397E-75D7-79868C7902B3}"/>
              </a:ext>
            </a:extLst>
          </p:cNvPr>
          <p:cNvSpPr txBox="1"/>
          <p:nvPr/>
        </p:nvSpPr>
        <p:spPr>
          <a:xfrm>
            <a:off x="300007" y="5970335"/>
            <a:ext cx="5059655" cy="338554"/>
          </a:xfrm>
          <a:prstGeom prst="rect">
            <a:avLst/>
          </a:prstGeom>
          <a:noFill/>
        </p:spPr>
        <p:txBody>
          <a:bodyPr wrap="none" rtlCol="0">
            <a:spAutoFit/>
          </a:bodyPr>
          <a:lstStyle/>
          <a:p>
            <a:r>
              <a:rPr lang="en-RO" sz="1600" b="1" dirty="0">
                <a:solidFill>
                  <a:srgbClr val="C00000"/>
                </a:solidFill>
              </a:rPr>
              <a:t>10 PW experiemnts with this technique are coming soon</a:t>
            </a:r>
          </a:p>
        </p:txBody>
      </p:sp>
      <p:grpSp>
        <p:nvGrpSpPr>
          <p:cNvPr id="26" name="Group 25">
            <a:extLst>
              <a:ext uri="{FF2B5EF4-FFF2-40B4-BE49-F238E27FC236}">
                <a16:creationId xmlns:a16="http://schemas.microsoft.com/office/drawing/2014/main" id="{6C6A36D4-62D6-721F-A3D9-DC289FBF362B}"/>
              </a:ext>
            </a:extLst>
          </p:cNvPr>
          <p:cNvGrpSpPr/>
          <p:nvPr/>
        </p:nvGrpSpPr>
        <p:grpSpPr>
          <a:xfrm>
            <a:off x="246353" y="791329"/>
            <a:ext cx="2436027" cy="2350870"/>
            <a:chOff x="2384058" y="1357579"/>
            <a:chExt cx="3042214" cy="2960041"/>
          </a:xfrm>
        </p:grpSpPr>
        <p:pic>
          <p:nvPicPr>
            <p:cNvPr id="27" name="Picture 26">
              <a:extLst>
                <a:ext uri="{FF2B5EF4-FFF2-40B4-BE49-F238E27FC236}">
                  <a16:creationId xmlns:a16="http://schemas.microsoft.com/office/drawing/2014/main" id="{B1875949-9A4D-A7C6-5003-70B7675A93CE}"/>
                </a:ext>
              </a:extLst>
            </p:cNvPr>
            <p:cNvPicPr>
              <a:picLocks noChangeAspect="1"/>
            </p:cNvPicPr>
            <p:nvPr/>
          </p:nvPicPr>
          <p:blipFill>
            <a:blip r:embed="rId13"/>
            <a:stretch>
              <a:fillRect/>
            </a:stretch>
          </p:blipFill>
          <p:spPr>
            <a:xfrm>
              <a:off x="2478472" y="1864806"/>
              <a:ext cx="2597150" cy="2413000"/>
            </a:xfrm>
            <a:prstGeom prst="rect">
              <a:avLst/>
            </a:prstGeom>
          </p:spPr>
        </p:pic>
        <p:sp>
          <p:nvSpPr>
            <p:cNvPr id="28" name="TextBox 27">
              <a:extLst>
                <a:ext uri="{FF2B5EF4-FFF2-40B4-BE49-F238E27FC236}">
                  <a16:creationId xmlns:a16="http://schemas.microsoft.com/office/drawing/2014/main" id="{72B87998-1C8A-8346-0CC3-5631FACD56B0}"/>
                </a:ext>
              </a:extLst>
            </p:cNvPr>
            <p:cNvSpPr txBox="1"/>
            <p:nvPr/>
          </p:nvSpPr>
          <p:spPr>
            <a:xfrm>
              <a:off x="2384058" y="3968844"/>
              <a:ext cx="1144063" cy="348776"/>
            </a:xfrm>
            <a:prstGeom prst="rect">
              <a:avLst/>
            </a:prstGeom>
            <a:noFill/>
          </p:spPr>
          <p:txBody>
            <a:bodyPr wrap="square" rtlCol="0">
              <a:spAutoFit/>
            </a:bodyPr>
            <a:lstStyle/>
            <a:p>
              <a:r>
                <a:rPr lang="en-US" sz="1200" b="1" dirty="0"/>
                <a:t>Gaussian</a:t>
              </a:r>
            </a:p>
          </p:txBody>
        </p:sp>
        <p:sp>
          <p:nvSpPr>
            <p:cNvPr id="30" name="TextBox 29">
              <a:extLst>
                <a:ext uri="{FF2B5EF4-FFF2-40B4-BE49-F238E27FC236}">
                  <a16:creationId xmlns:a16="http://schemas.microsoft.com/office/drawing/2014/main" id="{4821326A-3AB8-C18A-F046-FF8383DC3783}"/>
                </a:ext>
              </a:extLst>
            </p:cNvPr>
            <p:cNvSpPr txBox="1"/>
            <p:nvPr/>
          </p:nvSpPr>
          <p:spPr>
            <a:xfrm>
              <a:off x="2476279" y="1357579"/>
              <a:ext cx="2949993" cy="426282"/>
            </a:xfrm>
            <a:prstGeom prst="rect">
              <a:avLst/>
            </a:prstGeom>
            <a:noFill/>
          </p:spPr>
          <p:txBody>
            <a:bodyPr wrap="square" rtlCol="0">
              <a:spAutoFit/>
            </a:bodyPr>
            <a:lstStyle/>
            <a:p>
              <a:pPr algn="ctr"/>
              <a:r>
                <a:rPr lang="en-US" sz="1600" b="1" dirty="0"/>
                <a:t>Laguerre-Gaussian beams</a:t>
              </a:r>
            </a:p>
          </p:txBody>
        </p:sp>
      </p:grpSp>
      <p:sp>
        <p:nvSpPr>
          <p:cNvPr id="31" name="Rectangle 30">
            <a:extLst>
              <a:ext uri="{FF2B5EF4-FFF2-40B4-BE49-F238E27FC236}">
                <a16:creationId xmlns:a16="http://schemas.microsoft.com/office/drawing/2014/main" id="{97E434E5-60CE-19A8-6D0D-05292D67F72E}"/>
              </a:ext>
            </a:extLst>
          </p:cNvPr>
          <p:cNvSpPr/>
          <p:nvPr/>
        </p:nvSpPr>
        <p:spPr>
          <a:xfrm>
            <a:off x="148501" y="3390549"/>
            <a:ext cx="5211161" cy="291834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grpSp>
        <p:nvGrpSpPr>
          <p:cNvPr id="10" name="Group 9">
            <a:extLst>
              <a:ext uri="{FF2B5EF4-FFF2-40B4-BE49-F238E27FC236}">
                <a16:creationId xmlns:a16="http://schemas.microsoft.com/office/drawing/2014/main" id="{1BAE800E-9E4A-2159-0620-52E40F20C57E}"/>
              </a:ext>
            </a:extLst>
          </p:cNvPr>
          <p:cNvGrpSpPr/>
          <p:nvPr/>
        </p:nvGrpSpPr>
        <p:grpSpPr>
          <a:xfrm>
            <a:off x="-1176" y="6040"/>
            <a:ext cx="12193176" cy="503307"/>
            <a:chOff x="-1176" y="6040"/>
            <a:chExt cx="12193176" cy="503307"/>
          </a:xfrm>
        </p:grpSpPr>
        <p:sp>
          <p:nvSpPr>
            <p:cNvPr id="15" name="Rectangle 14">
              <a:extLst>
                <a:ext uri="{FF2B5EF4-FFF2-40B4-BE49-F238E27FC236}">
                  <a16:creationId xmlns:a16="http://schemas.microsoft.com/office/drawing/2014/main" id="{63952192-677A-E91A-36D0-1E853A7FED65}"/>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Box 15">
              <a:extLst>
                <a:ext uri="{FF2B5EF4-FFF2-40B4-BE49-F238E27FC236}">
                  <a16:creationId xmlns:a16="http://schemas.microsoft.com/office/drawing/2014/main" id="{FABD62A9-8486-0D0A-8992-4E402A42CC02}"/>
                </a:ext>
              </a:extLst>
            </p:cNvPr>
            <p:cNvSpPr txBox="1"/>
            <p:nvPr/>
          </p:nvSpPr>
          <p:spPr>
            <a:xfrm>
              <a:off x="-1175" y="26329"/>
              <a:ext cx="10353086" cy="400110"/>
            </a:xfrm>
            <a:prstGeom prst="rect">
              <a:avLst/>
            </a:prstGeom>
            <a:noFill/>
          </p:spPr>
          <p:txBody>
            <a:bodyPr wrap="square">
              <a:spAutoFit/>
            </a:bodyPr>
            <a:lstStyle/>
            <a:p>
              <a:r>
                <a:rPr lang="en-US" sz="2000" b="1" dirty="0"/>
                <a:t>Ion beam divergence control</a:t>
              </a:r>
              <a:endParaRPr lang="ro-RO" sz="2000" b="1" dirty="0"/>
            </a:p>
          </p:txBody>
        </p:sp>
        <p:pic>
          <p:nvPicPr>
            <p:cNvPr id="17" name="Picture 16">
              <a:extLst>
                <a:ext uri="{FF2B5EF4-FFF2-40B4-BE49-F238E27FC236}">
                  <a16:creationId xmlns:a16="http://schemas.microsoft.com/office/drawing/2014/main" id="{EC04ED27-1BDE-38DB-4BC7-2EEB632BA1E7}"/>
                </a:ext>
              </a:extLst>
            </p:cNvPr>
            <p:cNvPicPr>
              <a:picLocks noChangeAspect="1"/>
            </p:cNvPicPr>
            <p:nvPr/>
          </p:nvPicPr>
          <p:blipFill>
            <a:blip r:embed="rId14"/>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9" name="Picture 18">
            <a:extLst>
              <a:ext uri="{FF2B5EF4-FFF2-40B4-BE49-F238E27FC236}">
                <a16:creationId xmlns:a16="http://schemas.microsoft.com/office/drawing/2014/main" id="{AC66A354-1EB0-3F33-A03C-064E95588654}"/>
              </a:ext>
            </a:extLst>
          </p:cNvPr>
          <p:cNvPicPr>
            <a:picLocks noChangeAspect="1"/>
          </p:cNvPicPr>
          <p:nvPr/>
        </p:nvPicPr>
        <p:blipFill>
          <a:blip r:embed="rId15"/>
          <a:stretch>
            <a:fillRect/>
          </a:stretch>
        </p:blipFill>
        <p:spPr>
          <a:xfrm>
            <a:off x="825432" y="6322781"/>
            <a:ext cx="2042922" cy="428081"/>
          </a:xfrm>
          <a:prstGeom prst="rect">
            <a:avLst/>
          </a:prstGeom>
        </p:spPr>
      </p:pic>
      <p:pic>
        <p:nvPicPr>
          <p:cNvPr id="21" name="Picture 20">
            <a:extLst>
              <a:ext uri="{FF2B5EF4-FFF2-40B4-BE49-F238E27FC236}">
                <a16:creationId xmlns:a16="http://schemas.microsoft.com/office/drawing/2014/main" id="{4A648CC3-4441-5B6B-23E0-D227462A742D}"/>
              </a:ext>
            </a:extLst>
          </p:cNvPr>
          <p:cNvPicPr>
            <a:picLocks noChangeAspect="1"/>
          </p:cNvPicPr>
          <p:nvPr/>
        </p:nvPicPr>
        <p:blipFill>
          <a:blip r:embed="rId16"/>
          <a:stretch>
            <a:fillRect/>
          </a:stretch>
        </p:blipFill>
        <p:spPr>
          <a:xfrm>
            <a:off x="5859164" y="6277190"/>
            <a:ext cx="473672" cy="473672"/>
          </a:xfrm>
          <a:prstGeom prst="rect">
            <a:avLst/>
          </a:prstGeom>
        </p:spPr>
      </p:pic>
      <p:pic>
        <p:nvPicPr>
          <p:cNvPr id="22" name="Picture 21">
            <a:extLst>
              <a:ext uri="{FF2B5EF4-FFF2-40B4-BE49-F238E27FC236}">
                <a16:creationId xmlns:a16="http://schemas.microsoft.com/office/drawing/2014/main" id="{88369159-078A-0FF6-F828-3C07267E4D02}"/>
              </a:ext>
            </a:extLst>
          </p:cNvPr>
          <p:cNvPicPr>
            <a:picLocks noChangeAspect="1"/>
          </p:cNvPicPr>
          <p:nvPr/>
        </p:nvPicPr>
        <p:blipFill>
          <a:blip r:embed="rId17"/>
          <a:srcRect t="19638" b="26316"/>
          <a:stretch/>
        </p:blipFill>
        <p:spPr>
          <a:xfrm>
            <a:off x="10063707" y="6360138"/>
            <a:ext cx="1150393" cy="419932"/>
          </a:xfrm>
          <a:prstGeom prst="rect">
            <a:avLst/>
          </a:prstGeom>
        </p:spPr>
      </p:pic>
    </p:spTree>
    <p:extLst>
      <p:ext uri="{BB962C8B-B14F-4D97-AF65-F5344CB8AC3E}">
        <p14:creationId xmlns:p14="http://schemas.microsoft.com/office/powerpoint/2010/main" val="39629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7C92D-4269-9773-8828-E6401744743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0BB1E88-F908-7D05-04A4-489C735FBC99}"/>
              </a:ext>
            </a:extLst>
          </p:cNvPr>
          <p:cNvPicPr>
            <a:picLocks noChangeAspect="1"/>
          </p:cNvPicPr>
          <p:nvPr/>
        </p:nvPicPr>
        <p:blipFill>
          <a:blip r:embed="rId2"/>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F4347F71-AEA3-117E-EDC1-A79704854494}"/>
              </a:ext>
            </a:extLst>
          </p:cNvPr>
          <p:cNvPicPr>
            <a:picLocks noChangeAspect="1"/>
          </p:cNvPicPr>
          <p:nvPr/>
        </p:nvPicPr>
        <p:blipFill>
          <a:blip r:embed="rId3"/>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16068D89-1E33-EE10-5A75-1BE12E7265D0}"/>
              </a:ext>
            </a:extLst>
          </p:cNvPr>
          <p:cNvPicPr>
            <a:picLocks noChangeAspect="1"/>
          </p:cNvPicPr>
          <p:nvPr/>
        </p:nvPicPr>
        <p:blipFill>
          <a:blip r:embed="rId4"/>
          <a:srcRect t="19638" b="26316"/>
          <a:stretch/>
        </p:blipFill>
        <p:spPr>
          <a:xfrm>
            <a:off x="10063707" y="6360138"/>
            <a:ext cx="1150393" cy="419932"/>
          </a:xfrm>
          <a:prstGeom prst="rect">
            <a:avLst/>
          </a:prstGeom>
        </p:spPr>
      </p:pic>
      <p:sp>
        <p:nvSpPr>
          <p:cNvPr id="43" name="TextBox 42">
            <a:extLst>
              <a:ext uri="{FF2B5EF4-FFF2-40B4-BE49-F238E27FC236}">
                <a16:creationId xmlns:a16="http://schemas.microsoft.com/office/drawing/2014/main" id="{7DA67B4E-618F-5F92-DBD8-DF953818C943}"/>
              </a:ext>
            </a:extLst>
          </p:cNvPr>
          <p:cNvSpPr txBox="1"/>
          <p:nvPr/>
        </p:nvSpPr>
        <p:spPr>
          <a:xfrm>
            <a:off x="8094249" y="5438499"/>
            <a:ext cx="2982420" cy="276999"/>
          </a:xfrm>
          <a:prstGeom prst="rect">
            <a:avLst/>
          </a:prstGeom>
          <a:noFill/>
        </p:spPr>
        <p:txBody>
          <a:bodyPr wrap="square" rtlCol="0">
            <a:spAutoFit/>
          </a:bodyPr>
          <a:lstStyle/>
          <a:p>
            <a:r>
              <a:rPr lang="en-US" sz="1200" dirty="0" err="1">
                <a:solidFill>
                  <a:srgbClr val="000000"/>
                </a:solidFill>
              </a:rPr>
              <a:t>S.Kar</a:t>
            </a:r>
            <a:r>
              <a:rPr lang="en-US" sz="1200" dirty="0">
                <a:solidFill>
                  <a:srgbClr val="000000"/>
                </a:solidFill>
              </a:rPr>
              <a:t> </a:t>
            </a:r>
            <a:r>
              <a:rPr lang="en-US" sz="1200" i="1" dirty="0">
                <a:solidFill>
                  <a:srgbClr val="000000"/>
                </a:solidFill>
              </a:rPr>
              <a:t>et al</a:t>
            </a:r>
            <a:r>
              <a:rPr lang="en-US" sz="1200" dirty="0">
                <a:solidFill>
                  <a:srgbClr val="000000"/>
                </a:solidFill>
              </a:rPr>
              <a:t>, Nature Comm., </a:t>
            </a:r>
            <a:r>
              <a:rPr lang="en-US" sz="1200" b="1" dirty="0">
                <a:solidFill>
                  <a:srgbClr val="000000"/>
                </a:solidFill>
              </a:rPr>
              <a:t>7</a:t>
            </a:r>
            <a:r>
              <a:rPr lang="en-US" sz="1200" dirty="0">
                <a:solidFill>
                  <a:srgbClr val="000000"/>
                </a:solidFill>
              </a:rPr>
              <a:t>, 10792 (2016)</a:t>
            </a:r>
          </a:p>
        </p:txBody>
      </p:sp>
      <p:sp>
        <p:nvSpPr>
          <p:cNvPr id="44" name="TextBox 43">
            <a:extLst>
              <a:ext uri="{FF2B5EF4-FFF2-40B4-BE49-F238E27FC236}">
                <a16:creationId xmlns:a16="http://schemas.microsoft.com/office/drawing/2014/main" id="{7169E968-2FB4-AE62-5403-F378AE63514E}"/>
              </a:ext>
            </a:extLst>
          </p:cNvPr>
          <p:cNvSpPr txBox="1"/>
          <p:nvPr/>
        </p:nvSpPr>
        <p:spPr>
          <a:xfrm>
            <a:off x="8100345" y="5646624"/>
            <a:ext cx="2483372" cy="261610"/>
          </a:xfrm>
          <a:prstGeom prst="rect">
            <a:avLst/>
          </a:prstGeom>
          <a:noFill/>
        </p:spPr>
        <p:txBody>
          <a:bodyPr wrap="none" rtlCol="0">
            <a:spAutoFit/>
          </a:bodyPr>
          <a:lstStyle/>
          <a:p>
            <a:r>
              <a:rPr lang="en-US" sz="1100" dirty="0" err="1">
                <a:solidFill>
                  <a:srgbClr val="000000"/>
                </a:solidFill>
              </a:rPr>
              <a:t>H.Ahmed</a:t>
            </a:r>
            <a:r>
              <a:rPr lang="en-US" sz="1100" dirty="0">
                <a:solidFill>
                  <a:srgbClr val="000000"/>
                </a:solidFill>
              </a:rPr>
              <a:t> </a:t>
            </a:r>
            <a:r>
              <a:rPr lang="en-US" sz="1100" i="1" dirty="0">
                <a:solidFill>
                  <a:srgbClr val="000000"/>
                </a:solidFill>
              </a:rPr>
              <a:t>et al</a:t>
            </a:r>
            <a:r>
              <a:rPr lang="en-US" sz="1100" dirty="0">
                <a:solidFill>
                  <a:srgbClr val="000000"/>
                </a:solidFill>
              </a:rPr>
              <a:t>, Sci. Rep., </a:t>
            </a:r>
            <a:r>
              <a:rPr lang="en-US" sz="1100" b="1" dirty="0">
                <a:solidFill>
                  <a:srgbClr val="000000"/>
                </a:solidFill>
              </a:rPr>
              <a:t>11</a:t>
            </a:r>
            <a:r>
              <a:rPr lang="en-US" sz="1100" dirty="0">
                <a:solidFill>
                  <a:srgbClr val="000000"/>
                </a:solidFill>
              </a:rPr>
              <a:t>, 699 (2021) </a:t>
            </a:r>
          </a:p>
        </p:txBody>
      </p:sp>
      <p:pic>
        <p:nvPicPr>
          <p:cNvPr id="58" name="Picture 57">
            <a:extLst>
              <a:ext uri="{FF2B5EF4-FFF2-40B4-BE49-F238E27FC236}">
                <a16:creationId xmlns:a16="http://schemas.microsoft.com/office/drawing/2014/main" id="{7165490E-12D5-F750-A50B-150879999C5C}"/>
              </a:ext>
            </a:extLst>
          </p:cNvPr>
          <p:cNvPicPr>
            <a:picLocks noChangeAspect="1"/>
          </p:cNvPicPr>
          <p:nvPr/>
        </p:nvPicPr>
        <p:blipFill>
          <a:blip r:embed="rId5"/>
          <a:stretch>
            <a:fillRect/>
          </a:stretch>
        </p:blipFill>
        <p:spPr>
          <a:xfrm>
            <a:off x="7005215" y="1119017"/>
            <a:ext cx="4936737" cy="1422105"/>
          </a:xfrm>
          <a:prstGeom prst="rect">
            <a:avLst/>
          </a:prstGeom>
        </p:spPr>
      </p:pic>
      <p:grpSp>
        <p:nvGrpSpPr>
          <p:cNvPr id="59" name="Group 58">
            <a:extLst>
              <a:ext uri="{FF2B5EF4-FFF2-40B4-BE49-F238E27FC236}">
                <a16:creationId xmlns:a16="http://schemas.microsoft.com/office/drawing/2014/main" id="{B1E6E953-98FE-EAE2-5F8E-29158274D913}"/>
              </a:ext>
            </a:extLst>
          </p:cNvPr>
          <p:cNvGrpSpPr/>
          <p:nvPr/>
        </p:nvGrpSpPr>
        <p:grpSpPr>
          <a:xfrm>
            <a:off x="-1176" y="6040"/>
            <a:ext cx="12193176" cy="503307"/>
            <a:chOff x="-1176" y="6040"/>
            <a:chExt cx="12193176" cy="503307"/>
          </a:xfrm>
        </p:grpSpPr>
        <p:sp>
          <p:nvSpPr>
            <p:cNvPr id="60" name="Rectangle 59">
              <a:extLst>
                <a:ext uri="{FF2B5EF4-FFF2-40B4-BE49-F238E27FC236}">
                  <a16:creationId xmlns:a16="http://schemas.microsoft.com/office/drawing/2014/main" id="{38827E11-88F3-09CA-C04C-A532F4FFC4A9}"/>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1" name="TextBox 60">
              <a:extLst>
                <a:ext uri="{FF2B5EF4-FFF2-40B4-BE49-F238E27FC236}">
                  <a16:creationId xmlns:a16="http://schemas.microsoft.com/office/drawing/2014/main" id="{F2FB2DDE-5005-A144-87AA-C5B7F9DA4E7C}"/>
                </a:ext>
              </a:extLst>
            </p:cNvPr>
            <p:cNvSpPr txBox="1"/>
            <p:nvPr/>
          </p:nvSpPr>
          <p:spPr>
            <a:xfrm>
              <a:off x="-1175" y="26329"/>
              <a:ext cx="10353086" cy="400110"/>
            </a:xfrm>
            <a:prstGeom prst="rect">
              <a:avLst/>
            </a:prstGeom>
            <a:noFill/>
          </p:spPr>
          <p:txBody>
            <a:bodyPr wrap="square">
              <a:spAutoFit/>
            </a:bodyPr>
            <a:lstStyle/>
            <a:p>
              <a:r>
                <a:rPr lang="en-US" sz="2000" b="1" dirty="0"/>
                <a:t>Ion beam divergence control</a:t>
              </a:r>
              <a:endParaRPr lang="ro-RO" sz="2000" b="1" dirty="0"/>
            </a:p>
          </p:txBody>
        </p:sp>
        <p:pic>
          <p:nvPicPr>
            <p:cNvPr id="62" name="Picture 61">
              <a:extLst>
                <a:ext uri="{FF2B5EF4-FFF2-40B4-BE49-F238E27FC236}">
                  <a16:creationId xmlns:a16="http://schemas.microsoft.com/office/drawing/2014/main" id="{AC7537CD-A09E-0B6E-1698-1B5476C4A62F}"/>
                </a:ext>
              </a:extLst>
            </p:cNvPr>
            <p:cNvPicPr>
              <a:picLocks noChangeAspect="1"/>
            </p:cNvPicPr>
            <p:nvPr/>
          </p:nvPicPr>
          <p:blipFill>
            <a:blip r:embed="rId6"/>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sp>
        <p:nvSpPr>
          <p:cNvPr id="63" name="TextBox 62">
            <a:extLst>
              <a:ext uri="{FF2B5EF4-FFF2-40B4-BE49-F238E27FC236}">
                <a16:creationId xmlns:a16="http://schemas.microsoft.com/office/drawing/2014/main" id="{FED44788-600D-438E-3CBF-859BDAF2BCF4}"/>
              </a:ext>
            </a:extLst>
          </p:cNvPr>
          <p:cNvSpPr txBox="1"/>
          <p:nvPr/>
        </p:nvSpPr>
        <p:spPr>
          <a:xfrm>
            <a:off x="148501" y="511487"/>
            <a:ext cx="6209713" cy="369332"/>
          </a:xfrm>
          <a:prstGeom prst="rect">
            <a:avLst/>
          </a:prstGeom>
          <a:noFill/>
        </p:spPr>
        <p:txBody>
          <a:bodyPr wrap="none" rtlCol="0">
            <a:spAutoFit/>
          </a:bodyPr>
          <a:lstStyle/>
          <a:p>
            <a:pPr algn="l">
              <a:spcAft>
                <a:spcPts val="1200"/>
              </a:spcAft>
            </a:pPr>
            <a:r>
              <a:rPr lang="en-GB" b="1" i="0" dirty="0">
                <a:solidFill>
                  <a:srgbClr val="222222"/>
                </a:solidFill>
                <a:effectLst/>
                <a:latin typeface="Harding"/>
              </a:rPr>
              <a:t>Guided post-acceleration of laser-driven ions by a coil structure</a:t>
            </a:r>
          </a:p>
        </p:txBody>
      </p:sp>
      <p:sp>
        <p:nvSpPr>
          <p:cNvPr id="64" name="TextBox 63">
            <a:extLst>
              <a:ext uri="{FF2B5EF4-FFF2-40B4-BE49-F238E27FC236}">
                <a16:creationId xmlns:a16="http://schemas.microsoft.com/office/drawing/2014/main" id="{6702B1ED-B3DA-FEB0-A92F-56E01C9211B5}"/>
              </a:ext>
            </a:extLst>
          </p:cNvPr>
          <p:cNvSpPr txBox="1"/>
          <p:nvPr/>
        </p:nvSpPr>
        <p:spPr>
          <a:xfrm>
            <a:off x="8068260" y="3548769"/>
            <a:ext cx="3504604" cy="646331"/>
          </a:xfrm>
          <a:prstGeom prst="rect">
            <a:avLst/>
          </a:prstGeom>
          <a:noFill/>
        </p:spPr>
        <p:txBody>
          <a:bodyPr wrap="square" rtlCol="0">
            <a:spAutoFit/>
          </a:bodyPr>
          <a:lstStyle/>
          <a:p>
            <a:r>
              <a:rPr lang="en-GB" b="1" i="0" dirty="0">
                <a:solidFill>
                  <a:srgbClr val="C00000"/>
                </a:solidFill>
                <a:effectLst/>
                <a:latin typeface="-apple-system"/>
              </a:rPr>
              <a:t>The focusing beam containing more than 75% of the total flux</a:t>
            </a:r>
            <a:endParaRPr lang="en-RO" b="1" dirty="0">
              <a:solidFill>
                <a:srgbClr val="C00000"/>
              </a:solidFill>
            </a:endParaRPr>
          </a:p>
        </p:txBody>
      </p:sp>
      <p:pic>
        <p:nvPicPr>
          <p:cNvPr id="65" name="Picture 64">
            <a:extLst>
              <a:ext uri="{FF2B5EF4-FFF2-40B4-BE49-F238E27FC236}">
                <a16:creationId xmlns:a16="http://schemas.microsoft.com/office/drawing/2014/main" id="{3D0A942F-B8B0-55FF-E0DB-94F70586F185}"/>
              </a:ext>
            </a:extLst>
          </p:cNvPr>
          <p:cNvPicPr>
            <a:picLocks noChangeAspect="1"/>
          </p:cNvPicPr>
          <p:nvPr/>
        </p:nvPicPr>
        <p:blipFill>
          <a:blip r:embed="rId7"/>
          <a:stretch>
            <a:fillRect/>
          </a:stretch>
        </p:blipFill>
        <p:spPr>
          <a:xfrm>
            <a:off x="237554" y="2945403"/>
            <a:ext cx="7113995" cy="3369104"/>
          </a:xfrm>
          <a:prstGeom prst="rect">
            <a:avLst/>
          </a:prstGeom>
        </p:spPr>
      </p:pic>
      <p:sp>
        <p:nvSpPr>
          <p:cNvPr id="66" name="TextBox 65">
            <a:extLst>
              <a:ext uri="{FF2B5EF4-FFF2-40B4-BE49-F238E27FC236}">
                <a16:creationId xmlns:a16="http://schemas.microsoft.com/office/drawing/2014/main" id="{D4E6E32A-B96B-9A3B-6C44-D6D3D90282BC}"/>
              </a:ext>
            </a:extLst>
          </p:cNvPr>
          <p:cNvSpPr txBox="1"/>
          <p:nvPr/>
        </p:nvSpPr>
        <p:spPr>
          <a:xfrm>
            <a:off x="8131925" y="4369882"/>
            <a:ext cx="2993063" cy="646331"/>
          </a:xfrm>
          <a:prstGeom prst="rect">
            <a:avLst/>
          </a:prstGeom>
          <a:noFill/>
        </p:spPr>
        <p:txBody>
          <a:bodyPr wrap="none" rtlCol="0">
            <a:spAutoFit/>
          </a:bodyPr>
          <a:lstStyle/>
          <a:p>
            <a:r>
              <a:rPr lang="en-RO" b="1" dirty="0">
                <a:solidFill>
                  <a:srgbClr val="C00000"/>
                </a:solidFill>
              </a:rPr>
              <a:t>Energy increase of ~ 2 GeV/m</a:t>
            </a:r>
          </a:p>
          <a:p>
            <a:r>
              <a:rPr lang="en-RO" b="1" dirty="0">
                <a:solidFill>
                  <a:srgbClr val="C00000"/>
                </a:solidFill>
              </a:rPr>
              <a:t>(energy increase up to 30%)</a:t>
            </a:r>
          </a:p>
        </p:txBody>
      </p:sp>
      <p:pic>
        <p:nvPicPr>
          <p:cNvPr id="67" name="Picture 66">
            <a:extLst>
              <a:ext uri="{FF2B5EF4-FFF2-40B4-BE49-F238E27FC236}">
                <a16:creationId xmlns:a16="http://schemas.microsoft.com/office/drawing/2014/main" id="{F2222BD6-73F4-EE13-857F-65D75CDBD386}"/>
              </a:ext>
            </a:extLst>
          </p:cNvPr>
          <p:cNvPicPr>
            <a:picLocks noChangeAspect="1"/>
          </p:cNvPicPr>
          <p:nvPr/>
        </p:nvPicPr>
        <p:blipFill>
          <a:blip r:embed="rId8"/>
          <a:srcRect t="15726"/>
          <a:stretch/>
        </p:blipFill>
        <p:spPr>
          <a:xfrm>
            <a:off x="177656" y="1146800"/>
            <a:ext cx="6180558" cy="1478995"/>
          </a:xfrm>
          <a:prstGeom prst="rect">
            <a:avLst/>
          </a:prstGeom>
        </p:spPr>
      </p:pic>
      <p:sp>
        <p:nvSpPr>
          <p:cNvPr id="68" name="TextBox 67">
            <a:extLst>
              <a:ext uri="{FF2B5EF4-FFF2-40B4-BE49-F238E27FC236}">
                <a16:creationId xmlns:a16="http://schemas.microsoft.com/office/drawing/2014/main" id="{0DF7600A-9C7E-624C-E09B-2D557066E34B}"/>
              </a:ext>
            </a:extLst>
          </p:cNvPr>
          <p:cNvSpPr txBox="1"/>
          <p:nvPr/>
        </p:nvSpPr>
        <p:spPr>
          <a:xfrm>
            <a:off x="177656" y="858589"/>
            <a:ext cx="3940309" cy="369332"/>
          </a:xfrm>
          <a:prstGeom prst="rect">
            <a:avLst/>
          </a:prstGeom>
          <a:noFill/>
        </p:spPr>
        <p:txBody>
          <a:bodyPr wrap="none" rtlCol="0">
            <a:spAutoFit/>
          </a:bodyPr>
          <a:lstStyle/>
          <a:p>
            <a:r>
              <a:rPr lang="en-GB" dirty="0"/>
              <a:t>Laser-generated electromagnetic</a:t>
            </a:r>
            <a:r>
              <a:rPr lang="en-RO" dirty="0"/>
              <a:t> pulse</a:t>
            </a:r>
          </a:p>
        </p:txBody>
      </p:sp>
      <p:sp>
        <p:nvSpPr>
          <p:cNvPr id="69" name="TextBox 68">
            <a:extLst>
              <a:ext uri="{FF2B5EF4-FFF2-40B4-BE49-F238E27FC236}">
                <a16:creationId xmlns:a16="http://schemas.microsoft.com/office/drawing/2014/main" id="{9DFBB60C-E2A4-D999-23CC-3125CC04E1E7}"/>
              </a:ext>
            </a:extLst>
          </p:cNvPr>
          <p:cNvSpPr txBox="1"/>
          <p:nvPr/>
        </p:nvSpPr>
        <p:spPr>
          <a:xfrm>
            <a:off x="8202082" y="746793"/>
            <a:ext cx="2543004" cy="369332"/>
          </a:xfrm>
          <a:prstGeom prst="rect">
            <a:avLst/>
          </a:prstGeom>
          <a:noFill/>
        </p:spPr>
        <p:txBody>
          <a:bodyPr wrap="none" rtlCol="0">
            <a:spAutoFit/>
          </a:bodyPr>
          <a:lstStyle/>
          <a:p>
            <a:r>
              <a:rPr lang="en-US" dirty="0"/>
              <a:t>Coil target characteristics</a:t>
            </a:r>
            <a:endParaRPr lang="en-RO" dirty="0"/>
          </a:p>
        </p:txBody>
      </p:sp>
      <p:sp>
        <p:nvSpPr>
          <p:cNvPr id="70" name="TextBox 69">
            <a:extLst>
              <a:ext uri="{FF2B5EF4-FFF2-40B4-BE49-F238E27FC236}">
                <a16:creationId xmlns:a16="http://schemas.microsoft.com/office/drawing/2014/main" id="{0477386B-6727-6386-6A0F-D29FEDB1B1F5}"/>
              </a:ext>
            </a:extLst>
          </p:cNvPr>
          <p:cNvSpPr txBox="1"/>
          <p:nvPr/>
        </p:nvSpPr>
        <p:spPr>
          <a:xfrm>
            <a:off x="1960357" y="2656255"/>
            <a:ext cx="4372479" cy="369332"/>
          </a:xfrm>
          <a:prstGeom prst="rect">
            <a:avLst/>
          </a:prstGeom>
          <a:noFill/>
        </p:spPr>
        <p:txBody>
          <a:bodyPr wrap="none" rtlCol="0">
            <a:spAutoFit/>
          </a:bodyPr>
          <a:lstStyle/>
          <a:p>
            <a:r>
              <a:rPr lang="en-US" dirty="0"/>
              <a:t>Proton collimation and energy enhancement</a:t>
            </a:r>
            <a:endParaRPr lang="en-RO" dirty="0"/>
          </a:p>
        </p:txBody>
      </p:sp>
    </p:spTree>
    <p:extLst>
      <p:ext uri="{BB962C8B-B14F-4D97-AF65-F5344CB8AC3E}">
        <p14:creationId xmlns:p14="http://schemas.microsoft.com/office/powerpoint/2010/main" val="1776258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02BCAA56-5505-DA4C-6547-F5A94A182F31}"/>
              </a:ext>
            </a:extLst>
          </p:cNvPr>
          <p:cNvGrpSpPr/>
          <p:nvPr/>
        </p:nvGrpSpPr>
        <p:grpSpPr>
          <a:xfrm>
            <a:off x="343775" y="598054"/>
            <a:ext cx="6366397" cy="4895259"/>
            <a:chOff x="339389" y="931937"/>
            <a:chExt cx="6366397" cy="4895259"/>
          </a:xfrm>
        </p:grpSpPr>
        <p:sp>
          <p:nvSpPr>
            <p:cNvPr id="7" name="TextBox 6">
              <a:extLst>
                <a:ext uri="{FF2B5EF4-FFF2-40B4-BE49-F238E27FC236}">
                  <a16:creationId xmlns:a16="http://schemas.microsoft.com/office/drawing/2014/main" id="{32485BD6-DFD8-98B0-D7B3-942D11EA6447}"/>
                </a:ext>
              </a:extLst>
            </p:cNvPr>
            <p:cNvSpPr txBox="1"/>
            <p:nvPr/>
          </p:nvSpPr>
          <p:spPr>
            <a:xfrm>
              <a:off x="353322" y="1725511"/>
              <a:ext cx="6352463" cy="2031325"/>
            </a:xfrm>
            <a:prstGeom prst="rect">
              <a:avLst/>
            </a:prstGeom>
            <a:noFill/>
          </p:spPr>
          <p:txBody>
            <a:bodyPr wrap="square">
              <a:spAutoFit/>
            </a:bodyPr>
            <a:lstStyle/>
            <a:p>
              <a:pPr algn="just"/>
              <a:r>
                <a:rPr lang="en-US" b="0" i="0" noProof="0" dirty="0">
                  <a:solidFill>
                    <a:srgbClr val="0A0A0A"/>
                  </a:solidFill>
                  <a:effectLst/>
                  <a:latin typeface="Google Sans"/>
                </a:rPr>
                <a:t>For instance, X-rays, as the primary mechanism, cause ionization in the cell's water and DNA, leading to many chemical damages.</a:t>
              </a:r>
            </a:p>
            <a:p>
              <a:pPr algn="just"/>
              <a:r>
                <a:rPr lang="en-US" b="1" i="0" noProof="0" dirty="0">
                  <a:solidFill>
                    <a:srgbClr val="0A0A0A"/>
                  </a:solidFill>
                  <a:effectLst/>
                  <a:latin typeface="Google Sans"/>
                </a:rPr>
                <a:t>X-rays cause </a:t>
              </a:r>
              <a:r>
                <a:rPr lang="en-US" b="0" i="0" noProof="0" dirty="0">
                  <a:solidFill>
                    <a:srgbClr val="0A0A0A"/>
                  </a:solidFill>
                  <a:effectLst/>
                  <a:latin typeface="Google Sans"/>
                </a:rPr>
                <a:t>single-strand breaks (</a:t>
              </a:r>
              <a:r>
                <a:rPr lang="en-US" b="1" i="0" noProof="0" dirty="0">
                  <a:solidFill>
                    <a:srgbClr val="0A0A0A"/>
                  </a:solidFill>
                  <a:effectLst/>
                  <a:latin typeface="Google Sans"/>
                </a:rPr>
                <a:t>SSBs</a:t>
              </a:r>
              <a:r>
                <a:rPr lang="en-US" b="0" i="0" noProof="0" dirty="0">
                  <a:solidFill>
                    <a:srgbClr val="0A0A0A"/>
                  </a:solidFill>
                  <a:effectLst/>
                  <a:latin typeface="Google Sans"/>
                </a:rPr>
                <a:t>) </a:t>
              </a:r>
              <a:r>
                <a:rPr lang="en-US" b="1" i="0" noProof="0" dirty="0">
                  <a:solidFill>
                    <a:srgbClr val="0A0A0A"/>
                  </a:solidFill>
                  <a:effectLst/>
                  <a:latin typeface="Google Sans"/>
                </a:rPr>
                <a:t>more frequently </a:t>
              </a:r>
              <a:r>
                <a:rPr lang="en-US" b="0" i="0" noProof="0" dirty="0">
                  <a:solidFill>
                    <a:srgbClr val="0A0A0A"/>
                  </a:solidFill>
                  <a:effectLst/>
                  <a:latin typeface="Google Sans"/>
                </a:rPr>
                <a:t>than double-strand breaks (DSBs).</a:t>
              </a:r>
            </a:p>
            <a:p>
              <a:pPr algn="just"/>
              <a:r>
                <a:rPr lang="en-US" b="0" i="0" noProof="0" dirty="0">
                  <a:solidFill>
                    <a:srgbClr val="0A0A0A"/>
                  </a:solidFill>
                  <a:effectLst/>
                  <a:latin typeface="Google Sans"/>
                </a:rPr>
                <a:t>In </a:t>
              </a:r>
              <a:r>
                <a:rPr lang="en-US" b="0" i="0" noProof="0" dirty="0" err="1">
                  <a:solidFill>
                    <a:srgbClr val="0A0A0A"/>
                  </a:solidFill>
                  <a:effectLst/>
                  <a:latin typeface="Google Sans"/>
                </a:rPr>
                <a:t>Normoxic</a:t>
              </a:r>
              <a:r>
                <a:rPr lang="en-US" b="0" i="0" noProof="0" dirty="0">
                  <a:solidFill>
                    <a:srgbClr val="0A0A0A"/>
                  </a:solidFill>
                  <a:effectLst/>
                  <a:latin typeface="Google Sans"/>
                </a:rPr>
                <a:t> conditions, for a given dose, a typical mammalian cell can experience thousands of SSB, while it will have only around 40 DSB. </a:t>
              </a:r>
              <a:r>
                <a:rPr lang="en-US" b="0" i="0" noProof="0" dirty="0" err="1">
                  <a:solidFill>
                    <a:srgbClr val="0A0A0A"/>
                  </a:solidFill>
                  <a:effectLst/>
                  <a:latin typeface="Google Sans"/>
                </a:rPr>
                <a:t>Tha</a:t>
              </a:r>
              <a:r>
                <a:rPr lang="en-US" dirty="0">
                  <a:solidFill>
                    <a:srgbClr val="0A0A0A"/>
                  </a:solidFill>
                  <a:latin typeface="Google Sans"/>
                </a:rPr>
                <a:t>t is of the order of </a:t>
              </a:r>
              <a:r>
                <a:rPr lang="en-US" b="1" dirty="0">
                  <a:solidFill>
                    <a:srgbClr val="0A0A0A"/>
                  </a:solidFill>
                  <a:latin typeface="Google Sans"/>
                </a:rPr>
                <a:t>~ 1:100 DSB:SSB</a:t>
              </a:r>
              <a:endParaRPr lang="en-US" b="1" noProof="0" dirty="0"/>
            </a:p>
          </p:txBody>
        </p:sp>
        <p:sp>
          <p:nvSpPr>
            <p:cNvPr id="13" name="TextBox 12">
              <a:extLst>
                <a:ext uri="{FF2B5EF4-FFF2-40B4-BE49-F238E27FC236}">
                  <a16:creationId xmlns:a16="http://schemas.microsoft.com/office/drawing/2014/main" id="{933D5C23-6877-1CF7-7A3F-70D3280EE169}"/>
                </a:ext>
              </a:extLst>
            </p:cNvPr>
            <p:cNvSpPr txBox="1"/>
            <p:nvPr/>
          </p:nvSpPr>
          <p:spPr>
            <a:xfrm>
              <a:off x="353323" y="3813625"/>
              <a:ext cx="6352462" cy="646331"/>
            </a:xfrm>
            <a:prstGeom prst="rect">
              <a:avLst/>
            </a:prstGeom>
            <a:noFill/>
          </p:spPr>
          <p:txBody>
            <a:bodyPr wrap="square">
              <a:spAutoFit/>
            </a:bodyPr>
            <a:lstStyle/>
            <a:p>
              <a:pPr algn="just"/>
              <a:r>
                <a:rPr lang="en-US" b="1" noProof="0" dirty="0">
                  <a:solidFill>
                    <a:srgbClr val="0A0A0A"/>
                  </a:solidFill>
                  <a:latin typeface="Google Sans"/>
                </a:rPr>
                <a:t>Tumors</a:t>
              </a:r>
              <a:r>
                <a:rPr lang="en-US" b="1" i="0" noProof="0" dirty="0">
                  <a:solidFill>
                    <a:srgbClr val="0A0A0A"/>
                  </a:solidFill>
                  <a:effectLst/>
                  <a:latin typeface="Google Sans"/>
                </a:rPr>
                <a:t> are </a:t>
              </a:r>
              <a:r>
                <a:rPr lang="en-US" b="0" i="0" noProof="0" dirty="0">
                  <a:solidFill>
                    <a:srgbClr val="0A0A0A"/>
                  </a:solidFill>
                  <a:effectLst/>
                  <a:latin typeface="Google Sans"/>
                </a:rPr>
                <a:t>generally in a </a:t>
              </a:r>
              <a:r>
                <a:rPr lang="en-US" b="1" i="0" noProof="0" dirty="0">
                  <a:solidFill>
                    <a:srgbClr val="0A0A0A"/>
                  </a:solidFill>
                  <a:effectLst/>
                  <a:latin typeface="Google Sans"/>
                </a:rPr>
                <a:t>Hypoxic</a:t>
              </a:r>
              <a:r>
                <a:rPr lang="en-US" b="0" i="0" noProof="0" dirty="0">
                  <a:solidFill>
                    <a:srgbClr val="0A0A0A"/>
                  </a:solidFill>
                  <a:effectLst/>
                  <a:latin typeface="Google Sans"/>
                </a:rPr>
                <a:t> condition, i.e., a lack of oxygen in the body's tissues.</a:t>
              </a:r>
              <a:endParaRPr lang="en-US" noProof="0" dirty="0"/>
            </a:p>
          </p:txBody>
        </p:sp>
        <p:sp>
          <p:nvSpPr>
            <p:cNvPr id="15" name="TextBox 14">
              <a:extLst>
                <a:ext uri="{FF2B5EF4-FFF2-40B4-BE49-F238E27FC236}">
                  <a16:creationId xmlns:a16="http://schemas.microsoft.com/office/drawing/2014/main" id="{03550AA2-7F4C-971C-1B38-2EE6B791DF2E}"/>
                </a:ext>
              </a:extLst>
            </p:cNvPr>
            <p:cNvSpPr txBox="1"/>
            <p:nvPr/>
          </p:nvSpPr>
          <p:spPr>
            <a:xfrm>
              <a:off x="339390" y="4356118"/>
              <a:ext cx="5119971" cy="369332"/>
            </a:xfrm>
            <a:prstGeom prst="rect">
              <a:avLst/>
            </a:prstGeom>
            <a:noFill/>
          </p:spPr>
          <p:txBody>
            <a:bodyPr wrap="square">
              <a:spAutoFit/>
            </a:bodyPr>
            <a:lstStyle/>
            <a:p>
              <a:pPr algn="just"/>
              <a:r>
                <a:rPr lang="en-US" noProof="0" dirty="0"/>
                <a:t>(For </a:t>
              </a:r>
              <a:r>
                <a:rPr lang="en-US" dirty="0"/>
                <a:t>instance</a:t>
              </a:r>
              <a:r>
                <a:rPr lang="en-US" noProof="0" dirty="0"/>
                <a:t>, breast cancer often involves hypoxia)</a:t>
              </a:r>
            </a:p>
          </p:txBody>
        </p:sp>
        <p:sp>
          <p:nvSpPr>
            <p:cNvPr id="17" name="TextBox 16">
              <a:extLst>
                <a:ext uri="{FF2B5EF4-FFF2-40B4-BE49-F238E27FC236}">
                  <a16:creationId xmlns:a16="http://schemas.microsoft.com/office/drawing/2014/main" id="{33979FD2-A781-0C37-4242-B86338A00F36}"/>
                </a:ext>
              </a:extLst>
            </p:cNvPr>
            <p:cNvSpPr txBox="1"/>
            <p:nvPr/>
          </p:nvSpPr>
          <p:spPr>
            <a:xfrm>
              <a:off x="339389" y="4903866"/>
              <a:ext cx="6352461" cy="923330"/>
            </a:xfrm>
            <a:prstGeom prst="rect">
              <a:avLst/>
            </a:prstGeom>
            <a:noFill/>
          </p:spPr>
          <p:txBody>
            <a:bodyPr wrap="square" rtlCol="0">
              <a:spAutoFit/>
            </a:bodyPr>
            <a:lstStyle/>
            <a:p>
              <a:pPr algn="just"/>
              <a:r>
                <a:rPr lang="en-US" noProof="0" dirty="0"/>
                <a:t>Lack of Oxygen leads to </a:t>
              </a:r>
              <a:r>
                <a:rPr lang="en-US" b="1" noProof="0" dirty="0" err="1"/>
                <a:t>radioresistance</a:t>
              </a:r>
              <a:r>
                <a:rPr lang="en-US" b="1" baseline="30000" noProof="0" dirty="0"/>
                <a:t>*</a:t>
              </a:r>
              <a:r>
                <a:rPr lang="en-US" noProof="0" dirty="0"/>
                <a:t> as primary cell damage occurs as indirect damage due to the </a:t>
              </a:r>
              <a:r>
                <a:rPr lang="en-US" b="0" i="0" noProof="0" dirty="0">
                  <a:solidFill>
                    <a:srgbClr val="0A0A0A"/>
                  </a:solidFill>
                  <a:effectLst/>
                  <a:latin typeface="Google Sans"/>
                </a:rPr>
                <a:t>generation</a:t>
              </a:r>
              <a:r>
                <a:rPr lang="en-US" dirty="0">
                  <a:solidFill>
                    <a:srgbClr val="0A0A0A"/>
                  </a:solidFill>
                  <a:latin typeface="Google Sans"/>
                </a:rPr>
                <a:t> of </a:t>
              </a:r>
              <a:r>
                <a:rPr lang="en-US" b="0" i="0" noProof="0" dirty="0">
                  <a:solidFill>
                    <a:srgbClr val="0A0A0A"/>
                  </a:solidFill>
                  <a:effectLst/>
                  <a:latin typeface="Google Sans"/>
                </a:rPr>
                <a:t>reactive oxygen species (ROS) that cause stable DNA lesions.</a:t>
              </a:r>
              <a:r>
                <a:rPr lang="en-US" noProof="0" dirty="0"/>
                <a:t> </a:t>
              </a:r>
            </a:p>
          </p:txBody>
        </p:sp>
        <p:sp>
          <p:nvSpPr>
            <p:cNvPr id="36" name="TextBox 35">
              <a:extLst>
                <a:ext uri="{FF2B5EF4-FFF2-40B4-BE49-F238E27FC236}">
                  <a16:creationId xmlns:a16="http://schemas.microsoft.com/office/drawing/2014/main" id="{1EF774A0-BD6D-5E14-7180-62AA33461A3C}"/>
                </a:ext>
              </a:extLst>
            </p:cNvPr>
            <p:cNvSpPr txBox="1"/>
            <p:nvPr/>
          </p:nvSpPr>
          <p:spPr>
            <a:xfrm>
              <a:off x="339390" y="931937"/>
              <a:ext cx="6366396" cy="646331"/>
            </a:xfrm>
            <a:prstGeom prst="rect">
              <a:avLst/>
            </a:prstGeom>
            <a:noFill/>
          </p:spPr>
          <p:txBody>
            <a:bodyPr wrap="square" rtlCol="0">
              <a:spAutoFit/>
            </a:bodyPr>
            <a:lstStyle/>
            <a:p>
              <a:pPr algn="just"/>
              <a:r>
                <a:rPr lang="en-GB" dirty="0"/>
                <a:t>A cell</a:t>
              </a:r>
              <a:r>
                <a:rPr lang="en-RO" dirty="0"/>
                <a:t> can undergo </a:t>
              </a:r>
              <a:r>
                <a:rPr lang="en-GB" b="1" dirty="0"/>
                <a:t>direct</a:t>
              </a:r>
              <a:r>
                <a:rPr lang="en-RO" b="1" dirty="0"/>
                <a:t> or indirect DNA damage</a:t>
              </a:r>
              <a:r>
                <a:rPr lang="en-RO" dirty="0"/>
                <a:t>, i.e., chemically via water ionization, or physically via direct DNA helix breaking.</a:t>
              </a:r>
            </a:p>
          </p:txBody>
        </p:sp>
      </p:grpSp>
      <p:pic>
        <p:nvPicPr>
          <p:cNvPr id="38" name="Picture 8" descr="3: Da sinistra: Single Strand Break (SSB) e Double Strand Break (DSB). |  Download Scientific Diagram">
            <a:extLst>
              <a:ext uri="{FF2B5EF4-FFF2-40B4-BE49-F238E27FC236}">
                <a16:creationId xmlns:a16="http://schemas.microsoft.com/office/drawing/2014/main" id="{2BC51B2B-8845-7DF2-EFF5-2D2995899C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81"/>
          <a:stretch/>
        </p:blipFill>
        <p:spPr bwMode="auto">
          <a:xfrm>
            <a:off x="8665027" y="3429000"/>
            <a:ext cx="2242457" cy="2438393"/>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0BB39B91-26BB-12FD-AEAF-E166F7056227}"/>
              </a:ext>
            </a:extLst>
          </p:cNvPr>
          <p:cNvGrpSpPr/>
          <p:nvPr/>
        </p:nvGrpSpPr>
        <p:grpSpPr>
          <a:xfrm>
            <a:off x="8665027" y="648084"/>
            <a:ext cx="2242457" cy="2308325"/>
            <a:chOff x="7717972" y="598202"/>
            <a:chExt cx="3058280" cy="2830798"/>
          </a:xfrm>
        </p:grpSpPr>
        <p:pic>
          <p:nvPicPr>
            <p:cNvPr id="1032" name="Picture 8" descr="3: Da sinistra: Single Strand Break (SSB) e Double Strand Break (DSB). |  Download Scientific Diagram">
              <a:extLst>
                <a:ext uri="{FF2B5EF4-FFF2-40B4-BE49-F238E27FC236}">
                  <a16:creationId xmlns:a16="http://schemas.microsoft.com/office/drawing/2014/main" id="{52B622BD-5554-6C02-54ED-DFBFE80639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503"/>
            <a:stretch/>
          </p:blipFill>
          <p:spPr bwMode="auto">
            <a:xfrm>
              <a:off x="8246859" y="598202"/>
              <a:ext cx="2518507" cy="28307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3: Da sinistra: Single Strand Break (SSB) e Double Strand Break (DSB). |  Download Scientific Diagram">
              <a:extLst>
                <a:ext uri="{FF2B5EF4-FFF2-40B4-BE49-F238E27FC236}">
                  <a16:creationId xmlns:a16="http://schemas.microsoft.com/office/drawing/2014/main" id="{B9A9C214-25B7-3902-15CD-E5C1D29B02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81" t="1" b="62230"/>
            <a:stretch/>
          </p:blipFill>
          <p:spPr bwMode="auto">
            <a:xfrm>
              <a:off x="7717972" y="759641"/>
              <a:ext cx="3058280" cy="106915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9E19C4FF-28C1-33A4-10CE-D5B5382E9C39}"/>
              </a:ext>
            </a:extLst>
          </p:cNvPr>
          <p:cNvSpPr txBox="1"/>
          <p:nvPr/>
        </p:nvSpPr>
        <p:spPr>
          <a:xfrm>
            <a:off x="8446657" y="5831944"/>
            <a:ext cx="2679195" cy="369332"/>
          </a:xfrm>
          <a:prstGeom prst="rect">
            <a:avLst/>
          </a:prstGeom>
          <a:noFill/>
        </p:spPr>
        <p:txBody>
          <a:bodyPr wrap="none" rtlCol="0">
            <a:spAutoFit/>
          </a:bodyPr>
          <a:lstStyle/>
          <a:p>
            <a:r>
              <a:rPr lang="en-RO" dirty="0"/>
              <a:t>Double Strand Break (DSB)</a:t>
            </a:r>
          </a:p>
        </p:txBody>
      </p:sp>
      <p:sp>
        <p:nvSpPr>
          <p:cNvPr id="42" name="TextBox 41">
            <a:extLst>
              <a:ext uri="{FF2B5EF4-FFF2-40B4-BE49-F238E27FC236}">
                <a16:creationId xmlns:a16="http://schemas.microsoft.com/office/drawing/2014/main" id="{00DC8C56-C214-0C27-F02E-DCDAC215C468}"/>
              </a:ext>
            </a:extLst>
          </p:cNvPr>
          <p:cNvSpPr txBox="1"/>
          <p:nvPr/>
        </p:nvSpPr>
        <p:spPr>
          <a:xfrm>
            <a:off x="8446656" y="2910451"/>
            <a:ext cx="2523704" cy="369332"/>
          </a:xfrm>
          <a:prstGeom prst="rect">
            <a:avLst/>
          </a:prstGeom>
          <a:noFill/>
        </p:spPr>
        <p:txBody>
          <a:bodyPr wrap="none" rtlCol="0">
            <a:spAutoFit/>
          </a:bodyPr>
          <a:lstStyle/>
          <a:p>
            <a:r>
              <a:rPr lang="en-RO" dirty="0"/>
              <a:t>Single Strand Break (SSB)</a:t>
            </a:r>
          </a:p>
        </p:txBody>
      </p:sp>
      <p:grpSp>
        <p:nvGrpSpPr>
          <p:cNvPr id="43" name="Group 42">
            <a:extLst>
              <a:ext uri="{FF2B5EF4-FFF2-40B4-BE49-F238E27FC236}">
                <a16:creationId xmlns:a16="http://schemas.microsoft.com/office/drawing/2014/main" id="{2071DE38-C42D-D406-D433-1914AC022EF2}"/>
              </a:ext>
            </a:extLst>
          </p:cNvPr>
          <p:cNvGrpSpPr/>
          <p:nvPr/>
        </p:nvGrpSpPr>
        <p:grpSpPr>
          <a:xfrm>
            <a:off x="-1176" y="6040"/>
            <a:ext cx="12193176" cy="517412"/>
            <a:chOff x="-1176" y="6040"/>
            <a:chExt cx="12193176" cy="517412"/>
          </a:xfrm>
        </p:grpSpPr>
        <p:grpSp>
          <p:nvGrpSpPr>
            <p:cNvPr id="44" name="Group 43">
              <a:extLst>
                <a:ext uri="{FF2B5EF4-FFF2-40B4-BE49-F238E27FC236}">
                  <a16:creationId xmlns:a16="http://schemas.microsoft.com/office/drawing/2014/main" id="{12430B00-C127-B7FA-B86C-C4E31B65FBA7}"/>
                </a:ext>
              </a:extLst>
            </p:cNvPr>
            <p:cNvGrpSpPr/>
            <p:nvPr/>
          </p:nvGrpSpPr>
          <p:grpSpPr>
            <a:xfrm>
              <a:off x="-1176" y="6040"/>
              <a:ext cx="12193176" cy="457240"/>
              <a:chOff x="-1176" y="6040"/>
              <a:chExt cx="12193176" cy="457240"/>
            </a:xfrm>
          </p:grpSpPr>
          <p:sp>
            <p:nvSpPr>
              <p:cNvPr id="46" name="Rectangle 45">
                <a:extLst>
                  <a:ext uri="{FF2B5EF4-FFF2-40B4-BE49-F238E27FC236}">
                    <a16:creationId xmlns:a16="http://schemas.microsoft.com/office/drawing/2014/main" id="{29C3D26A-D912-F889-1FF6-D3E3AC0251C7}"/>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TextBox 46">
                <a:extLst>
                  <a:ext uri="{FF2B5EF4-FFF2-40B4-BE49-F238E27FC236}">
                    <a16:creationId xmlns:a16="http://schemas.microsoft.com/office/drawing/2014/main" id="{383985E9-AE07-0FFC-A46E-5820EA920FE7}"/>
                  </a:ext>
                </a:extLst>
              </p:cNvPr>
              <p:cNvSpPr txBox="1"/>
              <p:nvPr/>
            </p:nvSpPr>
            <p:spPr>
              <a:xfrm>
                <a:off x="-1175" y="26329"/>
                <a:ext cx="10353086" cy="400110"/>
              </a:xfrm>
              <a:prstGeom prst="rect">
                <a:avLst/>
              </a:prstGeom>
              <a:noFill/>
            </p:spPr>
            <p:txBody>
              <a:bodyPr wrap="square">
                <a:spAutoFit/>
              </a:bodyPr>
              <a:lstStyle/>
              <a:p>
                <a:r>
                  <a:rPr lang="en-US" sz="2000" b="1" noProof="0" dirty="0"/>
                  <a:t>Cell damage</a:t>
                </a:r>
              </a:p>
            </p:txBody>
          </p:sp>
        </p:grpSp>
        <p:pic>
          <p:nvPicPr>
            <p:cNvPr id="45" name="Picture 44" descr="A close up of a logo&#10;&#10;Description automatically generated">
              <a:extLst>
                <a:ext uri="{FF2B5EF4-FFF2-40B4-BE49-F238E27FC236}">
                  <a16:creationId xmlns:a16="http://schemas.microsoft.com/office/drawing/2014/main" id="{28BB6549-5CE5-AAE7-D85F-0EE0767CC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9" y="105023"/>
              <a:ext cx="1396798" cy="418429"/>
            </a:xfrm>
            <a:prstGeom prst="rect">
              <a:avLst/>
            </a:prstGeom>
          </p:spPr>
        </p:pic>
      </p:grpSp>
      <p:pic>
        <p:nvPicPr>
          <p:cNvPr id="48" name="Picture 47">
            <a:extLst>
              <a:ext uri="{FF2B5EF4-FFF2-40B4-BE49-F238E27FC236}">
                <a16:creationId xmlns:a16="http://schemas.microsoft.com/office/drawing/2014/main" id="{C22F6174-FF34-630C-8C5B-0FC7480CF53A}"/>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49" name="Picture 48">
            <a:extLst>
              <a:ext uri="{FF2B5EF4-FFF2-40B4-BE49-F238E27FC236}">
                <a16:creationId xmlns:a16="http://schemas.microsoft.com/office/drawing/2014/main" id="{587A1C96-A92A-4656-60A1-41092F8B187C}"/>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50" name="Picture 49">
            <a:extLst>
              <a:ext uri="{FF2B5EF4-FFF2-40B4-BE49-F238E27FC236}">
                <a16:creationId xmlns:a16="http://schemas.microsoft.com/office/drawing/2014/main" id="{172A2352-2845-CDE3-3A65-58139A514B23}"/>
              </a:ext>
            </a:extLst>
          </p:cNvPr>
          <p:cNvPicPr>
            <a:picLocks noChangeAspect="1"/>
          </p:cNvPicPr>
          <p:nvPr/>
        </p:nvPicPr>
        <p:blipFill>
          <a:blip r:embed="rId6"/>
          <a:srcRect t="19638" b="26316"/>
          <a:stretch/>
        </p:blipFill>
        <p:spPr>
          <a:xfrm>
            <a:off x="10063707" y="6360138"/>
            <a:ext cx="1150393" cy="419932"/>
          </a:xfrm>
          <a:prstGeom prst="rect">
            <a:avLst/>
          </a:prstGeom>
        </p:spPr>
      </p:pic>
      <p:sp>
        <p:nvSpPr>
          <p:cNvPr id="51" name="TextBox 50">
            <a:extLst>
              <a:ext uri="{FF2B5EF4-FFF2-40B4-BE49-F238E27FC236}">
                <a16:creationId xmlns:a16="http://schemas.microsoft.com/office/drawing/2014/main" id="{10EF8616-2699-5580-60FE-21441A27B72B}"/>
              </a:ext>
            </a:extLst>
          </p:cNvPr>
          <p:cNvSpPr txBox="1"/>
          <p:nvPr/>
        </p:nvSpPr>
        <p:spPr>
          <a:xfrm>
            <a:off x="343775" y="5487063"/>
            <a:ext cx="6366396" cy="369332"/>
          </a:xfrm>
          <a:prstGeom prst="rect">
            <a:avLst/>
          </a:prstGeom>
          <a:noFill/>
        </p:spPr>
        <p:txBody>
          <a:bodyPr wrap="square">
            <a:spAutoFit/>
          </a:bodyPr>
          <a:lstStyle/>
          <a:p>
            <a:pPr algn="just">
              <a:spcBef>
                <a:spcPts val="750"/>
              </a:spcBef>
              <a:spcAft>
                <a:spcPts val="900"/>
              </a:spcAft>
              <a:buFont typeface="Arial" panose="020B0604020202020204" pitchFamily="34" charset="0"/>
              <a:buChar char="•"/>
            </a:pPr>
            <a:r>
              <a:rPr lang="en-US" sz="900" b="1" i="0" noProof="0" dirty="0">
                <a:solidFill>
                  <a:srgbClr val="0A0A0A"/>
                </a:solidFill>
                <a:effectLst/>
                <a:latin typeface="Google Sans"/>
              </a:rPr>
              <a:t>Resistance to radiotherapy</a:t>
            </a:r>
            <a:r>
              <a:rPr lang="en-US" sz="900" b="0" i="0" noProof="0" dirty="0">
                <a:solidFill>
                  <a:srgbClr val="0A0A0A"/>
                </a:solidFill>
                <a:effectLst/>
                <a:latin typeface="Google Sans"/>
              </a:rPr>
              <a:t>: Oxygen is required for many forms of radiation therapy to work effectively. Hypoxic cells are less damaged by radiation and have more efficient DNA repair, making them significantly more resistant to treatment.</a:t>
            </a:r>
          </a:p>
        </p:txBody>
      </p:sp>
    </p:spTree>
    <p:extLst>
      <p:ext uri="{BB962C8B-B14F-4D97-AF65-F5344CB8AC3E}">
        <p14:creationId xmlns:p14="http://schemas.microsoft.com/office/powerpoint/2010/main" val="4195819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DB37C-B273-4AEF-988D-D4D5D64288A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BECD918-74C9-51BD-2023-3BCC978DF8B2}"/>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C0CA32B1-934D-D16C-5449-F025E6B166CA}"/>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3182AFCE-DDDC-4C02-20C1-FF42C6387C00}"/>
                </a:ext>
              </a:extLst>
            </p:cNvPr>
            <p:cNvSpPr txBox="1"/>
            <p:nvPr/>
          </p:nvSpPr>
          <p:spPr>
            <a:xfrm>
              <a:off x="-1175" y="26329"/>
              <a:ext cx="10353086" cy="400110"/>
            </a:xfrm>
            <a:prstGeom prst="rect">
              <a:avLst/>
            </a:prstGeom>
            <a:noFill/>
          </p:spPr>
          <p:txBody>
            <a:bodyPr wrap="square">
              <a:spAutoFit/>
            </a:bodyPr>
            <a:lstStyle/>
            <a:p>
              <a:endParaRPr lang="en-US" sz="2000" b="1" noProof="0" dirty="0"/>
            </a:p>
          </p:txBody>
        </p:sp>
        <p:pic>
          <p:nvPicPr>
            <p:cNvPr id="12" name="Picture 11">
              <a:extLst>
                <a:ext uri="{FF2B5EF4-FFF2-40B4-BE49-F238E27FC236}">
                  <a16:creationId xmlns:a16="http://schemas.microsoft.com/office/drawing/2014/main" id="{FF30BD6A-5271-542A-E70B-F662CCA9A9CB}"/>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D482ED4E-CA21-865D-68EE-4784920255F9}"/>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DECE1BE2-0F39-C2A5-142C-9C88E55842E2}"/>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3E961AF5-1DC4-0182-FA48-487DEAEAA25B}"/>
              </a:ext>
            </a:extLst>
          </p:cNvPr>
          <p:cNvPicPr>
            <a:picLocks noChangeAspect="1"/>
          </p:cNvPicPr>
          <p:nvPr/>
        </p:nvPicPr>
        <p:blipFill>
          <a:blip r:embed="rId5"/>
          <a:srcRect t="19638" b="26316"/>
          <a:stretch/>
        </p:blipFill>
        <p:spPr>
          <a:xfrm>
            <a:off x="10063707" y="6360138"/>
            <a:ext cx="1150393" cy="419932"/>
          </a:xfrm>
          <a:prstGeom prst="rect">
            <a:avLst/>
          </a:prstGeom>
        </p:spPr>
      </p:pic>
      <p:sp>
        <p:nvSpPr>
          <p:cNvPr id="3" name="TextBox 2">
            <a:extLst>
              <a:ext uri="{FF2B5EF4-FFF2-40B4-BE49-F238E27FC236}">
                <a16:creationId xmlns:a16="http://schemas.microsoft.com/office/drawing/2014/main" id="{787762E3-35C5-C399-1697-B89EAE09C811}"/>
              </a:ext>
            </a:extLst>
          </p:cNvPr>
          <p:cNvSpPr txBox="1"/>
          <p:nvPr/>
        </p:nvSpPr>
        <p:spPr>
          <a:xfrm>
            <a:off x="2184214" y="2335136"/>
            <a:ext cx="7822399" cy="646331"/>
          </a:xfrm>
          <a:prstGeom prst="rect">
            <a:avLst/>
          </a:prstGeom>
          <a:noFill/>
        </p:spPr>
        <p:txBody>
          <a:bodyPr wrap="none" rtlCol="0">
            <a:spAutoFit/>
          </a:bodyPr>
          <a:lstStyle/>
          <a:p>
            <a:pPr algn="ctr"/>
            <a:r>
              <a:rPr lang="en-US" sz="3600" b="1" dirty="0">
                <a:solidFill>
                  <a:srgbClr val="333333"/>
                </a:solidFill>
                <a:latin typeface="-apple-system"/>
              </a:rPr>
              <a:t>R</a:t>
            </a:r>
            <a:r>
              <a:rPr lang="en-RO" sz="3600" b="1" dirty="0">
                <a:solidFill>
                  <a:srgbClr val="333333"/>
                </a:solidFill>
                <a:latin typeface="-apple-system"/>
              </a:rPr>
              <a:t>adiobiology with carbon ions at ELI-NP</a:t>
            </a:r>
          </a:p>
        </p:txBody>
      </p:sp>
    </p:spTree>
    <p:extLst>
      <p:ext uri="{BB962C8B-B14F-4D97-AF65-F5344CB8AC3E}">
        <p14:creationId xmlns:p14="http://schemas.microsoft.com/office/powerpoint/2010/main" val="1756483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B962-5DBA-1ED0-F9F4-EDC42178D8C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B3554F5-0427-B4E5-6DB9-D4A6EF85352B}"/>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D9B8C202-AC7B-1FB5-5C13-F9073EF04EEE}"/>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F9644271-B29D-E2B5-2327-BBD8BA06C6AD}"/>
                </a:ext>
              </a:extLst>
            </p:cNvPr>
            <p:cNvSpPr txBox="1"/>
            <p:nvPr/>
          </p:nvSpPr>
          <p:spPr>
            <a:xfrm>
              <a:off x="-1175" y="26329"/>
              <a:ext cx="10353086" cy="400110"/>
            </a:xfrm>
            <a:prstGeom prst="rect">
              <a:avLst/>
            </a:prstGeom>
            <a:noFill/>
          </p:spPr>
          <p:txBody>
            <a:bodyPr wrap="square">
              <a:spAutoFit/>
            </a:bodyPr>
            <a:lstStyle/>
            <a:p>
              <a:r>
                <a:rPr lang="en-US" sz="2000" b="1" dirty="0"/>
                <a:t>Ion beam transport</a:t>
              </a:r>
              <a:endParaRPr lang="ro-RO" sz="2000" b="1" dirty="0"/>
            </a:p>
          </p:txBody>
        </p:sp>
        <p:pic>
          <p:nvPicPr>
            <p:cNvPr id="12" name="Picture 11">
              <a:extLst>
                <a:ext uri="{FF2B5EF4-FFF2-40B4-BE49-F238E27FC236}">
                  <a16:creationId xmlns:a16="http://schemas.microsoft.com/office/drawing/2014/main" id="{65F3B522-4F8C-64B3-6F54-9E2E306EA599}"/>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434DEF07-FBA1-3D36-FDFD-FD4898B9C627}"/>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C4F4065D-D40E-0F75-3F06-71693772279F}"/>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EA17A635-AF6D-561E-3340-3237E6FA2572}"/>
              </a:ext>
            </a:extLst>
          </p:cNvPr>
          <p:cNvPicPr>
            <a:picLocks noChangeAspect="1"/>
          </p:cNvPicPr>
          <p:nvPr/>
        </p:nvPicPr>
        <p:blipFill>
          <a:blip r:embed="rId5"/>
          <a:srcRect t="19638" b="26316"/>
          <a:stretch/>
        </p:blipFill>
        <p:spPr>
          <a:xfrm>
            <a:off x="10063707" y="6360138"/>
            <a:ext cx="1150393" cy="419932"/>
          </a:xfrm>
          <a:prstGeom prst="rect">
            <a:avLst/>
          </a:prstGeom>
        </p:spPr>
      </p:pic>
      <p:pic>
        <p:nvPicPr>
          <p:cNvPr id="262" name="Picture 261">
            <a:extLst>
              <a:ext uri="{FF2B5EF4-FFF2-40B4-BE49-F238E27FC236}">
                <a16:creationId xmlns:a16="http://schemas.microsoft.com/office/drawing/2014/main" id="{3149AA87-6B2C-9C51-8488-59B8BAFDCC38}"/>
              </a:ext>
            </a:extLst>
          </p:cNvPr>
          <p:cNvPicPr>
            <a:picLocks noChangeAspect="1"/>
          </p:cNvPicPr>
          <p:nvPr/>
        </p:nvPicPr>
        <p:blipFill>
          <a:blip r:embed="rId6"/>
          <a:stretch>
            <a:fillRect/>
          </a:stretch>
        </p:blipFill>
        <p:spPr>
          <a:xfrm>
            <a:off x="311502" y="1731960"/>
            <a:ext cx="5438134" cy="4118534"/>
          </a:xfrm>
          <a:prstGeom prst="rect">
            <a:avLst/>
          </a:prstGeom>
        </p:spPr>
      </p:pic>
      <p:pic>
        <p:nvPicPr>
          <p:cNvPr id="263" name="Picture 262">
            <a:extLst>
              <a:ext uri="{FF2B5EF4-FFF2-40B4-BE49-F238E27FC236}">
                <a16:creationId xmlns:a16="http://schemas.microsoft.com/office/drawing/2014/main" id="{161BAF6C-24FA-5626-02D7-DD1F077E3651}"/>
              </a:ext>
            </a:extLst>
          </p:cNvPr>
          <p:cNvPicPr>
            <a:picLocks noChangeAspect="1"/>
          </p:cNvPicPr>
          <p:nvPr/>
        </p:nvPicPr>
        <p:blipFill>
          <a:blip r:embed="rId7"/>
          <a:stretch>
            <a:fillRect/>
          </a:stretch>
        </p:blipFill>
        <p:spPr>
          <a:xfrm>
            <a:off x="5985975" y="2070818"/>
            <a:ext cx="6167304" cy="3383036"/>
          </a:xfrm>
          <a:prstGeom prst="rect">
            <a:avLst/>
          </a:prstGeom>
        </p:spPr>
      </p:pic>
      <p:sp>
        <p:nvSpPr>
          <p:cNvPr id="266" name="TextBox 265">
            <a:extLst>
              <a:ext uri="{FF2B5EF4-FFF2-40B4-BE49-F238E27FC236}">
                <a16:creationId xmlns:a16="http://schemas.microsoft.com/office/drawing/2014/main" id="{2448631E-0122-54DE-8F69-7ABDBE0FE582}"/>
              </a:ext>
            </a:extLst>
          </p:cNvPr>
          <p:cNvSpPr txBox="1"/>
          <p:nvPr/>
        </p:nvSpPr>
        <p:spPr>
          <a:xfrm>
            <a:off x="380481" y="1125765"/>
            <a:ext cx="5300175" cy="584775"/>
          </a:xfrm>
          <a:prstGeom prst="rect">
            <a:avLst/>
          </a:prstGeom>
          <a:noFill/>
        </p:spPr>
        <p:txBody>
          <a:bodyPr wrap="square" rtlCol="0">
            <a:spAutoFit/>
          </a:bodyPr>
          <a:lstStyle/>
          <a:p>
            <a:r>
              <a:rPr lang="en-GB" sz="1600" dirty="0"/>
              <a:t>A</a:t>
            </a:r>
            <a:r>
              <a:rPr lang="en-RO" sz="1600" dirty="0"/>
              <a:t> simple system with a </a:t>
            </a:r>
            <a:r>
              <a:rPr lang="en-GB" sz="1600" dirty="0"/>
              <a:t>re-entrance</a:t>
            </a:r>
            <a:r>
              <a:rPr lang="en-RO" sz="1600" dirty="0"/>
              <a:t> tube and a single dipole will be used for radiobiology research with carbon </a:t>
            </a:r>
            <a:r>
              <a:rPr lang="en-GB" sz="1600" dirty="0"/>
              <a:t>ions</a:t>
            </a:r>
            <a:endParaRPr lang="en-RO" sz="1600" dirty="0"/>
          </a:p>
        </p:txBody>
      </p:sp>
      <p:sp>
        <p:nvSpPr>
          <p:cNvPr id="267" name="TextBox 266">
            <a:extLst>
              <a:ext uri="{FF2B5EF4-FFF2-40B4-BE49-F238E27FC236}">
                <a16:creationId xmlns:a16="http://schemas.microsoft.com/office/drawing/2014/main" id="{372CD1A0-AA6C-794C-AFDB-BB039C6E5A25}"/>
              </a:ext>
            </a:extLst>
          </p:cNvPr>
          <p:cNvSpPr txBox="1"/>
          <p:nvPr/>
        </p:nvSpPr>
        <p:spPr>
          <a:xfrm>
            <a:off x="6013524" y="1099877"/>
            <a:ext cx="5797995" cy="830997"/>
          </a:xfrm>
          <a:prstGeom prst="rect">
            <a:avLst/>
          </a:prstGeom>
          <a:noFill/>
        </p:spPr>
        <p:txBody>
          <a:bodyPr wrap="square" rtlCol="0">
            <a:spAutoFit/>
          </a:bodyPr>
          <a:lstStyle/>
          <a:p>
            <a:r>
              <a:rPr lang="en-GB" sz="1600" dirty="0"/>
              <a:t>One of the milestones is the design, installation, and testing of an ion beam transport </a:t>
            </a:r>
            <a:r>
              <a:rPr lang="en-RO" sz="1600" dirty="0"/>
              <a:t>system for radiobiology irradiation. </a:t>
            </a:r>
            <a:r>
              <a:rPr lang="en-GB" sz="1600" dirty="0"/>
              <a:t>T</a:t>
            </a:r>
            <a:r>
              <a:rPr lang="en-RO" sz="1600" dirty="0"/>
              <a:t>hat is a beamline </a:t>
            </a:r>
            <a:r>
              <a:rPr lang="en-GB" sz="1600" dirty="0"/>
              <a:t>for future </a:t>
            </a:r>
            <a:r>
              <a:rPr lang="en-RO" sz="1600" dirty="0"/>
              <a:t>animal irradiation with carbon ions.</a:t>
            </a:r>
          </a:p>
        </p:txBody>
      </p:sp>
      <p:sp>
        <p:nvSpPr>
          <p:cNvPr id="268" name="TextBox 267">
            <a:extLst>
              <a:ext uri="{FF2B5EF4-FFF2-40B4-BE49-F238E27FC236}">
                <a16:creationId xmlns:a16="http://schemas.microsoft.com/office/drawing/2014/main" id="{44A7303F-2C5F-F85B-F2E2-92F0B6379F28}"/>
              </a:ext>
            </a:extLst>
          </p:cNvPr>
          <p:cNvSpPr txBox="1"/>
          <p:nvPr/>
        </p:nvSpPr>
        <p:spPr>
          <a:xfrm>
            <a:off x="6231089" y="5498861"/>
            <a:ext cx="5556261" cy="646331"/>
          </a:xfrm>
          <a:prstGeom prst="rect">
            <a:avLst/>
          </a:prstGeom>
          <a:noFill/>
        </p:spPr>
        <p:txBody>
          <a:bodyPr wrap="square" rtlCol="0">
            <a:spAutoFit/>
          </a:bodyPr>
          <a:lstStyle/>
          <a:p>
            <a:r>
              <a:rPr lang="en-GB" dirty="0"/>
              <a:t>Conceptual</a:t>
            </a:r>
            <a:r>
              <a:rPr lang="en-RO" dirty="0"/>
              <a:t> </a:t>
            </a:r>
            <a:r>
              <a:rPr lang="en-GB" dirty="0"/>
              <a:t>design</a:t>
            </a:r>
            <a:r>
              <a:rPr lang="en-RO" dirty="0"/>
              <a:t> of the composition of the transport system by Eng. M Parrascoiu of ELI-NP.</a:t>
            </a:r>
          </a:p>
        </p:txBody>
      </p:sp>
      <p:sp>
        <p:nvSpPr>
          <p:cNvPr id="269" name="TextBox 268">
            <a:extLst>
              <a:ext uri="{FF2B5EF4-FFF2-40B4-BE49-F238E27FC236}">
                <a16:creationId xmlns:a16="http://schemas.microsoft.com/office/drawing/2014/main" id="{D8D4C846-0D68-BB20-5A3D-20BBCCD82791}"/>
              </a:ext>
            </a:extLst>
          </p:cNvPr>
          <p:cNvSpPr txBox="1"/>
          <p:nvPr/>
        </p:nvSpPr>
        <p:spPr>
          <a:xfrm>
            <a:off x="252437" y="5822026"/>
            <a:ext cx="5556261" cy="369332"/>
          </a:xfrm>
          <a:prstGeom prst="rect">
            <a:avLst/>
          </a:prstGeom>
          <a:noFill/>
        </p:spPr>
        <p:txBody>
          <a:bodyPr wrap="square" rtlCol="0">
            <a:spAutoFit/>
          </a:bodyPr>
          <a:lstStyle/>
          <a:p>
            <a:r>
              <a:rPr lang="en-GB" dirty="0"/>
              <a:t>Conceptual</a:t>
            </a:r>
            <a:r>
              <a:rPr lang="en-RO" dirty="0"/>
              <a:t> </a:t>
            </a:r>
            <a:r>
              <a:rPr lang="en-GB" dirty="0"/>
              <a:t>design</a:t>
            </a:r>
            <a:r>
              <a:rPr lang="en-RO" dirty="0"/>
              <a:t> by D. Doria</a:t>
            </a:r>
          </a:p>
        </p:txBody>
      </p:sp>
      <p:sp>
        <p:nvSpPr>
          <p:cNvPr id="270" name="TextBox 269">
            <a:extLst>
              <a:ext uri="{FF2B5EF4-FFF2-40B4-BE49-F238E27FC236}">
                <a16:creationId xmlns:a16="http://schemas.microsoft.com/office/drawing/2014/main" id="{486A17B7-A014-7FA5-C437-65941A1E42B3}"/>
              </a:ext>
            </a:extLst>
          </p:cNvPr>
          <p:cNvSpPr txBox="1"/>
          <p:nvPr/>
        </p:nvSpPr>
        <p:spPr>
          <a:xfrm>
            <a:off x="78815" y="483382"/>
            <a:ext cx="6254020" cy="369332"/>
          </a:xfrm>
          <a:prstGeom prst="rect">
            <a:avLst/>
          </a:prstGeom>
          <a:noFill/>
        </p:spPr>
        <p:txBody>
          <a:bodyPr wrap="none" rtlCol="0">
            <a:spAutoFit/>
          </a:bodyPr>
          <a:lstStyle/>
          <a:p>
            <a:r>
              <a:rPr lang="en-US" sz="1800" b="1" dirty="0"/>
              <a:t>Two stages of implementation of carbon ion irradiation systems</a:t>
            </a:r>
            <a:endParaRPr lang="ro-RO" sz="1800" b="1" dirty="0"/>
          </a:p>
        </p:txBody>
      </p:sp>
    </p:spTree>
    <p:extLst>
      <p:ext uri="{BB962C8B-B14F-4D97-AF65-F5344CB8AC3E}">
        <p14:creationId xmlns:p14="http://schemas.microsoft.com/office/powerpoint/2010/main" val="2444894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25EED-0A88-7F40-2DD7-E97B1CA0794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FAF5C51-2AFF-7380-9C2E-4CC948C1EE80}"/>
              </a:ext>
            </a:extLst>
          </p:cNvPr>
          <p:cNvGrpSpPr/>
          <p:nvPr/>
        </p:nvGrpSpPr>
        <p:grpSpPr>
          <a:xfrm>
            <a:off x="-1176" y="6040"/>
            <a:ext cx="12193176" cy="503307"/>
            <a:chOff x="-1176" y="6040"/>
            <a:chExt cx="12193176" cy="503307"/>
          </a:xfrm>
        </p:grpSpPr>
        <p:sp>
          <p:nvSpPr>
            <p:cNvPr id="6" name="Rectangle 5">
              <a:extLst>
                <a:ext uri="{FF2B5EF4-FFF2-40B4-BE49-F238E27FC236}">
                  <a16:creationId xmlns:a16="http://schemas.microsoft.com/office/drawing/2014/main" id="{3792EDB6-BCCB-DE82-8E5D-7C7CD2BB4684}"/>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6F284809-F4DF-D6F5-950D-5FA60ED69ED2}"/>
                </a:ext>
              </a:extLst>
            </p:cNvPr>
            <p:cNvSpPr txBox="1"/>
            <p:nvPr/>
          </p:nvSpPr>
          <p:spPr>
            <a:xfrm>
              <a:off x="-1175" y="26329"/>
              <a:ext cx="10353086" cy="400110"/>
            </a:xfrm>
            <a:prstGeom prst="rect">
              <a:avLst/>
            </a:prstGeom>
            <a:noFill/>
          </p:spPr>
          <p:txBody>
            <a:bodyPr wrap="square">
              <a:spAutoFit/>
            </a:bodyPr>
            <a:lstStyle/>
            <a:p>
              <a:r>
                <a:rPr lang="en-US" sz="2000" b="1" dirty="0"/>
                <a:t>Ion beam transport</a:t>
              </a:r>
              <a:endParaRPr lang="ro-RO" sz="2000" b="1" dirty="0"/>
            </a:p>
          </p:txBody>
        </p:sp>
        <p:pic>
          <p:nvPicPr>
            <p:cNvPr id="12" name="Picture 11">
              <a:extLst>
                <a:ext uri="{FF2B5EF4-FFF2-40B4-BE49-F238E27FC236}">
                  <a16:creationId xmlns:a16="http://schemas.microsoft.com/office/drawing/2014/main" id="{2F7090C2-DBCD-4A7E-CAE4-A4541982FC74}"/>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3" name="Picture 12">
            <a:extLst>
              <a:ext uri="{FF2B5EF4-FFF2-40B4-BE49-F238E27FC236}">
                <a16:creationId xmlns:a16="http://schemas.microsoft.com/office/drawing/2014/main" id="{94F12D5F-F273-4A9D-D7C2-CF5AA0E5D375}"/>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14" name="Picture 13">
            <a:extLst>
              <a:ext uri="{FF2B5EF4-FFF2-40B4-BE49-F238E27FC236}">
                <a16:creationId xmlns:a16="http://schemas.microsoft.com/office/drawing/2014/main" id="{549A95B2-5DD9-CB37-2534-45DAD9440E90}"/>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15" name="Picture 14">
            <a:extLst>
              <a:ext uri="{FF2B5EF4-FFF2-40B4-BE49-F238E27FC236}">
                <a16:creationId xmlns:a16="http://schemas.microsoft.com/office/drawing/2014/main" id="{098847AD-8A1A-7FBD-216C-C3299CAF39B7}"/>
              </a:ext>
            </a:extLst>
          </p:cNvPr>
          <p:cNvPicPr>
            <a:picLocks noChangeAspect="1"/>
          </p:cNvPicPr>
          <p:nvPr/>
        </p:nvPicPr>
        <p:blipFill>
          <a:blip r:embed="rId5"/>
          <a:srcRect t="19638" b="26316"/>
          <a:stretch/>
        </p:blipFill>
        <p:spPr>
          <a:xfrm>
            <a:off x="10063707" y="6360138"/>
            <a:ext cx="1150393" cy="419932"/>
          </a:xfrm>
          <a:prstGeom prst="rect">
            <a:avLst/>
          </a:prstGeom>
        </p:spPr>
      </p:pic>
      <p:pic>
        <p:nvPicPr>
          <p:cNvPr id="262" name="Picture 261">
            <a:extLst>
              <a:ext uri="{FF2B5EF4-FFF2-40B4-BE49-F238E27FC236}">
                <a16:creationId xmlns:a16="http://schemas.microsoft.com/office/drawing/2014/main" id="{E0B616B6-C64B-27AB-B8C8-4C4E6641C95D}"/>
              </a:ext>
            </a:extLst>
          </p:cNvPr>
          <p:cNvPicPr>
            <a:picLocks noChangeAspect="1"/>
          </p:cNvPicPr>
          <p:nvPr/>
        </p:nvPicPr>
        <p:blipFill>
          <a:blip r:embed="rId6"/>
          <a:stretch>
            <a:fillRect/>
          </a:stretch>
        </p:blipFill>
        <p:spPr>
          <a:xfrm>
            <a:off x="311502" y="1731960"/>
            <a:ext cx="5438134" cy="4118534"/>
          </a:xfrm>
          <a:prstGeom prst="rect">
            <a:avLst/>
          </a:prstGeom>
        </p:spPr>
      </p:pic>
      <p:pic>
        <p:nvPicPr>
          <p:cNvPr id="263" name="Picture 262">
            <a:extLst>
              <a:ext uri="{FF2B5EF4-FFF2-40B4-BE49-F238E27FC236}">
                <a16:creationId xmlns:a16="http://schemas.microsoft.com/office/drawing/2014/main" id="{783CC714-9A56-D3AF-B0E2-FE991365786E}"/>
              </a:ext>
            </a:extLst>
          </p:cNvPr>
          <p:cNvPicPr>
            <a:picLocks noChangeAspect="1"/>
          </p:cNvPicPr>
          <p:nvPr/>
        </p:nvPicPr>
        <p:blipFill>
          <a:blip r:embed="rId7"/>
          <a:stretch>
            <a:fillRect/>
          </a:stretch>
        </p:blipFill>
        <p:spPr>
          <a:xfrm>
            <a:off x="5985975" y="2070818"/>
            <a:ext cx="6167304" cy="3383036"/>
          </a:xfrm>
          <a:prstGeom prst="rect">
            <a:avLst/>
          </a:prstGeom>
        </p:spPr>
      </p:pic>
      <p:sp>
        <p:nvSpPr>
          <p:cNvPr id="266" name="TextBox 265">
            <a:extLst>
              <a:ext uri="{FF2B5EF4-FFF2-40B4-BE49-F238E27FC236}">
                <a16:creationId xmlns:a16="http://schemas.microsoft.com/office/drawing/2014/main" id="{B83323F0-FDE6-CC8B-1FEE-83B33D7D6C2C}"/>
              </a:ext>
            </a:extLst>
          </p:cNvPr>
          <p:cNvSpPr txBox="1"/>
          <p:nvPr/>
        </p:nvSpPr>
        <p:spPr>
          <a:xfrm>
            <a:off x="380481" y="1125765"/>
            <a:ext cx="5300175" cy="584775"/>
          </a:xfrm>
          <a:prstGeom prst="rect">
            <a:avLst/>
          </a:prstGeom>
          <a:noFill/>
        </p:spPr>
        <p:txBody>
          <a:bodyPr wrap="square" rtlCol="0">
            <a:spAutoFit/>
          </a:bodyPr>
          <a:lstStyle/>
          <a:p>
            <a:r>
              <a:rPr lang="en-GB" sz="1600" dirty="0"/>
              <a:t>A</a:t>
            </a:r>
            <a:r>
              <a:rPr lang="en-RO" sz="1600" dirty="0"/>
              <a:t> simple system with a </a:t>
            </a:r>
            <a:r>
              <a:rPr lang="en-GB" sz="1600" dirty="0"/>
              <a:t>re-entrance</a:t>
            </a:r>
            <a:r>
              <a:rPr lang="en-RO" sz="1600" dirty="0"/>
              <a:t> tube and a single dipole will be used for radiobiology research with carbon </a:t>
            </a:r>
            <a:r>
              <a:rPr lang="en-GB" sz="1600" dirty="0"/>
              <a:t>ions</a:t>
            </a:r>
            <a:endParaRPr lang="en-RO" sz="1600" dirty="0"/>
          </a:p>
        </p:txBody>
      </p:sp>
      <p:sp>
        <p:nvSpPr>
          <p:cNvPr id="267" name="TextBox 266">
            <a:extLst>
              <a:ext uri="{FF2B5EF4-FFF2-40B4-BE49-F238E27FC236}">
                <a16:creationId xmlns:a16="http://schemas.microsoft.com/office/drawing/2014/main" id="{1FE5EABC-AD98-217E-059C-D380F21335BE}"/>
              </a:ext>
            </a:extLst>
          </p:cNvPr>
          <p:cNvSpPr txBox="1"/>
          <p:nvPr/>
        </p:nvSpPr>
        <p:spPr>
          <a:xfrm>
            <a:off x="6013524" y="1099877"/>
            <a:ext cx="5797995" cy="830997"/>
          </a:xfrm>
          <a:prstGeom prst="rect">
            <a:avLst/>
          </a:prstGeom>
          <a:noFill/>
        </p:spPr>
        <p:txBody>
          <a:bodyPr wrap="square" rtlCol="0">
            <a:spAutoFit/>
          </a:bodyPr>
          <a:lstStyle/>
          <a:p>
            <a:r>
              <a:rPr lang="en-GB" sz="1600" dirty="0"/>
              <a:t>One of the milestones is the design, installation, and testing of an ion beam transport </a:t>
            </a:r>
            <a:r>
              <a:rPr lang="en-RO" sz="1600" dirty="0"/>
              <a:t>system for radiobiology irradiation. </a:t>
            </a:r>
            <a:r>
              <a:rPr lang="en-GB" sz="1600" dirty="0"/>
              <a:t>T</a:t>
            </a:r>
            <a:r>
              <a:rPr lang="en-RO" sz="1600" dirty="0"/>
              <a:t>hat is a beamline </a:t>
            </a:r>
            <a:r>
              <a:rPr lang="en-GB" sz="1600" dirty="0"/>
              <a:t>for future </a:t>
            </a:r>
            <a:r>
              <a:rPr lang="en-RO" sz="1600" dirty="0"/>
              <a:t>animal irradiation with carbon ions.</a:t>
            </a:r>
          </a:p>
        </p:txBody>
      </p:sp>
      <p:sp>
        <p:nvSpPr>
          <p:cNvPr id="268" name="TextBox 267">
            <a:extLst>
              <a:ext uri="{FF2B5EF4-FFF2-40B4-BE49-F238E27FC236}">
                <a16:creationId xmlns:a16="http://schemas.microsoft.com/office/drawing/2014/main" id="{88503AF4-CC45-4077-C286-23BB1973E0F9}"/>
              </a:ext>
            </a:extLst>
          </p:cNvPr>
          <p:cNvSpPr txBox="1"/>
          <p:nvPr/>
        </p:nvSpPr>
        <p:spPr>
          <a:xfrm>
            <a:off x="6231089" y="5498861"/>
            <a:ext cx="5556261" cy="646331"/>
          </a:xfrm>
          <a:prstGeom prst="rect">
            <a:avLst/>
          </a:prstGeom>
          <a:noFill/>
        </p:spPr>
        <p:txBody>
          <a:bodyPr wrap="square" rtlCol="0">
            <a:spAutoFit/>
          </a:bodyPr>
          <a:lstStyle/>
          <a:p>
            <a:r>
              <a:rPr lang="en-GB" dirty="0"/>
              <a:t>Conceptual</a:t>
            </a:r>
            <a:r>
              <a:rPr lang="en-RO" dirty="0"/>
              <a:t> </a:t>
            </a:r>
            <a:r>
              <a:rPr lang="en-GB" dirty="0"/>
              <a:t>design</a:t>
            </a:r>
            <a:r>
              <a:rPr lang="en-RO" dirty="0"/>
              <a:t> of the composition of the transport system by Eng. M Parrascoiu of ELI-NP.</a:t>
            </a:r>
          </a:p>
        </p:txBody>
      </p:sp>
      <p:sp>
        <p:nvSpPr>
          <p:cNvPr id="269" name="TextBox 268">
            <a:extLst>
              <a:ext uri="{FF2B5EF4-FFF2-40B4-BE49-F238E27FC236}">
                <a16:creationId xmlns:a16="http://schemas.microsoft.com/office/drawing/2014/main" id="{9DAE5FD4-68A3-78E7-E1CB-991113F111F9}"/>
              </a:ext>
            </a:extLst>
          </p:cNvPr>
          <p:cNvSpPr txBox="1"/>
          <p:nvPr/>
        </p:nvSpPr>
        <p:spPr>
          <a:xfrm>
            <a:off x="252437" y="5822026"/>
            <a:ext cx="5556261" cy="369332"/>
          </a:xfrm>
          <a:prstGeom prst="rect">
            <a:avLst/>
          </a:prstGeom>
          <a:noFill/>
        </p:spPr>
        <p:txBody>
          <a:bodyPr wrap="square" rtlCol="0">
            <a:spAutoFit/>
          </a:bodyPr>
          <a:lstStyle/>
          <a:p>
            <a:r>
              <a:rPr lang="en-GB" dirty="0"/>
              <a:t>Conceptual</a:t>
            </a:r>
            <a:r>
              <a:rPr lang="en-RO" dirty="0"/>
              <a:t> </a:t>
            </a:r>
            <a:r>
              <a:rPr lang="en-GB" dirty="0"/>
              <a:t>design</a:t>
            </a:r>
            <a:r>
              <a:rPr lang="en-RO" dirty="0"/>
              <a:t> by D. Doria</a:t>
            </a:r>
          </a:p>
        </p:txBody>
      </p:sp>
      <p:sp>
        <p:nvSpPr>
          <p:cNvPr id="270" name="TextBox 269">
            <a:extLst>
              <a:ext uri="{FF2B5EF4-FFF2-40B4-BE49-F238E27FC236}">
                <a16:creationId xmlns:a16="http://schemas.microsoft.com/office/drawing/2014/main" id="{3FFF458E-87FA-5034-F484-5C54A618612E}"/>
              </a:ext>
            </a:extLst>
          </p:cNvPr>
          <p:cNvSpPr txBox="1"/>
          <p:nvPr/>
        </p:nvSpPr>
        <p:spPr>
          <a:xfrm>
            <a:off x="78815" y="483382"/>
            <a:ext cx="6254020" cy="369332"/>
          </a:xfrm>
          <a:prstGeom prst="rect">
            <a:avLst/>
          </a:prstGeom>
          <a:noFill/>
        </p:spPr>
        <p:txBody>
          <a:bodyPr wrap="none" rtlCol="0">
            <a:spAutoFit/>
          </a:bodyPr>
          <a:lstStyle/>
          <a:p>
            <a:r>
              <a:rPr lang="en-US" sz="1800" b="1" dirty="0"/>
              <a:t>Two stages of implementation of carbon ion irradiation systems</a:t>
            </a:r>
            <a:endParaRPr lang="ro-RO" sz="1800" b="1" dirty="0"/>
          </a:p>
        </p:txBody>
      </p:sp>
      <p:sp>
        <p:nvSpPr>
          <p:cNvPr id="271" name="TextBox 270">
            <a:extLst>
              <a:ext uri="{FF2B5EF4-FFF2-40B4-BE49-F238E27FC236}">
                <a16:creationId xmlns:a16="http://schemas.microsoft.com/office/drawing/2014/main" id="{45358F4C-990C-590B-DBE5-14A1C7967706}"/>
              </a:ext>
            </a:extLst>
          </p:cNvPr>
          <p:cNvSpPr txBox="1"/>
          <p:nvPr/>
        </p:nvSpPr>
        <p:spPr>
          <a:xfrm rot="20227559">
            <a:off x="4095615" y="2275598"/>
            <a:ext cx="3474881" cy="954107"/>
          </a:xfrm>
          <a:prstGeom prst="rect">
            <a:avLst/>
          </a:prstGeom>
          <a:solidFill>
            <a:schemeClr val="bg1">
              <a:alpha val="72000"/>
            </a:schemeClr>
          </a:solidFill>
          <a:ln w="66675">
            <a:solidFill>
              <a:srgbClr val="FF0000"/>
            </a:solidFill>
          </a:ln>
        </p:spPr>
        <p:txBody>
          <a:bodyPr wrap="square" rtlCol="0">
            <a:spAutoFit/>
          </a:bodyPr>
          <a:lstStyle/>
          <a:p>
            <a:pPr algn="ctr"/>
            <a:r>
              <a:rPr lang="en-GB" sz="2800" b="1" dirty="0">
                <a:solidFill>
                  <a:srgbClr val="FF0000"/>
                </a:solidFill>
              </a:rPr>
              <a:t>See C. Marin’s Poster on today</a:t>
            </a:r>
            <a:endParaRPr lang="en-RO" sz="2800" b="1" dirty="0">
              <a:solidFill>
                <a:srgbClr val="FF0000"/>
              </a:solidFill>
            </a:endParaRPr>
          </a:p>
        </p:txBody>
      </p:sp>
      <p:sp>
        <p:nvSpPr>
          <p:cNvPr id="2" name="TextBox 1">
            <a:extLst>
              <a:ext uri="{FF2B5EF4-FFF2-40B4-BE49-F238E27FC236}">
                <a16:creationId xmlns:a16="http://schemas.microsoft.com/office/drawing/2014/main" id="{71BB9E62-902A-3497-EA32-3E195D98C3BC}"/>
              </a:ext>
            </a:extLst>
          </p:cNvPr>
          <p:cNvSpPr txBox="1"/>
          <p:nvPr/>
        </p:nvSpPr>
        <p:spPr>
          <a:xfrm rot="20227559">
            <a:off x="4012196" y="3784800"/>
            <a:ext cx="3474881" cy="954107"/>
          </a:xfrm>
          <a:prstGeom prst="rect">
            <a:avLst/>
          </a:prstGeom>
          <a:solidFill>
            <a:schemeClr val="bg1">
              <a:alpha val="72000"/>
            </a:schemeClr>
          </a:solidFill>
          <a:ln w="66675">
            <a:solidFill>
              <a:srgbClr val="FF0000"/>
            </a:solidFill>
          </a:ln>
        </p:spPr>
        <p:txBody>
          <a:bodyPr wrap="square" rtlCol="0">
            <a:spAutoFit/>
          </a:bodyPr>
          <a:lstStyle/>
          <a:p>
            <a:pPr algn="ctr"/>
            <a:r>
              <a:rPr lang="en-GB" sz="2800" b="1" dirty="0">
                <a:solidFill>
                  <a:srgbClr val="FF0000"/>
                </a:solidFill>
              </a:rPr>
              <a:t>See D. </a:t>
            </a:r>
            <a:r>
              <a:rPr lang="en-GB" sz="2800" b="1" dirty="0" err="1">
                <a:solidFill>
                  <a:srgbClr val="FF0000"/>
                </a:solidFill>
              </a:rPr>
              <a:t>Dorobantu’s</a:t>
            </a:r>
            <a:r>
              <a:rPr lang="en-GB" sz="2800" b="1" dirty="0">
                <a:solidFill>
                  <a:srgbClr val="FF0000"/>
                </a:solidFill>
              </a:rPr>
              <a:t> Poster on today</a:t>
            </a:r>
            <a:endParaRPr lang="en-RO" sz="2800" b="1" dirty="0">
              <a:solidFill>
                <a:srgbClr val="FF0000"/>
              </a:solidFill>
            </a:endParaRPr>
          </a:p>
        </p:txBody>
      </p:sp>
    </p:spTree>
    <p:extLst>
      <p:ext uri="{BB962C8B-B14F-4D97-AF65-F5344CB8AC3E}">
        <p14:creationId xmlns:p14="http://schemas.microsoft.com/office/powerpoint/2010/main" val="2062571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AE97-A2DA-06F7-2C5C-66A2BEF2049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258D4C-A002-1939-4F23-3707AC0AC6BD}"/>
              </a:ext>
            </a:extLst>
          </p:cNvPr>
          <p:cNvPicPr>
            <a:picLocks noChangeAspect="1"/>
          </p:cNvPicPr>
          <p:nvPr/>
        </p:nvPicPr>
        <p:blipFill>
          <a:blip r:embed="rId2"/>
          <a:stretch>
            <a:fillRect/>
          </a:stretch>
        </p:blipFill>
        <p:spPr>
          <a:xfrm>
            <a:off x="256020" y="5881787"/>
            <a:ext cx="3095386" cy="648618"/>
          </a:xfrm>
          <a:prstGeom prst="rect">
            <a:avLst/>
          </a:prstGeom>
        </p:spPr>
      </p:pic>
      <p:pic>
        <p:nvPicPr>
          <p:cNvPr id="5" name="Picture 4">
            <a:extLst>
              <a:ext uri="{FF2B5EF4-FFF2-40B4-BE49-F238E27FC236}">
                <a16:creationId xmlns:a16="http://schemas.microsoft.com/office/drawing/2014/main" id="{1E635FA5-7D4E-251E-5508-913E96E34F31}"/>
              </a:ext>
            </a:extLst>
          </p:cNvPr>
          <p:cNvPicPr>
            <a:picLocks noChangeAspect="1"/>
          </p:cNvPicPr>
          <p:nvPr/>
        </p:nvPicPr>
        <p:blipFill>
          <a:blip r:embed="rId3"/>
          <a:stretch>
            <a:fillRect/>
          </a:stretch>
        </p:blipFill>
        <p:spPr>
          <a:xfrm>
            <a:off x="5360682" y="5847281"/>
            <a:ext cx="717697" cy="717697"/>
          </a:xfrm>
          <a:prstGeom prst="rect">
            <a:avLst/>
          </a:prstGeom>
        </p:spPr>
      </p:pic>
      <p:pic>
        <p:nvPicPr>
          <p:cNvPr id="6" name="Picture 5">
            <a:extLst>
              <a:ext uri="{FF2B5EF4-FFF2-40B4-BE49-F238E27FC236}">
                <a16:creationId xmlns:a16="http://schemas.microsoft.com/office/drawing/2014/main" id="{8F7EE139-95C7-D54A-C3EA-DEA8BA6618D3}"/>
              </a:ext>
            </a:extLst>
          </p:cNvPr>
          <p:cNvPicPr>
            <a:picLocks noChangeAspect="1"/>
          </p:cNvPicPr>
          <p:nvPr/>
        </p:nvPicPr>
        <p:blipFill>
          <a:blip r:embed="rId4"/>
          <a:stretch>
            <a:fillRect/>
          </a:stretch>
        </p:blipFill>
        <p:spPr>
          <a:xfrm>
            <a:off x="9523050" y="5663461"/>
            <a:ext cx="1743048" cy="1177286"/>
          </a:xfrm>
          <a:prstGeom prst="rect">
            <a:avLst/>
          </a:prstGeom>
        </p:spPr>
      </p:pic>
      <p:sp>
        <p:nvSpPr>
          <p:cNvPr id="3" name="TextBox 2">
            <a:extLst>
              <a:ext uri="{FF2B5EF4-FFF2-40B4-BE49-F238E27FC236}">
                <a16:creationId xmlns:a16="http://schemas.microsoft.com/office/drawing/2014/main" id="{851827FE-D0C2-4F76-3C61-108D51ABC374}"/>
              </a:ext>
            </a:extLst>
          </p:cNvPr>
          <p:cNvSpPr txBox="1"/>
          <p:nvPr/>
        </p:nvSpPr>
        <p:spPr>
          <a:xfrm>
            <a:off x="1473200" y="2915482"/>
            <a:ext cx="9245600" cy="1311962"/>
          </a:xfrm>
          <a:prstGeom prst="rect">
            <a:avLst/>
          </a:prstGeom>
          <a:noFill/>
        </p:spPr>
        <p:txBody>
          <a:bodyPr wrap="square">
            <a:spAutoFit/>
          </a:bodyPr>
          <a:lstStyle/>
          <a:p>
            <a:pPr algn="ctr">
              <a:lnSpc>
                <a:spcPct val="107000"/>
              </a:lnSpc>
              <a:spcAft>
                <a:spcPts val="800"/>
              </a:spcAft>
            </a:pPr>
            <a:r>
              <a:rPr lang="en-US" sz="1400" i="1" kern="100" dirty="0">
                <a:latin typeface="Calibri" panose="020F0502020204030204" pitchFamily="34" charset="0"/>
                <a:ea typeface="Calibri" panose="020F0502020204030204" pitchFamily="34" charset="0"/>
                <a:cs typeface="Times New Roman" panose="02020603050405020304" pitchFamily="18" charset="0"/>
              </a:rPr>
              <a:t>“</a:t>
            </a: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Medical applications of high-power lasers - Dr. Laser”</a:t>
            </a:r>
          </a:p>
          <a:p>
            <a:pPr algn="ctr">
              <a:lnSpc>
                <a:spcPct val="107000"/>
              </a:lnSpc>
              <a:spcAft>
                <a:spcPts val="800"/>
              </a:spcAft>
            </a:pPr>
            <a:r>
              <a:rPr lang="en-US" sz="1400" i="1" kern="100" dirty="0" err="1">
                <a:latin typeface="Calibri" panose="020F0502020204030204" pitchFamily="34" charset="0"/>
                <a:ea typeface="Calibri" panose="020F0502020204030204" pitchFamily="34" charset="0"/>
                <a:cs typeface="Times New Roman" panose="02020603050405020304" pitchFamily="18" charset="0"/>
              </a:rPr>
              <a:t>www.eli-np.ro</a:t>
            </a:r>
            <a:r>
              <a:rPr lang="en-US" sz="1400" i="1" kern="100" dirty="0">
                <a:latin typeface="Calibri" panose="020F0502020204030204" pitchFamily="34" charset="0"/>
                <a:ea typeface="Calibri" panose="020F0502020204030204" pitchFamily="34" charset="0"/>
                <a:cs typeface="Times New Roman" panose="02020603050405020304" pitchFamily="18" charset="0"/>
              </a:rPr>
              <a:t>/projects/</a:t>
            </a:r>
            <a:r>
              <a:rPr lang="en-US" sz="1400" i="1" kern="100" dirty="0" err="1">
                <a:latin typeface="Calibri" panose="020F0502020204030204" pitchFamily="34" charset="0"/>
                <a:ea typeface="Calibri" panose="020F0502020204030204" pitchFamily="34" charset="0"/>
                <a:cs typeface="Times New Roman" panose="02020603050405020304" pitchFamily="18" charset="0"/>
              </a:rPr>
              <a:t>drlaser</a:t>
            </a:r>
            <a:r>
              <a:rPr lang="en-US" sz="1400" i="1" kern="100" dirty="0">
                <a:latin typeface="Calibri" panose="020F0502020204030204" pitchFamily="34" charset="0"/>
                <a:ea typeface="Calibri" panose="020F0502020204030204" pitchFamily="34" charset="0"/>
                <a:cs typeface="Times New Roman" panose="02020603050405020304" pitchFamily="18" charset="0"/>
              </a:rPr>
              <a:t>/</a:t>
            </a:r>
            <a:endParaRPr lang="en-US" sz="1400" i="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SMIS Code: 326475</a:t>
            </a:r>
          </a:p>
          <a:p>
            <a:pPr algn="ctr">
              <a:lnSpc>
                <a:spcPct val="107000"/>
              </a:lnSpc>
              <a:spcAft>
                <a:spcPts val="800"/>
              </a:spcAft>
            </a:pP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Project co-financed by the European Union and the Romanian Government within the Romanian Health Program </a:t>
            </a:r>
          </a:p>
        </p:txBody>
      </p:sp>
      <p:pic>
        <p:nvPicPr>
          <p:cNvPr id="2" name="Picture 1">
            <a:extLst>
              <a:ext uri="{FF2B5EF4-FFF2-40B4-BE49-F238E27FC236}">
                <a16:creationId xmlns:a16="http://schemas.microsoft.com/office/drawing/2014/main" id="{DECD1131-ADC7-E4E6-CAD5-DE47C0024ED5}"/>
              </a:ext>
            </a:extLst>
          </p:cNvPr>
          <p:cNvPicPr>
            <a:picLocks noChangeAspect="1"/>
          </p:cNvPicPr>
          <p:nvPr/>
        </p:nvPicPr>
        <p:blipFill>
          <a:blip r:embed="rId5"/>
          <a:stretch>
            <a:fillRect/>
          </a:stretch>
        </p:blipFill>
        <p:spPr>
          <a:xfrm>
            <a:off x="4314398" y="1826585"/>
            <a:ext cx="3896639" cy="1188000"/>
          </a:xfrm>
          <a:prstGeom prst="rect">
            <a:avLst/>
          </a:prstGeom>
        </p:spPr>
      </p:pic>
      <p:sp>
        <p:nvSpPr>
          <p:cNvPr id="10" name="Rounded Rectangle 9">
            <a:extLst>
              <a:ext uri="{FF2B5EF4-FFF2-40B4-BE49-F238E27FC236}">
                <a16:creationId xmlns:a16="http://schemas.microsoft.com/office/drawing/2014/main" id="{8F04625A-0A77-EBAE-F6DD-FB7AE44BAB56}"/>
              </a:ext>
            </a:extLst>
          </p:cNvPr>
          <p:cNvSpPr/>
          <p:nvPr/>
        </p:nvSpPr>
        <p:spPr>
          <a:xfrm>
            <a:off x="2471330" y="4504083"/>
            <a:ext cx="7276061" cy="8309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8E01EB8-1A34-8B82-EE09-0AC3A179FD3B}"/>
              </a:ext>
            </a:extLst>
          </p:cNvPr>
          <p:cNvSpPr txBox="1"/>
          <p:nvPr/>
        </p:nvSpPr>
        <p:spPr>
          <a:xfrm>
            <a:off x="2570139" y="4567192"/>
            <a:ext cx="7078441" cy="738664"/>
          </a:xfrm>
          <a:prstGeom prst="rect">
            <a:avLst/>
          </a:prstGeom>
          <a:noFill/>
        </p:spPr>
        <p:txBody>
          <a:bodyPr wrap="square" rtlCol="0">
            <a:spAutoFit/>
          </a:bodyPr>
          <a:lstStyle/>
          <a:p>
            <a:pPr algn="ctr"/>
            <a:r>
              <a:rPr lang="en-US" sz="1400" i="1" dirty="0">
                <a:effectLst/>
                <a:latin typeface="Calibri" panose="020F0502020204030204" pitchFamily="34" charset="0"/>
                <a:ea typeface="Calibri" panose="020F0502020204030204" pitchFamily="34" charset="0"/>
                <a:cs typeface="Times New Roman" panose="02020603050405020304" pitchFamily="18" charset="0"/>
              </a:rPr>
              <a:t>“This material does not represent the viewpoint of the European Union or the Romanian Government, neither of them being liable for the way the information contained in this presentation might be used.</a:t>
            </a:r>
            <a:r>
              <a:rPr lang="en-RO" sz="1400" dirty="0">
                <a:effectLst/>
              </a:rPr>
              <a:t>“</a:t>
            </a:r>
            <a:r>
              <a:rPr lang="en-US" sz="1400" dirty="0"/>
              <a:t>	</a:t>
            </a:r>
          </a:p>
        </p:txBody>
      </p:sp>
    </p:spTree>
    <p:extLst>
      <p:ext uri="{BB962C8B-B14F-4D97-AF65-F5344CB8AC3E}">
        <p14:creationId xmlns:p14="http://schemas.microsoft.com/office/powerpoint/2010/main" val="362795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3281-249B-A0BA-ECBB-4BEFB2AA7A7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EA96F691-C450-5927-5DF8-4B46B2952A64}"/>
              </a:ext>
            </a:extLst>
          </p:cNvPr>
          <p:cNvPicPr>
            <a:picLocks noChangeAspect="1"/>
          </p:cNvPicPr>
          <p:nvPr/>
        </p:nvPicPr>
        <p:blipFill>
          <a:blip r:embed="rId2"/>
          <a:stretch>
            <a:fillRect/>
          </a:stretch>
        </p:blipFill>
        <p:spPr>
          <a:xfrm>
            <a:off x="626908" y="5569174"/>
            <a:ext cx="2884678" cy="565040"/>
          </a:xfrm>
          <a:prstGeom prst="rect">
            <a:avLst/>
          </a:prstGeom>
        </p:spPr>
      </p:pic>
      <p:sp>
        <p:nvSpPr>
          <p:cNvPr id="20" name="TextBox 19">
            <a:extLst>
              <a:ext uri="{FF2B5EF4-FFF2-40B4-BE49-F238E27FC236}">
                <a16:creationId xmlns:a16="http://schemas.microsoft.com/office/drawing/2014/main" id="{874BF1FC-0D75-0B72-249D-C1B9F68FE537}"/>
              </a:ext>
            </a:extLst>
          </p:cNvPr>
          <p:cNvSpPr txBox="1"/>
          <p:nvPr/>
        </p:nvSpPr>
        <p:spPr>
          <a:xfrm>
            <a:off x="441830" y="5307194"/>
            <a:ext cx="3365024" cy="307777"/>
          </a:xfrm>
          <a:prstGeom prst="rect">
            <a:avLst/>
          </a:prstGeom>
          <a:noFill/>
        </p:spPr>
        <p:txBody>
          <a:bodyPr wrap="none" rtlCol="0">
            <a:spAutoFit/>
          </a:bodyPr>
          <a:lstStyle/>
          <a:p>
            <a:r>
              <a:rPr lang="en-GB" sz="1400" b="0" i="0" dirty="0">
                <a:solidFill>
                  <a:srgbClr val="202122"/>
                </a:solidFill>
                <a:effectLst/>
                <a:latin typeface="Arial" panose="020B0604020202020204" pitchFamily="34" charset="0"/>
              </a:rPr>
              <a:t>The </a:t>
            </a:r>
            <a:r>
              <a:rPr lang="en-GB" sz="1400" b="1" i="0" dirty="0">
                <a:solidFill>
                  <a:srgbClr val="202122"/>
                </a:solidFill>
                <a:effectLst/>
                <a:latin typeface="Arial" panose="020B0604020202020204" pitchFamily="34" charset="0"/>
              </a:rPr>
              <a:t>oxygen enhancement ratio</a:t>
            </a:r>
            <a:r>
              <a:rPr lang="en-GB" sz="1400" b="0" i="0" dirty="0">
                <a:solidFill>
                  <a:srgbClr val="202122"/>
                </a:solidFill>
                <a:effectLst/>
                <a:latin typeface="Arial" panose="020B0604020202020204" pitchFamily="34" charset="0"/>
              </a:rPr>
              <a:t> (OER)</a:t>
            </a:r>
            <a:endParaRPr lang="en-RO" sz="1400" dirty="0"/>
          </a:p>
        </p:txBody>
      </p:sp>
      <p:sp>
        <p:nvSpPr>
          <p:cNvPr id="34" name="TextBox 33">
            <a:extLst>
              <a:ext uri="{FF2B5EF4-FFF2-40B4-BE49-F238E27FC236}">
                <a16:creationId xmlns:a16="http://schemas.microsoft.com/office/drawing/2014/main" id="{429E4B74-6370-8117-7E1B-F52F026F1D4D}"/>
              </a:ext>
            </a:extLst>
          </p:cNvPr>
          <p:cNvSpPr txBox="1"/>
          <p:nvPr/>
        </p:nvSpPr>
        <p:spPr>
          <a:xfrm>
            <a:off x="6722998" y="523452"/>
            <a:ext cx="4631255" cy="830997"/>
          </a:xfrm>
          <a:prstGeom prst="rect">
            <a:avLst/>
          </a:prstGeom>
          <a:noFill/>
        </p:spPr>
        <p:txBody>
          <a:bodyPr wrap="square" rtlCol="0">
            <a:spAutoFit/>
          </a:bodyPr>
          <a:lstStyle/>
          <a:p>
            <a:pPr algn="just"/>
            <a:r>
              <a:rPr lang="en-GB" sz="1600" b="0" i="0" dirty="0">
                <a:solidFill>
                  <a:srgbClr val="1B1B1B"/>
                </a:solidFill>
                <a:effectLst/>
                <a:latin typeface="Cambria" panose="02040503050406030204" pitchFamily="18" charset="0"/>
              </a:rPr>
              <a:t>Monte Carlo estimates of the relative biological effectiveness of a double-stranded break (RBE</a:t>
            </a:r>
            <a:r>
              <a:rPr lang="en-GB" sz="1600" b="0" i="0" baseline="-25000" dirty="0">
                <a:solidFill>
                  <a:srgbClr val="1B1B1B"/>
                </a:solidFill>
                <a:effectLst/>
                <a:latin typeface="Cambria" panose="02040503050406030204" pitchFamily="18" charset="0"/>
              </a:rPr>
              <a:t>DSB</a:t>
            </a:r>
            <a:r>
              <a:rPr lang="en-GB" sz="1600" b="0" i="0" dirty="0">
                <a:solidFill>
                  <a:srgbClr val="1B1B1B"/>
                </a:solidFill>
                <a:effectLst/>
                <a:latin typeface="Cambria" panose="02040503050406030204" pitchFamily="18" charset="0"/>
              </a:rPr>
              <a:t>) created by charged particles relative to </a:t>
            </a:r>
            <a:r>
              <a:rPr lang="en-GB" sz="1600" b="0" i="0" baseline="30000" dirty="0">
                <a:solidFill>
                  <a:srgbClr val="1B1B1B"/>
                </a:solidFill>
                <a:effectLst/>
                <a:latin typeface="Cambria" panose="02040503050406030204" pitchFamily="18" charset="0"/>
              </a:rPr>
              <a:t>60</a:t>
            </a:r>
            <a:r>
              <a:rPr lang="en-GB" sz="1600" b="0" i="0" dirty="0">
                <a:solidFill>
                  <a:srgbClr val="1B1B1B"/>
                </a:solidFill>
                <a:effectLst/>
                <a:latin typeface="Cambria" panose="02040503050406030204" pitchFamily="18" charset="0"/>
              </a:rPr>
              <a:t>Co </a:t>
            </a:r>
            <a:r>
              <a:rPr lang="el-GR" sz="1600" b="0" i="0" dirty="0">
                <a:solidFill>
                  <a:srgbClr val="1B1B1B"/>
                </a:solidFill>
                <a:effectLst/>
                <a:latin typeface="Cambria" panose="02040503050406030204" pitchFamily="18" charset="0"/>
              </a:rPr>
              <a:t>γ-</a:t>
            </a:r>
            <a:r>
              <a:rPr lang="en-GB" sz="1600" b="0" i="0" dirty="0">
                <a:solidFill>
                  <a:srgbClr val="1B1B1B"/>
                </a:solidFill>
                <a:effectLst/>
                <a:latin typeface="Cambria" panose="02040503050406030204" pitchFamily="18" charset="0"/>
              </a:rPr>
              <a:t>rays.</a:t>
            </a:r>
            <a:endParaRPr lang="en-RO" sz="1600" dirty="0"/>
          </a:p>
        </p:txBody>
      </p:sp>
      <p:sp>
        <p:nvSpPr>
          <p:cNvPr id="35" name="TextBox 34">
            <a:extLst>
              <a:ext uri="{FF2B5EF4-FFF2-40B4-BE49-F238E27FC236}">
                <a16:creationId xmlns:a16="http://schemas.microsoft.com/office/drawing/2014/main" id="{8B675551-E729-09B7-5D97-439031FA9851}"/>
              </a:ext>
            </a:extLst>
          </p:cNvPr>
          <p:cNvSpPr txBox="1"/>
          <p:nvPr/>
        </p:nvSpPr>
        <p:spPr>
          <a:xfrm>
            <a:off x="6929187" y="5806439"/>
            <a:ext cx="4635905" cy="400110"/>
          </a:xfrm>
          <a:prstGeom prst="rect">
            <a:avLst/>
          </a:prstGeom>
          <a:noFill/>
        </p:spPr>
        <p:txBody>
          <a:bodyPr wrap="square" rtlCol="0">
            <a:spAutoFit/>
          </a:bodyPr>
          <a:lstStyle/>
          <a:p>
            <a:r>
              <a:rPr lang="en-GB" sz="1000" b="0" i="1" dirty="0">
                <a:solidFill>
                  <a:srgbClr val="1B1B1B"/>
                </a:solidFill>
                <a:effectLst/>
                <a:latin typeface="Roboto Mono Web"/>
              </a:rPr>
              <a:t>Adapted from Stewart RD. Induction of DNA Damage by Light Ions Relative to </a:t>
            </a:r>
            <a:r>
              <a:rPr lang="en-GB" sz="1000" b="0" i="1" baseline="30000" dirty="0">
                <a:solidFill>
                  <a:srgbClr val="1B1B1B"/>
                </a:solidFill>
                <a:effectLst/>
                <a:latin typeface="Roboto Mono Web"/>
              </a:rPr>
              <a:t>60</a:t>
            </a:r>
            <a:r>
              <a:rPr lang="en-GB" sz="1000" b="0" i="1" dirty="0">
                <a:solidFill>
                  <a:srgbClr val="1B1B1B"/>
                </a:solidFill>
                <a:effectLst/>
                <a:latin typeface="Roboto Mono Web"/>
              </a:rPr>
              <a:t>Co </a:t>
            </a:r>
            <a:r>
              <a:rPr lang="el-GR" sz="1000" b="0" i="1" dirty="0">
                <a:solidFill>
                  <a:srgbClr val="1B1B1B"/>
                </a:solidFill>
                <a:effectLst/>
                <a:latin typeface="Roboto Mono Web"/>
              </a:rPr>
              <a:t>γ-</a:t>
            </a:r>
            <a:r>
              <a:rPr lang="en-GB" sz="1000" b="0" i="1" dirty="0">
                <a:solidFill>
                  <a:srgbClr val="1B1B1B"/>
                </a:solidFill>
                <a:effectLst/>
                <a:latin typeface="Roboto Mono Web"/>
              </a:rPr>
              <a:t>rays. Int J Part </a:t>
            </a:r>
            <a:r>
              <a:rPr lang="en-GB" sz="1000" b="0" i="1" dirty="0" err="1">
                <a:solidFill>
                  <a:srgbClr val="1B1B1B"/>
                </a:solidFill>
                <a:effectLst/>
                <a:latin typeface="Roboto Mono Web"/>
              </a:rPr>
              <a:t>Ther</a:t>
            </a:r>
            <a:r>
              <a:rPr lang="en-GB" sz="1000" b="0" i="1" dirty="0">
                <a:solidFill>
                  <a:srgbClr val="1B1B1B"/>
                </a:solidFill>
                <a:effectLst/>
                <a:latin typeface="Roboto Mono Web"/>
              </a:rPr>
              <a:t>. 2018 Summer;5(1):25-39.</a:t>
            </a:r>
            <a:endParaRPr lang="en-RO" sz="1000" i="1" dirty="0"/>
          </a:p>
        </p:txBody>
      </p:sp>
      <p:grpSp>
        <p:nvGrpSpPr>
          <p:cNvPr id="5" name="Group 4">
            <a:extLst>
              <a:ext uri="{FF2B5EF4-FFF2-40B4-BE49-F238E27FC236}">
                <a16:creationId xmlns:a16="http://schemas.microsoft.com/office/drawing/2014/main" id="{3654CABE-84B2-EB33-A049-AD6DD54CF1BF}"/>
              </a:ext>
            </a:extLst>
          </p:cNvPr>
          <p:cNvGrpSpPr/>
          <p:nvPr/>
        </p:nvGrpSpPr>
        <p:grpSpPr>
          <a:xfrm>
            <a:off x="-1176" y="6040"/>
            <a:ext cx="12193176" cy="517412"/>
            <a:chOff x="-1176" y="6040"/>
            <a:chExt cx="12193176" cy="517412"/>
          </a:xfrm>
        </p:grpSpPr>
        <p:grpSp>
          <p:nvGrpSpPr>
            <p:cNvPr id="6" name="Group 5">
              <a:extLst>
                <a:ext uri="{FF2B5EF4-FFF2-40B4-BE49-F238E27FC236}">
                  <a16:creationId xmlns:a16="http://schemas.microsoft.com/office/drawing/2014/main" id="{F3307F57-3904-EBD9-7E86-52F3CC5BF18C}"/>
                </a:ext>
              </a:extLst>
            </p:cNvPr>
            <p:cNvGrpSpPr/>
            <p:nvPr/>
          </p:nvGrpSpPr>
          <p:grpSpPr>
            <a:xfrm>
              <a:off x="-1176" y="6040"/>
              <a:ext cx="12193176" cy="457240"/>
              <a:chOff x="-1176" y="6040"/>
              <a:chExt cx="12193176" cy="457240"/>
            </a:xfrm>
          </p:grpSpPr>
          <p:sp>
            <p:nvSpPr>
              <p:cNvPr id="9" name="Rectangle 8">
                <a:extLst>
                  <a:ext uri="{FF2B5EF4-FFF2-40B4-BE49-F238E27FC236}">
                    <a16:creationId xmlns:a16="http://schemas.microsoft.com/office/drawing/2014/main" id="{C4E44072-613A-E3BF-C8D7-E698291FF4CE}"/>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Box 9">
                <a:extLst>
                  <a:ext uri="{FF2B5EF4-FFF2-40B4-BE49-F238E27FC236}">
                    <a16:creationId xmlns:a16="http://schemas.microsoft.com/office/drawing/2014/main" id="{EFE17EC2-0CBF-13BC-A258-20409A51B1F2}"/>
                  </a:ext>
                </a:extLst>
              </p:cNvPr>
              <p:cNvSpPr txBox="1"/>
              <p:nvPr/>
            </p:nvSpPr>
            <p:spPr>
              <a:xfrm>
                <a:off x="-1175" y="26329"/>
                <a:ext cx="10353086" cy="400110"/>
              </a:xfrm>
              <a:prstGeom prst="rect">
                <a:avLst/>
              </a:prstGeom>
              <a:noFill/>
            </p:spPr>
            <p:txBody>
              <a:bodyPr wrap="square">
                <a:spAutoFit/>
              </a:bodyPr>
              <a:lstStyle/>
              <a:p>
                <a:r>
                  <a:rPr lang="en-US" sz="2000" b="1" noProof="0" dirty="0"/>
                  <a:t>Effect of different radiation types</a:t>
                </a:r>
              </a:p>
            </p:txBody>
          </p:sp>
        </p:grpSp>
        <p:pic>
          <p:nvPicPr>
            <p:cNvPr id="8" name="Picture 7" descr="A close up of a logo&#10;&#10;Description automatically generated">
              <a:extLst>
                <a:ext uri="{FF2B5EF4-FFF2-40B4-BE49-F238E27FC236}">
                  <a16:creationId xmlns:a16="http://schemas.microsoft.com/office/drawing/2014/main" id="{547EB6F4-0F4B-0626-23E3-11A897154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9" y="105023"/>
              <a:ext cx="1396798" cy="418429"/>
            </a:xfrm>
            <a:prstGeom prst="rect">
              <a:avLst/>
            </a:prstGeom>
          </p:spPr>
        </p:pic>
      </p:grpSp>
      <p:pic>
        <p:nvPicPr>
          <p:cNvPr id="11" name="Picture 10">
            <a:extLst>
              <a:ext uri="{FF2B5EF4-FFF2-40B4-BE49-F238E27FC236}">
                <a16:creationId xmlns:a16="http://schemas.microsoft.com/office/drawing/2014/main" id="{207F7569-A06E-E132-6C0B-49DB07D6A346}"/>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12" name="Picture 11">
            <a:extLst>
              <a:ext uri="{FF2B5EF4-FFF2-40B4-BE49-F238E27FC236}">
                <a16:creationId xmlns:a16="http://schemas.microsoft.com/office/drawing/2014/main" id="{445CDC54-233E-6F25-16B5-0928EB5775A1}"/>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14" name="Picture 13">
            <a:extLst>
              <a:ext uri="{FF2B5EF4-FFF2-40B4-BE49-F238E27FC236}">
                <a16:creationId xmlns:a16="http://schemas.microsoft.com/office/drawing/2014/main" id="{002AECD2-5CD4-224D-0831-08A397EBEFD5}"/>
              </a:ext>
            </a:extLst>
          </p:cNvPr>
          <p:cNvPicPr>
            <a:picLocks noChangeAspect="1"/>
          </p:cNvPicPr>
          <p:nvPr/>
        </p:nvPicPr>
        <p:blipFill>
          <a:blip r:embed="rId6"/>
          <a:srcRect t="19638" b="26316"/>
          <a:stretch/>
        </p:blipFill>
        <p:spPr>
          <a:xfrm>
            <a:off x="10063707" y="6360138"/>
            <a:ext cx="1150393" cy="419932"/>
          </a:xfrm>
          <a:prstGeom prst="rect">
            <a:avLst/>
          </a:prstGeom>
        </p:spPr>
      </p:pic>
      <p:grpSp>
        <p:nvGrpSpPr>
          <p:cNvPr id="22" name="Group 21">
            <a:extLst>
              <a:ext uri="{FF2B5EF4-FFF2-40B4-BE49-F238E27FC236}">
                <a16:creationId xmlns:a16="http://schemas.microsoft.com/office/drawing/2014/main" id="{CA137312-0D40-3EEA-2D07-08202CD9A7AB}"/>
              </a:ext>
            </a:extLst>
          </p:cNvPr>
          <p:cNvGrpSpPr/>
          <p:nvPr/>
        </p:nvGrpSpPr>
        <p:grpSpPr>
          <a:xfrm>
            <a:off x="133072" y="517331"/>
            <a:ext cx="5335931" cy="3675274"/>
            <a:chOff x="438879" y="1070757"/>
            <a:chExt cx="4936731" cy="3660601"/>
          </a:xfrm>
        </p:grpSpPr>
        <p:grpSp>
          <p:nvGrpSpPr>
            <p:cNvPr id="4" name="Group 3">
              <a:extLst>
                <a:ext uri="{FF2B5EF4-FFF2-40B4-BE49-F238E27FC236}">
                  <a16:creationId xmlns:a16="http://schemas.microsoft.com/office/drawing/2014/main" id="{A7700DDC-FAA3-1DF3-7CB9-46A8AC3C0D12}"/>
                </a:ext>
              </a:extLst>
            </p:cNvPr>
            <p:cNvGrpSpPr>
              <a:grpSpLocks noChangeAspect="1"/>
            </p:cNvGrpSpPr>
            <p:nvPr/>
          </p:nvGrpSpPr>
          <p:grpSpPr>
            <a:xfrm>
              <a:off x="438879" y="1521421"/>
              <a:ext cx="3850823" cy="3209937"/>
              <a:chOff x="838608" y="1826620"/>
              <a:chExt cx="3850823" cy="3209937"/>
            </a:xfrm>
          </p:grpSpPr>
          <p:pic>
            <p:nvPicPr>
              <p:cNvPr id="16" name="Picture 15">
                <a:extLst>
                  <a:ext uri="{FF2B5EF4-FFF2-40B4-BE49-F238E27FC236}">
                    <a16:creationId xmlns:a16="http://schemas.microsoft.com/office/drawing/2014/main" id="{E4D14070-8CB0-8965-C401-78F7A7C436E9}"/>
                  </a:ext>
                </a:extLst>
              </p:cNvPr>
              <p:cNvPicPr>
                <a:picLocks noChangeAspect="1"/>
              </p:cNvPicPr>
              <p:nvPr/>
            </p:nvPicPr>
            <p:blipFill>
              <a:blip r:embed="rId7"/>
              <a:srcRect t="19275" r="71569" b="41918"/>
              <a:stretch/>
            </p:blipFill>
            <p:spPr>
              <a:xfrm>
                <a:off x="838608" y="1826620"/>
                <a:ext cx="3850823" cy="3174684"/>
              </a:xfrm>
              <a:prstGeom prst="rect">
                <a:avLst/>
              </a:prstGeom>
            </p:spPr>
          </p:pic>
          <p:pic>
            <p:nvPicPr>
              <p:cNvPr id="2" name="Picture 1">
                <a:extLst>
                  <a:ext uri="{FF2B5EF4-FFF2-40B4-BE49-F238E27FC236}">
                    <a16:creationId xmlns:a16="http://schemas.microsoft.com/office/drawing/2014/main" id="{C69CC66C-B216-8487-D9B5-2975ACC4DD55}"/>
                  </a:ext>
                </a:extLst>
              </p:cNvPr>
              <p:cNvPicPr>
                <a:picLocks noChangeAspect="1"/>
              </p:cNvPicPr>
              <p:nvPr/>
            </p:nvPicPr>
            <p:blipFill>
              <a:blip r:embed="rId7"/>
              <a:srcRect l="4381" t="53819" r="71569" b="40203"/>
              <a:stretch/>
            </p:blipFill>
            <p:spPr>
              <a:xfrm>
                <a:off x="1431985" y="4547518"/>
                <a:ext cx="3257445" cy="489039"/>
              </a:xfrm>
              <a:prstGeom prst="rect">
                <a:avLst/>
              </a:prstGeom>
            </p:spPr>
          </p:pic>
        </p:grpSp>
        <p:sp>
          <p:nvSpPr>
            <p:cNvPr id="18" name="TextBox 17">
              <a:extLst>
                <a:ext uri="{FF2B5EF4-FFF2-40B4-BE49-F238E27FC236}">
                  <a16:creationId xmlns:a16="http://schemas.microsoft.com/office/drawing/2014/main" id="{4A2F1E32-9862-A3B0-91DD-910F636ED5D8}"/>
                </a:ext>
              </a:extLst>
            </p:cNvPr>
            <p:cNvSpPr txBox="1"/>
            <p:nvPr/>
          </p:nvSpPr>
          <p:spPr>
            <a:xfrm>
              <a:off x="1524787" y="1070757"/>
              <a:ext cx="3850823" cy="369332"/>
            </a:xfrm>
            <a:prstGeom prst="rect">
              <a:avLst/>
            </a:prstGeom>
            <a:noFill/>
          </p:spPr>
          <p:txBody>
            <a:bodyPr wrap="square" rtlCol="0">
              <a:spAutoFit/>
            </a:bodyPr>
            <a:lstStyle/>
            <a:p>
              <a:r>
                <a:rPr lang="en-US" b="0" i="0" dirty="0">
                  <a:solidFill>
                    <a:srgbClr val="1B1B1B"/>
                  </a:solidFill>
                  <a:effectLst/>
                  <a:latin typeface="Cambria" panose="02040503050406030204" pitchFamily="18" charset="0"/>
                </a:rPr>
                <a:t>Relative dose deposition in the tissue</a:t>
              </a:r>
              <a:endParaRPr lang="en-RO" dirty="0"/>
            </a:p>
          </p:txBody>
        </p:sp>
      </p:grpSp>
      <p:sp>
        <p:nvSpPr>
          <p:cNvPr id="56" name="TextBox 55">
            <a:extLst>
              <a:ext uri="{FF2B5EF4-FFF2-40B4-BE49-F238E27FC236}">
                <a16:creationId xmlns:a16="http://schemas.microsoft.com/office/drawing/2014/main" id="{A1C004A7-5E04-C025-09FA-5AE98BD1ADA8}"/>
              </a:ext>
            </a:extLst>
          </p:cNvPr>
          <p:cNvSpPr txBox="1"/>
          <p:nvPr/>
        </p:nvSpPr>
        <p:spPr>
          <a:xfrm>
            <a:off x="441830" y="4298989"/>
            <a:ext cx="5523470" cy="923330"/>
          </a:xfrm>
          <a:prstGeom prst="rect">
            <a:avLst/>
          </a:prstGeom>
          <a:noFill/>
        </p:spPr>
        <p:txBody>
          <a:bodyPr wrap="square" rtlCol="0">
            <a:spAutoFit/>
          </a:bodyPr>
          <a:lstStyle/>
          <a:p>
            <a:r>
              <a:rPr lang="en-RO" dirty="0"/>
              <a:t>The Oxygen level </a:t>
            </a:r>
            <a:r>
              <a:rPr lang="en-GB" dirty="0"/>
              <a:t>will</a:t>
            </a:r>
            <a:r>
              <a:rPr lang="en-RO" dirty="0"/>
              <a:t> change the damaging power, that is t</a:t>
            </a:r>
            <a:r>
              <a:rPr lang="en-GB" dirty="0"/>
              <a:t>he</a:t>
            </a:r>
            <a:r>
              <a:rPr lang="en-RO" dirty="0"/>
              <a:t> </a:t>
            </a:r>
            <a:r>
              <a:rPr lang="en-GB" b="1" dirty="0"/>
              <a:t>Relative Biological Effectiveness </a:t>
            </a:r>
            <a:r>
              <a:rPr lang="en-GB" dirty="0"/>
              <a:t>(RBE), and this depends the type of ionizing radiation.</a:t>
            </a:r>
            <a:endParaRPr lang="en-RO" dirty="0"/>
          </a:p>
        </p:txBody>
      </p:sp>
      <p:grpSp>
        <p:nvGrpSpPr>
          <p:cNvPr id="58" name="Group 57">
            <a:extLst>
              <a:ext uri="{FF2B5EF4-FFF2-40B4-BE49-F238E27FC236}">
                <a16:creationId xmlns:a16="http://schemas.microsoft.com/office/drawing/2014/main" id="{67CEF459-9CDC-8C09-6FC7-CEF9BD4BFAE7}"/>
              </a:ext>
            </a:extLst>
          </p:cNvPr>
          <p:cNvGrpSpPr/>
          <p:nvPr/>
        </p:nvGrpSpPr>
        <p:grpSpPr>
          <a:xfrm>
            <a:off x="6412435" y="1354449"/>
            <a:ext cx="5450954" cy="4401489"/>
            <a:chOff x="6827227" y="1354449"/>
            <a:chExt cx="4482891" cy="3978128"/>
          </a:xfrm>
        </p:grpSpPr>
        <p:pic>
          <p:nvPicPr>
            <p:cNvPr id="55" name="Picture 54">
              <a:extLst>
                <a:ext uri="{FF2B5EF4-FFF2-40B4-BE49-F238E27FC236}">
                  <a16:creationId xmlns:a16="http://schemas.microsoft.com/office/drawing/2014/main" id="{5A62B95D-85C8-EBE6-5DEF-A692CA832ECB}"/>
                </a:ext>
              </a:extLst>
            </p:cNvPr>
            <p:cNvPicPr>
              <a:picLocks noChangeAspect="1"/>
            </p:cNvPicPr>
            <p:nvPr/>
          </p:nvPicPr>
          <p:blipFill>
            <a:blip r:embed="rId8"/>
            <a:stretch>
              <a:fillRect/>
            </a:stretch>
          </p:blipFill>
          <p:spPr>
            <a:xfrm>
              <a:off x="6827227" y="1354449"/>
              <a:ext cx="4482891" cy="3978128"/>
            </a:xfrm>
            <a:prstGeom prst="rect">
              <a:avLst/>
            </a:prstGeom>
          </p:spPr>
        </p:pic>
        <p:sp>
          <p:nvSpPr>
            <p:cNvPr id="57" name="TextBox 56">
              <a:extLst>
                <a:ext uri="{FF2B5EF4-FFF2-40B4-BE49-F238E27FC236}">
                  <a16:creationId xmlns:a16="http://schemas.microsoft.com/office/drawing/2014/main" id="{DED797FB-9AFE-D61B-4846-ECDAD8D8BEFE}"/>
                </a:ext>
              </a:extLst>
            </p:cNvPr>
            <p:cNvSpPr txBox="1"/>
            <p:nvPr/>
          </p:nvSpPr>
          <p:spPr>
            <a:xfrm>
              <a:off x="8985673" y="4416638"/>
              <a:ext cx="1816523" cy="415498"/>
            </a:xfrm>
            <a:prstGeom prst="rect">
              <a:avLst/>
            </a:prstGeom>
            <a:noFill/>
          </p:spPr>
          <p:txBody>
            <a:bodyPr wrap="none" rtlCol="0">
              <a:spAutoFit/>
            </a:bodyPr>
            <a:lstStyle/>
            <a:p>
              <a:r>
                <a:rPr lang="en-GB" sz="1050" dirty="0">
                  <a:latin typeface="Symbol" pitchFamily="2" charset="2"/>
                </a:rPr>
                <a:t>b</a:t>
              </a:r>
              <a:r>
                <a:rPr lang="en-GB" sz="1050" dirty="0"/>
                <a:t> is the ion velocity</a:t>
              </a:r>
            </a:p>
            <a:p>
              <a:r>
                <a:rPr lang="en-GB" sz="1050" dirty="0"/>
                <a:t>Z</a:t>
              </a:r>
              <a:r>
                <a:rPr lang="en-GB" sz="1050" baseline="-25000" dirty="0"/>
                <a:t>eff</a:t>
              </a:r>
              <a:r>
                <a:rPr lang="en-GB" sz="1050" dirty="0"/>
                <a:t> is the effective ion charge </a:t>
              </a:r>
              <a:endParaRPr lang="en-RO" sz="1050" dirty="0"/>
            </a:p>
          </p:txBody>
        </p:sp>
      </p:grpSp>
      <p:pic>
        <p:nvPicPr>
          <p:cNvPr id="59" name="Picture 9">
            <a:extLst>
              <a:ext uri="{FF2B5EF4-FFF2-40B4-BE49-F238E27FC236}">
                <a16:creationId xmlns:a16="http://schemas.microsoft.com/office/drawing/2014/main" id="{43C77A06-5A41-4661-AE8F-8CA99E95F93D}"/>
              </a:ext>
            </a:extLst>
          </p:cNvPr>
          <p:cNvPicPr>
            <a:picLocks noChangeAspect="1"/>
          </p:cNvPicPr>
          <p:nvPr/>
        </p:nvPicPr>
        <p:blipFill>
          <a:blip r:embed="rId9"/>
          <a:srcRect t="4507"/>
          <a:stretch/>
        </p:blipFill>
        <p:spPr>
          <a:xfrm>
            <a:off x="4514747" y="1003739"/>
            <a:ext cx="1096702" cy="3187409"/>
          </a:xfrm>
          <a:prstGeom prst="rect">
            <a:avLst/>
          </a:prstGeom>
        </p:spPr>
      </p:pic>
      <p:sp>
        <p:nvSpPr>
          <p:cNvPr id="60" name="TextBox 10">
            <a:extLst>
              <a:ext uri="{FF2B5EF4-FFF2-40B4-BE49-F238E27FC236}">
                <a16:creationId xmlns:a16="http://schemas.microsoft.com/office/drawing/2014/main" id="{7F200B03-460F-9DE5-1BA1-EA8B4CD1EBE0}"/>
              </a:ext>
            </a:extLst>
          </p:cNvPr>
          <p:cNvSpPr txBox="1"/>
          <p:nvPr/>
        </p:nvSpPr>
        <p:spPr>
          <a:xfrm flipH="1">
            <a:off x="4476894" y="1760390"/>
            <a:ext cx="833889" cy="307777"/>
          </a:xfrm>
          <a:prstGeom prst="rect">
            <a:avLst/>
          </a:prstGeom>
          <a:noFill/>
        </p:spPr>
        <p:txBody>
          <a:bodyPr wrap="square" rtlCol="0">
            <a:spAutoFit/>
          </a:bodyPr>
          <a:lstStyle/>
          <a:p>
            <a:r>
              <a:rPr lang="en-US" sz="1400" b="1" noProof="0" dirty="0">
                <a:solidFill>
                  <a:srgbClr val="FFFF00"/>
                </a:solidFill>
              </a:rPr>
              <a:t>Protons</a:t>
            </a:r>
          </a:p>
        </p:txBody>
      </p:sp>
      <p:sp>
        <p:nvSpPr>
          <p:cNvPr id="61" name="TextBox 11">
            <a:extLst>
              <a:ext uri="{FF2B5EF4-FFF2-40B4-BE49-F238E27FC236}">
                <a16:creationId xmlns:a16="http://schemas.microsoft.com/office/drawing/2014/main" id="{04670B97-62C3-0092-D3A3-425AA9ECD185}"/>
              </a:ext>
            </a:extLst>
          </p:cNvPr>
          <p:cNvSpPr txBox="1"/>
          <p:nvPr/>
        </p:nvSpPr>
        <p:spPr>
          <a:xfrm>
            <a:off x="4472869" y="2846221"/>
            <a:ext cx="796037" cy="307777"/>
          </a:xfrm>
          <a:prstGeom prst="rect">
            <a:avLst/>
          </a:prstGeom>
          <a:noFill/>
        </p:spPr>
        <p:txBody>
          <a:bodyPr wrap="square" rtlCol="0">
            <a:spAutoFit/>
          </a:bodyPr>
          <a:lstStyle/>
          <a:p>
            <a:r>
              <a:rPr lang="en-US" sz="1400" b="1" noProof="0" dirty="0">
                <a:solidFill>
                  <a:srgbClr val="FFFF00"/>
                </a:solidFill>
              </a:rPr>
              <a:t>Helium</a:t>
            </a:r>
          </a:p>
        </p:txBody>
      </p:sp>
      <p:sp>
        <p:nvSpPr>
          <p:cNvPr id="62" name="TextBox 12">
            <a:extLst>
              <a:ext uri="{FF2B5EF4-FFF2-40B4-BE49-F238E27FC236}">
                <a16:creationId xmlns:a16="http://schemas.microsoft.com/office/drawing/2014/main" id="{2EB3DFC0-093A-869A-7EE3-27AE8723EDA2}"/>
              </a:ext>
            </a:extLst>
          </p:cNvPr>
          <p:cNvSpPr txBox="1"/>
          <p:nvPr/>
        </p:nvSpPr>
        <p:spPr>
          <a:xfrm>
            <a:off x="4472869" y="3921602"/>
            <a:ext cx="895361" cy="307777"/>
          </a:xfrm>
          <a:prstGeom prst="rect">
            <a:avLst/>
          </a:prstGeom>
          <a:noFill/>
        </p:spPr>
        <p:txBody>
          <a:bodyPr wrap="square" rtlCol="0">
            <a:spAutoFit/>
          </a:bodyPr>
          <a:lstStyle/>
          <a:p>
            <a:r>
              <a:rPr lang="en-US" sz="1400" b="1" noProof="0" dirty="0">
                <a:solidFill>
                  <a:srgbClr val="FFFF00"/>
                </a:solidFill>
              </a:rPr>
              <a:t>Carbon</a:t>
            </a:r>
          </a:p>
        </p:txBody>
      </p:sp>
      <p:sp>
        <p:nvSpPr>
          <p:cNvPr id="63" name="TextBox 13">
            <a:extLst>
              <a:ext uri="{FF2B5EF4-FFF2-40B4-BE49-F238E27FC236}">
                <a16:creationId xmlns:a16="http://schemas.microsoft.com/office/drawing/2014/main" id="{4A6660FE-2764-04FC-97F3-64E0AA93D6A2}"/>
              </a:ext>
            </a:extLst>
          </p:cNvPr>
          <p:cNvSpPr txBox="1"/>
          <p:nvPr/>
        </p:nvSpPr>
        <p:spPr>
          <a:xfrm>
            <a:off x="4472869" y="800450"/>
            <a:ext cx="1386295" cy="276999"/>
          </a:xfrm>
          <a:prstGeom prst="rect">
            <a:avLst/>
          </a:prstGeom>
          <a:noFill/>
        </p:spPr>
        <p:txBody>
          <a:bodyPr wrap="square" rtlCol="0">
            <a:spAutoFit/>
          </a:bodyPr>
          <a:lstStyle/>
          <a:p>
            <a:r>
              <a:rPr lang="en-US" sz="1200" i="1" noProof="0" dirty="0"/>
              <a:t>Ebner 2022</a:t>
            </a:r>
          </a:p>
        </p:txBody>
      </p:sp>
    </p:spTree>
    <p:extLst>
      <p:ext uri="{BB962C8B-B14F-4D97-AF65-F5344CB8AC3E}">
        <p14:creationId xmlns:p14="http://schemas.microsoft.com/office/powerpoint/2010/main" val="2199854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273A-CAA0-4723-9F4A-D33D193F5D70}"/>
            </a:ext>
          </a:extLst>
        </p:cNvPr>
        <p:cNvGrpSpPr/>
        <p:nvPr/>
      </p:nvGrpSpPr>
      <p:grpSpPr>
        <a:xfrm>
          <a:off x="0" y="0"/>
          <a:ext cx="0" cy="0"/>
          <a:chOff x="0" y="0"/>
          <a:chExt cx="0" cy="0"/>
        </a:xfrm>
      </p:grpSpPr>
      <p:sp>
        <p:nvSpPr>
          <p:cNvPr id="66" name="object 22">
            <a:extLst>
              <a:ext uri="{FF2B5EF4-FFF2-40B4-BE49-F238E27FC236}">
                <a16:creationId xmlns:a16="http://schemas.microsoft.com/office/drawing/2014/main" id="{2DEC3F3D-3B7E-5AC2-D1FC-3A27DE8BC6BF}"/>
              </a:ext>
            </a:extLst>
          </p:cNvPr>
          <p:cNvSpPr txBox="1">
            <a:spLocks noChangeAspect="1"/>
          </p:cNvSpPr>
          <p:nvPr/>
        </p:nvSpPr>
        <p:spPr>
          <a:xfrm>
            <a:off x="606304" y="1044364"/>
            <a:ext cx="5008741" cy="2167260"/>
          </a:xfrm>
          <a:prstGeom prst="rect">
            <a:avLst/>
          </a:prstGeom>
          <a:solidFill>
            <a:schemeClr val="bg1"/>
          </a:solidFill>
        </p:spPr>
        <p:txBody>
          <a:bodyPr vert="horz" wrap="square" lIns="0" tIns="12700" rIns="0" bIns="0" rtlCol="0">
            <a:spAutoFit/>
          </a:bodyPr>
          <a:lstStyle/>
          <a:p>
            <a:pPr marL="354965" marR="5080" indent="-342900">
              <a:spcAft>
                <a:spcPts val="1200"/>
              </a:spcAft>
              <a:buFont typeface="Arial" panose="020B0604020202020204" pitchFamily="34" charset="0"/>
              <a:buChar char="•"/>
              <a:tabLst>
                <a:tab pos="354965" algn="l"/>
                <a:tab pos="355600" algn="l"/>
              </a:tabLst>
            </a:pPr>
            <a:r>
              <a:rPr lang="en-US" sz="2000" noProof="0" dirty="0"/>
              <a:t>C-ions offer the most precise and localized dose delivery along with high killing power</a:t>
            </a:r>
            <a:endParaRPr lang="en-US" sz="2000" spc="-20" noProof="0" dirty="0">
              <a:cs typeface="Calibri"/>
            </a:endParaRPr>
          </a:p>
          <a:p>
            <a:pPr marL="354965" marR="5080" indent="-342900">
              <a:spcAft>
                <a:spcPts val="1200"/>
              </a:spcAft>
              <a:buFont typeface="Arial" panose="020B0604020202020204" pitchFamily="34" charset="0"/>
              <a:buChar char="•"/>
              <a:tabLst>
                <a:tab pos="354965" algn="l"/>
                <a:tab pos="355600" algn="l"/>
              </a:tabLst>
            </a:pPr>
            <a:r>
              <a:rPr lang="en-US" sz="2000" spc="-20" noProof="0" dirty="0">
                <a:cs typeface="Calibri"/>
              </a:rPr>
              <a:t>Better treatment </a:t>
            </a:r>
            <a:r>
              <a:rPr lang="en-US" sz="2000" noProof="0" dirty="0">
                <a:cs typeface="Calibri"/>
              </a:rPr>
              <a:t>of </a:t>
            </a:r>
            <a:r>
              <a:rPr lang="en-US" sz="2000" spc="-10" noProof="0" dirty="0">
                <a:cs typeface="Calibri"/>
              </a:rPr>
              <a:t>hard-to-reach, </a:t>
            </a:r>
            <a:r>
              <a:rPr lang="en-US" sz="2000" noProof="0" dirty="0">
                <a:cs typeface="Calibri"/>
              </a:rPr>
              <a:t> </a:t>
            </a:r>
            <a:r>
              <a:rPr lang="en-US" sz="2000" spc="-15" noProof="0" dirty="0">
                <a:cs typeface="Calibri"/>
              </a:rPr>
              <a:t>radioresistant, pediatric </a:t>
            </a:r>
            <a:r>
              <a:rPr lang="en-US" sz="2000" spc="-10" noProof="0" dirty="0">
                <a:cs typeface="Calibri"/>
              </a:rPr>
              <a:t>cancers</a:t>
            </a:r>
          </a:p>
          <a:p>
            <a:pPr marL="354965" marR="5080" indent="-342900">
              <a:spcAft>
                <a:spcPts val="1200"/>
              </a:spcAft>
              <a:buFont typeface="Arial" panose="020B0604020202020204" pitchFamily="34" charset="0"/>
              <a:buChar char="•"/>
              <a:tabLst>
                <a:tab pos="354965" algn="l"/>
                <a:tab pos="355600" algn="l"/>
              </a:tabLst>
            </a:pPr>
            <a:r>
              <a:rPr lang="en-US" sz="2000" spc="-5" noProof="0" dirty="0">
                <a:cs typeface="Calibri"/>
              </a:rPr>
              <a:t>B</a:t>
            </a:r>
            <a:r>
              <a:rPr lang="en-US" sz="2000" spc="-10" noProof="0" dirty="0">
                <a:cs typeface="Calibri"/>
              </a:rPr>
              <a:t>etter kill </a:t>
            </a:r>
            <a:r>
              <a:rPr lang="en-US" sz="2000" spc="-5" noProof="0" dirty="0">
                <a:cs typeface="Calibri"/>
              </a:rPr>
              <a:t>cancer </a:t>
            </a:r>
            <a:r>
              <a:rPr lang="en-US" sz="2000" spc="-15" noProof="0" dirty="0">
                <a:cs typeface="Calibri"/>
              </a:rPr>
              <a:t>stem </a:t>
            </a:r>
            <a:r>
              <a:rPr lang="en-US" sz="2000" spc="-5" noProof="0" dirty="0">
                <a:cs typeface="Calibri"/>
              </a:rPr>
              <a:t>cells, </a:t>
            </a:r>
            <a:r>
              <a:rPr lang="en-US" sz="2000" spc="-10" noProof="0" dirty="0">
                <a:cs typeface="Calibri"/>
              </a:rPr>
              <a:t>synergy </a:t>
            </a:r>
            <a:r>
              <a:rPr lang="en-US" sz="2000" spc="-5" noProof="0" dirty="0">
                <a:cs typeface="Calibri"/>
              </a:rPr>
              <a:t>with</a:t>
            </a:r>
            <a:r>
              <a:rPr lang="en-US" sz="2000" spc="-20" noProof="0" dirty="0">
                <a:cs typeface="Calibri"/>
              </a:rPr>
              <a:t> </a:t>
            </a:r>
            <a:r>
              <a:rPr lang="en-US" sz="2000" spc="-10" noProof="0" dirty="0">
                <a:cs typeface="Calibri"/>
              </a:rPr>
              <a:t>immunotherapy</a:t>
            </a:r>
          </a:p>
        </p:txBody>
      </p:sp>
      <p:sp>
        <p:nvSpPr>
          <p:cNvPr id="77" name="object 37">
            <a:extLst>
              <a:ext uri="{FF2B5EF4-FFF2-40B4-BE49-F238E27FC236}">
                <a16:creationId xmlns:a16="http://schemas.microsoft.com/office/drawing/2014/main" id="{333C31E8-C135-BEF3-7228-9E41AD2F9296}"/>
              </a:ext>
            </a:extLst>
          </p:cNvPr>
          <p:cNvSpPr>
            <a:spLocks noChangeAspect="1"/>
          </p:cNvSpPr>
          <p:nvPr/>
        </p:nvSpPr>
        <p:spPr>
          <a:xfrm>
            <a:off x="7606957" y="1391576"/>
            <a:ext cx="864235" cy="338455"/>
          </a:xfrm>
          <a:custGeom>
            <a:avLst/>
            <a:gdLst/>
            <a:ahLst/>
            <a:cxnLst/>
            <a:rect l="l" t="t" r="r" b="b"/>
            <a:pathLst>
              <a:path w="864234" h="338455">
                <a:moveTo>
                  <a:pt x="0" y="0"/>
                </a:moveTo>
                <a:lnTo>
                  <a:pt x="864108" y="0"/>
                </a:lnTo>
                <a:lnTo>
                  <a:pt x="864108" y="338327"/>
                </a:lnTo>
                <a:lnTo>
                  <a:pt x="0" y="338327"/>
                </a:lnTo>
                <a:lnTo>
                  <a:pt x="0" y="0"/>
                </a:lnTo>
                <a:close/>
              </a:path>
            </a:pathLst>
          </a:custGeom>
          <a:solidFill>
            <a:srgbClr val="FFFFFF"/>
          </a:solidFill>
        </p:spPr>
        <p:txBody>
          <a:bodyPr wrap="square" lIns="0" tIns="0" rIns="0" bIns="0" rtlCol="0"/>
          <a:lstStyle/>
          <a:p>
            <a:endParaRPr lang="en-US" noProof="0" dirty="0"/>
          </a:p>
        </p:txBody>
      </p:sp>
      <p:grpSp>
        <p:nvGrpSpPr>
          <p:cNvPr id="2" name="Group 1">
            <a:extLst>
              <a:ext uri="{FF2B5EF4-FFF2-40B4-BE49-F238E27FC236}">
                <a16:creationId xmlns:a16="http://schemas.microsoft.com/office/drawing/2014/main" id="{0A909050-F3A0-05A4-3151-DD2E92F0C030}"/>
              </a:ext>
            </a:extLst>
          </p:cNvPr>
          <p:cNvGrpSpPr/>
          <p:nvPr/>
        </p:nvGrpSpPr>
        <p:grpSpPr>
          <a:xfrm>
            <a:off x="-1176" y="6040"/>
            <a:ext cx="12193176" cy="517412"/>
            <a:chOff x="-1176" y="6040"/>
            <a:chExt cx="12193176" cy="517412"/>
          </a:xfrm>
        </p:grpSpPr>
        <p:grpSp>
          <p:nvGrpSpPr>
            <p:cNvPr id="3" name="Group 2">
              <a:extLst>
                <a:ext uri="{FF2B5EF4-FFF2-40B4-BE49-F238E27FC236}">
                  <a16:creationId xmlns:a16="http://schemas.microsoft.com/office/drawing/2014/main" id="{A2864ABB-A206-FE3F-5739-E4053CFE5DF3}"/>
                </a:ext>
              </a:extLst>
            </p:cNvPr>
            <p:cNvGrpSpPr/>
            <p:nvPr/>
          </p:nvGrpSpPr>
          <p:grpSpPr>
            <a:xfrm>
              <a:off x="-1176" y="6040"/>
              <a:ext cx="12193176" cy="457240"/>
              <a:chOff x="-1176" y="6040"/>
              <a:chExt cx="12193176" cy="457240"/>
            </a:xfrm>
          </p:grpSpPr>
          <p:sp>
            <p:nvSpPr>
              <p:cNvPr id="17" name="Rectangle 16">
                <a:extLst>
                  <a:ext uri="{FF2B5EF4-FFF2-40B4-BE49-F238E27FC236}">
                    <a16:creationId xmlns:a16="http://schemas.microsoft.com/office/drawing/2014/main" id="{DA88E2A1-48A7-F578-A296-B3DBB1771064}"/>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extBox 17">
                <a:extLst>
                  <a:ext uri="{FF2B5EF4-FFF2-40B4-BE49-F238E27FC236}">
                    <a16:creationId xmlns:a16="http://schemas.microsoft.com/office/drawing/2014/main" id="{48EC8B91-EFFD-FA4B-9DF6-87D2CF2CF65F}"/>
                  </a:ext>
                </a:extLst>
              </p:cNvPr>
              <p:cNvSpPr txBox="1"/>
              <p:nvPr/>
            </p:nvSpPr>
            <p:spPr>
              <a:xfrm>
                <a:off x="-1175" y="26329"/>
                <a:ext cx="10353086" cy="400110"/>
              </a:xfrm>
              <a:prstGeom prst="rect">
                <a:avLst/>
              </a:prstGeom>
              <a:noFill/>
            </p:spPr>
            <p:txBody>
              <a:bodyPr wrap="square">
                <a:spAutoFit/>
              </a:bodyPr>
              <a:lstStyle/>
              <a:p>
                <a:r>
                  <a:rPr lang="en-US" sz="2000" b="1" noProof="0" dirty="0"/>
                  <a:t>Radiotherapy with Heavy ions may be the “gold” modality</a:t>
                </a:r>
              </a:p>
            </p:txBody>
          </p:sp>
        </p:grpSp>
        <p:pic>
          <p:nvPicPr>
            <p:cNvPr id="16" name="Picture 15" descr="A close up of a logo&#10;&#10;Description automatically generated">
              <a:extLst>
                <a:ext uri="{FF2B5EF4-FFF2-40B4-BE49-F238E27FC236}">
                  <a16:creationId xmlns:a16="http://schemas.microsoft.com/office/drawing/2014/main" id="{228F37F3-B932-A9D9-1D9F-7E1A49EC9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9" y="105023"/>
              <a:ext cx="1396798" cy="418429"/>
            </a:xfrm>
            <a:prstGeom prst="rect">
              <a:avLst/>
            </a:prstGeom>
          </p:spPr>
        </p:pic>
      </p:grpSp>
      <p:sp>
        <p:nvSpPr>
          <p:cNvPr id="19" name="TextBox 18">
            <a:extLst>
              <a:ext uri="{FF2B5EF4-FFF2-40B4-BE49-F238E27FC236}">
                <a16:creationId xmlns:a16="http://schemas.microsoft.com/office/drawing/2014/main" id="{8FFDE4BB-A8CE-FB4F-B33D-207F3BD6EC94}"/>
              </a:ext>
            </a:extLst>
          </p:cNvPr>
          <p:cNvSpPr txBox="1"/>
          <p:nvPr/>
        </p:nvSpPr>
        <p:spPr>
          <a:xfrm>
            <a:off x="366911" y="3352433"/>
            <a:ext cx="6452664" cy="369332"/>
          </a:xfrm>
          <a:prstGeom prst="rect">
            <a:avLst/>
          </a:prstGeom>
          <a:noFill/>
        </p:spPr>
        <p:txBody>
          <a:bodyPr wrap="none" rtlCol="0">
            <a:spAutoFit/>
          </a:bodyPr>
          <a:lstStyle/>
          <a:p>
            <a:r>
              <a:rPr lang="en-US" b="0" i="0" noProof="0" dirty="0">
                <a:effectLst/>
              </a:rPr>
              <a:t>In 2023, there were only </a:t>
            </a:r>
            <a:r>
              <a:rPr lang="en-US" b="1" i="0" noProof="0" dirty="0">
                <a:effectLst/>
              </a:rPr>
              <a:t>15 carbon ion therapy centers worldwide</a:t>
            </a:r>
            <a:endParaRPr lang="en-US" noProof="0" dirty="0"/>
          </a:p>
        </p:txBody>
      </p:sp>
      <p:sp>
        <p:nvSpPr>
          <p:cNvPr id="20" name="TextBox 19">
            <a:extLst>
              <a:ext uri="{FF2B5EF4-FFF2-40B4-BE49-F238E27FC236}">
                <a16:creationId xmlns:a16="http://schemas.microsoft.com/office/drawing/2014/main" id="{2610A2C9-3641-CB98-7D0C-2777CC89DC61}"/>
              </a:ext>
            </a:extLst>
          </p:cNvPr>
          <p:cNvSpPr txBox="1"/>
          <p:nvPr/>
        </p:nvSpPr>
        <p:spPr>
          <a:xfrm>
            <a:off x="366911" y="3624323"/>
            <a:ext cx="5192896" cy="369332"/>
          </a:xfrm>
          <a:prstGeom prst="rect">
            <a:avLst/>
          </a:prstGeom>
          <a:noFill/>
        </p:spPr>
        <p:txBody>
          <a:bodyPr wrap="none" rtlCol="0">
            <a:spAutoFit/>
          </a:bodyPr>
          <a:lstStyle/>
          <a:p>
            <a:r>
              <a:rPr lang="en-US" noProof="0" dirty="0"/>
              <a:t>Globally, 3600 patients per year are treated with CIRT</a:t>
            </a:r>
          </a:p>
        </p:txBody>
      </p:sp>
      <p:sp>
        <p:nvSpPr>
          <p:cNvPr id="22" name="TextBox 21">
            <a:extLst>
              <a:ext uri="{FF2B5EF4-FFF2-40B4-BE49-F238E27FC236}">
                <a16:creationId xmlns:a16="http://schemas.microsoft.com/office/drawing/2014/main" id="{0719242E-D57D-D487-778F-349AFE49EFF3}"/>
              </a:ext>
            </a:extLst>
          </p:cNvPr>
          <p:cNvSpPr txBox="1"/>
          <p:nvPr/>
        </p:nvSpPr>
        <p:spPr>
          <a:xfrm>
            <a:off x="366911" y="4022728"/>
            <a:ext cx="5674936" cy="557204"/>
          </a:xfrm>
          <a:prstGeom prst="rect">
            <a:avLst/>
          </a:prstGeom>
          <a:noFill/>
        </p:spPr>
        <p:txBody>
          <a:bodyPr wrap="square" rtlCol="0">
            <a:spAutoFit/>
          </a:bodyPr>
          <a:lstStyle/>
          <a:p>
            <a:pPr algn="l">
              <a:lnSpc>
                <a:spcPts val="1800"/>
              </a:lnSpc>
              <a:spcBef>
                <a:spcPts val="750"/>
              </a:spcBef>
              <a:spcAft>
                <a:spcPts val="900"/>
              </a:spcAft>
            </a:pPr>
            <a:r>
              <a:rPr lang="en-US" b="0" i="0" noProof="0" dirty="0">
                <a:effectLst/>
              </a:rPr>
              <a:t>For instance, the Heidelberg Ion Therapy Center (HIT) in Germany has a maximum capacity of 750 patients per year</a:t>
            </a:r>
            <a:endParaRPr lang="en-US" noProof="0" dirty="0"/>
          </a:p>
        </p:txBody>
      </p:sp>
      <p:sp>
        <p:nvSpPr>
          <p:cNvPr id="24" name="TextBox 23">
            <a:extLst>
              <a:ext uri="{FF2B5EF4-FFF2-40B4-BE49-F238E27FC236}">
                <a16:creationId xmlns:a16="http://schemas.microsoft.com/office/drawing/2014/main" id="{14925D8A-AECF-4FD5-4CD1-637B6FAD41FD}"/>
              </a:ext>
            </a:extLst>
          </p:cNvPr>
          <p:cNvSpPr txBox="1"/>
          <p:nvPr/>
        </p:nvSpPr>
        <p:spPr>
          <a:xfrm>
            <a:off x="100361" y="539282"/>
            <a:ext cx="4206408" cy="461665"/>
          </a:xfrm>
          <a:prstGeom prst="rect">
            <a:avLst/>
          </a:prstGeom>
          <a:noFill/>
        </p:spPr>
        <p:txBody>
          <a:bodyPr wrap="none" rtlCol="0">
            <a:spAutoFit/>
          </a:bodyPr>
          <a:lstStyle/>
          <a:p>
            <a:r>
              <a:rPr lang="en-US" sz="2400" b="1" noProof="0" dirty="0"/>
              <a:t>Carbon Ion Radiotherapy (CIRT)</a:t>
            </a:r>
            <a:endParaRPr lang="en-RO" sz="2400" b="1" dirty="0"/>
          </a:p>
        </p:txBody>
      </p:sp>
      <p:sp>
        <p:nvSpPr>
          <p:cNvPr id="25" name="object 22">
            <a:extLst>
              <a:ext uri="{FF2B5EF4-FFF2-40B4-BE49-F238E27FC236}">
                <a16:creationId xmlns:a16="http://schemas.microsoft.com/office/drawing/2014/main" id="{608A37E4-E935-E624-5F87-6A0844433B38}"/>
              </a:ext>
            </a:extLst>
          </p:cNvPr>
          <p:cNvSpPr txBox="1">
            <a:spLocks noChangeAspect="1"/>
          </p:cNvSpPr>
          <p:nvPr/>
        </p:nvSpPr>
        <p:spPr>
          <a:xfrm>
            <a:off x="7765767" y="1324657"/>
            <a:ext cx="3819929" cy="4167808"/>
          </a:xfrm>
          <a:prstGeom prst="rect">
            <a:avLst/>
          </a:prstGeom>
          <a:solidFill>
            <a:schemeClr val="bg1"/>
          </a:solidFill>
        </p:spPr>
        <p:txBody>
          <a:bodyPr vert="horz" wrap="square" lIns="0" tIns="12700" rIns="0" bIns="0" rtlCol="0">
            <a:spAutoFit/>
          </a:bodyPr>
          <a:lstStyle/>
          <a:p>
            <a:pPr marL="354965" marR="5080" indent="-342900">
              <a:spcAft>
                <a:spcPts val="1200"/>
              </a:spcAft>
              <a:buFont typeface="Arial" panose="020B0604020202020204" pitchFamily="34" charset="0"/>
              <a:buChar char="•"/>
              <a:tabLst>
                <a:tab pos="354965" algn="l"/>
                <a:tab pos="355600" algn="l"/>
              </a:tabLst>
            </a:pPr>
            <a:r>
              <a:rPr lang="en-US" sz="2000" spc="-10" noProof="0" dirty="0">
                <a:cs typeface="Calibri"/>
              </a:rPr>
              <a:t>High ion energy and high dose still need to be reached</a:t>
            </a:r>
          </a:p>
          <a:p>
            <a:pPr marL="354965" marR="5080" indent="-342900">
              <a:spcAft>
                <a:spcPts val="1200"/>
              </a:spcAft>
              <a:buFont typeface="Arial" panose="020B0604020202020204" pitchFamily="34" charset="0"/>
              <a:buChar char="•"/>
              <a:tabLst>
                <a:tab pos="354965" algn="l"/>
                <a:tab pos="355600" algn="l"/>
              </a:tabLst>
            </a:pPr>
            <a:r>
              <a:rPr lang="en-US" sz="2000" spc="-10" noProof="0" dirty="0">
                <a:cs typeface="Calibri"/>
              </a:rPr>
              <a:t>FLASH effect with UHDR C-ions can be easily achieved</a:t>
            </a:r>
          </a:p>
          <a:p>
            <a:pPr marL="354965" marR="5080" indent="-342900">
              <a:spcAft>
                <a:spcPts val="1200"/>
              </a:spcAft>
              <a:buFont typeface="Arial" panose="020B0604020202020204" pitchFamily="34" charset="0"/>
              <a:buChar char="•"/>
              <a:tabLst>
                <a:tab pos="354965" algn="l"/>
                <a:tab pos="355600" algn="l"/>
              </a:tabLst>
            </a:pPr>
            <a:r>
              <a:rPr lang="en-US" sz="2000" spc="-10" dirty="0">
                <a:cs typeface="Calibri"/>
              </a:rPr>
              <a:t>Acceleration of any type of ion</a:t>
            </a:r>
            <a:endParaRPr lang="en-US" sz="2000" spc="-10" noProof="0" dirty="0">
              <a:cs typeface="Calibri"/>
            </a:endParaRPr>
          </a:p>
          <a:p>
            <a:pPr marL="354965" marR="5080" indent="-342900">
              <a:buFont typeface="Arial" panose="020B0604020202020204" pitchFamily="34" charset="0"/>
              <a:buChar char="•"/>
              <a:tabLst>
                <a:tab pos="354965" algn="l"/>
                <a:tab pos="355600" algn="l"/>
              </a:tabLst>
            </a:pPr>
            <a:r>
              <a:rPr lang="en-US" sz="2000" spc="-10" noProof="0" dirty="0">
                <a:cs typeface="Calibri"/>
              </a:rPr>
              <a:t>In the future, it might become an alternative to conventional accelerators if the size and cost are reduced.</a:t>
            </a:r>
          </a:p>
          <a:p>
            <a:pPr marL="354965" marR="5080" indent="-342900">
              <a:buFont typeface="Arial" panose="020B0604020202020204" pitchFamily="34" charset="0"/>
              <a:buChar char="•"/>
              <a:tabLst>
                <a:tab pos="354965" algn="l"/>
                <a:tab pos="355600" algn="l"/>
              </a:tabLst>
            </a:pPr>
            <a:endParaRPr lang="en-US" sz="2000" spc="-10" noProof="0" dirty="0">
              <a:cs typeface="Calibri"/>
            </a:endParaRPr>
          </a:p>
          <a:p>
            <a:pPr marL="354965" marR="5080" indent="-342900">
              <a:buFont typeface="Arial" panose="020B0604020202020204" pitchFamily="34" charset="0"/>
              <a:buChar char="•"/>
              <a:tabLst>
                <a:tab pos="354965" algn="l"/>
                <a:tab pos="355600" algn="l"/>
              </a:tabLst>
            </a:pPr>
            <a:r>
              <a:rPr lang="en-US" sz="2000" spc="-10" noProof="0" dirty="0">
                <a:cs typeface="Calibri"/>
              </a:rPr>
              <a:t>C-ion UHDR therapy niche for multi-PW laser system</a:t>
            </a:r>
          </a:p>
        </p:txBody>
      </p:sp>
      <p:sp>
        <p:nvSpPr>
          <p:cNvPr id="27" name="TextBox 26">
            <a:extLst>
              <a:ext uri="{FF2B5EF4-FFF2-40B4-BE49-F238E27FC236}">
                <a16:creationId xmlns:a16="http://schemas.microsoft.com/office/drawing/2014/main" id="{358C64E0-1C62-0057-92F6-7977B8AD0DA1}"/>
              </a:ext>
            </a:extLst>
          </p:cNvPr>
          <p:cNvSpPr txBox="1"/>
          <p:nvPr/>
        </p:nvSpPr>
        <p:spPr>
          <a:xfrm>
            <a:off x="368878" y="4659635"/>
            <a:ext cx="6534930" cy="369332"/>
          </a:xfrm>
          <a:prstGeom prst="rect">
            <a:avLst/>
          </a:prstGeom>
          <a:noFill/>
        </p:spPr>
        <p:txBody>
          <a:bodyPr wrap="none" rtlCol="0">
            <a:spAutoFit/>
          </a:bodyPr>
          <a:lstStyle/>
          <a:p>
            <a:r>
              <a:rPr lang="en-US" spc="-10" noProof="0" dirty="0">
                <a:cs typeface="Calibri"/>
              </a:rPr>
              <a:t>Synchrotron C-ion facilities very expensive, reaching UHDR is difficult</a:t>
            </a:r>
          </a:p>
        </p:txBody>
      </p:sp>
      <p:sp>
        <p:nvSpPr>
          <p:cNvPr id="28" name="TextBox 27">
            <a:extLst>
              <a:ext uri="{FF2B5EF4-FFF2-40B4-BE49-F238E27FC236}">
                <a16:creationId xmlns:a16="http://schemas.microsoft.com/office/drawing/2014/main" id="{DA0E5F43-3022-BA8B-88B9-A268144C2E5E}"/>
              </a:ext>
            </a:extLst>
          </p:cNvPr>
          <p:cNvSpPr txBox="1"/>
          <p:nvPr/>
        </p:nvSpPr>
        <p:spPr>
          <a:xfrm>
            <a:off x="7765767" y="752865"/>
            <a:ext cx="2776786" cy="400110"/>
          </a:xfrm>
          <a:prstGeom prst="rect">
            <a:avLst/>
          </a:prstGeom>
          <a:noFill/>
        </p:spPr>
        <p:txBody>
          <a:bodyPr wrap="none" rtlCol="0">
            <a:spAutoFit/>
          </a:bodyPr>
          <a:lstStyle/>
          <a:p>
            <a:r>
              <a:rPr lang="en-US" sz="2000" b="1" noProof="0" dirty="0"/>
              <a:t>Laser-driven ion therapy</a:t>
            </a:r>
            <a:endParaRPr lang="en-RO" sz="2000" b="1" dirty="0"/>
          </a:p>
        </p:txBody>
      </p:sp>
      <p:pic>
        <p:nvPicPr>
          <p:cNvPr id="29" name="Picture 28">
            <a:extLst>
              <a:ext uri="{FF2B5EF4-FFF2-40B4-BE49-F238E27FC236}">
                <a16:creationId xmlns:a16="http://schemas.microsoft.com/office/drawing/2014/main" id="{9D3F52E7-A1C8-F64B-E704-0969AA308085}"/>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30" name="Picture 29">
            <a:extLst>
              <a:ext uri="{FF2B5EF4-FFF2-40B4-BE49-F238E27FC236}">
                <a16:creationId xmlns:a16="http://schemas.microsoft.com/office/drawing/2014/main" id="{86EC514E-0349-76FB-DDD9-06823EDBB293}"/>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31" name="Picture 30">
            <a:extLst>
              <a:ext uri="{FF2B5EF4-FFF2-40B4-BE49-F238E27FC236}">
                <a16:creationId xmlns:a16="http://schemas.microsoft.com/office/drawing/2014/main" id="{58B68AE2-F3C4-A6B1-DB7E-05F487C96828}"/>
              </a:ext>
            </a:extLst>
          </p:cNvPr>
          <p:cNvPicPr>
            <a:picLocks noChangeAspect="1"/>
          </p:cNvPicPr>
          <p:nvPr/>
        </p:nvPicPr>
        <p:blipFill>
          <a:blip r:embed="rId6"/>
          <a:srcRect t="19638" b="26316"/>
          <a:stretch/>
        </p:blipFill>
        <p:spPr>
          <a:xfrm>
            <a:off x="10063707" y="6360138"/>
            <a:ext cx="1150393" cy="419932"/>
          </a:xfrm>
          <a:prstGeom prst="rect">
            <a:avLst/>
          </a:prstGeom>
        </p:spPr>
      </p:pic>
      <p:sp>
        <p:nvSpPr>
          <p:cNvPr id="32" name="TextBox 31">
            <a:extLst>
              <a:ext uri="{FF2B5EF4-FFF2-40B4-BE49-F238E27FC236}">
                <a16:creationId xmlns:a16="http://schemas.microsoft.com/office/drawing/2014/main" id="{75DE465F-D583-E583-DA47-548E69C9EB1F}"/>
              </a:ext>
            </a:extLst>
          </p:cNvPr>
          <p:cNvSpPr txBox="1"/>
          <p:nvPr/>
        </p:nvSpPr>
        <p:spPr>
          <a:xfrm>
            <a:off x="2626242" y="7113181"/>
            <a:ext cx="184731" cy="369332"/>
          </a:xfrm>
          <a:prstGeom prst="rect">
            <a:avLst/>
          </a:prstGeom>
          <a:noFill/>
        </p:spPr>
        <p:txBody>
          <a:bodyPr wrap="none" rtlCol="0">
            <a:spAutoFit/>
          </a:bodyPr>
          <a:lstStyle/>
          <a:p>
            <a:endParaRPr lang="en-RO" dirty="0"/>
          </a:p>
        </p:txBody>
      </p:sp>
      <p:sp>
        <p:nvSpPr>
          <p:cNvPr id="34" name="TextBox 33">
            <a:extLst>
              <a:ext uri="{FF2B5EF4-FFF2-40B4-BE49-F238E27FC236}">
                <a16:creationId xmlns:a16="http://schemas.microsoft.com/office/drawing/2014/main" id="{5C2D6BD6-3B92-62F8-C3E4-35DB930A752F}"/>
              </a:ext>
            </a:extLst>
          </p:cNvPr>
          <p:cNvSpPr txBox="1"/>
          <p:nvPr/>
        </p:nvSpPr>
        <p:spPr>
          <a:xfrm>
            <a:off x="606304" y="4963825"/>
            <a:ext cx="6213271" cy="954107"/>
          </a:xfrm>
          <a:prstGeom prst="rect">
            <a:avLst/>
          </a:prstGeom>
          <a:noFill/>
        </p:spPr>
        <p:txBody>
          <a:bodyPr wrap="square">
            <a:spAutoFit/>
          </a:bodyPr>
          <a:lstStyle/>
          <a:p>
            <a:r>
              <a:rPr lang="en-US" sz="1400" b="0" i="0" noProof="0" dirty="0">
                <a:solidFill>
                  <a:srgbClr val="1B1B1B"/>
                </a:solidFill>
                <a:effectLst/>
                <a:latin typeface="Cambria" panose="02040503050406030204" pitchFamily="18" charset="0"/>
              </a:rPr>
              <a:t>Financial considerations present the most formidable obstacle: A CIRT facility costs €138.6 million, compared to €23.4 million for a photon facility.</a:t>
            </a:r>
          </a:p>
          <a:p>
            <a:r>
              <a:rPr lang="en-US" sz="1400" dirty="0">
                <a:solidFill>
                  <a:srgbClr val="1B1B1B"/>
                </a:solidFill>
                <a:latin typeface="Cambria" panose="02040503050406030204" pitchFamily="18" charset="0"/>
              </a:rPr>
              <a:t>O</a:t>
            </a:r>
            <a:r>
              <a:rPr lang="en-US" sz="1400" b="0" i="0" noProof="0" dirty="0" err="1">
                <a:solidFill>
                  <a:srgbClr val="1B1B1B"/>
                </a:solidFill>
                <a:effectLst/>
                <a:latin typeface="Cambria" panose="02040503050406030204" pitchFamily="18" charset="0"/>
              </a:rPr>
              <a:t>perational</a:t>
            </a:r>
            <a:r>
              <a:rPr lang="en-US" sz="1400" b="0" i="0" noProof="0" dirty="0">
                <a:solidFill>
                  <a:srgbClr val="1B1B1B"/>
                </a:solidFill>
                <a:effectLst/>
                <a:latin typeface="Cambria" panose="02040503050406030204" pitchFamily="18" charset="0"/>
              </a:rPr>
              <a:t> costs for CIRT is substantially high, with treatment cost per patient of 10k to 40k euros, compared to </a:t>
            </a:r>
            <a:r>
              <a:rPr lang="en-US" sz="1400" dirty="0">
                <a:solidFill>
                  <a:srgbClr val="1B1B1B"/>
                </a:solidFill>
                <a:latin typeface="Cambria" panose="02040503050406030204" pitchFamily="18" charset="0"/>
              </a:rPr>
              <a:t>a few </a:t>
            </a:r>
            <a:r>
              <a:rPr lang="en-US" sz="1400" dirty="0" err="1">
                <a:solidFill>
                  <a:srgbClr val="1B1B1B"/>
                </a:solidFill>
                <a:latin typeface="Cambria" panose="02040503050406030204" pitchFamily="18" charset="0"/>
              </a:rPr>
              <a:t>keuros</a:t>
            </a:r>
            <a:r>
              <a:rPr lang="en-US" sz="1400" dirty="0">
                <a:solidFill>
                  <a:srgbClr val="1B1B1B"/>
                </a:solidFill>
                <a:latin typeface="Cambria" panose="02040503050406030204" pitchFamily="18" charset="0"/>
              </a:rPr>
              <a:t> </a:t>
            </a:r>
            <a:r>
              <a:rPr lang="en-US" sz="1400" b="0" i="0" noProof="0" dirty="0">
                <a:solidFill>
                  <a:srgbClr val="1B1B1B"/>
                </a:solidFill>
                <a:effectLst/>
                <a:latin typeface="Cambria" panose="02040503050406030204" pitchFamily="18" charset="0"/>
              </a:rPr>
              <a:t>for photons </a:t>
            </a:r>
            <a:r>
              <a:rPr lang="en-US" sz="1400" b="0" i="0" baseline="30000" noProof="0" dirty="0">
                <a:solidFill>
                  <a:srgbClr val="1B1B1B"/>
                </a:solidFill>
                <a:effectLst/>
                <a:latin typeface="Cambria" panose="02040503050406030204" pitchFamily="18" charset="0"/>
              </a:rPr>
              <a:t>*</a:t>
            </a:r>
            <a:r>
              <a:rPr lang="en-US" sz="1400" b="0" i="0" noProof="0" dirty="0">
                <a:solidFill>
                  <a:srgbClr val="1B1B1B"/>
                </a:solidFill>
                <a:effectLst/>
                <a:latin typeface="Cambria" panose="02040503050406030204" pitchFamily="18" charset="0"/>
              </a:rPr>
              <a:t>.</a:t>
            </a:r>
            <a:endParaRPr lang="en-RO" sz="1400" dirty="0"/>
          </a:p>
        </p:txBody>
      </p:sp>
      <p:sp>
        <p:nvSpPr>
          <p:cNvPr id="35" name="TextBox 34">
            <a:extLst>
              <a:ext uri="{FF2B5EF4-FFF2-40B4-BE49-F238E27FC236}">
                <a16:creationId xmlns:a16="http://schemas.microsoft.com/office/drawing/2014/main" id="{EDDAA364-5721-D78E-4507-8E15AEFAF63B}"/>
              </a:ext>
            </a:extLst>
          </p:cNvPr>
          <p:cNvSpPr txBox="1"/>
          <p:nvPr/>
        </p:nvSpPr>
        <p:spPr>
          <a:xfrm>
            <a:off x="606304" y="5917932"/>
            <a:ext cx="6534930" cy="338554"/>
          </a:xfrm>
          <a:prstGeom prst="rect">
            <a:avLst/>
          </a:prstGeom>
          <a:noFill/>
        </p:spPr>
        <p:txBody>
          <a:bodyPr wrap="square" rtlCol="0">
            <a:spAutoFit/>
          </a:bodyPr>
          <a:lstStyle/>
          <a:p>
            <a:r>
              <a:rPr lang="en-GB" sz="800" b="0" i="0" dirty="0">
                <a:solidFill>
                  <a:srgbClr val="1B1B1B"/>
                </a:solidFill>
                <a:effectLst/>
                <a:latin typeface="Cambria" panose="02040503050406030204" pitchFamily="18" charset="0"/>
              </a:rPr>
              <a:t>*How costly is particle therapy? Cost analysis of external beam radiotherapy with carbon-ions, protons and photons. </a:t>
            </a:r>
            <a:r>
              <a:rPr lang="en-GB" sz="800" b="0" i="0" dirty="0" err="1">
                <a:solidFill>
                  <a:srgbClr val="1B1B1B"/>
                </a:solidFill>
                <a:effectLst/>
                <a:latin typeface="Cambria" panose="02040503050406030204" pitchFamily="18" charset="0"/>
              </a:rPr>
              <a:t>Peeters</a:t>
            </a:r>
            <a:r>
              <a:rPr lang="en-GB" sz="800" b="0" i="0" dirty="0">
                <a:solidFill>
                  <a:srgbClr val="1B1B1B"/>
                </a:solidFill>
                <a:effectLst/>
                <a:latin typeface="Cambria" panose="02040503050406030204" pitchFamily="18" charset="0"/>
              </a:rPr>
              <a:t> A, </a:t>
            </a:r>
            <a:r>
              <a:rPr lang="en-GB" sz="800" b="0" i="0" dirty="0" err="1">
                <a:solidFill>
                  <a:srgbClr val="1B1B1B"/>
                </a:solidFill>
                <a:effectLst/>
                <a:latin typeface="Cambria" panose="02040503050406030204" pitchFamily="18" charset="0"/>
              </a:rPr>
              <a:t>Grutters</a:t>
            </a:r>
            <a:r>
              <a:rPr lang="en-GB" sz="800" b="0" i="0" dirty="0">
                <a:solidFill>
                  <a:srgbClr val="1B1B1B"/>
                </a:solidFill>
                <a:effectLst/>
                <a:latin typeface="Cambria" panose="02040503050406030204" pitchFamily="18" charset="0"/>
              </a:rPr>
              <a:t> JP, </a:t>
            </a:r>
            <a:r>
              <a:rPr lang="en-GB" sz="800" b="0" i="0" dirty="0" err="1">
                <a:solidFill>
                  <a:srgbClr val="1B1B1B"/>
                </a:solidFill>
                <a:effectLst/>
                <a:latin typeface="Cambria" panose="02040503050406030204" pitchFamily="18" charset="0"/>
              </a:rPr>
              <a:t>Pijls-Johannesma</a:t>
            </a:r>
            <a:r>
              <a:rPr lang="en-GB" sz="800" b="0" i="0" dirty="0">
                <a:solidFill>
                  <a:srgbClr val="1B1B1B"/>
                </a:solidFill>
                <a:effectLst/>
                <a:latin typeface="Cambria" panose="02040503050406030204" pitchFamily="18" charset="0"/>
              </a:rPr>
              <a:t> M, et al. </a:t>
            </a:r>
            <a:r>
              <a:rPr lang="en-GB" sz="800" b="0" i="0" u="sng" dirty="0">
                <a:solidFill>
                  <a:srgbClr val="005EA2"/>
                </a:solidFill>
                <a:effectLst/>
                <a:latin typeface="Cambria" panose="02040503050406030204" pitchFamily="18" charset="0"/>
                <a:hlinkClick r:id="rId7"/>
              </a:rPr>
              <a:t>https://doi.org/10.1016/j.radonc.2009.12.002</a:t>
            </a:r>
            <a:r>
              <a:rPr lang="en-GB" sz="800" b="0" i="0" dirty="0">
                <a:solidFill>
                  <a:srgbClr val="1B1B1B"/>
                </a:solidFill>
                <a:effectLst/>
                <a:latin typeface="Cambria" panose="02040503050406030204" pitchFamily="18" charset="0"/>
              </a:rPr>
              <a:t>. </a:t>
            </a:r>
            <a:r>
              <a:rPr lang="en-GB" sz="800" b="0" i="0" dirty="0" err="1">
                <a:solidFill>
                  <a:srgbClr val="1B1B1B"/>
                </a:solidFill>
                <a:effectLst/>
                <a:latin typeface="Cambria" panose="02040503050406030204" pitchFamily="18" charset="0"/>
              </a:rPr>
              <a:t>Radiother</a:t>
            </a:r>
            <a:r>
              <a:rPr lang="en-GB" sz="800" b="0" i="0" dirty="0">
                <a:solidFill>
                  <a:srgbClr val="1B1B1B"/>
                </a:solidFill>
                <a:effectLst/>
                <a:latin typeface="Cambria" panose="02040503050406030204" pitchFamily="18" charset="0"/>
              </a:rPr>
              <a:t> Oncol. 2010;95:45–53. </a:t>
            </a:r>
            <a:r>
              <a:rPr lang="en-GB" sz="800" b="0" i="0" dirty="0" err="1">
                <a:solidFill>
                  <a:srgbClr val="1B1B1B"/>
                </a:solidFill>
                <a:effectLst/>
                <a:latin typeface="Cambria" panose="02040503050406030204" pitchFamily="18" charset="0"/>
              </a:rPr>
              <a:t>doi</a:t>
            </a:r>
            <a:r>
              <a:rPr lang="en-GB" sz="800" b="0" i="0" dirty="0">
                <a:solidFill>
                  <a:srgbClr val="1B1B1B"/>
                </a:solidFill>
                <a:effectLst/>
                <a:latin typeface="Cambria" panose="02040503050406030204" pitchFamily="18" charset="0"/>
              </a:rPr>
              <a:t>: 10.1016/j.radonc.2009.12.002.</a:t>
            </a:r>
            <a:endParaRPr lang="en-RO" sz="800" dirty="0"/>
          </a:p>
        </p:txBody>
      </p:sp>
    </p:spTree>
    <p:extLst>
      <p:ext uri="{BB962C8B-B14F-4D97-AF65-F5344CB8AC3E}">
        <p14:creationId xmlns:p14="http://schemas.microsoft.com/office/powerpoint/2010/main" val="19056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82AEEC1-C7B8-1D18-06E9-E8BFE75F871B}"/>
              </a:ext>
            </a:extLst>
          </p:cNvPr>
          <p:cNvSpPr txBox="1"/>
          <p:nvPr/>
        </p:nvSpPr>
        <p:spPr>
          <a:xfrm>
            <a:off x="653143" y="1397225"/>
            <a:ext cx="10885714" cy="2862322"/>
          </a:xfrm>
          <a:prstGeom prst="rect">
            <a:avLst/>
          </a:prstGeom>
          <a:noFill/>
        </p:spPr>
        <p:txBody>
          <a:bodyPr wrap="square">
            <a:spAutoFit/>
          </a:bodyPr>
          <a:lstStyle/>
          <a:p>
            <a:pPr marL="1295400" indent="-1025525">
              <a:spcAft>
                <a:spcPts val="1200"/>
              </a:spcAft>
            </a:pPr>
            <a:r>
              <a:rPr lang="en-US" sz="2000" b="1" noProof="0" dirty="0"/>
              <a:t>Program: National Health Program</a:t>
            </a:r>
          </a:p>
          <a:p>
            <a:pPr marL="1295400" indent="-1025525">
              <a:spcAft>
                <a:spcPts val="1200"/>
              </a:spcAft>
            </a:pPr>
            <a:r>
              <a:rPr lang="en-US" sz="2000" b="1" noProof="0" dirty="0"/>
              <a:t>Priority</a:t>
            </a:r>
            <a:r>
              <a:rPr lang="en-US" sz="2000" noProof="0" dirty="0"/>
              <a:t>: P5. Innovative approaches in healthcare research</a:t>
            </a:r>
          </a:p>
          <a:p>
            <a:pPr marL="1295400" indent="-1025525">
              <a:spcAft>
                <a:spcPts val="1200"/>
              </a:spcAft>
            </a:pPr>
            <a:r>
              <a:rPr lang="en-US" sz="2000" b="1" noProof="0" dirty="0"/>
              <a:t>Funding</a:t>
            </a:r>
            <a:r>
              <a:rPr lang="en-US" sz="2000" noProof="0" dirty="0"/>
              <a:t>: co-funded by the European Regional Development Fund and the Romanian Government</a:t>
            </a:r>
          </a:p>
          <a:p>
            <a:pPr marL="1295400" indent="-1025525">
              <a:spcAft>
                <a:spcPts val="1200"/>
              </a:spcAft>
            </a:pPr>
            <a:r>
              <a:rPr lang="en-US" sz="2000" b="1" noProof="0" dirty="0"/>
              <a:t>Duration</a:t>
            </a:r>
            <a:r>
              <a:rPr lang="en-US" sz="2000" noProof="0" dirty="0"/>
              <a:t>: 20.02.2025 – 31.12.2029</a:t>
            </a:r>
          </a:p>
          <a:p>
            <a:pPr marL="1377950" indent="-1108075">
              <a:spcAft>
                <a:spcPts val="1200"/>
              </a:spcAft>
            </a:pPr>
            <a:r>
              <a:rPr lang="en-US" sz="2000" b="1" noProof="0" dirty="0"/>
              <a:t>Objective</a:t>
            </a:r>
            <a:r>
              <a:rPr lang="en-US" sz="2000" noProof="0" dirty="0"/>
              <a:t>: Support for the implementation of strategically important research solutions in the medical field: genomics; </a:t>
            </a:r>
            <a:r>
              <a:rPr lang="en-US" sz="2000" b="1" noProof="0" dirty="0"/>
              <a:t>non-communicable diseases (e.g. </a:t>
            </a:r>
            <a:r>
              <a:rPr lang="en-US" sz="2000" b="1" u="sng" noProof="0" dirty="0"/>
              <a:t>development of research solutions for treating cancers</a:t>
            </a:r>
            <a:r>
              <a:rPr lang="en-US" sz="2000" b="1" noProof="0" dirty="0"/>
              <a:t>); </a:t>
            </a:r>
            <a:r>
              <a:rPr lang="en-US" sz="2000" noProof="0" dirty="0"/>
              <a:t>vaccines, serums and other biological medicines</a:t>
            </a:r>
          </a:p>
        </p:txBody>
      </p:sp>
      <p:grpSp>
        <p:nvGrpSpPr>
          <p:cNvPr id="6" name="Group 5">
            <a:extLst>
              <a:ext uri="{FF2B5EF4-FFF2-40B4-BE49-F238E27FC236}">
                <a16:creationId xmlns:a16="http://schemas.microsoft.com/office/drawing/2014/main" id="{1562BA14-DC91-0456-67EB-7BF37B1363FF}"/>
              </a:ext>
            </a:extLst>
          </p:cNvPr>
          <p:cNvGrpSpPr/>
          <p:nvPr/>
        </p:nvGrpSpPr>
        <p:grpSpPr>
          <a:xfrm>
            <a:off x="-1176" y="6040"/>
            <a:ext cx="12193176" cy="503307"/>
            <a:chOff x="-1176" y="6040"/>
            <a:chExt cx="12193176" cy="503307"/>
          </a:xfrm>
        </p:grpSpPr>
        <p:sp>
          <p:nvSpPr>
            <p:cNvPr id="2" name="Rectangle 1">
              <a:extLst>
                <a:ext uri="{FF2B5EF4-FFF2-40B4-BE49-F238E27FC236}">
                  <a16:creationId xmlns:a16="http://schemas.microsoft.com/office/drawing/2014/main" id="{AFE347AC-5512-B874-8906-FD7CD8BE83E6}"/>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Box 15">
              <a:extLst>
                <a:ext uri="{FF2B5EF4-FFF2-40B4-BE49-F238E27FC236}">
                  <a16:creationId xmlns:a16="http://schemas.microsoft.com/office/drawing/2014/main" id="{DFEEB99D-5DEB-4D42-0B8A-1856E15093FF}"/>
                </a:ext>
              </a:extLst>
            </p:cNvPr>
            <p:cNvSpPr txBox="1"/>
            <p:nvPr/>
          </p:nvSpPr>
          <p:spPr>
            <a:xfrm>
              <a:off x="-1175" y="26329"/>
              <a:ext cx="10353086" cy="400110"/>
            </a:xfrm>
            <a:prstGeom prst="rect">
              <a:avLst/>
            </a:prstGeom>
            <a:noFill/>
          </p:spPr>
          <p:txBody>
            <a:bodyPr wrap="square">
              <a:spAutoFit/>
            </a:bodyPr>
            <a:lstStyle/>
            <a:p>
              <a:r>
                <a:rPr lang="en-US" sz="2000" b="1" noProof="0" dirty="0"/>
                <a:t>Project Dr. LASER</a:t>
              </a:r>
            </a:p>
          </p:txBody>
        </p:sp>
        <p:pic>
          <p:nvPicPr>
            <p:cNvPr id="5" name="Picture 4">
              <a:extLst>
                <a:ext uri="{FF2B5EF4-FFF2-40B4-BE49-F238E27FC236}">
                  <a16:creationId xmlns:a16="http://schemas.microsoft.com/office/drawing/2014/main" id="{3B2A47B6-1C76-3843-247C-2C0BFDE80E72}"/>
                </a:ext>
              </a:extLst>
            </p:cNvPr>
            <p:cNvPicPr>
              <a:picLocks noChangeAspect="1"/>
            </p:cNvPicPr>
            <p:nvPr/>
          </p:nvPicPr>
          <p:blipFill>
            <a:blip r:embed="rId2"/>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7" name="Picture 6">
            <a:extLst>
              <a:ext uri="{FF2B5EF4-FFF2-40B4-BE49-F238E27FC236}">
                <a16:creationId xmlns:a16="http://schemas.microsoft.com/office/drawing/2014/main" id="{AB5DAD17-98B5-6C36-5874-C08484DC4166}"/>
              </a:ext>
            </a:extLst>
          </p:cNvPr>
          <p:cNvPicPr>
            <a:picLocks noChangeAspect="1"/>
          </p:cNvPicPr>
          <p:nvPr/>
        </p:nvPicPr>
        <p:blipFill>
          <a:blip r:embed="rId3"/>
          <a:stretch>
            <a:fillRect/>
          </a:stretch>
        </p:blipFill>
        <p:spPr>
          <a:xfrm>
            <a:off x="825432" y="6322781"/>
            <a:ext cx="2042922" cy="428081"/>
          </a:xfrm>
          <a:prstGeom prst="rect">
            <a:avLst/>
          </a:prstGeom>
        </p:spPr>
      </p:pic>
      <p:pic>
        <p:nvPicPr>
          <p:cNvPr id="8" name="Picture 7">
            <a:extLst>
              <a:ext uri="{FF2B5EF4-FFF2-40B4-BE49-F238E27FC236}">
                <a16:creationId xmlns:a16="http://schemas.microsoft.com/office/drawing/2014/main" id="{5A1A7676-B22A-6F1A-E579-9772BAB3C9E8}"/>
              </a:ext>
            </a:extLst>
          </p:cNvPr>
          <p:cNvPicPr>
            <a:picLocks noChangeAspect="1"/>
          </p:cNvPicPr>
          <p:nvPr/>
        </p:nvPicPr>
        <p:blipFill>
          <a:blip r:embed="rId4"/>
          <a:stretch>
            <a:fillRect/>
          </a:stretch>
        </p:blipFill>
        <p:spPr>
          <a:xfrm>
            <a:off x="5859164" y="6277190"/>
            <a:ext cx="473672" cy="473672"/>
          </a:xfrm>
          <a:prstGeom prst="rect">
            <a:avLst/>
          </a:prstGeom>
        </p:spPr>
      </p:pic>
      <p:pic>
        <p:nvPicPr>
          <p:cNvPr id="9" name="Picture 8">
            <a:extLst>
              <a:ext uri="{FF2B5EF4-FFF2-40B4-BE49-F238E27FC236}">
                <a16:creationId xmlns:a16="http://schemas.microsoft.com/office/drawing/2014/main" id="{9BEF1DD0-4C37-F241-B4E0-07D5F84AAE29}"/>
              </a:ext>
            </a:extLst>
          </p:cNvPr>
          <p:cNvPicPr>
            <a:picLocks noChangeAspect="1"/>
          </p:cNvPicPr>
          <p:nvPr/>
        </p:nvPicPr>
        <p:blipFill>
          <a:blip r:embed="rId5"/>
          <a:srcRect t="19638" b="26316"/>
          <a:stretch/>
        </p:blipFill>
        <p:spPr>
          <a:xfrm>
            <a:off x="10063707" y="6360138"/>
            <a:ext cx="1150393" cy="419932"/>
          </a:xfrm>
          <a:prstGeom prst="rect">
            <a:avLst/>
          </a:prstGeom>
        </p:spPr>
      </p:pic>
      <p:sp>
        <p:nvSpPr>
          <p:cNvPr id="10" name="TextBox 9">
            <a:extLst>
              <a:ext uri="{FF2B5EF4-FFF2-40B4-BE49-F238E27FC236}">
                <a16:creationId xmlns:a16="http://schemas.microsoft.com/office/drawing/2014/main" id="{C8B41267-FE6E-7638-71EF-19C084CA257A}"/>
              </a:ext>
            </a:extLst>
          </p:cNvPr>
          <p:cNvSpPr txBox="1"/>
          <p:nvPr/>
        </p:nvSpPr>
        <p:spPr>
          <a:xfrm>
            <a:off x="934944" y="822324"/>
            <a:ext cx="2008820" cy="400110"/>
          </a:xfrm>
          <a:prstGeom prst="rect">
            <a:avLst/>
          </a:prstGeom>
          <a:noFill/>
        </p:spPr>
        <p:txBody>
          <a:bodyPr wrap="none" rtlCol="0">
            <a:spAutoFit/>
          </a:bodyPr>
          <a:lstStyle/>
          <a:p>
            <a:r>
              <a:rPr lang="en-US" sz="2000" b="1" u="sng" noProof="0" dirty="0"/>
              <a:t>Project Dr. LASER</a:t>
            </a:r>
          </a:p>
        </p:txBody>
      </p:sp>
    </p:spTree>
    <p:extLst>
      <p:ext uri="{BB962C8B-B14F-4D97-AF65-F5344CB8AC3E}">
        <p14:creationId xmlns:p14="http://schemas.microsoft.com/office/powerpoint/2010/main" val="294184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467FF-F467-9207-2456-18BC6AC366BD}"/>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CF2EEC-049F-92C0-280D-D4CC08EAB192}"/>
              </a:ext>
            </a:extLst>
          </p:cNvPr>
          <p:cNvGraphicFramePr>
            <a:graphicFrameLocks noGrp="1"/>
          </p:cNvGraphicFramePr>
          <p:nvPr>
            <p:extLst>
              <p:ext uri="{D42A27DB-BD31-4B8C-83A1-F6EECF244321}">
                <p14:modId xmlns:p14="http://schemas.microsoft.com/office/powerpoint/2010/main" val="720381077"/>
              </p:ext>
            </p:extLst>
          </p:nvPr>
        </p:nvGraphicFramePr>
        <p:xfrm>
          <a:off x="925902" y="893189"/>
          <a:ext cx="10598546" cy="4159440"/>
        </p:xfrm>
        <a:graphic>
          <a:graphicData uri="http://schemas.openxmlformats.org/drawingml/2006/table">
            <a:tbl>
              <a:tblPr firstRow="1" bandRow="1">
                <a:tableStyleId>{5FD0F851-EC5A-4D38-B0AD-8093EC10F338}</a:tableStyleId>
              </a:tblPr>
              <a:tblGrid>
                <a:gridCol w="8976574">
                  <a:extLst>
                    <a:ext uri="{9D8B030D-6E8A-4147-A177-3AD203B41FA5}">
                      <a16:colId xmlns:a16="http://schemas.microsoft.com/office/drawing/2014/main" val="604881896"/>
                    </a:ext>
                  </a:extLst>
                </a:gridCol>
                <a:gridCol w="1621972">
                  <a:extLst>
                    <a:ext uri="{9D8B030D-6E8A-4147-A177-3AD203B41FA5}">
                      <a16:colId xmlns:a16="http://schemas.microsoft.com/office/drawing/2014/main" val="3999720614"/>
                    </a:ext>
                  </a:extLst>
                </a:gridCol>
              </a:tblGrid>
              <a:tr h="370840">
                <a:tc>
                  <a:txBody>
                    <a:bodyPr/>
                    <a:lstStyle/>
                    <a:p>
                      <a:pPr marL="492125" marR="0" lvl="0" indent="-492125" algn="l" defTabSz="914400" rtl="0" eaLnBrk="1" fontAlgn="auto" latinLnBrk="0" hangingPunct="1">
                        <a:lnSpc>
                          <a:spcPct val="100000"/>
                        </a:lnSpc>
                        <a:spcBef>
                          <a:spcPts val="0"/>
                        </a:spcBef>
                        <a:spcAft>
                          <a:spcPts val="0"/>
                        </a:spcAft>
                        <a:buClrTx/>
                        <a:buSzTx/>
                        <a:buFontTx/>
                        <a:buNone/>
                        <a:tabLst/>
                        <a:defRPr/>
                      </a:pPr>
                      <a:r>
                        <a:rPr lang="en-US" sz="2000" b="0" noProof="0" dirty="0" err="1"/>
                        <a:t>Institutul</a:t>
                      </a:r>
                      <a:r>
                        <a:rPr lang="en-US" sz="2000" b="0" noProof="0" dirty="0"/>
                        <a:t> </a:t>
                      </a:r>
                      <a:r>
                        <a:rPr lang="en-US" sz="2000" b="0" noProof="0" dirty="0" err="1"/>
                        <a:t>Național</a:t>
                      </a:r>
                      <a:r>
                        <a:rPr lang="en-US" sz="2000" b="0" noProof="0" dirty="0"/>
                        <a:t> de </a:t>
                      </a:r>
                      <a:r>
                        <a:rPr lang="en-US" sz="2000" b="0" noProof="0" dirty="0" err="1"/>
                        <a:t>Cercetare-Dezvoltare</a:t>
                      </a:r>
                      <a:r>
                        <a:rPr lang="en-US" sz="2000" b="0" noProof="0" dirty="0"/>
                        <a:t> </a:t>
                      </a:r>
                      <a:r>
                        <a:rPr lang="en-US" sz="2000" b="0" noProof="0" dirty="0" err="1"/>
                        <a:t>pentru</a:t>
                      </a:r>
                      <a:r>
                        <a:rPr lang="en-US" sz="2000" b="0" noProof="0" dirty="0"/>
                        <a:t> </a:t>
                      </a:r>
                      <a:r>
                        <a:rPr lang="en-US" sz="2000" b="0" noProof="0" dirty="0" err="1"/>
                        <a:t>Fizică</a:t>
                      </a:r>
                      <a:r>
                        <a:rPr lang="en-US" sz="2000" b="0" noProof="0" dirty="0"/>
                        <a:t> </a:t>
                      </a:r>
                      <a:r>
                        <a:rPr lang="en-US" sz="2000" b="0" noProof="0" dirty="0" err="1"/>
                        <a:t>și</a:t>
                      </a:r>
                      <a:r>
                        <a:rPr lang="en-US" sz="2000" b="0" noProof="0" dirty="0"/>
                        <a:t>  </a:t>
                      </a:r>
                      <a:r>
                        <a:rPr lang="en-US" sz="2000" b="0" noProof="0" dirty="0" err="1"/>
                        <a:t>Inginerie</a:t>
                      </a:r>
                      <a:r>
                        <a:rPr lang="en-US" sz="2000" b="0" noProof="0" dirty="0"/>
                        <a:t> </a:t>
                      </a:r>
                      <a:r>
                        <a:rPr lang="en-US" sz="2000" b="0" noProof="0" dirty="0" err="1"/>
                        <a:t>Nucleară</a:t>
                      </a:r>
                      <a:r>
                        <a:rPr lang="en-US" sz="2000" b="0" noProof="0" dirty="0"/>
                        <a:t> "Horia </a:t>
                      </a:r>
                      <a:r>
                        <a:rPr lang="en-US" sz="2000" b="0" noProof="0" dirty="0" err="1"/>
                        <a:t>Hulubei</a:t>
                      </a:r>
                      <a:r>
                        <a:rPr lang="en-US" sz="2000" b="0" noProof="0" dirty="0"/>
                        <a:t>” – IFIN-HH</a:t>
                      </a:r>
                    </a:p>
                  </a:txBody>
                  <a:tcPr marL="101160" marR="101160" marT="101160" marB="101160"/>
                </a:tc>
                <a:tc>
                  <a:txBody>
                    <a:bodyPr/>
                    <a:lstStyle/>
                    <a:p>
                      <a:pPr algn="ctr"/>
                      <a:r>
                        <a:rPr lang="en-US" sz="2000" noProof="0" dirty="0"/>
                        <a:t>Leader</a:t>
                      </a:r>
                    </a:p>
                  </a:txBody>
                  <a:tcPr marL="101160" marR="101160" marT="101160" marB="101160"/>
                </a:tc>
                <a:extLst>
                  <a:ext uri="{0D108BD9-81ED-4DB2-BD59-A6C34878D82A}">
                    <a16:rowId xmlns:a16="http://schemas.microsoft.com/office/drawing/2014/main" val="1208380878"/>
                  </a:ext>
                </a:extLst>
              </a:tr>
              <a:tr h="370840">
                <a:tc>
                  <a:txBody>
                    <a:bodyPr/>
                    <a:lstStyle/>
                    <a:p>
                      <a:r>
                        <a:rPr lang="en-US" sz="2000" noProof="0" dirty="0" err="1"/>
                        <a:t>Universitatea</a:t>
                      </a:r>
                      <a:r>
                        <a:rPr lang="en-US" sz="2000" noProof="0" dirty="0"/>
                        <a:t> de </a:t>
                      </a:r>
                      <a:r>
                        <a:rPr lang="en-US" sz="2000" noProof="0" dirty="0" err="1"/>
                        <a:t>Medicină</a:t>
                      </a:r>
                      <a:r>
                        <a:rPr lang="en-US" sz="2000" noProof="0" dirty="0"/>
                        <a:t> </a:t>
                      </a:r>
                      <a:r>
                        <a:rPr lang="en-US" sz="2000" noProof="0" dirty="0" err="1"/>
                        <a:t>și</a:t>
                      </a:r>
                      <a:r>
                        <a:rPr lang="en-US" sz="2000" noProof="0" dirty="0"/>
                        <a:t> </a:t>
                      </a:r>
                      <a:r>
                        <a:rPr lang="en-US" sz="2000" noProof="0" dirty="0" err="1"/>
                        <a:t>Farmacie</a:t>
                      </a:r>
                      <a:r>
                        <a:rPr lang="en-US" sz="2000" noProof="0" dirty="0"/>
                        <a:t> „Carol Davila" din </a:t>
                      </a:r>
                      <a:r>
                        <a:rPr lang="en-US" sz="2000" noProof="0" dirty="0" err="1"/>
                        <a:t>București</a:t>
                      </a:r>
                      <a:r>
                        <a:rPr lang="en-US" sz="2000" noProof="0" dirty="0"/>
                        <a:t> – UMFCD </a:t>
                      </a:r>
                    </a:p>
                  </a:txBody>
                  <a:tcPr marL="101160" marR="101160" marT="101160" marB="101160"/>
                </a:tc>
                <a:tc>
                  <a:txBody>
                    <a:bodyPr/>
                    <a:lstStyle/>
                    <a:p>
                      <a:pPr algn="ctr"/>
                      <a:r>
                        <a:rPr lang="en-US" sz="2000" noProof="0" dirty="0"/>
                        <a:t>Partner</a:t>
                      </a:r>
                    </a:p>
                  </a:txBody>
                  <a:tcPr marL="101160" marR="101160" marT="101160" marB="101160"/>
                </a:tc>
                <a:extLst>
                  <a:ext uri="{0D108BD9-81ED-4DB2-BD59-A6C34878D82A}">
                    <a16:rowId xmlns:a16="http://schemas.microsoft.com/office/drawing/2014/main" val="1359727236"/>
                  </a:ext>
                </a:extLst>
              </a:tr>
              <a:tr h="370840">
                <a:tc>
                  <a:txBody>
                    <a:bodyPr/>
                    <a:lstStyle/>
                    <a:p>
                      <a:r>
                        <a:rPr lang="en-US" sz="2000" noProof="0" dirty="0" err="1"/>
                        <a:t>Institutul</a:t>
                      </a:r>
                      <a:r>
                        <a:rPr lang="en-US" sz="2000" noProof="0" dirty="0"/>
                        <a:t> Regional de </a:t>
                      </a:r>
                      <a:r>
                        <a:rPr lang="en-US" sz="2000" noProof="0" dirty="0" err="1"/>
                        <a:t>Oncologie</a:t>
                      </a:r>
                      <a:r>
                        <a:rPr lang="en-US" sz="2000" noProof="0" dirty="0"/>
                        <a:t> </a:t>
                      </a:r>
                      <a:r>
                        <a:rPr lang="en-US" sz="2000" noProof="0" dirty="0" err="1"/>
                        <a:t>Iași</a:t>
                      </a:r>
                      <a:r>
                        <a:rPr lang="en-US" sz="2000" noProof="0" dirty="0"/>
                        <a:t> – IRO </a:t>
                      </a:r>
                    </a:p>
                  </a:txBody>
                  <a:tcPr marL="101160" marR="101160" marT="101160" marB="101160"/>
                </a:tc>
                <a:tc>
                  <a:txBody>
                    <a:bodyPr/>
                    <a:lstStyle/>
                    <a:p>
                      <a:pPr algn="ctr"/>
                      <a:r>
                        <a:rPr lang="en-US" sz="2000" noProof="0" dirty="0"/>
                        <a:t>Partner</a:t>
                      </a:r>
                    </a:p>
                  </a:txBody>
                  <a:tcPr marL="101160" marR="101160" marT="101160" marB="101160"/>
                </a:tc>
                <a:extLst>
                  <a:ext uri="{0D108BD9-81ED-4DB2-BD59-A6C34878D82A}">
                    <a16:rowId xmlns:a16="http://schemas.microsoft.com/office/drawing/2014/main" val="2683918169"/>
                  </a:ext>
                </a:extLst>
              </a:tr>
              <a:tr h="370840">
                <a:tc>
                  <a:txBody>
                    <a:bodyPr/>
                    <a:lstStyle/>
                    <a:p>
                      <a:r>
                        <a:rPr lang="en-US" sz="2000" noProof="0" dirty="0" err="1"/>
                        <a:t>Institutul</a:t>
                      </a:r>
                      <a:r>
                        <a:rPr lang="en-US" sz="2000" noProof="0" dirty="0"/>
                        <a:t> Oncologic „Prof. Dr. Ion </a:t>
                      </a:r>
                      <a:r>
                        <a:rPr lang="en-US" sz="2000" noProof="0" dirty="0" err="1"/>
                        <a:t>Chiricuță</a:t>
                      </a:r>
                      <a:r>
                        <a:rPr lang="en-US" sz="2000" noProof="0" dirty="0"/>
                        <a:t>" Cluj-Napoca – IOCN </a:t>
                      </a:r>
                    </a:p>
                  </a:txBody>
                  <a:tcPr marL="101160" marR="101160" marT="101160" marB="101160"/>
                </a:tc>
                <a:tc>
                  <a:txBody>
                    <a:bodyPr/>
                    <a:lstStyle/>
                    <a:p>
                      <a:pPr algn="ctr"/>
                      <a:r>
                        <a:rPr lang="en-US" sz="2000" noProof="0" dirty="0"/>
                        <a:t>Partner</a:t>
                      </a:r>
                    </a:p>
                  </a:txBody>
                  <a:tcPr marL="101160" marR="101160" marT="101160" marB="101160"/>
                </a:tc>
                <a:extLst>
                  <a:ext uri="{0D108BD9-81ED-4DB2-BD59-A6C34878D82A}">
                    <a16:rowId xmlns:a16="http://schemas.microsoft.com/office/drawing/2014/main" val="3198949771"/>
                  </a:ext>
                </a:extLst>
              </a:tr>
              <a:tr h="370840">
                <a:tc>
                  <a:txBody>
                    <a:bodyPr/>
                    <a:lstStyle/>
                    <a:p>
                      <a:pPr marL="492125" indent="-492125">
                        <a:tabLst/>
                      </a:pPr>
                      <a:r>
                        <a:rPr lang="en-US" sz="2000" noProof="0" dirty="0" err="1"/>
                        <a:t>Universitatea</a:t>
                      </a:r>
                      <a:r>
                        <a:rPr lang="en-US" sz="2000" noProof="0" dirty="0"/>
                        <a:t> </a:t>
                      </a:r>
                      <a:r>
                        <a:rPr lang="en-US" sz="2000" noProof="0" dirty="0" err="1"/>
                        <a:t>Națională</a:t>
                      </a:r>
                      <a:r>
                        <a:rPr lang="en-US" sz="2000" noProof="0" dirty="0"/>
                        <a:t> de </a:t>
                      </a:r>
                      <a:r>
                        <a:rPr lang="en-US" sz="2000" noProof="0" dirty="0" err="1"/>
                        <a:t>Știință</a:t>
                      </a:r>
                      <a:r>
                        <a:rPr lang="en-US" sz="2000" noProof="0" dirty="0"/>
                        <a:t> </a:t>
                      </a:r>
                      <a:r>
                        <a:rPr lang="en-US" sz="2000" noProof="0" dirty="0" err="1"/>
                        <a:t>și</a:t>
                      </a:r>
                      <a:r>
                        <a:rPr lang="en-US" sz="2000" noProof="0" dirty="0"/>
                        <a:t> </a:t>
                      </a:r>
                      <a:r>
                        <a:rPr lang="en-US" sz="2000" noProof="0" dirty="0" err="1"/>
                        <a:t>Tehnologie</a:t>
                      </a:r>
                      <a:r>
                        <a:rPr lang="en-US" sz="2000" noProof="0" dirty="0"/>
                        <a:t> </a:t>
                      </a:r>
                      <a:r>
                        <a:rPr lang="en-US" sz="2000" noProof="0" dirty="0" err="1"/>
                        <a:t>Politehnica</a:t>
                      </a:r>
                      <a:r>
                        <a:rPr lang="en-US" sz="2000" noProof="0" dirty="0"/>
                        <a:t> </a:t>
                      </a:r>
                      <a:r>
                        <a:rPr lang="en-US" sz="2000" noProof="0" dirty="0" err="1"/>
                        <a:t>București</a:t>
                      </a:r>
                      <a:r>
                        <a:rPr lang="en-US" sz="2000" noProof="0" dirty="0"/>
                        <a:t> – POLITEHNICA </a:t>
                      </a:r>
                      <a:r>
                        <a:rPr lang="en-US" sz="2000" noProof="0" dirty="0" err="1"/>
                        <a:t>București</a:t>
                      </a:r>
                      <a:endParaRPr lang="en-US" sz="2000" noProof="0" dirty="0"/>
                    </a:p>
                  </a:txBody>
                  <a:tcPr marL="101160" marR="101160" marT="101160" marB="101160"/>
                </a:tc>
                <a:tc>
                  <a:txBody>
                    <a:bodyPr/>
                    <a:lstStyle/>
                    <a:p>
                      <a:pPr algn="ctr"/>
                      <a:r>
                        <a:rPr lang="en-US" sz="2000" noProof="0" dirty="0"/>
                        <a:t>Partner</a:t>
                      </a:r>
                    </a:p>
                  </a:txBody>
                  <a:tcPr marL="101160" marR="101160" marT="101160" marB="101160"/>
                </a:tc>
                <a:extLst>
                  <a:ext uri="{0D108BD9-81ED-4DB2-BD59-A6C34878D82A}">
                    <a16:rowId xmlns:a16="http://schemas.microsoft.com/office/drawing/2014/main" val="4226798820"/>
                  </a:ext>
                </a:extLst>
              </a:tr>
              <a:tr h="370840">
                <a:tc>
                  <a:txBody>
                    <a:bodyPr/>
                    <a:lstStyle/>
                    <a:p>
                      <a:r>
                        <a:rPr lang="en-US" sz="2000" noProof="0" dirty="0"/>
                        <a:t>ACCENT PRO 2000 SRL – AP2K</a:t>
                      </a:r>
                    </a:p>
                  </a:txBody>
                  <a:tcPr marL="101160" marR="101160" marT="101160" marB="101160"/>
                </a:tc>
                <a:tc>
                  <a:txBody>
                    <a:bodyPr/>
                    <a:lstStyle/>
                    <a:p>
                      <a:pPr algn="ctr"/>
                      <a:r>
                        <a:rPr lang="en-US" sz="2000" noProof="0" dirty="0"/>
                        <a:t>Partner</a:t>
                      </a:r>
                    </a:p>
                  </a:txBody>
                  <a:tcPr marL="101160" marR="101160" marT="101160" marB="101160"/>
                </a:tc>
                <a:extLst>
                  <a:ext uri="{0D108BD9-81ED-4DB2-BD59-A6C34878D82A}">
                    <a16:rowId xmlns:a16="http://schemas.microsoft.com/office/drawing/2014/main" val="2705851409"/>
                  </a:ext>
                </a:extLst>
              </a:tr>
              <a:tr h="370840">
                <a:tc>
                  <a:txBody>
                    <a:bodyPr/>
                    <a:lstStyle/>
                    <a:p>
                      <a:r>
                        <a:rPr lang="en-US" sz="2000" noProof="0" dirty="0" err="1"/>
                        <a:t>iP</a:t>
                      </a:r>
                      <a:r>
                        <a:rPr lang="en-US" sz="2000" noProof="0" dirty="0"/>
                        <a:t> Automatic Design SRL – IPAD </a:t>
                      </a:r>
                    </a:p>
                  </a:txBody>
                  <a:tcPr marL="101160" marR="101160" marT="101160" marB="101160"/>
                </a:tc>
                <a:tc>
                  <a:txBody>
                    <a:bodyPr/>
                    <a:lstStyle/>
                    <a:p>
                      <a:pPr algn="ctr"/>
                      <a:r>
                        <a:rPr lang="en-US" sz="2000" noProof="0" dirty="0"/>
                        <a:t>Partner</a:t>
                      </a:r>
                    </a:p>
                  </a:txBody>
                  <a:tcPr marL="101160" marR="101160" marT="101160" marB="101160"/>
                </a:tc>
                <a:extLst>
                  <a:ext uri="{0D108BD9-81ED-4DB2-BD59-A6C34878D82A}">
                    <a16:rowId xmlns:a16="http://schemas.microsoft.com/office/drawing/2014/main" val="2025973675"/>
                  </a:ext>
                </a:extLst>
              </a:tr>
            </a:tbl>
          </a:graphicData>
        </a:graphic>
      </p:graphicFrame>
      <p:pic>
        <p:nvPicPr>
          <p:cNvPr id="7" name="Picture 6" descr="A black background with a black square&#10;&#10;Description automatically generated with medium confidence">
            <a:extLst>
              <a:ext uri="{FF2B5EF4-FFF2-40B4-BE49-F238E27FC236}">
                <a16:creationId xmlns:a16="http://schemas.microsoft.com/office/drawing/2014/main" id="{06AFDA54-2CCC-CBB1-B77F-CF8B6553514F}"/>
              </a:ext>
            </a:extLst>
          </p:cNvPr>
          <p:cNvPicPr>
            <a:picLocks noChangeAspect="1"/>
          </p:cNvPicPr>
          <p:nvPr/>
        </p:nvPicPr>
        <p:blipFill>
          <a:blip r:embed="rId2"/>
          <a:stretch>
            <a:fillRect/>
          </a:stretch>
        </p:blipFill>
        <p:spPr>
          <a:xfrm>
            <a:off x="1966074" y="5216889"/>
            <a:ext cx="444402" cy="360000"/>
          </a:xfrm>
          <a:prstGeom prst="rect">
            <a:avLst/>
          </a:prstGeom>
        </p:spPr>
      </p:pic>
      <p:pic>
        <p:nvPicPr>
          <p:cNvPr id="8" name="Picture 7">
            <a:extLst>
              <a:ext uri="{FF2B5EF4-FFF2-40B4-BE49-F238E27FC236}">
                <a16:creationId xmlns:a16="http://schemas.microsoft.com/office/drawing/2014/main" id="{024638E8-5A3F-854D-9459-002378281373}"/>
              </a:ext>
            </a:extLst>
          </p:cNvPr>
          <p:cNvPicPr>
            <a:picLocks noChangeAspect="1"/>
          </p:cNvPicPr>
          <p:nvPr/>
        </p:nvPicPr>
        <p:blipFill>
          <a:blip r:embed="rId3"/>
          <a:stretch>
            <a:fillRect/>
          </a:stretch>
        </p:blipFill>
        <p:spPr>
          <a:xfrm>
            <a:off x="4410673" y="5218591"/>
            <a:ext cx="830769" cy="360000"/>
          </a:xfrm>
          <a:prstGeom prst="rect">
            <a:avLst/>
          </a:prstGeom>
        </p:spPr>
      </p:pic>
      <p:pic>
        <p:nvPicPr>
          <p:cNvPr id="9" name="Picture 8">
            <a:extLst>
              <a:ext uri="{FF2B5EF4-FFF2-40B4-BE49-F238E27FC236}">
                <a16:creationId xmlns:a16="http://schemas.microsoft.com/office/drawing/2014/main" id="{AE9D8268-86D6-CEB2-38AA-3A806FAE51EB}"/>
              </a:ext>
            </a:extLst>
          </p:cNvPr>
          <p:cNvPicPr>
            <a:picLocks noChangeAspect="1"/>
          </p:cNvPicPr>
          <p:nvPr/>
        </p:nvPicPr>
        <p:blipFill>
          <a:blip r:embed="rId4"/>
          <a:stretch>
            <a:fillRect/>
          </a:stretch>
        </p:blipFill>
        <p:spPr>
          <a:xfrm>
            <a:off x="6765536" y="5204885"/>
            <a:ext cx="1158621" cy="360000"/>
          </a:xfrm>
          <a:prstGeom prst="rect">
            <a:avLst/>
          </a:prstGeom>
          <a:solidFill>
            <a:schemeClr val="accent1">
              <a:lumMod val="75000"/>
            </a:schemeClr>
          </a:solidFill>
        </p:spPr>
      </p:pic>
      <p:pic>
        <p:nvPicPr>
          <p:cNvPr id="10" name="Picture 9">
            <a:extLst>
              <a:ext uri="{FF2B5EF4-FFF2-40B4-BE49-F238E27FC236}">
                <a16:creationId xmlns:a16="http://schemas.microsoft.com/office/drawing/2014/main" id="{908AD0A1-953F-BB03-CB35-FCD56F77B9B9}"/>
              </a:ext>
            </a:extLst>
          </p:cNvPr>
          <p:cNvPicPr>
            <a:picLocks noChangeAspect="1"/>
          </p:cNvPicPr>
          <p:nvPr/>
        </p:nvPicPr>
        <p:blipFill>
          <a:blip r:embed="rId5"/>
          <a:stretch>
            <a:fillRect/>
          </a:stretch>
        </p:blipFill>
        <p:spPr>
          <a:xfrm>
            <a:off x="3677263" y="5216889"/>
            <a:ext cx="360000" cy="360000"/>
          </a:xfrm>
          <a:prstGeom prst="rect">
            <a:avLst/>
          </a:prstGeom>
        </p:spPr>
      </p:pic>
      <p:pic>
        <p:nvPicPr>
          <p:cNvPr id="11" name="Picture 4" descr="Home">
            <a:extLst>
              <a:ext uri="{FF2B5EF4-FFF2-40B4-BE49-F238E27FC236}">
                <a16:creationId xmlns:a16="http://schemas.microsoft.com/office/drawing/2014/main" id="{8EFEF0DD-155D-A2D4-5F28-2A584C36F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7899" y="5165373"/>
            <a:ext cx="832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P Automatic Design">
            <a:extLst>
              <a:ext uri="{FF2B5EF4-FFF2-40B4-BE49-F238E27FC236}">
                <a16:creationId xmlns:a16="http://schemas.microsoft.com/office/drawing/2014/main" id="{C2E5F353-70B0-D206-33F2-E64FFDCBF9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4141" y="519361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408B103-E6DF-A4BD-33E0-21CC467CE1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852" y="5216889"/>
            <a:ext cx="77727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C62A8DE-DF5F-8D89-28D9-A7D6CFD7D445}"/>
              </a:ext>
            </a:extLst>
          </p:cNvPr>
          <p:cNvPicPr>
            <a:picLocks noChangeAspect="1"/>
          </p:cNvPicPr>
          <p:nvPr/>
        </p:nvPicPr>
        <p:blipFill>
          <a:blip r:embed="rId9"/>
          <a:stretch>
            <a:fillRect/>
          </a:stretch>
        </p:blipFill>
        <p:spPr>
          <a:xfrm>
            <a:off x="2505886" y="5150885"/>
            <a:ext cx="555999" cy="468000"/>
          </a:xfrm>
          <a:prstGeom prst="rect">
            <a:avLst/>
          </a:prstGeom>
        </p:spPr>
      </p:pic>
      <p:grpSp>
        <p:nvGrpSpPr>
          <p:cNvPr id="2" name="Group 1">
            <a:extLst>
              <a:ext uri="{FF2B5EF4-FFF2-40B4-BE49-F238E27FC236}">
                <a16:creationId xmlns:a16="http://schemas.microsoft.com/office/drawing/2014/main" id="{95523370-674D-95D0-70B8-F8D5D621F20C}"/>
              </a:ext>
            </a:extLst>
          </p:cNvPr>
          <p:cNvGrpSpPr/>
          <p:nvPr/>
        </p:nvGrpSpPr>
        <p:grpSpPr>
          <a:xfrm>
            <a:off x="-1176" y="6040"/>
            <a:ext cx="12193176" cy="503307"/>
            <a:chOff x="-1176" y="6040"/>
            <a:chExt cx="12193176" cy="503307"/>
          </a:xfrm>
        </p:grpSpPr>
        <p:sp>
          <p:nvSpPr>
            <p:cNvPr id="4" name="Rectangle 3">
              <a:extLst>
                <a:ext uri="{FF2B5EF4-FFF2-40B4-BE49-F238E27FC236}">
                  <a16:creationId xmlns:a16="http://schemas.microsoft.com/office/drawing/2014/main" id="{F5868A76-44EA-424F-3329-64603B72193D}"/>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TextBox 4">
              <a:extLst>
                <a:ext uri="{FF2B5EF4-FFF2-40B4-BE49-F238E27FC236}">
                  <a16:creationId xmlns:a16="http://schemas.microsoft.com/office/drawing/2014/main" id="{160B18AC-062A-EFCD-61AE-A74128063AF8}"/>
                </a:ext>
              </a:extLst>
            </p:cNvPr>
            <p:cNvSpPr txBox="1"/>
            <p:nvPr/>
          </p:nvSpPr>
          <p:spPr>
            <a:xfrm>
              <a:off x="-1175" y="26329"/>
              <a:ext cx="10353086" cy="400110"/>
            </a:xfrm>
            <a:prstGeom prst="rect">
              <a:avLst/>
            </a:prstGeom>
            <a:noFill/>
          </p:spPr>
          <p:txBody>
            <a:bodyPr wrap="square">
              <a:spAutoFit/>
            </a:bodyPr>
            <a:lstStyle/>
            <a:p>
              <a:r>
                <a:rPr lang="en-US" sz="2000" b="1" noProof="0" dirty="0"/>
                <a:t>Project Dr. LASER - </a:t>
              </a:r>
              <a:r>
                <a:rPr lang="en-US" sz="2000" b="1" noProof="0" dirty="0" err="1"/>
                <a:t>Partneship</a:t>
              </a:r>
              <a:endParaRPr lang="en-US" sz="2000" b="1" noProof="0" dirty="0"/>
            </a:p>
          </p:txBody>
        </p:sp>
        <p:pic>
          <p:nvPicPr>
            <p:cNvPr id="6" name="Picture 5">
              <a:extLst>
                <a:ext uri="{FF2B5EF4-FFF2-40B4-BE49-F238E27FC236}">
                  <a16:creationId xmlns:a16="http://schemas.microsoft.com/office/drawing/2014/main" id="{CE022699-984C-C0F8-6C81-3DD3BDAE71B2}"/>
                </a:ext>
              </a:extLst>
            </p:cNvPr>
            <p:cNvPicPr>
              <a:picLocks noChangeAspect="1"/>
            </p:cNvPicPr>
            <p:nvPr/>
          </p:nvPicPr>
          <p:blipFill>
            <a:blip r:embed="rId10"/>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16" name="Picture 15">
            <a:extLst>
              <a:ext uri="{FF2B5EF4-FFF2-40B4-BE49-F238E27FC236}">
                <a16:creationId xmlns:a16="http://schemas.microsoft.com/office/drawing/2014/main" id="{5B5FDF39-5446-D427-3199-C90B65E5209B}"/>
              </a:ext>
            </a:extLst>
          </p:cNvPr>
          <p:cNvPicPr>
            <a:picLocks noChangeAspect="1"/>
          </p:cNvPicPr>
          <p:nvPr/>
        </p:nvPicPr>
        <p:blipFill>
          <a:blip r:embed="rId11"/>
          <a:stretch>
            <a:fillRect/>
          </a:stretch>
        </p:blipFill>
        <p:spPr>
          <a:xfrm>
            <a:off x="825432" y="6322781"/>
            <a:ext cx="2042922" cy="428081"/>
          </a:xfrm>
          <a:prstGeom prst="rect">
            <a:avLst/>
          </a:prstGeom>
        </p:spPr>
      </p:pic>
      <p:pic>
        <p:nvPicPr>
          <p:cNvPr id="21" name="Picture 20">
            <a:extLst>
              <a:ext uri="{FF2B5EF4-FFF2-40B4-BE49-F238E27FC236}">
                <a16:creationId xmlns:a16="http://schemas.microsoft.com/office/drawing/2014/main" id="{5B3C3D20-BDE9-08C2-B868-BBDEB560D88D}"/>
              </a:ext>
            </a:extLst>
          </p:cNvPr>
          <p:cNvPicPr>
            <a:picLocks noChangeAspect="1"/>
          </p:cNvPicPr>
          <p:nvPr/>
        </p:nvPicPr>
        <p:blipFill>
          <a:blip r:embed="rId12"/>
          <a:stretch>
            <a:fillRect/>
          </a:stretch>
        </p:blipFill>
        <p:spPr>
          <a:xfrm>
            <a:off x="5859164" y="6277190"/>
            <a:ext cx="473672" cy="473672"/>
          </a:xfrm>
          <a:prstGeom prst="rect">
            <a:avLst/>
          </a:prstGeom>
        </p:spPr>
      </p:pic>
      <p:pic>
        <p:nvPicPr>
          <p:cNvPr id="22" name="Picture 21">
            <a:extLst>
              <a:ext uri="{FF2B5EF4-FFF2-40B4-BE49-F238E27FC236}">
                <a16:creationId xmlns:a16="http://schemas.microsoft.com/office/drawing/2014/main" id="{417129B4-213C-2FC3-7B30-A6889825F995}"/>
              </a:ext>
            </a:extLst>
          </p:cNvPr>
          <p:cNvPicPr>
            <a:picLocks noChangeAspect="1"/>
          </p:cNvPicPr>
          <p:nvPr/>
        </p:nvPicPr>
        <p:blipFill>
          <a:blip r:embed="rId13"/>
          <a:srcRect t="19638" b="26316"/>
          <a:stretch/>
        </p:blipFill>
        <p:spPr>
          <a:xfrm>
            <a:off x="10063707" y="6360138"/>
            <a:ext cx="1150393" cy="419932"/>
          </a:xfrm>
          <a:prstGeom prst="rect">
            <a:avLst/>
          </a:prstGeom>
        </p:spPr>
      </p:pic>
    </p:spTree>
    <p:extLst>
      <p:ext uri="{BB962C8B-B14F-4D97-AF65-F5344CB8AC3E}">
        <p14:creationId xmlns:p14="http://schemas.microsoft.com/office/powerpoint/2010/main" val="300445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F9EB-E074-B416-573C-15FD784284A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746F548-719C-B020-0114-FC60D7F8FA08}"/>
              </a:ext>
            </a:extLst>
          </p:cNvPr>
          <p:cNvSpPr txBox="1"/>
          <p:nvPr/>
        </p:nvSpPr>
        <p:spPr>
          <a:xfrm>
            <a:off x="334159" y="622435"/>
            <a:ext cx="11522506" cy="4507388"/>
          </a:xfrm>
          <a:prstGeom prst="rect">
            <a:avLst/>
          </a:prstGeom>
          <a:noFill/>
        </p:spPr>
        <p:txBody>
          <a:bodyPr wrap="square">
            <a:spAutoFit/>
          </a:bodyPr>
          <a:lstStyle/>
          <a:p>
            <a:pPr>
              <a:lnSpc>
                <a:spcPct val="150000"/>
              </a:lnSpc>
            </a:pPr>
            <a:r>
              <a:rPr lang="en-US" sz="2000" b="1" noProof="0" dirty="0"/>
              <a:t>Proof of principle experimental setups and first experiments towards:</a:t>
            </a:r>
          </a:p>
          <a:p>
            <a:pPr>
              <a:lnSpc>
                <a:spcPct val="150000"/>
              </a:lnSpc>
            </a:pPr>
            <a:r>
              <a:rPr lang="en-US" sz="2000" noProof="0" dirty="0"/>
              <a:t>             I)   Radiotherapy with laser-accelerated C-ions</a:t>
            </a:r>
          </a:p>
          <a:p>
            <a:pPr>
              <a:lnSpc>
                <a:spcPct val="150000"/>
              </a:lnSpc>
            </a:pPr>
            <a:r>
              <a:rPr lang="en-US" sz="2000" noProof="0" dirty="0"/>
              <a:t>            II)   Phase contrast imaging with laser-produced X-rays</a:t>
            </a:r>
          </a:p>
          <a:p>
            <a:pPr>
              <a:lnSpc>
                <a:spcPct val="150000"/>
              </a:lnSpc>
            </a:pPr>
            <a:r>
              <a:rPr lang="en-US" sz="2000" noProof="0" dirty="0"/>
              <a:t>           III)   Isotope production with laser-accelerated protons and deuterons</a:t>
            </a:r>
          </a:p>
          <a:p>
            <a:pPr>
              <a:lnSpc>
                <a:spcPct val="150000"/>
              </a:lnSpc>
              <a:spcBef>
                <a:spcPts val="1200"/>
              </a:spcBef>
            </a:pPr>
            <a:r>
              <a:rPr lang="en-US" sz="2000" b="1" noProof="0" dirty="0"/>
              <a:t>Medical focus: </a:t>
            </a:r>
            <a:r>
              <a:rPr lang="en-US" sz="2000" b="1" u="sng" noProof="0" dirty="0"/>
              <a:t>breast cancer </a:t>
            </a:r>
            <a:r>
              <a:rPr lang="en-US" sz="2000" b="1" noProof="0" dirty="0"/>
              <a:t>(easier experimentally, increasing incidence in Romania)</a:t>
            </a:r>
          </a:p>
          <a:p>
            <a:pPr>
              <a:lnSpc>
                <a:spcPct val="150000"/>
              </a:lnSpc>
            </a:pPr>
            <a:r>
              <a:rPr lang="en-US" sz="2000" noProof="0" dirty="0"/>
              <a:t>   5-year  goals:      I)  C-ions	- ready for design of small-animal research platform</a:t>
            </a:r>
          </a:p>
          <a:p>
            <a:pPr>
              <a:lnSpc>
                <a:spcPct val="150000"/>
              </a:lnSpc>
            </a:pPr>
            <a:r>
              <a:rPr lang="en-US" sz="2000" noProof="0" dirty="0"/>
              <a:t>                                II)  X-ray imaging	- ready for design of patient prototype</a:t>
            </a:r>
          </a:p>
          <a:p>
            <a:pPr>
              <a:lnSpc>
                <a:spcPct val="150000"/>
              </a:lnSpc>
            </a:pPr>
            <a:r>
              <a:rPr lang="en-US" sz="2000" noProof="0" dirty="0"/>
              <a:t>                               III) Isotopes	- ready for design of small-animal research platform</a:t>
            </a:r>
          </a:p>
          <a:p>
            <a:pPr>
              <a:lnSpc>
                <a:spcPct val="150000"/>
              </a:lnSpc>
              <a:spcBef>
                <a:spcPts val="1200"/>
              </a:spcBef>
            </a:pPr>
            <a:r>
              <a:rPr lang="en-US" sz="2000" b="1" noProof="0" dirty="0">
                <a:solidFill>
                  <a:srgbClr val="C00000"/>
                </a:solidFill>
              </a:rPr>
              <a:t>A dedicated medical research facility is possible at a later stage</a:t>
            </a:r>
          </a:p>
        </p:txBody>
      </p:sp>
      <p:pic>
        <p:nvPicPr>
          <p:cNvPr id="8" name="Picture 7">
            <a:extLst>
              <a:ext uri="{FF2B5EF4-FFF2-40B4-BE49-F238E27FC236}">
                <a16:creationId xmlns:a16="http://schemas.microsoft.com/office/drawing/2014/main" id="{4910E521-47CC-2DEA-3A83-A6AD8F34630A}"/>
              </a:ext>
            </a:extLst>
          </p:cNvPr>
          <p:cNvPicPr>
            <a:picLocks noChangeAspect="1"/>
          </p:cNvPicPr>
          <p:nvPr/>
        </p:nvPicPr>
        <p:blipFill>
          <a:blip r:embed="rId2"/>
          <a:stretch>
            <a:fillRect/>
          </a:stretch>
        </p:blipFill>
        <p:spPr>
          <a:xfrm>
            <a:off x="825432" y="6322781"/>
            <a:ext cx="2042922" cy="428081"/>
          </a:xfrm>
          <a:prstGeom prst="rect">
            <a:avLst/>
          </a:prstGeom>
        </p:spPr>
      </p:pic>
      <p:pic>
        <p:nvPicPr>
          <p:cNvPr id="9" name="Picture 8">
            <a:extLst>
              <a:ext uri="{FF2B5EF4-FFF2-40B4-BE49-F238E27FC236}">
                <a16:creationId xmlns:a16="http://schemas.microsoft.com/office/drawing/2014/main" id="{9F4973D0-B764-656D-44F0-A29FF65ED697}"/>
              </a:ext>
            </a:extLst>
          </p:cNvPr>
          <p:cNvPicPr>
            <a:picLocks noChangeAspect="1"/>
          </p:cNvPicPr>
          <p:nvPr/>
        </p:nvPicPr>
        <p:blipFill>
          <a:blip r:embed="rId3"/>
          <a:stretch>
            <a:fillRect/>
          </a:stretch>
        </p:blipFill>
        <p:spPr>
          <a:xfrm>
            <a:off x="5859164" y="6277190"/>
            <a:ext cx="473672" cy="473672"/>
          </a:xfrm>
          <a:prstGeom prst="rect">
            <a:avLst/>
          </a:prstGeom>
        </p:spPr>
      </p:pic>
      <p:pic>
        <p:nvPicPr>
          <p:cNvPr id="10" name="Picture 9">
            <a:extLst>
              <a:ext uri="{FF2B5EF4-FFF2-40B4-BE49-F238E27FC236}">
                <a16:creationId xmlns:a16="http://schemas.microsoft.com/office/drawing/2014/main" id="{AD08899A-C464-8C08-5887-4D8D600FC567}"/>
              </a:ext>
            </a:extLst>
          </p:cNvPr>
          <p:cNvPicPr>
            <a:picLocks noChangeAspect="1"/>
          </p:cNvPicPr>
          <p:nvPr/>
        </p:nvPicPr>
        <p:blipFill>
          <a:blip r:embed="rId4"/>
          <a:srcRect t="19638" b="26316"/>
          <a:stretch/>
        </p:blipFill>
        <p:spPr>
          <a:xfrm>
            <a:off x="10063707" y="6360138"/>
            <a:ext cx="1150393" cy="419932"/>
          </a:xfrm>
          <a:prstGeom prst="rect">
            <a:avLst/>
          </a:prstGeom>
        </p:spPr>
      </p:pic>
      <p:grpSp>
        <p:nvGrpSpPr>
          <p:cNvPr id="26" name="Group 25">
            <a:extLst>
              <a:ext uri="{FF2B5EF4-FFF2-40B4-BE49-F238E27FC236}">
                <a16:creationId xmlns:a16="http://schemas.microsoft.com/office/drawing/2014/main" id="{48FDEFD5-958F-2266-68A1-E6D7B08C581E}"/>
              </a:ext>
            </a:extLst>
          </p:cNvPr>
          <p:cNvGrpSpPr/>
          <p:nvPr/>
        </p:nvGrpSpPr>
        <p:grpSpPr>
          <a:xfrm>
            <a:off x="-1176" y="6040"/>
            <a:ext cx="12193176" cy="517412"/>
            <a:chOff x="-1176" y="6040"/>
            <a:chExt cx="12193176" cy="517412"/>
          </a:xfrm>
        </p:grpSpPr>
        <p:grpSp>
          <p:nvGrpSpPr>
            <p:cNvPr id="14" name="Group 13">
              <a:extLst>
                <a:ext uri="{FF2B5EF4-FFF2-40B4-BE49-F238E27FC236}">
                  <a16:creationId xmlns:a16="http://schemas.microsoft.com/office/drawing/2014/main" id="{1CBF62F9-E309-AA61-1F8E-4D0832355A46}"/>
                </a:ext>
              </a:extLst>
            </p:cNvPr>
            <p:cNvGrpSpPr/>
            <p:nvPr/>
          </p:nvGrpSpPr>
          <p:grpSpPr>
            <a:xfrm>
              <a:off x="-1176" y="6040"/>
              <a:ext cx="12193176" cy="457240"/>
              <a:chOff x="-1176" y="6040"/>
              <a:chExt cx="12193176" cy="457240"/>
            </a:xfrm>
          </p:grpSpPr>
          <p:sp>
            <p:nvSpPr>
              <p:cNvPr id="3" name="Rectangle 2">
                <a:extLst>
                  <a:ext uri="{FF2B5EF4-FFF2-40B4-BE49-F238E27FC236}">
                    <a16:creationId xmlns:a16="http://schemas.microsoft.com/office/drawing/2014/main" id="{2BB68097-24A7-3540-AB7F-27C98FB422AF}"/>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9349CFC2-403F-9FA3-8A1F-79A1E2058427}"/>
                  </a:ext>
                </a:extLst>
              </p:cNvPr>
              <p:cNvSpPr txBox="1"/>
              <p:nvPr/>
            </p:nvSpPr>
            <p:spPr>
              <a:xfrm>
                <a:off x="-1175" y="26329"/>
                <a:ext cx="10353086" cy="400110"/>
              </a:xfrm>
              <a:prstGeom prst="rect">
                <a:avLst/>
              </a:prstGeom>
              <a:noFill/>
            </p:spPr>
            <p:txBody>
              <a:bodyPr wrap="square">
                <a:spAutoFit/>
              </a:bodyPr>
              <a:lstStyle/>
              <a:p>
                <a:r>
                  <a:rPr lang="en-US" sz="2000" b="1" noProof="0" dirty="0"/>
                  <a:t>Basic research on laser medical applications at ELI-NP</a:t>
                </a:r>
              </a:p>
            </p:txBody>
          </p:sp>
        </p:grpSp>
        <p:pic>
          <p:nvPicPr>
            <p:cNvPr id="24" name="Picture 23" descr="A close up of a logo&#10;&#10;Description automatically generated">
              <a:extLst>
                <a:ext uri="{FF2B5EF4-FFF2-40B4-BE49-F238E27FC236}">
                  <a16:creationId xmlns:a16="http://schemas.microsoft.com/office/drawing/2014/main" id="{0B322814-897C-56C3-449A-C19B35EE6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1719" y="105023"/>
              <a:ext cx="1396798" cy="418429"/>
            </a:xfrm>
            <a:prstGeom prst="rect">
              <a:avLst/>
            </a:prstGeom>
          </p:spPr>
        </p:pic>
      </p:grpSp>
    </p:spTree>
    <p:extLst>
      <p:ext uri="{BB962C8B-B14F-4D97-AF65-F5344CB8AC3E}">
        <p14:creationId xmlns:p14="http://schemas.microsoft.com/office/powerpoint/2010/main" val="338066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79C9-20A3-1D02-9DFC-8286F67745E9}"/>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2BEC5D84-04CE-0FDE-05EB-D26373206999}"/>
              </a:ext>
            </a:extLst>
          </p:cNvPr>
          <p:cNvSpPr>
            <a:spLocks noChangeAspect="1"/>
          </p:cNvSpPr>
          <p:nvPr/>
        </p:nvSpPr>
        <p:spPr>
          <a:xfrm>
            <a:off x="2026000" y="693073"/>
            <a:ext cx="7873079" cy="4428000"/>
          </a:xfrm>
          <a:prstGeom prst="rect">
            <a:avLst/>
          </a:prstGeom>
          <a:blipFill>
            <a:blip r:embed="rId2" cstate="print"/>
            <a:stretch>
              <a:fillRect/>
            </a:stretch>
          </a:blipFill>
        </p:spPr>
        <p:txBody>
          <a:bodyPr wrap="square" lIns="0" tIns="0" rIns="0" bIns="0" rtlCol="0"/>
          <a:lstStyle/>
          <a:p>
            <a:endParaRPr lang="en-US" noProof="0" dirty="0"/>
          </a:p>
        </p:txBody>
      </p:sp>
      <p:sp>
        <p:nvSpPr>
          <p:cNvPr id="8" name="object 4">
            <a:extLst>
              <a:ext uri="{FF2B5EF4-FFF2-40B4-BE49-F238E27FC236}">
                <a16:creationId xmlns:a16="http://schemas.microsoft.com/office/drawing/2014/main" id="{ABE32A8F-87D2-3D1B-CB8B-2C07946F48D0}"/>
              </a:ext>
            </a:extLst>
          </p:cNvPr>
          <p:cNvSpPr txBox="1"/>
          <p:nvPr/>
        </p:nvSpPr>
        <p:spPr>
          <a:xfrm>
            <a:off x="554926" y="4839314"/>
            <a:ext cx="1737995" cy="636270"/>
          </a:xfrm>
          <a:prstGeom prst="rect">
            <a:avLst/>
          </a:prstGeom>
        </p:spPr>
        <p:txBody>
          <a:bodyPr vert="horz" wrap="square" lIns="0" tIns="12700" rIns="0" bIns="0" rtlCol="0">
            <a:spAutoFit/>
          </a:bodyPr>
          <a:lstStyle/>
          <a:p>
            <a:pPr marL="12700" marR="5080">
              <a:lnSpc>
                <a:spcPct val="100000"/>
              </a:lnSpc>
              <a:spcBef>
                <a:spcPts val="100"/>
              </a:spcBef>
            </a:pPr>
            <a:r>
              <a:rPr lang="en-US" sz="2000" b="1" spc="-5" noProof="0" dirty="0">
                <a:solidFill>
                  <a:srgbClr val="0000FF"/>
                </a:solidFill>
                <a:latin typeface="Calibri"/>
                <a:cs typeface="Calibri"/>
              </a:rPr>
              <a:t>C-ion</a:t>
            </a:r>
            <a:r>
              <a:rPr lang="en-US" sz="2000" b="1" spc="-70" noProof="0" dirty="0">
                <a:solidFill>
                  <a:srgbClr val="0000FF"/>
                </a:solidFill>
                <a:latin typeface="Calibri"/>
                <a:cs typeface="Calibri"/>
              </a:rPr>
              <a:t> </a:t>
            </a:r>
            <a:r>
              <a:rPr lang="en-US" sz="2000" b="1" spc="-10" noProof="0" dirty="0">
                <a:solidFill>
                  <a:srgbClr val="0000FF"/>
                </a:solidFill>
                <a:latin typeface="Calibri"/>
                <a:cs typeface="Calibri"/>
              </a:rPr>
              <a:t>irradiation  </a:t>
            </a:r>
            <a:r>
              <a:rPr lang="en-US" sz="2000" b="1" noProof="0" dirty="0">
                <a:solidFill>
                  <a:srgbClr val="0000FF"/>
                </a:solidFill>
                <a:latin typeface="Calibri"/>
                <a:cs typeface="Calibri"/>
              </a:rPr>
              <a:t>10 PW/min</a:t>
            </a:r>
            <a:endParaRPr lang="en-US" sz="2000" noProof="0" dirty="0">
              <a:latin typeface="Calibri"/>
              <a:cs typeface="Calibri"/>
            </a:endParaRPr>
          </a:p>
        </p:txBody>
      </p:sp>
      <p:sp>
        <p:nvSpPr>
          <p:cNvPr id="9" name="object 8">
            <a:extLst>
              <a:ext uri="{FF2B5EF4-FFF2-40B4-BE49-F238E27FC236}">
                <a16:creationId xmlns:a16="http://schemas.microsoft.com/office/drawing/2014/main" id="{9FD6CDEB-0B27-49AD-6876-5A18FBDE5F06}"/>
              </a:ext>
            </a:extLst>
          </p:cNvPr>
          <p:cNvSpPr/>
          <p:nvPr/>
        </p:nvSpPr>
        <p:spPr>
          <a:xfrm flipH="1">
            <a:off x="2357056" y="3309505"/>
            <a:ext cx="2832997" cy="1621725"/>
          </a:xfrm>
          <a:custGeom>
            <a:avLst/>
            <a:gdLst/>
            <a:ahLst/>
            <a:cxnLst/>
            <a:rect l="l" t="t" r="r" b="b"/>
            <a:pathLst>
              <a:path w="43179" h="1077595">
                <a:moveTo>
                  <a:pt x="42672" y="1077468"/>
                </a:moveTo>
                <a:lnTo>
                  <a:pt x="0" y="0"/>
                </a:lnTo>
              </a:path>
            </a:pathLst>
          </a:custGeom>
          <a:ln w="28575">
            <a:solidFill>
              <a:srgbClr val="0000FF"/>
            </a:solidFill>
            <a:headEnd type="none"/>
            <a:tailEnd type="triangle" w="lg" len="lg"/>
          </a:ln>
        </p:spPr>
        <p:txBody>
          <a:bodyPr wrap="square" lIns="0" tIns="0" rIns="0" bIns="0" rtlCol="0"/>
          <a:lstStyle/>
          <a:p>
            <a:endParaRPr lang="en-US" noProof="0" dirty="0"/>
          </a:p>
        </p:txBody>
      </p:sp>
      <p:sp>
        <p:nvSpPr>
          <p:cNvPr id="10" name="object 9">
            <a:extLst>
              <a:ext uri="{FF2B5EF4-FFF2-40B4-BE49-F238E27FC236}">
                <a16:creationId xmlns:a16="http://schemas.microsoft.com/office/drawing/2014/main" id="{53CA9229-195D-A961-C8E3-564B7EC85290}"/>
              </a:ext>
            </a:extLst>
          </p:cNvPr>
          <p:cNvSpPr txBox="1"/>
          <p:nvPr/>
        </p:nvSpPr>
        <p:spPr>
          <a:xfrm>
            <a:off x="7299915" y="5518134"/>
            <a:ext cx="2223135" cy="636270"/>
          </a:xfrm>
          <a:prstGeom prst="rect">
            <a:avLst/>
          </a:prstGeom>
        </p:spPr>
        <p:txBody>
          <a:bodyPr vert="horz" wrap="square" lIns="0" tIns="12700" rIns="0" bIns="0" rtlCol="0">
            <a:spAutoFit/>
          </a:bodyPr>
          <a:lstStyle/>
          <a:p>
            <a:pPr marL="12700">
              <a:lnSpc>
                <a:spcPct val="100000"/>
              </a:lnSpc>
              <a:spcBef>
                <a:spcPts val="100"/>
              </a:spcBef>
            </a:pPr>
            <a:r>
              <a:rPr lang="en-US" sz="2000" b="1" spc="-20" noProof="0" dirty="0">
                <a:solidFill>
                  <a:srgbClr val="0000FF"/>
                </a:solidFill>
                <a:latin typeface="Calibri"/>
                <a:cs typeface="Calibri"/>
              </a:rPr>
              <a:t>X-ray</a:t>
            </a:r>
            <a:r>
              <a:rPr lang="en-US" sz="2000" b="1" spc="-40" noProof="0" dirty="0">
                <a:solidFill>
                  <a:srgbClr val="0000FF"/>
                </a:solidFill>
                <a:latin typeface="Calibri"/>
                <a:cs typeface="Calibri"/>
              </a:rPr>
              <a:t> </a:t>
            </a:r>
            <a:r>
              <a:rPr lang="en-US" sz="2000" b="1" spc="-10" noProof="0" dirty="0">
                <a:solidFill>
                  <a:srgbClr val="0000FF"/>
                </a:solidFill>
                <a:latin typeface="Calibri"/>
                <a:cs typeface="Calibri"/>
              </a:rPr>
              <a:t>imaging</a:t>
            </a:r>
            <a:endParaRPr lang="en-US" sz="2000" spc="-10" noProof="0" dirty="0">
              <a:latin typeface="Calibri"/>
              <a:cs typeface="Calibri"/>
            </a:endParaRPr>
          </a:p>
          <a:p>
            <a:pPr marL="12700">
              <a:lnSpc>
                <a:spcPct val="100000"/>
              </a:lnSpc>
              <a:spcBef>
                <a:spcPts val="100"/>
              </a:spcBef>
            </a:pPr>
            <a:r>
              <a:rPr lang="en-US" sz="2000" b="1" noProof="0" dirty="0">
                <a:solidFill>
                  <a:srgbClr val="0000FF"/>
                </a:solidFill>
                <a:latin typeface="Calibri"/>
                <a:cs typeface="Calibri"/>
              </a:rPr>
              <a:t>1 PW/1</a:t>
            </a:r>
            <a:r>
              <a:rPr lang="en-US" sz="2000" b="1" spc="-105" noProof="0" dirty="0">
                <a:solidFill>
                  <a:srgbClr val="0000FF"/>
                </a:solidFill>
                <a:latin typeface="Calibri"/>
                <a:cs typeface="Calibri"/>
              </a:rPr>
              <a:t> </a:t>
            </a:r>
            <a:r>
              <a:rPr lang="en-US" sz="2000" b="1" spc="-5" noProof="0" dirty="0">
                <a:solidFill>
                  <a:srgbClr val="0000FF"/>
                </a:solidFill>
                <a:latin typeface="Calibri"/>
                <a:cs typeface="Calibri"/>
              </a:rPr>
              <a:t>Hz</a:t>
            </a:r>
            <a:endParaRPr lang="en-US" sz="2000" noProof="0" dirty="0">
              <a:latin typeface="Calibri"/>
              <a:cs typeface="Calibri"/>
            </a:endParaRPr>
          </a:p>
        </p:txBody>
      </p:sp>
      <p:sp>
        <p:nvSpPr>
          <p:cNvPr id="11" name="object 10">
            <a:extLst>
              <a:ext uri="{FF2B5EF4-FFF2-40B4-BE49-F238E27FC236}">
                <a16:creationId xmlns:a16="http://schemas.microsoft.com/office/drawing/2014/main" id="{40750097-EEEB-3343-67E8-7A198635A66D}"/>
              </a:ext>
            </a:extLst>
          </p:cNvPr>
          <p:cNvSpPr txBox="1"/>
          <p:nvPr/>
        </p:nvSpPr>
        <p:spPr>
          <a:xfrm>
            <a:off x="9708276" y="1497881"/>
            <a:ext cx="2307696" cy="628377"/>
          </a:xfrm>
          <a:prstGeom prst="rect">
            <a:avLst/>
          </a:prstGeom>
        </p:spPr>
        <p:txBody>
          <a:bodyPr vert="horz" wrap="square" lIns="0" tIns="12700" rIns="0" bIns="0" rtlCol="0">
            <a:spAutoFit/>
          </a:bodyPr>
          <a:lstStyle/>
          <a:p>
            <a:pPr marL="12700">
              <a:lnSpc>
                <a:spcPct val="100000"/>
              </a:lnSpc>
              <a:spcBef>
                <a:spcPts val="100"/>
              </a:spcBef>
            </a:pPr>
            <a:r>
              <a:rPr lang="en-US" sz="2000" b="1" spc="-5" noProof="0" dirty="0">
                <a:solidFill>
                  <a:srgbClr val="0000FF"/>
                </a:solidFill>
                <a:latin typeface="Calibri"/>
                <a:cs typeface="Calibri"/>
              </a:rPr>
              <a:t>Isotope</a:t>
            </a:r>
            <a:r>
              <a:rPr lang="en-US" sz="2000" b="1" spc="-60" noProof="0" dirty="0">
                <a:solidFill>
                  <a:srgbClr val="0000FF"/>
                </a:solidFill>
                <a:latin typeface="Calibri"/>
                <a:cs typeface="Calibri"/>
              </a:rPr>
              <a:t> </a:t>
            </a:r>
            <a:r>
              <a:rPr lang="en-US" sz="2000" b="1" spc="-5" noProof="0" dirty="0">
                <a:solidFill>
                  <a:srgbClr val="0000FF"/>
                </a:solidFill>
                <a:latin typeface="Calibri"/>
                <a:cs typeface="Calibri"/>
              </a:rPr>
              <a:t>production</a:t>
            </a:r>
            <a:endParaRPr lang="en-US" sz="2000" noProof="0" dirty="0">
              <a:latin typeface="Calibri"/>
              <a:cs typeface="Calibri"/>
            </a:endParaRPr>
          </a:p>
          <a:p>
            <a:pPr marL="640080">
              <a:lnSpc>
                <a:spcPct val="100000"/>
              </a:lnSpc>
              <a:spcBef>
                <a:spcPts val="5"/>
              </a:spcBef>
            </a:pPr>
            <a:r>
              <a:rPr lang="en-US" sz="2000" b="1" noProof="0" dirty="0">
                <a:solidFill>
                  <a:srgbClr val="0000FF"/>
                </a:solidFill>
                <a:latin typeface="Calibri"/>
                <a:cs typeface="Calibri"/>
              </a:rPr>
              <a:t>100 TW/10</a:t>
            </a:r>
            <a:r>
              <a:rPr lang="en-US" sz="2000" b="1" spc="-90" noProof="0" dirty="0">
                <a:solidFill>
                  <a:srgbClr val="0000FF"/>
                </a:solidFill>
                <a:latin typeface="Calibri"/>
                <a:cs typeface="Calibri"/>
              </a:rPr>
              <a:t> </a:t>
            </a:r>
            <a:r>
              <a:rPr lang="en-US" sz="2000" b="1" spc="-5" noProof="0" dirty="0">
                <a:solidFill>
                  <a:srgbClr val="0000FF"/>
                </a:solidFill>
                <a:latin typeface="Calibri"/>
                <a:cs typeface="Calibri"/>
              </a:rPr>
              <a:t>Hz</a:t>
            </a:r>
            <a:endParaRPr lang="en-US" sz="2000" noProof="0" dirty="0">
              <a:latin typeface="Calibri"/>
              <a:cs typeface="Calibri"/>
            </a:endParaRPr>
          </a:p>
        </p:txBody>
      </p:sp>
      <p:sp>
        <p:nvSpPr>
          <p:cNvPr id="14" name="object 17">
            <a:extLst>
              <a:ext uri="{FF2B5EF4-FFF2-40B4-BE49-F238E27FC236}">
                <a16:creationId xmlns:a16="http://schemas.microsoft.com/office/drawing/2014/main" id="{3FE4C27E-B220-1B84-5222-B32140344112}"/>
              </a:ext>
            </a:extLst>
          </p:cNvPr>
          <p:cNvSpPr/>
          <p:nvPr/>
        </p:nvSpPr>
        <p:spPr>
          <a:xfrm>
            <a:off x="6586473" y="3319107"/>
            <a:ext cx="1338327" cy="2156477"/>
          </a:xfrm>
          <a:custGeom>
            <a:avLst/>
            <a:gdLst/>
            <a:ahLst/>
            <a:cxnLst/>
            <a:rect l="l" t="t" r="r" b="b"/>
            <a:pathLst>
              <a:path w="1489075" h="2364104">
                <a:moveTo>
                  <a:pt x="1488948" y="2363724"/>
                </a:moveTo>
                <a:lnTo>
                  <a:pt x="0" y="0"/>
                </a:lnTo>
              </a:path>
            </a:pathLst>
          </a:custGeom>
          <a:ln w="28575">
            <a:solidFill>
              <a:srgbClr val="0000FF"/>
            </a:solidFill>
            <a:tailEnd type="triangle" w="lg" len="lg"/>
          </a:ln>
        </p:spPr>
        <p:txBody>
          <a:bodyPr wrap="square" lIns="0" tIns="0" rIns="0" bIns="0" rtlCol="0"/>
          <a:lstStyle/>
          <a:p>
            <a:endParaRPr lang="en-US" noProof="0" dirty="0"/>
          </a:p>
        </p:txBody>
      </p:sp>
      <p:sp>
        <p:nvSpPr>
          <p:cNvPr id="16" name="object 19">
            <a:extLst>
              <a:ext uri="{FF2B5EF4-FFF2-40B4-BE49-F238E27FC236}">
                <a16:creationId xmlns:a16="http://schemas.microsoft.com/office/drawing/2014/main" id="{80E75423-CDC4-69AB-2033-2D29C0A2F803}"/>
              </a:ext>
            </a:extLst>
          </p:cNvPr>
          <p:cNvSpPr/>
          <p:nvPr/>
        </p:nvSpPr>
        <p:spPr>
          <a:xfrm flipV="1">
            <a:off x="7118984" y="1926771"/>
            <a:ext cx="2976881" cy="1358452"/>
          </a:xfrm>
          <a:custGeom>
            <a:avLst/>
            <a:gdLst/>
            <a:ahLst/>
            <a:cxnLst/>
            <a:rect l="l" t="t" r="r" b="b"/>
            <a:pathLst>
              <a:path w="3858895" h="2563495">
                <a:moveTo>
                  <a:pt x="3858767" y="2563367"/>
                </a:moveTo>
                <a:lnTo>
                  <a:pt x="0" y="0"/>
                </a:lnTo>
              </a:path>
            </a:pathLst>
          </a:custGeom>
          <a:ln w="28575">
            <a:solidFill>
              <a:srgbClr val="0000FF"/>
            </a:solidFill>
            <a:tailEnd type="triangle" w="lg" len="lg"/>
          </a:ln>
        </p:spPr>
        <p:txBody>
          <a:bodyPr wrap="square" lIns="0" tIns="0" rIns="0" bIns="0" rtlCol="0"/>
          <a:lstStyle/>
          <a:p>
            <a:endParaRPr lang="en-US" noProof="0" dirty="0"/>
          </a:p>
        </p:txBody>
      </p:sp>
      <p:sp>
        <p:nvSpPr>
          <p:cNvPr id="17" name="object 13">
            <a:extLst>
              <a:ext uri="{FF2B5EF4-FFF2-40B4-BE49-F238E27FC236}">
                <a16:creationId xmlns:a16="http://schemas.microsoft.com/office/drawing/2014/main" id="{2F721C5D-3DEA-EF0C-3E44-615380F9CF59}"/>
              </a:ext>
            </a:extLst>
          </p:cNvPr>
          <p:cNvSpPr/>
          <p:nvPr/>
        </p:nvSpPr>
        <p:spPr>
          <a:xfrm>
            <a:off x="7756708" y="3106572"/>
            <a:ext cx="2142371" cy="263617"/>
          </a:xfrm>
          <a:custGeom>
            <a:avLst/>
            <a:gdLst/>
            <a:ahLst/>
            <a:cxnLst/>
            <a:rect l="l" t="t" r="r" b="b"/>
            <a:pathLst>
              <a:path w="1812290" h="474345">
                <a:moveTo>
                  <a:pt x="0" y="473964"/>
                </a:moveTo>
                <a:lnTo>
                  <a:pt x="1812036" y="0"/>
                </a:lnTo>
              </a:path>
            </a:pathLst>
          </a:custGeom>
          <a:ln w="28575">
            <a:solidFill>
              <a:srgbClr val="FF0000"/>
            </a:solidFill>
            <a:headEnd type="triangle" w="lg" len="lg"/>
            <a:tailEnd type="none" w="lg" len="lg"/>
          </a:ln>
        </p:spPr>
        <p:txBody>
          <a:bodyPr wrap="square" lIns="0" tIns="0" rIns="0" bIns="0" rtlCol="0"/>
          <a:lstStyle/>
          <a:p>
            <a:endParaRPr lang="en-US" noProof="0" dirty="0"/>
          </a:p>
        </p:txBody>
      </p:sp>
      <p:sp>
        <p:nvSpPr>
          <p:cNvPr id="18" name="object 11">
            <a:extLst>
              <a:ext uri="{FF2B5EF4-FFF2-40B4-BE49-F238E27FC236}">
                <a16:creationId xmlns:a16="http://schemas.microsoft.com/office/drawing/2014/main" id="{F80372A6-9118-0D38-96FE-7C8A4B982D6B}"/>
              </a:ext>
            </a:extLst>
          </p:cNvPr>
          <p:cNvSpPr txBox="1"/>
          <p:nvPr/>
        </p:nvSpPr>
        <p:spPr>
          <a:xfrm>
            <a:off x="9963214" y="2729753"/>
            <a:ext cx="2435195" cy="949619"/>
          </a:xfrm>
          <a:prstGeom prst="rect">
            <a:avLst/>
          </a:prstGeom>
        </p:spPr>
        <p:txBody>
          <a:bodyPr vert="horz" wrap="square" lIns="0" tIns="13335" rIns="0" bIns="0" rtlCol="0">
            <a:spAutoFit/>
          </a:bodyPr>
          <a:lstStyle/>
          <a:p>
            <a:pPr marL="12700">
              <a:lnSpc>
                <a:spcPct val="100000"/>
              </a:lnSpc>
              <a:spcBef>
                <a:spcPts val="105"/>
              </a:spcBef>
            </a:pPr>
            <a:r>
              <a:rPr lang="en-US" sz="2000" b="1" spc="-20" noProof="0" dirty="0">
                <a:solidFill>
                  <a:srgbClr val="FF0000"/>
                </a:solidFill>
                <a:latin typeface="Calibri"/>
                <a:cs typeface="Calibri"/>
              </a:rPr>
              <a:t>New 200 TW/5 Hz  </a:t>
            </a:r>
          </a:p>
          <a:p>
            <a:pPr marL="12700">
              <a:lnSpc>
                <a:spcPct val="100000"/>
              </a:lnSpc>
              <a:spcBef>
                <a:spcPts val="105"/>
              </a:spcBef>
            </a:pPr>
            <a:r>
              <a:rPr lang="en-US" sz="2000" b="1" spc="-20" noProof="0" dirty="0">
                <a:solidFill>
                  <a:srgbClr val="FF0000"/>
                </a:solidFill>
                <a:latin typeface="Calibri"/>
                <a:cs typeface="Calibri"/>
              </a:rPr>
              <a:t>X-ray </a:t>
            </a:r>
            <a:r>
              <a:rPr lang="en-US" sz="2000" b="1" spc="-5" noProof="0" dirty="0">
                <a:solidFill>
                  <a:srgbClr val="FF0000"/>
                </a:solidFill>
                <a:latin typeface="Calibri"/>
                <a:cs typeface="Calibri"/>
              </a:rPr>
              <a:t>imaging + isotope production</a:t>
            </a:r>
          </a:p>
        </p:txBody>
      </p:sp>
      <p:grpSp>
        <p:nvGrpSpPr>
          <p:cNvPr id="2" name="Group 1">
            <a:extLst>
              <a:ext uri="{FF2B5EF4-FFF2-40B4-BE49-F238E27FC236}">
                <a16:creationId xmlns:a16="http://schemas.microsoft.com/office/drawing/2014/main" id="{77812FC6-5FC5-C9FC-E4EA-BD785C4CCF37}"/>
              </a:ext>
            </a:extLst>
          </p:cNvPr>
          <p:cNvGrpSpPr/>
          <p:nvPr/>
        </p:nvGrpSpPr>
        <p:grpSpPr>
          <a:xfrm>
            <a:off x="-1176" y="6040"/>
            <a:ext cx="12193176" cy="503307"/>
            <a:chOff x="-1176" y="6040"/>
            <a:chExt cx="12193176" cy="503307"/>
          </a:xfrm>
        </p:grpSpPr>
        <p:sp>
          <p:nvSpPr>
            <p:cNvPr id="7" name="Rectangle 6">
              <a:extLst>
                <a:ext uri="{FF2B5EF4-FFF2-40B4-BE49-F238E27FC236}">
                  <a16:creationId xmlns:a16="http://schemas.microsoft.com/office/drawing/2014/main" id="{5D66E3B0-FD88-B42F-1031-B17784BB1D5F}"/>
                </a:ext>
              </a:extLst>
            </p:cNvPr>
            <p:cNvSpPr/>
            <p:nvPr/>
          </p:nvSpPr>
          <p:spPr>
            <a:xfrm>
              <a:off x="-1176" y="6040"/>
              <a:ext cx="12193176" cy="457240"/>
            </a:xfrm>
            <a:prstGeom prst="rect">
              <a:avLst/>
            </a:prstGeom>
            <a:gradFill>
              <a:gsLst>
                <a:gs pos="100000">
                  <a:schemeClr val="bg1"/>
                </a:gs>
                <a:gs pos="0">
                  <a:srgbClr val="EE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7B083488-2BEA-207E-914D-99298CFA9C7D}"/>
                </a:ext>
              </a:extLst>
            </p:cNvPr>
            <p:cNvSpPr txBox="1"/>
            <p:nvPr/>
          </p:nvSpPr>
          <p:spPr>
            <a:xfrm>
              <a:off x="-1175" y="26329"/>
              <a:ext cx="10353086" cy="400110"/>
            </a:xfrm>
            <a:prstGeom prst="rect">
              <a:avLst/>
            </a:prstGeom>
            <a:noFill/>
          </p:spPr>
          <p:txBody>
            <a:bodyPr wrap="square">
              <a:spAutoFit/>
            </a:bodyPr>
            <a:lstStyle/>
            <a:p>
              <a:r>
                <a:rPr lang="en-US" sz="2000" b="1" noProof="0" dirty="0"/>
                <a:t>The experimental building of ELI-NP  </a:t>
              </a:r>
            </a:p>
          </p:txBody>
        </p:sp>
        <p:pic>
          <p:nvPicPr>
            <p:cNvPr id="13" name="Picture 12">
              <a:extLst>
                <a:ext uri="{FF2B5EF4-FFF2-40B4-BE49-F238E27FC236}">
                  <a16:creationId xmlns:a16="http://schemas.microsoft.com/office/drawing/2014/main" id="{44B0C964-36A0-8EA9-001A-A30A00B98095}"/>
                </a:ext>
              </a:extLst>
            </p:cNvPr>
            <p:cNvPicPr>
              <a:picLocks noChangeAspect="1"/>
            </p:cNvPicPr>
            <p:nvPr/>
          </p:nvPicPr>
          <p:blipFill>
            <a:blip r:embed="rId3"/>
            <a:srcRect b="2880"/>
            <a:stretch>
              <a:fillRect/>
            </a:stretch>
          </p:blipFill>
          <p:spPr>
            <a:xfrm>
              <a:off x="10627594" y="101596"/>
              <a:ext cx="1377081" cy="407751"/>
            </a:xfrm>
            <a:custGeom>
              <a:avLst/>
              <a:gdLst>
                <a:gd name="connsiteX0" fmla="*/ 0 w 1499746"/>
                <a:gd name="connsiteY0" fmla="*/ 0 h 444072"/>
                <a:gd name="connsiteX1" fmla="*/ 1499746 w 1499746"/>
                <a:gd name="connsiteY1" fmla="*/ 0 h 444072"/>
                <a:gd name="connsiteX2" fmla="*/ 1499746 w 1499746"/>
                <a:gd name="connsiteY2" fmla="*/ 298811 h 444072"/>
                <a:gd name="connsiteX3" fmla="*/ 1485031 w 1499746"/>
                <a:gd name="connsiteY3" fmla="*/ 303069 h 444072"/>
                <a:gd name="connsiteX4" fmla="*/ 1446931 w 1499746"/>
                <a:gd name="connsiteY4" fmla="*/ 414195 h 444072"/>
                <a:gd name="connsiteX5" fmla="*/ 1373906 w 1499746"/>
                <a:gd name="connsiteY5" fmla="*/ 398320 h 444072"/>
                <a:gd name="connsiteX6" fmla="*/ 1310406 w 1499746"/>
                <a:gd name="connsiteY6" fmla="*/ 442770 h 444072"/>
                <a:gd name="connsiteX7" fmla="*/ 1256431 w 1499746"/>
                <a:gd name="connsiteY7" fmla="*/ 388795 h 444072"/>
                <a:gd name="connsiteX8" fmla="*/ 1186581 w 1499746"/>
                <a:gd name="connsiteY8" fmla="*/ 417369 h 444072"/>
                <a:gd name="connsiteX9" fmla="*/ 1179498 w 1499746"/>
                <a:gd name="connsiteY9" fmla="*/ 305023 h 444072"/>
                <a:gd name="connsiteX10" fmla="*/ 0 w 1499746"/>
                <a:gd name="connsiteY10" fmla="*/ 305023 h 44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746" h="444072">
                  <a:moveTo>
                    <a:pt x="0" y="0"/>
                  </a:moveTo>
                  <a:lnTo>
                    <a:pt x="1499746" y="0"/>
                  </a:lnTo>
                  <a:lnTo>
                    <a:pt x="1499746" y="298811"/>
                  </a:lnTo>
                  <a:lnTo>
                    <a:pt x="1485031" y="303069"/>
                  </a:lnTo>
                  <a:cubicBezTo>
                    <a:pt x="1452752" y="308890"/>
                    <a:pt x="1462806" y="389853"/>
                    <a:pt x="1446931" y="414195"/>
                  </a:cubicBezTo>
                  <a:cubicBezTo>
                    <a:pt x="1431056" y="438537"/>
                    <a:pt x="1392956" y="395145"/>
                    <a:pt x="1373906" y="398320"/>
                  </a:cubicBezTo>
                  <a:cubicBezTo>
                    <a:pt x="1354856" y="401495"/>
                    <a:pt x="1332631" y="452824"/>
                    <a:pt x="1310406" y="442770"/>
                  </a:cubicBezTo>
                  <a:cubicBezTo>
                    <a:pt x="1288181" y="432716"/>
                    <a:pt x="1280773" y="394087"/>
                    <a:pt x="1256431" y="388795"/>
                  </a:cubicBezTo>
                  <a:cubicBezTo>
                    <a:pt x="1232089" y="383503"/>
                    <a:pt x="1198345" y="439798"/>
                    <a:pt x="1186581" y="417369"/>
                  </a:cubicBezTo>
                  <a:cubicBezTo>
                    <a:pt x="1187395" y="382037"/>
                    <a:pt x="1178684" y="340355"/>
                    <a:pt x="1179498" y="305023"/>
                  </a:cubicBezTo>
                  <a:lnTo>
                    <a:pt x="0" y="305023"/>
                  </a:lnTo>
                  <a:close/>
                </a:path>
              </a:pathLst>
            </a:custGeom>
          </p:spPr>
        </p:pic>
      </p:grpSp>
      <p:pic>
        <p:nvPicPr>
          <p:cNvPr id="20" name="Picture 19">
            <a:extLst>
              <a:ext uri="{FF2B5EF4-FFF2-40B4-BE49-F238E27FC236}">
                <a16:creationId xmlns:a16="http://schemas.microsoft.com/office/drawing/2014/main" id="{36C1CD09-B9B4-E493-284D-2D7600875277}"/>
              </a:ext>
            </a:extLst>
          </p:cNvPr>
          <p:cNvPicPr>
            <a:picLocks noChangeAspect="1"/>
          </p:cNvPicPr>
          <p:nvPr/>
        </p:nvPicPr>
        <p:blipFill>
          <a:blip r:embed="rId4"/>
          <a:stretch>
            <a:fillRect/>
          </a:stretch>
        </p:blipFill>
        <p:spPr>
          <a:xfrm>
            <a:off x="825432" y="6322781"/>
            <a:ext cx="2042922" cy="428081"/>
          </a:xfrm>
          <a:prstGeom prst="rect">
            <a:avLst/>
          </a:prstGeom>
        </p:spPr>
      </p:pic>
      <p:pic>
        <p:nvPicPr>
          <p:cNvPr id="21" name="Picture 20">
            <a:extLst>
              <a:ext uri="{FF2B5EF4-FFF2-40B4-BE49-F238E27FC236}">
                <a16:creationId xmlns:a16="http://schemas.microsoft.com/office/drawing/2014/main" id="{83B87E26-FA80-A08F-7C75-92D8F1580682}"/>
              </a:ext>
            </a:extLst>
          </p:cNvPr>
          <p:cNvPicPr>
            <a:picLocks noChangeAspect="1"/>
          </p:cNvPicPr>
          <p:nvPr/>
        </p:nvPicPr>
        <p:blipFill>
          <a:blip r:embed="rId5"/>
          <a:stretch>
            <a:fillRect/>
          </a:stretch>
        </p:blipFill>
        <p:spPr>
          <a:xfrm>
            <a:off x="5859164" y="6277190"/>
            <a:ext cx="473672" cy="473672"/>
          </a:xfrm>
          <a:prstGeom prst="rect">
            <a:avLst/>
          </a:prstGeom>
        </p:spPr>
      </p:pic>
      <p:pic>
        <p:nvPicPr>
          <p:cNvPr id="22" name="Picture 21">
            <a:extLst>
              <a:ext uri="{FF2B5EF4-FFF2-40B4-BE49-F238E27FC236}">
                <a16:creationId xmlns:a16="http://schemas.microsoft.com/office/drawing/2014/main" id="{F3BA17F0-03A5-DD04-6A5F-89D051A478F5}"/>
              </a:ext>
            </a:extLst>
          </p:cNvPr>
          <p:cNvPicPr>
            <a:picLocks noChangeAspect="1"/>
          </p:cNvPicPr>
          <p:nvPr/>
        </p:nvPicPr>
        <p:blipFill>
          <a:blip r:embed="rId6"/>
          <a:srcRect t="19638" b="26316"/>
          <a:stretch/>
        </p:blipFill>
        <p:spPr>
          <a:xfrm>
            <a:off x="10063707" y="6360138"/>
            <a:ext cx="1150393" cy="419932"/>
          </a:xfrm>
          <a:prstGeom prst="rect">
            <a:avLst/>
          </a:prstGeom>
        </p:spPr>
      </p:pic>
    </p:spTree>
    <p:extLst>
      <p:ext uri="{BB962C8B-B14F-4D97-AF65-F5344CB8AC3E}">
        <p14:creationId xmlns:p14="http://schemas.microsoft.com/office/powerpoint/2010/main" val="1546132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11088</TotalTime>
  <Words>4266</Words>
  <Application>Microsoft Macintosh PowerPoint</Application>
  <PresentationFormat>Widescreen</PresentationFormat>
  <Paragraphs>431</Paragraphs>
  <Slides>33</Slides>
  <Notes>10</Notes>
  <HiddenSlides>1</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52" baseType="lpstr">
      <vt:lpstr>-apple-system</vt:lpstr>
      <vt:lpstr>Aptos</vt:lpstr>
      <vt:lpstr>Arial</vt:lpstr>
      <vt:lpstr>Calibri</vt:lpstr>
      <vt:lpstr>Calibri Light</vt:lpstr>
      <vt:lpstr>Cambria</vt:lpstr>
      <vt:lpstr>Google Sans</vt:lpstr>
      <vt:lpstr>Harding</vt:lpstr>
      <vt:lpstr>Noto Sans</vt:lpstr>
      <vt:lpstr>Open Sans</vt:lpstr>
      <vt:lpstr>Roboto</vt:lpstr>
      <vt:lpstr>Roboto Mono Web</vt:lpstr>
      <vt:lpstr>Symbol</vt:lpstr>
      <vt:lpstr>ThinSpaceFallback</vt:lpstr>
      <vt:lpstr>Times</vt:lpstr>
      <vt:lpstr>Times New Roman</vt:lpstr>
      <vt:lpstr>Wingdings</vt:lpstr>
      <vt:lpstr>Office Theme</vt:lpstr>
      <vt:lpstr>Origin95.Graph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Licente Directie</dc:creator>
  <cp:lastModifiedBy>Domenico DORIA</cp:lastModifiedBy>
  <cp:revision>122</cp:revision>
  <cp:lastPrinted>2025-11-18T06:52:02Z</cp:lastPrinted>
  <dcterms:created xsi:type="dcterms:W3CDTF">2025-04-03T11:12:36Z</dcterms:created>
  <dcterms:modified xsi:type="dcterms:W3CDTF">2025-11-18T08:06:02Z</dcterms:modified>
</cp:coreProperties>
</file>