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97" r:id="rId6"/>
    <p:sldMasterId id="2147483722" r:id="rId7"/>
    <p:sldMasterId id="2147483735" r:id="rId8"/>
  </p:sldMasterIdLst>
  <p:notesMasterIdLst>
    <p:notesMasterId r:id="rId39"/>
  </p:notesMasterIdLst>
  <p:sldIdLst>
    <p:sldId id="631" r:id="rId9"/>
    <p:sldId id="881" r:id="rId10"/>
    <p:sldId id="904" r:id="rId11"/>
    <p:sldId id="309" r:id="rId12"/>
    <p:sldId id="792" r:id="rId13"/>
    <p:sldId id="507" r:id="rId14"/>
    <p:sldId id="1462" r:id="rId15"/>
    <p:sldId id="1425" r:id="rId16"/>
    <p:sldId id="649" r:id="rId17"/>
    <p:sldId id="751" r:id="rId18"/>
    <p:sldId id="1474" r:id="rId19"/>
    <p:sldId id="1482" r:id="rId20"/>
    <p:sldId id="856" r:id="rId21"/>
    <p:sldId id="1457" r:id="rId22"/>
    <p:sldId id="259" r:id="rId23"/>
    <p:sldId id="1449" r:id="rId24"/>
    <p:sldId id="879" r:id="rId25"/>
    <p:sldId id="1451" r:id="rId26"/>
    <p:sldId id="1458" r:id="rId27"/>
    <p:sldId id="880" r:id="rId28"/>
    <p:sldId id="1498" r:id="rId29"/>
    <p:sldId id="258" r:id="rId30"/>
    <p:sldId id="1483" r:id="rId31"/>
    <p:sldId id="1500" r:id="rId32"/>
    <p:sldId id="276" r:id="rId33"/>
    <p:sldId id="266" r:id="rId34"/>
    <p:sldId id="1480" r:id="rId35"/>
    <p:sldId id="1495" r:id="rId36"/>
    <p:sldId id="788" r:id="rId37"/>
    <p:sldId id="263"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9E9D3"/>
    <a:srgbClr val="FAD9CD"/>
    <a:srgbClr val="F9EAD6"/>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CD62E-6646-264F-B0A0-ADDB2721AC1D}" v="187" dt="2025-11-18T18:59:31.63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1"/>
    <p:restoredTop sz="93227"/>
  </p:normalViewPr>
  <p:slideViewPr>
    <p:cSldViewPr snapToGrid="0">
      <p:cViewPr>
        <p:scale>
          <a:sx n="107" d="100"/>
          <a:sy n="107" d="100"/>
        </p:scale>
        <p:origin x="808"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7:15:49.545"/>
    </inkml:context>
    <inkml:brush xml:id="br0">
      <inkml:brushProperty name="width" value="0.035" units="cm"/>
      <inkml:brushProperty name="height" value="0.035" units="cm"/>
      <inkml:brushProperty name="color" value="#E71224"/>
    </inkml:brush>
  </inkml:definitions>
  <inkml:trace contextRef="#ctx0" brushRef="#br0">1 1 24575,'27'0'0,"53"0"0,19 0 0,-19 0 0,9 0 0,-20 0 0,3 0 0,2 0-646,5 0 1,1 0 0,3 0 645,12 0 0,2 0 0,-1 0 0,-6 0 0,-2 0 0,0 0 0,-2 0 0,-1 0 0,-1 0 0,-5 0 0,-1 0 0,-2 0 113,-4 0 1,-1 0 0,-1 0-114,27 0 0,-4 0 193,-9 0 0,-4 0-193,-6 0 0,-3 0 0,-8 1 0,-3 1 0,-5 0 0,-3 2 981,44 5-981,-7 3 228,-5 2-228,0-1 0,6 0 0,-14-8 0,20 0 0,4 0 0,-12-1 0,9 2 0,1 0-196,-4-2 1,13 1-1,-1-1 1,-16 1 195,-5 2 0,-8 0 0,9-1 0,1-1-143,4-1 1,2 1 142,6-2 0,1 0 0,-2-1 0,-2-1 0,-2 1 0,-1-1 0,-3 1 0,-1-1 0,-6-1 0,0 0 0,1 0 0,-1 0 0,-3 0 0,0 0 0,1 0 0,0 0 0,1 0 0,0 0 385,-2 0 1,0 0-386,0 0 0,-1 0 148,-4 0 0,-2 0-148,-3 0 0,-1 0 0,-4 0 0,-1 0 0,-6 0 0,-2-1 0,44-1 0,-22-3 0,-19-1 0,-18 2 0,-21 2 0,-9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4T08:52:27.331"/>
    </inkml:context>
    <inkml:brush xml:id="br0">
      <inkml:brushProperty name="width" value="0.035" units="cm"/>
      <inkml:brushProperty name="height" value="0.035" units="cm"/>
    </inkml:brush>
  </inkml:definitions>
  <inkml:trace contextRef="#ctx0" brushRef="#br0">0 535 24575,'8'0'0,"12"0"0,10-2 0,24-5 0,27-8 0,-26 3 0,5-1 0,12-4 0,3 0 0,11-4 0,2-1 0,6-3 0,2 0-151,-30 7 0,0 0 0,0-1 151,1 1 0,1 0 0,-2 0 0,29-6 0,0 1 0,1 2 0,0 2 0,-4 2 0,1 1 0,6 1 0,0 0 0,0 1 0,0 1 0,-3 1 0,-1 0 0,1 1 0,0 1 0,-5 2 0,-1 1 0,0 2 0,0 1 0,1 1 0,-1 2 0,1 1 0,0 0 0,-1 0 0,1 0 0,0 3 0,-1 0 0,-2 3 0,-1 2 0,1 3 0,-1 3 0,2 2 0,-1 3 0,-1 1 0,-2 3 0,-1 0 0,-2 2 0,-6 1 0,-3 1 0,-4 0 0,-4 1 0,-5-2 0,-3 1 0,-5-2 0,-3 1 0,37 21 0,-9-2 453,-8-3-453,-10-5 0,-8-4 0,-6-5 0,-7-4 0,-4-4 0,-7-2 0,-8-6 0,-7-3 0,-5-7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7:15:52.939"/>
    </inkml:context>
    <inkml:brush xml:id="br0">
      <inkml:brushProperty name="width" value="0.035" units="cm"/>
      <inkml:brushProperty name="height" value="0.035" units="cm"/>
      <inkml:brushProperty name="color" value="#E71224"/>
    </inkml:brush>
  </inkml:definitions>
  <inkml:trace contextRef="#ctx0" brushRef="#br0">1 1465 24575,'0'-21'0,"0"-13"0,0-7 0,0-13 0,0-7 0,0 2 0,0 1 0,0 20 0,0 13 0,0 6 0,3-1 0,9-7 0,9-9 0,8-7 0,1 1 0,-4 8 0,-9 11 0,-8 8 0,-4 3 0,-5-6 0,0-6 0,0-11 0,0-8 0,2-7 0,2-5 0,4 1 0,2 1 0,1 3 0,1 9 0,-1 5 0,0 10 0,-1 9 0,-3 7 0,-1 5 0,0 2 0,1 1 0,1 1 0,1-1 0,6-3 0,17-7 0,27-7 0,37-7 0,-27 10 0,7-1 0,-10 3 0,5 0 0,3 0-677,20-2 0,5-1 0,4 2 677,-12 3 0,4 1 0,2 0 0,2 2-556,-12 1 0,3 2 1,1 0-1,1 0 0,0 1 556,5 1 0,0 0 0,1 1 0,1 1 0,-2 0 0,0 0 0,1 1 0,-2 0 0,1 1 0,-1 1 0,-3 1 0,0 0 0,-1 1 0,0 1 0,-1 0-370,-4 0 0,-1 1 0,0 1 1,-1-1-1,-1 2 370,-1 0 0,-2 0 0,0 1 0,0 0 0,-1 0 0,15 2 0,-2 0 0,1 0 0,1-1-231,-12-3 1,2-1 0,0 0 0,-2-1 0,-5 0 230,21 0 0,-5 1 0,-1-2 398,6-1 0,-1 0 1,-9 0-399,-9 2 0,-6 0 1229,-4 3 0,-2 2-1229,0 1 0,-1 2 1092,1 0 0,0 1-1092,0 0 0,-1 0 840,-2 0 1,-1 0-841,-5-1 0,-2 1 146,-3 0 0,-1 1-146,-4 1 0,-2 0 0,43 17 0,-10 0 0,-11-4 0,-12-4 0,-9-6 0,-5 0 0,-8-1 0,-6 2 0,-6 9 0,-4 8 0,-5 11 0,-5 9 0,-6 12 0,-3 11 0,0 17 0,0-42 0,0 2 0,0 3 0,0 0 0,0 4 0,0 0 0,0-2 0,0 0 0,0-1 0,0-1 0,0-5 0,0-2 0,0 33 0,0-24 0,0-23 0,0-20 0,0-9 0,0-7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7:15:55.979"/>
    </inkml:context>
    <inkml:brush xml:id="br0">
      <inkml:brushProperty name="width" value="0.035" units="cm"/>
      <inkml:brushProperty name="height" value="0.035" units="cm"/>
      <inkml:brushProperty name="color" value="#E71224"/>
    </inkml:brush>
  </inkml:definitions>
  <inkml:trace contextRef="#ctx0" brushRef="#br0">2162 0 24575,'22'22'0,"19"30"0,8 12 0,-16-12 0,1 6 0,5 14 0,0 4 0,1 6 0,-2 4 0,-12-24 0,-1 1 0,-1-1 0,5 21 0,-4-2 0,-8-8 0,-5-3 0,-4-10 0,-2-1 0,-1-2 0,-2-1 0,-7-2 0,-5 0 0,-6 7 0,-7 0 0,-11 9 0,-6 2 0,5-17 0,-2 2 0,-3 1-309,-6 6 1,-1 2 0,-2 0 308,0 1 0,0 0 0,-11 15 0,15-20 0,-6 12 0,-6 7 0,-4 5 0,-1 4 0,0-2 0,2-2 0,3-6 0,5-9 0,-8 9 0,6-10 0,2-3 0,-3 3 0,-6 9-314,12-14 1,-4 7 0,-4 5 0,-2 3 0,-1 2-1,1-1 1,1-4 0,2-4 0,5-8 0,4-8 313,-13 10 0,7-11 0,2-6 0,-1 1 0,-16 15 0,1-3 0,1-4-2,9-9 0,1-2 0,2-4 2,-9 8 0,4-6 0,12-11 0,5-6 0,2-1 0,22-17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0T17:16:08.288"/>
    </inkml:context>
    <inkml:brush xml:id="br0">
      <inkml:brushProperty name="width" value="0.035" units="cm"/>
      <inkml:brushProperty name="height" value="0.035" units="cm"/>
      <inkml:brushProperty name="color" value="#E71224"/>
    </inkml:brush>
  </inkml:definitions>
  <inkml:trace contextRef="#ctx0" brushRef="#br0">425 0 24575,'0'26'0,"0"28"0,0 5 0,0 20 0,-6 11 0,-8-2 0,3-34 0,-1 0 0,-3-4 0,-2 0 0,-1 1 0,-1-1 0,-3 3 0,-1-1 0,0 2 0,0-2 0,0-4 0,1-3 0,-11 25 0,13-26 0,10-21 0,7-9 0,1-3 0,2-2 0,-2 0 0,-3 2 0,-5 7 0,-8 12 0,-3 8 0,-2-2 0,5-12 0,8-11 0,9-9 0,8-3 0,2 0 0,7-1 0,12 0 0,18 0 0,25 0 0,24 0 0,-41 0 0,2 0 0,8 1 0,1 1 0,2 1 0,1 0 0,1 1 0,1 0 0,-2 0 0,0 1 0,-7-2 0,-1 0 0,-8-1 0,-4-1 0,25 1 0,-25-2 0,-20 0 0,-15 0 0,-7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4T08:51:40.041"/>
    </inkml:context>
    <inkml:brush xml:id="br0">
      <inkml:brushProperty name="width" value="0.035" units="cm"/>
      <inkml:brushProperty name="height" value="0.035" units="cm"/>
    </inkml:brush>
  </inkml:definitions>
  <inkml:trace contextRef="#ctx0" brushRef="#br0">55 3003 24575,'-4'-55'0,"-8"-44"0,5 25 0,0-4 0,-1 2 0,2 1 0,1 0 0,1 2 0,3 10 0,1 3 0,1-35 0,15 8 0,27 39 0,27 20 0,-20 20 0,4 2 0,7 3 0,2 0 0,5 1 0,0-1 0,7 0 0,0-3 0,-2-3 0,1-5 0,0-7 0,-2-7 0,0-11 0,-4-10 0,-4-15 0,-8-11-363,-22 13 0,-4-7 0,-6-4 363,-1-15 0,-7-6 0,-3-2 0,-6 21 0,-1-2 0,-3 0 0,-1 0 0,-1 0 0,-2-1 0,-2 1 0,0 3 0,-2-14 0,-1 4 0,-2 4 0,-3-8 0,-2 10 0,1 22 0,0 8 0,-2 1 0,8 31 0,3 12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4T08:51:46.370"/>
    </inkml:context>
    <inkml:brush xml:id="br0">
      <inkml:brushProperty name="width" value="0.035" units="cm"/>
      <inkml:brushProperty name="height" value="0.035" units="cm"/>
    </inkml:brush>
  </inkml:definitions>
  <inkml:trace contextRef="#ctx0" brushRef="#br0">0 899 24575,'0'-18'0,"0"-26"0,0-12 0,0 11 0,0-5 0,0-13 0,0-3-404,0 19 0,0 0 0,0-1 404,0-5 0,1 0 0,-1 3 0,1-13 0,0 6 198,0 16 0,0 5-198,2-7 201,-1 26-201,1 15 0,0 7 0,2 14 615,8 22-615,-4-10 0,2 3 0,4 9 0,2 2 0,2 2 0,3 1 0,3 1 0,2-2 0,1-1 0,2-2 0,-1-5 0,2-3 0,-2-5 0,0-3 0,19 11 0,-13-15 0,-11-10 0,-11-6 0,-7-3 0,-3-3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4T08:52:27.331"/>
    </inkml:context>
    <inkml:brush xml:id="br0">
      <inkml:brushProperty name="width" value="0.035" units="cm"/>
      <inkml:brushProperty name="height" value="0.035" units="cm"/>
    </inkml:brush>
  </inkml:definitions>
  <inkml:trace contextRef="#ctx0" brushRef="#br0">0 535 24575,'8'0'0,"12"0"0,10-2 0,24-5 0,27-8 0,-26 3 0,5-1 0,12-4 0,3 0 0,11-4 0,2-1 0,6-3 0,2 0-151,-30 7 0,0 0 0,0-1 151,1 1 0,1 0 0,-2 0 0,29-6 0,0 1 0,1 2 0,0 2 0,-4 2 0,1 1 0,6 1 0,0 0 0,0 1 0,0 1 0,-3 1 0,-1 0 0,1 1 0,0 1 0,-5 2 0,-1 1 0,0 2 0,0 1 0,1 1 0,-1 2 0,1 1 0,0 0 0,-1 0 0,1 0 0,0 3 0,-1 0 0,-2 3 0,-1 2 0,1 3 0,-1 3 0,2 2 0,-1 3 0,-1 1 0,-2 3 0,-1 0 0,-2 2 0,-6 1 0,-3 1 0,-4 0 0,-4 1 0,-5-2 0,-3 1 0,-5-2 0,-3 1 0,37 21 0,-9-2 453,-8-3-453,-10-5 0,-8-4 0,-6-5 0,-7-4 0,-4-4 0,-7-2 0,-8-6 0,-7-3 0,-5-7 0,-5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4T08:51:40.041"/>
    </inkml:context>
    <inkml:brush xml:id="br0">
      <inkml:brushProperty name="width" value="0.035" units="cm"/>
      <inkml:brushProperty name="height" value="0.035" units="cm"/>
    </inkml:brush>
  </inkml:definitions>
  <inkml:trace contextRef="#ctx0" brushRef="#br0">55 3003 24575,'-4'-55'0,"-8"-44"0,5 25 0,0-4 0,-1 2 0,2 1 0,1 0 0,1 2 0,3 10 0,1 3 0,1-35 0,15 8 0,27 39 0,27 20 0,-20 20 0,4 2 0,7 3 0,2 0 0,5 1 0,0-1 0,7 0 0,0-3 0,-2-3 0,1-5 0,0-7 0,-2-7 0,0-11 0,-4-10 0,-4-15 0,-8-11-363,-22 13 0,-4-7 0,-6-4 363,-1-15 0,-7-6 0,-3-2 0,-6 21 0,-1-2 0,-3 0 0,-1 0 0,-1 0 0,-2-1 0,-2 1 0,0 3 0,-2-14 0,-1 4 0,-2 4 0,-3-8 0,-2 10 0,1 22 0,0 8 0,-2 1 0,8 31 0,3 12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4T08:51:46.370"/>
    </inkml:context>
    <inkml:brush xml:id="br0">
      <inkml:brushProperty name="width" value="0.035" units="cm"/>
      <inkml:brushProperty name="height" value="0.035" units="cm"/>
    </inkml:brush>
  </inkml:definitions>
  <inkml:trace contextRef="#ctx0" brushRef="#br0">0 899 24575,'0'-18'0,"0"-26"0,0-12 0,0 11 0,0-5 0,0-13 0,0-3-404,0 19 0,0 0 0,0-1 404,0-5 0,1 0 0,-1 3 0,1-13 0,0 6 198,0 16 0,0 5-198,2-7 201,-1 26-201,1 15 0,0 7 0,2 14 615,8 22-615,-4-10 0,2 3 0,4 9 0,2 2 0,2 2 0,3 1 0,3 1 0,2-2 0,1-1 0,2-2 0,-1-5 0,2-3 0,-2-5 0,0-3 0,19 11 0,-13-15 0,-11-10 0,-11-6 0,-7-3 0,-3-3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653CC-CE0E-BB46-AFF5-F7E482C389C6}" type="datetimeFigureOut">
              <a:rPr lang="it-IT" smtClean="0"/>
              <a:t>19/11/2025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7024F-42E5-DC48-8BC9-BE54CD87A766}" type="slidenum">
              <a:rPr lang="it-IT" smtClean="0"/>
              <a:t>‹#›</a:t>
            </a:fld>
            <a:endParaRPr lang="it-IT"/>
          </a:p>
        </p:txBody>
      </p:sp>
    </p:spTree>
    <p:extLst>
      <p:ext uri="{BB962C8B-B14F-4D97-AF65-F5344CB8AC3E}">
        <p14:creationId xmlns:p14="http://schemas.microsoft.com/office/powerpoint/2010/main" val="299934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974AD4F-B870-44F2-BC28-2FE68B1C307A}" type="slidenum">
              <a:rPr lang="it-IT" smtClean="0"/>
              <a:pPr/>
              <a:t>2</a:t>
            </a:fld>
            <a:endParaRPr lang="it-IT"/>
          </a:p>
        </p:txBody>
      </p:sp>
    </p:spTree>
    <p:extLst>
      <p:ext uri="{BB962C8B-B14F-4D97-AF65-F5344CB8AC3E}">
        <p14:creationId xmlns:p14="http://schemas.microsoft.com/office/powerpoint/2010/main" val="116209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AD4F-B870-44F2-BC28-2FE68B1C307A}"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89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EC7024F-42E5-DC48-8BC9-BE54CD87A766}" type="slidenum">
              <a:rPr lang="it-IT" smtClean="0"/>
              <a:t>4</a:t>
            </a:fld>
            <a:endParaRPr lang="it-IT"/>
          </a:p>
        </p:txBody>
      </p:sp>
    </p:spTree>
    <p:extLst>
      <p:ext uri="{BB962C8B-B14F-4D97-AF65-F5344CB8AC3E}">
        <p14:creationId xmlns:p14="http://schemas.microsoft.com/office/powerpoint/2010/main" val="22082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6</a:t>
            </a:fld>
            <a:endParaRPr lang="it-IT"/>
          </a:p>
        </p:txBody>
      </p:sp>
    </p:spTree>
    <p:extLst>
      <p:ext uri="{BB962C8B-B14F-4D97-AF65-F5344CB8AC3E}">
        <p14:creationId xmlns:p14="http://schemas.microsoft.com/office/powerpoint/2010/main" val="267596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4E8C6-BBC5-9B2D-A97F-51CDD66EE5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2815C0-0DFE-241C-C1FA-FDEC475A82E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F8E0456-DEB6-9C98-DFEB-41C66F12EC6D}"/>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64597BBB-1FD3-8B7D-FC4B-A943C09C01D2}"/>
              </a:ext>
            </a:extLst>
          </p:cNvPr>
          <p:cNvSpPr>
            <a:spLocks noGrp="1"/>
          </p:cNvSpPr>
          <p:nvPr>
            <p:ph type="sldNum" sz="quarter" idx="5"/>
          </p:nvPr>
        </p:nvSpPr>
        <p:spPr/>
        <p:txBody>
          <a:bodyPr/>
          <a:lstStyle/>
          <a:p>
            <a:fld id="{6EC7024F-42E5-DC48-8BC9-BE54CD87A766}" type="slidenum">
              <a:rPr lang="it-IT" smtClean="0"/>
              <a:t>7</a:t>
            </a:fld>
            <a:endParaRPr lang="it-IT"/>
          </a:p>
        </p:txBody>
      </p:sp>
    </p:spTree>
    <p:extLst>
      <p:ext uri="{BB962C8B-B14F-4D97-AF65-F5344CB8AC3E}">
        <p14:creationId xmlns:p14="http://schemas.microsoft.com/office/powerpoint/2010/main" val="90464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EC7024F-42E5-DC48-8BC9-BE54CD87A766}" type="slidenum">
              <a:rPr lang="it-IT" smtClean="0"/>
              <a:t>8</a:t>
            </a:fld>
            <a:endParaRPr lang="it-IT"/>
          </a:p>
        </p:txBody>
      </p:sp>
    </p:spTree>
    <p:extLst>
      <p:ext uri="{BB962C8B-B14F-4D97-AF65-F5344CB8AC3E}">
        <p14:creationId xmlns:p14="http://schemas.microsoft.com/office/powerpoint/2010/main" val="1732224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AD4F-B870-44F2-BC28-2FE68B1C307A}"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04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EC7024F-42E5-DC48-8BC9-BE54CD87A766}" type="slidenum">
              <a:rPr lang="it-IT" smtClean="0"/>
              <a:t>14</a:t>
            </a:fld>
            <a:endParaRPr lang="it-IT"/>
          </a:p>
        </p:txBody>
      </p:sp>
    </p:spTree>
    <p:extLst>
      <p:ext uri="{BB962C8B-B14F-4D97-AF65-F5344CB8AC3E}">
        <p14:creationId xmlns:p14="http://schemas.microsoft.com/office/powerpoint/2010/main" val="307041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AF05A-8EE4-7E41-A5CC-E7AA13059A6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1310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0.gif"/><Relationship Id="rId3" Type="http://schemas.microsoft.com/office/2007/relationships/hdphoto" Target="../media/hdphoto1.wdp"/><Relationship Id="rId7" Type="http://schemas.microsoft.com/office/2007/relationships/hdphoto" Target="../media/hdphoto5.wdp"/><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 Id="rId6" Type="http://schemas.microsoft.com/office/2007/relationships/hdphoto" Target="../media/hdphoto4.wdp"/><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7.png"/><Relationship Id="rId4" Type="http://schemas.microsoft.com/office/2007/relationships/hdphoto" Target="../media/hdphoto2.wdp"/><Relationship Id="rId9"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7213578" y="3810003"/>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ttangolo 23"/>
          <p:cNvSpPr/>
          <p:nvPr/>
        </p:nvSpPr>
        <p:spPr>
          <a:xfrm flipV="1">
            <a:off x="7213602"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ttangolo 24"/>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ttangolo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ttangolo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ttangolo arrotondato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ttangolo arrotondato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ttangolo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ttangolo 9"/>
          <p:cNvSpPr/>
          <p:nvPr/>
        </p:nvSpPr>
        <p:spPr>
          <a:xfrm>
            <a:off x="2" y="3675530"/>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ttangolo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ttangolo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olo 7"/>
          <p:cNvSpPr>
            <a:spLocks noGrp="1"/>
          </p:cNvSpPr>
          <p:nvPr>
            <p:ph type="ctrTitle"/>
          </p:nvPr>
        </p:nvSpPr>
        <p:spPr>
          <a:xfrm>
            <a:off x="609600" y="2401890"/>
            <a:ext cx="11277600" cy="1470025"/>
          </a:xfrm>
        </p:spPr>
        <p:txBody>
          <a:bodyPr anchor="b"/>
          <a:lstStyle>
            <a:lvl1pPr>
              <a:defRPr sz="4400">
                <a:solidFill>
                  <a:schemeClr val="bg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940800" y="4206240"/>
            <a:ext cx="1280160" cy="457200"/>
          </a:xfrm>
        </p:spPr>
        <p:txBody>
          <a:bodyPr/>
          <a:lstStyle/>
          <a:p>
            <a:fld id="{69F0C062-AB77-4A28-8687-DAD03F9C43E8}" type="datetime1">
              <a:rPr lang="it-IT" smtClean="0"/>
              <a:t>19/11/2025</a:t>
            </a:fld>
            <a:endParaRPr lang="it-IT"/>
          </a:p>
        </p:txBody>
      </p:sp>
      <p:sp>
        <p:nvSpPr>
          <p:cNvPr id="17" name="Segnaposto piè di pagina 16"/>
          <p:cNvSpPr>
            <a:spLocks noGrp="1"/>
          </p:cNvSpPr>
          <p:nvPr>
            <p:ph type="ftr" sz="quarter" idx="11"/>
          </p:nvPr>
        </p:nvSpPr>
        <p:spPr>
          <a:xfrm>
            <a:off x="7213600" y="4205288"/>
            <a:ext cx="1727200" cy="457200"/>
          </a:xfrm>
        </p:spPr>
        <p:txBody>
          <a:bodyPr/>
          <a:lstStyle/>
          <a:p>
            <a:endParaRPr lang="it-IT"/>
          </a:p>
        </p:txBody>
      </p:sp>
      <p:sp>
        <p:nvSpPr>
          <p:cNvPr id="29" name="Segnaposto numero diapositiva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825A1364-9D83-4D37-A282-5E5560CE45FB}" type="slidenum">
              <a:rPr lang="it-IT" smtClean="0"/>
              <a:pPr/>
              <a:t>‹#›</a:t>
            </a:fld>
            <a:endParaRPr lang="it-IT"/>
          </a:p>
        </p:txBody>
      </p:sp>
    </p:spTree>
    <p:extLst>
      <p:ext uri="{BB962C8B-B14F-4D97-AF65-F5344CB8AC3E}">
        <p14:creationId xmlns:p14="http://schemas.microsoft.com/office/powerpoint/2010/main" val="108231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C4B1B8F-1C8B-4EA0-AB58-050E6D5F7361}"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27418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1143000"/>
            <a:ext cx="2540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1143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0EDE425-3E60-486C-831E-6F220C530EAE}"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66306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7213578" y="3810003"/>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ttangolo 23"/>
          <p:cNvSpPr/>
          <p:nvPr/>
        </p:nvSpPr>
        <p:spPr>
          <a:xfrm flipV="1">
            <a:off x="7213602"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ttangolo 24"/>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ttangolo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ttangolo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ttangolo arrotondato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ttangolo arrotondato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ttangolo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ttangolo 9"/>
          <p:cNvSpPr/>
          <p:nvPr/>
        </p:nvSpPr>
        <p:spPr>
          <a:xfrm>
            <a:off x="2" y="3675530"/>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ttangolo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ttangolo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olo 7"/>
          <p:cNvSpPr>
            <a:spLocks noGrp="1"/>
          </p:cNvSpPr>
          <p:nvPr>
            <p:ph type="ctrTitle"/>
          </p:nvPr>
        </p:nvSpPr>
        <p:spPr>
          <a:xfrm>
            <a:off x="609600" y="2401890"/>
            <a:ext cx="11277600" cy="1470025"/>
          </a:xfrm>
        </p:spPr>
        <p:txBody>
          <a:bodyPr anchor="b"/>
          <a:lstStyle>
            <a:lvl1pPr>
              <a:defRPr sz="4400">
                <a:solidFill>
                  <a:schemeClr val="bg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940800" y="4206240"/>
            <a:ext cx="1280160" cy="457200"/>
          </a:xfrm>
        </p:spPr>
        <p:txBody>
          <a:bodyPr/>
          <a:lstStyle/>
          <a:p>
            <a:fld id="{69F0C062-AB77-4A28-8687-DAD03F9C43E8}" type="datetime1">
              <a:rPr lang="it-IT" smtClean="0"/>
              <a:t>19/11/2025</a:t>
            </a:fld>
            <a:endParaRPr lang="it-IT"/>
          </a:p>
        </p:txBody>
      </p:sp>
      <p:sp>
        <p:nvSpPr>
          <p:cNvPr id="17" name="Segnaposto piè di pagina 16"/>
          <p:cNvSpPr>
            <a:spLocks noGrp="1"/>
          </p:cNvSpPr>
          <p:nvPr>
            <p:ph type="ftr" sz="quarter" idx="11"/>
          </p:nvPr>
        </p:nvSpPr>
        <p:spPr>
          <a:xfrm>
            <a:off x="7213600" y="4205288"/>
            <a:ext cx="1727200" cy="457200"/>
          </a:xfrm>
        </p:spPr>
        <p:txBody>
          <a:bodyPr/>
          <a:lstStyle/>
          <a:p>
            <a:endParaRPr lang="it-IT"/>
          </a:p>
        </p:txBody>
      </p:sp>
      <p:sp>
        <p:nvSpPr>
          <p:cNvPr id="29" name="Segnaposto numero diapositiva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825A1364-9D83-4D37-A282-5E5560CE45FB}" type="slidenum">
              <a:rPr lang="it-IT" smtClean="0"/>
              <a:pPr/>
              <a:t>‹#›</a:t>
            </a:fld>
            <a:endParaRPr lang="it-IT"/>
          </a:p>
        </p:txBody>
      </p:sp>
    </p:spTree>
    <p:extLst>
      <p:ext uri="{BB962C8B-B14F-4D97-AF65-F5344CB8AC3E}">
        <p14:creationId xmlns:p14="http://schemas.microsoft.com/office/powerpoint/2010/main" val="2900254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7ED3EC2-CD36-4F46-95C0-F74620B27B83}"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3003931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198120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75D4145-067E-4E73-8AB8-184BB7A3C011}"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34330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7BE23D0-0DBA-4428-811C-1818178EE46F}"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3880659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1143000"/>
            <a:ext cx="11176000" cy="1069848"/>
          </a:xfrm>
        </p:spPr>
        <p:txBody>
          <a:bodyPr anchor="ctr"/>
          <a:lstStyle>
            <a:lvl1pPr>
              <a:defRPr sz="4000" b="0" i="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294969"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291074"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6" name="Segnaposto data 25"/>
          <p:cNvSpPr>
            <a:spLocks noGrp="1"/>
          </p:cNvSpPr>
          <p:nvPr>
            <p:ph type="dt" sz="half" idx="10"/>
          </p:nvPr>
        </p:nvSpPr>
        <p:spPr/>
        <p:txBody>
          <a:bodyPr rtlCol="0"/>
          <a:lstStyle/>
          <a:p>
            <a:fld id="{BFEDA260-5228-449E-8387-9BE9318FC3D7}" type="datetime1">
              <a:rPr lang="it-IT" smtClean="0"/>
              <a:t>19/11/2025</a:t>
            </a:fld>
            <a:endParaRPr lang="it-IT"/>
          </a:p>
        </p:txBody>
      </p:sp>
      <p:sp>
        <p:nvSpPr>
          <p:cNvPr id="27" name="Segnaposto numero diapositiva 26"/>
          <p:cNvSpPr>
            <a:spLocks noGrp="1"/>
          </p:cNvSpPr>
          <p:nvPr>
            <p:ph type="sldNum" sz="quarter" idx="11"/>
          </p:nvPr>
        </p:nvSpPr>
        <p:spPr/>
        <p:txBody>
          <a:bodyPr rtlCol="0"/>
          <a:lstStyle/>
          <a:p>
            <a:fld id="{825A1364-9D83-4D37-A282-5E5560CE45FB}" type="slidenum">
              <a:rPr lang="it-IT" smtClean="0"/>
              <a:pPr/>
              <a:t>‹#›</a:t>
            </a:fld>
            <a:endParaRPr lang="it-IT"/>
          </a:p>
        </p:txBody>
      </p:sp>
      <p:sp>
        <p:nvSpPr>
          <p:cNvPr id="28" name="Segnaposto piè di pagina 27"/>
          <p:cNvSpPr>
            <a:spLocks noGrp="1"/>
          </p:cNvSpPr>
          <p:nvPr>
            <p:ph type="ftr" sz="quarter" idx="12"/>
          </p:nvPr>
        </p:nvSpPr>
        <p:spPr/>
        <p:txBody>
          <a:bodyPr rtlCol="0"/>
          <a:lstStyle/>
          <a:p>
            <a:endParaRPr lang="it-IT"/>
          </a:p>
        </p:txBody>
      </p:sp>
    </p:spTree>
    <p:extLst>
      <p:ext uri="{BB962C8B-B14F-4D97-AF65-F5344CB8AC3E}">
        <p14:creationId xmlns:p14="http://schemas.microsoft.com/office/powerpoint/2010/main" val="1164937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a:xfrm>
            <a:off x="8778240" y="612648"/>
            <a:ext cx="1276352" cy="457200"/>
          </a:xfrm>
        </p:spPr>
        <p:txBody>
          <a:bodyPr/>
          <a:lstStyle/>
          <a:p>
            <a:fld id="{59863955-01A9-42ED-A1C8-064ED0677A81}" type="datetime1">
              <a:rPr lang="it-IT" smtClean="0"/>
              <a:t>19/11/2025</a:t>
            </a:fld>
            <a:endParaRPr lang="it-IT"/>
          </a:p>
        </p:txBody>
      </p:sp>
      <p:sp>
        <p:nvSpPr>
          <p:cNvPr id="4" name="Segnaposto piè di pagina 3"/>
          <p:cNvSpPr>
            <a:spLocks noGrp="1"/>
          </p:cNvSpPr>
          <p:nvPr>
            <p:ph type="ftr" sz="quarter" idx="11"/>
          </p:nvPr>
        </p:nvSpPr>
        <p:spPr>
          <a:xfrm>
            <a:off x="7010400" y="612648"/>
            <a:ext cx="1767840" cy="457200"/>
          </a:xfrm>
        </p:spPr>
        <p:txBody>
          <a:bodyPr/>
          <a:lstStyle/>
          <a:p>
            <a:endParaRPr lang="it-IT"/>
          </a:p>
        </p:txBody>
      </p:sp>
      <p:sp>
        <p:nvSpPr>
          <p:cNvPr id="5" name="Segnaposto numero diapositiva 4"/>
          <p:cNvSpPr>
            <a:spLocks noGrp="1"/>
          </p:cNvSpPr>
          <p:nvPr>
            <p:ph type="sldNum" sz="quarter" idx="12"/>
          </p:nvPr>
        </p:nvSpPr>
        <p:spPr>
          <a:xfrm>
            <a:off x="10899648" y="2272"/>
            <a:ext cx="1016000" cy="365760"/>
          </a:xfrm>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934329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BA06F3-3ACD-498E-BF81-55BB60E8045A}" type="datetime1">
              <a:rPr lang="it-IT" smtClean="0"/>
              <a:t>19/11/2025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396104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137995" y="1101970"/>
            <a:ext cx="4511040" cy="877824"/>
          </a:xfrm>
        </p:spPr>
        <p:txBody>
          <a:bodyPr anchor="b"/>
          <a:lstStyle>
            <a:lvl1pPr algn="l">
              <a:buNone/>
              <a:defRPr sz="1800" b="1"/>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5CD582B-338B-467F-BD26-DEC27DEB0C1C}"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39164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7ED3EC2-CD36-4F46-95C0-F74620B27B83}"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grpSp>
        <p:nvGrpSpPr>
          <p:cNvPr id="7" name="Gruppo 6">
            <a:extLst>
              <a:ext uri="{FF2B5EF4-FFF2-40B4-BE49-F238E27FC236}">
                <a16:creationId xmlns:a16="http://schemas.microsoft.com/office/drawing/2014/main" id="{BE31FE10-C898-4209-B9FD-E06EB6F7856B}"/>
              </a:ext>
            </a:extLst>
          </p:cNvPr>
          <p:cNvGrpSpPr/>
          <p:nvPr userDrawn="1"/>
        </p:nvGrpSpPr>
        <p:grpSpPr>
          <a:xfrm>
            <a:off x="8976320" y="5301207"/>
            <a:ext cx="3215680" cy="1556793"/>
            <a:chOff x="8976320" y="5301207"/>
            <a:chExt cx="3215680" cy="1556793"/>
          </a:xfrm>
        </p:grpSpPr>
        <p:sp>
          <p:nvSpPr>
            <p:cNvPr id="8" name="Triangolo rettangolo 7">
              <a:extLst>
                <a:ext uri="{FF2B5EF4-FFF2-40B4-BE49-F238E27FC236}">
                  <a16:creationId xmlns:a16="http://schemas.microsoft.com/office/drawing/2014/main" id="{7E1CB078-A370-4427-971B-A5B6593A7CB3}"/>
                </a:ext>
              </a:extLst>
            </p:cNvPr>
            <p:cNvSpPr/>
            <p:nvPr/>
          </p:nvSpPr>
          <p:spPr>
            <a:xfrm flipH="1">
              <a:off x="8976320" y="5301207"/>
              <a:ext cx="3215680" cy="1556793"/>
            </a:xfrm>
            <a:prstGeom prst="rtTriangle">
              <a:avLst/>
            </a:prstGeom>
            <a:solidFill>
              <a:srgbClr val="4FB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811A1E00-2E30-4E61-B91D-955A98113505}"/>
                </a:ext>
              </a:extLst>
            </p:cNvPr>
            <p:cNvSpPr/>
            <p:nvPr/>
          </p:nvSpPr>
          <p:spPr>
            <a:xfrm flipH="1">
              <a:off x="9120336" y="5373216"/>
              <a:ext cx="3071664" cy="1482513"/>
            </a:xfrm>
            <a:prstGeom prst="rtTriangle">
              <a:avLst/>
            </a:prstGeom>
            <a:solidFill>
              <a:srgbClr val="002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testo&#10;&#10;Descrizione generata automaticamente">
              <a:extLst>
                <a:ext uri="{FF2B5EF4-FFF2-40B4-BE49-F238E27FC236}">
                  <a16:creationId xmlns:a16="http://schemas.microsoft.com/office/drawing/2014/main" id="{1CE2908F-3686-45BB-9580-446BDDDF8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2754" y="6309320"/>
              <a:ext cx="2001918" cy="526636"/>
            </a:xfrm>
            <a:prstGeom prst="rect">
              <a:avLst/>
            </a:prstGeom>
          </p:spPr>
        </p:pic>
        <p:pic>
          <p:nvPicPr>
            <p:cNvPr id="11" name="Elemento grafico 10">
              <a:extLst>
                <a:ext uri="{FF2B5EF4-FFF2-40B4-BE49-F238E27FC236}">
                  <a16:creationId xmlns:a16="http://schemas.microsoft.com/office/drawing/2014/main" id="{D130424A-96CF-4E53-B886-6212138466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8820" y="5643340"/>
              <a:ext cx="638175" cy="323850"/>
            </a:xfrm>
            <a:prstGeom prst="rect">
              <a:avLst/>
            </a:prstGeom>
          </p:spPr>
        </p:pic>
      </p:grpSp>
      <p:sp>
        <p:nvSpPr>
          <p:cNvPr id="12" name="CasellaDiTesto 11">
            <a:extLst>
              <a:ext uri="{FF2B5EF4-FFF2-40B4-BE49-F238E27FC236}">
                <a16:creationId xmlns:a16="http://schemas.microsoft.com/office/drawing/2014/main" id="{FADF63BF-3FF9-4EFC-9D99-0ED3B77D3D2B}"/>
              </a:ext>
            </a:extLst>
          </p:cNvPr>
          <p:cNvSpPr txBox="1"/>
          <p:nvPr userDrawn="1"/>
        </p:nvSpPr>
        <p:spPr>
          <a:xfrm>
            <a:off x="8904312" y="250961"/>
            <a:ext cx="3168352" cy="253916"/>
          </a:xfrm>
          <a:prstGeom prst="rect">
            <a:avLst/>
          </a:prstGeom>
          <a:noFill/>
        </p:spPr>
        <p:txBody>
          <a:bodyPr wrap="square">
            <a:spAutoFit/>
          </a:bodyPr>
          <a:lstStyle/>
          <a:p>
            <a:r>
              <a:rPr lang="en-US" sz="1050" i="1">
                <a:solidFill>
                  <a:srgbClr val="002948"/>
                </a:solidFill>
                <a:latin typeface="Calibri" panose="020F0502020204030204" pitchFamily="34" charset="0"/>
                <a:cs typeface="Calibri" panose="020F0502020204030204" pitchFamily="34" charset="0"/>
              </a:rPr>
              <a:t>Nuclear Physics Mid Term Plan in Italy – LNS Session</a:t>
            </a:r>
            <a:endParaRPr lang="it-IT" sz="1050"/>
          </a:p>
        </p:txBody>
      </p:sp>
    </p:spTree>
    <p:extLst>
      <p:ext uri="{BB962C8B-B14F-4D97-AF65-F5344CB8AC3E}">
        <p14:creationId xmlns:p14="http://schemas.microsoft.com/office/powerpoint/2010/main" val="691819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253914" y="1109162"/>
            <a:ext cx="782404" cy="4681637"/>
          </a:xfrm>
        </p:spPr>
        <p:txBody>
          <a:bodyPr vert="vert270" lIns="45720" tIns="0" rIns="45720" anchor="t"/>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a:t>Fare clic sull'icona per inserire un'immagine</a:t>
            </a:r>
            <a:endParaRPr kumimoji="0" lang="en-US"/>
          </a:p>
        </p:txBody>
      </p:sp>
      <p:sp>
        <p:nvSpPr>
          <p:cNvPr id="4" name="Segnaposto testo 3"/>
          <p:cNvSpPr>
            <a:spLocks noGrp="1"/>
          </p:cNvSpPr>
          <p:nvPr>
            <p:ph type="body" sz="half" idx="2"/>
          </p:nvPr>
        </p:nvSpPr>
        <p:spPr>
          <a:xfrm>
            <a:off x="8117924" y="3274311"/>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C4382B5-01F5-497D-8E1C-DDA54D29BBD7}"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969323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C4B1B8F-1C8B-4EA0-AB58-050E6D5F7361}"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897303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1143000"/>
            <a:ext cx="2540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1143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0EDE425-3E60-486C-831E-6F220C530EAE}"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436181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50B12F-ABDE-EAC7-0010-93DFF464C4F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593D4D4-C045-42F5-FDC9-52F057B9F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6CC52F2-5579-249D-7E9B-787806A4EDA6}"/>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5" name="Segnaposto piè di pagina 4">
            <a:extLst>
              <a:ext uri="{FF2B5EF4-FFF2-40B4-BE49-F238E27FC236}">
                <a16:creationId xmlns:a16="http://schemas.microsoft.com/office/drawing/2014/main" id="{E70B22F8-1B3E-7A1C-DD1B-BEF9D545F1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ACFDF47-A363-7DD3-BA44-1E17968CF9ED}"/>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121520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4AEFEF-4F08-6156-7BED-F8D2987E3B7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09AF95A-A387-1E4F-7EA9-EF3DE589C48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E18CAC7-2EC5-4211-20B8-96CA11C527F8}"/>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5" name="Segnaposto piè di pagina 4">
            <a:extLst>
              <a:ext uri="{FF2B5EF4-FFF2-40B4-BE49-F238E27FC236}">
                <a16:creationId xmlns:a16="http://schemas.microsoft.com/office/drawing/2014/main" id="{383E1B62-6D95-D369-6C95-3538B54B3A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8806BC4-B359-C968-4D0F-B9CD7FC47B96}"/>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577040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8AB96F-EA76-3648-A488-769745925AA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C33C3AC-D126-EF48-8397-F71B962320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0017EB6-7790-FABF-6A5B-7BC4A4C9DB18}"/>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5" name="Segnaposto piè di pagina 4">
            <a:extLst>
              <a:ext uri="{FF2B5EF4-FFF2-40B4-BE49-F238E27FC236}">
                <a16:creationId xmlns:a16="http://schemas.microsoft.com/office/drawing/2014/main" id="{1EE17B45-14B4-E3E0-F6F7-625BE9675F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EFFDD0-1888-F45E-2C07-2F446CCD73FB}"/>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1336193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57FBDC-D6FD-05D9-A2B4-AA4789108E6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E18A19C-E8F6-F313-96C2-1D452EA368C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279F421-4976-FA35-29AB-5EF9C8FEAAB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57135C0-31A4-EDE1-EA02-E9134534C2EA}"/>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6" name="Segnaposto piè di pagina 5">
            <a:extLst>
              <a:ext uri="{FF2B5EF4-FFF2-40B4-BE49-F238E27FC236}">
                <a16:creationId xmlns:a16="http://schemas.microsoft.com/office/drawing/2014/main" id="{E7C83AC8-90D1-1B77-D69E-20B14DB03F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3E6E8EE-788F-8FBB-BF61-A2794B4469FF}"/>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1613029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C9E661-3A3F-E577-8429-3BF739F16DB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3F604D5-56FC-7622-2984-A975EF7F6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18E474E-6E83-7FD3-0E22-0D2B474B977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159F665-DF6B-5E8A-B54A-883A405DB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23F6CE7-3349-5CE0-FFE6-3FDFC71D3B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11BA552-7AB2-66D8-72D6-30D3CF9103FE}"/>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8" name="Segnaposto piè di pagina 7">
            <a:extLst>
              <a:ext uri="{FF2B5EF4-FFF2-40B4-BE49-F238E27FC236}">
                <a16:creationId xmlns:a16="http://schemas.microsoft.com/office/drawing/2014/main" id="{B37686DB-6B4C-6C0B-AD06-CDF63DFE42C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60D35C3-E89B-4E64-19E7-20E59AB0515C}"/>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3567284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8EC602-B896-8824-F5F8-1BDB37B5F69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5913C18-B812-0526-FB6A-5FACCB36F949}"/>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4" name="Segnaposto piè di pagina 3">
            <a:extLst>
              <a:ext uri="{FF2B5EF4-FFF2-40B4-BE49-F238E27FC236}">
                <a16:creationId xmlns:a16="http://schemas.microsoft.com/office/drawing/2014/main" id="{D0AB0518-10E7-49FF-5F2C-00CDD358817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0A06567-20BE-0D02-6FD0-C8BFE6ACBDBE}"/>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3993073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51A1C19-FDB8-F363-3EF3-85905C7C8698}"/>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3" name="Segnaposto piè di pagina 2">
            <a:extLst>
              <a:ext uri="{FF2B5EF4-FFF2-40B4-BE49-F238E27FC236}">
                <a16:creationId xmlns:a16="http://schemas.microsoft.com/office/drawing/2014/main" id="{1D697A33-1366-990A-AA51-F61E95660B1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BF94FF9-1D4F-113C-AC8C-A8E7AFADB891}"/>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202341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198120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75D4145-067E-4E73-8AB8-184BB7A3C011}"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1119104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AAEEB7-1D4C-7776-3BDB-70B16A2A4E8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EBE210-FA8B-6461-4640-7894A1255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8B2CD83-E008-AE93-68A3-0DF4B7E82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D993A28-03D7-FFEF-91FD-6FB92F42A16A}"/>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6" name="Segnaposto piè di pagina 5">
            <a:extLst>
              <a:ext uri="{FF2B5EF4-FFF2-40B4-BE49-F238E27FC236}">
                <a16:creationId xmlns:a16="http://schemas.microsoft.com/office/drawing/2014/main" id="{87D2FBD0-065D-762D-0B56-C4BB14875E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468AC7-2362-89E7-C9FB-3904BB35887A}"/>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2931616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3F82CD-E49E-3FA2-3AEF-C621983100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48376BE-D247-4C03-F8EB-2108D48152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2354B61-B945-BE3F-999F-2C46D8308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8DFDC81-F1B6-CEC3-7EC1-5D98F12DA687}"/>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6" name="Segnaposto piè di pagina 5">
            <a:extLst>
              <a:ext uri="{FF2B5EF4-FFF2-40B4-BE49-F238E27FC236}">
                <a16:creationId xmlns:a16="http://schemas.microsoft.com/office/drawing/2014/main" id="{45684C0D-B286-6D26-DBA4-EDB80053E52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F291281-795E-B7A2-B5E0-C8D2D1FDBA5C}"/>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4265424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C96499-3AC4-0E31-5E32-5E6BEB61036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30D28F9-5B74-D3E2-94A5-7117FD5E282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51F432-FD3C-4C17-D50D-9B92B9BCF33A}"/>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5" name="Segnaposto piè di pagina 4">
            <a:extLst>
              <a:ext uri="{FF2B5EF4-FFF2-40B4-BE49-F238E27FC236}">
                <a16:creationId xmlns:a16="http://schemas.microsoft.com/office/drawing/2014/main" id="{0358C042-07C9-CBD8-EFBB-271326235C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EA87DA8-8F0F-8963-ACA9-31D077BEA4AA}"/>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953897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3499C0-7DA5-5678-68FD-739E1302053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E05F2F1-DA42-2F55-3410-AA81369F709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B3F06F-F13F-14CC-2709-34A5A95C99B9}"/>
              </a:ext>
            </a:extLst>
          </p:cNvPr>
          <p:cNvSpPr>
            <a:spLocks noGrp="1"/>
          </p:cNvSpPr>
          <p:nvPr>
            <p:ph type="dt" sz="half" idx="10"/>
          </p:nvPr>
        </p:nvSpPr>
        <p:spPr/>
        <p:txBody>
          <a:bodyPr/>
          <a:lstStyle/>
          <a:p>
            <a:fld id="{FE00CC7F-A4DF-2F4C-AE40-AC2DEACBF3D9}" type="datetimeFigureOut">
              <a:rPr lang="it-IT" smtClean="0"/>
              <a:t>19/11/2025</a:t>
            </a:fld>
            <a:endParaRPr lang="it-IT"/>
          </a:p>
        </p:txBody>
      </p:sp>
      <p:sp>
        <p:nvSpPr>
          <p:cNvPr id="5" name="Segnaposto piè di pagina 4">
            <a:extLst>
              <a:ext uri="{FF2B5EF4-FFF2-40B4-BE49-F238E27FC236}">
                <a16:creationId xmlns:a16="http://schemas.microsoft.com/office/drawing/2014/main" id="{3FE6882C-DCDC-DA1E-240F-B0AAFAEA9B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B2BC01-2103-6A62-8569-338E1AC86326}"/>
              </a:ext>
            </a:extLst>
          </p:cNvPr>
          <p:cNvSpPr>
            <a:spLocks noGrp="1"/>
          </p:cNvSpPr>
          <p:nvPr>
            <p:ph type="sldNum" sz="quarter" idx="12"/>
          </p:nvPr>
        </p:nvSpPr>
        <p:spPr/>
        <p:txBody>
          <a:bodyPr/>
          <a:lstStyle/>
          <a:p>
            <a:fld id="{8E2D8322-D1BE-D940-95CE-4DA95DD443A9}" type="slidenum">
              <a:rPr lang="it-IT" smtClean="0"/>
              <a:t>‹#›</a:t>
            </a:fld>
            <a:endParaRPr lang="it-IT"/>
          </a:p>
        </p:txBody>
      </p:sp>
    </p:spTree>
    <p:extLst>
      <p:ext uri="{BB962C8B-B14F-4D97-AF65-F5344CB8AC3E}">
        <p14:creationId xmlns:p14="http://schemas.microsoft.com/office/powerpoint/2010/main" val="3632037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3080B230-4AB8-1A4C-849D-6DB3720D295C}" type="slidenum">
              <a:rPr lang="en-US" altLang="en-US"/>
              <a:pPr/>
              <a:t>‹#›</a:t>
            </a:fld>
            <a:endParaRPr lang="en-US" altLang="en-US"/>
          </a:p>
        </p:txBody>
      </p:sp>
    </p:spTree>
    <p:extLst>
      <p:ext uri="{BB962C8B-B14F-4D97-AF65-F5344CB8AC3E}">
        <p14:creationId xmlns:p14="http://schemas.microsoft.com/office/powerpoint/2010/main" val="730645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D193-7AFB-5947-D07A-62BB2EB54C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F164CA-3130-A770-F41A-6F66696B01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DCA3E0-48E5-5FAB-5993-55292D540BE3}"/>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5" name="Footer Placeholder 4">
            <a:extLst>
              <a:ext uri="{FF2B5EF4-FFF2-40B4-BE49-F238E27FC236}">
                <a16:creationId xmlns:a16="http://schemas.microsoft.com/office/drawing/2014/main" id="{A3454068-BF54-8B12-F9AE-C814C61D7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F6AB0-499C-3AB2-6A3A-86DE7A98952E}"/>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1319932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7BF7-699C-219D-1F12-923C91D92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14328-81D4-48F7-C08B-29F0469A9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5F394-A3B2-8C32-C1D6-5C6D3EB285A7}"/>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5" name="Footer Placeholder 4">
            <a:extLst>
              <a:ext uri="{FF2B5EF4-FFF2-40B4-BE49-F238E27FC236}">
                <a16:creationId xmlns:a16="http://schemas.microsoft.com/office/drawing/2014/main" id="{517ECD1F-A1F5-C462-FA36-480A08743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AD156-1344-0E9E-F508-2622B6838BA2}"/>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1332005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B5CD-1B04-F8AA-CE0F-5B527D03C0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33F62-73CD-57CC-95B6-3B55369C39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9FB41-2DF5-0A24-4BB6-8E33B281E93A}"/>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5" name="Footer Placeholder 4">
            <a:extLst>
              <a:ext uri="{FF2B5EF4-FFF2-40B4-BE49-F238E27FC236}">
                <a16:creationId xmlns:a16="http://schemas.microsoft.com/office/drawing/2014/main" id="{76DE4E41-B09E-6DEE-35F7-86B5BB868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70024-5010-AF84-D0A2-139575F55F87}"/>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897404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AC53-78CE-7F17-9A9F-18EAACD0A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12BAA-2D8C-7B41-76A1-346CBD8233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38BCE-B44C-E54D-2127-FC30299C7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7E3FD-8EA7-EED3-2D36-72C5AD3D545F}"/>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6" name="Footer Placeholder 5">
            <a:extLst>
              <a:ext uri="{FF2B5EF4-FFF2-40B4-BE49-F238E27FC236}">
                <a16:creationId xmlns:a16="http://schemas.microsoft.com/office/drawing/2014/main" id="{6378CD4E-2F0F-A50D-3848-84F2EF295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0BDD3-8D1B-D069-7092-44B826BA0973}"/>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3838331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0B65-4995-A565-2BDF-7B0A67C69A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6E798-CC0E-9281-1603-553322F41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F479E9-B8BF-F8C3-F1C6-02BDCE195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06E41-79BC-4B8B-8A8C-8C1BDF2AB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0330E-FAC0-600B-9D29-8DAF181A7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89203B-6FDB-04F6-6C1C-025195572751}"/>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8" name="Footer Placeholder 7">
            <a:extLst>
              <a:ext uri="{FF2B5EF4-FFF2-40B4-BE49-F238E27FC236}">
                <a16:creationId xmlns:a16="http://schemas.microsoft.com/office/drawing/2014/main" id="{08540EBF-0098-330B-D5B0-FE7A8AE216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662BF6-9591-36B5-82D9-FBF0B7F25135}"/>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401132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7BE23D0-0DBA-4428-811C-1818178EE46F}"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530156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0F4F-1CB5-3D78-B8F9-2BBD9AFFF4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02BA53-CFC3-F6EE-3597-38B6B753208F}"/>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4" name="Footer Placeholder 3">
            <a:extLst>
              <a:ext uri="{FF2B5EF4-FFF2-40B4-BE49-F238E27FC236}">
                <a16:creationId xmlns:a16="http://schemas.microsoft.com/office/drawing/2014/main" id="{295D9524-DD80-5FA4-4D52-9D5D4E006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8D1C8A-7C76-B4EC-8F21-948672414E78}"/>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1780339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028F29-5CD2-D959-2546-B0B9CF9EB1CA}"/>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3" name="Footer Placeholder 2">
            <a:extLst>
              <a:ext uri="{FF2B5EF4-FFF2-40B4-BE49-F238E27FC236}">
                <a16:creationId xmlns:a16="http://schemas.microsoft.com/office/drawing/2014/main" id="{244EC597-4BCC-EBB3-CB8E-1A32C73279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7C47B-D651-05F0-D249-28D43AB77288}"/>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2401049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8778-8CBB-68AF-8A1A-6590356A5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83C4F8-94D4-7CF9-081E-47DDBCBB4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9B7BD5-EAED-9A35-79AF-0A1AFAEB4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27497F-6CE8-4F6B-B45A-7D6ADD9E9F02}"/>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6" name="Footer Placeholder 5">
            <a:extLst>
              <a:ext uri="{FF2B5EF4-FFF2-40B4-BE49-F238E27FC236}">
                <a16:creationId xmlns:a16="http://schemas.microsoft.com/office/drawing/2014/main" id="{C221E40A-654B-E3B7-116E-C0F5E577A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33574-8759-4B08-705D-A85BD8936C35}"/>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465230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ADF9-63C1-CD17-F079-4263629035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5E9F6D-E852-7638-F8CD-0117873BA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C42A2-B4DF-9C45-36E4-957435888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DCE79-29AD-C7D1-4CAA-1B1F40317B29}"/>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6" name="Footer Placeholder 5">
            <a:extLst>
              <a:ext uri="{FF2B5EF4-FFF2-40B4-BE49-F238E27FC236}">
                <a16:creationId xmlns:a16="http://schemas.microsoft.com/office/drawing/2014/main" id="{27CFAB4F-6B67-9D72-F700-BF07890D7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2E924-07B9-4605-9B7A-03EC00361133}"/>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3116246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186C-A395-614C-444B-1EC64A8DB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A392BC-F16E-C4F6-4F7C-F952A3F347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81F0B-9DD9-66BB-4293-5D38FDA15925}"/>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5" name="Footer Placeholder 4">
            <a:extLst>
              <a:ext uri="{FF2B5EF4-FFF2-40B4-BE49-F238E27FC236}">
                <a16:creationId xmlns:a16="http://schemas.microsoft.com/office/drawing/2014/main" id="{7A3BC5E5-9015-F2DF-C420-75DF9E413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D6B5D-86C5-5AA7-D254-5EB65A55B5E6}"/>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1491261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A088E-9C3B-5D08-4E52-E59F40D118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8111C-662D-A8CD-42E4-728058BDBB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25A1A-4D3E-DC85-346B-38020F884EDE}"/>
              </a:ext>
            </a:extLst>
          </p:cNvPr>
          <p:cNvSpPr>
            <a:spLocks noGrp="1"/>
          </p:cNvSpPr>
          <p:nvPr>
            <p:ph type="dt" sz="half" idx="10"/>
          </p:nvPr>
        </p:nvSpPr>
        <p:spPr/>
        <p:txBody>
          <a:bodyPr/>
          <a:lstStyle/>
          <a:p>
            <a:fld id="{0E81D4F3-6463-4A55-8E91-4222B3D42410}" type="datetimeFigureOut">
              <a:rPr lang="en-US" smtClean="0"/>
              <a:t>11/19/2025</a:t>
            </a:fld>
            <a:endParaRPr lang="en-US"/>
          </a:p>
        </p:txBody>
      </p:sp>
      <p:sp>
        <p:nvSpPr>
          <p:cNvPr id="5" name="Footer Placeholder 4">
            <a:extLst>
              <a:ext uri="{FF2B5EF4-FFF2-40B4-BE49-F238E27FC236}">
                <a16:creationId xmlns:a16="http://schemas.microsoft.com/office/drawing/2014/main" id="{FE040C3C-AB40-B9C9-6FE0-536000D11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743F2-03BE-203E-D782-AF6A1F01B490}"/>
              </a:ext>
            </a:extLst>
          </p:cNvPr>
          <p:cNvSpPr>
            <a:spLocks noGrp="1"/>
          </p:cNvSpPr>
          <p:nvPr>
            <p:ph type="sldNum" sz="quarter" idx="12"/>
          </p:nvPr>
        </p:nvSpPr>
        <p:spPr/>
        <p:txBody>
          <a:bodyPr/>
          <a:lstStyle/>
          <a:p>
            <a:fld id="{BF50C234-98F8-4173-8996-03197D3F51F5}" type="slidenum">
              <a:rPr lang="en-US" smtClean="0"/>
              <a:t>‹#›</a:t>
            </a:fld>
            <a:endParaRPr lang="en-US"/>
          </a:p>
        </p:txBody>
      </p:sp>
    </p:spTree>
    <p:extLst>
      <p:ext uri="{BB962C8B-B14F-4D97-AF65-F5344CB8AC3E}">
        <p14:creationId xmlns:p14="http://schemas.microsoft.com/office/powerpoint/2010/main" val="1126495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7213578" y="3810003"/>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ttangolo 23"/>
          <p:cNvSpPr/>
          <p:nvPr/>
        </p:nvSpPr>
        <p:spPr>
          <a:xfrm flipV="1">
            <a:off x="7213602"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ttangolo 24"/>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ttangolo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ttangolo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ttangolo arrotondato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ttangolo arrotondato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ttangolo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ttangolo 9"/>
          <p:cNvSpPr/>
          <p:nvPr/>
        </p:nvSpPr>
        <p:spPr>
          <a:xfrm>
            <a:off x="2" y="3675530"/>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ttangolo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ttangolo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olo 7"/>
          <p:cNvSpPr>
            <a:spLocks noGrp="1"/>
          </p:cNvSpPr>
          <p:nvPr>
            <p:ph type="ctrTitle"/>
          </p:nvPr>
        </p:nvSpPr>
        <p:spPr>
          <a:xfrm>
            <a:off x="609600" y="2401890"/>
            <a:ext cx="11277600" cy="1470025"/>
          </a:xfrm>
        </p:spPr>
        <p:txBody>
          <a:bodyPr anchor="b"/>
          <a:lstStyle>
            <a:lvl1pPr>
              <a:defRPr sz="4400">
                <a:solidFill>
                  <a:schemeClr val="bg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940800" y="4206240"/>
            <a:ext cx="1280160" cy="457200"/>
          </a:xfrm>
        </p:spPr>
        <p:txBody>
          <a:bodyPr/>
          <a:lstStyle/>
          <a:p>
            <a:fld id="{69F0C062-AB77-4A28-8687-DAD03F9C43E8}" type="datetime1">
              <a:rPr lang="it-IT" smtClean="0"/>
              <a:t>19/11/2025</a:t>
            </a:fld>
            <a:endParaRPr lang="it-IT"/>
          </a:p>
        </p:txBody>
      </p:sp>
      <p:sp>
        <p:nvSpPr>
          <p:cNvPr id="17" name="Segnaposto piè di pagina 16"/>
          <p:cNvSpPr>
            <a:spLocks noGrp="1"/>
          </p:cNvSpPr>
          <p:nvPr>
            <p:ph type="ftr" sz="quarter" idx="11"/>
          </p:nvPr>
        </p:nvSpPr>
        <p:spPr>
          <a:xfrm>
            <a:off x="7213600" y="4205288"/>
            <a:ext cx="1727200" cy="457200"/>
          </a:xfrm>
        </p:spPr>
        <p:txBody>
          <a:bodyPr/>
          <a:lstStyle/>
          <a:p>
            <a:endParaRPr lang="it-IT"/>
          </a:p>
        </p:txBody>
      </p:sp>
      <p:sp>
        <p:nvSpPr>
          <p:cNvPr id="29" name="Segnaposto numero diapositiva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825A1364-9D83-4D37-A282-5E5560CE45FB}" type="slidenum">
              <a:rPr lang="it-IT" smtClean="0"/>
              <a:pPr/>
              <a:t>‹#›</a:t>
            </a:fld>
            <a:endParaRPr lang="it-IT"/>
          </a:p>
        </p:txBody>
      </p:sp>
    </p:spTree>
    <p:extLst>
      <p:ext uri="{BB962C8B-B14F-4D97-AF65-F5344CB8AC3E}">
        <p14:creationId xmlns:p14="http://schemas.microsoft.com/office/powerpoint/2010/main" val="1906999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7ED3EC2-CD36-4F46-95C0-F74620B27B83}"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18">
            <a:extLst>
              <a:ext uri="{FF2B5EF4-FFF2-40B4-BE49-F238E27FC236}">
                <a16:creationId xmlns:a16="http://schemas.microsoft.com/office/drawing/2014/main" id="{98D16A18-3A0D-2E8B-3319-2F1EA6DB98BA}"/>
              </a:ext>
            </a:extLst>
          </p:cNvPr>
          <p:cNvSpPr txBox="1">
            <a:spLocks/>
          </p:cNvSpPr>
          <p:nvPr userDrawn="1"/>
        </p:nvSpPr>
        <p:spPr>
          <a:xfrm>
            <a:off x="10606573" y="-23128"/>
            <a:ext cx="1016000" cy="365760"/>
          </a:xfrm>
          <a:prstGeom prst="rect">
            <a:avLst/>
          </a:prstGeom>
        </p:spPr>
        <p:txBody>
          <a:bodyPr vert="horz" anchor="b"/>
          <a:lstStyle>
            <a:defPPr>
              <a:defRPr lang="it-IT"/>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5A1364-9D83-4D37-A282-5E5560CE45FB}" type="slidenum">
              <a:rPr lang="it-IT" smtClean="0"/>
              <a:pPr/>
              <a:t>‹#›</a:t>
            </a:fld>
            <a:endParaRPr lang="it-IT" dirty="0"/>
          </a:p>
        </p:txBody>
      </p:sp>
      <p:grpSp>
        <p:nvGrpSpPr>
          <p:cNvPr id="8" name="Gruppo 7">
            <a:extLst>
              <a:ext uri="{FF2B5EF4-FFF2-40B4-BE49-F238E27FC236}">
                <a16:creationId xmlns:a16="http://schemas.microsoft.com/office/drawing/2014/main" id="{C50DBF17-3CAA-2EEB-8969-5D3D3E5B56C0}"/>
              </a:ext>
            </a:extLst>
          </p:cNvPr>
          <p:cNvGrpSpPr/>
          <p:nvPr userDrawn="1"/>
        </p:nvGrpSpPr>
        <p:grpSpPr>
          <a:xfrm>
            <a:off x="0" y="5753006"/>
            <a:ext cx="12216680" cy="1138951"/>
            <a:chOff x="0" y="5753006"/>
            <a:chExt cx="12216680" cy="1138951"/>
          </a:xfrm>
        </p:grpSpPr>
        <p:pic>
          <p:nvPicPr>
            <p:cNvPr id="9" name="Immagine 8">
              <a:extLst>
                <a:ext uri="{FF2B5EF4-FFF2-40B4-BE49-F238E27FC236}">
                  <a16:creationId xmlns:a16="http://schemas.microsoft.com/office/drawing/2014/main" id="{B08ABA26-561C-6CFA-7532-159F8B8D2F5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contrast="-20000"/>
                      </a14:imgEffect>
                    </a14:imgLayer>
                  </a14:imgProps>
                </a:ext>
              </a:extLst>
            </a:blip>
            <a:srcRect l="30584" r="26964"/>
            <a:stretch/>
          </p:blipFill>
          <p:spPr>
            <a:xfrm>
              <a:off x="10676080" y="5753006"/>
              <a:ext cx="1540600" cy="261610"/>
            </a:xfrm>
            <a:prstGeom prst="rect">
              <a:avLst/>
            </a:prstGeom>
            <a:solidFill>
              <a:schemeClr val="bg1"/>
            </a:solidFill>
          </p:spPr>
        </p:pic>
        <p:pic>
          <p:nvPicPr>
            <p:cNvPr id="10" name="Immagine 9">
              <a:extLst>
                <a:ext uri="{FF2B5EF4-FFF2-40B4-BE49-F238E27FC236}">
                  <a16:creationId xmlns:a16="http://schemas.microsoft.com/office/drawing/2014/main" id="{A0A23E14-6DDE-E51B-000C-3968D198E9D9}"/>
                </a:ext>
              </a:extLst>
            </p:cNvPr>
            <p:cNvPicPr>
              <a:picLocks noChangeAspect="1"/>
            </p:cNvPicPr>
            <p:nvPr/>
          </p:nvPicPr>
          <p:blipFill rotWithShape="1">
            <a:blip r:embed="rId2">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Lst>
            </a:blip>
            <a:srcRect l="30584" r="26964"/>
            <a:stretch/>
          </p:blipFill>
          <p:spPr>
            <a:xfrm rot="10800000">
              <a:off x="9408368" y="6597352"/>
              <a:ext cx="1540600" cy="261610"/>
            </a:xfrm>
            <a:prstGeom prst="rect">
              <a:avLst/>
            </a:prstGeom>
          </p:spPr>
        </p:pic>
        <p:pic>
          <p:nvPicPr>
            <p:cNvPr id="11" name="Immagine 10">
              <a:extLst>
                <a:ext uri="{FF2B5EF4-FFF2-40B4-BE49-F238E27FC236}">
                  <a16:creationId xmlns:a16="http://schemas.microsoft.com/office/drawing/2014/main" id="{5068E5F5-8AC7-B29A-A2B7-32EA9B0B96F1}"/>
                </a:ext>
              </a:extLst>
            </p:cNvPr>
            <p:cNvPicPr>
              <a:picLocks noChangeAspect="1"/>
            </p:cNvPicPr>
            <p:nvPr/>
          </p:nvPicPr>
          <p:blipFill rotWithShape="1">
            <a:blip r:embed="rId2">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Lst>
            </a:blip>
            <a:srcRect l="30584" r="26964"/>
            <a:stretch/>
          </p:blipFill>
          <p:spPr>
            <a:xfrm rot="10800000">
              <a:off x="7898075" y="6695266"/>
              <a:ext cx="1540600" cy="162752"/>
            </a:xfrm>
            <a:prstGeom prst="rect">
              <a:avLst/>
            </a:prstGeom>
          </p:spPr>
        </p:pic>
        <p:pic>
          <p:nvPicPr>
            <p:cNvPr id="12" name="Immagine 11">
              <a:extLst>
                <a:ext uri="{FF2B5EF4-FFF2-40B4-BE49-F238E27FC236}">
                  <a16:creationId xmlns:a16="http://schemas.microsoft.com/office/drawing/2014/main" id="{FB8E9852-E6DB-2D0E-8584-63E88B2E7CF9}"/>
                </a:ext>
              </a:extLst>
            </p:cNvPr>
            <p:cNvPicPr>
              <a:picLocks noChangeAspect="1"/>
            </p:cNvPicPr>
            <p:nvPr/>
          </p:nvPicPr>
          <p:blipFill rotWithShape="1">
            <a:blip r:embed="rId2">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Lst>
            </a:blip>
            <a:srcRect l="60283" t="-21432" r="26964" b="-2"/>
            <a:stretch/>
          </p:blipFill>
          <p:spPr>
            <a:xfrm rot="10800000">
              <a:off x="7446133" y="6694322"/>
              <a:ext cx="462809" cy="197635"/>
            </a:xfrm>
            <a:prstGeom prst="rect">
              <a:avLst/>
            </a:prstGeom>
          </p:spPr>
        </p:pic>
        <p:pic>
          <p:nvPicPr>
            <p:cNvPr id="13" name="Immagine 12">
              <a:extLst>
                <a:ext uri="{FF2B5EF4-FFF2-40B4-BE49-F238E27FC236}">
                  <a16:creationId xmlns:a16="http://schemas.microsoft.com/office/drawing/2014/main" id="{8614DB19-2274-A1DB-65BE-B7DB4B252C4C}"/>
                </a:ext>
              </a:extLst>
            </p:cNvPr>
            <p:cNvPicPr>
              <a:picLocks noChangeAspect="1"/>
            </p:cNvPicPr>
            <p:nvPr/>
          </p:nvPicPr>
          <p:blipFill rotWithShape="1">
            <a:blip r:embed="rId2">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rcRect l="60283" t="-21432" r="26964" b="-2"/>
            <a:stretch/>
          </p:blipFill>
          <p:spPr>
            <a:xfrm rot="10800000">
              <a:off x="7001343" y="6694322"/>
              <a:ext cx="462809" cy="197635"/>
            </a:xfrm>
            <a:prstGeom prst="rect">
              <a:avLst/>
            </a:prstGeom>
          </p:spPr>
        </p:pic>
        <p:pic>
          <p:nvPicPr>
            <p:cNvPr id="14" name="Immagine 13">
              <a:extLst>
                <a:ext uri="{FF2B5EF4-FFF2-40B4-BE49-F238E27FC236}">
                  <a16:creationId xmlns:a16="http://schemas.microsoft.com/office/drawing/2014/main" id="{819DC1D8-3EA4-07F6-4661-B28114965D03}"/>
                </a:ext>
              </a:extLst>
            </p:cNvPr>
            <p:cNvPicPr>
              <a:picLocks noChangeAspect="1"/>
            </p:cNvPicPr>
            <p:nvPr/>
          </p:nvPicPr>
          <p:blipFill rotWithShape="1">
            <a:blip r:embed="rId2">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rcRect l="60283" t="-21432" r="26964" b="-2"/>
            <a:stretch/>
          </p:blipFill>
          <p:spPr>
            <a:xfrm rot="10800000">
              <a:off x="6543734" y="6694322"/>
              <a:ext cx="462809" cy="197635"/>
            </a:xfrm>
            <a:prstGeom prst="rect">
              <a:avLst/>
            </a:prstGeom>
          </p:spPr>
        </p:pic>
        <p:pic>
          <p:nvPicPr>
            <p:cNvPr id="15" name="Immagine 14">
              <a:extLst>
                <a:ext uri="{FF2B5EF4-FFF2-40B4-BE49-F238E27FC236}">
                  <a16:creationId xmlns:a16="http://schemas.microsoft.com/office/drawing/2014/main" id="{5D7DFDA5-B431-CFA6-8919-9F6697B9A073}"/>
                </a:ext>
              </a:extLst>
            </p:cNvPr>
            <p:cNvPicPr>
              <a:picLocks noChangeAspect="1"/>
            </p:cNvPicPr>
            <p:nvPr/>
          </p:nvPicPr>
          <p:blipFill rotWithShape="1">
            <a:blip r:embed="rId2">
              <a:extLst>
                <a:ext uri="{BEBA8EAE-BF5A-486C-A8C5-ECC9F3942E4B}">
                  <a14:imgProps xmlns:a14="http://schemas.microsoft.com/office/drawing/2010/main">
                    <a14:imgLayer r:embed="rId8">
                      <a14:imgEffect>
                        <a14:colorTemperature colorTemp="4700"/>
                      </a14:imgEffect>
                      <a14:imgEffect>
                        <a14:brightnessContrast contrast="-20000"/>
                      </a14:imgEffect>
                    </a14:imgLayer>
                  </a14:imgProps>
                </a:ext>
              </a:extLst>
            </a:blip>
            <a:srcRect l="60283" t="-21432" r="26964" b="-2"/>
            <a:stretch/>
          </p:blipFill>
          <p:spPr>
            <a:xfrm rot="10800000">
              <a:off x="6098944" y="6694322"/>
              <a:ext cx="462809" cy="197635"/>
            </a:xfrm>
            <a:prstGeom prst="rect">
              <a:avLst/>
            </a:prstGeom>
          </p:spPr>
        </p:pic>
        <p:sp>
          <p:nvSpPr>
            <p:cNvPr id="16" name="Rettangolo 15">
              <a:extLst>
                <a:ext uri="{FF2B5EF4-FFF2-40B4-BE49-F238E27FC236}">
                  <a16:creationId xmlns:a16="http://schemas.microsoft.com/office/drawing/2014/main" id="{67565046-827E-9917-AB68-32B18EA281C2}"/>
                </a:ext>
              </a:extLst>
            </p:cNvPr>
            <p:cNvSpPr/>
            <p:nvPr/>
          </p:nvSpPr>
          <p:spPr>
            <a:xfrm>
              <a:off x="0" y="6813376"/>
              <a:ext cx="6289200" cy="36000"/>
            </a:xfrm>
            <a:prstGeom prst="rect">
              <a:avLst/>
            </a:prstGeom>
            <a:solidFill>
              <a:srgbClr val="7FBADC"/>
            </a:solidFill>
            <a:ln>
              <a:solidFill>
                <a:srgbClr val="7FB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80C9E4"/>
                </a:solidFill>
              </a:endParaRPr>
            </a:p>
          </p:txBody>
        </p:sp>
      </p:grpSp>
      <p:pic>
        <p:nvPicPr>
          <p:cNvPr id="17" name="Immagine 16">
            <a:extLst>
              <a:ext uri="{FF2B5EF4-FFF2-40B4-BE49-F238E27FC236}">
                <a16:creationId xmlns:a16="http://schemas.microsoft.com/office/drawing/2014/main" id="{6895C2A2-4285-160F-9E1D-C05E8CECD5D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95244" y="6019076"/>
            <a:ext cx="653373" cy="455270"/>
          </a:xfrm>
          <a:prstGeom prst="rect">
            <a:avLst/>
          </a:prstGeom>
        </p:spPr>
      </p:pic>
      <p:sp>
        <p:nvSpPr>
          <p:cNvPr id="18" name="CasellaDiTesto 17">
            <a:extLst>
              <a:ext uri="{FF2B5EF4-FFF2-40B4-BE49-F238E27FC236}">
                <a16:creationId xmlns:a16="http://schemas.microsoft.com/office/drawing/2014/main" id="{59B81DF2-DC90-5B7B-4710-51B8DC383B71}"/>
              </a:ext>
            </a:extLst>
          </p:cNvPr>
          <p:cNvSpPr txBox="1"/>
          <p:nvPr userDrawn="1"/>
        </p:nvSpPr>
        <p:spPr>
          <a:xfrm>
            <a:off x="7453152" y="254537"/>
            <a:ext cx="4173984" cy="253916"/>
          </a:xfrm>
          <a:prstGeom prst="rect">
            <a:avLst/>
          </a:prstGeom>
          <a:noFill/>
        </p:spPr>
        <p:txBody>
          <a:bodyPr wrap="square">
            <a:spAutoFit/>
          </a:bodyPr>
          <a:lstStyle/>
          <a:p>
            <a:r>
              <a:rPr lang="en-US" sz="1050" i="1" dirty="0">
                <a:solidFill>
                  <a:srgbClr val="002948"/>
                </a:solidFill>
                <a:latin typeface="Calibri" panose="020F0502020204030204" pitchFamily="34" charset="0"/>
                <a:cs typeface="Calibri" panose="020F0502020204030204" pitchFamily="34" charset="0"/>
              </a:rPr>
              <a:t>Eugenia Naselli -  ICIS25, Oxford, UK - September 08-12, 2025</a:t>
            </a:r>
            <a:endParaRPr lang="it-IT" sz="1050" i="1" dirty="0">
              <a:solidFill>
                <a:srgbClr val="002948"/>
              </a:solidFill>
              <a:latin typeface="Calibri" panose="020F0502020204030204" pitchFamily="34" charset="0"/>
              <a:cs typeface="Calibri" panose="020F0502020204030204" pitchFamily="34" charset="0"/>
            </a:endParaRPr>
          </a:p>
        </p:txBody>
      </p:sp>
      <p:pic>
        <p:nvPicPr>
          <p:cNvPr id="19" name="Picture 2" descr="INFN Laboratori Nazionali del Sud - SHARPER Night">
            <a:extLst>
              <a:ext uri="{FF2B5EF4-FFF2-40B4-BE49-F238E27FC236}">
                <a16:creationId xmlns:a16="http://schemas.microsoft.com/office/drawing/2014/main" id="{C39A2F82-A9BA-E51E-537F-498F2AC77956}"/>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1319595" y="6000590"/>
            <a:ext cx="682155" cy="4413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a:extLst>
              <a:ext uri="{FF2B5EF4-FFF2-40B4-BE49-F238E27FC236}">
                <a16:creationId xmlns:a16="http://schemas.microsoft.com/office/drawing/2014/main" id="{E20FBC9A-EDA9-2358-0793-5B9EA90D6637}"/>
              </a:ext>
            </a:extLst>
          </p:cNvPr>
          <p:cNvPicPr>
            <a:picLocks noChangeAspect="1"/>
          </p:cNvPicPr>
          <p:nvPr userDrawn="1"/>
        </p:nvPicPr>
        <p:blipFill>
          <a:blip r:embed="rId11"/>
          <a:stretch>
            <a:fillRect/>
          </a:stretch>
        </p:blipFill>
        <p:spPr>
          <a:xfrm>
            <a:off x="10979419" y="6468030"/>
            <a:ext cx="575843" cy="373506"/>
          </a:xfrm>
          <a:prstGeom prst="rect">
            <a:avLst/>
          </a:prstGeom>
        </p:spPr>
      </p:pic>
      <p:pic>
        <p:nvPicPr>
          <p:cNvPr id="6" name="Immagine 5">
            <a:extLst>
              <a:ext uri="{FF2B5EF4-FFF2-40B4-BE49-F238E27FC236}">
                <a16:creationId xmlns:a16="http://schemas.microsoft.com/office/drawing/2014/main" id="{41B5C042-2256-5FA7-DBB1-AC5730775FE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502457" y="0"/>
            <a:ext cx="314723" cy="304310"/>
          </a:xfrm>
          <a:prstGeom prst="rect">
            <a:avLst/>
          </a:prstGeom>
        </p:spPr>
      </p:pic>
      <p:pic>
        <p:nvPicPr>
          <p:cNvPr id="22" name="Picture 4" descr="http://w3.atomki.hu/logo/atomki%20logo%20screen-res%20transparent%20bgr.gif">
            <a:extLst>
              <a:ext uri="{FF2B5EF4-FFF2-40B4-BE49-F238E27FC236}">
                <a16:creationId xmlns:a16="http://schemas.microsoft.com/office/drawing/2014/main" id="{01ADC4E7-D3C8-DCAC-8C64-19D2A6842D8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561061" y="6420512"/>
            <a:ext cx="632098" cy="41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494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198120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75D4145-067E-4E73-8AB8-184BB7A3C011}"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3801667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7BE23D0-0DBA-4428-811C-1818178EE46F}"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199090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1143000"/>
            <a:ext cx="11176000" cy="1069848"/>
          </a:xfrm>
        </p:spPr>
        <p:txBody>
          <a:bodyPr anchor="ctr"/>
          <a:lstStyle>
            <a:lvl1pPr>
              <a:defRPr sz="4000" b="0" i="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294969"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291074"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6" name="Segnaposto data 25"/>
          <p:cNvSpPr>
            <a:spLocks noGrp="1"/>
          </p:cNvSpPr>
          <p:nvPr>
            <p:ph type="dt" sz="half" idx="10"/>
          </p:nvPr>
        </p:nvSpPr>
        <p:spPr/>
        <p:txBody>
          <a:bodyPr rtlCol="0"/>
          <a:lstStyle/>
          <a:p>
            <a:fld id="{BFEDA260-5228-449E-8387-9BE9318FC3D7}" type="datetime1">
              <a:rPr lang="it-IT" smtClean="0"/>
              <a:t>19/11/2025</a:t>
            </a:fld>
            <a:endParaRPr lang="it-IT"/>
          </a:p>
        </p:txBody>
      </p:sp>
      <p:sp>
        <p:nvSpPr>
          <p:cNvPr id="27" name="Segnaposto numero diapositiva 26"/>
          <p:cNvSpPr>
            <a:spLocks noGrp="1"/>
          </p:cNvSpPr>
          <p:nvPr>
            <p:ph type="sldNum" sz="quarter" idx="11"/>
          </p:nvPr>
        </p:nvSpPr>
        <p:spPr/>
        <p:txBody>
          <a:bodyPr rtlCol="0"/>
          <a:lstStyle/>
          <a:p>
            <a:fld id="{825A1364-9D83-4D37-A282-5E5560CE45FB}" type="slidenum">
              <a:rPr lang="it-IT" smtClean="0"/>
              <a:pPr/>
              <a:t>‹#›</a:t>
            </a:fld>
            <a:endParaRPr lang="it-IT"/>
          </a:p>
        </p:txBody>
      </p:sp>
      <p:sp>
        <p:nvSpPr>
          <p:cNvPr id="28" name="Segnaposto piè di pagina 27"/>
          <p:cNvSpPr>
            <a:spLocks noGrp="1"/>
          </p:cNvSpPr>
          <p:nvPr>
            <p:ph type="ftr" sz="quarter" idx="12"/>
          </p:nvPr>
        </p:nvSpPr>
        <p:spPr/>
        <p:txBody>
          <a:bodyPr rtlCol="0"/>
          <a:lstStyle/>
          <a:p>
            <a:endParaRPr lang="it-IT"/>
          </a:p>
        </p:txBody>
      </p:sp>
    </p:spTree>
    <p:extLst>
      <p:ext uri="{BB962C8B-B14F-4D97-AF65-F5344CB8AC3E}">
        <p14:creationId xmlns:p14="http://schemas.microsoft.com/office/powerpoint/2010/main" val="580536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1143000"/>
            <a:ext cx="11176000" cy="1069848"/>
          </a:xfrm>
        </p:spPr>
        <p:txBody>
          <a:bodyPr anchor="ctr"/>
          <a:lstStyle>
            <a:lvl1pPr>
              <a:defRPr sz="4000" b="0" i="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294969"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291074"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6" name="Segnaposto data 25"/>
          <p:cNvSpPr>
            <a:spLocks noGrp="1"/>
          </p:cNvSpPr>
          <p:nvPr>
            <p:ph type="dt" sz="half" idx="10"/>
          </p:nvPr>
        </p:nvSpPr>
        <p:spPr/>
        <p:txBody>
          <a:bodyPr rtlCol="0"/>
          <a:lstStyle/>
          <a:p>
            <a:fld id="{BFEDA260-5228-449E-8387-9BE9318FC3D7}" type="datetime1">
              <a:rPr lang="it-IT" smtClean="0"/>
              <a:t>19/11/2025</a:t>
            </a:fld>
            <a:endParaRPr lang="it-IT"/>
          </a:p>
        </p:txBody>
      </p:sp>
      <p:sp>
        <p:nvSpPr>
          <p:cNvPr id="27" name="Segnaposto numero diapositiva 26"/>
          <p:cNvSpPr>
            <a:spLocks noGrp="1"/>
          </p:cNvSpPr>
          <p:nvPr>
            <p:ph type="sldNum" sz="quarter" idx="11"/>
          </p:nvPr>
        </p:nvSpPr>
        <p:spPr/>
        <p:txBody>
          <a:bodyPr rtlCol="0"/>
          <a:lstStyle/>
          <a:p>
            <a:fld id="{825A1364-9D83-4D37-A282-5E5560CE45FB}" type="slidenum">
              <a:rPr lang="it-IT" smtClean="0"/>
              <a:pPr/>
              <a:t>‹#›</a:t>
            </a:fld>
            <a:endParaRPr lang="it-IT"/>
          </a:p>
        </p:txBody>
      </p:sp>
      <p:sp>
        <p:nvSpPr>
          <p:cNvPr id="28" name="Segnaposto piè di pagina 27"/>
          <p:cNvSpPr>
            <a:spLocks noGrp="1"/>
          </p:cNvSpPr>
          <p:nvPr>
            <p:ph type="ftr" sz="quarter" idx="12"/>
          </p:nvPr>
        </p:nvSpPr>
        <p:spPr/>
        <p:txBody>
          <a:bodyPr rtlCol="0"/>
          <a:lstStyle/>
          <a:p>
            <a:endParaRPr lang="it-IT"/>
          </a:p>
        </p:txBody>
      </p:sp>
    </p:spTree>
    <p:extLst>
      <p:ext uri="{BB962C8B-B14F-4D97-AF65-F5344CB8AC3E}">
        <p14:creationId xmlns:p14="http://schemas.microsoft.com/office/powerpoint/2010/main" val="3444703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a:xfrm>
            <a:off x="8778240" y="612648"/>
            <a:ext cx="1276352" cy="457200"/>
          </a:xfrm>
        </p:spPr>
        <p:txBody>
          <a:bodyPr/>
          <a:lstStyle/>
          <a:p>
            <a:fld id="{59863955-01A9-42ED-A1C8-064ED0677A81}" type="datetime1">
              <a:rPr lang="it-IT" smtClean="0"/>
              <a:t>19/11/2025</a:t>
            </a:fld>
            <a:endParaRPr lang="it-IT"/>
          </a:p>
        </p:txBody>
      </p:sp>
      <p:sp>
        <p:nvSpPr>
          <p:cNvPr id="4" name="Segnaposto piè di pagina 3"/>
          <p:cNvSpPr>
            <a:spLocks noGrp="1"/>
          </p:cNvSpPr>
          <p:nvPr>
            <p:ph type="ftr" sz="quarter" idx="11"/>
          </p:nvPr>
        </p:nvSpPr>
        <p:spPr>
          <a:xfrm>
            <a:off x="7010400" y="612648"/>
            <a:ext cx="1767840" cy="457200"/>
          </a:xfrm>
        </p:spPr>
        <p:txBody>
          <a:bodyPr/>
          <a:lstStyle/>
          <a:p>
            <a:endParaRPr lang="it-IT"/>
          </a:p>
        </p:txBody>
      </p:sp>
      <p:sp>
        <p:nvSpPr>
          <p:cNvPr id="5" name="Segnaposto numero diapositiva 4"/>
          <p:cNvSpPr>
            <a:spLocks noGrp="1"/>
          </p:cNvSpPr>
          <p:nvPr>
            <p:ph type="sldNum" sz="quarter" idx="12"/>
          </p:nvPr>
        </p:nvSpPr>
        <p:spPr>
          <a:xfrm>
            <a:off x="10899648" y="2272"/>
            <a:ext cx="1016000" cy="365760"/>
          </a:xfrm>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714556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BA06F3-3ACD-498E-BF81-55BB60E8045A}" type="datetime1">
              <a:rPr lang="it-IT" smtClean="0"/>
              <a:t>19/11/2025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080981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137995" y="1101970"/>
            <a:ext cx="4511040" cy="877824"/>
          </a:xfrm>
        </p:spPr>
        <p:txBody>
          <a:bodyPr anchor="b"/>
          <a:lstStyle>
            <a:lvl1pPr algn="l">
              <a:buNone/>
              <a:defRPr sz="1800" b="1"/>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5CD582B-338B-467F-BD26-DEC27DEB0C1C}"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349801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253914" y="1109162"/>
            <a:ext cx="782404" cy="4681637"/>
          </a:xfrm>
        </p:spPr>
        <p:txBody>
          <a:bodyPr vert="vert270" lIns="45720" tIns="0" rIns="45720" anchor="t"/>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a:t>Fare clic sull'icona per inserire un'immagine</a:t>
            </a:r>
            <a:endParaRPr kumimoji="0" lang="en-US"/>
          </a:p>
        </p:txBody>
      </p:sp>
      <p:sp>
        <p:nvSpPr>
          <p:cNvPr id="4" name="Segnaposto testo 3"/>
          <p:cNvSpPr>
            <a:spLocks noGrp="1"/>
          </p:cNvSpPr>
          <p:nvPr>
            <p:ph type="body" sz="half" idx="2"/>
          </p:nvPr>
        </p:nvSpPr>
        <p:spPr>
          <a:xfrm>
            <a:off x="8117924" y="3274311"/>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C4382B5-01F5-497D-8E1C-DDA54D29BBD7}"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1264287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C4B1B8F-1C8B-4EA0-AB58-050E6D5F7361}"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1158307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1143000"/>
            <a:ext cx="2540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1143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0EDE425-3E60-486C-831E-6F220C530EAE}" type="datetime1">
              <a:rPr lang="it-IT" smtClean="0"/>
              <a:t>19/11/2025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1844535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a:xfrm>
            <a:off x="8778240" y="612648"/>
            <a:ext cx="1276352" cy="457200"/>
          </a:xfrm>
        </p:spPr>
        <p:txBody>
          <a:bodyPr/>
          <a:lstStyle/>
          <a:p>
            <a:fld id="{59863955-01A9-42ED-A1C8-064ED0677A81}" type="datetime1">
              <a:rPr lang="it-IT" smtClean="0"/>
              <a:t>19/11/2025</a:t>
            </a:fld>
            <a:endParaRPr lang="it-IT"/>
          </a:p>
        </p:txBody>
      </p:sp>
      <p:sp>
        <p:nvSpPr>
          <p:cNvPr id="4" name="Segnaposto piè di pagina 3"/>
          <p:cNvSpPr>
            <a:spLocks noGrp="1"/>
          </p:cNvSpPr>
          <p:nvPr>
            <p:ph type="ftr" sz="quarter" idx="11"/>
          </p:nvPr>
        </p:nvSpPr>
        <p:spPr>
          <a:xfrm>
            <a:off x="7010400" y="612648"/>
            <a:ext cx="1767840" cy="457200"/>
          </a:xfrm>
        </p:spPr>
        <p:txBody>
          <a:bodyPr/>
          <a:lstStyle/>
          <a:p>
            <a:endParaRPr lang="it-IT"/>
          </a:p>
        </p:txBody>
      </p:sp>
      <p:sp>
        <p:nvSpPr>
          <p:cNvPr id="5" name="Segnaposto numero diapositiva 4"/>
          <p:cNvSpPr>
            <a:spLocks noGrp="1"/>
          </p:cNvSpPr>
          <p:nvPr>
            <p:ph type="sldNum" sz="quarter" idx="12"/>
          </p:nvPr>
        </p:nvSpPr>
        <p:spPr>
          <a:xfrm>
            <a:off x="10899648" y="2272"/>
            <a:ext cx="1016000" cy="365760"/>
          </a:xfrm>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0202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BA06F3-3ACD-498E-BF81-55BB60E8045A}" type="datetime1">
              <a:rPr lang="it-IT" smtClean="0"/>
              <a:t>19/11/2025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317508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137995" y="1101970"/>
            <a:ext cx="4511040" cy="877824"/>
          </a:xfrm>
        </p:spPr>
        <p:txBody>
          <a:bodyPr anchor="b"/>
          <a:lstStyle>
            <a:lvl1pPr algn="l">
              <a:buNone/>
              <a:defRPr sz="1800" b="1"/>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5CD582B-338B-467F-BD26-DEC27DEB0C1C}"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296945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253914" y="1109162"/>
            <a:ext cx="782404" cy="4681637"/>
          </a:xfrm>
        </p:spPr>
        <p:txBody>
          <a:bodyPr vert="vert270" lIns="45720" tIns="0" rIns="45720" anchor="t"/>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a:t>Fare clic sull'icona per inserire un'immagine</a:t>
            </a:r>
            <a:endParaRPr kumimoji="0" lang="en-US"/>
          </a:p>
        </p:txBody>
      </p:sp>
      <p:sp>
        <p:nvSpPr>
          <p:cNvPr id="4" name="Segnaposto testo 3"/>
          <p:cNvSpPr>
            <a:spLocks noGrp="1"/>
          </p:cNvSpPr>
          <p:nvPr>
            <p:ph type="body" sz="half" idx="2"/>
          </p:nvPr>
        </p:nvSpPr>
        <p:spPr>
          <a:xfrm>
            <a:off x="8117924" y="3274311"/>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C4382B5-01F5-497D-8E1C-DDA54D29BBD7}" type="datetime1">
              <a:rPr lang="it-IT" smtClean="0"/>
              <a:t>19/11/2025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a:t>
            </a:fld>
            <a:endParaRPr lang="it-IT"/>
          </a:p>
        </p:txBody>
      </p:sp>
    </p:spTree>
    <p:extLst>
      <p:ext uri="{BB962C8B-B14F-4D97-AF65-F5344CB8AC3E}">
        <p14:creationId xmlns:p14="http://schemas.microsoft.com/office/powerpoint/2010/main" val="169493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ttangolo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ttangolo 29"/>
          <p:cNvSpPr/>
          <p:nvPr/>
        </p:nvSpPr>
        <p:spPr>
          <a:xfrm>
            <a:off x="2" y="308279"/>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ttangolo 30"/>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ttangolo 31"/>
          <p:cNvSpPr/>
          <p:nvPr/>
        </p:nvSpPr>
        <p:spPr>
          <a:xfrm flipV="1">
            <a:off x="7213602" y="440115"/>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ttangolo arrotondato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ttangolo arrotondato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ttangolo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ttangolo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ttangolo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ttangolo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ttangolo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ttangolo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Segnaposto titolo 21"/>
          <p:cNvSpPr>
            <a:spLocks noGrp="1"/>
          </p:cNvSpPr>
          <p:nvPr>
            <p:ph type="title"/>
          </p:nvPr>
        </p:nvSpPr>
        <p:spPr>
          <a:xfrm>
            <a:off x="609600" y="1143000"/>
            <a:ext cx="10972800" cy="10668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B94ED94-DD8F-4A02-869D-F8DB3743DAE9}" type="datetime1">
              <a:rPr lang="it-IT" smtClean="0"/>
              <a:t>19/11/2025</a:t>
            </a:fld>
            <a:endParaRPr lang="it-IT"/>
          </a:p>
        </p:txBody>
      </p:sp>
      <p:sp>
        <p:nvSpPr>
          <p:cNvPr id="3" name="Segnaposto piè di pagina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25A1364-9D83-4D37-A282-5E5560CE45FB}" type="slidenum">
              <a:rPr lang="it-IT" smtClean="0"/>
              <a:pPr/>
              <a:t>‹#›</a:t>
            </a:fld>
            <a:endParaRPr lang="it-IT"/>
          </a:p>
        </p:txBody>
      </p:sp>
    </p:spTree>
    <p:extLst>
      <p:ext uri="{BB962C8B-B14F-4D97-AF65-F5344CB8AC3E}">
        <p14:creationId xmlns:p14="http://schemas.microsoft.com/office/powerpoint/2010/main" val="3488947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ttangolo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ttangolo 29"/>
          <p:cNvSpPr/>
          <p:nvPr/>
        </p:nvSpPr>
        <p:spPr>
          <a:xfrm>
            <a:off x="2" y="308279"/>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ttangolo 30"/>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ttangolo 31"/>
          <p:cNvSpPr/>
          <p:nvPr/>
        </p:nvSpPr>
        <p:spPr>
          <a:xfrm flipV="1">
            <a:off x="7213602" y="440115"/>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ttangolo arrotondato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ttangolo arrotondato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ttangolo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ttangolo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ttangolo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ttangolo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ttangolo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ttangolo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Segnaposto titolo 21"/>
          <p:cNvSpPr>
            <a:spLocks noGrp="1"/>
          </p:cNvSpPr>
          <p:nvPr>
            <p:ph type="title"/>
          </p:nvPr>
        </p:nvSpPr>
        <p:spPr>
          <a:xfrm>
            <a:off x="609600" y="1143000"/>
            <a:ext cx="10972800" cy="10668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B94ED94-DD8F-4A02-869D-F8DB3743DAE9}" type="datetime1">
              <a:rPr lang="it-IT" smtClean="0"/>
              <a:t>19/11/2025</a:t>
            </a:fld>
            <a:endParaRPr lang="it-IT"/>
          </a:p>
        </p:txBody>
      </p:sp>
      <p:sp>
        <p:nvSpPr>
          <p:cNvPr id="3" name="Segnaposto piè di pagina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25A1364-9D83-4D37-A282-5E5560CE45FB}" type="slidenum">
              <a:rPr lang="it-IT" smtClean="0"/>
              <a:pPr/>
              <a:t>‹#›</a:t>
            </a:fld>
            <a:endParaRPr lang="it-IT"/>
          </a:p>
        </p:txBody>
      </p:sp>
    </p:spTree>
    <p:extLst>
      <p:ext uri="{BB962C8B-B14F-4D97-AF65-F5344CB8AC3E}">
        <p14:creationId xmlns:p14="http://schemas.microsoft.com/office/powerpoint/2010/main" val="3021701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C3ACD36-B8F4-48F4-175C-395160D619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B11C739-2FB2-0B8D-CEBD-0A598B816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23DD2B-1000-F7FE-CBB5-51483156B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00CC7F-A4DF-2F4C-AE40-AC2DEACBF3D9}" type="datetimeFigureOut">
              <a:rPr lang="it-IT" smtClean="0"/>
              <a:t>19/11/2025</a:t>
            </a:fld>
            <a:endParaRPr lang="it-IT"/>
          </a:p>
        </p:txBody>
      </p:sp>
      <p:sp>
        <p:nvSpPr>
          <p:cNvPr id="5" name="Segnaposto piè di pagina 4">
            <a:extLst>
              <a:ext uri="{FF2B5EF4-FFF2-40B4-BE49-F238E27FC236}">
                <a16:creationId xmlns:a16="http://schemas.microsoft.com/office/drawing/2014/main" id="{B06160DC-1FD6-19FC-0E32-A2492A3D6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C393285E-C9B9-C4CB-8689-25F50CA84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2D8322-D1BE-D940-95CE-4DA95DD443A9}" type="slidenum">
              <a:rPr lang="it-IT" smtClean="0"/>
              <a:t>‹#›</a:t>
            </a:fld>
            <a:endParaRPr lang="it-IT"/>
          </a:p>
        </p:txBody>
      </p:sp>
    </p:spTree>
    <p:extLst>
      <p:ext uri="{BB962C8B-B14F-4D97-AF65-F5344CB8AC3E}">
        <p14:creationId xmlns:p14="http://schemas.microsoft.com/office/powerpoint/2010/main" val="1754826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CB89C-5C60-E17F-55AF-C04CE39EE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D0389C-8D55-06C5-4EC4-6CC932BA5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5357D-57DF-7E6D-9C3C-9661FCB5F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81D4F3-6463-4A55-8E91-4222B3D42410}" type="datetimeFigureOut">
              <a:rPr lang="en-US" smtClean="0"/>
              <a:t>11/19/2025</a:t>
            </a:fld>
            <a:endParaRPr lang="en-US"/>
          </a:p>
        </p:txBody>
      </p:sp>
      <p:sp>
        <p:nvSpPr>
          <p:cNvPr id="5" name="Footer Placeholder 4">
            <a:extLst>
              <a:ext uri="{FF2B5EF4-FFF2-40B4-BE49-F238E27FC236}">
                <a16:creationId xmlns:a16="http://schemas.microsoft.com/office/drawing/2014/main" id="{8E7D7128-91B8-17CB-C16E-6F057A4EE0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BEE804-CBC0-D1E1-59E7-2D767404B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50C234-98F8-4173-8996-03197D3F51F5}" type="slidenum">
              <a:rPr lang="en-US" smtClean="0"/>
              <a:t>‹#›</a:t>
            </a:fld>
            <a:endParaRPr lang="en-US"/>
          </a:p>
        </p:txBody>
      </p:sp>
    </p:spTree>
    <p:extLst>
      <p:ext uri="{BB962C8B-B14F-4D97-AF65-F5344CB8AC3E}">
        <p14:creationId xmlns:p14="http://schemas.microsoft.com/office/powerpoint/2010/main" val="291728026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ttangolo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ttangolo 29"/>
          <p:cNvSpPr/>
          <p:nvPr/>
        </p:nvSpPr>
        <p:spPr>
          <a:xfrm>
            <a:off x="2" y="308279"/>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ttangolo 30"/>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ttangolo 31"/>
          <p:cNvSpPr/>
          <p:nvPr/>
        </p:nvSpPr>
        <p:spPr>
          <a:xfrm flipV="1">
            <a:off x="7213602" y="440115"/>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ttangolo arrotondato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ttangolo arrotondato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ttangolo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ttangolo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ttangolo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ttangolo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ttangolo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ttangolo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Segnaposto titolo 21"/>
          <p:cNvSpPr>
            <a:spLocks noGrp="1"/>
          </p:cNvSpPr>
          <p:nvPr>
            <p:ph type="title"/>
          </p:nvPr>
        </p:nvSpPr>
        <p:spPr>
          <a:xfrm>
            <a:off x="609600" y="1143000"/>
            <a:ext cx="10972800" cy="10668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B94ED94-DD8F-4A02-869D-F8DB3743DAE9}" type="datetime1">
              <a:rPr lang="it-IT" smtClean="0"/>
              <a:t>19/11/2025</a:t>
            </a:fld>
            <a:endParaRPr lang="it-IT"/>
          </a:p>
        </p:txBody>
      </p:sp>
      <p:sp>
        <p:nvSpPr>
          <p:cNvPr id="3" name="Segnaposto piè di pagina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25A1364-9D83-4D37-A282-5E5560CE45FB}" type="slidenum">
              <a:rPr lang="it-IT" smtClean="0"/>
              <a:pPr/>
              <a:t>‹#›</a:t>
            </a:fld>
            <a:endParaRPr lang="it-IT"/>
          </a:p>
        </p:txBody>
      </p:sp>
    </p:spTree>
    <p:extLst>
      <p:ext uri="{BB962C8B-B14F-4D97-AF65-F5344CB8AC3E}">
        <p14:creationId xmlns:p14="http://schemas.microsoft.com/office/powerpoint/2010/main" val="22023588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9.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68.tif"/><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82.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5.png"/><Relationship Id="rId15" Type="http://schemas.openxmlformats.org/officeDocument/2006/relationships/image" Target="../media/image47.png"/><Relationship Id="rId10" Type="http://schemas.microsoft.com/office/2007/relationships/hdphoto" Target="../media/hdphoto5.wdp"/><Relationship Id="rId4" Type="http://schemas.openxmlformats.org/officeDocument/2006/relationships/image" Target="../media/image83.png"/><Relationship Id="rId9" Type="http://schemas.microsoft.com/office/2007/relationships/hdphoto" Target="../media/hdphoto4.wdp"/><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png"/><Relationship Id="rId18" Type="http://schemas.openxmlformats.org/officeDocument/2006/relationships/image" Target="../media/image51.png"/><Relationship Id="rId3" Type="http://schemas.openxmlformats.org/officeDocument/2006/relationships/image" Target="../media/image44.png"/><Relationship Id="rId21" Type="http://schemas.openxmlformats.org/officeDocument/2006/relationships/image" Target="../media/image54.svg"/><Relationship Id="rId7" Type="http://schemas.openxmlformats.org/officeDocument/2006/relationships/customXml" Target="../ink/ink9.xml"/><Relationship Id="rId12" Type="http://schemas.openxmlformats.org/officeDocument/2006/relationships/image" Target="../media/image12.png"/><Relationship Id="rId17" Type="http://schemas.openxmlformats.org/officeDocument/2006/relationships/image" Target="../media/image50.svg"/><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124.png"/><Relationship Id="rId11" Type="http://schemas.openxmlformats.org/officeDocument/2006/relationships/image" Target="../media/image46.jpeg"/><Relationship Id="rId5" Type="http://schemas.openxmlformats.org/officeDocument/2006/relationships/customXml" Target="../ink/ink8.xml"/><Relationship Id="rId15" Type="http://schemas.openxmlformats.org/officeDocument/2006/relationships/image" Target="../media/image48.png"/><Relationship Id="rId10" Type="http://schemas.openxmlformats.org/officeDocument/2006/relationships/image" Target="../media/image126.png"/><Relationship Id="rId19" Type="http://schemas.openxmlformats.org/officeDocument/2006/relationships/image" Target="../media/image52.svg"/><Relationship Id="rId4" Type="http://schemas.openxmlformats.org/officeDocument/2006/relationships/image" Target="../media/image45.png"/><Relationship Id="rId9" Type="http://schemas.openxmlformats.org/officeDocument/2006/relationships/customXml" Target="../ink/ink10.xml"/><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8.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1.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8.jpe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18" Type="http://schemas.openxmlformats.org/officeDocument/2006/relationships/image" Target="../media/image22.png"/><Relationship Id="rId3" Type="http://schemas.openxmlformats.org/officeDocument/2006/relationships/image" Target="../media/image17.tiff"/><Relationship Id="rId21" Type="http://schemas.openxmlformats.org/officeDocument/2006/relationships/image" Target="../media/image24.emf"/><Relationship Id="rId7" Type="http://schemas.microsoft.com/office/2007/relationships/hdphoto" Target="../media/hdphoto1.wdp"/><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5.wdp"/><Relationship Id="rId5" Type="http://schemas.openxmlformats.org/officeDocument/2006/relationships/image" Target="../media/image19.png"/><Relationship Id="rId15" Type="http://schemas.openxmlformats.org/officeDocument/2006/relationships/image" Target="../media/image8.png"/><Relationship Id="rId10" Type="http://schemas.microsoft.com/office/2007/relationships/hdphoto" Target="../media/hdphoto4.wdp"/><Relationship Id="rId19" Type="http://schemas.openxmlformats.org/officeDocument/2006/relationships/image" Target="../media/image15.jpeg"/><Relationship Id="rId4" Type="http://schemas.openxmlformats.org/officeDocument/2006/relationships/image" Target="../media/image18.emf"/><Relationship Id="rId9" Type="http://schemas.microsoft.com/office/2007/relationships/hdphoto" Target="../media/hdphoto3.wdp"/><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2.jpeg"/><Relationship Id="rId7" Type="http://schemas.openxmlformats.org/officeDocument/2006/relationships/image" Target="../media/image12.png"/><Relationship Id="rId2" Type="http://schemas.openxmlformats.org/officeDocument/2006/relationships/image" Target="../media/image88.jpeg"/><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8.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16.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7.png"/><Relationship Id="rId1" Type="http://schemas.openxmlformats.org/officeDocument/2006/relationships/slideLayout" Target="../slideLayouts/slideLayout47.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02.emf"/></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image" Target="../media/image103.jpeg"/><Relationship Id="rId1" Type="http://schemas.openxmlformats.org/officeDocument/2006/relationships/slideLayout" Target="../slideLayouts/slideLayout41.xml"/><Relationship Id="rId6" Type="http://schemas.openxmlformats.org/officeDocument/2006/relationships/image" Target="../media/image105.png"/><Relationship Id="rId5" Type="http://schemas.openxmlformats.org/officeDocument/2006/relationships/image" Target="../media/image11.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8.jpeg"/><Relationship Id="rId7" Type="http://schemas.openxmlformats.org/officeDocument/2006/relationships/image" Target="../media/image12.png"/><Relationship Id="rId2" Type="http://schemas.openxmlformats.org/officeDocument/2006/relationships/image" Target="../media/image107.jpeg"/><Relationship Id="rId1" Type="http://schemas.openxmlformats.org/officeDocument/2006/relationships/slideLayout" Target="../slideLayouts/slideLayout4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image" Target="../media/image112.emf"/><Relationship Id="rId1" Type="http://schemas.openxmlformats.org/officeDocument/2006/relationships/slideLayout" Target="../slideLayouts/slideLayout52.xml"/><Relationship Id="rId6" Type="http://schemas.openxmlformats.org/officeDocument/2006/relationships/image" Target="../media/image114.png"/><Relationship Id="rId5" Type="http://schemas.openxmlformats.org/officeDocument/2006/relationships/image" Target="../media/image19.png"/><Relationship Id="rId10" Type="http://schemas.openxmlformats.org/officeDocument/2006/relationships/image" Target="../media/image118.png"/><Relationship Id="rId4" Type="http://schemas.microsoft.com/office/2007/relationships/hdphoto" Target="../media/hdphoto7.wdp"/><Relationship Id="rId9" Type="http://schemas.openxmlformats.org/officeDocument/2006/relationships/image" Target="../media/image117.svg"/></Relationships>
</file>

<file path=ppt/slides/_rels/slide2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hyperlink" Target="https://www.lns.infn.it/it/apparati/pandora.html"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121.emf"/><Relationship Id="rId4" Type="http://schemas.openxmlformats.org/officeDocument/2006/relationships/image" Target="../media/image1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3.jpeg"/><Relationship Id="rId1" Type="http://schemas.openxmlformats.org/officeDocument/2006/relationships/slideLayout" Target="../slideLayouts/slideLayout29.xml"/><Relationship Id="rId5" Type="http://schemas.openxmlformats.org/officeDocument/2006/relationships/image" Target="../media/image124.em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1.xml"/><Relationship Id="rId1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customXml" Target="../ink/ink3.xml"/><Relationship Id="rId2" Type="http://schemas.openxmlformats.org/officeDocument/2006/relationships/image" Target="../media/image28.pn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12.png"/><Relationship Id="rId5" Type="http://schemas.openxmlformats.org/officeDocument/2006/relationships/image" Target="../media/image31.png"/><Relationship Id="rId15" Type="http://schemas.openxmlformats.org/officeDocument/2006/relationships/customXml" Target="../ink/ink2.xml"/><Relationship Id="rId10" Type="http://schemas.openxmlformats.org/officeDocument/2006/relationships/image" Target="../media/image11.png"/><Relationship Id="rId19" Type="http://schemas.openxmlformats.org/officeDocument/2006/relationships/customXml" Target="../ink/ink4.xml"/><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notesSlide" Target="../notesSlides/notesSlide4.xml"/><Relationship Id="rId7"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39.gif"/><Relationship Id="rId11" Type="http://schemas.openxmlformats.org/officeDocument/2006/relationships/image" Target="../media/image11.png"/><Relationship Id="rId5" Type="http://schemas.openxmlformats.org/officeDocument/2006/relationships/image" Target="../media/image38.jpeg"/><Relationship Id="rId10" Type="http://schemas.openxmlformats.org/officeDocument/2006/relationships/image" Target="../media/image12.png"/><Relationship Id="rId4" Type="http://schemas.openxmlformats.org/officeDocument/2006/relationships/image" Target="../media/image37.png"/><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1.png"/><Relationship Id="rId18" Type="http://schemas.openxmlformats.org/officeDocument/2006/relationships/image" Target="../media/image51.png"/><Relationship Id="rId3" Type="http://schemas.openxmlformats.org/officeDocument/2006/relationships/image" Target="../media/image44.png"/><Relationship Id="rId21" Type="http://schemas.openxmlformats.org/officeDocument/2006/relationships/image" Target="../media/image54.svg"/><Relationship Id="rId7" Type="http://schemas.openxmlformats.org/officeDocument/2006/relationships/customXml" Target="../ink/ink6.xml"/><Relationship Id="rId12" Type="http://schemas.openxmlformats.org/officeDocument/2006/relationships/image" Target="../media/image12.png"/><Relationship Id="rId17" Type="http://schemas.openxmlformats.org/officeDocument/2006/relationships/image" Target="../media/image50.svg"/><Relationship Id="rId2" Type="http://schemas.openxmlformats.org/officeDocument/2006/relationships/notesSlide" Target="../notesSlides/notesSlide5.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image" Target="../media/image46.jpeg"/><Relationship Id="rId5" Type="http://schemas.openxmlformats.org/officeDocument/2006/relationships/customXml" Target="../ink/ink5.xml"/><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26.png"/><Relationship Id="rId19" Type="http://schemas.openxmlformats.org/officeDocument/2006/relationships/image" Target="../media/image52.svg"/><Relationship Id="rId4" Type="http://schemas.openxmlformats.org/officeDocument/2006/relationships/image" Target="../media/image45.png"/><Relationship Id="rId9" Type="http://schemas.openxmlformats.org/officeDocument/2006/relationships/customXml" Target="../ink/ink7.xml"/><Relationship Id="rId14" Type="http://schemas.openxmlformats.org/officeDocument/2006/relationships/image" Target="../media/image47.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4"/><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61.png"/><Relationship Id="rId5" Type="http://schemas.openxmlformats.org/officeDocument/2006/relationships/slideLayout" Target="../slideLayouts/slideLayout29.xml"/><Relationship Id="rId10" Type="http://schemas.openxmlformats.org/officeDocument/2006/relationships/image" Target="../media/image60.emf"/><Relationship Id="rId4" Type="http://schemas.openxmlformats.org/officeDocument/2006/relationships/video" Target="../media/media2.mp4"/><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60.emf"/><Relationship Id="rId5" Type="http://schemas.openxmlformats.org/officeDocument/2006/relationships/image" Target="../media/image65.emf"/><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olo 17">
            <a:extLst>
              <a:ext uri="{FF2B5EF4-FFF2-40B4-BE49-F238E27FC236}">
                <a16:creationId xmlns:a16="http://schemas.microsoft.com/office/drawing/2014/main" id="{9DF31470-9ADA-AF46-862C-7368B5C8F7DD}"/>
              </a:ext>
            </a:extLst>
          </p:cNvPr>
          <p:cNvSpPr>
            <a:spLocks noGrp="1"/>
          </p:cNvSpPr>
          <p:nvPr>
            <p:ph type="ctrTitle"/>
          </p:nvPr>
        </p:nvSpPr>
        <p:spPr>
          <a:xfrm>
            <a:off x="121021" y="746117"/>
            <a:ext cx="9857497" cy="1470025"/>
          </a:xfrm>
        </p:spPr>
        <p:txBody>
          <a:bodyPr>
            <a:normAutofit fontScale="90000"/>
          </a:bodyPr>
          <a:lstStyle/>
          <a:p>
            <a:r>
              <a:rPr lang="en-CA" b="1" dirty="0"/>
              <a:t>Perspectives for the physics of nuclear decays in laser-generated vs ECR plasmas</a:t>
            </a:r>
            <a:endParaRPr lang="it-IT" dirty="0"/>
          </a:p>
        </p:txBody>
      </p:sp>
      <p:pic>
        <p:nvPicPr>
          <p:cNvPr id="12" name="Immagine 11">
            <a:extLst>
              <a:ext uri="{FF2B5EF4-FFF2-40B4-BE49-F238E27FC236}">
                <a16:creationId xmlns:a16="http://schemas.microsoft.com/office/drawing/2014/main" id="{E73470DC-C4C3-224E-9E86-E37652C77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135" y="4228832"/>
            <a:ext cx="1719317" cy="1198018"/>
          </a:xfrm>
          <a:prstGeom prst="rect">
            <a:avLst/>
          </a:prstGeom>
        </p:spPr>
      </p:pic>
      <p:sp>
        <p:nvSpPr>
          <p:cNvPr id="16" name="CasellaDiTesto 15">
            <a:extLst>
              <a:ext uri="{FF2B5EF4-FFF2-40B4-BE49-F238E27FC236}">
                <a16:creationId xmlns:a16="http://schemas.microsoft.com/office/drawing/2014/main" id="{0DF6D048-25EF-F94A-9CDA-21EB2DDA5740}"/>
              </a:ext>
            </a:extLst>
          </p:cNvPr>
          <p:cNvSpPr txBox="1"/>
          <p:nvPr/>
        </p:nvSpPr>
        <p:spPr>
          <a:xfrm>
            <a:off x="7059182" y="4714953"/>
            <a:ext cx="4887310" cy="987963"/>
          </a:xfrm>
          <a:prstGeom prst="rect">
            <a:avLst/>
          </a:prstGeom>
        </p:spPr>
        <p:txBody>
          <a:bodyPr vert="horz" anchor="b">
            <a:normAutofit fontScale="97500"/>
          </a:bodyPr>
          <a:lstStyle>
            <a:lvl1pPr>
              <a:spcBef>
                <a:spcPct val="0"/>
              </a:spcBef>
              <a:buNone/>
              <a:defRPr kumimoji="0" sz="4400">
                <a:solidFill>
                  <a:schemeClr val="bg1"/>
                </a:solidFill>
                <a:latin typeface="+mj-lt"/>
                <a:ea typeface="+mj-ea"/>
                <a:cs typeface="+mj-cs"/>
              </a:defRPr>
            </a:lvl1pPr>
          </a:lstStyle>
          <a:p>
            <a:r>
              <a:rPr lang="en-GB" sz="2000">
                <a:solidFill>
                  <a:schemeClr val="tx2"/>
                </a:solidFill>
              </a:rPr>
              <a:t>David Mascali, Domenico Santonocito </a:t>
            </a:r>
          </a:p>
          <a:p>
            <a:r>
              <a:rPr lang="en-GB" sz="1600" i="1">
                <a:solidFill>
                  <a:schemeClr val="tx2"/>
                </a:solidFill>
              </a:rPr>
              <a:t>on behalf of INFN-LNS Plasma Team and the PANDORA collaboration</a:t>
            </a:r>
          </a:p>
        </p:txBody>
      </p:sp>
      <p:pic>
        <p:nvPicPr>
          <p:cNvPr id="17" name="Picture 4" descr="Logo&#10;&#10;Description automatically generated">
            <a:extLst>
              <a:ext uri="{FF2B5EF4-FFF2-40B4-BE49-F238E27FC236}">
                <a16:creationId xmlns:a16="http://schemas.microsoft.com/office/drawing/2014/main" id="{2FD7A643-4BCE-4347-BED0-EFE62C2DF4FC}"/>
              </a:ext>
            </a:extLst>
          </p:cNvPr>
          <p:cNvPicPr>
            <a:picLocks noChangeAspect="1"/>
          </p:cNvPicPr>
          <p:nvPr/>
        </p:nvPicPr>
        <p:blipFill>
          <a:blip r:embed="rId3"/>
          <a:stretch>
            <a:fillRect/>
          </a:stretch>
        </p:blipFill>
        <p:spPr>
          <a:xfrm>
            <a:off x="121021" y="4139908"/>
            <a:ext cx="2129825" cy="1375866"/>
          </a:xfrm>
          <a:prstGeom prst="rect">
            <a:avLst/>
          </a:prstGeom>
        </p:spPr>
      </p:pic>
      <p:pic>
        <p:nvPicPr>
          <p:cNvPr id="4" name="Google Shape;100;p2">
            <a:extLst>
              <a:ext uri="{FF2B5EF4-FFF2-40B4-BE49-F238E27FC236}">
                <a16:creationId xmlns:a16="http://schemas.microsoft.com/office/drawing/2014/main" id="{3888A3C6-D976-F8E7-B553-AFBB8443F88F}"/>
              </a:ext>
            </a:extLst>
          </p:cNvPr>
          <p:cNvPicPr preferRelativeResize="0"/>
          <p:nvPr/>
        </p:nvPicPr>
        <p:blipFill>
          <a:blip r:embed="rId4">
            <a:alphaModFix/>
          </a:blip>
          <a:stretch>
            <a:fillRect/>
          </a:stretch>
        </p:blipFill>
        <p:spPr>
          <a:xfrm>
            <a:off x="4316081" y="4268679"/>
            <a:ext cx="1656990" cy="1158171"/>
          </a:xfrm>
          <a:prstGeom prst="rect">
            <a:avLst/>
          </a:prstGeom>
          <a:noFill/>
          <a:ln>
            <a:noFill/>
          </a:ln>
        </p:spPr>
      </p:pic>
      <p:pic>
        <p:nvPicPr>
          <p:cNvPr id="2050" name="Picture 2">
            <a:extLst>
              <a:ext uri="{FF2B5EF4-FFF2-40B4-BE49-F238E27FC236}">
                <a16:creationId xmlns:a16="http://schemas.microsoft.com/office/drawing/2014/main" id="{1AA1FC51-7E5E-C805-624F-4E8C845C5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08" y="5741268"/>
            <a:ext cx="2142175" cy="76246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testo, Carattere, logo, Elementi grafici&#10;&#10;Descrizione generata automaticamente">
            <a:extLst>
              <a:ext uri="{FF2B5EF4-FFF2-40B4-BE49-F238E27FC236}">
                <a16:creationId xmlns:a16="http://schemas.microsoft.com/office/drawing/2014/main" id="{4C2B9F46-4839-0A34-B334-5249C1F74022}"/>
              </a:ext>
            </a:extLst>
          </p:cNvPr>
          <p:cNvPicPr>
            <a:picLocks noChangeAspect="1"/>
          </p:cNvPicPr>
          <p:nvPr/>
        </p:nvPicPr>
        <p:blipFill>
          <a:blip r:embed="rId6"/>
          <a:stretch>
            <a:fillRect/>
          </a:stretch>
        </p:blipFill>
        <p:spPr>
          <a:xfrm>
            <a:off x="3669224" y="5492826"/>
            <a:ext cx="2426776" cy="998992"/>
          </a:xfrm>
          <a:prstGeom prst="rect">
            <a:avLst/>
          </a:prstGeom>
        </p:spPr>
      </p:pic>
      <p:pic>
        <p:nvPicPr>
          <p:cNvPr id="3" name="Immagine 2" descr="Immagine che contiene testo, schermata, grafica, mammifero&#10;&#10;Il contenuto generato dall'IA potrebbe non essere corretto.">
            <a:extLst>
              <a:ext uri="{FF2B5EF4-FFF2-40B4-BE49-F238E27FC236}">
                <a16:creationId xmlns:a16="http://schemas.microsoft.com/office/drawing/2014/main" id="{0C3B56F8-D79D-F947-BD41-D632ECD45354}"/>
              </a:ext>
            </a:extLst>
          </p:cNvPr>
          <p:cNvPicPr>
            <a:picLocks noChangeAspect="1"/>
          </p:cNvPicPr>
          <p:nvPr/>
        </p:nvPicPr>
        <p:blipFill>
          <a:blip r:embed="rId7"/>
          <a:stretch>
            <a:fillRect/>
          </a:stretch>
        </p:blipFill>
        <p:spPr>
          <a:xfrm>
            <a:off x="4427591" y="1884976"/>
            <a:ext cx="7772400" cy="1754659"/>
          </a:xfrm>
          <a:prstGeom prst="rect">
            <a:avLst/>
          </a:prstGeom>
        </p:spPr>
      </p:pic>
    </p:spTree>
    <p:extLst>
      <p:ext uri="{BB962C8B-B14F-4D97-AF65-F5344CB8AC3E}">
        <p14:creationId xmlns:p14="http://schemas.microsoft.com/office/powerpoint/2010/main" val="685521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A1364-9D83-4D37-A282-5E5560CE45FB}" type="slidenum">
              <a:rPr kumimoji="0" lang="it-IT"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pic>
        <p:nvPicPr>
          <p:cNvPr id="3" name="Immagine 2" descr="Immagine che contiene testo, schermata, numero, Carattere&#10;&#10;Il contenuto generato dall'IA potrebbe non essere corretto.">
            <a:extLst>
              <a:ext uri="{FF2B5EF4-FFF2-40B4-BE49-F238E27FC236}">
                <a16:creationId xmlns:a16="http://schemas.microsoft.com/office/drawing/2014/main" id="{1753D899-024E-3459-7CE1-CF68AE4B063C}"/>
              </a:ext>
            </a:extLst>
          </p:cNvPr>
          <p:cNvPicPr>
            <a:picLocks noChangeAspect="1"/>
          </p:cNvPicPr>
          <p:nvPr/>
        </p:nvPicPr>
        <p:blipFill>
          <a:blip r:embed="rId4"/>
          <a:stretch>
            <a:fillRect/>
          </a:stretch>
        </p:blipFill>
        <p:spPr>
          <a:xfrm>
            <a:off x="0" y="2545703"/>
            <a:ext cx="6645910" cy="4289425"/>
          </a:xfrm>
          <a:prstGeom prst="rect">
            <a:avLst/>
          </a:prstGeom>
        </p:spPr>
      </p:pic>
      <p:grpSp>
        <p:nvGrpSpPr>
          <p:cNvPr id="7" name="Gruppo 6">
            <a:extLst>
              <a:ext uri="{FF2B5EF4-FFF2-40B4-BE49-F238E27FC236}">
                <a16:creationId xmlns:a16="http://schemas.microsoft.com/office/drawing/2014/main" id="{61EFBA1F-3C94-7E40-E245-6FF76DF979CC}"/>
              </a:ext>
            </a:extLst>
          </p:cNvPr>
          <p:cNvGrpSpPr/>
          <p:nvPr/>
        </p:nvGrpSpPr>
        <p:grpSpPr>
          <a:xfrm>
            <a:off x="617593" y="631822"/>
            <a:ext cx="10017441" cy="2459222"/>
            <a:chOff x="123852" y="12690"/>
            <a:chExt cx="12011840" cy="2750512"/>
          </a:xfrm>
        </p:grpSpPr>
        <p:pic>
          <p:nvPicPr>
            <p:cNvPr id="8" name="Immagine 7">
              <a:extLst>
                <a:ext uri="{FF2B5EF4-FFF2-40B4-BE49-F238E27FC236}">
                  <a16:creationId xmlns:a16="http://schemas.microsoft.com/office/drawing/2014/main" id="{4FD83877-D61C-6C73-6314-FF2537D29EB2}"/>
                </a:ext>
              </a:extLst>
            </p:cNvPr>
            <p:cNvPicPr>
              <a:picLocks noChangeAspect="1"/>
            </p:cNvPicPr>
            <p:nvPr/>
          </p:nvPicPr>
          <p:blipFill rotWithShape="1">
            <a:blip r:embed="rId5"/>
            <a:srcRect b="63744"/>
            <a:stretch/>
          </p:blipFill>
          <p:spPr>
            <a:xfrm>
              <a:off x="123852" y="12690"/>
              <a:ext cx="9375528" cy="2096628"/>
            </a:xfrm>
            <a:prstGeom prst="rect">
              <a:avLst/>
            </a:prstGeom>
          </p:spPr>
        </p:pic>
        <p:pic>
          <p:nvPicPr>
            <p:cNvPr id="9" name="Immagine" descr="Immagine">
              <a:extLst>
                <a:ext uri="{FF2B5EF4-FFF2-40B4-BE49-F238E27FC236}">
                  <a16:creationId xmlns:a16="http://schemas.microsoft.com/office/drawing/2014/main" id="{582CC439-7FB3-8BF7-9D01-4C51ADC148C0}"/>
                </a:ext>
              </a:extLst>
            </p:cNvPr>
            <p:cNvPicPr>
              <a:picLocks noChangeAspect="1"/>
            </p:cNvPicPr>
            <p:nvPr/>
          </p:nvPicPr>
          <p:blipFill rotWithShape="1">
            <a:blip r:embed="rId6"/>
            <a:srcRect l="14103" t="13628" r="14103" b="4194"/>
            <a:stretch/>
          </p:blipFill>
          <p:spPr>
            <a:xfrm>
              <a:off x="9234947" y="276645"/>
              <a:ext cx="2900745" cy="2486557"/>
            </a:xfrm>
            <a:prstGeom prst="rect">
              <a:avLst/>
            </a:prstGeom>
            <a:ln w="12700">
              <a:miter lim="400000"/>
            </a:ln>
          </p:spPr>
        </p:pic>
      </p:grpSp>
      <p:sp>
        <p:nvSpPr>
          <p:cNvPr id="5" name="CasellaDiTesto 4">
            <a:extLst>
              <a:ext uri="{FF2B5EF4-FFF2-40B4-BE49-F238E27FC236}">
                <a16:creationId xmlns:a16="http://schemas.microsoft.com/office/drawing/2014/main" id="{2EC8339E-7443-245F-2F0D-C328B5BF501C}"/>
              </a:ext>
            </a:extLst>
          </p:cNvPr>
          <p:cNvSpPr txBox="1"/>
          <p:nvPr/>
        </p:nvSpPr>
        <p:spPr>
          <a:xfrm>
            <a:off x="4028762" y="400990"/>
            <a:ext cx="3195105" cy="461665"/>
          </a:xfrm>
          <a:prstGeom prst="rect">
            <a:avLst/>
          </a:prstGeom>
          <a:noFill/>
        </p:spPr>
        <p:txBody>
          <a:bodyPr wrap="none" rtlCol="0">
            <a:spAutoFit/>
          </a:bodyPr>
          <a:lstStyle/>
          <a:p>
            <a:r>
              <a:rPr lang="en-AU" sz="2400" b="1" dirty="0">
                <a:solidFill>
                  <a:srgbClr val="0070C0"/>
                </a:solidFill>
              </a:rPr>
              <a:t>plasma diagnostics</a:t>
            </a:r>
            <a:endParaRPr lang="en-AU" b="1" dirty="0">
              <a:solidFill>
                <a:srgbClr val="0070C0"/>
              </a:solidFill>
            </a:endParaRPr>
          </a:p>
        </p:txBody>
      </p:sp>
      <p:pic>
        <p:nvPicPr>
          <p:cNvPr id="13" name="Picture 2">
            <a:extLst>
              <a:ext uri="{FF2B5EF4-FFF2-40B4-BE49-F238E27FC236}">
                <a16:creationId xmlns:a16="http://schemas.microsoft.com/office/drawing/2014/main" id="{B06B1688-7CD7-62A5-534C-BFD2D374B52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62668" y="3465634"/>
            <a:ext cx="5232299" cy="33225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670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egnaposto numero diapositiva 27">
            <a:extLst>
              <a:ext uri="{FF2B5EF4-FFF2-40B4-BE49-F238E27FC236}">
                <a16:creationId xmlns:a16="http://schemas.microsoft.com/office/drawing/2014/main" id="{D6F3455A-CFF6-49E9-9B1E-9F33CA228EB2}"/>
              </a:ext>
            </a:extLst>
          </p:cNvPr>
          <p:cNvSpPr>
            <a:spLocks noGrp="1"/>
          </p:cNvSpPr>
          <p:nvPr>
            <p:ph type="sldNum" sz="quarter" idx="12"/>
          </p:nvPr>
        </p:nvSpPr>
        <p:spPr/>
        <p:txBody>
          <a:bodyPr/>
          <a:lstStyle/>
          <a:p>
            <a:fld id="{825A1364-9D83-4D37-A282-5E5560CE45FB}" type="slidenum">
              <a:rPr lang="it-IT" smtClean="0"/>
              <a:pPr/>
              <a:t>11</a:t>
            </a:fld>
            <a:endParaRPr lang="it-IT"/>
          </a:p>
        </p:txBody>
      </p:sp>
      <p:grpSp>
        <p:nvGrpSpPr>
          <p:cNvPr id="67" name="Gruppo 66">
            <a:extLst>
              <a:ext uri="{FF2B5EF4-FFF2-40B4-BE49-F238E27FC236}">
                <a16:creationId xmlns:a16="http://schemas.microsoft.com/office/drawing/2014/main" id="{300529EE-5A4E-4422-ABF7-970B394891ED}"/>
              </a:ext>
            </a:extLst>
          </p:cNvPr>
          <p:cNvGrpSpPr/>
          <p:nvPr/>
        </p:nvGrpSpPr>
        <p:grpSpPr>
          <a:xfrm>
            <a:off x="0" y="5753006"/>
            <a:ext cx="12216680" cy="1138951"/>
            <a:chOff x="0" y="5753006"/>
            <a:chExt cx="12216680" cy="1138951"/>
          </a:xfrm>
        </p:grpSpPr>
        <p:pic>
          <p:nvPicPr>
            <p:cNvPr id="68" name="Immagine 67">
              <a:extLst>
                <a:ext uri="{FF2B5EF4-FFF2-40B4-BE49-F238E27FC236}">
                  <a16:creationId xmlns:a16="http://schemas.microsoft.com/office/drawing/2014/main" id="{FA221101-4528-4994-942F-90D332861DCC}"/>
                </a:ext>
              </a:extLst>
            </p:cNvPr>
            <p:cNvPicPr>
              <a:picLocks noChangeAspect="1"/>
            </p:cNvPicPr>
            <p:nvPr/>
          </p:nvPicPr>
          <p:blipFill rotWithShape="1">
            <a:blip r:embed="rId2"/>
            <a:srcRect l="30584" r="26964"/>
            <a:stretch/>
          </p:blipFill>
          <p:spPr>
            <a:xfrm>
              <a:off x="10676080" y="5753006"/>
              <a:ext cx="1540600" cy="261610"/>
            </a:xfrm>
            <a:prstGeom prst="rect">
              <a:avLst/>
            </a:prstGeom>
          </p:spPr>
        </p:pic>
        <p:pic>
          <p:nvPicPr>
            <p:cNvPr id="69" name="Immagine 68">
              <a:extLst>
                <a:ext uri="{FF2B5EF4-FFF2-40B4-BE49-F238E27FC236}">
                  <a16:creationId xmlns:a16="http://schemas.microsoft.com/office/drawing/2014/main" id="{A5E2B8D8-D59D-4F58-ABDD-DE7CB83F8036}"/>
                </a:ext>
              </a:extLst>
            </p:cNvPr>
            <p:cNvPicPr>
              <a:picLocks noChangeAspect="1"/>
            </p:cNvPicPr>
            <p:nvPr/>
          </p:nvPicPr>
          <p:blipFill rotWithShape="1">
            <a:blip r:embed="rId2"/>
            <a:srcRect l="30584" r="26964"/>
            <a:stretch/>
          </p:blipFill>
          <p:spPr>
            <a:xfrm rot="10800000">
              <a:off x="9408368" y="6597352"/>
              <a:ext cx="1540600" cy="261610"/>
            </a:xfrm>
            <a:prstGeom prst="rect">
              <a:avLst/>
            </a:prstGeom>
          </p:spPr>
        </p:pic>
        <p:pic>
          <p:nvPicPr>
            <p:cNvPr id="70" name="Immagine 69">
              <a:extLst>
                <a:ext uri="{FF2B5EF4-FFF2-40B4-BE49-F238E27FC236}">
                  <a16:creationId xmlns:a16="http://schemas.microsoft.com/office/drawing/2014/main" id="{2BDDEAFC-3DB5-4EF4-8F2F-2514E353A4AA}"/>
                </a:ext>
              </a:extLst>
            </p:cNvPr>
            <p:cNvPicPr>
              <a:picLocks noChangeAspect="1"/>
            </p:cNvPicPr>
            <p:nvPr/>
          </p:nvPicPr>
          <p:blipFill rotWithShape="1">
            <a:blip r:embed="rId2"/>
            <a:srcRect l="30584" r="26964"/>
            <a:stretch/>
          </p:blipFill>
          <p:spPr>
            <a:xfrm rot="10800000">
              <a:off x="7898075" y="6695266"/>
              <a:ext cx="1540600" cy="162752"/>
            </a:xfrm>
            <a:prstGeom prst="rect">
              <a:avLst/>
            </a:prstGeom>
          </p:spPr>
        </p:pic>
        <p:pic>
          <p:nvPicPr>
            <p:cNvPr id="71" name="Immagine 70">
              <a:extLst>
                <a:ext uri="{FF2B5EF4-FFF2-40B4-BE49-F238E27FC236}">
                  <a16:creationId xmlns:a16="http://schemas.microsoft.com/office/drawing/2014/main" id="{95846A66-F973-4653-9899-D7C100203725}"/>
                </a:ext>
              </a:extLst>
            </p:cNvPr>
            <p:cNvPicPr>
              <a:picLocks noChangeAspect="1"/>
            </p:cNvPicPr>
            <p:nvPr/>
          </p:nvPicPr>
          <p:blipFill rotWithShape="1">
            <a:blip r:embed="rId2"/>
            <a:srcRect l="60283" t="-21432" r="26964" b="-2"/>
            <a:stretch/>
          </p:blipFill>
          <p:spPr>
            <a:xfrm rot="10800000">
              <a:off x="7446133" y="6694322"/>
              <a:ext cx="462809" cy="197635"/>
            </a:xfrm>
            <a:prstGeom prst="rect">
              <a:avLst/>
            </a:prstGeom>
          </p:spPr>
        </p:pic>
        <p:pic>
          <p:nvPicPr>
            <p:cNvPr id="72" name="Immagine 71">
              <a:extLst>
                <a:ext uri="{FF2B5EF4-FFF2-40B4-BE49-F238E27FC236}">
                  <a16:creationId xmlns:a16="http://schemas.microsoft.com/office/drawing/2014/main" id="{D2A35197-4C5B-4D01-970F-3443B6AFBEF3}"/>
                </a:ext>
              </a:extLst>
            </p:cNvPr>
            <p:cNvPicPr>
              <a:picLocks noChangeAspect="1"/>
            </p:cNvPicPr>
            <p:nvPr/>
          </p:nvPicPr>
          <p:blipFill rotWithShape="1">
            <a:blip r:embed="rId2"/>
            <a:srcRect l="60283" t="-21432" r="26964" b="-2"/>
            <a:stretch/>
          </p:blipFill>
          <p:spPr>
            <a:xfrm rot="10800000">
              <a:off x="7001343" y="6694322"/>
              <a:ext cx="462809" cy="197635"/>
            </a:xfrm>
            <a:prstGeom prst="rect">
              <a:avLst/>
            </a:prstGeom>
          </p:spPr>
        </p:pic>
        <p:pic>
          <p:nvPicPr>
            <p:cNvPr id="73" name="Immagine 72">
              <a:extLst>
                <a:ext uri="{FF2B5EF4-FFF2-40B4-BE49-F238E27FC236}">
                  <a16:creationId xmlns:a16="http://schemas.microsoft.com/office/drawing/2014/main" id="{C61AE423-82B0-40B4-A549-0F77FCCA836A}"/>
                </a:ext>
              </a:extLst>
            </p:cNvPr>
            <p:cNvPicPr>
              <a:picLocks noChangeAspect="1"/>
            </p:cNvPicPr>
            <p:nvPr/>
          </p:nvPicPr>
          <p:blipFill rotWithShape="1">
            <a:blip r:embed="rId2"/>
            <a:srcRect l="60283" t="-21432" r="26964" b="-2"/>
            <a:stretch/>
          </p:blipFill>
          <p:spPr>
            <a:xfrm rot="10800000">
              <a:off x="6543734" y="6694322"/>
              <a:ext cx="462809" cy="197635"/>
            </a:xfrm>
            <a:prstGeom prst="rect">
              <a:avLst/>
            </a:prstGeom>
          </p:spPr>
        </p:pic>
        <p:pic>
          <p:nvPicPr>
            <p:cNvPr id="74" name="Immagine 73">
              <a:extLst>
                <a:ext uri="{FF2B5EF4-FFF2-40B4-BE49-F238E27FC236}">
                  <a16:creationId xmlns:a16="http://schemas.microsoft.com/office/drawing/2014/main" id="{964000F8-A197-49BE-84E6-4888E9623BBD}"/>
                </a:ext>
              </a:extLst>
            </p:cNvPr>
            <p:cNvPicPr>
              <a:picLocks noChangeAspect="1"/>
            </p:cNvPicPr>
            <p:nvPr/>
          </p:nvPicPr>
          <p:blipFill rotWithShape="1">
            <a:blip r:embed="rId2"/>
            <a:srcRect l="60283" t="-21432" r="26964" b="-2"/>
            <a:stretch/>
          </p:blipFill>
          <p:spPr>
            <a:xfrm rot="10800000">
              <a:off x="6098944" y="6694322"/>
              <a:ext cx="462809" cy="197635"/>
            </a:xfrm>
            <a:prstGeom prst="rect">
              <a:avLst/>
            </a:prstGeom>
          </p:spPr>
        </p:pic>
        <p:sp>
          <p:nvSpPr>
            <p:cNvPr id="75" name="Rettangolo 74">
              <a:extLst>
                <a:ext uri="{FF2B5EF4-FFF2-40B4-BE49-F238E27FC236}">
                  <a16:creationId xmlns:a16="http://schemas.microsoft.com/office/drawing/2014/main" id="{D101C3B2-7860-43A7-B2C8-A9C489520BB3}"/>
                </a:ext>
              </a:extLst>
            </p:cNvPr>
            <p:cNvSpPr/>
            <p:nvPr/>
          </p:nvSpPr>
          <p:spPr>
            <a:xfrm>
              <a:off x="0" y="6828616"/>
              <a:ext cx="6289200" cy="36000"/>
            </a:xfrm>
            <a:prstGeom prst="rect">
              <a:avLst/>
            </a:prstGeom>
            <a:solidFill>
              <a:srgbClr val="84C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CasellaDiTesto 32">
            <a:extLst>
              <a:ext uri="{FF2B5EF4-FFF2-40B4-BE49-F238E27FC236}">
                <a16:creationId xmlns:a16="http://schemas.microsoft.com/office/drawing/2014/main" id="{D97A9664-3603-42A8-BB9D-77CF30089C0C}"/>
              </a:ext>
            </a:extLst>
          </p:cNvPr>
          <p:cNvSpPr txBox="1"/>
          <p:nvPr/>
        </p:nvSpPr>
        <p:spPr>
          <a:xfrm>
            <a:off x="6673494" y="516007"/>
            <a:ext cx="5147355" cy="1015663"/>
          </a:xfrm>
          <a:prstGeom prst="rect">
            <a:avLst/>
          </a:prstGeom>
          <a:noFill/>
        </p:spPr>
        <p:txBody>
          <a:bodyPr wrap="square" rtlCol="0">
            <a:spAutoFit/>
          </a:bodyPr>
          <a:lstStyle/>
          <a:p>
            <a:r>
              <a:rPr lang="en-GB" sz="3200">
                <a:solidFill>
                  <a:srgbClr val="C00000"/>
                </a:solidFill>
                <a:latin typeface="Calibri" panose="020F0502020204030204" pitchFamily="34" charset="0"/>
                <a:ea typeface="+mj-ea"/>
                <a:cs typeface="Calibri" panose="020F0502020204030204" pitchFamily="34" charset="0"/>
              </a:rPr>
              <a:t>Flexible Plasma Trap @ LNS</a:t>
            </a:r>
            <a:endParaRPr lang="en-GB" b="1">
              <a:solidFill>
                <a:srgbClr val="0432FF"/>
              </a:solidFill>
            </a:endParaRPr>
          </a:p>
          <a:p>
            <a:pPr algn="ctr"/>
            <a:r>
              <a:rPr lang="en-GB" sz="1400"/>
              <a:t>It can be considered as a test-bench for the development of diagnostics, heating systems, etc.</a:t>
            </a:r>
            <a:endParaRPr lang="en-GB" sz="1400" b="1"/>
          </a:p>
        </p:txBody>
      </p:sp>
      <p:pic>
        <p:nvPicPr>
          <p:cNvPr id="16" name="Immagine 15">
            <a:extLst>
              <a:ext uri="{FF2B5EF4-FFF2-40B4-BE49-F238E27FC236}">
                <a16:creationId xmlns:a16="http://schemas.microsoft.com/office/drawing/2014/main" id="{1CAF2AC7-29D3-410A-9314-6A8FF2580F2D}"/>
              </a:ext>
            </a:extLst>
          </p:cNvPr>
          <p:cNvPicPr>
            <a:picLocks noChangeAspect="1"/>
          </p:cNvPicPr>
          <p:nvPr/>
        </p:nvPicPr>
        <p:blipFill>
          <a:blip r:embed="rId3"/>
          <a:stretch>
            <a:fillRect/>
          </a:stretch>
        </p:blipFill>
        <p:spPr>
          <a:xfrm>
            <a:off x="6614358" y="1506971"/>
            <a:ext cx="5301290" cy="3975967"/>
          </a:xfrm>
          <a:prstGeom prst="rect">
            <a:avLst/>
          </a:prstGeom>
        </p:spPr>
      </p:pic>
      <p:pic>
        <p:nvPicPr>
          <p:cNvPr id="51" name="Immagine 50" descr="Immagine che contiene interni, pavimento, mugnaio&#10;&#10;Descrizione generata automaticamente">
            <a:extLst>
              <a:ext uri="{FF2B5EF4-FFF2-40B4-BE49-F238E27FC236}">
                <a16:creationId xmlns:a16="http://schemas.microsoft.com/office/drawing/2014/main" id="{C1E1B682-051C-4FC2-8042-117A0CAA03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756"/>
          <a:stretch/>
        </p:blipFill>
        <p:spPr>
          <a:xfrm>
            <a:off x="3574310" y="4801635"/>
            <a:ext cx="4212649" cy="1859024"/>
          </a:xfrm>
          <a:prstGeom prst="rect">
            <a:avLst/>
          </a:prstGeom>
          <a:ln>
            <a:noFill/>
          </a:ln>
          <a:effectLst>
            <a:outerShdw blurRad="292100" dist="139700" dir="2700000" algn="tl" rotWithShape="0">
              <a:srgbClr val="333333">
                <a:alpha val="65000"/>
              </a:srgbClr>
            </a:outerShdw>
          </a:effectLst>
        </p:spPr>
      </p:pic>
      <p:sp>
        <p:nvSpPr>
          <p:cNvPr id="52" name="CasellaDiTesto 51">
            <a:extLst>
              <a:ext uri="{FF2B5EF4-FFF2-40B4-BE49-F238E27FC236}">
                <a16:creationId xmlns:a16="http://schemas.microsoft.com/office/drawing/2014/main" id="{4524B467-0221-4961-B21A-A14A70B73ABF}"/>
              </a:ext>
            </a:extLst>
          </p:cNvPr>
          <p:cNvSpPr txBox="1"/>
          <p:nvPr/>
        </p:nvSpPr>
        <p:spPr>
          <a:xfrm>
            <a:off x="-20279" y="-13264"/>
            <a:ext cx="4786604" cy="307777"/>
          </a:xfrm>
          <a:prstGeom prst="rect">
            <a:avLst/>
          </a:prstGeom>
          <a:noFill/>
        </p:spPr>
        <p:txBody>
          <a:bodyPr wrap="square">
            <a:spAutoFit/>
          </a:bodyPr>
          <a:lstStyle/>
          <a:p>
            <a:r>
              <a:rPr lang="it-IT" sz="1400">
                <a:solidFill>
                  <a:schemeClr val="bg1"/>
                </a:solidFill>
                <a:latin typeface="Calibri" panose="020F0502020204030204" pitchFamily="34" charset="0"/>
                <a:cs typeface="Calibri" panose="020F0502020204030204" pitchFamily="34" charset="0"/>
              </a:rPr>
              <a:t>PANDORA test-</a:t>
            </a:r>
            <a:r>
              <a:rPr lang="it-IT" sz="1400" err="1">
                <a:solidFill>
                  <a:schemeClr val="bg1"/>
                </a:solidFill>
                <a:latin typeface="Calibri" panose="020F0502020204030204" pitchFamily="34" charset="0"/>
                <a:cs typeface="Calibri" panose="020F0502020204030204" pitchFamily="34" charset="0"/>
              </a:rPr>
              <a:t>benches</a:t>
            </a:r>
            <a:r>
              <a:rPr lang="it-IT" sz="1400">
                <a:solidFill>
                  <a:schemeClr val="bg1"/>
                </a:solidFill>
                <a:latin typeface="Calibri" panose="020F0502020204030204" pitchFamily="34" charset="0"/>
                <a:cs typeface="Calibri" panose="020F0502020204030204" pitchFamily="34" charset="0"/>
              </a:rPr>
              <a:t> @ ATOMKI and LNS</a:t>
            </a:r>
          </a:p>
        </p:txBody>
      </p:sp>
      <p:pic>
        <p:nvPicPr>
          <p:cNvPr id="21" name="Immagine 20">
            <a:extLst>
              <a:ext uri="{FF2B5EF4-FFF2-40B4-BE49-F238E27FC236}">
                <a16:creationId xmlns:a16="http://schemas.microsoft.com/office/drawing/2014/main" id="{2E7682B7-E02B-EAE1-3B6F-C80F484A23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811" y="6125128"/>
            <a:ext cx="816869" cy="569194"/>
          </a:xfrm>
          <a:prstGeom prst="rect">
            <a:avLst/>
          </a:prstGeom>
        </p:spPr>
      </p:pic>
      <p:pic>
        <p:nvPicPr>
          <p:cNvPr id="22" name="Picture 2" descr="INFN Laboratori Nazionali del Sud - SHARPER Night">
            <a:extLst>
              <a:ext uri="{FF2B5EF4-FFF2-40B4-BE49-F238E27FC236}">
                <a16:creationId xmlns:a16="http://schemas.microsoft.com/office/drawing/2014/main" id="{E257CB5E-ADB2-A2FF-EAE5-A1B3C1820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9738" y="6095641"/>
            <a:ext cx="680286" cy="44014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9D64B059-06C3-0C2F-A933-7F59B398C498}"/>
              </a:ext>
            </a:extLst>
          </p:cNvPr>
          <p:cNvPicPr>
            <a:picLocks noChangeAspect="1"/>
          </p:cNvPicPr>
          <p:nvPr/>
        </p:nvPicPr>
        <p:blipFill rotWithShape="1">
          <a:blip r:embed="rId7"/>
          <a:srcRect r="2344"/>
          <a:stretch/>
        </p:blipFill>
        <p:spPr>
          <a:xfrm>
            <a:off x="184540" y="1298031"/>
            <a:ext cx="6104660" cy="3467804"/>
          </a:xfrm>
          <a:prstGeom prst="rect">
            <a:avLst/>
          </a:prstGeom>
        </p:spPr>
      </p:pic>
      <p:sp>
        <p:nvSpPr>
          <p:cNvPr id="5" name="CasellaDiTesto 4">
            <a:extLst>
              <a:ext uri="{FF2B5EF4-FFF2-40B4-BE49-F238E27FC236}">
                <a16:creationId xmlns:a16="http://schemas.microsoft.com/office/drawing/2014/main" id="{10B3CE99-00A7-D572-8755-CC7FE5887681}"/>
              </a:ext>
            </a:extLst>
          </p:cNvPr>
          <p:cNvSpPr txBox="1"/>
          <p:nvPr/>
        </p:nvSpPr>
        <p:spPr>
          <a:xfrm>
            <a:off x="5388669" y="1043155"/>
            <a:ext cx="795586" cy="427553"/>
          </a:xfrm>
          <a:prstGeom prst="rect">
            <a:avLst/>
          </a:prstGeom>
          <a:solidFill>
            <a:srgbClr val="FFFFFF">
              <a:alpha val="77255"/>
            </a:srgbClr>
          </a:solidFill>
        </p:spPr>
        <p:txBody>
          <a:bodyPr wrap="square" rtlCol="0">
            <a:spAutoFit/>
          </a:bodyPr>
          <a:lstStyle/>
          <a:p>
            <a:r>
              <a:rPr lang="it-IT" sz="1089" b="1">
                <a:solidFill>
                  <a:srgbClr val="001F5F"/>
                </a:solidFill>
              </a:rPr>
              <a:t>X-ray tube</a:t>
            </a:r>
          </a:p>
        </p:txBody>
      </p:sp>
      <p:cxnSp>
        <p:nvCxnSpPr>
          <p:cNvPr id="7" name="Connettore 2 67">
            <a:extLst>
              <a:ext uri="{FF2B5EF4-FFF2-40B4-BE49-F238E27FC236}">
                <a16:creationId xmlns:a16="http://schemas.microsoft.com/office/drawing/2014/main" id="{B4D50A87-1AC7-4286-6AB6-ABF96BFF9571}"/>
              </a:ext>
            </a:extLst>
          </p:cNvPr>
          <p:cNvCxnSpPr>
            <a:cxnSpLocks/>
          </p:cNvCxnSpPr>
          <p:nvPr/>
        </p:nvCxnSpPr>
        <p:spPr>
          <a:xfrm>
            <a:off x="5495521" y="1295336"/>
            <a:ext cx="0" cy="3984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BB15F17A-B3EA-E5D8-DB28-2F47F4A90754}"/>
              </a:ext>
            </a:extLst>
          </p:cNvPr>
          <p:cNvPicPr>
            <a:picLocks noChangeAspect="1"/>
          </p:cNvPicPr>
          <p:nvPr/>
        </p:nvPicPr>
        <p:blipFill>
          <a:blip r:embed="rId8"/>
          <a:stretch>
            <a:fillRect/>
          </a:stretch>
        </p:blipFill>
        <p:spPr>
          <a:xfrm>
            <a:off x="184540" y="4860768"/>
            <a:ext cx="2948058" cy="1740758"/>
          </a:xfrm>
          <a:prstGeom prst="rect">
            <a:avLst/>
          </a:prstGeom>
        </p:spPr>
      </p:pic>
    </p:spTree>
    <p:extLst>
      <p:ext uri="{BB962C8B-B14F-4D97-AF65-F5344CB8AC3E}">
        <p14:creationId xmlns:p14="http://schemas.microsoft.com/office/powerpoint/2010/main" val="365217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Ricambio auto, macchina, elettronica, altoparlante&#10;&#10;Il contenuto generato dall'IA potrebbe non essere corretto.">
            <a:extLst>
              <a:ext uri="{FF2B5EF4-FFF2-40B4-BE49-F238E27FC236}">
                <a16:creationId xmlns:a16="http://schemas.microsoft.com/office/drawing/2014/main" id="{3F9512E6-8052-CAAD-730A-14CB0BD34AFD}"/>
              </a:ext>
            </a:extLst>
          </p:cNvPr>
          <p:cNvPicPr>
            <a:picLocks noChangeAspect="1"/>
          </p:cNvPicPr>
          <p:nvPr/>
        </p:nvPicPr>
        <p:blipFill>
          <a:blip r:embed="rId2"/>
          <a:srcRect t="184" r="1" b="12157"/>
          <a:stretch>
            <a:fillRect/>
          </a:stretch>
        </p:blipFill>
        <p:spPr>
          <a:xfrm>
            <a:off x="283970" y="874071"/>
            <a:ext cx="4639529" cy="2440185"/>
          </a:xfrm>
          <a:prstGeom prst="rect">
            <a:avLst/>
          </a:prstGeom>
          <a:noFill/>
        </p:spPr>
      </p:pic>
      <p:sp>
        <p:nvSpPr>
          <p:cNvPr id="2" name="Segnaposto numero diapositiva 1" hidden="1">
            <a:extLst>
              <a:ext uri="{FF2B5EF4-FFF2-40B4-BE49-F238E27FC236}">
                <a16:creationId xmlns:a16="http://schemas.microsoft.com/office/drawing/2014/main" id="{20054193-C135-CC31-A1B0-B90684D2C409}"/>
              </a:ext>
            </a:extLst>
          </p:cNvPr>
          <p:cNvSpPr>
            <a:spLocks noGrp="1"/>
          </p:cNvSpPr>
          <p:nvPr>
            <p:ph type="sldNum" sz="quarter" idx="12"/>
          </p:nvPr>
        </p:nvSpPr>
        <p:spPr/>
        <p:txBody>
          <a:bodyPr/>
          <a:lstStyle/>
          <a:p>
            <a:pPr>
              <a:spcAft>
                <a:spcPts val="600"/>
              </a:spcAft>
            </a:pPr>
            <a:fld id="{825A1364-9D83-4D37-A282-5E5560CE45FB}" type="slidenum">
              <a:rPr lang="it-IT" smtClean="0"/>
              <a:pPr>
                <a:spcAft>
                  <a:spcPts val="600"/>
                </a:spcAft>
              </a:pPr>
              <a:t>12</a:t>
            </a:fld>
            <a:endParaRPr lang="it-IT"/>
          </a:p>
        </p:txBody>
      </p:sp>
      <p:pic>
        <p:nvPicPr>
          <p:cNvPr id="4" name="Immagine 3">
            <a:extLst>
              <a:ext uri="{FF2B5EF4-FFF2-40B4-BE49-F238E27FC236}">
                <a16:creationId xmlns:a16="http://schemas.microsoft.com/office/drawing/2014/main" id="{C87CE0D5-7354-D306-AC4F-126EBFD47719}"/>
              </a:ext>
            </a:extLst>
          </p:cNvPr>
          <p:cNvPicPr>
            <a:picLocks noChangeAspect="1"/>
          </p:cNvPicPr>
          <p:nvPr/>
        </p:nvPicPr>
        <p:blipFill>
          <a:blip r:embed="rId3"/>
          <a:stretch>
            <a:fillRect/>
          </a:stretch>
        </p:blipFill>
        <p:spPr>
          <a:xfrm>
            <a:off x="6363668" y="3560514"/>
            <a:ext cx="5110384" cy="2579363"/>
          </a:xfrm>
          <a:prstGeom prst="rect">
            <a:avLst/>
          </a:prstGeom>
        </p:spPr>
      </p:pic>
      <p:pic>
        <p:nvPicPr>
          <p:cNvPr id="10" name="Immagine 9">
            <a:extLst>
              <a:ext uri="{FF2B5EF4-FFF2-40B4-BE49-F238E27FC236}">
                <a16:creationId xmlns:a16="http://schemas.microsoft.com/office/drawing/2014/main" id="{9FF2F4A6-9D90-31DD-A00A-843313D1E52F}"/>
              </a:ext>
            </a:extLst>
          </p:cNvPr>
          <p:cNvPicPr>
            <a:picLocks noChangeAspect="1"/>
          </p:cNvPicPr>
          <p:nvPr/>
        </p:nvPicPr>
        <p:blipFill>
          <a:blip r:embed="rId4"/>
          <a:stretch>
            <a:fillRect/>
          </a:stretch>
        </p:blipFill>
        <p:spPr>
          <a:xfrm>
            <a:off x="6226565" y="902404"/>
            <a:ext cx="5163784" cy="2868769"/>
          </a:xfrm>
          <a:prstGeom prst="rect">
            <a:avLst/>
          </a:prstGeom>
        </p:spPr>
      </p:pic>
      <p:sp>
        <p:nvSpPr>
          <p:cNvPr id="11" name="Rettangolo con angoli arrotondati 10">
            <a:extLst>
              <a:ext uri="{FF2B5EF4-FFF2-40B4-BE49-F238E27FC236}">
                <a16:creationId xmlns:a16="http://schemas.microsoft.com/office/drawing/2014/main" id="{7B5D30CD-CC13-0FBE-27A2-E48ABA00C48B}"/>
              </a:ext>
            </a:extLst>
          </p:cNvPr>
          <p:cNvSpPr/>
          <p:nvPr/>
        </p:nvSpPr>
        <p:spPr>
          <a:xfrm>
            <a:off x="3040668" y="346175"/>
            <a:ext cx="6671678" cy="369153"/>
          </a:xfrm>
          <a:prstGeom prst="roundRect">
            <a:avLst/>
          </a:prstGeom>
          <a:solidFill>
            <a:srgbClr val="FCE99A">
              <a:alpha val="40000"/>
            </a:srgbClr>
          </a:solidFill>
          <a:ln w="38100">
            <a:solidFill>
              <a:srgbClr val="E225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latin typeface="Arial" panose="020B0604020202020204" pitchFamily="34" charset="0"/>
                <a:cs typeface="Arial" panose="020B0604020202020204" pitchFamily="34" charset="0"/>
              </a:rPr>
              <a:t>Energy-</a:t>
            </a:r>
            <a:r>
              <a:rPr lang="it-IT" sz="2000" b="1" dirty="0" err="1">
                <a:solidFill>
                  <a:schemeClr val="tx1"/>
                </a:solidFill>
                <a:latin typeface="Arial" panose="020B0604020202020204" pitchFamily="34" charset="0"/>
                <a:cs typeface="Arial" panose="020B0604020202020204" pitchFamily="34" charset="0"/>
              </a:rPr>
              <a:t>resolved</a:t>
            </a:r>
            <a:r>
              <a:rPr lang="it-IT" sz="2000" b="1" dirty="0">
                <a:solidFill>
                  <a:schemeClr val="tx1"/>
                </a:solidFill>
                <a:latin typeface="Arial" panose="020B0604020202020204" pitchFamily="34" charset="0"/>
                <a:cs typeface="Arial" panose="020B0604020202020204" pitchFamily="34" charset="0"/>
              </a:rPr>
              <a:t> imaging by X-ray CCD detectors</a:t>
            </a:r>
          </a:p>
        </p:txBody>
      </p:sp>
      <p:grpSp>
        <p:nvGrpSpPr>
          <p:cNvPr id="6" name="Gruppo 5">
            <a:extLst>
              <a:ext uri="{FF2B5EF4-FFF2-40B4-BE49-F238E27FC236}">
                <a16:creationId xmlns:a16="http://schemas.microsoft.com/office/drawing/2014/main" id="{4E7789A2-7687-B2AB-7DB8-8DCCBB4C2326}"/>
              </a:ext>
            </a:extLst>
          </p:cNvPr>
          <p:cNvGrpSpPr/>
          <p:nvPr/>
        </p:nvGrpSpPr>
        <p:grpSpPr>
          <a:xfrm>
            <a:off x="150520" y="5132943"/>
            <a:ext cx="3331877" cy="1602174"/>
            <a:chOff x="3790950" y="2292350"/>
            <a:chExt cx="4610100" cy="2273300"/>
          </a:xfrm>
        </p:grpSpPr>
        <p:pic>
          <p:nvPicPr>
            <p:cNvPr id="7" name="Immagine 6">
              <a:extLst>
                <a:ext uri="{FF2B5EF4-FFF2-40B4-BE49-F238E27FC236}">
                  <a16:creationId xmlns:a16="http://schemas.microsoft.com/office/drawing/2014/main" id="{178FCD54-F9FD-17DF-F3D1-64D472745C41}"/>
                </a:ext>
              </a:extLst>
            </p:cNvPr>
            <p:cNvPicPr>
              <a:picLocks noChangeAspect="1"/>
            </p:cNvPicPr>
            <p:nvPr/>
          </p:nvPicPr>
          <p:blipFill>
            <a:blip r:embed="rId5"/>
            <a:stretch>
              <a:fillRect/>
            </a:stretch>
          </p:blipFill>
          <p:spPr>
            <a:xfrm>
              <a:off x="3790950" y="2292350"/>
              <a:ext cx="4610100" cy="2273300"/>
            </a:xfrm>
            <a:prstGeom prst="rect">
              <a:avLst/>
            </a:prstGeom>
          </p:spPr>
        </p:pic>
        <p:sp>
          <p:nvSpPr>
            <p:cNvPr id="8" name="Rettangolo 7">
              <a:extLst>
                <a:ext uri="{FF2B5EF4-FFF2-40B4-BE49-F238E27FC236}">
                  <a16:creationId xmlns:a16="http://schemas.microsoft.com/office/drawing/2014/main" id="{41317384-3D92-2821-C01D-EB4741FE7776}"/>
                </a:ext>
              </a:extLst>
            </p:cNvPr>
            <p:cNvSpPr/>
            <p:nvPr/>
          </p:nvSpPr>
          <p:spPr>
            <a:xfrm>
              <a:off x="5578610" y="2530607"/>
              <a:ext cx="676163" cy="141397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9" name="Rettangolo 8">
              <a:extLst>
                <a:ext uri="{FF2B5EF4-FFF2-40B4-BE49-F238E27FC236}">
                  <a16:creationId xmlns:a16="http://schemas.microsoft.com/office/drawing/2014/main" id="{8F5A3FF4-4DDB-B60F-DB6D-1FE35216BEA9}"/>
                </a:ext>
              </a:extLst>
            </p:cNvPr>
            <p:cNvSpPr/>
            <p:nvPr/>
          </p:nvSpPr>
          <p:spPr>
            <a:xfrm>
              <a:off x="4928384" y="2535775"/>
              <a:ext cx="361149" cy="141397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3" name="Rettangolo 12">
              <a:extLst>
                <a:ext uri="{FF2B5EF4-FFF2-40B4-BE49-F238E27FC236}">
                  <a16:creationId xmlns:a16="http://schemas.microsoft.com/office/drawing/2014/main" id="{49A6AAA6-B31D-906A-B0F6-DD03F612C098}"/>
                </a:ext>
              </a:extLst>
            </p:cNvPr>
            <p:cNvSpPr/>
            <p:nvPr/>
          </p:nvSpPr>
          <p:spPr>
            <a:xfrm>
              <a:off x="6445206" y="2544074"/>
              <a:ext cx="602713" cy="1413975"/>
            </a:xfrm>
            <a:prstGeom prst="rect">
              <a:avLst/>
            </a:prstGeom>
            <a:noFill/>
            <a:ln w="38100">
              <a:solidFill>
                <a:srgbClr val="C11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34817">
                    <a:lumMod val="75000"/>
                  </a:srgbClr>
                </a:solidFill>
                <a:effectLst/>
                <a:uLnTx/>
                <a:uFillTx/>
                <a:latin typeface="Georgia"/>
                <a:ea typeface="+mn-ea"/>
                <a:cs typeface="+mn-cs"/>
              </a:endParaRPr>
            </a:p>
          </p:txBody>
        </p:sp>
        <p:cxnSp>
          <p:nvCxnSpPr>
            <p:cNvPr id="14" name="Connettore 1 88">
              <a:extLst>
                <a:ext uri="{FF2B5EF4-FFF2-40B4-BE49-F238E27FC236}">
                  <a16:creationId xmlns:a16="http://schemas.microsoft.com/office/drawing/2014/main" id="{840683A0-B736-FF0A-E6A3-116863437E5A}"/>
                </a:ext>
              </a:extLst>
            </p:cNvPr>
            <p:cNvCxnSpPr/>
            <p:nvPr/>
          </p:nvCxnSpPr>
          <p:spPr>
            <a:xfrm>
              <a:off x="5109328" y="2610889"/>
              <a:ext cx="0" cy="1186117"/>
            </a:xfrm>
            <a:prstGeom prst="line">
              <a:avLst/>
            </a:prstGeom>
          </p:spPr>
          <p:style>
            <a:lnRef idx="2">
              <a:schemeClr val="dk1"/>
            </a:lnRef>
            <a:fillRef idx="0">
              <a:schemeClr val="dk1"/>
            </a:fillRef>
            <a:effectRef idx="1">
              <a:schemeClr val="dk1"/>
            </a:effectRef>
            <a:fontRef idx="minor">
              <a:schemeClr val="tx1"/>
            </a:fontRef>
          </p:style>
        </p:cxnSp>
        <p:cxnSp>
          <p:nvCxnSpPr>
            <p:cNvPr id="15" name="Connettore 1 89">
              <a:extLst>
                <a:ext uri="{FF2B5EF4-FFF2-40B4-BE49-F238E27FC236}">
                  <a16:creationId xmlns:a16="http://schemas.microsoft.com/office/drawing/2014/main" id="{2FACBAEC-BF42-0045-5C2F-DC6BFDC8A2F7}"/>
                </a:ext>
              </a:extLst>
            </p:cNvPr>
            <p:cNvCxnSpPr/>
            <p:nvPr/>
          </p:nvCxnSpPr>
          <p:spPr>
            <a:xfrm>
              <a:off x="5983650" y="2601462"/>
              <a:ext cx="0" cy="1186117"/>
            </a:xfrm>
            <a:prstGeom prst="line">
              <a:avLst/>
            </a:prstGeom>
          </p:spPr>
          <p:style>
            <a:lnRef idx="2">
              <a:schemeClr val="dk1"/>
            </a:lnRef>
            <a:fillRef idx="0">
              <a:schemeClr val="dk1"/>
            </a:fillRef>
            <a:effectRef idx="1">
              <a:schemeClr val="dk1"/>
            </a:effectRef>
            <a:fontRef idx="minor">
              <a:schemeClr val="tx1"/>
            </a:fontRef>
          </p:style>
        </p:cxnSp>
        <p:cxnSp>
          <p:nvCxnSpPr>
            <p:cNvPr id="16" name="Connettore 1 90">
              <a:extLst>
                <a:ext uri="{FF2B5EF4-FFF2-40B4-BE49-F238E27FC236}">
                  <a16:creationId xmlns:a16="http://schemas.microsoft.com/office/drawing/2014/main" id="{01B57E05-168C-7AD4-42FC-6C554E1FB066}"/>
                </a:ext>
              </a:extLst>
            </p:cNvPr>
            <p:cNvCxnSpPr/>
            <p:nvPr/>
          </p:nvCxnSpPr>
          <p:spPr>
            <a:xfrm>
              <a:off x="6663950" y="2593201"/>
              <a:ext cx="0" cy="1186117"/>
            </a:xfrm>
            <a:prstGeom prst="line">
              <a:avLst/>
            </a:prstGeom>
          </p:spPr>
          <p:style>
            <a:lnRef idx="2">
              <a:schemeClr val="dk1"/>
            </a:lnRef>
            <a:fillRef idx="0">
              <a:schemeClr val="dk1"/>
            </a:fillRef>
            <a:effectRef idx="1">
              <a:schemeClr val="dk1"/>
            </a:effectRef>
            <a:fontRef idx="minor">
              <a:schemeClr val="tx1"/>
            </a:fontRef>
          </p:style>
        </p:cxnSp>
        <p:sp>
          <p:nvSpPr>
            <p:cNvPr id="17" name="CasellaDiTesto 16">
              <a:extLst>
                <a:ext uri="{FF2B5EF4-FFF2-40B4-BE49-F238E27FC236}">
                  <a16:creationId xmlns:a16="http://schemas.microsoft.com/office/drawing/2014/main" id="{EA6E88BB-6178-53B6-02D5-054B3844B33B}"/>
                </a:ext>
              </a:extLst>
            </p:cNvPr>
            <p:cNvSpPr txBox="1"/>
            <p:nvPr/>
          </p:nvSpPr>
          <p:spPr>
            <a:xfrm>
              <a:off x="4576063" y="2474254"/>
              <a:ext cx="446468" cy="4062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34817"/>
                  </a:solidFill>
                  <a:effectLst/>
                  <a:uLnTx/>
                  <a:uFillTx/>
                  <a:latin typeface="Georgia"/>
                  <a:ea typeface="+mn-ea"/>
                  <a:cs typeface="+mn-cs"/>
                </a:rPr>
                <a:t>Al</a:t>
              </a:r>
            </a:p>
          </p:txBody>
        </p:sp>
        <p:sp>
          <p:nvSpPr>
            <p:cNvPr id="18" name="CasellaDiTesto 17">
              <a:extLst>
                <a:ext uri="{FF2B5EF4-FFF2-40B4-BE49-F238E27FC236}">
                  <a16:creationId xmlns:a16="http://schemas.microsoft.com/office/drawing/2014/main" id="{C11C8633-E21A-98D3-A9D8-5245CEE68032}"/>
                </a:ext>
              </a:extLst>
            </p:cNvPr>
            <p:cNvSpPr txBox="1"/>
            <p:nvPr/>
          </p:nvSpPr>
          <p:spPr>
            <a:xfrm>
              <a:off x="5570884" y="2475581"/>
              <a:ext cx="397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B0F0"/>
                  </a:solidFill>
                  <a:effectLst/>
                  <a:uLnTx/>
                  <a:uFillTx/>
                  <a:latin typeface="Georgia"/>
                  <a:ea typeface="+mn-ea"/>
                  <a:cs typeface="+mn-cs"/>
                </a:rPr>
                <a:t>Ar</a:t>
              </a:r>
              <a:endParaRPr kumimoji="0" lang="en-GB" sz="1800" b="0" i="0" u="none" strike="noStrike" kern="1200" cap="none" spc="0" normalizeH="0" baseline="0" noProof="0" dirty="0">
                <a:ln>
                  <a:noFill/>
                </a:ln>
                <a:solidFill>
                  <a:srgbClr val="00B0F0"/>
                </a:solidFill>
                <a:effectLst/>
                <a:uLnTx/>
                <a:uFillTx/>
                <a:latin typeface="Georgia"/>
                <a:ea typeface="+mn-ea"/>
                <a:cs typeface="+mn-cs"/>
              </a:endParaRPr>
            </a:p>
          </p:txBody>
        </p:sp>
        <p:sp>
          <p:nvSpPr>
            <p:cNvPr id="19" name="CasellaDiTesto 18">
              <a:extLst>
                <a:ext uri="{FF2B5EF4-FFF2-40B4-BE49-F238E27FC236}">
                  <a16:creationId xmlns:a16="http://schemas.microsoft.com/office/drawing/2014/main" id="{ECD7175D-B20A-80EE-B4EE-2836393B3598}"/>
                </a:ext>
              </a:extLst>
            </p:cNvPr>
            <p:cNvSpPr txBox="1"/>
            <p:nvPr/>
          </p:nvSpPr>
          <p:spPr>
            <a:xfrm>
              <a:off x="6615184" y="2525567"/>
              <a:ext cx="506420" cy="4062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1158A"/>
                  </a:solidFill>
                  <a:effectLst/>
                  <a:uLnTx/>
                  <a:uFillTx/>
                  <a:latin typeface="Georgia"/>
                  <a:ea typeface="+mn-ea"/>
                  <a:cs typeface="+mn-cs"/>
                </a:rPr>
                <a:t>Xe</a:t>
              </a:r>
            </a:p>
          </p:txBody>
        </p:sp>
        <p:sp>
          <p:nvSpPr>
            <p:cNvPr id="20" name="CasellaDiTesto 19">
              <a:extLst>
                <a:ext uri="{FF2B5EF4-FFF2-40B4-BE49-F238E27FC236}">
                  <a16:creationId xmlns:a16="http://schemas.microsoft.com/office/drawing/2014/main" id="{41F5E630-657B-15A3-500F-81779473990D}"/>
                </a:ext>
              </a:extLst>
            </p:cNvPr>
            <p:cNvSpPr txBox="1"/>
            <p:nvPr/>
          </p:nvSpPr>
          <p:spPr>
            <a:xfrm>
              <a:off x="4620540" y="3908354"/>
              <a:ext cx="2685018" cy="3385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Georgia"/>
                  <a:ea typeface="+mn-ea"/>
                  <a:cs typeface="+mn-cs"/>
                </a:rPr>
                <a:t>1.49 keV   2.96 keV     4.11 keV</a:t>
              </a:r>
            </a:p>
          </p:txBody>
        </p:sp>
      </p:grpSp>
      <p:grpSp>
        <p:nvGrpSpPr>
          <p:cNvPr id="21" name="Gruppo 20">
            <a:extLst>
              <a:ext uri="{FF2B5EF4-FFF2-40B4-BE49-F238E27FC236}">
                <a16:creationId xmlns:a16="http://schemas.microsoft.com/office/drawing/2014/main" id="{22A2C268-78B9-1D96-EBA0-DCB70CC3AA54}"/>
              </a:ext>
            </a:extLst>
          </p:cNvPr>
          <p:cNvGrpSpPr/>
          <p:nvPr/>
        </p:nvGrpSpPr>
        <p:grpSpPr>
          <a:xfrm>
            <a:off x="150520" y="3398764"/>
            <a:ext cx="5508780" cy="1673129"/>
            <a:chOff x="204432" y="1703871"/>
            <a:chExt cx="3109562" cy="944437"/>
          </a:xfrm>
        </p:grpSpPr>
        <p:grpSp>
          <p:nvGrpSpPr>
            <p:cNvPr id="22" name="Gruppo 21">
              <a:extLst>
                <a:ext uri="{FF2B5EF4-FFF2-40B4-BE49-F238E27FC236}">
                  <a16:creationId xmlns:a16="http://schemas.microsoft.com/office/drawing/2014/main" id="{4975006C-5DBF-7EE2-45BC-0DA9CD77717D}"/>
                </a:ext>
              </a:extLst>
            </p:cNvPr>
            <p:cNvGrpSpPr/>
            <p:nvPr/>
          </p:nvGrpSpPr>
          <p:grpSpPr>
            <a:xfrm>
              <a:off x="248683" y="1738022"/>
              <a:ext cx="3065311" cy="910286"/>
              <a:chOff x="210975" y="1655896"/>
              <a:chExt cx="3065311" cy="907978"/>
            </a:xfrm>
          </p:grpSpPr>
          <p:pic>
            <p:nvPicPr>
              <p:cNvPr id="26" name="Immagine 25">
                <a:extLst>
                  <a:ext uri="{FF2B5EF4-FFF2-40B4-BE49-F238E27FC236}">
                    <a16:creationId xmlns:a16="http://schemas.microsoft.com/office/drawing/2014/main" id="{847BA14E-4AC8-D5AA-6597-EFF2D50B18AA}"/>
                  </a:ext>
                </a:extLst>
              </p:cNvPr>
              <p:cNvPicPr>
                <a:picLocks noChangeAspect="1"/>
              </p:cNvPicPr>
              <p:nvPr/>
            </p:nvPicPr>
            <p:blipFill>
              <a:blip r:embed="rId6"/>
              <a:stretch>
                <a:fillRect/>
              </a:stretch>
            </p:blipFill>
            <p:spPr>
              <a:xfrm>
                <a:off x="210975" y="1655896"/>
                <a:ext cx="1010127" cy="902092"/>
              </a:xfrm>
              <a:prstGeom prst="rect">
                <a:avLst/>
              </a:prstGeom>
            </p:spPr>
          </p:pic>
          <p:pic>
            <p:nvPicPr>
              <p:cNvPr id="27" name="Immagine 26">
                <a:extLst>
                  <a:ext uri="{FF2B5EF4-FFF2-40B4-BE49-F238E27FC236}">
                    <a16:creationId xmlns:a16="http://schemas.microsoft.com/office/drawing/2014/main" id="{B1209DF0-2AAC-A763-F643-EF4715A36669}"/>
                  </a:ext>
                </a:extLst>
              </p:cNvPr>
              <p:cNvPicPr>
                <a:picLocks noChangeAspect="1"/>
              </p:cNvPicPr>
              <p:nvPr/>
            </p:nvPicPr>
            <p:blipFill>
              <a:blip r:embed="rId7"/>
              <a:stretch>
                <a:fillRect/>
              </a:stretch>
            </p:blipFill>
            <p:spPr>
              <a:xfrm>
                <a:off x="1231292" y="1661783"/>
                <a:ext cx="1009803" cy="902091"/>
              </a:xfrm>
              <a:prstGeom prst="rect">
                <a:avLst/>
              </a:prstGeom>
            </p:spPr>
          </p:pic>
          <p:pic>
            <p:nvPicPr>
              <p:cNvPr id="28" name="Immagine 27">
                <a:extLst>
                  <a:ext uri="{FF2B5EF4-FFF2-40B4-BE49-F238E27FC236}">
                    <a16:creationId xmlns:a16="http://schemas.microsoft.com/office/drawing/2014/main" id="{6C7B7947-2938-B80E-6901-12259DE9A1B6}"/>
                  </a:ext>
                </a:extLst>
              </p:cNvPr>
              <p:cNvPicPr>
                <a:picLocks noChangeAspect="1"/>
              </p:cNvPicPr>
              <p:nvPr/>
            </p:nvPicPr>
            <p:blipFill>
              <a:blip r:embed="rId8"/>
              <a:stretch>
                <a:fillRect/>
              </a:stretch>
            </p:blipFill>
            <p:spPr>
              <a:xfrm>
                <a:off x="2266483" y="1655902"/>
                <a:ext cx="1009803" cy="907972"/>
              </a:xfrm>
              <a:prstGeom prst="rect">
                <a:avLst/>
              </a:prstGeom>
            </p:spPr>
          </p:pic>
        </p:grpSp>
        <p:sp>
          <p:nvSpPr>
            <p:cNvPr id="23" name="CasellaDiTesto 22">
              <a:extLst>
                <a:ext uri="{FF2B5EF4-FFF2-40B4-BE49-F238E27FC236}">
                  <a16:creationId xmlns:a16="http://schemas.microsoft.com/office/drawing/2014/main" id="{9058AC31-2D99-D280-C7FB-51EFA204C158}"/>
                </a:ext>
              </a:extLst>
            </p:cNvPr>
            <p:cNvSpPr txBox="1"/>
            <p:nvPr/>
          </p:nvSpPr>
          <p:spPr>
            <a:xfrm>
              <a:off x="204432" y="1703871"/>
              <a:ext cx="570727" cy="210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00"/>
                  </a:solidFill>
                  <a:effectLst/>
                  <a:uLnTx/>
                  <a:uFillTx/>
                  <a:latin typeface="Georgia"/>
                  <a:ea typeface="+mn-ea"/>
                  <a:cs typeface="+mn-cs"/>
                </a:rPr>
                <a:t>Ar</a:t>
              </a:r>
              <a:r>
                <a:rPr kumimoji="0" lang="en-GB" sz="1600" b="0" i="0" u="none" strike="noStrike" kern="1200" cap="none" spc="0" normalizeH="0" baseline="0" noProof="0" dirty="0">
                  <a:ln>
                    <a:noFill/>
                  </a:ln>
                  <a:solidFill>
                    <a:srgbClr val="FFFF00"/>
                  </a:solidFill>
                  <a:effectLst/>
                  <a:uLnTx/>
                  <a:uFillTx/>
                  <a:latin typeface="Georgia"/>
                  <a:ea typeface="+mn-ea"/>
                  <a:cs typeface="+mn-cs"/>
                </a:rPr>
                <a:t> K-line</a:t>
              </a:r>
            </a:p>
          </p:txBody>
        </p:sp>
        <p:sp>
          <p:nvSpPr>
            <p:cNvPr id="24" name="CasellaDiTesto 23">
              <a:extLst>
                <a:ext uri="{FF2B5EF4-FFF2-40B4-BE49-F238E27FC236}">
                  <a16:creationId xmlns:a16="http://schemas.microsoft.com/office/drawing/2014/main" id="{F40B523B-2ADE-9FD2-6E72-089BBCA2D011}"/>
                </a:ext>
              </a:extLst>
            </p:cNvPr>
            <p:cNvSpPr txBox="1"/>
            <p:nvPr/>
          </p:nvSpPr>
          <p:spPr>
            <a:xfrm>
              <a:off x="1229646" y="1709463"/>
              <a:ext cx="585657" cy="210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00"/>
                  </a:solidFill>
                  <a:effectLst/>
                  <a:uLnTx/>
                  <a:uFillTx/>
                  <a:latin typeface="Georgia"/>
                  <a:ea typeface="+mn-ea"/>
                  <a:cs typeface="+mn-cs"/>
                </a:rPr>
                <a:t>Xe L-line</a:t>
              </a:r>
            </a:p>
          </p:txBody>
        </p:sp>
        <p:sp>
          <p:nvSpPr>
            <p:cNvPr id="25" name="CasellaDiTesto 24">
              <a:extLst>
                <a:ext uri="{FF2B5EF4-FFF2-40B4-BE49-F238E27FC236}">
                  <a16:creationId xmlns:a16="http://schemas.microsoft.com/office/drawing/2014/main" id="{003EBF43-A255-2829-D62B-C68A3F36AFC7}"/>
                </a:ext>
              </a:extLst>
            </p:cNvPr>
            <p:cNvSpPr txBox="1"/>
            <p:nvPr/>
          </p:nvSpPr>
          <p:spPr>
            <a:xfrm>
              <a:off x="2259831" y="1708381"/>
              <a:ext cx="560774" cy="210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00"/>
                  </a:solidFill>
                  <a:effectLst/>
                  <a:uLnTx/>
                  <a:uFillTx/>
                  <a:latin typeface="Georgia"/>
                  <a:ea typeface="+mn-ea"/>
                  <a:cs typeface="+mn-cs"/>
                </a:rPr>
                <a:t>Al K-line</a:t>
              </a:r>
            </a:p>
          </p:txBody>
        </p:sp>
      </p:grpSp>
      <p:pic>
        <p:nvPicPr>
          <p:cNvPr id="30" name="Immagine 29" descr="Immagine che contiene testo, schermata, grafica, mammifero&#10;&#10;Il contenuto generato dall'IA potrebbe non essere corretto.">
            <a:extLst>
              <a:ext uri="{FF2B5EF4-FFF2-40B4-BE49-F238E27FC236}">
                <a16:creationId xmlns:a16="http://schemas.microsoft.com/office/drawing/2014/main" id="{34F54B92-AB62-7AE1-D97F-BADB774E72AD}"/>
              </a:ext>
            </a:extLst>
          </p:cNvPr>
          <p:cNvPicPr>
            <a:picLocks noChangeAspect="1"/>
          </p:cNvPicPr>
          <p:nvPr/>
        </p:nvPicPr>
        <p:blipFill>
          <a:blip r:embed="rId9"/>
          <a:stretch>
            <a:fillRect/>
          </a:stretch>
        </p:blipFill>
        <p:spPr>
          <a:xfrm>
            <a:off x="3482397" y="5864848"/>
            <a:ext cx="5020423" cy="987836"/>
          </a:xfrm>
          <a:prstGeom prst="rect">
            <a:avLst/>
          </a:prstGeom>
        </p:spPr>
      </p:pic>
      <p:sp>
        <p:nvSpPr>
          <p:cNvPr id="31" name="CasellaDiTesto 30">
            <a:extLst>
              <a:ext uri="{FF2B5EF4-FFF2-40B4-BE49-F238E27FC236}">
                <a16:creationId xmlns:a16="http://schemas.microsoft.com/office/drawing/2014/main" id="{BCE99CBE-0B91-E2C4-389A-C64F2FC3231A}"/>
              </a:ext>
            </a:extLst>
          </p:cNvPr>
          <p:cNvSpPr txBox="1"/>
          <p:nvPr/>
        </p:nvSpPr>
        <p:spPr>
          <a:xfrm>
            <a:off x="4753641" y="6171689"/>
            <a:ext cx="3461447" cy="738664"/>
          </a:xfrm>
          <a:prstGeom prst="rect">
            <a:avLst/>
          </a:prstGeom>
          <a:noFill/>
        </p:spPr>
        <p:txBody>
          <a:bodyPr wrap="square" rtlCol="0">
            <a:spAutoFit/>
          </a:bodyPr>
          <a:lstStyle/>
          <a:p>
            <a:r>
              <a:rPr lang="it-IT" sz="1400" b="1" dirty="0">
                <a:solidFill>
                  <a:srgbClr val="FFFF00"/>
                </a:solidFill>
              </a:rPr>
              <a:t>See Bianca Peri Poster on AI – tools </a:t>
            </a:r>
            <a:r>
              <a:rPr lang="it-IT" sz="1400" b="1" dirty="0" err="1">
                <a:solidFill>
                  <a:srgbClr val="FFFF00"/>
                </a:solidFill>
              </a:rPr>
              <a:t>implementation</a:t>
            </a:r>
            <a:r>
              <a:rPr lang="it-IT" sz="1400" b="1" dirty="0">
                <a:solidFill>
                  <a:srgbClr val="FFFF00"/>
                </a:solidFill>
              </a:rPr>
              <a:t> with </a:t>
            </a:r>
            <a:r>
              <a:rPr lang="it-IT" sz="1400" b="1" dirty="0" err="1">
                <a:solidFill>
                  <a:srgbClr val="FFFF00"/>
                </a:solidFill>
              </a:rPr>
              <a:t>perspectives</a:t>
            </a:r>
            <a:r>
              <a:rPr lang="it-IT" sz="1400" b="1" dirty="0">
                <a:solidFill>
                  <a:srgbClr val="FFFF00"/>
                </a:solidFill>
              </a:rPr>
              <a:t> for HPLA</a:t>
            </a:r>
          </a:p>
        </p:txBody>
      </p:sp>
    </p:spTree>
    <p:extLst>
      <p:ext uri="{BB962C8B-B14F-4D97-AF65-F5344CB8AC3E}">
        <p14:creationId xmlns:p14="http://schemas.microsoft.com/office/powerpoint/2010/main" val="415419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17">
            <a:extLst>
              <a:ext uri="{FF2B5EF4-FFF2-40B4-BE49-F238E27FC236}">
                <a16:creationId xmlns:a16="http://schemas.microsoft.com/office/drawing/2014/main" id="{EBE49AF5-505C-CB96-85AD-685E5FEF55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A1364-9D83-4D37-A282-5E5560CE45FB}" type="slidenum">
              <a:rPr kumimoji="0" lang="it-IT" sz="1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1" name="Immagine 20">
            <a:extLst>
              <a:ext uri="{FF2B5EF4-FFF2-40B4-BE49-F238E27FC236}">
                <a16:creationId xmlns:a16="http://schemas.microsoft.com/office/drawing/2014/main" id="{A4FA5197-87BD-CB1F-AE50-5D985CBF9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72" y="1933644"/>
            <a:ext cx="5086587" cy="3223548"/>
          </a:xfrm>
          <a:prstGeom prst="rect">
            <a:avLst/>
          </a:prstGeom>
        </p:spPr>
      </p:pic>
      <p:sp>
        <p:nvSpPr>
          <p:cNvPr id="24" name="CasellaDiTesto 23">
            <a:extLst>
              <a:ext uri="{FF2B5EF4-FFF2-40B4-BE49-F238E27FC236}">
                <a16:creationId xmlns:a16="http://schemas.microsoft.com/office/drawing/2014/main" id="{765E449F-1E89-5C17-108A-2EF3947F4275}"/>
              </a:ext>
            </a:extLst>
          </p:cNvPr>
          <p:cNvSpPr txBox="1"/>
          <p:nvPr/>
        </p:nvSpPr>
        <p:spPr>
          <a:xfrm>
            <a:off x="8412650" y="2173464"/>
            <a:ext cx="3467340" cy="523220"/>
          </a:xfrm>
          <a:prstGeom prst="rect">
            <a:avLst/>
          </a:prstGeom>
          <a:gradFill flip="none" rotWithShape="1">
            <a:gsLst>
              <a:gs pos="0">
                <a:srgbClr val="008E40">
                  <a:tint val="66000"/>
                  <a:satMod val="160000"/>
                </a:srgbClr>
              </a:gs>
              <a:gs pos="50000">
                <a:srgbClr val="008E40">
                  <a:tint val="44500"/>
                  <a:satMod val="160000"/>
                </a:srgbClr>
              </a:gs>
              <a:gs pos="100000">
                <a:srgbClr val="008E40">
                  <a:tint val="23500"/>
                  <a:satMod val="160000"/>
                </a:srgbClr>
              </a:gs>
            </a:gsLst>
            <a:lin ang="2700000" scaled="1"/>
            <a:tileRect/>
          </a:gradFill>
        </p:spPr>
        <p:txBody>
          <a:bodyPr wrap="square">
            <a:spAutoFit/>
          </a:bodyPr>
          <a:lstStyle/>
          <a:p>
            <a:pPr marL="441884" marR="0" lvl="1" indent="0" algn="ctr"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dvOT1ef757c0"/>
                <a:ea typeface="+mn-ea"/>
                <a:cs typeface="+mn-cs"/>
              </a:rPr>
              <a:t>Array ef</a:t>
            </a:r>
            <a:r>
              <a:rPr kumimoji="0" lang="en-US" sz="1400" b="1" i="0" u="none" strike="noStrike" kern="1200" cap="none" spc="0" normalizeH="0" baseline="0" noProof="0">
                <a:ln>
                  <a:noFill/>
                </a:ln>
                <a:solidFill>
                  <a:srgbClr val="000000"/>
                </a:solidFill>
                <a:effectLst/>
                <a:uLnTx/>
                <a:uFillTx/>
                <a:latin typeface="AdvOT1ef757c0+fb"/>
                <a:ea typeface="+mn-ea"/>
                <a:cs typeface="+mn-cs"/>
              </a:rPr>
              <a:t>fi</a:t>
            </a:r>
            <a:r>
              <a:rPr kumimoji="0" lang="en-US" sz="1400" b="1" i="0" u="none" strike="noStrike" kern="1200" cap="none" spc="0" normalizeH="0" baseline="0" noProof="0">
                <a:ln>
                  <a:noFill/>
                </a:ln>
                <a:solidFill>
                  <a:srgbClr val="000000"/>
                </a:solidFill>
                <a:effectLst/>
                <a:uLnTx/>
                <a:uFillTx/>
                <a:latin typeface="AdvOT1ef757c0"/>
                <a:ea typeface="+mn-ea"/>
                <a:cs typeface="+mn-cs"/>
              </a:rPr>
              <a:t>ciency vs. the incident </a:t>
            </a:r>
            <a:r>
              <a:rPr kumimoji="0" lang="en-US" sz="1400" b="1" i="0" u="none" strike="noStrike" kern="1200" cap="none" spc="0" normalizeH="0" baseline="0" noProof="0">
                <a:ln>
                  <a:noFill/>
                </a:ln>
                <a:solidFill>
                  <a:srgbClr val="000000"/>
                </a:solidFill>
                <a:effectLst/>
                <a:uLnTx/>
                <a:uFillTx/>
                <a:latin typeface="AdvOT7d6df7ab.I+03"/>
                <a:ea typeface="+mn-ea"/>
                <a:cs typeface="+mn-cs"/>
              </a:rPr>
              <a:t>γ</a:t>
            </a:r>
            <a:r>
              <a:rPr kumimoji="0" lang="en-US" sz="1400" b="1" i="0" u="none" strike="noStrike" kern="1200" cap="none" spc="0" normalizeH="0" baseline="0" noProof="0">
                <a:ln>
                  <a:noFill/>
                </a:ln>
                <a:solidFill>
                  <a:srgbClr val="000000"/>
                </a:solidFill>
                <a:effectLst/>
                <a:uLnTx/>
                <a:uFillTx/>
                <a:latin typeface="AdvOT1ef757c0"/>
                <a:ea typeface="+mn-ea"/>
                <a:cs typeface="+mn-cs"/>
              </a:rPr>
              <a:t>-ray energy assuming 14 </a:t>
            </a:r>
            <a:r>
              <a:rPr kumimoji="0" lang="en-US" sz="1400" b="1" i="0" u="none" strike="noStrike" kern="1200" cap="none" spc="0" normalizeH="0" baseline="0" noProof="0" err="1">
                <a:ln>
                  <a:noFill/>
                </a:ln>
                <a:solidFill>
                  <a:srgbClr val="000000"/>
                </a:solidFill>
                <a:effectLst/>
                <a:uLnTx/>
                <a:uFillTx/>
                <a:latin typeface="AdvOT1ef757c0"/>
                <a:ea typeface="+mn-ea"/>
                <a:cs typeface="+mn-cs"/>
              </a:rPr>
              <a:t>HPGe</a:t>
            </a:r>
            <a:r>
              <a:rPr kumimoji="0" lang="en-US" sz="1400" b="1" i="0" u="none" strike="noStrike" kern="1200" cap="none" spc="0" normalizeH="0" baseline="0" noProof="0">
                <a:ln>
                  <a:noFill/>
                </a:ln>
                <a:solidFill>
                  <a:srgbClr val="000000"/>
                </a:solidFill>
                <a:effectLst/>
                <a:uLnTx/>
                <a:uFillTx/>
                <a:latin typeface="AdvOT1ef757c0"/>
                <a:ea typeface="+mn-ea"/>
                <a:cs typeface="+mn-cs"/>
              </a:rPr>
              <a:t> detectors</a:t>
            </a:r>
            <a:endParaRPr kumimoji="0" lang="it-IT" sz="14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panose="02020603050405020304" pitchFamily="18" charset="0"/>
            </a:endParaRPr>
          </a:p>
        </p:txBody>
      </p:sp>
      <p:sp>
        <p:nvSpPr>
          <p:cNvPr id="20" name="CasellaDiTesto 19">
            <a:extLst>
              <a:ext uri="{FF2B5EF4-FFF2-40B4-BE49-F238E27FC236}">
                <a16:creationId xmlns:a16="http://schemas.microsoft.com/office/drawing/2014/main" id="{99DA6213-6697-C405-CA06-3C5FD79ADE58}"/>
              </a:ext>
            </a:extLst>
          </p:cNvPr>
          <p:cNvSpPr txBox="1"/>
          <p:nvPr/>
        </p:nvSpPr>
        <p:spPr>
          <a:xfrm>
            <a:off x="6064595" y="5074680"/>
            <a:ext cx="6158000" cy="738664"/>
          </a:xfrm>
          <a:prstGeom prst="rect">
            <a:avLst/>
          </a:prstGeom>
          <a:noFill/>
        </p:spPr>
        <p:txBody>
          <a:bodyPr wrap="square">
            <a:spAutoFit/>
          </a:bodyPr>
          <a:lstStyle/>
          <a:p>
            <a:pPr marL="441884" marR="0" lvl="1" indent="0" algn="just"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vOT1ef757c0"/>
                <a:ea typeface="+mn-ea"/>
                <a:cs typeface="+mn-cs"/>
              </a:rPr>
              <a:t>Simulations were performed considering an </a:t>
            </a:r>
            <a:r>
              <a:rPr kumimoji="0" lang="en-US" sz="1400" b="1" i="0" u="none" strike="noStrike" kern="1200" cap="none" spc="0" normalizeH="0" baseline="0" noProof="0">
                <a:ln>
                  <a:noFill/>
                </a:ln>
                <a:solidFill>
                  <a:srgbClr val="00642D"/>
                </a:solidFill>
                <a:effectLst/>
                <a:uLnTx/>
                <a:uFillTx/>
                <a:latin typeface="AdvOT1ef757c0"/>
                <a:ea typeface="+mn-ea"/>
                <a:cs typeface="+mn-cs"/>
              </a:rPr>
              <a:t>isotropic ellipsoidal source </a:t>
            </a:r>
            <a:r>
              <a:rPr kumimoji="0" lang="en-US" sz="1400" b="0" i="0" u="none" strike="noStrike" kern="1200" cap="none" spc="0" normalizeH="0" baseline="0" noProof="0">
                <a:ln>
                  <a:noFill/>
                </a:ln>
                <a:solidFill>
                  <a:srgbClr val="000000"/>
                </a:solidFill>
                <a:effectLst/>
                <a:uLnTx/>
                <a:uFillTx/>
                <a:latin typeface="AdvOT1ef757c0"/>
                <a:ea typeface="+mn-ea"/>
                <a:cs typeface="+mn-cs"/>
              </a:rPr>
              <a:t>placed in the center of the plasma chamber, having semi-axis lengths of 79x79x56 mm</a:t>
            </a:r>
            <a:r>
              <a:rPr kumimoji="0" lang="en-US" sz="1400" b="0" i="0" u="none" strike="noStrike" kern="1200" cap="none" spc="0" normalizeH="0" baseline="30000" noProof="0">
                <a:ln>
                  <a:noFill/>
                </a:ln>
                <a:solidFill>
                  <a:srgbClr val="000000"/>
                </a:solidFill>
                <a:effectLst/>
                <a:uLnTx/>
                <a:uFillTx/>
                <a:latin typeface="AdvOT1ef757c0"/>
                <a:ea typeface="+mn-ea"/>
                <a:cs typeface="+mn-cs"/>
              </a:rPr>
              <a:t>3</a:t>
            </a:r>
            <a:r>
              <a:rPr kumimoji="0" lang="en-US" sz="1400" b="0" i="0" u="none" strike="noStrike" kern="1200" cap="none" spc="0" normalizeH="0" baseline="0" noProof="0">
                <a:ln>
                  <a:noFill/>
                </a:ln>
                <a:solidFill>
                  <a:srgbClr val="000000"/>
                </a:solidFill>
                <a:effectLst/>
                <a:uLnTx/>
                <a:uFillTx/>
                <a:latin typeface="AdvOT1ef757c0"/>
                <a:ea typeface="+mn-ea"/>
                <a:cs typeface="+mn-cs"/>
              </a:rPr>
              <a:t> (plasma volume in the PANDORA plasma trap).</a:t>
            </a:r>
          </a:p>
        </p:txBody>
      </p:sp>
      <p:sp>
        <p:nvSpPr>
          <p:cNvPr id="25" name="CasellaDiTesto 24">
            <a:extLst>
              <a:ext uri="{FF2B5EF4-FFF2-40B4-BE49-F238E27FC236}">
                <a16:creationId xmlns:a16="http://schemas.microsoft.com/office/drawing/2014/main" id="{26D159EF-F0CE-8A8C-6685-42B47951C88D}"/>
              </a:ext>
            </a:extLst>
          </p:cNvPr>
          <p:cNvSpPr txBox="1"/>
          <p:nvPr/>
        </p:nvSpPr>
        <p:spPr>
          <a:xfrm>
            <a:off x="119336" y="1556792"/>
            <a:ext cx="6169864" cy="33855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14 </a:t>
            </a:r>
            <a:r>
              <a:rPr kumimoji="0" lang="it-IT" sz="1600" b="1" i="0" u="none" strike="noStrike" kern="0" cap="none" spc="0" normalizeH="0" baseline="0" noProof="0" err="1">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HPGe</a:t>
            </a: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 detector array </a:t>
            </a:r>
            <a:r>
              <a:rPr kumimoji="0" lang="it-IT" sz="1600" b="1" i="0" u="none" strike="noStrike" kern="0" cap="none" spc="0" normalizeH="0" baseline="0" noProof="0" err="1">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surrounding</a:t>
            </a: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 the PANDORA trap</a:t>
            </a:r>
            <a:endParaRPr kumimoji="0" lang="en-US" sz="16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8" name="Immagine 27">
            <a:extLst>
              <a:ext uri="{FF2B5EF4-FFF2-40B4-BE49-F238E27FC236}">
                <a16:creationId xmlns:a16="http://schemas.microsoft.com/office/drawing/2014/main" id="{D48F5003-D478-6C44-2437-A0D0EBCDE5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13" r="3568" b="2545"/>
          <a:stretch/>
        </p:blipFill>
        <p:spPr>
          <a:xfrm>
            <a:off x="178449" y="1996775"/>
            <a:ext cx="6158000" cy="3520457"/>
          </a:xfrm>
          <a:prstGeom prst="rect">
            <a:avLst/>
          </a:prstGeom>
        </p:spPr>
      </p:pic>
      <p:sp>
        <p:nvSpPr>
          <p:cNvPr id="30" name="CasellaDiTesto 29">
            <a:extLst>
              <a:ext uri="{FF2B5EF4-FFF2-40B4-BE49-F238E27FC236}">
                <a16:creationId xmlns:a16="http://schemas.microsoft.com/office/drawing/2014/main" id="{EC068F4E-BD56-DAE9-902B-C8FD5C306B98}"/>
              </a:ext>
            </a:extLst>
          </p:cNvPr>
          <p:cNvSpPr txBox="1"/>
          <p:nvPr/>
        </p:nvSpPr>
        <p:spPr>
          <a:xfrm>
            <a:off x="191344" y="5569495"/>
            <a:ext cx="6158000" cy="307777"/>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8100000" scaled="1"/>
            <a:tileRect/>
          </a:gra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dvOT7d6df7ab.I"/>
                <a:ea typeface="+mn-ea"/>
                <a:cs typeface="+mn-cs"/>
              </a:rPr>
              <a:t>14 </a:t>
            </a:r>
            <a:r>
              <a:rPr kumimoji="0" lang="en-US" sz="1400" b="1" i="0" u="none" strike="noStrike" kern="1200" cap="none" spc="0" normalizeH="0" baseline="0" noProof="0">
                <a:ln>
                  <a:noFill/>
                </a:ln>
                <a:solidFill>
                  <a:srgbClr val="000000"/>
                </a:solidFill>
                <a:effectLst/>
                <a:uLnTx/>
                <a:uFillTx/>
                <a:latin typeface="AdvOT7d6df7ab.I+03"/>
                <a:ea typeface="+mn-ea"/>
                <a:cs typeface="+mn-cs"/>
              </a:rPr>
              <a:t>γ</a:t>
            </a:r>
            <a:r>
              <a:rPr kumimoji="0" lang="en-US" sz="1400" b="1" i="0" u="none" strike="noStrike" kern="1200" cap="none" spc="0" normalizeH="0" baseline="0" noProof="0">
                <a:ln>
                  <a:noFill/>
                </a:ln>
                <a:solidFill>
                  <a:srgbClr val="000000"/>
                </a:solidFill>
                <a:effectLst/>
                <a:uLnTx/>
                <a:uFillTx/>
                <a:latin typeface="AdvOT7d6df7ab.I"/>
                <a:ea typeface="+mn-ea"/>
                <a:cs typeface="+mn-cs"/>
              </a:rPr>
              <a:t>-ray detectors array</a:t>
            </a:r>
            <a:r>
              <a:rPr kumimoji="0" lang="en-US" sz="1400" b="1" i="0" u="none" strike="noStrike" kern="1200" cap="none" spc="0" normalizeH="0" baseline="0" noProof="0">
                <a:ln>
                  <a:noFill/>
                </a:ln>
                <a:solidFill>
                  <a:srgbClr val="000000"/>
                </a:solidFill>
                <a:effectLst/>
                <a:uLnTx/>
                <a:uFillTx/>
                <a:latin typeface="AdvOT1ef757c0"/>
                <a:ea typeface="+mn-ea"/>
                <a:cs typeface="+mn-cs"/>
              </a:rPr>
              <a:t>. Each detector was placed collinearly at each </a:t>
            </a:r>
            <a:r>
              <a:rPr kumimoji="0" lang="it-IT" sz="1400" b="1" i="0" u="none" strike="noStrike" kern="1200" cap="none" spc="0" normalizeH="0" baseline="0" noProof="0" err="1">
                <a:ln>
                  <a:noFill/>
                </a:ln>
                <a:solidFill>
                  <a:srgbClr val="000000"/>
                </a:solidFill>
                <a:effectLst/>
                <a:uLnTx/>
                <a:uFillTx/>
                <a:latin typeface="AdvOT1ef757c0"/>
                <a:ea typeface="+mn-ea"/>
                <a:cs typeface="+mn-cs"/>
              </a:rPr>
              <a:t>collimator</a:t>
            </a:r>
            <a:endPar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CasellaDiTesto 30">
            <a:extLst>
              <a:ext uri="{FF2B5EF4-FFF2-40B4-BE49-F238E27FC236}">
                <a16:creationId xmlns:a16="http://schemas.microsoft.com/office/drawing/2014/main" id="{5AD56340-A132-9C15-54D5-BFE9671F23AB}"/>
              </a:ext>
            </a:extLst>
          </p:cNvPr>
          <p:cNvSpPr txBox="1"/>
          <p:nvPr/>
        </p:nvSpPr>
        <p:spPr>
          <a:xfrm>
            <a:off x="191344" y="5965193"/>
            <a:ext cx="6158000" cy="738664"/>
          </a:xfrm>
          <a:prstGeom prst="rect">
            <a:avLst/>
          </a:prstGeom>
          <a:gradFill flip="none" rotWithShape="1">
            <a:gsLst>
              <a:gs pos="0">
                <a:srgbClr val="C5810A">
                  <a:tint val="66000"/>
                  <a:satMod val="160000"/>
                </a:srgbClr>
              </a:gs>
              <a:gs pos="50000">
                <a:srgbClr val="C5810A">
                  <a:tint val="44500"/>
                  <a:satMod val="160000"/>
                </a:srgbClr>
              </a:gs>
              <a:gs pos="100000">
                <a:srgbClr val="C5810A">
                  <a:tint val="23500"/>
                  <a:satMod val="160000"/>
                </a:srgbClr>
              </a:gs>
            </a:gsLst>
            <a:lin ang="8100000" scaled="1"/>
            <a:tileRect/>
          </a:gradFill>
        </p:spPr>
        <p:txBody>
          <a:bodyPr wrap="square">
            <a:spAutoFit/>
          </a:bodyPr>
          <a:lstStyle>
            <a:defPPr>
              <a:defRPr lang="it-IT"/>
            </a:defPPr>
            <a:lvl1pPr algn="ctr">
              <a:defRPr sz="2400" b="1" i="0" u="none" strike="noStrike" baseline="0">
                <a:solidFill>
                  <a:srgbClr val="000000"/>
                </a:solidFill>
                <a:latin typeface="AdvOT1ef757c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00000"/>
                </a:solidFill>
                <a:effectLst/>
                <a:uLnTx/>
                <a:uFillTx/>
                <a:latin typeface="AdvOT1ef757c0"/>
                <a:ea typeface="+mn-ea"/>
                <a:cs typeface="+mn-cs"/>
              </a:rPr>
              <a:t>HPGe</a:t>
            </a:r>
            <a:r>
              <a:rPr kumimoji="0" lang="en-US" sz="1400" b="1" i="0" u="none" strike="noStrike" kern="1200" cap="none" spc="0" normalizeH="0" baseline="0" noProof="0">
                <a:ln>
                  <a:noFill/>
                </a:ln>
                <a:solidFill>
                  <a:srgbClr val="000000"/>
                </a:solidFill>
                <a:effectLst/>
                <a:uLnTx/>
                <a:uFillTx/>
                <a:latin typeface="AdvOT1ef757c0"/>
                <a:ea typeface="+mn-ea"/>
                <a:cs typeface="+mn-cs"/>
              </a:rPr>
              <a:t> detectors were chosen for their energy resolution (0.2% @ 1 MeV), since the harsh environment (the intense background by the plasma self-emission) strongly affects the signal-to-background ratio</a:t>
            </a:r>
          </a:p>
        </p:txBody>
      </p:sp>
      <p:sp>
        <p:nvSpPr>
          <p:cNvPr id="32" name="Rettangolo 31">
            <a:extLst>
              <a:ext uri="{FF2B5EF4-FFF2-40B4-BE49-F238E27FC236}">
                <a16:creationId xmlns:a16="http://schemas.microsoft.com/office/drawing/2014/main" id="{844C3D2C-3F66-5F4C-D45E-61B3715D66C0}"/>
              </a:ext>
            </a:extLst>
          </p:cNvPr>
          <p:cNvSpPr/>
          <p:nvPr/>
        </p:nvSpPr>
        <p:spPr>
          <a:xfrm>
            <a:off x="47328" y="1483670"/>
            <a:ext cx="6340454" cy="5301232"/>
          </a:xfrm>
          <a:prstGeom prst="rect">
            <a:avLst/>
          </a:prstGeom>
          <a:noFill/>
          <a:ln>
            <a:solidFill>
              <a:srgbClr val="095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sp>
        <p:nvSpPr>
          <p:cNvPr id="33" name="Rettangolo 32">
            <a:extLst>
              <a:ext uri="{FF2B5EF4-FFF2-40B4-BE49-F238E27FC236}">
                <a16:creationId xmlns:a16="http://schemas.microsoft.com/office/drawing/2014/main" id="{D19EAE29-86C5-653F-7519-29BFA368235F}"/>
              </a:ext>
            </a:extLst>
          </p:cNvPr>
          <p:cNvSpPr/>
          <p:nvPr/>
        </p:nvSpPr>
        <p:spPr>
          <a:xfrm>
            <a:off x="6467570" y="1483670"/>
            <a:ext cx="5677102" cy="533742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grpSp>
        <p:nvGrpSpPr>
          <p:cNvPr id="4" name="Gruppo 3">
            <a:extLst>
              <a:ext uri="{FF2B5EF4-FFF2-40B4-BE49-F238E27FC236}">
                <a16:creationId xmlns:a16="http://schemas.microsoft.com/office/drawing/2014/main" id="{B489F77C-BB04-1C5C-DA95-81A73E6E6D3A}"/>
              </a:ext>
            </a:extLst>
          </p:cNvPr>
          <p:cNvGrpSpPr/>
          <p:nvPr/>
        </p:nvGrpSpPr>
        <p:grpSpPr>
          <a:xfrm>
            <a:off x="0" y="5753006"/>
            <a:ext cx="12216680" cy="1138951"/>
            <a:chOff x="0" y="5753006"/>
            <a:chExt cx="12216680" cy="1138951"/>
          </a:xfrm>
        </p:grpSpPr>
        <p:pic>
          <p:nvPicPr>
            <p:cNvPr id="6" name="Immagine 5">
              <a:extLst>
                <a:ext uri="{FF2B5EF4-FFF2-40B4-BE49-F238E27FC236}">
                  <a16:creationId xmlns:a16="http://schemas.microsoft.com/office/drawing/2014/main" id="{3C1EA295-9844-58BD-F629-7A9CFB52311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Lst>
            </a:blip>
            <a:srcRect l="30584" r="26964"/>
            <a:stretch/>
          </p:blipFill>
          <p:spPr>
            <a:xfrm>
              <a:off x="10676080" y="5753006"/>
              <a:ext cx="1540600" cy="261610"/>
            </a:xfrm>
            <a:prstGeom prst="rect">
              <a:avLst/>
            </a:prstGeom>
            <a:solidFill>
              <a:schemeClr val="bg1"/>
            </a:solidFill>
          </p:spPr>
        </p:pic>
        <p:pic>
          <p:nvPicPr>
            <p:cNvPr id="17" name="Immagine 16">
              <a:extLst>
                <a:ext uri="{FF2B5EF4-FFF2-40B4-BE49-F238E27FC236}">
                  <a16:creationId xmlns:a16="http://schemas.microsoft.com/office/drawing/2014/main" id="{BD266CC8-6DCC-A8CB-6E51-3842688EAA0A}"/>
                </a:ext>
              </a:extLst>
            </p:cNvPr>
            <p:cNvPicPr>
              <a:picLocks noChangeAspect="1"/>
            </p:cNvPicPr>
            <p:nvPr/>
          </p:nvPicPr>
          <p:blipFill rotWithShape="1">
            <a:blip r:embed="rId5">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rcRect l="30584" r="26964"/>
            <a:stretch/>
          </p:blipFill>
          <p:spPr>
            <a:xfrm rot="10800000">
              <a:off x="9408368" y="6597352"/>
              <a:ext cx="1540600" cy="261610"/>
            </a:xfrm>
            <a:prstGeom prst="rect">
              <a:avLst/>
            </a:prstGeom>
          </p:spPr>
        </p:pic>
        <p:pic>
          <p:nvPicPr>
            <p:cNvPr id="18" name="Immagine 17">
              <a:extLst>
                <a:ext uri="{FF2B5EF4-FFF2-40B4-BE49-F238E27FC236}">
                  <a16:creationId xmlns:a16="http://schemas.microsoft.com/office/drawing/2014/main" id="{CDC2EBEB-18D9-5082-59D7-828FE44670AB}"/>
                </a:ext>
              </a:extLst>
            </p:cNvPr>
            <p:cNvPicPr>
              <a:picLocks noChangeAspect="1"/>
            </p:cNvPicPr>
            <p:nvPr/>
          </p:nvPicPr>
          <p:blipFill rotWithShape="1">
            <a:blip r:embed="rId5">
              <a:extLst>
                <a:ext uri="{BEBA8EAE-BF5A-486C-A8C5-ECC9F3942E4B}">
                  <a14:imgProps xmlns:a14="http://schemas.microsoft.com/office/drawing/2010/main">
                    <a14:imgLayer r:embed="rId8">
                      <a14:imgEffect>
                        <a14:colorTemperature colorTemp="4700"/>
                      </a14:imgEffect>
                      <a14:imgEffect>
                        <a14:brightnessContrast contrast="-20000"/>
                      </a14:imgEffect>
                    </a14:imgLayer>
                  </a14:imgProps>
                </a:ext>
              </a:extLst>
            </a:blip>
            <a:srcRect l="30584" r="26964"/>
            <a:stretch/>
          </p:blipFill>
          <p:spPr>
            <a:xfrm rot="10800000">
              <a:off x="7898075" y="6695266"/>
              <a:ext cx="1540600" cy="162752"/>
            </a:xfrm>
            <a:prstGeom prst="rect">
              <a:avLst/>
            </a:prstGeom>
          </p:spPr>
        </p:pic>
        <p:pic>
          <p:nvPicPr>
            <p:cNvPr id="22" name="Immagine 21">
              <a:extLst>
                <a:ext uri="{FF2B5EF4-FFF2-40B4-BE49-F238E27FC236}">
                  <a16:creationId xmlns:a16="http://schemas.microsoft.com/office/drawing/2014/main" id="{CD3359B7-5648-8426-5053-5F97E25479B4}"/>
                </a:ext>
              </a:extLst>
            </p:cNvPr>
            <p:cNvPicPr>
              <a:picLocks noChangeAspect="1"/>
            </p:cNvPicPr>
            <p:nvPr/>
          </p:nvPicPr>
          <p:blipFill rotWithShape="1">
            <a:blip r:embed="rId5">
              <a:extLst>
                <a:ext uri="{BEBA8EAE-BF5A-486C-A8C5-ECC9F3942E4B}">
                  <a14:imgProps xmlns:a14="http://schemas.microsoft.com/office/drawing/2010/main">
                    <a14:imgLayer r:embed="rId9">
                      <a14:imgEffect>
                        <a14:colorTemperature colorTemp="4700"/>
                      </a14:imgEffect>
                      <a14:imgEffect>
                        <a14:brightnessContrast contrast="-20000"/>
                      </a14:imgEffect>
                    </a14:imgLayer>
                  </a14:imgProps>
                </a:ext>
              </a:extLst>
            </a:blip>
            <a:srcRect l="60283" t="-21432" r="26964" b="-2"/>
            <a:stretch/>
          </p:blipFill>
          <p:spPr>
            <a:xfrm rot="10800000">
              <a:off x="7446133" y="6694322"/>
              <a:ext cx="462809" cy="197635"/>
            </a:xfrm>
            <a:prstGeom prst="rect">
              <a:avLst/>
            </a:prstGeom>
          </p:spPr>
        </p:pic>
        <p:pic>
          <p:nvPicPr>
            <p:cNvPr id="26" name="Immagine 25">
              <a:extLst>
                <a:ext uri="{FF2B5EF4-FFF2-40B4-BE49-F238E27FC236}">
                  <a16:creationId xmlns:a16="http://schemas.microsoft.com/office/drawing/2014/main" id="{3D68BBF3-94CD-1B79-04B7-631ACCAF4F4B}"/>
                </a:ext>
              </a:extLst>
            </p:cNvPr>
            <p:cNvPicPr>
              <a:picLocks noChangeAspect="1"/>
            </p:cNvPicPr>
            <p:nvPr/>
          </p:nvPicPr>
          <p:blipFill rotWithShape="1">
            <a:blip r:embed="rId5">
              <a:extLst>
                <a:ext uri="{BEBA8EAE-BF5A-486C-A8C5-ECC9F3942E4B}">
                  <a14:imgProps xmlns:a14="http://schemas.microsoft.com/office/drawing/2010/main">
                    <a14:imgLayer r:embed="rId10">
                      <a14:imgEffect>
                        <a14:colorTemperature colorTemp="4700"/>
                      </a14:imgEffect>
                      <a14:imgEffect>
                        <a14:brightnessContrast contrast="-20000"/>
                      </a14:imgEffect>
                    </a14:imgLayer>
                  </a14:imgProps>
                </a:ext>
              </a:extLst>
            </a:blip>
            <a:srcRect l="60283" t="-21432" r="26964" b="-2"/>
            <a:stretch/>
          </p:blipFill>
          <p:spPr>
            <a:xfrm rot="10800000">
              <a:off x="7001343" y="6694322"/>
              <a:ext cx="462809" cy="197635"/>
            </a:xfrm>
            <a:prstGeom prst="rect">
              <a:avLst/>
            </a:prstGeom>
          </p:spPr>
        </p:pic>
        <p:pic>
          <p:nvPicPr>
            <p:cNvPr id="34" name="Immagine 33">
              <a:extLst>
                <a:ext uri="{FF2B5EF4-FFF2-40B4-BE49-F238E27FC236}">
                  <a16:creationId xmlns:a16="http://schemas.microsoft.com/office/drawing/2014/main" id="{4B86DC79-B296-E50A-F566-CE4025E32DAC}"/>
                </a:ext>
              </a:extLst>
            </p:cNvPr>
            <p:cNvPicPr>
              <a:picLocks noChangeAspect="1"/>
            </p:cNvPicPr>
            <p:nvPr/>
          </p:nvPicPr>
          <p:blipFill rotWithShape="1">
            <a:blip r:embed="rId5">
              <a:extLst>
                <a:ext uri="{BEBA8EAE-BF5A-486C-A8C5-ECC9F3942E4B}">
                  <a14:imgProps xmlns:a14="http://schemas.microsoft.com/office/drawing/2010/main">
                    <a14:imgLayer r:embed="rId10">
                      <a14:imgEffect>
                        <a14:colorTemperature colorTemp="4700"/>
                      </a14:imgEffect>
                      <a14:imgEffect>
                        <a14:brightnessContrast contrast="-20000"/>
                      </a14:imgEffect>
                    </a14:imgLayer>
                  </a14:imgProps>
                </a:ext>
              </a:extLst>
            </a:blip>
            <a:srcRect l="60283" t="-21432" r="26964" b="-2"/>
            <a:stretch/>
          </p:blipFill>
          <p:spPr>
            <a:xfrm rot="10800000">
              <a:off x="6543734" y="6694322"/>
              <a:ext cx="462809" cy="197635"/>
            </a:xfrm>
            <a:prstGeom prst="rect">
              <a:avLst/>
            </a:prstGeom>
          </p:spPr>
        </p:pic>
        <p:pic>
          <p:nvPicPr>
            <p:cNvPr id="35" name="Immagine 34">
              <a:extLst>
                <a:ext uri="{FF2B5EF4-FFF2-40B4-BE49-F238E27FC236}">
                  <a16:creationId xmlns:a16="http://schemas.microsoft.com/office/drawing/2014/main" id="{8EA24C74-82C0-326A-086F-6A2EB2F5C09C}"/>
                </a:ext>
              </a:extLst>
            </p:cNvPr>
            <p:cNvPicPr>
              <a:picLocks noChangeAspect="1"/>
            </p:cNvPicPr>
            <p:nvPr/>
          </p:nvPicPr>
          <p:blipFill rotWithShape="1">
            <a:blip r:embed="rId5">
              <a:extLst>
                <a:ext uri="{BEBA8EAE-BF5A-486C-A8C5-ECC9F3942E4B}">
                  <a14:imgProps xmlns:a14="http://schemas.microsoft.com/office/drawing/2010/main">
                    <a14:imgLayer r:embed="rId11">
                      <a14:imgEffect>
                        <a14:colorTemperature colorTemp="4700"/>
                      </a14:imgEffect>
                      <a14:imgEffect>
                        <a14:brightnessContrast contrast="-20000"/>
                      </a14:imgEffect>
                    </a14:imgLayer>
                  </a14:imgProps>
                </a:ext>
              </a:extLst>
            </a:blip>
            <a:srcRect l="60283" t="-21432" r="26964" b="-2"/>
            <a:stretch/>
          </p:blipFill>
          <p:spPr>
            <a:xfrm rot="10800000">
              <a:off x="6098944" y="6694322"/>
              <a:ext cx="462809" cy="197635"/>
            </a:xfrm>
            <a:prstGeom prst="rect">
              <a:avLst/>
            </a:prstGeom>
          </p:spPr>
        </p:pic>
        <p:sp>
          <p:nvSpPr>
            <p:cNvPr id="36" name="Rettangolo 35">
              <a:extLst>
                <a:ext uri="{FF2B5EF4-FFF2-40B4-BE49-F238E27FC236}">
                  <a16:creationId xmlns:a16="http://schemas.microsoft.com/office/drawing/2014/main" id="{69D59F69-BAC7-837D-0A7B-F6C9EB991F73}"/>
                </a:ext>
              </a:extLst>
            </p:cNvPr>
            <p:cNvSpPr/>
            <p:nvPr/>
          </p:nvSpPr>
          <p:spPr>
            <a:xfrm>
              <a:off x="0" y="6813376"/>
              <a:ext cx="6289200" cy="36000"/>
            </a:xfrm>
            <a:prstGeom prst="rect">
              <a:avLst/>
            </a:prstGeom>
            <a:solidFill>
              <a:srgbClr val="7FBADC"/>
            </a:solidFill>
            <a:ln>
              <a:solidFill>
                <a:srgbClr val="7FB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80C9E4"/>
                </a:solidFill>
                <a:effectLst/>
                <a:uLnTx/>
                <a:uFillTx/>
                <a:latin typeface="Georgia"/>
                <a:ea typeface="+mn-ea"/>
                <a:cs typeface="+mn-cs"/>
              </a:endParaRPr>
            </a:p>
          </p:txBody>
        </p:sp>
      </p:grpSp>
      <p:pic>
        <p:nvPicPr>
          <p:cNvPr id="37" name="Immagine 36">
            <a:extLst>
              <a:ext uri="{FF2B5EF4-FFF2-40B4-BE49-F238E27FC236}">
                <a16:creationId xmlns:a16="http://schemas.microsoft.com/office/drawing/2014/main" id="{9D3224F0-6C9B-7E25-D82A-57818B095E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48588" y="6021288"/>
            <a:ext cx="820020" cy="571390"/>
          </a:xfrm>
          <a:prstGeom prst="rect">
            <a:avLst/>
          </a:prstGeom>
        </p:spPr>
      </p:pic>
      <p:pic>
        <p:nvPicPr>
          <p:cNvPr id="39" name="Picture 2" descr="INFN Laboratori Nazionali del Sud - SHARPER Night">
            <a:extLst>
              <a:ext uri="{FF2B5EF4-FFF2-40B4-BE49-F238E27FC236}">
                <a16:creationId xmlns:a16="http://schemas.microsoft.com/office/drawing/2014/main" id="{C02C33C3-FB41-7CE0-4ECD-C51C0AC172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491299" y="5949280"/>
            <a:ext cx="697450" cy="45124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a:extLst>
              <a:ext uri="{FF2B5EF4-FFF2-40B4-BE49-F238E27FC236}">
                <a16:creationId xmlns:a16="http://schemas.microsoft.com/office/drawing/2014/main" id="{D9DB6364-059E-F08C-F184-89572ED0374D}"/>
              </a:ext>
            </a:extLst>
          </p:cNvPr>
          <p:cNvPicPr>
            <a:picLocks noChangeAspect="1"/>
          </p:cNvPicPr>
          <p:nvPr/>
        </p:nvPicPr>
        <p:blipFill>
          <a:blip r:embed="rId14"/>
          <a:stretch>
            <a:fillRect/>
          </a:stretch>
        </p:blipFill>
        <p:spPr>
          <a:xfrm>
            <a:off x="11491299" y="6397304"/>
            <a:ext cx="653373" cy="423794"/>
          </a:xfrm>
          <a:prstGeom prst="rect">
            <a:avLst/>
          </a:prstGeom>
        </p:spPr>
      </p:pic>
      <p:sp>
        <p:nvSpPr>
          <p:cNvPr id="19" name="CasellaDiTesto 18">
            <a:extLst>
              <a:ext uri="{FF2B5EF4-FFF2-40B4-BE49-F238E27FC236}">
                <a16:creationId xmlns:a16="http://schemas.microsoft.com/office/drawing/2014/main" id="{6AFEE0BB-65DD-EC6E-5EAE-062007352B56}"/>
              </a:ext>
            </a:extLst>
          </p:cNvPr>
          <p:cNvSpPr txBox="1"/>
          <p:nvPr/>
        </p:nvSpPr>
        <p:spPr>
          <a:xfrm>
            <a:off x="6566152" y="1544402"/>
            <a:ext cx="5507909" cy="338554"/>
          </a:xfrm>
          <a:prstGeom prst="rect">
            <a:avLst/>
          </a:prstGeom>
          <a:solidFill>
            <a:srgbClr val="008E4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Evaluation of the array </a:t>
            </a:r>
            <a:r>
              <a:rPr kumimoji="0" lang="it-IT" sz="1600" b="1" i="0" u="none" strike="noStrike" kern="0" cap="none" spc="0" normalizeH="0" baseline="0" noProof="0" err="1">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efficiency</a:t>
            </a: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 by GEANT4 </a:t>
            </a:r>
            <a:r>
              <a:rPr kumimoji="0" lang="it-IT" sz="1600" b="1" i="0" u="none" strike="noStrike" kern="0" cap="none" spc="0" normalizeH="0" baseline="0" noProof="0" err="1">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Simulation</a:t>
            </a:r>
            <a:endParaRPr kumimoji="0" lang="en-US" sz="16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CasellaDiTesto 46">
            <a:extLst>
              <a:ext uri="{FF2B5EF4-FFF2-40B4-BE49-F238E27FC236}">
                <a16:creationId xmlns:a16="http://schemas.microsoft.com/office/drawing/2014/main" id="{A4B9EF7C-C9C9-B22B-17A1-63C25066F646}"/>
              </a:ext>
            </a:extLst>
          </p:cNvPr>
          <p:cNvSpPr txBox="1"/>
          <p:nvPr/>
        </p:nvSpPr>
        <p:spPr>
          <a:xfrm>
            <a:off x="6038771" y="5733256"/>
            <a:ext cx="4609378" cy="954107"/>
          </a:xfrm>
          <a:prstGeom prst="rect">
            <a:avLst/>
          </a:prstGeom>
          <a:noFill/>
        </p:spPr>
        <p:txBody>
          <a:bodyPr wrap="square">
            <a:spAutoFit/>
          </a:bodyPr>
          <a:lstStyle/>
          <a:p>
            <a:pPr marL="441884" marR="0" lvl="1" indent="0" algn="just"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642D"/>
                </a:solidFill>
                <a:effectLst/>
                <a:uLnTx/>
                <a:uFillTx/>
                <a:latin typeface="AdvOT1ef757c0"/>
                <a:ea typeface="+mn-ea"/>
                <a:cs typeface="+mn-cs"/>
              </a:rPr>
              <a:t>The </a:t>
            </a:r>
            <a:r>
              <a:rPr kumimoji="0" lang="en-US" sz="1400" b="1" i="0" u="none" strike="noStrike" kern="1200" cap="none" spc="0" normalizeH="0" baseline="0" noProof="0" err="1">
                <a:ln>
                  <a:noFill/>
                </a:ln>
                <a:solidFill>
                  <a:srgbClr val="00642D"/>
                </a:solidFill>
                <a:effectLst/>
                <a:uLnTx/>
                <a:uFillTx/>
                <a:latin typeface="AdvOT1ef757c0"/>
                <a:ea typeface="+mn-ea"/>
                <a:cs typeface="+mn-cs"/>
              </a:rPr>
              <a:t>γ</a:t>
            </a:r>
            <a:r>
              <a:rPr kumimoji="0" lang="en-US" sz="1400" b="1" i="0" u="none" strike="noStrike" kern="1200" cap="none" spc="0" normalizeH="0" baseline="0" noProof="0">
                <a:ln>
                  <a:noFill/>
                </a:ln>
                <a:solidFill>
                  <a:srgbClr val="00642D"/>
                </a:solidFill>
                <a:effectLst/>
                <a:uLnTx/>
                <a:uFillTx/>
                <a:latin typeface="AdvOT1ef757c0"/>
                <a:ea typeface="+mn-ea"/>
                <a:cs typeface="+mn-cs"/>
              </a:rPr>
              <a:t>-ray energy range extends from 40 keV to 2 MeV</a:t>
            </a:r>
            <a:r>
              <a:rPr kumimoji="0" lang="en-US" sz="1400" b="0" i="0" u="none" strike="noStrike" kern="1200" cap="none" spc="0" normalizeH="0" baseline="0" noProof="0">
                <a:ln>
                  <a:noFill/>
                </a:ln>
                <a:solidFill>
                  <a:srgbClr val="000000"/>
                </a:solidFill>
                <a:effectLst/>
                <a:uLnTx/>
                <a:uFillTx/>
                <a:latin typeface="AdvOT1ef757c0"/>
                <a:ea typeface="+mn-ea"/>
                <a:cs typeface="+mn-cs"/>
              </a:rPr>
              <a:t>. For the evaluation of the background due to plasma self-emission, we considered a </a:t>
            </a:r>
            <a:r>
              <a:rPr kumimoji="0" lang="en-US" sz="1400" b="1" i="0" u="none" strike="noStrike" kern="1200" cap="none" spc="0" normalizeH="0" baseline="0" noProof="0">
                <a:ln>
                  <a:noFill/>
                </a:ln>
                <a:solidFill>
                  <a:srgbClr val="00642D"/>
                </a:solidFill>
                <a:effectLst/>
                <a:uLnTx/>
                <a:uFillTx/>
                <a:latin typeface="AdvOT1ef757c0"/>
                <a:ea typeface="+mn-ea"/>
                <a:cs typeface="+mn-cs"/>
              </a:rPr>
              <a:t>density of n = 10</a:t>
            </a:r>
            <a:r>
              <a:rPr kumimoji="0" lang="en-US" sz="1400" b="1" i="0" u="none" strike="noStrike" kern="1200" cap="none" spc="0" normalizeH="0" baseline="30000" noProof="0">
                <a:ln>
                  <a:noFill/>
                </a:ln>
                <a:solidFill>
                  <a:srgbClr val="00642D"/>
                </a:solidFill>
                <a:effectLst/>
                <a:uLnTx/>
                <a:uFillTx/>
                <a:latin typeface="AdvOT1ef757c0"/>
                <a:ea typeface="+mn-ea"/>
                <a:cs typeface="+mn-cs"/>
              </a:rPr>
              <a:t>13</a:t>
            </a:r>
            <a:r>
              <a:rPr kumimoji="0" lang="en-US" sz="1400" b="1" i="0" u="none" strike="noStrike" kern="1200" cap="none" spc="0" normalizeH="0" baseline="0" noProof="0">
                <a:ln>
                  <a:noFill/>
                </a:ln>
                <a:solidFill>
                  <a:srgbClr val="00642D"/>
                </a:solidFill>
                <a:effectLst/>
                <a:uLnTx/>
                <a:uFillTx/>
                <a:latin typeface="AdvOT1ef757c0"/>
                <a:ea typeface="+mn-ea"/>
                <a:cs typeface="+mn-cs"/>
              </a:rPr>
              <a:t> cm</a:t>
            </a:r>
            <a:r>
              <a:rPr kumimoji="0" lang="en-US" sz="1400" b="1" i="0" u="none" strike="noStrike" kern="1200" cap="none" spc="0" normalizeH="0" baseline="30000" noProof="0">
                <a:ln>
                  <a:noFill/>
                </a:ln>
                <a:solidFill>
                  <a:srgbClr val="00642D"/>
                </a:solidFill>
                <a:effectLst/>
                <a:uLnTx/>
                <a:uFillTx/>
                <a:latin typeface="AdvOT1ef757c0"/>
                <a:ea typeface="+mn-ea"/>
                <a:cs typeface="+mn-cs"/>
              </a:rPr>
              <a:t>−3</a:t>
            </a:r>
            <a:r>
              <a:rPr kumimoji="0" lang="en-US" sz="1400" b="1" i="0" u="none" strike="noStrike" kern="1200" cap="none" spc="0" normalizeH="0" baseline="0" noProof="0">
                <a:ln>
                  <a:noFill/>
                </a:ln>
                <a:solidFill>
                  <a:srgbClr val="00642D"/>
                </a:solidFill>
                <a:effectLst/>
                <a:uLnTx/>
                <a:uFillTx/>
                <a:latin typeface="AdvOT1ef757c0"/>
                <a:ea typeface="+mn-ea"/>
                <a:cs typeface="+mn-cs"/>
              </a:rPr>
              <a:t>, and a volume of 1500 cm</a:t>
            </a:r>
            <a:r>
              <a:rPr kumimoji="0" lang="en-US" sz="1400" b="1" i="0" u="none" strike="noStrike" kern="1200" cap="none" spc="0" normalizeH="0" baseline="30000" noProof="0">
                <a:ln>
                  <a:noFill/>
                </a:ln>
                <a:solidFill>
                  <a:srgbClr val="00642D"/>
                </a:solidFill>
                <a:effectLst/>
                <a:uLnTx/>
                <a:uFillTx/>
                <a:latin typeface="AdvOT1ef757c0"/>
                <a:ea typeface="+mn-ea"/>
                <a:cs typeface="+mn-cs"/>
              </a:rPr>
              <a:t>3</a:t>
            </a:r>
            <a:r>
              <a:rPr kumimoji="0" lang="en-US" sz="1400" b="0" i="0" u="none" strike="noStrike" kern="1200" cap="none" spc="0" normalizeH="0" baseline="0" noProof="0">
                <a:ln>
                  <a:noFill/>
                </a:ln>
                <a:solidFill>
                  <a:srgbClr val="000000"/>
                </a:solidFill>
                <a:effectLst/>
                <a:uLnTx/>
                <a:uFillTx/>
                <a:latin typeface="AdvOT1ef757c0"/>
                <a:ea typeface="+mn-ea"/>
                <a:cs typeface="+mn-cs"/>
              </a:rPr>
              <a:t>.</a:t>
            </a:r>
          </a:p>
        </p:txBody>
      </p:sp>
      <p:grpSp>
        <p:nvGrpSpPr>
          <p:cNvPr id="64" name="Gruppo 63">
            <a:extLst>
              <a:ext uri="{FF2B5EF4-FFF2-40B4-BE49-F238E27FC236}">
                <a16:creationId xmlns:a16="http://schemas.microsoft.com/office/drawing/2014/main" id="{B908DA3A-DFCA-8074-D018-8E02B4573C61}"/>
              </a:ext>
            </a:extLst>
          </p:cNvPr>
          <p:cNvGrpSpPr/>
          <p:nvPr/>
        </p:nvGrpSpPr>
        <p:grpSpPr>
          <a:xfrm>
            <a:off x="1712042" y="773897"/>
            <a:ext cx="4621538" cy="710887"/>
            <a:chOff x="4940807" y="3055670"/>
            <a:chExt cx="4517313" cy="710887"/>
          </a:xfrm>
        </p:grpSpPr>
        <p:sp>
          <p:nvSpPr>
            <p:cNvPr id="68" name="CasellaDiTesto 67">
              <a:extLst>
                <a:ext uri="{FF2B5EF4-FFF2-40B4-BE49-F238E27FC236}">
                  <a16:creationId xmlns:a16="http://schemas.microsoft.com/office/drawing/2014/main" id="{39A495BE-1E3A-4520-4D38-F432C542DA90}"/>
                </a:ext>
              </a:extLst>
            </p:cNvPr>
            <p:cNvSpPr txBox="1"/>
            <p:nvPr/>
          </p:nvSpPr>
          <p:spPr>
            <a:xfrm>
              <a:off x="5019795" y="3055670"/>
              <a:ext cx="4438062" cy="307777"/>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HPGe </a:t>
              </a:r>
              <a:r>
                <a:rPr kumimoji="0" lang="el-GR" sz="1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γ</a:t>
              </a:r>
              <a:r>
                <a:rPr kumimoji="0" lang="it-IT" sz="1400" b="1" i="0" u="none" strike="noStrike" kern="1200" cap="none" spc="0" normalizeH="0" baseline="0" noProof="0">
                  <a:ln>
                    <a:noFill/>
                  </a:ln>
                  <a:solidFill>
                    <a:srgbClr val="FFFFFF"/>
                  </a:solidFill>
                  <a:effectLst/>
                  <a:uLnTx/>
                  <a:uFillTx/>
                  <a:latin typeface="Trebuchet MS" panose="020B0603020202020204" pitchFamily="34" charset="0"/>
                  <a:ea typeface="+mn-ea"/>
                  <a:cs typeface="Arial" panose="020B0604020202020204" pitchFamily="34" charset="0"/>
                </a:rPr>
                <a:t>-detectors Array</a:t>
              </a:r>
              <a:endParaRPr kumimoji="0" lang="it-IT" sz="14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endParaRPr>
            </a:p>
          </p:txBody>
        </p:sp>
        <p:sp>
          <p:nvSpPr>
            <p:cNvPr id="69" name="CasellaDiTesto 68">
              <a:extLst>
                <a:ext uri="{FF2B5EF4-FFF2-40B4-BE49-F238E27FC236}">
                  <a16:creationId xmlns:a16="http://schemas.microsoft.com/office/drawing/2014/main" id="{C49FDCB4-2A4F-A6FF-BB8E-DF72358CF577}"/>
                </a:ext>
              </a:extLst>
            </p:cNvPr>
            <p:cNvSpPr txBox="1"/>
            <p:nvPr/>
          </p:nvSpPr>
          <p:spPr>
            <a:xfrm>
              <a:off x="4940807" y="3489558"/>
              <a:ext cx="45173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
          <p:nvSpPr>
            <p:cNvPr id="73" name="Rettangolo 72">
              <a:extLst>
                <a:ext uri="{FF2B5EF4-FFF2-40B4-BE49-F238E27FC236}">
                  <a16:creationId xmlns:a16="http://schemas.microsoft.com/office/drawing/2014/main" id="{2E0EAB17-3078-43E1-34BD-4D1419275C85}"/>
                </a:ext>
              </a:extLst>
            </p:cNvPr>
            <p:cNvSpPr/>
            <p:nvPr/>
          </p:nvSpPr>
          <p:spPr>
            <a:xfrm>
              <a:off x="5020058" y="3055712"/>
              <a:ext cx="4438062" cy="376973"/>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grpSp>
      <p:sp>
        <p:nvSpPr>
          <p:cNvPr id="74" name="CasellaDiTesto 73">
            <a:extLst>
              <a:ext uri="{FF2B5EF4-FFF2-40B4-BE49-F238E27FC236}">
                <a16:creationId xmlns:a16="http://schemas.microsoft.com/office/drawing/2014/main" id="{5AA41279-A892-3484-B2DB-7C64FE08F4C5}"/>
              </a:ext>
            </a:extLst>
          </p:cNvPr>
          <p:cNvSpPr txBox="1"/>
          <p:nvPr/>
        </p:nvSpPr>
        <p:spPr>
          <a:xfrm>
            <a:off x="7205170" y="766479"/>
            <a:ext cx="3787374" cy="307777"/>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β</a:t>
            </a:r>
            <a:r>
              <a:rPr kumimoji="0" lang="it-IT" sz="14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a:t>
            </a:r>
            <a:r>
              <a:rPr kumimoji="0" lang="it-IT" sz="1400" b="1"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rPr>
              <a:t>decay</a:t>
            </a:r>
            <a:r>
              <a:rPr kumimoji="0" lang="it-IT" sz="14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 detection by </a:t>
            </a:r>
            <a:r>
              <a:rPr kumimoji="0" lang="el-GR" sz="14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γ</a:t>
            </a:r>
            <a:r>
              <a:rPr kumimoji="0" lang="it-IT" sz="14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-rays tagging;</a:t>
            </a:r>
          </a:p>
        </p:txBody>
      </p:sp>
      <p:sp>
        <p:nvSpPr>
          <p:cNvPr id="75" name="Freccia a destra 36">
            <a:extLst>
              <a:ext uri="{FF2B5EF4-FFF2-40B4-BE49-F238E27FC236}">
                <a16:creationId xmlns:a16="http://schemas.microsoft.com/office/drawing/2014/main" id="{673C8EE4-0222-E8AD-855C-3008F85397A8}"/>
              </a:ext>
            </a:extLst>
          </p:cNvPr>
          <p:cNvSpPr/>
          <p:nvPr/>
        </p:nvSpPr>
        <p:spPr>
          <a:xfrm>
            <a:off x="6557098" y="799923"/>
            <a:ext cx="432048" cy="227058"/>
          </a:xfrm>
          <a:prstGeom prst="rightArrow">
            <a:avLst/>
          </a:prstGeom>
          <a:solidFill>
            <a:srgbClr val="6E62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FFF"/>
              </a:solidFill>
              <a:effectLst/>
              <a:uLnTx/>
              <a:uFillTx/>
              <a:latin typeface="Georgia"/>
              <a:ea typeface="+mn-ea"/>
              <a:cs typeface="+mn-cs"/>
            </a:endParaRPr>
          </a:p>
        </p:txBody>
      </p:sp>
      <p:sp>
        <p:nvSpPr>
          <p:cNvPr id="78" name="CasellaDiTesto 77">
            <a:extLst>
              <a:ext uri="{FF2B5EF4-FFF2-40B4-BE49-F238E27FC236}">
                <a16:creationId xmlns:a16="http://schemas.microsoft.com/office/drawing/2014/main" id="{C15C74BA-4C09-EB70-17B0-3CA1CA157811}"/>
              </a:ext>
            </a:extLst>
          </p:cNvPr>
          <p:cNvSpPr txBox="1"/>
          <p:nvPr/>
        </p:nvSpPr>
        <p:spPr>
          <a:xfrm>
            <a:off x="1372228" y="764704"/>
            <a:ext cx="401741"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654546"/>
                </a:solidFill>
                <a:effectLst/>
                <a:uLnTx/>
                <a:uFillTx/>
                <a:latin typeface="Calibri" panose="020F0502020204030204" pitchFamily="34" charset="0"/>
                <a:ea typeface="+mn-ea"/>
                <a:cs typeface="Calibri" panose="020F0502020204030204" pitchFamily="34" charset="0"/>
              </a:rPr>
              <a:t>2</a:t>
            </a:r>
          </a:p>
        </p:txBody>
      </p:sp>
      <p:sp>
        <p:nvSpPr>
          <p:cNvPr id="79" name="Ovale 78">
            <a:extLst>
              <a:ext uri="{FF2B5EF4-FFF2-40B4-BE49-F238E27FC236}">
                <a16:creationId xmlns:a16="http://schemas.microsoft.com/office/drawing/2014/main" id="{AC76C5FA-3B13-376D-D7C3-C9866ADE0ED0}"/>
              </a:ext>
            </a:extLst>
          </p:cNvPr>
          <p:cNvSpPr/>
          <p:nvPr/>
        </p:nvSpPr>
        <p:spPr>
          <a:xfrm>
            <a:off x="1426878" y="808674"/>
            <a:ext cx="290356" cy="312944"/>
          </a:xfrm>
          <a:prstGeom prst="ellipse">
            <a:avLst/>
          </a:prstGeom>
          <a:noFill/>
          <a:ln>
            <a:solidFill>
              <a:srgbClr val="6545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sp>
        <p:nvSpPr>
          <p:cNvPr id="80" name="CasellaDiTesto 79">
            <a:extLst>
              <a:ext uri="{FF2B5EF4-FFF2-40B4-BE49-F238E27FC236}">
                <a16:creationId xmlns:a16="http://schemas.microsoft.com/office/drawing/2014/main" id="{23BA3FE3-310A-7406-B1E2-B310D72FC945}"/>
              </a:ext>
            </a:extLst>
          </p:cNvPr>
          <p:cNvSpPr txBox="1"/>
          <p:nvPr/>
        </p:nvSpPr>
        <p:spPr>
          <a:xfrm>
            <a:off x="-13882" y="-27384"/>
            <a:ext cx="58326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PANDORA Facility: </a:t>
            </a:r>
            <a:r>
              <a:rPr kumimoji="0" lang="it-IT" sz="1600" b="1"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HPGe</a:t>
            </a:r>
            <a:r>
              <a:rPr kumimoji="0" lang="it-IT" sz="1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l-GR" sz="1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γ</a:t>
            </a:r>
            <a:r>
              <a:rPr kumimoji="0" lang="it-IT" sz="1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-detectors Array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84" name="Gruppo 83">
            <a:extLst>
              <a:ext uri="{FF2B5EF4-FFF2-40B4-BE49-F238E27FC236}">
                <a16:creationId xmlns:a16="http://schemas.microsoft.com/office/drawing/2014/main" id="{20EFFBA3-88F9-51C6-6CCC-7372E7D3D8CF}"/>
              </a:ext>
            </a:extLst>
          </p:cNvPr>
          <p:cNvGrpSpPr/>
          <p:nvPr/>
        </p:nvGrpSpPr>
        <p:grpSpPr>
          <a:xfrm>
            <a:off x="312010" y="1923820"/>
            <a:ext cx="5854741" cy="4817548"/>
            <a:chOff x="312010" y="1923820"/>
            <a:chExt cx="5854741" cy="4817548"/>
          </a:xfrm>
        </p:grpSpPr>
        <p:pic>
          <p:nvPicPr>
            <p:cNvPr id="81" name="Immagine 80">
              <a:extLst>
                <a:ext uri="{FF2B5EF4-FFF2-40B4-BE49-F238E27FC236}">
                  <a16:creationId xmlns:a16="http://schemas.microsoft.com/office/drawing/2014/main" id="{FD72376A-954D-C353-C92A-F4283CB636DC}"/>
                </a:ext>
              </a:extLst>
            </p:cNvPr>
            <p:cNvPicPr>
              <a:picLocks noChangeAspect="1"/>
            </p:cNvPicPr>
            <p:nvPr/>
          </p:nvPicPr>
          <p:blipFill>
            <a:blip r:embed="rId15"/>
            <a:stretch>
              <a:fillRect/>
            </a:stretch>
          </p:blipFill>
          <p:spPr>
            <a:xfrm>
              <a:off x="312010" y="1923820"/>
              <a:ext cx="5841802" cy="4338494"/>
            </a:xfrm>
            <a:prstGeom prst="rect">
              <a:avLst/>
            </a:prstGeom>
          </p:spPr>
        </p:pic>
        <p:sp>
          <p:nvSpPr>
            <p:cNvPr id="83" name="CasellaDiTesto 82">
              <a:extLst>
                <a:ext uri="{FF2B5EF4-FFF2-40B4-BE49-F238E27FC236}">
                  <a16:creationId xmlns:a16="http://schemas.microsoft.com/office/drawing/2014/main" id="{2D9E0067-E5BB-B3F8-1D7E-2CB073413896}"/>
                </a:ext>
              </a:extLst>
            </p:cNvPr>
            <p:cNvSpPr txBox="1"/>
            <p:nvPr/>
          </p:nvSpPr>
          <p:spPr>
            <a:xfrm>
              <a:off x="312010" y="6095037"/>
              <a:ext cx="5854741" cy="646331"/>
            </a:xfrm>
            <a:prstGeom prst="rect">
              <a:avLst/>
            </a:prstGeom>
            <a:solidFill>
              <a:schemeClr val="bg1"/>
            </a:solidFill>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it-IT" sz="1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Tag </a:t>
              </a:r>
              <a:r>
                <a:rPr kumimoji="0" lang="el-GR"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γ</a:t>
              </a:r>
              <a:r>
                <a:rPr kumimoji="0" lang="it-IT" sz="1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-rays </a:t>
              </a:r>
              <a:r>
                <a:rPr kumimoji="0" lang="it-IT" sz="1800" b="0" i="0" u="none" strike="noStrike" kern="1200" cap="none" spc="0" normalizeH="0" baseline="0" noProof="0">
                  <a:ln>
                    <a:noFill/>
                  </a:ln>
                  <a:solidFill>
                    <a:srgbClr val="283E6A"/>
                  </a:solidFill>
                  <a:effectLst/>
                  <a:uLnTx/>
                  <a:uFillTx/>
                  <a:latin typeface="Calibri" panose="020F0502020204030204" pitchFamily="34" charset="0"/>
                  <a:ea typeface="+mn-ea"/>
                  <a:cs typeface="Calibri" panose="020F0502020204030204" pitchFamily="34" charset="0"/>
                </a:rPr>
                <a:t>(</a:t>
              </a:r>
              <a:r>
                <a:rPr kumimoji="0" lang="it-IT" sz="1800" b="0" i="0" u="none" strike="noStrike" kern="1200" cap="none" spc="0" normalizeH="0" baseline="0" noProof="0" err="1">
                  <a:ln>
                    <a:noFill/>
                  </a:ln>
                  <a:solidFill>
                    <a:srgbClr val="283E6A"/>
                  </a:solidFill>
                  <a:effectLst/>
                  <a:uLnTx/>
                  <a:uFillTx/>
                  <a:latin typeface="Calibri" panose="020F0502020204030204" pitchFamily="34" charset="0"/>
                  <a:ea typeface="+mn-ea"/>
                  <a:cs typeface="Calibri" panose="020F0502020204030204" pitchFamily="34" charset="0"/>
                </a:rPr>
                <a:t>typical</a:t>
              </a:r>
              <a:r>
                <a:rPr kumimoji="0" lang="it-IT" sz="1800" b="0" i="0" u="none" strike="noStrike" kern="1200" cap="none" spc="0" normalizeH="0" baseline="0" noProof="0">
                  <a:ln>
                    <a:noFill/>
                  </a:ln>
                  <a:solidFill>
                    <a:srgbClr val="283E6A"/>
                  </a:solidFill>
                  <a:effectLst/>
                  <a:uLnTx/>
                  <a:uFillTx/>
                  <a:latin typeface="Calibri" panose="020F0502020204030204" pitchFamily="34" charset="0"/>
                  <a:ea typeface="+mn-ea"/>
                  <a:cs typeface="Calibri" panose="020F0502020204030204" pitchFamily="34" charset="0"/>
                </a:rPr>
                <a:t> energies ~ 200 </a:t>
              </a:r>
              <a:r>
                <a:rPr kumimoji="0" lang="it-IT" sz="1800" b="0" i="0" u="none" strike="noStrike" kern="1200" cap="none" spc="0" normalizeH="0" baseline="0" noProof="0" err="1">
                  <a:ln>
                    <a:noFill/>
                  </a:ln>
                  <a:solidFill>
                    <a:srgbClr val="283E6A"/>
                  </a:solidFill>
                  <a:effectLst/>
                  <a:uLnTx/>
                  <a:uFillTx/>
                  <a:latin typeface="Calibri" panose="020F0502020204030204" pitchFamily="34" charset="0"/>
                  <a:ea typeface="+mn-ea"/>
                  <a:cs typeface="Calibri" panose="020F0502020204030204" pitchFamily="34" charset="0"/>
                </a:rPr>
                <a:t>keV</a:t>
              </a:r>
              <a:r>
                <a:rPr kumimoji="0" lang="it-IT" sz="1800" b="0" i="0" u="none" strike="noStrike" kern="1200" cap="none" spc="0" normalizeH="0" baseline="0" noProof="0">
                  <a:ln>
                    <a:noFill/>
                  </a:ln>
                  <a:solidFill>
                    <a:srgbClr val="283E6A"/>
                  </a:solidFill>
                  <a:effectLst/>
                  <a:uLnTx/>
                  <a:uFillTx/>
                  <a:latin typeface="Calibri" panose="020F0502020204030204" pitchFamily="34" charset="0"/>
                  <a:ea typeface="+mn-ea"/>
                  <a:cs typeface="Calibri" panose="020F0502020204030204" pitchFamily="34" charset="0"/>
                </a:rPr>
                <a:t> - 1800 </a:t>
              </a:r>
              <a:r>
                <a:rPr kumimoji="0" lang="it-IT" sz="1800" b="0" i="0" u="none" strike="noStrike" kern="1200" cap="none" spc="0" normalizeH="0" baseline="0" noProof="0" err="1">
                  <a:ln>
                    <a:noFill/>
                  </a:ln>
                  <a:solidFill>
                    <a:srgbClr val="283E6A"/>
                  </a:solidFill>
                  <a:effectLst/>
                  <a:uLnTx/>
                  <a:uFillTx/>
                  <a:latin typeface="Calibri" panose="020F0502020204030204" pitchFamily="34" charset="0"/>
                  <a:ea typeface="+mn-ea"/>
                  <a:cs typeface="Calibri" panose="020F0502020204030204" pitchFamily="34" charset="0"/>
                </a:rPr>
                <a:t>keV</a:t>
              </a:r>
              <a:r>
                <a:rPr kumimoji="0" lang="it-IT" sz="1800" b="0" i="0" u="none" strike="noStrike" kern="1200" cap="none" spc="0" normalizeH="0" baseline="0" noProof="0">
                  <a:ln>
                    <a:noFill/>
                  </a:ln>
                  <a:solidFill>
                    <a:srgbClr val="283E6A"/>
                  </a:solidFill>
                  <a:effectLst/>
                  <a:uLnTx/>
                  <a:uFillTx/>
                  <a:latin typeface="Calibri" panose="020F0502020204030204" pitchFamily="34" charset="0"/>
                  <a:ea typeface="+mn-ea"/>
                  <a:cs typeface="Calibri" panose="020F0502020204030204" pitchFamily="34" charset="0"/>
                </a:rPr>
                <a:t>) </a:t>
              </a:r>
              <a:r>
                <a:rPr kumimoji="0" lang="it-IT" sz="1800" b="1" i="0" u="none" strike="noStrike" kern="1200" cap="none" spc="0" normalizeH="0" baseline="0" noProof="0" err="1">
                  <a:ln>
                    <a:noFill/>
                  </a:ln>
                  <a:solidFill>
                    <a:srgbClr val="C00000"/>
                  </a:solidFill>
                  <a:effectLst/>
                  <a:uLnTx/>
                  <a:uFillTx/>
                  <a:latin typeface="Calibri" panose="020F0502020204030204" pitchFamily="34" charset="0"/>
                  <a:ea typeface="+mn-ea"/>
                  <a:cs typeface="Calibri" panose="020F0502020204030204" pitchFamily="34" charset="0"/>
                </a:rPr>
                <a:t>emitted</a:t>
              </a:r>
              <a:r>
                <a:rPr kumimoji="0" lang="it-IT" sz="1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 from the post-</a:t>
              </a:r>
              <a:r>
                <a:rPr kumimoji="0" lang="el-GR" sz="1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β</a:t>
              </a:r>
              <a:r>
                <a:rPr kumimoji="0" lang="it-IT" sz="1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 «radio-products»</a:t>
              </a:r>
            </a:p>
          </p:txBody>
        </p:sp>
      </p:grpSp>
      <p:sp>
        <p:nvSpPr>
          <p:cNvPr id="85" name="CasellaDiTesto 84">
            <a:extLst>
              <a:ext uri="{FF2B5EF4-FFF2-40B4-BE49-F238E27FC236}">
                <a16:creationId xmlns:a16="http://schemas.microsoft.com/office/drawing/2014/main" id="{E60CF5B2-5CB1-1139-B604-C9E9D92E33B3}"/>
              </a:ext>
            </a:extLst>
          </p:cNvPr>
          <p:cNvSpPr txBox="1"/>
          <p:nvPr/>
        </p:nvSpPr>
        <p:spPr>
          <a:xfrm>
            <a:off x="119336" y="1556792"/>
            <a:ext cx="6169864" cy="33855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GEANT4 </a:t>
            </a:r>
            <a:r>
              <a:rPr kumimoji="0" lang="it-IT" sz="1600" b="1" i="0" u="none" strike="noStrike" kern="0" cap="none" spc="0" normalizeH="0" baseline="0" noProof="0" err="1">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Simulations</a:t>
            </a: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 to design the </a:t>
            </a:r>
            <a:r>
              <a:rPr kumimoji="0" lang="it-IT" sz="1600" b="1" i="0" u="none" strike="noStrike" kern="0" cap="none" spc="0" normalizeH="0" baseline="0" noProof="0" err="1">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HPGe</a:t>
            </a:r>
            <a:r>
              <a:rPr kumimoji="0" lang="it-IT" sz="16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panose="02020603050405020304" pitchFamily="18" charset="0"/>
              </a:rPr>
              <a:t> array </a:t>
            </a:r>
            <a:endParaRPr kumimoji="0" lang="en-US" sz="16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6" name="CasellaDiTesto 85">
            <a:extLst>
              <a:ext uri="{FF2B5EF4-FFF2-40B4-BE49-F238E27FC236}">
                <a16:creationId xmlns:a16="http://schemas.microsoft.com/office/drawing/2014/main" id="{39B598E7-23E2-D64B-E843-3A2393E84C98}"/>
              </a:ext>
            </a:extLst>
          </p:cNvPr>
          <p:cNvSpPr txBox="1"/>
          <p:nvPr/>
        </p:nvSpPr>
        <p:spPr>
          <a:xfrm>
            <a:off x="9254872" y="1064906"/>
            <a:ext cx="61363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1" u="none" strike="noStrike" kern="1200" cap="none" spc="0" normalizeH="0" baseline="0" noProof="0">
                <a:ln>
                  <a:noFill/>
                </a:ln>
                <a:solidFill>
                  <a:srgbClr val="282828"/>
                </a:solidFill>
                <a:effectLst/>
                <a:uLnTx/>
                <a:uFillTx/>
                <a:latin typeface="MuseoSans"/>
                <a:ea typeface="+mn-ea"/>
                <a:cs typeface="+mn-cs"/>
              </a:rPr>
              <a:t>E. Naselli et al., Front </a:t>
            </a:r>
            <a:r>
              <a:rPr kumimoji="0" lang="it-IT" sz="1200" b="0" i="1" u="none" strike="noStrike" kern="1200" cap="none" spc="0" normalizeH="0" baseline="0" noProof="0" err="1">
                <a:ln>
                  <a:noFill/>
                </a:ln>
                <a:solidFill>
                  <a:srgbClr val="282828"/>
                </a:solidFill>
                <a:effectLst/>
                <a:uLnTx/>
                <a:uFillTx/>
                <a:latin typeface="MuseoSans"/>
                <a:ea typeface="+mn-ea"/>
                <a:cs typeface="+mn-cs"/>
              </a:rPr>
              <a:t>Phys</a:t>
            </a:r>
            <a:r>
              <a:rPr kumimoji="0" lang="it-IT" sz="1200" b="0" i="1" u="none" strike="noStrike" kern="1200" cap="none" spc="0" normalizeH="0" baseline="0" noProof="0">
                <a:ln>
                  <a:noFill/>
                </a:ln>
                <a:solidFill>
                  <a:srgbClr val="282828"/>
                </a:solidFill>
                <a:effectLst/>
                <a:uLnTx/>
                <a:uFillTx/>
                <a:latin typeface="MuseoSans"/>
                <a:ea typeface="+mn-ea"/>
                <a:cs typeface="+mn-cs"/>
              </a:rPr>
              <a:t> (2022) 10:935728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1" u="none" strike="noStrike" kern="1200" cap="none" spc="0" normalizeH="0" baseline="0" noProof="0">
                <a:ln>
                  <a:noFill/>
                </a:ln>
                <a:solidFill>
                  <a:srgbClr val="3E3D40"/>
                </a:solidFill>
                <a:effectLst/>
                <a:uLnTx/>
                <a:uFillTx/>
                <a:latin typeface="MuseoSans"/>
                <a:ea typeface="+mn-ea"/>
                <a:cs typeface="+mn-cs"/>
              </a:rPr>
              <a:t>A. </a:t>
            </a:r>
            <a:r>
              <a:rPr kumimoji="0" lang="it-IT" sz="1200" b="0" i="1" u="none" strike="noStrike" kern="1200" cap="none" spc="0" normalizeH="0" baseline="0" noProof="0" err="1">
                <a:ln>
                  <a:noFill/>
                </a:ln>
                <a:solidFill>
                  <a:srgbClr val="3E3D40"/>
                </a:solidFill>
                <a:effectLst/>
                <a:uLnTx/>
                <a:uFillTx/>
                <a:latin typeface="MuseoSans"/>
                <a:ea typeface="+mn-ea"/>
                <a:cs typeface="+mn-cs"/>
              </a:rPr>
              <a:t>Goasduff</a:t>
            </a:r>
            <a:r>
              <a:rPr kumimoji="0" lang="it-IT" sz="1200" b="0" i="1" u="none" strike="noStrike" kern="1200" cap="none" spc="0" normalizeH="0" baseline="0" noProof="0">
                <a:ln>
                  <a:noFill/>
                </a:ln>
                <a:solidFill>
                  <a:srgbClr val="3E3D40"/>
                </a:solidFill>
                <a:effectLst/>
                <a:uLnTx/>
                <a:uFillTx/>
                <a:latin typeface="MuseoSans"/>
                <a:ea typeface="+mn-ea"/>
                <a:cs typeface="+mn-cs"/>
              </a:rPr>
              <a:t> et al., Front. </a:t>
            </a:r>
            <a:r>
              <a:rPr kumimoji="0" lang="it-IT" sz="1200" b="0" i="1" u="none" strike="noStrike" kern="1200" cap="none" spc="0" normalizeH="0" baseline="0" noProof="0" err="1">
                <a:ln>
                  <a:noFill/>
                </a:ln>
                <a:solidFill>
                  <a:srgbClr val="3E3D40"/>
                </a:solidFill>
                <a:effectLst/>
                <a:uLnTx/>
                <a:uFillTx/>
                <a:latin typeface="MuseoSans"/>
                <a:ea typeface="+mn-ea"/>
                <a:cs typeface="+mn-cs"/>
              </a:rPr>
              <a:t>Phys</a:t>
            </a:r>
            <a:r>
              <a:rPr kumimoji="0" lang="it-IT" sz="1200" b="0" i="1" u="none" strike="noStrike" kern="1200" cap="none" spc="0" normalizeH="0" baseline="0" noProof="0">
                <a:ln>
                  <a:noFill/>
                </a:ln>
                <a:solidFill>
                  <a:srgbClr val="3E3D40"/>
                </a:solidFill>
                <a:effectLst/>
                <a:uLnTx/>
                <a:uFillTx/>
                <a:latin typeface="MuseoSans"/>
                <a:ea typeface="+mn-ea"/>
                <a:cs typeface="+mn-cs"/>
              </a:rPr>
              <a:t>.</a:t>
            </a:r>
            <a:r>
              <a:rPr kumimoji="0" lang="it-IT" sz="1200" b="0" i="0" u="none" strike="noStrike" kern="1200" cap="none" spc="0" normalizeH="0" baseline="0" noProof="0">
                <a:ln>
                  <a:noFill/>
                </a:ln>
                <a:solidFill>
                  <a:srgbClr val="3E3D40"/>
                </a:solidFill>
                <a:effectLst/>
                <a:uLnTx/>
                <a:uFillTx/>
                <a:latin typeface="MuseoSans"/>
                <a:ea typeface="+mn-ea"/>
                <a:cs typeface="+mn-cs"/>
              </a:rPr>
              <a:t> 10:936081</a:t>
            </a:r>
            <a:endParaRPr kumimoji="0" lang="it-IT" sz="1200" b="0" i="1" u="none" strike="noStrike" kern="1200" cap="none" spc="0" normalizeH="0" baseline="0" noProof="0">
              <a:ln>
                <a:noFill/>
              </a:ln>
              <a:solidFill>
                <a:srgbClr val="000000"/>
              </a:solidFill>
              <a:effectLst/>
              <a:uLnTx/>
              <a:uFillTx/>
              <a:latin typeface="Georgia"/>
              <a:ea typeface="+mn-ea"/>
              <a:cs typeface="+mn-cs"/>
            </a:endParaRPr>
          </a:p>
        </p:txBody>
      </p:sp>
    </p:spTree>
    <p:custDataLst>
      <p:tags r:id="rId1"/>
    </p:custDataLst>
    <p:extLst>
      <p:ext uri="{BB962C8B-B14F-4D97-AF65-F5344CB8AC3E}">
        <p14:creationId xmlns:p14="http://schemas.microsoft.com/office/powerpoint/2010/main" val="402042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p:bldP spid="33" grpId="0" animBg="1"/>
      <p:bldP spid="19" grpId="0" animBg="1"/>
      <p:bldP spid="47" grpId="0"/>
      <p:bldP spid="8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9" name="Picture 2" descr="A diagram of a flowchart&#10;&#10;Description automatically generated">
            <a:extLst>
              <a:ext uri="{FF2B5EF4-FFF2-40B4-BE49-F238E27FC236}">
                <a16:creationId xmlns:a16="http://schemas.microsoft.com/office/drawing/2014/main" id="{9CD38CEF-D2EE-2CC6-975D-01511BCB9727}"/>
              </a:ext>
            </a:extLst>
          </p:cNvPr>
          <p:cNvPicPr>
            <a:picLocks noChangeAspect="1"/>
          </p:cNvPicPr>
          <p:nvPr/>
        </p:nvPicPr>
        <p:blipFill>
          <a:blip r:embed="rId3">
            <a:alphaModFix/>
          </a:blip>
          <a:stretch>
            <a:fillRect/>
          </a:stretch>
        </p:blipFill>
        <p:spPr>
          <a:xfrm>
            <a:off x="190165" y="1229275"/>
            <a:ext cx="4239670" cy="2229258"/>
          </a:xfrm>
          <a:prstGeom prst="rect">
            <a:avLst/>
          </a:prstGeom>
        </p:spPr>
      </p:pic>
      <p:pic>
        <p:nvPicPr>
          <p:cNvPr id="2075" name="Immagine 2074">
            <a:extLst>
              <a:ext uri="{FF2B5EF4-FFF2-40B4-BE49-F238E27FC236}">
                <a16:creationId xmlns:a16="http://schemas.microsoft.com/office/drawing/2014/main" id="{D7CE698F-7F45-D3CA-8984-961DCCBD60F8}"/>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720738" y="5051862"/>
            <a:ext cx="692960" cy="635362"/>
          </a:xfrm>
          <a:prstGeom prst="rect">
            <a:avLst/>
          </a:prstGeom>
        </p:spPr>
      </p:pic>
      <p:sp>
        <p:nvSpPr>
          <p:cNvPr id="2" name="Segnaposto numero diapositiva 1">
            <a:extLst>
              <a:ext uri="{FF2B5EF4-FFF2-40B4-BE49-F238E27FC236}">
                <a16:creationId xmlns:a16="http://schemas.microsoft.com/office/drawing/2014/main" id="{8EB11F4F-FDA2-A23F-0556-292476D8FEDA}"/>
              </a:ext>
            </a:extLst>
          </p:cNvPr>
          <p:cNvSpPr>
            <a:spLocks noGrp="1"/>
          </p:cNvSpPr>
          <p:nvPr>
            <p:ph type="sldNum" sz="quarter" idx="12"/>
          </p:nvPr>
        </p:nvSpPr>
        <p:spPr/>
        <p:txBody>
          <a:bodyPr/>
          <a:lstStyle/>
          <a:p>
            <a:fld id="{825A1364-9D83-4D37-A282-5E5560CE45FB}" type="slidenum">
              <a:rPr lang="it-IT" smtClean="0"/>
              <a:pPr/>
              <a:t>14</a:t>
            </a:fld>
            <a:endParaRPr lang="it-IT"/>
          </a:p>
        </p:txBody>
      </p:sp>
      <p:pic>
        <p:nvPicPr>
          <p:cNvPr id="9" name="Immagine 8">
            <a:extLst>
              <a:ext uri="{FF2B5EF4-FFF2-40B4-BE49-F238E27FC236}">
                <a16:creationId xmlns:a16="http://schemas.microsoft.com/office/drawing/2014/main" id="{9589342E-674B-3F56-549D-F87A6D15744D}"/>
              </a:ext>
            </a:extLst>
          </p:cNvPr>
          <p:cNvPicPr>
            <a:picLocks noChangeAspect="1"/>
          </p:cNvPicPr>
          <p:nvPr/>
        </p:nvPicPr>
        <p:blipFill>
          <a:blip r:embed="rId4"/>
          <a:srcRect b="29437"/>
          <a:stretch/>
        </p:blipFill>
        <p:spPr>
          <a:xfrm>
            <a:off x="-170454" y="4536069"/>
            <a:ext cx="3139921" cy="2222121"/>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put penna 9">
                <a:extLst>
                  <a:ext uri="{FF2B5EF4-FFF2-40B4-BE49-F238E27FC236}">
                    <a16:creationId xmlns:a16="http://schemas.microsoft.com/office/drawing/2014/main" id="{4C98F761-EF52-E124-2C2A-A03D7C977CA7}"/>
                  </a:ext>
                </a:extLst>
              </p14:cNvPr>
              <p14:cNvContentPartPr/>
              <p14:nvPr/>
            </p14:nvContentPartPr>
            <p14:xfrm>
              <a:off x="1399507" y="4608541"/>
              <a:ext cx="488520" cy="1081080"/>
            </p14:xfrm>
          </p:contentPart>
        </mc:Choice>
        <mc:Fallback xmlns="">
          <p:pic>
            <p:nvPicPr>
              <p:cNvPr id="10" name="Input penna 9">
                <a:extLst>
                  <a:ext uri="{FF2B5EF4-FFF2-40B4-BE49-F238E27FC236}">
                    <a16:creationId xmlns:a16="http://schemas.microsoft.com/office/drawing/2014/main" id="{4C98F761-EF52-E124-2C2A-A03D7C977CA7}"/>
                  </a:ext>
                </a:extLst>
              </p:cNvPr>
              <p:cNvPicPr/>
              <p:nvPr/>
            </p:nvPicPr>
            <p:blipFill>
              <a:blip r:embed="rId6"/>
              <a:stretch>
                <a:fillRect/>
              </a:stretch>
            </p:blipFill>
            <p:spPr>
              <a:xfrm>
                <a:off x="1393387" y="4602421"/>
                <a:ext cx="500760" cy="1093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put penna 10">
                <a:extLst>
                  <a:ext uri="{FF2B5EF4-FFF2-40B4-BE49-F238E27FC236}">
                    <a16:creationId xmlns:a16="http://schemas.microsoft.com/office/drawing/2014/main" id="{E4E7CBF5-E2F0-B414-7F83-60DCB80362E2}"/>
                  </a:ext>
                </a:extLst>
              </p14:cNvPr>
              <p14:cNvContentPartPr/>
              <p14:nvPr/>
            </p14:nvContentPartPr>
            <p14:xfrm>
              <a:off x="1813640" y="4454630"/>
              <a:ext cx="174600" cy="323752"/>
            </p14:xfrm>
          </p:contentPart>
        </mc:Choice>
        <mc:Fallback xmlns="">
          <p:pic>
            <p:nvPicPr>
              <p:cNvPr id="11" name="Input penna 10">
                <a:extLst>
                  <a:ext uri="{FF2B5EF4-FFF2-40B4-BE49-F238E27FC236}">
                    <a16:creationId xmlns:a16="http://schemas.microsoft.com/office/drawing/2014/main" id="{E4E7CBF5-E2F0-B414-7F83-60DCB80362E2}"/>
                  </a:ext>
                </a:extLst>
              </p:cNvPr>
              <p:cNvPicPr/>
              <p:nvPr/>
            </p:nvPicPr>
            <p:blipFill>
              <a:blip r:embed="rId8"/>
              <a:stretch>
                <a:fillRect/>
              </a:stretch>
            </p:blipFill>
            <p:spPr>
              <a:xfrm>
                <a:off x="1807533" y="4448515"/>
                <a:ext cx="186815" cy="33598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put penna 11">
                <a:extLst>
                  <a:ext uri="{FF2B5EF4-FFF2-40B4-BE49-F238E27FC236}">
                    <a16:creationId xmlns:a16="http://schemas.microsoft.com/office/drawing/2014/main" id="{1678635C-52C2-FCDE-37D5-242C5096061C}"/>
                  </a:ext>
                </a:extLst>
              </p14:cNvPr>
              <p14:cNvContentPartPr/>
              <p14:nvPr/>
            </p14:nvContentPartPr>
            <p14:xfrm>
              <a:off x="867467" y="4393622"/>
              <a:ext cx="1995480" cy="253080"/>
            </p14:xfrm>
          </p:contentPart>
        </mc:Choice>
        <mc:Fallback xmlns="">
          <p:pic>
            <p:nvPicPr>
              <p:cNvPr id="12" name="Input penna 11">
                <a:extLst>
                  <a:ext uri="{FF2B5EF4-FFF2-40B4-BE49-F238E27FC236}">
                    <a16:creationId xmlns:a16="http://schemas.microsoft.com/office/drawing/2014/main" id="{1678635C-52C2-FCDE-37D5-242C5096061C}"/>
                  </a:ext>
                </a:extLst>
              </p:cNvPr>
              <p:cNvPicPr/>
              <p:nvPr/>
            </p:nvPicPr>
            <p:blipFill>
              <a:blip r:embed="rId10"/>
              <a:stretch>
                <a:fillRect/>
              </a:stretch>
            </p:blipFill>
            <p:spPr>
              <a:xfrm>
                <a:off x="861347" y="4387502"/>
                <a:ext cx="2007720" cy="265320"/>
              </a:xfrm>
              <a:prstGeom prst="rect">
                <a:avLst/>
              </a:prstGeom>
            </p:spPr>
          </p:pic>
        </mc:Fallback>
      </mc:AlternateContent>
      <p:grpSp>
        <p:nvGrpSpPr>
          <p:cNvPr id="32" name="Gruppo 31">
            <a:extLst>
              <a:ext uri="{FF2B5EF4-FFF2-40B4-BE49-F238E27FC236}">
                <a16:creationId xmlns:a16="http://schemas.microsoft.com/office/drawing/2014/main" id="{BCCB1920-576B-6278-35DD-754D3CC9DF80}"/>
              </a:ext>
            </a:extLst>
          </p:cNvPr>
          <p:cNvGrpSpPr/>
          <p:nvPr/>
        </p:nvGrpSpPr>
        <p:grpSpPr>
          <a:xfrm>
            <a:off x="4271340" y="3568519"/>
            <a:ext cx="3767169" cy="3700148"/>
            <a:chOff x="4328690" y="1260371"/>
            <a:chExt cx="4328284" cy="4328284"/>
          </a:xfrm>
        </p:grpSpPr>
        <p:pic>
          <p:nvPicPr>
            <p:cNvPr id="2052" name="Picture 4" descr="Caesium, atomic structure">
              <a:extLst>
                <a:ext uri="{FF2B5EF4-FFF2-40B4-BE49-F238E27FC236}">
                  <a16:creationId xmlns:a16="http://schemas.microsoft.com/office/drawing/2014/main" id="{D6DAE214-3E8C-2CAC-09B1-C104E86C5CB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8690" y="1260371"/>
              <a:ext cx="4328284" cy="4328284"/>
            </a:xfrm>
            <a:prstGeom prst="rect">
              <a:avLst/>
            </a:prstGeom>
            <a:noFill/>
            <a:extLst>
              <a:ext uri="{909E8E84-426E-40DD-AFC4-6F175D3DCCD1}">
                <a14:hiddenFill xmlns:a14="http://schemas.microsoft.com/office/drawing/2010/main">
                  <a:solidFill>
                    <a:srgbClr val="FFFFFF"/>
                  </a:solidFill>
                </a14:hiddenFill>
              </a:ext>
            </a:extLst>
          </p:spPr>
        </p:pic>
        <p:sp>
          <p:nvSpPr>
            <p:cNvPr id="16" name="Ovale 15">
              <a:extLst>
                <a:ext uri="{FF2B5EF4-FFF2-40B4-BE49-F238E27FC236}">
                  <a16:creationId xmlns:a16="http://schemas.microsoft.com/office/drawing/2014/main" id="{496F56A3-E893-EF1F-1827-211935E029DC}"/>
                </a:ext>
              </a:extLst>
            </p:cNvPr>
            <p:cNvSpPr/>
            <p:nvPr/>
          </p:nvSpPr>
          <p:spPr>
            <a:xfrm>
              <a:off x="5616681" y="43263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34B95BF6-E5DD-B023-9837-2451AEA20F37}"/>
                </a:ext>
              </a:extLst>
            </p:cNvPr>
            <p:cNvSpPr/>
            <p:nvPr/>
          </p:nvSpPr>
          <p:spPr>
            <a:xfrm>
              <a:off x="5737551" y="417397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6FD1255F-20BC-BCC8-FCBD-A6CA440551DE}"/>
                </a:ext>
              </a:extLst>
            </p:cNvPr>
            <p:cNvSpPr/>
            <p:nvPr/>
          </p:nvSpPr>
          <p:spPr>
            <a:xfrm>
              <a:off x="5422242" y="43841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89A06356-AE56-90A6-0598-AF2B894BDF9E}"/>
                </a:ext>
              </a:extLst>
            </p:cNvPr>
            <p:cNvSpPr/>
            <p:nvPr/>
          </p:nvSpPr>
          <p:spPr>
            <a:xfrm>
              <a:off x="5348671" y="3995295"/>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8DF0A08D-B46B-55C1-4E26-C98BF70D08AB}"/>
                </a:ext>
              </a:extLst>
            </p:cNvPr>
            <p:cNvSpPr/>
            <p:nvPr/>
          </p:nvSpPr>
          <p:spPr>
            <a:xfrm>
              <a:off x="5501071" y="389544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B6A8360D-90CE-9999-2FB8-EAC5CE3C512B}"/>
                </a:ext>
              </a:extLst>
            </p:cNvPr>
            <p:cNvSpPr/>
            <p:nvPr/>
          </p:nvSpPr>
          <p:spPr>
            <a:xfrm>
              <a:off x="6862156" y="453131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41AB79A8-B78C-3D48-8F40-FD533608EBB2}"/>
                </a:ext>
              </a:extLst>
            </p:cNvPr>
            <p:cNvSpPr/>
            <p:nvPr/>
          </p:nvSpPr>
          <p:spPr>
            <a:xfrm>
              <a:off x="6793841" y="436841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4F392B8C-4629-FD0D-61FC-CAC559ABFB2A}"/>
                </a:ext>
              </a:extLst>
            </p:cNvPr>
            <p:cNvSpPr/>
            <p:nvPr/>
          </p:nvSpPr>
          <p:spPr>
            <a:xfrm>
              <a:off x="6425977" y="461014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F2448AD9-144B-0B79-BDA1-02D89211497E}"/>
                </a:ext>
              </a:extLst>
            </p:cNvPr>
            <p:cNvSpPr/>
            <p:nvPr/>
          </p:nvSpPr>
          <p:spPr>
            <a:xfrm>
              <a:off x="6420723" y="47940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C34977D4-67E2-61F5-70EB-C4290FB057A0}"/>
                </a:ext>
              </a:extLst>
            </p:cNvPr>
            <p:cNvSpPr/>
            <p:nvPr/>
          </p:nvSpPr>
          <p:spPr>
            <a:xfrm>
              <a:off x="6431235" y="172507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88B1165F-ED22-FE2A-92A0-215481E04A07}"/>
                </a:ext>
              </a:extLst>
            </p:cNvPr>
            <p:cNvSpPr/>
            <p:nvPr/>
          </p:nvSpPr>
          <p:spPr>
            <a:xfrm>
              <a:off x="6425981" y="190900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115FAE42-1EAA-570A-2559-EC4BA88AA4AF}"/>
                </a:ext>
              </a:extLst>
            </p:cNvPr>
            <p:cNvSpPr/>
            <p:nvPr/>
          </p:nvSpPr>
          <p:spPr>
            <a:xfrm>
              <a:off x="4986069" y="3359420"/>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4064095E-FA3A-5E35-98F0-B11A902F4804}"/>
                </a:ext>
              </a:extLst>
            </p:cNvPr>
            <p:cNvSpPr/>
            <p:nvPr/>
          </p:nvSpPr>
          <p:spPr>
            <a:xfrm>
              <a:off x="7871142" y="33541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BDA7AC8D-DA12-7BDC-D481-DBD945D29057}"/>
                </a:ext>
              </a:extLst>
            </p:cNvPr>
            <p:cNvSpPr/>
            <p:nvPr/>
          </p:nvSpPr>
          <p:spPr>
            <a:xfrm>
              <a:off x="5401222" y="2334664"/>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38D811AF-B38F-4AE4-E941-86706BEC4118}"/>
                </a:ext>
              </a:extLst>
            </p:cNvPr>
            <p:cNvSpPr/>
            <p:nvPr/>
          </p:nvSpPr>
          <p:spPr>
            <a:xfrm>
              <a:off x="7445478" y="233992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9ED27467-C7F2-6D8C-A8D7-EBE2B3FC6E29}"/>
                </a:ext>
              </a:extLst>
            </p:cNvPr>
            <p:cNvSpPr/>
            <p:nvPr/>
          </p:nvSpPr>
          <p:spPr>
            <a:xfrm>
              <a:off x="5327654" y="2713037"/>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CasellaDiTesto 32">
            <a:extLst>
              <a:ext uri="{FF2B5EF4-FFF2-40B4-BE49-F238E27FC236}">
                <a16:creationId xmlns:a16="http://schemas.microsoft.com/office/drawing/2014/main" id="{E9F81D25-2189-1007-7BB1-33B12E8BEB3C}"/>
              </a:ext>
            </a:extLst>
          </p:cNvPr>
          <p:cNvSpPr txBox="1"/>
          <p:nvPr/>
        </p:nvSpPr>
        <p:spPr>
          <a:xfrm>
            <a:off x="2696679" y="4619058"/>
            <a:ext cx="1271752" cy="369332"/>
          </a:xfrm>
          <a:prstGeom prst="rect">
            <a:avLst/>
          </a:prstGeom>
          <a:noFill/>
        </p:spPr>
        <p:txBody>
          <a:bodyPr wrap="square" rtlCol="0">
            <a:spAutoFit/>
          </a:bodyPr>
          <a:lstStyle/>
          <a:p>
            <a:r>
              <a:rPr lang="it-IT"/>
              <a:t>K-shell</a:t>
            </a:r>
          </a:p>
        </p:txBody>
      </p:sp>
      <p:sp>
        <p:nvSpPr>
          <p:cNvPr id="34" name="Ovale 33">
            <a:extLst>
              <a:ext uri="{FF2B5EF4-FFF2-40B4-BE49-F238E27FC236}">
                <a16:creationId xmlns:a16="http://schemas.microsoft.com/office/drawing/2014/main" id="{48FF8D2B-AA8A-1247-5F43-C81ED7C279F0}"/>
              </a:ext>
            </a:extLst>
          </p:cNvPr>
          <p:cNvSpPr/>
          <p:nvPr/>
        </p:nvSpPr>
        <p:spPr>
          <a:xfrm>
            <a:off x="1357613" y="5651708"/>
            <a:ext cx="116624" cy="110385"/>
          </a:xfrm>
          <a:prstGeom prst="ellipse">
            <a:avLst/>
          </a:prstGeom>
          <a:solidFill>
            <a:srgbClr val="FFC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F2E4BCF3-87D5-2F01-A43E-AAFE4D1568C4}"/>
              </a:ext>
            </a:extLst>
          </p:cNvPr>
          <p:cNvSpPr txBox="1"/>
          <p:nvPr/>
        </p:nvSpPr>
        <p:spPr>
          <a:xfrm>
            <a:off x="1474237" y="5470885"/>
            <a:ext cx="596203" cy="369332"/>
          </a:xfrm>
          <a:prstGeom prst="rect">
            <a:avLst/>
          </a:prstGeom>
          <a:noFill/>
        </p:spPr>
        <p:txBody>
          <a:bodyPr wrap="square" rtlCol="0">
            <a:spAutoFit/>
          </a:bodyPr>
          <a:lstStyle/>
          <a:p>
            <a:r>
              <a:rPr lang="el-GR"/>
              <a:t>β</a:t>
            </a:r>
            <a:endParaRPr lang="it-IT"/>
          </a:p>
        </p:txBody>
      </p:sp>
      <p:sp>
        <p:nvSpPr>
          <p:cNvPr id="36" name="Title 1">
            <a:extLst>
              <a:ext uri="{FF2B5EF4-FFF2-40B4-BE49-F238E27FC236}">
                <a16:creationId xmlns:a16="http://schemas.microsoft.com/office/drawing/2014/main" id="{B9951DD7-B21F-BC70-C80A-1DA49D11150C}"/>
              </a:ext>
            </a:extLst>
          </p:cNvPr>
          <p:cNvSpPr txBox="1">
            <a:spLocks/>
          </p:cNvSpPr>
          <p:nvPr/>
        </p:nvSpPr>
        <p:spPr>
          <a:xfrm>
            <a:off x="250443" y="116346"/>
            <a:ext cx="4275851" cy="10668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b="1">
                <a:solidFill>
                  <a:srgbClr val="002060"/>
                </a:solidFill>
                <a:latin typeface="Calibri" panose="020F0502020204030204" pitchFamily="34" charset="0"/>
                <a:ea typeface="Calibri Light"/>
                <a:cs typeface="Calibri" panose="020F0502020204030204" pitchFamily="34" charset="0"/>
              </a:rPr>
              <a:t>Plasma Properties</a:t>
            </a:r>
          </a:p>
        </p:txBody>
      </p:sp>
      <p:sp>
        <p:nvSpPr>
          <p:cNvPr id="37" name="Rectangle 4">
            <a:extLst>
              <a:ext uri="{FF2B5EF4-FFF2-40B4-BE49-F238E27FC236}">
                <a16:creationId xmlns:a16="http://schemas.microsoft.com/office/drawing/2014/main" id="{D399481B-6A4F-233D-F316-0366B19C1A92}"/>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6">
            <a:extLst>
              <a:ext uri="{FF2B5EF4-FFF2-40B4-BE49-F238E27FC236}">
                <a16:creationId xmlns:a16="http://schemas.microsoft.com/office/drawing/2014/main" id="{B1E8D8FB-6B93-648D-89F9-A4DAE7B0DAC7}"/>
              </a:ext>
            </a:extLst>
          </p:cNvPr>
          <p:cNvSpPr txBox="1"/>
          <p:nvPr/>
        </p:nvSpPr>
        <p:spPr>
          <a:xfrm>
            <a:off x="295701" y="197508"/>
            <a:ext cx="95342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Calibri"/>
                <a:ea typeface="Calibri"/>
                <a:cs typeface="Calibri"/>
              </a:rPr>
              <a:t>Towards the fully understanding of </a:t>
            </a:r>
            <a:r>
              <a:rPr lang="el-GR" sz="3200" b="1">
                <a:solidFill>
                  <a:srgbClr val="FFFFFF"/>
                </a:solidFill>
                <a:latin typeface="Calibri"/>
                <a:ea typeface="Calibri"/>
                <a:cs typeface="Calibri"/>
              </a:rPr>
              <a:t>β</a:t>
            </a:r>
            <a:r>
              <a:rPr lang="it-IT" sz="3200" b="1">
                <a:solidFill>
                  <a:srgbClr val="FFFFFF"/>
                </a:solidFill>
                <a:latin typeface="Calibri"/>
                <a:ea typeface="Calibri"/>
                <a:cs typeface="Calibri"/>
              </a:rPr>
              <a:t>-</a:t>
            </a:r>
            <a:r>
              <a:rPr lang="it-IT" sz="3200" b="1" err="1">
                <a:solidFill>
                  <a:srgbClr val="FFFFFF"/>
                </a:solidFill>
                <a:latin typeface="Calibri"/>
                <a:ea typeface="Calibri"/>
                <a:cs typeface="Calibri"/>
              </a:rPr>
              <a:t>decays</a:t>
            </a:r>
            <a:r>
              <a:rPr lang="it-IT" sz="3200" b="1">
                <a:solidFill>
                  <a:srgbClr val="FFFFFF"/>
                </a:solidFill>
                <a:latin typeface="Calibri"/>
                <a:ea typeface="Calibri"/>
                <a:cs typeface="Calibri"/>
              </a:rPr>
              <a:t> in </a:t>
            </a:r>
            <a:r>
              <a:rPr lang="it-IT" sz="3200" b="1" err="1">
                <a:solidFill>
                  <a:srgbClr val="FFFFFF"/>
                </a:solidFill>
                <a:latin typeface="Calibri"/>
                <a:ea typeface="Calibri"/>
                <a:cs typeface="Calibri"/>
              </a:rPr>
              <a:t>matter</a:t>
            </a:r>
            <a:endParaRPr lang="en-US" sz="3200" b="1">
              <a:solidFill>
                <a:srgbClr val="FFFFFF"/>
              </a:solidFill>
              <a:latin typeface="Calibri"/>
              <a:ea typeface="Calibri"/>
              <a:cs typeface="Calibri"/>
            </a:endParaRPr>
          </a:p>
        </p:txBody>
      </p:sp>
      <p:pic>
        <p:nvPicPr>
          <p:cNvPr id="40" name="Picture 4" descr="Logo&#10;&#10;Description automatically generated">
            <a:extLst>
              <a:ext uri="{FF2B5EF4-FFF2-40B4-BE49-F238E27FC236}">
                <a16:creationId xmlns:a16="http://schemas.microsoft.com/office/drawing/2014/main" id="{988E695A-0125-566E-F351-DB5B70ED00F4}"/>
              </a:ext>
            </a:extLst>
          </p:cNvPr>
          <p:cNvPicPr>
            <a:picLocks noChangeAspect="1"/>
          </p:cNvPicPr>
          <p:nvPr/>
        </p:nvPicPr>
        <p:blipFill>
          <a:blip r:embed="rId12">
            <a:duotone>
              <a:schemeClr val="bg2">
                <a:shade val="45000"/>
                <a:satMod val="135000"/>
              </a:schemeClr>
              <a:prstClr val="white"/>
            </a:duotone>
          </a:blip>
          <a:stretch>
            <a:fillRect/>
          </a:stretch>
        </p:blipFill>
        <p:spPr>
          <a:xfrm>
            <a:off x="10926916" y="76840"/>
            <a:ext cx="1199453" cy="774846"/>
          </a:xfrm>
          <a:prstGeom prst="rect">
            <a:avLst/>
          </a:prstGeom>
        </p:spPr>
      </p:pic>
      <p:pic>
        <p:nvPicPr>
          <p:cNvPr id="41" name="Immagine 40">
            <a:extLst>
              <a:ext uri="{FF2B5EF4-FFF2-40B4-BE49-F238E27FC236}">
                <a16:creationId xmlns:a16="http://schemas.microsoft.com/office/drawing/2014/main" id="{AF288E81-210C-CFB1-E495-B469DD668B6F}"/>
              </a:ext>
            </a:extLst>
          </p:cNvPr>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42" name="CasellaDiTesto 41">
            <a:extLst>
              <a:ext uri="{FF2B5EF4-FFF2-40B4-BE49-F238E27FC236}">
                <a16:creationId xmlns:a16="http://schemas.microsoft.com/office/drawing/2014/main" id="{211323A2-3F27-1ECA-5D37-19E857EF0A59}"/>
              </a:ext>
            </a:extLst>
          </p:cNvPr>
          <p:cNvSpPr txBox="1"/>
          <p:nvPr/>
        </p:nvSpPr>
        <p:spPr>
          <a:xfrm>
            <a:off x="1643767" y="6018162"/>
            <a:ext cx="2379384" cy="307777"/>
          </a:xfrm>
          <a:prstGeom prst="rect">
            <a:avLst/>
          </a:prstGeom>
          <a:noFill/>
        </p:spPr>
        <p:txBody>
          <a:bodyPr wrap="square" rtlCol="0">
            <a:spAutoFit/>
          </a:bodyPr>
          <a:lstStyle/>
          <a:p>
            <a:r>
              <a:rPr lang="it-IT" sz="1400" b="1" err="1"/>
              <a:t>Fully-stripped</a:t>
            </a:r>
            <a:r>
              <a:rPr lang="it-IT" sz="1400" b="1"/>
              <a:t> </a:t>
            </a:r>
            <a:r>
              <a:rPr lang="it-IT" sz="1400" b="1" baseline="30000"/>
              <a:t>134</a:t>
            </a:r>
            <a:r>
              <a:rPr lang="it-IT" sz="1400" b="1"/>
              <a:t>Cs</a:t>
            </a:r>
          </a:p>
        </p:txBody>
      </p:sp>
      <p:sp>
        <p:nvSpPr>
          <p:cNvPr id="43" name="CasellaDiTesto 42">
            <a:extLst>
              <a:ext uri="{FF2B5EF4-FFF2-40B4-BE49-F238E27FC236}">
                <a16:creationId xmlns:a16="http://schemas.microsoft.com/office/drawing/2014/main" id="{D478CCC8-E812-67ED-DA0E-7F708B162607}"/>
              </a:ext>
            </a:extLst>
          </p:cNvPr>
          <p:cNvSpPr txBox="1"/>
          <p:nvPr/>
        </p:nvSpPr>
        <p:spPr>
          <a:xfrm>
            <a:off x="279143" y="3683901"/>
            <a:ext cx="3331582" cy="646331"/>
          </a:xfrm>
          <a:prstGeom prst="rect">
            <a:avLst/>
          </a:prstGeom>
          <a:noFill/>
        </p:spPr>
        <p:txBody>
          <a:bodyPr wrap="square" rtlCol="0">
            <a:spAutoFit/>
          </a:bodyPr>
          <a:lstStyle/>
          <a:p>
            <a:r>
              <a:rPr lang="en-AU" b="1" noProof="0">
                <a:latin typeface="Arial" panose="020B0604020202020204" pitchFamily="34" charset="0"/>
                <a:cs typeface="Arial" panose="020B0604020202020204" pitchFamily="34" charset="0"/>
              </a:rPr>
              <a:t>Leptonic (atom) contribution</a:t>
            </a:r>
            <a:endParaRPr lang="el-GR" b="1" noProof="0">
              <a:latin typeface="Arial" panose="020B0604020202020204" pitchFamily="34" charset="0"/>
              <a:cs typeface="Arial" panose="020B0604020202020204" pitchFamily="34" charset="0"/>
            </a:endParaRPr>
          </a:p>
          <a:p>
            <a:r>
              <a:rPr lang="it-IT" b="1" noProof="0">
                <a:latin typeface="Arial" panose="020B0604020202020204" pitchFamily="34" charset="0"/>
                <a:cs typeface="Arial" panose="020B0604020202020204" pitchFamily="34" charset="0"/>
              </a:rPr>
              <a:t>BSBD</a:t>
            </a:r>
            <a:endParaRPr lang="en-AU" b="1" noProof="0">
              <a:latin typeface="Arial" panose="020B0604020202020204" pitchFamily="34" charset="0"/>
              <a:cs typeface="Arial" panose="020B0604020202020204" pitchFamily="34" charset="0"/>
            </a:endParaRPr>
          </a:p>
        </p:txBody>
      </p:sp>
      <p:sp>
        <p:nvSpPr>
          <p:cNvPr id="44" name="CasellaDiTesto 43">
            <a:extLst>
              <a:ext uri="{FF2B5EF4-FFF2-40B4-BE49-F238E27FC236}">
                <a16:creationId xmlns:a16="http://schemas.microsoft.com/office/drawing/2014/main" id="{C3D892D5-DE11-D553-5BC8-333B01B26E4B}"/>
              </a:ext>
            </a:extLst>
          </p:cNvPr>
          <p:cNvSpPr txBox="1"/>
          <p:nvPr/>
        </p:nvSpPr>
        <p:spPr>
          <a:xfrm>
            <a:off x="3610725" y="3653066"/>
            <a:ext cx="5241094" cy="369332"/>
          </a:xfrm>
          <a:prstGeom prst="rect">
            <a:avLst/>
          </a:prstGeom>
          <a:noFill/>
        </p:spPr>
        <p:txBody>
          <a:bodyPr wrap="square" rtlCol="0">
            <a:spAutoFit/>
          </a:bodyPr>
          <a:lstStyle/>
          <a:p>
            <a:r>
              <a:rPr lang="en-AU" b="1" noProof="0">
                <a:latin typeface="Arial" panose="020B0604020202020204" pitchFamily="34" charset="0"/>
                <a:cs typeface="Arial" panose="020B0604020202020204" pitchFamily="34" charset="0"/>
              </a:rPr>
              <a:t>Leptonic (atom </a:t>
            </a:r>
            <a:r>
              <a:rPr lang="en-AU" b="1" noProof="0">
                <a:latin typeface="Arial" panose="020B0604020202020204" pitchFamily="34" charset="0"/>
                <a:cs typeface="Arial" panose="020B0604020202020204" pitchFamily="34" charset="0"/>
                <a:sym typeface="Wingdings" pitchFamily="2" charset="2"/>
              </a:rPr>
              <a:t> </a:t>
            </a:r>
            <a:r>
              <a:rPr lang="en-AU" b="1">
                <a:latin typeface="Arial" panose="020B0604020202020204" pitchFamily="34" charset="0"/>
                <a:cs typeface="Arial" panose="020B0604020202020204" pitchFamily="34" charset="0"/>
              </a:rPr>
              <a:t>ion</a:t>
            </a:r>
            <a:r>
              <a:rPr lang="en-AU" b="1" noProof="0">
                <a:latin typeface="Arial" panose="020B0604020202020204" pitchFamily="34" charset="0"/>
                <a:cs typeface="Arial" panose="020B0604020202020204" pitchFamily="34" charset="0"/>
              </a:rPr>
              <a:t>) + plasma contribution</a:t>
            </a:r>
          </a:p>
        </p:txBody>
      </p:sp>
      <p:sp>
        <p:nvSpPr>
          <p:cNvPr id="45" name="CasellaDiTesto 44">
            <a:extLst>
              <a:ext uri="{FF2B5EF4-FFF2-40B4-BE49-F238E27FC236}">
                <a16:creationId xmlns:a16="http://schemas.microsoft.com/office/drawing/2014/main" id="{BF9AC987-4B84-4086-EA46-06EB16125F37}"/>
              </a:ext>
            </a:extLst>
          </p:cNvPr>
          <p:cNvSpPr txBox="1"/>
          <p:nvPr/>
        </p:nvSpPr>
        <p:spPr>
          <a:xfrm>
            <a:off x="8033958" y="3092405"/>
            <a:ext cx="4211282" cy="923330"/>
          </a:xfrm>
          <a:prstGeom prst="rect">
            <a:avLst/>
          </a:prstGeom>
          <a:noFill/>
        </p:spPr>
        <p:txBody>
          <a:bodyPr wrap="square" rtlCol="0">
            <a:spAutoFit/>
          </a:bodyPr>
          <a:lstStyle/>
          <a:p>
            <a:pPr algn="ctr"/>
            <a:r>
              <a:rPr lang="en-AU" b="1" noProof="0">
                <a:latin typeface="Arial" panose="020B0604020202020204" pitchFamily="34" charset="0"/>
                <a:cs typeface="Arial" panose="020B0604020202020204" pitchFamily="34" charset="0"/>
              </a:rPr>
              <a:t>Leptonic (atom/ion) + plasma + hadronic contribution (ground vs. excited/isomeric states)</a:t>
            </a:r>
          </a:p>
        </p:txBody>
      </p:sp>
      <p:grpSp>
        <p:nvGrpSpPr>
          <p:cNvPr id="2057" name="Gruppo 2056">
            <a:extLst>
              <a:ext uri="{FF2B5EF4-FFF2-40B4-BE49-F238E27FC236}">
                <a16:creationId xmlns:a16="http://schemas.microsoft.com/office/drawing/2014/main" id="{5E751414-55A5-B084-28E4-91A552DC7830}"/>
              </a:ext>
            </a:extLst>
          </p:cNvPr>
          <p:cNvGrpSpPr/>
          <p:nvPr/>
        </p:nvGrpSpPr>
        <p:grpSpPr>
          <a:xfrm>
            <a:off x="8277725" y="3591757"/>
            <a:ext cx="3767169" cy="3700148"/>
            <a:chOff x="4328690" y="1260371"/>
            <a:chExt cx="4328284" cy="4328284"/>
          </a:xfrm>
        </p:grpSpPr>
        <p:pic>
          <p:nvPicPr>
            <p:cNvPr id="2058" name="Picture 4" descr="Caesium, atomic structure">
              <a:extLst>
                <a:ext uri="{FF2B5EF4-FFF2-40B4-BE49-F238E27FC236}">
                  <a16:creationId xmlns:a16="http://schemas.microsoft.com/office/drawing/2014/main" id="{60B68A98-03B8-8659-3D05-FC4AB8DEA8D4}"/>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8690" y="1260371"/>
              <a:ext cx="4328284" cy="4328284"/>
            </a:xfrm>
            <a:prstGeom prst="rect">
              <a:avLst/>
            </a:prstGeom>
            <a:noFill/>
            <a:extLst>
              <a:ext uri="{909E8E84-426E-40DD-AFC4-6F175D3DCCD1}">
                <a14:hiddenFill xmlns:a14="http://schemas.microsoft.com/office/drawing/2010/main">
                  <a:solidFill>
                    <a:srgbClr val="FFFFFF"/>
                  </a:solidFill>
                </a14:hiddenFill>
              </a:ext>
            </a:extLst>
          </p:spPr>
        </p:pic>
        <p:sp>
          <p:nvSpPr>
            <p:cNvPr id="2059" name="Ovale 2058">
              <a:extLst>
                <a:ext uri="{FF2B5EF4-FFF2-40B4-BE49-F238E27FC236}">
                  <a16:creationId xmlns:a16="http://schemas.microsoft.com/office/drawing/2014/main" id="{C6243D40-FD01-BB96-EFE9-4E610AA55FA6}"/>
                </a:ext>
              </a:extLst>
            </p:cNvPr>
            <p:cNvSpPr/>
            <p:nvPr/>
          </p:nvSpPr>
          <p:spPr>
            <a:xfrm>
              <a:off x="5616681" y="43263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0" name="Ovale 2059">
              <a:extLst>
                <a:ext uri="{FF2B5EF4-FFF2-40B4-BE49-F238E27FC236}">
                  <a16:creationId xmlns:a16="http://schemas.microsoft.com/office/drawing/2014/main" id="{30BBA7B8-042E-F74E-6A39-DBC250D1BA22}"/>
                </a:ext>
              </a:extLst>
            </p:cNvPr>
            <p:cNvSpPr/>
            <p:nvPr/>
          </p:nvSpPr>
          <p:spPr>
            <a:xfrm>
              <a:off x="5737551" y="417397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1" name="Ovale 2060">
              <a:extLst>
                <a:ext uri="{FF2B5EF4-FFF2-40B4-BE49-F238E27FC236}">
                  <a16:creationId xmlns:a16="http://schemas.microsoft.com/office/drawing/2014/main" id="{E7C71FBB-631F-C882-CF2B-02BE1462B772}"/>
                </a:ext>
              </a:extLst>
            </p:cNvPr>
            <p:cNvSpPr/>
            <p:nvPr/>
          </p:nvSpPr>
          <p:spPr>
            <a:xfrm>
              <a:off x="5422242" y="43841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2" name="Ovale 2061">
              <a:extLst>
                <a:ext uri="{FF2B5EF4-FFF2-40B4-BE49-F238E27FC236}">
                  <a16:creationId xmlns:a16="http://schemas.microsoft.com/office/drawing/2014/main" id="{0E543F98-8B89-7C56-DE66-B5CCFEDB0834}"/>
                </a:ext>
              </a:extLst>
            </p:cNvPr>
            <p:cNvSpPr/>
            <p:nvPr/>
          </p:nvSpPr>
          <p:spPr>
            <a:xfrm>
              <a:off x="5348671" y="3995295"/>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3" name="Ovale 2062">
              <a:extLst>
                <a:ext uri="{FF2B5EF4-FFF2-40B4-BE49-F238E27FC236}">
                  <a16:creationId xmlns:a16="http://schemas.microsoft.com/office/drawing/2014/main" id="{D35BEB0A-AF5F-0A10-A3EB-BD93E7494B79}"/>
                </a:ext>
              </a:extLst>
            </p:cNvPr>
            <p:cNvSpPr/>
            <p:nvPr/>
          </p:nvSpPr>
          <p:spPr>
            <a:xfrm>
              <a:off x="5501071" y="389544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4" name="Ovale 2063">
              <a:extLst>
                <a:ext uri="{FF2B5EF4-FFF2-40B4-BE49-F238E27FC236}">
                  <a16:creationId xmlns:a16="http://schemas.microsoft.com/office/drawing/2014/main" id="{57FEEEFB-BFC3-6424-DB86-9223148B074B}"/>
                </a:ext>
              </a:extLst>
            </p:cNvPr>
            <p:cNvSpPr/>
            <p:nvPr/>
          </p:nvSpPr>
          <p:spPr>
            <a:xfrm>
              <a:off x="6862156" y="453131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5" name="Ovale 2064">
              <a:extLst>
                <a:ext uri="{FF2B5EF4-FFF2-40B4-BE49-F238E27FC236}">
                  <a16:creationId xmlns:a16="http://schemas.microsoft.com/office/drawing/2014/main" id="{D896C52F-E612-A567-6DAC-76FB84A316D2}"/>
                </a:ext>
              </a:extLst>
            </p:cNvPr>
            <p:cNvSpPr/>
            <p:nvPr/>
          </p:nvSpPr>
          <p:spPr>
            <a:xfrm>
              <a:off x="6793841" y="436841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6" name="Ovale 2065">
              <a:extLst>
                <a:ext uri="{FF2B5EF4-FFF2-40B4-BE49-F238E27FC236}">
                  <a16:creationId xmlns:a16="http://schemas.microsoft.com/office/drawing/2014/main" id="{60CA18EE-E6C6-E5A1-CCA0-BD40852865E7}"/>
                </a:ext>
              </a:extLst>
            </p:cNvPr>
            <p:cNvSpPr/>
            <p:nvPr/>
          </p:nvSpPr>
          <p:spPr>
            <a:xfrm>
              <a:off x="6425977" y="461014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7" name="Ovale 2066">
              <a:extLst>
                <a:ext uri="{FF2B5EF4-FFF2-40B4-BE49-F238E27FC236}">
                  <a16:creationId xmlns:a16="http://schemas.microsoft.com/office/drawing/2014/main" id="{F4B805BF-F614-6D2C-C05E-5B7A3B383746}"/>
                </a:ext>
              </a:extLst>
            </p:cNvPr>
            <p:cNvSpPr/>
            <p:nvPr/>
          </p:nvSpPr>
          <p:spPr>
            <a:xfrm>
              <a:off x="6420723" y="47940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8" name="Ovale 2067">
              <a:extLst>
                <a:ext uri="{FF2B5EF4-FFF2-40B4-BE49-F238E27FC236}">
                  <a16:creationId xmlns:a16="http://schemas.microsoft.com/office/drawing/2014/main" id="{0420FE78-51A3-46A4-5EB9-A5A349362426}"/>
                </a:ext>
              </a:extLst>
            </p:cNvPr>
            <p:cNvSpPr/>
            <p:nvPr/>
          </p:nvSpPr>
          <p:spPr>
            <a:xfrm>
              <a:off x="6431235" y="172507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9" name="Ovale 2068">
              <a:extLst>
                <a:ext uri="{FF2B5EF4-FFF2-40B4-BE49-F238E27FC236}">
                  <a16:creationId xmlns:a16="http://schemas.microsoft.com/office/drawing/2014/main" id="{47D7206F-E17F-DC2D-5CE7-E9B8B8C31EAF}"/>
                </a:ext>
              </a:extLst>
            </p:cNvPr>
            <p:cNvSpPr/>
            <p:nvPr/>
          </p:nvSpPr>
          <p:spPr>
            <a:xfrm>
              <a:off x="6425981" y="190900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0" name="Ovale 2069">
              <a:extLst>
                <a:ext uri="{FF2B5EF4-FFF2-40B4-BE49-F238E27FC236}">
                  <a16:creationId xmlns:a16="http://schemas.microsoft.com/office/drawing/2014/main" id="{41382D47-1855-72AD-BB0B-AE5FA03242BD}"/>
                </a:ext>
              </a:extLst>
            </p:cNvPr>
            <p:cNvSpPr/>
            <p:nvPr/>
          </p:nvSpPr>
          <p:spPr>
            <a:xfrm>
              <a:off x="4986069" y="3359420"/>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1" name="Ovale 2070">
              <a:extLst>
                <a:ext uri="{FF2B5EF4-FFF2-40B4-BE49-F238E27FC236}">
                  <a16:creationId xmlns:a16="http://schemas.microsoft.com/office/drawing/2014/main" id="{B12DF654-BBD2-352D-D18E-D3F633CD6EE2}"/>
                </a:ext>
              </a:extLst>
            </p:cNvPr>
            <p:cNvSpPr/>
            <p:nvPr/>
          </p:nvSpPr>
          <p:spPr>
            <a:xfrm>
              <a:off x="7871142" y="33541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2" name="Ovale 2071">
              <a:extLst>
                <a:ext uri="{FF2B5EF4-FFF2-40B4-BE49-F238E27FC236}">
                  <a16:creationId xmlns:a16="http://schemas.microsoft.com/office/drawing/2014/main" id="{0B84384C-4622-A140-5648-FE1D5CFF0C0E}"/>
                </a:ext>
              </a:extLst>
            </p:cNvPr>
            <p:cNvSpPr/>
            <p:nvPr/>
          </p:nvSpPr>
          <p:spPr>
            <a:xfrm>
              <a:off x="5401222" y="2334664"/>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3" name="Ovale 2072">
              <a:extLst>
                <a:ext uri="{FF2B5EF4-FFF2-40B4-BE49-F238E27FC236}">
                  <a16:creationId xmlns:a16="http://schemas.microsoft.com/office/drawing/2014/main" id="{48FEAA9A-34AD-53FB-8873-0BAA73ED6D20}"/>
                </a:ext>
              </a:extLst>
            </p:cNvPr>
            <p:cNvSpPr/>
            <p:nvPr/>
          </p:nvSpPr>
          <p:spPr>
            <a:xfrm>
              <a:off x="7445478" y="233992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4" name="Ovale 2073">
              <a:extLst>
                <a:ext uri="{FF2B5EF4-FFF2-40B4-BE49-F238E27FC236}">
                  <a16:creationId xmlns:a16="http://schemas.microsoft.com/office/drawing/2014/main" id="{D312DB69-020A-E14A-1C66-FE5642B7A181}"/>
                </a:ext>
              </a:extLst>
            </p:cNvPr>
            <p:cNvSpPr/>
            <p:nvPr/>
          </p:nvSpPr>
          <p:spPr>
            <a:xfrm>
              <a:off x="5327654" y="2713037"/>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076" name="Immagine 2075">
            <a:extLst>
              <a:ext uri="{FF2B5EF4-FFF2-40B4-BE49-F238E27FC236}">
                <a16:creationId xmlns:a16="http://schemas.microsoft.com/office/drawing/2014/main" id="{1330BE70-34B3-38E8-7BF9-5D4D7BA7F0DC}"/>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924654" y="5204262"/>
            <a:ext cx="692960" cy="635362"/>
          </a:xfrm>
          <a:prstGeom prst="rect">
            <a:avLst/>
          </a:prstGeom>
        </p:spPr>
      </p:pic>
      <p:pic>
        <p:nvPicPr>
          <p:cNvPr id="2077" name="Immagine 2076">
            <a:extLst>
              <a:ext uri="{FF2B5EF4-FFF2-40B4-BE49-F238E27FC236}">
                <a16:creationId xmlns:a16="http://schemas.microsoft.com/office/drawing/2014/main" id="{907A502E-3ADB-2C14-522A-8BEA3B212154}"/>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873138" y="5049714"/>
            <a:ext cx="692960" cy="635362"/>
          </a:xfrm>
          <a:prstGeom prst="rect">
            <a:avLst/>
          </a:prstGeom>
        </p:spPr>
      </p:pic>
      <p:pic>
        <p:nvPicPr>
          <p:cNvPr id="2078" name="Immagine 2077">
            <a:extLst>
              <a:ext uri="{FF2B5EF4-FFF2-40B4-BE49-F238E27FC236}">
                <a16:creationId xmlns:a16="http://schemas.microsoft.com/office/drawing/2014/main" id="{A7B95AE3-616C-E57E-8374-678748A684E6}"/>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834501" y="5268657"/>
            <a:ext cx="692960" cy="635362"/>
          </a:xfrm>
          <a:prstGeom prst="rect">
            <a:avLst/>
          </a:prstGeom>
        </p:spPr>
      </p:pic>
      <p:pic>
        <p:nvPicPr>
          <p:cNvPr id="2080" name="Immagine 2079">
            <a:extLst>
              <a:ext uri="{FF2B5EF4-FFF2-40B4-BE49-F238E27FC236}">
                <a16:creationId xmlns:a16="http://schemas.microsoft.com/office/drawing/2014/main" id="{15A34716-ADC8-5C08-6EC3-E19C5FFA149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202578" y="1009688"/>
            <a:ext cx="3904692" cy="2899873"/>
          </a:xfrm>
          <a:prstGeom prst="rect">
            <a:avLst/>
          </a:prstGeom>
        </p:spPr>
      </p:pic>
      <p:pic>
        <p:nvPicPr>
          <p:cNvPr id="2081" name="Immagine 2080">
            <a:extLst>
              <a:ext uri="{FF2B5EF4-FFF2-40B4-BE49-F238E27FC236}">
                <a16:creationId xmlns:a16="http://schemas.microsoft.com/office/drawing/2014/main" id="{BE3F84C1-B401-B330-EC4F-F34B6B5A579B}"/>
              </a:ext>
            </a:extLst>
          </p:cNvPr>
          <p:cNvPicPr>
            <a:picLocks noChangeAspect="1"/>
          </p:cNvPicPr>
          <p:nvPr/>
        </p:nvPicPr>
        <p:blipFill>
          <a:blip r:embed="rId15"/>
          <a:stretch>
            <a:fillRect/>
          </a:stretch>
        </p:blipFill>
        <p:spPr>
          <a:xfrm>
            <a:off x="9220307" y="1480785"/>
            <a:ext cx="1642540" cy="1544478"/>
          </a:xfrm>
          <a:prstGeom prst="rect">
            <a:avLst/>
          </a:prstGeom>
        </p:spPr>
      </p:pic>
      <p:pic>
        <p:nvPicPr>
          <p:cNvPr id="2085" name="Elemento grafico 2084" descr="Badge Segno di spunta con riempimento a tinta unita">
            <a:extLst>
              <a:ext uri="{FF2B5EF4-FFF2-40B4-BE49-F238E27FC236}">
                <a16:creationId xmlns:a16="http://schemas.microsoft.com/office/drawing/2014/main" id="{4EC5BE44-6B02-B626-E6CE-8CD4D5A4DD2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530" y="1065234"/>
            <a:ext cx="584776" cy="584776"/>
          </a:xfrm>
          <a:prstGeom prst="rect">
            <a:avLst/>
          </a:prstGeom>
        </p:spPr>
      </p:pic>
      <p:pic>
        <p:nvPicPr>
          <p:cNvPr id="2087" name="Elemento grafico 2086" descr="Badge Segno di spunta con riempimento a tinta unita">
            <a:extLst>
              <a:ext uri="{FF2B5EF4-FFF2-40B4-BE49-F238E27FC236}">
                <a16:creationId xmlns:a16="http://schemas.microsoft.com/office/drawing/2014/main" id="{52557282-B617-B92F-1FC6-9B1A40724A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49869" y="1086342"/>
            <a:ext cx="584776" cy="584776"/>
          </a:xfrm>
          <a:prstGeom prst="rect">
            <a:avLst/>
          </a:prstGeom>
        </p:spPr>
      </p:pic>
      <p:pic>
        <p:nvPicPr>
          <p:cNvPr id="2088" name="Elemento grafico 2087" descr="Badge Segno di spunta con riempimento a tinta unita">
            <a:extLst>
              <a:ext uri="{FF2B5EF4-FFF2-40B4-BE49-F238E27FC236}">
                <a16:creationId xmlns:a16="http://schemas.microsoft.com/office/drawing/2014/main" id="{0C4ACFB0-CA00-96EA-E6A2-E834D74C586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63072" y="1096454"/>
            <a:ext cx="584776" cy="584776"/>
          </a:xfrm>
          <a:prstGeom prst="rect">
            <a:avLst/>
          </a:prstGeom>
        </p:spPr>
      </p:pic>
      <p:sp>
        <p:nvSpPr>
          <p:cNvPr id="3" name="Rettangolo con angoli arrotondati 2">
            <a:extLst>
              <a:ext uri="{FF2B5EF4-FFF2-40B4-BE49-F238E27FC236}">
                <a16:creationId xmlns:a16="http://schemas.microsoft.com/office/drawing/2014/main" id="{0DA6EC91-993A-0647-AE15-5F3C7C3CD7D3}"/>
              </a:ext>
            </a:extLst>
          </p:cNvPr>
          <p:cNvSpPr/>
          <p:nvPr/>
        </p:nvSpPr>
        <p:spPr>
          <a:xfrm>
            <a:off x="8056489" y="945231"/>
            <a:ext cx="4084119" cy="5889968"/>
          </a:xfrm>
          <a:prstGeom prst="roundRect">
            <a:avLst>
              <a:gd name="adj" fmla="val 1169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0389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87"/>
                                        </p:tgtEl>
                                        <p:attrNameLst>
                                          <p:attrName>style.visibility</p:attrName>
                                        </p:attrNameLst>
                                      </p:cBhvr>
                                      <p:to>
                                        <p:strVal val="visible"/>
                                      </p:to>
                                    </p:set>
                                    <p:animEffect transition="in" filter="dissolve">
                                      <p:cBhvr>
                                        <p:cTn id="7" dur="500"/>
                                        <p:tgtEl>
                                          <p:spTgt spid="2087"/>
                                        </p:tgtEl>
                                      </p:cBhvr>
                                    </p:animEffect>
                                  </p:childTnLst>
                                </p:cTn>
                              </p:par>
                              <p:par>
                                <p:cTn id="8" presetID="9" presetClass="entr" presetSubtype="0" fill="hold" nodeType="withEffect">
                                  <p:stCondLst>
                                    <p:cond delay="0"/>
                                  </p:stCondLst>
                                  <p:childTnLst>
                                    <p:set>
                                      <p:cBhvr>
                                        <p:cTn id="9" dur="1" fill="hold">
                                          <p:stCondLst>
                                            <p:cond delay="0"/>
                                          </p:stCondLst>
                                        </p:cTn>
                                        <p:tgtEl>
                                          <p:spTgt spid="2080"/>
                                        </p:tgtEl>
                                        <p:attrNameLst>
                                          <p:attrName>style.visibility</p:attrName>
                                        </p:attrNameLst>
                                      </p:cBhvr>
                                      <p:to>
                                        <p:strVal val="visible"/>
                                      </p:to>
                                    </p:set>
                                    <p:animEffect transition="in" filter="dissolve">
                                      <p:cBhvr>
                                        <p:cTn id="10" dur="500"/>
                                        <p:tgtEl>
                                          <p:spTgt spid="208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par>
                                <p:cTn id="14" presetID="9"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75"/>
                                        </p:tgtEl>
                                        <p:attrNameLst>
                                          <p:attrName>style.visibility</p:attrName>
                                        </p:attrNameLst>
                                      </p:cBhvr>
                                      <p:to>
                                        <p:strVal val="visible"/>
                                      </p:to>
                                    </p:set>
                                    <p:animEffect transition="in" filter="dissolve">
                                      <p:cBhvr>
                                        <p:cTn id="21" dur="500"/>
                                        <p:tgtEl>
                                          <p:spTgt spid="207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dissolve">
                                      <p:cBhvr>
                                        <p:cTn id="24" dur="500"/>
                                        <p:tgtEl>
                                          <p:spTgt spid="45"/>
                                        </p:tgtEl>
                                      </p:cBhvr>
                                    </p:animEffect>
                                  </p:childTnLst>
                                </p:cTn>
                              </p:par>
                              <p:par>
                                <p:cTn id="25" presetID="9" presetClass="entr" presetSubtype="0" fill="hold" nodeType="withEffect">
                                  <p:stCondLst>
                                    <p:cond delay="0"/>
                                  </p:stCondLst>
                                  <p:childTnLst>
                                    <p:set>
                                      <p:cBhvr>
                                        <p:cTn id="26" dur="1" fill="hold">
                                          <p:stCondLst>
                                            <p:cond delay="0"/>
                                          </p:stCondLst>
                                        </p:cTn>
                                        <p:tgtEl>
                                          <p:spTgt spid="2076"/>
                                        </p:tgtEl>
                                        <p:attrNameLst>
                                          <p:attrName>style.visibility</p:attrName>
                                        </p:attrNameLst>
                                      </p:cBhvr>
                                      <p:to>
                                        <p:strVal val="visible"/>
                                      </p:to>
                                    </p:set>
                                    <p:animEffect transition="in" filter="dissolve">
                                      <p:cBhvr>
                                        <p:cTn id="27" dur="500"/>
                                        <p:tgtEl>
                                          <p:spTgt spid="2076"/>
                                        </p:tgtEl>
                                      </p:cBhvr>
                                    </p:animEffect>
                                  </p:childTnLst>
                                </p:cTn>
                              </p:par>
                              <p:par>
                                <p:cTn id="28" presetID="9" presetClass="entr" presetSubtype="0" fill="hold" nodeType="withEffect">
                                  <p:stCondLst>
                                    <p:cond delay="0"/>
                                  </p:stCondLst>
                                  <p:childTnLst>
                                    <p:set>
                                      <p:cBhvr>
                                        <p:cTn id="29" dur="1" fill="hold">
                                          <p:stCondLst>
                                            <p:cond delay="0"/>
                                          </p:stCondLst>
                                        </p:cTn>
                                        <p:tgtEl>
                                          <p:spTgt spid="2077"/>
                                        </p:tgtEl>
                                        <p:attrNameLst>
                                          <p:attrName>style.visibility</p:attrName>
                                        </p:attrNameLst>
                                      </p:cBhvr>
                                      <p:to>
                                        <p:strVal val="visible"/>
                                      </p:to>
                                    </p:set>
                                    <p:animEffect transition="in" filter="dissolve">
                                      <p:cBhvr>
                                        <p:cTn id="30" dur="500"/>
                                        <p:tgtEl>
                                          <p:spTgt spid="2077"/>
                                        </p:tgtEl>
                                      </p:cBhvr>
                                    </p:animEffect>
                                  </p:childTnLst>
                                </p:cTn>
                              </p:par>
                              <p:par>
                                <p:cTn id="31" presetID="9" presetClass="entr" presetSubtype="0" fill="hold" nodeType="withEffect">
                                  <p:stCondLst>
                                    <p:cond delay="0"/>
                                  </p:stCondLst>
                                  <p:childTnLst>
                                    <p:set>
                                      <p:cBhvr>
                                        <p:cTn id="32" dur="1" fill="hold">
                                          <p:stCondLst>
                                            <p:cond delay="0"/>
                                          </p:stCondLst>
                                        </p:cTn>
                                        <p:tgtEl>
                                          <p:spTgt spid="2078"/>
                                        </p:tgtEl>
                                        <p:attrNameLst>
                                          <p:attrName>style.visibility</p:attrName>
                                        </p:attrNameLst>
                                      </p:cBhvr>
                                      <p:to>
                                        <p:strVal val="visible"/>
                                      </p:to>
                                    </p:set>
                                    <p:animEffect transition="in" filter="dissolve">
                                      <p:cBhvr>
                                        <p:cTn id="33" dur="500"/>
                                        <p:tgtEl>
                                          <p:spTgt spid="2078"/>
                                        </p:tgtEl>
                                      </p:cBhvr>
                                    </p:animEffect>
                                  </p:childTnLst>
                                </p:cTn>
                              </p:par>
                              <p:par>
                                <p:cTn id="34" presetID="9" presetClass="entr" presetSubtype="0" fill="hold" nodeType="withEffect">
                                  <p:stCondLst>
                                    <p:cond delay="0"/>
                                  </p:stCondLst>
                                  <p:childTnLst>
                                    <p:set>
                                      <p:cBhvr>
                                        <p:cTn id="35" dur="1" fill="hold">
                                          <p:stCondLst>
                                            <p:cond delay="0"/>
                                          </p:stCondLst>
                                        </p:cTn>
                                        <p:tgtEl>
                                          <p:spTgt spid="2081"/>
                                        </p:tgtEl>
                                        <p:attrNameLst>
                                          <p:attrName>style.visibility</p:attrName>
                                        </p:attrNameLst>
                                      </p:cBhvr>
                                      <p:to>
                                        <p:strVal val="visible"/>
                                      </p:to>
                                    </p:set>
                                    <p:animEffect transition="in" filter="dissolve">
                                      <p:cBhvr>
                                        <p:cTn id="36" dur="500"/>
                                        <p:tgtEl>
                                          <p:spTgt spid="2081"/>
                                        </p:tgtEl>
                                      </p:cBhvr>
                                    </p:animEffect>
                                  </p:childTnLst>
                                </p:cTn>
                              </p:par>
                              <p:par>
                                <p:cTn id="37" presetID="9" presetClass="entr" presetSubtype="0" fill="hold" nodeType="withEffect">
                                  <p:stCondLst>
                                    <p:cond delay="0"/>
                                  </p:stCondLst>
                                  <p:childTnLst>
                                    <p:set>
                                      <p:cBhvr>
                                        <p:cTn id="38" dur="1" fill="hold">
                                          <p:stCondLst>
                                            <p:cond delay="0"/>
                                          </p:stCondLst>
                                        </p:cTn>
                                        <p:tgtEl>
                                          <p:spTgt spid="2088"/>
                                        </p:tgtEl>
                                        <p:attrNameLst>
                                          <p:attrName>style.visibility</p:attrName>
                                        </p:attrNameLst>
                                      </p:cBhvr>
                                      <p:to>
                                        <p:strVal val="visible"/>
                                      </p:to>
                                    </p:set>
                                    <p:animEffect transition="in" filter="dissolve">
                                      <p:cBhvr>
                                        <p:cTn id="39" dur="500"/>
                                        <p:tgtEl>
                                          <p:spTgt spid="2088"/>
                                        </p:tgtEl>
                                      </p:cBhvr>
                                    </p:animEffect>
                                  </p:childTnLst>
                                </p:cTn>
                              </p:par>
                              <p:par>
                                <p:cTn id="40" presetID="9" presetClass="entr" presetSubtype="0" fill="hold" nodeType="with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dissolve">
                                      <p:cBhvr>
                                        <p:cTn id="42" dur="500"/>
                                        <p:tgtEl>
                                          <p:spTgt spid="205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BE03-B2AD-682F-4404-304CC0F523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3795F-388D-ED9F-12B8-3D56F973356A}"/>
              </a:ext>
            </a:extLst>
          </p:cNvPr>
          <p:cNvSpPr>
            <a:spLocks noGrp="1"/>
          </p:cNvSpPr>
          <p:nvPr>
            <p:ph idx="1"/>
          </p:nvPr>
        </p:nvSpPr>
        <p:spPr>
          <a:xfrm>
            <a:off x="765717" y="1639824"/>
            <a:ext cx="10972800" cy="4325112"/>
          </a:xfrm>
        </p:spPr>
        <p:txBody>
          <a:bodyPr vert="horz" lIns="91440" tIns="45720" rIns="91440" bIns="45720" rtlCol="0" anchor="t">
            <a:normAutofit/>
          </a:bodyPr>
          <a:lstStyle/>
          <a:p>
            <a:pPr marL="109728" indent="0">
              <a:buNone/>
            </a:pPr>
            <a:endParaRPr lang="en-US" sz="2200" dirty="0">
              <a:latin typeface="Calibri" panose="020F0502020204030204" pitchFamily="34" charset="0"/>
              <a:ea typeface="Calibri"/>
              <a:cs typeface="Calibri" panose="020F0502020204030204" pitchFamily="34" charset="0"/>
            </a:endParaRPr>
          </a:p>
          <a:p>
            <a:r>
              <a:rPr lang="en-US" sz="2000" dirty="0">
                <a:latin typeface="Calibri" panose="020F0502020204030204" pitchFamily="34" charset="0"/>
                <a:ea typeface="Calibri"/>
                <a:cs typeface="Calibri" panose="020F0502020204030204" pitchFamily="34" charset="0"/>
              </a:rPr>
              <a:t>Electrons follow </a:t>
            </a:r>
            <a:r>
              <a:rPr lang="en-US" sz="2000" b="1" dirty="0">
                <a:latin typeface="Calibri" panose="020F0502020204030204" pitchFamily="34" charset="0"/>
                <a:ea typeface="Calibri"/>
                <a:cs typeface="Calibri" panose="020F0502020204030204" pitchFamily="34" charset="0"/>
              </a:rPr>
              <a:t>Maxwell distribution </a:t>
            </a:r>
            <a:r>
              <a:rPr lang="en-US" sz="2000" dirty="0">
                <a:latin typeface="Calibri" panose="020F0502020204030204" pitchFamily="34" charset="0"/>
                <a:ea typeface="Calibri"/>
                <a:cs typeface="Calibri" panose="020F0502020204030204" pitchFamily="34" charset="0"/>
              </a:rPr>
              <a:t>function</a:t>
            </a:r>
          </a:p>
          <a:p>
            <a:endParaRPr lang="en-US" sz="2000" dirty="0">
              <a:latin typeface="Calibri" panose="020F0502020204030204" pitchFamily="34" charset="0"/>
              <a:ea typeface="Calibri"/>
              <a:cs typeface="Calibri" panose="020F0502020204030204" pitchFamily="34" charset="0"/>
            </a:endParaRPr>
          </a:p>
          <a:p>
            <a:endParaRPr lang="en-US" sz="2000" dirty="0">
              <a:latin typeface="Calibri" panose="020F0502020204030204" pitchFamily="34" charset="0"/>
              <a:ea typeface="Calibri"/>
              <a:cs typeface="Calibri" panose="020F0502020204030204" pitchFamily="34" charset="0"/>
            </a:endParaRPr>
          </a:p>
          <a:p>
            <a:r>
              <a:rPr lang="en-US" sz="2000" dirty="0" err="1">
                <a:latin typeface="Calibri" panose="020F0502020204030204" pitchFamily="34" charset="0"/>
                <a:ea typeface="Calibri"/>
                <a:cs typeface="Calibri" panose="020F0502020204030204" pitchFamily="34" charset="0"/>
              </a:rPr>
              <a:t>Ionisation</a:t>
            </a:r>
            <a:r>
              <a:rPr lang="en-US" sz="2000" dirty="0">
                <a:latin typeface="Calibri" panose="020F0502020204030204" pitchFamily="34" charset="0"/>
                <a:ea typeface="Calibri"/>
                <a:cs typeface="Calibri" panose="020F0502020204030204" pitchFamily="34" charset="0"/>
              </a:rPr>
              <a:t> stages obey </a:t>
            </a:r>
            <a:r>
              <a:rPr lang="en-US" sz="2000" b="1" dirty="0">
                <a:latin typeface="Calibri" panose="020F0502020204030204" pitchFamily="34" charset="0"/>
                <a:ea typeface="Calibri"/>
                <a:cs typeface="Calibri" panose="020F0502020204030204" pitchFamily="34" charset="0"/>
              </a:rPr>
              <a:t>Saha equation</a:t>
            </a:r>
          </a:p>
          <a:p>
            <a:pPr marL="109728" indent="0">
              <a:buNone/>
            </a:pPr>
            <a:endParaRPr lang="en-US" sz="2000" dirty="0">
              <a:latin typeface="Calibri" panose="020F0502020204030204" pitchFamily="34" charset="0"/>
              <a:ea typeface="Calibri"/>
              <a:cs typeface="Calibri" panose="020F0502020204030204" pitchFamily="34" charset="0"/>
            </a:endParaRPr>
          </a:p>
          <a:p>
            <a:pPr marL="109728" indent="0">
              <a:buNone/>
            </a:pPr>
            <a:endParaRPr lang="en-US" sz="2000" dirty="0">
              <a:latin typeface="Calibri" panose="020F0502020204030204" pitchFamily="34" charset="0"/>
              <a:ea typeface="Calibri"/>
              <a:cs typeface="Calibri" panose="020F0502020204030204" pitchFamily="34" charset="0"/>
            </a:endParaRPr>
          </a:p>
          <a:p>
            <a:r>
              <a:rPr lang="en-US" sz="2000" dirty="0">
                <a:latin typeface="Calibri" panose="020F0502020204030204" pitchFamily="34" charset="0"/>
                <a:ea typeface="Calibri"/>
                <a:cs typeface="Calibri" panose="020F0502020204030204" pitchFamily="34" charset="0"/>
              </a:rPr>
              <a:t>Excited levels within an </a:t>
            </a:r>
            <a:r>
              <a:rPr lang="en-US" sz="2000" b="1" dirty="0" err="1">
                <a:latin typeface="Calibri" panose="020F0502020204030204" pitchFamily="34" charset="0"/>
                <a:ea typeface="Calibri"/>
                <a:cs typeface="Calibri" panose="020F0502020204030204" pitchFamily="34" charset="0"/>
              </a:rPr>
              <a:t>ionisation</a:t>
            </a:r>
            <a:r>
              <a:rPr lang="en-US" sz="2000" b="1" dirty="0">
                <a:latin typeface="Calibri" panose="020F0502020204030204" pitchFamily="34" charset="0"/>
                <a:ea typeface="Calibri"/>
                <a:cs typeface="Calibri" panose="020F0502020204030204" pitchFamily="34" charset="0"/>
              </a:rPr>
              <a:t> stage obey Boltzmann equation </a:t>
            </a:r>
          </a:p>
          <a:p>
            <a:pPr marL="109728" indent="0">
              <a:buNone/>
            </a:pPr>
            <a:endParaRPr lang="en-US" sz="2000" b="1" dirty="0">
              <a:latin typeface="Calibri" panose="020F0502020204030204" pitchFamily="34" charset="0"/>
              <a:ea typeface="Calibri"/>
              <a:cs typeface="Calibri" panose="020F0502020204030204" pitchFamily="34" charset="0"/>
            </a:endParaRPr>
          </a:p>
          <a:p>
            <a:pPr marL="109728" indent="0">
              <a:buNone/>
            </a:pPr>
            <a:endParaRPr lang="en-US" sz="2000" dirty="0">
              <a:latin typeface="Calibri" panose="020F0502020204030204" pitchFamily="34" charset="0"/>
              <a:ea typeface="Calibri"/>
              <a:cs typeface="Calibri" panose="020F0502020204030204" pitchFamily="34" charset="0"/>
            </a:endParaRPr>
          </a:p>
          <a:p>
            <a:r>
              <a:rPr lang="en-US" sz="2000" dirty="0">
                <a:latin typeface="Calibri" panose="020F0502020204030204" pitchFamily="34" charset="0"/>
                <a:ea typeface="Calibri"/>
                <a:cs typeface="Calibri" panose="020F0502020204030204" pitchFamily="34" charset="0"/>
              </a:rPr>
              <a:t>Radiation field obeys </a:t>
            </a:r>
            <a:r>
              <a:rPr lang="en-US" sz="2000" b="1" dirty="0">
                <a:latin typeface="Calibri" panose="020F0502020204030204" pitchFamily="34" charset="0"/>
                <a:ea typeface="Calibri"/>
                <a:cs typeface="Calibri" panose="020F0502020204030204" pitchFamily="34" charset="0"/>
              </a:rPr>
              <a:t>Planck distribution</a:t>
            </a:r>
          </a:p>
        </p:txBody>
      </p:sp>
      <p:pic>
        <p:nvPicPr>
          <p:cNvPr id="4" name="Picture 3" descr="A math equation with square and v&#10;&#10;Description automatically generated">
            <a:extLst>
              <a:ext uri="{FF2B5EF4-FFF2-40B4-BE49-F238E27FC236}">
                <a16:creationId xmlns:a16="http://schemas.microsoft.com/office/drawing/2014/main" id="{EBB2A47A-9FC4-51E5-CE2E-B8A9E35EDE59}"/>
              </a:ext>
            </a:extLst>
          </p:cNvPr>
          <p:cNvPicPr>
            <a:picLocks noChangeAspect="1"/>
          </p:cNvPicPr>
          <p:nvPr/>
        </p:nvPicPr>
        <p:blipFill>
          <a:blip r:embed="rId2"/>
          <a:stretch>
            <a:fillRect/>
          </a:stretch>
        </p:blipFill>
        <p:spPr>
          <a:xfrm>
            <a:off x="8268601" y="1817107"/>
            <a:ext cx="2537002" cy="767961"/>
          </a:xfrm>
          <a:prstGeom prst="rect">
            <a:avLst/>
          </a:prstGeom>
          <a:solidFill>
            <a:schemeClr val="accent2"/>
          </a:solidFill>
          <a:ln w="28575">
            <a:solidFill>
              <a:srgbClr val="DD8901"/>
            </a:solidFill>
          </a:ln>
        </p:spPr>
      </p:pic>
      <p:pic>
        <p:nvPicPr>
          <p:cNvPr id="5" name="Picture 4" descr="A black text on a white background&#10;&#10;Description automatically generated">
            <a:extLst>
              <a:ext uri="{FF2B5EF4-FFF2-40B4-BE49-F238E27FC236}">
                <a16:creationId xmlns:a16="http://schemas.microsoft.com/office/drawing/2014/main" id="{A9C5BCE2-EF26-B664-E41A-30D51FD2931E}"/>
              </a:ext>
            </a:extLst>
          </p:cNvPr>
          <p:cNvPicPr>
            <a:picLocks noChangeAspect="1"/>
          </p:cNvPicPr>
          <p:nvPr/>
        </p:nvPicPr>
        <p:blipFill>
          <a:blip r:embed="rId3"/>
          <a:stretch>
            <a:fillRect/>
          </a:stretch>
        </p:blipFill>
        <p:spPr>
          <a:xfrm>
            <a:off x="6096000" y="2924609"/>
            <a:ext cx="3395462" cy="700289"/>
          </a:xfrm>
          <a:prstGeom prst="rect">
            <a:avLst/>
          </a:prstGeom>
          <a:solidFill>
            <a:schemeClr val="tx2">
              <a:lumMod val="25000"/>
              <a:lumOff val="75000"/>
            </a:schemeClr>
          </a:solidFill>
          <a:ln w="28575">
            <a:solidFill>
              <a:srgbClr val="DD8901"/>
            </a:solidFill>
          </a:ln>
        </p:spPr>
      </p:pic>
      <p:pic>
        <p:nvPicPr>
          <p:cNvPr id="6" name="Picture 5" descr="A mathematical equation with numbers&#10;&#10;Description automatically generated">
            <a:extLst>
              <a:ext uri="{FF2B5EF4-FFF2-40B4-BE49-F238E27FC236}">
                <a16:creationId xmlns:a16="http://schemas.microsoft.com/office/drawing/2014/main" id="{2BC2A7C9-EA1B-E116-CCCE-5D2722F9E8F7}"/>
              </a:ext>
            </a:extLst>
          </p:cNvPr>
          <p:cNvPicPr>
            <a:picLocks noChangeAspect="1"/>
          </p:cNvPicPr>
          <p:nvPr/>
        </p:nvPicPr>
        <p:blipFill>
          <a:blip r:embed="rId4"/>
          <a:stretch>
            <a:fillRect/>
          </a:stretch>
        </p:blipFill>
        <p:spPr>
          <a:xfrm>
            <a:off x="8331809" y="3824891"/>
            <a:ext cx="2537003" cy="774208"/>
          </a:xfrm>
          <a:prstGeom prst="rect">
            <a:avLst/>
          </a:prstGeom>
          <a:ln w="28575">
            <a:solidFill>
              <a:srgbClr val="DD8901"/>
            </a:solidFill>
          </a:ln>
        </p:spPr>
      </p:pic>
      <p:pic>
        <p:nvPicPr>
          <p:cNvPr id="7" name="Picture 6" descr="A black text on a white background&#10;&#10;Description automatically generated">
            <a:extLst>
              <a:ext uri="{FF2B5EF4-FFF2-40B4-BE49-F238E27FC236}">
                <a16:creationId xmlns:a16="http://schemas.microsoft.com/office/drawing/2014/main" id="{46415910-784A-67AA-8E25-DB9015F9392D}"/>
              </a:ext>
            </a:extLst>
          </p:cNvPr>
          <p:cNvPicPr>
            <a:picLocks noChangeAspect="1"/>
          </p:cNvPicPr>
          <p:nvPr/>
        </p:nvPicPr>
        <p:blipFill>
          <a:blip r:embed="rId5"/>
          <a:stretch>
            <a:fillRect/>
          </a:stretch>
        </p:blipFill>
        <p:spPr>
          <a:xfrm>
            <a:off x="6096000" y="4992042"/>
            <a:ext cx="2493671" cy="579951"/>
          </a:xfrm>
          <a:prstGeom prst="rect">
            <a:avLst/>
          </a:prstGeom>
          <a:ln w="28575">
            <a:solidFill>
              <a:srgbClr val="DD8901"/>
            </a:solidFill>
          </a:ln>
        </p:spPr>
      </p:pic>
      <p:sp>
        <p:nvSpPr>
          <p:cNvPr id="8" name="CasellaDiTesto 7">
            <a:extLst>
              <a:ext uri="{FF2B5EF4-FFF2-40B4-BE49-F238E27FC236}">
                <a16:creationId xmlns:a16="http://schemas.microsoft.com/office/drawing/2014/main" id="{4B1DE480-F950-21ED-7CCE-2D0DB234D2E2}"/>
              </a:ext>
            </a:extLst>
          </p:cNvPr>
          <p:cNvSpPr txBox="1"/>
          <p:nvPr/>
        </p:nvSpPr>
        <p:spPr>
          <a:xfrm>
            <a:off x="241308" y="1126034"/>
            <a:ext cx="4275851" cy="738664"/>
          </a:xfrm>
          <a:prstGeom prst="rect">
            <a:avLst/>
          </a:prstGeom>
          <a:noFill/>
        </p:spPr>
        <p:txBody>
          <a:bodyPr wrap="none" rtlCol="0">
            <a:spAutoFit/>
          </a:bodyPr>
          <a:lstStyle/>
          <a:p>
            <a:r>
              <a:rPr lang="en-US" sz="2400">
                <a:solidFill>
                  <a:srgbClr val="002060"/>
                </a:solidFill>
                <a:highlight>
                  <a:srgbClr val="00FF00"/>
                </a:highlight>
                <a:latin typeface="Calibri" panose="020F0502020204030204" pitchFamily="34" charset="0"/>
                <a:ea typeface="Calibri"/>
                <a:cs typeface="Calibri" panose="020F0502020204030204" pitchFamily="34" charset="0"/>
              </a:rPr>
              <a:t>Thermodynamic Equilibrium (TE)</a:t>
            </a:r>
            <a:endParaRPr lang="en-US" sz="2400">
              <a:solidFill>
                <a:srgbClr val="002060"/>
              </a:solidFill>
              <a:highlight>
                <a:srgbClr val="00FF00"/>
              </a:highlight>
              <a:latin typeface="Calibri" panose="020F0502020204030204" pitchFamily="34" charset="0"/>
              <a:cs typeface="Calibri" panose="020F0502020204030204" pitchFamily="34" charset="0"/>
            </a:endParaRPr>
          </a:p>
          <a:p>
            <a:endParaRPr lang="it-IT">
              <a:solidFill>
                <a:srgbClr val="002060"/>
              </a:solidFill>
            </a:endParaRPr>
          </a:p>
        </p:txBody>
      </p:sp>
      <p:sp>
        <p:nvSpPr>
          <p:cNvPr id="9" name="CasellaDiTesto 8">
            <a:extLst>
              <a:ext uri="{FF2B5EF4-FFF2-40B4-BE49-F238E27FC236}">
                <a16:creationId xmlns:a16="http://schemas.microsoft.com/office/drawing/2014/main" id="{E7A8442C-2D8D-305B-57DC-D8CA670E3EFA}"/>
              </a:ext>
            </a:extLst>
          </p:cNvPr>
          <p:cNvSpPr txBox="1"/>
          <p:nvPr/>
        </p:nvSpPr>
        <p:spPr>
          <a:xfrm>
            <a:off x="2891883" y="5838922"/>
            <a:ext cx="6155788" cy="369332"/>
          </a:xfrm>
          <a:prstGeom prst="rect">
            <a:avLst/>
          </a:prstGeom>
          <a:solidFill>
            <a:srgbClr val="FFC000"/>
          </a:solidFill>
        </p:spPr>
        <p:txBody>
          <a:bodyPr wrap="none" rtlCol="0">
            <a:spAutoFit/>
          </a:bodyPr>
          <a:lstStyle/>
          <a:p>
            <a:r>
              <a:rPr lang="en-US" sz="1800">
                <a:latin typeface="Calibri" panose="020F0502020204030204" pitchFamily="34" charset="0"/>
                <a:ea typeface="Calibri"/>
                <a:cs typeface="Calibri" panose="020F0502020204030204" pitchFamily="34" charset="0"/>
              </a:rPr>
              <a:t> All 4 distributions defined by same temperature T (= </a:t>
            </a:r>
            <a:r>
              <a:rPr lang="en-US" sz="1800" err="1">
                <a:latin typeface="Calibri" panose="020F0502020204030204" pitchFamily="34" charset="0"/>
                <a:ea typeface="Calibri"/>
                <a:cs typeface="Calibri" panose="020F0502020204030204" pitchFamily="34" charset="0"/>
              </a:rPr>
              <a:t>T</a:t>
            </a:r>
            <a:r>
              <a:rPr lang="en-US" sz="1800" baseline="-25000" err="1">
                <a:latin typeface="Calibri" panose="020F0502020204030204" pitchFamily="34" charset="0"/>
                <a:ea typeface="Calibri"/>
                <a:cs typeface="Calibri" panose="020F0502020204030204" pitchFamily="34" charset="0"/>
              </a:rPr>
              <a:t>e</a:t>
            </a:r>
            <a:r>
              <a:rPr lang="en-US" sz="1800">
                <a:latin typeface="Calibri" panose="020F0502020204030204" pitchFamily="34" charset="0"/>
                <a:ea typeface="Calibri"/>
                <a:cs typeface="Calibri" panose="020F0502020204030204" pitchFamily="34" charset="0"/>
              </a:rPr>
              <a:t> = T</a:t>
            </a:r>
            <a:r>
              <a:rPr lang="en-US" sz="1800" baseline="-25000">
                <a:latin typeface="Calibri" panose="020F0502020204030204" pitchFamily="34" charset="0"/>
                <a:ea typeface="Calibri"/>
                <a:cs typeface="Calibri" panose="020F0502020204030204" pitchFamily="34" charset="0"/>
              </a:rPr>
              <a:t>i</a:t>
            </a:r>
            <a:r>
              <a:rPr lang="en-US" sz="1800">
                <a:latin typeface="Calibri" panose="020F0502020204030204" pitchFamily="34" charset="0"/>
                <a:ea typeface="Calibri"/>
                <a:cs typeface="Calibri" panose="020F0502020204030204" pitchFamily="34" charset="0"/>
              </a:rPr>
              <a:t> = T</a:t>
            </a:r>
            <a:r>
              <a:rPr lang="en-US" sz="1800" baseline="-25000">
                <a:latin typeface="Calibri" panose="020F0502020204030204" pitchFamily="34" charset="0"/>
                <a:ea typeface="Calibri"/>
                <a:cs typeface="Calibri" panose="020F0502020204030204" pitchFamily="34" charset="0"/>
              </a:rPr>
              <a:t>r</a:t>
            </a:r>
            <a:r>
              <a:rPr lang="en-US" sz="1800">
                <a:latin typeface="Calibri" panose="020F0502020204030204" pitchFamily="34" charset="0"/>
                <a:ea typeface="Calibri"/>
                <a:cs typeface="Calibri" panose="020F0502020204030204" pitchFamily="34" charset="0"/>
              </a:rPr>
              <a:t>)</a:t>
            </a:r>
            <a:endParaRPr lang="it-IT"/>
          </a:p>
        </p:txBody>
      </p:sp>
      <p:sp>
        <p:nvSpPr>
          <p:cNvPr id="2" name="Title 1">
            <a:extLst>
              <a:ext uri="{FF2B5EF4-FFF2-40B4-BE49-F238E27FC236}">
                <a16:creationId xmlns:a16="http://schemas.microsoft.com/office/drawing/2014/main" id="{1ADEF01E-BE76-533F-B4D1-6363881532A1}"/>
              </a:ext>
            </a:extLst>
          </p:cNvPr>
          <p:cNvSpPr>
            <a:spLocks noGrp="1"/>
          </p:cNvSpPr>
          <p:nvPr>
            <p:ph type="title"/>
          </p:nvPr>
        </p:nvSpPr>
        <p:spPr>
          <a:xfrm>
            <a:off x="250443" y="116346"/>
            <a:ext cx="4275851" cy="1066800"/>
          </a:xfrm>
        </p:spPr>
        <p:txBody>
          <a:bodyPr>
            <a:normAutofit/>
          </a:bodyPr>
          <a:lstStyle/>
          <a:p>
            <a:r>
              <a:rPr lang="en-US" sz="3200" b="1">
                <a:solidFill>
                  <a:srgbClr val="002060"/>
                </a:solidFill>
                <a:latin typeface="Calibri" panose="020F0502020204030204" pitchFamily="34" charset="0"/>
                <a:ea typeface="Calibri Light"/>
                <a:cs typeface="Calibri" panose="020F0502020204030204" pitchFamily="34" charset="0"/>
              </a:rPr>
              <a:t>Plasma Properties</a:t>
            </a:r>
          </a:p>
        </p:txBody>
      </p:sp>
      <p:sp>
        <p:nvSpPr>
          <p:cNvPr id="11" name="Rectangle 4">
            <a:extLst>
              <a:ext uri="{FF2B5EF4-FFF2-40B4-BE49-F238E27FC236}">
                <a16:creationId xmlns:a16="http://schemas.microsoft.com/office/drawing/2014/main" id="{ADFC5107-684B-E827-A0E4-EC048A97E424}"/>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a:extLst>
              <a:ext uri="{FF2B5EF4-FFF2-40B4-BE49-F238E27FC236}">
                <a16:creationId xmlns:a16="http://schemas.microsoft.com/office/drawing/2014/main" id="{4F40CED5-CF91-931F-F4C3-D87F453D0EE7}"/>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6">
            <a:extLst>
              <a:ext uri="{FF2B5EF4-FFF2-40B4-BE49-F238E27FC236}">
                <a16:creationId xmlns:a16="http://schemas.microsoft.com/office/drawing/2014/main" id="{195DD49E-D2AC-FA0B-E058-DC204075ED0E}"/>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Plasma properties: ECR vs. Laser plasma</a:t>
            </a:r>
          </a:p>
        </p:txBody>
      </p:sp>
      <p:pic>
        <p:nvPicPr>
          <p:cNvPr id="14" name="Picture 4" descr="Logo&#10;&#10;Description automatically generated">
            <a:extLst>
              <a:ext uri="{FF2B5EF4-FFF2-40B4-BE49-F238E27FC236}">
                <a16:creationId xmlns:a16="http://schemas.microsoft.com/office/drawing/2014/main" id="{CB8080FD-874A-F606-84A5-6DAF04079632}"/>
              </a:ext>
            </a:extLst>
          </p:cNvPr>
          <p:cNvPicPr>
            <a:picLocks noChangeAspect="1"/>
          </p:cNvPicPr>
          <p:nvPr/>
        </p:nvPicPr>
        <p:blipFill>
          <a:blip r:embed="rId6">
            <a:duotone>
              <a:schemeClr val="bg2">
                <a:shade val="45000"/>
                <a:satMod val="135000"/>
              </a:schemeClr>
              <a:prstClr val="white"/>
            </a:duotone>
          </a:blip>
          <a:stretch>
            <a:fillRect/>
          </a:stretch>
        </p:blipFill>
        <p:spPr>
          <a:xfrm>
            <a:off x="10926916" y="76840"/>
            <a:ext cx="1199453" cy="774846"/>
          </a:xfrm>
          <a:prstGeom prst="rect">
            <a:avLst/>
          </a:prstGeom>
        </p:spPr>
      </p:pic>
      <p:pic>
        <p:nvPicPr>
          <p:cNvPr id="15" name="Immagine 14">
            <a:extLst>
              <a:ext uri="{FF2B5EF4-FFF2-40B4-BE49-F238E27FC236}">
                <a16:creationId xmlns:a16="http://schemas.microsoft.com/office/drawing/2014/main" id="{F405C460-7119-D5D7-FE48-D7FA6BD43DC1}"/>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Tree>
    <p:extLst>
      <p:ext uri="{BB962C8B-B14F-4D97-AF65-F5344CB8AC3E}">
        <p14:creationId xmlns:p14="http://schemas.microsoft.com/office/powerpoint/2010/main" val="196893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BE03-B2AD-682F-4404-304CC0F523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3795F-388D-ED9F-12B8-3D56F973356A}"/>
              </a:ext>
            </a:extLst>
          </p:cNvPr>
          <p:cNvSpPr>
            <a:spLocks noGrp="1"/>
          </p:cNvSpPr>
          <p:nvPr>
            <p:ph idx="1"/>
          </p:nvPr>
        </p:nvSpPr>
        <p:spPr>
          <a:xfrm>
            <a:off x="765717" y="1639824"/>
            <a:ext cx="10972800" cy="4325112"/>
          </a:xfrm>
        </p:spPr>
        <p:txBody>
          <a:bodyPr vert="horz" lIns="91440" tIns="45720" rIns="91440" bIns="45720" rtlCol="0" anchor="t">
            <a:normAutofit/>
          </a:bodyPr>
          <a:lstStyle/>
          <a:p>
            <a:pPr marL="109728" indent="0">
              <a:buNone/>
            </a:pPr>
            <a:endParaRPr lang="en-US" sz="2200" dirty="0">
              <a:latin typeface="Calibri" panose="020F0502020204030204" pitchFamily="34" charset="0"/>
              <a:ea typeface="Calibri"/>
              <a:cs typeface="Calibri" panose="020F0502020204030204" pitchFamily="34" charset="0"/>
            </a:endParaRPr>
          </a:p>
          <a:p>
            <a:r>
              <a:rPr lang="en-US" sz="2000" dirty="0">
                <a:latin typeface="Calibri" panose="020F0502020204030204" pitchFamily="34" charset="0"/>
                <a:ea typeface="Calibri"/>
                <a:cs typeface="Calibri" panose="020F0502020204030204" pitchFamily="34" charset="0"/>
              </a:rPr>
              <a:t>Electrons follow Maxwell distribution function</a:t>
            </a:r>
          </a:p>
          <a:p>
            <a:endParaRPr lang="en-US" sz="2000" dirty="0">
              <a:latin typeface="Calibri" panose="020F0502020204030204" pitchFamily="34" charset="0"/>
              <a:ea typeface="Calibri"/>
              <a:cs typeface="Calibri" panose="020F0502020204030204" pitchFamily="34" charset="0"/>
            </a:endParaRPr>
          </a:p>
          <a:p>
            <a:endParaRPr lang="en-US" sz="2000" dirty="0">
              <a:latin typeface="Calibri" panose="020F0502020204030204" pitchFamily="34" charset="0"/>
              <a:ea typeface="Calibri"/>
              <a:cs typeface="Calibri" panose="020F0502020204030204" pitchFamily="34" charset="0"/>
            </a:endParaRPr>
          </a:p>
          <a:p>
            <a:r>
              <a:rPr lang="en-US" sz="2000" dirty="0" err="1">
                <a:latin typeface="Calibri" panose="020F0502020204030204" pitchFamily="34" charset="0"/>
                <a:ea typeface="Calibri"/>
                <a:cs typeface="Calibri" panose="020F0502020204030204" pitchFamily="34" charset="0"/>
              </a:rPr>
              <a:t>Ionisation</a:t>
            </a:r>
            <a:r>
              <a:rPr lang="en-US" sz="2000" dirty="0">
                <a:latin typeface="Calibri" panose="020F0502020204030204" pitchFamily="34" charset="0"/>
                <a:ea typeface="Calibri"/>
                <a:cs typeface="Calibri" panose="020F0502020204030204" pitchFamily="34" charset="0"/>
              </a:rPr>
              <a:t> stages obey Saha equation</a:t>
            </a:r>
          </a:p>
          <a:p>
            <a:pPr marL="109728" indent="0">
              <a:buNone/>
            </a:pPr>
            <a:endParaRPr lang="en-US" sz="2000" dirty="0">
              <a:latin typeface="Calibri" panose="020F0502020204030204" pitchFamily="34" charset="0"/>
              <a:ea typeface="Calibri"/>
              <a:cs typeface="Calibri" panose="020F0502020204030204" pitchFamily="34" charset="0"/>
            </a:endParaRPr>
          </a:p>
          <a:p>
            <a:pPr marL="109728" indent="0">
              <a:buNone/>
            </a:pPr>
            <a:endParaRPr lang="en-US" sz="2000" dirty="0">
              <a:latin typeface="Calibri" panose="020F0502020204030204" pitchFamily="34" charset="0"/>
              <a:ea typeface="Calibri"/>
              <a:cs typeface="Calibri" panose="020F0502020204030204" pitchFamily="34" charset="0"/>
            </a:endParaRPr>
          </a:p>
          <a:p>
            <a:r>
              <a:rPr lang="en-US" sz="2000" dirty="0">
                <a:latin typeface="Calibri" panose="020F0502020204030204" pitchFamily="34" charset="0"/>
                <a:ea typeface="Calibri"/>
                <a:cs typeface="Calibri" panose="020F0502020204030204" pitchFamily="34" charset="0"/>
              </a:rPr>
              <a:t>Excited levels within an </a:t>
            </a:r>
            <a:r>
              <a:rPr lang="en-US" sz="2000" dirty="0" err="1">
                <a:latin typeface="Calibri" panose="020F0502020204030204" pitchFamily="34" charset="0"/>
                <a:ea typeface="Calibri"/>
                <a:cs typeface="Calibri" panose="020F0502020204030204" pitchFamily="34" charset="0"/>
              </a:rPr>
              <a:t>ionisation</a:t>
            </a:r>
            <a:r>
              <a:rPr lang="en-US" sz="2000" dirty="0">
                <a:latin typeface="Calibri" panose="020F0502020204030204" pitchFamily="34" charset="0"/>
                <a:ea typeface="Calibri"/>
                <a:cs typeface="Calibri" panose="020F0502020204030204" pitchFamily="34" charset="0"/>
              </a:rPr>
              <a:t> stage obey Boltzmann equation </a:t>
            </a:r>
          </a:p>
          <a:p>
            <a:pPr marL="109728" indent="0">
              <a:buNone/>
            </a:pPr>
            <a:endParaRPr lang="en-US" sz="2000" dirty="0">
              <a:latin typeface="Calibri" panose="020F0502020204030204" pitchFamily="34" charset="0"/>
              <a:ea typeface="Calibri"/>
              <a:cs typeface="Calibri" panose="020F0502020204030204" pitchFamily="34" charset="0"/>
            </a:endParaRPr>
          </a:p>
          <a:p>
            <a:pPr marL="109728" indent="0">
              <a:buNone/>
            </a:pPr>
            <a:endParaRPr lang="en-US" sz="2000" dirty="0">
              <a:latin typeface="Calibri" panose="020F0502020204030204" pitchFamily="34" charset="0"/>
              <a:ea typeface="Calibri"/>
              <a:cs typeface="Calibri" panose="020F0502020204030204" pitchFamily="34" charset="0"/>
            </a:endParaRPr>
          </a:p>
          <a:p>
            <a:r>
              <a:rPr lang="en-US" sz="2000" dirty="0">
                <a:solidFill>
                  <a:srgbClr val="FFFF00"/>
                </a:solidFill>
                <a:highlight>
                  <a:srgbClr val="FF00FF"/>
                </a:highlight>
                <a:latin typeface="Calibri" panose="020F0502020204030204" pitchFamily="34" charset="0"/>
                <a:ea typeface="Calibri"/>
                <a:cs typeface="Calibri" panose="020F0502020204030204" pitchFamily="34" charset="0"/>
              </a:rPr>
              <a:t>Radiation field </a:t>
            </a:r>
            <a:r>
              <a:rPr lang="en-US" sz="2000" b="1" dirty="0">
                <a:solidFill>
                  <a:srgbClr val="FFFF00"/>
                </a:solidFill>
                <a:highlight>
                  <a:srgbClr val="FF00FF"/>
                </a:highlight>
                <a:latin typeface="Calibri" panose="020F0502020204030204" pitchFamily="34" charset="0"/>
                <a:ea typeface="Calibri"/>
                <a:cs typeface="Calibri" panose="020F0502020204030204" pitchFamily="34" charset="0"/>
              </a:rPr>
              <a:t>doesn’t follow </a:t>
            </a:r>
            <a:r>
              <a:rPr lang="en-US" sz="2000" dirty="0">
                <a:solidFill>
                  <a:srgbClr val="FFFF00"/>
                </a:solidFill>
                <a:highlight>
                  <a:srgbClr val="FF00FF"/>
                </a:highlight>
                <a:latin typeface="Calibri" panose="020F0502020204030204" pitchFamily="34" charset="0"/>
                <a:ea typeface="Calibri"/>
                <a:cs typeface="Calibri" panose="020F0502020204030204" pitchFamily="34" charset="0"/>
              </a:rPr>
              <a:t>Planck distribution - </a:t>
            </a:r>
            <a:r>
              <a:rPr lang="en-US" sz="2000" b="1" dirty="0">
                <a:solidFill>
                  <a:srgbClr val="FFFF00"/>
                </a:solidFill>
                <a:highlight>
                  <a:srgbClr val="FF00FF"/>
                </a:highlight>
                <a:latin typeface="Calibri" panose="020F0502020204030204" pitchFamily="34" charset="0"/>
                <a:ea typeface="Calibri"/>
                <a:cs typeface="Calibri" panose="020F0502020204030204" pitchFamily="34" charset="0"/>
              </a:rPr>
              <a:t>radiation transport code needed </a:t>
            </a:r>
            <a:endParaRPr lang="en-US" sz="2000" dirty="0">
              <a:solidFill>
                <a:srgbClr val="FFFF00"/>
              </a:solidFill>
              <a:highlight>
                <a:srgbClr val="FF00FF"/>
              </a:highlight>
              <a:latin typeface="Calibri" panose="020F0502020204030204" pitchFamily="34" charset="0"/>
              <a:ea typeface="Calibri"/>
              <a:cs typeface="Calibri" panose="020F0502020204030204" pitchFamily="34" charset="0"/>
            </a:endParaRPr>
          </a:p>
        </p:txBody>
      </p:sp>
      <p:pic>
        <p:nvPicPr>
          <p:cNvPr id="4" name="Picture 3" descr="A math equation with square and v&#10;&#10;Description automatically generated">
            <a:extLst>
              <a:ext uri="{FF2B5EF4-FFF2-40B4-BE49-F238E27FC236}">
                <a16:creationId xmlns:a16="http://schemas.microsoft.com/office/drawing/2014/main" id="{EBB2A47A-9FC4-51E5-CE2E-B8A9E35EDE59}"/>
              </a:ext>
            </a:extLst>
          </p:cNvPr>
          <p:cNvPicPr>
            <a:picLocks noChangeAspect="1"/>
          </p:cNvPicPr>
          <p:nvPr/>
        </p:nvPicPr>
        <p:blipFill>
          <a:blip r:embed="rId2"/>
          <a:stretch>
            <a:fillRect/>
          </a:stretch>
        </p:blipFill>
        <p:spPr>
          <a:xfrm>
            <a:off x="8268601" y="1817107"/>
            <a:ext cx="2537002" cy="767961"/>
          </a:xfrm>
          <a:prstGeom prst="rect">
            <a:avLst/>
          </a:prstGeom>
          <a:solidFill>
            <a:schemeClr val="accent2"/>
          </a:solidFill>
          <a:ln w="28575">
            <a:solidFill>
              <a:srgbClr val="DD8901"/>
            </a:solidFill>
          </a:ln>
        </p:spPr>
      </p:pic>
      <p:pic>
        <p:nvPicPr>
          <p:cNvPr id="5" name="Picture 4" descr="A black text on a white background&#10;&#10;Description automatically generated">
            <a:extLst>
              <a:ext uri="{FF2B5EF4-FFF2-40B4-BE49-F238E27FC236}">
                <a16:creationId xmlns:a16="http://schemas.microsoft.com/office/drawing/2014/main" id="{A9C5BCE2-EF26-B664-E41A-30D51FD2931E}"/>
              </a:ext>
            </a:extLst>
          </p:cNvPr>
          <p:cNvPicPr>
            <a:picLocks noChangeAspect="1"/>
          </p:cNvPicPr>
          <p:nvPr/>
        </p:nvPicPr>
        <p:blipFill>
          <a:blip r:embed="rId3"/>
          <a:stretch>
            <a:fillRect/>
          </a:stretch>
        </p:blipFill>
        <p:spPr>
          <a:xfrm>
            <a:off x="6096000" y="2924609"/>
            <a:ext cx="3395462" cy="700289"/>
          </a:xfrm>
          <a:prstGeom prst="rect">
            <a:avLst/>
          </a:prstGeom>
          <a:solidFill>
            <a:schemeClr val="tx2">
              <a:lumMod val="25000"/>
              <a:lumOff val="75000"/>
            </a:schemeClr>
          </a:solidFill>
          <a:ln w="28575">
            <a:solidFill>
              <a:srgbClr val="DD8901"/>
            </a:solidFill>
          </a:ln>
        </p:spPr>
      </p:pic>
      <p:pic>
        <p:nvPicPr>
          <p:cNvPr id="6" name="Picture 5" descr="A mathematical equation with numbers&#10;&#10;Description automatically generated">
            <a:extLst>
              <a:ext uri="{FF2B5EF4-FFF2-40B4-BE49-F238E27FC236}">
                <a16:creationId xmlns:a16="http://schemas.microsoft.com/office/drawing/2014/main" id="{2BC2A7C9-EA1B-E116-CCCE-5D2722F9E8F7}"/>
              </a:ext>
            </a:extLst>
          </p:cNvPr>
          <p:cNvPicPr>
            <a:picLocks noChangeAspect="1"/>
          </p:cNvPicPr>
          <p:nvPr/>
        </p:nvPicPr>
        <p:blipFill>
          <a:blip r:embed="rId4"/>
          <a:stretch>
            <a:fillRect/>
          </a:stretch>
        </p:blipFill>
        <p:spPr>
          <a:xfrm>
            <a:off x="8331809" y="3824891"/>
            <a:ext cx="2537003" cy="774208"/>
          </a:xfrm>
          <a:prstGeom prst="rect">
            <a:avLst/>
          </a:prstGeom>
          <a:ln w="28575">
            <a:solidFill>
              <a:srgbClr val="DD8901"/>
            </a:solidFill>
          </a:ln>
        </p:spPr>
      </p:pic>
      <p:sp>
        <p:nvSpPr>
          <p:cNvPr id="8" name="CasellaDiTesto 7">
            <a:extLst>
              <a:ext uri="{FF2B5EF4-FFF2-40B4-BE49-F238E27FC236}">
                <a16:creationId xmlns:a16="http://schemas.microsoft.com/office/drawing/2014/main" id="{4B1DE480-F950-21ED-7CCE-2D0DB234D2E2}"/>
              </a:ext>
            </a:extLst>
          </p:cNvPr>
          <p:cNvSpPr txBox="1"/>
          <p:nvPr/>
        </p:nvSpPr>
        <p:spPr>
          <a:xfrm>
            <a:off x="725518" y="1120978"/>
            <a:ext cx="5089085" cy="738664"/>
          </a:xfrm>
          <a:prstGeom prst="rect">
            <a:avLst/>
          </a:prstGeom>
          <a:noFill/>
        </p:spPr>
        <p:txBody>
          <a:bodyPr wrap="none" rtlCol="0">
            <a:spAutoFit/>
          </a:bodyPr>
          <a:lstStyle/>
          <a:p>
            <a:r>
              <a:rPr lang="en-US" sz="2400" b="1">
                <a:solidFill>
                  <a:srgbClr val="002060"/>
                </a:solidFill>
                <a:highlight>
                  <a:srgbClr val="00FF00"/>
                </a:highlight>
                <a:latin typeface="Calibri" panose="020F0502020204030204" pitchFamily="34" charset="0"/>
                <a:ea typeface="Calibri"/>
                <a:cs typeface="Calibri" panose="020F0502020204030204" pitchFamily="34" charset="0"/>
              </a:rPr>
              <a:t>Local</a:t>
            </a:r>
            <a:r>
              <a:rPr lang="en-US" sz="2400">
                <a:solidFill>
                  <a:srgbClr val="002060"/>
                </a:solidFill>
                <a:highlight>
                  <a:srgbClr val="00FF00"/>
                </a:highlight>
                <a:latin typeface="Calibri" panose="020F0502020204030204" pitchFamily="34" charset="0"/>
                <a:ea typeface="Calibri"/>
                <a:cs typeface="Calibri" panose="020F0502020204030204" pitchFamily="34" charset="0"/>
              </a:rPr>
              <a:t> Thermodynamic Equilibrium (LTE)</a:t>
            </a:r>
            <a:endParaRPr lang="en-US" sz="2400">
              <a:solidFill>
                <a:srgbClr val="002060"/>
              </a:solidFill>
              <a:highlight>
                <a:srgbClr val="00FF00"/>
              </a:highlight>
              <a:latin typeface="Calibri" panose="020F0502020204030204" pitchFamily="34" charset="0"/>
              <a:cs typeface="Calibri" panose="020F0502020204030204" pitchFamily="34" charset="0"/>
            </a:endParaRPr>
          </a:p>
          <a:p>
            <a:endParaRPr lang="it-IT"/>
          </a:p>
        </p:txBody>
      </p:sp>
      <p:sp>
        <p:nvSpPr>
          <p:cNvPr id="9" name="CasellaDiTesto 8">
            <a:extLst>
              <a:ext uri="{FF2B5EF4-FFF2-40B4-BE49-F238E27FC236}">
                <a16:creationId xmlns:a16="http://schemas.microsoft.com/office/drawing/2014/main" id="{E7A8442C-2D8D-305B-57DC-D8CA670E3EFA}"/>
              </a:ext>
            </a:extLst>
          </p:cNvPr>
          <p:cNvSpPr txBox="1"/>
          <p:nvPr/>
        </p:nvSpPr>
        <p:spPr>
          <a:xfrm>
            <a:off x="2334323" y="5765375"/>
            <a:ext cx="7645939" cy="369332"/>
          </a:xfrm>
          <a:prstGeom prst="rect">
            <a:avLst/>
          </a:prstGeom>
          <a:solidFill>
            <a:srgbClr val="FFC000"/>
          </a:solidFill>
        </p:spPr>
        <p:txBody>
          <a:bodyPr wrap="none" rtlCol="0">
            <a:spAutoFit/>
          </a:bodyPr>
          <a:lstStyle/>
          <a:p>
            <a:r>
              <a:rPr lang="en-US" sz="1800">
                <a:latin typeface="Calibri" panose="020F0502020204030204" pitchFamily="34" charset="0"/>
                <a:ea typeface="Calibri"/>
                <a:cs typeface="Calibri" panose="020F0502020204030204" pitchFamily="34" charset="0"/>
              </a:rPr>
              <a:t> </a:t>
            </a:r>
            <a:r>
              <a:rPr lang="en-US">
                <a:latin typeface="Calibri" panose="020F0502020204030204" pitchFamily="34" charset="0"/>
                <a:ea typeface="Calibri"/>
                <a:cs typeface="Calibri" panose="020F0502020204030204" pitchFamily="34" charset="0"/>
              </a:rPr>
              <a:t>All distributions except radiation field </a:t>
            </a:r>
            <a:r>
              <a:rPr lang="en-US" sz="1800">
                <a:latin typeface="Calibri" panose="020F0502020204030204" pitchFamily="34" charset="0"/>
                <a:ea typeface="Calibri"/>
                <a:cs typeface="Calibri" panose="020F0502020204030204" pitchFamily="34" charset="0"/>
              </a:rPr>
              <a:t>defined by same temperature T (= </a:t>
            </a:r>
            <a:r>
              <a:rPr lang="en-US" sz="1800" err="1">
                <a:latin typeface="Calibri" panose="020F0502020204030204" pitchFamily="34" charset="0"/>
                <a:ea typeface="Calibri"/>
                <a:cs typeface="Calibri" panose="020F0502020204030204" pitchFamily="34" charset="0"/>
              </a:rPr>
              <a:t>T</a:t>
            </a:r>
            <a:r>
              <a:rPr lang="en-US" sz="1800" baseline="-25000" err="1">
                <a:latin typeface="Calibri" panose="020F0502020204030204" pitchFamily="34" charset="0"/>
                <a:ea typeface="Calibri"/>
                <a:cs typeface="Calibri" panose="020F0502020204030204" pitchFamily="34" charset="0"/>
              </a:rPr>
              <a:t>e</a:t>
            </a:r>
            <a:r>
              <a:rPr lang="en-US" sz="1800">
                <a:latin typeface="Calibri" panose="020F0502020204030204" pitchFamily="34" charset="0"/>
                <a:ea typeface="Calibri"/>
                <a:cs typeface="Calibri" panose="020F0502020204030204" pitchFamily="34" charset="0"/>
              </a:rPr>
              <a:t> = T</a:t>
            </a:r>
            <a:r>
              <a:rPr lang="en-US" sz="1800" baseline="-25000">
                <a:latin typeface="Calibri" panose="020F0502020204030204" pitchFamily="34" charset="0"/>
                <a:ea typeface="Calibri"/>
                <a:cs typeface="Calibri" panose="020F0502020204030204" pitchFamily="34" charset="0"/>
              </a:rPr>
              <a:t>i</a:t>
            </a:r>
            <a:r>
              <a:rPr lang="en-US" sz="1800">
                <a:latin typeface="Calibri" panose="020F0502020204030204" pitchFamily="34" charset="0"/>
                <a:ea typeface="Calibri"/>
                <a:cs typeface="Calibri" panose="020F0502020204030204" pitchFamily="34" charset="0"/>
              </a:rPr>
              <a:t>)</a:t>
            </a:r>
            <a:endParaRPr lang="it-IT"/>
          </a:p>
        </p:txBody>
      </p:sp>
      <p:sp>
        <p:nvSpPr>
          <p:cNvPr id="14" name="Rectangle 4">
            <a:extLst>
              <a:ext uri="{FF2B5EF4-FFF2-40B4-BE49-F238E27FC236}">
                <a16:creationId xmlns:a16="http://schemas.microsoft.com/office/drawing/2014/main" id="{37E608DD-23C8-85E4-78B2-CAEC72253E13}"/>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
            <a:extLst>
              <a:ext uri="{FF2B5EF4-FFF2-40B4-BE49-F238E27FC236}">
                <a16:creationId xmlns:a16="http://schemas.microsoft.com/office/drawing/2014/main" id="{E25E98DF-2F42-CD9C-B684-DC5F9FBE98E8}"/>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6">
            <a:extLst>
              <a:ext uri="{FF2B5EF4-FFF2-40B4-BE49-F238E27FC236}">
                <a16:creationId xmlns:a16="http://schemas.microsoft.com/office/drawing/2014/main" id="{05067AEA-D3C1-5A97-5974-7A38E980375A}"/>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Plasma properties: ECR vs. Laser plasma</a:t>
            </a:r>
          </a:p>
        </p:txBody>
      </p:sp>
      <p:pic>
        <p:nvPicPr>
          <p:cNvPr id="17" name="Picture 4" descr="Logo&#10;&#10;Description automatically generated">
            <a:extLst>
              <a:ext uri="{FF2B5EF4-FFF2-40B4-BE49-F238E27FC236}">
                <a16:creationId xmlns:a16="http://schemas.microsoft.com/office/drawing/2014/main" id="{952B06B5-CC21-7837-1D1E-DCFDE647C17D}"/>
              </a:ext>
            </a:extLst>
          </p:cNvPr>
          <p:cNvPicPr>
            <a:picLocks noChangeAspect="1"/>
          </p:cNvPicPr>
          <p:nvPr/>
        </p:nvPicPr>
        <p:blipFill>
          <a:blip r:embed="rId5">
            <a:duotone>
              <a:schemeClr val="bg2">
                <a:shade val="45000"/>
                <a:satMod val="135000"/>
              </a:schemeClr>
              <a:prstClr val="white"/>
            </a:duotone>
          </a:blip>
          <a:stretch>
            <a:fillRect/>
          </a:stretch>
        </p:blipFill>
        <p:spPr>
          <a:xfrm>
            <a:off x="10926916" y="76840"/>
            <a:ext cx="1199453" cy="774846"/>
          </a:xfrm>
          <a:prstGeom prst="rect">
            <a:avLst/>
          </a:prstGeom>
        </p:spPr>
      </p:pic>
      <p:pic>
        <p:nvPicPr>
          <p:cNvPr id="18" name="Immagine 17">
            <a:extLst>
              <a:ext uri="{FF2B5EF4-FFF2-40B4-BE49-F238E27FC236}">
                <a16:creationId xmlns:a16="http://schemas.microsoft.com/office/drawing/2014/main" id="{FD609C5B-EE58-7D4B-D4D4-8B5E1CD1F17F}"/>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Tree>
    <p:extLst>
      <p:ext uri="{BB962C8B-B14F-4D97-AF65-F5344CB8AC3E}">
        <p14:creationId xmlns:p14="http://schemas.microsoft.com/office/powerpoint/2010/main" val="4071244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BE03-B2AD-682F-4404-304CC0F523D7}"/>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4B1DE480-F950-21ED-7CCE-2D0DB234D2E2}"/>
              </a:ext>
            </a:extLst>
          </p:cNvPr>
          <p:cNvSpPr txBox="1"/>
          <p:nvPr/>
        </p:nvSpPr>
        <p:spPr>
          <a:xfrm>
            <a:off x="654204" y="1193006"/>
            <a:ext cx="6213560" cy="738664"/>
          </a:xfrm>
          <a:prstGeom prst="rect">
            <a:avLst/>
          </a:prstGeom>
          <a:noFill/>
        </p:spPr>
        <p:txBody>
          <a:bodyPr wrap="none" rtlCol="0">
            <a:spAutoFit/>
          </a:bodyPr>
          <a:lstStyle/>
          <a:p>
            <a:r>
              <a:rPr lang="en-US" sz="2400" b="1">
                <a:solidFill>
                  <a:schemeClr val="bg1"/>
                </a:solidFill>
                <a:highlight>
                  <a:srgbClr val="FF0000"/>
                </a:highlight>
                <a:latin typeface="Calibri" panose="020F0502020204030204" pitchFamily="34" charset="0"/>
                <a:ea typeface="Calibri"/>
                <a:cs typeface="Calibri" panose="020F0502020204030204" pitchFamily="34" charset="0"/>
              </a:rPr>
              <a:t>Non - Local Thermodynamic Equilibrium (n-LTE)</a:t>
            </a:r>
            <a:endParaRPr lang="en-US" sz="2400" b="1">
              <a:solidFill>
                <a:schemeClr val="bg1"/>
              </a:solidFill>
              <a:highlight>
                <a:srgbClr val="FF0000"/>
              </a:highlight>
              <a:latin typeface="Calibri" panose="020F0502020204030204" pitchFamily="34" charset="0"/>
              <a:cs typeface="Calibri" panose="020F0502020204030204" pitchFamily="34" charset="0"/>
            </a:endParaRPr>
          </a:p>
          <a:p>
            <a:endParaRPr lang="it-IT" b="1">
              <a:solidFill>
                <a:schemeClr val="bg1"/>
              </a:solidFill>
              <a:highlight>
                <a:srgbClr val="FF0000"/>
              </a:highlight>
            </a:endParaRPr>
          </a:p>
        </p:txBody>
      </p:sp>
      <p:sp>
        <p:nvSpPr>
          <p:cNvPr id="2" name="Title 1">
            <a:extLst>
              <a:ext uri="{FF2B5EF4-FFF2-40B4-BE49-F238E27FC236}">
                <a16:creationId xmlns:a16="http://schemas.microsoft.com/office/drawing/2014/main" id="{1ADEF01E-BE76-533F-B4D1-6363881532A1}"/>
              </a:ext>
            </a:extLst>
          </p:cNvPr>
          <p:cNvSpPr>
            <a:spLocks noGrp="1"/>
          </p:cNvSpPr>
          <p:nvPr>
            <p:ph type="title"/>
          </p:nvPr>
        </p:nvSpPr>
        <p:spPr>
          <a:xfrm>
            <a:off x="654204" y="-231675"/>
            <a:ext cx="2787805" cy="1066800"/>
          </a:xfrm>
        </p:spPr>
        <p:txBody>
          <a:bodyPr>
            <a:normAutofit/>
          </a:bodyPr>
          <a:lstStyle/>
          <a:p>
            <a:r>
              <a:rPr lang="en-US" sz="2400">
                <a:solidFill>
                  <a:schemeClr val="bg1"/>
                </a:solidFill>
                <a:latin typeface="Calibri" panose="020F0502020204030204" pitchFamily="34" charset="0"/>
                <a:ea typeface="Calibri Light"/>
                <a:cs typeface="Calibri" panose="020F0502020204030204" pitchFamily="34" charset="0"/>
              </a:rPr>
              <a:t>Plasma Properties</a:t>
            </a:r>
          </a:p>
        </p:txBody>
      </p:sp>
      <p:sp>
        <p:nvSpPr>
          <p:cNvPr id="11" name="Segnaposto contenuto 10">
            <a:extLst>
              <a:ext uri="{FF2B5EF4-FFF2-40B4-BE49-F238E27FC236}">
                <a16:creationId xmlns:a16="http://schemas.microsoft.com/office/drawing/2014/main" id="{5C52E073-86DB-7C95-7715-B51E7E6FAFEC}"/>
              </a:ext>
            </a:extLst>
          </p:cNvPr>
          <p:cNvSpPr>
            <a:spLocks noGrp="1"/>
          </p:cNvSpPr>
          <p:nvPr>
            <p:ph idx="1"/>
          </p:nvPr>
        </p:nvSpPr>
        <p:spPr>
          <a:xfrm>
            <a:off x="906967" y="1803041"/>
            <a:ext cx="10972800" cy="3438032"/>
          </a:xfrm>
        </p:spPr>
        <p:txBody>
          <a:bodyPr>
            <a:normAutofit lnSpcReduction="10000"/>
          </a:bodyPr>
          <a:lstStyle/>
          <a:p>
            <a:pPr>
              <a:buFont typeface="Arial"/>
              <a:buChar char="•"/>
            </a:pPr>
            <a:r>
              <a:rPr lang="en-US" sz="2400" dirty="0">
                <a:latin typeface="Calibri" panose="020F0502020204030204" pitchFamily="34" charset="0"/>
                <a:ea typeface="Calibri" panose="020F0502020204030204"/>
                <a:cs typeface="Calibri" panose="020F0502020204030204" pitchFamily="34" charset="0"/>
              </a:rPr>
              <a:t>Electrons are (generally) </a:t>
            </a:r>
            <a:r>
              <a:rPr lang="en-US" sz="2400" b="1" dirty="0">
                <a:solidFill>
                  <a:srgbClr val="DD8901"/>
                </a:solidFill>
                <a:latin typeface="Calibri" panose="020F0502020204030204" pitchFamily="34" charset="0"/>
                <a:ea typeface="Calibri" panose="020F0502020204030204"/>
                <a:cs typeface="Calibri" panose="020F0502020204030204" pitchFamily="34" charset="0"/>
              </a:rPr>
              <a:t>non-Maxwellian</a:t>
            </a:r>
          </a:p>
          <a:p>
            <a:pPr>
              <a:buFont typeface="Arial"/>
              <a:buChar char="•"/>
            </a:pPr>
            <a:r>
              <a:rPr lang="en-US" sz="2400" dirty="0" err="1">
                <a:latin typeface="Calibri" panose="020F0502020204030204" pitchFamily="34" charset="0"/>
                <a:ea typeface="Calibri" panose="020F0502020204030204"/>
                <a:cs typeface="Calibri" panose="020F0502020204030204" pitchFamily="34" charset="0"/>
              </a:rPr>
              <a:t>Ionisation</a:t>
            </a:r>
            <a:r>
              <a:rPr lang="en-US" sz="2400" dirty="0">
                <a:latin typeface="Calibri" panose="020F0502020204030204" pitchFamily="34" charset="0"/>
                <a:ea typeface="Calibri" panose="020F0502020204030204"/>
                <a:cs typeface="Calibri" panose="020F0502020204030204" pitchFamily="34" charset="0"/>
              </a:rPr>
              <a:t> stages </a:t>
            </a:r>
            <a:r>
              <a:rPr lang="en-US" sz="2400" b="1" dirty="0">
                <a:solidFill>
                  <a:srgbClr val="DD8901"/>
                </a:solidFill>
                <a:latin typeface="Calibri" panose="020F0502020204030204" pitchFamily="34" charset="0"/>
                <a:ea typeface="Calibri" panose="020F0502020204030204"/>
                <a:cs typeface="Calibri" panose="020F0502020204030204" pitchFamily="34" charset="0"/>
              </a:rPr>
              <a:t>are not modelled </a:t>
            </a:r>
            <a:r>
              <a:rPr lang="en-US" sz="2400" dirty="0">
                <a:latin typeface="Calibri" panose="020F0502020204030204" pitchFamily="34" charset="0"/>
                <a:ea typeface="Calibri" panose="020F0502020204030204"/>
                <a:cs typeface="Calibri" panose="020F0502020204030204" pitchFamily="34" charset="0"/>
              </a:rPr>
              <a:t>according to Saha equations </a:t>
            </a:r>
          </a:p>
          <a:p>
            <a:pPr>
              <a:buFont typeface="Arial"/>
              <a:buChar char="•"/>
            </a:pPr>
            <a:r>
              <a:rPr lang="en-US" sz="2400" dirty="0">
                <a:latin typeface="Calibri" panose="020F0502020204030204" pitchFamily="34" charset="0"/>
                <a:ea typeface="Calibri" panose="020F0502020204030204"/>
                <a:cs typeface="Calibri" panose="020F0502020204030204" pitchFamily="34" charset="0"/>
              </a:rPr>
              <a:t>Excited states </a:t>
            </a:r>
            <a:r>
              <a:rPr lang="en-US" sz="2400" b="1" dirty="0">
                <a:solidFill>
                  <a:srgbClr val="DD8901"/>
                </a:solidFill>
                <a:latin typeface="Calibri" panose="020F0502020204030204" pitchFamily="34" charset="0"/>
                <a:ea typeface="Calibri" panose="020F0502020204030204"/>
                <a:cs typeface="Calibri" panose="020F0502020204030204" pitchFamily="34" charset="0"/>
              </a:rPr>
              <a:t>do not obey </a:t>
            </a:r>
            <a:r>
              <a:rPr lang="en-US" sz="2400" dirty="0">
                <a:latin typeface="Calibri" panose="020F0502020204030204" pitchFamily="34" charset="0"/>
                <a:ea typeface="Calibri" panose="020F0502020204030204"/>
                <a:cs typeface="Calibri" panose="020F0502020204030204" pitchFamily="34" charset="0"/>
              </a:rPr>
              <a:t>Boltzmann equation</a:t>
            </a:r>
          </a:p>
          <a:p>
            <a:pPr marL="109728" indent="0">
              <a:buNone/>
            </a:pPr>
            <a:endParaRPr lang="en-US" sz="2400" dirty="0">
              <a:latin typeface="Calibri" panose="020F0502020204030204" pitchFamily="34" charset="0"/>
              <a:ea typeface="Calibri" panose="020F0502020204030204"/>
              <a:cs typeface="Calibri" panose="020F0502020204030204" pitchFamily="34" charset="0"/>
            </a:endParaRPr>
          </a:p>
          <a:p>
            <a:pPr>
              <a:buFont typeface="Arial"/>
              <a:buChar char="•"/>
            </a:pPr>
            <a:r>
              <a:rPr lang="en-US" sz="2400" dirty="0">
                <a:latin typeface="Calibri" panose="020F0502020204030204" pitchFamily="34" charset="0"/>
                <a:ea typeface="Calibri" panose="020F0502020204030204"/>
                <a:cs typeface="Calibri" panose="020F0502020204030204" pitchFamily="34" charset="0"/>
              </a:rPr>
              <a:t>Radiation modelling requires transport code. </a:t>
            </a:r>
            <a:r>
              <a:rPr lang="en-US" sz="2400" b="1" dirty="0">
                <a:solidFill>
                  <a:srgbClr val="DD8901"/>
                </a:solidFill>
                <a:latin typeface="Calibri" panose="020F0502020204030204" pitchFamily="34" charset="0"/>
                <a:ea typeface="Calibri" panose="020F0502020204030204"/>
                <a:cs typeface="Calibri" panose="020F0502020204030204" pitchFamily="34" charset="0"/>
              </a:rPr>
              <a:t>No concept of unique temperature because no distributions exist</a:t>
            </a:r>
          </a:p>
          <a:p>
            <a:pPr marL="109728" indent="0">
              <a:buNone/>
            </a:pPr>
            <a:endParaRPr lang="en-US" sz="2400" dirty="0">
              <a:latin typeface="Calibri" panose="020F0502020204030204" pitchFamily="34" charset="0"/>
              <a:ea typeface="Calibri" panose="020F0502020204030204"/>
              <a:cs typeface="Calibri" panose="020F0502020204030204" pitchFamily="34" charset="0"/>
            </a:endParaRPr>
          </a:p>
          <a:p>
            <a:pPr>
              <a:buFont typeface="Arial"/>
              <a:buChar char="•"/>
            </a:pPr>
            <a:r>
              <a:rPr lang="en-US" sz="2400" dirty="0">
                <a:latin typeface="Calibri" panose="020F0502020204030204" pitchFamily="34" charset="0"/>
                <a:ea typeface="Calibri" panose="020F0502020204030204"/>
                <a:cs typeface="Calibri" panose="020F0502020204030204" pitchFamily="34" charset="0"/>
              </a:rPr>
              <a:t>A </a:t>
            </a:r>
            <a:r>
              <a:rPr lang="en-US" sz="2400" dirty="0">
                <a:highlight>
                  <a:srgbClr val="00FF00"/>
                </a:highlight>
                <a:latin typeface="Calibri" panose="020F0502020204030204" pitchFamily="34" charset="0"/>
                <a:ea typeface="Calibri" panose="020F0502020204030204"/>
                <a:cs typeface="Calibri" panose="020F0502020204030204" pitchFamily="34" charset="0"/>
              </a:rPr>
              <a:t>comprehensive rate equations matrix is constructed based on collisional and radiative processes - CR Model </a:t>
            </a:r>
            <a:r>
              <a:rPr lang="en-US" sz="2400" dirty="0">
                <a:latin typeface="Calibri" panose="020F0502020204030204" pitchFamily="34" charset="0"/>
                <a:ea typeface="Calibri" panose="020F0502020204030204"/>
                <a:cs typeface="Calibri" panose="020F0502020204030204" pitchFamily="34" charset="0"/>
              </a:rPr>
              <a:t>– and iteratively solved till steady-state is reached</a:t>
            </a:r>
          </a:p>
        </p:txBody>
      </p:sp>
      <p:sp>
        <p:nvSpPr>
          <p:cNvPr id="3" name="Title 1">
            <a:extLst>
              <a:ext uri="{FF2B5EF4-FFF2-40B4-BE49-F238E27FC236}">
                <a16:creationId xmlns:a16="http://schemas.microsoft.com/office/drawing/2014/main" id="{115C072F-900E-F36D-BEA6-CFFB10683698}"/>
              </a:ext>
            </a:extLst>
          </p:cNvPr>
          <p:cNvSpPr txBox="1">
            <a:spLocks/>
          </p:cNvSpPr>
          <p:nvPr/>
        </p:nvSpPr>
        <p:spPr>
          <a:xfrm>
            <a:off x="250443" y="116346"/>
            <a:ext cx="4275851"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b="1">
                <a:solidFill>
                  <a:srgbClr val="002060"/>
                </a:solidFill>
                <a:latin typeface="Calibri" panose="020F0502020204030204" pitchFamily="34" charset="0"/>
                <a:ea typeface="Calibri Light"/>
                <a:cs typeface="Calibri" panose="020F0502020204030204" pitchFamily="34" charset="0"/>
              </a:rPr>
              <a:t>Plasma Properties</a:t>
            </a:r>
          </a:p>
        </p:txBody>
      </p:sp>
      <p:sp>
        <p:nvSpPr>
          <p:cNvPr id="4" name="Rectangle 4">
            <a:extLst>
              <a:ext uri="{FF2B5EF4-FFF2-40B4-BE49-F238E27FC236}">
                <a16:creationId xmlns:a16="http://schemas.microsoft.com/office/drawing/2014/main" id="{7D99F81D-53FD-5BBA-F954-AEB36D0A67C8}"/>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4DAA9407-9DB7-D06D-FAAE-00A173F14020}"/>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a:extLst>
              <a:ext uri="{FF2B5EF4-FFF2-40B4-BE49-F238E27FC236}">
                <a16:creationId xmlns:a16="http://schemas.microsoft.com/office/drawing/2014/main" id="{9F43DD62-FC2E-5764-5AE7-08FA80ACAAE2}"/>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Plasma properties: ECR vs. Laser plasma</a:t>
            </a:r>
          </a:p>
        </p:txBody>
      </p:sp>
      <p:pic>
        <p:nvPicPr>
          <p:cNvPr id="7" name="Picture 4" descr="Logo&#10;&#10;Description automatically generated">
            <a:extLst>
              <a:ext uri="{FF2B5EF4-FFF2-40B4-BE49-F238E27FC236}">
                <a16:creationId xmlns:a16="http://schemas.microsoft.com/office/drawing/2014/main" id="{40E54B9B-9DF5-943F-EDEF-026B353D3FEC}"/>
              </a:ext>
            </a:extLst>
          </p:cNvPr>
          <p:cNvPicPr>
            <a:picLocks noChangeAspect="1"/>
          </p:cNvPicPr>
          <p:nvPr/>
        </p:nvPicPr>
        <p:blipFill>
          <a:blip r:embed="rId2">
            <a:duotone>
              <a:schemeClr val="bg2">
                <a:shade val="45000"/>
                <a:satMod val="135000"/>
              </a:schemeClr>
              <a:prstClr val="white"/>
            </a:duotone>
          </a:blip>
          <a:stretch>
            <a:fillRect/>
          </a:stretch>
        </p:blipFill>
        <p:spPr>
          <a:xfrm>
            <a:off x="10926916" y="76840"/>
            <a:ext cx="1199453" cy="774846"/>
          </a:xfrm>
          <a:prstGeom prst="rect">
            <a:avLst/>
          </a:prstGeom>
        </p:spPr>
      </p:pic>
      <p:pic>
        <p:nvPicPr>
          <p:cNvPr id="9" name="Immagine 8">
            <a:extLst>
              <a:ext uri="{FF2B5EF4-FFF2-40B4-BE49-F238E27FC236}">
                <a16:creationId xmlns:a16="http://schemas.microsoft.com/office/drawing/2014/main" id="{1DDC8484-C78C-3466-1DF7-B6F7726864B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12" name="CasellaDiTesto 11">
            <a:extLst>
              <a:ext uri="{FF2B5EF4-FFF2-40B4-BE49-F238E27FC236}">
                <a16:creationId xmlns:a16="http://schemas.microsoft.com/office/drawing/2014/main" id="{D87A982A-1066-C6DB-D2A1-7F788140310F}"/>
              </a:ext>
            </a:extLst>
          </p:cNvPr>
          <p:cNvSpPr txBox="1"/>
          <p:nvPr/>
        </p:nvSpPr>
        <p:spPr>
          <a:xfrm>
            <a:off x="654203" y="5557652"/>
            <a:ext cx="11225563" cy="830997"/>
          </a:xfrm>
          <a:prstGeom prst="rect">
            <a:avLst/>
          </a:prstGeom>
          <a:solidFill>
            <a:schemeClr val="accent2">
              <a:lumMod val="20000"/>
              <a:lumOff val="80000"/>
            </a:schemeClr>
          </a:solidFill>
        </p:spPr>
        <p:txBody>
          <a:bodyPr wrap="square" rtlCol="0">
            <a:spAutoFit/>
          </a:bodyPr>
          <a:lstStyle/>
          <a:p>
            <a:r>
              <a:rPr lang="it-IT" sz="1600"/>
              <a:t>ECR </a:t>
            </a:r>
            <a:r>
              <a:rPr lang="it-IT" sz="1600" err="1"/>
              <a:t>plasmas</a:t>
            </a:r>
            <a:r>
              <a:rPr lang="it-IT" sz="1600"/>
              <a:t> are </a:t>
            </a:r>
            <a:r>
              <a:rPr lang="it-IT" sz="1600" err="1"/>
              <a:t>n</a:t>
            </a:r>
            <a:r>
              <a:rPr lang="it-IT" sz="1600"/>
              <a:t>-LTE, </a:t>
            </a:r>
            <a:r>
              <a:rPr lang="it-IT" sz="1600" err="1"/>
              <a:t>but</a:t>
            </a:r>
            <a:r>
              <a:rPr lang="it-IT" sz="1600"/>
              <a:t> </a:t>
            </a:r>
            <a:r>
              <a:rPr lang="it-IT" sz="1600" err="1"/>
              <a:t>modelling</a:t>
            </a:r>
            <a:r>
              <a:rPr lang="it-IT" sz="1600"/>
              <a:t> </a:t>
            </a:r>
            <a:r>
              <a:rPr lang="it-IT" sz="1600" err="1"/>
              <a:t>has</a:t>
            </a:r>
            <a:r>
              <a:rPr lang="it-IT" sz="1600"/>
              <a:t> </a:t>
            </a:r>
            <a:r>
              <a:rPr lang="it-IT" sz="1600" err="1"/>
              <a:t>been</a:t>
            </a:r>
            <a:r>
              <a:rPr lang="it-IT" sz="1600"/>
              <a:t> </a:t>
            </a:r>
            <a:r>
              <a:rPr lang="it-IT" sz="1600" err="1"/>
              <a:t>developed</a:t>
            </a:r>
            <a:r>
              <a:rPr lang="it-IT" sz="1600"/>
              <a:t> to extrapolate </a:t>
            </a:r>
            <a:r>
              <a:rPr lang="it-IT" sz="1600" err="1"/>
              <a:t>datas</a:t>
            </a:r>
            <a:r>
              <a:rPr lang="it-IT" sz="1600"/>
              <a:t> to </a:t>
            </a:r>
            <a:r>
              <a:rPr lang="it-IT" sz="1600" err="1"/>
              <a:t>fully</a:t>
            </a:r>
            <a:r>
              <a:rPr lang="it-IT" sz="1600"/>
              <a:t> LTE </a:t>
            </a:r>
            <a:r>
              <a:rPr lang="it-IT" sz="1600" err="1"/>
              <a:t>plasmas</a:t>
            </a:r>
            <a:r>
              <a:rPr lang="it-IT" sz="1600"/>
              <a:t> in </a:t>
            </a:r>
            <a:r>
              <a:rPr lang="it-IT" sz="1600" err="1"/>
              <a:t>astrophysical</a:t>
            </a:r>
            <a:r>
              <a:rPr lang="it-IT" sz="1600"/>
              <a:t> </a:t>
            </a:r>
            <a:r>
              <a:rPr lang="it-IT" sz="1600" err="1"/>
              <a:t>sites</a:t>
            </a:r>
            <a:endParaRPr lang="it-IT" sz="1600"/>
          </a:p>
          <a:p>
            <a:endParaRPr lang="it-IT" sz="1600"/>
          </a:p>
          <a:p>
            <a:r>
              <a:rPr lang="it-IT" sz="1600"/>
              <a:t>Laser gen. </a:t>
            </a:r>
            <a:r>
              <a:rPr lang="it-IT" sz="1600" err="1"/>
              <a:t>Plasmas</a:t>
            </a:r>
            <a:r>
              <a:rPr lang="it-IT" sz="1600"/>
              <a:t> are LTE, with a </a:t>
            </a:r>
            <a:r>
              <a:rPr lang="it-IT" sz="1600" err="1"/>
              <a:t>bath</a:t>
            </a:r>
            <a:r>
              <a:rPr lang="it-IT" sz="1600"/>
              <a:t> of </a:t>
            </a:r>
            <a:r>
              <a:rPr lang="it-IT" sz="1600" err="1"/>
              <a:t>photons</a:t>
            </a:r>
            <a:r>
              <a:rPr lang="it-IT" sz="1600"/>
              <a:t> </a:t>
            </a:r>
            <a:r>
              <a:rPr lang="it-IT" sz="1600" err="1"/>
              <a:t>potentially</a:t>
            </a:r>
            <a:r>
              <a:rPr lang="it-IT" sz="1600"/>
              <a:t> </a:t>
            </a:r>
            <a:r>
              <a:rPr lang="it-IT" sz="1600" err="1"/>
              <a:t>capable</a:t>
            </a:r>
            <a:r>
              <a:rPr lang="it-IT" sz="1600"/>
              <a:t> of </a:t>
            </a:r>
            <a:r>
              <a:rPr lang="it-IT" sz="1600" err="1"/>
              <a:t>exciting</a:t>
            </a:r>
            <a:r>
              <a:rPr lang="it-IT" sz="1600"/>
              <a:t> </a:t>
            </a:r>
            <a:r>
              <a:rPr lang="it-IT" sz="1600" err="1"/>
              <a:t>nuclear</a:t>
            </a:r>
            <a:r>
              <a:rPr lang="it-IT" sz="1600"/>
              <a:t> </a:t>
            </a:r>
            <a:r>
              <a:rPr lang="it-IT" sz="1600" err="1"/>
              <a:t>states</a:t>
            </a:r>
            <a:endParaRPr lang="it-IT" sz="1600"/>
          </a:p>
        </p:txBody>
      </p:sp>
    </p:spTree>
    <p:extLst>
      <p:ext uri="{BB962C8B-B14F-4D97-AF65-F5344CB8AC3E}">
        <p14:creationId xmlns:p14="http://schemas.microsoft.com/office/powerpoint/2010/main" val="3240685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420B5A-37C9-E44F-B375-1FBD5679947B}"/>
              </a:ext>
            </a:extLst>
          </p:cNvPr>
          <p:cNvSpPr txBox="1"/>
          <p:nvPr/>
        </p:nvSpPr>
        <p:spPr>
          <a:xfrm>
            <a:off x="6658912" y="1167662"/>
            <a:ext cx="5006340" cy="4708981"/>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Scenario can be different using plasma produced by HP lasers</a:t>
            </a:r>
          </a:p>
          <a:p>
            <a:endParaRPr lang="en-GB"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PRO:</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High density plasma</a:t>
            </a:r>
            <a:r>
              <a:rPr lang="en-GB" dirty="0">
                <a:latin typeface="Calibri" panose="020F0502020204030204" pitchFamily="34" charset="0"/>
                <a:cs typeface="Calibri" panose="020F0502020204030204" pitchFamily="34" charset="0"/>
              </a:rPr>
              <a:t>, reaching LTE</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Online production of RIBs</a:t>
            </a:r>
            <a:r>
              <a:rPr lang="en-GB" dirty="0">
                <a:latin typeface="Calibri" panose="020F0502020204030204" pitchFamily="34" charset="0"/>
                <a:cs typeface="Calibri" panose="020F0502020204030204" pitchFamily="34" charset="0"/>
              </a:rPr>
              <a:t> is in principle possible </a:t>
            </a:r>
          </a:p>
          <a:p>
            <a:pPr marL="285750" indent="-285750">
              <a:buFont typeface="Arial" panose="020B0604020202020204" pitchFamily="34" charset="0"/>
              <a:buChar char="•"/>
            </a:pPr>
            <a:r>
              <a:rPr lang="en-GB" b="1" dirty="0">
                <a:solidFill>
                  <a:srgbClr val="FF0000"/>
                </a:solidFill>
                <a:latin typeface="Calibri" panose="020F0502020204030204" pitchFamily="34" charset="0"/>
                <a:cs typeface="Calibri" panose="020F0502020204030204" pitchFamily="34" charset="0"/>
              </a:rPr>
              <a:t>Full or LTE thermodynamical equilibrium allows, in principle, nuclear excitation</a:t>
            </a:r>
          </a:p>
          <a:p>
            <a:pPr marL="285750" indent="-28575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CONS:</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Difficult to implement diagnostics following on-line</a:t>
            </a:r>
            <a:r>
              <a:rPr lang="en-GB" dirty="0">
                <a:latin typeface="Calibri" panose="020F0502020204030204" pitchFamily="34" charset="0"/>
                <a:cs typeface="Calibri" panose="020F0502020204030204" pitchFamily="34" charset="0"/>
              </a:rPr>
              <a:t> the fast time-variation of plasma parameters</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Short living plasma</a:t>
            </a:r>
            <a:r>
              <a:rPr lang="en-GB" dirty="0">
                <a:latin typeface="Calibri" panose="020F0502020204030204" pitchFamily="34" charset="0"/>
                <a:cs typeface="Calibri" panose="020F0502020204030204" pitchFamily="34" charset="0"/>
              </a:rPr>
              <a:t>, with duration much shorter than typical lifetimes of isotopes involved in stellar nucleosynthesis</a:t>
            </a:r>
          </a:p>
        </p:txBody>
      </p:sp>
      <p:pic>
        <p:nvPicPr>
          <p:cNvPr id="5" name="Immagine 4">
            <a:extLst>
              <a:ext uri="{FF2B5EF4-FFF2-40B4-BE49-F238E27FC236}">
                <a16:creationId xmlns:a16="http://schemas.microsoft.com/office/drawing/2014/main" id="{880059A1-1BE9-4221-AAAB-2DBE14320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732"/>
            <a:ext cx="12192000" cy="714375"/>
          </a:xfrm>
          <a:prstGeom prst="rect">
            <a:avLst/>
          </a:prstGeom>
        </p:spPr>
      </p:pic>
      <p:sp>
        <p:nvSpPr>
          <p:cNvPr id="3" name="CasellaDiTesto 2">
            <a:extLst>
              <a:ext uri="{FF2B5EF4-FFF2-40B4-BE49-F238E27FC236}">
                <a16:creationId xmlns:a16="http://schemas.microsoft.com/office/drawing/2014/main" id="{2A8291E9-A5C3-CD4F-B766-21549563D194}"/>
              </a:ext>
            </a:extLst>
          </p:cNvPr>
          <p:cNvSpPr txBox="1"/>
          <p:nvPr/>
        </p:nvSpPr>
        <p:spPr>
          <a:xfrm>
            <a:off x="338811" y="1167662"/>
            <a:ext cx="5618643" cy="5355312"/>
          </a:xfrm>
          <a:prstGeom prst="rect">
            <a:avLst/>
          </a:prstGeom>
          <a:noFill/>
        </p:spPr>
        <p:txBody>
          <a:bodyPr wrap="square" rtlCol="0">
            <a:spAutoFit/>
          </a:bodyPr>
          <a:lstStyle/>
          <a:p>
            <a:r>
              <a:rPr lang="en-GB" sz="2000" b="1" dirty="0">
                <a:solidFill>
                  <a:srgbClr val="DD8901"/>
                </a:solidFill>
                <a:latin typeface="Calibri" panose="020F0502020204030204" pitchFamily="34" charset="0"/>
                <a:cs typeface="Calibri" panose="020F0502020204030204" pitchFamily="34" charset="0"/>
              </a:rPr>
              <a:t>Magnetic confinement</a:t>
            </a:r>
          </a:p>
          <a:p>
            <a:endParaRPr lang="en-GB" sz="1000" dirty="0"/>
          </a:p>
          <a:p>
            <a:r>
              <a:rPr lang="en-GB" sz="2000" b="1" dirty="0">
                <a:latin typeface="Calibri" panose="020F0502020204030204" pitchFamily="34" charset="0"/>
                <a:cs typeface="Calibri" panose="020F0502020204030204" pitchFamily="34" charset="0"/>
              </a:rPr>
              <a:t>PRO:</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Long-living plasma </a:t>
            </a:r>
            <a:r>
              <a:rPr lang="en-GB" dirty="0">
                <a:latin typeface="Calibri" panose="020F0502020204030204" pitchFamily="34" charset="0"/>
                <a:cs typeface="Calibri" panose="020F0502020204030204" pitchFamily="34" charset="0"/>
              </a:rPr>
              <a:t>(order of weeks) </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steady state dynamical equilibrium</a:t>
            </a:r>
            <a:r>
              <a:rPr lang="en-GB" dirty="0">
                <a:latin typeface="Calibri" panose="020F0502020204030204" pitchFamily="34" charset="0"/>
                <a:cs typeface="Calibri" panose="020F0502020204030204" pitchFamily="34" charset="0"/>
              </a:rPr>
              <a:t> for density and temperature, </a:t>
            </a:r>
          </a:p>
          <a:p>
            <a:pPr lvl="1"/>
            <a:r>
              <a:rPr lang="en-GB" dirty="0">
                <a:latin typeface="Calibri" panose="020F0502020204030204" pitchFamily="34" charset="0"/>
                <a:cs typeface="Calibri" panose="020F0502020204030204" pitchFamily="34" charset="0"/>
                <a:sym typeface="Wingdings" pitchFamily="2" charset="2"/>
              </a:rPr>
              <a:t>	h</a:t>
            </a:r>
            <a:r>
              <a:rPr lang="en-GB" dirty="0">
                <a:latin typeface="Calibri" panose="020F0502020204030204" pitchFamily="34" charset="0"/>
                <a:cs typeface="Calibri" panose="020F0502020204030204" pitchFamily="34" charset="0"/>
              </a:rPr>
              <a:t>ence, over days/weeks constant values for charge state distribution of in-plasma ions</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Online monitoring of plasma density, temperature</a:t>
            </a:r>
            <a:r>
              <a:rPr lang="en-GB" dirty="0">
                <a:latin typeface="Calibri" panose="020F0502020204030204" pitchFamily="34" charset="0"/>
                <a:cs typeface="Calibri" panose="020F0502020204030204" pitchFamily="34" charset="0"/>
              </a:rPr>
              <a:t>, volume, eventual kinetic turbulence, at any energy domain in </a:t>
            </a:r>
            <a:r>
              <a:rPr lang="en-GB" dirty="0" err="1">
                <a:latin typeface="Calibri" panose="020F0502020204030204" pitchFamily="34" charset="0"/>
                <a:cs typeface="Calibri" panose="020F0502020204030204" pitchFamily="34" charset="0"/>
              </a:rPr>
              <a:t>nLTE</a:t>
            </a:r>
            <a:r>
              <a:rPr lang="en-GB" dirty="0">
                <a:latin typeface="Calibri" panose="020F0502020204030204" pitchFamily="34" charset="0"/>
                <a:cs typeface="Calibri" panose="020F0502020204030204" pitchFamily="34" charset="0"/>
              </a:rPr>
              <a:t> conditions</a:t>
            </a:r>
          </a:p>
          <a:p>
            <a:endParaRPr lang="en-GB"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CONS:</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Low density/high temperature </a:t>
            </a:r>
            <a:r>
              <a:rPr lang="en-GB" dirty="0">
                <a:latin typeface="Calibri" panose="020F0502020204030204" pitchFamily="34" charset="0"/>
                <a:cs typeface="Calibri" panose="020F0502020204030204" pitchFamily="34" charset="0"/>
              </a:rPr>
              <a:t>plasma: </a:t>
            </a:r>
            <a:r>
              <a:rPr lang="en-GB" dirty="0" err="1">
                <a:latin typeface="Calibri" panose="020F0502020204030204" pitchFamily="34" charset="0"/>
                <a:cs typeface="Calibri" panose="020F0502020204030204" pitchFamily="34" charset="0"/>
              </a:rPr>
              <a:t>nLTE</a:t>
            </a:r>
            <a:r>
              <a:rPr lang="en-GB" dirty="0">
                <a:latin typeface="Calibri" panose="020F0502020204030204" pitchFamily="34" charset="0"/>
                <a:cs typeface="Calibri" panose="020F0502020204030204" pitchFamily="34" charset="0"/>
              </a:rPr>
              <a:t> conditions </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Difficult “</a:t>
            </a:r>
            <a:r>
              <a:rPr lang="en-GB" b="1" dirty="0" err="1">
                <a:latin typeface="Calibri" panose="020F0502020204030204" pitchFamily="34" charset="0"/>
                <a:cs typeface="Calibri" panose="020F0502020204030204" pitchFamily="34" charset="0"/>
              </a:rPr>
              <a:t>plasmization</a:t>
            </a:r>
            <a:r>
              <a:rPr lang="en-GB" b="1" dirty="0">
                <a:latin typeface="Calibri" panose="020F0502020204030204" pitchFamily="34" charset="0"/>
                <a:cs typeface="Calibri" panose="020F0502020204030204" pitchFamily="34" charset="0"/>
              </a:rPr>
              <a:t>” of solid/metallic isotopes</a:t>
            </a:r>
          </a:p>
          <a:p>
            <a:pPr marL="285750" indent="-285750">
              <a:buFont typeface="Arial" panose="020B0604020202020204" pitchFamily="34" charset="0"/>
              <a:buChar char="•"/>
            </a:pPr>
            <a:r>
              <a:rPr lang="it-IT" b="1" dirty="0">
                <a:latin typeface="Calibri" panose="020F0502020204030204" pitchFamily="34" charset="0"/>
                <a:cs typeface="Calibri" panose="020F0502020204030204" pitchFamily="34" charset="0"/>
              </a:rPr>
              <a:t>No access to </a:t>
            </a:r>
            <a:r>
              <a:rPr lang="it-IT" b="1" dirty="0" err="1">
                <a:latin typeface="Calibri" panose="020F0502020204030204" pitchFamily="34" charset="0"/>
                <a:cs typeface="Calibri" panose="020F0502020204030204" pitchFamily="34" charset="0"/>
              </a:rPr>
              <a:t>nuclear</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excited</a:t>
            </a:r>
            <a:r>
              <a:rPr lang="it-IT" b="1" dirty="0">
                <a:latin typeface="Calibri" panose="020F0502020204030204" pitchFamily="34" charset="0"/>
                <a:cs typeface="Calibri" panose="020F0502020204030204" pitchFamily="34" charset="0"/>
              </a:rPr>
              <a:t> state studies </a:t>
            </a:r>
            <a:r>
              <a:rPr lang="it-IT" dirty="0">
                <a:latin typeface="Calibri" panose="020F0502020204030204" pitchFamily="34" charset="0"/>
                <a:cs typeface="Calibri" panose="020F0502020204030204" pitchFamily="34" charset="0"/>
              </a:rPr>
              <a:t>(</a:t>
            </a:r>
            <a:r>
              <a:rPr lang="it-IT" dirty="0" err="1">
                <a:latin typeface="Calibri" panose="020F0502020204030204" pitchFamily="34" charset="0"/>
                <a:cs typeface="Calibri" panose="020F0502020204030204" pitchFamily="34" charset="0"/>
              </a:rPr>
              <a:t>too</a:t>
            </a:r>
            <a:r>
              <a:rPr lang="it-IT" dirty="0">
                <a:latin typeface="Calibri" panose="020F0502020204030204" pitchFamily="34" charset="0"/>
                <a:cs typeface="Calibri" panose="020F0502020204030204" pitchFamily="34" charset="0"/>
              </a:rPr>
              <a:t> low T)</a:t>
            </a:r>
          </a:p>
          <a:p>
            <a:pPr marL="285750" indent="-28575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endParaRPr lang="en-GB" dirty="0"/>
          </a:p>
        </p:txBody>
      </p:sp>
      <p:sp>
        <p:nvSpPr>
          <p:cNvPr id="14" name="Rectangle 5">
            <a:extLst>
              <a:ext uri="{FF2B5EF4-FFF2-40B4-BE49-F238E27FC236}">
                <a16:creationId xmlns:a16="http://schemas.microsoft.com/office/drawing/2014/main" id="{53DD1774-4469-7F8F-FCF0-B8AE087CC565}"/>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Logo&#10;&#10;Description automatically generated">
            <a:extLst>
              <a:ext uri="{FF2B5EF4-FFF2-40B4-BE49-F238E27FC236}">
                <a16:creationId xmlns:a16="http://schemas.microsoft.com/office/drawing/2014/main" id="{87BC5DAC-0987-3D78-FB4E-48FDF6850242}"/>
              </a:ext>
            </a:extLst>
          </p:cNvPr>
          <p:cNvPicPr>
            <a:picLocks noChangeAspect="1"/>
          </p:cNvPicPr>
          <p:nvPr/>
        </p:nvPicPr>
        <p:blipFill>
          <a:blip r:embed="rId3">
            <a:duotone>
              <a:schemeClr val="bg2">
                <a:shade val="45000"/>
                <a:satMod val="135000"/>
              </a:schemeClr>
              <a:prstClr val="white"/>
            </a:duotone>
          </a:blip>
          <a:stretch>
            <a:fillRect/>
          </a:stretch>
        </p:blipFill>
        <p:spPr>
          <a:xfrm>
            <a:off x="10926916" y="76840"/>
            <a:ext cx="1199453" cy="774846"/>
          </a:xfrm>
          <a:prstGeom prst="rect">
            <a:avLst/>
          </a:prstGeom>
        </p:spPr>
      </p:pic>
      <p:pic>
        <p:nvPicPr>
          <p:cNvPr id="17" name="Immagine 16">
            <a:extLst>
              <a:ext uri="{FF2B5EF4-FFF2-40B4-BE49-F238E27FC236}">
                <a16:creationId xmlns:a16="http://schemas.microsoft.com/office/drawing/2014/main" id="{75B05864-15E6-B322-1A1F-B883146FD8D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2" name="CasellaDiTesto 1">
            <a:extLst>
              <a:ext uri="{FF2B5EF4-FFF2-40B4-BE49-F238E27FC236}">
                <a16:creationId xmlns:a16="http://schemas.microsoft.com/office/drawing/2014/main" id="{BE54B4A4-9094-854F-A4DF-F982F9ADCBED}"/>
              </a:ext>
            </a:extLst>
          </p:cNvPr>
          <p:cNvSpPr txBox="1"/>
          <p:nvPr/>
        </p:nvSpPr>
        <p:spPr>
          <a:xfrm>
            <a:off x="250443" y="76840"/>
            <a:ext cx="11678561" cy="461665"/>
          </a:xfrm>
          <a:prstGeom prst="rect">
            <a:avLst/>
          </a:prstGeom>
          <a:noFill/>
        </p:spPr>
        <p:txBody>
          <a:bodyPr wrap="square">
            <a:spAutoFit/>
          </a:bodyPr>
          <a:lstStyle/>
          <a:p>
            <a:r>
              <a:rPr lang="en-AU" sz="2400" b="1">
                <a:solidFill>
                  <a:schemeClr val="bg1"/>
                </a:solidFill>
                <a:latin typeface="Calibri" panose="020F0502020204030204" pitchFamily="34" charset="0"/>
                <a:cs typeface="Calibri" panose="020F0502020204030204" pitchFamily="34" charset="0"/>
              </a:rPr>
              <a:t>Pro and Cons between magnetic confinement vs laser produced plasma</a:t>
            </a:r>
            <a:endParaRPr lang="it-IT" sz="2400">
              <a:solidFill>
                <a:schemeClr val="bg1"/>
              </a:solidFill>
            </a:endParaRPr>
          </a:p>
        </p:txBody>
      </p:sp>
      <p:sp>
        <p:nvSpPr>
          <p:cNvPr id="18" name="Rectangle 4">
            <a:extLst>
              <a:ext uri="{FF2B5EF4-FFF2-40B4-BE49-F238E27FC236}">
                <a16:creationId xmlns:a16="http://schemas.microsoft.com/office/drawing/2014/main" id="{0ADBC13B-E924-C8E9-6B2B-69D04DA4074A}"/>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6">
            <a:extLst>
              <a:ext uri="{FF2B5EF4-FFF2-40B4-BE49-F238E27FC236}">
                <a16:creationId xmlns:a16="http://schemas.microsoft.com/office/drawing/2014/main" id="{8B7481D2-BD60-5420-EA04-7B5228A5AC09}"/>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ECR vs. Laser plasma: pro and cons</a:t>
            </a:r>
          </a:p>
        </p:txBody>
      </p:sp>
      <p:pic>
        <p:nvPicPr>
          <p:cNvPr id="20" name="Picture 4" descr="Logo&#10;&#10;Description automatically generated">
            <a:extLst>
              <a:ext uri="{FF2B5EF4-FFF2-40B4-BE49-F238E27FC236}">
                <a16:creationId xmlns:a16="http://schemas.microsoft.com/office/drawing/2014/main" id="{3407F4EF-9C52-E971-62A6-043415E0780F}"/>
              </a:ext>
            </a:extLst>
          </p:cNvPr>
          <p:cNvPicPr>
            <a:picLocks noChangeAspect="1"/>
          </p:cNvPicPr>
          <p:nvPr/>
        </p:nvPicPr>
        <p:blipFill>
          <a:blip r:embed="rId3">
            <a:duotone>
              <a:schemeClr val="bg2">
                <a:shade val="45000"/>
                <a:satMod val="135000"/>
              </a:schemeClr>
              <a:prstClr val="white"/>
            </a:duotone>
          </a:blip>
          <a:stretch>
            <a:fillRect/>
          </a:stretch>
        </p:blipFill>
        <p:spPr>
          <a:xfrm>
            <a:off x="11079316" y="86736"/>
            <a:ext cx="1199453" cy="774846"/>
          </a:xfrm>
          <a:prstGeom prst="rect">
            <a:avLst/>
          </a:prstGeom>
        </p:spPr>
      </p:pic>
      <p:pic>
        <p:nvPicPr>
          <p:cNvPr id="21" name="Immagine 20">
            <a:extLst>
              <a:ext uri="{FF2B5EF4-FFF2-40B4-BE49-F238E27FC236}">
                <a16:creationId xmlns:a16="http://schemas.microsoft.com/office/drawing/2014/main" id="{13ED53D5-71FF-CD6D-3175-8D7E3FDF3E58}"/>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62078" y="114666"/>
            <a:ext cx="1127063" cy="785336"/>
          </a:xfrm>
          <a:prstGeom prst="rect">
            <a:avLst/>
          </a:prstGeom>
        </p:spPr>
      </p:pic>
    </p:spTree>
    <p:extLst>
      <p:ext uri="{BB962C8B-B14F-4D97-AF65-F5344CB8AC3E}">
        <p14:creationId xmlns:p14="http://schemas.microsoft.com/office/powerpoint/2010/main" val="7992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BD3AC47-916C-D162-F1A1-66CCF12BD188}"/>
              </a:ext>
            </a:extLst>
          </p:cNvPr>
          <p:cNvSpPr>
            <a:spLocks noGrp="1"/>
          </p:cNvSpPr>
          <p:nvPr>
            <p:ph type="sldNum" sz="quarter" idx="12"/>
          </p:nvPr>
        </p:nvSpPr>
        <p:spPr/>
        <p:txBody>
          <a:bodyPr/>
          <a:lstStyle/>
          <a:p>
            <a:fld id="{825A1364-9D83-4D37-A282-5E5560CE45FB}" type="slidenum">
              <a:rPr lang="it-IT" smtClean="0"/>
              <a:pPr/>
              <a:t>19</a:t>
            </a:fld>
            <a:endParaRPr lang="it-IT"/>
          </a:p>
        </p:txBody>
      </p:sp>
      <p:pic>
        <p:nvPicPr>
          <p:cNvPr id="5" name="Immagine 4">
            <a:extLst>
              <a:ext uri="{FF2B5EF4-FFF2-40B4-BE49-F238E27FC236}">
                <a16:creationId xmlns:a16="http://schemas.microsoft.com/office/drawing/2014/main" id="{F4E81EA3-031B-61DE-44DE-2D29BF2CFF68}"/>
              </a:ext>
            </a:extLst>
          </p:cNvPr>
          <p:cNvPicPr>
            <a:picLocks noChangeAspect="1"/>
          </p:cNvPicPr>
          <p:nvPr/>
        </p:nvPicPr>
        <p:blipFill>
          <a:blip r:embed="rId2"/>
          <a:stretch>
            <a:fillRect/>
          </a:stretch>
        </p:blipFill>
        <p:spPr>
          <a:xfrm>
            <a:off x="250443" y="3560639"/>
            <a:ext cx="4541153" cy="3089857"/>
          </a:xfrm>
          <a:prstGeom prst="rect">
            <a:avLst/>
          </a:prstGeom>
        </p:spPr>
      </p:pic>
      <p:pic>
        <p:nvPicPr>
          <p:cNvPr id="6" name="Immagine 5">
            <a:extLst>
              <a:ext uri="{FF2B5EF4-FFF2-40B4-BE49-F238E27FC236}">
                <a16:creationId xmlns:a16="http://schemas.microsoft.com/office/drawing/2014/main" id="{0BA388D8-DD0B-8B91-09A4-E9B7DAAC6561}"/>
              </a:ext>
            </a:extLst>
          </p:cNvPr>
          <p:cNvPicPr>
            <a:picLocks noChangeAspect="1"/>
          </p:cNvPicPr>
          <p:nvPr/>
        </p:nvPicPr>
        <p:blipFill>
          <a:blip r:embed="rId3"/>
          <a:stretch>
            <a:fillRect/>
          </a:stretch>
        </p:blipFill>
        <p:spPr>
          <a:xfrm>
            <a:off x="154546" y="1271196"/>
            <a:ext cx="8850235" cy="2289443"/>
          </a:xfrm>
          <a:prstGeom prst="rect">
            <a:avLst/>
          </a:prstGeom>
        </p:spPr>
      </p:pic>
      <p:pic>
        <p:nvPicPr>
          <p:cNvPr id="7" name="Immagine 6">
            <a:extLst>
              <a:ext uri="{FF2B5EF4-FFF2-40B4-BE49-F238E27FC236}">
                <a16:creationId xmlns:a16="http://schemas.microsoft.com/office/drawing/2014/main" id="{CBB128A5-0279-B97C-9553-1FC4A5957183}"/>
              </a:ext>
            </a:extLst>
          </p:cNvPr>
          <p:cNvPicPr>
            <a:picLocks noChangeAspect="1"/>
          </p:cNvPicPr>
          <p:nvPr/>
        </p:nvPicPr>
        <p:blipFill>
          <a:blip r:embed="rId4"/>
          <a:stretch>
            <a:fillRect/>
          </a:stretch>
        </p:blipFill>
        <p:spPr>
          <a:xfrm>
            <a:off x="4850244" y="3707883"/>
            <a:ext cx="7354660" cy="2124322"/>
          </a:xfrm>
          <a:prstGeom prst="rect">
            <a:avLst/>
          </a:prstGeom>
        </p:spPr>
      </p:pic>
      <p:sp>
        <p:nvSpPr>
          <p:cNvPr id="9" name="CasellaDiTesto 8">
            <a:extLst>
              <a:ext uri="{FF2B5EF4-FFF2-40B4-BE49-F238E27FC236}">
                <a16:creationId xmlns:a16="http://schemas.microsoft.com/office/drawing/2014/main" id="{07474515-3EB1-976D-7C51-2E22ADAA149B}"/>
              </a:ext>
            </a:extLst>
          </p:cNvPr>
          <p:cNvSpPr txBox="1"/>
          <p:nvPr/>
        </p:nvSpPr>
        <p:spPr>
          <a:xfrm>
            <a:off x="9004780" y="1223258"/>
            <a:ext cx="3187217" cy="1754326"/>
          </a:xfrm>
          <a:prstGeom prst="rect">
            <a:avLst/>
          </a:prstGeom>
          <a:noFill/>
        </p:spPr>
        <p:txBody>
          <a:bodyPr wrap="square">
            <a:spAutoFit/>
          </a:bodyPr>
          <a:lstStyle/>
          <a:p>
            <a:pPr algn="r"/>
            <a:r>
              <a:rPr lang="it-IT" sz="1200" dirty="0">
                <a:effectLst/>
                <a:latin typeface="Times"/>
              </a:rPr>
              <a:t>D. Denis-Petit, </a:t>
            </a:r>
            <a:r>
              <a:rPr lang="it-IT" sz="1200" dirty="0">
                <a:latin typeface="Times"/>
              </a:rPr>
              <a:t>K.</a:t>
            </a:r>
            <a:r>
              <a:rPr lang="it-IT" sz="1200" dirty="0">
                <a:effectLst/>
                <a:latin typeface="Times"/>
              </a:rPr>
              <a:t> W.D. </a:t>
            </a:r>
            <a:r>
              <a:rPr lang="it-IT" sz="1200" dirty="0" err="1">
                <a:effectLst/>
                <a:latin typeface="Times"/>
              </a:rPr>
              <a:t>Ledingham</a:t>
            </a:r>
            <a:r>
              <a:rPr lang="it-IT" sz="1200" dirty="0">
                <a:latin typeface="Times"/>
              </a:rPr>
              <a:t>, </a:t>
            </a:r>
            <a:r>
              <a:rPr lang="it-IT" sz="1200" dirty="0">
                <a:effectLst/>
                <a:latin typeface="Times"/>
              </a:rPr>
              <a:t>P. McKenna, D. Mascali, S. Tudisco, K. M. Spohr, </a:t>
            </a:r>
            <a:r>
              <a:rPr lang="it-IT" sz="1200" dirty="0" err="1">
                <a:effectLst/>
                <a:latin typeface="Times"/>
              </a:rPr>
              <a:t>M.Tarisien</a:t>
            </a:r>
            <a:r>
              <a:rPr lang="it-IT" sz="1200" dirty="0">
                <a:effectLst/>
                <a:latin typeface="Times"/>
              </a:rPr>
              <a:t>. </a:t>
            </a:r>
          </a:p>
          <a:p>
            <a:pPr algn="r"/>
            <a:r>
              <a:rPr lang="it-IT" sz="1200" i="1" dirty="0" err="1">
                <a:effectLst/>
                <a:latin typeface="Times"/>
              </a:rPr>
              <a:t>Nuclear</a:t>
            </a:r>
            <a:r>
              <a:rPr lang="it-IT" sz="1200" i="1" dirty="0">
                <a:effectLst/>
                <a:latin typeface="Times"/>
              </a:rPr>
              <a:t> Reactions in a Laser-</a:t>
            </a:r>
            <a:r>
              <a:rPr lang="it-IT" sz="1200" i="1" dirty="0" err="1">
                <a:effectLst/>
                <a:latin typeface="Times"/>
              </a:rPr>
              <a:t>Driven</a:t>
            </a:r>
            <a:r>
              <a:rPr lang="it-IT" sz="1200" i="1" dirty="0">
                <a:effectLst/>
                <a:latin typeface="Times"/>
              </a:rPr>
              <a:t> Plasma Environmen</a:t>
            </a:r>
            <a:r>
              <a:rPr lang="it-IT" sz="1200" dirty="0">
                <a:effectLst/>
                <a:latin typeface="Times"/>
              </a:rPr>
              <a:t>t, in Applications of Laser-</a:t>
            </a:r>
            <a:r>
              <a:rPr lang="it-IT" sz="1200" dirty="0" err="1">
                <a:effectLst/>
                <a:latin typeface="Times"/>
              </a:rPr>
              <a:t>Driven</a:t>
            </a:r>
            <a:r>
              <a:rPr lang="it-IT" sz="1200" dirty="0">
                <a:latin typeface="Times"/>
              </a:rPr>
              <a:t> </a:t>
            </a:r>
            <a:r>
              <a:rPr lang="it-IT" sz="1200" dirty="0" err="1">
                <a:effectLst/>
                <a:latin typeface="Times"/>
              </a:rPr>
              <a:t>Particle</a:t>
            </a:r>
            <a:r>
              <a:rPr lang="it-IT" sz="1200" dirty="0">
                <a:effectLst/>
                <a:latin typeface="Times"/>
              </a:rPr>
              <a:t> Acceleration</a:t>
            </a:r>
          </a:p>
          <a:p>
            <a:pPr algn="r"/>
            <a:r>
              <a:rPr lang="it-IT" sz="1200" dirty="0" err="1">
                <a:effectLst/>
                <a:latin typeface="Times"/>
              </a:rPr>
              <a:t>Edited</a:t>
            </a:r>
            <a:r>
              <a:rPr lang="it-IT" sz="1200" dirty="0">
                <a:effectLst/>
                <a:latin typeface="Times"/>
              </a:rPr>
              <a:t> by Paul </a:t>
            </a:r>
            <a:r>
              <a:rPr lang="it-IT" sz="1200" dirty="0" err="1">
                <a:effectLst/>
                <a:latin typeface="Times"/>
              </a:rPr>
              <a:t>R</a:t>
            </a:r>
            <a:r>
              <a:rPr lang="it-IT" sz="1200" dirty="0">
                <a:effectLst/>
                <a:latin typeface="Times"/>
              </a:rPr>
              <a:t>. Bolton, Katia Parodi, Jörg Schreiber, Taylor &amp; Francis (2018)</a:t>
            </a:r>
          </a:p>
          <a:p>
            <a:pPr algn="r"/>
            <a:endParaRPr lang="it-IT" sz="1200" dirty="0">
              <a:effectLst/>
              <a:latin typeface="Times"/>
            </a:endParaRPr>
          </a:p>
        </p:txBody>
      </p:sp>
      <p:sp>
        <p:nvSpPr>
          <p:cNvPr id="10" name="TextBox 6">
            <a:extLst>
              <a:ext uri="{FF2B5EF4-FFF2-40B4-BE49-F238E27FC236}">
                <a16:creationId xmlns:a16="http://schemas.microsoft.com/office/drawing/2014/main" id="{AEDA9149-47BD-2683-D51D-D40ED3E66702}"/>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Plasma properties: ECR vs. Laser plasma</a:t>
            </a:r>
          </a:p>
        </p:txBody>
      </p:sp>
      <p:pic>
        <p:nvPicPr>
          <p:cNvPr id="11" name="Immagine 10">
            <a:extLst>
              <a:ext uri="{FF2B5EF4-FFF2-40B4-BE49-F238E27FC236}">
                <a16:creationId xmlns:a16="http://schemas.microsoft.com/office/drawing/2014/main" id="{527A49C5-D925-B7C3-61D2-09014CDBD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4732"/>
            <a:ext cx="12192000" cy="714375"/>
          </a:xfrm>
          <a:prstGeom prst="rect">
            <a:avLst/>
          </a:prstGeom>
        </p:spPr>
      </p:pic>
      <p:sp>
        <p:nvSpPr>
          <p:cNvPr id="12" name="Title 1">
            <a:extLst>
              <a:ext uri="{FF2B5EF4-FFF2-40B4-BE49-F238E27FC236}">
                <a16:creationId xmlns:a16="http://schemas.microsoft.com/office/drawing/2014/main" id="{E372ED65-9438-8317-3B04-05CF3B9FFD7F}"/>
              </a:ext>
            </a:extLst>
          </p:cNvPr>
          <p:cNvSpPr>
            <a:spLocks noGrp="1"/>
          </p:cNvSpPr>
          <p:nvPr>
            <p:ph type="title"/>
          </p:nvPr>
        </p:nvSpPr>
        <p:spPr>
          <a:xfrm>
            <a:off x="533623" y="-238668"/>
            <a:ext cx="10972800" cy="1066800"/>
          </a:xfrm>
        </p:spPr>
        <p:txBody>
          <a:bodyPr>
            <a:normAutofit/>
          </a:bodyPr>
          <a:lstStyle/>
          <a:p>
            <a:r>
              <a:rPr lang="en-US" sz="2400">
                <a:solidFill>
                  <a:schemeClr val="bg1"/>
                </a:solidFill>
                <a:latin typeface="Calibri" panose="020F0502020204030204" pitchFamily="34" charset="0"/>
                <a:ea typeface="Calibri Light"/>
                <a:cs typeface="Calibri" panose="020F0502020204030204" pitchFamily="34" charset="0"/>
              </a:rPr>
              <a:t>Laboratory Plasmas</a:t>
            </a:r>
            <a:endParaRPr lang="en-US" sz="2400">
              <a:solidFill>
                <a:schemeClr val="bg1"/>
              </a:solidFill>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8F35110F-AC1E-3669-1EA1-4E0926264737}"/>
              </a:ext>
            </a:extLst>
          </p:cNvPr>
          <p:cNvSpPr txBox="1">
            <a:spLocks/>
          </p:cNvSpPr>
          <p:nvPr/>
        </p:nvSpPr>
        <p:spPr>
          <a:xfrm>
            <a:off x="250443" y="116346"/>
            <a:ext cx="4275851"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b="1">
                <a:solidFill>
                  <a:srgbClr val="002060"/>
                </a:solidFill>
                <a:latin typeface="Calibri" panose="020F0502020204030204" pitchFamily="34" charset="0"/>
                <a:ea typeface="Calibri Light"/>
                <a:cs typeface="Calibri" panose="020F0502020204030204" pitchFamily="34" charset="0"/>
              </a:rPr>
              <a:t>Plasma Properties</a:t>
            </a:r>
          </a:p>
        </p:txBody>
      </p:sp>
      <p:sp>
        <p:nvSpPr>
          <p:cNvPr id="14" name="Rectangle 4">
            <a:extLst>
              <a:ext uri="{FF2B5EF4-FFF2-40B4-BE49-F238E27FC236}">
                <a16:creationId xmlns:a16="http://schemas.microsoft.com/office/drawing/2014/main" id="{06C1BCA2-32C2-4854-6F54-D1CBE53D3015}"/>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
            <a:extLst>
              <a:ext uri="{FF2B5EF4-FFF2-40B4-BE49-F238E27FC236}">
                <a16:creationId xmlns:a16="http://schemas.microsoft.com/office/drawing/2014/main" id="{539DBC92-2DB6-FC24-C4CB-EA64BDD7FFDF}"/>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6">
            <a:extLst>
              <a:ext uri="{FF2B5EF4-FFF2-40B4-BE49-F238E27FC236}">
                <a16:creationId xmlns:a16="http://schemas.microsoft.com/office/drawing/2014/main" id="{67D04926-3F9F-F5A7-412E-3EB29F195C38}"/>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Nuclear excitation in a dense plasma</a:t>
            </a:r>
          </a:p>
        </p:txBody>
      </p:sp>
      <p:pic>
        <p:nvPicPr>
          <p:cNvPr id="17" name="Picture 4" descr="Logo&#10;&#10;Description automatically generated">
            <a:extLst>
              <a:ext uri="{FF2B5EF4-FFF2-40B4-BE49-F238E27FC236}">
                <a16:creationId xmlns:a16="http://schemas.microsoft.com/office/drawing/2014/main" id="{FAC37BF5-9545-7C2C-37E3-421B10DD845A}"/>
              </a:ext>
            </a:extLst>
          </p:cNvPr>
          <p:cNvPicPr>
            <a:picLocks noChangeAspect="1"/>
          </p:cNvPicPr>
          <p:nvPr/>
        </p:nvPicPr>
        <p:blipFill>
          <a:blip r:embed="rId6">
            <a:duotone>
              <a:schemeClr val="bg2">
                <a:shade val="45000"/>
                <a:satMod val="135000"/>
              </a:schemeClr>
              <a:prstClr val="white"/>
            </a:duotone>
          </a:blip>
          <a:stretch>
            <a:fillRect/>
          </a:stretch>
        </p:blipFill>
        <p:spPr>
          <a:xfrm>
            <a:off x="10926916" y="76840"/>
            <a:ext cx="1199453" cy="774846"/>
          </a:xfrm>
          <a:prstGeom prst="rect">
            <a:avLst/>
          </a:prstGeom>
        </p:spPr>
      </p:pic>
      <p:pic>
        <p:nvPicPr>
          <p:cNvPr id="18" name="Immagine 17">
            <a:extLst>
              <a:ext uri="{FF2B5EF4-FFF2-40B4-BE49-F238E27FC236}">
                <a16:creationId xmlns:a16="http://schemas.microsoft.com/office/drawing/2014/main" id="{4D9094AD-3528-70E1-08C2-0969ECACE04F}"/>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19" name="CasellaDiTesto 18">
            <a:extLst>
              <a:ext uri="{FF2B5EF4-FFF2-40B4-BE49-F238E27FC236}">
                <a16:creationId xmlns:a16="http://schemas.microsoft.com/office/drawing/2014/main" id="{FB7B49BA-98A1-6405-6268-81B47C2B3D06}"/>
              </a:ext>
            </a:extLst>
          </p:cNvPr>
          <p:cNvSpPr txBox="1"/>
          <p:nvPr/>
        </p:nvSpPr>
        <p:spPr>
          <a:xfrm>
            <a:off x="5834130" y="5927166"/>
            <a:ext cx="4842456" cy="646331"/>
          </a:xfrm>
          <a:prstGeom prst="rect">
            <a:avLst/>
          </a:prstGeom>
          <a:solidFill>
            <a:srgbClr val="FFC000"/>
          </a:solidFill>
        </p:spPr>
        <p:txBody>
          <a:bodyPr wrap="square" rtlCol="0">
            <a:spAutoFit/>
          </a:bodyPr>
          <a:lstStyle/>
          <a:p>
            <a:r>
              <a:rPr lang="it-IT" dirty="0" err="1"/>
              <a:t>Pulse</a:t>
            </a:r>
            <a:r>
              <a:rPr lang="it-IT" dirty="0"/>
              <a:t> «stretching» </a:t>
            </a:r>
            <a:r>
              <a:rPr lang="it-IT" dirty="0" err="1"/>
              <a:t>is</a:t>
            </a:r>
            <a:r>
              <a:rPr lang="it-IT" dirty="0"/>
              <a:t> </a:t>
            </a:r>
            <a:r>
              <a:rPr lang="it-IT" dirty="0" err="1"/>
              <a:t>needed</a:t>
            </a:r>
            <a:r>
              <a:rPr lang="it-IT" dirty="0"/>
              <a:t> to </a:t>
            </a:r>
            <a:r>
              <a:rPr lang="it-IT" dirty="0" err="1"/>
              <a:t>provide</a:t>
            </a:r>
            <a:r>
              <a:rPr lang="it-IT" dirty="0"/>
              <a:t> a dense and long lasting (&gt;&gt;1ps) </a:t>
            </a:r>
            <a:r>
              <a:rPr lang="it-IT" dirty="0" err="1"/>
              <a:t>photon-bath</a:t>
            </a:r>
            <a:endParaRPr lang="it-IT" dirty="0"/>
          </a:p>
        </p:txBody>
      </p:sp>
      <p:sp>
        <p:nvSpPr>
          <p:cNvPr id="2" name="Rettangolo con angoli arrotondati 1">
            <a:extLst>
              <a:ext uri="{FF2B5EF4-FFF2-40B4-BE49-F238E27FC236}">
                <a16:creationId xmlns:a16="http://schemas.microsoft.com/office/drawing/2014/main" id="{5AD2920B-34FB-D9A3-AF1D-863D18A0D381}"/>
              </a:ext>
            </a:extLst>
          </p:cNvPr>
          <p:cNvSpPr/>
          <p:nvPr/>
        </p:nvSpPr>
        <p:spPr>
          <a:xfrm>
            <a:off x="4248615" y="1271195"/>
            <a:ext cx="2297152" cy="1706389"/>
          </a:xfrm>
          <a:prstGeom prst="roundRect">
            <a:avLst>
              <a:gd name="adj" fmla="val 3597"/>
            </a:avLst>
          </a:prstGeom>
          <a:solidFill>
            <a:srgbClr val="FAD9CD">
              <a:alpha val="30980"/>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1695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A7D207DF-E287-CB4C-907D-D116198CAF4B}"/>
              </a:ext>
            </a:extLst>
          </p:cNvPr>
          <p:cNvPicPr>
            <a:picLocks noChangeAspect="1"/>
          </p:cNvPicPr>
          <p:nvPr/>
        </p:nvPicPr>
        <p:blipFill>
          <a:blip r:embed="rId3"/>
          <a:stretch>
            <a:fillRect/>
          </a:stretch>
        </p:blipFill>
        <p:spPr>
          <a:xfrm>
            <a:off x="-690324" y="2288130"/>
            <a:ext cx="6534734" cy="4989938"/>
          </a:xfrm>
          <a:prstGeom prst="rect">
            <a:avLst/>
          </a:prstGeom>
        </p:spPr>
      </p:pic>
      <p:pic>
        <p:nvPicPr>
          <p:cNvPr id="14" name="Immagine 13">
            <a:extLst>
              <a:ext uri="{FF2B5EF4-FFF2-40B4-BE49-F238E27FC236}">
                <a16:creationId xmlns:a16="http://schemas.microsoft.com/office/drawing/2014/main" id="{EAC983D6-F014-B746-87E9-2E2CD5E7F806}"/>
              </a:ext>
            </a:extLst>
          </p:cNvPr>
          <p:cNvPicPr>
            <a:picLocks noChangeAspect="1"/>
          </p:cNvPicPr>
          <p:nvPr/>
        </p:nvPicPr>
        <p:blipFill rotWithShape="1">
          <a:blip r:embed="rId4"/>
          <a:srcRect t="17721" r="25464"/>
          <a:stretch/>
        </p:blipFill>
        <p:spPr>
          <a:xfrm>
            <a:off x="23615" y="2128530"/>
            <a:ext cx="1871109" cy="2123658"/>
          </a:xfrm>
          <a:prstGeom prst="rect">
            <a:avLst/>
          </a:prstGeom>
          <a:solidFill>
            <a:schemeClr val="bg1"/>
          </a:solidFill>
          <a:ln w="28575">
            <a:noFill/>
          </a:ln>
          <a:effectLst>
            <a:glow>
              <a:schemeClr val="tx2">
                <a:lumMod val="50000"/>
                <a:lumOff val="50000"/>
                <a:alpha val="15000"/>
              </a:schemeClr>
            </a:glow>
          </a:effectLst>
        </p:spPr>
      </p:pic>
      <p:pic>
        <p:nvPicPr>
          <p:cNvPr id="2" name="Immagine 1">
            <a:extLst>
              <a:ext uri="{FF2B5EF4-FFF2-40B4-BE49-F238E27FC236}">
                <a16:creationId xmlns:a16="http://schemas.microsoft.com/office/drawing/2014/main" id="{94112AAE-E599-20B4-33BA-28DA092C9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 y="676484"/>
            <a:ext cx="1463874" cy="1020026"/>
          </a:xfrm>
          <a:prstGeom prst="rect">
            <a:avLst/>
          </a:prstGeom>
        </p:spPr>
      </p:pic>
      <p:sp>
        <p:nvSpPr>
          <p:cNvPr id="6" name="CasellaDiTesto 5">
            <a:extLst>
              <a:ext uri="{FF2B5EF4-FFF2-40B4-BE49-F238E27FC236}">
                <a16:creationId xmlns:a16="http://schemas.microsoft.com/office/drawing/2014/main" id="{FA030998-88AA-3E43-B0F6-6327AE058825}"/>
              </a:ext>
            </a:extLst>
          </p:cNvPr>
          <p:cNvSpPr txBox="1"/>
          <p:nvPr/>
        </p:nvSpPr>
        <p:spPr>
          <a:xfrm>
            <a:off x="1380788" y="584906"/>
            <a:ext cx="551385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PANDORA project is founded by INFN (National Institute of Nuclear Physics)</a:t>
            </a:r>
            <a:endParaRPr kumimoji="0" lang="en-GB" sz="11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The </a:t>
            </a:r>
            <a:r>
              <a:rPr lang="en-GB" sz="2200" b="1">
                <a:solidFill>
                  <a:srgbClr val="C00000"/>
                </a:solidFill>
                <a:latin typeface="Calibri" panose="020F0502020204030204" pitchFamily="34" charset="0"/>
                <a:cs typeface="Calibri" panose="020F0502020204030204" pitchFamily="34" charset="0"/>
              </a:rPr>
              <a:t>c</a:t>
            </a:r>
            <a:r>
              <a:rPr kumimoji="0" lang="en-GB" sz="2200" b="1" i="0" u="none" strike="noStrike" kern="1200" cap="none" spc="0" normalizeH="0" baseline="0" noProof="0" err="1">
                <a:ln>
                  <a:noFill/>
                </a:ln>
                <a:solidFill>
                  <a:srgbClr val="C00000"/>
                </a:solidFill>
                <a:effectLst/>
                <a:uLnTx/>
                <a:uFillTx/>
                <a:latin typeface="Calibri" panose="020F0502020204030204" pitchFamily="34" charset="0"/>
                <a:cs typeface="Calibri" panose="020F0502020204030204" pitchFamily="34" charset="0"/>
              </a:rPr>
              <a:t>ollaboration</a:t>
            </a:r>
            <a:r>
              <a:rPr kumimoji="0" lang="en-GB" sz="22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 includes 34 departments/laboratories in Italy and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endParaRPr>
          </a:p>
        </p:txBody>
      </p:sp>
      <p:sp>
        <p:nvSpPr>
          <p:cNvPr id="38" name="Segnaposto numero diapositiva 18">
            <a:extLst>
              <a:ext uri="{FF2B5EF4-FFF2-40B4-BE49-F238E27FC236}">
                <a16:creationId xmlns:a16="http://schemas.microsoft.com/office/drawing/2014/main" id="{D51E2B6B-2A3F-F175-275D-C84A72529889}"/>
              </a:ext>
            </a:extLst>
          </p:cNvPr>
          <p:cNvSpPr>
            <a:spLocks noGrp="1"/>
          </p:cNvSpPr>
          <p:nvPr>
            <p:ph type="sldNum" sz="quarter" idx="12"/>
          </p:nvPr>
        </p:nvSpPr>
        <p:spPr/>
        <p:txBody>
          <a:bodyPr/>
          <a:lstStyle/>
          <a:p>
            <a:fld id="{825A1364-9D83-4D37-A282-5E5560CE45FB}" type="slidenum">
              <a:rPr lang="it-IT" smtClean="0"/>
              <a:pPr/>
              <a:t>2</a:t>
            </a:fld>
            <a:endParaRPr lang="it-IT"/>
          </a:p>
        </p:txBody>
      </p:sp>
      <p:sp>
        <p:nvSpPr>
          <p:cNvPr id="39" name="CasellaDiTesto 38">
            <a:extLst>
              <a:ext uri="{FF2B5EF4-FFF2-40B4-BE49-F238E27FC236}">
                <a16:creationId xmlns:a16="http://schemas.microsoft.com/office/drawing/2014/main" id="{79574761-BADD-9383-C0E6-C13F7728748D}"/>
              </a:ext>
            </a:extLst>
          </p:cNvPr>
          <p:cNvSpPr txBox="1"/>
          <p:nvPr/>
        </p:nvSpPr>
        <p:spPr>
          <a:xfrm>
            <a:off x="-13882" y="-5898"/>
            <a:ext cx="5832647" cy="338554"/>
          </a:xfrm>
          <a:prstGeom prst="rect">
            <a:avLst/>
          </a:prstGeom>
          <a:noFill/>
        </p:spPr>
        <p:txBody>
          <a:bodyPr wrap="square">
            <a:spAutoFit/>
          </a:bodyPr>
          <a:lstStyle/>
          <a:p>
            <a:r>
              <a:rPr lang="en-AU" sz="1600">
                <a:solidFill>
                  <a:schemeClr val="bg1"/>
                </a:solidFill>
                <a:latin typeface="Calibri" panose="020F0502020204030204" pitchFamily="34" charset="0"/>
                <a:cs typeface="Calibri" panose="020F0502020204030204" pitchFamily="34" charset="0"/>
              </a:rPr>
              <a:t>The PANDORA Collaboration</a:t>
            </a:r>
          </a:p>
        </p:txBody>
      </p:sp>
      <p:grpSp>
        <p:nvGrpSpPr>
          <p:cNvPr id="4" name="Gruppo 3">
            <a:extLst>
              <a:ext uri="{FF2B5EF4-FFF2-40B4-BE49-F238E27FC236}">
                <a16:creationId xmlns:a16="http://schemas.microsoft.com/office/drawing/2014/main" id="{C0840965-19E6-79C8-D9B4-EBF33FF69055}"/>
              </a:ext>
            </a:extLst>
          </p:cNvPr>
          <p:cNvGrpSpPr/>
          <p:nvPr/>
        </p:nvGrpSpPr>
        <p:grpSpPr>
          <a:xfrm>
            <a:off x="0" y="5753006"/>
            <a:ext cx="12216680" cy="1138951"/>
            <a:chOff x="0" y="5753006"/>
            <a:chExt cx="12216680" cy="1138951"/>
          </a:xfrm>
        </p:grpSpPr>
        <p:pic>
          <p:nvPicPr>
            <p:cNvPr id="5" name="Immagine 4">
              <a:extLst>
                <a:ext uri="{FF2B5EF4-FFF2-40B4-BE49-F238E27FC236}">
                  <a16:creationId xmlns:a16="http://schemas.microsoft.com/office/drawing/2014/main" id="{0E2FEF4B-5ADC-6172-0BF9-47D908D000F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rcRect l="30584" r="26964"/>
            <a:stretch/>
          </p:blipFill>
          <p:spPr>
            <a:xfrm>
              <a:off x="10676080" y="5753006"/>
              <a:ext cx="1540600" cy="261610"/>
            </a:xfrm>
            <a:prstGeom prst="rect">
              <a:avLst/>
            </a:prstGeom>
            <a:solidFill>
              <a:schemeClr val="bg1"/>
            </a:solidFill>
          </p:spPr>
        </p:pic>
        <p:pic>
          <p:nvPicPr>
            <p:cNvPr id="7" name="Immagine 6">
              <a:extLst>
                <a:ext uri="{FF2B5EF4-FFF2-40B4-BE49-F238E27FC236}">
                  <a16:creationId xmlns:a16="http://schemas.microsoft.com/office/drawing/2014/main" id="{55E21B22-19E2-5C75-16CB-2B3FEA1822DB}"/>
                </a:ext>
              </a:extLst>
            </p:cNvPr>
            <p:cNvPicPr>
              <a:picLocks noChangeAspect="1"/>
            </p:cNvPicPr>
            <p:nvPr/>
          </p:nvPicPr>
          <p:blipFill rotWithShape="1">
            <a:blip r:embed="rId6">
              <a:extLst>
                <a:ext uri="{BEBA8EAE-BF5A-486C-A8C5-ECC9F3942E4B}">
                  <a14:imgProps xmlns:a14="http://schemas.microsoft.com/office/drawing/2010/main">
                    <a14:imgLayer r:embed="rId8">
                      <a14:imgEffect>
                        <a14:colorTemperature colorTemp="4700"/>
                      </a14:imgEffect>
                      <a14:imgEffect>
                        <a14:brightnessContrast contrast="-20000"/>
                      </a14:imgEffect>
                    </a14:imgLayer>
                  </a14:imgProps>
                </a:ext>
              </a:extLst>
            </a:blip>
            <a:srcRect l="30584" r="26964"/>
            <a:stretch/>
          </p:blipFill>
          <p:spPr>
            <a:xfrm rot="10800000">
              <a:off x="9408368" y="6597352"/>
              <a:ext cx="1540600" cy="261610"/>
            </a:xfrm>
            <a:prstGeom prst="rect">
              <a:avLst/>
            </a:prstGeom>
          </p:spPr>
        </p:pic>
        <p:pic>
          <p:nvPicPr>
            <p:cNvPr id="8" name="Immagine 7">
              <a:extLst>
                <a:ext uri="{FF2B5EF4-FFF2-40B4-BE49-F238E27FC236}">
                  <a16:creationId xmlns:a16="http://schemas.microsoft.com/office/drawing/2014/main" id="{305072B9-0670-94DA-7A4D-98813C10918C}"/>
                </a:ext>
              </a:extLst>
            </p:cNvPr>
            <p:cNvPicPr>
              <a:picLocks noChangeAspect="1"/>
            </p:cNvPicPr>
            <p:nvPr/>
          </p:nvPicPr>
          <p:blipFill rotWithShape="1">
            <a:blip r:embed="rId6">
              <a:extLst>
                <a:ext uri="{BEBA8EAE-BF5A-486C-A8C5-ECC9F3942E4B}">
                  <a14:imgProps xmlns:a14="http://schemas.microsoft.com/office/drawing/2010/main">
                    <a14:imgLayer r:embed="rId9">
                      <a14:imgEffect>
                        <a14:colorTemperature colorTemp="4700"/>
                      </a14:imgEffect>
                      <a14:imgEffect>
                        <a14:brightnessContrast contrast="-20000"/>
                      </a14:imgEffect>
                    </a14:imgLayer>
                  </a14:imgProps>
                </a:ext>
              </a:extLst>
            </a:blip>
            <a:srcRect l="30584" r="26964"/>
            <a:stretch/>
          </p:blipFill>
          <p:spPr>
            <a:xfrm rot="10800000">
              <a:off x="7898075" y="6695266"/>
              <a:ext cx="1540600" cy="162752"/>
            </a:xfrm>
            <a:prstGeom prst="rect">
              <a:avLst/>
            </a:prstGeom>
          </p:spPr>
        </p:pic>
        <p:pic>
          <p:nvPicPr>
            <p:cNvPr id="9" name="Immagine 8">
              <a:extLst>
                <a:ext uri="{FF2B5EF4-FFF2-40B4-BE49-F238E27FC236}">
                  <a16:creationId xmlns:a16="http://schemas.microsoft.com/office/drawing/2014/main" id="{BB31E332-12C7-B043-602A-9BD285808894}"/>
                </a:ext>
              </a:extLst>
            </p:cNvPr>
            <p:cNvPicPr>
              <a:picLocks noChangeAspect="1"/>
            </p:cNvPicPr>
            <p:nvPr/>
          </p:nvPicPr>
          <p:blipFill rotWithShape="1">
            <a:blip r:embed="rId6">
              <a:extLst>
                <a:ext uri="{BEBA8EAE-BF5A-486C-A8C5-ECC9F3942E4B}">
                  <a14:imgProps xmlns:a14="http://schemas.microsoft.com/office/drawing/2010/main">
                    <a14:imgLayer r:embed="rId10">
                      <a14:imgEffect>
                        <a14:colorTemperature colorTemp="4700"/>
                      </a14:imgEffect>
                      <a14:imgEffect>
                        <a14:brightnessContrast contrast="-20000"/>
                      </a14:imgEffect>
                    </a14:imgLayer>
                  </a14:imgProps>
                </a:ext>
              </a:extLst>
            </a:blip>
            <a:srcRect l="60283" t="-21432" r="26964" b="-2"/>
            <a:stretch/>
          </p:blipFill>
          <p:spPr>
            <a:xfrm rot="10800000">
              <a:off x="7446133" y="6694322"/>
              <a:ext cx="462809" cy="197635"/>
            </a:xfrm>
            <a:prstGeom prst="rect">
              <a:avLst/>
            </a:prstGeom>
          </p:spPr>
        </p:pic>
        <p:pic>
          <p:nvPicPr>
            <p:cNvPr id="10" name="Immagine 9">
              <a:extLst>
                <a:ext uri="{FF2B5EF4-FFF2-40B4-BE49-F238E27FC236}">
                  <a16:creationId xmlns:a16="http://schemas.microsoft.com/office/drawing/2014/main" id="{F894FB41-BA63-CC66-EA75-22B9178EA251}"/>
                </a:ext>
              </a:extLst>
            </p:cNvPr>
            <p:cNvPicPr>
              <a:picLocks noChangeAspect="1"/>
            </p:cNvPicPr>
            <p:nvPr/>
          </p:nvPicPr>
          <p:blipFill rotWithShape="1">
            <a:blip r:embed="rId6">
              <a:extLst>
                <a:ext uri="{BEBA8EAE-BF5A-486C-A8C5-ECC9F3942E4B}">
                  <a14:imgProps xmlns:a14="http://schemas.microsoft.com/office/drawing/2010/main">
                    <a14:imgLayer r:embed="rId11">
                      <a14:imgEffect>
                        <a14:colorTemperature colorTemp="4700"/>
                      </a14:imgEffect>
                      <a14:imgEffect>
                        <a14:brightnessContrast contrast="-20000"/>
                      </a14:imgEffect>
                    </a14:imgLayer>
                  </a14:imgProps>
                </a:ext>
              </a:extLst>
            </a:blip>
            <a:srcRect l="60283" t="-21432" r="26964" b="-2"/>
            <a:stretch/>
          </p:blipFill>
          <p:spPr>
            <a:xfrm rot="10800000">
              <a:off x="7001343" y="6694322"/>
              <a:ext cx="462809" cy="197635"/>
            </a:xfrm>
            <a:prstGeom prst="rect">
              <a:avLst/>
            </a:prstGeom>
          </p:spPr>
        </p:pic>
        <p:pic>
          <p:nvPicPr>
            <p:cNvPr id="12" name="Immagine 11">
              <a:extLst>
                <a:ext uri="{FF2B5EF4-FFF2-40B4-BE49-F238E27FC236}">
                  <a16:creationId xmlns:a16="http://schemas.microsoft.com/office/drawing/2014/main" id="{30134BCF-C6F9-0BC9-8B03-3EA20D74C94D}"/>
                </a:ext>
              </a:extLst>
            </p:cNvPr>
            <p:cNvPicPr>
              <a:picLocks noChangeAspect="1"/>
            </p:cNvPicPr>
            <p:nvPr/>
          </p:nvPicPr>
          <p:blipFill rotWithShape="1">
            <a:blip r:embed="rId6">
              <a:extLst>
                <a:ext uri="{BEBA8EAE-BF5A-486C-A8C5-ECC9F3942E4B}">
                  <a14:imgProps xmlns:a14="http://schemas.microsoft.com/office/drawing/2010/main">
                    <a14:imgLayer r:embed="rId11">
                      <a14:imgEffect>
                        <a14:colorTemperature colorTemp="4700"/>
                      </a14:imgEffect>
                      <a14:imgEffect>
                        <a14:brightnessContrast contrast="-20000"/>
                      </a14:imgEffect>
                    </a14:imgLayer>
                  </a14:imgProps>
                </a:ext>
              </a:extLst>
            </a:blip>
            <a:srcRect l="60283" t="-21432" r="26964" b="-2"/>
            <a:stretch/>
          </p:blipFill>
          <p:spPr>
            <a:xfrm rot="10800000">
              <a:off x="6543734" y="6694322"/>
              <a:ext cx="462809" cy="197635"/>
            </a:xfrm>
            <a:prstGeom prst="rect">
              <a:avLst/>
            </a:prstGeom>
          </p:spPr>
        </p:pic>
        <p:pic>
          <p:nvPicPr>
            <p:cNvPr id="13" name="Immagine 12">
              <a:extLst>
                <a:ext uri="{FF2B5EF4-FFF2-40B4-BE49-F238E27FC236}">
                  <a16:creationId xmlns:a16="http://schemas.microsoft.com/office/drawing/2014/main" id="{6DEA15A3-D87B-B78E-90F1-6621008555CC}"/>
                </a:ext>
              </a:extLst>
            </p:cNvPr>
            <p:cNvPicPr>
              <a:picLocks noChangeAspect="1"/>
            </p:cNvPicPr>
            <p:nvPr/>
          </p:nvPicPr>
          <p:blipFill rotWithShape="1">
            <a:blip r:embed="rId6">
              <a:extLst>
                <a:ext uri="{BEBA8EAE-BF5A-486C-A8C5-ECC9F3942E4B}">
                  <a14:imgProps xmlns:a14="http://schemas.microsoft.com/office/drawing/2010/main">
                    <a14:imgLayer r:embed="rId12">
                      <a14:imgEffect>
                        <a14:colorTemperature colorTemp="4700"/>
                      </a14:imgEffect>
                      <a14:imgEffect>
                        <a14:brightnessContrast contrast="-20000"/>
                      </a14:imgEffect>
                    </a14:imgLayer>
                  </a14:imgProps>
                </a:ext>
              </a:extLst>
            </a:blip>
            <a:srcRect l="60283" t="-21432" r="26964" b="-2"/>
            <a:stretch/>
          </p:blipFill>
          <p:spPr>
            <a:xfrm rot="10800000">
              <a:off x="6098944" y="6694322"/>
              <a:ext cx="462809" cy="197635"/>
            </a:xfrm>
            <a:prstGeom prst="rect">
              <a:avLst/>
            </a:prstGeom>
          </p:spPr>
        </p:pic>
        <p:sp>
          <p:nvSpPr>
            <p:cNvPr id="15" name="Rettangolo 14">
              <a:extLst>
                <a:ext uri="{FF2B5EF4-FFF2-40B4-BE49-F238E27FC236}">
                  <a16:creationId xmlns:a16="http://schemas.microsoft.com/office/drawing/2014/main" id="{D3B5F49E-4555-37F7-89C5-2BC0BDC2114D}"/>
                </a:ext>
              </a:extLst>
            </p:cNvPr>
            <p:cNvSpPr/>
            <p:nvPr/>
          </p:nvSpPr>
          <p:spPr>
            <a:xfrm>
              <a:off x="0" y="6813376"/>
              <a:ext cx="6289200" cy="36000"/>
            </a:xfrm>
            <a:prstGeom prst="rect">
              <a:avLst/>
            </a:prstGeom>
            <a:solidFill>
              <a:srgbClr val="7FBADC"/>
            </a:solidFill>
            <a:ln>
              <a:solidFill>
                <a:srgbClr val="7FB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80C9E4"/>
                </a:solidFill>
              </a:endParaRPr>
            </a:p>
          </p:txBody>
        </p:sp>
      </p:grpSp>
      <p:pic>
        <p:nvPicPr>
          <p:cNvPr id="16" name="Immagine 15">
            <a:extLst>
              <a:ext uri="{FF2B5EF4-FFF2-40B4-BE49-F238E27FC236}">
                <a16:creationId xmlns:a16="http://schemas.microsoft.com/office/drawing/2014/main" id="{D0048E52-B968-2C2E-4C9E-F840D22DAE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48588" y="6021288"/>
            <a:ext cx="820020" cy="571390"/>
          </a:xfrm>
          <a:prstGeom prst="rect">
            <a:avLst/>
          </a:prstGeom>
        </p:spPr>
      </p:pic>
      <p:pic>
        <p:nvPicPr>
          <p:cNvPr id="18" name="Picture 2" descr="INFN Laboratori Nazionali del Sud - SHARPER Night">
            <a:extLst>
              <a:ext uri="{FF2B5EF4-FFF2-40B4-BE49-F238E27FC236}">
                <a16:creationId xmlns:a16="http://schemas.microsoft.com/office/drawing/2014/main" id="{5CE5B558-7DC3-A563-A34C-1FE0A5C7969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91299" y="5949280"/>
            <a:ext cx="697450" cy="45124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a:extLst>
              <a:ext uri="{FF2B5EF4-FFF2-40B4-BE49-F238E27FC236}">
                <a16:creationId xmlns:a16="http://schemas.microsoft.com/office/drawing/2014/main" id="{95B36198-48D9-0DF6-FFF7-575B73F8233B}"/>
              </a:ext>
            </a:extLst>
          </p:cNvPr>
          <p:cNvPicPr>
            <a:picLocks noChangeAspect="1"/>
          </p:cNvPicPr>
          <p:nvPr/>
        </p:nvPicPr>
        <p:blipFill>
          <a:blip r:embed="rId15"/>
          <a:stretch>
            <a:fillRect/>
          </a:stretch>
        </p:blipFill>
        <p:spPr>
          <a:xfrm>
            <a:off x="11491299" y="6397304"/>
            <a:ext cx="653373" cy="423794"/>
          </a:xfrm>
          <a:prstGeom prst="rect">
            <a:avLst/>
          </a:prstGeom>
        </p:spPr>
      </p:pic>
      <p:pic>
        <p:nvPicPr>
          <p:cNvPr id="20" name="Immagine 19" descr="Immagine che contiene testo, schermata, grafica, Elementi grafici&#10;&#10;Descrizione generata automaticamente">
            <a:extLst>
              <a:ext uri="{FF2B5EF4-FFF2-40B4-BE49-F238E27FC236}">
                <a16:creationId xmlns:a16="http://schemas.microsoft.com/office/drawing/2014/main" id="{FD143356-1DA6-5A0A-1DF0-75F1D26E31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09579" y="2020262"/>
            <a:ext cx="2980350" cy="2626248"/>
          </a:xfrm>
          <a:prstGeom prst="rect">
            <a:avLst/>
          </a:prstGeom>
        </p:spPr>
      </p:pic>
      <p:sp>
        <p:nvSpPr>
          <p:cNvPr id="21" name="CasellaDiTesto 20">
            <a:extLst>
              <a:ext uri="{FF2B5EF4-FFF2-40B4-BE49-F238E27FC236}">
                <a16:creationId xmlns:a16="http://schemas.microsoft.com/office/drawing/2014/main" id="{A954932B-2858-5E4D-381E-9591C0DD801D}"/>
              </a:ext>
            </a:extLst>
          </p:cNvPr>
          <p:cNvSpPr txBox="1"/>
          <p:nvPr/>
        </p:nvSpPr>
        <p:spPr>
          <a:xfrm>
            <a:off x="7799876" y="591687"/>
            <a:ext cx="4413262" cy="1446550"/>
          </a:xfrm>
          <a:prstGeom prst="rect">
            <a:avLst/>
          </a:prstGeom>
          <a:noFill/>
        </p:spPr>
        <p:txBody>
          <a:bodyPr wrap="square">
            <a:spAutoFit/>
          </a:bodyPr>
          <a:lstStyle/>
          <a:p>
            <a:r>
              <a:rPr lang="en-GB" sz="2200" b="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SAMOTHRACE</a:t>
            </a:r>
            <a:r>
              <a:rPr lang="en-GB" sz="1800">
                <a:effectLst/>
                <a:latin typeface="Times New Roman" panose="02020603050405020304" pitchFamily="18" charset="0"/>
                <a:ea typeface="Times New Roman" panose="02020603050405020304" pitchFamily="18" charset="0"/>
              </a:rPr>
              <a:t> </a:t>
            </a:r>
            <a:r>
              <a:rPr lang="en-GB" sz="2200">
                <a:effectLst/>
                <a:latin typeface="Calibri" panose="020F0502020204030204" pitchFamily="34" charset="0"/>
                <a:ea typeface="Times New Roman" panose="02020603050405020304" pitchFamily="18" charset="0"/>
                <a:cs typeface="Calibri" panose="020F0502020204030204" pitchFamily="34" charset="0"/>
              </a:rPr>
              <a:t>(</a:t>
            </a:r>
            <a:r>
              <a:rPr lang="en-GB" sz="2200" err="1">
                <a:effectLst/>
                <a:latin typeface="Calibri" panose="020F0502020204030204" pitchFamily="34" charset="0"/>
                <a:ea typeface="Times New Roman" panose="02020603050405020304" pitchFamily="18" charset="0"/>
                <a:cs typeface="Calibri" panose="020F0502020204030204" pitchFamily="34" charset="0"/>
              </a:rPr>
              <a:t>SiciliAn</a:t>
            </a:r>
            <a:r>
              <a:rPr lang="en-GB" sz="2200">
                <a:effectLst/>
                <a:latin typeface="Calibri" panose="020F0502020204030204" pitchFamily="34" charset="0"/>
                <a:ea typeface="Times New Roman" panose="02020603050405020304" pitchFamily="18" charset="0"/>
                <a:cs typeface="Calibri" panose="020F0502020204030204" pitchFamily="34" charset="0"/>
              </a:rPr>
              <a:t> </a:t>
            </a:r>
            <a:r>
              <a:rPr lang="en-GB" sz="2200" err="1">
                <a:effectLst/>
                <a:latin typeface="Calibri" panose="020F0502020204030204" pitchFamily="34" charset="0"/>
                <a:ea typeface="Times New Roman" panose="02020603050405020304" pitchFamily="18" charset="0"/>
                <a:cs typeface="Calibri" panose="020F0502020204030204" pitchFamily="34" charset="0"/>
              </a:rPr>
              <a:t>MicronanOTecH</a:t>
            </a:r>
            <a:r>
              <a:rPr lang="en-GB" sz="2200">
                <a:effectLst/>
                <a:latin typeface="Calibri" panose="020F0502020204030204" pitchFamily="34" charset="0"/>
                <a:ea typeface="Times New Roman" panose="02020603050405020304" pitchFamily="18" charset="0"/>
                <a:cs typeface="Calibri" panose="020F0502020204030204" pitchFamily="34" charset="0"/>
              </a:rPr>
              <a:t> Research And innovation </a:t>
            </a:r>
            <a:r>
              <a:rPr lang="en-GB" sz="2200" err="1">
                <a:effectLst/>
                <a:latin typeface="Calibri" panose="020F0502020204030204" pitchFamily="34" charset="0"/>
                <a:ea typeface="Times New Roman" panose="02020603050405020304" pitchFamily="18" charset="0"/>
                <a:cs typeface="Calibri" panose="020F0502020204030204" pitchFamily="34" charset="0"/>
              </a:rPr>
              <a:t>CEnter</a:t>
            </a:r>
            <a:r>
              <a:rPr lang="en-GB" sz="2200">
                <a:effectLst/>
                <a:latin typeface="Calibri" panose="020F0502020204030204" pitchFamily="34" charset="0"/>
                <a:ea typeface="Times New Roman" panose="02020603050405020304" pitchFamily="18" charset="0"/>
                <a:cs typeface="Calibri" panose="020F0502020204030204" pitchFamily="34" charset="0"/>
              </a:rPr>
              <a:t>) </a:t>
            </a:r>
            <a:r>
              <a:rPr lang="en-GB" sz="2200" b="1">
                <a:solidFill>
                  <a:srgbClr val="C00000"/>
                </a:solidFill>
                <a:latin typeface="Calibri" panose="020F0502020204030204" pitchFamily="34" charset="0"/>
                <a:ea typeface="Times New Roman" panose="02020603050405020304" pitchFamily="18" charset="0"/>
                <a:cs typeface="Calibri" panose="020F0502020204030204" pitchFamily="34" charset="0"/>
              </a:rPr>
              <a:t>E</a:t>
            </a:r>
            <a:r>
              <a:rPr lang="en-GB" sz="2200" b="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cosystem funded by the EU Next Gen Program</a:t>
            </a:r>
            <a:r>
              <a:rPr lang="it-IT" sz="2200" b="1">
                <a:solidFill>
                  <a:srgbClr val="C00000"/>
                </a:solidFill>
                <a:effectLst/>
                <a:latin typeface="Calibri" panose="020F0502020204030204" pitchFamily="34" charset="0"/>
                <a:cs typeface="Calibri" panose="020F0502020204030204" pitchFamily="34" charset="0"/>
              </a:rPr>
              <a:t> </a:t>
            </a:r>
            <a:endParaRPr lang="it-IT" sz="2200" b="1">
              <a:solidFill>
                <a:srgbClr val="C00000"/>
              </a:solidFill>
              <a:latin typeface="Calibri" panose="020F0502020204030204" pitchFamily="34" charset="0"/>
              <a:cs typeface="Calibri" panose="020F0502020204030204" pitchFamily="34" charset="0"/>
            </a:endParaRPr>
          </a:p>
        </p:txBody>
      </p:sp>
      <p:pic>
        <p:nvPicPr>
          <p:cNvPr id="22" name="Picture 7">
            <a:extLst>
              <a:ext uri="{FF2B5EF4-FFF2-40B4-BE49-F238E27FC236}">
                <a16:creationId xmlns:a16="http://schemas.microsoft.com/office/drawing/2014/main" id="{CAC59EE8-130B-2580-9B4F-3BF9D1C1E0E3}"/>
              </a:ext>
            </a:extLst>
          </p:cNvPr>
          <p:cNvPicPr>
            <a:picLocks noChangeAspect="1"/>
          </p:cNvPicPr>
          <p:nvPr/>
        </p:nvPicPr>
        <p:blipFill>
          <a:blip r:embed="rId15"/>
          <a:stretch>
            <a:fillRect/>
          </a:stretch>
        </p:blipFill>
        <p:spPr>
          <a:xfrm>
            <a:off x="6894642" y="676484"/>
            <a:ext cx="861005" cy="558469"/>
          </a:xfrm>
          <a:prstGeom prst="rect">
            <a:avLst/>
          </a:prstGeom>
        </p:spPr>
      </p:pic>
      <p:pic>
        <p:nvPicPr>
          <p:cNvPr id="30" name="Immagine 29">
            <a:extLst>
              <a:ext uri="{FF2B5EF4-FFF2-40B4-BE49-F238E27FC236}">
                <a16:creationId xmlns:a16="http://schemas.microsoft.com/office/drawing/2014/main" id="{E7D80A14-CD58-C6F0-1C4D-A977455FA187}"/>
              </a:ext>
            </a:extLst>
          </p:cNvPr>
          <p:cNvPicPr>
            <a:picLocks noChangeAspect="1"/>
          </p:cNvPicPr>
          <p:nvPr/>
        </p:nvPicPr>
        <p:blipFill>
          <a:blip r:embed="rId17"/>
          <a:stretch>
            <a:fillRect/>
          </a:stretch>
        </p:blipFill>
        <p:spPr>
          <a:xfrm>
            <a:off x="3384332" y="4905564"/>
            <a:ext cx="2575842" cy="1822593"/>
          </a:xfrm>
          <a:prstGeom prst="roundRect">
            <a:avLst>
              <a:gd name="adj" fmla="val 8594"/>
            </a:avLst>
          </a:prstGeom>
          <a:solidFill>
            <a:srgbClr val="FFFFFF">
              <a:shade val="85000"/>
            </a:srgbClr>
          </a:solidFill>
          <a:ln>
            <a:noFill/>
          </a:ln>
          <a:effectLst>
            <a:reflection blurRad="165100" stA="79000" endPos="16000" dir="5400000" sy="-100000" algn="bl" rotWithShape="0"/>
          </a:effectLst>
        </p:spPr>
      </p:pic>
      <p:pic>
        <p:nvPicPr>
          <p:cNvPr id="42" name="Immagine 41">
            <a:extLst>
              <a:ext uri="{FF2B5EF4-FFF2-40B4-BE49-F238E27FC236}">
                <a16:creationId xmlns:a16="http://schemas.microsoft.com/office/drawing/2014/main" id="{892F8FD7-81F8-930B-D608-5C6974801FED}"/>
              </a:ext>
            </a:extLst>
          </p:cNvPr>
          <p:cNvPicPr>
            <a:picLocks noChangeAspect="1"/>
          </p:cNvPicPr>
          <p:nvPr/>
        </p:nvPicPr>
        <p:blipFill>
          <a:blip r:embed="rId18"/>
          <a:stretch>
            <a:fillRect/>
          </a:stretch>
        </p:blipFill>
        <p:spPr>
          <a:xfrm>
            <a:off x="8476056" y="5194356"/>
            <a:ext cx="1961831" cy="1497963"/>
          </a:xfrm>
          <a:prstGeom prst="rect">
            <a:avLst/>
          </a:prstGeom>
          <a:effectLst>
            <a:outerShdw blurRad="50800" dist="38100" dir="2700000" algn="tl" rotWithShape="0">
              <a:prstClr val="black">
                <a:alpha val="40000"/>
              </a:prstClr>
            </a:outerShdw>
          </a:effectLst>
        </p:spPr>
      </p:pic>
      <p:sp>
        <p:nvSpPr>
          <p:cNvPr id="45" name="CasellaDiTesto 44">
            <a:extLst>
              <a:ext uri="{FF2B5EF4-FFF2-40B4-BE49-F238E27FC236}">
                <a16:creationId xmlns:a16="http://schemas.microsoft.com/office/drawing/2014/main" id="{413B6BF3-BF65-C17F-DF26-B636AEC5A6E9}"/>
              </a:ext>
            </a:extLst>
          </p:cNvPr>
          <p:cNvSpPr txBox="1"/>
          <p:nvPr/>
        </p:nvSpPr>
        <p:spPr>
          <a:xfrm>
            <a:off x="8156028" y="4661148"/>
            <a:ext cx="4149026" cy="761747"/>
          </a:xfrm>
          <a:prstGeom prst="rect">
            <a:avLst/>
          </a:prstGeom>
          <a:noFill/>
        </p:spPr>
        <p:txBody>
          <a:bodyPr wrap="square">
            <a:spAutoFit/>
          </a:bodyPr>
          <a:lstStyle/>
          <a:p>
            <a:r>
              <a:rPr lang="en-US" sz="1450" b="1">
                <a:latin typeface="Titillium Web" pitchFamily="2" charset="77"/>
                <a:ea typeface="Times New Roman" panose="02020603050405020304" pitchFamily="18" charset="0"/>
                <a:cs typeface="Times New Roman" panose="02020603050405020304" pitchFamily="18" charset="0"/>
              </a:rPr>
              <a:t>Innovative R&amp;D for Plasma Diagnostics:</a:t>
            </a:r>
          </a:p>
          <a:p>
            <a:r>
              <a:rPr lang="en-GB" sz="1450" b="1">
                <a:latin typeface="Titillium Web" pitchFamily="2" charset="77"/>
              </a:rPr>
              <a:t>Detectors and technologies </a:t>
            </a:r>
            <a:r>
              <a:rPr lang="en-GB" sz="1450">
                <a:latin typeface="Titillium Web" pitchFamily="2" charset="77"/>
              </a:rPr>
              <a:t>for Fusion Power </a:t>
            </a:r>
            <a:r>
              <a:rPr lang="en-GB" sz="1450" b="1">
                <a:latin typeface="Titillium Web" pitchFamily="2" charset="77"/>
              </a:rPr>
              <a:t>(Energy)</a:t>
            </a:r>
            <a:endParaRPr lang="en-US" sz="1450" b="1">
              <a:latin typeface="Titillium Web" pitchFamily="2" charset="77"/>
              <a:ea typeface="Times New Roman" panose="02020603050405020304" pitchFamily="18" charset="0"/>
              <a:cs typeface="Times New Roman" panose="02020603050405020304" pitchFamily="18" charset="0"/>
            </a:endParaRPr>
          </a:p>
        </p:txBody>
      </p:sp>
      <p:pic>
        <p:nvPicPr>
          <p:cNvPr id="3" name="Immagine 2" descr="Immagine che contiene testo, Carattere, logo, Elementi grafici&#10;&#10;Descrizione generata automaticamente">
            <a:extLst>
              <a:ext uri="{FF2B5EF4-FFF2-40B4-BE49-F238E27FC236}">
                <a16:creationId xmlns:a16="http://schemas.microsoft.com/office/drawing/2014/main" id="{EC1B0054-526F-7BB8-2AF7-3C876800C737}"/>
              </a:ext>
            </a:extLst>
          </p:cNvPr>
          <p:cNvPicPr>
            <a:picLocks noChangeAspect="1"/>
          </p:cNvPicPr>
          <p:nvPr/>
        </p:nvPicPr>
        <p:blipFill>
          <a:blip r:embed="rId19"/>
          <a:stretch>
            <a:fillRect/>
          </a:stretch>
        </p:blipFill>
        <p:spPr>
          <a:xfrm>
            <a:off x="4359893" y="2316956"/>
            <a:ext cx="2678014" cy="1102415"/>
          </a:xfrm>
          <a:prstGeom prst="rect">
            <a:avLst/>
          </a:prstGeom>
        </p:spPr>
      </p:pic>
      <p:sp>
        <p:nvSpPr>
          <p:cNvPr id="19" name="CasellaDiTesto 18">
            <a:extLst>
              <a:ext uri="{FF2B5EF4-FFF2-40B4-BE49-F238E27FC236}">
                <a16:creationId xmlns:a16="http://schemas.microsoft.com/office/drawing/2014/main" id="{0F12DFA0-263A-19A4-1A42-A19D09A73250}"/>
              </a:ext>
            </a:extLst>
          </p:cNvPr>
          <p:cNvSpPr txBox="1"/>
          <p:nvPr/>
        </p:nvSpPr>
        <p:spPr>
          <a:xfrm>
            <a:off x="4469220" y="3415550"/>
            <a:ext cx="3686808" cy="761747"/>
          </a:xfrm>
          <a:prstGeom prst="rect">
            <a:avLst/>
          </a:prstGeom>
          <a:solidFill>
            <a:schemeClr val="bg1"/>
          </a:solidFill>
        </p:spPr>
        <p:txBody>
          <a:bodyPr wrap="square">
            <a:spAutoFit/>
          </a:bodyPr>
          <a:lstStyle/>
          <a:p>
            <a:r>
              <a:rPr lang="it-IT" sz="1450" b="1">
                <a:latin typeface="Titillium Web" pitchFamily="2" charset="77"/>
                <a:ea typeface="Times New Roman" panose="02020603050405020304" pitchFamily="18" charset="0"/>
                <a:cs typeface="Times New Roman" panose="02020603050405020304" pitchFamily="18" charset="0"/>
              </a:rPr>
              <a:t>Production of new </a:t>
            </a:r>
            <a:r>
              <a:rPr lang="it-IT" sz="1450" b="1" err="1">
                <a:latin typeface="Titillium Web" pitchFamily="2" charset="77"/>
                <a:ea typeface="Times New Roman" panose="02020603050405020304" pitchFamily="18" charset="0"/>
                <a:cs typeface="Times New Roman" panose="02020603050405020304" pitchFamily="18" charset="0"/>
              </a:rPr>
              <a:t>isotopes</a:t>
            </a:r>
            <a:r>
              <a:rPr lang="it-IT" sz="1450" b="1">
                <a:latin typeface="Titillium Web" pitchFamily="2" charset="77"/>
                <a:ea typeface="Times New Roman" panose="02020603050405020304" pitchFamily="18" charset="0"/>
                <a:cs typeface="Times New Roman" panose="02020603050405020304" pitchFamily="18" charset="0"/>
              </a:rPr>
              <a:t> (from metals) for Quantum Technology manufacturing and </a:t>
            </a:r>
            <a:r>
              <a:rPr lang="it-IT" sz="1450" b="1" err="1">
                <a:latin typeface="Titillium Web" pitchFamily="2" charset="77"/>
                <a:ea typeface="Times New Roman" panose="02020603050405020304" pitchFamily="18" charset="0"/>
                <a:cs typeface="Times New Roman" panose="02020603050405020304" pitchFamily="18" charset="0"/>
              </a:rPr>
              <a:t>optimization</a:t>
            </a:r>
            <a:endParaRPr lang="en-US" sz="1450" b="1">
              <a:latin typeface="Titillium Web" pitchFamily="2" charset="77"/>
              <a:ea typeface="Times New Roman" panose="02020603050405020304" pitchFamily="18" charset="0"/>
              <a:cs typeface="Times New Roman" panose="02020603050405020304" pitchFamily="18" charset="0"/>
            </a:endParaRPr>
          </a:p>
        </p:txBody>
      </p:sp>
      <p:pic>
        <p:nvPicPr>
          <p:cNvPr id="23" name="Immagine 22">
            <a:extLst>
              <a:ext uri="{FF2B5EF4-FFF2-40B4-BE49-F238E27FC236}">
                <a16:creationId xmlns:a16="http://schemas.microsoft.com/office/drawing/2014/main" id="{A84C2819-D528-EFFB-A8C2-C3D4EF20454C}"/>
              </a:ext>
            </a:extLst>
          </p:cNvPr>
          <p:cNvPicPr>
            <a:picLocks noChangeAspect="1"/>
          </p:cNvPicPr>
          <p:nvPr/>
        </p:nvPicPr>
        <p:blipFill>
          <a:blip r:embed="rId20"/>
          <a:stretch>
            <a:fillRect/>
          </a:stretch>
        </p:blipFill>
        <p:spPr>
          <a:xfrm>
            <a:off x="4871702" y="4061721"/>
            <a:ext cx="2719276" cy="2626248"/>
          </a:xfrm>
          <a:prstGeom prst="rect">
            <a:avLst/>
          </a:prstGeom>
        </p:spPr>
      </p:pic>
      <p:pic>
        <p:nvPicPr>
          <p:cNvPr id="24" name="Immagine 23">
            <a:extLst>
              <a:ext uri="{FF2B5EF4-FFF2-40B4-BE49-F238E27FC236}">
                <a16:creationId xmlns:a16="http://schemas.microsoft.com/office/drawing/2014/main" id="{8452E9D3-C999-F4A6-4130-AB5B5F159A5D}"/>
              </a:ext>
            </a:extLst>
          </p:cNvPr>
          <p:cNvPicPr>
            <a:picLocks noChangeAspect="1"/>
          </p:cNvPicPr>
          <p:nvPr/>
        </p:nvPicPr>
        <p:blipFill rotWithShape="1">
          <a:blip r:embed="rId21"/>
          <a:srcRect r="29449" b="12970"/>
          <a:stretch/>
        </p:blipFill>
        <p:spPr>
          <a:xfrm>
            <a:off x="7055165" y="3951231"/>
            <a:ext cx="1071625" cy="1090790"/>
          </a:xfrm>
          <a:prstGeom prst="rect">
            <a:avLst/>
          </a:prstGeom>
        </p:spPr>
      </p:pic>
    </p:spTree>
    <p:extLst>
      <p:ext uri="{BB962C8B-B14F-4D97-AF65-F5344CB8AC3E}">
        <p14:creationId xmlns:p14="http://schemas.microsoft.com/office/powerpoint/2010/main" val="2938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80059A1-1BE9-4221-AAAB-2DBE14320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732"/>
            <a:ext cx="12192000" cy="714375"/>
          </a:xfrm>
          <a:prstGeom prst="rect">
            <a:avLst/>
          </a:prstGeom>
        </p:spPr>
      </p:pic>
      <p:sp>
        <p:nvSpPr>
          <p:cNvPr id="18" name="CasellaDiTesto 17">
            <a:extLst>
              <a:ext uri="{FF2B5EF4-FFF2-40B4-BE49-F238E27FC236}">
                <a16:creationId xmlns:a16="http://schemas.microsoft.com/office/drawing/2014/main" id="{D02F545F-38CE-CA78-C787-35C8121FD4CD}"/>
              </a:ext>
            </a:extLst>
          </p:cNvPr>
          <p:cNvSpPr txBox="1"/>
          <p:nvPr/>
        </p:nvSpPr>
        <p:spPr>
          <a:xfrm>
            <a:off x="7334634" y="2118003"/>
            <a:ext cx="903452" cy="307777"/>
          </a:xfrm>
          <a:prstGeom prst="rect">
            <a:avLst/>
          </a:prstGeom>
          <a:noFill/>
        </p:spPr>
        <p:txBody>
          <a:bodyPr wrap="none" rtlCol="0">
            <a:spAutoFit/>
          </a:bodyPr>
          <a:lstStyle/>
          <a:p>
            <a:r>
              <a:rPr lang="it-IT" sz="1400">
                <a:latin typeface="Calibri" panose="020F0502020204030204" pitchFamily="34" charset="0"/>
                <a:cs typeface="Calibri" panose="020F0502020204030204" pitchFamily="34" charset="0"/>
              </a:rPr>
              <a:t>122.9 </a:t>
            </a:r>
            <a:r>
              <a:rPr lang="it-IT" sz="1400" err="1">
                <a:latin typeface="Calibri" panose="020F0502020204030204" pitchFamily="34" charset="0"/>
                <a:cs typeface="Calibri" panose="020F0502020204030204" pitchFamily="34" charset="0"/>
              </a:rPr>
              <a:t>keV</a:t>
            </a:r>
            <a:endParaRPr lang="it-IT" sz="1400">
              <a:latin typeface="Calibri" panose="020F0502020204030204" pitchFamily="34" charset="0"/>
              <a:cs typeface="Calibri" panose="020F0502020204030204" pitchFamily="34" charset="0"/>
            </a:endParaRPr>
          </a:p>
        </p:txBody>
      </p:sp>
      <p:grpSp>
        <p:nvGrpSpPr>
          <p:cNvPr id="21" name="Gruppo 20">
            <a:extLst>
              <a:ext uri="{FF2B5EF4-FFF2-40B4-BE49-F238E27FC236}">
                <a16:creationId xmlns:a16="http://schemas.microsoft.com/office/drawing/2014/main" id="{BF7C6B13-1B4F-9889-0115-DCF536E9FAA8}"/>
              </a:ext>
            </a:extLst>
          </p:cNvPr>
          <p:cNvGrpSpPr/>
          <p:nvPr/>
        </p:nvGrpSpPr>
        <p:grpSpPr>
          <a:xfrm>
            <a:off x="8206490" y="2036283"/>
            <a:ext cx="3078570" cy="4588905"/>
            <a:chOff x="8807824" y="1075764"/>
            <a:chExt cx="3720259" cy="5419517"/>
          </a:xfrm>
        </p:grpSpPr>
        <p:cxnSp>
          <p:nvCxnSpPr>
            <p:cNvPr id="22" name="Connettore 1 10">
              <a:extLst>
                <a:ext uri="{FF2B5EF4-FFF2-40B4-BE49-F238E27FC236}">
                  <a16:creationId xmlns:a16="http://schemas.microsoft.com/office/drawing/2014/main" id="{7A3E0234-7E03-DBAE-3A8B-CC421DCB8F3A}"/>
                </a:ext>
              </a:extLst>
            </p:cNvPr>
            <p:cNvCxnSpPr/>
            <p:nvPr/>
          </p:nvCxnSpPr>
          <p:spPr>
            <a:xfrm>
              <a:off x="8807824" y="1464658"/>
              <a:ext cx="86061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4" descr="A level diagram showing the decay scheme of 176Lu is shown. The beta-decay and gamma rays assumed in the simulations are given. The maximum energies for the beta decays are given. The percentages next to the gamma ray energies are the probability for gamma ray emission in each transition-the remaining fraction goes to internal conversion electrons.">
              <a:extLst>
                <a:ext uri="{FF2B5EF4-FFF2-40B4-BE49-F238E27FC236}">
                  <a16:creationId xmlns:a16="http://schemas.microsoft.com/office/drawing/2014/main" id="{7BC905DF-7BD6-3374-CA93-626F2AB94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178" y="1707056"/>
              <a:ext cx="3291905" cy="478822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Connettore 2 23">
              <a:extLst>
                <a:ext uri="{FF2B5EF4-FFF2-40B4-BE49-F238E27FC236}">
                  <a16:creationId xmlns:a16="http://schemas.microsoft.com/office/drawing/2014/main" id="{695EEA26-F116-8BE6-FA25-2CB87E50E5D0}"/>
                </a:ext>
              </a:extLst>
            </p:cNvPr>
            <p:cNvCxnSpPr>
              <a:cxnSpLocks/>
            </p:cNvCxnSpPr>
            <p:nvPr/>
          </p:nvCxnSpPr>
          <p:spPr>
            <a:xfrm>
              <a:off x="9965229" y="1445096"/>
              <a:ext cx="1305714" cy="4542310"/>
            </a:xfrm>
            <a:prstGeom prst="straightConnector1">
              <a:avLst/>
            </a:prstGeom>
            <a:ln w="127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843AD0A9-8C5B-58A3-3C23-631E5DE5359D}"/>
                    </a:ext>
                  </a:extLst>
                </p:cNvPr>
                <p:cNvSpPr txBox="1"/>
                <p:nvPr/>
              </p:nvSpPr>
              <p:spPr>
                <a:xfrm>
                  <a:off x="8880101" y="1075764"/>
                  <a:ext cx="788334" cy="369332"/>
                </a:xfrm>
                <a:prstGeom prst="rect">
                  <a:avLst/>
                </a:prstGeom>
                <a:noFill/>
              </p:spPr>
              <p:txBody>
                <a:bodyPr wrap="square">
                  <a:spAutoFit/>
                </a:bodyPr>
                <a:lstStyle/>
                <a:p>
                  <a:pPr algn="ctr"/>
                  <a14:m>
                    <m:oMath xmlns:m="http://schemas.openxmlformats.org/officeDocument/2006/math">
                      <m:sPre>
                        <m:sPrePr>
                          <m:ctrlPr>
                            <a:rPr lang="it-IT" sz="1400" i="1" smtClean="0">
                              <a:solidFill>
                                <a:srgbClr val="FF0000"/>
                              </a:solidFill>
                              <a:latin typeface="Cambria Math" panose="02040503050406030204" pitchFamily="18" charset="0"/>
                            </a:rPr>
                          </m:ctrlPr>
                        </m:sPrePr>
                        <m:sub/>
                        <m:sup>
                          <m:r>
                            <a:rPr lang="it-IT" sz="1400" b="0" i="1" smtClean="0">
                              <a:solidFill>
                                <a:srgbClr val="FF0000"/>
                              </a:solidFill>
                              <a:latin typeface="Cambria Math" panose="02040503050406030204" pitchFamily="18" charset="0"/>
                            </a:rPr>
                            <m:t>176 </m:t>
                          </m:r>
                        </m:sup>
                        <m:e>
                          <m:r>
                            <a:rPr lang="it-IT" sz="1400" b="0" i="1" smtClean="0">
                              <a:solidFill>
                                <a:srgbClr val="FF0000"/>
                              </a:solidFill>
                              <a:latin typeface="Cambria Math" panose="02040503050406030204" pitchFamily="18" charset="0"/>
                            </a:rPr>
                            <m:t>𝐿𝑢</m:t>
                          </m:r>
                        </m:e>
                      </m:sPre>
                      <m:r>
                        <a:rPr lang="it-IT" sz="1400" b="0" i="1" baseline="30000" smtClean="0">
                          <a:solidFill>
                            <a:srgbClr val="FF0000"/>
                          </a:solidFill>
                          <a:latin typeface="Cambria Math" panose="02040503050406030204" pitchFamily="18" charset="0"/>
                        </a:rPr>
                        <m:t>𝑚</m:t>
                      </m:r>
                    </m:oMath>
                  </a14:m>
                  <a:r>
                    <a:rPr lang="it-IT" sz="1800" b="1">
                      <a:solidFill>
                        <a:srgbClr val="FF0000"/>
                      </a:solidFill>
                    </a:rPr>
                    <a:t> </a:t>
                  </a:r>
                  <a:endParaRPr lang="it-IT">
                    <a:solidFill>
                      <a:srgbClr val="FF0000"/>
                    </a:solidFill>
                  </a:endParaRPr>
                </a:p>
              </p:txBody>
            </p:sp>
          </mc:Choice>
          <mc:Fallback xmlns="">
            <p:sp>
              <p:nvSpPr>
                <p:cNvPr id="25" name="CasellaDiTesto 24">
                  <a:extLst>
                    <a:ext uri="{FF2B5EF4-FFF2-40B4-BE49-F238E27FC236}">
                      <a16:creationId xmlns:a16="http://schemas.microsoft.com/office/drawing/2014/main" id="{843AD0A9-8C5B-58A3-3C23-631E5DE5359D}"/>
                    </a:ext>
                  </a:extLst>
                </p:cNvPr>
                <p:cNvSpPr txBox="1">
                  <a:spLocks noRot="1" noChangeAspect="1" noMove="1" noResize="1" noEditPoints="1" noAdjustHandles="1" noChangeArrowheads="1" noChangeShapeType="1" noTextEdit="1"/>
                </p:cNvSpPr>
                <p:nvPr/>
              </p:nvSpPr>
              <p:spPr>
                <a:xfrm>
                  <a:off x="8880101" y="1075764"/>
                  <a:ext cx="788334" cy="369332"/>
                </a:xfrm>
                <a:prstGeom prst="rect">
                  <a:avLst/>
                </a:prstGeom>
                <a:blipFill>
                  <a:blip r:embed="rId4"/>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C8941D2B-F186-8024-EE61-5A842D3E0C0C}"/>
                    </a:ext>
                  </a:extLst>
                </p:cNvPr>
                <p:cNvSpPr txBox="1"/>
                <p:nvPr/>
              </p:nvSpPr>
              <p:spPr>
                <a:xfrm>
                  <a:off x="9767771" y="1337374"/>
                  <a:ext cx="24147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1400" i="1" smtClean="0">
                                <a:solidFill>
                                  <a:srgbClr val="FF0000"/>
                                </a:solidFill>
                                <a:latin typeface="Cambria Math" panose="02040503050406030204" pitchFamily="18" charset="0"/>
                              </a:rPr>
                            </m:ctrlPr>
                          </m:sSupPr>
                          <m:e>
                            <m:r>
                              <a:rPr lang="it-IT" sz="1400" b="0" i="1" smtClean="0">
                                <a:solidFill>
                                  <a:srgbClr val="FF0000"/>
                                </a:solidFill>
                                <a:latin typeface="Cambria Math" panose="02040503050406030204" pitchFamily="18" charset="0"/>
                              </a:rPr>
                              <m:t>1</m:t>
                            </m:r>
                          </m:e>
                          <m:sup>
                            <m:r>
                              <a:rPr lang="it-IT" sz="1400" b="0" i="1" smtClean="0">
                                <a:solidFill>
                                  <a:srgbClr val="FF0000"/>
                                </a:solidFill>
                                <a:latin typeface="Cambria Math" panose="02040503050406030204" pitchFamily="18" charset="0"/>
                              </a:rPr>
                              <m:t>−</m:t>
                            </m:r>
                          </m:sup>
                        </m:sSup>
                      </m:oMath>
                    </m:oMathPara>
                  </a14:m>
                  <a:endParaRPr lang="it-IT" sz="1400">
                    <a:solidFill>
                      <a:srgbClr val="FF0000"/>
                    </a:solidFill>
                  </a:endParaRPr>
                </a:p>
              </p:txBody>
            </p:sp>
          </mc:Choice>
          <mc:Fallback xmlns="">
            <p:sp>
              <p:nvSpPr>
                <p:cNvPr id="27" name="CasellaDiTesto 26">
                  <a:extLst>
                    <a:ext uri="{FF2B5EF4-FFF2-40B4-BE49-F238E27FC236}">
                      <a16:creationId xmlns:a16="http://schemas.microsoft.com/office/drawing/2014/main" id="{C8941D2B-F186-8024-EE61-5A842D3E0C0C}"/>
                    </a:ext>
                  </a:extLst>
                </p:cNvPr>
                <p:cNvSpPr txBox="1">
                  <a:spLocks noRot="1" noChangeAspect="1" noMove="1" noResize="1" noEditPoints="1" noAdjustHandles="1" noChangeArrowheads="1" noChangeShapeType="1" noTextEdit="1"/>
                </p:cNvSpPr>
                <p:nvPr/>
              </p:nvSpPr>
              <p:spPr>
                <a:xfrm>
                  <a:off x="9767771" y="1337374"/>
                  <a:ext cx="241476" cy="215444"/>
                </a:xfrm>
                <a:prstGeom prst="rect">
                  <a:avLst/>
                </a:prstGeom>
                <a:blipFill>
                  <a:blip r:embed="rId5"/>
                  <a:stretch>
                    <a:fillRect l="-30303" r="-6061" b="-26667"/>
                  </a:stretch>
                </a:blipFill>
              </p:spPr>
              <p:txBody>
                <a:bodyPr/>
                <a:lstStyle/>
                <a:p>
                  <a:r>
                    <a:rPr lang="en-US">
                      <a:noFill/>
                    </a:rPr>
                    <a:t> </a:t>
                  </a:r>
                </a:p>
              </p:txBody>
            </p:sp>
          </mc:Fallback>
        </mc:AlternateContent>
      </p:grpSp>
      <p:sp>
        <p:nvSpPr>
          <p:cNvPr id="29" name="CasellaDiTesto 28">
            <a:extLst>
              <a:ext uri="{FF2B5EF4-FFF2-40B4-BE49-F238E27FC236}">
                <a16:creationId xmlns:a16="http://schemas.microsoft.com/office/drawing/2014/main" id="{EDF79830-1531-3F09-413F-330425C7B3F1}"/>
              </a:ext>
            </a:extLst>
          </p:cNvPr>
          <p:cNvSpPr txBox="1"/>
          <p:nvPr/>
        </p:nvSpPr>
        <p:spPr>
          <a:xfrm>
            <a:off x="190121" y="1071542"/>
            <a:ext cx="10035132" cy="646331"/>
          </a:xfrm>
          <a:prstGeom prst="rect">
            <a:avLst/>
          </a:prstGeom>
          <a:noFill/>
        </p:spPr>
        <p:txBody>
          <a:bodyPr wrap="square" rtlCol="0">
            <a:spAutoFit/>
          </a:bodyPr>
          <a:lstStyle/>
          <a:p>
            <a:r>
              <a:rPr lang="en-US" sz="1800" dirty="0">
                <a:solidFill>
                  <a:srgbClr val="0070C0"/>
                </a:solidFill>
                <a:effectLst/>
                <a:latin typeface="Calibri" panose="020F0502020204030204" pitchFamily="34" charset="0"/>
                <a:cs typeface="Calibri" panose="020F0502020204030204" pitchFamily="34" charset="0"/>
              </a:rPr>
              <a:t>The intermixing between nuclear levels has been an open topic in nuclear astrophysics for years because it has a direct impact on nucleosynthesis, </a:t>
            </a:r>
            <a:r>
              <a:rPr lang="en-US" sz="1800" dirty="0" err="1">
                <a:solidFill>
                  <a:srgbClr val="0070C0"/>
                </a:solidFill>
                <a:effectLst/>
                <a:latin typeface="Calibri" panose="020F0502020204030204" pitchFamily="34" charset="0"/>
                <a:cs typeface="Calibri" panose="020F0502020204030204" pitchFamily="34" charset="0"/>
              </a:rPr>
              <a:t>cosmochronometers</a:t>
            </a:r>
            <a:r>
              <a:rPr lang="en-US" sz="1800" dirty="0">
                <a:solidFill>
                  <a:srgbClr val="0070C0"/>
                </a:solidFill>
                <a:effectLst/>
                <a:latin typeface="Calibri" panose="020F0502020204030204" pitchFamily="34" charset="0"/>
                <a:cs typeface="Calibri" panose="020F0502020204030204" pitchFamily="34" charset="0"/>
              </a:rPr>
              <a:t>, etc.</a:t>
            </a:r>
            <a:endParaRPr lang="it-IT" dirty="0">
              <a:solidFill>
                <a:srgbClr val="0070C0"/>
              </a:solidFill>
              <a:latin typeface="Calibri" panose="020F0502020204030204" pitchFamily="34" charset="0"/>
              <a:cs typeface="Calibri" panose="020F0502020204030204" pitchFamily="34" charset="0"/>
            </a:endParaRPr>
          </a:p>
        </p:txBody>
      </p:sp>
      <p:sp>
        <p:nvSpPr>
          <p:cNvPr id="30" name="CasellaDiTesto 29">
            <a:extLst>
              <a:ext uri="{FF2B5EF4-FFF2-40B4-BE49-F238E27FC236}">
                <a16:creationId xmlns:a16="http://schemas.microsoft.com/office/drawing/2014/main" id="{0F3BCE2A-3BCB-BE58-BA47-8B87FAC1EEBA}"/>
              </a:ext>
            </a:extLst>
          </p:cNvPr>
          <p:cNvSpPr txBox="1"/>
          <p:nvPr/>
        </p:nvSpPr>
        <p:spPr>
          <a:xfrm>
            <a:off x="190121" y="1682300"/>
            <a:ext cx="11094939" cy="923330"/>
          </a:xfrm>
          <a:prstGeom prst="rect">
            <a:avLst/>
          </a:prstGeom>
          <a:noFill/>
        </p:spPr>
        <p:txBody>
          <a:bodyPr wrap="square" rtlCol="0">
            <a:spAutoFit/>
          </a:bodyPr>
          <a:lstStyle/>
          <a:p>
            <a:r>
              <a:rPr lang="en-US" sz="1800" b="0" i="0" dirty="0">
                <a:effectLst/>
                <a:highlight>
                  <a:srgbClr val="FFFF00"/>
                </a:highlight>
                <a:latin typeface="Calibri" panose="020F0502020204030204" pitchFamily="34" charset="0"/>
                <a:cs typeface="Calibri" panose="020F0502020204030204" pitchFamily="34" charset="0"/>
              </a:rPr>
              <a:t>The contribution of the isomer level will drastically modify the half-life (from billion years to a couple of hours, or from minutes to </a:t>
            </a:r>
            <a:r>
              <a:rPr lang="el-GR" sz="1800" b="0" i="0" dirty="0">
                <a:effectLst/>
                <a:highlight>
                  <a:srgbClr val="FFFF00"/>
                </a:highlight>
                <a:latin typeface="Calibri" panose="020F0502020204030204" pitchFamily="34" charset="0"/>
                <a:cs typeface="Calibri" panose="020F0502020204030204" pitchFamily="34" charset="0"/>
              </a:rPr>
              <a:t>μ</a:t>
            </a:r>
            <a:r>
              <a:rPr lang="it-IT" dirty="0">
                <a:highlight>
                  <a:srgbClr val="FFFF00"/>
                </a:highlight>
                <a:latin typeface="Calibri" panose="020F0502020204030204" pitchFamily="34" charset="0"/>
                <a:cs typeface="Calibri" panose="020F0502020204030204" pitchFamily="34" charset="0"/>
              </a:rPr>
              <a:t>sec for </a:t>
            </a:r>
            <a:r>
              <a:rPr lang="it-IT" dirty="0" err="1">
                <a:highlight>
                  <a:srgbClr val="FFFF00"/>
                </a:highlight>
                <a:latin typeface="Calibri" panose="020F0502020204030204" pitchFamily="34" charset="0"/>
                <a:cs typeface="Calibri" panose="020F0502020204030204" pitchFamily="34" charset="0"/>
              </a:rPr>
              <a:t>Rb</a:t>
            </a:r>
            <a:r>
              <a:rPr lang="en-US" sz="1800" b="0" i="0" dirty="0">
                <a:effectLst/>
                <a:highlight>
                  <a:srgbClr val="FFFF00"/>
                </a:highlight>
                <a:latin typeface="Calibri" panose="020F0502020204030204" pitchFamily="34" charset="0"/>
                <a:cs typeface="Calibri" panose="020F0502020204030204" pitchFamily="34" charset="0"/>
              </a:rPr>
              <a:t>)</a:t>
            </a:r>
            <a:r>
              <a:rPr lang="en-US" sz="1800" b="0" i="0" dirty="0">
                <a:effectLst/>
                <a:latin typeface="Calibri" panose="020F0502020204030204" pitchFamily="34" charset="0"/>
                <a:cs typeface="Calibri" panose="020F0502020204030204" pitchFamily="34" charset="0"/>
              </a:rPr>
              <a:t>   </a:t>
            </a:r>
            <a:endParaRPr lang="en-US" b="0" i="0" dirty="0">
              <a:effectLst/>
              <a:latin typeface="Calibri" panose="020F0502020204030204" pitchFamily="34" charset="0"/>
              <a:cs typeface="Calibri" panose="020F0502020204030204" pitchFamily="34" charset="0"/>
            </a:endParaRPr>
          </a:p>
          <a:p>
            <a:endParaRPr lang="it-IT" dirty="0"/>
          </a:p>
        </p:txBody>
      </p:sp>
      <p:pic>
        <p:nvPicPr>
          <p:cNvPr id="2" name="Immagine 1">
            <a:extLst>
              <a:ext uri="{FF2B5EF4-FFF2-40B4-BE49-F238E27FC236}">
                <a16:creationId xmlns:a16="http://schemas.microsoft.com/office/drawing/2014/main" id="{BCF9F896-7D65-4DB7-8856-DDB5E9773DE0}"/>
              </a:ext>
            </a:extLst>
          </p:cNvPr>
          <p:cNvPicPr>
            <a:picLocks noChangeAspect="1"/>
          </p:cNvPicPr>
          <p:nvPr/>
        </p:nvPicPr>
        <p:blipFill>
          <a:blip r:embed="rId6">
            <a:clrChange>
              <a:clrFrom>
                <a:srgbClr val="FFFFFF"/>
              </a:clrFrom>
              <a:clrTo>
                <a:srgbClr val="FFFFFF">
                  <a:alpha val="0"/>
                </a:srgbClr>
              </a:clrTo>
            </a:clrChange>
          </a:blip>
          <a:srcRect t="84025"/>
          <a:stretch/>
        </p:blipFill>
        <p:spPr>
          <a:xfrm>
            <a:off x="-32387" y="5402353"/>
            <a:ext cx="5198233" cy="434669"/>
          </a:xfrm>
          <a:prstGeom prst="rect">
            <a:avLst/>
          </a:prstGeom>
        </p:spPr>
      </p:pic>
      <p:pic>
        <p:nvPicPr>
          <p:cNvPr id="3" name="Immagine 2">
            <a:extLst>
              <a:ext uri="{FF2B5EF4-FFF2-40B4-BE49-F238E27FC236}">
                <a16:creationId xmlns:a16="http://schemas.microsoft.com/office/drawing/2014/main" id="{0C73A113-3065-D5A1-820D-FFB461CD5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732"/>
            <a:ext cx="12192000" cy="714375"/>
          </a:xfrm>
          <a:prstGeom prst="rect">
            <a:avLst/>
          </a:prstGeom>
        </p:spPr>
      </p:pic>
      <p:sp>
        <p:nvSpPr>
          <p:cNvPr id="4" name="Rectangle 5">
            <a:extLst>
              <a:ext uri="{FF2B5EF4-FFF2-40B4-BE49-F238E27FC236}">
                <a16:creationId xmlns:a16="http://schemas.microsoft.com/office/drawing/2014/main" id="{191AFDD6-7225-6171-729B-1C8023A99C44}"/>
              </a:ext>
            </a:extLst>
          </p:cNvPr>
          <p:cNvSpPr/>
          <p:nvPr/>
        </p:nvSpPr>
        <p:spPr>
          <a:xfrm>
            <a:off x="-1" y="847709"/>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Logo&#10;&#10;Description automatically generated">
            <a:extLst>
              <a:ext uri="{FF2B5EF4-FFF2-40B4-BE49-F238E27FC236}">
                <a16:creationId xmlns:a16="http://schemas.microsoft.com/office/drawing/2014/main" id="{514A9E54-D9D0-341B-3514-0068A982035B}"/>
              </a:ext>
            </a:extLst>
          </p:cNvPr>
          <p:cNvPicPr>
            <a:picLocks noChangeAspect="1"/>
          </p:cNvPicPr>
          <p:nvPr/>
        </p:nvPicPr>
        <p:blipFill>
          <a:blip r:embed="rId7">
            <a:duotone>
              <a:schemeClr val="bg2">
                <a:shade val="45000"/>
                <a:satMod val="135000"/>
              </a:schemeClr>
              <a:prstClr val="white"/>
            </a:duotone>
          </a:blip>
          <a:stretch>
            <a:fillRect/>
          </a:stretch>
        </p:blipFill>
        <p:spPr>
          <a:xfrm>
            <a:off x="10926916" y="76840"/>
            <a:ext cx="1199453" cy="774846"/>
          </a:xfrm>
          <a:prstGeom prst="rect">
            <a:avLst/>
          </a:prstGeom>
        </p:spPr>
      </p:pic>
      <p:pic>
        <p:nvPicPr>
          <p:cNvPr id="7" name="Immagine 6">
            <a:extLst>
              <a:ext uri="{FF2B5EF4-FFF2-40B4-BE49-F238E27FC236}">
                <a16:creationId xmlns:a16="http://schemas.microsoft.com/office/drawing/2014/main" id="{BD4A4CBE-D9E2-7C5C-8EF6-3F77649C7F62}"/>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8" name="CasellaDiTesto 7">
            <a:extLst>
              <a:ext uri="{FF2B5EF4-FFF2-40B4-BE49-F238E27FC236}">
                <a16:creationId xmlns:a16="http://schemas.microsoft.com/office/drawing/2014/main" id="{BCD125C4-EC8A-EC81-7B15-6B7DED007E86}"/>
              </a:ext>
            </a:extLst>
          </p:cNvPr>
          <p:cNvSpPr txBox="1"/>
          <p:nvPr/>
        </p:nvSpPr>
        <p:spPr>
          <a:xfrm>
            <a:off x="250443" y="76840"/>
            <a:ext cx="11678561" cy="461665"/>
          </a:xfrm>
          <a:prstGeom prst="rect">
            <a:avLst/>
          </a:prstGeom>
          <a:noFill/>
        </p:spPr>
        <p:txBody>
          <a:bodyPr wrap="square">
            <a:spAutoFit/>
          </a:bodyPr>
          <a:lstStyle/>
          <a:p>
            <a:r>
              <a:rPr lang="en-AU" sz="2400" b="1">
                <a:solidFill>
                  <a:schemeClr val="bg1"/>
                </a:solidFill>
                <a:latin typeface="Calibri" panose="020F0502020204030204" pitchFamily="34" charset="0"/>
                <a:cs typeface="Calibri" panose="020F0502020204030204" pitchFamily="34" charset="0"/>
              </a:rPr>
              <a:t>Pro and Cons between magnetic confinement vs laser produced plasma</a:t>
            </a:r>
            <a:endParaRPr lang="it-IT" sz="2400">
              <a:solidFill>
                <a:schemeClr val="bg1"/>
              </a:solidFill>
            </a:endParaRPr>
          </a:p>
        </p:txBody>
      </p:sp>
      <p:sp>
        <p:nvSpPr>
          <p:cNvPr id="9" name="Rectangle 4">
            <a:extLst>
              <a:ext uri="{FF2B5EF4-FFF2-40B4-BE49-F238E27FC236}">
                <a16:creationId xmlns:a16="http://schemas.microsoft.com/office/drawing/2014/main" id="{9D5618FB-AB46-E401-F8D4-656BD4D84875}"/>
              </a:ext>
            </a:extLst>
          </p:cNvPr>
          <p:cNvSpPr/>
          <p:nvPr/>
        </p:nvSpPr>
        <p:spPr>
          <a:xfrm>
            <a:off x="7760" y="-58669"/>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a:extLst>
              <a:ext uri="{FF2B5EF4-FFF2-40B4-BE49-F238E27FC236}">
                <a16:creationId xmlns:a16="http://schemas.microsoft.com/office/drawing/2014/main" id="{23999304-D0D5-6828-1F6F-910FD34E1CC0}"/>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62078" y="114666"/>
            <a:ext cx="1127063" cy="785336"/>
          </a:xfrm>
          <a:prstGeom prst="rect">
            <a:avLst/>
          </a:prstGeom>
        </p:spPr>
      </p:pic>
      <p:sp>
        <p:nvSpPr>
          <p:cNvPr id="28" name="CasellaDiTesto 27">
            <a:extLst>
              <a:ext uri="{FF2B5EF4-FFF2-40B4-BE49-F238E27FC236}">
                <a16:creationId xmlns:a16="http://schemas.microsoft.com/office/drawing/2014/main" id="{7E9D7B22-3D29-C095-95FB-792327EE71DA}"/>
              </a:ext>
            </a:extLst>
          </p:cNvPr>
          <p:cNvSpPr txBox="1"/>
          <p:nvPr/>
        </p:nvSpPr>
        <p:spPr>
          <a:xfrm>
            <a:off x="53078" y="-5870"/>
            <a:ext cx="9890499" cy="830997"/>
          </a:xfrm>
          <a:prstGeom prst="rect">
            <a:avLst/>
          </a:prstGeom>
          <a:noFill/>
        </p:spPr>
        <p:txBody>
          <a:bodyPr wrap="square" rtlCol="0">
            <a:spAutoFit/>
          </a:bodyPr>
          <a:lstStyle/>
          <a:p>
            <a:pPr algn="just" rtl="0" fontAlgn="base"/>
            <a:r>
              <a:rPr lang="en-US" sz="2400" b="1" dirty="0">
                <a:solidFill>
                  <a:schemeClr val="bg1"/>
                </a:solidFill>
                <a:latin typeface="Calibri" panose="020F0502020204030204" pitchFamily="34" charset="0"/>
                <a:cs typeface="Calibri" panose="020F0502020204030204" pitchFamily="34" charset="0"/>
              </a:rPr>
              <a:t>Isomeric or excited states </a:t>
            </a:r>
            <a:r>
              <a:rPr lang="en-US" sz="2400" b="1" dirty="0">
                <a:solidFill>
                  <a:schemeClr val="bg1"/>
                </a:solidFill>
                <a:effectLst/>
                <a:latin typeface="Calibri" panose="020F0502020204030204" pitchFamily="34" charset="0"/>
                <a:cs typeface="Calibri" panose="020F0502020204030204" pitchFamily="34" charset="0"/>
              </a:rPr>
              <a:t>decay rates (e.g. </a:t>
            </a:r>
            <a:r>
              <a:rPr lang="en-US" sz="2400" b="1" baseline="30000" dirty="0">
                <a:solidFill>
                  <a:schemeClr val="bg1"/>
                </a:solidFill>
                <a:effectLst/>
                <a:latin typeface="Calibri" panose="020F0502020204030204" pitchFamily="34" charset="0"/>
                <a:cs typeface="Calibri" panose="020F0502020204030204" pitchFamily="34" charset="0"/>
              </a:rPr>
              <a:t>176m</a:t>
            </a:r>
            <a:r>
              <a:rPr lang="en-US" sz="2400" b="1" dirty="0">
                <a:solidFill>
                  <a:schemeClr val="bg1"/>
                </a:solidFill>
                <a:effectLst/>
                <a:latin typeface="Calibri" panose="020F0502020204030204" pitchFamily="34" charset="0"/>
                <a:cs typeface="Calibri" panose="020F0502020204030204" pitchFamily="34" charset="0"/>
              </a:rPr>
              <a:t>Lu, </a:t>
            </a:r>
            <a:r>
              <a:rPr lang="en-US" sz="2400" b="1" baseline="30000" dirty="0">
                <a:solidFill>
                  <a:schemeClr val="bg1"/>
                </a:solidFill>
                <a:latin typeface="Calibri" panose="020F0502020204030204" pitchFamily="34" charset="0"/>
                <a:cs typeface="Calibri" panose="020F0502020204030204" pitchFamily="34" charset="0"/>
              </a:rPr>
              <a:t>84m</a:t>
            </a:r>
            <a:r>
              <a:rPr lang="en-US" sz="2400" b="1" dirty="0">
                <a:solidFill>
                  <a:schemeClr val="bg1"/>
                </a:solidFill>
                <a:latin typeface="Calibri" panose="020F0502020204030204" pitchFamily="34" charset="0"/>
                <a:cs typeface="Calibri" panose="020F0502020204030204" pitchFamily="34" charset="0"/>
              </a:rPr>
              <a:t>Rb)</a:t>
            </a:r>
            <a:r>
              <a:rPr lang="en-US" sz="2400" b="1" dirty="0">
                <a:solidFill>
                  <a:schemeClr val="bg1"/>
                </a:solidFill>
                <a:effectLst/>
                <a:latin typeface="Calibri" panose="020F0502020204030204" pitchFamily="34" charset="0"/>
                <a:cs typeface="Calibri" panose="020F0502020204030204" pitchFamily="34" charset="0"/>
              </a:rPr>
              <a:t> in stellar-like high density and energetic plasma.   </a:t>
            </a:r>
          </a:p>
        </p:txBody>
      </p:sp>
      <p:pic>
        <p:nvPicPr>
          <p:cNvPr id="12" name="Picture 4" descr="Logo&#10;&#10;Description automatically generated">
            <a:extLst>
              <a:ext uri="{FF2B5EF4-FFF2-40B4-BE49-F238E27FC236}">
                <a16:creationId xmlns:a16="http://schemas.microsoft.com/office/drawing/2014/main" id="{714A7DE2-55D9-1CAF-F955-D0108FA5EBDA}"/>
              </a:ext>
            </a:extLst>
          </p:cNvPr>
          <p:cNvPicPr>
            <a:picLocks noChangeAspect="1"/>
          </p:cNvPicPr>
          <p:nvPr/>
        </p:nvPicPr>
        <p:blipFill>
          <a:blip r:embed="rId7">
            <a:duotone>
              <a:schemeClr val="bg2">
                <a:shade val="45000"/>
                <a:satMod val="135000"/>
              </a:schemeClr>
              <a:prstClr val="white"/>
            </a:duotone>
          </a:blip>
          <a:stretch>
            <a:fillRect/>
          </a:stretch>
        </p:blipFill>
        <p:spPr>
          <a:xfrm>
            <a:off x="11079316" y="229240"/>
            <a:ext cx="1199453" cy="774846"/>
          </a:xfrm>
          <a:prstGeom prst="rect">
            <a:avLst/>
          </a:prstGeom>
        </p:spPr>
      </p:pic>
      <p:pic>
        <p:nvPicPr>
          <p:cNvPr id="13" name="Immagine 12">
            <a:extLst>
              <a:ext uri="{FF2B5EF4-FFF2-40B4-BE49-F238E27FC236}">
                <a16:creationId xmlns:a16="http://schemas.microsoft.com/office/drawing/2014/main" id="{0C26E698-FAFE-2D63-0FCE-3FAE781AEB28}"/>
              </a:ext>
            </a:extLst>
          </p:cNvPr>
          <p:cNvPicPr>
            <a:picLocks noChangeAspect="1"/>
          </p:cNvPicPr>
          <p:nvPr/>
        </p:nvPicPr>
        <p:blipFill>
          <a:blip r:embed="rId6">
            <a:clrChange>
              <a:clrFrom>
                <a:srgbClr val="FFFFFF"/>
              </a:clrFrom>
              <a:clrTo>
                <a:srgbClr val="FFFFFF">
                  <a:alpha val="0"/>
                </a:srgbClr>
              </a:clrTo>
            </a:clrChange>
          </a:blip>
          <a:srcRect l="17795" r="16641" b="17620"/>
          <a:stretch/>
        </p:blipFill>
        <p:spPr>
          <a:xfrm>
            <a:off x="50265" y="2574337"/>
            <a:ext cx="4113497" cy="2705294"/>
          </a:xfrm>
          <a:prstGeom prst="rect">
            <a:avLst/>
          </a:prstGeom>
        </p:spPr>
      </p:pic>
      <p:pic>
        <p:nvPicPr>
          <p:cNvPr id="15" name="Immagine 14">
            <a:extLst>
              <a:ext uri="{FF2B5EF4-FFF2-40B4-BE49-F238E27FC236}">
                <a16:creationId xmlns:a16="http://schemas.microsoft.com/office/drawing/2014/main" id="{F14DFE5A-8557-6F18-BD34-93F2B7E38594}"/>
              </a:ext>
            </a:extLst>
          </p:cNvPr>
          <p:cNvPicPr>
            <a:picLocks noChangeAspect="1"/>
          </p:cNvPicPr>
          <p:nvPr/>
        </p:nvPicPr>
        <p:blipFill>
          <a:blip r:embed="rId9"/>
          <a:srcRect l="25271" r="15964"/>
          <a:stretch/>
        </p:blipFill>
        <p:spPr>
          <a:xfrm>
            <a:off x="4393361" y="2392533"/>
            <a:ext cx="3310728" cy="2670238"/>
          </a:xfrm>
          <a:prstGeom prst="rect">
            <a:avLst/>
          </a:prstGeom>
        </p:spPr>
      </p:pic>
      <p:sp>
        <p:nvSpPr>
          <p:cNvPr id="17" name="CasellaDiTesto 16">
            <a:extLst>
              <a:ext uri="{FF2B5EF4-FFF2-40B4-BE49-F238E27FC236}">
                <a16:creationId xmlns:a16="http://schemas.microsoft.com/office/drawing/2014/main" id="{B30C4BBB-18A8-7926-52AC-6F082383420C}"/>
              </a:ext>
            </a:extLst>
          </p:cNvPr>
          <p:cNvSpPr txBox="1"/>
          <p:nvPr/>
        </p:nvSpPr>
        <p:spPr>
          <a:xfrm>
            <a:off x="7839611" y="4742524"/>
            <a:ext cx="1505735" cy="1754326"/>
          </a:xfrm>
          <a:prstGeom prst="rect">
            <a:avLst/>
          </a:prstGeom>
          <a:noFill/>
        </p:spPr>
        <p:txBody>
          <a:bodyPr wrap="square" rtlCol="0">
            <a:spAutoFit/>
          </a:bodyPr>
          <a:lstStyle/>
          <a:p>
            <a:pPr algn="r"/>
            <a:r>
              <a:rPr lang="en-AU" noProof="0" dirty="0">
                <a:latin typeface="Calibri" panose="020F0502020204030204" pitchFamily="34" charset="0"/>
                <a:cs typeface="Calibri" panose="020F0502020204030204" pitchFamily="34" charset="0"/>
              </a:rPr>
              <a:t>To populate 1</a:t>
            </a:r>
            <a:r>
              <a:rPr lang="en-AU" baseline="30000" noProof="0" dirty="0">
                <a:latin typeface="Calibri" panose="020F0502020204030204" pitchFamily="34" charset="0"/>
                <a:cs typeface="Calibri" panose="020F0502020204030204" pitchFamily="34" charset="0"/>
              </a:rPr>
              <a:t>-</a:t>
            </a:r>
            <a:r>
              <a:rPr lang="en-AU" noProof="0" dirty="0">
                <a:latin typeface="Calibri" panose="020F0502020204030204" pitchFamily="34" charset="0"/>
                <a:cs typeface="Calibri" panose="020F0502020204030204" pitchFamily="34" charset="0"/>
              </a:rPr>
              <a:t> level it is needed to populate a </a:t>
            </a:r>
          </a:p>
          <a:p>
            <a:pPr algn="r"/>
            <a:r>
              <a:rPr lang="en-AU" noProof="0" dirty="0">
                <a:latin typeface="Calibri" panose="020F0502020204030204" pitchFamily="34" charset="0"/>
                <a:cs typeface="Calibri" panose="020F0502020204030204" pitchFamily="34" charset="0"/>
              </a:rPr>
              <a:t>level at about 800 keV !</a:t>
            </a:r>
          </a:p>
        </p:txBody>
      </p:sp>
    </p:spTree>
    <p:extLst>
      <p:ext uri="{BB962C8B-B14F-4D97-AF65-F5344CB8AC3E}">
        <p14:creationId xmlns:p14="http://schemas.microsoft.com/office/powerpoint/2010/main" val="202911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D32CF5B-F887-4FA1-340D-622B995610B7}"/>
              </a:ext>
            </a:extLst>
          </p:cNvPr>
          <p:cNvSpPr>
            <a:spLocks noGrp="1"/>
          </p:cNvSpPr>
          <p:nvPr>
            <p:ph type="sldNum" sz="quarter" idx="12"/>
          </p:nvPr>
        </p:nvSpPr>
        <p:spPr/>
        <p:txBody>
          <a:bodyPr/>
          <a:lstStyle/>
          <a:p>
            <a:fld id="{825A1364-9D83-4D37-A282-5E5560CE45FB}" type="slidenum">
              <a:rPr lang="it-IT" smtClean="0"/>
              <a:pPr/>
              <a:t>21</a:t>
            </a:fld>
            <a:endParaRPr lang="it-IT"/>
          </a:p>
        </p:txBody>
      </p:sp>
      <p:pic>
        <p:nvPicPr>
          <p:cNvPr id="7" name="Immagine 6">
            <a:extLst>
              <a:ext uri="{FF2B5EF4-FFF2-40B4-BE49-F238E27FC236}">
                <a16:creationId xmlns:a16="http://schemas.microsoft.com/office/drawing/2014/main" id="{B28BBD13-21FF-D877-1358-D639FA90E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732"/>
            <a:ext cx="12192000" cy="714375"/>
          </a:xfrm>
          <a:prstGeom prst="rect">
            <a:avLst/>
          </a:prstGeom>
        </p:spPr>
      </p:pic>
      <p:pic>
        <p:nvPicPr>
          <p:cNvPr id="8" name="Immagine 7">
            <a:extLst>
              <a:ext uri="{FF2B5EF4-FFF2-40B4-BE49-F238E27FC236}">
                <a16:creationId xmlns:a16="http://schemas.microsoft.com/office/drawing/2014/main" id="{77D0CCAC-C89C-97EF-037A-C18AAABF7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732"/>
            <a:ext cx="12192000" cy="714375"/>
          </a:xfrm>
          <a:prstGeom prst="rect">
            <a:avLst/>
          </a:prstGeom>
        </p:spPr>
      </p:pic>
      <p:sp>
        <p:nvSpPr>
          <p:cNvPr id="9" name="Rectangle 5">
            <a:extLst>
              <a:ext uri="{FF2B5EF4-FFF2-40B4-BE49-F238E27FC236}">
                <a16:creationId xmlns:a16="http://schemas.microsoft.com/office/drawing/2014/main" id="{2804C4FE-5AB7-0DDD-5407-DBC427845197}"/>
              </a:ext>
            </a:extLst>
          </p:cNvPr>
          <p:cNvSpPr/>
          <p:nvPr/>
        </p:nvSpPr>
        <p:spPr>
          <a:xfrm>
            <a:off x="-1" y="847709"/>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Logo&#10;&#10;Description automatically generated">
            <a:extLst>
              <a:ext uri="{FF2B5EF4-FFF2-40B4-BE49-F238E27FC236}">
                <a16:creationId xmlns:a16="http://schemas.microsoft.com/office/drawing/2014/main" id="{E2BE7C9D-7793-08DC-D594-E285127A12D6}"/>
              </a:ext>
            </a:extLst>
          </p:cNvPr>
          <p:cNvPicPr>
            <a:picLocks noChangeAspect="1"/>
          </p:cNvPicPr>
          <p:nvPr/>
        </p:nvPicPr>
        <p:blipFill>
          <a:blip r:embed="rId3">
            <a:duotone>
              <a:schemeClr val="bg2">
                <a:shade val="45000"/>
                <a:satMod val="135000"/>
              </a:schemeClr>
              <a:prstClr val="white"/>
            </a:duotone>
          </a:blip>
          <a:stretch>
            <a:fillRect/>
          </a:stretch>
        </p:blipFill>
        <p:spPr>
          <a:xfrm>
            <a:off x="10926916" y="76840"/>
            <a:ext cx="1199453" cy="774846"/>
          </a:xfrm>
          <a:prstGeom prst="rect">
            <a:avLst/>
          </a:prstGeom>
        </p:spPr>
      </p:pic>
      <p:pic>
        <p:nvPicPr>
          <p:cNvPr id="11" name="Immagine 10">
            <a:extLst>
              <a:ext uri="{FF2B5EF4-FFF2-40B4-BE49-F238E27FC236}">
                <a16:creationId xmlns:a16="http://schemas.microsoft.com/office/drawing/2014/main" id="{431D334A-CF76-2F1E-7D91-4EC22242A738}"/>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12" name="CasellaDiTesto 11">
            <a:extLst>
              <a:ext uri="{FF2B5EF4-FFF2-40B4-BE49-F238E27FC236}">
                <a16:creationId xmlns:a16="http://schemas.microsoft.com/office/drawing/2014/main" id="{48996B51-B84B-2B05-2CA2-A692D1F14A4C}"/>
              </a:ext>
            </a:extLst>
          </p:cNvPr>
          <p:cNvSpPr txBox="1"/>
          <p:nvPr/>
        </p:nvSpPr>
        <p:spPr>
          <a:xfrm>
            <a:off x="250443" y="76840"/>
            <a:ext cx="11678561" cy="461665"/>
          </a:xfrm>
          <a:prstGeom prst="rect">
            <a:avLst/>
          </a:prstGeom>
          <a:noFill/>
        </p:spPr>
        <p:txBody>
          <a:bodyPr wrap="square">
            <a:spAutoFit/>
          </a:bodyPr>
          <a:lstStyle/>
          <a:p>
            <a:r>
              <a:rPr lang="en-AU" sz="2400" b="1">
                <a:solidFill>
                  <a:schemeClr val="bg1"/>
                </a:solidFill>
                <a:latin typeface="Calibri" panose="020F0502020204030204" pitchFamily="34" charset="0"/>
                <a:cs typeface="Calibri" panose="020F0502020204030204" pitchFamily="34" charset="0"/>
              </a:rPr>
              <a:t>Pro and Cons between magnetic confinement vs laser produced plasma</a:t>
            </a:r>
            <a:endParaRPr lang="it-IT" sz="2400">
              <a:solidFill>
                <a:schemeClr val="bg1"/>
              </a:solidFill>
            </a:endParaRPr>
          </a:p>
        </p:txBody>
      </p:sp>
      <p:sp>
        <p:nvSpPr>
          <p:cNvPr id="13" name="Rectangle 4">
            <a:extLst>
              <a:ext uri="{FF2B5EF4-FFF2-40B4-BE49-F238E27FC236}">
                <a16:creationId xmlns:a16="http://schemas.microsoft.com/office/drawing/2014/main" id="{C7E0351C-1D28-EF58-3717-9DFEC08C17E9}"/>
              </a:ext>
            </a:extLst>
          </p:cNvPr>
          <p:cNvSpPr/>
          <p:nvPr/>
        </p:nvSpPr>
        <p:spPr>
          <a:xfrm>
            <a:off x="7760" y="-58669"/>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a:extLst>
              <a:ext uri="{FF2B5EF4-FFF2-40B4-BE49-F238E27FC236}">
                <a16:creationId xmlns:a16="http://schemas.microsoft.com/office/drawing/2014/main" id="{F423AB11-15C9-948F-5A2C-6734E174D7D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75779" y="75534"/>
            <a:ext cx="1127063" cy="785336"/>
          </a:xfrm>
          <a:prstGeom prst="rect">
            <a:avLst/>
          </a:prstGeom>
        </p:spPr>
      </p:pic>
      <p:sp>
        <p:nvSpPr>
          <p:cNvPr id="15" name="CasellaDiTesto 14">
            <a:extLst>
              <a:ext uri="{FF2B5EF4-FFF2-40B4-BE49-F238E27FC236}">
                <a16:creationId xmlns:a16="http://schemas.microsoft.com/office/drawing/2014/main" id="{6DB6EA38-F9FD-95C9-75FB-36F9723F6F90}"/>
              </a:ext>
            </a:extLst>
          </p:cNvPr>
          <p:cNvSpPr txBox="1"/>
          <p:nvPr/>
        </p:nvSpPr>
        <p:spPr>
          <a:xfrm>
            <a:off x="53078" y="-5870"/>
            <a:ext cx="9890499" cy="830997"/>
          </a:xfrm>
          <a:prstGeom prst="rect">
            <a:avLst/>
          </a:prstGeom>
          <a:noFill/>
        </p:spPr>
        <p:txBody>
          <a:bodyPr wrap="square" rtlCol="0">
            <a:spAutoFit/>
          </a:bodyPr>
          <a:lstStyle/>
          <a:p>
            <a:pPr algn="just" rtl="0" fontAlgn="base"/>
            <a:r>
              <a:rPr lang="en-US" sz="2400" b="1" dirty="0">
                <a:solidFill>
                  <a:schemeClr val="bg1"/>
                </a:solidFill>
                <a:latin typeface="Calibri" panose="020F0502020204030204" pitchFamily="34" charset="0"/>
                <a:cs typeface="Calibri" panose="020F0502020204030204" pitchFamily="34" charset="0"/>
              </a:rPr>
              <a:t>Isomeric or excited states </a:t>
            </a:r>
            <a:r>
              <a:rPr lang="en-US" sz="2400" b="1" dirty="0">
                <a:solidFill>
                  <a:schemeClr val="bg1"/>
                </a:solidFill>
                <a:effectLst/>
                <a:latin typeface="Calibri" panose="020F0502020204030204" pitchFamily="34" charset="0"/>
                <a:cs typeface="Calibri" panose="020F0502020204030204" pitchFamily="34" charset="0"/>
              </a:rPr>
              <a:t>decay rates (e.g. </a:t>
            </a:r>
            <a:r>
              <a:rPr lang="en-US" sz="2400" b="1" baseline="30000" dirty="0">
                <a:solidFill>
                  <a:schemeClr val="bg1"/>
                </a:solidFill>
                <a:effectLst/>
                <a:latin typeface="Calibri" panose="020F0502020204030204" pitchFamily="34" charset="0"/>
                <a:cs typeface="Calibri" panose="020F0502020204030204" pitchFamily="34" charset="0"/>
              </a:rPr>
              <a:t>176m</a:t>
            </a:r>
            <a:r>
              <a:rPr lang="en-US" sz="2400" b="1" dirty="0">
                <a:solidFill>
                  <a:schemeClr val="bg1"/>
                </a:solidFill>
                <a:effectLst/>
                <a:latin typeface="Calibri" panose="020F0502020204030204" pitchFamily="34" charset="0"/>
                <a:cs typeface="Calibri" panose="020F0502020204030204" pitchFamily="34" charset="0"/>
              </a:rPr>
              <a:t>Lu, </a:t>
            </a:r>
            <a:r>
              <a:rPr lang="en-US" sz="2400" b="1" baseline="30000" dirty="0">
                <a:solidFill>
                  <a:schemeClr val="bg1"/>
                </a:solidFill>
                <a:latin typeface="Calibri" panose="020F0502020204030204" pitchFamily="34" charset="0"/>
                <a:cs typeface="Calibri" panose="020F0502020204030204" pitchFamily="34" charset="0"/>
              </a:rPr>
              <a:t>84m</a:t>
            </a:r>
            <a:r>
              <a:rPr lang="en-US" sz="2400" b="1" dirty="0">
                <a:solidFill>
                  <a:schemeClr val="bg1"/>
                </a:solidFill>
                <a:latin typeface="Calibri" panose="020F0502020204030204" pitchFamily="34" charset="0"/>
                <a:cs typeface="Calibri" panose="020F0502020204030204" pitchFamily="34" charset="0"/>
              </a:rPr>
              <a:t>Rb)</a:t>
            </a:r>
            <a:r>
              <a:rPr lang="en-US" sz="2400" b="1" dirty="0">
                <a:solidFill>
                  <a:schemeClr val="bg1"/>
                </a:solidFill>
                <a:effectLst/>
                <a:latin typeface="Calibri" panose="020F0502020204030204" pitchFamily="34" charset="0"/>
                <a:cs typeface="Calibri" panose="020F0502020204030204" pitchFamily="34" charset="0"/>
              </a:rPr>
              <a:t> in stellar-like high density and energetic plasma.   </a:t>
            </a:r>
          </a:p>
        </p:txBody>
      </p:sp>
      <p:pic>
        <p:nvPicPr>
          <p:cNvPr id="16" name="Picture 4" descr="Logo&#10;&#10;Description automatically generated">
            <a:extLst>
              <a:ext uri="{FF2B5EF4-FFF2-40B4-BE49-F238E27FC236}">
                <a16:creationId xmlns:a16="http://schemas.microsoft.com/office/drawing/2014/main" id="{429CCE4C-B104-8825-2A28-7DE6DE5E983F}"/>
              </a:ext>
            </a:extLst>
          </p:cNvPr>
          <p:cNvPicPr>
            <a:picLocks noChangeAspect="1"/>
          </p:cNvPicPr>
          <p:nvPr/>
        </p:nvPicPr>
        <p:blipFill>
          <a:blip r:embed="rId3">
            <a:duotone>
              <a:schemeClr val="bg2">
                <a:shade val="45000"/>
                <a:satMod val="135000"/>
              </a:schemeClr>
              <a:prstClr val="white"/>
            </a:duotone>
          </a:blip>
          <a:stretch>
            <a:fillRect/>
          </a:stretch>
        </p:blipFill>
        <p:spPr>
          <a:xfrm>
            <a:off x="11093046" y="110015"/>
            <a:ext cx="1199453" cy="774846"/>
          </a:xfrm>
          <a:prstGeom prst="rect">
            <a:avLst/>
          </a:prstGeom>
        </p:spPr>
      </p:pic>
      <p:sp>
        <p:nvSpPr>
          <p:cNvPr id="18" name="CasellaDiTesto 17">
            <a:extLst>
              <a:ext uri="{FF2B5EF4-FFF2-40B4-BE49-F238E27FC236}">
                <a16:creationId xmlns:a16="http://schemas.microsoft.com/office/drawing/2014/main" id="{3F66DB14-2DCC-2255-381B-75C51FAFFE8F}"/>
              </a:ext>
            </a:extLst>
          </p:cNvPr>
          <p:cNvSpPr txBox="1"/>
          <p:nvPr/>
        </p:nvSpPr>
        <p:spPr>
          <a:xfrm>
            <a:off x="250443" y="1147891"/>
            <a:ext cx="11364686" cy="646331"/>
          </a:xfrm>
          <a:prstGeom prst="rect">
            <a:avLst/>
          </a:prstGeom>
          <a:noFill/>
        </p:spPr>
        <p:txBody>
          <a:bodyPr wrap="square" rtlCol="0">
            <a:spAutoFit/>
          </a:bodyPr>
          <a:lstStyle/>
          <a:p>
            <a:r>
              <a:rPr lang="it-IT" b="1" dirty="0" err="1"/>
              <a:t>Veeery</a:t>
            </a:r>
            <a:r>
              <a:rPr lang="it-IT" b="1" dirty="0"/>
              <a:t> </a:t>
            </a:r>
            <a:r>
              <a:rPr lang="it-IT" b="1" dirty="0" err="1"/>
              <a:t>preliminary</a:t>
            </a:r>
            <a:r>
              <a:rPr lang="it-IT" b="1" dirty="0"/>
              <a:t> </a:t>
            </a:r>
            <a:r>
              <a:rPr lang="it-IT" b="1" dirty="0" err="1"/>
              <a:t>calculations</a:t>
            </a:r>
            <a:r>
              <a:rPr lang="it-IT" b="1" dirty="0"/>
              <a:t> </a:t>
            </a:r>
            <a:r>
              <a:rPr lang="it-IT" b="1" dirty="0" err="1"/>
              <a:t>about</a:t>
            </a:r>
            <a:r>
              <a:rPr lang="it-IT" b="1" dirty="0"/>
              <a:t> </a:t>
            </a:r>
            <a:r>
              <a:rPr lang="it-IT" b="1" dirty="0">
                <a:solidFill>
                  <a:srgbClr val="0432FF"/>
                </a:solidFill>
              </a:rPr>
              <a:t>NEEC </a:t>
            </a:r>
            <a:r>
              <a:rPr lang="it-IT" b="1" dirty="0" err="1">
                <a:solidFill>
                  <a:srgbClr val="0432FF"/>
                </a:solidFill>
              </a:rPr>
              <a:t>probability</a:t>
            </a:r>
            <a:r>
              <a:rPr lang="it-IT" b="1" dirty="0">
                <a:solidFill>
                  <a:srgbClr val="0432FF"/>
                </a:solidFill>
              </a:rPr>
              <a:t> and </a:t>
            </a:r>
            <a:r>
              <a:rPr lang="it-IT" b="1" dirty="0" err="1">
                <a:solidFill>
                  <a:srgbClr val="0432FF"/>
                </a:solidFill>
              </a:rPr>
              <a:t>yeld</a:t>
            </a:r>
            <a:r>
              <a:rPr lang="it-IT" b="1" dirty="0">
                <a:solidFill>
                  <a:srgbClr val="0432FF"/>
                </a:solidFill>
              </a:rPr>
              <a:t> </a:t>
            </a:r>
            <a:r>
              <a:rPr lang="it-IT" b="1" dirty="0" err="1">
                <a:solidFill>
                  <a:srgbClr val="0432FF"/>
                </a:solidFill>
              </a:rPr>
              <a:t>calucations</a:t>
            </a:r>
            <a:r>
              <a:rPr lang="it-IT" b="1" dirty="0">
                <a:solidFill>
                  <a:srgbClr val="0432FF"/>
                </a:solidFill>
              </a:rPr>
              <a:t> </a:t>
            </a:r>
            <a:r>
              <a:rPr lang="it-IT" b="1" dirty="0"/>
              <a:t>(</a:t>
            </a:r>
            <a:r>
              <a:rPr lang="it-IT" b="1" baseline="30000" dirty="0"/>
              <a:t>93m</a:t>
            </a:r>
            <a:r>
              <a:rPr lang="it-IT" b="1" dirty="0"/>
              <a:t>Mo or </a:t>
            </a:r>
            <a:r>
              <a:rPr lang="it-IT" b="1" baseline="30000" dirty="0"/>
              <a:t>84m</a:t>
            </a:r>
            <a:r>
              <a:rPr lang="it-IT" b="1" dirty="0"/>
              <a:t>Rb </a:t>
            </a:r>
            <a:r>
              <a:rPr lang="it-IT" b="1" dirty="0" err="1"/>
              <a:t>as</a:t>
            </a:r>
            <a:r>
              <a:rPr lang="it-IT" b="1" dirty="0"/>
              <a:t> test case)</a:t>
            </a:r>
          </a:p>
        </p:txBody>
      </p:sp>
      <p:sp>
        <p:nvSpPr>
          <p:cNvPr id="3" name="CasellaDiTesto 2">
            <a:extLst>
              <a:ext uri="{FF2B5EF4-FFF2-40B4-BE49-F238E27FC236}">
                <a16:creationId xmlns:a16="http://schemas.microsoft.com/office/drawing/2014/main" id="{1BC15ADD-9353-DE28-CED6-551BECF9C3FF}"/>
              </a:ext>
            </a:extLst>
          </p:cNvPr>
          <p:cNvSpPr txBox="1"/>
          <p:nvPr/>
        </p:nvSpPr>
        <p:spPr>
          <a:xfrm>
            <a:off x="705474" y="1795640"/>
            <a:ext cx="9867735" cy="2031325"/>
          </a:xfrm>
          <a:prstGeom prst="rect">
            <a:avLst/>
          </a:prstGeom>
          <a:noFill/>
        </p:spPr>
        <p:txBody>
          <a:bodyPr wrap="square" rtlCol="0">
            <a:spAutoFit/>
          </a:bodyPr>
          <a:lstStyle/>
          <a:p>
            <a:r>
              <a:rPr lang="en-CA" dirty="0"/>
              <a:t>Let’s assume to operate with 300 TW laser, 1 </a:t>
            </a:r>
            <a:r>
              <a:rPr lang="en-CA" dirty="0" err="1"/>
              <a:t>ps</a:t>
            </a:r>
            <a:r>
              <a:rPr lang="en-CA" dirty="0"/>
              <a:t> pulse, focused at 10</a:t>
            </a:r>
            <a:r>
              <a:rPr lang="en-CA" baseline="30000" dirty="0"/>
              <a:t>16</a:t>
            </a:r>
            <a:r>
              <a:rPr lang="en-CA" dirty="0"/>
              <a:t> W/cm</a:t>
            </a:r>
            <a:r>
              <a:rPr lang="en-CA" baseline="30000" dirty="0"/>
              <a:t>2,</a:t>
            </a:r>
            <a:r>
              <a:rPr lang="en-CA" dirty="0"/>
              <a:t> then </a:t>
            </a:r>
            <a:r>
              <a:rPr lang="en-CA" b="1" dirty="0"/>
              <a:t>the NEEC rate can be estimated as:</a:t>
            </a:r>
          </a:p>
          <a:p>
            <a:endParaRPr lang="en-CA" b="1" dirty="0"/>
          </a:p>
          <a:p>
            <a:r>
              <a:rPr lang="en-CA" b="1" dirty="0"/>
              <a:t>R</a:t>
            </a:r>
            <a:r>
              <a:rPr lang="en-CA" b="1" baseline="-25000" dirty="0"/>
              <a:t>NEEC</a:t>
            </a:r>
            <a:r>
              <a:rPr lang="en-CA" b="1" dirty="0"/>
              <a:t> ~ 10</a:t>
            </a:r>
            <a:r>
              <a:rPr lang="en-CA" b="1" baseline="30000" dirty="0"/>
              <a:t>6</a:t>
            </a:r>
            <a:r>
              <a:rPr lang="en-CA" b="1" dirty="0"/>
              <a:t> – 10</a:t>
            </a:r>
            <a:r>
              <a:rPr lang="en-CA" b="1" baseline="30000" dirty="0"/>
              <a:t>8 </a:t>
            </a:r>
            <a:r>
              <a:rPr lang="en-CA" b="1" dirty="0"/>
              <a:t>sec</a:t>
            </a:r>
            <a:r>
              <a:rPr lang="en-CA" b="1" baseline="30000" dirty="0"/>
              <a:t>-1</a:t>
            </a:r>
            <a:r>
              <a:rPr lang="en-CA" b="1" dirty="0"/>
              <a:t> </a:t>
            </a:r>
          </a:p>
          <a:p>
            <a:endParaRPr lang="en-CA" dirty="0"/>
          </a:p>
          <a:p>
            <a:r>
              <a:rPr lang="en-CA" dirty="0"/>
              <a:t>Considering </a:t>
            </a:r>
            <a:r>
              <a:rPr lang="en-CA" dirty="0" err="1"/>
              <a:t>τ</a:t>
            </a:r>
            <a:r>
              <a:rPr lang="en-CA" dirty="0"/>
              <a:t>=1 </a:t>
            </a:r>
            <a:r>
              <a:rPr lang="en-CA" dirty="0" err="1"/>
              <a:t>ps</a:t>
            </a:r>
            <a:r>
              <a:rPr lang="en-CA" dirty="0"/>
              <a:t> and 10</a:t>
            </a:r>
            <a:r>
              <a:rPr lang="en-CA" baseline="30000" dirty="0"/>
              <a:t>9</a:t>
            </a:r>
            <a:r>
              <a:rPr lang="en-CA" dirty="0"/>
              <a:t>-10</a:t>
            </a:r>
            <a:r>
              <a:rPr lang="en-CA" baseline="30000" dirty="0"/>
              <a:t>11</a:t>
            </a:r>
            <a:r>
              <a:rPr lang="en-CA" dirty="0"/>
              <a:t> isomers in the plasma volume, this translates into:</a:t>
            </a:r>
          </a:p>
          <a:p>
            <a:r>
              <a:rPr lang="en-CA" dirty="0"/>
              <a:t>      </a:t>
            </a:r>
            <a:r>
              <a:rPr lang="en-CA" b="1" dirty="0"/>
              <a:t>~10</a:t>
            </a:r>
            <a:r>
              <a:rPr lang="en-CA" b="1" baseline="30000" dirty="0"/>
              <a:t>3</a:t>
            </a:r>
            <a:r>
              <a:rPr lang="en-CA" b="1" dirty="0"/>
              <a:t> – 10</a:t>
            </a:r>
            <a:r>
              <a:rPr lang="en-CA" b="1" baseline="30000" dirty="0"/>
              <a:t>5</a:t>
            </a:r>
            <a:r>
              <a:rPr lang="en-CA" b="1" dirty="0"/>
              <a:t> excited nuclei per pulse</a:t>
            </a:r>
            <a:r>
              <a:rPr lang="en-CA" dirty="0"/>
              <a:t>.            </a:t>
            </a:r>
            <a:endParaRPr lang="en-CA" baseline="30000" dirty="0"/>
          </a:p>
        </p:txBody>
      </p:sp>
      <p:sp>
        <p:nvSpPr>
          <p:cNvPr id="20" name="CasellaDiTesto 19">
            <a:extLst>
              <a:ext uri="{FF2B5EF4-FFF2-40B4-BE49-F238E27FC236}">
                <a16:creationId xmlns:a16="http://schemas.microsoft.com/office/drawing/2014/main" id="{EF297C85-1FF2-4979-9112-177DC9E522CA}"/>
              </a:ext>
            </a:extLst>
          </p:cNvPr>
          <p:cNvSpPr txBox="1"/>
          <p:nvPr/>
        </p:nvSpPr>
        <p:spPr>
          <a:xfrm>
            <a:off x="250443" y="3998349"/>
            <a:ext cx="11844912" cy="646331"/>
          </a:xfrm>
          <a:prstGeom prst="rect">
            <a:avLst/>
          </a:prstGeom>
          <a:noFill/>
        </p:spPr>
        <p:txBody>
          <a:bodyPr wrap="square" rtlCol="0">
            <a:spAutoFit/>
          </a:bodyPr>
          <a:lstStyle/>
          <a:p>
            <a:r>
              <a:rPr lang="en-IE" b="1" dirty="0">
                <a:solidFill>
                  <a:srgbClr val="C00000"/>
                </a:solidFill>
              </a:rPr>
              <a:t>NEEC not efficient for </a:t>
            </a:r>
            <a:r>
              <a:rPr lang="en-IE" b="1" baseline="30000" dirty="0">
                <a:solidFill>
                  <a:srgbClr val="C00000"/>
                </a:solidFill>
              </a:rPr>
              <a:t>176</a:t>
            </a:r>
            <a:r>
              <a:rPr lang="en-IE" b="1" dirty="0">
                <a:solidFill>
                  <a:srgbClr val="C00000"/>
                </a:solidFill>
              </a:rPr>
              <a:t>Lu: </a:t>
            </a:r>
            <a:r>
              <a:rPr lang="en-IE" b="1" dirty="0"/>
              <a:t>let’s estimate probability and </a:t>
            </a:r>
            <a:r>
              <a:rPr lang="en-IE" b="1" dirty="0">
                <a:solidFill>
                  <a:srgbClr val="00B050"/>
                </a:solidFill>
              </a:rPr>
              <a:t>yields by direct </a:t>
            </a:r>
            <a:r>
              <a:rPr lang="en-IE" b="1" dirty="0" err="1">
                <a:solidFill>
                  <a:srgbClr val="00B050"/>
                </a:solidFill>
              </a:rPr>
              <a:t>γ</a:t>
            </a:r>
            <a:r>
              <a:rPr lang="en-IE" b="1" dirty="0">
                <a:solidFill>
                  <a:srgbClr val="00B050"/>
                </a:solidFill>
              </a:rPr>
              <a:t>-ray excitation </a:t>
            </a:r>
            <a:r>
              <a:rPr lang="en-IE" b="1" dirty="0"/>
              <a:t>using the suitable 800keV «hidden» state of 176Lu</a:t>
            </a:r>
          </a:p>
        </p:txBody>
      </p:sp>
      <p:sp>
        <p:nvSpPr>
          <p:cNvPr id="22" name="CasellaDiTesto 21">
            <a:extLst>
              <a:ext uri="{FF2B5EF4-FFF2-40B4-BE49-F238E27FC236}">
                <a16:creationId xmlns:a16="http://schemas.microsoft.com/office/drawing/2014/main" id="{CD4BE9B7-67C5-8ED3-83B9-A9DA31D9395D}"/>
              </a:ext>
            </a:extLst>
          </p:cNvPr>
          <p:cNvSpPr txBox="1"/>
          <p:nvPr/>
        </p:nvSpPr>
        <p:spPr>
          <a:xfrm>
            <a:off x="705473" y="4789889"/>
            <a:ext cx="11420895" cy="2031325"/>
          </a:xfrm>
          <a:prstGeom prst="rect">
            <a:avLst/>
          </a:prstGeom>
          <a:noFill/>
        </p:spPr>
        <p:txBody>
          <a:bodyPr wrap="square">
            <a:spAutoFit/>
          </a:bodyPr>
          <a:lstStyle/>
          <a:p>
            <a:pPr marL="285750" indent="-285750">
              <a:buFont typeface="Arial" panose="020B0604020202020204" pitchFamily="34" charset="0"/>
              <a:buChar char="•"/>
            </a:pPr>
            <a:r>
              <a:rPr lang="en-CA" dirty="0"/>
              <a:t>Bremsstrahlung yield in a 300 TW class laser, 30 fs pulse duration,</a:t>
            </a:r>
            <a:r>
              <a:rPr lang="en-CA" b="1" dirty="0"/>
              <a:t> in 0.1-10 MeV range</a:t>
            </a:r>
            <a:r>
              <a:rPr lang="en-CA" dirty="0"/>
              <a:t>: </a:t>
            </a:r>
            <a:r>
              <a:rPr lang="en-CA" b="1" dirty="0"/>
              <a:t>10</a:t>
            </a:r>
            <a:r>
              <a:rPr lang="en-CA" b="1" baseline="30000" dirty="0"/>
              <a:t>10</a:t>
            </a:r>
            <a:r>
              <a:rPr lang="en-CA" b="1" dirty="0"/>
              <a:t>-10</a:t>
            </a:r>
            <a:r>
              <a:rPr lang="en-CA" b="1" baseline="30000" dirty="0"/>
              <a:t>12</a:t>
            </a:r>
            <a:r>
              <a:rPr lang="en-CA" b="1" dirty="0"/>
              <a:t> </a:t>
            </a:r>
            <a:r>
              <a:rPr lang="en-CA" b="1" dirty="0" err="1"/>
              <a:t>ph</a:t>
            </a:r>
            <a:r>
              <a:rPr lang="en-CA" b="1" dirty="0"/>
              <a:t>/shot</a:t>
            </a:r>
          </a:p>
          <a:p>
            <a:pPr marL="285750" indent="-285750">
              <a:buFont typeface="Arial" panose="020B0604020202020204" pitchFamily="34" charset="0"/>
              <a:buChar char="•"/>
            </a:pPr>
            <a:r>
              <a:rPr lang="en-CA" dirty="0"/>
              <a:t>Fraction in a </a:t>
            </a:r>
            <a:r>
              <a:rPr lang="en-CA" b="1" dirty="0"/>
              <a:t>10% bandwidth around 800 keV</a:t>
            </a:r>
            <a:r>
              <a:rPr lang="en-CA" dirty="0"/>
              <a:t> (suitable for the Lu hidden level excitation): </a:t>
            </a:r>
            <a:r>
              <a:rPr lang="en-CA" b="1" dirty="0"/>
              <a:t>1% </a:t>
            </a:r>
          </a:p>
          <a:p>
            <a:pPr marL="285750" indent="-285750">
              <a:buFont typeface="Arial" panose="020B0604020202020204" pitchFamily="34" charset="0"/>
              <a:buChar char="•"/>
            </a:pPr>
            <a:r>
              <a:rPr lang="en-CA" dirty="0"/>
              <a:t>Assuming geometrical efficiency and typical photoexcitation cross sections </a:t>
            </a:r>
            <a:r>
              <a:rPr lang="el-GR" b="1" dirty="0"/>
              <a:t>σ</a:t>
            </a:r>
            <a:r>
              <a:rPr lang="it-IT" b="1" baseline="-25000" dirty="0" err="1"/>
              <a:t>eff</a:t>
            </a:r>
            <a:r>
              <a:rPr lang="en-CA" b="1" dirty="0"/>
              <a:t> ~ 10</a:t>
            </a:r>
            <a:r>
              <a:rPr lang="en-CA" b="1" baseline="30000" dirty="0"/>
              <a:t>-27</a:t>
            </a:r>
            <a:r>
              <a:rPr lang="en-CA" b="1" dirty="0"/>
              <a:t> cm</a:t>
            </a:r>
            <a:r>
              <a:rPr lang="en-CA" b="1" baseline="30000" dirty="0"/>
              <a:t>2</a:t>
            </a:r>
          </a:p>
          <a:p>
            <a:pPr marL="285750" indent="-285750">
              <a:buFont typeface="Arial" panose="020B0604020202020204" pitchFamily="34" charset="0"/>
              <a:buChar char="•"/>
            </a:pPr>
            <a:r>
              <a:rPr lang="en-CA" dirty="0"/>
              <a:t>For </a:t>
            </a:r>
            <a:r>
              <a:rPr lang="en-CA" b="1" dirty="0"/>
              <a:t>1 g of enriched </a:t>
            </a:r>
            <a:r>
              <a:rPr lang="en-CA" b="1" baseline="30000" dirty="0"/>
              <a:t>176</a:t>
            </a:r>
            <a:r>
              <a:rPr lang="en-CA" b="1" dirty="0"/>
              <a:t>Lu </a:t>
            </a:r>
            <a:r>
              <a:rPr lang="en-CA" dirty="0"/>
              <a:t>we may have: </a:t>
            </a:r>
            <a:r>
              <a:rPr lang="en-CA" b="1" dirty="0"/>
              <a:t>3-30 excited nuclei per shot</a:t>
            </a:r>
          </a:p>
          <a:p>
            <a:pPr marL="285750" indent="-285750">
              <a:buFont typeface="Arial" panose="020B0604020202020204" pitchFamily="34" charset="0"/>
              <a:buChar char="•"/>
            </a:pPr>
            <a:r>
              <a:rPr lang="en-CA" b="1" dirty="0"/>
              <a:t>Using 10 Hz and irradiating for 1 h: up to 50 Bq of activity from the isomer </a:t>
            </a:r>
            <a:r>
              <a:rPr lang="en-CA" b="1" baseline="30000" dirty="0"/>
              <a:t>176m</a:t>
            </a:r>
            <a:r>
              <a:rPr lang="en-CA" b="1" dirty="0"/>
              <a:t>Lu</a:t>
            </a:r>
          </a:p>
          <a:p>
            <a:pPr marL="285750" indent="-285750">
              <a:buFont typeface="Arial" panose="020B0604020202020204" pitchFamily="34" charset="0"/>
              <a:buChar char="•"/>
            </a:pPr>
            <a:endParaRPr lang="en-CA" b="1" dirty="0"/>
          </a:p>
        </p:txBody>
      </p:sp>
    </p:spTree>
    <p:extLst>
      <p:ext uri="{BB962C8B-B14F-4D97-AF65-F5344CB8AC3E}">
        <p14:creationId xmlns:p14="http://schemas.microsoft.com/office/powerpoint/2010/main" val="1507147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3FD3-EE5E-13D1-8EFD-31BAF774045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18DDFA8-6D85-16E4-BC70-DD8AC5D98F62}"/>
              </a:ext>
            </a:extLst>
          </p:cNvPr>
          <p:cNvSpPr>
            <a:spLocks noGrp="1"/>
          </p:cNvSpPr>
          <p:nvPr>
            <p:ph type="title"/>
          </p:nvPr>
        </p:nvSpPr>
        <p:spPr>
          <a:xfrm>
            <a:off x="534040" y="399520"/>
            <a:ext cx="10515600" cy="663575"/>
          </a:xfrm>
        </p:spPr>
        <p:txBody>
          <a:bodyPr>
            <a:noAutofit/>
          </a:bodyPr>
          <a:lstStyle/>
          <a:p>
            <a:pPr algn="ctr"/>
            <a:r>
              <a:rPr lang="en-GB" sz="2200" dirty="0">
                <a:latin typeface="Arial" panose="020B0604020202020204" pitchFamily="34" charset="0"/>
                <a:cs typeface="Arial" panose="020B0604020202020204" pitchFamily="34" charset="0"/>
              </a:rPr>
              <a:t>Isomer nuclei in-plasma reaction rates measurements – feasibility study</a:t>
            </a:r>
          </a:p>
        </p:txBody>
      </p:sp>
      <p:pic>
        <p:nvPicPr>
          <p:cNvPr id="55" name="Immagine 54" descr="Immagine che contiene testo, schermata, palla&#10;&#10;Il contenuto generato dall'IA potrebbe non essere corretto.">
            <a:extLst>
              <a:ext uri="{FF2B5EF4-FFF2-40B4-BE49-F238E27FC236}">
                <a16:creationId xmlns:a16="http://schemas.microsoft.com/office/drawing/2014/main" id="{CB1081ED-8B33-AB83-5211-6E46325D8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0574" y="1501568"/>
            <a:ext cx="3437999" cy="3295793"/>
          </a:xfrm>
          <a:prstGeom prst="rect">
            <a:avLst/>
          </a:prstGeom>
          <a:ln w="38100">
            <a:solidFill>
              <a:srgbClr val="156082"/>
            </a:solidFill>
          </a:ln>
        </p:spPr>
      </p:pic>
      <p:pic>
        <p:nvPicPr>
          <p:cNvPr id="68" name="Immagine 67">
            <a:extLst>
              <a:ext uri="{FF2B5EF4-FFF2-40B4-BE49-F238E27FC236}">
                <a16:creationId xmlns:a16="http://schemas.microsoft.com/office/drawing/2014/main" id="{55FEF0B8-3F3D-FF13-C54F-58756FCF14FD}"/>
              </a:ext>
            </a:extLst>
          </p:cNvPr>
          <p:cNvPicPr>
            <a:picLocks noChangeAspect="1"/>
          </p:cNvPicPr>
          <p:nvPr/>
        </p:nvPicPr>
        <p:blipFill>
          <a:blip r:embed="rId3"/>
          <a:stretch>
            <a:fillRect/>
          </a:stretch>
        </p:blipFill>
        <p:spPr>
          <a:xfrm>
            <a:off x="534039" y="1486365"/>
            <a:ext cx="4433465" cy="3453202"/>
          </a:xfrm>
          <a:prstGeom prst="rect">
            <a:avLst/>
          </a:prstGeom>
        </p:spPr>
      </p:pic>
      <p:cxnSp>
        <p:nvCxnSpPr>
          <p:cNvPr id="72" name="Connettore 2 71">
            <a:extLst>
              <a:ext uri="{FF2B5EF4-FFF2-40B4-BE49-F238E27FC236}">
                <a16:creationId xmlns:a16="http://schemas.microsoft.com/office/drawing/2014/main" id="{B9FB5BBF-AFCA-3B06-34CC-6C2E149B41A5}"/>
              </a:ext>
            </a:extLst>
          </p:cNvPr>
          <p:cNvCxnSpPr>
            <a:cxnSpLocks/>
          </p:cNvCxnSpPr>
          <p:nvPr/>
        </p:nvCxnSpPr>
        <p:spPr>
          <a:xfrm>
            <a:off x="1943812" y="2570813"/>
            <a:ext cx="18827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3" name="Figura a mano libera: forma 72">
            <a:extLst>
              <a:ext uri="{FF2B5EF4-FFF2-40B4-BE49-F238E27FC236}">
                <a16:creationId xmlns:a16="http://schemas.microsoft.com/office/drawing/2014/main" id="{2C2D825A-3291-60C1-0074-D9CF47C9D0F4}"/>
              </a:ext>
            </a:extLst>
          </p:cNvPr>
          <p:cNvSpPr/>
          <p:nvPr/>
        </p:nvSpPr>
        <p:spPr>
          <a:xfrm>
            <a:off x="8388070" y="2665899"/>
            <a:ext cx="665018" cy="349134"/>
          </a:xfrm>
          <a:custGeom>
            <a:avLst/>
            <a:gdLst>
              <a:gd name="connsiteX0" fmla="*/ 0 w 665018"/>
              <a:gd name="connsiteY0" fmla="*/ 349134 h 349134"/>
              <a:gd name="connsiteX1" fmla="*/ 124691 w 665018"/>
              <a:gd name="connsiteY1" fmla="*/ 116378 h 349134"/>
              <a:gd name="connsiteX2" fmla="*/ 224443 w 665018"/>
              <a:gd name="connsiteY2" fmla="*/ 224443 h 349134"/>
              <a:gd name="connsiteX3" fmla="*/ 299258 w 665018"/>
              <a:gd name="connsiteY3" fmla="*/ 91440 h 349134"/>
              <a:gd name="connsiteX4" fmla="*/ 432262 w 665018"/>
              <a:gd name="connsiteY4" fmla="*/ 157942 h 349134"/>
              <a:gd name="connsiteX5" fmla="*/ 482138 w 665018"/>
              <a:gd name="connsiteY5" fmla="*/ 41563 h 349134"/>
              <a:gd name="connsiteX6" fmla="*/ 581891 w 665018"/>
              <a:gd name="connsiteY6" fmla="*/ 49876 h 349134"/>
              <a:gd name="connsiteX7" fmla="*/ 665018 w 665018"/>
              <a:gd name="connsiteY7" fmla="*/ 0 h 349134"/>
              <a:gd name="connsiteX8" fmla="*/ 665018 w 665018"/>
              <a:gd name="connsiteY8" fmla="*/ 0 h 3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18" h="349134">
                <a:moveTo>
                  <a:pt x="0" y="349134"/>
                </a:moveTo>
                <a:cubicBezTo>
                  <a:pt x="43642" y="243147"/>
                  <a:pt x="87284" y="137160"/>
                  <a:pt x="124691" y="116378"/>
                </a:cubicBezTo>
                <a:cubicBezTo>
                  <a:pt x="162098" y="95596"/>
                  <a:pt x="195349" y="228599"/>
                  <a:pt x="224443" y="224443"/>
                </a:cubicBezTo>
                <a:cubicBezTo>
                  <a:pt x="253537" y="220287"/>
                  <a:pt x="264621" y="102524"/>
                  <a:pt x="299258" y="91440"/>
                </a:cubicBezTo>
                <a:cubicBezTo>
                  <a:pt x="333895" y="80356"/>
                  <a:pt x="401782" y="166255"/>
                  <a:pt x="432262" y="157942"/>
                </a:cubicBezTo>
                <a:cubicBezTo>
                  <a:pt x="462742" y="149629"/>
                  <a:pt x="457200" y="59574"/>
                  <a:pt x="482138" y="41563"/>
                </a:cubicBezTo>
                <a:cubicBezTo>
                  <a:pt x="507076" y="23552"/>
                  <a:pt x="551411" y="56803"/>
                  <a:pt x="581891" y="49876"/>
                </a:cubicBezTo>
                <a:cubicBezTo>
                  <a:pt x="612371" y="42949"/>
                  <a:pt x="665018" y="0"/>
                  <a:pt x="665018" y="0"/>
                </a:cubicBezTo>
                <a:lnTo>
                  <a:pt x="665018" y="0"/>
                </a:ln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asellaDiTesto 88">
            <a:extLst>
              <a:ext uri="{FF2B5EF4-FFF2-40B4-BE49-F238E27FC236}">
                <a16:creationId xmlns:a16="http://schemas.microsoft.com/office/drawing/2014/main" id="{860FDA88-0183-EFC4-9C8F-7855917BBCCC}"/>
              </a:ext>
            </a:extLst>
          </p:cNvPr>
          <p:cNvSpPr txBox="1"/>
          <p:nvPr/>
        </p:nvSpPr>
        <p:spPr>
          <a:xfrm>
            <a:off x="276795" y="1030034"/>
            <a:ext cx="5216804"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Lab laser-beam possible experiment</a:t>
            </a:r>
          </a:p>
        </p:txBody>
      </p:sp>
      <p:sp>
        <p:nvSpPr>
          <p:cNvPr id="98" name="CasellaDiTesto 97">
            <a:extLst>
              <a:ext uri="{FF2B5EF4-FFF2-40B4-BE49-F238E27FC236}">
                <a16:creationId xmlns:a16="http://schemas.microsoft.com/office/drawing/2014/main" id="{DEBCC3A6-5B58-1F5C-7E79-CF9342186898}"/>
              </a:ext>
            </a:extLst>
          </p:cNvPr>
          <p:cNvSpPr txBox="1"/>
          <p:nvPr/>
        </p:nvSpPr>
        <p:spPr>
          <a:xfrm>
            <a:off x="395386" y="5032817"/>
            <a:ext cx="4488097" cy="523220"/>
          </a:xfrm>
          <a:prstGeom prst="rect">
            <a:avLst/>
          </a:prstGeom>
          <a:noFill/>
        </p:spPr>
        <p:txBody>
          <a:bodyPr wrap="square">
            <a:spAutoFit/>
          </a:bodyPr>
          <a:lstStyle/>
          <a:p>
            <a:pPr marL="228600" indent="-228600">
              <a:buFont typeface="+mj-lt"/>
              <a:buAutoNum type="arabicPeriod"/>
            </a:pPr>
            <a:r>
              <a:rPr lang="en-US" sz="1400" dirty="0">
                <a:latin typeface="Arial" panose="020B0604020202020204" pitchFamily="34" charset="0"/>
                <a:cs typeface="Arial" panose="020B0604020202020204" pitchFamily="34" charset="0"/>
              </a:rPr>
              <a:t>Driving </a:t>
            </a:r>
            <a:r>
              <a:rPr lang="en-US" sz="1400" b="1" dirty="0">
                <a:latin typeface="Arial" panose="020B0604020202020204" pitchFamily="34" charset="0"/>
                <a:cs typeface="Arial" panose="020B0604020202020204" pitchFamily="34" charset="0"/>
              </a:rPr>
              <a:t>nuclei isomer level population </a:t>
            </a:r>
            <a:r>
              <a:rPr lang="en-US" sz="1400" dirty="0">
                <a:latin typeface="Arial" panose="020B0604020202020204" pitchFamily="34" charset="0"/>
                <a:cs typeface="Arial" panose="020B0604020202020204" pitchFamily="34" charset="0"/>
              </a:rPr>
              <a:t>with an </a:t>
            </a:r>
            <a:r>
              <a:rPr lang="en-US" sz="1400" b="1" dirty="0">
                <a:latin typeface="Arial" panose="020B0604020202020204" pitchFamily="34" charset="0"/>
                <a:cs typeface="Arial" panose="020B0604020202020204" pitchFamily="34" charset="0"/>
              </a:rPr>
              <a:t>engineered laser-generated beam</a:t>
            </a:r>
            <a:endParaRPr lang="en-GB" sz="1400" b="1" dirty="0">
              <a:latin typeface="Arial" panose="020B0604020202020204" pitchFamily="34" charset="0"/>
              <a:cs typeface="Arial" panose="020B0604020202020204" pitchFamily="34" charset="0"/>
            </a:endParaRPr>
          </a:p>
        </p:txBody>
      </p:sp>
      <p:sp>
        <p:nvSpPr>
          <p:cNvPr id="99" name="CasellaDiTesto 98">
            <a:extLst>
              <a:ext uri="{FF2B5EF4-FFF2-40B4-BE49-F238E27FC236}">
                <a16:creationId xmlns:a16="http://schemas.microsoft.com/office/drawing/2014/main" id="{DF5404BF-8A1C-3E19-7B31-99F89A74FDAA}"/>
              </a:ext>
            </a:extLst>
          </p:cNvPr>
          <p:cNvSpPr txBox="1"/>
          <p:nvPr/>
        </p:nvSpPr>
        <p:spPr>
          <a:xfrm>
            <a:off x="6850917" y="867846"/>
            <a:ext cx="4357014" cy="523220"/>
          </a:xfrm>
          <a:prstGeom prst="rect">
            <a:avLst/>
          </a:prstGeom>
          <a:noFill/>
        </p:spPr>
        <p:txBody>
          <a:bodyPr wrap="square">
            <a:spAutoFit/>
          </a:bodyPr>
          <a:lstStyle/>
          <a:p>
            <a:pPr algn="just"/>
            <a:r>
              <a:rPr lang="en-US" sz="1400" b="1" dirty="0">
                <a:latin typeface="Arial" panose="020B0604020202020204" pitchFamily="34" charset="0"/>
                <a:cs typeface="Arial" panose="020B0604020202020204" pitchFamily="34" charset="0"/>
              </a:rPr>
              <a:t>Isomer</a:t>
            </a:r>
            <a:r>
              <a:rPr lang="en-US" sz="1400" dirty="0">
                <a:latin typeface="Arial" panose="020B0604020202020204" pitchFamily="34" charset="0"/>
                <a:cs typeface="Arial" panose="020B0604020202020204" pitchFamily="34" charset="0"/>
              </a:rPr>
              <a:t> in </a:t>
            </a:r>
            <a:r>
              <a:rPr lang="en-US" sz="1400" b="1" dirty="0">
                <a:latin typeface="Arial" panose="020B0604020202020204" pitchFamily="34" charset="0"/>
                <a:cs typeface="Arial" panose="020B0604020202020204" pitchFamily="34" charset="0"/>
              </a:rPr>
              <a:t>cold-target</a:t>
            </a:r>
            <a:r>
              <a:rPr lang="en-US" sz="1400" dirty="0">
                <a:latin typeface="Arial" panose="020B0604020202020204" pitchFamily="34" charset="0"/>
                <a:cs typeface="Arial" panose="020B0604020202020204" pitchFamily="34" charset="0"/>
              </a:rPr>
              <a:t> do </a:t>
            </a:r>
            <a:r>
              <a:rPr lang="en-US" sz="1400" b="1" dirty="0">
                <a:latin typeface="Arial" panose="020B0604020202020204" pitchFamily="34" charset="0"/>
                <a:cs typeface="Arial" panose="020B0604020202020204" pitchFamily="34" charset="0"/>
              </a:rPr>
              <a:t>not thermalize</a:t>
            </a:r>
            <a:r>
              <a:rPr lang="en-US" sz="1400" dirty="0">
                <a:latin typeface="Arial" panose="020B0604020202020204" pitchFamily="34" charset="0"/>
                <a:cs typeface="Arial" panose="020B0604020202020204" pitchFamily="34" charset="0"/>
              </a:rPr>
              <a:t>: ready for </a:t>
            </a:r>
            <a:r>
              <a:rPr lang="en-US" sz="1400" b="1" dirty="0">
                <a:latin typeface="Arial" panose="020B0604020202020204" pitchFamily="34" charset="0"/>
                <a:cs typeface="Arial" panose="020B0604020202020204" pitchFamily="34" charset="0"/>
              </a:rPr>
              <a:t>in-plasma decay </a:t>
            </a:r>
            <a:r>
              <a:rPr lang="en-US" sz="1400" dirty="0">
                <a:latin typeface="Arial" panose="020B0604020202020204" pitchFamily="34" charset="0"/>
                <a:cs typeface="Arial" panose="020B0604020202020204" pitchFamily="34" charset="0"/>
              </a:rPr>
              <a:t>experiments</a:t>
            </a:r>
            <a:endParaRPr lang="en-GB" sz="1400" b="1" dirty="0">
              <a:latin typeface="Arial" panose="020B0604020202020204" pitchFamily="34" charset="0"/>
              <a:cs typeface="Arial" panose="020B0604020202020204" pitchFamily="34" charset="0"/>
            </a:endParaRPr>
          </a:p>
        </p:txBody>
      </p:sp>
      <p:sp>
        <p:nvSpPr>
          <p:cNvPr id="110" name="CasellaDiTesto 109">
            <a:extLst>
              <a:ext uri="{FF2B5EF4-FFF2-40B4-BE49-F238E27FC236}">
                <a16:creationId xmlns:a16="http://schemas.microsoft.com/office/drawing/2014/main" id="{99CE3540-652D-7616-7F43-7379B0ACF754}"/>
              </a:ext>
            </a:extLst>
          </p:cNvPr>
          <p:cNvSpPr txBox="1"/>
          <p:nvPr/>
        </p:nvSpPr>
        <p:spPr>
          <a:xfrm>
            <a:off x="5355770" y="4838952"/>
            <a:ext cx="6556489" cy="830997"/>
          </a:xfrm>
          <a:prstGeom prst="rect">
            <a:avLst/>
          </a:prstGeom>
          <a:noFill/>
        </p:spPr>
        <p:txBody>
          <a:bodyPr wrap="square">
            <a:spAutoFit/>
          </a:bodyPr>
          <a:lstStyle/>
          <a:p>
            <a:pPr algn="just"/>
            <a:r>
              <a:rPr lang="en-GB" sz="1600" b="1" dirty="0">
                <a:latin typeface="Arial" panose="020B0604020202020204" pitchFamily="34" charset="0"/>
                <a:cs typeface="Arial" panose="020B0604020202020204" pitchFamily="34" charset="0"/>
              </a:rPr>
              <a:t>Laser plasma</a:t>
            </a:r>
            <a:r>
              <a:rPr lang="en-GB" sz="1600" dirty="0">
                <a:latin typeface="Arial" panose="020B0604020202020204" pitchFamily="34" charset="0"/>
                <a:cs typeface="Arial" panose="020B0604020202020204" pitchFamily="34" charset="0"/>
              </a:rPr>
              <a:t>: </a:t>
            </a:r>
            <a:r>
              <a:rPr lang="en-GB" sz="1600" b="1" dirty="0">
                <a:solidFill>
                  <a:srgbClr val="FF0000"/>
                </a:solidFill>
                <a:latin typeface="Arial" panose="020B0604020202020204" pitchFamily="34" charset="0"/>
                <a:cs typeface="Arial" panose="020B0604020202020204" pitchFamily="34" charset="0"/>
              </a:rPr>
              <a:t>LTE</a:t>
            </a:r>
            <a:r>
              <a:rPr lang="en-GB" sz="1600" dirty="0">
                <a:solidFill>
                  <a:srgbClr val="FF0000"/>
                </a:solidFill>
                <a:latin typeface="Arial" panose="020B0604020202020204" pitchFamily="34" charset="0"/>
                <a:cs typeface="Arial" panose="020B0604020202020204" pitchFamily="34" charset="0"/>
              </a:rPr>
              <a:t> regime</a:t>
            </a: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high density</a:t>
            </a:r>
            <a:r>
              <a:rPr lang="en-GB" sz="1600" dirty="0">
                <a:latin typeface="Arial" panose="020B0604020202020204" pitchFamily="34" charset="0"/>
                <a:cs typeface="Arial" panose="020B0604020202020204" pitchFamily="34" charset="0"/>
              </a:rPr>
              <a:t> and </a:t>
            </a:r>
            <a:r>
              <a:rPr lang="en-GB" sz="1600" b="1" dirty="0">
                <a:latin typeface="Arial" panose="020B0604020202020204" pitchFamily="34" charset="0"/>
                <a:cs typeface="Arial" panose="020B0604020202020204" pitchFamily="34" charset="0"/>
              </a:rPr>
              <a:t>temperature</a:t>
            </a:r>
            <a:r>
              <a:rPr lang="en-GB" sz="1600" dirty="0">
                <a:latin typeface="Arial" panose="020B0604020202020204" pitchFamily="34" charset="0"/>
                <a:cs typeface="Arial" panose="020B0604020202020204" pitchFamily="34" charset="0"/>
              </a:rPr>
              <a:t>; possible </a:t>
            </a:r>
            <a:r>
              <a:rPr lang="en-GB" sz="1600" b="1" dirty="0" err="1">
                <a:latin typeface="Arial" panose="020B0604020202020204" pitchFamily="34" charset="0"/>
                <a:cs typeface="Arial" panose="020B0604020202020204" pitchFamily="34" charset="0"/>
              </a:rPr>
              <a:t>g</a:t>
            </a:r>
            <a:r>
              <a:rPr lang="en-GB" sz="1600" b="1" dirty="0" err="1">
                <a:latin typeface="Arial" panose="020B0604020202020204" pitchFamily="34" charset="0"/>
                <a:ea typeface="Cambria Math" panose="02040503050406030204" pitchFamily="18" charset="0"/>
                <a:cs typeface="Arial" panose="020B0604020202020204" pitchFamily="34" charset="0"/>
              </a:rPr>
              <a:t>↔m</a:t>
            </a:r>
            <a:r>
              <a:rPr lang="en-GB" sz="1600" b="1" dirty="0">
                <a:latin typeface="Arial" panose="020B0604020202020204" pitchFamily="34" charset="0"/>
                <a:ea typeface="Cambria Math" panose="02040503050406030204" pitchFamily="18" charset="0"/>
                <a:cs typeface="Arial" panose="020B0604020202020204" pitchFamily="34" charset="0"/>
              </a:rPr>
              <a:t> thermalization</a:t>
            </a:r>
            <a:r>
              <a:rPr lang="en-GB" sz="1600" dirty="0">
                <a:latin typeface="Arial" panose="020B0604020202020204" pitchFamily="34" charset="0"/>
                <a:ea typeface="Cambria Math" panose="02040503050406030204" pitchFamily="18" charset="0"/>
                <a:cs typeface="Arial" panose="020B0604020202020204" pitchFamily="34" charset="0"/>
              </a:rPr>
              <a:t> competing with </a:t>
            </a:r>
            <a:r>
              <a:rPr lang="el-GR" sz="1600" b="1" dirty="0">
                <a:latin typeface="Arial" panose="020B0604020202020204" pitchFamily="34" charset="0"/>
                <a:ea typeface="Cambria Math" panose="02040503050406030204" pitchFamily="18" charset="0"/>
                <a:cs typeface="Arial" panose="020B0604020202020204" pitchFamily="34" charset="0"/>
              </a:rPr>
              <a:t>β</a:t>
            </a:r>
            <a:r>
              <a:rPr lang="it-IT" sz="1600" b="1" dirty="0">
                <a:latin typeface="Arial" panose="020B0604020202020204" pitchFamily="34" charset="0"/>
                <a:ea typeface="Cambria Math" panose="02040503050406030204" pitchFamily="18" charset="0"/>
                <a:cs typeface="Arial" panose="020B0604020202020204" pitchFamily="34" charset="0"/>
              </a:rPr>
              <a:t> </a:t>
            </a:r>
            <a:r>
              <a:rPr lang="it-IT" sz="1600" b="1" dirty="0" err="1">
                <a:latin typeface="Arial" panose="020B0604020202020204" pitchFamily="34" charset="0"/>
                <a:ea typeface="Cambria Math" panose="02040503050406030204" pitchFamily="18" charset="0"/>
                <a:cs typeface="Arial" panose="020B0604020202020204" pitchFamily="34" charset="0"/>
              </a:rPr>
              <a:t>decay</a:t>
            </a:r>
            <a:r>
              <a:rPr lang="it-IT" sz="1600" dirty="0">
                <a:latin typeface="Arial" panose="020B0604020202020204" pitchFamily="34" charset="0"/>
                <a:ea typeface="Cambria Math" panose="02040503050406030204" pitchFamily="18" charset="0"/>
                <a:cs typeface="Arial" panose="020B0604020202020204" pitchFamily="34" charset="0"/>
              </a:rPr>
              <a:t>. </a:t>
            </a:r>
            <a:r>
              <a:rPr lang="it-IT" sz="1600" dirty="0">
                <a:highlight>
                  <a:srgbClr val="FFFF00"/>
                </a:highlight>
                <a:latin typeface="Arial" panose="020B0604020202020204" pitchFamily="34" charset="0"/>
                <a:ea typeface="Cambria Math" panose="02040503050406030204" pitchFamily="18" charset="0"/>
                <a:cs typeface="Arial" panose="020B0604020202020204" pitchFamily="34" charset="0"/>
              </a:rPr>
              <a:t>CONS</a:t>
            </a:r>
            <a:r>
              <a:rPr lang="it-IT" sz="1600" dirty="0">
                <a:latin typeface="Arial" panose="020B0604020202020204" pitchFamily="34" charset="0"/>
                <a:ea typeface="Cambria Math" panose="02040503050406030204" pitchFamily="18" charset="0"/>
                <a:cs typeface="Arial" panose="020B0604020202020204" pitchFamily="34" charset="0"/>
              </a:rPr>
              <a:t>: </a:t>
            </a:r>
            <a:r>
              <a:rPr lang="it-IT" sz="1600" dirty="0" err="1">
                <a:latin typeface="Arial" panose="020B0604020202020204" pitchFamily="34" charset="0"/>
                <a:ea typeface="Cambria Math" panose="02040503050406030204" pitchFamily="18" charset="0"/>
                <a:cs typeface="Arial" panose="020B0604020202020204" pitchFamily="34" charset="0"/>
              </a:rPr>
              <a:t>less</a:t>
            </a:r>
            <a:r>
              <a:rPr lang="it-IT" sz="1600" dirty="0">
                <a:latin typeface="Arial" panose="020B0604020202020204" pitchFamily="34" charset="0"/>
                <a:ea typeface="Cambria Math" panose="02040503050406030204" pitchFamily="18" charset="0"/>
                <a:cs typeface="Arial" panose="020B0604020202020204" pitchFamily="34" charset="0"/>
              </a:rPr>
              <a:t> control on plasma</a:t>
            </a:r>
            <a:r>
              <a:rPr lang="it-IT" sz="1600" b="1" dirty="0">
                <a:latin typeface="Arial" panose="020B0604020202020204" pitchFamily="34" charset="0"/>
                <a:ea typeface="Cambria Math" panose="02040503050406030204" pitchFamily="18" charset="0"/>
                <a:cs typeface="Arial" panose="020B0604020202020204" pitchFamily="34" charset="0"/>
              </a:rPr>
              <a:t>; </a:t>
            </a:r>
            <a:r>
              <a:rPr lang="it-IT" sz="1600" b="1" dirty="0" err="1">
                <a:latin typeface="Arial" panose="020B0604020202020204" pitchFamily="34" charset="0"/>
                <a:ea typeface="Cambria Math" panose="02040503050406030204" pitchFamily="18" charset="0"/>
                <a:cs typeface="Arial" panose="020B0604020202020204" pitchFamily="34" charset="0"/>
              </a:rPr>
              <a:t>complex</a:t>
            </a:r>
            <a:r>
              <a:rPr lang="it-IT" sz="1600" b="1" dirty="0">
                <a:latin typeface="Arial" panose="020B0604020202020204" pitchFamily="34" charset="0"/>
                <a:ea typeface="Cambria Math" panose="02040503050406030204" pitchFamily="18" charset="0"/>
                <a:cs typeface="Arial" panose="020B0604020202020204" pitchFamily="34" charset="0"/>
              </a:rPr>
              <a:t> </a:t>
            </a:r>
            <a:r>
              <a:rPr lang="it-IT" sz="1600" b="1" dirty="0" err="1">
                <a:latin typeface="Arial" panose="020B0604020202020204" pitchFamily="34" charset="0"/>
                <a:ea typeface="Cambria Math" panose="02040503050406030204" pitchFamily="18" charset="0"/>
                <a:cs typeface="Arial" panose="020B0604020202020204" pitchFamily="34" charset="0"/>
              </a:rPr>
              <a:t>diagnostics</a:t>
            </a:r>
            <a:r>
              <a:rPr lang="it-IT" sz="1600" b="1" dirty="0">
                <a:latin typeface="Arial" panose="020B0604020202020204" pitchFamily="34" charset="0"/>
                <a:ea typeface="Cambria Math" panose="02040503050406030204" pitchFamily="18" charset="0"/>
                <a:cs typeface="Arial" panose="020B0604020202020204" pitchFamily="34" charset="0"/>
              </a:rPr>
              <a:t> </a:t>
            </a:r>
            <a:r>
              <a:rPr lang="it-IT" sz="1600" b="1" dirty="0" err="1">
                <a:latin typeface="Arial" panose="020B0604020202020204" pitchFamily="34" charset="0"/>
                <a:ea typeface="Cambria Math" panose="02040503050406030204" pitchFamily="18" charset="0"/>
                <a:cs typeface="Arial" panose="020B0604020202020204" pitchFamily="34" charset="0"/>
              </a:rPr>
              <a:t>architecture</a:t>
            </a:r>
            <a:endParaRPr lang="en-GB" sz="16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5" name="CasellaDiTesto 114">
                <a:extLst>
                  <a:ext uri="{FF2B5EF4-FFF2-40B4-BE49-F238E27FC236}">
                    <a16:creationId xmlns:a16="http://schemas.microsoft.com/office/drawing/2014/main" id="{D64B1505-7CCE-15B7-896A-A54C04A15FC4}"/>
                  </a:ext>
                </a:extLst>
              </p:cNvPr>
              <p:cNvSpPr txBox="1"/>
              <p:nvPr/>
            </p:nvSpPr>
            <p:spPr>
              <a:xfrm>
                <a:off x="363989" y="5753114"/>
                <a:ext cx="4743421" cy="7915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𝑁</m:t>
                          </m:r>
                        </m:e>
                        <m:sub>
                          <m:r>
                            <a:rPr lang="it-IT" sz="1600" b="0" i="1" smtClean="0">
                              <a:latin typeface="Cambria Math" panose="02040503050406030204" pitchFamily="18" charset="0"/>
                            </a:rPr>
                            <m:t>𝑚</m:t>
                          </m:r>
                        </m:sub>
                        <m:sup>
                          <m:r>
                            <a:rPr lang="it-IT" sz="1600" b="0" i="1" smtClean="0">
                              <a:latin typeface="Cambria Math" panose="02040503050406030204" pitchFamily="18" charset="0"/>
                            </a:rPr>
                            <m:t>𝑟𝑒𝑠</m:t>
                          </m:r>
                        </m:sup>
                      </m:sSubSup>
                      <m:d>
                        <m:dPr>
                          <m:ctrlPr>
                            <a:rPr lang="it-IT" sz="1600" b="0" i="1" smtClean="0">
                              <a:latin typeface="Cambria Math" panose="02040503050406030204" pitchFamily="18" charset="0"/>
                            </a:rPr>
                          </m:ctrlPr>
                        </m:dPr>
                        <m:e>
                          <m:r>
                            <a:rPr lang="it-IT" sz="1600" b="0" i="1" smtClean="0">
                              <a:latin typeface="Cambria Math" panose="02040503050406030204" pitchFamily="18" charset="0"/>
                            </a:rPr>
                            <m:t>&gt;2 </m:t>
                          </m:r>
                          <m:r>
                            <a:rPr lang="it-IT" sz="1600" b="0" i="1" smtClean="0">
                              <a:latin typeface="Cambria Math" panose="02040503050406030204" pitchFamily="18" charset="0"/>
                            </a:rPr>
                            <m:t>h</m:t>
                          </m:r>
                        </m:e>
                      </m:d>
                      <m:r>
                        <a:rPr lang="it-IT" sz="1600" b="0" i="1" smtClean="0">
                          <a:latin typeface="Cambria Math" panose="02040503050406030204" pitchFamily="18" charset="0"/>
                        </a:rPr>
                        <m:t>∼0.68 </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𝑁</m:t>
                          </m:r>
                        </m:e>
                        <m:sub>
                          <m:r>
                            <a:rPr lang="it-IT" sz="1600" b="0" i="1" smtClean="0">
                              <a:latin typeface="Cambria Math" panose="02040503050406030204" pitchFamily="18" charset="0"/>
                            </a:rPr>
                            <m:t>𝑚</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m:rPr>
                              <m:sty m:val="p"/>
                            </m:rPr>
                            <a:rPr lang="it-IT" sz="1600" b="0" i="1" smtClean="0">
                              <a:latin typeface="Cambria Math" panose="02040503050406030204" pitchFamily="18" charset="0"/>
                            </a:rPr>
                            <m:t>t</m:t>
                          </m:r>
                        </m:e>
                        <m:sub>
                          <m:r>
                            <a:rPr lang="it-IT" sz="1600" b="0" i="1" smtClean="0">
                              <a:latin typeface="Cambria Math" panose="02040503050406030204" pitchFamily="18" charset="0"/>
                            </a:rPr>
                            <m:t>1/2</m:t>
                          </m:r>
                        </m:sub>
                      </m:sSub>
                      <m:r>
                        <a:rPr lang="it-IT" sz="1600" b="0" i="1" smtClean="0">
                          <a:latin typeface="Cambria Math" panose="02040503050406030204" pitchFamily="18" charset="0"/>
                        </a:rPr>
                        <m:t>∼4 </m:t>
                      </m:r>
                      <m:r>
                        <m:rPr>
                          <m:sty m:val="p"/>
                        </m:rPr>
                        <a:rPr lang="it-IT" sz="1600" b="0" i="1" smtClean="0">
                          <a:latin typeface="Cambria Math" panose="02040503050406030204" pitchFamily="18" charset="0"/>
                        </a:rPr>
                        <m:t>h</m:t>
                      </m:r>
                    </m:oMath>
                  </m:oMathPara>
                </a14:m>
                <a:endParaRPr lang="en-GB" sz="1400" dirty="0">
                  <a:latin typeface="Arial" panose="020B0604020202020204" pitchFamily="34" charset="0"/>
                  <a:cs typeface="Arial" panose="020B0604020202020204" pitchFamily="34" charset="0"/>
                </a:endParaRPr>
              </a:p>
              <a:p>
                <a:pPr marL="228600" indent="-228600">
                  <a:buFont typeface="+mj-lt"/>
                  <a:buAutoNum type="arabicPeriod" startAt="3"/>
                </a:pPr>
                <a:r>
                  <a:rPr lang="en-GB" sz="1400" dirty="0">
                    <a:latin typeface="Arial" panose="020B0604020202020204" pitchFamily="34" charset="0"/>
                    <a:cs typeface="Arial" panose="020B0604020202020204" pitchFamily="34" charset="0"/>
                  </a:rPr>
                  <a:t>Studying </a:t>
                </a:r>
                <a:r>
                  <a:rPr lang="en-GB" sz="1400" b="1" dirty="0">
                    <a:latin typeface="Arial" panose="020B0604020202020204" pitchFamily="34" charset="0"/>
                    <a:cs typeface="Arial" panose="020B0604020202020204" pitchFamily="34" charset="0"/>
                  </a:rPr>
                  <a:t>in-plasma </a:t>
                </a:r>
                <a:r>
                  <a:rPr lang="el-GR" sz="1400" b="1" dirty="0">
                    <a:latin typeface="Cambria Math" panose="02040503050406030204" pitchFamily="18" charset="0"/>
                    <a:ea typeface="Cambria Math" panose="02040503050406030204" pitchFamily="18" charset="0"/>
                    <a:cs typeface="Arial" panose="020B0604020202020204" pitchFamily="34" charset="0"/>
                  </a:rPr>
                  <a:t>β</a:t>
                </a:r>
                <a:r>
                  <a:rPr lang="it-IT" sz="1400" b="1" dirty="0">
                    <a:latin typeface="Cambria Math" panose="02040503050406030204" pitchFamily="18" charset="0"/>
                    <a:ea typeface="Cambria Math" panose="02040503050406030204" pitchFamily="18" charset="0"/>
                    <a:cs typeface="Arial" panose="020B0604020202020204" pitchFamily="34" charset="0"/>
                  </a:rPr>
                  <a:t>-</a:t>
                </a:r>
                <a:r>
                  <a:rPr lang="en-GB" sz="1400" b="1" dirty="0">
                    <a:latin typeface="Arial" panose="020B0604020202020204" pitchFamily="34" charset="0"/>
                    <a:cs typeface="Arial" panose="020B0604020202020204" pitchFamily="34" charset="0"/>
                  </a:rPr>
                  <a:t>decay </a:t>
                </a:r>
                <a:r>
                  <a:rPr lang="en-GB" sz="1400" dirty="0">
                    <a:latin typeface="Arial" panose="020B0604020202020204" pitchFamily="34" charset="0"/>
                    <a:cs typeface="Arial" panose="020B0604020202020204" pitchFamily="34" charset="0"/>
                  </a:rPr>
                  <a:t>via </a:t>
                </a:r>
                <a:r>
                  <a:rPr lang="el-GR" sz="1400" dirty="0">
                    <a:latin typeface="Cambria Math" panose="02040503050406030204" pitchFamily="18" charset="0"/>
                    <a:ea typeface="Cambria Math" panose="02040503050406030204" pitchFamily="18" charset="0"/>
                    <a:cs typeface="Arial" panose="020B0604020202020204" pitchFamily="34" charset="0"/>
                  </a:rPr>
                  <a:t>γ</a:t>
                </a:r>
                <a:r>
                  <a:rPr lang="it-IT" sz="1400" dirty="0">
                    <a:latin typeface="Cambria Math" panose="02040503050406030204" pitchFamily="18" charset="0"/>
                    <a:ea typeface="Cambria Math" panose="02040503050406030204" pitchFamily="18" charset="0"/>
                    <a:cs typeface="Arial" panose="020B0604020202020204" pitchFamily="34" charset="0"/>
                  </a:rPr>
                  <a:t>-</a:t>
                </a:r>
                <a:r>
                  <a:rPr lang="en-GB" sz="1400" dirty="0">
                    <a:latin typeface="Arial" panose="020B0604020202020204" pitchFamily="34" charset="0"/>
                    <a:cs typeface="Arial" panose="020B0604020202020204" pitchFamily="34" charset="0"/>
                  </a:rPr>
                  <a:t>tagging of </a:t>
                </a:r>
                <a:r>
                  <a:rPr lang="en-GB" sz="1400" baseline="30000" dirty="0">
                    <a:latin typeface="Arial" panose="020B0604020202020204" pitchFamily="34" charset="0"/>
                    <a:cs typeface="Arial" panose="020B0604020202020204" pitchFamily="34" charset="0"/>
                  </a:rPr>
                  <a:t>176</a:t>
                </a:r>
                <a:r>
                  <a:rPr lang="en-GB" sz="1400" dirty="0">
                    <a:latin typeface="Arial" panose="020B0604020202020204" pitchFamily="34" charset="0"/>
                    <a:cs typeface="Arial" panose="020B0604020202020204" pitchFamily="34" charset="0"/>
                  </a:rPr>
                  <a:t>Hf cascade</a:t>
                </a:r>
              </a:p>
            </p:txBody>
          </p:sp>
        </mc:Choice>
        <mc:Fallback xmlns="">
          <p:sp>
            <p:nvSpPr>
              <p:cNvPr id="115" name="CasellaDiTesto 114">
                <a:extLst>
                  <a:ext uri="{FF2B5EF4-FFF2-40B4-BE49-F238E27FC236}">
                    <a16:creationId xmlns:a16="http://schemas.microsoft.com/office/drawing/2014/main" id="{D64B1505-7CCE-15B7-896A-A54C04A15FC4}"/>
                  </a:ext>
                </a:extLst>
              </p:cNvPr>
              <p:cNvSpPr txBox="1">
                <a:spLocks noRot="1" noChangeAspect="1" noMove="1" noResize="1" noEditPoints="1" noAdjustHandles="1" noChangeArrowheads="1" noChangeShapeType="1" noTextEdit="1"/>
              </p:cNvSpPr>
              <p:nvPr/>
            </p:nvSpPr>
            <p:spPr>
              <a:xfrm>
                <a:off x="363989" y="5753114"/>
                <a:ext cx="4743421" cy="791563"/>
              </a:xfrm>
              <a:prstGeom prst="rect">
                <a:avLst/>
              </a:prstGeom>
              <a:blipFill>
                <a:blip r:embed="rId4"/>
                <a:stretch>
                  <a:fillRect l="-267" b="-6349"/>
                </a:stretch>
              </a:blipFill>
            </p:spPr>
            <p:txBody>
              <a:bodyPr/>
              <a:lstStyle/>
              <a:p>
                <a:r>
                  <a:rPr lang="it-IT">
                    <a:noFill/>
                  </a:rPr>
                  <a:t> </a:t>
                </a:r>
              </a:p>
            </p:txBody>
          </p:sp>
        </mc:Fallback>
      </mc:AlternateContent>
      <p:pic>
        <p:nvPicPr>
          <p:cNvPr id="126" name="Immagine 125">
            <a:extLst>
              <a:ext uri="{FF2B5EF4-FFF2-40B4-BE49-F238E27FC236}">
                <a16:creationId xmlns:a16="http://schemas.microsoft.com/office/drawing/2014/main" id="{0B6775AF-0BF9-7CA9-0E58-D4C2C4F744C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0536" y="1705310"/>
            <a:ext cx="952478" cy="663575"/>
          </a:xfrm>
          <a:prstGeom prst="rect">
            <a:avLst/>
          </a:prstGeom>
        </p:spPr>
      </p:pic>
      <p:pic>
        <p:nvPicPr>
          <p:cNvPr id="127" name="Picture 2">
            <a:extLst>
              <a:ext uri="{FF2B5EF4-FFF2-40B4-BE49-F238E27FC236}">
                <a16:creationId xmlns:a16="http://schemas.microsoft.com/office/drawing/2014/main" id="{A0DFFADB-CD38-1775-48DD-5BE72C98CF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386" y="313323"/>
            <a:ext cx="885628" cy="447827"/>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9367DEAB-C5CF-DF9A-26C8-BA639E3EB2E8}"/>
              </a:ext>
            </a:extLst>
          </p:cNvPr>
          <p:cNvSpPr>
            <a:spLocks noGrp="1"/>
          </p:cNvSpPr>
          <p:nvPr>
            <p:ph type="sldNum" sz="quarter" idx="12"/>
          </p:nvPr>
        </p:nvSpPr>
        <p:spPr/>
        <p:txBody>
          <a:bodyPr/>
          <a:lstStyle/>
          <a:p>
            <a:fld id="{B1A14B3E-C7D9-4676-8BD5-6E380BE473BE}" type="slidenum">
              <a:rPr lang="en-GB" smtClean="0"/>
              <a:t>22</a:t>
            </a:fld>
            <a:endParaRPr lang="en-GB"/>
          </a:p>
        </p:txBody>
      </p:sp>
      <p:pic>
        <p:nvPicPr>
          <p:cNvPr id="3" name="Immagine 2" descr="Immagine che contiene testo, schermata, grafica, mammifero&#10;&#10;Il contenuto generato dall'IA potrebbe non essere corretto.">
            <a:extLst>
              <a:ext uri="{FF2B5EF4-FFF2-40B4-BE49-F238E27FC236}">
                <a16:creationId xmlns:a16="http://schemas.microsoft.com/office/drawing/2014/main" id="{8142C9E2-6141-B494-6645-DB85A4D96D3C}"/>
              </a:ext>
            </a:extLst>
          </p:cNvPr>
          <p:cNvPicPr>
            <a:picLocks noChangeAspect="1"/>
          </p:cNvPicPr>
          <p:nvPr/>
        </p:nvPicPr>
        <p:blipFill>
          <a:blip r:embed="rId7"/>
          <a:stretch>
            <a:fillRect/>
          </a:stretch>
        </p:blipFill>
        <p:spPr>
          <a:xfrm>
            <a:off x="6940574" y="5861986"/>
            <a:ext cx="3811921" cy="860561"/>
          </a:xfrm>
          <a:prstGeom prst="rect">
            <a:avLst/>
          </a:prstGeom>
        </p:spPr>
      </p:pic>
      <p:sp>
        <p:nvSpPr>
          <p:cNvPr id="4" name="CasellaDiTesto 3">
            <a:extLst>
              <a:ext uri="{FF2B5EF4-FFF2-40B4-BE49-F238E27FC236}">
                <a16:creationId xmlns:a16="http://schemas.microsoft.com/office/drawing/2014/main" id="{DACFC19E-0D3C-B78C-4679-4E4C0A36B49F}"/>
              </a:ext>
            </a:extLst>
          </p:cNvPr>
          <p:cNvSpPr txBox="1"/>
          <p:nvPr/>
        </p:nvSpPr>
        <p:spPr>
          <a:xfrm>
            <a:off x="7851648" y="6137772"/>
            <a:ext cx="2816352" cy="584775"/>
          </a:xfrm>
          <a:prstGeom prst="rect">
            <a:avLst/>
          </a:prstGeom>
          <a:noFill/>
        </p:spPr>
        <p:txBody>
          <a:bodyPr wrap="square" rtlCol="0">
            <a:spAutoFit/>
          </a:bodyPr>
          <a:lstStyle/>
          <a:p>
            <a:r>
              <a:rPr lang="it-IT" sz="1600" b="1" dirty="0">
                <a:solidFill>
                  <a:srgbClr val="FFFF00"/>
                </a:solidFill>
              </a:rPr>
              <a:t>See A. </a:t>
            </a:r>
            <a:r>
              <a:rPr lang="it-IT" sz="1600" b="1" dirty="0" err="1">
                <a:solidFill>
                  <a:srgbClr val="FFFF00"/>
                </a:solidFill>
              </a:rPr>
              <a:t>Pidatella</a:t>
            </a:r>
            <a:r>
              <a:rPr lang="it-IT" sz="1600" b="1" dirty="0">
                <a:solidFill>
                  <a:srgbClr val="FFFF00"/>
                </a:solidFill>
              </a:rPr>
              <a:t> poster with </a:t>
            </a:r>
            <a:r>
              <a:rPr lang="it-IT" sz="1600" b="1" dirty="0" err="1">
                <a:solidFill>
                  <a:srgbClr val="FFFF00"/>
                </a:solidFill>
              </a:rPr>
              <a:t>much</a:t>
            </a:r>
            <a:r>
              <a:rPr lang="it-IT" sz="1600" b="1" dirty="0">
                <a:solidFill>
                  <a:srgbClr val="FFFF00"/>
                </a:solidFill>
              </a:rPr>
              <a:t> more </a:t>
            </a:r>
            <a:r>
              <a:rPr lang="it-IT" sz="1600" b="1" dirty="0" err="1">
                <a:solidFill>
                  <a:srgbClr val="FFFF00"/>
                </a:solidFill>
              </a:rPr>
              <a:t>details</a:t>
            </a:r>
            <a:r>
              <a:rPr lang="it-IT" sz="1600" b="1" dirty="0">
                <a:solidFill>
                  <a:srgbClr val="FFFF00"/>
                </a:solidFill>
              </a:rPr>
              <a:t>!</a:t>
            </a:r>
          </a:p>
        </p:txBody>
      </p:sp>
      <p:pic>
        <p:nvPicPr>
          <p:cNvPr id="1026" name="Picture 2" descr="Generazione immagine completata">
            <a:extLst>
              <a:ext uri="{FF2B5EF4-FFF2-40B4-BE49-F238E27FC236}">
                <a16:creationId xmlns:a16="http://schemas.microsoft.com/office/drawing/2014/main" id="{A957DDC2-4A43-3392-0DBD-8AF21D0DF5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7277" y="1558113"/>
            <a:ext cx="4742724" cy="31618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5EF2-312C-66A7-20E7-76C067AF65F8}"/>
            </a:ext>
          </a:extLst>
        </p:cNvPr>
        <p:cNvGrpSpPr/>
        <p:nvPr/>
      </p:nvGrpSpPr>
      <p:grpSpPr>
        <a:xfrm>
          <a:off x="0" y="0"/>
          <a:ext cx="0" cy="0"/>
          <a:chOff x="0" y="0"/>
          <a:chExt cx="0" cy="0"/>
        </a:xfrm>
      </p:grpSpPr>
      <p:pic>
        <p:nvPicPr>
          <p:cNvPr id="2" name="Immagine 2079">
            <a:extLst>
              <a:ext uri="{FF2B5EF4-FFF2-40B4-BE49-F238E27FC236}">
                <a16:creationId xmlns:a16="http://schemas.microsoft.com/office/drawing/2014/main" id="{270DF142-0744-2DA1-8239-2CBC4CF6285E}"/>
              </a:ext>
            </a:extLst>
          </p:cNvPr>
          <p:cNvPicPr>
            <a:picLocks noChangeAspect="1"/>
          </p:cNvPicPr>
          <p:nvPr/>
        </p:nvPicPr>
        <p:blipFill>
          <a:blip r:embed="rId2">
            <a:clrChange>
              <a:clrFrom>
                <a:srgbClr val="FFFFFF"/>
              </a:clrFrom>
              <a:clrTo>
                <a:srgbClr val="FFFFFF">
                  <a:alpha val="0"/>
                </a:srgbClr>
              </a:clrTo>
            </a:clrChange>
            <a:alphaModFix amt="10000"/>
          </a:blip>
          <a:stretch>
            <a:fillRect/>
          </a:stretch>
        </p:blipFill>
        <p:spPr>
          <a:xfrm>
            <a:off x="1362455" y="0"/>
            <a:ext cx="9234327" cy="6858000"/>
          </a:xfrm>
          <a:prstGeom prst="rect">
            <a:avLst/>
          </a:prstGeom>
        </p:spPr>
      </p:pic>
      <p:sp>
        <p:nvSpPr>
          <p:cNvPr id="3" name="Rectangle 2">
            <a:extLst>
              <a:ext uri="{FF2B5EF4-FFF2-40B4-BE49-F238E27FC236}">
                <a16:creationId xmlns:a16="http://schemas.microsoft.com/office/drawing/2014/main" id="{5369D76C-B0F8-9648-59B0-70C6E1A8FAB2}"/>
              </a:ext>
            </a:extLst>
          </p:cNvPr>
          <p:cNvSpPr/>
          <p:nvPr/>
        </p:nvSpPr>
        <p:spPr>
          <a:xfrm>
            <a:off x="0" y="27432"/>
            <a:ext cx="12192000" cy="886968"/>
          </a:xfrm>
          <a:prstGeom prst="rect">
            <a:avLst/>
          </a:prstGeom>
          <a:solidFill>
            <a:schemeClr val="tx2">
              <a:lumMod val="75000"/>
              <a:lumOff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mn-cs"/>
              </a:rPr>
              <a:t>In-Plasma Decay Model: From Lab to Stars</a:t>
            </a:r>
          </a:p>
        </p:txBody>
      </p:sp>
      <p:pic>
        <p:nvPicPr>
          <p:cNvPr id="5" name="Picture 2" descr="Stars - NASA Science">
            <a:extLst>
              <a:ext uri="{FF2B5EF4-FFF2-40B4-BE49-F238E27FC236}">
                <a16:creationId xmlns:a16="http://schemas.microsoft.com/office/drawing/2014/main" id="{91027874-91B8-5477-88BC-C3DEA6260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50976"/>
            <a:ext cx="3630244" cy="22311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8DAA029E-914F-8BC5-616E-A7DFF7A70EAC}"/>
              </a:ext>
            </a:extLst>
          </p:cNvPr>
          <p:cNvSpPr/>
          <p:nvPr/>
        </p:nvSpPr>
        <p:spPr>
          <a:xfrm>
            <a:off x="4128153" y="2212849"/>
            <a:ext cx="3236976" cy="1216151"/>
          </a:xfrm>
          <a:prstGeom prst="roundRect">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General model of in-plasma decay</a:t>
            </a:r>
          </a:p>
        </p:txBody>
      </p:sp>
      <p:sp>
        <p:nvSpPr>
          <p:cNvPr id="11" name="TextBox 2">
            <a:extLst>
              <a:ext uri="{FF2B5EF4-FFF2-40B4-BE49-F238E27FC236}">
                <a16:creationId xmlns:a16="http://schemas.microsoft.com/office/drawing/2014/main" id="{D805877D-163F-7A31-ADFA-61691089A296}"/>
              </a:ext>
            </a:extLst>
          </p:cNvPr>
          <p:cNvSpPr txBox="1"/>
          <p:nvPr/>
        </p:nvSpPr>
        <p:spPr>
          <a:xfrm>
            <a:off x="161868" y="3218688"/>
            <a:ext cx="3648456" cy="19082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High density and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n ~ 10</a:t>
            </a:r>
            <a:r>
              <a:rPr kumimoji="0" lang="en-US" sz="1600" b="0" i="1" u="none" strike="noStrike" kern="1200" cap="none" spc="0" normalizeH="0" baseline="30000" noProof="0" dirty="0">
                <a:ln>
                  <a:noFill/>
                </a:ln>
                <a:solidFill>
                  <a:srgbClr val="000000"/>
                </a:solidFill>
                <a:effectLst/>
                <a:uLnTx/>
                <a:uFillTx/>
                <a:latin typeface="Trebuchet MS"/>
                <a:ea typeface="Calibri" panose="020F0502020204030204" pitchFamily="34" charset="0"/>
                <a:cs typeface="Calibri" panose="020F0502020204030204" pitchFamily="34" charset="0"/>
              </a:rPr>
              <a:t>24-26</a:t>
            </a:r>
            <a:r>
              <a:rPr kumimoji="0" lang="en-US" sz="16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 cm</a:t>
            </a:r>
            <a:r>
              <a:rPr kumimoji="0" lang="en-US" sz="1600" b="0" i="1" u="none" strike="noStrike" kern="1200" cap="none" spc="0" normalizeH="0" baseline="30000" noProof="0" dirty="0">
                <a:ln>
                  <a:noFill/>
                </a:ln>
                <a:solidFill>
                  <a:srgbClr val="000000"/>
                </a:solidFill>
                <a:effectLst/>
                <a:uLnTx/>
                <a:uFillTx/>
                <a:latin typeface="Trebuchet MS"/>
                <a:ea typeface="Calibri" panose="020F0502020204030204" pitchFamily="34" charset="0"/>
                <a:cs typeface="Calibri" panose="020F0502020204030204" pitchFamily="34" charset="0"/>
              </a:rPr>
              <a:t>-3</a:t>
            </a:r>
            <a:r>
              <a:rPr kumimoji="0" lang="en-US" sz="16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 </a:t>
            </a:r>
            <a:r>
              <a:rPr kumimoji="0" lang="en-US" sz="1600" b="0" i="1" u="none" strike="noStrike" kern="1200" cap="none" spc="0" normalizeH="0" baseline="0" noProof="0" dirty="0" err="1">
                <a:ln>
                  <a:noFill/>
                </a:ln>
                <a:solidFill>
                  <a:srgbClr val="000000"/>
                </a:solidFill>
                <a:effectLst/>
                <a:uLnTx/>
                <a:uFillTx/>
                <a:latin typeface="Trebuchet MS"/>
                <a:ea typeface="Calibri" panose="020F0502020204030204" pitchFamily="34" charset="0"/>
                <a:cs typeface="Calibri" panose="020F0502020204030204" pitchFamily="34" charset="0"/>
              </a:rPr>
              <a:t>kT</a:t>
            </a:r>
            <a:r>
              <a:rPr kumimoji="0" lang="en-US" sz="16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 ~ 100 eV - 1 keV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LTE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CSD – Saha equation, LPD – Boltzmann equation, electrons – Maxwellian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Perfect confinement</a:t>
            </a:r>
            <a:endParaRPr kumimoji="0" lang="en-US" sz="2000" b="1"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endParaRPr>
          </a:p>
        </p:txBody>
      </p:sp>
      <p:sp>
        <p:nvSpPr>
          <p:cNvPr id="12" name="TextBox 2">
            <a:extLst>
              <a:ext uri="{FF2B5EF4-FFF2-40B4-BE49-F238E27FC236}">
                <a16:creationId xmlns:a16="http://schemas.microsoft.com/office/drawing/2014/main" id="{431EE84A-20E8-579C-662C-1FCD66AC932D}"/>
              </a:ext>
            </a:extLst>
          </p:cNvPr>
          <p:cNvSpPr txBox="1"/>
          <p:nvPr/>
        </p:nvSpPr>
        <p:spPr>
          <a:xfrm>
            <a:off x="7634439" y="3257160"/>
            <a:ext cx="4585001" cy="19082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Low density, high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Trebuchet MS"/>
                <a:ea typeface="Calibri"/>
                <a:cs typeface="Calibri"/>
              </a:rPr>
              <a:t>n</a:t>
            </a:r>
            <a:r>
              <a:rPr kumimoji="0" lang="en-US" sz="1600" b="0" i="1" u="none" strike="noStrike" kern="1200" cap="none" spc="0" normalizeH="0" baseline="-25000" noProof="0">
                <a:ln>
                  <a:noFill/>
                </a:ln>
                <a:solidFill>
                  <a:srgbClr val="000000"/>
                </a:solidFill>
                <a:effectLst/>
                <a:uLnTx/>
                <a:uFillTx/>
                <a:latin typeface="Trebuchet MS"/>
                <a:ea typeface="Calibri"/>
                <a:cs typeface="Calibri"/>
              </a:rPr>
              <a:t>e</a:t>
            </a:r>
            <a:r>
              <a:rPr kumimoji="0" lang="en-US" sz="1600" b="0" i="1" u="none" strike="noStrike" kern="1200" cap="none" spc="0" normalizeH="0" baseline="0" noProof="0">
                <a:ln>
                  <a:noFill/>
                </a:ln>
                <a:solidFill>
                  <a:srgbClr val="000000"/>
                </a:solidFill>
                <a:effectLst/>
                <a:uLnTx/>
                <a:uFillTx/>
                <a:latin typeface="Trebuchet MS"/>
                <a:ea typeface="Calibri"/>
                <a:cs typeface="Calibri"/>
              </a:rPr>
              <a:t> ~ 10</a:t>
            </a:r>
            <a:r>
              <a:rPr kumimoji="0" lang="en-US" sz="1600" b="0" i="1" u="none" strike="noStrike" kern="1200" cap="none" spc="0" normalizeH="0" baseline="30000" noProof="0">
                <a:ln>
                  <a:noFill/>
                </a:ln>
                <a:solidFill>
                  <a:srgbClr val="000000"/>
                </a:solidFill>
                <a:effectLst/>
                <a:uLnTx/>
                <a:uFillTx/>
                <a:latin typeface="Trebuchet MS"/>
                <a:ea typeface="Calibri"/>
                <a:cs typeface="Calibri"/>
              </a:rPr>
              <a:t>11-13</a:t>
            </a:r>
            <a:r>
              <a:rPr kumimoji="0" lang="en-US" sz="1600" b="0" i="1" u="none" strike="noStrike" kern="1200" cap="none" spc="0" normalizeH="0" baseline="0" noProof="0">
                <a:ln>
                  <a:noFill/>
                </a:ln>
                <a:solidFill>
                  <a:srgbClr val="000000"/>
                </a:solidFill>
                <a:effectLst/>
                <a:uLnTx/>
                <a:uFillTx/>
                <a:latin typeface="Trebuchet MS"/>
                <a:ea typeface="Calibri"/>
                <a:cs typeface="Calibri"/>
              </a:rPr>
              <a:t> cm</a:t>
            </a:r>
            <a:r>
              <a:rPr kumimoji="0" lang="en-US" sz="1600" b="0" i="1" u="none" strike="noStrike" kern="1200" cap="none" spc="0" normalizeH="0" baseline="30000" noProof="0">
                <a:ln>
                  <a:noFill/>
                </a:ln>
                <a:solidFill>
                  <a:srgbClr val="000000"/>
                </a:solidFill>
                <a:effectLst/>
                <a:uLnTx/>
                <a:uFillTx/>
                <a:latin typeface="Trebuchet MS"/>
                <a:ea typeface="Calibri"/>
                <a:cs typeface="Calibri"/>
              </a:rPr>
              <a:t>-3</a:t>
            </a:r>
            <a:r>
              <a:rPr kumimoji="0" lang="en-US" sz="1600" b="0" i="1" u="none" strike="noStrike" kern="1200" cap="none" spc="0" normalizeH="0" baseline="0" noProof="0">
                <a:ln>
                  <a:noFill/>
                </a:ln>
                <a:solidFill>
                  <a:srgbClr val="000000"/>
                </a:solidFill>
                <a:effectLst/>
                <a:uLnTx/>
                <a:uFillTx/>
                <a:latin typeface="Trebuchet MS"/>
                <a:ea typeface="Calibri"/>
                <a:cs typeface="Calibri"/>
              </a:rPr>
              <a:t>, </a:t>
            </a:r>
            <a:r>
              <a:rPr kumimoji="0" lang="en-US" sz="1600" b="0" i="1" u="none" strike="noStrike" kern="1200" cap="none" spc="0" normalizeH="0" baseline="0" noProof="0" err="1">
                <a:ln>
                  <a:noFill/>
                </a:ln>
                <a:solidFill>
                  <a:srgbClr val="000000"/>
                </a:solidFill>
                <a:effectLst/>
                <a:uLnTx/>
                <a:uFillTx/>
                <a:latin typeface="Trebuchet MS"/>
                <a:ea typeface="Calibri"/>
                <a:cs typeface="Calibri"/>
              </a:rPr>
              <a:t>kT</a:t>
            </a:r>
            <a:r>
              <a:rPr kumimoji="0" lang="en-US" sz="1600" b="0" i="1" u="none" strike="noStrike" kern="1200" cap="none" spc="0" normalizeH="0" baseline="-25000" noProof="0" err="1">
                <a:ln>
                  <a:noFill/>
                </a:ln>
                <a:solidFill>
                  <a:srgbClr val="000000"/>
                </a:solidFill>
                <a:effectLst/>
                <a:uLnTx/>
                <a:uFillTx/>
                <a:latin typeface="Trebuchet MS"/>
                <a:ea typeface="Calibri"/>
                <a:cs typeface="Calibri"/>
              </a:rPr>
              <a:t>e</a:t>
            </a:r>
            <a:r>
              <a:rPr kumimoji="0" lang="en-US" sz="1600" b="0" i="1" u="none" strike="noStrike" kern="1200" cap="none" spc="0" normalizeH="0" baseline="0" noProof="0">
                <a:ln>
                  <a:noFill/>
                </a:ln>
                <a:solidFill>
                  <a:srgbClr val="000000"/>
                </a:solidFill>
                <a:effectLst/>
                <a:uLnTx/>
                <a:uFillTx/>
                <a:latin typeface="Trebuchet MS"/>
                <a:ea typeface="Calibri"/>
                <a:cs typeface="Calibri"/>
              </a:rPr>
              <a:t> ~ 100 eV - 1 keV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NLTE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CSD and LPD described by collision-radiative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Finite ion confinement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Ions are subject to transport, reactions are non-local</a:t>
            </a:r>
          </a:p>
        </p:txBody>
      </p:sp>
      <p:pic>
        <p:nvPicPr>
          <p:cNvPr id="15" name="Picture 14" descr="Immagine che contiene giocatore, palla, gioco, aria&#10;&#10;Descrizione generata automaticamente">
            <a:extLst>
              <a:ext uri="{FF2B5EF4-FFF2-40B4-BE49-F238E27FC236}">
                <a16:creationId xmlns:a16="http://schemas.microsoft.com/office/drawing/2014/main" id="{16391F7A-0A49-297C-0514-6D48FEB13216}"/>
              </a:ext>
            </a:extLst>
          </p:cNvPr>
          <p:cNvPicPr>
            <a:picLocks noChangeAspect="1"/>
          </p:cNvPicPr>
          <p:nvPr/>
        </p:nvPicPr>
        <p:blipFill>
          <a:blip r:embed="rId4"/>
          <a:stretch>
            <a:fillRect/>
          </a:stretch>
        </p:blipFill>
        <p:spPr>
          <a:xfrm>
            <a:off x="7634439" y="836005"/>
            <a:ext cx="4162930" cy="2585646"/>
          </a:xfrm>
          <a:prstGeom prst="rect">
            <a:avLst/>
          </a:prstGeom>
        </p:spPr>
      </p:pic>
      <p:sp>
        <p:nvSpPr>
          <p:cNvPr id="17" name="TextBox 16">
            <a:extLst>
              <a:ext uri="{FF2B5EF4-FFF2-40B4-BE49-F238E27FC236}">
                <a16:creationId xmlns:a16="http://schemas.microsoft.com/office/drawing/2014/main" id="{408D8F4B-0539-27B6-F1F4-E81D4622D09A}"/>
              </a:ext>
            </a:extLst>
          </p:cNvPr>
          <p:cNvSpPr txBox="1"/>
          <p:nvPr/>
        </p:nvSpPr>
        <p:spPr>
          <a:xfrm>
            <a:off x="237392" y="5780227"/>
            <a:ext cx="11990839" cy="1015663"/>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Model can be tested with measurements from PANDORA and applied to stellar core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300" b="0"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Generates more observables – can be tested in other facilities (ESR-FAIR@GSI, ERNA)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300" b="0"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b="0"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Useful for assessing feasibility of studying an isotope in PANDORA (how much material, how long to measure) </a:t>
            </a:r>
          </a:p>
        </p:txBody>
      </p:sp>
      <p:sp>
        <p:nvSpPr>
          <p:cNvPr id="4" name="Slide Number Placeholder 3">
            <a:extLst>
              <a:ext uri="{FF2B5EF4-FFF2-40B4-BE49-F238E27FC236}">
                <a16:creationId xmlns:a16="http://schemas.microsoft.com/office/drawing/2014/main" id="{BE81E09B-1DF3-F0F2-A87C-E2493ECF8FD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979686-75D0-416E-B681-C761F179D266}" type="slidenum">
              <a:rPr kumimoji="0" lang="en-US" sz="1200" b="0" i="0" u="none" strike="noStrike" kern="1200" cap="none" spc="0" normalizeH="0" baseline="0" noProof="0" smtClean="0">
                <a:ln>
                  <a:noFill/>
                </a:ln>
                <a:solidFill>
                  <a:srgbClr val="000000">
                    <a:tint val="82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82000"/>
                </a:srgbClr>
              </a:solidFill>
              <a:effectLst/>
              <a:uLnTx/>
              <a:uFillTx/>
              <a:latin typeface="Georgia"/>
              <a:ea typeface="+mn-ea"/>
              <a:cs typeface="+mn-cs"/>
            </a:endParaRPr>
          </a:p>
        </p:txBody>
      </p:sp>
    </p:spTree>
    <p:extLst>
      <p:ext uri="{BB962C8B-B14F-4D97-AF65-F5344CB8AC3E}">
        <p14:creationId xmlns:p14="http://schemas.microsoft.com/office/powerpoint/2010/main" val="18172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F8EA97A-B944-E161-78FD-142E3EB5D1AA}"/>
              </a:ext>
            </a:extLst>
          </p:cNvPr>
          <p:cNvSpPr>
            <a:spLocks noGrp="1"/>
          </p:cNvSpPr>
          <p:nvPr>
            <p:ph type="sldNum" sz="quarter" idx="12"/>
          </p:nvPr>
        </p:nvSpPr>
        <p:spPr/>
        <p:txBody>
          <a:bodyPr/>
          <a:lstStyle/>
          <a:p>
            <a:fld id="{825A1364-9D83-4D37-A282-5E5560CE45FB}" type="slidenum">
              <a:rPr lang="it-IT" smtClean="0"/>
              <a:pPr/>
              <a:t>24</a:t>
            </a:fld>
            <a:endParaRPr lang="it-IT"/>
          </a:p>
        </p:txBody>
      </p:sp>
      <p:sp>
        <p:nvSpPr>
          <p:cNvPr id="15" name="Rectangle 2">
            <a:extLst>
              <a:ext uri="{FF2B5EF4-FFF2-40B4-BE49-F238E27FC236}">
                <a16:creationId xmlns:a16="http://schemas.microsoft.com/office/drawing/2014/main" id="{B95C3B9B-EAAD-3D77-BA95-B798BD12CED6}"/>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Logo&#10;&#10;Description automatically generated">
            <a:extLst>
              <a:ext uri="{FF2B5EF4-FFF2-40B4-BE49-F238E27FC236}">
                <a16:creationId xmlns:a16="http://schemas.microsoft.com/office/drawing/2014/main" id="{6246B0AF-F308-FE3B-AACE-18C26997472B}"/>
              </a:ext>
            </a:extLst>
          </p:cNvPr>
          <p:cNvPicPr>
            <a:picLocks noChangeAspect="1"/>
          </p:cNvPicPr>
          <p:nvPr/>
        </p:nvPicPr>
        <p:blipFill>
          <a:blip r:embed="rId2">
            <a:duotone>
              <a:schemeClr val="bg2">
                <a:shade val="45000"/>
                <a:satMod val="135000"/>
              </a:schemeClr>
              <a:prstClr val="white"/>
            </a:duotone>
          </a:blip>
          <a:stretch>
            <a:fillRect/>
          </a:stretch>
        </p:blipFill>
        <p:spPr>
          <a:xfrm>
            <a:off x="10926916" y="76840"/>
            <a:ext cx="1199453" cy="774846"/>
          </a:xfrm>
          <a:prstGeom prst="rect">
            <a:avLst/>
          </a:prstGeom>
        </p:spPr>
      </p:pic>
      <p:pic>
        <p:nvPicPr>
          <p:cNvPr id="18" name="Immagine 17">
            <a:extLst>
              <a:ext uri="{FF2B5EF4-FFF2-40B4-BE49-F238E27FC236}">
                <a16:creationId xmlns:a16="http://schemas.microsoft.com/office/drawing/2014/main" id="{9F614C7A-BC62-2EE8-CDA9-2F9F8B211C84}"/>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19" name="TextBox 6">
            <a:extLst>
              <a:ext uri="{FF2B5EF4-FFF2-40B4-BE49-F238E27FC236}">
                <a16:creationId xmlns:a16="http://schemas.microsoft.com/office/drawing/2014/main" id="{34D0D83C-DC4B-136E-1DC7-031199F1F750}"/>
              </a:ext>
            </a:extLst>
          </p:cNvPr>
          <p:cNvSpPr txBox="1"/>
          <p:nvPr/>
        </p:nvSpPr>
        <p:spPr>
          <a:xfrm>
            <a:off x="-148007" y="159496"/>
            <a:ext cx="98639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alibri"/>
                <a:cs typeface="Calibri"/>
              </a:rPr>
              <a:t>“Virtual Experiments” are now possible in several scenarios</a:t>
            </a:r>
            <a:endParaRPr lang="en-US" sz="1400" dirty="0">
              <a:solidFill>
                <a:schemeClr val="bg1"/>
              </a:solidFill>
            </a:endParaRPr>
          </a:p>
        </p:txBody>
      </p:sp>
      <p:pic>
        <p:nvPicPr>
          <p:cNvPr id="5" name="Immagine 4">
            <a:extLst>
              <a:ext uri="{FF2B5EF4-FFF2-40B4-BE49-F238E27FC236}">
                <a16:creationId xmlns:a16="http://schemas.microsoft.com/office/drawing/2014/main" id="{D7EC4E85-D1A0-1238-5D74-5AE8CDD21C02}"/>
              </a:ext>
            </a:extLst>
          </p:cNvPr>
          <p:cNvPicPr>
            <a:picLocks noChangeAspect="1"/>
          </p:cNvPicPr>
          <p:nvPr/>
        </p:nvPicPr>
        <p:blipFill>
          <a:blip r:embed="rId4"/>
          <a:stretch>
            <a:fillRect/>
          </a:stretch>
        </p:blipFill>
        <p:spPr>
          <a:xfrm>
            <a:off x="1108048" y="954184"/>
            <a:ext cx="9975902" cy="5988190"/>
          </a:xfrm>
          <a:prstGeom prst="rect">
            <a:avLst/>
          </a:prstGeom>
        </p:spPr>
      </p:pic>
    </p:spTree>
    <p:extLst>
      <p:ext uri="{BB962C8B-B14F-4D97-AF65-F5344CB8AC3E}">
        <p14:creationId xmlns:p14="http://schemas.microsoft.com/office/powerpoint/2010/main" val="177000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8">
            <a:extLst>
              <a:ext uri="{FF2B5EF4-FFF2-40B4-BE49-F238E27FC236}">
                <a16:creationId xmlns:a16="http://schemas.microsoft.com/office/drawing/2014/main" id="{DB8F9929-C055-D26B-3705-68E084D6C65E}"/>
              </a:ext>
            </a:extLst>
          </p:cNvPr>
          <p:cNvSpPr txBox="1"/>
          <p:nvPr/>
        </p:nvSpPr>
        <p:spPr>
          <a:xfrm>
            <a:off x="212394" y="1280334"/>
            <a:ext cx="6378906"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Calibri"/>
                <a:cs typeface="Calibri"/>
              </a:rPr>
              <a:t>The CSD and LPD of ions can be calculated according to the thermodynamic conditions (</a:t>
            </a:r>
            <a:r>
              <a:rPr lang="en-US" i="1" dirty="0">
                <a:latin typeface="Calibri"/>
                <a:cs typeface="Calibri"/>
              </a:rPr>
              <a:t>n</a:t>
            </a:r>
            <a:r>
              <a:rPr lang="en-US" i="1" baseline="-25000" dirty="0">
                <a:latin typeface="Calibri"/>
                <a:cs typeface="Calibri"/>
              </a:rPr>
              <a:t>e</a:t>
            </a:r>
            <a:r>
              <a:rPr lang="en-US" dirty="0">
                <a:latin typeface="Calibri"/>
                <a:cs typeface="Calibri"/>
              </a:rPr>
              <a:t> and </a:t>
            </a:r>
            <a:r>
              <a:rPr lang="en-US" i="1" dirty="0" err="1">
                <a:latin typeface="Calibri"/>
                <a:cs typeface="Calibri"/>
              </a:rPr>
              <a:t>T</a:t>
            </a:r>
            <a:r>
              <a:rPr lang="en-US" i="1" baseline="-25000" dirty="0" err="1">
                <a:latin typeface="Calibri"/>
                <a:cs typeface="Calibri"/>
              </a:rPr>
              <a:t>e</a:t>
            </a:r>
            <a:r>
              <a:rPr lang="en-US" dirty="0">
                <a:latin typeface="Calibri"/>
                <a:cs typeface="Calibri"/>
              </a:rPr>
              <a:t>) of the plasma, and according to its nature (LTE vs NLTE)</a:t>
            </a:r>
            <a:endParaRPr lang="en-US" dirty="0"/>
          </a:p>
        </p:txBody>
      </p:sp>
      <p:sp>
        <p:nvSpPr>
          <p:cNvPr id="17" name="TextBox 18">
            <a:extLst>
              <a:ext uri="{FF2B5EF4-FFF2-40B4-BE49-F238E27FC236}">
                <a16:creationId xmlns:a16="http://schemas.microsoft.com/office/drawing/2014/main" id="{031BC911-B80F-FBF4-9413-406A12A76EDE}"/>
              </a:ext>
            </a:extLst>
          </p:cNvPr>
          <p:cNvSpPr txBox="1"/>
          <p:nvPr/>
        </p:nvSpPr>
        <p:spPr>
          <a:xfrm>
            <a:off x="432736" y="5229639"/>
            <a:ext cx="3159439" cy="738664"/>
          </a:xfrm>
          <a:prstGeom prst="rect">
            <a:avLst/>
          </a:prstGeom>
          <a:solidFill>
            <a:schemeClr val="accent3">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i="1" dirty="0">
                <a:latin typeface="Calibri"/>
                <a:cs typeface="Calibri"/>
              </a:rPr>
              <a:t>&lt;Z&gt;</a:t>
            </a:r>
            <a:r>
              <a:rPr lang="en-US" sz="1400" dirty="0">
                <a:latin typeface="Calibri"/>
                <a:cs typeface="Calibri"/>
              </a:rPr>
              <a:t> of </a:t>
            </a:r>
            <a:r>
              <a:rPr lang="en-US" sz="1400" baseline="30000" dirty="0">
                <a:latin typeface="Calibri"/>
                <a:cs typeface="Calibri"/>
              </a:rPr>
              <a:t>7</a:t>
            </a:r>
            <a:r>
              <a:rPr lang="en-US" sz="1400" dirty="0">
                <a:latin typeface="Calibri"/>
                <a:cs typeface="Calibri"/>
              </a:rPr>
              <a:t>Be ions in a uniform plasma with </a:t>
            </a:r>
            <a:r>
              <a:rPr lang="en-US" sz="1400" i="1" dirty="0">
                <a:highlight>
                  <a:srgbClr val="FFFF00"/>
                </a:highlight>
                <a:latin typeface="Calibri"/>
                <a:cs typeface="Calibri"/>
              </a:rPr>
              <a:t>n</a:t>
            </a:r>
            <a:r>
              <a:rPr lang="en-US" sz="1400" i="1" baseline="-25000" dirty="0">
                <a:highlight>
                  <a:srgbClr val="FFFF00"/>
                </a:highlight>
                <a:latin typeface="Calibri"/>
                <a:cs typeface="Calibri"/>
              </a:rPr>
              <a:t>e</a:t>
            </a:r>
            <a:r>
              <a:rPr lang="en-US" sz="1400" dirty="0">
                <a:highlight>
                  <a:srgbClr val="FFFF00"/>
                </a:highlight>
                <a:latin typeface="Calibri"/>
                <a:cs typeface="Calibri"/>
              </a:rPr>
              <a:t> = 10</a:t>
            </a:r>
            <a:r>
              <a:rPr lang="en-US" sz="1400" baseline="30000" dirty="0">
                <a:highlight>
                  <a:srgbClr val="FFFF00"/>
                </a:highlight>
                <a:latin typeface="Calibri"/>
                <a:cs typeface="Calibri"/>
              </a:rPr>
              <a:t>12</a:t>
            </a:r>
            <a:r>
              <a:rPr lang="en-US" sz="1400" dirty="0">
                <a:highlight>
                  <a:srgbClr val="FFFF00"/>
                </a:highlight>
                <a:latin typeface="Calibri"/>
                <a:cs typeface="Calibri"/>
              </a:rPr>
              <a:t> and </a:t>
            </a:r>
            <a:r>
              <a:rPr lang="en-US" sz="1400" i="1" dirty="0">
                <a:highlight>
                  <a:srgbClr val="FFFF00"/>
                </a:highlight>
                <a:latin typeface="Calibri"/>
                <a:cs typeface="Calibri"/>
              </a:rPr>
              <a:t>n</a:t>
            </a:r>
            <a:r>
              <a:rPr lang="en-US" sz="1400" i="1" baseline="-25000" dirty="0">
                <a:highlight>
                  <a:srgbClr val="FFFF00"/>
                </a:highlight>
                <a:latin typeface="Calibri"/>
                <a:cs typeface="Calibri"/>
              </a:rPr>
              <a:t>e</a:t>
            </a:r>
            <a:r>
              <a:rPr lang="en-US" sz="1400" dirty="0">
                <a:highlight>
                  <a:srgbClr val="FFFF00"/>
                </a:highlight>
                <a:latin typeface="Calibri"/>
                <a:cs typeface="Calibri"/>
              </a:rPr>
              <a:t> = 10</a:t>
            </a:r>
            <a:r>
              <a:rPr lang="en-US" sz="1400" baseline="30000" dirty="0">
                <a:highlight>
                  <a:srgbClr val="FFFF00"/>
                </a:highlight>
                <a:latin typeface="Calibri"/>
                <a:cs typeface="Calibri"/>
              </a:rPr>
              <a:t>25</a:t>
            </a:r>
            <a:r>
              <a:rPr lang="en-US" sz="1400" dirty="0">
                <a:highlight>
                  <a:srgbClr val="FFFF00"/>
                </a:highlight>
                <a:latin typeface="Calibri"/>
                <a:cs typeface="Calibri"/>
              </a:rPr>
              <a:t>cm</a:t>
            </a:r>
            <a:r>
              <a:rPr lang="en-US" sz="1400" baseline="30000" dirty="0">
                <a:highlight>
                  <a:srgbClr val="FFFF00"/>
                </a:highlight>
                <a:latin typeface="Calibri"/>
                <a:cs typeface="Calibri"/>
              </a:rPr>
              <a:t>-3</a:t>
            </a:r>
            <a:r>
              <a:rPr lang="en-US" sz="1400" dirty="0">
                <a:latin typeface="Calibri"/>
                <a:cs typeface="Calibri"/>
              </a:rPr>
              <a:t>, under LTE and NLTE conditions. </a:t>
            </a:r>
          </a:p>
        </p:txBody>
      </p:sp>
      <p:sp>
        <p:nvSpPr>
          <p:cNvPr id="21" name="TextBox 18">
            <a:extLst>
              <a:ext uri="{FF2B5EF4-FFF2-40B4-BE49-F238E27FC236}">
                <a16:creationId xmlns:a16="http://schemas.microsoft.com/office/drawing/2014/main" id="{5B72246A-140B-B80B-FD96-9147C0CC1E63}"/>
              </a:ext>
            </a:extLst>
          </p:cNvPr>
          <p:cNvSpPr txBox="1"/>
          <p:nvPr/>
        </p:nvSpPr>
        <p:spPr>
          <a:xfrm>
            <a:off x="4106212" y="5229639"/>
            <a:ext cx="2929588" cy="738664"/>
          </a:xfrm>
          <a:prstGeom prst="rect">
            <a:avLst/>
          </a:prstGeom>
          <a:solidFill>
            <a:schemeClr val="accent3">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i="1" dirty="0" err="1">
                <a:ea typeface="+mn-lt"/>
                <a:cs typeface="+mn-lt"/>
              </a:rPr>
              <a:t>λ</a:t>
            </a:r>
            <a:r>
              <a:rPr lang="en-US" sz="1400" i="1" dirty="0">
                <a:latin typeface="Aptos"/>
                <a:cs typeface="Calibri"/>
              </a:rPr>
              <a:t>*</a:t>
            </a:r>
            <a:r>
              <a:rPr lang="en-US" sz="1400" dirty="0">
                <a:latin typeface="Aptos"/>
                <a:cs typeface="Calibri"/>
              </a:rPr>
              <a:t> of </a:t>
            </a:r>
            <a:r>
              <a:rPr lang="en-US" sz="1400" baseline="30000" dirty="0">
                <a:latin typeface="Calibri"/>
                <a:cs typeface="Calibri"/>
              </a:rPr>
              <a:t>7</a:t>
            </a:r>
            <a:r>
              <a:rPr lang="en-US" sz="1400" dirty="0">
                <a:latin typeface="Calibri"/>
                <a:cs typeface="Calibri"/>
              </a:rPr>
              <a:t>Be ions in a uniform plasma with </a:t>
            </a:r>
            <a:r>
              <a:rPr lang="en-US" sz="1400" i="1" dirty="0">
                <a:highlight>
                  <a:srgbClr val="FFFF00"/>
                </a:highlight>
                <a:latin typeface="Calibri"/>
                <a:cs typeface="Calibri"/>
              </a:rPr>
              <a:t>n</a:t>
            </a:r>
            <a:r>
              <a:rPr lang="en-US" sz="1400" i="1" baseline="-25000" dirty="0">
                <a:highlight>
                  <a:srgbClr val="FFFF00"/>
                </a:highlight>
                <a:latin typeface="Calibri"/>
                <a:cs typeface="Calibri"/>
              </a:rPr>
              <a:t>e</a:t>
            </a:r>
            <a:r>
              <a:rPr lang="en-US" sz="1400" dirty="0">
                <a:highlight>
                  <a:srgbClr val="FFFF00"/>
                </a:highlight>
                <a:latin typeface="Calibri"/>
                <a:cs typeface="Calibri"/>
              </a:rPr>
              <a:t> = 10</a:t>
            </a:r>
            <a:r>
              <a:rPr lang="en-US" sz="1400" baseline="30000" dirty="0">
                <a:highlight>
                  <a:srgbClr val="FFFF00"/>
                </a:highlight>
                <a:latin typeface="Calibri"/>
                <a:cs typeface="Calibri"/>
              </a:rPr>
              <a:t>12</a:t>
            </a:r>
            <a:r>
              <a:rPr lang="en-US" sz="1400" dirty="0">
                <a:highlight>
                  <a:srgbClr val="FFFF00"/>
                </a:highlight>
                <a:latin typeface="Calibri"/>
                <a:cs typeface="Calibri"/>
              </a:rPr>
              <a:t> </a:t>
            </a:r>
            <a:r>
              <a:rPr lang="en-US" sz="1400" dirty="0">
                <a:latin typeface="Calibri"/>
                <a:cs typeface="Calibri"/>
              </a:rPr>
              <a:t>cm</a:t>
            </a:r>
            <a:r>
              <a:rPr lang="en-US" sz="1400" baseline="30000" dirty="0">
                <a:latin typeface="Calibri"/>
                <a:cs typeface="Calibri"/>
              </a:rPr>
              <a:t>-3</a:t>
            </a:r>
            <a:r>
              <a:rPr lang="en-US" sz="1400" dirty="0">
                <a:latin typeface="Calibri"/>
                <a:cs typeface="Calibri"/>
              </a:rPr>
              <a:t>, under LTE and NLTE conditions. </a:t>
            </a:r>
            <a:endParaRPr lang="en-US" sz="1400" dirty="0"/>
          </a:p>
        </p:txBody>
      </p:sp>
      <p:pic>
        <p:nvPicPr>
          <p:cNvPr id="30" name="Picture 29" descr="A graph of a graph showing the same graph&#10;&#10;Description automatically generated with medium confidence">
            <a:extLst>
              <a:ext uri="{FF2B5EF4-FFF2-40B4-BE49-F238E27FC236}">
                <a16:creationId xmlns:a16="http://schemas.microsoft.com/office/drawing/2014/main" id="{85A41631-E09B-076B-CE82-C33F632BB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1100" y="2353078"/>
            <a:ext cx="3877244" cy="2722938"/>
          </a:xfrm>
          <a:prstGeom prst="rect">
            <a:avLst/>
          </a:prstGeom>
        </p:spPr>
      </p:pic>
      <p:pic>
        <p:nvPicPr>
          <p:cNvPr id="31" name="Picture 30">
            <a:extLst>
              <a:ext uri="{FF2B5EF4-FFF2-40B4-BE49-F238E27FC236}">
                <a16:creationId xmlns:a16="http://schemas.microsoft.com/office/drawing/2014/main" id="{ACF383CC-CD01-BBF4-EA42-F374B8C4D0FC}"/>
              </a:ext>
            </a:extLst>
          </p:cNvPr>
          <p:cNvPicPr>
            <a:picLocks noChangeAspect="1"/>
          </p:cNvPicPr>
          <p:nvPr/>
        </p:nvPicPr>
        <p:blipFill>
          <a:blip r:embed="rId3"/>
          <a:stretch>
            <a:fillRect/>
          </a:stretch>
        </p:blipFill>
        <p:spPr>
          <a:xfrm>
            <a:off x="-27325" y="2353078"/>
            <a:ext cx="3721100" cy="2663948"/>
          </a:xfrm>
          <a:prstGeom prst="rect">
            <a:avLst/>
          </a:prstGeom>
        </p:spPr>
      </p:pic>
      <p:sp>
        <p:nvSpPr>
          <p:cNvPr id="2" name="Rectangle 2">
            <a:extLst>
              <a:ext uri="{FF2B5EF4-FFF2-40B4-BE49-F238E27FC236}">
                <a16:creationId xmlns:a16="http://schemas.microsoft.com/office/drawing/2014/main" id="{7429B5F0-BEA4-BB8D-F1F4-3BE154EA2D5A}"/>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EA8454C3-6246-9D65-B3B4-066ACD1F4763}"/>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33F7DD8A-D671-6CDA-7DFA-29C20CC52423}"/>
              </a:ext>
            </a:extLst>
          </p:cNvPr>
          <p:cNvPicPr>
            <a:picLocks noChangeAspect="1"/>
          </p:cNvPicPr>
          <p:nvPr/>
        </p:nvPicPr>
        <p:blipFill>
          <a:blip r:embed="rId4">
            <a:duotone>
              <a:schemeClr val="bg2">
                <a:shade val="45000"/>
                <a:satMod val="135000"/>
              </a:schemeClr>
              <a:prstClr val="white"/>
            </a:duotone>
          </a:blip>
          <a:stretch>
            <a:fillRect/>
          </a:stretch>
        </p:blipFill>
        <p:spPr>
          <a:xfrm>
            <a:off x="10926916" y="76840"/>
            <a:ext cx="1199453" cy="774846"/>
          </a:xfrm>
          <a:prstGeom prst="rect">
            <a:avLst/>
          </a:prstGeom>
        </p:spPr>
      </p:pic>
      <p:pic>
        <p:nvPicPr>
          <p:cNvPr id="5" name="Immagine 4">
            <a:extLst>
              <a:ext uri="{FF2B5EF4-FFF2-40B4-BE49-F238E27FC236}">
                <a16:creationId xmlns:a16="http://schemas.microsoft.com/office/drawing/2014/main" id="{79F0D9E7-6781-E9AB-2D5E-1972059C763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7" name="TextBox 6">
            <a:extLst>
              <a:ext uri="{FF2B5EF4-FFF2-40B4-BE49-F238E27FC236}">
                <a16:creationId xmlns:a16="http://schemas.microsoft.com/office/drawing/2014/main" id="{4AEAECDD-C620-D536-7F59-391672A0592C}"/>
              </a:ext>
            </a:extLst>
          </p:cNvPr>
          <p:cNvSpPr txBox="1"/>
          <p:nvPr/>
        </p:nvSpPr>
        <p:spPr>
          <a:xfrm>
            <a:off x="-148007" y="159496"/>
            <a:ext cx="98639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alibri"/>
                <a:cs typeface="Calibri"/>
              </a:rPr>
              <a:t>A special test-case: Orbital Electron Capture Decay in </a:t>
            </a:r>
            <a:r>
              <a:rPr lang="en-US" sz="2800" b="1" baseline="30000" dirty="0">
                <a:solidFill>
                  <a:schemeClr val="bg1"/>
                </a:solidFill>
                <a:latin typeface="Calibri"/>
                <a:cs typeface="Calibri"/>
              </a:rPr>
              <a:t>7</a:t>
            </a:r>
            <a:r>
              <a:rPr lang="en-US" sz="2800" b="1" dirty="0">
                <a:solidFill>
                  <a:schemeClr val="bg1"/>
                </a:solidFill>
                <a:latin typeface="Calibri"/>
                <a:cs typeface="Calibri"/>
              </a:rPr>
              <a:t>Be</a:t>
            </a:r>
            <a:endParaRPr lang="en-US" sz="1400" dirty="0">
              <a:solidFill>
                <a:schemeClr val="bg1"/>
              </a:solidFill>
            </a:endParaRPr>
          </a:p>
        </p:txBody>
      </p:sp>
      <p:pic>
        <p:nvPicPr>
          <p:cNvPr id="6" name="Immagine 5" descr="Immagine che contiene testo, Carattere, schermata, algebra&#10;&#10;Il contenuto generato dall'IA potrebbe non essere corretto.">
            <a:extLst>
              <a:ext uri="{FF2B5EF4-FFF2-40B4-BE49-F238E27FC236}">
                <a16:creationId xmlns:a16="http://schemas.microsoft.com/office/drawing/2014/main" id="{CA283F92-23F4-ECAA-9168-B585741509A6}"/>
              </a:ext>
            </a:extLst>
          </p:cNvPr>
          <p:cNvPicPr>
            <a:picLocks noChangeAspect="1"/>
          </p:cNvPicPr>
          <p:nvPr/>
        </p:nvPicPr>
        <p:blipFill>
          <a:blip r:embed="rId6"/>
          <a:stretch>
            <a:fillRect/>
          </a:stretch>
        </p:blipFill>
        <p:spPr>
          <a:xfrm>
            <a:off x="7850276" y="1144615"/>
            <a:ext cx="3731383" cy="1485981"/>
          </a:xfrm>
          <a:prstGeom prst="rect">
            <a:avLst/>
          </a:prstGeom>
        </p:spPr>
      </p:pic>
      <p:pic>
        <p:nvPicPr>
          <p:cNvPr id="8" name="Immagine 7">
            <a:extLst>
              <a:ext uri="{FF2B5EF4-FFF2-40B4-BE49-F238E27FC236}">
                <a16:creationId xmlns:a16="http://schemas.microsoft.com/office/drawing/2014/main" id="{5DA78D5D-05FD-D125-3069-F029C622C328}"/>
              </a:ext>
            </a:extLst>
          </p:cNvPr>
          <p:cNvPicPr>
            <a:picLocks noChangeAspect="1"/>
          </p:cNvPicPr>
          <p:nvPr/>
        </p:nvPicPr>
        <p:blipFill>
          <a:blip r:embed="rId7"/>
          <a:stretch>
            <a:fillRect/>
          </a:stretch>
        </p:blipFill>
        <p:spPr>
          <a:xfrm>
            <a:off x="7213600" y="4864103"/>
            <a:ext cx="4912769" cy="2038896"/>
          </a:xfrm>
          <a:prstGeom prst="rect">
            <a:avLst/>
          </a:prstGeom>
        </p:spPr>
      </p:pic>
      <p:sp>
        <p:nvSpPr>
          <p:cNvPr id="10" name="CasellaDiTesto 9">
            <a:extLst>
              <a:ext uri="{FF2B5EF4-FFF2-40B4-BE49-F238E27FC236}">
                <a16:creationId xmlns:a16="http://schemas.microsoft.com/office/drawing/2014/main" id="{5FF27738-0909-F680-553B-2DDA245CA8F2}"/>
              </a:ext>
            </a:extLst>
          </p:cNvPr>
          <p:cNvSpPr txBox="1"/>
          <p:nvPr/>
        </p:nvSpPr>
        <p:spPr>
          <a:xfrm>
            <a:off x="8013352" y="2844377"/>
            <a:ext cx="3992651"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a:ea typeface="+mn-ea"/>
                <a:cs typeface="Calibri"/>
              </a:rPr>
              <a:t>t</a:t>
            </a:r>
            <a:r>
              <a:rPr kumimoji="0" lang="en-US" sz="1600" b="1" i="1" u="none" strike="noStrike" kern="1200" cap="none" spc="0" normalizeH="0" baseline="-25000" noProof="0" dirty="0">
                <a:ln>
                  <a:noFill/>
                </a:ln>
                <a:solidFill>
                  <a:srgbClr val="000000"/>
                </a:solidFill>
                <a:effectLst/>
                <a:uLnTx/>
                <a:uFillTx/>
                <a:latin typeface="Calibri"/>
                <a:ea typeface="+mn-ea"/>
                <a:cs typeface="Calibri"/>
              </a:rPr>
              <a:t>1/2</a:t>
            </a:r>
            <a:r>
              <a:rPr kumimoji="0" lang="en-US" sz="1600" b="1" i="0" u="none" strike="noStrike" kern="1200" cap="none" spc="0" normalizeH="0" baseline="0" noProof="0" dirty="0">
                <a:ln>
                  <a:noFill/>
                </a:ln>
                <a:solidFill>
                  <a:srgbClr val="000000"/>
                </a:solidFill>
                <a:effectLst/>
                <a:uLnTx/>
                <a:uFillTx/>
                <a:latin typeface="Calibri"/>
                <a:ea typeface="+mn-ea"/>
                <a:cs typeface="Calibri"/>
              </a:rPr>
              <a:t> in </a:t>
            </a:r>
            <a:r>
              <a:rPr kumimoji="0" lang="en-US" sz="1600" b="1" i="0" u="none" strike="noStrike" kern="1200" cap="none" spc="0" normalizeH="0" baseline="30000" noProof="0" dirty="0">
                <a:ln>
                  <a:noFill/>
                </a:ln>
                <a:solidFill>
                  <a:srgbClr val="000000"/>
                </a:solidFill>
                <a:effectLst/>
                <a:uLnTx/>
                <a:uFillTx/>
                <a:latin typeface="Calibri"/>
                <a:ea typeface="+mn-ea"/>
                <a:cs typeface="Calibri"/>
              </a:rPr>
              <a:t>7</a:t>
            </a:r>
            <a:r>
              <a:rPr kumimoji="0" lang="en-US" sz="1600" b="1" i="0" u="none" strike="noStrike" kern="1200" cap="none" spc="0" normalizeH="0" baseline="0" noProof="0" dirty="0">
                <a:ln>
                  <a:noFill/>
                </a:ln>
                <a:solidFill>
                  <a:srgbClr val="000000"/>
                </a:solidFill>
                <a:effectLst/>
                <a:uLnTx/>
                <a:uFillTx/>
                <a:latin typeface="Calibri"/>
                <a:ea typeface="+mn-ea"/>
                <a:cs typeface="Calibri"/>
              </a:rPr>
              <a:t>Be</a:t>
            </a:r>
            <a:r>
              <a:rPr kumimoji="0" lang="en-US" sz="1600" b="1" i="0" u="none" strike="noStrike" kern="1200" cap="none" spc="0" normalizeH="0" baseline="30000" noProof="0" dirty="0">
                <a:ln>
                  <a:noFill/>
                </a:ln>
                <a:solidFill>
                  <a:srgbClr val="000000"/>
                </a:solidFill>
                <a:effectLst/>
                <a:uLnTx/>
                <a:uFillTx/>
                <a:latin typeface="Calibri"/>
                <a:ea typeface="+mn-ea"/>
                <a:cs typeface="Calibri"/>
              </a:rPr>
              <a:t>0+</a:t>
            </a:r>
            <a:r>
              <a:rPr kumimoji="0" lang="en-US" sz="1600" b="1" i="0" u="none" strike="noStrike" kern="1200" cap="none" spc="0" normalizeH="0" baseline="0" noProof="0" dirty="0">
                <a:ln>
                  <a:noFill/>
                </a:ln>
                <a:solidFill>
                  <a:srgbClr val="000000"/>
                </a:solidFill>
                <a:effectLst/>
                <a:uLnTx/>
                <a:uFillTx/>
                <a:latin typeface="Calibri"/>
                <a:ea typeface="+mn-ea"/>
                <a:cs typeface="Calibri"/>
              </a:rPr>
              <a:t> at ground state = 53.44 days with BR = 10.45%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Calibri"/>
              </a:rPr>
              <a:t>ENSDF</a:t>
            </a:r>
            <a:r>
              <a:rPr kumimoji="0" lang="en-US" sz="1600" b="1" i="1" u="none" strike="noStrike" kern="1200" cap="none" spc="0" normalizeH="0" baseline="0" noProof="0" dirty="0">
                <a:ln>
                  <a:noFill/>
                </a:ln>
                <a:solidFill>
                  <a:srgbClr val="000000"/>
                </a:solidFill>
                <a:effectLst/>
                <a:uLnTx/>
                <a:uFillTx/>
                <a:latin typeface="Calibri"/>
                <a:ea typeface="+mn-ea"/>
                <a:cs typeface="Calibri"/>
              </a:rPr>
              <a:t> t</a:t>
            </a:r>
            <a:r>
              <a:rPr kumimoji="0" lang="en-US" b="1" i="1" u="none" strike="noStrike" kern="1200" cap="none" spc="0" normalizeH="0" baseline="-25000" noProof="0" dirty="0">
                <a:ln>
                  <a:noFill/>
                </a:ln>
                <a:solidFill>
                  <a:srgbClr val="000000"/>
                </a:solidFill>
                <a:effectLst/>
                <a:uLnTx/>
                <a:uFillTx/>
                <a:latin typeface="Aptos"/>
                <a:ea typeface="+mn-ea"/>
                <a:cs typeface="Calibri"/>
              </a:rPr>
              <a:t>1/2</a:t>
            </a:r>
            <a:r>
              <a:rPr kumimoji="0" lang="en-US" sz="1600" b="1" i="0" u="none" strike="noStrike" kern="1200" cap="none" spc="0" normalizeH="0" baseline="0" noProof="0" dirty="0">
                <a:ln>
                  <a:noFill/>
                </a:ln>
                <a:solidFill>
                  <a:srgbClr val="000000"/>
                </a:solidFill>
                <a:effectLst/>
                <a:uLnTx/>
                <a:uFillTx/>
                <a:latin typeface="Calibri"/>
                <a:ea typeface="+mn-ea"/>
                <a:cs typeface="Calibri"/>
              </a:rPr>
              <a:t> = 53.22 ± 0.06 days and BR = 10.44%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Calibri"/>
              </a:rPr>
              <a:t>EXCELLENT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Calibri"/>
                <a:ea typeface="+mn-ea"/>
                <a:cs typeface="Calibri"/>
              </a:rPr>
              <a:t>B. Mishra et al, under review, Phys Rev </a:t>
            </a:r>
            <a:r>
              <a:rPr lang="en-US" sz="1200" b="1" i="1" dirty="0">
                <a:solidFill>
                  <a:srgbClr val="000000"/>
                </a:solidFill>
                <a:latin typeface="Calibri"/>
                <a:cs typeface="Calibri"/>
              </a:rPr>
              <a:t>C</a:t>
            </a:r>
            <a:endParaRPr kumimoji="0" lang="en-US" sz="1200" b="1" i="1" u="none" strike="noStrike" kern="1200" cap="none" spc="0" normalizeH="0" baseline="0" noProof="0" dirty="0">
              <a:ln>
                <a:noFill/>
              </a:ln>
              <a:solidFill>
                <a:srgbClr val="000000"/>
              </a:solidFill>
              <a:effectLst/>
              <a:uLnTx/>
              <a:uFillTx/>
              <a:latin typeface="Calibri"/>
              <a:ea typeface="+mn-ea"/>
              <a:cs typeface="Calibri"/>
            </a:endParaRPr>
          </a:p>
        </p:txBody>
      </p:sp>
      <p:sp>
        <p:nvSpPr>
          <p:cNvPr id="12" name="Oval 11">
            <a:extLst>
              <a:ext uri="{FF2B5EF4-FFF2-40B4-BE49-F238E27FC236}">
                <a16:creationId xmlns:a16="http://schemas.microsoft.com/office/drawing/2014/main" id="{E925BBD2-BD58-6C65-267C-DD40D93F8E84}"/>
              </a:ext>
            </a:extLst>
          </p:cNvPr>
          <p:cNvSpPr/>
          <p:nvPr/>
        </p:nvSpPr>
        <p:spPr>
          <a:xfrm>
            <a:off x="740072" y="4227043"/>
            <a:ext cx="1126901" cy="59028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cxnSp>
        <p:nvCxnSpPr>
          <p:cNvPr id="16" name="Connettore diritto a freccia 15">
            <a:extLst>
              <a:ext uri="{FF2B5EF4-FFF2-40B4-BE49-F238E27FC236}">
                <a16:creationId xmlns:a16="http://schemas.microsoft.com/office/drawing/2014/main" id="{FFE8B288-7B7B-EBA4-CB39-C2877C97CF95}"/>
              </a:ext>
            </a:extLst>
          </p:cNvPr>
          <p:cNvCxnSpPr/>
          <p:nvPr/>
        </p:nvCxnSpPr>
        <p:spPr>
          <a:xfrm>
            <a:off x="5659722" y="3898900"/>
            <a:ext cx="2353630" cy="3281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398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1164C-0504-53C9-6142-10093C116BA6}"/>
            </a:ext>
          </a:extLst>
        </p:cNvPr>
        <p:cNvGrpSpPr/>
        <p:nvPr/>
      </p:nvGrpSpPr>
      <p:grpSpPr>
        <a:xfrm>
          <a:off x="0" y="0"/>
          <a:ext cx="0" cy="0"/>
          <a:chOff x="0" y="0"/>
          <a:chExt cx="0" cy="0"/>
        </a:xfrm>
      </p:grpSpPr>
      <p:pic>
        <p:nvPicPr>
          <p:cNvPr id="14" name="Picture 13" descr="A diagram of a cylindrical object&#10;&#10;AI-generated content may be incorrect.">
            <a:extLst>
              <a:ext uri="{FF2B5EF4-FFF2-40B4-BE49-F238E27FC236}">
                <a16:creationId xmlns:a16="http://schemas.microsoft.com/office/drawing/2014/main" id="{A30B8AB3-670C-EA16-85BC-A863CD481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084" y="1933267"/>
            <a:ext cx="4142140" cy="4050040"/>
          </a:xfrm>
          <a:prstGeom prst="rect">
            <a:avLst/>
          </a:prstGeom>
        </p:spPr>
      </p:pic>
      <p:sp>
        <p:nvSpPr>
          <p:cNvPr id="4" name="TextBox 3">
            <a:extLst>
              <a:ext uri="{FF2B5EF4-FFF2-40B4-BE49-F238E27FC236}">
                <a16:creationId xmlns:a16="http://schemas.microsoft.com/office/drawing/2014/main" id="{6FDF94B3-0A54-D5C5-CB95-6A88427B6F21}"/>
              </a:ext>
            </a:extLst>
          </p:cNvPr>
          <p:cNvSpPr txBox="1"/>
          <p:nvPr/>
        </p:nvSpPr>
        <p:spPr>
          <a:xfrm>
            <a:off x="64857" y="989635"/>
            <a:ext cx="11813199" cy="946413"/>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rebuchet MS"/>
                <a:ea typeface="Calibri"/>
                <a:cs typeface="Calibri"/>
              </a:rPr>
              <a:t>The in-plasma decay model can be combined </a:t>
            </a:r>
            <a:r>
              <a:rPr kumimoji="0" lang="en-US" sz="2000" b="1" i="0" u="sng" strike="noStrike" kern="1200" cap="none" spc="0" normalizeH="0" baseline="0" noProof="0">
                <a:ln>
                  <a:noFill/>
                </a:ln>
                <a:solidFill>
                  <a:srgbClr val="000000"/>
                </a:solidFill>
                <a:effectLst/>
                <a:uLnTx/>
                <a:uFillTx/>
                <a:latin typeface="Trebuchet MS"/>
                <a:ea typeface="Calibri"/>
                <a:cs typeface="Calibri"/>
              </a:rPr>
              <a:t>with Particle-in-Cell Monte Carlo (PIC-MC) codes</a:t>
            </a:r>
            <a:r>
              <a:rPr kumimoji="0" lang="en-US" sz="2000" b="0" i="0" u="none" strike="noStrike" kern="1200" cap="none" spc="0" normalizeH="0" baseline="0" noProof="0">
                <a:ln>
                  <a:noFill/>
                </a:ln>
                <a:solidFill>
                  <a:srgbClr val="000000"/>
                </a:solidFill>
                <a:effectLst/>
                <a:uLnTx/>
                <a:uFillTx/>
                <a:latin typeface="Trebuchet MS"/>
                <a:ea typeface="Calibri"/>
                <a:cs typeface="Calibri"/>
              </a:rPr>
              <a:t> to predict spatial distribution of </a:t>
            </a:r>
            <a:r>
              <a:rPr kumimoji="0" lang="el-GR" sz="2000" b="0" i="1"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λ</a:t>
            </a:r>
            <a:r>
              <a:rPr kumimoji="0" lang="en-US" sz="2000" b="0" i="1" u="none" strike="noStrike" kern="1200" cap="none" spc="0" normalizeH="0" baseline="30000" noProof="0">
                <a:ln>
                  <a:noFill/>
                </a:ln>
                <a:solidFill>
                  <a:srgbClr val="000000"/>
                </a:solidFill>
                <a:effectLst/>
                <a:uLnTx/>
                <a:uFillTx/>
                <a:latin typeface="Trebuchet MS"/>
                <a:ea typeface="Calibri" panose="020F0502020204030204" pitchFamily="34" charset="0"/>
                <a:cs typeface="Calibri" panose="020F0502020204030204" pitchFamily="34" charset="0"/>
              </a:rPr>
              <a:t>*</a:t>
            </a:r>
            <a:r>
              <a:rPr kumimoji="0" lang="en-US" sz="2000" b="0"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 in PANDORA</a:t>
            </a:r>
            <a:r>
              <a:rPr kumimoji="0" lang="en-US" sz="2000" b="0" i="0" u="none" strike="noStrike" kern="1200" cap="none" spc="0" normalizeH="0" baseline="0" noProof="0">
                <a:ln>
                  <a:noFill/>
                </a:ln>
                <a:solidFill>
                  <a:srgbClr val="000000"/>
                </a:solidFill>
                <a:effectLst/>
                <a:uLnTx/>
                <a:uFillTx/>
                <a:latin typeface="Trebuchet MS"/>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000000"/>
              </a:solidFill>
              <a:effectLst/>
              <a:uLnTx/>
              <a:uFillTx/>
              <a:latin typeface="Trebuchet M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000000"/>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B. Mishra et al, Front. Phys. 932448 (2022)</a:t>
            </a:r>
          </a:p>
        </p:txBody>
      </p:sp>
      <p:pic>
        <p:nvPicPr>
          <p:cNvPr id="13" name="Picture 12" descr="A diagram of a heat wave&#10;&#10;AI-generated content may be incorrect.">
            <a:extLst>
              <a:ext uri="{FF2B5EF4-FFF2-40B4-BE49-F238E27FC236}">
                <a16:creationId xmlns:a16="http://schemas.microsoft.com/office/drawing/2014/main" id="{827FB778-F08B-16CD-CA65-F6B3EB937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0" y="2043150"/>
            <a:ext cx="4065850" cy="4050040"/>
          </a:xfrm>
          <a:prstGeom prst="rect">
            <a:avLst/>
          </a:prstGeom>
        </p:spPr>
      </p:pic>
      <p:sp>
        <p:nvSpPr>
          <p:cNvPr id="15" name="TextBox 14">
            <a:extLst>
              <a:ext uri="{FF2B5EF4-FFF2-40B4-BE49-F238E27FC236}">
                <a16:creationId xmlns:a16="http://schemas.microsoft.com/office/drawing/2014/main" id="{F2FA8556-B895-D226-77AD-2F57530D5D86}"/>
              </a:ext>
            </a:extLst>
          </p:cNvPr>
          <p:cNvSpPr txBox="1"/>
          <p:nvPr/>
        </p:nvSpPr>
        <p:spPr>
          <a:xfrm>
            <a:off x="156644" y="6183207"/>
            <a:ext cx="37222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3D distribution of n</a:t>
            </a:r>
            <a:r>
              <a:rPr kumimoji="0" lang="en-US" sz="1600" b="0" i="0" u="none" strike="noStrike" kern="1200" cap="none" spc="0" normalizeH="0" baseline="-25000" noProof="0">
                <a:ln>
                  <a:noFill/>
                </a:ln>
                <a:solidFill>
                  <a:srgbClr val="000000"/>
                </a:solidFill>
                <a:effectLst/>
                <a:uLnTx/>
                <a:uFillTx/>
                <a:latin typeface="Trebuchet MS"/>
                <a:ea typeface="Calibri" panose="020F0502020204030204" pitchFamily="34" charset="0"/>
                <a:cs typeface="Calibri" panose="020F0502020204030204" pitchFamily="34" charset="0"/>
              </a:rPr>
              <a:t>e</a:t>
            </a:r>
            <a:r>
              <a:rPr kumimoji="0" lang="en-US" sz="1600" b="0"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 in PANDORA (preliminary simulation)</a:t>
            </a:r>
          </a:p>
        </p:txBody>
      </p:sp>
      <p:sp>
        <p:nvSpPr>
          <p:cNvPr id="16" name="TextBox 15">
            <a:extLst>
              <a:ext uri="{FF2B5EF4-FFF2-40B4-BE49-F238E27FC236}">
                <a16:creationId xmlns:a16="http://schemas.microsoft.com/office/drawing/2014/main" id="{F67484EF-C1A8-BE2E-59A6-3D3D5C2E6333}"/>
              </a:ext>
            </a:extLst>
          </p:cNvPr>
          <p:cNvSpPr txBox="1"/>
          <p:nvPr/>
        </p:nvSpPr>
        <p:spPr>
          <a:xfrm>
            <a:off x="4100388" y="6200292"/>
            <a:ext cx="3357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srgbClr val="000000"/>
                </a:solidFill>
                <a:effectLst/>
                <a:uLnTx/>
                <a:uFillTx/>
                <a:latin typeface="Trebuchet MS"/>
                <a:ea typeface="Calibri" panose="020F0502020204030204" pitchFamily="34" charset="0"/>
                <a:cs typeface="Calibri" panose="020F0502020204030204" pitchFamily="34" charset="0"/>
              </a:rPr>
              <a:t>7</a:t>
            </a:r>
            <a:r>
              <a:rPr kumimoji="0" lang="en-US" sz="1600" b="0" i="0" u="none" strike="noStrike" kern="1200" cap="none" spc="0" normalizeH="0" baseline="0" noProof="0">
                <a:ln>
                  <a:noFill/>
                </a:ln>
                <a:solidFill>
                  <a:srgbClr val="000000"/>
                </a:solidFill>
                <a:effectLst/>
                <a:uLnTx/>
                <a:uFillTx/>
                <a:latin typeface="Trebuchet MS"/>
                <a:ea typeface="Calibri" panose="020F0502020204030204" pitchFamily="34" charset="0"/>
                <a:cs typeface="Calibri" panose="020F0502020204030204" pitchFamily="34" charset="0"/>
              </a:rPr>
              <a:t>Be EC rate in PANDORA (pure collision)</a:t>
            </a:r>
          </a:p>
        </p:txBody>
      </p:sp>
      <p:pic>
        <p:nvPicPr>
          <p:cNvPr id="17" name="Picture 16">
            <a:extLst>
              <a:ext uri="{FF2B5EF4-FFF2-40B4-BE49-F238E27FC236}">
                <a16:creationId xmlns:a16="http://schemas.microsoft.com/office/drawing/2014/main" id="{4F66D261-627D-4259-B4C1-BC525B68A36E}"/>
              </a:ext>
            </a:extLst>
          </p:cNvPr>
          <p:cNvPicPr>
            <a:picLocks noChangeAspect="1"/>
          </p:cNvPicPr>
          <p:nvPr/>
        </p:nvPicPr>
        <p:blipFill>
          <a:blip r:embed="rId4"/>
          <a:stretch>
            <a:fillRect/>
          </a:stretch>
        </p:blipFill>
        <p:spPr>
          <a:xfrm>
            <a:off x="7777758" y="1482213"/>
            <a:ext cx="4245450" cy="1345791"/>
          </a:xfrm>
          <a:prstGeom prst="rect">
            <a:avLst/>
          </a:prstGeom>
        </p:spPr>
      </p:pic>
      <p:sp>
        <p:nvSpPr>
          <p:cNvPr id="19" name="TextBox 18">
            <a:extLst>
              <a:ext uri="{FF2B5EF4-FFF2-40B4-BE49-F238E27FC236}">
                <a16:creationId xmlns:a16="http://schemas.microsoft.com/office/drawing/2014/main" id="{CC4BE5CF-F9B0-20F0-A6D4-3E51C7C8C8BD}"/>
              </a:ext>
            </a:extLst>
          </p:cNvPr>
          <p:cNvSpPr txBox="1"/>
          <p:nvPr/>
        </p:nvSpPr>
        <p:spPr>
          <a:xfrm>
            <a:off x="7452855" y="6183206"/>
            <a:ext cx="4065850" cy="584775"/>
          </a:xfrm>
          <a:prstGeom prst="rect">
            <a:avLst/>
          </a:prstGeom>
          <a:solidFill>
            <a:srgbClr val="FFC000"/>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Trebuchet MS"/>
                <a:ea typeface="Calibri"/>
                <a:cs typeface="Calibri"/>
              </a:rPr>
              <a:t>Lines of sight of HPGe detectors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λ</a:t>
            </a:r>
            <a:r>
              <a:rPr kumimoji="0" lang="en-US" sz="1600" b="1" i="0" u="none" strike="noStrike" kern="1200" cap="none" spc="0" normalizeH="0" baseline="30000" noProof="0" dirty="0">
                <a:ln>
                  <a:noFill/>
                </a:ln>
                <a:solidFill>
                  <a:srgbClr val="000000"/>
                </a:solidFill>
                <a:effectLst/>
                <a:uLnTx/>
                <a:uFillTx/>
                <a:latin typeface="Trebuchet MS"/>
                <a:ea typeface="Calibri" panose="020F0502020204030204" pitchFamily="34" charset="0"/>
                <a:cs typeface="Calibri" panose="020F0502020204030204" pitchFamily="34" charset="0"/>
              </a:rPr>
              <a:t>*</a:t>
            </a:r>
            <a:r>
              <a:rPr kumimoji="0" lang="en-US" sz="1600" b="1"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a:t>
            </a:r>
            <a:r>
              <a:rPr kumimoji="0" lang="el-GR" sz="1600" b="1"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 λ</a:t>
            </a:r>
            <a:r>
              <a:rPr kumimoji="0" lang="en-US" sz="1600" b="1" i="1"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solidFill>
                  <a:srgbClr val="000000"/>
                </a:solidFill>
                <a:effectLst/>
                <a:uLnTx/>
                <a:uFillTx/>
                <a:latin typeface="Trebuchet MS"/>
                <a:ea typeface="Calibri" panose="020F0502020204030204" pitchFamily="34" charset="0"/>
                <a:cs typeface="Calibri" panose="020F0502020204030204" pitchFamily="34" charset="0"/>
              </a:rPr>
              <a:t>~ 10</a:t>
            </a:r>
            <a:r>
              <a:rPr kumimoji="0" lang="en-US" sz="1600" b="1" i="0" u="none" strike="noStrike" kern="1200" cap="none" spc="0" normalizeH="0" baseline="30000" noProof="0" dirty="0">
                <a:ln>
                  <a:noFill/>
                </a:ln>
                <a:solidFill>
                  <a:srgbClr val="000000"/>
                </a:solidFill>
                <a:effectLst/>
                <a:uLnTx/>
                <a:uFillTx/>
                <a:latin typeface="Trebuchet MS"/>
                <a:ea typeface="Calibri" panose="020F0502020204030204" pitchFamily="34" charset="0"/>
                <a:cs typeface="Calibri" panose="020F0502020204030204" pitchFamily="34" charset="0"/>
              </a:rPr>
              <a:t>-2</a:t>
            </a:r>
          </a:p>
        </p:txBody>
      </p:sp>
      <p:sp>
        <p:nvSpPr>
          <p:cNvPr id="20" name="Rectangle 19">
            <a:extLst>
              <a:ext uri="{FF2B5EF4-FFF2-40B4-BE49-F238E27FC236}">
                <a16:creationId xmlns:a16="http://schemas.microsoft.com/office/drawing/2014/main" id="{20551A4C-7E1B-0A8B-E722-9F8908F84F46}"/>
              </a:ext>
            </a:extLst>
          </p:cNvPr>
          <p:cNvSpPr/>
          <p:nvPr/>
        </p:nvSpPr>
        <p:spPr>
          <a:xfrm>
            <a:off x="5277776" y="3889842"/>
            <a:ext cx="804672" cy="2377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cxnSp>
        <p:nvCxnSpPr>
          <p:cNvPr id="21" name="Straight Arrow Connector 20">
            <a:extLst>
              <a:ext uri="{FF2B5EF4-FFF2-40B4-BE49-F238E27FC236}">
                <a16:creationId xmlns:a16="http://schemas.microsoft.com/office/drawing/2014/main" id="{AD4B8258-5E6B-4AD3-0AA7-8B53986C8AE7}"/>
              </a:ext>
            </a:extLst>
          </p:cNvPr>
          <p:cNvCxnSpPr>
            <a:cxnSpLocks/>
          </p:cNvCxnSpPr>
          <p:nvPr/>
        </p:nvCxnSpPr>
        <p:spPr>
          <a:xfrm>
            <a:off x="6082448" y="4112822"/>
            <a:ext cx="1735869" cy="20950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Picture 21" descr="A blue and red light&#10;&#10;AI-generated content may be incorrect.">
            <a:extLst>
              <a:ext uri="{FF2B5EF4-FFF2-40B4-BE49-F238E27FC236}">
                <a16:creationId xmlns:a16="http://schemas.microsoft.com/office/drawing/2014/main" id="{B5CBA980-E86F-87F0-0FA0-51518D0AC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380" y="2893838"/>
            <a:ext cx="3624676" cy="1445555"/>
          </a:xfrm>
          <a:prstGeom prst="rect">
            <a:avLst/>
          </a:prstGeom>
        </p:spPr>
      </p:pic>
      <p:sp>
        <p:nvSpPr>
          <p:cNvPr id="5" name="Slide Number Placeholder 4">
            <a:extLst>
              <a:ext uri="{FF2B5EF4-FFF2-40B4-BE49-F238E27FC236}">
                <a16:creationId xmlns:a16="http://schemas.microsoft.com/office/drawing/2014/main" id="{650F25B3-EB27-929D-9A85-2826CBB6DCD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979686-75D0-416E-B681-C761F179D266}" type="slidenum">
              <a:rPr kumimoji="0" lang="en-US" sz="1200" b="0" i="0" u="none" strike="noStrike" kern="1200" cap="none" spc="0" normalizeH="0" baseline="0" noProof="0" smtClean="0">
                <a:ln>
                  <a:noFill/>
                </a:ln>
                <a:solidFill>
                  <a:srgbClr val="000000">
                    <a:tint val="82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82000"/>
                </a:srgbClr>
              </a:solidFill>
              <a:effectLst/>
              <a:uLnTx/>
              <a:uFillTx/>
              <a:latin typeface="Georgia"/>
              <a:ea typeface="+mn-ea"/>
              <a:cs typeface="+mn-cs"/>
            </a:endParaRPr>
          </a:p>
        </p:txBody>
      </p:sp>
      <p:pic>
        <p:nvPicPr>
          <p:cNvPr id="6" name="Immagine 5" descr="Immagine che contiene Software multimediale, schermata&#10;&#10;Il contenuto generato dall'IA potrebbe non essere corretto.">
            <a:extLst>
              <a:ext uri="{FF2B5EF4-FFF2-40B4-BE49-F238E27FC236}">
                <a16:creationId xmlns:a16="http://schemas.microsoft.com/office/drawing/2014/main" id="{02EDB7EF-4224-76B2-ABDF-291085DC8D4E}"/>
              </a:ext>
            </a:extLst>
          </p:cNvPr>
          <p:cNvPicPr>
            <a:picLocks noChangeAspect="1"/>
          </p:cNvPicPr>
          <p:nvPr/>
        </p:nvPicPr>
        <p:blipFill>
          <a:blip r:embed="rId6"/>
          <a:srcRect l="20369" t="43522" r="39868" b="18982"/>
          <a:stretch>
            <a:fillRect/>
          </a:stretch>
        </p:blipFill>
        <p:spPr>
          <a:xfrm>
            <a:off x="7832666" y="4167920"/>
            <a:ext cx="4358555" cy="1968779"/>
          </a:xfrm>
          <a:prstGeom prst="rect">
            <a:avLst/>
          </a:prstGeom>
        </p:spPr>
      </p:pic>
      <p:sp>
        <p:nvSpPr>
          <p:cNvPr id="2" name="Rectangle 2">
            <a:extLst>
              <a:ext uri="{FF2B5EF4-FFF2-40B4-BE49-F238E27FC236}">
                <a16:creationId xmlns:a16="http://schemas.microsoft.com/office/drawing/2014/main" id="{DD42F881-21F7-FEAE-BEB0-21BFB6C42E47}"/>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Logo&#10;&#10;Description automatically generated">
            <a:extLst>
              <a:ext uri="{FF2B5EF4-FFF2-40B4-BE49-F238E27FC236}">
                <a16:creationId xmlns:a16="http://schemas.microsoft.com/office/drawing/2014/main" id="{67C39604-CBCB-53B2-2D6D-66267C995F75}"/>
              </a:ext>
            </a:extLst>
          </p:cNvPr>
          <p:cNvPicPr>
            <a:picLocks noChangeAspect="1"/>
          </p:cNvPicPr>
          <p:nvPr/>
        </p:nvPicPr>
        <p:blipFill>
          <a:blip r:embed="rId7">
            <a:duotone>
              <a:schemeClr val="bg2">
                <a:shade val="45000"/>
                <a:satMod val="135000"/>
              </a:schemeClr>
              <a:prstClr val="white"/>
            </a:duotone>
          </a:blip>
          <a:stretch>
            <a:fillRect/>
          </a:stretch>
        </p:blipFill>
        <p:spPr>
          <a:xfrm>
            <a:off x="10926916" y="76840"/>
            <a:ext cx="1199453" cy="774846"/>
          </a:xfrm>
          <a:prstGeom prst="rect">
            <a:avLst/>
          </a:prstGeom>
        </p:spPr>
      </p:pic>
      <p:pic>
        <p:nvPicPr>
          <p:cNvPr id="10" name="Immagine 9">
            <a:extLst>
              <a:ext uri="{FF2B5EF4-FFF2-40B4-BE49-F238E27FC236}">
                <a16:creationId xmlns:a16="http://schemas.microsoft.com/office/drawing/2014/main" id="{9888ED1D-BC64-0596-2816-00D0F938FFF3}"/>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11" name="TextBox 6">
            <a:extLst>
              <a:ext uri="{FF2B5EF4-FFF2-40B4-BE49-F238E27FC236}">
                <a16:creationId xmlns:a16="http://schemas.microsoft.com/office/drawing/2014/main" id="{847B4F64-424E-02D8-0736-8A06B99FF3E4}"/>
              </a:ext>
            </a:extLst>
          </p:cNvPr>
          <p:cNvSpPr txBox="1"/>
          <p:nvPr/>
        </p:nvSpPr>
        <p:spPr>
          <a:xfrm>
            <a:off x="-148007" y="159496"/>
            <a:ext cx="98639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alibri"/>
                <a:cs typeface="Calibri"/>
              </a:rPr>
              <a:t>A special test-case: Orbital Electron Capture Decay in </a:t>
            </a:r>
            <a:r>
              <a:rPr lang="en-US" sz="2800" b="1" baseline="30000" dirty="0">
                <a:solidFill>
                  <a:schemeClr val="bg1"/>
                </a:solidFill>
                <a:latin typeface="Calibri"/>
                <a:cs typeface="Calibri"/>
              </a:rPr>
              <a:t>7</a:t>
            </a:r>
            <a:r>
              <a:rPr lang="en-US" sz="2800" b="1" dirty="0">
                <a:solidFill>
                  <a:schemeClr val="bg1"/>
                </a:solidFill>
                <a:latin typeface="Calibri"/>
                <a:cs typeface="Calibri"/>
              </a:rPr>
              <a:t>Be</a:t>
            </a:r>
            <a:endParaRPr lang="en-US" sz="1400" dirty="0">
              <a:solidFill>
                <a:schemeClr val="bg1"/>
              </a:solidFill>
            </a:endParaRPr>
          </a:p>
        </p:txBody>
      </p:sp>
    </p:spTree>
    <p:extLst>
      <p:ext uri="{BB962C8B-B14F-4D97-AF65-F5344CB8AC3E}">
        <p14:creationId xmlns:p14="http://schemas.microsoft.com/office/powerpoint/2010/main" val="3517630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7D715C2-8C00-F3F3-A327-5C89D8F09469}"/>
              </a:ext>
            </a:extLst>
          </p:cNvPr>
          <p:cNvPicPr>
            <a:picLocks noChangeAspect="1"/>
          </p:cNvPicPr>
          <p:nvPr/>
        </p:nvPicPr>
        <p:blipFill>
          <a:blip r:embed="rId2"/>
          <a:stretch>
            <a:fillRect/>
          </a:stretch>
        </p:blipFill>
        <p:spPr>
          <a:xfrm>
            <a:off x="930275" y="1401763"/>
            <a:ext cx="4113003" cy="5456237"/>
          </a:xfrm>
          <a:prstGeom prst="rect">
            <a:avLst/>
          </a:prstGeom>
        </p:spPr>
      </p:pic>
      <p:pic>
        <p:nvPicPr>
          <p:cNvPr id="3" name="Immagine 2">
            <a:extLst>
              <a:ext uri="{FF2B5EF4-FFF2-40B4-BE49-F238E27FC236}">
                <a16:creationId xmlns:a16="http://schemas.microsoft.com/office/drawing/2014/main" id="{B7AC207F-5990-7514-51EE-3873DB9AD89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58402" y="3580785"/>
            <a:ext cx="6521243" cy="3277215"/>
          </a:xfrm>
          <a:prstGeom prst="rect">
            <a:avLst/>
          </a:prstGeom>
        </p:spPr>
      </p:pic>
      <p:pic>
        <p:nvPicPr>
          <p:cNvPr id="4" name="Immagine 3">
            <a:extLst>
              <a:ext uri="{FF2B5EF4-FFF2-40B4-BE49-F238E27FC236}">
                <a16:creationId xmlns:a16="http://schemas.microsoft.com/office/drawing/2014/main" id="{DAB8F92E-2C34-A752-7EAD-1162ABB31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 y="676484"/>
            <a:ext cx="1463874" cy="1020026"/>
          </a:xfrm>
          <a:prstGeom prst="rect">
            <a:avLst/>
          </a:prstGeom>
        </p:spPr>
      </p:pic>
      <p:sp>
        <p:nvSpPr>
          <p:cNvPr id="5" name="CasellaDiTesto 4">
            <a:extLst>
              <a:ext uri="{FF2B5EF4-FFF2-40B4-BE49-F238E27FC236}">
                <a16:creationId xmlns:a16="http://schemas.microsoft.com/office/drawing/2014/main" id="{0AFC7C47-26FD-1A5E-014A-FE1F77BE6DA6}"/>
              </a:ext>
            </a:extLst>
          </p:cNvPr>
          <p:cNvSpPr txBox="1"/>
          <p:nvPr/>
        </p:nvSpPr>
        <p:spPr>
          <a:xfrm>
            <a:off x="2986776" y="389945"/>
            <a:ext cx="70798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dirty="0">
                <a:solidFill>
                  <a:srgbClr val="0054A8"/>
                </a:solidFill>
                <a:cs typeface="Calibri"/>
              </a:rPr>
              <a:t>From PANDORA to the </a:t>
            </a:r>
            <a:r>
              <a:rPr lang="it-IT" sz="2800" b="1" i="1" dirty="0">
                <a:solidFill>
                  <a:srgbClr val="0054A8"/>
                </a:solidFill>
                <a:cs typeface="Calibri"/>
              </a:rPr>
              <a:t>DECAYTOR</a:t>
            </a:r>
          </a:p>
        </p:txBody>
      </p:sp>
      <p:sp>
        <p:nvSpPr>
          <p:cNvPr id="6" name="CasellaDiTesto 5">
            <a:extLst>
              <a:ext uri="{FF2B5EF4-FFF2-40B4-BE49-F238E27FC236}">
                <a16:creationId xmlns:a16="http://schemas.microsoft.com/office/drawing/2014/main" id="{03C1F2E4-081F-A138-426A-0E5ECAFB757A}"/>
              </a:ext>
            </a:extLst>
          </p:cNvPr>
          <p:cNvSpPr txBox="1"/>
          <p:nvPr/>
        </p:nvSpPr>
        <p:spPr>
          <a:xfrm>
            <a:off x="2557266" y="1010173"/>
            <a:ext cx="75093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highlight>
                  <a:srgbClr val="00FF00"/>
                </a:highlight>
                <a:latin typeface="Arial" panose="020B0604020202020204" pitchFamily="34" charset="0"/>
                <a:cs typeface="Arial" panose="020B0604020202020204" pitchFamily="34" charset="0"/>
              </a:rPr>
              <a:t>Italian Patent </a:t>
            </a:r>
            <a:r>
              <a:rPr lang="en-US" sz="1600" b="1" dirty="0">
                <a:solidFill>
                  <a:prstClr val="black"/>
                </a:solidFill>
                <a:latin typeface="Arial" panose="020B0604020202020204" pitchFamily="34" charset="0"/>
                <a:cs typeface="Arial" panose="020B0604020202020204" pitchFamily="34" charset="0"/>
              </a:rPr>
              <a:t>deposited in 2025, after CNTT approval in April 2024</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 name="Immagine 9" descr="Immagine che contiene testo, schermata, Carattere&#10;&#10;Il contenuto generato dall'IA potrebbe non essere corretto.">
            <a:extLst>
              <a:ext uri="{FF2B5EF4-FFF2-40B4-BE49-F238E27FC236}">
                <a16:creationId xmlns:a16="http://schemas.microsoft.com/office/drawing/2014/main" id="{B687A670-14B2-6E4C-0468-BB73F975D409}"/>
              </a:ext>
            </a:extLst>
          </p:cNvPr>
          <p:cNvPicPr>
            <a:picLocks noChangeAspect="1"/>
          </p:cNvPicPr>
          <p:nvPr/>
        </p:nvPicPr>
        <p:blipFill>
          <a:blip r:embed="rId6"/>
          <a:srcRect r="6327"/>
          <a:stretch/>
        </p:blipFill>
        <p:spPr>
          <a:xfrm>
            <a:off x="5770418" y="1445735"/>
            <a:ext cx="2537559" cy="2672645"/>
          </a:xfrm>
          <a:prstGeom prst="rect">
            <a:avLst/>
          </a:prstGeom>
          <a:ln>
            <a:noFill/>
          </a:ln>
          <a:effectLst>
            <a:outerShdw blurRad="292100" dist="139700" dir="2700000" algn="tl" rotWithShape="0">
              <a:srgbClr val="333333">
                <a:alpha val="65000"/>
              </a:srgbClr>
            </a:outerShdw>
          </a:effectLst>
        </p:spPr>
      </p:pic>
      <p:pic>
        <p:nvPicPr>
          <p:cNvPr id="12" name="Immagine 11" descr="Immagine che contiene testo, schermata, numero, Carattere&#10;&#10;Il contenuto generato dall'IA potrebbe non essere corretto.">
            <a:extLst>
              <a:ext uri="{FF2B5EF4-FFF2-40B4-BE49-F238E27FC236}">
                <a16:creationId xmlns:a16="http://schemas.microsoft.com/office/drawing/2014/main" id="{88731D2B-22EA-039F-54ED-973597EE5BCF}"/>
              </a:ext>
            </a:extLst>
          </p:cNvPr>
          <p:cNvPicPr>
            <a:picLocks noChangeAspect="1"/>
          </p:cNvPicPr>
          <p:nvPr/>
        </p:nvPicPr>
        <p:blipFill>
          <a:blip r:embed="rId7"/>
          <a:stretch>
            <a:fillRect/>
          </a:stretch>
        </p:blipFill>
        <p:spPr>
          <a:xfrm>
            <a:off x="8307977" y="1341531"/>
            <a:ext cx="3860408" cy="2005997"/>
          </a:xfrm>
          <a:prstGeom prst="rect">
            <a:avLst/>
          </a:prstGeom>
        </p:spPr>
      </p:pic>
      <p:sp>
        <p:nvSpPr>
          <p:cNvPr id="14" name="CasellaDiTesto 13">
            <a:extLst>
              <a:ext uri="{FF2B5EF4-FFF2-40B4-BE49-F238E27FC236}">
                <a16:creationId xmlns:a16="http://schemas.microsoft.com/office/drawing/2014/main" id="{DB4F7F3B-C41A-C83E-6FA8-2933B6DA8826}"/>
              </a:ext>
            </a:extLst>
          </p:cNvPr>
          <p:cNvSpPr txBox="1"/>
          <p:nvPr/>
        </p:nvSpPr>
        <p:spPr>
          <a:xfrm>
            <a:off x="578386" y="1890526"/>
            <a:ext cx="2207677" cy="2862322"/>
          </a:xfrm>
          <a:prstGeom prst="rect">
            <a:avLst/>
          </a:prstGeom>
          <a:noFill/>
        </p:spPr>
        <p:txBody>
          <a:bodyPr wrap="square">
            <a:spAutoFit/>
          </a:bodyPr>
          <a:lstStyle/>
          <a:p>
            <a:r>
              <a:rPr lang="en-US" b="1">
                <a:solidFill>
                  <a:schemeClr val="accent2">
                    <a:lumMod val="75000"/>
                  </a:schemeClr>
                </a:solidFill>
                <a:latin typeface="Arial" panose="020B0604020202020204" pitchFamily="34" charset="0"/>
                <a:cs typeface="Arial" panose="020B0604020202020204" pitchFamily="34" charset="0"/>
              </a:rPr>
              <a:t>Interdisciplinary impact</a:t>
            </a:r>
            <a:r>
              <a:rPr lang="en-US">
                <a:latin typeface="Arial" panose="020B0604020202020204" pitchFamily="34" charset="0"/>
                <a:cs typeface="Arial" panose="020B0604020202020204" pitchFamily="34" charset="0"/>
              </a:rPr>
              <a:t>: s</a:t>
            </a:r>
            <a:r>
              <a:rPr lang="en-US" sz="1800">
                <a:latin typeface="Arial" panose="020B0604020202020204" pitchFamily="34" charset="0"/>
                <a:cs typeface="Arial" panose="020B0604020202020204" pitchFamily="34" charset="0"/>
              </a:rPr>
              <a:t>tudy </a:t>
            </a:r>
            <a:r>
              <a:rPr lang="en-US" sz="1800" b="1">
                <a:latin typeface="Arial" panose="020B0604020202020204" pitchFamily="34" charset="0"/>
                <a:cs typeface="Arial" panose="020B0604020202020204" pitchFamily="34" charset="0"/>
              </a:rPr>
              <a:t>decay acceleration </a:t>
            </a:r>
            <a:r>
              <a:rPr lang="en-US" sz="1800">
                <a:highlight>
                  <a:srgbClr val="FFFF00"/>
                </a:highlight>
                <a:latin typeface="Arial" panose="020B0604020202020204" pitchFamily="34" charset="0"/>
                <a:cs typeface="Arial" panose="020B0604020202020204" pitchFamily="34" charset="0"/>
              </a:rPr>
              <a:t>in </a:t>
            </a:r>
            <a:r>
              <a:rPr lang="en-US" sz="1800" b="1">
                <a:highlight>
                  <a:srgbClr val="FFFF00"/>
                </a:highlight>
                <a:latin typeface="Arial" panose="020B0604020202020204" pitchFamily="34" charset="0"/>
                <a:cs typeface="Arial" panose="020B0604020202020204" pitchFamily="34" charset="0"/>
              </a:rPr>
              <a:t>long lived fission products</a:t>
            </a:r>
            <a:r>
              <a:rPr lang="en-US" sz="1800">
                <a:latin typeface="Arial" panose="020B0604020202020204" pitchFamily="34" charset="0"/>
                <a:cs typeface="Arial" panose="020B0604020202020204" pitchFamily="34" charset="0"/>
              </a:rPr>
              <a:t>, e.g., </a:t>
            </a:r>
            <a:r>
              <a:rPr lang="en-US" sz="1800" b="1" baseline="30000">
                <a:latin typeface="Arial" panose="020B0604020202020204" pitchFamily="34" charset="0"/>
                <a:cs typeface="Arial" panose="020B0604020202020204" pitchFamily="34" charset="0"/>
              </a:rPr>
              <a:t>137</a:t>
            </a:r>
            <a:r>
              <a:rPr lang="en-US" sz="1800" b="1">
                <a:latin typeface="Arial" panose="020B0604020202020204" pitchFamily="34" charset="0"/>
                <a:cs typeface="Arial" panose="020B0604020202020204" pitchFamily="34" charset="0"/>
              </a:rPr>
              <a:t>Cs</a:t>
            </a:r>
            <a:r>
              <a:rPr lang="en-US" sz="1800">
                <a:latin typeface="Arial" panose="020B0604020202020204" pitchFamily="34" charset="0"/>
                <a:cs typeface="Arial" panose="020B0604020202020204" pitchFamily="34" charset="0"/>
              </a:rPr>
              <a:t>, having a </a:t>
            </a:r>
            <a:r>
              <a:rPr lang="en-US" sz="1800" b="1">
                <a:latin typeface="Arial" panose="020B0604020202020204" pitchFamily="34" charset="0"/>
                <a:cs typeface="Arial" panose="020B0604020202020204" pitchFamily="34" charset="0"/>
              </a:rPr>
              <a:t>striking role</a:t>
            </a:r>
            <a:r>
              <a:rPr lang="en-US" sz="1800">
                <a:latin typeface="Arial" panose="020B0604020202020204" pitchFamily="34" charset="0"/>
                <a:cs typeface="Arial" panose="020B0604020202020204" pitchFamily="34" charset="0"/>
              </a:rPr>
              <a:t> in nuclear waste management.</a:t>
            </a:r>
            <a:endParaRPr lang="en-GB">
              <a:latin typeface="Arial" panose="020B0604020202020204" pitchFamily="34" charset="0"/>
              <a:cs typeface="Arial" panose="020B0604020202020204" pitchFamily="34" charset="0"/>
            </a:endParaRPr>
          </a:p>
        </p:txBody>
      </p:sp>
      <p:sp>
        <p:nvSpPr>
          <p:cNvPr id="15" name="Rettangolo 14" descr="Radioactive Sign">
            <a:extLst>
              <a:ext uri="{FF2B5EF4-FFF2-40B4-BE49-F238E27FC236}">
                <a16:creationId xmlns:a16="http://schemas.microsoft.com/office/drawing/2014/main" id="{8EB8DB2B-EC09-2746-8DEE-61A02DF86963}"/>
              </a:ext>
            </a:extLst>
          </p:cNvPr>
          <p:cNvSpPr/>
          <p:nvPr/>
        </p:nvSpPr>
        <p:spPr>
          <a:xfrm>
            <a:off x="0" y="1896362"/>
            <a:ext cx="578386" cy="57782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it-IT"/>
          </a:p>
        </p:txBody>
      </p:sp>
      <p:pic>
        <p:nvPicPr>
          <p:cNvPr id="8" name="Immagine 7">
            <a:extLst>
              <a:ext uri="{FF2B5EF4-FFF2-40B4-BE49-F238E27FC236}">
                <a16:creationId xmlns:a16="http://schemas.microsoft.com/office/drawing/2014/main" id="{F817E4B0-4CF9-767A-694C-838F47D20A59}"/>
              </a:ext>
            </a:extLst>
          </p:cNvPr>
          <p:cNvPicPr>
            <a:picLocks noChangeAspect="1"/>
          </p:cNvPicPr>
          <p:nvPr/>
        </p:nvPicPr>
        <p:blipFill>
          <a:blip r:embed="rId10"/>
          <a:stretch>
            <a:fillRect/>
          </a:stretch>
        </p:blipFill>
        <p:spPr>
          <a:xfrm>
            <a:off x="203135" y="2901637"/>
            <a:ext cx="4499331" cy="29643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6890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57AA9B-3247-0E47-B630-F5A0C2697FCA}"/>
              </a:ext>
            </a:extLst>
          </p:cNvPr>
          <p:cNvSpPr>
            <a:spLocks noGrp="1"/>
          </p:cNvSpPr>
          <p:nvPr>
            <p:ph type="ctrTitle"/>
          </p:nvPr>
        </p:nvSpPr>
        <p:spPr>
          <a:xfrm>
            <a:off x="279236" y="2141642"/>
            <a:ext cx="2471682" cy="887455"/>
          </a:xfrm>
        </p:spPr>
        <p:txBody>
          <a:bodyPr>
            <a:normAutofit fontScale="90000"/>
          </a:bodyPr>
          <a:lstStyle/>
          <a:p>
            <a:r>
              <a:rPr lang="en-GB" sz="2800" b="1" i="1">
                <a:solidFill>
                  <a:schemeClr val="tx2">
                    <a:lumMod val="10000"/>
                    <a:lumOff val="90000"/>
                  </a:schemeClr>
                </a:solidFill>
              </a:rPr>
              <a:t>Many thanks for your attention!</a:t>
            </a:r>
          </a:p>
        </p:txBody>
      </p:sp>
      <p:sp>
        <p:nvSpPr>
          <p:cNvPr id="3" name="Segnaposto contenuto 2">
            <a:extLst>
              <a:ext uri="{FF2B5EF4-FFF2-40B4-BE49-F238E27FC236}">
                <a16:creationId xmlns:a16="http://schemas.microsoft.com/office/drawing/2014/main" id="{8848F007-8D66-B34A-B5B4-55AF597FCB57}"/>
              </a:ext>
            </a:extLst>
          </p:cNvPr>
          <p:cNvSpPr>
            <a:spLocks noGrp="1"/>
          </p:cNvSpPr>
          <p:nvPr>
            <p:ph type="subTitle" idx="1"/>
          </p:nvPr>
        </p:nvSpPr>
        <p:spPr>
          <a:xfrm>
            <a:off x="129884" y="898216"/>
            <a:ext cx="6604000" cy="1752600"/>
          </a:xfrm>
        </p:spPr>
        <p:txBody>
          <a:bodyPr>
            <a:normAutofit/>
          </a:bodyPr>
          <a:lstStyle/>
          <a:p>
            <a:endParaRPr lang="en-GB" sz="1400">
              <a:solidFill>
                <a:schemeClr val="bg1"/>
              </a:solidFill>
              <a:hlinkClick r:id="rId2">
                <a:extLst>
                  <a:ext uri="{A12FA001-AC4F-418D-AE19-62706E023703}">
                    <ahyp:hlinkClr xmlns:ahyp="http://schemas.microsoft.com/office/drawing/2018/hyperlinkcolor" val="tx"/>
                  </a:ext>
                </a:extLst>
              </a:hlinkClick>
            </a:endParaRPr>
          </a:p>
          <a:p>
            <a:r>
              <a:rPr lang="en-GB" sz="1400">
                <a:solidFill>
                  <a:schemeClr val="bg1"/>
                </a:solidFill>
                <a:hlinkClick r:id="rId2">
                  <a:extLst>
                    <a:ext uri="{A12FA001-AC4F-418D-AE19-62706E023703}">
                      <ahyp:hlinkClr xmlns:ahyp="http://schemas.microsoft.com/office/drawing/2018/hyperlinkcolor" val="tx"/>
                    </a:ext>
                  </a:extLst>
                </a:hlinkClick>
              </a:rPr>
              <a:t>https://www.lns.infn.it/it/apparati/pandora.html</a:t>
            </a:r>
            <a:endParaRPr lang="en-GB" sz="1400">
              <a:solidFill>
                <a:schemeClr val="bg1"/>
              </a:solidFill>
            </a:endParaRPr>
          </a:p>
          <a:p>
            <a:endParaRPr lang="en-GB" sz="1400">
              <a:solidFill>
                <a:schemeClr val="bg1"/>
              </a:solidFill>
            </a:endParaRPr>
          </a:p>
          <a:p>
            <a:endParaRPr lang="en-GB" sz="1400">
              <a:solidFill>
                <a:schemeClr val="bg1"/>
              </a:solidFill>
            </a:endParaRPr>
          </a:p>
        </p:txBody>
      </p:sp>
      <p:pic>
        <p:nvPicPr>
          <p:cNvPr id="9" name="Immagine 8">
            <a:extLst>
              <a:ext uri="{FF2B5EF4-FFF2-40B4-BE49-F238E27FC236}">
                <a16:creationId xmlns:a16="http://schemas.microsoft.com/office/drawing/2014/main" id="{E8EC0964-D7F2-964A-8E6B-25017B2C5ACF}"/>
              </a:ext>
            </a:extLst>
          </p:cNvPr>
          <p:cNvPicPr>
            <a:picLocks noChangeAspect="1"/>
          </p:cNvPicPr>
          <p:nvPr/>
        </p:nvPicPr>
        <p:blipFill>
          <a:blip r:embed="rId3"/>
          <a:stretch>
            <a:fillRect/>
          </a:stretch>
        </p:blipFill>
        <p:spPr>
          <a:xfrm>
            <a:off x="9642794" y="-336332"/>
            <a:ext cx="3093932" cy="4221697"/>
          </a:xfrm>
          <a:prstGeom prst="rect">
            <a:avLst/>
          </a:prstGeom>
        </p:spPr>
      </p:pic>
      <p:sp>
        <p:nvSpPr>
          <p:cNvPr id="4" name="CasellaDiTesto 3">
            <a:extLst>
              <a:ext uri="{FF2B5EF4-FFF2-40B4-BE49-F238E27FC236}">
                <a16:creationId xmlns:a16="http://schemas.microsoft.com/office/drawing/2014/main" id="{2FD8F85A-1141-1DB8-CD45-866696F48D45}"/>
              </a:ext>
            </a:extLst>
          </p:cNvPr>
          <p:cNvSpPr txBox="1"/>
          <p:nvPr/>
        </p:nvSpPr>
        <p:spPr>
          <a:xfrm>
            <a:off x="129884" y="373087"/>
            <a:ext cx="89548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err="1">
                <a:ln>
                  <a:noFill/>
                </a:ln>
                <a:solidFill>
                  <a:prstClr val="white"/>
                </a:solidFill>
                <a:effectLst/>
                <a:uLnTx/>
                <a:uFillTx/>
                <a:latin typeface="Georgia"/>
                <a:ea typeface="+mn-ea"/>
                <a:cs typeface="+mn-cs"/>
              </a:rPr>
              <a:t>Many</a:t>
            </a:r>
            <a:r>
              <a:rPr kumimoji="0" lang="it-IT" sz="1800" b="0" i="0" u="none" strike="noStrike" kern="1200" cap="none" spc="0" normalizeH="0" baseline="0" noProof="0">
                <a:ln>
                  <a:noFill/>
                </a:ln>
                <a:solidFill>
                  <a:prstClr val="white"/>
                </a:solidFill>
                <a:effectLst/>
                <a:uLnTx/>
                <a:uFillTx/>
                <a:latin typeface="Georgia"/>
                <a:ea typeface="+mn-ea"/>
                <a:cs typeface="+mn-cs"/>
              </a:rPr>
              <a:t> thanks to the </a:t>
            </a:r>
            <a:r>
              <a:rPr kumimoji="0" lang="it-IT" sz="1800" b="1" i="1" u="none" strike="noStrike" kern="1200" cap="none" spc="0" normalizeH="0" baseline="0" noProof="0">
                <a:ln>
                  <a:noFill/>
                </a:ln>
                <a:solidFill>
                  <a:prstClr val="white"/>
                </a:solidFill>
                <a:effectLst/>
                <a:uLnTx/>
                <a:uFillTx/>
                <a:latin typeface="Georgia"/>
                <a:ea typeface="+mn-ea"/>
                <a:cs typeface="+mn-cs"/>
              </a:rPr>
              <a:t>#</a:t>
            </a:r>
            <a:r>
              <a:rPr kumimoji="0" lang="it-IT" sz="1800" b="1" i="1" u="none" strike="noStrike" kern="1200" cap="none" spc="0" normalizeH="0" baseline="0" noProof="0" err="1">
                <a:ln>
                  <a:noFill/>
                </a:ln>
                <a:solidFill>
                  <a:prstClr val="white"/>
                </a:solidFill>
                <a:effectLst/>
                <a:uLnTx/>
                <a:uFillTx/>
                <a:latin typeface="Georgia"/>
                <a:ea typeface="+mn-ea"/>
                <a:cs typeface="+mn-cs"/>
              </a:rPr>
              <a:t>LNSplasmateam</a:t>
            </a:r>
            <a:r>
              <a:rPr kumimoji="0" lang="it-IT" sz="1800" b="1" i="1" u="none" strike="noStrike" kern="1200" cap="none" spc="0" normalizeH="0" baseline="0" noProof="0">
                <a:ln>
                  <a:noFill/>
                </a:ln>
                <a:solidFill>
                  <a:prstClr val="white"/>
                </a:solidFill>
                <a:effectLst/>
                <a:uLnTx/>
                <a:uFillTx/>
                <a:latin typeface="Georgia"/>
                <a:ea typeface="+mn-ea"/>
                <a:cs typeface="+mn-cs"/>
              </a:rPr>
              <a:t> </a:t>
            </a:r>
            <a:r>
              <a:rPr kumimoji="0" lang="it-IT" sz="1800" b="0" i="0" u="none" strike="noStrike" kern="1200" cap="none" spc="0" normalizeH="0" baseline="0" noProof="0" err="1">
                <a:ln>
                  <a:noFill/>
                </a:ln>
                <a:solidFill>
                  <a:prstClr val="white"/>
                </a:solidFill>
                <a:effectLst/>
                <a:uLnTx/>
                <a:uFillTx/>
                <a:latin typeface="Georgia"/>
                <a:ea typeface="+mn-ea"/>
                <a:cs typeface="+mn-cs"/>
              </a:rPr>
              <a:t>members</a:t>
            </a:r>
            <a:r>
              <a:rPr kumimoji="0" lang="it-IT" sz="1800" b="0" i="0" u="none" strike="noStrike" kern="1200" cap="none" spc="0" normalizeH="0" baseline="0" noProof="0">
                <a:ln>
                  <a:noFill/>
                </a:ln>
                <a:solidFill>
                  <a:prstClr val="white"/>
                </a:solidFill>
                <a:effectLst/>
                <a:uLnTx/>
                <a:uFillTx/>
                <a:latin typeface="Georgia"/>
                <a:ea typeface="+mn-ea"/>
                <a:cs typeface="+mn-cs"/>
              </a:rPr>
              <a:t> and to the </a:t>
            </a:r>
            <a:r>
              <a:rPr kumimoji="0" lang="it-IT" sz="1800" b="0" i="0" u="none" strike="noStrike" kern="1200" cap="none" spc="0" normalizeH="0" baseline="0" noProof="0" err="1">
                <a:ln>
                  <a:noFill/>
                </a:ln>
                <a:solidFill>
                  <a:prstClr val="white"/>
                </a:solidFill>
                <a:effectLst/>
                <a:uLnTx/>
                <a:uFillTx/>
                <a:latin typeface="Georgia"/>
                <a:ea typeface="+mn-ea"/>
                <a:cs typeface="+mn-cs"/>
              </a:rPr>
              <a:t>colleagues</a:t>
            </a:r>
            <a:r>
              <a:rPr kumimoji="0" lang="it-IT" sz="1800" b="0" i="0" u="none" strike="noStrike" kern="1200" cap="none" spc="0" normalizeH="0" baseline="0" noProof="0">
                <a:ln>
                  <a:noFill/>
                </a:ln>
                <a:solidFill>
                  <a:prstClr val="white"/>
                </a:solidFill>
                <a:effectLst/>
                <a:uLnTx/>
                <a:uFillTx/>
                <a:latin typeface="Georgia"/>
                <a:ea typeface="+mn-ea"/>
                <a:cs typeface="+mn-cs"/>
              </a:rPr>
              <a:t> of the PANDORA </a:t>
            </a:r>
            <a:r>
              <a:rPr kumimoji="0" lang="it-IT" sz="1800" b="0" i="0" u="none" strike="noStrike" kern="1200" cap="none" spc="0" normalizeH="0" baseline="0" noProof="0" err="1">
                <a:ln>
                  <a:noFill/>
                </a:ln>
                <a:solidFill>
                  <a:prstClr val="white"/>
                </a:solidFill>
                <a:effectLst/>
                <a:uLnTx/>
                <a:uFillTx/>
                <a:latin typeface="Georgia"/>
                <a:ea typeface="+mn-ea"/>
                <a:cs typeface="+mn-cs"/>
              </a:rPr>
              <a:t>collaboration</a:t>
            </a:r>
            <a:endParaRPr kumimoji="0" lang="it-IT" sz="1800" b="0" i="1" u="none" strike="noStrike" kern="1200" cap="none" spc="0" normalizeH="0" baseline="0" noProof="0">
              <a:ln>
                <a:noFill/>
              </a:ln>
              <a:solidFill>
                <a:prstClr val="white"/>
              </a:solidFill>
              <a:effectLst/>
              <a:uLnTx/>
              <a:uFillTx/>
              <a:latin typeface="Georgia"/>
              <a:ea typeface="+mn-ea"/>
              <a:cs typeface="+mn-cs"/>
            </a:endParaRPr>
          </a:p>
        </p:txBody>
      </p:sp>
      <p:pic>
        <p:nvPicPr>
          <p:cNvPr id="13" name="Immagine 12" descr="Immagine che contiene vestiti, interno, muro, soffitto&#10;&#10;Il contenuto generato dall'IA potrebbe non essere corretto.">
            <a:extLst>
              <a:ext uri="{FF2B5EF4-FFF2-40B4-BE49-F238E27FC236}">
                <a16:creationId xmlns:a16="http://schemas.microsoft.com/office/drawing/2014/main" id="{A1181FCC-3D86-8CB8-53F9-B91D6217FEB4}"/>
              </a:ext>
            </a:extLst>
          </p:cNvPr>
          <p:cNvPicPr>
            <a:picLocks noChangeAspect="1"/>
          </p:cNvPicPr>
          <p:nvPr/>
        </p:nvPicPr>
        <p:blipFill>
          <a:blip r:embed="rId4"/>
          <a:srcRect l="27844" t="18989" r="13842" b="6057"/>
          <a:stretch/>
        </p:blipFill>
        <p:spPr>
          <a:xfrm>
            <a:off x="7562762" y="4079434"/>
            <a:ext cx="4629238" cy="2677625"/>
          </a:xfrm>
          <a:prstGeom prst="rect">
            <a:avLst/>
          </a:prstGeom>
        </p:spPr>
      </p:pic>
      <p:pic>
        <p:nvPicPr>
          <p:cNvPr id="18" name="Immagine 17">
            <a:extLst>
              <a:ext uri="{FF2B5EF4-FFF2-40B4-BE49-F238E27FC236}">
                <a16:creationId xmlns:a16="http://schemas.microsoft.com/office/drawing/2014/main" id="{47F35F77-C3EA-8AFE-DFE2-3C839CCF612E}"/>
              </a:ext>
            </a:extLst>
          </p:cNvPr>
          <p:cNvPicPr>
            <a:picLocks noChangeAspect="1"/>
          </p:cNvPicPr>
          <p:nvPr/>
        </p:nvPicPr>
        <p:blipFill>
          <a:blip r:embed="rId5"/>
          <a:srcRect b="10915"/>
          <a:stretch/>
        </p:blipFill>
        <p:spPr>
          <a:xfrm>
            <a:off x="633872" y="3375074"/>
            <a:ext cx="6649842" cy="3425023"/>
          </a:xfrm>
          <a:prstGeom prst="rect">
            <a:avLst/>
          </a:prstGeom>
        </p:spPr>
      </p:pic>
      <p:pic>
        <p:nvPicPr>
          <p:cNvPr id="5" name="Immagine 4" descr="Immagine che contiene schermata, Policromia, arte&#10;&#10;Descrizione generata automaticamente">
            <a:extLst>
              <a:ext uri="{FF2B5EF4-FFF2-40B4-BE49-F238E27FC236}">
                <a16:creationId xmlns:a16="http://schemas.microsoft.com/office/drawing/2014/main" id="{6E5EA902-82D1-1BCE-365D-12CB7ABFBC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686936" y="592813"/>
            <a:ext cx="5165725" cy="3425023"/>
          </a:xfrm>
          <a:prstGeom prst="rect">
            <a:avLst/>
          </a:prstGeom>
        </p:spPr>
      </p:pic>
    </p:spTree>
    <p:extLst>
      <p:ext uri="{BB962C8B-B14F-4D97-AF65-F5344CB8AC3E}">
        <p14:creationId xmlns:p14="http://schemas.microsoft.com/office/powerpoint/2010/main" val="2905943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6B2449-FF07-47FC-AA19-DB68D98F3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E94261F-1ED3-4E90-88E6-134791440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16"/>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olo 1">
            <a:extLst>
              <a:ext uri="{FF2B5EF4-FFF2-40B4-BE49-F238E27FC236}">
                <a16:creationId xmlns:a16="http://schemas.microsoft.com/office/drawing/2014/main" id="{A82A2282-51A6-C24B-F3B0-7994C8193133}"/>
              </a:ext>
            </a:extLst>
          </p:cNvPr>
          <p:cNvSpPr>
            <a:spLocks noGrp="1"/>
          </p:cNvSpPr>
          <p:nvPr>
            <p:ph type="title"/>
          </p:nvPr>
        </p:nvSpPr>
        <p:spPr>
          <a:xfrm>
            <a:off x="1578043" y="590062"/>
            <a:ext cx="5347266" cy="2838938"/>
          </a:xfrm>
        </p:spPr>
        <p:txBody>
          <a:bodyPr vert="horz" lIns="91440" tIns="45720" rIns="91440" bIns="45720" rtlCol="0" anchor="b">
            <a:normAutofit/>
          </a:bodyPr>
          <a:lstStyle/>
          <a:p>
            <a:r>
              <a:rPr lang="en-US" sz="5600" kern="1200">
                <a:solidFill>
                  <a:srgbClr val="FFFFFF"/>
                </a:solidFill>
                <a:latin typeface="+mj-lt"/>
                <a:ea typeface="+mj-ea"/>
                <a:cs typeface="+mj-cs"/>
              </a:rPr>
              <a:t>Thank you for your attention</a:t>
            </a:r>
          </a:p>
        </p:txBody>
      </p:sp>
      <p:grpSp>
        <p:nvGrpSpPr>
          <p:cNvPr id="21" name="Group 20">
            <a:extLst>
              <a:ext uri="{FF2B5EF4-FFF2-40B4-BE49-F238E27FC236}">
                <a16:creationId xmlns:a16="http://schemas.microsoft.com/office/drawing/2014/main" id="{C6052961-5ADC-4465-9B95-E6D4A490D5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2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cxnSp>
        <p:nvCxnSpPr>
          <p:cNvPr id="26" name="Straight Connector 2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Immagine 4" descr="Immagine che contiene testo, schermata, poster, grafica&#10;&#10;Il contenuto generato dall'IA potrebbe non essere corretto.">
            <a:extLst>
              <a:ext uri="{FF2B5EF4-FFF2-40B4-BE49-F238E27FC236}">
                <a16:creationId xmlns:a16="http://schemas.microsoft.com/office/drawing/2014/main" id="{AFAF269C-2988-697E-9119-BD1B8E7B1973}"/>
              </a:ext>
            </a:extLst>
          </p:cNvPr>
          <p:cNvPicPr>
            <a:picLocks noChangeAspect="1"/>
          </p:cNvPicPr>
          <p:nvPr/>
        </p:nvPicPr>
        <p:blipFill>
          <a:blip r:embed="rId3"/>
          <a:stretch>
            <a:fillRect/>
          </a:stretch>
        </p:blipFill>
        <p:spPr>
          <a:xfrm>
            <a:off x="5968046" y="89501"/>
            <a:ext cx="4726685" cy="6680829"/>
          </a:xfrm>
          <a:prstGeom prst="rect">
            <a:avLst/>
          </a:prstGeom>
        </p:spPr>
      </p:pic>
    </p:spTree>
    <p:extLst>
      <p:ext uri="{BB962C8B-B14F-4D97-AF65-F5344CB8AC3E}">
        <p14:creationId xmlns:p14="http://schemas.microsoft.com/office/powerpoint/2010/main" val="101566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562D1EA-6DCB-AF0C-CEF4-4018B4E957AA}"/>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ttangolo 39">
            <a:extLst>
              <a:ext uri="{FF2B5EF4-FFF2-40B4-BE49-F238E27FC236}">
                <a16:creationId xmlns:a16="http://schemas.microsoft.com/office/drawing/2014/main" id="{4794F2F8-44E3-49C2-A3D4-5C40F25348A0}"/>
              </a:ext>
            </a:extLst>
          </p:cNvPr>
          <p:cNvSpPr/>
          <p:nvPr/>
        </p:nvSpPr>
        <p:spPr>
          <a:xfrm>
            <a:off x="465595" y="5846500"/>
            <a:ext cx="10801200" cy="854080"/>
          </a:xfrm>
          <a:prstGeom prst="rect">
            <a:avLst/>
          </a:prstGeom>
          <a:solidFill>
            <a:srgbClr val="0070C0"/>
          </a:solidFill>
        </p:spPr>
        <p:txBody>
          <a:bodyPr wrap="square" lIns="68580" tIns="34290" rIns="68580" bIns="3429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855D5D">
                  <a:lumMod val="75000"/>
                </a:srgbClr>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happens when atoms are</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highly ionized</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panose="02020609040205080304" pitchFamily="49" charset="-128"/>
                <a:cs typeface="Calibri" panose="020F0502020204030204" pitchFamily="34" charset="0"/>
              </a:rPr>
              <a:t>    </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rPr>
              <a:t></a:t>
            </a:r>
            <a:r>
              <a:rPr kumimoji="0" lang="en-GB" sz="1800" b="0" i="0" u="none" strike="noStrike" kern="1200" cap="none" spc="0" normalizeH="0" noProof="0" dirty="0">
                <a:ln>
                  <a:noFill/>
                </a:ln>
                <a:solidFill>
                  <a:prstClr val="white"/>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rPr>
              <a:t> </a:t>
            </a:r>
            <a:r>
              <a:rPr kumimoji="0" lang="en-GB" sz="1800" b="1" i="0" u="none" strike="noStrike" kern="1200" cap="none" spc="0" normalizeH="0" noProof="0" dirty="0">
                <a:ln>
                  <a:noFill/>
                </a:ln>
                <a:solidFill>
                  <a:srgbClr val="FFFF00"/>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rPr>
              <a:t>Storage Rings (data already available) + PANDORA 							@GSI !!!				(coming soon…)</a:t>
            </a:r>
            <a:endParaRPr kumimoji="0" lang="en-GB" sz="15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53" name="CasellaDiTesto 52">
            <a:extLst>
              <a:ext uri="{FF2B5EF4-FFF2-40B4-BE49-F238E27FC236}">
                <a16:creationId xmlns:a16="http://schemas.microsoft.com/office/drawing/2014/main" id="{BB1628D7-8190-422D-A639-AB0D26AA271B}"/>
              </a:ext>
            </a:extLst>
          </p:cNvPr>
          <p:cNvSpPr txBox="1"/>
          <p:nvPr/>
        </p:nvSpPr>
        <p:spPr>
          <a:xfrm>
            <a:off x="250719" y="233914"/>
            <a:ext cx="1123324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chemeClr val="bg1"/>
                </a:solidFill>
                <a:effectLst/>
                <a:uLnTx/>
                <a:uFillTx/>
                <a:latin typeface="Symbol" panose="05050102010706020507" pitchFamily="18" charset="2"/>
                <a:ea typeface="+mn-ea"/>
                <a:cs typeface="Calibri" panose="020F0502020204030204" pitchFamily="34" charset="0"/>
              </a:rPr>
              <a:t>b</a:t>
            </a:r>
            <a:r>
              <a:rPr kumimoji="0" lang="en-CA" sz="2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-decay investigation in matter: from early experiments to Storage </a:t>
            </a:r>
            <a:r>
              <a:rPr lang="en-CA" sz="2400" b="1">
                <a:solidFill>
                  <a:schemeClr val="bg1"/>
                </a:solidFill>
                <a:latin typeface="Calibri" panose="020F0502020204030204" pitchFamily="34" charset="0"/>
                <a:cs typeface="Calibri" panose="020F0502020204030204" pitchFamily="34" charset="0"/>
              </a:rPr>
              <a:t>R</a:t>
            </a:r>
            <a:r>
              <a:rPr kumimoji="0" lang="en-CA" sz="24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ings</a:t>
            </a:r>
            <a:endParaRPr kumimoji="0" lang="en-CA" sz="2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 name="CasellaDiTesto 1">
            <a:extLst>
              <a:ext uri="{FF2B5EF4-FFF2-40B4-BE49-F238E27FC236}">
                <a16:creationId xmlns:a16="http://schemas.microsoft.com/office/drawing/2014/main" id="{43115C4C-8BD4-2344-871A-306B75B8616A}"/>
              </a:ext>
            </a:extLst>
          </p:cNvPr>
          <p:cNvSpPr txBox="1"/>
          <p:nvPr/>
        </p:nvSpPr>
        <p:spPr>
          <a:xfrm>
            <a:off x="333226" y="1307842"/>
            <a:ext cx="7466146"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Long standing question: How constant really are nuclear decay constant ?</a:t>
            </a:r>
          </a:p>
        </p:txBody>
      </p:sp>
      <p:sp>
        <p:nvSpPr>
          <p:cNvPr id="3" name="CasellaDiTesto 2">
            <a:extLst>
              <a:ext uri="{FF2B5EF4-FFF2-40B4-BE49-F238E27FC236}">
                <a16:creationId xmlns:a16="http://schemas.microsoft.com/office/drawing/2014/main" id="{146E5A9F-93BF-CA4D-8056-A8DD6263BE96}"/>
              </a:ext>
            </a:extLst>
          </p:cNvPr>
          <p:cNvSpPr txBox="1"/>
          <p:nvPr/>
        </p:nvSpPr>
        <p:spPr>
          <a:xfrm>
            <a:off x="2774198" y="1711264"/>
            <a:ext cx="855197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One of the paradigms of nuclear science since the very early days has been the general understanding that the decay constant is independent of extranuclear considerations </a:t>
            </a:r>
          </a:p>
        </p:txBody>
      </p:sp>
      <p:grpSp>
        <p:nvGrpSpPr>
          <p:cNvPr id="6" name="Gruppo 5">
            <a:extLst>
              <a:ext uri="{FF2B5EF4-FFF2-40B4-BE49-F238E27FC236}">
                <a16:creationId xmlns:a16="http://schemas.microsoft.com/office/drawing/2014/main" id="{456339AB-142A-C832-956B-057005BF4E59}"/>
              </a:ext>
            </a:extLst>
          </p:cNvPr>
          <p:cNvGrpSpPr/>
          <p:nvPr/>
        </p:nvGrpSpPr>
        <p:grpSpPr>
          <a:xfrm>
            <a:off x="392601" y="2585521"/>
            <a:ext cx="10801200" cy="3202365"/>
            <a:chOff x="466743" y="2338384"/>
            <a:chExt cx="10801200" cy="3202365"/>
          </a:xfrm>
        </p:grpSpPr>
        <p:sp>
          <p:nvSpPr>
            <p:cNvPr id="13" name="CasellaDiTesto 12">
              <a:extLst>
                <a:ext uri="{FF2B5EF4-FFF2-40B4-BE49-F238E27FC236}">
                  <a16:creationId xmlns:a16="http://schemas.microsoft.com/office/drawing/2014/main" id="{A5E09701-8A42-48FD-99DE-CD1600819E5D}"/>
                </a:ext>
              </a:extLst>
            </p:cNvPr>
            <p:cNvSpPr txBox="1"/>
            <p:nvPr/>
          </p:nvSpPr>
          <p:spPr>
            <a:xfrm>
              <a:off x="5298259" y="3021913"/>
              <a:ext cx="59046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 T. Emery, Perturbation of Nuclear Decay Rates, Annual Review of Nuclear Science 22, 1972</a:t>
              </a:r>
              <a:endParaRPr kumimoji="0" lang="en-GB" sz="1200" b="0" i="1" u="none" strike="noStrike" kern="1200" cap="none" spc="0" normalizeH="0" baseline="0" noProof="0">
                <a:ln>
                  <a:noFill/>
                </a:ln>
                <a:solidFill>
                  <a:prstClr val="black"/>
                </a:solidFill>
                <a:effectLst/>
                <a:uLnTx/>
                <a:uFillTx/>
                <a:latin typeface="Georgia"/>
                <a:ea typeface="+mn-ea"/>
                <a:cs typeface="+mn-cs"/>
              </a:endParaRPr>
            </a:p>
          </p:txBody>
        </p:sp>
        <p:sp>
          <p:nvSpPr>
            <p:cNvPr id="14" name="CasellaDiTesto 13">
              <a:extLst>
                <a:ext uri="{FF2B5EF4-FFF2-40B4-BE49-F238E27FC236}">
                  <a16:creationId xmlns:a16="http://schemas.microsoft.com/office/drawing/2014/main" id="{3FC72B8D-8B71-4FA2-B0D2-F81B8F43600E}"/>
                </a:ext>
              </a:extLst>
            </p:cNvPr>
            <p:cNvSpPr txBox="1"/>
            <p:nvPr/>
          </p:nvSpPr>
          <p:spPr>
            <a:xfrm>
              <a:off x="5298259" y="3286500"/>
              <a:ext cx="59046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 </a:t>
              </a:r>
              <a:r>
                <a:rPr kumimoji="0" lang="en-GB" sz="12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Mazaki</a:t>
              </a: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et al., Effect of Pressure on the Decay Constant of </a:t>
              </a:r>
              <a:r>
                <a:rPr kumimoji="0" lang="en-GB" sz="1200" b="0" i="1"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99m</a:t>
              </a: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Tc, </a:t>
              </a:r>
              <a:r>
                <a:rPr kumimoji="0" lang="en-GB" sz="12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Phyc</a:t>
              </a: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Rev. C 5, 1972</a:t>
              </a:r>
              <a:endParaRPr kumimoji="0" lang="en-GB" sz="1200" b="0" i="1" u="none" strike="noStrike" kern="1200" cap="none" spc="0" normalizeH="0" baseline="0" noProof="0">
                <a:ln>
                  <a:noFill/>
                </a:ln>
                <a:solidFill>
                  <a:prstClr val="black"/>
                </a:solidFill>
                <a:effectLst/>
                <a:uLnTx/>
                <a:uFillTx/>
                <a:latin typeface="Georgia"/>
                <a:ea typeface="+mn-ea"/>
                <a:cs typeface="+mn-cs"/>
              </a:endParaRPr>
            </a:p>
          </p:txBody>
        </p:sp>
        <p:grpSp>
          <p:nvGrpSpPr>
            <p:cNvPr id="5" name="Gruppo 4">
              <a:extLst>
                <a:ext uri="{FF2B5EF4-FFF2-40B4-BE49-F238E27FC236}">
                  <a16:creationId xmlns:a16="http://schemas.microsoft.com/office/drawing/2014/main" id="{C1CDB594-DCFD-AD86-3646-99F59E05D51B}"/>
                </a:ext>
              </a:extLst>
            </p:cNvPr>
            <p:cNvGrpSpPr/>
            <p:nvPr/>
          </p:nvGrpSpPr>
          <p:grpSpPr>
            <a:xfrm>
              <a:off x="466743" y="2338384"/>
              <a:ext cx="10801200" cy="3202365"/>
              <a:chOff x="466743" y="2338384"/>
              <a:chExt cx="10801200" cy="3202365"/>
            </a:xfrm>
          </p:grpSpPr>
          <p:sp>
            <p:nvSpPr>
              <p:cNvPr id="4" name="Rettangolo 3">
                <a:extLst>
                  <a:ext uri="{FF2B5EF4-FFF2-40B4-BE49-F238E27FC236}">
                    <a16:creationId xmlns:a16="http://schemas.microsoft.com/office/drawing/2014/main" id="{80C3D846-C86E-C243-B7F1-D73B47392470}"/>
                  </a:ext>
                </a:extLst>
              </p:cNvPr>
              <p:cNvSpPr/>
              <p:nvPr/>
            </p:nvSpPr>
            <p:spPr>
              <a:xfrm>
                <a:off x="466743" y="2338384"/>
                <a:ext cx="10801200" cy="2977738"/>
              </a:xfrm>
              <a:prstGeom prst="rect">
                <a:avLst/>
              </a:prstGeom>
            </p:spPr>
            <p:txBody>
              <a:bodyPr wrap="square" lIns="68580" tIns="34290" rIns="68580" bIns="34290" anchor="t">
                <a:spAutoFit/>
              </a:bodyPr>
              <a:lstStyle/>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rPr>
                  <a:t>What happens to </a:t>
                </a:r>
                <a:r>
                  <a:rPr kumimoji="0" lang="en-GB" sz="1800" b="1"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rPr>
                  <a:t>β-radioisotopes under extreme conditions of Temperature (2500 K),  Pressure (2000 </a:t>
                </a:r>
                <a:r>
                  <a:rPr kumimoji="0" lang="en-GB" sz="1800" b="1" i="0" u="none" strike="noStrike" kern="1200" cap="none" spc="0" normalizeH="0" baseline="0" noProof="0" err="1">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rPr>
                  <a:t>atm</a:t>
                </a:r>
                <a:r>
                  <a:rPr kumimoji="0" lang="en-GB" sz="1800" b="1"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rPr>
                  <a:t>) or Magnetic fields (80000 G)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rPr>
                  <a:t>?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rPr>
                  <a:t>   </a:t>
                </a:r>
                <a:r>
                  <a:rPr kumimoji="0" lang="en-GB" sz="1800" b="1" i="0" u="none" strike="noStrike" kern="1200" cap="none" spc="0" normalizeH="0" baseline="0" noProof="0">
                    <a:ln>
                      <a:noFill/>
                    </a:ln>
                    <a:solidFill>
                      <a:srgbClr val="DD8901"/>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rPr>
                  <a:t>almost nothing… &lt; 0.05 % decay constant variation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srgbClr val="855D5D">
                      <a:lumMod val="75000"/>
                    </a:srgbClr>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In 1947 Segrè and </a:t>
                </a:r>
                <a:r>
                  <a:rPr kumimoji="0" lang="en-GB" sz="18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Daudel</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pointed out that the possibility to alter the decay rate (e.g. of </a:t>
                </a:r>
                <a:r>
                  <a:rPr kumimoji="0" lang="en-GB" sz="1800" b="0" i="0" u="none" strike="noStrike" kern="1200" cap="none" spc="0" normalizeH="0" baseline="30000" noProof="0">
                    <a:ln>
                      <a:noFill/>
                    </a:ln>
                    <a:solidFill>
                      <a:srgbClr val="0070C0"/>
                    </a:solidFill>
                    <a:effectLst/>
                    <a:uLnTx/>
                    <a:uFillTx/>
                    <a:latin typeface="Calibri" panose="020F0502020204030204" pitchFamily="34" charset="0"/>
                    <a:ea typeface="+mn-ea"/>
                    <a:cs typeface="Calibri" panose="020F0502020204030204" pitchFamily="34" charset="0"/>
                  </a:rPr>
                  <a:t>7</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Be) by changing the electron density, at least for low Z nuclei, an effect due to different chemical environment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How does the </a:t>
                </a:r>
                <a:r>
                  <a:rPr kumimoji="0" lang="en-GB" sz="1800" b="1"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rPr>
                  <a:t>surrounding chemical environment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(lattice structure and electron affinity) affect the host atoms decay? (e.g. </a:t>
                </a:r>
                <a:r>
                  <a:rPr kumimoji="0" lang="en-GB" sz="1800" b="0" i="0" u="none" strike="noStrike" kern="1200" cap="none" spc="0" normalizeH="0" baseline="30000" noProof="0">
                    <a:ln>
                      <a:noFill/>
                    </a:ln>
                    <a:solidFill>
                      <a:srgbClr val="0070C0"/>
                    </a:solidFill>
                    <a:effectLst/>
                    <a:uLnTx/>
                    <a:uFillTx/>
                    <a:latin typeface="Calibri" panose="020F0502020204030204" pitchFamily="34" charset="0"/>
                    <a:ea typeface="+mn-ea"/>
                    <a:cs typeface="Calibri" panose="020F0502020204030204" pitchFamily="34" charset="0"/>
                  </a:rPr>
                  <a:t>7</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Be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itchFamily="2" charset="2"/>
                  </a:rPr>
                  <a:t></a:t>
                </a:r>
                <a:r>
                  <a:rPr kumimoji="0" lang="en-GB" sz="1800" b="0" i="0" u="none" strike="noStrike" kern="1200" cap="none" spc="0" normalizeH="0" baseline="30000" noProof="0">
                    <a:ln>
                      <a:noFill/>
                    </a:ln>
                    <a:solidFill>
                      <a:srgbClr val="0070C0"/>
                    </a:solidFill>
                    <a:effectLst/>
                    <a:uLnTx/>
                    <a:uFillTx/>
                    <a:latin typeface="Calibri" panose="020F0502020204030204" pitchFamily="34" charset="0"/>
                    <a:ea typeface="+mn-ea"/>
                    <a:cs typeface="Calibri" panose="020F0502020204030204" pitchFamily="34" charset="0"/>
                  </a:rPr>
                  <a:t>7</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Li) </a:t>
                </a:r>
                <a:r>
                  <a:rPr kumimoji="0" lang="en-GB" sz="1800" b="0" i="0" u="none" strike="noStrike" kern="1200" cap="none" spc="0" normalizeH="0" baseline="0" noProof="0">
                    <a:ln>
                      <a:noFill/>
                    </a:ln>
                    <a:solidFill>
                      <a:srgbClr val="0070C0"/>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anose="05000000000000000000" pitchFamily="2" charset="2"/>
                  </a:rPr>
                  <a:t></a:t>
                </a:r>
                <a:r>
                  <a:rPr kumimoji="0" lang="en-GB" sz="1800" b="1" i="0" u="none" strike="noStrike" kern="1200" cap="none" spc="0" normalizeH="0" baseline="0" noProof="0">
                    <a:ln>
                      <a:noFill/>
                    </a:ln>
                    <a:solidFill>
                      <a:srgbClr val="C00000"/>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anose="05000000000000000000" pitchFamily="2" charset="2"/>
                  </a:rPr>
                  <a:t> </a:t>
                </a:r>
                <a:r>
                  <a:rPr kumimoji="0" lang="en-GB" sz="1800" b="1" i="0" u="none" strike="noStrike" kern="1200" cap="none" spc="0" normalizeH="0" baseline="0" noProof="0">
                    <a:ln>
                      <a:noFill/>
                    </a:ln>
                    <a:solidFill>
                      <a:srgbClr val="DD8901"/>
                    </a:solidFill>
                    <a:effectLst/>
                    <a:uLnTx/>
                    <a:uFillTx/>
                    <a:latin typeface="Calibri" panose="020F0502020204030204" pitchFamily="34" charset="0"/>
                    <a:ea typeface="MS Mincho" panose="02020609040205080304" pitchFamily="49" charset="-128"/>
                    <a:cs typeface="Calibri" panose="020F0502020204030204" pitchFamily="34" charset="0"/>
                    <a:sym typeface="Wingdings" panose="05000000000000000000" pitchFamily="2" charset="2"/>
                  </a:rPr>
                  <a:t>A variation of E.C. lifetime of around 3.5%</a:t>
                </a:r>
              </a:p>
            </p:txBody>
          </p:sp>
          <p:sp>
            <p:nvSpPr>
              <p:cNvPr id="15" name="CasellaDiTesto 14">
                <a:extLst>
                  <a:ext uri="{FF2B5EF4-FFF2-40B4-BE49-F238E27FC236}">
                    <a16:creationId xmlns:a16="http://schemas.microsoft.com/office/drawing/2014/main" id="{F7BD9E87-CD1E-450B-865A-215743AE6508}"/>
                  </a:ext>
                </a:extLst>
              </p:cNvPr>
              <p:cNvSpPr txBox="1"/>
              <p:nvPr/>
            </p:nvSpPr>
            <p:spPr>
              <a:xfrm>
                <a:off x="5363287" y="5263750"/>
                <a:ext cx="59046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 T. Emery, Perturbation of Nuclear Decay Rates, Annual Review of Nuclear Science 22, 1972</a:t>
                </a:r>
                <a:endParaRPr kumimoji="0" lang="en-GB" sz="1200" b="0" i="1" u="none" strike="noStrike" kern="1200" cap="none" spc="0" normalizeH="0" baseline="0" noProof="0">
                  <a:ln>
                    <a:noFill/>
                  </a:ln>
                  <a:solidFill>
                    <a:prstClr val="black"/>
                  </a:solidFill>
                  <a:effectLst/>
                  <a:uLnTx/>
                  <a:uFillTx/>
                  <a:latin typeface="Georgia"/>
                  <a:ea typeface="+mn-ea"/>
                  <a:cs typeface="+mn-cs"/>
                </a:endParaRPr>
              </a:p>
            </p:txBody>
          </p:sp>
        </p:grpSp>
        <p:sp>
          <p:nvSpPr>
            <p:cNvPr id="18" name="CasellaDiTesto 17">
              <a:extLst>
                <a:ext uri="{FF2B5EF4-FFF2-40B4-BE49-F238E27FC236}">
                  <a16:creationId xmlns:a16="http://schemas.microsoft.com/office/drawing/2014/main" id="{B1C1E6E9-F228-814F-B4D0-0EE0D6D25384}"/>
                </a:ext>
              </a:extLst>
            </p:cNvPr>
            <p:cNvSpPr txBox="1"/>
            <p:nvPr/>
          </p:nvSpPr>
          <p:spPr>
            <a:xfrm>
              <a:off x="5023261" y="4147347"/>
              <a:ext cx="624468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 </a:t>
              </a:r>
              <a:r>
                <a:rPr kumimoji="0" lang="en-GB" sz="12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Segrè</a:t>
              </a:r>
              <a:r>
                <a:rPr kumimoji="0" lang="en-GB"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Possibility of altering the decay rate of a radioactive substance Phys. Rev. 71, (274) 1947 </a:t>
              </a:r>
              <a:endParaRPr kumimoji="0" lang="en-GB" sz="1200" b="0" i="1" u="none" strike="noStrike" kern="1200" cap="none" spc="0" normalizeH="0" baseline="0" noProof="0">
                <a:ln>
                  <a:noFill/>
                </a:ln>
                <a:solidFill>
                  <a:prstClr val="black"/>
                </a:solidFill>
                <a:effectLst/>
                <a:uLnTx/>
                <a:uFillTx/>
                <a:latin typeface="Georgia"/>
                <a:ea typeface="+mn-ea"/>
                <a:cs typeface="+mn-cs"/>
              </a:endParaRPr>
            </a:p>
          </p:txBody>
        </p:sp>
      </p:grpSp>
      <p:sp>
        <p:nvSpPr>
          <p:cNvPr id="8" name="Rectangle 4">
            <a:extLst>
              <a:ext uri="{FF2B5EF4-FFF2-40B4-BE49-F238E27FC236}">
                <a16:creationId xmlns:a16="http://schemas.microsoft.com/office/drawing/2014/main" id="{7AEAD93E-47DF-25E9-3D0F-97D3A9DCF680}"/>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Logo&#10;&#10;Description automatically generated">
            <a:extLst>
              <a:ext uri="{FF2B5EF4-FFF2-40B4-BE49-F238E27FC236}">
                <a16:creationId xmlns:a16="http://schemas.microsoft.com/office/drawing/2014/main" id="{E72E7B2B-FEFA-8DD7-22CB-E48C6905C402}"/>
              </a:ext>
            </a:extLst>
          </p:cNvPr>
          <p:cNvPicPr>
            <a:picLocks noChangeAspect="1"/>
          </p:cNvPicPr>
          <p:nvPr/>
        </p:nvPicPr>
        <p:blipFill>
          <a:blip r:embed="rId4">
            <a:duotone>
              <a:schemeClr val="bg2">
                <a:shade val="45000"/>
                <a:satMod val="135000"/>
              </a:schemeClr>
              <a:prstClr val="white"/>
            </a:duotone>
          </a:blip>
          <a:stretch>
            <a:fillRect/>
          </a:stretch>
        </p:blipFill>
        <p:spPr>
          <a:xfrm>
            <a:off x="10926916" y="76840"/>
            <a:ext cx="1199453" cy="774846"/>
          </a:xfrm>
          <a:prstGeom prst="rect">
            <a:avLst/>
          </a:prstGeom>
        </p:spPr>
      </p:pic>
      <p:pic>
        <p:nvPicPr>
          <p:cNvPr id="12" name="Immagine 11">
            <a:extLst>
              <a:ext uri="{FF2B5EF4-FFF2-40B4-BE49-F238E27FC236}">
                <a16:creationId xmlns:a16="http://schemas.microsoft.com/office/drawing/2014/main" id="{147882BE-B6A4-6CAE-AFF1-CE68F725818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Tree>
    <p:custDataLst>
      <p:tags r:id="rId1"/>
    </p:custDataLst>
    <p:extLst>
      <p:ext uri="{BB962C8B-B14F-4D97-AF65-F5344CB8AC3E}">
        <p14:creationId xmlns:p14="http://schemas.microsoft.com/office/powerpoint/2010/main" val="4046453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39E5AA-C2D5-973B-032F-C6650057D775}"/>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0FBDE2-DA6F-E7C5-E24E-3ABC87469526}"/>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D03F47-A1C4-B068-D4A2-CF17ADCFDA9D}"/>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The Problem</a:t>
            </a:r>
          </a:p>
        </p:txBody>
      </p:sp>
      <p:sp>
        <p:nvSpPr>
          <p:cNvPr id="11" name="TextBox 10">
            <a:extLst>
              <a:ext uri="{FF2B5EF4-FFF2-40B4-BE49-F238E27FC236}">
                <a16:creationId xmlns:a16="http://schemas.microsoft.com/office/drawing/2014/main" id="{F37974D8-4C8C-616F-E235-781E6DBA4656}"/>
              </a:ext>
            </a:extLst>
          </p:cNvPr>
          <p:cNvSpPr txBox="1"/>
          <p:nvPr/>
        </p:nvSpPr>
        <p:spPr>
          <a:xfrm>
            <a:off x="719069" y="1405944"/>
            <a:ext cx="4453944" cy="461665"/>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Calibri"/>
                <a:cs typeface="Calibri"/>
              </a:rPr>
              <a:t>Slow Neutron Capture (s-process)</a:t>
            </a:r>
            <a:endParaRPr lang="en-US" sz="2400"/>
          </a:p>
        </p:txBody>
      </p:sp>
      <p:sp>
        <p:nvSpPr>
          <p:cNvPr id="14" name="Arrow: Down 13">
            <a:extLst>
              <a:ext uri="{FF2B5EF4-FFF2-40B4-BE49-F238E27FC236}">
                <a16:creationId xmlns:a16="http://schemas.microsoft.com/office/drawing/2014/main" id="{6D1C96DE-DF6F-7136-0AA5-8501EF4CDF00}"/>
              </a:ext>
            </a:extLst>
          </p:cNvPr>
          <p:cNvSpPr/>
          <p:nvPr/>
        </p:nvSpPr>
        <p:spPr>
          <a:xfrm>
            <a:off x="2532844" y="2017689"/>
            <a:ext cx="407980" cy="4638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8">
            <a:extLst>
              <a:ext uri="{FF2B5EF4-FFF2-40B4-BE49-F238E27FC236}">
                <a16:creationId xmlns:a16="http://schemas.microsoft.com/office/drawing/2014/main" id="{141EEE77-446B-4602-EBFA-859AF8182E8D}"/>
              </a:ext>
            </a:extLst>
          </p:cNvPr>
          <p:cNvSpPr txBox="1"/>
          <p:nvPr/>
        </p:nvSpPr>
        <p:spPr>
          <a:xfrm>
            <a:off x="715017" y="2559976"/>
            <a:ext cx="4461545" cy="1477328"/>
          </a:xfrm>
          <a:prstGeom prst="rect">
            <a:avLst/>
          </a:prstGeom>
          <a:noFill/>
          <a:ln w="28575">
            <a:solidFill>
              <a:schemeClr val="accent2">
                <a:lumMod val="75000"/>
              </a:schemeClr>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libri"/>
                <a:ea typeface="Calibri"/>
                <a:cs typeface="Calibri"/>
              </a:rPr>
              <a:t>Abundance of isotopes, particularly at branching points, depends on </a:t>
            </a:r>
          </a:p>
          <a:p>
            <a:pPr marL="285750" indent="-285750">
              <a:buFont typeface="Arial"/>
              <a:buChar char="•"/>
            </a:pPr>
            <a:r>
              <a:rPr lang="en-US">
                <a:latin typeface="Calibri"/>
                <a:ea typeface="Calibri"/>
                <a:cs typeface="Calibri"/>
              </a:rPr>
              <a:t>Maxwell Averaged Cross Sections (MACS) of neutron capture and </a:t>
            </a:r>
          </a:p>
          <a:p>
            <a:pPr marL="285750" indent="-285750">
              <a:buFont typeface="Arial"/>
              <a:buChar char="•"/>
            </a:pPr>
            <a:r>
              <a:rPr lang="en-US" b="1">
                <a:latin typeface="Calibri"/>
                <a:ea typeface="Calibri"/>
                <a:cs typeface="Calibri"/>
              </a:rPr>
              <a:t>β-decay rates</a:t>
            </a:r>
            <a:endParaRPr lang="en-US" b="1"/>
          </a:p>
        </p:txBody>
      </p:sp>
      <p:sp>
        <p:nvSpPr>
          <p:cNvPr id="23" name="Rectangle 22">
            <a:extLst>
              <a:ext uri="{FF2B5EF4-FFF2-40B4-BE49-F238E27FC236}">
                <a16:creationId xmlns:a16="http://schemas.microsoft.com/office/drawing/2014/main" id="{792FF66F-1FD9-59D5-B05A-C9019F4AA838}"/>
              </a:ext>
            </a:extLst>
          </p:cNvPr>
          <p:cNvSpPr/>
          <p:nvPr/>
        </p:nvSpPr>
        <p:spPr>
          <a:xfrm>
            <a:off x="1051774" y="3673012"/>
            <a:ext cx="1352281" cy="354168"/>
          </a:xfrm>
          <a:prstGeom prst="rect">
            <a:avLst/>
          </a:prstGeom>
          <a:solidFill>
            <a:srgbClr val="CB49E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8">
            <a:extLst>
              <a:ext uri="{FF2B5EF4-FFF2-40B4-BE49-F238E27FC236}">
                <a16:creationId xmlns:a16="http://schemas.microsoft.com/office/drawing/2014/main" id="{A6CEBA03-BC13-19E1-5EED-BE94A165999C}"/>
              </a:ext>
            </a:extLst>
          </p:cNvPr>
          <p:cNvSpPr txBox="1"/>
          <p:nvPr/>
        </p:nvSpPr>
        <p:spPr>
          <a:xfrm>
            <a:off x="295701" y="5424951"/>
            <a:ext cx="6275318" cy="1200329"/>
          </a:xfrm>
          <a:prstGeom prst="rect">
            <a:avLst/>
          </a:prstGeom>
          <a:solidFill>
            <a:schemeClr val="accent5">
              <a:lumMod val="20000"/>
              <a:lumOff val="80000"/>
            </a:schemeClr>
          </a:solidFill>
          <a:ln w="28575">
            <a:solidFill>
              <a:schemeClr val="accent5">
                <a:lumMod val="50000"/>
              </a:schemeClr>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Calibri"/>
                <a:ea typeface="Calibri"/>
                <a:cs typeface="Calibri"/>
              </a:rPr>
              <a:t>Stars and neutron star merger ejecta as plasmas: </a:t>
            </a:r>
          </a:p>
          <a:p>
            <a:pPr algn="ctr"/>
            <a:r>
              <a:rPr lang="en-US" sz="2400" b="1">
                <a:latin typeface="Calibri"/>
                <a:ea typeface="Calibri"/>
                <a:cs typeface="Calibri"/>
              </a:rPr>
              <a:t>How sure are we about these quantities in a plasma environment?</a:t>
            </a:r>
          </a:p>
        </p:txBody>
      </p:sp>
      <p:pic>
        <p:nvPicPr>
          <p:cNvPr id="4" name="Picture 3" descr="A mathematical equation with black text&#10;&#10;Description automatically generated">
            <a:extLst>
              <a:ext uri="{FF2B5EF4-FFF2-40B4-BE49-F238E27FC236}">
                <a16:creationId xmlns:a16="http://schemas.microsoft.com/office/drawing/2014/main" id="{2361CD89-9211-96E4-E891-0D9805F6E04D}"/>
              </a:ext>
            </a:extLst>
          </p:cNvPr>
          <p:cNvPicPr>
            <a:picLocks noChangeAspect="1"/>
          </p:cNvPicPr>
          <p:nvPr/>
        </p:nvPicPr>
        <p:blipFill>
          <a:blip r:embed="rId2"/>
          <a:stretch>
            <a:fillRect/>
          </a:stretch>
        </p:blipFill>
        <p:spPr>
          <a:xfrm>
            <a:off x="719070" y="4087999"/>
            <a:ext cx="4492550" cy="832923"/>
          </a:xfrm>
          <a:prstGeom prst="rect">
            <a:avLst/>
          </a:prstGeom>
        </p:spPr>
      </p:pic>
      <p:sp>
        <p:nvSpPr>
          <p:cNvPr id="8" name="TextBox 7">
            <a:extLst>
              <a:ext uri="{FF2B5EF4-FFF2-40B4-BE49-F238E27FC236}">
                <a16:creationId xmlns:a16="http://schemas.microsoft.com/office/drawing/2014/main" id="{BA4DE9DE-AA72-55CE-DA62-2818E07A41BC}"/>
              </a:ext>
            </a:extLst>
          </p:cNvPr>
          <p:cNvSpPr txBox="1"/>
          <p:nvPr/>
        </p:nvSpPr>
        <p:spPr>
          <a:xfrm>
            <a:off x="715017" y="4862864"/>
            <a:ext cx="3570113" cy="253916"/>
          </a:xfrm>
          <a:prstGeom prst="rect">
            <a:avLst/>
          </a:prstGeom>
          <a:noFill/>
        </p:spPr>
        <p:txBody>
          <a:bodyPr wrap="square" rtlCol="0">
            <a:spAutoFit/>
          </a:bodyPr>
          <a:lstStyle/>
          <a:p>
            <a:r>
              <a:rPr lang="it-IT" sz="1050" i="1">
                <a:latin typeface="Calibri" panose="020F0502020204030204" pitchFamily="34" charset="0"/>
                <a:ea typeface="Calibri" panose="020F0502020204030204" pitchFamily="34" charset="0"/>
                <a:cs typeface="Calibri" panose="020F0502020204030204" pitchFamily="34" charset="0"/>
              </a:rPr>
              <a:t>S. Palmerini et al, ApJ </a:t>
            </a:r>
            <a:r>
              <a:rPr lang="it-IT" sz="1050" b="1" i="1">
                <a:latin typeface="Calibri" panose="020F0502020204030204" pitchFamily="34" charset="0"/>
                <a:ea typeface="Calibri" panose="020F0502020204030204" pitchFamily="34" charset="0"/>
                <a:cs typeface="Calibri" panose="020F0502020204030204" pitchFamily="34" charset="0"/>
              </a:rPr>
              <a:t>921</a:t>
            </a:r>
            <a:r>
              <a:rPr lang="it-IT" sz="1050" i="1">
                <a:latin typeface="Calibri" panose="020F0502020204030204" pitchFamily="34" charset="0"/>
                <a:ea typeface="Calibri" panose="020F0502020204030204" pitchFamily="34" charset="0"/>
                <a:cs typeface="Calibri" panose="020F0502020204030204" pitchFamily="34" charset="0"/>
              </a:rPr>
              <a:t>, 7</a:t>
            </a:r>
            <a:r>
              <a:rPr lang="it-IT" sz="1050" b="1" i="1">
                <a:latin typeface="Calibri" panose="020F0502020204030204" pitchFamily="34" charset="0"/>
                <a:ea typeface="Calibri" panose="020F0502020204030204" pitchFamily="34" charset="0"/>
                <a:cs typeface="Calibri" panose="020F0502020204030204" pitchFamily="34" charset="0"/>
              </a:rPr>
              <a:t> </a:t>
            </a:r>
            <a:r>
              <a:rPr lang="it-IT" sz="1050" i="1">
                <a:latin typeface="Calibri" panose="020F0502020204030204" pitchFamily="34" charset="0"/>
                <a:ea typeface="Calibri" panose="020F0502020204030204" pitchFamily="34" charset="0"/>
                <a:cs typeface="Calibri" panose="020F0502020204030204" pitchFamily="34" charset="0"/>
              </a:rPr>
              <a:t>(2021)</a:t>
            </a:r>
            <a:endParaRPr lang="en-US" sz="1050" i="1">
              <a:latin typeface="Calibri" panose="020F0502020204030204" pitchFamily="34" charset="0"/>
              <a:ea typeface="Calibri" panose="020F0502020204030204" pitchFamily="34" charset="0"/>
              <a:cs typeface="Calibri" panose="020F0502020204030204" pitchFamily="34" charset="0"/>
            </a:endParaRPr>
          </a:p>
        </p:txBody>
      </p:sp>
      <p:pic>
        <p:nvPicPr>
          <p:cNvPr id="9" name="Picture 4" descr="Logo&#10;&#10;Description automatically generated">
            <a:extLst>
              <a:ext uri="{FF2B5EF4-FFF2-40B4-BE49-F238E27FC236}">
                <a16:creationId xmlns:a16="http://schemas.microsoft.com/office/drawing/2014/main" id="{AB4D4ED5-5FE3-8550-ECC6-085D7002494B}"/>
              </a:ext>
            </a:extLst>
          </p:cNvPr>
          <p:cNvPicPr>
            <a:picLocks noChangeAspect="1"/>
          </p:cNvPicPr>
          <p:nvPr/>
        </p:nvPicPr>
        <p:blipFill>
          <a:blip r:embed="rId3">
            <a:duotone>
              <a:schemeClr val="bg2">
                <a:shade val="45000"/>
                <a:satMod val="135000"/>
              </a:schemeClr>
              <a:prstClr val="white"/>
            </a:duotone>
          </a:blip>
          <a:stretch>
            <a:fillRect/>
          </a:stretch>
        </p:blipFill>
        <p:spPr>
          <a:xfrm>
            <a:off x="10926916" y="76840"/>
            <a:ext cx="1199453" cy="774846"/>
          </a:xfrm>
          <a:prstGeom prst="rect">
            <a:avLst/>
          </a:prstGeom>
        </p:spPr>
      </p:pic>
      <p:pic>
        <p:nvPicPr>
          <p:cNvPr id="10" name="Immagine 9">
            <a:extLst>
              <a:ext uri="{FF2B5EF4-FFF2-40B4-BE49-F238E27FC236}">
                <a16:creationId xmlns:a16="http://schemas.microsoft.com/office/drawing/2014/main" id="{8A3FB3D9-A596-5F6A-E50C-6F759680CC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pic>
        <p:nvPicPr>
          <p:cNvPr id="12" name="Immagine 11">
            <a:extLst>
              <a:ext uri="{FF2B5EF4-FFF2-40B4-BE49-F238E27FC236}">
                <a16:creationId xmlns:a16="http://schemas.microsoft.com/office/drawing/2014/main" id="{87759423-FF8D-3B08-6749-B409F5F34F4E}"/>
              </a:ext>
            </a:extLst>
          </p:cNvPr>
          <p:cNvPicPr>
            <a:picLocks noChangeAspect="1"/>
          </p:cNvPicPr>
          <p:nvPr/>
        </p:nvPicPr>
        <p:blipFill>
          <a:blip r:embed="rId5"/>
          <a:srcRect r="7242" b="3191"/>
          <a:stretch>
            <a:fillRect/>
          </a:stretch>
        </p:blipFill>
        <p:spPr>
          <a:xfrm>
            <a:off x="7327203" y="1461543"/>
            <a:ext cx="3809538" cy="5131274"/>
          </a:xfrm>
          <a:prstGeom prst="rect">
            <a:avLst/>
          </a:prstGeom>
          <a:ln w="28575">
            <a:solidFill>
              <a:srgbClr val="002060"/>
            </a:solidFill>
          </a:ln>
        </p:spPr>
      </p:pic>
    </p:spTree>
    <p:extLst>
      <p:ext uri="{BB962C8B-B14F-4D97-AF65-F5344CB8AC3E}">
        <p14:creationId xmlns:p14="http://schemas.microsoft.com/office/powerpoint/2010/main" val="108978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3" grpId="0" animBg="1"/>
      <p:bldP spid="2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99893F-F67F-D69F-BEA1-1EF42F0B3AF1}"/>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A24584-50D5-F48E-7E41-D6FCDFDF1C61}"/>
              </a:ext>
            </a:extLst>
          </p:cNvPr>
          <p:cNvSpPr txBox="1"/>
          <p:nvPr/>
        </p:nvSpPr>
        <p:spPr>
          <a:xfrm>
            <a:off x="295701" y="197508"/>
            <a:ext cx="80640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a:ea typeface="Calibri"/>
                <a:cs typeface="Calibri"/>
              </a:rPr>
              <a:t>Neutron Capture Processes</a:t>
            </a:r>
          </a:p>
        </p:txBody>
      </p:sp>
      <p:pic>
        <p:nvPicPr>
          <p:cNvPr id="11" name="Picture 10" descr="A diagram of a structure&#10;&#10;Description automatically generated">
            <a:extLst>
              <a:ext uri="{FF2B5EF4-FFF2-40B4-BE49-F238E27FC236}">
                <a16:creationId xmlns:a16="http://schemas.microsoft.com/office/drawing/2014/main" id="{067C02A1-ABA9-357A-E6EE-3120769B7345}"/>
              </a:ext>
            </a:extLst>
          </p:cNvPr>
          <p:cNvPicPr>
            <a:picLocks noChangeAspect="1"/>
          </p:cNvPicPr>
          <p:nvPr/>
        </p:nvPicPr>
        <p:blipFill>
          <a:blip r:embed="rId3"/>
          <a:stretch>
            <a:fillRect/>
          </a:stretch>
        </p:blipFill>
        <p:spPr>
          <a:xfrm>
            <a:off x="294671" y="1137231"/>
            <a:ext cx="5935953" cy="4197171"/>
          </a:xfrm>
          <a:prstGeom prst="rect">
            <a:avLst/>
          </a:prstGeom>
        </p:spPr>
      </p:pic>
      <p:sp>
        <p:nvSpPr>
          <p:cNvPr id="15" name="TextBox 13">
            <a:extLst>
              <a:ext uri="{FF2B5EF4-FFF2-40B4-BE49-F238E27FC236}">
                <a16:creationId xmlns:a16="http://schemas.microsoft.com/office/drawing/2014/main" id="{C5465E9C-A63E-8434-42CC-B01B9EA9EA11}"/>
              </a:ext>
            </a:extLst>
          </p:cNvPr>
          <p:cNvSpPr txBox="1"/>
          <p:nvPr/>
        </p:nvSpPr>
        <p:spPr>
          <a:xfrm>
            <a:off x="295015" y="5468601"/>
            <a:ext cx="5944246" cy="90024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libri"/>
                <a:ea typeface="Calibri"/>
                <a:cs typeface="Calibri"/>
              </a:rPr>
              <a:t>Chart of nuclei and nucleosynthesis pathways. R-process takes place far from the valley of stability and proceeds through waiting point nuclei.</a:t>
            </a:r>
          </a:p>
          <a:p>
            <a:endParaRPr lang="en-US" sz="1400">
              <a:latin typeface="Calibri"/>
              <a:ea typeface="Calibri"/>
              <a:cs typeface="Calibri"/>
            </a:endParaRPr>
          </a:p>
          <a:p>
            <a:r>
              <a:rPr lang="en-US" sz="1050" i="1">
                <a:latin typeface="Calibri"/>
                <a:ea typeface="Calibri"/>
                <a:cs typeface="Calibri"/>
              </a:rPr>
              <a:t>T.R. Rodriguez, J. Phys. Conf. Ser. </a:t>
            </a:r>
            <a:r>
              <a:rPr lang="en-US" sz="1050" b="1" i="1">
                <a:latin typeface="Calibri"/>
                <a:ea typeface="Calibri"/>
                <a:cs typeface="Calibri"/>
              </a:rPr>
              <a:t>503 </a:t>
            </a:r>
            <a:r>
              <a:rPr lang="en-US" sz="1050" i="1">
                <a:latin typeface="Calibri"/>
                <a:ea typeface="Calibri"/>
                <a:cs typeface="Calibri"/>
              </a:rPr>
              <a:t>(2014)</a:t>
            </a:r>
          </a:p>
        </p:txBody>
      </p:sp>
      <p:sp>
        <p:nvSpPr>
          <p:cNvPr id="16" name="Oval 15">
            <a:extLst>
              <a:ext uri="{FF2B5EF4-FFF2-40B4-BE49-F238E27FC236}">
                <a16:creationId xmlns:a16="http://schemas.microsoft.com/office/drawing/2014/main" id="{6CD39C14-FDB6-362C-DFBD-9EE416F207DA}"/>
              </a:ext>
            </a:extLst>
          </p:cNvPr>
          <p:cNvSpPr/>
          <p:nvPr/>
        </p:nvSpPr>
        <p:spPr>
          <a:xfrm rot="19560000">
            <a:off x="166533" y="3633383"/>
            <a:ext cx="4443212" cy="193183"/>
          </a:xfrm>
          <a:prstGeom prst="ellipse">
            <a:avLst/>
          </a:prstGeom>
          <a:solidFill>
            <a:srgbClr val="78206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9A5DB77-3449-B18A-A910-6B120A262D7D}"/>
              </a:ext>
            </a:extLst>
          </p:cNvPr>
          <p:cNvCxnSpPr/>
          <p:nvPr/>
        </p:nvCxnSpPr>
        <p:spPr>
          <a:xfrm flipV="1">
            <a:off x="4131523" y="1276708"/>
            <a:ext cx="2511678" cy="122558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1794ED8-FF86-D658-386C-75C0B29895ED}"/>
              </a:ext>
            </a:extLst>
          </p:cNvPr>
          <p:cNvSpPr txBox="1"/>
          <p:nvPr/>
        </p:nvSpPr>
        <p:spPr>
          <a:xfrm>
            <a:off x="6643352" y="988423"/>
            <a:ext cx="52910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Calibri"/>
              </a:rPr>
              <a:t>Slow Neutron Capture (s-process)</a:t>
            </a:r>
          </a:p>
        </p:txBody>
      </p:sp>
      <p:sp>
        <p:nvSpPr>
          <p:cNvPr id="20" name="TextBox 19">
            <a:extLst>
              <a:ext uri="{FF2B5EF4-FFF2-40B4-BE49-F238E27FC236}">
                <a16:creationId xmlns:a16="http://schemas.microsoft.com/office/drawing/2014/main" id="{18A5F54F-1038-F029-634E-64FB622955B0}"/>
              </a:ext>
            </a:extLst>
          </p:cNvPr>
          <p:cNvSpPr txBox="1"/>
          <p:nvPr/>
        </p:nvSpPr>
        <p:spPr>
          <a:xfrm>
            <a:off x="6653935" y="1881597"/>
            <a:ext cx="52910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libri"/>
                <a:cs typeface="Calibri"/>
              </a:rPr>
              <a:t>Neutron density around 10</a:t>
            </a:r>
            <a:r>
              <a:rPr lang="en-US" sz="1600" baseline="30000">
                <a:latin typeface="Calibri"/>
                <a:cs typeface="Calibri"/>
              </a:rPr>
              <a:t>5-6</a:t>
            </a:r>
            <a:r>
              <a:rPr lang="en-US" sz="1600">
                <a:latin typeface="Calibri"/>
                <a:cs typeface="Calibri"/>
              </a:rPr>
              <a:t> cm</a:t>
            </a:r>
            <a:r>
              <a:rPr lang="en-US" sz="1600" baseline="30000">
                <a:latin typeface="Calibri"/>
                <a:cs typeface="Calibri"/>
              </a:rPr>
              <a:t>-3 </a:t>
            </a:r>
            <a:r>
              <a:rPr lang="en-US" sz="1600">
                <a:latin typeface="Calibri"/>
                <a:cs typeface="Calibri"/>
              </a:rPr>
              <a:t>from either </a:t>
            </a:r>
            <a:r>
              <a:rPr lang="en-US" sz="1600" b="1" baseline="30000">
                <a:solidFill>
                  <a:schemeClr val="accent5">
                    <a:lumMod val="75000"/>
                  </a:schemeClr>
                </a:solidFill>
                <a:latin typeface="Calibri"/>
                <a:ea typeface="+mn-lt"/>
                <a:cs typeface="+mn-lt"/>
              </a:rPr>
              <a:t>13</a:t>
            </a:r>
            <a:r>
              <a:rPr lang="en-US" sz="1600" b="1">
                <a:solidFill>
                  <a:schemeClr val="accent5">
                    <a:lumMod val="75000"/>
                  </a:schemeClr>
                </a:solidFill>
                <a:latin typeface="Calibri"/>
                <a:ea typeface="+mn-lt"/>
                <a:cs typeface="+mn-lt"/>
              </a:rPr>
              <a:t>C(α,n)</a:t>
            </a:r>
            <a:r>
              <a:rPr lang="en-US" sz="1600" b="1" baseline="30000">
                <a:solidFill>
                  <a:schemeClr val="accent5">
                    <a:lumMod val="75000"/>
                  </a:schemeClr>
                </a:solidFill>
                <a:latin typeface="Calibri"/>
                <a:ea typeface="+mn-lt"/>
                <a:cs typeface="+mn-lt"/>
              </a:rPr>
              <a:t>16</a:t>
            </a:r>
            <a:r>
              <a:rPr lang="en-US" sz="1600" b="1">
                <a:solidFill>
                  <a:schemeClr val="accent5">
                    <a:lumMod val="75000"/>
                  </a:schemeClr>
                </a:solidFill>
                <a:latin typeface="Calibri"/>
                <a:ea typeface="+mn-lt"/>
                <a:cs typeface="+mn-lt"/>
              </a:rPr>
              <a:t>O</a:t>
            </a:r>
            <a:r>
              <a:rPr lang="en-US" sz="1600">
                <a:latin typeface="Calibri"/>
                <a:cs typeface="Calibri"/>
              </a:rPr>
              <a:t> or </a:t>
            </a:r>
            <a:r>
              <a:rPr lang="en-US" sz="1600" b="1" baseline="30000">
                <a:solidFill>
                  <a:schemeClr val="accent3">
                    <a:lumMod val="75000"/>
                  </a:schemeClr>
                </a:solidFill>
                <a:latin typeface="Calibri"/>
                <a:cs typeface="Calibri"/>
              </a:rPr>
              <a:t>22</a:t>
            </a:r>
            <a:r>
              <a:rPr lang="en-US" sz="1600" b="1">
                <a:solidFill>
                  <a:schemeClr val="accent3">
                    <a:lumMod val="75000"/>
                  </a:schemeClr>
                </a:solidFill>
                <a:latin typeface="Calibri"/>
                <a:cs typeface="Calibri"/>
              </a:rPr>
              <a:t>Ne</a:t>
            </a:r>
            <a:r>
              <a:rPr lang="en-US" sz="1600" b="1">
                <a:solidFill>
                  <a:schemeClr val="accent3">
                    <a:lumMod val="75000"/>
                  </a:schemeClr>
                </a:solidFill>
                <a:ea typeface="+mn-lt"/>
                <a:cs typeface="+mn-lt"/>
              </a:rPr>
              <a:t>(α,n)</a:t>
            </a:r>
            <a:r>
              <a:rPr lang="en-US" sz="1600" b="1" baseline="30000">
                <a:solidFill>
                  <a:schemeClr val="accent3">
                    <a:lumMod val="75000"/>
                  </a:schemeClr>
                </a:solidFill>
                <a:ea typeface="+mn-lt"/>
                <a:cs typeface="+mn-lt"/>
              </a:rPr>
              <a:t>25</a:t>
            </a:r>
            <a:r>
              <a:rPr lang="en-US" sz="1600" b="1">
                <a:solidFill>
                  <a:schemeClr val="accent3">
                    <a:lumMod val="75000"/>
                  </a:schemeClr>
                </a:solidFill>
                <a:ea typeface="+mn-lt"/>
                <a:cs typeface="+mn-lt"/>
              </a:rPr>
              <a:t>Mg</a:t>
            </a:r>
            <a:r>
              <a:rPr lang="en-US" sz="1600">
                <a:ea typeface="+mn-lt"/>
                <a:cs typeface="+mn-lt"/>
              </a:rPr>
              <a:t> reactions</a:t>
            </a:r>
            <a:endParaRPr lang="en-US">
              <a:latin typeface="Aptos"/>
              <a:cs typeface="Calibri"/>
            </a:endParaRPr>
          </a:p>
        </p:txBody>
      </p:sp>
      <p:sp>
        <p:nvSpPr>
          <p:cNvPr id="21" name="TextBox 20">
            <a:extLst>
              <a:ext uri="{FF2B5EF4-FFF2-40B4-BE49-F238E27FC236}">
                <a16:creationId xmlns:a16="http://schemas.microsoft.com/office/drawing/2014/main" id="{A8C682A5-D122-74B0-8157-5ADA816A1762}"/>
              </a:ext>
            </a:extLst>
          </p:cNvPr>
          <p:cNvSpPr txBox="1"/>
          <p:nvPr/>
        </p:nvSpPr>
        <p:spPr>
          <a:xfrm>
            <a:off x="6643352" y="2460252"/>
            <a:ext cx="52910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i="1" err="1">
                <a:ea typeface="+mn-lt"/>
                <a:cs typeface="+mn-lt"/>
              </a:rPr>
              <a:t>τ</a:t>
            </a:r>
            <a:r>
              <a:rPr lang="en-US" sz="1600" i="1" baseline="-25000" err="1">
                <a:ea typeface="+mn-lt"/>
                <a:cs typeface="+mn-lt"/>
              </a:rPr>
              <a:t>n</a:t>
            </a:r>
            <a:r>
              <a:rPr lang="en-US" sz="1600">
                <a:ea typeface="+mn-lt"/>
                <a:cs typeface="+mn-lt"/>
              </a:rPr>
              <a:t> ~ [d to </a:t>
            </a:r>
            <a:r>
              <a:rPr lang="en-US" sz="1600" err="1">
                <a:ea typeface="+mn-lt"/>
                <a:cs typeface="+mn-lt"/>
              </a:rPr>
              <a:t>yrs</a:t>
            </a:r>
            <a:r>
              <a:rPr lang="en-US" sz="1600">
                <a:ea typeface="+mn-lt"/>
                <a:cs typeface="+mn-lt"/>
              </a:rPr>
              <a:t>] competes with </a:t>
            </a:r>
            <a:r>
              <a:rPr lang="en-US" sz="1600" i="1">
                <a:ea typeface="+mn-lt"/>
                <a:cs typeface="+mn-lt"/>
              </a:rPr>
              <a:t>τ</a:t>
            </a:r>
            <a:r>
              <a:rPr lang="en-US" sz="1600" i="1" baseline="-25000">
                <a:ea typeface="+mn-lt"/>
                <a:cs typeface="+mn-lt"/>
              </a:rPr>
              <a:t>β</a:t>
            </a:r>
            <a:r>
              <a:rPr lang="en-US" sz="1600">
                <a:ea typeface="+mn-lt"/>
                <a:cs typeface="+mn-lt"/>
              </a:rPr>
              <a:t> </a:t>
            </a:r>
            <a:r>
              <a:rPr lang="en-US" sz="1600">
                <a:latin typeface="Aptos"/>
                <a:cs typeface="Calibri"/>
              </a:rPr>
              <a:t>[d to </a:t>
            </a:r>
            <a:r>
              <a:rPr lang="en-US" sz="1600" err="1">
                <a:latin typeface="Aptos"/>
                <a:cs typeface="Calibri"/>
              </a:rPr>
              <a:t>yrs</a:t>
            </a:r>
            <a:r>
              <a:rPr lang="en-US" sz="1600">
                <a:latin typeface="Aptos"/>
                <a:cs typeface="Calibri"/>
              </a:rPr>
              <a:t>] to </a:t>
            </a:r>
            <a:r>
              <a:rPr lang="en-US" sz="1600" err="1">
                <a:latin typeface="Aptos"/>
                <a:cs typeface="Calibri"/>
              </a:rPr>
              <a:t>synthesise</a:t>
            </a:r>
            <a:r>
              <a:rPr lang="en-US" sz="1600">
                <a:latin typeface="Aptos"/>
                <a:cs typeface="Calibri"/>
              </a:rPr>
              <a:t> 60&lt;A&lt;208 elements in equilibrium</a:t>
            </a:r>
            <a:endParaRPr lang="en-US"/>
          </a:p>
        </p:txBody>
      </p:sp>
      <p:pic>
        <p:nvPicPr>
          <p:cNvPr id="23" name="Picture 22" descr="A diagram of a graph&#10;&#10;Description automatically generated">
            <a:extLst>
              <a:ext uri="{FF2B5EF4-FFF2-40B4-BE49-F238E27FC236}">
                <a16:creationId xmlns:a16="http://schemas.microsoft.com/office/drawing/2014/main" id="{9C2942D6-ABCF-2999-E276-33DB83942994}"/>
              </a:ext>
            </a:extLst>
          </p:cNvPr>
          <p:cNvPicPr>
            <a:picLocks noChangeAspect="1"/>
          </p:cNvPicPr>
          <p:nvPr/>
        </p:nvPicPr>
        <p:blipFill>
          <a:blip r:embed="rId4"/>
          <a:stretch>
            <a:fillRect/>
          </a:stretch>
        </p:blipFill>
        <p:spPr>
          <a:xfrm>
            <a:off x="8111081" y="3075352"/>
            <a:ext cx="2089151" cy="1351373"/>
          </a:xfrm>
          <a:prstGeom prst="rect">
            <a:avLst/>
          </a:prstGeom>
        </p:spPr>
      </p:pic>
      <p:sp>
        <p:nvSpPr>
          <p:cNvPr id="28" name="TextBox 27">
            <a:extLst>
              <a:ext uri="{FF2B5EF4-FFF2-40B4-BE49-F238E27FC236}">
                <a16:creationId xmlns:a16="http://schemas.microsoft.com/office/drawing/2014/main" id="{E62AD4AD-3C38-2959-92A1-C5F3700A17D2}"/>
              </a:ext>
            </a:extLst>
          </p:cNvPr>
          <p:cNvSpPr txBox="1"/>
          <p:nvPr/>
        </p:nvSpPr>
        <p:spPr>
          <a:xfrm>
            <a:off x="6643352" y="1358840"/>
            <a:ext cx="52910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libri"/>
                <a:cs typeface="Calibri"/>
              </a:rPr>
              <a:t>Takes place inside </a:t>
            </a:r>
            <a:r>
              <a:rPr lang="en-US" sz="1600" b="1">
                <a:solidFill>
                  <a:schemeClr val="accent5">
                    <a:lumMod val="75000"/>
                  </a:schemeClr>
                </a:solidFill>
                <a:latin typeface="Calibri"/>
                <a:cs typeface="Calibri"/>
              </a:rPr>
              <a:t>AGB stars</a:t>
            </a:r>
            <a:r>
              <a:rPr lang="en-US" sz="1600">
                <a:latin typeface="Calibri"/>
                <a:cs typeface="Calibri"/>
              </a:rPr>
              <a:t> (main branch) and </a:t>
            </a:r>
            <a:r>
              <a:rPr lang="en-US" sz="1600" b="1">
                <a:solidFill>
                  <a:schemeClr val="accent3">
                    <a:lumMod val="75000"/>
                  </a:schemeClr>
                </a:solidFill>
                <a:latin typeface="Calibri"/>
                <a:cs typeface="Calibri"/>
              </a:rPr>
              <a:t>massive stars</a:t>
            </a:r>
            <a:r>
              <a:rPr lang="en-US" sz="1600">
                <a:solidFill>
                  <a:schemeClr val="accent3">
                    <a:lumMod val="75000"/>
                  </a:schemeClr>
                </a:solidFill>
                <a:latin typeface="Calibri"/>
                <a:cs typeface="Calibri"/>
              </a:rPr>
              <a:t> </a:t>
            </a:r>
            <a:r>
              <a:rPr lang="en-US" sz="1600">
                <a:latin typeface="Calibri"/>
                <a:cs typeface="Calibri"/>
              </a:rPr>
              <a:t>(weak branch)</a:t>
            </a:r>
            <a:endParaRPr lang="en-US"/>
          </a:p>
        </p:txBody>
      </p:sp>
      <p:pic>
        <p:nvPicPr>
          <p:cNvPr id="6" name="Picture 4" descr="Logo&#10;&#10;Description automatically generated">
            <a:extLst>
              <a:ext uri="{FF2B5EF4-FFF2-40B4-BE49-F238E27FC236}">
                <a16:creationId xmlns:a16="http://schemas.microsoft.com/office/drawing/2014/main" id="{162E0273-DC7C-9B64-7A21-2B6163B9F675}"/>
              </a:ext>
            </a:extLst>
          </p:cNvPr>
          <p:cNvPicPr>
            <a:picLocks noChangeAspect="1"/>
          </p:cNvPicPr>
          <p:nvPr/>
        </p:nvPicPr>
        <p:blipFill>
          <a:blip r:embed="rId5">
            <a:duotone>
              <a:schemeClr val="bg2">
                <a:shade val="45000"/>
                <a:satMod val="135000"/>
              </a:schemeClr>
              <a:prstClr val="white"/>
            </a:duotone>
          </a:blip>
          <a:stretch>
            <a:fillRect/>
          </a:stretch>
        </p:blipFill>
        <p:spPr>
          <a:xfrm>
            <a:off x="10926916" y="76840"/>
            <a:ext cx="1199453" cy="774846"/>
          </a:xfrm>
          <a:prstGeom prst="rect">
            <a:avLst/>
          </a:prstGeom>
        </p:spPr>
      </p:pic>
      <p:pic>
        <p:nvPicPr>
          <p:cNvPr id="7" name="Immagine 6">
            <a:extLst>
              <a:ext uri="{FF2B5EF4-FFF2-40B4-BE49-F238E27FC236}">
                <a16:creationId xmlns:a16="http://schemas.microsoft.com/office/drawing/2014/main" id="{D638DC77-9083-2065-41A1-C2CADE120B4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pic>
        <p:nvPicPr>
          <p:cNvPr id="2" name="Immagine 1">
            <a:extLst>
              <a:ext uri="{FF2B5EF4-FFF2-40B4-BE49-F238E27FC236}">
                <a16:creationId xmlns:a16="http://schemas.microsoft.com/office/drawing/2014/main" id="{37B432F5-50AA-8D8F-2C02-D24272879EC3}"/>
              </a:ext>
            </a:extLst>
          </p:cNvPr>
          <p:cNvPicPr>
            <a:picLocks noChangeAspect="1"/>
          </p:cNvPicPr>
          <p:nvPr/>
        </p:nvPicPr>
        <p:blipFill>
          <a:blip r:embed="rId7"/>
          <a:stretch>
            <a:fillRect/>
          </a:stretch>
        </p:blipFill>
        <p:spPr>
          <a:xfrm>
            <a:off x="6583118" y="4586814"/>
            <a:ext cx="3044036" cy="1438197"/>
          </a:xfrm>
          <a:prstGeom prst="rect">
            <a:avLst/>
          </a:prstGeom>
        </p:spPr>
      </p:pic>
      <p:sp>
        <p:nvSpPr>
          <p:cNvPr id="4" name="CasellaDiTesto 3">
            <a:extLst>
              <a:ext uri="{FF2B5EF4-FFF2-40B4-BE49-F238E27FC236}">
                <a16:creationId xmlns:a16="http://schemas.microsoft.com/office/drawing/2014/main" id="{356E0DA7-1188-4C29-3E1E-07893A45A13D}"/>
              </a:ext>
            </a:extLst>
          </p:cNvPr>
          <p:cNvSpPr txBox="1"/>
          <p:nvPr/>
        </p:nvSpPr>
        <p:spPr>
          <a:xfrm>
            <a:off x="9773565" y="4960025"/>
            <a:ext cx="1873826" cy="394855"/>
          </a:xfrm>
          <a:prstGeom prst="rect">
            <a:avLst/>
          </a:prstGeom>
          <a:noFill/>
          <a:ln>
            <a:noFill/>
          </a:ln>
        </p:spPr>
        <p:txBody>
          <a:bodyPr vert="horz" wrap="square" lIns="91440" tIns="45720" rIns="91440" bIns="45720" rtlCol="0">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2060"/>
                </a:solidFill>
                <a:effectLst/>
                <a:uLnTx/>
                <a:uFillTx/>
                <a:latin typeface="Aptos" panose="02110004020202020204"/>
                <a:ea typeface="+mn-ea"/>
                <a:cs typeface="+mn-cs"/>
              </a:rPr>
              <a:t>COSMO-CHRONOMETER</a:t>
            </a:r>
          </a:p>
        </p:txBody>
      </p:sp>
      <p:sp>
        <p:nvSpPr>
          <p:cNvPr id="8" name="Rettangolo 7">
            <a:extLst>
              <a:ext uri="{FF2B5EF4-FFF2-40B4-BE49-F238E27FC236}">
                <a16:creationId xmlns:a16="http://schemas.microsoft.com/office/drawing/2014/main" id="{AA7DD6D8-0C37-544F-6F73-C3CF6D56A97B}"/>
              </a:ext>
            </a:extLst>
          </p:cNvPr>
          <p:cNvSpPr/>
          <p:nvPr/>
        </p:nvSpPr>
        <p:spPr>
          <a:xfrm>
            <a:off x="9805062" y="5216140"/>
            <a:ext cx="20175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ptos" panose="02110004020202020204"/>
                <a:ea typeface="+mn-ea"/>
                <a:cs typeface="Calibri"/>
              </a:rPr>
              <a:t>reproduction of </a:t>
            </a:r>
            <a:r>
              <a:rPr kumimoji="0" lang="en-US" sz="1400" b="1" i="0" u="none" strike="noStrike" kern="1200" cap="none" spc="0" normalizeH="0" baseline="30000" noProof="0">
                <a:ln>
                  <a:noFill/>
                </a:ln>
                <a:solidFill>
                  <a:srgbClr val="FF0000"/>
                </a:solidFill>
                <a:effectLst/>
                <a:uLnTx/>
                <a:uFillTx/>
                <a:latin typeface="Aptos" panose="02110004020202020204"/>
                <a:ea typeface="+mn-ea"/>
                <a:cs typeface="Calibri"/>
              </a:rPr>
              <a:t>134</a:t>
            </a:r>
            <a:r>
              <a:rPr kumimoji="0" lang="en-US" sz="1400" b="1" i="0" u="none" strike="noStrike" kern="1200" cap="none" spc="0" normalizeH="0" baseline="0" noProof="0">
                <a:ln>
                  <a:noFill/>
                </a:ln>
                <a:solidFill>
                  <a:srgbClr val="FF0000"/>
                </a:solidFill>
                <a:effectLst/>
                <a:uLnTx/>
                <a:uFillTx/>
                <a:latin typeface="Aptos" panose="02110004020202020204"/>
                <a:ea typeface="+mn-ea"/>
                <a:cs typeface="Calibri"/>
              </a:rPr>
              <a:t>Ba, </a:t>
            </a:r>
            <a:r>
              <a:rPr kumimoji="0" lang="en-US" sz="1400" b="1" i="0" u="none" strike="noStrike" kern="1200" cap="none" spc="0" normalizeH="0" baseline="30000" noProof="0">
                <a:ln>
                  <a:noFill/>
                </a:ln>
                <a:solidFill>
                  <a:srgbClr val="FF0000"/>
                </a:solidFill>
                <a:effectLst/>
                <a:uLnTx/>
                <a:uFillTx/>
                <a:latin typeface="Aptos" panose="02110004020202020204"/>
                <a:ea typeface="+mn-ea"/>
                <a:cs typeface="Calibri"/>
              </a:rPr>
              <a:t>136</a:t>
            </a:r>
            <a:r>
              <a:rPr kumimoji="0" lang="en-US" sz="1400" b="1" i="0" u="none" strike="noStrike" kern="1200" cap="none" spc="0" normalizeH="0" baseline="0" noProof="0">
                <a:ln>
                  <a:noFill/>
                </a:ln>
                <a:solidFill>
                  <a:srgbClr val="FF0000"/>
                </a:solidFill>
                <a:effectLst/>
                <a:uLnTx/>
                <a:uFillTx/>
                <a:latin typeface="Aptos" panose="02110004020202020204"/>
                <a:ea typeface="+mn-ea"/>
                <a:cs typeface="Calibri"/>
              </a:rPr>
              <a:t>Ba s-only isotope yields</a:t>
            </a:r>
            <a:endParaRPr kumimoji="0" lang="en-GB"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ccia destra 8">
            <a:extLst>
              <a:ext uri="{FF2B5EF4-FFF2-40B4-BE49-F238E27FC236}">
                <a16:creationId xmlns:a16="http://schemas.microsoft.com/office/drawing/2014/main" id="{B31E40C6-13C8-885F-9DD0-31F6F8B95346}"/>
              </a:ext>
            </a:extLst>
          </p:cNvPr>
          <p:cNvSpPr/>
          <p:nvPr/>
        </p:nvSpPr>
        <p:spPr>
          <a:xfrm>
            <a:off x="9368455" y="5022629"/>
            <a:ext cx="343659" cy="193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ccia destra 9">
            <a:extLst>
              <a:ext uri="{FF2B5EF4-FFF2-40B4-BE49-F238E27FC236}">
                <a16:creationId xmlns:a16="http://schemas.microsoft.com/office/drawing/2014/main" id="{A01ADCCB-EF75-041B-CD3F-29C6FC28964C}"/>
              </a:ext>
            </a:extLst>
          </p:cNvPr>
          <p:cNvSpPr/>
          <p:nvPr/>
        </p:nvSpPr>
        <p:spPr>
          <a:xfrm>
            <a:off x="9368454" y="5354880"/>
            <a:ext cx="343659" cy="193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ttangolo 11">
            <a:extLst>
              <a:ext uri="{FF2B5EF4-FFF2-40B4-BE49-F238E27FC236}">
                <a16:creationId xmlns:a16="http://schemas.microsoft.com/office/drawing/2014/main" id="{514FB2D1-1D79-C64D-C5BC-4B51CA1C036C}"/>
              </a:ext>
            </a:extLst>
          </p:cNvPr>
          <p:cNvSpPr/>
          <p:nvPr/>
        </p:nvSpPr>
        <p:spPr>
          <a:xfrm>
            <a:off x="7577751" y="6262821"/>
            <a:ext cx="39074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FF"/>
                </a:solidFill>
                <a:effectLst/>
                <a:uLnTx/>
                <a:uFillTx/>
                <a:latin typeface="Aptos" panose="02110004020202020204"/>
                <a:ea typeface="+mn-ea"/>
                <a:cs typeface="Calibri"/>
              </a:rPr>
              <a:t>Solving the puzzle about the contribution of s-processing to </a:t>
            </a:r>
            <a:r>
              <a:rPr kumimoji="0" lang="en-US" sz="1400" b="1" i="0" u="none" strike="noStrike" kern="1200" cap="none" spc="0" normalizeH="0" baseline="30000" noProof="0">
                <a:ln>
                  <a:noFill/>
                </a:ln>
                <a:solidFill>
                  <a:srgbClr val="0000FF"/>
                </a:solidFill>
                <a:effectLst/>
                <a:uLnTx/>
                <a:uFillTx/>
                <a:latin typeface="Aptos" panose="02110004020202020204"/>
                <a:ea typeface="+mn-ea"/>
                <a:cs typeface="Calibri"/>
              </a:rPr>
              <a:t>94</a:t>
            </a:r>
            <a:r>
              <a:rPr kumimoji="0" lang="en-US" sz="1400" b="1" i="0" u="none" strike="noStrike" kern="1200" cap="none" spc="0" normalizeH="0" baseline="0" noProof="0">
                <a:ln>
                  <a:noFill/>
                </a:ln>
                <a:solidFill>
                  <a:srgbClr val="0000FF"/>
                </a:solidFill>
                <a:effectLst/>
                <a:uLnTx/>
                <a:uFillTx/>
                <a:latin typeface="Aptos" panose="02110004020202020204"/>
                <a:ea typeface="+mn-ea"/>
                <a:cs typeface="Calibri"/>
              </a:rPr>
              <a:t>Mo: </a:t>
            </a:r>
            <a:r>
              <a:rPr kumimoji="0" lang="el-GR" sz="1400" b="1" i="0" u="none" strike="noStrike" kern="1200" cap="none" spc="0" normalizeH="0" baseline="0" noProof="0">
                <a:ln>
                  <a:noFill/>
                </a:ln>
                <a:solidFill>
                  <a:srgbClr val="0000FF"/>
                </a:solidFill>
                <a:effectLst/>
                <a:uLnTx/>
                <a:uFillTx/>
                <a:latin typeface="Aptos" panose="02110004020202020204"/>
                <a:ea typeface="+mn-ea"/>
                <a:cs typeface="Calibri"/>
              </a:rPr>
              <a:t>β</a:t>
            </a:r>
            <a:r>
              <a:rPr kumimoji="0" lang="it-IT" sz="1400" b="1" i="0" u="none" strike="noStrike" kern="1200" cap="none" spc="0" normalizeH="0" baseline="0" noProof="0">
                <a:ln>
                  <a:noFill/>
                </a:ln>
                <a:solidFill>
                  <a:srgbClr val="0000FF"/>
                </a:solidFill>
                <a:effectLst/>
                <a:uLnTx/>
                <a:uFillTx/>
                <a:latin typeface="Aptos" panose="02110004020202020204"/>
                <a:ea typeface="+mn-ea"/>
                <a:cs typeface="Calibri"/>
              </a:rPr>
              <a:t>-</a:t>
            </a:r>
            <a:r>
              <a:rPr kumimoji="0" lang="it-IT" sz="1400" b="1" i="0" u="none" strike="noStrike" kern="1200" cap="none" spc="0" normalizeH="0" baseline="0" noProof="0" err="1">
                <a:ln>
                  <a:noFill/>
                </a:ln>
                <a:solidFill>
                  <a:srgbClr val="0000FF"/>
                </a:solidFill>
                <a:effectLst/>
                <a:uLnTx/>
                <a:uFillTx/>
                <a:latin typeface="Aptos" panose="02110004020202020204"/>
                <a:ea typeface="+mn-ea"/>
                <a:cs typeface="Calibri"/>
              </a:rPr>
              <a:t>decay</a:t>
            </a:r>
            <a:r>
              <a:rPr kumimoji="0" lang="it-IT" sz="1400" b="1" i="0" u="none" strike="noStrike" kern="1200" cap="none" spc="0" normalizeH="0" baseline="0" noProof="0">
                <a:ln>
                  <a:noFill/>
                </a:ln>
                <a:solidFill>
                  <a:srgbClr val="0000FF"/>
                </a:solidFill>
                <a:effectLst/>
                <a:uLnTx/>
                <a:uFillTx/>
                <a:latin typeface="Aptos" panose="02110004020202020204"/>
                <a:ea typeface="+mn-ea"/>
                <a:cs typeface="Calibri"/>
              </a:rPr>
              <a:t> or </a:t>
            </a:r>
            <a:r>
              <a:rPr kumimoji="0" lang="it-IT" sz="1400" b="1" i="0" u="none" strike="noStrike" kern="1200" cap="none" spc="0" normalizeH="0" baseline="0" noProof="0" err="1">
                <a:ln>
                  <a:noFill/>
                </a:ln>
                <a:solidFill>
                  <a:srgbClr val="0000FF"/>
                </a:solidFill>
                <a:effectLst/>
                <a:uLnTx/>
                <a:uFillTx/>
                <a:latin typeface="Aptos" panose="02110004020202020204"/>
                <a:ea typeface="+mn-ea"/>
                <a:cs typeface="Calibri"/>
              </a:rPr>
              <a:t>binary</a:t>
            </a:r>
            <a:r>
              <a:rPr kumimoji="0" lang="it-IT" sz="1400" b="1" i="0" u="none" strike="noStrike" kern="1200" cap="none" spc="0" normalizeH="0" baseline="0" noProof="0">
                <a:ln>
                  <a:noFill/>
                </a:ln>
                <a:solidFill>
                  <a:srgbClr val="0000FF"/>
                </a:solidFill>
                <a:effectLst/>
                <a:uLnTx/>
                <a:uFillTx/>
                <a:latin typeface="Aptos" panose="02110004020202020204"/>
                <a:ea typeface="+mn-ea"/>
                <a:cs typeface="Calibri"/>
              </a:rPr>
              <a:t> </a:t>
            </a:r>
            <a:r>
              <a:rPr kumimoji="0" lang="it-IT" sz="1400" b="1" i="0" u="none" strike="noStrike" kern="1200" cap="none" spc="0" normalizeH="0" baseline="0" noProof="0" err="1">
                <a:ln>
                  <a:noFill/>
                </a:ln>
                <a:solidFill>
                  <a:srgbClr val="0000FF"/>
                </a:solidFill>
                <a:effectLst/>
                <a:uLnTx/>
                <a:uFillTx/>
                <a:latin typeface="Aptos" panose="02110004020202020204"/>
                <a:ea typeface="+mn-ea"/>
                <a:cs typeface="Calibri"/>
              </a:rPr>
              <a:t>stars</a:t>
            </a:r>
            <a:endParaRPr kumimoji="0" lang="en-GB"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ccia angolare in su 12">
            <a:extLst>
              <a:ext uri="{FF2B5EF4-FFF2-40B4-BE49-F238E27FC236}">
                <a16:creationId xmlns:a16="http://schemas.microsoft.com/office/drawing/2014/main" id="{B6E57F79-B5A9-BE8C-7CAA-AD058ED0EC78}"/>
              </a:ext>
            </a:extLst>
          </p:cNvPr>
          <p:cNvSpPr/>
          <p:nvPr/>
        </p:nvSpPr>
        <p:spPr>
          <a:xfrm rot="5400000">
            <a:off x="7084372" y="6104368"/>
            <a:ext cx="457200" cy="489979"/>
          </a:xfrm>
          <a:prstGeom prst="bentUpArrow">
            <a:avLst>
              <a:gd name="adj1" fmla="val 18182"/>
              <a:gd name="adj2" fmla="val 25000"/>
              <a:gd name="adj3" fmla="val 31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838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BB429A-8691-0A4B-CDC1-BE574DD5EF74}"/>
              </a:ext>
            </a:extLst>
          </p:cNvPr>
          <p:cNvSpPr txBox="1"/>
          <p:nvPr/>
        </p:nvSpPr>
        <p:spPr>
          <a:xfrm>
            <a:off x="734271" y="342773"/>
            <a:ext cx="62449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srgbClr val="0E2841">
                    <a:lumMod val="75000"/>
                    <a:lumOff val="25000"/>
                  </a:srgbClr>
                </a:solidFill>
                <a:effectLst/>
                <a:uLnTx/>
                <a:uFillTx/>
                <a:latin typeface="Arial"/>
                <a:ea typeface="+mn-ea"/>
                <a:cs typeface="Arial"/>
              </a:rPr>
              <a:t>Fundamentals of Beta </a:t>
            </a:r>
            <a:r>
              <a:rPr kumimoji="0" lang="it-IT" sz="2400" b="1" i="0" u="none" strike="noStrike" kern="1200" cap="none" spc="0" normalizeH="0" baseline="0" noProof="0" err="1">
                <a:ln>
                  <a:noFill/>
                </a:ln>
                <a:solidFill>
                  <a:srgbClr val="0E2841">
                    <a:lumMod val="75000"/>
                    <a:lumOff val="25000"/>
                  </a:srgbClr>
                </a:solidFill>
                <a:effectLst/>
                <a:uLnTx/>
                <a:uFillTx/>
                <a:latin typeface="Arial"/>
                <a:ea typeface="+mn-ea"/>
                <a:cs typeface="Arial"/>
              </a:rPr>
              <a:t>decay</a:t>
            </a:r>
            <a:r>
              <a:rPr kumimoji="0" lang="it-IT" sz="2400" b="1" i="0" u="none" strike="noStrike" kern="1200" cap="none" spc="0" normalizeH="0" baseline="0" noProof="0">
                <a:ln>
                  <a:noFill/>
                </a:ln>
                <a:solidFill>
                  <a:srgbClr val="0E2841">
                    <a:lumMod val="75000"/>
                    <a:lumOff val="25000"/>
                  </a:srgbClr>
                </a:solidFill>
                <a:effectLst/>
                <a:uLnTx/>
                <a:uFillTx/>
                <a:latin typeface="Arial"/>
                <a:ea typeface="+mn-ea"/>
                <a:cs typeface="Arial"/>
              </a:rPr>
              <a:t> theory</a:t>
            </a:r>
          </a:p>
        </p:txBody>
      </p:sp>
      <p:pic>
        <p:nvPicPr>
          <p:cNvPr id="6" name="Immagine 5" descr="Immagine che contiene schermata, Carattere, Elementi grafici&#10;&#10;Descrizione generata automaticamente">
            <a:extLst>
              <a:ext uri="{FF2B5EF4-FFF2-40B4-BE49-F238E27FC236}">
                <a16:creationId xmlns:a16="http://schemas.microsoft.com/office/drawing/2014/main" id="{2C90D698-49E0-4EF2-1BE8-2CE4542B538F}"/>
              </a:ext>
            </a:extLst>
          </p:cNvPr>
          <p:cNvPicPr>
            <a:picLocks noChangeAspect="1"/>
          </p:cNvPicPr>
          <p:nvPr/>
        </p:nvPicPr>
        <p:blipFill>
          <a:blip r:embed="rId2"/>
          <a:stretch>
            <a:fillRect/>
          </a:stretch>
        </p:blipFill>
        <p:spPr>
          <a:xfrm>
            <a:off x="501894" y="803764"/>
            <a:ext cx="11188211" cy="678473"/>
          </a:xfrm>
          <a:prstGeom prst="rect">
            <a:avLst/>
          </a:prstGeom>
        </p:spPr>
      </p:pic>
      <p:pic>
        <p:nvPicPr>
          <p:cNvPr id="7" name="Immagine 6" descr="Immagine che contiene testo, Carattere, calligrafia, documento&#10;&#10;Descrizione generata automaticamente">
            <a:extLst>
              <a:ext uri="{FF2B5EF4-FFF2-40B4-BE49-F238E27FC236}">
                <a16:creationId xmlns:a16="http://schemas.microsoft.com/office/drawing/2014/main" id="{FBD87216-19EA-838B-3CB0-DF0E4D74385A}"/>
              </a:ext>
            </a:extLst>
          </p:cNvPr>
          <p:cNvPicPr>
            <a:picLocks noChangeAspect="1"/>
          </p:cNvPicPr>
          <p:nvPr/>
        </p:nvPicPr>
        <p:blipFill>
          <a:blip r:embed="rId3"/>
          <a:stretch>
            <a:fillRect/>
          </a:stretch>
        </p:blipFill>
        <p:spPr>
          <a:xfrm>
            <a:off x="236660" y="1304559"/>
            <a:ext cx="3348403" cy="2941759"/>
          </a:xfrm>
          <a:prstGeom prst="rect">
            <a:avLst/>
          </a:prstGeom>
        </p:spPr>
      </p:pic>
      <p:pic>
        <p:nvPicPr>
          <p:cNvPr id="8" name="Immagine 7" descr="Immagine che contiene nero, oscurità&#10;&#10;Descrizione generata automaticamente">
            <a:extLst>
              <a:ext uri="{FF2B5EF4-FFF2-40B4-BE49-F238E27FC236}">
                <a16:creationId xmlns:a16="http://schemas.microsoft.com/office/drawing/2014/main" id="{72EC13C6-1294-31E2-E005-EC07E52524A1}"/>
              </a:ext>
            </a:extLst>
          </p:cNvPr>
          <p:cNvPicPr>
            <a:picLocks noChangeAspect="1"/>
          </p:cNvPicPr>
          <p:nvPr/>
        </p:nvPicPr>
        <p:blipFill>
          <a:blip r:embed="rId4"/>
          <a:stretch>
            <a:fillRect/>
          </a:stretch>
        </p:blipFill>
        <p:spPr>
          <a:xfrm>
            <a:off x="3590926" y="1663944"/>
            <a:ext cx="2941025" cy="2580542"/>
          </a:xfrm>
          <a:prstGeom prst="rect">
            <a:avLst/>
          </a:prstGeom>
        </p:spPr>
      </p:pic>
      <p:pic>
        <p:nvPicPr>
          <p:cNvPr id="12" name="Immagine 11" descr="Immagine che contiene Carattere, testo, schermata&#10;&#10;Descrizione generata automaticamente">
            <a:extLst>
              <a:ext uri="{FF2B5EF4-FFF2-40B4-BE49-F238E27FC236}">
                <a16:creationId xmlns:a16="http://schemas.microsoft.com/office/drawing/2014/main" id="{7E12FEA5-1FE9-52AF-4041-28CA95F19107}"/>
              </a:ext>
            </a:extLst>
          </p:cNvPr>
          <p:cNvPicPr>
            <a:picLocks noChangeAspect="1"/>
          </p:cNvPicPr>
          <p:nvPr/>
        </p:nvPicPr>
        <p:blipFill>
          <a:blip r:embed="rId5"/>
          <a:stretch>
            <a:fillRect/>
          </a:stretch>
        </p:blipFill>
        <p:spPr>
          <a:xfrm>
            <a:off x="7068649" y="1304192"/>
            <a:ext cx="3558686" cy="1271953"/>
          </a:xfrm>
          <a:prstGeom prst="rect">
            <a:avLst/>
          </a:prstGeom>
        </p:spPr>
      </p:pic>
      <p:pic>
        <p:nvPicPr>
          <p:cNvPr id="13" name="Immagine 12" descr="Immagine che contiene testo, schermata, Carattere&#10;&#10;Descrizione generata automaticamente">
            <a:extLst>
              <a:ext uri="{FF2B5EF4-FFF2-40B4-BE49-F238E27FC236}">
                <a16:creationId xmlns:a16="http://schemas.microsoft.com/office/drawing/2014/main" id="{5E0D0914-2C8A-92F4-7650-A30BA9C5D2F6}"/>
              </a:ext>
            </a:extLst>
          </p:cNvPr>
          <p:cNvPicPr>
            <a:picLocks noChangeAspect="1"/>
          </p:cNvPicPr>
          <p:nvPr/>
        </p:nvPicPr>
        <p:blipFill>
          <a:blip r:embed="rId6"/>
          <a:stretch>
            <a:fillRect/>
          </a:stretch>
        </p:blipFill>
        <p:spPr>
          <a:xfrm>
            <a:off x="6767146" y="2448658"/>
            <a:ext cx="8276491" cy="2347545"/>
          </a:xfrm>
          <a:prstGeom prst="rect">
            <a:avLst/>
          </a:prstGeom>
        </p:spPr>
      </p:pic>
      <p:pic>
        <p:nvPicPr>
          <p:cNvPr id="14" name="Immagine 13" descr="Immagine che contiene testo, Carattere, schermata, linea&#10;&#10;Descrizione generata automaticamente">
            <a:extLst>
              <a:ext uri="{FF2B5EF4-FFF2-40B4-BE49-F238E27FC236}">
                <a16:creationId xmlns:a16="http://schemas.microsoft.com/office/drawing/2014/main" id="{5079C4F1-F60C-0533-8FD4-58BEB16B419D}"/>
              </a:ext>
            </a:extLst>
          </p:cNvPr>
          <p:cNvPicPr>
            <a:picLocks noChangeAspect="1"/>
          </p:cNvPicPr>
          <p:nvPr/>
        </p:nvPicPr>
        <p:blipFill>
          <a:blip r:embed="rId7"/>
          <a:stretch>
            <a:fillRect/>
          </a:stretch>
        </p:blipFill>
        <p:spPr>
          <a:xfrm>
            <a:off x="-6015" y="5645667"/>
            <a:ext cx="5754797" cy="1219994"/>
          </a:xfrm>
          <a:prstGeom prst="rect">
            <a:avLst/>
          </a:prstGeom>
        </p:spPr>
      </p:pic>
      <p:pic>
        <p:nvPicPr>
          <p:cNvPr id="18" name="Immagine 17" descr="Immagine che contiene testo, Carattere, schermata, linea&#10;&#10;Descrizione generata automaticamente">
            <a:extLst>
              <a:ext uri="{FF2B5EF4-FFF2-40B4-BE49-F238E27FC236}">
                <a16:creationId xmlns:a16="http://schemas.microsoft.com/office/drawing/2014/main" id="{FAA0FF46-6399-2BC4-045E-04F34B703872}"/>
              </a:ext>
            </a:extLst>
          </p:cNvPr>
          <p:cNvPicPr>
            <a:picLocks noChangeAspect="1"/>
          </p:cNvPicPr>
          <p:nvPr/>
        </p:nvPicPr>
        <p:blipFill>
          <a:blip r:embed="rId8"/>
          <a:stretch>
            <a:fillRect/>
          </a:stretch>
        </p:blipFill>
        <p:spPr>
          <a:xfrm>
            <a:off x="7069016" y="4739421"/>
            <a:ext cx="4982307" cy="1622913"/>
          </a:xfrm>
          <a:prstGeom prst="rect">
            <a:avLst/>
          </a:prstGeom>
        </p:spPr>
      </p:pic>
      <p:pic>
        <p:nvPicPr>
          <p:cNvPr id="19" name="Immagine 18">
            <a:extLst>
              <a:ext uri="{FF2B5EF4-FFF2-40B4-BE49-F238E27FC236}">
                <a16:creationId xmlns:a16="http://schemas.microsoft.com/office/drawing/2014/main" id="{435D3C71-E8C5-1F58-697E-229D3E32B3FA}"/>
              </a:ext>
            </a:extLst>
          </p:cNvPr>
          <p:cNvPicPr>
            <a:picLocks noChangeAspect="1"/>
          </p:cNvPicPr>
          <p:nvPr/>
        </p:nvPicPr>
        <p:blipFill>
          <a:blip r:embed="rId9"/>
          <a:stretch>
            <a:fillRect/>
          </a:stretch>
        </p:blipFill>
        <p:spPr>
          <a:xfrm>
            <a:off x="4081164" y="6379423"/>
            <a:ext cx="8098949" cy="506544"/>
          </a:xfrm>
          <a:prstGeom prst="rect">
            <a:avLst/>
          </a:prstGeom>
        </p:spPr>
      </p:pic>
      <p:pic>
        <p:nvPicPr>
          <p:cNvPr id="2" name="Immagine 1">
            <a:extLst>
              <a:ext uri="{FF2B5EF4-FFF2-40B4-BE49-F238E27FC236}">
                <a16:creationId xmlns:a16="http://schemas.microsoft.com/office/drawing/2014/main" id="{D0585755-C015-0387-009F-DFDEFE6308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499" y="92637"/>
            <a:ext cx="1127063" cy="785336"/>
          </a:xfrm>
          <a:prstGeom prst="rect">
            <a:avLst/>
          </a:prstGeom>
        </p:spPr>
      </p:pic>
      <p:pic>
        <p:nvPicPr>
          <p:cNvPr id="3" name="Picture 4" descr="Logo&#10;&#10;Description automatically generated">
            <a:extLst>
              <a:ext uri="{FF2B5EF4-FFF2-40B4-BE49-F238E27FC236}">
                <a16:creationId xmlns:a16="http://schemas.microsoft.com/office/drawing/2014/main" id="{EFE51C54-9382-DFD0-AC30-98838F2A83D3}"/>
              </a:ext>
            </a:extLst>
          </p:cNvPr>
          <p:cNvPicPr>
            <a:picLocks noChangeAspect="1"/>
          </p:cNvPicPr>
          <p:nvPr/>
        </p:nvPicPr>
        <p:blipFill>
          <a:blip r:embed="rId11"/>
          <a:stretch>
            <a:fillRect/>
          </a:stretch>
        </p:blipFill>
        <p:spPr>
          <a:xfrm>
            <a:off x="10926916" y="76840"/>
            <a:ext cx="1199453" cy="774846"/>
          </a:xfrm>
          <a:prstGeom prst="rect">
            <a:avLst/>
          </a:prstGeom>
        </p:spPr>
      </p:pic>
      <p:pic>
        <p:nvPicPr>
          <p:cNvPr id="4" name="Immagine 3">
            <a:extLst>
              <a:ext uri="{FF2B5EF4-FFF2-40B4-BE49-F238E27FC236}">
                <a16:creationId xmlns:a16="http://schemas.microsoft.com/office/drawing/2014/main" id="{C1D12D36-654C-8F90-54EE-EEF75F678A71}"/>
              </a:ext>
            </a:extLst>
          </p:cNvPr>
          <p:cNvPicPr>
            <a:picLocks noChangeAspect="1"/>
          </p:cNvPicPr>
          <p:nvPr/>
        </p:nvPicPr>
        <p:blipFill>
          <a:blip r:embed="rId12"/>
          <a:stretch>
            <a:fillRect/>
          </a:stretch>
        </p:blipFill>
        <p:spPr>
          <a:xfrm>
            <a:off x="3146876" y="4140398"/>
            <a:ext cx="2604837" cy="1609358"/>
          </a:xfrm>
          <a:prstGeom prst="rect">
            <a:avLst/>
          </a:prstGeom>
        </p:spPr>
      </p:pic>
      <mc:AlternateContent xmlns:mc="http://schemas.openxmlformats.org/markup-compatibility/2006" xmlns:p14="http://schemas.microsoft.com/office/powerpoint/2010/main">
        <mc:Choice Requires="p14">
          <p:contentPart p14:bwMode="auto" r:id="rId13">
            <p14:nvContentPartPr>
              <p14:cNvPr id="9" name="Input penna 8">
                <a:extLst>
                  <a:ext uri="{FF2B5EF4-FFF2-40B4-BE49-F238E27FC236}">
                    <a16:creationId xmlns:a16="http://schemas.microsoft.com/office/drawing/2014/main" id="{496C5C69-728D-E276-FD7B-A925690A3824}"/>
                  </a:ext>
                </a:extLst>
              </p14:cNvPr>
              <p14:cNvContentPartPr/>
              <p14:nvPr/>
            </p14:nvContentPartPr>
            <p14:xfrm>
              <a:off x="3928756" y="3095394"/>
              <a:ext cx="2688120" cy="60840"/>
            </p14:xfrm>
          </p:contentPart>
        </mc:Choice>
        <mc:Fallback xmlns="">
          <p:pic>
            <p:nvPicPr>
              <p:cNvPr id="9" name="Input penna 8">
                <a:extLst>
                  <a:ext uri="{FF2B5EF4-FFF2-40B4-BE49-F238E27FC236}">
                    <a16:creationId xmlns:a16="http://schemas.microsoft.com/office/drawing/2014/main" id="{496C5C69-728D-E276-FD7B-A925690A3824}"/>
                  </a:ext>
                </a:extLst>
              </p:cNvPr>
              <p:cNvPicPr/>
              <p:nvPr/>
            </p:nvPicPr>
            <p:blipFill>
              <a:blip r:embed="rId14"/>
              <a:stretch>
                <a:fillRect/>
              </a:stretch>
            </p:blipFill>
            <p:spPr>
              <a:xfrm>
                <a:off x="3922636" y="3089274"/>
                <a:ext cx="27003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put penna 9">
                <a:extLst>
                  <a:ext uri="{FF2B5EF4-FFF2-40B4-BE49-F238E27FC236}">
                    <a16:creationId xmlns:a16="http://schemas.microsoft.com/office/drawing/2014/main" id="{096FAF4A-FA55-E1AD-44C3-294A084309BE}"/>
                  </a:ext>
                </a:extLst>
              </p14:cNvPr>
              <p14:cNvContentPartPr/>
              <p14:nvPr/>
            </p14:nvContentPartPr>
            <p14:xfrm>
              <a:off x="3912556" y="2533794"/>
              <a:ext cx="2613240" cy="676800"/>
            </p14:xfrm>
          </p:contentPart>
        </mc:Choice>
        <mc:Fallback xmlns="">
          <p:pic>
            <p:nvPicPr>
              <p:cNvPr id="10" name="Input penna 9">
                <a:extLst>
                  <a:ext uri="{FF2B5EF4-FFF2-40B4-BE49-F238E27FC236}">
                    <a16:creationId xmlns:a16="http://schemas.microsoft.com/office/drawing/2014/main" id="{096FAF4A-FA55-E1AD-44C3-294A084309BE}"/>
                  </a:ext>
                </a:extLst>
              </p:cNvPr>
              <p:cNvPicPr/>
              <p:nvPr/>
            </p:nvPicPr>
            <p:blipFill>
              <a:blip r:embed="rId16"/>
              <a:stretch>
                <a:fillRect/>
              </a:stretch>
            </p:blipFill>
            <p:spPr>
              <a:xfrm>
                <a:off x="3906435" y="2527674"/>
                <a:ext cx="2625482" cy="689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put penna 10">
                <a:extLst>
                  <a:ext uri="{FF2B5EF4-FFF2-40B4-BE49-F238E27FC236}">
                    <a16:creationId xmlns:a16="http://schemas.microsoft.com/office/drawing/2014/main" id="{6B7C91C2-B3A2-86C1-6D78-550C2D636080}"/>
                  </a:ext>
                </a:extLst>
              </p14:cNvPr>
              <p14:cNvContentPartPr/>
              <p14:nvPr/>
            </p14:nvContentPartPr>
            <p14:xfrm>
              <a:off x="5814076" y="3060474"/>
              <a:ext cx="963720" cy="1732680"/>
            </p14:xfrm>
          </p:contentPart>
        </mc:Choice>
        <mc:Fallback xmlns="">
          <p:pic>
            <p:nvPicPr>
              <p:cNvPr id="11" name="Input penna 10">
                <a:extLst>
                  <a:ext uri="{FF2B5EF4-FFF2-40B4-BE49-F238E27FC236}">
                    <a16:creationId xmlns:a16="http://schemas.microsoft.com/office/drawing/2014/main" id="{6B7C91C2-B3A2-86C1-6D78-550C2D636080}"/>
                  </a:ext>
                </a:extLst>
              </p:cNvPr>
              <p:cNvPicPr/>
              <p:nvPr/>
            </p:nvPicPr>
            <p:blipFill>
              <a:blip r:embed="rId18"/>
              <a:stretch>
                <a:fillRect/>
              </a:stretch>
            </p:blipFill>
            <p:spPr>
              <a:xfrm>
                <a:off x="5807956" y="3054354"/>
                <a:ext cx="975960" cy="1744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put penna 20">
                <a:extLst>
                  <a:ext uri="{FF2B5EF4-FFF2-40B4-BE49-F238E27FC236}">
                    <a16:creationId xmlns:a16="http://schemas.microsoft.com/office/drawing/2014/main" id="{95817917-E1F2-82BC-4CE1-8A0DAAFA196A}"/>
                  </a:ext>
                </a:extLst>
              </p14:cNvPr>
              <p14:cNvContentPartPr/>
              <p14:nvPr/>
            </p14:nvContentPartPr>
            <p14:xfrm>
              <a:off x="5711836" y="4369074"/>
              <a:ext cx="471960" cy="505080"/>
            </p14:xfrm>
          </p:contentPart>
        </mc:Choice>
        <mc:Fallback xmlns="">
          <p:pic>
            <p:nvPicPr>
              <p:cNvPr id="21" name="Input penna 20">
                <a:extLst>
                  <a:ext uri="{FF2B5EF4-FFF2-40B4-BE49-F238E27FC236}">
                    <a16:creationId xmlns:a16="http://schemas.microsoft.com/office/drawing/2014/main" id="{95817917-E1F2-82BC-4CE1-8A0DAAFA196A}"/>
                  </a:ext>
                </a:extLst>
              </p:cNvPr>
              <p:cNvPicPr/>
              <p:nvPr/>
            </p:nvPicPr>
            <p:blipFill>
              <a:blip r:embed="rId20"/>
              <a:stretch>
                <a:fillRect/>
              </a:stretch>
            </p:blipFill>
            <p:spPr>
              <a:xfrm>
                <a:off x="5705716" y="4362954"/>
                <a:ext cx="484200" cy="517320"/>
              </a:xfrm>
              <a:prstGeom prst="rect">
                <a:avLst/>
              </a:prstGeom>
            </p:spPr>
          </p:pic>
        </mc:Fallback>
      </mc:AlternateContent>
    </p:spTree>
    <p:extLst>
      <p:ext uri="{BB962C8B-B14F-4D97-AF65-F5344CB8AC3E}">
        <p14:creationId xmlns:p14="http://schemas.microsoft.com/office/powerpoint/2010/main" val="367868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F4C48B04-E3F6-3881-7B52-6F694EABC54F}"/>
              </a:ext>
            </a:extLst>
          </p:cNvPr>
          <p:cNvSpPr/>
          <p:nvPr/>
        </p:nvSpPr>
        <p:spPr>
          <a:xfrm>
            <a:off x="35625" y="5118265"/>
            <a:ext cx="7095401" cy="1727860"/>
          </a:xfrm>
          <a:prstGeom prst="roundRect">
            <a:avLst>
              <a:gd name="adj" fmla="val 4983"/>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2">
            <a:extLst>
              <a:ext uri="{FF2B5EF4-FFF2-40B4-BE49-F238E27FC236}">
                <a16:creationId xmlns:a16="http://schemas.microsoft.com/office/drawing/2014/main" id="{33E9FBD7-8C8F-2207-93C6-A793AFE45DE3}"/>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a:extLst>
              <a:ext uri="{FF2B5EF4-FFF2-40B4-BE49-F238E27FC236}">
                <a16:creationId xmlns:a16="http://schemas.microsoft.com/office/drawing/2014/main" id="{BAC49D92-DB7C-173A-D144-B68822287ECF}"/>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sellaDiTesto 23">
            <a:extLst>
              <a:ext uri="{FF2B5EF4-FFF2-40B4-BE49-F238E27FC236}">
                <a16:creationId xmlns:a16="http://schemas.microsoft.com/office/drawing/2014/main" id="{41F5F621-AC09-4576-8DD4-AC66F0A137DC}"/>
              </a:ext>
            </a:extLst>
          </p:cNvPr>
          <p:cNvSpPr txBox="1"/>
          <p:nvPr/>
        </p:nvSpPr>
        <p:spPr>
          <a:xfrm>
            <a:off x="0" y="1043058"/>
            <a:ext cx="12192000" cy="5909310"/>
          </a:xfrm>
          <a:prstGeom prst="rect">
            <a:avLst/>
          </a:prstGeom>
          <a:noFill/>
        </p:spPr>
        <p:txBody>
          <a:bodyPr wrap="square">
            <a:spAutoFit/>
          </a:bodyPr>
          <a:lstStyle/>
          <a:p>
            <a:endParaRPr lang="it-IT" dirty="0">
              <a:sym typeface="Wingdings" panose="05000000000000000000" pitchFamily="2" charset="2"/>
            </a:endParaRPr>
          </a:p>
          <a:p>
            <a:endParaRPr lang="it-IT" dirty="0"/>
          </a:p>
          <a:p>
            <a:pPr marL="285750" indent="-285750">
              <a:buFont typeface="Wingdings" panose="05000000000000000000" pitchFamily="2" charset="2"/>
              <a:buChar char="à"/>
            </a:pPr>
            <a:r>
              <a:rPr lang="el-GR" b="1" u="sng" dirty="0">
                <a:solidFill>
                  <a:srgbClr val="007033"/>
                </a:solidFill>
                <a:sym typeface="Wingdings" panose="05000000000000000000" pitchFamily="2" charset="2"/>
              </a:rPr>
              <a:t>β</a:t>
            </a:r>
            <a:r>
              <a:rPr lang="it-IT" b="1" u="sng" dirty="0">
                <a:solidFill>
                  <a:srgbClr val="007033"/>
                </a:solidFill>
                <a:sym typeface="Wingdings" panose="05000000000000000000" pitchFamily="2" charset="2"/>
              </a:rPr>
              <a:t>-</a:t>
            </a:r>
            <a:r>
              <a:rPr lang="it-IT" b="1" u="sng" dirty="0" err="1">
                <a:solidFill>
                  <a:srgbClr val="007033"/>
                </a:solidFill>
                <a:sym typeface="Wingdings" panose="05000000000000000000" pitchFamily="2" charset="2"/>
              </a:rPr>
              <a:t>decay</a:t>
            </a:r>
            <a:r>
              <a:rPr lang="el-GR" b="1" u="sng" dirty="0">
                <a:solidFill>
                  <a:srgbClr val="007033"/>
                </a:solidFill>
                <a:sym typeface="Wingdings" panose="05000000000000000000" pitchFamily="2" charset="2"/>
              </a:rPr>
              <a:t> </a:t>
            </a:r>
            <a:r>
              <a:rPr lang="it-IT" b="1" u="sng" dirty="0" err="1">
                <a:solidFill>
                  <a:srgbClr val="007033"/>
                </a:solidFill>
                <a:sym typeface="Wingdings" panose="05000000000000000000" pitchFamily="2" charset="2"/>
              </a:rPr>
              <a:t>occur</a:t>
            </a:r>
            <a:r>
              <a:rPr lang="it-IT" b="1" u="sng" dirty="0">
                <a:solidFill>
                  <a:srgbClr val="007033"/>
                </a:solidFill>
                <a:sym typeface="Wingdings" panose="05000000000000000000" pitchFamily="2" charset="2"/>
              </a:rPr>
              <a:t> with </a:t>
            </a:r>
            <a:r>
              <a:rPr lang="it-IT" b="1" u="sng" dirty="0" err="1">
                <a:solidFill>
                  <a:srgbClr val="007033"/>
                </a:solidFill>
                <a:sym typeface="Wingdings" panose="05000000000000000000" pitchFamily="2" charset="2"/>
              </a:rPr>
              <a:t>hugely</a:t>
            </a:r>
            <a:r>
              <a:rPr lang="it-IT" b="1" u="sng" dirty="0">
                <a:solidFill>
                  <a:srgbClr val="007033"/>
                </a:solidFill>
                <a:sym typeface="Wingdings" panose="05000000000000000000" pitchFamily="2" charset="2"/>
              </a:rPr>
              <a:t> </a:t>
            </a:r>
            <a:r>
              <a:rPr lang="it-IT" b="1" u="sng" dirty="0" err="1">
                <a:solidFill>
                  <a:srgbClr val="007033"/>
                </a:solidFill>
                <a:sym typeface="Wingdings" panose="05000000000000000000" pitchFamily="2" charset="2"/>
              </a:rPr>
              <a:t>different</a:t>
            </a:r>
            <a:r>
              <a:rPr lang="it-IT" b="1" u="sng" dirty="0">
                <a:solidFill>
                  <a:srgbClr val="007033"/>
                </a:solidFill>
                <a:sym typeface="Wingdings" panose="05000000000000000000" pitchFamily="2" charset="2"/>
              </a:rPr>
              <a:t> </a:t>
            </a:r>
            <a:r>
              <a:rPr lang="it-IT" b="1" u="sng" dirty="0" err="1">
                <a:solidFill>
                  <a:srgbClr val="007033"/>
                </a:solidFill>
                <a:sym typeface="Wingdings" panose="05000000000000000000" pitchFamily="2" charset="2"/>
              </a:rPr>
              <a:t>lifetimes</a:t>
            </a:r>
            <a:r>
              <a:rPr lang="it-IT" b="1" u="sng" dirty="0">
                <a:solidFill>
                  <a:srgbClr val="007033"/>
                </a:solidFill>
                <a:sym typeface="Wingdings" panose="05000000000000000000" pitchFamily="2" charset="2"/>
              </a:rPr>
              <a:t> in a plasma: </a:t>
            </a:r>
            <a:r>
              <a:rPr lang="it-IT" dirty="0" err="1">
                <a:sym typeface="Wingdings" panose="05000000000000000000" pitchFamily="2" charset="2"/>
              </a:rPr>
              <a:t>this</a:t>
            </a:r>
            <a:r>
              <a:rPr lang="it-IT" dirty="0">
                <a:sym typeface="Wingdings" panose="05000000000000000000" pitchFamily="2" charset="2"/>
              </a:rPr>
              <a:t> </a:t>
            </a:r>
            <a:r>
              <a:rPr lang="it-IT" dirty="0" err="1">
                <a:sym typeface="Wingdings" panose="05000000000000000000" pitchFamily="2" charset="2"/>
              </a:rPr>
              <a:t>has</a:t>
            </a:r>
            <a:r>
              <a:rPr lang="it-IT" dirty="0">
                <a:sym typeface="Wingdings" panose="05000000000000000000" pitchFamily="2" charset="2"/>
              </a:rPr>
              <a:t> a </a:t>
            </a:r>
            <a:r>
              <a:rPr lang="it-IT" dirty="0" err="1">
                <a:sym typeface="Wingdings" panose="05000000000000000000" pitchFamily="2" charset="2"/>
              </a:rPr>
              <a:t>huge</a:t>
            </a:r>
            <a:r>
              <a:rPr lang="it-IT" dirty="0">
                <a:sym typeface="Wingdings" panose="05000000000000000000" pitchFamily="2" charset="2"/>
              </a:rPr>
              <a:t> impact in stellar </a:t>
            </a:r>
            <a:r>
              <a:rPr lang="it-IT" dirty="0" err="1">
                <a:sym typeface="Wingdings" panose="05000000000000000000" pitchFamily="2" charset="2"/>
              </a:rPr>
              <a:t>nucleosynthesis</a:t>
            </a:r>
            <a:r>
              <a:rPr lang="it-IT" dirty="0">
                <a:sym typeface="Wingdings" panose="05000000000000000000" pitchFamily="2" charset="2"/>
              </a:rPr>
              <a:t> chains</a:t>
            </a:r>
            <a:endParaRPr lang="it-IT" b="1" u="sng" dirty="0">
              <a:solidFill>
                <a:srgbClr val="007033"/>
              </a:solidFill>
              <a:sym typeface="Wingdings" panose="05000000000000000000" pitchFamily="2" charset="2"/>
            </a:endParaRPr>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r>
              <a:rPr lang="it-IT" b="1" dirty="0">
                <a:solidFill>
                  <a:srgbClr val="00B050"/>
                </a:solidFill>
                <a:sym typeface="Wingdings" panose="05000000000000000000" pitchFamily="2" charset="2"/>
              </a:rPr>
              <a:t>COSMOCHRONOMETERS:</a:t>
            </a:r>
            <a:r>
              <a:rPr lang="it-IT" dirty="0">
                <a:sym typeface="Wingdings" panose="05000000000000000000" pitchFamily="2" charset="2"/>
              </a:rPr>
              <a:t> </a:t>
            </a:r>
            <a:r>
              <a:rPr lang="it-IT" b="1" baseline="30000" dirty="0">
                <a:solidFill>
                  <a:srgbClr val="C00000"/>
                </a:solidFill>
              </a:rPr>
              <a:t>187</a:t>
            </a:r>
            <a:r>
              <a:rPr lang="it-IT" b="1" dirty="0">
                <a:solidFill>
                  <a:srgbClr val="C00000"/>
                </a:solidFill>
              </a:rPr>
              <a:t>Renium, </a:t>
            </a:r>
            <a:r>
              <a:rPr lang="it-IT" b="1" baseline="30000" dirty="0">
                <a:solidFill>
                  <a:srgbClr val="C00000"/>
                </a:solidFill>
              </a:rPr>
              <a:t>176</a:t>
            </a:r>
            <a:r>
              <a:rPr lang="it-IT" b="1" dirty="0">
                <a:solidFill>
                  <a:srgbClr val="C00000"/>
                </a:solidFill>
              </a:rPr>
              <a:t>Luthetium, </a:t>
            </a:r>
            <a:r>
              <a:rPr lang="it-IT" b="1" dirty="0" err="1">
                <a:solidFill>
                  <a:srgbClr val="C00000"/>
                </a:solidFill>
              </a:rPr>
              <a:t>etc</a:t>
            </a:r>
            <a:endParaRPr lang="it-IT" dirty="0">
              <a:sym typeface="Wingdings" panose="05000000000000000000" pitchFamily="2" charset="2"/>
            </a:endParaRPr>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pPr marL="285750" indent="-285750">
              <a:buFont typeface="Wingdings" panose="05000000000000000000" pitchFamily="2" charset="2"/>
              <a:buChar char="à"/>
            </a:pPr>
            <a:endParaRPr lang="it-IT" dirty="0"/>
          </a:p>
          <a:p>
            <a:endParaRPr lang="it-IT" dirty="0"/>
          </a:p>
          <a:p>
            <a:endParaRPr lang="it-IT" dirty="0"/>
          </a:p>
          <a:p>
            <a:r>
              <a:rPr lang="it-IT" dirty="0"/>
              <a:t>The </a:t>
            </a:r>
            <a:r>
              <a:rPr lang="it-IT" dirty="0" err="1"/>
              <a:t>cases</a:t>
            </a:r>
            <a:r>
              <a:rPr lang="it-IT" dirty="0"/>
              <a:t> of </a:t>
            </a:r>
            <a:r>
              <a:rPr lang="it-IT" baseline="30000" dirty="0"/>
              <a:t>187 </a:t>
            </a:r>
            <a:r>
              <a:rPr lang="it-IT" dirty="0"/>
              <a:t>Re or </a:t>
            </a:r>
            <a:r>
              <a:rPr lang="it-IT" b="1" baseline="30000" dirty="0">
                <a:solidFill>
                  <a:srgbClr val="C00000"/>
                </a:solidFill>
              </a:rPr>
              <a:t>176</a:t>
            </a:r>
            <a:r>
              <a:rPr lang="it-IT" b="1" dirty="0">
                <a:solidFill>
                  <a:srgbClr val="C00000"/>
                </a:solidFill>
              </a:rPr>
              <a:t>Lu are </a:t>
            </a:r>
            <a:r>
              <a:rPr lang="it-IT" b="1" dirty="0" err="1">
                <a:solidFill>
                  <a:srgbClr val="C00000"/>
                </a:solidFill>
              </a:rPr>
              <a:t>quite</a:t>
            </a:r>
            <a:r>
              <a:rPr lang="it-IT" b="1" dirty="0">
                <a:solidFill>
                  <a:srgbClr val="C00000"/>
                </a:solidFill>
              </a:rPr>
              <a:t> impressive</a:t>
            </a:r>
            <a:r>
              <a:rPr lang="it-IT" dirty="0"/>
              <a:t>:</a:t>
            </a:r>
          </a:p>
          <a:p>
            <a:endParaRPr lang="it-IT" dirty="0"/>
          </a:p>
          <a:p>
            <a:pPr marL="285750" indent="-285750">
              <a:buFont typeface="Wingdings" panose="05000000000000000000" pitchFamily="2" charset="2"/>
              <a:buChar char="à"/>
            </a:pPr>
            <a:r>
              <a:rPr lang="it-IT" dirty="0" err="1"/>
              <a:t>Neutral</a:t>
            </a:r>
            <a:r>
              <a:rPr lang="it-IT" dirty="0"/>
              <a:t> </a:t>
            </a:r>
            <a:r>
              <a:rPr lang="it-IT" dirty="0" err="1"/>
              <a:t>atoms</a:t>
            </a:r>
            <a:r>
              <a:rPr lang="it-IT" dirty="0"/>
              <a:t> </a:t>
            </a:r>
            <a:r>
              <a:rPr lang="it-IT" dirty="0" err="1"/>
              <a:t>have</a:t>
            </a:r>
            <a:r>
              <a:rPr lang="it-IT" dirty="0"/>
              <a:t> </a:t>
            </a:r>
            <a:r>
              <a:rPr lang="it-IT" dirty="0" err="1"/>
              <a:t>lifetime</a:t>
            </a:r>
            <a:r>
              <a:rPr lang="it-IT" dirty="0"/>
              <a:t> of </a:t>
            </a:r>
            <a:r>
              <a:rPr lang="it-IT" b="1" u="sng" dirty="0">
                <a:solidFill>
                  <a:srgbClr val="0070C0"/>
                </a:solidFill>
              </a:rPr>
              <a:t>&gt;30 </a:t>
            </a:r>
            <a:r>
              <a:rPr lang="it-IT" b="1" u="sng" dirty="0" err="1">
                <a:solidFill>
                  <a:srgbClr val="0070C0"/>
                </a:solidFill>
              </a:rPr>
              <a:t>billions</a:t>
            </a:r>
            <a:r>
              <a:rPr lang="it-IT" b="1" u="sng" dirty="0">
                <a:solidFill>
                  <a:srgbClr val="0070C0"/>
                </a:solidFill>
              </a:rPr>
              <a:t> of </a:t>
            </a:r>
            <a:r>
              <a:rPr lang="it-IT" b="1" u="sng" dirty="0" err="1">
                <a:solidFill>
                  <a:srgbClr val="0070C0"/>
                </a:solidFill>
              </a:rPr>
              <a:t>years</a:t>
            </a:r>
            <a:r>
              <a:rPr lang="it-IT" dirty="0"/>
              <a:t>,</a:t>
            </a:r>
          </a:p>
          <a:p>
            <a:r>
              <a:rPr lang="it-IT" dirty="0"/>
              <a:t>In can be </a:t>
            </a:r>
            <a:r>
              <a:rPr lang="it-IT" b="1" u="sng" dirty="0" err="1">
                <a:solidFill>
                  <a:srgbClr val="FF0000"/>
                </a:solidFill>
              </a:rPr>
              <a:t>reduced</a:t>
            </a:r>
            <a:r>
              <a:rPr lang="it-IT" b="1" u="sng" dirty="0">
                <a:solidFill>
                  <a:srgbClr val="FF0000"/>
                </a:solidFill>
              </a:rPr>
              <a:t> to 30-40 </a:t>
            </a:r>
            <a:r>
              <a:rPr lang="it-IT" b="1" u="sng" dirty="0" err="1">
                <a:solidFill>
                  <a:srgbClr val="FF0000"/>
                </a:solidFill>
              </a:rPr>
              <a:t>years</a:t>
            </a:r>
            <a:r>
              <a:rPr lang="it-IT" b="1" u="sng" dirty="0">
                <a:solidFill>
                  <a:srgbClr val="FF0000"/>
                </a:solidFill>
              </a:rPr>
              <a:t> </a:t>
            </a:r>
            <a:r>
              <a:rPr lang="it-IT" b="1" u="sng" dirty="0" err="1">
                <a:solidFill>
                  <a:srgbClr val="FF0000"/>
                </a:solidFill>
              </a:rPr>
              <a:t>only</a:t>
            </a:r>
            <a:r>
              <a:rPr lang="it-IT" b="1" u="sng" dirty="0">
                <a:solidFill>
                  <a:srgbClr val="FF0000"/>
                </a:solidFill>
              </a:rPr>
              <a:t> </a:t>
            </a:r>
            <a:r>
              <a:rPr lang="it-IT" dirty="0" err="1"/>
              <a:t>if</a:t>
            </a:r>
            <a:r>
              <a:rPr lang="it-IT" dirty="0"/>
              <a:t> in plasma-</a:t>
            </a:r>
            <a:r>
              <a:rPr lang="it-IT" dirty="0" err="1"/>
              <a:t>highly</a:t>
            </a:r>
            <a:r>
              <a:rPr lang="it-IT" dirty="0"/>
              <a:t> </a:t>
            </a:r>
            <a:r>
              <a:rPr lang="it-IT" dirty="0" err="1"/>
              <a:t>ionized</a:t>
            </a:r>
            <a:r>
              <a:rPr lang="it-IT" dirty="0"/>
              <a:t> state!</a:t>
            </a:r>
          </a:p>
          <a:p>
            <a:pPr marL="285750" indent="-285750">
              <a:buFont typeface="Wingdings" panose="05000000000000000000" pitchFamily="2" charset="2"/>
              <a:buChar char="à"/>
            </a:pPr>
            <a:endParaRPr lang="it-IT" b="1" u="sng" dirty="0">
              <a:solidFill>
                <a:srgbClr val="C00000"/>
              </a:solidFill>
            </a:endParaRPr>
          </a:p>
          <a:p>
            <a:r>
              <a:rPr lang="it-IT" b="1" dirty="0">
                <a:solidFill>
                  <a:srgbClr val="C00000"/>
                </a:solidFill>
              </a:rPr>
              <a:t>	</a:t>
            </a:r>
            <a:r>
              <a:rPr lang="it-IT" b="1" u="sng" dirty="0">
                <a:solidFill>
                  <a:srgbClr val="0432FF"/>
                </a:solidFill>
                <a:highlight>
                  <a:srgbClr val="FFFF00"/>
                </a:highlight>
              </a:rPr>
              <a:t>A BILLION OF TIMES SHORTER!!!</a:t>
            </a:r>
            <a:endParaRPr lang="it-IT" dirty="0">
              <a:solidFill>
                <a:srgbClr val="0432FF"/>
              </a:solidFill>
              <a:highlight>
                <a:srgbClr val="FFFF00"/>
              </a:highlight>
            </a:endParaRPr>
          </a:p>
        </p:txBody>
      </p:sp>
      <p:pic>
        <p:nvPicPr>
          <p:cNvPr id="3" name="Immagine 2" descr="Immagine che contiene marrone, sedendo, inpiedi, giocando&#10;&#10;Descrizione generata automaticamente">
            <a:extLst>
              <a:ext uri="{FF2B5EF4-FFF2-40B4-BE49-F238E27FC236}">
                <a16:creationId xmlns:a16="http://schemas.microsoft.com/office/drawing/2014/main" id="{2621E8B9-C24C-4D69-86D1-F0EEF0766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3" y="3160539"/>
            <a:ext cx="3061379" cy="1708312"/>
          </a:xfrm>
          <a:prstGeom prst="rect">
            <a:avLst/>
          </a:prstGeom>
        </p:spPr>
      </p:pic>
      <p:sp>
        <p:nvSpPr>
          <p:cNvPr id="10" name="CasellaDiTesto 9">
            <a:extLst>
              <a:ext uri="{FF2B5EF4-FFF2-40B4-BE49-F238E27FC236}">
                <a16:creationId xmlns:a16="http://schemas.microsoft.com/office/drawing/2014/main" id="{5073B77D-BACD-4EDD-989A-25EDABB59FDD}"/>
              </a:ext>
            </a:extLst>
          </p:cNvPr>
          <p:cNvSpPr txBox="1"/>
          <p:nvPr/>
        </p:nvSpPr>
        <p:spPr>
          <a:xfrm>
            <a:off x="207010" y="2559721"/>
            <a:ext cx="2619979" cy="646331"/>
          </a:xfrm>
          <a:prstGeom prst="rect">
            <a:avLst/>
          </a:prstGeom>
          <a:noFill/>
        </p:spPr>
        <p:txBody>
          <a:bodyPr wrap="square">
            <a:spAutoFit/>
          </a:bodyPr>
          <a:lstStyle/>
          <a:p>
            <a:r>
              <a:rPr lang="it-IT" sz="1600" b="1" baseline="30000" dirty="0">
                <a:solidFill>
                  <a:srgbClr val="007033"/>
                </a:solidFill>
              </a:rPr>
              <a:t>14</a:t>
            </a:r>
            <a:r>
              <a:rPr lang="it-IT" sz="1600" b="1" dirty="0">
                <a:solidFill>
                  <a:srgbClr val="007033"/>
                </a:solidFill>
              </a:rPr>
              <a:t>C: for dating of </a:t>
            </a:r>
            <a:r>
              <a:rPr lang="it-IT" sz="1600" b="1" dirty="0" err="1">
                <a:solidFill>
                  <a:srgbClr val="007033"/>
                </a:solidFill>
              </a:rPr>
              <a:t>fossils</a:t>
            </a:r>
            <a:endParaRPr lang="it-IT" sz="1600" b="1" dirty="0">
              <a:solidFill>
                <a:srgbClr val="007033"/>
              </a:solidFill>
            </a:endParaRPr>
          </a:p>
          <a:p>
            <a:r>
              <a:rPr lang="it-IT" sz="1600" b="1" dirty="0">
                <a:solidFill>
                  <a:srgbClr val="007033"/>
                </a:solidFill>
              </a:rPr>
              <a:t>   </a:t>
            </a:r>
            <a:r>
              <a:rPr lang="el-GR" sz="2000" b="1" dirty="0">
                <a:solidFill>
                  <a:srgbClr val="007033"/>
                </a:solidFill>
              </a:rPr>
              <a:t>τ</a:t>
            </a:r>
            <a:r>
              <a:rPr lang="it-IT" sz="1600" b="1" dirty="0">
                <a:solidFill>
                  <a:srgbClr val="007033"/>
                </a:solidFill>
              </a:rPr>
              <a:t> = </a:t>
            </a:r>
            <a:r>
              <a:rPr lang="it-IT" sz="1600" b="1" i="0" dirty="0">
                <a:solidFill>
                  <a:srgbClr val="007033"/>
                </a:solidFill>
                <a:effectLst/>
                <a:latin typeface="arial" panose="020B0604020202020204" pitchFamily="34" charset="0"/>
              </a:rPr>
              <a:t>8267 </a:t>
            </a:r>
            <a:r>
              <a:rPr lang="it-IT" sz="1600" b="1" dirty="0" err="1">
                <a:solidFill>
                  <a:srgbClr val="007033"/>
                </a:solidFill>
                <a:latin typeface="arial" panose="020B0604020202020204" pitchFamily="34" charset="0"/>
              </a:rPr>
              <a:t>years</a:t>
            </a:r>
            <a:endParaRPr lang="it-IT" sz="1600" b="1" dirty="0">
              <a:solidFill>
                <a:srgbClr val="007033"/>
              </a:solidFill>
            </a:endParaRPr>
          </a:p>
        </p:txBody>
      </p:sp>
      <p:pic>
        <p:nvPicPr>
          <p:cNvPr id="11" name="Immagine 10" descr="Immagine che contiene oggetto, stella, sedendo, vista&#10;&#10;Descrizione generata automaticamente">
            <a:extLst>
              <a:ext uri="{FF2B5EF4-FFF2-40B4-BE49-F238E27FC236}">
                <a16:creationId xmlns:a16="http://schemas.microsoft.com/office/drawing/2014/main" id="{7170A5E5-7721-4FC8-B823-3880895CF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8659" y="3222436"/>
            <a:ext cx="2236742" cy="1708312"/>
          </a:xfrm>
          <a:prstGeom prst="rect">
            <a:avLst/>
          </a:prstGeom>
        </p:spPr>
      </p:pic>
      <p:sp>
        <p:nvSpPr>
          <p:cNvPr id="12" name="CasellaDiTesto 11">
            <a:extLst>
              <a:ext uri="{FF2B5EF4-FFF2-40B4-BE49-F238E27FC236}">
                <a16:creationId xmlns:a16="http://schemas.microsoft.com/office/drawing/2014/main" id="{F41C6757-D1A0-4ABA-9118-D7B160AF2C97}"/>
              </a:ext>
            </a:extLst>
          </p:cNvPr>
          <p:cNvSpPr txBox="1"/>
          <p:nvPr/>
        </p:nvSpPr>
        <p:spPr>
          <a:xfrm>
            <a:off x="4161251" y="2400684"/>
            <a:ext cx="3866275" cy="830997"/>
          </a:xfrm>
          <a:prstGeom prst="rect">
            <a:avLst/>
          </a:prstGeom>
          <a:noFill/>
        </p:spPr>
        <p:txBody>
          <a:bodyPr wrap="square">
            <a:spAutoFit/>
          </a:bodyPr>
          <a:lstStyle/>
          <a:p>
            <a:r>
              <a:rPr lang="it-IT" sz="1600" b="1" baseline="30000">
                <a:solidFill>
                  <a:srgbClr val="C00000"/>
                </a:solidFill>
              </a:rPr>
              <a:t>187</a:t>
            </a:r>
            <a:r>
              <a:rPr lang="it-IT" sz="1600" b="1">
                <a:solidFill>
                  <a:srgbClr val="C00000"/>
                </a:solidFill>
              </a:rPr>
              <a:t>Re: dating </a:t>
            </a:r>
            <a:r>
              <a:rPr lang="it-IT" sz="1600" b="1" err="1">
                <a:solidFill>
                  <a:srgbClr val="C00000"/>
                </a:solidFill>
              </a:rPr>
              <a:t>astrophysical</a:t>
            </a:r>
            <a:r>
              <a:rPr lang="it-IT" sz="1600" b="1">
                <a:solidFill>
                  <a:srgbClr val="C00000"/>
                </a:solidFill>
              </a:rPr>
              <a:t> or </a:t>
            </a:r>
            <a:r>
              <a:rPr lang="it-IT" sz="1600" b="1" err="1">
                <a:solidFill>
                  <a:srgbClr val="C00000"/>
                </a:solidFill>
              </a:rPr>
              <a:t>cosmological</a:t>
            </a:r>
            <a:r>
              <a:rPr lang="it-IT" sz="1600" b="1">
                <a:solidFill>
                  <a:srgbClr val="C00000"/>
                </a:solidFill>
              </a:rPr>
              <a:t> </a:t>
            </a:r>
            <a:r>
              <a:rPr lang="it-IT" sz="1600" b="1" err="1">
                <a:solidFill>
                  <a:srgbClr val="C00000"/>
                </a:solidFill>
              </a:rPr>
              <a:t>objects</a:t>
            </a:r>
            <a:endParaRPr lang="it-IT" sz="1600" b="1">
              <a:solidFill>
                <a:srgbClr val="C00000"/>
              </a:solidFill>
            </a:endParaRPr>
          </a:p>
          <a:p>
            <a:r>
              <a:rPr lang="it-IT" sz="1600"/>
              <a:t>	</a:t>
            </a:r>
            <a:r>
              <a:rPr lang="it-IT" sz="1600" b="1">
                <a:solidFill>
                  <a:srgbClr val="C00000"/>
                </a:solidFill>
              </a:rPr>
              <a:t>T</a:t>
            </a:r>
            <a:r>
              <a:rPr lang="it-IT" sz="1600" b="1" baseline="-25000">
                <a:solidFill>
                  <a:srgbClr val="C00000"/>
                </a:solidFill>
              </a:rPr>
              <a:t>1/2</a:t>
            </a:r>
            <a:r>
              <a:rPr lang="it-IT" sz="1600" b="1">
                <a:solidFill>
                  <a:srgbClr val="C00000"/>
                </a:solidFill>
              </a:rPr>
              <a:t> = </a:t>
            </a:r>
            <a:r>
              <a:rPr lang="it-IT" sz="1600" b="1" i="0">
                <a:solidFill>
                  <a:srgbClr val="C00000"/>
                </a:solidFill>
                <a:effectLst/>
                <a:latin typeface="arial" panose="020B0604020202020204" pitchFamily="34" charset="0"/>
              </a:rPr>
              <a:t>42 </a:t>
            </a:r>
            <a:r>
              <a:rPr lang="it-IT" sz="1600" b="1" i="0" err="1">
                <a:solidFill>
                  <a:srgbClr val="C00000"/>
                </a:solidFill>
                <a:effectLst/>
                <a:latin typeface="arial" panose="020B0604020202020204" pitchFamily="34" charset="0"/>
              </a:rPr>
              <a:t>billios</a:t>
            </a:r>
            <a:r>
              <a:rPr lang="it-IT" sz="1600" b="1" i="0">
                <a:solidFill>
                  <a:srgbClr val="C00000"/>
                </a:solidFill>
                <a:effectLst/>
                <a:latin typeface="arial" panose="020B0604020202020204" pitchFamily="34" charset="0"/>
              </a:rPr>
              <a:t> of </a:t>
            </a:r>
            <a:r>
              <a:rPr lang="it-IT" sz="1600" b="1" i="0" err="1">
                <a:solidFill>
                  <a:srgbClr val="C00000"/>
                </a:solidFill>
                <a:effectLst/>
                <a:latin typeface="arial" panose="020B0604020202020204" pitchFamily="34" charset="0"/>
              </a:rPr>
              <a:t>years</a:t>
            </a:r>
            <a:r>
              <a:rPr lang="it-IT" sz="1600" b="1" i="0">
                <a:solidFill>
                  <a:srgbClr val="C00000"/>
                </a:solidFill>
                <a:effectLst/>
                <a:latin typeface="arial" panose="020B0604020202020204" pitchFamily="34" charset="0"/>
              </a:rPr>
              <a:t>!</a:t>
            </a:r>
            <a:endParaRPr lang="it-IT" sz="1600" b="1">
              <a:solidFill>
                <a:srgbClr val="C00000"/>
              </a:solidFill>
            </a:endParaRPr>
          </a:p>
        </p:txBody>
      </p:sp>
      <p:sp>
        <p:nvSpPr>
          <p:cNvPr id="14" name="CasellaDiTesto 13">
            <a:extLst>
              <a:ext uri="{FF2B5EF4-FFF2-40B4-BE49-F238E27FC236}">
                <a16:creationId xmlns:a16="http://schemas.microsoft.com/office/drawing/2014/main" id="{77A9F88E-B4B4-42C8-AB3B-0041BB747969}"/>
              </a:ext>
            </a:extLst>
          </p:cNvPr>
          <p:cNvSpPr txBox="1"/>
          <p:nvPr/>
        </p:nvSpPr>
        <p:spPr>
          <a:xfrm>
            <a:off x="0" y="1187228"/>
            <a:ext cx="6151944" cy="369332"/>
          </a:xfrm>
          <a:prstGeom prst="rect">
            <a:avLst/>
          </a:prstGeom>
          <a:noFill/>
        </p:spPr>
        <p:txBody>
          <a:bodyPr wrap="square">
            <a:spAutoFit/>
          </a:bodyPr>
          <a:lstStyle/>
          <a:p>
            <a:r>
              <a:rPr lang="it-IT" b="1">
                <a:solidFill>
                  <a:srgbClr val="007033"/>
                </a:solidFill>
                <a:sym typeface="Wingdings" panose="05000000000000000000" pitchFamily="2" charset="2"/>
              </a:rPr>
              <a:t>NUCLEOSINTHESIS</a:t>
            </a:r>
            <a:endParaRPr lang="it-IT" b="1">
              <a:solidFill>
                <a:srgbClr val="007033"/>
              </a:solidFill>
            </a:endParaRPr>
          </a:p>
        </p:txBody>
      </p:sp>
      <p:grpSp>
        <p:nvGrpSpPr>
          <p:cNvPr id="53" name="Gruppo 52">
            <a:extLst>
              <a:ext uri="{FF2B5EF4-FFF2-40B4-BE49-F238E27FC236}">
                <a16:creationId xmlns:a16="http://schemas.microsoft.com/office/drawing/2014/main" id="{42ACA99A-420A-430D-9C15-BEE10C94CF37}"/>
              </a:ext>
            </a:extLst>
          </p:cNvPr>
          <p:cNvGrpSpPr/>
          <p:nvPr/>
        </p:nvGrpSpPr>
        <p:grpSpPr>
          <a:xfrm>
            <a:off x="10159972" y="3114963"/>
            <a:ext cx="1912692" cy="3516242"/>
            <a:chOff x="9736884" y="4097819"/>
            <a:chExt cx="1390717" cy="2556657"/>
          </a:xfrm>
        </p:grpSpPr>
        <p:pic>
          <p:nvPicPr>
            <p:cNvPr id="54" name="Immagine 53" descr="Immagine che contiene oggetto, orologio&#10;&#10;Descrizione generata automaticamente">
              <a:extLst>
                <a:ext uri="{FF2B5EF4-FFF2-40B4-BE49-F238E27FC236}">
                  <a16:creationId xmlns:a16="http://schemas.microsoft.com/office/drawing/2014/main" id="{73981793-57BD-438C-911E-CFAC4E2709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6884" y="4097819"/>
              <a:ext cx="1359192" cy="1359192"/>
            </a:xfrm>
            <a:prstGeom prst="rect">
              <a:avLst/>
            </a:prstGeom>
          </p:spPr>
        </p:pic>
        <p:pic>
          <p:nvPicPr>
            <p:cNvPr id="55" name="Immagine 54" descr="Immagine che contiene oggetto, stella, sedendo, scuro&#10;&#10;Descrizione generata automaticamente">
              <a:extLst>
                <a:ext uri="{FF2B5EF4-FFF2-40B4-BE49-F238E27FC236}">
                  <a16:creationId xmlns:a16="http://schemas.microsoft.com/office/drawing/2014/main" id="{D641D8C9-7B04-4B6B-B4E0-C1FDAB1ABB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48" b="4824"/>
            <a:stretch/>
          </p:blipFill>
          <p:spPr>
            <a:xfrm>
              <a:off x="9768408" y="5443051"/>
              <a:ext cx="1359193" cy="1211425"/>
            </a:xfrm>
            <a:prstGeom prst="rect">
              <a:avLst/>
            </a:prstGeom>
          </p:spPr>
        </p:pic>
      </p:grpSp>
      <p:grpSp>
        <p:nvGrpSpPr>
          <p:cNvPr id="56" name="Gruppo 55">
            <a:extLst>
              <a:ext uri="{FF2B5EF4-FFF2-40B4-BE49-F238E27FC236}">
                <a16:creationId xmlns:a16="http://schemas.microsoft.com/office/drawing/2014/main" id="{8A0F830C-251F-477A-843C-19C7FCB5990E}"/>
              </a:ext>
            </a:extLst>
          </p:cNvPr>
          <p:cNvGrpSpPr/>
          <p:nvPr/>
        </p:nvGrpSpPr>
        <p:grpSpPr>
          <a:xfrm>
            <a:off x="7968209" y="3101464"/>
            <a:ext cx="2071832" cy="3565208"/>
            <a:chOff x="7878416" y="4074704"/>
            <a:chExt cx="1457944" cy="2508830"/>
          </a:xfrm>
        </p:grpSpPr>
        <p:pic>
          <p:nvPicPr>
            <p:cNvPr id="57" name="Immagine 56" descr="Immagine che contiene oggetto, orologio&#10;&#10;Descrizione generata automaticamente">
              <a:extLst>
                <a:ext uri="{FF2B5EF4-FFF2-40B4-BE49-F238E27FC236}">
                  <a16:creationId xmlns:a16="http://schemas.microsoft.com/office/drawing/2014/main" id="{4B68668C-2F75-4036-9BFD-C393A16470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1" t="6562" r="-1" b="5794"/>
            <a:stretch/>
          </p:blipFill>
          <p:spPr>
            <a:xfrm>
              <a:off x="7878416" y="4074704"/>
              <a:ext cx="1457944" cy="1356394"/>
            </a:xfrm>
            <a:prstGeom prst="rect">
              <a:avLst/>
            </a:prstGeom>
          </p:spPr>
        </p:pic>
        <p:pic>
          <p:nvPicPr>
            <p:cNvPr id="58" name="Immagine 57" descr="Immagine che contiene sedendo, tavolo, blu, montagna&#10;&#10;Descrizione generata automaticamente">
              <a:extLst>
                <a:ext uri="{FF2B5EF4-FFF2-40B4-BE49-F238E27FC236}">
                  <a16:creationId xmlns:a16="http://schemas.microsoft.com/office/drawing/2014/main" id="{C8491DA3-020D-4255-A4A8-5B8E245D11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2026" y="5373216"/>
              <a:ext cx="1210318" cy="1210318"/>
            </a:xfrm>
            <a:prstGeom prst="rect">
              <a:avLst/>
            </a:prstGeom>
          </p:spPr>
        </p:pic>
      </p:grpSp>
      <p:sp>
        <p:nvSpPr>
          <p:cNvPr id="59" name="CasellaDiTesto 58">
            <a:extLst>
              <a:ext uri="{FF2B5EF4-FFF2-40B4-BE49-F238E27FC236}">
                <a16:creationId xmlns:a16="http://schemas.microsoft.com/office/drawing/2014/main" id="{DB463151-F49B-48EC-96BD-B809ABBD9FA4}"/>
              </a:ext>
            </a:extLst>
          </p:cNvPr>
          <p:cNvSpPr txBox="1"/>
          <p:nvPr/>
        </p:nvSpPr>
        <p:spPr>
          <a:xfrm>
            <a:off x="8203545" y="2586475"/>
            <a:ext cx="1906218" cy="369332"/>
          </a:xfrm>
          <a:prstGeom prst="rect">
            <a:avLst/>
          </a:prstGeom>
          <a:noFill/>
        </p:spPr>
        <p:txBody>
          <a:bodyPr wrap="square">
            <a:spAutoFit/>
          </a:bodyPr>
          <a:lstStyle/>
          <a:p>
            <a:r>
              <a:rPr lang="it-IT" b="1" u="sng">
                <a:solidFill>
                  <a:srgbClr val="0070C0"/>
                </a:solidFill>
              </a:rPr>
              <a:t>On </a:t>
            </a:r>
            <a:r>
              <a:rPr lang="it-IT" b="1" u="sng" err="1">
                <a:solidFill>
                  <a:srgbClr val="0070C0"/>
                </a:solidFill>
              </a:rPr>
              <a:t>our</a:t>
            </a:r>
            <a:r>
              <a:rPr lang="it-IT" b="1" u="sng">
                <a:solidFill>
                  <a:srgbClr val="0070C0"/>
                </a:solidFill>
              </a:rPr>
              <a:t> </a:t>
            </a:r>
            <a:r>
              <a:rPr lang="it-IT" b="1" u="sng" err="1">
                <a:solidFill>
                  <a:srgbClr val="0070C0"/>
                </a:solidFill>
              </a:rPr>
              <a:t>planet</a:t>
            </a:r>
            <a:endParaRPr lang="it-IT">
              <a:solidFill>
                <a:srgbClr val="0070C0"/>
              </a:solidFill>
            </a:endParaRPr>
          </a:p>
        </p:txBody>
      </p:sp>
      <p:sp>
        <p:nvSpPr>
          <p:cNvPr id="60" name="CasellaDiTesto 59">
            <a:extLst>
              <a:ext uri="{FF2B5EF4-FFF2-40B4-BE49-F238E27FC236}">
                <a16:creationId xmlns:a16="http://schemas.microsoft.com/office/drawing/2014/main" id="{CE2EC57F-DA32-48BB-A0BE-75D75DF1A18D}"/>
              </a:ext>
            </a:extLst>
          </p:cNvPr>
          <p:cNvSpPr txBox="1"/>
          <p:nvPr/>
        </p:nvSpPr>
        <p:spPr>
          <a:xfrm>
            <a:off x="10230710" y="2545665"/>
            <a:ext cx="2021255" cy="646331"/>
          </a:xfrm>
          <a:prstGeom prst="rect">
            <a:avLst/>
          </a:prstGeom>
          <a:noFill/>
        </p:spPr>
        <p:txBody>
          <a:bodyPr wrap="square">
            <a:spAutoFit/>
          </a:bodyPr>
          <a:lstStyle/>
          <a:p>
            <a:r>
              <a:rPr lang="it-IT" b="1" u="sng">
                <a:solidFill>
                  <a:srgbClr val="FF0000"/>
                </a:solidFill>
              </a:rPr>
              <a:t>in </a:t>
            </a:r>
            <a:r>
              <a:rPr lang="it-IT" b="1" u="sng" err="1">
                <a:solidFill>
                  <a:srgbClr val="FF0000"/>
                </a:solidFill>
              </a:rPr>
              <a:t>astophysical</a:t>
            </a:r>
            <a:r>
              <a:rPr lang="it-IT" b="1" u="sng">
                <a:solidFill>
                  <a:srgbClr val="FF0000"/>
                </a:solidFill>
              </a:rPr>
              <a:t> Plasma</a:t>
            </a:r>
            <a:endParaRPr lang="it-IT">
              <a:solidFill>
                <a:srgbClr val="FF0000"/>
              </a:solidFill>
            </a:endParaRPr>
          </a:p>
        </p:txBody>
      </p:sp>
      <p:sp>
        <p:nvSpPr>
          <p:cNvPr id="61" name="CasellaDiTesto 60">
            <a:extLst>
              <a:ext uri="{FF2B5EF4-FFF2-40B4-BE49-F238E27FC236}">
                <a16:creationId xmlns:a16="http://schemas.microsoft.com/office/drawing/2014/main" id="{94A0936D-FE29-4F76-A020-DFAB2FAB52B5}"/>
              </a:ext>
            </a:extLst>
          </p:cNvPr>
          <p:cNvSpPr txBox="1"/>
          <p:nvPr/>
        </p:nvSpPr>
        <p:spPr>
          <a:xfrm>
            <a:off x="7522560" y="6599341"/>
            <a:ext cx="4974236" cy="307777"/>
          </a:xfrm>
          <a:prstGeom prst="rect">
            <a:avLst/>
          </a:prstGeom>
          <a:noFill/>
        </p:spPr>
        <p:txBody>
          <a:bodyPr wrap="square">
            <a:spAutoFit/>
          </a:bodyPr>
          <a:lstStyle/>
          <a:p>
            <a:r>
              <a:rPr lang="it-IT" sz="1400"/>
              <a:t>https://www.nasa.gov/multimedia/imagegallery/iotd.html</a:t>
            </a:r>
          </a:p>
        </p:txBody>
      </p:sp>
      <p:sp>
        <p:nvSpPr>
          <p:cNvPr id="2" name="CasellaDiTesto 1">
            <a:extLst>
              <a:ext uri="{FF2B5EF4-FFF2-40B4-BE49-F238E27FC236}">
                <a16:creationId xmlns:a16="http://schemas.microsoft.com/office/drawing/2014/main" id="{D4AE0582-186C-5963-741E-7F9F1FAFC6A2}"/>
              </a:ext>
            </a:extLst>
          </p:cNvPr>
          <p:cNvSpPr txBox="1"/>
          <p:nvPr/>
        </p:nvSpPr>
        <p:spPr>
          <a:xfrm>
            <a:off x="272558" y="197353"/>
            <a:ext cx="119794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Other Astrophysical implications of </a:t>
            </a:r>
            <a:r>
              <a:rPr kumimoji="0" lang="el-GR" sz="2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β</a:t>
            </a:r>
            <a:r>
              <a:rPr kumimoji="0" lang="it-IT" sz="2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a:t>
            </a:r>
            <a:r>
              <a:rPr kumimoji="0" lang="it-IT" sz="28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decays</a:t>
            </a:r>
            <a:r>
              <a:rPr kumimoji="0" lang="it-IT" sz="2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in </a:t>
            </a:r>
            <a:r>
              <a:rPr kumimoji="0" lang="it-IT" sz="28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plasmas</a:t>
            </a:r>
            <a:endParaRPr kumimoji="0" lang="it-IT" sz="2800" b="0" i="0" u="none" strike="noStrike" kern="1200" cap="none" spc="0" normalizeH="0" baseline="0" noProof="0">
              <a:ln>
                <a:noFill/>
              </a:ln>
              <a:solidFill>
                <a:schemeClr val="bg1"/>
              </a:solidFill>
              <a:effectLst/>
              <a:uLnTx/>
              <a:uFillTx/>
              <a:latin typeface="Georgia"/>
              <a:ea typeface="+mn-ea"/>
              <a:cs typeface="+mn-cs"/>
            </a:endParaRPr>
          </a:p>
        </p:txBody>
      </p:sp>
      <p:pic>
        <p:nvPicPr>
          <p:cNvPr id="8" name="Picture 4" descr="Logo&#10;&#10;Description automatically generated">
            <a:extLst>
              <a:ext uri="{FF2B5EF4-FFF2-40B4-BE49-F238E27FC236}">
                <a16:creationId xmlns:a16="http://schemas.microsoft.com/office/drawing/2014/main" id="{96F80C8F-A0CC-C1D2-2598-701E7DCD7961}"/>
              </a:ext>
            </a:extLst>
          </p:cNvPr>
          <p:cNvPicPr>
            <a:picLocks noChangeAspect="1"/>
          </p:cNvPicPr>
          <p:nvPr/>
        </p:nvPicPr>
        <p:blipFill>
          <a:blip r:embed="rId10">
            <a:duotone>
              <a:schemeClr val="bg2">
                <a:shade val="45000"/>
                <a:satMod val="135000"/>
              </a:schemeClr>
              <a:prstClr val="white"/>
            </a:duotone>
          </a:blip>
          <a:stretch>
            <a:fillRect/>
          </a:stretch>
        </p:blipFill>
        <p:spPr>
          <a:xfrm>
            <a:off x="10926916" y="76840"/>
            <a:ext cx="1199453" cy="774846"/>
          </a:xfrm>
          <a:prstGeom prst="rect">
            <a:avLst/>
          </a:prstGeom>
        </p:spPr>
      </p:pic>
      <p:pic>
        <p:nvPicPr>
          <p:cNvPr id="9" name="Immagine 8">
            <a:extLst>
              <a:ext uri="{FF2B5EF4-FFF2-40B4-BE49-F238E27FC236}">
                <a16:creationId xmlns:a16="http://schemas.microsoft.com/office/drawing/2014/main" id="{B868EEE1-C106-686B-5D32-1B5F091331D5}"/>
              </a:ext>
            </a:extLst>
          </p:cNvPr>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Tree>
    <p:custDataLst>
      <p:tags r:id="rId1"/>
    </p:custDataLst>
    <p:extLst>
      <p:ext uri="{BB962C8B-B14F-4D97-AF65-F5344CB8AC3E}">
        <p14:creationId xmlns:p14="http://schemas.microsoft.com/office/powerpoint/2010/main" val="20212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12882-242E-341B-59AC-679E7869EB40}"/>
            </a:ext>
          </a:extLst>
        </p:cNvPr>
        <p:cNvGrpSpPr/>
        <p:nvPr/>
      </p:nvGrpSpPr>
      <p:grpSpPr>
        <a:xfrm>
          <a:off x="0" y="0"/>
          <a:ext cx="0" cy="0"/>
          <a:chOff x="0" y="0"/>
          <a:chExt cx="0" cy="0"/>
        </a:xfrm>
      </p:grpSpPr>
      <p:pic>
        <p:nvPicPr>
          <p:cNvPr id="2079" name="Picture 2" descr="A diagram of a flowchart&#10;&#10;Description automatically generated">
            <a:extLst>
              <a:ext uri="{FF2B5EF4-FFF2-40B4-BE49-F238E27FC236}">
                <a16:creationId xmlns:a16="http://schemas.microsoft.com/office/drawing/2014/main" id="{82B79583-DABE-CEBE-417D-16F0D8FEF733}"/>
              </a:ext>
            </a:extLst>
          </p:cNvPr>
          <p:cNvPicPr>
            <a:picLocks noChangeAspect="1"/>
          </p:cNvPicPr>
          <p:nvPr/>
        </p:nvPicPr>
        <p:blipFill>
          <a:blip r:embed="rId3">
            <a:alphaModFix/>
          </a:blip>
          <a:stretch>
            <a:fillRect/>
          </a:stretch>
        </p:blipFill>
        <p:spPr>
          <a:xfrm>
            <a:off x="200749" y="1212739"/>
            <a:ext cx="4239670" cy="2229258"/>
          </a:xfrm>
          <a:prstGeom prst="rect">
            <a:avLst/>
          </a:prstGeom>
        </p:spPr>
      </p:pic>
      <p:pic>
        <p:nvPicPr>
          <p:cNvPr id="2075" name="Immagine 2074">
            <a:extLst>
              <a:ext uri="{FF2B5EF4-FFF2-40B4-BE49-F238E27FC236}">
                <a16:creationId xmlns:a16="http://schemas.microsoft.com/office/drawing/2014/main" id="{09658948-0A73-D934-4CEA-8346443A4D86}"/>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731322" y="5035326"/>
            <a:ext cx="692960" cy="635362"/>
          </a:xfrm>
          <a:prstGeom prst="rect">
            <a:avLst/>
          </a:prstGeom>
        </p:spPr>
      </p:pic>
      <p:sp>
        <p:nvSpPr>
          <p:cNvPr id="2" name="Segnaposto numero diapositiva 1">
            <a:extLst>
              <a:ext uri="{FF2B5EF4-FFF2-40B4-BE49-F238E27FC236}">
                <a16:creationId xmlns:a16="http://schemas.microsoft.com/office/drawing/2014/main" id="{643EA120-F1C4-1A8B-A221-4F28CFC6ABB9}"/>
              </a:ext>
            </a:extLst>
          </p:cNvPr>
          <p:cNvSpPr>
            <a:spLocks noGrp="1"/>
          </p:cNvSpPr>
          <p:nvPr>
            <p:ph type="sldNum" sz="quarter" idx="12"/>
          </p:nvPr>
        </p:nvSpPr>
        <p:spPr/>
        <p:txBody>
          <a:bodyPr/>
          <a:lstStyle/>
          <a:p>
            <a:fld id="{825A1364-9D83-4D37-A282-5E5560CE45FB}" type="slidenum">
              <a:rPr lang="it-IT" smtClean="0"/>
              <a:pPr/>
              <a:t>7</a:t>
            </a:fld>
            <a:endParaRPr lang="it-IT"/>
          </a:p>
        </p:txBody>
      </p:sp>
      <p:pic>
        <p:nvPicPr>
          <p:cNvPr id="9" name="Immagine 8">
            <a:extLst>
              <a:ext uri="{FF2B5EF4-FFF2-40B4-BE49-F238E27FC236}">
                <a16:creationId xmlns:a16="http://schemas.microsoft.com/office/drawing/2014/main" id="{CB350AB8-F4A6-D164-8497-B38E72BFC25A}"/>
              </a:ext>
            </a:extLst>
          </p:cNvPr>
          <p:cNvPicPr>
            <a:picLocks noChangeAspect="1"/>
          </p:cNvPicPr>
          <p:nvPr/>
        </p:nvPicPr>
        <p:blipFill>
          <a:blip r:embed="rId4"/>
          <a:srcRect b="29437"/>
          <a:stretch/>
        </p:blipFill>
        <p:spPr>
          <a:xfrm>
            <a:off x="-159870" y="4519533"/>
            <a:ext cx="3139921" cy="2222121"/>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put penna 9">
                <a:extLst>
                  <a:ext uri="{FF2B5EF4-FFF2-40B4-BE49-F238E27FC236}">
                    <a16:creationId xmlns:a16="http://schemas.microsoft.com/office/drawing/2014/main" id="{2D1F3B06-5A3F-D09A-BF8C-490F861BD206}"/>
                  </a:ext>
                </a:extLst>
              </p14:cNvPr>
              <p14:cNvContentPartPr/>
              <p14:nvPr/>
            </p14:nvContentPartPr>
            <p14:xfrm>
              <a:off x="1410091" y="4592005"/>
              <a:ext cx="488520" cy="1081080"/>
            </p14:xfrm>
          </p:contentPart>
        </mc:Choice>
        <mc:Fallback xmlns="">
          <p:pic>
            <p:nvPicPr>
              <p:cNvPr id="10" name="Input penna 9">
                <a:extLst>
                  <a:ext uri="{FF2B5EF4-FFF2-40B4-BE49-F238E27FC236}">
                    <a16:creationId xmlns:a16="http://schemas.microsoft.com/office/drawing/2014/main" id="{2D1F3B06-5A3F-D09A-BF8C-490F861BD206}"/>
                  </a:ext>
                </a:extLst>
              </p:cNvPr>
              <p:cNvPicPr/>
              <p:nvPr/>
            </p:nvPicPr>
            <p:blipFill>
              <a:blip r:embed="rId6"/>
              <a:stretch>
                <a:fillRect/>
              </a:stretch>
            </p:blipFill>
            <p:spPr>
              <a:xfrm>
                <a:off x="1403971" y="4585885"/>
                <a:ext cx="500760" cy="1093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put penna 10">
                <a:extLst>
                  <a:ext uri="{FF2B5EF4-FFF2-40B4-BE49-F238E27FC236}">
                    <a16:creationId xmlns:a16="http://schemas.microsoft.com/office/drawing/2014/main" id="{2EA11024-5F6C-0A05-0019-CC5F7A19C4E8}"/>
                  </a:ext>
                </a:extLst>
              </p14:cNvPr>
              <p14:cNvContentPartPr/>
              <p14:nvPr/>
            </p14:nvContentPartPr>
            <p14:xfrm>
              <a:off x="1824224" y="4438094"/>
              <a:ext cx="174600" cy="323752"/>
            </p14:xfrm>
          </p:contentPart>
        </mc:Choice>
        <mc:Fallback xmlns="">
          <p:pic>
            <p:nvPicPr>
              <p:cNvPr id="11" name="Input penna 10">
                <a:extLst>
                  <a:ext uri="{FF2B5EF4-FFF2-40B4-BE49-F238E27FC236}">
                    <a16:creationId xmlns:a16="http://schemas.microsoft.com/office/drawing/2014/main" id="{2EA11024-5F6C-0A05-0019-CC5F7A19C4E8}"/>
                  </a:ext>
                </a:extLst>
              </p:cNvPr>
              <p:cNvPicPr/>
              <p:nvPr/>
            </p:nvPicPr>
            <p:blipFill>
              <a:blip r:embed="rId8"/>
              <a:stretch>
                <a:fillRect/>
              </a:stretch>
            </p:blipFill>
            <p:spPr>
              <a:xfrm>
                <a:off x="1818117" y="4431979"/>
                <a:ext cx="186815" cy="33598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put penna 11">
                <a:extLst>
                  <a:ext uri="{FF2B5EF4-FFF2-40B4-BE49-F238E27FC236}">
                    <a16:creationId xmlns:a16="http://schemas.microsoft.com/office/drawing/2014/main" id="{E50F8A68-A85A-F95D-FAF1-A29C95F7C9E1}"/>
                  </a:ext>
                </a:extLst>
              </p14:cNvPr>
              <p14:cNvContentPartPr/>
              <p14:nvPr/>
            </p14:nvContentPartPr>
            <p14:xfrm>
              <a:off x="878051" y="4377086"/>
              <a:ext cx="1995480" cy="253080"/>
            </p14:xfrm>
          </p:contentPart>
        </mc:Choice>
        <mc:Fallback xmlns="">
          <p:pic>
            <p:nvPicPr>
              <p:cNvPr id="12" name="Input penna 11">
                <a:extLst>
                  <a:ext uri="{FF2B5EF4-FFF2-40B4-BE49-F238E27FC236}">
                    <a16:creationId xmlns:a16="http://schemas.microsoft.com/office/drawing/2014/main" id="{E50F8A68-A85A-F95D-FAF1-A29C95F7C9E1}"/>
                  </a:ext>
                </a:extLst>
              </p:cNvPr>
              <p:cNvPicPr/>
              <p:nvPr/>
            </p:nvPicPr>
            <p:blipFill>
              <a:blip r:embed="rId10"/>
              <a:stretch>
                <a:fillRect/>
              </a:stretch>
            </p:blipFill>
            <p:spPr>
              <a:xfrm>
                <a:off x="871931" y="4370966"/>
                <a:ext cx="2007720" cy="265320"/>
              </a:xfrm>
              <a:prstGeom prst="rect">
                <a:avLst/>
              </a:prstGeom>
            </p:spPr>
          </p:pic>
        </mc:Fallback>
      </mc:AlternateContent>
      <p:grpSp>
        <p:nvGrpSpPr>
          <p:cNvPr id="32" name="Gruppo 31">
            <a:extLst>
              <a:ext uri="{FF2B5EF4-FFF2-40B4-BE49-F238E27FC236}">
                <a16:creationId xmlns:a16="http://schemas.microsoft.com/office/drawing/2014/main" id="{3B5B5B96-B6E0-7A1B-B9D4-B6C0D1C83643}"/>
              </a:ext>
            </a:extLst>
          </p:cNvPr>
          <p:cNvGrpSpPr/>
          <p:nvPr/>
        </p:nvGrpSpPr>
        <p:grpSpPr>
          <a:xfrm>
            <a:off x="4281924" y="3551983"/>
            <a:ext cx="3767169" cy="3700148"/>
            <a:chOff x="4328690" y="1260371"/>
            <a:chExt cx="4328284" cy="4328284"/>
          </a:xfrm>
        </p:grpSpPr>
        <p:pic>
          <p:nvPicPr>
            <p:cNvPr id="2052" name="Picture 4" descr="Caesium, atomic structure">
              <a:extLst>
                <a:ext uri="{FF2B5EF4-FFF2-40B4-BE49-F238E27FC236}">
                  <a16:creationId xmlns:a16="http://schemas.microsoft.com/office/drawing/2014/main" id="{78E9E995-F5E9-930A-8DCD-DC27E58A5A6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8690" y="1260371"/>
              <a:ext cx="4328284" cy="4328284"/>
            </a:xfrm>
            <a:prstGeom prst="rect">
              <a:avLst/>
            </a:prstGeom>
            <a:noFill/>
            <a:extLst>
              <a:ext uri="{909E8E84-426E-40DD-AFC4-6F175D3DCCD1}">
                <a14:hiddenFill xmlns:a14="http://schemas.microsoft.com/office/drawing/2010/main">
                  <a:solidFill>
                    <a:srgbClr val="FFFFFF"/>
                  </a:solidFill>
                </a14:hiddenFill>
              </a:ext>
            </a:extLst>
          </p:spPr>
        </p:pic>
        <p:sp>
          <p:nvSpPr>
            <p:cNvPr id="16" name="Ovale 15">
              <a:extLst>
                <a:ext uri="{FF2B5EF4-FFF2-40B4-BE49-F238E27FC236}">
                  <a16:creationId xmlns:a16="http://schemas.microsoft.com/office/drawing/2014/main" id="{C6677481-A480-FE52-970B-09B4022CA772}"/>
                </a:ext>
              </a:extLst>
            </p:cNvPr>
            <p:cNvSpPr/>
            <p:nvPr/>
          </p:nvSpPr>
          <p:spPr>
            <a:xfrm>
              <a:off x="5616681" y="43263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3C720CDE-AD66-F8AA-D3AE-60EB84851840}"/>
                </a:ext>
              </a:extLst>
            </p:cNvPr>
            <p:cNvSpPr/>
            <p:nvPr/>
          </p:nvSpPr>
          <p:spPr>
            <a:xfrm>
              <a:off x="5737551" y="417397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15C40157-88A5-FF99-AA7F-DB1155601C06}"/>
                </a:ext>
              </a:extLst>
            </p:cNvPr>
            <p:cNvSpPr/>
            <p:nvPr/>
          </p:nvSpPr>
          <p:spPr>
            <a:xfrm>
              <a:off x="5422242" y="43841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47A2FBAE-52CF-FA41-3377-A915790BD575}"/>
                </a:ext>
              </a:extLst>
            </p:cNvPr>
            <p:cNvSpPr/>
            <p:nvPr/>
          </p:nvSpPr>
          <p:spPr>
            <a:xfrm>
              <a:off x="5348671" y="3995295"/>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456782ED-B054-4631-BBA9-3DC532CDE6CF}"/>
                </a:ext>
              </a:extLst>
            </p:cNvPr>
            <p:cNvSpPr/>
            <p:nvPr/>
          </p:nvSpPr>
          <p:spPr>
            <a:xfrm>
              <a:off x="5501071" y="389544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4C10CC4E-7303-CB82-F85C-72268E5394BB}"/>
                </a:ext>
              </a:extLst>
            </p:cNvPr>
            <p:cNvSpPr/>
            <p:nvPr/>
          </p:nvSpPr>
          <p:spPr>
            <a:xfrm>
              <a:off x="6862156" y="453131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9C20AD95-3CFC-4EB1-CEBD-D9374054B92C}"/>
                </a:ext>
              </a:extLst>
            </p:cNvPr>
            <p:cNvSpPr/>
            <p:nvPr/>
          </p:nvSpPr>
          <p:spPr>
            <a:xfrm>
              <a:off x="6793841" y="436841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E65D4E2A-9754-F80D-3F1B-43B030B0E642}"/>
                </a:ext>
              </a:extLst>
            </p:cNvPr>
            <p:cNvSpPr/>
            <p:nvPr/>
          </p:nvSpPr>
          <p:spPr>
            <a:xfrm>
              <a:off x="6425977" y="461014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C60DB108-714E-4620-AF5C-E54C21CB7617}"/>
                </a:ext>
              </a:extLst>
            </p:cNvPr>
            <p:cNvSpPr/>
            <p:nvPr/>
          </p:nvSpPr>
          <p:spPr>
            <a:xfrm>
              <a:off x="6420723" y="47940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55E5ED9F-53B3-2D17-FA5E-5CCC4E923828}"/>
                </a:ext>
              </a:extLst>
            </p:cNvPr>
            <p:cNvSpPr/>
            <p:nvPr/>
          </p:nvSpPr>
          <p:spPr>
            <a:xfrm>
              <a:off x="6431235" y="172507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348C8DDB-2D3D-8CA0-CFA2-04CC401512FF}"/>
                </a:ext>
              </a:extLst>
            </p:cNvPr>
            <p:cNvSpPr/>
            <p:nvPr/>
          </p:nvSpPr>
          <p:spPr>
            <a:xfrm>
              <a:off x="6425981" y="190900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05E0E38C-A561-D053-4838-130B5C1372E0}"/>
                </a:ext>
              </a:extLst>
            </p:cNvPr>
            <p:cNvSpPr/>
            <p:nvPr/>
          </p:nvSpPr>
          <p:spPr>
            <a:xfrm>
              <a:off x="4986069" y="3359420"/>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8C63448D-4E83-316F-D3F0-09A1DD22CDE8}"/>
                </a:ext>
              </a:extLst>
            </p:cNvPr>
            <p:cNvSpPr/>
            <p:nvPr/>
          </p:nvSpPr>
          <p:spPr>
            <a:xfrm>
              <a:off x="7871142" y="33541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ACE5584C-2BEE-7887-D436-5AE66EA4FDD1}"/>
                </a:ext>
              </a:extLst>
            </p:cNvPr>
            <p:cNvSpPr/>
            <p:nvPr/>
          </p:nvSpPr>
          <p:spPr>
            <a:xfrm>
              <a:off x="5401222" y="2334664"/>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DF3BA95-4DD0-1C69-B6A4-C30FE4DFEBCF}"/>
                </a:ext>
              </a:extLst>
            </p:cNvPr>
            <p:cNvSpPr/>
            <p:nvPr/>
          </p:nvSpPr>
          <p:spPr>
            <a:xfrm>
              <a:off x="7445478" y="233992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DAE745A6-09A8-1F1A-1F18-4BEEA72FD05A}"/>
                </a:ext>
              </a:extLst>
            </p:cNvPr>
            <p:cNvSpPr/>
            <p:nvPr/>
          </p:nvSpPr>
          <p:spPr>
            <a:xfrm>
              <a:off x="5327654" y="2713037"/>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CasellaDiTesto 32">
            <a:extLst>
              <a:ext uri="{FF2B5EF4-FFF2-40B4-BE49-F238E27FC236}">
                <a16:creationId xmlns:a16="http://schemas.microsoft.com/office/drawing/2014/main" id="{5FE5DF52-42FE-7F4A-9A01-E5B15AA7910B}"/>
              </a:ext>
            </a:extLst>
          </p:cNvPr>
          <p:cNvSpPr txBox="1"/>
          <p:nvPr/>
        </p:nvSpPr>
        <p:spPr>
          <a:xfrm>
            <a:off x="2707263" y="4602522"/>
            <a:ext cx="1271752" cy="369332"/>
          </a:xfrm>
          <a:prstGeom prst="rect">
            <a:avLst/>
          </a:prstGeom>
          <a:noFill/>
        </p:spPr>
        <p:txBody>
          <a:bodyPr wrap="square" rtlCol="0">
            <a:spAutoFit/>
          </a:bodyPr>
          <a:lstStyle/>
          <a:p>
            <a:r>
              <a:rPr lang="it-IT"/>
              <a:t>K-shell</a:t>
            </a:r>
          </a:p>
        </p:txBody>
      </p:sp>
      <p:sp>
        <p:nvSpPr>
          <p:cNvPr id="34" name="Ovale 33">
            <a:extLst>
              <a:ext uri="{FF2B5EF4-FFF2-40B4-BE49-F238E27FC236}">
                <a16:creationId xmlns:a16="http://schemas.microsoft.com/office/drawing/2014/main" id="{193F6532-5D4A-7B9F-276B-361182B6E2FB}"/>
              </a:ext>
            </a:extLst>
          </p:cNvPr>
          <p:cNvSpPr/>
          <p:nvPr/>
        </p:nvSpPr>
        <p:spPr>
          <a:xfrm>
            <a:off x="1368197" y="5635172"/>
            <a:ext cx="116624" cy="110385"/>
          </a:xfrm>
          <a:prstGeom prst="ellipse">
            <a:avLst/>
          </a:prstGeom>
          <a:solidFill>
            <a:srgbClr val="FFC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F8A34EAF-8523-7B37-285D-605F34280E5D}"/>
              </a:ext>
            </a:extLst>
          </p:cNvPr>
          <p:cNvSpPr txBox="1"/>
          <p:nvPr/>
        </p:nvSpPr>
        <p:spPr>
          <a:xfrm>
            <a:off x="1484821" y="5454349"/>
            <a:ext cx="596203" cy="369332"/>
          </a:xfrm>
          <a:prstGeom prst="rect">
            <a:avLst/>
          </a:prstGeom>
          <a:noFill/>
        </p:spPr>
        <p:txBody>
          <a:bodyPr wrap="square" rtlCol="0">
            <a:spAutoFit/>
          </a:bodyPr>
          <a:lstStyle/>
          <a:p>
            <a:r>
              <a:rPr lang="el-GR"/>
              <a:t>β</a:t>
            </a:r>
            <a:endParaRPr lang="it-IT"/>
          </a:p>
        </p:txBody>
      </p:sp>
      <p:sp>
        <p:nvSpPr>
          <p:cNvPr id="36" name="Title 1">
            <a:extLst>
              <a:ext uri="{FF2B5EF4-FFF2-40B4-BE49-F238E27FC236}">
                <a16:creationId xmlns:a16="http://schemas.microsoft.com/office/drawing/2014/main" id="{00C3EC34-058F-85E6-B834-915F9468702E}"/>
              </a:ext>
            </a:extLst>
          </p:cNvPr>
          <p:cNvSpPr txBox="1">
            <a:spLocks/>
          </p:cNvSpPr>
          <p:nvPr/>
        </p:nvSpPr>
        <p:spPr>
          <a:xfrm>
            <a:off x="250443" y="116346"/>
            <a:ext cx="4275851" cy="1066800"/>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b="1">
                <a:solidFill>
                  <a:srgbClr val="002060"/>
                </a:solidFill>
                <a:latin typeface="Calibri" panose="020F0502020204030204" pitchFamily="34" charset="0"/>
                <a:ea typeface="Calibri Light"/>
                <a:cs typeface="Calibri" panose="020F0502020204030204" pitchFamily="34" charset="0"/>
              </a:rPr>
              <a:t>Plasma Properties</a:t>
            </a:r>
          </a:p>
        </p:txBody>
      </p:sp>
      <p:sp>
        <p:nvSpPr>
          <p:cNvPr id="37" name="Rectangle 4">
            <a:extLst>
              <a:ext uri="{FF2B5EF4-FFF2-40B4-BE49-F238E27FC236}">
                <a16:creationId xmlns:a16="http://schemas.microsoft.com/office/drawing/2014/main" id="{1F0EA389-2CB6-8AD0-8B2C-25D8F4EC3507}"/>
              </a:ext>
            </a:extLst>
          </p:cNvPr>
          <p:cNvSpPr/>
          <p:nvPr/>
        </p:nvSpPr>
        <p:spPr>
          <a:xfrm>
            <a:off x="0" y="0"/>
            <a:ext cx="12191999" cy="928526"/>
          </a:xfrm>
          <a:prstGeom prst="rect">
            <a:avLst/>
          </a:prstGeom>
          <a:solidFill>
            <a:srgbClr val="0B5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
            <a:extLst>
              <a:ext uri="{FF2B5EF4-FFF2-40B4-BE49-F238E27FC236}">
                <a16:creationId xmlns:a16="http://schemas.microsoft.com/office/drawing/2014/main" id="{688ADFA7-E133-9C50-AC59-6066E7B4D870}"/>
              </a:ext>
            </a:extLst>
          </p:cNvPr>
          <p:cNvSpPr/>
          <p:nvPr/>
        </p:nvSpPr>
        <p:spPr>
          <a:xfrm>
            <a:off x="-1" y="930834"/>
            <a:ext cx="12191999" cy="21378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6">
            <a:extLst>
              <a:ext uri="{FF2B5EF4-FFF2-40B4-BE49-F238E27FC236}">
                <a16:creationId xmlns:a16="http://schemas.microsoft.com/office/drawing/2014/main" id="{B7BF2F31-939C-77B3-B5B6-15C4538FD515}"/>
              </a:ext>
            </a:extLst>
          </p:cNvPr>
          <p:cNvSpPr txBox="1"/>
          <p:nvPr/>
        </p:nvSpPr>
        <p:spPr>
          <a:xfrm>
            <a:off x="295701" y="197508"/>
            <a:ext cx="95342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Calibri"/>
                <a:ea typeface="Calibri"/>
                <a:cs typeface="Calibri"/>
              </a:rPr>
              <a:t>Towards the fully understanding of </a:t>
            </a:r>
            <a:r>
              <a:rPr lang="el-GR" sz="3200" b="1">
                <a:solidFill>
                  <a:srgbClr val="FFFFFF"/>
                </a:solidFill>
                <a:latin typeface="Calibri"/>
                <a:ea typeface="Calibri"/>
                <a:cs typeface="Calibri"/>
              </a:rPr>
              <a:t>β</a:t>
            </a:r>
            <a:r>
              <a:rPr lang="it-IT" sz="3200" b="1">
                <a:solidFill>
                  <a:srgbClr val="FFFFFF"/>
                </a:solidFill>
                <a:latin typeface="Calibri"/>
                <a:ea typeface="Calibri"/>
                <a:cs typeface="Calibri"/>
              </a:rPr>
              <a:t>-</a:t>
            </a:r>
            <a:r>
              <a:rPr lang="it-IT" sz="3200" b="1" err="1">
                <a:solidFill>
                  <a:srgbClr val="FFFFFF"/>
                </a:solidFill>
                <a:latin typeface="Calibri"/>
                <a:ea typeface="Calibri"/>
                <a:cs typeface="Calibri"/>
              </a:rPr>
              <a:t>decays</a:t>
            </a:r>
            <a:r>
              <a:rPr lang="it-IT" sz="3200" b="1">
                <a:solidFill>
                  <a:srgbClr val="FFFFFF"/>
                </a:solidFill>
                <a:latin typeface="Calibri"/>
                <a:ea typeface="Calibri"/>
                <a:cs typeface="Calibri"/>
              </a:rPr>
              <a:t> in </a:t>
            </a:r>
            <a:r>
              <a:rPr lang="it-IT" sz="3200" b="1" err="1">
                <a:solidFill>
                  <a:srgbClr val="FFFFFF"/>
                </a:solidFill>
                <a:latin typeface="Calibri"/>
                <a:ea typeface="Calibri"/>
                <a:cs typeface="Calibri"/>
              </a:rPr>
              <a:t>matter</a:t>
            </a:r>
            <a:endParaRPr lang="en-US" sz="3200" b="1">
              <a:solidFill>
                <a:srgbClr val="FFFFFF"/>
              </a:solidFill>
              <a:latin typeface="Calibri"/>
              <a:ea typeface="Calibri"/>
              <a:cs typeface="Calibri"/>
            </a:endParaRPr>
          </a:p>
        </p:txBody>
      </p:sp>
      <p:pic>
        <p:nvPicPr>
          <p:cNvPr id="40" name="Picture 4" descr="Logo&#10;&#10;Description automatically generated">
            <a:extLst>
              <a:ext uri="{FF2B5EF4-FFF2-40B4-BE49-F238E27FC236}">
                <a16:creationId xmlns:a16="http://schemas.microsoft.com/office/drawing/2014/main" id="{A09F53FA-AAA5-FFC3-EC51-731B4AA2E882}"/>
              </a:ext>
            </a:extLst>
          </p:cNvPr>
          <p:cNvPicPr>
            <a:picLocks noChangeAspect="1"/>
          </p:cNvPicPr>
          <p:nvPr/>
        </p:nvPicPr>
        <p:blipFill>
          <a:blip r:embed="rId12">
            <a:duotone>
              <a:schemeClr val="bg2">
                <a:shade val="45000"/>
                <a:satMod val="135000"/>
              </a:schemeClr>
              <a:prstClr val="white"/>
            </a:duotone>
          </a:blip>
          <a:stretch>
            <a:fillRect/>
          </a:stretch>
        </p:blipFill>
        <p:spPr>
          <a:xfrm>
            <a:off x="10926916" y="76840"/>
            <a:ext cx="1199453" cy="774846"/>
          </a:xfrm>
          <a:prstGeom prst="rect">
            <a:avLst/>
          </a:prstGeom>
        </p:spPr>
      </p:pic>
      <p:pic>
        <p:nvPicPr>
          <p:cNvPr id="41" name="Immagine 40">
            <a:extLst>
              <a:ext uri="{FF2B5EF4-FFF2-40B4-BE49-F238E27FC236}">
                <a16:creationId xmlns:a16="http://schemas.microsoft.com/office/drawing/2014/main" id="{CE65F079-E96D-9B46-4EE9-D073EF38DC3E}"/>
              </a:ext>
            </a:extLst>
          </p:cNvPr>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9678" y="104770"/>
            <a:ext cx="1127063" cy="785336"/>
          </a:xfrm>
          <a:prstGeom prst="rect">
            <a:avLst/>
          </a:prstGeom>
        </p:spPr>
      </p:pic>
      <p:sp>
        <p:nvSpPr>
          <p:cNvPr id="42" name="CasellaDiTesto 41">
            <a:extLst>
              <a:ext uri="{FF2B5EF4-FFF2-40B4-BE49-F238E27FC236}">
                <a16:creationId xmlns:a16="http://schemas.microsoft.com/office/drawing/2014/main" id="{08D6A8C0-3898-A9E1-8ADE-8E7999299546}"/>
              </a:ext>
            </a:extLst>
          </p:cNvPr>
          <p:cNvSpPr txBox="1"/>
          <p:nvPr/>
        </p:nvSpPr>
        <p:spPr>
          <a:xfrm>
            <a:off x="1654351" y="6001626"/>
            <a:ext cx="2379384" cy="523220"/>
          </a:xfrm>
          <a:prstGeom prst="rect">
            <a:avLst/>
          </a:prstGeom>
          <a:noFill/>
        </p:spPr>
        <p:txBody>
          <a:bodyPr wrap="square" rtlCol="0">
            <a:spAutoFit/>
          </a:bodyPr>
          <a:lstStyle/>
          <a:p>
            <a:r>
              <a:rPr lang="it-IT" sz="1400" b="1" dirty="0" err="1"/>
              <a:t>Fully-stripped</a:t>
            </a:r>
            <a:r>
              <a:rPr lang="it-IT" sz="1400" b="1" dirty="0"/>
              <a:t>/H/He-like </a:t>
            </a:r>
            <a:r>
              <a:rPr lang="it-IT" sz="1400" b="1" dirty="0" err="1"/>
              <a:t>Ions</a:t>
            </a:r>
            <a:endParaRPr lang="it-IT" sz="1400" b="1" dirty="0"/>
          </a:p>
        </p:txBody>
      </p:sp>
      <p:sp>
        <p:nvSpPr>
          <p:cNvPr id="43" name="CasellaDiTesto 42">
            <a:extLst>
              <a:ext uri="{FF2B5EF4-FFF2-40B4-BE49-F238E27FC236}">
                <a16:creationId xmlns:a16="http://schemas.microsoft.com/office/drawing/2014/main" id="{B1FA41A0-6576-E642-45A2-33FB762D650D}"/>
              </a:ext>
            </a:extLst>
          </p:cNvPr>
          <p:cNvSpPr txBox="1"/>
          <p:nvPr/>
        </p:nvSpPr>
        <p:spPr>
          <a:xfrm>
            <a:off x="289727" y="3667365"/>
            <a:ext cx="3331582" cy="646331"/>
          </a:xfrm>
          <a:prstGeom prst="rect">
            <a:avLst/>
          </a:prstGeom>
          <a:noFill/>
        </p:spPr>
        <p:txBody>
          <a:bodyPr wrap="square" rtlCol="0">
            <a:spAutoFit/>
          </a:bodyPr>
          <a:lstStyle/>
          <a:p>
            <a:r>
              <a:rPr lang="en-AU" b="1" noProof="0">
                <a:latin typeface="Arial" panose="020B0604020202020204" pitchFamily="34" charset="0"/>
                <a:cs typeface="Arial" panose="020B0604020202020204" pitchFamily="34" charset="0"/>
              </a:rPr>
              <a:t>Leptonic (atom) contribution</a:t>
            </a:r>
            <a:endParaRPr lang="el-GR" b="1" noProof="0">
              <a:latin typeface="Arial" panose="020B0604020202020204" pitchFamily="34" charset="0"/>
              <a:cs typeface="Arial" panose="020B0604020202020204" pitchFamily="34" charset="0"/>
            </a:endParaRPr>
          </a:p>
          <a:p>
            <a:r>
              <a:rPr lang="it-IT" b="1" noProof="0">
                <a:latin typeface="Arial" panose="020B0604020202020204" pitchFamily="34" charset="0"/>
                <a:cs typeface="Arial" panose="020B0604020202020204" pitchFamily="34" charset="0"/>
              </a:rPr>
              <a:t>BSBD</a:t>
            </a:r>
            <a:endParaRPr lang="en-AU" b="1" noProof="0">
              <a:latin typeface="Arial" panose="020B0604020202020204" pitchFamily="34" charset="0"/>
              <a:cs typeface="Arial" panose="020B0604020202020204" pitchFamily="34" charset="0"/>
            </a:endParaRPr>
          </a:p>
        </p:txBody>
      </p:sp>
      <p:sp>
        <p:nvSpPr>
          <p:cNvPr id="44" name="CasellaDiTesto 43">
            <a:extLst>
              <a:ext uri="{FF2B5EF4-FFF2-40B4-BE49-F238E27FC236}">
                <a16:creationId xmlns:a16="http://schemas.microsoft.com/office/drawing/2014/main" id="{E82BBF83-524E-707C-BFFE-D3F95ED10012}"/>
              </a:ext>
            </a:extLst>
          </p:cNvPr>
          <p:cNvSpPr txBox="1"/>
          <p:nvPr/>
        </p:nvSpPr>
        <p:spPr>
          <a:xfrm>
            <a:off x="3621309" y="3636530"/>
            <a:ext cx="5241094" cy="369332"/>
          </a:xfrm>
          <a:prstGeom prst="rect">
            <a:avLst/>
          </a:prstGeom>
          <a:noFill/>
        </p:spPr>
        <p:txBody>
          <a:bodyPr wrap="square" rtlCol="0">
            <a:spAutoFit/>
          </a:bodyPr>
          <a:lstStyle/>
          <a:p>
            <a:r>
              <a:rPr lang="en-AU" b="1" noProof="0">
                <a:latin typeface="Arial" panose="020B0604020202020204" pitchFamily="34" charset="0"/>
                <a:cs typeface="Arial" panose="020B0604020202020204" pitchFamily="34" charset="0"/>
              </a:rPr>
              <a:t>Leptonic (atom </a:t>
            </a:r>
            <a:r>
              <a:rPr lang="en-AU" b="1" noProof="0">
                <a:latin typeface="Arial" panose="020B0604020202020204" pitchFamily="34" charset="0"/>
                <a:cs typeface="Arial" panose="020B0604020202020204" pitchFamily="34" charset="0"/>
                <a:sym typeface="Wingdings" pitchFamily="2" charset="2"/>
              </a:rPr>
              <a:t> </a:t>
            </a:r>
            <a:r>
              <a:rPr lang="en-AU" b="1">
                <a:latin typeface="Arial" panose="020B0604020202020204" pitchFamily="34" charset="0"/>
                <a:cs typeface="Arial" panose="020B0604020202020204" pitchFamily="34" charset="0"/>
              </a:rPr>
              <a:t>ion</a:t>
            </a:r>
            <a:r>
              <a:rPr lang="en-AU" b="1" noProof="0">
                <a:latin typeface="Arial" panose="020B0604020202020204" pitchFamily="34" charset="0"/>
                <a:cs typeface="Arial" panose="020B0604020202020204" pitchFamily="34" charset="0"/>
              </a:rPr>
              <a:t>) + plasma contribution</a:t>
            </a:r>
          </a:p>
        </p:txBody>
      </p:sp>
      <p:sp>
        <p:nvSpPr>
          <p:cNvPr id="45" name="CasellaDiTesto 44">
            <a:extLst>
              <a:ext uri="{FF2B5EF4-FFF2-40B4-BE49-F238E27FC236}">
                <a16:creationId xmlns:a16="http://schemas.microsoft.com/office/drawing/2014/main" id="{C0A598CF-94BB-BBFD-9504-B8AAAD875662}"/>
              </a:ext>
            </a:extLst>
          </p:cNvPr>
          <p:cNvSpPr txBox="1"/>
          <p:nvPr/>
        </p:nvSpPr>
        <p:spPr>
          <a:xfrm>
            <a:off x="8044542" y="3075869"/>
            <a:ext cx="4211282" cy="923330"/>
          </a:xfrm>
          <a:prstGeom prst="rect">
            <a:avLst/>
          </a:prstGeom>
          <a:noFill/>
        </p:spPr>
        <p:txBody>
          <a:bodyPr wrap="square" rtlCol="0">
            <a:spAutoFit/>
          </a:bodyPr>
          <a:lstStyle/>
          <a:p>
            <a:pPr algn="ctr"/>
            <a:r>
              <a:rPr lang="en-AU" b="1" noProof="0">
                <a:latin typeface="Arial" panose="020B0604020202020204" pitchFamily="34" charset="0"/>
                <a:cs typeface="Arial" panose="020B0604020202020204" pitchFamily="34" charset="0"/>
              </a:rPr>
              <a:t>Leptonic (atom/ion) + plasma + hadronic contribution (ground vs. excited/isomeric states)</a:t>
            </a:r>
          </a:p>
        </p:txBody>
      </p:sp>
      <p:grpSp>
        <p:nvGrpSpPr>
          <p:cNvPr id="2057" name="Gruppo 2056">
            <a:extLst>
              <a:ext uri="{FF2B5EF4-FFF2-40B4-BE49-F238E27FC236}">
                <a16:creationId xmlns:a16="http://schemas.microsoft.com/office/drawing/2014/main" id="{641502C1-1038-674E-9A10-2946457B4AD2}"/>
              </a:ext>
            </a:extLst>
          </p:cNvPr>
          <p:cNvGrpSpPr/>
          <p:nvPr/>
        </p:nvGrpSpPr>
        <p:grpSpPr>
          <a:xfrm>
            <a:off x="8288309" y="3575221"/>
            <a:ext cx="3767169" cy="3700148"/>
            <a:chOff x="4328690" y="1260371"/>
            <a:chExt cx="4328284" cy="4328284"/>
          </a:xfrm>
        </p:grpSpPr>
        <p:pic>
          <p:nvPicPr>
            <p:cNvPr id="2058" name="Picture 4" descr="Caesium, atomic structure">
              <a:extLst>
                <a:ext uri="{FF2B5EF4-FFF2-40B4-BE49-F238E27FC236}">
                  <a16:creationId xmlns:a16="http://schemas.microsoft.com/office/drawing/2014/main" id="{87072C9E-5D50-6CFA-CCE7-AF6565076A2D}"/>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8690" y="1260371"/>
              <a:ext cx="4328284" cy="4328284"/>
            </a:xfrm>
            <a:prstGeom prst="rect">
              <a:avLst/>
            </a:prstGeom>
            <a:noFill/>
            <a:extLst>
              <a:ext uri="{909E8E84-426E-40DD-AFC4-6F175D3DCCD1}">
                <a14:hiddenFill xmlns:a14="http://schemas.microsoft.com/office/drawing/2010/main">
                  <a:solidFill>
                    <a:srgbClr val="FFFFFF"/>
                  </a:solidFill>
                </a14:hiddenFill>
              </a:ext>
            </a:extLst>
          </p:spPr>
        </p:pic>
        <p:sp>
          <p:nvSpPr>
            <p:cNvPr id="2059" name="Ovale 2058">
              <a:extLst>
                <a:ext uri="{FF2B5EF4-FFF2-40B4-BE49-F238E27FC236}">
                  <a16:creationId xmlns:a16="http://schemas.microsoft.com/office/drawing/2014/main" id="{783B1074-D6F5-A134-5CD6-B26E43A3BEC5}"/>
                </a:ext>
              </a:extLst>
            </p:cNvPr>
            <p:cNvSpPr/>
            <p:nvPr/>
          </p:nvSpPr>
          <p:spPr>
            <a:xfrm>
              <a:off x="5616681" y="43263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0" name="Ovale 2059">
              <a:extLst>
                <a:ext uri="{FF2B5EF4-FFF2-40B4-BE49-F238E27FC236}">
                  <a16:creationId xmlns:a16="http://schemas.microsoft.com/office/drawing/2014/main" id="{475B1939-94E9-B099-3719-AF1852996E2F}"/>
                </a:ext>
              </a:extLst>
            </p:cNvPr>
            <p:cNvSpPr/>
            <p:nvPr/>
          </p:nvSpPr>
          <p:spPr>
            <a:xfrm>
              <a:off x="5737551" y="417397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1" name="Ovale 2060">
              <a:extLst>
                <a:ext uri="{FF2B5EF4-FFF2-40B4-BE49-F238E27FC236}">
                  <a16:creationId xmlns:a16="http://schemas.microsoft.com/office/drawing/2014/main" id="{005F3386-E1C6-5FA9-F3D8-0F215D94E5C8}"/>
                </a:ext>
              </a:extLst>
            </p:cNvPr>
            <p:cNvSpPr/>
            <p:nvPr/>
          </p:nvSpPr>
          <p:spPr>
            <a:xfrm>
              <a:off x="5422242" y="43841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2" name="Ovale 2061">
              <a:extLst>
                <a:ext uri="{FF2B5EF4-FFF2-40B4-BE49-F238E27FC236}">
                  <a16:creationId xmlns:a16="http://schemas.microsoft.com/office/drawing/2014/main" id="{3658C45C-39A4-EE4D-F84B-14CCCD3FD210}"/>
                </a:ext>
              </a:extLst>
            </p:cNvPr>
            <p:cNvSpPr/>
            <p:nvPr/>
          </p:nvSpPr>
          <p:spPr>
            <a:xfrm>
              <a:off x="5348671" y="3995295"/>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3" name="Ovale 2062">
              <a:extLst>
                <a:ext uri="{FF2B5EF4-FFF2-40B4-BE49-F238E27FC236}">
                  <a16:creationId xmlns:a16="http://schemas.microsoft.com/office/drawing/2014/main" id="{ADEADF19-AB7A-9132-8B69-761959E4D4BB}"/>
                </a:ext>
              </a:extLst>
            </p:cNvPr>
            <p:cNvSpPr/>
            <p:nvPr/>
          </p:nvSpPr>
          <p:spPr>
            <a:xfrm>
              <a:off x="5501071" y="389544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4" name="Ovale 2063">
              <a:extLst>
                <a:ext uri="{FF2B5EF4-FFF2-40B4-BE49-F238E27FC236}">
                  <a16:creationId xmlns:a16="http://schemas.microsoft.com/office/drawing/2014/main" id="{CE20583D-CC68-6D20-2853-4219DE8470F0}"/>
                </a:ext>
              </a:extLst>
            </p:cNvPr>
            <p:cNvSpPr/>
            <p:nvPr/>
          </p:nvSpPr>
          <p:spPr>
            <a:xfrm>
              <a:off x="6862156" y="453131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5" name="Ovale 2064">
              <a:extLst>
                <a:ext uri="{FF2B5EF4-FFF2-40B4-BE49-F238E27FC236}">
                  <a16:creationId xmlns:a16="http://schemas.microsoft.com/office/drawing/2014/main" id="{EAC9C72A-DE26-120B-8D40-891B63477C7C}"/>
                </a:ext>
              </a:extLst>
            </p:cNvPr>
            <p:cNvSpPr/>
            <p:nvPr/>
          </p:nvSpPr>
          <p:spPr>
            <a:xfrm>
              <a:off x="6793841" y="4368411"/>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6" name="Ovale 2065">
              <a:extLst>
                <a:ext uri="{FF2B5EF4-FFF2-40B4-BE49-F238E27FC236}">
                  <a16:creationId xmlns:a16="http://schemas.microsoft.com/office/drawing/2014/main" id="{C5DF841F-A0E7-091D-2308-75A13F6618EF}"/>
                </a:ext>
              </a:extLst>
            </p:cNvPr>
            <p:cNvSpPr/>
            <p:nvPr/>
          </p:nvSpPr>
          <p:spPr>
            <a:xfrm>
              <a:off x="6425977" y="461014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7" name="Ovale 2066">
              <a:extLst>
                <a:ext uri="{FF2B5EF4-FFF2-40B4-BE49-F238E27FC236}">
                  <a16:creationId xmlns:a16="http://schemas.microsoft.com/office/drawing/2014/main" id="{AD87D413-59EB-EF1D-4CE5-A13984BC86E9}"/>
                </a:ext>
              </a:extLst>
            </p:cNvPr>
            <p:cNvSpPr/>
            <p:nvPr/>
          </p:nvSpPr>
          <p:spPr>
            <a:xfrm>
              <a:off x="6420723" y="4794076"/>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8" name="Ovale 2067">
              <a:extLst>
                <a:ext uri="{FF2B5EF4-FFF2-40B4-BE49-F238E27FC236}">
                  <a16:creationId xmlns:a16="http://schemas.microsoft.com/office/drawing/2014/main" id="{AC28B091-84F7-3D8D-C985-3F3FDF39E73F}"/>
                </a:ext>
              </a:extLst>
            </p:cNvPr>
            <p:cNvSpPr/>
            <p:nvPr/>
          </p:nvSpPr>
          <p:spPr>
            <a:xfrm>
              <a:off x="6431235" y="172507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9" name="Ovale 2068">
              <a:extLst>
                <a:ext uri="{FF2B5EF4-FFF2-40B4-BE49-F238E27FC236}">
                  <a16:creationId xmlns:a16="http://schemas.microsoft.com/office/drawing/2014/main" id="{EF5A7C89-3CAB-0CE1-7E40-E6BA9FA4793B}"/>
                </a:ext>
              </a:extLst>
            </p:cNvPr>
            <p:cNvSpPr/>
            <p:nvPr/>
          </p:nvSpPr>
          <p:spPr>
            <a:xfrm>
              <a:off x="6425981" y="190900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0" name="Ovale 2069">
              <a:extLst>
                <a:ext uri="{FF2B5EF4-FFF2-40B4-BE49-F238E27FC236}">
                  <a16:creationId xmlns:a16="http://schemas.microsoft.com/office/drawing/2014/main" id="{92413ED5-DE08-F18F-E6C4-342A9F44857E}"/>
                </a:ext>
              </a:extLst>
            </p:cNvPr>
            <p:cNvSpPr/>
            <p:nvPr/>
          </p:nvSpPr>
          <p:spPr>
            <a:xfrm>
              <a:off x="4986069" y="3359420"/>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1" name="Ovale 2070">
              <a:extLst>
                <a:ext uri="{FF2B5EF4-FFF2-40B4-BE49-F238E27FC236}">
                  <a16:creationId xmlns:a16="http://schemas.microsoft.com/office/drawing/2014/main" id="{0094A520-8869-49A9-FA6B-9C88A21209F3}"/>
                </a:ext>
              </a:extLst>
            </p:cNvPr>
            <p:cNvSpPr/>
            <p:nvPr/>
          </p:nvSpPr>
          <p:spPr>
            <a:xfrm>
              <a:off x="7871142" y="3354168"/>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2" name="Ovale 2071">
              <a:extLst>
                <a:ext uri="{FF2B5EF4-FFF2-40B4-BE49-F238E27FC236}">
                  <a16:creationId xmlns:a16="http://schemas.microsoft.com/office/drawing/2014/main" id="{DBC3DDA0-E605-1560-1A82-259377B0D404}"/>
                </a:ext>
              </a:extLst>
            </p:cNvPr>
            <p:cNvSpPr/>
            <p:nvPr/>
          </p:nvSpPr>
          <p:spPr>
            <a:xfrm>
              <a:off x="5401222" y="2334664"/>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3" name="Ovale 2072">
              <a:extLst>
                <a:ext uri="{FF2B5EF4-FFF2-40B4-BE49-F238E27FC236}">
                  <a16:creationId xmlns:a16="http://schemas.microsoft.com/office/drawing/2014/main" id="{253A1F31-EA0C-1D8A-5CE5-2C0753BE473B}"/>
                </a:ext>
              </a:extLst>
            </p:cNvPr>
            <p:cNvSpPr/>
            <p:nvPr/>
          </p:nvSpPr>
          <p:spPr>
            <a:xfrm>
              <a:off x="7445478" y="2339922"/>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4" name="Ovale 2073">
              <a:extLst>
                <a:ext uri="{FF2B5EF4-FFF2-40B4-BE49-F238E27FC236}">
                  <a16:creationId xmlns:a16="http://schemas.microsoft.com/office/drawing/2014/main" id="{D71EAABA-E022-4016-B2B7-12EF67F07513}"/>
                </a:ext>
              </a:extLst>
            </p:cNvPr>
            <p:cNvSpPr/>
            <p:nvPr/>
          </p:nvSpPr>
          <p:spPr>
            <a:xfrm>
              <a:off x="5327654" y="2713037"/>
              <a:ext cx="123476" cy="130629"/>
            </a:xfrm>
            <a:prstGeom prst="ellipse">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076" name="Immagine 2075">
            <a:extLst>
              <a:ext uri="{FF2B5EF4-FFF2-40B4-BE49-F238E27FC236}">
                <a16:creationId xmlns:a16="http://schemas.microsoft.com/office/drawing/2014/main" id="{E5306AC0-4267-8925-05D5-047AFE06B514}"/>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935238" y="5187726"/>
            <a:ext cx="692960" cy="635362"/>
          </a:xfrm>
          <a:prstGeom prst="rect">
            <a:avLst/>
          </a:prstGeom>
        </p:spPr>
      </p:pic>
      <p:pic>
        <p:nvPicPr>
          <p:cNvPr id="2077" name="Immagine 2076">
            <a:extLst>
              <a:ext uri="{FF2B5EF4-FFF2-40B4-BE49-F238E27FC236}">
                <a16:creationId xmlns:a16="http://schemas.microsoft.com/office/drawing/2014/main" id="{199E55FF-4AED-DEA2-85BA-102363B74321}"/>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883722" y="5033178"/>
            <a:ext cx="692960" cy="635362"/>
          </a:xfrm>
          <a:prstGeom prst="rect">
            <a:avLst/>
          </a:prstGeom>
        </p:spPr>
      </p:pic>
      <p:pic>
        <p:nvPicPr>
          <p:cNvPr id="2078" name="Immagine 2077">
            <a:extLst>
              <a:ext uri="{FF2B5EF4-FFF2-40B4-BE49-F238E27FC236}">
                <a16:creationId xmlns:a16="http://schemas.microsoft.com/office/drawing/2014/main" id="{F75D30A1-1460-0B02-69BE-83E5F713D64B}"/>
              </a:ext>
            </a:extLst>
          </p:cNvPr>
          <p:cNvPicPr>
            <a:picLocks noChangeAspect="1"/>
          </p:cNvPicPr>
          <p:nvPr/>
        </p:nvPicPr>
        <p:blipFill>
          <a:blip r:embed="rId4">
            <a:clrChange>
              <a:clrFrom>
                <a:srgbClr val="FFFFFF"/>
              </a:clrFrom>
              <a:clrTo>
                <a:srgbClr val="FFFFFF">
                  <a:alpha val="0"/>
                </a:srgbClr>
              </a:clrTo>
            </a:clrChange>
            <a:alphaModFix amt="50000"/>
          </a:blip>
          <a:srcRect l="39154" t="40267" r="38776" b="39557"/>
          <a:stretch/>
        </p:blipFill>
        <p:spPr>
          <a:xfrm>
            <a:off x="9845085" y="5252121"/>
            <a:ext cx="692960" cy="635362"/>
          </a:xfrm>
          <a:prstGeom prst="rect">
            <a:avLst/>
          </a:prstGeom>
        </p:spPr>
      </p:pic>
      <p:pic>
        <p:nvPicPr>
          <p:cNvPr id="2080" name="Immagine 2079">
            <a:extLst>
              <a:ext uri="{FF2B5EF4-FFF2-40B4-BE49-F238E27FC236}">
                <a16:creationId xmlns:a16="http://schemas.microsoft.com/office/drawing/2014/main" id="{A4BCC95A-596D-0078-DB24-666F36769BD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213162" y="929354"/>
            <a:ext cx="3904692" cy="2899873"/>
          </a:xfrm>
          <a:prstGeom prst="rect">
            <a:avLst/>
          </a:prstGeom>
        </p:spPr>
      </p:pic>
      <p:pic>
        <p:nvPicPr>
          <p:cNvPr id="2081" name="Immagine 2080">
            <a:extLst>
              <a:ext uri="{FF2B5EF4-FFF2-40B4-BE49-F238E27FC236}">
                <a16:creationId xmlns:a16="http://schemas.microsoft.com/office/drawing/2014/main" id="{2D7598FC-AB5E-A41A-A7E3-DD87F3532EF1}"/>
              </a:ext>
            </a:extLst>
          </p:cNvPr>
          <p:cNvPicPr>
            <a:picLocks noChangeAspect="1"/>
          </p:cNvPicPr>
          <p:nvPr/>
        </p:nvPicPr>
        <p:blipFill>
          <a:blip r:embed="rId15"/>
          <a:stretch>
            <a:fillRect/>
          </a:stretch>
        </p:blipFill>
        <p:spPr>
          <a:xfrm>
            <a:off x="9230891" y="1464249"/>
            <a:ext cx="1642540" cy="1544478"/>
          </a:xfrm>
          <a:prstGeom prst="rect">
            <a:avLst/>
          </a:prstGeom>
        </p:spPr>
      </p:pic>
      <p:pic>
        <p:nvPicPr>
          <p:cNvPr id="2085" name="Elemento grafico 2084" descr="Badge Segno di spunta con riempimento a tinta unita">
            <a:extLst>
              <a:ext uri="{FF2B5EF4-FFF2-40B4-BE49-F238E27FC236}">
                <a16:creationId xmlns:a16="http://schemas.microsoft.com/office/drawing/2014/main" id="{0240B017-9D5B-3E27-6AA9-4A3BCED2E58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946" y="1048698"/>
            <a:ext cx="584776" cy="584776"/>
          </a:xfrm>
          <a:prstGeom prst="rect">
            <a:avLst/>
          </a:prstGeom>
        </p:spPr>
      </p:pic>
      <p:pic>
        <p:nvPicPr>
          <p:cNvPr id="2087" name="Elemento grafico 2086" descr="Badge Segno di spunta con riempimento a tinta unita">
            <a:extLst>
              <a:ext uri="{FF2B5EF4-FFF2-40B4-BE49-F238E27FC236}">
                <a16:creationId xmlns:a16="http://schemas.microsoft.com/office/drawing/2014/main" id="{88B61CFE-09F1-4AE7-2B87-777DB1584A4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60453" y="1069806"/>
            <a:ext cx="584776" cy="584776"/>
          </a:xfrm>
          <a:prstGeom prst="rect">
            <a:avLst/>
          </a:prstGeom>
        </p:spPr>
      </p:pic>
      <p:pic>
        <p:nvPicPr>
          <p:cNvPr id="2088" name="Elemento grafico 2087" descr="Badge Segno di spunta con riempimento a tinta unita">
            <a:extLst>
              <a:ext uri="{FF2B5EF4-FFF2-40B4-BE49-F238E27FC236}">
                <a16:creationId xmlns:a16="http://schemas.microsoft.com/office/drawing/2014/main" id="{6403F156-DE99-34BC-4815-A0E938A0205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473656" y="1079918"/>
            <a:ext cx="584776" cy="584776"/>
          </a:xfrm>
          <a:prstGeom prst="rect">
            <a:avLst/>
          </a:prstGeom>
        </p:spPr>
      </p:pic>
      <p:sp>
        <p:nvSpPr>
          <p:cNvPr id="3" name="Rettangolo con angoli arrotondati 2">
            <a:extLst>
              <a:ext uri="{FF2B5EF4-FFF2-40B4-BE49-F238E27FC236}">
                <a16:creationId xmlns:a16="http://schemas.microsoft.com/office/drawing/2014/main" id="{F3DF04D3-93FE-59FA-4331-9D1CFA0FD0C3}"/>
              </a:ext>
            </a:extLst>
          </p:cNvPr>
          <p:cNvSpPr/>
          <p:nvPr/>
        </p:nvSpPr>
        <p:spPr>
          <a:xfrm>
            <a:off x="4033735" y="851686"/>
            <a:ext cx="4084119" cy="5889968"/>
          </a:xfrm>
          <a:prstGeom prst="roundRect">
            <a:avLst>
              <a:gd name="adj" fmla="val 1169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5">
            <a:extLst>
              <a:ext uri="{FF2B5EF4-FFF2-40B4-BE49-F238E27FC236}">
                <a16:creationId xmlns:a16="http://schemas.microsoft.com/office/drawing/2014/main" id="{0BE9AA1A-FD76-EDD6-D4D4-6A719C32CA0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27512" y="3467204"/>
            <a:ext cx="3684043" cy="340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a14:hiddenLine>
            </a:ext>
          </a:extLst>
        </p:spPr>
      </p:pic>
      <p:pic>
        <p:nvPicPr>
          <p:cNvPr id="5" name="Immagine 4">
            <a:extLst>
              <a:ext uri="{FF2B5EF4-FFF2-40B4-BE49-F238E27FC236}">
                <a16:creationId xmlns:a16="http://schemas.microsoft.com/office/drawing/2014/main" id="{BB17B82A-98EC-1191-5C7F-84B99B75EF4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126848" y="4074831"/>
            <a:ext cx="689861" cy="479216"/>
          </a:xfrm>
          <a:prstGeom prst="rect">
            <a:avLst/>
          </a:prstGeom>
        </p:spPr>
      </p:pic>
    </p:spTree>
    <p:extLst>
      <p:ext uri="{BB962C8B-B14F-4D97-AF65-F5344CB8AC3E}">
        <p14:creationId xmlns:p14="http://schemas.microsoft.com/office/powerpoint/2010/main" val="34587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87"/>
                                        </p:tgtEl>
                                        <p:attrNameLst>
                                          <p:attrName>style.visibility</p:attrName>
                                        </p:attrNameLst>
                                      </p:cBhvr>
                                      <p:to>
                                        <p:strVal val="visible"/>
                                      </p:to>
                                    </p:set>
                                    <p:animEffect transition="in" filter="dissolve">
                                      <p:cBhvr>
                                        <p:cTn id="7" dur="500"/>
                                        <p:tgtEl>
                                          <p:spTgt spid="2087"/>
                                        </p:tgtEl>
                                      </p:cBhvr>
                                    </p:animEffect>
                                  </p:childTnLst>
                                </p:cTn>
                              </p:par>
                              <p:par>
                                <p:cTn id="8" presetID="9" presetClass="entr" presetSubtype="0" fill="hold" nodeType="withEffect">
                                  <p:stCondLst>
                                    <p:cond delay="0"/>
                                  </p:stCondLst>
                                  <p:childTnLst>
                                    <p:set>
                                      <p:cBhvr>
                                        <p:cTn id="9" dur="1" fill="hold">
                                          <p:stCondLst>
                                            <p:cond delay="0"/>
                                          </p:stCondLst>
                                        </p:cTn>
                                        <p:tgtEl>
                                          <p:spTgt spid="2080"/>
                                        </p:tgtEl>
                                        <p:attrNameLst>
                                          <p:attrName>style.visibility</p:attrName>
                                        </p:attrNameLst>
                                      </p:cBhvr>
                                      <p:to>
                                        <p:strVal val="visible"/>
                                      </p:to>
                                    </p:set>
                                    <p:animEffect transition="in" filter="dissolve">
                                      <p:cBhvr>
                                        <p:cTn id="10" dur="500"/>
                                        <p:tgtEl>
                                          <p:spTgt spid="208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par>
                                <p:cTn id="14" presetID="9"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75"/>
                                        </p:tgtEl>
                                        <p:attrNameLst>
                                          <p:attrName>style.visibility</p:attrName>
                                        </p:attrNameLst>
                                      </p:cBhvr>
                                      <p:to>
                                        <p:strVal val="visible"/>
                                      </p:to>
                                    </p:set>
                                    <p:animEffect transition="in" filter="dissolve">
                                      <p:cBhvr>
                                        <p:cTn id="21" dur="500"/>
                                        <p:tgtEl>
                                          <p:spTgt spid="207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dissolve">
                                      <p:cBhvr>
                                        <p:cTn id="24" dur="500"/>
                                        <p:tgtEl>
                                          <p:spTgt spid="45"/>
                                        </p:tgtEl>
                                      </p:cBhvr>
                                    </p:animEffect>
                                  </p:childTnLst>
                                </p:cTn>
                              </p:par>
                              <p:par>
                                <p:cTn id="25" presetID="9" presetClass="entr" presetSubtype="0" fill="hold" nodeType="withEffect">
                                  <p:stCondLst>
                                    <p:cond delay="0"/>
                                  </p:stCondLst>
                                  <p:childTnLst>
                                    <p:set>
                                      <p:cBhvr>
                                        <p:cTn id="26" dur="1" fill="hold">
                                          <p:stCondLst>
                                            <p:cond delay="0"/>
                                          </p:stCondLst>
                                        </p:cTn>
                                        <p:tgtEl>
                                          <p:spTgt spid="2076"/>
                                        </p:tgtEl>
                                        <p:attrNameLst>
                                          <p:attrName>style.visibility</p:attrName>
                                        </p:attrNameLst>
                                      </p:cBhvr>
                                      <p:to>
                                        <p:strVal val="visible"/>
                                      </p:to>
                                    </p:set>
                                    <p:animEffect transition="in" filter="dissolve">
                                      <p:cBhvr>
                                        <p:cTn id="27" dur="500"/>
                                        <p:tgtEl>
                                          <p:spTgt spid="2076"/>
                                        </p:tgtEl>
                                      </p:cBhvr>
                                    </p:animEffect>
                                  </p:childTnLst>
                                </p:cTn>
                              </p:par>
                              <p:par>
                                <p:cTn id="28" presetID="9" presetClass="entr" presetSubtype="0" fill="hold" nodeType="withEffect">
                                  <p:stCondLst>
                                    <p:cond delay="0"/>
                                  </p:stCondLst>
                                  <p:childTnLst>
                                    <p:set>
                                      <p:cBhvr>
                                        <p:cTn id="29" dur="1" fill="hold">
                                          <p:stCondLst>
                                            <p:cond delay="0"/>
                                          </p:stCondLst>
                                        </p:cTn>
                                        <p:tgtEl>
                                          <p:spTgt spid="2077"/>
                                        </p:tgtEl>
                                        <p:attrNameLst>
                                          <p:attrName>style.visibility</p:attrName>
                                        </p:attrNameLst>
                                      </p:cBhvr>
                                      <p:to>
                                        <p:strVal val="visible"/>
                                      </p:to>
                                    </p:set>
                                    <p:animEffect transition="in" filter="dissolve">
                                      <p:cBhvr>
                                        <p:cTn id="30" dur="500"/>
                                        <p:tgtEl>
                                          <p:spTgt spid="2077"/>
                                        </p:tgtEl>
                                      </p:cBhvr>
                                    </p:animEffect>
                                  </p:childTnLst>
                                </p:cTn>
                              </p:par>
                              <p:par>
                                <p:cTn id="31" presetID="9" presetClass="entr" presetSubtype="0" fill="hold" nodeType="withEffect">
                                  <p:stCondLst>
                                    <p:cond delay="0"/>
                                  </p:stCondLst>
                                  <p:childTnLst>
                                    <p:set>
                                      <p:cBhvr>
                                        <p:cTn id="32" dur="1" fill="hold">
                                          <p:stCondLst>
                                            <p:cond delay="0"/>
                                          </p:stCondLst>
                                        </p:cTn>
                                        <p:tgtEl>
                                          <p:spTgt spid="2078"/>
                                        </p:tgtEl>
                                        <p:attrNameLst>
                                          <p:attrName>style.visibility</p:attrName>
                                        </p:attrNameLst>
                                      </p:cBhvr>
                                      <p:to>
                                        <p:strVal val="visible"/>
                                      </p:to>
                                    </p:set>
                                    <p:animEffect transition="in" filter="dissolve">
                                      <p:cBhvr>
                                        <p:cTn id="33" dur="500"/>
                                        <p:tgtEl>
                                          <p:spTgt spid="2078"/>
                                        </p:tgtEl>
                                      </p:cBhvr>
                                    </p:animEffect>
                                  </p:childTnLst>
                                </p:cTn>
                              </p:par>
                              <p:par>
                                <p:cTn id="34" presetID="9" presetClass="entr" presetSubtype="0" fill="hold" nodeType="withEffect">
                                  <p:stCondLst>
                                    <p:cond delay="0"/>
                                  </p:stCondLst>
                                  <p:childTnLst>
                                    <p:set>
                                      <p:cBhvr>
                                        <p:cTn id="35" dur="1" fill="hold">
                                          <p:stCondLst>
                                            <p:cond delay="0"/>
                                          </p:stCondLst>
                                        </p:cTn>
                                        <p:tgtEl>
                                          <p:spTgt spid="2081"/>
                                        </p:tgtEl>
                                        <p:attrNameLst>
                                          <p:attrName>style.visibility</p:attrName>
                                        </p:attrNameLst>
                                      </p:cBhvr>
                                      <p:to>
                                        <p:strVal val="visible"/>
                                      </p:to>
                                    </p:set>
                                    <p:animEffect transition="in" filter="dissolve">
                                      <p:cBhvr>
                                        <p:cTn id="36" dur="500"/>
                                        <p:tgtEl>
                                          <p:spTgt spid="2081"/>
                                        </p:tgtEl>
                                      </p:cBhvr>
                                    </p:animEffect>
                                  </p:childTnLst>
                                </p:cTn>
                              </p:par>
                              <p:par>
                                <p:cTn id="37" presetID="9" presetClass="entr" presetSubtype="0" fill="hold" nodeType="withEffect">
                                  <p:stCondLst>
                                    <p:cond delay="0"/>
                                  </p:stCondLst>
                                  <p:childTnLst>
                                    <p:set>
                                      <p:cBhvr>
                                        <p:cTn id="38" dur="1" fill="hold">
                                          <p:stCondLst>
                                            <p:cond delay="0"/>
                                          </p:stCondLst>
                                        </p:cTn>
                                        <p:tgtEl>
                                          <p:spTgt spid="2088"/>
                                        </p:tgtEl>
                                        <p:attrNameLst>
                                          <p:attrName>style.visibility</p:attrName>
                                        </p:attrNameLst>
                                      </p:cBhvr>
                                      <p:to>
                                        <p:strVal val="visible"/>
                                      </p:to>
                                    </p:set>
                                    <p:animEffect transition="in" filter="dissolve">
                                      <p:cBhvr>
                                        <p:cTn id="39" dur="500"/>
                                        <p:tgtEl>
                                          <p:spTgt spid="2088"/>
                                        </p:tgtEl>
                                      </p:cBhvr>
                                    </p:animEffect>
                                  </p:childTnLst>
                                </p:cTn>
                              </p:par>
                              <p:par>
                                <p:cTn id="40" presetID="9" presetClass="entr" presetSubtype="0" fill="hold" nodeType="with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dissolve">
                                      <p:cBhvr>
                                        <p:cTn id="42" dur="500"/>
                                        <p:tgtEl>
                                          <p:spTgt spid="205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par>
                                <p:cTn id="53" presetID="9"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dissolv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dissolv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D4E33-654D-A7C4-5E71-189D021AB33E}"/>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32C6CE9-3451-A4AD-00E8-27BE7BECA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A1364-9D83-4D37-A282-5E5560CE45FB}" type="slidenum">
              <a:rPr kumimoji="0" lang="it-IT"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AutoShape 2">
            <a:extLst>
              <a:ext uri="{FF2B5EF4-FFF2-40B4-BE49-F238E27FC236}">
                <a16:creationId xmlns:a16="http://schemas.microsoft.com/office/drawing/2014/main" id="{26163C30-1826-CAFE-0E8B-E1D0447852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Immagine 5" descr="Immagine che contiene schermata, Policromia, arte&#10;&#10;Descrizione generata automaticamente">
            <a:extLst>
              <a:ext uri="{FF2B5EF4-FFF2-40B4-BE49-F238E27FC236}">
                <a16:creationId xmlns:a16="http://schemas.microsoft.com/office/drawing/2014/main" id="{038F182C-DA0B-6A1D-CF39-3A42062BF57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04758" y="919198"/>
            <a:ext cx="8380690" cy="5556636"/>
          </a:xfrm>
          <a:prstGeom prst="rect">
            <a:avLst/>
          </a:prstGeom>
        </p:spPr>
      </p:pic>
      <p:pic>
        <p:nvPicPr>
          <p:cNvPr id="3" name="PANDORA_animation">
            <a:hlinkClick r:id="" action="ppaction://media"/>
            <a:extLst>
              <a:ext uri="{FF2B5EF4-FFF2-40B4-BE49-F238E27FC236}">
                <a16:creationId xmlns:a16="http://schemas.microsoft.com/office/drawing/2014/main" id="{2C7CDC54-0363-98E8-E976-9E590671D2D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1917519">
            <a:off x="2916997" y="2759600"/>
            <a:ext cx="2396731" cy="1338799"/>
          </a:xfrm>
          <a:prstGeom prst="rect">
            <a:avLst/>
          </a:prstGeom>
          <a:effectLst>
            <a:softEdge rad="635000"/>
          </a:effectLst>
        </p:spPr>
      </p:pic>
      <p:sp>
        <p:nvSpPr>
          <p:cNvPr id="7" name="CasellaDiTesto 6">
            <a:extLst>
              <a:ext uri="{FF2B5EF4-FFF2-40B4-BE49-F238E27FC236}">
                <a16:creationId xmlns:a16="http://schemas.microsoft.com/office/drawing/2014/main" id="{ADA79ED4-7C66-DC62-1D26-E6CE3E3D0750}"/>
              </a:ext>
            </a:extLst>
          </p:cNvPr>
          <p:cNvSpPr txBox="1"/>
          <p:nvPr/>
        </p:nvSpPr>
        <p:spPr>
          <a:xfrm>
            <a:off x="1052025" y="970548"/>
            <a:ext cx="24320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HpGe detectors</a:t>
            </a:r>
          </a:p>
        </p:txBody>
      </p:sp>
      <p:sp>
        <p:nvSpPr>
          <p:cNvPr id="8" name="CasellaDiTesto 7">
            <a:extLst>
              <a:ext uri="{FF2B5EF4-FFF2-40B4-BE49-F238E27FC236}">
                <a16:creationId xmlns:a16="http://schemas.microsoft.com/office/drawing/2014/main" id="{6D691DF2-90BC-A790-7CA2-AE8D59EE5235}"/>
              </a:ext>
            </a:extLst>
          </p:cNvPr>
          <p:cNvSpPr txBox="1"/>
          <p:nvPr/>
        </p:nvSpPr>
        <p:spPr>
          <a:xfrm>
            <a:off x="5748782" y="1928622"/>
            <a:ext cx="24320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Aptos" panose="02110004020202020204"/>
                <a:ea typeface="+mn-ea"/>
                <a:cs typeface="+mn-cs"/>
              </a:rPr>
              <a:t>γ</a:t>
            </a:r>
            <a:r>
              <a:rPr kumimoji="0" lang="it-IT" sz="1600" b="0" i="0" u="none" strike="noStrike" kern="1200" cap="none" spc="0" normalizeH="0" baseline="0" noProof="0" dirty="0">
                <a:ln>
                  <a:noFill/>
                </a:ln>
                <a:solidFill>
                  <a:prstClr val="black"/>
                </a:solidFill>
                <a:effectLst/>
                <a:uLnTx/>
                <a:uFillTx/>
                <a:latin typeface="Aptos" panose="02110004020202020204"/>
                <a:ea typeface="+mn-ea"/>
                <a:cs typeface="+mn-cs"/>
              </a:rPr>
              <a:t>-rays</a:t>
            </a:r>
          </a:p>
        </p:txBody>
      </p:sp>
      <p:cxnSp>
        <p:nvCxnSpPr>
          <p:cNvPr id="10" name="Connettore 1 9">
            <a:extLst>
              <a:ext uri="{FF2B5EF4-FFF2-40B4-BE49-F238E27FC236}">
                <a16:creationId xmlns:a16="http://schemas.microsoft.com/office/drawing/2014/main" id="{689BDFB4-E478-DBD9-C367-BE0E13A33E97}"/>
              </a:ext>
            </a:extLst>
          </p:cNvPr>
          <p:cNvCxnSpPr>
            <a:cxnSpLocks/>
          </p:cNvCxnSpPr>
          <p:nvPr/>
        </p:nvCxnSpPr>
        <p:spPr>
          <a:xfrm flipH="1" flipV="1">
            <a:off x="1915886" y="1360452"/>
            <a:ext cx="1438018" cy="447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E87F7F00-3F4E-126A-A546-FC7F318C7D56}"/>
              </a:ext>
            </a:extLst>
          </p:cNvPr>
          <p:cNvCxnSpPr>
            <a:cxnSpLocks/>
          </p:cNvCxnSpPr>
          <p:nvPr/>
        </p:nvCxnSpPr>
        <p:spPr>
          <a:xfrm flipH="1" flipV="1">
            <a:off x="1754278" y="1567958"/>
            <a:ext cx="727665" cy="1247813"/>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5CF4B358-0ED9-5CFB-9B52-1E197B26F8F0}"/>
              </a:ext>
            </a:extLst>
          </p:cNvPr>
          <p:cNvSpPr txBox="1">
            <a:spLocks noChangeArrowheads="1"/>
          </p:cNvSpPr>
          <p:nvPr/>
        </p:nvSpPr>
        <p:spPr>
          <a:xfrm>
            <a:off x="0" y="251012"/>
            <a:ext cx="4536141" cy="88881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it-IT" b="1">
                <a:solidFill>
                  <a:schemeClr val="accent1"/>
                </a:solidFill>
              </a:rPr>
              <a:t>PANDORA in a nut-shell</a:t>
            </a:r>
          </a:p>
        </p:txBody>
      </p:sp>
      <p:pic>
        <p:nvPicPr>
          <p:cNvPr id="14" name="B_min_finale">
            <a:hlinkClick r:id="" action="ppaction://media"/>
            <a:extLst>
              <a:ext uri="{FF2B5EF4-FFF2-40B4-BE49-F238E27FC236}">
                <a16:creationId xmlns:a16="http://schemas.microsoft.com/office/drawing/2014/main" id="{CEE9DAE1-934F-257D-19D5-3BAF90FFAE7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915521" y="4014257"/>
            <a:ext cx="5273403" cy="2966289"/>
          </a:xfrm>
          <a:prstGeom prst="rect">
            <a:avLst/>
          </a:prstGeom>
        </p:spPr>
      </p:pic>
      <p:sp>
        <p:nvSpPr>
          <p:cNvPr id="15" name="CasellaDiTesto 14">
            <a:extLst>
              <a:ext uri="{FF2B5EF4-FFF2-40B4-BE49-F238E27FC236}">
                <a16:creationId xmlns:a16="http://schemas.microsoft.com/office/drawing/2014/main" id="{650E1912-8852-5A08-19CC-F999128FCD7F}"/>
              </a:ext>
            </a:extLst>
          </p:cNvPr>
          <p:cNvSpPr txBox="1"/>
          <p:nvPr/>
        </p:nvSpPr>
        <p:spPr>
          <a:xfrm>
            <a:off x="2634895" y="6178344"/>
            <a:ext cx="4156411" cy="646331"/>
          </a:xfrm>
          <a:prstGeom prst="rect">
            <a:avLst/>
          </a:prstGeom>
          <a:noFill/>
        </p:spPr>
        <p:txBody>
          <a:bodyPr wrap="square" rtlCol="0">
            <a:spAutoFit/>
          </a:bodyPr>
          <a:lstStyle/>
          <a:p>
            <a:pPr algn="r"/>
            <a:r>
              <a:rPr lang="en-AU" dirty="0"/>
              <a:t>Simplified representation of electrons motion in a B-minimum trap</a:t>
            </a:r>
          </a:p>
        </p:txBody>
      </p:sp>
      <p:pic>
        <p:nvPicPr>
          <p:cNvPr id="13" name="Immagine 12">
            <a:extLst>
              <a:ext uri="{FF2B5EF4-FFF2-40B4-BE49-F238E27FC236}">
                <a16:creationId xmlns:a16="http://schemas.microsoft.com/office/drawing/2014/main" id="{FDC3C063-4FA1-53CE-3C48-ABA7983ABA0D}"/>
              </a:ext>
            </a:extLst>
          </p:cNvPr>
          <p:cNvPicPr>
            <a:picLocks noChangeAspect="1"/>
          </p:cNvPicPr>
          <p:nvPr/>
        </p:nvPicPr>
        <p:blipFill>
          <a:blip r:embed="rId10"/>
          <a:srcRect b="58371"/>
          <a:stretch>
            <a:fillRect/>
          </a:stretch>
        </p:blipFill>
        <p:spPr>
          <a:xfrm>
            <a:off x="7145930" y="2642071"/>
            <a:ext cx="4801695" cy="1198349"/>
          </a:xfrm>
          <a:prstGeom prst="rect">
            <a:avLst/>
          </a:prstGeom>
        </p:spPr>
      </p:pic>
      <p:pic>
        <p:nvPicPr>
          <p:cNvPr id="16" name="droppedImage.pdf">
            <a:extLst>
              <a:ext uri="{FF2B5EF4-FFF2-40B4-BE49-F238E27FC236}">
                <a16:creationId xmlns:a16="http://schemas.microsoft.com/office/drawing/2014/main" id="{ACD0BBBD-90B1-5B87-8952-2B0E4E40D03A}"/>
              </a:ext>
            </a:extLst>
          </p:cNvPr>
          <p:cNvPicPr>
            <a:picLocks noChangeAspect="1"/>
          </p:cNvPicPr>
          <p:nvPr/>
        </p:nvPicPr>
        <p:blipFill>
          <a:blip r:embed="rId11"/>
          <a:stretch>
            <a:fillRect/>
          </a:stretch>
        </p:blipFill>
        <p:spPr>
          <a:xfrm>
            <a:off x="6964827" y="99931"/>
            <a:ext cx="4595001" cy="2596387"/>
          </a:xfrm>
          <a:prstGeom prst="rect">
            <a:avLst/>
          </a:prstGeom>
          <a:ln w="12700">
            <a:miter lim="400000"/>
          </a:ln>
        </p:spPr>
      </p:pic>
      <p:sp>
        <p:nvSpPr>
          <p:cNvPr id="17" name="CasellaDiTesto 16">
            <a:extLst>
              <a:ext uri="{FF2B5EF4-FFF2-40B4-BE49-F238E27FC236}">
                <a16:creationId xmlns:a16="http://schemas.microsoft.com/office/drawing/2014/main" id="{B5411FC5-2A23-FEB1-8557-4C36B05B2427}"/>
              </a:ext>
            </a:extLst>
          </p:cNvPr>
          <p:cNvSpPr txBox="1"/>
          <p:nvPr/>
        </p:nvSpPr>
        <p:spPr>
          <a:xfrm>
            <a:off x="125574" y="6389819"/>
            <a:ext cx="2663390" cy="430887"/>
          </a:xfrm>
          <a:prstGeom prst="rect">
            <a:avLst/>
          </a:prstGeom>
          <a:noFill/>
        </p:spPr>
        <p:txBody>
          <a:bodyPr wrap="square">
            <a:spAutoFit/>
          </a:bodyPr>
          <a:lstStyle/>
          <a:p>
            <a:r>
              <a:rPr lang="it-IT" sz="1100" i="1" dirty="0">
                <a:solidFill>
                  <a:srgbClr val="002060"/>
                </a:solidFill>
                <a:latin typeface="Helvetica" pitchFamily="2" charset="0"/>
              </a:rPr>
              <a:t>Mascali, D. et al., EPJ-A, 2017</a:t>
            </a:r>
            <a:endParaRPr lang="it-IT" sz="1100" i="1" dirty="0">
              <a:solidFill>
                <a:srgbClr val="002060"/>
              </a:solidFill>
              <a:effectLst/>
              <a:latin typeface="Helvetica" pitchFamily="2" charset="0"/>
            </a:endParaRPr>
          </a:p>
          <a:p>
            <a:r>
              <a:rPr lang="it-IT" sz="1100" i="1" dirty="0">
                <a:solidFill>
                  <a:srgbClr val="002060"/>
                </a:solidFill>
                <a:effectLst/>
                <a:latin typeface="Helvetica" pitchFamily="2" charset="0"/>
              </a:rPr>
              <a:t>Mascali, D. et al. </a:t>
            </a:r>
            <a:r>
              <a:rPr lang="it-IT" sz="1100" i="1" dirty="0" err="1">
                <a:solidFill>
                  <a:srgbClr val="002060"/>
                </a:solidFill>
                <a:effectLst/>
                <a:latin typeface="Helvetica" pitchFamily="2" charset="0"/>
              </a:rPr>
              <a:t>Universe</a:t>
            </a:r>
            <a:r>
              <a:rPr lang="it-IT" sz="1100" i="1" dirty="0">
                <a:solidFill>
                  <a:srgbClr val="002060"/>
                </a:solidFill>
                <a:effectLst/>
                <a:latin typeface="Helvetica" pitchFamily="2" charset="0"/>
              </a:rPr>
              <a:t> 2022, 8, 80</a:t>
            </a:r>
          </a:p>
        </p:txBody>
      </p:sp>
    </p:spTree>
    <p:extLst>
      <p:ext uri="{BB962C8B-B14F-4D97-AF65-F5344CB8AC3E}">
        <p14:creationId xmlns:p14="http://schemas.microsoft.com/office/powerpoint/2010/main" val="202730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0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4"/>
                                        </p:tgtEl>
                                      </p:cBhvr>
                                    </p:cmd>
                                  </p:childTnLst>
                                </p:cTn>
                              </p:par>
                            </p:childTnLst>
                          </p:cTn>
                        </p:par>
                      </p:childTnLst>
                    </p:cTn>
                  </p:par>
                </p:childTnLst>
              </p:cTn>
              <p:nextCondLst>
                <p:cond evt="onClick" delay="0">
                  <p:tgtEl>
                    <p:spTgt spid="14"/>
                  </p:tgtEl>
                </p:cond>
              </p:nextCondLst>
            </p:seq>
            <p:video>
              <p:cMediaNode vol="80000" mute="1">
                <p:cTn id="22"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D8C43C4-A2AA-1275-9C50-6505BB3EC195}"/>
              </a:ext>
            </a:extLst>
          </p:cNvPr>
          <p:cNvPicPr>
            <a:picLocks noChangeAspect="1"/>
          </p:cNvPicPr>
          <p:nvPr/>
        </p:nvPicPr>
        <p:blipFill>
          <a:blip r:embed="rId2"/>
          <a:stretch>
            <a:fillRect/>
          </a:stretch>
        </p:blipFill>
        <p:spPr>
          <a:xfrm>
            <a:off x="64734" y="4580845"/>
            <a:ext cx="4716635" cy="1847074"/>
          </a:xfrm>
          <a:prstGeom prst="rect">
            <a:avLst/>
          </a:prstGeom>
        </p:spPr>
      </p:pic>
      <p:sp>
        <p:nvSpPr>
          <p:cNvPr id="4" name="Segnaposto numero diapositiva 3">
            <a:extLst>
              <a:ext uri="{FF2B5EF4-FFF2-40B4-BE49-F238E27FC236}">
                <a16:creationId xmlns:a16="http://schemas.microsoft.com/office/drawing/2014/main" id="{6954654F-0047-D745-832E-3D8EEB4849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A1364-9D83-4D37-A282-5E5560CE45FB}" type="slidenum">
              <a:rPr kumimoji="0" lang="it-IT"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CasellaDiTesto 1">
            <a:extLst>
              <a:ext uri="{FF2B5EF4-FFF2-40B4-BE49-F238E27FC236}">
                <a16:creationId xmlns:a16="http://schemas.microsoft.com/office/drawing/2014/main" id="{6C2DD331-1D9E-E9BB-AB44-51EF0B4A1A6F}"/>
              </a:ext>
            </a:extLst>
          </p:cNvPr>
          <p:cNvSpPr txBox="1"/>
          <p:nvPr/>
        </p:nvSpPr>
        <p:spPr>
          <a:xfrm>
            <a:off x="2562429" y="224647"/>
            <a:ext cx="69045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070C0"/>
                </a:solidFill>
                <a:effectLst/>
                <a:uLnTx/>
                <a:uFillTx/>
                <a:latin typeface="Aptos" panose="02110004020202020204"/>
                <a:ea typeface="+mn-ea"/>
                <a:cs typeface="+mn-cs"/>
              </a:rPr>
              <a:t>MAIN SUBSYSTEMS UPDATES: Trap procurement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70C0"/>
                </a:solidFill>
                <a:effectLst/>
                <a:uLnTx/>
                <a:uFillTx/>
                <a:latin typeface="Aptos" panose="02110004020202020204"/>
                <a:ea typeface="+mn-ea"/>
                <a:cs typeface="+mn-cs"/>
              </a:rPr>
              <a:t>Competitor #1-</a:t>
            </a:r>
            <a:r>
              <a:rPr kumimoji="0" lang="it-IT" sz="1600" b="1" i="0" u="none" strike="noStrike" kern="1200" cap="none" spc="0" normalizeH="0" baseline="0" noProof="0" dirty="0">
                <a:ln>
                  <a:noFill/>
                </a:ln>
                <a:solidFill>
                  <a:srgbClr val="0070C0"/>
                </a:solidFill>
                <a:effectLst/>
                <a:uLnTx/>
                <a:uFillTx/>
                <a:latin typeface="Aptos" panose="02110004020202020204"/>
                <a:ea typeface="+mn-ea"/>
                <a:cs typeface="+mn-cs"/>
              </a:rPr>
              <a:t>Executive Design</a:t>
            </a:r>
            <a:endParaRPr kumimoji="0" lang="en-AU" sz="16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7" name="Immagine 6">
            <a:extLst>
              <a:ext uri="{FF2B5EF4-FFF2-40B4-BE49-F238E27FC236}">
                <a16:creationId xmlns:a16="http://schemas.microsoft.com/office/drawing/2014/main" id="{FC00474E-CF5A-069F-263A-37D8A7C66C4E}"/>
              </a:ext>
            </a:extLst>
          </p:cNvPr>
          <p:cNvPicPr>
            <a:picLocks noChangeAspect="1"/>
          </p:cNvPicPr>
          <p:nvPr/>
        </p:nvPicPr>
        <p:blipFill>
          <a:blip r:embed="rId3"/>
          <a:stretch>
            <a:fillRect/>
          </a:stretch>
        </p:blipFill>
        <p:spPr>
          <a:xfrm>
            <a:off x="9870" y="1176699"/>
            <a:ext cx="3225845" cy="3225845"/>
          </a:xfrm>
          <a:prstGeom prst="rect">
            <a:avLst/>
          </a:prstGeom>
        </p:spPr>
      </p:pic>
      <p:pic>
        <p:nvPicPr>
          <p:cNvPr id="10" name="Immagine 9" descr="Immagine che contiene schermata&#10;&#10;Il contenuto generato dall'IA potrebbe non essere corretto.">
            <a:extLst>
              <a:ext uri="{FF2B5EF4-FFF2-40B4-BE49-F238E27FC236}">
                <a16:creationId xmlns:a16="http://schemas.microsoft.com/office/drawing/2014/main" id="{BE3FC13D-F915-9CC3-94D1-D6B784CB687D}"/>
              </a:ext>
            </a:extLst>
          </p:cNvPr>
          <p:cNvPicPr>
            <a:picLocks noChangeAspect="1"/>
          </p:cNvPicPr>
          <p:nvPr/>
        </p:nvPicPr>
        <p:blipFill rotWithShape="1">
          <a:blip r:embed="rId4"/>
          <a:srcRect t="1528" b="1611"/>
          <a:stretch/>
        </p:blipFill>
        <p:spPr bwMode="auto">
          <a:xfrm>
            <a:off x="4630057" y="3593587"/>
            <a:ext cx="7694255" cy="3190934"/>
          </a:xfrm>
          <a:prstGeom prst="rect">
            <a:avLst/>
          </a:prstGeom>
          <a:ln>
            <a:noFill/>
          </a:ln>
          <a:extLst>
            <a:ext uri="{53640926-AAD7-44D8-BBD7-CCE9431645EC}">
              <a14:shadowObscured xmlns:a14="http://schemas.microsoft.com/office/drawing/2010/main"/>
            </a:ext>
          </a:extLst>
        </p:spPr>
      </p:pic>
      <p:pic>
        <p:nvPicPr>
          <p:cNvPr id="11" name="Immagine 10">
            <a:extLst>
              <a:ext uri="{FF2B5EF4-FFF2-40B4-BE49-F238E27FC236}">
                <a16:creationId xmlns:a16="http://schemas.microsoft.com/office/drawing/2014/main" id="{B4F144D0-3A03-B0A3-2AB9-8907C42C1D5D}"/>
              </a:ext>
            </a:extLst>
          </p:cNvPr>
          <p:cNvPicPr>
            <a:picLocks noChangeAspect="1"/>
          </p:cNvPicPr>
          <p:nvPr/>
        </p:nvPicPr>
        <p:blipFill>
          <a:blip r:embed="rId5"/>
          <a:stretch>
            <a:fillRect/>
          </a:stretch>
        </p:blipFill>
        <p:spPr>
          <a:xfrm>
            <a:off x="3290579" y="1176699"/>
            <a:ext cx="6357872" cy="3266138"/>
          </a:xfrm>
          <a:prstGeom prst="rect">
            <a:avLst/>
          </a:prstGeom>
        </p:spPr>
      </p:pic>
      <p:sp>
        <p:nvSpPr>
          <p:cNvPr id="9" name="CasellaDiTesto 8">
            <a:extLst>
              <a:ext uri="{FF2B5EF4-FFF2-40B4-BE49-F238E27FC236}">
                <a16:creationId xmlns:a16="http://schemas.microsoft.com/office/drawing/2014/main" id="{6A52B7EA-9B35-D8B1-9F60-0CF26FED1939}"/>
              </a:ext>
            </a:extLst>
          </p:cNvPr>
          <p:cNvSpPr txBox="1"/>
          <p:nvPr/>
        </p:nvSpPr>
        <p:spPr>
          <a:xfrm>
            <a:off x="8448039" y="2741193"/>
            <a:ext cx="3743961"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rPr>
              <a:t>TENDER IS NOW COMPLETE AND </a:t>
            </a:r>
            <a:r>
              <a:rPr lang="en-AU" sz="1400" b="1" dirty="0">
                <a:solidFill>
                  <a:prstClr val="black"/>
                </a:solidFill>
                <a:latin typeface="Aptos" panose="02110004020202020204"/>
              </a:rPr>
              <a:t>THE </a:t>
            </a:r>
            <a:r>
              <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rPr>
              <a:t>COMPANY IS START</a:t>
            </a:r>
            <a:r>
              <a:rPr kumimoji="0" lang="el-GR" sz="1400" b="1" i="0" u="none" strike="noStrike" kern="1200" cap="none" spc="0" normalizeH="0" baseline="0" noProof="0" dirty="0">
                <a:ln>
                  <a:noFill/>
                </a:ln>
                <a:solidFill>
                  <a:prstClr val="black"/>
                </a:solidFill>
                <a:effectLst/>
                <a:uLnTx/>
                <a:uFillTx/>
                <a:latin typeface="Aptos" panose="02110004020202020204"/>
                <a:ea typeface="+mn-ea"/>
                <a:cs typeface="+mn-cs"/>
              </a:rPr>
              <a:t>ΙΝ</a:t>
            </a:r>
            <a:r>
              <a:rPr kumimoji="0" lang="it-IT" sz="1400" b="1" i="0" u="none" strike="noStrike" kern="1200" cap="none" spc="0" normalizeH="0" baseline="0" noProof="0" dirty="0">
                <a:ln>
                  <a:noFill/>
                </a:ln>
                <a:solidFill>
                  <a:prstClr val="black"/>
                </a:solidFill>
                <a:effectLst/>
                <a:uLnTx/>
                <a:uFillTx/>
                <a:latin typeface="Aptos" panose="02110004020202020204"/>
                <a:ea typeface="+mn-ea"/>
                <a:cs typeface="+mn-cs"/>
              </a:rPr>
              <a:t>G</a:t>
            </a:r>
            <a:r>
              <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rPr>
              <a:t> MANUFACTURING!!</a:t>
            </a:r>
          </a:p>
        </p:txBody>
      </p:sp>
      <p:pic>
        <p:nvPicPr>
          <p:cNvPr id="12" name="Immagine 11">
            <a:extLst>
              <a:ext uri="{FF2B5EF4-FFF2-40B4-BE49-F238E27FC236}">
                <a16:creationId xmlns:a16="http://schemas.microsoft.com/office/drawing/2014/main" id="{1FD73ABD-1D8C-B0C6-8EFC-D58F508D0153}"/>
              </a:ext>
            </a:extLst>
          </p:cNvPr>
          <p:cNvPicPr>
            <a:picLocks noChangeAspect="1"/>
          </p:cNvPicPr>
          <p:nvPr/>
        </p:nvPicPr>
        <p:blipFill>
          <a:blip r:embed="rId6"/>
          <a:srcRect b="58371"/>
          <a:stretch>
            <a:fillRect/>
          </a:stretch>
        </p:blipFill>
        <p:spPr>
          <a:xfrm>
            <a:off x="7881442" y="1682271"/>
            <a:ext cx="4310558" cy="1075777"/>
          </a:xfrm>
          <a:prstGeom prst="rect">
            <a:avLst/>
          </a:prstGeom>
        </p:spPr>
      </p:pic>
    </p:spTree>
    <p:extLst>
      <p:ext uri="{BB962C8B-B14F-4D97-AF65-F5344CB8AC3E}">
        <p14:creationId xmlns:p14="http://schemas.microsoft.com/office/powerpoint/2010/main" val="2374634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6"/>
</p:tagLst>
</file>

<file path=ppt/tags/tag2.xml><?xml version="1.0" encoding="utf-8"?>
<p:tagLst xmlns:a="http://schemas.openxmlformats.org/drawingml/2006/main" xmlns:r="http://schemas.openxmlformats.org/officeDocument/2006/relationships" xmlns:p="http://schemas.openxmlformats.org/presentationml/2006/main">
  <p:tag name="TIMING" val="|161.6"/>
</p:tagLst>
</file>

<file path=ppt/tags/tag3.xml><?xml version="1.0" encoding="utf-8"?>
<p:tagLst xmlns:a="http://schemas.openxmlformats.org/drawingml/2006/main" xmlns:r="http://schemas.openxmlformats.org/officeDocument/2006/relationships" xmlns:p="http://schemas.openxmlformats.org/presentationml/2006/main">
  <p:tag name="TIMING" val="|18.6"/>
</p:tagLst>
</file>

<file path=ppt/tags/tag4.xml><?xml version="1.0" encoding="utf-8"?>
<p:tagLst xmlns:a="http://schemas.openxmlformats.org/drawingml/2006/main" xmlns:r="http://schemas.openxmlformats.org/officeDocument/2006/relationships" xmlns:p="http://schemas.openxmlformats.org/presentationml/2006/main">
  <p:tag name="TIMING" val="|33.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Tramonto">
  <a:themeElements>
    <a:clrScheme name="Personalizzato 14">
      <a:dk1>
        <a:sysClr val="windowText" lastClr="000000"/>
      </a:dk1>
      <a:lt1>
        <a:sysClr val="window" lastClr="FFFFFF"/>
      </a:lt1>
      <a:dk2>
        <a:srgbClr val="002A48"/>
      </a:dk2>
      <a:lt2>
        <a:srgbClr val="E9E5DC"/>
      </a:lt2>
      <a:accent1>
        <a:srgbClr val="D34817"/>
      </a:accent1>
      <a:accent2>
        <a:srgbClr val="4FB5FF"/>
      </a:accent2>
      <a:accent3>
        <a:srgbClr val="A28E6A"/>
      </a:accent3>
      <a:accent4>
        <a:srgbClr val="956251"/>
      </a:accent4>
      <a:accent5>
        <a:srgbClr val="918485"/>
      </a:accent5>
      <a:accent6>
        <a:srgbClr val="855D5D"/>
      </a:accent6>
      <a:hlink>
        <a:srgbClr val="CC9900"/>
      </a:hlink>
      <a:folHlink>
        <a:srgbClr val="96A9A9"/>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ramonto">
  <a:themeElements>
    <a:clrScheme name="Personalizzati 1">
      <a:dk1>
        <a:srgbClr val="000000"/>
      </a:dk1>
      <a:lt1>
        <a:srgbClr val="FFFFFF"/>
      </a:lt1>
      <a:dk2>
        <a:srgbClr val="162D4D"/>
      </a:dk2>
      <a:lt2>
        <a:srgbClr val="E9E5DC"/>
      </a:lt2>
      <a:accent1>
        <a:srgbClr val="D34817"/>
      </a:accent1>
      <a:accent2>
        <a:srgbClr val="51A2D3"/>
      </a:accent2>
      <a:accent3>
        <a:srgbClr val="A28E6A"/>
      </a:accent3>
      <a:accent4>
        <a:srgbClr val="956251"/>
      </a:accent4>
      <a:accent5>
        <a:srgbClr val="918485"/>
      </a:accent5>
      <a:accent6>
        <a:srgbClr val="855D5D"/>
      </a:accent6>
      <a:hlink>
        <a:srgbClr val="CC9900"/>
      </a:hlink>
      <a:folHlink>
        <a:srgbClr val="96A9A9"/>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Tramonto">
  <a:themeElements>
    <a:clrScheme name="Personalizzati 9">
      <a:dk1>
        <a:srgbClr val="000000"/>
      </a:dk1>
      <a:lt1>
        <a:srgbClr val="FFFFFF"/>
      </a:lt1>
      <a:dk2>
        <a:srgbClr val="010148"/>
      </a:dk2>
      <a:lt2>
        <a:srgbClr val="E9E5DC"/>
      </a:lt2>
      <a:accent1>
        <a:srgbClr val="D34817"/>
      </a:accent1>
      <a:accent2>
        <a:srgbClr val="51A2D3"/>
      </a:accent2>
      <a:accent3>
        <a:srgbClr val="A28E6A"/>
      </a:accent3>
      <a:accent4>
        <a:srgbClr val="956251"/>
      </a:accent4>
      <a:accent5>
        <a:srgbClr val="918485"/>
      </a:accent5>
      <a:accent6>
        <a:srgbClr val="855D5D"/>
      </a:accent6>
      <a:hlink>
        <a:srgbClr val="CC9900"/>
      </a:hlink>
      <a:folHlink>
        <a:srgbClr val="96A9A9"/>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F313113D60DC242AFAD4A69C58D707A" ma:contentTypeVersion="24" ma:contentTypeDescription="Creare un nuovo documento." ma:contentTypeScope="" ma:versionID="d22bf06371c65d4d23125d8c153dd2b6">
  <xsd:schema xmlns:xsd="http://www.w3.org/2001/XMLSchema" xmlns:xs="http://www.w3.org/2001/XMLSchema" xmlns:p="http://schemas.microsoft.com/office/2006/metadata/properties" xmlns:ns1="http://schemas.microsoft.com/sharepoint/v3" xmlns:ns2="0d30e81a-876c-40fa-afc3-659f76f48137" xmlns:ns3="33d1be05-7d02-4e2b-a5f0-a73cf0ce1e4d" targetNamespace="http://schemas.microsoft.com/office/2006/metadata/properties" ma:root="true" ma:fieldsID="ee0f467df446a75b930cedd46aead47a" ns1:_="" ns2:_="" ns3:_="">
    <xsd:import namespace="http://schemas.microsoft.com/sharepoint/v3"/>
    <xsd:import namespace="0d30e81a-876c-40fa-afc3-659f76f48137"/>
    <xsd:import namespace="33d1be05-7d02-4e2b-a5f0-a73cf0ce1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Gruppi_x0020_di_x0020_destinatari" minOccurs="0"/>
                <xsd:element ref="ns2:_ModernAudienceTargetUserField" minOccurs="0"/>
                <xsd:element ref="ns2:_ModernAudienceAadObjectIds"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Proprietà criteri di conformità unificati" ma:hidden="true" ma:internalName="_ip_UnifiedCompliancePolicyProperties">
      <xsd:simpleType>
        <xsd:restriction base="dms:Note"/>
      </xsd:simpleType>
    </xsd:element>
    <xsd:element name="_ip_UnifiedCompliancePolicyUIAction" ma:index="27" nillable="true" ma:displayName="Azione interfaccia utente criteri di conformità unificat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0e81a-876c-40fa-afc3-659f76f48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Gruppi_x0020_di_x0020_destinatari" ma:index="18" nillable="true" ma:displayName="Gruppi di destinatari" ma:internalName="Gruppi_x0020_di_x0020_destinatari">
      <xsd:simpleType>
        <xsd:restriction base="dms:Unknown"/>
      </xsd:simpleType>
    </xsd:element>
    <xsd:element name="_ModernAudienceTargetUserField" ma:index="19" nillable="true" ma:displayName="Gruppo di destinatari"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0" nillable="true" ma:displayName="ID gruppi di destinatari" ma:list="{bbede0ca-4dc1-488a-9073-3c9e330b20d7}" ma:internalName="_ModernAudienceAadObjectIds" ma:readOnly="true" ma:showField="_AadObjectIdForUser" ma:web="33d1be05-7d02-4e2b-a5f0-a73cf0ce1e4d">
      <xsd:complexType>
        <xsd:complexContent>
          <xsd:extension base="dms:MultiChoiceLookup">
            <xsd:sequence>
              <xsd:element name="Value" type="dms:Lookup" maxOccurs="unbounded" minOccurs="0" nillable="true"/>
            </xsd:sequence>
          </xsd:extension>
        </xsd:complexContent>
      </xsd:complexType>
    </xsd:element>
    <xsd:element name="lcf76f155ced4ddcb4097134ff3c332f" ma:index="24"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description="" ma:indexed="true" ma:internalName="MediaServiceLocation" ma:readOnly="true">
      <xsd:simpleType>
        <xsd:restriction base="dms:Text"/>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d1be05-7d02-4e2b-a5f0-a73cf0ce1e4d" elementFormDefault="qualified">
    <xsd:import namespace="http://schemas.microsoft.com/office/2006/documentManagement/types"/>
    <xsd:import namespace="http://schemas.microsoft.com/office/infopath/2007/PartnerControls"/>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element name="TaxCatchAll" ma:index="25" nillable="true" ma:displayName="Taxonomy Catch All Column" ma:hidden="true" ma:list="{6137d681-4531-44a5-a634-fec393f51e54}" ma:internalName="TaxCatchAll" ma:showField="CatchAllData" ma:web="33d1be05-7d02-4e2b-a5f0-a73cf0ce1e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30e81a-876c-40fa-afc3-659f76f48137">
      <Terms xmlns="http://schemas.microsoft.com/office/infopath/2007/PartnerControls"/>
    </lcf76f155ced4ddcb4097134ff3c332f>
    <_ip_UnifiedCompliancePolicyUIAction xmlns="http://schemas.microsoft.com/sharepoint/v3" xsi:nil="true"/>
    <TaxCatchAll xmlns="33d1be05-7d02-4e2b-a5f0-a73cf0ce1e4d" xsi:nil="true"/>
    <_ip_UnifiedCompliancePolicyProperties xmlns="http://schemas.microsoft.com/sharepoint/v3" xsi:nil="true"/>
    <Gruppi_x0020_di_x0020_destinatari xmlns="0d30e81a-876c-40fa-afc3-659f76f48137" xsi:nil="true"/>
    <_ModernAudienceTargetUserField xmlns="0d30e81a-876c-40fa-afc3-659f76f48137">
      <UserInfo>
        <DisplayName/>
        <AccountId xsi:nil="true"/>
        <AccountType/>
      </UserInfo>
    </_ModernAudienceTargetUserField>
  </documentManagement>
</p:properties>
</file>

<file path=customXml/itemProps1.xml><?xml version="1.0" encoding="utf-8"?>
<ds:datastoreItem xmlns:ds="http://schemas.openxmlformats.org/officeDocument/2006/customXml" ds:itemID="{5F789C14-1386-4554-B6A2-9500E9192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30e81a-876c-40fa-afc3-659f76f48137"/>
    <ds:schemaRef ds:uri="33d1be05-7d02-4e2b-a5f0-a73cf0ce1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EB383C-3020-423B-A8A9-C85BEB956A78}">
  <ds:schemaRefs>
    <ds:schemaRef ds:uri="http://schemas.microsoft.com/sharepoint/v3/contenttype/forms"/>
  </ds:schemaRefs>
</ds:datastoreItem>
</file>

<file path=customXml/itemProps3.xml><?xml version="1.0" encoding="utf-8"?>
<ds:datastoreItem xmlns:ds="http://schemas.openxmlformats.org/officeDocument/2006/customXml" ds:itemID="{B13253D3-B97C-4DD4-9DCE-688C29F63BE3}">
  <ds:schemaRefs>
    <ds:schemaRef ds:uri="http://purl.org/dc/elements/1.1/"/>
    <ds:schemaRef ds:uri="http://schemas.openxmlformats.org/package/2006/metadata/core-properties"/>
    <ds:schemaRef ds:uri="http://schemas.microsoft.com/sharepoint/v3"/>
    <ds:schemaRef ds:uri="http://schemas.microsoft.com/office/infopath/2007/PartnerControls"/>
    <ds:schemaRef ds:uri="33d1be05-7d02-4e2b-a5f0-a73cf0ce1e4d"/>
    <ds:schemaRef ds:uri="http://purl.org/dc/dcmitype/"/>
    <ds:schemaRef ds:uri="http://schemas.microsoft.com/office/2006/documentManagement/types"/>
    <ds:schemaRef ds:uri="http://purl.org/dc/terms/"/>
    <ds:schemaRef ds:uri="0d30e81a-876c-40fa-afc3-659f76f4813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3040</TotalTime>
  <Words>2599</Words>
  <Application>Microsoft Office PowerPoint</Application>
  <PresentationFormat>Widescreen</PresentationFormat>
  <Paragraphs>314</Paragraphs>
  <Slides>30</Slides>
  <Notes>9</Notes>
  <HiddenSlides>0</HiddenSlides>
  <MMClips>2</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2_Tramonto</vt:lpstr>
      <vt:lpstr>Tramonto</vt:lpstr>
      <vt:lpstr>Tema di Office</vt:lpstr>
      <vt:lpstr>Office Theme</vt:lpstr>
      <vt:lpstr>3_Tramonto</vt:lpstr>
      <vt:lpstr>Perspectives for the physics of nuclear decays in laser-generated vs ECR plasmas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Plasma Properties</vt:lpstr>
      <vt:lpstr>PowerPoint Presentation</vt:lpstr>
      <vt:lpstr>Plasma Properties</vt:lpstr>
      <vt:lpstr>PowerPoint Presentation</vt:lpstr>
      <vt:lpstr>Laboratory Plasmas</vt:lpstr>
      <vt:lpstr>PowerPoint Presentation</vt:lpstr>
      <vt:lpstr>PowerPoint Presentation</vt:lpstr>
      <vt:lpstr>Isomer nuclei in-plasma reaction rates measurements – feasibility study</vt:lpstr>
      <vt:lpstr>PowerPoint Presentation</vt:lpstr>
      <vt:lpstr>PowerPoint Presentation</vt:lpstr>
      <vt:lpstr>PowerPoint Presentation</vt:lpstr>
      <vt:lpstr>PowerPoint Presentation</vt:lpstr>
      <vt:lpstr>PowerPoint Presentation</vt:lpstr>
      <vt:lpstr>Many thanks for your attention!</vt:lpstr>
      <vt:lpstr>Thank you for your 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Perspectives about in-plasma investigation of nuclear beta decays of astrophysical interest</dc:title>
  <dc:creator>David Mascali</dc:creator>
  <cp:lastModifiedBy>David Mascali</cp:lastModifiedBy>
  <cp:revision>6</cp:revision>
  <dcterms:created xsi:type="dcterms:W3CDTF">2024-05-21T11:06:04Z</dcterms:created>
  <dcterms:modified xsi:type="dcterms:W3CDTF">2025-11-19T08:27:28Z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0x0101004F313113D60DC242AFAD4A69C58D707A</vt:lpwstr>
  </property>
  <property fmtid="{D5CDD505-2E9C-101B-9397-08002B2CF9AE}" pid="3" name="MediaServiceImageTags">
    <vt:lpwstr/>
  </property>
</Properties>
</file>