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2" autoAdjust="0"/>
  </p:normalViewPr>
  <p:slideViewPr>
    <p:cSldViewPr>
      <p:cViewPr varScale="1">
        <p:scale>
          <a:sx n="117" d="100"/>
          <a:sy n="117" d="100"/>
        </p:scale>
        <p:origin x="17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B5B36-CBD5-47A5-9D17-143BF8A544C1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34A1A-39E5-404C-84EC-78CD32488F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49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4A1A-39E5-404C-84EC-78CD32488F0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41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4A1A-39E5-404C-84EC-78CD32488F0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9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14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9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74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52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13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33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63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95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43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77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3A0-6462-4CC8-A5F4-6E765FE3C791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8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33A0-6462-4CC8-A5F4-6E765FE3C791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EA8C-657B-457C-BE97-28574A69A3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19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jp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mailto:p.incorvaia@liop-tec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4" t="19636" r="-1" b="4986"/>
          <a:stretch/>
        </p:blipFill>
        <p:spPr>
          <a:xfrm>
            <a:off x="-49121" y="2060847"/>
            <a:ext cx="9242241" cy="459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651"/>
            <a:ext cx="1330724" cy="11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5328592" cy="1703553"/>
          </a:xfrm>
          <a:prstGeom prst="rect">
            <a:avLst/>
          </a:prstGeom>
        </p:spPr>
      </p:pic>
      <p:pic>
        <p:nvPicPr>
          <p:cNvPr id="2" name="Grafik 1" descr="Ein Bild, das Farbigkeit, Allgemeine Versorgung, Farben, Design enthält.&#10;&#10;KI-generierte Inhalte können fehlerhaft sein.">
            <a:extLst>
              <a:ext uri="{FF2B5EF4-FFF2-40B4-BE49-F238E27FC236}">
                <a16:creationId xmlns:a16="http://schemas.microsoft.com/office/drawing/2014/main" id="{957ED1A6-B6C9-A3D3-3A7A-6489058033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58384"/>
            <a:ext cx="3509645" cy="1150620"/>
          </a:xfrm>
          <a:prstGeom prst="rect">
            <a:avLst/>
          </a:prstGeom>
        </p:spPr>
      </p:pic>
      <p:pic>
        <p:nvPicPr>
          <p:cNvPr id="3" name="Grafik 2" descr="Ein Bild, das Batterie enthält.&#10;&#10;KI-generierte Inhalte können fehlerhaft sein.">
            <a:extLst>
              <a:ext uri="{FF2B5EF4-FFF2-40B4-BE49-F238E27FC236}">
                <a16:creationId xmlns:a16="http://schemas.microsoft.com/office/drawing/2014/main" id="{C775F0E3-FCA5-8EB5-6D18-C4733C09AC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71275"/>
            <a:ext cx="6271260" cy="21110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675D916-B37B-A067-D12F-28F92A3D6320}"/>
              </a:ext>
            </a:extLst>
          </p:cNvPr>
          <p:cNvSpPr txBox="1"/>
          <p:nvPr/>
        </p:nvSpPr>
        <p:spPr>
          <a:xfrm>
            <a:off x="755576" y="5733256"/>
            <a:ext cx="30057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>
                <a:solidFill>
                  <a:srgbClr val="002060"/>
                </a:solidFill>
              </a:rPr>
              <a:t>HPLA25</a:t>
            </a:r>
            <a:endParaRPr lang="de-DE" sz="3200" b="1" dirty="0">
              <a:solidFill>
                <a:srgbClr val="002060"/>
              </a:solidFill>
            </a:endParaRPr>
          </a:p>
          <a:p>
            <a:r>
              <a:rPr lang="de-DE" sz="3200" b="1" dirty="0">
                <a:solidFill>
                  <a:srgbClr val="002060"/>
                </a:solidFill>
              </a:rPr>
              <a:t>Patrick Incorvaia</a:t>
            </a:r>
          </a:p>
        </p:txBody>
      </p:sp>
    </p:spTree>
    <p:extLst>
      <p:ext uri="{BB962C8B-B14F-4D97-AF65-F5344CB8AC3E}">
        <p14:creationId xmlns:p14="http://schemas.microsoft.com/office/powerpoint/2010/main" val="197611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de-DE" sz="2400" dirty="0" err="1"/>
              <a:t>Based</a:t>
            </a:r>
            <a:r>
              <a:rPr lang="de-DE" sz="2400" dirty="0"/>
              <a:t> in Radevormwald, </a:t>
            </a:r>
            <a:r>
              <a:rPr lang="de-DE" sz="2400" dirty="0" err="1"/>
              <a:t>near</a:t>
            </a:r>
            <a:r>
              <a:rPr lang="de-DE" sz="2400" dirty="0"/>
              <a:t> Cologne</a:t>
            </a:r>
          </a:p>
          <a:p>
            <a:r>
              <a:rPr lang="de-DE" sz="2400" dirty="0" err="1"/>
              <a:t>Pulsed</a:t>
            </a:r>
            <a:r>
              <a:rPr lang="de-DE" sz="2400" dirty="0"/>
              <a:t> </a:t>
            </a:r>
            <a:r>
              <a:rPr lang="de-DE" sz="2400" dirty="0" err="1"/>
              <a:t>ns</a:t>
            </a:r>
            <a:r>
              <a:rPr lang="de-DE" sz="2400" dirty="0"/>
              <a:t> </a:t>
            </a:r>
            <a:r>
              <a:rPr lang="de-DE" sz="2400" dirty="0" err="1"/>
              <a:t>dye</a:t>
            </a:r>
            <a:r>
              <a:rPr lang="de-DE" sz="2400" dirty="0"/>
              <a:t> </a:t>
            </a:r>
            <a:r>
              <a:rPr lang="de-DE" sz="2400" dirty="0" err="1"/>
              <a:t>laser</a:t>
            </a:r>
            <a:endParaRPr lang="de-DE" sz="2400" dirty="0"/>
          </a:p>
          <a:p>
            <a:r>
              <a:rPr lang="de-DE" sz="2400" dirty="0"/>
              <a:t>Standard pitch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0,15mm</a:t>
            </a:r>
            <a:r>
              <a:rPr lang="de-DE" sz="2400" dirty="0"/>
              <a:t> (170 TPI)</a:t>
            </a:r>
          </a:p>
          <a:p>
            <a:r>
              <a:rPr lang="de-DE" sz="2400" dirty="0" err="1"/>
              <a:t>mounts</a:t>
            </a:r>
            <a:r>
              <a:rPr lang="de-DE" sz="2400" dirty="0"/>
              <a:t>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½“, 1“, 1.5“, 2“…</a:t>
            </a:r>
            <a:r>
              <a:rPr lang="de-DE" sz="2400" dirty="0" err="1"/>
              <a:t>etc</a:t>
            </a:r>
            <a:endParaRPr lang="de-DE" sz="2400" dirty="0"/>
          </a:p>
          <a:p>
            <a:r>
              <a:rPr lang="de-DE" sz="2400" dirty="0"/>
              <a:t>Custom </a:t>
            </a:r>
            <a:r>
              <a:rPr lang="de-DE" sz="2400" dirty="0" err="1"/>
              <a:t>made</a:t>
            </a:r>
            <a:r>
              <a:rPr lang="de-DE" sz="2400" dirty="0"/>
              <a:t> </a:t>
            </a:r>
            <a:r>
              <a:rPr lang="de-DE" sz="2400" dirty="0" err="1"/>
              <a:t>items</a:t>
            </a:r>
            <a:r>
              <a:rPr lang="de-DE" sz="2400" dirty="0"/>
              <a:t> </a:t>
            </a:r>
            <a:r>
              <a:rPr lang="de-DE" sz="2400" dirty="0" err="1"/>
              <a:t>till</a:t>
            </a:r>
            <a:r>
              <a:rPr lang="de-DE" sz="2400" dirty="0"/>
              <a:t> </a:t>
            </a:r>
            <a:r>
              <a:rPr lang="de-DE" sz="2400" dirty="0" err="1"/>
              <a:t>1m</a:t>
            </a:r>
            <a:r>
              <a:rPr lang="de-DE" sz="2400" dirty="0"/>
              <a:t> </a:t>
            </a:r>
            <a:r>
              <a:rPr lang="de-DE" sz="2400" dirty="0" err="1"/>
              <a:t>optics</a:t>
            </a:r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5328592" cy="17035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651"/>
            <a:ext cx="1330724" cy="11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CD42525-35FB-1F29-E160-99DD050D5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941168"/>
            <a:ext cx="4032448" cy="15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0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5328592" cy="1703553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9" y="2348880"/>
            <a:ext cx="2470150" cy="3705225"/>
          </a:xfrm>
        </p:spPr>
      </p:pic>
      <p:sp>
        <p:nvSpPr>
          <p:cNvPr id="9" name="Textfeld 8"/>
          <p:cNvSpPr txBox="1"/>
          <p:nvPr/>
        </p:nvSpPr>
        <p:spPr>
          <a:xfrm>
            <a:off x="4211960" y="2492896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0,15mm (170 TPI)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pitch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Standard </a:t>
            </a:r>
            <a:r>
              <a:rPr lang="de-DE" dirty="0" err="1"/>
              <a:t>mounts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Custom </a:t>
            </a:r>
            <a:r>
              <a:rPr lang="de-DE" dirty="0" err="1"/>
              <a:t>made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compatible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Ultra high </a:t>
            </a:r>
            <a:r>
              <a:rPr lang="de-DE" dirty="0" err="1"/>
              <a:t>vacuum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Custom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fine</a:t>
            </a:r>
            <a:r>
              <a:rPr lang="de-DE" dirty="0"/>
              <a:t> </a:t>
            </a:r>
            <a:r>
              <a:rPr lang="de-DE" dirty="0" err="1"/>
              <a:t>thread</a:t>
            </a:r>
            <a:r>
              <a:rPr lang="de-DE" dirty="0"/>
              <a:t> </a:t>
            </a:r>
            <a:r>
              <a:rPr lang="de-DE" dirty="0" err="1"/>
              <a:t>screws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Colour</a:t>
            </a:r>
            <a:r>
              <a:rPr lang="de-DE" dirty="0"/>
              <a:t> </a:t>
            </a:r>
            <a:r>
              <a:rPr lang="de-DE" dirty="0" err="1"/>
              <a:t>concept</a:t>
            </a:r>
            <a:endParaRPr lang="de-DE" dirty="0"/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651"/>
            <a:ext cx="1330724" cy="11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652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3" y="2060848"/>
            <a:ext cx="4355976" cy="29039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2627784" cy="1751856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289660" cy="2193107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5328592" cy="17035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651"/>
            <a:ext cx="1330724" cy="11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56662"/>
            <a:ext cx="3275856" cy="21839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9" y="4437112"/>
            <a:ext cx="3059832" cy="17542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25" y="3789040"/>
            <a:ext cx="2767309" cy="27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9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4065315"/>
          </a:xfrm>
        </p:spPr>
        <p:txBody>
          <a:bodyPr>
            <a:normAutofit/>
          </a:bodyPr>
          <a:lstStyle/>
          <a:p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Pulsed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ns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dye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lasers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5328592" cy="17035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651"/>
            <a:ext cx="1330724" cy="11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8388424" cy="25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9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97C11-BCF4-B715-4C3C-2BEB1726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7" name="Inhaltsplatzhalter 6" descr="Ein Bild, das Elektronik, Kreis, Kamera, Im Haus enthält.&#10;&#10;Automatisch generierte Beschreibung">
            <a:extLst>
              <a:ext uri="{FF2B5EF4-FFF2-40B4-BE49-F238E27FC236}">
                <a16:creationId xmlns:a16="http://schemas.microsoft.com/office/drawing/2014/main" id="{DAC5EA24-7001-2F93-59D7-EF9DDFF35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5" y="1978191"/>
            <a:ext cx="2047702" cy="2161309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6D304C1-0859-A468-2E75-8246239BA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5328592" cy="170355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F81EBD5-3169-0733-06E5-5624C5F7F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651"/>
            <a:ext cx="1330724" cy="11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 descr="Ein Bild, das Waschbecken, Im Haus, Wand, Spiegel enthält.&#10;&#10;Automatisch generierte Beschreibung">
            <a:extLst>
              <a:ext uri="{FF2B5EF4-FFF2-40B4-BE49-F238E27FC236}">
                <a16:creationId xmlns:a16="http://schemas.microsoft.com/office/drawing/2014/main" id="{E21E6EB4-1BCF-6D95-AFCB-E090D4B33A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18" y="1950210"/>
            <a:ext cx="3573749" cy="3212976"/>
          </a:xfrm>
          <a:prstGeom prst="rect">
            <a:avLst/>
          </a:prstGeom>
        </p:spPr>
      </p:pic>
      <p:pic>
        <p:nvPicPr>
          <p:cNvPr id="11" name="Grafik 10" descr="Ein Bild, das Gelände enthält.&#10;&#10;Automatisch generierte Beschreibung">
            <a:extLst>
              <a:ext uri="{FF2B5EF4-FFF2-40B4-BE49-F238E27FC236}">
                <a16:creationId xmlns:a16="http://schemas.microsoft.com/office/drawing/2014/main" id="{BFCE60BC-BCDB-F164-73F5-2C4474EAC6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27" y="2276872"/>
            <a:ext cx="3063119" cy="4005064"/>
          </a:xfrm>
          <a:prstGeom prst="rect">
            <a:avLst/>
          </a:prstGeom>
        </p:spPr>
      </p:pic>
      <p:pic>
        <p:nvPicPr>
          <p:cNvPr id="13" name="Grafik 12" descr="Ein Bild, das Maschine enthält.&#10;&#10;Automatisch generierte Beschreibung">
            <a:extLst>
              <a:ext uri="{FF2B5EF4-FFF2-40B4-BE49-F238E27FC236}">
                <a16:creationId xmlns:a16="http://schemas.microsoft.com/office/drawing/2014/main" id="{7917C08E-D6C0-B844-3D2B-C0354D2EDB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4266497"/>
            <a:ext cx="1550399" cy="2251813"/>
          </a:xfrm>
          <a:prstGeom prst="rect">
            <a:avLst/>
          </a:prstGeom>
        </p:spPr>
      </p:pic>
      <p:pic>
        <p:nvPicPr>
          <p:cNvPr id="15" name="Grafik 14" descr="Ein Bild, das Kamera, Metall enthält.&#10;&#10;Automatisch generierte Beschreibung">
            <a:extLst>
              <a:ext uri="{FF2B5EF4-FFF2-40B4-BE49-F238E27FC236}">
                <a16:creationId xmlns:a16="http://schemas.microsoft.com/office/drawing/2014/main" id="{D37E54DC-3780-6EA7-3BE9-142B2CC312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73" y="5213390"/>
            <a:ext cx="1177823" cy="1500894"/>
          </a:xfrm>
          <a:prstGeom prst="rect">
            <a:avLst/>
          </a:prstGeom>
        </p:spPr>
      </p:pic>
      <p:pic>
        <p:nvPicPr>
          <p:cNvPr id="17" name="Grafik 16" descr="Ein Bild, das Im Haus, Silber enthält.&#10;&#10;Automatisch generierte Beschreibung">
            <a:extLst>
              <a:ext uri="{FF2B5EF4-FFF2-40B4-BE49-F238E27FC236}">
                <a16:creationId xmlns:a16="http://schemas.microsoft.com/office/drawing/2014/main" id="{530C4375-89A3-2EE4-6DFA-E80B155EE6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51" y="5213390"/>
            <a:ext cx="1656185" cy="11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2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7A2E244-809E-A474-5A1B-75B650D19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0416"/>
            <a:ext cx="4228458" cy="31785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BE1F9B-D17A-B870-EA0F-D7F6274A8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6" y="3501008"/>
            <a:ext cx="4295640" cy="322173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659A93E-1040-6E5D-74F4-097D98B8B9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368" y="752280"/>
            <a:ext cx="5661248" cy="42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0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CE3197F-460E-CD32-B526-00C3222F97DC}"/>
              </a:ext>
            </a:extLst>
          </p:cNvPr>
          <p:cNvSpPr txBox="1"/>
          <p:nvPr/>
        </p:nvSpPr>
        <p:spPr>
          <a:xfrm>
            <a:off x="323528" y="548680"/>
            <a:ext cx="67540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Grazie!!</a:t>
            </a:r>
          </a:p>
          <a:p>
            <a:endParaRPr lang="de-DE" dirty="0"/>
          </a:p>
          <a:p>
            <a:r>
              <a:rPr lang="en-US" dirty="0"/>
              <a:t>2nd </a:t>
            </a:r>
            <a:r>
              <a:rPr lang="en-US" dirty="0" err="1"/>
              <a:t>INFN</a:t>
            </a:r>
            <a:r>
              <a:rPr lang="en-US" dirty="0"/>
              <a:t> School and Workshop on </a:t>
            </a:r>
          </a:p>
          <a:p>
            <a:r>
              <a:rPr lang="en-US" dirty="0"/>
              <a:t>“High Power Lasers for Fundamental Science and Applications” (</a:t>
            </a:r>
            <a:r>
              <a:rPr lang="en-US" dirty="0" err="1"/>
              <a:t>HPLA</a:t>
            </a:r>
            <a:r>
              <a:rPr lang="en-US" dirty="0"/>
              <a:t>)</a:t>
            </a:r>
          </a:p>
          <a:p>
            <a:r>
              <a:rPr lang="en-US" dirty="0"/>
              <a:t>Catania 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80E2E86-7C8E-6192-4D5B-236E31D0335F}"/>
              </a:ext>
            </a:extLst>
          </p:cNvPr>
          <p:cNvSpPr txBox="1"/>
          <p:nvPr/>
        </p:nvSpPr>
        <p:spPr>
          <a:xfrm>
            <a:off x="683568" y="2852936"/>
            <a:ext cx="2587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LIOP</a:t>
            </a:r>
            <a:r>
              <a:rPr lang="de-DE" dirty="0"/>
              <a:t>-TEC GmbH</a:t>
            </a:r>
          </a:p>
          <a:p>
            <a:r>
              <a:rPr lang="de-DE" dirty="0"/>
              <a:t>Patrick Incorvaia</a:t>
            </a:r>
          </a:p>
          <a:p>
            <a:r>
              <a:rPr lang="de-DE" dirty="0">
                <a:hlinkClick r:id="rId2"/>
              </a:rPr>
              <a:t>p.incorvaia@liop-tec.com</a:t>
            </a:r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68BCB8-A120-9F21-F736-05D8B2730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2816"/>
            <a:ext cx="424847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8107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Bildschirmpräsentation (4:3)</PresentationFormat>
  <Paragraphs>32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Frank Zimmermann</dc:creator>
  <cp:lastModifiedBy>Patrick Incorvaia</cp:lastModifiedBy>
  <cp:revision>15</cp:revision>
  <dcterms:created xsi:type="dcterms:W3CDTF">2015-01-08T10:59:51Z</dcterms:created>
  <dcterms:modified xsi:type="dcterms:W3CDTF">2025-10-15T10:52:21Z</dcterms:modified>
</cp:coreProperties>
</file>