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5E9_D5C5B520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5" r:id="rId2"/>
    <p:sldMasterId id="2147483711" r:id="rId3"/>
  </p:sldMasterIdLst>
  <p:notesMasterIdLst>
    <p:notesMasterId r:id="rId30"/>
  </p:notesMasterIdLst>
  <p:sldIdLst>
    <p:sldId id="3886" r:id="rId4"/>
    <p:sldId id="281" r:id="rId5"/>
    <p:sldId id="3890" r:id="rId6"/>
    <p:sldId id="573" r:id="rId7"/>
    <p:sldId id="257" r:id="rId8"/>
    <p:sldId id="3829" r:id="rId9"/>
    <p:sldId id="3834" r:id="rId10"/>
    <p:sldId id="3893" r:id="rId11"/>
    <p:sldId id="3835" r:id="rId12"/>
    <p:sldId id="3891" r:id="rId13"/>
    <p:sldId id="3840" r:id="rId14"/>
    <p:sldId id="3894" r:id="rId15"/>
    <p:sldId id="3895" r:id="rId16"/>
    <p:sldId id="3855" r:id="rId17"/>
    <p:sldId id="3857" r:id="rId18"/>
    <p:sldId id="3898" r:id="rId19"/>
    <p:sldId id="3846" r:id="rId20"/>
    <p:sldId id="2142534591" r:id="rId21"/>
    <p:sldId id="1513" r:id="rId22"/>
    <p:sldId id="5165" r:id="rId23"/>
    <p:sldId id="2142534552" r:id="rId24"/>
    <p:sldId id="5017" r:id="rId25"/>
    <p:sldId id="2142534551" r:id="rId26"/>
    <p:sldId id="2142534590" r:id="rId27"/>
    <p:sldId id="2142534588" r:id="rId28"/>
    <p:sldId id="3897" r:id="rId29"/>
  </p:sldIdLst>
  <p:sldSz cx="9144000" cy="5715000" type="screen16x1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Trebuchet MS" panose="020B0703020202090204" pitchFamily="34" charset="0"/>
      <p:regular r:id="rId36"/>
      <p:bold r:id="rId37"/>
      <p:italic r:id="rId38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592F92-AB23-2811-5386-1BAC7DB235B5}" name="Zeljka Skocilic" initials="ZS" userId="S::zeljka.skocilic@eli-laser.eu::20053118-e45e-43b6-a082-b336149d8c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74F"/>
    <a:srgbClr val="0000FF"/>
    <a:srgbClr val="FF00FF"/>
    <a:srgbClr val="55ADDE"/>
    <a:srgbClr val="F6FEAC"/>
    <a:srgbClr val="BEE395"/>
    <a:srgbClr val="FF9801"/>
    <a:srgbClr val="53B6F3"/>
    <a:srgbClr val="FEB6B4"/>
    <a:srgbClr val="B0D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07" autoAdjust="0"/>
    <p:restoredTop sz="96311" autoAdjust="0"/>
  </p:normalViewPr>
  <p:slideViewPr>
    <p:cSldViewPr>
      <p:cViewPr varScale="1">
        <p:scale>
          <a:sx n="122" d="100"/>
          <a:sy n="122" d="100"/>
        </p:scale>
        <p:origin x="216" y="54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8/10/relationships/authors" Target="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omments/modernComment_5E9_D5C5B5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5E9CC6-17DC-4FAD-A056-A79ADCD9B9C6}" authorId="{60592F92-AB23-2811-5386-1BAC7DB235B5}" created="2025-11-03T15:31:44.54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86503968" sldId="1513"/>
      <ac:spMk id="19" creationId="{1B7B6D21-2A0B-56B0-CDF5-24C4A1017D2A}"/>
      <ac:txMk cp="0" len="14">
        <ac:context len="15" hash="3275708900"/>
      </ac:txMk>
    </ac:txMkLst>
    <p188:pos x="4041893" y="153707"/>
    <p188:txBody>
      <a:bodyPr/>
      <a:lstStyle/>
      <a:p>
        <a:r>
          <a:rPr lang="en-US"/>
          <a:t>Several intro slides for your selection. Info on 3 facilities can be removed especially if you keep the slide Complementarity of facilities.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8745EE-1ACD-4ACA-95B0-3570503DDF48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AB0500E-6A2F-452E-A400-7F90ED09CB3C}">
      <dgm:prSet phldrT="[Text]" phldr="0" custT="1"/>
      <dgm:spPr>
        <a:solidFill>
          <a:schemeClr val="tx2">
            <a:lumMod val="10000"/>
            <a:lumOff val="90000"/>
          </a:schemeClr>
        </a:solidFill>
      </dgm:spPr>
      <dgm:t>
        <a:bodyPr/>
        <a:lstStyle/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ts val="12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ts val="1200"/>
            </a:spcAft>
          </a:pPr>
          <a:r>
            <a:rPr lang="en-US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Target and Plasma Interaction Studies</a:t>
          </a:r>
          <a:endParaRPr lang="en-US" sz="1800" b="1" i="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82880" algn="l">
            <a:spcAft>
              <a:spcPts val="1200"/>
            </a:spcAft>
          </a:pP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ALPS</a:t>
          </a: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HF PW laser + UFO station</a:t>
          </a:r>
        </a:p>
        <a:p>
          <a:pPr marL="182880" algn="l">
            <a:spcAft>
              <a:spcPts val="1200"/>
            </a:spcAft>
          </a:pP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L4n + L3 lasers + P3 platform</a:t>
          </a:r>
        </a:p>
        <a:p>
          <a:pPr marL="182880" algn="l">
            <a:spcAft>
              <a:spcPts val="1200"/>
            </a:spcAft>
          </a:pP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L4n laser + E3 exp. area, optionally L3 laser</a:t>
          </a:r>
        </a:p>
        <a:p>
          <a:pPr marL="182880" algn="l">
            <a:spcAft>
              <a:spcPts val="1200"/>
            </a:spcAft>
          </a:pP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L4n laser + E3 exp. Area</a:t>
          </a:r>
        </a:p>
        <a:p>
          <a:pPr marL="182880" algn="l">
            <a:spcAft>
              <a:spcPts val="0"/>
            </a:spcAft>
          </a:pP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ELI-NP</a:t>
          </a:r>
          <a:r>
            <a:rPr lang="en-US" sz="12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HPLS 1PW+E5, 1PW + E6</a:t>
          </a:r>
        </a:p>
      </dgm:t>
    </dgm:pt>
    <dgm:pt modelId="{E2C7366E-0D76-4E3C-878A-315F1B06CB9A}" type="parTrans" cxnId="{AA28767F-9B29-4BF9-9CC0-5676108066EB}">
      <dgm:prSet/>
      <dgm:spPr/>
      <dgm:t>
        <a:bodyPr/>
        <a:lstStyle/>
        <a:p>
          <a:endParaRPr lang="en-US"/>
        </a:p>
      </dgm:t>
    </dgm:pt>
    <dgm:pt modelId="{56D9BFFA-EF24-4FDF-8710-FB9F4F035A27}" type="sibTrans" cxnId="{AA28767F-9B29-4BF9-9CC0-5676108066EB}">
      <dgm:prSet/>
      <dgm:spPr/>
      <dgm:t>
        <a:bodyPr/>
        <a:lstStyle/>
        <a:p>
          <a:endParaRPr lang="en-US"/>
        </a:p>
      </dgm:t>
    </dgm:pt>
    <dgm:pt modelId="{6B56D402-2FE8-4035-BB40-A90C5A423699}">
      <dgm:prSet phldrT="[Text]" phldr="0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ts val="12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ts val="1200"/>
            </a:spcAft>
          </a:pPr>
          <a:r>
            <a:rPr lang="en-US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Diagnostics &amp; Platform Development</a:t>
          </a:r>
        </a:p>
        <a:p>
          <a:pPr marL="182880" algn="l">
            <a:spcAft>
              <a:spcPts val="1200"/>
            </a:spcAft>
          </a:pP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Beamlines: </a:t>
          </a: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L3 (L4p) laser + </a:t>
          </a:r>
          <a:r>
            <a:rPr lang="en-US" sz="1600" dirty="0" err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Gammatron</a:t>
          </a: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beamline + P3 platform</a:t>
          </a:r>
        </a:p>
        <a:p>
          <a:pPr marL="182880" algn="l">
            <a:spcAft>
              <a:spcPct val="35000"/>
            </a:spcAft>
          </a:pP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ELI-NP: </a:t>
          </a: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HPLS 10PW laser + E6 exp. area</a:t>
          </a:r>
        </a:p>
        <a:p>
          <a:pPr marL="0" algn="ctr">
            <a:spcAft>
              <a:spcPct val="35000"/>
            </a:spcAft>
          </a:pPr>
          <a:endParaRPr lang="en-US" sz="16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C48EDE9-C85F-44F6-BAA9-F8510282F7EE}" type="parTrans" cxnId="{95D9A663-1A03-4BA0-A39C-020B58EE6E21}">
      <dgm:prSet/>
      <dgm:spPr/>
      <dgm:t>
        <a:bodyPr/>
        <a:lstStyle/>
        <a:p>
          <a:endParaRPr lang="en-US"/>
        </a:p>
      </dgm:t>
    </dgm:pt>
    <dgm:pt modelId="{2D462A54-6F7E-4840-B9FE-EAC61E799806}" type="sibTrans" cxnId="{95D9A663-1A03-4BA0-A39C-020B58EE6E21}">
      <dgm:prSet/>
      <dgm:spPr/>
      <dgm:t>
        <a:bodyPr/>
        <a:lstStyle/>
        <a:p>
          <a:endParaRPr lang="en-US"/>
        </a:p>
      </dgm:t>
    </dgm:pt>
    <dgm:pt modelId="{F48FC4BD-55CB-4126-91B0-64467062ECD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ts val="12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Aft>
              <a:spcPts val="1200"/>
            </a:spcAft>
          </a:pPr>
          <a:r>
            <a:rPr lang="en-US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Laser-Driven Fusion Concepts</a:t>
          </a:r>
        </a:p>
        <a:p>
          <a:pPr marL="182880" algn="l">
            <a:spcAft>
              <a:spcPts val="1200"/>
            </a:spcAft>
          </a:pP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ALPS</a:t>
          </a: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Sylos3 laser + LEIA-n beamline;               HF PW laser + UFO station</a:t>
          </a:r>
        </a:p>
        <a:p>
          <a:pPr marL="182880" algn="l">
            <a:spcAft>
              <a:spcPct val="35000"/>
            </a:spcAft>
          </a:pP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Lasers L4, L3 + </a:t>
          </a:r>
          <a:r>
            <a:rPr lang="en-US" sz="1600" dirty="0" err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Betatron</a:t>
          </a:r>
          <a:r>
            <a:rPr lang="en-US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source; Lasers L3 and L4 Sync + P3 platform</a:t>
          </a:r>
        </a:p>
      </dgm:t>
    </dgm:pt>
    <dgm:pt modelId="{3F2C3926-38FD-4CB6-A707-1A83E8A15C36}" type="parTrans" cxnId="{22455C41-B3AC-4253-88BF-7E602308B1B1}">
      <dgm:prSet/>
      <dgm:spPr/>
      <dgm:t>
        <a:bodyPr/>
        <a:lstStyle/>
        <a:p>
          <a:endParaRPr lang="en-US"/>
        </a:p>
      </dgm:t>
    </dgm:pt>
    <dgm:pt modelId="{08F32687-294C-4FEF-AB08-08F87481B117}" type="sibTrans" cxnId="{22455C41-B3AC-4253-88BF-7E602308B1B1}">
      <dgm:prSet/>
      <dgm:spPr/>
      <dgm:t>
        <a:bodyPr/>
        <a:lstStyle/>
        <a:p>
          <a:endParaRPr lang="en-US"/>
        </a:p>
      </dgm:t>
    </dgm:pt>
    <dgm:pt modelId="{226A0966-39DA-41D4-A1AE-2816DBC34B09}">
      <dgm:prSet phldrT="[Text]" phldr="0" custT="1"/>
      <dgm:spPr>
        <a:solidFill>
          <a:schemeClr val="bg2">
            <a:lumMod val="90000"/>
          </a:schemeClr>
        </a:solidFill>
      </dgm:spPr>
      <dgm:t>
        <a:bodyPr/>
        <a:lstStyle/>
        <a:p>
          <a:pPr marL="0" algn="ctr"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ts val="12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ts val="1200"/>
            </a:spcAft>
          </a:pPr>
          <a:r>
            <a:rPr lang="en-US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Ion and Particle Transport</a:t>
          </a:r>
        </a:p>
        <a:p>
          <a:pPr marL="182880" algn="l">
            <a:spcBef>
              <a:spcPts val="0"/>
            </a:spcBef>
            <a:spcAft>
              <a:spcPts val="1200"/>
            </a:spcAft>
          </a:pP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</a:t>
          </a:r>
          <a:r>
            <a:rPr lang="en-US" sz="18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ALPS</a:t>
          </a:r>
          <a:r>
            <a:rPr lang="en-US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Sylos3 laser + LEIA-n beamline; HF PW laser + UFO station</a:t>
          </a:r>
        </a:p>
        <a:p>
          <a:pPr marL="182880" algn="l">
            <a:spcBef>
              <a:spcPts val="0"/>
            </a:spcBef>
            <a:spcAft>
              <a:spcPts val="1200"/>
            </a:spcAft>
          </a:pPr>
          <a:r>
            <a:rPr lang="en-US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L3 laser + ELIMAIA beamline</a:t>
          </a:r>
        </a:p>
        <a:p>
          <a:pPr marL="182880" algn="l">
            <a:spcBef>
              <a:spcPts val="0"/>
            </a:spcBef>
            <a:spcAft>
              <a:spcPct val="35000"/>
            </a:spcAft>
          </a:pPr>
          <a:r>
            <a:rPr lang="pt-BR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pt-BR"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ALPS</a:t>
          </a:r>
          <a:r>
            <a:rPr lang="pt-BR" sz="160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Sylos3 laser + LEIA-n beamline</a:t>
          </a:r>
          <a:endParaRPr lang="en-US" sz="1600" b="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algn="ctr"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00A7CE0-0E7A-4676-8E18-796B4995EE37}" type="sibTrans" cxnId="{1F9D4D4E-6321-48A7-AABE-1968E8DA873C}">
      <dgm:prSet/>
      <dgm:spPr/>
      <dgm:t>
        <a:bodyPr/>
        <a:lstStyle/>
        <a:p>
          <a:endParaRPr lang="en-US"/>
        </a:p>
      </dgm:t>
    </dgm:pt>
    <dgm:pt modelId="{5270709F-0380-408C-B34C-AA7BD33C0431}" type="parTrans" cxnId="{1F9D4D4E-6321-48A7-AABE-1968E8DA873C}">
      <dgm:prSet/>
      <dgm:spPr/>
      <dgm:t>
        <a:bodyPr/>
        <a:lstStyle/>
        <a:p>
          <a:endParaRPr lang="en-US"/>
        </a:p>
      </dgm:t>
    </dgm:pt>
    <dgm:pt modelId="{FC22401B-3F79-48C0-9CA4-9389AB51FD53}" type="pres">
      <dgm:prSet presAssocID="{4A8745EE-1ACD-4ACA-95B0-3570503DDF48}" presName="theList" presStyleCnt="0">
        <dgm:presLayoutVars>
          <dgm:dir/>
          <dgm:animLvl val="lvl"/>
          <dgm:resizeHandles val="exact"/>
        </dgm:presLayoutVars>
      </dgm:prSet>
      <dgm:spPr/>
    </dgm:pt>
    <dgm:pt modelId="{6000F425-4C82-4397-BA5B-BC784982305F}" type="pres">
      <dgm:prSet presAssocID="{F48FC4BD-55CB-4126-91B0-64467062ECD2}" presName="compNode" presStyleCnt="0"/>
      <dgm:spPr/>
    </dgm:pt>
    <dgm:pt modelId="{1C81C8F6-8775-4A16-A472-3863DE33A5E7}" type="pres">
      <dgm:prSet presAssocID="{F48FC4BD-55CB-4126-91B0-64467062ECD2}" presName="aNode" presStyleLbl="bgShp" presStyleIdx="0" presStyleCnt="4"/>
      <dgm:spPr/>
    </dgm:pt>
    <dgm:pt modelId="{D1171F6F-ED3F-4B7C-B303-D3EA429E6719}" type="pres">
      <dgm:prSet presAssocID="{F48FC4BD-55CB-4126-91B0-64467062ECD2}" presName="textNode" presStyleLbl="bgShp" presStyleIdx="0" presStyleCnt="4"/>
      <dgm:spPr/>
    </dgm:pt>
    <dgm:pt modelId="{D66F10D3-6AF9-4411-9F4C-5C80FBFADBCB}" type="pres">
      <dgm:prSet presAssocID="{F48FC4BD-55CB-4126-91B0-64467062ECD2}" presName="compChildNode" presStyleCnt="0"/>
      <dgm:spPr/>
    </dgm:pt>
    <dgm:pt modelId="{1FFC81A5-DFA3-4724-AC70-911B3D6E65F0}" type="pres">
      <dgm:prSet presAssocID="{F48FC4BD-55CB-4126-91B0-64467062ECD2}" presName="theInnerList" presStyleCnt="0"/>
      <dgm:spPr/>
    </dgm:pt>
    <dgm:pt modelId="{9D0A1E84-3E8A-4942-9068-5ACF0826A3F5}" type="pres">
      <dgm:prSet presAssocID="{F48FC4BD-55CB-4126-91B0-64467062ECD2}" presName="aSpace" presStyleCnt="0"/>
      <dgm:spPr/>
    </dgm:pt>
    <dgm:pt modelId="{618F2D5C-8636-401F-AE0D-F4A0FCCFE01C}" type="pres">
      <dgm:prSet presAssocID="{7AB0500E-6A2F-452E-A400-7F90ED09CB3C}" presName="compNode" presStyleCnt="0"/>
      <dgm:spPr/>
    </dgm:pt>
    <dgm:pt modelId="{FE8453CE-7840-4B7C-ABF4-683C2F602085}" type="pres">
      <dgm:prSet presAssocID="{7AB0500E-6A2F-452E-A400-7F90ED09CB3C}" presName="aNode" presStyleLbl="bgShp" presStyleIdx="1" presStyleCnt="4"/>
      <dgm:spPr/>
    </dgm:pt>
    <dgm:pt modelId="{06F96F89-3490-44DA-9464-49F059A2D0A0}" type="pres">
      <dgm:prSet presAssocID="{7AB0500E-6A2F-452E-A400-7F90ED09CB3C}" presName="textNode" presStyleLbl="bgShp" presStyleIdx="1" presStyleCnt="4"/>
      <dgm:spPr/>
    </dgm:pt>
    <dgm:pt modelId="{F014B2CF-AD99-4521-8671-6251B56DF52E}" type="pres">
      <dgm:prSet presAssocID="{7AB0500E-6A2F-452E-A400-7F90ED09CB3C}" presName="compChildNode" presStyleCnt="0"/>
      <dgm:spPr/>
    </dgm:pt>
    <dgm:pt modelId="{A39AE690-1D35-4EEF-BE5A-A01711CE69D4}" type="pres">
      <dgm:prSet presAssocID="{7AB0500E-6A2F-452E-A400-7F90ED09CB3C}" presName="theInnerList" presStyleCnt="0"/>
      <dgm:spPr/>
    </dgm:pt>
    <dgm:pt modelId="{14FAA189-2524-4E2A-A9CE-1D841AC2DB97}" type="pres">
      <dgm:prSet presAssocID="{7AB0500E-6A2F-452E-A400-7F90ED09CB3C}" presName="aSpace" presStyleCnt="0"/>
      <dgm:spPr/>
    </dgm:pt>
    <dgm:pt modelId="{037B1432-BEF3-4782-8427-693D8A87D02B}" type="pres">
      <dgm:prSet presAssocID="{6B56D402-2FE8-4035-BB40-A90C5A423699}" presName="compNode" presStyleCnt="0"/>
      <dgm:spPr/>
    </dgm:pt>
    <dgm:pt modelId="{E15ED9A1-C964-4BD5-AFD4-E51D990B09E2}" type="pres">
      <dgm:prSet presAssocID="{6B56D402-2FE8-4035-BB40-A90C5A423699}" presName="aNode" presStyleLbl="bgShp" presStyleIdx="2" presStyleCnt="4"/>
      <dgm:spPr/>
    </dgm:pt>
    <dgm:pt modelId="{A6007632-0A3E-4029-8DC5-9CE20F06C165}" type="pres">
      <dgm:prSet presAssocID="{6B56D402-2FE8-4035-BB40-A90C5A423699}" presName="textNode" presStyleLbl="bgShp" presStyleIdx="2" presStyleCnt="4"/>
      <dgm:spPr/>
    </dgm:pt>
    <dgm:pt modelId="{DAD87ACF-E821-4854-8DE2-BB912EA37212}" type="pres">
      <dgm:prSet presAssocID="{6B56D402-2FE8-4035-BB40-A90C5A423699}" presName="compChildNode" presStyleCnt="0"/>
      <dgm:spPr/>
    </dgm:pt>
    <dgm:pt modelId="{39B03980-588D-4D1B-8A79-E4EAE3C9FA17}" type="pres">
      <dgm:prSet presAssocID="{6B56D402-2FE8-4035-BB40-A90C5A423699}" presName="theInnerList" presStyleCnt="0"/>
      <dgm:spPr/>
    </dgm:pt>
    <dgm:pt modelId="{24E386B1-0614-4FA9-9D3C-F0A95E2B4955}" type="pres">
      <dgm:prSet presAssocID="{6B56D402-2FE8-4035-BB40-A90C5A423699}" presName="aSpace" presStyleCnt="0"/>
      <dgm:spPr/>
    </dgm:pt>
    <dgm:pt modelId="{E76F917F-BE29-4D23-B4C5-2540278B6149}" type="pres">
      <dgm:prSet presAssocID="{226A0966-39DA-41D4-A1AE-2816DBC34B09}" presName="compNode" presStyleCnt="0"/>
      <dgm:spPr/>
    </dgm:pt>
    <dgm:pt modelId="{99576404-FFE6-47C1-B4AF-325043FCEA58}" type="pres">
      <dgm:prSet presAssocID="{226A0966-39DA-41D4-A1AE-2816DBC34B09}" presName="aNode" presStyleLbl="bgShp" presStyleIdx="3" presStyleCnt="4"/>
      <dgm:spPr/>
    </dgm:pt>
    <dgm:pt modelId="{0907B411-892C-4A00-AD14-5EAF5519E324}" type="pres">
      <dgm:prSet presAssocID="{226A0966-39DA-41D4-A1AE-2816DBC34B09}" presName="textNode" presStyleLbl="bgShp" presStyleIdx="3" presStyleCnt="4"/>
      <dgm:spPr/>
    </dgm:pt>
    <dgm:pt modelId="{B4BA8EEF-2B2D-4541-86FC-6894BAB73664}" type="pres">
      <dgm:prSet presAssocID="{226A0966-39DA-41D4-A1AE-2816DBC34B09}" presName="compChildNode" presStyleCnt="0"/>
      <dgm:spPr/>
    </dgm:pt>
    <dgm:pt modelId="{F5D3FC4F-7916-48A7-A9DF-4B58E7820E07}" type="pres">
      <dgm:prSet presAssocID="{226A0966-39DA-41D4-A1AE-2816DBC34B09}" presName="theInnerList" presStyleCnt="0"/>
      <dgm:spPr/>
    </dgm:pt>
  </dgm:ptLst>
  <dgm:cxnLst>
    <dgm:cxn modelId="{5D998311-537E-4C57-BA7D-7034AF9771B3}" type="presOf" srcId="{4A8745EE-1ACD-4ACA-95B0-3570503DDF48}" destId="{FC22401B-3F79-48C0-9CA4-9389AB51FD53}" srcOrd="0" destOrd="0" presId="urn:microsoft.com/office/officeart/2005/8/layout/lProcess2"/>
    <dgm:cxn modelId="{A5708A27-AB28-4507-B6B4-08B291670D40}" type="presOf" srcId="{226A0966-39DA-41D4-A1AE-2816DBC34B09}" destId="{99576404-FFE6-47C1-B4AF-325043FCEA58}" srcOrd="0" destOrd="0" presId="urn:microsoft.com/office/officeart/2005/8/layout/lProcess2"/>
    <dgm:cxn modelId="{22455C41-B3AC-4253-88BF-7E602308B1B1}" srcId="{4A8745EE-1ACD-4ACA-95B0-3570503DDF48}" destId="{F48FC4BD-55CB-4126-91B0-64467062ECD2}" srcOrd="0" destOrd="0" parTransId="{3F2C3926-38FD-4CB6-A707-1A83E8A15C36}" sibTransId="{08F32687-294C-4FEF-AB08-08F87481B117}"/>
    <dgm:cxn modelId="{378FA346-8C3E-4BF5-9D1A-0A7485B6B345}" type="presOf" srcId="{7AB0500E-6A2F-452E-A400-7F90ED09CB3C}" destId="{FE8453CE-7840-4B7C-ABF4-683C2F602085}" srcOrd="0" destOrd="0" presId="urn:microsoft.com/office/officeart/2005/8/layout/lProcess2"/>
    <dgm:cxn modelId="{B428154C-12F8-4D9D-B625-5D846B84A2A1}" type="presOf" srcId="{6B56D402-2FE8-4035-BB40-A90C5A423699}" destId="{E15ED9A1-C964-4BD5-AFD4-E51D990B09E2}" srcOrd="0" destOrd="0" presId="urn:microsoft.com/office/officeart/2005/8/layout/lProcess2"/>
    <dgm:cxn modelId="{1F9D4D4E-6321-48A7-AABE-1968E8DA873C}" srcId="{4A8745EE-1ACD-4ACA-95B0-3570503DDF48}" destId="{226A0966-39DA-41D4-A1AE-2816DBC34B09}" srcOrd="3" destOrd="0" parTransId="{5270709F-0380-408C-B34C-AA7BD33C0431}" sibTransId="{000A7CE0-0E7A-4676-8E18-796B4995EE37}"/>
    <dgm:cxn modelId="{95D9A663-1A03-4BA0-A39C-020B58EE6E21}" srcId="{4A8745EE-1ACD-4ACA-95B0-3570503DDF48}" destId="{6B56D402-2FE8-4035-BB40-A90C5A423699}" srcOrd="2" destOrd="0" parTransId="{6C48EDE9-C85F-44F6-BAA9-F8510282F7EE}" sibTransId="{2D462A54-6F7E-4840-B9FE-EAC61E799806}"/>
    <dgm:cxn modelId="{0E39176A-427E-4993-A369-C66BEEE8730D}" type="presOf" srcId="{226A0966-39DA-41D4-A1AE-2816DBC34B09}" destId="{0907B411-892C-4A00-AD14-5EAF5519E324}" srcOrd="1" destOrd="0" presId="urn:microsoft.com/office/officeart/2005/8/layout/lProcess2"/>
    <dgm:cxn modelId="{AA28767F-9B29-4BF9-9CC0-5676108066EB}" srcId="{4A8745EE-1ACD-4ACA-95B0-3570503DDF48}" destId="{7AB0500E-6A2F-452E-A400-7F90ED09CB3C}" srcOrd="1" destOrd="0" parTransId="{E2C7366E-0D76-4E3C-878A-315F1B06CB9A}" sibTransId="{56D9BFFA-EF24-4FDF-8710-FB9F4F035A27}"/>
    <dgm:cxn modelId="{DDF0F9AA-058A-4C66-BD44-BE405C72EDB8}" type="presOf" srcId="{6B56D402-2FE8-4035-BB40-A90C5A423699}" destId="{A6007632-0A3E-4029-8DC5-9CE20F06C165}" srcOrd="1" destOrd="0" presId="urn:microsoft.com/office/officeart/2005/8/layout/lProcess2"/>
    <dgm:cxn modelId="{F4F4CBC2-C483-4A09-95E6-471113DBE1C2}" type="presOf" srcId="{F48FC4BD-55CB-4126-91B0-64467062ECD2}" destId="{D1171F6F-ED3F-4B7C-B303-D3EA429E6719}" srcOrd="1" destOrd="0" presId="urn:microsoft.com/office/officeart/2005/8/layout/lProcess2"/>
    <dgm:cxn modelId="{C62B0BE7-1B80-4FCF-99AB-4BA20BC8CF89}" type="presOf" srcId="{F48FC4BD-55CB-4126-91B0-64467062ECD2}" destId="{1C81C8F6-8775-4A16-A472-3863DE33A5E7}" srcOrd="0" destOrd="0" presId="urn:microsoft.com/office/officeart/2005/8/layout/lProcess2"/>
    <dgm:cxn modelId="{FE6A48FF-89E8-4819-A704-C3DEC457CB82}" type="presOf" srcId="{7AB0500E-6A2F-452E-A400-7F90ED09CB3C}" destId="{06F96F89-3490-44DA-9464-49F059A2D0A0}" srcOrd="1" destOrd="0" presId="urn:microsoft.com/office/officeart/2005/8/layout/lProcess2"/>
    <dgm:cxn modelId="{5C352690-FA8C-4EBF-8FD8-8E95A8DCDA07}" type="presParOf" srcId="{FC22401B-3F79-48C0-9CA4-9389AB51FD53}" destId="{6000F425-4C82-4397-BA5B-BC784982305F}" srcOrd="0" destOrd="0" presId="urn:microsoft.com/office/officeart/2005/8/layout/lProcess2"/>
    <dgm:cxn modelId="{209B8C8D-25C6-4269-B260-EB1DE2B46CAA}" type="presParOf" srcId="{6000F425-4C82-4397-BA5B-BC784982305F}" destId="{1C81C8F6-8775-4A16-A472-3863DE33A5E7}" srcOrd="0" destOrd="0" presId="urn:microsoft.com/office/officeart/2005/8/layout/lProcess2"/>
    <dgm:cxn modelId="{93E8C9E0-41D7-491A-9816-B36C50DAF513}" type="presParOf" srcId="{6000F425-4C82-4397-BA5B-BC784982305F}" destId="{D1171F6F-ED3F-4B7C-B303-D3EA429E6719}" srcOrd="1" destOrd="0" presId="urn:microsoft.com/office/officeart/2005/8/layout/lProcess2"/>
    <dgm:cxn modelId="{C03EA448-9AF2-4AE6-88C6-7A8B5EED1A99}" type="presParOf" srcId="{6000F425-4C82-4397-BA5B-BC784982305F}" destId="{D66F10D3-6AF9-4411-9F4C-5C80FBFADBCB}" srcOrd="2" destOrd="0" presId="urn:microsoft.com/office/officeart/2005/8/layout/lProcess2"/>
    <dgm:cxn modelId="{AC4E53DA-B888-4908-B653-43721AB5DD45}" type="presParOf" srcId="{D66F10D3-6AF9-4411-9F4C-5C80FBFADBCB}" destId="{1FFC81A5-DFA3-4724-AC70-911B3D6E65F0}" srcOrd="0" destOrd="0" presId="urn:microsoft.com/office/officeart/2005/8/layout/lProcess2"/>
    <dgm:cxn modelId="{134A8AD5-DAE4-4441-B311-7A2B947AAB26}" type="presParOf" srcId="{FC22401B-3F79-48C0-9CA4-9389AB51FD53}" destId="{9D0A1E84-3E8A-4942-9068-5ACF0826A3F5}" srcOrd="1" destOrd="0" presId="urn:microsoft.com/office/officeart/2005/8/layout/lProcess2"/>
    <dgm:cxn modelId="{F18E452D-2844-4942-8C06-07280429DE3D}" type="presParOf" srcId="{FC22401B-3F79-48C0-9CA4-9389AB51FD53}" destId="{618F2D5C-8636-401F-AE0D-F4A0FCCFE01C}" srcOrd="2" destOrd="0" presId="urn:microsoft.com/office/officeart/2005/8/layout/lProcess2"/>
    <dgm:cxn modelId="{23EC5030-BB65-482C-B06F-16E4A36D7997}" type="presParOf" srcId="{618F2D5C-8636-401F-AE0D-F4A0FCCFE01C}" destId="{FE8453CE-7840-4B7C-ABF4-683C2F602085}" srcOrd="0" destOrd="0" presId="urn:microsoft.com/office/officeart/2005/8/layout/lProcess2"/>
    <dgm:cxn modelId="{C696C27B-D0B8-4AFC-B04B-07AB63334A12}" type="presParOf" srcId="{618F2D5C-8636-401F-AE0D-F4A0FCCFE01C}" destId="{06F96F89-3490-44DA-9464-49F059A2D0A0}" srcOrd="1" destOrd="0" presId="urn:microsoft.com/office/officeart/2005/8/layout/lProcess2"/>
    <dgm:cxn modelId="{678119C3-BAEB-4AE9-A9C8-9A60A2189837}" type="presParOf" srcId="{618F2D5C-8636-401F-AE0D-F4A0FCCFE01C}" destId="{F014B2CF-AD99-4521-8671-6251B56DF52E}" srcOrd="2" destOrd="0" presId="urn:microsoft.com/office/officeart/2005/8/layout/lProcess2"/>
    <dgm:cxn modelId="{6EE77376-B8F9-4E33-9DC7-0FD6A9CD7738}" type="presParOf" srcId="{F014B2CF-AD99-4521-8671-6251B56DF52E}" destId="{A39AE690-1D35-4EEF-BE5A-A01711CE69D4}" srcOrd="0" destOrd="0" presId="urn:microsoft.com/office/officeart/2005/8/layout/lProcess2"/>
    <dgm:cxn modelId="{DEC5C5A9-8A60-417A-836B-DF74981FD548}" type="presParOf" srcId="{FC22401B-3F79-48C0-9CA4-9389AB51FD53}" destId="{14FAA189-2524-4E2A-A9CE-1D841AC2DB97}" srcOrd="3" destOrd="0" presId="urn:microsoft.com/office/officeart/2005/8/layout/lProcess2"/>
    <dgm:cxn modelId="{B427BDD2-8E33-40C8-91C7-82BAFB947D1B}" type="presParOf" srcId="{FC22401B-3F79-48C0-9CA4-9389AB51FD53}" destId="{037B1432-BEF3-4782-8427-693D8A87D02B}" srcOrd="4" destOrd="0" presId="urn:microsoft.com/office/officeart/2005/8/layout/lProcess2"/>
    <dgm:cxn modelId="{FB467377-EFAD-4760-9177-2A8BC5598B40}" type="presParOf" srcId="{037B1432-BEF3-4782-8427-693D8A87D02B}" destId="{E15ED9A1-C964-4BD5-AFD4-E51D990B09E2}" srcOrd="0" destOrd="0" presId="urn:microsoft.com/office/officeart/2005/8/layout/lProcess2"/>
    <dgm:cxn modelId="{35DB9B64-B3C1-42D1-85FB-20F91EEB52F2}" type="presParOf" srcId="{037B1432-BEF3-4782-8427-693D8A87D02B}" destId="{A6007632-0A3E-4029-8DC5-9CE20F06C165}" srcOrd="1" destOrd="0" presId="urn:microsoft.com/office/officeart/2005/8/layout/lProcess2"/>
    <dgm:cxn modelId="{4BCFDB6E-9B8C-464A-8F9B-A56A58409CF2}" type="presParOf" srcId="{037B1432-BEF3-4782-8427-693D8A87D02B}" destId="{DAD87ACF-E821-4854-8DE2-BB912EA37212}" srcOrd="2" destOrd="0" presId="urn:microsoft.com/office/officeart/2005/8/layout/lProcess2"/>
    <dgm:cxn modelId="{881E4E17-EA2C-4C21-A49E-06E4F0CB7FB4}" type="presParOf" srcId="{DAD87ACF-E821-4854-8DE2-BB912EA37212}" destId="{39B03980-588D-4D1B-8A79-E4EAE3C9FA17}" srcOrd="0" destOrd="0" presId="urn:microsoft.com/office/officeart/2005/8/layout/lProcess2"/>
    <dgm:cxn modelId="{FCB8F155-EE69-48B2-B27D-E4C4F19BFA41}" type="presParOf" srcId="{FC22401B-3F79-48C0-9CA4-9389AB51FD53}" destId="{24E386B1-0614-4FA9-9D3C-F0A95E2B4955}" srcOrd="5" destOrd="0" presId="urn:microsoft.com/office/officeart/2005/8/layout/lProcess2"/>
    <dgm:cxn modelId="{2FFA6AC5-8D48-4D37-9731-F5D38345D0C9}" type="presParOf" srcId="{FC22401B-3F79-48C0-9CA4-9389AB51FD53}" destId="{E76F917F-BE29-4D23-B4C5-2540278B6149}" srcOrd="6" destOrd="0" presId="urn:microsoft.com/office/officeart/2005/8/layout/lProcess2"/>
    <dgm:cxn modelId="{5A911186-2847-40A3-A758-055BA2009746}" type="presParOf" srcId="{E76F917F-BE29-4D23-B4C5-2540278B6149}" destId="{99576404-FFE6-47C1-B4AF-325043FCEA58}" srcOrd="0" destOrd="0" presId="urn:microsoft.com/office/officeart/2005/8/layout/lProcess2"/>
    <dgm:cxn modelId="{6B2FB90E-2CB0-42A0-AE4A-8A726EE18AA3}" type="presParOf" srcId="{E76F917F-BE29-4D23-B4C5-2540278B6149}" destId="{0907B411-892C-4A00-AD14-5EAF5519E324}" srcOrd="1" destOrd="0" presId="urn:microsoft.com/office/officeart/2005/8/layout/lProcess2"/>
    <dgm:cxn modelId="{C1BFB6F7-03FB-45A7-8025-CCB7A1AC0CFD}" type="presParOf" srcId="{E76F917F-BE29-4D23-B4C5-2540278B6149}" destId="{B4BA8EEF-2B2D-4541-86FC-6894BAB73664}" srcOrd="2" destOrd="0" presId="urn:microsoft.com/office/officeart/2005/8/layout/lProcess2"/>
    <dgm:cxn modelId="{BF9DDC73-D660-493C-A35F-383931662910}" type="presParOf" srcId="{B4BA8EEF-2B2D-4541-86FC-6894BAB73664}" destId="{F5D3FC4F-7916-48A7-A9DF-4B58E7820E0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1C8F6-8775-4A16-A472-3863DE33A5E7}">
      <dsp:nvSpPr>
        <dsp:cNvPr id="0" name=""/>
        <dsp:cNvSpPr/>
      </dsp:nvSpPr>
      <dsp:spPr>
        <a:xfrm>
          <a:off x="1979" y="0"/>
          <a:ext cx="1942192" cy="3451364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Laser-Driven Fusion Concepts</a:t>
          </a: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ALPS</a:t>
          </a: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Sylos3 laser + LEIA-n beamline;               HF PW laser + UFO station</a:t>
          </a: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Lasers L4, L3 + </a:t>
          </a:r>
          <a:r>
            <a:rPr lang="en-US" sz="1600" kern="1200" dirty="0" err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Betatron</a:t>
          </a: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source; Lasers L3 and L4 Sync + P3 platform</a:t>
          </a:r>
        </a:p>
      </dsp:txBody>
      <dsp:txXfrm>
        <a:off x="1979" y="0"/>
        <a:ext cx="1942192" cy="1035409"/>
      </dsp:txXfrm>
    </dsp:sp>
    <dsp:sp modelId="{FE8453CE-7840-4B7C-ABF4-683C2F602085}">
      <dsp:nvSpPr>
        <dsp:cNvPr id="0" name=""/>
        <dsp:cNvSpPr/>
      </dsp:nvSpPr>
      <dsp:spPr>
        <a:xfrm>
          <a:off x="2089836" y="0"/>
          <a:ext cx="1942192" cy="3451364"/>
        </a:xfrm>
        <a:prstGeom prst="roundRect">
          <a:avLst>
            <a:gd name="adj" fmla="val 10000"/>
          </a:avLst>
        </a:prstGeom>
        <a:solidFill>
          <a:schemeClr val="tx2">
            <a:lumMod val="10000"/>
            <a:lumOff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Target and Plasma Interaction Studies</a:t>
          </a:r>
          <a:endParaRPr lang="en-US" sz="1800" b="1" i="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ALPS</a:t>
          </a: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HF PW laser + UFO station</a:t>
          </a: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L4n + L3 lasers + P3 platform</a:t>
          </a: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L4n laser + E3 exp. area, optionally L3 laser</a:t>
          </a: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L4n laser + E3 exp. Area</a:t>
          </a: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200" b="1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ELI-NP</a:t>
          </a:r>
          <a:r>
            <a:rPr lang="en-US" sz="1200" i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HPLS 1PW+E5, 1PW + E6</a:t>
          </a:r>
        </a:p>
      </dsp:txBody>
      <dsp:txXfrm>
        <a:off x="2089836" y="0"/>
        <a:ext cx="1942192" cy="1035409"/>
      </dsp:txXfrm>
    </dsp:sp>
    <dsp:sp modelId="{E15ED9A1-C964-4BD5-AFD4-E51D990B09E2}">
      <dsp:nvSpPr>
        <dsp:cNvPr id="0" name=""/>
        <dsp:cNvSpPr/>
      </dsp:nvSpPr>
      <dsp:spPr>
        <a:xfrm>
          <a:off x="4177693" y="0"/>
          <a:ext cx="1942192" cy="3451364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Diagnostics &amp; Platform Development</a:t>
          </a: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Beamlines: </a:t>
          </a: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L3 (L4p) laser + </a:t>
          </a:r>
          <a:r>
            <a:rPr lang="en-US" sz="1600" kern="1200" dirty="0" err="1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Gammatron</a:t>
          </a: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beamline + P3 platform</a:t>
          </a:r>
        </a:p>
        <a:p>
          <a:pPr marL="18288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ELI-NP: </a:t>
          </a:r>
          <a:r>
            <a:rPr lang="en-US" sz="16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HPLS 10PW laser + E6 exp. area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177693" y="0"/>
        <a:ext cx="1942192" cy="1035409"/>
      </dsp:txXfrm>
    </dsp:sp>
    <dsp:sp modelId="{99576404-FFE6-47C1-B4AF-325043FCEA58}">
      <dsp:nvSpPr>
        <dsp:cNvPr id="0" name=""/>
        <dsp:cNvSpPr/>
      </dsp:nvSpPr>
      <dsp:spPr>
        <a:xfrm>
          <a:off x="6265550" y="0"/>
          <a:ext cx="1942192" cy="3451364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Ion and Particle Transport</a:t>
          </a:r>
        </a:p>
        <a:p>
          <a:pPr marL="182880" lvl="0" indent="0" algn="l" defTabSz="800100">
            <a:lnSpc>
              <a:spcPct val="90000"/>
            </a:lnSpc>
            <a:spcBef>
              <a:spcPts val="0"/>
            </a:spcBef>
            <a:spcAft>
              <a:spcPts val="1200"/>
            </a:spcAft>
            <a:buNone/>
          </a:pP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</a:t>
          </a:r>
          <a:r>
            <a:rPr lang="en-US" sz="18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ALPS</a:t>
          </a:r>
          <a:r>
            <a:rPr lang="en-US" sz="16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Sylos3 laser + LEIA-n beamline; HF PW laser + UFO station</a:t>
          </a:r>
        </a:p>
        <a:p>
          <a:pPr marL="182880" lvl="0" indent="0" algn="l" defTabSz="800100">
            <a:lnSpc>
              <a:spcPct val="90000"/>
            </a:lnSpc>
            <a:spcBef>
              <a:spcPts val="0"/>
            </a:spcBef>
            <a:spcAft>
              <a:spcPts val="1200"/>
            </a:spcAft>
            <a:buNone/>
          </a:pPr>
          <a:r>
            <a:rPr lang="en-US" sz="16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Beamlines</a:t>
          </a:r>
          <a:r>
            <a:rPr lang="en-US" sz="16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L3 laser + ELIMAIA beamline</a:t>
          </a:r>
        </a:p>
        <a:p>
          <a:pPr marL="182880" lvl="0" indent="0" algn="l" defTabSz="800100">
            <a:lnSpc>
              <a:spcPct val="90000"/>
            </a:lnSpc>
            <a:spcBef>
              <a:spcPts val="0"/>
            </a:spcBef>
            <a:spcAft>
              <a:spcPct val="35000"/>
            </a:spcAft>
            <a:buNone/>
          </a:pPr>
          <a:r>
            <a:rPr lang="pt-BR" sz="16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• </a:t>
          </a:r>
          <a:r>
            <a:rPr lang="pt-BR" sz="1600" b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ELI ALPS</a:t>
          </a:r>
          <a:r>
            <a:rPr lang="pt-BR" sz="16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: Sylos3 laser + LEIA-n beamline</a:t>
          </a:r>
          <a:endParaRPr lang="en-US" sz="1600" b="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265550" y="0"/>
        <a:ext cx="1942192" cy="1035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3DEB6-CB16-4B63-B428-B222434A98F7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1F55C-55AF-480F-A72F-05D34947D7A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9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F55C-55AF-480F-A72F-05D34947D7A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539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4424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6A01D-B0CB-4B03-9050-FC9A277F58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04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99DA8-CEF1-1483-3518-062870E36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0F442C-2049-E0FE-290D-AFC004C8F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FB6E3-2F17-3BE8-3476-9DA62F653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b="1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184DF-44FF-9990-BA3C-FA2744BE40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1E11A-981E-4B6B-AE3E-DBF77502A0A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6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771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448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8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467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013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34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75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1F55C-55AF-480F-A72F-05D34947D7A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86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775359"/>
            <a:ext cx="7772400" cy="1225021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98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767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920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" y="-4504"/>
            <a:ext cx="9146150" cy="5713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5758" y="1174755"/>
            <a:ext cx="8524875" cy="3899959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Inserire qui il testo usando il font </a:t>
            </a:r>
            <a:r>
              <a:rPr lang="it-IT" dirty="0" err="1"/>
              <a:t>Trebuchet</a:t>
            </a:r>
            <a:r>
              <a:rPr lang="it-IT" dirty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49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/>
              <a:pPr/>
              <a:t>19/11/25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3224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42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"/>
            <a:ext cx="9146150" cy="5713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5758" y="1174755"/>
            <a:ext cx="8524875" cy="3899959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Inserire qui il testo usando il font </a:t>
            </a:r>
            <a:r>
              <a:rPr lang="it-IT" dirty="0" err="1"/>
              <a:t>Trebuchet</a:t>
            </a:r>
            <a:r>
              <a:rPr lang="it-IT" dirty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49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/>
              <a:pPr/>
              <a:t>19/11/25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3224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077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" y="-4504"/>
            <a:ext cx="9146150" cy="5713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5758" y="1174755"/>
            <a:ext cx="8524875" cy="3899959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Inserire qui il testo usando il font </a:t>
            </a:r>
            <a:r>
              <a:rPr lang="it-IT" dirty="0" err="1"/>
              <a:t>Trebuchet</a:t>
            </a:r>
            <a:r>
              <a:rPr lang="it-IT" dirty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49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/>
              <a:pPr/>
              <a:t>19/11/25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3224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764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"/>
            <a:ext cx="9146150" cy="5713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5758" y="1174755"/>
            <a:ext cx="8524875" cy="3899959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Inserire qui il testo usando il font </a:t>
            </a:r>
            <a:r>
              <a:rPr lang="it-IT" dirty="0" err="1"/>
              <a:t>Trebuchet</a:t>
            </a:r>
            <a:r>
              <a:rPr lang="it-IT" dirty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49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/>
              <a:pPr/>
              <a:t>19/11/25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3224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044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073" y="-142833"/>
            <a:ext cx="5067211" cy="952500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rgbClr val="2D3A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9095"/>
            <a:ext cx="8229600" cy="45708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35496" y="5376517"/>
            <a:ext cx="2133600" cy="30427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831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C7C90-F506-B9E9-05DF-0FCED1B19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7CFB9-EEA4-E0C3-93F2-F82DA2705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00BB8-8F38-3F42-751E-D5D27F8FC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97F28-DA63-FA64-B3A1-FFBC3D97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A6E7B-9AD8-A137-A4E3-1948E614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160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EDB3-75DB-F601-2427-49D2B2FDC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002BF-9B12-CE2F-E1C3-18A40844A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C6A18-6953-733A-20A9-E9522760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72E4B-25CC-6EC6-96F1-C24BB685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6B22B-5FD6-578D-5EFE-9D225ED6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77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4719-F567-AF0E-F1EF-0732CA95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5F5D-26AB-2ABE-8C19-7D6646C15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986E7-A111-90C4-DBC8-2E0AF9E1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31E49-A6F9-CA3A-FD9C-F877B055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BEC28-9010-D43A-24F8-72918F9D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6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903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C678A-321E-D773-3150-A5915C352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1C012-7F87-7F21-0533-EEBEC8C28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DDB1A-98A6-65FC-3020-D0BF13934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F6507-CA1F-56C4-C187-F8ED912B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87258-F50C-738D-EF5C-D967F8C0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9F8AE-771C-C67A-5C3E-75A0ADE4B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C18C-FD89-201B-A5F7-FD73082C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12F5A-00B7-20B3-FA38-40935706E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D1F3-663B-83E1-0AAD-48D32D722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E4229-BEEC-6FE7-90DA-6842FDAAE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D307A-1BFF-56D9-498F-48A107DBF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9A580-906F-4C22-EE5A-C1612547D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78C6B8-CB53-CD06-EE74-25469B2A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6AC33-784D-7D9C-95DA-A42DD91B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3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1D9A4-E2C0-0CA3-A0CB-65754E48A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39473B-255B-530A-D3D6-260199857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955FF9-43FE-DB31-2E65-C8C04C3CE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C30AF-1F96-861C-1329-6D872BC3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474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000D9-5786-9F4B-30BF-34669940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0BAA4D-8F7C-CBDC-945B-82422359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8D4F-8818-DA08-2AB0-38537E95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78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FCAAF-9F29-06A0-242B-C0770A15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09987-5CB5-D39D-889E-481E72714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CD832-9742-21B8-23C1-B6D3B44FD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1440A-AAF6-C7B4-4299-B988D3A8B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0563A-DCBA-5495-0A39-44AF4825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2D76C-3193-B8E0-DD89-3857A3829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02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EC71-FC8A-CBF5-28D0-B51BD65C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1BF6E9-5884-A70A-2447-F754E3F2D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DA522-FC14-CEED-34AF-CE2CE6EF1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6D75E-A43E-1A88-BF1B-F4405FDA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272FA-2259-59F8-A8A1-B2E6B9C1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49656-7D94-3ADD-16E2-D367DB90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89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8DDD1-8BA8-8162-BADC-2D5CA8AAE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EC638-A232-CCC4-9CF6-CA65D7493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6AD50-B623-8BFA-F861-CD900598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88DFF-A799-AAC2-AB9D-B4B76D964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454F3-52DD-3115-0778-CC3FF585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3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9B6620-CDA1-604C-0C9C-D569000BA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2F6A6-0AC1-A6EA-7EDE-29D96E6DBA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07FED-32E3-5682-98C6-62BFD29A7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594D5-E4FC-6010-E72D-88819428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62591-41D9-9A54-7D4E-8BEF3FCD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8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426D-5C94-6D4C-BE24-771F8F597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317" y="0"/>
            <a:ext cx="7033683" cy="744258"/>
          </a:xfrm>
        </p:spPr>
        <p:txBody>
          <a:bodyPr/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DA08-0A4B-5246-BB53-14599224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CEBB7-C252-9743-8854-85E355A06098}" type="datetimeFigureOut">
              <a:rPr lang="en-GB" smtClean="0"/>
              <a:t>19/11/2025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B2886-41CC-6D4D-9ACD-4CEAEFC8B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575DD-7E76-D248-AB69-96C41653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5410730"/>
            <a:ext cx="2057400" cy="30427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4F8D86-4400-1144-9356-3A800FF33C2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72D022E-4383-65D2-2A56-13BB8150F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4" y="304271"/>
            <a:ext cx="1910783" cy="7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63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634BD2A-ED89-6A48-80C9-21A75EE6E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9148" y="351315"/>
            <a:ext cx="1461218" cy="11463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675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D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8828D9-F004-DAC3-05CF-7F1FB7189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3200" y="294000"/>
            <a:ext cx="427405" cy="229260"/>
          </a:xfrm>
          <a:prstGeom prst="rect">
            <a:avLst/>
          </a:prstGeom>
        </p:spPr>
      </p:pic>
      <p:sp>
        <p:nvSpPr>
          <p:cNvPr id="32" name="Slide Number">
            <a:extLst>
              <a:ext uri="{FF2B5EF4-FFF2-40B4-BE49-F238E27FC236}">
                <a16:creationId xmlns:a16="http://schemas.microsoft.com/office/drawing/2014/main" id="{6AB4A336-29E5-1BA3-019B-A1DFD4BAC33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40964" y="5273893"/>
            <a:ext cx="198788" cy="1286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 defTabSz="619125">
              <a:lnSpc>
                <a:spcPts val="1125"/>
              </a:lnSpc>
              <a:spcBef>
                <a:spcPts val="1125"/>
              </a:spcBef>
              <a:defRPr sz="675" b="1" cap="all" spc="-24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4315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672421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92974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634BD2A-ED89-6A48-80C9-21A75EE6E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7827" y="391081"/>
            <a:ext cx="2699216" cy="1146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75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D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8828D9-F004-DAC3-05CF-7F1FB7189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3200" y="294000"/>
            <a:ext cx="427405" cy="229260"/>
          </a:xfrm>
          <a:prstGeom prst="rect">
            <a:avLst/>
          </a:prstGeom>
        </p:spPr>
      </p:pic>
      <p:sp>
        <p:nvSpPr>
          <p:cNvPr id="32" name="Slide Number">
            <a:extLst>
              <a:ext uri="{FF2B5EF4-FFF2-40B4-BE49-F238E27FC236}">
                <a16:creationId xmlns:a16="http://schemas.microsoft.com/office/drawing/2014/main" id="{6AB4A336-29E5-1BA3-019B-A1DFD4BAC33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40964" y="5273893"/>
            <a:ext cx="198788" cy="1286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 defTabSz="619125">
              <a:lnSpc>
                <a:spcPts val="1125"/>
              </a:lnSpc>
              <a:spcBef>
                <a:spcPts val="1125"/>
              </a:spcBef>
              <a:defRPr sz="675" b="1" cap="all" spc="-24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140010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"/>
            <a:ext cx="9146150" cy="571365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85758" y="1174755"/>
            <a:ext cx="8524875" cy="3899959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Inserire qui il testo usando il font </a:t>
            </a:r>
            <a:r>
              <a:rPr lang="it-IT" dirty="0" err="1"/>
              <a:t>Trebuchet</a:t>
            </a:r>
            <a:r>
              <a:rPr lang="it-IT" dirty="0"/>
              <a:t> a 18pt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5749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5A66F07-12EF-4279-93A0-7EE31BE38DD7}" type="datetime1">
              <a:rPr lang="it-IT" smtClean="0"/>
              <a:pPr/>
              <a:t>19/11/25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3224" y="5296962"/>
            <a:ext cx="2057400" cy="304271"/>
          </a:xfrm>
        </p:spPr>
        <p:txBody>
          <a:bodyPr/>
          <a:lstStyle>
            <a:lvl1pPr>
              <a:defRPr>
                <a:latin typeface="Trebuchet MS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D74B3AF-5EC5-4423-8FE1-C8D4279948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60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53E72-1D65-A50D-F1C4-5F911E0F5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2618B-E636-339C-A843-6CF6CC188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56897-A93F-8135-61F9-991FAB75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CC84A-F8DB-98AF-EAFF-804B010C0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840EB-93F7-F33A-7BAB-EA16F343B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6409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5928-FF0E-02EE-5872-1095D2BA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E480A-AF21-83BD-75F5-49EF8E803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F4892-AD78-F73C-24D7-AA4E4C75A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B5C29-2305-AFA0-E0DE-7E6EA033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B7CB6-AF0B-51B7-0B1F-6F2CFF284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6501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161F8-3BF9-358E-7217-DD70803D0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69D88-93E1-9140-9F5D-89D14062A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EADB4-2BAE-1B25-4FC9-94FA2B3C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5B3A0-E42B-4595-3221-65A16479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FE26A-A97E-9457-BD0D-CDE2F541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4944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5B473-4077-EBB0-7E3F-540761AA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52E1B-43AE-2E3A-1B44-410283DD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34558-C94E-4180-AD97-70D6BD7B0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30E1E-479F-7DF1-1E40-B37813041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4EC1C-A4B0-D44E-54B7-FCA58869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B6BB5-F602-10D9-0B31-6067CBCF1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62125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6E96-0192-5078-7383-E154ECB0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26704-78C9-1C8F-A888-B328ED5FA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5651C-A9DF-1766-A7BA-4B7563764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6F7D9-87B5-2CFF-9FBE-E9CD96BB4E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549AB-BE41-7E4F-843A-CF0E464E8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17FFFC-69E6-6742-336D-71CB56B0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668737-C242-276C-D394-A69B4186A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25FFF1-CC36-3071-C2E1-942441B1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03506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045D-4BD3-FAF6-3304-8BE37A39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A3287-C820-9E5E-F7EF-B330DBE38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5921F-4DF2-E6E8-401E-067AED5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AD86E-7DE5-FB32-68A4-119C01EBC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9712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CE6CD4-0DDB-025B-20DF-65A4A957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AEA1C-8958-01B6-F90F-5689BEA1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63C47-8BB8-80D7-6524-04A37E01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31738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28F1D-48B1-9252-A7CF-8638C4C7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2BE70-085E-1416-4309-E8B574D8A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BA29D-5974-2B75-B68E-0B6AC8618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20FA6-AC2B-DD1A-3BBF-C5C271B0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F892A-149B-C59F-4BEB-B2B14167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8B9F0-AEE3-2ADF-9508-1C3684902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9414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6361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7B1B-BFB9-4766-B557-56420C32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3A8699-8C39-CD38-1C04-D192E2C9F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E315F-67EE-9310-C85C-45E92699B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C3057-2B7D-FEBB-A5DE-278EB1B3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58929-92F8-F6D1-190E-8A5C637D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91594-E1E4-AFBB-CFE2-92D74D41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8974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73689-E1D2-12CD-31AA-66FCD4BEA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D2A2B6-CADF-F873-D803-0108A6707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15218-F14B-31B9-20D7-56454C61A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A7898-6D90-7DEE-A1A2-CEA5E51D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5D1F8-A2D1-3A6F-C649-BE6D9F69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68768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A3D011-41C6-B738-124D-3C93145D0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2DAB1-69D5-9233-BC71-A470FC9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969AF-C576-5237-5C1E-20BFE5C15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4EB25-D314-1A3E-7C4D-600EA85A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A8DEF-7B1B-4111-AA92-C46501EF2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2785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634BD2A-ED89-6A48-80C9-21A75EE6E2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9148" y="351315"/>
            <a:ext cx="1461218" cy="11463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675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675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D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C8828D9-F004-DAC3-05CF-7F1FB71895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13200" y="294000"/>
            <a:ext cx="427405" cy="229260"/>
          </a:xfrm>
          <a:prstGeom prst="rect">
            <a:avLst/>
          </a:prstGeom>
        </p:spPr>
      </p:pic>
      <p:sp>
        <p:nvSpPr>
          <p:cNvPr id="32" name="Slide Number">
            <a:extLst>
              <a:ext uri="{FF2B5EF4-FFF2-40B4-BE49-F238E27FC236}">
                <a16:creationId xmlns:a16="http://schemas.microsoft.com/office/drawing/2014/main" id="{6AB4A336-29E5-1BA3-019B-A1DFD4BAC33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40964" y="5273893"/>
            <a:ext cx="198788" cy="12862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 defTabSz="619125">
              <a:lnSpc>
                <a:spcPts val="1125"/>
              </a:lnSpc>
              <a:spcBef>
                <a:spcPts val="1125"/>
              </a:spcBef>
              <a:defRPr sz="675" b="1" cap="all" spc="-24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DE" smtClean="0"/>
              <a:pPr/>
              <a:t>‹#›</a:t>
            </a:fld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9558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8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332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23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522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5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5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8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2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8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8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651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F6B24-9090-4A12-9B7D-165203F7EC51}" type="datetimeFigureOut">
              <a:rPr lang="it-IT" smtClean="0"/>
              <a:t>19/11/25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3211B-B366-475E-B62B-A1F9D8DA878A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1">
            <a:extLst>
              <a:ext uri="{FF2B5EF4-FFF2-40B4-BE49-F238E27FC236}">
                <a16:creationId xmlns:a16="http://schemas.microsoft.com/office/drawing/2014/main" id="{1CDE5F74-DAEE-6095-1AB5-CC9CD036B62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"/>
            <a:ext cx="9146150" cy="57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9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92" r:id="rId14"/>
    <p:sldLayoutId id="2147483693" r:id="rId15"/>
    <p:sldLayoutId id="2147483694" r:id="rId16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5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1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F4A98-5017-23E8-0616-DC45FCA49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E13448-DAB7-B9F1-408E-972A6F7F3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36A6D-4A93-05C6-51A4-0BC3DE093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C52618-EFFE-43DB-85AA-2C45DB519745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C7ECF-9A61-1857-75CB-ED8C83245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EB3E9-1F1D-B85D-FADD-8EC33BF10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1F55C-965C-4F48-AA09-DB984908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1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F2CF9F-3B0B-F151-E64C-794A82CA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1CF9-C51A-77C7-062A-4B733F9B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BEFED-7ACE-BE1A-D850-6BC2F582DE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D95487-82FA-4AF1-A57A-E733628E8FE9}" type="datetimeFigureOut">
              <a:rPr lang="en-US" smtClean="0"/>
              <a:t>11/19/25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EB91E-0161-3710-BEA0-2F78737F2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2D009-46C1-6C0E-61C3-B3870226B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05583A-2D85-4009-9243-E2A7D127D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8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.png"/><Relationship Id="rId7" Type="http://schemas.openxmlformats.org/officeDocument/2006/relationships/hyperlink" Target="http://www.hiper-laser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2" Type="http://schemas.microsoft.com/office/2018/10/relationships/comments" Target="../comments/modernComment_5E9_D5C5B52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11" Type="http://schemas.openxmlformats.org/officeDocument/2006/relationships/image" Target="../media/image48.png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3.wdp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tiff"/><Relationship Id="rId5" Type="http://schemas.openxmlformats.org/officeDocument/2006/relationships/image" Target="../media/image72.jpeg"/><Relationship Id="rId4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948D8-969B-6861-C89F-3CB3980B2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588" y="2956326"/>
            <a:ext cx="8426824" cy="923330"/>
          </a:xfrm>
        </p:spPr>
        <p:txBody>
          <a:bodyPr>
            <a:noAutofit/>
          </a:bodyPr>
          <a:lstStyle/>
          <a:p>
            <a:r>
              <a:rPr lang="en-GB" sz="3600" b="1" dirty="0"/>
              <a:t>Fusion energy research with high power lasers in Europe: from ELI to HiPER+ </a:t>
            </a:r>
            <a:endParaRPr lang="en-GB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92A45D-B941-E3C9-9681-F5356B074C99}"/>
              </a:ext>
            </a:extLst>
          </p:cNvPr>
          <p:cNvSpPr txBox="1"/>
          <p:nvPr/>
        </p:nvSpPr>
        <p:spPr>
          <a:xfrm>
            <a:off x="2195736" y="4099891"/>
            <a:ext cx="45748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Leonida Antonio GIZZI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ILIL, INO, Consiglio Nazionale delle Ricerche, Pisa, Italy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350" dirty="0">
                <a:solidFill>
                  <a:prstClr val="black"/>
                </a:solidFill>
                <a:latin typeface="Montserrat" pitchFamily="2" charset="77"/>
              </a:rPr>
              <a:t>also @ ELI-ERIC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1AFE6-A7E0-23D2-D43F-1C3EE2435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509"/>
          <a:stretch/>
        </p:blipFill>
        <p:spPr>
          <a:xfrm>
            <a:off x="562850" y="1012652"/>
            <a:ext cx="2669036" cy="176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FA5869-79CC-804C-E446-4DAE00EED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012652"/>
            <a:ext cx="2181831" cy="1765300"/>
          </a:xfrm>
          <a:prstGeom prst="rect">
            <a:avLst/>
          </a:prstGeom>
        </p:spPr>
      </p:pic>
      <p:pic>
        <p:nvPicPr>
          <p:cNvPr id="1028" name="Picture 4" descr="Shock Ignition and Inertial Confinement ...">
            <a:extLst>
              <a:ext uri="{FF2B5EF4-FFF2-40B4-BE49-F238E27FC236}">
                <a16:creationId xmlns:a16="http://schemas.microsoft.com/office/drawing/2014/main" id="{FB92B5E6-E5A5-EFF1-A79E-540BA9F9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17" y="1012652"/>
            <a:ext cx="3155233" cy="17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FD7284-D5D9-063A-00E3-2F4F739C9C8D}"/>
              </a:ext>
            </a:extLst>
          </p:cNvPr>
          <p:cNvSpPr txBox="1"/>
          <p:nvPr/>
        </p:nvSpPr>
        <p:spPr>
          <a:xfrm>
            <a:off x="271852" y="118934"/>
            <a:ext cx="860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2nd INFN School and Workshop on “High Power Lasers for Fundamental Science and Applications” (HPLA2025)</a:t>
            </a:r>
            <a:endParaRPr lang="en-IT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97C1C-8DE3-6FE7-65BC-ECFB16673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71" y="5038388"/>
            <a:ext cx="1358393" cy="643449"/>
          </a:xfrm>
          <a:prstGeom prst="rect">
            <a:avLst/>
          </a:prstGeom>
        </p:spPr>
      </p:pic>
      <p:pic>
        <p:nvPicPr>
          <p:cNvPr id="1030" name="Picture 6" descr="Future for Inertial Fusion Energy in Europe">
            <a:extLst>
              <a:ext uri="{FF2B5EF4-FFF2-40B4-BE49-F238E27FC236}">
                <a16:creationId xmlns:a16="http://schemas.microsoft.com/office/drawing/2014/main" id="{4BFC7868-8C18-D821-E8B8-44111B2F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5069902"/>
            <a:ext cx="1465993" cy="55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22">
            <a:extLst>
              <a:ext uri="{FF2B5EF4-FFF2-40B4-BE49-F238E27FC236}">
                <a16:creationId xmlns:a16="http://schemas.microsoft.com/office/drawing/2014/main" id="{0FA2E3EC-B903-F8B1-9FFC-28FAFE3A7F7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56" y="5149784"/>
            <a:ext cx="525073" cy="526145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NR – Istituto Nazionale di Ottica">
            <a:extLst>
              <a:ext uri="{FF2B5EF4-FFF2-40B4-BE49-F238E27FC236}">
                <a16:creationId xmlns:a16="http://schemas.microsoft.com/office/drawing/2014/main" id="{DB49A465-0668-C397-8E5F-6310811F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151466"/>
            <a:ext cx="1893799" cy="4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8AA98-5C52-7587-7872-5D6F60B87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5845" y="5081567"/>
            <a:ext cx="106062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9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3BD49-7079-ED26-CB63-9B5D4E316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FF16C-2ECB-7FA3-874E-A50D868D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540404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Challenge: laser-plasma interaction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BD0A9-7271-9EE5-26A2-A57FF11B7935}"/>
              </a:ext>
            </a:extLst>
          </p:cNvPr>
          <p:cNvSpPr txBox="1"/>
          <p:nvPr/>
        </p:nvSpPr>
        <p:spPr>
          <a:xfrm>
            <a:off x="83362" y="2232287"/>
            <a:ext cx="50449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Stimulated scattering instabilities can </a:t>
            </a:r>
            <a:r>
              <a:rPr lang="en-GB" sz="2000" dirty="0"/>
              <a:t>siphon energy away from the main process and degrade the quality of the implosion;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To mitigate them, an emerging strategy is the use of </a:t>
            </a:r>
            <a:r>
              <a:rPr lang="en-GB" sz="2000" b="1" dirty="0"/>
              <a:t>broadband laser systems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The </a:t>
            </a:r>
            <a:r>
              <a:rPr lang="en-GB" sz="2000" b="1" dirty="0"/>
              <a:t>reduced coherence </a:t>
            </a:r>
            <a:r>
              <a:rPr lang="en-GB" sz="2000" dirty="0"/>
              <a:t>inhibits these instabilities , improving both symmetry and stability of the compression.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BB38C1-2184-5848-8928-7F073869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359" y="1771437"/>
            <a:ext cx="3822367" cy="3822367"/>
          </a:xfrm>
          <a:prstGeom prst="rect">
            <a:avLst/>
          </a:prstGeom>
          <a:effectLst>
            <a:softEdge rad="139007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6A41DB-DFD3-B72F-48B2-F6760CDBE206}"/>
              </a:ext>
            </a:extLst>
          </p:cNvPr>
          <p:cNvSpPr txBox="1"/>
          <p:nvPr/>
        </p:nvSpPr>
        <p:spPr>
          <a:xfrm>
            <a:off x="83593" y="897597"/>
            <a:ext cx="90710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800" b="1" dirty="0"/>
              <a:t>Many physical processes occur in the interaction between laser light and the plasma surrounding the pellet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8701F6-DDF9-269D-C74C-12D2A4159065}"/>
              </a:ext>
            </a:extLst>
          </p:cNvPr>
          <p:cNvSpPr txBox="1"/>
          <p:nvPr/>
        </p:nvSpPr>
        <p:spPr>
          <a:xfrm rot="16200000">
            <a:off x="7919763" y="4382879"/>
            <a:ext cx="2016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 dirty="0">
                <a:solidFill>
                  <a:schemeClr val="bg1">
                    <a:lumMod val="65000"/>
                  </a:schemeClr>
                </a:solidFill>
                <a:effectLst/>
              </a:rPr>
              <a:t>DOI</a:t>
            </a:r>
            <a:r>
              <a:rPr lang="en-GB" sz="1050" dirty="0">
                <a:solidFill>
                  <a:schemeClr val="bg1">
                    <a:lumMod val="65000"/>
                  </a:schemeClr>
                </a:solidFill>
                <a:effectLst/>
              </a:rPr>
              <a:t> 10.1088/1741-4326/aab21a</a:t>
            </a:r>
            <a:endParaRPr lang="en-GB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magine 22">
            <a:extLst>
              <a:ext uri="{FF2B5EF4-FFF2-40B4-BE49-F238E27FC236}">
                <a16:creationId xmlns:a16="http://schemas.microsoft.com/office/drawing/2014/main" id="{041E2612-A9C4-12C8-3CE7-7F296D995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54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ccia a destra 3"/>
          <p:cNvSpPr/>
          <p:nvPr/>
        </p:nvSpPr>
        <p:spPr>
          <a:xfrm>
            <a:off x="329883" y="4225652"/>
            <a:ext cx="593726" cy="361950"/>
          </a:xfrm>
          <a:prstGeom prst="rightArrow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CasellaDiTesto 6"/>
          <p:cNvSpPr txBox="1">
            <a:spLocks noChangeArrowheads="1"/>
          </p:cNvSpPr>
          <p:nvPr/>
        </p:nvSpPr>
        <p:spPr bwMode="auto">
          <a:xfrm>
            <a:off x="1159654" y="4659291"/>
            <a:ext cx="778352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rgbClr val="000000"/>
                </a:solidFill>
                <a:latin typeface="Corbe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defRPr/>
            </a:pPr>
            <a:r>
              <a:rPr lang="it-IT" altLang="it-IT" sz="1400" dirty="0">
                <a:solidFill>
                  <a:schemeClr val="tx1"/>
                </a:solidFill>
                <a:latin typeface="+mj-lt"/>
              </a:rPr>
              <a:t>SRS and TPD generate </a:t>
            </a:r>
            <a:r>
              <a:rPr lang="it-IT" altLang="it-IT" sz="1400" b="1" dirty="0">
                <a:solidFill>
                  <a:schemeClr val="tx1"/>
                </a:solidFill>
                <a:latin typeface="+mj-lt"/>
              </a:rPr>
              <a:t>fast </a:t>
            </a:r>
            <a:r>
              <a:rPr lang="it-IT" altLang="it-IT" sz="1400" b="1" dirty="0" err="1">
                <a:solidFill>
                  <a:schemeClr val="tx1"/>
                </a:solidFill>
                <a:latin typeface="+mj-lt"/>
              </a:rPr>
              <a:t>electrons</a:t>
            </a:r>
            <a:r>
              <a:rPr lang="it-IT" altLang="it-IT" sz="1400" dirty="0">
                <a:solidFill>
                  <a:schemeClr val="tx1"/>
                </a:solidFill>
                <a:latin typeface="+mj-lt"/>
              </a:rPr>
              <a:t>, </a:t>
            </a:r>
            <a:r>
              <a:rPr lang="it-IT" altLang="it-IT" sz="1400" dirty="0" err="1">
                <a:solidFill>
                  <a:schemeClr val="tx1"/>
                </a:solidFill>
                <a:latin typeface="+mj-lt"/>
              </a:rPr>
              <a:t>that</a:t>
            </a:r>
            <a:r>
              <a:rPr lang="it-IT" altLang="it-IT" sz="1400" dirty="0">
                <a:solidFill>
                  <a:schemeClr val="tx1"/>
                </a:solidFill>
                <a:latin typeface="+mj-lt"/>
              </a:rPr>
              <a:t> can </a:t>
            </a:r>
            <a:r>
              <a:rPr lang="it-IT" altLang="it-IT" sz="1400" dirty="0" err="1">
                <a:solidFill>
                  <a:schemeClr val="tx1"/>
                </a:solidFill>
                <a:latin typeface="+mj-lt"/>
              </a:rPr>
              <a:t>preheat</a:t>
            </a:r>
            <a:r>
              <a:rPr lang="it-IT" altLang="it-IT" sz="1400" dirty="0">
                <a:solidFill>
                  <a:schemeClr val="tx1"/>
                </a:solidFill>
                <a:latin typeface="+mj-lt"/>
              </a:rPr>
              <a:t> the </a:t>
            </a:r>
            <a:r>
              <a:rPr lang="it-IT" altLang="it-IT" sz="1400" dirty="0" err="1">
                <a:solidFill>
                  <a:schemeClr val="tx1"/>
                </a:solidFill>
                <a:latin typeface="+mj-lt"/>
              </a:rPr>
              <a:t>fuel</a:t>
            </a:r>
            <a:r>
              <a:rPr lang="it-IT" altLang="it-IT" sz="1400" dirty="0">
                <a:solidFill>
                  <a:schemeClr val="tx1"/>
                </a:solidFill>
                <a:latin typeface="+mj-lt"/>
              </a:rPr>
              <a:t> and/or </a:t>
            </a:r>
            <a:r>
              <a:rPr lang="it-IT" altLang="it-IT" sz="1400" dirty="0" err="1">
                <a:solidFill>
                  <a:schemeClr val="tx1"/>
                </a:solidFill>
                <a:latin typeface="+mj-lt"/>
              </a:rPr>
              <a:t>affect</a:t>
            </a:r>
            <a:r>
              <a:rPr lang="it-IT" altLang="it-IT" sz="1400" dirty="0">
                <a:solidFill>
                  <a:schemeClr val="tx1"/>
                </a:solidFill>
                <a:latin typeface="+mj-lt"/>
              </a:rPr>
              <a:t> the shock pressure</a:t>
            </a:r>
          </a:p>
        </p:txBody>
      </p:sp>
      <p:sp>
        <p:nvSpPr>
          <p:cNvPr id="7" name="Rettangolo 6"/>
          <p:cNvSpPr/>
          <p:nvPr/>
        </p:nvSpPr>
        <p:spPr>
          <a:xfrm>
            <a:off x="35496" y="882704"/>
            <a:ext cx="9108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Laser-Plasma Interaction of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ignition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pulse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(10</a:t>
            </a:r>
            <a:r>
              <a:rPr lang="it-IT" altLang="it-IT" sz="1400" baseline="30000" dirty="0">
                <a:solidFill>
                  <a:srgbClr val="404040"/>
                </a:solidFill>
                <a:latin typeface="+mj-lt"/>
              </a:rPr>
              <a:t>15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-10</a:t>
            </a:r>
            <a:r>
              <a:rPr lang="it-IT" altLang="it-IT" sz="1400" baseline="30000" dirty="0">
                <a:solidFill>
                  <a:srgbClr val="404040"/>
                </a:solidFill>
                <a:latin typeface="+mj-lt"/>
              </a:rPr>
              <a:t>16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W/cm</a:t>
            </a:r>
            <a:r>
              <a:rPr lang="it-IT" altLang="it-IT" sz="1400" baseline="30000" dirty="0">
                <a:solidFill>
                  <a:srgbClr val="404040"/>
                </a:solidFill>
                <a:latin typeface="+mj-lt"/>
              </a:rPr>
              <a:t>2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)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is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dominated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by </a:t>
            </a:r>
            <a:r>
              <a:rPr lang="it-IT" altLang="it-IT" sz="1400" b="1" dirty="0" err="1">
                <a:solidFill>
                  <a:srgbClr val="FF0000"/>
                </a:solidFill>
                <a:latin typeface="+mj-lt"/>
              </a:rPr>
              <a:t>parametric</a:t>
            </a:r>
            <a:r>
              <a:rPr lang="it-IT" altLang="it-IT" sz="1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altLang="it-IT" sz="1400" b="1" dirty="0" err="1">
                <a:solidFill>
                  <a:srgbClr val="FF0000"/>
                </a:solidFill>
                <a:latin typeface="+mj-lt"/>
              </a:rPr>
              <a:t>instabilities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including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Stimulated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Brillouin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Scattering (SBS),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Stimulated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Raman Scattering (SRS) and Two Plasmon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Decay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 (TPD) – and </a:t>
            </a:r>
            <a:r>
              <a:rPr lang="it-IT" altLang="it-IT" sz="1400" dirty="0" err="1">
                <a:solidFill>
                  <a:srgbClr val="404040"/>
                </a:solidFill>
                <a:latin typeface="+mj-lt"/>
              </a:rPr>
              <a:t>filamentation</a:t>
            </a:r>
            <a:r>
              <a:rPr lang="it-IT" altLang="it-IT" sz="1400" dirty="0">
                <a:solidFill>
                  <a:srgbClr val="404040"/>
                </a:solidFill>
                <a:latin typeface="+mj-lt"/>
              </a:rPr>
              <a:t>.</a:t>
            </a:r>
          </a:p>
        </p:txBody>
      </p:sp>
      <p:sp>
        <p:nvSpPr>
          <p:cNvPr id="8" name="Rettangolo 2"/>
          <p:cNvSpPr>
            <a:spLocks noChangeArrowheads="1"/>
          </p:cNvSpPr>
          <p:nvPr/>
        </p:nvSpPr>
        <p:spPr bwMode="auto">
          <a:xfrm>
            <a:off x="1159654" y="4232409"/>
            <a:ext cx="77835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3200">
                <a:solidFill>
                  <a:srgbClr val="000000"/>
                </a:solidFill>
                <a:latin typeface="Corbel" panose="020B0503020204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it-IT" altLang="it-IT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energy </a:t>
            </a:r>
            <a:r>
              <a:rPr lang="it-IT" altLang="it-IT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is</a:t>
            </a:r>
            <a:r>
              <a:rPr lang="it-IT" altLang="it-IT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altLang="it-IT" sz="14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backscattered</a:t>
            </a:r>
            <a:r>
              <a:rPr lang="it-IT" altLang="it-IT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by SRS/TPD and SBS </a:t>
            </a:r>
            <a:r>
              <a:rPr lang="it-IT" altLang="it-IT" sz="1400" dirty="0">
                <a:solidFill>
                  <a:schemeClr val="tx1"/>
                </a:solidFill>
                <a:latin typeface="Arial" pitchFamily="34" charset="0"/>
              </a:rPr>
              <a:t>(up to ~40-50%)</a:t>
            </a:r>
            <a:r>
              <a:rPr lang="it-IT" altLang="it-IT" sz="1400" b="1" dirty="0">
                <a:solidFill>
                  <a:schemeClr val="tx1"/>
                </a:solidFill>
                <a:latin typeface="Calibri" panose="020F0502020204030204" pitchFamily="34" charset="0"/>
              </a:rPr>
              <a:t> - </a:t>
            </a:r>
            <a:r>
              <a:rPr lang="it-IT" altLang="it-IT" sz="1400" dirty="0">
                <a:solidFill>
                  <a:schemeClr val="tx1"/>
                </a:solidFill>
                <a:latin typeface="Calibri" panose="020F0502020204030204" pitchFamily="34" charset="0"/>
              </a:rPr>
              <a:t>can </a:t>
            </a:r>
            <a:r>
              <a:rPr lang="it-IT" altLang="it-IT" sz="1400" dirty="0" err="1">
                <a:solidFill>
                  <a:schemeClr val="tx1"/>
                </a:solidFill>
                <a:latin typeface="Calibri" panose="020F0502020204030204" pitchFamily="34" charset="0"/>
              </a:rPr>
              <a:t>increase</a:t>
            </a:r>
            <a:r>
              <a:rPr lang="it-IT" altLang="it-IT" sz="1400" dirty="0">
                <a:solidFill>
                  <a:schemeClr val="tx1"/>
                </a:solidFill>
                <a:latin typeface="Calibri" panose="020F0502020204030204" pitchFamily="34" charset="0"/>
              </a:rPr>
              <a:t> laser energy </a:t>
            </a:r>
            <a:r>
              <a:rPr lang="it-IT" altLang="it-IT" sz="1400" dirty="0" err="1">
                <a:solidFill>
                  <a:schemeClr val="tx1"/>
                </a:solidFill>
                <a:latin typeface="Calibri" panose="020F0502020204030204" pitchFamily="34" charset="0"/>
              </a:rPr>
              <a:t>requirements</a:t>
            </a:r>
            <a:endParaRPr lang="it-IT" altLang="it-IT" sz="1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4" descr="https://ars.els-cdn.com/content/image/1-s2.0-S2468080X17300249-gr5_l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728" y="1417340"/>
            <a:ext cx="5742546" cy="280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2170769" y="5286027"/>
            <a:ext cx="53535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dirty="0"/>
              <a:t>(Laser </a:t>
            </a:r>
            <a:r>
              <a:rPr lang="it-IT" sz="1400" dirty="0" err="1"/>
              <a:t>coherence</a:t>
            </a:r>
            <a:r>
              <a:rPr lang="it-IT" sz="1400" dirty="0"/>
              <a:t> </a:t>
            </a:r>
            <a:r>
              <a:rPr lang="it-IT" sz="1400" dirty="0" err="1"/>
              <a:t>manipulation</a:t>
            </a:r>
            <a:r>
              <a:rPr lang="it-IT" sz="1400" dirty="0"/>
              <a:t>, Broadband laser, </a:t>
            </a:r>
            <a:r>
              <a:rPr lang="it-IT" sz="1400" dirty="0" err="1"/>
              <a:t>comb</a:t>
            </a:r>
            <a:r>
              <a:rPr lang="it-IT" sz="1400" dirty="0"/>
              <a:t> </a:t>
            </a:r>
            <a:r>
              <a:rPr lang="it-IT" sz="1400" dirty="0" err="1"/>
              <a:t>diode</a:t>
            </a:r>
            <a:r>
              <a:rPr lang="it-IT" sz="1400" dirty="0"/>
              <a:t> </a:t>
            </a:r>
            <a:r>
              <a:rPr lang="it-IT" sz="1400" dirty="0" err="1"/>
              <a:t>lasers</a:t>
            </a:r>
            <a:r>
              <a:rPr lang="it-IT" sz="1400" dirty="0"/>
              <a:t>…)</a:t>
            </a:r>
            <a:endParaRPr lang="it-IT" sz="1400" b="1" dirty="0"/>
          </a:p>
        </p:txBody>
      </p:sp>
      <p:sp>
        <p:nvSpPr>
          <p:cNvPr id="17" name="Freccia a destra 16"/>
          <p:cNvSpPr/>
          <p:nvPr/>
        </p:nvSpPr>
        <p:spPr>
          <a:xfrm>
            <a:off x="326801" y="4645354"/>
            <a:ext cx="593726" cy="361950"/>
          </a:xfrm>
          <a:prstGeom prst="rightArrow">
            <a:avLst/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 rot="16200000" flipH="1">
            <a:off x="6534521" y="2409360"/>
            <a:ext cx="289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Froula</a:t>
            </a:r>
            <a:r>
              <a:rPr lang="fr-FR" sz="1400" dirty="0"/>
              <a:t> et al., Plasma Phys. Control. Fusion 54 (2012) 124016</a:t>
            </a:r>
            <a:endParaRPr lang="it-IT" sz="1400" dirty="0"/>
          </a:p>
        </p:txBody>
      </p:sp>
      <p:pic>
        <p:nvPicPr>
          <p:cNvPr id="2" name="Immagine 22">
            <a:extLst>
              <a:ext uri="{FF2B5EF4-FFF2-40B4-BE49-F238E27FC236}">
                <a16:creationId xmlns:a16="http://schemas.microsoft.com/office/drawing/2014/main" id="{0D93E659-6111-2CE2-3490-80E999794A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9" y="48440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4C3BA6-AE91-6F32-6DE2-487661494AE0}"/>
              </a:ext>
            </a:extLst>
          </p:cNvPr>
          <p:cNvSpPr txBox="1"/>
          <p:nvPr/>
        </p:nvSpPr>
        <p:spPr>
          <a:xfrm>
            <a:off x="1299095" y="4995051"/>
            <a:ext cx="6946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000000"/>
              </a:buClr>
            </a:pPr>
            <a:r>
              <a:rPr lang="it-IT" dirty="0" err="1">
                <a:cs typeface="Arial" panose="020B0604020202020204" pitchFamily="34" charset="0"/>
              </a:rPr>
              <a:t>Is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it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possible</a:t>
            </a:r>
            <a:r>
              <a:rPr lang="it-IT" dirty="0">
                <a:cs typeface="Arial" panose="020B0604020202020204" pitchFamily="34" charset="0"/>
              </a:rPr>
              <a:t> to turn off or </a:t>
            </a:r>
            <a:r>
              <a:rPr lang="it-IT" dirty="0" err="1">
                <a:cs typeface="Arial" panose="020B0604020202020204" pitchFamily="34" charset="0"/>
              </a:rPr>
              <a:t>limit</a:t>
            </a:r>
            <a:r>
              <a:rPr lang="it-IT" dirty="0">
                <a:cs typeface="Arial" panose="020B0604020202020204" pitchFamily="34" charset="0"/>
              </a:rPr>
              <a:t> the </a:t>
            </a:r>
            <a:r>
              <a:rPr lang="it-IT" dirty="0" err="1">
                <a:cs typeface="Arial" panose="020B0604020202020204" pitchFamily="34" charset="0"/>
              </a:rPr>
              <a:t>growth</a:t>
            </a:r>
            <a:r>
              <a:rPr lang="it-IT" dirty="0">
                <a:cs typeface="Arial" panose="020B0604020202020204" pitchFamily="34" charset="0"/>
              </a:rPr>
              <a:t> of LPI 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850B5A-EC0D-B83F-3399-48DB57D76C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34706"/>
            <a:ext cx="8229600" cy="348768"/>
          </a:xfrm>
        </p:spPr>
        <p:txBody>
          <a:bodyPr>
            <a:noAutofit/>
          </a:bodyPr>
          <a:lstStyle/>
          <a:p>
            <a:r>
              <a:rPr lang="it-IT" sz="3600" b="1" kern="12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Parametric</a:t>
            </a:r>
            <a:r>
              <a:rPr lang="it-IT" sz="3600" b="1" kern="12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it-IT" sz="3600" b="1" kern="1200" dirty="0" err="1"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instabilities</a:t>
            </a:r>
            <a:r>
              <a:rPr lang="it-IT" sz="3600" dirty="0"/>
              <a:t>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46227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E006-9943-55CB-746E-E9B09AA4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D5089-29AD-A7B8-0285-4DF02FB8E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381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Challenge: laser</a:t>
            </a:r>
          </a:p>
        </p:txBody>
      </p:sp>
      <p:pic>
        <p:nvPicPr>
          <p:cNvPr id="4098" name="Picture 2" descr="il nuovo super laser al servizio della ...">
            <a:extLst>
              <a:ext uri="{FF2B5EF4-FFF2-40B4-BE49-F238E27FC236}">
                <a16:creationId xmlns:a16="http://schemas.microsoft.com/office/drawing/2014/main" id="{82A5172A-F32E-F868-981A-1BFA5B5E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88510"/>
            <a:ext cx="4038600" cy="226161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5CEDA0-BDA2-1168-170F-A85506339AB4}"/>
              </a:ext>
            </a:extLst>
          </p:cNvPr>
          <p:cNvSpPr txBox="1"/>
          <p:nvPr/>
        </p:nvSpPr>
        <p:spPr>
          <a:xfrm>
            <a:off x="4648202" y="1633364"/>
            <a:ext cx="424428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883" indent="-342883" defTabSz="91435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sz="2000" dirty="0"/>
              <a:t>IFE </a:t>
            </a:r>
            <a:r>
              <a:rPr lang="it-IT" sz="2000" dirty="0" err="1"/>
              <a:t>requires</a:t>
            </a:r>
            <a:r>
              <a:rPr lang="it-IT" sz="2000" dirty="0"/>
              <a:t> laser sources with </a:t>
            </a:r>
            <a:r>
              <a:rPr lang="it-IT" sz="2000" dirty="0" err="1"/>
              <a:t>extremely</a:t>
            </a:r>
            <a:r>
              <a:rPr lang="it-IT" sz="2000" dirty="0"/>
              <a:t> high power,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b="1" dirty="0"/>
              <a:t>high </a:t>
            </a:r>
            <a:r>
              <a:rPr lang="it-IT" sz="2000" b="1" dirty="0" err="1"/>
              <a:t>repetition</a:t>
            </a:r>
            <a:r>
              <a:rPr lang="it-IT" sz="2000" b="1" dirty="0"/>
              <a:t> rates</a:t>
            </a:r>
            <a:r>
              <a:rPr lang="it-IT" sz="2000" dirty="0"/>
              <a:t> (10–15 shots per second), far </a:t>
            </a:r>
            <a:r>
              <a:rPr lang="it-IT" sz="2000" dirty="0" err="1"/>
              <a:t>beyond</a:t>
            </a:r>
            <a:r>
              <a:rPr lang="it-IT" sz="2000" dirty="0"/>
              <a:t> </a:t>
            </a:r>
            <a:r>
              <a:rPr lang="it-IT" sz="2000" dirty="0" err="1"/>
              <a:t>today’s</a:t>
            </a:r>
            <a:r>
              <a:rPr lang="it-IT" sz="2000" dirty="0"/>
              <a:t> </a:t>
            </a:r>
            <a:r>
              <a:rPr lang="it-IT" sz="2000" dirty="0" err="1"/>
              <a:t>experimental</a:t>
            </a:r>
            <a:r>
              <a:rPr lang="it-IT" sz="2000" dirty="0"/>
              <a:t> capabilities.</a:t>
            </a:r>
          </a:p>
          <a:p>
            <a:pPr marL="342883" indent="-342883" defTabSz="91435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sz="2000" b="1" dirty="0"/>
              <a:t>Broadband</a:t>
            </a:r>
            <a:r>
              <a:rPr lang="it-IT" sz="2000" dirty="0"/>
              <a:t> laser for </a:t>
            </a:r>
            <a:r>
              <a:rPr lang="it-IT" sz="2000" dirty="0" err="1"/>
              <a:t>suppression</a:t>
            </a:r>
            <a:r>
              <a:rPr lang="it-IT" sz="2000" dirty="0"/>
              <a:t> of </a:t>
            </a:r>
            <a:r>
              <a:rPr lang="it-IT" sz="2000" dirty="0" err="1"/>
              <a:t>instabilities</a:t>
            </a:r>
            <a:endParaRPr lang="it-IT" sz="2000" dirty="0"/>
          </a:p>
          <a:p>
            <a:pPr marL="342883" indent="-342883" defTabSz="91435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sz="2000" dirty="0" err="1"/>
              <a:t>Electrical</a:t>
            </a:r>
            <a:r>
              <a:rPr lang="it-IT" sz="2000" dirty="0"/>
              <a:t>-to-optical </a:t>
            </a:r>
            <a:r>
              <a:rPr lang="it-IT" sz="2000" b="1" dirty="0" err="1"/>
              <a:t>wall</a:t>
            </a:r>
            <a:r>
              <a:rPr lang="it-IT" sz="2000" b="1" dirty="0"/>
              <a:t>-plug </a:t>
            </a:r>
            <a:r>
              <a:rPr lang="it-IT" sz="2000" b="1" dirty="0" err="1"/>
              <a:t>efficiency</a:t>
            </a:r>
            <a:r>
              <a:rPr lang="it-IT" sz="2000" b="1" dirty="0"/>
              <a:t> </a:t>
            </a:r>
            <a:r>
              <a:rPr lang="it-IT" sz="2000" dirty="0" err="1"/>
              <a:t>above</a:t>
            </a:r>
            <a:r>
              <a:rPr lang="it-IT" sz="2000" dirty="0"/>
              <a:t> 10%</a:t>
            </a:r>
          </a:p>
          <a:p>
            <a:pPr marL="342883" indent="-342883" defTabSz="91435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sz="2000" dirty="0" err="1"/>
              <a:t>Diode</a:t>
            </a:r>
            <a:r>
              <a:rPr lang="it-IT" sz="2000" dirty="0"/>
              <a:t> </a:t>
            </a:r>
            <a:r>
              <a:rPr lang="it-IT" sz="2000" dirty="0" err="1"/>
              <a:t>pumped</a:t>
            </a:r>
            <a:r>
              <a:rPr lang="it-IT" sz="2000" dirty="0"/>
              <a:t> </a:t>
            </a:r>
            <a:r>
              <a:rPr lang="it-IT" sz="2000" b="1" dirty="0" err="1"/>
              <a:t>solid</a:t>
            </a:r>
            <a:r>
              <a:rPr lang="it-IT" sz="2000" b="1" dirty="0"/>
              <a:t>-state </a:t>
            </a:r>
            <a:r>
              <a:rPr lang="it-IT" sz="2000" b="1" dirty="0" err="1"/>
              <a:t>lasers</a:t>
            </a:r>
            <a:r>
              <a:rPr lang="it-IT" sz="2000" b="1" dirty="0"/>
              <a:t> </a:t>
            </a:r>
            <a:r>
              <a:rPr lang="it-IT" sz="2000" dirty="0"/>
              <a:t>or </a:t>
            </a:r>
            <a:r>
              <a:rPr lang="it-IT" sz="2000" b="1" dirty="0"/>
              <a:t>gas</a:t>
            </a:r>
            <a:r>
              <a:rPr lang="it-IT" sz="2000" dirty="0"/>
              <a:t> </a:t>
            </a:r>
            <a:r>
              <a:rPr lang="it-IT" sz="2000" dirty="0" err="1"/>
              <a:t>lasers</a:t>
            </a:r>
            <a:r>
              <a:rPr lang="it-IT" sz="2000" dirty="0"/>
              <a:t> under </a:t>
            </a:r>
            <a:r>
              <a:rPr lang="it-IT" sz="2000" dirty="0" err="1"/>
              <a:t>development</a:t>
            </a:r>
            <a:r>
              <a:rPr lang="it-IT" sz="20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DC57C-D970-1713-92EC-9D2B8E2015D6}"/>
              </a:ext>
            </a:extLst>
          </p:cNvPr>
          <p:cNvSpPr txBox="1"/>
          <p:nvPr/>
        </p:nvSpPr>
        <p:spPr>
          <a:xfrm>
            <a:off x="83593" y="897597"/>
            <a:ext cx="9071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800" b="1" dirty="0"/>
              <a:t>IFE relies on a new generation of high power lasers</a:t>
            </a:r>
          </a:p>
        </p:txBody>
      </p:sp>
      <p:pic>
        <p:nvPicPr>
          <p:cNvPr id="3" name="Immagine 22">
            <a:extLst>
              <a:ext uri="{FF2B5EF4-FFF2-40B4-BE49-F238E27FC236}">
                <a16:creationId xmlns:a16="http://schemas.microsoft.com/office/drawing/2014/main" id="{EE83BA2F-35DE-6DCB-3111-11641C7A9F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92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648F7-BC01-257D-086E-803A28459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10BD-C563-CC25-C724-87964F6C8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381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Challenge: </a:t>
            </a:r>
            <a:r>
              <a:rPr lang="it-IT" b="1" dirty="0" err="1">
                <a:solidFill>
                  <a:schemeClr val="bg1"/>
                </a:solidFill>
              </a:rPr>
              <a:t>reactor</a:t>
            </a:r>
            <a:endParaRPr lang="it-IT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03D68-F303-E117-49F8-6E4B8B713897}"/>
              </a:ext>
            </a:extLst>
          </p:cNvPr>
          <p:cNvSpPr txBox="1"/>
          <p:nvPr/>
        </p:nvSpPr>
        <p:spPr>
          <a:xfrm>
            <a:off x="4932040" y="1678152"/>
            <a:ext cx="4038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91435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b="1" dirty="0"/>
              <a:t>Low-cost </a:t>
            </a:r>
            <a:r>
              <a:rPr lang="it-IT" b="1" dirty="0" err="1"/>
              <a:t>fuel</a:t>
            </a:r>
            <a:r>
              <a:rPr lang="it-IT" b="1" dirty="0"/>
              <a:t> </a:t>
            </a:r>
            <a:r>
              <a:rPr lang="it-IT" b="1" dirty="0" err="1"/>
              <a:t>capsules</a:t>
            </a:r>
            <a:r>
              <a:rPr lang="it-IT" b="1" dirty="0"/>
              <a:t> - </a:t>
            </a:r>
            <a:r>
              <a:rPr lang="it-IT" dirty="0" err="1"/>
              <a:t>Fuel</a:t>
            </a:r>
            <a:r>
              <a:rPr lang="it-IT" dirty="0"/>
              <a:t> </a:t>
            </a:r>
            <a:r>
              <a:rPr lang="it-IT" dirty="0" err="1"/>
              <a:t>capsules</a:t>
            </a:r>
            <a:r>
              <a:rPr lang="it-IT" dirty="0"/>
              <a:t> must be </a:t>
            </a:r>
            <a:r>
              <a:rPr lang="it-IT" dirty="0" err="1"/>
              <a:t>manufactured</a:t>
            </a:r>
            <a:r>
              <a:rPr lang="it-IT" dirty="0"/>
              <a:t> by the </a:t>
            </a:r>
            <a:r>
              <a:rPr lang="it-IT" b="1" dirty="0" err="1"/>
              <a:t>millions</a:t>
            </a:r>
            <a:r>
              <a:rPr lang="it-IT" b="1" dirty="0"/>
              <a:t> per </a:t>
            </a:r>
            <a:r>
              <a:rPr lang="it-IT" b="1" dirty="0" err="1"/>
              <a:t>year</a:t>
            </a:r>
            <a:r>
              <a:rPr lang="it-IT" dirty="0"/>
              <a:t>, with </a:t>
            </a:r>
            <a:r>
              <a:rPr lang="it-IT" dirty="0" err="1"/>
              <a:t>perfect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- a challenge </a:t>
            </a:r>
            <a:r>
              <a:rPr lang="it-IT" dirty="0" err="1"/>
              <a:t>reminiscent</a:t>
            </a:r>
            <a:r>
              <a:rPr lang="it-IT" dirty="0"/>
              <a:t> of </a:t>
            </a:r>
            <a:r>
              <a:rPr lang="it-IT" dirty="0" err="1"/>
              <a:t>semiconductor</a:t>
            </a:r>
            <a:r>
              <a:rPr lang="it-IT" dirty="0"/>
              <a:t> </a:t>
            </a:r>
            <a:r>
              <a:rPr lang="it-IT" dirty="0" err="1"/>
              <a:t>industry</a:t>
            </a:r>
            <a:r>
              <a:rPr lang="it-IT" dirty="0"/>
              <a:t> scaling.</a:t>
            </a:r>
          </a:p>
          <a:p>
            <a:pPr marL="285750" indent="-285750" defTabSz="91435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b="1" dirty="0"/>
              <a:t>Reaction </a:t>
            </a:r>
            <a:r>
              <a:rPr lang="it-IT" b="1" dirty="0" err="1"/>
              <a:t>chambers</a:t>
            </a:r>
            <a:r>
              <a:rPr lang="it-IT" b="1" dirty="0"/>
              <a:t> and </a:t>
            </a:r>
            <a:r>
              <a:rPr lang="it-IT" b="1" dirty="0" err="1"/>
              <a:t>resistant</a:t>
            </a:r>
            <a:r>
              <a:rPr lang="it-IT" b="1" dirty="0"/>
              <a:t> </a:t>
            </a:r>
            <a:r>
              <a:rPr lang="it-IT" b="1" dirty="0" err="1"/>
              <a:t>materials</a:t>
            </a:r>
            <a:r>
              <a:rPr lang="it-IT" b="1" dirty="0"/>
              <a:t> - </a:t>
            </a:r>
            <a:r>
              <a:rPr lang="it-IT" dirty="0" err="1"/>
              <a:t>Each</a:t>
            </a:r>
            <a:r>
              <a:rPr lang="it-IT" dirty="0"/>
              <a:t> shot </a:t>
            </a:r>
            <a:r>
              <a:rPr lang="it-IT" dirty="0" err="1"/>
              <a:t>generates</a:t>
            </a:r>
            <a:r>
              <a:rPr lang="it-IT" dirty="0"/>
              <a:t> </a:t>
            </a:r>
            <a:r>
              <a:rPr lang="it-IT" dirty="0" err="1"/>
              <a:t>neutrons</a:t>
            </a:r>
            <a:r>
              <a:rPr lang="it-IT" dirty="0"/>
              <a:t>, X-rays, and </a:t>
            </a:r>
            <a:r>
              <a:rPr lang="it-IT" dirty="0" err="1"/>
              <a:t>debris</a:t>
            </a:r>
            <a:r>
              <a:rPr lang="it-IT" dirty="0"/>
              <a:t>; </a:t>
            </a:r>
            <a:r>
              <a:rPr lang="it-IT" dirty="0" err="1"/>
              <a:t>materials</a:t>
            </a:r>
            <a:r>
              <a:rPr lang="it-IT" dirty="0"/>
              <a:t> must </a:t>
            </a:r>
            <a:r>
              <a:rPr lang="it-IT" dirty="0" err="1"/>
              <a:t>withstand</a:t>
            </a:r>
            <a:r>
              <a:rPr lang="it-IT" dirty="0"/>
              <a:t> </a:t>
            </a:r>
            <a:r>
              <a:rPr lang="it-IT" dirty="0" err="1"/>
              <a:t>extreme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 for </a:t>
            </a:r>
            <a:r>
              <a:rPr lang="it-IT" dirty="0" err="1"/>
              <a:t>years</a:t>
            </a:r>
            <a:r>
              <a:rPr lang="it-IT" dirty="0"/>
              <a:t>.</a:t>
            </a:r>
          </a:p>
          <a:p>
            <a:pPr marL="285750" indent="-285750" defTabSz="914355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b="1" dirty="0" err="1"/>
              <a:t>Measurement</a:t>
            </a:r>
            <a:r>
              <a:rPr lang="it-IT" b="1" dirty="0"/>
              <a:t> and control  -</a:t>
            </a:r>
            <a:r>
              <a:rPr lang="it-IT" dirty="0"/>
              <a:t> Systems must operate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b="1" dirty="0" err="1"/>
              <a:t>picosecond</a:t>
            </a:r>
            <a:r>
              <a:rPr lang="it-IT" dirty="0"/>
              <a:t> and </a:t>
            </a:r>
            <a:r>
              <a:rPr lang="it-IT" b="1" dirty="0" err="1"/>
              <a:t>micrometer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, to control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experiment</a:t>
            </a:r>
            <a:r>
              <a:rPr lang="it-IT" dirty="0"/>
              <a:t> in </a:t>
            </a:r>
            <a:r>
              <a:rPr lang="it-IT" dirty="0" err="1"/>
              <a:t>real</a:t>
            </a:r>
            <a:r>
              <a:rPr lang="it-IT" dirty="0"/>
              <a:t> time.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F346C-FF79-EE56-9DA5-EAF73509A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78152"/>
            <a:ext cx="4514900" cy="3515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FDA397-3220-87D5-F4B3-E1FDE0D2FFD0}"/>
              </a:ext>
            </a:extLst>
          </p:cNvPr>
          <p:cNvSpPr txBox="1"/>
          <p:nvPr/>
        </p:nvSpPr>
        <p:spPr>
          <a:xfrm>
            <a:off x="10633" y="897597"/>
            <a:ext cx="90258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800" b="1" dirty="0"/>
              <a:t>IFE reactor concept needs new materials and components</a:t>
            </a:r>
          </a:p>
        </p:txBody>
      </p:sp>
      <p:pic>
        <p:nvPicPr>
          <p:cNvPr id="3" name="Immagine 22">
            <a:extLst>
              <a:ext uri="{FF2B5EF4-FFF2-40B4-BE49-F238E27FC236}">
                <a16:creationId xmlns:a16="http://schemas.microsoft.com/office/drawing/2014/main" id="{D1A1324A-FE64-6F03-1678-C6245C80EC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62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2">
            <a:extLst>
              <a:ext uri="{FF2B5EF4-FFF2-40B4-BE49-F238E27FC236}">
                <a16:creationId xmlns:a16="http://schemas.microsoft.com/office/drawing/2014/main" id="{C78D9BA7-668D-0855-698E-AD94B3D351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>
            <a:extLst>
              <a:ext uri="{FF2B5EF4-FFF2-40B4-BE49-F238E27FC236}">
                <a16:creationId xmlns:a16="http://schemas.microsoft.com/office/drawing/2014/main" id="{CACD906A-5C3B-54B9-A43E-77B12A0DD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799" y="1539539"/>
            <a:ext cx="1612080" cy="2240262"/>
          </a:xfrm>
          <a:prstGeom prst="rect">
            <a:avLst/>
          </a:prstGeom>
        </p:spPr>
      </p:pic>
      <p:pic>
        <p:nvPicPr>
          <p:cNvPr id="5" name="Immagine 7">
            <a:extLst>
              <a:ext uri="{FF2B5EF4-FFF2-40B4-BE49-F238E27FC236}">
                <a16:creationId xmlns:a16="http://schemas.microsoft.com/office/drawing/2014/main" id="{B85132F3-DE8D-E79D-2C7F-46F2E0E52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237" y="1594905"/>
            <a:ext cx="2558995" cy="1650732"/>
          </a:xfrm>
          <a:prstGeom prst="rect">
            <a:avLst/>
          </a:prstGeom>
        </p:spPr>
      </p:pic>
      <p:pic>
        <p:nvPicPr>
          <p:cNvPr id="6" name="Immagine 9">
            <a:extLst>
              <a:ext uri="{FF2B5EF4-FFF2-40B4-BE49-F238E27FC236}">
                <a16:creationId xmlns:a16="http://schemas.microsoft.com/office/drawing/2014/main" id="{959FED3D-0FDC-CC9D-C054-365306318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536" y="1787338"/>
            <a:ext cx="1577312" cy="6329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10">
                <a:extLst>
                  <a:ext uri="{FF2B5EF4-FFF2-40B4-BE49-F238E27FC236}">
                    <a16:creationId xmlns:a16="http://schemas.microsoft.com/office/drawing/2014/main" id="{AD93B885-F1C1-5BF9-CEF5-13E7E75565E9}"/>
                  </a:ext>
                </a:extLst>
              </p:cNvPr>
              <p:cNvSpPr txBox="1"/>
              <p:nvPr/>
            </p:nvSpPr>
            <p:spPr>
              <a:xfrm>
                <a:off x="503423" y="942666"/>
                <a:ext cx="8137153" cy="4605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33" dirty="0"/>
                  <a:t>2005-2014 European Project “HIPER” (High Power Laser Energy Research Facility)</a:t>
                </a:r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r>
                  <a:rPr lang="en-US" sz="1333" dirty="0" err="1"/>
                  <a:t>HiPER</a:t>
                </a:r>
                <a:r>
                  <a:rPr lang="en-US" sz="1333" dirty="0"/>
                  <a:t>, conceived as a large-scale laser system designed to demonstrate significant energy production form ICF, was listed on the ESFRI large scale facility roadmap and awarded preparatory phase funding (</a:t>
                </a:r>
                <a14:m>
                  <m:oMath xmlns:m="http://schemas.openxmlformats.org/officeDocument/2006/math">
                    <m:r>
                      <a:rPr lang="en-US" sz="1333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1333" dirty="0"/>
                  <a:t>2 M€) by the EU with additional funding from STFC, UK, and the Ministry of Education, Czech Republic, and work in-kind from many other partners</a:t>
                </a:r>
                <a:endParaRPr lang="en-US" sz="750" dirty="0"/>
              </a:p>
              <a:p>
                <a:endParaRPr lang="en-US" sz="750" dirty="0"/>
              </a:p>
              <a:p>
                <a:r>
                  <a:rPr lang="en-US" sz="1333" dirty="0"/>
                  <a:t>The project was based on the assumption that NIF would ignite during the National ignition Campaign (2009-2012) </a:t>
                </a:r>
                <a:endParaRPr lang="en-US" sz="750" dirty="0"/>
              </a:p>
              <a:p>
                <a:endParaRPr lang="en-US" sz="750" dirty="0"/>
              </a:p>
              <a:p>
                <a:r>
                  <a:rPr lang="en-US" sz="1333" dirty="0">
                    <a:hlinkClick r:id="rId7"/>
                  </a:rPr>
                  <a:t>www.hiper-laser.org</a:t>
                </a:r>
                <a:endParaRPr lang="en-US" sz="1333" dirty="0"/>
              </a:p>
            </p:txBody>
          </p:sp>
        </mc:Choice>
        <mc:Fallback xmlns="">
          <p:sp>
            <p:nvSpPr>
              <p:cNvPr id="7" name="CasellaDiTesto 10">
                <a:extLst>
                  <a:ext uri="{FF2B5EF4-FFF2-40B4-BE49-F238E27FC236}">
                    <a16:creationId xmlns:a16="http://schemas.microsoft.com/office/drawing/2014/main" id="{AD93B885-F1C1-5BF9-CEF5-13E7E75565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23" y="942666"/>
                <a:ext cx="8137153" cy="4605941"/>
              </a:xfrm>
              <a:prstGeom prst="rect">
                <a:avLst/>
              </a:prstGeom>
              <a:blipFill>
                <a:blip r:embed="rId8"/>
                <a:stretch>
                  <a:fillRect l="-623" t="-551" r="-156" b="-5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DF2183C6-B5B6-153E-B920-2C37046107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28864"/>
            <a:ext cx="8229600" cy="324380"/>
          </a:xfrm>
        </p:spPr>
        <p:txBody>
          <a:bodyPr>
            <a:no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Europe-wide initiatives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81609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2">
            <a:extLst>
              <a:ext uri="{FF2B5EF4-FFF2-40B4-BE49-F238E27FC236}">
                <a16:creationId xmlns:a16="http://schemas.microsoft.com/office/drawing/2014/main" id="{C78D9BA7-668D-0855-698E-AD94B3D351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425;p8">
            <a:extLst>
              <a:ext uri="{FF2B5EF4-FFF2-40B4-BE49-F238E27FC236}">
                <a16:creationId xmlns:a16="http://schemas.microsoft.com/office/drawing/2014/main" id="{058ABDEA-9D2C-8A18-1A94-C13901D977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1941" y="1562739"/>
            <a:ext cx="3052804" cy="73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6">
            <a:extLst>
              <a:ext uri="{FF2B5EF4-FFF2-40B4-BE49-F238E27FC236}">
                <a16:creationId xmlns:a16="http://schemas.microsoft.com/office/drawing/2014/main" id="{DE143905-FA2C-F179-493A-DD30AC15DF36}"/>
              </a:ext>
            </a:extLst>
          </p:cNvPr>
          <p:cNvGrpSpPr/>
          <p:nvPr/>
        </p:nvGrpSpPr>
        <p:grpSpPr>
          <a:xfrm>
            <a:off x="4348775" y="2173201"/>
            <a:ext cx="3877527" cy="3375000"/>
            <a:chOff x="5544586" y="944724"/>
            <a:chExt cx="6204042" cy="5400000"/>
          </a:xfrm>
        </p:grpSpPr>
        <p:pic>
          <p:nvPicPr>
            <p:cNvPr id="6" name="Image 3">
              <a:extLst>
                <a:ext uri="{FF2B5EF4-FFF2-40B4-BE49-F238E27FC236}">
                  <a16:creationId xmlns:a16="http://schemas.microsoft.com/office/drawing/2014/main" id="{C7B14E91-239A-7E17-E998-1006C088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586" y="944724"/>
              <a:ext cx="6204042" cy="5400000"/>
            </a:xfrm>
            <a:prstGeom prst="rect">
              <a:avLst/>
            </a:prstGeom>
          </p:spPr>
        </p:pic>
        <p:sp>
          <p:nvSpPr>
            <p:cNvPr id="7" name="Ellipse 4">
              <a:extLst>
                <a:ext uri="{FF2B5EF4-FFF2-40B4-BE49-F238E27FC236}">
                  <a16:creationId xmlns:a16="http://schemas.microsoft.com/office/drawing/2014/main" id="{D1A356FC-C8CF-F35E-909D-2DF6B2AC9C13}"/>
                </a:ext>
              </a:extLst>
            </p:cNvPr>
            <p:cNvSpPr/>
            <p:nvPr/>
          </p:nvSpPr>
          <p:spPr>
            <a:xfrm>
              <a:off x="9336360" y="5085184"/>
              <a:ext cx="162000" cy="162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Ellipse 9">
              <a:extLst>
                <a:ext uri="{FF2B5EF4-FFF2-40B4-BE49-F238E27FC236}">
                  <a16:creationId xmlns:a16="http://schemas.microsoft.com/office/drawing/2014/main" id="{5F17435F-E54A-F51F-A204-7455484DBB0A}"/>
                </a:ext>
              </a:extLst>
            </p:cNvPr>
            <p:cNvSpPr/>
            <p:nvPr/>
          </p:nvSpPr>
          <p:spPr>
            <a:xfrm>
              <a:off x="9360000" y="5112000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5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oogle Shape;161;p7">
            <a:extLst>
              <a:ext uri="{FF2B5EF4-FFF2-40B4-BE49-F238E27FC236}">
                <a16:creationId xmlns:a16="http://schemas.microsoft.com/office/drawing/2014/main" id="{176F269C-129C-7608-143A-CBD8D4432A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75690" y="1868656"/>
            <a:ext cx="1074688" cy="49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5" descr="A picture containing diagram">
            <a:extLst>
              <a:ext uri="{FF2B5EF4-FFF2-40B4-BE49-F238E27FC236}">
                <a16:creationId xmlns:a16="http://schemas.microsoft.com/office/drawing/2014/main" id="{EFF76504-9B87-1756-0312-9E834E09D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440" y="3317777"/>
            <a:ext cx="1324154" cy="695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7">
                <a:extLst>
                  <a:ext uri="{FF2B5EF4-FFF2-40B4-BE49-F238E27FC236}">
                    <a16:creationId xmlns:a16="http://schemas.microsoft.com/office/drawing/2014/main" id="{3E6A0495-6338-4148-996B-85028C9E1873}"/>
                  </a:ext>
                </a:extLst>
              </p:cNvPr>
              <p:cNvSpPr txBox="1"/>
              <p:nvPr/>
            </p:nvSpPr>
            <p:spPr>
              <a:xfrm>
                <a:off x="817860" y="1017325"/>
                <a:ext cx="3969993" cy="44128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dk1"/>
                  </a:buClr>
                  <a:buSzPts val="1800"/>
                </a:pPr>
                <a:r>
                  <a:rPr lang="en-GB" sz="1333" dirty="0">
                    <a:solidFill>
                      <a:srgbClr val="0432FF"/>
                    </a:solidFill>
                    <a:latin typeface="Calibri" panose="020F0502020204030204" pitchFamily="34" charset="0"/>
                    <a:ea typeface="Times"/>
                    <a:cs typeface="Calibri" panose="020F0502020204030204" pitchFamily="34" charset="0"/>
                    <a:sym typeface="Times"/>
                  </a:rPr>
                  <a:t>COST</a:t>
                </a:r>
                <a:r>
                  <a:rPr lang="en-GB" sz="1333" dirty="0">
                    <a:solidFill>
                      <a:schemeClr val="dk1"/>
                    </a:solidFill>
                    <a:latin typeface="Calibri" panose="020F0502020204030204" pitchFamily="34" charset="0"/>
                    <a:ea typeface="Times"/>
                    <a:cs typeface="Calibri" panose="020F0502020204030204" pitchFamily="34" charset="0"/>
                    <a:sym typeface="Times"/>
                  </a:rPr>
                  <a:t> Action MP1208 «Developing the Physics and the Scientific Community for Inertial Fusion at the time of NIF ignition» </a:t>
                </a:r>
                <a:r>
                  <a:rPr lang="en-GB" sz="1333" dirty="0">
                    <a:solidFill>
                      <a:srgbClr val="FF0000"/>
                    </a:solidFill>
                    <a:latin typeface="Calibri" panose="020F0502020204030204" pitchFamily="34" charset="0"/>
                    <a:ea typeface="Times"/>
                    <a:cs typeface="Calibri" panose="020F0502020204030204" pitchFamily="34" charset="0"/>
                    <a:sym typeface="Times"/>
                  </a:rPr>
                  <a:t>2013-2017</a:t>
                </a:r>
              </a:p>
              <a:p>
                <a:pPr>
                  <a:spcBef>
                    <a:spcPts val="1125"/>
                  </a:spcBef>
                </a:pPr>
                <a:endParaRPr lang="en-US" sz="1333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1125"/>
                  </a:spcBef>
                </a:pPr>
                <a:endParaRPr lang="en-US" sz="1333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spcBef>
                    <a:spcPts val="1125"/>
                  </a:spcBef>
                </a:pPr>
                <a:r>
                  <a:rPr lang="en-US" sz="1333" b="1" dirty="0" err="1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Laserlab</a:t>
                </a:r>
                <a:r>
                  <a:rPr lang="en-US" sz="1333" b="1" dirty="0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Europe AISBL </a:t>
                </a:r>
                <a:r>
                  <a:rPr lang="en-US" sz="1333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supports 3 ICF-related groups: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333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Expert group in ICF/IFE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333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Expert group in micro-structured materials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333" dirty="0">
                    <a:latin typeface="Calibri" panose="020F0502020204030204" pitchFamily="34" charset="0"/>
                    <a:cs typeface="Calibri" panose="020F0502020204030204" pitchFamily="34" charset="0"/>
                  </a:rPr>
                  <a:t>Expert group in laser-generated EMP</a:t>
                </a:r>
              </a:p>
              <a:p>
                <a:pPr>
                  <a:lnSpc>
                    <a:spcPct val="100000"/>
                  </a:lnSpc>
                </a:pPr>
                <a:endParaRPr lang="en-US" sz="1333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1333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1333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endParaRPr lang="en-US" sz="1333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1333" b="1" dirty="0" err="1">
                    <a:solidFill>
                      <a:srgbClr val="0432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EUROFusion</a:t>
                </a:r>
                <a:r>
                  <a:rPr lang="en-US" sz="1333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within Enabling Research projects </a:t>
                </a:r>
                <a:r>
                  <a:rPr lang="en-US" sz="1333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EUROFusion</a:t>
                </a:r>
                <a:r>
                  <a:rPr lang="en-US" sz="1333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supports projects related to direct-drive and shock ignition at the level of </a:t>
                </a:r>
                <a14:m>
                  <m:oMath xmlns:m="http://schemas.openxmlformats.org/officeDocument/2006/math">
                    <m:r>
                      <a:rPr lang="en-US" sz="1333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  <m:r>
                      <a:rPr lang="it-IT" sz="1333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300 </m:t>
                    </m:r>
                    <m:r>
                      <a:rPr lang="it-IT" sz="1333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𝑘</m:t>
                    </m:r>
                    <m:r>
                      <a:rPr lang="it-IT" sz="1333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€</m:t>
                    </m:r>
                  </m:oMath>
                </a14:m>
                <a:r>
                  <a:rPr lang="en-US" sz="1333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/year </a:t>
                </a:r>
                <a:r>
                  <a:rPr lang="en-US" sz="1333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(2017-2024) </a:t>
                </a:r>
              </a:p>
              <a:p>
                <a:pPr>
                  <a:lnSpc>
                    <a:spcPct val="100000"/>
                  </a:lnSpc>
                </a:pPr>
                <a:endParaRPr lang="en-US" sz="1333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1333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CasellaDiTesto 17">
                <a:extLst>
                  <a:ext uri="{FF2B5EF4-FFF2-40B4-BE49-F238E27FC236}">
                    <a16:creationId xmlns:a16="http://schemas.microsoft.com/office/drawing/2014/main" id="{3E6A0495-6338-4148-996B-85028C9E1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60" y="1017325"/>
                <a:ext cx="3969993" cy="4412811"/>
              </a:xfrm>
              <a:prstGeom prst="rect">
                <a:avLst/>
              </a:prstGeom>
              <a:blipFill>
                <a:blip r:embed="rId8"/>
                <a:stretch>
                  <a:fillRect l="-319" t="-28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2D0E220-502D-E933-3B8D-3F988B8A95A7}"/>
              </a:ext>
            </a:extLst>
          </p:cNvPr>
          <p:cNvSpPr txBox="1">
            <a:spLocks/>
          </p:cNvSpPr>
          <p:nvPr/>
        </p:nvSpPr>
        <p:spPr>
          <a:xfrm>
            <a:off x="4999410" y="2431603"/>
            <a:ext cx="3015335" cy="50181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883" indent="-342883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5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6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8" algn="l" defTabSz="91435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333">
                <a:latin typeface="Calibri" panose="020F0502020204030204" pitchFamily="34" charset="0"/>
                <a:cs typeface="Calibri" panose="020F0502020204030204" pitchFamily="34" charset="0"/>
              </a:rPr>
              <a:t>24 groups and more than 100 researchers involved throughout Europe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121F1A5-0F3D-4B0F-D318-701182F791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28864"/>
            <a:ext cx="8229600" cy="32438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EU </a:t>
            </a:r>
            <a:r>
              <a:rPr lang="en-US" b="1" i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IFE</a:t>
            </a:r>
            <a:r>
              <a:rPr lang="en-US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community</a:t>
            </a:r>
            <a:endParaRPr lang="en-IT" sz="7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9017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 descr="A map of europe with different colored areas&#10;&#10;Description automatically generated">
            <a:extLst>
              <a:ext uri="{FF2B5EF4-FFF2-40B4-BE49-F238E27FC236}">
                <a16:creationId xmlns:a16="http://schemas.microsoft.com/office/drawing/2014/main" id="{B30FE8A7-C4EB-2A97-A42D-A530AB62F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>
            <a:fillRect/>
          </a:stretch>
        </p:blipFill>
        <p:spPr bwMode="auto">
          <a:xfrm>
            <a:off x="251520" y="3262693"/>
            <a:ext cx="3835337" cy="2452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7">
            <a:extLst>
              <a:ext uri="{FF2B5EF4-FFF2-40B4-BE49-F238E27FC236}">
                <a16:creationId xmlns:a16="http://schemas.microsoft.com/office/drawing/2014/main" id="{AA2F7FA2-F206-6716-CDF5-0C53006CDB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7486" y="2473607"/>
            <a:ext cx="3970020" cy="2015239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16B43F-BD4A-3FA4-7E52-119AEC9DD64A}"/>
              </a:ext>
            </a:extLst>
          </p:cNvPr>
          <p:cNvSpPr txBox="1"/>
          <p:nvPr/>
        </p:nvSpPr>
        <p:spPr>
          <a:xfrm>
            <a:off x="440410" y="2354613"/>
            <a:ext cx="185499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0" b="1" dirty="0"/>
              <a:t>HiPER+ Consortium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0B24A6-6F53-85B2-E7C5-920755EFC306}"/>
              </a:ext>
            </a:extLst>
          </p:cNvPr>
          <p:cNvSpPr txBox="1"/>
          <p:nvPr/>
        </p:nvSpPr>
        <p:spPr>
          <a:xfrm>
            <a:off x="5827144" y="2090555"/>
            <a:ext cx="17868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20" b="1" dirty="0"/>
              <a:t>Conceptual Design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8DD8A5-F584-DBB0-AB5D-2AA9AEA326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8680" y="219758"/>
            <a:ext cx="7406640" cy="332399"/>
          </a:xfrm>
        </p:spPr>
        <p:txBody>
          <a:bodyPr>
            <a:noAutofit/>
          </a:bodyPr>
          <a:lstStyle/>
          <a:p>
            <a:pPr algn="ctr" rtl="0" eaLnBrk="1" latinLnBrk="0" hangingPunct="1"/>
            <a:r>
              <a:rPr lang="it-IT" sz="3600" b="1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HiPER+ </a:t>
            </a:r>
            <a:r>
              <a:rPr lang="it-IT" sz="3600" b="1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Research</a:t>
            </a:r>
            <a:r>
              <a:rPr lang="it-IT" sz="3600" b="1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it-IT" sz="3600" b="1" dirty="0" err="1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Infrastructure</a:t>
            </a:r>
            <a:endParaRPr lang="en-IT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34C21-49E7-BBC3-6AA8-B6300721B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96" y="1799480"/>
            <a:ext cx="1401894" cy="533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52F3DE-A581-43B9-86C3-CC21DF360A93}"/>
              </a:ext>
            </a:extLst>
          </p:cNvPr>
          <p:cNvSpPr txBox="1"/>
          <p:nvPr/>
        </p:nvSpPr>
        <p:spPr>
          <a:xfrm>
            <a:off x="4632282" y="4571687"/>
            <a:ext cx="4260123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chemeClr val="bg1"/>
                </a:solidFill>
              </a:rPr>
              <a:t>To address scientific and technological challenges including: modelling, laser, LPI, facility </a:t>
            </a:r>
            <a:r>
              <a:rPr lang="en-GB" sz="2000" b="1" i="1" dirty="0" err="1">
                <a:solidFill>
                  <a:schemeClr val="bg1"/>
                </a:solidFill>
              </a:rPr>
              <a:t>engeneering</a:t>
            </a:r>
            <a:r>
              <a:rPr lang="en-GB" sz="2000" b="1" i="1" dirty="0">
                <a:solidFill>
                  <a:schemeClr val="bg1"/>
                </a:solidFill>
              </a:rPr>
              <a:t> etc …</a:t>
            </a:r>
          </a:p>
        </p:txBody>
      </p:sp>
      <p:pic>
        <p:nvPicPr>
          <p:cNvPr id="9218" name="Picture 2" descr="EUROfusion - Realising Fusion Energy">
            <a:extLst>
              <a:ext uri="{FF2B5EF4-FFF2-40B4-BE49-F238E27FC236}">
                <a16:creationId xmlns:a16="http://schemas.microsoft.com/office/drawing/2014/main" id="{BD86E302-5EE6-3425-936C-1152EA8E3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12" y="1590018"/>
            <a:ext cx="2087768" cy="50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650519-D697-595F-9B08-5DB49E418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6257" y="1546426"/>
            <a:ext cx="1147631" cy="1638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B61BB7-6BA9-00A3-A14D-93E7D1B13105}"/>
              </a:ext>
            </a:extLst>
          </p:cNvPr>
          <p:cNvSpPr txBox="1"/>
          <p:nvPr/>
        </p:nvSpPr>
        <p:spPr>
          <a:xfrm>
            <a:off x="36480" y="901764"/>
            <a:ext cx="9071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800" b="1" dirty="0"/>
              <a:t>A large scale infrastructure to demonstrate ignition (DD)</a:t>
            </a:r>
          </a:p>
        </p:txBody>
      </p:sp>
      <p:pic>
        <p:nvPicPr>
          <p:cNvPr id="7" name="Immagine 22">
            <a:extLst>
              <a:ext uri="{FF2B5EF4-FFF2-40B4-BE49-F238E27FC236}">
                <a16:creationId xmlns:a16="http://schemas.microsoft.com/office/drawing/2014/main" id="{72A1D50F-2125-EA16-DD94-47F04D07E9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4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2">
            <a:extLst>
              <a:ext uri="{FF2B5EF4-FFF2-40B4-BE49-F238E27FC236}">
                <a16:creationId xmlns:a16="http://schemas.microsoft.com/office/drawing/2014/main" id="{794FFD63-5801-8E71-1208-12E99C90B9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9" y="48440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6F7D14E3-BAD8-6EEE-D869-A9E09BF0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80" y="827715"/>
            <a:ext cx="8229599" cy="394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67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approach  the final goal of “</a:t>
            </a:r>
            <a:r>
              <a:rPr lang="en-GB" sz="16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Performing shock ignition demonstration experiments</a:t>
            </a:r>
            <a:r>
              <a:rPr lang="en-GB" sz="1667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?</a:t>
            </a:r>
          </a:p>
          <a:p>
            <a:pPr>
              <a:defRPr/>
            </a:pPr>
            <a:endParaRPr lang="en-GB" sz="1667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667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Geometry </a:t>
            </a:r>
          </a:p>
          <a:p>
            <a:pPr>
              <a:defRPr/>
            </a:pP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667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Spherical</a:t>
            </a: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667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Cylindrical</a:t>
            </a:r>
          </a:p>
          <a:p>
            <a:pPr>
              <a:defRPr/>
            </a:pP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667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Planar</a:t>
            </a:r>
          </a:p>
          <a:p>
            <a:pPr>
              <a:defRPr/>
            </a:pPr>
            <a:endParaRPr lang="en-GB" sz="1667" dirty="0">
              <a:ln>
                <a:solidFill>
                  <a:schemeClr val="tx1"/>
                </a:solidFill>
              </a:ln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GB" sz="1667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							Laser Energy</a:t>
            </a:r>
            <a:endParaRPr lang="en-GB" sz="667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Connecteur droit avec flèche 2">
            <a:extLst>
              <a:ext uri="{FF2B5EF4-FFF2-40B4-BE49-F238E27FC236}">
                <a16:creationId xmlns:a16="http://schemas.microsoft.com/office/drawing/2014/main" id="{2F77C7D4-AC2B-C4CE-6B97-87CCF5650D9E}"/>
              </a:ext>
            </a:extLst>
          </p:cNvPr>
          <p:cNvCxnSpPr/>
          <p:nvPr/>
        </p:nvCxnSpPr>
        <p:spPr bwMode="auto">
          <a:xfrm>
            <a:off x="2101057" y="4907589"/>
            <a:ext cx="528108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Connecteur droit avec flèche 6">
            <a:extLst>
              <a:ext uri="{FF2B5EF4-FFF2-40B4-BE49-F238E27FC236}">
                <a16:creationId xmlns:a16="http://schemas.microsoft.com/office/drawing/2014/main" id="{C923A60A-49D8-2A31-072B-7E2989CE15E1}"/>
              </a:ext>
            </a:extLst>
          </p:cNvPr>
          <p:cNvCxnSpPr/>
          <p:nvPr/>
        </p:nvCxnSpPr>
        <p:spPr bwMode="auto">
          <a:xfrm flipV="1">
            <a:off x="2221443" y="1667766"/>
            <a:ext cx="0" cy="34792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cteur droit 5">
            <a:extLst>
              <a:ext uri="{FF2B5EF4-FFF2-40B4-BE49-F238E27FC236}">
                <a16:creationId xmlns:a16="http://schemas.microsoft.com/office/drawing/2014/main" id="{0CB15953-742D-8B24-05A5-FD8A4E1D7260}"/>
              </a:ext>
            </a:extLst>
          </p:cNvPr>
          <p:cNvCxnSpPr/>
          <p:nvPr/>
        </p:nvCxnSpPr>
        <p:spPr bwMode="auto">
          <a:xfrm>
            <a:off x="2101057" y="2867651"/>
            <a:ext cx="49212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D62168CE-C1B2-E566-05D2-C03E1E3492DB}"/>
              </a:ext>
            </a:extLst>
          </p:cNvPr>
          <p:cNvCxnSpPr/>
          <p:nvPr/>
        </p:nvCxnSpPr>
        <p:spPr bwMode="auto">
          <a:xfrm>
            <a:off x="2101057" y="3707703"/>
            <a:ext cx="49212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Autre processus 16">
            <a:extLst>
              <a:ext uri="{FF2B5EF4-FFF2-40B4-BE49-F238E27FC236}">
                <a16:creationId xmlns:a16="http://schemas.microsoft.com/office/drawing/2014/main" id="{04DD70CD-889B-CF2F-C873-D2ACB8CB5B95}"/>
              </a:ext>
            </a:extLst>
          </p:cNvPr>
          <p:cNvSpPr/>
          <p:nvPr/>
        </p:nvSpPr>
        <p:spPr bwMode="auto">
          <a:xfrm>
            <a:off x="5222885" y="2133654"/>
            <a:ext cx="1079500" cy="541073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15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Omega</a:t>
            </a:r>
          </a:p>
        </p:txBody>
      </p:sp>
      <p:sp>
        <p:nvSpPr>
          <p:cNvPr id="17" name="Autre processus 18">
            <a:extLst>
              <a:ext uri="{FF2B5EF4-FFF2-40B4-BE49-F238E27FC236}">
                <a16:creationId xmlns:a16="http://schemas.microsoft.com/office/drawing/2014/main" id="{972FAA47-E23B-5114-ADE8-1542EC4DAF4C}"/>
              </a:ext>
            </a:extLst>
          </p:cNvPr>
          <p:cNvSpPr/>
          <p:nvPr/>
        </p:nvSpPr>
        <p:spPr bwMode="auto">
          <a:xfrm>
            <a:off x="4381765" y="2403195"/>
            <a:ext cx="1079500" cy="541073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15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SG-II</a:t>
            </a:r>
          </a:p>
        </p:txBody>
      </p:sp>
      <p:sp>
        <p:nvSpPr>
          <p:cNvPr id="18" name="Autre processus 19">
            <a:extLst>
              <a:ext uri="{FF2B5EF4-FFF2-40B4-BE49-F238E27FC236}">
                <a16:creationId xmlns:a16="http://schemas.microsoft.com/office/drawing/2014/main" id="{EE9B470F-8147-7D72-2170-A577E3B76280}"/>
              </a:ext>
            </a:extLst>
          </p:cNvPr>
          <p:cNvSpPr/>
          <p:nvPr/>
        </p:nvSpPr>
        <p:spPr bwMode="auto">
          <a:xfrm>
            <a:off x="3573087" y="2957609"/>
            <a:ext cx="1080823" cy="539750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150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Orion</a:t>
            </a:r>
          </a:p>
        </p:txBody>
      </p:sp>
      <p:sp>
        <p:nvSpPr>
          <p:cNvPr id="26" name="Autre processus 22">
            <a:extLst>
              <a:ext uri="{FF2B5EF4-FFF2-40B4-BE49-F238E27FC236}">
                <a16:creationId xmlns:a16="http://schemas.microsoft.com/office/drawing/2014/main" id="{187C97C1-6A95-3CE6-6265-2C4672E149CC}"/>
              </a:ext>
            </a:extLst>
          </p:cNvPr>
          <p:cNvSpPr/>
          <p:nvPr/>
        </p:nvSpPr>
        <p:spPr bwMode="auto">
          <a:xfrm>
            <a:off x="3272169" y="3895411"/>
            <a:ext cx="1079500" cy="1012176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15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LULI,</a:t>
            </a:r>
          </a:p>
          <a:p>
            <a:pPr>
              <a:defRPr/>
            </a:pPr>
            <a:r>
              <a:rPr lang="en-GB" sz="15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PALS Phelix</a:t>
            </a:r>
          </a:p>
          <a:p>
            <a:pPr algn="r">
              <a:defRPr/>
            </a:pP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ELI</a:t>
            </a:r>
            <a:endParaRPr lang="en-GB" sz="1500" b="1" dirty="0">
              <a:solidFill>
                <a:srgbClr val="FF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7" name="Autre processus 14">
            <a:extLst>
              <a:ext uri="{FF2B5EF4-FFF2-40B4-BE49-F238E27FC236}">
                <a16:creationId xmlns:a16="http://schemas.microsoft.com/office/drawing/2014/main" id="{3D703AF8-7A46-899D-B317-AD4B666DF2B5}"/>
              </a:ext>
            </a:extLst>
          </p:cNvPr>
          <p:cNvSpPr/>
          <p:nvPr/>
        </p:nvSpPr>
        <p:spPr bwMode="auto">
          <a:xfrm>
            <a:off x="6340565" y="1339219"/>
            <a:ext cx="1080823" cy="539750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150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NIF</a:t>
            </a:r>
          </a:p>
        </p:txBody>
      </p:sp>
      <p:sp>
        <p:nvSpPr>
          <p:cNvPr id="28" name="Autre processus 17">
            <a:extLst>
              <a:ext uri="{FF2B5EF4-FFF2-40B4-BE49-F238E27FC236}">
                <a16:creationId xmlns:a16="http://schemas.microsoft.com/office/drawing/2014/main" id="{241DCBE6-F93C-A267-4E78-5965B8265C31}"/>
              </a:ext>
            </a:extLst>
          </p:cNvPr>
          <p:cNvSpPr/>
          <p:nvPr/>
        </p:nvSpPr>
        <p:spPr bwMode="auto">
          <a:xfrm>
            <a:off x="6641935" y="1609094"/>
            <a:ext cx="1012633" cy="539750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fr-FR" sz="15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SG-III </a:t>
            </a:r>
            <a:endParaRPr lang="en-GB" sz="1500">
              <a:solidFill>
                <a:srgbClr val="FF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9" name="Autre processus 13">
            <a:extLst>
              <a:ext uri="{FF2B5EF4-FFF2-40B4-BE49-F238E27FC236}">
                <a16:creationId xmlns:a16="http://schemas.microsoft.com/office/drawing/2014/main" id="{5C9D8D76-D59E-0C6F-BEFD-A6E2E6F6BADE}"/>
              </a:ext>
            </a:extLst>
          </p:cNvPr>
          <p:cNvSpPr/>
          <p:nvPr/>
        </p:nvSpPr>
        <p:spPr bwMode="auto">
          <a:xfrm>
            <a:off x="6803545" y="1901044"/>
            <a:ext cx="1080823" cy="539750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1500">
                <a:solidFill>
                  <a:srgbClr val="FF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LMJ/PETAL</a:t>
            </a:r>
          </a:p>
        </p:txBody>
      </p:sp>
      <p:sp>
        <p:nvSpPr>
          <p:cNvPr id="30" name="Autre processus 15">
            <a:extLst>
              <a:ext uri="{FF2B5EF4-FFF2-40B4-BE49-F238E27FC236}">
                <a16:creationId xmlns:a16="http://schemas.microsoft.com/office/drawing/2014/main" id="{2DC98945-2725-93E0-E8CE-CA6FA763D336}"/>
              </a:ext>
            </a:extLst>
          </p:cNvPr>
          <p:cNvSpPr/>
          <p:nvPr/>
        </p:nvSpPr>
        <p:spPr bwMode="auto">
          <a:xfrm>
            <a:off x="3602566" y="3468555"/>
            <a:ext cx="1079500" cy="541073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1500">
                <a:solidFill>
                  <a:schemeClr val="tx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Gekko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03FAD7-0B43-2E22-FF8A-F905A9614F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9108" y="197454"/>
            <a:ext cx="8229600" cy="375269"/>
          </a:xfrm>
        </p:spPr>
        <p:txBody>
          <a:bodyPr>
            <a:normAutofit/>
          </a:bodyPr>
          <a:lstStyle/>
          <a:p>
            <a:pPr algn="ctr" rtl="0" eaLnBrk="1" latinLnBrk="0" hangingPunct="1"/>
            <a:r>
              <a:rPr lang="it-IT" sz="20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EXPERIMENTAL ROADMAP TOWARDS SHOCK IGNITION IFE</a:t>
            </a:r>
            <a:endParaRPr lang="en-IT" sz="4000" dirty="0">
              <a:effectLst/>
            </a:endParaRPr>
          </a:p>
        </p:txBody>
      </p:sp>
      <p:sp>
        <p:nvSpPr>
          <p:cNvPr id="4" name="Autre processus 16">
            <a:extLst>
              <a:ext uri="{FF2B5EF4-FFF2-40B4-BE49-F238E27FC236}">
                <a16:creationId xmlns:a16="http://schemas.microsoft.com/office/drawing/2014/main" id="{313E5FB2-7B40-B003-C051-BCBBB6A1D350}"/>
              </a:ext>
            </a:extLst>
          </p:cNvPr>
          <p:cNvSpPr/>
          <p:nvPr/>
        </p:nvSpPr>
        <p:spPr bwMode="auto">
          <a:xfrm>
            <a:off x="5473717" y="1777380"/>
            <a:ext cx="1079500" cy="414529"/>
          </a:xfrm>
          <a:prstGeom prst="flowChartAlternateProcess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GB" sz="1500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 HiPER+RF</a:t>
            </a:r>
          </a:p>
        </p:txBody>
      </p:sp>
    </p:spTree>
    <p:extLst>
      <p:ext uri="{BB962C8B-B14F-4D97-AF65-F5344CB8AC3E}">
        <p14:creationId xmlns:p14="http://schemas.microsoft.com/office/powerpoint/2010/main" val="264918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F015D-D9C9-539F-605D-BBE51CF2B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1ABDCC-FBFE-B4BA-8D50-F0A65F4BB443}"/>
              </a:ext>
            </a:extLst>
          </p:cNvPr>
          <p:cNvSpPr/>
          <p:nvPr/>
        </p:nvSpPr>
        <p:spPr>
          <a:xfrm>
            <a:off x="1568426" y="229978"/>
            <a:ext cx="7338090" cy="571428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1002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8222" tIns="39111" rIns="78222" bIns="39111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EXTREME LIGHT INFRASTRUCTURE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9CF36B-7583-8983-5FDC-898C4B5CA3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6" y="160849"/>
            <a:ext cx="1381097" cy="66983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32B97D1-9CEF-BB10-1EDD-020AB8ABA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55" y="1835940"/>
            <a:ext cx="1828800" cy="1016000"/>
          </a:xfrm>
          <a:prstGeom prst="rect">
            <a:avLst/>
          </a:prstGeom>
        </p:spPr>
      </p:pic>
      <p:sp>
        <p:nvSpPr>
          <p:cNvPr id="7" name="Rettangolo 3">
            <a:extLst>
              <a:ext uri="{FF2B5EF4-FFF2-40B4-BE49-F238E27FC236}">
                <a16:creationId xmlns:a16="http://schemas.microsoft.com/office/drawing/2014/main" id="{851D940B-BDD2-1937-0303-092B3B3BF8EB}"/>
              </a:ext>
            </a:extLst>
          </p:cNvPr>
          <p:cNvSpPr/>
          <p:nvPr/>
        </p:nvSpPr>
        <p:spPr>
          <a:xfrm>
            <a:off x="100935" y="3035997"/>
            <a:ext cx="4183033" cy="2390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/>
              <a:buChar char="•"/>
            </a:pPr>
            <a:r>
              <a:rPr lang="it-IT" sz="1867" b="1" dirty="0"/>
              <a:t>ELI-</a:t>
            </a:r>
            <a:r>
              <a:rPr lang="it-IT" sz="1867" b="1" dirty="0" err="1"/>
              <a:t>Beamlines</a:t>
            </a:r>
            <a:r>
              <a:rPr lang="it-IT" sz="1867" b="1" dirty="0"/>
              <a:t> </a:t>
            </a:r>
            <a:r>
              <a:rPr lang="it-IT" sz="1867" b="1" dirty="0" err="1"/>
              <a:t>facility</a:t>
            </a:r>
            <a:r>
              <a:rPr lang="it-IT" sz="1867" dirty="0"/>
              <a:t>, </a:t>
            </a:r>
            <a:r>
              <a:rPr lang="it-IT" sz="1867" dirty="0" err="1"/>
              <a:t>Prague</a:t>
            </a:r>
            <a:r>
              <a:rPr lang="it-IT" sz="1867" dirty="0"/>
              <a:t>, </a:t>
            </a:r>
            <a:r>
              <a:rPr lang="it-IT" sz="1867" dirty="0" err="1"/>
              <a:t>Czech</a:t>
            </a:r>
            <a:r>
              <a:rPr lang="it-IT" sz="1867" dirty="0"/>
              <a:t> Republic</a:t>
            </a:r>
          </a:p>
          <a:p>
            <a:pPr marL="285744" indent="-285744">
              <a:buFont typeface="Arial"/>
              <a:buChar char="•"/>
            </a:pPr>
            <a:r>
              <a:rPr lang="it-IT" sz="1867" b="1" dirty="0"/>
              <a:t>ELI </a:t>
            </a:r>
            <a:r>
              <a:rPr lang="it-IT" sz="1867" b="1" dirty="0" err="1"/>
              <a:t>Attosecond</a:t>
            </a:r>
            <a:r>
              <a:rPr lang="it-IT" sz="1867" b="1" dirty="0"/>
              <a:t> Light </a:t>
            </a:r>
            <a:r>
              <a:rPr lang="it-IT" sz="1867" b="1" dirty="0" err="1"/>
              <a:t>Pulse</a:t>
            </a:r>
            <a:r>
              <a:rPr lang="it-IT" sz="1867" b="1" dirty="0"/>
              <a:t> Source</a:t>
            </a:r>
            <a:r>
              <a:rPr lang="it-IT" sz="1867" dirty="0"/>
              <a:t> (ELI-ALPS) in Szeged, </a:t>
            </a:r>
            <a:r>
              <a:rPr lang="it-IT" sz="1867" dirty="0" err="1"/>
              <a:t>Hungary</a:t>
            </a:r>
            <a:endParaRPr lang="it-IT" sz="1867" dirty="0"/>
          </a:p>
          <a:p>
            <a:pPr marL="285744" indent="-285744">
              <a:buFont typeface="Arial"/>
              <a:buChar char="•"/>
            </a:pPr>
            <a:r>
              <a:rPr lang="it-IT" sz="1867" b="1" dirty="0"/>
              <a:t>ELI </a:t>
            </a:r>
            <a:r>
              <a:rPr lang="it-IT" sz="1867" b="1" dirty="0" err="1"/>
              <a:t>Nuclear</a:t>
            </a:r>
            <a:r>
              <a:rPr lang="it-IT" sz="1867" b="1" dirty="0"/>
              <a:t> </a:t>
            </a:r>
            <a:r>
              <a:rPr lang="it-IT" sz="1867" b="1" dirty="0" err="1"/>
              <a:t>Physics</a:t>
            </a:r>
            <a:r>
              <a:rPr lang="it-IT" sz="1867" dirty="0"/>
              <a:t> (ELI-NP), </a:t>
            </a:r>
            <a:r>
              <a:rPr lang="it-IT" sz="1867" dirty="0" err="1"/>
              <a:t>Magurele</a:t>
            </a:r>
            <a:r>
              <a:rPr lang="it-IT" sz="1867" dirty="0"/>
              <a:t>, Romania</a:t>
            </a:r>
          </a:p>
          <a:p>
            <a:r>
              <a:rPr lang="it-IT" sz="1867" dirty="0"/>
              <a:t>    (</a:t>
            </a:r>
            <a:r>
              <a:rPr lang="it-IT" sz="1867" dirty="0" err="1"/>
              <a:t>Approx</a:t>
            </a:r>
            <a:r>
              <a:rPr lang="it-IT" sz="1867" dirty="0"/>
              <a:t> 1 </a:t>
            </a:r>
            <a:r>
              <a:rPr lang="it-IT" sz="1867" dirty="0" err="1"/>
              <a:t>Bln</a:t>
            </a:r>
            <a:r>
              <a:rPr lang="it-IT" sz="1867" dirty="0"/>
              <a:t> € </a:t>
            </a:r>
            <a:r>
              <a:rPr lang="it-IT" sz="1867" dirty="0" err="1"/>
              <a:t>investment</a:t>
            </a:r>
            <a:r>
              <a:rPr lang="it-IT" sz="1867" dirty="0"/>
              <a:t>)</a:t>
            </a:r>
          </a:p>
          <a:p>
            <a:endParaRPr lang="it-IT" sz="1867" dirty="0"/>
          </a:p>
        </p:txBody>
      </p:sp>
      <p:sp>
        <p:nvSpPr>
          <p:cNvPr id="8" name="CasellaDiTesto 1">
            <a:extLst>
              <a:ext uri="{FF2B5EF4-FFF2-40B4-BE49-F238E27FC236}">
                <a16:creationId xmlns:a16="http://schemas.microsoft.com/office/drawing/2014/main" id="{AA41A555-2F39-C453-366A-6D33567F20E6}"/>
              </a:ext>
            </a:extLst>
          </p:cNvPr>
          <p:cNvSpPr txBox="1"/>
          <p:nvPr/>
        </p:nvSpPr>
        <p:spPr>
          <a:xfrm>
            <a:off x="69746" y="978237"/>
            <a:ext cx="886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A joint </a:t>
            </a:r>
            <a:r>
              <a:rPr lang="it-IT" sz="2400" dirty="0" err="1"/>
              <a:t>effort</a:t>
            </a:r>
            <a:r>
              <a:rPr lang="it-IT" sz="2400" dirty="0"/>
              <a:t> of the </a:t>
            </a:r>
            <a:r>
              <a:rPr lang="it-IT" sz="2400" dirty="0" err="1"/>
              <a:t>whole</a:t>
            </a:r>
            <a:r>
              <a:rPr lang="it-IT" sz="2400" dirty="0"/>
              <a:t> laser and plasma community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8DFBC3F-2887-330E-425C-009B0664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35940"/>
            <a:ext cx="4498210" cy="31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87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6643E9-16FD-2CE6-ABB6-D7F6BEB0C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DE" smtClean="0"/>
              <a:pPr/>
              <a:t>19</a:t>
            </a:fld>
            <a:endParaRPr lang="en-DE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ECA10F0-F0EF-25CF-71D7-FEE574EFA0B3}"/>
              </a:ext>
            </a:extLst>
          </p:cNvPr>
          <p:cNvSpPr txBox="1">
            <a:spLocks/>
          </p:cNvSpPr>
          <p:nvPr/>
        </p:nvSpPr>
        <p:spPr>
          <a:xfrm>
            <a:off x="15682427" y="7313347"/>
            <a:ext cx="198788" cy="15240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defPPr>
              <a:defRPr lang="en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DE" sz="1350"/>
              <a:pPr/>
              <a:t>19</a:t>
            </a:fld>
            <a:endParaRPr lang="en-DE" sz="1350"/>
          </a:p>
        </p:txBody>
      </p:sp>
      <p:pic>
        <p:nvPicPr>
          <p:cNvPr id="7" name="unknown.jpeg">
            <a:extLst>
              <a:ext uri="{FF2B5EF4-FFF2-40B4-BE49-F238E27FC236}">
                <a16:creationId xmlns:a16="http://schemas.microsoft.com/office/drawing/2014/main" id="{20ECBF1D-DDAA-0DEF-46C3-35F75C7F3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38" b="10938"/>
          <a:stretch/>
        </p:blipFill>
        <p:spPr>
          <a:xfrm>
            <a:off x="312341" y="2270606"/>
            <a:ext cx="2765508" cy="1616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unknown.jpeg">
            <a:extLst>
              <a:ext uri="{FF2B5EF4-FFF2-40B4-BE49-F238E27FC236}">
                <a16:creationId xmlns:a16="http://schemas.microsoft.com/office/drawing/2014/main" id="{0824B3B6-1415-608F-DA37-447B24E93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9" b="6159"/>
          <a:stretch/>
        </p:blipFill>
        <p:spPr>
          <a:xfrm>
            <a:off x="3198360" y="2270606"/>
            <a:ext cx="2765508" cy="1616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unknown.jpeg">
            <a:extLst>
              <a:ext uri="{FF2B5EF4-FFF2-40B4-BE49-F238E27FC236}">
                <a16:creationId xmlns:a16="http://schemas.microsoft.com/office/drawing/2014/main" id="{A092C97C-2CDB-5271-AD4D-3F9436C3F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"/>
                    </a14:imgEffect>
                    <a14:imgEffect>
                      <a14:saturation sat="158000"/>
                    </a14:imgEffect>
                    <a14:imgEffect>
                      <a14:brightnessContrast bright="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0" b="6800"/>
          <a:stretch/>
        </p:blipFill>
        <p:spPr>
          <a:xfrm>
            <a:off x="6074244" y="2270605"/>
            <a:ext cx="2765508" cy="161658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">
            <a:extLst>
              <a:ext uri="{FF2B5EF4-FFF2-40B4-BE49-F238E27FC236}">
                <a16:creationId xmlns:a16="http://schemas.microsoft.com/office/drawing/2014/main" id="{3D9710E0-C2FA-F5FA-6AAE-FA52D6378B91}"/>
              </a:ext>
            </a:extLst>
          </p:cNvPr>
          <p:cNvSpPr/>
          <p:nvPr/>
        </p:nvSpPr>
        <p:spPr>
          <a:xfrm>
            <a:off x="317827" y="4946761"/>
            <a:ext cx="89681" cy="130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30" h="21600" extrusionOk="0">
                <a:moveTo>
                  <a:pt x="9962" y="0"/>
                </a:moveTo>
                <a:cubicBezTo>
                  <a:pt x="7404" y="0"/>
                  <a:pt x="4848" y="747"/>
                  <a:pt x="2897" y="2237"/>
                </a:cubicBezTo>
                <a:cubicBezTo>
                  <a:pt x="-308" y="4684"/>
                  <a:pt x="-835" y="8366"/>
                  <a:pt x="1223" y="11260"/>
                </a:cubicBezTo>
                <a:lnTo>
                  <a:pt x="1204" y="11260"/>
                </a:lnTo>
                <a:lnTo>
                  <a:pt x="1304" y="11375"/>
                </a:lnTo>
                <a:cubicBezTo>
                  <a:pt x="1578" y="11744"/>
                  <a:pt x="1849" y="12110"/>
                  <a:pt x="2210" y="12448"/>
                </a:cubicBezTo>
                <a:cubicBezTo>
                  <a:pt x="2211" y="12449"/>
                  <a:pt x="2209" y="12452"/>
                  <a:pt x="2210" y="12453"/>
                </a:cubicBezTo>
                <a:lnTo>
                  <a:pt x="9968" y="21600"/>
                </a:lnTo>
                <a:lnTo>
                  <a:pt x="17764" y="12400"/>
                </a:lnTo>
                <a:cubicBezTo>
                  <a:pt x="18091" y="12089"/>
                  <a:pt x="18347" y="11756"/>
                  <a:pt x="18601" y="11418"/>
                </a:cubicBezTo>
                <a:lnTo>
                  <a:pt x="18732" y="11260"/>
                </a:lnTo>
                <a:lnTo>
                  <a:pt x="18707" y="11260"/>
                </a:lnTo>
                <a:cubicBezTo>
                  <a:pt x="20765" y="8366"/>
                  <a:pt x="20238" y="4684"/>
                  <a:pt x="17033" y="2237"/>
                </a:cubicBezTo>
                <a:cubicBezTo>
                  <a:pt x="15082" y="747"/>
                  <a:pt x="12520" y="0"/>
                  <a:pt x="9962" y="0"/>
                </a:cubicBezTo>
                <a:close/>
                <a:moveTo>
                  <a:pt x="9962" y="4359"/>
                </a:moveTo>
                <a:cubicBezTo>
                  <a:pt x="11059" y="4359"/>
                  <a:pt x="12160" y="4678"/>
                  <a:pt x="12998" y="5318"/>
                </a:cubicBezTo>
                <a:cubicBezTo>
                  <a:pt x="14673" y="6596"/>
                  <a:pt x="14673" y="8670"/>
                  <a:pt x="12998" y="9949"/>
                </a:cubicBezTo>
                <a:cubicBezTo>
                  <a:pt x="11323" y="11227"/>
                  <a:pt x="8607" y="11227"/>
                  <a:pt x="6932" y="9949"/>
                </a:cubicBezTo>
                <a:cubicBezTo>
                  <a:pt x="5257" y="8670"/>
                  <a:pt x="5257" y="6596"/>
                  <a:pt x="6932" y="5318"/>
                </a:cubicBezTo>
                <a:cubicBezTo>
                  <a:pt x="7770" y="4678"/>
                  <a:pt x="8864" y="4359"/>
                  <a:pt x="9962" y="4359"/>
                </a:cubicBezTo>
                <a:close/>
              </a:path>
            </a:pathLst>
          </a:custGeom>
          <a:ln w="15875">
            <a:solidFill>
              <a:schemeClr val="tx1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61912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19" name="Slide Heading">
            <a:extLst>
              <a:ext uri="{FF2B5EF4-FFF2-40B4-BE49-F238E27FC236}">
                <a16:creationId xmlns:a16="http://schemas.microsoft.com/office/drawing/2014/main" id="{1B7B6D21-2A0B-56B0-CDF5-24C4A1017D2A}"/>
              </a:ext>
            </a:extLst>
          </p:cNvPr>
          <p:cNvSpPr txBox="1"/>
          <p:nvPr/>
        </p:nvSpPr>
        <p:spPr>
          <a:xfrm>
            <a:off x="5867767" y="525112"/>
            <a:ext cx="2958405" cy="31604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ts val="3800"/>
              </a:lnSpc>
              <a:defRPr sz="3800" b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indent="0" defTabSz="825500">
              <a:lnSpc>
                <a:spcPts val="8500"/>
              </a:lnSpc>
              <a:spcBef>
                <a:spcPts val="1500"/>
              </a:spcBef>
              <a:defRPr sz="9000" b="1">
                <a:solidFill>
                  <a:srgbClr val="FC6142"/>
                </a:solidFill>
                <a:latin typeface="Calibri"/>
                <a:ea typeface="Calibri"/>
                <a:cs typeface="Calibri"/>
              </a:defRPr>
            </a:lvl2pPr>
          </a:lstStyle>
          <a:p>
            <a:pPr algn="r">
              <a:lnSpc>
                <a:spcPts val="2625"/>
              </a:lnSpc>
            </a:pPr>
            <a:r>
              <a:rPr lang="en-GB" sz="195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ELI Facilities</a:t>
            </a:r>
            <a:endParaRPr lang="en-US" sz="1950" dirty="0"/>
          </a:p>
        </p:txBody>
      </p:sp>
      <p:sp>
        <p:nvSpPr>
          <p:cNvPr id="20" name="A network of excellence">
            <a:extLst>
              <a:ext uri="{FF2B5EF4-FFF2-40B4-BE49-F238E27FC236}">
                <a16:creationId xmlns:a16="http://schemas.microsoft.com/office/drawing/2014/main" id="{CEDC05A3-A401-EB4C-3430-440CDA8C6D49}"/>
              </a:ext>
            </a:extLst>
          </p:cNvPr>
          <p:cNvSpPr txBox="1"/>
          <p:nvPr/>
        </p:nvSpPr>
        <p:spPr>
          <a:xfrm>
            <a:off x="318601" y="1655149"/>
            <a:ext cx="3622418" cy="180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DE"/>
            </a:defPPr>
            <a:lvl1pPr defTabSz="825500">
              <a:lnSpc>
                <a:spcPts val="2300"/>
              </a:lnSpc>
              <a:defRPr sz="2000">
                <a:solidFill>
                  <a:srgbClr val="1A1A1A"/>
                </a:solidFill>
                <a:latin typeface="Calibri"/>
                <a:ea typeface="Calibri"/>
                <a:cs typeface="Calibri"/>
              </a:defRPr>
            </a:lvl1pPr>
          </a:lstStyle>
          <a:p>
            <a:pPr>
              <a:lnSpc>
                <a:spcPts val="1425"/>
              </a:lnSpc>
            </a:pPr>
            <a:r>
              <a:rPr lang="en-GB" sz="1350" dirty="0"/>
              <a:t>Excellence across three facilities.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56DCC4-2C0F-C5E2-5A10-10C0A16A47CF}"/>
              </a:ext>
            </a:extLst>
          </p:cNvPr>
          <p:cNvSpPr txBox="1"/>
          <p:nvPr/>
        </p:nvSpPr>
        <p:spPr>
          <a:xfrm>
            <a:off x="317828" y="4050230"/>
            <a:ext cx="2498851" cy="7142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975" b="1" dirty="0">
                <a:solidFill>
                  <a:srgbClr val="1A1A1A"/>
                </a:solidFill>
                <a:latin typeface="Calibri"/>
                <a:cs typeface="Calibri"/>
              </a:rPr>
              <a:t>ELI Beamlines</a:t>
            </a:r>
          </a:p>
          <a:p>
            <a:pPr>
              <a:lnSpc>
                <a:spcPts val="1050"/>
              </a:lnSpc>
            </a:pPr>
            <a:r>
              <a:rPr lang="en-GB" sz="975" dirty="0">
                <a:solidFill>
                  <a:srgbClr val="1A1A1A"/>
                </a:solidFill>
                <a:latin typeface="Calibri"/>
                <a:cs typeface="Calibri"/>
              </a:rPr>
              <a:t>High-Energy Beam facility, develops and applies ultra-short pulses of ultra-intense radiation to explore extreme conditions or produce high-energy particles and radiation.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94FDE2-396E-27E3-8566-EADCFB37E76D}"/>
              </a:ext>
            </a:extLst>
          </p:cNvPr>
          <p:cNvSpPr txBox="1"/>
          <p:nvPr/>
        </p:nvSpPr>
        <p:spPr>
          <a:xfrm>
            <a:off x="3224114" y="4050230"/>
            <a:ext cx="2496425" cy="7142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975" b="1" dirty="0">
                <a:solidFill>
                  <a:srgbClr val="1A1A1A"/>
                </a:solidFill>
                <a:latin typeface="Calibri"/>
                <a:cs typeface="Calibri"/>
              </a:rPr>
              <a:t>ELI Attosecond Light Pulse Source (ALPS)</a:t>
            </a:r>
          </a:p>
          <a:p>
            <a:pPr>
              <a:lnSpc>
                <a:spcPts val="1050"/>
              </a:lnSpc>
            </a:pPr>
            <a:r>
              <a:rPr lang="en-GB" sz="975" dirty="0">
                <a:solidFill>
                  <a:srgbClr val="1A1A1A"/>
                </a:solidFill>
                <a:latin typeface="Calibri"/>
                <a:cs typeface="Calibri"/>
              </a:rPr>
              <a:t>Attosecond Light Pulse Source, offers unique time-resolved investigation possibilities for both nonrelativistic and relativistic interaction of light with all the four states of matter.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231442-EEDB-A711-E9C8-FBE8E9963B93}"/>
              </a:ext>
            </a:extLst>
          </p:cNvPr>
          <p:cNvSpPr txBox="1"/>
          <p:nvPr/>
        </p:nvSpPr>
        <p:spPr>
          <a:xfrm>
            <a:off x="6110132" y="4050230"/>
            <a:ext cx="2716040" cy="7142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975" b="1" dirty="0">
                <a:solidFill>
                  <a:srgbClr val="1A1A1A"/>
                </a:solidFill>
                <a:latin typeface="Calibri"/>
                <a:cs typeface="Calibri"/>
              </a:rPr>
              <a:t>ELI Nuclear Physics (NP)</a:t>
            </a:r>
          </a:p>
          <a:p>
            <a:pPr>
              <a:lnSpc>
                <a:spcPts val="1050"/>
              </a:lnSpc>
            </a:pPr>
            <a:r>
              <a:rPr lang="en-GB" sz="975" dirty="0">
                <a:solidFill>
                  <a:srgbClr val="1A1A1A"/>
                </a:solidFill>
                <a:latin typeface="Calibri"/>
                <a:cs typeface="Calibri"/>
              </a:rPr>
              <a:t>Nuclear Physics facility with ultra-intense lasers and brilliant gamma beams (up to 19 MeV) to produce and explore new nuclear states or generate neutron beams.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337660-70E7-BA5E-CDFE-D42C67E74FCC}"/>
              </a:ext>
            </a:extLst>
          </p:cNvPr>
          <p:cNvSpPr txBox="1"/>
          <p:nvPr/>
        </p:nvSpPr>
        <p:spPr>
          <a:xfrm>
            <a:off x="407509" y="4891485"/>
            <a:ext cx="2670341" cy="39241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cs-CZ" sz="1050" b="1" cap="all" spc="225" dirty="0">
                <a:solidFill>
                  <a:schemeClr val="accent2"/>
                </a:solidFill>
                <a:latin typeface="Calibri"/>
                <a:cs typeface="Calibri"/>
              </a:rPr>
              <a:t>Dolní Břežany, Czech Republic</a:t>
            </a:r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9CBD1090-4CF3-0782-5E83-238B4B6FF34A}"/>
              </a:ext>
            </a:extLst>
          </p:cNvPr>
          <p:cNvSpPr/>
          <p:nvPr/>
        </p:nvSpPr>
        <p:spPr>
          <a:xfrm>
            <a:off x="3202660" y="4946761"/>
            <a:ext cx="89681" cy="130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30" h="21600" extrusionOk="0">
                <a:moveTo>
                  <a:pt x="9962" y="0"/>
                </a:moveTo>
                <a:cubicBezTo>
                  <a:pt x="7404" y="0"/>
                  <a:pt x="4848" y="747"/>
                  <a:pt x="2897" y="2237"/>
                </a:cubicBezTo>
                <a:cubicBezTo>
                  <a:pt x="-308" y="4684"/>
                  <a:pt x="-835" y="8366"/>
                  <a:pt x="1223" y="11260"/>
                </a:cubicBezTo>
                <a:lnTo>
                  <a:pt x="1204" y="11260"/>
                </a:lnTo>
                <a:lnTo>
                  <a:pt x="1304" y="11375"/>
                </a:lnTo>
                <a:cubicBezTo>
                  <a:pt x="1578" y="11744"/>
                  <a:pt x="1849" y="12110"/>
                  <a:pt x="2210" y="12448"/>
                </a:cubicBezTo>
                <a:cubicBezTo>
                  <a:pt x="2211" y="12449"/>
                  <a:pt x="2209" y="12452"/>
                  <a:pt x="2210" y="12453"/>
                </a:cubicBezTo>
                <a:lnTo>
                  <a:pt x="9968" y="21600"/>
                </a:lnTo>
                <a:lnTo>
                  <a:pt x="17764" y="12400"/>
                </a:lnTo>
                <a:cubicBezTo>
                  <a:pt x="18091" y="12089"/>
                  <a:pt x="18347" y="11756"/>
                  <a:pt x="18601" y="11418"/>
                </a:cubicBezTo>
                <a:lnTo>
                  <a:pt x="18732" y="11260"/>
                </a:lnTo>
                <a:lnTo>
                  <a:pt x="18707" y="11260"/>
                </a:lnTo>
                <a:cubicBezTo>
                  <a:pt x="20765" y="8366"/>
                  <a:pt x="20238" y="4684"/>
                  <a:pt x="17033" y="2237"/>
                </a:cubicBezTo>
                <a:cubicBezTo>
                  <a:pt x="15082" y="747"/>
                  <a:pt x="12520" y="0"/>
                  <a:pt x="9962" y="0"/>
                </a:cubicBezTo>
                <a:close/>
                <a:moveTo>
                  <a:pt x="9962" y="4359"/>
                </a:moveTo>
                <a:cubicBezTo>
                  <a:pt x="11059" y="4359"/>
                  <a:pt x="12160" y="4678"/>
                  <a:pt x="12998" y="5318"/>
                </a:cubicBezTo>
                <a:cubicBezTo>
                  <a:pt x="14673" y="6596"/>
                  <a:pt x="14673" y="8670"/>
                  <a:pt x="12998" y="9949"/>
                </a:cubicBezTo>
                <a:cubicBezTo>
                  <a:pt x="11323" y="11227"/>
                  <a:pt x="8607" y="11227"/>
                  <a:pt x="6932" y="9949"/>
                </a:cubicBezTo>
                <a:cubicBezTo>
                  <a:pt x="5257" y="8670"/>
                  <a:pt x="5257" y="6596"/>
                  <a:pt x="6932" y="5318"/>
                </a:cubicBezTo>
                <a:cubicBezTo>
                  <a:pt x="7770" y="4678"/>
                  <a:pt x="8864" y="4359"/>
                  <a:pt x="9962" y="4359"/>
                </a:cubicBezTo>
                <a:close/>
              </a:path>
            </a:pathLst>
          </a:custGeom>
          <a:ln w="15875">
            <a:solidFill>
              <a:schemeClr val="tx1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61912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8D0414-4046-CF07-1FAB-441508ED44C2}"/>
              </a:ext>
            </a:extLst>
          </p:cNvPr>
          <p:cNvSpPr txBox="1"/>
          <p:nvPr/>
        </p:nvSpPr>
        <p:spPr>
          <a:xfrm>
            <a:off x="3292341" y="4891485"/>
            <a:ext cx="2670341" cy="23083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cs-CZ" sz="1050" b="1" cap="all" spc="225" dirty="0">
                <a:solidFill>
                  <a:schemeClr val="accent2"/>
                </a:solidFill>
                <a:latin typeface="Calibri"/>
                <a:cs typeface="Calibri"/>
              </a:rPr>
              <a:t>Szeged, </a:t>
            </a:r>
            <a:r>
              <a:rPr lang="cs-CZ" sz="1050" b="1" cap="all" spc="225" err="1">
                <a:solidFill>
                  <a:schemeClr val="accent2"/>
                </a:solidFill>
                <a:latin typeface="Calibri"/>
                <a:cs typeface="Calibri"/>
              </a:rPr>
              <a:t>hungary</a:t>
            </a:r>
            <a:endParaRPr lang="cs-CZ" sz="1050" b="1" cap="all" spc="225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51999916-020C-D158-92D0-B3E195583929}"/>
              </a:ext>
            </a:extLst>
          </p:cNvPr>
          <p:cNvSpPr/>
          <p:nvPr/>
        </p:nvSpPr>
        <p:spPr>
          <a:xfrm>
            <a:off x="6087493" y="4946761"/>
            <a:ext cx="89681" cy="130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30" h="21600" extrusionOk="0">
                <a:moveTo>
                  <a:pt x="9962" y="0"/>
                </a:moveTo>
                <a:cubicBezTo>
                  <a:pt x="7404" y="0"/>
                  <a:pt x="4848" y="747"/>
                  <a:pt x="2897" y="2237"/>
                </a:cubicBezTo>
                <a:cubicBezTo>
                  <a:pt x="-308" y="4684"/>
                  <a:pt x="-835" y="8366"/>
                  <a:pt x="1223" y="11260"/>
                </a:cubicBezTo>
                <a:lnTo>
                  <a:pt x="1204" y="11260"/>
                </a:lnTo>
                <a:lnTo>
                  <a:pt x="1304" y="11375"/>
                </a:lnTo>
                <a:cubicBezTo>
                  <a:pt x="1578" y="11744"/>
                  <a:pt x="1849" y="12110"/>
                  <a:pt x="2210" y="12448"/>
                </a:cubicBezTo>
                <a:cubicBezTo>
                  <a:pt x="2211" y="12449"/>
                  <a:pt x="2209" y="12452"/>
                  <a:pt x="2210" y="12453"/>
                </a:cubicBezTo>
                <a:lnTo>
                  <a:pt x="9968" y="21600"/>
                </a:lnTo>
                <a:lnTo>
                  <a:pt x="17764" y="12400"/>
                </a:lnTo>
                <a:cubicBezTo>
                  <a:pt x="18091" y="12089"/>
                  <a:pt x="18347" y="11756"/>
                  <a:pt x="18601" y="11418"/>
                </a:cubicBezTo>
                <a:lnTo>
                  <a:pt x="18732" y="11260"/>
                </a:lnTo>
                <a:lnTo>
                  <a:pt x="18707" y="11260"/>
                </a:lnTo>
                <a:cubicBezTo>
                  <a:pt x="20765" y="8366"/>
                  <a:pt x="20238" y="4684"/>
                  <a:pt x="17033" y="2237"/>
                </a:cubicBezTo>
                <a:cubicBezTo>
                  <a:pt x="15082" y="747"/>
                  <a:pt x="12520" y="0"/>
                  <a:pt x="9962" y="0"/>
                </a:cubicBezTo>
                <a:close/>
                <a:moveTo>
                  <a:pt x="9962" y="4359"/>
                </a:moveTo>
                <a:cubicBezTo>
                  <a:pt x="11059" y="4359"/>
                  <a:pt x="12160" y="4678"/>
                  <a:pt x="12998" y="5318"/>
                </a:cubicBezTo>
                <a:cubicBezTo>
                  <a:pt x="14673" y="6596"/>
                  <a:pt x="14673" y="8670"/>
                  <a:pt x="12998" y="9949"/>
                </a:cubicBezTo>
                <a:cubicBezTo>
                  <a:pt x="11323" y="11227"/>
                  <a:pt x="8607" y="11227"/>
                  <a:pt x="6932" y="9949"/>
                </a:cubicBezTo>
                <a:cubicBezTo>
                  <a:pt x="5257" y="8670"/>
                  <a:pt x="5257" y="6596"/>
                  <a:pt x="6932" y="5318"/>
                </a:cubicBezTo>
                <a:cubicBezTo>
                  <a:pt x="7770" y="4678"/>
                  <a:pt x="8864" y="4359"/>
                  <a:pt x="9962" y="4359"/>
                </a:cubicBezTo>
                <a:close/>
              </a:path>
            </a:pathLst>
          </a:custGeom>
          <a:ln w="15875">
            <a:solidFill>
              <a:schemeClr val="tx1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61912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019A32-C791-6E50-296B-00A91E3FA564}"/>
              </a:ext>
            </a:extLst>
          </p:cNvPr>
          <p:cNvSpPr txBox="1"/>
          <p:nvPr/>
        </p:nvSpPr>
        <p:spPr>
          <a:xfrm>
            <a:off x="6177174" y="4891485"/>
            <a:ext cx="2670341" cy="230832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cs-CZ" sz="1050" b="1" cap="all" spc="225" err="1">
                <a:solidFill>
                  <a:schemeClr val="accent2"/>
                </a:solidFill>
                <a:latin typeface="Calibri"/>
                <a:cs typeface="Calibri"/>
              </a:rPr>
              <a:t>Măgurele</a:t>
            </a:r>
            <a:r>
              <a:rPr lang="cs-CZ" sz="1050" b="1" cap="all" spc="225" dirty="0">
                <a:solidFill>
                  <a:schemeClr val="accent2"/>
                </a:solidFill>
                <a:latin typeface="Calibri"/>
                <a:cs typeface="Calibri"/>
              </a:rPr>
              <a:t>, </a:t>
            </a:r>
            <a:r>
              <a:rPr lang="cs-CZ" sz="1050" b="1" cap="all" spc="225" err="1">
                <a:solidFill>
                  <a:schemeClr val="accent2"/>
                </a:solidFill>
                <a:latin typeface="Calibri"/>
                <a:cs typeface="Calibri"/>
              </a:rPr>
              <a:t>romania</a:t>
            </a:r>
            <a:endParaRPr lang="cs-CZ" sz="1050" b="1" cap="all" spc="225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0094ED-E237-F48B-C909-8EB4CBBE40A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82" y="469192"/>
            <a:ext cx="1381097" cy="6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039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media.inaf.it/wp-content/uploads/2015/02/sole.jpg">
            <a:extLst>
              <a:ext uri="{FF2B5EF4-FFF2-40B4-BE49-F238E27FC236}">
                <a16:creationId xmlns:a16="http://schemas.microsoft.com/office/drawing/2014/main" id="{3ACE87AF-945A-9047-B65C-DBD04FC1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675" y="1135379"/>
            <a:ext cx="4086357" cy="408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itle 5"/>
          <p:cNvSpPr>
            <a:spLocks noGrp="1"/>
          </p:cNvSpPr>
          <p:nvPr>
            <p:ph type="title"/>
          </p:nvPr>
        </p:nvSpPr>
        <p:spPr>
          <a:xfrm>
            <a:off x="1143000" y="114302"/>
            <a:ext cx="6858000" cy="62574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en-US" sz="3600" b="1" dirty="0" err="1">
                <a:solidFill>
                  <a:schemeClr val="bg1"/>
                </a:solidFill>
              </a:rPr>
              <a:t>Inertial</a:t>
            </a:r>
            <a:r>
              <a:rPr lang="it-IT" altLang="en-US" sz="3600" b="1" dirty="0">
                <a:solidFill>
                  <a:schemeClr val="bg1"/>
                </a:solidFill>
              </a:rPr>
              <a:t> fusion energy: </a:t>
            </a:r>
            <a:r>
              <a:rPr lang="it-IT" altLang="en-US" sz="3600" b="1" dirty="0" err="1">
                <a:solidFill>
                  <a:schemeClr val="bg1"/>
                </a:solidFill>
              </a:rPr>
              <a:t>where</a:t>
            </a:r>
            <a:r>
              <a:rPr lang="it-IT" altLang="en-US" sz="3600" b="1" dirty="0">
                <a:solidFill>
                  <a:schemeClr val="bg1"/>
                </a:solidFill>
              </a:rPr>
              <a:t> </a:t>
            </a:r>
            <a:r>
              <a:rPr lang="it-IT" altLang="en-US" sz="3600" b="1" dirty="0" err="1">
                <a:solidFill>
                  <a:schemeClr val="bg1"/>
                </a:solidFill>
              </a:rPr>
              <a:t>we</a:t>
            </a:r>
            <a:r>
              <a:rPr lang="it-IT" altLang="en-US" sz="3600" b="1" dirty="0">
                <a:solidFill>
                  <a:schemeClr val="bg1"/>
                </a:solidFill>
              </a:rPr>
              <a:t> stand</a:t>
            </a:r>
            <a:endParaRPr lang="it-IT" altLang="en-US" sz="3600" b="1" i="1" baseline="30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9151" y="5105005"/>
            <a:ext cx="696024" cy="233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1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Foto</a:t>
            </a:r>
            <a:r>
              <a:rPr lang="en-US" sz="91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NASA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0F8D11-5C44-981B-A88C-2624ACE747AB}"/>
              </a:ext>
            </a:extLst>
          </p:cNvPr>
          <p:cNvSpPr txBox="1"/>
          <p:nvPr/>
        </p:nvSpPr>
        <p:spPr>
          <a:xfrm>
            <a:off x="140968" y="901010"/>
            <a:ext cx="4990292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Nuclear fusion is the “challenge of challenges” in the energy field.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Laser Fusion is a very promising approach: </a:t>
            </a:r>
          </a:p>
          <a:p>
            <a:pPr lvl="1">
              <a:spcAft>
                <a:spcPts val="1200"/>
              </a:spcAft>
            </a:pPr>
            <a:r>
              <a:rPr lang="en-GB" sz="2000" b="1" dirty="0">
                <a:solidFill>
                  <a:schemeClr val="bg1"/>
                </a:solidFill>
              </a:rPr>
              <a:t>use powerful laser pulses to compress and heat a small fuel capsule until fusion reactions are ignited.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In recent years, we have witnessed extraordinary progress</a:t>
            </a:r>
          </a:p>
          <a:p>
            <a:pPr lvl="1">
              <a:spcAft>
                <a:spcPts val="1200"/>
              </a:spcAft>
            </a:pPr>
            <a:r>
              <a:rPr lang="en-GB" sz="2000" b="1" dirty="0">
                <a:solidFill>
                  <a:schemeClr val="bg1"/>
                </a:solidFill>
              </a:rPr>
              <a:t>the first experiment in the world to achieve net energy gain at the National Ignition Facility (NIF).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bg1"/>
                </a:solidFill>
              </a:rPr>
              <a:t>This is the beginning of a complex journey.</a:t>
            </a:r>
          </a:p>
        </p:txBody>
      </p:sp>
      <p:pic>
        <p:nvPicPr>
          <p:cNvPr id="4" name="Immagine 22">
            <a:extLst>
              <a:ext uri="{FF2B5EF4-FFF2-40B4-BE49-F238E27FC236}">
                <a16:creationId xmlns:a16="http://schemas.microsoft.com/office/drawing/2014/main" id="{A835CB2B-5450-6D97-2AF7-C07ADB960A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solar system&#10;&#10;Description automatically generated">
            <a:extLst>
              <a:ext uri="{FF2B5EF4-FFF2-40B4-BE49-F238E27FC236}">
                <a16:creationId xmlns:a16="http://schemas.microsoft.com/office/drawing/2014/main" id="{41094065-67BD-E045-BB82-4FF3B8F4C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1136142"/>
            <a:ext cx="4666320" cy="39052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4A394B-8206-B650-1B59-2F6E451BC485}"/>
              </a:ext>
            </a:extLst>
          </p:cNvPr>
          <p:cNvSpPr/>
          <p:nvPr/>
        </p:nvSpPr>
        <p:spPr>
          <a:xfrm>
            <a:off x="1716869" y="257748"/>
            <a:ext cx="7338090" cy="448318"/>
          </a:xfrm>
          <a:prstGeom prst="rect">
            <a:avLst/>
          </a:prstGeom>
          <a:noFill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1002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8222" tIns="39111" rIns="78222" bIns="39111">
            <a:spAutoFit/>
          </a:bodyPr>
          <a:lstStyle/>
          <a:p>
            <a:pPr algn="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 as a medium-scale facility: why it is important for IFE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78EADA-ED76-E144-964E-DE03FF9C9B08}"/>
              </a:ext>
            </a:extLst>
          </p:cNvPr>
          <p:cNvSpPr txBox="1"/>
          <p:nvPr/>
        </p:nvSpPr>
        <p:spPr>
          <a:xfrm>
            <a:off x="244344" y="1499847"/>
            <a:ext cx="3795018" cy="31136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 defTabSz="685800">
              <a:buFont typeface="Wingdings" pitchFamily="2" charset="2"/>
              <a:buChar char="Ø"/>
            </a:pPr>
            <a:r>
              <a:rPr lang="en-GB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undamental physics studies of IFE: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EoS, opacities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Instabilities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aser absorption</a:t>
            </a:r>
          </a:p>
          <a:p>
            <a:pPr marL="557213" lvl="1" indent="-214313" defTabSz="68580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hocks</a:t>
            </a:r>
          </a:p>
          <a:p>
            <a:pPr marL="214313" indent="-214313" defTabSz="685800">
              <a:spcAft>
                <a:spcPts val="450"/>
              </a:spcAft>
              <a:buFont typeface="Wingdings" pitchFamily="2" charset="2"/>
              <a:buChar char="Ø"/>
            </a:pPr>
            <a:r>
              <a:rPr lang="en-GB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raining of young scientist</a:t>
            </a:r>
          </a:p>
          <a:p>
            <a:pPr marL="214313" indent="-214313" defTabSz="685800">
              <a:spcAft>
                <a:spcPts val="450"/>
              </a:spcAft>
              <a:buFont typeface="Wingdings" pitchFamily="2" charset="2"/>
              <a:buChar char="Ø"/>
            </a:pPr>
            <a:r>
              <a:rPr lang="en-GB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estbed for diagnostics, targetry, emp, debris etc.</a:t>
            </a:r>
          </a:p>
          <a:p>
            <a:pPr marL="214313" indent="-214313" defTabSz="685800">
              <a:spcAft>
                <a:spcPts val="450"/>
              </a:spcAft>
              <a:buFont typeface="Wingdings" pitchFamily="2" charset="2"/>
              <a:buChar char="Ø"/>
            </a:pPr>
            <a:r>
              <a:rPr lang="en-GB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hat is HEDP: &gt; 1Mbar or &gt; 10</a:t>
            </a:r>
            <a:r>
              <a:rPr lang="en-CZ" sz="135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J/m</a:t>
            </a:r>
            <a:r>
              <a:rPr lang="en-CZ" sz="135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100 J/mm</a:t>
            </a:r>
            <a:r>
              <a:rPr lang="en-CZ" sz="1350" baseline="30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CZ" sz="135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 defTabSz="685800">
              <a:spcAft>
                <a:spcPts val="450"/>
              </a:spcAft>
              <a:buFont typeface="Wingdings" pitchFamily="2" charset="2"/>
              <a:buChar char="Ø"/>
            </a:pPr>
            <a:r>
              <a:rPr lang="en-GB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xtreme state of matters are of extreme relevancee</a:t>
            </a:r>
          </a:p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f</a:t>
            </a:r>
            <a:r>
              <a:rPr lang="en-CZ" sz="13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ICF/IFE, astrophysics, geophysics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14FFA-B221-5473-58D6-5DCFA928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005583A-2D85-4009-9243-E2A7D127D9A5}" type="slidenum">
              <a: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defTabSz="685800"/>
              <a:t>20</a:t>
            </a:fld>
            <a:endParaRPr lang="en-US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367E9-5AC2-E22E-35FF-AB429C2BA6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6" y="160849"/>
            <a:ext cx="1381097" cy="6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3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F3E57-E65D-6F88-23A7-475A08108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B69775-FC67-5FDF-7A0F-172C784FE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D62653C-8768-4792-AFCA-E810C4A61CE2}" type="slidenum">
              <a:rPr lang="en-US">
                <a:solidFill>
                  <a:prstClr val="black">
                    <a:tint val="82000"/>
                  </a:prstClr>
                </a:solidFill>
                <a:latin typeface="Aptos" panose="02110004020202020204"/>
              </a:rPr>
              <a:pPr defTabSz="685800"/>
              <a:t>21</a:t>
            </a:fld>
            <a:endParaRPr lang="en-US">
              <a:solidFill>
                <a:prstClr val="black">
                  <a:tint val="82000"/>
                </a:prstClr>
              </a:solidFill>
              <a:latin typeface="Aptos" panose="0211000402020202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AB5A9B-E841-045E-6BF0-B60B2021124B}"/>
              </a:ext>
            </a:extLst>
          </p:cNvPr>
          <p:cNvSpPr/>
          <p:nvPr/>
        </p:nvSpPr>
        <p:spPr>
          <a:xfrm>
            <a:off x="1992592" y="425005"/>
            <a:ext cx="6889051" cy="648716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1002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0943" tIns="35471" rIns="70943" bIns="35471" anchor="t">
            <a:spAutoFit/>
          </a:bodyPr>
          <a:lstStyle/>
          <a:p>
            <a:pPr algn="r" defTabSz="685800"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L4 ATON laser system at ELI Beamlines</a:t>
            </a:r>
            <a:endParaRPr lang="en-US" sz="21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685800">
              <a:defRPr/>
            </a:pPr>
            <a:r>
              <a:rPr lang="en-US" sz="1650" i="1" dirty="0">
                <a:solidFill>
                  <a:srgbClr val="FE5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high-energy (1.5 kJ), high-peak power (10 PW)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0F1257-FA91-F2DA-BC45-E757D91136C8}"/>
              </a:ext>
            </a:extLst>
          </p:cNvPr>
          <p:cNvGrpSpPr/>
          <p:nvPr/>
        </p:nvGrpSpPr>
        <p:grpSpPr>
          <a:xfrm>
            <a:off x="143882" y="1648468"/>
            <a:ext cx="5187594" cy="1578365"/>
            <a:chOff x="194370" y="2479659"/>
            <a:chExt cx="6916792" cy="210448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31FC6FE-6FE6-B859-4247-44CA1749F5BC}"/>
                </a:ext>
              </a:extLst>
            </p:cNvPr>
            <p:cNvGrpSpPr/>
            <p:nvPr/>
          </p:nvGrpSpPr>
          <p:grpSpPr>
            <a:xfrm>
              <a:off x="207315" y="2479659"/>
              <a:ext cx="6903847" cy="1885167"/>
              <a:chOff x="5957782" y="4833799"/>
              <a:chExt cx="6903847" cy="1885167"/>
            </a:xfrm>
          </p:grpSpPr>
          <p:pic>
            <p:nvPicPr>
              <p:cNvPr id="2" name="Picture 16">
                <a:extLst>
                  <a:ext uri="{FF2B5EF4-FFF2-40B4-BE49-F238E27FC236}">
                    <a16:creationId xmlns:a16="http://schemas.microsoft.com/office/drawing/2014/main" id="{7203E006-F0B9-07A5-1C51-29ECC4A4B0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38" t="6836" r="3047" b="873"/>
              <a:stretch/>
            </p:blipFill>
            <p:spPr>
              <a:xfrm>
                <a:off x="5957782" y="4840864"/>
                <a:ext cx="3148011" cy="1878102"/>
              </a:xfrm>
              <a:prstGeom prst="rect">
                <a:avLst/>
              </a:prstGeom>
            </p:spPr>
          </p:pic>
          <p:pic>
            <p:nvPicPr>
              <p:cNvPr id="5" name="Obrázek 7">
                <a:extLst>
                  <a:ext uri="{FF2B5EF4-FFF2-40B4-BE49-F238E27FC236}">
                    <a16:creationId xmlns:a16="http://schemas.microsoft.com/office/drawing/2014/main" id="{1A996BC0-E515-3882-B113-6A65589437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466" b="4200"/>
              <a:stretch/>
            </p:blipFill>
            <p:spPr>
              <a:xfrm>
                <a:off x="9209044" y="4833799"/>
                <a:ext cx="3652585" cy="1858272"/>
              </a:xfrm>
              <a:prstGeom prst="rect">
                <a:avLst/>
              </a:prstGeom>
            </p:spPr>
          </p:pic>
        </p:grpSp>
        <p:sp>
          <p:nvSpPr>
            <p:cNvPr id="12" name="TextovéPole 44">
              <a:extLst>
                <a:ext uri="{FF2B5EF4-FFF2-40B4-BE49-F238E27FC236}">
                  <a16:creationId xmlns:a16="http://schemas.microsoft.com/office/drawing/2014/main" id="{69C38032-2A75-BEDF-A10D-AC9026CA92E1}"/>
                </a:ext>
              </a:extLst>
            </p:cNvPr>
            <p:cNvSpPr txBox="1"/>
            <p:nvPr/>
          </p:nvSpPr>
          <p:spPr>
            <a:xfrm>
              <a:off x="194370" y="4091703"/>
              <a:ext cx="3258493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800">
                <a:spcAft>
                  <a:spcPts val="272"/>
                </a:spcAft>
              </a:pPr>
              <a:r>
                <a:rPr lang="en-US" sz="900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Mixed </a:t>
              </a:r>
              <a:r>
                <a:rPr lang="en-US" sz="900" dirty="0" err="1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Nd:glass</a:t>
              </a:r>
              <a:r>
                <a:rPr lang="en-US" sz="900" dirty="0">
                  <a:solidFill>
                    <a:prstClr val="black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(&gt;15nm spectral bandwidth @1w)</a:t>
              </a:r>
            </a:p>
          </p:txBody>
        </p:sp>
        <p:sp>
          <p:nvSpPr>
            <p:cNvPr id="13" name="TextovéPole 21">
              <a:extLst>
                <a:ext uri="{FF2B5EF4-FFF2-40B4-BE49-F238E27FC236}">
                  <a16:creationId xmlns:a16="http://schemas.microsoft.com/office/drawing/2014/main" id="{19082E43-4E5F-C753-6214-A605369CD32E}"/>
                </a:ext>
              </a:extLst>
            </p:cNvPr>
            <p:cNvSpPr txBox="1"/>
            <p:nvPr/>
          </p:nvSpPr>
          <p:spPr>
            <a:xfrm>
              <a:off x="3658357" y="4067461"/>
              <a:ext cx="1315771" cy="492443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900" b="1">
                  <a:solidFill>
                    <a:srgbClr val="0E01B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Pulse compressor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68BF876-3111-7F08-DAC1-7D0AAE532D2F}"/>
              </a:ext>
            </a:extLst>
          </p:cNvPr>
          <p:cNvGrpSpPr/>
          <p:nvPr/>
        </p:nvGrpSpPr>
        <p:grpSpPr>
          <a:xfrm>
            <a:off x="5228050" y="1526425"/>
            <a:ext cx="3963536" cy="1666961"/>
            <a:chOff x="467687" y="4293389"/>
            <a:chExt cx="5284714" cy="2222615"/>
          </a:xfrm>
        </p:grpSpPr>
        <p:pic>
          <p:nvPicPr>
            <p:cNvPr id="34" name="Obrázek 29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8" t="5133" r="11817" b="5804"/>
            <a:stretch/>
          </p:blipFill>
          <p:spPr>
            <a:xfrm>
              <a:off x="1418844" y="4293389"/>
              <a:ext cx="3316119" cy="2067697"/>
            </a:xfrm>
            <a:prstGeom prst="rect">
              <a:avLst/>
            </a:prstGeom>
          </p:spPr>
        </p:pic>
        <p:sp>
          <p:nvSpPr>
            <p:cNvPr id="35" name="Obdélník 30"/>
            <p:cNvSpPr/>
            <p:nvPr/>
          </p:nvSpPr>
          <p:spPr>
            <a:xfrm>
              <a:off x="467687" y="4646677"/>
              <a:ext cx="227569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>
                <a:spcAft>
                  <a:spcPts val="272"/>
                </a:spcAft>
              </a:pPr>
              <a:r>
                <a:rPr lang="en-US" sz="750" dirty="0">
                  <a:solidFill>
                    <a:prstClr val="black"/>
                  </a:solidFill>
                  <a:latin typeface="Aptos Display" panose="02110004020202020204"/>
                </a:rPr>
                <a:t>MLD gratings 1136 l/mm, off plane-of-incidence (3.25</a:t>
              </a:r>
              <a:r>
                <a:rPr lang="en-US" sz="750" dirty="0">
                  <a:solidFill>
                    <a:prstClr val="black"/>
                  </a:solidFill>
                  <a:latin typeface="Aptos Display" panose="02110004020202020204"/>
                  <a:cs typeface="Calibri" panose="020F0502020204030204" pitchFamily="34" charset="0"/>
                </a:rPr>
                <a:t>°) </a:t>
              </a:r>
              <a:r>
                <a:rPr lang="en-US" sz="750" dirty="0">
                  <a:solidFill>
                    <a:prstClr val="black"/>
                  </a:solidFill>
                  <a:latin typeface="Aptos Display" panose="02110004020202020204"/>
                </a:rPr>
                <a:t>Littrow geometry</a:t>
              </a:r>
            </a:p>
          </p:txBody>
        </p:sp>
        <p:sp>
          <p:nvSpPr>
            <p:cNvPr id="44" name="Obdélník 31"/>
            <p:cNvSpPr/>
            <p:nvPr/>
          </p:nvSpPr>
          <p:spPr>
            <a:xfrm>
              <a:off x="3483637" y="5588968"/>
              <a:ext cx="2221076" cy="711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Aft>
                  <a:spcPts val="75"/>
                </a:spcAft>
              </a:pPr>
              <a:r>
                <a:rPr lang="en-US" sz="675" dirty="0">
                  <a:solidFill>
                    <a:prstClr val="black"/>
                  </a:solidFill>
                  <a:latin typeface="Aptos Display" panose="02110004020202020204"/>
                </a:rPr>
                <a:t>Beam size 620 x 620 mm, fluence 0.4 J/cm</a:t>
              </a:r>
              <a:r>
                <a:rPr lang="en-US" sz="675" baseline="30000" dirty="0">
                  <a:solidFill>
                    <a:prstClr val="black"/>
                  </a:solidFill>
                  <a:latin typeface="Aptos Display" panose="02110004020202020204"/>
                </a:rPr>
                <a:t>2</a:t>
              </a:r>
              <a:endParaRPr lang="en-US" sz="675" dirty="0">
                <a:solidFill>
                  <a:prstClr val="black"/>
                </a:solidFill>
                <a:latin typeface="Aptos Display" panose="02110004020202020204"/>
              </a:endParaRPr>
            </a:p>
            <a:p>
              <a:pPr defTabSz="685800">
                <a:spcAft>
                  <a:spcPts val="75"/>
                </a:spcAft>
              </a:pPr>
              <a:r>
                <a:rPr lang="en-US" sz="675" dirty="0">
                  <a:solidFill>
                    <a:prstClr val="black"/>
                  </a:solidFill>
                  <a:latin typeface="Aptos Display" panose="02110004020202020204"/>
                </a:rPr>
                <a:t>Gratings 850 x 700 mm made by LLNL</a:t>
              </a:r>
            </a:p>
            <a:p>
              <a:pPr defTabSz="685800">
                <a:spcAft>
                  <a:spcPts val="75"/>
                </a:spcAft>
              </a:pPr>
              <a:r>
                <a:rPr lang="en-US" sz="675" dirty="0">
                  <a:solidFill>
                    <a:prstClr val="black"/>
                  </a:solidFill>
                  <a:latin typeface="Aptos Display" panose="02110004020202020204"/>
                </a:rPr>
                <a:t>Mirrors phased to gratings G2 and G3</a:t>
              </a:r>
            </a:p>
          </p:txBody>
        </p:sp>
        <p:sp>
          <p:nvSpPr>
            <p:cNvPr id="45" name="Obdélník 32"/>
            <p:cNvSpPr/>
            <p:nvPr/>
          </p:nvSpPr>
          <p:spPr>
            <a:xfrm>
              <a:off x="2359195" y="6225497"/>
              <a:ext cx="3393206" cy="29050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685800">
                <a:spcAft>
                  <a:spcPts val="136"/>
                </a:spcAft>
              </a:pPr>
              <a:r>
                <a:rPr lang="en-US" sz="816" dirty="0">
                  <a:solidFill>
                    <a:prstClr val="black"/>
                  </a:solidFill>
                  <a:latin typeface="Aptos" panose="02110004020202020204"/>
                </a:rPr>
                <a:t>Compressor chamber: 18 m length, 4.2 m height</a:t>
              </a:r>
              <a:endParaRPr lang="cs-CZ" sz="816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46" name="TextovéPole 33"/>
            <p:cNvSpPr txBox="1"/>
            <p:nvPr/>
          </p:nvSpPr>
          <p:spPr>
            <a:xfrm>
              <a:off x="1723946" y="5891623"/>
              <a:ext cx="4214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825" b="1">
                  <a:solidFill>
                    <a:srgbClr val="FFFFCC"/>
                  </a:solidFill>
                  <a:latin typeface="Aptos" panose="02110004020202020204"/>
                </a:rPr>
                <a:t>G1</a:t>
              </a:r>
            </a:p>
          </p:txBody>
        </p:sp>
        <p:sp>
          <p:nvSpPr>
            <p:cNvPr id="48" name="TextovéPole 34"/>
            <p:cNvSpPr txBox="1"/>
            <p:nvPr/>
          </p:nvSpPr>
          <p:spPr>
            <a:xfrm>
              <a:off x="1550660" y="5373493"/>
              <a:ext cx="4214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825" b="1">
                  <a:solidFill>
                    <a:srgbClr val="FFFFCC"/>
                  </a:solidFill>
                  <a:latin typeface="Aptos" panose="02110004020202020204"/>
                </a:rPr>
                <a:t>G3</a:t>
              </a:r>
            </a:p>
          </p:txBody>
        </p:sp>
        <p:sp>
          <p:nvSpPr>
            <p:cNvPr id="49" name="TextovéPole 35"/>
            <p:cNvSpPr txBox="1"/>
            <p:nvPr/>
          </p:nvSpPr>
          <p:spPr>
            <a:xfrm>
              <a:off x="4153635" y="4336386"/>
              <a:ext cx="4214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825" b="1">
                  <a:solidFill>
                    <a:srgbClr val="FFFFCC"/>
                  </a:solidFill>
                  <a:latin typeface="Aptos" panose="02110004020202020204"/>
                </a:rPr>
                <a:t>G2</a:t>
              </a:r>
            </a:p>
          </p:txBody>
        </p:sp>
        <p:sp>
          <p:nvSpPr>
            <p:cNvPr id="51" name="TextovéPole 36"/>
            <p:cNvSpPr txBox="1"/>
            <p:nvPr/>
          </p:nvSpPr>
          <p:spPr>
            <a:xfrm>
              <a:off x="4226975" y="4901198"/>
              <a:ext cx="42148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825" b="1">
                  <a:solidFill>
                    <a:srgbClr val="FFFFCC"/>
                  </a:solidFill>
                  <a:latin typeface="Aptos" panose="02110004020202020204"/>
                </a:rPr>
                <a:t>G4</a:t>
              </a:r>
            </a:p>
          </p:txBody>
        </p:sp>
        <p:sp>
          <p:nvSpPr>
            <p:cNvPr id="52" name="Obdélník 37"/>
            <p:cNvSpPr/>
            <p:nvPr/>
          </p:nvSpPr>
          <p:spPr>
            <a:xfrm>
              <a:off x="1007094" y="5686477"/>
              <a:ext cx="60462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spcAft>
                  <a:spcPts val="136"/>
                </a:spcAft>
              </a:pPr>
              <a:r>
                <a:rPr lang="en-US" sz="750">
                  <a:solidFill>
                    <a:prstClr val="black"/>
                  </a:solidFill>
                  <a:latin typeface="Aptos" panose="02110004020202020204"/>
                </a:rPr>
                <a:t>South tower</a:t>
              </a:r>
              <a:endParaRPr lang="cs-CZ" sz="75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55" name="Obdélník 38"/>
            <p:cNvSpPr/>
            <p:nvPr/>
          </p:nvSpPr>
          <p:spPr>
            <a:xfrm>
              <a:off x="4698646" y="4521650"/>
              <a:ext cx="60462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spcAft>
                  <a:spcPts val="136"/>
                </a:spcAft>
              </a:pPr>
              <a:r>
                <a:rPr lang="en-US" sz="750">
                  <a:solidFill>
                    <a:prstClr val="black"/>
                  </a:solidFill>
                  <a:latin typeface="Aptos" panose="02110004020202020204"/>
                </a:rPr>
                <a:t>North tower</a:t>
              </a:r>
              <a:endParaRPr lang="cs-CZ" sz="75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33" name="TextovéPole 40">
            <a:extLst>
              <a:ext uri="{FF2B5EF4-FFF2-40B4-BE49-F238E27FC236}">
                <a16:creationId xmlns:a16="http://schemas.microsoft.com/office/drawing/2014/main" id="{2126CBA9-4029-0C39-25B5-570D3CA858CE}"/>
              </a:ext>
            </a:extLst>
          </p:cNvPr>
          <p:cNvSpPr txBox="1"/>
          <p:nvPr/>
        </p:nvSpPr>
        <p:spPr>
          <a:xfrm>
            <a:off x="143882" y="1303657"/>
            <a:ext cx="7163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b="1" dirty="0">
                <a:solidFill>
                  <a:srgbClr val="E971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L4-ATON: 1.5kJ/150fs (10PW) @1shot/min target performance</a:t>
            </a:r>
            <a:r>
              <a:rPr lang="en-US" sz="120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(demonstrated – 786J/154fs </a:t>
            </a:r>
            <a:r>
              <a:rPr lang="en-US" sz="12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5.1 PW</a:t>
            </a:r>
            <a:r>
              <a:rPr lang="en-US" sz="1200" i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054BF71-1DC0-C032-F3EB-A801501B10A4}"/>
              </a:ext>
            </a:extLst>
          </p:cNvPr>
          <p:cNvGrpSpPr/>
          <p:nvPr/>
        </p:nvGrpSpPr>
        <p:grpSpPr>
          <a:xfrm>
            <a:off x="4972411" y="3464821"/>
            <a:ext cx="4052453" cy="1774330"/>
            <a:chOff x="6475491" y="1350041"/>
            <a:chExt cx="5403270" cy="2365773"/>
          </a:xfrm>
        </p:grpSpPr>
        <p:pic>
          <p:nvPicPr>
            <p:cNvPr id="56" name="Obrázek 10">
              <a:extLst>
                <a:ext uri="{FF2B5EF4-FFF2-40B4-BE49-F238E27FC236}">
                  <a16:creationId xmlns:a16="http://schemas.microsoft.com/office/drawing/2014/main" id="{1A9D6739-B49A-24E2-11CB-9CBBA233E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69" b="-26"/>
            <a:stretch/>
          </p:blipFill>
          <p:spPr>
            <a:xfrm>
              <a:off x="6475491" y="1360096"/>
              <a:ext cx="1518510" cy="1869941"/>
            </a:xfrm>
            <a:prstGeom prst="rect">
              <a:avLst/>
            </a:prstGeom>
          </p:spPr>
        </p:pic>
        <p:pic>
          <p:nvPicPr>
            <p:cNvPr id="57" name="Obrázek 4">
              <a:extLst>
                <a:ext uri="{FF2B5EF4-FFF2-40B4-BE49-F238E27FC236}">
                  <a16:creationId xmlns:a16="http://schemas.microsoft.com/office/drawing/2014/main" id="{143EB249-D2D3-7E38-A7E8-633764F17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7" t="11974" r="5292" b="206"/>
            <a:stretch/>
          </p:blipFill>
          <p:spPr>
            <a:xfrm>
              <a:off x="8101356" y="2048698"/>
              <a:ext cx="2030640" cy="1374587"/>
            </a:xfrm>
            <a:prstGeom prst="rect">
              <a:avLst/>
            </a:prstGeom>
          </p:spPr>
        </p:pic>
        <p:pic>
          <p:nvPicPr>
            <p:cNvPr id="58" name="Obrázek 9">
              <a:extLst>
                <a:ext uri="{FF2B5EF4-FFF2-40B4-BE49-F238E27FC236}">
                  <a16:creationId xmlns:a16="http://schemas.microsoft.com/office/drawing/2014/main" id="{A2D38C2A-6927-7BC9-2890-B8FCF2D32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1" t="11330" r="5472" b="-384"/>
            <a:stretch/>
          </p:blipFill>
          <p:spPr>
            <a:xfrm rot="5400000">
              <a:off x="10138291" y="1451102"/>
              <a:ext cx="1718034" cy="1515912"/>
            </a:xfrm>
            <a:prstGeom prst="rect">
              <a:avLst/>
            </a:prstGeom>
          </p:spPr>
        </p:pic>
        <p:sp>
          <p:nvSpPr>
            <p:cNvPr id="59" name="TextovéPole 13">
              <a:extLst>
                <a:ext uri="{FF2B5EF4-FFF2-40B4-BE49-F238E27FC236}">
                  <a16:creationId xmlns:a16="http://schemas.microsoft.com/office/drawing/2014/main" id="{33AB458A-5EE3-18DE-97BB-9BB5675BEFB9}"/>
                </a:ext>
              </a:extLst>
            </p:cNvPr>
            <p:cNvSpPr txBox="1"/>
            <p:nvPr/>
          </p:nvSpPr>
          <p:spPr>
            <a:xfrm>
              <a:off x="6752743" y="3223371"/>
              <a:ext cx="1049475" cy="492443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900">
                  <a:solidFill>
                    <a:prstClr val="black"/>
                  </a:solidFill>
                  <a:latin typeface="Aptos" panose="02110004020202020204"/>
                </a:rPr>
                <a:t>South Tower</a:t>
              </a:r>
            </a:p>
          </p:txBody>
        </p:sp>
        <p:sp>
          <p:nvSpPr>
            <p:cNvPr id="60" name="TextovéPole 13">
              <a:extLst>
                <a:ext uri="{FF2B5EF4-FFF2-40B4-BE49-F238E27FC236}">
                  <a16:creationId xmlns:a16="http://schemas.microsoft.com/office/drawing/2014/main" id="{DD373979-DC54-58DC-9D54-9AA448077F3A}"/>
                </a:ext>
              </a:extLst>
            </p:cNvPr>
            <p:cNvSpPr txBox="1"/>
            <p:nvPr/>
          </p:nvSpPr>
          <p:spPr>
            <a:xfrm>
              <a:off x="8626141" y="1752149"/>
              <a:ext cx="1049475" cy="492443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900">
                  <a:solidFill>
                    <a:prstClr val="black"/>
                  </a:solidFill>
                  <a:latin typeface="Aptos" panose="02110004020202020204"/>
                </a:rPr>
                <a:t>North Tower</a:t>
              </a:r>
            </a:p>
          </p:txBody>
        </p:sp>
        <p:sp>
          <p:nvSpPr>
            <p:cNvPr id="63" name="TextovéPole 13">
              <a:extLst>
                <a:ext uri="{FF2B5EF4-FFF2-40B4-BE49-F238E27FC236}">
                  <a16:creationId xmlns:a16="http://schemas.microsoft.com/office/drawing/2014/main" id="{17006C27-D636-34FF-0A5F-5DEDC1D5DAA4}"/>
                </a:ext>
              </a:extLst>
            </p:cNvPr>
            <p:cNvSpPr txBox="1"/>
            <p:nvPr/>
          </p:nvSpPr>
          <p:spPr>
            <a:xfrm>
              <a:off x="10293651" y="3141334"/>
              <a:ext cx="1585110" cy="307776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900" dirty="0">
                  <a:solidFill>
                    <a:prstClr val="black"/>
                  </a:solidFill>
                  <a:latin typeface="Aptos" panose="02110004020202020204"/>
                </a:rPr>
                <a:t>Gratings Alignment</a:t>
              </a:r>
            </a:p>
          </p:txBody>
        </p:sp>
        <p:sp>
          <p:nvSpPr>
            <p:cNvPr id="64" name="TextovéPole 13">
              <a:extLst>
                <a:ext uri="{FF2B5EF4-FFF2-40B4-BE49-F238E27FC236}">
                  <a16:creationId xmlns:a16="http://schemas.microsoft.com/office/drawing/2014/main" id="{D29963C9-6DD2-F5DD-1F18-9199B2FFF9B1}"/>
                </a:ext>
              </a:extLst>
            </p:cNvPr>
            <p:cNvSpPr txBox="1"/>
            <p:nvPr/>
          </p:nvSpPr>
          <p:spPr>
            <a:xfrm>
              <a:off x="8152587" y="1357540"/>
              <a:ext cx="1934584" cy="615553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200" b="1" dirty="0">
                  <a:solidFill>
                    <a:srgbClr val="E9713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L4 Compressor Optics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37049DBB-8701-3A71-0E5A-6CD44A03184A}"/>
              </a:ext>
            </a:extLst>
          </p:cNvPr>
          <p:cNvSpPr/>
          <p:nvPr/>
        </p:nvSpPr>
        <p:spPr>
          <a:xfrm>
            <a:off x="216608" y="5283015"/>
            <a:ext cx="2003164" cy="146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788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823E499-1D9F-3A70-AF23-35C1199BC079}"/>
              </a:ext>
            </a:extLst>
          </p:cNvPr>
          <p:cNvSpPr/>
          <p:nvPr/>
        </p:nvSpPr>
        <p:spPr>
          <a:xfrm rot="5400000">
            <a:off x="-762600" y="4354184"/>
            <a:ext cx="2003953" cy="146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788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5996D85-15D1-7685-8C2D-A94414CA76B2}"/>
              </a:ext>
            </a:extLst>
          </p:cNvPr>
          <p:cNvSpPr/>
          <p:nvPr/>
        </p:nvSpPr>
        <p:spPr>
          <a:xfrm rot="5400000">
            <a:off x="1161025" y="4288888"/>
            <a:ext cx="2003953" cy="146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788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F6FAFC2-D7B1-D841-7EF9-EF0898112773}"/>
              </a:ext>
            </a:extLst>
          </p:cNvPr>
          <p:cNvGrpSpPr/>
          <p:nvPr/>
        </p:nvGrpSpPr>
        <p:grpSpPr>
          <a:xfrm>
            <a:off x="3853192" y="3204838"/>
            <a:ext cx="1074333" cy="2008179"/>
            <a:chOff x="3151285" y="3907735"/>
            <a:chExt cx="1432443" cy="2677572"/>
          </a:xfrm>
        </p:grpSpPr>
        <p:pic>
          <p:nvPicPr>
            <p:cNvPr id="70" name="Picture 69" descr="A round orange and purple object&#10;&#10;AI-generated content may be incorrect.">
              <a:extLst>
                <a:ext uri="{FF2B5EF4-FFF2-40B4-BE49-F238E27FC236}">
                  <a16:creationId xmlns:a16="http://schemas.microsoft.com/office/drawing/2014/main" id="{F6E79F8C-92B4-516C-96A8-77CC8ECE2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80000">
              <a:off x="3212876" y="5266286"/>
              <a:ext cx="1273531" cy="1274033"/>
            </a:xfrm>
            <a:prstGeom prst="rect">
              <a:avLst/>
            </a:prstGeom>
          </p:spPr>
        </p:pic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4E565220-5292-04F8-5097-07FB84727FBA}"/>
                </a:ext>
              </a:extLst>
            </p:cNvPr>
            <p:cNvSpPr/>
            <p:nvPr/>
          </p:nvSpPr>
          <p:spPr>
            <a:xfrm>
              <a:off x="3241743" y="5300887"/>
              <a:ext cx="1187613" cy="1248559"/>
            </a:xfrm>
            <a:prstGeom prst="roundRect">
              <a:avLst>
                <a:gd name="adj" fmla="val 13280"/>
              </a:avLst>
            </a:prstGeom>
            <a:noFill/>
            <a:ln w="25400">
              <a:solidFill>
                <a:srgbClr val="66FF3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788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7" name="TextovéPole 8">
              <a:extLst>
                <a:ext uri="{FF2B5EF4-FFF2-40B4-BE49-F238E27FC236}">
                  <a16:creationId xmlns:a16="http://schemas.microsoft.com/office/drawing/2014/main" id="{A1CC5E5D-BDF3-2A97-8E1F-AEC6C3E5D278}"/>
                </a:ext>
              </a:extLst>
            </p:cNvPr>
            <p:cNvSpPr txBox="1"/>
            <p:nvPr/>
          </p:nvSpPr>
          <p:spPr>
            <a:xfrm>
              <a:off x="3247105" y="6339086"/>
              <a:ext cx="12721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600" b="1" dirty="0">
                  <a:solidFill>
                    <a:srgbClr val="66FF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Full beam size 60x60 cm</a:t>
              </a:r>
            </a:p>
          </p:txBody>
        </p:sp>
        <p:pic>
          <p:nvPicPr>
            <p:cNvPr id="75" name="Picture 74" descr="A square with orange and purple squares&#10;&#10;AI-generated content may be incorrect.">
              <a:extLst>
                <a:ext uri="{FF2B5EF4-FFF2-40B4-BE49-F238E27FC236}">
                  <a16:creationId xmlns:a16="http://schemas.microsoft.com/office/drawing/2014/main" id="{D6ED9321-0617-303C-42DE-757D485F5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105" y="3907735"/>
              <a:ext cx="1276427" cy="1276932"/>
            </a:xfrm>
            <a:prstGeom prst="rect">
              <a:avLst/>
            </a:prstGeom>
          </p:spPr>
        </p:pic>
        <p:sp>
          <p:nvSpPr>
            <p:cNvPr id="76" name="TextovéPole 8">
              <a:extLst>
                <a:ext uri="{FF2B5EF4-FFF2-40B4-BE49-F238E27FC236}">
                  <a16:creationId xmlns:a16="http://schemas.microsoft.com/office/drawing/2014/main" id="{3445FC12-1605-17B8-6508-D0D2B92686AF}"/>
                </a:ext>
              </a:extLst>
            </p:cNvPr>
            <p:cNvSpPr txBox="1"/>
            <p:nvPr/>
          </p:nvSpPr>
          <p:spPr>
            <a:xfrm>
              <a:off x="3151285" y="4963388"/>
              <a:ext cx="14324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600" b="1" dirty="0">
                  <a:solidFill>
                    <a:srgbClr val="66FF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Compressor input 30x30 cm</a:t>
              </a:r>
            </a:p>
          </p:txBody>
        </p:sp>
        <p:sp>
          <p:nvSpPr>
            <p:cNvPr id="79" name="TextovéPole 8">
              <a:extLst>
                <a:ext uri="{FF2B5EF4-FFF2-40B4-BE49-F238E27FC236}">
                  <a16:creationId xmlns:a16="http://schemas.microsoft.com/office/drawing/2014/main" id="{4501246C-60C2-D89B-AA8A-79F0F3A666C2}"/>
                </a:ext>
              </a:extLst>
            </p:cNvPr>
            <p:cNvSpPr txBox="1"/>
            <p:nvPr/>
          </p:nvSpPr>
          <p:spPr>
            <a:xfrm>
              <a:off x="3343040" y="5259222"/>
              <a:ext cx="10733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600" b="1" dirty="0">
                  <a:solidFill>
                    <a:srgbClr val="66FF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Compressor output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8442E2A-6CF3-0F33-72C8-B3408CD1D290}"/>
              </a:ext>
            </a:extLst>
          </p:cNvPr>
          <p:cNvGrpSpPr/>
          <p:nvPr/>
        </p:nvGrpSpPr>
        <p:grpSpPr>
          <a:xfrm>
            <a:off x="98960" y="3878515"/>
            <a:ext cx="3747500" cy="1383530"/>
            <a:chOff x="85700" y="1457636"/>
            <a:chExt cx="9235440" cy="4916935"/>
          </a:xfrm>
        </p:grpSpPr>
        <p:pic>
          <p:nvPicPr>
            <p:cNvPr id="82" name="Picture 81" descr="A graph of energy record&#10;&#10;AI-generated content may be incorrect.">
              <a:extLst>
                <a:ext uri="{FF2B5EF4-FFF2-40B4-BE49-F238E27FC236}">
                  <a16:creationId xmlns:a16="http://schemas.microsoft.com/office/drawing/2014/main" id="{DF05C359-9526-49B5-B1FC-A1F03A1B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3" t="8357" r="6300" b="1417"/>
            <a:stretch>
              <a:fillRect/>
            </a:stretch>
          </p:blipFill>
          <p:spPr>
            <a:xfrm>
              <a:off x="85700" y="1619691"/>
              <a:ext cx="9235440" cy="4754880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E2C9B06E-31BA-752F-1836-550BDA2A9016}"/>
                </a:ext>
              </a:extLst>
            </p:cNvPr>
            <p:cNvSpPr/>
            <p:nvPr/>
          </p:nvSpPr>
          <p:spPr>
            <a:xfrm>
              <a:off x="4539280" y="1457636"/>
              <a:ext cx="816965" cy="190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224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AC8AF17-2720-C247-1EDB-25C15006422F}"/>
                </a:ext>
              </a:extLst>
            </p:cNvPr>
            <p:cNvSpPr/>
            <p:nvPr/>
          </p:nvSpPr>
          <p:spPr>
            <a:xfrm>
              <a:off x="7573777" y="6057321"/>
              <a:ext cx="1431323" cy="317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224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  <p:sp>
        <p:nvSpPr>
          <p:cNvPr id="85" name="TextovéPole 8">
            <a:extLst>
              <a:ext uri="{FF2B5EF4-FFF2-40B4-BE49-F238E27FC236}">
                <a16:creationId xmlns:a16="http://schemas.microsoft.com/office/drawing/2014/main" id="{D7A2D9D0-BCBF-5676-7CA5-F2271BA15B69}"/>
              </a:ext>
            </a:extLst>
          </p:cNvPr>
          <p:cNvSpPr txBox="1"/>
          <p:nvPr/>
        </p:nvSpPr>
        <p:spPr>
          <a:xfrm>
            <a:off x="489567" y="3978083"/>
            <a:ext cx="28330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Energy at the compressor input on Oct 1, 2025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57D0FB-8123-2006-7E1D-31183C5FBD9D}"/>
              </a:ext>
            </a:extLst>
          </p:cNvPr>
          <p:cNvSpPr txBox="1"/>
          <p:nvPr/>
        </p:nvSpPr>
        <p:spPr>
          <a:xfrm>
            <a:off x="283846" y="3282980"/>
            <a:ext cx="346117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Demonstration of 5 PW (Oct 2025): multi-PW laser with the highest  energy worldwide!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72EC1E-811A-BE2C-3B81-EBD7306C953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6" y="160849"/>
            <a:ext cx="1381097" cy="6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49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ED1D6-1A4E-B6F5-14F7-7FEBE4D98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>
            <a:extLst>
              <a:ext uri="{FF2B5EF4-FFF2-40B4-BE49-F238E27FC236}">
                <a16:creationId xmlns:a16="http://schemas.microsoft.com/office/drawing/2014/main" id="{8AE555A6-1DF3-1D75-93F1-F6DC7AD375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83" r="2210" b="-1433"/>
          <a:stretch/>
        </p:blipFill>
        <p:spPr>
          <a:xfrm>
            <a:off x="1286506" y="3567556"/>
            <a:ext cx="1323746" cy="1646845"/>
          </a:xfrm>
          <a:prstGeom prst="rect">
            <a:avLst/>
          </a:prstGeom>
        </p:spPr>
      </p:pic>
      <p:pic>
        <p:nvPicPr>
          <p:cNvPr id="26" name="Picture 12" descr="A white light in the dark&#10;&#10;Description automatically generated">
            <a:extLst>
              <a:ext uri="{FF2B5EF4-FFF2-40B4-BE49-F238E27FC236}">
                <a16:creationId xmlns:a16="http://schemas.microsoft.com/office/drawing/2014/main" id="{0D0AB17A-E0FA-90C3-7F23-747FE0957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90" t="-1611" r="-2811" b="-1899"/>
          <a:stretch/>
        </p:blipFill>
        <p:spPr>
          <a:xfrm>
            <a:off x="2838649" y="1785244"/>
            <a:ext cx="1195085" cy="1187125"/>
          </a:xfrm>
          <a:prstGeom prst="rect">
            <a:avLst/>
          </a:prstGeom>
        </p:spPr>
      </p:pic>
      <p:sp>
        <p:nvSpPr>
          <p:cNvPr id="27" name="TextovéPole 4">
            <a:extLst>
              <a:ext uri="{FF2B5EF4-FFF2-40B4-BE49-F238E27FC236}">
                <a16:creationId xmlns:a16="http://schemas.microsoft.com/office/drawing/2014/main" id="{6F8F96B3-DD4F-D82F-6AB2-5D0BE2B496CC}"/>
              </a:ext>
            </a:extLst>
          </p:cNvPr>
          <p:cNvSpPr txBox="1"/>
          <p:nvPr/>
        </p:nvSpPr>
        <p:spPr>
          <a:xfrm>
            <a:off x="297577" y="3118776"/>
            <a:ext cx="20574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profile (31x31 cm)</a:t>
            </a:r>
          </a:p>
        </p:txBody>
      </p:sp>
      <p:sp>
        <p:nvSpPr>
          <p:cNvPr id="28" name="TextovéPole 25">
            <a:extLst>
              <a:ext uri="{FF2B5EF4-FFF2-40B4-BE49-F238E27FC236}">
                <a16:creationId xmlns:a16="http://schemas.microsoft.com/office/drawing/2014/main" id="{FDC65395-BAFF-8A82-66BC-B1D0BDD188E9}"/>
              </a:ext>
            </a:extLst>
          </p:cNvPr>
          <p:cNvSpPr txBox="1"/>
          <p:nvPr/>
        </p:nvSpPr>
        <p:spPr>
          <a:xfrm>
            <a:off x="2645131" y="4649383"/>
            <a:ext cx="1437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“Hot state” beam (1shot/min) wavefront error &lt;</a:t>
            </a:r>
            <a:r>
              <a:rPr lang="el-GR" sz="10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n-US" sz="105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/10 rms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95097B75-EDA2-5982-25AE-1C3B71EB8C3C}"/>
              </a:ext>
            </a:extLst>
          </p:cNvPr>
          <p:cNvSpPr txBox="1"/>
          <p:nvPr/>
        </p:nvSpPr>
        <p:spPr>
          <a:xfrm>
            <a:off x="2899862" y="1849061"/>
            <a:ext cx="1110005" cy="238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3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Strehl</a:t>
            </a:r>
            <a:r>
              <a:rPr lang="en-US" sz="95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ratio ≈ 0.7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E03F9B-609F-B495-9020-5DB268D698DA}"/>
              </a:ext>
            </a:extLst>
          </p:cNvPr>
          <p:cNvSpPr txBox="1"/>
          <p:nvPr/>
        </p:nvSpPr>
        <p:spPr>
          <a:xfrm>
            <a:off x="662920" y="2752851"/>
            <a:ext cx="1109382" cy="16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6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 structure is a diagnostic artefact</a:t>
            </a:r>
          </a:p>
        </p:txBody>
      </p:sp>
      <p:grpSp>
        <p:nvGrpSpPr>
          <p:cNvPr id="32" name="Skupina 2">
            <a:extLst>
              <a:ext uri="{FF2B5EF4-FFF2-40B4-BE49-F238E27FC236}">
                <a16:creationId xmlns:a16="http://schemas.microsoft.com/office/drawing/2014/main" id="{BF4E5D83-FCEF-057A-86C0-1C8155491B5A}"/>
              </a:ext>
            </a:extLst>
          </p:cNvPr>
          <p:cNvGrpSpPr/>
          <p:nvPr/>
        </p:nvGrpSpPr>
        <p:grpSpPr>
          <a:xfrm>
            <a:off x="4475143" y="1570443"/>
            <a:ext cx="4465744" cy="1733362"/>
            <a:chOff x="5235581" y="1317265"/>
            <a:chExt cx="6766084" cy="2626231"/>
          </a:xfrm>
        </p:grpSpPr>
        <p:grpSp>
          <p:nvGrpSpPr>
            <p:cNvPr id="33" name="Skupina 64">
              <a:extLst>
                <a:ext uri="{FF2B5EF4-FFF2-40B4-BE49-F238E27FC236}">
                  <a16:creationId xmlns:a16="http://schemas.microsoft.com/office/drawing/2014/main" id="{CEFF88AE-987B-2D4A-5073-21041B6B7503}"/>
                </a:ext>
              </a:extLst>
            </p:cNvPr>
            <p:cNvGrpSpPr/>
            <p:nvPr/>
          </p:nvGrpSpPr>
          <p:grpSpPr>
            <a:xfrm>
              <a:off x="5283786" y="1517838"/>
              <a:ext cx="3147380" cy="2408489"/>
              <a:chOff x="6855589" y="3129293"/>
              <a:chExt cx="4625419" cy="3539538"/>
            </a:xfrm>
          </p:grpSpPr>
          <p:pic>
            <p:nvPicPr>
              <p:cNvPr id="46" name="Picture 8" descr="Chart, line chart&#10;&#10;Description automatically generated">
                <a:extLst>
                  <a:ext uri="{FF2B5EF4-FFF2-40B4-BE49-F238E27FC236}">
                    <a16:creationId xmlns:a16="http://schemas.microsoft.com/office/drawing/2014/main" id="{2F36BAAE-907E-33E8-1F46-3BCB441973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5589" y="3129293"/>
                <a:ext cx="4625419" cy="3539538"/>
              </a:xfrm>
              <a:prstGeom prst="rect">
                <a:avLst/>
              </a:prstGeom>
            </p:spPr>
          </p:pic>
          <p:sp>
            <p:nvSpPr>
              <p:cNvPr id="47" name="TextBox 8">
                <a:extLst>
                  <a:ext uri="{FF2B5EF4-FFF2-40B4-BE49-F238E27FC236}">
                    <a16:creationId xmlns:a16="http://schemas.microsoft.com/office/drawing/2014/main" id="{0DD0EA91-AD06-AAFD-4B5E-FD727FD06DDF}"/>
                  </a:ext>
                </a:extLst>
              </p:cNvPr>
              <p:cNvSpPr txBox="1"/>
              <p:nvPr/>
            </p:nvSpPr>
            <p:spPr>
              <a:xfrm>
                <a:off x="9740903" y="4829692"/>
                <a:ext cx="779113" cy="952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FWHM =2.4</a:t>
                </a:r>
                <a:r>
                  <a:rPr lang="en-US" sz="34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ns</a:t>
                </a:r>
              </a:p>
            </p:txBody>
          </p:sp>
          <p:cxnSp>
            <p:nvCxnSpPr>
              <p:cNvPr id="48" name="Straight Arrow Connector 10">
                <a:extLst>
                  <a:ext uri="{FF2B5EF4-FFF2-40B4-BE49-F238E27FC236}">
                    <a16:creationId xmlns:a16="http://schemas.microsoft.com/office/drawing/2014/main" id="{E7CBCBEF-478D-53DE-1E18-F083FF0580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36526" y="4809977"/>
                <a:ext cx="47548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11">
                <a:extLst>
                  <a:ext uri="{FF2B5EF4-FFF2-40B4-BE49-F238E27FC236}">
                    <a16:creationId xmlns:a16="http://schemas.microsoft.com/office/drawing/2014/main" id="{2879522F-7A55-9160-85F7-2B5F56B63C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740902" y="3721342"/>
                <a:ext cx="1" cy="256381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15">
                <a:extLst>
                  <a:ext uri="{FF2B5EF4-FFF2-40B4-BE49-F238E27FC236}">
                    <a16:creationId xmlns:a16="http://schemas.microsoft.com/office/drawing/2014/main" id="{D2900AAA-C4B0-6FDE-1B22-F5994A0A3691}"/>
                  </a:ext>
                </a:extLst>
              </p:cNvPr>
              <p:cNvSpPr txBox="1"/>
              <p:nvPr/>
            </p:nvSpPr>
            <p:spPr>
              <a:xfrm>
                <a:off x="9732640" y="5759915"/>
                <a:ext cx="1479767" cy="579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545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71%</a:t>
                </a:r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pulse energy</a:t>
                </a:r>
              </a:p>
            </p:txBody>
          </p:sp>
          <p:sp>
            <p:nvSpPr>
              <p:cNvPr id="51" name="TextBox 16">
                <a:extLst>
                  <a:ext uri="{FF2B5EF4-FFF2-40B4-BE49-F238E27FC236}">
                    <a16:creationId xmlns:a16="http://schemas.microsoft.com/office/drawing/2014/main" id="{215DD966-3E25-6747-7ACC-0168E072C500}"/>
                  </a:ext>
                </a:extLst>
              </p:cNvPr>
              <p:cNvSpPr txBox="1"/>
              <p:nvPr/>
            </p:nvSpPr>
            <p:spPr>
              <a:xfrm>
                <a:off x="7987013" y="5855472"/>
                <a:ext cx="1741497" cy="392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en-US" sz="545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29%</a:t>
                </a:r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pulse energy</a:t>
                </a:r>
              </a:p>
            </p:txBody>
          </p:sp>
          <p:sp>
            <p:nvSpPr>
              <p:cNvPr id="52" name="TextBox 20">
                <a:extLst>
                  <a:ext uri="{FF2B5EF4-FFF2-40B4-BE49-F238E27FC236}">
                    <a16:creationId xmlns:a16="http://schemas.microsoft.com/office/drawing/2014/main" id="{517EC02C-2595-08C4-C027-E8EEACE3A595}"/>
                  </a:ext>
                </a:extLst>
              </p:cNvPr>
              <p:cNvSpPr txBox="1"/>
              <p:nvPr/>
            </p:nvSpPr>
            <p:spPr>
              <a:xfrm>
                <a:off x="7837015" y="5415602"/>
                <a:ext cx="2041489" cy="625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612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Pedestal length ≈ 7.3 ns</a:t>
                </a:r>
              </a:p>
            </p:txBody>
          </p:sp>
        </p:grpSp>
        <p:sp>
          <p:nvSpPr>
            <p:cNvPr id="34" name="TextovéPole 73">
              <a:extLst>
                <a:ext uri="{FF2B5EF4-FFF2-40B4-BE49-F238E27FC236}">
                  <a16:creationId xmlns:a16="http://schemas.microsoft.com/office/drawing/2014/main" id="{679829A6-4BEA-714B-F634-CF80EF33FF90}"/>
                </a:ext>
              </a:extLst>
            </p:cNvPr>
            <p:cNvSpPr txBox="1"/>
            <p:nvPr/>
          </p:nvSpPr>
          <p:spPr>
            <a:xfrm>
              <a:off x="5235581" y="1317265"/>
              <a:ext cx="3425467" cy="3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88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ns pulse with pedestal at two different energies</a:t>
              </a:r>
            </a:p>
          </p:txBody>
        </p:sp>
        <p:grpSp>
          <p:nvGrpSpPr>
            <p:cNvPr id="35" name="Skupina 76">
              <a:extLst>
                <a:ext uri="{FF2B5EF4-FFF2-40B4-BE49-F238E27FC236}">
                  <a16:creationId xmlns:a16="http://schemas.microsoft.com/office/drawing/2014/main" id="{74CDFC7E-A4D8-E9C3-1966-C8FE5E926C11}"/>
                </a:ext>
              </a:extLst>
            </p:cNvPr>
            <p:cNvGrpSpPr/>
            <p:nvPr/>
          </p:nvGrpSpPr>
          <p:grpSpPr>
            <a:xfrm>
              <a:off x="8521493" y="1478075"/>
              <a:ext cx="3221778" cy="2465421"/>
              <a:chOff x="8808344" y="3775896"/>
              <a:chExt cx="4267576" cy="3265704"/>
            </a:xfrm>
          </p:grpSpPr>
          <p:pic>
            <p:nvPicPr>
              <p:cNvPr id="37" name="Picture 4">
                <a:extLst>
                  <a:ext uri="{FF2B5EF4-FFF2-40B4-BE49-F238E27FC236}">
                    <a16:creationId xmlns:a16="http://schemas.microsoft.com/office/drawing/2014/main" id="{9C79AFD2-A743-F8C0-EA19-33A514D02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08344" y="3775896"/>
                <a:ext cx="4267576" cy="3265704"/>
              </a:xfrm>
              <a:prstGeom prst="rect">
                <a:avLst/>
              </a:prstGeom>
            </p:spPr>
          </p:pic>
          <p:sp>
            <p:nvSpPr>
              <p:cNvPr id="38" name="TextBox 1">
                <a:extLst>
                  <a:ext uri="{FF2B5EF4-FFF2-40B4-BE49-F238E27FC236}">
                    <a16:creationId xmlns:a16="http://schemas.microsoft.com/office/drawing/2014/main" id="{D6256336-ECED-1559-3122-6A29002343A2}"/>
                  </a:ext>
                </a:extLst>
              </p:cNvPr>
              <p:cNvSpPr txBox="1"/>
              <p:nvPr/>
            </p:nvSpPr>
            <p:spPr>
              <a:xfrm>
                <a:off x="11177693" y="5350871"/>
                <a:ext cx="1239224" cy="3536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FWHM = 2.4 ns</a:t>
                </a:r>
              </a:p>
            </p:txBody>
          </p:sp>
          <p:sp>
            <p:nvSpPr>
              <p:cNvPr id="39" name="TextBox 5">
                <a:extLst>
                  <a:ext uri="{FF2B5EF4-FFF2-40B4-BE49-F238E27FC236}">
                    <a16:creationId xmlns:a16="http://schemas.microsoft.com/office/drawing/2014/main" id="{34C390A6-3975-5A9A-3E93-823AF0BE8238}"/>
                  </a:ext>
                </a:extLst>
              </p:cNvPr>
              <p:cNvSpPr txBox="1"/>
              <p:nvPr/>
            </p:nvSpPr>
            <p:spPr>
              <a:xfrm>
                <a:off x="9770580" y="5353754"/>
                <a:ext cx="1239224" cy="3536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FWHM ≈ 2.3 ns</a:t>
                </a:r>
              </a:p>
            </p:txBody>
          </p:sp>
          <p:cxnSp>
            <p:nvCxnSpPr>
              <p:cNvPr id="40" name="Straight Arrow Connector 23">
                <a:extLst>
                  <a:ext uri="{FF2B5EF4-FFF2-40B4-BE49-F238E27FC236}">
                    <a16:creationId xmlns:a16="http://schemas.microsoft.com/office/drawing/2014/main" id="{ACAC430F-4C04-D1CB-5115-5EBB912F21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290935" y="5347568"/>
                <a:ext cx="449580" cy="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24">
                <a:extLst>
                  <a:ext uri="{FF2B5EF4-FFF2-40B4-BE49-F238E27FC236}">
                    <a16:creationId xmlns:a16="http://schemas.microsoft.com/office/drawing/2014/main" id="{CD7F641A-EDC5-11AA-0EC7-1F83B31F9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31344" y="5659514"/>
                <a:ext cx="382298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23">
                <a:extLst>
                  <a:ext uri="{FF2B5EF4-FFF2-40B4-BE49-F238E27FC236}">
                    <a16:creationId xmlns:a16="http://schemas.microsoft.com/office/drawing/2014/main" id="{5FE6DCDB-1F78-2E7A-F54E-C3BF2FEB8D68}"/>
                  </a:ext>
                </a:extLst>
              </p:cNvPr>
              <p:cNvSpPr txBox="1"/>
              <p:nvPr/>
            </p:nvSpPr>
            <p:spPr>
              <a:xfrm>
                <a:off x="11718294" y="4157541"/>
                <a:ext cx="869803" cy="1319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en-US" sz="612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89%</a:t>
                </a:r>
                <a:r>
                  <a:rPr lang="en-US" sz="612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612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84%</a:t>
                </a:r>
                <a:r>
                  <a:rPr lang="en-US" sz="612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612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77%</a:t>
                </a:r>
                <a:r>
                  <a:rPr lang="en-US" sz="612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612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pulse</a:t>
                </a:r>
              </a:p>
              <a:p>
                <a:pPr algn="ctr"/>
                <a:r>
                  <a:rPr lang="en-US" sz="612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</a:p>
            </p:txBody>
          </p:sp>
          <p:sp>
            <p:nvSpPr>
              <p:cNvPr id="43" name="TextBox 24">
                <a:extLst>
                  <a:ext uri="{FF2B5EF4-FFF2-40B4-BE49-F238E27FC236}">
                    <a16:creationId xmlns:a16="http://schemas.microsoft.com/office/drawing/2014/main" id="{8CA968AF-EC6C-0A7E-49E7-2F5A1FB0EF70}"/>
                  </a:ext>
                </a:extLst>
              </p:cNvPr>
              <p:cNvSpPr txBox="1"/>
              <p:nvPr/>
            </p:nvSpPr>
            <p:spPr>
              <a:xfrm>
                <a:off x="9199761" y="5579408"/>
                <a:ext cx="824220" cy="1026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en-US" sz="545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21%</a:t>
                </a:r>
                <a:r>
                  <a:rPr lang="en-US" sz="545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545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15%</a:t>
                </a:r>
              </a:p>
              <a:p>
                <a:pPr algn="ctr"/>
                <a:r>
                  <a:rPr lang="en-US" sz="545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9%</a:t>
                </a:r>
                <a:r>
                  <a:rPr lang="en-US" sz="545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pulse</a:t>
                </a:r>
              </a:p>
              <a:p>
                <a:pPr algn="ctr"/>
                <a:r>
                  <a:rPr lang="en-US" sz="545" dirty="0">
                    <a:latin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</a:p>
            </p:txBody>
          </p:sp>
          <p:cxnSp>
            <p:nvCxnSpPr>
              <p:cNvPr id="44" name="Straight Arrow Connector 27">
                <a:extLst>
                  <a:ext uri="{FF2B5EF4-FFF2-40B4-BE49-F238E27FC236}">
                    <a16:creationId xmlns:a16="http://schemas.microsoft.com/office/drawing/2014/main" id="{D7CBBFD1-EDAA-571F-B704-901AB6594E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91775" y="6075045"/>
                <a:ext cx="851535" cy="1"/>
              </a:xfrm>
              <a:prstGeom prst="straightConnector1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solid"/>
                <a:headEnd type="triangle" w="med" len="lg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28">
                <a:extLst>
                  <a:ext uri="{FF2B5EF4-FFF2-40B4-BE49-F238E27FC236}">
                    <a16:creationId xmlns:a16="http://schemas.microsoft.com/office/drawing/2014/main" id="{D59C1C6D-AB8B-B394-2C26-DB92C89F244C}"/>
                  </a:ext>
                </a:extLst>
              </p:cNvPr>
              <p:cNvSpPr txBox="1"/>
              <p:nvPr/>
            </p:nvSpPr>
            <p:spPr>
              <a:xfrm>
                <a:off x="10473181" y="5814220"/>
                <a:ext cx="655948" cy="563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cs-CZ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52148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104296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56444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2085929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607412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3128894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650376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4171859" algn="l" defTabSz="1042965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 algn="ctr"/>
                <a:r>
                  <a:rPr lang="en-US" sz="612" dirty="0">
                    <a:latin typeface="Calibri" panose="020F0502020204030204" pitchFamily="34" charset="0"/>
                    <a:cs typeface="Calibri" panose="020F0502020204030204" pitchFamily="34" charset="0"/>
                  </a:rPr>
                  <a:t>5 ns gap</a:t>
                </a:r>
              </a:p>
            </p:txBody>
          </p:sp>
        </p:grpSp>
        <p:sp>
          <p:nvSpPr>
            <p:cNvPr id="36" name="TextovéPole 86">
              <a:extLst>
                <a:ext uri="{FF2B5EF4-FFF2-40B4-BE49-F238E27FC236}">
                  <a16:creationId xmlns:a16="http://schemas.microsoft.com/office/drawing/2014/main" id="{0E25FCEB-C1F1-03FE-DF96-B2C7FBAFC7AF}"/>
                </a:ext>
              </a:extLst>
            </p:cNvPr>
            <p:cNvSpPr txBox="1"/>
            <p:nvPr/>
          </p:nvSpPr>
          <p:spPr>
            <a:xfrm>
              <a:off x="8779887" y="1325400"/>
              <a:ext cx="3221778" cy="323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88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Double 2.5 ns pulse with various contrast ratio</a:t>
              </a:r>
            </a:p>
          </p:txBody>
        </p:sp>
      </p:grpSp>
      <p:sp>
        <p:nvSpPr>
          <p:cNvPr id="53" name="TextovéPole 27">
            <a:extLst>
              <a:ext uri="{FF2B5EF4-FFF2-40B4-BE49-F238E27FC236}">
                <a16:creationId xmlns:a16="http://schemas.microsoft.com/office/drawing/2014/main" id="{3B2A1AB8-3879-1BF9-ECD6-C82851CFF330}"/>
              </a:ext>
            </a:extLst>
          </p:cNvPr>
          <p:cNvSpPr txBox="1"/>
          <p:nvPr/>
        </p:nvSpPr>
        <p:spPr>
          <a:xfrm>
            <a:off x="3993652" y="3421883"/>
            <a:ext cx="4904477" cy="23083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050" b="1" dirty="0">
                <a:latin typeface="Calibri"/>
                <a:ea typeface="Calibri"/>
                <a:cs typeface="Calibri"/>
              </a:rPr>
              <a:t>Example of a sequence of pulses of different energies and lengths requested by users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A4FE5-2D8C-F5E3-EB24-911DE5F84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5" y="1769432"/>
            <a:ext cx="1317267" cy="1317267"/>
          </a:xfrm>
          <a:prstGeom prst="rect">
            <a:avLst/>
          </a:prstGeom>
        </p:spPr>
      </p:pic>
      <p:pic>
        <p:nvPicPr>
          <p:cNvPr id="6" name="Picture 5" descr="A graph showing a number of pulse&#10;&#10;AI-generated content may be incorrect.">
            <a:extLst>
              <a:ext uri="{FF2B5EF4-FFF2-40B4-BE49-F238E27FC236}">
                <a16:creationId xmlns:a16="http://schemas.microsoft.com/office/drawing/2014/main" id="{542FA75B-8A00-59A8-31CF-D1168A87A6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71" y="3692187"/>
            <a:ext cx="3070706" cy="16223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27">
            <a:extLst>
              <a:ext uri="{FF2B5EF4-FFF2-40B4-BE49-F238E27FC236}">
                <a16:creationId xmlns:a16="http://schemas.microsoft.com/office/drawing/2014/main" id="{4B4CE2E4-F34C-9AD0-AB7F-AAD14B87BFE4}"/>
              </a:ext>
            </a:extLst>
          </p:cNvPr>
          <p:cNvSpPr txBox="1"/>
          <p:nvPr/>
        </p:nvSpPr>
        <p:spPr>
          <a:xfrm>
            <a:off x="5153084" y="1328306"/>
            <a:ext cx="3237105" cy="23083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1050" b="1" dirty="0">
                <a:latin typeface="Calibri"/>
                <a:ea typeface="Calibri"/>
                <a:cs typeface="Calibri"/>
              </a:rPr>
              <a:t>Examples of pulse temporal profiles requested by users</a:t>
            </a:r>
          </a:p>
        </p:txBody>
      </p:sp>
      <p:sp>
        <p:nvSpPr>
          <p:cNvPr id="5" name="TextovéPole 27">
            <a:extLst>
              <a:ext uri="{FF2B5EF4-FFF2-40B4-BE49-F238E27FC236}">
                <a16:creationId xmlns:a16="http://schemas.microsoft.com/office/drawing/2014/main" id="{5565A1EA-EC8A-810F-895C-6869792954C5}"/>
              </a:ext>
            </a:extLst>
          </p:cNvPr>
          <p:cNvSpPr txBox="1"/>
          <p:nvPr/>
        </p:nvSpPr>
        <p:spPr>
          <a:xfrm>
            <a:off x="2704980" y="2957555"/>
            <a:ext cx="161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 to diffraction limit</a:t>
            </a:r>
            <a:br>
              <a:rPr lang="en-US" sz="9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00" b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88" i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FWHM ~35 µm, </a:t>
            </a:r>
            <a:r>
              <a:rPr lang="en-US" sz="788" i="1" dirty="0" err="1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diffr</a:t>
            </a:r>
            <a:r>
              <a:rPr lang="en-US" sz="788" i="1" dirty="0">
                <a:solidFill>
                  <a:srgbClr val="33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limit 32 µm</a:t>
            </a:r>
            <a:endParaRPr lang="en-US" sz="900" i="1" dirty="0">
              <a:solidFill>
                <a:srgbClr val="33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A805AC-0956-3A7A-106C-41D3EE18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9200-2792-4669-8105-86C046BF1AB9}" type="slidenum">
              <a:rPr lang="en-US" smtClean="0"/>
              <a:t>22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0C186E-6577-B080-CC0F-C7662DBC2654}"/>
              </a:ext>
            </a:extLst>
          </p:cNvPr>
          <p:cNvSpPr/>
          <p:nvPr/>
        </p:nvSpPr>
        <p:spPr>
          <a:xfrm>
            <a:off x="1992592" y="425005"/>
            <a:ext cx="6889051" cy="648716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1002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0943" tIns="35471" rIns="70943" bIns="35471" anchor="t">
            <a:spAutoFit/>
          </a:bodyPr>
          <a:lstStyle/>
          <a:p>
            <a:pPr algn="r">
              <a:defRPr/>
            </a:pPr>
            <a:r>
              <a:rPr lang="en-US" sz="2100" b="1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L4n (ns pulse) ATON laser system @ ELI Beamlines</a:t>
            </a:r>
            <a:endParaRPr lang="en-US" sz="21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en-US" sz="1650" i="1" dirty="0">
                <a:solidFill>
                  <a:srgbClr val="FE5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high-energy (1.5 kJ), high-rep,-rate (1shot/min), nanosecond pulses</a:t>
            </a:r>
          </a:p>
        </p:txBody>
      </p:sp>
      <p:sp>
        <p:nvSpPr>
          <p:cNvPr id="12" name="TextovéPole 40">
            <a:extLst>
              <a:ext uri="{FF2B5EF4-FFF2-40B4-BE49-F238E27FC236}">
                <a16:creationId xmlns:a16="http://schemas.microsoft.com/office/drawing/2014/main" id="{59F3E7CA-26F3-6F4A-F3BC-2CA0ABF3D237}"/>
              </a:ext>
            </a:extLst>
          </p:cNvPr>
          <p:cNvSpPr txBox="1"/>
          <p:nvPr/>
        </p:nvSpPr>
        <p:spPr>
          <a:xfrm>
            <a:off x="210157" y="1374162"/>
            <a:ext cx="4179713" cy="23666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088" b="1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L4 long pulse in operation – 1.5kJ (0.6kJ @2w)/2-10ns/1shot/2min)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32137-158F-BF10-A5A3-715B1A2FDD6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6" y="160849"/>
            <a:ext cx="1381097" cy="6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909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0E537-8F87-AE1B-0E74-FC27245DD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30D4E1-CDEE-779B-9FF0-710D2F533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17" y="1180988"/>
            <a:ext cx="4739459" cy="2817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44DB60-E076-E1A2-049D-A4AEF5E5C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43" y="3742774"/>
            <a:ext cx="1256654" cy="16302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3" name="TextovéPole 1">
            <a:extLst>
              <a:ext uri="{FF2B5EF4-FFF2-40B4-BE49-F238E27FC236}">
                <a16:creationId xmlns:a16="http://schemas.microsoft.com/office/drawing/2014/main" id="{071DF828-8A5F-B088-CEAF-B18B2783FAC5}"/>
              </a:ext>
            </a:extLst>
          </p:cNvPr>
          <p:cNvSpPr txBox="1"/>
          <p:nvPr/>
        </p:nvSpPr>
        <p:spPr>
          <a:xfrm>
            <a:off x="1514512" y="478255"/>
            <a:ext cx="7322350" cy="625639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1002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0947" tIns="35474" rIns="70947" bIns="35474">
            <a:spAutoFit/>
          </a:bodyPr>
          <a:lstStyle>
            <a:defPPr>
              <a:defRPr lang="cs-CZ"/>
            </a:defPPr>
            <a:lvl1pPr algn="r">
              <a:defRPr sz="3600" b="1"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9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P3 Plasma Physics Platform (E3) @ ELI Beamlines</a:t>
            </a:r>
          </a:p>
          <a:p>
            <a:r>
              <a:rPr lang="en-US" sz="1650" b="0" i="1" spc="-1" dirty="0">
                <a:solidFill>
                  <a:srgbClr val="FE5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1-10PW (L3+L4) &amp; kJ-ns class lasers</a:t>
            </a:r>
            <a:endParaRPr lang="en-US" sz="1650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996366" y="1316262"/>
            <a:ext cx="3890682" cy="1922626"/>
            <a:chOff x="300936" y="1833945"/>
            <a:chExt cx="5187576" cy="236034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0CA63A-80FF-1245-B146-0452BAFA37E3}"/>
                </a:ext>
              </a:extLst>
            </p:cNvPr>
            <p:cNvSpPr txBox="1"/>
            <p:nvPr/>
          </p:nvSpPr>
          <p:spPr>
            <a:xfrm>
              <a:off x="300936" y="1902016"/>
              <a:ext cx="5187576" cy="22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4381" indent="-194381">
                <a:spcAft>
                  <a:spcPts val="450"/>
                </a:spcAft>
                <a:buFont typeface="Wingdings" pitchFamily="2" charset="2"/>
                <a:buChar char="è"/>
              </a:pP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L4n-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P3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: </a:t>
              </a: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exp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platform for </a:t>
              </a:r>
              <a:r>
                <a:rPr lang="en-CZ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HEDP</a:t>
              </a: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, including </a:t>
              </a:r>
              <a:r>
                <a:rPr lang="en-CZ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ICF/IFE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and </a:t>
              </a:r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shock physics</a:t>
              </a:r>
            </a:p>
            <a:p>
              <a:pPr marL="194381" indent="-194381">
                <a:spcAft>
                  <a:spcPts val="450"/>
                </a:spcAft>
                <a:buFont typeface="Wingdings" pitchFamily="2" charset="2"/>
                <a:buChar char="è"/>
              </a:pP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High rep. rate capability at </a:t>
              </a:r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kJ</a:t>
              </a: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level (up to </a:t>
              </a:r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1shot/min</a:t>
              </a: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)</a:t>
              </a:r>
            </a:p>
            <a:p>
              <a:pPr marL="194381" indent="-194381">
                <a:spcAft>
                  <a:spcPts val="450"/>
                </a:spcAft>
                <a:buFont typeface="Wingdings" pitchFamily="2" charset="2"/>
                <a:buChar char="è"/>
              </a:pP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L4n pulse width tuneability (2-10 ns), </a:t>
              </a:r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temporal shaping</a:t>
              </a: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(~100ps res), and narrow-band vs </a:t>
              </a:r>
              <a:r>
                <a:rPr lang="en-GB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broadband (~7nm @527nm) </a:t>
              </a: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options</a:t>
              </a:r>
              <a:endParaRPr lang="en-CZ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endParaRPr>
            </a:p>
            <a:p>
              <a:pPr marL="194381" indent="-194381">
                <a:spcAft>
                  <a:spcPts val="450"/>
                </a:spcAft>
                <a:buFont typeface="Wingdings" pitchFamily="2" charset="2"/>
                <a:buChar char="è"/>
              </a:pP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t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ime-resolved </a:t>
              </a:r>
              <a:r>
                <a:rPr lang="en-CZ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diagnostics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for LPI (Raman, Brillouin, TPD)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,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shock physics</a:t>
              </a:r>
              <a:r>
                <a:rPr lang="en-GB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(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VISAR/SOP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), and X-ray and particle diagnostics</a:t>
              </a:r>
              <a:endPara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itchFamily="2" charset="2"/>
              </a:endParaRPr>
            </a:p>
            <a:p>
              <a:pPr marL="194381" indent="-194381">
                <a:spcAft>
                  <a:spcPts val="450"/>
                </a:spcAft>
                <a:buFont typeface="Wingdings" pitchFamily="2" charset="2"/>
                <a:buChar char="è"/>
              </a:pPr>
              <a:r>
                <a:rPr lang="en-CZ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Targetry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: solid, gas, multi-layer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,</a:t>
              </a:r>
              <a:r>
                <a:rPr lang="en-CZ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foam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, cryogenics, etc.</a:t>
              </a:r>
            </a:p>
            <a:p>
              <a:pPr marL="194381" indent="-194381">
                <a:buFont typeface="Wingdings" pitchFamily="2" charset="2"/>
                <a:buChar char="è"/>
              </a:pP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L4 + L3 as 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PW </a:t>
              </a:r>
              <a:r>
                <a:rPr lang="en-US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backligther</a:t>
              </a:r>
              <a:r>
                <a:rPr 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in LFL/SFL setup (e.g. </a:t>
              </a:r>
              <a:r>
                <a:rPr lang="en-US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Betatron</a:t>
              </a:r>
              <a:r>
                <a:rPr 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Wingdings" pitchFamily="2" charset="2"/>
                </a:rPr>
                <a:t> source)</a:t>
              </a:r>
              <a:endParaRPr lang="en-CZ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0936" y="1833945"/>
              <a:ext cx="5143856" cy="229634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5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13" name="Picture 12" descr="A cover of a magazine&#10;&#10;Description automatically generated">
            <a:extLst>
              <a:ext uri="{FF2B5EF4-FFF2-40B4-BE49-F238E27FC236}">
                <a16:creationId xmlns:a16="http://schemas.microsoft.com/office/drawing/2014/main" id="{0AE46C7D-2921-5B41-8AFF-2AA461A2A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997" y="3711858"/>
            <a:ext cx="1246403" cy="16611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2AFAC6-103A-334B-9B11-C06A72A6C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329" y="3410608"/>
            <a:ext cx="4204533" cy="19624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B63A09-1822-B140-8B8E-8BA454456143}"/>
              </a:ext>
            </a:extLst>
          </p:cNvPr>
          <p:cNvSpPr txBox="1"/>
          <p:nvPr/>
        </p:nvSpPr>
        <p:spPr>
          <a:xfrm>
            <a:off x="6867332" y="3359662"/>
            <a:ext cx="2020553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Z" sz="1350" b="1" dirty="0">
                <a:solidFill>
                  <a:srgbClr val="0070C0"/>
                </a:solidFill>
              </a:rPr>
              <a:t>P3 interaction chamber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12660-B112-3D36-0BA1-24C7C878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41DBB-EEED-0547-907B-F8639A9E0A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6" y="160849"/>
            <a:ext cx="1381097" cy="6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81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0E537-8F87-AE1B-0E74-FC27245DD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large round metal object in a room&#10;&#10;Description automatically generated">
            <a:extLst>
              <a:ext uri="{FF2B5EF4-FFF2-40B4-BE49-F238E27FC236}">
                <a16:creationId xmlns:a16="http://schemas.microsoft.com/office/drawing/2014/main" id="{35FD3B1A-67D7-6F46-A148-6F4230644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82" y="3770893"/>
            <a:ext cx="2091113" cy="156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19393B-ACCE-92D4-86E1-B6591AF44E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93" y="4669396"/>
            <a:ext cx="1381097" cy="669832"/>
          </a:xfrm>
          <a:prstGeom prst="rect">
            <a:avLst/>
          </a:prstGeom>
        </p:spPr>
      </p:pic>
      <p:sp>
        <p:nvSpPr>
          <p:cNvPr id="23" name="TextovéPole 1">
            <a:extLst>
              <a:ext uri="{FF2B5EF4-FFF2-40B4-BE49-F238E27FC236}">
                <a16:creationId xmlns:a16="http://schemas.microsoft.com/office/drawing/2014/main" id="{071DF828-8A5F-B088-CEAF-B18B2783FAC5}"/>
              </a:ext>
            </a:extLst>
          </p:cNvPr>
          <p:cNvSpPr txBox="1"/>
          <p:nvPr/>
        </p:nvSpPr>
        <p:spPr>
          <a:xfrm>
            <a:off x="793581" y="317684"/>
            <a:ext cx="7817650" cy="371723"/>
          </a:xfrm>
          <a:prstGeom prst="rect">
            <a:avLst/>
          </a:prstGeom>
          <a:noFill/>
          <a:effectLst/>
        </p:spPr>
        <p:style>
          <a:lnRef idx="0">
            <a:schemeClr val="accent1"/>
          </a:lnRef>
          <a:fillRef idx="1002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70947" tIns="35474" rIns="70947" bIns="35474" anchor="t">
            <a:spAutoFit/>
          </a:bodyPr>
          <a:lstStyle>
            <a:defPPr>
              <a:defRPr lang="cs-CZ"/>
            </a:defPPr>
            <a:lvl1pPr algn="r">
              <a:defRPr sz="3600" b="1"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950" dirty="0">
                <a:solidFill>
                  <a:schemeClr val="tx1"/>
                </a:solidFill>
                <a:latin typeface="Calibri"/>
                <a:ea typeface="Calibri"/>
                <a:cs typeface="Arial"/>
              </a:rPr>
              <a:t>Major diagnostic systems for IFE-relevant research @ ELI Beamlines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BF8FF-CF25-0645-9E99-796820D9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021" y="1760149"/>
            <a:ext cx="2889585" cy="2523335"/>
          </a:xfrm>
          <a:prstGeom prst="rect">
            <a:avLst/>
          </a:prstGeom>
        </p:spPr>
      </p:pic>
      <p:pic>
        <p:nvPicPr>
          <p:cNvPr id="5" name="image40.jpeg">
            <a:extLst>
              <a:ext uri="{FF2B5EF4-FFF2-40B4-BE49-F238E27FC236}">
                <a16:creationId xmlns:a16="http://schemas.microsoft.com/office/drawing/2014/main" id="{F41296C6-749D-E245-8EE7-0655151573A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0" y="3813959"/>
            <a:ext cx="2760144" cy="1484898"/>
          </a:xfrm>
          <a:prstGeom prst="rect">
            <a:avLst/>
          </a:prstGeom>
        </p:spPr>
      </p:pic>
      <p:pic>
        <p:nvPicPr>
          <p:cNvPr id="6" name="Picture 5" descr="A picture containing indoor, floor, office, table&#10;&#10;Description automatically generated">
            <a:extLst>
              <a:ext uri="{FF2B5EF4-FFF2-40B4-BE49-F238E27FC236}">
                <a16:creationId xmlns:a16="http://schemas.microsoft.com/office/drawing/2014/main" id="{F5E278B5-9878-E246-9C4E-3681E57EE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724" y="1013740"/>
            <a:ext cx="2614221" cy="14846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709090-68C4-1F48-938B-8A1575769CFA}"/>
              </a:ext>
            </a:extLst>
          </p:cNvPr>
          <p:cNvSpPr txBox="1"/>
          <p:nvPr/>
        </p:nvSpPr>
        <p:spPr>
          <a:xfrm>
            <a:off x="6475812" y="2493613"/>
            <a:ext cx="2341025" cy="3924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pPr algn="ctr"/>
            <a:r>
              <a:rPr lang="en-CZ" sz="1050" b="1" dirty="0">
                <a:latin typeface="Calibri"/>
                <a:ea typeface="Calibri"/>
                <a:cs typeface="Calibri"/>
              </a:rPr>
              <a:t>In front of target: time-resolved </a:t>
            </a:r>
            <a:endParaRPr lang="en-US" sz="1050" b="1" dirty="0">
              <a:latin typeface="Calibri"/>
              <a:ea typeface="Calibri"/>
              <a:cs typeface="Calibri"/>
            </a:endParaRPr>
          </a:p>
          <a:p>
            <a:pPr algn="ctr"/>
            <a:r>
              <a:rPr lang="en-GB" sz="1050" b="1" dirty="0">
                <a:latin typeface="Calibri"/>
                <a:ea typeface="Calibri"/>
                <a:cs typeface="Calibri"/>
              </a:rPr>
              <a:t>B</a:t>
            </a:r>
            <a:r>
              <a:rPr lang="en-CZ" sz="1050" b="1" dirty="0">
                <a:latin typeface="Calibri"/>
                <a:ea typeface="Calibri"/>
                <a:cs typeface="Calibri"/>
              </a:rPr>
              <a:t>ackscattered radiation (SRS, SBS, TPD)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97469-1623-1A40-9871-7F935D34D201}"/>
              </a:ext>
            </a:extLst>
          </p:cNvPr>
          <p:cNvSpPr txBox="1"/>
          <p:nvPr/>
        </p:nvSpPr>
        <p:spPr>
          <a:xfrm>
            <a:off x="6859129" y="3361045"/>
            <a:ext cx="2017219" cy="3924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pPr algn="ctr"/>
            <a:r>
              <a:rPr lang="en-CZ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Around the target: time-resolved </a:t>
            </a:r>
            <a:endParaRPr lang="en-US" sz="105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05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Side-scatter radiation</a:t>
            </a:r>
            <a:endParaRPr lang="en-CZ" sz="105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23613F-4901-844F-ACE3-9F25E560FE71}"/>
              </a:ext>
            </a:extLst>
          </p:cNvPr>
          <p:cNvSpPr txBox="1"/>
          <p:nvPr/>
        </p:nvSpPr>
        <p:spPr>
          <a:xfrm>
            <a:off x="532803" y="3385573"/>
            <a:ext cx="1836080" cy="3924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pPr algn="ctr"/>
            <a:r>
              <a:rPr lang="en-CZ" sz="1050" b="1" dirty="0">
                <a:latin typeface="Calibri"/>
                <a:ea typeface="Calibri"/>
                <a:cs typeface="Calibri"/>
              </a:rPr>
              <a:t>Behind the target: </a:t>
            </a:r>
            <a:r>
              <a:rPr lang="en-US" sz="1050" b="1" dirty="0">
                <a:latin typeface="Calibri"/>
                <a:ea typeface="Calibri"/>
                <a:cs typeface="Calibri"/>
              </a:rPr>
              <a:t>VISAR/SOP </a:t>
            </a:r>
          </a:p>
          <a:p>
            <a:pPr algn="ctr"/>
            <a:r>
              <a:rPr lang="en-US" sz="1050" b="1" dirty="0">
                <a:latin typeface="Calibri"/>
                <a:ea typeface="Calibri"/>
                <a:cs typeface="Calibri"/>
              </a:rPr>
              <a:t>for </a:t>
            </a:r>
            <a:r>
              <a:rPr lang="en-US" sz="1050" b="1" dirty="0" err="1">
                <a:latin typeface="Calibri"/>
                <a:ea typeface="Calibri"/>
                <a:cs typeface="Calibri"/>
              </a:rPr>
              <a:t>EoS</a:t>
            </a:r>
            <a:r>
              <a:rPr lang="en-US" sz="1050" b="1" dirty="0">
                <a:latin typeface="Calibri"/>
                <a:ea typeface="Calibri"/>
                <a:cs typeface="Calibri"/>
              </a:rPr>
              <a:t> studies</a:t>
            </a:r>
            <a:endParaRPr lang="en-CZ" sz="105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466D60-5828-E84C-B9DF-9DD6371B7A6A}"/>
              </a:ext>
            </a:extLst>
          </p:cNvPr>
          <p:cNvSpPr txBox="1"/>
          <p:nvPr/>
        </p:nvSpPr>
        <p:spPr>
          <a:xfrm>
            <a:off x="204156" y="1010330"/>
            <a:ext cx="3490379" cy="3924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68580" tIns="34290" rIns="68580" bIns="34290" rtlCol="0" anchor="t">
            <a:spAutoFit/>
          </a:bodyPr>
          <a:lstStyle/>
          <a:p>
            <a:pPr algn="ctr"/>
            <a:r>
              <a:rPr lang="en-US" sz="1050" b="1" dirty="0" err="1">
                <a:latin typeface="Calibri"/>
                <a:ea typeface="Calibri"/>
                <a:cs typeface="Calibri"/>
              </a:rPr>
              <a:t>Betatron</a:t>
            </a:r>
            <a:r>
              <a:rPr lang="en-US" sz="1050" b="1" dirty="0">
                <a:latin typeface="Calibri"/>
                <a:ea typeface="Calibri"/>
                <a:cs typeface="Calibri"/>
              </a:rPr>
              <a:t> radiation at 90</a:t>
            </a:r>
            <a:r>
              <a:rPr lang="en-US" sz="1050" b="1" baseline="30000" dirty="0">
                <a:latin typeface="Calibri"/>
                <a:ea typeface="Calibri"/>
                <a:cs typeface="Calibri"/>
              </a:rPr>
              <a:t>o </a:t>
            </a:r>
            <a:r>
              <a:rPr lang="en-US" sz="1050" b="1" dirty="0">
                <a:latin typeface="Calibri"/>
                <a:ea typeface="Calibri"/>
                <a:cs typeface="Calibri"/>
              </a:rPr>
              <a:t>for shock propagation </a:t>
            </a:r>
          </a:p>
          <a:p>
            <a:pPr algn="ctr"/>
            <a:r>
              <a:rPr lang="en-US" sz="1050" b="1" dirty="0">
                <a:latin typeface="Calibri"/>
                <a:ea typeface="Calibri"/>
                <a:cs typeface="Calibri"/>
              </a:rPr>
              <a:t>&amp; imaging of deuterated targets using X-rays, THz, electrons</a:t>
            </a:r>
            <a:endParaRPr lang="en-CZ" sz="1050" b="1" dirty="0">
              <a:latin typeface="Calibri"/>
              <a:ea typeface="Calibri"/>
              <a:cs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55D43C-162C-C948-8B70-3322B8C75407}"/>
              </a:ext>
            </a:extLst>
          </p:cNvPr>
          <p:cNvCxnSpPr>
            <a:cxnSpLocks/>
          </p:cNvCxnSpPr>
          <p:nvPr/>
        </p:nvCxnSpPr>
        <p:spPr>
          <a:xfrm>
            <a:off x="3149020" y="1430053"/>
            <a:ext cx="761255" cy="1358691"/>
          </a:xfrm>
          <a:prstGeom prst="straightConnector1">
            <a:avLst/>
          </a:prstGeom>
          <a:ln w="1016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7A86A2-ACAD-284E-89F9-C2D246455C2F}"/>
              </a:ext>
            </a:extLst>
          </p:cNvPr>
          <p:cNvCxnSpPr>
            <a:cxnSpLocks/>
          </p:cNvCxnSpPr>
          <p:nvPr/>
        </p:nvCxnSpPr>
        <p:spPr>
          <a:xfrm flipH="1" flipV="1">
            <a:off x="4786342" y="3111826"/>
            <a:ext cx="2483138" cy="1419329"/>
          </a:xfrm>
          <a:prstGeom prst="straightConnector1">
            <a:avLst/>
          </a:prstGeom>
          <a:ln w="1016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ACA9BB-E608-0D46-A2C2-E639F964636C}"/>
              </a:ext>
            </a:extLst>
          </p:cNvPr>
          <p:cNvCxnSpPr>
            <a:cxnSpLocks/>
          </p:cNvCxnSpPr>
          <p:nvPr/>
        </p:nvCxnSpPr>
        <p:spPr>
          <a:xfrm flipH="1">
            <a:off x="5641225" y="1595628"/>
            <a:ext cx="1628255" cy="812261"/>
          </a:xfrm>
          <a:prstGeom prst="straightConnector1">
            <a:avLst/>
          </a:prstGeom>
          <a:ln w="1016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29D5DD-A249-124F-8F76-4CC2C8EE9930}"/>
              </a:ext>
            </a:extLst>
          </p:cNvPr>
          <p:cNvCxnSpPr>
            <a:cxnSpLocks/>
          </p:cNvCxnSpPr>
          <p:nvPr/>
        </p:nvCxnSpPr>
        <p:spPr>
          <a:xfrm flipV="1">
            <a:off x="1819162" y="3529390"/>
            <a:ext cx="2091113" cy="754094"/>
          </a:xfrm>
          <a:prstGeom prst="straightConnector1">
            <a:avLst/>
          </a:prstGeom>
          <a:ln w="101600">
            <a:solidFill>
              <a:srgbClr val="FF6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machine covered in plastic&#10;&#10;Description automatically generated">
            <a:extLst>
              <a:ext uri="{FF2B5EF4-FFF2-40B4-BE49-F238E27FC236}">
                <a16:creationId xmlns:a16="http://schemas.microsoft.com/office/drawing/2014/main" id="{D95FD89A-E0C3-5C40-994F-0912B4FA24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9" y="1430053"/>
            <a:ext cx="2322880" cy="17421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F56EBF-88C2-6DEB-31F3-36DC162597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6" y="160849"/>
            <a:ext cx="1381097" cy="6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27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9B732-F8CA-EED2-D369-2ADDBC58B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ABA7D-5C37-655F-76F9-BA196991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5212"/>
            <a:ext cx="7071134" cy="669833"/>
          </a:xfrm>
        </p:spPr>
        <p:txBody>
          <a:bodyPr>
            <a:noAutofit/>
          </a:bodyPr>
          <a:lstStyle/>
          <a:p>
            <a:pPr algn="r"/>
            <a:r>
              <a:rPr lang="en-US" sz="2400" b="1" dirty="0">
                <a:latin typeface="Calibri"/>
                <a:ea typeface="Calibri"/>
                <a:cs typeface="Calibri"/>
              </a:rPr>
              <a:t>ELI IFE Mission-based Call Proposals: Distribution by Research Topics and Requested ELI Systems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73A23F6-7330-4A47-D633-419387751E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698997"/>
              </p:ext>
            </p:extLst>
          </p:nvPr>
        </p:nvGraphicFramePr>
        <p:xfrm>
          <a:off x="559374" y="1539880"/>
          <a:ext cx="8209722" cy="345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166E2A-98E8-153F-84C2-46DB1C70B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5583A-2D85-4009-9243-E2A7D127D9A5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A3FD1-96DE-EB66-1432-6F70B2938F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6" y="160849"/>
            <a:ext cx="1381097" cy="669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68620-C7E2-CCEF-1E1F-4D896618C1D8}"/>
              </a:ext>
            </a:extLst>
          </p:cNvPr>
          <p:cNvSpPr txBox="1"/>
          <p:nvPr/>
        </p:nvSpPr>
        <p:spPr>
          <a:xfrm>
            <a:off x="1331640" y="5130231"/>
            <a:ext cx="5835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Outcome of the selection expected soon</a:t>
            </a:r>
          </a:p>
        </p:txBody>
      </p:sp>
    </p:spTree>
    <p:extLst>
      <p:ext uri="{BB962C8B-B14F-4D97-AF65-F5344CB8AC3E}">
        <p14:creationId xmlns:p14="http://schemas.microsoft.com/office/powerpoint/2010/main" val="1970787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B9F3C-7903-3334-F114-159029A5D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6A809-FFA4-C1D4-1B5D-200060BF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540404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693C18-C656-0EC2-B515-1B90155BA020}"/>
              </a:ext>
            </a:extLst>
          </p:cNvPr>
          <p:cNvSpPr txBox="1"/>
          <p:nvPr/>
        </p:nvSpPr>
        <p:spPr>
          <a:xfrm>
            <a:off x="104420" y="2241818"/>
            <a:ext cx="44999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Recent historical progress shows that it is achievable.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Transforming it into a reliable energy source will require a convergence of physics, engineering, advanced materials, and new laser technologies.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98FD462-4D49-221D-8153-BEB6B2388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71" y="1993404"/>
            <a:ext cx="4316129" cy="242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F2CD68-FA4D-274E-1FA6-4B3D70D9ADE1}"/>
              </a:ext>
            </a:extLst>
          </p:cNvPr>
          <p:cNvSpPr txBox="1"/>
          <p:nvPr/>
        </p:nvSpPr>
        <p:spPr>
          <a:xfrm>
            <a:off x="333872" y="850448"/>
            <a:ext cx="83529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Inertial Fusion Energy is an </a:t>
            </a:r>
            <a:r>
              <a:rPr lang="en-GB" sz="2800" b="1" dirty="0" err="1"/>
              <a:t>endeavor</a:t>
            </a:r>
            <a:r>
              <a:rPr lang="en-GB" sz="2800" b="1" dirty="0"/>
              <a:t> at the very edge of contemporary technology.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0C89C-0859-3524-2833-8154E22C9D17}"/>
              </a:ext>
            </a:extLst>
          </p:cNvPr>
          <p:cNvSpPr txBox="1"/>
          <p:nvPr/>
        </p:nvSpPr>
        <p:spPr>
          <a:xfrm>
            <a:off x="18107" y="4801716"/>
            <a:ext cx="91077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It is a challenge—but also an extraordinary opportunity for a EU-wide collaboration for a staged approach from DD ignition demonstration to the reactor.</a:t>
            </a:r>
          </a:p>
        </p:txBody>
      </p:sp>
      <p:pic>
        <p:nvPicPr>
          <p:cNvPr id="3" name="Immagine 22">
            <a:extLst>
              <a:ext uri="{FF2B5EF4-FFF2-40B4-BE49-F238E27FC236}">
                <a16:creationId xmlns:a16="http://schemas.microsoft.com/office/drawing/2014/main" id="{A56950C0-018D-634E-6BD4-8F34298D45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13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297D4-FA11-E9AA-A152-E8DE6D778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5">
            <a:extLst>
              <a:ext uri="{FF2B5EF4-FFF2-40B4-BE49-F238E27FC236}">
                <a16:creationId xmlns:a16="http://schemas.microsoft.com/office/drawing/2014/main" id="{FA250E07-25FD-2635-16AC-66FA8F41B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167" y="234947"/>
            <a:ext cx="6815666" cy="444389"/>
          </a:xfrm>
        </p:spPr>
        <p:txBody>
          <a:bodyPr vert="horz" lIns="76200" tIns="38100" rIns="76200" bIns="38100" rtlCol="0" anchor="ctr">
            <a:noAutofit/>
          </a:bodyPr>
          <a:lstStyle/>
          <a:p>
            <a:pPr defTabSz="761970">
              <a:lnSpc>
                <a:spcPct val="90000"/>
              </a:lnSpc>
            </a:pPr>
            <a:r>
              <a:rPr lang="en-US" altLang="en-US" sz="32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Founding principle: fusion reactions</a:t>
            </a:r>
          </a:p>
        </p:txBody>
      </p:sp>
      <p:sp>
        <p:nvSpPr>
          <p:cNvPr id="61442" name="Vertical Text Placeholder 4">
            <a:extLst>
              <a:ext uri="{FF2B5EF4-FFF2-40B4-BE49-F238E27FC236}">
                <a16:creationId xmlns:a16="http://schemas.microsoft.com/office/drawing/2014/main" id="{64F96B58-EC58-BE02-0F83-046801F24263}"/>
              </a:ext>
            </a:extLst>
          </p:cNvPr>
          <p:cNvSpPr>
            <a:spLocks noGrp="1"/>
          </p:cNvSpPr>
          <p:nvPr>
            <p:ph type="body" orient="vert" idx="4294967295"/>
          </p:nvPr>
        </p:nvSpPr>
        <p:spPr>
          <a:xfrm>
            <a:off x="611560" y="1340847"/>
            <a:ext cx="2664296" cy="3661652"/>
          </a:xfrm>
        </p:spPr>
        <p:txBody>
          <a:bodyPr vert="horz" lIns="76200" tIns="38100" rIns="76200" bIns="38100" rtlCol="0">
            <a:normAutofit fontScale="92500"/>
          </a:bodyPr>
          <a:lstStyle/>
          <a:p>
            <a:pPr marL="0" lvl="1" indent="0" defTabSz="761970">
              <a:lnSpc>
                <a:spcPct val="90000"/>
              </a:lnSpc>
              <a:spcAft>
                <a:spcPts val="1000"/>
              </a:spcAft>
              <a:buNone/>
            </a:pPr>
            <a:r>
              <a:rPr lang="en-GB" b="1" dirty="0"/>
              <a:t>Among the many possible fusion reactions, only some have practical uses based on their efficiency and the abundance of the "reactants" in nature.</a:t>
            </a:r>
            <a:endParaRPr lang="en-US" altLang="en-US" sz="4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24DEFD-C8AD-04CB-BD8E-3ED6D602C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21" y="1355546"/>
            <a:ext cx="3808421" cy="349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89EE7B-7E3F-6977-DB7F-5CFB0B6E1FC1}"/>
              </a:ext>
            </a:extLst>
          </p:cNvPr>
          <p:cNvSpPr txBox="1"/>
          <p:nvPr/>
        </p:nvSpPr>
        <p:spPr>
          <a:xfrm>
            <a:off x="4964814" y="4879389"/>
            <a:ext cx="1842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000" b="1" dirty="0"/>
              <a:t>(Temperatura (11600 x °K/keV)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4FA6B0-ABBD-09B7-E894-B38FEEFD6D80}"/>
              </a:ext>
            </a:extLst>
          </p:cNvPr>
          <p:cNvSpPr txBox="1"/>
          <p:nvPr/>
        </p:nvSpPr>
        <p:spPr>
          <a:xfrm rot="16200000">
            <a:off x="3072128" y="2867753"/>
            <a:ext cx="1194558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67" b="1" dirty="0"/>
              <a:t>P</a:t>
            </a:r>
            <a:r>
              <a:rPr lang="en-IT" sz="1167" b="1" dirty="0"/>
              <a:t>rop Probabilità</a:t>
            </a:r>
          </a:p>
        </p:txBody>
      </p:sp>
      <p:pic>
        <p:nvPicPr>
          <p:cNvPr id="5" name="Immagine 22">
            <a:extLst>
              <a:ext uri="{FF2B5EF4-FFF2-40B4-BE49-F238E27FC236}">
                <a16:creationId xmlns:a16="http://schemas.microsoft.com/office/drawing/2014/main" id="{542EE379-0530-4577-758B-1885952DC7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83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595657-C3FB-28DC-1993-0189F4D4A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3598"/>
            <a:ext cx="8229600" cy="468396"/>
          </a:xfrm>
        </p:spPr>
        <p:txBody>
          <a:bodyPr anchor="ctr"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From fusion reactions to electricity</a:t>
            </a:r>
          </a:p>
        </p:txBody>
      </p:sp>
      <p:pic>
        <p:nvPicPr>
          <p:cNvPr id="2050" name="Picture 2" descr="Fusion Reaction | A reaction in which at least one heavier, … | Flickr">
            <a:extLst>
              <a:ext uri="{FF2B5EF4-FFF2-40B4-BE49-F238E27FC236}">
                <a16:creationId xmlns:a16="http://schemas.microsoft.com/office/drawing/2014/main" id="{51194E82-DCF3-BC5F-467A-1438E49F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589" y="2128375"/>
            <a:ext cx="2962672" cy="2170157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7964E5-1E2B-468B-9140-61B30F552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517" y="2137420"/>
            <a:ext cx="3082491" cy="2787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564ED-8A88-4830-F77B-16F34F2627BD}"/>
              </a:ext>
            </a:extLst>
          </p:cNvPr>
          <p:cNvSpPr txBox="1"/>
          <p:nvPr/>
        </p:nvSpPr>
        <p:spPr>
          <a:xfrm>
            <a:off x="156909" y="832942"/>
            <a:ext cx="8452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 fusion reactor converts into electricity the kinetic energy of particles from fusion reactions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70CAE1-BEA6-B56B-8E45-759935D8CE29}"/>
              </a:ext>
            </a:extLst>
          </p:cNvPr>
          <p:cNvSpPr txBox="1"/>
          <p:nvPr/>
        </p:nvSpPr>
        <p:spPr>
          <a:xfrm>
            <a:off x="170297" y="45762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 + T → n (14.07 MeV) + 4He (3.52 MeV)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AAEFB3D-792E-B805-5857-F6BAA034F92C}"/>
              </a:ext>
            </a:extLst>
          </p:cNvPr>
          <p:cNvSpPr/>
          <p:nvPr/>
        </p:nvSpPr>
        <p:spPr>
          <a:xfrm>
            <a:off x="4136685" y="2777642"/>
            <a:ext cx="1103222" cy="936104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Immagine 22">
            <a:extLst>
              <a:ext uri="{FF2B5EF4-FFF2-40B4-BE49-F238E27FC236}">
                <a16:creationId xmlns:a16="http://schemas.microsoft.com/office/drawing/2014/main" id="{080BC8F2-EA69-3E2F-26E0-6AEAFDF30D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339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540404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bg1"/>
                </a:solidFill>
              </a:rPr>
              <a:t>How laser fusion works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FB139-4E50-ECAA-5E75-3ED66FF01619}"/>
              </a:ext>
            </a:extLst>
          </p:cNvPr>
          <p:cNvSpPr txBox="1"/>
          <p:nvPr/>
        </p:nvSpPr>
        <p:spPr>
          <a:xfrm>
            <a:off x="203560" y="1921396"/>
            <a:ext cx="624064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 The laser rapidly heats the outer surface → the material </a:t>
            </a:r>
            <a:r>
              <a:rPr lang="en-GB" sz="2400" b="1" dirty="0"/>
              <a:t>explodes outward</a:t>
            </a:r>
            <a:r>
              <a:rPr lang="en-GB" sz="2400" dirty="0"/>
              <a:t>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  By reaction, </a:t>
            </a:r>
            <a:r>
              <a:rPr lang="en-GB" sz="2400" b="1" dirty="0"/>
              <a:t>fuel is compressed </a:t>
            </a:r>
            <a:r>
              <a:rPr lang="en-GB" sz="2400" dirty="0"/>
              <a:t>to extreme densities and temperatures and ignites;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 This entire process occurs within </a:t>
            </a:r>
            <a:r>
              <a:rPr lang="en-GB" sz="2400" b="1" dirty="0"/>
              <a:t>billionths of a second </a:t>
            </a:r>
            <a:r>
              <a:rPr lang="en-GB" sz="2400" dirty="0"/>
              <a:t>(inertial confinement).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 Indirect drive (ID) uses a cavity to </a:t>
            </a:r>
            <a:r>
              <a:rPr lang="en-GB" sz="2400" b="1" dirty="0"/>
              <a:t>convert laser light into X-rays </a:t>
            </a:r>
            <a:r>
              <a:rPr lang="en-GB" sz="2400" dirty="0"/>
              <a:t>to ease the compression phase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B66853-BE0A-F38C-5EB5-27270A04A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84321" y="2573045"/>
            <a:ext cx="3860346" cy="2171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6E2140-F2B4-4B38-21DA-DFBC3B95FFF5}"/>
              </a:ext>
            </a:extLst>
          </p:cNvPr>
          <p:cNvSpPr txBox="1"/>
          <p:nvPr/>
        </p:nvSpPr>
        <p:spPr>
          <a:xfrm>
            <a:off x="83593" y="897597"/>
            <a:ext cx="9071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400" b="1" dirty="0"/>
              <a:t>In direct drive (DD) Laser Fusion many laser beams are focused onto a </a:t>
            </a:r>
            <a:r>
              <a:rPr lang="en-GB" sz="2400" b="1" dirty="0" err="1"/>
              <a:t>millimeter</a:t>
            </a:r>
            <a:r>
              <a:rPr lang="en-GB" sz="2400" b="1" dirty="0"/>
              <a:t>-scale capsule containing deuterium and tritium.</a:t>
            </a:r>
          </a:p>
        </p:txBody>
      </p:sp>
      <p:pic>
        <p:nvPicPr>
          <p:cNvPr id="3" name="Immagine 22">
            <a:extLst>
              <a:ext uri="{FF2B5EF4-FFF2-40B4-BE49-F238E27FC236}">
                <a16:creationId xmlns:a16="http://schemas.microsoft.com/office/drawing/2014/main" id="{E5093E59-C5DF-9E1E-B212-509A2A07AC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4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2">
            <a:extLst>
              <a:ext uri="{FF2B5EF4-FFF2-40B4-BE49-F238E27FC236}">
                <a16:creationId xmlns:a16="http://schemas.microsoft.com/office/drawing/2014/main" id="{32E3275E-6292-5CAB-7A90-D38B64133E8D}"/>
              </a:ext>
            </a:extLst>
          </p:cNvPr>
          <p:cNvSpPr/>
          <p:nvPr/>
        </p:nvSpPr>
        <p:spPr>
          <a:xfrm>
            <a:off x="73572" y="834080"/>
            <a:ext cx="8890094" cy="49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917" tIns="32450" rIns="64917" bIns="32450" anchor="t" anchorCtr="0">
            <a:spAutoFit/>
          </a:bodyPr>
          <a:lstStyle/>
          <a:p>
            <a:pPr algn="just">
              <a:buClr>
                <a:srgbClr val="0000FF"/>
              </a:buClr>
              <a:buSzPts val="3200"/>
            </a:pPr>
            <a:r>
              <a:rPr lang="en-GB" sz="1400" b="1" dirty="0">
                <a:solidFill>
                  <a:srgbClr val="0000FF"/>
                </a:solidFill>
                <a:latin typeface="Arial" panose="020B0604020202020204" pitchFamily="34" charset="0"/>
                <a:ea typeface="Geneva" panose="020B0503030404040204" pitchFamily="34" charset="0"/>
                <a:cs typeface="Arial" panose="020B0604020202020204" pitchFamily="34" charset="0"/>
                <a:sym typeface="Calibri"/>
              </a:rPr>
              <a:t>In December 2022, experiments performed at the National Ignition Facility (NIF) in the U.S. have demonstrated a “net energy gain” from an inertial confinement fusion (ICF) experiment with ID</a:t>
            </a:r>
            <a:endParaRPr sz="1400" b="1" dirty="0">
              <a:solidFill>
                <a:srgbClr val="0000FF"/>
              </a:solidFill>
              <a:latin typeface="Arial" panose="020B0604020202020204" pitchFamily="34" charset="0"/>
              <a:ea typeface="Geneva" panose="020B050303040404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DCE3B2B-C79A-BECD-8C0C-38AC80975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36" y="2055610"/>
            <a:ext cx="2013087" cy="2690804"/>
          </a:xfrm>
          <a:prstGeom prst="rect">
            <a:avLst/>
          </a:prstGeom>
        </p:spPr>
      </p:pic>
      <p:pic>
        <p:nvPicPr>
          <p:cNvPr id="8" name="Immagine 9">
            <a:extLst>
              <a:ext uri="{FF2B5EF4-FFF2-40B4-BE49-F238E27FC236}">
                <a16:creationId xmlns:a16="http://schemas.microsoft.com/office/drawing/2014/main" id="{7B41C1F2-4317-2056-ACFA-BF312D98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554" y="1607289"/>
            <a:ext cx="2359439" cy="1977865"/>
          </a:xfrm>
          <a:prstGeom prst="rect">
            <a:avLst/>
          </a:prstGeom>
        </p:spPr>
      </p:pic>
      <p:sp>
        <p:nvSpPr>
          <p:cNvPr id="9" name="Rettangolo 13">
            <a:extLst>
              <a:ext uri="{FF2B5EF4-FFF2-40B4-BE49-F238E27FC236}">
                <a16:creationId xmlns:a16="http://schemas.microsoft.com/office/drawing/2014/main" id="{1D794364-A150-61BE-EA32-6CD56C2C5933}"/>
              </a:ext>
            </a:extLst>
          </p:cNvPr>
          <p:cNvSpPr/>
          <p:nvPr/>
        </p:nvSpPr>
        <p:spPr>
          <a:xfrm>
            <a:off x="2700447" y="1470835"/>
            <a:ext cx="3545774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=  3.15MJ (fusion yield) / 2.05 MJ (laser input energy) = 1.54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FD1A46-9B64-2D4F-08E8-35225CDC4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5436" y="228864"/>
            <a:ext cx="8229600" cy="252372"/>
          </a:xfrm>
        </p:spPr>
        <p:txBody>
          <a:bodyPr>
            <a:noAutofit/>
          </a:bodyPr>
          <a:lstStyle/>
          <a:p>
            <a:r>
              <a:rPr lang="it-IT" sz="4000" b="1" kern="1200" dirty="0" err="1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Indirect</a:t>
            </a:r>
            <a:r>
              <a:rPr lang="it-IT" sz="4000" b="1" kern="1200" dirty="0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 drive: </a:t>
            </a:r>
            <a:r>
              <a:rPr lang="it-IT" sz="4000" b="1" kern="1200" dirty="0" err="1">
                <a:solidFill>
                  <a:srgbClr val="FFFFFF"/>
                </a:solidFill>
                <a:effectLst/>
                <a:ea typeface="+mn-ea"/>
                <a:cs typeface="Arial" panose="020B0604020202020204" pitchFamily="34" charset="0"/>
              </a:rPr>
              <a:t>breakthrough</a:t>
            </a:r>
            <a:r>
              <a:rPr lang="it-IT" sz="4000" dirty="0">
                <a:cs typeface="Arial" panose="020B0604020202020204" pitchFamily="34" charset="0"/>
              </a:rPr>
              <a:t> </a:t>
            </a:r>
            <a:endParaRPr lang="en-GB" sz="4000" dirty="0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38E59E-D9D8-A789-5881-DC21336A0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522" y="3951777"/>
            <a:ext cx="3382144" cy="99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0966F9-7DE5-6B3B-B603-34892C4DCF73}"/>
              </a:ext>
            </a:extLst>
          </p:cNvPr>
          <p:cNvSpPr txBox="1"/>
          <p:nvPr/>
        </p:nvSpPr>
        <p:spPr>
          <a:xfrm>
            <a:off x="6810561" y="3623113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Ignition shots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9B17A3-9F21-72A6-EEA5-ADB9DAACC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446" y="2314537"/>
            <a:ext cx="2190945" cy="26718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0922E5-1FB0-A74F-22F8-5665A118EC9E}"/>
              </a:ext>
            </a:extLst>
          </p:cNvPr>
          <p:cNvSpPr txBox="1"/>
          <p:nvPr/>
        </p:nvSpPr>
        <p:spPr>
          <a:xfrm>
            <a:off x="6047115" y="5128709"/>
            <a:ext cx="264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Most recent result: </a:t>
            </a:r>
            <a:r>
              <a:rPr lang="en-GB" b="1" dirty="0"/>
              <a:t>8.6 MJ</a:t>
            </a:r>
          </a:p>
        </p:txBody>
      </p:sp>
    </p:spTree>
    <p:extLst>
      <p:ext uri="{BB962C8B-B14F-4D97-AF65-F5344CB8AC3E}">
        <p14:creationId xmlns:p14="http://schemas.microsoft.com/office/powerpoint/2010/main" val="2253032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2">
            <a:extLst>
              <a:ext uri="{FF2B5EF4-FFF2-40B4-BE49-F238E27FC236}">
                <a16:creationId xmlns:a16="http://schemas.microsoft.com/office/drawing/2014/main" id="{C78D9BA7-668D-0855-698E-AD94B3D351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E63786-7527-20E6-E1D5-C20869F9CC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848" y="228864"/>
            <a:ext cx="8229600" cy="351255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evidence of direct drive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4F26F2-1ED7-813F-3537-3E383DEF5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99"/>
          <a:stretch/>
        </p:blipFill>
        <p:spPr>
          <a:xfrm>
            <a:off x="5715431" y="2459963"/>
            <a:ext cx="2745000" cy="1895134"/>
          </a:xfrm>
          <a:prstGeom prst="rect">
            <a:avLst/>
          </a:prstGeom>
        </p:spPr>
      </p:pic>
      <p:pic>
        <p:nvPicPr>
          <p:cNvPr id="18" name="Image 4">
            <a:extLst>
              <a:ext uri="{FF2B5EF4-FFF2-40B4-BE49-F238E27FC236}">
                <a16:creationId xmlns:a16="http://schemas.microsoft.com/office/drawing/2014/main" id="{00B3991E-820C-177C-D2BF-DECA95EC6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329" y="874040"/>
            <a:ext cx="1672793" cy="1645258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343FDFE6-6B2B-17A0-8BDF-EBFB3F48A7E6}"/>
              </a:ext>
            </a:extLst>
          </p:cNvPr>
          <p:cNvSpPr txBox="1">
            <a:spLocks/>
          </p:cNvSpPr>
          <p:nvPr/>
        </p:nvSpPr>
        <p:spPr>
          <a:xfrm>
            <a:off x="6876256" y="1213486"/>
            <a:ext cx="1902723" cy="742583"/>
          </a:xfrm>
          <a:prstGeom prst="rect">
            <a:avLst/>
          </a:prstGeom>
        </p:spPr>
        <p:txBody>
          <a:bodyPr vert="horz" lIns="57150" tIns="28575" rIns="57150" bIns="28575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67" dirty="0">
                <a:latin typeface="Arial" panose="020B0604020202020204" pitchFamily="34" charset="0"/>
                <a:cs typeface="Arial" panose="020B0604020202020204" pitchFamily="34" charset="0"/>
              </a:rPr>
              <a:t>Direct drive experiments at omega: 30 kJ</a:t>
            </a:r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116BD382-01DA-2564-D3D7-2F22F40488A8}"/>
              </a:ext>
            </a:extLst>
          </p:cNvPr>
          <p:cNvSpPr txBox="1"/>
          <p:nvPr/>
        </p:nvSpPr>
        <p:spPr>
          <a:xfrm>
            <a:off x="6047050" y="4429277"/>
            <a:ext cx="2265364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75">
                <a:latin typeface="Arial" panose="020B0604020202020204" pitchFamily="34" charset="0"/>
                <a:cs typeface="Arial" panose="020B0604020202020204" pitchFamily="34" charset="0"/>
              </a:rPr>
              <a:t>V. Gopalaswamy et al. Nature 2019</a:t>
            </a:r>
          </a:p>
          <a:p>
            <a:r>
              <a:rPr lang="en-US" sz="875">
                <a:latin typeface="Arial" panose="020B0604020202020204" pitchFamily="34" charset="0"/>
                <a:cs typeface="Arial" panose="020B0604020202020204" pitchFamily="34" charset="0"/>
              </a:rPr>
              <a:t>V. Goncharov EUROfusion seminar, 2022</a:t>
            </a:r>
          </a:p>
        </p:txBody>
      </p:sp>
      <p:sp>
        <p:nvSpPr>
          <p:cNvPr id="21" name="CasellaDiTesto 9">
            <a:extLst>
              <a:ext uri="{FF2B5EF4-FFF2-40B4-BE49-F238E27FC236}">
                <a16:creationId xmlns:a16="http://schemas.microsoft.com/office/drawing/2014/main" id="{0393D4A5-412E-0BEC-3402-35C81B045F3C}"/>
              </a:ext>
            </a:extLst>
          </p:cNvPr>
          <p:cNvSpPr txBox="1"/>
          <p:nvPr/>
        </p:nvSpPr>
        <p:spPr>
          <a:xfrm>
            <a:off x="251521" y="976394"/>
            <a:ext cx="4801716" cy="2836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Experiments at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OMEGA (LLE, Rochester University, US)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show a steady progress in the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DIRECT DRIVE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experiments: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recenty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increase of </a:t>
            </a:r>
            <a:r>
              <a:rPr lang="en-US" sz="15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neutron yield by 10 times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energy coupling to the hot spot by 6 times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(recent experiments used a </a:t>
            </a:r>
            <a:r>
              <a:rPr lang="en-US" sz="15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deep learning approach </a:t>
            </a:r>
            <a:r>
              <a:rPr lang="en-US" sz="15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 optimize implosions).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Laser direct drive experiments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couple 3-6 times more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energy to the hot spot compared to the NIF indirect drive experiments</a:t>
            </a:r>
          </a:p>
          <a:p>
            <a:endParaRPr lang="en-US" sz="15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5">
            <a:extLst>
              <a:ext uri="{FF2B5EF4-FFF2-40B4-BE49-F238E27FC236}">
                <a16:creationId xmlns:a16="http://schemas.microsoft.com/office/drawing/2014/main" id="{8E8F183A-0733-F0FE-1BE6-C3CE24F7B2B2}"/>
              </a:ext>
            </a:extLst>
          </p:cNvPr>
          <p:cNvSpPr txBox="1"/>
          <p:nvPr/>
        </p:nvSpPr>
        <p:spPr>
          <a:xfrm>
            <a:off x="260935" y="3492111"/>
            <a:ext cx="49773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Direct Drive is more subject than DD to the growth and the impact of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hydro instabilities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which distort the target during implosion, making ignition hard to achieve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F635C-5FDB-EB27-A57F-382928880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764" y="4532624"/>
            <a:ext cx="4127413" cy="1112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FC3E60-AE5A-8813-8463-A17BC19720BA}"/>
              </a:ext>
            </a:extLst>
          </p:cNvPr>
          <p:cNvSpPr txBox="1"/>
          <p:nvPr/>
        </p:nvSpPr>
        <p:spPr>
          <a:xfrm>
            <a:off x="5534367" y="5045239"/>
            <a:ext cx="2116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Omega Laser</a:t>
            </a:r>
          </a:p>
          <a:p>
            <a:r>
              <a:rPr lang="en-GB" sz="1200" dirty="0"/>
              <a:t>Laboratory for Laser Energetics</a:t>
            </a:r>
          </a:p>
          <a:p>
            <a:r>
              <a:rPr lang="en-GB" sz="1200" dirty="0"/>
              <a:t>University of Rochester</a:t>
            </a:r>
          </a:p>
        </p:txBody>
      </p:sp>
    </p:spTree>
    <p:extLst>
      <p:ext uri="{BB962C8B-B14F-4D97-AF65-F5344CB8AC3E}">
        <p14:creationId xmlns:p14="http://schemas.microsoft.com/office/powerpoint/2010/main" val="83918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86846-156D-CDFA-F411-C3A9A65A4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B4DD6-C746-F140-1D66-0EAB3D19B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196"/>
            <a:ext cx="8229600" cy="540404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Challenge: spherical compression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135F6-8101-D3EC-C34A-6471254089C1}"/>
              </a:ext>
            </a:extLst>
          </p:cNvPr>
          <p:cNvSpPr txBox="1"/>
          <p:nvPr/>
        </p:nvSpPr>
        <p:spPr>
          <a:xfrm>
            <a:off x="179512" y="1327479"/>
            <a:ext cx="590465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Compression symmetry - </a:t>
            </a:r>
            <a:r>
              <a:rPr lang="en-GB" dirty="0"/>
              <a:t>The capsule must be compressed in a perfectly uniform way. Even a small asymmetry can prevent ignition.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Hydrodynamic instabilities - </a:t>
            </a:r>
            <a:r>
              <a:rPr lang="en-GB" dirty="0"/>
              <a:t>Phenomena such as Rayleigh–Taylor instability amplify microscopic imperfections, reducing compression efficiency.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Materials and extreme physics - </a:t>
            </a:r>
            <a:r>
              <a:rPr lang="en-GB" dirty="0"/>
              <a:t>During the process, matter reaches </a:t>
            </a:r>
            <a:r>
              <a:rPr lang="en-GB" b="1" dirty="0"/>
              <a:t>high-density plasma</a:t>
            </a:r>
            <a:r>
              <a:rPr lang="en-GB" dirty="0"/>
              <a:t> conditions that are difficult to model and to measure. New theoretical models and advanced diagnostics (</a:t>
            </a:r>
            <a:r>
              <a:rPr lang="en-GB" b="1" dirty="0"/>
              <a:t>e.g. X-ray FEL</a:t>
            </a:r>
            <a:r>
              <a:rPr lang="en-GB" dirty="0"/>
              <a:t>) are required.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Understanding ignition and burn - </a:t>
            </a:r>
            <a:r>
              <a:rPr lang="en-GB" dirty="0"/>
              <a:t>Predicting when the plasma “turns on” and how the burn front propagates remains one of the greatest uncertainties in the field.</a:t>
            </a:r>
          </a:p>
        </p:txBody>
      </p:sp>
      <p:grpSp>
        <p:nvGrpSpPr>
          <p:cNvPr id="15" name="Grouper 6">
            <a:extLst>
              <a:ext uri="{FF2B5EF4-FFF2-40B4-BE49-F238E27FC236}">
                <a16:creationId xmlns:a16="http://schemas.microsoft.com/office/drawing/2014/main" id="{F9104E40-9745-77A2-6032-1284AC87BDBD}"/>
              </a:ext>
            </a:extLst>
          </p:cNvPr>
          <p:cNvGrpSpPr>
            <a:grpSpLocks/>
          </p:cNvGrpSpPr>
          <p:nvPr/>
        </p:nvGrpSpPr>
        <p:grpSpPr bwMode="auto">
          <a:xfrm>
            <a:off x="6400596" y="3304924"/>
            <a:ext cx="2286204" cy="2243968"/>
            <a:chOff x="5940152" y="3645024"/>
            <a:chExt cx="3061122" cy="2715527"/>
          </a:xfrm>
        </p:grpSpPr>
        <p:grpSp>
          <p:nvGrpSpPr>
            <p:cNvPr id="16" name="Grouper 5">
              <a:extLst>
                <a:ext uri="{FF2B5EF4-FFF2-40B4-BE49-F238E27FC236}">
                  <a16:creationId xmlns:a16="http://schemas.microsoft.com/office/drawing/2014/main" id="{C5C6CF06-18DC-7D85-4862-ACD48FD25A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0152" y="3645024"/>
              <a:ext cx="3061122" cy="1524561"/>
              <a:chOff x="5940152" y="3645024"/>
              <a:chExt cx="3061122" cy="1524561"/>
            </a:xfrm>
          </p:grpSpPr>
          <p:pic>
            <p:nvPicPr>
              <p:cNvPr id="20" name="Picture 7" descr="FigT_0001">
                <a:extLst>
                  <a:ext uri="{FF2B5EF4-FFF2-40B4-BE49-F238E27FC236}">
                    <a16:creationId xmlns:a16="http://schemas.microsoft.com/office/drawing/2014/main" id="{C7427A0D-6E2A-3448-4E04-5CDFF40C55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4394" y="3645024"/>
                <a:ext cx="1566880" cy="148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" descr="FigT_0001">
                <a:extLst>
                  <a:ext uri="{FF2B5EF4-FFF2-40B4-BE49-F238E27FC236}">
                    <a16:creationId xmlns:a16="http://schemas.microsoft.com/office/drawing/2014/main" id="{04DAA2F1-FC76-65DF-A12D-66277701D3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0152" y="3645024"/>
                <a:ext cx="1525373" cy="1524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" name="Grouper 65">
              <a:extLst>
                <a:ext uri="{FF2B5EF4-FFF2-40B4-BE49-F238E27FC236}">
                  <a16:creationId xmlns:a16="http://schemas.microsoft.com/office/drawing/2014/main" id="{356E4910-E658-7711-5C90-A0EB3AFE8DF7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5940152" y="5085184"/>
              <a:ext cx="3061122" cy="1275367"/>
              <a:chOff x="5940152" y="3645024"/>
              <a:chExt cx="3061122" cy="1524561"/>
            </a:xfrm>
          </p:grpSpPr>
          <p:pic>
            <p:nvPicPr>
              <p:cNvPr id="18" name="Picture 7" descr="FigT_0001">
                <a:extLst>
                  <a:ext uri="{FF2B5EF4-FFF2-40B4-BE49-F238E27FC236}">
                    <a16:creationId xmlns:a16="http://schemas.microsoft.com/office/drawing/2014/main" id="{B4459042-FD20-88AF-3D9F-F99D076AB8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34394" y="3645024"/>
                <a:ext cx="1566880" cy="148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FigT_0001">
                <a:extLst>
                  <a:ext uri="{FF2B5EF4-FFF2-40B4-BE49-F238E27FC236}">
                    <a16:creationId xmlns:a16="http://schemas.microsoft.com/office/drawing/2014/main" id="{2D86E200-BE0D-CDDE-E34D-C3A6F918C9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lum bright="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0152" y="3645024"/>
                <a:ext cx="1525373" cy="1524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" name="Picture 18">
            <a:extLst>
              <a:ext uri="{FF2B5EF4-FFF2-40B4-BE49-F238E27FC236}">
                <a16:creationId xmlns:a16="http://schemas.microsoft.com/office/drawing/2014/main" id="{9FE2AD7F-4C83-636F-FBC1-46731609B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600" y="1313755"/>
            <a:ext cx="2151064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52EF4E-CBD8-9383-34A2-B3527EE3E8AA}"/>
              </a:ext>
            </a:extLst>
          </p:cNvPr>
          <p:cNvSpPr txBox="1"/>
          <p:nvPr/>
        </p:nvSpPr>
        <p:spPr>
          <a:xfrm>
            <a:off x="0" y="804259"/>
            <a:ext cx="9071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sz="2800" b="1" dirty="0"/>
              <a:t>Compression symmetry and uniformity is a major challenge</a:t>
            </a:r>
          </a:p>
        </p:txBody>
      </p:sp>
    </p:spTree>
    <p:extLst>
      <p:ext uri="{BB962C8B-B14F-4D97-AF65-F5344CB8AC3E}">
        <p14:creationId xmlns:p14="http://schemas.microsoft.com/office/powerpoint/2010/main" val="7055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2">
            <a:extLst>
              <a:ext uri="{FF2B5EF4-FFF2-40B4-BE49-F238E27FC236}">
                <a16:creationId xmlns:a16="http://schemas.microsoft.com/office/drawing/2014/main" id="{C78D9BA7-668D-0855-698E-AD94B3D351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7968"/>
            <a:ext cx="719830" cy="721300"/>
          </a:xfrm>
          <a:prstGeom prst="rect">
            <a:avLst/>
          </a:prstGeom>
          <a:noFill/>
          <a:ln>
            <a:noFill/>
          </a:ln>
          <a:effectLst>
            <a:outerShdw dist="38243" dir="226692" algn="tl" rotWithShape="0">
              <a:srgbClr val="142CB8">
                <a:alpha val="3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4E63786-7527-20E6-E1D5-C20869F9CC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4848" y="228864"/>
            <a:ext cx="8229600" cy="35125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strategies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C75B52D-5CB8-7458-AFA2-B67F2F74C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57" y="1005450"/>
            <a:ext cx="88924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How to mitigate the impact of hydro instabilities in Direct Drive?</a:t>
            </a:r>
            <a:endParaRPr lang="en-US" sz="2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Separation of the compression phase and the ignition phase.</a:t>
            </a:r>
          </a:p>
        </p:txBody>
      </p:sp>
      <p:pic>
        <p:nvPicPr>
          <p:cNvPr id="4103" name="Picture 3">
            <a:extLst>
              <a:ext uri="{FF2B5EF4-FFF2-40B4-BE49-F238E27FC236}">
                <a16:creationId xmlns:a16="http://schemas.microsoft.com/office/drawing/2014/main" id="{EC13C3A1-8242-1654-9C62-F70491EA7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5"/>
          <a:stretch>
            <a:fillRect/>
          </a:stretch>
        </p:blipFill>
        <p:spPr bwMode="auto">
          <a:xfrm>
            <a:off x="6948264" y="3926801"/>
            <a:ext cx="18923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1">
            <a:extLst>
              <a:ext uri="{FF2B5EF4-FFF2-40B4-BE49-F238E27FC236}">
                <a16:creationId xmlns:a16="http://schemas.microsoft.com/office/drawing/2014/main" id="{34BC5013-9114-121C-B86F-BEA410D9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114975"/>
            <a:ext cx="1820292" cy="18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76B82F67-921D-29DF-5610-64EAA2EF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E8CCDA-8D61-EABF-A169-4321B4055602}"/>
                  </a:ext>
                </a:extLst>
              </p:cNvPr>
              <p:cNvSpPr txBox="1"/>
              <p:nvPr/>
            </p:nvSpPr>
            <p:spPr>
              <a:xfrm>
                <a:off x="0" y="2158722"/>
                <a:ext cx="8696528" cy="1354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Options:</a:t>
                </a:r>
                <a:endParaRPr lang="en-US" sz="3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/>
                </a:pPr>
                <a:r>
                  <a:rPr lang="en-US" sz="32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Fast Ignition	</a:t>
                </a:r>
                <a:r>
                  <a:rPr lang="en-US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exotic and non-scalable physics</a:t>
                </a:r>
              </a:p>
              <a:p>
                <a:pPr>
                  <a:defRPr/>
                </a:pPr>
                <a:r>
                  <a:rPr lang="en-US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requires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it-IT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100 </m:t>
                    </m:r>
                    <m:r>
                      <a:rPr lang="it-IT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𝑘𝐽</m:t>
                    </m:r>
                    <m:r>
                      <a:rPr lang="it-IT" sz="1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10 </m:t>
                    </m:r>
                    <m:r>
                      <m:rPr>
                        <m:sty m:val="p"/>
                      </m:rPr>
                      <a:rPr lang="it-IT" sz="1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ps</m:t>
                    </m:r>
                  </m:oMath>
                </a14:m>
                <a:r>
                  <a:rPr lang="en-US" sz="1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laser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E8CCDA-8D61-EABF-A169-4321B4055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58722"/>
                <a:ext cx="8696528" cy="1354217"/>
              </a:xfrm>
              <a:prstGeom prst="rect">
                <a:avLst/>
              </a:prstGeom>
              <a:blipFill>
                <a:blip r:embed="rId6"/>
                <a:stretch>
                  <a:fillRect l="-1752" t="-5556" b="-555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47EA79D-D40E-C5FA-B2EA-3C413C0CEEA9}"/>
              </a:ext>
            </a:extLst>
          </p:cNvPr>
          <p:cNvSpPr txBox="1"/>
          <p:nvPr/>
        </p:nvSpPr>
        <p:spPr>
          <a:xfrm>
            <a:off x="0" y="4174643"/>
            <a:ext cx="60841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Ignition </a:t>
            </a:r>
            <a:r>
              <a:rPr lang="en-GB" sz="1800" dirty="0">
                <a:solidFill>
                  <a:srgbClr val="FF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compatible with present-day laser technology 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Wingdings" pitchFamily="2" charset="2"/>
              </a:rPr>
              <a:t></a:t>
            </a:r>
            <a:r>
              <a:rPr lang="en-GB" sz="1800" dirty="0">
                <a:solidFill>
                  <a:srgbClr val="FF0000"/>
                </a:solidFill>
                <a:latin typeface="Arial" panose="020B0604020202020204" pitchFamily="34" charset="0"/>
                <a:ea typeface="Arimo"/>
                <a:cs typeface="Arial" panose="020B0604020202020204" pitchFamily="34" charset="0"/>
                <a:sym typeface="Arimo"/>
              </a:rPr>
              <a:t> 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Using relativistic effects for laser fusion: A new approach for clean power">
            <a:extLst>
              <a:ext uri="{FF2B5EF4-FFF2-40B4-BE49-F238E27FC236}">
                <a16:creationId xmlns:a16="http://schemas.microsoft.com/office/drawing/2014/main" id="{16CC7326-3DD7-9280-9A64-505544905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85142"/>
            <a:ext cx="2431926" cy="7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46405</TotalTime>
  <Words>2369</Words>
  <Application>Microsoft Macintosh PowerPoint</Application>
  <PresentationFormat>On-screen Show (16:10)</PresentationFormat>
  <Paragraphs>317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Trebuchet MS</vt:lpstr>
      <vt:lpstr>Wingdings</vt:lpstr>
      <vt:lpstr>Calibri Light</vt:lpstr>
      <vt:lpstr>Arial</vt:lpstr>
      <vt:lpstr>Aptos Display</vt:lpstr>
      <vt:lpstr>Montserrat</vt:lpstr>
      <vt:lpstr>Cambria Math</vt:lpstr>
      <vt:lpstr>Aptos</vt:lpstr>
      <vt:lpstr>Calibri</vt:lpstr>
      <vt:lpstr>Tema di Office</vt:lpstr>
      <vt:lpstr>Office Theme</vt:lpstr>
      <vt:lpstr>1_Office Theme</vt:lpstr>
      <vt:lpstr>Fusion energy research with high power lasers in Europe: from ELI to HiPER+ </vt:lpstr>
      <vt:lpstr>Inertial fusion energy: where we stand</vt:lpstr>
      <vt:lpstr>Founding principle: fusion reactions</vt:lpstr>
      <vt:lpstr>From fusion reactions to electricity</vt:lpstr>
      <vt:lpstr>How laser fusion works</vt:lpstr>
      <vt:lpstr>Indirect drive: breakthrough </vt:lpstr>
      <vt:lpstr>Experimental evidence of direct drive</vt:lpstr>
      <vt:lpstr>Challenge: spherical compression</vt:lpstr>
      <vt:lpstr>Mitigation strategies</vt:lpstr>
      <vt:lpstr>Challenge: laser-plasma interaction</vt:lpstr>
      <vt:lpstr>Parametric instabilities </vt:lpstr>
      <vt:lpstr>Challenge: laser</vt:lpstr>
      <vt:lpstr>Challenge: reactor</vt:lpstr>
      <vt:lpstr>Europe-wide initiatives</vt:lpstr>
      <vt:lpstr>The EU IFE community</vt:lpstr>
      <vt:lpstr>HiPER+ Research Infrastructure</vt:lpstr>
      <vt:lpstr>EXPERIMENTAL ROADMAP TOWARDS SHOCK IGNITION 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ELI IFE Mission-based Call Proposals: Distribution by Research Topics and Requested ELI Systems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WP4: parametric instabilities and cross beam energy transfer, and their mitigation using broadband lasers</dc:title>
  <dc:subject/>
  <dc:creator>User</dc:creator>
  <cp:keywords/>
  <dc:description/>
  <cp:lastModifiedBy>Leo Gizzi</cp:lastModifiedBy>
  <cp:revision>767</cp:revision>
  <dcterms:created xsi:type="dcterms:W3CDTF">2021-03-22T15:23:06Z</dcterms:created>
  <dcterms:modified xsi:type="dcterms:W3CDTF">2025-11-19T07:34:23Z</dcterms:modified>
  <cp:category/>
</cp:coreProperties>
</file>