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75" r:id="rId2"/>
    <p:sldId id="3638" r:id="rId3"/>
    <p:sldId id="3613" r:id="rId4"/>
    <p:sldId id="3571" r:id="rId5"/>
    <p:sldId id="283" r:id="rId6"/>
    <p:sldId id="292" r:id="rId7"/>
    <p:sldId id="3614" r:id="rId8"/>
    <p:sldId id="3639" r:id="rId9"/>
    <p:sldId id="351" r:id="rId10"/>
    <p:sldId id="3657" r:id="rId11"/>
    <p:sldId id="3658" r:id="rId12"/>
    <p:sldId id="3659" r:id="rId13"/>
    <p:sldId id="3667" r:id="rId14"/>
    <p:sldId id="3640" r:id="rId15"/>
    <p:sldId id="3660" r:id="rId16"/>
    <p:sldId id="3646" r:id="rId17"/>
    <p:sldId id="3408" r:id="rId18"/>
    <p:sldId id="3641" r:id="rId19"/>
    <p:sldId id="516" r:id="rId20"/>
    <p:sldId id="548" r:id="rId21"/>
    <p:sldId id="3649" r:id="rId22"/>
    <p:sldId id="3661" r:id="rId23"/>
    <p:sldId id="3668" r:id="rId24"/>
    <p:sldId id="3669" r:id="rId25"/>
    <p:sldId id="2147477086" r:id="rId26"/>
    <p:sldId id="3662" r:id="rId27"/>
    <p:sldId id="2147477087" r:id="rId28"/>
    <p:sldId id="2147477088" r:id="rId29"/>
    <p:sldId id="2147477089" r:id="rId30"/>
    <p:sldId id="2147477090" r:id="rId31"/>
    <p:sldId id="3663" r:id="rId32"/>
    <p:sldId id="3664" r:id="rId33"/>
    <p:sldId id="3670" r:id="rId34"/>
    <p:sldId id="3671" r:id="rId35"/>
    <p:sldId id="258" r:id="rId36"/>
    <p:sldId id="3650" r:id="rId37"/>
    <p:sldId id="3653" r:id="rId38"/>
    <p:sldId id="2147477085" r:id="rId39"/>
    <p:sldId id="267" r:id="rId40"/>
    <p:sldId id="3672" r:id="rId41"/>
    <p:sldId id="3673" r:id="rId42"/>
    <p:sldId id="3674" r:id="rId43"/>
  </p:sldIdLst>
  <p:sldSz cx="12192000" cy="6858000"/>
  <p:notesSz cx="6858000" cy="9144000"/>
  <p:defaultText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P"/>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BF441-C521-444E-B8B2-A4F88E35CC4C}" type="datetimeFigureOut">
              <a:rPr lang="en-JP" smtClean="0"/>
              <a:t>2025/11/14</a:t>
            </a:fld>
            <a:endParaRPr lang="en-JP"/>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P"/>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P"/>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4B9C1F-3696-4B4D-8F29-660A0D2562CD}" type="slidenum">
              <a:rPr lang="en-JP" smtClean="0"/>
              <a:t>‹#›</a:t>
            </a:fld>
            <a:endParaRPr lang="en-JP"/>
          </a:p>
        </p:txBody>
      </p:sp>
    </p:spTree>
    <p:extLst>
      <p:ext uri="{BB962C8B-B14F-4D97-AF65-F5344CB8AC3E}">
        <p14:creationId xmlns:p14="http://schemas.microsoft.com/office/powerpoint/2010/main" val="1699730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
            </a:r>
            <a:r>
              <a:rPr lang="en-JP" dirty="0"/>
              <a:t>ention CHS in icf description for slide 7</a:t>
            </a:r>
          </a:p>
        </p:txBody>
      </p:sp>
      <p:sp>
        <p:nvSpPr>
          <p:cNvPr id="4" name="Slide Number Placeholder 3"/>
          <p:cNvSpPr>
            <a:spLocks noGrp="1"/>
          </p:cNvSpPr>
          <p:nvPr>
            <p:ph type="sldNum" sz="quarter" idx="5"/>
          </p:nvPr>
        </p:nvSpPr>
        <p:spPr/>
        <p:txBody>
          <a:bodyPr/>
          <a:lstStyle/>
          <a:p>
            <a:fld id="{9A8319F0-2E44-1640-AB83-A63B4F0D6357}" type="slidenum">
              <a:rPr lang="en-JP" smtClean="0"/>
              <a:t>3</a:t>
            </a:fld>
            <a:endParaRPr lang="en-JP"/>
          </a:p>
        </p:txBody>
      </p:sp>
    </p:spTree>
    <p:extLst>
      <p:ext uri="{BB962C8B-B14F-4D97-AF65-F5344CB8AC3E}">
        <p14:creationId xmlns:p14="http://schemas.microsoft.com/office/powerpoint/2010/main" val="1059496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SO WITH THESE ENCOURAGING, RECENT RESULTS, I'M GOING TO TURN THE PRESENTATION OVER TO MY COLLEAGUE DEREK MARISCAL TO TALK TO YOU ABOU THE SIMULATION, AND IN PARTICULAR THE MACHINE LEARNING, THAT HELP GUIDE THE DESIGN AND OPTIMIZATION OF THE NUCLEAR FUSION RESEEARCH ON THE NIF</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FDF800-FE0E-A944-8AC1-D57C07B352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0614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
            </a:r>
            <a:r>
              <a:rPr lang="en-JP" dirty="0"/>
              <a:t>ename the title</a:t>
            </a:r>
          </a:p>
        </p:txBody>
      </p:sp>
      <p:sp>
        <p:nvSpPr>
          <p:cNvPr id="4" name="Slide Number Placeholder 3"/>
          <p:cNvSpPr>
            <a:spLocks noGrp="1"/>
          </p:cNvSpPr>
          <p:nvPr>
            <p:ph type="sldNum" sz="quarter" idx="5"/>
          </p:nvPr>
        </p:nvSpPr>
        <p:spPr/>
        <p:txBody>
          <a:bodyPr/>
          <a:lstStyle/>
          <a:p>
            <a:fld id="{9A8319F0-2E44-1640-AB83-A63B4F0D6357}" type="slidenum">
              <a:rPr lang="en-JP" smtClean="0"/>
              <a:t>5</a:t>
            </a:fld>
            <a:endParaRPr lang="en-JP"/>
          </a:p>
        </p:txBody>
      </p:sp>
    </p:spTree>
    <p:extLst>
      <p:ext uri="{BB962C8B-B14F-4D97-AF65-F5344CB8AC3E}">
        <p14:creationId xmlns:p14="http://schemas.microsoft.com/office/powerpoint/2010/main" val="3301892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F7DEEF-C378-954A-8BE7-B9231EEF9C76}" type="slidenum">
              <a:rPr lang="en-US" smtClean="0"/>
              <a:t>19</a:t>
            </a:fld>
            <a:endParaRPr lang="en-US"/>
          </a:p>
        </p:txBody>
      </p:sp>
    </p:spTree>
    <p:extLst>
      <p:ext uri="{BB962C8B-B14F-4D97-AF65-F5344CB8AC3E}">
        <p14:creationId xmlns:p14="http://schemas.microsoft.com/office/powerpoint/2010/main" val="1084896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57FB3-909F-8581-4F4F-D0742BF6FC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JP"/>
          </a:p>
        </p:txBody>
      </p:sp>
      <p:sp>
        <p:nvSpPr>
          <p:cNvPr id="3" name="Subtitle 2">
            <a:extLst>
              <a:ext uri="{FF2B5EF4-FFF2-40B4-BE49-F238E27FC236}">
                <a16:creationId xmlns:a16="http://schemas.microsoft.com/office/drawing/2014/main" id="{12175ED9-C75F-5EE4-04F9-C39782EA8F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JP"/>
          </a:p>
        </p:txBody>
      </p:sp>
      <p:sp>
        <p:nvSpPr>
          <p:cNvPr id="4" name="Date Placeholder 3">
            <a:extLst>
              <a:ext uri="{FF2B5EF4-FFF2-40B4-BE49-F238E27FC236}">
                <a16:creationId xmlns:a16="http://schemas.microsoft.com/office/drawing/2014/main" id="{CF38998F-AB9F-270D-2353-9B368833C91F}"/>
              </a:ext>
            </a:extLst>
          </p:cNvPr>
          <p:cNvSpPr>
            <a:spLocks noGrp="1"/>
          </p:cNvSpPr>
          <p:nvPr>
            <p:ph type="dt" sz="half" idx="10"/>
          </p:nvPr>
        </p:nvSpPr>
        <p:spPr/>
        <p:txBody>
          <a:bodyPr/>
          <a:lstStyle/>
          <a:p>
            <a:fld id="{78F300DA-238A-B04A-A297-30439F3DBEA7}" type="datetimeFigureOut">
              <a:rPr lang="en-JP" smtClean="0"/>
              <a:t>2025/11/14</a:t>
            </a:fld>
            <a:endParaRPr lang="en-JP"/>
          </a:p>
        </p:txBody>
      </p:sp>
      <p:sp>
        <p:nvSpPr>
          <p:cNvPr id="5" name="Footer Placeholder 4">
            <a:extLst>
              <a:ext uri="{FF2B5EF4-FFF2-40B4-BE49-F238E27FC236}">
                <a16:creationId xmlns:a16="http://schemas.microsoft.com/office/drawing/2014/main" id="{41F490EE-BC9C-C216-C7D9-794D7751F102}"/>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7B55473C-4A85-5876-A124-6429F60E27FD}"/>
              </a:ext>
            </a:extLst>
          </p:cNvPr>
          <p:cNvSpPr>
            <a:spLocks noGrp="1"/>
          </p:cNvSpPr>
          <p:nvPr>
            <p:ph type="sldNum" sz="quarter" idx="12"/>
          </p:nvPr>
        </p:nvSpPr>
        <p:spPr/>
        <p:txBody>
          <a:bodyPr/>
          <a:lstStyle/>
          <a:p>
            <a:fld id="{DD8798D5-C43D-B341-A738-F2B393D54DE8}" type="slidenum">
              <a:rPr lang="en-JP" smtClean="0"/>
              <a:t>‹#›</a:t>
            </a:fld>
            <a:endParaRPr lang="en-JP"/>
          </a:p>
        </p:txBody>
      </p:sp>
    </p:spTree>
    <p:extLst>
      <p:ext uri="{BB962C8B-B14F-4D97-AF65-F5344CB8AC3E}">
        <p14:creationId xmlns:p14="http://schemas.microsoft.com/office/powerpoint/2010/main" val="846509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9304B-74CD-4D11-FEA5-7F54F0F590D3}"/>
              </a:ext>
            </a:extLst>
          </p:cNvPr>
          <p:cNvSpPr>
            <a:spLocks noGrp="1"/>
          </p:cNvSpPr>
          <p:nvPr>
            <p:ph type="title"/>
          </p:nvPr>
        </p:nvSpPr>
        <p:spPr/>
        <p:txBody>
          <a:bodyPr/>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D65DEA35-19E3-33B2-8494-D1344C1B82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F79391A9-C86D-C87C-26CF-FE30BD52E5C4}"/>
              </a:ext>
            </a:extLst>
          </p:cNvPr>
          <p:cNvSpPr>
            <a:spLocks noGrp="1"/>
          </p:cNvSpPr>
          <p:nvPr>
            <p:ph type="dt" sz="half" idx="10"/>
          </p:nvPr>
        </p:nvSpPr>
        <p:spPr/>
        <p:txBody>
          <a:bodyPr/>
          <a:lstStyle/>
          <a:p>
            <a:fld id="{78F300DA-238A-B04A-A297-30439F3DBEA7}" type="datetimeFigureOut">
              <a:rPr lang="en-JP" smtClean="0"/>
              <a:t>2025/11/14</a:t>
            </a:fld>
            <a:endParaRPr lang="en-JP"/>
          </a:p>
        </p:txBody>
      </p:sp>
      <p:sp>
        <p:nvSpPr>
          <p:cNvPr id="5" name="Footer Placeholder 4">
            <a:extLst>
              <a:ext uri="{FF2B5EF4-FFF2-40B4-BE49-F238E27FC236}">
                <a16:creationId xmlns:a16="http://schemas.microsoft.com/office/drawing/2014/main" id="{C1CEB34D-0F1D-2A90-98C3-D1E82F6A7F42}"/>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3FED4405-C27D-5200-6F91-5A77584E089C}"/>
              </a:ext>
            </a:extLst>
          </p:cNvPr>
          <p:cNvSpPr>
            <a:spLocks noGrp="1"/>
          </p:cNvSpPr>
          <p:nvPr>
            <p:ph type="sldNum" sz="quarter" idx="12"/>
          </p:nvPr>
        </p:nvSpPr>
        <p:spPr/>
        <p:txBody>
          <a:bodyPr/>
          <a:lstStyle/>
          <a:p>
            <a:fld id="{DD8798D5-C43D-B341-A738-F2B393D54DE8}" type="slidenum">
              <a:rPr lang="en-JP" smtClean="0"/>
              <a:t>‹#›</a:t>
            </a:fld>
            <a:endParaRPr lang="en-JP"/>
          </a:p>
        </p:txBody>
      </p:sp>
    </p:spTree>
    <p:extLst>
      <p:ext uri="{BB962C8B-B14F-4D97-AF65-F5344CB8AC3E}">
        <p14:creationId xmlns:p14="http://schemas.microsoft.com/office/powerpoint/2010/main" val="1938510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44304D-5ECF-DAF7-5EBB-188A711837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268EA671-2AC4-6906-CE0B-AE60682531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08F66487-D7A0-6C65-DE1E-B40B8E27575C}"/>
              </a:ext>
            </a:extLst>
          </p:cNvPr>
          <p:cNvSpPr>
            <a:spLocks noGrp="1"/>
          </p:cNvSpPr>
          <p:nvPr>
            <p:ph type="dt" sz="half" idx="10"/>
          </p:nvPr>
        </p:nvSpPr>
        <p:spPr/>
        <p:txBody>
          <a:bodyPr/>
          <a:lstStyle/>
          <a:p>
            <a:fld id="{78F300DA-238A-B04A-A297-30439F3DBEA7}" type="datetimeFigureOut">
              <a:rPr lang="en-JP" smtClean="0"/>
              <a:t>2025/11/14</a:t>
            </a:fld>
            <a:endParaRPr lang="en-JP"/>
          </a:p>
        </p:txBody>
      </p:sp>
      <p:sp>
        <p:nvSpPr>
          <p:cNvPr id="5" name="Footer Placeholder 4">
            <a:extLst>
              <a:ext uri="{FF2B5EF4-FFF2-40B4-BE49-F238E27FC236}">
                <a16:creationId xmlns:a16="http://schemas.microsoft.com/office/drawing/2014/main" id="{E1BC6B70-47A2-8693-A49D-EC7C79729183}"/>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09DD6836-8788-46B0-D7DB-2F07C7FA5C38}"/>
              </a:ext>
            </a:extLst>
          </p:cNvPr>
          <p:cNvSpPr>
            <a:spLocks noGrp="1"/>
          </p:cNvSpPr>
          <p:nvPr>
            <p:ph type="sldNum" sz="quarter" idx="12"/>
          </p:nvPr>
        </p:nvSpPr>
        <p:spPr/>
        <p:txBody>
          <a:bodyPr/>
          <a:lstStyle/>
          <a:p>
            <a:fld id="{DD8798D5-C43D-B341-A738-F2B393D54DE8}" type="slidenum">
              <a:rPr lang="en-JP" smtClean="0"/>
              <a:t>‹#›</a:t>
            </a:fld>
            <a:endParaRPr lang="en-JP"/>
          </a:p>
        </p:txBody>
      </p:sp>
    </p:spTree>
    <p:extLst>
      <p:ext uri="{BB962C8B-B14F-4D97-AF65-F5344CB8AC3E}">
        <p14:creationId xmlns:p14="http://schemas.microsoft.com/office/powerpoint/2010/main" val="3370404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8C54-A431-E0F6-4022-448820025C17}"/>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D14AF6DC-AC6D-C84A-75C1-3D910D578A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0A6B5592-4E58-8894-C160-11D16EF78885}"/>
              </a:ext>
            </a:extLst>
          </p:cNvPr>
          <p:cNvSpPr>
            <a:spLocks noGrp="1"/>
          </p:cNvSpPr>
          <p:nvPr>
            <p:ph type="dt" sz="half" idx="10"/>
          </p:nvPr>
        </p:nvSpPr>
        <p:spPr/>
        <p:txBody>
          <a:bodyPr/>
          <a:lstStyle/>
          <a:p>
            <a:fld id="{78F300DA-238A-B04A-A297-30439F3DBEA7}" type="datetimeFigureOut">
              <a:rPr lang="en-JP" smtClean="0"/>
              <a:t>2025/11/14</a:t>
            </a:fld>
            <a:endParaRPr lang="en-JP"/>
          </a:p>
        </p:txBody>
      </p:sp>
      <p:sp>
        <p:nvSpPr>
          <p:cNvPr id="5" name="Footer Placeholder 4">
            <a:extLst>
              <a:ext uri="{FF2B5EF4-FFF2-40B4-BE49-F238E27FC236}">
                <a16:creationId xmlns:a16="http://schemas.microsoft.com/office/drawing/2014/main" id="{3BFD468D-6DA5-45A6-A6C1-43E6835E0547}"/>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654419F2-79E6-5682-6C56-CF394493DDF0}"/>
              </a:ext>
            </a:extLst>
          </p:cNvPr>
          <p:cNvSpPr>
            <a:spLocks noGrp="1"/>
          </p:cNvSpPr>
          <p:nvPr>
            <p:ph type="sldNum" sz="quarter" idx="12"/>
          </p:nvPr>
        </p:nvSpPr>
        <p:spPr/>
        <p:txBody>
          <a:bodyPr/>
          <a:lstStyle/>
          <a:p>
            <a:fld id="{DD8798D5-C43D-B341-A738-F2B393D54DE8}" type="slidenum">
              <a:rPr lang="en-JP" smtClean="0"/>
              <a:t>‹#›</a:t>
            </a:fld>
            <a:endParaRPr lang="en-JP"/>
          </a:p>
        </p:txBody>
      </p:sp>
    </p:spTree>
    <p:extLst>
      <p:ext uri="{BB962C8B-B14F-4D97-AF65-F5344CB8AC3E}">
        <p14:creationId xmlns:p14="http://schemas.microsoft.com/office/powerpoint/2010/main" val="1724748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1FF28-C2C4-E3BD-7140-A4DB248027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JP"/>
          </a:p>
        </p:txBody>
      </p:sp>
      <p:sp>
        <p:nvSpPr>
          <p:cNvPr id="3" name="Text Placeholder 2">
            <a:extLst>
              <a:ext uri="{FF2B5EF4-FFF2-40B4-BE49-F238E27FC236}">
                <a16:creationId xmlns:a16="http://schemas.microsoft.com/office/drawing/2014/main" id="{626B7F3B-28DB-DFE5-9E96-086E76CC415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EA6002-A224-9D22-67EA-24F464B9E51D}"/>
              </a:ext>
            </a:extLst>
          </p:cNvPr>
          <p:cNvSpPr>
            <a:spLocks noGrp="1"/>
          </p:cNvSpPr>
          <p:nvPr>
            <p:ph type="dt" sz="half" idx="10"/>
          </p:nvPr>
        </p:nvSpPr>
        <p:spPr/>
        <p:txBody>
          <a:bodyPr/>
          <a:lstStyle/>
          <a:p>
            <a:fld id="{78F300DA-238A-B04A-A297-30439F3DBEA7}" type="datetimeFigureOut">
              <a:rPr lang="en-JP" smtClean="0"/>
              <a:t>2025/11/14</a:t>
            </a:fld>
            <a:endParaRPr lang="en-JP"/>
          </a:p>
        </p:txBody>
      </p:sp>
      <p:sp>
        <p:nvSpPr>
          <p:cNvPr id="5" name="Footer Placeholder 4">
            <a:extLst>
              <a:ext uri="{FF2B5EF4-FFF2-40B4-BE49-F238E27FC236}">
                <a16:creationId xmlns:a16="http://schemas.microsoft.com/office/drawing/2014/main" id="{659F59C3-74EE-4850-4544-E44B1344564A}"/>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BD261200-61A4-8405-C58D-00740AF3B6E5}"/>
              </a:ext>
            </a:extLst>
          </p:cNvPr>
          <p:cNvSpPr>
            <a:spLocks noGrp="1"/>
          </p:cNvSpPr>
          <p:nvPr>
            <p:ph type="sldNum" sz="quarter" idx="12"/>
          </p:nvPr>
        </p:nvSpPr>
        <p:spPr/>
        <p:txBody>
          <a:bodyPr/>
          <a:lstStyle/>
          <a:p>
            <a:fld id="{DD8798D5-C43D-B341-A738-F2B393D54DE8}" type="slidenum">
              <a:rPr lang="en-JP" smtClean="0"/>
              <a:t>‹#›</a:t>
            </a:fld>
            <a:endParaRPr lang="en-JP"/>
          </a:p>
        </p:txBody>
      </p:sp>
    </p:spTree>
    <p:extLst>
      <p:ext uri="{BB962C8B-B14F-4D97-AF65-F5344CB8AC3E}">
        <p14:creationId xmlns:p14="http://schemas.microsoft.com/office/powerpoint/2010/main" val="2876560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E8A26-2349-6877-A12E-E306E50B5FAC}"/>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6DF4537F-328B-4858-C30E-E8FF55AE44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Content Placeholder 3">
            <a:extLst>
              <a:ext uri="{FF2B5EF4-FFF2-40B4-BE49-F238E27FC236}">
                <a16:creationId xmlns:a16="http://schemas.microsoft.com/office/drawing/2014/main" id="{A0B90F88-F294-417D-00CE-BCC1B7D9E8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Date Placeholder 4">
            <a:extLst>
              <a:ext uri="{FF2B5EF4-FFF2-40B4-BE49-F238E27FC236}">
                <a16:creationId xmlns:a16="http://schemas.microsoft.com/office/drawing/2014/main" id="{16D9E2FC-D0C5-6AC6-0E67-46A790B37F15}"/>
              </a:ext>
            </a:extLst>
          </p:cNvPr>
          <p:cNvSpPr>
            <a:spLocks noGrp="1"/>
          </p:cNvSpPr>
          <p:nvPr>
            <p:ph type="dt" sz="half" idx="10"/>
          </p:nvPr>
        </p:nvSpPr>
        <p:spPr/>
        <p:txBody>
          <a:bodyPr/>
          <a:lstStyle/>
          <a:p>
            <a:fld id="{78F300DA-238A-B04A-A297-30439F3DBEA7}" type="datetimeFigureOut">
              <a:rPr lang="en-JP" smtClean="0"/>
              <a:t>2025/11/14</a:t>
            </a:fld>
            <a:endParaRPr lang="en-JP"/>
          </a:p>
        </p:txBody>
      </p:sp>
      <p:sp>
        <p:nvSpPr>
          <p:cNvPr id="6" name="Footer Placeholder 5">
            <a:extLst>
              <a:ext uri="{FF2B5EF4-FFF2-40B4-BE49-F238E27FC236}">
                <a16:creationId xmlns:a16="http://schemas.microsoft.com/office/drawing/2014/main" id="{646288C1-7C35-8E1E-CF24-D6517B30828B}"/>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A1821FF8-C68E-BA12-519B-D8D98FB5F1FD}"/>
              </a:ext>
            </a:extLst>
          </p:cNvPr>
          <p:cNvSpPr>
            <a:spLocks noGrp="1"/>
          </p:cNvSpPr>
          <p:nvPr>
            <p:ph type="sldNum" sz="quarter" idx="12"/>
          </p:nvPr>
        </p:nvSpPr>
        <p:spPr/>
        <p:txBody>
          <a:bodyPr/>
          <a:lstStyle/>
          <a:p>
            <a:fld id="{DD8798D5-C43D-B341-A738-F2B393D54DE8}" type="slidenum">
              <a:rPr lang="en-JP" smtClean="0"/>
              <a:t>‹#›</a:t>
            </a:fld>
            <a:endParaRPr lang="en-JP"/>
          </a:p>
        </p:txBody>
      </p:sp>
    </p:spTree>
    <p:extLst>
      <p:ext uri="{BB962C8B-B14F-4D97-AF65-F5344CB8AC3E}">
        <p14:creationId xmlns:p14="http://schemas.microsoft.com/office/powerpoint/2010/main" val="165717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77B61-AC87-4C5F-BECE-8CDAECE6494A}"/>
              </a:ext>
            </a:extLst>
          </p:cNvPr>
          <p:cNvSpPr>
            <a:spLocks noGrp="1"/>
          </p:cNvSpPr>
          <p:nvPr>
            <p:ph type="title"/>
          </p:nvPr>
        </p:nvSpPr>
        <p:spPr>
          <a:xfrm>
            <a:off x="839788" y="365125"/>
            <a:ext cx="10515600" cy="1325563"/>
          </a:xfrm>
        </p:spPr>
        <p:txBody>
          <a:bodyPr/>
          <a:lstStyle/>
          <a:p>
            <a:r>
              <a:rPr lang="en-US"/>
              <a:t>Click to edit Master title style</a:t>
            </a:r>
            <a:endParaRPr lang="en-JP"/>
          </a:p>
        </p:txBody>
      </p:sp>
      <p:sp>
        <p:nvSpPr>
          <p:cNvPr id="3" name="Text Placeholder 2">
            <a:extLst>
              <a:ext uri="{FF2B5EF4-FFF2-40B4-BE49-F238E27FC236}">
                <a16:creationId xmlns:a16="http://schemas.microsoft.com/office/drawing/2014/main" id="{582870AB-7087-EDF6-3229-3C6C80FAD8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AD3EEA-D5C5-3C84-9CCC-8FE2CD4645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Text Placeholder 4">
            <a:extLst>
              <a:ext uri="{FF2B5EF4-FFF2-40B4-BE49-F238E27FC236}">
                <a16:creationId xmlns:a16="http://schemas.microsoft.com/office/drawing/2014/main" id="{088A2202-E97A-BA6B-9CE3-618D730253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687B9B-BE21-A70F-C2B0-8E47489D92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7" name="Date Placeholder 6">
            <a:extLst>
              <a:ext uri="{FF2B5EF4-FFF2-40B4-BE49-F238E27FC236}">
                <a16:creationId xmlns:a16="http://schemas.microsoft.com/office/drawing/2014/main" id="{0A695287-946B-74B3-FF1A-455C2BC41768}"/>
              </a:ext>
            </a:extLst>
          </p:cNvPr>
          <p:cNvSpPr>
            <a:spLocks noGrp="1"/>
          </p:cNvSpPr>
          <p:nvPr>
            <p:ph type="dt" sz="half" idx="10"/>
          </p:nvPr>
        </p:nvSpPr>
        <p:spPr/>
        <p:txBody>
          <a:bodyPr/>
          <a:lstStyle/>
          <a:p>
            <a:fld id="{78F300DA-238A-B04A-A297-30439F3DBEA7}" type="datetimeFigureOut">
              <a:rPr lang="en-JP" smtClean="0"/>
              <a:t>2025/11/14</a:t>
            </a:fld>
            <a:endParaRPr lang="en-JP"/>
          </a:p>
        </p:txBody>
      </p:sp>
      <p:sp>
        <p:nvSpPr>
          <p:cNvPr id="8" name="Footer Placeholder 7">
            <a:extLst>
              <a:ext uri="{FF2B5EF4-FFF2-40B4-BE49-F238E27FC236}">
                <a16:creationId xmlns:a16="http://schemas.microsoft.com/office/drawing/2014/main" id="{B9B39FDC-82E2-505C-E6DD-EF9FAFCC1E9B}"/>
              </a:ext>
            </a:extLst>
          </p:cNvPr>
          <p:cNvSpPr>
            <a:spLocks noGrp="1"/>
          </p:cNvSpPr>
          <p:nvPr>
            <p:ph type="ftr" sz="quarter" idx="11"/>
          </p:nvPr>
        </p:nvSpPr>
        <p:spPr/>
        <p:txBody>
          <a:bodyPr/>
          <a:lstStyle/>
          <a:p>
            <a:endParaRPr lang="en-JP"/>
          </a:p>
        </p:txBody>
      </p:sp>
      <p:sp>
        <p:nvSpPr>
          <p:cNvPr id="9" name="Slide Number Placeholder 8">
            <a:extLst>
              <a:ext uri="{FF2B5EF4-FFF2-40B4-BE49-F238E27FC236}">
                <a16:creationId xmlns:a16="http://schemas.microsoft.com/office/drawing/2014/main" id="{70C318F4-22E8-B297-9B5A-E3F8DD426170}"/>
              </a:ext>
            </a:extLst>
          </p:cNvPr>
          <p:cNvSpPr>
            <a:spLocks noGrp="1"/>
          </p:cNvSpPr>
          <p:nvPr>
            <p:ph type="sldNum" sz="quarter" idx="12"/>
          </p:nvPr>
        </p:nvSpPr>
        <p:spPr/>
        <p:txBody>
          <a:bodyPr/>
          <a:lstStyle/>
          <a:p>
            <a:fld id="{DD8798D5-C43D-B341-A738-F2B393D54DE8}" type="slidenum">
              <a:rPr lang="en-JP" smtClean="0"/>
              <a:t>‹#›</a:t>
            </a:fld>
            <a:endParaRPr lang="en-JP"/>
          </a:p>
        </p:txBody>
      </p:sp>
    </p:spTree>
    <p:extLst>
      <p:ext uri="{BB962C8B-B14F-4D97-AF65-F5344CB8AC3E}">
        <p14:creationId xmlns:p14="http://schemas.microsoft.com/office/powerpoint/2010/main" val="1146213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1F06-409A-2ADA-741A-185EC3B3F1FF}"/>
              </a:ext>
            </a:extLst>
          </p:cNvPr>
          <p:cNvSpPr>
            <a:spLocks noGrp="1"/>
          </p:cNvSpPr>
          <p:nvPr>
            <p:ph type="title"/>
          </p:nvPr>
        </p:nvSpPr>
        <p:spPr/>
        <p:txBody>
          <a:bodyPr/>
          <a:lstStyle/>
          <a:p>
            <a:r>
              <a:rPr lang="en-US"/>
              <a:t>Click to edit Master title style</a:t>
            </a:r>
            <a:endParaRPr lang="en-JP"/>
          </a:p>
        </p:txBody>
      </p:sp>
      <p:sp>
        <p:nvSpPr>
          <p:cNvPr id="3" name="Date Placeholder 2">
            <a:extLst>
              <a:ext uri="{FF2B5EF4-FFF2-40B4-BE49-F238E27FC236}">
                <a16:creationId xmlns:a16="http://schemas.microsoft.com/office/drawing/2014/main" id="{4579B7ED-D138-AB21-F46E-AE46C190A36A}"/>
              </a:ext>
            </a:extLst>
          </p:cNvPr>
          <p:cNvSpPr>
            <a:spLocks noGrp="1"/>
          </p:cNvSpPr>
          <p:nvPr>
            <p:ph type="dt" sz="half" idx="10"/>
          </p:nvPr>
        </p:nvSpPr>
        <p:spPr/>
        <p:txBody>
          <a:bodyPr/>
          <a:lstStyle/>
          <a:p>
            <a:fld id="{78F300DA-238A-B04A-A297-30439F3DBEA7}" type="datetimeFigureOut">
              <a:rPr lang="en-JP" smtClean="0"/>
              <a:t>2025/11/14</a:t>
            </a:fld>
            <a:endParaRPr lang="en-JP"/>
          </a:p>
        </p:txBody>
      </p:sp>
      <p:sp>
        <p:nvSpPr>
          <p:cNvPr id="4" name="Footer Placeholder 3">
            <a:extLst>
              <a:ext uri="{FF2B5EF4-FFF2-40B4-BE49-F238E27FC236}">
                <a16:creationId xmlns:a16="http://schemas.microsoft.com/office/drawing/2014/main" id="{43780B9F-4153-F625-D9F3-14C489D69B87}"/>
              </a:ext>
            </a:extLst>
          </p:cNvPr>
          <p:cNvSpPr>
            <a:spLocks noGrp="1"/>
          </p:cNvSpPr>
          <p:nvPr>
            <p:ph type="ftr" sz="quarter" idx="11"/>
          </p:nvPr>
        </p:nvSpPr>
        <p:spPr/>
        <p:txBody>
          <a:bodyPr/>
          <a:lstStyle/>
          <a:p>
            <a:endParaRPr lang="en-JP"/>
          </a:p>
        </p:txBody>
      </p:sp>
      <p:sp>
        <p:nvSpPr>
          <p:cNvPr id="5" name="Slide Number Placeholder 4">
            <a:extLst>
              <a:ext uri="{FF2B5EF4-FFF2-40B4-BE49-F238E27FC236}">
                <a16:creationId xmlns:a16="http://schemas.microsoft.com/office/drawing/2014/main" id="{21ECC94A-323A-F28A-C8E1-FA7A06F5C30A}"/>
              </a:ext>
            </a:extLst>
          </p:cNvPr>
          <p:cNvSpPr>
            <a:spLocks noGrp="1"/>
          </p:cNvSpPr>
          <p:nvPr>
            <p:ph type="sldNum" sz="quarter" idx="12"/>
          </p:nvPr>
        </p:nvSpPr>
        <p:spPr/>
        <p:txBody>
          <a:bodyPr/>
          <a:lstStyle/>
          <a:p>
            <a:fld id="{DD8798D5-C43D-B341-A738-F2B393D54DE8}" type="slidenum">
              <a:rPr lang="en-JP" smtClean="0"/>
              <a:t>‹#›</a:t>
            </a:fld>
            <a:endParaRPr lang="en-JP"/>
          </a:p>
        </p:txBody>
      </p:sp>
    </p:spTree>
    <p:extLst>
      <p:ext uri="{BB962C8B-B14F-4D97-AF65-F5344CB8AC3E}">
        <p14:creationId xmlns:p14="http://schemas.microsoft.com/office/powerpoint/2010/main" val="1407883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787685-C5A6-74FE-58B2-17A381BD53C9}"/>
              </a:ext>
            </a:extLst>
          </p:cNvPr>
          <p:cNvSpPr>
            <a:spLocks noGrp="1"/>
          </p:cNvSpPr>
          <p:nvPr>
            <p:ph type="dt" sz="half" idx="10"/>
          </p:nvPr>
        </p:nvSpPr>
        <p:spPr/>
        <p:txBody>
          <a:bodyPr/>
          <a:lstStyle/>
          <a:p>
            <a:fld id="{78F300DA-238A-B04A-A297-30439F3DBEA7}" type="datetimeFigureOut">
              <a:rPr lang="en-JP" smtClean="0"/>
              <a:t>2025/11/14</a:t>
            </a:fld>
            <a:endParaRPr lang="en-JP"/>
          </a:p>
        </p:txBody>
      </p:sp>
      <p:sp>
        <p:nvSpPr>
          <p:cNvPr id="3" name="Footer Placeholder 2">
            <a:extLst>
              <a:ext uri="{FF2B5EF4-FFF2-40B4-BE49-F238E27FC236}">
                <a16:creationId xmlns:a16="http://schemas.microsoft.com/office/drawing/2014/main" id="{6B61BAC4-654B-300C-063A-BC07FF95AE12}"/>
              </a:ext>
            </a:extLst>
          </p:cNvPr>
          <p:cNvSpPr>
            <a:spLocks noGrp="1"/>
          </p:cNvSpPr>
          <p:nvPr>
            <p:ph type="ftr" sz="quarter" idx="11"/>
          </p:nvPr>
        </p:nvSpPr>
        <p:spPr/>
        <p:txBody>
          <a:bodyPr/>
          <a:lstStyle/>
          <a:p>
            <a:endParaRPr lang="en-JP"/>
          </a:p>
        </p:txBody>
      </p:sp>
      <p:sp>
        <p:nvSpPr>
          <p:cNvPr id="4" name="Slide Number Placeholder 3">
            <a:extLst>
              <a:ext uri="{FF2B5EF4-FFF2-40B4-BE49-F238E27FC236}">
                <a16:creationId xmlns:a16="http://schemas.microsoft.com/office/drawing/2014/main" id="{52520EAA-BF4F-D0B4-F01A-F7E43348AEE6}"/>
              </a:ext>
            </a:extLst>
          </p:cNvPr>
          <p:cNvSpPr>
            <a:spLocks noGrp="1"/>
          </p:cNvSpPr>
          <p:nvPr>
            <p:ph type="sldNum" sz="quarter" idx="12"/>
          </p:nvPr>
        </p:nvSpPr>
        <p:spPr/>
        <p:txBody>
          <a:bodyPr/>
          <a:lstStyle/>
          <a:p>
            <a:fld id="{DD8798D5-C43D-B341-A738-F2B393D54DE8}" type="slidenum">
              <a:rPr lang="en-JP" smtClean="0"/>
              <a:t>‹#›</a:t>
            </a:fld>
            <a:endParaRPr lang="en-JP"/>
          </a:p>
        </p:txBody>
      </p:sp>
    </p:spTree>
    <p:extLst>
      <p:ext uri="{BB962C8B-B14F-4D97-AF65-F5344CB8AC3E}">
        <p14:creationId xmlns:p14="http://schemas.microsoft.com/office/powerpoint/2010/main" val="1877982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2724-060F-C7AD-EAD5-19600C8DD3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P"/>
          </a:p>
        </p:txBody>
      </p:sp>
      <p:sp>
        <p:nvSpPr>
          <p:cNvPr id="3" name="Content Placeholder 2">
            <a:extLst>
              <a:ext uri="{FF2B5EF4-FFF2-40B4-BE49-F238E27FC236}">
                <a16:creationId xmlns:a16="http://schemas.microsoft.com/office/drawing/2014/main" id="{86A5BC8B-D2E9-A669-FBE2-70F01C6B6F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Text Placeholder 3">
            <a:extLst>
              <a:ext uri="{FF2B5EF4-FFF2-40B4-BE49-F238E27FC236}">
                <a16:creationId xmlns:a16="http://schemas.microsoft.com/office/drawing/2014/main" id="{6CBE7C17-7327-9542-A721-12D30D10C7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7648A6-290B-4F68-A12E-A40BAD127A27}"/>
              </a:ext>
            </a:extLst>
          </p:cNvPr>
          <p:cNvSpPr>
            <a:spLocks noGrp="1"/>
          </p:cNvSpPr>
          <p:nvPr>
            <p:ph type="dt" sz="half" idx="10"/>
          </p:nvPr>
        </p:nvSpPr>
        <p:spPr/>
        <p:txBody>
          <a:bodyPr/>
          <a:lstStyle/>
          <a:p>
            <a:fld id="{78F300DA-238A-B04A-A297-30439F3DBEA7}" type="datetimeFigureOut">
              <a:rPr lang="en-JP" smtClean="0"/>
              <a:t>2025/11/14</a:t>
            </a:fld>
            <a:endParaRPr lang="en-JP"/>
          </a:p>
        </p:txBody>
      </p:sp>
      <p:sp>
        <p:nvSpPr>
          <p:cNvPr id="6" name="Footer Placeholder 5">
            <a:extLst>
              <a:ext uri="{FF2B5EF4-FFF2-40B4-BE49-F238E27FC236}">
                <a16:creationId xmlns:a16="http://schemas.microsoft.com/office/drawing/2014/main" id="{5B3FCB2C-D4FD-083E-326E-3335D805FA3A}"/>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5D5E0E04-E399-0144-7B54-3D8707373946}"/>
              </a:ext>
            </a:extLst>
          </p:cNvPr>
          <p:cNvSpPr>
            <a:spLocks noGrp="1"/>
          </p:cNvSpPr>
          <p:nvPr>
            <p:ph type="sldNum" sz="quarter" idx="12"/>
          </p:nvPr>
        </p:nvSpPr>
        <p:spPr/>
        <p:txBody>
          <a:bodyPr/>
          <a:lstStyle/>
          <a:p>
            <a:fld id="{DD8798D5-C43D-B341-A738-F2B393D54DE8}" type="slidenum">
              <a:rPr lang="en-JP" smtClean="0"/>
              <a:t>‹#›</a:t>
            </a:fld>
            <a:endParaRPr lang="en-JP"/>
          </a:p>
        </p:txBody>
      </p:sp>
    </p:spTree>
    <p:extLst>
      <p:ext uri="{BB962C8B-B14F-4D97-AF65-F5344CB8AC3E}">
        <p14:creationId xmlns:p14="http://schemas.microsoft.com/office/powerpoint/2010/main" val="579729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CAED6-B97E-D3DD-60EA-572D727FC0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P"/>
          </a:p>
        </p:txBody>
      </p:sp>
      <p:sp>
        <p:nvSpPr>
          <p:cNvPr id="3" name="Picture Placeholder 2">
            <a:extLst>
              <a:ext uri="{FF2B5EF4-FFF2-40B4-BE49-F238E27FC236}">
                <a16:creationId xmlns:a16="http://schemas.microsoft.com/office/drawing/2014/main" id="{4E826F20-6337-C183-1F21-507E1E20B4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JP"/>
          </a:p>
        </p:txBody>
      </p:sp>
      <p:sp>
        <p:nvSpPr>
          <p:cNvPr id="4" name="Text Placeholder 3">
            <a:extLst>
              <a:ext uri="{FF2B5EF4-FFF2-40B4-BE49-F238E27FC236}">
                <a16:creationId xmlns:a16="http://schemas.microsoft.com/office/drawing/2014/main" id="{50A298E5-0EF7-D194-6621-1B3A555A79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1AD4FD-84BE-A567-0F1A-28BD6619EEA9}"/>
              </a:ext>
            </a:extLst>
          </p:cNvPr>
          <p:cNvSpPr>
            <a:spLocks noGrp="1"/>
          </p:cNvSpPr>
          <p:nvPr>
            <p:ph type="dt" sz="half" idx="10"/>
          </p:nvPr>
        </p:nvSpPr>
        <p:spPr/>
        <p:txBody>
          <a:bodyPr/>
          <a:lstStyle/>
          <a:p>
            <a:fld id="{78F300DA-238A-B04A-A297-30439F3DBEA7}" type="datetimeFigureOut">
              <a:rPr lang="en-JP" smtClean="0"/>
              <a:t>2025/11/14</a:t>
            </a:fld>
            <a:endParaRPr lang="en-JP"/>
          </a:p>
        </p:txBody>
      </p:sp>
      <p:sp>
        <p:nvSpPr>
          <p:cNvPr id="6" name="Footer Placeholder 5">
            <a:extLst>
              <a:ext uri="{FF2B5EF4-FFF2-40B4-BE49-F238E27FC236}">
                <a16:creationId xmlns:a16="http://schemas.microsoft.com/office/drawing/2014/main" id="{4CF20BE4-7B91-5710-E12A-D38F2BBD60A2}"/>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97B95DDD-AAD3-E377-3AD4-440F3CCD0A50}"/>
              </a:ext>
            </a:extLst>
          </p:cNvPr>
          <p:cNvSpPr>
            <a:spLocks noGrp="1"/>
          </p:cNvSpPr>
          <p:nvPr>
            <p:ph type="sldNum" sz="quarter" idx="12"/>
          </p:nvPr>
        </p:nvSpPr>
        <p:spPr/>
        <p:txBody>
          <a:bodyPr/>
          <a:lstStyle/>
          <a:p>
            <a:fld id="{DD8798D5-C43D-B341-A738-F2B393D54DE8}" type="slidenum">
              <a:rPr lang="en-JP" smtClean="0"/>
              <a:t>‹#›</a:t>
            </a:fld>
            <a:endParaRPr lang="en-JP"/>
          </a:p>
        </p:txBody>
      </p:sp>
    </p:spTree>
    <p:extLst>
      <p:ext uri="{BB962C8B-B14F-4D97-AF65-F5344CB8AC3E}">
        <p14:creationId xmlns:p14="http://schemas.microsoft.com/office/powerpoint/2010/main" val="1030254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63FC55-210D-4257-3965-A370338372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JP"/>
          </a:p>
        </p:txBody>
      </p:sp>
      <p:sp>
        <p:nvSpPr>
          <p:cNvPr id="3" name="Text Placeholder 2">
            <a:extLst>
              <a:ext uri="{FF2B5EF4-FFF2-40B4-BE49-F238E27FC236}">
                <a16:creationId xmlns:a16="http://schemas.microsoft.com/office/drawing/2014/main" id="{0D0C95F7-C8D5-4593-C3BD-40A10E8781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80B20847-664C-E120-DB9E-60E16EABBE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8F300DA-238A-B04A-A297-30439F3DBEA7}" type="datetimeFigureOut">
              <a:rPr lang="en-JP" smtClean="0"/>
              <a:t>2025/11/14</a:t>
            </a:fld>
            <a:endParaRPr lang="en-JP"/>
          </a:p>
        </p:txBody>
      </p:sp>
      <p:sp>
        <p:nvSpPr>
          <p:cNvPr id="5" name="Footer Placeholder 4">
            <a:extLst>
              <a:ext uri="{FF2B5EF4-FFF2-40B4-BE49-F238E27FC236}">
                <a16:creationId xmlns:a16="http://schemas.microsoft.com/office/drawing/2014/main" id="{D5375593-26FD-F9DD-2FE8-746623E53A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JP"/>
          </a:p>
        </p:txBody>
      </p:sp>
      <p:sp>
        <p:nvSpPr>
          <p:cNvPr id="6" name="Slide Number Placeholder 5">
            <a:extLst>
              <a:ext uri="{FF2B5EF4-FFF2-40B4-BE49-F238E27FC236}">
                <a16:creationId xmlns:a16="http://schemas.microsoft.com/office/drawing/2014/main" id="{213A353F-23B0-1A0E-C102-3EAD3E6239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D8798D5-C43D-B341-A738-F2B393D54DE8}" type="slidenum">
              <a:rPr lang="en-JP" smtClean="0"/>
              <a:t>‹#›</a:t>
            </a:fld>
            <a:endParaRPr lang="en-JP"/>
          </a:p>
        </p:txBody>
      </p:sp>
    </p:spTree>
    <p:extLst>
      <p:ext uri="{BB962C8B-B14F-4D97-AF65-F5344CB8AC3E}">
        <p14:creationId xmlns:p14="http://schemas.microsoft.com/office/powerpoint/2010/main" val="293488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4"/><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slideLayout" Target="../slideLayouts/slideLayout7.xml"/><Relationship Id="rId4" Type="http://schemas.openxmlformats.org/officeDocument/2006/relationships/video" Target="../media/media2.mp4"/></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video" Target="NULL" TargetMode="External"/><Relationship Id="rId7" Type="http://schemas.openxmlformats.org/officeDocument/2006/relationships/image" Target="../media/image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microsoft.com/office/2007/relationships/media" Target="../media/media2.mp4"/><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54.png"/><Relationship Id="rId3" Type="http://schemas.microsoft.com/office/2007/relationships/media" Target="../media/media5.mp4"/><Relationship Id="rId7" Type="http://schemas.openxmlformats.org/officeDocument/2006/relationships/slideLayout" Target="../slideLayouts/slideLayout7.xml"/><Relationship Id="rId12" Type="http://schemas.openxmlformats.org/officeDocument/2006/relationships/image" Target="../media/image53.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video" Target="../media/media6.mp4"/><Relationship Id="rId11" Type="http://schemas.openxmlformats.org/officeDocument/2006/relationships/image" Target="../media/image52.png"/><Relationship Id="rId5" Type="http://schemas.microsoft.com/office/2007/relationships/media" Target="../media/media6.mp4"/><Relationship Id="rId10" Type="http://schemas.openxmlformats.org/officeDocument/2006/relationships/image" Target="../media/image51.png"/><Relationship Id="rId4" Type="http://schemas.openxmlformats.org/officeDocument/2006/relationships/video" Target="../media/media5.mp4"/><Relationship Id="rId9" Type="http://schemas.openxmlformats.org/officeDocument/2006/relationships/image" Target="../media/image50.png"/></Relationships>
</file>

<file path=ppt/slides/_rels/slide27.xml.rels><?xml version="1.0" encoding="UTF-8" standalone="yes"?>
<Relationships xmlns="http://schemas.openxmlformats.org/package/2006/relationships"><Relationship Id="rId8" Type="http://schemas.openxmlformats.org/officeDocument/2006/relationships/video" Target="../media/media10.mp4"/><Relationship Id="rId13" Type="http://schemas.openxmlformats.org/officeDocument/2006/relationships/image" Target="../media/image57.png"/><Relationship Id="rId3" Type="http://schemas.microsoft.com/office/2007/relationships/media" Target="../media/media8.mp4"/><Relationship Id="rId7" Type="http://schemas.microsoft.com/office/2007/relationships/media" Target="../media/media10.mp4"/><Relationship Id="rId12" Type="http://schemas.openxmlformats.org/officeDocument/2006/relationships/image" Target="../media/image56.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video" Target="../media/media9.mp4"/><Relationship Id="rId11" Type="http://schemas.openxmlformats.org/officeDocument/2006/relationships/image" Target="../media/image55.png"/><Relationship Id="rId5" Type="http://schemas.microsoft.com/office/2007/relationships/media" Target="../media/media9.mp4"/><Relationship Id="rId10" Type="http://schemas.openxmlformats.org/officeDocument/2006/relationships/image" Target="../media/image3.png"/><Relationship Id="rId4" Type="http://schemas.openxmlformats.org/officeDocument/2006/relationships/video" Target="../media/media8.mp4"/><Relationship Id="rId9" Type="http://schemas.openxmlformats.org/officeDocument/2006/relationships/slideLayout" Target="../slideLayouts/slideLayout7.xml"/><Relationship Id="rId14"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image" Target="../media/image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0.png"/><Relationship Id="rId4" Type="http://schemas.microsoft.com/office/2007/relationships/hdphoto" Target="../media/hdphoto1.wdp"/><Relationship Id="rId9"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jpeg"/><Relationship Id="rId7" Type="http://schemas.openxmlformats.org/officeDocument/2006/relationships/image" Target="../media/image6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pn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png"/></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76.png"/><Relationship Id="rId4" Type="http://schemas.openxmlformats.org/officeDocument/2006/relationships/image" Target="../media/image75.jpg"/></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3.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png"/><Relationship Id="rId2" Type="http://schemas.openxmlformats.org/officeDocument/2006/relationships/image" Target="../media/image85.jpeg"/><Relationship Id="rId1" Type="http://schemas.openxmlformats.org/officeDocument/2006/relationships/slideLayout" Target="../slideLayouts/slideLayout6.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emf"/><Relationship Id="rId4" Type="http://schemas.openxmlformats.org/officeDocument/2006/relationships/image" Target="../media/image93.e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Institute of Laser Engineering">
            <a:extLst>
              <a:ext uri="{FF2B5EF4-FFF2-40B4-BE49-F238E27FC236}">
                <a16:creationId xmlns:a16="http://schemas.microsoft.com/office/drawing/2014/main" id="{0FA0AA42-D629-A91C-8D1C-A8312C3E14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394" y="1310095"/>
            <a:ext cx="8482058" cy="55479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7414638-3596-21F9-7B23-4A11868DCAFE}"/>
              </a:ext>
            </a:extLst>
          </p:cNvPr>
          <p:cNvSpPr txBox="1"/>
          <p:nvPr/>
        </p:nvSpPr>
        <p:spPr>
          <a:xfrm>
            <a:off x="417394" y="219771"/>
            <a:ext cx="11357212" cy="1323439"/>
          </a:xfrm>
          <a:prstGeom prst="rect">
            <a:avLst/>
          </a:prstGeom>
          <a:noFill/>
        </p:spPr>
        <p:txBody>
          <a:bodyPr wrap="square" rtlCol="0">
            <a:spAutoFit/>
          </a:bodyPr>
          <a:lstStyle/>
          <a:p>
            <a:r>
              <a:rPr lang="en-US" sz="4000" dirty="0">
                <a:solidFill>
                  <a:schemeClr val="bg1"/>
                </a:solidFill>
                <a:latin typeface="Arial" panose="020B0604020202020204" pitchFamily="34" charset="0"/>
              </a:rPr>
              <a:t>The FIREX program at the Institute of Laser Engineering and future upgrades</a:t>
            </a:r>
            <a:endParaRPr lang="en-JP" sz="4000" dirty="0">
              <a:solidFill>
                <a:schemeClr val="bg1"/>
              </a:solidFill>
            </a:endParaRPr>
          </a:p>
        </p:txBody>
      </p:sp>
      <p:sp>
        <p:nvSpPr>
          <p:cNvPr id="4" name="TextBox 3">
            <a:extLst>
              <a:ext uri="{FF2B5EF4-FFF2-40B4-BE49-F238E27FC236}">
                <a16:creationId xmlns:a16="http://schemas.microsoft.com/office/drawing/2014/main" id="{CBBDD3F1-2085-2AC2-1D2A-5E0DB6389DDC}"/>
              </a:ext>
            </a:extLst>
          </p:cNvPr>
          <p:cNvSpPr txBox="1"/>
          <p:nvPr/>
        </p:nvSpPr>
        <p:spPr>
          <a:xfrm>
            <a:off x="8899452" y="1859340"/>
            <a:ext cx="3292548" cy="3046988"/>
          </a:xfrm>
          <a:prstGeom prst="rect">
            <a:avLst/>
          </a:prstGeom>
          <a:noFill/>
        </p:spPr>
        <p:txBody>
          <a:bodyPr wrap="square" rtlCol="0">
            <a:spAutoFit/>
          </a:bodyPr>
          <a:lstStyle/>
          <a:p>
            <a:r>
              <a:rPr lang="en-JP" sz="2400" dirty="0">
                <a:solidFill>
                  <a:schemeClr val="bg1"/>
                </a:solidFill>
              </a:rPr>
              <a:t>Alessio Morace.</a:t>
            </a:r>
          </a:p>
          <a:p>
            <a:endParaRPr lang="en-JP" sz="2400" dirty="0">
              <a:solidFill>
                <a:schemeClr val="bg1"/>
              </a:solidFill>
            </a:endParaRPr>
          </a:p>
          <a:p>
            <a:r>
              <a:rPr lang="en-JP" sz="2400" dirty="0">
                <a:solidFill>
                  <a:schemeClr val="bg1"/>
                </a:solidFill>
              </a:rPr>
              <a:t>Institute of Laser Engineering, Osaka University.</a:t>
            </a:r>
          </a:p>
          <a:p>
            <a:r>
              <a:rPr lang="en-JP" sz="2400" dirty="0">
                <a:solidFill>
                  <a:schemeClr val="bg1"/>
                </a:solidFill>
              </a:rPr>
              <a:t>PALS laboratory, FZU, IPP, Czech Academy of Sciences</a:t>
            </a:r>
          </a:p>
        </p:txBody>
      </p:sp>
      <p:pic>
        <p:nvPicPr>
          <p:cNvPr id="1026" name="Picture 2" descr="2nd INFN School and Workshop on “High Power Lasers for Fundamental Science and Applications” (HPLA2025)">
            <a:extLst>
              <a:ext uri="{FF2B5EF4-FFF2-40B4-BE49-F238E27FC236}">
                <a16:creationId xmlns:a16="http://schemas.microsoft.com/office/drawing/2014/main" id="{984B8065-E91D-7885-689C-5A19EF83C9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4940" y="4869350"/>
            <a:ext cx="1438876" cy="1942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710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0B6380EF-D5BD-CD68-EAC0-57744B461E3B}"/>
              </a:ext>
            </a:extLst>
          </p:cNvPr>
          <p:cNvSpPr txBox="1">
            <a:spLocks/>
          </p:cNvSpPr>
          <p:nvPr/>
        </p:nvSpPr>
        <p:spPr>
          <a:xfrm>
            <a:off x="1" y="0"/>
            <a:ext cx="9859616" cy="1143000"/>
          </a:xfrm>
          <a:prstGeom prst="rect">
            <a:avLst/>
          </a:prstGeom>
          <a:solidFill>
            <a:srgbClr val="000090"/>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solidFill>
                  <a:schemeClr val="bg1"/>
                </a:solidFill>
              </a:rPr>
              <a:t>GXII-LFEX system</a:t>
            </a:r>
          </a:p>
        </p:txBody>
      </p:sp>
      <p:pic>
        <p:nvPicPr>
          <p:cNvPr id="3" name="Picture 2">
            <a:extLst>
              <a:ext uri="{FF2B5EF4-FFF2-40B4-BE49-F238E27FC236}">
                <a16:creationId xmlns:a16="http://schemas.microsoft.com/office/drawing/2014/main" id="{79CD4B73-6504-D9E5-C64C-29496BE98B21}"/>
              </a:ext>
            </a:extLst>
          </p:cNvPr>
          <p:cNvPicPr>
            <a:picLocks noChangeAspect="1"/>
          </p:cNvPicPr>
          <p:nvPr/>
        </p:nvPicPr>
        <p:blipFill>
          <a:blip r:embed="rId2"/>
          <a:stretch>
            <a:fillRect/>
          </a:stretch>
        </p:blipFill>
        <p:spPr>
          <a:xfrm>
            <a:off x="9987107" y="14885"/>
            <a:ext cx="2142746" cy="1154724"/>
          </a:xfrm>
          <a:prstGeom prst="rect">
            <a:avLst/>
          </a:prstGeom>
        </p:spPr>
      </p:pic>
      <p:pic>
        <p:nvPicPr>
          <p:cNvPr id="4" name="Picture 3">
            <a:extLst>
              <a:ext uri="{FF2B5EF4-FFF2-40B4-BE49-F238E27FC236}">
                <a16:creationId xmlns:a16="http://schemas.microsoft.com/office/drawing/2014/main" id="{EA9C8AAB-EDB4-440E-2A48-5A5F1F986274}"/>
              </a:ext>
            </a:extLst>
          </p:cNvPr>
          <p:cNvPicPr>
            <a:picLocks noChangeAspect="1"/>
          </p:cNvPicPr>
          <p:nvPr/>
        </p:nvPicPr>
        <p:blipFill>
          <a:blip r:embed="rId3"/>
          <a:stretch>
            <a:fillRect/>
          </a:stretch>
        </p:blipFill>
        <p:spPr>
          <a:xfrm>
            <a:off x="639418" y="1382252"/>
            <a:ext cx="7772400" cy="5166921"/>
          </a:xfrm>
          <a:prstGeom prst="rect">
            <a:avLst/>
          </a:prstGeom>
        </p:spPr>
      </p:pic>
      <p:sp>
        <p:nvSpPr>
          <p:cNvPr id="10" name="TextBox 9">
            <a:extLst>
              <a:ext uri="{FF2B5EF4-FFF2-40B4-BE49-F238E27FC236}">
                <a16:creationId xmlns:a16="http://schemas.microsoft.com/office/drawing/2014/main" id="{BEEE7668-7167-99AC-CF31-B92235CD4EA3}"/>
              </a:ext>
            </a:extLst>
          </p:cNvPr>
          <p:cNvSpPr txBox="1"/>
          <p:nvPr/>
        </p:nvSpPr>
        <p:spPr>
          <a:xfrm>
            <a:off x="8719929" y="1739348"/>
            <a:ext cx="3038062" cy="2308324"/>
          </a:xfrm>
          <a:prstGeom prst="rect">
            <a:avLst/>
          </a:prstGeom>
          <a:noFill/>
        </p:spPr>
        <p:txBody>
          <a:bodyPr wrap="square" rtlCol="0">
            <a:spAutoFit/>
          </a:bodyPr>
          <a:lstStyle/>
          <a:p>
            <a:r>
              <a:rPr lang="en-JP" dirty="0"/>
              <a:t>This is the T1 chamber at ILE.</a:t>
            </a:r>
          </a:p>
          <a:p>
            <a:endParaRPr lang="en-JP" dirty="0"/>
          </a:p>
          <a:p>
            <a:r>
              <a:rPr lang="en-JP" dirty="0"/>
              <a:t>It receives LFEX laser and the GXII beams in spherical symmetry (4 kJ at 2w)</a:t>
            </a:r>
          </a:p>
          <a:p>
            <a:endParaRPr lang="en-JP" dirty="0"/>
          </a:p>
          <a:p>
            <a:r>
              <a:rPr lang="en-JP" dirty="0"/>
              <a:t>It allows for scaled down FI experiments</a:t>
            </a:r>
          </a:p>
        </p:txBody>
      </p:sp>
    </p:spTree>
    <p:extLst>
      <p:ext uri="{BB962C8B-B14F-4D97-AF65-F5344CB8AC3E}">
        <p14:creationId xmlns:p14="http://schemas.microsoft.com/office/powerpoint/2010/main" val="2778959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0B6380EF-D5BD-CD68-EAC0-57744B461E3B}"/>
              </a:ext>
            </a:extLst>
          </p:cNvPr>
          <p:cNvSpPr txBox="1">
            <a:spLocks/>
          </p:cNvSpPr>
          <p:nvPr/>
        </p:nvSpPr>
        <p:spPr>
          <a:xfrm>
            <a:off x="1" y="0"/>
            <a:ext cx="9859616" cy="1143000"/>
          </a:xfrm>
          <a:prstGeom prst="rect">
            <a:avLst/>
          </a:prstGeom>
          <a:solidFill>
            <a:srgbClr val="000090"/>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solidFill>
                  <a:schemeClr val="bg1"/>
                </a:solidFill>
              </a:rPr>
              <a:t>GXII-LFEX system</a:t>
            </a:r>
          </a:p>
        </p:txBody>
      </p:sp>
      <p:pic>
        <p:nvPicPr>
          <p:cNvPr id="3" name="Picture 2">
            <a:extLst>
              <a:ext uri="{FF2B5EF4-FFF2-40B4-BE49-F238E27FC236}">
                <a16:creationId xmlns:a16="http://schemas.microsoft.com/office/drawing/2014/main" id="{79CD4B73-6504-D9E5-C64C-29496BE98B21}"/>
              </a:ext>
            </a:extLst>
          </p:cNvPr>
          <p:cNvPicPr>
            <a:picLocks noChangeAspect="1"/>
          </p:cNvPicPr>
          <p:nvPr/>
        </p:nvPicPr>
        <p:blipFill>
          <a:blip r:embed="rId2"/>
          <a:stretch>
            <a:fillRect/>
          </a:stretch>
        </p:blipFill>
        <p:spPr>
          <a:xfrm>
            <a:off x="9987107" y="14885"/>
            <a:ext cx="2142746" cy="1154724"/>
          </a:xfrm>
          <a:prstGeom prst="rect">
            <a:avLst/>
          </a:prstGeom>
        </p:spPr>
      </p:pic>
      <p:pic>
        <p:nvPicPr>
          <p:cNvPr id="4" name="Picture 3">
            <a:extLst>
              <a:ext uri="{FF2B5EF4-FFF2-40B4-BE49-F238E27FC236}">
                <a16:creationId xmlns:a16="http://schemas.microsoft.com/office/drawing/2014/main" id="{EA9C8AAB-EDB4-440E-2A48-5A5F1F986274}"/>
              </a:ext>
            </a:extLst>
          </p:cNvPr>
          <p:cNvPicPr>
            <a:picLocks noChangeAspect="1"/>
          </p:cNvPicPr>
          <p:nvPr/>
        </p:nvPicPr>
        <p:blipFill>
          <a:blip r:embed="rId3"/>
          <a:stretch>
            <a:fillRect/>
          </a:stretch>
        </p:blipFill>
        <p:spPr>
          <a:xfrm>
            <a:off x="639418" y="1382252"/>
            <a:ext cx="7772400" cy="5166921"/>
          </a:xfrm>
          <a:prstGeom prst="rect">
            <a:avLst/>
          </a:prstGeom>
        </p:spPr>
      </p:pic>
      <p:sp>
        <p:nvSpPr>
          <p:cNvPr id="5" name="Right Arrow 4">
            <a:extLst>
              <a:ext uri="{FF2B5EF4-FFF2-40B4-BE49-F238E27FC236}">
                <a16:creationId xmlns:a16="http://schemas.microsoft.com/office/drawing/2014/main" id="{8590CB08-28FF-70D5-A876-3C90FC2033E3}"/>
              </a:ext>
            </a:extLst>
          </p:cNvPr>
          <p:cNvSpPr/>
          <p:nvPr/>
        </p:nvSpPr>
        <p:spPr>
          <a:xfrm>
            <a:off x="1822631" y="3886200"/>
            <a:ext cx="1838739" cy="89213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JP" dirty="0"/>
              <a:t>LFEX</a:t>
            </a:r>
          </a:p>
        </p:txBody>
      </p:sp>
      <p:sp>
        <p:nvSpPr>
          <p:cNvPr id="9" name="TextBox 8">
            <a:extLst>
              <a:ext uri="{FF2B5EF4-FFF2-40B4-BE49-F238E27FC236}">
                <a16:creationId xmlns:a16="http://schemas.microsoft.com/office/drawing/2014/main" id="{6CEDA7AC-4763-4E76-9071-70688AAE1FD7}"/>
              </a:ext>
            </a:extLst>
          </p:cNvPr>
          <p:cNvSpPr txBox="1"/>
          <p:nvPr/>
        </p:nvSpPr>
        <p:spPr>
          <a:xfrm>
            <a:off x="8719929" y="1739348"/>
            <a:ext cx="3038062" cy="2308324"/>
          </a:xfrm>
          <a:prstGeom prst="rect">
            <a:avLst/>
          </a:prstGeom>
          <a:noFill/>
        </p:spPr>
        <p:txBody>
          <a:bodyPr wrap="square" rtlCol="0">
            <a:spAutoFit/>
          </a:bodyPr>
          <a:lstStyle/>
          <a:p>
            <a:r>
              <a:rPr lang="en-JP" dirty="0"/>
              <a:t>This is the T1 chamber at ILE.</a:t>
            </a:r>
          </a:p>
          <a:p>
            <a:endParaRPr lang="en-JP" dirty="0"/>
          </a:p>
          <a:p>
            <a:r>
              <a:rPr lang="en-JP" dirty="0"/>
              <a:t>It receives LFEX laser and the GXII beams in spherical symmetry (3.5 kJ at 2w)</a:t>
            </a:r>
          </a:p>
          <a:p>
            <a:endParaRPr lang="en-JP" dirty="0"/>
          </a:p>
          <a:p>
            <a:r>
              <a:rPr lang="en-JP" dirty="0"/>
              <a:t>It allows for scaled down FI experiments</a:t>
            </a:r>
          </a:p>
        </p:txBody>
      </p:sp>
    </p:spTree>
    <p:extLst>
      <p:ext uri="{BB962C8B-B14F-4D97-AF65-F5344CB8AC3E}">
        <p14:creationId xmlns:p14="http://schemas.microsoft.com/office/powerpoint/2010/main" val="3514247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0B6380EF-D5BD-CD68-EAC0-57744B461E3B}"/>
              </a:ext>
            </a:extLst>
          </p:cNvPr>
          <p:cNvSpPr txBox="1">
            <a:spLocks/>
          </p:cNvSpPr>
          <p:nvPr/>
        </p:nvSpPr>
        <p:spPr>
          <a:xfrm>
            <a:off x="1" y="0"/>
            <a:ext cx="9859616" cy="1143000"/>
          </a:xfrm>
          <a:prstGeom prst="rect">
            <a:avLst/>
          </a:prstGeom>
          <a:solidFill>
            <a:srgbClr val="000090"/>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solidFill>
                  <a:schemeClr val="bg1"/>
                </a:solidFill>
              </a:rPr>
              <a:t>GXII-LFEX system</a:t>
            </a:r>
          </a:p>
        </p:txBody>
      </p:sp>
      <p:pic>
        <p:nvPicPr>
          <p:cNvPr id="3" name="Picture 2">
            <a:extLst>
              <a:ext uri="{FF2B5EF4-FFF2-40B4-BE49-F238E27FC236}">
                <a16:creationId xmlns:a16="http://schemas.microsoft.com/office/drawing/2014/main" id="{79CD4B73-6504-D9E5-C64C-29496BE98B21}"/>
              </a:ext>
            </a:extLst>
          </p:cNvPr>
          <p:cNvPicPr>
            <a:picLocks noChangeAspect="1"/>
          </p:cNvPicPr>
          <p:nvPr/>
        </p:nvPicPr>
        <p:blipFill>
          <a:blip r:embed="rId2"/>
          <a:stretch>
            <a:fillRect/>
          </a:stretch>
        </p:blipFill>
        <p:spPr>
          <a:xfrm>
            <a:off x="9987107" y="14885"/>
            <a:ext cx="2142746" cy="1154724"/>
          </a:xfrm>
          <a:prstGeom prst="rect">
            <a:avLst/>
          </a:prstGeom>
        </p:spPr>
      </p:pic>
      <p:pic>
        <p:nvPicPr>
          <p:cNvPr id="4" name="Picture 3">
            <a:extLst>
              <a:ext uri="{FF2B5EF4-FFF2-40B4-BE49-F238E27FC236}">
                <a16:creationId xmlns:a16="http://schemas.microsoft.com/office/drawing/2014/main" id="{EA9C8AAB-EDB4-440E-2A48-5A5F1F986274}"/>
              </a:ext>
            </a:extLst>
          </p:cNvPr>
          <p:cNvPicPr>
            <a:picLocks noChangeAspect="1"/>
          </p:cNvPicPr>
          <p:nvPr/>
        </p:nvPicPr>
        <p:blipFill>
          <a:blip r:embed="rId3"/>
          <a:stretch>
            <a:fillRect/>
          </a:stretch>
        </p:blipFill>
        <p:spPr>
          <a:xfrm>
            <a:off x="639418" y="1382252"/>
            <a:ext cx="7772400" cy="5166921"/>
          </a:xfrm>
          <a:prstGeom prst="rect">
            <a:avLst/>
          </a:prstGeom>
        </p:spPr>
      </p:pic>
      <p:sp>
        <p:nvSpPr>
          <p:cNvPr id="5" name="Right Arrow 4">
            <a:extLst>
              <a:ext uri="{FF2B5EF4-FFF2-40B4-BE49-F238E27FC236}">
                <a16:creationId xmlns:a16="http://schemas.microsoft.com/office/drawing/2014/main" id="{8590CB08-28FF-70D5-A876-3C90FC2033E3}"/>
              </a:ext>
            </a:extLst>
          </p:cNvPr>
          <p:cNvSpPr/>
          <p:nvPr/>
        </p:nvSpPr>
        <p:spPr>
          <a:xfrm>
            <a:off x="1822631" y="3886200"/>
            <a:ext cx="1838739" cy="89213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JP" dirty="0"/>
              <a:t>LFEX</a:t>
            </a:r>
          </a:p>
        </p:txBody>
      </p:sp>
      <p:sp>
        <p:nvSpPr>
          <p:cNvPr id="6" name="Right Arrow 5">
            <a:extLst>
              <a:ext uri="{FF2B5EF4-FFF2-40B4-BE49-F238E27FC236}">
                <a16:creationId xmlns:a16="http://schemas.microsoft.com/office/drawing/2014/main" id="{1B380929-34C0-48A8-1599-93649D255E8E}"/>
              </a:ext>
            </a:extLst>
          </p:cNvPr>
          <p:cNvSpPr/>
          <p:nvPr/>
        </p:nvSpPr>
        <p:spPr>
          <a:xfrm rot="10800000">
            <a:off x="7210919" y="4004697"/>
            <a:ext cx="1186068" cy="484632"/>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JP" dirty="0"/>
              <a:t>GXII</a:t>
            </a:r>
          </a:p>
        </p:txBody>
      </p:sp>
      <p:sp>
        <p:nvSpPr>
          <p:cNvPr id="7" name="Right Arrow 6">
            <a:extLst>
              <a:ext uri="{FF2B5EF4-FFF2-40B4-BE49-F238E27FC236}">
                <a16:creationId xmlns:a16="http://schemas.microsoft.com/office/drawing/2014/main" id="{01319EA4-CB9D-9AA9-5487-E14A76353D49}"/>
              </a:ext>
            </a:extLst>
          </p:cNvPr>
          <p:cNvSpPr/>
          <p:nvPr/>
        </p:nvSpPr>
        <p:spPr>
          <a:xfrm rot="2000786">
            <a:off x="2930385" y="1885394"/>
            <a:ext cx="1838739" cy="484632"/>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JP" dirty="0"/>
              <a:t>GXII</a:t>
            </a:r>
          </a:p>
        </p:txBody>
      </p:sp>
      <p:sp>
        <p:nvSpPr>
          <p:cNvPr id="8" name="Right Arrow 7">
            <a:extLst>
              <a:ext uri="{FF2B5EF4-FFF2-40B4-BE49-F238E27FC236}">
                <a16:creationId xmlns:a16="http://schemas.microsoft.com/office/drawing/2014/main" id="{D57CC0A3-B92D-48DF-DD9C-A01ECC72BA50}"/>
              </a:ext>
            </a:extLst>
          </p:cNvPr>
          <p:cNvSpPr/>
          <p:nvPr/>
        </p:nvSpPr>
        <p:spPr>
          <a:xfrm rot="19236125">
            <a:off x="3606248" y="5764696"/>
            <a:ext cx="1838739" cy="484632"/>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JP" dirty="0"/>
              <a:t>GXII</a:t>
            </a:r>
          </a:p>
        </p:txBody>
      </p:sp>
      <p:sp>
        <p:nvSpPr>
          <p:cNvPr id="9" name="TextBox 8">
            <a:extLst>
              <a:ext uri="{FF2B5EF4-FFF2-40B4-BE49-F238E27FC236}">
                <a16:creationId xmlns:a16="http://schemas.microsoft.com/office/drawing/2014/main" id="{035F709F-6A9A-FBE4-E1F8-254EA225A9B4}"/>
              </a:ext>
            </a:extLst>
          </p:cNvPr>
          <p:cNvSpPr txBox="1"/>
          <p:nvPr/>
        </p:nvSpPr>
        <p:spPr>
          <a:xfrm>
            <a:off x="8719929" y="1739348"/>
            <a:ext cx="3038062" cy="2308324"/>
          </a:xfrm>
          <a:prstGeom prst="rect">
            <a:avLst/>
          </a:prstGeom>
          <a:noFill/>
        </p:spPr>
        <p:txBody>
          <a:bodyPr wrap="square" rtlCol="0">
            <a:spAutoFit/>
          </a:bodyPr>
          <a:lstStyle/>
          <a:p>
            <a:r>
              <a:rPr lang="en-JP" dirty="0"/>
              <a:t>This is the T1 chamber at ILE.</a:t>
            </a:r>
          </a:p>
          <a:p>
            <a:endParaRPr lang="en-JP" dirty="0"/>
          </a:p>
          <a:p>
            <a:r>
              <a:rPr lang="en-JP" dirty="0"/>
              <a:t>It receives LFEX laser and the GXII beams in spherical symmetry (4 kJ at 2w)</a:t>
            </a:r>
          </a:p>
          <a:p>
            <a:endParaRPr lang="en-JP" dirty="0"/>
          </a:p>
          <a:p>
            <a:r>
              <a:rPr lang="en-JP" dirty="0"/>
              <a:t>It allows for scaled down FI experiments</a:t>
            </a:r>
          </a:p>
        </p:txBody>
      </p:sp>
    </p:spTree>
    <p:extLst>
      <p:ext uri="{BB962C8B-B14F-4D97-AF65-F5344CB8AC3E}">
        <p14:creationId xmlns:p14="http://schemas.microsoft.com/office/powerpoint/2010/main" val="611824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CAAB6-F646-4AED-0447-61597365493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2031F77-6590-C4EC-A158-4AD6A414D7FE}"/>
              </a:ext>
            </a:extLst>
          </p:cNvPr>
          <p:cNvSpPr txBox="1"/>
          <p:nvPr/>
        </p:nvSpPr>
        <p:spPr>
          <a:xfrm>
            <a:off x="1076446" y="1435260"/>
            <a:ext cx="9327297" cy="3785652"/>
          </a:xfrm>
          <a:prstGeom prst="rect">
            <a:avLst/>
          </a:prstGeom>
          <a:noFill/>
        </p:spPr>
        <p:txBody>
          <a:bodyPr wrap="none" rtlCol="0">
            <a:spAutoFit/>
          </a:bodyPr>
          <a:lstStyle/>
          <a:p>
            <a:pPr marL="285750" indent="-285750">
              <a:buFont typeface="Arial" panose="020B0604020202020204" pitchFamily="34" charset="0"/>
              <a:buChar char="•"/>
            </a:pPr>
            <a:r>
              <a:rPr lang="en-JP" sz="2400" dirty="0"/>
              <a:t>NIF ignition and introduction to ILE’s FIREX</a:t>
            </a:r>
          </a:p>
          <a:p>
            <a:endParaRPr lang="en-JP" sz="2400" dirty="0"/>
          </a:p>
          <a:p>
            <a:pPr marL="285750" indent="-285750">
              <a:buFont typeface="Arial" panose="020B0604020202020204" pitchFamily="34" charset="0"/>
              <a:buChar char="•"/>
            </a:pPr>
            <a:r>
              <a:rPr lang="en-US" sz="2400" dirty="0">
                <a:solidFill>
                  <a:srgbClr val="FF0000"/>
                </a:solidFill>
              </a:rPr>
              <a:t>B</a:t>
            </a:r>
            <a:r>
              <a:rPr lang="en-JP" sz="2400" dirty="0">
                <a:solidFill>
                  <a:srgbClr val="FF0000"/>
                </a:solidFill>
              </a:rPr>
              <a:t>rief summary of FIREX-I results, Fast electron and Ion Fast Ignition</a:t>
            </a:r>
          </a:p>
          <a:p>
            <a:pPr marL="285750" indent="-285750">
              <a:buFont typeface="Arial" panose="020B0604020202020204" pitchFamily="34" charset="0"/>
              <a:buChar char="•"/>
            </a:pPr>
            <a:endParaRPr lang="en-JP" sz="2400" dirty="0">
              <a:solidFill>
                <a:srgbClr val="FF0000"/>
              </a:solidFill>
            </a:endParaRPr>
          </a:p>
          <a:p>
            <a:pPr marL="285750" indent="-285750">
              <a:buFont typeface="Arial" panose="020B0604020202020204" pitchFamily="34" charset="0"/>
              <a:buChar char="•"/>
            </a:pPr>
            <a:r>
              <a:rPr lang="en-JP" sz="2400" dirty="0"/>
              <a:t>Necessity for change in approach: Increase intensity for PW pulse.</a:t>
            </a:r>
          </a:p>
          <a:p>
            <a:pPr marL="285750" indent="-285750">
              <a:buFont typeface="Arial" panose="020B0604020202020204" pitchFamily="34" charset="0"/>
              <a:buChar char="•"/>
            </a:pPr>
            <a:endParaRPr lang="en-JP" sz="2400" dirty="0"/>
          </a:p>
          <a:p>
            <a:pPr marL="285750" indent="-285750">
              <a:buFont typeface="Arial" panose="020B0604020202020204" pitchFamily="34" charset="0"/>
              <a:buChar char="•"/>
            </a:pPr>
            <a:r>
              <a:rPr lang="en-JP" sz="2400" dirty="0"/>
              <a:t>FIREX-NEO and upgrades </a:t>
            </a:r>
          </a:p>
          <a:p>
            <a:pPr marL="285750" indent="-285750">
              <a:buFont typeface="Arial" panose="020B0604020202020204" pitchFamily="34" charset="0"/>
              <a:buChar char="•"/>
            </a:pPr>
            <a:endParaRPr lang="en-JP" sz="2400" dirty="0"/>
          </a:p>
          <a:p>
            <a:pPr marL="285750" indent="-285750">
              <a:buFont typeface="Arial" panose="020B0604020202020204" pitchFamily="34" charset="0"/>
              <a:buChar char="•"/>
            </a:pPr>
            <a:r>
              <a:rPr lang="en-JP" sz="2400" dirty="0"/>
              <a:t>Summary of the TALK</a:t>
            </a:r>
          </a:p>
          <a:p>
            <a:pPr marL="285750" indent="-285750">
              <a:buFont typeface="Arial" panose="020B0604020202020204" pitchFamily="34" charset="0"/>
              <a:buChar char="•"/>
            </a:pPr>
            <a:endParaRPr lang="en-JP" sz="2400" dirty="0"/>
          </a:p>
        </p:txBody>
      </p:sp>
      <p:sp>
        <p:nvSpPr>
          <p:cNvPr id="4" name="Title 11">
            <a:extLst>
              <a:ext uri="{FF2B5EF4-FFF2-40B4-BE49-F238E27FC236}">
                <a16:creationId xmlns:a16="http://schemas.microsoft.com/office/drawing/2014/main" id="{11038B7A-AE75-8E89-8D20-E97E1006505B}"/>
              </a:ext>
            </a:extLst>
          </p:cNvPr>
          <p:cNvSpPr txBox="1">
            <a:spLocks/>
          </p:cNvSpPr>
          <p:nvPr/>
        </p:nvSpPr>
        <p:spPr>
          <a:xfrm>
            <a:off x="0" y="-1318"/>
            <a:ext cx="9830846" cy="1143000"/>
          </a:xfrm>
          <a:prstGeom prst="rect">
            <a:avLst/>
          </a:prstGeom>
          <a:solidFill>
            <a:srgbClr val="000090"/>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401" dirty="0">
                <a:solidFill>
                  <a:schemeClr val="bg1"/>
                </a:solidFill>
              </a:rPr>
              <a:t>Outline of the talk</a:t>
            </a:r>
          </a:p>
        </p:txBody>
      </p:sp>
      <p:pic>
        <p:nvPicPr>
          <p:cNvPr id="2" name="Picture 1">
            <a:extLst>
              <a:ext uri="{FF2B5EF4-FFF2-40B4-BE49-F238E27FC236}">
                <a16:creationId xmlns:a16="http://schemas.microsoft.com/office/drawing/2014/main" id="{058471BB-D519-39A0-A02D-3EE51FF4A64D}"/>
              </a:ext>
            </a:extLst>
          </p:cNvPr>
          <p:cNvPicPr>
            <a:picLocks noChangeAspect="1"/>
          </p:cNvPicPr>
          <p:nvPr/>
        </p:nvPicPr>
        <p:blipFill>
          <a:blip r:embed="rId2"/>
          <a:stretch>
            <a:fillRect/>
          </a:stretch>
        </p:blipFill>
        <p:spPr>
          <a:xfrm>
            <a:off x="9987107" y="14885"/>
            <a:ext cx="2142746" cy="1154724"/>
          </a:xfrm>
          <a:prstGeom prst="rect">
            <a:avLst/>
          </a:prstGeom>
        </p:spPr>
      </p:pic>
    </p:spTree>
    <p:extLst>
      <p:ext uri="{BB962C8B-B14F-4D97-AF65-F5344CB8AC3E}">
        <p14:creationId xmlns:p14="http://schemas.microsoft.com/office/powerpoint/2010/main" val="2800855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964983FE-5504-26E7-E55E-54AF9575B712}"/>
              </a:ext>
            </a:extLst>
          </p:cNvPr>
          <p:cNvSpPr txBox="1">
            <a:spLocks/>
          </p:cNvSpPr>
          <p:nvPr/>
        </p:nvSpPr>
        <p:spPr>
          <a:xfrm>
            <a:off x="0" y="2263"/>
            <a:ext cx="9966619" cy="1143000"/>
          </a:xfrm>
          <a:prstGeom prst="rect">
            <a:avLst/>
          </a:prstGeom>
          <a:solidFill>
            <a:srgbClr val="011893"/>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solidFill>
                  <a:schemeClr val="bg1"/>
                </a:solidFill>
              </a:rPr>
              <a:t>Fast Electron Fast Ignition </a:t>
            </a:r>
            <a:r>
              <a:rPr lang="en-US" sz="3000" dirty="0">
                <a:solidFill>
                  <a:schemeClr val="bg1"/>
                </a:solidFill>
              </a:rPr>
              <a:t>(S. Fujioka group)</a:t>
            </a:r>
          </a:p>
        </p:txBody>
      </p:sp>
      <p:pic>
        <p:nvPicPr>
          <p:cNvPr id="3" name="Picture 2">
            <a:extLst>
              <a:ext uri="{FF2B5EF4-FFF2-40B4-BE49-F238E27FC236}">
                <a16:creationId xmlns:a16="http://schemas.microsoft.com/office/drawing/2014/main" id="{E1110859-8A87-CF19-A72D-4F13F482068F}"/>
              </a:ext>
            </a:extLst>
          </p:cNvPr>
          <p:cNvPicPr>
            <a:picLocks noChangeAspect="1"/>
          </p:cNvPicPr>
          <p:nvPr/>
        </p:nvPicPr>
        <p:blipFill>
          <a:blip r:embed="rId2"/>
          <a:stretch>
            <a:fillRect/>
          </a:stretch>
        </p:blipFill>
        <p:spPr>
          <a:xfrm>
            <a:off x="9987107" y="14885"/>
            <a:ext cx="2142746" cy="1154724"/>
          </a:xfrm>
          <a:prstGeom prst="rect">
            <a:avLst/>
          </a:prstGeom>
        </p:spPr>
      </p:pic>
      <p:sp>
        <p:nvSpPr>
          <p:cNvPr id="4" name="円/楕円 406">
            <a:extLst>
              <a:ext uri="{FF2B5EF4-FFF2-40B4-BE49-F238E27FC236}">
                <a16:creationId xmlns:a16="http://schemas.microsoft.com/office/drawing/2014/main" id="{885CA3AE-955A-7B50-632F-9F2C3A61C7D2}"/>
              </a:ext>
            </a:extLst>
          </p:cNvPr>
          <p:cNvSpPr/>
          <p:nvPr/>
        </p:nvSpPr>
        <p:spPr>
          <a:xfrm>
            <a:off x="2245714" y="1859726"/>
            <a:ext cx="2931521" cy="293151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90">
            <a:extLst>
              <a:ext uri="{FF2B5EF4-FFF2-40B4-BE49-F238E27FC236}">
                <a16:creationId xmlns:a16="http://schemas.microsoft.com/office/drawing/2014/main" id="{E8070080-6C8D-807F-9278-913FE02B2B0B}"/>
              </a:ext>
            </a:extLst>
          </p:cNvPr>
          <p:cNvSpPr/>
          <p:nvPr/>
        </p:nvSpPr>
        <p:spPr bwMode="auto">
          <a:xfrm>
            <a:off x="2831420" y="4950483"/>
            <a:ext cx="1800680" cy="1333071"/>
          </a:xfrm>
          <a:prstGeom prst="rect">
            <a:avLst/>
          </a:prstGeom>
          <a:solidFill>
            <a:srgbClr val="FF0000">
              <a:alpha val="24000"/>
            </a:srgbClr>
          </a:solidFill>
          <a:ln w="12700">
            <a:solidFill>
              <a:srgbClr val="FF0000"/>
            </a:solidFill>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defTabSz="914400">
              <a:lnSpc>
                <a:spcPct val="140000"/>
              </a:lnSpc>
              <a:spcBef>
                <a:spcPct val="0"/>
              </a:spcBef>
              <a:spcAft>
                <a:spcPts val="600"/>
              </a:spcAft>
            </a:pPr>
            <a:endParaRPr lang="ja-JP" altLang="en-US" sz="1600" dirty="0">
              <a:solidFill>
                <a:srgbClr val="4D4D4D"/>
              </a:solidFill>
              <a:latin typeface="メイリオ" pitchFamily="50" charset="-128"/>
              <a:ea typeface="メイリオ" pitchFamily="50" charset="-128"/>
              <a:cs typeface="メイリオ" pitchFamily="50" charset="-128"/>
            </a:endParaRPr>
          </a:p>
        </p:txBody>
      </p:sp>
      <p:sp>
        <p:nvSpPr>
          <p:cNvPr id="6" name="正方形/長方形 109">
            <a:extLst>
              <a:ext uri="{FF2B5EF4-FFF2-40B4-BE49-F238E27FC236}">
                <a16:creationId xmlns:a16="http://schemas.microsoft.com/office/drawing/2014/main" id="{CAFA7474-9A24-0615-1B2A-DCDA7AC5C4F0}"/>
              </a:ext>
            </a:extLst>
          </p:cNvPr>
          <p:cNvSpPr/>
          <p:nvPr/>
        </p:nvSpPr>
        <p:spPr bwMode="auto">
          <a:xfrm>
            <a:off x="4840938" y="4950483"/>
            <a:ext cx="1083907" cy="1333071"/>
          </a:xfrm>
          <a:prstGeom prst="rect">
            <a:avLst/>
          </a:prstGeom>
          <a:solidFill>
            <a:srgbClr val="FF0000">
              <a:alpha val="24000"/>
            </a:srgbClr>
          </a:solidFill>
          <a:ln w="12700">
            <a:solidFill>
              <a:srgbClr val="FF0000"/>
            </a:solidFill>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defTabSz="914400">
              <a:lnSpc>
                <a:spcPct val="140000"/>
              </a:lnSpc>
              <a:spcBef>
                <a:spcPct val="0"/>
              </a:spcBef>
              <a:spcAft>
                <a:spcPts val="600"/>
              </a:spcAft>
            </a:pPr>
            <a:endParaRPr lang="ja-JP" altLang="en-US" sz="1600" dirty="0">
              <a:solidFill>
                <a:srgbClr val="4D4D4D"/>
              </a:solidFill>
              <a:latin typeface="メイリオ" pitchFamily="50" charset="-128"/>
              <a:ea typeface="メイリオ" pitchFamily="50" charset="-128"/>
              <a:cs typeface="メイリオ" pitchFamily="50" charset="-128"/>
            </a:endParaRPr>
          </a:p>
        </p:txBody>
      </p:sp>
      <p:sp>
        <p:nvSpPr>
          <p:cNvPr id="7" name="テキスト ボックス 110">
            <a:extLst>
              <a:ext uri="{FF2B5EF4-FFF2-40B4-BE49-F238E27FC236}">
                <a16:creationId xmlns:a16="http://schemas.microsoft.com/office/drawing/2014/main" id="{A15F8425-797D-F1E2-548C-5FACE5226D4F}"/>
              </a:ext>
            </a:extLst>
          </p:cNvPr>
          <p:cNvSpPr txBox="1"/>
          <p:nvPr/>
        </p:nvSpPr>
        <p:spPr>
          <a:xfrm>
            <a:off x="4813234" y="5683211"/>
            <a:ext cx="1261884" cy="646331"/>
          </a:xfrm>
          <a:prstGeom prst="rect">
            <a:avLst/>
          </a:prstGeom>
          <a:noFill/>
        </p:spPr>
        <p:txBody>
          <a:bodyPr wrap="none" rtlCol="0">
            <a:spAutoFit/>
          </a:bodyPr>
          <a:lstStyle/>
          <a:p>
            <a:pPr defTabSz="914400"/>
            <a:r>
              <a:rPr lang="en-US" altLang="ja-JP" b="1" dirty="0">
                <a:solidFill>
                  <a:srgbClr val="000000"/>
                </a:solidFill>
                <a:latin typeface="Arial" panose="020B0604020202020204" pitchFamily="34" charset="0"/>
                <a:ea typeface="メイリオ" panose="020B0604030504040204" pitchFamily="34" charset="-128"/>
                <a:cs typeface="Arial" panose="020B0604020202020204" pitchFamily="34" charset="0"/>
              </a:rPr>
              <a:t>Resistive </a:t>
            </a:r>
          </a:p>
          <a:p>
            <a:pPr defTabSz="914400"/>
            <a:r>
              <a:rPr lang="en-US" altLang="ja-JP" b="1" dirty="0">
                <a:solidFill>
                  <a:srgbClr val="000000"/>
                </a:solidFill>
                <a:latin typeface="Arial" panose="020B0604020202020204" pitchFamily="34" charset="0"/>
                <a:ea typeface="メイリオ" panose="020B0604030504040204" pitchFamily="34" charset="-128"/>
                <a:cs typeface="Arial" panose="020B0604020202020204" pitchFamily="34" charset="0"/>
              </a:rPr>
              <a:t>Heating</a:t>
            </a:r>
            <a:endParaRPr lang="ja-JP" altLang="en-US" b="1">
              <a:solidFill>
                <a:srgbClr val="000000"/>
              </a:solidFill>
              <a:latin typeface="Arial" panose="020B0604020202020204" pitchFamily="34" charset="0"/>
              <a:ea typeface="メイリオ" panose="020B0604030504040204" pitchFamily="34" charset="-128"/>
              <a:cs typeface="Arial" panose="020B0604020202020204" pitchFamily="34" charset="0"/>
            </a:endParaRPr>
          </a:p>
        </p:txBody>
      </p:sp>
      <p:sp>
        <p:nvSpPr>
          <p:cNvPr id="8" name="テキスト ボックス 111">
            <a:extLst>
              <a:ext uri="{FF2B5EF4-FFF2-40B4-BE49-F238E27FC236}">
                <a16:creationId xmlns:a16="http://schemas.microsoft.com/office/drawing/2014/main" id="{C3B10B9C-1382-DE27-8EC4-6B2DF2883B98}"/>
              </a:ext>
            </a:extLst>
          </p:cNvPr>
          <p:cNvSpPr txBox="1"/>
          <p:nvPr/>
        </p:nvSpPr>
        <p:spPr>
          <a:xfrm>
            <a:off x="1462935" y="5658682"/>
            <a:ext cx="1031051" cy="646331"/>
          </a:xfrm>
          <a:prstGeom prst="rect">
            <a:avLst/>
          </a:prstGeom>
          <a:noFill/>
        </p:spPr>
        <p:txBody>
          <a:bodyPr wrap="none" rtlCol="0">
            <a:spAutoFit/>
          </a:bodyPr>
          <a:lstStyle/>
          <a:p>
            <a:pPr defTabSz="914400"/>
            <a:r>
              <a:rPr lang="en-US" altLang="ja-JP" b="1" dirty="0">
                <a:solidFill>
                  <a:srgbClr val="000000"/>
                </a:solidFill>
                <a:latin typeface="Arial" panose="020B0604020202020204" pitchFamily="34" charset="0"/>
                <a:ea typeface="メイリオ" panose="020B0604030504040204" pitchFamily="34" charset="-128"/>
                <a:cs typeface="Arial" panose="020B0604020202020204" pitchFamily="34" charset="0"/>
              </a:rPr>
              <a:t>Drag </a:t>
            </a:r>
          </a:p>
          <a:p>
            <a:pPr defTabSz="914400"/>
            <a:r>
              <a:rPr lang="en-US" altLang="ja-JP" b="1" dirty="0">
                <a:solidFill>
                  <a:srgbClr val="000000"/>
                </a:solidFill>
                <a:latin typeface="Arial" panose="020B0604020202020204" pitchFamily="34" charset="0"/>
                <a:ea typeface="メイリオ" panose="020B0604030504040204" pitchFamily="34" charset="-128"/>
                <a:cs typeface="Arial" panose="020B0604020202020204" pitchFamily="34" charset="0"/>
              </a:rPr>
              <a:t>Heating</a:t>
            </a:r>
            <a:endParaRPr lang="ja-JP" altLang="en-US" b="1">
              <a:solidFill>
                <a:srgbClr val="000000"/>
              </a:solidFill>
              <a:latin typeface="Arial" panose="020B0604020202020204" pitchFamily="34" charset="0"/>
              <a:ea typeface="メイリオ" panose="020B0604030504040204" pitchFamily="34" charset="-128"/>
              <a:cs typeface="Arial" panose="020B0604020202020204" pitchFamily="34" charset="0"/>
            </a:endParaRPr>
          </a:p>
        </p:txBody>
      </p:sp>
      <p:sp>
        <p:nvSpPr>
          <p:cNvPr id="9" name="テキスト ボックス 112">
            <a:extLst>
              <a:ext uri="{FF2B5EF4-FFF2-40B4-BE49-F238E27FC236}">
                <a16:creationId xmlns:a16="http://schemas.microsoft.com/office/drawing/2014/main" id="{F779BED8-B3CA-793D-B4D7-FD91F28E21AA}"/>
              </a:ext>
            </a:extLst>
          </p:cNvPr>
          <p:cNvSpPr txBox="1"/>
          <p:nvPr/>
        </p:nvSpPr>
        <p:spPr>
          <a:xfrm>
            <a:off x="3152114" y="5670563"/>
            <a:ext cx="1159292" cy="646331"/>
          </a:xfrm>
          <a:prstGeom prst="rect">
            <a:avLst/>
          </a:prstGeom>
          <a:noFill/>
        </p:spPr>
        <p:txBody>
          <a:bodyPr wrap="none" rtlCol="0">
            <a:spAutoFit/>
          </a:bodyPr>
          <a:lstStyle/>
          <a:p>
            <a:pPr defTabSz="914400"/>
            <a:r>
              <a:rPr lang="en-US" altLang="ja-JP" b="1" dirty="0">
                <a:solidFill>
                  <a:srgbClr val="000000"/>
                </a:solidFill>
                <a:latin typeface="Arial" panose="020B0604020202020204" pitchFamily="34" charset="0"/>
                <a:ea typeface="メイリオ" panose="020B0604030504040204" pitchFamily="34" charset="-128"/>
                <a:cs typeface="Arial" panose="020B0604020202020204" pitchFamily="34" charset="0"/>
              </a:rPr>
              <a:t>Diffusive</a:t>
            </a:r>
          </a:p>
          <a:p>
            <a:pPr defTabSz="914400"/>
            <a:r>
              <a:rPr lang="en-US" altLang="ja-JP" b="1" dirty="0">
                <a:solidFill>
                  <a:srgbClr val="000000"/>
                </a:solidFill>
                <a:latin typeface="Arial" panose="020B0604020202020204" pitchFamily="34" charset="0"/>
                <a:ea typeface="メイリオ" panose="020B0604030504040204" pitchFamily="34" charset="-128"/>
                <a:cs typeface="Arial" panose="020B0604020202020204" pitchFamily="34" charset="0"/>
              </a:rPr>
              <a:t>Heating</a:t>
            </a:r>
            <a:endParaRPr lang="ja-JP" altLang="en-US" b="1">
              <a:solidFill>
                <a:srgbClr val="000000"/>
              </a:solidFill>
              <a:latin typeface="Arial" panose="020B0604020202020204" pitchFamily="34" charset="0"/>
              <a:ea typeface="メイリオ" panose="020B0604030504040204" pitchFamily="34" charset="-128"/>
              <a:cs typeface="Arial" panose="020B0604020202020204" pitchFamily="34" charset="0"/>
            </a:endParaRPr>
          </a:p>
        </p:txBody>
      </p:sp>
      <p:sp>
        <p:nvSpPr>
          <p:cNvPr id="10" name="正方形/長方形 115">
            <a:extLst>
              <a:ext uri="{FF2B5EF4-FFF2-40B4-BE49-F238E27FC236}">
                <a16:creationId xmlns:a16="http://schemas.microsoft.com/office/drawing/2014/main" id="{2C81E52C-4B37-3C33-DC07-46F02DC35AED}"/>
              </a:ext>
            </a:extLst>
          </p:cNvPr>
          <p:cNvSpPr/>
          <p:nvPr/>
        </p:nvSpPr>
        <p:spPr bwMode="auto">
          <a:xfrm>
            <a:off x="1418456" y="4950483"/>
            <a:ext cx="1118080" cy="1333071"/>
          </a:xfrm>
          <a:prstGeom prst="rect">
            <a:avLst/>
          </a:prstGeom>
          <a:solidFill>
            <a:srgbClr val="7030A0">
              <a:alpha val="24000"/>
            </a:srgbClr>
          </a:solidFill>
          <a:ln w="12700">
            <a:solidFill>
              <a:srgbClr val="7030A0"/>
            </a:solidFill>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defTabSz="914400">
              <a:lnSpc>
                <a:spcPct val="140000"/>
              </a:lnSpc>
              <a:spcBef>
                <a:spcPct val="0"/>
              </a:spcBef>
              <a:spcAft>
                <a:spcPts val="600"/>
              </a:spcAft>
            </a:pPr>
            <a:endParaRPr lang="ja-JP" altLang="en-US" sz="1600" dirty="0">
              <a:solidFill>
                <a:srgbClr val="4D4D4D"/>
              </a:solidFill>
              <a:latin typeface="メイリオ" pitchFamily="50" charset="-128"/>
              <a:ea typeface="メイリオ" pitchFamily="50" charset="-128"/>
              <a:cs typeface="メイリオ" pitchFamily="50" charset="-128"/>
            </a:endParaRPr>
          </a:p>
        </p:txBody>
      </p:sp>
      <p:pic>
        <p:nvPicPr>
          <p:cNvPr id="11" name="図 118">
            <a:extLst>
              <a:ext uri="{FF2B5EF4-FFF2-40B4-BE49-F238E27FC236}">
                <a16:creationId xmlns:a16="http://schemas.microsoft.com/office/drawing/2014/main" id="{120893B8-C3AA-0AEC-FC58-63E8CF7BA0E4}"/>
              </a:ext>
            </a:extLst>
          </p:cNvPr>
          <p:cNvPicPr>
            <a:picLocks noChangeAspect="1"/>
          </p:cNvPicPr>
          <p:nvPr/>
        </p:nvPicPr>
        <p:blipFill>
          <a:blip r:embed="rId3"/>
          <a:stretch>
            <a:fillRect/>
          </a:stretch>
        </p:blipFill>
        <p:spPr>
          <a:xfrm>
            <a:off x="160418" y="5016770"/>
            <a:ext cx="5486019" cy="691515"/>
          </a:xfrm>
          <a:prstGeom prst="rect">
            <a:avLst/>
          </a:prstGeom>
        </p:spPr>
      </p:pic>
      <p:sp>
        <p:nvSpPr>
          <p:cNvPr id="12" name="左矢印 121">
            <a:extLst>
              <a:ext uri="{FF2B5EF4-FFF2-40B4-BE49-F238E27FC236}">
                <a16:creationId xmlns:a16="http://schemas.microsoft.com/office/drawing/2014/main" id="{C1267216-306E-B317-5F65-21B6D3D3FE47}"/>
              </a:ext>
            </a:extLst>
          </p:cNvPr>
          <p:cNvSpPr/>
          <p:nvPr/>
        </p:nvSpPr>
        <p:spPr bwMode="auto">
          <a:xfrm>
            <a:off x="4588910" y="5190725"/>
            <a:ext cx="364718" cy="363884"/>
          </a:xfrm>
          <a:prstGeom prst="leftArrow">
            <a:avLst/>
          </a:prstGeom>
          <a:solidFill>
            <a:srgbClr val="FF0000"/>
          </a:solidFill>
          <a:ln w="6350">
            <a:solidFill>
              <a:srgbClr val="000000"/>
            </a:solidFill>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just" defTabSz="914400" eaLnBrk="1" fontAlgn="auto" latinLnBrk="0" hangingPunct="1">
              <a:lnSpc>
                <a:spcPct val="140000"/>
              </a:lnSpc>
              <a:spcBef>
                <a:spcPct val="0"/>
              </a:spcBef>
              <a:spcAft>
                <a:spcPts val="600"/>
              </a:spcAft>
              <a:buClrTx/>
              <a:buSzTx/>
              <a:buFontTx/>
              <a:buNone/>
              <a:tabLst/>
              <a:defRPr/>
            </a:pPr>
            <a:endParaRPr kumimoji="0" lang="ja-JP" altLang="en-US" sz="1600" b="0" i="0" u="none" strike="noStrike" kern="0" cap="none" spc="0" normalizeH="0" baseline="0" noProof="0" dirty="0">
              <a:ln>
                <a:noFill/>
              </a:ln>
              <a:solidFill>
                <a:srgbClr val="4D4D4D"/>
              </a:solidFill>
              <a:effectLst/>
              <a:uLnTx/>
              <a:uFillTx/>
              <a:latin typeface="メイリオ" pitchFamily="50" charset="-128"/>
              <a:ea typeface="メイリオ" pitchFamily="50" charset="-128"/>
              <a:cs typeface="メイリオ" pitchFamily="50" charset="-128"/>
            </a:endParaRPr>
          </a:p>
        </p:txBody>
      </p:sp>
      <p:sp>
        <p:nvSpPr>
          <p:cNvPr id="13" name="正方形/長方形 251">
            <a:extLst>
              <a:ext uri="{FF2B5EF4-FFF2-40B4-BE49-F238E27FC236}">
                <a16:creationId xmlns:a16="http://schemas.microsoft.com/office/drawing/2014/main" id="{C6F9AEAD-BC30-F732-1A8D-246E75BBA025}"/>
              </a:ext>
            </a:extLst>
          </p:cNvPr>
          <p:cNvSpPr/>
          <p:nvPr/>
        </p:nvSpPr>
        <p:spPr>
          <a:xfrm>
            <a:off x="2681362" y="1161343"/>
            <a:ext cx="7176284" cy="400110"/>
          </a:xfrm>
          <a:prstGeom prst="rect">
            <a:avLst/>
          </a:prstGeom>
        </p:spPr>
        <p:txBody>
          <a:bodyPr wrap="square">
            <a:spAutoFit/>
          </a:bodyPr>
          <a:lstStyle/>
          <a:p>
            <a:pPr algn="ctr" defTabSz="457047"/>
            <a:r>
              <a:rPr lang="en-US" altLang="ja-JP" sz="2000" b="1" u="sng" dirty="0">
                <a:solidFill>
                  <a:srgbClr val="000000"/>
                </a:solidFill>
                <a:latin typeface="Helvetica"/>
                <a:ea typeface="ヒラギノ角ゴ Pro W3"/>
                <a:cs typeface="Helvetica"/>
              </a:rPr>
              <a:t>Three major mechanisms of isochoric heating with REB*</a:t>
            </a:r>
          </a:p>
        </p:txBody>
      </p:sp>
      <p:cxnSp>
        <p:nvCxnSpPr>
          <p:cNvPr id="14" name="直線矢印コネクタ 268">
            <a:extLst>
              <a:ext uri="{FF2B5EF4-FFF2-40B4-BE49-F238E27FC236}">
                <a16:creationId xmlns:a16="http://schemas.microsoft.com/office/drawing/2014/main" id="{78E85C84-2E97-CE02-B528-D8061D0ED6A3}"/>
              </a:ext>
            </a:extLst>
          </p:cNvPr>
          <p:cNvCxnSpPr>
            <a:cxnSpLocks/>
          </p:cNvCxnSpPr>
          <p:nvPr/>
        </p:nvCxnSpPr>
        <p:spPr>
          <a:xfrm>
            <a:off x="3925143" y="3093510"/>
            <a:ext cx="643138" cy="1270787"/>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409">
            <a:extLst>
              <a:ext uri="{FF2B5EF4-FFF2-40B4-BE49-F238E27FC236}">
                <a16:creationId xmlns:a16="http://schemas.microsoft.com/office/drawing/2014/main" id="{B386FBBC-C465-5398-7BE5-725F5B15660F}"/>
              </a:ext>
            </a:extLst>
          </p:cNvPr>
          <p:cNvCxnSpPr>
            <a:cxnSpLocks/>
          </p:cNvCxnSpPr>
          <p:nvPr/>
        </p:nvCxnSpPr>
        <p:spPr>
          <a:xfrm flipV="1">
            <a:off x="4052547" y="1732693"/>
            <a:ext cx="537194" cy="704962"/>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円/楕円 11">
            <a:extLst>
              <a:ext uri="{FF2B5EF4-FFF2-40B4-BE49-F238E27FC236}">
                <a16:creationId xmlns:a16="http://schemas.microsoft.com/office/drawing/2014/main" id="{DADC8BBE-2140-E1A6-10F8-73CC9E1A6D1D}"/>
              </a:ext>
            </a:extLst>
          </p:cNvPr>
          <p:cNvSpPr/>
          <p:nvPr/>
        </p:nvSpPr>
        <p:spPr>
          <a:xfrm>
            <a:off x="3811798" y="2454247"/>
            <a:ext cx="272442" cy="257739"/>
          </a:xfrm>
          <a:prstGeom prst="ellipse">
            <a:avLst/>
          </a:prstGeom>
          <a:gradFill flip="none" rotWithShape="1">
            <a:gsLst>
              <a:gs pos="50000">
                <a:srgbClr val="8299FF"/>
              </a:gs>
              <a:gs pos="0">
                <a:srgbClr val="FFFFFF"/>
              </a:gs>
              <a:gs pos="100000">
                <a:srgbClr val="0432FF"/>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円/楕円 410">
            <a:extLst>
              <a:ext uri="{FF2B5EF4-FFF2-40B4-BE49-F238E27FC236}">
                <a16:creationId xmlns:a16="http://schemas.microsoft.com/office/drawing/2014/main" id="{B6515695-F844-8D3B-6ED8-C92B0F59BF40}"/>
              </a:ext>
            </a:extLst>
          </p:cNvPr>
          <p:cNvSpPr/>
          <p:nvPr/>
        </p:nvSpPr>
        <p:spPr>
          <a:xfrm>
            <a:off x="3610920" y="2799486"/>
            <a:ext cx="272442" cy="257739"/>
          </a:xfrm>
          <a:prstGeom prst="ellipse">
            <a:avLst/>
          </a:prstGeom>
          <a:gradFill flip="none" rotWithShape="1">
            <a:gsLst>
              <a:gs pos="50000">
                <a:srgbClr val="FF8080"/>
              </a:gs>
              <a:gs pos="100000">
                <a:srgbClr val="FF0000"/>
              </a:gs>
              <a:gs pos="0">
                <a:srgbClr val="FFFFFF"/>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テキスト ボックス 13">
            <a:extLst>
              <a:ext uri="{FF2B5EF4-FFF2-40B4-BE49-F238E27FC236}">
                <a16:creationId xmlns:a16="http://schemas.microsoft.com/office/drawing/2014/main" id="{0A3989FC-A425-06A2-71E5-2406CF69DF53}"/>
              </a:ext>
            </a:extLst>
          </p:cNvPr>
          <p:cNvSpPr txBox="1"/>
          <p:nvPr/>
        </p:nvSpPr>
        <p:spPr>
          <a:xfrm>
            <a:off x="4010977" y="2963673"/>
            <a:ext cx="1620957" cy="369332"/>
          </a:xfrm>
          <a:prstGeom prst="rect">
            <a:avLst/>
          </a:prstGeom>
          <a:noFill/>
        </p:spPr>
        <p:txBody>
          <a:bodyPr wrap="none" rtlCol="0">
            <a:spAutoFit/>
          </a:bodyPr>
          <a:lstStyle/>
          <a:p>
            <a:r>
              <a:rPr kumimoji="1" lang="en-US" altLang="ja-JP" b="1" dirty="0">
                <a:solidFill>
                  <a:srgbClr val="FF0000"/>
                </a:solidFill>
              </a:rPr>
              <a:t>Fast electron</a:t>
            </a:r>
            <a:endParaRPr kumimoji="1" lang="ja-JP" altLang="en-US" b="1">
              <a:solidFill>
                <a:srgbClr val="FF0000"/>
              </a:solidFill>
            </a:endParaRPr>
          </a:p>
        </p:txBody>
      </p:sp>
      <p:sp>
        <p:nvSpPr>
          <p:cNvPr id="19" name="テキスト ボックス 411">
            <a:extLst>
              <a:ext uri="{FF2B5EF4-FFF2-40B4-BE49-F238E27FC236}">
                <a16:creationId xmlns:a16="http://schemas.microsoft.com/office/drawing/2014/main" id="{D6A0F397-5087-830C-4416-C27BB83B1CFC}"/>
              </a:ext>
            </a:extLst>
          </p:cNvPr>
          <p:cNvSpPr txBox="1"/>
          <p:nvPr/>
        </p:nvSpPr>
        <p:spPr>
          <a:xfrm>
            <a:off x="4065017" y="2327488"/>
            <a:ext cx="1646605" cy="369332"/>
          </a:xfrm>
          <a:prstGeom prst="rect">
            <a:avLst/>
          </a:prstGeom>
          <a:noFill/>
        </p:spPr>
        <p:txBody>
          <a:bodyPr wrap="none" rtlCol="0">
            <a:spAutoFit/>
          </a:bodyPr>
          <a:lstStyle/>
          <a:p>
            <a:r>
              <a:rPr kumimoji="1" lang="en-US" altLang="ja-JP" b="1" dirty="0">
                <a:solidFill>
                  <a:srgbClr val="0432FF"/>
                </a:solidFill>
              </a:rPr>
              <a:t>Bulk electron</a:t>
            </a:r>
            <a:endParaRPr kumimoji="1" lang="ja-JP" altLang="en-US" b="1">
              <a:solidFill>
                <a:srgbClr val="0432FF"/>
              </a:solidFill>
            </a:endParaRPr>
          </a:p>
        </p:txBody>
      </p:sp>
      <p:sp>
        <p:nvSpPr>
          <p:cNvPr id="20" name="円/楕円 412">
            <a:extLst>
              <a:ext uri="{FF2B5EF4-FFF2-40B4-BE49-F238E27FC236}">
                <a16:creationId xmlns:a16="http://schemas.microsoft.com/office/drawing/2014/main" id="{CD68D8AB-17F4-1EC6-F1B2-2607B119750A}"/>
              </a:ext>
            </a:extLst>
          </p:cNvPr>
          <p:cNvSpPr/>
          <p:nvPr/>
        </p:nvSpPr>
        <p:spPr>
          <a:xfrm>
            <a:off x="2285862" y="2292738"/>
            <a:ext cx="956625" cy="2052382"/>
          </a:xfrm>
          <a:prstGeom prst="ellipse">
            <a:avLst/>
          </a:prstGeom>
          <a:gradFill flip="none" rotWithShape="1">
            <a:gsLst>
              <a:gs pos="0">
                <a:srgbClr val="FFC000"/>
              </a:gs>
              <a:gs pos="100000">
                <a:srgbClr val="FFFF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407">
            <a:extLst>
              <a:ext uri="{FF2B5EF4-FFF2-40B4-BE49-F238E27FC236}">
                <a16:creationId xmlns:a16="http://schemas.microsoft.com/office/drawing/2014/main" id="{E5630659-C193-1489-51D4-ECE4D900C395}"/>
              </a:ext>
            </a:extLst>
          </p:cNvPr>
          <p:cNvSpPr/>
          <p:nvPr/>
        </p:nvSpPr>
        <p:spPr>
          <a:xfrm>
            <a:off x="2211171" y="2953355"/>
            <a:ext cx="346491" cy="838703"/>
          </a:xfrm>
          <a:prstGeom prst="ellipse">
            <a:avLst/>
          </a:prstGeom>
          <a:gradFill flip="none" rotWithShape="1">
            <a:gsLst>
              <a:gs pos="32000">
                <a:srgbClr val="FF0000"/>
              </a:gs>
              <a:gs pos="39000">
                <a:srgbClr val="FF0000"/>
              </a:gs>
              <a:gs pos="78000">
                <a:srgbClr val="FFC000"/>
              </a:gs>
              <a:gs pos="100000">
                <a:srgbClr val="FFFF00"/>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台形 257">
            <a:extLst>
              <a:ext uri="{FF2B5EF4-FFF2-40B4-BE49-F238E27FC236}">
                <a16:creationId xmlns:a16="http://schemas.microsoft.com/office/drawing/2014/main" id="{EB2C209F-CFB8-24E9-A014-2F40801EDEC1}"/>
              </a:ext>
            </a:extLst>
          </p:cNvPr>
          <p:cNvSpPr/>
          <p:nvPr/>
        </p:nvSpPr>
        <p:spPr>
          <a:xfrm rot="5400000">
            <a:off x="928324" y="2557781"/>
            <a:ext cx="1340777" cy="1587809"/>
          </a:xfrm>
          <a:prstGeom prst="trapezoid">
            <a:avLst>
              <a:gd name="adj" fmla="val 40014"/>
            </a:avLst>
          </a:prstGeom>
          <a:solidFill>
            <a:srgbClr val="FFC000"/>
          </a:solidFill>
          <a:ln w="12700">
            <a:solidFill>
              <a:schemeClr val="tx2">
                <a:alpha val="5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台形 258">
            <a:extLst>
              <a:ext uri="{FF2B5EF4-FFF2-40B4-BE49-F238E27FC236}">
                <a16:creationId xmlns:a16="http://schemas.microsoft.com/office/drawing/2014/main" id="{5E4DEC4F-30F4-4771-8104-6C9CD5FC9D17}"/>
              </a:ext>
            </a:extLst>
          </p:cNvPr>
          <p:cNvSpPr/>
          <p:nvPr/>
        </p:nvSpPr>
        <p:spPr>
          <a:xfrm rot="5400000">
            <a:off x="1011347" y="2548252"/>
            <a:ext cx="1176712" cy="1587809"/>
          </a:xfrm>
          <a:prstGeom prst="trapezoid">
            <a:avLst>
              <a:gd name="adj" fmla="val 43091"/>
            </a:avLst>
          </a:prstGeom>
          <a:solidFill>
            <a:schemeClr val="bg1"/>
          </a:solidFill>
          <a:ln w="12700">
            <a:solidFill>
              <a:schemeClr val="tx2">
                <a:alpha val="5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59">
            <a:extLst>
              <a:ext uri="{FF2B5EF4-FFF2-40B4-BE49-F238E27FC236}">
                <a16:creationId xmlns:a16="http://schemas.microsoft.com/office/drawing/2014/main" id="{55F28A6B-F22A-7B68-EF2E-C34D9D63CDDC}"/>
              </a:ext>
            </a:extLst>
          </p:cNvPr>
          <p:cNvSpPr/>
          <p:nvPr/>
        </p:nvSpPr>
        <p:spPr>
          <a:xfrm>
            <a:off x="482244" y="2521073"/>
            <a:ext cx="322565" cy="1608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Picture 2">
            <a:extLst>
              <a:ext uri="{FF2B5EF4-FFF2-40B4-BE49-F238E27FC236}">
                <a16:creationId xmlns:a16="http://schemas.microsoft.com/office/drawing/2014/main" id="{35DD81C2-B080-4A94-75CC-BDB4ACAF1E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235"/>
          <a:stretch/>
        </p:blipFill>
        <p:spPr bwMode="auto">
          <a:xfrm>
            <a:off x="442682" y="2843373"/>
            <a:ext cx="1928285" cy="10104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26" name="直線矢印コネクタ 265">
            <a:extLst>
              <a:ext uri="{FF2B5EF4-FFF2-40B4-BE49-F238E27FC236}">
                <a16:creationId xmlns:a16="http://schemas.microsoft.com/office/drawing/2014/main" id="{1B413AAE-1F34-F9A8-3CA7-9F4BA69E44C7}"/>
              </a:ext>
            </a:extLst>
          </p:cNvPr>
          <p:cNvCxnSpPr>
            <a:cxnSpLocks/>
          </p:cNvCxnSpPr>
          <p:nvPr/>
        </p:nvCxnSpPr>
        <p:spPr>
          <a:xfrm flipV="1">
            <a:off x="2490972" y="2953355"/>
            <a:ext cx="1033355" cy="365574"/>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テキスト ボックス 414">
            <a:extLst>
              <a:ext uri="{FF2B5EF4-FFF2-40B4-BE49-F238E27FC236}">
                <a16:creationId xmlns:a16="http://schemas.microsoft.com/office/drawing/2014/main" id="{70CC0D9A-E32C-0E17-6472-2B97DBC23AA1}"/>
              </a:ext>
            </a:extLst>
          </p:cNvPr>
          <p:cNvSpPr txBox="1"/>
          <p:nvPr/>
        </p:nvSpPr>
        <p:spPr>
          <a:xfrm>
            <a:off x="1243655" y="2258856"/>
            <a:ext cx="1261884" cy="646331"/>
          </a:xfrm>
          <a:prstGeom prst="rect">
            <a:avLst/>
          </a:prstGeom>
          <a:noFill/>
          <a:ln>
            <a:solidFill>
              <a:schemeClr val="tx1"/>
            </a:solidFill>
          </a:ln>
        </p:spPr>
        <p:txBody>
          <a:bodyPr wrap="none" rtlCol="0">
            <a:spAutoFit/>
          </a:bodyPr>
          <a:lstStyle/>
          <a:p>
            <a:pPr defTabSz="914400"/>
            <a:r>
              <a:rPr lang="en-US" altLang="ja-JP" b="1" dirty="0">
                <a:solidFill>
                  <a:srgbClr val="000000"/>
                </a:solidFill>
                <a:latin typeface="Arial" panose="020B0604020202020204" pitchFamily="34" charset="0"/>
                <a:ea typeface="メイリオ" panose="020B0604030504040204" pitchFamily="34" charset="-128"/>
                <a:cs typeface="Arial" panose="020B0604020202020204" pitchFamily="34" charset="0"/>
              </a:rPr>
              <a:t>Resistive </a:t>
            </a:r>
          </a:p>
          <a:p>
            <a:pPr defTabSz="914400"/>
            <a:r>
              <a:rPr lang="en-US" altLang="ja-JP" b="1" dirty="0">
                <a:solidFill>
                  <a:srgbClr val="000000"/>
                </a:solidFill>
                <a:latin typeface="Arial" panose="020B0604020202020204" pitchFamily="34" charset="0"/>
                <a:ea typeface="メイリオ" panose="020B0604030504040204" pitchFamily="34" charset="-128"/>
                <a:cs typeface="Arial" panose="020B0604020202020204" pitchFamily="34" charset="0"/>
              </a:rPr>
              <a:t>Heating</a:t>
            </a:r>
            <a:endParaRPr lang="ja-JP" altLang="en-US" b="1">
              <a:solidFill>
                <a:srgbClr val="000000"/>
              </a:solidFill>
              <a:latin typeface="Arial" panose="020B0604020202020204" pitchFamily="34" charset="0"/>
              <a:ea typeface="メイリオ" panose="020B0604030504040204" pitchFamily="34" charset="-128"/>
              <a:cs typeface="Arial" panose="020B0604020202020204" pitchFamily="34" charset="0"/>
            </a:endParaRPr>
          </a:p>
        </p:txBody>
      </p:sp>
      <p:sp>
        <p:nvSpPr>
          <p:cNvPr id="28" name="テキスト ボックス 415">
            <a:extLst>
              <a:ext uri="{FF2B5EF4-FFF2-40B4-BE49-F238E27FC236}">
                <a16:creationId xmlns:a16="http://schemas.microsoft.com/office/drawing/2014/main" id="{F2CC94F3-50A2-C399-5782-7E7CE2DF4305}"/>
              </a:ext>
            </a:extLst>
          </p:cNvPr>
          <p:cNvSpPr txBox="1"/>
          <p:nvPr/>
        </p:nvSpPr>
        <p:spPr>
          <a:xfrm>
            <a:off x="2839502" y="3817293"/>
            <a:ext cx="1223412" cy="646331"/>
          </a:xfrm>
          <a:prstGeom prst="rect">
            <a:avLst/>
          </a:prstGeom>
          <a:noFill/>
          <a:ln>
            <a:solidFill>
              <a:schemeClr val="tx1"/>
            </a:solidFill>
          </a:ln>
        </p:spPr>
        <p:txBody>
          <a:bodyPr wrap="none" rtlCol="0">
            <a:spAutoFit/>
          </a:bodyPr>
          <a:lstStyle/>
          <a:p>
            <a:pPr defTabSz="914400"/>
            <a:r>
              <a:rPr lang="en-US" altLang="ja-JP" b="1" dirty="0">
                <a:solidFill>
                  <a:srgbClr val="000000"/>
                </a:solidFill>
                <a:latin typeface="Arial" panose="020B0604020202020204" pitchFamily="34" charset="0"/>
                <a:ea typeface="メイリオ" panose="020B0604030504040204" pitchFamily="34" charset="-128"/>
                <a:cs typeface="Arial" panose="020B0604020202020204" pitchFamily="34" charset="0"/>
              </a:rPr>
              <a:t>Diffusive </a:t>
            </a:r>
          </a:p>
          <a:p>
            <a:pPr defTabSz="914400"/>
            <a:r>
              <a:rPr lang="en-US" altLang="ja-JP" b="1" dirty="0">
                <a:solidFill>
                  <a:srgbClr val="000000"/>
                </a:solidFill>
                <a:latin typeface="Arial" panose="020B0604020202020204" pitchFamily="34" charset="0"/>
                <a:ea typeface="メイリオ" panose="020B0604030504040204" pitchFamily="34" charset="-128"/>
                <a:cs typeface="Arial" panose="020B0604020202020204" pitchFamily="34" charset="0"/>
              </a:rPr>
              <a:t>Heating</a:t>
            </a:r>
            <a:endParaRPr lang="ja-JP" altLang="en-US" b="1">
              <a:solidFill>
                <a:srgbClr val="000000"/>
              </a:solidFill>
              <a:latin typeface="Arial" panose="020B0604020202020204" pitchFamily="34" charset="0"/>
              <a:ea typeface="メイリオ" panose="020B0604030504040204" pitchFamily="34" charset="-128"/>
              <a:cs typeface="Arial" panose="020B0604020202020204" pitchFamily="34" charset="0"/>
            </a:endParaRPr>
          </a:p>
        </p:txBody>
      </p:sp>
      <p:sp>
        <p:nvSpPr>
          <p:cNvPr id="29" name="テキスト ボックス 416">
            <a:extLst>
              <a:ext uri="{FF2B5EF4-FFF2-40B4-BE49-F238E27FC236}">
                <a16:creationId xmlns:a16="http://schemas.microsoft.com/office/drawing/2014/main" id="{C4AE5378-E4E3-B54D-A611-FF8977D2A35F}"/>
              </a:ext>
            </a:extLst>
          </p:cNvPr>
          <p:cNvSpPr txBox="1"/>
          <p:nvPr/>
        </p:nvSpPr>
        <p:spPr>
          <a:xfrm>
            <a:off x="2868781" y="1762719"/>
            <a:ext cx="1031051" cy="646331"/>
          </a:xfrm>
          <a:prstGeom prst="rect">
            <a:avLst/>
          </a:prstGeom>
          <a:noFill/>
          <a:ln>
            <a:solidFill>
              <a:schemeClr val="tx1"/>
            </a:solidFill>
          </a:ln>
        </p:spPr>
        <p:txBody>
          <a:bodyPr wrap="none" rtlCol="0">
            <a:spAutoFit/>
          </a:bodyPr>
          <a:lstStyle/>
          <a:p>
            <a:pPr defTabSz="914400"/>
            <a:r>
              <a:rPr lang="en-US" altLang="ja-JP" b="1" dirty="0">
                <a:solidFill>
                  <a:srgbClr val="000000"/>
                </a:solidFill>
                <a:latin typeface="Arial" panose="020B0604020202020204" pitchFamily="34" charset="0"/>
                <a:ea typeface="メイリオ" panose="020B0604030504040204" pitchFamily="34" charset="-128"/>
                <a:cs typeface="Arial" panose="020B0604020202020204" pitchFamily="34" charset="0"/>
              </a:rPr>
              <a:t>Drag </a:t>
            </a:r>
          </a:p>
          <a:p>
            <a:pPr defTabSz="914400"/>
            <a:r>
              <a:rPr lang="en-US" altLang="ja-JP" b="1" dirty="0">
                <a:solidFill>
                  <a:srgbClr val="000000"/>
                </a:solidFill>
                <a:latin typeface="Arial" panose="020B0604020202020204" pitchFamily="34" charset="0"/>
                <a:ea typeface="メイリオ" panose="020B0604030504040204" pitchFamily="34" charset="-128"/>
                <a:cs typeface="Arial" panose="020B0604020202020204" pitchFamily="34" charset="0"/>
              </a:rPr>
              <a:t>Heating</a:t>
            </a:r>
            <a:endParaRPr lang="ja-JP" altLang="en-US" b="1">
              <a:solidFill>
                <a:srgbClr val="000000"/>
              </a:solidFill>
              <a:latin typeface="Arial" panose="020B0604020202020204" pitchFamily="34" charset="0"/>
              <a:ea typeface="メイリオ" panose="020B0604030504040204" pitchFamily="34" charset="-128"/>
              <a:cs typeface="Arial" panose="020B0604020202020204" pitchFamily="34" charset="0"/>
            </a:endParaRPr>
          </a:p>
        </p:txBody>
      </p:sp>
      <p:sp>
        <p:nvSpPr>
          <p:cNvPr id="30" name="テキスト ボックス 1">
            <a:extLst>
              <a:ext uri="{FF2B5EF4-FFF2-40B4-BE49-F238E27FC236}">
                <a16:creationId xmlns:a16="http://schemas.microsoft.com/office/drawing/2014/main" id="{8C15EEC1-4999-88DF-AB03-49479DE7BF92}"/>
              </a:ext>
            </a:extLst>
          </p:cNvPr>
          <p:cNvSpPr txBox="1"/>
          <p:nvPr/>
        </p:nvSpPr>
        <p:spPr>
          <a:xfrm>
            <a:off x="6240225" y="2144526"/>
            <a:ext cx="5396085" cy="3785652"/>
          </a:xfrm>
          <a:prstGeom prst="rect">
            <a:avLst/>
          </a:prstGeom>
          <a:noFill/>
        </p:spPr>
        <p:txBody>
          <a:bodyPr wrap="square" rtlCol="0">
            <a:spAutoFit/>
          </a:bodyPr>
          <a:lstStyle/>
          <a:p>
            <a:r>
              <a:rPr kumimoji="1" lang="en-US" altLang="ja-JP" sz="2000" b="1" dirty="0"/>
              <a:t>Drag heating:</a:t>
            </a:r>
          </a:p>
          <a:p>
            <a:r>
              <a:rPr kumimoji="1" lang="en-US" altLang="ja-JP" sz="2000" dirty="0"/>
              <a:t>Energy </a:t>
            </a:r>
            <a:r>
              <a:rPr lang="en-US" altLang="ja-JP" sz="2000" dirty="0"/>
              <a:t>transfer</a:t>
            </a:r>
            <a:r>
              <a:rPr kumimoji="1" lang="en-US" altLang="ja-JP" sz="2000" dirty="0"/>
              <a:t> from </a:t>
            </a:r>
            <a:r>
              <a:rPr lang="en-US" altLang="ja-JP" sz="2000" dirty="0"/>
              <a:t>relativistic electrons to bulk electrons via binary collisions.</a:t>
            </a:r>
          </a:p>
          <a:p>
            <a:endParaRPr kumimoji="1" lang="en-US" altLang="ja-JP" sz="2000" dirty="0"/>
          </a:p>
          <a:p>
            <a:r>
              <a:rPr lang="en-US" altLang="ja-JP" sz="2000" b="1" dirty="0"/>
              <a:t>Resistive heating:</a:t>
            </a:r>
          </a:p>
          <a:p>
            <a:r>
              <a:rPr lang="en-US" altLang="ja-JP" sz="2000" dirty="0"/>
              <a:t>Ohmic heating via a return current that is driven by the forward REB for sustaining the current neutrality.</a:t>
            </a:r>
          </a:p>
          <a:p>
            <a:endParaRPr kumimoji="1" lang="en-US" altLang="ja-JP" sz="2000" dirty="0"/>
          </a:p>
          <a:p>
            <a:r>
              <a:rPr lang="en-US" altLang="ja-JP" sz="2000" b="1" dirty="0"/>
              <a:t>Diffusive heating:</a:t>
            </a:r>
          </a:p>
          <a:p>
            <a:r>
              <a:rPr lang="en-US" altLang="ja-JP" sz="2000" dirty="0"/>
              <a:t>Heat transport from a heated plasma to a cold plasma via nonlocal-diffusive fashion.</a:t>
            </a:r>
            <a:endParaRPr kumimoji="1" lang="ja-JP" altLang="en-US" sz="2000"/>
          </a:p>
        </p:txBody>
      </p:sp>
      <p:sp>
        <p:nvSpPr>
          <p:cNvPr id="31" name="正方形/長方形 31">
            <a:extLst>
              <a:ext uri="{FF2B5EF4-FFF2-40B4-BE49-F238E27FC236}">
                <a16:creationId xmlns:a16="http://schemas.microsoft.com/office/drawing/2014/main" id="{FC5C49BE-8CE2-3B7F-4F10-5ED8EDB773DE}"/>
              </a:ext>
            </a:extLst>
          </p:cNvPr>
          <p:cNvSpPr/>
          <p:nvPr/>
        </p:nvSpPr>
        <p:spPr>
          <a:xfrm>
            <a:off x="7588760" y="1496355"/>
            <a:ext cx="4124752" cy="400110"/>
          </a:xfrm>
          <a:prstGeom prst="rect">
            <a:avLst/>
          </a:prstGeom>
        </p:spPr>
        <p:txBody>
          <a:bodyPr wrap="square">
            <a:spAutoFit/>
          </a:bodyPr>
          <a:lstStyle/>
          <a:p>
            <a:pPr algn="ctr" defTabSz="457047"/>
            <a:r>
              <a:rPr lang="en-US" altLang="ja-JP" sz="2000" dirty="0">
                <a:solidFill>
                  <a:srgbClr val="000000"/>
                </a:solidFill>
                <a:latin typeface="Helvetica"/>
                <a:ea typeface="ヒラギノ角ゴ Pro W3"/>
                <a:cs typeface="Helvetica"/>
              </a:rPr>
              <a:t>*REB: Relativistic Electron Beam</a:t>
            </a:r>
          </a:p>
        </p:txBody>
      </p:sp>
    </p:spTree>
    <p:extLst>
      <p:ext uri="{BB962C8B-B14F-4D97-AF65-F5344CB8AC3E}">
        <p14:creationId xmlns:p14="http://schemas.microsoft.com/office/powerpoint/2010/main" val="2729264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2a0i4_Rho2">
            <a:hlinkClick r:id="" action="ppaction://media"/>
            <a:extLst>
              <a:ext uri="{FF2B5EF4-FFF2-40B4-BE49-F238E27FC236}">
                <a16:creationId xmlns:a16="http://schemas.microsoft.com/office/drawing/2014/main" id="{26BD4A18-B407-B8B9-B99F-236B5252A51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06281" y="2434301"/>
            <a:ext cx="4075306" cy="3260245"/>
          </a:xfrm>
          <a:prstGeom prst="rect">
            <a:avLst/>
          </a:prstGeom>
        </p:spPr>
      </p:pic>
      <p:pic>
        <p:nvPicPr>
          <p:cNvPr id="3" name="CJ202_rho_all">
            <a:hlinkClick r:id="" action="ppaction://media"/>
            <a:extLst>
              <a:ext uri="{FF2B5EF4-FFF2-40B4-BE49-F238E27FC236}">
                <a16:creationId xmlns:a16="http://schemas.microsoft.com/office/drawing/2014/main" id="{E2D00DF8-6D33-9CF3-882C-48125FB69763}"/>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503831" y="2455790"/>
            <a:ext cx="4021583" cy="3217266"/>
          </a:xfrm>
          <a:prstGeom prst="rect">
            <a:avLst/>
          </a:prstGeom>
        </p:spPr>
      </p:pic>
      <p:sp>
        <p:nvSpPr>
          <p:cNvPr id="4" name="テキスト ボックス 34">
            <a:extLst>
              <a:ext uri="{FF2B5EF4-FFF2-40B4-BE49-F238E27FC236}">
                <a16:creationId xmlns:a16="http://schemas.microsoft.com/office/drawing/2014/main" id="{B07DD253-4C97-F39F-9BD8-98F0C456A41B}"/>
              </a:ext>
            </a:extLst>
          </p:cNvPr>
          <p:cNvSpPr txBox="1"/>
          <p:nvPr/>
        </p:nvSpPr>
        <p:spPr>
          <a:xfrm>
            <a:off x="1661138" y="1989779"/>
            <a:ext cx="3659977" cy="400110"/>
          </a:xfrm>
          <a:prstGeom prst="rect">
            <a:avLst/>
          </a:prstGeom>
          <a:noFill/>
        </p:spPr>
        <p:txBody>
          <a:bodyPr wrap="none" rtlCol="0">
            <a:spAutoFit/>
          </a:bodyPr>
          <a:lstStyle/>
          <a:p>
            <a:pPr algn="ctr"/>
            <a:r>
              <a:rPr lang="en-US" altLang="ja-JP" sz="2000" b="1" u="sng" dirty="0"/>
              <a:t>Conventional thin shell fuel</a:t>
            </a:r>
            <a:endParaRPr kumimoji="1" lang="ja-JP" altLang="en-US" sz="2000" b="1" u="sng"/>
          </a:p>
        </p:txBody>
      </p:sp>
      <p:sp>
        <p:nvSpPr>
          <p:cNvPr id="5" name="テキスト ボックス 35">
            <a:extLst>
              <a:ext uri="{FF2B5EF4-FFF2-40B4-BE49-F238E27FC236}">
                <a16:creationId xmlns:a16="http://schemas.microsoft.com/office/drawing/2014/main" id="{0C6D685B-05DE-414B-56D9-D6C7D79F83EC}"/>
              </a:ext>
            </a:extLst>
          </p:cNvPr>
          <p:cNvSpPr txBox="1"/>
          <p:nvPr/>
        </p:nvSpPr>
        <p:spPr>
          <a:xfrm>
            <a:off x="6155059" y="1989779"/>
            <a:ext cx="3147016" cy="400110"/>
          </a:xfrm>
          <a:prstGeom prst="rect">
            <a:avLst/>
          </a:prstGeom>
          <a:noFill/>
        </p:spPr>
        <p:txBody>
          <a:bodyPr wrap="none" rtlCol="0">
            <a:spAutoFit/>
          </a:bodyPr>
          <a:lstStyle/>
          <a:p>
            <a:pPr algn="ctr"/>
            <a:r>
              <a:rPr lang="en-US" altLang="ja-JP" sz="2000" b="1" u="sng" dirty="0"/>
              <a:t>Advanced solid ball fuel</a:t>
            </a:r>
            <a:endParaRPr kumimoji="1" lang="ja-JP" altLang="en-US" sz="2000" b="1" u="sng"/>
          </a:p>
        </p:txBody>
      </p:sp>
      <p:sp>
        <p:nvSpPr>
          <p:cNvPr id="6" name="Title 11">
            <a:extLst>
              <a:ext uri="{FF2B5EF4-FFF2-40B4-BE49-F238E27FC236}">
                <a16:creationId xmlns:a16="http://schemas.microsoft.com/office/drawing/2014/main" id="{E75974EF-0F29-317E-3BAC-989C954AFC86}"/>
              </a:ext>
            </a:extLst>
          </p:cNvPr>
          <p:cNvSpPr txBox="1">
            <a:spLocks/>
          </p:cNvSpPr>
          <p:nvPr/>
        </p:nvSpPr>
        <p:spPr>
          <a:xfrm>
            <a:off x="0" y="2263"/>
            <a:ext cx="9966619" cy="1143000"/>
          </a:xfrm>
          <a:prstGeom prst="rect">
            <a:avLst/>
          </a:prstGeom>
          <a:solidFill>
            <a:srgbClr val="011893"/>
          </a:solid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solidFill>
                  <a:schemeClr val="bg1"/>
                </a:solidFill>
              </a:rPr>
              <a:t>Solid ball fuel has been chosen over shell </a:t>
            </a:r>
            <a:r>
              <a:rPr lang="en-US" sz="3200" dirty="0">
                <a:solidFill>
                  <a:schemeClr val="bg1"/>
                </a:solidFill>
              </a:rPr>
              <a:t>(S. Fujioka group) </a:t>
            </a:r>
          </a:p>
        </p:txBody>
      </p:sp>
      <p:pic>
        <p:nvPicPr>
          <p:cNvPr id="7" name="Picture 6">
            <a:extLst>
              <a:ext uri="{FF2B5EF4-FFF2-40B4-BE49-F238E27FC236}">
                <a16:creationId xmlns:a16="http://schemas.microsoft.com/office/drawing/2014/main" id="{4934598A-9E84-51BC-9D48-36DB8BF3681E}"/>
              </a:ext>
            </a:extLst>
          </p:cNvPr>
          <p:cNvPicPr>
            <a:picLocks noChangeAspect="1"/>
          </p:cNvPicPr>
          <p:nvPr/>
        </p:nvPicPr>
        <p:blipFill>
          <a:blip r:embed="rId8"/>
          <a:stretch>
            <a:fillRect/>
          </a:stretch>
        </p:blipFill>
        <p:spPr>
          <a:xfrm>
            <a:off x="9987107" y="14885"/>
            <a:ext cx="2142746" cy="1154724"/>
          </a:xfrm>
          <a:prstGeom prst="rect">
            <a:avLst/>
          </a:prstGeom>
        </p:spPr>
      </p:pic>
      <p:sp>
        <p:nvSpPr>
          <p:cNvPr id="8" name="TextBox 7">
            <a:extLst>
              <a:ext uri="{FF2B5EF4-FFF2-40B4-BE49-F238E27FC236}">
                <a16:creationId xmlns:a16="http://schemas.microsoft.com/office/drawing/2014/main" id="{7DB22D39-7F83-FF3E-11EB-03C0E021843A}"/>
              </a:ext>
            </a:extLst>
          </p:cNvPr>
          <p:cNvSpPr txBox="1"/>
          <p:nvPr/>
        </p:nvSpPr>
        <p:spPr>
          <a:xfrm>
            <a:off x="197707" y="1235510"/>
            <a:ext cx="9966619" cy="707886"/>
          </a:xfrm>
          <a:prstGeom prst="rect">
            <a:avLst/>
          </a:prstGeom>
          <a:noFill/>
        </p:spPr>
        <p:txBody>
          <a:bodyPr wrap="square" rtlCol="0">
            <a:spAutoFit/>
          </a:bodyPr>
          <a:lstStyle/>
          <a:p>
            <a:r>
              <a:rPr lang="en-JP" sz="2000" dirty="0"/>
              <a:t>Ragarding the compressed fuel, solid ball have been selected, being hydrodynamically stable and mass producible</a:t>
            </a:r>
          </a:p>
        </p:txBody>
      </p:sp>
    </p:spTree>
    <p:extLst>
      <p:ext uri="{BB962C8B-B14F-4D97-AF65-F5344CB8AC3E}">
        <p14:creationId xmlns:p14="http://schemas.microsoft.com/office/powerpoint/2010/main" val="163465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49" fill="hold"/>
                                        <p:tgtEl>
                                          <p:spTgt spid="2"/>
                                        </p:tgtEl>
                                      </p:cBhvr>
                                    </p:cmd>
                                  </p:childTnLst>
                                </p:cTn>
                              </p:par>
                              <p:par>
                                <p:cTn id="7" presetID="1" presetClass="mediacall" presetSubtype="0" fill="hold" nodeType="withEffect">
                                  <p:stCondLst>
                                    <p:cond delay="0"/>
                                  </p:stCondLst>
                                  <p:childTnLst>
                                    <p:cmd type="call" cmd="playFrom(0.0)">
                                      <p:cBhvr>
                                        <p:cTn id="8" dur="374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video>
              <p:cMediaNode vol="80000">
                <p:cTn id="19" repeatCount="indefinite" fill="hold" display="0">
                  <p:stCondLst>
                    <p:cond delay="indefinite"/>
                  </p:stCondLst>
                </p:cTn>
                <p:tgtEl>
                  <p:spTgt spid="2"/>
                </p:tgtEl>
              </p:cMediaNode>
            </p:video>
            <p:video>
              <p:cMediaNode vol="80000">
                <p:cTn id="20" repeatCount="indefinite"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D87F1D9F-73BB-9F5C-1E13-29D157862BC7}"/>
              </a:ext>
            </a:extLst>
          </p:cNvPr>
          <p:cNvSpPr txBox="1">
            <a:spLocks/>
          </p:cNvSpPr>
          <p:nvPr/>
        </p:nvSpPr>
        <p:spPr>
          <a:xfrm>
            <a:off x="0" y="2263"/>
            <a:ext cx="9966619" cy="1143000"/>
          </a:xfrm>
          <a:prstGeom prst="rect">
            <a:avLst/>
          </a:prstGeom>
          <a:solidFill>
            <a:srgbClr val="011893"/>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solidFill>
                  <a:schemeClr val="bg1"/>
                </a:solidFill>
              </a:rPr>
              <a:t>Fast Electron Fast Ignition, ILE approach </a:t>
            </a:r>
          </a:p>
        </p:txBody>
      </p:sp>
      <p:pic>
        <p:nvPicPr>
          <p:cNvPr id="3" name="Picture 2">
            <a:extLst>
              <a:ext uri="{FF2B5EF4-FFF2-40B4-BE49-F238E27FC236}">
                <a16:creationId xmlns:a16="http://schemas.microsoft.com/office/drawing/2014/main" id="{E1E83A57-0E07-B102-1A1B-7FA1FFAF6B09}"/>
              </a:ext>
            </a:extLst>
          </p:cNvPr>
          <p:cNvPicPr>
            <a:picLocks noChangeAspect="1"/>
          </p:cNvPicPr>
          <p:nvPr/>
        </p:nvPicPr>
        <p:blipFill>
          <a:blip r:embed="rId2"/>
          <a:stretch>
            <a:fillRect/>
          </a:stretch>
        </p:blipFill>
        <p:spPr>
          <a:xfrm>
            <a:off x="9987107" y="14885"/>
            <a:ext cx="2142746" cy="1154724"/>
          </a:xfrm>
          <a:prstGeom prst="rect">
            <a:avLst/>
          </a:prstGeom>
        </p:spPr>
      </p:pic>
      <p:grpSp>
        <p:nvGrpSpPr>
          <p:cNvPr id="4" name="図形グループ 14">
            <a:extLst>
              <a:ext uri="{FF2B5EF4-FFF2-40B4-BE49-F238E27FC236}">
                <a16:creationId xmlns:a16="http://schemas.microsoft.com/office/drawing/2014/main" id="{A2FF72DA-E4F2-39FA-F5C6-1DD61D98524A}"/>
              </a:ext>
            </a:extLst>
          </p:cNvPr>
          <p:cNvGrpSpPr>
            <a:grpSpLocks/>
          </p:cNvGrpSpPr>
          <p:nvPr/>
        </p:nvGrpSpPr>
        <p:grpSpPr bwMode="auto">
          <a:xfrm>
            <a:off x="8151412" y="1418309"/>
            <a:ext cx="3347329" cy="2443136"/>
            <a:chOff x="128984" y="2032118"/>
            <a:chExt cx="5836259" cy="4262741"/>
          </a:xfrm>
        </p:grpSpPr>
        <p:pic>
          <p:nvPicPr>
            <p:cNvPr id="5" name="図 90">
              <a:extLst>
                <a:ext uri="{FF2B5EF4-FFF2-40B4-BE49-F238E27FC236}">
                  <a16:creationId xmlns:a16="http://schemas.microsoft.com/office/drawing/2014/main" id="{E32EC051-C35A-ADF1-4220-F3060F1CE461}"/>
                </a:ext>
              </a:extLst>
            </p:cNvPr>
            <p:cNvPicPr>
              <a:picLocks noChangeAspect="1"/>
            </p:cNvPicPr>
            <p:nvPr/>
          </p:nvPicPr>
          <p:blipFill>
            <a:blip r:embed="rId3">
              <a:extLst>
                <a:ext uri="{28A0092B-C50C-407E-A947-70E740481C1C}">
                  <a14:useLocalDpi xmlns:a14="http://schemas.microsoft.com/office/drawing/2010/main" val="0"/>
                </a:ext>
              </a:extLst>
            </a:blip>
            <a:srcRect r="17580"/>
            <a:stretch>
              <a:fillRect/>
            </a:stretch>
          </p:blipFill>
          <p:spPr bwMode="auto">
            <a:xfrm rot="-5400000">
              <a:off x="1501788" y="2107541"/>
              <a:ext cx="4262741" cy="4111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直線コネクタ 19">
              <a:extLst>
                <a:ext uri="{FF2B5EF4-FFF2-40B4-BE49-F238E27FC236}">
                  <a16:creationId xmlns:a16="http://schemas.microsoft.com/office/drawing/2014/main" id="{1CD104B5-C391-CE90-FC3C-08AF4B3294BE}"/>
                </a:ext>
              </a:extLst>
            </p:cNvPr>
            <p:cNvCxnSpPr/>
            <p:nvPr/>
          </p:nvCxnSpPr>
          <p:spPr bwMode="auto">
            <a:xfrm>
              <a:off x="4576069" y="6029519"/>
              <a:ext cx="881923" cy="0"/>
            </a:xfrm>
            <a:prstGeom prst="line">
              <a:avLst/>
            </a:prstGeom>
            <a:ln w="12700" cmpd="sng">
              <a:solidFill>
                <a:schemeClr val="tx1"/>
              </a:solidFill>
              <a:prstDash val="solid"/>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7" name="テキスト ボックス 136">
              <a:extLst>
                <a:ext uri="{FF2B5EF4-FFF2-40B4-BE49-F238E27FC236}">
                  <a16:creationId xmlns:a16="http://schemas.microsoft.com/office/drawing/2014/main" id="{A100DD35-6DA6-9D28-D4CA-653C97F80246}"/>
                </a:ext>
              </a:extLst>
            </p:cNvPr>
            <p:cNvSpPr txBox="1">
              <a:spLocks noChangeArrowheads="1"/>
            </p:cNvSpPr>
            <p:nvPr/>
          </p:nvSpPr>
          <p:spPr bwMode="auto">
            <a:xfrm>
              <a:off x="4421044" y="5415688"/>
              <a:ext cx="1544199" cy="6148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5613">
                <a:defRPr kumimoji="1" sz="2000">
                  <a:solidFill>
                    <a:schemeClr val="tx1"/>
                  </a:solidFill>
                  <a:latin typeface="Helvetica" charset="0"/>
                  <a:ea typeface="平成角ゴシック" charset="0"/>
                  <a:cs typeface="平成角ゴシック" charset="0"/>
                </a:defRPr>
              </a:lvl1pPr>
              <a:lvl2pPr marL="742950" indent="-285750" defTabSz="455613">
                <a:defRPr kumimoji="1" sz="2000">
                  <a:solidFill>
                    <a:schemeClr val="tx1"/>
                  </a:solidFill>
                  <a:latin typeface="Helvetica" charset="0"/>
                  <a:ea typeface="平成角ゴシック" charset="0"/>
                  <a:cs typeface="平成角ゴシック" charset="0"/>
                </a:defRPr>
              </a:lvl2pPr>
              <a:lvl3pPr marL="1143000" indent="-228600" defTabSz="455613">
                <a:defRPr kumimoji="1" sz="2000">
                  <a:solidFill>
                    <a:schemeClr val="tx1"/>
                  </a:solidFill>
                  <a:latin typeface="Helvetica" charset="0"/>
                  <a:ea typeface="平成角ゴシック" charset="0"/>
                  <a:cs typeface="平成角ゴシック" charset="0"/>
                </a:defRPr>
              </a:lvl3pPr>
              <a:lvl4pPr marL="1600200" indent="-228600" defTabSz="455613">
                <a:defRPr kumimoji="1" sz="2000">
                  <a:solidFill>
                    <a:schemeClr val="tx1"/>
                  </a:solidFill>
                  <a:latin typeface="Helvetica" charset="0"/>
                  <a:ea typeface="平成角ゴシック" charset="0"/>
                  <a:cs typeface="平成角ゴシック" charset="0"/>
                </a:defRPr>
              </a:lvl4pPr>
              <a:lvl5pPr marL="2057400" indent="-228600" defTabSz="455613">
                <a:defRPr kumimoji="1" sz="2000">
                  <a:solidFill>
                    <a:schemeClr val="tx1"/>
                  </a:solidFill>
                  <a:latin typeface="Helvetica" charset="0"/>
                  <a:ea typeface="平成角ゴシック" charset="0"/>
                  <a:cs typeface="平成角ゴシック" charset="0"/>
                </a:defRPr>
              </a:lvl5pPr>
              <a:lvl6pPr marL="2514600" indent="-228600" defTabSz="455613" fontAlgn="base">
                <a:spcBef>
                  <a:spcPct val="0"/>
                </a:spcBef>
                <a:spcAft>
                  <a:spcPct val="0"/>
                </a:spcAft>
                <a:defRPr kumimoji="1" sz="2000">
                  <a:solidFill>
                    <a:schemeClr val="tx1"/>
                  </a:solidFill>
                  <a:latin typeface="Helvetica" charset="0"/>
                  <a:ea typeface="平成角ゴシック" charset="0"/>
                  <a:cs typeface="平成角ゴシック" charset="0"/>
                </a:defRPr>
              </a:lvl6pPr>
              <a:lvl7pPr marL="2971800" indent="-228600" defTabSz="455613" fontAlgn="base">
                <a:spcBef>
                  <a:spcPct val="0"/>
                </a:spcBef>
                <a:spcAft>
                  <a:spcPct val="0"/>
                </a:spcAft>
                <a:defRPr kumimoji="1" sz="2000">
                  <a:solidFill>
                    <a:schemeClr val="tx1"/>
                  </a:solidFill>
                  <a:latin typeface="Helvetica" charset="0"/>
                  <a:ea typeface="平成角ゴシック" charset="0"/>
                  <a:cs typeface="平成角ゴシック" charset="0"/>
                </a:defRPr>
              </a:lvl7pPr>
              <a:lvl8pPr marL="3429000" indent="-228600" defTabSz="455613" fontAlgn="base">
                <a:spcBef>
                  <a:spcPct val="0"/>
                </a:spcBef>
                <a:spcAft>
                  <a:spcPct val="0"/>
                </a:spcAft>
                <a:defRPr kumimoji="1" sz="2000">
                  <a:solidFill>
                    <a:schemeClr val="tx1"/>
                  </a:solidFill>
                  <a:latin typeface="Helvetica" charset="0"/>
                  <a:ea typeface="平成角ゴシック" charset="0"/>
                  <a:cs typeface="平成角ゴシック" charset="0"/>
                </a:defRPr>
              </a:lvl8pPr>
              <a:lvl9pPr marL="3886200" indent="-228600" defTabSz="455613" fontAlgn="base">
                <a:spcBef>
                  <a:spcPct val="0"/>
                </a:spcBef>
                <a:spcAft>
                  <a:spcPct val="0"/>
                </a:spcAft>
                <a:defRPr kumimoji="1" sz="2000">
                  <a:solidFill>
                    <a:schemeClr val="tx1"/>
                  </a:solidFill>
                  <a:latin typeface="Helvetica" charset="0"/>
                  <a:ea typeface="平成角ゴシック" charset="0"/>
                  <a:cs typeface="平成角ゴシック" charset="0"/>
                </a:defRPr>
              </a:lvl9pPr>
            </a:lstStyle>
            <a:p>
              <a:r>
                <a:rPr lang="en-US" altLang="ja-JP" sz="1600" b="1" dirty="0">
                  <a:solidFill>
                    <a:srgbClr val="000000"/>
                  </a:solidFill>
                  <a:ea typeface="Helvetica" charset="0"/>
                  <a:cs typeface="Helvetica" charset="0"/>
                </a:rPr>
                <a:t>1mm</a:t>
              </a:r>
              <a:endParaRPr lang="ja-JP" altLang="en-US" sz="1600" b="1">
                <a:solidFill>
                  <a:srgbClr val="000000"/>
                </a:solidFill>
                <a:ea typeface="ＭＳ Ｐゴシック" charset="0"/>
              </a:endParaRPr>
            </a:p>
          </p:txBody>
        </p:sp>
        <p:grpSp>
          <p:nvGrpSpPr>
            <p:cNvPr id="8" name="図形グループ 20">
              <a:extLst>
                <a:ext uri="{FF2B5EF4-FFF2-40B4-BE49-F238E27FC236}">
                  <a16:creationId xmlns:a16="http://schemas.microsoft.com/office/drawing/2014/main" id="{D1B85D6D-CB95-E668-4170-36F8CA86C322}"/>
                </a:ext>
              </a:extLst>
            </p:cNvPr>
            <p:cNvGrpSpPr>
              <a:grpSpLocks/>
            </p:cNvGrpSpPr>
            <p:nvPr/>
          </p:nvGrpSpPr>
          <p:grpSpPr bwMode="auto">
            <a:xfrm>
              <a:off x="1805610" y="3998559"/>
              <a:ext cx="1676638" cy="985779"/>
              <a:chOff x="2672988" y="4038915"/>
              <a:chExt cx="1676638" cy="985779"/>
            </a:xfrm>
          </p:grpSpPr>
          <p:sp>
            <p:nvSpPr>
              <p:cNvPr id="17" name="テキスト ボックス 21">
                <a:extLst>
                  <a:ext uri="{FF2B5EF4-FFF2-40B4-BE49-F238E27FC236}">
                    <a16:creationId xmlns:a16="http://schemas.microsoft.com/office/drawing/2014/main" id="{7FF5AD76-BD0D-B462-D523-6EB3ACD3087B}"/>
                  </a:ext>
                </a:extLst>
              </p:cNvPr>
              <p:cNvSpPr txBox="1">
                <a:spLocks noChangeArrowheads="1"/>
              </p:cNvSpPr>
              <p:nvPr/>
            </p:nvSpPr>
            <p:spPr bwMode="auto">
              <a:xfrm>
                <a:off x="2672988" y="4409870"/>
                <a:ext cx="1676638" cy="614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6" tIns="45716" rIns="91436" bIns="45716">
                <a:spAutoFit/>
              </a:bodyPr>
              <a:lstStyle>
                <a:lvl1pPr defTabSz="455613">
                  <a:defRPr kumimoji="1" sz="2000">
                    <a:solidFill>
                      <a:schemeClr val="tx1"/>
                    </a:solidFill>
                    <a:latin typeface="Helvetica" charset="0"/>
                    <a:ea typeface="平成角ゴシック" charset="0"/>
                    <a:cs typeface="平成角ゴシック" charset="0"/>
                  </a:defRPr>
                </a:lvl1pPr>
                <a:lvl2pPr marL="742950" indent="-285750" defTabSz="455613">
                  <a:defRPr kumimoji="1" sz="2000">
                    <a:solidFill>
                      <a:schemeClr val="tx1"/>
                    </a:solidFill>
                    <a:latin typeface="Helvetica" charset="0"/>
                    <a:ea typeface="平成角ゴシック" charset="0"/>
                    <a:cs typeface="平成角ゴシック" charset="0"/>
                  </a:defRPr>
                </a:lvl2pPr>
                <a:lvl3pPr marL="1143000" indent="-228600" defTabSz="455613">
                  <a:defRPr kumimoji="1" sz="2000">
                    <a:solidFill>
                      <a:schemeClr val="tx1"/>
                    </a:solidFill>
                    <a:latin typeface="Helvetica" charset="0"/>
                    <a:ea typeface="平成角ゴシック" charset="0"/>
                    <a:cs typeface="平成角ゴシック" charset="0"/>
                  </a:defRPr>
                </a:lvl3pPr>
                <a:lvl4pPr marL="1600200" indent="-228600" defTabSz="455613">
                  <a:defRPr kumimoji="1" sz="2000">
                    <a:solidFill>
                      <a:schemeClr val="tx1"/>
                    </a:solidFill>
                    <a:latin typeface="Helvetica" charset="0"/>
                    <a:ea typeface="平成角ゴシック" charset="0"/>
                    <a:cs typeface="平成角ゴシック" charset="0"/>
                  </a:defRPr>
                </a:lvl4pPr>
                <a:lvl5pPr marL="2057400" indent="-228600" defTabSz="455613">
                  <a:defRPr kumimoji="1" sz="2000">
                    <a:solidFill>
                      <a:schemeClr val="tx1"/>
                    </a:solidFill>
                    <a:latin typeface="Helvetica" charset="0"/>
                    <a:ea typeface="平成角ゴシック" charset="0"/>
                    <a:cs typeface="平成角ゴシック" charset="0"/>
                  </a:defRPr>
                </a:lvl5pPr>
                <a:lvl6pPr marL="2514600" indent="-228600" defTabSz="455613" fontAlgn="base">
                  <a:spcBef>
                    <a:spcPct val="0"/>
                  </a:spcBef>
                  <a:spcAft>
                    <a:spcPct val="0"/>
                  </a:spcAft>
                  <a:defRPr kumimoji="1" sz="2000">
                    <a:solidFill>
                      <a:schemeClr val="tx1"/>
                    </a:solidFill>
                    <a:latin typeface="Helvetica" charset="0"/>
                    <a:ea typeface="平成角ゴシック" charset="0"/>
                    <a:cs typeface="平成角ゴシック" charset="0"/>
                  </a:defRPr>
                </a:lvl6pPr>
                <a:lvl7pPr marL="2971800" indent="-228600" defTabSz="455613" fontAlgn="base">
                  <a:spcBef>
                    <a:spcPct val="0"/>
                  </a:spcBef>
                  <a:spcAft>
                    <a:spcPct val="0"/>
                  </a:spcAft>
                  <a:defRPr kumimoji="1" sz="2000">
                    <a:solidFill>
                      <a:schemeClr val="tx1"/>
                    </a:solidFill>
                    <a:latin typeface="Helvetica" charset="0"/>
                    <a:ea typeface="平成角ゴシック" charset="0"/>
                    <a:cs typeface="平成角ゴシック" charset="0"/>
                  </a:defRPr>
                </a:lvl7pPr>
                <a:lvl8pPr marL="3429000" indent="-228600" defTabSz="455613" fontAlgn="base">
                  <a:spcBef>
                    <a:spcPct val="0"/>
                  </a:spcBef>
                  <a:spcAft>
                    <a:spcPct val="0"/>
                  </a:spcAft>
                  <a:defRPr kumimoji="1" sz="2000">
                    <a:solidFill>
                      <a:schemeClr val="tx1"/>
                    </a:solidFill>
                    <a:latin typeface="Helvetica" charset="0"/>
                    <a:ea typeface="平成角ゴシック" charset="0"/>
                    <a:cs typeface="平成角ゴシック" charset="0"/>
                  </a:defRPr>
                </a:lvl8pPr>
                <a:lvl9pPr marL="3886200" indent="-228600" defTabSz="455613" fontAlgn="base">
                  <a:spcBef>
                    <a:spcPct val="0"/>
                  </a:spcBef>
                  <a:spcAft>
                    <a:spcPct val="0"/>
                  </a:spcAft>
                  <a:defRPr kumimoji="1" sz="2000">
                    <a:solidFill>
                      <a:schemeClr val="tx1"/>
                    </a:solidFill>
                    <a:latin typeface="Helvetica" charset="0"/>
                    <a:ea typeface="平成角ゴシック" charset="0"/>
                    <a:cs typeface="平成角ゴシック" charset="0"/>
                  </a:defRPr>
                </a:lvl9pPr>
              </a:lstStyle>
              <a:p>
                <a:r>
                  <a:rPr lang="en-US" altLang="ja-JP" sz="1600" b="1">
                    <a:solidFill>
                      <a:srgbClr val="FFFF00"/>
                    </a:solidFill>
                    <a:ea typeface="Helvetica" charset="0"/>
                    <a:cs typeface="Helvetica" charset="0"/>
                  </a:rPr>
                  <a:t>B ~ kT</a:t>
                </a:r>
                <a:endParaRPr lang="ja-JP" altLang="en-US" sz="1600" b="1">
                  <a:solidFill>
                    <a:srgbClr val="FFFF00"/>
                  </a:solidFill>
                  <a:ea typeface="ＭＳ Ｐゴシック" charset="0"/>
                </a:endParaRPr>
              </a:p>
            </p:txBody>
          </p:sp>
          <p:grpSp>
            <p:nvGrpSpPr>
              <p:cNvPr id="18" name="図形グループ 22">
                <a:extLst>
                  <a:ext uri="{FF2B5EF4-FFF2-40B4-BE49-F238E27FC236}">
                    <a16:creationId xmlns:a16="http://schemas.microsoft.com/office/drawing/2014/main" id="{3C78E9AD-51A2-75B4-A221-7120B43652E6}"/>
                  </a:ext>
                </a:extLst>
              </p:cNvPr>
              <p:cNvGrpSpPr>
                <a:grpSpLocks noChangeAspect="1"/>
              </p:cNvGrpSpPr>
              <p:nvPr/>
            </p:nvGrpSpPr>
            <p:grpSpPr bwMode="auto">
              <a:xfrm>
                <a:off x="2845895" y="4038915"/>
                <a:ext cx="266538" cy="268727"/>
                <a:chOff x="776587" y="3119599"/>
                <a:chExt cx="193605" cy="195196"/>
              </a:xfrm>
            </p:grpSpPr>
            <p:sp>
              <p:nvSpPr>
                <p:cNvPr id="19" name="円/楕円 32">
                  <a:extLst>
                    <a:ext uri="{FF2B5EF4-FFF2-40B4-BE49-F238E27FC236}">
                      <a16:creationId xmlns:a16="http://schemas.microsoft.com/office/drawing/2014/main" id="{0E80BD0A-7B8B-A588-6BE8-251191914270}"/>
                    </a:ext>
                  </a:extLst>
                </p:cNvPr>
                <p:cNvSpPr/>
                <p:nvPr/>
              </p:nvSpPr>
              <p:spPr>
                <a:xfrm>
                  <a:off x="777151" y="3119987"/>
                  <a:ext cx="192599" cy="194830"/>
                </a:xfrm>
                <a:prstGeom prst="ellips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47">
                    <a:defRPr/>
                  </a:pPr>
                  <a:endParaRPr lang="ja-JP" altLang="en-US" sz="1600">
                    <a:solidFill>
                      <a:prstClr val="white"/>
                    </a:solidFill>
                    <a:latin typeface="Calibri"/>
                    <a:ea typeface="ＭＳ Ｐゴシック"/>
                    <a:cs typeface="Osaka"/>
                  </a:endParaRPr>
                </a:p>
              </p:txBody>
            </p:sp>
            <p:sp>
              <p:nvSpPr>
                <p:cNvPr id="20" name="Line 10">
                  <a:extLst>
                    <a:ext uri="{FF2B5EF4-FFF2-40B4-BE49-F238E27FC236}">
                      <a16:creationId xmlns:a16="http://schemas.microsoft.com/office/drawing/2014/main" id="{11016AAF-BC10-DD2C-0319-CCD56FF63012}"/>
                    </a:ext>
                  </a:extLst>
                </p:cNvPr>
                <p:cNvSpPr>
                  <a:spLocks noChangeShapeType="1"/>
                </p:cNvSpPr>
                <p:nvPr/>
              </p:nvSpPr>
              <p:spPr bwMode="auto">
                <a:xfrm flipH="1" flipV="1">
                  <a:off x="810301" y="3154188"/>
                  <a:ext cx="132187" cy="132187"/>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ja-JP" altLang="en-US"/>
                </a:p>
              </p:txBody>
            </p:sp>
            <p:sp>
              <p:nvSpPr>
                <p:cNvPr id="21" name="Line 10">
                  <a:extLst>
                    <a:ext uri="{FF2B5EF4-FFF2-40B4-BE49-F238E27FC236}">
                      <a16:creationId xmlns:a16="http://schemas.microsoft.com/office/drawing/2014/main" id="{4AD99D23-4021-1F43-DF0F-9D8CBA041F9F}"/>
                    </a:ext>
                  </a:extLst>
                </p:cNvPr>
                <p:cNvSpPr>
                  <a:spLocks noChangeShapeType="1"/>
                </p:cNvSpPr>
                <p:nvPr/>
              </p:nvSpPr>
              <p:spPr bwMode="auto">
                <a:xfrm flipV="1">
                  <a:off x="810302" y="3154188"/>
                  <a:ext cx="132187" cy="132187"/>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ja-JP" altLang="en-US"/>
                </a:p>
              </p:txBody>
            </p:sp>
          </p:grpSp>
        </p:grpSp>
        <p:grpSp>
          <p:nvGrpSpPr>
            <p:cNvPr id="9" name="図形グループ 26">
              <a:extLst>
                <a:ext uri="{FF2B5EF4-FFF2-40B4-BE49-F238E27FC236}">
                  <a16:creationId xmlns:a16="http://schemas.microsoft.com/office/drawing/2014/main" id="{DC16BF70-6761-F18F-1CE7-31998DF80A11}"/>
                </a:ext>
              </a:extLst>
            </p:cNvPr>
            <p:cNvGrpSpPr>
              <a:grpSpLocks/>
            </p:cNvGrpSpPr>
            <p:nvPr/>
          </p:nvGrpSpPr>
          <p:grpSpPr bwMode="auto">
            <a:xfrm>
              <a:off x="128984" y="2839288"/>
              <a:ext cx="4030517" cy="1624079"/>
              <a:chOff x="996362" y="2879644"/>
              <a:chExt cx="4030517" cy="1624079"/>
            </a:xfrm>
          </p:grpSpPr>
          <p:cxnSp>
            <p:nvCxnSpPr>
              <p:cNvPr id="15" name="曲線コネクタ 28">
                <a:extLst>
                  <a:ext uri="{FF2B5EF4-FFF2-40B4-BE49-F238E27FC236}">
                    <a16:creationId xmlns:a16="http://schemas.microsoft.com/office/drawing/2014/main" id="{E1EF858C-7B57-8F04-8A7D-F2780B702F18}"/>
                  </a:ext>
                </a:extLst>
              </p:cNvPr>
              <p:cNvCxnSpPr/>
              <p:nvPr/>
            </p:nvCxnSpPr>
            <p:spPr>
              <a:xfrm rot="10800000" flipH="1">
                <a:off x="2270251" y="3652975"/>
                <a:ext cx="1426642" cy="850817"/>
              </a:xfrm>
              <a:prstGeom prst="curvedConnector3">
                <a:avLst>
                  <a:gd name="adj1" fmla="val -70059"/>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テキスト ボックス 136">
                <a:extLst>
                  <a:ext uri="{FF2B5EF4-FFF2-40B4-BE49-F238E27FC236}">
                    <a16:creationId xmlns:a16="http://schemas.microsoft.com/office/drawing/2014/main" id="{8AE1B71C-662A-080E-D96C-7CA210B3B62D}"/>
                  </a:ext>
                </a:extLst>
              </p:cNvPr>
              <p:cNvSpPr txBox="1">
                <a:spLocks noChangeArrowheads="1"/>
              </p:cNvSpPr>
              <p:nvPr/>
            </p:nvSpPr>
            <p:spPr bwMode="auto">
              <a:xfrm>
                <a:off x="996362" y="2879644"/>
                <a:ext cx="4030517" cy="614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6" tIns="45716" rIns="91436" bIns="45716">
                <a:spAutoFit/>
              </a:bodyPr>
              <a:lstStyle>
                <a:lvl1pPr defTabSz="455613">
                  <a:defRPr kumimoji="1" sz="2000">
                    <a:solidFill>
                      <a:schemeClr val="tx1"/>
                    </a:solidFill>
                    <a:latin typeface="Helvetica" charset="0"/>
                    <a:ea typeface="平成角ゴシック" charset="0"/>
                    <a:cs typeface="平成角ゴシック" charset="0"/>
                  </a:defRPr>
                </a:lvl1pPr>
                <a:lvl2pPr marL="742950" indent="-285750" defTabSz="455613">
                  <a:defRPr kumimoji="1" sz="2000">
                    <a:solidFill>
                      <a:schemeClr val="tx1"/>
                    </a:solidFill>
                    <a:latin typeface="Helvetica" charset="0"/>
                    <a:ea typeface="平成角ゴシック" charset="0"/>
                    <a:cs typeface="平成角ゴシック" charset="0"/>
                  </a:defRPr>
                </a:lvl2pPr>
                <a:lvl3pPr marL="1143000" indent="-228600" defTabSz="455613">
                  <a:defRPr kumimoji="1" sz="2000">
                    <a:solidFill>
                      <a:schemeClr val="tx1"/>
                    </a:solidFill>
                    <a:latin typeface="Helvetica" charset="0"/>
                    <a:ea typeface="平成角ゴシック" charset="0"/>
                    <a:cs typeface="平成角ゴシック" charset="0"/>
                  </a:defRPr>
                </a:lvl3pPr>
                <a:lvl4pPr marL="1600200" indent="-228600" defTabSz="455613">
                  <a:defRPr kumimoji="1" sz="2000">
                    <a:solidFill>
                      <a:schemeClr val="tx1"/>
                    </a:solidFill>
                    <a:latin typeface="Helvetica" charset="0"/>
                    <a:ea typeface="平成角ゴシック" charset="0"/>
                    <a:cs typeface="平成角ゴシック" charset="0"/>
                  </a:defRPr>
                </a:lvl4pPr>
                <a:lvl5pPr marL="2057400" indent="-228600" defTabSz="455613">
                  <a:defRPr kumimoji="1" sz="2000">
                    <a:solidFill>
                      <a:schemeClr val="tx1"/>
                    </a:solidFill>
                    <a:latin typeface="Helvetica" charset="0"/>
                    <a:ea typeface="平成角ゴシック" charset="0"/>
                    <a:cs typeface="平成角ゴシック" charset="0"/>
                  </a:defRPr>
                </a:lvl5pPr>
                <a:lvl6pPr marL="2514600" indent="-228600" defTabSz="455613" fontAlgn="base">
                  <a:spcBef>
                    <a:spcPct val="0"/>
                  </a:spcBef>
                  <a:spcAft>
                    <a:spcPct val="0"/>
                  </a:spcAft>
                  <a:defRPr kumimoji="1" sz="2000">
                    <a:solidFill>
                      <a:schemeClr val="tx1"/>
                    </a:solidFill>
                    <a:latin typeface="Helvetica" charset="0"/>
                    <a:ea typeface="平成角ゴシック" charset="0"/>
                    <a:cs typeface="平成角ゴシック" charset="0"/>
                  </a:defRPr>
                </a:lvl6pPr>
                <a:lvl7pPr marL="2971800" indent="-228600" defTabSz="455613" fontAlgn="base">
                  <a:spcBef>
                    <a:spcPct val="0"/>
                  </a:spcBef>
                  <a:spcAft>
                    <a:spcPct val="0"/>
                  </a:spcAft>
                  <a:defRPr kumimoji="1" sz="2000">
                    <a:solidFill>
                      <a:schemeClr val="tx1"/>
                    </a:solidFill>
                    <a:latin typeface="Helvetica" charset="0"/>
                    <a:ea typeface="平成角ゴシック" charset="0"/>
                    <a:cs typeface="平成角ゴシック" charset="0"/>
                  </a:defRPr>
                </a:lvl7pPr>
                <a:lvl8pPr marL="3429000" indent="-228600" defTabSz="455613" fontAlgn="base">
                  <a:spcBef>
                    <a:spcPct val="0"/>
                  </a:spcBef>
                  <a:spcAft>
                    <a:spcPct val="0"/>
                  </a:spcAft>
                  <a:defRPr kumimoji="1" sz="2000">
                    <a:solidFill>
                      <a:schemeClr val="tx1"/>
                    </a:solidFill>
                    <a:latin typeface="Helvetica" charset="0"/>
                    <a:ea typeface="平成角ゴシック" charset="0"/>
                    <a:cs typeface="平成角ゴシック" charset="0"/>
                  </a:defRPr>
                </a:lvl8pPr>
                <a:lvl9pPr marL="3886200" indent="-228600" defTabSz="455613" fontAlgn="base">
                  <a:spcBef>
                    <a:spcPct val="0"/>
                  </a:spcBef>
                  <a:spcAft>
                    <a:spcPct val="0"/>
                  </a:spcAft>
                  <a:defRPr kumimoji="1" sz="2000">
                    <a:solidFill>
                      <a:schemeClr val="tx1"/>
                    </a:solidFill>
                    <a:latin typeface="Helvetica" charset="0"/>
                    <a:ea typeface="平成角ゴシック" charset="0"/>
                    <a:cs typeface="平成角ゴシック" charset="0"/>
                  </a:defRPr>
                </a:lvl9pPr>
              </a:lstStyle>
              <a:p>
                <a:r>
                  <a:rPr lang="en-US" altLang="ja-JP" sz="1600" b="1">
                    <a:solidFill>
                      <a:srgbClr val="FF0000"/>
                    </a:solidFill>
                    <a:ea typeface="Helvetica" charset="0"/>
                    <a:cs typeface="Helvetica" charset="0"/>
                  </a:rPr>
                  <a:t>Current ~ several MA</a:t>
                </a:r>
                <a:endParaRPr lang="ja-JP" altLang="en-US" sz="1600" b="1">
                  <a:solidFill>
                    <a:srgbClr val="FF0000"/>
                  </a:solidFill>
                  <a:ea typeface="ＭＳ Ｐゴシック" charset="0"/>
                </a:endParaRPr>
              </a:p>
            </p:txBody>
          </p:sp>
        </p:grpSp>
        <p:grpSp>
          <p:nvGrpSpPr>
            <p:cNvPr id="10" name="図形グループ 29">
              <a:extLst>
                <a:ext uri="{FF2B5EF4-FFF2-40B4-BE49-F238E27FC236}">
                  <a16:creationId xmlns:a16="http://schemas.microsoft.com/office/drawing/2014/main" id="{AAD47498-4341-7354-FDC2-A3D20E03FEA9}"/>
                </a:ext>
              </a:extLst>
            </p:cNvPr>
            <p:cNvGrpSpPr>
              <a:grpSpLocks/>
            </p:cNvGrpSpPr>
            <p:nvPr/>
          </p:nvGrpSpPr>
          <p:grpSpPr bwMode="auto">
            <a:xfrm>
              <a:off x="2067154" y="2960747"/>
              <a:ext cx="2691162" cy="2808221"/>
              <a:chOff x="2934532" y="3001103"/>
              <a:chExt cx="2691162" cy="2808221"/>
            </a:xfrm>
          </p:grpSpPr>
          <p:cxnSp>
            <p:nvCxnSpPr>
              <p:cNvPr id="11" name="直線コネクタ 24">
                <a:extLst>
                  <a:ext uri="{FF2B5EF4-FFF2-40B4-BE49-F238E27FC236}">
                    <a16:creationId xmlns:a16="http://schemas.microsoft.com/office/drawing/2014/main" id="{C37CD82C-FA55-24C4-5A2D-19C62EFE83F9}"/>
                  </a:ext>
                </a:extLst>
              </p:cNvPr>
              <p:cNvCxnSpPr/>
              <p:nvPr/>
            </p:nvCxnSpPr>
            <p:spPr bwMode="auto">
              <a:xfrm flipH="1">
                <a:off x="4965020" y="3001163"/>
                <a:ext cx="660001" cy="1147883"/>
              </a:xfrm>
              <a:prstGeom prst="line">
                <a:avLst/>
              </a:prstGeom>
              <a:ln w="76200" cmpd="sng">
                <a:solidFill>
                  <a:srgbClr val="00D80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 name="直線コネクタ 25">
                <a:extLst>
                  <a:ext uri="{FF2B5EF4-FFF2-40B4-BE49-F238E27FC236}">
                    <a16:creationId xmlns:a16="http://schemas.microsoft.com/office/drawing/2014/main" id="{FA2B4A5C-330B-76A5-2AEE-534DE5C1D224}"/>
                  </a:ext>
                </a:extLst>
              </p:cNvPr>
              <p:cNvCxnSpPr/>
              <p:nvPr/>
            </p:nvCxnSpPr>
            <p:spPr bwMode="auto">
              <a:xfrm flipH="1" flipV="1">
                <a:off x="4956372" y="4255758"/>
                <a:ext cx="487076" cy="1243060"/>
              </a:xfrm>
              <a:prstGeom prst="line">
                <a:avLst/>
              </a:prstGeom>
              <a:ln w="76200" cmpd="sng">
                <a:solidFill>
                  <a:srgbClr val="00D80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 name="直線コネクタ 26">
                <a:extLst>
                  <a:ext uri="{FF2B5EF4-FFF2-40B4-BE49-F238E27FC236}">
                    <a16:creationId xmlns:a16="http://schemas.microsoft.com/office/drawing/2014/main" id="{EED06B1E-27E8-7F93-6FF5-4582DAC45746}"/>
                  </a:ext>
                </a:extLst>
              </p:cNvPr>
              <p:cNvCxnSpPr/>
              <p:nvPr/>
            </p:nvCxnSpPr>
            <p:spPr bwMode="auto">
              <a:xfrm>
                <a:off x="3255931" y="4215380"/>
                <a:ext cx="1530398" cy="0"/>
              </a:xfrm>
              <a:prstGeom prst="line">
                <a:avLst/>
              </a:prstGeom>
              <a:ln w="76200" cmpd="sng">
                <a:solidFill>
                  <a:srgbClr val="00D80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 name="テキスト ボックス 136">
                <a:extLst>
                  <a:ext uri="{FF2B5EF4-FFF2-40B4-BE49-F238E27FC236}">
                    <a16:creationId xmlns:a16="http://schemas.microsoft.com/office/drawing/2014/main" id="{51D7045B-72C5-0A21-54D8-6F6F35E18F43}"/>
                  </a:ext>
                </a:extLst>
              </p:cNvPr>
              <p:cNvSpPr txBox="1">
                <a:spLocks noChangeArrowheads="1"/>
              </p:cNvSpPr>
              <p:nvPr/>
            </p:nvSpPr>
            <p:spPr bwMode="auto">
              <a:xfrm>
                <a:off x="2934532" y="5194500"/>
                <a:ext cx="2353890" cy="614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6" tIns="45716" rIns="91436" bIns="45716">
                <a:spAutoFit/>
              </a:bodyPr>
              <a:lstStyle>
                <a:lvl1pPr defTabSz="455613">
                  <a:defRPr kumimoji="1" sz="2000">
                    <a:solidFill>
                      <a:schemeClr val="tx1"/>
                    </a:solidFill>
                    <a:latin typeface="Helvetica" charset="0"/>
                    <a:ea typeface="平成角ゴシック" charset="0"/>
                    <a:cs typeface="平成角ゴシック" charset="0"/>
                  </a:defRPr>
                </a:lvl1pPr>
                <a:lvl2pPr marL="742950" indent="-285750" defTabSz="455613">
                  <a:defRPr kumimoji="1" sz="2000">
                    <a:solidFill>
                      <a:schemeClr val="tx1"/>
                    </a:solidFill>
                    <a:latin typeface="Helvetica" charset="0"/>
                    <a:ea typeface="平成角ゴシック" charset="0"/>
                    <a:cs typeface="平成角ゴシック" charset="0"/>
                  </a:defRPr>
                </a:lvl2pPr>
                <a:lvl3pPr marL="1143000" indent="-228600" defTabSz="455613">
                  <a:defRPr kumimoji="1" sz="2000">
                    <a:solidFill>
                      <a:schemeClr val="tx1"/>
                    </a:solidFill>
                    <a:latin typeface="Helvetica" charset="0"/>
                    <a:ea typeface="平成角ゴシック" charset="0"/>
                    <a:cs typeface="平成角ゴシック" charset="0"/>
                  </a:defRPr>
                </a:lvl3pPr>
                <a:lvl4pPr marL="1600200" indent="-228600" defTabSz="455613">
                  <a:defRPr kumimoji="1" sz="2000">
                    <a:solidFill>
                      <a:schemeClr val="tx1"/>
                    </a:solidFill>
                    <a:latin typeface="Helvetica" charset="0"/>
                    <a:ea typeface="平成角ゴシック" charset="0"/>
                    <a:cs typeface="平成角ゴシック" charset="0"/>
                  </a:defRPr>
                </a:lvl4pPr>
                <a:lvl5pPr marL="2057400" indent="-228600" defTabSz="455613">
                  <a:defRPr kumimoji="1" sz="2000">
                    <a:solidFill>
                      <a:schemeClr val="tx1"/>
                    </a:solidFill>
                    <a:latin typeface="Helvetica" charset="0"/>
                    <a:ea typeface="平成角ゴシック" charset="0"/>
                    <a:cs typeface="平成角ゴシック" charset="0"/>
                  </a:defRPr>
                </a:lvl5pPr>
                <a:lvl6pPr marL="2514600" indent="-228600" defTabSz="455613" fontAlgn="base">
                  <a:spcBef>
                    <a:spcPct val="0"/>
                  </a:spcBef>
                  <a:spcAft>
                    <a:spcPct val="0"/>
                  </a:spcAft>
                  <a:defRPr kumimoji="1" sz="2000">
                    <a:solidFill>
                      <a:schemeClr val="tx1"/>
                    </a:solidFill>
                    <a:latin typeface="Helvetica" charset="0"/>
                    <a:ea typeface="平成角ゴシック" charset="0"/>
                    <a:cs typeface="平成角ゴシック" charset="0"/>
                  </a:defRPr>
                </a:lvl6pPr>
                <a:lvl7pPr marL="2971800" indent="-228600" defTabSz="455613" fontAlgn="base">
                  <a:spcBef>
                    <a:spcPct val="0"/>
                  </a:spcBef>
                  <a:spcAft>
                    <a:spcPct val="0"/>
                  </a:spcAft>
                  <a:defRPr kumimoji="1" sz="2000">
                    <a:solidFill>
                      <a:schemeClr val="tx1"/>
                    </a:solidFill>
                    <a:latin typeface="Helvetica" charset="0"/>
                    <a:ea typeface="平成角ゴシック" charset="0"/>
                    <a:cs typeface="平成角ゴシック" charset="0"/>
                  </a:defRPr>
                </a:lvl7pPr>
                <a:lvl8pPr marL="3429000" indent="-228600" defTabSz="455613" fontAlgn="base">
                  <a:spcBef>
                    <a:spcPct val="0"/>
                  </a:spcBef>
                  <a:spcAft>
                    <a:spcPct val="0"/>
                  </a:spcAft>
                  <a:defRPr kumimoji="1" sz="2000">
                    <a:solidFill>
                      <a:schemeClr val="tx1"/>
                    </a:solidFill>
                    <a:latin typeface="Helvetica" charset="0"/>
                    <a:ea typeface="平成角ゴシック" charset="0"/>
                    <a:cs typeface="平成角ゴシック" charset="0"/>
                  </a:defRPr>
                </a:lvl8pPr>
                <a:lvl9pPr marL="3886200" indent="-228600" defTabSz="455613" fontAlgn="base">
                  <a:spcBef>
                    <a:spcPct val="0"/>
                  </a:spcBef>
                  <a:spcAft>
                    <a:spcPct val="0"/>
                  </a:spcAft>
                  <a:defRPr kumimoji="1" sz="2000">
                    <a:solidFill>
                      <a:schemeClr val="tx1"/>
                    </a:solidFill>
                    <a:latin typeface="Helvetica" charset="0"/>
                    <a:ea typeface="平成角ゴシック" charset="0"/>
                    <a:cs typeface="平成角ゴシック" charset="0"/>
                  </a:defRPr>
                </a:lvl9pPr>
              </a:lstStyle>
              <a:p>
                <a:r>
                  <a:rPr lang="en-US" altLang="ja-JP" sz="1600" b="1">
                    <a:solidFill>
                      <a:srgbClr val="00FF00"/>
                    </a:solidFill>
                    <a:ea typeface="Helvetica" charset="0"/>
                    <a:cs typeface="Helvetica" charset="0"/>
                  </a:rPr>
                  <a:t>GEKKO-XII</a:t>
                </a:r>
                <a:endParaRPr lang="ja-JP" altLang="en-US" sz="1600" b="1">
                  <a:solidFill>
                    <a:srgbClr val="00FF00"/>
                  </a:solidFill>
                  <a:ea typeface="ＭＳ Ｐゴシック" charset="0"/>
                </a:endParaRPr>
              </a:p>
            </p:txBody>
          </p:sp>
        </p:grpSp>
      </p:grpSp>
      <p:sp>
        <p:nvSpPr>
          <p:cNvPr id="22" name="Rectangle 8">
            <a:extLst>
              <a:ext uri="{FF2B5EF4-FFF2-40B4-BE49-F238E27FC236}">
                <a16:creationId xmlns:a16="http://schemas.microsoft.com/office/drawing/2014/main" id="{B99F3816-3043-6155-B9A7-4D081B36707F}"/>
              </a:ext>
            </a:extLst>
          </p:cNvPr>
          <p:cNvSpPr>
            <a:spLocks/>
          </p:cNvSpPr>
          <p:nvPr/>
        </p:nvSpPr>
        <p:spPr bwMode="auto">
          <a:xfrm>
            <a:off x="5664382" y="1486379"/>
            <a:ext cx="2503487" cy="13934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tIns="0" rIns="0" bIns="0"/>
          <a:lstStyle/>
          <a:p>
            <a:pPr algn="ctr">
              <a:tabLst>
                <a:tab pos="990600" algn="l"/>
              </a:tabLst>
            </a:pPr>
            <a:r>
              <a:rPr lang="en-US" altLang="ja-JP" sz="2000" b="1" u="sng" dirty="0">
                <a:solidFill>
                  <a:srgbClr val="000000"/>
                </a:solidFill>
                <a:ea typeface="Helvetica" charset="0"/>
                <a:cs typeface="Helvetica" charset="0"/>
                <a:sym typeface="Arial" charset="0"/>
              </a:rPr>
              <a:t>Capacitor-coil </a:t>
            </a:r>
          </a:p>
          <a:p>
            <a:pPr algn="ctr">
              <a:tabLst>
                <a:tab pos="990600" algn="l"/>
              </a:tabLst>
            </a:pPr>
            <a:r>
              <a:rPr lang="en-US" altLang="ja-JP" sz="2000" dirty="0">
                <a:solidFill>
                  <a:srgbClr val="000000"/>
                </a:solidFill>
                <a:ea typeface="Helvetica" charset="0"/>
                <a:cs typeface="Helvetica" charset="0"/>
                <a:sym typeface="Arial" charset="0"/>
              </a:rPr>
              <a:t>for REB collimation</a:t>
            </a:r>
          </a:p>
          <a:p>
            <a:pPr algn="ctr">
              <a:tabLst>
                <a:tab pos="990600" algn="l"/>
              </a:tabLst>
            </a:pPr>
            <a:r>
              <a:rPr lang="en-US" altLang="ja-JP" sz="1600" dirty="0">
                <a:solidFill>
                  <a:srgbClr val="000000"/>
                </a:solidFill>
                <a:ea typeface="Helvetica" charset="0"/>
                <a:cs typeface="Helvetica" charset="0"/>
                <a:sym typeface="Arial" charset="0"/>
              </a:rPr>
              <a:t>S. Fujioka+, Sci. Rep. 2013.</a:t>
            </a:r>
          </a:p>
        </p:txBody>
      </p:sp>
      <p:sp>
        <p:nvSpPr>
          <p:cNvPr id="23" name="Rectangle 8">
            <a:extLst>
              <a:ext uri="{FF2B5EF4-FFF2-40B4-BE49-F238E27FC236}">
                <a16:creationId xmlns:a16="http://schemas.microsoft.com/office/drawing/2014/main" id="{41BE83AF-F781-B34D-39D0-25D53A26FE05}"/>
              </a:ext>
            </a:extLst>
          </p:cNvPr>
          <p:cNvSpPr>
            <a:spLocks/>
          </p:cNvSpPr>
          <p:nvPr/>
        </p:nvSpPr>
        <p:spPr bwMode="auto">
          <a:xfrm>
            <a:off x="-49428" y="3768556"/>
            <a:ext cx="2965622" cy="1160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tIns="0" rIns="0" bIns="0"/>
          <a:lstStyle/>
          <a:p>
            <a:pPr algn="ctr">
              <a:tabLst>
                <a:tab pos="990600" algn="l"/>
              </a:tabLst>
            </a:pPr>
            <a:r>
              <a:rPr lang="en-US" altLang="ja-JP" sz="2000" b="1" u="sng" dirty="0">
                <a:ea typeface="Helvetica" charset="0"/>
                <a:cs typeface="Helvetica" charset="0"/>
                <a:sym typeface="Arial" charset="0"/>
              </a:rPr>
              <a:t>Plasma mirror</a:t>
            </a:r>
          </a:p>
          <a:p>
            <a:pPr algn="ctr">
              <a:tabLst>
                <a:tab pos="990600" algn="l"/>
              </a:tabLst>
            </a:pPr>
            <a:r>
              <a:rPr lang="en-US" altLang="ja-JP" sz="2000" dirty="0">
                <a:ea typeface="Helvetica" charset="0"/>
                <a:cs typeface="Helvetica" charset="0"/>
                <a:sym typeface="Arial" charset="0"/>
              </a:rPr>
              <a:t>for cooling REB</a:t>
            </a:r>
          </a:p>
          <a:p>
            <a:pPr algn="ctr">
              <a:tabLst>
                <a:tab pos="990600" algn="l"/>
              </a:tabLst>
            </a:pPr>
            <a:r>
              <a:rPr lang="en-US" altLang="ja-JP" sz="1600" dirty="0">
                <a:ea typeface="Helvetica" charset="0"/>
                <a:cs typeface="Helvetica" charset="0"/>
                <a:sym typeface="Arial" charset="0"/>
              </a:rPr>
              <a:t>Y. </a:t>
            </a:r>
            <a:r>
              <a:rPr lang="en-US" altLang="ja-JP" sz="1600" dirty="0" err="1">
                <a:ea typeface="Helvetica" charset="0"/>
                <a:cs typeface="Helvetica" charset="0"/>
                <a:sym typeface="Arial" charset="0"/>
              </a:rPr>
              <a:t>Arikawa</a:t>
            </a:r>
            <a:r>
              <a:rPr lang="en-US" altLang="ja-JP" sz="1600" dirty="0">
                <a:ea typeface="Helvetica" charset="0"/>
                <a:cs typeface="Helvetica" charset="0"/>
                <a:sym typeface="Arial" charset="0"/>
              </a:rPr>
              <a:t>+, Appl. Opt. 2016.</a:t>
            </a:r>
          </a:p>
          <a:p>
            <a:pPr algn="ctr">
              <a:tabLst>
                <a:tab pos="990600" algn="l"/>
              </a:tabLst>
            </a:pPr>
            <a:r>
              <a:rPr lang="en-US" altLang="ja-JP" sz="1600" dirty="0">
                <a:ea typeface="Helvetica" charset="0"/>
                <a:cs typeface="Helvetica" charset="0"/>
                <a:sym typeface="Arial" charset="0"/>
              </a:rPr>
              <a:t>A. Morace+. Nuclear Fusion 2017 </a:t>
            </a:r>
          </a:p>
        </p:txBody>
      </p:sp>
      <p:sp>
        <p:nvSpPr>
          <p:cNvPr id="24" name="Rectangle 8">
            <a:extLst>
              <a:ext uri="{FF2B5EF4-FFF2-40B4-BE49-F238E27FC236}">
                <a16:creationId xmlns:a16="http://schemas.microsoft.com/office/drawing/2014/main" id="{00D6C47A-566B-614A-7F10-E27F53E4FE67}"/>
              </a:ext>
            </a:extLst>
          </p:cNvPr>
          <p:cNvSpPr>
            <a:spLocks/>
          </p:cNvSpPr>
          <p:nvPr/>
        </p:nvSpPr>
        <p:spPr bwMode="auto">
          <a:xfrm>
            <a:off x="208327" y="1486379"/>
            <a:ext cx="2562374" cy="1401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tIns="0" rIns="0" bIns="0"/>
          <a:lstStyle/>
          <a:p>
            <a:pPr algn="ctr">
              <a:tabLst>
                <a:tab pos="990600" algn="l"/>
              </a:tabLst>
            </a:pPr>
            <a:r>
              <a:rPr lang="en-US" altLang="ja-JP" sz="2000" b="1" u="sng" dirty="0">
                <a:solidFill>
                  <a:srgbClr val="000000"/>
                </a:solidFill>
                <a:ea typeface="Helvetica" charset="0"/>
                <a:cs typeface="Helvetica" charset="0"/>
                <a:sym typeface="Arial" charset="0"/>
              </a:rPr>
              <a:t>Guiding cone</a:t>
            </a:r>
          </a:p>
          <a:p>
            <a:pPr algn="ctr">
              <a:tabLst>
                <a:tab pos="990600" algn="l"/>
              </a:tabLst>
            </a:pPr>
            <a:r>
              <a:rPr lang="en-US" altLang="ja-JP" sz="2000" dirty="0">
                <a:solidFill>
                  <a:srgbClr val="000000"/>
                </a:solidFill>
                <a:ea typeface="Helvetica" charset="0"/>
                <a:cs typeface="Helvetica" charset="0"/>
                <a:sym typeface="Arial" charset="0"/>
              </a:rPr>
              <a:t>for laser-absorption</a:t>
            </a:r>
          </a:p>
          <a:p>
            <a:pPr algn="ctr">
              <a:tabLst>
                <a:tab pos="990600" algn="l"/>
              </a:tabLst>
            </a:pPr>
            <a:r>
              <a:rPr lang="en-US" altLang="ja-JP" sz="1600" dirty="0">
                <a:solidFill>
                  <a:srgbClr val="000000"/>
                </a:solidFill>
                <a:ea typeface="Helvetica" charset="0"/>
                <a:cs typeface="Helvetica" charset="0"/>
                <a:sym typeface="Arial" charset="0"/>
              </a:rPr>
              <a:t>R. Kodama+, Nature 2004.</a:t>
            </a:r>
          </a:p>
        </p:txBody>
      </p:sp>
      <p:pic>
        <p:nvPicPr>
          <p:cNvPr id="25" name="図 6">
            <a:extLst>
              <a:ext uri="{FF2B5EF4-FFF2-40B4-BE49-F238E27FC236}">
                <a16:creationId xmlns:a16="http://schemas.microsoft.com/office/drawing/2014/main" id="{EC96500C-4D81-3C7E-AC02-C476BCADE0A3}"/>
              </a:ext>
            </a:extLst>
          </p:cNvPr>
          <p:cNvPicPr>
            <a:picLocks noChangeAspect="1"/>
          </p:cNvPicPr>
          <p:nvPr/>
        </p:nvPicPr>
        <p:blipFill>
          <a:blip r:embed="rId4"/>
          <a:stretch>
            <a:fillRect/>
          </a:stretch>
        </p:blipFill>
        <p:spPr>
          <a:xfrm>
            <a:off x="2748301" y="1431866"/>
            <a:ext cx="2685471" cy="2017833"/>
          </a:xfrm>
          <a:prstGeom prst="rect">
            <a:avLst/>
          </a:prstGeom>
        </p:spPr>
      </p:pic>
      <p:pic>
        <p:nvPicPr>
          <p:cNvPr id="26" name="Picture 3" descr="DSC_1754.jpeg">
            <a:extLst>
              <a:ext uri="{FF2B5EF4-FFF2-40B4-BE49-F238E27FC236}">
                <a16:creationId xmlns:a16="http://schemas.microsoft.com/office/drawing/2014/main" id="{8603B865-599E-23AC-6373-35C860908021}"/>
              </a:ext>
            </a:extLst>
          </p:cNvPr>
          <p:cNvPicPr>
            <a:picLocks noChangeAspect="1"/>
          </p:cNvPicPr>
          <p:nvPr/>
        </p:nvPicPr>
        <p:blipFill rotWithShape="1">
          <a:blip r:embed="rId5">
            <a:extLst>
              <a:ext uri="{28A0092B-C50C-407E-A947-70E740481C1C}">
                <a14:useLocalDpi xmlns:a14="http://schemas.microsoft.com/office/drawing/2010/main" val="0"/>
              </a:ext>
            </a:extLst>
          </a:blip>
          <a:srcRect l="25769" t="26607" r="13720" b="4446"/>
          <a:stretch/>
        </p:blipFill>
        <p:spPr>
          <a:xfrm>
            <a:off x="2866999" y="3726066"/>
            <a:ext cx="2562979" cy="2194059"/>
          </a:xfrm>
          <a:prstGeom prst="rect">
            <a:avLst/>
          </a:prstGeom>
        </p:spPr>
      </p:pic>
      <p:sp>
        <p:nvSpPr>
          <p:cNvPr id="28" name="Rectangle 8">
            <a:extLst>
              <a:ext uri="{FF2B5EF4-FFF2-40B4-BE49-F238E27FC236}">
                <a16:creationId xmlns:a16="http://schemas.microsoft.com/office/drawing/2014/main" id="{02D91A43-CC3E-CC66-0535-B137AFEE9D87}"/>
              </a:ext>
            </a:extLst>
          </p:cNvPr>
          <p:cNvSpPr>
            <a:spLocks/>
          </p:cNvSpPr>
          <p:nvPr/>
        </p:nvSpPr>
        <p:spPr bwMode="auto">
          <a:xfrm>
            <a:off x="5529968" y="3662867"/>
            <a:ext cx="3159271" cy="1160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0" tIns="0" rIns="0" bIns="0"/>
          <a:lstStyle/>
          <a:p>
            <a:pPr algn="ctr">
              <a:tabLst>
                <a:tab pos="990600" algn="l"/>
              </a:tabLst>
            </a:pPr>
            <a:r>
              <a:rPr lang="en-US" altLang="ja-JP" sz="2000" b="1" u="sng" dirty="0">
                <a:solidFill>
                  <a:srgbClr val="000000"/>
                </a:solidFill>
                <a:ea typeface="Helvetica" charset="0"/>
                <a:cs typeface="Helvetica" charset="0"/>
                <a:sym typeface="Arial" charset="0"/>
              </a:rPr>
              <a:t>Solid ball</a:t>
            </a:r>
          </a:p>
          <a:p>
            <a:pPr algn="ctr">
              <a:tabLst>
                <a:tab pos="990600" algn="l"/>
              </a:tabLst>
            </a:pPr>
            <a:r>
              <a:rPr lang="en-US" altLang="ja-JP" sz="2000" dirty="0">
                <a:solidFill>
                  <a:srgbClr val="000000"/>
                </a:solidFill>
                <a:ea typeface="Helvetica" charset="0"/>
                <a:cs typeface="Helvetica" charset="0"/>
                <a:sym typeface="Arial" charset="0"/>
              </a:rPr>
              <a:t>for stable fuel compression</a:t>
            </a:r>
          </a:p>
          <a:p>
            <a:pPr algn="ctr">
              <a:tabLst>
                <a:tab pos="990600" algn="l"/>
              </a:tabLst>
            </a:pPr>
            <a:r>
              <a:rPr lang="en-US" altLang="ja-JP" sz="1600" dirty="0">
                <a:solidFill>
                  <a:srgbClr val="000000"/>
                </a:solidFill>
                <a:ea typeface="Helvetica" charset="0"/>
                <a:cs typeface="Helvetica" charset="0"/>
                <a:sym typeface="Arial" charset="0"/>
              </a:rPr>
              <a:t>S. Fujioka+, Phys. Rev. E, 2015. </a:t>
            </a:r>
          </a:p>
        </p:txBody>
      </p:sp>
      <p:pic>
        <p:nvPicPr>
          <p:cNvPr id="29" name="図 57" descr="図 57">
            <a:extLst>
              <a:ext uri="{FF2B5EF4-FFF2-40B4-BE49-F238E27FC236}">
                <a16:creationId xmlns:a16="http://schemas.microsoft.com/office/drawing/2014/main" id="{DF122F3A-94D6-0B16-F314-EBA0C1597609}"/>
              </a:ext>
            </a:extLst>
          </p:cNvPr>
          <p:cNvPicPr>
            <a:picLocks noChangeAspect="1"/>
          </p:cNvPicPr>
          <p:nvPr/>
        </p:nvPicPr>
        <p:blipFill>
          <a:blip r:embed="rId6"/>
          <a:stretch>
            <a:fillRect/>
          </a:stretch>
        </p:blipFill>
        <p:spPr>
          <a:xfrm>
            <a:off x="9077529" y="3966366"/>
            <a:ext cx="2167336" cy="1870237"/>
          </a:xfrm>
          <a:prstGeom prst="rect">
            <a:avLst/>
          </a:prstGeom>
          <a:ln w="12700" cap="flat">
            <a:noFill/>
            <a:miter lim="400000"/>
          </a:ln>
          <a:effectLst/>
        </p:spPr>
      </p:pic>
    </p:spTree>
    <p:extLst>
      <p:ext uri="{BB962C8B-B14F-4D97-AF65-F5344CB8AC3E}">
        <p14:creationId xmlns:p14="http://schemas.microsoft.com/office/powerpoint/2010/main" val="2108407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正方形/長方形 72">
            <a:extLst>
              <a:ext uri="{FF2B5EF4-FFF2-40B4-BE49-F238E27FC236}">
                <a16:creationId xmlns:a16="http://schemas.microsoft.com/office/drawing/2014/main" id="{986A4124-AB48-F140-B18E-52D4270361C2}"/>
              </a:ext>
            </a:extLst>
          </p:cNvPr>
          <p:cNvSpPr/>
          <p:nvPr/>
        </p:nvSpPr>
        <p:spPr>
          <a:xfrm>
            <a:off x="1098402" y="1518890"/>
            <a:ext cx="6330266" cy="427712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CB35ED5D-70F2-0E45-B791-2663C9B44D81}"/>
              </a:ext>
            </a:extLst>
          </p:cNvPr>
          <p:cNvSpPr txBox="1"/>
          <p:nvPr/>
        </p:nvSpPr>
        <p:spPr>
          <a:xfrm>
            <a:off x="4414567" y="1105704"/>
            <a:ext cx="3331592" cy="400108"/>
          </a:xfrm>
          <a:prstGeom prst="rect">
            <a:avLst/>
          </a:prstGeom>
          <a:noFill/>
        </p:spPr>
        <p:txBody>
          <a:bodyPr wrap="square" lIns="91439" tIns="45719" rIns="91439" bIns="45719" rtlCol="0">
            <a:spAutoFit/>
          </a:bodyPr>
          <a:lstStyle/>
          <a:p>
            <a:pPr algn="ctr" defTabSz="507555" rtl="0"/>
            <a:r>
              <a:rPr kumimoji="1" lang="en-US" altLang="ja-JP" sz="2000" b="1" u="sng" kern="1200" dirty="0">
                <a:solidFill>
                  <a:prstClr val="black"/>
                </a:solidFill>
                <a:latin typeface="Helvetica" charset="0"/>
                <a:ea typeface="Helvetica" charset="0"/>
                <a:cs typeface="Helvetica" charset="0"/>
              </a:rPr>
              <a:t>Experimental set-up</a:t>
            </a:r>
            <a:endParaRPr kumimoji="1" lang="ja-JP" altLang="en-US" sz="2000" b="1" u="sng" kern="1200" dirty="0">
              <a:solidFill>
                <a:prstClr val="black"/>
              </a:solidFill>
              <a:latin typeface="Helvetica" charset="0"/>
              <a:ea typeface="Helvetica" charset="0"/>
              <a:cs typeface="Helvetica" charset="0"/>
            </a:endParaRPr>
          </a:p>
        </p:txBody>
      </p:sp>
      <p:grpSp>
        <p:nvGrpSpPr>
          <p:cNvPr id="9" name="図形グループ 87">
            <a:extLst>
              <a:ext uri="{FF2B5EF4-FFF2-40B4-BE49-F238E27FC236}">
                <a16:creationId xmlns:a16="http://schemas.microsoft.com/office/drawing/2014/main" id="{6E1353E0-3226-A244-9D9E-3F101D1C68EB}"/>
              </a:ext>
            </a:extLst>
          </p:cNvPr>
          <p:cNvGrpSpPr/>
          <p:nvPr/>
        </p:nvGrpSpPr>
        <p:grpSpPr>
          <a:xfrm>
            <a:off x="1641964" y="1530673"/>
            <a:ext cx="5899263" cy="4358239"/>
            <a:chOff x="1078079" y="759041"/>
            <a:chExt cx="9092862" cy="6717596"/>
          </a:xfrm>
        </p:grpSpPr>
        <p:pic>
          <p:nvPicPr>
            <p:cNvPr id="10" name="図 9">
              <a:extLst>
                <a:ext uri="{FF2B5EF4-FFF2-40B4-BE49-F238E27FC236}">
                  <a16:creationId xmlns:a16="http://schemas.microsoft.com/office/drawing/2014/main" id="{9D4D5EB4-1C63-D049-91AF-E37C436B984E}"/>
                </a:ext>
              </a:extLst>
            </p:cNvPr>
            <p:cNvPicPr>
              <a:picLocks noChangeAspect="1"/>
            </p:cNvPicPr>
            <p:nvPr/>
          </p:nvPicPr>
          <p:blipFill>
            <a:blip r:embed="rId2"/>
            <a:stretch>
              <a:fillRect/>
            </a:stretch>
          </p:blipFill>
          <p:spPr>
            <a:xfrm>
              <a:off x="1289866" y="1566289"/>
              <a:ext cx="2532604" cy="1729406"/>
            </a:xfrm>
            <a:prstGeom prst="rect">
              <a:avLst/>
            </a:prstGeom>
            <a:scene3d>
              <a:camera prst="orthographicFront">
                <a:rot lat="1050978" lon="19500296" rev="167123"/>
              </a:camera>
              <a:lightRig rig="threePt" dir="t"/>
            </a:scene3d>
          </p:spPr>
        </p:pic>
        <p:pic>
          <p:nvPicPr>
            <p:cNvPr id="11" name="図 10">
              <a:extLst>
                <a:ext uri="{FF2B5EF4-FFF2-40B4-BE49-F238E27FC236}">
                  <a16:creationId xmlns:a16="http://schemas.microsoft.com/office/drawing/2014/main" id="{64ED0E1C-E04C-6C4A-80DD-CA26FFC76C59}"/>
                </a:ext>
              </a:extLst>
            </p:cNvPr>
            <p:cNvPicPr>
              <a:picLocks noChangeAspect="1"/>
            </p:cNvPicPr>
            <p:nvPr/>
          </p:nvPicPr>
          <p:blipFill rotWithShape="1">
            <a:blip r:embed="rId3"/>
            <a:srcRect l="17132" t="65948" r="65188" b="10721"/>
            <a:stretch/>
          </p:blipFill>
          <p:spPr>
            <a:xfrm rot="5400000">
              <a:off x="7823525" y="1799409"/>
              <a:ext cx="1504353" cy="1488218"/>
            </a:xfrm>
            <a:prstGeom prst="rect">
              <a:avLst/>
            </a:prstGeom>
            <a:scene3d>
              <a:camera prst="orthographicFront">
                <a:rot lat="2792158" lon="20218266" rev="20163863"/>
              </a:camera>
              <a:lightRig rig="threePt" dir="t"/>
            </a:scene3d>
          </p:spPr>
        </p:pic>
        <p:pic>
          <p:nvPicPr>
            <p:cNvPr id="12" name="図 11">
              <a:extLst>
                <a:ext uri="{FF2B5EF4-FFF2-40B4-BE49-F238E27FC236}">
                  <a16:creationId xmlns:a16="http://schemas.microsoft.com/office/drawing/2014/main" id="{61DE05B8-042F-BB49-A8EA-8DB1A4E74956}"/>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8375" r="22375"/>
            <a:stretch/>
          </p:blipFill>
          <p:spPr>
            <a:xfrm>
              <a:off x="5667521" y="3176122"/>
              <a:ext cx="4503420" cy="4300515"/>
            </a:xfrm>
            <a:prstGeom prst="rect">
              <a:avLst/>
            </a:prstGeom>
          </p:spPr>
        </p:pic>
        <p:pic>
          <p:nvPicPr>
            <p:cNvPr id="13" name="図 12">
              <a:extLst>
                <a:ext uri="{FF2B5EF4-FFF2-40B4-BE49-F238E27FC236}">
                  <a16:creationId xmlns:a16="http://schemas.microsoft.com/office/drawing/2014/main" id="{ADCE37F8-CF63-674F-853F-BC85BA0CB09B}"/>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3375" t="12259" r="59625" b="31395"/>
            <a:stretch/>
          </p:blipFill>
          <p:spPr>
            <a:xfrm>
              <a:off x="4025321" y="2370227"/>
              <a:ext cx="1642200" cy="1611789"/>
            </a:xfrm>
            <a:prstGeom prst="rect">
              <a:avLst/>
            </a:prstGeom>
          </p:spPr>
        </p:pic>
        <p:cxnSp>
          <p:nvCxnSpPr>
            <p:cNvPr id="14" name="直線コネクタ 13">
              <a:extLst>
                <a:ext uri="{FF2B5EF4-FFF2-40B4-BE49-F238E27FC236}">
                  <a16:creationId xmlns:a16="http://schemas.microsoft.com/office/drawing/2014/main" id="{8F8CC561-8B0E-454C-96EB-79079E41637F}"/>
                </a:ext>
              </a:extLst>
            </p:cNvPr>
            <p:cNvCxnSpPr>
              <a:cxnSpLocks/>
            </p:cNvCxnSpPr>
            <p:nvPr/>
          </p:nvCxnSpPr>
          <p:spPr>
            <a:xfrm>
              <a:off x="4534931" y="3564743"/>
              <a:ext cx="2690790" cy="111012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A73EDA23-3FFE-3846-A041-13D4EF3521BC}"/>
                </a:ext>
              </a:extLst>
            </p:cNvPr>
            <p:cNvCxnSpPr>
              <a:cxnSpLocks/>
            </p:cNvCxnSpPr>
            <p:nvPr/>
          </p:nvCxnSpPr>
          <p:spPr>
            <a:xfrm>
              <a:off x="4759811" y="2725289"/>
              <a:ext cx="2359320" cy="194958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D38725D4-D846-8548-AEFB-F34F46BFA2AA}"/>
                </a:ext>
              </a:extLst>
            </p:cNvPr>
            <p:cNvCxnSpPr>
              <a:cxnSpLocks/>
            </p:cNvCxnSpPr>
            <p:nvPr/>
          </p:nvCxnSpPr>
          <p:spPr>
            <a:xfrm flipV="1">
              <a:off x="4759811" y="2472770"/>
              <a:ext cx="3775886" cy="25251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C06D85B3-7CC3-6145-8123-17815F7DF315}"/>
                </a:ext>
              </a:extLst>
            </p:cNvPr>
            <p:cNvCxnSpPr>
              <a:cxnSpLocks/>
            </p:cNvCxnSpPr>
            <p:nvPr/>
          </p:nvCxnSpPr>
          <p:spPr>
            <a:xfrm flipV="1">
              <a:off x="4534931" y="2453827"/>
              <a:ext cx="4000766" cy="111091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円弧 17">
              <a:extLst>
                <a:ext uri="{FF2B5EF4-FFF2-40B4-BE49-F238E27FC236}">
                  <a16:creationId xmlns:a16="http://schemas.microsoft.com/office/drawing/2014/main" id="{54463268-3068-6048-B84B-B9B0C481CE24}"/>
                </a:ext>
              </a:extLst>
            </p:cNvPr>
            <p:cNvSpPr/>
            <p:nvPr/>
          </p:nvSpPr>
          <p:spPr>
            <a:xfrm rot="932920" flipH="1">
              <a:off x="4467124" y="2579107"/>
              <a:ext cx="422289" cy="1148190"/>
            </a:xfrm>
            <a:prstGeom prst="arc">
              <a:avLst>
                <a:gd name="adj1" fmla="val 16597909"/>
                <a:gd name="adj2" fmla="val 4906180"/>
              </a:avLst>
            </a:prstGeom>
            <a:ln>
              <a:solidFill>
                <a:srgbClr val="7030A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9" name="円弧 18">
              <a:extLst>
                <a:ext uri="{FF2B5EF4-FFF2-40B4-BE49-F238E27FC236}">
                  <a16:creationId xmlns:a16="http://schemas.microsoft.com/office/drawing/2014/main" id="{68F66560-31AD-F747-BFDD-897E43206633}"/>
                </a:ext>
              </a:extLst>
            </p:cNvPr>
            <p:cNvSpPr/>
            <p:nvPr/>
          </p:nvSpPr>
          <p:spPr>
            <a:xfrm rot="17664111" flipH="1">
              <a:off x="4589886" y="2666997"/>
              <a:ext cx="346178" cy="1000030"/>
            </a:xfrm>
            <a:prstGeom prst="arc">
              <a:avLst>
                <a:gd name="adj1" fmla="val 16365688"/>
                <a:gd name="adj2" fmla="val 4214159"/>
              </a:avLst>
            </a:prstGeom>
            <a:ln>
              <a:solidFill>
                <a:srgbClr val="7030A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 name="楕円 34">
              <a:extLst>
                <a:ext uri="{FF2B5EF4-FFF2-40B4-BE49-F238E27FC236}">
                  <a16:creationId xmlns:a16="http://schemas.microsoft.com/office/drawing/2014/main" id="{59F5E16A-F8B9-C54A-A895-E4B8CAAB7CF7}"/>
                </a:ext>
              </a:extLst>
            </p:cNvPr>
            <p:cNvSpPr/>
            <p:nvPr/>
          </p:nvSpPr>
          <p:spPr>
            <a:xfrm>
              <a:off x="6982923" y="4483281"/>
              <a:ext cx="369373" cy="369373"/>
            </a:xfrm>
            <a:prstGeom prst="ellipse">
              <a:avLst/>
            </a:prstGeom>
            <a:gradFill flip="none" rotWithShape="1">
              <a:gsLst>
                <a:gs pos="73447">
                  <a:srgbClr val="FFDF7F">
                    <a:alpha val="0"/>
                  </a:srgbClr>
                </a:gs>
                <a:gs pos="0">
                  <a:schemeClr val="accent1">
                    <a:lumMod val="5000"/>
                    <a:lumOff val="95000"/>
                  </a:schemeClr>
                </a:gs>
                <a:gs pos="47000">
                  <a:srgbClr val="FFC000">
                    <a:alpha val="3400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9F5B3446-F9FD-9E48-9FA1-0E65665B2B71}"/>
                </a:ext>
              </a:extLst>
            </p:cNvPr>
            <p:cNvSpPr txBox="1"/>
            <p:nvPr/>
          </p:nvSpPr>
          <p:spPr>
            <a:xfrm>
              <a:off x="6730153" y="3553182"/>
              <a:ext cx="3057939" cy="870792"/>
            </a:xfrm>
            <a:prstGeom prst="rect">
              <a:avLst/>
            </a:prstGeom>
            <a:noFill/>
          </p:spPr>
          <p:txBody>
            <a:bodyPr wrap="square" rtlCol="0">
              <a:spAutoFit/>
            </a:bodyPr>
            <a:lstStyle/>
            <a:p>
              <a:pPr algn="ctr"/>
              <a:r>
                <a:rPr kumimoji="1" lang="en-US" altLang="ja-JP" sz="1600" dirty="0">
                  <a:latin typeface="Arial Unicode MS" panose="020B0604020202020204" pitchFamily="50" charset="-128"/>
                  <a:ea typeface="Arial Unicode MS" panose="020B0604020202020204" pitchFamily="50" charset="-128"/>
                  <a:cs typeface="Arial Unicode MS" panose="020B0604020202020204" pitchFamily="50" charset="-128"/>
                </a:rPr>
                <a:t>GEKKO-XII (2</a:t>
              </a:r>
              <a:r>
                <a:rPr kumimoji="1" lang="en-US" altLang="ja-JP" sz="1600" dirty="0">
                  <a:latin typeface="Symbol" panose="05050102010706020507" pitchFamily="18" charset="2"/>
                  <a:ea typeface="Arial Unicode MS" panose="020B0604020202020204" pitchFamily="50" charset="-128"/>
                  <a:cs typeface="Arial Unicode MS" panose="020B0604020202020204" pitchFamily="50" charset="-128"/>
                </a:rPr>
                <a:t>w</a:t>
              </a:r>
              <a:r>
                <a:rPr kumimoji="1" lang="en-US" altLang="ja-JP" sz="1600" dirty="0">
                  <a:latin typeface="Arial Unicode MS" panose="020B0604020202020204" pitchFamily="50" charset="-128"/>
                  <a:ea typeface="Arial Unicode MS" panose="020B0604020202020204" pitchFamily="50" charset="-128"/>
                  <a:cs typeface="Arial Unicode MS" panose="020B0604020202020204" pitchFamily="50" charset="-128"/>
                </a:rPr>
                <a:t>) </a:t>
              </a:r>
            </a:p>
            <a:p>
              <a:pPr algn="ctr"/>
              <a:r>
                <a:rPr kumimoji="1" lang="en-US" altLang="ja-JP" sz="1600" dirty="0">
                  <a:latin typeface="Arial Unicode MS" panose="020B0604020202020204" pitchFamily="50" charset="-128"/>
                  <a:ea typeface="Arial Unicode MS" panose="020B0604020202020204" pitchFamily="50" charset="-128"/>
                  <a:cs typeface="Arial Unicode MS" panose="020B0604020202020204" pitchFamily="50" charset="-128"/>
                </a:rPr>
                <a:t>for implosion</a:t>
              </a:r>
              <a:endParaRPr kumimoji="1" lang="ja-JP" altLang="en-US" sz="16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22" name="テキスト ボックス 21">
              <a:extLst>
                <a:ext uri="{FF2B5EF4-FFF2-40B4-BE49-F238E27FC236}">
                  <a16:creationId xmlns:a16="http://schemas.microsoft.com/office/drawing/2014/main" id="{EC4E6F56-2375-3142-9DCA-1C199DF6132A}"/>
                </a:ext>
              </a:extLst>
            </p:cNvPr>
            <p:cNvSpPr txBox="1"/>
            <p:nvPr/>
          </p:nvSpPr>
          <p:spPr>
            <a:xfrm rot="1518316">
              <a:off x="7580733" y="1418032"/>
              <a:ext cx="2462505" cy="338554"/>
            </a:xfrm>
            <a:prstGeom prst="rect">
              <a:avLst/>
            </a:prstGeom>
            <a:noFill/>
          </p:spPr>
          <p:txBody>
            <a:bodyPr wrap="square" rtlCol="0">
              <a:spAutoFit/>
            </a:bodyPr>
            <a:lstStyle/>
            <a:p>
              <a:pPr algn="ctr"/>
              <a:r>
                <a:rPr kumimoji="1" lang="en-US" altLang="ja-JP" sz="1600" dirty="0">
                  <a:latin typeface="Arial Unicode MS" panose="020B0604020202020204" pitchFamily="50" charset="-128"/>
                  <a:ea typeface="Arial Unicode MS" panose="020B0604020202020204" pitchFamily="50" charset="-128"/>
                  <a:cs typeface="Arial Unicode MS" panose="020B0604020202020204" pitchFamily="50" charset="-128"/>
                </a:rPr>
                <a:t>Cu-K</a:t>
              </a:r>
              <a:r>
                <a:rPr kumimoji="1" lang="en-US" altLang="ja-JP" sz="1600" dirty="0">
                  <a:latin typeface="Symbol" panose="05050102010706020507" pitchFamily="18" charset="2"/>
                  <a:ea typeface="Arial Unicode MS" panose="020B0604020202020204" pitchFamily="50" charset="-128"/>
                  <a:cs typeface="Arial Unicode MS" panose="020B0604020202020204" pitchFamily="50" charset="-128"/>
                </a:rPr>
                <a:t>a</a:t>
              </a:r>
              <a:r>
                <a:rPr kumimoji="1" lang="en-US" altLang="ja-JP" sz="1600" dirty="0">
                  <a:latin typeface="Arial Unicode MS" panose="020B0604020202020204" pitchFamily="50" charset="-128"/>
                  <a:ea typeface="Arial Unicode MS" panose="020B0604020202020204" pitchFamily="50" charset="-128"/>
                  <a:cs typeface="Arial Unicode MS" panose="020B0604020202020204" pitchFamily="50" charset="-128"/>
                </a:rPr>
                <a:t> imaging</a:t>
              </a:r>
              <a:endParaRPr kumimoji="1" lang="ja-JP" altLang="en-US" sz="16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23" name="テキスト ボックス 22">
              <a:extLst>
                <a:ext uri="{FF2B5EF4-FFF2-40B4-BE49-F238E27FC236}">
                  <a16:creationId xmlns:a16="http://schemas.microsoft.com/office/drawing/2014/main" id="{16E7EC78-42F7-EC41-893A-A93FD59FA68F}"/>
                </a:ext>
              </a:extLst>
            </p:cNvPr>
            <p:cNvSpPr txBox="1"/>
            <p:nvPr/>
          </p:nvSpPr>
          <p:spPr>
            <a:xfrm>
              <a:off x="1616501" y="4420038"/>
              <a:ext cx="2462505" cy="338554"/>
            </a:xfrm>
            <a:prstGeom prst="rect">
              <a:avLst/>
            </a:prstGeom>
            <a:noFill/>
          </p:spPr>
          <p:txBody>
            <a:bodyPr wrap="square" rtlCol="0">
              <a:spAutoFit/>
            </a:bodyPr>
            <a:lstStyle/>
            <a:p>
              <a:pPr algn="ctr"/>
              <a:r>
                <a:rPr kumimoji="1" lang="en-US" altLang="ja-JP" sz="1600" dirty="0">
                  <a:latin typeface="Arial Unicode MS" panose="020B0604020202020204" pitchFamily="50" charset="-128"/>
                  <a:ea typeface="Arial Unicode MS" panose="020B0604020202020204" pitchFamily="50" charset="-128"/>
                  <a:cs typeface="Arial Unicode MS" panose="020B0604020202020204" pitchFamily="50" charset="-128"/>
                </a:rPr>
                <a:t>Flat crystal</a:t>
              </a:r>
              <a:endParaRPr kumimoji="1" lang="ja-JP" altLang="en-US" sz="16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cxnSp>
          <p:nvCxnSpPr>
            <p:cNvPr id="24" name="直線コネクタ 23">
              <a:extLst>
                <a:ext uri="{FF2B5EF4-FFF2-40B4-BE49-F238E27FC236}">
                  <a16:creationId xmlns:a16="http://schemas.microsoft.com/office/drawing/2014/main" id="{2D057298-9120-FC46-BBA9-52A03269A767}"/>
                </a:ext>
              </a:extLst>
            </p:cNvPr>
            <p:cNvCxnSpPr>
              <a:cxnSpLocks/>
            </p:cNvCxnSpPr>
            <p:nvPr/>
          </p:nvCxnSpPr>
          <p:spPr>
            <a:xfrm flipV="1">
              <a:off x="2457423" y="2834207"/>
              <a:ext cx="1060709" cy="97919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25" name="グループ化 124">
              <a:extLst>
                <a:ext uri="{FF2B5EF4-FFF2-40B4-BE49-F238E27FC236}">
                  <a16:creationId xmlns:a16="http://schemas.microsoft.com/office/drawing/2014/main" id="{5B52F2C8-49D2-A640-A1E4-ED71325A3656}"/>
                </a:ext>
              </a:extLst>
            </p:cNvPr>
            <p:cNvGrpSpPr/>
            <p:nvPr/>
          </p:nvGrpSpPr>
          <p:grpSpPr>
            <a:xfrm>
              <a:off x="1789129" y="3130848"/>
              <a:ext cx="5410012" cy="2044050"/>
              <a:chOff x="-138206" y="2059135"/>
              <a:chExt cx="6310406" cy="2384242"/>
            </a:xfrm>
          </p:grpSpPr>
          <p:pic>
            <p:nvPicPr>
              <p:cNvPr id="31" name="図 30">
                <a:extLst>
                  <a:ext uri="{FF2B5EF4-FFF2-40B4-BE49-F238E27FC236}">
                    <a16:creationId xmlns:a16="http://schemas.microsoft.com/office/drawing/2014/main" id="{A6FD07E1-43AD-0346-9A93-DF4F41EBD819}"/>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b="15195"/>
              <a:stretch/>
            </p:blipFill>
            <p:spPr>
              <a:xfrm>
                <a:off x="9435" y="2059135"/>
                <a:ext cx="5977890" cy="2384242"/>
              </a:xfrm>
              <a:prstGeom prst="rect">
                <a:avLst/>
              </a:prstGeom>
            </p:spPr>
          </p:pic>
          <p:cxnSp>
            <p:nvCxnSpPr>
              <p:cNvPr id="32" name="直線コネクタ 31">
                <a:extLst>
                  <a:ext uri="{FF2B5EF4-FFF2-40B4-BE49-F238E27FC236}">
                    <a16:creationId xmlns:a16="http://schemas.microsoft.com/office/drawing/2014/main" id="{9E07AA0B-65E8-164C-A6E7-D2660DDE7DCE}"/>
                  </a:ext>
                </a:extLst>
              </p:cNvPr>
              <p:cNvCxnSpPr>
                <a:cxnSpLocks/>
              </p:cNvCxnSpPr>
              <p:nvPr/>
            </p:nvCxnSpPr>
            <p:spPr>
              <a:xfrm flipH="1">
                <a:off x="3223260" y="3943350"/>
                <a:ext cx="286893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B2D3A3BD-CA26-A443-91CB-BBF65E0FCE1C}"/>
                  </a:ext>
                </a:extLst>
              </p:cNvPr>
              <p:cNvCxnSpPr>
                <a:cxnSpLocks/>
              </p:cNvCxnSpPr>
              <p:nvPr/>
            </p:nvCxnSpPr>
            <p:spPr>
              <a:xfrm flipH="1" flipV="1">
                <a:off x="2421210" y="3760470"/>
                <a:ext cx="3750990" cy="18288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CA91CC3D-F197-444B-B111-FF668113B2A2}"/>
                  </a:ext>
                </a:extLst>
              </p:cNvPr>
              <p:cNvCxnSpPr>
                <a:cxnSpLocks/>
              </p:cNvCxnSpPr>
              <p:nvPr/>
            </p:nvCxnSpPr>
            <p:spPr>
              <a:xfrm>
                <a:off x="594360" y="2857500"/>
                <a:ext cx="2628900" cy="108585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B8C05AA9-9E4F-7549-9643-8B3A8655E3CC}"/>
                  </a:ext>
                </a:extLst>
              </p:cNvPr>
              <p:cNvCxnSpPr>
                <a:cxnSpLocks/>
              </p:cNvCxnSpPr>
              <p:nvPr/>
            </p:nvCxnSpPr>
            <p:spPr>
              <a:xfrm>
                <a:off x="594360" y="3038174"/>
                <a:ext cx="1910670" cy="72229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4CB6140E-9FB7-6946-8A8C-81620C074F6A}"/>
                  </a:ext>
                </a:extLst>
              </p:cNvPr>
              <p:cNvCxnSpPr>
                <a:cxnSpLocks/>
              </p:cNvCxnSpPr>
              <p:nvPr/>
            </p:nvCxnSpPr>
            <p:spPr>
              <a:xfrm>
                <a:off x="2303145" y="3869055"/>
                <a:ext cx="1011555" cy="2171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5916D3EC-CD06-6840-845B-501435136403}"/>
                  </a:ext>
                </a:extLst>
              </p:cNvPr>
              <p:cNvCxnSpPr>
                <a:cxnSpLocks/>
              </p:cNvCxnSpPr>
              <p:nvPr/>
            </p:nvCxnSpPr>
            <p:spPr>
              <a:xfrm>
                <a:off x="2305844" y="3825439"/>
                <a:ext cx="1011555" cy="2171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A0C44185-F709-1549-A987-CBC260B1166B}"/>
                  </a:ext>
                </a:extLst>
              </p:cNvPr>
              <p:cNvCxnSpPr>
                <a:cxnSpLocks/>
              </p:cNvCxnSpPr>
              <p:nvPr/>
            </p:nvCxnSpPr>
            <p:spPr>
              <a:xfrm>
                <a:off x="2366432" y="3660593"/>
                <a:ext cx="1011555" cy="2171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572C633A-F8F3-5A4C-8DF1-A3B0227B63A1}"/>
                  </a:ext>
                </a:extLst>
              </p:cNvPr>
              <p:cNvCxnSpPr>
                <a:cxnSpLocks/>
              </p:cNvCxnSpPr>
              <p:nvPr/>
            </p:nvCxnSpPr>
            <p:spPr>
              <a:xfrm flipV="1">
                <a:off x="3314700" y="3865385"/>
                <a:ext cx="54662" cy="186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AA4FF822-AB30-5E42-B920-B324441B9BC4}"/>
                  </a:ext>
                </a:extLst>
              </p:cNvPr>
              <p:cNvCxnSpPr>
                <a:cxnSpLocks/>
              </p:cNvCxnSpPr>
              <p:nvPr/>
            </p:nvCxnSpPr>
            <p:spPr>
              <a:xfrm flipV="1">
                <a:off x="2303145" y="3661257"/>
                <a:ext cx="63287" cy="174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B2B48247-8226-B244-BC7C-D62B7B09B099}"/>
                  </a:ext>
                </a:extLst>
              </p:cNvPr>
              <p:cNvCxnSpPr>
                <a:cxnSpLocks/>
              </p:cNvCxnSpPr>
              <p:nvPr/>
            </p:nvCxnSpPr>
            <p:spPr>
              <a:xfrm flipV="1">
                <a:off x="2307400" y="3823471"/>
                <a:ext cx="1" cy="54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B351AC1D-6D8F-E64A-8253-093CF117F1F8}"/>
                  </a:ext>
                </a:extLst>
              </p:cNvPr>
              <p:cNvCxnSpPr>
                <a:cxnSpLocks/>
              </p:cNvCxnSpPr>
              <p:nvPr/>
            </p:nvCxnSpPr>
            <p:spPr>
              <a:xfrm flipV="1">
                <a:off x="3314700" y="4035603"/>
                <a:ext cx="1" cy="54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9C7A323A-EE50-1F46-9EB4-31D66025D589}"/>
                  </a:ext>
                </a:extLst>
              </p:cNvPr>
              <p:cNvCxnSpPr>
                <a:cxnSpLocks/>
              </p:cNvCxnSpPr>
              <p:nvPr/>
            </p:nvCxnSpPr>
            <p:spPr>
              <a:xfrm flipV="1">
                <a:off x="3314700" y="3906291"/>
                <a:ext cx="54662" cy="186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4F0AE11D-D1F3-004F-B6AA-D5770D8AFA76}"/>
                  </a:ext>
                </a:extLst>
              </p:cNvPr>
              <p:cNvCxnSpPr>
                <a:cxnSpLocks/>
              </p:cNvCxnSpPr>
              <p:nvPr/>
            </p:nvCxnSpPr>
            <p:spPr>
              <a:xfrm flipV="1">
                <a:off x="3362297" y="3867280"/>
                <a:ext cx="1" cy="54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35A6A9F7-5556-1645-9DEC-B8272E06FC86}"/>
                  </a:ext>
                </a:extLst>
              </p:cNvPr>
              <p:cNvCxnSpPr>
                <a:cxnSpLocks/>
              </p:cNvCxnSpPr>
              <p:nvPr/>
            </p:nvCxnSpPr>
            <p:spPr>
              <a:xfrm flipH="1" flipV="1">
                <a:off x="-138206" y="2357473"/>
                <a:ext cx="732568" cy="77341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26" name="直線コネクタ 25">
              <a:extLst>
                <a:ext uri="{FF2B5EF4-FFF2-40B4-BE49-F238E27FC236}">
                  <a16:creationId xmlns:a16="http://schemas.microsoft.com/office/drawing/2014/main" id="{67DA2F30-E571-FD4C-8D5E-82731C9ED558}"/>
                </a:ext>
              </a:extLst>
            </p:cNvPr>
            <p:cNvCxnSpPr>
              <a:cxnSpLocks/>
            </p:cNvCxnSpPr>
            <p:nvPr/>
          </p:nvCxnSpPr>
          <p:spPr>
            <a:xfrm flipH="1">
              <a:off x="7159384" y="3564172"/>
              <a:ext cx="467140" cy="1103244"/>
            </a:xfrm>
            <a:prstGeom prst="line">
              <a:avLst/>
            </a:prstGeom>
            <a:ln>
              <a:solidFill>
                <a:schemeClr val="bg1">
                  <a:alpha val="20000"/>
                </a:schemeClr>
              </a:solidFill>
            </a:ln>
            <a:effectLst>
              <a:glow rad="228600">
                <a:schemeClr val="accent1">
                  <a:satMod val="175000"/>
                  <a:alpha val="40000"/>
                </a:schemeClr>
              </a:glow>
              <a:softEdge rad="127000"/>
            </a:effectLst>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B6847A04-199F-4045-8002-3469A65E21C5}"/>
                </a:ext>
              </a:extLst>
            </p:cNvPr>
            <p:cNvSpPr txBox="1"/>
            <p:nvPr/>
          </p:nvSpPr>
          <p:spPr>
            <a:xfrm rot="20737623">
              <a:off x="1078079" y="759041"/>
              <a:ext cx="2462505" cy="338554"/>
            </a:xfrm>
            <a:prstGeom prst="rect">
              <a:avLst/>
            </a:prstGeom>
            <a:noFill/>
          </p:spPr>
          <p:txBody>
            <a:bodyPr wrap="square" rtlCol="0">
              <a:spAutoFit/>
            </a:bodyPr>
            <a:lstStyle/>
            <a:p>
              <a:pPr algn="ctr"/>
              <a:r>
                <a:rPr kumimoji="1" lang="en-US" altLang="ja-JP" sz="1600" dirty="0">
                  <a:latin typeface="Arial Unicode MS" panose="020B0604020202020204" pitchFamily="50" charset="-128"/>
                  <a:ea typeface="Arial Unicode MS" panose="020B0604020202020204" pitchFamily="50" charset="-128"/>
                  <a:cs typeface="Arial Unicode MS" panose="020B0604020202020204" pitchFamily="50" charset="-128"/>
                </a:rPr>
                <a:t>Cu-K</a:t>
              </a:r>
              <a:r>
                <a:rPr kumimoji="1" lang="en-US" altLang="ja-JP" sz="1600" dirty="0">
                  <a:latin typeface="Symbol" panose="05050102010706020507" pitchFamily="18" charset="2"/>
                  <a:ea typeface="Arial Unicode MS" panose="020B0604020202020204" pitchFamily="50" charset="-128"/>
                  <a:cs typeface="Arial Unicode MS" panose="020B0604020202020204" pitchFamily="50" charset="-128"/>
                </a:rPr>
                <a:t>a</a:t>
              </a:r>
              <a:r>
                <a:rPr kumimoji="1" lang="en-US" altLang="ja-JP" sz="1600" dirty="0">
                  <a:latin typeface="Arial Unicode MS" panose="020B0604020202020204" pitchFamily="50" charset="-128"/>
                  <a:ea typeface="Arial Unicode MS" panose="020B0604020202020204" pitchFamily="50" charset="-128"/>
                  <a:cs typeface="Arial Unicode MS" panose="020B0604020202020204" pitchFamily="50" charset="-128"/>
                </a:rPr>
                <a:t> spectroscopy</a:t>
              </a:r>
              <a:endParaRPr kumimoji="1" lang="ja-JP" altLang="en-US" sz="16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28" name="テキスト ボックス 27">
              <a:extLst>
                <a:ext uri="{FF2B5EF4-FFF2-40B4-BE49-F238E27FC236}">
                  <a16:creationId xmlns:a16="http://schemas.microsoft.com/office/drawing/2014/main" id="{5C8CC7DB-0104-6143-8B02-C70E34105B02}"/>
                </a:ext>
              </a:extLst>
            </p:cNvPr>
            <p:cNvSpPr txBox="1"/>
            <p:nvPr/>
          </p:nvSpPr>
          <p:spPr>
            <a:xfrm>
              <a:off x="3516461" y="1745203"/>
              <a:ext cx="2462505" cy="870792"/>
            </a:xfrm>
            <a:prstGeom prst="rect">
              <a:avLst/>
            </a:prstGeom>
            <a:noFill/>
          </p:spPr>
          <p:txBody>
            <a:bodyPr wrap="square" rtlCol="0">
              <a:spAutoFit/>
            </a:bodyPr>
            <a:lstStyle/>
            <a:p>
              <a:pPr algn="ctr"/>
              <a:r>
                <a:rPr kumimoji="1" lang="en-US" altLang="ja-JP" sz="1600" dirty="0">
                  <a:latin typeface="Arial Unicode MS" panose="020B0604020202020204" pitchFamily="50" charset="-128"/>
                  <a:ea typeface="Arial Unicode MS" panose="020B0604020202020204" pitchFamily="50" charset="-128"/>
                  <a:cs typeface="Arial Unicode MS" panose="020B0604020202020204" pitchFamily="50" charset="-128"/>
                </a:rPr>
                <a:t>Spherical crystal</a:t>
              </a:r>
              <a:endParaRPr kumimoji="1" lang="ja-JP" altLang="en-US" sz="16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29" name="テキスト ボックス 28">
              <a:extLst>
                <a:ext uri="{FF2B5EF4-FFF2-40B4-BE49-F238E27FC236}">
                  <a16:creationId xmlns:a16="http://schemas.microsoft.com/office/drawing/2014/main" id="{79B7DE3D-1069-D946-B711-D1D19B8F22E8}"/>
                </a:ext>
              </a:extLst>
            </p:cNvPr>
            <p:cNvSpPr txBox="1"/>
            <p:nvPr/>
          </p:nvSpPr>
          <p:spPr>
            <a:xfrm>
              <a:off x="5441720" y="6329741"/>
              <a:ext cx="3182159" cy="870792"/>
            </a:xfrm>
            <a:prstGeom prst="rect">
              <a:avLst/>
            </a:prstGeom>
            <a:noFill/>
          </p:spPr>
          <p:txBody>
            <a:bodyPr wrap="square" rtlCol="0">
              <a:spAutoFit/>
            </a:bodyPr>
            <a:lstStyle/>
            <a:p>
              <a:pPr algn="ctr"/>
              <a:r>
                <a:rPr kumimoji="1" lang="en-US" altLang="ja-JP" sz="1600" dirty="0">
                  <a:latin typeface="Arial Unicode MS" panose="020B0604020202020204" pitchFamily="50" charset="-128"/>
                  <a:ea typeface="Arial Unicode MS" panose="020B0604020202020204" pitchFamily="50" charset="-128"/>
                  <a:cs typeface="Arial Unicode MS" panose="020B0604020202020204" pitchFamily="50" charset="-128"/>
                </a:rPr>
                <a:t>GEKKO-XII (1</a:t>
              </a:r>
              <a:r>
                <a:rPr kumimoji="1" lang="en-US" altLang="ja-JP" sz="1600" dirty="0">
                  <a:latin typeface="Symbol" panose="05050102010706020507" pitchFamily="18" charset="2"/>
                  <a:ea typeface="Arial Unicode MS" panose="020B0604020202020204" pitchFamily="50" charset="-128"/>
                  <a:cs typeface="Arial Unicode MS" panose="020B0604020202020204" pitchFamily="50" charset="-128"/>
                </a:rPr>
                <a:t>w</a:t>
              </a:r>
              <a:r>
                <a:rPr kumimoji="1" lang="en-US" altLang="ja-JP" sz="1600" dirty="0">
                  <a:latin typeface="Arial Unicode MS" panose="020B0604020202020204" pitchFamily="50" charset="-128"/>
                  <a:ea typeface="Arial Unicode MS" panose="020B0604020202020204" pitchFamily="50" charset="-128"/>
                  <a:cs typeface="Arial Unicode MS" panose="020B0604020202020204" pitchFamily="50" charset="-128"/>
                </a:rPr>
                <a:t>) </a:t>
              </a:r>
            </a:p>
            <a:p>
              <a:pPr algn="ctr"/>
              <a:r>
                <a:rPr kumimoji="1" lang="en-US" altLang="ja-JP" sz="1600" dirty="0">
                  <a:latin typeface="Arial Unicode MS" panose="020B0604020202020204" pitchFamily="50" charset="-128"/>
                  <a:ea typeface="Arial Unicode MS" panose="020B0604020202020204" pitchFamily="50" charset="-128"/>
                  <a:cs typeface="Arial Unicode MS" panose="020B0604020202020204" pitchFamily="50" charset="-128"/>
                </a:rPr>
                <a:t>for B-field</a:t>
              </a:r>
            </a:p>
          </p:txBody>
        </p:sp>
        <p:sp>
          <p:nvSpPr>
            <p:cNvPr id="30" name="楕円 125">
              <a:extLst>
                <a:ext uri="{FF2B5EF4-FFF2-40B4-BE49-F238E27FC236}">
                  <a16:creationId xmlns:a16="http://schemas.microsoft.com/office/drawing/2014/main" id="{4F006C5D-D52A-B348-A53F-F463F346E2E4}"/>
                </a:ext>
              </a:extLst>
            </p:cNvPr>
            <p:cNvSpPr/>
            <p:nvPr/>
          </p:nvSpPr>
          <p:spPr>
            <a:xfrm>
              <a:off x="6430389" y="4805524"/>
              <a:ext cx="369373" cy="369373"/>
            </a:xfrm>
            <a:prstGeom prst="ellipse">
              <a:avLst/>
            </a:prstGeom>
            <a:gradFill flip="none" rotWithShape="1">
              <a:gsLst>
                <a:gs pos="73447">
                  <a:srgbClr val="FFDF7F">
                    <a:alpha val="0"/>
                  </a:srgbClr>
                </a:gs>
                <a:gs pos="0">
                  <a:schemeClr val="accent1">
                    <a:lumMod val="5000"/>
                    <a:lumOff val="95000"/>
                  </a:schemeClr>
                </a:gs>
                <a:gs pos="47000">
                  <a:srgbClr val="FFC000">
                    <a:alpha val="3400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7" name="正方形/長方形 46">
            <a:extLst>
              <a:ext uri="{FF2B5EF4-FFF2-40B4-BE49-F238E27FC236}">
                <a16:creationId xmlns:a16="http://schemas.microsoft.com/office/drawing/2014/main" id="{CAC4FD34-BA76-BF48-98AC-8D60A3CD1209}"/>
              </a:ext>
            </a:extLst>
          </p:cNvPr>
          <p:cNvSpPr/>
          <p:nvPr/>
        </p:nvSpPr>
        <p:spPr>
          <a:xfrm>
            <a:off x="104045" y="4491400"/>
            <a:ext cx="3598356" cy="2325518"/>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48" name="グループ化 33">
            <a:extLst>
              <a:ext uri="{FF2B5EF4-FFF2-40B4-BE49-F238E27FC236}">
                <a16:creationId xmlns:a16="http://schemas.microsoft.com/office/drawing/2014/main" id="{620A9EE4-B32D-6449-A9A8-763F34F21786}"/>
              </a:ext>
            </a:extLst>
          </p:cNvPr>
          <p:cNvGrpSpPr/>
          <p:nvPr/>
        </p:nvGrpSpPr>
        <p:grpSpPr>
          <a:xfrm>
            <a:off x="18281" y="4679600"/>
            <a:ext cx="3681381" cy="2140498"/>
            <a:chOff x="2565377" y="311852"/>
            <a:chExt cx="6021082" cy="3500890"/>
          </a:xfrm>
        </p:grpSpPr>
        <p:sp>
          <p:nvSpPr>
            <p:cNvPr id="49" name="テキスト ボックス 48">
              <a:extLst>
                <a:ext uri="{FF2B5EF4-FFF2-40B4-BE49-F238E27FC236}">
                  <a16:creationId xmlns:a16="http://schemas.microsoft.com/office/drawing/2014/main" id="{39707F16-651B-9A45-8113-CC6431AE48A0}"/>
                </a:ext>
              </a:extLst>
            </p:cNvPr>
            <p:cNvSpPr txBox="1"/>
            <p:nvPr/>
          </p:nvSpPr>
          <p:spPr>
            <a:xfrm rot="20367815">
              <a:off x="4387273" y="2161480"/>
              <a:ext cx="2462505" cy="338554"/>
            </a:xfrm>
            <a:prstGeom prst="rect">
              <a:avLst/>
            </a:prstGeom>
            <a:noFill/>
          </p:spPr>
          <p:txBody>
            <a:bodyPr wrap="square" rtlCol="0">
              <a:spAutoFit/>
            </a:bodyPr>
            <a:lstStyle/>
            <a:p>
              <a:pPr algn="ctr"/>
              <a:r>
                <a:rPr kumimoji="1" lang="en-US" altLang="ja-JP" sz="1600" dirty="0">
                  <a:latin typeface="Arial Unicode MS" panose="020B0604020202020204" pitchFamily="50" charset="-128"/>
                  <a:ea typeface="Arial Unicode MS" panose="020B0604020202020204" pitchFamily="50" charset="-128"/>
                  <a:cs typeface="Arial Unicode MS" panose="020B0604020202020204" pitchFamily="50" charset="-128"/>
                </a:rPr>
                <a:t>Current</a:t>
              </a:r>
              <a:endParaRPr kumimoji="1" lang="ja-JP" altLang="en-US" sz="16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nvGrpSpPr>
            <p:cNvPr id="50" name="グループ化 32">
              <a:extLst>
                <a:ext uri="{FF2B5EF4-FFF2-40B4-BE49-F238E27FC236}">
                  <a16:creationId xmlns:a16="http://schemas.microsoft.com/office/drawing/2014/main" id="{D36D33EC-5BD5-6B4C-9024-8F6891AEDC12}"/>
                </a:ext>
              </a:extLst>
            </p:cNvPr>
            <p:cNvGrpSpPr/>
            <p:nvPr/>
          </p:nvGrpSpPr>
          <p:grpSpPr>
            <a:xfrm>
              <a:off x="2565377" y="311852"/>
              <a:ext cx="6021082" cy="3500890"/>
              <a:chOff x="2544824" y="352951"/>
              <a:chExt cx="6021082" cy="3500890"/>
            </a:xfrm>
          </p:grpSpPr>
          <p:pic>
            <p:nvPicPr>
              <p:cNvPr id="51" name="図 50">
                <a:extLst>
                  <a:ext uri="{FF2B5EF4-FFF2-40B4-BE49-F238E27FC236}">
                    <a16:creationId xmlns:a16="http://schemas.microsoft.com/office/drawing/2014/main" id="{CBFFF867-895A-4E43-B90E-E3A6554E43A0}"/>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7973" t="14227" r="34837" b="10019"/>
              <a:stretch/>
            </p:blipFill>
            <p:spPr>
              <a:xfrm>
                <a:off x="4766212" y="435322"/>
                <a:ext cx="3250919" cy="2454393"/>
              </a:xfrm>
              <a:prstGeom prst="rect">
                <a:avLst/>
              </a:prstGeom>
              <a:ln>
                <a:noFill/>
              </a:ln>
              <a:effectLst>
                <a:outerShdw blurRad="292100" dist="139700" dir="2700000" algn="tl" rotWithShape="0">
                  <a:srgbClr val="333333">
                    <a:alpha val="65000"/>
                  </a:srgbClr>
                </a:outerShdw>
              </a:effectLst>
            </p:spPr>
          </p:pic>
          <p:cxnSp>
            <p:nvCxnSpPr>
              <p:cNvPr id="52" name="直線矢印コネクタ 51">
                <a:extLst>
                  <a:ext uri="{FF2B5EF4-FFF2-40B4-BE49-F238E27FC236}">
                    <a16:creationId xmlns:a16="http://schemas.microsoft.com/office/drawing/2014/main" id="{515895D0-7A6D-E74D-9067-D3136802D2BD}"/>
                  </a:ext>
                </a:extLst>
              </p:cNvPr>
              <p:cNvCxnSpPr>
                <a:cxnSpLocks/>
              </p:cNvCxnSpPr>
              <p:nvPr/>
            </p:nvCxnSpPr>
            <p:spPr>
              <a:xfrm flipV="1">
                <a:off x="5184393" y="2047641"/>
                <a:ext cx="752853" cy="280318"/>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01E5DB42-7004-6C48-AD21-FD75A988F4BC}"/>
                  </a:ext>
                </a:extLst>
              </p:cNvPr>
              <p:cNvCxnSpPr>
                <a:cxnSpLocks/>
              </p:cNvCxnSpPr>
              <p:nvPr/>
            </p:nvCxnSpPr>
            <p:spPr>
              <a:xfrm flipV="1">
                <a:off x="4854830" y="1180213"/>
                <a:ext cx="815183" cy="303526"/>
              </a:xfrm>
              <a:prstGeom prst="straightConnector1">
                <a:avLst/>
              </a:prstGeom>
              <a:ln w="254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54" name="フリーフォーム: 図形 9">
                <a:extLst>
                  <a:ext uri="{FF2B5EF4-FFF2-40B4-BE49-F238E27FC236}">
                    <a16:creationId xmlns:a16="http://schemas.microsoft.com/office/drawing/2014/main" id="{6694ECF7-ACEB-A543-AE96-C9D16F70A8BE}"/>
                  </a:ext>
                </a:extLst>
              </p:cNvPr>
              <p:cNvSpPr/>
              <p:nvPr/>
            </p:nvSpPr>
            <p:spPr>
              <a:xfrm>
                <a:off x="4931934" y="480451"/>
                <a:ext cx="933724" cy="255046"/>
              </a:xfrm>
              <a:custGeom>
                <a:avLst/>
                <a:gdLst>
                  <a:gd name="connsiteX0" fmla="*/ 780836 w 780836"/>
                  <a:gd name="connsiteY0" fmla="*/ 256854 h 256854"/>
                  <a:gd name="connsiteX1" fmla="*/ 565079 w 780836"/>
                  <a:gd name="connsiteY1" fmla="*/ 0 h 256854"/>
                  <a:gd name="connsiteX2" fmla="*/ 0 w 780836"/>
                  <a:gd name="connsiteY2" fmla="*/ 0 h 256854"/>
                </a:gdLst>
                <a:ahLst/>
                <a:cxnLst>
                  <a:cxn ang="0">
                    <a:pos x="connsiteX0" y="connsiteY0"/>
                  </a:cxn>
                  <a:cxn ang="0">
                    <a:pos x="connsiteX1" y="connsiteY1"/>
                  </a:cxn>
                  <a:cxn ang="0">
                    <a:pos x="connsiteX2" y="connsiteY2"/>
                  </a:cxn>
                </a:cxnLst>
                <a:rect l="l" t="t" r="r" b="b"/>
                <a:pathLst>
                  <a:path w="780836" h="256854">
                    <a:moveTo>
                      <a:pt x="780836" y="256854"/>
                    </a:moveTo>
                    <a:lnTo>
                      <a:pt x="565079" y="0"/>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AE3C5DD3-8F76-574E-A07F-DC37CCC47795}"/>
                  </a:ext>
                </a:extLst>
              </p:cNvPr>
              <p:cNvSpPr txBox="1"/>
              <p:nvPr/>
            </p:nvSpPr>
            <p:spPr>
              <a:xfrm>
                <a:off x="2544824" y="352951"/>
                <a:ext cx="2462505" cy="584775"/>
              </a:xfrm>
              <a:prstGeom prst="rect">
                <a:avLst/>
              </a:prstGeom>
              <a:noFill/>
            </p:spPr>
            <p:txBody>
              <a:bodyPr wrap="square" rtlCol="0">
                <a:spAutoFit/>
              </a:bodyPr>
              <a:lstStyle/>
              <a:p>
                <a:pPr algn="ctr"/>
                <a:r>
                  <a:rPr kumimoji="1" lang="en-US" altLang="ja-JP" sz="1600" dirty="0">
                    <a:latin typeface="Arial Unicode MS" panose="020B0604020202020204" pitchFamily="50" charset="-128"/>
                    <a:ea typeface="Arial Unicode MS" panose="020B0604020202020204" pitchFamily="50" charset="-128"/>
                    <a:cs typeface="Arial Unicode MS" panose="020B0604020202020204" pitchFamily="50" charset="-128"/>
                  </a:rPr>
                  <a:t>Cu-doped CH solid ball</a:t>
                </a:r>
              </a:p>
              <a:p>
                <a:pPr algn="ctr"/>
                <a:r>
                  <a:rPr kumimoji="1" lang="en-US" altLang="ja-JP" sz="1600" dirty="0">
                    <a:latin typeface="Arial Unicode MS" panose="020B0604020202020204" pitchFamily="50" charset="-128"/>
                    <a:ea typeface="Arial Unicode MS" panose="020B0604020202020204" pitchFamily="50" charset="-128"/>
                    <a:cs typeface="Arial Unicode MS" panose="020B0604020202020204" pitchFamily="50" charset="-128"/>
                  </a:rPr>
                  <a:t>(250 </a:t>
                </a:r>
                <a:r>
                  <a:rPr kumimoji="1" lang="en-US" altLang="ja-JP" sz="1600" dirty="0" err="1">
                    <a:latin typeface="Symbol" panose="05050102010706020507" pitchFamily="18" charset="2"/>
                    <a:ea typeface="Arial Unicode MS" panose="020B0604020202020204" pitchFamily="50" charset="-128"/>
                    <a:cs typeface="Arial Unicode MS" panose="020B0604020202020204" pitchFamily="50" charset="-128"/>
                  </a:rPr>
                  <a:t>m</a:t>
                </a:r>
                <a:r>
                  <a:rPr kumimoji="1" lang="en-US" altLang="ja-JP" sz="1600" dirty="0" err="1">
                    <a:latin typeface="Arial Unicode MS" panose="020B0604020202020204" pitchFamily="50" charset="-128"/>
                    <a:ea typeface="Arial Unicode MS" panose="020B0604020202020204" pitchFamily="50" charset="-128"/>
                    <a:cs typeface="Arial Unicode MS" panose="020B0604020202020204" pitchFamily="50" charset="-128"/>
                  </a:rPr>
                  <a:t>m</a:t>
                </a:r>
                <a:r>
                  <a:rPr kumimoji="1" lang="en-US" altLang="ja-JP" sz="1600" dirty="0" err="1">
                    <a:latin typeface="Symbol" panose="05050102010706020507" pitchFamily="18" charset="2"/>
                    <a:ea typeface="Arial Unicode MS" panose="020B0604020202020204" pitchFamily="50" charset="-128"/>
                    <a:cs typeface="Arial Unicode MS" panose="020B0604020202020204" pitchFamily="50" charset="-128"/>
                  </a:rPr>
                  <a:t>f</a:t>
                </a:r>
                <a:r>
                  <a:rPr kumimoji="1" lang="en-US" altLang="ja-JP" sz="1600" dirty="0">
                    <a:latin typeface="Arial Unicode MS" panose="020B0604020202020204" pitchFamily="50" charset="-128"/>
                    <a:ea typeface="Arial Unicode MS" panose="020B0604020202020204" pitchFamily="50" charset="-128"/>
                    <a:cs typeface="Arial Unicode MS" panose="020B0604020202020204" pitchFamily="50" charset="-128"/>
                  </a:rPr>
                  <a:t>)</a:t>
                </a:r>
                <a:endParaRPr kumimoji="1" lang="ja-JP" altLang="en-US" sz="16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56" name="テキスト ボックス 55">
                <a:extLst>
                  <a:ext uri="{FF2B5EF4-FFF2-40B4-BE49-F238E27FC236}">
                    <a16:creationId xmlns:a16="http://schemas.microsoft.com/office/drawing/2014/main" id="{66E91F70-26EA-F541-9A29-C99B5CB21FA4}"/>
                  </a:ext>
                </a:extLst>
              </p:cNvPr>
              <p:cNvSpPr txBox="1"/>
              <p:nvPr/>
            </p:nvSpPr>
            <p:spPr>
              <a:xfrm>
                <a:off x="5200734" y="2897412"/>
                <a:ext cx="3365172" cy="956429"/>
              </a:xfrm>
              <a:prstGeom prst="rect">
                <a:avLst/>
              </a:prstGeom>
              <a:noFill/>
            </p:spPr>
            <p:txBody>
              <a:bodyPr wrap="square" rtlCol="0">
                <a:spAutoFit/>
              </a:bodyPr>
              <a:lstStyle/>
              <a:p>
                <a:pPr algn="ctr"/>
                <a:r>
                  <a:rPr kumimoji="1" lang="en-US" altLang="ja-JP" sz="1600" dirty="0">
                    <a:latin typeface="Arial Unicode MS" panose="020B0604020202020204" pitchFamily="50" charset="-128"/>
                    <a:ea typeface="Arial Unicode MS" panose="020B0604020202020204" pitchFamily="50" charset="-128"/>
                    <a:cs typeface="Arial Unicode MS" panose="020B0604020202020204" pitchFamily="50" charset="-128"/>
                  </a:rPr>
                  <a:t>Gold cone</a:t>
                </a:r>
              </a:p>
              <a:p>
                <a:pPr algn="ctr"/>
                <a:r>
                  <a:rPr kumimoji="1" lang="en-US" altLang="ja-JP" sz="1600" dirty="0">
                    <a:latin typeface="Arial Unicode MS" panose="020B0604020202020204" pitchFamily="50" charset="-128"/>
                    <a:ea typeface="Arial Unicode MS" panose="020B0604020202020204" pitchFamily="50" charset="-128"/>
                    <a:cs typeface="Arial Unicode MS" panose="020B0604020202020204" pitchFamily="50" charset="-128"/>
                  </a:rPr>
                  <a:t>(45 deg. full angle)</a:t>
                </a:r>
                <a:endParaRPr kumimoji="1" lang="ja-JP" altLang="en-US" sz="16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grpSp>
      <p:pic>
        <p:nvPicPr>
          <p:cNvPr id="57" name="Picture 2">
            <a:extLst>
              <a:ext uri="{FF2B5EF4-FFF2-40B4-BE49-F238E27FC236}">
                <a16:creationId xmlns:a16="http://schemas.microsoft.com/office/drawing/2014/main" id="{43E44E6E-CE39-F541-B9A5-57B7F9905E51}"/>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351015" y="1676087"/>
            <a:ext cx="5566479" cy="4165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テキスト ボックス 57">
            <a:extLst>
              <a:ext uri="{FF2B5EF4-FFF2-40B4-BE49-F238E27FC236}">
                <a16:creationId xmlns:a16="http://schemas.microsoft.com/office/drawing/2014/main" id="{2F22E907-4F55-3040-8CE2-7C652C6A46CE}"/>
              </a:ext>
            </a:extLst>
          </p:cNvPr>
          <p:cNvSpPr txBox="1"/>
          <p:nvPr/>
        </p:nvSpPr>
        <p:spPr>
          <a:xfrm>
            <a:off x="10498928" y="3389666"/>
            <a:ext cx="1760708" cy="369332"/>
          </a:xfrm>
          <a:prstGeom prst="rect">
            <a:avLst/>
          </a:prstGeom>
          <a:noFill/>
        </p:spPr>
        <p:txBody>
          <a:bodyPr wrap="square" rtlCol="0">
            <a:spAutoFit/>
          </a:bodyPr>
          <a:lstStyle/>
          <a:p>
            <a:pPr algn="ctr"/>
            <a:r>
              <a:rPr kumimoji="1" lang="en-US" altLang="ja-JP" dirty="0">
                <a:latin typeface="+mj-lt"/>
                <a:ea typeface="Arial Unicode MS" panose="020B0604020202020204" pitchFamily="50" charset="-128"/>
                <a:cs typeface="Arial Unicode MS" panose="020B0604020202020204" pitchFamily="50" charset="-128"/>
              </a:rPr>
              <a:t>Plasma mirror</a:t>
            </a:r>
          </a:p>
        </p:txBody>
      </p:sp>
      <p:sp>
        <p:nvSpPr>
          <p:cNvPr id="59" name="テキスト ボックス 58">
            <a:extLst>
              <a:ext uri="{FF2B5EF4-FFF2-40B4-BE49-F238E27FC236}">
                <a16:creationId xmlns:a16="http://schemas.microsoft.com/office/drawing/2014/main" id="{72CF8E57-2BEE-E743-BB27-FCFA4B9D82E8}"/>
              </a:ext>
            </a:extLst>
          </p:cNvPr>
          <p:cNvSpPr txBox="1"/>
          <p:nvPr/>
        </p:nvSpPr>
        <p:spPr>
          <a:xfrm rot="2116843">
            <a:off x="7164158" y="2072710"/>
            <a:ext cx="2064520" cy="461665"/>
          </a:xfrm>
          <a:prstGeom prst="rect">
            <a:avLst/>
          </a:prstGeom>
          <a:noFill/>
        </p:spPr>
        <p:txBody>
          <a:bodyPr wrap="square" rtlCol="0">
            <a:spAutoFit/>
          </a:bodyPr>
          <a:lstStyle/>
          <a:p>
            <a:pPr algn="ctr"/>
            <a:r>
              <a:rPr kumimoji="1" lang="en-US" altLang="ja-JP" sz="2400" b="1" dirty="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rPr>
              <a:t>LFEX</a:t>
            </a:r>
          </a:p>
        </p:txBody>
      </p:sp>
      <p:sp>
        <p:nvSpPr>
          <p:cNvPr id="60" name="テキスト ボックス 59">
            <a:extLst>
              <a:ext uri="{FF2B5EF4-FFF2-40B4-BE49-F238E27FC236}">
                <a16:creationId xmlns:a16="http://schemas.microsoft.com/office/drawing/2014/main" id="{2AD0CC05-F6DB-A040-81D2-91E4736A9A19}"/>
              </a:ext>
            </a:extLst>
          </p:cNvPr>
          <p:cNvSpPr txBox="1"/>
          <p:nvPr/>
        </p:nvSpPr>
        <p:spPr>
          <a:xfrm>
            <a:off x="9600179" y="2993542"/>
            <a:ext cx="1946469" cy="369332"/>
          </a:xfrm>
          <a:prstGeom prst="rect">
            <a:avLst/>
          </a:prstGeom>
          <a:noFill/>
        </p:spPr>
        <p:txBody>
          <a:bodyPr wrap="square" rtlCol="0">
            <a:spAutoFit/>
          </a:bodyPr>
          <a:lstStyle/>
          <a:p>
            <a:pPr algn="ctr"/>
            <a:r>
              <a:rPr lang="en-US" altLang="ja-JP" dirty="0">
                <a:latin typeface="+mj-lt"/>
                <a:ea typeface="Arial Unicode MS" panose="020B0604020202020204" pitchFamily="50" charset="-128"/>
                <a:cs typeface="Arial Unicode MS" panose="020B0604020202020204" pitchFamily="50" charset="-128"/>
              </a:rPr>
              <a:t>Interaction point</a:t>
            </a:r>
            <a:endParaRPr kumimoji="1" lang="en-US" altLang="ja-JP" dirty="0">
              <a:latin typeface="+mj-lt"/>
              <a:ea typeface="Arial Unicode MS" panose="020B0604020202020204" pitchFamily="50" charset="-128"/>
              <a:cs typeface="Arial Unicode MS" panose="020B0604020202020204" pitchFamily="50" charset="-128"/>
            </a:endParaRPr>
          </a:p>
        </p:txBody>
      </p:sp>
      <p:sp>
        <p:nvSpPr>
          <p:cNvPr id="72" name="正方形/長方形 71">
            <a:extLst>
              <a:ext uri="{FF2B5EF4-FFF2-40B4-BE49-F238E27FC236}">
                <a16:creationId xmlns:a16="http://schemas.microsoft.com/office/drawing/2014/main" id="{51054CDB-E0F2-2743-BDAA-FA824AE69031}"/>
              </a:ext>
            </a:extLst>
          </p:cNvPr>
          <p:cNvSpPr/>
          <p:nvPr/>
        </p:nvSpPr>
        <p:spPr>
          <a:xfrm>
            <a:off x="9775422" y="3296324"/>
            <a:ext cx="227066" cy="216831"/>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D63A7A4C-3C0D-5544-8B67-7B0A98CB8659}"/>
              </a:ext>
            </a:extLst>
          </p:cNvPr>
          <p:cNvCxnSpPr>
            <a:cxnSpLocks/>
          </p:cNvCxnSpPr>
          <p:nvPr/>
        </p:nvCxnSpPr>
        <p:spPr>
          <a:xfrm>
            <a:off x="7416799" y="1544289"/>
            <a:ext cx="2358623" cy="1741315"/>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6" name="直線コネクタ 75">
            <a:extLst>
              <a:ext uri="{FF2B5EF4-FFF2-40B4-BE49-F238E27FC236}">
                <a16:creationId xmlns:a16="http://schemas.microsoft.com/office/drawing/2014/main" id="{702CF021-2F12-BC48-90B8-36804A8B8ED0}"/>
              </a:ext>
            </a:extLst>
          </p:cNvPr>
          <p:cNvCxnSpPr>
            <a:cxnSpLocks/>
          </p:cNvCxnSpPr>
          <p:nvPr/>
        </p:nvCxnSpPr>
        <p:spPr>
          <a:xfrm flipV="1">
            <a:off x="7407101" y="3520072"/>
            <a:ext cx="2338882" cy="2286576"/>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80" name="正方形/長方形 79">
            <a:extLst>
              <a:ext uri="{FF2B5EF4-FFF2-40B4-BE49-F238E27FC236}">
                <a16:creationId xmlns:a16="http://schemas.microsoft.com/office/drawing/2014/main" id="{D6E5ABB7-1275-0147-B9E2-BEA03163FE75}"/>
              </a:ext>
            </a:extLst>
          </p:cNvPr>
          <p:cNvSpPr/>
          <p:nvPr/>
        </p:nvSpPr>
        <p:spPr>
          <a:xfrm>
            <a:off x="5477406" y="3895324"/>
            <a:ext cx="227066" cy="216831"/>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1" name="直線コネクタ 80">
            <a:extLst>
              <a:ext uri="{FF2B5EF4-FFF2-40B4-BE49-F238E27FC236}">
                <a16:creationId xmlns:a16="http://schemas.microsoft.com/office/drawing/2014/main" id="{8B751568-0CB1-624B-BF1A-B085A59837D1}"/>
              </a:ext>
            </a:extLst>
          </p:cNvPr>
          <p:cNvCxnSpPr>
            <a:cxnSpLocks/>
          </p:cNvCxnSpPr>
          <p:nvPr/>
        </p:nvCxnSpPr>
        <p:spPr>
          <a:xfrm flipV="1">
            <a:off x="3713292" y="4097415"/>
            <a:ext cx="1759614" cy="2713656"/>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84" name="直線コネクタ 83">
            <a:extLst>
              <a:ext uri="{FF2B5EF4-FFF2-40B4-BE49-F238E27FC236}">
                <a16:creationId xmlns:a16="http://schemas.microsoft.com/office/drawing/2014/main" id="{D6BF80F3-E640-7D49-88D8-4F63B730555F}"/>
              </a:ext>
            </a:extLst>
          </p:cNvPr>
          <p:cNvCxnSpPr>
            <a:cxnSpLocks/>
          </p:cNvCxnSpPr>
          <p:nvPr/>
        </p:nvCxnSpPr>
        <p:spPr>
          <a:xfrm flipV="1">
            <a:off x="3683722" y="3907173"/>
            <a:ext cx="1773205" cy="586696"/>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 name="フッター プレースホルダー 2">
            <a:extLst>
              <a:ext uri="{FF2B5EF4-FFF2-40B4-BE49-F238E27FC236}">
                <a16:creationId xmlns:a16="http://schemas.microsoft.com/office/drawing/2014/main" id="{0BD52F36-3FD7-78D7-C3CB-56ACE0EA0166}"/>
              </a:ext>
            </a:extLst>
          </p:cNvPr>
          <p:cNvSpPr>
            <a:spLocks noGrp="1"/>
          </p:cNvSpPr>
          <p:nvPr>
            <p:ph type="ftr" sz="quarter" idx="11"/>
          </p:nvPr>
        </p:nvSpPr>
        <p:spPr/>
        <p:txBody>
          <a:bodyPr/>
          <a:lstStyle/>
          <a:p>
            <a:r>
              <a:rPr kumimoji="1" lang="en-US" altLang="ja-JP"/>
              <a:t>Shinsuke FUJIOKA - MECMATPLA2025</a:t>
            </a:r>
            <a:endParaRPr kumimoji="1" lang="ja-JP" altLang="en-US" dirty="0"/>
          </a:p>
        </p:txBody>
      </p:sp>
      <p:sp>
        <p:nvSpPr>
          <p:cNvPr id="2" name="Title 11">
            <a:extLst>
              <a:ext uri="{FF2B5EF4-FFF2-40B4-BE49-F238E27FC236}">
                <a16:creationId xmlns:a16="http://schemas.microsoft.com/office/drawing/2014/main" id="{8ADB4157-7FFA-4ABC-11FE-76DD7FD9E373}"/>
              </a:ext>
            </a:extLst>
          </p:cNvPr>
          <p:cNvSpPr txBox="1">
            <a:spLocks/>
          </p:cNvSpPr>
          <p:nvPr/>
        </p:nvSpPr>
        <p:spPr>
          <a:xfrm>
            <a:off x="0" y="2263"/>
            <a:ext cx="9966619" cy="1143000"/>
          </a:xfrm>
          <a:prstGeom prst="rect">
            <a:avLst/>
          </a:prstGeom>
          <a:solidFill>
            <a:srgbClr val="011893"/>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solidFill>
                  <a:schemeClr val="bg1"/>
                </a:solidFill>
              </a:rPr>
              <a:t>Fast Electron Fast Ignition, ILE approach </a:t>
            </a:r>
          </a:p>
        </p:txBody>
      </p:sp>
      <p:pic>
        <p:nvPicPr>
          <p:cNvPr id="4" name="Picture 3">
            <a:extLst>
              <a:ext uri="{FF2B5EF4-FFF2-40B4-BE49-F238E27FC236}">
                <a16:creationId xmlns:a16="http://schemas.microsoft.com/office/drawing/2014/main" id="{2202081A-FAEC-C05A-26FF-1479BBF0D47A}"/>
              </a:ext>
            </a:extLst>
          </p:cNvPr>
          <p:cNvPicPr>
            <a:picLocks noChangeAspect="1"/>
          </p:cNvPicPr>
          <p:nvPr/>
        </p:nvPicPr>
        <p:blipFill>
          <a:blip r:embed="rId9"/>
          <a:stretch>
            <a:fillRect/>
          </a:stretch>
        </p:blipFill>
        <p:spPr>
          <a:xfrm>
            <a:off x="9987107" y="14885"/>
            <a:ext cx="2142746" cy="1154724"/>
          </a:xfrm>
          <a:prstGeom prst="rect">
            <a:avLst/>
          </a:prstGeom>
        </p:spPr>
      </p:pic>
    </p:spTree>
    <p:extLst>
      <p:ext uri="{BB962C8B-B14F-4D97-AF65-F5344CB8AC3E}">
        <p14:creationId xmlns:p14="http://schemas.microsoft.com/office/powerpoint/2010/main" val="3913471298"/>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6A0A6449-1493-89E5-E7C3-3FC3273072FB}"/>
              </a:ext>
            </a:extLst>
          </p:cNvPr>
          <p:cNvSpPr txBox="1">
            <a:spLocks/>
          </p:cNvSpPr>
          <p:nvPr/>
        </p:nvSpPr>
        <p:spPr>
          <a:xfrm>
            <a:off x="0" y="2263"/>
            <a:ext cx="9966619" cy="1143000"/>
          </a:xfrm>
          <a:prstGeom prst="rect">
            <a:avLst/>
          </a:prstGeom>
          <a:solidFill>
            <a:srgbClr val="011893"/>
          </a:solidFill>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solidFill>
                  <a:schemeClr val="bg1"/>
                </a:solidFill>
              </a:rPr>
              <a:t>Significant heating &gt; 1 keV was measured in the compressed Cu-oleate plasma</a:t>
            </a:r>
          </a:p>
        </p:txBody>
      </p:sp>
      <p:pic>
        <p:nvPicPr>
          <p:cNvPr id="3" name="Picture 2">
            <a:extLst>
              <a:ext uri="{FF2B5EF4-FFF2-40B4-BE49-F238E27FC236}">
                <a16:creationId xmlns:a16="http://schemas.microsoft.com/office/drawing/2014/main" id="{98D1EE9A-F5DF-1D5B-A766-2DAF303DE997}"/>
              </a:ext>
            </a:extLst>
          </p:cNvPr>
          <p:cNvPicPr>
            <a:picLocks noChangeAspect="1"/>
          </p:cNvPicPr>
          <p:nvPr/>
        </p:nvPicPr>
        <p:blipFill>
          <a:blip r:embed="rId2"/>
          <a:stretch>
            <a:fillRect/>
          </a:stretch>
        </p:blipFill>
        <p:spPr>
          <a:xfrm>
            <a:off x="9987107" y="14885"/>
            <a:ext cx="2142746" cy="1154724"/>
          </a:xfrm>
          <a:prstGeom prst="rect">
            <a:avLst/>
          </a:prstGeom>
        </p:spPr>
      </p:pic>
      <p:pic>
        <p:nvPicPr>
          <p:cNvPr id="52" name="図 79">
            <a:extLst>
              <a:ext uri="{FF2B5EF4-FFF2-40B4-BE49-F238E27FC236}">
                <a16:creationId xmlns:a16="http://schemas.microsoft.com/office/drawing/2014/main" id="{D54F2856-BB44-9A1F-DBC4-181727F15C2F}"/>
              </a:ext>
            </a:extLst>
          </p:cNvPr>
          <p:cNvPicPr>
            <a:picLocks noChangeAspect="1"/>
          </p:cNvPicPr>
          <p:nvPr/>
        </p:nvPicPr>
        <p:blipFill>
          <a:blip r:embed="rId3"/>
          <a:stretch>
            <a:fillRect/>
          </a:stretch>
        </p:blipFill>
        <p:spPr>
          <a:xfrm>
            <a:off x="116017" y="1684672"/>
            <a:ext cx="7096431" cy="4807491"/>
          </a:xfrm>
          <a:prstGeom prst="rect">
            <a:avLst/>
          </a:prstGeom>
        </p:spPr>
      </p:pic>
      <p:pic>
        <p:nvPicPr>
          <p:cNvPr id="54" name="図 1">
            <a:extLst>
              <a:ext uri="{FF2B5EF4-FFF2-40B4-BE49-F238E27FC236}">
                <a16:creationId xmlns:a16="http://schemas.microsoft.com/office/drawing/2014/main" id="{DC9A1F96-508C-FA1D-4D8B-EA77BC8CBD5A}"/>
              </a:ext>
            </a:extLst>
          </p:cNvPr>
          <p:cNvPicPr>
            <a:picLocks noChangeAspect="1"/>
          </p:cNvPicPr>
          <p:nvPr/>
        </p:nvPicPr>
        <p:blipFill>
          <a:blip r:embed="rId4"/>
          <a:stretch>
            <a:fillRect/>
          </a:stretch>
        </p:blipFill>
        <p:spPr>
          <a:xfrm>
            <a:off x="8332065" y="3856397"/>
            <a:ext cx="3491289" cy="3039229"/>
          </a:xfrm>
          <a:prstGeom prst="rect">
            <a:avLst/>
          </a:prstGeom>
        </p:spPr>
      </p:pic>
      <p:pic>
        <p:nvPicPr>
          <p:cNvPr id="55" name="図 4">
            <a:extLst>
              <a:ext uri="{FF2B5EF4-FFF2-40B4-BE49-F238E27FC236}">
                <a16:creationId xmlns:a16="http://schemas.microsoft.com/office/drawing/2014/main" id="{3F1444F5-4E8A-9789-A846-63D0C2AD16AA}"/>
              </a:ext>
            </a:extLst>
          </p:cNvPr>
          <p:cNvPicPr>
            <a:picLocks noChangeAspect="1"/>
          </p:cNvPicPr>
          <p:nvPr/>
        </p:nvPicPr>
        <p:blipFill rotWithShape="1">
          <a:blip r:embed="rId5"/>
          <a:srcRect l="3421" t="4334" r="4193" b="5019"/>
          <a:stretch/>
        </p:blipFill>
        <p:spPr>
          <a:xfrm flipV="1">
            <a:off x="8482857" y="1204567"/>
            <a:ext cx="2643668" cy="2646713"/>
          </a:xfrm>
          <a:prstGeom prst="rect">
            <a:avLst/>
          </a:prstGeom>
          <a:effectLst/>
        </p:spPr>
      </p:pic>
      <p:sp>
        <p:nvSpPr>
          <p:cNvPr id="56" name="正方形/長方形 9">
            <a:extLst>
              <a:ext uri="{FF2B5EF4-FFF2-40B4-BE49-F238E27FC236}">
                <a16:creationId xmlns:a16="http://schemas.microsoft.com/office/drawing/2014/main" id="{995FCE03-6100-D22B-79D9-2A535FD7E258}"/>
              </a:ext>
            </a:extLst>
          </p:cNvPr>
          <p:cNvSpPr/>
          <p:nvPr/>
        </p:nvSpPr>
        <p:spPr>
          <a:xfrm>
            <a:off x="6586313" y="6130541"/>
            <a:ext cx="807322" cy="646331"/>
          </a:xfrm>
          <a:prstGeom prst="rect">
            <a:avLst/>
          </a:prstGeom>
        </p:spPr>
        <p:txBody>
          <a:bodyPr wrap="square">
            <a:spAutoFit/>
          </a:bodyPr>
          <a:lstStyle/>
          <a:p>
            <a:r>
              <a:rPr lang="en-US" altLang="ja-JP" dirty="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rPr>
              <a:t>#43780</a:t>
            </a:r>
            <a:endParaRPr lang="ja-JP" altLang="en-US">
              <a:solidFill>
                <a:schemeClr val="bg1"/>
              </a:solidFill>
            </a:endParaRPr>
          </a:p>
        </p:txBody>
      </p:sp>
      <p:sp>
        <p:nvSpPr>
          <p:cNvPr id="57" name="テキスト ボックス 20">
            <a:extLst>
              <a:ext uri="{FF2B5EF4-FFF2-40B4-BE49-F238E27FC236}">
                <a16:creationId xmlns:a16="http://schemas.microsoft.com/office/drawing/2014/main" id="{92B85F45-0156-5F7B-EFFA-AF6C27959813}"/>
              </a:ext>
            </a:extLst>
          </p:cNvPr>
          <p:cNvSpPr txBox="1"/>
          <p:nvPr/>
        </p:nvSpPr>
        <p:spPr>
          <a:xfrm>
            <a:off x="8377349" y="4162996"/>
            <a:ext cx="1924605" cy="400110"/>
          </a:xfrm>
          <a:prstGeom prst="rect">
            <a:avLst/>
          </a:prstGeom>
          <a:noFill/>
        </p:spPr>
        <p:txBody>
          <a:bodyPr wrap="square" rtlCol="0">
            <a:spAutoFit/>
          </a:bodyPr>
          <a:lstStyle/>
          <a:p>
            <a:pPr algn="ctr"/>
            <a:r>
              <a:rPr lang="en-US" altLang="ja-JP" sz="2000" b="1" dirty="0">
                <a:solidFill>
                  <a:schemeClr val="bg2"/>
                </a:solidFill>
              </a:rPr>
              <a:t>Temperature</a:t>
            </a:r>
            <a:endParaRPr kumimoji="1" lang="ja-JP" altLang="en-US" sz="2000" b="1">
              <a:solidFill>
                <a:schemeClr val="bg2"/>
              </a:solidFill>
            </a:endParaRPr>
          </a:p>
        </p:txBody>
      </p:sp>
      <p:grpSp>
        <p:nvGrpSpPr>
          <p:cNvPr id="58" name="グループ化 33">
            <a:extLst>
              <a:ext uri="{FF2B5EF4-FFF2-40B4-BE49-F238E27FC236}">
                <a16:creationId xmlns:a16="http://schemas.microsoft.com/office/drawing/2014/main" id="{B2347377-BC01-02AE-DC6A-1C3CF6BF128D}"/>
              </a:ext>
            </a:extLst>
          </p:cNvPr>
          <p:cNvGrpSpPr/>
          <p:nvPr/>
        </p:nvGrpSpPr>
        <p:grpSpPr>
          <a:xfrm>
            <a:off x="4698514" y="3098225"/>
            <a:ext cx="3917942" cy="1312400"/>
            <a:chOff x="2565377" y="311852"/>
            <a:chExt cx="7573074" cy="2536764"/>
          </a:xfrm>
        </p:grpSpPr>
        <p:sp>
          <p:nvSpPr>
            <p:cNvPr id="59" name="テキスト ボックス 24">
              <a:extLst>
                <a:ext uri="{FF2B5EF4-FFF2-40B4-BE49-F238E27FC236}">
                  <a16:creationId xmlns:a16="http://schemas.microsoft.com/office/drawing/2014/main" id="{3FEF0DE1-A392-3946-F039-8C2F13AFFAF5}"/>
                </a:ext>
              </a:extLst>
            </p:cNvPr>
            <p:cNvSpPr txBox="1"/>
            <p:nvPr/>
          </p:nvSpPr>
          <p:spPr>
            <a:xfrm rot="20367815">
              <a:off x="4387273" y="2161480"/>
              <a:ext cx="2462505" cy="338554"/>
            </a:xfrm>
            <a:prstGeom prst="rect">
              <a:avLst/>
            </a:prstGeom>
            <a:noFill/>
          </p:spPr>
          <p:txBody>
            <a:bodyPr wrap="square" rtlCol="0">
              <a:spAutoFit/>
            </a:bodyPr>
            <a:lstStyle/>
            <a:p>
              <a:pPr algn="ctr"/>
              <a:r>
                <a:rPr kumimoji="1" lang="en-US" altLang="ja-JP" sz="1600" dirty="0">
                  <a:latin typeface="Arial Unicode MS" panose="020B0604020202020204" pitchFamily="50" charset="-128"/>
                  <a:ea typeface="Arial Unicode MS" panose="020B0604020202020204" pitchFamily="50" charset="-128"/>
                  <a:cs typeface="Arial Unicode MS" panose="020B0604020202020204" pitchFamily="50" charset="-128"/>
                </a:rPr>
                <a:t>Current</a:t>
              </a:r>
              <a:endParaRPr kumimoji="1" lang="ja-JP" altLang="en-US" sz="16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nvGrpSpPr>
            <p:cNvPr id="60" name="グループ化 32">
              <a:extLst>
                <a:ext uri="{FF2B5EF4-FFF2-40B4-BE49-F238E27FC236}">
                  <a16:creationId xmlns:a16="http://schemas.microsoft.com/office/drawing/2014/main" id="{9940C279-55DB-2EF3-2AC0-034E27B624E6}"/>
                </a:ext>
              </a:extLst>
            </p:cNvPr>
            <p:cNvGrpSpPr/>
            <p:nvPr/>
          </p:nvGrpSpPr>
          <p:grpSpPr>
            <a:xfrm>
              <a:off x="2565377" y="311852"/>
              <a:ext cx="7573074" cy="2536764"/>
              <a:chOff x="2544824" y="352951"/>
              <a:chExt cx="7573074" cy="2536764"/>
            </a:xfrm>
          </p:grpSpPr>
          <p:pic>
            <p:nvPicPr>
              <p:cNvPr id="61" name="図 27">
                <a:extLst>
                  <a:ext uri="{FF2B5EF4-FFF2-40B4-BE49-F238E27FC236}">
                    <a16:creationId xmlns:a16="http://schemas.microsoft.com/office/drawing/2014/main" id="{0DB3E0C6-8669-BE5B-28B1-E49772D65B67}"/>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7973" t="14227" r="34837" b="10019"/>
              <a:stretch/>
            </p:blipFill>
            <p:spPr>
              <a:xfrm>
                <a:off x="4766212" y="435322"/>
                <a:ext cx="3250919" cy="2454393"/>
              </a:xfrm>
              <a:prstGeom prst="rect">
                <a:avLst/>
              </a:prstGeom>
              <a:ln>
                <a:noFill/>
              </a:ln>
              <a:effectLst>
                <a:outerShdw blurRad="292100" dist="139700" dir="2700000" algn="tl" rotWithShape="0">
                  <a:srgbClr val="333333">
                    <a:alpha val="65000"/>
                  </a:srgbClr>
                </a:outerShdw>
              </a:effectLst>
            </p:spPr>
          </p:pic>
          <p:cxnSp>
            <p:nvCxnSpPr>
              <p:cNvPr id="62" name="直線矢印コネクタ 35">
                <a:extLst>
                  <a:ext uri="{FF2B5EF4-FFF2-40B4-BE49-F238E27FC236}">
                    <a16:creationId xmlns:a16="http://schemas.microsoft.com/office/drawing/2014/main" id="{F3129F3F-EECF-A1EB-FEE7-C20C583510C0}"/>
                  </a:ext>
                </a:extLst>
              </p:cNvPr>
              <p:cNvCxnSpPr>
                <a:cxnSpLocks/>
              </p:cNvCxnSpPr>
              <p:nvPr/>
            </p:nvCxnSpPr>
            <p:spPr>
              <a:xfrm flipV="1">
                <a:off x="5184393" y="2047641"/>
                <a:ext cx="752853" cy="280318"/>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3" name="直線矢印コネクタ 36">
                <a:extLst>
                  <a:ext uri="{FF2B5EF4-FFF2-40B4-BE49-F238E27FC236}">
                    <a16:creationId xmlns:a16="http://schemas.microsoft.com/office/drawing/2014/main" id="{DCEC2A04-5344-A051-2A34-EC0473FE35A4}"/>
                  </a:ext>
                </a:extLst>
              </p:cNvPr>
              <p:cNvCxnSpPr>
                <a:cxnSpLocks/>
              </p:cNvCxnSpPr>
              <p:nvPr/>
            </p:nvCxnSpPr>
            <p:spPr>
              <a:xfrm flipV="1">
                <a:off x="4854830" y="1180213"/>
                <a:ext cx="815183" cy="303526"/>
              </a:xfrm>
              <a:prstGeom prst="straightConnector1">
                <a:avLst/>
              </a:prstGeom>
              <a:ln w="254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64" name="フリーフォーム: 図形 9">
                <a:extLst>
                  <a:ext uri="{FF2B5EF4-FFF2-40B4-BE49-F238E27FC236}">
                    <a16:creationId xmlns:a16="http://schemas.microsoft.com/office/drawing/2014/main" id="{8B80B32A-AAD1-B4A0-D8DF-94592E74A3B0}"/>
                  </a:ext>
                </a:extLst>
              </p:cNvPr>
              <p:cNvSpPr/>
              <p:nvPr/>
            </p:nvSpPr>
            <p:spPr>
              <a:xfrm>
                <a:off x="4931934" y="480451"/>
                <a:ext cx="933724" cy="255046"/>
              </a:xfrm>
              <a:custGeom>
                <a:avLst/>
                <a:gdLst>
                  <a:gd name="connsiteX0" fmla="*/ 780836 w 780836"/>
                  <a:gd name="connsiteY0" fmla="*/ 256854 h 256854"/>
                  <a:gd name="connsiteX1" fmla="*/ 565079 w 780836"/>
                  <a:gd name="connsiteY1" fmla="*/ 0 h 256854"/>
                  <a:gd name="connsiteX2" fmla="*/ 0 w 780836"/>
                  <a:gd name="connsiteY2" fmla="*/ 0 h 256854"/>
                </a:gdLst>
                <a:ahLst/>
                <a:cxnLst>
                  <a:cxn ang="0">
                    <a:pos x="connsiteX0" y="connsiteY0"/>
                  </a:cxn>
                  <a:cxn ang="0">
                    <a:pos x="connsiteX1" y="connsiteY1"/>
                  </a:cxn>
                  <a:cxn ang="0">
                    <a:pos x="connsiteX2" y="connsiteY2"/>
                  </a:cxn>
                </a:cxnLst>
                <a:rect l="l" t="t" r="r" b="b"/>
                <a:pathLst>
                  <a:path w="780836" h="256854">
                    <a:moveTo>
                      <a:pt x="780836" y="256854"/>
                    </a:moveTo>
                    <a:lnTo>
                      <a:pt x="565079" y="0"/>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41">
                <a:extLst>
                  <a:ext uri="{FF2B5EF4-FFF2-40B4-BE49-F238E27FC236}">
                    <a16:creationId xmlns:a16="http://schemas.microsoft.com/office/drawing/2014/main" id="{946A7ECC-483D-DF20-4DAE-D345C15A29E5}"/>
                  </a:ext>
                </a:extLst>
              </p:cNvPr>
              <p:cNvSpPr txBox="1"/>
              <p:nvPr/>
            </p:nvSpPr>
            <p:spPr>
              <a:xfrm>
                <a:off x="2544824" y="352951"/>
                <a:ext cx="2462505" cy="584775"/>
              </a:xfrm>
              <a:prstGeom prst="rect">
                <a:avLst/>
              </a:prstGeom>
              <a:noFill/>
            </p:spPr>
            <p:txBody>
              <a:bodyPr wrap="square" rtlCol="0">
                <a:spAutoFit/>
              </a:bodyPr>
              <a:lstStyle/>
              <a:p>
                <a:pPr algn="ctr"/>
                <a:r>
                  <a:rPr kumimoji="1" lang="en-US" altLang="ja-JP" sz="1600" dirty="0">
                    <a:latin typeface="Arial Unicode MS" panose="020B0604020202020204" pitchFamily="50" charset="-128"/>
                    <a:ea typeface="Arial Unicode MS" panose="020B0604020202020204" pitchFamily="50" charset="-128"/>
                    <a:cs typeface="Arial Unicode MS" panose="020B0604020202020204" pitchFamily="50" charset="-128"/>
                  </a:rPr>
                  <a:t>Cu-doped CH solid ball</a:t>
                </a:r>
              </a:p>
              <a:p>
                <a:pPr algn="ctr"/>
                <a:r>
                  <a:rPr kumimoji="1" lang="en-US" altLang="ja-JP" sz="1600" dirty="0">
                    <a:latin typeface="Arial Unicode MS" panose="020B0604020202020204" pitchFamily="50" charset="-128"/>
                    <a:ea typeface="Arial Unicode MS" panose="020B0604020202020204" pitchFamily="50" charset="-128"/>
                    <a:cs typeface="Arial Unicode MS" panose="020B0604020202020204" pitchFamily="50" charset="-128"/>
                  </a:rPr>
                  <a:t>(250 </a:t>
                </a:r>
                <a:r>
                  <a:rPr kumimoji="1" lang="en-US" altLang="ja-JP" sz="1600" dirty="0" err="1">
                    <a:latin typeface="Symbol" panose="05050102010706020507" pitchFamily="18" charset="2"/>
                    <a:ea typeface="Arial Unicode MS" panose="020B0604020202020204" pitchFamily="50" charset="-128"/>
                    <a:cs typeface="Arial Unicode MS" panose="020B0604020202020204" pitchFamily="50" charset="-128"/>
                  </a:rPr>
                  <a:t>m</a:t>
                </a:r>
                <a:r>
                  <a:rPr kumimoji="1" lang="en-US" altLang="ja-JP" sz="1600" dirty="0" err="1">
                    <a:latin typeface="Arial Unicode MS" panose="020B0604020202020204" pitchFamily="50" charset="-128"/>
                    <a:ea typeface="Arial Unicode MS" panose="020B0604020202020204" pitchFamily="50" charset="-128"/>
                    <a:cs typeface="Arial Unicode MS" panose="020B0604020202020204" pitchFamily="50" charset="-128"/>
                  </a:rPr>
                  <a:t>m</a:t>
                </a:r>
                <a:r>
                  <a:rPr kumimoji="1" lang="en-US" altLang="ja-JP" sz="1600" dirty="0" err="1">
                    <a:latin typeface="Symbol" panose="05050102010706020507" pitchFamily="18" charset="2"/>
                    <a:ea typeface="Arial Unicode MS" panose="020B0604020202020204" pitchFamily="50" charset="-128"/>
                    <a:cs typeface="Arial Unicode MS" panose="020B0604020202020204" pitchFamily="50" charset="-128"/>
                  </a:rPr>
                  <a:t>f</a:t>
                </a:r>
                <a:r>
                  <a:rPr kumimoji="1" lang="en-US" altLang="ja-JP" sz="1600" dirty="0">
                    <a:latin typeface="Arial Unicode MS" panose="020B0604020202020204" pitchFamily="50" charset="-128"/>
                    <a:ea typeface="Arial Unicode MS" panose="020B0604020202020204" pitchFamily="50" charset="-128"/>
                    <a:cs typeface="Arial Unicode MS" panose="020B0604020202020204" pitchFamily="50" charset="-128"/>
                  </a:rPr>
                  <a:t>)</a:t>
                </a:r>
                <a:endParaRPr kumimoji="1" lang="ja-JP" altLang="en-US" sz="16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66" name="テキスト ボックス 42">
                <a:extLst>
                  <a:ext uri="{FF2B5EF4-FFF2-40B4-BE49-F238E27FC236}">
                    <a16:creationId xmlns:a16="http://schemas.microsoft.com/office/drawing/2014/main" id="{ABEC94F9-55F4-B5FA-5019-115196CFFBED}"/>
                  </a:ext>
                </a:extLst>
              </p:cNvPr>
              <p:cNvSpPr txBox="1"/>
              <p:nvPr/>
            </p:nvSpPr>
            <p:spPr>
              <a:xfrm>
                <a:off x="6752726" y="1637842"/>
                <a:ext cx="3365172" cy="956428"/>
              </a:xfrm>
              <a:prstGeom prst="rect">
                <a:avLst/>
              </a:prstGeom>
              <a:noFill/>
            </p:spPr>
            <p:txBody>
              <a:bodyPr wrap="square" rtlCol="0">
                <a:spAutoFit/>
              </a:bodyPr>
              <a:lstStyle/>
              <a:p>
                <a:pPr algn="ctr"/>
                <a:r>
                  <a:rPr kumimoji="1" lang="en-US" altLang="ja-JP" sz="1600" dirty="0">
                    <a:latin typeface="Arial Unicode MS" panose="020B0604020202020204" pitchFamily="50" charset="-128"/>
                    <a:ea typeface="Arial Unicode MS" panose="020B0604020202020204" pitchFamily="50" charset="-128"/>
                    <a:cs typeface="Arial Unicode MS" panose="020B0604020202020204" pitchFamily="50" charset="-128"/>
                  </a:rPr>
                  <a:t>Gold cone</a:t>
                </a:r>
              </a:p>
              <a:p>
                <a:pPr algn="ctr"/>
                <a:r>
                  <a:rPr kumimoji="1" lang="en-US" altLang="ja-JP" sz="1600" dirty="0">
                    <a:latin typeface="Arial Unicode MS" panose="020B0604020202020204" pitchFamily="50" charset="-128"/>
                    <a:ea typeface="Arial Unicode MS" panose="020B0604020202020204" pitchFamily="50" charset="-128"/>
                    <a:cs typeface="Arial Unicode MS" panose="020B0604020202020204" pitchFamily="50" charset="-128"/>
                  </a:rPr>
                  <a:t>(45 deg. full angle)</a:t>
                </a:r>
                <a:endParaRPr kumimoji="1" lang="ja-JP" altLang="en-US" sz="16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grpSp>
      <p:sp>
        <p:nvSpPr>
          <p:cNvPr id="67" name="テキスト ボックス 44">
            <a:extLst>
              <a:ext uri="{FF2B5EF4-FFF2-40B4-BE49-F238E27FC236}">
                <a16:creationId xmlns:a16="http://schemas.microsoft.com/office/drawing/2014/main" id="{48910E89-FF68-FFFF-78A5-6B2427275B49}"/>
              </a:ext>
            </a:extLst>
          </p:cNvPr>
          <p:cNvSpPr txBox="1"/>
          <p:nvPr/>
        </p:nvSpPr>
        <p:spPr>
          <a:xfrm>
            <a:off x="8519826" y="1252760"/>
            <a:ext cx="1740977" cy="400110"/>
          </a:xfrm>
          <a:prstGeom prst="rect">
            <a:avLst/>
          </a:prstGeom>
          <a:noFill/>
        </p:spPr>
        <p:txBody>
          <a:bodyPr wrap="square" rtlCol="0">
            <a:spAutoFit/>
          </a:bodyPr>
          <a:lstStyle/>
          <a:p>
            <a:pPr algn="ctr"/>
            <a:r>
              <a:rPr kumimoji="1" lang="en-US" altLang="ja-JP" sz="2000" b="1" dirty="0">
                <a:solidFill>
                  <a:schemeClr val="bg2"/>
                </a:solidFill>
              </a:rPr>
              <a:t>X-ray image</a:t>
            </a:r>
            <a:endParaRPr kumimoji="1" lang="ja-JP" altLang="en-US" sz="2000" b="1">
              <a:solidFill>
                <a:schemeClr val="bg2"/>
              </a:solidFill>
            </a:endParaRPr>
          </a:p>
        </p:txBody>
      </p:sp>
      <p:sp>
        <p:nvSpPr>
          <p:cNvPr id="68" name="正方形/長方形 49">
            <a:extLst>
              <a:ext uri="{FF2B5EF4-FFF2-40B4-BE49-F238E27FC236}">
                <a16:creationId xmlns:a16="http://schemas.microsoft.com/office/drawing/2014/main" id="{1196C93E-BE65-9ACA-486F-545B90FA8756}"/>
              </a:ext>
            </a:extLst>
          </p:cNvPr>
          <p:cNvSpPr/>
          <p:nvPr/>
        </p:nvSpPr>
        <p:spPr>
          <a:xfrm>
            <a:off x="9674143" y="2488980"/>
            <a:ext cx="783458" cy="732425"/>
          </a:xfrm>
          <a:prstGeom prst="rect">
            <a:avLst/>
          </a:prstGeom>
          <a:no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9" name="直線コネクタ 50">
            <a:extLst>
              <a:ext uri="{FF2B5EF4-FFF2-40B4-BE49-F238E27FC236}">
                <a16:creationId xmlns:a16="http://schemas.microsoft.com/office/drawing/2014/main" id="{D8DC6756-1FB2-0650-B728-40BA0D7FF5A4}"/>
              </a:ext>
            </a:extLst>
          </p:cNvPr>
          <p:cNvCxnSpPr>
            <a:cxnSpLocks/>
          </p:cNvCxnSpPr>
          <p:nvPr/>
        </p:nvCxnSpPr>
        <p:spPr>
          <a:xfrm flipV="1">
            <a:off x="10578564" y="2955906"/>
            <a:ext cx="757852" cy="30451"/>
          </a:xfrm>
          <a:prstGeom prst="line">
            <a:avLst/>
          </a:prstGeom>
          <a:ln w="12700">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70" name="直線コネクタ 51">
            <a:extLst>
              <a:ext uri="{FF2B5EF4-FFF2-40B4-BE49-F238E27FC236}">
                <a16:creationId xmlns:a16="http://schemas.microsoft.com/office/drawing/2014/main" id="{F42B9EFA-8DD4-BFC0-C9E1-1B83788BD44C}"/>
              </a:ext>
            </a:extLst>
          </p:cNvPr>
          <p:cNvCxnSpPr>
            <a:cxnSpLocks/>
          </p:cNvCxnSpPr>
          <p:nvPr/>
        </p:nvCxnSpPr>
        <p:spPr>
          <a:xfrm>
            <a:off x="7162122" y="6207851"/>
            <a:ext cx="892354" cy="668606"/>
          </a:xfrm>
          <a:prstGeom prst="line">
            <a:avLst/>
          </a:prstGeom>
          <a:ln w="12700">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71" name="テキスト ボックス 52">
            <a:extLst>
              <a:ext uri="{FF2B5EF4-FFF2-40B4-BE49-F238E27FC236}">
                <a16:creationId xmlns:a16="http://schemas.microsoft.com/office/drawing/2014/main" id="{249C5C4A-0C53-A590-E7C0-9E634FFB1BC4}"/>
              </a:ext>
            </a:extLst>
          </p:cNvPr>
          <p:cNvSpPr txBox="1"/>
          <p:nvPr/>
        </p:nvSpPr>
        <p:spPr>
          <a:xfrm>
            <a:off x="9731280" y="1831863"/>
            <a:ext cx="1226210" cy="707886"/>
          </a:xfrm>
          <a:prstGeom prst="rect">
            <a:avLst/>
          </a:prstGeom>
          <a:noFill/>
        </p:spPr>
        <p:txBody>
          <a:bodyPr wrap="square" rtlCol="0">
            <a:spAutoFit/>
          </a:bodyPr>
          <a:lstStyle/>
          <a:p>
            <a:r>
              <a:rPr kumimoji="1" lang="en-US" altLang="ja-JP" sz="2000" b="1" dirty="0">
                <a:solidFill>
                  <a:schemeClr val="bg1"/>
                </a:solidFill>
              </a:rPr>
              <a:t>Heated area</a:t>
            </a:r>
            <a:endParaRPr kumimoji="1" lang="ja-JP" altLang="en-US" sz="2000" b="1">
              <a:solidFill>
                <a:schemeClr val="bg1"/>
              </a:solidFill>
            </a:endParaRPr>
          </a:p>
        </p:txBody>
      </p:sp>
      <p:sp>
        <p:nvSpPr>
          <p:cNvPr id="72" name="テキスト ボックス 83">
            <a:extLst>
              <a:ext uri="{FF2B5EF4-FFF2-40B4-BE49-F238E27FC236}">
                <a16:creationId xmlns:a16="http://schemas.microsoft.com/office/drawing/2014/main" id="{70C79233-6218-A366-8FD4-2DF376A9B94B}"/>
              </a:ext>
            </a:extLst>
          </p:cNvPr>
          <p:cNvSpPr txBox="1"/>
          <p:nvPr/>
        </p:nvSpPr>
        <p:spPr>
          <a:xfrm>
            <a:off x="1943007" y="1265393"/>
            <a:ext cx="3532273" cy="400110"/>
          </a:xfrm>
          <a:prstGeom prst="rect">
            <a:avLst/>
          </a:prstGeom>
          <a:noFill/>
        </p:spPr>
        <p:txBody>
          <a:bodyPr wrap="square" rtlCol="0">
            <a:spAutoFit/>
          </a:bodyPr>
          <a:lstStyle/>
          <a:p>
            <a:pPr algn="ctr"/>
            <a:r>
              <a:rPr kumimoji="1" lang="en-US" altLang="ja-JP" sz="2000" b="1" u="sng" dirty="0"/>
              <a:t>Drag Heating Efficiency</a:t>
            </a:r>
          </a:p>
        </p:txBody>
      </p:sp>
    </p:spTree>
    <p:extLst>
      <p:ext uri="{BB962C8B-B14F-4D97-AF65-F5344CB8AC3E}">
        <p14:creationId xmlns:p14="http://schemas.microsoft.com/office/powerpoint/2010/main" val="1294294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C1DE6B-9999-564B-803D-C122EB00D843}"/>
              </a:ext>
            </a:extLst>
          </p:cNvPr>
          <p:cNvPicPr>
            <a:picLocks noChangeAspect="1"/>
          </p:cNvPicPr>
          <p:nvPr/>
        </p:nvPicPr>
        <p:blipFill>
          <a:blip r:embed="rId7"/>
          <a:stretch>
            <a:fillRect/>
          </a:stretch>
        </p:blipFill>
        <p:spPr>
          <a:xfrm>
            <a:off x="9987107" y="14885"/>
            <a:ext cx="2142746" cy="1154724"/>
          </a:xfrm>
          <a:prstGeom prst="rect">
            <a:avLst/>
          </a:prstGeom>
        </p:spPr>
      </p:pic>
      <p:sp>
        <p:nvSpPr>
          <p:cNvPr id="3" name="Title 11">
            <a:extLst>
              <a:ext uri="{FF2B5EF4-FFF2-40B4-BE49-F238E27FC236}">
                <a16:creationId xmlns:a16="http://schemas.microsoft.com/office/drawing/2014/main" id="{8E47E95C-A010-3947-AE2E-192B5091BD6D}"/>
              </a:ext>
            </a:extLst>
          </p:cNvPr>
          <p:cNvSpPr txBox="1">
            <a:spLocks/>
          </p:cNvSpPr>
          <p:nvPr/>
        </p:nvSpPr>
        <p:spPr>
          <a:xfrm>
            <a:off x="0" y="-5995"/>
            <a:ext cx="9987107" cy="1165707"/>
          </a:xfrm>
          <a:prstGeom prst="rect">
            <a:avLst/>
          </a:prstGeom>
          <a:solidFill>
            <a:srgbClr val="000090"/>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solidFill>
                  <a:schemeClr val="bg1"/>
                </a:solidFill>
              </a:rPr>
              <a:t>”Classic” proton fast ignition concept at ILE </a:t>
            </a:r>
          </a:p>
        </p:txBody>
      </p:sp>
      <p:pic>
        <p:nvPicPr>
          <p:cNvPr id="5" name="Image_Pden1_CLIPCHAMP_1080p.mp4">
            <a:hlinkClick r:id="" action="ppaction://media"/>
            <a:extLst>
              <a:ext uri="{FF2B5EF4-FFF2-40B4-BE49-F238E27FC236}">
                <a16:creationId xmlns:a16="http://schemas.microsoft.com/office/drawing/2014/main" id="{9FCBF7A6-4523-C748-ABCF-52882816C2B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44006" y="3053096"/>
            <a:ext cx="9144000" cy="3690937"/>
          </a:xfrm>
          <a:prstGeom prst="rect">
            <a:avLst/>
          </a:prstGeom>
        </p:spPr>
      </p:pic>
      <p:pic>
        <p:nvPicPr>
          <p:cNvPr id="4" name="CJ202_rho_all">
            <a:hlinkClick r:id="" action="ppaction://media"/>
            <a:extLst>
              <a:ext uri="{FF2B5EF4-FFF2-40B4-BE49-F238E27FC236}">
                <a16:creationId xmlns:a16="http://schemas.microsoft.com/office/drawing/2014/main" id="{2CFC203B-3CA4-664B-B7F5-5247BF59D0BD}"/>
              </a:ext>
            </a:extLst>
          </p:cNvPr>
          <p:cNvPicPr>
            <a:picLocks noChangeAspect="1"/>
          </p:cNvPicPr>
          <p:nvPr>
            <a:videoFile r:link="rId3"/>
            <p:extLst>
              <p:ext uri="{DAA4B4D4-6D71-4841-9C94-3DE7FCFB9230}">
                <p14:media xmlns:p14="http://schemas.microsoft.com/office/powerpoint/2010/main" r:embed="rId4">
                  <p14:trim end="5349.6453"/>
                </p14:media>
              </p:ext>
            </p:extLst>
          </p:nvPr>
        </p:nvPicPr>
        <p:blipFill rotWithShape="1">
          <a:blip r:embed="rId9"/>
          <a:srcRect l="19101" t="3190" b="9279"/>
          <a:stretch/>
        </p:blipFill>
        <p:spPr>
          <a:xfrm>
            <a:off x="6794366" y="3059529"/>
            <a:ext cx="4264114" cy="3690937"/>
          </a:xfrm>
          <a:prstGeom prst="rect">
            <a:avLst/>
          </a:prstGeom>
        </p:spPr>
      </p:pic>
      <p:sp>
        <p:nvSpPr>
          <p:cNvPr id="6" name="TextBox 5">
            <a:extLst>
              <a:ext uri="{FF2B5EF4-FFF2-40B4-BE49-F238E27FC236}">
                <a16:creationId xmlns:a16="http://schemas.microsoft.com/office/drawing/2014/main" id="{9EB7FFA2-3FDE-1543-A62A-AAD0F9A2BD68}"/>
              </a:ext>
            </a:extLst>
          </p:cNvPr>
          <p:cNvSpPr txBox="1"/>
          <p:nvPr/>
        </p:nvSpPr>
        <p:spPr>
          <a:xfrm>
            <a:off x="118226" y="1190489"/>
            <a:ext cx="9868881" cy="1477328"/>
          </a:xfrm>
          <a:prstGeom prst="rect">
            <a:avLst/>
          </a:prstGeom>
          <a:noFill/>
        </p:spPr>
        <p:txBody>
          <a:bodyPr wrap="square" rtlCol="0">
            <a:spAutoFit/>
          </a:bodyPr>
          <a:lstStyle/>
          <a:p>
            <a:pPr algn="just"/>
            <a:r>
              <a:rPr lang="en-US" dirty="0"/>
              <a:t>The concept is similar to Fast Electron Fast Ignition. However the current density is lower, but the coupling efficiency is higher.  The key parameters to be investigated and enhanced are: </a:t>
            </a:r>
          </a:p>
          <a:p>
            <a:pPr marL="285750" indent="-285750" algn="just">
              <a:buFont typeface="Arial" panose="020B0604020202020204" pitchFamily="34" charset="0"/>
              <a:buChar char="•"/>
            </a:pPr>
            <a:r>
              <a:rPr lang="en-US" dirty="0">
                <a:solidFill>
                  <a:srgbClr val="FF0000"/>
                </a:solidFill>
              </a:rPr>
              <a:t>Conversion efficiency</a:t>
            </a:r>
          </a:p>
          <a:p>
            <a:pPr marL="285750" indent="-285750" algn="just">
              <a:buFont typeface="Arial" panose="020B0604020202020204" pitchFamily="34" charset="0"/>
              <a:buChar char="•"/>
            </a:pPr>
            <a:r>
              <a:rPr lang="en-US" dirty="0">
                <a:solidFill>
                  <a:srgbClr val="FF0000"/>
                </a:solidFill>
              </a:rPr>
              <a:t>Focusing </a:t>
            </a:r>
          </a:p>
          <a:p>
            <a:pPr marL="285750" indent="-285750" algn="just">
              <a:buFont typeface="Arial" panose="020B0604020202020204" pitchFamily="34" charset="0"/>
              <a:buChar char="•"/>
            </a:pPr>
            <a:r>
              <a:rPr lang="en-US" dirty="0">
                <a:solidFill>
                  <a:srgbClr val="FF0000"/>
                </a:solidFill>
              </a:rPr>
              <a:t>Heating efficiency (coupling)</a:t>
            </a:r>
          </a:p>
        </p:txBody>
      </p:sp>
      <p:sp>
        <p:nvSpPr>
          <p:cNvPr id="7" name="TextBox 6">
            <a:extLst>
              <a:ext uri="{FF2B5EF4-FFF2-40B4-BE49-F238E27FC236}">
                <a16:creationId xmlns:a16="http://schemas.microsoft.com/office/drawing/2014/main" id="{3B3E6711-BE39-4645-B513-F1AF5EE30598}"/>
              </a:ext>
            </a:extLst>
          </p:cNvPr>
          <p:cNvSpPr txBox="1"/>
          <p:nvPr/>
        </p:nvSpPr>
        <p:spPr>
          <a:xfrm>
            <a:off x="2372810" y="2650315"/>
            <a:ext cx="1833643" cy="369332"/>
          </a:xfrm>
          <a:prstGeom prst="rect">
            <a:avLst/>
          </a:prstGeom>
          <a:noFill/>
        </p:spPr>
        <p:txBody>
          <a:bodyPr wrap="none" rtlCol="0">
            <a:spAutoFit/>
          </a:bodyPr>
          <a:lstStyle/>
          <a:p>
            <a:r>
              <a:rPr lang="en-US" dirty="0"/>
              <a:t>2D PIC simulation</a:t>
            </a:r>
          </a:p>
        </p:txBody>
      </p:sp>
      <p:sp>
        <p:nvSpPr>
          <p:cNvPr id="8" name="TextBox 7">
            <a:extLst>
              <a:ext uri="{FF2B5EF4-FFF2-40B4-BE49-F238E27FC236}">
                <a16:creationId xmlns:a16="http://schemas.microsoft.com/office/drawing/2014/main" id="{D356E90B-2652-A049-836F-FC49007ED11E}"/>
              </a:ext>
            </a:extLst>
          </p:cNvPr>
          <p:cNvSpPr txBox="1"/>
          <p:nvPr/>
        </p:nvSpPr>
        <p:spPr>
          <a:xfrm>
            <a:off x="6794367" y="2686981"/>
            <a:ext cx="4264114" cy="369332"/>
          </a:xfrm>
          <a:prstGeom prst="rect">
            <a:avLst/>
          </a:prstGeom>
          <a:noFill/>
        </p:spPr>
        <p:txBody>
          <a:bodyPr wrap="square" rtlCol="0">
            <a:spAutoFit/>
          </a:bodyPr>
          <a:lstStyle/>
          <a:p>
            <a:pPr algn="ctr"/>
            <a:r>
              <a:rPr lang="en-US" dirty="0"/>
              <a:t>2D Hydrodynamic simulation</a:t>
            </a:r>
          </a:p>
        </p:txBody>
      </p:sp>
      <p:sp>
        <p:nvSpPr>
          <p:cNvPr id="9" name="TextBox 8">
            <a:extLst>
              <a:ext uri="{FF2B5EF4-FFF2-40B4-BE49-F238E27FC236}">
                <a16:creationId xmlns:a16="http://schemas.microsoft.com/office/drawing/2014/main" id="{C14507FD-0C3C-2A42-FED7-9099EC126D52}"/>
              </a:ext>
            </a:extLst>
          </p:cNvPr>
          <p:cNvSpPr txBox="1"/>
          <p:nvPr/>
        </p:nvSpPr>
        <p:spPr>
          <a:xfrm>
            <a:off x="9537656" y="6744033"/>
            <a:ext cx="1634935" cy="276999"/>
          </a:xfrm>
          <a:prstGeom prst="rect">
            <a:avLst/>
          </a:prstGeom>
          <a:noFill/>
        </p:spPr>
        <p:txBody>
          <a:bodyPr wrap="none" rtlCol="0">
            <a:spAutoFit/>
          </a:bodyPr>
          <a:lstStyle/>
          <a:p>
            <a:r>
              <a:rPr lang="en-US" sz="1200" i="1" dirty="0"/>
              <a:t>Courtesy Prof. Fujioka</a:t>
            </a:r>
            <a:endParaRPr lang="en-JP" sz="1200" i="1" dirty="0"/>
          </a:p>
        </p:txBody>
      </p:sp>
    </p:spTree>
    <p:extLst>
      <p:ext uri="{BB962C8B-B14F-4D97-AF65-F5344CB8AC3E}">
        <p14:creationId xmlns:p14="http://schemas.microsoft.com/office/powerpoint/2010/main" val="410919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video>
              <p:cMediaNode vol="80000">
                <p:cTn id="13" repeatCount="indefinite"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9ABFE2-0798-CC65-EA52-35FE6DF33250}"/>
              </a:ext>
            </a:extLst>
          </p:cNvPr>
          <p:cNvSpPr txBox="1"/>
          <p:nvPr/>
        </p:nvSpPr>
        <p:spPr>
          <a:xfrm>
            <a:off x="1076446" y="1435260"/>
            <a:ext cx="9327297" cy="3785652"/>
          </a:xfrm>
          <a:prstGeom prst="rect">
            <a:avLst/>
          </a:prstGeom>
          <a:noFill/>
        </p:spPr>
        <p:txBody>
          <a:bodyPr wrap="none" rtlCol="0">
            <a:spAutoFit/>
          </a:bodyPr>
          <a:lstStyle/>
          <a:p>
            <a:pPr marL="285750" indent="-285750">
              <a:buFont typeface="Arial" panose="020B0604020202020204" pitchFamily="34" charset="0"/>
              <a:buChar char="•"/>
            </a:pPr>
            <a:r>
              <a:rPr lang="en-JP" sz="2400" dirty="0">
                <a:solidFill>
                  <a:srgbClr val="FF0000"/>
                </a:solidFill>
              </a:rPr>
              <a:t>NIF ignition and introduction to ILE’s FIREX</a:t>
            </a:r>
          </a:p>
          <a:p>
            <a:endParaRPr lang="en-JP" sz="2400" dirty="0"/>
          </a:p>
          <a:p>
            <a:pPr marL="285750" indent="-285750">
              <a:buFont typeface="Arial" panose="020B0604020202020204" pitchFamily="34" charset="0"/>
              <a:buChar char="•"/>
            </a:pPr>
            <a:r>
              <a:rPr lang="en-US" sz="2400" dirty="0"/>
              <a:t>B</a:t>
            </a:r>
            <a:r>
              <a:rPr lang="en-JP" sz="2400" dirty="0"/>
              <a:t>rief summary of FIREX-I results, Fast electron and Ion Fast Ignition</a:t>
            </a:r>
          </a:p>
          <a:p>
            <a:pPr marL="285750" indent="-285750">
              <a:buFont typeface="Arial" panose="020B0604020202020204" pitchFamily="34" charset="0"/>
              <a:buChar char="•"/>
            </a:pPr>
            <a:endParaRPr lang="en-JP" sz="2400" dirty="0"/>
          </a:p>
          <a:p>
            <a:pPr marL="285750" indent="-285750">
              <a:buFont typeface="Arial" panose="020B0604020202020204" pitchFamily="34" charset="0"/>
              <a:buChar char="•"/>
            </a:pPr>
            <a:r>
              <a:rPr lang="en-JP" sz="2400" dirty="0"/>
              <a:t>Necessity for change in approach: Increase intensity for PW pulse.</a:t>
            </a:r>
          </a:p>
          <a:p>
            <a:pPr marL="285750" indent="-285750">
              <a:buFont typeface="Arial" panose="020B0604020202020204" pitchFamily="34" charset="0"/>
              <a:buChar char="•"/>
            </a:pPr>
            <a:endParaRPr lang="en-JP" sz="2400" dirty="0"/>
          </a:p>
          <a:p>
            <a:pPr marL="285750" indent="-285750">
              <a:buFont typeface="Arial" panose="020B0604020202020204" pitchFamily="34" charset="0"/>
              <a:buChar char="•"/>
            </a:pPr>
            <a:r>
              <a:rPr lang="en-JP" sz="2400" dirty="0"/>
              <a:t>FIREX-NEO and upgrades </a:t>
            </a:r>
          </a:p>
          <a:p>
            <a:pPr marL="285750" indent="-285750">
              <a:buFont typeface="Arial" panose="020B0604020202020204" pitchFamily="34" charset="0"/>
              <a:buChar char="•"/>
            </a:pPr>
            <a:endParaRPr lang="en-JP" sz="2400" dirty="0"/>
          </a:p>
          <a:p>
            <a:pPr marL="285750" indent="-285750">
              <a:buFont typeface="Arial" panose="020B0604020202020204" pitchFamily="34" charset="0"/>
              <a:buChar char="•"/>
            </a:pPr>
            <a:r>
              <a:rPr lang="en-JP" sz="2400" dirty="0"/>
              <a:t>Summary of the TALK</a:t>
            </a:r>
          </a:p>
          <a:p>
            <a:pPr marL="285750" indent="-285750">
              <a:buFont typeface="Arial" panose="020B0604020202020204" pitchFamily="34" charset="0"/>
              <a:buChar char="•"/>
            </a:pPr>
            <a:endParaRPr lang="en-JP" sz="2400" dirty="0"/>
          </a:p>
        </p:txBody>
      </p:sp>
      <p:sp>
        <p:nvSpPr>
          <p:cNvPr id="4" name="Title 11">
            <a:extLst>
              <a:ext uri="{FF2B5EF4-FFF2-40B4-BE49-F238E27FC236}">
                <a16:creationId xmlns:a16="http://schemas.microsoft.com/office/drawing/2014/main" id="{3C693B6F-AD3A-4DA3-B0C6-78AD33B2AE1B}"/>
              </a:ext>
            </a:extLst>
          </p:cNvPr>
          <p:cNvSpPr txBox="1">
            <a:spLocks/>
          </p:cNvSpPr>
          <p:nvPr/>
        </p:nvSpPr>
        <p:spPr>
          <a:xfrm>
            <a:off x="0" y="-1318"/>
            <a:ext cx="9830846" cy="1143000"/>
          </a:xfrm>
          <a:prstGeom prst="rect">
            <a:avLst/>
          </a:prstGeom>
          <a:solidFill>
            <a:srgbClr val="000090"/>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401" dirty="0">
                <a:solidFill>
                  <a:schemeClr val="bg1"/>
                </a:solidFill>
              </a:rPr>
              <a:t>Outline of the talk</a:t>
            </a:r>
          </a:p>
        </p:txBody>
      </p:sp>
      <p:pic>
        <p:nvPicPr>
          <p:cNvPr id="2" name="Picture 1">
            <a:extLst>
              <a:ext uri="{FF2B5EF4-FFF2-40B4-BE49-F238E27FC236}">
                <a16:creationId xmlns:a16="http://schemas.microsoft.com/office/drawing/2014/main" id="{63351D57-0836-B28C-EE6A-8793DE5CF792}"/>
              </a:ext>
            </a:extLst>
          </p:cNvPr>
          <p:cNvPicPr>
            <a:picLocks noChangeAspect="1"/>
          </p:cNvPicPr>
          <p:nvPr/>
        </p:nvPicPr>
        <p:blipFill>
          <a:blip r:embed="rId2"/>
          <a:stretch>
            <a:fillRect/>
          </a:stretch>
        </p:blipFill>
        <p:spPr>
          <a:xfrm>
            <a:off x="9987107" y="14885"/>
            <a:ext cx="2142746" cy="1154724"/>
          </a:xfrm>
          <a:prstGeom prst="rect">
            <a:avLst/>
          </a:prstGeom>
        </p:spPr>
      </p:pic>
    </p:spTree>
    <p:extLst>
      <p:ext uri="{BB962C8B-B14F-4D97-AF65-F5344CB8AC3E}">
        <p14:creationId xmlns:p14="http://schemas.microsoft.com/office/powerpoint/2010/main" val="134895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B32943BE-46ED-D746-AAE6-F32CE001006E}"/>
              </a:ext>
            </a:extLst>
          </p:cNvPr>
          <p:cNvSpPr txBox="1">
            <a:spLocks/>
          </p:cNvSpPr>
          <p:nvPr/>
        </p:nvSpPr>
        <p:spPr>
          <a:xfrm>
            <a:off x="0" y="0"/>
            <a:ext cx="9830846" cy="1143000"/>
          </a:xfrm>
          <a:prstGeom prst="rect">
            <a:avLst/>
          </a:prstGeom>
          <a:solidFill>
            <a:srgbClr val="000090"/>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401" dirty="0">
                <a:solidFill>
                  <a:schemeClr val="bg1"/>
                </a:solidFill>
              </a:rPr>
              <a:t>FIREX -1 activity on Proton Fast Ignition.</a:t>
            </a:r>
          </a:p>
        </p:txBody>
      </p:sp>
      <p:pic>
        <p:nvPicPr>
          <p:cNvPr id="3" name="Picture 2">
            <a:extLst>
              <a:ext uri="{FF2B5EF4-FFF2-40B4-BE49-F238E27FC236}">
                <a16:creationId xmlns:a16="http://schemas.microsoft.com/office/drawing/2014/main" id="{C485E897-78CC-B94F-AFFC-933AE3147E13}"/>
              </a:ext>
            </a:extLst>
          </p:cNvPr>
          <p:cNvPicPr>
            <a:picLocks noChangeAspect="1"/>
          </p:cNvPicPr>
          <p:nvPr/>
        </p:nvPicPr>
        <p:blipFill>
          <a:blip r:embed="rId2"/>
          <a:stretch>
            <a:fillRect/>
          </a:stretch>
        </p:blipFill>
        <p:spPr>
          <a:xfrm>
            <a:off x="9830846" y="-11575"/>
            <a:ext cx="2142746" cy="1154724"/>
          </a:xfrm>
          <a:prstGeom prst="rect">
            <a:avLst/>
          </a:prstGeom>
        </p:spPr>
      </p:pic>
      <p:sp>
        <p:nvSpPr>
          <p:cNvPr id="6" name="TextBox 5">
            <a:extLst>
              <a:ext uri="{FF2B5EF4-FFF2-40B4-BE49-F238E27FC236}">
                <a16:creationId xmlns:a16="http://schemas.microsoft.com/office/drawing/2014/main" id="{C66F0EC6-7FC2-FE4F-A97A-1D568216935F}"/>
              </a:ext>
            </a:extLst>
          </p:cNvPr>
          <p:cNvSpPr txBox="1"/>
          <p:nvPr/>
        </p:nvSpPr>
        <p:spPr>
          <a:xfrm>
            <a:off x="180196" y="1385696"/>
            <a:ext cx="5564418" cy="1477328"/>
          </a:xfrm>
          <a:prstGeom prst="rect">
            <a:avLst/>
          </a:prstGeom>
          <a:noFill/>
        </p:spPr>
        <p:txBody>
          <a:bodyPr wrap="square" rtlCol="0">
            <a:spAutoFit/>
          </a:bodyPr>
          <a:lstStyle/>
          <a:p>
            <a:pPr algn="just"/>
            <a:r>
              <a:rPr lang="en-JP" dirty="0"/>
              <a:t>Investigated the LPI for multiple beamlet kJ-class laser and demonstrated that temporally and spatially overlapped beamlets lead to more than 200% increment in conversion efficiency via interference.</a:t>
            </a:r>
          </a:p>
          <a:p>
            <a:pPr algn="just"/>
            <a:r>
              <a:rPr lang="en-JP" i="1" dirty="0">
                <a:solidFill>
                  <a:srgbClr val="FF0000"/>
                </a:solidFill>
                <a:latin typeface="Times New Roman" panose="02020603050405020304" pitchFamily="18" charset="0"/>
                <a:cs typeface="Times New Roman" panose="02020603050405020304" pitchFamily="18" charset="0"/>
              </a:rPr>
              <a:t>A. Morace et al. Nature Communications 10, 2995 (2019)</a:t>
            </a:r>
          </a:p>
        </p:txBody>
      </p:sp>
      <p:sp>
        <p:nvSpPr>
          <p:cNvPr id="8" name="TextBox 7">
            <a:extLst>
              <a:ext uri="{FF2B5EF4-FFF2-40B4-BE49-F238E27FC236}">
                <a16:creationId xmlns:a16="http://schemas.microsoft.com/office/drawing/2014/main" id="{5EE97069-9ED2-9A44-8E2B-A922B89364DC}"/>
              </a:ext>
            </a:extLst>
          </p:cNvPr>
          <p:cNvSpPr txBox="1"/>
          <p:nvPr/>
        </p:nvSpPr>
        <p:spPr>
          <a:xfrm>
            <a:off x="5144757" y="3669139"/>
            <a:ext cx="5820558" cy="1200329"/>
          </a:xfrm>
          <a:prstGeom prst="rect">
            <a:avLst/>
          </a:prstGeom>
          <a:noFill/>
        </p:spPr>
        <p:txBody>
          <a:bodyPr wrap="square" rtlCol="0">
            <a:spAutoFit/>
          </a:bodyPr>
          <a:lstStyle/>
          <a:p>
            <a:pPr algn="just"/>
            <a:r>
              <a:rPr lang="en-JP" dirty="0"/>
              <a:t>Studied the proton beam dynamics in focusing plasma devices and demonstrated that the dynamics is dominated by super-strong B-fields.</a:t>
            </a:r>
          </a:p>
          <a:p>
            <a:pPr algn="just"/>
            <a:r>
              <a:rPr lang="en-JP" i="1" dirty="0">
                <a:solidFill>
                  <a:srgbClr val="FF0000"/>
                </a:solidFill>
                <a:latin typeface="Times New Roman" panose="02020603050405020304" pitchFamily="18" charset="0"/>
                <a:cs typeface="Times New Roman" panose="02020603050405020304" pitchFamily="18" charset="0"/>
              </a:rPr>
              <a:t>A. Morace et al. Scientific Reports 12, 6876 (2022)</a:t>
            </a:r>
          </a:p>
        </p:txBody>
      </p:sp>
      <p:pic>
        <p:nvPicPr>
          <p:cNvPr id="4" name="Picture 3">
            <a:extLst>
              <a:ext uri="{FF2B5EF4-FFF2-40B4-BE49-F238E27FC236}">
                <a16:creationId xmlns:a16="http://schemas.microsoft.com/office/drawing/2014/main" id="{13A74DBD-BF6C-9845-A3F5-1897E205EBE4}"/>
              </a:ext>
            </a:extLst>
          </p:cNvPr>
          <p:cNvPicPr>
            <a:picLocks noChangeAspect="1"/>
          </p:cNvPicPr>
          <p:nvPr/>
        </p:nvPicPr>
        <p:blipFill>
          <a:blip r:embed="rId3"/>
          <a:stretch>
            <a:fillRect/>
          </a:stretch>
        </p:blipFill>
        <p:spPr>
          <a:xfrm>
            <a:off x="5760639" y="1154575"/>
            <a:ext cx="5141580" cy="2503138"/>
          </a:xfrm>
          <a:prstGeom prst="rect">
            <a:avLst/>
          </a:prstGeom>
        </p:spPr>
      </p:pic>
      <p:pic>
        <p:nvPicPr>
          <p:cNvPr id="5" name="Picture 4">
            <a:extLst>
              <a:ext uri="{FF2B5EF4-FFF2-40B4-BE49-F238E27FC236}">
                <a16:creationId xmlns:a16="http://schemas.microsoft.com/office/drawing/2014/main" id="{B404D5D5-7A1E-7341-8DCE-0CB840CAF258}"/>
              </a:ext>
            </a:extLst>
          </p:cNvPr>
          <p:cNvPicPr>
            <a:picLocks noChangeAspect="1"/>
          </p:cNvPicPr>
          <p:nvPr/>
        </p:nvPicPr>
        <p:blipFill>
          <a:blip r:embed="rId4"/>
          <a:stretch>
            <a:fillRect/>
          </a:stretch>
        </p:blipFill>
        <p:spPr>
          <a:xfrm>
            <a:off x="69667" y="2773354"/>
            <a:ext cx="5170717" cy="2106121"/>
          </a:xfrm>
          <a:prstGeom prst="rect">
            <a:avLst/>
          </a:prstGeom>
        </p:spPr>
      </p:pic>
      <p:pic>
        <p:nvPicPr>
          <p:cNvPr id="10" name="Picture 9">
            <a:extLst>
              <a:ext uri="{FF2B5EF4-FFF2-40B4-BE49-F238E27FC236}">
                <a16:creationId xmlns:a16="http://schemas.microsoft.com/office/drawing/2014/main" id="{CEECC82A-F56E-E523-3102-97B94412B1A0}"/>
              </a:ext>
            </a:extLst>
          </p:cNvPr>
          <p:cNvPicPr>
            <a:picLocks noChangeAspect="1"/>
          </p:cNvPicPr>
          <p:nvPr/>
        </p:nvPicPr>
        <p:blipFill>
          <a:blip r:embed="rId5"/>
          <a:stretch>
            <a:fillRect/>
          </a:stretch>
        </p:blipFill>
        <p:spPr>
          <a:xfrm>
            <a:off x="7661403" y="4905712"/>
            <a:ext cx="1831220" cy="1161262"/>
          </a:xfrm>
          <a:prstGeom prst="rect">
            <a:avLst/>
          </a:prstGeom>
        </p:spPr>
      </p:pic>
      <p:pic>
        <p:nvPicPr>
          <p:cNvPr id="12" name="Picture 11">
            <a:extLst>
              <a:ext uri="{FF2B5EF4-FFF2-40B4-BE49-F238E27FC236}">
                <a16:creationId xmlns:a16="http://schemas.microsoft.com/office/drawing/2014/main" id="{BA66FABE-C164-A572-C6E8-71DA51CF7483}"/>
              </a:ext>
            </a:extLst>
          </p:cNvPr>
          <p:cNvPicPr>
            <a:picLocks noChangeAspect="1"/>
          </p:cNvPicPr>
          <p:nvPr/>
        </p:nvPicPr>
        <p:blipFill>
          <a:blip r:embed="rId6"/>
          <a:stretch>
            <a:fillRect/>
          </a:stretch>
        </p:blipFill>
        <p:spPr>
          <a:xfrm>
            <a:off x="9492623" y="5567711"/>
            <a:ext cx="1999724" cy="1071014"/>
          </a:xfrm>
          <a:prstGeom prst="rect">
            <a:avLst/>
          </a:prstGeom>
          <a:ln>
            <a:solidFill>
              <a:schemeClr val="tx1"/>
            </a:solidFill>
          </a:ln>
        </p:spPr>
      </p:pic>
      <p:pic>
        <p:nvPicPr>
          <p:cNvPr id="13" name="Рисунок 9">
            <a:extLst>
              <a:ext uri="{FF2B5EF4-FFF2-40B4-BE49-F238E27FC236}">
                <a16:creationId xmlns:a16="http://schemas.microsoft.com/office/drawing/2014/main" id="{5043D428-125A-80FB-E5CB-A18F715EE07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38601" y="4850048"/>
            <a:ext cx="2124128" cy="1967396"/>
          </a:xfrm>
          <a:prstGeom prst="rect">
            <a:avLst/>
          </a:prstGeom>
          <a:noFill/>
          <a:ln>
            <a:noFill/>
          </a:ln>
        </p:spPr>
      </p:pic>
      <p:cxnSp>
        <p:nvCxnSpPr>
          <p:cNvPr id="14" name="Straight Arrow Connector 13">
            <a:extLst>
              <a:ext uri="{FF2B5EF4-FFF2-40B4-BE49-F238E27FC236}">
                <a16:creationId xmlns:a16="http://schemas.microsoft.com/office/drawing/2014/main" id="{DBFAEF22-8541-6F44-481A-26BFE6C696E2}"/>
              </a:ext>
            </a:extLst>
          </p:cNvPr>
          <p:cNvCxnSpPr>
            <a:cxnSpLocks/>
            <a:stCxn id="15" idx="1"/>
          </p:cNvCxnSpPr>
          <p:nvPr/>
        </p:nvCxnSpPr>
        <p:spPr>
          <a:xfrm flipH="1" flipV="1">
            <a:off x="6829030" y="5795974"/>
            <a:ext cx="1838876" cy="461133"/>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DE9CD1E-60C6-450A-5A07-7E6C8D05CB42}"/>
              </a:ext>
            </a:extLst>
          </p:cNvPr>
          <p:cNvSpPr txBox="1"/>
          <p:nvPr/>
        </p:nvSpPr>
        <p:spPr>
          <a:xfrm>
            <a:off x="8667906" y="6103218"/>
            <a:ext cx="1158417" cy="307777"/>
          </a:xfrm>
          <a:prstGeom prst="rect">
            <a:avLst/>
          </a:prstGeom>
          <a:noFill/>
        </p:spPr>
        <p:txBody>
          <a:bodyPr wrap="square" rtlCol="0">
            <a:spAutoFit/>
          </a:bodyPr>
          <a:lstStyle/>
          <a:p>
            <a:r>
              <a:rPr lang="en-JP" sz="1400" dirty="0">
                <a:solidFill>
                  <a:srgbClr val="00B0F0"/>
                </a:solidFill>
              </a:rPr>
              <a:t>225 eV</a:t>
            </a:r>
          </a:p>
        </p:txBody>
      </p:sp>
      <p:cxnSp>
        <p:nvCxnSpPr>
          <p:cNvPr id="20" name="Straight Arrow Connector 19">
            <a:extLst>
              <a:ext uri="{FF2B5EF4-FFF2-40B4-BE49-F238E27FC236}">
                <a16:creationId xmlns:a16="http://schemas.microsoft.com/office/drawing/2014/main" id="{B2BDF066-8BFB-9277-8CA8-7229DE530B49}"/>
              </a:ext>
            </a:extLst>
          </p:cNvPr>
          <p:cNvCxnSpPr>
            <a:cxnSpLocks/>
            <a:stCxn id="21" idx="1"/>
          </p:cNvCxnSpPr>
          <p:nvPr/>
        </p:nvCxnSpPr>
        <p:spPr>
          <a:xfrm flipH="1" flipV="1">
            <a:off x="6661221" y="6066974"/>
            <a:ext cx="2051166" cy="457887"/>
          </a:xfrm>
          <a:prstGeom prst="straightConnector1">
            <a:avLst/>
          </a:prstGeom>
          <a:ln w="28575">
            <a:solidFill>
              <a:srgbClr val="BB0B0A"/>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1E6CB1B-CA05-6A34-4959-72A2F4F453C0}"/>
              </a:ext>
            </a:extLst>
          </p:cNvPr>
          <p:cNvSpPr txBox="1"/>
          <p:nvPr/>
        </p:nvSpPr>
        <p:spPr>
          <a:xfrm>
            <a:off x="8712387" y="6370972"/>
            <a:ext cx="703269" cy="307777"/>
          </a:xfrm>
          <a:prstGeom prst="rect">
            <a:avLst/>
          </a:prstGeom>
          <a:noFill/>
        </p:spPr>
        <p:txBody>
          <a:bodyPr wrap="none" rtlCol="0">
            <a:spAutoFit/>
          </a:bodyPr>
          <a:lstStyle/>
          <a:p>
            <a:r>
              <a:rPr lang="en-JP" sz="1400" dirty="0">
                <a:solidFill>
                  <a:srgbClr val="BB0B0A"/>
                </a:solidFill>
              </a:rPr>
              <a:t>205 eV</a:t>
            </a:r>
          </a:p>
        </p:txBody>
      </p:sp>
      <p:cxnSp>
        <p:nvCxnSpPr>
          <p:cNvPr id="25" name="Straight Arrow Connector 24">
            <a:extLst>
              <a:ext uri="{FF2B5EF4-FFF2-40B4-BE49-F238E27FC236}">
                <a16:creationId xmlns:a16="http://schemas.microsoft.com/office/drawing/2014/main" id="{85DF0A22-9181-387F-C661-308D818FC817}"/>
              </a:ext>
            </a:extLst>
          </p:cNvPr>
          <p:cNvCxnSpPr>
            <a:cxnSpLocks/>
          </p:cNvCxnSpPr>
          <p:nvPr/>
        </p:nvCxnSpPr>
        <p:spPr>
          <a:xfrm flipH="1">
            <a:off x="6571622" y="5306471"/>
            <a:ext cx="1089781" cy="1798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D43811D-174D-CE77-A469-BCE54C0CBA46}"/>
              </a:ext>
            </a:extLst>
          </p:cNvPr>
          <p:cNvSpPr txBox="1"/>
          <p:nvPr/>
        </p:nvSpPr>
        <p:spPr>
          <a:xfrm>
            <a:off x="7116512" y="5005895"/>
            <a:ext cx="703269" cy="307777"/>
          </a:xfrm>
          <a:prstGeom prst="rect">
            <a:avLst/>
          </a:prstGeom>
          <a:noFill/>
        </p:spPr>
        <p:txBody>
          <a:bodyPr wrap="none" rtlCol="0">
            <a:spAutoFit/>
          </a:bodyPr>
          <a:lstStyle/>
          <a:p>
            <a:r>
              <a:rPr lang="en-JP" sz="1400" dirty="0"/>
              <a:t>200 eV</a:t>
            </a:r>
          </a:p>
        </p:txBody>
      </p:sp>
      <p:sp>
        <p:nvSpPr>
          <p:cNvPr id="30" name="TextBox 29">
            <a:extLst>
              <a:ext uri="{FF2B5EF4-FFF2-40B4-BE49-F238E27FC236}">
                <a16:creationId xmlns:a16="http://schemas.microsoft.com/office/drawing/2014/main" id="{241FAB77-2B09-334D-AF10-0CC814F8FE26}"/>
              </a:ext>
            </a:extLst>
          </p:cNvPr>
          <p:cNvSpPr txBox="1"/>
          <p:nvPr/>
        </p:nvSpPr>
        <p:spPr>
          <a:xfrm>
            <a:off x="22862" y="5306471"/>
            <a:ext cx="4965517" cy="923330"/>
          </a:xfrm>
          <a:prstGeom prst="rect">
            <a:avLst/>
          </a:prstGeom>
          <a:noFill/>
        </p:spPr>
        <p:txBody>
          <a:bodyPr wrap="square" rtlCol="0">
            <a:spAutoFit/>
          </a:bodyPr>
          <a:lstStyle/>
          <a:p>
            <a:pPr algn="just"/>
            <a:r>
              <a:rPr lang="en-JP" dirty="0"/>
              <a:t>Investigated the ion induced heating in mid-Z material through x-ray spectroscopy .</a:t>
            </a:r>
          </a:p>
          <a:p>
            <a:pPr algn="just"/>
            <a:r>
              <a:rPr lang="en-JP" i="1" dirty="0">
                <a:solidFill>
                  <a:srgbClr val="FF0000"/>
                </a:solidFill>
                <a:latin typeface="Times New Roman" panose="02020603050405020304" pitchFamily="18" charset="0"/>
                <a:cs typeface="Times New Roman" panose="02020603050405020304" pitchFamily="18" charset="0"/>
              </a:rPr>
              <a:t>Martynenko, Morace et al. PPCF 65 (2023)</a:t>
            </a:r>
          </a:p>
        </p:txBody>
      </p:sp>
    </p:spTree>
    <p:extLst>
      <p:ext uri="{BB962C8B-B14F-4D97-AF65-F5344CB8AC3E}">
        <p14:creationId xmlns:p14="http://schemas.microsoft.com/office/powerpoint/2010/main" val="774509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7D56A01F-F83C-2250-C8B3-0CCE3FD110CA}"/>
              </a:ext>
            </a:extLst>
          </p:cNvPr>
          <p:cNvSpPr txBox="1">
            <a:spLocks/>
          </p:cNvSpPr>
          <p:nvPr/>
        </p:nvSpPr>
        <p:spPr>
          <a:xfrm>
            <a:off x="0" y="0"/>
            <a:ext cx="9830846" cy="1143000"/>
          </a:xfrm>
          <a:prstGeom prst="rect">
            <a:avLst/>
          </a:prstGeom>
          <a:solidFill>
            <a:srgbClr val="000090"/>
          </a:solidFill>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401" dirty="0">
                <a:solidFill>
                  <a:schemeClr val="bg1"/>
                </a:solidFill>
              </a:rPr>
              <a:t>Towards a fully integrated PFI experiment in early 2026</a:t>
            </a:r>
          </a:p>
        </p:txBody>
      </p:sp>
      <p:pic>
        <p:nvPicPr>
          <p:cNvPr id="3" name="Picture 2">
            <a:extLst>
              <a:ext uri="{FF2B5EF4-FFF2-40B4-BE49-F238E27FC236}">
                <a16:creationId xmlns:a16="http://schemas.microsoft.com/office/drawing/2014/main" id="{337B6EDF-33BC-F120-150F-AB628F1D9D26}"/>
              </a:ext>
            </a:extLst>
          </p:cNvPr>
          <p:cNvPicPr>
            <a:picLocks noChangeAspect="1"/>
          </p:cNvPicPr>
          <p:nvPr/>
        </p:nvPicPr>
        <p:blipFill>
          <a:blip r:embed="rId2"/>
          <a:stretch>
            <a:fillRect/>
          </a:stretch>
        </p:blipFill>
        <p:spPr>
          <a:xfrm>
            <a:off x="9830846" y="-11575"/>
            <a:ext cx="2142746" cy="1154724"/>
          </a:xfrm>
          <a:prstGeom prst="rect">
            <a:avLst/>
          </a:prstGeom>
        </p:spPr>
      </p:pic>
      <p:pic>
        <p:nvPicPr>
          <p:cNvPr id="4" name="Picture 3">
            <a:extLst>
              <a:ext uri="{FF2B5EF4-FFF2-40B4-BE49-F238E27FC236}">
                <a16:creationId xmlns:a16="http://schemas.microsoft.com/office/drawing/2014/main" id="{D0C5A00D-371F-DD75-6692-B5ABD2F53C84}"/>
              </a:ext>
            </a:extLst>
          </p:cNvPr>
          <p:cNvPicPr>
            <a:picLocks noChangeAspect="1"/>
          </p:cNvPicPr>
          <p:nvPr/>
        </p:nvPicPr>
        <p:blipFill>
          <a:blip r:embed="rId3"/>
          <a:stretch>
            <a:fillRect/>
          </a:stretch>
        </p:blipFill>
        <p:spPr>
          <a:xfrm>
            <a:off x="236450" y="2031399"/>
            <a:ext cx="5212784" cy="3914788"/>
          </a:xfrm>
          <a:prstGeom prst="rect">
            <a:avLst/>
          </a:prstGeom>
        </p:spPr>
      </p:pic>
      <p:pic>
        <p:nvPicPr>
          <p:cNvPr id="5" name="Picture 4">
            <a:extLst>
              <a:ext uri="{FF2B5EF4-FFF2-40B4-BE49-F238E27FC236}">
                <a16:creationId xmlns:a16="http://schemas.microsoft.com/office/drawing/2014/main" id="{02BB8FD4-E883-F630-B46D-D8FC9F636012}"/>
              </a:ext>
            </a:extLst>
          </p:cNvPr>
          <p:cNvPicPr>
            <a:picLocks noChangeAspect="1"/>
          </p:cNvPicPr>
          <p:nvPr/>
        </p:nvPicPr>
        <p:blipFill>
          <a:blip r:embed="rId4"/>
          <a:stretch>
            <a:fillRect/>
          </a:stretch>
        </p:blipFill>
        <p:spPr>
          <a:xfrm>
            <a:off x="7640951" y="2639012"/>
            <a:ext cx="2972452" cy="2112162"/>
          </a:xfrm>
          <a:prstGeom prst="rect">
            <a:avLst/>
          </a:prstGeom>
        </p:spPr>
      </p:pic>
      <p:pic>
        <p:nvPicPr>
          <p:cNvPr id="6" name="Picture 5">
            <a:extLst>
              <a:ext uri="{FF2B5EF4-FFF2-40B4-BE49-F238E27FC236}">
                <a16:creationId xmlns:a16="http://schemas.microsoft.com/office/drawing/2014/main" id="{29942419-DA8A-A6C0-87A6-C19BFCEDF2AF}"/>
              </a:ext>
            </a:extLst>
          </p:cNvPr>
          <p:cNvPicPr>
            <a:picLocks noChangeAspect="1"/>
          </p:cNvPicPr>
          <p:nvPr/>
        </p:nvPicPr>
        <p:blipFill>
          <a:blip r:embed="rId5"/>
          <a:stretch>
            <a:fillRect/>
          </a:stretch>
        </p:blipFill>
        <p:spPr>
          <a:xfrm>
            <a:off x="9021484" y="4535577"/>
            <a:ext cx="2662427" cy="2037572"/>
          </a:xfrm>
          <a:prstGeom prst="rect">
            <a:avLst/>
          </a:prstGeom>
        </p:spPr>
      </p:pic>
      <p:pic>
        <p:nvPicPr>
          <p:cNvPr id="7" name="Picture 6">
            <a:extLst>
              <a:ext uri="{FF2B5EF4-FFF2-40B4-BE49-F238E27FC236}">
                <a16:creationId xmlns:a16="http://schemas.microsoft.com/office/drawing/2014/main" id="{BEF0223E-3810-0E26-A619-C81B9ECF9551}"/>
              </a:ext>
            </a:extLst>
          </p:cNvPr>
          <p:cNvPicPr>
            <a:picLocks noChangeAspect="1"/>
          </p:cNvPicPr>
          <p:nvPr/>
        </p:nvPicPr>
        <p:blipFill>
          <a:blip r:embed="rId6"/>
          <a:stretch>
            <a:fillRect/>
          </a:stretch>
        </p:blipFill>
        <p:spPr>
          <a:xfrm>
            <a:off x="6570443" y="1143000"/>
            <a:ext cx="2218789" cy="1776799"/>
          </a:xfrm>
          <a:prstGeom prst="rect">
            <a:avLst/>
          </a:prstGeom>
        </p:spPr>
      </p:pic>
      <p:sp>
        <p:nvSpPr>
          <p:cNvPr id="8" name="TextBox 7">
            <a:extLst>
              <a:ext uri="{FF2B5EF4-FFF2-40B4-BE49-F238E27FC236}">
                <a16:creationId xmlns:a16="http://schemas.microsoft.com/office/drawing/2014/main" id="{8BCB08B8-AD54-2BC7-A331-4D83EEB753E4}"/>
              </a:ext>
            </a:extLst>
          </p:cNvPr>
          <p:cNvSpPr txBox="1"/>
          <p:nvPr/>
        </p:nvSpPr>
        <p:spPr>
          <a:xfrm>
            <a:off x="137345" y="1244674"/>
            <a:ext cx="6295753" cy="646331"/>
          </a:xfrm>
          <a:prstGeom prst="rect">
            <a:avLst/>
          </a:prstGeom>
          <a:noFill/>
        </p:spPr>
        <p:txBody>
          <a:bodyPr wrap="square" rtlCol="0">
            <a:spAutoFit/>
          </a:bodyPr>
          <a:lstStyle/>
          <a:p>
            <a:r>
              <a:rPr lang="en-JP" dirty="0"/>
              <a:t>In this experiment we use cone targets attached to a cu-oleate ball 200 um in diameter + 30 um PVVA coating</a:t>
            </a:r>
          </a:p>
        </p:txBody>
      </p:sp>
      <p:sp>
        <p:nvSpPr>
          <p:cNvPr id="9" name="TextBox 8">
            <a:extLst>
              <a:ext uri="{FF2B5EF4-FFF2-40B4-BE49-F238E27FC236}">
                <a16:creationId xmlns:a16="http://schemas.microsoft.com/office/drawing/2014/main" id="{E838A050-77C7-7FF1-FDA3-8FC5748DD75D}"/>
              </a:ext>
            </a:extLst>
          </p:cNvPr>
          <p:cNvSpPr txBox="1"/>
          <p:nvPr/>
        </p:nvSpPr>
        <p:spPr>
          <a:xfrm>
            <a:off x="8884508" y="1458097"/>
            <a:ext cx="1269899" cy="369332"/>
          </a:xfrm>
          <a:prstGeom prst="rect">
            <a:avLst/>
          </a:prstGeom>
          <a:noFill/>
        </p:spPr>
        <p:txBody>
          <a:bodyPr wrap="none" rtlCol="0">
            <a:spAutoFit/>
          </a:bodyPr>
          <a:lstStyle/>
          <a:p>
            <a:r>
              <a:rPr lang="en-US" dirty="0"/>
              <a:t>O</a:t>
            </a:r>
            <a:r>
              <a:rPr lang="en-JP" dirty="0"/>
              <a:t>leate ball</a:t>
            </a:r>
          </a:p>
        </p:txBody>
      </p:sp>
      <p:sp>
        <p:nvSpPr>
          <p:cNvPr id="10" name="TextBox 9">
            <a:extLst>
              <a:ext uri="{FF2B5EF4-FFF2-40B4-BE49-F238E27FC236}">
                <a16:creationId xmlns:a16="http://schemas.microsoft.com/office/drawing/2014/main" id="{E11CA993-FDBE-7B37-6CA6-5075AB531CCA}"/>
              </a:ext>
            </a:extLst>
          </p:cNvPr>
          <p:cNvSpPr txBox="1"/>
          <p:nvPr/>
        </p:nvSpPr>
        <p:spPr>
          <a:xfrm>
            <a:off x="9738117" y="2269531"/>
            <a:ext cx="1088760" cy="369332"/>
          </a:xfrm>
          <a:prstGeom prst="rect">
            <a:avLst/>
          </a:prstGeom>
          <a:noFill/>
        </p:spPr>
        <p:txBody>
          <a:bodyPr wrap="none" rtlCol="0">
            <a:spAutoFit/>
          </a:bodyPr>
          <a:lstStyle/>
          <a:p>
            <a:r>
              <a:rPr lang="en-JP" dirty="0"/>
              <a:t>PFI cone </a:t>
            </a:r>
          </a:p>
        </p:txBody>
      </p:sp>
      <p:sp>
        <p:nvSpPr>
          <p:cNvPr id="11" name="TextBox 10">
            <a:extLst>
              <a:ext uri="{FF2B5EF4-FFF2-40B4-BE49-F238E27FC236}">
                <a16:creationId xmlns:a16="http://schemas.microsoft.com/office/drawing/2014/main" id="{F6FF60B1-A566-8EEA-A13A-981373D9B891}"/>
              </a:ext>
            </a:extLst>
          </p:cNvPr>
          <p:cNvSpPr txBox="1"/>
          <p:nvPr/>
        </p:nvSpPr>
        <p:spPr>
          <a:xfrm>
            <a:off x="7679837" y="5477495"/>
            <a:ext cx="1164101" cy="369332"/>
          </a:xfrm>
          <a:prstGeom prst="rect">
            <a:avLst/>
          </a:prstGeom>
          <a:noFill/>
        </p:spPr>
        <p:txBody>
          <a:bodyPr wrap="none" rtlCol="0">
            <a:spAutoFit/>
          </a:bodyPr>
          <a:lstStyle/>
          <a:p>
            <a:r>
              <a:rPr lang="en-JP" dirty="0"/>
              <a:t>hemishell</a:t>
            </a:r>
          </a:p>
        </p:txBody>
      </p:sp>
      <p:sp>
        <p:nvSpPr>
          <p:cNvPr id="12" name="TextBox 11">
            <a:extLst>
              <a:ext uri="{FF2B5EF4-FFF2-40B4-BE49-F238E27FC236}">
                <a16:creationId xmlns:a16="http://schemas.microsoft.com/office/drawing/2014/main" id="{3A031F43-BD04-0485-6C99-DAA815EFAF83}"/>
              </a:ext>
            </a:extLst>
          </p:cNvPr>
          <p:cNvSpPr txBox="1"/>
          <p:nvPr/>
        </p:nvSpPr>
        <p:spPr>
          <a:xfrm>
            <a:off x="6950279" y="2735919"/>
            <a:ext cx="1042273" cy="369332"/>
          </a:xfrm>
          <a:prstGeom prst="rect">
            <a:avLst/>
          </a:prstGeom>
          <a:noFill/>
        </p:spPr>
        <p:txBody>
          <a:bodyPr wrap="none" rtlCol="0">
            <a:spAutoFit/>
          </a:bodyPr>
          <a:lstStyle/>
          <a:p>
            <a:r>
              <a:rPr lang="en-JP" dirty="0"/>
              <a:t>PFI cone</a:t>
            </a:r>
          </a:p>
        </p:txBody>
      </p:sp>
      <p:sp>
        <p:nvSpPr>
          <p:cNvPr id="13" name="TextBox 12">
            <a:extLst>
              <a:ext uri="{FF2B5EF4-FFF2-40B4-BE49-F238E27FC236}">
                <a16:creationId xmlns:a16="http://schemas.microsoft.com/office/drawing/2014/main" id="{518102D3-51AE-9296-913E-4007DB29DE2F}"/>
              </a:ext>
            </a:extLst>
          </p:cNvPr>
          <p:cNvSpPr txBox="1"/>
          <p:nvPr/>
        </p:nvSpPr>
        <p:spPr>
          <a:xfrm>
            <a:off x="8107231" y="2415605"/>
            <a:ext cx="1279517" cy="369332"/>
          </a:xfrm>
          <a:prstGeom prst="rect">
            <a:avLst/>
          </a:prstGeom>
          <a:noFill/>
        </p:spPr>
        <p:txBody>
          <a:bodyPr wrap="none" rtlCol="0">
            <a:spAutoFit/>
          </a:bodyPr>
          <a:lstStyle/>
          <a:p>
            <a:r>
              <a:rPr lang="en-JP" dirty="0"/>
              <a:t>Hemi-shell</a:t>
            </a:r>
          </a:p>
        </p:txBody>
      </p:sp>
      <p:cxnSp>
        <p:nvCxnSpPr>
          <p:cNvPr id="14" name="Straight Arrow Connector 13">
            <a:extLst>
              <a:ext uri="{FF2B5EF4-FFF2-40B4-BE49-F238E27FC236}">
                <a16:creationId xmlns:a16="http://schemas.microsoft.com/office/drawing/2014/main" id="{2CF0DD51-35A7-C7FE-5751-502654B8777B}"/>
              </a:ext>
            </a:extLst>
          </p:cNvPr>
          <p:cNvCxnSpPr>
            <a:cxnSpLocks/>
          </p:cNvCxnSpPr>
          <p:nvPr/>
        </p:nvCxnSpPr>
        <p:spPr>
          <a:xfrm>
            <a:off x="8815929" y="2708192"/>
            <a:ext cx="80040" cy="291139"/>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A0FD0B9-4A64-23CE-7625-71BA2536C099}"/>
              </a:ext>
            </a:extLst>
          </p:cNvPr>
          <p:cNvCxnSpPr>
            <a:cxnSpLocks/>
          </p:cNvCxnSpPr>
          <p:nvPr/>
        </p:nvCxnSpPr>
        <p:spPr>
          <a:xfrm>
            <a:off x="7566692" y="3032288"/>
            <a:ext cx="894617" cy="486807"/>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A8C6262A-E287-CD77-7EB6-0F857A0EAC40}"/>
              </a:ext>
            </a:extLst>
          </p:cNvPr>
          <p:cNvCxnSpPr>
            <a:cxnSpLocks/>
          </p:cNvCxnSpPr>
          <p:nvPr/>
        </p:nvCxnSpPr>
        <p:spPr>
          <a:xfrm>
            <a:off x="8860128" y="3032288"/>
            <a:ext cx="597831" cy="1404439"/>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B496ECC6-A11F-1B8C-B632-9635E0519770}"/>
              </a:ext>
            </a:extLst>
          </p:cNvPr>
          <p:cNvSpPr txBox="1"/>
          <p:nvPr/>
        </p:nvSpPr>
        <p:spPr>
          <a:xfrm rot="3940469">
            <a:off x="8859077" y="3460047"/>
            <a:ext cx="926857" cy="369332"/>
          </a:xfrm>
          <a:prstGeom prst="rect">
            <a:avLst/>
          </a:prstGeom>
          <a:noFill/>
        </p:spPr>
        <p:txBody>
          <a:bodyPr wrap="none" rtlCol="0">
            <a:spAutoFit/>
          </a:bodyPr>
          <a:lstStyle/>
          <a:p>
            <a:r>
              <a:rPr lang="en-JP" dirty="0">
                <a:solidFill>
                  <a:srgbClr val="FF0000"/>
                </a:solidFill>
              </a:rPr>
              <a:t>300 um</a:t>
            </a:r>
          </a:p>
        </p:txBody>
      </p:sp>
      <p:cxnSp>
        <p:nvCxnSpPr>
          <p:cNvPr id="20" name="Straight Arrow Connector 19">
            <a:extLst>
              <a:ext uri="{FF2B5EF4-FFF2-40B4-BE49-F238E27FC236}">
                <a16:creationId xmlns:a16="http://schemas.microsoft.com/office/drawing/2014/main" id="{A7DAF898-F24B-78FA-6DA6-F6C479D1FEE5}"/>
              </a:ext>
            </a:extLst>
          </p:cNvPr>
          <p:cNvCxnSpPr/>
          <p:nvPr/>
        </p:nvCxnSpPr>
        <p:spPr>
          <a:xfrm>
            <a:off x="9904491" y="5015620"/>
            <a:ext cx="851026" cy="0"/>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BE68148D-92C9-72B6-B456-F66D25607A5E}"/>
              </a:ext>
            </a:extLst>
          </p:cNvPr>
          <p:cNvSpPr txBox="1"/>
          <p:nvPr/>
        </p:nvSpPr>
        <p:spPr>
          <a:xfrm>
            <a:off x="9793283" y="4646288"/>
            <a:ext cx="926857" cy="369332"/>
          </a:xfrm>
          <a:prstGeom prst="rect">
            <a:avLst/>
          </a:prstGeom>
          <a:noFill/>
        </p:spPr>
        <p:txBody>
          <a:bodyPr wrap="none" rtlCol="0">
            <a:spAutoFit/>
          </a:bodyPr>
          <a:lstStyle/>
          <a:p>
            <a:r>
              <a:rPr lang="en-JP" dirty="0"/>
              <a:t>300 um</a:t>
            </a:r>
          </a:p>
        </p:txBody>
      </p:sp>
      <p:sp>
        <p:nvSpPr>
          <p:cNvPr id="18" name="TextBox 17">
            <a:extLst>
              <a:ext uri="{FF2B5EF4-FFF2-40B4-BE49-F238E27FC236}">
                <a16:creationId xmlns:a16="http://schemas.microsoft.com/office/drawing/2014/main" id="{63648900-7148-B585-8435-7AF584661518}"/>
              </a:ext>
            </a:extLst>
          </p:cNvPr>
          <p:cNvSpPr txBox="1"/>
          <p:nvPr/>
        </p:nvSpPr>
        <p:spPr>
          <a:xfrm>
            <a:off x="137345" y="6086581"/>
            <a:ext cx="8192739" cy="646331"/>
          </a:xfrm>
          <a:prstGeom prst="rect">
            <a:avLst/>
          </a:prstGeom>
          <a:noFill/>
        </p:spPr>
        <p:txBody>
          <a:bodyPr wrap="square" rtlCol="0">
            <a:spAutoFit/>
          </a:bodyPr>
          <a:lstStyle/>
          <a:p>
            <a:r>
              <a:rPr lang="en-JP" dirty="0"/>
              <a:t>Despite this, it appears clear that the PFI approch alone may be insufficient the heat up the plasma to ignition temperature </a:t>
            </a:r>
          </a:p>
        </p:txBody>
      </p:sp>
    </p:spTree>
    <p:extLst>
      <p:ext uri="{BB962C8B-B14F-4D97-AF65-F5344CB8AC3E}">
        <p14:creationId xmlns:p14="http://schemas.microsoft.com/office/powerpoint/2010/main" val="3348861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3253A6DC-BE08-0042-F848-82ED31A13F24}"/>
              </a:ext>
            </a:extLst>
          </p:cNvPr>
          <p:cNvSpPr txBox="1">
            <a:spLocks/>
          </p:cNvSpPr>
          <p:nvPr/>
        </p:nvSpPr>
        <p:spPr>
          <a:xfrm>
            <a:off x="0" y="0"/>
            <a:ext cx="9830846" cy="1143000"/>
          </a:xfrm>
          <a:prstGeom prst="rect">
            <a:avLst/>
          </a:prstGeom>
          <a:solidFill>
            <a:srgbClr val="000090"/>
          </a:solidFill>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401" dirty="0">
                <a:solidFill>
                  <a:schemeClr val="bg1"/>
                </a:solidFill>
              </a:rPr>
              <a:t>Rationale for looking to new approaches to FI</a:t>
            </a:r>
          </a:p>
        </p:txBody>
      </p:sp>
      <p:pic>
        <p:nvPicPr>
          <p:cNvPr id="7" name="Picture 6">
            <a:extLst>
              <a:ext uri="{FF2B5EF4-FFF2-40B4-BE49-F238E27FC236}">
                <a16:creationId xmlns:a16="http://schemas.microsoft.com/office/drawing/2014/main" id="{DD90D1D4-79F6-0E1B-1D7D-99BC0432CFE4}"/>
              </a:ext>
            </a:extLst>
          </p:cNvPr>
          <p:cNvPicPr>
            <a:picLocks noChangeAspect="1"/>
          </p:cNvPicPr>
          <p:nvPr/>
        </p:nvPicPr>
        <p:blipFill>
          <a:blip r:embed="rId2"/>
          <a:stretch>
            <a:fillRect/>
          </a:stretch>
        </p:blipFill>
        <p:spPr>
          <a:xfrm>
            <a:off x="9830846" y="-11575"/>
            <a:ext cx="2142746" cy="1154724"/>
          </a:xfrm>
          <a:prstGeom prst="rect">
            <a:avLst/>
          </a:prstGeom>
        </p:spPr>
      </p:pic>
      <p:sp>
        <p:nvSpPr>
          <p:cNvPr id="8" name="TextBox 7">
            <a:extLst>
              <a:ext uri="{FF2B5EF4-FFF2-40B4-BE49-F238E27FC236}">
                <a16:creationId xmlns:a16="http://schemas.microsoft.com/office/drawing/2014/main" id="{839B42AC-DD0C-9CB2-FBB9-52306188D21F}"/>
              </a:ext>
            </a:extLst>
          </p:cNvPr>
          <p:cNvSpPr txBox="1"/>
          <p:nvPr/>
        </p:nvSpPr>
        <p:spPr>
          <a:xfrm>
            <a:off x="593124" y="1445741"/>
            <a:ext cx="9947190" cy="4708981"/>
          </a:xfrm>
          <a:prstGeom prst="rect">
            <a:avLst/>
          </a:prstGeom>
          <a:noFill/>
        </p:spPr>
        <p:txBody>
          <a:bodyPr wrap="square" rtlCol="0">
            <a:spAutoFit/>
          </a:bodyPr>
          <a:lstStyle/>
          <a:p>
            <a:r>
              <a:rPr lang="en-JP" sz="2000" dirty="0"/>
              <a:t>These “classic” approaches to Ignition have some severe limitations.</a:t>
            </a:r>
          </a:p>
          <a:p>
            <a:endParaRPr lang="en-JP" sz="2000" dirty="0"/>
          </a:p>
          <a:p>
            <a:r>
              <a:rPr lang="en-JP" sz="2000" dirty="0"/>
              <a:t>In particular for Fast electron FI we have:</a:t>
            </a:r>
          </a:p>
          <a:p>
            <a:endParaRPr lang="en-JP" sz="2000" dirty="0"/>
          </a:p>
          <a:p>
            <a:pPr marL="285750" indent="-285750">
              <a:buFont typeface="Arial" panose="020B0604020202020204" pitchFamily="34" charset="0"/>
              <a:buChar char="•"/>
            </a:pPr>
            <a:r>
              <a:rPr lang="en-JP" sz="2000" dirty="0"/>
              <a:t>Complexity of the setup, unrealistic in high-repetition rate scenario.</a:t>
            </a:r>
          </a:p>
          <a:p>
            <a:pPr marL="285750" indent="-285750">
              <a:buFont typeface="Arial" panose="020B0604020202020204" pitchFamily="34" charset="0"/>
              <a:buChar char="•"/>
            </a:pPr>
            <a:r>
              <a:rPr lang="en-JP" sz="2000" dirty="0"/>
              <a:t>Limitation of the heating provided by hot electrons</a:t>
            </a:r>
          </a:p>
          <a:p>
            <a:pPr marL="285750" indent="-285750">
              <a:buFont typeface="Arial" panose="020B0604020202020204" pitchFamily="34" charset="0"/>
              <a:buChar char="•"/>
            </a:pPr>
            <a:endParaRPr lang="en-JP" sz="2000" dirty="0"/>
          </a:p>
          <a:p>
            <a:r>
              <a:rPr lang="en-JP" sz="2000" dirty="0"/>
              <a:t>For Ion/proton FI:</a:t>
            </a:r>
          </a:p>
          <a:p>
            <a:endParaRPr lang="en-JP" sz="2000" dirty="0"/>
          </a:p>
          <a:p>
            <a:pPr marL="285750" indent="-285750">
              <a:buFont typeface="Arial" panose="020B0604020202020204" pitchFamily="34" charset="0"/>
              <a:buChar char="•"/>
            </a:pPr>
            <a:r>
              <a:rPr lang="en-JP" sz="2000" dirty="0"/>
              <a:t>Integrated experiments absent, the two  attempted so far failed miserably.</a:t>
            </a:r>
          </a:p>
          <a:p>
            <a:pPr marL="285750" indent="-285750">
              <a:buFont typeface="Arial" panose="020B0604020202020204" pitchFamily="34" charset="0"/>
              <a:buChar char="•"/>
            </a:pPr>
            <a:r>
              <a:rPr lang="en-JP" sz="2000" dirty="0"/>
              <a:t>Severe limitations in conversion efficiency, especially in presence of large imposion plasmas and cone structure.</a:t>
            </a:r>
          </a:p>
          <a:p>
            <a:pPr marL="285750" indent="-285750">
              <a:buFont typeface="Arial" panose="020B0604020202020204" pitchFamily="34" charset="0"/>
              <a:buChar char="•"/>
            </a:pPr>
            <a:r>
              <a:rPr lang="en-JP" sz="2000" dirty="0"/>
              <a:t>Limited contribution provided by the protons, while Carbon stopping occurs at too low densities, not suitable for a lateral hot spot generation.</a:t>
            </a:r>
          </a:p>
          <a:p>
            <a:pPr marL="285750" indent="-285750">
              <a:buFont typeface="Arial" panose="020B0604020202020204" pitchFamily="34" charset="0"/>
              <a:buChar char="•"/>
            </a:pPr>
            <a:endParaRPr lang="en-JP" sz="2000" dirty="0"/>
          </a:p>
        </p:txBody>
      </p:sp>
      <p:sp>
        <p:nvSpPr>
          <p:cNvPr id="9" name="TextBox 8">
            <a:extLst>
              <a:ext uri="{FF2B5EF4-FFF2-40B4-BE49-F238E27FC236}">
                <a16:creationId xmlns:a16="http://schemas.microsoft.com/office/drawing/2014/main" id="{54026A34-37A2-4F82-801A-23E9F2645F75}"/>
              </a:ext>
            </a:extLst>
          </p:cNvPr>
          <p:cNvSpPr txBox="1"/>
          <p:nvPr/>
        </p:nvSpPr>
        <p:spPr>
          <a:xfrm>
            <a:off x="3361038" y="6155779"/>
            <a:ext cx="4455900" cy="400110"/>
          </a:xfrm>
          <a:prstGeom prst="rect">
            <a:avLst/>
          </a:prstGeom>
          <a:noFill/>
        </p:spPr>
        <p:txBody>
          <a:bodyPr wrap="none" rtlCol="0">
            <a:spAutoFit/>
          </a:bodyPr>
          <a:lstStyle/>
          <a:p>
            <a:r>
              <a:rPr lang="en-JP" sz="2000" dirty="0">
                <a:solidFill>
                  <a:srgbClr val="FF0000"/>
                </a:solidFill>
              </a:rPr>
              <a:t>We searched for different mechanisms</a:t>
            </a:r>
          </a:p>
        </p:txBody>
      </p:sp>
    </p:spTree>
    <p:extLst>
      <p:ext uri="{BB962C8B-B14F-4D97-AF65-F5344CB8AC3E}">
        <p14:creationId xmlns:p14="http://schemas.microsoft.com/office/powerpoint/2010/main" val="34623901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4EBB5-AC72-112C-ED1C-E44BE3BE8F0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07C7AFD-E1EF-7B66-D779-235EA193C223}"/>
              </a:ext>
            </a:extLst>
          </p:cNvPr>
          <p:cNvSpPr txBox="1"/>
          <p:nvPr/>
        </p:nvSpPr>
        <p:spPr>
          <a:xfrm>
            <a:off x="1076446" y="1435260"/>
            <a:ext cx="9327297" cy="3785652"/>
          </a:xfrm>
          <a:prstGeom prst="rect">
            <a:avLst/>
          </a:prstGeom>
          <a:noFill/>
        </p:spPr>
        <p:txBody>
          <a:bodyPr wrap="none" rtlCol="0">
            <a:spAutoFit/>
          </a:bodyPr>
          <a:lstStyle/>
          <a:p>
            <a:pPr marL="285750" indent="-285750">
              <a:buFont typeface="Arial" panose="020B0604020202020204" pitchFamily="34" charset="0"/>
              <a:buChar char="•"/>
            </a:pPr>
            <a:r>
              <a:rPr lang="en-JP" sz="2400" dirty="0"/>
              <a:t>NIF ignition and introduction to ILE’s FIREX</a:t>
            </a:r>
          </a:p>
          <a:p>
            <a:endParaRPr lang="en-JP" sz="2400" dirty="0"/>
          </a:p>
          <a:p>
            <a:pPr marL="285750" indent="-285750">
              <a:buFont typeface="Arial" panose="020B0604020202020204" pitchFamily="34" charset="0"/>
              <a:buChar char="•"/>
            </a:pPr>
            <a:r>
              <a:rPr lang="en-US" sz="2400" dirty="0"/>
              <a:t>B</a:t>
            </a:r>
            <a:r>
              <a:rPr lang="en-JP" sz="2400" dirty="0"/>
              <a:t>rief summary of FIREX-I results, Fast electron and Ion Fast Ignition</a:t>
            </a:r>
          </a:p>
          <a:p>
            <a:pPr marL="285750" indent="-285750">
              <a:buFont typeface="Arial" panose="020B0604020202020204" pitchFamily="34" charset="0"/>
              <a:buChar char="•"/>
            </a:pPr>
            <a:endParaRPr lang="en-JP" sz="2400" dirty="0">
              <a:solidFill>
                <a:srgbClr val="FF0000"/>
              </a:solidFill>
            </a:endParaRPr>
          </a:p>
          <a:p>
            <a:pPr marL="285750" indent="-285750">
              <a:buFont typeface="Arial" panose="020B0604020202020204" pitchFamily="34" charset="0"/>
              <a:buChar char="•"/>
            </a:pPr>
            <a:r>
              <a:rPr lang="en-JP" sz="2400" dirty="0">
                <a:solidFill>
                  <a:srgbClr val="FF0000"/>
                </a:solidFill>
              </a:rPr>
              <a:t>NEW FI approach: Direct heating of a compressed, solid DT ball </a:t>
            </a:r>
            <a:r>
              <a:rPr lang="en-JP" sz="2400" dirty="0"/>
              <a:t>.</a:t>
            </a:r>
          </a:p>
          <a:p>
            <a:pPr marL="285750" indent="-285750">
              <a:buFont typeface="Arial" panose="020B0604020202020204" pitchFamily="34" charset="0"/>
              <a:buChar char="•"/>
            </a:pPr>
            <a:endParaRPr lang="en-JP" sz="2400" dirty="0"/>
          </a:p>
          <a:p>
            <a:pPr marL="285750" indent="-285750">
              <a:buFont typeface="Arial" panose="020B0604020202020204" pitchFamily="34" charset="0"/>
              <a:buChar char="•"/>
            </a:pPr>
            <a:r>
              <a:rPr lang="en-JP" sz="2400" dirty="0"/>
              <a:t>GXII and LFEX upgrades</a:t>
            </a:r>
          </a:p>
          <a:p>
            <a:pPr marL="285750" indent="-285750">
              <a:buFont typeface="Arial" panose="020B0604020202020204" pitchFamily="34" charset="0"/>
              <a:buChar char="•"/>
            </a:pPr>
            <a:endParaRPr lang="en-JP" sz="2400" dirty="0"/>
          </a:p>
          <a:p>
            <a:pPr marL="285750" indent="-285750">
              <a:buFont typeface="Arial" panose="020B0604020202020204" pitchFamily="34" charset="0"/>
              <a:buChar char="•"/>
            </a:pPr>
            <a:r>
              <a:rPr lang="en-JP" sz="2400" dirty="0"/>
              <a:t>Summary of the TALK</a:t>
            </a:r>
          </a:p>
          <a:p>
            <a:pPr marL="285750" indent="-285750">
              <a:buFont typeface="Arial" panose="020B0604020202020204" pitchFamily="34" charset="0"/>
              <a:buChar char="•"/>
            </a:pPr>
            <a:endParaRPr lang="en-JP" sz="2400" dirty="0"/>
          </a:p>
        </p:txBody>
      </p:sp>
      <p:sp>
        <p:nvSpPr>
          <p:cNvPr id="4" name="Title 11">
            <a:extLst>
              <a:ext uri="{FF2B5EF4-FFF2-40B4-BE49-F238E27FC236}">
                <a16:creationId xmlns:a16="http://schemas.microsoft.com/office/drawing/2014/main" id="{F578851F-112A-5C3A-B502-EA4FB774B12F}"/>
              </a:ext>
            </a:extLst>
          </p:cNvPr>
          <p:cNvSpPr txBox="1">
            <a:spLocks/>
          </p:cNvSpPr>
          <p:nvPr/>
        </p:nvSpPr>
        <p:spPr>
          <a:xfrm>
            <a:off x="0" y="-1318"/>
            <a:ext cx="9830846" cy="1143000"/>
          </a:xfrm>
          <a:prstGeom prst="rect">
            <a:avLst/>
          </a:prstGeom>
          <a:solidFill>
            <a:srgbClr val="000090"/>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401" dirty="0">
                <a:solidFill>
                  <a:schemeClr val="bg1"/>
                </a:solidFill>
              </a:rPr>
              <a:t>Outline of the talk</a:t>
            </a:r>
          </a:p>
        </p:txBody>
      </p:sp>
      <p:pic>
        <p:nvPicPr>
          <p:cNvPr id="2" name="Picture 1">
            <a:extLst>
              <a:ext uri="{FF2B5EF4-FFF2-40B4-BE49-F238E27FC236}">
                <a16:creationId xmlns:a16="http://schemas.microsoft.com/office/drawing/2014/main" id="{AEB40EFF-FC36-23D3-DAAE-16548A0C4AB1}"/>
              </a:ext>
            </a:extLst>
          </p:cNvPr>
          <p:cNvPicPr>
            <a:picLocks noChangeAspect="1"/>
          </p:cNvPicPr>
          <p:nvPr/>
        </p:nvPicPr>
        <p:blipFill>
          <a:blip r:embed="rId2"/>
          <a:stretch>
            <a:fillRect/>
          </a:stretch>
        </p:blipFill>
        <p:spPr>
          <a:xfrm>
            <a:off x="9987107" y="14885"/>
            <a:ext cx="2142746" cy="1154724"/>
          </a:xfrm>
          <a:prstGeom prst="rect">
            <a:avLst/>
          </a:prstGeom>
        </p:spPr>
      </p:pic>
    </p:spTree>
    <p:extLst>
      <p:ext uri="{BB962C8B-B14F-4D97-AF65-F5344CB8AC3E}">
        <p14:creationId xmlns:p14="http://schemas.microsoft.com/office/powerpoint/2010/main" val="2957973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F3D0BD7A-CD50-8783-EF99-05C371F15B88}"/>
              </a:ext>
            </a:extLst>
          </p:cNvPr>
          <p:cNvSpPr txBox="1">
            <a:spLocks/>
          </p:cNvSpPr>
          <p:nvPr/>
        </p:nvSpPr>
        <p:spPr>
          <a:xfrm>
            <a:off x="0" y="0"/>
            <a:ext cx="9830846" cy="1143000"/>
          </a:xfrm>
          <a:prstGeom prst="rect">
            <a:avLst/>
          </a:prstGeom>
          <a:solidFill>
            <a:srgbClr val="000090"/>
          </a:solidFill>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401" dirty="0">
                <a:solidFill>
                  <a:schemeClr val="bg1"/>
                </a:solidFill>
              </a:rPr>
              <a:t>Direct heating of a compressed, solid DT ball (Y. </a:t>
            </a:r>
            <a:r>
              <a:rPr lang="en-US" sz="4401" dirty="0" err="1">
                <a:solidFill>
                  <a:schemeClr val="bg1"/>
                </a:solidFill>
              </a:rPr>
              <a:t>Sentoku</a:t>
            </a:r>
            <a:r>
              <a:rPr lang="en-US" sz="4401" dirty="0">
                <a:solidFill>
                  <a:schemeClr val="bg1"/>
                </a:solidFill>
              </a:rPr>
              <a:t>)</a:t>
            </a:r>
          </a:p>
        </p:txBody>
      </p:sp>
      <p:pic>
        <p:nvPicPr>
          <p:cNvPr id="3" name="Picture 2">
            <a:extLst>
              <a:ext uri="{FF2B5EF4-FFF2-40B4-BE49-F238E27FC236}">
                <a16:creationId xmlns:a16="http://schemas.microsoft.com/office/drawing/2014/main" id="{224A71F0-3059-9535-7089-D1AB692A85D4}"/>
              </a:ext>
            </a:extLst>
          </p:cNvPr>
          <p:cNvPicPr>
            <a:picLocks noChangeAspect="1"/>
          </p:cNvPicPr>
          <p:nvPr/>
        </p:nvPicPr>
        <p:blipFill>
          <a:blip r:embed="rId2"/>
          <a:stretch>
            <a:fillRect/>
          </a:stretch>
        </p:blipFill>
        <p:spPr>
          <a:xfrm>
            <a:off x="9830846" y="-11575"/>
            <a:ext cx="2142746" cy="1154724"/>
          </a:xfrm>
          <a:prstGeom prst="rect">
            <a:avLst/>
          </a:prstGeom>
        </p:spPr>
      </p:pic>
      <p:sp>
        <p:nvSpPr>
          <p:cNvPr id="4" name="TextBox 3">
            <a:extLst>
              <a:ext uri="{FF2B5EF4-FFF2-40B4-BE49-F238E27FC236}">
                <a16:creationId xmlns:a16="http://schemas.microsoft.com/office/drawing/2014/main" id="{6E071410-0D8E-C2DD-1FDC-D2099EBD4B62}"/>
              </a:ext>
            </a:extLst>
          </p:cNvPr>
          <p:cNvSpPr txBox="1"/>
          <p:nvPr/>
        </p:nvSpPr>
        <p:spPr>
          <a:xfrm>
            <a:off x="218407" y="1261252"/>
            <a:ext cx="10074771" cy="707886"/>
          </a:xfrm>
          <a:prstGeom prst="rect">
            <a:avLst/>
          </a:prstGeom>
          <a:noFill/>
        </p:spPr>
        <p:txBody>
          <a:bodyPr wrap="square" rtlCol="0">
            <a:spAutoFit/>
          </a:bodyPr>
          <a:lstStyle/>
          <a:p>
            <a:r>
              <a:rPr lang="en-JP" sz="2000" dirty="0"/>
              <a:t>A new Fast Ignition approach is proposed, involving implosion and direct heating of a solid DT ball by an extreme intensity, PetaWatt, picosecond laser.  </a:t>
            </a:r>
          </a:p>
        </p:txBody>
      </p:sp>
      <p:sp>
        <p:nvSpPr>
          <p:cNvPr id="49" name="テキスト ボックス 8">
            <a:extLst>
              <a:ext uri="{FF2B5EF4-FFF2-40B4-BE49-F238E27FC236}">
                <a16:creationId xmlns:a16="http://schemas.microsoft.com/office/drawing/2014/main" id="{61538A95-3D6A-4B10-EFD8-108D085C674A}"/>
              </a:ext>
            </a:extLst>
          </p:cNvPr>
          <p:cNvSpPr txBox="1"/>
          <p:nvPr/>
        </p:nvSpPr>
        <p:spPr>
          <a:xfrm>
            <a:off x="1156189" y="2220125"/>
            <a:ext cx="3007866" cy="646331"/>
          </a:xfrm>
          <a:prstGeom prst="rect">
            <a:avLst/>
          </a:prstGeom>
          <a:noFill/>
        </p:spPr>
        <p:txBody>
          <a:bodyPr wrap="square" rtlCol="0">
            <a:spAutoFit/>
          </a:bodyPr>
          <a:lstStyle/>
          <a:p>
            <a:r>
              <a:rPr kumimoji="1" lang="en-US" altLang="ja-JP" sz="1200" b="1" dirty="0">
                <a:latin typeface="Arial" panose="020B0604020202020204" pitchFamily="34" charset="0"/>
                <a:cs typeface="Arial" panose="020B0604020202020204" pitchFamily="34" charset="0"/>
              </a:rPr>
              <a:t>Al 0.1µm</a:t>
            </a:r>
          </a:p>
          <a:p>
            <a:r>
              <a:rPr lang="en-US" altLang="ja-JP" sz="1200" b="1" dirty="0">
                <a:latin typeface="Arial" panose="020B0604020202020204" pitchFamily="34" charset="0"/>
                <a:cs typeface="Arial" panose="020B0604020202020204" pitchFamily="34" charset="0"/>
              </a:rPr>
              <a:t>DT</a:t>
            </a:r>
            <a:r>
              <a:rPr kumimoji="1" lang="en-US" altLang="ja-JP" sz="1200" b="1" dirty="0">
                <a:latin typeface="Arial" panose="020B0604020202020204" pitchFamily="34" charset="0"/>
                <a:cs typeface="Arial" panose="020B0604020202020204" pitchFamily="34" charset="0"/>
              </a:rPr>
              <a:t> 250um liquid</a:t>
            </a:r>
          </a:p>
          <a:p>
            <a:r>
              <a:rPr kumimoji="1" lang="en-US" altLang="ja-JP" sz="1200" b="1" dirty="0">
                <a:latin typeface="Arial" panose="020B0604020202020204" pitchFamily="34" charset="0"/>
                <a:cs typeface="Arial" panose="020B0604020202020204" pitchFamily="34" charset="0"/>
              </a:rPr>
              <a:t>(current: CD 100um)</a:t>
            </a:r>
            <a:endParaRPr kumimoji="1" lang="ja-JP" altLang="en-US" sz="1200" b="1">
              <a:latin typeface="Arial" panose="020B0604020202020204" pitchFamily="34" charset="0"/>
              <a:cs typeface="Arial" panose="020B0604020202020204" pitchFamily="34" charset="0"/>
            </a:endParaRPr>
          </a:p>
        </p:txBody>
      </p:sp>
      <p:pic>
        <p:nvPicPr>
          <p:cNvPr id="50" name="図 10">
            <a:extLst>
              <a:ext uri="{FF2B5EF4-FFF2-40B4-BE49-F238E27FC236}">
                <a16:creationId xmlns:a16="http://schemas.microsoft.com/office/drawing/2014/main" id="{56E8FF1F-DB54-8AC1-0F23-A6F2A8B59042}"/>
              </a:ext>
            </a:extLst>
          </p:cNvPr>
          <p:cNvPicPr>
            <a:picLocks noChangeAspect="1"/>
          </p:cNvPicPr>
          <p:nvPr/>
        </p:nvPicPr>
        <p:blipFill>
          <a:blip r:embed="rId3"/>
          <a:stretch>
            <a:fillRect/>
          </a:stretch>
        </p:blipFill>
        <p:spPr>
          <a:xfrm>
            <a:off x="368789" y="2374900"/>
            <a:ext cx="787400" cy="1054100"/>
          </a:xfrm>
          <a:prstGeom prst="rect">
            <a:avLst/>
          </a:prstGeom>
        </p:spPr>
      </p:pic>
      <p:grpSp>
        <p:nvGrpSpPr>
          <p:cNvPr id="56" name="Group 55">
            <a:extLst>
              <a:ext uri="{FF2B5EF4-FFF2-40B4-BE49-F238E27FC236}">
                <a16:creationId xmlns:a16="http://schemas.microsoft.com/office/drawing/2014/main" id="{8064725B-DA6D-D040-DC0D-7B14C6EAD58A}"/>
              </a:ext>
            </a:extLst>
          </p:cNvPr>
          <p:cNvGrpSpPr/>
          <p:nvPr/>
        </p:nvGrpSpPr>
        <p:grpSpPr>
          <a:xfrm>
            <a:off x="447852" y="3260495"/>
            <a:ext cx="3716203" cy="3342697"/>
            <a:chOff x="987196" y="3260495"/>
            <a:chExt cx="3716203" cy="3342697"/>
          </a:xfrm>
        </p:grpSpPr>
        <p:grpSp>
          <p:nvGrpSpPr>
            <p:cNvPr id="51" name="グループ化 13">
              <a:extLst>
                <a:ext uri="{FF2B5EF4-FFF2-40B4-BE49-F238E27FC236}">
                  <a16:creationId xmlns:a16="http://schemas.microsoft.com/office/drawing/2014/main" id="{ADADBF2C-432D-E136-0B6C-A7F55D807F8D}"/>
                </a:ext>
              </a:extLst>
            </p:cNvPr>
            <p:cNvGrpSpPr/>
            <p:nvPr/>
          </p:nvGrpSpPr>
          <p:grpSpPr>
            <a:xfrm>
              <a:off x="987196" y="3629827"/>
              <a:ext cx="3345852" cy="2973365"/>
              <a:chOff x="772500" y="2833541"/>
              <a:chExt cx="4403632" cy="3913384"/>
            </a:xfrm>
          </p:grpSpPr>
          <p:pic>
            <p:nvPicPr>
              <p:cNvPr id="52" name="図 14" descr="グラフ, 折れ線グラフ&#10;&#10;AI によって生成されたコンテンツは間違っている可能性があります。">
                <a:extLst>
                  <a:ext uri="{FF2B5EF4-FFF2-40B4-BE49-F238E27FC236}">
                    <a16:creationId xmlns:a16="http://schemas.microsoft.com/office/drawing/2014/main" id="{06DABF00-B815-5317-B479-58B9E38FD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500" y="2833541"/>
                <a:ext cx="4403632" cy="3913384"/>
              </a:xfrm>
              <a:prstGeom prst="rect">
                <a:avLst/>
              </a:prstGeom>
            </p:spPr>
          </p:pic>
          <p:cxnSp>
            <p:nvCxnSpPr>
              <p:cNvPr id="53" name="直線コネクタ 15">
                <a:extLst>
                  <a:ext uri="{FF2B5EF4-FFF2-40B4-BE49-F238E27FC236}">
                    <a16:creationId xmlns:a16="http://schemas.microsoft.com/office/drawing/2014/main" id="{3A14B3C5-95E6-CC7A-6C65-1C9AE7C68CB2}"/>
                  </a:ext>
                </a:extLst>
              </p:cNvPr>
              <p:cNvCxnSpPr/>
              <p:nvPr/>
            </p:nvCxnSpPr>
            <p:spPr>
              <a:xfrm>
                <a:off x="4602480" y="3345180"/>
                <a:ext cx="205740"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sp>
          <p:nvSpPr>
            <p:cNvPr id="54" name="テキスト ボックス 55">
              <a:extLst>
                <a:ext uri="{FF2B5EF4-FFF2-40B4-BE49-F238E27FC236}">
                  <a16:creationId xmlns:a16="http://schemas.microsoft.com/office/drawing/2014/main" id="{610E9DE0-11D9-2E32-10EF-D1D6B57885F5}"/>
                </a:ext>
              </a:extLst>
            </p:cNvPr>
            <p:cNvSpPr txBox="1"/>
            <p:nvPr/>
          </p:nvSpPr>
          <p:spPr>
            <a:xfrm>
              <a:off x="3105877" y="3260495"/>
              <a:ext cx="1597522" cy="369332"/>
            </a:xfrm>
            <a:prstGeom prst="rect">
              <a:avLst/>
            </a:prstGeom>
            <a:noFill/>
          </p:spPr>
          <p:txBody>
            <a:bodyPr wrap="square" rtlCol="0">
              <a:spAutoFit/>
            </a:bodyPr>
            <a:lstStyle/>
            <a:p>
              <a:r>
                <a:rPr kumimoji="1" lang="en-US" altLang="ja-JP" dirty="0"/>
                <a:t>Spike pulse</a:t>
              </a:r>
              <a:endParaRPr kumimoji="1" lang="ja-JP" altLang="en-US"/>
            </a:p>
          </p:txBody>
        </p:sp>
        <p:sp>
          <p:nvSpPr>
            <p:cNvPr id="55" name="テキスト ボックス 52">
              <a:extLst>
                <a:ext uri="{FF2B5EF4-FFF2-40B4-BE49-F238E27FC236}">
                  <a16:creationId xmlns:a16="http://schemas.microsoft.com/office/drawing/2014/main" id="{EC255F2B-1095-E2C1-9083-2A8D019BB049}"/>
                </a:ext>
              </a:extLst>
            </p:cNvPr>
            <p:cNvSpPr txBox="1"/>
            <p:nvPr/>
          </p:nvSpPr>
          <p:spPr>
            <a:xfrm>
              <a:off x="1435295" y="5847871"/>
              <a:ext cx="1348033" cy="369332"/>
            </a:xfrm>
            <a:prstGeom prst="rect">
              <a:avLst/>
            </a:prstGeom>
            <a:noFill/>
          </p:spPr>
          <p:txBody>
            <a:bodyPr wrap="square" rtlCol="0">
              <a:spAutoFit/>
            </a:bodyPr>
            <a:lstStyle/>
            <a:p>
              <a:r>
                <a:rPr kumimoji="1" lang="en-US" altLang="ja-JP" dirty="0"/>
                <a:t>Foot pulse</a:t>
              </a:r>
              <a:endParaRPr kumimoji="1" lang="ja-JP" altLang="en-US"/>
            </a:p>
          </p:txBody>
        </p:sp>
      </p:grpSp>
      <p:grpSp>
        <p:nvGrpSpPr>
          <p:cNvPr id="57" name="Group 56">
            <a:extLst>
              <a:ext uri="{FF2B5EF4-FFF2-40B4-BE49-F238E27FC236}">
                <a16:creationId xmlns:a16="http://schemas.microsoft.com/office/drawing/2014/main" id="{4676E8B7-8056-6FA5-766D-CD69588CBE2A}"/>
              </a:ext>
            </a:extLst>
          </p:cNvPr>
          <p:cNvGrpSpPr>
            <a:grpSpLocks noChangeAspect="1"/>
          </p:cNvGrpSpPr>
          <p:nvPr/>
        </p:nvGrpSpPr>
        <p:grpSpPr>
          <a:xfrm>
            <a:off x="4255973" y="3629827"/>
            <a:ext cx="4336378" cy="2778718"/>
            <a:chOff x="6701202" y="1295850"/>
            <a:chExt cx="4336378" cy="2778718"/>
          </a:xfrm>
        </p:grpSpPr>
        <p:pic>
          <p:nvPicPr>
            <p:cNvPr id="58" name="図 12" descr="グラフ&#10;&#10;自動的に生成された説明">
              <a:extLst>
                <a:ext uri="{FF2B5EF4-FFF2-40B4-BE49-F238E27FC236}">
                  <a16:creationId xmlns:a16="http://schemas.microsoft.com/office/drawing/2014/main" id="{D75DE88A-8E2C-79FF-CB74-62E70DB51133}"/>
                </a:ext>
              </a:extLst>
            </p:cNvPr>
            <p:cNvPicPr>
              <a:picLocks noChangeAspect="1"/>
            </p:cNvPicPr>
            <p:nvPr/>
          </p:nvPicPr>
          <p:blipFill rotWithShape="1">
            <a:blip r:embed="rId5">
              <a:extLst>
                <a:ext uri="{28A0092B-C50C-407E-A947-70E740481C1C}">
                  <a14:useLocalDpi xmlns:a14="http://schemas.microsoft.com/office/drawing/2010/main" val="0"/>
                </a:ext>
              </a:extLst>
            </a:blip>
            <a:srcRect l="4412" b="11113"/>
            <a:stretch>
              <a:fillRect/>
            </a:stretch>
          </p:blipFill>
          <p:spPr>
            <a:xfrm>
              <a:off x="6701202" y="1295850"/>
              <a:ext cx="3789602" cy="2778718"/>
            </a:xfrm>
            <a:prstGeom prst="rect">
              <a:avLst/>
            </a:prstGeom>
          </p:spPr>
        </p:pic>
        <p:cxnSp>
          <p:nvCxnSpPr>
            <p:cNvPr id="59" name="直線矢印コネクタ 17">
              <a:extLst>
                <a:ext uri="{FF2B5EF4-FFF2-40B4-BE49-F238E27FC236}">
                  <a16:creationId xmlns:a16="http://schemas.microsoft.com/office/drawing/2014/main" id="{993AD09C-74C4-325D-0D0E-8DF226EA0ADB}"/>
                </a:ext>
              </a:extLst>
            </p:cNvPr>
            <p:cNvCxnSpPr>
              <a:cxnSpLocks/>
            </p:cNvCxnSpPr>
            <p:nvPr/>
          </p:nvCxnSpPr>
          <p:spPr>
            <a:xfrm>
              <a:off x="7268066" y="1531581"/>
              <a:ext cx="2132541" cy="76382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0" name="直線矢印コネクタ 23">
              <a:extLst>
                <a:ext uri="{FF2B5EF4-FFF2-40B4-BE49-F238E27FC236}">
                  <a16:creationId xmlns:a16="http://schemas.microsoft.com/office/drawing/2014/main" id="{530E84C9-8D52-107F-847A-5E543FE0901A}"/>
                </a:ext>
              </a:extLst>
            </p:cNvPr>
            <p:cNvCxnSpPr/>
            <p:nvPr/>
          </p:nvCxnSpPr>
          <p:spPr>
            <a:xfrm>
              <a:off x="9400607" y="2295410"/>
              <a:ext cx="638939" cy="50435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1" name="直線矢印コネクタ 25">
              <a:extLst>
                <a:ext uri="{FF2B5EF4-FFF2-40B4-BE49-F238E27FC236}">
                  <a16:creationId xmlns:a16="http://schemas.microsoft.com/office/drawing/2014/main" id="{A751DC56-E949-F982-5F33-6656DB4D2285}"/>
                </a:ext>
              </a:extLst>
            </p:cNvPr>
            <p:cNvCxnSpPr/>
            <p:nvPr/>
          </p:nvCxnSpPr>
          <p:spPr>
            <a:xfrm>
              <a:off x="10011266" y="2846895"/>
              <a:ext cx="226243" cy="39592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2" name="直線矢印コネクタ 27">
              <a:extLst>
                <a:ext uri="{FF2B5EF4-FFF2-40B4-BE49-F238E27FC236}">
                  <a16:creationId xmlns:a16="http://schemas.microsoft.com/office/drawing/2014/main" id="{41DD8F14-BA8F-B079-C192-4116BC918C54}"/>
                </a:ext>
              </a:extLst>
            </p:cNvPr>
            <p:cNvCxnSpPr/>
            <p:nvPr/>
          </p:nvCxnSpPr>
          <p:spPr>
            <a:xfrm>
              <a:off x="10237509" y="3271101"/>
              <a:ext cx="177846" cy="80346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3" name="テキスト ボックス 33">
              <a:extLst>
                <a:ext uri="{FF2B5EF4-FFF2-40B4-BE49-F238E27FC236}">
                  <a16:creationId xmlns:a16="http://schemas.microsoft.com/office/drawing/2014/main" id="{B3B08ABF-9C9C-8E8A-5CAE-6184058EBA49}"/>
                </a:ext>
              </a:extLst>
            </p:cNvPr>
            <p:cNvSpPr txBox="1"/>
            <p:nvPr/>
          </p:nvSpPr>
          <p:spPr>
            <a:xfrm>
              <a:off x="8022211" y="1519906"/>
              <a:ext cx="556182" cy="461665"/>
            </a:xfrm>
            <a:prstGeom prst="rect">
              <a:avLst/>
            </a:prstGeom>
            <a:noFill/>
          </p:spPr>
          <p:txBody>
            <a:bodyPr wrap="square" rtlCol="0">
              <a:spAutoFit/>
            </a:bodyPr>
            <a:lstStyle/>
            <a:p>
              <a:r>
                <a:rPr kumimoji="1" lang="en-US" altLang="ja-JP" sz="2400" b="1" dirty="0">
                  <a:solidFill>
                    <a:srgbClr val="FF0000"/>
                  </a:solidFill>
                </a:rPr>
                <a:t>1</a:t>
              </a:r>
              <a:endParaRPr kumimoji="1" lang="ja-JP" altLang="en-US" sz="2400" b="1">
                <a:solidFill>
                  <a:srgbClr val="FF0000"/>
                </a:solidFill>
              </a:endParaRPr>
            </a:p>
          </p:txBody>
        </p:sp>
        <p:sp>
          <p:nvSpPr>
            <p:cNvPr id="64" name="テキスト ボックス 35">
              <a:extLst>
                <a:ext uri="{FF2B5EF4-FFF2-40B4-BE49-F238E27FC236}">
                  <a16:creationId xmlns:a16="http://schemas.microsoft.com/office/drawing/2014/main" id="{10E35C1D-228A-D11A-7112-1585CC9A65F6}"/>
                </a:ext>
              </a:extLst>
            </p:cNvPr>
            <p:cNvSpPr txBox="1"/>
            <p:nvPr/>
          </p:nvSpPr>
          <p:spPr>
            <a:xfrm>
              <a:off x="9546420" y="2107374"/>
              <a:ext cx="556182" cy="461665"/>
            </a:xfrm>
            <a:prstGeom prst="rect">
              <a:avLst/>
            </a:prstGeom>
            <a:noFill/>
          </p:spPr>
          <p:txBody>
            <a:bodyPr wrap="square" rtlCol="0">
              <a:spAutoFit/>
            </a:bodyPr>
            <a:lstStyle/>
            <a:p>
              <a:r>
                <a:rPr kumimoji="1" lang="en-US" altLang="ja-JP" sz="2400" b="1" dirty="0">
                  <a:solidFill>
                    <a:srgbClr val="FF0000"/>
                  </a:solidFill>
                </a:rPr>
                <a:t>2</a:t>
              </a:r>
              <a:endParaRPr kumimoji="1" lang="ja-JP" altLang="en-US" sz="2400" b="1">
                <a:solidFill>
                  <a:srgbClr val="FF0000"/>
                </a:solidFill>
              </a:endParaRPr>
            </a:p>
          </p:txBody>
        </p:sp>
        <p:sp>
          <p:nvSpPr>
            <p:cNvPr id="65" name="テキスト ボックス 36">
              <a:extLst>
                <a:ext uri="{FF2B5EF4-FFF2-40B4-BE49-F238E27FC236}">
                  <a16:creationId xmlns:a16="http://schemas.microsoft.com/office/drawing/2014/main" id="{A1295968-C24F-363D-16D3-B84044328265}"/>
                </a:ext>
              </a:extLst>
            </p:cNvPr>
            <p:cNvSpPr txBox="1"/>
            <p:nvPr/>
          </p:nvSpPr>
          <p:spPr>
            <a:xfrm>
              <a:off x="10048341" y="2727195"/>
              <a:ext cx="556182" cy="461665"/>
            </a:xfrm>
            <a:prstGeom prst="rect">
              <a:avLst/>
            </a:prstGeom>
            <a:noFill/>
          </p:spPr>
          <p:txBody>
            <a:bodyPr wrap="square" rtlCol="0">
              <a:spAutoFit/>
            </a:bodyPr>
            <a:lstStyle/>
            <a:p>
              <a:r>
                <a:rPr kumimoji="1" lang="en-US" altLang="ja-JP" sz="2400" b="1" dirty="0">
                  <a:solidFill>
                    <a:srgbClr val="FF0000"/>
                  </a:solidFill>
                </a:rPr>
                <a:t>3</a:t>
              </a:r>
              <a:endParaRPr kumimoji="1" lang="ja-JP" altLang="en-US" sz="2400" b="1">
                <a:solidFill>
                  <a:srgbClr val="FF0000"/>
                </a:solidFill>
              </a:endParaRPr>
            </a:p>
          </p:txBody>
        </p:sp>
        <p:sp>
          <p:nvSpPr>
            <p:cNvPr id="66" name="テキスト ボックス 40">
              <a:extLst>
                <a:ext uri="{FF2B5EF4-FFF2-40B4-BE49-F238E27FC236}">
                  <a16:creationId xmlns:a16="http://schemas.microsoft.com/office/drawing/2014/main" id="{36002607-AF7B-C558-5FDC-F51DA86288B5}"/>
                </a:ext>
              </a:extLst>
            </p:cNvPr>
            <p:cNvSpPr txBox="1"/>
            <p:nvPr/>
          </p:nvSpPr>
          <p:spPr>
            <a:xfrm>
              <a:off x="10305762" y="3199060"/>
              <a:ext cx="639297" cy="461665"/>
            </a:xfrm>
            <a:prstGeom prst="rect">
              <a:avLst/>
            </a:prstGeom>
            <a:noFill/>
          </p:spPr>
          <p:txBody>
            <a:bodyPr wrap="square" rtlCol="0">
              <a:spAutoFit/>
            </a:bodyPr>
            <a:lstStyle/>
            <a:p>
              <a:r>
                <a:rPr lang="en-US" altLang="ja-JP" sz="2400" b="1" dirty="0">
                  <a:solidFill>
                    <a:srgbClr val="FF0000"/>
                  </a:solidFill>
                </a:rPr>
                <a:t>4</a:t>
              </a:r>
              <a:endParaRPr lang="ja-JP" altLang="en-US" sz="2400" b="1">
                <a:solidFill>
                  <a:srgbClr val="FF0000"/>
                </a:solidFill>
              </a:endParaRPr>
            </a:p>
          </p:txBody>
        </p:sp>
        <p:sp>
          <p:nvSpPr>
            <p:cNvPr id="67" name="テキスト ボックス 41">
              <a:extLst>
                <a:ext uri="{FF2B5EF4-FFF2-40B4-BE49-F238E27FC236}">
                  <a16:creationId xmlns:a16="http://schemas.microsoft.com/office/drawing/2014/main" id="{989F0A49-14FD-098F-2DA0-6DA9C62B5CDC}"/>
                </a:ext>
              </a:extLst>
            </p:cNvPr>
            <p:cNvSpPr txBox="1"/>
            <p:nvPr/>
          </p:nvSpPr>
          <p:spPr>
            <a:xfrm>
              <a:off x="10398283" y="3544602"/>
              <a:ext cx="639297" cy="461665"/>
            </a:xfrm>
            <a:prstGeom prst="rect">
              <a:avLst/>
            </a:prstGeom>
            <a:noFill/>
          </p:spPr>
          <p:txBody>
            <a:bodyPr wrap="square" rtlCol="0">
              <a:spAutoFit/>
            </a:bodyPr>
            <a:lstStyle/>
            <a:p>
              <a:r>
                <a:rPr lang="en-US" altLang="ja-JP" sz="2400" b="1" dirty="0">
                  <a:solidFill>
                    <a:srgbClr val="FF0000"/>
                  </a:solidFill>
                </a:rPr>
                <a:t>5</a:t>
              </a:r>
              <a:endParaRPr lang="ja-JP" altLang="en-US" sz="2400" b="1">
                <a:solidFill>
                  <a:srgbClr val="FF0000"/>
                </a:solidFill>
              </a:endParaRPr>
            </a:p>
          </p:txBody>
        </p:sp>
      </p:grpSp>
      <p:sp>
        <p:nvSpPr>
          <p:cNvPr id="68" name="テキスト ボックス 70">
            <a:extLst>
              <a:ext uri="{FF2B5EF4-FFF2-40B4-BE49-F238E27FC236}">
                <a16:creationId xmlns:a16="http://schemas.microsoft.com/office/drawing/2014/main" id="{8AAC7520-BD60-40C2-4879-E6BDD024E2C8}"/>
              </a:ext>
            </a:extLst>
          </p:cNvPr>
          <p:cNvSpPr txBox="1"/>
          <p:nvPr/>
        </p:nvSpPr>
        <p:spPr>
          <a:xfrm>
            <a:off x="4883789" y="2258552"/>
            <a:ext cx="2795369" cy="1200329"/>
          </a:xfrm>
          <a:prstGeom prst="rect">
            <a:avLst/>
          </a:prstGeom>
          <a:noFill/>
        </p:spPr>
        <p:txBody>
          <a:bodyPr wrap="square" rtlCol="0">
            <a:spAutoFit/>
          </a:bodyPr>
          <a:lstStyle/>
          <a:p>
            <a:r>
              <a:rPr lang="en-US" altLang="ja-JP" dirty="0"/>
              <a:t>E=6kJ, </a:t>
            </a:r>
            <a:r>
              <a:rPr lang="en-US" altLang="ja-JP" dirty="0" err="1"/>
              <a:t>λ</a:t>
            </a:r>
            <a:r>
              <a:rPr lang="en-US" altLang="ja-JP" dirty="0"/>
              <a:t>=351nm,</a:t>
            </a:r>
          </a:p>
          <a:p>
            <a:r>
              <a:rPr lang="en-US" altLang="ja-JP" dirty="0"/>
              <a:t>1D-hydro simulation</a:t>
            </a:r>
          </a:p>
          <a:p>
            <a:r>
              <a:rPr lang="en-US" altLang="ja-JP" dirty="0" err="1"/>
              <a:t>ρ</a:t>
            </a:r>
            <a:r>
              <a:rPr lang="en-US" altLang="ja-JP" dirty="0"/>
              <a:t>=100g/cm</a:t>
            </a:r>
            <a:r>
              <a:rPr lang="en-US" altLang="ja-JP" baseline="30000" dirty="0"/>
              <a:t>3</a:t>
            </a:r>
          </a:p>
          <a:p>
            <a:r>
              <a:rPr lang="en-US" altLang="ja-JP" kern="0" dirty="0" err="1">
                <a:latin typeface="Symbol" panose="05050102010706020507" pitchFamily="18" charset="2"/>
                <a:ea typeface="ＭＳ Ｐゴシック" panose="020B0600070205080204" pitchFamily="50" charset="-128"/>
                <a:cs typeface="Times New Roman" panose="02020603050405020304" pitchFamily="18" charset="0"/>
              </a:rPr>
              <a:t>r</a:t>
            </a:r>
            <a:r>
              <a:rPr lang="en-US" altLang="ja-JP" kern="0" dirty="0" err="1">
                <a:latin typeface="ＭＳ Ｐゴシック" panose="020B0600070205080204" pitchFamily="50" charset="-128"/>
                <a:ea typeface="ＭＳ Ｐゴシック" panose="020B0600070205080204" pitchFamily="50" charset="-128"/>
                <a:cs typeface="Times New Roman" panose="02020603050405020304" pitchFamily="18" charset="0"/>
              </a:rPr>
              <a:t>R</a:t>
            </a:r>
            <a:r>
              <a:rPr lang="en-US" altLang="ja-JP" kern="0" dirty="0">
                <a:latin typeface="ＭＳ Ｐゴシック" panose="020B0600070205080204" pitchFamily="50" charset="-128"/>
                <a:ea typeface="ＭＳ Ｐゴシック" panose="020B0600070205080204" pitchFamily="50" charset="-128"/>
                <a:cs typeface="Times New Roman" panose="02020603050405020304" pitchFamily="18" charset="0"/>
              </a:rPr>
              <a:t>=0.219 g/cm</a:t>
            </a:r>
            <a:r>
              <a:rPr lang="en-US" altLang="ja-JP" kern="0" baseline="30000" dirty="0">
                <a:latin typeface="ＭＳ Ｐゴシック" panose="020B0600070205080204" pitchFamily="50" charset="-128"/>
                <a:ea typeface="ＭＳ Ｐゴシック" panose="020B0600070205080204" pitchFamily="50" charset="-128"/>
                <a:cs typeface="Times New Roman" panose="02020603050405020304" pitchFamily="18" charset="0"/>
              </a:rPr>
              <a:t>2</a:t>
            </a:r>
            <a:endParaRPr kumimoji="1" lang="ja-JP" altLang="en-US" baseline="30000"/>
          </a:p>
        </p:txBody>
      </p:sp>
      <p:sp>
        <p:nvSpPr>
          <p:cNvPr id="69" name="TextBox 68">
            <a:extLst>
              <a:ext uri="{FF2B5EF4-FFF2-40B4-BE49-F238E27FC236}">
                <a16:creationId xmlns:a16="http://schemas.microsoft.com/office/drawing/2014/main" id="{4BBCB174-A6BE-58B3-9710-65768E5A8BCC}"/>
              </a:ext>
            </a:extLst>
          </p:cNvPr>
          <p:cNvSpPr txBox="1"/>
          <p:nvPr/>
        </p:nvSpPr>
        <p:spPr>
          <a:xfrm>
            <a:off x="8251815" y="2125741"/>
            <a:ext cx="3926295" cy="4093428"/>
          </a:xfrm>
          <a:prstGeom prst="rect">
            <a:avLst/>
          </a:prstGeom>
          <a:noFill/>
        </p:spPr>
        <p:txBody>
          <a:bodyPr wrap="square" rtlCol="0">
            <a:spAutoFit/>
          </a:bodyPr>
          <a:lstStyle/>
          <a:p>
            <a:r>
              <a:rPr lang="en-JP" sz="2000" dirty="0"/>
              <a:t>The maximum achievable density is proportional to the foot/spike ratio </a:t>
            </a:r>
          </a:p>
          <a:p>
            <a:endParaRPr lang="en-JP" sz="2000" dirty="0"/>
          </a:p>
          <a:p>
            <a:r>
              <a:rPr lang="en-JP" sz="2000" dirty="0"/>
              <a:t>High dynamic range pulse tayloring is required.</a:t>
            </a:r>
          </a:p>
          <a:p>
            <a:endParaRPr lang="en-JP" sz="2000" dirty="0"/>
          </a:p>
          <a:p>
            <a:r>
              <a:rPr lang="en-JP" sz="2000" b="1" dirty="0">
                <a:solidFill>
                  <a:srgbClr val="FF0000"/>
                </a:solidFill>
              </a:rPr>
              <a:t>6kJ of GXII energy at 3</a:t>
            </a:r>
            <a:r>
              <a:rPr lang="en-JP" sz="2000" b="1" dirty="0">
                <a:solidFill>
                  <a:srgbClr val="FF0000"/>
                </a:solidFill>
                <a:latin typeface="Symbol" pitchFamily="2" charset="2"/>
              </a:rPr>
              <a:t>w</a:t>
            </a:r>
            <a:r>
              <a:rPr lang="en-JP" sz="2000" b="1" dirty="0">
                <a:solidFill>
                  <a:srgbClr val="FF0000"/>
                </a:solidFill>
              </a:rPr>
              <a:t> can compress a 250 um radius solid DT ball to 0.22g/cm</a:t>
            </a:r>
            <a:r>
              <a:rPr lang="en-JP" sz="2000" b="1" baseline="30000" dirty="0">
                <a:solidFill>
                  <a:srgbClr val="FF0000"/>
                </a:solidFill>
              </a:rPr>
              <a:t>2</a:t>
            </a:r>
            <a:r>
              <a:rPr lang="en-JP" sz="2000" b="1" dirty="0">
                <a:solidFill>
                  <a:srgbClr val="FF0000"/>
                </a:solidFill>
              </a:rPr>
              <a:t> with foot/spike ratio &gt; 1000</a:t>
            </a:r>
          </a:p>
          <a:p>
            <a:endParaRPr lang="en-JP" sz="2000" dirty="0"/>
          </a:p>
          <a:p>
            <a:endParaRPr lang="en-JP" sz="2000" dirty="0"/>
          </a:p>
        </p:txBody>
      </p:sp>
    </p:spTree>
    <p:extLst>
      <p:ext uri="{BB962C8B-B14F-4D97-AF65-F5344CB8AC3E}">
        <p14:creationId xmlns:p14="http://schemas.microsoft.com/office/powerpoint/2010/main" val="517854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9">
            <a:extLst>
              <a:ext uri="{FF2B5EF4-FFF2-40B4-BE49-F238E27FC236}">
                <a16:creationId xmlns:a16="http://schemas.microsoft.com/office/drawing/2014/main" id="{5C1D4F57-1BD2-4F2C-C322-0D5A37356BFC}"/>
              </a:ext>
            </a:extLst>
          </p:cNvPr>
          <p:cNvPicPr>
            <a:picLocks noChangeAspect="1"/>
          </p:cNvPicPr>
          <p:nvPr/>
        </p:nvPicPr>
        <p:blipFill>
          <a:blip r:embed="rId2"/>
          <a:stretch>
            <a:fillRect/>
          </a:stretch>
        </p:blipFill>
        <p:spPr>
          <a:xfrm>
            <a:off x="5808035" y="1947739"/>
            <a:ext cx="5688475" cy="4465563"/>
          </a:xfrm>
          <a:prstGeom prst="rect">
            <a:avLst/>
          </a:prstGeom>
        </p:spPr>
      </p:pic>
      <p:pic>
        <p:nvPicPr>
          <p:cNvPr id="3" name="図 3">
            <a:extLst>
              <a:ext uri="{FF2B5EF4-FFF2-40B4-BE49-F238E27FC236}">
                <a16:creationId xmlns:a16="http://schemas.microsoft.com/office/drawing/2014/main" id="{0F46D226-1476-6D34-FCC4-3D6B7CC04792}"/>
              </a:ext>
            </a:extLst>
          </p:cNvPr>
          <p:cNvPicPr>
            <a:picLocks noChangeAspect="1"/>
          </p:cNvPicPr>
          <p:nvPr/>
        </p:nvPicPr>
        <p:blipFill>
          <a:blip r:embed="rId3"/>
          <a:stretch>
            <a:fillRect/>
          </a:stretch>
        </p:blipFill>
        <p:spPr>
          <a:xfrm>
            <a:off x="492555" y="1878992"/>
            <a:ext cx="4905819" cy="4534310"/>
          </a:xfrm>
          <a:prstGeom prst="rect">
            <a:avLst/>
          </a:prstGeom>
        </p:spPr>
      </p:pic>
      <p:sp>
        <p:nvSpPr>
          <p:cNvPr id="4" name="テキスト ボックス 2">
            <a:extLst>
              <a:ext uri="{FF2B5EF4-FFF2-40B4-BE49-F238E27FC236}">
                <a16:creationId xmlns:a16="http://schemas.microsoft.com/office/drawing/2014/main" id="{93048277-4A35-3057-3F0D-A32285001EE5}"/>
              </a:ext>
            </a:extLst>
          </p:cNvPr>
          <p:cNvSpPr txBox="1"/>
          <p:nvPr/>
        </p:nvSpPr>
        <p:spPr>
          <a:xfrm>
            <a:off x="1081489" y="1995241"/>
            <a:ext cx="3994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Arial" panose="020B0604020202020204" pitchFamily="34" charset="0"/>
                <a:ea typeface="游ゴシック" panose="020B0400000000000000" pitchFamily="34" charset="-128"/>
                <a:cs typeface="Arial" panose="020B0604020202020204" pitchFamily="34" charset="0"/>
              </a:rPr>
              <a:t>n</a:t>
            </a:r>
            <a:r>
              <a:rPr kumimoji="1" lang="en-US" altLang="ja-JP" sz="1800" b="0" i="0" u="none" strike="noStrike" kern="1200" cap="none" spc="0" normalizeH="0" baseline="-25000" noProof="0" dirty="0">
                <a:ln>
                  <a:noFill/>
                </a:ln>
                <a:solidFill>
                  <a:prstClr val="white"/>
                </a:solidFill>
                <a:effectLst/>
                <a:uLnTx/>
                <a:uFillTx/>
                <a:latin typeface="Arial" panose="020B0604020202020204" pitchFamily="34" charset="0"/>
                <a:ea typeface="游ゴシック" panose="020B0400000000000000" pitchFamily="34" charset="-128"/>
                <a:cs typeface="Arial" panose="020B0604020202020204" pitchFamily="34" charset="0"/>
              </a:rPr>
              <a:t>c</a:t>
            </a:r>
            <a:endParaRPr kumimoji="1" lang="ja-JP" altLang="en-US" sz="1800" b="0" i="0" u="none" strike="noStrike" kern="1200" cap="none" spc="0" normalizeH="0" baseline="-25000" noProof="0">
              <a:ln>
                <a:noFill/>
              </a:ln>
              <a:solidFill>
                <a:prstClr val="white"/>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5" name="テキスト ボックス 6">
            <a:extLst>
              <a:ext uri="{FF2B5EF4-FFF2-40B4-BE49-F238E27FC236}">
                <a16:creationId xmlns:a16="http://schemas.microsoft.com/office/drawing/2014/main" id="{5958B7F1-B97D-7466-D966-61A5DECDD139}"/>
              </a:ext>
            </a:extLst>
          </p:cNvPr>
          <p:cNvSpPr txBox="1"/>
          <p:nvPr/>
        </p:nvSpPr>
        <p:spPr>
          <a:xfrm>
            <a:off x="3368696" y="2880929"/>
            <a:ext cx="774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Arial" panose="020B0604020202020204" pitchFamily="34" charset="0"/>
                <a:ea typeface="游ゴシック" panose="020B0400000000000000" pitchFamily="34" charset="-128"/>
                <a:cs typeface="Arial" panose="020B0604020202020204" pitchFamily="34" charset="0"/>
              </a:rPr>
              <a:t>100n</a:t>
            </a:r>
            <a:r>
              <a:rPr kumimoji="1" lang="en-US" altLang="ja-JP" sz="1800" b="0" i="0" u="none" strike="noStrike" kern="1200" cap="none" spc="0" normalizeH="0" baseline="-25000" noProof="0" dirty="0">
                <a:ln>
                  <a:noFill/>
                </a:ln>
                <a:solidFill>
                  <a:prstClr val="white"/>
                </a:solidFill>
                <a:effectLst/>
                <a:uLnTx/>
                <a:uFillTx/>
                <a:latin typeface="Arial" panose="020B0604020202020204" pitchFamily="34" charset="0"/>
                <a:ea typeface="游ゴシック" panose="020B0400000000000000" pitchFamily="34" charset="-128"/>
                <a:cs typeface="Arial" panose="020B0604020202020204" pitchFamily="34" charset="0"/>
              </a:rPr>
              <a:t>c</a:t>
            </a:r>
            <a:endParaRPr kumimoji="1" lang="ja-JP" altLang="en-US" sz="1800" b="0" i="0" u="none" strike="noStrike" kern="1200" cap="none" spc="0" normalizeH="0" baseline="-25000" noProof="0">
              <a:ln>
                <a:noFill/>
              </a:ln>
              <a:solidFill>
                <a:prstClr val="white"/>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6" name="テキスト ボックス 7">
            <a:extLst>
              <a:ext uri="{FF2B5EF4-FFF2-40B4-BE49-F238E27FC236}">
                <a16:creationId xmlns:a16="http://schemas.microsoft.com/office/drawing/2014/main" id="{FDC58D35-D46C-A2CC-5D0A-92335AC2330C}"/>
              </a:ext>
            </a:extLst>
          </p:cNvPr>
          <p:cNvSpPr txBox="1"/>
          <p:nvPr/>
        </p:nvSpPr>
        <p:spPr>
          <a:xfrm>
            <a:off x="4119647" y="3095196"/>
            <a:ext cx="10310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C00000"/>
                </a:solidFill>
                <a:effectLst/>
                <a:uLnTx/>
                <a:uFillTx/>
                <a:latin typeface="Arial" panose="020B0604020202020204" pitchFamily="34" charset="0"/>
                <a:ea typeface="游ゴシック" panose="020B0400000000000000" pitchFamily="34" charset="-128"/>
                <a:cs typeface="Arial" panose="020B0604020202020204" pitchFamily="34" charset="0"/>
              </a:rPr>
              <a:t>10000n</a:t>
            </a:r>
            <a:r>
              <a:rPr kumimoji="1" lang="en-US" altLang="ja-JP" sz="1800" b="0" i="0" u="none" strike="noStrike" kern="1200" cap="none" spc="0" normalizeH="0" baseline="-25000" noProof="0" dirty="0">
                <a:ln>
                  <a:noFill/>
                </a:ln>
                <a:solidFill>
                  <a:srgbClr val="C00000"/>
                </a:solidFill>
                <a:effectLst/>
                <a:uLnTx/>
                <a:uFillTx/>
                <a:latin typeface="Arial" panose="020B0604020202020204" pitchFamily="34" charset="0"/>
                <a:ea typeface="游ゴシック" panose="020B0400000000000000" pitchFamily="34" charset="-128"/>
                <a:cs typeface="Arial" panose="020B0604020202020204" pitchFamily="34" charset="0"/>
              </a:rPr>
              <a:t>c</a:t>
            </a:r>
            <a:endParaRPr kumimoji="1" lang="ja-JP" altLang="en-US" sz="1800" b="0" i="0" u="none" strike="noStrike" kern="1200" cap="none" spc="0" normalizeH="0" baseline="-25000" noProof="0">
              <a:ln>
                <a:noFill/>
              </a:ln>
              <a:solidFill>
                <a:srgbClr val="C00000"/>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7" name="テキスト ボックス 5">
            <a:extLst>
              <a:ext uri="{FF2B5EF4-FFF2-40B4-BE49-F238E27FC236}">
                <a16:creationId xmlns:a16="http://schemas.microsoft.com/office/drawing/2014/main" id="{90800486-7479-17E0-13EB-4512F9F67C00}"/>
              </a:ext>
            </a:extLst>
          </p:cNvPr>
          <p:cNvSpPr txBox="1"/>
          <p:nvPr/>
        </p:nvSpPr>
        <p:spPr>
          <a:xfrm>
            <a:off x="6568668" y="1319522"/>
            <a:ext cx="378020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2060"/>
                </a:solidFill>
                <a:effectLst/>
                <a:uLnTx/>
                <a:uFillTx/>
                <a:latin typeface="Helvetica" pitchFamily="2" charset="0"/>
                <a:ea typeface="游ゴシック" panose="020B0400000000000000" pitchFamily="34" charset="-128"/>
                <a:cs typeface="+mn-cs"/>
              </a:rPr>
              <a:t>Implosion of a sold ball by 6kJ/3</a:t>
            </a:r>
            <a:r>
              <a:rPr kumimoji="1" lang="en-US" altLang="ja-JP" sz="1800" b="0" i="0" u="none" strike="noStrike" kern="1200" cap="none" spc="0" normalizeH="0" baseline="0" noProof="0" dirty="0">
                <a:ln>
                  <a:noFill/>
                </a:ln>
                <a:solidFill>
                  <a:srgbClr val="002060"/>
                </a:solidFill>
                <a:effectLst/>
                <a:uLnTx/>
                <a:uFillTx/>
                <a:latin typeface="Symbol" pitchFamily="2" charset="2"/>
                <a:ea typeface="游ゴシック" panose="020B0400000000000000" pitchFamily="34" charset="-128"/>
                <a:cs typeface="+mn-cs"/>
              </a:rPr>
              <a:t>w</a:t>
            </a:r>
            <a:endParaRPr kumimoji="1" lang="en-US" altLang="ja-JP" sz="1800" b="0" i="0" u="none" strike="noStrike" kern="1200" cap="none" spc="0" normalizeH="0" baseline="0" noProof="0" dirty="0">
              <a:ln>
                <a:noFill/>
              </a:ln>
              <a:solidFill>
                <a:srgbClr val="002060"/>
              </a:solidFill>
              <a:effectLst/>
              <a:uLnTx/>
              <a:uFillTx/>
              <a:latin typeface="Helvetica" pitchFamily="2" charset="0"/>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2060"/>
                </a:solidFill>
                <a:effectLst/>
                <a:uLnTx/>
                <a:uFillTx/>
                <a:latin typeface="Helvetica" pitchFamily="2" charset="0"/>
                <a:ea typeface="游ゴシック" panose="020B0400000000000000" pitchFamily="34" charset="-128"/>
                <a:cs typeface="+mn-cs"/>
              </a:rPr>
              <a:t>1D-hydro simulation density profile</a:t>
            </a:r>
            <a:endParaRPr kumimoji="1" lang="ja-JP" altLang="en-US" sz="1800" b="0" i="0" u="none" strike="noStrike" kern="1200" cap="none" spc="0" normalizeH="0" baseline="0" noProof="0">
              <a:ln>
                <a:noFill/>
              </a:ln>
              <a:solidFill>
                <a:srgbClr val="002060"/>
              </a:solidFill>
              <a:effectLst/>
              <a:uLnTx/>
              <a:uFillTx/>
              <a:latin typeface="Helvetica" pitchFamily="2" charset="0"/>
              <a:ea typeface="游ゴシック" panose="020B0400000000000000" pitchFamily="34" charset="-128"/>
              <a:cs typeface="+mn-cs"/>
            </a:endParaRPr>
          </a:p>
        </p:txBody>
      </p:sp>
      <p:sp>
        <p:nvSpPr>
          <p:cNvPr id="8" name="テキスト ボックス 11">
            <a:extLst>
              <a:ext uri="{FF2B5EF4-FFF2-40B4-BE49-F238E27FC236}">
                <a16:creationId xmlns:a16="http://schemas.microsoft.com/office/drawing/2014/main" id="{A5440B1F-ADC0-BD49-5F2B-1F6C7BC4DD38}"/>
              </a:ext>
            </a:extLst>
          </p:cNvPr>
          <p:cNvSpPr txBox="1"/>
          <p:nvPr/>
        </p:nvSpPr>
        <p:spPr>
          <a:xfrm>
            <a:off x="1673161" y="1659068"/>
            <a:ext cx="24176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2D-PICLS simulation</a:t>
            </a: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9" name="左矢印 13">
            <a:extLst>
              <a:ext uri="{FF2B5EF4-FFF2-40B4-BE49-F238E27FC236}">
                <a16:creationId xmlns:a16="http://schemas.microsoft.com/office/drawing/2014/main" id="{E1581A75-524E-7421-DFFC-78CAF825115D}"/>
              </a:ext>
            </a:extLst>
          </p:cNvPr>
          <p:cNvSpPr/>
          <p:nvPr/>
        </p:nvSpPr>
        <p:spPr>
          <a:xfrm rot="10800000">
            <a:off x="9940608" y="3769671"/>
            <a:ext cx="444297" cy="56540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0" name="直線矢印コネクタ 10">
            <a:extLst>
              <a:ext uri="{FF2B5EF4-FFF2-40B4-BE49-F238E27FC236}">
                <a16:creationId xmlns:a16="http://schemas.microsoft.com/office/drawing/2014/main" id="{6B7FAFE9-6853-9F97-B8AB-F8688D9A71B2}"/>
              </a:ext>
            </a:extLst>
          </p:cNvPr>
          <p:cNvCxnSpPr>
            <a:cxnSpLocks/>
          </p:cNvCxnSpPr>
          <p:nvPr/>
        </p:nvCxnSpPr>
        <p:spPr>
          <a:xfrm>
            <a:off x="6647941" y="3976841"/>
            <a:ext cx="30819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4">
            <a:extLst>
              <a:ext uri="{FF2B5EF4-FFF2-40B4-BE49-F238E27FC236}">
                <a16:creationId xmlns:a16="http://schemas.microsoft.com/office/drawing/2014/main" id="{2CD6E7AD-D851-CB3E-A5E3-D2A883F88C14}"/>
              </a:ext>
            </a:extLst>
          </p:cNvPr>
          <p:cNvSpPr txBox="1"/>
          <p:nvPr/>
        </p:nvSpPr>
        <p:spPr>
          <a:xfrm>
            <a:off x="6863603" y="4544183"/>
            <a:ext cx="16076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002060"/>
                </a:solidFill>
                <a:effectLst/>
                <a:uLnTx/>
                <a:uFillTx/>
                <a:latin typeface="Helvetica" pitchFamily="2" charset="0"/>
                <a:ea typeface="游ゴシック" panose="020B0400000000000000" pitchFamily="34" charset="-128"/>
                <a:cs typeface="+mn-cs"/>
              </a:rPr>
              <a:t>Full PIC</a:t>
            </a:r>
            <a:r>
              <a:rPr kumimoji="1" lang="en-US" altLang="ja-JP" sz="1600" b="0" i="0" u="none" strike="noStrike" kern="1200" cap="none" spc="0" normalizeH="0" baseline="0" noProof="0" dirty="0">
                <a:ln>
                  <a:noFill/>
                </a:ln>
                <a:solidFill>
                  <a:srgbClr val="002060"/>
                </a:solidFill>
                <a:effectLst/>
                <a:uLnTx/>
                <a:uFillTx/>
                <a:latin typeface="Helvetica" pitchFamily="2" charset="0"/>
                <a:ea typeface="游ゴシック" panose="020B0400000000000000" pitchFamily="34"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002060"/>
                </a:solidFill>
                <a:effectLst/>
                <a:uLnTx/>
                <a:uFillTx/>
                <a:latin typeface="Helvetica" pitchFamily="2" charset="0"/>
                <a:ea typeface="游ゴシック" panose="020B0400000000000000" pitchFamily="34" charset="-128"/>
                <a:cs typeface="+mn-cs"/>
              </a:rPr>
              <a:t>kinetic physics</a:t>
            </a:r>
            <a:endParaRPr kumimoji="1" lang="ja-JP" altLang="en-US" sz="1600" b="0" i="0" u="none" strike="noStrike" kern="1200" cap="none" spc="0" normalizeH="0" baseline="0" noProof="0">
              <a:ln>
                <a:noFill/>
              </a:ln>
              <a:solidFill>
                <a:srgbClr val="002060"/>
              </a:solidFill>
              <a:effectLst/>
              <a:uLnTx/>
              <a:uFillTx/>
              <a:latin typeface="Helvetica" pitchFamily="2" charset="0"/>
              <a:ea typeface="游ゴシック" panose="020B0400000000000000" pitchFamily="34" charset="-128"/>
              <a:cs typeface="+mn-cs"/>
            </a:endParaRPr>
          </a:p>
        </p:txBody>
      </p:sp>
      <p:sp>
        <p:nvSpPr>
          <p:cNvPr id="12" name="テキスト ボックス 15">
            <a:extLst>
              <a:ext uri="{FF2B5EF4-FFF2-40B4-BE49-F238E27FC236}">
                <a16:creationId xmlns:a16="http://schemas.microsoft.com/office/drawing/2014/main" id="{3E1B1904-3937-7362-0DCE-CF40646C309C}"/>
              </a:ext>
            </a:extLst>
          </p:cNvPr>
          <p:cNvSpPr txBox="1"/>
          <p:nvPr/>
        </p:nvSpPr>
        <p:spPr>
          <a:xfrm>
            <a:off x="9729932" y="4486581"/>
            <a:ext cx="1505540"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002060"/>
                </a:solidFill>
                <a:effectLst/>
                <a:uLnTx/>
                <a:uFillTx/>
                <a:latin typeface="Helvetica" pitchFamily="2" charset="0"/>
                <a:ea typeface="游ゴシック" panose="020B0400000000000000" pitchFamily="34" charset="-128"/>
                <a:cs typeface="+mn-cs"/>
              </a:rPr>
              <a:t>Reduced PIC</a:t>
            </a:r>
            <a:r>
              <a:rPr kumimoji="1" lang="en-US" altLang="ja-JP" sz="1600" b="0" i="0" u="none" strike="noStrike" kern="1200" cap="none" spc="0" normalizeH="0" baseline="0" noProof="0" dirty="0">
                <a:ln>
                  <a:noFill/>
                </a:ln>
                <a:solidFill>
                  <a:srgbClr val="002060"/>
                </a:solidFill>
                <a:effectLst/>
                <a:uLnTx/>
                <a:uFillTx/>
                <a:latin typeface="Helvetica" pitchFamily="2" charset="0"/>
                <a:ea typeface="游ゴシック" panose="020B0400000000000000"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002060"/>
                </a:solidFill>
                <a:effectLst/>
                <a:uLnTx/>
                <a:uFillTx/>
                <a:latin typeface="Helvetica" pitchFamily="2" charset="0"/>
                <a:ea typeface="游ゴシック" panose="020B0400000000000000" pitchFamily="34" charset="-128"/>
                <a:cs typeface="+mn-cs"/>
              </a:rPr>
              <a:t>collisional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002060"/>
                </a:solidFill>
                <a:effectLst/>
                <a:uLnTx/>
                <a:uFillTx/>
                <a:latin typeface="Helvetica" pitchFamily="2" charset="0"/>
                <a:ea typeface="游ゴシック" panose="020B0400000000000000" pitchFamily="34" charset="-128"/>
                <a:cs typeface="+mn-cs"/>
              </a:rPr>
              <a:t>energy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002060"/>
                </a:solidFill>
                <a:effectLst/>
                <a:uLnTx/>
                <a:uFillTx/>
                <a:latin typeface="Helvetica" pitchFamily="2" charset="0"/>
                <a:ea typeface="游ゴシック" panose="020B0400000000000000" pitchFamily="34" charset="-128"/>
                <a:cs typeface="+mn-cs"/>
              </a:rPr>
              <a:t>transport</a:t>
            </a:r>
            <a:endParaRPr kumimoji="1" lang="ja-JP" altLang="en-US" sz="1600" b="0" i="0" u="none" strike="noStrike" kern="1200" cap="none" spc="0" normalizeH="0" baseline="0" noProof="0">
              <a:ln>
                <a:noFill/>
              </a:ln>
              <a:solidFill>
                <a:srgbClr val="002060"/>
              </a:solidFill>
              <a:effectLst/>
              <a:uLnTx/>
              <a:uFillTx/>
              <a:latin typeface="Helvetica" pitchFamily="2" charset="0"/>
              <a:ea typeface="游ゴシック" panose="020B0400000000000000" pitchFamily="34" charset="-128"/>
              <a:cs typeface="+mn-cs"/>
            </a:endParaRPr>
          </a:p>
        </p:txBody>
      </p:sp>
      <p:cxnSp>
        <p:nvCxnSpPr>
          <p:cNvPr id="13" name="直線コネクタ 17">
            <a:extLst>
              <a:ext uri="{FF2B5EF4-FFF2-40B4-BE49-F238E27FC236}">
                <a16:creationId xmlns:a16="http://schemas.microsoft.com/office/drawing/2014/main" id="{A678EC35-FFA0-70DC-0CB3-A91733793248}"/>
              </a:ext>
            </a:extLst>
          </p:cNvPr>
          <p:cNvCxnSpPr>
            <a:cxnSpLocks/>
          </p:cNvCxnSpPr>
          <p:nvPr/>
        </p:nvCxnSpPr>
        <p:spPr>
          <a:xfrm>
            <a:off x="9729932" y="2099246"/>
            <a:ext cx="0" cy="375519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4" name="テキスト ボックス 16">
            <a:extLst>
              <a:ext uri="{FF2B5EF4-FFF2-40B4-BE49-F238E27FC236}">
                <a16:creationId xmlns:a16="http://schemas.microsoft.com/office/drawing/2014/main" id="{9250EEDF-93C8-D7D4-6F58-BBD52659E60C}"/>
              </a:ext>
            </a:extLst>
          </p:cNvPr>
          <p:cNvSpPr txBox="1"/>
          <p:nvPr/>
        </p:nvSpPr>
        <p:spPr>
          <a:xfrm>
            <a:off x="9755580" y="2088368"/>
            <a:ext cx="147989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70C0"/>
                </a:solidFill>
                <a:effectLst/>
                <a:uLnTx/>
                <a:uFillTx/>
                <a:latin typeface="Helvetica" pitchFamily="2" charset="0"/>
                <a:ea typeface="游ゴシック" panose="020B0400000000000000" pitchFamily="34" charset="-128"/>
                <a:cs typeface="+mn-cs"/>
              </a:rPr>
              <a:t>Core plasma</a:t>
            </a:r>
            <a:r>
              <a:rPr kumimoji="1" lang="en-US" altLang="ja-JP" sz="1400" b="0" i="0" u="none" strike="noStrike" kern="1200" cap="none" spc="0" normalizeH="0" baseline="0" noProof="0" dirty="0">
                <a:ln>
                  <a:noFill/>
                </a:ln>
                <a:solidFill>
                  <a:srgbClr val="0070C0"/>
                </a:solidFill>
                <a:effectLst/>
                <a:uLnTx/>
                <a:uFillTx/>
                <a:latin typeface="Helvetica" pitchFamily="2" charset="0"/>
                <a:ea typeface="游ゴシック" panose="020B0400000000000000"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70C0"/>
                </a:solidFill>
                <a:effectLst/>
                <a:uLnTx/>
                <a:uFillTx/>
                <a:latin typeface="Helvetica" pitchFamily="2" charset="0"/>
                <a:ea typeface="游ゴシック" panose="020B0400000000000000" pitchFamily="34" charset="-128"/>
                <a:cs typeface="+mn-cs"/>
              </a:rPr>
              <a:t>highly collisional</a:t>
            </a:r>
          </a:p>
        </p:txBody>
      </p:sp>
      <p:sp>
        <p:nvSpPr>
          <p:cNvPr id="15" name="テキスト ボックス 18">
            <a:extLst>
              <a:ext uri="{FF2B5EF4-FFF2-40B4-BE49-F238E27FC236}">
                <a16:creationId xmlns:a16="http://schemas.microsoft.com/office/drawing/2014/main" id="{F357B725-2215-4A10-72E0-1806E9135098}"/>
              </a:ext>
            </a:extLst>
          </p:cNvPr>
          <p:cNvSpPr txBox="1"/>
          <p:nvPr/>
        </p:nvSpPr>
        <p:spPr>
          <a:xfrm>
            <a:off x="6689808" y="2088368"/>
            <a:ext cx="152798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70C0"/>
                </a:solidFill>
                <a:effectLst/>
                <a:uLnTx/>
                <a:uFillTx/>
                <a:latin typeface="Helvetica" pitchFamily="2" charset="0"/>
                <a:ea typeface="游ゴシック" panose="020B0400000000000000" pitchFamily="34" charset="-128"/>
                <a:cs typeface="+mn-cs"/>
              </a:rPr>
              <a:t>Corona plasma</a:t>
            </a:r>
            <a:r>
              <a:rPr kumimoji="1" lang="en-US" altLang="ja-JP" sz="1400" b="0" i="0" u="none" strike="noStrike" kern="1200" cap="none" spc="0" normalizeH="0" baseline="0" noProof="0" dirty="0">
                <a:ln>
                  <a:noFill/>
                </a:ln>
                <a:solidFill>
                  <a:srgbClr val="0070C0"/>
                </a:solidFill>
                <a:effectLst/>
                <a:uLnTx/>
                <a:uFillTx/>
                <a:latin typeface="Helvetica" pitchFamily="2" charset="0"/>
                <a:ea typeface="游ゴシック" panose="020B0400000000000000"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70C0"/>
                </a:solidFill>
                <a:effectLst/>
                <a:uLnTx/>
                <a:uFillTx/>
                <a:latin typeface="Helvetica" pitchFamily="2" charset="0"/>
                <a:ea typeface="游ゴシック" panose="020B0400000000000000" pitchFamily="34" charset="-128"/>
                <a:cs typeface="+mn-cs"/>
              </a:rPr>
              <a:t>not so collisional</a:t>
            </a:r>
          </a:p>
        </p:txBody>
      </p:sp>
      <p:sp>
        <p:nvSpPr>
          <p:cNvPr id="16" name="テキスト ボックス 20">
            <a:extLst>
              <a:ext uri="{FF2B5EF4-FFF2-40B4-BE49-F238E27FC236}">
                <a16:creationId xmlns:a16="http://schemas.microsoft.com/office/drawing/2014/main" id="{A0EA6150-DAB4-C51E-DF0C-552F4B114834}"/>
              </a:ext>
            </a:extLst>
          </p:cNvPr>
          <p:cNvSpPr txBox="1"/>
          <p:nvPr/>
        </p:nvSpPr>
        <p:spPr>
          <a:xfrm>
            <a:off x="9831784" y="3453982"/>
            <a:ext cx="13179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Helvetica" pitchFamily="2" charset="0"/>
                <a:ea typeface="游ゴシック" panose="020B0400000000000000" pitchFamily="34" charset="-128"/>
                <a:cs typeface="+mn-cs"/>
              </a:rPr>
              <a:t>Heat transport</a:t>
            </a:r>
            <a:endParaRPr kumimoji="1" lang="ja-JP" altLang="en-US" sz="1400" b="0" i="0" u="none" strike="noStrike" kern="1200" cap="none" spc="0" normalizeH="0" baseline="0" noProof="0">
              <a:ln>
                <a:noFill/>
              </a:ln>
              <a:solidFill>
                <a:srgbClr val="FF0000"/>
              </a:solidFill>
              <a:effectLst/>
              <a:uLnTx/>
              <a:uFillTx/>
              <a:latin typeface="Helvetica" pitchFamily="2" charset="0"/>
              <a:ea typeface="游ゴシック" panose="020B0400000000000000" pitchFamily="34" charset="-128"/>
              <a:cs typeface="+mn-cs"/>
            </a:endParaRPr>
          </a:p>
        </p:txBody>
      </p:sp>
      <p:sp>
        <p:nvSpPr>
          <p:cNvPr id="17" name="テキスト ボックス 21">
            <a:extLst>
              <a:ext uri="{FF2B5EF4-FFF2-40B4-BE49-F238E27FC236}">
                <a16:creationId xmlns:a16="http://schemas.microsoft.com/office/drawing/2014/main" id="{47113CD8-7EAD-7022-E486-4F99CCD58F2D}"/>
              </a:ext>
            </a:extLst>
          </p:cNvPr>
          <p:cNvSpPr txBox="1"/>
          <p:nvPr/>
        </p:nvSpPr>
        <p:spPr>
          <a:xfrm>
            <a:off x="7024372" y="3455382"/>
            <a:ext cx="213391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Helvetica" pitchFamily="2" charset="0"/>
                <a:ea typeface="游ゴシック" panose="020B0400000000000000" pitchFamily="34" charset="-128"/>
                <a:cs typeface="+mn-cs"/>
              </a:rPr>
              <a:t>Laser plasma interaction</a:t>
            </a:r>
            <a:endParaRPr kumimoji="1" lang="ja-JP" altLang="en-US" sz="1400" b="0" i="0" u="none" strike="noStrike" kern="1200" cap="none" spc="0" normalizeH="0" baseline="0" noProof="0">
              <a:ln>
                <a:noFill/>
              </a:ln>
              <a:solidFill>
                <a:srgbClr val="FF0000"/>
              </a:solidFill>
              <a:effectLst/>
              <a:uLnTx/>
              <a:uFillTx/>
              <a:latin typeface="Helvetica" pitchFamily="2" charset="0"/>
              <a:ea typeface="游ゴシック" panose="020B0400000000000000" pitchFamily="34" charset="-128"/>
              <a:cs typeface="+mn-cs"/>
            </a:endParaRPr>
          </a:p>
        </p:txBody>
      </p:sp>
      <p:sp>
        <p:nvSpPr>
          <p:cNvPr id="18" name="Title 11">
            <a:extLst>
              <a:ext uri="{FF2B5EF4-FFF2-40B4-BE49-F238E27FC236}">
                <a16:creationId xmlns:a16="http://schemas.microsoft.com/office/drawing/2014/main" id="{3B0E207F-2EAD-60D2-8A21-D0727854266E}"/>
              </a:ext>
            </a:extLst>
          </p:cNvPr>
          <p:cNvSpPr txBox="1">
            <a:spLocks/>
          </p:cNvSpPr>
          <p:nvPr/>
        </p:nvSpPr>
        <p:spPr>
          <a:xfrm>
            <a:off x="0" y="0"/>
            <a:ext cx="9830846" cy="1143000"/>
          </a:xfrm>
          <a:prstGeom prst="rect">
            <a:avLst/>
          </a:prstGeom>
          <a:solidFill>
            <a:srgbClr val="000090"/>
          </a:solidFill>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401" dirty="0">
                <a:solidFill>
                  <a:schemeClr val="bg1"/>
                </a:solidFill>
              </a:rPr>
              <a:t>Plasma profile inserted in the PICLS simulation </a:t>
            </a:r>
            <a:r>
              <a:rPr lang="en-US" sz="3500" dirty="0">
                <a:solidFill>
                  <a:schemeClr val="bg1"/>
                </a:solidFill>
              </a:rPr>
              <a:t>(Y. </a:t>
            </a:r>
            <a:r>
              <a:rPr lang="en-US" sz="3500" dirty="0" err="1">
                <a:solidFill>
                  <a:schemeClr val="bg1"/>
                </a:solidFill>
              </a:rPr>
              <a:t>Sentoku</a:t>
            </a:r>
            <a:r>
              <a:rPr lang="en-US" sz="3500" dirty="0">
                <a:solidFill>
                  <a:schemeClr val="bg1"/>
                </a:solidFill>
              </a:rPr>
              <a:t>, N. Iwata, H. Nagatomo)</a:t>
            </a:r>
          </a:p>
        </p:txBody>
      </p:sp>
      <p:pic>
        <p:nvPicPr>
          <p:cNvPr id="19" name="Picture 18">
            <a:extLst>
              <a:ext uri="{FF2B5EF4-FFF2-40B4-BE49-F238E27FC236}">
                <a16:creationId xmlns:a16="http://schemas.microsoft.com/office/drawing/2014/main" id="{85A20A5B-07C8-09FC-DB74-B2946CDF148C}"/>
              </a:ext>
            </a:extLst>
          </p:cNvPr>
          <p:cNvPicPr>
            <a:picLocks noChangeAspect="1"/>
          </p:cNvPicPr>
          <p:nvPr/>
        </p:nvPicPr>
        <p:blipFill>
          <a:blip r:embed="rId4"/>
          <a:stretch>
            <a:fillRect/>
          </a:stretch>
        </p:blipFill>
        <p:spPr>
          <a:xfrm>
            <a:off x="9830846" y="-11575"/>
            <a:ext cx="2142746" cy="1154724"/>
          </a:xfrm>
          <a:prstGeom prst="rect">
            <a:avLst/>
          </a:prstGeom>
        </p:spPr>
      </p:pic>
    </p:spTree>
    <p:extLst>
      <p:ext uri="{BB962C8B-B14F-4D97-AF65-F5344CB8AC3E}">
        <p14:creationId xmlns:p14="http://schemas.microsoft.com/office/powerpoint/2010/main" val="3503612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7976D7-739D-AC17-68B8-766F088460B5}"/>
              </a:ext>
            </a:extLst>
          </p:cNvPr>
          <p:cNvPicPr>
            <a:picLocks noChangeAspect="1"/>
          </p:cNvPicPr>
          <p:nvPr/>
        </p:nvPicPr>
        <p:blipFill>
          <a:blip r:embed="rId8"/>
          <a:stretch>
            <a:fillRect/>
          </a:stretch>
        </p:blipFill>
        <p:spPr>
          <a:xfrm>
            <a:off x="9830846" y="-11575"/>
            <a:ext cx="2142746" cy="1154724"/>
          </a:xfrm>
          <a:prstGeom prst="rect">
            <a:avLst/>
          </a:prstGeom>
        </p:spPr>
      </p:pic>
      <p:sp>
        <p:nvSpPr>
          <p:cNvPr id="57" name="Title 11">
            <a:extLst>
              <a:ext uri="{FF2B5EF4-FFF2-40B4-BE49-F238E27FC236}">
                <a16:creationId xmlns:a16="http://schemas.microsoft.com/office/drawing/2014/main" id="{1E818CF7-7A42-A550-17FB-E2803DA6B857}"/>
              </a:ext>
            </a:extLst>
          </p:cNvPr>
          <p:cNvSpPr txBox="1">
            <a:spLocks/>
          </p:cNvSpPr>
          <p:nvPr/>
        </p:nvSpPr>
        <p:spPr>
          <a:xfrm>
            <a:off x="0" y="0"/>
            <a:ext cx="9830846" cy="1143000"/>
          </a:xfrm>
          <a:prstGeom prst="rect">
            <a:avLst/>
          </a:prstGeom>
          <a:solidFill>
            <a:srgbClr val="000090"/>
          </a:solidFill>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401" dirty="0">
                <a:solidFill>
                  <a:schemeClr val="bg1"/>
                </a:solidFill>
              </a:rPr>
              <a:t>Direct heating of a compressed, solid DT ball </a:t>
            </a:r>
            <a:r>
              <a:rPr lang="en-US" sz="3200" dirty="0">
                <a:solidFill>
                  <a:schemeClr val="bg1"/>
                </a:solidFill>
              </a:rPr>
              <a:t>(Y. </a:t>
            </a:r>
            <a:r>
              <a:rPr lang="en-US" sz="3200" dirty="0" err="1">
                <a:solidFill>
                  <a:schemeClr val="bg1"/>
                </a:solidFill>
              </a:rPr>
              <a:t>Sentoku</a:t>
            </a:r>
            <a:r>
              <a:rPr lang="en-US" sz="3200" dirty="0">
                <a:solidFill>
                  <a:schemeClr val="bg1"/>
                </a:solidFill>
              </a:rPr>
              <a:t>, N. Iwata )</a:t>
            </a:r>
          </a:p>
        </p:txBody>
      </p:sp>
      <p:pic>
        <p:nvPicPr>
          <p:cNvPr id="60" name="f99_no_fusion_gmd">
            <a:hlinkClick r:id="" action="ppaction://media"/>
            <a:extLst>
              <a:ext uri="{FF2B5EF4-FFF2-40B4-BE49-F238E27FC236}">
                <a16:creationId xmlns:a16="http://schemas.microsoft.com/office/drawing/2014/main" id="{F1FDAA2B-B9BF-6357-D173-EB2D9550790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067601" y="3419168"/>
            <a:ext cx="3276600" cy="2948940"/>
          </a:xfrm>
          <a:prstGeom prst="rect">
            <a:avLst/>
          </a:prstGeom>
        </p:spPr>
      </p:pic>
      <p:pic>
        <p:nvPicPr>
          <p:cNvPr id="61" name="f99_no_fusion_ane">
            <a:hlinkClick r:id="" action="ppaction://media"/>
            <a:extLst>
              <a:ext uri="{FF2B5EF4-FFF2-40B4-BE49-F238E27FC236}">
                <a16:creationId xmlns:a16="http://schemas.microsoft.com/office/drawing/2014/main" id="{2D857557-D2FC-498F-492B-3B3E34BE0430}"/>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114499" y="3419168"/>
            <a:ext cx="3278556" cy="2950700"/>
          </a:xfrm>
          <a:prstGeom prst="rect">
            <a:avLst/>
          </a:prstGeom>
        </p:spPr>
      </p:pic>
      <p:sp>
        <p:nvSpPr>
          <p:cNvPr id="62" name="正方形/長方形 55">
            <a:extLst>
              <a:ext uri="{FF2B5EF4-FFF2-40B4-BE49-F238E27FC236}">
                <a16:creationId xmlns:a16="http://schemas.microsoft.com/office/drawing/2014/main" id="{98C50406-7E26-A61D-D984-1E305C04421F}"/>
              </a:ext>
            </a:extLst>
          </p:cNvPr>
          <p:cNvSpPr/>
          <p:nvPr/>
        </p:nvSpPr>
        <p:spPr>
          <a:xfrm>
            <a:off x="510484" y="6092352"/>
            <a:ext cx="3001342" cy="1413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pic>
        <p:nvPicPr>
          <p:cNvPr id="63" name="f99_no_fusion_bzi">
            <a:hlinkClick r:id="" action="ppaction://media"/>
            <a:extLst>
              <a:ext uri="{FF2B5EF4-FFF2-40B4-BE49-F238E27FC236}">
                <a16:creationId xmlns:a16="http://schemas.microsoft.com/office/drawing/2014/main" id="{A1A1F15B-7FF3-0068-C206-CBE1642DEDC0}"/>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4065775" y="3429000"/>
            <a:ext cx="3278556" cy="2950700"/>
          </a:xfrm>
          <a:prstGeom prst="rect">
            <a:avLst/>
          </a:prstGeom>
        </p:spPr>
      </p:pic>
      <p:sp>
        <p:nvSpPr>
          <p:cNvPr id="64" name="テキスト ボックス 10">
            <a:extLst>
              <a:ext uri="{FF2B5EF4-FFF2-40B4-BE49-F238E27FC236}">
                <a16:creationId xmlns:a16="http://schemas.microsoft.com/office/drawing/2014/main" id="{71A1C562-904A-C797-CDF1-80D61A322F3B}"/>
              </a:ext>
            </a:extLst>
          </p:cNvPr>
          <p:cNvSpPr txBox="1"/>
          <p:nvPr/>
        </p:nvSpPr>
        <p:spPr>
          <a:xfrm>
            <a:off x="2825780" y="4558482"/>
            <a:ext cx="61644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100 g/cc</a:t>
            </a:r>
            <a:endParaRPr kumimoji="1" lang="ja-JP" altLang="en-US" sz="1400" b="1"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65" name="テキスト ボックス 15">
            <a:extLst>
              <a:ext uri="{FF2B5EF4-FFF2-40B4-BE49-F238E27FC236}">
                <a16:creationId xmlns:a16="http://schemas.microsoft.com/office/drawing/2014/main" id="{0BD91807-0774-B1B2-D9C6-654D5A4D2810}"/>
              </a:ext>
            </a:extLst>
          </p:cNvPr>
          <p:cNvSpPr txBox="1"/>
          <p:nvPr/>
        </p:nvSpPr>
        <p:spPr>
          <a:xfrm>
            <a:off x="365153" y="1127864"/>
            <a:ext cx="11236177" cy="1375826"/>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1" lang="en-US" altLang="ja-JP" b="0" i="0" u="none" strike="noStrike" kern="1200" cap="none" spc="0" normalizeH="0" baseline="0" noProof="0" dirty="0">
                <a:ln>
                  <a:noFill/>
                </a:ln>
                <a:solidFill>
                  <a:prstClr val="black"/>
                </a:solidFill>
                <a:effectLst/>
                <a:uLnTx/>
                <a:uFillTx/>
                <a:latin typeface="Aptos" panose="020B0004020202020204" pitchFamily="34" charset="0"/>
                <a:ea typeface="MS Gothic" panose="020B0609070205080204" pitchFamily="49" charset="-128"/>
                <a:cs typeface="Arial" panose="020B0604020202020204" pitchFamily="34" charset="0"/>
              </a:rPr>
              <a:t>Collisional 2D PIC simulation by PICLS </a:t>
            </a:r>
          </a:p>
          <a:p>
            <a:pPr marL="0" marR="0" lvl="0" indent="0" algn="l" defTabSz="914400" rtl="0" eaLnBrk="1" fontAlgn="auto" latinLnBrk="0" hangingPunct="1">
              <a:lnSpc>
                <a:spcPct val="110000"/>
              </a:lnSpc>
              <a:spcBef>
                <a:spcPts val="0"/>
              </a:spcBef>
              <a:spcAft>
                <a:spcPts val="0"/>
              </a:spcAft>
              <a:buClrTx/>
              <a:buSzTx/>
              <a:buFontTx/>
              <a:buNone/>
              <a:tabLst/>
              <a:defRPr/>
            </a:pPr>
            <a:r>
              <a:rPr kumimoji="1" lang="en-US" altLang="ja-JP" b="1" i="0" u="none" strike="noStrike" kern="1200" cap="none" spc="0" normalizeH="0" baseline="0" noProof="0" dirty="0">
                <a:ln>
                  <a:noFill/>
                </a:ln>
                <a:solidFill>
                  <a:prstClr val="black"/>
                </a:solidFill>
                <a:effectLst/>
                <a:uLnTx/>
                <a:uFillTx/>
                <a:latin typeface="Aptos" panose="020B0004020202020204" pitchFamily="34" charset="0"/>
                <a:ea typeface="MS Gothic" panose="020B0609070205080204" pitchFamily="49" charset="-128"/>
                <a:cs typeface="Arial" panose="020B0604020202020204" pitchFamily="34" charset="0"/>
              </a:rPr>
              <a:t>Heating laser</a:t>
            </a:r>
            <a:r>
              <a:rPr kumimoji="1" lang="en-US" altLang="ja-JP" b="0" i="0" u="none" strike="noStrike" kern="1200" cap="none" spc="0" normalizeH="0" baseline="0" noProof="0" dirty="0">
                <a:ln>
                  <a:noFill/>
                </a:ln>
                <a:solidFill>
                  <a:prstClr val="black"/>
                </a:solidFill>
                <a:effectLst/>
                <a:uLnTx/>
                <a:uFillTx/>
                <a:latin typeface="Aptos" panose="020B0004020202020204" pitchFamily="34" charset="0"/>
                <a:ea typeface="MS Gothic" panose="020B0609070205080204" pitchFamily="49" charset="-128"/>
                <a:cs typeface="Arial" panose="020B0604020202020204" pitchFamily="34" charset="0"/>
              </a:rPr>
              <a:t>: 1 PW, Energy 2.3 kJ, pulse width 2.4 </a:t>
            </a:r>
            <a:r>
              <a:rPr kumimoji="1" lang="en-US" altLang="ja-JP" b="0" i="0" u="none" strike="noStrike" kern="1200" cap="none" spc="0" normalizeH="0" baseline="0" noProof="0" dirty="0" err="1">
                <a:ln>
                  <a:noFill/>
                </a:ln>
                <a:solidFill>
                  <a:prstClr val="black"/>
                </a:solidFill>
                <a:effectLst/>
                <a:uLnTx/>
                <a:uFillTx/>
                <a:latin typeface="Aptos" panose="020B0004020202020204" pitchFamily="34" charset="0"/>
                <a:ea typeface="MS Gothic" panose="020B0609070205080204" pitchFamily="49" charset="-128"/>
                <a:cs typeface="Arial" panose="020B0604020202020204" pitchFamily="34" charset="0"/>
              </a:rPr>
              <a:t>ps</a:t>
            </a:r>
            <a:r>
              <a:rPr kumimoji="1" lang="en-US" altLang="ja-JP" b="0" i="0" u="none" strike="noStrike" kern="1200" cap="none" spc="0" normalizeH="0" baseline="0" noProof="0" dirty="0">
                <a:ln>
                  <a:noFill/>
                </a:ln>
                <a:solidFill>
                  <a:prstClr val="black"/>
                </a:solidFill>
                <a:effectLst/>
                <a:uLnTx/>
                <a:uFillTx/>
                <a:latin typeface="Aptos" panose="020B0004020202020204" pitchFamily="34" charset="0"/>
                <a:ea typeface="MS Gothic" panose="020B0609070205080204" pitchFamily="49" charset="-128"/>
                <a:cs typeface="Arial" panose="020B0604020202020204" pitchFamily="34" charset="0"/>
              </a:rPr>
              <a:t>, spot diameter 10 um (</a:t>
            </a:r>
            <a:r>
              <a:rPr kumimoji="1" lang="ja-JP" altLang="en-US" b="0" i="0" u="none" strike="noStrike" kern="1200" cap="none" spc="0" normalizeH="0" baseline="0" noProof="0">
                <a:ln>
                  <a:noFill/>
                </a:ln>
                <a:solidFill>
                  <a:prstClr val="black"/>
                </a:solidFill>
                <a:effectLst/>
                <a:uLnTx/>
                <a:uFillTx/>
                <a:latin typeface="Aptos" panose="020B0004020202020204" pitchFamily="34" charset="0"/>
                <a:ea typeface="MS Gothic" panose="020B0609070205080204" pitchFamily="49" charset="-128"/>
                <a:cs typeface="Times New Roman" panose="02020603050405020304" pitchFamily="18" charset="0"/>
                <a:sym typeface="Wingdings" pitchFamily="2" charset="2"/>
              </a:rPr>
              <a:t>→</a:t>
            </a:r>
            <a:r>
              <a:rPr kumimoji="1" lang="en-US" altLang="ja-JP" b="0" i="0" u="none" strike="noStrike" kern="1200" cap="none" spc="0" normalizeH="0" baseline="0" noProof="0" dirty="0">
                <a:ln>
                  <a:noFill/>
                </a:ln>
                <a:solidFill>
                  <a:prstClr val="black"/>
                </a:solidFill>
                <a:effectLst/>
                <a:uLnTx/>
                <a:uFillTx/>
                <a:latin typeface="Aptos" panose="020B0004020202020204" pitchFamily="34" charset="0"/>
                <a:ea typeface="MS Gothic" panose="020B0609070205080204" pitchFamily="49" charset="-128"/>
                <a:cs typeface="Arial" panose="020B0604020202020204" pitchFamily="34" charset="0"/>
                <a:sym typeface="Wingdings" pitchFamily="2" charset="2"/>
              </a:rPr>
              <a:t> </a:t>
            </a:r>
            <a:r>
              <a:rPr kumimoji="1" lang="en-US" altLang="ja-JP" b="0" i="1" u="none" strike="noStrike" kern="1200" cap="none" spc="0" normalizeH="0" baseline="0" noProof="0" dirty="0">
                <a:ln>
                  <a:noFill/>
                </a:ln>
                <a:solidFill>
                  <a:prstClr val="black"/>
                </a:solidFill>
                <a:effectLst/>
                <a:uLnTx/>
                <a:uFillTx/>
                <a:latin typeface="Aptos" panose="020B0004020202020204" pitchFamily="34" charset="0"/>
                <a:ea typeface="MS Gothic" panose="020B0609070205080204" pitchFamily="49" charset="-128"/>
                <a:cs typeface="Arial" panose="020B0604020202020204" pitchFamily="34" charset="0"/>
                <a:sym typeface="Wingdings" pitchFamily="2" charset="2"/>
              </a:rPr>
              <a:t>I</a:t>
            </a:r>
            <a:r>
              <a:rPr kumimoji="1" lang="en-US" altLang="ja-JP" b="0" i="0" u="none" strike="noStrike" kern="1200" cap="none" spc="0" normalizeH="0" baseline="0" noProof="0" dirty="0">
                <a:ln>
                  <a:noFill/>
                </a:ln>
                <a:solidFill>
                  <a:prstClr val="black"/>
                </a:solidFill>
                <a:effectLst/>
                <a:uLnTx/>
                <a:uFillTx/>
                <a:latin typeface="Aptos" panose="020B0004020202020204" pitchFamily="34" charset="0"/>
                <a:ea typeface="MS Gothic" panose="020B0609070205080204" pitchFamily="49" charset="-128"/>
                <a:cs typeface="Arial" panose="020B0604020202020204" pitchFamily="34" charset="0"/>
                <a:sym typeface="Wingdings" pitchFamily="2" charset="2"/>
              </a:rPr>
              <a:t> = </a:t>
            </a:r>
            <a:r>
              <a:rPr kumimoji="1" lang="en-US" altLang="ja-JP" b="0" i="0" u="none" strike="noStrike" kern="1200" cap="none" spc="0" normalizeH="0" baseline="0" noProof="0" dirty="0">
                <a:ln>
                  <a:noFill/>
                </a:ln>
                <a:solidFill>
                  <a:prstClr val="black"/>
                </a:solidFill>
                <a:effectLst/>
                <a:uLnTx/>
                <a:uFillTx/>
                <a:latin typeface="Aptos" panose="020B0004020202020204" pitchFamily="34" charset="0"/>
                <a:ea typeface="MS Gothic" panose="020B0609070205080204" pitchFamily="49" charset="-128"/>
                <a:cs typeface="Arial" panose="020B0604020202020204" pitchFamily="34" charset="0"/>
              </a:rPr>
              <a:t> 1.23 x 10</a:t>
            </a:r>
            <a:r>
              <a:rPr kumimoji="1" lang="en-US" altLang="ja-JP" b="0" i="0" u="none" strike="noStrike" kern="1200" cap="none" spc="0" normalizeH="0" baseline="30000" noProof="0" dirty="0">
                <a:ln>
                  <a:noFill/>
                </a:ln>
                <a:solidFill>
                  <a:prstClr val="black"/>
                </a:solidFill>
                <a:effectLst/>
                <a:uLnTx/>
                <a:uFillTx/>
                <a:latin typeface="Aptos" panose="020B0004020202020204" pitchFamily="34" charset="0"/>
                <a:ea typeface="MS Gothic" panose="020B0609070205080204" pitchFamily="49" charset="-128"/>
                <a:cs typeface="Arial" panose="020B0604020202020204" pitchFamily="34" charset="0"/>
              </a:rPr>
              <a:t>21</a:t>
            </a:r>
            <a:r>
              <a:rPr kumimoji="1" lang="en-US" altLang="ja-JP" b="0" i="0" u="none" strike="noStrike" kern="1200" cap="none" spc="0" normalizeH="0" baseline="0" noProof="0" dirty="0">
                <a:ln>
                  <a:noFill/>
                </a:ln>
                <a:solidFill>
                  <a:prstClr val="black"/>
                </a:solidFill>
                <a:effectLst/>
                <a:uLnTx/>
                <a:uFillTx/>
                <a:latin typeface="Aptos" panose="020B0004020202020204" pitchFamily="34" charset="0"/>
                <a:ea typeface="MS Gothic" panose="020B0609070205080204" pitchFamily="49" charset="-128"/>
                <a:cs typeface="Arial" panose="020B0604020202020204" pitchFamily="34" charset="0"/>
              </a:rPr>
              <a:t> W/cm</a:t>
            </a:r>
            <a:r>
              <a:rPr kumimoji="1" lang="en-US" altLang="ja-JP" b="0" i="0" u="none" strike="noStrike" kern="1200" cap="none" spc="0" normalizeH="0" baseline="30000" noProof="0" dirty="0">
                <a:ln>
                  <a:noFill/>
                </a:ln>
                <a:solidFill>
                  <a:prstClr val="black"/>
                </a:solidFill>
                <a:effectLst/>
                <a:uLnTx/>
                <a:uFillTx/>
                <a:latin typeface="Aptos" panose="020B0004020202020204" pitchFamily="34" charset="0"/>
                <a:ea typeface="MS Gothic" panose="020B0609070205080204" pitchFamily="49" charset="-128"/>
                <a:cs typeface="Arial" panose="020B0604020202020204" pitchFamily="34" charset="0"/>
              </a:rPr>
              <a:t>2</a:t>
            </a:r>
            <a:r>
              <a:rPr kumimoji="1" lang="en-US" altLang="ja-JP" b="0" i="0" u="none" strike="noStrike" kern="1200" cap="none" spc="0" normalizeH="0" baseline="0" noProof="0" dirty="0">
                <a:ln>
                  <a:noFill/>
                </a:ln>
                <a:solidFill>
                  <a:prstClr val="black"/>
                </a:solidFill>
                <a:effectLst/>
                <a:uLnTx/>
                <a:uFillTx/>
                <a:latin typeface="Aptos" panose="020B0004020202020204" pitchFamily="34" charset="0"/>
                <a:ea typeface="MS Gothic" panose="020B0609070205080204" pitchFamily="49" charset="-128"/>
                <a:cs typeface="Arial" panose="020B0604020202020204" pitchFamily="34" charset="0"/>
              </a:rPr>
              <a:t>,</a:t>
            </a:r>
            <a:r>
              <a:rPr kumimoji="1" lang="en-US" altLang="ja-JP" b="0" i="0" u="none" strike="noStrike" kern="1200" cap="none" spc="0" normalizeH="0" baseline="30000" noProof="0" dirty="0">
                <a:ln>
                  <a:noFill/>
                </a:ln>
                <a:solidFill>
                  <a:prstClr val="black"/>
                </a:solidFill>
                <a:effectLst/>
                <a:uLnTx/>
                <a:uFillTx/>
                <a:latin typeface="Aptos" panose="020B0004020202020204" pitchFamily="34" charset="0"/>
                <a:ea typeface="MS Gothic" panose="020B0609070205080204" pitchFamily="49" charset="-128"/>
                <a:cs typeface="Arial" panose="020B0604020202020204" pitchFamily="34" charset="0"/>
              </a:rPr>
              <a:t> </a:t>
            </a:r>
            <a:r>
              <a:rPr kumimoji="1" lang="en-US" altLang="ja-JP" b="0" i="1" u="none" strike="noStrike" kern="1200" cap="none" spc="0" normalizeH="0" baseline="0" noProof="0" dirty="0">
                <a:ln>
                  <a:noFill/>
                </a:ln>
                <a:solidFill>
                  <a:prstClr val="black"/>
                </a:solidFill>
                <a:effectLst/>
                <a:uLnTx/>
                <a:uFillTx/>
                <a:latin typeface="Aptos" panose="020B0004020202020204" pitchFamily="34" charset="0"/>
                <a:ea typeface="MS Gothic" panose="020B0609070205080204" pitchFamily="49" charset="-128"/>
                <a:cs typeface="Arial" panose="020B0604020202020204" pitchFamily="34" charset="0"/>
              </a:rPr>
              <a:t>a</a:t>
            </a:r>
            <a:r>
              <a:rPr kumimoji="1" lang="en-US" altLang="ja-JP" b="0" i="0" u="none" strike="noStrike" kern="1200" cap="none" spc="0" normalizeH="0" baseline="-25000" noProof="0" dirty="0">
                <a:ln>
                  <a:noFill/>
                </a:ln>
                <a:solidFill>
                  <a:prstClr val="black"/>
                </a:solidFill>
                <a:effectLst/>
                <a:uLnTx/>
                <a:uFillTx/>
                <a:latin typeface="Aptos" panose="020B0004020202020204" pitchFamily="34" charset="0"/>
                <a:ea typeface="MS Gothic" panose="020B0609070205080204" pitchFamily="49" charset="-128"/>
                <a:cs typeface="Arial" panose="020B0604020202020204" pitchFamily="34" charset="0"/>
              </a:rPr>
              <a:t>0</a:t>
            </a:r>
            <a:r>
              <a:rPr kumimoji="1" lang="en-US" altLang="ja-JP" b="0" i="0" u="none" strike="noStrike" kern="1200" cap="none" spc="0" normalizeH="0" baseline="0" noProof="0" dirty="0">
                <a:ln>
                  <a:noFill/>
                </a:ln>
                <a:solidFill>
                  <a:prstClr val="black"/>
                </a:solidFill>
                <a:effectLst/>
                <a:uLnTx/>
                <a:uFillTx/>
                <a:latin typeface="Aptos" panose="020B0004020202020204" pitchFamily="34" charset="0"/>
                <a:ea typeface="MS Gothic" panose="020B0609070205080204" pitchFamily="49" charset="-128"/>
                <a:cs typeface="Arial" panose="020B0604020202020204" pitchFamily="34" charset="0"/>
              </a:rPr>
              <a:t> = 30)</a:t>
            </a:r>
          </a:p>
          <a:p>
            <a:pPr marL="0" marR="0" lvl="0" indent="0" algn="l" defTabSz="914400" rtl="0" eaLnBrk="1" fontAlgn="auto" latinLnBrk="0" hangingPunct="1">
              <a:lnSpc>
                <a:spcPct val="110000"/>
              </a:lnSpc>
              <a:spcBef>
                <a:spcPts val="0"/>
              </a:spcBef>
              <a:spcAft>
                <a:spcPts val="0"/>
              </a:spcAft>
              <a:buClrTx/>
              <a:buSzTx/>
              <a:buFontTx/>
              <a:buNone/>
              <a:tabLst/>
              <a:defRPr/>
            </a:pPr>
            <a:r>
              <a:rPr kumimoji="1" lang="en-US" altLang="ja-JP" b="1" i="0" u="none" strike="noStrike" kern="1200" cap="none" spc="0" normalizeH="0" baseline="0" noProof="0" dirty="0">
                <a:ln>
                  <a:noFill/>
                </a:ln>
                <a:solidFill>
                  <a:prstClr val="black"/>
                </a:solidFill>
                <a:effectLst/>
                <a:uLnTx/>
                <a:uFillTx/>
                <a:latin typeface="Aptos" panose="020B0004020202020204" pitchFamily="34" charset="0"/>
                <a:ea typeface="MS Gothic" panose="020B0609070205080204" pitchFamily="49" charset="-128"/>
                <a:cs typeface="Arial" panose="020B0604020202020204" pitchFamily="34" charset="0"/>
              </a:rPr>
              <a:t>Target</a:t>
            </a:r>
            <a:r>
              <a:rPr kumimoji="1" lang="en-US" altLang="ja-JP" b="0" i="0" u="none" strike="noStrike" kern="1200" cap="none" spc="0" normalizeH="0" baseline="0" noProof="0" dirty="0">
                <a:ln>
                  <a:noFill/>
                </a:ln>
                <a:solidFill>
                  <a:prstClr val="black"/>
                </a:solidFill>
                <a:effectLst/>
                <a:uLnTx/>
                <a:uFillTx/>
                <a:latin typeface="Aptos" panose="020B0004020202020204" pitchFamily="34" charset="0"/>
                <a:ea typeface="MS Gothic" panose="020B0609070205080204" pitchFamily="49" charset="-128"/>
                <a:cs typeface="Arial" panose="020B0604020202020204" pitchFamily="34" charset="0"/>
              </a:rPr>
              <a:t>: DT solid ball imploded by a 6 kJ laser. Initial density profile calculated by a radiation hydro simulation ILESTA-1D.</a:t>
            </a:r>
          </a:p>
        </p:txBody>
      </p:sp>
      <p:sp>
        <p:nvSpPr>
          <p:cNvPr id="66" name="テキスト ボックス 2">
            <a:extLst>
              <a:ext uri="{FF2B5EF4-FFF2-40B4-BE49-F238E27FC236}">
                <a16:creationId xmlns:a16="http://schemas.microsoft.com/office/drawing/2014/main" id="{6787BC68-A706-5920-AEF9-700E362852BA}"/>
              </a:ext>
            </a:extLst>
          </p:cNvPr>
          <p:cNvSpPr txBox="1"/>
          <p:nvPr/>
        </p:nvSpPr>
        <p:spPr>
          <a:xfrm>
            <a:off x="665984" y="2561918"/>
            <a:ext cx="10582718" cy="373372"/>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1" lang="en-US" altLang="ja-JP" b="0" i="0" u="none" strike="noStrike" kern="1200" cap="none" spc="0" normalizeH="0" baseline="0" noProof="0" dirty="0">
                <a:ln>
                  <a:noFill/>
                </a:ln>
                <a:solidFill>
                  <a:prstClr val="black"/>
                </a:solidFill>
                <a:effectLst/>
                <a:uLnTx/>
                <a:uFillTx/>
                <a:latin typeface="Arial" panose="020B0604020202020204" pitchFamily="34" charset="0"/>
                <a:ea typeface="MS Gothic" panose="020B0609070205080204" pitchFamily="49" charset="-128"/>
                <a:cs typeface="Arial" panose="020B0604020202020204" pitchFamily="34" charset="0"/>
              </a:rPr>
              <a:t>8000x8000 grids, 5 particles per cell for each ion species, Bremsstrahlung radiation colling included.</a:t>
            </a:r>
          </a:p>
        </p:txBody>
      </p:sp>
      <p:grpSp>
        <p:nvGrpSpPr>
          <p:cNvPr id="67" name="グループ化 21">
            <a:extLst>
              <a:ext uri="{FF2B5EF4-FFF2-40B4-BE49-F238E27FC236}">
                <a16:creationId xmlns:a16="http://schemas.microsoft.com/office/drawing/2014/main" id="{02FE0ADD-2E3F-5A1C-83BD-DAB2ABA0366B}"/>
              </a:ext>
            </a:extLst>
          </p:cNvPr>
          <p:cNvGrpSpPr/>
          <p:nvPr/>
        </p:nvGrpSpPr>
        <p:grpSpPr>
          <a:xfrm rot="16200000">
            <a:off x="3290946" y="3612288"/>
            <a:ext cx="1258545" cy="1199774"/>
            <a:chOff x="3266369" y="1631620"/>
            <a:chExt cx="1258545" cy="1199774"/>
          </a:xfrm>
        </p:grpSpPr>
        <p:pic>
          <p:nvPicPr>
            <p:cNvPr id="68" name="図 11">
              <a:extLst>
                <a:ext uri="{FF2B5EF4-FFF2-40B4-BE49-F238E27FC236}">
                  <a16:creationId xmlns:a16="http://schemas.microsoft.com/office/drawing/2014/main" id="{27E6C292-F211-4067-5BB8-5A1D5036AEE9}"/>
                </a:ext>
              </a:extLst>
            </p:cNvPr>
            <p:cNvPicPr>
              <a:picLocks noChangeAspect="1"/>
            </p:cNvPicPr>
            <p:nvPr/>
          </p:nvPicPr>
          <p:blipFill>
            <a:blip r:embed="rId12"/>
            <a:stretch>
              <a:fillRect/>
            </a:stretch>
          </p:blipFill>
          <p:spPr>
            <a:xfrm>
              <a:off x="3497863" y="1771498"/>
              <a:ext cx="497647" cy="180000"/>
            </a:xfrm>
            <a:prstGeom prst="rect">
              <a:avLst/>
            </a:prstGeom>
          </p:spPr>
        </p:pic>
        <p:sp>
          <p:nvSpPr>
            <p:cNvPr id="69" name="テキスト ボックス 19">
              <a:extLst>
                <a:ext uri="{FF2B5EF4-FFF2-40B4-BE49-F238E27FC236}">
                  <a16:creationId xmlns:a16="http://schemas.microsoft.com/office/drawing/2014/main" id="{6F7F51DD-93AC-8F37-B634-788196AD061D}"/>
                </a:ext>
              </a:extLst>
            </p:cNvPr>
            <p:cNvSpPr txBox="1"/>
            <p:nvPr/>
          </p:nvSpPr>
          <p:spPr>
            <a:xfrm rot="5400000">
              <a:off x="3634146" y="1940626"/>
              <a:ext cx="1199774" cy="581762"/>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MS Gothic" panose="020B0609070205080204" pitchFamily="49" charset="-128"/>
                  <a:cs typeface="Arial" panose="020B0604020202020204" pitchFamily="34" charset="0"/>
                </a:rPr>
                <a:t>n</a:t>
              </a:r>
              <a:r>
                <a:rPr kumimoji="1" lang="en-US" altLang="ja-JP" sz="1600" b="0" i="0" u="none" strike="noStrike" kern="1200" cap="none" spc="0" normalizeH="0" baseline="-25000" noProof="0" dirty="0">
                  <a:ln>
                    <a:noFill/>
                  </a:ln>
                  <a:solidFill>
                    <a:prstClr val="black"/>
                  </a:solidFill>
                  <a:effectLst/>
                  <a:uLnTx/>
                  <a:uFillTx/>
                  <a:latin typeface="Arial" panose="020B0604020202020204" pitchFamily="34" charset="0"/>
                  <a:ea typeface="MS Gothic" panose="020B0609070205080204" pitchFamily="49" charset="-128"/>
                  <a:cs typeface="Arial" panose="020B0604020202020204" pitchFamily="34" charset="0"/>
                </a:rPr>
                <a:t>e </a:t>
              </a:r>
              <a:r>
                <a:rPr kumimoji="1"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MS Gothic" panose="020B0609070205080204" pitchFamily="49" charset="-128"/>
                  <a:cs typeface="Arial" panose="020B0604020202020204" pitchFamily="34" charset="0"/>
                </a:rPr>
                <a:t>/</a:t>
              </a:r>
              <a:r>
                <a:rPr kumimoji="1" lang="en-US" altLang="ja-JP" sz="1600" b="0" i="0" u="none" strike="noStrike" kern="1200" cap="none" spc="0" normalizeH="0" baseline="-25000" noProof="0" dirty="0">
                  <a:ln>
                    <a:noFill/>
                  </a:ln>
                  <a:solidFill>
                    <a:prstClr val="black"/>
                  </a:solidFill>
                  <a:effectLst/>
                  <a:uLnTx/>
                  <a:uFillTx/>
                  <a:latin typeface="Arial" panose="020B0604020202020204" pitchFamily="34" charset="0"/>
                  <a:ea typeface="MS Gothic" panose="020B0609070205080204" pitchFamily="49" charset="-128"/>
                  <a:cs typeface="Arial" panose="020B0604020202020204" pitchFamily="34" charset="0"/>
                </a:rPr>
                <a:t> </a:t>
              </a:r>
              <a:r>
                <a:rPr kumimoji="1" lang="en-US" altLang="ja-JP" sz="1600" b="0" i="0" u="none" strike="noStrike" kern="1200" cap="none" spc="0" normalizeH="0" baseline="0" noProof="0" dirty="0" err="1">
                  <a:ln>
                    <a:noFill/>
                  </a:ln>
                  <a:solidFill>
                    <a:prstClr val="black"/>
                  </a:solidFill>
                  <a:effectLst/>
                  <a:uLnTx/>
                  <a:uFillTx/>
                  <a:latin typeface="Arial" panose="020B0604020202020204" pitchFamily="34" charset="0"/>
                  <a:ea typeface="MS Gothic" panose="020B0609070205080204" pitchFamily="49" charset="-128"/>
                  <a:cs typeface="Arial" panose="020B0604020202020204" pitchFamily="34" charset="0"/>
                </a:rPr>
                <a:t>n</a:t>
              </a:r>
              <a:r>
                <a:rPr kumimoji="1" lang="en-US" altLang="ja-JP" sz="1600" b="0" i="0" u="none" strike="noStrike" kern="1200" cap="none" spc="0" normalizeH="0" baseline="-25000" noProof="0" dirty="0" err="1">
                  <a:ln>
                    <a:noFill/>
                  </a:ln>
                  <a:solidFill>
                    <a:prstClr val="black"/>
                  </a:solidFill>
                  <a:effectLst/>
                  <a:uLnTx/>
                  <a:uFillTx/>
                  <a:latin typeface="Arial" panose="020B0604020202020204" pitchFamily="34" charset="0"/>
                  <a:ea typeface="MS Gothic" panose="020B0609070205080204" pitchFamily="49" charset="-128"/>
                  <a:cs typeface="Arial" panose="020B0604020202020204" pitchFamily="34" charset="0"/>
                </a:rPr>
                <a:t>c</a:t>
              </a:r>
              <a:endParaRPr kumimoji="1" lang="en-US" altLang="ja-JP" sz="1600" b="0" i="0" u="none" strike="noStrike" kern="1200" cap="none" spc="0" normalizeH="0" baseline="-25000" noProof="0" dirty="0">
                <a:ln>
                  <a:noFill/>
                </a:ln>
                <a:solidFill>
                  <a:prstClr val="black"/>
                </a:solidFill>
                <a:effectLst/>
                <a:uLnTx/>
                <a:uFillTx/>
                <a:latin typeface="Arial" panose="020B0604020202020204" pitchFamily="34" charset="0"/>
                <a:ea typeface="MS Gothic" panose="020B0609070205080204" pitchFamily="49" charset="-128"/>
                <a:cs typeface="Arial" panose="020B0604020202020204" pitchFamily="34"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MS Gothic" panose="020B0609070205080204" pitchFamily="49" charset="-128"/>
                  <a:cs typeface="Arial" panose="020B0604020202020204" pitchFamily="34" charset="0"/>
                </a:rPr>
                <a:t>40000</a:t>
              </a:r>
            </a:p>
          </p:txBody>
        </p:sp>
        <p:sp>
          <p:nvSpPr>
            <p:cNvPr id="70" name="テキスト ボックス 20">
              <a:extLst>
                <a:ext uri="{FF2B5EF4-FFF2-40B4-BE49-F238E27FC236}">
                  <a16:creationId xmlns:a16="http://schemas.microsoft.com/office/drawing/2014/main" id="{4340D018-EA13-5275-0985-95E2C29F35DF}"/>
                </a:ext>
              </a:extLst>
            </p:cNvPr>
            <p:cNvSpPr txBox="1"/>
            <p:nvPr/>
          </p:nvSpPr>
          <p:spPr>
            <a:xfrm rot="5400000">
              <a:off x="3059605" y="1860146"/>
              <a:ext cx="724447" cy="310919"/>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MS Gothic" panose="020B0609070205080204" pitchFamily="49" charset="-128"/>
                  <a:cs typeface="Arial" panose="020B0604020202020204" pitchFamily="34" charset="0"/>
                </a:rPr>
                <a:t>0.4</a:t>
              </a:r>
            </a:p>
          </p:txBody>
        </p:sp>
      </p:grpSp>
      <p:sp>
        <p:nvSpPr>
          <p:cNvPr id="71" name="正方形/長方形 26">
            <a:extLst>
              <a:ext uri="{FF2B5EF4-FFF2-40B4-BE49-F238E27FC236}">
                <a16:creationId xmlns:a16="http://schemas.microsoft.com/office/drawing/2014/main" id="{33750A22-0027-E1A0-9DD3-5C8EB33C8196}"/>
              </a:ext>
            </a:extLst>
          </p:cNvPr>
          <p:cNvSpPr/>
          <p:nvPr/>
        </p:nvSpPr>
        <p:spPr>
          <a:xfrm>
            <a:off x="934553" y="3344182"/>
            <a:ext cx="1175273" cy="224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72" name="正方形/長方形 27">
            <a:extLst>
              <a:ext uri="{FF2B5EF4-FFF2-40B4-BE49-F238E27FC236}">
                <a16:creationId xmlns:a16="http://schemas.microsoft.com/office/drawing/2014/main" id="{54C6006F-374A-1075-2E7B-62419A51B10A}"/>
              </a:ext>
            </a:extLst>
          </p:cNvPr>
          <p:cNvSpPr/>
          <p:nvPr/>
        </p:nvSpPr>
        <p:spPr>
          <a:xfrm>
            <a:off x="4861095" y="3335218"/>
            <a:ext cx="1811766" cy="224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73" name="正方形/長方形 28">
            <a:extLst>
              <a:ext uri="{FF2B5EF4-FFF2-40B4-BE49-F238E27FC236}">
                <a16:creationId xmlns:a16="http://schemas.microsoft.com/office/drawing/2014/main" id="{433095D1-4561-EE1D-9773-F9343FD838AC}"/>
              </a:ext>
            </a:extLst>
          </p:cNvPr>
          <p:cNvSpPr/>
          <p:nvPr/>
        </p:nvSpPr>
        <p:spPr>
          <a:xfrm>
            <a:off x="8814530" y="3335218"/>
            <a:ext cx="1193202" cy="224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74" name="テキスト ボックス 4">
            <a:extLst>
              <a:ext uri="{FF2B5EF4-FFF2-40B4-BE49-F238E27FC236}">
                <a16:creationId xmlns:a16="http://schemas.microsoft.com/office/drawing/2014/main" id="{42974AB5-FF99-6A87-4271-63937B57588E}"/>
              </a:ext>
            </a:extLst>
          </p:cNvPr>
          <p:cNvSpPr txBox="1"/>
          <p:nvPr/>
        </p:nvSpPr>
        <p:spPr>
          <a:xfrm>
            <a:off x="755131" y="3174254"/>
            <a:ext cx="2358741" cy="342145"/>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600"/>
              </a:spcAft>
              <a:buClrTx/>
              <a:buSzTx/>
              <a:buFontTx/>
              <a:buNone/>
              <a:tabLst/>
              <a:defRPr/>
            </a:pPr>
            <a:r>
              <a:rPr kumimoji="1" lang="en-US" altLang="ja-JP" sz="1600" b="0" i="0" u="none" strike="noStrike" kern="1200" cap="none" spc="0" normalizeH="0" baseline="0" noProof="0">
                <a:ln>
                  <a:noFill/>
                </a:ln>
                <a:solidFill>
                  <a:prstClr val="black"/>
                </a:solidFill>
                <a:effectLst/>
                <a:uLnTx/>
                <a:uFillTx/>
                <a:latin typeface="Arial" panose="020B0604020202020204" pitchFamily="34" charset="0"/>
                <a:ea typeface="MS Gothic" panose="020B0609070205080204" pitchFamily="49" charset="-128"/>
                <a:cs typeface="Arial" panose="020B0604020202020204" pitchFamily="34" charset="0"/>
              </a:rPr>
              <a:t>Electron density</a:t>
            </a:r>
            <a:endParaRPr kumimoji="1"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
        <p:nvSpPr>
          <p:cNvPr id="75" name="テキスト ボックス 12">
            <a:extLst>
              <a:ext uri="{FF2B5EF4-FFF2-40B4-BE49-F238E27FC236}">
                <a16:creationId xmlns:a16="http://schemas.microsoft.com/office/drawing/2014/main" id="{7693661E-68DB-9E08-1187-639BD7CB4C21}"/>
              </a:ext>
            </a:extLst>
          </p:cNvPr>
          <p:cNvSpPr txBox="1"/>
          <p:nvPr/>
        </p:nvSpPr>
        <p:spPr>
          <a:xfrm>
            <a:off x="4835525" y="3174254"/>
            <a:ext cx="2094548" cy="342145"/>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60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MS Gothic" panose="020B0609070205080204" pitchFamily="49" charset="-128"/>
                <a:cs typeface="Arial" panose="020B0604020202020204" pitchFamily="34" charset="0"/>
              </a:rPr>
              <a:t>Magnetic field </a:t>
            </a:r>
            <a:r>
              <a:rPr kumimoji="1" lang="en-US" altLang="ja-JP" sz="1600" b="0" i="1" u="none" strike="noStrike" kern="1200" cap="none" spc="0" normalizeH="0" baseline="0" noProof="0" dirty="0" err="1">
                <a:ln>
                  <a:noFill/>
                </a:ln>
                <a:solidFill>
                  <a:prstClr val="black"/>
                </a:solidFill>
                <a:effectLst/>
                <a:uLnTx/>
                <a:uFillTx/>
                <a:latin typeface="Arial" panose="020B0604020202020204" pitchFamily="34" charset="0"/>
                <a:ea typeface="MS Gothic" panose="020B0609070205080204" pitchFamily="49" charset="-128"/>
                <a:cs typeface="Arial" panose="020B0604020202020204" pitchFamily="34" charset="0"/>
              </a:rPr>
              <a:t>B</a:t>
            </a:r>
            <a:r>
              <a:rPr kumimoji="1" lang="en-US" altLang="ja-JP" sz="1600" b="0" i="1" u="none" strike="noStrike" kern="1200" cap="none" spc="0" normalizeH="0" baseline="-25000" noProof="0" dirty="0" err="1">
                <a:ln>
                  <a:noFill/>
                </a:ln>
                <a:solidFill>
                  <a:prstClr val="black"/>
                </a:solidFill>
                <a:effectLst/>
                <a:uLnTx/>
                <a:uFillTx/>
                <a:latin typeface="Arial" panose="020B0604020202020204" pitchFamily="34" charset="0"/>
                <a:ea typeface="MS Gothic" panose="020B0609070205080204" pitchFamily="49" charset="-128"/>
                <a:cs typeface="Arial" panose="020B0604020202020204" pitchFamily="34" charset="0"/>
              </a:rPr>
              <a:t>z</a:t>
            </a:r>
            <a:endParaRPr kumimoji="1"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
        <p:nvSpPr>
          <p:cNvPr id="76" name="テキスト ボックス 13">
            <a:extLst>
              <a:ext uri="{FF2B5EF4-FFF2-40B4-BE49-F238E27FC236}">
                <a16:creationId xmlns:a16="http://schemas.microsoft.com/office/drawing/2014/main" id="{94129DAD-B64A-D151-5B5C-033148E59197}"/>
              </a:ext>
            </a:extLst>
          </p:cNvPr>
          <p:cNvSpPr txBox="1"/>
          <p:nvPr/>
        </p:nvSpPr>
        <p:spPr>
          <a:xfrm>
            <a:off x="8390474" y="3174254"/>
            <a:ext cx="2845422" cy="342145"/>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60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MS Gothic" panose="020B0609070205080204" pitchFamily="49" charset="-128"/>
                <a:cs typeface="Arial" panose="020B0604020202020204" pitchFamily="34" charset="0"/>
              </a:rPr>
              <a:t>D+ energy density</a:t>
            </a:r>
          </a:p>
        </p:txBody>
      </p:sp>
      <p:grpSp>
        <p:nvGrpSpPr>
          <p:cNvPr id="77" name="グループ化 43">
            <a:extLst>
              <a:ext uri="{FF2B5EF4-FFF2-40B4-BE49-F238E27FC236}">
                <a16:creationId xmlns:a16="http://schemas.microsoft.com/office/drawing/2014/main" id="{DAE05DA7-3786-4850-6FAA-8933DA55CE6F}"/>
              </a:ext>
            </a:extLst>
          </p:cNvPr>
          <p:cNvGrpSpPr/>
          <p:nvPr/>
        </p:nvGrpSpPr>
        <p:grpSpPr>
          <a:xfrm>
            <a:off x="7223817" y="3582900"/>
            <a:ext cx="892363" cy="1258546"/>
            <a:chOff x="7283452" y="2827106"/>
            <a:chExt cx="892363" cy="1258546"/>
          </a:xfrm>
        </p:grpSpPr>
        <p:sp>
          <p:nvSpPr>
            <p:cNvPr id="78" name="テキスト ボックス 36">
              <a:extLst>
                <a:ext uri="{FF2B5EF4-FFF2-40B4-BE49-F238E27FC236}">
                  <a16:creationId xmlns:a16="http://schemas.microsoft.com/office/drawing/2014/main" id="{123282D6-47FF-8804-1CC3-DE8882DF4127}"/>
                </a:ext>
              </a:extLst>
            </p:cNvPr>
            <p:cNvSpPr txBox="1"/>
            <p:nvPr/>
          </p:nvSpPr>
          <p:spPr>
            <a:xfrm>
              <a:off x="7333406" y="2827106"/>
              <a:ext cx="842409" cy="581762"/>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MS Gothic" panose="020B0609070205080204" pitchFamily="49" charset="-128"/>
                  <a:cs typeface="Arial" panose="020B0604020202020204" pitchFamily="34" charset="0"/>
                </a:rPr>
                <a:t>[GG]</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MS Gothic" panose="020B0609070205080204" pitchFamily="49" charset="-128"/>
                  <a:cs typeface="Arial" panose="020B0604020202020204" pitchFamily="34" charset="0"/>
                </a:rPr>
                <a:t>3</a:t>
              </a:r>
            </a:p>
          </p:txBody>
        </p:sp>
        <p:sp>
          <p:nvSpPr>
            <p:cNvPr id="79" name="テキスト ボックス 37">
              <a:extLst>
                <a:ext uri="{FF2B5EF4-FFF2-40B4-BE49-F238E27FC236}">
                  <a16:creationId xmlns:a16="http://schemas.microsoft.com/office/drawing/2014/main" id="{3D64EA65-EF29-F86D-FA01-635754C7472D}"/>
                </a:ext>
              </a:extLst>
            </p:cNvPr>
            <p:cNvSpPr txBox="1"/>
            <p:nvPr/>
          </p:nvSpPr>
          <p:spPr>
            <a:xfrm>
              <a:off x="7283452" y="3774733"/>
              <a:ext cx="724447" cy="310919"/>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MS Gothic" panose="020B0609070205080204" pitchFamily="49" charset="-128"/>
                  <a:cs typeface="Arial" panose="020B0604020202020204" pitchFamily="34" charset="0"/>
                </a:rPr>
                <a:t>-3</a:t>
              </a:r>
            </a:p>
          </p:txBody>
        </p:sp>
        <p:pic>
          <p:nvPicPr>
            <p:cNvPr id="80" name="図 42">
              <a:extLst>
                <a:ext uri="{FF2B5EF4-FFF2-40B4-BE49-F238E27FC236}">
                  <a16:creationId xmlns:a16="http://schemas.microsoft.com/office/drawing/2014/main" id="{70936E95-BF3F-3CA6-D7BD-34449E911899}"/>
                </a:ext>
              </a:extLst>
            </p:cNvPr>
            <p:cNvPicPr>
              <a:picLocks noChangeAspect="1"/>
            </p:cNvPicPr>
            <p:nvPr/>
          </p:nvPicPr>
          <p:blipFill>
            <a:blip r:embed="rId13"/>
            <a:stretch>
              <a:fillRect/>
            </a:stretch>
          </p:blipFill>
          <p:spPr>
            <a:xfrm rot="16200000">
              <a:off x="7217306" y="3504779"/>
              <a:ext cx="497647" cy="180000"/>
            </a:xfrm>
            <a:prstGeom prst="rect">
              <a:avLst/>
            </a:prstGeom>
          </p:spPr>
        </p:pic>
      </p:grpSp>
      <p:sp>
        <p:nvSpPr>
          <p:cNvPr id="81" name="テキスト ボックス 46">
            <a:extLst>
              <a:ext uri="{FF2B5EF4-FFF2-40B4-BE49-F238E27FC236}">
                <a16:creationId xmlns:a16="http://schemas.microsoft.com/office/drawing/2014/main" id="{92CDD8ED-FF3A-D21C-9385-ED761A78133B}"/>
              </a:ext>
            </a:extLst>
          </p:cNvPr>
          <p:cNvSpPr txBox="1"/>
          <p:nvPr/>
        </p:nvSpPr>
        <p:spPr>
          <a:xfrm>
            <a:off x="9084365" y="6277570"/>
            <a:ext cx="146685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x [</a:t>
            </a:r>
            <a:r>
              <a:rPr kumimoji="1" lang="en-US" altLang="ja-JP" sz="1400" b="0" i="0" u="none" strike="noStrike" kern="1200" cap="none" spc="0" normalizeH="0" baseline="0" noProof="0" dirty="0">
                <a:ln>
                  <a:noFill/>
                </a:ln>
                <a:solidFill>
                  <a:prstClr val="black"/>
                </a:solidFill>
                <a:effectLst/>
                <a:uLnTx/>
                <a:uFillTx/>
                <a:latin typeface="Symbol" pitchFamily="2" charset="2"/>
                <a:ea typeface="游ゴシック" panose="020B0400000000000000" pitchFamily="34" charset="-128"/>
                <a:cs typeface="Arial" panose="020B0604020202020204" pitchFamily="34" charset="0"/>
              </a:rPr>
              <a:t>m</a:t>
            </a: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m]</a:t>
            </a:r>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82" name="正方形/長方形 56">
            <a:extLst>
              <a:ext uri="{FF2B5EF4-FFF2-40B4-BE49-F238E27FC236}">
                <a16:creationId xmlns:a16="http://schemas.microsoft.com/office/drawing/2014/main" id="{F1E4697F-2D60-07E1-4B43-58EF652850FD}"/>
              </a:ext>
            </a:extLst>
          </p:cNvPr>
          <p:cNvSpPr/>
          <p:nvPr/>
        </p:nvSpPr>
        <p:spPr>
          <a:xfrm>
            <a:off x="397840" y="3534683"/>
            <a:ext cx="165377" cy="26393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83" name="テキスト ボックス 50">
            <a:extLst>
              <a:ext uri="{FF2B5EF4-FFF2-40B4-BE49-F238E27FC236}">
                <a16:creationId xmlns:a16="http://schemas.microsoft.com/office/drawing/2014/main" id="{BDCFE434-9901-2F2C-51BF-C16410B67154}"/>
              </a:ext>
            </a:extLst>
          </p:cNvPr>
          <p:cNvSpPr txBox="1"/>
          <p:nvPr/>
        </p:nvSpPr>
        <p:spPr>
          <a:xfrm>
            <a:off x="2835965" y="6037375"/>
            <a:ext cx="857250" cy="30480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200</a:t>
            </a:r>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84" name="テキスト ボックス 53">
            <a:extLst>
              <a:ext uri="{FF2B5EF4-FFF2-40B4-BE49-F238E27FC236}">
                <a16:creationId xmlns:a16="http://schemas.microsoft.com/office/drawing/2014/main" id="{C1DE6C32-A871-D417-F261-A7C9F92B71D9}"/>
              </a:ext>
            </a:extLst>
          </p:cNvPr>
          <p:cNvSpPr txBox="1"/>
          <p:nvPr/>
        </p:nvSpPr>
        <p:spPr>
          <a:xfrm>
            <a:off x="1483415" y="6037375"/>
            <a:ext cx="857250" cy="30480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100</a:t>
            </a:r>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85" name="テキスト ボックス 54">
            <a:extLst>
              <a:ext uri="{FF2B5EF4-FFF2-40B4-BE49-F238E27FC236}">
                <a16:creationId xmlns:a16="http://schemas.microsoft.com/office/drawing/2014/main" id="{F5F715D3-0236-DE07-7227-8CE116CAD0EC}"/>
              </a:ext>
            </a:extLst>
          </p:cNvPr>
          <p:cNvSpPr txBox="1"/>
          <p:nvPr/>
        </p:nvSpPr>
        <p:spPr>
          <a:xfrm>
            <a:off x="149915" y="6037375"/>
            <a:ext cx="857250" cy="30480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0</a:t>
            </a:r>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86" name="テキスト ボックス 47">
            <a:extLst>
              <a:ext uri="{FF2B5EF4-FFF2-40B4-BE49-F238E27FC236}">
                <a16:creationId xmlns:a16="http://schemas.microsoft.com/office/drawing/2014/main" id="{3013550A-8525-E3D6-441F-AF5F3A0F0F86}"/>
              </a:ext>
            </a:extLst>
          </p:cNvPr>
          <p:cNvSpPr txBox="1"/>
          <p:nvPr/>
        </p:nvSpPr>
        <p:spPr>
          <a:xfrm rot="16200000">
            <a:off x="-579536" y="4664946"/>
            <a:ext cx="146685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y [</a:t>
            </a:r>
            <a:r>
              <a:rPr kumimoji="1" lang="en-US" altLang="ja-JP" sz="1400" b="0" i="0" u="none" strike="noStrike" kern="1200" cap="none" spc="0" normalizeH="0" baseline="0" noProof="0" dirty="0">
                <a:ln>
                  <a:noFill/>
                </a:ln>
                <a:solidFill>
                  <a:prstClr val="black"/>
                </a:solidFill>
                <a:effectLst/>
                <a:uLnTx/>
                <a:uFillTx/>
                <a:latin typeface="Symbol" pitchFamily="2" charset="2"/>
                <a:ea typeface="游ゴシック" panose="020B0400000000000000" pitchFamily="34" charset="-128"/>
                <a:cs typeface="Arial" panose="020B0604020202020204" pitchFamily="34" charset="0"/>
              </a:rPr>
              <a:t>m</a:t>
            </a: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m]</a:t>
            </a:r>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87" name="正方形/長方形 63">
            <a:extLst>
              <a:ext uri="{FF2B5EF4-FFF2-40B4-BE49-F238E27FC236}">
                <a16:creationId xmlns:a16="http://schemas.microsoft.com/office/drawing/2014/main" id="{67C8834A-E77C-E13E-D65D-4CF0EC7CC391}"/>
              </a:ext>
            </a:extLst>
          </p:cNvPr>
          <p:cNvSpPr/>
          <p:nvPr/>
        </p:nvSpPr>
        <p:spPr>
          <a:xfrm>
            <a:off x="4456672" y="6092352"/>
            <a:ext cx="3001342" cy="1413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88" name="正方形/長方形 64">
            <a:extLst>
              <a:ext uri="{FF2B5EF4-FFF2-40B4-BE49-F238E27FC236}">
                <a16:creationId xmlns:a16="http://schemas.microsoft.com/office/drawing/2014/main" id="{9F04F4C3-CC5F-BD56-4C3F-FA0BC0B43FFD}"/>
              </a:ext>
            </a:extLst>
          </p:cNvPr>
          <p:cNvSpPr/>
          <p:nvPr/>
        </p:nvSpPr>
        <p:spPr>
          <a:xfrm>
            <a:off x="4344028" y="3534683"/>
            <a:ext cx="165377" cy="26393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89" name="テキスト ボックス 65">
            <a:extLst>
              <a:ext uri="{FF2B5EF4-FFF2-40B4-BE49-F238E27FC236}">
                <a16:creationId xmlns:a16="http://schemas.microsoft.com/office/drawing/2014/main" id="{77C50C78-7F2D-E70B-9F17-759BFE2D60FB}"/>
              </a:ext>
            </a:extLst>
          </p:cNvPr>
          <p:cNvSpPr txBox="1"/>
          <p:nvPr/>
        </p:nvSpPr>
        <p:spPr>
          <a:xfrm>
            <a:off x="6782153" y="6037375"/>
            <a:ext cx="857250" cy="30480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200</a:t>
            </a:r>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90" name="テキスト ボックス 66">
            <a:extLst>
              <a:ext uri="{FF2B5EF4-FFF2-40B4-BE49-F238E27FC236}">
                <a16:creationId xmlns:a16="http://schemas.microsoft.com/office/drawing/2014/main" id="{1261726E-535A-3AB2-9004-A3D89DF218AE}"/>
              </a:ext>
            </a:extLst>
          </p:cNvPr>
          <p:cNvSpPr txBox="1"/>
          <p:nvPr/>
        </p:nvSpPr>
        <p:spPr>
          <a:xfrm>
            <a:off x="5429603" y="6037375"/>
            <a:ext cx="857250" cy="30480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100</a:t>
            </a:r>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91" name="テキスト ボックス 67">
            <a:extLst>
              <a:ext uri="{FF2B5EF4-FFF2-40B4-BE49-F238E27FC236}">
                <a16:creationId xmlns:a16="http://schemas.microsoft.com/office/drawing/2014/main" id="{AE09F7C3-EE9D-C216-BA7C-802638E85F3D}"/>
              </a:ext>
            </a:extLst>
          </p:cNvPr>
          <p:cNvSpPr txBox="1"/>
          <p:nvPr/>
        </p:nvSpPr>
        <p:spPr>
          <a:xfrm>
            <a:off x="4096103" y="6037375"/>
            <a:ext cx="857250" cy="30480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0</a:t>
            </a:r>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92" name="テキスト ボックス 68">
            <a:extLst>
              <a:ext uri="{FF2B5EF4-FFF2-40B4-BE49-F238E27FC236}">
                <a16:creationId xmlns:a16="http://schemas.microsoft.com/office/drawing/2014/main" id="{02BCF160-05FE-9B6E-3158-05C7D4414241}"/>
              </a:ext>
            </a:extLst>
          </p:cNvPr>
          <p:cNvSpPr txBox="1"/>
          <p:nvPr/>
        </p:nvSpPr>
        <p:spPr>
          <a:xfrm>
            <a:off x="3868331" y="3426697"/>
            <a:ext cx="715617" cy="30480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100</a:t>
            </a:r>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93" name="テキスト ボックス 69">
            <a:extLst>
              <a:ext uri="{FF2B5EF4-FFF2-40B4-BE49-F238E27FC236}">
                <a16:creationId xmlns:a16="http://schemas.microsoft.com/office/drawing/2014/main" id="{EBA490AD-F653-2AA7-EBFB-B6FAD23EA898}"/>
              </a:ext>
            </a:extLst>
          </p:cNvPr>
          <p:cNvSpPr txBox="1"/>
          <p:nvPr/>
        </p:nvSpPr>
        <p:spPr>
          <a:xfrm>
            <a:off x="3868331" y="4672401"/>
            <a:ext cx="715617" cy="30480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0</a:t>
            </a:r>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94" name="テキスト ボックス 70">
            <a:extLst>
              <a:ext uri="{FF2B5EF4-FFF2-40B4-BE49-F238E27FC236}">
                <a16:creationId xmlns:a16="http://schemas.microsoft.com/office/drawing/2014/main" id="{3EA5D93E-7A45-4A35-2589-8B664055468F}"/>
              </a:ext>
            </a:extLst>
          </p:cNvPr>
          <p:cNvSpPr txBox="1"/>
          <p:nvPr/>
        </p:nvSpPr>
        <p:spPr>
          <a:xfrm rot="16200000">
            <a:off x="3366652" y="4664946"/>
            <a:ext cx="146685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y [</a:t>
            </a:r>
            <a:r>
              <a:rPr kumimoji="1" lang="en-US" altLang="ja-JP" sz="1400" b="0" i="0" u="none" strike="noStrike" kern="1200" cap="none" spc="0" normalizeH="0" baseline="0" noProof="0" dirty="0">
                <a:ln>
                  <a:noFill/>
                </a:ln>
                <a:solidFill>
                  <a:prstClr val="black"/>
                </a:solidFill>
                <a:effectLst/>
                <a:uLnTx/>
                <a:uFillTx/>
                <a:latin typeface="Symbol" pitchFamily="2" charset="2"/>
                <a:ea typeface="游ゴシック" panose="020B0400000000000000" pitchFamily="34" charset="-128"/>
                <a:cs typeface="Arial" panose="020B0604020202020204" pitchFamily="34" charset="0"/>
              </a:rPr>
              <a:t>m</a:t>
            </a: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m]</a:t>
            </a:r>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95" name="テキスト ボックス 71">
            <a:extLst>
              <a:ext uri="{FF2B5EF4-FFF2-40B4-BE49-F238E27FC236}">
                <a16:creationId xmlns:a16="http://schemas.microsoft.com/office/drawing/2014/main" id="{7DAAA1AD-9FA9-53AA-05A5-666090F5DBE8}"/>
              </a:ext>
            </a:extLst>
          </p:cNvPr>
          <p:cNvSpPr txBox="1"/>
          <p:nvPr/>
        </p:nvSpPr>
        <p:spPr>
          <a:xfrm>
            <a:off x="5124803" y="6277570"/>
            <a:ext cx="146685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x [</a:t>
            </a:r>
            <a:r>
              <a:rPr kumimoji="1" lang="en-US" altLang="ja-JP" sz="1400" b="0" i="0" u="none" strike="noStrike" kern="1200" cap="none" spc="0" normalizeH="0" baseline="0" noProof="0" dirty="0">
                <a:ln>
                  <a:noFill/>
                </a:ln>
                <a:solidFill>
                  <a:prstClr val="black"/>
                </a:solidFill>
                <a:effectLst/>
                <a:uLnTx/>
                <a:uFillTx/>
                <a:latin typeface="Symbol" pitchFamily="2" charset="2"/>
                <a:ea typeface="游ゴシック" panose="020B0400000000000000" pitchFamily="34" charset="-128"/>
                <a:cs typeface="Arial" panose="020B0604020202020204" pitchFamily="34" charset="0"/>
              </a:rPr>
              <a:t>m</a:t>
            </a: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m]</a:t>
            </a:r>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96" name="テキスト ボックス 44">
            <a:extLst>
              <a:ext uri="{FF2B5EF4-FFF2-40B4-BE49-F238E27FC236}">
                <a16:creationId xmlns:a16="http://schemas.microsoft.com/office/drawing/2014/main" id="{B62371B5-F64C-7510-FD1F-382FBC659E1B}"/>
              </a:ext>
            </a:extLst>
          </p:cNvPr>
          <p:cNvSpPr txBox="1"/>
          <p:nvPr/>
        </p:nvSpPr>
        <p:spPr>
          <a:xfrm>
            <a:off x="1178615" y="6277570"/>
            <a:ext cx="146685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x [</a:t>
            </a:r>
            <a:r>
              <a:rPr kumimoji="1" lang="en-US" altLang="ja-JP" sz="1400" b="0" i="0" u="none" strike="noStrike" kern="1200" cap="none" spc="0" normalizeH="0" baseline="0" noProof="0" dirty="0">
                <a:ln>
                  <a:noFill/>
                </a:ln>
                <a:solidFill>
                  <a:prstClr val="black"/>
                </a:solidFill>
                <a:effectLst/>
                <a:uLnTx/>
                <a:uFillTx/>
                <a:latin typeface="Symbol" pitchFamily="2" charset="2"/>
                <a:ea typeface="游ゴシック" panose="020B0400000000000000" pitchFamily="34" charset="-128"/>
                <a:cs typeface="Arial" panose="020B0604020202020204" pitchFamily="34" charset="0"/>
              </a:rPr>
              <a:t>m</a:t>
            </a: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m]</a:t>
            </a:r>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97" name="正方形/長方形 73">
            <a:extLst>
              <a:ext uri="{FF2B5EF4-FFF2-40B4-BE49-F238E27FC236}">
                <a16:creationId xmlns:a16="http://schemas.microsoft.com/office/drawing/2014/main" id="{B3733FA8-7F5E-3FB7-70D7-5014B32C1724}"/>
              </a:ext>
            </a:extLst>
          </p:cNvPr>
          <p:cNvSpPr/>
          <p:nvPr/>
        </p:nvSpPr>
        <p:spPr>
          <a:xfrm>
            <a:off x="8418600" y="6092352"/>
            <a:ext cx="3001342" cy="1413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98" name="正方形/長方形 74">
            <a:extLst>
              <a:ext uri="{FF2B5EF4-FFF2-40B4-BE49-F238E27FC236}">
                <a16:creationId xmlns:a16="http://schemas.microsoft.com/office/drawing/2014/main" id="{3E0B83C2-A51B-4606-15B5-A513863CF156}"/>
              </a:ext>
            </a:extLst>
          </p:cNvPr>
          <p:cNvSpPr/>
          <p:nvPr/>
        </p:nvSpPr>
        <p:spPr>
          <a:xfrm>
            <a:off x="8305956" y="3534683"/>
            <a:ext cx="165377" cy="26393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99" name="テキスト ボックス 75">
            <a:extLst>
              <a:ext uri="{FF2B5EF4-FFF2-40B4-BE49-F238E27FC236}">
                <a16:creationId xmlns:a16="http://schemas.microsoft.com/office/drawing/2014/main" id="{B58E4DD9-161A-4994-1B59-EC2CE0E9D8BF}"/>
              </a:ext>
            </a:extLst>
          </p:cNvPr>
          <p:cNvSpPr txBox="1"/>
          <p:nvPr/>
        </p:nvSpPr>
        <p:spPr>
          <a:xfrm>
            <a:off x="10744081" y="6037375"/>
            <a:ext cx="857250" cy="30480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200</a:t>
            </a:r>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100" name="テキスト ボックス 76">
            <a:extLst>
              <a:ext uri="{FF2B5EF4-FFF2-40B4-BE49-F238E27FC236}">
                <a16:creationId xmlns:a16="http://schemas.microsoft.com/office/drawing/2014/main" id="{E22141AB-1BAD-9D4B-6FE8-DD8A90D811FD}"/>
              </a:ext>
            </a:extLst>
          </p:cNvPr>
          <p:cNvSpPr txBox="1"/>
          <p:nvPr/>
        </p:nvSpPr>
        <p:spPr>
          <a:xfrm>
            <a:off x="9391531" y="6037375"/>
            <a:ext cx="857250" cy="30480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100</a:t>
            </a:r>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101" name="テキスト ボックス 77">
            <a:extLst>
              <a:ext uri="{FF2B5EF4-FFF2-40B4-BE49-F238E27FC236}">
                <a16:creationId xmlns:a16="http://schemas.microsoft.com/office/drawing/2014/main" id="{EE0F13E8-CE4D-0826-3181-98A34D3B4EE1}"/>
              </a:ext>
            </a:extLst>
          </p:cNvPr>
          <p:cNvSpPr txBox="1"/>
          <p:nvPr/>
        </p:nvSpPr>
        <p:spPr>
          <a:xfrm>
            <a:off x="8058031" y="6037375"/>
            <a:ext cx="857250" cy="30480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0</a:t>
            </a:r>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102" name="テキスト ボックス 78">
            <a:extLst>
              <a:ext uri="{FF2B5EF4-FFF2-40B4-BE49-F238E27FC236}">
                <a16:creationId xmlns:a16="http://schemas.microsoft.com/office/drawing/2014/main" id="{6195A004-FA1E-6862-A5B1-EDFE05A03EB3}"/>
              </a:ext>
            </a:extLst>
          </p:cNvPr>
          <p:cNvSpPr txBox="1"/>
          <p:nvPr/>
        </p:nvSpPr>
        <p:spPr>
          <a:xfrm>
            <a:off x="7830259" y="3426697"/>
            <a:ext cx="715617" cy="30480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100</a:t>
            </a:r>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103" name="テキスト ボックス 79">
            <a:extLst>
              <a:ext uri="{FF2B5EF4-FFF2-40B4-BE49-F238E27FC236}">
                <a16:creationId xmlns:a16="http://schemas.microsoft.com/office/drawing/2014/main" id="{18C50E75-6B69-1FE3-76CD-CB81F376AC44}"/>
              </a:ext>
            </a:extLst>
          </p:cNvPr>
          <p:cNvSpPr txBox="1"/>
          <p:nvPr/>
        </p:nvSpPr>
        <p:spPr>
          <a:xfrm>
            <a:off x="7830259" y="4672401"/>
            <a:ext cx="715617" cy="30480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0</a:t>
            </a:r>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104" name="テキスト ボックス 80">
            <a:extLst>
              <a:ext uri="{FF2B5EF4-FFF2-40B4-BE49-F238E27FC236}">
                <a16:creationId xmlns:a16="http://schemas.microsoft.com/office/drawing/2014/main" id="{4580F3AB-CE97-5CB1-362A-3EB57043B951}"/>
              </a:ext>
            </a:extLst>
          </p:cNvPr>
          <p:cNvSpPr txBox="1"/>
          <p:nvPr/>
        </p:nvSpPr>
        <p:spPr>
          <a:xfrm>
            <a:off x="7830259" y="5918106"/>
            <a:ext cx="715617" cy="30480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-100</a:t>
            </a:r>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105" name="テキスト ボックス 81">
            <a:extLst>
              <a:ext uri="{FF2B5EF4-FFF2-40B4-BE49-F238E27FC236}">
                <a16:creationId xmlns:a16="http://schemas.microsoft.com/office/drawing/2014/main" id="{71434138-B1A7-5BB8-346B-BAC323933C5A}"/>
              </a:ext>
            </a:extLst>
          </p:cNvPr>
          <p:cNvSpPr txBox="1"/>
          <p:nvPr/>
        </p:nvSpPr>
        <p:spPr>
          <a:xfrm rot="16200000">
            <a:off x="7328580" y="4664946"/>
            <a:ext cx="146685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y [</a:t>
            </a:r>
            <a:r>
              <a:rPr kumimoji="1" lang="en-US" altLang="ja-JP" sz="1400" b="0" i="0" u="none" strike="noStrike" kern="1200" cap="none" spc="0" normalizeH="0" baseline="0" noProof="0" dirty="0">
                <a:ln>
                  <a:noFill/>
                </a:ln>
                <a:solidFill>
                  <a:prstClr val="black"/>
                </a:solidFill>
                <a:effectLst/>
                <a:uLnTx/>
                <a:uFillTx/>
                <a:latin typeface="Symbol" pitchFamily="2" charset="2"/>
                <a:ea typeface="游ゴシック" panose="020B0400000000000000" pitchFamily="34" charset="-128"/>
                <a:cs typeface="Arial" panose="020B0604020202020204" pitchFamily="34" charset="0"/>
              </a:rPr>
              <a:t>m</a:t>
            </a: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m]</a:t>
            </a:r>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Tree>
    <p:extLst>
      <p:ext uri="{BB962C8B-B14F-4D97-AF65-F5344CB8AC3E}">
        <p14:creationId xmlns:p14="http://schemas.microsoft.com/office/powerpoint/2010/main" val="340061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61"/>
                                        </p:tgtEl>
                                      </p:cBhvr>
                                    </p:cmd>
                                  </p:childTnLst>
                                </p:cTn>
                              </p:par>
                            </p:childTnLst>
                          </p:cTn>
                        </p:par>
                        <p:par>
                          <p:cTn id="7" fill="hold">
                            <p:stCondLst>
                              <p:cond delay="12000"/>
                            </p:stCondLst>
                            <p:childTnLst>
                              <p:par>
                                <p:cTn id="8" presetID="1" presetClass="mediacall" presetSubtype="0" fill="hold" nodeType="afterEffect">
                                  <p:stCondLst>
                                    <p:cond delay="0"/>
                                  </p:stCondLst>
                                  <p:childTnLst>
                                    <p:cmd type="call" cmd="playFrom(0.0)">
                                      <p:cBhvr>
                                        <p:cTn id="9" dur="12000" fill="hold"/>
                                        <p:tgtEl>
                                          <p:spTgt spid="63"/>
                                        </p:tgtEl>
                                      </p:cBhvr>
                                    </p:cmd>
                                  </p:childTnLst>
                                </p:cTn>
                              </p:par>
                            </p:childTnLst>
                          </p:cTn>
                        </p:par>
                        <p:par>
                          <p:cTn id="10" fill="hold">
                            <p:stCondLst>
                              <p:cond delay="24000"/>
                            </p:stCondLst>
                            <p:childTnLst>
                              <p:par>
                                <p:cTn id="11" presetID="1" presetClass="mediacall" presetSubtype="0" fill="hold" nodeType="afterEffect">
                                  <p:stCondLst>
                                    <p:cond delay="0"/>
                                  </p:stCondLst>
                                  <p:childTnLst>
                                    <p:cmd type="call" cmd="playFrom(0.0)">
                                      <p:cBhvr>
                                        <p:cTn id="12" dur="12000"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1"/>
                </p:tgtEl>
              </p:cMediaNode>
            </p:video>
            <p:seq concurrent="1" nextAc="seek">
              <p:cTn id="14" restart="whenNotActive" fill="hold" evtFilter="cancelBubble" nodeType="interactiveSeq">
                <p:stCondLst>
                  <p:cond evt="onClick" delay="0">
                    <p:tgtEl>
                      <p:spTgt spid="61"/>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1"/>
                                        </p:tgtEl>
                                      </p:cBhvr>
                                    </p:cmd>
                                  </p:childTnLst>
                                </p:cTn>
                              </p:par>
                            </p:childTnLst>
                          </p:cTn>
                        </p:par>
                      </p:childTnLst>
                    </p:cTn>
                  </p:par>
                </p:childTnLst>
              </p:cTn>
              <p:nextCondLst>
                <p:cond evt="onClick" delay="0">
                  <p:tgtEl>
                    <p:spTgt spid="61"/>
                  </p:tgtEl>
                </p:cond>
              </p:nextCondLst>
            </p:seq>
            <p:video>
              <p:cMediaNode vol="80000">
                <p:cTn id="19" repeatCount="indefinite" fill="hold" display="0">
                  <p:stCondLst>
                    <p:cond delay="indefinite"/>
                  </p:stCondLst>
                </p:cTn>
                <p:tgtEl>
                  <p:spTgt spid="63"/>
                </p:tgtEl>
              </p:cMediaNode>
            </p:video>
            <p:seq concurrent="1" nextAc="seek">
              <p:cTn id="20" restart="whenNotActive" fill="hold" evtFilter="cancelBubble" nodeType="interactiveSeq">
                <p:stCondLst>
                  <p:cond evt="onClick" delay="0">
                    <p:tgtEl>
                      <p:spTgt spid="6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3"/>
                                        </p:tgtEl>
                                      </p:cBhvr>
                                    </p:cmd>
                                  </p:childTnLst>
                                </p:cTn>
                              </p:par>
                            </p:childTnLst>
                          </p:cTn>
                        </p:par>
                      </p:childTnLst>
                    </p:cTn>
                  </p:par>
                </p:childTnLst>
              </p:cTn>
              <p:nextCondLst>
                <p:cond evt="onClick" delay="0">
                  <p:tgtEl>
                    <p:spTgt spid="63"/>
                  </p:tgtEl>
                </p:cond>
              </p:nextCondLst>
            </p:seq>
            <p:video>
              <p:cMediaNode vol="80000">
                <p:cTn id="25" repeatCount="indefinite" fill="hold" display="0">
                  <p:stCondLst>
                    <p:cond delay="indefinite"/>
                  </p:stCondLst>
                </p:cTn>
                <p:tgtEl>
                  <p:spTgt spid="60"/>
                </p:tgtEl>
              </p:cMediaNode>
            </p:video>
            <p:seq concurrent="1" nextAc="seek">
              <p:cTn id="26" restart="whenNotActive" fill="hold" evtFilter="cancelBubble" nodeType="interactiveSeq">
                <p:stCondLst>
                  <p:cond evt="onClick" delay="0">
                    <p:tgtEl>
                      <p:spTgt spid="60"/>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60"/>
                                        </p:tgtEl>
                                      </p:cBhvr>
                                    </p:cmd>
                                  </p:childTnLst>
                                </p:cTn>
                              </p:par>
                            </p:childTnLst>
                          </p:cTn>
                        </p:par>
                      </p:childTnLst>
                    </p:cTn>
                  </p:par>
                </p:childTnLst>
              </p:cTn>
              <p:nextCondLst>
                <p:cond evt="onClick" delay="0">
                  <p:tgtEl>
                    <p:spTgt spid="60"/>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B4C15C-07FA-8B8D-37D8-D9D488915559}"/>
              </a:ext>
            </a:extLst>
          </p:cNvPr>
          <p:cNvPicPr>
            <a:picLocks noChangeAspect="1"/>
          </p:cNvPicPr>
          <p:nvPr/>
        </p:nvPicPr>
        <p:blipFill>
          <a:blip r:embed="rId10"/>
          <a:stretch>
            <a:fillRect/>
          </a:stretch>
        </p:blipFill>
        <p:spPr>
          <a:xfrm>
            <a:off x="9830846" y="-11575"/>
            <a:ext cx="2142746" cy="1154724"/>
          </a:xfrm>
          <a:prstGeom prst="rect">
            <a:avLst/>
          </a:prstGeom>
        </p:spPr>
      </p:pic>
      <p:sp>
        <p:nvSpPr>
          <p:cNvPr id="3" name="Title 11">
            <a:extLst>
              <a:ext uri="{FF2B5EF4-FFF2-40B4-BE49-F238E27FC236}">
                <a16:creationId xmlns:a16="http://schemas.microsoft.com/office/drawing/2014/main" id="{480547F8-7F47-4125-F1B7-E11870128587}"/>
              </a:ext>
            </a:extLst>
          </p:cNvPr>
          <p:cNvSpPr txBox="1">
            <a:spLocks/>
          </p:cNvSpPr>
          <p:nvPr/>
        </p:nvSpPr>
        <p:spPr>
          <a:xfrm>
            <a:off x="0" y="0"/>
            <a:ext cx="9830846" cy="1143000"/>
          </a:xfrm>
          <a:prstGeom prst="rect">
            <a:avLst/>
          </a:prstGeom>
          <a:solidFill>
            <a:srgbClr val="000090"/>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100" dirty="0">
                <a:solidFill>
                  <a:schemeClr val="bg1"/>
                </a:solidFill>
              </a:rPr>
              <a:t>The heatwave propagates and heats the compressed core </a:t>
            </a:r>
            <a:r>
              <a:rPr lang="en-US" sz="3000" dirty="0">
                <a:solidFill>
                  <a:schemeClr val="bg1"/>
                </a:solidFill>
              </a:rPr>
              <a:t>(Y. </a:t>
            </a:r>
            <a:r>
              <a:rPr lang="en-US" sz="3000" dirty="0" err="1">
                <a:solidFill>
                  <a:schemeClr val="bg1"/>
                </a:solidFill>
              </a:rPr>
              <a:t>Sentoku</a:t>
            </a:r>
            <a:r>
              <a:rPr lang="en-US" sz="3000" dirty="0">
                <a:solidFill>
                  <a:schemeClr val="bg1"/>
                </a:solidFill>
              </a:rPr>
              <a:t>, N. Iwata)</a:t>
            </a:r>
          </a:p>
        </p:txBody>
      </p:sp>
      <p:sp>
        <p:nvSpPr>
          <p:cNvPr id="11" name="テキスト ボックス 12">
            <a:extLst>
              <a:ext uri="{FF2B5EF4-FFF2-40B4-BE49-F238E27FC236}">
                <a16:creationId xmlns:a16="http://schemas.microsoft.com/office/drawing/2014/main" id="{BA99EBF2-5660-1233-6F44-816826D78B9A}"/>
              </a:ext>
            </a:extLst>
          </p:cNvPr>
          <p:cNvSpPr txBox="1"/>
          <p:nvPr/>
        </p:nvSpPr>
        <p:spPr>
          <a:xfrm>
            <a:off x="465188" y="2031499"/>
            <a:ext cx="19385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ptos" panose="020B0004020202020204" pitchFamily="34" charset="0"/>
                <a:ea typeface="游ゴシック" panose="020B0400000000000000" pitchFamily="34" charset="-128"/>
              </a:rPr>
              <a:t>Electron pressure</a:t>
            </a:r>
            <a:endParaRPr kumimoji="1" lang="ja-JP" altLang="en-US" sz="1800" b="0" i="0" u="none" strike="noStrike" kern="1200" cap="none" spc="0" normalizeH="0" baseline="0" noProof="0">
              <a:ln>
                <a:noFill/>
              </a:ln>
              <a:solidFill>
                <a:prstClr val="black"/>
              </a:solidFill>
              <a:effectLst/>
              <a:uLnTx/>
              <a:uFillTx/>
              <a:latin typeface="Aptos" panose="020B0004020202020204" pitchFamily="34" charset="0"/>
              <a:ea typeface="游ゴシック" panose="020B0400000000000000" pitchFamily="34" charset="-128"/>
            </a:endParaRPr>
          </a:p>
        </p:txBody>
      </p:sp>
      <p:sp>
        <p:nvSpPr>
          <p:cNvPr id="16" name="テキスト ボックス 11">
            <a:extLst>
              <a:ext uri="{FF2B5EF4-FFF2-40B4-BE49-F238E27FC236}">
                <a16:creationId xmlns:a16="http://schemas.microsoft.com/office/drawing/2014/main" id="{ADC30AEE-08ED-96D3-46D6-C911CB18A6CE}"/>
              </a:ext>
            </a:extLst>
          </p:cNvPr>
          <p:cNvSpPr txBox="1"/>
          <p:nvPr/>
        </p:nvSpPr>
        <p:spPr>
          <a:xfrm>
            <a:off x="3435943" y="2034388"/>
            <a:ext cx="13870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ptos" panose="020B0004020202020204" pitchFamily="34" charset="0"/>
                <a:ea typeface="游ゴシック" panose="020B0400000000000000" pitchFamily="34" charset="-128"/>
              </a:rPr>
              <a:t>D+ pressure</a:t>
            </a:r>
            <a:endParaRPr kumimoji="1" lang="ja-JP" altLang="en-US" sz="1800" b="0" i="0" u="none" strike="noStrike" kern="1200" cap="none" spc="0" normalizeH="0" baseline="0" noProof="0">
              <a:ln>
                <a:noFill/>
              </a:ln>
              <a:solidFill>
                <a:prstClr val="black"/>
              </a:solidFill>
              <a:effectLst/>
              <a:uLnTx/>
              <a:uFillTx/>
              <a:latin typeface="Aptos" panose="020B0004020202020204" pitchFamily="34" charset="0"/>
              <a:ea typeface="游ゴシック" panose="020B0400000000000000" pitchFamily="34" charset="-128"/>
            </a:endParaRPr>
          </a:p>
        </p:txBody>
      </p:sp>
      <p:grpSp>
        <p:nvGrpSpPr>
          <p:cNvPr id="26" name="Group 25">
            <a:extLst>
              <a:ext uri="{FF2B5EF4-FFF2-40B4-BE49-F238E27FC236}">
                <a16:creationId xmlns:a16="http://schemas.microsoft.com/office/drawing/2014/main" id="{BBB23405-B498-E67B-3890-3DCC0B304238}"/>
              </a:ext>
            </a:extLst>
          </p:cNvPr>
          <p:cNvGrpSpPr/>
          <p:nvPr/>
        </p:nvGrpSpPr>
        <p:grpSpPr>
          <a:xfrm>
            <a:off x="0" y="2073055"/>
            <a:ext cx="11982893" cy="3534060"/>
            <a:chOff x="0" y="2073055"/>
            <a:chExt cx="11982893" cy="3534060"/>
          </a:xfrm>
        </p:grpSpPr>
        <p:pic>
          <p:nvPicPr>
            <p:cNvPr id="12" name="f99_DT_sm_gme">
              <a:hlinkClick r:id="" action="ppaction://media"/>
              <a:extLst>
                <a:ext uri="{FF2B5EF4-FFF2-40B4-BE49-F238E27FC236}">
                  <a16:creationId xmlns:a16="http://schemas.microsoft.com/office/drawing/2014/main" id="{5677E592-47E7-E5D3-D303-A643CF9F9B06}"/>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0" y="2531557"/>
              <a:ext cx="2590800" cy="2914650"/>
            </a:xfrm>
            <a:prstGeom prst="rect">
              <a:avLst/>
            </a:prstGeom>
          </p:spPr>
        </p:pic>
        <p:grpSp>
          <p:nvGrpSpPr>
            <p:cNvPr id="25" name="Group 24">
              <a:extLst>
                <a:ext uri="{FF2B5EF4-FFF2-40B4-BE49-F238E27FC236}">
                  <a16:creationId xmlns:a16="http://schemas.microsoft.com/office/drawing/2014/main" id="{4A60AC8C-7D20-B345-EAF7-AE2E24C55052}"/>
                </a:ext>
              </a:extLst>
            </p:cNvPr>
            <p:cNvGrpSpPr/>
            <p:nvPr/>
          </p:nvGrpSpPr>
          <p:grpSpPr>
            <a:xfrm>
              <a:off x="2792125" y="2073055"/>
              <a:ext cx="9190768" cy="3534060"/>
              <a:chOff x="2792125" y="2073055"/>
              <a:chExt cx="9190768" cy="3534060"/>
            </a:xfrm>
          </p:grpSpPr>
          <p:pic>
            <p:nvPicPr>
              <p:cNvPr id="13" name="f99_DT_sm_gmd">
                <a:hlinkClick r:id="" action="ppaction://media"/>
                <a:extLst>
                  <a:ext uri="{FF2B5EF4-FFF2-40B4-BE49-F238E27FC236}">
                    <a16:creationId xmlns:a16="http://schemas.microsoft.com/office/drawing/2014/main" id="{90612381-B4B3-9448-9863-737F5AA1A979}"/>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2792125" y="2531557"/>
                <a:ext cx="2590800" cy="2914650"/>
              </a:xfrm>
              <a:prstGeom prst="rect">
                <a:avLst/>
              </a:prstGeom>
            </p:spPr>
          </p:pic>
          <p:pic>
            <p:nvPicPr>
              <p:cNvPr id="14" name="f99_DT_sm_plt">
                <a:hlinkClick r:id="" action="ppaction://media"/>
                <a:extLst>
                  <a:ext uri="{FF2B5EF4-FFF2-40B4-BE49-F238E27FC236}">
                    <a16:creationId xmlns:a16="http://schemas.microsoft.com/office/drawing/2014/main" id="{063B4616-F0C5-A2AF-24CA-D5EB611FB94A}"/>
                  </a:ext>
                </a:extLst>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8082326" y="2442387"/>
                <a:ext cx="3797674" cy="3164728"/>
              </a:xfrm>
              <a:prstGeom prst="rect">
                <a:avLst/>
              </a:prstGeom>
            </p:spPr>
          </p:pic>
          <p:pic>
            <p:nvPicPr>
              <p:cNvPr id="15" name="f99_DT_sm_gma">
                <a:hlinkClick r:id="" action="ppaction://media"/>
                <a:extLst>
                  <a:ext uri="{FF2B5EF4-FFF2-40B4-BE49-F238E27FC236}">
                    <a16:creationId xmlns:a16="http://schemas.microsoft.com/office/drawing/2014/main" id="{6B025742-8753-DB10-6DA3-E1F4B866134C}"/>
                  </a:ext>
                </a:extLst>
              </p:cNvPr>
              <p:cNvPicPr>
                <a:picLocks noChangeAspect="1"/>
              </p:cNvPicPr>
              <p:nvPr>
                <a:videoFile r:link="rId8"/>
                <p:extLst>
                  <p:ext uri="{DAA4B4D4-6D71-4841-9C94-3DE7FCFB9230}">
                    <p14:media xmlns:p14="http://schemas.microsoft.com/office/powerpoint/2010/main" r:embed="rId7"/>
                  </p:ext>
                </p:extLst>
              </p:nvPr>
            </p:nvPicPr>
            <p:blipFill>
              <a:blip r:embed="rId14"/>
              <a:stretch>
                <a:fillRect/>
              </a:stretch>
            </p:blipFill>
            <p:spPr>
              <a:xfrm>
                <a:off x="5437225" y="2531557"/>
                <a:ext cx="2590800" cy="2914650"/>
              </a:xfrm>
              <a:prstGeom prst="rect">
                <a:avLst/>
              </a:prstGeom>
            </p:spPr>
          </p:pic>
          <p:sp>
            <p:nvSpPr>
              <p:cNvPr id="17" name="テキスト ボックス 14">
                <a:extLst>
                  <a:ext uri="{FF2B5EF4-FFF2-40B4-BE49-F238E27FC236}">
                    <a16:creationId xmlns:a16="http://schemas.microsoft.com/office/drawing/2014/main" id="{E8E59FE2-E0D9-7ACC-D791-2EB4E22C4AE4}"/>
                  </a:ext>
                </a:extLst>
              </p:cNvPr>
              <p:cNvSpPr txBox="1"/>
              <p:nvPr/>
            </p:nvSpPr>
            <p:spPr>
              <a:xfrm>
                <a:off x="6081022" y="2073055"/>
                <a:ext cx="12634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ptos" panose="020B0004020202020204" pitchFamily="34" charset="0"/>
                    <a:ea typeface="游ゴシック" panose="020B0400000000000000" pitchFamily="34" charset="-128"/>
                  </a:rPr>
                  <a:t>alpha yield</a:t>
                </a:r>
                <a:endParaRPr kumimoji="1" lang="ja-JP" altLang="en-US" sz="1800" b="0" i="0" u="none" strike="noStrike" kern="1200" cap="none" spc="0" normalizeH="0" baseline="0" noProof="0">
                  <a:ln>
                    <a:noFill/>
                  </a:ln>
                  <a:solidFill>
                    <a:prstClr val="black"/>
                  </a:solidFill>
                  <a:effectLst/>
                  <a:uLnTx/>
                  <a:uFillTx/>
                  <a:latin typeface="Aptos" panose="020B0004020202020204" pitchFamily="34" charset="0"/>
                  <a:ea typeface="游ゴシック" panose="020B0400000000000000" pitchFamily="34" charset="-128"/>
                </a:endParaRPr>
              </a:p>
            </p:txBody>
          </p:sp>
          <p:sp>
            <p:nvSpPr>
              <p:cNvPr id="18" name="右矢印 15">
                <a:extLst>
                  <a:ext uri="{FF2B5EF4-FFF2-40B4-BE49-F238E27FC236}">
                    <a16:creationId xmlns:a16="http://schemas.microsoft.com/office/drawing/2014/main" id="{FA09DFCE-30BC-1C55-B2DF-626F7658792B}"/>
                  </a:ext>
                </a:extLst>
              </p:cNvPr>
              <p:cNvSpPr/>
              <p:nvPr/>
            </p:nvSpPr>
            <p:spPr>
              <a:xfrm>
                <a:off x="10379084" y="3518951"/>
                <a:ext cx="325537" cy="239184"/>
              </a:xfrm>
              <a:prstGeom prst="rightArrow">
                <a:avLst>
                  <a:gd name="adj1" fmla="val 50000"/>
                  <a:gd name="adj2" fmla="val 67013"/>
                </a:avLst>
              </a:prstGeom>
              <a:solidFill>
                <a:srgbClr val="FF0000">
                  <a:alpha val="49020"/>
                </a:srgbClr>
              </a:solidFill>
              <a:ln w="190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9" name="テキスト ボックス 46">
                <a:extLst>
                  <a:ext uri="{FF2B5EF4-FFF2-40B4-BE49-F238E27FC236}">
                    <a16:creationId xmlns:a16="http://schemas.microsoft.com/office/drawing/2014/main" id="{1EEA3A13-424A-2659-4E5C-5A8EEF8B6148}"/>
                  </a:ext>
                </a:extLst>
              </p:cNvPr>
              <p:cNvSpPr txBox="1"/>
              <p:nvPr/>
            </p:nvSpPr>
            <p:spPr>
              <a:xfrm>
                <a:off x="9035655" y="2854817"/>
                <a:ext cx="2947238" cy="307777"/>
              </a:xfrm>
              <a:prstGeom prst="rect">
                <a:avLst/>
              </a:prstGeom>
              <a:noFill/>
            </p:spPr>
            <p:txBody>
              <a:bodyPr wrap="square" rtlCol="0">
                <a:spAutoFit/>
              </a:bodyPr>
              <a:lstStyle/>
              <a:p>
                <a:r>
                  <a:rPr kumimoji="1" lang="en-US" altLang="ja-JP" sz="1400" b="1" dirty="0">
                    <a:solidFill>
                      <a:srgbClr val="FF0000"/>
                    </a:solidFill>
                    <a:latin typeface="Arial" panose="020B0604020202020204" pitchFamily="34" charset="0"/>
                    <a:ea typeface="MS Gothic" panose="020B0609070205080204" pitchFamily="49" charset="-128"/>
                    <a:cs typeface="Arial" panose="020B0604020202020204" pitchFamily="34" charset="0"/>
                  </a:rPr>
                  <a:t>Electron heat wave ~ 0.06c</a:t>
                </a:r>
                <a:endParaRPr kumimoji="1" lang="ja-JP" altLang="en-US" sz="1400" b="1">
                  <a:solidFill>
                    <a:srgbClr val="FF0000"/>
                  </a:solidFill>
                  <a:latin typeface="Arial" panose="020B0604020202020204" pitchFamily="34" charset="0"/>
                  <a:ea typeface="MS Gothic" panose="020B0609070205080204" pitchFamily="49" charset="-128"/>
                  <a:cs typeface="Arial" panose="020B0604020202020204" pitchFamily="34" charset="0"/>
                </a:endParaRPr>
              </a:p>
            </p:txBody>
          </p:sp>
          <p:sp>
            <p:nvSpPr>
              <p:cNvPr id="20" name="TextBox 19">
                <a:extLst>
                  <a:ext uri="{FF2B5EF4-FFF2-40B4-BE49-F238E27FC236}">
                    <a16:creationId xmlns:a16="http://schemas.microsoft.com/office/drawing/2014/main" id="{29BDAD63-546F-4777-F2A3-EDFDA04EC688}"/>
                  </a:ext>
                </a:extLst>
              </p:cNvPr>
              <p:cNvSpPr txBox="1"/>
              <p:nvPr/>
            </p:nvSpPr>
            <p:spPr>
              <a:xfrm>
                <a:off x="10062530" y="4720373"/>
                <a:ext cx="1623842" cy="307777"/>
              </a:xfrm>
              <a:prstGeom prst="rect">
                <a:avLst/>
              </a:prstGeom>
              <a:noFill/>
            </p:spPr>
            <p:txBody>
              <a:bodyPr wrap="none" rtlCol="0">
                <a:spAutoFit/>
              </a:bodyPr>
              <a:lstStyle/>
              <a:p>
                <a:r>
                  <a:rPr lang="en-JP" sz="1400" dirty="0"/>
                  <a:t>Average ion energy</a:t>
                </a:r>
              </a:p>
            </p:txBody>
          </p:sp>
          <p:sp>
            <p:nvSpPr>
              <p:cNvPr id="21" name="TextBox 20">
                <a:extLst>
                  <a:ext uri="{FF2B5EF4-FFF2-40B4-BE49-F238E27FC236}">
                    <a16:creationId xmlns:a16="http://schemas.microsoft.com/office/drawing/2014/main" id="{88ACB79A-D5BA-6405-8027-B30A73591AC7}"/>
                  </a:ext>
                </a:extLst>
              </p:cNvPr>
              <p:cNvSpPr txBox="1"/>
              <p:nvPr/>
            </p:nvSpPr>
            <p:spPr>
              <a:xfrm>
                <a:off x="11025352" y="4435366"/>
                <a:ext cx="351443" cy="307777"/>
              </a:xfrm>
              <a:prstGeom prst="rect">
                <a:avLst/>
              </a:prstGeom>
              <a:noFill/>
            </p:spPr>
            <p:txBody>
              <a:bodyPr wrap="none" rtlCol="0">
                <a:spAutoFit/>
              </a:bodyPr>
              <a:lstStyle/>
              <a:p>
                <a:r>
                  <a:rPr lang="en-JP" sz="1400" dirty="0">
                    <a:solidFill>
                      <a:srgbClr val="FF0000"/>
                    </a:solidFill>
                  </a:rPr>
                  <a:t>Te</a:t>
                </a:r>
              </a:p>
            </p:txBody>
          </p:sp>
          <p:sp>
            <p:nvSpPr>
              <p:cNvPr id="23" name="TextBox 22">
                <a:extLst>
                  <a:ext uri="{FF2B5EF4-FFF2-40B4-BE49-F238E27FC236}">
                    <a16:creationId xmlns:a16="http://schemas.microsoft.com/office/drawing/2014/main" id="{AA78EC8C-D1FD-8579-E6F3-C0B5C19C00F3}"/>
                  </a:ext>
                </a:extLst>
              </p:cNvPr>
              <p:cNvSpPr txBox="1"/>
              <p:nvPr/>
            </p:nvSpPr>
            <p:spPr>
              <a:xfrm>
                <a:off x="10541852" y="4154055"/>
                <a:ext cx="942887" cy="307777"/>
              </a:xfrm>
              <a:prstGeom prst="rect">
                <a:avLst/>
              </a:prstGeom>
              <a:noFill/>
            </p:spPr>
            <p:txBody>
              <a:bodyPr wrap="none" rtlCol="0">
                <a:spAutoFit/>
              </a:bodyPr>
              <a:lstStyle/>
              <a:p>
                <a:r>
                  <a:rPr lang="en-JP" sz="1400" dirty="0">
                    <a:solidFill>
                      <a:srgbClr val="0432FF"/>
                    </a:solidFill>
                  </a:rPr>
                  <a:t>Density </a:t>
                </a:r>
                <a:r>
                  <a:rPr lang="en-JP" sz="1400" dirty="0">
                    <a:solidFill>
                      <a:srgbClr val="0432FF"/>
                    </a:solidFill>
                    <a:latin typeface="Symbol" pitchFamily="2" charset="2"/>
                  </a:rPr>
                  <a:t>r</a:t>
                </a:r>
                <a:r>
                  <a:rPr lang="en-JP" sz="1400" dirty="0">
                    <a:solidFill>
                      <a:srgbClr val="0432FF"/>
                    </a:solidFill>
                  </a:rPr>
                  <a:t> </a:t>
                </a:r>
              </a:p>
            </p:txBody>
          </p:sp>
        </p:grpSp>
      </p:grpSp>
      <p:sp>
        <p:nvSpPr>
          <p:cNvPr id="24" name="TextBox 23">
            <a:extLst>
              <a:ext uri="{FF2B5EF4-FFF2-40B4-BE49-F238E27FC236}">
                <a16:creationId xmlns:a16="http://schemas.microsoft.com/office/drawing/2014/main" id="{65682997-0AC5-74EC-0E74-19671AE0DC7B}"/>
              </a:ext>
            </a:extLst>
          </p:cNvPr>
          <p:cNvSpPr txBox="1"/>
          <p:nvPr/>
        </p:nvSpPr>
        <p:spPr>
          <a:xfrm>
            <a:off x="304898" y="1351471"/>
            <a:ext cx="9757632" cy="646331"/>
          </a:xfrm>
          <a:prstGeom prst="rect">
            <a:avLst/>
          </a:prstGeom>
          <a:noFill/>
        </p:spPr>
        <p:txBody>
          <a:bodyPr wrap="square" rtlCol="0">
            <a:spAutoFit/>
          </a:bodyPr>
          <a:lstStyle/>
          <a:p>
            <a:r>
              <a:rPr lang="en-JP" dirty="0"/>
              <a:t>The dominant component that determines core heating is the propagation of the heatwave from the LPI region </a:t>
            </a:r>
          </a:p>
        </p:txBody>
      </p:sp>
    </p:spTree>
    <p:extLst>
      <p:ext uri="{BB962C8B-B14F-4D97-AF65-F5344CB8AC3E}">
        <p14:creationId xmlns:p14="http://schemas.microsoft.com/office/powerpoint/2010/main" val="1125940541"/>
      </p:ext>
    </p:extLst>
  </p:cSld>
  <p:clrMapOvr>
    <a:masterClrMapping/>
  </p:clrMapOvr>
  <p:timing>
    <p:tnLst>
      <p:par>
        <p:cTn id="1" dur="indefinite" restart="never" nodeType="tmRoot">
          <p:childTnLst>
            <p:video>
              <p:cMediaNode vol="80000">
                <p:cTn id="2" repeatCount="indefinite" fill="hold" display="0">
                  <p:stCondLst>
                    <p:cond delay="indefinite"/>
                  </p:stCondLst>
                </p:cTn>
                <p:tgtEl>
                  <p:spTgt spid="12"/>
                </p:tgtEl>
              </p:cMediaNode>
            </p:video>
            <p:video>
              <p:cMediaNode vol="80000">
                <p:cTn id="3" repeatCount="indefinite" fill="hold" display="0">
                  <p:stCondLst>
                    <p:cond delay="indefinite"/>
                  </p:stCondLst>
                </p:cTn>
                <p:tgtEl>
                  <p:spTgt spid="13"/>
                </p:tgtEl>
              </p:cMediaNode>
            </p:video>
            <p:video>
              <p:cMediaNode vol="80000">
                <p:cTn id="4" repeatCount="indefinite" fill="hold" display="0">
                  <p:stCondLst>
                    <p:cond delay="indefinite"/>
                  </p:stCondLst>
                </p:cTn>
                <p:tgtEl>
                  <p:spTgt spid="15"/>
                </p:tgtEl>
              </p:cMediaNode>
            </p:video>
            <p:video>
              <p:cMediaNode vol="80000">
                <p:cTn id="5" repeatCount="indefinite" fill="hold" display="0">
                  <p:stCondLst>
                    <p:cond delay="indefinite"/>
                  </p:stCondLst>
                </p:cTn>
                <p:tgtEl>
                  <p:spTgt spid="1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B53060-85B0-FDFC-5277-C5C2F67B2494}"/>
              </a:ext>
            </a:extLst>
          </p:cNvPr>
          <p:cNvPicPr>
            <a:picLocks noChangeAspect="1"/>
          </p:cNvPicPr>
          <p:nvPr/>
        </p:nvPicPr>
        <p:blipFill>
          <a:blip r:embed="rId2"/>
          <a:stretch>
            <a:fillRect/>
          </a:stretch>
        </p:blipFill>
        <p:spPr>
          <a:xfrm>
            <a:off x="9830846" y="-11575"/>
            <a:ext cx="2142746" cy="1154724"/>
          </a:xfrm>
          <a:prstGeom prst="rect">
            <a:avLst/>
          </a:prstGeom>
        </p:spPr>
      </p:pic>
      <p:sp>
        <p:nvSpPr>
          <p:cNvPr id="3" name="Title 11">
            <a:extLst>
              <a:ext uri="{FF2B5EF4-FFF2-40B4-BE49-F238E27FC236}">
                <a16:creationId xmlns:a16="http://schemas.microsoft.com/office/drawing/2014/main" id="{FABC0B54-1B0D-EE01-CC26-17E8DE08D2B9}"/>
              </a:ext>
            </a:extLst>
          </p:cNvPr>
          <p:cNvSpPr txBox="1">
            <a:spLocks/>
          </p:cNvSpPr>
          <p:nvPr/>
        </p:nvSpPr>
        <p:spPr>
          <a:xfrm>
            <a:off x="0" y="0"/>
            <a:ext cx="9830846" cy="1143000"/>
          </a:xfrm>
          <a:prstGeom prst="rect">
            <a:avLst/>
          </a:prstGeom>
          <a:solidFill>
            <a:srgbClr val="000090"/>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100" dirty="0">
                <a:solidFill>
                  <a:schemeClr val="bg1"/>
                </a:solidFill>
              </a:rPr>
              <a:t>Quasi-2D collisional PIC simulation of plasma interface evolution </a:t>
            </a:r>
            <a:r>
              <a:rPr lang="en-US" sz="3000" dirty="0">
                <a:solidFill>
                  <a:schemeClr val="bg1"/>
                </a:solidFill>
              </a:rPr>
              <a:t>(Y. </a:t>
            </a:r>
            <a:r>
              <a:rPr lang="en-US" sz="3000" dirty="0" err="1">
                <a:solidFill>
                  <a:schemeClr val="bg1"/>
                </a:solidFill>
              </a:rPr>
              <a:t>Sentoku</a:t>
            </a:r>
            <a:r>
              <a:rPr lang="en-US" sz="3000" dirty="0">
                <a:solidFill>
                  <a:schemeClr val="bg1"/>
                </a:solidFill>
              </a:rPr>
              <a:t>, N. Iwata)</a:t>
            </a:r>
          </a:p>
        </p:txBody>
      </p:sp>
      <p:grpSp>
        <p:nvGrpSpPr>
          <p:cNvPr id="69" name="Group 68">
            <a:extLst>
              <a:ext uri="{FF2B5EF4-FFF2-40B4-BE49-F238E27FC236}">
                <a16:creationId xmlns:a16="http://schemas.microsoft.com/office/drawing/2014/main" id="{FF59C8C9-7324-BA3D-5CBC-79AFDE561446}"/>
              </a:ext>
            </a:extLst>
          </p:cNvPr>
          <p:cNvGrpSpPr/>
          <p:nvPr/>
        </p:nvGrpSpPr>
        <p:grpSpPr>
          <a:xfrm>
            <a:off x="-10701" y="1854837"/>
            <a:ext cx="12175855" cy="3723154"/>
            <a:chOff x="-10701" y="1854837"/>
            <a:chExt cx="12175855" cy="3723154"/>
          </a:xfrm>
        </p:grpSpPr>
        <p:grpSp>
          <p:nvGrpSpPr>
            <p:cNvPr id="4" name="グループ化 29">
              <a:extLst>
                <a:ext uri="{FF2B5EF4-FFF2-40B4-BE49-F238E27FC236}">
                  <a16:creationId xmlns:a16="http://schemas.microsoft.com/office/drawing/2014/main" id="{CB85F058-0194-2763-783D-A6C60FB33B35}"/>
                </a:ext>
              </a:extLst>
            </p:cNvPr>
            <p:cNvGrpSpPr/>
            <p:nvPr/>
          </p:nvGrpSpPr>
          <p:grpSpPr>
            <a:xfrm>
              <a:off x="4370984" y="2482901"/>
              <a:ext cx="3450031" cy="2645420"/>
              <a:chOff x="4397830" y="1469647"/>
              <a:chExt cx="3450031" cy="2645420"/>
            </a:xfrm>
          </p:grpSpPr>
          <p:pic>
            <p:nvPicPr>
              <p:cNvPr id="5" name="図 23">
                <a:extLst>
                  <a:ext uri="{FF2B5EF4-FFF2-40B4-BE49-F238E27FC236}">
                    <a16:creationId xmlns:a16="http://schemas.microsoft.com/office/drawing/2014/main" id="{0BA88EAD-4027-ED96-C9F4-E08103A9F664}"/>
                  </a:ext>
                </a:extLst>
              </p:cNvPr>
              <p:cNvPicPr>
                <a:picLocks/>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l="12832" r="27169" b="13546"/>
              <a:stretch>
                <a:fillRect/>
              </a:stretch>
            </p:blipFill>
            <p:spPr>
              <a:xfrm>
                <a:off x="4397830" y="1469647"/>
                <a:ext cx="3446641" cy="2645420"/>
              </a:xfrm>
              <a:prstGeom prst="rect">
                <a:avLst/>
              </a:prstGeom>
            </p:spPr>
          </p:pic>
          <p:cxnSp>
            <p:nvCxnSpPr>
              <p:cNvPr id="6" name="直線コネクタ 9">
                <a:extLst>
                  <a:ext uri="{FF2B5EF4-FFF2-40B4-BE49-F238E27FC236}">
                    <a16:creationId xmlns:a16="http://schemas.microsoft.com/office/drawing/2014/main" id="{3D6B4B74-F6F8-E597-FEA0-78AC63B2ED09}"/>
                  </a:ext>
                </a:extLst>
              </p:cNvPr>
              <p:cNvCxnSpPr/>
              <p:nvPr/>
            </p:nvCxnSpPr>
            <p:spPr>
              <a:xfrm>
                <a:off x="7847861" y="1535837"/>
                <a:ext cx="0" cy="254789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 name="図 31">
              <a:extLst>
                <a:ext uri="{FF2B5EF4-FFF2-40B4-BE49-F238E27FC236}">
                  <a16:creationId xmlns:a16="http://schemas.microsoft.com/office/drawing/2014/main" id="{DA5A0434-A228-7108-DA35-1C75FC4CD98E}"/>
                </a:ext>
              </a:extLst>
            </p:cNvPr>
            <p:cNvPicPr>
              <a:picLocks/>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rcRect l="14328" b="22542"/>
            <a:stretch>
              <a:fillRect/>
            </a:stretch>
          </p:blipFill>
          <p:spPr>
            <a:xfrm>
              <a:off x="530873" y="2338762"/>
              <a:ext cx="3238015" cy="2454595"/>
            </a:xfrm>
            <a:prstGeom prst="rect">
              <a:avLst/>
            </a:prstGeom>
          </p:spPr>
        </p:pic>
        <p:sp>
          <p:nvSpPr>
            <p:cNvPr id="8" name="テキスト ボックス 10">
              <a:extLst>
                <a:ext uri="{FF2B5EF4-FFF2-40B4-BE49-F238E27FC236}">
                  <a16:creationId xmlns:a16="http://schemas.microsoft.com/office/drawing/2014/main" id="{66A6BE9F-5DE1-C340-2269-F3EE1DFB1F76}"/>
                </a:ext>
              </a:extLst>
            </p:cNvPr>
            <p:cNvSpPr txBox="1"/>
            <p:nvPr/>
          </p:nvSpPr>
          <p:spPr>
            <a:xfrm>
              <a:off x="2021385" y="3725696"/>
              <a:ext cx="127346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DT plasma</a:t>
              </a:r>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9" name="正方形/長方形 34">
              <a:extLst>
                <a:ext uri="{FF2B5EF4-FFF2-40B4-BE49-F238E27FC236}">
                  <a16:creationId xmlns:a16="http://schemas.microsoft.com/office/drawing/2014/main" id="{6AF7DFC9-9490-6F35-C758-5E89BBC64825}"/>
                </a:ext>
              </a:extLst>
            </p:cNvPr>
            <p:cNvSpPr/>
            <p:nvPr/>
          </p:nvSpPr>
          <p:spPr>
            <a:xfrm>
              <a:off x="98127" y="2517342"/>
              <a:ext cx="472991" cy="23172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10" name="テキスト ボックス 35">
              <a:extLst>
                <a:ext uri="{FF2B5EF4-FFF2-40B4-BE49-F238E27FC236}">
                  <a16:creationId xmlns:a16="http://schemas.microsoft.com/office/drawing/2014/main" id="{F68E0843-B814-9740-25B2-4EFC4E5905E4}"/>
                </a:ext>
              </a:extLst>
            </p:cNvPr>
            <p:cNvSpPr txBox="1"/>
            <p:nvPr/>
          </p:nvSpPr>
          <p:spPr>
            <a:xfrm>
              <a:off x="-10701" y="2433090"/>
              <a:ext cx="60383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10</a:t>
              </a:r>
              <a:r>
                <a:rPr kumimoji="1" lang="en-US" altLang="ja-JP" sz="1400" b="0" i="0" u="none" strike="noStrike" kern="1200" cap="none" spc="0" normalizeH="0" baseline="3000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6</a:t>
              </a:r>
              <a:endParaRPr kumimoji="1" lang="ja-JP" altLang="en-US" sz="1400" b="0" i="0" u="none" strike="noStrike" kern="1200" cap="none" spc="0" normalizeH="0" baseline="3000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11" name="テキスト ボックス 36">
              <a:extLst>
                <a:ext uri="{FF2B5EF4-FFF2-40B4-BE49-F238E27FC236}">
                  <a16:creationId xmlns:a16="http://schemas.microsoft.com/office/drawing/2014/main" id="{8B69EB2F-8737-92D3-BFC5-E0032B906E23}"/>
                </a:ext>
              </a:extLst>
            </p:cNvPr>
            <p:cNvSpPr txBox="1"/>
            <p:nvPr/>
          </p:nvSpPr>
          <p:spPr>
            <a:xfrm>
              <a:off x="-10701" y="2729089"/>
              <a:ext cx="60383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10</a:t>
              </a:r>
              <a:r>
                <a:rPr kumimoji="1" lang="en-US" altLang="ja-JP" sz="1400" b="0" i="0" u="none" strike="noStrike" kern="1200" cap="none" spc="0" normalizeH="0" baseline="3000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5</a:t>
              </a:r>
              <a:endParaRPr kumimoji="1" lang="ja-JP" altLang="en-US" sz="1400" b="0" i="0" u="none" strike="noStrike" kern="1200" cap="none" spc="0" normalizeH="0" baseline="3000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12" name="テキスト ボックス 37">
              <a:extLst>
                <a:ext uri="{FF2B5EF4-FFF2-40B4-BE49-F238E27FC236}">
                  <a16:creationId xmlns:a16="http://schemas.microsoft.com/office/drawing/2014/main" id="{76C2F63E-4545-29E8-2D51-9773E10B14FD}"/>
                </a:ext>
              </a:extLst>
            </p:cNvPr>
            <p:cNvSpPr txBox="1"/>
            <p:nvPr/>
          </p:nvSpPr>
          <p:spPr>
            <a:xfrm>
              <a:off x="-10701" y="3037803"/>
              <a:ext cx="60383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10</a:t>
              </a:r>
              <a:r>
                <a:rPr kumimoji="1" lang="en-US" altLang="ja-JP" sz="1400" b="0" i="0" u="none" strike="noStrike" kern="1200" cap="none" spc="0" normalizeH="0" baseline="3000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4</a:t>
              </a:r>
              <a:endParaRPr kumimoji="1" lang="ja-JP" altLang="en-US" sz="1400" b="0" i="0" u="none" strike="noStrike" kern="1200" cap="none" spc="0" normalizeH="0" baseline="3000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13" name="テキスト ボックス 38">
              <a:extLst>
                <a:ext uri="{FF2B5EF4-FFF2-40B4-BE49-F238E27FC236}">
                  <a16:creationId xmlns:a16="http://schemas.microsoft.com/office/drawing/2014/main" id="{049E4DC0-0EA3-1DC7-5988-343479C958D0}"/>
                </a:ext>
              </a:extLst>
            </p:cNvPr>
            <p:cNvSpPr txBox="1"/>
            <p:nvPr/>
          </p:nvSpPr>
          <p:spPr>
            <a:xfrm>
              <a:off x="-10701" y="3354357"/>
              <a:ext cx="60383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10</a:t>
              </a:r>
              <a:r>
                <a:rPr kumimoji="1" lang="en-US" altLang="ja-JP" sz="1400" b="0" i="0" u="none" strike="noStrike" kern="1200" cap="none" spc="0" normalizeH="0" baseline="3000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3</a:t>
              </a:r>
              <a:endParaRPr kumimoji="1" lang="ja-JP" altLang="en-US" sz="1400" b="0" i="0" u="none" strike="noStrike" kern="1200" cap="none" spc="0" normalizeH="0" baseline="3000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14" name="テキスト ボックス 39">
              <a:extLst>
                <a:ext uri="{FF2B5EF4-FFF2-40B4-BE49-F238E27FC236}">
                  <a16:creationId xmlns:a16="http://schemas.microsoft.com/office/drawing/2014/main" id="{53E1D9D5-C5E0-5B09-7E82-3E8CD017D84B}"/>
                </a:ext>
              </a:extLst>
            </p:cNvPr>
            <p:cNvSpPr txBox="1"/>
            <p:nvPr/>
          </p:nvSpPr>
          <p:spPr>
            <a:xfrm>
              <a:off x="-10701" y="3655581"/>
              <a:ext cx="60383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10</a:t>
              </a:r>
              <a:r>
                <a:rPr kumimoji="1" lang="en-US" altLang="ja-JP" sz="1400" b="0" i="0" u="none" strike="noStrike" kern="1200" cap="none" spc="0" normalizeH="0" baseline="3000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2</a:t>
              </a:r>
              <a:endParaRPr kumimoji="1" lang="ja-JP" altLang="en-US" sz="1400" b="0" i="0" u="none" strike="noStrike" kern="1200" cap="none" spc="0" normalizeH="0" baseline="3000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15" name="テキスト ボックス 40">
              <a:extLst>
                <a:ext uri="{FF2B5EF4-FFF2-40B4-BE49-F238E27FC236}">
                  <a16:creationId xmlns:a16="http://schemas.microsoft.com/office/drawing/2014/main" id="{216D8D3C-6DD1-8FF7-09E6-5CEA61AF7DDE}"/>
                </a:ext>
              </a:extLst>
            </p:cNvPr>
            <p:cNvSpPr txBox="1"/>
            <p:nvPr/>
          </p:nvSpPr>
          <p:spPr>
            <a:xfrm>
              <a:off x="86812" y="3969557"/>
              <a:ext cx="506324"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10</a:t>
              </a:r>
              <a:endParaRPr kumimoji="1" lang="ja-JP" altLang="en-US" sz="1400" b="0" i="0" u="none" strike="noStrike" kern="1200" cap="none" spc="0" normalizeH="0" baseline="3000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16" name="テキスト ボックス 41">
              <a:extLst>
                <a:ext uri="{FF2B5EF4-FFF2-40B4-BE49-F238E27FC236}">
                  <a16:creationId xmlns:a16="http://schemas.microsoft.com/office/drawing/2014/main" id="{F99479B7-74A9-F451-7B06-2E3B6DB7CBE5}"/>
                </a:ext>
              </a:extLst>
            </p:cNvPr>
            <p:cNvSpPr txBox="1"/>
            <p:nvPr/>
          </p:nvSpPr>
          <p:spPr>
            <a:xfrm>
              <a:off x="233999" y="4276776"/>
              <a:ext cx="35913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1</a:t>
              </a:r>
              <a:endParaRPr kumimoji="1" lang="ja-JP" altLang="en-US" sz="1400" b="0" i="0" u="none" strike="noStrike" kern="1200" cap="none" spc="0" normalizeH="0" baseline="3000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17" name="テキスト ボックス 42">
              <a:extLst>
                <a:ext uri="{FF2B5EF4-FFF2-40B4-BE49-F238E27FC236}">
                  <a16:creationId xmlns:a16="http://schemas.microsoft.com/office/drawing/2014/main" id="{627FC5ED-AD80-6A56-6C64-96D9664D0985}"/>
                </a:ext>
              </a:extLst>
            </p:cNvPr>
            <p:cNvSpPr txBox="1"/>
            <p:nvPr/>
          </p:nvSpPr>
          <p:spPr>
            <a:xfrm>
              <a:off x="13217" y="4570054"/>
              <a:ext cx="57991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0.1</a:t>
              </a:r>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18" name="右矢印 32">
              <a:extLst>
                <a:ext uri="{FF2B5EF4-FFF2-40B4-BE49-F238E27FC236}">
                  <a16:creationId xmlns:a16="http://schemas.microsoft.com/office/drawing/2014/main" id="{A7B375D3-B8C9-8B52-0DC8-E3BD5321CB88}"/>
                </a:ext>
              </a:extLst>
            </p:cNvPr>
            <p:cNvSpPr/>
            <p:nvPr/>
          </p:nvSpPr>
          <p:spPr>
            <a:xfrm>
              <a:off x="587713" y="3379578"/>
              <a:ext cx="446735" cy="760065"/>
            </a:xfrm>
            <a:prstGeom prst="rightArrow">
              <a:avLst/>
            </a:prstGeom>
            <a:solidFill>
              <a:srgbClr val="FF0000">
                <a:alpha val="7436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9" name="直線矢印コネクタ 60">
              <a:extLst>
                <a:ext uri="{FF2B5EF4-FFF2-40B4-BE49-F238E27FC236}">
                  <a16:creationId xmlns:a16="http://schemas.microsoft.com/office/drawing/2014/main" id="{C6EE9F3A-2A8D-654C-A483-B03B10FADD0D}"/>
                </a:ext>
              </a:extLst>
            </p:cNvPr>
            <p:cNvCxnSpPr>
              <a:cxnSpLocks/>
            </p:cNvCxnSpPr>
            <p:nvPr/>
          </p:nvCxnSpPr>
          <p:spPr>
            <a:xfrm>
              <a:off x="2459508" y="2997167"/>
              <a:ext cx="218302" cy="172644"/>
            </a:xfrm>
            <a:prstGeom prst="straightConnector1">
              <a:avLst/>
            </a:prstGeom>
            <a:ln w="9525">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pic>
          <p:nvPicPr>
            <p:cNvPr id="20" name="図 1">
              <a:extLst>
                <a:ext uri="{FF2B5EF4-FFF2-40B4-BE49-F238E27FC236}">
                  <a16:creationId xmlns:a16="http://schemas.microsoft.com/office/drawing/2014/main" id="{EBDB9502-1B69-D8F0-D2D0-40DA75316245}"/>
                </a:ext>
              </a:extLst>
            </p:cNvPr>
            <p:cNvPicPr>
              <a:picLocks/>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Layer>
                  </a14:imgProps>
                </a:ext>
              </a:extLst>
            </a:blip>
            <a:srcRect l="14678" t="5614" b="89137"/>
            <a:stretch>
              <a:fillRect/>
            </a:stretch>
          </p:blipFill>
          <p:spPr>
            <a:xfrm flipV="1">
              <a:off x="544089" y="4684678"/>
              <a:ext cx="3224799" cy="166348"/>
            </a:xfrm>
            <a:prstGeom prst="rect">
              <a:avLst/>
            </a:prstGeom>
          </p:spPr>
        </p:pic>
        <p:sp>
          <p:nvSpPr>
            <p:cNvPr id="21" name="テキスト ボックス 25">
              <a:extLst>
                <a:ext uri="{FF2B5EF4-FFF2-40B4-BE49-F238E27FC236}">
                  <a16:creationId xmlns:a16="http://schemas.microsoft.com/office/drawing/2014/main" id="{3583587A-6C39-B71D-86D3-D637F9C6E55E}"/>
                </a:ext>
              </a:extLst>
            </p:cNvPr>
            <p:cNvSpPr txBox="1"/>
            <p:nvPr/>
          </p:nvSpPr>
          <p:spPr>
            <a:xfrm>
              <a:off x="1438225" y="2739188"/>
              <a:ext cx="1936697" cy="27699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Arial" panose="020B0604020202020204" pitchFamily="34" charset="0"/>
                  <a:ea typeface="Hiragino Maru Gothic Pro W4" panose="020F0400000000000000" pitchFamily="34" charset="-128"/>
                  <a:cs typeface="Arial" panose="020B0604020202020204" pitchFamily="34" charset="0"/>
                </a:rPr>
                <a:t>F</a:t>
              </a:r>
              <a:r>
                <a:rPr kumimoji="1" lang="en-US" altLang="ja-JP" sz="1200" b="0" i="0" u="none" strike="noStrike" kern="1200" cap="none" spc="0" normalizeH="0" baseline="0" noProof="0" dirty="0" err="1">
                  <a:ln>
                    <a:noFill/>
                  </a:ln>
                  <a:effectLst/>
                  <a:uLnTx/>
                  <a:uFillTx/>
                  <a:latin typeface="Arial" panose="020B0604020202020204" pitchFamily="34" charset="0"/>
                  <a:ea typeface="Hiragino Maru Gothic Pro W4" panose="020F0400000000000000" pitchFamily="34" charset="-128"/>
                  <a:cs typeface="Arial" panose="020B0604020202020204" pitchFamily="34" charset="0"/>
                </a:rPr>
                <a:t>ully</a:t>
              </a:r>
              <a:r>
                <a:rPr kumimoji="1" lang="en-US" altLang="ja-JP" sz="1200" b="0" i="0" u="none" strike="noStrike" kern="1200" cap="none" spc="0" normalizeH="0" baseline="0" noProof="0" dirty="0">
                  <a:ln>
                    <a:noFill/>
                  </a:ln>
                  <a:effectLst/>
                  <a:uLnTx/>
                  <a:uFillTx/>
                  <a:latin typeface="Arial" panose="020B0604020202020204" pitchFamily="34" charset="0"/>
                  <a:ea typeface="Hiragino Maru Gothic Pro W4" panose="020F0400000000000000" pitchFamily="34" charset="-128"/>
                  <a:cs typeface="Arial" panose="020B0604020202020204" pitchFamily="34" charset="0"/>
                </a:rPr>
                <a:t> resolve up to 10</a:t>
              </a:r>
              <a:r>
                <a:rPr kumimoji="1" lang="en-US" altLang="ja-JP" sz="1200" b="0" i="0" u="none" strike="noStrike" kern="1200" cap="none" spc="0" normalizeH="0" baseline="30000" noProof="0" dirty="0">
                  <a:ln>
                    <a:noFill/>
                  </a:ln>
                  <a:effectLst/>
                  <a:uLnTx/>
                  <a:uFillTx/>
                  <a:latin typeface="Arial" panose="020B0604020202020204" pitchFamily="34" charset="0"/>
                  <a:ea typeface="Hiragino Maru Gothic Pro W4" panose="020F0400000000000000" pitchFamily="34" charset="-128"/>
                  <a:cs typeface="Arial" panose="020B0604020202020204" pitchFamily="34" charset="0"/>
                </a:rPr>
                <a:t>4 </a:t>
              </a:r>
              <a:r>
                <a:rPr kumimoji="1" lang="en-US" altLang="ja-JP" sz="1200" b="0" i="0" u="none" strike="noStrike" kern="1200" cap="none" spc="0" normalizeH="0" baseline="0" noProof="0" dirty="0" err="1">
                  <a:ln>
                    <a:noFill/>
                  </a:ln>
                  <a:effectLst/>
                  <a:uLnTx/>
                  <a:uFillTx/>
                  <a:latin typeface="Arial" panose="020B0604020202020204" pitchFamily="34" charset="0"/>
                  <a:ea typeface="Hiragino Maru Gothic Pro W4" panose="020F0400000000000000" pitchFamily="34" charset="-128"/>
                  <a:cs typeface="Arial" panose="020B0604020202020204" pitchFamily="34" charset="0"/>
                </a:rPr>
                <a:t>n</a:t>
              </a:r>
              <a:r>
                <a:rPr kumimoji="1" lang="en-US" altLang="ja-JP" sz="1200" b="0" i="0" u="none" strike="noStrike" kern="1200" cap="none" spc="0" normalizeH="0" baseline="-25000" noProof="0" dirty="0" err="1">
                  <a:ln>
                    <a:noFill/>
                  </a:ln>
                  <a:effectLst/>
                  <a:uLnTx/>
                  <a:uFillTx/>
                  <a:latin typeface="Arial" panose="020B0604020202020204" pitchFamily="34" charset="0"/>
                  <a:ea typeface="Hiragino Maru Gothic Pro W4" panose="020F0400000000000000" pitchFamily="34" charset="-128"/>
                  <a:cs typeface="Arial" panose="020B0604020202020204" pitchFamily="34" charset="0"/>
                </a:rPr>
                <a:t>c</a:t>
              </a:r>
              <a:endParaRPr kumimoji="1" lang="ja-JP" altLang="en-US" sz="1200" b="0" i="0" u="none" strike="noStrike" kern="1200" cap="none" spc="0" normalizeH="0" baseline="-25000" noProof="0">
                <a:ln>
                  <a:noFill/>
                </a:ln>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22" name="テキスト ボックス 5">
              <a:extLst>
                <a:ext uri="{FF2B5EF4-FFF2-40B4-BE49-F238E27FC236}">
                  <a16:creationId xmlns:a16="http://schemas.microsoft.com/office/drawing/2014/main" id="{F1094DD2-E336-EA0E-B504-8F4AB5951851}"/>
                </a:ext>
              </a:extLst>
            </p:cNvPr>
            <p:cNvSpPr txBox="1"/>
            <p:nvPr/>
          </p:nvSpPr>
          <p:spPr>
            <a:xfrm>
              <a:off x="2919675" y="4769736"/>
              <a:ext cx="686544" cy="2863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120</a:t>
              </a:r>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23" name="正方形/長方形 13">
              <a:extLst>
                <a:ext uri="{FF2B5EF4-FFF2-40B4-BE49-F238E27FC236}">
                  <a16:creationId xmlns:a16="http://schemas.microsoft.com/office/drawing/2014/main" id="{8F2A9783-4AD1-9A61-65D5-989C93D6AAB0}"/>
                </a:ext>
              </a:extLst>
            </p:cNvPr>
            <p:cNvSpPr/>
            <p:nvPr/>
          </p:nvSpPr>
          <p:spPr>
            <a:xfrm>
              <a:off x="647134" y="2723969"/>
              <a:ext cx="727921" cy="2497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14">
              <a:extLst>
                <a:ext uri="{FF2B5EF4-FFF2-40B4-BE49-F238E27FC236}">
                  <a16:creationId xmlns:a16="http://schemas.microsoft.com/office/drawing/2014/main" id="{B3817C62-931D-7CCA-CAE6-D6FD5ED1EAC6}"/>
                </a:ext>
              </a:extLst>
            </p:cNvPr>
            <p:cNvSpPr txBox="1"/>
            <p:nvPr/>
          </p:nvSpPr>
          <p:spPr>
            <a:xfrm>
              <a:off x="215452" y="4769736"/>
              <a:ext cx="686544" cy="2863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0</a:t>
              </a:r>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25" name="テキスト ボックス 15">
              <a:extLst>
                <a:ext uri="{FF2B5EF4-FFF2-40B4-BE49-F238E27FC236}">
                  <a16:creationId xmlns:a16="http://schemas.microsoft.com/office/drawing/2014/main" id="{47ABF9D6-1944-55A8-F853-A83E74DEB071}"/>
                </a:ext>
              </a:extLst>
            </p:cNvPr>
            <p:cNvSpPr txBox="1"/>
            <p:nvPr/>
          </p:nvSpPr>
          <p:spPr>
            <a:xfrm>
              <a:off x="1116860" y="4769736"/>
              <a:ext cx="686544" cy="2863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40</a:t>
              </a:r>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26" name="テキスト ボックス 16">
              <a:extLst>
                <a:ext uri="{FF2B5EF4-FFF2-40B4-BE49-F238E27FC236}">
                  <a16:creationId xmlns:a16="http://schemas.microsoft.com/office/drawing/2014/main" id="{B63AFF37-9796-5737-0552-31C3771328B1}"/>
                </a:ext>
              </a:extLst>
            </p:cNvPr>
            <p:cNvSpPr txBox="1"/>
            <p:nvPr/>
          </p:nvSpPr>
          <p:spPr>
            <a:xfrm>
              <a:off x="2018267" y="4769736"/>
              <a:ext cx="686544" cy="2863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80</a:t>
              </a:r>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27" name="テキスト ボックス 17">
              <a:extLst>
                <a:ext uri="{FF2B5EF4-FFF2-40B4-BE49-F238E27FC236}">
                  <a16:creationId xmlns:a16="http://schemas.microsoft.com/office/drawing/2014/main" id="{5A987853-22DD-F25C-C8D2-28285A77E018}"/>
                </a:ext>
              </a:extLst>
            </p:cNvPr>
            <p:cNvSpPr txBox="1"/>
            <p:nvPr/>
          </p:nvSpPr>
          <p:spPr>
            <a:xfrm>
              <a:off x="1504340" y="4932385"/>
              <a:ext cx="1036320" cy="2863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Hiragino Maru Gothic Pro W4" panose="020F0400000000000000" pitchFamily="34" charset="-128"/>
                  <a:cs typeface="Arial" panose="020B0604020202020204" pitchFamily="34" charset="0"/>
                </a:rPr>
                <a:t>x [</a:t>
              </a:r>
              <a:r>
                <a:rPr kumimoji="1" lang="en-US" altLang="ja-JP" sz="1400" b="0" i="0" u="none" strike="noStrike" kern="1200" cap="none" spc="0" normalizeH="0" baseline="0" noProof="0" dirty="0">
                  <a:ln>
                    <a:noFill/>
                  </a:ln>
                  <a:solidFill>
                    <a:prstClr val="black"/>
                  </a:solidFill>
                  <a:effectLst/>
                  <a:uLnTx/>
                  <a:uFillTx/>
                  <a:latin typeface="Symbol" pitchFamily="2" charset="2"/>
                  <a:ea typeface="Hiragino Maru Gothic Pro W4" panose="020F0400000000000000" pitchFamily="34" charset="-128"/>
                  <a:cs typeface="Arial" panose="020B0604020202020204" pitchFamily="34" charset="0"/>
                </a:rPr>
                <a:t>m</a:t>
              </a: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Hiragino Maru Gothic Pro W4" panose="020F0400000000000000" pitchFamily="34" charset="-128"/>
                  <a:cs typeface="Arial" panose="020B0604020202020204" pitchFamily="34" charset="0"/>
                </a:rPr>
                <a:t>m]</a:t>
              </a:r>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Hiragino Maru Gothic Pro W4" panose="020F0400000000000000" pitchFamily="34" charset="-128"/>
                <a:cs typeface="Arial" panose="020B0604020202020204" pitchFamily="34" charset="0"/>
              </a:endParaRPr>
            </a:p>
          </p:txBody>
        </p:sp>
        <p:sp>
          <p:nvSpPr>
            <p:cNvPr id="28" name="テキスト ボックス 11">
              <a:extLst>
                <a:ext uri="{FF2B5EF4-FFF2-40B4-BE49-F238E27FC236}">
                  <a16:creationId xmlns:a16="http://schemas.microsoft.com/office/drawing/2014/main" id="{A95D36AD-4898-DC62-CEBD-CA7B8D74845D}"/>
                </a:ext>
              </a:extLst>
            </p:cNvPr>
            <p:cNvSpPr txBox="1"/>
            <p:nvPr/>
          </p:nvSpPr>
          <p:spPr>
            <a:xfrm>
              <a:off x="552627" y="2662249"/>
              <a:ext cx="1002358" cy="73866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1400" b="1" dirty="0">
                  <a:solidFill>
                    <a:srgbClr val="FF0000"/>
                  </a:solidFill>
                  <a:latin typeface="Arial" panose="020B0604020202020204" pitchFamily="34" charset="0"/>
                  <a:ea typeface="游ゴシック" panose="020B0400000000000000" pitchFamily="34" charset="-128"/>
                  <a:cs typeface="Arial" panose="020B0604020202020204" pitchFamily="34" charset="0"/>
                </a:rPr>
                <a:t>L</a:t>
              </a:r>
              <a:r>
                <a:rPr kumimoji="1" lang="en-US" altLang="ja-JP" sz="1400" b="1" i="0" u="none" strike="noStrike" kern="1200" cap="none" spc="0" normalizeH="0" baseline="0" noProof="0" dirty="0" err="1">
                  <a:ln>
                    <a:noFill/>
                  </a:ln>
                  <a:solidFill>
                    <a:srgbClr val="FF0000"/>
                  </a:solidFill>
                  <a:effectLst/>
                  <a:uLnTx/>
                  <a:uFillTx/>
                  <a:latin typeface="Arial" panose="020B0604020202020204" pitchFamily="34" charset="0"/>
                  <a:ea typeface="游ゴシック" panose="020B0400000000000000" pitchFamily="34" charset="-128"/>
                  <a:cs typeface="Arial" panose="020B0604020202020204" pitchFamily="34" charset="0"/>
                </a:rPr>
                <a:t>aser</a:t>
              </a:r>
              <a:endParaRPr kumimoji="1" lang="en-US" altLang="ja-JP" sz="1400" b="1" i="0" u="none" strike="noStrike" kern="1200" cap="none" spc="0" normalizeH="0" baseline="0" noProof="0" dirty="0">
                <a:ln>
                  <a:noFill/>
                </a:ln>
                <a:solidFill>
                  <a:srgbClr val="FF0000"/>
                </a:solidFill>
                <a:effectLst/>
                <a:uLnTx/>
                <a:uFillTx/>
                <a:latin typeface="Arial" panose="020B0604020202020204" pitchFamily="34" charset="0"/>
                <a:ea typeface="游ゴシック" panose="020B0400000000000000" pitchFamily="34" charset="-128"/>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FF0000"/>
                  </a:solidFill>
                  <a:effectLst/>
                  <a:uLnTx/>
                  <a:uFillTx/>
                  <a:latin typeface="Arial" panose="020B0604020202020204" pitchFamily="34" charset="0"/>
                  <a:ea typeface="游ゴシック" panose="020B0400000000000000" pitchFamily="34" charset="-128"/>
                  <a:cs typeface="Arial" panose="020B0604020202020204" pitchFamily="34" charset="0"/>
                </a:rPr>
                <a:t>a</a:t>
              </a:r>
              <a:r>
                <a:rPr kumimoji="1" lang="en-US" altLang="ja-JP" sz="1400" b="1" i="0" u="none" strike="noStrike" kern="1200" cap="none" spc="0" normalizeH="0" baseline="-25000" noProof="0" dirty="0">
                  <a:ln>
                    <a:noFill/>
                  </a:ln>
                  <a:solidFill>
                    <a:srgbClr val="FF0000"/>
                  </a:solidFill>
                  <a:effectLst/>
                  <a:uLnTx/>
                  <a:uFillTx/>
                  <a:latin typeface="Arial" panose="020B0604020202020204" pitchFamily="34" charset="0"/>
                  <a:ea typeface="游ゴシック" panose="020B0400000000000000" pitchFamily="34" charset="-128"/>
                  <a:cs typeface="Arial" panose="020B0604020202020204" pitchFamily="34" charset="0"/>
                </a:rPr>
                <a:t>0 </a:t>
              </a:r>
              <a:r>
                <a:rPr kumimoji="1" lang="en-US" altLang="ja-JP" sz="1400" b="1" i="0" u="none" strike="noStrike" kern="1200" cap="none" spc="0" normalizeH="0" baseline="0" noProof="0" dirty="0">
                  <a:ln>
                    <a:noFill/>
                  </a:ln>
                  <a:solidFill>
                    <a:srgbClr val="FF0000"/>
                  </a:solidFill>
                  <a:effectLst/>
                  <a:uLnTx/>
                  <a:uFillTx/>
                  <a:latin typeface="Arial" panose="020B0604020202020204" pitchFamily="34" charset="0"/>
                  <a:ea typeface="游ゴシック" panose="020B0400000000000000" pitchFamily="34" charset="-128"/>
                  <a:cs typeface="Arial" panose="020B0604020202020204" pitchFamily="34" charset="0"/>
                </a:rPr>
                <a:t>= 30, </a:t>
              </a:r>
            </a:p>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FF0000"/>
                  </a:solidFill>
                  <a:effectLst/>
                  <a:uLnTx/>
                  <a:uFillTx/>
                  <a:latin typeface="Arial" panose="020B0604020202020204" pitchFamily="34" charset="0"/>
                  <a:ea typeface="游ゴシック" panose="020B0400000000000000" pitchFamily="34" charset="-128"/>
                  <a:cs typeface="Arial" panose="020B0604020202020204" pitchFamily="34" charset="0"/>
                </a:rPr>
                <a:t>1 PW</a:t>
              </a:r>
            </a:p>
          </p:txBody>
        </p:sp>
        <p:sp>
          <p:nvSpPr>
            <p:cNvPr id="29" name="テキスト ボックス 24">
              <a:extLst>
                <a:ext uri="{FF2B5EF4-FFF2-40B4-BE49-F238E27FC236}">
                  <a16:creationId xmlns:a16="http://schemas.microsoft.com/office/drawing/2014/main" id="{BD599EB9-918B-B27E-1222-02248BAC45D5}"/>
                </a:ext>
              </a:extLst>
            </p:cNvPr>
            <p:cNvSpPr txBox="1"/>
            <p:nvPr/>
          </p:nvSpPr>
          <p:spPr>
            <a:xfrm>
              <a:off x="5498175" y="3117754"/>
              <a:ext cx="907706" cy="307777"/>
            </a:xfrm>
            <a:prstGeom prst="rect">
              <a:avLst/>
            </a:prstGeom>
            <a:noFill/>
          </p:spPr>
          <p:txBody>
            <a:bodyPr wrap="square" rtlCol="0">
              <a:spAutoFit/>
            </a:bodyPr>
            <a:lstStyle/>
            <a:p>
              <a:r>
                <a:rPr kumimoji="1" lang="en-US" altLang="ja-JP" sz="1400" dirty="0">
                  <a:latin typeface="Arial" panose="020B0604020202020204" pitchFamily="34" charset="0"/>
                  <a:cs typeface="Arial" panose="020B0604020202020204" pitchFamily="34" charset="0"/>
                </a:rPr>
                <a:t>250 fs</a:t>
              </a:r>
              <a:endParaRPr kumimoji="1" lang="ja-JP" altLang="en-US" sz="1400">
                <a:latin typeface="Arial" panose="020B0604020202020204" pitchFamily="34" charset="0"/>
                <a:cs typeface="Arial" panose="020B0604020202020204" pitchFamily="34" charset="0"/>
              </a:endParaRPr>
            </a:p>
          </p:txBody>
        </p:sp>
        <p:sp>
          <p:nvSpPr>
            <p:cNvPr id="30" name="テキスト ボックス 26">
              <a:extLst>
                <a:ext uri="{FF2B5EF4-FFF2-40B4-BE49-F238E27FC236}">
                  <a16:creationId xmlns:a16="http://schemas.microsoft.com/office/drawing/2014/main" id="{96B9BFCF-8F66-E99E-D2A6-8612FF32DEA5}"/>
                </a:ext>
              </a:extLst>
            </p:cNvPr>
            <p:cNvSpPr txBox="1"/>
            <p:nvPr/>
          </p:nvSpPr>
          <p:spPr>
            <a:xfrm>
              <a:off x="6930940" y="2587497"/>
              <a:ext cx="680885" cy="307777"/>
            </a:xfrm>
            <a:prstGeom prst="rect">
              <a:avLst/>
            </a:prstGeom>
            <a:noFill/>
          </p:spPr>
          <p:txBody>
            <a:bodyPr wrap="square" rtlCol="0">
              <a:spAutoFit/>
            </a:bodyPr>
            <a:lstStyle/>
            <a:p>
              <a:r>
                <a:rPr kumimoji="1" lang="en-US" altLang="ja-JP" sz="1400" dirty="0">
                  <a:latin typeface="Arial" panose="020B0604020202020204" pitchFamily="34" charset="0"/>
                  <a:cs typeface="Arial" panose="020B0604020202020204" pitchFamily="34" charset="0"/>
                </a:rPr>
                <a:t>2 </a:t>
              </a:r>
              <a:r>
                <a:rPr kumimoji="1" lang="en-US" altLang="ja-JP" sz="1400" dirty="0" err="1">
                  <a:latin typeface="Arial" panose="020B0604020202020204" pitchFamily="34" charset="0"/>
                  <a:cs typeface="Arial" panose="020B0604020202020204" pitchFamily="34" charset="0"/>
                </a:rPr>
                <a:t>ps</a:t>
              </a:r>
              <a:endParaRPr kumimoji="1" lang="ja-JP" altLang="en-US" sz="1400">
                <a:latin typeface="Arial" panose="020B0604020202020204" pitchFamily="34" charset="0"/>
                <a:cs typeface="Arial" panose="020B0604020202020204" pitchFamily="34" charset="0"/>
              </a:endParaRPr>
            </a:p>
          </p:txBody>
        </p:sp>
        <p:sp>
          <p:nvSpPr>
            <p:cNvPr id="31" name="テキスト ボックス 28">
              <a:extLst>
                <a:ext uri="{FF2B5EF4-FFF2-40B4-BE49-F238E27FC236}">
                  <a16:creationId xmlns:a16="http://schemas.microsoft.com/office/drawing/2014/main" id="{B852DA5A-3232-7A43-4F49-BCCF2DBA3BCE}"/>
                </a:ext>
              </a:extLst>
            </p:cNvPr>
            <p:cNvSpPr txBox="1"/>
            <p:nvPr/>
          </p:nvSpPr>
          <p:spPr>
            <a:xfrm>
              <a:off x="8881035" y="2002145"/>
              <a:ext cx="2754817" cy="689484"/>
            </a:xfrm>
            <a:prstGeom prst="rect">
              <a:avLst/>
            </a:prstGeom>
            <a:noFill/>
          </p:spPr>
          <p:txBody>
            <a:bodyPr wrap="square" rtlCol="0">
              <a:spAutoFit/>
            </a:bodyPr>
            <a:lstStyle/>
            <a:p>
              <a:pPr algn="ctr">
                <a:lnSpc>
                  <a:spcPct val="110000"/>
                </a:lnSpc>
              </a:pPr>
              <a:r>
                <a:rPr kumimoji="1" lang="en-US" altLang="ja-JP" dirty="0">
                  <a:latin typeface="Aptos" panose="020B0004020202020204" pitchFamily="34" charset="0"/>
                  <a:cs typeface="Arial" panose="020B0604020202020204" pitchFamily="34" charset="0"/>
                </a:rPr>
                <a:t>Electron energy spectrum observed in x &gt; 40 mm</a:t>
              </a:r>
              <a:endParaRPr kumimoji="1" lang="ja-JP" altLang="en-US">
                <a:latin typeface="Aptos" panose="020B0004020202020204" pitchFamily="34" charset="0"/>
                <a:cs typeface="Arial" panose="020B0604020202020204" pitchFamily="34" charset="0"/>
              </a:endParaRPr>
            </a:p>
          </p:txBody>
        </p:sp>
        <p:sp>
          <p:nvSpPr>
            <p:cNvPr id="32" name="テキスト ボックス 47">
              <a:extLst>
                <a:ext uri="{FF2B5EF4-FFF2-40B4-BE49-F238E27FC236}">
                  <a16:creationId xmlns:a16="http://schemas.microsoft.com/office/drawing/2014/main" id="{D57DB24E-73F9-034E-4580-0F811B00987F}"/>
                </a:ext>
              </a:extLst>
            </p:cNvPr>
            <p:cNvSpPr txBox="1"/>
            <p:nvPr/>
          </p:nvSpPr>
          <p:spPr>
            <a:xfrm>
              <a:off x="4612803" y="1854837"/>
              <a:ext cx="2999022" cy="689484"/>
            </a:xfrm>
            <a:prstGeom prst="rect">
              <a:avLst/>
            </a:prstGeom>
            <a:noFill/>
          </p:spPr>
          <p:txBody>
            <a:bodyPr wrap="square" rtlCol="0">
              <a:spAutoFit/>
            </a:bodyPr>
            <a:lstStyle/>
            <a:p>
              <a:pPr algn="ctr">
                <a:lnSpc>
                  <a:spcPct val="110000"/>
                </a:lnSpc>
              </a:pPr>
              <a:r>
                <a:rPr kumimoji="1" lang="en-US" altLang="ja-JP" dirty="0">
                  <a:latin typeface="Aptos" panose="020B0004020202020204" pitchFamily="34" charset="0"/>
                  <a:cs typeface="Arial" panose="020B0604020202020204" pitchFamily="34" charset="0"/>
                </a:rPr>
                <a:t>Temporal evolution of plasma density</a:t>
              </a:r>
              <a:endParaRPr kumimoji="1" lang="ja-JP" altLang="en-US">
                <a:latin typeface="Aptos" panose="020B0004020202020204" pitchFamily="34" charset="0"/>
                <a:cs typeface="Arial" panose="020B0604020202020204" pitchFamily="34" charset="0"/>
              </a:endParaRPr>
            </a:p>
          </p:txBody>
        </p:sp>
        <p:sp>
          <p:nvSpPr>
            <p:cNvPr id="33" name="テキスト ボックス 48">
              <a:extLst>
                <a:ext uri="{FF2B5EF4-FFF2-40B4-BE49-F238E27FC236}">
                  <a16:creationId xmlns:a16="http://schemas.microsoft.com/office/drawing/2014/main" id="{061EBCBF-822A-68EA-702E-EBE2D8D85BF9}"/>
                </a:ext>
              </a:extLst>
            </p:cNvPr>
            <p:cNvSpPr txBox="1"/>
            <p:nvPr/>
          </p:nvSpPr>
          <p:spPr>
            <a:xfrm>
              <a:off x="6429085" y="2678962"/>
              <a:ext cx="680885" cy="307777"/>
            </a:xfrm>
            <a:prstGeom prst="rect">
              <a:avLst/>
            </a:prstGeom>
            <a:noFill/>
          </p:spPr>
          <p:txBody>
            <a:bodyPr wrap="square" rtlCol="0">
              <a:spAutoFit/>
            </a:bodyPr>
            <a:lstStyle/>
            <a:p>
              <a:r>
                <a:rPr kumimoji="1" lang="en-US" altLang="ja-JP" sz="1400" dirty="0">
                  <a:latin typeface="Arial" panose="020B0604020202020204" pitchFamily="34" charset="0"/>
                  <a:cs typeface="Arial" panose="020B0604020202020204" pitchFamily="34" charset="0"/>
                </a:rPr>
                <a:t>1 </a:t>
              </a:r>
              <a:r>
                <a:rPr kumimoji="1" lang="en-US" altLang="ja-JP" sz="1400" dirty="0" err="1">
                  <a:latin typeface="Arial" panose="020B0604020202020204" pitchFamily="34" charset="0"/>
                  <a:cs typeface="Arial" panose="020B0604020202020204" pitchFamily="34" charset="0"/>
                </a:rPr>
                <a:t>ps</a:t>
              </a:r>
              <a:endParaRPr kumimoji="1" lang="ja-JP" altLang="en-US" sz="1400">
                <a:latin typeface="Arial" panose="020B0604020202020204" pitchFamily="34" charset="0"/>
                <a:cs typeface="Arial" panose="020B0604020202020204" pitchFamily="34" charset="0"/>
              </a:endParaRPr>
            </a:p>
          </p:txBody>
        </p:sp>
        <p:cxnSp>
          <p:nvCxnSpPr>
            <p:cNvPr id="34" name="直線矢印コネクタ 49">
              <a:extLst>
                <a:ext uri="{FF2B5EF4-FFF2-40B4-BE49-F238E27FC236}">
                  <a16:creationId xmlns:a16="http://schemas.microsoft.com/office/drawing/2014/main" id="{4AD8C3B8-E0AB-683A-F448-DB330253564E}"/>
                </a:ext>
              </a:extLst>
            </p:cNvPr>
            <p:cNvCxnSpPr>
              <a:cxnSpLocks/>
            </p:cNvCxnSpPr>
            <p:nvPr/>
          </p:nvCxnSpPr>
          <p:spPr>
            <a:xfrm>
              <a:off x="6798825" y="2930895"/>
              <a:ext cx="130700" cy="202035"/>
            </a:xfrm>
            <a:prstGeom prst="straightConnector1">
              <a:avLst/>
            </a:prstGeom>
            <a:ln w="9525">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35" name="直線矢印コネクタ 50">
              <a:extLst>
                <a:ext uri="{FF2B5EF4-FFF2-40B4-BE49-F238E27FC236}">
                  <a16:creationId xmlns:a16="http://schemas.microsoft.com/office/drawing/2014/main" id="{237C27E3-F8FD-8041-AB8F-658D541A6C5D}"/>
                </a:ext>
              </a:extLst>
            </p:cNvPr>
            <p:cNvCxnSpPr>
              <a:cxnSpLocks/>
            </p:cNvCxnSpPr>
            <p:nvPr/>
          </p:nvCxnSpPr>
          <p:spPr>
            <a:xfrm>
              <a:off x="7246704" y="2811612"/>
              <a:ext cx="130700" cy="202035"/>
            </a:xfrm>
            <a:prstGeom prst="straightConnector1">
              <a:avLst/>
            </a:prstGeom>
            <a:ln w="9525">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36" name="直線矢印コネクタ 51">
              <a:extLst>
                <a:ext uri="{FF2B5EF4-FFF2-40B4-BE49-F238E27FC236}">
                  <a16:creationId xmlns:a16="http://schemas.microsoft.com/office/drawing/2014/main" id="{B4E17CE4-23BB-AF42-F242-3C69E37F700F}"/>
                </a:ext>
              </a:extLst>
            </p:cNvPr>
            <p:cNvCxnSpPr>
              <a:cxnSpLocks/>
            </p:cNvCxnSpPr>
            <p:nvPr/>
          </p:nvCxnSpPr>
          <p:spPr>
            <a:xfrm>
              <a:off x="6107877" y="3306755"/>
              <a:ext cx="130700" cy="202035"/>
            </a:xfrm>
            <a:prstGeom prst="straightConnector1">
              <a:avLst/>
            </a:prstGeom>
            <a:ln w="9525">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37" name="直線矢印コネクタ 52">
              <a:extLst>
                <a:ext uri="{FF2B5EF4-FFF2-40B4-BE49-F238E27FC236}">
                  <a16:creationId xmlns:a16="http://schemas.microsoft.com/office/drawing/2014/main" id="{A3A40A2F-E25E-17EE-EDE3-0C02E4075220}"/>
                </a:ext>
              </a:extLst>
            </p:cNvPr>
            <p:cNvCxnSpPr>
              <a:cxnSpLocks/>
            </p:cNvCxnSpPr>
            <p:nvPr/>
          </p:nvCxnSpPr>
          <p:spPr>
            <a:xfrm>
              <a:off x="6391459" y="3124453"/>
              <a:ext cx="130700" cy="202035"/>
            </a:xfrm>
            <a:prstGeom prst="straightConnector1">
              <a:avLst/>
            </a:prstGeom>
            <a:ln w="9525">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sp>
          <p:nvSpPr>
            <p:cNvPr id="38" name="テキスト ボックス 53">
              <a:extLst>
                <a:ext uri="{FF2B5EF4-FFF2-40B4-BE49-F238E27FC236}">
                  <a16:creationId xmlns:a16="http://schemas.microsoft.com/office/drawing/2014/main" id="{A3CD88DE-06FD-BDA8-5852-7FC5FBF288CE}"/>
                </a:ext>
              </a:extLst>
            </p:cNvPr>
            <p:cNvSpPr txBox="1"/>
            <p:nvPr/>
          </p:nvSpPr>
          <p:spPr>
            <a:xfrm>
              <a:off x="5884188" y="2877019"/>
              <a:ext cx="960293" cy="307777"/>
            </a:xfrm>
            <a:prstGeom prst="rect">
              <a:avLst/>
            </a:prstGeom>
            <a:noFill/>
          </p:spPr>
          <p:txBody>
            <a:bodyPr wrap="square" rtlCol="0">
              <a:spAutoFit/>
            </a:bodyPr>
            <a:lstStyle/>
            <a:p>
              <a:r>
                <a:rPr kumimoji="1" lang="en-US" altLang="ja-JP" sz="1400" dirty="0">
                  <a:latin typeface="Arial" panose="020B0604020202020204" pitchFamily="34" charset="0"/>
                  <a:cs typeface="Arial" panose="020B0604020202020204" pitchFamily="34" charset="0"/>
                </a:rPr>
                <a:t>0.5 </a:t>
              </a:r>
              <a:r>
                <a:rPr kumimoji="1" lang="en-US" altLang="ja-JP" sz="1400" dirty="0" err="1">
                  <a:latin typeface="Arial" panose="020B0604020202020204" pitchFamily="34" charset="0"/>
                  <a:cs typeface="Arial" panose="020B0604020202020204" pitchFamily="34" charset="0"/>
                </a:rPr>
                <a:t>ps</a:t>
              </a:r>
              <a:endParaRPr kumimoji="1" lang="ja-JP" altLang="en-US" sz="1400">
                <a:latin typeface="Arial" panose="020B0604020202020204" pitchFamily="34" charset="0"/>
                <a:cs typeface="Arial" panose="020B0604020202020204" pitchFamily="34" charset="0"/>
              </a:endParaRPr>
            </a:p>
          </p:txBody>
        </p:sp>
        <p:sp>
          <p:nvSpPr>
            <p:cNvPr id="39" name="テキスト ボックス 54">
              <a:extLst>
                <a:ext uri="{FF2B5EF4-FFF2-40B4-BE49-F238E27FC236}">
                  <a16:creationId xmlns:a16="http://schemas.microsoft.com/office/drawing/2014/main" id="{20501F56-17A4-8DDB-5869-60F66EF283D3}"/>
                </a:ext>
              </a:extLst>
            </p:cNvPr>
            <p:cNvSpPr txBox="1"/>
            <p:nvPr/>
          </p:nvSpPr>
          <p:spPr>
            <a:xfrm>
              <a:off x="7456144" y="3386041"/>
              <a:ext cx="572553" cy="523220"/>
            </a:xfrm>
            <a:prstGeom prst="rect">
              <a:avLst/>
            </a:prstGeom>
            <a:noFill/>
          </p:spPr>
          <p:txBody>
            <a:bodyPr wrap="square" rtlCol="0">
              <a:spAutoFit/>
            </a:bodyPr>
            <a:lstStyle/>
            <a:p>
              <a:r>
                <a:rPr kumimoji="1" lang="en-US" altLang="ja-JP" sz="1400" dirty="0">
                  <a:latin typeface="Arial" panose="020B0604020202020204" pitchFamily="34" charset="0"/>
                  <a:cs typeface="Arial" panose="020B0604020202020204" pitchFamily="34" charset="0"/>
                </a:rPr>
                <a:t>3.5 </a:t>
              </a:r>
              <a:r>
                <a:rPr kumimoji="1" lang="en-US" altLang="ja-JP" sz="1400" dirty="0" err="1">
                  <a:latin typeface="Arial" panose="020B0604020202020204" pitchFamily="34" charset="0"/>
                  <a:cs typeface="Arial" panose="020B0604020202020204" pitchFamily="34" charset="0"/>
                </a:rPr>
                <a:t>ps</a:t>
              </a:r>
              <a:endParaRPr kumimoji="1" lang="ja-JP" altLang="en-US" sz="1400">
                <a:latin typeface="Arial" panose="020B0604020202020204" pitchFamily="34" charset="0"/>
                <a:cs typeface="Arial" panose="020B0604020202020204" pitchFamily="34" charset="0"/>
              </a:endParaRPr>
            </a:p>
          </p:txBody>
        </p:sp>
        <p:pic>
          <p:nvPicPr>
            <p:cNvPr id="40" name="図 19">
              <a:extLst>
                <a:ext uri="{FF2B5EF4-FFF2-40B4-BE49-F238E27FC236}">
                  <a16:creationId xmlns:a16="http://schemas.microsoft.com/office/drawing/2014/main" id="{C8462279-DD13-7812-6819-847E6E031AF6}"/>
                </a:ext>
              </a:extLst>
            </p:cNvPr>
            <p:cNvPicPr>
              <a:picLocks noChangeAspect="1"/>
            </p:cNvPicPr>
            <p:nvPr/>
          </p:nvPicPr>
          <p:blipFill>
            <a:blip r:embed="rId7"/>
            <a:srcRect l="7568" b="18939"/>
            <a:stretch>
              <a:fillRect/>
            </a:stretch>
          </p:blipFill>
          <p:spPr>
            <a:xfrm>
              <a:off x="8438281" y="2532456"/>
              <a:ext cx="3726873" cy="2451289"/>
            </a:xfrm>
            <a:prstGeom prst="rect">
              <a:avLst/>
            </a:prstGeom>
          </p:spPr>
        </p:pic>
        <p:pic>
          <p:nvPicPr>
            <p:cNvPr id="41" name="図 20">
              <a:extLst>
                <a:ext uri="{FF2B5EF4-FFF2-40B4-BE49-F238E27FC236}">
                  <a16:creationId xmlns:a16="http://schemas.microsoft.com/office/drawing/2014/main" id="{1FA10C59-D909-A1A4-6340-A3B2CCCB681B}"/>
                </a:ext>
              </a:extLst>
            </p:cNvPr>
            <p:cNvPicPr>
              <a:picLocks noChangeAspect="1"/>
            </p:cNvPicPr>
            <p:nvPr/>
          </p:nvPicPr>
          <p:blipFill>
            <a:blip r:embed="rId8"/>
            <a:srcRect l="7568" b="19175"/>
            <a:stretch>
              <a:fillRect/>
            </a:stretch>
          </p:blipFill>
          <p:spPr>
            <a:xfrm>
              <a:off x="8438281" y="2532456"/>
              <a:ext cx="3726873" cy="2444146"/>
            </a:xfrm>
            <a:prstGeom prst="rect">
              <a:avLst/>
            </a:prstGeom>
          </p:spPr>
        </p:pic>
        <p:pic>
          <p:nvPicPr>
            <p:cNvPr id="42" name="図 21">
              <a:extLst>
                <a:ext uri="{FF2B5EF4-FFF2-40B4-BE49-F238E27FC236}">
                  <a16:creationId xmlns:a16="http://schemas.microsoft.com/office/drawing/2014/main" id="{96E89373-CD20-5923-4B83-485D9EF9FD2E}"/>
                </a:ext>
              </a:extLst>
            </p:cNvPr>
            <p:cNvPicPr>
              <a:picLocks noChangeAspect="1"/>
            </p:cNvPicPr>
            <p:nvPr/>
          </p:nvPicPr>
          <p:blipFill>
            <a:blip r:embed="rId9"/>
            <a:srcRect l="7568" b="18939"/>
            <a:stretch>
              <a:fillRect/>
            </a:stretch>
          </p:blipFill>
          <p:spPr>
            <a:xfrm>
              <a:off x="8438281" y="2532456"/>
              <a:ext cx="3726873" cy="2451289"/>
            </a:xfrm>
            <a:prstGeom prst="rect">
              <a:avLst/>
            </a:prstGeom>
          </p:spPr>
        </p:pic>
        <p:sp>
          <p:nvSpPr>
            <p:cNvPr id="43" name="下矢印 22">
              <a:extLst>
                <a:ext uri="{FF2B5EF4-FFF2-40B4-BE49-F238E27FC236}">
                  <a16:creationId xmlns:a16="http://schemas.microsoft.com/office/drawing/2014/main" id="{D3049EF5-9805-5516-DA14-41CB01BF1ECC}"/>
                </a:ext>
              </a:extLst>
            </p:cNvPr>
            <p:cNvSpPr/>
            <p:nvPr/>
          </p:nvSpPr>
          <p:spPr>
            <a:xfrm rot="10800000">
              <a:off x="9802432" y="3405944"/>
              <a:ext cx="223184" cy="298691"/>
            </a:xfrm>
            <a:prstGeom prst="downArrow">
              <a:avLst>
                <a:gd name="adj1" fmla="val 50000"/>
                <a:gd name="adj2" fmla="val 73484"/>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44" name="テキスト ボックス 27">
              <a:extLst>
                <a:ext uri="{FF2B5EF4-FFF2-40B4-BE49-F238E27FC236}">
                  <a16:creationId xmlns:a16="http://schemas.microsoft.com/office/drawing/2014/main" id="{468272CA-3ADF-8E9F-A168-CE210E6481ED}"/>
                </a:ext>
              </a:extLst>
            </p:cNvPr>
            <p:cNvSpPr txBox="1"/>
            <p:nvPr/>
          </p:nvSpPr>
          <p:spPr>
            <a:xfrm rot="21201337">
              <a:off x="9329345" y="3961197"/>
              <a:ext cx="1672594" cy="523220"/>
            </a:xfrm>
            <a:prstGeom prst="rect">
              <a:avLst/>
            </a:prstGeom>
            <a:noFill/>
          </p:spPr>
          <p:txBody>
            <a:bodyPr wrap="square" rtlCol="0">
              <a:spAutoFit/>
            </a:bodyPr>
            <a:lstStyle/>
            <a:p>
              <a:r>
                <a:rPr kumimoji="1" lang="en-US" altLang="ja-JP" sz="1400" dirty="0">
                  <a:solidFill>
                    <a:schemeClr val="tx1">
                      <a:lumMod val="50000"/>
                      <a:lumOff val="50000"/>
                    </a:schemeClr>
                  </a:solidFill>
                  <a:latin typeface="Arial" panose="020B0604020202020204" pitchFamily="34" charset="0"/>
                  <a:cs typeface="Arial" panose="020B0604020202020204" pitchFamily="34" charset="0"/>
                </a:rPr>
                <a:t>Maxwellian</a:t>
              </a:r>
              <a:r>
                <a:rPr lang="en-US" altLang="ja-JP" sz="1400" dirty="0">
                  <a:solidFill>
                    <a:schemeClr val="tx1">
                      <a:lumMod val="50000"/>
                      <a:lumOff val="50000"/>
                    </a:schemeClr>
                  </a:solidFill>
                  <a:latin typeface="Arial" panose="020B0604020202020204" pitchFamily="34" charset="0"/>
                  <a:cs typeface="Arial" panose="020B0604020202020204" pitchFamily="34" charset="0"/>
                </a:rPr>
                <a:t> fitting</a:t>
              </a:r>
              <a:endParaRPr kumimoji="1" lang="en-US" altLang="ja-JP" sz="1400" dirty="0">
                <a:solidFill>
                  <a:schemeClr val="tx1">
                    <a:lumMod val="50000"/>
                    <a:lumOff val="50000"/>
                  </a:schemeClr>
                </a:solidFill>
                <a:latin typeface="Arial" panose="020B0604020202020204" pitchFamily="34" charset="0"/>
                <a:cs typeface="Arial" panose="020B0604020202020204" pitchFamily="34" charset="0"/>
              </a:endParaRPr>
            </a:p>
            <a:p>
              <a:r>
                <a:rPr kumimoji="1" lang="en-US" altLang="ja-JP" sz="1400" dirty="0" err="1">
                  <a:solidFill>
                    <a:schemeClr val="tx1">
                      <a:lumMod val="50000"/>
                      <a:lumOff val="50000"/>
                    </a:schemeClr>
                  </a:solidFill>
                  <a:latin typeface="Arial" panose="020B0604020202020204" pitchFamily="34" charset="0"/>
                  <a:cs typeface="Arial" panose="020B0604020202020204" pitchFamily="34" charset="0"/>
                </a:rPr>
                <a:t>T</a:t>
              </a:r>
              <a:r>
                <a:rPr kumimoji="1" lang="en-US" altLang="ja-JP" sz="1400" baseline="-25000" dirty="0" err="1">
                  <a:solidFill>
                    <a:schemeClr val="tx1">
                      <a:lumMod val="50000"/>
                      <a:lumOff val="50000"/>
                    </a:schemeClr>
                  </a:solidFill>
                  <a:latin typeface="Arial" panose="020B0604020202020204" pitchFamily="34" charset="0"/>
                  <a:cs typeface="Arial" panose="020B0604020202020204" pitchFamily="34" charset="0"/>
                </a:rPr>
                <a:t>p</a:t>
              </a:r>
              <a:r>
                <a:rPr kumimoji="1" lang="en-US" altLang="ja-JP" sz="1400" dirty="0">
                  <a:solidFill>
                    <a:schemeClr val="tx1">
                      <a:lumMod val="50000"/>
                      <a:lumOff val="50000"/>
                    </a:schemeClr>
                  </a:solidFill>
                  <a:latin typeface="Arial" panose="020B0604020202020204" pitchFamily="34" charset="0"/>
                  <a:cs typeface="Arial" panose="020B0604020202020204" pitchFamily="34" charset="0"/>
                </a:rPr>
                <a:t> = 15 MeV</a:t>
              </a:r>
              <a:endParaRPr kumimoji="1" lang="ja-JP" altLang="en-US" sz="1400">
                <a:solidFill>
                  <a:schemeClr val="tx1">
                    <a:lumMod val="50000"/>
                    <a:lumOff val="50000"/>
                  </a:schemeClr>
                </a:solidFill>
                <a:latin typeface="Arial" panose="020B0604020202020204" pitchFamily="34" charset="0"/>
                <a:cs typeface="Arial" panose="020B0604020202020204" pitchFamily="34" charset="0"/>
              </a:endParaRPr>
            </a:p>
          </p:txBody>
        </p:sp>
        <p:sp>
          <p:nvSpPr>
            <p:cNvPr id="45" name="テキスト ボックス 45">
              <a:extLst>
                <a:ext uri="{FF2B5EF4-FFF2-40B4-BE49-F238E27FC236}">
                  <a16:creationId xmlns:a16="http://schemas.microsoft.com/office/drawing/2014/main" id="{A2B2EE09-0EDD-D22C-D7D6-A820E0247882}"/>
                </a:ext>
              </a:extLst>
            </p:cNvPr>
            <p:cNvSpPr txBox="1"/>
            <p:nvPr/>
          </p:nvSpPr>
          <p:spPr>
            <a:xfrm>
              <a:off x="8845770" y="3592334"/>
              <a:ext cx="960153" cy="338554"/>
            </a:xfrm>
            <a:prstGeom prst="rect">
              <a:avLst/>
            </a:prstGeom>
            <a:noFill/>
          </p:spPr>
          <p:txBody>
            <a:bodyPr wrap="square" rtlCol="0">
              <a:spAutoFit/>
            </a:bodyPr>
            <a:lstStyle/>
            <a:p>
              <a:r>
                <a:rPr kumimoji="1" lang="en-US" altLang="ja-JP" sz="1600" dirty="0">
                  <a:solidFill>
                    <a:srgbClr val="0432FF"/>
                  </a:solidFill>
                  <a:latin typeface="Arial" panose="020B0604020202020204" pitchFamily="34" charset="0"/>
                  <a:cs typeface="Arial" panose="020B0604020202020204" pitchFamily="34" charset="0"/>
                </a:rPr>
                <a:t>250 fs</a:t>
              </a:r>
              <a:endParaRPr kumimoji="1" lang="ja-JP" altLang="en-US" sz="1600">
                <a:solidFill>
                  <a:srgbClr val="0432FF"/>
                </a:solidFill>
                <a:latin typeface="Arial" panose="020B0604020202020204" pitchFamily="34" charset="0"/>
                <a:cs typeface="Arial" panose="020B0604020202020204" pitchFamily="34" charset="0"/>
              </a:endParaRPr>
            </a:p>
          </p:txBody>
        </p:sp>
        <p:sp>
          <p:nvSpPr>
            <p:cNvPr id="46" name="テキスト ボックス 46">
              <a:extLst>
                <a:ext uri="{FF2B5EF4-FFF2-40B4-BE49-F238E27FC236}">
                  <a16:creationId xmlns:a16="http://schemas.microsoft.com/office/drawing/2014/main" id="{50EE615A-2567-0CE5-293B-A486460CB9EA}"/>
                </a:ext>
              </a:extLst>
            </p:cNvPr>
            <p:cNvSpPr txBox="1"/>
            <p:nvPr/>
          </p:nvSpPr>
          <p:spPr>
            <a:xfrm>
              <a:off x="9949921" y="2980403"/>
              <a:ext cx="809421" cy="338554"/>
            </a:xfrm>
            <a:prstGeom prst="rect">
              <a:avLst/>
            </a:prstGeom>
            <a:noFill/>
          </p:spPr>
          <p:txBody>
            <a:bodyPr wrap="square" rtlCol="0">
              <a:spAutoFit/>
            </a:bodyPr>
            <a:lstStyle/>
            <a:p>
              <a:r>
                <a:rPr kumimoji="1" lang="en-US" altLang="ja-JP" sz="1600" dirty="0">
                  <a:solidFill>
                    <a:srgbClr val="FF0000"/>
                  </a:solidFill>
                  <a:latin typeface="Arial" panose="020B0604020202020204" pitchFamily="34" charset="0"/>
                  <a:cs typeface="Arial" panose="020B0604020202020204" pitchFamily="34" charset="0"/>
                </a:rPr>
                <a:t>2 </a:t>
              </a:r>
              <a:r>
                <a:rPr kumimoji="1" lang="en-US" altLang="ja-JP" sz="1600" dirty="0" err="1">
                  <a:solidFill>
                    <a:srgbClr val="FF0000"/>
                  </a:solidFill>
                  <a:latin typeface="Arial" panose="020B0604020202020204" pitchFamily="34" charset="0"/>
                  <a:cs typeface="Arial" panose="020B0604020202020204" pitchFamily="34" charset="0"/>
                </a:rPr>
                <a:t>ps</a:t>
              </a:r>
              <a:endParaRPr kumimoji="1" lang="ja-JP" altLang="en-US" sz="1600">
                <a:solidFill>
                  <a:srgbClr val="FF0000"/>
                </a:solidFill>
                <a:latin typeface="Arial" panose="020B0604020202020204" pitchFamily="34" charset="0"/>
                <a:cs typeface="Arial" panose="020B0604020202020204" pitchFamily="34" charset="0"/>
              </a:endParaRPr>
            </a:p>
          </p:txBody>
        </p:sp>
        <p:cxnSp>
          <p:nvCxnSpPr>
            <p:cNvPr id="47" name="直線矢印コネクタ 55">
              <a:extLst>
                <a:ext uri="{FF2B5EF4-FFF2-40B4-BE49-F238E27FC236}">
                  <a16:creationId xmlns:a16="http://schemas.microsoft.com/office/drawing/2014/main" id="{97EAE980-8B01-6B3E-0428-4D387C96C92C}"/>
                </a:ext>
              </a:extLst>
            </p:cNvPr>
            <p:cNvCxnSpPr>
              <a:cxnSpLocks/>
            </p:cNvCxnSpPr>
            <p:nvPr/>
          </p:nvCxnSpPr>
          <p:spPr>
            <a:xfrm flipH="1" flipV="1">
              <a:off x="7581901" y="3212759"/>
              <a:ext cx="116900" cy="215316"/>
            </a:xfrm>
            <a:prstGeom prst="straightConnector1">
              <a:avLst/>
            </a:prstGeom>
            <a:ln w="9525">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sp>
          <p:nvSpPr>
            <p:cNvPr id="48" name="テキスト ボックス 56">
              <a:extLst>
                <a:ext uri="{FF2B5EF4-FFF2-40B4-BE49-F238E27FC236}">
                  <a16:creationId xmlns:a16="http://schemas.microsoft.com/office/drawing/2014/main" id="{25193A80-2BFA-6FFC-5AE7-42A20DECACF2}"/>
                </a:ext>
              </a:extLst>
            </p:cNvPr>
            <p:cNvSpPr txBox="1"/>
            <p:nvPr/>
          </p:nvSpPr>
          <p:spPr>
            <a:xfrm rot="16200000">
              <a:off x="3457035" y="3658584"/>
              <a:ext cx="99399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Hiragino Maru Gothic Pro W4" panose="020F0400000000000000" pitchFamily="34" charset="-128"/>
                  <a:cs typeface="Arial" panose="020B0604020202020204" pitchFamily="34" charset="0"/>
                </a:rPr>
                <a:t>n</a:t>
              </a:r>
              <a:r>
                <a:rPr kumimoji="1" lang="en-US" altLang="ja-JP" sz="1400" b="0" i="0" u="none" strike="noStrike" kern="1200" cap="none" spc="0" normalizeH="0" baseline="-25000" noProof="0" dirty="0">
                  <a:ln>
                    <a:noFill/>
                  </a:ln>
                  <a:solidFill>
                    <a:prstClr val="black"/>
                  </a:solidFill>
                  <a:effectLst/>
                  <a:uLnTx/>
                  <a:uFillTx/>
                  <a:latin typeface="Arial" panose="020B0604020202020204" pitchFamily="34" charset="0"/>
                  <a:ea typeface="Hiragino Maru Gothic Pro W4" panose="020F0400000000000000" pitchFamily="34" charset="-128"/>
                  <a:cs typeface="Arial" panose="020B0604020202020204" pitchFamily="34" charset="0"/>
                </a:rPr>
                <a:t>e </a:t>
              </a: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Hiragino Maru Gothic Pro W4" panose="020F0400000000000000" pitchFamily="34" charset="-128"/>
                  <a:cs typeface="Arial" panose="020B0604020202020204" pitchFamily="34" charset="0"/>
                </a:rPr>
                <a:t>/</a:t>
              </a:r>
              <a:r>
                <a:rPr kumimoji="1" lang="en-US" altLang="ja-JP" sz="1400" b="0" i="0" u="none" strike="noStrike" kern="1200" cap="none" spc="0" normalizeH="0" baseline="-25000" noProof="0" dirty="0">
                  <a:ln>
                    <a:noFill/>
                  </a:ln>
                  <a:solidFill>
                    <a:prstClr val="black"/>
                  </a:solidFill>
                  <a:effectLst/>
                  <a:uLnTx/>
                  <a:uFillTx/>
                  <a:latin typeface="Arial" panose="020B0604020202020204" pitchFamily="34" charset="0"/>
                  <a:ea typeface="Hiragino Maru Gothic Pro W4" panose="020F0400000000000000" pitchFamily="34" charset="-128"/>
                  <a:cs typeface="Arial" panose="020B0604020202020204" pitchFamily="34" charset="0"/>
                </a:rPr>
                <a:t> </a:t>
              </a:r>
              <a:r>
                <a:rPr kumimoji="1" lang="en-US" altLang="ja-JP" sz="1400" b="0" i="0" u="none" strike="noStrike" kern="1200" cap="none" spc="0" normalizeH="0" baseline="0" noProof="0" dirty="0" err="1">
                  <a:ln>
                    <a:noFill/>
                  </a:ln>
                  <a:solidFill>
                    <a:prstClr val="black"/>
                  </a:solidFill>
                  <a:effectLst/>
                  <a:uLnTx/>
                  <a:uFillTx/>
                  <a:latin typeface="Arial" panose="020B0604020202020204" pitchFamily="34" charset="0"/>
                  <a:ea typeface="Hiragino Maru Gothic Pro W4" panose="020F0400000000000000" pitchFamily="34" charset="-128"/>
                  <a:cs typeface="Arial" panose="020B0604020202020204" pitchFamily="34" charset="0"/>
                </a:rPr>
                <a:t>n</a:t>
              </a:r>
              <a:r>
                <a:rPr kumimoji="1" lang="en-US" altLang="ja-JP" sz="1400" b="0" i="0" u="none" strike="noStrike" kern="1200" cap="none" spc="0" normalizeH="0" baseline="-25000" noProof="0" dirty="0" err="1">
                  <a:ln>
                    <a:noFill/>
                  </a:ln>
                  <a:solidFill>
                    <a:prstClr val="black"/>
                  </a:solidFill>
                  <a:effectLst/>
                  <a:uLnTx/>
                  <a:uFillTx/>
                  <a:latin typeface="Arial" panose="020B0604020202020204" pitchFamily="34" charset="0"/>
                  <a:ea typeface="Hiragino Maru Gothic Pro W4" panose="020F0400000000000000" pitchFamily="34" charset="-128"/>
                  <a:cs typeface="Arial" panose="020B0604020202020204" pitchFamily="34" charset="0"/>
                </a:rPr>
                <a:t>c</a:t>
              </a:r>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Hiragino Maru Gothic Pro W4" panose="020F0400000000000000" pitchFamily="34" charset="-128"/>
                <a:cs typeface="Arial" panose="020B0604020202020204" pitchFamily="34" charset="0"/>
              </a:endParaRPr>
            </a:p>
          </p:txBody>
        </p:sp>
        <p:sp>
          <p:nvSpPr>
            <p:cNvPr id="49" name="テキスト ボックス 30">
              <a:extLst>
                <a:ext uri="{FF2B5EF4-FFF2-40B4-BE49-F238E27FC236}">
                  <a16:creationId xmlns:a16="http://schemas.microsoft.com/office/drawing/2014/main" id="{34286FC1-F06E-4D3B-FB9C-496BE7B145F2}"/>
                </a:ext>
              </a:extLst>
            </p:cNvPr>
            <p:cNvSpPr txBox="1"/>
            <p:nvPr/>
          </p:nvSpPr>
          <p:spPr>
            <a:xfrm>
              <a:off x="444527" y="2002145"/>
              <a:ext cx="3141425" cy="384785"/>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1" lang="en-US" altLang="ja-JP" b="0" i="0" u="none" strike="noStrike" kern="1200" cap="none" spc="0" normalizeH="0" baseline="0" noProof="0" dirty="0">
                  <a:ln>
                    <a:noFill/>
                  </a:ln>
                  <a:solidFill>
                    <a:prstClr val="black"/>
                  </a:solidFill>
                  <a:effectLst/>
                  <a:uLnTx/>
                  <a:uFillTx/>
                  <a:latin typeface="Aptos" panose="020B0004020202020204" pitchFamily="34" charset="0"/>
                  <a:ea typeface="Hiragino Maru Gothic Pro W4" panose="020F0400000000000000" pitchFamily="34" charset="-128"/>
                  <a:cs typeface="Arial" panose="020B0604020202020204" pitchFamily="34" charset="0"/>
                </a:rPr>
                <a:t>Initial plasma profile </a:t>
              </a:r>
            </a:p>
          </p:txBody>
        </p:sp>
        <p:sp>
          <p:nvSpPr>
            <p:cNvPr id="50" name="テキスト ボックス 59">
              <a:extLst>
                <a:ext uri="{FF2B5EF4-FFF2-40B4-BE49-F238E27FC236}">
                  <a16:creationId xmlns:a16="http://schemas.microsoft.com/office/drawing/2014/main" id="{EB0C02C5-BA8A-AC44-C976-765A204DB27E}"/>
                </a:ext>
              </a:extLst>
            </p:cNvPr>
            <p:cNvSpPr txBox="1"/>
            <p:nvPr/>
          </p:nvSpPr>
          <p:spPr>
            <a:xfrm>
              <a:off x="3852685" y="2395779"/>
              <a:ext cx="60383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10</a:t>
              </a:r>
              <a:r>
                <a:rPr kumimoji="1" lang="en-US" altLang="ja-JP" sz="1400" b="0" i="0" u="none" strike="noStrike" kern="1200" cap="none" spc="0" normalizeH="0" baseline="3000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4</a:t>
              </a:r>
              <a:endParaRPr kumimoji="1" lang="ja-JP" altLang="en-US" sz="1400" b="0" i="0" u="none" strike="noStrike" kern="1200" cap="none" spc="0" normalizeH="0" baseline="3000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51" name="テキスト ボックス 62">
              <a:extLst>
                <a:ext uri="{FF2B5EF4-FFF2-40B4-BE49-F238E27FC236}">
                  <a16:creationId xmlns:a16="http://schemas.microsoft.com/office/drawing/2014/main" id="{3DCC26FF-98E8-CE7B-2E0D-6B56995E018E}"/>
                </a:ext>
              </a:extLst>
            </p:cNvPr>
            <p:cNvSpPr txBox="1"/>
            <p:nvPr/>
          </p:nvSpPr>
          <p:spPr>
            <a:xfrm>
              <a:off x="3852685" y="2820790"/>
              <a:ext cx="60383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10</a:t>
              </a:r>
              <a:r>
                <a:rPr kumimoji="1" lang="en-US" altLang="ja-JP" sz="1400" b="0" i="0" u="none" strike="noStrike" kern="1200" cap="none" spc="0" normalizeH="0" baseline="3000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3</a:t>
              </a:r>
              <a:endParaRPr kumimoji="1" lang="ja-JP" altLang="en-US" sz="1400" b="0" i="0" u="none" strike="noStrike" kern="1200" cap="none" spc="0" normalizeH="0" baseline="3000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52" name="テキスト ボックス 63">
              <a:extLst>
                <a:ext uri="{FF2B5EF4-FFF2-40B4-BE49-F238E27FC236}">
                  <a16:creationId xmlns:a16="http://schemas.microsoft.com/office/drawing/2014/main" id="{9C418BC2-F1DF-CC60-750D-3C88F1F5F210}"/>
                </a:ext>
              </a:extLst>
            </p:cNvPr>
            <p:cNvSpPr txBox="1"/>
            <p:nvPr/>
          </p:nvSpPr>
          <p:spPr>
            <a:xfrm>
              <a:off x="3852685" y="3245801"/>
              <a:ext cx="60383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10</a:t>
              </a:r>
              <a:r>
                <a:rPr kumimoji="1" lang="en-US" altLang="ja-JP" sz="1400" b="0" i="0" u="none" strike="noStrike" kern="1200" cap="none" spc="0" normalizeH="0" baseline="3000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2</a:t>
              </a:r>
              <a:endParaRPr kumimoji="1" lang="ja-JP" altLang="en-US" sz="1400" b="0" i="0" u="none" strike="noStrike" kern="1200" cap="none" spc="0" normalizeH="0" baseline="3000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53" name="テキスト ボックス 64">
              <a:extLst>
                <a:ext uri="{FF2B5EF4-FFF2-40B4-BE49-F238E27FC236}">
                  <a16:creationId xmlns:a16="http://schemas.microsoft.com/office/drawing/2014/main" id="{15E816D5-5CC2-0EC1-8D8A-7FDE654B683C}"/>
                </a:ext>
              </a:extLst>
            </p:cNvPr>
            <p:cNvSpPr txBox="1"/>
            <p:nvPr/>
          </p:nvSpPr>
          <p:spPr>
            <a:xfrm>
              <a:off x="3950199" y="3670812"/>
              <a:ext cx="506324"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10</a:t>
              </a:r>
              <a:endParaRPr kumimoji="1" lang="ja-JP" altLang="en-US" sz="1400" b="0" i="0" u="none" strike="noStrike" kern="1200" cap="none" spc="0" normalizeH="0" baseline="3000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54" name="テキスト ボックス 65">
              <a:extLst>
                <a:ext uri="{FF2B5EF4-FFF2-40B4-BE49-F238E27FC236}">
                  <a16:creationId xmlns:a16="http://schemas.microsoft.com/office/drawing/2014/main" id="{A26FFF24-2038-FD65-40F3-FDD0C837404B}"/>
                </a:ext>
              </a:extLst>
            </p:cNvPr>
            <p:cNvSpPr txBox="1"/>
            <p:nvPr/>
          </p:nvSpPr>
          <p:spPr>
            <a:xfrm>
              <a:off x="4097386" y="4095823"/>
              <a:ext cx="35913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1</a:t>
              </a:r>
              <a:endParaRPr kumimoji="1" lang="ja-JP" altLang="en-US" sz="1400" b="0" i="0" u="none" strike="noStrike" kern="1200" cap="none" spc="0" normalizeH="0" baseline="3000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55" name="テキスト ボックス 66">
              <a:extLst>
                <a:ext uri="{FF2B5EF4-FFF2-40B4-BE49-F238E27FC236}">
                  <a16:creationId xmlns:a16="http://schemas.microsoft.com/office/drawing/2014/main" id="{DEF98AF3-AE3D-330A-4EED-0F094F41AFB7}"/>
                </a:ext>
              </a:extLst>
            </p:cNvPr>
            <p:cNvSpPr txBox="1"/>
            <p:nvPr/>
          </p:nvSpPr>
          <p:spPr>
            <a:xfrm>
              <a:off x="3876604" y="4506766"/>
              <a:ext cx="57991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0.1</a:t>
              </a:r>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56" name="テキスト ボックス 67">
              <a:extLst>
                <a:ext uri="{FF2B5EF4-FFF2-40B4-BE49-F238E27FC236}">
                  <a16:creationId xmlns:a16="http://schemas.microsoft.com/office/drawing/2014/main" id="{1C2F03FD-DD7E-DA9E-A71D-CB716D153894}"/>
                </a:ext>
              </a:extLst>
            </p:cNvPr>
            <p:cNvSpPr txBox="1"/>
            <p:nvPr/>
          </p:nvSpPr>
          <p:spPr>
            <a:xfrm>
              <a:off x="3876604" y="4924071"/>
              <a:ext cx="57991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0.01</a:t>
              </a:r>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57" name="テキスト ボックス 68">
              <a:extLst>
                <a:ext uri="{FF2B5EF4-FFF2-40B4-BE49-F238E27FC236}">
                  <a16:creationId xmlns:a16="http://schemas.microsoft.com/office/drawing/2014/main" id="{FA268D87-C2C9-0E07-E92D-B6FB45FF9566}"/>
                </a:ext>
              </a:extLst>
            </p:cNvPr>
            <p:cNvSpPr txBox="1"/>
            <p:nvPr/>
          </p:nvSpPr>
          <p:spPr>
            <a:xfrm>
              <a:off x="4068995" y="5074534"/>
              <a:ext cx="686544" cy="2863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0</a:t>
              </a:r>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58" name="テキスト ボックス 69">
              <a:extLst>
                <a:ext uri="{FF2B5EF4-FFF2-40B4-BE49-F238E27FC236}">
                  <a16:creationId xmlns:a16="http://schemas.microsoft.com/office/drawing/2014/main" id="{BD8D1CB1-70B5-CEA8-A051-30FF5FC20343}"/>
                </a:ext>
              </a:extLst>
            </p:cNvPr>
            <p:cNvSpPr txBox="1"/>
            <p:nvPr/>
          </p:nvSpPr>
          <p:spPr>
            <a:xfrm>
              <a:off x="5033493" y="5074534"/>
              <a:ext cx="686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20</a:t>
              </a:r>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59" name="テキスト ボックス 70">
              <a:extLst>
                <a:ext uri="{FF2B5EF4-FFF2-40B4-BE49-F238E27FC236}">
                  <a16:creationId xmlns:a16="http://schemas.microsoft.com/office/drawing/2014/main" id="{02E6F652-DEB6-AFB4-07CB-F56B09154D78}"/>
                </a:ext>
              </a:extLst>
            </p:cNvPr>
            <p:cNvSpPr txBox="1"/>
            <p:nvPr/>
          </p:nvSpPr>
          <p:spPr>
            <a:xfrm>
              <a:off x="6962488" y="5074534"/>
              <a:ext cx="686544" cy="2863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40</a:t>
              </a:r>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60" name="テキスト ボックス 71">
              <a:extLst>
                <a:ext uri="{FF2B5EF4-FFF2-40B4-BE49-F238E27FC236}">
                  <a16:creationId xmlns:a16="http://schemas.microsoft.com/office/drawing/2014/main" id="{FE6833A0-4CB0-C0D3-97CC-C8D7DC16A0D7}"/>
                </a:ext>
              </a:extLst>
            </p:cNvPr>
            <p:cNvSpPr txBox="1"/>
            <p:nvPr/>
          </p:nvSpPr>
          <p:spPr>
            <a:xfrm>
              <a:off x="5997991" y="5074534"/>
              <a:ext cx="686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30</a:t>
              </a:r>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61" name="テキスト ボックス 72">
              <a:extLst>
                <a:ext uri="{FF2B5EF4-FFF2-40B4-BE49-F238E27FC236}">
                  <a16:creationId xmlns:a16="http://schemas.microsoft.com/office/drawing/2014/main" id="{EF35DFB6-91CF-0519-49DE-AB63E889B602}"/>
                </a:ext>
              </a:extLst>
            </p:cNvPr>
            <p:cNvSpPr txBox="1"/>
            <p:nvPr/>
          </p:nvSpPr>
          <p:spPr>
            <a:xfrm>
              <a:off x="5537496" y="5291614"/>
              <a:ext cx="1036320" cy="2863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Hiragino Maru Gothic Pro W4" panose="020F0400000000000000" pitchFamily="34" charset="-128"/>
                  <a:cs typeface="Arial" panose="020B0604020202020204" pitchFamily="34" charset="0"/>
                </a:rPr>
                <a:t>x [</a:t>
              </a:r>
              <a:r>
                <a:rPr kumimoji="1" lang="en-US" altLang="ja-JP" sz="1400" b="0" i="0" u="none" strike="noStrike" kern="1200" cap="none" spc="0" normalizeH="0" baseline="0" noProof="0" dirty="0">
                  <a:ln>
                    <a:noFill/>
                  </a:ln>
                  <a:solidFill>
                    <a:prstClr val="black"/>
                  </a:solidFill>
                  <a:effectLst/>
                  <a:uLnTx/>
                  <a:uFillTx/>
                  <a:latin typeface="Symbol" pitchFamily="2" charset="2"/>
                  <a:ea typeface="Hiragino Maru Gothic Pro W4" panose="020F0400000000000000" pitchFamily="34" charset="-128"/>
                  <a:cs typeface="Arial" panose="020B0604020202020204" pitchFamily="34" charset="0"/>
                </a:rPr>
                <a:t>m</a:t>
              </a: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Hiragino Maru Gothic Pro W4" panose="020F0400000000000000" pitchFamily="34" charset="-128"/>
                  <a:cs typeface="Arial" panose="020B0604020202020204" pitchFamily="34" charset="0"/>
                </a:rPr>
                <a:t>m]</a:t>
              </a:r>
              <a:endPar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Hiragino Maru Gothic Pro W4" panose="020F0400000000000000" pitchFamily="34" charset="-128"/>
                <a:cs typeface="Arial" panose="020B0604020202020204" pitchFamily="34" charset="0"/>
              </a:endParaRPr>
            </a:p>
          </p:txBody>
        </p:sp>
        <p:sp>
          <p:nvSpPr>
            <p:cNvPr id="62" name="テキスト ボックス 75">
              <a:extLst>
                <a:ext uri="{FF2B5EF4-FFF2-40B4-BE49-F238E27FC236}">
                  <a16:creationId xmlns:a16="http://schemas.microsoft.com/office/drawing/2014/main" id="{B0D93B7C-B7ED-BC0E-A18D-845BA1E6289F}"/>
                </a:ext>
              </a:extLst>
            </p:cNvPr>
            <p:cNvSpPr txBox="1"/>
            <p:nvPr/>
          </p:nvSpPr>
          <p:spPr>
            <a:xfrm>
              <a:off x="10960130" y="4942134"/>
              <a:ext cx="686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10</a:t>
              </a:r>
              <a:r>
                <a:rPr kumimoji="1" lang="en-US" altLang="ja-JP" sz="1400" b="0" i="0" u="none" strike="noStrike" kern="1200" cap="none" spc="0" normalizeH="0" baseline="3000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2</a:t>
              </a:r>
              <a:endParaRPr kumimoji="1" lang="ja-JP" altLang="en-US" sz="1400" b="0" i="0" u="none" strike="noStrike" kern="1200" cap="none" spc="0" normalizeH="0" baseline="3000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63" name="テキスト ボックス 76">
              <a:extLst>
                <a:ext uri="{FF2B5EF4-FFF2-40B4-BE49-F238E27FC236}">
                  <a16:creationId xmlns:a16="http://schemas.microsoft.com/office/drawing/2014/main" id="{BEBE92F5-B29F-518B-30A1-848F9430C29F}"/>
                </a:ext>
              </a:extLst>
            </p:cNvPr>
            <p:cNvSpPr txBox="1"/>
            <p:nvPr/>
          </p:nvSpPr>
          <p:spPr>
            <a:xfrm>
              <a:off x="10326242" y="4942134"/>
              <a:ext cx="686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10</a:t>
              </a:r>
              <a:r>
                <a:rPr kumimoji="1" lang="en-US" altLang="ja-JP" sz="1400" baseline="30000" dirty="0">
                  <a:solidFill>
                    <a:prstClr val="black"/>
                  </a:solidFill>
                  <a:latin typeface="Arial" panose="020B0604020202020204" pitchFamily="34" charset="0"/>
                  <a:ea typeface="游ゴシック" panose="020B0400000000000000" pitchFamily="34" charset="-128"/>
                  <a:cs typeface="Arial" panose="020B0604020202020204" pitchFamily="34" charset="0"/>
                </a:rPr>
                <a:t>1</a:t>
              </a:r>
              <a:endParaRPr kumimoji="1" lang="ja-JP" altLang="en-US" sz="1400" b="0" i="0" u="none" strike="noStrike" kern="1200" cap="none" spc="0" normalizeH="0" baseline="3000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64" name="テキスト ボックス 77">
              <a:extLst>
                <a:ext uri="{FF2B5EF4-FFF2-40B4-BE49-F238E27FC236}">
                  <a16:creationId xmlns:a16="http://schemas.microsoft.com/office/drawing/2014/main" id="{39BC794C-7EA7-EB36-27E9-CB8B38381255}"/>
                </a:ext>
              </a:extLst>
            </p:cNvPr>
            <p:cNvSpPr txBox="1"/>
            <p:nvPr/>
          </p:nvSpPr>
          <p:spPr>
            <a:xfrm>
              <a:off x="9692354" y="4942134"/>
              <a:ext cx="686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10</a:t>
              </a:r>
              <a:r>
                <a:rPr kumimoji="1" lang="en-US" altLang="ja-JP" sz="1400" baseline="30000" dirty="0">
                  <a:solidFill>
                    <a:prstClr val="black"/>
                  </a:solidFill>
                  <a:latin typeface="Arial" panose="020B0604020202020204" pitchFamily="34" charset="0"/>
                  <a:ea typeface="游ゴシック" panose="020B0400000000000000" pitchFamily="34" charset="-128"/>
                  <a:cs typeface="Arial" panose="020B0604020202020204" pitchFamily="34" charset="0"/>
                </a:rPr>
                <a:t>0</a:t>
              </a:r>
              <a:endParaRPr kumimoji="1" lang="ja-JP" altLang="en-US" sz="1400" b="0" i="0" u="none" strike="noStrike" kern="1200" cap="none" spc="0" normalizeH="0" baseline="3000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65" name="テキスト ボックス 78">
              <a:extLst>
                <a:ext uri="{FF2B5EF4-FFF2-40B4-BE49-F238E27FC236}">
                  <a16:creationId xmlns:a16="http://schemas.microsoft.com/office/drawing/2014/main" id="{01318A35-021C-6BE5-75AE-686EAF33AF01}"/>
                </a:ext>
              </a:extLst>
            </p:cNvPr>
            <p:cNvSpPr txBox="1"/>
            <p:nvPr/>
          </p:nvSpPr>
          <p:spPr>
            <a:xfrm>
              <a:off x="9058466" y="4942134"/>
              <a:ext cx="686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10</a:t>
              </a:r>
              <a:r>
                <a:rPr kumimoji="1" lang="en-US" altLang="ja-JP" sz="1400" b="0" i="0" u="none" strike="noStrike" kern="1200" cap="none" spc="0" normalizeH="0" baseline="3000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-1</a:t>
              </a:r>
              <a:endParaRPr kumimoji="1" lang="ja-JP" altLang="en-US" sz="1400" b="0" i="0" u="none" strike="noStrike" kern="1200" cap="none" spc="0" normalizeH="0" baseline="3000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66" name="テキスト ボックス 79">
              <a:extLst>
                <a:ext uri="{FF2B5EF4-FFF2-40B4-BE49-F238E27FC236}">
                  <a16:creationId xmlns:a16="http://schemas.microsoft.com/office/drawing/2014/main" id="{A0B1E4DF-A474-27F2-0A64-26C4D310B5D0}"/>
                </a:ext>
              </a:extLst>
            </p:cNvPr>
            <p:cNvSpPr txBox="1"/>
            <p:nvPr/>
          </p:nvSpPr>
          <p:spPr>
            <a:xfrm>
              <a:off x="8424578" y="4942134"/>
              <a:ext cx="686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10</a:t>
              </a:r>
              <a:r>
                <a:rPr kumimoji="1" lang="en-US" altLang="ja-JP" sz="1400" b="0" i="0" u="none" strike="noStrike" kern="1200" cap="none" spc="0" normalizeH="0" baseline="3000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a:t>
              </a:r>
              <a:r>
                <a:rPr kumimoji="1" lang="en-US" altLang="ja-JP" sz="1400" baseline="30000" dirty="0">
                  <a:solidFill>
                    <a:prstClr val="black"/>
                  </a:solidFill>
                  <a:latin typeface="Arial" panose="020B0604020202020204" pitchFamily="34" charset="0"/>
                  <a:ea typeface="游ゴシック" panose="020B0400000000000000" pitchFamily="34" charset="-128"/>
                  <a:cs typeface="Arial" panose="020B0604020202020204" pitchFamily="34" charset="0"/>
                </a:rPr>
                <a:t>2</a:t>
              </a:r>
              <a:endParaRPr kumimoji="1" lang="ja-JP" altLang="en-US" sz="1400" b="0" i="0" u="none" strike="noStrike" kern="1200" cap="none" spc="0" normalizeH="0" baseline="3000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67" name="テキスト ボックス 80">
              <a:extLst>
                <a:ext uri="{FF2B5EF4-FFF2-40B4-BE49-F238E27FC236}">
                  <a16:creationId xmlns:a16="http://schemas.microsoft.com/office/drawing/2014/main" id="{076C93F3-9968-8167-59F2-C22950718CAA}"/>
                </a:ext>
              </a:extLst>
            </p:cNvPr>
            <p:cNvSpPr txBox="1"/>
            <p:nvPr/>
          </p:nvSpPr>
          <p:spPr>
            <a:xfrm>
              <a:off x="9095723" y="5270214"/>
              <a:ext cx="25217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Electron energy</a:t>
              </a:r>
              <a:r>
                <a:rPr kumimoji="1" lang="en-US" altLang="ja-JP" sz="1400" b="0" i="0" u="none" strike="noStrike" kern="1200" cap="none" spc="0" normalizeH="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 [MeV]</a:t>
              </a:r>
              <a:endParaRPr kumimoji="1" lang="ja-JP" altLang="en-US" sz="1400" b="0" i="0" u="none" strike="noStrike" kern="1200" cap="none" spc="0" normalizeH="0" noProof="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68" name="テキスト ボックス 6">
              <a:extLst>
                <a:ext uri="{FF2B5EF4-FFF2-40B4-BE49-F238E27FC236}">
                  <a16:creationId xmlns:a16="http://schemas.microsoft.com/office/drawing/2014/main" id="{FDE0B71C-D9DD-6FFA-7CE1-CD6AA1C5B5F3}"/>
                </a:ext>
              </a:extLst>
            </p:cNvPr>
            <p:cNvSpPr txBox="1"/>
            <p:nvPr/>
          </p:nvSpPr>
          <p:spPr>
            <a:xfrm rot="16200000">
              <a:off x="7228315" y="3687968"/>
              <a:ext cx="2209800" cy="307777"/>
            </a:xfrm>
            <a:prstGeom prst="rect">
              <a:avLst/>
            </a:prstGeom>
            <a:noFill/>
          </p:spPr>
          <p:txBody>
            <a:bodyPr wrap="square" rtlCol="0">
              <a:spAutoFit/>
            </a:bodyPr>
            <a:lstStyle/>
            <a:p>
              <a:pPr algn="ctr"/>
              <a:r>
                <a:rPr kumimoji="1" lang="en-US" altLang="ja-JP" sz="1400" dirty="0" err="1">
                  <a:latin typeface="Arial" panose="020B0604020202020204" pitchFamily="34" charset="0"/>
                  <a:cs typeface="Arial" panose="020B0604020202020204" pitchFamily="34" charset="0"/>
                </a:rPr>
                <a:t>dN</a:t>
              </a:r>
              <a:r>
                <a:rPr kumimoji="1" lang="en-US" altLang="ja-JP" sz="1400" dirty="0">
                  <a:latin typeface="Arial" panose="020B0604020202020204" pitchFamily="34" charset="0"/>
                  <a:cs typeface="Arial" panose="020B0604020202020204" pitchFamily="34" charset="0"/>
                </a:rPr>
                <a:t>/d(log E) (= E </a:t>
              </a:r>
              <a:r>
                <a:rPr kumimoji="1" lang="en-US" altLang="ja-JP" sz="1400" dirty="0" err="1">
                  <a:latin typeface="Arial" panose="020B0604020202020204" pitchFamily="34" charset="0"/>
                  <a:cs typeface="Arial" panose="020B0604020202020204" pitchFamily="34" charset="0"/>
                </a:rPr>
                <a:t>dN</a:t>
              </a:r>
              <a:r>
                <a:rPr kumimoji="1" lang="en-US" altLang="ja-JP" sz="1400" dirty="0">
                  <a:latin typeface="Arial" panose="020B0604020202020204" pitchFamily="34" charset="0"/>
                  <a:cs typeface="Arial" panose="020B0604020202020204" pitchFamily="34" charset="0"/>
                </a:rPr>
                <a:t>/</a:t>
              </a:r>
              <a:r>
                <a:rPr kumimoji="1" lang="en-US" altLang="ja-JP" sz="1400" dirty="0" err="1">
                  <a:latin typeface="Arial" panose="020B0604020202020204" pitchFamily="34" charset="0"/>
                  <a:cs typeface="Arial" panose="020B0604020202020204" pitchFamily="34" charset="0"/>
                </a:rPr>
                <a:t>dE</a:t>
              </a:r>
              <a:r>
                <a:rPr kumimoji="1" lang="en-US" altLang="ja-JP" sz="1400" dirty="0">
                  <a:latin typeface="Arial" panose="020B0604020202020204" pitchFamily="34" charset="0"/>
                  <a:cs typeface="Arial" panose="020B0604020202020204" pitchFamily="34" charset="0"/>
                </a:rPr>
                <a:t>)</a:t>
              </a:r>
              <a:endParaRPr kumimoji="1" lang="ja-JP" altLang="en-US" sz="1400">
                <a:latin typeface="Arial" panose="020B0604020202020204" pitchFamily="34" charset="0"/>
                <a:cs typeface="Arial" panose="020B0604020202020204" pitchFamily="34" charset="0"/>
              </a:endParaRPr>
            </a:p>
          </p:txBody>
        </p:sp>
      </p:grpSp>
      <p:sp>
        <p:nvSpPr>
          <p:cNvPr id="70" name="TextBox 69">
            <a:extLst>
              <a:ext uri="{FF2B5EF4-FFF2-40B4-BE49-F238E27FC236}">
                <a16:creationId xmlns:a16="http://schemas.microsoft.com/office/drawing/2014/main" id="{C3C38384-06B2-93ED-7395-643184CC3F94}"/>
              </a:ext>
            </a:extLst>
          </p:cNvPr>
          <p:cNvSpPr txBox="1"/>
          <p:nvPr/>
        </p:nvSpPr>
        <p:spPr>
          <a:xfrm>
            <a:off x="52967" y="1240833"/>
            <a:ext cx="10706375" cy="646331"/>
          </a:xfrm>
          <a:prstGeom prst="rect">
            <a:avLst/>
          </a:prstGeom>
          <a:noFill/>
        </p:spPr>
        <p:txBody>
          <a:bodyPr wrap="square" rtlCol="0">
            <a:spAutoFit/>
          </a:bodyPr>
          <a:lstStyle/>
          <a:p>
            <a:r>
              <a:rPr lang="en-JP" dirty="0"/>
              <a:t>Over 2 ps we observe hole-boring and density profile steepening till it reaches the limit (plasma pressure counteracts the radiation pressure )</a:t>
            </a:r>
          </a:p>
        </p:txBody>
      </p:sp>
      <p:sp>
        <p:nvSpPr>
          <p:cNvPr id="71" name="テキスト ボックス 81">
            <a:extLst>
              <a:ext uri="{FF2B5EF4-FFF2-40B4-BE49-F238E27FC236}">
                <a16:creationId xmlns:a16="http://schemas.microsoft.com/office/drawing/2014/main" id="{BB9BDD20-2A05-043A-2FB6-F7D2A2FD5364}"/>
              </a:ext>
            </a:extLst>
          </p:cNvPr>
          <p:cNvSpPr txBox="1"/>
          <p:nvPr/>
        </p:nvSpPr>
        <p:spPr>
          <a:xfrm>
            <a:off x="4397845" y="5747316"/>
            <a:ext cx="3681463" cy="584775"/>
          </a:xfrm>
          <a:prstGeom prst="rect">
            <a:avLst/>
          </a:prstGeom>
          <a:noFill/>
        </p:spPr>
        <p:txBody>
          <a:bodyPr wrap="square" rtlCol="0">
            <a:spAutoFit/>
          </a:bodyPr>
          <a:lstStyle/>
          <a:p>
            <a:r>
              <a:rPr kumimoji="1" lang="en-US" altLang="ja-JP" sz="1600" dirty="0">
                <a:latin typeface="Arial" panose="020B0604020202020204" pitchFamily="34" charset="0"/>
                <a:cs typeface="Arial" panose="020B0604020202020204" pitchFamily="34" charset="0"/>
              </a:rPr>
              <a:t>Laser light pushes the plasma surface up to the limit density at t ~ 2 ps.</a:t>
            </a:r>
            <a:endParaRPr kumimoji="1" lang="ja-JP" altLang="en-US" sz="1600">
              <a:latin typeface="Arial" panose="020B0604020202020204" pitchFamily="34" charset="0"/>
              <a:cs typeface="Arial" panose="020B0604020202020204" pitchFamily="34" charset="0"/>
            </a:endParaRPr>
          </a:p>
        </p:txBody>
      </p:sp>
      <p:sp>
        <p:nvSpPr>
          <p:cNvPr id="72" name="テキスト ボックス 82">
            <a:extLst>
              <a:ext uri="{FF2B5EF4-FFF2-40B4-BE49-F238E27FC236}">
                <a16:creationId xmlns:a16="http://schemas.microsoft.com/office/drawing/2014/main" id="{E6EACDF5-778F-3CA9-7F8B-0B03BB392D6B}"/>
              </a:ext>
            </a:extLst>
          </p:cNvPr>
          <p:cNvSpPr txBox="1"/>
          <p:nvPr/>
        </p:nvSpPr>
        <p:spPr>
          <a:xfrm>
            <a:off x="8483384" y="5753985"/>
            <a:ext cx="3681463" cy="830997"/>
          </a:xfrm>
          <a:prstGeom prst="rect">
            <a:avLst/>
          </a:prstGeom>
          <a:noFill/>
        </p:spPr>
        <p:txBody>
          <a:bodyPr wrap="square" rtlCol="0">
            <a:spAutoFit/>
          </a:bodyPr>
          <a:lstStyle/>
          <a:p>
            <a:r>
              <a:rPr kumimoji="1" lang="en-US" altLang="ja-JP" sz="1600" dirty="0">
                <a:latin typeface="Arial" panose="020B0604020202020204" pitchFamily="34" charset="0"/>
                <a:cs typeface="Arial" panose="020B0604020202020204" pitchFamily="34" charset="0"/>
              </a:rPr>
              <a:t>After reaching to the limit density, copious electrons with energies lower than the ponderomotive energy appear.</a:t>
            </a:r>
            <a:endParaRPr kumimoji="1" lang="ja-JP" altLang="en-US"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65714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23">
            <a:extLst>
              <a:ext uri="{FF2B5EF4-FFF2-40B4-BE49-F238E27FC236}">
                <a16:creationId xmlns:a16="http://schemas.microsoft.com/office/drawing/2014/main" id="{F9B22F1C-9F39-036B-CD29-03C9BCFEEB67}"/>
              </a:ext>
            </a:extLst>
          </p:cNvPr>
          <p:cNvGrpSpPr/>
          <p:nvPr/>
        </p:nvGrpSpPr>
        <p:grpSpPr>
          <a:xfrm>
            <a:off x="1713000" y="1448150"/>
            <a:ext cx="6404846" cy="5409850"/>
            <a:chOff x="2826402" y="1772359"/>
            <a:chExt cx="5353094" cy="4521488"/>
          </a:xfrm>
        </p:grpSpPr>
        <p:pic>
          <p:nvPicPr>
            <p:cNvPr id="3" name="図 3">
              <a:extLst>
                <a:ext uri="{FF2B5EF4-FFF2-40B4-BE49-F238E27FC236}">
                  <a16:creationId xmlns:a16="http://schemas.microsoft.com/office/drawing/2014/main" id="{E59EB3D4-DA14-1AF4-2E52-3A210826DE70}"/>
                </a:ext>
              </a:extLst>
            </p:cNvPr>
            <p:cNvPicPr>
              <a:picLocks noChangeAspect="1"/>
            </p:cNvPicPr>
            <p:nvPr/>
          </p:nvPicPr>
          <p:blipFill>
            <a:blip r:embed="rId2"/>
            <a:srcRect l="5373" b="6604"/>
            <a:stretch>
              <a:fillRect/>
            </a:stretch>
          </p:blipFill>
          <p:spPr>
            <a:xfrm>
              <a:off x="3135086" y="2279539"/>
              <a:ext cx="5044410" cy="3788752"/>
            </a:xfrm>
            <a:prstGeom prst="rect">
              <a:avLst/>
            </a:prstGeom>
          </p:spPr>
        </p:pic>
        <p:cxnSp>
          <p:nvCxnSpPr>
            <p:cNvPr id="4" name="直線矢印コネクタ 5">
              <a:extLst>
                <a:ext uri="{FF2B5EF4-FFF2-40B4-BE49-F238E27FC236}">
                  <a16:creationId xmlns:a16="http://schemas.microsoft.com/office/drawing/2014/main" id="{DFF251B3-4671-4162-F51F-DD77CC78E10D}"/>
                </a:ext>
              </a:extLst>
            </p:cNvPr>
            <p:cNvCxnSpPr/>
            <p:nvPr/>
          </p:nvCxnSpPr>
          <p:spPr>
            <a:xfrm>
              <a:off x="4121063" y="2868460"/>
              <a:ext cx="90187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6">
              <a:extLst>
                <a:ext uri="{FF2B5EF4-FFF2-40B4-BE49-F238E27FC236}">
                  <a16:creationId xmlns:a16="http://schemas.microsoft.com/office/drawing/2014/main" id="{44168260-8B85-91A4-35BF-000D5B05591C}"/>
                </a:ext>
              </a:extLst>
            </p:cNvPr>
            <p:cNvSpPr txBox="1"/>
            <p:nvPr/>
          </p:nvSpPr>
          <p:spPr>
            <a:xfrm>
              <a:off x="4121063" y="2499128"/>
              <a:ext cx="1397649" cy="308683"/>
            </a:xfrm>
            <a:prstGeom prst="rect">
              <a:avLst/>
            </a:prstGeom>
            <a:noFill/>
          </p:spPr>
          <p:txBody>
            <a:bodyPr wrap="none" rtlCol="0">
              <a:spAutoFit/>
            </a:bodyPr>
            <a:lstStyle/>
            <a:p>
              <a:r>
                <a:rPr lang="en-US" altLang="ja-JP" dirty="0">
                  <a:latin typeface="Arial" panose="020B0604020202020204" pitchFamily="34" charset="0"/>
                  <a:cs typeface="Arial" panose="020B0604020202020204" pitchFamily="34" charset="0"/>
                </a:rPr>
                <a:t>LFEX injection</a:t>
              </a:r>
              <a:endParaRPr kumimoji="1" lang="ja-JP" altLang="en-US">
                <a:latin typeface="Arial" panose="020B0604020202020204" pitchFamily="34" charset="0"/>
                <a:cs typeface="Arial" panose="020B0604020202020204" pitchFamily="34" charset="0"/>
              </a:endParaRPr>
            </a:p>
          </p:txBody>
        </p:sp>
        <p:sp>
          <p:nvSpPr>
            <p:cNvPr id="6" name="テキスト ボックス 2">
              <a:extLst>
                <a:ext uri="{FF2B5EF4-FFF2-40B4-BE49-F238E27FC236}">
                  <a16:creationId xmlns:a16="http://schemas.microsoft.com/office/drawing/2014/main" id="{9206A1F0-3BEB-BCFE-3712-8C7339566768}"/>
                </a:ext>
              </a:extLst>
            </p:cNvPr>
            <p:cNvSpPr txBox="1"/>
            <p:nvPr/>
          </p:nvSpPr>
          <p:spPr>
            <a:xfrm>
              <a:off x="5825851" y="4280732"/>
              <a:ext cx="1916582" cy="231512"/>
            </a:xfrm>
            <a:prstGeom prst="rect">
              <a:avLst/>
            </a:prstGeom>
            <a:noFill/>
          </p:spPr>
          <p:txBody>
            <a:bodyPr wrap="square" rtlCol="0">
              <a:spAutoFit/>
            </a:bodyPr>
            <a:lstStyle/>
            <a:p>
              <a:r>
                <a:rPr lang="en-US" altLang="ja-JP" sz="1200" dirty="0">
                  <a:latin typeface="Arial" panose="020B0604020202020204" pitchFamily="34" charset="0"/>
                  <a:cs typeface="Arial" panose="020B0604020202020204" pitchFamily="34" charset="0"/>
                </a:rPr>
                <a:t>Si</a:t>
              </a:r>
              <a:r>
                <a:rPr kumimoji="1" lang="en-US" altLang="ja-JP" sz="1200" dirty="0">
                  <a:latin typeface="Arial" panose="020B0604020202020204" pitchFamily="34" charset="0"/>
                  <a:cs typeface="Arial" panose="020B0604020202020204" pitchFamily="34" charset="0"/>
                </a:rPr>
                <a:t>mulation time limit</a:t>
              </a:r>
              <a:endParaRPr kumimoji="1" lang="ja-JP" altLang="en-US" sz="1200">
                <a:latin typeface="Arial" panose="020B0604020202020204" pitchFamily="34" charset="0"/>
                <a:cs typeface="Arial" panose="020B0604020202020204" pitchFamily="34" charset="0"/>
              </a:endParaRPr>
            </a:p>
          </p:txBody>
        </p:sp>
        <p:cxnSp>
          <p:nvCxnSpPr>
            <p:cNvPr id="7" name="直線矢印コネクタ 8">
              <a:extLst>
                <a:ext uri="{FF2B5EF4-FFF2-40B4-BE49-F238E27FC236}">
                  <a16:creationId xmlns:a16="http://schemas.microsoft.com/office/drawing/2014/main" id="{D2C3F753-CCA9-1EC1-BF1C-3EE9D7A7E67E}"/>
                </a:ext>
              </a:extLst>
            </p:cNvPr>
            <p:cNvCxnSpPr/>
            <p:nvPr/>
          </p:nvCxnSpPr>
          <p:spPr>
            <a:xfrm flipV="1">
              <a:off x="5976518" y="3738067"/>
              <a:ext cx="0" cy="2560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正方形/長方形 9">
              <a:extLst>
                <a:ext uri="{FF2B5EF4-FFF2-40B4-BE49-F238E27FC236}">
                  <a16:creationId xmlns:a16="http://schemas.microsoft.com/office/drawing/2014/main" id="{45B2182A-E464-4226-6B6F-105135EC952D}"/>
                </a:ext>
              </a:extLst>
            </p:cNvPr>
            <p:cNvSpPr/>
            <p:nvPr/>
          </p:nvSpPr>
          <p:spPr>
            <a:xfrm>
              <a:off x="4084489" y="2948027"/>
              <a:ext cx="984946" cy="2724322"/>
            </a:xfrm>
            <a:prstGeom prst="rect">
              <a:avLst/>
            </a:prstGeom>
            <a:solidFill>
              <a:schemeClr val="accent2">
                <a:lumMod val="20000"/>
                <a:lumOff val="80000"/>
                <a:alpha val="2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9" name="直線矢印コネクタ 12">
              <a:extLst>
                <a:ext uri="{FF2B5EF4-FFF2-40B4-BE49-F238E27FC236}">
                  <a16:creationId xmlns:a16="http://schemas.microsoft.com/office/drawing/2014/main" id="{4FB689FE-B6DC-5388-0B5C-661FBE7D4BF5}"/>
                </a:ext>
              </a:extLst>
            </p:cNvPr>
            <p:cNvCxnSpPr>
              <a:cxnSpLocks/>
            </p:cNvCxnSpPr>
            <p:nvPr/>
          </p:nvCxnSpPr>
          <p:spPr>
            <a:xfrm flipV="1">
              <a:off x="4517743" y="3866083"/>
              <a:ext cx="1083261" cy="6686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テキスト ボックス 19">
              <a:extLst>
                <a:ext uri="{FF2B5EF4-FFF2-40B4-BE49-F238E27FC236}">
                  <a16:creationId xmlns:a16="http://schemas.microsoft.com/office/drawing/2014/main" id="{5E65D5E2-7489-3DCF-F61C-767FD091052E}"/>
                </a:ext>
              </a:extLst>
            </p:cNvPr>
            <p:cNvSpPr txBox="1"/>
            <p:nvPr/>
          </p:nvSpPr>
          <p:spPr>
            <a:xfrm>
              <a:off x="5237018" y="5985164"/>
              <a:ext cx="2078182" cy="308683"/>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Time (</a:t>
              </a:r>
              <a:r>
                <a:rPr kumimoji="1" lang="en-US" altLang="ja-JP" dirty="0" err="1">
                  <a:latin typeface="Arial" panose="020B0604020202020204" pitchFamily="34" charset="0"/>
                  <a:cs typeface="Arial" panose="020B0604020202020204" pitchFamily="34" charset="0"/>
                </a:rPr>
                <a:t>ps</a:t>
              </a:r>
              <a:r>
                <a:rPr kumimoji="1" lang="en-US" altLang="ja-JP" dirty="0">
                  <a:latin typeface="Arial" panose="020B0604020202020204" pitchFamily="34" charset="0"/>
                  <a:cs typeface="Arial" panose="020B0604020202020204" pitchFamily="34" charset="0"/>
                </a:rPr>
                <a:t>)</a:t>
              </a:r>
              <a:endParaRPr kumimoji="1" lang="ja-JP" altLang="en-US">
                <a:latin typeface="Arial" panose="020B0604020202020204" pitchFamily="34" charset="0"/>
                <a:cs typeface="Arial" panose="020B0604020202020204" pitchFamily="34" charset="0"/>
              </a:endParaRPr>
            </a:p>
          </p:txBody>
        </p:sp>
        <p:sp>
          <p:nvSpPr>
            <p:cNvPr id="12" name="テキスト ボックス 20">
              <a:extLst>
                <a:ext uri="{FF2B5EF4-FFF2-40B4-BE49-F238E27FC236}">
                  <a16:creationId xmlns:a16="http://schemas.microsoft.com/office/drawing/2014/main" id="{11E375F7-E1C6-0DB8-4141-1E264DAF47F2}"/>
                </a:ext>
              </a:extLst>
            </p:cNvPr>
            <p:cNvSpPr txBox="1"/>
            <p:nvPr/>
          </p:nvSpPr>
          <p:spPr>
            <a:xfrm rot="16200000">
              <a:off x="1108106" y="3490655"/>
              <a:ext cx="3745276" cy="308683"/>
            </a:xfrm>
            <a:prstGeom prst="rect">
              <a:avLst/>
            </a:prstGeom>
            <a:noFill/>
          </p:spPr>
          <p:txBody>
            <a:bodyPr wrap="square" rtlCol="0">
              <a:spAutoFit/>
            </a:bodyPr>
            <a:lstStyle/>
            <a:p>
              <a:r>
                <a:rPr lang="en-US" altLang="ja-JP" dirty="0">
                  <a:latin typeface="Arial" panose="020B0604020202020204" pitchFamily="34" charset="0"/>
                  <a:cs typeface="Arial" panose="020B0604020202020204" pitchFamily="34" charset="0"/>
                </a:rPr>
                <a:t>Energy (normalized by LFEX)</a:t>
              </a:r>
              <a:endParaRPr kumimoji="1" lang="ja-JP" altLang="en-US">
                <a:latin typeface="Arial" panose="020B0604020202020204" pitchFamily="34" charset="0"/>
                <a:cs typeface="Arial" panose="020B0604020202020204" pitchFamily="34" charset="0"/>
              </a:endParaRPr>
            </a:p>
          </p:txBody>
        </p:sp>
        <p:sp>
          <p:nvSpPr>
            <p:cNvPr id="13" name="テキスト ボックス 21">
              <a:extLst>
                <a:ext uri="{FF2B5EF4-FFF2-40B4-BE49-F238E27FC236}">
                  <a16:creationId xmlns:a16="http://schemas.microsoft.com/office/drawing/2014/main" id="{51740E07-8FF1-2F7B-BBD9-67D88D6B11D8}"/>
                </a:ext>
              </a:extLst>
            </p:cNvPr>
            <p:cNvSpPr txBox="1"/>
            <p:nvPr/>
          </p:nvSpPr>
          <p:spPr>
            <a:xfrm>
              <a:off x="4248281" y="3406432"/>
              <a:ext cx="2706587" cy="308683"/>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Fusion energy output</a:t>
              </a:r>
            </a:p>
          </p:txBody>
        </p:sp>
      </p:grpSp>
      <p:pic>
        <p:nvPicPr>
          <p:cNvPr id="14" name="Picture 13">
            <a:extLst>
              <a:ext uri="{FF2B5EF4-FFF2-40B4-BE49-F238E27FC236}">
                <a16:creationId xmlns:a16="http://schemas.microsoft.com/office/drawing/2014/main" id="{3B2A3F6F-BC89-3D76-9EA4-CA49859081C9}"/>
              </a:ext>
            </a:extLst>
          </p:cNvPr>
          <p:cNvPicPr>
            <a:picLocks noChangeAspect="1"/>
          </p:cNvPicPr>
          <p:nvPr/>
        </p:nvPicPr>
        <p:blipFill>
          <a:blip r:embed="rId3"/>
          <a:stretch>
            <a:fillRect/>
          </a:stretch>
        </p:blipFill>
        <p:spPr>
          <a:xfrm>
            <a:off x="9830846" y="-11575"/>
            <a:ext cx="2142746" cy="1154724"/>
          </a:xfrm>
          <a:prstGeom prst="rect">
            <a:avLst/>
          </a:prstGeom>
        </p:spPr>
      </p:pic>
      <p:sp>
        <p:nvSpPr>
          <p:cNvPr id="15" name="Title 11">
            <a:extLst>
              <a:ext uri="{FF2B5EF4-FFF2-40B4-BE49-F238E27FC236}">
                <a16:creationId xmlns:a16="http://schemas.microsoft.com/office/drawing/2014/main" id="{087C374F-CB91-8EFC-DD46-8C805008AD52}"/>
              </a:ext>
            </a:extLst>
          </p:cNvPr>
          <p:cNvSpPr txBox="1">
            <a:spLocks/>
          </p:cNvSpPr>
          <p:nvPr/>
        </p:nvSpPr>
        <p:spPr>
          <a:xfrm>
            <a:off x="0" y="0"/>
            <a:ext cx="9830846" cy="1143000"/>
          </a:xfrm>
          <a:prstGeom prst="rect">
            <a:avLst/>
          </a:prstGeom>
          <a:solidFill>
            <a:srgbClr val="000090"/>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100" dirty="0">
                <a:solidFill>
                  <a:schemeClr val="bg1"/>
                </a:solidFill>
              </a:rPr>
              <a:t>Fusion yield keeps rising exponentially even after LFEX pulse terminates  </a:t>
            </a:r>
            <a:r>
              <a:rPr lang="en-US" sz="3000" dirty="0">
                <a:solidFill>
                  <a:schemeClr val="bg1"/>
                </a:solidFill>
              </a:rPr>
              <a:t>(Y. </a:t>
            </a:r>
            <a:r>
              <a:rPr lang="en-US" sz="3000" dirty="0" err="1">
                <a:solidFill>
                  <a:schemeClr val="bg1"/>
                </a:solidFill>
              </a:rPr>
              <a:t>Sentoku</a:t>
            </a:r>
            <a:r>
              <a:rPr lang="en-US" sz="3000" dirty="0">
                <a:solidFill>
                  <a:schemeClr val="bg1"/>
                </a:solidFill>
              </a:rPr>
              <a:t>, N. Iwata)</a:t>
            </a:r>
          </a:p>
        </p:txBody>
      </p:sp>
      <p:sp>
        <p:nvSpPr>
          <p:cNvPr id="16" name="TextBox 15">
            <a:extLst>
              <a:ext uri="{FF2B5EF4-FFF2-40B4-BE49-F238E27FC236}">
                <a16:creationId xmlns:a16="http://schemas.microsoft.com/office/drawing/2014/main" id="{9B7D0033-8341-5AE6-7FC6-7C07BC68970C}"/>
              </a:ext>
            </a:extLst>
          </p:cNvPr>
          <p:cNvSpPr txBox="1"/>
          <p:nvPr/>
        </p:nvSpPr>
        <p:spPr>
          <a:xfrm>
            <a:off x="256240" y="1236592"/>
            <a:ext cx="9687697" cy="707886"/>
          </a:xfrm>
          <a:prstGeom prst="rect">
            <a:avLst/>
          </a:prstGeom>
          <a:noFill/>
        </p:spPr>
        <p:txBody>
          <a:bodyPr wrap="square" rtlCol="0">
            <a:spAutoFit/>
          </a:bodyPr>
          <a:lstStyle/>
          <a:p>
            <a:r>
              <a:rPr lang="en-JP" sz="2000" b="1" dirty="0">
                <a:solidFill>
                  <a:srgbClr val="FF0000"/>
                </a:solidFill>
              </a:rPr>
              <a:t>It appears that we can approach fusion gain of 1 with 2.5 kJ LFEX energy, with intensity &gt; 1x10</a:t>
            </a:r>
            <a:r>
              <a:rPr lang="en-JP" sz="2000" b="1" baseline="30000" dirty="0">
                <a:solidFill>
                  <a:srgbClr val="FF0000"/>
                </a:solidFill>
              </a:rPr>
              <a:t>21</a:t>
            </a:r>
            <a:r>
              <a:rPr lang="en-JP" sz="2000" b="1" dirty="0">
                <a:solidFill>
                  <a:srgbClr val="FF0000"/>
                </a:solidFill>
              </a:rPr>
              <a:t>W/cm</a:t>
            </a:r>
            <a:r>
              <a:rPr lang="en-JP" sz="2000" b="1" baseline="30000" dirty="0">
                <a:solidFill>
                  <a:srgbClr val="FF0000"/>
                </a:solidFill>
              </a:rPr>
              <a:t>2</a:t>
            </a:r>
            <a:r>
              <a:rPr lang="en-JP" sz="2000" b="1" dirty="0">
                <a:solidFill>
                  <a:srgbClr val="FF0000"/>
                </a:solidFill>
              </a:rPr>
              <a:t>  and a 6 kJ, 3</a:t>
            </a:r>
            <a:r>
              <a:rPr lang="en-JP" sz="2000" b="1" dirty="0">
                <a:solidFill>
                  <a:srgbClr val="FF0000"/>
                </a:solidFill>
                <a:latin typeface="Symbol" pitchFamily="2" charset="2"/>
              </a:rPr>
              <a:t>w</a:t>
            </a:r>
            <a:r>
              <a:rPr lang="en-JP" sz="2000" b="1" dirty="0">
                <a:solidFill>
                  <a:srgbClr val="FF0000"/>
                </a:solidFill>
              </a:rPr>
              <a:t> compression laser</a:t>
            </a:r>
          </a:p>
        </p:txBody>
      </p:sp>
    </p:spTree>
    <p:extLst>
      <p:ext uri="{BB962C8B-B14F-4D97-AF65-F5344CB8AC3E}">
        <p14:creationId xmlns:p14="http://schemas.microsoft.com/office/powerpoint/2010/main" val="1443179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D54E71-53D2-B7AA-473F-828839DA783C}"/>
              </a:ext>
            </a:extLst>
          </p:cNvPr>
          <p:cNvPicPr>
            <a:picLocks noChangeAspect="1"/>
          </p:cNvPicPr>
          <p:nvPr/>
        </p:nvPicPr>
        <p:blipFill>
          <a:blip r:embed="rId3"/>
          <a:stretch>
            <a:fillRect/>
          </a:stretch>
        </p:blipFill>
        <p:spPr>
          <a:xfrm>
            <a:off x="6408517" y="1977874"/>
            <a:ext cx="4762492" cy="4708981"/>
          </a:xfrm>
          <a:prstGeom prst="rect">
            <a:avLst/>
          </a:prstGeom>
        </p:spPr>
      </p:pic>
      <p:sp>
        <p:nvSpPr>
          <p:cNvPr id="4" name="TextBox 3">
            <a:extLst>
              <a:ext uri="{FF2B5EF4-FFF2-40B4-BE49-F238E27FC236}">
                <a16:creationId xmlns:a16="http://schemas.microsoft.com/office/drawing/2014/main" id="{94D5D307-55DF-250C-76D1-AFD9CDADB335}"/>
              </a:ext>
            </a:extLst>
          </p:cNvPr>
          <p:cNvSpPr txBox="1"/>
          <p:nvPr/>
        </p:nvSpPr>
        <p:spPr>
          <a:xfrm>
            <a:off x="196707" y="1678329"/>
            <a:ext cx="5243394" cy="4708981"/>
          </a:xfrm>
          <a:prstGeom prst="rect">
            <a:avLst/>
          </a:prstGeom>
          <a:noFill/>
        </p:spPr>
        <p:txBody>
          <a:bodyPr wrap="square" rtlCol="0">
            <a:spAutoFit/>
          </a:bodyPr>
          <a:lstStyle/>
          <a:p>
            <a:pPr algn="just"/>
            <a:r>
              <a:rPr lang="en-JP" sz="2000" dirty="0"/>
              <a:t>In the indirect approach the laser energy is converted into a thermal bath of soft x-rays  with quasi-plankian distribution at 300 eV.</a:t>
            </a:r>
          </a:p>
          <a:p>
            <a:pPr algn="just"/>
            <a:endParaRPr lang="en-JP" sz="2000" dirty="0"/>
          </a:p>
          <a:p>
            <a:pPr algn="just"/>
            <a:r>
              <a:rPr lang="en-JP" sz="2000" dirty="0"/>
              <a:t>The soft x-rays ablate the outer surface of the capusule and drive the compression.</a:t>
            </a:r>
          </a:p>
          <a:p>
            <a:pPr algn="just"/>
            <a:endParaRPr lang="en-JP" sz="2000" dirty="0"/>
          </a:p>
          <a:p>
            <a:pPr algn="just"/>
            <a:r>
              <a:rPr lang="en-JP" sz="2000" dirty="0"/>
              <a:t>Heating of the DT gas is obtained by PdV work.</a:t>
            </a:r>
          </a:p>
          <a:p>
            <a:pPr algn="just"/>
            <a:endParaRPr lang="en-JP" sz="2000" dirty="0"/>
          </a:p>
          <a:p>
            <a:pPr algn="just"/>
            <a:r>
              <a:rPr lang="en-JP" sz="2000" dirty="0"/>
              <a:t>At peak density the temperature of the DT gas reaches 4.5-6 keV. </a:t>
            </a:r>
          </a:p>
          <a:p>
            <a:pPr algn="just"/>
            <a:endParaRPr lang="en-JP" sz="2000" dirty="0"/>
          </a:p>
          <a:p>
            <a:pPr algn="just"/>
            <a:r>
              <a:rPr lang="en-JP" sz="2000" dirty="0"/>
              <a:t>With ignition and burn into the “cold” fuel DT temperature goes well above 10 keV.</a:t>
            </a:r>
          </a:p>
          <a:p>
            <a:pPr algn="just"/>
            <a:r>
              <a:rPr lang="en-JP" sz="2000" dirty="0"/>
              <a:t> </a:t>
            </a:r>
          </a:p>
        </p:txBody>
      </p:sp>
      <p:pic>
        <p:nvPicPr>
          <p:cNvPr id="5" name="Picture 4">
            <a:extLst>
              <a:ext uri="{FF2B5EF4-FFF2-40B4-BE49-F238E27FC236}">
                <a16:creationId xmlns:a16="http://schemas.microsoft.com/office/drawing/2014/main" id="{0E7D1591-FE71-7777-B4EA-5518C3B0EEFF}"/>
              </a:ext>
            </a:extLst>
          </p:cNvPr>
          <p:cNvPicPr>
            <a:picLocks noChangeAspect="1"/>
          </p:cNvPicPr>
          <p:nvPr/>
        </p:nvPicPr>
        <p:blipFill>
          <a:blip r:embed="rId4"/>
          <a:stretch>
            <a:fillRect/>
          </a:stretch>
        </p:blipFill>
        <p:spPr>
          <a:xfrm>
            <a:off x="6408517" y="1089981"/>
            <a:ext cx="4762493" cy="994068"/>
          </a:xfrm>
          <a:prstGeom prst="rect">
            <a:avLst/>
          </a:prstGeom>
        </p:spPr>
      </p:pic>
      <p:sp>
        <p:nvSpPr>
          <p:cNvPr id="6" name="Title 11">
            <a:extLst>
              <a:ext uri="{FF2B5EF4-FFF2-40B4-BE49-F238E27FC236}">
                <a16:creationId xmlns:a16="http://schemas.microsoft.com/office/drawing/2014/main" id="{351E7B16-CD0B-6874-EEB5-AAACC8C009CB}"/>
              </a:ext>
            </a:extLst>
          </p:cNvPr>
          <p:cNvSpPr txBox="1">
            <a:spLocks/>
          </p:cNvSpPr>
          <p:nvPr/>
        </p:nvSpPr>
        <p:spPr>
          <a:xfrm>
            <a:off x="0" y="0"/>
            <a:ext cx="9830846" cy="1143000"/>
          </a:xfrm>
          <a:prstGeom prst="rect">
            <a:avLst/>
          </a:prstGeom>
          <a:solidFill>
            <a:srgbClr val="000090"/>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401" dirty="0">
                <a:solidFill>
                  <a:schemeClr val="bg1"/>
                </a:solidFill>
              </a:rPr>
              <a:t>NIF Ignition was achieved by indirect drive </a:t>
            </a:r>
          </a:p>
        </p:txBody>
      </p:sp>
      <p:pic>
        <p:nvPicPr>
          <p:cNvPr id="2" name="Picture 1">
            <a:extLst>
              <a:ext uri="{FF2B5EF4-FFF2-40B4-BE49-F238E27FC236}">
                <a16:creationId xmlns:a16="http://schemas.microsoft.com/office/drawing/2014/main" id="{5A6DF9F7-1F5B-FAB6-2AD5-432DC59A221F}"/>
              </a:ext>
            </a:extLst>
          </p:cNvPr>
          <p:cNvPicPr>
            <a:picLocks noChangeAspect="1"/>
          </p:cNvPicPr>
          <p:nvPr/>
        </p:nvPicPr>
        <p:blipFill>
          <a:blip r:embed="rId5"/>
          <a:stretch>
            <a:fillRect/>
          </a:stretch>
        </p:blipFill>
        <p:spPr>
          <a:xfrm>
            <a:off x="9987107" y="14885"/>
            <a:ext cx="2142746" cy="1154724"/>
          </a:xfrm>
          <a:prstGeom prst="rect">
            <a:avLst/>
          </a:prstGeom>
        </p:spPr>
      </p:pic>
    </p:spTree>
    <p:extLst>
      <p:ext uri="{BB962C8B-B14F-4D97-AF65-F5344CB8AC3E}">
        <p14:creationId xmlns:p14="http://schemas.microsoft.com/office/powerpoint/2010/main" val="2686091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B5D9C-01B1-E4F0-0E65-AB33E6AF0E8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995C039-C980-AFA8-EDAF-DB46CEF6CBF8}"/>
              </a:ext>
            </a:extLst>
          </p:cNvPr>
          <p:cNvSpPr txBox="1"/>
          <p:nvPr/>
        </p:nvSpPr>
        <p:spPr>
          <a:xfrm>
            <a:off x="1076446" y="1435260"/>
            <a:ext cx="9327297" cy="3785652"/>
          </a:xfrm>
          <a:prstGeom prst="rect">
            <a:avLst/>
          </a:prstGeom>
          <a:noFill/>
        </p:spPr>
        <p:txBody>
          <a:bodyPr wrap="none" rtlCol="0">
            <a:spAutoFit/>
          </a:bodyPr>
          <a:lstStyle/>
          <a:p>
            <a:pPr marL="285750" indent="-285750">
              <a:buFont typeface="Arial" panose="020B0604020202020204" pitchFamily="34" charset="0"/>
              <a:buChar char="•"/>
            </a:pPr>
            <a:r>
              <a:rPr lang="en-JP" sz="2400" dirty="0"/>
              <a:t>NIF ignition and introduction to ILE’s FIREX</a:t>
            </a:r>
          </a:p>
          <a:p>
            <a:endParaRPr lang="en-JP" sz="2400" dirty="0"/>
          </a:p>
          <a:p>
            <a:pPr marL="285750" indent="-285750">
              <a:buFont typeface="Arial" panose="020B0604020202020204" pitchFamily="34" charset="0"/>
              <a:buChar char="•"/>
            </a:pPr>
            <a:r>
              <a:rPr lang="en-US" sz="2400" dirty="0"/>
              <a:t>B</a:t>
            </a:r>
            <a:r>
              <a:rPr lang="en-JP" sz="2400" dirty="0"/>
              <a:t>rief summary of FIREX-I results, Fast electron and Ion Fast Ignition</a:t>
            </a:r>
          </a:p>
          <a:p>
            <a:pPr marL="285750" indent="-285750">
              <a:buFont typeface="Arial" panose="020B0604020202020204" pitchFamily="34" charset="0"/>
              <a:buChar char="•"/>
            </a:pPr>
            <a:endParaRPr lang="en-JP" sz="2400" dirty="0">
              <a:solidFill>
                <a:srgbClr val="FF0000"/>
              </a:solidFill>
            </a:endParaRPr>
          </a:p>
          <a:p>
            <a:pPr marL="285750" indent="-285750">
              <a:buFont typeface="Arial" panose="020B0604020202020204" pitchFamily="34" charset="0"/>
              <a:buChar char="•"/>
            </a:pPr>
            <a:r>
              <a:rPr lang="en-JP" sz="2400" dirty="0"/>
              <a:t>NEW FI approach: Direct heating of a compressed, solid DT ball .</a:t>
            </a:r>
          </a:p>
          <a:p>
            <a:pPr marL="285750" indent="-285750">
              <a:buFont typeface="Arial" panose="020B0604020202020204" pitchFamily="34" charset="0"/>
              <a:buChar char="•"/>
            </a:pPr>
            <a:endParaRPr lang="en-JP" sz="2400" dirty="0"/>
          </a:p>
          <a:p>
            <a:pPr marL="285750" indent="-285750">
              <a:buFont typeface="Arial" panose="020B0604020202020204" pitchFamily="34" charset="0"/>
              <a:buChar char="•"/>
            </a:pPr>
            <a:r>
              <a:rPr lang="en-JP" sz="2400" dirty="0">
                <a:solidFill>
                  <a:srgbClr val="FF0000"/>
                </a:solidFill>
              </a:rPr>
              <a:t>GXII and LFEX upgrades</a:t>
            </a:r>
          </a:p>
          <a:p>
            <a:pPr marL="285750" indent="-285750">
              <a:buFont typeface="Arial" panose="020B0604020202020204" pitchFamily="34" charset="0"/>
              <a:buChar char="•"/>
            </a:pPr>
            <a:endParaRPr lang="en-JP" sz="2400" dirty="0"/>
          </a:p>
          <a:p>
            <a:pPr marL="285750" indent="-285750">
              <a:buFont typeface="Arial" panose="020B0604020202020204" pitchFamily="34" charset="0"/>
              <a:buChar char="•"/>
            </a:pPr>
            <a:r>
              <a:rPr lang="en-JP" sz="2400" dirty="0"/>
              <a:t>Summary of the TALK</a:t>
            </a:r>
          </a:p>
          <a:p>
            <a:pPr marL="285750" indent="-285750">
              <a:buFont typeface="Arial" panose="020B0604020202020204" pitchFamily="34" charset="0"/>
              <a:buChar char="•"/>
            </a:pPr>
            <a:endParaRPr lang="en-JP" sz="2400" dirty="0"/>
          </a:p>
        </p:txBody>
      </p:sp>
      <p:sp>
        <p:nvSpPr>
          <p:cNvPr id="4" name="Title 11">
            <a:extLst>
              <a:ext uri="{FF2B5EF4-FFF2-40B4-BE49-F238E27FC236}">
                <a16:creationId xmlns:a16="http://schemas.microsoft.com/office/drawing/2014/main" id="{E97195D7-B853-F652-E3D9-6623E8533141}"/>
              </a:ext>
            </a:extLst>
          </p:cNvPr>
          <p:cNvSpPr txBox="1">
            <a:spLocks/>
          </p:cNvSpPr>
          <p:nvPr/>
        </p:nvSpPr>
        <p:spPr>
          <a:xfrm>
            <a:off x="0" y="-1318"/>
            <a:ext cx="9830846" cy="1143000"/>
          </a:xfrm>
          <a:prstGeom prst="rect">
            <a:avLst/>
          </a:prstGeom>
          <a:solidFill>
            <a:srgbClr val="000090"/>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401" dirty="0">
                <a:solidFill>
                  <a:schemeClr val="bg1"/>
                </a:solidFill>
              </a:rPr>
              <a:t>Outline of the talk</a:t>
            </a:r>
          </a:p>
        </p:txBody>
      </p:sp>
      <p:pic>
        <p:nvPicPr>
          <p:cNvPr id="2" name="Picture 1">
            <a:extLst>
              <a:ext uri="{FF2B5EF4-FFF2-40B4-BE49-F238E27FC236}">
                <a16:creationId xmlns:a16="http://schemas.microsoft.com/office/drawing/2014/main" id="{389CB710-AD67-DBB3-34C3-32A0F916AF9C}"/>
              </a:ext>
            </a:extLst>
          </p:cNvPr>
          <p:cNvPicPr>
            <a:picLocks noChangeAspect="1"/>
          </p:cNvPicPr>
          <p:nvPr/>
        </p:nvPicPr>
        <p:blipFill>
          <a:blip r:embed="rId2"/>
          <a:stretch>
            <a:fillRect/>
          </a:stretch>
        </p:blipFill>
        <p:spPr>
          <a:xfrm>
            <a:off x="9987107" y="14885"/>
            <a:ext cx="2142746" cy="1154724"/>
          </a:xfrm>
          <a:prstGeom prst="rect">
            <a:avLst/>
          </a:prstGeom>
        </p:spPr>
      </p:pic>
    </p:spTree>
    <p:extLst>
      <p:ext uri="{BB962C8B-B14F-4D97-AF65-F5344CB8AC3E}">
        <p14:creationId xmlns:p14="http://schemas.microsoft.com/office/powerpoint/2010/main" val="2879272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027B6174-0191-61DC-AA98-D0D9FF7D45D0}"/>
              </a:ext>
            </a:extLst>
          </p:cNvPr>
          <p:cNvSpPr txBox="1">
            <a:spLocks/>
          </p:cNvSpPr>
          <p:nvPr/>
        </p:nvSpPr>
        <p:spPr>
          <a:xfrm>
            <a:off x="0" y="0"/>
            <a:ext cx="9830846" cy="1143000"/>
          </a:xfrm>
          <a:prstGeom prst="rect">
            <a:avLst/>
          </a:prstGeom>
          <a:solidFill>
            <a:srgbClr val="000090"/>
          </a:solidFill>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401" dirty="0">
                <a:solidFill>
                  <a:schemeClr val="bg1"/>
                </a:solidFill>
              </a:rPr>
              <a:t>Upgrades for GXII and LFEX have been funded</a:t>
            </a:r>
          </a:p>
        </p:txBody>
      </p:sp>
      <p:pic>
        <p:nvPicPr>
          <p:cNvPr id="3" name="Picture 2">
            <a:extLst>
              <a:ext uri="{FF2B5EF4-FFF2-40B4-BE49-F238E27FC236}">
                <a16:creationId xmlns:a16="http://schemas.microsoft.com/office/drawing/2014/main" id="{5C82E182-694B-1472-C9F9-1797BECCDADF}"/>
              </a:ext>
            </a:extLst>
          </p:cNvPr>
          <p:cNvPicPr>
            <a:picLocks noChangeAspect="1"/>
          </p:cNvPicPr>
          <p:nvPr/>
        </p:nvPicPr>
        <p:blipFill>
          <a:blip r:embed="rId2"/>
          <a:stretch>
            <a:fillRect/>
          </a:stretch>
        </p:blipFill>
        <p:spPr>
          <a:xfrm>
            <a:off x="9830846" y="-11575"/>
            <a:ext cx="2142746" cy="1154724"/>
          </a:xfrm>
          <a:prstGeom prst="rect">
            <a:avLst/>
          </a:prstGeom>
        </p:spPr>
      </p:pic>
      <p:pic>
        <p:nvPicPr>
          <p:cNvPr id="5" name="図 5">
            <a:extLst>
              <a:ext uri="{FF2B5EF4-FFF2-40B4-BE49-F238E27FC236}">
                <a16:creationId xmlns:a16="http://schemas.microsoft.com/office/drawing/2014/main" id="{B52DF8AC-1C4F-513E-37FC-F0EC47C39F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52508" y="2426241"/>
            <a:ext cx="4210148" cy="1940615"/>
          </a:xfrm>
          <a:prstGeom prst="rect">
            <a:avLst/>
          </a:prstGeom>
        </p:spPr>
      </p:pic>
      <p:pic>
        <p:nvPicPr>
          <p:cNvPr id="6" name="図 7">
            <a:extLst>
              <a:ext uri="{FF2B5EF4-FFF2-40B4-BE49-F238E27FC236}">
                <a16:creationId xmlns:a16="http://schemas.microsoft.com/office/drawing/2014/main" id="{AE4839C7-A2B1-8D82-2557-609F72DE71F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9546" y="1974052"/>
            <a:ext cx="2934970" cy="1112405"/>
          </a:xfrm>
          <a:prstGeom prst="rect">
            <a:avLst/>
          </a:prstGeom>
        </p:spPr>
      </p:pic>
      <p:pic>
        <p:nvPicPr>
          <p:cNvPr id="7" name="図 12" descr="電車のドア&#10;&#10;中程度の精度で自動的に生成された説明">
            <a:extLst>
              <a:ext uri="{FF2B5EF4-FFF2-40B4-BE49-F238E27FC236}">
                <a16:creationId xmlns:a16="http://schemas.microsoft.com/office/drawing/2014/main" id="{AA046CD6-3AFA-4A94-184C-4F737BBDA6B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8642" y="5631587"/>
            <a:ext cx="2519449" cy="1226413"/>
          </a:xfrm>
          <a:prstGeom prst="rect">
            <a:avLst/>
          </a:prstGeom>
        </p:spPr>
      </p:pic>
      <p:pic>
        <p:nvPicPr>
          <p:cNvPr id="8" name="図 13">
            <a:extLst>
              <a:ext uri="{FF2B5EF4-FFF2-40B4-BE49-F238E27FC236}">
                <a16:creationId xmlns:a16="http://schemas.microsoft.com/office/drawing/2014/main" id="{E9F09E01-8B12-8323-4210-B9EE5F556C77}"/>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25279" y="3414450"/>
            <a:ext cx="2931630" cy="1666991"/>
          </a:xfrm>
          <a:prstGeom prst="rect">
            <a:avLst/>
          </a:prstGeom>
        </p:spPr>
      </p:pic>
      <p:sp>
        <p:nvSpPr>
          <p:cNvPr id="9" name="テキスト ボックス 22">
            <a:extLst>
              <a:ext uri="{FF2B5EF4-FFF2-40B4-BE49-F238E27FC236}">
                <a16:creationId xmlns:a16="http://schemas.microsoft.com/office/drawing/2014/main" id="{01B390B5-A076-BD82-6C18-3D194EAC62F5}"/>
              </a:ext>
            </a:extLst>
          </p:cNvPr>
          <p:cNvSpPr txBox="1"/>
          <p:nvPr/>
        </p:nvSpPr>
        <p:spPr>
          <a:xfrm>
            <a:off x="496841" y="1570370"/>
            <a:ext cx="2075574" cy="369332"/>
          </a:xfrm>
          <a:prstGeom prst="rect">
            <a:avLst/>
          </a:prstGeom>
          <a:noFill/>
        </p:spPr>
        <p:txBody>
          <a:bodyPr wrap="square" rtlCol="0">
            <a:spAutoFit/>
          </a:bodyPr>
          <a:lstStyle/>
          <a:p>
            <a:r>
              <a:rPr lang="en-US" altLang="ja-JP" dirty="0"/>
              <a:t>Operation system </a:t>
            </a:r>
            <a:endParaRPr kumimoji="1" lang="ja-JP" altLang="en-US"/>
          </a:p>
        </p:txBody>
      </p:sp>
      <p:sp>
        <p:nvSpPr>
          <p:cNvPr id="10" name="テキスト ボックス 23">
            <a:extLst>
              <a:ext uri="{FF2B5EF4-FFF2-40B4-BE49-F238E27FC236}">
                <a16:creationId xmlns:a16="http://schemas.microsoft.com/office/drawing/2014/main" id="{C2FFFD5D-2602-262E-0EC5-D1B385D33700}"/>
              </a:ext>
            </a:extLst>
          </p:cNvPr>
          <p:cNvSpPr txBox="1"/>
          <p:nvPr/>
        </p:nvSpPr>
        <p:spPr>
          <a:xfrm>
            <a:off x="3078932" y="2244800"/>
            <a:ext cx="2576626" cy="369332"/>
          </a:xfrm>
          <a:prstGeom prst="rect">
            <a:avLst/>
          </a:prstGeom>
          <a:noFill/>
        </p:spPr>
        <p:txBody>
          <a:bodyPr wrap="square" rtlCol="0">
            <a:spAutoFit/>
          </a:bodyPr>
          <a:lstStyle/>
          <a:p>
            <a:r>
              <a:rPr kumimoji="1" lang="en-US" altLang="ja-JP" dirty="0"/>
              <a:t>Oscillator, pre-amplifier</a:t>
            </a:r>
            <a:endParaRPr kumimoji="1" lang="ja-JP" altLang="en-US"/>
          </a:p>
        </p:txBody>
      </p:sp>
      <p:sp>
        <p:nvSpPr>
          <p:cNvPr id="11" name="テキスト ボックス 24">
            <a:extLst>
              <a:ext uri="{FF2B5EF4-FFF2-40B4-BE49-F238E27FC236}">
                <a16:creationId xmlns:a16="http://schemas.microsoft.com/office/drawing/2014/main" id="{3331C984-3994-4B3B-5F74-546DB9F635E4}"/>
              </a:ext>
            </a:extLst>
          </p:cNvPr>
          <p:cNvSpPr txBox="1"/>
          <p:nvPr/>
        </p:nvSpPr>
        <p:spPr>
          <a:xfrm>
            <a:off x="3525920" y="6495368"/>
            <a:ext cx="2759750" cy="369332"/>
          </a:xfrm>
          <a:prstGeom prst="rect">
            <a:avLst/>
          </a:prstGeom>
          <a:noFill/>
        </p:spPr>
        <p:txBody>
          <a:bodyPr wrap="square" rtlCol="0">
            <a:spAutoFit/>
          </a:bodyPr>
          <a:lstStyle/>
          <a:p>
            <a:r>
              <a:rPr kumimoji="1" lang="en-US" altLang="ja-JP" dirty="0"/>
              <a:t>Optics damage </a:t>
            </a:r>
            <a:r>
              <a:rPr lang="en-US" altLang="ja-JP" dirty="0"/>
              <a:t>repairing</a:t>
            </a:r>
            <a:endParaRPr kumimoji="1" lang="ja-JP" altLang="en-US"/>
          </a:p>
        </p:txBody>
      </p:sp>
      <p:sp>
        <p:nvSpPr>
          <p:cNvPr id="12" name="テキスト ボックス 25">
            <a:extLst>
              <a:ext uri="{FF2B5EF4-FFF2-40B4-BE49-F238E27FC236}">
                <a16:creationId xmlns:a16="http://schemas.microsoft.com/office/drawing/2014/main" id="{8782ACE4-47E2-B61F-0485-580BF3AEBCE0}"/>
              </a:ext>
            </a:extLst>
          </p:cNvPr>
          <p:cNvSpPr txBox="1"/>
          <p:nvPr/>
        </p:nvSpPr>
        <p:spPr>
          <a:xfrm>
            <a:off x="8214567" y="1760729"/>
            <a:ext cx="3759025" cy="369332"/>
          </a:xfrm>
          <a:prstGeom prst="rect">
            <a:avLst/>
          </a:prstGeom>
          <a:noFill/>
        </p:spPr>
        <p:txBody>
          <a:bodyPr wrap="square" rtlCol="0">
            <a:spAutoFit/>
          </a:bodyPr>
          <a:lstStyle/>
          <a:p>
            <a:r>
              <a:rPr lang="en-US" altLang="ja-JP" dirty="0"/>
              <a:t>Pulse post compressor </a:t>
            </a:r>
            <a:endParaRPr kumimoji="1" lang="ja-JP" altLang="en-US"/>
          </a:p>
        </p:txBody>
      </p:sp>
      <p:sp>
        <p:nvSpPr>
          <p:cNvPr id="13" name="テキスト ボックス 26">
            <a:extLst>
              <a:ext uri="{FF2B5EF4-FFF2-40B4-BE49-F238E27FC236}">
                <a16:creationId xmlns:a16="http://schemas.microsoft.com/office/drawing/2014/main" id="{0DE87A05-D425-71B9-D7FE-4A2F75333E0F}"/>
              </a:ext>
            </a:extLst>
          </p:cNvPr>
          <p:cNvSpPr txBox="1"/>
          <p:nvPr/>
        </p:nvSpPr>
        <p:spPr>
          <a:xfrm>
            <a:off x="8352382" y="2122024"/>
            <a:ext cx="2675915" cy="369332"/>
          </a:xfrm>
          <a:prstGeom prst="rect">
            <a:avLst/>
          </a:prstGeom>
          <a:noFill/>
        </p:spPr>
        <p:txBody>
          <a:bodyPr wrap="square" rtlCol="0">
            <a:spAutoFit/>
          </a:bodyPr>
          <a:lstStyle/>
          <a:p>
            <a:r>
              <a:rPr kumimoji="1" lang="en-US" altLang="ja-JP" dirty="0"/>
              <a:t>Interaction chamber</a:t>
            </a:r>
          </a:p>
        </p:txBody>
      </p:sp>
      <p:sp>
        <p:nvSpPr>
          <p:cNvPr id="14" name="テキスト ボックス 29">
            <a:extLst>
              <a:ext uri="{FF2B5EF4-FFF2-40B4-BE49-F238E27FC236}">
                <a16:creationId xmlns:a16="http://schemas.microsoft.com/office/drawing/2014/main" id="{B2E53A3D-A6C7-6F11-F13F-D08A750A3F3D}"/>
              </a:ext>
            </a:extLst>
          </p:cNvPr>
          <p:cNvSpPr txBox="1"/>
          <p:nvPr/>
        </p:nvSpPr>
        <p:spPr>
          <a:xfrm>
            <a:off x="174503" y="5081441"/>
            <a:ext cx="2668091" cy="646331"/>
          </a:xfrm>
          <a:prstGeom prst="rect">
            <a:avLst/>
          </a:prstGeom>
          <a:noFill/>
        </p:spPr>
        <p:txBody>
          <a:bodyPr wrap="square" rtlCol="0">
            <a:spAutoFit/>
          </a:bodyPr>
          <a:lstStyle/>
          <a:p>
            <a:r>
              <a:rPr kumimoji="1" lang="en-US" altLang="ja-JP" dirty="0"/>
              <a:t>Capacitor bank, pulse power switch</a:t>
            </a:r>
          </a:p>
        </p:txBody>
      </p:sp>
      <p:pic>
        <p:nvPicPr>
          <p:cNvPr id="15" name="図 2" descr="テーブル が含まれている画像&#10;&#10;自動的に生成された説明">
            <a:extLst>
              <a:ext uri="{FF2B5EF4-FFF2-40B4-BE49-F238E27FC236}">
                <a16:creationId xmlns:a16="http://schemas.microsoft.com/office/drawing/2014/main" id="{35E74720-5688-9436-02AD-C10474D1859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78933" y="2776491"/>
            <a:ext cx="4790179" cy="3664022"/>
          </a:xfrm>
          <a:prstGeom prst="rect">
            <a:avLst/>
          </a:prstGeom>
        </p:spPr>
      </p:pic>
      <p:pic>
        <p:nvPicPr>
          <p:cNvPr id="16" name="Picture 2">
            <a:extLst>
              <a:ext uri="{FF2B5EF4-FFF2-40B4-BE49-F238E27FC236}">
                <a16:creationId xmlns:a16="http://schemas.microsoft.com/office/drawing/2014/main" id="{A736AF22-3CA8-19E9-465F-3B1CB1DAF5AE}"/>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696511" y="4678044"/>
            <a:ext cx="1344307" cy="2179956"/>
          </a:xfrm>
          <a:prstGeom prst="rect">
            <a:avLst/>
          </a:prstGeom>
          <a:noFill/>
          <a:extLst>
            <a:ext uri="{909E8E84-426E-40DD-AFC4-6F175D3DCCD1}">
              <a14:hiddenFill xmlns:a14="http://schemas.microsoft.com/office/drawing/2010/main">
                <a:solidFill>
                  <a:srgbClr val="FFFFFF"/>
                </a:solidFill>
              </a14:hiddenFill>
            </a:ext>
          </a:extLst>
        </p:spPr>
      </p:pic>
      <p:pic>
        <p:nvPicPr>
          <p:cNvPr id="17" name="図 21" descr="屋内, テーブル, グリーン, カウンター が含まれている画像&#10;&#10;自動的に生成された説明">
            <a:extLst>
              <a:ext uri="{FF2B5EF4-FFF2-40B4-BE49-F238E27FC236}">
                <a16:creationId xmlns:a16="http://schemas.microsoft.com/office/drawing/2014/main" id="{AE1BB208-6685-610D-1A83-AC44E0EA8F1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162329" y="2643721"/>
            <a:ext cx="2356195" cy="1178098"/>
          </a:xfrm>
          <a:prstGeom prst="rect">
            <a:avLst/>
          </a:prstGeom>
        </p:spPr>
      </p:pic>
      <p:sp>
        <p:nvSpPr>
          <p:cNvPr id="18" name="テキスト ボックス 9">
            <a:extLst>
              <a:ext uri="{FF2B5EF4-FFF2-40B4-BE49-F238E27FC236}">
                <a16:creationId xmlns:a16="http://schemas.microsoft.com/office/drawing/2014/main" id="{14EEFAF4-51FF-DB51-8F99-EF6B2C29FBBA}"/>
              </a:ext>
            </a:extLst>
          </p:cNvPr>
          <p:cNvSpPr txBox="1"/>
          <p:nvPr/>
        </p:nvSpPr>
        <p:spPr>
          <a:xfrm>
            <a:off x="496840" y="3078881"/>
            <a:ext cx="2075574" cy="369332"/>
          </a:xfrm>
          <a:prstGeom prst="rect">
            <a:avLst/>
          </a:prstGeom>
          <a:noFill/>
        </p:spPr>
        <p:txBody>
          <a:bodyPr wrap="square" rtlCol="0">
            <a:spAutoFit/>
          </a:bodyPr>
          <a:lstStyle/>
          <a:p>
            <a:r>
              <a:rPr kumimoji="1" lang="en-US" altLang="ja-JP" dirty="0"/>
              <a:t>Controlling system </a:t>
            </a:r>
          </a:p>
        </p:txBody>
      </p:sp>
      <p:sp>
        <p:nvSpPr>
          <p:cNvPr id="19" name="テキスト ボックス 10">
            <a:extLst>
              <a:ext uri="{FF2B5EF4-FFF2-40B4-BE49-F238E27FC236}">
                <a16:creationId xmlns:a16="http://schemas.microsoft.com/office/drawing/2014/main" id="{3442C28E-83F3-E289-666A-BAEBB2CCACA6}"/>
              </a:ext>
            </a:extLst>
          </p:cNvPr>
          <p:cNvSpPr txBox="1"/>
          <p:nvPr/>
        </p:nvSpPr>
        <p:spPr>
          <a:xfrm>
            <a:off x="8040818" y="6550223"/>
            <a:ext cx="1970988" cy="307777"/>
          </a:xfrm>
          <a:prstGeom prst="rect">
            <a:avLst/>
          </a:prstGeom>
          <a:noFill/>
        </p:spPr>
        <p:txBody>
          <a:bodyPr wrap="square" rtlCol="0">
            <a:spAutoFit/>
          </a:bodyPr>
          <a:lstStyle/>
          <a:p>
            <a:r>
              <a:rPr kumimoji="1" lang="en-US" altLang="ja-JP" sz="1400" dirty="0"/>
              <a:t>Flash lamps</a:t>
            </a:r>
            <a:endParaRPr kumimoji="1" lang="ja-JP" altLang="en-US" sz="1400"/>
          </a:p>
        </p:txBody>
      </p:sp>
      <p:sp>
        <p:nvSpPr>
          <p:cNvPr id="20" name="テキスト ボックス 16">
            <a:extLst>
              <a:ext uri="{FF2B5EF4-FFF2-40B4-BE49-F238E27FC236}">
                <a16:creationId xmlns:a16="http://schemas.microsoft.com/office/drawing/2014/main" id="{BC3A15D1-B072-52F2-8885-685B02F6078D}"/>
              </a:ext>
            </a:extLst>
          </p:cNvPr>
          <p:cNvSpPr txBox="1"/>
          <p:nvPr/>
        </p:nvSpPr>
        <p:spPr>
          <a:xfrm>
            <a:off x="5794150" y="2336095"/>
            <a:ext cx="2404533" cy="369332"/>
          </a:xfrm>
          <a:prstGeom prst="rect">
            <a:avLst/>
          </a:prstGeom>
          <a:noFill/>
        </p:spPr>
        <p:txBody>
          <a:bodyPr wrap="square" rtlCol="0">
            <a:spAutoFit/>
          </a:bodyPr>
          <a:lstStyle/>
          <a:p>
            <a:r>
              <a:rPr kumimoji="1" lang="en-US" altLang="ja-JP" dirty="0"/>
              <a:t>Laser diagnostics</a:t>
            </a:r>
            <a:endParaRPr kumimoji="1" lang="ja-JP" altLang="en-US"/>
          </a:p>
        </p:txBody>
      </p:sp>
      <p:sp>
        <p:nvSpPr>
          <p:cNvPr id="21" name="テキスト ボックス 19">
            <a:extLst>
              <a:ext uri="{FF2B5EF4-FFF2-40B4-BE49-F238E27FC236}">
                <a16:creationId xmlns:a16="http://schemas.microsoft.com/office/drawing/2014/main" id="{A93F0A2D-8736-92B4-13B9-E8B6AE040945}"/>
              </a:ext>
            </a:extLst>
          </p:cNvPr>
          <p:cNvSpPr txBox="1"/>
          <p:nvPr/>
        </p:nvSpPr>
        <p:spPr>
          <a:xfrm>
            <a:off x="4045350" y="1597184"/>
            <a:ext cx="3663003" cy="646331"/>
          </a:xfrm>
          <a:prstGeom prst="rect">
            <a:avLst/>
          </a:prstGeom>
          <a:noFill/>
        </p:spPr>
        <p:txBody>
          <a:bodyPr wrap="square" rtlCol="0">
            <a:spAutoFit/>
          </a:bodyPr>
          <a:lstStyle/>
          <a:p>
            <a:r>
              <a:rPr lang="en-US" altLang="ja-JP" b="1" dirty="0">
                <a:solidFill>
                  <a:srgbClr val="FF0000"/>
                </a:solidFill>
              </a:rPr>
              <a:t>Precision pulse shaping, </a:t>
            </a:r>
          </a:p>
          <a:p>
            <a:r>
              <a:rPr kumimoji="1" lang="en-US" altLang="ja-JP" b="1" dirty="0">
                <a:solidFill>
                  <a:srgbClr val="FF0000"/>
                </a:solidFill>
              </a:rPr>
              <a:t>smoothed beam profile</a:t>
            </a:r>
            <a:endParaRPr kumimoji="1" lang="ja-JP" altLang="en-US" b="1">
              <a:solidFill>
                <a:srgbClr val="FF0000"/>
              </a:solidFill>
            </a:endParaRPr>
          </a:p>
        </p:txBody>
      </p:sp>
      <p:sp>
        <p:nvSpPr>
          <p:cNvPr id="22" name="テキスト ボックス 20">
            <a:extLst>
              <a:ext uri="{FF2B5EF4-FFF2-40B4-BE49-F238E27FC236}">
                <a16:creationId xmlns:a16="http://schemas.microsoft.com/office/drawing/2014/main" id="{90356DC0-D276-F2C3-D09A-551E2CDC01C5}"/>
              </a:ext>
            </a:extLst>
          </p:cNvPr>
          <p:cNvSpPr txBox="1"/>
          <p:nvPr/>
        </p:nvSpPr>
        <p:spPr>
          <a:xfrm>
            <a:off x="8567223" y="1208918"/>
            <a:ext cx="3663003" cy="646331"/>
          </a:xfrm>
          <a:prstGeom prst="rect">
            <a:avLst/>
          </a:prstGeom>
          <a:noFill/>
        </p:spPr>
        <p:txBody>
          <a:bodyPr wrap="square" rtlCol="0">
            <a:spAutoFit/>
          </a:bodyPr>
          <a:lstStyle/>
          <a:p>
            <a:r>
              <a:rPr lang="en-US" altLang="ja-JP" b="1" dirty="0">
                <a:solidFill>
                  <a:srgbClr val="FF0000"/>
                </a:solidFill>
              </a:rPr>
              <a:t>Tritium target capability</a:t>
            </a:r>
          </a:p>
          <a:p>
            <a:r>
              <a:rPr kumimoji="1" lang="en-US" altLang="ja-JP" b="1" dirty="0">
                <a:solidFill>
                  <a:srgbClr val="FF0000"/>
                </a:solidFill>
              </a:rPr>
              <a:t>Precision target positioner</a:t>
            </a:r>
          </a:p>
        </p:txBody>
      </p:sp>
      <p:pic>
        <p:nvPicPr>
          <p:cNvPr id="23" name="図 4">
            <a:extLst>
              <a:ext uri="{FF2B5EF4-FFF2-40B4-BE49-F238E27FC236}">
                <a16:creationId xmlns:a16="http://schemas.microsoft.com/office/drawing/2014/main" id="{40F4D1CA-4762-94B8-5209-F6AA2AF6608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110889" y="4447211"/>
            <a:ext cx="2906608" cy="2179956"/>
          </a:xfrm>
          <a:prstGeom prst="rect">
            <a:avLst/>
          </a:prstGeom>
        </p:spPr>
      </p:pic>
      <p:sp>
        <p:nvSpPr>
          <p:cNvPr id="24" name="テキスト ボックス 33">
            <a:extLst>
              <a:ext uri="{FF2B5EF4-FFF2-40B4-BE49-F238E27FC236}">
                <a16:creationId xmlns:a16="http://schemas.microsoft.com/office/drawing/2014/main" id="{7EFF2AE1-7C65-34C7-3562-048D510883DF}"/>
              </a:ext>
            </a:extLst>
          </p:cNvPr>
          <p:cNvSpPr txBox="1"/>
          <p:nvPr/>
        </p:nvSpPr>
        <p:spPr>
          <a:xfrm>
            <a:off x="276743" y="1185549"/>
            <a:ext cx="2560575" cy="369332"/>
          </a:xfrm>
          <a:prstGeom prst="rect">
            <a:avLst/>
          </a:prstGeom>
          <a:noFill/>
        </p:spPr>
        <p:txBody>
          <a:bodyPr wrap="square" rtlCol="0">
            <a:spAutoFit/>
          </a:bodyPr>
          <a:lstStyle/>
          <a:p>
            <a:r>
              <a:rPr kumimoji="1" lang="en-US" altLang="ja-JP" b="1" dirty="0">
                <a:solidFill>
                  <a:srgbClr val="FF0000"/>
                </a:solidFill>
              </a:rPr>
              <a:t>Increase shot rate</a:t>
            </a:r>
            <a:endParaRPr kumimoji="1" lang="ja-JP" altLang="en-US" b="1">
              <a:solidFill>
                <a:srgbClr val="FF0000"/>
              </a:solidFill>
            </a:endParaRPr>
          </a:p>
        </p:txBody>
      </p:sp>
      <p:sp>
        <p:nvSpPr>
          <p:cNvPr id="25" name="テキスト ボックス 15">
            <a:extLst>
              <a:ext uri="{FF2B5EF4-FFF2-40B4-BE49-F238E27FC236}">
                <a16:creationId xmlns:a16="http://schemas.microsoft.com/office/drawing/2014/main" id="{4B270DD5-9D5B-CD11-345D-3185ABCE26BB}"/>
              </a:ext>
            </a:extLst>
          </p:cNvPr>
          <p:cNvSpPr txBox="1"/>
          <p:nvPr/>
        </p:nvSpPr>
        <p:spPr>
          <a:xfrm>
            <a:off x="3824056" y="1198263"/>
            <a:ext cx="3663003" cy="369332"/>
          </a:xfrm>
          <a:prstGeom prst="rect">
            <a:avLst/>
          </a:prstGeom>
          <a:noFill/>
        </p:spPr>
        <p:txBody>
          <a:bodyPr wrap="square" rtlCol="0">
            <a:spAutoFit/>
          </a:bodyPr>
          <a:lstStyle/>
          <a:p>
            <a:r>
              <a:rPr lang="en-US" altLang="ja-JP" b="1" dirty="0">
                <a:solidFill>
                  <a:srgbClr val="FF0000"/>
                </a:solidFill>
              </a:rPr>
              <a:t>Laser </a:t>
            </a:r>
            <a:r>
              <a:rPr kumimoji="1" lang="en-US" altLang="ja-JP" b="1" dirty="0">
                <a:solidFill>
                  <a:srgbClr val="FF0000"/>
                </a:solidFill>
              </a:rPr>
              <a:t>energy improvement</a:t>
            </a:r>
            <a:endParaRPr kumimoji="1" lang="ja-JP" altLang="en-US" b="1">
              <a:solidFill>
                <a:srgbClr val="FF0000"/>
              </a:solidFill>
            </a:endParaRPr>
          </a:p>
        </p:txBody>
      </p:sp>
    </p:spTree>
    <p:extLst>
      <p:ext uri="{BB962C8B-B14F-4D97-AF65-F5344CB8AC3E}">
        <p14:creationId xmlns:p14="http://schemas.microsoft.com/office/powerpoint/2010/main" val="1438351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1A6A26C8-7C5E-87BA-D341-7E0CA00D1335}"/>
              </a:ext>
            </a:extLst>
          </p:cNvPr>
          <p:cNvSpPr txBox="1">
            <a:spLocks/>
          </p:cNvSpPr>
          <p:nvPr/>
        </p:nvSpPr>
        <p:spPr>
          <a:xfrm>
            <a:off x="0" y="0"/>
            <a:ext cx="9830846" cy="1143000"/>
          </a:xfrm>
          <a:prstGeom prst="rect">
            <a:avLst/>
          </a:prstGeom>
          <a:solidFill>
            <a:srgbClr val="000090"/>
          </a:solidFill>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401" dirty="0">
                <a:solidFill>
                  <a:schemeClr val="bg1"/>
                </a:solidFill>
              </a:rPr>
              <a:t>New oscillators with SSD beam smoothing for GXII </a:t>
            </a:r>
            <a:r>
              <a:rPr lang="en-US" sz="3200" dirty="0">
                <a:solidFill>
                  <a:schemeClr val="bg1"/>
                </a:solidFill>
              </a:rPr>
              <a:t>(Y. </a:t>
            </a:r>
            <a:r>
              <a:rPr lang="en-US" sz="3200" dirty="0" err="1">
                <a:solidFill>
                  <a:schemeClr val="bg1"/>
                </a:solidFill>
              </a:rPr>
              <a:t>Arikawa</a:t>
            </a:r>
            <a:r>
              <a:rPr lang="en-US" sz="3200" dirty="0">
                <a:solidFill>
                  <a:schemeClr val="bg1"/>
                </a:solidFill>
              </a:rPr>
              <a:t> and GXII team)</a:t>
            </a:r>
          </a:p>
        </p:txBody>
      </p:sp>
      <p:pic>
        <p:nvPicPr>
          <p:cNvPr id="3" name="Picture 2">
            <a:extLst>
              <a:ext uri="{FF2B5EF4-FFF2-40B4-BE49-F238E27FC236}">
                <a16:creationId xmlns:a16="http://schemas.microsoft.com/office/drawing/2014/main" id="{84D86B2A-2435-85F7-A517-AFA69F2F0BAF}"/>
              </a:ext>
            </a:extLst>
          </p:cNvPr>
          <p:cNvPicPr>
            <a:picLocks noChangeAspect="1"/>
          </p:cNvPicPr>
          <p:nvPr/>
        </p:nvPicPr>
        <p:blipFill>
          <a:blip r:embed="rId2"/>
          <a:stretch>
            <a:fillRect/>
          </a:stretch>
        </p:blipFill>
        <p:spPr>
          <a:xfrm>
            <a:off x="9830846" y="-11575"/>
            <a:ext cx="2142746" cy="1154724"/>
          </a:xfrm>
          <a:prstGeom prst="rect">
            <a:avLst/>
          </a:prstGeom>
        </p:spPr>
      </p:pic>
      <p:sp>
        <p:nvSpPr>
          <p:cNvPr id="4" name="テキスト ボックス 70">
            <a:extLst>
              <a:ext uri="{FF2B5EF4-FFF2-40B4-BE49-F238E27FC236}">
                <a16:creationId xmlns:a16="http://schemas.microsoft.com/office/drawing/2014/main" id="{46244477-8D1C-4A21-9BE2-B9F48234FF48}"/>
              </a:ext>
            </a:extLst>
          </p:cNvPr>
          <p:cNvSpPr txBox="1"/>
          <p:nvPr/>
        </p:nvSpPr>
        <p:spPr>
          <a:xfrm>
            <a:off x="8816933" y="6011878"/>
            <a:ext cx="563996" cy="369332"/>
          </a:xfrm>
          <a:prstGeom prst="rect">
            <a:avLst/>
          </a:prstGeom>
          <a:noFill/>
        </p:spPr>
        <p:txBody>
          <a:bodyPr wrap="square" rtlCol="0">
            <a:spAutoFit/>
          </a:bodyPr>
          <a:lstStyle/>
          <a:p>
            <a:r>
              <a:rPr kumimoji="1" lang="en-US" altLang="ja-JP" b="1" dirty="0">
                <a:latin typeface="Arial" panose="020B0604020202020204" pitchFamily="34" charset="0"/>
                <a:cs typeface="Arial" panose="020B0604020202020204" pitchFamily="34" charset="0"/>
              </a:rPr>
              <a:t>t</a:t>
            </a:r>
            <a:endParaRPr kumimoji="1" lang="ja-JP" altLang="en-US" b="1">
              <a:latin typeface="Arial" panose="020B0604020202020204" pitchFamily="34" charset="0"/>
              <a:cs typeface="Arial" panose="020B0604020202020204" pitchFamily="34" charset="0"/>
            </a:endParaRPr>
          </a:p>
        </p:txBody>
      </p:sp>
      <p:sp>
        <p:nvSpPr>
          <p:cNvPr id="5" name="テキスト ボックス 5">
            <a:extLst>
              <a:ext uri="{FF2B5EF4-FFF2-40B4-BE49-F238E27FC236}">
                <a16:creationId xmlns:a16="http://schemas.microsoft.com/office/drawing/2014/main" id="{872AF269-EB15-528A-E05E-8BA911B50FDF}"/>
              </a:ext>
            </a:extLst>
          </p:cNvPr>
          <p:cNvSpPr txBox="1"/>
          <p:nvPr/>
        </p:nvSpPr>
        <p:spPr>
          <a:xfrm>
            <a:off x="2385062" y="2838817"/>
            <a:ext cx="2276108" cy="646331"/>
          </a:xfrm>
          <a:prstGeom prst="rect">
            <a:avLst/>
          </a:prstGeom>
          <a:noFill/>
          <a:ln>
            <a:solidFill>
              <a:schemeClr val="accent1"/>
            </a:solidFill>
          </a:ln>
        </p:spPr>
        <p:txBody>
          <a:bodyPr wrap="square" rtlCol="0">
            <a:spAutoFit/>
          </a:bodyPr>
          <a:lstStyle/>
          <a:p>
            <a:r>
              <a:rPr kumimoji="1" lang="en-US" altLang="ja-JP" sz="1200" b="1" dirty="0">
                <a:latin typeface="Arial" panose="020B0604020202020204" pitchFamily="34" charset="0"/>
                <a:cs typeface="Arial" panose="020B0604020202020204" pitchFamily="34" charset="0"/>
              </a:rPr>
              <a:t>Arbitral Wave form Oscillator</a:t>
            </a:r>
          </a:p>
          <a:p>
            <a:r>
              <a:rPr lang="en-US" altLang="ja-JP" sz="1200" b="1" dirty="0">
                <a:latin typeface="Arial" panose="020B0604020202020204" pitchFamily="34" charset="0"/>
                <a:cs typeface="Arial" panose="020B0604020202020204" pitchFamily="34" charset="0"/>
              </a:rPr>
              <a:t>(MODBOX)</a:t>
            </a:r>
            <a:endParaRPr kumimoji="1" lang="ja-JP" altLang="en-US" sz="1200" b="1">
              <a:latin typeface="Arial" panose="020B0604020202020204" pitchFamily="34" charset="0"/>
              <a:cs typeface="Arial" panose="020B0604020202020204" pitchFamily="34" charset="0"/>
            </a:endParaRPr>
          </a:p>
        </p:txBody>
      </p:sp>
      <p:cxnSp>
        <p:nvCxnSpPr>
          <p:cNvPr id="6" name="直線矢印コネクタ 9">
            <a:extLst>
              <a:ext uri="{FF2B5EF4-FFF2-40B4-BE49-F238E27FC236}">
                <a16:creationId xmlns:a16="http://schemas.microsoft.com/office/drawing/2014/main" id="{A3A08BDB-5440-7C8C-A3F9-3CD4FA086F95}"/>
              </a:ext>
            </a:extLst>
          </p:cNvPr>
          <p:cNvCxnSpPr>
            <a:cxnSpLocks/>
          </p:cNvCxnSpPr>
          <p:nvPr/>
        </p:nvCxnSpPr>
        <p:spPr>
          <a:xfrm>
            <a:off x="2438116" y="3714280"/>
            <a:ext cx="0" cy="7991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テキスト ボックス 10">
            <a:extLst>
              <a:ext uri="{FF2B5EF4-FFF2-40B4-BE49-F238E27FC236}">
                <a16:creationId xmlns:a16="http://schemas.microsoft.com/office/drawing/2014/main" id="{527C244F-46DB-578D-DD30-51715F1DD462}"/>
              </a:ext>
            </a:extLst>
          </p:cNvPr>
          <p:cNvSpPr txBox="1"/>
          <p:nvPr/>
        </p:nvSpPr>
        <p:spPr>
          <a:xfrm>
            <a:off x="2382119" y="3437281"/>
            <a:ext cx="2289186" cy="276999"/>
          </a:xfrm>
          <a:prstGeom prst="rect">
            <a:avLst/>
          </a:prstGeom>
          <a:noFill/>
          <a:ln>
            <a:solidFill>
              <a:schemeClr val="accent1"/>
            </a:solidFill>
          </a:ln>
        </p:spPr>
        <p:txBody>
          <a:bodyPr wrap="square" rtlCol="0">
            <a:spAutoFit/>
          </a:bodyPr>
          <a:lstStyle/>
          <a:p>
            <a:r>
              <a:rPr kumimoji="1" lang="en-US" altLang="ja-JP" sz="1200" b="1" dirty="0">
                <a:latin typeface="Arial" panose="020B0604020202020204" pitchFamily="34" charset="0"/>
                <a:cs typeface="Arial" panose="020B0604020202020204" pitchFamily="34" charset="0"/>
              </a:rPr>
              <a:t>Fiber Spectrum modulator</a:t>
            </a:r>
            <a:endParaRPr kumimoji="1" lang="ja-JP" altLang="en-US" sz="1200" b="1">
              <a:latin typeface="Arial" panose="020B0604020202020204" pitchFamily="34" charset="0"/>
              <a:cs typeface="Arial" panose="020B0604020202020204" pitchFamily="34" charset="0"/>
            </a:endParaRPr>
          </a:p>
        </p:txBody>
      </p:sp>
      <p:sp>
        <p:nvSpPr>
          <p:cNvPr id="8" name="正方形/長方形 11">
            <a:extLst>
              <a:ext uri="{FF2B5EF4-FFF2-40B4-BE49-F238E27FC236}">
                <a16:creationId xmlns:a16="http://schemas.microsoft.com/office/drawing/2014/main" id="{73434431-DE47-2420-83B1-4B62D757B0EA}"/>
              </a:ext>
            </a:extLst>
          </p:cNvPr>
          <p:cNvSpPr/>
          <p:nvPr/>
        </p:nvSpPr>
        <p:spPr>
          <a:xfrm rot="19800000">
            <a:off x="2406020" y="5568036"/>
            <a:ext cx="64191" cy="4585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Arial" panose="020B0604020202020204" pitchFamily="34" charset="0"/>
              <a:cs typeface="Arial" panose="020B0604020202020204" pitchFamily="34" charset="0"/>
            </a:endParaRPr>
          </a:p>
        </p:txBody>
      </p:sp>
      <p:sp>
        <p:nvSpPr>
          <p:cNvPr id="9" name="フリーフォーム 12">
            <a:extLst>
              <a:ext uri="{FF2B5EF4-FFF2-40B4-BE49-F238E27FC236}">
                <a16:creationId xmlns:a16="http://schemas.microsoft.com/office/drawing/2014/main" id="{2D641868-DBF0-114D-79EC-A5A8A21C105D}"/>
              </a:ext>
            </a:extLst>
          </p:cNvPr>
          <p:cNvSpPr/>
          <p:nvPr/>
        </p:nvSpPr>
        <p:spPr>
          <a:xfrm>
            <a:off x="2446904" y="4540981"/>
            <a:ext cx="403487" cy="1228799"/>
          </a:xfrm>
          <a:custGeom>
            <a:avLst/>
            <a:gdLst>
              <a:gd name="connsiteX0" fmla="*/ 0 w 437322"/>
              <a:gd name="connsiteY0" fmla="*/ 0 h 1331843"/>
              <a:gd name="connsiteX1" fmla="*/ 0 w 437322"/>
              <a:gd name="connsiteY1" fmla="*/ 1331843 h 1331843"/>
              <a:gd name="connsiteX2" fmla="*/ 99391 w 437322"/>
              <a:gd name="connsiteY2" fmla="*/ 19878 h 1331843"/>
              <a:gd name="connsiteX3" fmla="*/ 437322 w 437322"/>
              <a:gd name="connsiteY3" fmla="*/ 19878 h 1331843"/>
            </a:gdLst>
            <a:ahLst/>
            <a:cxnLst>
              <a:cxn ang="0">
                <a:pos x="connsiteX0" y="connsiteY0"/>
              </a:cxn>
              <a:cxn ang="0">
                <a:pos x="connsiteX1" y="connsiteY1"/>
              </a:cxn>
              <a:cxn ang="0">
                <a:pos x="connsiteX2" y="connsiteY2"/>
              </a:cxn>
              <a:cxn ang="0">
                <a:pos x="connsiteX3" y="connsiteY3"/>
              </a:cxn>
            </a:cxnLst>
            <a:rect l="l" t="t" r="r" b="b"/>
            <a:pathLst>
              <a:path w="437322" h="1331843">
                <a:moveTo>
                  <a:pt x="0" y="0"/>
                </a:moveTo>
                <a:lnTo>
                  <a:pt x="0" y="1331843"/>
                </a:lnTo>
                <a:lnTo>
                  <a:pt x="99391" y="19878"/>
                </a:lnTo>
                <a:lnTo>
                  <a:pt x="437322" y="19878"/>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Arial" panose="020B0604020202020204" pitchFamily="34" charset="0"/>
              <a:cs typeface="Arial" panose="020B0604020202020204" pitchFamily="34" charset="0"/>
            </a:endParaRPr>
          </a:p>
        </p:txBody>
      </p:sp>
      <p:sp>
        <p:nvSpPr>
          <p:cNvPr id="10" name="正方形/長方形 16">
            <a:extLst>
              <a:ext uri="{FF2B5EF4-FFF2-40B4-BE49-F238E27FC236}">
                <a16:creationId xmlns:a16="http://schemas.microsoft.com/office/drawing/2014/main" id="{B829CB2E-4339-B75A-C060-8B9C15102AC8}"/>
              </a:ext>
            </a:extLst>
          </p:cNvPr>
          <p:cNvSpPr/>
          <p:nvPr/>
        </p:nvSpPr>
        <p:spPr>
          <a:xfrm rot="19800000">
            <a:off x="3808671" y="5568036"/>
            <a:ext cx="64191" cy="4585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Arial" panose="020B0604020202020204" pitchFamily="34" charset="0"/>
              <a:cs typeface="Arial" panose="020B0604020202020204" pitchFamily="34" charset="0"/>
            </a:endParaRPr>
          </a:p>
        </p:txBody>
      </p:sp>
      <p:sp>
        <p:nvSpPr>
          <p:cNvPr id="11" name="フリーフォーム 17">
            <a:extLst>
              <a:ext uri="{FF2B5EF4-FFF2-40B4-BE49-F238E27FC236}">
                <a16:creationId xmlns:a16="http://schemas.microsoft.com/office/drawing/2014/main" id="{35521831-7C12-A1D2-993E-ED81D8557F5F}"/>
              </a:ext>
            </a:extLst>
          </p:cNvPr>
          <p:cNvSpPr/>
          <p:nvPr/>
        </p:nvSpPr>
        <p:spPr>
          <a:xfrm>
            <a:off x="3849554" y="4540981"/>
            <a:ext cx="403487" cy="1228799"/>
          </a:xfrm>
          <a:custGeom>
            <a:avLst/>
            <a:gdLst>
              <a:gd name="connsiteX0" fmla="*/ 0 w 437322"/>
              <a:gd name="connsiteY0" fmla="*/ 0 h 1331843"/>
              <a:gd name="connsiteX1" fmla="*/ 0 w 437322"/>
              <a:gd name="connsiteY1" fmla="*/ 1331843 h 1331843"/>
              <a:gd name="connsiteX2" fmla="*/ 99391 w 437322"/>
              <a:gd name="connsiteY2" fmla="*/ 19878 h 1331843"/>
              <a:gd name="connsiteX3" fmla="*/ 437322 w 437322"/>
              <a:gd name="connsiteY3" fmla="*/ 19878 h 1331843"/>
            </a:gdLst>
            <a:ahLst/>
            <a:cxnLst>
              <a:cxn ang="0">
                <a:pos x="connsiteX0" y="connsiteY0"/>
              </a:cxn>
              <a:cxn ang="0">
                <a:pos x="connsiteX1" y="connsiteY1"/>
              </a:cxn>
              <a:cxn ang="0">
                <a:pos x="connsiteX2" y="connsiteY2"/>
              </a:cxn>
              <a:cxn ang="0">
                <a:pos x="connsiteX3" y="connsiteY3"/>
              </a:cxn>
            </a:cxnLst>
            <a:rect l="l" t="t" r="r" b="b"/>
            <a:pathLst>
              <a:path w="437322" h="1331843">
                <a:moveTo>
                  <a:pt x="0" y="0"/>
                </a:moveTo>
                <a:lnTo>
                  <a:pt x="0" y="1331843"/>
                </a:lnTo>
                <a:lnTo>
                  <a:pt x="99391" y="19878"/>
                </a:lnTo>
                <a:lnTo>
                  <a:pt x="437322" y="19878"/>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Arial" panose="020B0604020202020204" pitchFamily="34" charset="0"/>
              <a:cs typeface="Arial" panose="020B0604020202020204" pitchFamily="34" charset="0"/>
            </a:endParaRPr>
          </a:p>
        </p:txBody>
      </p:sp>
      <p:sp>
        <p:nvSpPr>
          <p:cNvPr id="12" name="正方形/長方形 18">
            <a:extLst>
              <a:ext uri="{FF2B5EF4-FFF2-40B4-BE49-F238E27FC236}">
                <a16:creationId xmlns:a16="http://schemas.microsoft.com/office/drawing/2014/main" id="{D2B45C46-1481-9ABD-3D78-F8E84FDECBFD}"/>
              </a:ext>
            </a:extLst>
          </p:cNvPr>
          <p:cNvSpPr/>
          <p:nvPr/>
        </p:nvSpPr>
        <p:spPr>
          <a:xfrm rot="19800000">
            <a:off x="5179989" y="5568036"/>
            <a:ext cx="64191" cy="4585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Arial" panose="020B0604020202020204" pitchFamily="34" charset="0"/>
              <a:cs typeface="Arial" panose="020B0604020202020204" pitchFamily="34" charset="0"/>
            </a:endParaRPr>
          </a:p>
        </p:txBody>
      </p:sp>
      <p:sp>
        <p:nvSpPr>
          <p:cNvPr id="13" name="フリーフォーム 19">
            <a:extLst>
              <a:ext uri="{FF2B5EF4-FFF2-40B4-BE49-F238E27FC236}">
                <a16:creationId xmlns:a16="http://schemas.microsoft.com/office/drawing/2014/main" id="{0C2ADDE6-FBF8-8BF1-3155-C56E051CC0A9}"/>
              </a:ext>
            </a:extLst>
          </p:cNvPr>
          <p:cNvSpPr/>
          <p:nvPr/>
        </p:nvSpPr>
        <p:spPr>
          <a:xfrm>
            <a:off x="5220873" y="4540981"/>
            <a:ext cx="403487" cy="1228799"/>
          </a:xfrm>
          <a:custGeom>
            <a:avLst/>
            <a:gdLst>
              <a:gd name="connsiteX0" fmla="*/ 0 w 437322"/>
              <a:gd name="connsiteY0" fmla="*/ 0 h 1331843"/>
              <a:gd name="connsiteX1" fmla="*/ 0 w 437322"/>
              <a:gd name="connsiteY1" fmla="*/ 1331843 h 1331843"/>
              <a:gd name="connsiteX2" fmla="*/ 99391 w 437322"/>
              <a:gd name="connsiteY2" fmla="*/ 19878 h 1331843"/>
              <a:gd name="connsiteX3" fmla="*/ 437322 w 437322"/>
              <a:gd name="connsiteY3" fmla="*/ 19878 h 1331843"/>
            </a:gdLst>
            <a:ahLst/>
            <a:cxnLst>
              <a:cxn ang="0">
                <a:pos x="connsiteX0" y="connsiteY0"/>
              </a:cxn>
              <a:cxn ang="0">
                <a:pos x="connsiteX1" y="connsiteY1"/>
              </a:cxn>
              <a:cxn ang="0">
                <a:pos x="connsiteX2" y="connsiteY2"/>
              </a:cxn>
              <a:cxn ang="0">
                <a:pos x="connsiteX3" y="connsiteY3"/>
              </a:cxn>
            </a:cxnLst>
            <a:rect l="l" t="t" r="r" b="b"/>
            <a:pathLst>
              <a:path w="437322" h="1331843">
                <a:moveTo>
                  <a:pt x="0" y="0"/>
                </a:moveTo>
                <a:lnTo>
                  <a:pt x="0" y="1331843"/>
                </a:lnTo>
                <a:lnTo>
                  <a:pt x="99391" y="19878"/>
                </a:lnTo>
                <a:lnTo>
                  <a:pt x="437322" y="19878"/>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Arial" panose="020B0604020202020204" pitchFamily="34" charset="0"/>
              <a:cs typeface="Arial" panose="020B0604020202020204" pitchFamily="34" charset="0"/>
            </a:endParaRPr>
          </a:p>
        </p:txBody>
      </p:sp>
      <p:sp>
        <p:nvSpPr>
          <p:cNvPr id="14" name="テキスト ボックス 20">
            <a:extLst>
              <a:ext uri="{FF2B5EF4-FFF2-40B4-BE49-F238E27FC236}">
                <a16:creationId xmlns:a16="http://schemas.microsoft.com/office/drawing/2014/main" id="{37B8044F-D2D9-70E2-F0E7-41A2252EF923}"/>
              </a:ext>
            </a:extLst>
          </p:cNvPr>
          <p:cNvSpPr txBox="1"/>
          <p:nvPr/>
        </p:nvSpPr>
        <p:spPr>
          <a:xfrm>
            <a:off x="2226820" y="6011878"/>
            <a:ext cx="779462" cy="369332"/>
          </a:xfrm>
          <a:prstGeom prst="rect">
            <a:avLst/>
          </a:prstGeom>
          <a:noFill/>
        </p:spPr>
        <p:txBody>
          <a:bodyPr wrap="square" rtlCol="0">
            <a:spAutoFit/>
          </a:bodyPr>
          <a:lstStyle/>
          <a:p>
            <a:r>
              <a:rPr kumimoji="1" lang="en-US" altLang="ja-JP" b="1" dirty="0">
                <a:latin typeface="Arial" panose="020B0604020202020204" pitchFamily="34" charset="0"/>
                <a:cs typeface="Arial" panose="020B0604020202020204" pitchFamily="34" charset="0"/>
              </a:rPr>
              <a:t>G1</a:t>
            </a:r>
            <a:endParaRPr kumimoji="1" lang="ja-JP" altLang="en-US" b="1">
              <a:latin typeface="Arial" panose="020B0604020202020204" pitchFamily="34" charset="0"/>
              <a:cs typeface="Arial" panose="020B0604020202020204" pitchFamily="34" charset="0"/>
            </a:endParaRPr>
          </a:p>
        </p:txBody>
      </p:sp>
      <p:sp>
        <p:nvSpPr>
          <p:cNvPr id="15" name="テキスト ボックス 21">
            <a:extLst>
              <a:ext uri="{FF2B5EF4-FFF2-40B4-BE49-F238E27FC236}">
                <a16:creationId xmlns:a16="http://schemas.microsoft.com/office/drawing/2014/main" id="{D2CCED73-9D7B-CD08-746D-F50361289533}"/>
              </a:ext>
            </a:extLst>
          </p:cNvPr>
          <p:cNvSpPr txBox="1"/>
          <p:nvPr/>
        </p:nvSpPr>
        <p:spPr>
          <a:xfrm>
            <a:off x="3593458" y="6036141"/>
            <a:ext cx="779462" cy="369332"/>
          </a:xfrm>
          <a:prstGeom prst="rect">
            <a:avLst/>
          </a:prstGeom>
          <a:noFill/>
        </p:spPr>
        <p:txBody>
          <a:bodyPr wrap="square" rtlCol="0">
            <a:spAutoFit/>
          </a:bodyPr>
          <a:lstStyle/>
          <a:p>
            <a:r>
              <a:rPr kumimoji="1" lang="en-US" altLang="ja-JP" b="1" dirty="0">
                <a:latin typeface="Arial" panose="020B0604020202020204" pitchFamily="34" charset="0"/>
                <a:cs typeface="Arial" panose="020B0604020202020204" pitchFamily="34" charset="0"/>
              </a:rPr>
              <a:t>G2</a:t>
            </a:r>
            <a:endParaRPr kumimoji="1" lang="ja-JP" altLang="en-US" b="1">
              <a:latin typeface="Arial" panose="020B0604020202020204" pitchFamily="34" charset="0"/>
              <a:cs typeface="Arial" panose="020B0604020202020204" pitchFamily="34" charset="0"/>
            </a:endParaRPr>
          </a:p>
        </p:txBody>
      </p:sp>
      <p:sp>
        <p:nvSpPr>
          <p:cNvPr id="16" name="テキスト ボックス 22">
            <a:extLst>
              <a:ext uri="{FF2B5EF4-FFF2-40B4-BE49-F238E27FC236}">
                <a16:creationId xmlns:a16="http://schemas.microsoft.com/office/drawing/2014/main" id="{D54F9227-F21C-E4F1-5C69-A40B04E7EC79}"/>
              </a:ext>
            </a:extLst>
          </p:cNvPr>
          <p:cNvSpPr txBox="1"/>
          <p:nvPr/>
        </p:nvSpPr>
        <p:spPr>
          <a:xfrm>
            <a:off x="4928764" y="6011878"/>
            <a:ext cx="779462" cy="369332"/>
          </a:xfrm>
          <a:prstGeom prst="rect">
            <a:avLst/>
          </a:prstGeom>
          <a:noFill/>
        </p:spPr>
        <p:txBody>
          <a:bodyPr wrap="square" rtlCol="0">
            <a:spAutoFit/>
          </a:bodyPr>
          <a:lstStyle/>
          <a:p>
            <a:r>
              <a:rPr kumimoji="1" lang="en-US" altLang="ja-JP" b="1" dirty="0">
                <a:latin typeface="Arial" panose="020B0604020202020204" pitchFamily="34" charset="0"/>
                <a:cs typeface="Arial" panose="020B0604020202020204" pitchFamily="34" charset="0"/>
              </a:rPr>
              <a:t>G3</a:t>
            </a:r>
            <a:endParaRPr kumimoji="1" lang="ja-JP" altLang="en-US" b="1">
              <a:latin typeface="Arial" panose="020B0604020202020204" pitchFamily="34" charset="0"/>
              <a:cs typeface="Arial" panose="020B0604020202020204" pitchFamily="34" charset="0"/>
            </a:endParaRPr>
          </a:p>
        </p:txBody>
      </p:sp>
      <p:cxnSp>
        <p:nvCxnSpPr>
          <p:cNvPr id="17" name="直線矢印コネクタ 30">
            <a:extLst>
              <a:ext uri="{FF2B5EF4-FFF2-40B4-BE49-F238E27FC236}">
                <a16:creationId xmlns:a16="http://schemas.microsoft.com/office/drawing/2014/main" id="{BA156CEC-480B-5E42-A732-483F12E261E1}"/>
              </a:ext>
            </a:extLst>
          </p:cNvPr>
          <p:cNvCxnSpPr>
            <a:cxnSpLocks/>
          </p:cNvCxnSpPr>
          <p:nvPr/>
        </p:nvCxnSpPr>
        <p:spPr>
          <a:xfrm>
            <a:off x="6464565" y="3635633"/>
            <a:ext cx="0" cy="94257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テキスト ボックス 33">
            <a:extLst>
              <a:ext uri="{FF2B5EF4-FFF2-40B4-BE49-F238E27FC236}">
                <a16:creationId xmlns:a16="http://schemas.microsoft.com/office/drawing/2014/main" id="{D3BC45E2-9A0F-CCAE-B467-90D85A89531A}"/>
              </a:ext>
            </a:extLst>
          </p:cNvPr>
          <p:cNvSpPr txBox="1"/>
          <p:nvPr/>
        </p:nvSpPr>
        <p:spPr>
          <a:xfrm>
            <a:off x="6094060" y="2104872"/>
            <a:ext cx="3217386" cy="369332"/>
          </a:xfrm>
          <a:prstGeom prst="rect">
            <a:avLst/>
          </a:prstGeom>
          <a:noFill/>
        </p:spPr>
        <p:txBody>
          <a:bodyPr wrap="square" rtlCol="0">
            <a:spAutoFit/>
          </a:bodyPr>
          <a:lstStyle/>
          <a:p>
            <a:r>
              <a:rPr kumimoji="1" lang="en-US" altLang="ja-JP" b="1" dirty="0">
                <a:latin typeface="Arial" panose="020B0604020202020204" pitchFamily="34" charset="0"/>
                <a:cs typeface="Arial" panose="020B0604020202020204" pitchFamily="34" charset="0"/>
              </a:rPr>
              <a:t>Spike pulse oscillator</a:t>
            </a:r>
            <a:endParaRPr kumimoji="1" lang="ja-JP" altLang="en-US" b="1">
              <a:latin typeface="Arial" panose="020B0604020202020204" pitchFamily="34" charset="0"/>
              <a:cs typeface="Arial" panose="020B0604020202020204" pitchFamily="34" charset="0"/>
            </a:endParaRPr>
          </a:p>
        </p:txBody>
      </p:sp>
      <p:sp>
        <p:nvSpPr>
          <p:cNvPr id="19" name="テキスト ボックス 34">
            <a:extLst>
              <a:ext uri="{FF2B5EF4-FFF2-40B4-BE49-F238E27FC236}">
                <a16:creationId xmlns:a16="http://schemas.microsoft.com/office/drawing/2014/main" id="{9114294D-8020-C600-F598-71036DF0ABA7}"/>
              </a:ext>
            </a:extLst>
          </p:cNvPr>
          <p:cNvSpPr txBox="1"/>
          <p:nvPr/>
        </p:nvSpPr>
        <p:spPr>
          <a:xfrm>
            <a:off x="2513688" y="2063450"/>
            <a:ext cx="3217386" cy="369332"/>
          </a:xfrm>
          <a:prstGeom prst="rect">
            <a:avLst/>
          </a:prstGeom>
          <a:noFill/>
        </p:spPr>
        <p:txBody>
          <a:bodyPr wrap="square" rtlCol="0">
            <a:spAutoFit/>
          </a:bodyPr>
          <a:lstStyle/>
          <a:p>
            <a:r>
              <a:rPr kumimoji="1" lang="en-US" altLang="ja-JP" b="1" dirty="0">
                <a:latin typeface="Arial" panose="020B0604020202020204" pitchFamily="34" charset="0"/>
                <a:cs typeface="Arial" panose="020B0604020202020204" pitchFamily="34" charset="0"/>
              </a:rPr>
              <a:t>Foot pulse oscillator</a:t>
            </a:r>
            <a:endParaRPr kumimoji="1" lang="ja-JP" altLang="en-US" b="1">
              <a:latin typeface="Arial" panose="020B0604020202020204" pitchFamily="34" charset="0"/>
              <a:cs typeface="Arial" panose="020B0604020202020204" pitchFamily="34" charset="0"/>
            </a:endParaRPr>
          </a:p>
        </p:txBody>
      </p:sp>
      <p:cxnSp>
        <p:nvCxnSpPr>
          <p:cNvPr id="20" name="直線コネクタ 37">
            <a:extLst>
              <a:ext uri="{FF2B5EF4-FFF2-40B4-BE49-F238E27FC236}">
                <a16:creationId xmlns:a16="http://schemas.microsoft.com/office/drawing/2014/main" id="{458369A8-7916-E4AF-29E1-31EE2032CC8D}"/>
              </a:ext>
            </a:extLst>
          </p:cNvPr>
          <p:cNvCxnSpPr/>
          <p:nvPr/>
        </p:nvCxnSpPr>
        <p:spPr>
          <a:xfrm>
            <a:off x="6063928" y="4290916"/>
            <a:ext cx="562436" cy="397107"/>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直線矢印コネクタ 41">
            <a:extLst>
              <a:ext uri="{FF2B5EF4-FFF2-40B4-BE49-F238E27FC236}">
                <a16:creationId xmlns:a16="http://schemas.microsoft.com/office/drawing/2014/main" id="{32CBF763-E14C-D995-1F89-AFC05F6A11AB}"/>
              </a:ext>
            </a:extLst>
          </p:cNvPr>
          <p:cNvCxnSpPr>
            <a:cxnSpLocks/>
          </p:cNvCxnSpPr>
          <p:nvPr/>
        </p:nvCxnSpPr>
        <p:spPr>
          <a:xfrm>
            <a:off x="5666883" y="4560780"/>
            <a:ext cx="187185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テキスト ボックス 44">
            <a:extLst>
              <a:ext uri="{FF2B5EF4-FFF2-40B4-BE49-F238E27FC236}">
                <a16:creationId xmlns:a16="http://schemas.microsoft.com/office/drawing/2014/main" id="{89C5A3AE-FE8A-01A4-80F9-217C5EBDAEDB}"/>
              </a:ext>
            </a:extLst>
          </p:cNvPr>
          <p:cNvSpPr txBox="1"/>
          <p:nvPr/>
        </p:nvSpPr>
        <p:spPr>
          <a:xfrm>
            <a:off x="5845565" y="4643806"/>
            <a:ext cx="1381157" cy="369332"/>
          </a:xfrm>
          <a:prstGeom prst="rect">
            <a:avLst/>
          </a:prstGeom>
          <a:noFill/>
        </p:spPr>
        <p:txBody>
          <a:bodyPr wrap="square" rtlCol="0">
            <a:spAutoFit/>
          </a:bodyPr>
          <a:lstStyle/>
          <a:p>
            <a:r>
              <a:rPr lang="en-US" altLang="ja-JP" b="1" dirty="0">
                <a:latin typeface="Arial" panose="020B0604020202020204" pitchFamily="34" charset="0"/>
                <a:cs typeface="Arial" panose="020B0604020202020204" pitchFamily="34" charset="0"/>
              </a:rPr>
              <a:t>1</a:t>
            </a:r>
            <a:r>
              <a:rPr kumimoji="1" lang="en-US" altLang="ja-JP" b="1" dirty="0">
                <a:latin typeface="Arial" panose="020B0604020202020204" pitchFamily="34" charset="0"/>
                <a:cs typeface="Arial" panose="020B0604020202020204" pitchFamily="34" charset="0"/>
              </a:rPr>
              <a:t>0%T</a:t>
            </a:r>
            <a:endParaRPr kumimoji="1" lang="ja-JP" altLang="en-US" b="1">
              <a:latin typeface="Arial" panose="020B0604020202020204" pitchFamily="34" charset="0"/>
              <a:cs typeface="Arial" panose="020B0604020202020204" pitchFamily="34" charset="0"/>
            </a:endParaRPr>
          </a:p>
        </p:txBody>
      </p:sp>
      <p:cxnSp>
        <p:nvCxnSpPr>
          <p:cNvPr id="23" name="直線矢印コネクタ 49">
            <a:extLst>
              <a:ext uri="{FF2B5EF4-FFF2-40B4-BE49-F238E27FC236}">
                <a16:creationId xmlns:a16="http://schemas.microsoft.com/office/drawing/2014/main" id="{C9F653F0-7175-2763-1A69-2161EEB52F9B}"/>
              </a:ext>
            </a:extLst>
          </p:cNvPr>
          <p:cNvCxnSpPr>
            <a:cxnSpLocks/>
          </p:cNvCxnSpPr>
          <p:nvPr/>
        </p:nvCxnSpPr>
        <p:spPr>
          <a:xfrm>
            <a:off x="8994652" y="4565714"/>
            <a:ext cx="4675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フリーフォーム 59">
            <a:extLst>
              <a:ext uri="{FF2B5EF4-FFF2-40B4-BE49-F238E27FC236}">
                <a16:creationId xmlns:a16="http://schemas.microsoft.com/office/drawing/2014/main" id="{2AE5FF90-998B-C1D2-F645-F43BD5B2FD5C}"/>
              </a:ext>
            </a:extLst>
          </p:cNvPr>
          <p:cNvSpPr/>
          <p:nvPr/>
        </p:nvSpPr>
        <p:spPr>
          <a:xfrm>
            <a:off x="7134275" y="5693304"/>
            <a:ext cx="1379725" cy="447980"/>
          </a:xfrm>
          <a:custGeom>
            <a:avLst/>
            <a:gdLst>
              <a:gd name="connsiteX0" fmla="*/ 0 w 1495425"/>
              <a:gd name="connsiteY0" fmla="*/ 390525 h 390525"/>
              <a:gd name="connsiteX1" fmla="*/ 133350 w 1495425"/>
              <a:gd name="connsiteY1" fmla="*/ 390525 h 390525"/>
              <a:gd name="connsiteX2" fmla="*/ 133350 w 1495425"/>
              <a:gd name="connsiteY2" fmla="*/ 171450 h 390525"/>
              <a:gd name="connsiteX3" fmla="*/ 495300 w 1495425"/>
              <a:gd name="connsiteY3" fmla="*/ 171450 h 390525"/>
              <a:gd name="connsiteX4" fmla="*/ 495300 w 1495425"/>
              <a:gd name="connsiteY4" fmla="*/ 0 h 390525"/>
              <a:gd name="connsiteX5" fmla="*/ 1219200 w 1495425"/>
              <a:gd name="connsiteY5" fmla="*/ 0 h 390525"/>
              <a:gd name="connsiteX6" fmla="*/ 1219200 w 1495425"/>
              <a:gd name="connsiteY6" fmla="*/ 361950 h 390525"/>
              <a:gd name="connsiteX7" fmla="*/ 1495425 w 1495425"/>
              <a:gd name="connsiteY7" fmla="*/ 36195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425" h="390525">
                <a:moveTo>
                  <a:pt x="0" y="390525"/>
                </a:moveTo>
                <a:lnTo>
                  <a:pt x="133350" y="390525"/>
                </a:lnTo>
                <a:lnTo>
                  <a:pt x="133350" y="171450"/>
                </a:lnTo>
                <a:lnTo>
                  <a:pt x="495300" y="171450"/>
                </a:lnTo>
                <a:lnTo>
                  <a:pt x="495300" y="0"/>
                </a:lnTo>
                <a:lnTo>
                  <a:pt x="1219200" y="0"/>
                </a:lnTo>
                <a:lnTo>
                  <a:pt x="1219200" y="361950"/>
                </a:lnTo>
                <a:lnTo>
                  <a:pt x="1495425" y="361950"/>
                </a:lnTo>
              </a:path>
            </a:pathLst>
          </a:custGeom>
          <a:no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Arial" panose="020B0604020202020204" pitchFamily="34" charset="0"/>
              <a:cs typeface="Arial" panose="020B0604020202020204" pitchFamily="34" charset="0"/>
            </a:endParaRPr>
          </a:p>
        </p:txBody>
      </p:sp>
      <p:sp>
        <p:nvSpPr>
          <p:cNvPr id="25" name="フリーフォーム 60">
            <a:extLst>
              <a:ext uri="{FF2B5EF4-FFF2-40B4-BE49-F238E27FC236}">
                <a16:creationId xmlns:a16="http://schemas.microsoft.com/office/drawing/2014/main" id="{6B2430DB-21E7-7C2A-E4F8-04F5CC88AD96}"/>
              </a:ext>
            </a:extLst>
          </p:cNvPr>
          <p:cNvSpPr/>
          <p:nvPr/>
        </p:nvSpPr>
        <p:spPr>
          <a:xfrm>
            <a:off x="7584214" y="5031800"/>
            <a:ext cx="993050" cy="1089719"/>
          </a:xfrm>
          <a:custGeom>
            <a:avLst/>
            <a:gdLst>
              <a:gd name="connsiteX0" fmla="*/ 0 w 1076325"/>
              <a:gd name="connsiteY0" fmla="*/ 1181100 h 1181100"/>
              <a:gd name="connsiteX1" fmla="*/ 742950 w 1076325"/>
              <a:gd name="connsiteY1" fmla="*/ 1181100 h 1181100"/>
              <a:gd name="connsiteX2" fmla="*/ 742950 w 1076325"/>
              <a:gd name="connsiteY2" fmla="*/ 0 h 1181100"/>
              <a:gd name="connsiteX3" fmla="*/ 914400 w 1076325"/>
              <a:gd name="connsiteY3" fmla="*/ 0 h 1181100"/>
              <a:gd name="connsiteX4" fmla="*/ 914400 w 1076325"/>
              <a:gd name="connsiteY4" fmla="*/ 1181100 h 1181100"/>
              <a:gd name="connsiteX5" fmla="*/ 1076325 w 1076325"/>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325" h="1181100">
                <a:moveTo>
                  <a:pt x="0" y="1181100"/>
                </a:moveTo>
                <a:lnTo>
                  <a:pt x="742950" y="1181100"/>
                </a:lnTo>
                <a:lnTo>
                  <a:pt x="742950" y="0"/>
                </a:lnTo>
                <a:lnTo>
                  <a:pt x="914400" y="0"/>
                </a:lnTo>
                <a:lnTo>
                  <a:pt x="914400" y="1181100"/>
                </a:lnTo>
                <a:lnTo>
                  <a:pt x="1076325" y="118110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Arial" panose="020B0604020202020204" pitchFamily="34" charset="0"/>
              <a:cs typeface="Arial" panose="020B0604020202020204" pitchFamily="34" charset="0"/>
            </a:endParaRPr>
          </a:p>
        </p:txBody>
      </p:sp>
      <p:cxnSp>
        <p:nvCxnSpPr>
          <p:cNvPr id="26" name="直線矢印コネクタ 31">
            <a:extLst>
              <a:ext uri="{FF2B5EF4-FFF2-40B4-BE49-F238E27FC236}">
                <a16:creationId xmlns:a16="http://schemas.microsoft.com/office/drawing/2014/main" id="{B60B5AFB-D81C-C041-F4B1-17E920026FD2}"/>
              </a:ext>
            </a:extLst>
          </p:cNvPr>
          <p:cNvCxnSpPr>
            <a:cxnSpLocks/>
          </p:cNvCxnSpPr>
          <p:nvPr/>
        </p:nvCxnSpPr>
        <p:spPr>
          <a:xfrm>
            <a:off x="6881836" y="6155771"/>
            <a:ext cx="197346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32">
            <a:extLst>
              <a:ext uri="{FF2B5EF4-FFF2-40B4-BE49-F238E27FC236}">
                <a16:creationId xmlns:a16="http://schemas.microsoft.com/office/drawing/2014/main" id="{181EEDB4-3753-9F51-CD6D-8F827A3C7C58}"/>
              </a:ext>
            </a:extLst>
          </p:cNvPr>
          <p:cNvCxnSpPr>
            <a:cxnSpLocks/>
          </p:cNvCxnSpPr>
          <p:nvPr/>
        </p:nvCxnSpPr>
        <p:spPr>
          <a:xfrm flipH="1" flipV="1">
            <a:off x="6868673" y="4985728"/>
            <a:ext cx="21970" cy="12326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テキスト ボックス 38">
            <a:extLst>
              <a:ext uri="{FF2B5EF4-FFF2-40B4-BE49-F238E27FC236}">
                <a16:creationId xmlns:a16="http://schemas.microsoft.com/office/drawing/2014/main" id="{E70AD8A5-0049-8C7E-D2B6-68F8A1F8E5AD}"/>
              </a:ext>
            </a:extLst>
          </p:cNvPr>
          <p:cNvSpPr txBox="1"/>
          <p:nvPr/>
        </p:nvSpPr>
        <p:spPr>
          <a:xfrm>
            <a:off x="9462152" y="4395335"/>
            <a:ext cx="727356" cy="369332"/>
          </a:xfrm>
          <a:prstGeom prst="rect">
            <a:avLst/>
          </a:prstGeom>
          <a:noFill/>
        </p:spPr>
        <p:txBody>
          <a:bodyPr wrap="square" rtlCol="0">
            <a:spAutoFit/>
          </a:bodyPr>
          <a:lstStyle/>
          <a:p>
            <a:r>
              <a:rPr kumimoji="1" lang="en-US" altLang="ja-JP" b="1" dirty="0">
                <a:latin typeface="Arial" panose="020B0604020202020204" pitchFamily="34" charset="0"/>
                <a:cs typeface="Arial" panose="020B0604020202020204" pitchFamily="34" charset="0"/>
              </a:rPr>
              <a:t>Amp</a:t>
            </a:r>
            <a:endParaRPr kumimoji="1" lang="ja-JP" altLang="en-US" b="1">
              <a:latin typeface="Arial" panose="020B0604020202020204" pitchFamily="34" charset="0"/>
              <a:cs typeface="Arial" panose="020B0604020202020204" pitchFamily="34" charset="0"/>
            </a:endParaRPr>
          </a:p>
        </p:txBody>
      </p:sp>
      <p:sp>
        <p:nvSpPr>
          <p:cNvPr id="29" name="正方形/長方形 40">
            <a:extLst>
              <a:ext uri="{FF2B5EF4-FFF2-40B4-BE49-F238E27FC236}">
                <a16:creationId xmlns:a16="http://schemas.microsoft.com/office/drawing/2014/main" id="{3D023252-2CF4-7B8E-3F71-B934F87784E0}"/>
              </a:ext>
            </a:extLst>
          </p:cNvPr>
          <p:cNvSpPr/>
          <p:nvPr/>
        </p:nvSpPr>
        <p:spPr>
          <a:xfrm>
            <a:off x="1934670" y="2469929"/>
            <a:ext cx="3097508" cy="14104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Arial" panose="020B0604020202020204" pitchFamily="34" charset="0"/>
              <a:cs typeface="Arial" panose="020B0604020202020204" pitchFamily="34" charset="0"/>
            </a:endParaRPr>
          </a:p>
        </p:txBody>
      </p:sp>
      <p:sp>
        <p:nvSpPr>
          <p:cNvPr id="30" name="円/楕円 46">
            <a:extLst>
              <a:ext uri="{FF2B5EF4-FFF2-40B4-BE49-F238E27FC236}">
                <a16:creationId xmlns:a16="http://schemas.microsoft.com/office/drawing/2014/main" id="{377DB50A-43CF-7275-E5F2-ED4A3659C6E1}"/>
              </a:ext>
            </a:extLst>
          </p:cNvPr>
          <p:cNvSpPr/>
          <p:nvPr/>
        </p:nvSpPr>
        <p:spPr>
          <a:xfrm>
            <a:off x="2295075" y="4843742"/>
            <a:ext cx="348099" cy="4310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Arial" panose="020B0604020202020204" pitchFamily="34" charset="0"/>
              <a:cs typeface="Arial" panose="020B0604020202020204" pitchFamily="34" charset="0"/>
            </a:endParaRPr>
          </a:p>
        </p:txBody>
      </p:sp>
      <p:sp>
        <p:nvSpPr>
          <p:cNvPr id="31" name="円/楕円 50">
            <a:extLst>
              <a:ext uri="{FF2B5EF4-FFF2-40B4-BE49-F238E27FC236}">
                <a16:creationId xmlns:a16="http://schemas.microsoft.com/office/drawing/2014/main" id="{A06FB7C3-2264-A8DD-54DF-85538F3FBCDD}"/>
              </a:ext>
            </a:extLst>
          </p:cNvPr>
          <p:cNvSpPr/>
          <p:nvPr/>
        </p:nvSpPr>
        <p:spPr>
          <a:xfrm>
            <a:off x="3692376" y="4817377"/>
            <a:ext cx="348099" cy="4310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Arial" panose="020B0604020202020204" pitchFamily="34" charset="0"/>
              <a:cs typeface="Arial" panose="020B0604020202020204" pitchFamily="34" charset="0"/>
            </a:endParaRPr>
          </a:p>
        </p:txBody>
      </p:sp>
      <p:sp>
        <p:nvSpPr>
          <p:cNvPr id="32" name="円/楕円 52">
            <a:extLst>
              <a:ext uri="{FF2B5EF4-FFF2-40B4-BE49-F238E27FC236}">
                <a16:creationId xmlns:a16="http://schemas.microsoft.com/office/drawing/2014/main" id="{35981DD2-FFD4-66BB-2188-3DEE8ECECFD5}"/>
              </a:ext>
            </a:extLst>
          </p:cNvPr>
          <p:cNvSpPr/>
          <p:nvPr/>
        </p:nvSpPr>
        <p:spPr>
          <a:xfrm>
            <a:off x="5089677" y="4808589"/>
            <a:ext cx="348099" cy="4310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Arial" panose="020B0604020202020204" pitchFamily="34" charset="0"/>
              <a:cs typeface="Arial" panose="020B0604020202020204" pitchFamily="34" charset="0"/>
            </a:endParaRPr>
          </a:p>
        </p:txBody>
      </p:sp>
      <p:sp>
        <p:nvSpPr>
          <p:cNvPr id="33" name="テキスト ボックス 63">
            <a:extLst>
              <a:ext uri="{FF2B5EF4-FFF2-40B4-BE49-F238E27FC236}">
                <a16:creationId xmlns:a16="http://schemas.microsoft.com/office/drawing/2014/main" id="{238C0138-3CE7-3A39-7138-F4C88FEBDDF3}"/>
              </a:ext>
            </a:extLst>
          </p:cNvPr>
          <p:cNvSpPr txBox="1"/>
          <p:nvPr/>
        </p:nvSpPr>
        <p:spPr>
          <a:xfrm>
            <a:off x="4627611" y="3423636"/>
            <a:ext cx="1691826" cy="369332"/>
          </a:xfrm>
          <a:prstGeom prst="rect">
            <a:avLst/>
          </a:prstGeom>
          <a:noFill/>
        </p:spPr>
        <p:txBody>
          <a:bodyPr wrap="square" rtlCol="0">
            <a:spAutoFit/>
          </a:bodyPr>
          <a:lstStyle/>
          <a:p>
            <a:r>
              <a:rPr kumimoji="1" lang="en-US" altLang="ja-JP" b="1" dirty="0">
                <a:latin typeface="Arial" panose="020B0604020202020204" pitchFamily="34" charset="0"/>
                <a:cs typeface="Arial" panose="020B0604020202020204" pitchFamily="34" charset="0"/>
              </a:rPr>
              <a:t>14.25GHz</a:t>
            </a:r>
            <a:endParaRPr kumimoji="1" lang="ja-JP" altLang="en-US" b="1">
              <a:latin typeface="Arial" panose="020B0604020202020204" pitchFamily="34" charset="0"/>
              <a:cs typeface="Arial" panose="020B0604020202020204" pitchFamily="34" charset="0"/>
            </a:endParaRPr>
          </a:p>
        </p:txBody>
      </p:sp>
      <p:sp>
        <p:nvSpPr>
          <p:cNvPr id="34" name="テキスト ボックス 64">
            <a:extLst>
              <a:ext uri="{FF2B5EF4-FFF2-40B4-BE49-F238E27FC236}">
                <a16:creationId xmlns:a16="http://schemas.microsoft.com/office/drawing/2014/main" id="{722C9FD5-8917-831B-EA0C-F617DF762515}"/>
              </a:ext>
            </a:extLst>
          </p:cNvPr>
          <p:cNvSpPr txBox="1"/>
          <p:nvPr/>
        </p:nvSpPr>
        <p:spPr>
          <a:xfrm>
            <a:off x="2807777" y="5031800"/>
            <a:ext cx="1084391" cy="369332"/>
          </a:xfrm>
          <a:prstGeom prst="rect">
            <a:avLst/>
          </a:prstGeom>
          <a:noFill/>
        </p:spPr>
        <p:txBody>
          <a:bodyPr wrap="square" rtlCol="0">
            <a:spAutoFit/>
          </a:bodyPr>
          <a:lstStyle/>
          <a:p>
            <a:r>
              <a:rPr kumimoji="1" lang="en-US" altLang="ja-JP" b="1" dirty="0">
                <a:latin typeface="Arial" panose="020B0604020202020204" pitchFamily="34" charset="0"/>
                <a:cs typeface="Arial" panose="020B0604020202020204" pitchFamily="34" charset="0"/>
              </a:rPr>
              <a:t>4.9GHz</a:t>
            </a:r>
            <a:endParaRPr kumimoji="1" lang="ja-JP" altLang="en-US" b="1">
              <a:latin typeface="Arial" panose="020B0604020202020204" pitchFamily="34" charset="0"/>
              <a:cs typeface="Arial" panose="020B0604020202020204" pitchFamily="34" charset="0"/>
            </a:endParaRPr>
          </a:p>
        </p:txBody>
      </p:sp>
      <p:sp>
        <p:nvSpPr>
          <p:cNvPr id="35" name="テキスト ボックス 65">
            <a:extLst>
              <a:ext uri="{FF2B5EF4-FFF2-40B4-BE49-F238E27FC236}">
                <a16:creationId xmlns:a16="http://schemas.microsoft.com/office/drawing/2014/main" id="{5D21F1E3-044C-3A13-BC95-CB33934CF1C7}"/>
              </a:ext>
            </a:extLst>
          </p:cNvPr>
          <p:cNvSpPr txBox="1"/>
          <p:nvPr/>
        </p:nvSpPr>
        <p:spPr>
          <a:xfrm>
            <a:off x="4184310" y="4976422"/>
            <a:ext cx="1084391" cy="369332"/>
          </a:xfrm>
          <a:prstGeom prst="rect">
            <a:avLst/>
          </a:prstGeom>
          <a:noFill/>
        </p:spPr>
        <p:txBody>
          <a:bodyPr wrap="square" rtlCol="0">
            <a:spAutoFit/>
          </a:bodyPr>
          <a:lstStyle/>
          <a:p>
            <a:r>
              <a:rPr kumimoji="1" lang="en-US" altLang="ja-JP" b="1" dirty="0">
                <a:latin typeface="Arial" panose="020B0604020202020204" pitchFamily="34" charset="0"/>
                <a:cs typeface="Arial" panose="020B0604020202020204" pitchFamily="34" charset="0"/>
              </a:rPr>
              <a:t>8.4 GHz</a:t>
            </a:r>
            <a:endParaRPr kumimoji="1" lang="ja-JP" altLang="en-US" b="1">
              <a:latin typeface="Arial" panose="020B0604020202020204" pitchFamily="34" charset="0"/>
              <a:cs typeface="Arial" panose="020B0604020202020204" pitchFamily="34" charset="0"/>
            </a:endParaRPr>
          </a:p>
        </p:txBody>
      </p:sp>
      <p:cxnSp>
        <p:nvCxnSpPr>
          <p:cNvPr id="36" name="直線矢印コネクタ 67">
            <a:extLst>
              <a:ext uri="{FF2B5EF4-FFF2-40B4-BE49-F238E27FC236}">
                <a16:creationId xmlns:a16="http://schemas.microsoft.com/office/drawing/2014/main" id="{C1A80155-D0EE-7E63-6194-741418C3A38E}"/>
              </a:ext>
            </a:extLst>
          </p:cNvPr>
          <p:cNvCxnSpPr>
            <a:cxnSpLocks/>
          </p:cNvCxnSpPr>
          <p:nvPr/>
        </p:nvCxnSpPr>
        <p:spPr>
          <a:xfrm>
            <a:off x="10067488" y="4578784"/>
            <a:ext cx="4675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7" name="テキスト ボックス 71">
            <a:extLst>
              <a:ext uri="{FF2B5EF4-FFF2-40B4-BE49-F238E27FC236}">
                <a16:creationId xmlns:a16="http://schemas.microsoft.com/office/drawing/2014/main" id="{12250890-3AB2-FB08-E27A-68FC3912046C}"/>
              </a:ext>
            </a:extLst>
          </p:cNvPr>
          <p:cNvSpPr txBox="1"/>
          <p:nvPr/>
        </p:nvSpPr>
        <p:spPr>
          <a:xfrm>
            <a:off x="6549294" y="5250386"/>
            <a:ext cx="520360" cy="369332"/>
          </a:xfrm>
          <a:prstGeom prst="rect">
            <a:avLst/>
          </a:prstGeom>
          <a:noFill/>
        </p:spPr>
        <p:txBody>
          <a:bodyPr wrap="square" rtlCol="0">
            <a:spAutoFit/>
          </a:bodyPr>
          <a:lstStyle/>
          <a:p>
            <a:r>
              <a:rPr kumimoji="1" lang="en-US" altLang="ja-JP" b="1" dirty="0">
                <a:latin typeface="Arial" panose="020B0604020202020204" pitchFamily="34" charset="0"/>
                <a:cs typeface="Arial" panose="020B0604020202020204" pitchFamily="34" charset="0"/>
              </a:rPr>
              <a:t>I</a:t>
            </a:r>
            <a:endParaRPr kumimoji="1" lang="ja-JP" altLang="en-US" b="1">
              <a:latin typeface="Arial" panose="020B0604020202020204" pitchFamily="34" charset="0"/>
              <a:cs typeface="Arial" panose="020B0604020202020204" pitchFamily="34" charset="0"/>
            </a:endParaRPr>
          </a:p>
        </p:txBody>
      </p:sp>
      <p:sp>
        <p:nvSpPr>
          <p:cNvPr id="38" name="台形 35">
            <a:extLst>
              <a:ext uri="{FF2B5EF4-FFF2-40B4-BE49-F238E27FC236}">
                <a16:creationId xmlns:a16="http://schemas.microsoft.com/office/drawing/2014/main" id="{3ACDFB36-9D44-FB1A-74E8-54F52A219BAC}"/>
              </a:ext>
            </a:extLst>
          </p:cNvPr>
          <p:cNvSpPr/>
          <p:nvPr/>
        </p:nvSpPr>
        <p:spPr>
          <a:xfrm rot="1800000">
            <a:off x="2674519" y="4387579"/>
            <a:ext cx="353437" cy="277605"/>
          </a:xfrm>
          <a:prstGeom prst="trapezoid">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Arial" panose="020B0604020202020204" pitchFamily="34" charset="0"/>
              <a:cs typeface="Arial" panose="020B0604020202020204" pitchFamily="34" charset="0"/>
            </a:endParaRPr>
          </a:p>
        </p:txBody>
      </p:sp>
      <p:sp>
        <p:nvSpPr>
          <p:cNvPr id="39" name="台形 57">
            <a:extLst>
              <a:ext uri="{FF2B5EF4-FFF2-40B4-BE49-F238E27FC236}">
                <a16:creationId xmlns:a16="http://schemas.microsoft.com/office/drawing/2014/main" id="{F7F150A7-A942-D4CC-41B4-BFDDA83C6AA3}"/>
              </a:ext>
            </a:extLst>
          </p:cNvPr>
          <p:cNvSpPr/>
          <p:nvPr/>
        </p:nvSpPr>
        <p:spPr>
          <a:xfrm rot="4500000">
            <a:off x="4097328" y="4421978"/>
            <a:ext cx="353437" cy="277605"/>
          </a:xfrm>
          <a:prstGeom prst="trapezoid">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Arial" panose="020B0604020202020204" pitchFamily="34" charset="0"/>
              <a:cs typeface="Arial" panose="020B0604020202020204" pitchFamily="34" charset="0"/>
            </a:endParaRPr>
          </a:p>
        </p:txBody>
      </p:sp>
      <p:sp>
        <p:nvSpPr>
          <p:cNvPr id="40" name="テキスト ボックス 47">
            <a:extLst>
              <a:ext uri="{FF2B5EF4-FFF2-40B4-BE49-F238E27FC236}">
                <a16:creationId xmlns:a16="http://schemas.microsoft.com/office/drawing/2014/main" id="{243D8E20-6A1A-C97D-05E0-895FA6978A56}"/>
              </a:ext>
            </a:extLst>
          </p:cNvPr>
          <p:cNvSpPr txBox="1"/>
          <p:nvPr/>
        </p:nvSpPr>
        <p:spPr>
          <a:xfrm>
            <a:off x="6208183" y="2556288"/>
            <a:ext cx="2276108" cy="646331"/>
          </a:xfrm>
          <a:prstGeom prst="rect">
            <a:avLst/>
          </a:prstGeom>
          <a:noFill/>
          <a:ln>
            <a:solidFill>
              <a:schemeClr val="accent1"/>
            </a:solidFill>
          </a:ln>
        </p:spPr>
        <p:txBody>
          <a:bodyPr wrap="square" rtlCol="0">
            <a:spAutoFit/>
          </a:bodyPr>
          <a:lstStyle/>
          <a:p>
            <a:r>
              <a:rPr kumimoji="1" lang="en-US" altLang="ja-JP" sz="1200" b="1" dirty="0">
                <a:latin typeface="Arial" panose="020B0604020202020204" pitchFamily="34" charset="0"/>
                <a:cs typeface="Arial" panose="020B0604020202020204" pitchFamily="34" charset="0"/>
              </a:rPr>
              <a:t>Arbitral Wave form Oscillator</a:t>
            </a:r>
          </a:p>
          <a:p>
            <a:r>
              <a:rPr lang="en-US" altLang="ja-JP" sz="1200" b="1" dirty="0">
                <a:latin typeface="Arial" panose="020B0604020202020204" pitchFamily="34" charset="0"/>
                <a:cs typeface="Arial" panose="020B0604020202020204" pitchFamily="34" charset="0"/>
              </a:rPr>
              <a:t>(MODBOX)</a:t>
            </a:r>
            <a:endParaRPr kumimoji="1" lang="ja-JP" altLang="en-US" sz="1200" b="1">
              <a:latin typeface="Arial" panose="020B0604020202020204" pitchFamily="34" charset="0"/>
              <a:cs typeface="Arial" panose="020B0604020202020204" pitchFamily="34" charset="0"/>
            </a:endParaRPr>
          </a:p>
        </p:txBody>
      </p:sp>
      <p:sp>
        <p:nvSpPr>
          <p:cNvPr id="41" name="テキスト ボックス 48">
            <a:extLst>
              <a:ext uri="{FF2B5EF4-FFF2-40B4-BE49-F238E27FC236}">
                <a16:creationId xmlns:a16="http://schemas.microsoft.com/office/drawing/2014/main" id="{48A0665B-0FA9-6A7C-6087-5140D5B475D6}"/>
              </a:ext>
            </a:extLst>
          </p:cNvPr>
          <p:cNvSpPr txBox="1"/>
          <p:nvPr/>
        </p:nvSpPr>
        <p:spPr>
          <a:xfrm>
            <a:off x="6205240" y="3154752"/>
            <a:ext cx="2289186" cy="276999"/>
          </a:xfrm>
          <a:prstGeom prst="rect">
            <a:avLst/>
          </a:prstGeom>
          <a:noFill/>
          <a:ln>
            <a:solidFill>
              <a:schemeClr val="accent1"/>
            </a:solidFill>
          </a:ln>
        </p:spPr>
        <p:txBody>
          <a:bodyPr wrap="square" rtlCol="0">
            <a:spAutoFit/>
          </a:bodyPr>
          <a:lstStyle/>
          <a:p>
            <a:r>
              <a:rPr kumimoji="1" lang="en-US" altLang="ja-JP" sz="1200" b="1" dirty="0">
                <a:latin typeface="Arial" panose="020B0604020202020204" pitchFamily="34" charset="0"/>
                <a:cs typeface="Arial" panose="020B0604020202020204" pitchFamily="34" charset="0"/>
              </a:rPr>
              <a:t>Fiber Spectrum modulator</a:t>
            </a:r>
            <a:endParaRPr kumimoji="1" lang="ja-JP" altLang="en-US" sz="1200" b="1">
              <a:latin typeface="Arial" panose="020B0604020202020204" pitchFamily="34" charset="0"/>
              <a:cs typeface="Arial" panose="020B0604020202020204" pitchFamily="34" charset="0"/>
            </a:endParaRPr>
          </a:p>
        </p:txBody>
      </p:sp>
      <p:sp>
        <p:nvSpPr>
          <p:cNvPr id="42" name="正方形/長方形 51">
            <a:extLst>
              <a:ext uri="{FF2B5EF4-FFF2-40B4-BE49-F238E27FC236}">
                <a16:creationId xmlns:a16="http://schemas.microsoft.com/office/drawing/2014/main" id="{78E7DB94-807D-2516-B9F4-168849E91BD4}"/>
              </a:ext>
            </a:extLst>
          </p:cNvPr>
          <p:cNvSpPr/>
          <p:nvPr/>
        </p:nvSpPr>
        <p:spPr>
          <a:xfrm>
            <a:off x="5757791" y="2451377"/>
            <a:ext cx="3097508" cy="11358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Arial" panose="020B0604020202020204" pitchFamily="34" charset="0"/>
              <a:cs typeface="Arial" panose="020B0604020202020204" pitchFamily="34" charset="0"/>
            </a:endParaRPr>
          </a:p>
        </p:txBody>
      </p:sp>
      <p:sp>
        <p:nvSpPr>
          <p:cNvPr id="43" name="テキスト ボックス 55">
            <a:extLst>
              <a:ext uri="{FF2B5EF4-FFF2-40B4-BE49-F238E27FC236}">
                <a16:creationId xmlns:a16="http://schemas.microsoft.com/office/drawing/2014/main" id="{5F18F32C-D67B-3EC1-D9E2-1338B80C4908}"/>
              </a:ext>
            </a:extLst>
          </p:cNvPr>
          <p:cNvSpPr txBox="1"/>
          <p:nvPr/>
        </p:nvSpPr>
        <p:spPr>
          <a:xfrm>
            <a:off x="2399789" y="2508547"/>
            <a:ext cx="1407304" cy="276999"/>
          </a:xfrm>
          <a:prstGeom prst="rect">
            <a:avLst/>
          </a:prstGeom>
          <a:noFill/>
          <a:ln>
            <a:solidFill>
              <a:schemeClr val="accent1"/>
            </a:solidFill>
          </a:ln>
        </p:spPr>
        <p:txBody>
          <a:bodyPr wrap="square" rtlCol="0">
            <a:spAutoFit/>
          </a:bodyPr>
          <a:lstStyle/>
          <a:p>
            <a:r>
              <a:rPr kumimoji="1" lang="en-US" altLang="ja-JP" sz="1200" b="1" dirty="0">
                <a:latin typeface="Arial" panose="020B0604020202020204" pitchFamily="34" charset="0"/>
                <a:cs typeface="Arial" panose="020B0604020202020204" pitchFamily="34" charset="0"/>
              </a:rPr>
              <a:t>CW seed laser</a:t>
            </a:r>
            <a:endParaRPr kumimoji="1" lang="ja-JP" altLang="en-US" sz="1200" b="1">
              <a:latin typeface="Arial" panose="020B0604020202020204" pitchFamily="34" charset="0"/>
              <a:cs typeface="Arial" panose="020B0604020202020204" pitchFamily="34" charset="0"/>
            </a:endParaRPr>
          </a:p>
        </p:txBody>
      </p:sp>
      <p:cxnSp>
        <p:nvCxnSpPr>
          <p:cNvPr id="44" name="直線矢印コネクタ 58">
            <a:extLst>
              <a:ext uri="{FF2B5EF4-FFF2-40B4-BE49-F238E27FC236}">
                <a16:creationId xmlns:a16="http://schemas.microsoft.com/office/drawing/2014/main" id="{32A186D9-B3C6-F741-7F8B-C1CC52C2B1A7}"/>
              </a:ext>
            </a:extLst>
          </p:cNvPr>
          <p:cNvCxnSpPr>
            <a:cxnSpLocks/>
            <a:stCxn id="43" idx="3"/>
          </p:cNvCxnSpPr>
          <p:nvPr/>
        </p:nvCxnSpPr>
        <p:spPr>
          <a:xfrm>
            <a:off x="3807093" y="2647047"/>
            <a:ext cx="228696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5" name="直線矢印コネクタ 61">
            <a:extLst>
              <a:ext uri="{FF2B5EF4-FFF2-40B4-BE49-F238E27FC236}">
                <a16:creationId xmlns:a16="http://schemas.microsoft.com/office/drawing/2014/main" id="{038F7DA5-BCB7-8833-8110-9FBCE5C408D7}"/>
              </a:ext>
            </a:extLst>
          </p:cNvPr>
          <p:cNvCxnSpPr>
            <a:cxnSpLocks/>
          </p:cNvCxnSpPr>
          <p:nvPr/>
        </p:nvCxnSpPr>
        <p:spPr>
          <a:xfrm flipH="1">
            <a:off x="4166597" y="2615684"/>
            <a:ext cx="0" cy="3706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6" name="正方形/長方形 79">
            <a:extLst>
              <a:ext uri="{FF2B5EF4-FFF2-40B4-BE49-F238E27FC236}">
                <a16:creationId xmlns:a16="http://schemas.microsoft.com/office/drawing/2014/main" id="{0EBE462A-D012-1A8D-05B6-3FD4331E700C}"/>
              </a:ext>
            </a:extLst>
          </p:cNvPr>
          <p:cNvSpPr/>
          <p:nvPr/>
        </p:nvSpPr>
        <p:spPr>
          <a:xfrm>
            <a:off x="3102894" y="4338422"/>
            <a:ext cx="659583" cy="34075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Arial" panose="020B0604020202020204" pitchFamily="34" charset="0"/>
              <a:cs typeface="Arial" panose="020B0604020202020204" pitchFamily="34" charset="0"/>
            </a:endParaRPr>
          </a:p>
        </p:txBody>
      </p:sp>
      <p:sp>
        <p:nvSpPr>
          <p:cNvPr id="47" name="フリーフォーム 80">
            <a:extLst>
              <a:ext uri="{FF2B5EF4-FFF2-40B4-BE49-F238E27FC236}">
                <a16:creationId xmlns:a16="http://schemas.microsoft.com/office/drawing/2014/main" id="{1BA79448-7483-AA81-243F-D028E6D59B6B}"/>
              </a:ext>
            </a:extLst>
          </p:cNvPr>
          <p:cNvSpPr/>
          <p:nvPr/>
        </p:nvSpPr>
        <p:spPr>
          <a:xfrm>
            <a:off x="3131492" y="4330545"/>
            <a:ext cx="635431" cy="330968"/>
          </a:xfrm>
          <a:custGeom>
            <a:avLst/>
            <a:gdLst>
              <a:gd name="connsiteX0" fmla="*/ 0 w 635431"/>
              <a:gd name="connsiteY0" fmla="*/ 174669 h 330968"/>
              <a:gd name="connsiteX1" fmla="*/ 185980 w 635431"/>
              <a:gd name="connsiteY1" fmla="*/ 4188 h 330968"/>
              <a:gd name="connsiteX2" fmla="*/ 449451 w 635431"/>
              <a:gd name="connsiteY2" fmla="*/ 329652 h 330968"/>
              <a:gd name="connsiteX3" fmla="*/ 635431 w 635431"/>
              <a:gd name="connsiteY3" fmla="*/ 97177 h 330968"/>
            </a:gdLst>
            <a:ahLst/>
            <a:cxnLst>
              <a:cxn ang="0">
                <a:pos x="connsiteX0" y="connsiteY0"/>
              </a:cxn>
              <a:cxn ang="0">
                <a:pos x="connsiteX1" y="connsiteY1"/>
              </a:cxn>
              <a:cxn ang="0">
                <a:pos x="connsiteX2" y="connsiteY2"/>
              </a:cxn>
              <a:cxn ang="0">
                <a:pos x="connsiteX3" y="connsiteY3"/>
              </a:cxn>
            </a:cxnLst>
            <a:rect l="l" t="t" r="r" b="b"/>
            <a:pathLst>
              <a:path w="635431" h="330968">
                <a:moveTo>
                  <a:pt x="0" y="174669"/>
                </a:moveTo>
                <a:cubicBezTo>
                  <a:pt x="55536" y="76513"/>
                  <a:pt x="111072" y="-21642"/>
                  <a:pt x="185980" y="4188"/>
                </a:cubicBezTo>
                <a:cubicBezTo>
                  <a:pt x="260888" y="30018"/>
                  <a:pt x="374543" y="314154"/>
                  <a:pt x="449451" y="329652"/>
                </a:cubicBezTo>
                <a:cubicBezTo>
                  <a:pt x="524359" y="345150"/>
                  <a:pt x="579895" y="221163"/>
                  <a:pt x="635431" y="9717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Arial" panose="020B0604020202020204" pitchFamily="34" charset="0"/>
              <a:cs typeface="Arial" panose="020B0604020202020204" pitchFamily="34" charset="0"/>
            </a:endParaRPr>
          </a:p>
        </p:txBody>
      </p:sp>
      <p:sp>
        <p:nvSpPr>
          <p:cNvPr id="48" name="正方形/長方形 81">
            <a:extLst>
              <a:ext uri="{FF2B5EF4-FFF2-40B4-BE49-F238E27FC236}">
                <a16:creationId xmlns:a16="http://schemas.microsoft.com/office/drawing/2014/main" id="{083B5D9C-7624-E3DC-C0D9-8AED7B14D73D}"/>
              </a:ext>
            </a:extLst>
          </p:cNvPr>
          <p:cNvSpPr/>
          <p:nvPr/>
        </p:nvSpPr>
        <p:spPr>
          <a:xfrm>
            <a:off x="4466939" y="4366214"/>
            <a:ext cx="659583" cy="34075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Arial" panose="020B0604020202020204" pitchFamily="34" charset="0"/>
              <a:cs typeface="Arial" panose="020B0604020202020204" pitchFamily="34" charset="0"/>
            </a:endParaRPr>
          </a:p>
        </p:txBody>
      </p:sp>
      <p:sp>
        <p:nvSpPr>
          <p:cNvPr id="49" name="フリーフォーム 82">
            <a:extLst>
              <a:ext uri="{FF2B5EF4-FFF2-40B4-BE49-F238E27FC236}">
                <a16:creationId xmlns:a16="http://schemas.microsoft.com/office/drawing/2014/main" id="{B8149424-CC47-688C-952C-FD5967B4175C}"/>
              </a:ext>
            </a:extLst>
          </p:cNvPr>
          <p:cNvSpPr/>
          <p:nvPr/>
        </p:nvSpPr>
        <p:spPr>
          <a:xfrm>
            <a:off x="4495537" y="4358337"/>
            <a:ext cx="635431" cy="330968"/>
          </a:xfrm>
          <a:custGeom>
            <a:avLst/>
            <a:gdLst>
              <a:gd name="connsiteX0" fmla="*/ 0 w 635431"/>
              <a:gd name="connsiteY0" fmla="*/ 174669 h 330968"/>
              <a:gd name="connsiteX1" fmla="*/ 185980 w 635431"/>
              <a:gd name="connsiteY1" fmla="*/ 4188 h 330968"/>
              <a:gd name="connsiteX2" fmla="*/ 449451 w 635431"/>
              <a:gd name="connsiteY2" fmla="*/ 329652 h 330968"/>
              <a:gd name="connsiteX3" fmla="*/ 635431 w 635431"/>
              <a:gd name="connsiteY3" fmla="*/ 97177 h 330968"/>
            </a:gdLst>
            <a:ahLst/>
            <a:cxnLst>
              <a:cxn ang="0">
                <a:pos x="connsiteX0" y="connsiteY0"/>
              </a:cxn>
              <a:cxn ang="0">
                <a:pos x="connsiteX1" y="connsiteY1"/>
              </a:cxn>
              <a:cxn ang="0">
                <a:pos x="connsiteX2" y="connsiteY2"/>
              </a:cxn>
              <a:cxn ang="0">
                <a:pos x="connsiteX3" y="connsiteY3"/>
              </a:cxn>
            </a:cxnLst>
            <a:rect l="l" t="t" r="r" b="b"/>
            <a:pathLst>
              <a:path w="635431" h="330968">
                <a:moveTo>
                  <a:pt x="0" y="174669"/>
                </a:moveTo>
                <a:cubicBezTo>
                  <a:pt x="55536" y="76513"/>
                  <a:pt x="111072" y="-21642"/>
                  <a:pt x="185980" y="4188"/>
                </a:cubicBezTo>
                <a:cubicBezTo>
                  <a:pt x="260888" y="30018"/>
                  <a:pt x="374543" y="314154"/>
                  <a:pt x="449451" y="329652"/>
                </a:cubicBezTo>
                <a:cubicBezTo>
                  <a:pt x="524359" y="345150"/>
                  <a:pt x="579895" y="221163"/>
                  <a:pt x="635431" y="9717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Arial" panose="020B0604020202020204" pitchFamily="34" charset="0"/>
              <a:cs typeface="Arial" panose="020B0604020202020204" pitchFamily="34" charset="0"/>
            </a:endParaRPr>
          </a:p>
        </p:txBody>
      </p:sp>
      <p:sp>
        <p:nvSpPr>
          <p:cNvPr id="50" name="テキスト ボックス 83">
            <a:extLst>
              <a:ext uri="{FF2B5EF4-FFF2-40B4-BE49-F238E27FC236}">
                <a16:creationId xmlns:a16="http://schemas.microsoft.com/office/drawing/2014/main" id="{7556911D-7854-07EF-CDBC-BBCDE2B197C4}"/>
              </a:ext>
            </a:extLst>
          </p:cNvPr>
          <p:cNvSpPr txBox="1"/>
          <p:nvPr/>
        </p:nvSpPr>
        <p:spPr>
          <a:xfrm>
            <a:off x="409956" y="2832292"/>
            <a:ext cx="1450356" cy="923330"/>
          </a:xfrm>
          <a:prstGeom prst="rect">
            <a:avLst/>
          </a:prstGeom>
          <a:noFill/>
        </p:spPr>
        <p:txBody>
          <a:bodyPr wrap="square" rtlCol="0">
            <a:spAutoFit/>
          </a:bodyPr>
          <a:lstStyle/>
          <a:p>
            <a:r>
              <a:rPr lang="en-US" altLang="ja-JP" b="1" dirty="0">
                <a:latin typeface="Arial" panose="020B0604020202020204" pitchFamily="34" charset="0"/>
                <a:cs typeface="Arial" panose="020B0604020202020204" pitchFamily="34" charset="0"/>
              </a:rPr>
              <a:t>SSD-1D</a:t>
            </a:r>
          </a:p>
          <a:p>
            <a:r>
              <a:rPr kumimoji="1" lang="en-US" altLang="ja-JP" b="1" dirty="0">
                <a:latin typeface="Arial" panose="020B0604020202020204" pitchFamily="34" charset="0"/>
                <a:cs typeface="Arial" panose="020B0604020202020204" pitchFamily="34" charset="0"/>
              </a:rPr>
              <a:t>Fiber laser system</a:t>
            </a:r>
            <a:endParaRPr kumimoji="1" lang="ja-JP" altLang="en-US" b="1">
              <a:latin typeface="Arial" panose="020B0604020202020204" pitchFamily="34" charset="0"/>
              <a:cs typeface="Arial" panose="020B0604020202020204" pitchFamily="34" charset="0"/>
            </a:endParaRPr>
          </a:p>
        </p:txBody>
      </p:sp>
      <p:sp>
        <p:nvSpPr>
          <p:cNvPr id="51" name="テキスト ボックス 84">
            <a:extLst>
              <a:ext uri="{FF2B5EF4-FFF2-40B4-BE49-F238E27FC236}">
                <a16:creationId xmlns:a16="http://schemas.microsoft.com/office/drawing/2014/main" id="{21711E5C-3086-457B-8D6A-DB04EE868BD2}"/>
              </a:ext>
            </a:extLst>
          </p:cNvPr>
          <p:cNvSpPr txBox="1"/>
          <p:nvPr/>
        </p:nvSpPr>
        <p:spPr>
          <a:xfrm>
            <a:off x="339423" y="4851696"/>
            <a:ext cx="1651734" cy="923330"/>
          </a:xfrm>
          <a:prstGeom prst="rect">
            <a:avLst/>
          </a:prstGeom>
          <a:noFill/>
        </p:spPr>
        <p:txBody>
          <a:bodyPr wrap="square" rtlCol="0">
            <a:spAutoFit/>
          </a:bodyPr>
          <a:lstStyle/>
          <a:p>
            <a:r>
              <a:rPr lang="en-US" altLang="ja-JP" b="1" dirty="0">
                <a:latin typeface="Arial" panose="020B0604020202020204" pitchFamily="34" charset="0"/>
                <a:cs typeface="Arial" panose="020B0604020202020204" pitchFamily="34" charset="0"/>
              </a:rPr>
              <a:t>SSD-3D</a:t>
            </a:r>
          </a:p>
          <a:p>
            <a:r>
              <a:rPr kumimoji="1" lang="en-US" altLang="ja-JP" b="1" dirty="0">
                <a:latin typeface="Arial" panose="020B0604020202020204" pitchFamily="34" charset="0"/>
                <a:cs typeface="Arial" panose="020B0604020202020204" pitchFamily="34" charset="0"/>
              </a:rPr>
              <a:t>Free space system</a:t>
            </a:r>
            <a:endParaRPr kumimoji="1" lang="ja-JP" altLang="en-US" b="1">
              <a:latin typeface="Arial" panose="020B0604020202020204" pitchFamily="34" charset="0"/>
              <a:cs typeface="Arial" panose="020B0604020202020204" pitchFamily="34" charset="0"/>
            </a:endParaRPr>
          </a:p>
        </p:txBody>
      </p:sp>
      <p:sp>
        <p:nvSpPr>
          <p:cNvPr id="52" name="正方形/長方形 85">
            <a:extLst>
              <a:ext uri="{FF2B5EF4-FFF2-40B4-BE49-F238E27FC236}">
                <a16:creationId xmlns:a16="http://schemas.microsoft.com/office/drawing/2014/main" id="{38A41C81-D240-F4A6-8EEC-338025754AC6}"/>
              </a:ext>
            </a:extLst>
          </p:cNvPr>
          <p:cNvSpPr/>
          <p:nvPr/>
        </p:nvSpPr>
        <p:spPr>
          <a:xfrm>
            <a:off x="2077607" y="4275047"/>
            <a:ext cx="3767958" cy="2193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Arial" panose="020B0604020202020204" pitchFamily="34" charset="0"/>
              <a:cs typeface="Arial" panose="020B0604020202020204" pitchFamily="34" charset="0"/>
            </a:endParaRPr>
          </a:p>
        </p:txBody>
      </p:sp>
      <p:sp>
        <p:nvSpPr>
          <p:cNvPr id="53" name="テキスト ボックス 88">
            <a:extLst>
              <a:ext uri="{FF2B5EF4-FFF2-40B4-BE49-F238E27FC236}">
                <a16:creationId xmlns:a16="http://schemas.microsoft.com/office/drawing/2014/main" id="{957027C9-3E5F-8BE3-D97F-00603F4C4CD6}"/>
              </a:ext>
            </a:extLst>
          </p:cNvPr>
          <p:cNvSpPr txBox="1"/>
          <p:nvPr/>
        </p:nvSpPr>
        <p:spPr>
          <a:xfrm>
            <a:off x="7601631" y="4375690"/>
            <a:ext cx="1552076" cy="369331"/>
          </a:xfrm>
          <a:prstGeom prst="rect">
            <a:avLst/>
          </a:prstGeom>
          <a:noFill/>
        </p:spPr>
        <p:txBody>
          <a:bodyPr wrap="square" rtlCol="0">
            <a:spAutoFit/>
          </a:bodyPr>
          <a:lstStyle/>
          <a:p>
            <a:r>
              <a:rPr lang="en-US" altLang="ja-JP" b="1" dirty="0">
                <a:latin typeface="Arial" panose="020B0604020202020204" pitchFamily="34" charset="0"/>
                <a:cs typeface="Arial" panose="020B0604020202020204" pitchFamily="34" charset="0"/>
              </a:rPr>
              <a:t>Regen</a:t>
            </a:r>
            <a:r>
              <a:rPr lang="ja-JP" altLang="en-US" b="1">
                <a:latin typeface="Arial" panose="020B0604020202020204" pitchFamily="34" charset="0"/>
                <a:cs typeface="Arial" panose="020B0604020202020204" pitchFamily="34" charset="0"/>
              </a:rPr>
              <a:t> </a:t>
            </a:r>
            <a:r>
              <a:rPr lang="en-US" altLang="ja-JP" b="1" dirty="0">
                <a:latin typeface="Arial" panose="020B0604020202020204" pitchFamily="34" charset="0"/>
                <a:cs typeface="Arial" panose="020B0604020202020204" pitchFamily="34" charset="0"/>
              </a:rPr>
              <a:t>A</a:t>
            </a:r>
            <a:r>
              <a:rPr kumimoji="1" lang="en-US" altLang="ja-JP" b="1" dirty="0">
                <a:latin typeface="Arial" panose="020B0604020202020204" pitchFamily="34" charset="0"/>
                <a:cs typeface="Arial" panose="020B0604020202020204" pitchFamily="34" charset="0"/>
              </a:rPr>
              <a:t>mp</a:t>
            </a:r>
            <a:endParaRPr kumimoji="1" lang="ja-JP" altLang="en-US" b="1">
              <a:latin typeface="Arial" panose="020B0604020202020204" pitchFamily="34" charset="0"/>
              <a:cs typeface="Arial" panose="020B0604020202020204" pitchFamily="34" charset="0"/>
            </a:endParaRPr>
          </a:p>
        </p:txBody>
      </p:sp>
      <p:sp>
        <p:nvSpPr>
          <p:cNvPr id="54" name="正方形/長方形 91">
            <a:extLst>
              <a:ext uri="{FF2B5EF4-FFF2-40B4-BE49-F238E27FC236}">
                <a16:creationId xmlns:a16="http://schemas.microsoft.com/office/drawing/2014/main" id="{65196A3D-0342-5053-C751-3BCA5463C0AE}"/>
              </a:ext>
            </a:extLst>
          </p:cNvPr>
          <p:cNvSpPr/>
          <p:nvPr/>
        </p:nvSpPr>
        <p:spPr>
          <a:xfrm>
            <a:off x="10581482" y="4353920"/>
            <a:ext cx="206172" cy="42898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Arial" panose="020B0604020202020204" pitchFamily="34" charset="0"/>
              <a:cs typeface="Arial" panose="020B0604020202020204" pitchFamily="34" charset="0"/>
            </a:endParaRPr>
          </a:p>
        </p:txBody>
      </p:sp>
      <p:sp>
        <p:nvSpPr>
          <p:cNvPr id="55" name="テキスト ボックス 92">
            <a:extLst>
              <a:ext uri="{FF2B5EF4-FFF2-40B4-BE49-F238E27FC236}">
                <a16:creationId xmlns:a16="http://schemas.microsoft.com/office/drawing/2014/main" id="{851949FE-B03A-C680-CD3D-B03C66459AF9}"/>
              </a:ext>
            </a:extLst>
          </p:cNvPr>
          <p:cNvSpPr txBox="1"/>
          <p:nvPr/>
        </p:nvSpPr>
        <p:spPr>
          <a:xfrm>
            <a:off x="10549517" y="3912466"/>
            <a:ext cx="1873662" cy="369332"/>
          </a:xfrm>
          <a:prstGeom prst="rect">
            <a:avLst/>
          </a:prstGeom>
          <a:noFill/>
        </p:spPr>
        <p:txBody>
          <a:bodyPr wrap="square" rtlCol="0">
            <a:spAutoFit/>
          </a:bodyPr>
          <a:lstStyle/>
          <a:p>
            <a:r>
              <a:rPr lang="en-US" altLang="ja-JP" b="1" dirty="0">
                <a:latin typeface="Arial" panose="020B0604020202020204" pitchFamily="34" charset="0"/>
                <a:cs typeface="Arial" panose="020B0604020202020204" pitchFamily="34" charset="0"/>
              </a:rPr>
              <a:t>3rd harmonics </a:t>
            </a:r>
            <a:endParaRPr kumimoji="1" lang="ja-JP" altLang="en-US" b="1">
              <a:latin typeface="Arial" panose="020B0604020202020204" pitchFamily="34" charset="0"/>
              <a:cs typeface="Arial" panose="020B0604020202020204" pitchFamily="34" charset="0"/>
            </a:endParaRPr>
          </a:p>
        </p:txBody>
      </p:sp>
      <p:sp>
        <p:nvSpPr>
          <p:cNvPr id="56" name="テキスト ボックス 93">
            <a:extLst>
              <a:ext uri="{FF2B5EF4-FFF2-40B4-BE49-F238E27FC236}">
                <a16:creationId xmlns:a16="http://schemas.microsoft.com/office/drawing/2014/main" id="{1D0FF7AE-2931-FBF3-D81B-B2B48867AC61}"/>
              </a:ext>
            </a:extLst>
          </p:cNvPr>
          <p:cNvSpPr txBox="1"/>
          <p:nvPr/>
        </p:nvSpPr>
        <p:spPr>
          <a:xfrm>
            <a:off x="11686557" y="5997590"/>
            <a:ext cx="563996" cy="369332"/>
          </a:xfrm>
          <a:prstGeom prst="rect">
            <a:avLst/>
          </a:prstGeom>
          <a:noFill/>
        </p:spPr>
        <p:txBody>
          <a:bodyPr wrap="square" rtlCol="0">
            <a:spAutoFit/>
          </a:bodyPr>
          <a:lstStyle/>
          <a:p>
            <a:r>
              <a:rPr kumimoji="1" lang="en-US" altLang="ja-JP" b="1" dirty="0">
                <a:latin typeface="Arial" panose="020B0604020202020204" pitchFamily="34" charset="0"/>
                <a:cs typeface="Arial" panose="020B0604020202020204" pitchFamily="34" charset="0"/>
              </a:rPr>
              <a:t>t</a:t>
            </a:r>
            <a:endParaRPr kumimoji="1" lang="ja-JP" altLang="en-US" b="1">
              <a:latin typeface="Arial" panose="020B0604020202020204" pitchFamily="34" charset="0"/>
              <a:cs typeface="Arial" panose="020B0604020202020204" pitchFamily="34" charset="0"/>
            </a:endParaRPr>
          </a:p>
        </p:txBody>
      </p:sp>
      <p:cxnSp>
        <p:nvCxnSpPr>
          <p:cNvPr id="57" name="直線矢印コネクタ 96">
            <a:extLst>
              <a:ext uri="{FF2B5EF4-FFF2-40B4-BE49-F238E27FC236}">
                <a16:creationId xmlns:a16="http://schemas.microsoft.com/office/drawing/2014/main" id="{A55E910A-1EF1-3DFC-2912-60B57C534848}"/>
              </a:ext>
            </a:extLst>
          </p:cNvPr>
          <p:cNvCxnSpPr>
            <a:cxnSpLocks/>
          </p:cNvCxnSpPr>
          <p:nvPr/>
        </p:nvCxnSpPr>
        <p:spPr>
          <a:xfrm>
            <a:off x="9942936" y="6217764"/>
            <a:ext cx="174362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8" name="直線矢印コネクタ 97">
            <a:extLst>
              <a:ext uri="{FF2B5EF4-FFF2-40B4-BE49-F238E27FC236}">
                <a16:creationId xmlns:a16="http://schemas.microsoft.com/office/drawing/2014/main" id="{9F17D35E-96AA-C878-9B62-07E8609C28C9}"/>
              </a:ext>
            </a:extLst>
          </p:cNvPr>
          <p:cNvCxnSpPr>
            <a:cxnSpLocks/>
          </p:cNvCxnSpPr>
          <p:nvPr/>
        </p:nvCxnSpPr>
        <p:spPr>
          <a:xfrm flipH="1" flipV="1">
            <a:off x="9929773" y="4985728"/>
            <a:ext cx="21970" cy="12326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9" name="テキスト ボックス 98">
            <a:extLst>
              <a:ext uri="{FF2B5EF4-FFF2-40B4-BE49-F238E27FC236}">
                <a16:creationId xmlns:a16="http://schemas.microsoft.com/office/drawing/2014/main" id="{0EC0500F-4898-3A3C-95F1-511A8D640EE5}"/>
              </a:ext>
            </a:extLst>
          </p:cNvPr>
          <p:cNvSpPr txBox="1"/>
          <p:nvPr/>
        </p:nvSpPr>
        <p:spPr>
          <a:xfrm>
            <a:off x="9562441" y="5281508"/>
            <a:ext cx="915460" cy="369332"/>
          </a:xfrm>
          <a:prstGeom prst="rect">
            <a:avLst/>
          </a:prstGeom>
          <a:noFill/>
        </p:spPr>
        <p:txBody>
          <a:bodyPr wrap="square" rtlCol="0">
            <a:spAutoFit/>
          </a:bodyPr>
          <a:lstStyle/>
          <a:p>
            <a:r>
              <a:rPr kumimoji="1" lang="en-US" altLang="ja-JP" b="1" dirty="0">
                <a:latin typeface="Arial" panose="020B0604020202020204" pitchFamily="34" charset="0"/>
                <a:cs typeface="Arial" panose="020B0604020202020204" pitchFamily="34" charset="0"/>
              </a:rPr>
              <a:t>I </a:t>
            </a:r>
            <a:endParaRPr kumimoji="1" lang="ja-JP" altLang="en-US" b="1">
              <a:latin typeface="Arial" panose="020B0604020202020204" pitchFamily="34" charset="0"/>
              <a:cs typeface="Arial" panose="020B0604020202020204" pitchFamily="34" charset="0"/>
            </a:endParaRPr>
          </a:p>
        </p:txBody>
      </p:sp>
      <p:sp>
        <p:nvSpPr>
          <p:cNvPr id="60" name="フリーフォーム 101">
            <a:extLst>
              <a:ext uri="{FF2B5EF4-FFF2-40B4-BE49-F238E27FC236}">
                <a16:creationId xmlns:a16="http://schemas.microsoft.com/office/drawing/2014/main" id="{737DBC23-E223-EEE5-6143-0EA44E281F47}"/>
              </a:ext>
            </a:extLst>
          </p:cNvPr>
          <p:cNvSpPr/>
          <p:nvPr/>
        </p:nvSpPr>
        <p:spPr>
          <a:xfrm>
            <a:off x="10088599" y="5032156"/>
            <a:ext cx="1195002" cy="1173629"/>
          </a:xfrm>
          <a:custGeom>
            <a:avLst/>
            <a:gdLst>
              <a:gd name="connsiteX0" fmla="*/ 0 w 1193370"/>
              <a:gd name="connsiteY0" fmla="*/ 1115878 h 1146875"/>
              <a:gd name="connsiteX1" fmla="*/ 697424 w 1193370"/>
              <a:gd name="connsiteY1" fmla="*/ 1146875 h 1146875"/>
              <a:gd name="connsiteX2" fmla="*/ 697424 w 1193370"/>
              <a:gd name="connsiteY2" fmla="*/ 960895 h 1146875"/>
              <a:gd name="connsiteX3" fmla="*/ 1053885 w 1193370"/>
              <a:gd name="connsiteY3" fmla="*/ 960895 h 1146875"/>
              <a:gd name="connsiteX4" fmla="*/ 1038387 w 1193370"/>
              <a:gd name="connsiteY4" fmla="*/ 15499 h 1146875"/>
              <a:gd name="connsiteX5" fmla="*/ 1193370 w 1193370"/>
              <a:gd name="connsiteY5" fmla="*/ 0 h 1146875"/>
              <a:gd name="connsiteX6" fmla="*/ 1193370 w 1193370"/>
              <a:gd name="connsiteY6" fmla="*/ 1115878 h 1146875"/>
              <a:gd name="connsiteX0" fmla="*/ 0 w 1193370"/>
              <a:gd name="connsiteY0" fmla="*/ 1135128 h 1146875"/>
              <a:gd name="connsiteX1" fmla="*/ 697424 w 1193370"/>
              <a:gd name="connsiteY1" fmla="*/ 1146875 h 1146875"/>
              <a:gd name="connsiteX2" fmla="*/ 697424 w 1193370"/>
              <a:gd name="connsiteY2" fmla="*/ 960895 h 1146875"/>
              <a:gd name="connsiteX3" fmla="*/ 1053885 w 1193370"/>
              <a:gd name="connsiteY3" fmla="*/ 960895 h 1146875"/>
              <a:gd name="connsiteX4" fmla="*/ 1038387 w 1193370"/>
              <a:gd name="connsiteY4" fmla="*/ 15499 h 1146875"/>
              <a:gd name="connsiteX5" fmla="*/ 1193370 w 1193370"/>
              <a:gd name="connsiteY5" fmla="*/ 0 h 1146875"/>
              <a:gd name="connsiteX6" fmla="*/ 1193370 w 1193370"/>
              <a:gd name="connsiteY6" fmla="*/ 1115878 h 1146875"/>
              <a:gd name="connsiteX0" fmla="*/ 0 w 1193370"/>
              <a:gd name="connsiteY0" fmla="*/ 1173629 h 1173629"/>
              <a:gd name="connsiteX1" fmla="*/ 697424 w 1193370"/>
              <a:gd name="connsiteY1" fmla="*/ 1146875 h 1173629"/>
              <a:gd name="connsiteX2" fmla="*/ 697424 w 1193370"/>
              <a:gd name="connsiteY2" fmla="*/ 960895 h 1173629"/>
              <a:gd name="connsiteX3" fmla="*/ 1053885 w 1193370"/>
              <a:gd name="connsiteY3" fmla="*/ 960895 h 1173629"/>
              <a:gd name="connsiteX4" fmla="*/ 1038387 w 1193370"/>
              <a:gd name="connsiteY4" fmla="*/ 15499 h 1173629"/>
              <a:gd name="connsiteX5" fmla="*/ 1193370 w 1193370"/>
              <a:gd name="connsiteY5" fmla="*/ 0 h 1173629"/>
              <a:gd name="connsiteX6" fmla="*/ 1193370 w 1193370"/>
              <a:gd name="connsiteY6" fmla="*/ 1115878 h 1173629"/>
              <a:gd name="connsiteX0" fmla="*/ 0 w 1193370"/>
              <a:gd name="connsiteY0" fmla="*/ 1173629 h 1173629"/>
              <a:gd name="connsiteX1" fmla="*/ 70558 w 1193370"/>
              <a:gd name="connsiteY1" fmla="*/ 1172569 h 1173629"/>
              <a:gd name="connsiteX2" fmla="*/ 697424 w 1193370"/>
              <a:gd name="connsiteY2" fmla="*/ 1146875 h 1173629"/>
              <a:gd name="connsiteX3" fmla="*/ 697424 w 1193370"/>
              <a:gd name="connsiteY3" fmla="*/ 960895 h 1173629"/>
              <a:gd name="connsiteX4" fmla="*/ 1053885 w 1193370"/>
              <a:gd name="connsiteY4" fmla="*/ 960895 h 1173629"/>
              <a:gd name="connsiteX5" fmla="*/ 1038387 w 1193370"/>
              <a:gd name="connsiteY5" fmla="*/ 15499 h 1173629"/>
              <a:gd name="connsiteX6" fmla="*/ 1193370 w 1193370"/>
              <a:gd name="connsiteY6" fmla="*/ 0 h 1173629"/>
              <a:gd name="connsiteX7" fmla="*/ 1193370 w 1193370"/>
              <a:gd name="connsiteY7" fmla="*/ 1115878 h 1173629"/>
              <a:gd name="connsiteX0" fmla="*/ 0 w 1193370"/>
              <a:gd name="connsiteY0" fmla="*/ 1173629 h 1173629"/>
              <a:gd name="connsiteX1" fmla="*/ 41682 w 1193370"/>
              <a:gd name="connsiteY1" fmla="*/ 1153319 h 1173629"/>
              <a:gd name="connsiteX2" fmla="*/ 697424 w 1193370"/>
              <a:gd name="connsiteY2" fmla="*/ 1146875 h 1173629"/>
              <a:gd name="connsiteX3" fmla="*/ 697424 w 1193370"/>
              <a:gd name="connsiteY3" fmla="*/ 960895 h 1173629"/>
              <a:gd name="connsiteX4" fmla="*/ 1053885 w 1193370"/>
              <a:gd name="connsiteY4" fmla="*/ 960895 h 1173629"/>
              <a:gd name="connsiteX5" fmla="*/ 1038387 w 1193370"/>
              <a:gd name="connsiteY5" fmla="*/ 15499 h 1173629"/>
              <a:gd name="connsiteX6" fmla="*/ 1193370 w 1193370"/>
              <a:gd name="connsiteY6" fmla="*/ 0 h 1173629"/>
              <a:gd name="connsiteX7" fmla="*/ 1193370 w 1193370"/>
              <a:gd name="connsiteY7" fmla="*/ 1115878 h 1173629"/>
              <a:gd name="connsiteX0" fmla="*/ 1632 w 1195002"/>
              <a:gd name="connsiteY0" fmla="*/ 1173629 h 1173629"/>
              <a:gd name="connsiteX1" fmla="*/ 0 w 1195002"/>
              <a:gd name="connsiteY1" fmla="*/ 1158132 h 1173629"/>
              <a:gd name="connsiteX2" fmla="*/ 699056 w 1195002"/>
              <a:gd name="connsiteY2" fmla="*/ 1146875 h 1173629"/>
              <a:gd name="connsiteX3" fmla="*/ 699056 w 1195002"/>
              <a:gd name="connsiteY3" fmla="*/ 960895 h 1173629"/>
              <a:gd name="connsiteX4" fmla="*/ 1055517 w 1195002"/>
              <a:gd name="connsiteY4" fmla="*/ 960895 h 1173629"/>
              <a:gd name="connsiteX5" fmla="*/ 1040019 w 1195002"/>
              <a:gd name="connsiteY5" fmla="*/ 15499 h 1173629"/>
              <a:gd name="connsiteX6" fmla="*/ 1195002 w 1195002"/>
              <a:gd name="connsiteY6" fmla="*/ 0 h 1173629"/>
              <a:gd name="connsiteX7" fmla="*/ 1195002 w 1195002"/>
              <a:gd name="connsiteY7" fmla="*/ 1115878 h 117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02" h="1173629">
                <a:moveTo>
                  <a:pt x="1632" y="1173629"/>
                </a:moveTo>
                <a:lnTo>
                  <a:pt x="0" y="1158132"/>
                </a:lnTo>
                <a:lnTo>
                  <a:pt x="699056" y="1146875"/>
                </a:lnTo>
                <a:lnTo>
                  <a:pt x="699056" y="960895"/>
                </a:lnTo>
                <a:lnTo>
                  <a:pt x="1055517" y="960895"/>
                </a:lnTo>
                <a:lnTo>
                  <a:pt x="1040019" y="15499"/>
                </a:lnTo>
                <a:lnTo>
                  <a:pt x="1195002" y="0"/>
                </a:lnTo>
                <a:lnTo>
                  <a:pt x="1195002" y="1115878"/>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Arial" panose="020B0604020202020204" pitchFamily="34" charset="0"/>
              <a:cs typeface="Arial" panose="020B0604020202020204" pitchFamily="34" charset="0"/>
            </a:endParaRPr>
          </a:p>
        </p:txBody>
      </p:sp>
      <p:sp>
        <p:nvSpPr>
          <p:cNvPr id="61" name="テキスト ボックス 102">
            <a:extLst>
              <a:ext uri="{FF2B5EF4-FFF2-40B4-BE49-F238E27FC236}">
                <a16:creationId xmlns:a16="http://schemas.microsoft.com/office/drawing/2014/main" id="{9275DC9D-794B-8846-3758-C67BB34573F8}"/>
              </a:ext>
            </a:extLst>
          </p:cNvPr>
          <p:cNvSpPr txBox="1"/>
          <p:nvPr/>
        </p:nvSpPr>
        <p:spPr>
          <a:xfrm>
            <a:off x="10534988" y="4976423"/>
            <a:ext cx="628896" cy="276999"/>
          </a:xfrm>
          <a:prstGeom prst="rect">
            <a:avLst/>
          </a:prstGeom>
          <a:noFill/>
        </p:spPr>
        <p:txBody>
          <a:bodyPr wrap="square" rtlCol="0">
            <a:spAutoFit/>
          </a:bodyPr>
          <a:lstStyle/>
          <a:p>
            <a:r>
              <a:rPr kumimoji="1" lang="en-US" altLang="ja-JP" sz="1200" b="1" dirty="0">
                <a:latin typeface="Arial" panose="020B0604020202020204" pitchFamily="34" charset="0"/>
                <a:cs typeface="Arial" panose="020B0604020202020204" pitchFamily="34" charset="0"/>
              </a:rPr>
              <a:t>5000</a:t>
            </a:r>
            <a:endParaRPr kumimoji="1" lang="ja-JP" altLang="en-US" sz="1200" b="1">
              <a:latin typeface="Arial" panose="020B0604020202020204" pitchFamily="34" charset="0"/>
              <a:cs typeface="Arial" panose="020B0604020202020204" pitchFamily="34" charset="0"/>
            </a:endParaRPr>
          </a:p>
        </p:txBody>
      </p:sp>
      <p:sp>
        <p:nvSpPr>
          <p:cNvPr id="62" name="テキスト ボックス 103">
            <a:extLst>
              <a:ext uri="{FF2B5EF4-FFF2-40B4-BE49-F238E27FC236}">
                <a16:creationId xmlns:a16="http://schemas.microsoft.com/office/drawing/2014/main" id="{283A2064-E0A1-B68A-948C-D1A315F6BF5E}"/>
              </a:ext>
            </a:extLst>
          </p:cNvPr>
          <p:cNvSpPr txBox="1"/>
          <p:nvPr/>
        </p:nvSpPr>
        <p:spPr>
          <a:xfrm>
            <a:off x="10321247" y="5919545"/>
            <a:ext cx="726642" cy="276999"/>
          </a:xfrm>
          <a:prstGeom prst="rect">
            <a:avLst/>
          </a:prstGeom>
          <a:noFill/>
        </p:spPr>
        <p:txBody>
          <a:bodyPr wrap="square" rtlCol="0">
            <a:spAutoFit/>
          </a:bodyPr>
          <a:lstStyle/>
          <a:p>
            <a:r>
              <a:rPr kumimoji="1" lang="en-US" altLang="ja-JP" sz="1200" b="1" dirty="0">
                <a:latin typeface="Arial" panose="020B0604020202020204" pitchFamily="34" charset="0"/>
                <a:cs typeface="Arial" panose="020B0604020202020204" pitchFamily="34" charset="0"/>
              </a:rPr>
              <a:t>1</a:t>
            </a:r>
            <a:endParaRPr kumimoji="1" lang="ja-JP" altLang="en-US" sz="1200" b="1">
              <a:latin typeface="Arial" panose="020B0604020202020204" pitchFamily="34" charset="0"/>
              <a:cs typeface="Arial" panose="020B0604020202020204" pitchFamily="34" charset="0"/>
            </a:endParaRPr>
          </a:p>
        </p:txBody>
      </p:sp>
      <p:sp>
        <p:nvSpPr>
          <p:cNvPr id="63" name="テキスト ボックス 104">
            <a:extLst>
              <a:ext uri="{FF2B5EF4-FFF2-40B4-BE49-F238E27FC236}">
                <a16:creationId xmlns:a16="http://schemas.microsoft.com/office/drawing/2014/main" id="{61CBCF2C-993E-2E33-64BA-0F9D6D06F621}"/>
              </a:ext>
            </a:extLst>
          </p:cNvPr>
          <p:cNvSpPr txBox="1"/>
          <p:nvPr/>
        </p:nvSpPr>
        <p:spPr>
          <a:xfrm>
            <a:off x="7748773" y="4942778"/>
            <a:ext cx="628896" cy="276999"/>
          </a:xfrm>
          <a:prstGeom prst="rect">
            <a:avLst/>
          </a:prstGeom>
          <a:noFill/>
        </p:spPr>
        <p:txBody>
          <a:bodyPr wrap="square" rtlCol="0">
            <a:spAutoFit/>
          </a:bodyPr>
          <a:lstStyle/>
          <a:p>
            <a:r>
              <a:rPr lang="en-US" altLang="ja-JP" sz="1200" b="1" dirty="0">
                <a:latin typeface="Arial" panose="020B0604020202020204" pitchFamily="34" charset="0"/>
                <a:cs typeface="Arial" panose="020B0604020202020204" pitchFamily="34" charset="0"/>
              </a:rPr>
              <a:t>2</a:t>
            </a:r>
            <a:r>
              <a:rPr kumimoji="1" lang="en-US" altLang="ja-JP" sz="1200" b="1" dirty="0">
                <a:latin typeface="Arial" panose="020B0604020202020204" pitchFamily="34" charset="0"/>
                <a:cs typeface="Arial" panose="020B0604020202020204" pitchFamily="34" charset="0"/>
              </a:rPr>
              <a:t>00</a:t>
            </a:r>
            <a:endParaRPr kumimoji="1" lang="ja-JP" altLang="en-US" sz="1200" b="1">
              <a:latin typeface="Arial" panose="020B0604020202020204" pitchFamily="34" charset="0"/>
              <a:cs typeface="Arial" panose="020B0604020202020204" pitchFamily="34" charset="0"/>
            </a:endParaRPr>
          </a:p>
        </p:txBody>
      </p:sp>
      <p:sp>
        <p:nvSpPr>
          <p:cNvPr id="64" name="テキスト ボックス 105">
            <a:extLst>
              <a:ext uri="{FF2B5EF4-FFF2-40B4-BE49-F238E27FC236}">
                <a16:creationId xmlns:a16="http://schemas.microsoft.com/office/drawing/2014/main" id="{EF8B7EEE-DEF8-8E44-2B59-CE1BAD9C44F1}"/>
              </a:ext>
            </a:extLst>
          </p:cNvPr>
          <p:cNvSpPr txBox="1"/>
          <p:nvPr/>
        </p:nvSpPr>
        <p:spPr>
          <a:xfrm>
            <a:off x="7238310" y="5653334"/>
            <a:ext cx="726642" cy="276999"/>
          </a:xfrm>
          <a:prstGeom prst="rect">
            <a:avLst/>
          </a:prstGeom>
          <a:noFill/>
        </p:spPr>
        <p:txBody>
          <a:bodyPr wrap="square" rtlCol="0">
            <a:spAutoFit/>
          </a:bodyPr>
          <a:lstStyle/>
          <a:p>
            <a:r>
              <a:rPr kumimoji="1" lang="en-US" altLang="ja-JP" sz="1200" b="1" dirty="0">
                <a:latin typeface="Arial" panose="020B0604020202020204" pitchFamily="34" charset="0"/>
                <a:cs typeface="Arial" panose="020B0604020202020204" pitchFamily="34" charset="0"/>
              </a:rPr>
              <a:t>1</a:t>
            </a:r>
            <a:endParaRPr kumimoji="1" lang="ja-JP" altLang="en-US" sz="1200" b="1">
              <a:latin typeface="Arial" panose="020B0604020202020204" pitchFamily="34" charset="0"/>
              <a:cs typeface="Arial" panose="020B0604020202020204" pitchFamily="34" charset="0"/>
            </a:endParaRPr>
          </a:p>
        </p:txBody>
      </p:sp>
      <p:cxnSp>
        <p:nvCxnSpPr>
          <p:cNvPr id="65" name="直線矢印コネクタ 107">
            <a:extLst>
              <a:ext uri="{FF2B5EF4-FFF2-40B4-BE49-F238E27FC236}">
                <a16:creationId xmlns:a16="http://schemas.microsoft.com/office/drawing/2014/main" id="{65534565-07CF-B353-9F32-AF7AE1482467}"/>
              </a:ext>
            </a:extLst>
          </p:cNvPr>
          <p:cNvCxnSpPr>
            <a:stCxn id="62" idx="2"/>
          </p:cNvCxnSpPr>
          <p:nvPr/>
        </p:nvCxnSpPr>
        <p:spPr>
          <a:xfrm flipH="1" flipV="1">
            <a:off x="10623337" y="5114922"/>
            <a:ext cx="0" cy="108162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6" name="直線矢印コネクタ 108">
            <a:extLst>
              <a:ext uri="{FF2B5EF4-FFF2-40B4-BE49-F238E27FC236}">
                <a16:creationId xmlns:a16="http://schemas.microsoft.com/office/drawing/2014/main" id="{0B26E134-6DD0-CA12-EE03-99B7E7EB4070}"/>
              </a:ext>
            </a:extLst>
          </p:cNvPr>
          <p:cNvCxnSpPr>
            <a:cxnSpLocks/>
          </p:cNvCxnSpPr>
          <p:nvPr/>
        </p:nvCxnSpPr>
        <p:spPr>
          <a:xfrm>
            <a:off x="10865992" y="4568410"/>
            <a:ext cx="4675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7" name="テキスト ボックス 1">
            <a:extLst>
              <a:ext uri="{FF2B5EF4-FFF2-40B4-BE49-F238E27FC236}">
                <a16:creationId xmlns:a16="http://schemas.microsoft.com/office/drawing/2014/main" id="{40437B1B-1F9A-4CC1-5C88-2AA31C1C60F2}"/>
              </a:ext>
            </a:extLst>
          </p:cNvPr>
          <p:cNvSpPr txBox="1"/>
          <p:nvPr/>
        </p:nvSpPr>
        <p:spPr>
          <a:xfrm>
            <a:off x="6565572" y="4229618"/>
            <a:ext cx="1381157" cy="369332"/>
          </a:xfrm>
          <a:prstGeom prst="rect">
            <a:avLst/>
          </a:prstGeom>
          <a:noFill/>
        </p:spPr>
        <p:txBody>
          <a:bodyPr wrap="square" rtlCol="0">
            <a:spAutoFit/>
          </a:bodyPr>
          <a:lstStyle/>
          <a:p>
            <a:r>
              <a:rPr kumimoji="1" lang="en-US" altLang="ja-JP" b="1" dirty="0">
                <a:latin typeface="Arial" panose="020B0604020202020204" pitchFamily="34" charset="0"/>
                <a:cs typeface="Arial" panose="020B0604020202020204" pitchFamily="34" charset="0"/>
              </a:rPr>
              <a:t>90%R</a:t>
            </a:r>
            <a:endParaRPr kumimoji="1" lang="ja-JP" altLang="en-US" b="1">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51C46997-46C9-0A47-548A-2745F3D45F1C}"/>
              </a:ext>
            </a:extLst>
          </p:cNvPr>
          <p:cNvSpPr txBox="1"/>
          <p:nvPr/>
        </p:nvSpPr>
        <p:spPr>
          <a:xfrm>
            <a:off x="409956" y="1324303"/>
            <a:ext cx="8353377" cy="369332"/>
          </a:xfrm>
          <a:prstGeom prst="rect">
            <a:avLst/>
          </a:prstGeom>
          <a:noFill/>
        </p:spPr>
        <p:txBody>
          <a:bodyPr wrap="none" rtlCol="0">
            <a:spAutoFit/>
          </a:bodyPr>
          <a:lstStyle/>
          <a:p>
            <a:r>
              <a:rPr lang="en-JP" dirty="0"/>
              <a:t>It will allow for foot/spike ratio of 5000 with 3 direction SSD beam profile smoothing </a:t>
            </a:r>
          </a:p>
        </p:txBody>
      </p:sp>
    </p:spTree>
    <p:extLst>
      <p:ext uri="{BB962C8B-B14F-4D97-AF65-F5344CB8AC3E}">
        <p14:creationId xmlns:p14="http://schemas.microsoft.com/office/powerpoint/2010/main" val="12663028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3">
            <a:extLst>
              <a:ext uri="{FF2B5EF4-FFF2-40B4-BE49-F238E27FC236}">
                <a16:creationId xmlns:a16="http://schemas.microsoft.com/office/drawing/2014/main" id="{D1350C02-6924-4E94-52E5-4A77DAC61FB8}"/>
              </a:ext>
            </a:extLst>
          </p:cNvPr>
          <p:cNvPicPr>
            <a:picLocks noChangeAspect="1"/>
          </p:cNvPicPr>
          <p:nvPr/>
        </p:nvPicPr>
        <p:blipFill>
          <a:blip r:embed="rId2" cstate="email">
            <a:extLst>
              <a:ext uri="{28A0092B-C50C-407E-A947-70E740481C1C}">
                <a14:useLocalDpi xmlns:a14="http://schemas.microsoft.com/office/drawing/2010/main"/>
              </a:ext>
            </a:extLst>
          </a:blip>
          <a:srcRect t="12144" b="-2739"/>
          <a:stretch>
            <a:fillRect/>
          </a:stretch>
        </p:blipFill>
        <p:spPr>
          <a:xfrm>
            <a:off x="8423843" y="1551892"/>
            <a:ext cx="3188325" cy="3053866"/>
          </a:xfrm>
          <a:prstGeom prst="rect">
            <a:avLst/>
          </a:prstGeom>
        </p:spPr>
      </p:pic>
      <p:sp>
        <p:nvSpPr>
          <p:cNvPr id="3" name="テキスト ボックス 6">
            <a:extLst>
              <a:ext uri="{FF2B5EF4-FFF2-40B4-BE49-F238E27FC236}">
                <a16:creationId xmlns:a16="http://schemas.microsoft.com/office/drawing/2014/main" id="{5D43A222-877C-6027-96E2-8858AEC3DF9E}"/>
              </a:ext>
            </a:extLst>
          </p:cNvPr>
          <p:cNvSpPr txBox="1"/>
          <p:nvPr/>
        </p:nvSpPr>
        <p:spPr>
          <a:xfrm>
            <a:off x="8500206" y="1274001"/>
            <a:ext cx="3496963" cy="369332"/>
          </a:xfrm>
          <a:prstGeom prst="rect">
            <a:avLst/>
          </a:prstGeom>
          <a:noFill/>
        </p:spPr>
        <p:txBody>
          <a:bodyPr wrap="square" rtlCol="0">
            <a:spAutoFit/>
          </a:bodyPr>
          <a:lstStyle/>
          <a:p>
            <a:r>
              <a:rPr lang="en-US" altLang="ja-JP" dirty="0">
                <a:latin typeface="Arial" panose="020B0604020202020204" pitchFamily="34" charset="0"/>
                <a:cs typeface="Arial" panose="020B0604020202020204" pitchFamily="34" charset="0"/>
              </a:rPr>
              <a:t>SSD-3D + phase plate</a:t>
            </a:r>
            <a:endParaRPr kumimoji="1" lang="ja-JP" altLang="en-US">
              <a:latin typeface="Arial" panose="020B0604020202020204" pitchFamily="34" charset="0"/>
              <a:cs typeface="Arial" panose="020B0604020202020204" pitchFamily="34" charset="0"/>
            </a:endParaRPr>
          </a:p>
        </p:txBody>
      </p:sp>
      <p:pic>
        <p:nvPicPr>
          <p:cNvPr id="4" name="図 10" descr="ダイアグラム&#10;&#10;AI 生成コンテンツは誤りを含む可能性があります。">
            <a:extLst>
              <a:ext uri="{FF2B5EF4-FFF2-40B4-BE49-F238E27FC236}">
                <a16:creationId xmlns:a16="http://schemas.microsoft.com/office/drawing/2014/main" id="{7C018130-41E0-C0B1-C398-4BD71ADDE740}"/>
              </a:ext>
            </a:extLst>
          </p:cNvPr>
          <p:cNvPicPr>
            <a:picLocks noChangeAspect="1"/>
          </p:cNvPicPr>
          <p:nvPr/>
        </p:nvPicPr>
        <p:blipFill>
          <a:blip r:embed="rId3"/>
          <a:stretch>
            <a:fillRect/>
          </a:stretch>
        </p:blipFill>
        <p:spPr>
          <a:xfrm>
            <a:off x="3252589" y="3804134"/>
            <a:ext cx="5114956" cy="3053866"/>
          </a:xfrm>
          <a:prstGeom prst="rect">
            <a:avLst/>
          </a:prstGeom>
        </p:spPr>
      </p:pic>
      <p:sp>
        <p:nvSpPr>
          <p:cNvPr id="5" name="テキスト ボックス 12">
            <a:extLst>
              <a:ext uri="{FF2B5EF4-FFF2-40B4-BE49-F238E27FC236}">
                <a16:creationId xmlns:a16="http://schemas.microsoft.com/office/drawing/2014/main" id="{47C2C025-C061-78DB-4E95-CD57BB32CCEA}"/>
              </a:ext>
            </a:extLst>
          </p:cNvPr>
          <p:cNvSpPr txBox="1"/>
          <p:nvPr/>
        </p:nvSpPr>
        <p:spPr>
          <a:xfrm>
            <a:off x="340025" y="1182559"/>
            <a:ext cx="5393117"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Focus beam pattern with random phase plate</a:t>
            </a:r>
            <a:endParaRPr kumimoji="1" lang="ja-JP" altLang="en-US">
              <a:latin typeface="Arial" panose="020B0604020202020204" pitchFamily="34" charset="0"/>
              <a:cs typeface="Arial" panose="020B0604020202020204" pitchFamily="34" charset="0"/>
            </a:endParaRPr>
          </a:p>
        </p:txBody>
      </p:sp>
      <p:sp>
        <p:nvSpPr>
          <p:cNvPr id="6" name="曲折矢印 13">
            <a:extLst>
              <a:ext uri="{FF2B5EF4-FFF2-40B4-BE49-F238E27FC236}">
                <a16:creationId xmlns:a16="http://schemas.microsoft.com/office/drawing/2014/main" id="{1150D274-F6A6-691D-39B8-27ECD686CC92}"/>
              </a:ext>
            </a:extLst>
          </p:cNvPr>
          <p:cNvSpPr/>
          <p:nvPr/>
        </p:nvSpPr>
        <p:spPr>
          <a:xfrm flipV="1">
            <a:off x="1254905" y="4932619"/>
            <a:ext cx="923699" cy="985971"/>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テキスト ボックス 14">
            <a:extLst>
              <a:ext uri="{FF2B5EF4-FFF2-40B4-BE49-F238E27FC236}">
                <a16:creationId xmlns:a16="http://schemas.microsoft.com/office/drawing/2014/main" id="{44C0DC37-59C2-C7C7-192A-D74B79C84D53}"/>
              </a:ext>
            </a:extLst>
          </p:cNvPr>
          <p:cNvSpPr txBox="1"/>
          <p:nvPr/>
        </p:nvSpPr>
        <p:spPr>
          <a:xfrm>
            <a:off x="180920" y="4286288"/>
            <a:ext cx="4275518" cy="646331"/>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Smoothing by spectrum </a:t>
            </a:r>
          </a:p>
          <a:p>
            <a:r>
              <a:rPr kumimoji="1" lang="en-US" altLang="ja-JP" dirty="0">
                <a:latin typeface="Arial" panose="020B0604020202020204" pitchFamily="34" charset="0"/>
                <a:cs typeface="Arial" panose="020B0604020202020204" pitchFamily="34" charset="0"/>
              </a:rPr>
              <a:t>dispersion</a:t>
            </a:r>
            <a:r>
              <a:rPr lang="en-US" altLang="ja-JP" dirty="0">
                <a:latin typeface="Arial" panose="020B0604020202020204" pitchFamily="34" charset="0"/>
                <a:cs typeface="Arial" panose="020B0604020202020204" pitchFamily="34" charset="0"/>
              </a:rPr>
              <a:t> SSD</a:t>
            </a:r>
            <a:endParaRPr kumimoji="1" lang="ja-JP" altLang="en-US">
              <a:latin typeface="Arial" panose="020B0604020202020204" pitchFamily="34" charset="0"/>
              <a:cs typeface="Arial" panose="020B0604020202020204" pitchFamily="34" charset="0"/>
            </a:endParaRPr>
          </a:p>
        </p:txBody>
      </p:sp>
      <p:sp>
        <p:nvSpPr>
          <p:cNvPr id="8" name="テキスト ボックス 15">
            <a:extLst>
              <a:ext uri="{FF2B5EF4-FFF2-40B4-BE49-F238E27FC236}">
                <a16:creationId xmlns:a16="http://schemas.microsoft.com/office/drawing/2014/main" id="{75C7B1A2-F7B6-12A6-168D-4A895AC1543D}"/>
              </a:ext>
            </a:extLst>
          </p:cNvPr>
          <p:cNvSpPr txBox="1"/>
          <p:nvPr/>
        </p:nvSpPr>
        <p:spPr>
          <a:xfrm>
            <a:off x="3445136" y="3619468"/>
            <a:ext cx="1524000"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1st direction</a:t>
            </a:r>
            <a:endParaRPr kumimoji="1" lang="ja-JP" altLang="en-US">
              <a:latin typeface="Arial" panose="020B0604020202020204" pitchFamily="34" charset="0"/>
              <a:cs typeface="Arial" panose="020B0604020202020204" pitchFamily="34" charset="0"/>
            </a:endParaRPr>
          </a:p>
        </p:txBody>
      </p:sp>
      <p:sp>
        <p:nvSpPr>
          <p:cNvPr id="9" name="テキスト ボックス 16">
            <a:extLst>
              <a:ext uri="{FF2B5EF4-FFF2-40B4-BE49-F238E27FC236}">
                <a16:creationId xmlns:a16="http://schemas.microsoft.com/office/drawing/2014/main" id="{04AC3F35-297E-142B-7CC8-E04BDE04ABC7}"/>
              </a:ext>
            </a:extLst>
          </p:cNvPr>
          <p:cNvSpPr txBox="1"/>
          <p:nvPr/>
        </p:nvSpPr>
        <p:spPr>
          <a:xfrm>
            <a:off x="5021028" y="3619468"/>
            <a:ext cx="1697922" cy="369332"/>
          </a:xfrm>
          <a:prstGeom prst="rect">
            <a:avLst/>
          </a:prstGeom>
          <a:noFill/>
        </p:spPr>
        <p:txBody>
          <a:bodyPr wrap="square" rtlCol="0">
            <a:spAutoFit/>
          </a:bodyPr>
          <a:lstStyle/>
          <a:p>
            <a:r>
              <a:rPr lang="en-US" altLang="ja-JP" dirty="0">
                <a:latin typeface="Arial" panose="020B0604020202020204" pitchFamily="34" charset="0"/>
                <a:cs typeface="Arial" panose="020B0604020202020204" pitchFamily="34" charset="0"/>
              </a:rPr>
              <a:t>2nd direction</a:t>
            </a:r>
            <a:endParaRPr kumimoji="1" lang="ja-JP" altLang="en-US">
              <a:latin typeface="Arial" panose="020B0604020202020204" pitchFamily="34" charset="0"/>
              <a:cs typeface="Arial" panose="020B0604020202020204" pitchFamily="34" charset="0"/>
            </a:endParaRPr>
          </a:p>
        </p:txBody>
      </p:sp>
      <p:sp>
        <p:nvSpPr>
          <p:cNvPr id="10" name="テキスト ボックス 17">
            <a:extLst>
              <a:ext uri="{FF2B5EF4-FFF2-40B4-BE49-F238E27FC236}">
                <a16:creationId xmlns:a16="http://schemas.microsoft.com/office/drawing/2014/main" id="{21FB8757-20B1-C3AC-97DD-196A1FE0DE79}"/>
              </a:ext>
            </a:extLst>
          </p:cNvPr>
          <p:cNvSpPr txBox="1"/>
          <p:nvPr/>
        </p:nvSpPr>
        <p:spPr>
          <a:xfrm>
            <a:off x="6755237" y="3621094"/>
            <a:ext cx="1697922" cy="369332"/>
          </a:xfrm>
          <a:prstGeom prst="rect">
            <a:avLst/>
          </a:prstGeom>
          <a:noFill/>
        </p:spPr>
        <p:txBody>
          <a:bodyPr wrap="square" rtlCol="0">
            <a:spAutoFit/>
          </a:bodyPr>
          <a:lstStyle/>
          <a:p>
            <a:r>
              <a:rPr lang="en-US" altLang="ja-JP" dirty="0">
                <a:latin typeface="Arial" panose="020B0604020202020204" pitchFamily="34" charset="0"/>
                <a:cs typeface="Arial" panose="020B0604020202020204" pitchFamily="34" charset="0"/>
              </a:rPr>
              <a:t>3rd direction</a:t>
            </a:r>
            <a:endParaRPr kumimoji="1" lang="ja-JP" altLang="en-US">
              <a:latin typeface="Arial" panose="020B0604020202020204" pitchFamily="34" charset="0"/>
              <a:cs typeface="Arial" panose="020B0604020202020204" pitchFamily="34" charset="0"/>
            </a:endParaRPr>
          </a:p>
        </p:txBody>
      </p:sp>
      <p:pic>
        <p:nvPicPr>
          <p:cNvPr id="11" name="図 19" descr="グラフィカル ユーザー インターフェイス が含まれている画像&#10;&#10;AI 生成コンテンツは誤りを含む可能性があります。">
            <a:extLst>
              <a:ext uri="{FF2B5EF4-FFF2-40B4-BE49-F238E27FC236}">
                <a16:creationId xmlns:a16="http://schemas.microsoft.com/office/drawing/2014/main" id="{D7FFD72A-3A67-ED9B-C60C-CCE3506583E6}"/>
              </a:ext>
            </a:extLst>
          </p:cNvPr>
          <p:cNvPicPr>
            <a:picLocks noChangeAspect="1"/>
          </p:cNvPicPr>
          <p:nvPr/>
        </p:nvPicPr>
        <p:blipFill>
          <a:blip r:embed="rId4"/>
          <a:stretch>
            <a:fillRect/>
          </a:stretch>
        </p:blipFill>
        <p:spPr>
          <a:xfrm>
            <a:off x="252582" y="1722443"/>
            <a:ext cx="2654300" cy="2387600"/>
          </a:xfrm>
          <a:prstGeom prst="rect">
            <a:avLst/>
          </a:prstGeom>
        </p:spPr>
      </p:pic>
      <p:pic>
        <p:nvPicPr>
          <p:cNvPr id="12" name="図 2">
            <a:extLst>
              <a:ext uri="{FF2B5EF4-FFF2-40B4-BE49-F238E27FC236}">
                <a16:creationId xmlns:a16="http://schemas.microsoft.com/office/drawing/2014/main" id="{3593118E-A231-11C3-EC16-9156ACB25CBF}"/>
              </a:ext>
            </a:extLst>
          </p:cNvPr>
          <p:cNvPicPr>
            <a:picLocks noChangeAspect="1"/>
          </p:cNvPicPr>
          <p:nvPr/>
        </p:nvPicPr>
        <p:blipFill>
          <a:blip r:embed="rId5"/>
          <a:srcRect l="31866" t="17380" r="34191" b="26182"/>
          <a:stretch>
            <a:fillRect/>
          </a:stretch>
        </p:blipFill>
        <p:spPr>
          <a:xfrm>
            <a:off x="6227548" y="1504279"/>
            <a:ext cx="1873252" cy="1861458"/>
          </a:xfrm>
          <a:prstGeom prst="rect">
            <a:avLst/>
          </a:prstGeom>
        </p:spPr>
      </p:pic>
      <p:sp>
        <p:nvSpPr>
          <p:cNvPr id="13" name="テキスト ボックス 4">
            <a:extLst>
              <a:ext uri="{FF2B5EF4-FFF2-40B4-BE49-F238E27FC236}">
                <a16:creationId xmlns:a16="http://schemas.microsoft.com/office/drawing/2014/main" id="{618127C8-D569-9E98-1848-0B1A7B2329AB}"/>
              </a:ext>
            </a:extLst>
          </p:cNvPr>
          <p:cNvSpPr txBox="1"/>
          <p:nvPr/>
        </p:nvSpPr>
        <p:spPr>
          <a:xfrm>
            <a:off x="6058551" y="3250136"/>
            <a:ext cx="2600696"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Hexagonal shape</a:t>
            </a:r>
            <a:endParaRPr kumimoji="1" lang="ja-JP" altLang="en-US">
              <a:latin typeface="Arial" panose="020B0604020202020204" pitchFamily="34" charset="0"/>
              <a:cs typeface="Arial" panose="020B0604020202020204" pitchFamily="34" charset="0"/>
            </a:endParaRPr>
          </a:p>
        </p:txBody>
      </p:sp>
      <p:sp>
        <p:nvSpPr>
          <p:cNvPr id="14" name="テキスト ボックス 5">
            <a:extLst>
              <a:ext uri="{FF2B5EF4-FFF2-40B4-BE49-F238E27FC236}">
                <a16:creationId xmlns:a16="http://schemas.microsoft.com/office/drawing/2014/main" id="{385A9581-AF33-8645-2A55-39DE3AC61C80}"/>
              </a:ext>
            </a:extLst>
          </p:cNvPr>
          <p:cNvSpPr txBox="1"/>
          <p:nvPr/>
        </p:nvSpPr>
        <p:spPr>
          <a:xfrm>
            <a:off x="3445137" y="1949593"/>
            <a:ext cx="2943788" cy="923330"/>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Gekko 12 beams</a:t>
            </a:r>
          </a:p>
          <a:p>
            <a:r>
              <a:rPr lang="en-US" altLang="ja-JP" dirty="0">
                <a:latin typeface="Arial" panose="020B0604020202020204" pitchFamily="34" charset="0"/>
                <a:cs typeface="Arial" panose="020B0604020202020204" pitchFamily="34" charset="0"/>
              </a:rPr>
              <a:t>match to the hexagonal focal pattern</a:t>
            </a:r>
            <a:endParaRPr kumimoji="1" lang="ja-JP" altLang="en-US">
              <a:latin typeface="Arial" panose="020B0604020202020204" pitchFamily="34" charset="0"/>
              <a:cs typeface="Arial" panose="020B0604020202020204" pitchFamily="34" charset="0"/>
            </a:endParaRPr>
          </a:p>
        </p:txBody>
      </p:sp>
      <p:sp>
        <p:nvSpPr>
          <p:cNvPr id="15" name="テキスト ボックス 1">
            <a:extLst>
              <a:ext uri="{FF2B5EF4-FFF2-40B4-BE49-F238E27FC236}">
                <a16:creationId xmlns:a16="http://schemas.microsoft.com/office/drawing/2014/main" id="{E9376391-38AF-155F-7FDC-9233DB42C860}"/>
              </a:ext>
            </a:extLst>
          </p:cNvPr>
          <p:cNvSpPr txBox="1"/>
          <p:nvPr/>
        </p:nvSpPr>
        <p:spPr>
          <a:xfrm>
            <a:off x="8500206" y="4973180"/>
            <a:ext cx="3368333"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N. Miyanaga, </a:t>
            </a:r>
            <a:r>
              <a:rPr kumimoji="1" lang="en-US" altLang="ja-JP" dirty="0" err="1">
                <a:latin typeface="Arial" panose="020B0604020202020204" pitchFamily="34" charset="0"/>
                <a:cs typeface="Arial" panose="020B0604020202020204" pitchFamily="34" charset="0"/>
              </a:rPr>
              <a:t>G.Miyaji</a:t>
            </a:r>
            <a:r>
              <a:rPr kumimoji="1" lang="en-US" altLang="ja-JP" dirty="0">
                <a:latin typeface="Arial" panose="020B0604020202020204" pitchFamily="34" charset="0"/>
                <a:cs typeface="Arial" panose="020B0604020202020204" pitchFamily="34" charset="0"/>
              </a:rPr>
              <a:t>, 2002</a:t>
            </a:r>
            <a:endParaRPr kumimoji="1" lang="ja-JP" altLang="en-US">
              <a:latin typeface="Arial" panose="020B0604020202020204" pitchFamily="34" charset="0"/>
              <a:cs typeface="Arial" panose="020B0604020202020204" pitchFamily="34" charset="0"/>
            </a:endParaRPr>
          </a:p>
        </p:txBody>
      </p:sp>
      <p:sp>
        <p:nvSpPr>
          <p:cNvPr id="18" name="Title 11">
            <a:extLst>
              <a:ext uri="{FF2B5EF4-FFF2-40B4-BE49-F238E27FC236}">
                <a16:creationId xmlns:a16="http://schemas.microsoft.com/office/drawing/2014/main" id="{E36DB66C-EDE2-400C-C815-BFDB46A1DBD2}"/>
              </a:ext>
            </a:extLst>
          </p:cNvPr>
          <p:cNvSpPr txBox="1">
            <a:spLocks/>
          </p:cNvSpPr>
          <p:nvPr/>
        </p:nvSpPr>
        <p:spPr>
          <a:xfrm>
            <a:off x="0" y="0"/>
            <a:ext cx="9830846" cy="1143000"/>
          </a:xfrm>
          <a:prstGeom prst="rect">
            <a:avLst/>
          </a:prstGeom>
          <a:solidFill>
            <a:srgbClr val="000090"/>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401" dirty="0">
                <a:solidFill>
                  <a:schemeClr val="bg1"/>
                </a:solidFill>
              </a:rPr>
              <a:t>3 directional SSD beam smoothing</a:t>
            </a:r>
            <a:endParaRPr lang="en-US" sz="3200" dirty="0">
              <a:solidFill>
                <a:schemeClr val="bg1"/>
              </a:solidFill>
            </a:endParaRPr>
          </a:p>
        </p:txBody>
      </p:sp>
      <p:pic>
        <p:nvPicPr>
          <p:cNvPr id="19" name="Picture 18">
            <a:extLst>
              <a:ext uri="{FF2B5EF4-FFF2-40B4-BE49-F238E27FC236}">
                <a16:creationId xmlns:a16="http://schemas.microsoft.com/office/drawing/2014/main" id="{9713A981-E370-2353-5E23-A98EED5CFD4B}"/>
              </a:ext>
            </a:extLst>
          </p:cNvPr>
          <p:cNvPicPr>
            <a:picLocks noChangeAspect="1"/>
          </p:cNvPicPr>
          <p:nvPr/>
        </p:nvPicPr>
        <p:blipFill>
          <a:blip r:embed="rId6"/>
          <a:stretch>
            <a:fillRect/>
          </a:stretch>
        </p:blipFill>
        <p:spPr>
          <a:xfrm>
            <a:off x="9830846" y="-11575"/>
            <a:ext cx="2142746" cy="1154724"/>
          </a:xfrm>
          <a:prstGeom prst="rect">
            <a:avLst/>
          </a:prstGeom>
        </p:spPr>
      </p:pic>
    </p:spTree>
    <p:extLst>
      <p:ext uri="{BB962C8B-B14F-4D97-AF65-F5344CB8AC3E}">
        <p14:creationId xmlns:p14="http://schemas.microsoft.com/office/powerpoint/2010/main" val="2065053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4">
            <a:extLst>
              <a:ext uri="{FF2B5EF4-FFF2-40B4-BE49-F238E27FC236}">
                <a16:creationId xmlns:a16="http://schemas.microsoft.com/office/drawing/2014/main" id="{03F32A06-037F-53FE-8F4A-2F99CB7B43F0}"/>
              </a:ext>
            </a:extLst>
          </p:cNvPr>
          <p:cNvPicPr>
            <a:picLocks noChangeAspect="1"/>
          </p:cNvPicPr>
          <p:nvPr/>
        </p:nvPicPr>
        <p:blipFill>
          <a:blip r:embed="rId2"/>
          <a:stretch>
            <a:fillRect/>
          </a:stretch>
        </p:blipFill>
        <p:spPr>
          <a:xfrm>
            <a:off x="2631056" y="1201999"/>
            <a:ext cx="9166733" cy="4832237"/>
          </a:xfrm>
          <a:prstGeom prst="rect">
            <a:avLst/>
          </a:prstGeom>
        </p:spPr>
      </p:pic>
      <p:sp>
        <p:nvSpPr>
          <p:cNvPr id="3" name="テキスト ボックス 17">
            <a:extLst>
              <a:ext uri="{FF2B5EF4-FFF2-40B4-BE49-F238E27FC236}">
                <a16:creationId xmlns:a16="http://schemas.microsoft.com/office/drawing/2014/main" id="{11107C35-2C13-80F9-2281-71AB5B9787AB}"/>
              </a:ext>
            </a:extLst>
          </p:cNvPr>
          <p:cNvSpPr txBox="1"/>
          <p:nvPr/>
        </p:nvSpPr>
        <p:spPr>
          <a:xfrm>
            <a:off x="8902856" y="2870551"/>
            <a:ext cx="3286079" cy="369332"/>
          </a:xfrm>
          <a:prstGeom prst="rect">
            <a:avLst/>
          </a:prstGeom>
          <a:noFill/>
        </p:spPr>
        <p:txBody>
          <a:bodyPr wrap="square" rtlCol="0">
            <a:spAutoFit/>
          </a:bodyPr>
          <a:lstStyle/>
          <a:p>
            <a:pPr algn="ctr"/>
            <a:r>
              <a:rPr lang="en-US" altLang="ja-JP" b="1" dirty="0">
                <a:solidFill>
                  <a:srgbClr val="0000FF"/>
                </a:solidFill>
                <a:latin typeface="Segoe UI Variable Text" pitchFamily="2" charset="0"/>
                <a:ea typeface="BIZ UDPゴシック" panose="020B0400000000000000" pitchFamily="50" charset="-128"/>
              </a:rPr>
              <a:t>Precision Monitors</a:t>
            </a:r>
          </a:p>
        </p:txBody>
      </p:sp>
      <p:grpSp>
        <p:nvGrpSpPr>
          <p:cNvPr id="4" name="グループ化 10">
            <a:extLst>
              <a:ext uri="{FF2B5EF4-FFF2-40B4-BE49-F238E27FC236}">
                <a16:creationId xmlns:a16="http://schemas.microsoft.com/office/drawing/2014/main" id="{525C2DD1-65C4-0130-EFF0-306CB1490F8C}"/>
              </a:ext>
            </a:extLst>
          </p:cNvPr>
          <p:cNvGrpSpPr/>
          <p:nvPr/>
        </p:nvGrpSpPr>
        <p:grpSpPr>
          <a:xfrm>
            <a:off x="4380164" y="4679228"/>
            <a:ext cx="4585774" cy="2070592"/>
            <a:chOff x="7908460" y="-448219"/>
            <a:chExt cx="5162936" cy="2331196"/>
          </a:xfrm>
        </p:grpSpPr>
        <p:sp>
          <p:nvSpPr>
            <p:cNvPr id="5" name="テキスト ボックス 6">
              <a:extLst>
                <a:ext uri="{FF2B5EF4-FFF2-40B4-BE49-F238E27FC236}">
                  <a16:creationId xmlns:a16="http://schemas.microsoft.com/office/drawing/2014/main" id="{8B39A58E-8514-DC3B-1CF7-C1BDE7AE3C4B}"/>
                </a:ext>
              </a:extLst>
            </p:cNvPr>
            <p:cNvSpPr txBox="1"/>
            <p:nvPr/>
          </p:nvSpPr>
          <p:spPr>
            <a:xfrm>
              <a:off x="8174462" y="-448219"/>
              <a:ext cx="4229070" cy="415816"/>
            </a:xfrm>
            <a:prstGeom prst="rect">
              <a:avLst/>
            </a:prstGeom>
            <a:noFill/>
          </p:spPr>
          <p:txBody>
            <a:bodyPr wrap="square" rtlCol="0">
              <a:spAutoFit/>
            </a:bodyPr>
            <a:lstStyle/>
            <a:p>
              <a:pPr algn="ctr"/>
              <a:r>
                <a:rPr kumimoji="1" lang="en-US" altLang="ja-JP" b="1" dirty="0">
                  <a:solidFill>
                    <a:srgbClr val="0000FF"/>
                  </a:solidFill>
                  <a:latin typeface="Segoe UI Variable Text" pitchFamily="2" charset="0"/>
                  <a:ea typeface="BIZ UDPゴシック" panose="020B0400000000000000" pitchFamily="50" charset="-128"/>
                </a:rPr>
                <a:t>Focusin</a:t>
              </a:r>
              <a:r>
                <a:rPr lang="en-US" altLang="ja-JP" b="1" dirty="0">
                  <a:solidFill>
                    <a:srgbClr val="0000FF"/>
                  </a:solidFill>
                  <a:latin typeface="Segoe UI Variable Text" pitchFamily="2" charset="0"/>
                  <a:ea typeface="BIZ UDPゴシック" panose="020B0400000000000000" pitchFamily="50" charset="-128"/>
                </a:rPr>
                <a:t>g  </a:t>
              </a:r>
              <a:endParaRPr kumimoji="1" lang="ja-JP" altLang="en-US" b="1" dirty="0">
                <a:solidFill>
                  <a:srgbClr val="0000FF"/>
                </a:solidFill>
                <a:latin typeface="Segoe UI Variable Text" pitchFamily="2" charset="0"/>
                <a:ea typeface="BIZ UDPゴシック" panose="020B0400000000000000" pitchFamily="50" charset="-128"/>
              </a:endParaRPr>
            </a:p>
          </p:txBody>
        </p:sp>
        <p:grpSp>
          <p:nvGrpSpPr>
            <p:cNvPr id="6" name="グループ化 45">
              <a:extLst>
                <a:ext uri="{FF2B5EF4-FFF2-40B4-BE49-F238E27FC236}">
                  <a16:creationId xmlns:a16="http://schemas.microsoft.com/office/drawing/2014/main" id="{5B49E48A-9245-1991-5C1F-C8329BB5CCAB}"/>
                </a:ext>
              </a:extLst>
            </p:cNvPr>
            <p:cNvGrpSpPr/>
            <p:nvPr/>
          </p:nvGrpSpPr>
          <p:grpSpPr>
            <a:xfrm>
              <a:off x="8027176" y="224102"/>
              <a:ext cx="2080754" cy="1658875"/>
              <a:chOff x="1762232" y="2575309"/>
              <a:chExt cx="1272577" cy="1014558"/>
            </a:xfrm>
          </p:grpSpPr>
          <p:pic>
            <p:nvPicPr>
              <p:cNvPr id="17" name="図 38">
                <a:extLst>
                  <a:ext uri="{FF2B5EF4-FFF2-40B4-BE49-F238E27FC236}">
                    <a16:creationId xmlns:a16="http://schemas.microsoft.com/office/drawing/2014/main" id="{AEF64D8B-B5A7-A389-A113-D59CD6ACB58B}"/>
                  </a:ext>
                </a:extLst>
              </p:cNvPr>
              <p:cNvPicPr>
                <a:picLocks noChangeAspect="1"/>
              </p:cNvPicPr>
              <p:nvPr/>
            </p:nvPicPr>
            <p:blipFill>
              <a:blip r:embed="rId3"/>
              <a:srcRect l="39184" t="40764" r="22922" b="18975"/>
              <a:stretch/>
            </p:blipFill>
            <p:spPr>
              <a:xfrm>
                <a:off x="1762232" y="2575309"/>
                <a:ext cx="1272577" cy="1014558"/>
              </a:xfrm>
              <a:prstGeom prst="rect">
                <a:avLst/>
              </a:prstGeom>
            </p:spPr>
          </p:pic>
          <p:grpSp>
            <p:nvGrpSpPr>
              <p:cNvPr id="18" name="グループ化 39">
                <a:extLst>
                  <a:ext uri="{FF2B5EF4-FFF2-40B4-BE49-F238E27FC236}">
                    <a16:creationId xmlns:a16="http://schemas.microsoft.com/office/drawing/2014/main" id="{0D6AD285-710E-4BE3-7CBF-0072BAE39588}"/>
                  </a:ext>
                </a:extLst>
              </p:cNvPr>
              <p:cNvGrpSpPr/>
              <p:nvPr/>
            </p:nvGrpSpPr>
            <p:grpSpPr>
              <a:xfrm>
                <a:off x="1971644" y="2728151"/>
                <a:ext cx="720000" cy="720000"/>
                <a:chOff x="7445504" y="5218545"/>
                <a:chExt cx="720000" cy="720000"/>
              </a:xfrm>
            </p:grpSpPr>
            <p:sp>
              <p:nvSpPr>
                <p:cNvPr id="19" name="楕円 26">
                  <a:extLst>
                    <a:ext uri="{FF2B5EF4-FFF2-40B4-BE49-F238E27FC236}">
                      <a16:creationId xmlns:a16="http://schemas.microsoft.com/office/drawing/2014/main" id="{057CF5F3-9A8C-3FB5-2A3F-3C80C560B5E8}"/>
                    </a:ext>
                  </a:extLst>
                </p:cNvPr>
                <p:cNvSpPr/>
                <p:nvPr/>
              </p:nvSpPr>
              <p:spPr>
                <a:xfrm>
                  <a:off x="7661504" y="5434545"/>
                  <a:ext cx="288000" cy="288000"/>
                </a:xfrm>
                <a:prstGeom prst="ellipse">
                  <a:avLst/>
                </a:prstGeom>
                <a:noFill/>
                <a:ln w="3175">
                  <a:solidFill>
                    <a:schemeClr val="bg1">
                      <a:alpha val="4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latin typeface="Segoe UI Variable Text" pitchFamily="2" charset="0"/>
                    <a:ea typeface="BIZ UDPゴシック" panose="020B0400000000000000" pitchFamily="50" charset="-128"/>
                  </a:endParaRPr>
                </a:p>
              </p:txBody>
            </p:sp>
            <p:sp>
              <p:nvSpPr>
                <p:cNvPr id="20" name="楕円 27">
                  <a:extLst>
                    <a:ext uri="{FF2B5EF4-FFF2-40B4-BE49-F238E27FC236}">
                      <a16:creationId xmlns:a16="http://schemas.microsoft.com/office/drawing/2014/main" id="{339F600B-2FD7-33E1-108B-D6D86D7CFAD5}"/>
                    </a:ext>
                  </a:extLst>
                </p:cNvPr>
                <p:cNvSpPr/>
                <p:nvPr/>
              </p:nvSpPr>
              <p:spPr>
                <a:xfrm>
                  <a:off x="7589504" y="5362545"/>
                  <a:ext cx="432000" cy="432000"/>
                </a:xfrm>
                <a:prstGeom prst="ellipse">
                  <a:avLst/>
                </a:prstGeom>
                <a:noFill/>
                <a:ln w="3175">
                  <a:solidFill>
                    <a:schemeClr val="bg1">
                      <a:alpha val="4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latin typeface="Segoe UI Variable Text" pitchFamily="2" charset="0"/>
                    <a:ea typeface="BIZ UDPゴシック" panose="020B0400000000000000" pitchFamily="50" charset="-128"/>
                  </a:endParaRPr>
                </a:p>
              </p:txBody>
            </p:sp>
            <p:sp>
              <p:nvSpPr>
                <p:cNvPr id="21" name="楕円 28">
                  <a:extLst>
                    <a:ext uri="{FF2B5EF4-FFF2-40B4-BE49-F238E27FC236}">
                      <a16:creationId xmlns:a16="http://schemas.microsoft.com/office/drawing/2014/main" id="{89C39AE4-F74C-3CAA-7891-54FA3CA2543E}"/>
                    </a:ext>
                  </a:extLst>
                </p:cNvPr>
                <p:cNvSpPr/>
                <p:nvPr/>
              </p:nvSpPr>
              <p:spPr>
                <a:xfrm>
                  <a:off x="7733504" y="5506545"/>
                  <a:ext cx="144000" cy="144000"/>
                </a:xfrm>
                <a:prstGeom prst="ellipse">
                  <a:avLst/>
                </a:prstGeom>
                <a:noFill/>
                <a:ln w="3175">
                  <a:solidFill>
                    <a:schemeClr val="bg1">
                      <a:alpha val="4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latin typeface="Segoe UI Variable Text" pitchFamily="2" charset="0"/>
                    <a:ea typeface="BIZ UDPゴシック" panose="020B0400000000000000" pitchFamily="50" charset="-128"/>
                  </a:endParaRPr>
                </a:p>
              </p:txBody>
            </p:sp>
            <p:sp>
              <p:nvSpPr>
                <p:cNvPr id="22" name="楕円 29">
                  <a:extLst>
                    <a:ext uri="{FF2B5EF4-FFF2-40B4-BE49-F238E27FC236}">
                      <a16:creationId xmlns:a16="http://schemas.microsoft.com/office/drawing/2014/main" id="{84188FB4-DC67-13EB-BBA7-39FFC4583876}"/>
                    </a:ext>
                  </a:extLst>
                </p:cNvPr>
                <p:cNvSpPr/>
                <p:nvPr/>
              </p:nvSpPr>
              <p:spPr>
                <a:xfrm>
                  <a:off x="7517504" y="5290545"/>
                  <a:ext cx="576000" cy="576000"/>
                </a:xfrm>
                <a:prstGeom prst="ellipse">
                  <a:avLst/>
                </a:prstGeom>
                <a:noFill/>
                <a:ln w="3175">
                  <a:solidFill>
                    <a:schemeClr val="bg1">
                      <a:alpha val="4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latin typeface="Segoe UI Variable Text" pitchFamily="2" charset="0"/>
                    <a:ea typeface="BIZ UDPゴシック" panose="020B0400000000000000" pitchFamily="50" charset="-128"/>
                  </a:endParaRPr>
                </a:p>
              </p:txBody>
            </p:sp>
            <p:sp>
              <p:nvSpPr>
                <p:cNvPr id="23" name="楕円 30">
                  <a:extLst>
                    <a:ext uri="{FF2B5EF4-FFF2-40B4-BE49-F238E27FC236}">
                      <a16:creationId xmlns:a16="http://schemas.microsoft.com/office/drawing/2014/main" id="{2C9B12EA-3E57-EB36-3B20-DACD39EFA7B7}"/>
                    </a:ext>
                  </a:extLst>
                </p:cNvPr>
                <p:cNvSpPr/>
                <p:nvPr/>
              </p:nvSpPr>
              <p:spPr>
                <a:xfrm>
                  <a:off x="7445504" y="5218545"/>
                  <a:ext cx="720000" cy="720000"/>
                </a:xfrm>
                <a:prstGeom prst="ellipse">
                  <a:avLst/>
                </a:prstGeom>
                <a:noFill/>
                <a:ln w="3175">
                  <a:solidFill>
                    <a:schemeClr val="bg1">
                      <a:alpha val="4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latin typeface="Segoe UI Variable Text" pitchFamily="2" charset="0"/>
                    <a:ea typeface="BIZ UDPゴシック" panose="020B0400000000000000" pitchFamily="50" charset="-128"/>
                  </a:endParaRPr>
                </a:p>
              </p:txBody>
            </p:sp>
          </p:grpSp>
        </p:grpSp>
        <p:grpSp>
          <p:nvGrpSpPr>
            <p:cNvPr id="7" name="グループ化 53">
              <a:extLst>
                <a:ext uri="{FF2B5EF4-FFF2-40B4-BE49-F238E27FC236}">
                  <a16:creationId xmlns:a16="http://schemas.microsoft.com/office/drawing/2014/main" id="{45568FF6-2299-65F0-D8EA-5A64E71745D8}"/>
                </a:ext>
              </a:extLst>
            </p:cNvPr>
            <p:cNvGrpSpPr/>
            <p:nvPr/>
          </p:nvGrpSpPr>
          <p:grpSpPr>
            <a:xfrm>
              <a:off x="10746261" y="231996"/>
              <a:ext cx="2325135" cy="1650981"/>
              <a:chOff x="4428989" y="4002854"/>
              <a:chExt cx="1422039" cy="1009730"/>
            </a:xfrm>
          </p:grpSpPr>
          <p:pic>
            <p:nvPicPr>
              <p:cNvPr id="10" name="図 46">
                <a:extLst>
                  <a:ext uri="{FF2B5EF4-FFF2-40B4-BE49-F238E27FC236}">
                    <a16:creationId xmlns:a16="http://schemas.microsoft.com/office/drawing/2014/main" id="{3416C8BF-558F-3D55-A1B3-91402797BF75}"/>
                  </a:ext>
                </a:extLst>
              </p:cNvPr>
              <p:cNvPicPr>
                <a:picLocks noChangeAspect="1"/>
              </p:cNvPicPr>
              <p:nvPr/>
            </p:nvPicPr>
            <p:blipFill>
              <a:blip r:embed="rId4"/>
              <a:srcRect l="27274" t="24782" r="32730" b="35149"/>
              <a:stretch/>
            </p:blipFill>
            <p:spPr>
              <a:xfrm>
                <a:off x="4507837" y="4002854"/>
                <a:ext cx="1343191" cy="1009730"/>
              </a:xfrm>
              <a:prstGeom prst="rect">
                <a:avLst/>
              </a:prstGeom>
            </p:spPr>
          </p:pic>
          <p:grpSp>
            <p:nvGrpSpPr>
              <p:cNvPr id="11" name="グループ化 47">
                <a:extLst>
                  <a:ext uri="{FF2B5EF4-FFF2-40B4-BE49-F238E27FC236}">
                    <a16:creationId xmlns:a16="http://schemas.microsoft.com/office/drawing/2014/main" id="{B6C920B4-9A9A-7400-6611-2584063603C9}"/>
                  </a:ext>
                </a:extLst>
              </p:cNvPr>
              <p:cNvGrpSpPr/>
              <p:nvPr/>
            </p:nvGrpSpPr>
            <p:grpSpPr>
              <a:xfrm>
                <a:off x="4428989" y="4069962"/>
                <a:ext cx="720000" cy="720000"/>
                <a:chOff x="7445504" y="5218545"/>
                <a:chExt cx="720000" cy="720000"/>
              </a:xfrm>
            </p:grpSpPr>
            <p:sp>
              <p:nvSpPr>
                <p:cNvPr id="12" name="楕円 32">
                  <a:extLst>
                    <a:ext uri="{FF2B5EF4-FFF2-40B4-BE49-F238E27FC236}">
                      <a16:creationId xmlns:a16="http://schemas.microsoft.com/office/drawing/2014/main" id="{918500BF-F944-0775-B431-37D0BE38F7DA}"/>
                    </a:ext>
                  </a:extLst>
                </p:cNvPr>
                <p:cNvSpPr/>
                <p:nvPr/>
              </p:nvSpPr>
              <p:spPr>
                <a:xfrm>
                  <a:off x="7661504" y="5434545"/>
                  <a:ext cx="288000" cy="288000"/>
                </a:xfrm>
                <a:prstGeom prst="ellipse">
                  <a:avLst/>
                </a:prstGeom>
                <a:noFill/>
                <a:ln w="3175">
                  <a:solidFill>
                    <a:schemeClr val="bg1">
                      <a:alpha val="4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latin typeface="Segoe UI Variable Text" pitchFamily="2" charset="0"/>
                    <a:ea typeface="BIZ UDPゴシック" panose="020B0400000000000000" pitchFamily="50" charset="-128"/>
                  </a:endParaRPr>
                </a:p>
              </p:txBody>
            </p:sp>
            <p:sp>
              <p:nvSpPr>
                <p:cNvPr id="13" name="楕円 33">
                  <a:extLst>
                    <a:ext uri="{FF2B5EF4-FFF2-40B4-BE49-F238E27FC236}">
                      <a16:creationId xmlns:a16="http://schemas.microsoft.com/office/drawing/2014/main" id="{D33FCCA3-D034-EC03-CF06-21A1AB71BCE7}"/>
                    </a:ext>
                  </a:extLst>
                </p:cNvPr>
                <p:cNvSpPr/>
                <p:nvPr/>
              </p:nvSpPr>
              <p:spPr>
                <a:xfrm>
                  <a:off x="7589504" y="5362545"/>
                  <a:ext cx="432000" cy="432000"/>
                </a:xfrm>
                <a:prstGeom prst="ellipse">
                  <a:avLst/>
                </a:prstGeom>
                <a:noFill/>
                <a:ln w="3175">
                  <a:solidFill>
                    <a:schemeClr val="bg1">
                      <a:alpha val="4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latin typeface="Segoe UI Variable Text" pitchFamily="2" charset="0"/>
                    <a:ea typeface="BIZ UDPゴシック" panose="020B0400000000000000" pitchFamily="50" charset="-128"/>
                  </a:endParaRPr>
                </a:p>
              </p:txBody>
            </p:sp>
            <p:sp>
              <p:nvSpPr>
                <p:cNvPr id="14" name="楕円 34">
                  <a:extLst>
                    <a:ext uri="{FF2B5EF4-FFF2-40B4-BE49-F238E27FC236}">
                      <a16:creationId xmlns:a16="http://schemas.microsoft.com/office/drawing/2014/main" id="{D6170CC1-A49D-0E56-9622-D05A6C3E5640}"/>
                    </a:ext>
                  </a:extLst>
                </p:cNvPr>
                <p:cNvSpPr/>
                <p:nvPr/>
              </p:nvSpPr>
              <p:spPr>
                <a:xfrm>
                  <a:off x="7733504" y="5506545"/>
                  <a:ext cx="144000" cy="144000"/>
                </a:xfrm>
                <a:prstGeom prst="ellipse">
                  <a:avLst/>
                </a:prstGeom>
                <a:noFill/>
                <a:ln w="3175">
                  <a:solidFill>
                    <a:schemeClr val="bg1">
                      <a:alpha val="4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latin typeface="Segoe UI Variable Text" pitchFamily="2" charset="0"/>
                    <a:ea typeface="BIZ UDPゴシック" panose="020B0400000000000000" pitchFamily="50" charset="-128"/>
                  </a:endParaRPr>
                </a:p>
              </p:txBody>
            </p:sp>
            <p:sp>
              <p:nvSpPr>
                <p:cNvPr id="15" name="楕円 35">
                  <a:extLst>
                    <a:ext uri="{FF2B5EF4-FFF2-40B4-BE49-F238E27FC236}">
                      <a16:creationId xmlns:a16="http://schemas.microsoft.com/office/drawing/2014/main" id="{0094193C-4C7E-E053-556E-B39C97BB1E69}"/>
                    </a:ext>
                  </a:extLst>
                </p:cNvPr>
                <p:cNvSpPr/>
                <p:nvPr/>
              </p:nvSpPr>
              <p:spPr>
                <a:xfrm>
                  <a:off x="7517504" y="5290545"/>
                  <a:ext cx="576000" cy="576000"/>
                </a:xfrm>
                <a:prstGeom prst="ellipse">
                  <a:avLst/>
                </a:prstGeom>
                <a:noFill/>
                <a:ln w="3175">
                  <a:solidFill>
                    <a:schemeClr val="bg1">
                      <a:alpha val="4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latin typeface="Segoe UI Variable Text" pitchFamily="2" charset="0"/>
                    <a:ea typeface="BIZ UDPゴシック" panose="020B0400000000000000" pitchFamily="50" charset="-128"/>
                  </a:endParaRPr>
                </a:p>
              </p:txBody>
            </p:sp>
            <p:sp>
              <p:nvSpPr>
                <p:cNvPr id="16" name="楕円 36">
                  <a:extLst>
                    <a:ext uri="{FF2B5EF4-FFF2-40B4-BE49-F238E27FC236}">
                      <a16:creationId xmlns:a16="http://schemas.microsoft.com/office/drawing/2014/main" id="{F96C5E74-5137-0489-352E-B3A0767F4479}"/>
                    </a:ext>
                  </a:extLst>
                </p:cNvPr>
                <p:cNvSpPr/>
                <p:nvPr/>
              </p:nvSpPr>
              <p:spPr>
                <a:xfrm>
                  <a:off x="7445504" y="5218545"/>
                  <a:ext cx="720000" cy="720000"/>
                </a:xfrm>
                <a:prstGeom prst="ellipse">
                  <a:avLst/>
                </a:prstGeom>
                <a:noFill/>
                <a:ln w="3175">
                  <a:solidFill>
                    <a:schemeClr val="bg1">
                      <a:alpha val="4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latin typeface="Segoe UI Variable Text" pitchFamily="2" charset="0"/>
                    <a:ea typeface="BIZ UDPゴシック" panose="020B0400000000000000" pitchFamily="50" charset="-128"/>
                  </a:endParaRPr>
                </a:p>
              </p:txBody>
            </p:sp>
          </p:grpSp>
        </p:grpSp>
        <p:sp>
          <p:nvSpPr>
            <p:cNvPr id="8" name="テキスト ボックス 54">
              <a:extLst>
                <a:ext uri="{FF2B5EF4-FFF2-40B4-BE49-F238E27FC236}">
                  <a16:creationId xmlns:a16="http://schemas.microsoft.com/office/drawing/2014/main" id="{AD80B2EC-1029-5929-5F47-A45CD01653CD}"/>
                </a:ext>
              </a:extLst>
            </p:cNvPr>
            <p:cNvSpPr txBox="1"/>
            <p:nvPr/>
          </p:nvSpPr>
          <p:spPr>
            <a:xfrm>
              <a:off x="10774269" y="-99349"/>
              <a:ext cx="2112141" cy="346514"/>
            </a:xfrm>
            <a:prstGeom prst="rect">
              <a:avLst/>
            </a:prstGeom>
            <a:noFill/>
          </p:spPr>
          <p:txBody>
            <a:bodyPr wrap="none" rtlCol="0">
              <a:spAutoFit/>
            </a:bodyPr>
            <a:lstStyle/>
            <a:p>
              <a:r>
                <a:rPr lang="en-US" altLang="ja-JP" sz="1400" b="1" dirty="0">
                  <a:solidFill>
                    <a:srgbClr val="FF0000"/>
                  </a:solidFill>
                  <a:latin typeface="Segoe UI Variable Text" pitchFamily="2" charset="0"/>
                  <a:ea typeface="BIZ UDPゴシック" panose="020B0400000000000000" pitchFamily="50" charset="-128"/>
                </a:rPr>
                <a:t>improved</a:t>
              </a:r>
              <a:r>
                <a:rPr kumimoji="1" lang="en-US" altLang="ja-JP" sz="1400" b="1" dirty="0">
                  <a:solidFill>
                    <a:srgbClr val="FF0000"/>
                  </a:solidFill>
                  <a:latin typeface="Segoe UI Variable Text" pitchFamily="2" charset="0"/>
                  <a:ea typeface="BIZ UDPゴシック" panose="020B0400000000000000" pitchFamily="50" charset="-128"/>
                </a:rPr>
                <a:t> focal spot</a:t>
              </a:r>
              <a:endParaRPr kumimoji="1" lang="ja-JP" altLang="en-US" sz="1400" b="1">
                <a:solidFill>
                  <a:srgbClr val="FF0000"/>
                </a:solidFill>
                <a:latin typeface="Segoe UI Variable Text" pitchFamily="2" charset="0"/>
                <a:ea typeface="BIZ UDPゴシック" panose="020B0400000000000000" pitchFamily="50" charset="-128"/>
              </a:endParaRPr>
            </a:p>
          </p:txBody>
        </p:sp>
        <p:sp>
          <p:nvSpPr>
            <p:cNvPr id="9" name="テキスト ボックス 55">
              <a:extLst>
                <a:ext uri="{FF2B5EF4-FFF2-40B4-BE49-F238E27FC236}">
                  <a16:creationId xmlns:a16="http://schemas.microsoft.com/office/drawing/2014/main" id="{524BD9F5-94A7-403B-08B1-C84BFFD1D3F6}"/>
                </a:ext>
              </a:extLst>
            </p:cNvPr>
            <p:cNvSpPr txBox="1"/>
            <p:nvPr/>
          </p:nvSpPr>
          <p:spPr>
            <a:xfrm>
              <a:off x="7908460" y="-99349"/>
              <a:ext cx="1919756" cy="346514"/>
            </a:xfrm>
            <a:prstGeom prst="rect">
              <a:avLst/>
            </a:prstGeom>
            <a:noFill/>
          </p:spPr>
          <p:txBody>
            <a:bodyPr wrap="none" rtlCol="0">
              <a:spAutoFit/>
            </a:bodyPr>
            <a:lstStyle/>
            <a:p>
              <a:r>
                <a:rPr kumimoji="1" lang="en-US" altLang="ja-JP" sz="1400" b="1" dirty="0">
                  <a:solidFill>
                    <a:srgbClr val="FF0000"/>
                  </a:solidFill>
                  <a:latin typeface="Segoe UI Variable Text" pitchFamily="2" charset="0"/>
                  <a:ea typeface="BIZ UDPゴシック" panose="020B0400000000000000" pitchFamily="50" charset="-128"/>
                </a:rPr>
                <a:t>Current focal spot</a:t>
              </a:r>
              <a:endParaRPr kumimoji="1" lang="ja-JP" altLang="en-US" sz="1400" b="1">
                <a:solidFill>
                  <a:srgbClr val="FF0000"/>
                </a:solidFill>
                <a:latin typeface="Segoe UI Variable Text" pitchFamily="2" charset="0"/>
                <a:ea typeface="BIZ UDPゴシック" panose="020B0400000000000000" pitchFamily="50" charset="-128"/>
              </a:endParaRPr>
            </a:p>
          </p:txBody>
        </p:sp>
      </p:grpSp>
      <p:pic>
        <p:nvPicPr>
          <p:cNvPr id="24" name="図 65">
            <a:extLst>
              <a:ext uri="{FF2B5EF4-FFF2-40B4-BE49-F238E27FC236}">
                <a16:creationId xmlns:a16="http://schemas.microsoft.com/office/drawing/2014/main" id="{997D00F2-9197-D69F-EEC7-D189F2778362}"/>
              </a:ext>
            </a:extLst>
          </p:cNvPr>
          <p:cNvPicPr>
            <a:picLocks noChangeAspect="1"/>
          </p:cNvPicPr>
          <p:nvPr/>
        </p:nvPicPr>
        <p:blipFill>
          <a:blip r:embed="rId5"/>
          <a:srcRect l="7931" r="5026"/>
          <a:stretch/>
        </p:blipFill>
        <p:spPr>
          <a:xfrm rot="16200000">
            <a:off x="8647573" y="3745944"/>
            <a:ext cx="1490430" cy="1389466"/>
          </a:xfrm>
          <a:prstGeom prst="rect">
            <a:avLst/>
          </a:prstGeom>
        </p:spPr>
      </p:pic>
      <p:pic>
        <p:nvPicPr>
          <p:cNvPr id="25" name="図 66">
            <a:extLst>
              <a:ext uri="{FF2B5EF4-FFF2-40B4-BE49-F238E27FC236}">
                <a16:creationId xmlns:a16="http://schemas.microsoft.com/office/drawing/2014/main" id="{F46CB345-7CF2-ADFA-ABCB-029CA817DE1F}"/>
              </a:ext>
            </a:extLst>
          </p:cNvPr>
          <p:cNvPicPr>
            <a:picLocks noChangeAspect="1"/>
          </p:cNvPicPr>
          <p:nvPr/>
        </p:nvPicPr>
        <p:blipFill>
          <a:blip r:embed="rId6"/>
          <a:stretch>
            <a:fillRect/>
          </a:stretch>
        </p:blipFill>
        <p:spPr>
          <a:xfrm>
            <a:off x="10699019" y="3710173"/>
            <a:ext cx="1405073" cy="1475719"/>
          </a:xfrm>
          <a:prstGeom prst="rect">
            <a:avLst/>
          </a:prstGeom>
        </p:spPr>
      </p:pic>
      <p:sp>
        <p:nvSpPr>
          <p:cNvPr id="26" name="テキスト ボックス 67">
            <a:extLst>
              <a:ext uri="{FF2B5EF4-FFF2-40B4-BE49-F238E27FC236}">
                <a16:creationId xmlns:a16="http://schemas.microsoft.com/office/drawing/2014/main" id="{0C862791-CFEE-3765-693B-5D1925D10BED}"/>
              </a:ext>
            </a:extLst>
          </p:cNvPr>
          <p:cNvSpPr txBox="1"/>
          <p:nvPr/>
        </p:nvSpPr>
        <p:spPr>
          <a:xfrm>
            <a:off x="8715117" y="3222985"/>
            <a:ext cx="1762855" cy="523220"/>
          </a:xfrm>
          <a:prstGeom prst="rect">
            <a:avLst/>
          </a:prstGeom>
          <a:noFill/>
        </p:spPr>
        <p:txBody>
          <a:bodyPr wrap="none" rtlCol="0">
            <a:spAutoFit/>
          </a:bodyPr>
          <a:lstStyle/>
          <a:p>
            <a:r>
              <a:rPr kumimoji="1" lang="en-US" altLang="ja-JP" sz="1400" b="1" dirty="0">
                <a:solidFill>
                  <a:srgbClr val="FF0000"/>
                </a:solidFill>
                <a:latin typeface="Segoe UI Variable Text" pitchFamily="2" charset="0"/>
                <a:ea typeface="BIZ UDPゴシック" panose="020B0400000000000000" pitchFamily="50" charset="-128"/>
              </a:rPr>
              <a:t>Current Near field </a:t>
            </a:r>
          </a:p>
          <a:p>
            <a:r>
              <a:rPr kumimoji="1" lang="en-US" altLang="ja-JP" sz="1400" b="1" dirty="0">
                <a:solidFill>
                  <a:srgbClr val="FF0000"/>
                </a:solidFill>
                <a:latin typeface="Segoe UI Variable Text" pitchFamily="2" charset="0"/>
                <a:ea typeface="BIZ UDPゴシック" panose="020B0400000000000000" pitchFamily="50" charset="-128"/>
              </a:rPr>
              <a:t>pattern monitor</a:t>
            </a:r>
            <a:endParaRPr kumimoji="1" lang="ja-JP" altLang="en-US" sz="1400" b="1">
              <a:solidFill>
                <a:srgbClr val="FF0000"/>
              </a:solidFill>
              <a:latin typeface="Segoe UI Variable Text" pitchFamily="2" charset="0"/>
              <a:ea typeface="BIZ UDPゴシック" panose="020B0400000000000000" pitchFamily="50" charset="-128"/>
            </a:endParaRPr>
          </a:p>
        </p:txBody>
      </p:sp>
      <p:sp>
        <p:nvSpPr>
          <p:cNvPr id="27" name="テキスト ボックス 13">
            <a:extLst>
              <a:ext uri="{FF2B5EF4-FFF2-40B4-BE49-F238E27FC236}">
                <a16:creationId xmlns:a16="http://schemas.microsoft.com/office/drawing/2014/main" id="{E9226CC5-B544-64FC-2810-47F928299BBC}"/>
              </a:ext>
            </a:extLst>
          </p:cNvPr>
          <p:cNvSpPr txBox="1"/>
          <p:nvPr/>
        </p:nvSpPr>
        <p:spPr>
          <a:xfrm>
            <a:off x="84877" y="1146318"/>
            <a:ext cx="7234111" cy="3785652"/>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2000" dirty="0">
                <a:latin typeface="Aptos" panose="020B0004020202020204" pitchFamily="34" charset="0"/>
                <a:cs typeface="Arial" panose="020B0604020202020204" pitchFamily="34" charset="0"/>
              </a:rPr>
              <a:t>Capacitor bank: Automated gas gap switch system</a:t>
            </a:r>
          </a:p>
          <a:p>
            <a:pPr marL="285750" indent="-285750">
              <a:buFont typeface="Arial" panose="020B0604020202020204" pitchFamily="34" charset="0"/>
              <a:buChar char="•"/>
            </a:pPr>
            <a:endParaRPr kumimoji="1" lang="en-US" altLang="ja-JP" sz="2000" dirty="0">
              <a:latin typeface="Aptos" panose="020B0004020202020204" pitchFamily="34" charset="0"/>
              <a:cs typeface="Arial" panose="020B0604020202020204" pitchFamily="34" charset="0"/>
            </a:endParaRPr>
          </a:p>
          <a:p>
            <a:pPr marL="285750" indent="-285750">
              <a:buFont typeface="Arial" panose="020B0604020202020204" pitchFamily="34" charset="0"/>
              <a:buChar char="•"/>
            </a:pPr>
            <a:r>
              <a:rPr kumimoji="1" lang="en-US" altLang="ja-JP" sz="2000" dirty="0">
                <a:latin typeface="Aptos" panose="020B0004020202020204" pitchFamily="34" charset="0"/>
                <a:cs typeface="Arial" panose="020B0604020202020204" pitchFamily="34" charset="0"/>
              </a:rPr>
              <a:t>At OPCPA-AMP: precision excitation laser system </a:t>
            </a:r>
            <a:r>
              <a:rPr lang="en-US" altLang="ja-JP" sz="2000" dirty="0">
                <a:latin typeface="Aptos" panose="020B0004020202020204" pitchFamily="34" charset="0"/>
                <a:cs typeface="Arial" panose="020B0604020202020204" pitchFamily="34" charset="0"/>
              </a:rPr>
              <a:t>improving energy control, uniform </a:t>
            </a:r>
            <a:r>
              <a:rPr kumimoji="1" lang="en-US" altLang="ja-JP" sz="2000">
                <a:latin typeface="Aptos" panose="020B0004020202020204" pitchFamily="34" charset="0"/>
                <a:cs typeface="Arial" panose="020B0604020202020204" pitchFamily="34" charset="0"/>
              </a:rPr>
              <a:t>intensity distribution, </a:t>
            </a:r>
            <a:r>
              <a:rPr lang="en-US" altLang="ja-JP" sz="2000" dirty="0">
                <a:latin typeface="Aptos" panose="020B0004020202020204" pitchFamily="34" charset="0"/>
                <a:cs typeface="Arial" panose="020B0604020202020204" pitchFamily="34" charset="0"/>
              </a:rPr>
              <a:t>and pulse contrast.</a:t>
            </a:r>
          </a:p>
          <a:p>
            <a:pPr marL="285750" indent="-285750">
              <a:buFont typeface="Arial" panose="020B0604020202020204" pitchFamily="34" charset="0"/>
              <a:buChar char="•"/>
            </a:pPr>
            <a:r>
              <a:rPr lang="en-US" altLang="ja-JP" sz="2000" dirty="0">
                <a:latin typeface="Aptos" panose="020B0004020202020204" pitchFamily="34" charset="0"/>
                <a:cs typeface="Arial" panose="020B0604020202020204" pitchFamily="34" charset="0"/>
              </a:rPr>
              <a:t>Main AMP : Repolish damaged optics, enabling x3 energy</a:t>
            </a:r>
            <a:r>
              <a:rPr kumimoji="1" lang="en-US" altLang="ja-JP" sz="2000" dirty="0">
                <a:latin typeface="Aptos" panose="020B0004020202020204" pitchFamily="34" charset="0"/>
                <a:cs typeface="Arial" panose="020B0604020202020204" pitchFamily="34" charset="0"/>
              </a:rPr>
              <a:t> ( 4 kJ @ compressor)</a:t>
            </a:r>
            <a:endParaRPr lang="en-US" altLang="ja-JP" sz="2000" dirty="0">
              <a:latin typeface="Aptos" panose="020B0004020202020204" pitchFamily="34" charset="0"/>
              <a:cs typeface="Arial" panose="020B0604020202020204" pitchFamily="34" charset="0"/>
            </a:endParaRPr>
          </a:p>
          <a:p>
            <a:pPr marL="285750" indent="-285750">
              <a:buFont typeface="Arial" panose="020B0604020202020204" pitchFamily="34" charset="0"/>
              <a:buChar char="•"/>
            </a:pPr>
            <a:endParaRPr kumimoji="1" lang="en-US" altLang="ja-JP" sz="2000" dirty="0">
              <a:latin typeface="Aptos" panose="020B0004020202020204" pitchFamily="34" charset="0"/>
              <a:cs typeface="Arial" panose="020B0604020202020204" pitchFamily="34" charset="0"/>
            </a:endParaRPr>
          </a:p>
          <a:p>
            <a:pPr marL="342900" indent="-342900">
              <a:buFont typeface="Arial" panose="020B0604020202020204" pitchFamily="34" charset="0"/>
              <a:buChar char="•"/>
            </a:pPr>
            <a:r>
              <a:rPr kumimoji="1" lang="en-US" altLang="ja-JP" sz="2000" dirty="0">
                <a:latin typeface="Aptos" panose="020B0004020202020204" pitchFamily="34" charset="0"/>
                <a:cs typeface="Arial" panose="020B0604020202020204" pitchFamily="34" charset="0"/>
              </a:rPr>
              <a:t>Compressor: Precision on-shot beam monitor, </a:t>
            </a:r>
          </a:p>
          <a:p>
            <a:pPr marL="285750" indent="-285750">
              <a:buFont typeface="Arial" panose="020B0604020202020204" pitchFamily="34" charset="0"/>
              <a:buChar char="•"/>
            </a:pPr>
            <a:endParaRPr lang="en-US" altLang="ja-JP" sz="2000" dirty="0">
              <a:latin typeface="Aptos" panose="020B0004020202020204" pitchFamily="34" charset="0"/>
              <a:cs typeface="Arial" panose="020B0604020202020204" pitchFamily="34" charset="0"/>
            </a:endParaRPr>
          </a:p>
          <a:p>
            <a:pPr marL="285750" indent="-285750">
              <a:buFont typeface="Arial" panose="020B0604020202020204" pitchFamily="34" charset="0"/>
              <a:buChar char="•"/>
            </a:pPr>
            <a:r>
              <a:rPr lang="en-US" altLang="ja-JP" sz="2000" dirty="0">
                <a:latin typeface="Aptos" panose="020B0004020202020204" pitchFamily="34" charset="0"/>
                <a:cs typeface="Arial" panose="020B0604020202020204" pitchFamily="34" charset="0"/>
              </a:rPr>
              <a:t>At target chamber: </a:t>
            </a:r>
            <a:r>
              <a:rPr kumimoji="1" lang="en-US" altLang="ja-JP" sz="2000" dirty="0">
                <a:latin typeface="Aptos" panose="020B0004020202020204" pitchFamily="34" charset="0"/>
                <a:cs typeface="Arial" panose="020B0604020202020204" pitchFamily="34" charset="0"/>
              </a:rPr>
              <a:t>post compressor</a:t>
            </a:r>
            <a:r>
              <a:rPr lang="en-US" altLang="ja-JP" sz="2000" dirty="0">
                <a:latin typeface="Aptos" panose="020B0004020202020204" pitchFamily="34" charset="0"/>
                <a:cs typeface="Arial" panose="020B0604020202020204" pitchFamily="34" charset="0"/>
              </a:rPr>
              <a:t> </a:t>
            </a:r>
          </a:p>
          <a:p>
            <a:r>
              <a:rPr kumimoji="1" lang="en-US" altLang="ja-JP" sz="2000" dirty="0">
                <a:latin typeface="Aptos" panose="020B0004020202020204" pitchFamily="34" charset="0"/>
                <a:cs typeface="Arial" panose="020B0604020202020204" pitchFamily="34" charset="0"/>
              </a:rPr>
              <a:t>  </a:t>
            </a:r>
            <a:endParaRPr kumimoji="1" lang="ja-JP" altLang="en-US" sz="2000">
              <a:latin typeface="Aptos" panose="020B0004020202020204" pitchFamily="34" charset="0"/>
              <a:cs typeface="Arial" panose="020B0604020202020204" pitchFamily="34" charset="0"/>
            </a:endParaRPr>
          </a:p>
        </p:txBody>
      </p:sp>
      <p:sp>
        <p:nvSpPr>
          <p:cNvPr id="28" name="右矢印 8">
            <a:extLst>
              <a:ext uri="{FF2B5EF4-FFF2-40B4-BE49-F238E27FC236}">
                <a16:creationId xmlns:a16="http://schemas.microsoft.com/office/drawing/2014/main" id="{0721B2AC-7F05-236B-1966-1C01BA752BAF}"/>
              </a:ext>
            </a:extLst>
          </p:cNvPr>
          <p:cNvSpPr/>
          <p:nvPr/>
        </p:nvSpPr>
        <p:spPr>
          <a:xfrm>
            <a:off x="6494582" y="5799121"/>
            <a:ext cx="406147" cy="2838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右矢印 11">
            <a:extLst>
              <a:ext uri="{FF2B5EF4-FFF2-40B4-BE49-F238E27FC236}">
                <a16:creationId xmlns:a16="http://schemas.microsoft.com/office/drawing/2014/main" id="{D31989B8-3E8C-BD61-CA5B-59E9C5EF4167}"/>
              </a:ext>
            </a:extLst>
          </p:cNvPr>
          <p:cNvSpPr/>
          <p:nvPr/>
        </p:nvSpPr>
        <p:spPr>
          <a:xfrm>
            <a:off x="10171018" y="4243780"/>
            <a:ext cx="406147" cy="2838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15">
            <a:extLst>
              <a:ext uri="{FF2B5EF4-FFF2-40B4-BE49-F238E27FC236}">
                <a16:creationId xmlns:a16="http://schemas.microsoft.com/office/drawing/2014/main" id="{B7E36090-2EE7-AD76-F3B5-9627E183B506}"/>
              </a:ext>
            </a:extLst>
          </p:cNvPr>
          <p:cNvSpPr txBox="1"/>
          <p:nvPr/>
        </p:nvSpPr>
        <p:spPr>
          <a:xfrm>
            <a:off x="8929044" y="6343808"/>
            <a:ext cx="3363638" cy="369332"/>
          </a:xfrm>
          <a:prstGeom prst="rect">
            <a:avLst/>
          </a:prstGeom>
          <a:noFill/>
        </p:spPr>
        <p:txBody>
          <a:bodyPr wrap="square" rtlCol="0">
            <a:spAutoFit/>
          </a:bodyPr>
          <a:lstStyle/>
          <a:p>
            <a:r>
              <a:rPr lang="en-US" altLang="ja-JP" b="1" dirty="0">
                <a:latin typeface="Arial" panose="020B0604020202020204" pitchFamily="34" charset="0"/>
                <a:cs typeface="Arial" panose="020B0604020202020204" pitchFamily="34" charset="0"/>
              </a:rPr>
              <a:t>Project leader: S. Fujioka</a:t>
            </a:r>
            <a:endParaRPr kumimoji="1" lang="ja-JP" altLang="en-US" b="1">
              <a:latin typeface="Arial" panose="020B0604020202020204" pitchFamily="34" charset="0"/>
              <a:cs typeface="Arial" panose="020B0604020202020204" pitchFamily="34" charset="0"/>
            </a:endParaRPr>
          </a:p>
        </p:txBody>
      </p:sp>
      <p:sp>
        <p:nvSpPr>
          <p:cNvPr id="33" name="Title 11">
            <a:extLst>
              <a:ext uri="{FF2B5EF4-FFF2-40B4-BE49-F238E27FC236}">
                <a16:creationId xmlns:a16="http://schemas.microsoft.com/office/drawing/2014/main" id="{B0D9CCF3-D3A3-9525-A6F3-211EA845256D}"/>
              </a:ext>
            </a:extLst>
          </p:cNvPr>
          <p:cNvSpPr txBox="1">
            <a:spLocks/>
          </p:cNvSpPr>
          <p:nvPr/>
        </p:nvSpPr>
        <p:spPr>
          <a:xfrm>
            <a:off x="0" y="0"/>
            <a:ext cx="9830846" cy="1143000"/>
          </a:xfrm>
          <a:prstGeom prst="rect">
            <a:avLst/>
          </a:prstGeom>
          <a:solidFill>
            <a:srgbClr val="000090"/>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401" dirty="0">
                <a:solidFill>
                  <a:schemeClr val="bg1"/>
                </a:solidFill>
              </a:rPr>
              <a:t>LFEX upgrades</a:t>
            </a:r>
            <a:endParaRPr lang="en-US" sz="3200" dirty="0">
              <a:solidFill>
                <a:schemeClr val="bg1"/>
              </a:solidFill>
            </a:endParaRPr>
          </a:p>
        </p:txBody>
      </p:sp>
      <p:pic>
        <p:nvPicPr>
          <p:cNvPr id="34" name="Picture 33">
            <a:extLst>
              <a:ext uri="{FF2B5EF4-FFF2-40B4-BE49-F238E27FC236}">
                <a16:creationId xmlns:a16="http://schemas.microsoft.com/office/drawing/2014/main" id="{308FE002-FCD0-2ECC-02DF-5E0B45D09E24}"/>
              </a:ext>
            </a:extLst>
          </p:cNvPr>
          <p:cNvPicPr>
            <a:picLocks noChangeAspect="1"/>
          </p:cNvPicPr>
          <p:nvPr/>
        </p:nvPicPr>
        <p:blipFill>
          <a:blip r:embed="rId7"/>
          <a:stretch>
            <a:fillRect/>
          </a:stretch>
        </p:blipFill>
        <p:spPr>
          <a:xfrm>
            <a:off x="9830846" y="-11575"/>
            <a:ext cx="2142746" cy="1154724"/>
          </a:xfrm>
          <a:prstGeom prst="rect">
            <a:avLst/>
          </a:prstGeom>
        </p:spPr>
      </p:pic>
    </p:spTree>
    <p:extLst>
      <p:ext uri="{BB962C8B-B14F-4D97-AF65-F5344CB8AC3E}">
        <p14:creationId xmlns:p14="http://schemas.microsoft.com/office/powerpoint/2010/main" val="33657548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C8FDB586-4C19-1B94-6B28-97DF3842C370}"/>
              </a:ext>
            </a:extLst>
          </p:cNvPr>
          <p:cNvSpPr txBox="1">
            <a:spLocks/>
          </p:cNvSpPr>
          <p:nvPr/>
        </p:nvSpPr>
        <p:spPr>
          <a:xfrm>
            <a:off x="0" y="0"/>
            <a:ext cx="9830846" cy="1143000"/>
          </a:xfrm>
          <a:prstGeom prst="rect">
            <a:avLst/>
          </a:prstGeom>
          <a:solidFill>
            <a:srgbClr val="000090"/>
          </a:solidFill>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401" dirty="0">
                <a:solidFill>
                  <a:schemeClr val="bg1"/>
                </a:solidFill>
              </a:rPr>
              <a:t>Post-compressor for extreme intensity LFEX </a:t>
            </a:r>
            <a:r>
              <a:rPr lang="en-US" sz="3200" dirty="0">
                <a:solidFill>
                  <a:schemeClr val="bg1"/>
                </a:solidFill>
              </a:rPr>
              <a:t>(A. Morace, Y. </a:t>
            </a:r>
            <a:r>
              <a:rPr lang="en-US" sz="3200" dirty="0" err="1">
                <a:solidFill>
                  <a:schemeClr val="bg1"/>
                </a:solidFill>
              </a:rPr>
              <a:t>Arikawa</a:t>
            </a:r>
            <a:r>
              <a:rPr lang="en-US" sz="3200" dirty="0">
                <a:solidFill>
                  <a:schemeClr val="bg1"/>
                </a:solidFill>
              </a:rPr>
              <a:t>)</a:t>
            </a:r>
          </a:p>
        </p:txBody>
      </p:sp>
      <p:pic>
        <p:nvPicPr>
          <p:cNvPr id="3" name="Picture 2">
            <a:extLst>
              <a:ext uri="{FF2B5EF4-FFF2-40B4-BE49-F238E27FC236}">
                <a16:creationId xmlns:a16="http://schemas.microsoft.com/office/drawing/2014/main" id="{0A7C2CCF-D252-F6D5-B84E-7DE2F724ED28}"/>
              </a:ext>
            </a:extLst>
          </p:cNvPr>
          <p:cNvPicPr>
            <a:picLocks noChangeAspect="1"/>
          </p:cNvPicPr>
          <p:nvPr/>
        </p:nvPicPr>
        <p:blipFill>
          <a:blip r:embed="rId2"/>
          <a:stretch>
            <a:fillRect/>
          </a:stretch>
        </p:blipFill>
        <p:spPr>
          <a:xfrm>
            <a:off x="9830846" y="-11575"/>
            <a:ext cx="2142746" cy="1154724"/>
          </a:xfrm>
          <a:prstGeom prst="rect">
            <a:avLst/>
          </a:prstGeom>
        </p:spPr>
      </p:pic>
      <p:sp>
        <p:nvSpPr>
          <p:cNvPr id="4" name="TextBox 3">
            <a:extLst>
              <a:ext uri="{FF2B5EF4-FFF2-40B4-BE49-F238E27FC236}">
                <a16:creationId xmlns:a16="http://schemas.microsoft.com/office/drawing/2014/main" id="{E94943AC-7EB7-D1B9-A24D-10774636D1FC}"/>
              </a:ext>
            </a:extLst>
          </p:cNvPr>
          <p:cNvSpPr txBox="1"/>
          <p:nvPr/>
        </p:nvSpPr>
        <p:spPr>
          <a:xfrm>
            <a:off x="208822" y="1204131"/>
            <a:ext cx="9930427" cy="1200329"/>
          </a:xfrm>
          <a:prstGeom prst="rect">
            <a:avLst/>
          </a:prstGeom>
          <a:noFill/>
        </p:spPr>
        <p:txBody>
          <a:bodyPr wrap="square" rtlCol="0">
            <a:spAutoFit/>
          </a:bodyPr>
          <a:lstStyle/>
          <a:p>
            <a:r>
              <a:rPr lang="en-JP" dirty="0"/>
              <a:t>In order to achieve extreme intensities on LFEX, it is required to increase the energy of LFEX to ~ 4kJ, pre-compress the LFEX pulse from 2 ns to 100 ps with the LFEX compressor, and finally compress from 100 ps to 1 ps with a post compressor installed directly in the target chamber.</a:t>
            </a:r>
          </a:p>
          <a:p>
            <a:r>
              <a:rPr lang="en-JP" dirty="0"/>
              <a:t> </a:t>
            </a:r>
          </a:p>
        </p:txBody>
      </p:sp>
      <p:grpSp>
        <p:nvGrpSpPr>
          <p:cNvPr id="99" name="Group 98">
            <a:extLst>
              <a:ext uri="{FF2B5EF4-FFF2-40B4-BE49-F238E27FC236}">
                <a16:creationId xmlns:a16="http://schemas.microsoft.com/office/drawing/2014/main" id="{F7721F1F-BB2C-AD5C-11D8-38FAA38A0DF0}"/>
              </a:ext>
            </a:extLst>
          </p:cNvPr>
          <p:cNvGrpSpPr/>
          <p:nvPr/>
        </p:nvGrpSpPr>
        <p:grpSpPr>
          <a:xfrm>
            <a:off x="990499" y="2644286"/>
            <a:ext cx="4952828" cy="4006076"/>
            <a:chOff x="990499" y="2644286"/>
            <a:chExt cx="4952828" cy="4006076"/>
          </a:xfrm>
        </p:grpSpPr>
        <p:sp>
          <p:nvSpPr>
            <p:cNvPr id="10" name="正方形/長方形 151">
              <a:extLst>
                <a:ext uri="{FF2B5EF4-FFF2-40B4-BE49-F238E27FC236}">
                  <a16:creationId xmlns:a16="http://schemas.microsoft.com/office/drawing/2014/main" id="{44067626-479C-EC9A-F036-E4DE5A658E1F}"/>
                </a:ext>
              </a:extLst>
            </p:cNvPr>
            <p:cNvSpPr/>
            <p:nvPr/>
          </p:nvSpPr>
          <p:spPr>
            <a:xfrm rot="21100300">
              <a:off x="3689403" y="3201648"/>
              <a:ext cx="164300" cy="57747"/>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正方形/長方形 152">
              <a:extLst>
                <a:ext uri="{FF2B5EF4-FFF2-40B4-BE49-F238E27FC236}">
                  <a16:creationId xmlns:a16="http://schemas.microsoft.com/office/drawing/2014/main" id="{B7234219-531C-8B0C-1372-ACA64DFDF7A2}"/>
                </a:ext>
              </a:extLst>
            </p:cNvPr>
            <p:cNvSpPr/>
            <p:nvPr/>
          </p:nvSpPr>
          <p:spPr>
            <a:xfrm>
              <a:off x="3455327" y="3219907"/>
              <a:ext cx="164300" cy="57747"/>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円/楕円 13">
              <a:extLst>
                <a:ext uri="{FF2B5EF4-FFF2-40B4-BE49-F238E27FC236}">
                  <a16:creationId xmlns:a16="http://schemas.microsoft.com/office/drawing/2014/main" id="{A9DD1419-6B43-C725-3E5F-3BDCC827DBC5}"/>
                </a:ext>
              </a:extLst>
            </p:cNvPr>
            <p:cNvSpPr/>
            <p:nvPr/>
          </p:nvSpPr>
          <p:spPr>
            <a:xfrm>
              <a:off x="2023440" y="4755832"/>
              <a:ext cx="491171" cy="491171"/>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フリーフォーム 14">
              <a:extLst>
                <a:ext uri="{FF2B5EF4-FFF2-40B4-BE49-F238E27FC236}">
                  <a16:creationId xmlns:a16="http://schemas.microsoft.com/office/drawing/2014/main" id="{63620BA0-2F0B-AD37-16AA-26BA5C486B36}"/>
                </a:ext>
              </a:extLst>
            </p:cNvPr>
            <p:cNvSpPr/>
            <p:nvPr/>
          </p:nvSpPr>
          <p:spPr>
            <a:xfrm>
              <a:off x="2468391" y="4412743"/>
              <a:ext cx="2057979" cy="1691111"/>
            </a:xfrm>
            <a:custGeom>
              <a:avLst/>
              <a:gdLst>
                <a:gd name="connsiteX0" fmla="*/ 0 w 1629320"/>
                <a:gd name="connsiteY0" fmla="*/ 787569 h 1338867"/>
                <a:gd name="connsiteX1" fmla="*/ 137828 w 1629320"/>
                <a:gd name="connsiteY1" fmla="*/ 467619 h 1338867"/>
                <a:gd name="connsiteX2" fmla="*/ 354414 w 1629320"/>
                <a:gd name="connsiteY2" fmla="*/ 526687 h 1338867"/>
                <a:gd name="connsiteX3" fmla="*/ 265811 w 1629320"/>
                <a:gd name="connsiteY3" fmla="*/ 201815 h 1338867"/>
                <a:gd name="connsiteX4" fmla="*/ 659604 w 1629320"/>
                <a:gd name="connsiteY4" fmla="*/ 0 h 1338867"/>
                <a:gd name="connsiteX5" fmla="*/ 974638 w 1629320"/>
                <a:gd name="connsiteY5" fmla="*/ 502075 h 1338867"/>
                <a:gd name="connsiteX6" fmla="*/ 1073087 w 1629320"/>
                <a:gd name="connsiteY6" fmla="*/ 408551 h 1338867"/>
                <a:gd name="connsiteX7" fmla="*/ 1629320 w 1629320"/>
                <a:gd name="connsiteY7" fmla="*/ 935238 h 1338867"/>
                <a:gd name="connsiteX8" fmla="*/ 1260139 w 1629320"/>
                <a:gd name="connsiteY8" fmla="*/ 1338867 h 1338867"/>
                <a:gd name="connsiteX9" fmla="*/ 910647 w 1629320"/>
                <a:gd name="connsiteY9" fmla="*/ 1023839 h 1338867"/>
                <a:gd name="connsiteX10" fmla="*/ 511932 w 1629320"/>
                <a:gd name="connsiteY10" fmla="*/ 1132130 h 1338867"/>
                <a:gd name="connsiteX11" fmla="*/ 403638 w 1629320"/>
                <a:gd name="connsiteY11" fmla="*/ 777724 h 1338867"/>
                <a:gd name="connsiteX12" fmla="*/ 280578 w 1629320"/>
                <a:gd name="connsiteY12" fmla="*/ 723579 h 1338867"/>
                <a:gd name="connsiteX13" fmla="*/ 236276 w 1629320"/>
                <a:gd name="connsiteY13" fmla="*/ 866326 h 1338867"/>
                <a:gd name="connsiteX14" fmla="*/ 0 w 1629320"/>
                <a:gd name="connsiteY14" fmla="*/ 787569 h 133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9320" h="1338867">
                  <a:moveTo>
                    <a:pt x="0" y="787569"/>
                  </a:moveTo>
                  <a:lnTo>
                    <a:pt x="137828" y="467619"/>
                  </a:lnTo>
                  <a:lnTo>
                    <a:pt x="354414" y="526687"/>
                  </a:lnTo>
                  <a:lnTo>
                    <a:pt x="265811" y="201815"/>
                  </a:lnTo>
                  <a:lnTo>
                    <a:pt x="659604" y="0"/>
                  </a:lnTo>
                  <a:lnTo>
                    <a:pt x="974638" y="502075"/>
                  </a:lnTo>
                  <a:lnTo>
                    <a:pt x="1073087" y="408551"/>
                  </a:lnTo>
                  <a:lnTo>
                    <a:pt x="1629320" y="935238"/>
                  </a:lnTo>
                  <a:lnTo>
                    <a:pt x="1260139" y="1338867"/>
                  </a:lnTo>
                  <a:lnTo>
                    <a:pt x="910647" y="1023839"/>
                  </a:lnTo>
                  <a:lnTo>
                    <a:pt x="511932" y="1132130"/>
                  </a:lnTo>
                  <a:lnTo>
                    <a:pt x="403638" y="777724"/>
                  </a:lnTo>
                  <a:lnTo>
                    <a:pt x="280578" y="723579"/>
                  </a:lnTo>
                  <a:lnTo>
                    <a:pt x="236276" y="866326"/>
                  </a:lnTo>
                  <a:lnTo>
                    <a:pt x="0" y="787569"/>
                  </a:lnTo>
                  <a:close/>
                </a:path>
              </a:pathLst>
            </a:custGeom>
            <a:no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フリーフォーム 16">
              <a:extLst>
                <a:ext uri="{FF2B5EF4-FFF2-40B4-BE49-F238E27FC236}">
                  <a16:creationId xmlns:a16="http://schemas.microsoft.com/office/drawing/2014/main" id="{4D5E5EEA-D325-3B0E-7547-5093FDD093EE}"/>
                </a:ext>
              </a:extLst>
            </p:cNvPr>
            <p:cNvSpPr/>
            <p:nvPr/>
          </p:nvSpPr>
          <p:spPr>
            <a:xfrm>
              <a:off x="3010052" y="2779091"/>
              <a:ext cx="1767749" cy="3871271"/>
            </a:xfrm>
            <a:custGeom>
              <a:avLst/>
              <a:gdLst>
                <a:gd name="connsiteX0" fmla="*/ 0 w 1399542"/>
                <a:gd name="connsiteY0" fmla="*/ 881245 h 3064919"/>
                <a:gd name="connsiteX1" fmla="*/ 285092 w 1399542"/>
                <a:gd name="connsiteY1" fmla="*/ 829407 h 3064919"/>
                <a:gd name="connsiteX2" fmla="*/ 311009 w 1399542"/>
                <a:gd name="connsiteY2" fmla="*/ 576697 h 3064919"/>
                <a:gd name="connsiteX3" fmla="*/ 259174 w 1399542"/>
                <a:gd name="connsiteY3" fmla="*/ 149034 h 3064919"/>
                <a:gd name="connsiteX4" fmla="*/ 680333 w 1399542"/>
                <a:gd name="connsiteY4" fmla="*/ 0 h 3064919"/>
                <a:gd name="connsiteX5" fmla="*/ 1056136 w 1399542"/>
                <a:gd name="connsiteY5" fmla="*/ 712772 h 3064919"/>
                <a:gd name="connsiteX6" fmla="*/ 1295872 w 1399542"/>
                <a:gd name="connsiteY6" fmla="*/ 660934 h 3064919"/>
                <a:gd name="connsiteX7" fmla="*/ 1399542 w 1399542"/>
                <a:gd name="connsiteY7" fmla="*/ 1205233 h 3064919"/>
                <a:gd name="connsiteX8" fmla="*/ 1107971 w 1399542"/>
                <a:gd name="connsiteY8" fmla="*/ 1263550 h 3064919"/>
                <a:gd name="connsiteX9" fmla="*/ 1017260 w 1399542"/>
                <a:gd name="connsiteY9" fmla="*/ 1963363 h 3064919"/>
                <a:gd name="connsiteX10" fmla="*/ 1114450 w 1399542"/>
                <a:gd name="connsiteY10" fmla="*/ 1963363 h 3064919"/>
                <a:gd name="connsiteX11" fmla="*/ 978383 w 1399542"/>
                <a:gd name="connsiteY11" fmla="*/ 3064919 h 3064919"/>
                <a:gd name="connsiteX12" fmla="*/ 453555 w 1399542"/>
                <a:gd name="connsiteY12" fmla="*/ 3000122 h 3064919"/>
                <a:gd name="connsiteX13" fmla="*/ 544266 w 1399542"/>
                <a:gd name="connsiteY13" fmla="*/ 2371587 h 3064919"/>
                <a:gd name="connsiteX14" fmla="*/ 19438 w 1399542"/>
                <a:gd name="connsiteY14" fmla="*/ 1833768 h 3064919"/>
                <a:gd name="connsiteX15" fmla="*/ 0 w 1399542"/>
                <a:gd name="connsiteY15" fmla="*/ 881245 h 306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9542" h="3064919">
                  <a:moveTo>
                    <a:pt x="0" y="881245"/>
                  </a:moveTo>
                  <a:lnTo>
                    <a:pt x="285092" y="829407"/>
                  </a:lnTo>
                  <a:lnTo>
                    <a:pt x="311009" y="576697"/>
                  </a:lnTo>
                  <a:lnTo>
                    <a:pt x="259174" y="149034"/>
                  </a:lnTo>
                  <a:lnTo>
                    <a:pt x="680333" y="0"/>
                  </a:lnTo>
                  <a:lnTo>
                    <a:pt x="1056136" y="712772"/>
                  </a:lnTo>
                  <a:lnTo>
                    <a:pt x="1295872" y="660934"/>
                  </a:lnTo>
                  <a:lnTo>
                    <a:pt x="1399542" y="1205233"/>
                  </a:lnTo>
                  <a:lnTo>
                    <a:pt x="1107971" y="1263550"/>
                  </a:lnTo>
                  <a:lnTo>
                    <a:pt x="1017260" y="1963363"/>
                  </a:lnTo>
                  <a:lnTo>
                    <a:pt x="1114450" y="1963363"/>
                  </a:lnTo>
                  <a:lnTo>
                    <a:pt x="978383" y="3064919"/>
                  </a:lnTo>
                  <a:lnTo>
                    <a:pt x="453555" y="3000122"/>
                  </a:lnTo>
                  <a:lnTo>
                    <a:pt x="544266" y="2371587"/>
                  </a:lnTo>
                  <a:lnTo>
                    <a:pt x="19438" y="1833768"/>
                  </a:lnTo>
                  <a:lnTo>
                    <a:pt x="0" y="881245"/>
                  </a:lnTo>
                  <a:close/>
                </a:path>
              </a:pathLst>
            </a:custGeom>
            <a:no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7" name="直線コネクタ 249">
              <a:extLst>
                <a:ext uri="{FF2B5EF4-FFF2-40B4-BE49-F238E27FC236}">
                  <a16:creationId xmlns:a16="http://schemas.microsoft.com/office/drawing/2014/main" id="{999CF21D-2E86-10F4-9575-DF1A22237E47}"/>
                </a:ext>
              </a:extLst>
            </p:cNvPr>
            <p:cNvCxnSpPr>
              <a:stCxn id="38" idx="3"/>
            </p:cNvCxnSpPr>
            <p:nvPr/>
          </p:nvCxnSpPr>
          <p:spPr>
            <a:xfrm flipH="1" flipV="1">
              <a:off x="3652498" y="2644286"/>
              <a:ext cx="759956" cy="1382543"/>
            </a:xfrm>
            <a:prstGeom prst="line">
              <a:avLst/>
            </a:prstGeom>
            <a:ln w="57150" cmpd="sng">
              <a:solidFill>
                <a:srgbClr val="FF938F"/>
              </a:solidFill>
            </a:ln>
            <a:effectLst/>
          </p:spPr>
          <p:style>
            <a:lnRef idx="2">
              <a:schemeClr val="accent1"/>
            </a:lnRef>
            <a:fillRef idx="0">
              <a:schemeClr val="accent1"/>
            </a:fillRef>
            <a:effectRef idx="1">
              <a:schemeClr val="accent1"/>
            </a:effectRef>
            <a:fontRef idx="minor">
              <a:schemeClr val="tx1"/>
            </a:fontRef>
          </p:style>
        </p:cxnSp>
        <p:cxnSp>
          <p:nvCxnSpPr>
            <p:cNvPr id="18" name="直線コネクタ 252">
              <a:extLst>
                <a:ext uri="{FF2B5EF4-FFF2-40B4-BE49-F238E27FC236}">
                  <a16:creationId xmlns:a16="http://schemas.microsoft.com/office/drawing/2014/main" id="{324F94AC-30A6-C87C-A74F-803E5ADBD253}"/>
                </a:ext>
              </a:extLst>
            </p:cNvPr>
            <p:cNvCxnSpPr>
              <a:stCxn id="38" idx="2"/>
              <a:endCxn id="10" idx="2"/>
            </p:cNvCxnSpPr>
            <p:nvPr/>
          </p:nvCxnSpPr>
          <p:spPr>
            <a:xfrm flipH="1" flipV="1">
              <a:off x="3775736" y="3259088"/>
              <a:ext cx="703876" cy="893897"/>
            </a:xfrm>
            <a:prstGeom prst="line">
              <a:avLst/>
            </a:prstGeom>
            <a:ln w="101600" cmpd="sng">
              <a:solidFill>
                <a:srgbClr val="FF938F"/>
              </a:solidFill>
            </a:ln>
            <a:effectLst/>
          </p:spPr>
          <p:style>
            <a:lnRef idx="2">
              <a:schemeClr val="accent1"/>
            </a:lnRef>
            <a:fillRef idx="0">
              <a:schemeClr val="accent1"/>
            </a:fillRef>
            <a:effectRef idx="1">
              <a:schemeClr val="accent1"/>
            </a:effectRef>
            <a:fontRef idx="minor">
              <a:schemeClr val="tx1"/>
            </a:fontRef>
          </p:style>
        </p:cxnSp>
        <p:cxnSp>
          <p:nvCxnSpPr>
            <p:cNvPr id="19" name="直線コネクタ 255">
              <a:extLst>
                <a:ext uri="{FF2B5EF4-FFF2-40B4-BE49-F238E27FC236}">
                  <a16:creationId xmlns:a16="http://schemas.microsoft.com/office/drawing/2014/main" id="{EF0993C9-1D02-9814-170B-04516DD5C8C7}"/>
                </a:ext>
              </a:extLst>
            </p:cNvPr>
            <p:cNvCxnSpPr>
              <a:stCxn id="36" idx="3"/>
              <a:endCxn id="10" idx="2"/>
            </p:cNvCxnSpPr>
            <p:nvPr/>
          </p:nvCxnSpPr>
          <p:spPr>
            <a:xfrm flipV="1">
              <a:off x="3390852" y="3259088"/>
              <a:ext cx="384885" cy="965774"/>
            </a:xfrm>
            <a:prstGeom prst="line">
              <a:avLst/>
            </a:prstGeom>
            <a:ln w="101600" cmpd="sng">
              <a:solidFill>
                <a:srgbClr val="FF938F"/>
              </a:solidFill>
            </a:ln>
            <a:effectLst/>
          </p:spPr>
          <p:style>
            <a:lnRef idx="2">
              <a:schemeClr val="accent1"/>
            </a:lnRef>
            <a:fillRef idx="0">
              <a:schemeClr val="accent1"/>
            </a:fillRef>
            <a:effectRef idx="1">
              <a:schemeClr val="accent1"/>
            </a:effectRef>
            <a:fontRef idx="minor">
              <a:schemeClr val="tx1"/>
            </a:fontRef>
          </p:style>
        </p:cxnSp>
        <p:cxnSp>
          <p:nvCxnSpPr>
            <p:cNvPr id="20" name="直線コネクタ 262">
              <a:extLst>
                <a:ext uri="{FF2B5EF4-FFF2-40B4-BE49-F238E27FC236}">
                  <a16:creationId xmlns:a16="http://schemas.microsoft.com/office/drawing/2014/main" id="{5D9679D4-2DCC-8EF0-CEF5-46117FB10319}"/>
                </a:ext>
              </a:extLst>
            </p:cNvPr>
            <p:cNvCxnSpPr>
              <a:stCxn id="36" idx="3"/>
              <a:endCxn id="11" idx="2"/>
            </p:cNvCxnSpPr>
            <p:nvPr/>
          </p:nvCxnSpPr>
          <p:spPr>
            <a:xfrm flipV="1">
              <a:off x="3390850" y="3277654"/>
              <a:ext cx="146627" cy="947211"/>
            </a:xfrm>
            <a:prstGeom prst="line">
              <a:avLst/>
            </a:prstGeom>
            <a:ln w="101600" cmpd="sng">
              <a:solidFill>
                <a:srgbClr val="FF938F"/>
              </a:solidFill>
            </a:ln>
            <a:effectLst/>
          </p:spPr>
          <p:style>
            <a:lnRef idx="2">
              <a:schemeClr val="accent1"/>
            </a:lnRef>
            <a:fillRef idx="0">
              <a:schemeClr val="accent1"/>
            </a:fillRef>
            <a:effectRef idx="1">
              <a:schemeClr val="accent1"/>
            </a:effectRef>
            <a:fontRef idx="minor">
              <a:schemeClr val="tx1"/>
            </a:fontRef>
          </p:style>
        </p:cxnSp>
        <p:cxnSp>
          <p:nvCxnSpPr>
            <p:cNvPr id="21" name="直線コネクタ 265">
              <a:extLst>
                <a:ext uri="{FF2B5EF4-FFF2-40B4-BE49-F238E27FC236}">
                  <a16:creationId xmlns:a16="http://schemas.microsoft.com/office/drawing/2014/main" id="{30873200-5FF0-F2AB-6465-CB8F6100321C}"/>
                </a:ext>
              </a:extLst>
            </p:cNvPr>
            <p:cNvCxnSpPr>
              <a:stCxn id="40" idx="0"/>
              <a:endCxn id="11" idx="2"/>
            </p:cNvCxnSpPr>
            <p:nvPr/>
          </p:nvCxnSpPr>
          <p:spPr>
            <a:xfrm flipH="1" flipV="1">
              <a:off x="3537477" y="3277653"/>
              <a:ext cx="310196" cy="1752214"/>
            </a:xfrm>
            <a:prstGeom prst="line">
              <a:avLst/>
            </a:prstGeom>
            <a:ln w="101600" cmpd="sng">
              <a:solidFill>
                <a:srgbClr val="FF938F"/>
              </a:solidFill>
            </a:ln>
            <a:effectLst/>
          </p:spPr>
          <p:style>
            <a:lnRef idx="2">
              <a:schemeClr val="accent1"/>
            </a:lnRef>
            <a:fillRef idx="0">
              <a:schemeClr val="accent1"/>
            </a:fillRef>
            <a:effectRef idx="1">
              <a:schemeClr val="accent1"/>
            </a:effectRef>
            <a:fontRef idx="minor">
              <a:schemeClr val="tx1"/>
            </a:fontRef>
          </p:style>
        </p:cxnSp>
        <p:cxnSp>
          <p:nvCxnSpPr>
            <p:cNvPr id="22" name="直線コネクタ 268">
              <a:extLst>
                <a:ext uri="{FF2B5EF4-FFF2-40B4-BE49-F238E27FC236}">
                  <a16:creationId xmlns:a16="http://schemas.microsoft.com/office/drawing/2014/main" id="{2FFA4D8D-BFDF-DEA4-41AA-A7444410209A}"/>
                </a:ext>
              </a:extLst>
            </p:cNvPr>
            <p:cNvCxnSpPr>
              <a:stCxn id="40" idx="0"/>
              <a:endCxn id="36" idx="3"/>
            </p:cNvCxnSpPr>
            <p:nvPr/>
          </p:nvCxnSpPr>
          <p:spPr>
            <a:xfrm flipH="1" flipV="1">
              <a:off x="3390850" y="4224862"/>
              <a:ext cx="456823" cy="805003"/>
            </a:xfrm>
            <a:prstGeom prst="line">
              <a:avLst/>
            </a:prstGeom>
            <a:ln w="101600" cmpd="sng">
              <a:solidFill>
                <a:srgbClr val="FF938F"/>
              </a:solidFill>
            </a:ln>
            <a:effectLst/>
          </p:spPr>
          <p:style>
            <a:lnRef idx="2">
              <a:schemeClr val="accent1"/>
            </a:lnRef>
            <a:fillRef idx="0">
              <a:schemeClr val="accent1"/>
            </a:fillRef>
            <a:effectRef idx="1">
              <a:schemeClr val="accent1"/>
            </a:effectRef>
            <a:fontRef idx="minor">
              <a:schemeClr val="tx1"/>
            </a:fontRef>
          </p:style>
        </p:cxnSp>
        <p:cxnSp>
          <p:nvCxnSpPr>
            <p:cNvPr id="23" name="直線コネクタ 271">
              <a:extLst>
                <a:ext uri="{FF2B5EF4-FFF2-40B4-BE49-F238E27FC236}">
                  <a16:creationId xmlns:a16="http://schemas.microsoft.com/office/drawing/2014/main" id="{E902D301-E146-16A4-7C45-0E32D922DEC9}"/>
                </a:ext>
              </a:extLst>
            </p:cNvPr>
            <p:cNvCxnSpPr>
              <a:stCxn id="39" idx="0"/>
              <a:endCxn id="36" idx="3"/>
            </p:cNvCxnSpPr>
            <p:nvPr/>
          </p:nvCxnSpPr>
          <p:spPr>
            <a:xfrm flipH="1" flipV="1">
              <a:off x="3390852" y="4224862"/>
              <a:ext cx="665145" cy="743723"/>
            </a:xfrm>
            <a:prstGeom prst="line">
              <a:avLst/>
            </a:prstGeom>
            <a:ln w="101600" cmpd="sng">
              <a:solidFill>
                <a:srgbClr val="FF938F"/>
              </a:solidFill>
            </a:ln>
            <a:effectLst/>
          </p:spPr>
          <p:style>
            <a:lnRef idx="2">
              <a:schemeClr val="accent1"/>
            </a:lnRef>
            <a:fillRef idx="0">
              <a:schemeClr val="accent1"/>
            </a:fillRef>
            <a:effectRef idx="1">
              <a:schemeClr val="accent1"/>
            </a:effectRef>
            <a:fontRef idx="minor">
              <a:schemeClr val="tx1"/>
            </a:fontRef>
          </p:style>
        </p:cxnSp>
        <p:cxnSp>
          <p:nvCxnSpPr>
            <p:cNvPr id="24" name="直線コネクタ 279">
              <a:extLst>
                <a:ext uri="{FF2B5EF4-FFF2-40B4-BE49-F238E27FC236}">
                  <a16:creationId xmlns:a16="http://schemas.microsoft.com/office/drawing/2014/main" id="{D3CD5761-C52B-15DD-BC7E-9FAD17582957}"/>
                </a:ext>
              </a:extLst>
            </p:cNvPr>
            <p:cNvCxnSpPr>
              <a:stCxn id="37" idx="2"/>
              <a:endCxn id="39" idx="0"/>
            </p:cNvCxnSpPr>
            <p:nvPr/>
          </p:nvCxnSpPr>
          <p:spPr>
            <a:xfrm flipH="1">
              <a:off x="4055995" y="3876379"/>
              <a:ext cx="375314" cy="1092209"/>
            </a:xfrm>
            <a:prstGeom prst="line">
              <a:avLst/>
            </a:prstGeom>
            <a:ln w="101600" cmpd="sng">
              <a:solidFill>
                <a:srgbClr val="FF938F"/>
              </a:solidFill>
            </a:ln>
            <a:effectLst/>
          </p:spPr>
          <p:style>
            <a:lnRef idx="2">
              <a:schemeClr val="accent1"/>
            </a:lnRef>
            <a:fillRef idx="0">
              <a:schemeClr val="accent1"/>
            </a:fillRef>
            <a:effectRef idx="1">
              <a:schemeClr val="accent1"/>
            </a:effectRef>
            <a:fontRef idx="minor">
              <a:schemeClr val="tx1"/>
            </a:fontRef>
          </p:style>
        </p:cxnSp>
        <p:cxnSp>
          <p:nvCxnSpPr>
            <p:cNvPr id="25" name="直線コネクタ 283">
              <a:extLst>
                <a:ext uri="{FF2B5EF4-FFF2-40B4-BE49-F238E27FC236}">
                  <a16:creationId xmlns:a16="http://schemas.microsoft.com/office/drawing/2014/main" id="{A1357E38-684E-E83E-ECCB-2076797F8243}"/>
                </a:ext>
              </a:extLst>
            </p:cNvPr>
            <p:cNvCxnSpPr>
              <a:stCxn id="37" idx="2"/>
              <a:endCxn id="42" idx="2"/>
            </p:cNvCxnSpPr>
            <p:nvPr/>
          </p:nvCxnSpPr>
          <p:spPr>
            <a:xfrm flipH="1">
              <a:off x="4189839" y="3876379"/>
              <a:ext cx="241471" cy="1897184"/>
            </a:xfrm>
            <a:prstGeom prst="line">
              <a:avLst/>
            </a:prstGeom>
            <a:ln w="57150" cmpd="sng">
              <a:solidFill>
                <a:srgbClr val="FF938F"/>
              </a:solidFill>
            </a:ln>
            <a:effectLst/>
          </p:spPr>
          <p:style>
            <a:lnRef idx="2">
              <a:schemeClr val="accent1"/>
            </a:lnRef>
            <a:fillRef idx="0">
              <a:schemeClr val="accent1"/>
            </a:fillRef>
            <a:effectRef idx="1">
              <a:schemeClr val="accent1"/>
            </a:effectRef>
            <a:fontRef idx="minor">
              <a:schemeClr val="tx1"/>
            </a:fontRef>
          </p:style>
        </p:cxnSp>
        <p:cxnSp>
          <p:nvCxnSpPr>
            <p:cNvPr id="26" name="直線コネクタ 288">
              <a:extLst>
                <a:ext uri="{FF2B5EF4-FFF2-40B4-BE49-F238E27FC236}">
                  <a16:creationId xmlns:a16="http://schemas.microsoft.com/office/drawing/2014/main" id="{FE542E40-8FB2-0700-DF8F-5D40B21FC71E}"/>
                </a:ext>
              </a:extLst>
            </p:cNvPr>
            <p:cNvCxnSpPr>
              <a:stCxn id="37" idx="2"/>
              <a:endCxn id="41" idx="2"/>
            </p:cNvCxnSpPr>
            <p:nvPr/>
          </p:nvCxnSpPr>
          <p:spPr>
            <a:xfrm flipH="1">
              <a:off x="4059552" y="3876379"/>
              <a:ext cx="371759" cy="1950022"/>
            </a:xfrm>
            <a:prstGeom prst="line">
              <a:avLst/>
            </a:prstGeom>
            <a:ln w="57150" cmpd="sng">
              <a:solidFill>
                <a:srgbClr val="FF938F"/>
              </a:solidFill>
            </a:ln>
            <a:effectLst/>
          </p:spPr>
          <p:style>
            <a:lnRef idx="2">
              <a:schemeClr val="accent1"/>
            </a:lnRef>
            <a:fillRef idx="0">
              <a:schemeClr val="accent1"/>
            </a:fillRef>
            <a:effectRef idx="1">
              <a:schemeClr val="accent1"/>
            </a:effectRef>
            <a:fontRef idx="minor">
              <a:schemeClr val="tx1"/>
            </a:fontRef>
          </p:style>
        </p:cxnSp>
        <p:cxnSp>
          <p:nvCxnSpPr>
            <p:cNvPr id="27" name="直線コネクタ 292">
              <a:extLst>
                <a:ext uri="{FF2B5EF4-FFF2-40B4-BE49-F238E27FC236}">
                  <a16:creationId xmlns:a16="http://schemas.microsoft.com/office/drawing/2014/main" id="{B023BE40-486C-80CE-C877-301DE94F26B4}"/>
                </a:ext>
              </a:extLst>
            </p:cNvPr>
            <p:cNvCxnSpPr>
              <a:stCxn id="43" idx="2"/>
              <a:endCxn id="41" idx="0"/>
            </p:cNvCxnSpPr>
            <p:nvPr/>
          </p:nvCxnSpPr>
          <p:spPr>
            <a:xfrm>
              <a:off x="3069497" y="4844664"/>
              <a:ext cx="969979" cy="927592"/>
            </a:xfrm>
            <a:prstGeom prst="line">
              <a:avLst/>
            </a:prstGeom>
            <a:ln w="57150" cmpd="sng">
              <a:solidFill>
                <a:srgbClr val="FF938F"/>
              </a:solidFill>
            </a:ln>
            <a:effectLst/>
          </p:spPr>
          <p:style>
            <a:lnRef idx="2">
              <a:schemeClr val="accent1"/>
            </a:lnRef>
            <a:fillRef idx="0">
              <a:schemeClr val="accent1"/>
            </a:fillRef>
            <a:effectRef idx="1">
              <a:schemeClr val="accent1"/>
            </a:effectRef>
            <a:fontRef idx="minor">
              <a:schemeClr val="tx1"/>
            </a:fontRef>
          </p:style>
        </p:cxnSp>
        <p:cxnSp>
          <p:nvCxnSpPr>
            <p:cNvPr id="28" name="直線コネクタ 295">
              <a:extLst>
                <a:ext uri="{FF2B5EF4-FFF2-40B4-BE49-F238E27FC236}">
                  <a16:creationId xmlns:a16="http://schemas.microsoft.com/office/drawing/2014/main" id="{83EA6D94-D82E-7926-8CEC-6186A963CC09}"/>
                </a:ext>
              </a:extLst>
            </p:cNvPr>
            <p:cNvCxnSpPr>
              <a:stCxn id="44" idx="2"/>
              <a:endCxn id="42" idx="0"/>
            </p:cNvCxnSpPr>
            <p:nvPr/>
          </p:nvCxnSpPr>
          <p:spPr>
            <a:xfrm>
              <a:off x="3172991" y="4764786"/>
              <a:ext cx="996771" cy="954633"/>
            </a:xfrm>
            <a:prstGeom prst="line">
              <a:avLst/>
            </a:prstGeom>
            <a:ln w="57150" cmpd="sng">
              <a:solidFill>
                <a:srgbClr val="FF938F"/>
              </a:solidFill>
            </a:ln>
            <a:effectLst/>
          </p:spPr>
          <p:style>
            <a:lnRef idx="2">
              <a:schemeClr val="accent1"/>
            </a:lnRef>
            <a:fillRef idx="0">
              <a:schemeClr val="accent1"/>
            </a:fillRef>
            <a:effectRef idx="1">
              <a:schemeClr val="accent1"/>
            </a:effectRef>
            <a:fontRef idx="minor">
              <a:schemeClr val="tx1"/>
            </a:fontRef>
          </p:style>
        </p:cxnSp>
        <p:cxnSp>
          <p:nvCxnSpPr>
            <p:cNvPr id="29" name="直線コネクタ 298">
              <a:extLst>
                <a:ext uri="{FF2B5EF4-FFF2-40B4-BE49-F238E27FC236}">
                  <a16:creationId xmlns:a16="http://schemas.microsoft.com/office/drawing/2014/main" id="{56A110B5-2092-8627-2CA4-478568B85A87}"/>
                </a:ext>
              </a:extLst>
            </p:cNvPr>
            <p:cNvCxnSpPr>
              <a:stCxn id="44" idx="2"/>
            </p:cNvCxnSpPr>
            <p:nvPr/>
          </p:nvCxnSpPr>
          <p:spPr>
            <a:xfrm>
              <a:off x="3172991" y="4764786"/>
              <a:ext cx="89101" cy="486706"/>
            </a:xfrm>
            <a:prstGeom prst="line">
              <a:avLst/>
            </a:prstGeom>
            <a:ln w="57150" cmpd="sng">
              <a:solidFill>
                <a:srgbClr val="FF938F"/>
              </a:solidFill>
            </a:ln>
            <a:effectLst/>
          </p:spPr>
          <p:style>
            <a:lnRef idx="2">
              <a:schemeClr val="accent1"/>
            </a:lnRef>
            <a:fillRef idx="0">
              <a:schemeClr val="accent1"/>
            </a:fillRef>
            <a:effectRef idx="1">
              <a:schemeClr val="accent1"/>
            </a:effectRef>
            <a:fontRef idx="minor">
              <a:schemeClr val="tx1"/>
            </a:fontRef>
          </p:style>
        </p:cxnSp>
        <p:cxnSp>
          <p:nvCxnSpPr>
            <p:cNvPr id="30" name="直線コネクタ 301">
              <a:extLst>
                <a:ext uri="{FF2B5EF4-FFF2-40B4-BE49-F238E27FC236}">
                  <a16:creationId xmlns:a16="http://schemas.microsoft.com/office/drawing/2014/main" id="{DF32BA9E-40DE-9A53-3CF6-0B133018533C}"/>
                </a:ext>
              </a:extLst>
            </p:cNvPr>
            <p:cNvCxnSpPr>
              <a:stCxn id="43" idx="2"/>
            </p:cNvCxnSpPr>
            <p:nvPr/>
          </p:nvCxnSpPr>
          <p:spPr>
            <a:xfrm>
              <a:off x="3069496" y="4844661"/>
              <a:ext cx="99452" cy="491471"/>
            </a:xfrm>
            <a:prstGeom prst="line">
              <a:avLst/>
            </a:prstGeom>
            <a:ln w="57150" cmpd="sng">
              <a:solidFill>
                <a:srgbClr val="FF938F"/>
              </a:solidFill>
            </a:ln>
            <a:effectLst/>
          </p:spPr>
          <p:style>
            <a:lnRef idx="2">
              <a:schemeClr val="accent1"/>
            </a:lnRef>
            <a:fillRef idx="0">
              <a:schemeClr val="accent1"/>
            </a:fillRef>
            <a:effectRef idx="1">
              <a:schemeClr val="accent1"/>
            </a:effectRef>
            <a:fontRef idx="minor">
              <a:schemeClr val="tx1"/>
            </a:fontRef>
          </p:style>
        </p:cxnSp>
        <p:sp>
          <p:nvSpPr>
            <p:cNvPr id="31" name="二等辺三角形 304">
              <a:extLst>
                <a:ext uri="{FF2B5EF4-FFF2-40B4-BE49-F238E27FC236}">
                  <a16:creationId xmlns:a16="http://schemas.microsoft.com/office/drawing/2014/main" id="{A65EA34B-C77A-6724-3409-AEFE182B356D}"/>
                </a:ext>
              </a:extLst>
            </p:cNvPr>
            <p:cNvSpPr/>
            <p:nvPr/>
          </p:nvSpPr>
          <p:spPr>
            <a:xfrm rot="17220000" flipH="1">
              <a:off x="2732752" y="4635316"/>
              <a:ext cx="69488" cy="1036518"/>
            </a:xfrm>
            <a:prstGeom prst="triangle">
              <a:avLst/>
            </a:prstGeom>
            <a:solidFill>
              <a:srgbClr val="FF938F"/>
            </a:solidFill>
            <a:ln>
              <a:solidFill>
                <a:srgbClr val="FF938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2" name="二等辺三角形 305">
              <a:extLst>
                <a:ext uri="{FF2B5EF4-FFF2-40B4-BE49-F238E27FC236}">
                  <a16:creationId xmlns:a16="http://schemas.microsoft.com/office/drawing/2014/main" id="{D012A72C-261D-2D01-9A88-E059DF8F2059}"/>
                </a:ext>
              </a:extLst>
            </p:cNvPr>
            <p:cNvSpPr/>
            <p:nvPr/>
          </p:nvSpPr>
          <p:spPr>
            <a:xfrm rot="17580000" flipH="1">
              <a:off x="2690782" y="4697178"/>
              <a:ext cx="57747" cy="972569"/>
            </a:xfrm>
            <a:prstGeom prst="triangle">
              <a:avLst/>
            </a:prstGeom>
            <a:solidFill>
              <a:srgbClr val="FF938F"/>
            </a:solidFill>
            <a:ln>
              <a:solidFill>
                <a:srgbClr val="FF938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 name="正方形/長方形 155">
              <a:extLst>
                <a:ext uri="{FF2B5EF4-FFF2-40B4-BE49-F238E27FC236}">
                  <a16:creationId xmlns:a16="http://schemas.microsoft.com/office/drawing/2014/main" id="{B4382D0A-D4FB-F2B2-699B-C83ED7FD9C1F}"/>
                </a:ext>
              </a:extLst>
            </p:cNvPr>
            <p:cNvSpPr/>
            <p:nvPr/>
          </p:nvSpPr>
          <p:spPr>
            <a:xfrm rot="15616184">
              <a:off x="3229789" y="4037128"/>
              <a:ext cx="271388" cy="89739"/>
            </a:xfrm>
            <a:prstGeom prst="rect">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 name="正方形/長方形 156">
              <a:extLst>
                <a:ext uri="{FF2B5EF4-FFF2-40B4-BE49-F238E27FC236}">
                  <a16:creationId xmlns:a16="http://schemas.microsoft.com/office/drawing/2014/main" id="{7AC78F28-8DD5-7A11-8150-6A937F5F1F03}"/>
                </a:ext>
              </a:extLst>
            </p:cNvPr>
            <p:cNvSpPr/>
            <p:nvPr/>
          </p:nvSpPr>
          <p:spPr>
            <a:xfrm rot="15616184">
              <a:off x="3278089" y="4313736"/>
              <a:ext cx="271388" cy="89739"/>
            </a:xfrm>
            <a:prstGeom prst="rect">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7" name="正方形/長方形 157">
              <a:extLst>
                <a:ext uri="{FF2B5EF4-FFF2-40B4-BE49-F238E27FC236}">
                  <a16:creationId xmlns:a16="http://schemas.microsoft.com/office/drawing/2014/main" id="{68FA8FAC-3735-5D6B-3381-181F04403C09}"/>
                </a:ext>
              </a:extLst>
            </p:cNvPr>
            <p:cNvSpPr/>
            <p:nvPr/>
          </p:nvSpPr>
          <p:spPr>
            <a:xfrm rot="15616184">
              <a:off x="4251392" y="3839090"/>
              <a:ext cx="271388" cy="89739"/>
            </a:xfrm>
            <a:prstGeom prst="rect">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正方形/長方形 158">
              <a:extLst>
                <a:ext uri="{FF2B5EF4-FFF2-40B4-BE49-F238E27FC236}">
                  <a16:creationId xmlns:a16="http://schemas.microsoft.com/office/drawing/2014/main" id="{67449895-D097-7CAE-B586-D747044699B9}"/>
                </a:ext>
              </a:extLst>
            </p:cNvPr>
            <p:cNvSpPr/>
            <p:nvPr/>
          </p:nvSpPr>
          <p:spPr>
            <a:xfrm rot="15616184">
              <a:off x="4299695" y="4115700"/>
              <a:ext cx="271388" cy="89739"/>
            </a:xfrm>
            <a:prstGeom prst="rect">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正方形/長方形 153">
              <a:extLst>
                <a:ext uri="{FF2B5EF4-FFF2-40B4-BE49-F238E27FC236}">
                  <a16:creationId xmlns:a16="http://schemas.microsoft.com/office/drawing/2014/main" id="{43F83662-02E7-0D7A-04F3-3DDD4D5A9F0A}"/>
                </a:ext>
              </a:extLst>
            </p:cNvPr>
            <p:cNvSpPr/>
            <p:nvPr/>
          </p:nvSpPr>
          <p:spPr>
            <a:xfrm rot="21100300">
              <a:off x="3978027" y="4968284"/>
              <a:ext cx="164300" cy="57747"/>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正方形/長方形 154">
              <a:extLst>
                <a:ext uri="{FF2B5EF4-FFF2-40B4-BE49-F238E27FC236}">
                  <a16:creationId xmlns:a16="http://schemas.microsoft.com/office/drawing/2014/main" id="{66EA77CC-B960-D4C1-F29D-D8FC4621F0FE}"/>
                </a:ext>
              </a:extLst>
            </p:cNvPr>
            <p:cNvSpPr/>
            <p:nvPr/>
          </p:nvSpPr>
          <p:spPr>
            <a:xfrm rot="20576748">
              <a:off x="3773991" y="5028599"/>
              <a:ext cx="164300" cy="57747"/>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正方形/長方形 160">
              <a:extLst>
                <a:ext uri="{FF2B5EF4-FFF2-40B4-BE49-F238E27FC236}">
                  <a16:creationId xmlns:a16="http://schemas.microsoft.com/office/drawing/2014/main" id="{2D7493F7-1B41-EE47-A1D7-6CE8B7E720E8}"/>
                </a:ext>
              </a:extLst>
            </p:cNvPr>
            <p:cNvSpPr/>
            <p:nvPr/>
          </p:nvSpPr>
          <p:spPr>
            <a:xfrm rot="20379466">
              <a:off x="3983590" y="5770455"/>
              <a:ext cx="131844" cy="57747"/>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 name="正方形/長方形 161">
              <a:extLst>
                <a:ext uri="{FF2B5EF4-FFF2-40B4-BE49-F238E27FC236}">
                  <a16:creationId xmlns:a16="http://schemas.microsoft.com/office/drawing/2014/main" id="{432EFDE6-8CA8-62D0-33D5-6EACC8310B4D}"/>
                </a:ext>
              </a:extLst>
            </p:cNvPr>
            <p:cNvSpPr/>
            <p:nvPr/>
          </p:nvSpPr>
          <p:spPr>
            <a:xfrm rot="20379466">
              <a:off x="4113879" y="5717617"/>
              <a:ext cx="131844" cy="57747"/>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 name="正方形/長方形 163">
              <a:extLst>
                <a:ext uri="{FF2B5EF4-FFF2-40B4-BE49-F238E27FC236}">
                  <a16:creationId xmlns:a16="http://schemas.microsoft.com/office/drawing/2014/main" id="{B42C979C-D57E-BA22-1AA0-A99EBC767DB5}"/>
                </a:ext>
              </a:extLst>
            </p:cNvPr>
            <p:cNvSpPr/>
            <p:nvPr/>
          </p:nvSpPr>
          <p:spPr>
            <a:xfrm rot="20034804">
              <a:off x="2990877" y="4789858"/>
              <a:ext cx="131844" cy="57747"/>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 name="正方形/長方形 164">
              <a:extLst>
                <a:ext uri="{FF2B5EF4-FFF2-40B4-BE49-F238E27FC236}">
                  <a16:creationId xmlns:a16="http://schemas.microsoft.com/office/drawing/2014/main" id="{13266624-454F-EA88-0112-595AB79FED8F}"/>
                </a:ext>
              </a:extLst>
            </p:cNvPr>
            <p:cNvSpPr/>
            <p:nvPr/>
          </p:nvSpPr>
          <p:spPr>
            <a:xfrm rot="20034804">
              <a:off x="3094373" y="4709980"/>
              <a:ext cx="131844" cy="57747"/>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 name="弦 165">
              <a:extLst>
                <a:ext uri="{FF2B5EF4-FFF2-40B4-BE49-F238E27FC236}">
                  <a16:creationId xmlns:a16="http://schemas.microsoft.com/office/drawing/2014/main" id="{BFE807E5-6A2D-0572-1D9D-8477AF52D8A3}"/>
                </a:ext>
              </a:extLst>
            </p:cNvPr>
            <p:cNvSpPr/>
            <p:nvPr/>
          </p:nvSpPr>
          <p:spPr>
            <a:xfrm rot="14151418">
              <a:off x="3024794" y="5058038"/>
              <a:ext cx="269771" cy="407305"/>
            </a:xfrm>
            <a:prstGeom prst="chord">
              <a:avLst>
                <a:gd name="adj1" fmla="val 6606023"/>
                <a:gd name="adj2" fmla="val 14955302"/>
              </a:avLst>
            </a:prstGeom>
            <a:solidFill>
              <a:srgbClr val="0000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 name="正方形/長方形 351">
              <a:extLst>
                <a:ext uri="{FF2B5EF4-FFF2-40B4-BE49-F238E27FC236}">
                  <a16:creationId xmlns:a16="http://schemas.microsoft.com/office/drawing/2014/main" id="{B031BC08-71A5-6FE4-AC20-C5B2DCBE446D}"/>
                </a:ext>
              </a:extLst>
            </p:cNvPr>
            <p:cNvSpPr/>
            <p:nvPr/>
          </p:nvSpPr>
          <p:spPr>
            <a:xfrm rot="16200000">
              <a:off x="4428808" y="5820816"/>
              <a:ext cx="99180" cy="102751"/>
            </a:xfrm>
            <a:prstGeom prst="rect">
              <a:avLst/>
            </a:prstGeom>
            <a:solidFill>
              <a:srgbClr val="FF938F"/>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 name="正方形/長方形 352">
              <a:extLst>
                <a:ext uri="{FF2B5EF4-FFF2-40B4-BE49-F238E27FC236}">
                  <a16:creationId xmlns:a16="http://schemas.microsoft.com/office/drawing/2014/main" id="{292DFBC6-EAAF-BE00-4458-D596EF096A8B}"/>
                </a:ext>
              </a:extLst>
            </p:cNvPr>
            <p:cNvSpPr/>
            <p:nvPr/>
          </p:nvSpPr>
          <p:spPr>
            <a:xfrm rot="16200000">
              <a:off x="4431835" y="5939832"/>
              <a:ext cx="99180" cy="102751"/>
            </a:xfrm>
            <a:prstGeom prst="rect">
              <a:avLst/>
            </a:prstGeom>
            <a:solidFill>
              <a:srgbClr val="FF938F"/>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8" name="正方形/長方形 353">
              <a:extLst>
                <a:ext uri="{FF2B5EF4-FFF2-40B4-BE49-F238E27FC236}">
                  <a16:creationId xmlns:a16="http://schemas.microsoft.com/office/drawing/2014/main" id="{FF9B5B6D-7BE8-D20A-599B-9A0A5436D0F6}"/>
                </a:ext>
              </a:extLst>
            </p:cNvPr>
            <p:cNvSpPr/>
            <p:nvPr/>
          </p:nvSpPr>
          <p:spPr>
            <a:xfrm rot="16200000">
              <a:off x="4548543" y="5822876"/>
              <a:ext cx="99180" cy="102751"/>
            </a:xfrm>
            <a:prstGeom prst="rect">
              <a:avLst/>
            </a:prstGeom>
            <a:solidFill>
              <a:srgbClr val="FF938F"/>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 name="正方形/長方形 354">
              <a:extLst>
                <a:ext uri="{FF2B5EF4-FFF2-40B4-BE49-F238E27FC236}">
                  <a16:creationId xmlns:a16="http://schemas.microsoft.com/office/drawing/2014/main" id="{BB50BCED-0AA2-F2B4-8AE4-F594548F6EC5}"/>
                </a:ext>
              </a:extLst>
            </p:cNvPr>
            <p:cNvSpPr/>
            <p:nvPr/>
          </p:nvSpPr>
          <p:spPr>
            <a:xfrm rot="16200000">
              <a:off x="4552169" y="5937880"/>
              <a:ext cx="99180" cy="102751"/>
            </a:xfrm>
            <a:prstGeom prst="rect">
              <a:avLst/>
            </a:prstGeom>
            <a:solidFill>
              <a:srgbClr val="FF938F"/>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1" name="テキスト ボックス 373">
              <a:extLst>
                <a:ext uri="{FF2B5EF4-FFF2-40B4-BE49-F238E27FC236}">
                  <a16:creationId xmlns:a16="http://schemas.microsoft.com/office/drawing/2014/main" id="{5FC7A137-A9B6-3D7E-DAB7-DC4F92A00A1A}"/>
                </a:ext>
              </a:extLst>
            </p:cNvPr>
            <p:cNvSpPr txBox="1"/>
            <p:nvPr/>
          </p:nvSpPr>
          <p:spPr>
            <a:xfrm>
              <a:off x="4495196" y="4529598"/>
              <a:ext cx="1448131" cy="349875"/>
            </a:xfrm>
            <a:prstGeom prst="rect">
              <a:avLst/>
            </a:prstGeom>
            <a:solidFill>
              <a:schemeClr val="bg1"/>
            </a:solidFill>
          </p:spPr>
          <p:txBody>
            <a:bodyPr wrap="none" lIns="0" tIns="0" rIns="0" bIns="0" rtlCol="0">
              <a:spAutoFit/>
            </a:bodyPr>
            <a:lstStyle/>
            <a:p>
              <a:r>
                <a:rPr kumimoji="1" lang="en-US" altLang="ja-JP" b="1" dirty="0"/>
                <a:t>Compressor</a:t>
              </a:r>
              <a:endParaRPr kumimoji="1" lang="ja-JP" altLang="en-US" b="1" dirty="0"/>
            </a:p>
          </p:txBody>
        </p:sp>
        <p:sp>
          <p:nvSpPr>
            <p:cNvPr id="52" name="テキスト ボックス 389">
              <a:extLst>
                <a:ext uri="{FF2B5EF4-FFF2-40B4-BE49-F238E27FC236}">
                  <a16:creationId xmlns:a16="http://schemas.microsoft.com/office/drawing/2014/main" id="{C111D1F2-737B-1024-357C-52C0168A01D0}"/>
                </a:ext>
              </a:extLst>
            </p:cNvPr>
            <p:cNvSpPr txBox="1"/>
            <p:nvPr/>
          </p:nvSpPr>
          <p:spPr>
            <a:xfrm>
              <a:off x="990499" y="4720526"/>
              <a:ext cx="1209932" cy="738625"/>
            </a:xfrm>
            <a:prstGeom prst="rect">
              <a:avLst/>
            </a:prstGeom>
            <a:noFill/>
          </p:spPr>
          <p:txBody>
            <a:bodyPr wrap="none" rtlCol="0">
              <a:spAutoFit/>
            </a:bodyPr>
            <a:lstStyle/>
            <a:p>
              <a:r>
                <a:rPr lang="en-US" altLang="ja-JP" sz="1600" b="1" dirty="0"/>
                <a:t>Target</a:t>
              </a:r>
            </a:p>
            <a:p>
              <a:r>
                <a:rPr kumimoji="1" lang="en-US" altLang="ja-JP" sz="1600" b="1" dirty="0"/>
                <a:t>Chamber</a:t>
              </a:r>
              <a:endParaRPr kumimoji="1" lang="ja-JP" altLang="en-US" sz="1600" b="1" dirty="0"/>
            </a:p>
          </p:txBody>
        </p:sp>
        <p:sp>
          <p:nvSpPr>
            <p:cNvPr id="55" name="TextBox 54">
              <a:extLst>
                <a:ext uri="{FF2B5EF4-FFF2-40B4-BE49-F238E27FC236}">
                  <a16:creationId xmlns:a16="http://schemas.microsoft.com/office/drawing/2014/main" id="{2C3D06DB-26D7-01A8-CA57-BE24C8ACBAB0}"/>
                </a:ext>
              </a:extLst>
            </p:cNvPr>
            <p:cNvSpPr txBox="1"/>
            <p:nvPr/>
          </p:nvSpPr>
          <p:spPr>
            <a:xfrm>
              <a:off x="2342773" y="5539004"/>
              <a:ext cx="745619" cy="466500"/>
            </a:xfrm>
            <a:prstGeom prst="rect">
              <a:avLst/>
            </a:prstGeom>
            <a:noFill/>
          </p:spPr>
          <p:txBody>
            <a:bodyPr wrap="none" rtlCol="0">
              <a:spAutoFit/>
            </a:bodyPr>
            <a:lstStyle/>
            <a:p>
              <a:r>
                <a:rPr lang="en-US" dirty="0">
                  <a:solidFill>
                    <a:srgbClr val="0000FF"/>
                  </a:solidFill>
                </a:rPr>
                <a:t>OAP</a:t>
              </a:r>
            </a:p>
          </p:txBody>
        </p:sp>
      </p:grpSp>
      <p:pic>
        <p:nvPicPr>
          <p:cNvPr id="82" name="Picture 81">
            <a:extLst>
              <a:ext uri="{FF2B5EF4-FFF2-40B4-BE49-F238E27FC236}">
                <a16:creationId xmlns:a16="http://schemas.microsoft.com/office/drawing/2014/main" id="{EB0A545E-927C-3C10-C259-B9F68EEDE1D3}"/>
              </a:ext>
            </a:extLst>
          </p:cNvPr>
          <p:cNvPicPr>
            <a:picLocks noChangeAspect="1"/>
          </p:cNvPicPr>
          <p:nvPr/>
        </p:nvPicPr>
        <p:blipFill>
          <a:blip r:embed="rId3"/>
          <a:srcRect t="4246" r="43140" b="15228"/>
          <a:stretch>
            <a:fillRect/>
          </a:stretch>
        </p:blipFill>
        <p:spPr>
          <a:xfrm>
            <a:off x="5694763" y="2278380"/>
            <a:ext cx="4878611" cy="4548217"/>
          </a:xfrm>
          <a:prstGeom prst="rect">
            <a:avLst/>
          </a:prstGeom>
        </p:spPr>
      </p:pic>
      <p:grpSp>
        <p:nvGrpSpPr>
          <p:cNvPr id="83" name="Group 82">
            <a:extLst>
              <a:ext uri="{FF2B5EF4-FFF2-40B4-BE49-F238E27FC236}">
                <a16:creationId xmlns:a16="http://schemas.microsoft.com/office/drawing/2014/main" id="{49DF60D9-E894-A794-A905-3A877B130096}"/>
              </a:ext>
            </a:extLst>
          </p:cNvPr>
          <p:cNvGrpSpPr>
            <a:grpSpLocks noChangeAspect="1"/>
          </p:cNvGrpSpPr>
          <p:nvPr/>
        </p:nvGrpSpPr>
        <p:grpSpPr>
          <a:xfrm rot="1169442">
            <a:off x="7000225" y="3736154"/>
            <a:ext cx="615786" cy="944566"/>
            <a:chOff x="1755363" y="336090"/>
            <a:chExt cx="4054678" cy="6219548"/>
          </a:xfrm>
        </p:grpSpPr>
        <p:pic>
          <p:nvPicPr>
            <p:cNvPr id="84" name="Picture 83">
              <a:extLst>
                <a:ext uri="{FF2B5EF4-FFF2-40B4-BE49-F238E27FC236}">
                  <a16:creationId xmlns:a16="http://schemas.microsoft.com/office/drawing/2014/main" id="{2D922F84-2B5C-7E9E-E620-21FF685EBB7B}"/>
                </a:ext>
              </a:extLst>
            </p:cNvPr>
            <p:cNvPicPr>
              <a:picLocks noChangeAspect="1"/>
            </p:cNvPicPr>
            <p:nvPr/>
          </p:nvPicPr>
          <p:blipFill>
            <a:blip r:embed="rId4"/>
            <a:stretch>
              <a:fillRect/>
            </a:stretch>
          </p:blipFill>
          <p:spPr>
            <a:xfrm rot="-2640000" flipV="1">
              <a:off x="2328119" y="336090"/>
              <a:ext cx="3150277" cy="6219548"/>
            </a:xfrm>
            <a:prstGeom prst="rect">
              <a:avLst/>
            </a:prstGeom>
          </p:spPr>
        </p:pic>
        <p:cxnSp>
          <p:nvCxnSpPr>
            <p:cNvPr id="85" name="Straight Connector 84">
              <a:extLst>
                <a:ext uri="{FF2B5EF4-FFF2-40B4-BE49-F238E27FC236}">
                  <a16:creationId xmlns:a16="http://schemas.microsoft.com/office/drawing/2014/main" id="{DEEE5370-B62E-4A6D-940A-21ACFE53E26A}"/>
                </a:ext>
              </a:extLst>
            </p:cNvPr>
            <p:cNvCxnSpPr>
              <a:cxnSpLocks/>
            </p:cNvCxnSpPr>
            <p:nvPr/>
          </p:nvCxnSpPr>
          <p:spPr>
            <a:xfrm>
              <a:off x="2468673" y="2743200"/>
              <a:ext cx="926678" cy="157474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888EA665-DF39-5140-7236-F4C2C08ECED6}"/>
                </a:ext>
              </a:extLst>
            </p:cNvPr>
            <p:cNvCxnSpPr>
              <a:cxnSpLocks/>
            </p:cNvCxnSpPr>
            <p:nvPr/>
          </p:nvCxnSpPr>
          <p:spPr>
            <a:xfrm>
              <a:off x="3685256" y="1372469"/>
              <a:ext cx="1118317" cy="196104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078F12CE-720A-D5AD-5DFE-7C1042FCA707}"/>
                </a:ext>
              </a:extLst>
            </p:cNvPr>
            <p:cNvCxnSpPr>
              <a:cxnSpLocks/>
            </p:cNvCxnSpPr>
            <p:nvPr/>
          </p:nvCxnSpPr>
          <p:spPr>
            <a:xfrm flipV="1">
              <a:off x="1801512" y="2743200"/>
              <a:ext cx="682403" cy="59030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A6DA29FC-67FE-0642-E441-A2EC71B93F82}"/>
                </a:ext>
              </a:extLst>
            </p:cNvPr>
            <p:cNvCxnSpPr>
              <a:cxnSpLocks/>
            </p:cNvCxnSpPr>
            <p:nvPr/>
          </p:nvCxnSpPr>
          <p:spPr>
            <a:xfrm>
              <a:off x="4803573" y="3348085"/>
              <a:ext cx="100646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89" name="Arc 88">
              <a:extLst>
                <a:ext uri="{FF2B5EF4-FFF2-40B4-BE49-F238E27FC236}">
                  <a16:creationId xmlns:a16="http://schemas.microsoft.com/office/drawing/2014/main" id="{9576C49F-3309-0DED-0157-790199249613}"/>
                </a:ext>
              </a:extLst>
            </p:cNvPr>
            <p:cNvSpPr/>
            <p:nvPr/>
          </p:nvSpPr>
          <p:spPr>
            <a:xfrm rot="19935519">
              <a:off x="1755363" y="2679200"/>
              <a:ext cx="1136716" cy="914400"/>
            </a:xfrm>
            <a:prstGeom prst="arc">
              <a:avLst>
                <a:gd name="adj1" fmla="val 15164054"/>
                <a:gd name="adj2" fmla="val 21409436"/>
              </a:avLst>
            </a:pr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JP"/>
            </a:p>
          </p:txBody>
        </p:sp>
        <p:sp>
          <p:nvSpPr>
            <p:cNvPr id="90" name="Arc 89">
              <a:extLst>
                <a:ext uri="{FF2B5EF4-FFF2-40B4-BE49-F238E27FC236}">
                  <a16:creationId xmlns:a16="http://schemas.microsoft.com/office/drawing/2014/main" id="{3C7EE3B5-5274-EC88-D262-45B9E07C43E8}"/>
                </a:ext>
              </a:extLst>
            </p:cNvPr>
            <p:cNvSpPr/>
            <p:nvPr/>
          </p:nvSpPr>
          <p:spPr>
            <a:xfrm rot="636953">
              <a:off x="3990591" y="3229875"/>
              <a:ext cx="914400" cy="914400"/>
            </a:xfrm>
            <a:prstGeom prst="arc">
              <a:avLst>
                <a:gd name="adj1" fmla="val 15309278"/>
                <a:gd name="adj2" fmla="val 0"/>
              </a:avLst>
            </a:pr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JP"/>
            </a:p>
          </p:txBody>
        </p:sp>
      </p:grpSp>
      <p:sp>
        <p:nvSpPr>
          <p:cNvPr id="91" name="TextBox 90">
            <a:extLst>
              <a:ext uri="{FF2B5EF4-FFF2-40B4-BE49-F238E27FC236}">
                <a16:creationId xmlns:a16="http://schemas.microsoft.com/office/drawing/2014/main" id="{911D0D9E-8DB5-6C61-E586-49F26BEB6A26}"/>
              </a:ext>
            </a:extLst>
          </p:cNvPr>
          <p:cNvSpPr txBox="1"/>
          <p:nvPr/>
        </p:nvSpPr>
        <p:spPr>
          <a:xfrm>
            <a:off x="5904107" y="2496566"/>
            <a:ext cx="2768322" cy="369332"/>
          </a:xfrm>
          <a:prstGeom prst="rect">
            <a:avLst/>
          </a:prstGeom>
          <a:noFill/>
        </p:spPr>
        <p:txBody>
          <a:bodyPr wrap="none" rtlCol="0">
            <a:spAutoFit/>
          </a:bodyPr>
          <a:lstStyle/>
          <a:p>
            <a:r>
              <a:rPr lang="en-JP" dirty="0"/>
              <a:t>Post-compressor concept</a:t>
            </a:r>
          </a:p>
        </p:txBody>
      </p:sp>
      <p:cxnSp>
        <p:nvCxnSpPr>
          <p:cNvPr id="93" name="Straight Arrow Connector 92">
            <a:extLst>
              <a:ext uri="{FF2B5EF4-FFF2-40B4-BE49-F238E27FC236}">
                <a16:creationId xmlns:a16="http://schemas.microsoft.com/office/drawing/2014/main" id="{01AA5BF7-191F-0B1F-9E22-3BA9F2D9113B}"/>
              </a:ext>
            </a:extLst>
          </p:cNvPr>
          <p:cNvCxnSpPr/>
          <p:nvPr/>
        </p:nvCxnSpPr>
        <p:spPr>
          <a:xfrm flipH="1">
            <a:off x="7325378" y="2932386"/>
            <a:ext cx="133850" cy="6096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4" name="TextBox 93">
            <a:extLst>
              <a:ext uri="{FF2B5EF4-FFF2-40B4-BE49-F238E27FC236}">
                <a16:creationId xmlns:a16="http://schemas.microsoft.com/office/drawing/2014/main" id="{8AA385F2-CD52-7094-0AB2-859A70CA0BE3}"/>
              </a:ext>
            </a:extLst>
          </p:cNvPr>
          <p:cNvSpPr txBox="1"/>
          <p:nvPr/>
        </p:nvSpPr>
        <p:spPr>
          <a:xfrm>
            <a:off x="7210308" y="6035244"/>
            <a:ext cx="2112368" cy="369332"/>
          </a:xfrm>
          <a:prstGeom prst="rect">
            <a:avLst/>
          </a:prstGeom>
          <a:noFill/>
        </p:spPr>
        <p:txBody>
          <a:bodyPr wrap="square" rtlCol="0">
            <a:spAutoFit/>
          </a:bodyPr>
          <a:lstStyle/>
          <a:p>
            <a:r>
              <a:rPr lang="en-JP" dirty="0"/>
              <a:t>100 ps LFEX @ 4 kJ</a:t>
            </a:r>
          </a:p>
        </p:txBody>
      </p:sp>
      <p:sp>
        <p:nvSpPr>
          <p:cNvPr id="95" name="TextBox 94">
            <a:extLst>
              <a:ext uri="{FF2B5EF4-FFF2-40B4-BE49-F238E27FC236}">
                <a16:creationId xmlns:a16="http://schemas.microsoft.com/office/drawing/2014/main" id="{5824639B-D4C9-7F07-0E72-E44382A5064A}"/>
              </a:ext>
            </a:extLst>
          </p:cNvPr>
          <p:cNvSpPr txBox="1"/>
          <p:nvPr/>
        </p:nvSpPr>
        <p:spPr>
          <a:xfrm>
            <a:off x="6159366" y="5099183"/>
            <a:ext cx="1136850" cy="369332"/>
          </a:xfrm>
          <a:prstGeom prst="rect">
            <a:avLst/>
          </a:prstGeom>
          <a:noFill/>
        </p:spPr>
        <p:txBody>
          <a:bodyPr wrap="none" rtlCol="0">
            <a:spAutoFit/>
          </a:bodyPr>
          <a:lstStyle/>
          <a:p>
            <a:r>
              <a:rPr lang="en-JP" dirty="0"/>
              <a:t>1 ps LFEX</a:t>
            </a:r>
          </a:p>
        </p:txBody>
      </p:sp>
      <p:cxnSp>
        <p:nvCxnSpPr>
          <p:cNvPr id="96" name="Straight Arrow Connector 95">
            <a:extLst>
              <a:ext uri="{FF2B5EF4-FFF2-40B4-BE49-F238E27FC236}">
                <a16:creationId xmlns:a16="http://schemas.microsoft.com/office/drawing/2014/main" id="{E788A7B9-D510-CF02-4C3A-73C3703C6EB7}"/>
              </a:ext>
            </a:extLst>
          </p:cNvPr>
          <p:cNvCxnSpPr>
            <a:cxnSpLocks/>
          </p:cNvCxnSpPr>
          <p:nvPr/>
        </p:nvCxnSpPr>
        <p:spPr>
          <a:xfrm flipV="1">
            <a:off x="6896175" y="4163122"/>
            <a:ext cx="184002" cy="101270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8" name="TextBox 97">
            <a:extLst>
              <a:ext uri="{FF2B5EF4-FFF2-40B4-BE49-F238E27FC236}">
                <a16:creationId xmlns:a16="http://schemas.microsoft.com/office/drawing/2014/main" id="{C5AB14CC-C2D4-71CC-CB40-F17F43A0F01E}"/>
              </a:ext>
            </a:extLst>
          </p:cNvPr>
          <p:cNvSpPr txBox="1"/>
          <p:nvPr/>
        </p:nvSpPr>
        <p:spPr>
          <a:xfrm>
            <a:off x="60209" y="2411123"/>
            <a:ext cx="3171989" cy="923330"/>
          </a:xfrm>
          <a:prstGeom prst="rect">
            <a:avLst/>
          </a:prstGeom>
          <a:noFill/>
        </p:spPr>
        <p:txBody>
          <a:bodyPr wrap="square" rtlCol="0">
            <a:spAutoFit/>
          </a:bodyPr>
          <a:lstStyle/>
          <a:p>
            <a:r>
              <a:rPr lang="en-JP" dirty="0"/>
              <a:t>Compressor : 2 ns to 1.5 ps, 1kJ in 4 beams focused by a single  parabola  </a:t>
            </a:r>
          </a:p>
        </p:txBody>
      </p:sp>
      <p:cxnSp>
        <p:nvCxnSpPr>
          <p:cNvPr id="100" name="Straight Arrow Connector 99">
            <a:extLst>
              <a:ext uri="{FF2B5EF4-FFF2-40B4-BE49-F238E27FC236}">
                <a16:creationId xmlns:a16="http://schemas.microsoft.com/office/drawing/2014/main" id="{58D7970B-6583-65A2-72A3-72DA45031252}"/>
              </a:ext>
            </a:extLst>
          </p:cNvPr>
          <p:cNvCxnSpPr>
            <a:cxnSpLocks/>
          </p:cNvCxnSpPr>
          <p:nvPr/>
        </p:nvCxnSpPr>
        <p:spPr>
          <a:xfrm flipV="1">
            <a:off x="8889878" y="5089838"/>
            <a:ext cx="96467" cy="84982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23592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1">
            <a:extLst>
              <a:ext uri="{FF2B5EF4-FFF2-40B4-BE49-F238E27FC236}">
                <a16:creationId xmlns:a16="http://schemas.microsoft.com/office/drawing/2014/main" id="{0ED75A26-BFA6-D0C1-4EDD-AC38C777AD5C}"/>
              </a:ext>
            </a:extLst>
          </p:cNvPr>
          <p:cNvSpPr txBox="1">
            <a:spLocks/>
          </p:cNvSpPr>
          <p:nvPr/>
        </p:nvSpPr>
        <p:spPr>
          <a:xfrm>
            <a:off x="0" y="0"/>
            <a:ext cx="9830846" cy="1143000"/>
          </a:xfrm>
          <a:prstGeom prst="rect">
            <a:avLst/>
          </a:prstGeom>
          <a:solidFill>
            <a:srgbClr val="000090"/>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401" dirty="0">
                <a:solidFill>
                  <a:schemeClr val="bg1"/>
                </a:solidFill>
              </a:rPr>
              <a:t>Post compressor concept </a:t>
            </a:r>
          </a:p>
        </p:txBody>
      </p:sp>
      <p:pic>
        <p:nvPicPr>
          <p:cNvPr id="25" name="Picture 24">
            <a:extLst>
              <a:ext uri="{FF2B5EF4-FFF2-40B4-BE49-F238E27FC236}">
                <a16:creationId xmlns:a16="http://schemas.microsoft.com/office/drawing/2014/main" id="{FEAE6237-FAC7-4477-EBFA-FCC84B269C41}"/>
              </a:ext>
            </a:extLst>
          </p:cNvPr>
          <p:cNvPicPr>
            <a:picLocks noChangeAspect="1"/>
          </p:cNvPicPr>
          <p:nvPr/>
        </p:nvPicPr>
        <p:blipFill>
          <a:blip r:embed="rId2"/>
          <a:stretch>
            <a:fillRect/>
          </a:stretch>
        </p:blipFill>
        <p:spPr>
          <a:xfrm>
            <a:off x="9830846" y="-11575"/>
            <a:ext cx="2142746" cy="1154724"/>
          </a:xfrm>
          <a:prstGeom prst="rect">
            <a:avLst/>
          </a:prstGeom>
        </p:spPr>
      </p:pic>
      <p:sp>
        <p:nvSpPr>
          <p:cNvPr id="26" name="TextBox 25">
            <a:extLst>
              <a:ext uri="{FF2B5EF4-FFF2-40B4-BE49-F238E27FC236}">
                <a16:creationId xmlns:a16="http://schemas.microsoft.com/office/drawing/2014/main" id="{93F2C74D-2DA1-49DF-85AC-16D81BA419E1}"/>
              </a:ext>
            </a:extLst>
          </p:cNvPr>
          <p:cNvSpPr txBox="1"/>
          <p:nvPr/>
        </p:nvSpPr>
        <p:spPr>
          <a:xfrm>
            <a:off x="6453587" y="1326449"/>
            <a:ext cx="5520005" cy="4298613"/>
          </a:xfrm>
          <a:prstGeom prst="rect">
            <a:avLst/>
          </a:prstGeom>
          <a:noFill/>
        </p:spPr>
        <p:txBody>
          <a:bodyPr wrap="square" rtlCol="0">
            <a:spAutoFit/>
          </a:bodyPr>
          <a:lstStyle/>
          <a:p>
            <a:r>
              <a:rPr lang="en-JP" sz="2000" dirty="0"/>
              <a:t>The post-compressor is a partially sacrificial system composed by only 4 optics.</a:t>
            </a:r>
          </a:p>
          <a:p>
            <a:endParaRPr lang="en-JP" sz="2000" dirty="0"/>
          </a:p>
          <a:p>
            <a:pPr marL="285750" indent="-285750">
              <a:buFont typeface="Arial" panose="020B0604020202020204" pitchFamily="34" charset="0"/>
              <a:buChar char="•"/>
            </a:pPr>
            <a:r>
              <a:rPr lang="en-JP" sz="2000" dirty="0"/>
              <a:t>We work at damage threshold on the M1, concave parabola, I ~ 6 x10</a:t>
            </a:r>
            <a:r>
              <a:rPr lang="en-JP" sz="2000" baseline="30000" dirty="0"/>
              <a:t>11</a:t>
            </a:r>
            <a:r>
              <a:rPr lang="en-JP" sz="2000" dirty="0"/>
              <a:t> W/cm</a:t>
            </a:r>
            <a:r>
              <a:rPr lang="en-JP" sz="2000" baseline="30000" dirty="0"/>
              <a:t>2</a:t>
            </a:r>
          </a:p>
          <a:p>
            <a:pPr marL="285750" indent="-285750">
              <a:buFont typeface="Arial" panose="020B0604020202020204" pitchFamily="34" charset="0"/>
              <a:buChar char="•"/>
            </a:pPr>
            <a:endParaRPr lang="en-JP" sz="2000" dirty="0"/>
          </a:p>
          <a:p>
            <a:pPr marL="285750" indent="-285750">
              <a:buFont typeface="Arial" panose="020B0604020202020204" pitchFamily="34" charset="0"/>
              <a:buChar char="•"/>
            </a:pPr>
            <a:r>
              <a:rPr lang="en-JP" sz="2000" dirty="0"/>
              <a:t>We are above damage threshold on the gratings  G1 and G2 which will be replaced after every shot </a:t>
            </a:r>
          </a:p>
          <a:p>
            <a:pPr marL="285750" indent="-285750">
              <a:buFont typeface="Arial" panose="020B0604020202020204" pitchFamily="34" charset="0"/>
              <a:buChar char="•"/>
            </a:pPr>
            <a:endParaRPr lang="en-JP" sz="2000" dirty="0"/>
          </a:p>
          <a:p>
            <a:pPr marL="285750" indent="-285750">
              <a:buFont typeface="Arial" panose="020B0604020202020204" pitchFamily="34" charset="0"/>
              <a:buChar char="•"/>
            </a:pPr>
            <a:r>
              <a:rPr lang="en-JP" sz="2000" dirty="0"/>
              <a:t>We will work on the final OAP as plasma mirror with intensity ~ 6x 10</a:t>
            </a:r>
            <a:r>
              <a:rPr lang="en-JP" sz="2000" baseline="30000" dirty="0"/>
              <a:t>13</a:t>
            </a:r>
            <a:r>
              <a:rPr lang="en-JP" sz="2000" dirty="0"/>
              <a:t> W/cm</a:t>
            </a:r>
            <a:r>
              <a:rPr lang="en-JP" sz="2000" baseline="30000" dirty="0"/>
              <a:t>2</a:t>
            </a:r>
          </a:p>
          <a:p>
            <a:pPr marL="285750" indent="-285750">
              <a:buFont typeface="Arial" panose="020B0604020202020204" pitchFamily="34" charset="0"/>
              <a:buChar char="•"/>
            </a:pPr>
            <a:endParaRPr lang="en-JP" sz="2000" baseline="30000" dirty="0"/>
          </a:p>
          <a:p>
            <a:pPr marL="285750" indent="-285750">
              <a:buFont typeface="Arial" panose="020B0604020202020204" pitchFamily="34" charset="0"/>
              <a:buChar char="•"/>
            </a:pPr>
            <a:r>
              <a:rPr lang="en-JP" sz="2000" dirty="0"/>
              <a:t>Expected intensity on target ~ 1-5x10</a:t>
            </a:r>
            <a:r>
              <a:rPr lang="en-JP" sz="2000" baseline="30000" dirty="0"/>
              <a:t>21</a:t>
            </a:r>
            <a:r>
              <a:rPr lang="en-JP" sz="2000" dirty="0"/>
              <a:t> W/cm</a:t>
            </a:r>
            <a:r>
              <a:rPr lang="en-JP" sz="2000" baseline="30000" dirty="0"/>
              <a:t>2</a:t>
            </a:r>
          </a:p>
        </p:txBody>
      </p:sp>
      <p:grpSp>
        <p:nvGrpSpPr>
          <p:cNvPr id="49" name="Group 48">
            <a:extLst>
              <a:ext uri="{FF2B5EF4-FFF2-40B4-BE49-F238E27FC236}">
                <a16:creationId xmlns:a16="http://schemas.microsoft.com/office/drawing/2014/main" id="{862B2A21-4179-333E-C37A-D6DB2EF89406}"/>
              </a:ext>
            </a:extLst>
          </p:cNvPr>
          <p:cNvGrpSpPr>
            <a:grpSpLocks noChangeAspect="1"/>
          </p:cNvGrpSpPr>
          <p:nvPr/>
        </p:nvGrpSpPr>
        <p:grpSpPr>
          <a:xfrm>
            <a:off x="525885" y="1154574"/>
            <a:ext cx="4809784" cy="5780113"/>
            <a:chOff x="525884" y="272352"/>
            <a:chExt cx="5543905" cy="6662336"/>
          </a:xfrm>
        </p:grpSpPr>
        <p:pic>
          <p:nvPicPr>
            <p:cNvPr id="27" name="Picture 26">
              <a:extLst>
                <a:ext uri="{FF2B5EF4-FFF2-40B4-BE49-F238E27FC236}">
                  <a16:creationId xmlns:a16="http://schemas.microsoft.com/office/drawing/2014/main" id="{10D30DCA-B1E4-7355-B485-742E583CA439}"/>
                </a:ext>
              </a:extLst>
            </p:cNvPr>
            <p:cNvPicPr>
              <a:picLocks noChangeAspect="1"/>
            </p:cNvPicPr>
            <p:nvPr/>
          </p:nvPicPr>
          <p:blipFill>
            <a:blip r:embed="rId3"/>
            <a:stretch>
              <a:fillRect/>
            </a:stretch>
          </p:blipFill>
          <p:spPr>
            <a:xfrm rot="-2640000" flipV="1">
              <a:off x="2244036" y="493746"/>
              <a:ext cx="3150277" cy="6219548"/>
            </a:xfrm>
            <a:prstGeom prst="rect">
              <a:avLst/>
            </a:prstGeom>
          </p:spPr>
        </p:pic>
        <p:cxnSp>
          <p:nvCxnSpPr>
            <p:cNvPr id="28" name="Straight Connector 27">
              <a:extLst>
                <a:ext uri="{FF2B5EF4-FFF2-40B4-BE49-F238E27FC236}">
                  <a16:creationId xmlns:a16="http://schemas.microsoft.com/office/drawing/2014/main" id="{5CDB09A8-47A7-0525-F786-0E2E497C24D2}"/>
                </a:ext>
              </a:extLst>
            </p:cNvPr>
            <p:cNvCxnSpPr>
              <a:cxnSpLocks/>
            </p:cNvCxnSpPr>
            <p:nvPr/>
          </p:nvCxnSpPr>
          <p:spPr>
            <a:xfrm flipH="1">
              <a:off x="1277870" y="3491165"/>
              <a:ext cx="4791919" cy="0"/>
            </a:xfrm>
            <a:prstGeom prst="line">
              <a:avLst/>
            </a:prstGeom>
            <a:ln w="63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FB585BFA-743F-19DC-D4F9-2D98000AB2B6}"/>
                </a:ext>
              </a:extLst>
            </p:cNvPr>
            <p:cNvCxnSpPr>
              <a:cxnSpLocks/>
            </p:cNvCxnSpPr>
            <p:nvPr/>
          </p:nvCxnSpPr>
          <p:spPr>
            <a:xfrm>
              <a:off x="2384590" y="2900856"/>
              <a:ext cx="926678" cy="157474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6A25427D-81CF-751A-00A1-76F2C05473ED}"/>
                </a:ext>
              </a:extLst>
            </p:cNvPr>
            <p:cNvCxnSpPr>
              <a:cxnSpLocks/>
            </p:cNvCxnSpPr>
            <p:nvPr/>
          </p:nvCxnSpPr>
          <p:spPr>
            <a:xfrm>
              <a:off x="3601173" y="1530125"/>
              <a:ext cx="1118317" cy="196104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5703E21A-6D1B-0868-E75C-7D5D3D974027}"/>
                </a:ext>
              </a:extLst>
            </p:cNvPr>
            <p:cNvCxnSpPr>
              <a:cxnSpLocks/>
            </p:cNvCxnSpPr>
            <p:nvPr/>
          </p:nvCxnSpPr>
          <p:spPr>
            <a:xfrm flipV="1">
              <a:off x="1717429" y="2900856"/>
              <a:ext cx="682403" cy="59030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9A9D450D-8199-42C2-923D-CD7A94FA1776}"/>
                </a:ext>
              </a:extLst>
            </p:cNvPr>
            <p:cNvCxnSpPr>
              <a:cxnSpLocks/>
            </p:cNvCxnSpPr>
            <p:nvPr/>
          </p:nvCxnSpPr>
          <p:spPr>
            <a:xfrm>
              <a:off x="4719490" y="3505741"/>
              <a:ext cx="100646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3" name="Arc 32">
              <a:extLst>
                <a:ext uri="{FF2B5EF4-FFF2-40B4-BE49-F238E27FC236}">
                  <a16:creationId xmlns:a16="http://schemas.microsoft.com/office/drawing/2014/main" id="{925531C4-D819-6A8F-0DE2-43371079B56E}"/>
                </a:ext>
              </a:extLst>
            </p:cNvPr>
            <p:cNvSpPr/>
            <p:nvPr/>
          </p:nvSpPr>
          <p:spPr>
            <a:xfrm rot="19935519">
              <a:off x="1671280" y="2836856"/>
              <a:ext cx="1136716" cy="914400"/>
            </a:xfrm>
            <a:prstGeom prst="arc">
              <a:avLst>
                <a:gd name="adj1" fmla="val 15164054"/>
                <a:gd name="adj2" fmla="val 21409436"/>
              </a:avLst>
            </a:pr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JP"/>
            </a:p>
          </p:txBody>
        </p:sp>
        <p:sp>
          <p:nvSpPr>
            <p:cNvPr id="34" name="Arc 33">
              <a:extLst>
                <a:ext uri="{FF2B5EF4-FFF2-40B4-BE49-F238E27FC236}">
                  <a16:creationId xmlns:a16="http://schemas.microsoft.com/office/drawing/2014/main" id="{32470553-A0A1-FB06-ED83-95D090B23F29}"/>
                </a:ext>
              </a:extLst>
            </p:cNvPr>
            <p:cNvSpPr/>
            <p:nvPr/>
          </p:nvSpPr>
          <p:spPr>
            <a:xfrm rot="636953">
              <a:off x="3906508" y="3387531"/>
              <a:ext cx="914400" cy="914400"/>
            </a:xfrm>
            <a:prstGeom prst="arc">
              <a:avLst>
                <a:gd name="adj1" fmla="val 15309278"/>
                <a:gd name="adj2" fmla="val 0"/>
              </a:avLst>
            </a:pr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JP"/>
            </a:p>
          </p:txBody>
        </p:sp>
        <p:sp>
          <p:nvSpPr>
            <p:cNvPr id="35" name="TextBox 34">
              <a:extLst>
                <a:ext uri="{FF2B5EF4-FFF2-40B4-BE49-F238E27FC236}">
                  <a16:creationId xmlns:a16="http://schemas.microsoft.com/office/drawing/2014/main" id="{E0F421BE-CC35-C7BC-E1A0-85E913F72D23}"/>
                </a:ext>
              </a:extLst>
            </p:cNvPr>
            <p:cNvSpPr txBox="1"/>
            <p:nvPr/>
          </p:nvSpPr>
          <p:spPr>
            <a:xfrm>
              <a:off x="1253083" y="3558274"/>
              <a:ext cx="608436" cy="369332"/>
            </a:xfrm>
            <a:prstGeom prst="rect">
              <a:avLst/>
            </a:prstGeom>
            <a:noFill/>
          </p:spPr>
          <p:txBody>
            <a:bodyPr wrap="none" rtlCol="0">
              <a:spAutoFit/>
            </a:bodyPr>
            <a:lstStyle/>
            <a:p>
              <a:r>
                <a:rPr lang="en-JP" dirty="0"/>
                <a:t>TCC</a:t>
              </a:r>
            </a:p>
          </p:txBody>
        </p:sp>
        <p:cxnSp>
          <p:nvCxnSpPr>
            <p:cNvPr id="36" name="Straight Arrow Connector 35">
              <a:extLst>
                <a:ext uri="{FF2B5EF4-FFF2-40B4-BE49-F238E27FC236}">
                  <a16:creationId xmlns:a16="http://schemas.microsoft.com/office/drawing/2014/main" id="{AE42B33D-1B12-362A-3DF3-738E4DA13A00}"/>
                </a:ext>
              </a:extLst>
            </p:cNvPr>
            <p:cNvCxnSpPr/>
            <p:nvPr/>
          </p:nvCxnSpPr>
          <p:spPr>
            <a:xfrm flipH="1">
              <a:off x="525884" y="272352"/>
              <a:ext cx="2167100" cy="2109215"/>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D7421AC8-EAFC-DF4D-5918-D5933D7A5C58}"/>
                </a:ext>
              </a:extLst>
            </p:cNvPr>
            <p:cNvSpPr txBox="1"/>
            <p:nvPr/>
          </p:nvSpPr>
          <p:spPr>
            <a:xfrm rot="19023858">
              <a:off x="998743" y="943231"/>
              <a:ext cx="986167" cy="369332"/>
            </a:xfrm>
            <a:prstGeom prst="rect">
              <a:avLst/>
            </a:prstGeom>
            <a:noFill/>
          </p:spPr>
          <p:txBody>
            <a:bodyPr wrap="none" rtlCol="0">
              <a:spAutoFit/>
            </a:bodyPr>
            <a:lstStyle/>
            <a:p>
              <a:r>
                <a:rPr lang="en-JP" dirty="0"/>
                <a:t>40.5 cm</a:t>
              </a:r>
            </a:p>
          </p:txBody>
        </p:sp>
        <p:cxnSp>
          <p:nvCxnSpPr>
            <p:cNvPr id="38" name="Straight Arrow Connector 37">
              <a:extLst>
                <a:ext uri="{FF2B5EF4-FFF2-40B4-BE49-F238E27FC236}">
                  <a16:creationId xmlns:a16="http://schemas.microsoft.com/office/drawing/2014/main" id="{FE83DAC3-6020-2A42-9DF4-A454D9AA349E}"/>
                </a:ext>
              </a:extLst>
            </p:cNvPr>
            <p:cNvCxnSpPr>
              <a:cxnSpLocks/>
            </p:cNvCxnSpPr>
            <p:nvPr/>
          </p:nvCxnSpPr>
          <p:spPr>
            <a:xfrm flipH="1">
              <a:off x="1712047" y="2877945"/>
              <a:ext cx="612033" cy="523202"/>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CFD54015-453B-8B51-8965-AB60D4752FD4}"/>
                </a:ext>
              </a:extLst>
            </p:cNvPr>
            <p:cNvSpPr txBox="1"/>
            <p:nvPr/>
          </p:nvSpPr>
          <p:spPr>
            <a:xfrm rot="19023858">
              <a:off x="1358781" y="2635833"/>
              <a:ext cx="797013" cy="369332"/>
            </a:xfrm>
            <a:prstGeom prst="rect">
              <a:avLst/>
            </a:prstGeom>
            <a:noFill/>
          </p:spPr>
          <p:txBody>
            <a:bodyPr wrap="none" rtlCol="0">
              <a:spAutoFit/>
            </a:bodyPr>
            <a:lstStyle/>
            <a:p>
              <a:r>
                <a:rPr lang="en-JP" dirty="0"/>
                <a:t>12 cm</a:t>
              </a:r>
            </a:p>
          </p:txBody>
        </p:sp>
        <p:cxnSp>
          <p:nvCxnSpPr>
            <p:cNvPr id="40" name="Straight Connector 39">
              <a:extLst>
                <a:ext uri="{FF2B5EF4-FFF2-40B4-BE49-F238E27FC236}">
                  <a16:creationId xmlns:a16="http://schemas.microsoft.com/office/drawing/2014/main" id="{6FAC98D2-69C4-0FC4-8322-D49275AC5F9A}"/>
                </a:ext>
              </a:extLst>
            </p:cNvPr>
            <p:cNvCxnSpPr>
              <a:cxnSpLocks/>
            </p:cNvCxnSpPr>
            <p:nvPr/>
          </p:nvCxnSpPr>
          <p:spPr>
            <a:xfrm flipV="1">
              <a:off x="1712047" y="3475353"/>
              <a:ext cx="0" cy="2000491"/>
            </a:xfrm>
            <a:prstGeom prst="line">
              <a:avLst/>
            </a:prstGeom>
            <a:ln w="63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60BDB598-C87D-3437-BCD4-D066EA6A7F74}"/>
                </a:ext>
              </a:extLst>
            </p:cNvPr>
            <p:cNvCxnSpPr>
              <a:cxnSpLocks/>
            </p:cNvCxnSpPr>
            <p:nvPr/>
          </p:nvCxnSpPr>
          <p:spPr>
            <a:xfrm flipV="1">
              <a:off x="4719490" y="3505741"/>
              <a:ext cx="0" cy="2000491"/>
            </a:xfrm>
            <a:prstGeom prst="line">
              <a:avLst/>
            </a:prstGeom>
            <a:ln w="63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FF2FFFAF-D92F-FE4B-3D8C-15F13849DD35}"/>
                </a:ext>
              </a:extLst>
            </p:cNvPr>
            <p:cNvCxnSpPr>
              <a:cxnSpLocks/>
            </p:cNvCxnSpPr>
            <p:nvPr/>
          </p:nvCxnSpPr>
          <p:spPr>
            <a:xfrm flipH="1">
              <a:off x="1757287" y="4815175"/>
              <a:ext cx="2962203" cy="0"/>
            </a:xfrm>
            <a:prstGeom prst="straightConnector1">
              <a:avLst/>
            </a:prstGeom>
            <a:ln w="31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4C603F92-65D3-7E66-FB02-15620DAB1853}"/>
                </a:ext>
              </a:extLst>
            </p:cNvPr>
            <p:cNvSpPr txBox="1"/>
            <p:nvPr/>
          </p:nvSpPr>
          <p:spPr>
            <a:xfrm>
              <a:off x="2119512" y="4866941"/>
              <a:ext cx="797013" cy="369332"/>
            </a:xfrm>
            <a:prstGeom prst="rect">
              <a:avLst/>
            </a:prstGeom>
            <a:noFill/>
          </p:spPr>
          <p:txBody>
            <a:bodyPr wrap="none" rtlCol="0">
              <a:spAutoFit/>
            </a:bodyPr>
            <a:lstStyle/>
            <a:p>
              <a:r>
                <a:rPr lang="en-JP" dirty="0"/>
                <a:t>40 cm</a:t>
              </a:r>
            </a:p>
          </p:txBody>
        </p:sp>
        <p:sp>
          <p:nvSpPr>
            <p:cNvPr id="44" name="TextBox 43">
              <a:extLst>
                <a:ext uri="{FF2B5EF4-FFF2-40B4-BE49-F238E27FC236}">
                  <a16:creationId xmlns:a16="http://schemas.microsoft.com/office/drawing/2014/main" id="{227E9ED5-9AA7-4C25-BE8C-E671DED3F254}"/>
                </a:ext>
              </a:extLst>
            </p:cNvPr>
            <p:cNvSpPr txBox="1"/>
            <p:nvPr/>
          </p:nvSpPr>
          <p:spPr>
            <a:xfrm>
              <a:off x="4866416" y="3757371"/>
              <a:ext cx="490840" cy="369332"/>
            </a:xfrm>
            <a:prstGeom prst="rect">
              <a:avLst/>
            </a:prstGeom>
            <a:noFill/>
          </p:spPr>
          <p:txBody>
            <a:bodyPr wrap="none" rtlCol="0">
              <a:spAutoFit/>
            </a:bodyPr>
            <a:lstStyle/>
            <a:p>
              <a:r>
                <a:rPr lang="en-JP" dirty="0"/>
                <a:t>M1</a:t>
              </a:r>
            </a:p>
          </p:txBody>
        </p:sp>
        <p:sp>
          <p:nvSpPr>
            <p:cNvPr id="45" name="TextBox 44">
              <a:extLst>
                <a:ext uri="{FF2B5EF4-FFF2-40B4-BE49-F238E27FC236}">
                  <a16:creationId xmlns:a16="http://schemas.microsoft.com/office/drawing/2014/main" id="{0BA99E8E-21D0-9C80-A9CD-17BFFF7D3834}"/>
                </a:ext>
              </a:extLst>
            </p:cNvPr>
            <p:cNvSpPr txBox="1"/>
            <p:nvPr/>
          </p:nvSpPr>
          <p:spPr>
            <a:xfrm>
              <a:off x="3295717" y="285795"/>
              <a:ext cx="471604" cy="369332"/>
            </a:xfrm>
            <a:prstGeom prst="rect">
              <a:avLst/>
            </a:prstGeom>
            <a:noFill/>
          </p:spPr>
          <p:txBody>
            <a:bodyPr wrap="none" rtlCol="0">
              <a:spAutoFit/>
            </a:bodyPr>
            <a:lstStyle/>
            <a:p>
              <a:r>
                <a:rPr lang="en-JP" dirty="0"/>
                <a:t>G1</a:t>
              </a:r>
            </a:p>
          </p:txBody>
        </p:sp>
        <p:sp>
          <p:nvSpPr>
            <p:cNvPr id="46" name="TextBox 45">
              <a:extLst>
                <a:ext uri="{FF2B5EF4-FFF2-40B4-BE49-F238E27FC236}">
                  <a16:creationId xmlns:a16="http://schemas.microsoft.com/office/drawing/2014/main" id="{6A7F6AD8-8E93-894E-ACBE-169F601888E9}"/>
                </a:ext>
              </a:extLst>
            </p:cNvPr>
            <p:cNvSpPr txBox="1"/>
            <p:nvPr/>
          </p:nvSpPr>
          <p:spPr>
            <a:xfrm>
              <a:off x="3924529" y="6565356"/>
              <a:ext cx="471604" cy="369332"/>
            </a:xfrm>
            <a:prstGeom prst="rect">
              <a:avLst/>
            </a:prstGeom>
            <a:noFill/>
          </p:spPr>
          <p:txBody>
            <a:bodyPr wrap="none" rtlCol="0">
              <a:spAutoFit/>
            </a:bodyPr>
            <a:lstStyle/>
            <a:p>
              <a:r>
                <a:rPr lang="en-JP" dirty="0"/>
                <a:t>G2</a:t>
              </a:r>
            </a:p>
          </p:txBody>
        </p:sp>
        <p:sp>
          <p:nvSpPr>
            <p:cNvPr id="47" name="TextBox 46">
              <a:extLst>
                <a:ext uri="{FF2B5EF4-FFF2-40B4-BE49-F238E27FC236}">
                  <a16:creationId xmlns:a16="http://schemas.microsoft.com/office/drawing/2014/main" id="{57E34759-9C20-A5F8-879C-ECE2243FCBE2}"/>
                </a:ext>
              </a:extLst>
            </p:cNvPr>
            <p:cNvSpPr txBox="1"/>
            <p:nvPr/>
          </p:nvSpPr>
          <p:spPr>
            <a:xfrm>
              <a:off x="2154412" y="2283321"/>
              <a:ext cx="490840" cy="369332"/>
            </a:xfrm>
            <a:prstGeom prst="rect">
              <a:avLst/>
            </a:prstGeom>
            <a:noFill/>
          </p:spPr>
          <p:txBody>
            <a:bodyPr wrap="none" rtlCol="0">
              <a:spAutoFit/>
            </a:bodyPr>
            <a:lstStyle/>
            <a:p>
              <a:r>
                <a:rPr lang="en-JP" dirty="0"/>
                <a:t>M2</a:t>
              </a:r>
            </a:p>
          </p:txBody>
        </p:sp>
        <p:cxnSp>
          <p:nvCxnSpPr>
            <p:cNvPr id="48" name="直線コネクタ 3">
              <a:extLst>
                <a:ext uri="{FF2B5EF4-FFF2-40B4-BE49-F238E27FC236}">
                  <a16:creationId xmlns:a16="http://schemas.microsoft.com/office/drawing/2014/main" id="{E10DC760-02EC-A05C-F61E-6120E4E177BB}"/>
                </a:ext>
              </a:extLst>
            </p:cNvPr>
            <p:cNvCxnSpPr>
              <a:cxnSpLocks/>
            </p:cNvCxnSpPr>
            <p:nvPr/>
          </p:nvCxnSpPr>
          <p:spPr>
            <a:xfrm rot="4740000">
              <a:off x="2124040" y="2649329"/>
              <a:ext cx="391487" cy="685800"/>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299687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C9FBE7AE-AB33-916C-BB46-207BCFBE94A6}"/>
              </a:ext>
            </a:extLst>
          </p:cNvPr>
          <p:cNvSpPr txBox="1">
            <a:spLocks/>
          </p:cNvSpPr>
          <p:nvPr/>
        </p:nvSpPr>
        <p:spPr>
          <a:xfrm>
            <a:off x="0" y="0"/>
            <a:ext cx="9830846" cy="1143000"/>
          </a:xfrm>
          <a:prstGeom prst="rect">
            <a:avLst/>
          </a:prstGeom>
          <a:solidFill>
            <a:srgbClr val="000090"/>
          </a:solidFill>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401" dirty="0">
                <a:solidFill>
                  <a:schemeClr val="bg1"/>
                </a:solidFill>
              </a:rPr>
              <a:t>A second design being considered allows for co-axial focusing </a:t>
            </a:r>
          </a:p>
        </p:txBody>
      </p:sp>
      <p:pic>
        <p:nvPicPr>
          <p:cNvPr id="3" name="Picture 2">
            <a:extLst>
              <a:ext uri="{FF2B5EF4-FFF2-40B4-BE49-F238E27FC236}">
                <a16:creationId xmlns:a16="http://schemas.microsoft.com/office/drawing/2014/main" id="{FEA65556-C834-A880-2A8F-9033277E0310}"/>
              </a:ext>
            </a:extLst>
          </p:cNvPr>
          <p:cNvPicPr>
            <a:picLocks noChangeAspect="1"/>
          </p:cNvPicPr>
          <p:nvPr/>
        </p:nvPicPr>
        <p:blipFill>
          <a:blip r:embed="rId2"/>
          <a:stretch>
            <a:fillRect/>
          </a:stretch>
        </p:blipFill>
        <p:spPr>
          <a:xfrm>
            <a:off x="9830846" y="-11575"/>
            <a:ext cx="2142746" cy="1154724"/>
          </a:xfrm>
          <a:prstGeom prst="rect">
            <a:avLst/>
          </a:prstGeom>
        </p:spPr>
      </p:pic>
      <p:pic>
        <p:nvPicPr>
          <p:cNvPr id="4" name="図 2" descr="グラフ&#10;&#10;AI 生成コンテンツは誤りを含む可能性があります。">
            <a:extLst>
              <a:ext uri="{FF2B5EF4-FFF2-40B4-BE49-F238E27FC236}">
                <a16:creationId xmlns:a16="http://schemas.microsoft.com/office/drawing/2014/main" id="{0B5B2F0D-FF5B-440E-6C04-F97DC0FC217B}"/>
              </a:ext>
            </a:extLst>
          </p:cNvPr>
          <p:cNvPicPr>
            <a:picLocks noChangeAspect="1"/>
          </p:cNvPicPr>
          <p:nvPr/>
        </p:nvPicPr>
        <p:blipFill>
          <a:blip r:embed="rId3"/>
          <a:srcRect t="18817" b="8484"/>
          <a:stretch>
            <a:fillRect/>
          </a:stretch>
        </p:blipFill>
        <p:spPr>
          <a:xfrm>
            <a:off x="0" y="2356964"/>
            <a:ext cx="11527972" cy="4190403"/>
          </a:xfrm>
          <a:prstGeom prst="rect">
            <a:avLst/>
          </a:prstGeom>
        </p:spPr>
      </p:pic>
      <p:sp>
        <p:nvSpPr>
          <p:cNvPr id="5" name="TextBox 4">
            <a:extLst>
              <a:ext uri="{FF2B5EF4-FFF2-40B4-BE49-F238E27FC236}">
                <a16:creationId xmlns:a16="http://schemas.microsoft.com/office/drawing/2014/main" id="{5570D5FD-7690-884C-215D-B6FD5D898382}"/>
              </a:ext>
            </a:extLst>
          </p:cNvPr>
          <p:cNvSpPr txBox="1"/>
          <p:nvPr/>
        </p:nvSpPr>
        <p:spPr>
          <a:xfrm>
            <a:off x="588579" y="1439917"/>
            <a:ext cx="8654164" cy="646331"/>
          </a:xfrm>
          <a:prstGeom prst="rect">
            <a:avLst/>
          </a:prstGeom>
          <a:noFill/>
        </p:spPr>
        <p:txBody>
          <a:bodyPr wrap="none" rtlCol="0">
            <a:spAutoFit/>
          </a:bodyPr>
          <a:lstStyle/>
          <a:p>
            <a:r>
              <a:rPr lang="en-JP" dirty="0"/>
              <a:t>Reflection from M1 at 90 deg from LFEX, compressor dimensioning remains the same.</a:t>
            </a:r>
          </a:p>
          <a:p>
            <a:r>
              <a:rPr lang="en-JP" dirty="0"/>
              <a:t>M2 will be a f/1 parabola </a:t>
            </a:r>
          </a:p>
        </p:txBody>
      </p:sp>
      <p:sp>
        <p:nvSpPr>
          <p:cNvPr id="6" name="TextBox 5">
            <a:extLst>
              <a:ext uri="{FF2B5EF4-FFF2-40B4-BE49-F238E27FC236}">
                <a16:creationId xmlns:a16="http://schemas.microsoft.com/office/drawing/2014/main" id="{186C65C9-38A3-3824-376E-7C28BC3A19ED}"/>
              </a:ext>
            </a:extLst>
          </p:cNvPr>
          <p:cNvSpPr txBox="1"/>
          <p:nvPr/>
        </p:nvSpPr>
        <p:spPr>
          <a:xfrm>
            <a:off x="5391807" y="4550979"/>
            <a:ext cx="490840" cy="369332"/>
          </a:xfrm>
          <a:prstGeom prst="rect">
            <a:avLst/>
          </a:prstGeom>
          <a:noFill/>
        </p:spPr>
        <p:txBody>
          <a:bodyPr wrap="none" rtlCol="0">
            <a:spAutoFit/>
          </a:bodyPr>
          <a:lstStyle/>
          <a:p>
            <a:r>
              <a:rPr lang="en-JP" dirty="0"/>
              <a:t>M1</a:t>
            </a:r>
          </a:p>
        </p:txBody>
      </p:sp>
      <p:sp>
        <p:nvSpPr>
          <p:cNvPr id="7" name="TextBox 6">
            <a:extLst>
              <a:ext uri="{FF2B5EF4-FFF2-40B4-BE49-F238E27FC236}">
                <a16:creationId xmlns:a16="http://schemas.microsoft.com/office/drawing/2014/main" id="{A0784ABE-B238-E050-6B92-A7F42E64136D}"/>
              </a:ext>
            </a:extLst>
          </p:cNvPr>
          <p:cNvSpPr txBox="1"/>
          <p:nvPr/>
        </p:nvSpPr>
        <p:spPr>
          <a:xfrm>
            <a:off x="9242743" y="4689083"/>
            <a:ext cx="471604" cy="369332"/>
          </a:xfrm>
          <a:prstGeom prst="rect">
            <a:avLst/>
          </a:prstGeom>
          <a:noFill/>
        </p:spPr>
        <p:txBody>
          <a:bodyPr wrap="none" rtlCol="0">
            <a:spAutoFit/>
          </a:bodyPr>
          <a:lstStyle/>
          <a:p>
            <a:r>
              <a:rPr lang="en-JP" dirty="0"/>
              <a:t>G1</a:t>
            </a:r>
          </a:p>
        </p:txBody>
      </p:sp>
      <p:sp>
        <p:nvSpPr>
          <p:cNvPr id="8" name="TextBox 7">
            <a:extLst>
              <a:ext uri="{FF2B5EF4-FFF2-40B4-BE49-F238E27FC236}">
                <a16:creationId xmlns:a16="http://schemas.microsoft.com/office/drawing/2014/main" id="{0C387648-FA5B-FD76-5794-38F4D688E707}"/>
              </a:ext>
            </a:extLst>
          </p:cNvPr>
          <p:cNvSpPr txBox="1"/>
          <p:nvPr/>
        </p:nvSpPr>
        <p:spPr>
          <a:xfrm>
            <a:off x="2048412" y="2834007"/>
            <a:ext cx="471604" cy="369332"/>
          </a:xfrm>
          <a:prstGeom prst="rect">
            <a:avLst/>
          </a:prstGeom>
          <a:noFill/>
        </p:spPr>
        <p:txBody>
          <a:bodyPr wrap="none" rtlCol="0">
            <a:spAutoFit/>
          </a:bodyPr>
          <a:lstStyle/>
          <a:p>
            <a:r>
              <a:rPr lang="en-JP" dirty="0"/>
              <a:t>G2</a:t>
            </a:r>
          </a:p>
        </p:txBody>
      </p:sp>
      <p:sp>
        <p:nvSpPr>
          <p:cNvPr id="9" name="TextBox 8">
            <a:extLst>
              <a:ext uri="{FF2B5EF4-FFF2-40B4-BE49-F238E27FC236}">
                <a16:creationId xmlns:a16="http://schemas.microsoft.com/office/drawing/2014/main" id="{BAA090CD-83B8-042E-5196-21F5810CF54A}"/>
              </a:ext>
            </a:extLst>
          </p:cNvPr>
          <p:cNvSpPr txBox="1"/>
          <p:nvPr/>
        </p:nvSpPr>
        <p:spPr>
          <a:xfrm>
            <a:off x="6190594" y="3115397"/>
            <a:ext cx="490840" cy="369332"/>
          </a:xfrm>
          <a:prstGeom prst="rect">
            <a:avLst/>
          </a:prstGeom>
          <a:noFill/>
        </p:spPr>
        <p:txBody>
          <a:bodyPr wrap="none" rtlCol="0">
            <a:spAutoFit/>
          </a:bodyPr>
          <a:lstStyle/>
          <a:p>
            <a:r>
              <a:rPr lang="en-JP" dirty="0"/>
              <a:t>M2</a:t>
            </a:r>
          </a:p>
        </p:txBody>
      </p:sp>
    </p:spTree>
    <p:extLst>
      <p:ext uri="{BB962C8B-B14F-4D97-AF65-F5344CB8AC3E}">
        <p14:creationId xmlns:p14="http://schemas.microsoft.com/office/powerpoint/2010/main" val="37819709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FE83B482-8F26-E87A-14DB-15C25CCA34CA}"/>
              </a:ext>
            </a:extLst>
          </p:cNvPr>
          <p:cNvSpPr txBox="1"/>
          <p:nvPr/>
        </p:nvSpPr>
        <p:spPr>
          <a:xfrm>
            <a:off x="6423307" y="857390"/>
            <a:ext cx="5177453" cy="830997"/>
          </a:xfrm>
          <a:prstGeom prst="rect">
            <a:avLst/>
          </a:prstGeom>
          <a:noFill/>
        </p:spPr>
        <p:txBody>
          <a:bodyPr wrap="square" rtlCol="0">
            <a:spAutoFit/>
          </a:bodyPr>
          <a:lstStyle/>
          <a:p>
            <a:pPr algn="ctr"/>
            <a:r>
              <a:rPr kumimoji="1" lang="en-US" altLang="ja-JP" sz="2000" b="1" dirty="0">
                <a:latin typeface="Segoe UI Variable Text" pitchFamily="2" charset="0"/>
                <a:ea typeface="BIZ UDPゴシック" panose="020B0400000000000000" pitchFamily="50" charset="-128"/>
              </a:rPr>
              <a:t>LL</a:t>
            </a:r>
            <a:r>
              <a:rPr lang="en-US" altLang="ja-JP" sz="2000" b="1" dirty="0">
                <a:latin typeface="Segoe UI Variable Text" pitchFamily="2" charset="0"/>
                <a:ea typeface="BIZ UDPゴシック" panose="020B0400000000000000" pitchFamily="50" charset="-128"/>
              </a:rPr>
              <a:t>NL visit (February 2025)</a:t>
            </a:r>
          </a:p>
          <a:p>
            <a:pPr algn="ctr"/>
            <a:r>
              <a:rPr kumimoji="1" lang="en-US" altLang="ja-JP" sz="1400" b="1" dirty="0">
                <a:latin typeface="Segoe UI Variable Text" pitchFamily="2" charset="0"/>
                <a:ea typeface="BIZ UDPゴシック" panose="020B0400000000000000" pitchFamily="50" charset="-128"/>
              </a:rPr>
              <a:t>Discussion with LLNL laser group, Optics group, </a:t>
            </a:r>
          </a:p>
          <a:p>
            <a:pPr algn="ctr"/>
            <a:r>
              <a:rPr kumimoji="1" lang="en-US" altLang="ja-JP" sz="1400" b="1" dirty="0">
                <a:latin typeface="Segoe UI Variable Text" pitchFamily="2" charset="0"/>
                <a:ea typeface="BIZ UDPゴシック" panose="020B0400000000000000" pitchFamily="50" charset="-128"/>
              </a:rPr>
              <a:t>Pulse power groups,</a:t>
            </a:r>
            <a:endParaRPr kumimoji="1" lang="ja-JP" altLang="en-US" b="1" dirty="0">
              <a:latin typeface="Segoe UI Variable Text" pitchFamily="2" charset="0"/>
              <a:ea typeface="BIZ UDPゴシック" panose="020B0400000000000000" pitchFamily="50" charset="-128"/>
            </a:endParaRPr>
          </a:p>
        </p:txBody>
      </p:sp>
      <p:sp>
        <p:nvSpPr>
          <p:cNvPr id="5" name="タイトル 4">
            <a:extLst>
              <a:ext uri="{FF2B5EF4-FFF2-40B4-BE49-F238E27FC236}">
                <a16:creationId xmlns:a16="http://schemas.microsoft.com/office/drawing/2014/main" id="{3FA477DB-CA6A-7EE4-65A3-2EDDF4F8A1D6}"/>
              </a:ext>
            </a:extLst>
          </p:cNvPr>
          <p:cNvSpPr>
            <a:spLocks noGrp="1"/>
          </p:cNvSpPr>
          <p:nvPr>
            <p:ph type="title"/>
          </p:nvPr>
        </p:nvSpPr>
        <p:spPr>
          <a:xfrm>
            <a:off x="546584" y="189960"/>
            <a:ext cx="9861137" cy="591035"/>
          </a:xfrm>
        </p:spPr>
        <p:txBody>
          <a:bodyPr>
            <a:noAutofit/>
          </a:bodyPr>
          <a:lstStyle/>
          <a:p>
            <a:r>
              <a:rPr lang="en-US" altLang="ja-JP" sz="2400" b="1" dirty="0">
                <a:latin typeface="Arial" panose="020B0604020202020204" pitchFamily="34" charset="0"/>
                <a:cs typeface="Arial" panose="020B0604020202020204" pitchFamily="34" charset="0"/>
              </a:rPr>
              <a:t>Japan–US Collaborative Technical Discussion with Lawrence Livermore National Laboratory</a:t>
            </a:r>
            <a:endParaRPr lang="ja-JP" altLang="en-US" sz="2400" b="1" dirty="0">
              <a:latin typeface="Arial" panose="020B0604020202020204" pitchFamily="34" charset="0"/>
              <a:cs typeface="Arial" panose="020B0604020202020204" pitchFamily="34" charset="0"/>
            </a:endParaRPr>
          </a:p>
        </p:txBody>
      </p:sp>
      <p:pic>
        <p:nvPicPr>
          <p:cNvPr id="6" name="Picture 4">
            <a:extLst>
              <a:ext uri="{FF2B5EF4-FFF2-40B4-BE49-F238E27FC236}">
                <a16:creationId xmlns:a16="http://schemas.microsoft.com/office/drawing/2014/main" id="{88128875-58E0-90E0-9A66-66C601957A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4509" y="2230413"/>
            <a:ext cx="2438235" cy="1625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NIF Crystal | This potassium dihydrogen phosphate (KDP) crys… | Flickr">
            <a:extLst>
              <a:ext uri="{FF2B5EF4-FFF2-40B4-BE49-F238E27FC236}">
                <a16:creationId xmlns:a16="http://schemas.microsoft.com/office/drawing/2014/main" id="{E7826351-0277-88FD-63E6-A1B24812B1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9355" y="2230413"/>
            <a:ext cx="2167321" cy="1625491"/>
          </a:xfrm>
          <a:prstGeom prst="rect">
            <a:avLst/>
          </a:prstGeom>
          <a:noFill/>
          <a:extLst>
            <a:ext uri="{909E8E84-426E-40DD-AFC4-6F175D3DCCD1}">
              <a14:hiddenFill xmlns:a14="http://schemas.microsoft.com/office/drawing/2010/main">
                <a:solidFill>
                  <a:srgbClr val="FFFFFF"/>
                </a:solidFill>
              </a14:hiddenFill>
            </a:ext>
          </a:extLst>
        </p:spPr>
      </p:pic>
      <p:pic>
        <p:nvPicPr>
          <p:cNvPr id="14" name="図 13">
            <a:extLst>
              <a:ext uri="{FF2B5EF4-FFF2-40B4-BE49-F238E27FC236}">
                <a16:creationId xmlns:a16="http://schemas.microsoft.com/office/drawing/2014/main" id="{89256A6C-7AE2-606E-DC63-033369499524}"/>
              </a:ext>
            </a:extLst>
          </p:cNvPr>
          <p:cNvPicPr>
            <a:picLocks noChangeAspect="1"/>
          </p:cNvPicPr>
          <p:nvPr/>
        </p:nvPicPr>
        <p:blipFill>
          <a:blip r:embed="rId4"/>
          <a:stretch>
            <a:fillRect/>
          </a:stretch>
        </p:blipFill>
        <p:spPr>
          <a:xfrm rot="5400000">
            <a:off x="1061450" y="413719"/>
            <a:ext cx="4631461" cy="5998643"/>
          </a:xfrm>
          <a:prstGeom prst="rect">
            <a:avLst/>
          </a:prstGeom>
          <a:effectLst>
            <a:softEdge rad="63500"/>
          </a:effectLst>
        </p:spPr>
      </p:pic>
      <p:sp>
        <p:nvSpPr>
          <p:cNvPr id="12" name="テキスト ボックス 11">
            <a:extLst>
              <a:ext uri="{FF2B5EF4-FFF2-40B4-BE49-F238E27FC236}">
                <a16:creationId xmlns:a16="http://schemas.microsoft.com/office/drawing/2014/main" id="{1AAC8BD1-12CF-884C-C1D8-F006A654468C}"/>
              </a:ext>
            </a:extLst>
          </p:cNvPr>
          <p:cNvSpPr txBox="1"/>
          <p:nvPr/>
        </p:nvSpPr>
        <p:spPr>
          <a:xfrm>
            <a:off x="9401320" y="1841176"/>
            <a:ext cx="2207014" cy="307777"/>
          </a:xfrm>
          <a:prstGeom prst="rect">
            <a:avLst/>
          </a:prstGeom>
          <a:noFill/>
        </p:spPr>
        <p:txBody>
          <a:bodyPr wrap="none" rtlCol="0">
            <a:spAutoFit/>
          </a:bodyPr>
          <a:lstStyle/>
          <a:p>
            <a:r>
              <a:rPr kumimoji="1" lang="en-US" altLang="ja-JP" sz="1400" b="1" dirty="0">
                <a:latin typeface="Segoe UI Variable Text" pitchFamily="2" charset="0"/>
              </a:rPr>
              <a:t>Coating on KDP crystals</a:t>
            </a:r>
            <a:endParaRPr kumimoji="1" lang="ja-JP" altLang="en-US" sz="1400" b="1" dirty="0">
              <a:latin typeface="Segoe UI Variable Text" pitchFamily="2" charset="0"/>
            </a:endParaRPr>
          </a:p>
        </p:txBody>
      </p:sp>
      <p:sp>
        <p:nvSpPr>
          <p:cNvPr id="15" name="テキスト ボックス 14">
            <a:extLst>
              <a:ext uri="{FF2B5EF4-FFF2-40B4-BE49-F238E27FC236}">
                <a16:creationId xmlns:a16="http://schemas.microsoft.com/office/drawing/2014/main" id="{91F202A2-6FD8-9A8F-D758-FF50D3E53CFD}"/>
              </a:ext>
            </a:extLst>
          </p:cNvPr>
          <p:cNvSpPr txBox="1"/>
          <p:nvPr/>
        </p:nvSpPr>
        <p:spPr>
          <a:xfrm>
            <a:off x="7020180" y="4282475"/>
            <a:ext cx="2226892" cy="307777"/>
          </a:xfrm>
          <a:prstGeom prst="rect">
            <a:avLst/>
          </a:prstGeom>
          <a:noFill/>
        </p:spPr>
        <p:txBody>
          <a:bodyPr wrap="none" rtlCol="0">
            <a:spAutoFit/>
          </a:bodyPr>
          <a:lstStyle/>
          <a:p>
            <a:r>
              <a:rPr kumimoji="1" lang="en-US" altLang="ja-JP" sz="1400" b="1" dirty="0">
                <a:latin typeface="Segoe UI Variable Text" pitchFamily="2" charset="0"/>
              </a:rPr>
              <a:t>Precision fiber oscillator</a:t>
            </a:r>
            <a:endParaRPr kumimoji="1" lang="ja-JP" altLang="en-US" sz="1400" b="1" dirty="0">
              <a:latin typeface="Segoe UI Variable Text" pitchFamily="2" charset="0"/>
            </a:endParaRPr>
          </a:p>
        </p:txBody>
      </p:sp>
      <p:sp>
        <p:nvSpPr>
          <p:cNvPr id="16" name="テキスト ボックス 15">
            <a:extLst>
              <a:ext uri="{FF2B5EF4-FFF2-40B4-BE49-F238E27FC236}">
                <a16:creationId xmlns:a16="http://schemas.microsoft.com/office/drawing/2014/main" id="{CF57B118-6D02-207A-0999-1FB1E22F82AD}"/>
              </a:ext>
            </a:extLst>
          </p:cNvPr>
          <p:cNvSpPr txBox="1"/>
          <p:nvPr/>
        </p:nvSpPr>
        <p:spPr>
          <a:xfrm>
            <a:off x="7357573" y="1799762"/>
            <a:ext cx="1765099" cy="523220"/>
          </a:xfrm>
          <a:prstGeom prst="rect">
            <a:avLst/>
          </a:prstGeom>
          <a:noFill/>
        </p:spPr>
        <p:txBody>
          <a:bodyPr wrap="none" rtlCol="0">
            <a:spAutoFit/>
          </a:bodyPr>
          <a:lstStyle/>
          <a:p>
            <a:r>
              <a:rPr kumimoji="1" lang="en-US" altLang="ja-JP" sz="1400" b="1" dirty="0">
                <a:latin typeface="Segoe UI Variable Text" pitchFamily="2" charset="0"/>
              </a:rPr>
              <a:t>Plasma-electrode </a:t>
            </a:r>
          </a:p>
          <a:p>
            <a:r>
              <a:rPr kumimoji="1" lang="en-US" altLang="ja-JP" sz="1400" b="1" dirty="0" err="1">
                <a:latin typeface="Segoe UI Variable Text" pitchFamily="2" charset="0"/>
              </a:rPr>
              <a:t>pockels</a:t>
            </a:r>
            <a:r>
              <a:rPr kumimoji="1" lang="en-US" altLang="ja-JP" sz="1400" b="1" dirty="0">
                <a:latin typeface="Segoe UI Variable Text" pitchFamily="2" charset="0"/>
              </a:rPr>
              <a:t> cell (PEPC)</a:t>
            </a:r>
            <a:endParaRPr kumimoji="1" lang="ja-JP" altLang="en-US" sz="1400" b="1" dirty="0">
              <a:latin typeface="Segoe UI Variable Text" pitchFamily="2" charset="0"/>
            </a:endParaRPr>
          </a:p>
        </p:txBody>
      </p:sp>
      <p:pic>
        <p:nvPicPr>
          <p:cNvPr id="11" name="図 10">
            <a:extLst>
              <a:ext uri="{FF2B5EF4-FFF2-40B4-BE49-F238E27FC236}">
                <a16:creationId xmlns:a16="http://schemas.microsoft.com/office/drawing/2014/main" id="{60CAAD9A-07C9-5B40-8A92-100093C434C0}"/>
              </a:ext>
            </a:extLst>
          </p:cNvPr>
          <p:cNvPicPr>
            <a:picLocks noChangeAspect="1"/>
          </p:cNvPicPr>
          <p:nvPr/>
        </p:nvPicPr>
        <p:blipFill>
          <a:blip r:embed="rId5"/>
          <a:stretch>
            <a:fillRect/>
          </a:stretch>
        </p:blipFill>
        <p:spPr>
          <a:xfrm>
            <a:off x="6914509" y="4670555"/>
            <a:ext cx="2438235" cy="1786798"/>
          </a:xfrm>
          <a:prstGeom prst="rect">
            <a:avLst/>
          </a:prstGeom>
        </p:spPr>
      </p:pic>
      <p:pic>
        <p:nvPicPr>
          <p:cNvPr id="17" name="図 16">
            <a:extLst>
              <a:ext uri="{FF2B5EF4-FFF2-40B4-BE49-F238E27FC236}">
                <a16:creationId xmlns:a16="http://schemas.microsoft.com/office/drawing/2014/main" id="{4B9CA4F6-0A5D-539D-8BC0-587F1F639DC5}"/>
              </a:ext>
            </a:extLst>
          </p:cNvPr>
          <p:cNvPicPr>
            <a:picLocks noChangeAspect="1"/>
          </p:cNvPicPr>
          <p:nvPr/>
        </p:nvPicPr>
        <p:blipFill>
          <a:blip r:embed="rId6"/>
          <a:stretch>
            <a:fillRect/>
          </a:stretch>
        </p:blipFill>
        <p:spPr>
          <a:xfrm>
            <a:off x="9545250" y="4709047"/>
            <a:ext cx="2308486" cy="1748305"/>
          </a:xfrm>
          <a:prstGeom prst="rect">
            <a:avLst/>
          </a:prstGeom>
        </p:spPr>
      </p:pic>
      <p:sp>
        <p:nvSpPr>
          <p:cNvPr id="18" name="テキスト ボックス 17">
            <a:extLst>
              <a:ext uri="{FF2B5EF4-FFF2-40B4-BE49-F238E27FC236}">
                <a16:creationId xmlns:a16="http://schemas.microsoft.com/office/drawing/2014/main" id="{DCC41057-C478-1748-8BC4-08ABD565E229}"/>
              </a:ext>
            </a:extLst>
          </p:cNvPr>
          <p:cNvSpPr txBox="1"/>
          <p:nvPr/>
        </p:nvSpPr>
        <p:spPr>
          <a:xfrm>
            <a:off x="9711786" y="4278172"/>
            <a:ext cx="1975413" cy="307777"/>
          </a:xfrm>
          <a:prstGeom prst="rect">
            <a:avLst/>
          </a:prstGeom>
          <a:noFill/>
        </p:spPr>
        <p:txBody>
          <a:bodyPr wrap="none" rtlCol="0">
            <a:spAutoFit/>
          </a:bodyPr>
          <a:lstStyle/>
          <a:p>
            <a:r>
              <a:rPr kumimoji="1" lang="en-US" altLang="ja-JP" sz="1400" b="1" dirty="0">
                <a:latin typeface="Segoe UI Variable Text" pitchFamily="2" charset="0"/>
              </a:rPr>
              <a:t>Pulse power switches</a:t>
            </a:r>
            <a:endParaRPr kumimoji="1" lang="ja-JP" altLang="en-US" sz="1400" b="1" dirty="0">
              <a:latin typeface="Segoe UI Variable Text" pitchFamily="2" charset="0"/>
            </a:endParaRPr>
          </a:p>
        </p:txBody>
      </p:sp>
      <p:pic>
        <p:nvPicPr>
          <p:cNvPr id="2" name="図 1">
            <a:extLst>
              <a:ext uri="{FF2B5EF4-FFF2-40B4-BE49-F238E27FC236}">
                <a16:creationId xmlns:a16="http://schemas.microsoft.com/office/drawing/2014/main" id="{C1819957-5397-015D-2672-C3502CA6FC62}"/>
              </a:ext>
            </a:extLst>
          </p:cNvPr>
          <p:cNvPicPr>
            <a:picLocks noChangeAspect="1"/>
          </p:cNvPicPr>
          <p:nvPr/>
        </p:nvPicPr>
        <p:blipFill>
          <a:blip r:embed="rId7"/>
          <a:stretch>
            <a:fillRect/>
          </a:stretch>
        </p:blipFill>
        <p:spPr>
          <a:xfrm>
            <a:off x="10248688" y="124111"/>
            <a:ext cx="1990104" cy="747087"/>
          </a:xfrm>
          <a:prstGeom prst="rect">
            <a:avLst/>
          </a:prstGeom>
        </p:spPr>
      </p:pic>
      <p:sp>
        <p:nvSpPr>
          <p:cNvPr id="3" name="テキスト ボックス 2">
            <a:extLst>
              <a:ext uri="{FF2B5EF4-FFF2-40B4-BE49-F238E27FC236}">
                <a16:creationId xmlns:a16="http://schemas.microsoft.com/office/drawing/2014/main" id="{F5E74E34-D51F-0EDB-EA27-E855A5B6530B}"/>
              </a:ext>
            </a:extLst>
          </p:cNvPr>
          <p:cNvSpPr txBox="1"/>
          <p:nvPr/>
        </p:nvSpPr>
        <p:spPr>
          <a:xfrm>
            <a:off x="377859" y="5924811"/>
            <a:ext cx="6218884" cy="646331"/>
          </a:xfrm>
          <a:prstGeom prst="rect">
            <a:avLst/>
          </a:prstGeom>
          <a:noFill/>
        </p:spPr>
        <p:txBody>
          <a:bodyPr wrap="square" rtlCol="0">
            <a:spAutoFit/>
          </a:bodyPr>
          <a:lstStyle/>
          <a:p>
            <a:r>
              <a:rPr kumimoji="1" lang="en-US" altLang="ja-JP" b="1" dirty="0">
                <a:latin typeface="Arial" panose="020B0604020202020204" pitchFamily="34" charset="0"/>
                <a:cs typeface="Arial" panose="020B0604020202020204" pitchFamily="34" charset="0"/>
              </a:rPr>
              <a:t>Thanks to the great helps by LLNL,</a:t>
            </a:r>
          </a:p>
          <a:p>
            <a:r>
              <a:rPr lang="en-US" altLang="ja-JP" b="1" dirty="0">
                <a:latin typeface="Arial" panose="020B0604020202020204" pitchFamily="34" charset="0"/>
                <a:cs typeface="Arial" panose="020B0604020202020204" pitchFamily="34" charset="0"/>
              </a:rPr>
              <a:t>our development are progressed!</a:t>
            </a:r>
            <a:endParaRPr kumimoji="1" lang="ja-JP" altLang="en-US"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13260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a:extLst>
              <a:ext uri="{FF2B5EF4-FFF2-40B4-BE49-F238E27FC236}">
                <a16:creationId xmlns:a16="http://schemas.microsoft.com/office/drawing/2014/main" id="{E2B38818-8403-3641-94E8-9E03335227AF}"/>
              </a:ext>
            </a:extLst>
          </p:cNvPr>
          <p:cNvSpPr txBox="1">
            <a:spLocks/>
          </p:cNvSpPr>
          <p:nvPr/>
        </p:nvSpPr>
        <p:spPr>
          <a:xfrm>
            <a:off x="225877" y="259236"/>
            <a:ext cx="11284373" cy="11590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4000" b="1" i="0" u="none" strike="noStrike" kern="1200" cap="none" spc="0" normalizeH="0" baseline="0" noProof="0" dirty="0">
                <a:ln>
                  <a:noFill/>
                </a:ln>
                <a:solidFill>
                  <a:srgbClr val="FFFFFF"/>
                </a:solidFill>
                <a:effectLst/>
                <a:uLnTx/>
                <a:uFillTx/>
                <a:latin typeface="Arial Narrow" panose="020B0604020202020204" pitchFamily="34" charset="0"/>
                <a:ea typeface="游ゴシック Light" panose="020B0300000000000000" pitchFamily="34" charset="-128"/>
                <a:cs typeface="Arial Narrow" panose="020B0604020202020204" pitchFamily="34" charset="0"/>
              </a:rPr>
              <a:t>ILE’s strategy</a:t>
            </a:r>
            <a:r>
              <a:rPr kumimoji="1" lang="en-US" altLang="ja-JP" sz="3600" b="1" i="0" u="none" strike="noStrike" kern="1200" cap="none" spc="0" normalizeH="0" baseline="0" noProof="0" dirty="0">
                <a:ln>
                  <a:noFill/>
                </a:ln>
                <a:solidFill>
                  <a:srgbClr val="FFFFFF"/>
                </a:solidFill>
                <a:effectLst/>
                <a:uLnTx/>
                <a:uFillTx/>
                <a:latin typeface="Arial Narrow" panose="020B0604020202020204" pitchFamily="34" charset="0"/>
                <a:ea typeface="Hiragino Kaku Gothic Std W8" panose="020B0800000000000000" pitchFamily="34" charset="-128"/>
                <a:cs typeface="Arial Narrow" panose="020B0604020202020204" pitchFamily="34" charset="0"/>
              </a:rPr>
              <a:t>:</a:t>
            </a:r>
            <a:r>
              <a:rPr kumimoji="1" lang="en-US" altLang="ja-JP" sz="3200" b="1" i="0" u="none" strike="noStrike" kern="1200" cap="none" spc="0" normalizeH="0" baseline="0" noProof="0" dirty="0">
                <a:ln>
                  <a:noFill/>
                </a:ln>
                <a:solidFill>
                  <a:srgbClr val="FFFFFF"/>
                </a:solidFill>
                <a:effectLst/>
                <a:uLnTx/>
                <a:uFillTx/>
                <a:latin typeface="Arial Narrow" panose="020B0604020202020204" pitchFamily="34" charset="0"/>
                <a:ea typeface="Hiragino Maru Gothic Pro W4" panose="020F0400000000000000" pitchFamily="34" charset="-128"/>
                <a:cs typeface="Arial Narrow" panose="020B0604020202020204" pitchFamily="34" charset="0"/>
              </a:rPr>
              <a:t> We are refurbishing GEKKO-XII &amp; LFEX lasers. Our facility will demonstrate the heatwave fast ignition with gain ~ 1</a:t>
            </a:r>
            <a:endParaRPr kumimoji="1" lang="ja-JP" altLang="en-US" sz="3200" b="1" i="0" u="none" strike="noStrike" kern="1200" cap="none" spc="0" normalizeH="0" baseline="0" noProof="0">
              <a:ln>
                <a:noFill/>
              </a:ln>
              <a:solidFill>
                <a:srgbClr val="FFFFFF"/>
              </a:solidFill>
              <a:effectLst/>
              <a:uLnTx/>
              <a:uFillTx/>
              <a:latin typeface="Arial Narrow" panose="020B0604020202020204" pitchFamily="34" charset="0"/>
              <a:ea typeface="Hiragino Maru Gothic Pro W4" panose="020F0400000000000000" pitchFamily="34" charset="-128"/>
              <a:cs typeface="Arial Narrow" panose="020B0604020202020204" pitchFamily="34" charset="0"/>
            </a:endParaRPr>
          </a:p>
        </p:txBody>
      </p:sp>
      <p:sp>
        <p:nvSpPr>
          <p:cNvPr id="6" name="テキスト ボックス 5">
            <a:extLst>
              <a:ext uri="{FF2B5EF4-FFF2-40B4-BE49-F238E27FC236}">
                <a16:creationId xmlns:a16="http://schemas.microsoft.com/office/drawing/2014/main" id="{2151A4A9-CE3C-281B-DEBD-26BCD9C4F76F}"/>
              </a:ext>
            </a:extLst>
          </p:cNvPr>
          <p:cNvSpPr txBox="1"/>
          <p:nvPr/>
        </p:nvSpPr>
        <p:spPr>
          <a:xfrm>
            <a:off x="-2634343" y="389708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cxnSp>
        <p:nvCxnSpPr>
          <p:cNvPr id="7" name="直線矢印コネクタ 6">
            <a:extLst>
              <a:ext uri="{FF2B5EF4-FFF2-40B4-BE49-F238E27FC236}">
                <a16:creationId xmlns:a16="http://schemas.microsoft.com/office/drawing/2014/main" id="{98E17DA9-3F68-A62B-5A7F-0C1C23139C84}"/>
              </a:ext>
            </a:extLst>
          </p:cNvPr>
          <p:cNvCxnSpPr>
            <a:cxnSpLocks/>
          </p:cNvCxnSpPr>
          <p:nvPr/>
        </p:nvCxnSpPr>
        <p:spPr>
          <a:xfrm>
            <a:off x="1867979" y="1861220"/>
            <a:ext cx="9441711" cy="0"/>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9" name="テキスト ボックス 8">
            <a:extLst>
              <a:ext uri="{FF2B5EF4-FFF2-40B4-BE49-F238E27FC236}">
                <a16:creationId xmlns:a16="http://schemas.microsoft.com/office/drawing/2014/main" id="{DD1C0D1F-E016-090C-0E87-D78A6D367353}"/>
              </a:ext>
            </a:extLst>
          </p:cNvPr>
          <p:cNvSpPr txBox="1"/>
          <p:nvPr/>
        </p:nvSpPr>
        <p:spPr>
          <a:xfrm>
            <a:off x="1004761" y="1665311"/>
            <a:ext cx="10567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2060"/>
                </a:solidFill>
                <a:effectLst/>
                <a:uLnTx/>
                <a:uFillTx/>
                <a:latin typeface="Hiragino Maru Gothic Pro W4" panose="020F0400000000000000" pitchFamily="34" charset="-128"/>
                <a:ea typeface="Hiragino Maru Gothic Pro W4" panose="020F0400000000000000" pitchFamily="34" charset="-128"/>
                <a:cs typeface="+mn-cs"/>
              </a:rPr>
              <a:t>Current</a:t>
            </a:r>
            <a:endParaRPr kumimoji="1" lang="ja-JP" altLang="en-US" sz="1800" b="0" i="0" u="none" strike="noStrike" kern="1200" cap="none" spc="0" normalizeH="0" baseline="0" noProof="0">
              <a:ln>
                <a:noFill/>
              </a:ln>
              <a:solidFill>
                <a:srgbClr val="002060"/>
              </a:solidFill>
              <a:effectLst/>
              <a:uLnTx/>
              <a:uFillTx/>
              <a:latin typeface="Hiragino Maru Gothic Pro W4" panose="020F0400000000000000" pitchFamily="34" charset="-128"/>
              <a:ea typeface="Hiragino Maru Gothic Pro W4" panose="020F0400000000000000" pitchFamily="34" charset="-128"/>
              <a:cs typeface="+mn-cs"/>
            </a:endParaRPr>
          </a:p>
        </p:txBody>
      </p:sp>
      <p:sp>
        <p:nvSpPr>
          <p:cNvPr id="11" name="テキスト ボックス 10">
            <a:extLst>
              <a:ext uri="{FF2B5EF4-FFF2-40B4-BE49-F238E27FC236}">
                <a16:creationId xmlns:a16="http://schemas.microsoft.com/office/drawing/2014/main" id="{5DB85270-6409-CC80-24BF-1E83A203950C}"/>
              </a:ext>
            </a:extLst>
          </p:cNvPr>
          <p:cNvSpPr txBox="1"/>
          <p:nvPr/>
        </p:nvSpPr>
        <p:spPr>
          <a:xfrm>
            <a:off x="3053425" y="1664511"/>
            <a:ext cx="1018227"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2060"/>
                </a:solidFill>
                <a:effectLst/>
                <a:uLnTx/>
                <a:uFillTx/>
                <a:latin typeface="Hiragino Maru Gothic Pro W4" panose="020F0400000000000000" pitchFamily="34" charset="-128"/>
                <a:ea typeface="Hiragino Maru Gothic Pro W4" panose="020F0400000000000000" pitchFamily="34" charset="-128"/>
                <a:cs typeface="+mn-cs"/>
              </a:rPr>
              <a:t>2026</a:t>
            </a:r>
            <a:r>
              <a:rPr kumimoji="1" lang="ja-JP" altLang="en-US" sz="1800" b="0" i="0" u="none" strike="noStrike" kern="1200" cap="none" spc="0" normalizeH="0" baseline="0" noProof="0">
                <a:ln>
                  <a:noFill/>
                </a:ln>
                <a:solidFill>
                  <a:srgbClr val="002060"/>
                </a:solidFill>
                <a:effectLst/>
                <a:uLnTx/>
                <a:uFillTx/>
                <a:latin typeface="Hiragino Maru Gothic Pro W4" panose="020F0400000000000000" pitchFamily="34" charset="-128"/>
                <a:ea typeface="Hiragino Maru Gothic Pro W4" panose="020F0400000000000000" pitchFamily="34" charset="-128"/>
                <a:cs typeface="+mn-cs"/>
              </a:rPr>
              <a:t>年</a:t>
            </a:r>
          </a:p>
        </p:txBody>
      </p:sp>
      <p:sp>
        <p:nvSpPr>
          <p:cNvPr id="13" name="テキスト ボックス 12">
            <a:extLst>
              <a:ext uri="{FF2B5EF4-FFF2-40B4-BE49-F238E27FC236}">
                <a16:creationId xmlns:a16="http://schemas.microsoft.com/office/drawing/2014/main" id="{17295C3D-5ECB-513E-93CA-FF70DE9C453E}"/>
              </a:ext>
            </a:extLst>
          </p:cNvPr>
          <p:cNvSpPr txBox="1"/>
          <p:nvPr/>
        </p:nvSpPr>
        <p:spPr>
          <a:xfrm>
            <a:off x="8410303" y="1676553"/>
            <a:ext cx="1018227"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2060"/>
                </a:solidFill>
                <a:effectLst/>
                <a:uLnTx/>
                <a:uFillTx/>
                <a:latin typeface="Hiragino Maru Gothic Pro W4" panose="020F0400000000000000" pitchFamily="34" charset="-128"/>
                <a:ea typeface="Hiragino Maru Gothic Pro W4" panose="020F0400000000000000" pitchFamily="34" charset="-128"/>
                <a:cs typeface="+mn-cs"/>
              </a:rPr>
              <a:t>2029</a:t>
            </a:r>
            <a:r>
              <a:rPr kumimoji="1" lang="ja-JP" altLang="en-US" sz="1800" b="0" i="0" u="none" strike="noStrike" kern="1200" cap="none" spc="0" normalizeH="0" baseline="0" noProof="0">
                <a:ln>
                  <a:noFill/>
                </a:ln>
                <a:solidFill>
                  <a:srgbClr val="002060"/>
                </a:solidFill>
                <a:effectLst/>
                <a:uLnTx/>
                <a:uFillTx/>
                <a:latin typeface="Hiragino Maru Gothic Pro W4" panose="020F0400000000000000" pitchFamily="34" charset="-128"/>
                <a:ea typeface="Hiragino Maru Gothic Pro W4" panose="020F0400000000000000" pitchFamily="34" charset="-128"/>
                <a:cs typeface="+mn-cs"/>
              </a:rPr>
              <a:t>年</a:t>
            </a:r>
          </a:p>
        </p:txBody>
      </p:sp>
      <p:sp>
        <p:nvSpPr>
          <p:cNvPr id="17" name="テキスト ボックス 16">
            <a:extLst>
              <a:ext uri="{FF2B5EF4-FFF2-40B4-BE49-F238E27FC236}">
                <a16:creationId xmlns:a16="http://schemas.microsoft.com/office/drawing/2014/main" id="{AA217372-0DC7-A90B-52AB-78C91D38A15F}"/>
              </a:ext>
            </a:extLst>
          </p:cNvPr>
          <p:cNvSpPr txBox="1"/>
          <p:nvPr/>
        </p:nvSpPr>
        <p:spPr>
          <a:xfrm>
            <a:off x="2017158" y="2276559"/>
            <a:ext cx="1301959" cy="338554"/>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002060"/>
                </a:solidFill>
                <a:effectLst/>
                <a:uLnTx/>
                <a:uFillTx/>
                <a:latin typeface="Helvetica" pitchFamily="2" charset="0"/>
                <a:ea typeface="Hiragino Maru Gothic Pro W4" panose="020F0400000000000000" pitchFamily="34" charset="-128"/>
                <a:cs typeface="+mn-cs"/>
              </a:rPr>
              <a:t>Refinement</a:t>
            </a:r>
            <a:endParaRPr kumimoji="1" lang="ja-JP" altLang="en-US" sz="1600" b="1" i="0" u="none" strike="noStrike" kern="1200" cap="none" spc="0" normalizeH="0" baseline="0" noProof="0">
              <a:ln>
                <a:noFill/>
              </a:ln>
              <a:solidFill>
                <a:srgbClr val="002060"/>
              </a:solidFill>
              <a:effectLst/>
              <a:uLnTx/>
              <a:uFillTx/>
              <a:latin typeface="Helvetica" pitchFamily="2" charset="0"/>
              <a:ea typeface="Hiragino Maru Gothic Pro W4" panose="020F0400000000000000" pitchFamily="34" charset="-128"/>
              <a:cs typeface="+mn-cs"/>
            </a:endParaRPr>
          </a:p>
        </p:txBody>
      </p:sp>
      <p:sp>
        <p:nvSpPr>
          <p:cNvPr id="20" name="テキスト ボックス 19">
            <a:extLst>
              <a:ext uri="{FF2B5EF4-FFF2-40B4-BE49-F238E27FC236}">
                <a16:creationId xmlns:a16="http://schemas.microsoft.com/office/drawing/2014/main" id="{509E1595-112A-CFC9-2A9A-A8FD49A2F782}"/>
              </a:ext>
            </a:extLst>
          </p:cNvPr>
          <p:cNvSpPr txBox="1"/>
          <p:nvPr/>
        </p:nvSpPr>
        <p:spPr>
          <a:xfrm>
            <a:off x="21246" y="2030006"/>
            <a:ext cx="1995912"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002060"/>
                </a:solidFill>
                <a:effectLst/>
                <a:uLnTx/>
                <a:uFillTx/>
                <a:latin typeface="Hiragino Maru Gothic Pro W4" panose="020F0400000000000000" pitchFamily="34" charset="-128"/>
                <a:ea typeface="Hiragino Maru Gothic Pro W4" panose="020F0400000000000000" pitchFamily="34" charset="-128"/>
                <a:cs typeface="+mn-cs"/>
              </a:rPr>
              <a:t>Proof of Principle</a:t>
            </a:r>
            <a:r>
              <a:rPr kumimoji="1" lang="ja-JP" altLang="en-US" sz="1600" b="0" i="0" u="none" strike="noStrike" kern="1200" cap="none" spc="0" normalizeH="0" baseline="0" noProof="0">
                <a:ln>
                  <a:noFill/>
                </a:ln>
                <a:solidFill>
                  <a:srgbClr val="002060"/>
                </a:solidFill>
                <a:effectLst/>
                <a:uLnTx/>
                <a:uFillTx/>
                <a:latin typeface="Hiragino Maru Gothic Pro W4" panose="020F0400000000000000" pitchFamily="34" charset="-128"/>
                <a:ea typeface="Hiragino Maru Gothic Pro W4" panose="020F0400000000000000" pitchFamily="34" charset="-128"/>
                <a:cs typeface="+mn-cs"/>
              </a:rPr>
              <a:t>：</a:t>
            </a:r>
            <a:br>
              <a:rPr kumimoji="1" lang="en-US" altLang="ja-JP" sz="1600" b="0" i="0" u="none" strike="noStrike" kern="1200" cap="none" spc="0" normalizeH="0" baseline="0" noProof="0" dirty="0">
                <a:ln>
                  <a:noFill/>
                </a:ln>
                <a:solidFill>
                  <a:srgbClr val="002060"/>
                </a:solidFill>
                <a:effectLst/>
                <a:uLnTx/>
                <a:uFillTx/>
                <a:latin typeface="Hiragino Maru Gothic Pro W4" panose="020F0400000000000000" pitchFamily="34" charset="-128"/>
                <a:ea typeface="Hiragino Maru Gothic Pro W4" panose="020F0400000000000000" pitchFamily="34" charset="-128"/>
                <a:cs typeface="+mn-cs"/>
              </a:rPr>
            </a:br>
            <a:r>
              <a:rPr kumimoji="1" lang="en-US" altLang="ja-JP" sz="1600" b="1" i="0" u="none" strike="noStrike" kern="1200" cap="none" spc="0" normalizeH="0" baseline="0" noProof="0" dirty="0">
                <a:ln>
                  <a:noFill/>
                </a:ln>
                <a:solidFill>
                  <a:srgbClr val="002060"/>
                </a:solidFill>
                <a:effectLst/>
                <a:uLnTx/>
                <a:uFillTx/>
                <a:latin typeface="Hiragino Maru Gothic Pro W4" panose="020F0400000000000000" pitchFamily="34" charset="-128"/>
                <a:ea typeface="Hiragino Maru Gothic Pro W4" panose="020F0400000000000000" pitchFamily="34" charset="-128"/>
                <a:cs typeface="+mn-cs"/>
              </a:rPr>
              <a:t>NIF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srgbClr val="002060"/>
              </a:solidFill>
              <a:effectLst/>
              <a:uLnTx/>
              <a:uFillTx/>
              <a:latin typeface="Hiragino Maru Gothic Pro W4" panose="020F0400000000000000" pitchFamily="34" charset="-128"/>
              <a:ea typeface="Hiragino Maru Gothic Pro W4" panose="020F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002060"/>
                </a:solidFill>
                <a:effectLst/>
                <a:uLnTx/>
                <a:uFillTx/>
                <a:latin typeface="Hiragino Maru Gothic Pro W4" panose="020F0400000000000000" pitchFamily="34" charset="-128"/>
                <a:ea typeface="Hiragino Maru Gothic Pro W4" panose="020F0400000000000000" pitchFamily="34" charset="-128"/>
                <a:cs typeface="+mn-cs"/>
              </a:rPr>
              <a:t>High-efficiency demonstration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002060"/>
                </a:solidFill>
                <a:effectLst/>
                <a:uLnTx/>
                <a:uFillTx/>
                <a:latin typeface="Hiragino Maru Gothic Pro W4" panose="020F0400000000000000" pitchFamily="34" charset="-128"/>
                <a:ea typeface="Hiragino Maru Gothic Pro W4" panose="020F0400000000000000" pitchFamily="34" charset="-128"/>
                <a:cs typeface="+mn-cs"/>
              </a:rPr>
              <a:t>FIREX</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002060"/>
                </a:solidFill>
                <a:effectLst/>
                <a:uLnTx/>
                <a:uFillTx/>
                <a:latin typeface="Hiragino Maru Gothic Pro W4" panose="020F0400000000000000" pitchFamily="34" charset="-128"/>
                <a:ea typeface="Hiragino Maru Gothic Pro W4" panose="020F0400000000000000" pitchFamily="34" charset="-128"/>
                <a:cs typeface="+mn-cs"/>
              </a:rPr>
              <a:t>PRL2020</a:t>
            </a:r>
            <a:endParaRPr kumimoji="1" lang="ja-JP" altLang="en-US" sz="1600" b="0" i="0" u="none" strike="noStrike" kern="1200" cap="none" spc="0" normalizeH="0" baseline="0" noProof="0">
              <a:ln>
                <a:noFill/>
              </a:ln>
              <a:solidFill>
                <a:srgbClr val="002060"/>
              </a:solidFill>
              <a:effectLst/>
              <a:uLnTx/>
              <a:uFillTx/>
              <a:latin typeface="Hiragino Maru Gothic Pro W4" panose="020F0400000000000000" pitchFamily="34" charset="-128"/>
              <a:ea typeface="Hiragino Maru Gothic Pro W4" panose="020F0400000000000000" pitchFamily="34" charset="-128"/>
              <a:cs typeface="+mn-cs"/>
            </a:endParaRPr>
          </a:p>
        </p:txBody>
      </p:sp>
      <p:cxnSp>
        <p:nvCxnSpPr>
          <p:cNvPr id="21" name="直線コネクタ 20">
            <a:extLst>
              <a:ext uri="{FF2B5EF4-FFF2-40B4-BE49-F238E27FC236}">
                <a16:creationId xmlns:a16="http://schemas.microsoft.com/office/drawing/2014/main" id="{4B3B6B52-B7DE-6A81-918D-699AB7AD34F4}"/>
              </a:ext>
            </a:extLst>
          </p:cNvPr>
          <p:cNvCxnSpPr/>
          <p:nvPr/>
        </p:nvCxnSpPr>
        <p:spPr>
          <a:xfrm>
            <a:off x="2089571" y="1583421"/>
            <a:ext cx="0" cy="531511"/>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直線コネクタ 21">
            <a:extLst>
              <a:ext uri="{FF2B5EF4-FFF2-40B4-BE49-F238E27FC236}">
                <a16:creationId xmlns:a16="http://schemas.microsoft.com/office/drawing/2014/main" id="{D6542F45-F183-EF85-A1C1-EB31CF316529}"/>
              </a:ext>
            </a:extLst>
          </p:cNvPr>
          <p:cNvCxnSpPr/>
          <p:nvPr/>
        </p:nvCxnSpPr>
        <p:spPr>
          <a:xfrm>
            <a:off x="9428530" y="1595464"/>
            <a:ext cx="0" cy="531511"/>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直線コネクタ 22">
            <a:extLst>
              <a:ext uri="{FF2B5EF4-FFF2-40B4-BE49-F238E27FC236}">
                <a16:creationId xmlns:a16="http://schemas.microsoft.com/office/drawing/2014/main" id="{4C600D40-AD37-EB95-E058-92672A9CDFF7}"/>
              </a:ext>
            </a:extLst>
          </p:cNvPr>
          <p:cNvCxnSpPr>
            <a:cxnSpLocks/>
          </p:cNvCxnSpPr>
          <p:nvPr/>
        </p:nvCxnSpPr>
        <p:spPr>
          <a:xfrm>
            <a:off x="4117962" y="1583421"/>
            <a:ext cx="0" cy="543554"/>
          </a:xfrm>
          <a:prstGeom prst="line">
            <a:avLst/>
          </a:prstGeom>
        </p:spPr>
        <p:style>
          <a:lnRef idx="2">
            <a:schemeClr val="accent1"/>
          </a:lnRef>
          <a:fillRef idx="0">
            <a:schemeClr val="accent1"/>
          </a:fillRef>
          <a:effectRef idx="1">
            <a:schemeClr val="accent1"/>
          </a:effectRef>
          <a:fontRef idx="minor">
            <a:schemeClr val="tx1"/>
          </a:fontRef>
        </p:style>
      </p:cxnSp>
      <p:pic>
        <p:nvPicPr>
          <p:cNvPr id="24" name="図 23">
            <a:extLst>
              <a:ext uri="{FF2B5EF4-FFF2-40B4-BE49-F238E27FC236}">
                <a16:creationId xmlns:a16="http://schemas.microsoft.com/office/drawing/2014/main" id="{744BD43E-6D03-2710-43F6-2A8444873425}"/>
              </a:ext>
            </a:extLst>
          </p:cNvPr>
          <p:cNvPicPr>
            <a:picLocks noChangeAspect="1"/>
          </p:cNvPicPr>
          <p:nvPr/>
        </p:nvPicPr>
        <p:blipFill>
          <a:blip r:embed="rId2"/>
          <a:stretch>
            <a:fillRect/>
          </a:stretch>
        </p:blipFill>
        <p:spPr>
          <a:xfrm>
            <a:off x="8216926" y="3490380"/>
            <a:ext cx="1724072" cy="839200"/>
          </a:xfrm>
          <a:prstGeom prst="rect">
            <a:avLst/>
          </a:prstGeom>
        </p:spPr>
      </p:pic>
      <p:cxnSp>
        <p:nvCxnSpPr>
          <p:cNvPr id="25" name="直線コネクタ 24">
            <a:extLst>
              <a:ext uri="{FF2B5EF4-FFF2-40B4-BE49-F238E27FC236}">
                <a16:creationId xmlns:a16="http://schemas.microsoft.com/office/drawing/2014/main" id="{9E724441-9854-158D-88C9-97B399B03A06}"/>
              </a:ext>
            </a:extLst>
          </p:cNvPr>
          <p:cNvCxnSpPr>
            <a:cxnSpLocks/>
          </p:cNvCxnSpPr>
          <p:nvPr/>
        </p:nvCxnSpPr>
        <p:spPr>
          <a:xfrm flipH="1">
            <a:off x="2451395" y="2120989"/>
            <a:ext cx="1666567" cy="2729528"/>
          </a:xfrm>
          <a:prstGeom prst="line">
            <a:avLst/>
          </a:prstGeom>
          <a:ln w="25400"/>
        </p:spPr>
        <p:style>
          <a:lnRef idx="2">
            <a:schemeClr val="accent1"/>
          </a:lnRef>
          <a:fillRef idx="0">
            <a:schemeClr val="accent1"/>
          </a:fillRef>
          <a:effectRef idx="1">
            <a:schemeClr val="accent1"/>
          </a:effectRef>
          <a:fontRef idx="minor">
            <a:schemeClr val="tx1"/>
          </a:fontRef>
        </p:style>
      </p:cxnSp>
      <p:pic>
        <p:nvPicPr>
          <p:cNvPr id="34" name="図 33">
            <a:extLst>
              <a:ext uri="{FF2B5EF4-FFF2-40B4-BE49-F238E27FC236}">
                <a16:creationId xmlns:a16="http://schemas.microsoft.com/office/drawing/2014/main" id="{4468687B-89B5-A9ED-62C9-9CB78FF4CB80}"/>
              </a:ext>
            </a:extLst>
          </p:cNvPr>
          <p:cNvPicPr>
            <a:picLocks noChangeAspect="1"/>
          </p:cNvPicPr>
          <p:nvPr/>
        </p:nvPicPr>
        <p:blipFill>
          <a:blip r:embed="rId3"/>
          <a:stretch>
            <a:fillRect/>
          </a:stretch>
        </p:blipFill>
        <p:spPr>
          <a:xfrm>
            <a:off x="5242112" y="4336617"/>
            <a:ext cx="1081972" cy="857412"/>
          </a:xfrm>
          <a:prstGeom prst="rect">
            <a:avLst/>
          </a:prstGeom>
        </p:spPr>
      </p:pic>
      <p:sp>
        <p:nvSpPr>
          <p:cNvPr id="35" name="テキスト ボックス 34">
            <a:extLst>
              <a:ext uri="{FF2B5EF4-FFF2-40B4-BE49-F238E27FC236}">
                <a16:creationId xmlns:a16="http://schemas.microsoft.com/office/drawing/2014/main" id="{33C55226-EAE6-C37B-A42C-F2EF0C49038D}"/>
              </a:ext>
            </a:extLst>
          </p:cNvPr>
          <p:cNvSpPr txBox="1"/>
          <p:nvPr/>
        </p:nvSpPr>
        <p:spPr>
          <a:xfrm>
            <a:off x="3867593" y="4344946"/>
            <a:ext cx="124963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70C0"/>
                </a:solidFill>
                <a:effectLst/>
                <a:uLnTx/>
                <a:uFillTx/>
                <a:latin typeface="Helvetica" pitchFamily="2" charset="0"/>
                <a:ea typeface="游ゴシック" panose="020B0400000000000000" pitchFamily="34" charset="-128"/>
                <a:cs typeface="+mn-cs"/>
              </a:rPr>
              <a:t>GEKKO-XII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70C0"/>
                </a:solidFill>
                <a:effectLst/>
                <a:uLnTx/>
                <a:uFillTx/>
                <a:latin typeface="Helvetica" pitchFamily="2" charset="0"/>
                <a:ea typeface="游ゴシック" panose="020B0400000000000000" pitchFamily="34" charset="-128"/>
                <a:cs typeface="+mn-cs"/>
              </a:rPr>
              <a:t> 6kJ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70C0"/>
                </a:solidFill>
                <a:effectLst/>
                <a:uLnTx/>
                <a:uFillTx/>
                <a:latin typeface="Helvetica" pitchFamily="2" charset="0"/>
                <a:ea typeface="游ゴシック" panose="020B0400000000000000" pitchFamily="34" charset="-128"/>
                <a:cs typeface="+mn-cs"/>
              </a:rPr>
              <a:t>Tailored pulses </a:t>
            </a:r>
            <a:endParaRPr kumimoji="1" lang="ja-JP" altLang="en-US" sz="1200" b="0" i="0" u="none" strike="noStrike" kern="1200" cap="none" spc="0" normalizeH="0" baseline="0" noProof="0">
              <a:ln>
                <a:noFill/>
              </a:ln>
              <a:solidFill>
                <a:srgbClr val="0070C0"/>
              </a:solidFill>
              <a:effectLst/>
              <a:uLnTx/>
              <a:uFillTx/>
              <a:latin typeface="Helvetica" pitchFamily="2" charset="0"/>
              <a:ea typeface="游ゴシック" panose="020B0400000000000000" pitchFamily="34" charset="-128"/>
              <a:cs typeface="+mn-cs"/>
            </a:endParaRPr>
          </a:p>
        </p:txBody>
      </p:sp>
      <p:pic>
        <p:nvPicPr>
          <p:cNvPr id="36" name="図 35">
            <a:extLst>
              <a:ext uri="{FF2B5EF4-FFF2-40B4-BE49-F238E27FC236}">
                <a16:creationId xmlns:a16="http://schemas.microsoft.com/office/drawing/2014/main" id="{62D8249F-6C9C-AB7D-5FDE-AD1083A00EE1}"/>
              </a:ext>
            </a:extLst>
          </p:cNvPr>
          <p:cNvPicPr>
            <a:picLocks noChangeAspect="1"/>
          </p:cNvPicPr>
          <p:nvPr/>
        </p:nvPicPr>
        <p:blipFill>
          <a:blip r:embed="rId4"/>
          <a:stretch>
            <a:fillRect/>
          </a:stretch>
        </p:blipFill>
        <p:spPr>
          <a:xfrm>
            <a:off x="6763554" y="4453200"/>
            <a:ext cx="591398" cy="531230"/>
          </a:xfrm>
          <a:prstGeom prst="rect">
            <a:avLst/>
          </a:prstGeom>
        </p:spPr>
      </p:pic>
      <p:sp>
        <p:nvSpPr>
          <p:cNvPr id="37" name="テキスト ボックス 36">
            <a:extLst>
              <a:ext uri="{FF2B5EF4-FFF2-40B4-BE49-F238E27FC236}">
                <a16:creationId xmlns:a16="http://schemas.microsoft.com/office/drawing/2014/main" id="{D5552AD2-798F-31F3-9769-C47234B228C3}"/>
              </a:ext>
            </a:extLst>
          </p:cNvPr>
          <p:cNvSpPr txBox="1"/>
          <p:nvPr/>
        </p:nvSpPr>
        <p:spPr>
          <a:xfrm>
            <a:off x="3863604" y="3481249"/>
            <a:ext cx="3556295" cy="8002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002060"/>
                </a:solidFill>
                <a:effectLst/>
                <a:uLnTx/>
                <a:uFillTx/>
                <a:latin typeface="Helvetica" pitchFamily="2" charset="0"/>
                <a:ea typeface="Hiragino Maru Gothic Pro W4" panose="020F0400000000000000" pitchFamily="34" charset="-128"/>
                <a:cs typeface="+mn-cs"/>
              </a:rPr>
              <a:t>II. Achieve high-density implosion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002060"/>
                </a:solidFill>
                <a:effectLst/>
                <a:uLnTx/>
                <a:uFillTx/>
                <a:latin typeface="Helvetica" pitchFamily="2" charset="0"/>
                <a:ea typeface="Hiragino Maru Gothic Pro W4" panose="020F0400000000000000" pitchFamily="34" charset="-128"/>
                <a:cs typeface="+mn-cs"/>
              </a:rPr>
              <a:t>   for solid ball explosion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C00000"/>
                </a:solidFill>
                <a:effectLst/>
                <a:uLnTx/>
                <a:uFillTx/>
                <a:latin typeface="Helvetica" pitchFamily="2" charset="0"/>
                <a:ea typeface="Hiragino Maru Gothic Pro W4" panose="020F0400000000000000" pitchFamily="34" charset="-128"/>
                <a:cs typeface="+mn-cs"/>
              </a:rPr>
              <a:t>    core density 10g/cc </a:t>
            </a:r>
            <a:r>
              <a:rPr kumimoji="1" lang="ja-JP" altLang="en-US" sz="1400" b="0" i="0" u="none" strike="noStrike" kern="1200" cap="none" spc="0" normalizeH="0" baseline="0" noProof="0">
                <a:ln>
                  <a:noFill/>
                </a:ln>
                <a:solidFill>
                  <a:srgbClr val="C00000"/>
                </a:solidFill>
                <a:effectLst/>
                <a:uLnTx/>
                <a:uFillTx/>
                <a:latin typeface="Helvetica" pitchFamily="2" charset="0"/>
                <a:ea typeface="Hiragino Maru Gothic Pro W4" panose="020F0400000000000000" pitchFamily="34" charset="-128"/>
                <a:cs typeface="+mn-cs"/>
              </a:rPr>
              <a:t>→</a:t>
            </a:r>
            <a:r>
              <a:rPr kumimoji="1" lang="en-US" altLang="ja-JP" sz="1400" b="0" i="0" u="none" strike="noStrike" kern="1200" cap="none" spc="0" normalizeH="0" baseline="0" noProof="0" dirty="0">
                <a:ln>
                  <a:noFill/>
                </a:ln>
                <a:solidFill>
                  <a:srgbClr val="C00000"/>
                </a:solidFill>
                <a:effectLst/>
                <a:uLnTx/>
                <a:uFillTx/>
                <a:latin typeface="Helvetica" pitchFamily="2" charset="0"/>
                <a:ea typeface="Hiragino Maru Gothic Pro W4" panose="020F0400000000000000" pitchFamily="34" charset="-128"/>
                <a:cs typeface="+mn-cs"/>
              </a:rPr>
              <a:t> &gt;100g/cc</a:t>
            </a:r>
          </a:p>
        </p:txBody>
      </p:sp>
      <p:sp>
        <p:nvSpPr>
          <p:cNvPr id="38" name="テキスト ボックス 37">
            <a:extLst>
              <a:ext uri="{FF2B5EF4-FFF2-40B4-BE49-F238E27FC236}">
                <a16:creationId xmlns:a16="http://schemas.microsoft.com/office/drawing/2014/main" id="{9F825037-7118-2F49-A0A6-93CD5BB2AAB4}"/>
              </a:ext>
            </a:extLst>
          </p:cNvPr>
          <p:cNvSpPr txBox="1"/>
          <p:nvPr/>
        </p:nvSpPr>
        <p:spPr>
          <a:xfrm>
            <a:off x="8179515" y="4414466"/>
            <a:ext cx="124963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70C0"/>
                </a:solidFill>
                <a:effectLst/>
                <a:uLnTx/>
                <a:uFillTx/>
                <a:latin typeface="Helvetica" pitchFamily="2" charset="0"/>
                <a:ea typeface="游ゴシック" panose="020B0400000000000000" pitchFamily="34" charset="-128"/>
                <a:cs typeface="+mn-cs"/>
              </a:rPr>
              <a:t>GEKKO-XII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70C0"/>
                </a:solidFill>
                <a:effectLst/>
                <a:uLnTx/>
                <a:uFillTx/>
                <a:latin typeface="Helvetica" pitchFamily="2" charset="0"/>
                <a:ea typeface="游ゴシック" panose="020B0400000000000000" pitchFamily="34" charset="-128"/>
                <a:cs typeface="+mn-cs"/>
              </a:rPr>
              <a:t>6kJ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70C0"/>
                </a:solidFill>
                <a:effectLst/>
                <a:uLnTx/>
                <a:uFillTx/>
                <a:latin typeface="Helvetica" pitchFamily="2" charset="0"/>
                <a:ea typeface="游ゴシック" panose="020B0400000000000000" pitchFamily="34" charset="-128"/>
                <a:cs typeface="+mn-cs"/>
              </a:rPr>
              <a:t>Tailored pulses </a:t>
            </a:r>
            <a:endParaRPr kumimoji="1" lang="ja-JP" altLang="en-US" sz="1200" b="0" i="0" u="none" strike="noStrike" kern="1200" cap="none" spc="0" normalizeH="0" baseline="0" noProof="0">
              <a:ln>
                <a:noFill/>
              </a:ln>
              <a:solidFill>
                <a:srgbClr val="0070C0"/>
              </a:solidFill>
              <a:effectLst/>
              <a:uLnTx/>
              <a:uFillTx/>
              <a:latin typeface="Helvetica" pitchFamily="2" charset="0"/>
              <a:ea typeface="游ゴシック" panose="020B0400000000000000" pitchFamily="34" charset="-128"/>
              <a:cs typeface="+mn-cs"/>
            </a:endParaRPr>
          </a:p>
        </p:txBody>
      </p:sp>
      <p:sp>
        <p:nvSpPr>
          <p:cNvPr id="39" name="テキスト ボックス 38">
            <a:extLst>
              <a:ext uri="{FF2B5EF4-FFF2-40B4-BE49-F238E27FC236}">
                <a16:creationId xmlns:a16="http://schemas.microsoft.com/office/drawing/2014/main" id="{BEA4B63A-2214-3855-B999-97844419AF17}"/>
              </a:ext>
            </a:extLst>
          </p:cNvPr>
          <p:cNvSpPr txBox="1"/>
          <p:nvPr/>
        </p:nvSpPr>
        <p:spPr>
          <a:xfrm>
            <a:off x="7987540" y="3551114"/>
            <a:ext cx="885179"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FF0000"/>
                </a:solidFill>
                <a:effectLst/>
                <a:uLnTx/>
                <a:uFillTx/>
                <a:latin typeface="Helvetica" pitchFamily="2" charset="0"/>
                <a:ea typeface="游ゴシック" panose="020B0400000000000000" pitchFamily="34" charset="-128"/>
                <a:cs typeface="+mn-cs"/>
              </a:rPr>
              <a:t>PW Laser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FF0000"/>
                </a:solidFill>
                <a:effectLst/>
                <a:uLnTx/>
                <a:uFillTx/>
                <a:latin typeface="Helvetica" pitchFamily="2" charset="0"/>
                <a:ea typeface="游ゴシック" panose="020B0400000000000000" pitchFamily="34" charset="-128"/>
                <a:cs typeface="+mn-cs"/>
              </a:rPr>
              <a:t>3kJ/3ps</a:t>
            </a:r>
            <a:endParaRPr kumimoji="1" lang="ja-JP" altLang="en-US" sz="1200" b="1" i="0" u="none" strike="noStrike" kern="1200" cap="none" spc="0" normalizeH="0" baseline="0" noProof="0">
              <a:ln>
                <a:noFill/>
              </a:ln>
              <a:solidFill>
                <a:srgbClr val="FF0000"/>
              </a:solidFill>
              <a:effectLst/>
              <a:uLnTx/>
              <a:uFillTx/>
              <a:latin typeface="Helvetica" pitchFamily="2" charset="0"/>
              <a:ea typeface="游ゴシック" panose="020B0400000000000000" pitchFamily="34" charset="-128"/>
              <a:cs typeface="+mn-cs"/>
            </a:endParaRPr>
          </a:p>
        </p:txBody>
      </p:sp>
      <p:sp>
        <p:nvSpPr>
          <p:cNvPr id="40" name="テキスト ボックス 39">
            <a:extLst>
              <a:ext uri="{FF2B5EF4-FFF2-40B4-BE49-F238E27FC236}">
                <a16:creationId xmlns:a16="http://schemas.microsoft.com/office/drawing/2014/main" id="{17BE075A-F53E-8794-2495-FE1D81792F51}"/>
              </a:ext>
            </a:extLst>
          </p:cNvPr>
          <p:cNvSpPr txBox="1"/>
          <p:nvPr/>
        </p:nvSpPr>
        <p:spPr>
          <a:xfrm>
            <a:off x="105063" y="6281570"/>
            <a:ext cx="28560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002060"/>
                </a:solidFill>
                <a:effectLst/>
                <a:uLnTx/>
                <a:uFillTx/>
                <a:latin typeface="Helvetica" pitchFamily="2" charset="0"/>
                <a:ea typeface="Hiragino Maru Gothic Pro W4" panose="020F0400000000000000" pitchFamily="34" charset="-128"/>
                <a:cs typeface="+mn-cs"/>
              </a:rPr>
              <a:t>Advanced DT Target Development Research</a:t>
            </a:r>
            <a:endParaRPr kumimoji="1" lang="ja-JP" altLang="en-US" sz="1600" b="1" i="0" u="none" strike="noStrike" kern="1200" cap="none" spc="0" normalizeH="0" baseline="0" noProof="0">
              <a:ln>
                <a:noFill/>
              </a:ln>
              <a:solidFill>
                <a:srgbClr val="002060"/>
              </a:solidFill>
              <a:effectLst/>
              <a:uLnTx/>
              <a:uFillTx/>
              <a:latin typeface="Helvetica" pitchFamily="2" charset="0"/>
              <a:ea typeface="Hiragino Maru Gothic Pro W4" panose="020F0400000000000000" pitchFamily="34" charset="-128"/>
              <a:cs typeface="+mn-cs"/>
            </a:endParaRPr>
          </a:p>
        </p:txBody>
      </p:sp>
      <p:sp>
        <p:nvSpPr>
          <p:cNvPr id="41" name="テキスト ボックス 40">
            <a:extLst>
              <a:ext uri="{FF2B5EF4-FFF2-40B4-BE49-F238E27FC236}">
                <a16:creationId xmlns:a16="http://schemas.microsoft.com/office/drawing/2014/main" id="{C8056011-512A-7965-80DD-108E1AC96AB6}"/>
              </a:ext>
            </a:extLst>
          </p:cNvPr>
          <p:cNvSpPr txBox="1"/>
          <p:nvPr/>
        </p:nvSpPr>
        <p:spPr>
          <a:xfrm>
            <a:off x="2875017" y="6396713"/>
            <a:ext cx="459613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2060"/>
                </a:solidFill>
                <a:effectLst/>
                <a:uLnTx/>
                <a:uFillTx/>
                <a:latin typeface="Hiragino Maru Gothic Pro W4" panose="020F0400000000000000" pitchFamily="34" charset="-128"/>
                <a:ea typeface="Hiragino Maru Gothic Pro W4" panose="020F0400000000000000" pitchFamily="34" charset="-128"/>
                <a:cs typeface="+mn-cs"/>
              </a:rPr>
              <a:t>Measurement and improvement of DT mixing ratio</a:t>
            </a:r>
          </a:p>
        </p:txBody>
      </p:sp>
      <p:sp>
        <p:nvSpPr>
          <p:cNvPr id="42" name="テキスト ボックス 41">
            <a:extLst>
              <a:ext uri="{FF2B5EF4-FFF2-40B4-BE49-F238E27FC236}">
                <a16:creationId xmlns:a16="http://schemas.microsoft.com/office/drawing/2014/main" id="{84A8DFCE-D39B-A661-6A68-2E0C879B42C7}"/>
              </a:ext>
            </a:extLst>
          </p:cNvPr>
          <p:cNvSpPr txBox="1"/>
          <p:nvPr/>
        </p:nvSpPr>
        <p:spPr>
          <a:xfrm>
            <a:off x="7544322" y="6396712"/>
            <a:ext cx="356860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2060"/>
                </a:solidFill>
                <a:effectLst/>
                <a:uLnTx/>
                <a:uFillTx/>
                <a:latin typeface="Hiragino Maru Gothic Pro W4" panose="020F0400000000000000" pitchFamily="34" charset="-128"/>
                <a:ea typeface="Hiragino Maru Gothic Pro W4" panose="020F0400000000000000" pitchFamily="34" charset="-128"/>
                <a:cs typeface="+mn-cs"/>
              </a:rPr>
              <a:t>Development of high-quality DT target</a:t>
            </a:r>
          </a:p>
        </p:txBody>
      </p:sp>
      <p:cxnSp>
        <p:nvCxnSpPr>
          <p:cNvPr id="45" name="直線矢印コネクタ 44">
            <a:extLst>
              <a:ext uri="{FF2B5EF4-FFF2-40B4-BE49-F238E27FC236}">
                <a16:creationId xmlns:a16="http://schemas.microsoft.com/office/drawing/2014/main" id="{2AFFB45C-2147-816D-1714-1A73E60E4B24}"/>
              </a:ext>
            </a:extLst>
          </p:cNvPr>
          <p:cNvCxnSpPr>
            <a:cxnSpLocks/>
          </p:cNvCxnSpPr>
          <p:nvPr/>
        </p:nvCxnSpPr>
        <p:spPr>
          <a:xfrm>
            <a:off x="1787633" y="6276504"/>
            <a:ext cx="9441711" cy="0"/>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18" name="テキスト ボックス 17">
            <a:extLst>
              <a:ext uri="{FF2B5EF4-FFF2-40B4-BE49-F238E27FC236}">
                <a16:creationId xmlns:a16="http://schemas.microsoft.com/office/drawing/2014/main" id="{5295BB19-3FD9-FDD1-F062-590C7FBA755B}"/>
              </a:ext>
            </a:extLst>
          </p:cNvPr>
          <p:cNvSpPr txBox="1"/>
          <p:nvPr/>
        </p:nvSpPr>
        <p:spPr>
          <a:xfrm>
            <a:off x="4350308" y="1882890"/>
            <a:ext cx="1900690" cy="132343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002060"/>
                </a:solidFill>
                <a:effectLst/>
                <a:uLnTx/>
                <a:uFillTx/>
                <a:latin typeface="Helvetica" pitchFamily="2" charset="0"/>
                <a:ea typeface="Hiragino Maru Gothic Pro W4" panose="020F0400000000000000" pitchFamily="34" charset="-128"/>
                <a:cs typeface="+mn-cs"/>
              </a:rPr>
              <a:t>I. Demonstrate heatwave heating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002060"/>
                </a:solidFill>
                <a:effectLst/>
                <a:uLnTx/>
                <a:uFillTx/>
                <a:latin typeface="Helvetica" pitchFamily="2" charset="0"/>
                <a:ea typeface="Hiragino Maru Gothic Pro W4" panose="020F0400000000000000" pitchFamily="34" charset="-128"/>
                <a:cs typeface="+mn-cs"/>
              </a:rPr>
              <a:t>&amp; hole boring over critical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002060"/>
                </a:solidFill>
                <a:effectLst/>
                <a:uLnTx/>
                <a:uFillTx/>
                <a:latin typeface="Helvetica" pitchFamily="2" charset="0"/>
                <a:ea typeface="Hiragino Maru Gothic Pro W4" panose="020F0400000000000000" pitchFamily="34" charset="-128"/>
                <a:cs typeface="+mn-cs"/>
              </a:rPr>
              <a:t>density</a:t>
            </a:r>
            <a:endParaRPr kumimoji="1" lang="en-US" altLang="ja-JP" sz="1400" b="0" i="0" u="none" strike="noStrike" kern="1200" cap="none" spc="0" normalizeH="0" baseline="0" noProof="0" dirty="0">
              <a:ln>
                <a:noFill/>
              </a:ln>
              <a:solidFill>
                <a:srgbClr val="C00000"/>
              </a:solidFill>
              <a:effectLst/>
              <a:uLnTx/>
              <a:uFillTx/>
              <a:latin typeface="Helvetica" pitchFamily="2" charset="0"/>
              <a:ea typeface="Hiragino Maru Gothic Pro W4" panose="020F0400000000000000" pitchFamily="34" charset="-128"/>
              <a:cs typeface="+mn-cs"/>
            </a:endParaRPr>
          </a:p>
        </p:txBody>
      </p:sp>
      <p:sp>
        <p:nvSpPr>
          <p:cNvPr id="65" name="下矢印 64">
            <a:extLst>
              <a:ext uri="{FF2B5EF4-FFF2-40B4-BE49-F238E27FC236}">
                <a16:creationId xmlns:a16="http://schemas.microsoft.com/office/drawing/2014/main" id="{9CB5361D-F50B-5168-7B4D-F4110626B370}"/>
              </a:ext>
            </a:extLst>
          </p:cNvPr>
          <p:cNvSpPr/>
          <p:nvPr/>
        </p:nvSpPr>
        <p:spPr>
          <a:xfrm rot="16200000">
            <a:off x="2121213" y="5420254"/>
            <a:ext cx="351935" cy="415219"/>
          </a:xfrm>
          <a:prstGeom prst="down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66" name="テキスト ボックス 65">
            <a:extLst>
              <a:ext uri="{FF2B5EF4-FFF2-40B4-BE49-F238E27FC236}">
                <a16:creationId xmlns:a16="http://schemas.microsoft.com/office/drawing/2014/main" id="{EE699D3F-B938-2035-8BC0-2AA845C5F19A}"/>
              </a:ext>
            </a:extLst>
          </p:cNvPr>
          <p:cNvSpPr txBox="1"/>
          <p:nvPr/>
        </p:nvSpPr>
        <p:spPr>
          <a:xfrm>
            <a:off x="225061" y="5340591"/>
            <a:ext cx="161133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7030A0"/>
                </a:solidFill>
                <a:effectLst/>
                <a:uLnTx/>
                <a:uFillTx/>
                <a:latin typeface="Helvetica" pitchFamily="2" charset="0"/>
                <a:ea typeface="游ゴシック" panose="020B0400000000000000" pitchFamily="34" charset="-128"/>
                <a:cs typeface="+mn-cs"/>
              </a:rPr>
              <a:t>High rep laser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7030A0"/>
                </a:solidFill>
                <a:effectLst/>
                <a:uLnTx/>
                <a:uFillTx/>
                <a:latin typeface="Helvetica" pitchFamily="2" charset="0"/>
                <a:ea typeface="游ゴシック" panose="020B0400000000000000" pitchFamily="34" charset="-128"/>
                <a:cs typeface="+mn-cs"/>
              </a:rPr>
              <a:t>development</a:t>
            </a:r>
            <a:endParaRPr kumimoji="1" lang="ja-JP" altLang="en-US" sz="1600" b="1" i="0" u="none" strike="noStrike" kern="1200" cap="none" spc="0" normalizeH="0" baseline="0" noProof="0">
              <a:ln>
                <a:noFill/>
              </a:ln>
              <a:solidFill>
                <a:srgbClr val="7030A0"/>
              </a:solidFill>
              <a:effectLst/>
              <a:uLnTx/>
              <a:uFillTx/>
              <a:latin typeface="Helvetica" pitchFamily="2" charset="0"/>
              <a:ea typeface="游ゴシック" panose="020B0400000000000000" pitchFamily="34" charset="-128"/>
              <a:cs typeface="+mn-cs"/>
            </a:endParaRPr>
          </a:p>
        </p:txBody>
      </p:sp>
      <p:sp>
        <p:nvSpPr>
          <p:cNvPr id="67" name="テキスト ボックス 66">
            <a:extLst>
              <a:ext uri="{FF2B5EF4-FFF2-40B4-BE49-F238E27FC236}">
                <a16:creationId xmlns:a16="http://schemas.microsoft.com/office/drawing/2014/main" id="{4634B9C4-DF9E-B047-9926-5FF59C3881E6}"/>
              </a:ext>
            </a:extLst>
          </p:cNvPr>
          <p:cNvSpPr txBox="1"/>
          <p:nvPr/>
        </p:nvSpPr>
        <p:spPr>
          <a:xfrm>
            <a:off x="2628869" y="5431271"/>
            <a:ext cx="228139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002060"/>
                </a:solidFill>
                <a:effectLst/>
                <a:uLnTx/>
                <a:uFillTx/>
                <a:latin typeface="Helvetica" pitchFamily="2" charset="0"/>
                <a:ea typeface="游ゴシック" panose="020B0400000000000000" pitchFamily="34" charset="-128"/>
                <a:cs typeface="+mn-cs"/>
              </a:rPr>
              <a:t>Senju-Lite (10J/100Hz)</a:t>
            </a:r>
            <a:endParaRPr kumimoji="1" lang="ja-JP" altLang="en-US" sz="1600" b="0" i="0" u="none" strike="noStrike" kern="1200" cap="none" spc="0" normalizeH="0" baseline="0" noProof="0">
              <a:ln>
                <a:noFill/>
              </a:ln>
              <a:solidFill>
                <a:srgbClr val="002060"/>
              </a:solidFill>
              <a:effectLst/>
              <a:uLnTx/>
              <a:uFillTx/>
              <a:latin typeface="Helvetica" pitchFamily="2" charset="0"/>
              <a:ea typeface="Hiragino Maru Gothic Pro W4" panose="020F0400000000000000" pitchFamily="34" charset="-128"/>
              <a:cs typeface="+mn-cs"/>
            </a:endParaRPr>
          </a:p>
        </p:txBody>
      </p:sp>
      <p:cxnSp>
        <p:nvCxnSpPr>
          <p:cNvPr id="69" name="直線矢印コネクタ 68">
            <a:extLst>
              <a:ext uri="{FF2B5EF4-FFF2-40B4-BE49-F238E27FC236}">
                <a16:creationId xmlns:a16="http://schemas.microsoft.com/office/drawing/2014/main" id="{B794F191-7E43-2438-8324-418EFBCE1251}"/>
              </a:ext>
            </a:extLst>
          </p:cNvPr>
          <p:cNvCxnSpPr>
            <a:cxnSpLocks/>
          </p:cNvCxnSpPr>
          <p:nvPr/>
        </p:nvCxnSpPr>
        <p:spPr>
          <a:xfrm>
            <a:off x="1787633" y="5318272"/>
            <a:ext cx="9441711" cy="0"/>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72" name="直線コネクタ 71">
            <a:extLst>
              <a:ext uri="{FF2B5EF4-FFF2-40B4-BE49-F238E27FC236}">
                <a16:creationId xmlns:a16="http://schemas.microsoft.com/office/drawing/2014/main" id="{4A2DA110-EC29-557F-B629-FD3F1D00FF65}"/>
              </a:ext>
            </a:extLst>
          </p:cNvPr>
          <p:cNvCxnSpPr>
            <a:cxnSpLocks/>
            <a:endCxn id="2" idx="0"/>
          </p:cNvCxnSpPr>
          <p:nvPr/>
        </p:nvCxnSpPr>
        <p:spPr>
          <a:xfrm>
            <a:off x="9458225" y="2314850"/>
            <a:ext cx="682965" cy="2570979"/>
          </a:xfrm>
          <a:prstGeom prst="line">
            <a:avLst/>
          </a:prstGeom>
        </p:spPr>
        <p:style>
          <a:lnRef idx="2">
            <a:schemeClr val="accent1"/>
          </a:lnRef>
          <a:fillRef idx="0">
            <a:schemeClr val="accent1"/>
          </a:fillRef>
          <a:effectRef idx="1">
            <a:schemeClr val="accent1"/>
          </a:effectRef>
          <a:fontRef idx="minor">
            <a:schemeClr val="tx1"/>
          </a:fontRef>
        </p:style>
      </p:cxnSp>
      <p:sp>
        <p:nvSpPr>
          <p:cNvPr id="19" name="テキスト ボックス 18">
            <a:extLst>
              <a:ext uri="{FF2B5EF4-FFF2-40B4-BE49-F238E27FC236}">
                <a16:creationId xmlns:a16="http://schemas.microsoft.com/office/drawing/2014/main" id="{F46B875B-11FF-E8E0-D421-85F6741C15A2}"/>
              </a:ext>
            </a:extLst>
          </p:cNvPr>
          <p:cNvSpPr txBox="1"/>
          <p:nvPr/>
        </p:nvSpPr>
        <p:spPr>
          <a:xfrm>
            <a:off x="7896834" y="2175025"/>
            <a:ext cx="4142481" cy="123110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002060"/>
                </a:solidFill>
                <a:effectLst/>
                <a:uLnTx/>
                <a:uFillTx/>
                <a:latin typeface="Helvetica" pitchFamily="2" charset="0"/>
                <a:ea typeface="Hiragino Maru Gothic Pro W4" panose="020F0400000000000000" pitchFamily="34" charset="-128"/>
                <a:cs typeface="+mn-cs"/>
              </a:rPr>
              <a:t>III. Integrated Experiment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002060"/>
                </a:solidFill>
                <a:effectLst/>
                <a:uLnTx/>
                <a:uFillTx/>
                <a:latin typeface="Helvetica" pitchFamily="2" charset="0"/>
                <a:ea typeface="Hiragino Maru Gothic Pro W4" panose="020F0400000000000000" pitchFamily="34" charset="-128"/>
                <a:cs typeface="+mn-cs"/>
              </a:rPr>
              <a:t>    solid ball implosion + LFEX heating</a:t>
            </a:r>
            <a:endParaRPr kumimoji="1" lang="en-US" altLang="ja-JP" sz="1600" b="0" i="0" u="none" strike="noStrike" kern="1200" cap="none" spc="0" normalizeH="0" baseline="0" noProof="0" dirty="0">
              <a:ln>
                <a:noFill/>
              </a:ln>
              <a:solidFill>
                <a:srgbClr val="002060"/>
              </a:solidFill>
              <a:effectLst/>
              <a:uLnTx/>
              <a:uFillTx/>
              <a:latin typeface="Helvetica" pitchFamily="2" charset="0"/>
              <a:ea typeface="Hiragino Maru Gothic Pro W4" panose="020F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2060"/>
                </a:solidFill>
                <a:effectLst/>
                <a:uLnTx/>
                <a:uFillTx/>
                <a:latin typeface="Helvetica" pitchFamily="2" charset="0"/>
                <a:ea typeface="Hiragino Maru Gothic Pro W4" panose="020F0400000000000000" pitchFamily="34" charset="-128"/>
                <a:cs typeface="+mn-cs"/>
              </a:rPr>
              <a:t>　</a:t>
            </a:r>
            <a:r>
              <a:rPr kumimoji="1" lang="en-US" altLang="ja-JP" sz="1400" b="0" i="0" u="none" strike="noStrike" kern="1200" cap="none" spc="0" normalizeH="0" baseline="0" noProof="0" dirty="0">
                <a:ln>
                  <a:noFill/>
                </a:ln>
                <a:solidFill>
                  <a:srgbClr val="C00000"/>
                </a:solidFill>
                <a:effectLst/>
                <a:uLnTx/>
                <a:uFillTx/>
                <a:latin typeface="Helvetica" pitchFamily="2" charset="0"/>
                <a:ea typeface="Hiragino Maru Gothic Pro W4" panose="020F0400000000000000" pitchFamily="34" charset="-128"/>
                <a:cs typeface="+mn-cs"/>
              </a:rPr>
              <a:t>core density &gt;100g/cc</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C00000"/>
                </a:solidFill>
                <a:effectLst/>
                <a:uLnTx/>
                <a:uFillTx/>
                <a:latin typeface="Helvetica" pitchFamily="2" charset="0"/>
                <a:ea typeface="Hiragino Maru Gothic Pro W4" panose="020F0400000000000000" pitchFamily="34" charset="-128"/>
                <a:cs typeface="+mn-cs"/>
              </a:rPr>
              <a:t>　</a:t>
            </a:r>
            <a:r>
              <a:rPr kumimoji="1" lang="en-US" altLang="ja-JP" sz="1400" b="0" i="0" u="none" strike="noStrike" kern="1200" cap="none" spc="0" normalizeH="0" baseline="0" noProof="0" dirty="0">
                <a:ln>
                  <a:noFill/>
                </a:ln>
                <a:solidFill>
                  <a:srgbClr val="C00000"/>
                </a:solidFill>
                <a:effectLst/>
                <a:uLnTx/>
                <a:uFillTx/>
                <a:latin typeface="Helvetica" pitchFamily="2" charset="0"/>
                <a:ea typeface="Hiragino Maru Gothic Pro W4" panose="020F0400000000000000" pitchFamily="34" charset="-128"/>
                <a:cs typeface="+mn-cs"/>
              </a:rPr>
              <a:t>Demonstration of efficient heating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C00000"/>
                </a:solidFill>
                <a:effectLst/>
                <a:uLnTx/>
                <a:uFillTx/>
                <a:latin typeface="Helvetica" pitchFamily="2" charset="0"/>
                <a:ea typeface="Hiragino Maru Gothic Pro W4" panose="020F0400000000000000" pitchFamily="34" charset="-128"/>
                <a:cs typeface="+mn-cs"/>
              </a:rPr>
              <a:t>　</a:t>
            </a:r>
            <a:r>
              <a:rPr kumimoji="1" lang="en-US" altLang="ja-JP" sz="1400" b="0" i="0" u="none" strike="noStrike" kern="1200" cap="none" spc="0" normalizeH="0" baseline="0" noProof="0" dirty="0">
                <a:ln>
                  <a:noFill/>
                </a:ln>
                <a:solidFill>
                  <a:srgbClr val="C00000"/>
                </a:solidFill>
                <a:effectLst/>
                <a:uLnTx/>
                <a:uFillTx/>
                <a:latin typeface="Helvetica" pitchFamily="2" charset="0"/>
                <a:ea typeface="Hiragino Maru Gothic Pro W4" panose="020F0400000000000000" pitchFamily="34" charset="-128"/>
                <a:cs typeface="+mn-cs"/>
              </a:rPr>
              <a:t>Ion temperature ~ 10keV + neutron diagnostics</a:t>
            </a:r>
            <a:endParaRPr kumimoji="1" lang="ja-JP" altLang="en-US" sz="1400" b="0" i="0" u="none" strike="noStrike" kern="1200" cap="none" spc="0" normalizeH="0" baseline="0" noProof="0">
              <a:ln>
                <a:noFill/>
              </a:ln>
              <a:solidFill>
                <a:srgbClr val="C00000"/>
              </a:solidFill>
              <a:effectLst/>
              <a:uLnTx/>
              <a:uFillTx/>
              <a:latin typeface="Helvetica" pitchFamily="2" charset="0"/>
              <a:ea typeface="Hiragino Maru Gothic Pro W4" panose="020F0400000000000000" pitchFamily="34" charset="-128"/>
              <a:cs typeface="+mn-cs"/>
            </a:endParaRPr>
          </a:p>
        </p:txBody>
      </p:sp>
      <p:sp>
        <p:nvSpPr>
          <p:cNvPr id="75" name="テキスト ボックス 74">
            <a:extLst>
              <a:ext uri="{FF2B5EF4-FFF2-40B4-BE49-F238E27FC236}">
                <a16:creationId xmlns:a16="http://schemas.microsoft.com/office/drawing/2014/main" id="{5B1679C7-4FE8-4F34-C9F7-2F92B8E8536A}"/>
              </a:ext>
            </a:extLst>
          </p:cNvPr>
          <p:cNvSpPr txBox="1"/>
          <p:nvPr/>
        </p:nvSpPr>
        <p:spPr>
          <a:xfrm>
            <a:off x="1773932" y="2795151"/>
            <a:ext cx="1423788"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70C0"/>
                </a:solidFill>
                <a:effectLst/>
                <a:uLnTx/>
                <a:uFillTx/>
                <a:latin typeface="Hiragino Maru Gothic Pro W4" panose="020F0400000000000000" pitchFamily="34" charset="-128"/>
                <a:ea typeface="Hiragino Maru Gothic Pro W4" panose="020F0400000000000000" pitchFamily="34" charset="-128"/>
                <a:cs typeface="+mn-cs"/>
              </a:rPr>
              <a:t>GEKKO-XII</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70C0"/>
                </a:solidFill>
                <a:effectLst/>
                <a:uLnTx/>
                <a:uFillTx/>
                <a:latin typeface="Hiragino Maru Gothic Pro W4" panose="020F0400000000000000" pitchFamily="34" charset="-128"/>
                <a:ea typeface="Hiragino Maru Gothic Pro W4" panose="020F0400000000000000" pitchFamily="34" charset="-128"/>
                <a:cs typeface="+mn-cs"/>
              </a:rPr>
              <a:t>6kJ/3</a:t>
            </a:r>
            <a:r>
              <a:rPr kumimoji="1" lang="en-US" altLang="ja-JP" sz="1400" b="1" i="0" u="none" strike="noStrike" kern="1200" cap="none" spc="0" normalizeH="0" baseline="0" noProof="0" dirty="0">
                <a:ln>
                  <a:noFill/>
                </a:ln>
                <a:solidFill>
                  <a:srgbClr val="0070C0"/>
                </a:solidFill>
                <a:effectLst/>
                <a:uLnTx/>
                <a:uFillTx/>
                <a:latin typeface="Symbol" pitchFamily="2" charset="2"/>
                <a:ea typeface="Hiragino Maru Gothic Pro W4" panose="020F0400000000000000" pitchFamily="34" charset="-128"/>
                <a:cs typeface="+mn-cs"/>
              </a:rPr>
              <a:t>w</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70C0"/>
                </a:solidFill>
                <a:effectLst/>
                <a:uLnTx/>
                <a:uFillTx/>
                <a:latin typeface="Hiragino Maru Gothic Pro W4" panose="020F0400000000000000" pitchFamily="34" charset="-128"/>
                <a:ea typeface="Hiragino Maru Gothic Pro W4" panose="020F0400000000000000" pitchFamily="34" charset="-128"/>
                <a:cs typeface="+mn-cs"/>
              </a:rPr>
              <a:t>pulse shaping</a:t>
            </a:r>
            <a:endParaRPr kumimoji="1" lang="ja-JP" altLang="en-US" sz="1400" b="1" i="0" u="none" strike="noStrike" kern="1200" cap="none" spc="0" normalizeH="0" baseline="0" noProof="0">
              <a:ln>
                <a:noFill/>
              </a:ln>
              <a:solidFill>
                <a:srgbClr val="0070C0"/>
              </a:solidFill>
              <a:effectLst/>
              <a:uLnTx/>
              <a:uFillTx/>
              <a:latin typeface="Hiragino Maru Gothic Pro W4" panose="020F0400000000000000" pitchFamily="34" charset="-128"/>
              <a:ea typeface="Hiragino Maru Gothic Pro W4" panose="020F0400000000000000" pitchFamily="34" charset="-128"/>
              <a:cs typeface="+mn-cs"/>
            </a:endParaRPr>
          </a:p>
        </p:txBody>
      </p:sp>
      <p:sp>
        <p:nvSpPr>
          <p:cNvPr id="76" name="テキスト ボックス 75">
            <a:extLst>
              <a:ext uri="{FF2B5EF4-FFF2-40B4-BE49-F238E27FC236}">
                <a16:creationId xmlns:a16="http://schemas.microsoft.com/office/drawing/2014/main" id="{5E846E18-702D-26A3-1F1C-D0DF62E7997F}"/>
              </a:ext>
            </a:extLst>
          </p:cNvPr>
          <p:cNvSpPr txBox="1"/>
          <p:nvPr/>
        </p:nvSpPr>
        <p:spPr>
          <a:xfrm>
            <a:off x="1182591" y="3736130"/>
            <a:ext cx="1709122"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FF0000"/>
                </a:solidFill>
                <a:effectLst/>
                <a:uLnTx/>
                <a:uFillTx/>
                <a:latin typeface="Hiragino Maru Gothic Pro W4" panose="020F0400000000000000" pitchFamily="34" charset="-128"/>
                <a:ea typeface="Hiragino Maru Gothic Pro W4" panose="020F0400000000000000" pitchFamily="34" charset="-128"/>
                <a:cs typeface="+mn-cs"/>
              </a:rPr>
              <a:t>LFEX</a:t>
            </a:r>
            <a:r>
              <a:rPr kumimoji="1" lang="ja-JP" altLang="en-US" sz="1400" b="1" i="0" u="none" strike="noStrike" kern="1200" cap="none" spc="0" normalizeH="0" baseline="0" noProof="0">
                <a:ln>
                  <a:noFill/>
                </a:ln>
                <a:solidFill>
                  <a:srgbClr val="FF0000"/>
                </a:solidFill>
                <a:effectLst/>
                <a:uLnTx/>
                <a:uFillTx/>
                <a:latin typeface="Hiragino Maru Gothic Pro W4" panose="020F0400000000000000" pitchFamily="34" charset="-128"/>
                <a:ea typeface="Hiragino Maru Gothic Pro W4" panose="020F0400000000000000" pitchFamily="34" charset="-128"/>
                <a:cs typeface="+mn-cs"/>
              </a:rPr>
              <a:t>（</a:t>
            </a:r>
            <a:r>
              <a:rPr kumimoji="1" lang="en-US" altLang="ja-JP" sz="1400" b="1" i="0" u="none" strike="noStrike" kern="1200" cap="none" spc="0" normalizeH="0" baseline="0" noProof="0" dirty="0">
                <a:ln>
                  <a:noFill/>
                </a:ln>
                <a:solidFill>
                  <a:srgbClr val="FF0000"/>
                </a:solidFill>
                <a:effectLst/>
                <a:uLnTx/>
                <a:uFillTx/>
                <a:latin typeface="Hiragino Maru Gothic Pro W4" panose="020F0400000000000000" pitchFamily="34" charset="-128"/>
                <a:ea typeface="Hiragino Maru Gothic Pro W4" panose="020F0400000000000000" pitchFamily="34" charset="-128"/>
                <a:cs typeface="+mn-cs"/>
              </a:rPr>
              <a:t>4 beam</a:t>
            </a:r>
            <a:r>
              <a:rPr kumimoji="1" lang="ja-JP" altLang="en-US" sz="1400" b="1" i="0" u="none" strike="noStrike" kern="1200" cap="none" spc="0" normalizeH="0" baseline="0" noProof="0">
                <a:ln>
                  <a:noFill/>
                </a:ln>
                <a:solidFill>
                  <a:srgbClr val="FF0000"/>
                </a:solidFill>
                <a:effectLst/>
                <a:uLnTx/>
                <a:uFillTx/>
                <a:latin typeface="Hiragino Maru Gothic Pro W4" panose="020F0400000000000000" pitchFamily="34" charset="-128"/>
                <a:ea typeface="Hiragino Maru Gothic Pro W4" panose="020F0400000000000000" pitchFamily="34" charset="-128"/>
                <a:cs typeface="+mn-cs"/>
              </a:rPr>
              <a:t>）</a:t>
            </a:r>
            <a:endParaRPr kumimoji="1" lang="en-US" altLang="ja-JP" sz="1400" b="1" i="0" u="none" strike="noStrike" kern="1200" cap="none" spc="0" normalizeH="0" baseline="0" noProof="0" dirty="0">
              <a:ln>
                <a:noFill/>
              </a:ln>
              <a:solidFill>
                <a:srgbClr val="FF0000"/>
              </a:solidFill>
              <a:effectLst/>
              <a:uLnTx/>
              <a:uFillTx/>
              <a:latin typeface="Hiragino Maru Gothic Pro W4" panose="020F0400000000000000" pitchFamily="34" charset="-128"/>
              <a:ea typeface="Hiragino Maru Gothic Pro W4" panose="020F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FF0000"/>
                </a:solidFill>
                <a:effectLst/>
                <a:uLnTx/>
                <a:uFillTx/>
                <a:latin typeface="Hiragino Maru Gothic Pro W4" panose="020F0400000000000000" pitchFamily="34" charset="-128"/>
                <a:ea typeface="Hiragino Maru Gothic Pro W4" panose="020F0400000000000000" pitchFamily="34" charset="-128"/>
                <a:cs typeface="+mn-cs"/>
              </a:rPr>
              <a:t>3kJ/1.5-6ps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FF0000"/>
                </a:solidFill>
                <a:effectLst/>
                <a:uLnTx/>
                <a:uFillTx/>
                <a:latin typeface="Hiragino Maru Gothic Pro W4" panose="020F0400000000000000" pitchFamily="34" charset="-128"/>
                <a:ea typeface="Hiragino Maru Gothic Pro W4" panose="020F0400000000000000" pitchFamily="34" charset="-128"/>
                <a:cs typeface="+mn-cs"/>
              </a:rPr>
              <a:t>deformable</a:t>
            </a:r>
            <a:endParaRPr kumimoji="1" lang="ja-JP" altLang="en-US" sz="1400" b="1" i="0" u="none" strike="noStrike" kern="1200" cap="none" spc="0" normalizeH="0" baseline="0" noProof="0">
              <a:ln>
                <a:noFill/>
              </a:ln>
              <a:solidFill>
                <a:srgbClr val="FF0000"/>
              </a:solidFill>
              <a:effectLst/>
              <a:uLnTx/>
              <a:uFillTx/>
              <a:latin typeface="Hiragino Maru Gothic Pro W4" panose="020F0400000000000000" pitchFamily="34" charset="-128"/>
              <a:ea typeface="Hiragino Maru Gothic Pro W4" panose="020F0400000000000000" pitchFamily="34" charset="-128"/>
              <a:cs typeface="+mn-cs"/>
            </a:endParaRPr>
          </a:p>
        </p:txBody>
      </p:sp>
      <p:sp>
        <p:nvSpPr>
          <p:cNvPr id="91" name="下矢印 90">
            <a:extLst>
              <a:ext uri="{FF2B5EF4-FFF2-40B4-BE49-F238E27FC236}">
                <a16:creationId xmlns:a16="http://schemas.microsoft.com/office/drawing/2014/main" id="{715F945D-6881-DFAC-5ED3-395F186F8BDF}"/>
              </a:ext>
            </a:extLst>
          </p:cNvPr>
          <p:cNvSpPr/>
          <p:nvPr/>
        </p:nvSpPr>
        <p:spPr>
          <a:xfrm rot="16200000">
            <a:off x="4336766" y="1529352"/>
            <a:ext cx="351935" cy="415219"/>
          </a:xfrm>
          <a:prstGeom prst="down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2" name="テキスト ボックス 1">
            <a:extLst>
              <a:ext uri="{FF2B5EF4-FFF2-40B4-BE49-F238E27FC236}">
                <a16:creationId xmlns:a16="http://schemas.microsoft.com/office/drawing/2014/main" id="{F039B7D7-7248-61AC-75D9-C4251F790B43}"/>
              </a:ext>
            </a:extLst>
          </p:cNvPr>
          <p:cNvSpPr txBox="1"/>
          <p:nvPr/>
        </p:nvSpPr>
        <p:spPr>
          <a:xfrm>
            <a:off x="9516371" y="4885829"/>
            <a:ext cx="1249637" cy="400110"/>
          </a:xfrm>
          <a:prstGeom prst="rect">
            <a:avLst/>
          </a:prstGeom>
          <a:no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C00000"/>
                </a:solidFill>
                <a:effectLst/>
                <a:uLnTx/>
                <a:uFillTx/>
                <a:latin typeface="Helvetica" pitchFamily="2" charset="0"/>
                <a:ea typeface="Hiragino Maru Gothic Pro W4" panose="020F0400000000000000" pitchFamily="34" charset="-128"/>
                <a:cs typeface="+mn-cs"/>
              </a:rPr>
              <a:t>Gain ~ 1</a:t>
            </a:r>
            <a:endParaRPr kumimoji="1" lang="ja-JP" altLang="en-US" sz="2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3" name="テキスト ボックス 2">
            <a:extLst>
              <a:ext uri="{FF2B5EF4-FFF2-40B4-BE49-F238E27FC236}">
                <a16:creationId xmlns:a16="http://schemas.microsoft.com/office/drawing/2014/main" id="{052E76D8-487E-2E52-09E6-F9E1A884C8A1}"/>
              </a:ext>
            </a:extLst>
          </p:cNvPr>
          <p:cNvSpPr txBox="1"/>
          <p:nvPr/>
        </p:nvSpPr>
        <p:spPr>
          <a:xfrm>
            <a:off x="10180059" y="3783695"/>
            <a:ext cx="1900938" cy="954107"/>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70C0"/>
                </a:solidFill>
                <a:effectLst/>
                <a:uLnTx/>
                <a:uFillTx/>
                <a:latin typeface="Arial Narrow" panose="020B0604020202020204" pitchFamily="34" charset="0"/>
                <a:ea typeface="Hiragino Maru Gothic Pro W4" panose="020F0400000000000000" pitchFamily="34" charset="-128"/>
                <a:cs typeface="Arial Narrow" panose="020B0604020202020204" pitchFamily="34" charset="0"/>
              </a:rPr>
              <a:t>Design a compact laser fusion with about 100kJ laser energy and with gain &gt; 100.</a:t>
            </a:r>
            <a:endParaRPr kumimoji="1" lang="ja-JP" altLang="en-US" sz="1400" b="1" i="0" u="none" strike="noStrike" kern="1200" cap="none" spc="0" normalizeH="0" baseline="0" noProof="0">
              <a:ln>
                <a:noFill/>
              </a:ln>
              <a:solidFill>
                <a:srgbClr val="0070C0"/>
              </a:solidFill>
              <a:effectLst/>
              <a:uLnTx/>
              <a:uFillTx/>
              <a:latin typeface="Arial Narrow" panose="020B0604020202020204" pitchFamily="34" charset="0"/>
              <a:ea typeface="Hiragino Maru Gothic Pro W4" panose="020F0400000000000000" pitchFamily="34" charset="-128"/>
              <a:cs typeface="Arial Narrow" panose="020B0604020202020204" pitchFamily="34" charset="0"/>
            </a:endParaRPr>
          </a:p>
        </p:txBody>
      </p:sp>
      <p:pic>
        <p:nvPicPr>
          <p:cNvPr id="59" name="図 58">
            <a:extLst>
              <a:ext uri="{FF2B5EF4-FFF2-40B4-BE49-F238E27FC236}">
                <a16:creationId xmlns:a16="http://schemas.microsoft.com/office/drawing/2014/main" id="{E229BBA9-79B3-16BC-695E-3D9D79955781}"/>
              </a:ext>
            </a:extLst>
          </p:cNvPr>
          <p:cNvPicPr>
            <a:picLocks noChangeAspect="1"/>
          </p:cNvPicPr>
          <p:nvPr/>
        </p:nvPicPr>
        <p:blipFill>
          <a:blip r:embed="rId5"/>
          <a:stretch>
            <a:fillRect/>
          </a:stretch>
        </p:blipFill>
        <p:spPr>
          <a:xfrm>
            <a:off x="5869800" y="1829158"/>
            <a:ext cx="1649382" cy="1713525"/>
          </a:xfrm>
          <a:prstGeom prst="rect">
            <a:avLst/>
          </a:prstGeom>
        </p:spPr>
      </p:pic>
      <p:sp>
        <p:nvSpPr>
          <p:cNvPr id="4" name="テキスト ボックス 3">
            <a:extLst>
              <a:ext uri="{FF2B5EF4-FFF2-40B4-BE49-F238E27FC236}">
                <a16:creationId xmlns:a16="http://schemas.microsoft.com/office/drawing/2014/main" id="{77CAAF04-49C9-A0B1-D44E-1E8140C8E533}"/>
              </a:ext>
            </a:extLst>
          </p:cNvPr>
          <p:cNvSpPr txBox="1"/>
          <p:nvPr/>
        </p:nvSpPr>
        <p:spPr>
          <a:xfrm>
            <a:off x="9433241" y="5431271"/>
            <a:ext cx="10599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002060"/>
                </a:solidFill>
                <a:effectLst/>
                <a:uLnTx/>
                <a:uFillTx/>
                <a:latin typeface="Helvetica" pitchFamily="2" charset="0"/>
                <a:ea typeface="游ゴシック" panose="020B0400000000000000" pitchFamily="34" charset="-128"/>
                <a:cs typeface="+mn-cs"/>
              </a:rPr>
              <a:t>J-</a:t>
            </a:r>
            <a:r>
              <a:rPr kumimoji="1" lang="en-US" altLang="ja-JP" sz="1600" b="0" i="0" u="none" strike="noStrike" kern="1200" cap="none" spc="0" normalizeH="0" baseline="0" noProof="0" dirty="0" err="1">
                <a:ln>
                  <a:noFill/>
                </a:ln>
                <a:solidFill>
                  <a:srgbClr val="002060"/>
                </a:solidFill>
                <a:effectLst/>
                <a:uLnTx/>
                <a:uFillTx/>
                <a:latin typeface="Helvetica" pitchFamily="2" charset="0"/>
                <a:ea typeface="游ゴシック" panose="020B0400000000000000" pitchFamily="34" charset="-128"/>
                <a:cs typeface="+mn-cs"/>
              </a:rPr>
              <a:t>EPoCH</a:t>
            </a:r>
            <a:endParaRPr kumimoji="1" lang="ja-JP" altLang="en-US" sz="1600" b="0" i="0" u="none" strike="noStrike" kern="1200" cap="none" spc="0" normalizeH="0" baseline="0" noProof="0">
              <a:ln>
                <a:noFill/>
              </a:ln>
              <a:solidFill>
                <a:srgbClr val="002060"/>
              </a:solidFill>
              <a:effectLst/>
              <a:uLnTx/>
              <a:uFillTx/>
              <a:latin typeface="Helvetica" pitchFamily="2" charset="0"/>
              <a:ea typeface="Hiragino Maru Gothic Pro W4" panose="020F0400000000000000" pitchFamily="34" charset="-128"/>
              <a:cs typeface="+mn-cs"/>
            </a:endParaRPr>
          </a:p>
        </p:txBody>
      </p:sp>
      <p:sp>
        <p:nvSpPr>
          <p:cNvPr id="26" name="テキスト ボックス 25">
            <a:extLst>
              <a:ext uri="{FF2B5EF4-FFF2-40B4-BE49-F238E27FC236}">
                <a16:creationId xmlns:a16="http://schemas.microsoft.com/office/drawing/2014/main" id="{8E19AAB6-8584-A353-9552-43338B878EC2}"/>
              </a:ext>
            </a:extLst>
          </p:cNvPr>
          <p:cNvSpPr txBox="1"/>
          <p:nvPr/>
        </p:nvSpPr>
        <p:spPr>
          <a:xfrm>
            <a:off x="5064298" y="5431271"/>
            <a:ext cx="199605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002060"/>
                </a:solidFill>
                <a:effectLst/>
                <a:uLnTx/>
                <a:uFillTx/>
                <a:latin typeface="Helvetica" pitchFamily="2" charset="0"/>
                <a:ea typeface="游ゴシック" panose="020B0400000000000000" pitchFamily="34" charset="-128"/>
                <a:cs typeface="+mn-cs"/>
              </a:rPr>
              <a:t>Senju (100J/100Hz)</a:t>
            </a:r>
            <a:endParaRPr kumimoji="1" lang="ja-JP" altLang="en-US" sz="1600" b="0" i="0" u="none" strike="noStrike" kern="1200" cap="none" spc="0" normalizeH="0" baseline="0" noProof="0">
              <a:ln>
                <a:noFill/>
              </a:ln>
              <a:solidFill>
                <a:srgbClr val="002060"/>
              </a:solidFill>
              <a:effectLst/>
              <a:uLnTx/>
              <a:uFillTx/>
              <a:latin typeface="Helvetica" pitchFamily="2" charset="0"/>
              <a:ea typeface="Hiragino Maru Gothic Pro W4" panose="020F0400000000000000" pitchFamily="34" charset="-128"/>
              <a:cs typeface="+mn-cs"/>
            </a:endParaRPr>
          </a:p>
        </p:txBody>
      </p:sp>
      <p:pic>
        <p:nvPicPr>
          <p:cNvPr id="27" name="Picture 26">
            <a:extLst>
              <a:ext uri="{FF2B5EF4-FFF2-40B4-BE49-F238E27FC236}">
                <a16:creationId xmlns:a16="http://schemas.microsoft.com/office/drawing/2014/main" id="{7F833EDC-493C-CD02-39AA-581C15665596}"/>
              </a:ext>
            </a:extLst>
          </p:cNvPr>
          <p:cNvPicPr>
            <a:picLocks noChangeAspect="1"/>
          </p:cNvPicPr>
          <p:nvPr/>
        </p:nvPicPr>
        <p:blipFill>
          <a:blip r:embed="rId6"/>
          <a:stretch>
            <a:fillRect/>
          </a:stretch>
        </p:blipFill>
        <p:spPr>
          <a:xfrm>
            <a:off x="0" y="-37071"/>
            <a:ext cx="12192000" cy="1568745"/>
          </a:xfrm>
          <a:prstGeom prst="rect">
            <a:avLst/>
          </a:prstGeom>
        </p:spPr>
      </p:pic>
    </p:spTree>
    <p:extLst>
      <p:ext uri="{BB962C8B-B14F-4D97-AF65-F5344CB8AC3E}">
        <p14:creationId xmlns:p14="http://schemas.microsoft.com/office/powerpoint/2010/main" val="3987025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830E4F-E59D-E33F-15D8-A26F29EBB6CE}"/>
              </a:ext>
            </a:extLst>
          </p:cNvPr>
          <p:cNvPicPr>
            <a:picLocks noChangeAspect="1"/>
          </p:cNvPicPr>
          <p:nvPr/>
        </p:nvPicPr>
        <p:blipFill>
          <a:blip r:embed="rId3"/>
          <a:srcRect/>
          <a:stretch/>
        </p:blipFill>
        <p:spPr>
          <a:xfrm>
            <a:off x="1279012" y="1626804"/>
            <a:ext cx="8789576" cy="4649150"/>
          </a:xfrm>
          <a:prstGeom prst="rect">
            <a:avLst/>
          </a:prstGeom>
        </p:spPr>
      </p:pic>
      <p:pic>
        <p:nvPicPr>
          <p:cNvPr id="7" name="Picture 6">
            <a:extLst>
              <a:ext uri="{FF2B5EF4-FFF2-40B4-BE49-F238E27FC236}">
                <a16:creationId xmlns:a16="http://schemas.microsoft.com/office/drawing/2014/main" id="{B03C8D13-5E05-3F45-961C-0B68D4FB9876}"/>
              </a:ext>
            </a:extLst>
          </p:cNvPr>
          <p:cNvPicPr>
            <a:picLocks noChangeAspect="1"/>
          </p:cNvPicPr>
          <p:nvPr/>
        </p:nvPicPr>
        <p:blipFill>
          <a:blip r:embed="rId4"/>
          <a:srcRect/>
          <a:stretch/>
        </p:blipFill>
        <p:spPr>
          <a:xfrm>
            <a:off x="2240599" y="3975308"/>
            <a:ext cx="1299898" cy="1503953"/>
          </a:xfrm>
          <a:prstGeom prst="rect">
            <a:avLst/>
          </a:prstGeom>
        </p:spPr>
      </p:pic>
      <p:grpSp>
        <p:nvGrpSpPr>
          <p:cNvPr id="17" name="Group 16">
            <a:extLst>
              <a:ext uri="{FF2B5EF4-FFF2-40B4-BE49-F238E27FC236}">
                <a16:creationId xmlns:a16="http://schemas.microsoft.com/office/drawing/2014/main" id="{504D5908-C7F1-6EE0-074D-A9D0228026A7}"/>
              </a:ext>
            </a:extLst>
          </p:cNvPr>
          <p:cNvGrpSpPr/>
          <p:nvPr/>
        </p:nvGrpSpPr>
        <p:grpSpPr>
          <a:xfrm>
            <a:off x="7493343" y="1813460"/>
            <a:ext cx="2179862" cy="1410448"/>
            <a:chOff x="5865834" y="1361629"/>
            <a:chExt cx="2018391" cy="1305970"/>
          </a:xfrm>
        </p:grpSpPr>
        <p:cxnSp>
          <p:nvCxnSpPr>
            <p:cNvPr id="8" name="Straight Arrow Connector 7">
              <a:extLst>
                <a:ext uri="{FF2B5EF4-FFF2-40B4-BE49-F238E27FC236}">
                  <a16:creationId xmlns:a16="http://schemas.microsoft.com/office/drawing/2014/main" id="{D700AB33-6D11-3A45-A146-5CBA292826EC}"/>
                </a:ext>
              </a:extLst>
            </p:cNvPr>
            <p:cNvCxnSpPr>
              <a:cxnSpLocks/>
            </p:cNvCxnSpPr>
            <p:nvPr/>
          </p:nvCxnSpPr>
          <p:spPr>
            <a:xfrm>
              <a:off x="6474072" y="2338135"/>
              <a:ext cx="831346" cy="2"/>
            </a:xfrm>
            <a:prstGeom prst="straightConnector1">
              <a:avLst/>
            </a:prstGeom>
            <a:ln w="2857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8792D86-8657-4248-88E5-B9C1F9651EE7}"/>
                </a:ext>
              </a:extLst>
            </p:cNvPr>
            <p:cNvCxnSpPr>
              <a:cxnSpLocks/>
            </p:cNvCxnSpPr>
            <p:nvPr/>
          </p:nvCxnSpPr>
          <p:spPr>
            <a:xfrm>
              <a:off x="6474070" y="2025343"/>
              <a:ext cx="2" cy="642256"/>
            </a:xfrm>
            <a:prstGeom prst="line">
              <a:avLst/>
            </a:prstGeom>
            <a:ln w="285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9FCDB91E-E440-BB4A-9A58-FE5BD9CA5922}"/>
                </a:ext>
              </a:extLst>
            </p:cNvPr>
            <p:cNvSpPr txBox="1"/>
            <p:nvPr/>
          </p:nvSpPr>
          <p:spPr>
            <a:xfrm>
              <a:off x="5865834" y="1361629"/>
              <a:ext cx="2018391" cy="516404"/>
            </a:xfrm>
            <a:prstGeom prst="rect">
              <a:avLst/>
            </a:prstGeom>
            <a:noFill/>
          </p:spPr>
          <p:txBody>
            <a:bodyPr wrap="square" rtlCol="0">
              <a:spAutoFit/>
            </a:bodyPr>
            <a:lstStyle/>
            <a:p>
              <a:pPr defTabSz="411480"/>
              <a:r>
                <a:rPr lang="en-US" sz="1512">
                  <a:solidFill>
                    <a:srgbClr val="FFFFFF"/>
                  </a:solidFill>
                  <a:latin typeface="Calibri" panose="020F0502020204030204"/>
                </a:rPr>
                <a:t>Increased Coupling (</a:t>
              </a:r>
              <a:r>
                <a:rPr lang="en-US" sz="1512" err="1">
                  <a:solidFill>
                    <a:srgbClr val="FFFFFF"/>
                  </a:solidFill>
                  <a:latin typeface="Calibri" panose="020F0502020204030204"/>
                </a:rPr>
                <a:t>HybridE</a:t>
              </a:r>
              <a:r>
                <a:rPr lang="en-US" sz="1512">
                  <a:solidFill>
                    <a:srgbClr val="FFFFFF"/>
                  </a:solidFill>
                  <a:latin typeface="Calibri" panose="020F0502020204030204"/>
                </a:rPr>
                <a:t> / I-</a:t>
              </a:r>
              <a:r>
                <a:rPr lang="en-US" sz="1512" err="1">
                  <a:solidFill>
                    <a:srgbClr val="FFFFFF"/>
                  </a:solidFill>
                  <a:latin typeface="Calibri" panose="020F0502020204030204"/>
                </a:rPr>
                <a:t>Raum</a:t>
              </a:r>
              <a:r>
                <a:rPr lang="en-US" sz="1512">
                  <a:solidFill>
                    <a:srgbClr val="FFFFFF"/>
                  </a:solidFill>
                  <a:latin typeface="Calibri" panose="020F0502020204030204"/>
                </a:rPr>
                <a:t>)</a:t>
              </a:r>
            </a:p>
          </p:txBody>
        </p:sp>
      </p:grpSp>
      <p:grpSp>
        <p:nvGrpSpPr>
          <p:cNvPr id="15" name="Group 14">
            <a:extLst>
              <a:ext uri="{FF2B5EF4-FFF2-40B4-BE49-F238E27FC236}">
                <a16:creationId xmlns:a16="http://schemas.microsoft.com/office/drawing/2014/main" id="{5F27C24E-C6BF-4A68-5A5C-F8C1C7247B3A}"/>
              </a:ext>
            </a:extLst>
          </p:cNvPr>
          <p:cNvGrpSpPr/>
          <p:nvPr/>
        </p:nvGrpSpPr>
        <p:grpSpPr>
          <a:xfrm>
            <a:off x="3668220" y="3359663"/>
            <a:ext cx="1919429" cy="1631085"/>
            <a:chOff x="2324056" y="2793296"/>
            <a:chExt cx="1777248" cy="1510264"/>
          </a:xfrm>
        </p:grpSpPr>
        <p:pic>
          <p:nvPicPr>
            <p:cNvPr id="5" name="Picture 4">
              <a:extLst>
                <a:ext uri="{FF2B5EF4-FFF2-40B4-BE49-F238E27FC236}">
                  <a16:creationId xmlns:a16="http://schemas.microsoft.com/office/drawing/2014/main" id="{70218BDB-61CE-BA43-B8E2-48B391CF44EC}"/>
                </a:ext>
              </a:extLst>
            </p:cNvPr>
            <p:cNvPicPr>
              <a:picLocks noChangeAspect="1"/>
            </p:cNvPicPr>
            <p:nvPr/>
          </p:nvPicPr>
          <p:blipFill>
            <a:blip r:embed="rId5"/>
            <a:srcRect t="12742" b="12742"/>
            <a:stretch/>
          </p:blipFill>
          <p:spPr>
            <a:xfrm>
              <a:off x="2381900" y="2793296"/>
              <a:ext cx="1719404" cy="1036585"/>
            </a:xfrm>
            <a:prstGeom prst="rect">
              <a:avLst/>
            </a:prstGeom>
          </p:spPr>
        </p:pic>
        <p:sp>
          <p:nvSpPr>
            <p:cNvPr id="11" name="TextBox 10">
              <a:extLst>
                <a:ext uri="{FF2B5EF4-FFF2-40B4-BE49-F238E27FC236}">
                  <a16:creationId xmlns:a16="http://schemas.microsoft.com/office/drawing/2014/main" id="{22B4825F-B0DE-F74B-9942-CADAD537A804}"/>
                </a:ext>
              </a:extLst>
            </p:cNvPr>
            <p:cNvSpPr txBox="1"/>
            <p:nvPr/>
          </p:nvSpPr>
          <p:spPr>
            <a:xfrm>
              <a:off x="2324056" y="3841941"/>
              <a:ext cx="1717895" cy="461619"/>
            </a:xfrm>
            <a:prstGeom prst="rect">
              <a:avLst/>
            </a:prstGeom>
            <a:noFill/>
          </p:spPr>
          <p:txBody>
            <a:bodyPr rot="0" spcFirstLastPara="0" vertOverflow="overflow" horzOverflow="overflow" vert="horz" wrap="square" lIns="98755" tIns="49378" rIns="98755" bIns="49378" numCol="1" spcCol="0" rtlCol="0" fromWordArt="0" anchor="t" anchorCtr="0" forceAA="0" compatLnSpc="1">
              <a:prstTxWarp prst="textNoShape">
                <a:avLst/>
              </a:prstTxWarp>
              <a:spAutoFit/>
            </a:bodyPr>
            <a:lstStyle/>
            <a:p>
              <a:pPr algn="ctr" defTabSz="411480"/>
              <a:r>
                <a:rPr lang="en-US" sz="1296">
                  <a:solidFill>
                    <a:srgbClr val="FFFFFF"/>
                  </a:solidFill>
                  <a:latin typeface="Helvetica"/>
                  <a:ea typeface="MS PGothic"/>
                  <a:cs typeface="Helvetica"/>
                </a:rPr>
                <a:t>Higher velocity &amp; lower coast-time</a:t>
              </a:r>
            </a:p>
          </p:txBody>
        </p:sp>
      </p:grpSp>
      <p:grpSp>
        <p:nvGrpSpPr>
          <p:cNvPr id="16" name="Group 15">
            <a:extLst>
              <a:ext uri="{FF2B5EF4-FFF2-40B4-BE49-F238E27FC236}">
                <a16:creationId xmlns:a16="http://schemas.microsoft.com/office/drawing/2014/main" id="{6C195BA0-48B3-39E9-0359-3DE6B3328898}"/>
              </a:ext>
            </a:extLst>
          </p:cNvPr>
          <p:cNvGrpSpPr/>
          <p:nvPr/>
        </p:nvGrpSpPr>
        <p:grpSpPr>
          <a:xfrm>
            <a:off x="5693261" y="3088336"/>
            <a:ext cx="1981694" cy="1702995"/>
            <a:chOff x="4199093" y="2542069"/>
            <a:chExt cx="1834902" cy="1576847"/>
          </a:xfrm>
        </p:grpSpPr>
        <p:pic>
          <p:nvPicPr>
            <p:cNvPr id="6" name="Picture 5">
              <a:extLst>
                <a:ext uri="{FF2B5EF4-FFF2-40B4-BE49-F238E27FC236}">
                  <a16:creationId xmlns:a16="http://schemas.microsoft.com/office/drawing/2014/main" id="{11F2C48D-8B28-0E4B-A310-74F57DC347FB}"/>
                </a:ext>
              </a:extLst>
            </p:cNvPr>
            <p:cNvPicPr>
              <a:picLocks noChangeAspect="1"/>
            </p:cNvPicPr>
            <p:nvPr/>
          </p:nvPicPr>
          <p:blipFill>
            <a:blip r:embed="rId6"/>
            <a:srcRect/>
            <a:stretch/>
          </p:blipFill>
          <p:spPr>
            <a:xfrm>
              <a:off x="4199093" y="2542069"/>
              <a:ext cx="1834902" cy="1229477"/>
            </a:xfrm>
            <a:prstGeom prst="rect">
              <a:avLst/>
            </a:prstGeom>
          </p:spPr>
        </p:pic>
        <p:sp>
          <p:nvSpPr>
            <p:cNvPr id="12" name="TextBox 11">
              <a:extLst>
                <a:ext uri="{FF2B5EF4-FFF2-40B4-BE49-F238E27FC236}">
                  <a16:creationId xmlns:a16="http://schemas.microsoft.com/office/drawing/2014/main" id="{7E483B9A-786C-7D48-8BA1-E7283D61C5A7}"/>
                </a:ext>
              </a:extLst>
            </p:cNvPr>
            <p:cNvSpPr txBox="1"/>
            <p:nvPr/>
          </p:nvSpPr>
          <p:spPr>
            <a:xfrm>
              <a:off x="4357233" y="3841940"/>
              <a:ext cx="1259512" cy="276976"/>
            </a:xfrm>
            <a:prstGeom prst="rect">
              <a:avLst/>
            </a:prstGeom>
            <a:noFill/>
          </p:spPr>
          <p:txBody>
            <a:bodyPr rot="0" spcFirstLastPara="0" vertOverflow="overflow" horzOverflow="overflow" vert="horz" wrap="square" lIns="98755" tIns="49378" rIns="98755" bIns="49378" numCol="1" spcCol="0" rtlCol="0" fromWordArt="0" anchor="t" anchorCtr="0" forceAA="0" compatLnSpc="1">
              <a:prstTxWarp prst="textNoShape">
                <a:avLst/>
              </a:prstTxWarp>
              <a:spAutoFit/>
            </a:bodyPr>
            <a:lstStyle/>
            <a:p>
              <a:pPr algn="ctr" defTabSz="411480"/>
              <a:r>
                <a:rPr lang="en-US" sz="1296">
                  <a:solidFill>
                    <a:srgbClr val="FFFFFF"/>
                  </a:solidFill>
                  <a:latin typeface="Helvetica"/>
                  <a:ea typeface="MS PGothic"/>
                  <a:cs typeface="Helvetica"/>
                </a:rPr>
                <a:t>Higher velocity</a:t>
              </a:r>
            </a:p>
          </p:txBody>
        </p:sp>
      </p:grpSp>
      <p:grpSp>
        <p:nvGrpSpPr>
          <p:cNvPr id="18" name="Group 17">
            <a:extLst>
              <a:ext uri="{FF2B5EF4-FFF2-40B4-BE49-F238E27FC236}">
                <a16:creationId xmlns:a16="http://schemas.microsoft.com/office/drawing/2014/main" id="{287AEE66-55FD-73FD-9CBE-A8F108FD327D}"/>
              </a:ext>
            </a:extLst>
          </p:cNvPr>
          <p:cNvGrpSpPr/>
          <p:nvPr/>
        </p:nvGrpSpPr>
        <p:grpSpPr>
          <a:xfrm>
            <a:off x="9240891" y="2530271"/>
            <a:ext cx="1672100" cy="1618476"/>
            <a:chOff x="7483934" y="2025342"/>
            <a:chExt cx="1548241" cy="1498589"/>
          </a:xfrm>
        </p:grpSpPr>
        <p:sp>
          <p:nvSpPr>
            <p:cNvPr id="13" name="Right Brace 12">
              <a:extLst>
                <a:ext uri="{FF2B5EF4-FFF2-40B4-BE49-F238E27FC236}">
                  <a16:creationId xmlns:a16="http://schemas.microsoft.com/office/drawing/2014/main" id="{D51D3702-1E82-EA4D-95B4-182D2BC4203E}"/>
                </a:ext>
              </a:extLst>
            </p:cNvPr>
            <p:cNvSpPr/>
            <p:nvPr/>
          </p:nvSpPr>
          <p:spPr>
            <a:xfrm>
              <a:off x="7483934" y="2025342"/>
              <a:ext cx="400277" cy="1498589"/>
            </a:xfrm>
            <a:prstGeom prst="rightBrace">
              <a:avLst/>
            </a:prstGeom>
            <a:ln w="285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11480"/>
              <a:endParaRPr lang="en-US" sz="1944">
                <a:solidFill>
                  <a:srgbClr val="FFFFFF"/>
                </a:solidFill>
                <a:latin typeface="Calibri" panose="020F0502020204030204"/>
              </a:endParaRPr>
            </a:p>
          </p:txBody>
        </p:sp>
        <p:sp>
          <p:nvSpPr>
            <p:cNvPr id="14" name="TextBox 13">
              <a:extLst>
                <a:ext uri="{FF2B5EF4-FFF2-40B4-BE49-F238E27FC236}">
                  <a16:creationId xmlns:a16="http://schemas.microsoft.com/office/drawing/2014/main" id="{710F6DCF-1813-A043-99CD-9CD40103AB36}"/>
                </a:ext>
              </a:extLst>
            </p:cNvPr>
            <p:cNvSpPr txBox="1"/>
            <p:nvPr/>
          </p:nvSpPr>
          <p:spPr>
            <a:xfrm>
              <a:off x="7851612" y="2298266"/>
              <a:ext cx="1180563" cy="731860"/>
            </a:xfrm>
            <a:prstGeom prst="rect">
              <a:avLst/>
            </a:prstGeom>
            <a:noFill/>
          </p:spPr>
          <p:txBody>
            <a:bodyPr wrap="square" rtlCol="0">
              <a:spAutoFit/>
            </a:bodyPr>
            <a:lstStyle/>
            <a:p>
              <a:pPr algn="ctr" defTabSz="411480"/>
              <a:r>
                <a:rPr lang="en-US" sz="1512">
                  <a:solidFill>
                    <a:srgbClr val="FFFFFF"/>
                  </a:solidFill>
                  <a:latin typeface="Calibri" panose="020F0502020204030204"/>
                </a:rPr>
                <a:t>“Burning Plasma” </a:t>
              </a:r>
            </a:p>
            <a:p>
              <a:pPr algn="ctr" defTabSz="411480"/>
              <a:r>
                <a:rPr lang="en-US" sz="1512">
                  <a:solidFill>
                    <a:srgbClr val="FFFFFF"/>
                  </a:solidFill>
                  <a:latin typeface="Calibri" panose="020F0502020204030204"/>
                </a:rPr>
                <a:t>Regime</a:t>
              </a:r>
            </a:p>
          </p:txBody>
        </p:sp>
      </p:grpSp>
      <p:sp>
        <p:nvSpPr>
          <p:cNvPr id="20" name="Title 1">
            <a:extLst>
              <a:ext uri="{FF2B5EF4-FFF2-40B4-BE49-F238E27FC236}">
                <a16:creationId xmlns:a16="http://schemas.microsoft.com/office/drawing/2014/main" id="{6FEA96A1-3622-854F-8763-197057C61A2A}"/>
              </a:ext>
            </a:extLst>
          </p:cNvPr>
          <p:cNvSpPr>
            <a:spLocks noGrp="1"/>
          </p:cNvSpPr>
          <p:nvPr>
            <p:ph type="title"/>
          </p:nvPr>
        </p:nvSpPr>
        <p:spPr>
          <a:xfrm>
            <a:off x="1158239" y="274320"/>
            <a:ext cx="9875520" cy="1141171"/>
          </a:xfrm>
        </p:spPr>
        <p:txBody>
          <a:bodyPr anchor="t">
            <a:noAutofit/>
          </a:bodyPr>
          <a:lstStyle/>
          <a:p>
            <a:pPr algn="ctr"/>
            <a:r>
              <a:rPr lang="en-US" sz="2880">
                <a:solidFill>
                  <a:srgbClr val="FFFFFF"/>
                </a:solidFill>
                <a:latin typeface="Arial" panose="020B0604020202020204" pitchFamily="34" charset="0"/>
                <a:cs typeface="Arial" panose="020B0604020202020204" pitchFamily="34" charset="0"/>
              </a:rPr>
              <a:t>By 2021, experiments had produced ~70% of </a:t>
            </a:r>
            <a:r>
              <a:rPr lang="en-US" sz="2880">
                <a:latin typeface="Arial" panose="020B0604020202020204" pitchFamily="34" charset="0"/>
                <a:cs typeface="Arial" panose="020B0604020202020204" pitchFamily="34" charset="0"/>
              </a:rPr>
              <a:t>t</a:t>
            </a:r>
            <a:r>
              <a:rPr lang="en-US" sz="2880">
                <a:solidFill>
                  <a:srgbClr val="FFFFFF"/>
                </a:solidFill>
                <a:latin typeface="Arial" panose="020B0604020202020204" pitchFamily="34" charset="0"/>
                <a:cs typeface="Arial" panose="020B0604020202020204" pitchFamily="34" charset="0"/>
              </a:rPr>
              <a:t>he input energy – we were close!</a:t>
            </a:r>
          </a:p>
        </p:txBody>
      </p:sp>
      <p:pic>
        <p:nvPicPr>
          <p:cNvPr id="19" name="Picture 18">
            <a:extLst>
              <a:ext uri="{FF2B5EF4-FFF2-40B4-BE49-F238E27FC236}">
                <a16:creationId xmlns:a16="http://schemas.microsoft.com/office/drawing/2014/main" id="{E89074E9-935E-C122-2F8E-3A3EC6096645}"/>
              </a:ext>
            </a:extLst>
          </p:cNvPr>
          <p:cNvPicPr>
            <a:picLocks noChangeAspect="1"/>
          </p:cNvPicPr>
          <p:nvPr/>
        </p:nvPicPr>
        <p:blipFill>
          <a:blip r:embed="rId7"/>
          <a:srcRect/>
          <a:stretch/>
        </p:blipFill>
        <p:spPr>
          <a:xfrm>
            <a:off x="1279012" y="1626805"/>
            <a:ext cx="8789576" cy="4649148"/>
          </a:xfrm>
          <a:prstGeom prst="rect">
            <a:avLst/>
          </a:prstGeom>
        </p:spPr>
      </p:pic>
      <p:sp>
        <p:nvSpPr>
          <p:cNvPr id="21" name="TextBox 20">
            <a:extLst>
              <a:ext uri="{FF2B5EF4-FFF2-40B4-BE49-F238E27FC236}">
                <a16:creationId xmlns:a16="http://schemas.microsoft.com/office/drawing/2014/main" id="{D5D51CFA-56AD-992F-1751-B81C100BDCFE}"/>
              </a:ext>
            </a:extLst>
          </p:cNvPr>
          <p:cNvSpPr txBox="1"/>
          <p:nvPr/>
        </p:nvSpPr>
        <p:spPr>
          <a:xfrm>
            <a:off x="8040910" y="2226069"/>
            <a:ext cx="1697035" cy="491225"/>
          </a:xfrm>
          <a:prstGeom prst="rect">
            <a:avLst/>
          </a:prstGeom>
          <a:noFill/>
        </p:spPr>
        <p:txBody>
          <a:bodyPr wrap="square" rtlCol="0">
            <a:spAutoFit/>
          </a:bodyPr>
          <a:lstStyle/>
          <a:p>
            <a:pPr algn="ctr" defTabSz="411480"/>
            <a:r>
              <a:rPr lang="en-US" sz="2592" b="1">
                <a:solidFill>
                  <a:srgbClr val="FF0000"/>
                </a:solidFill>
                <a:latin typeface="Calibri" panose="020F0502020204030204"/>
              </a:rPr>
              <a:t>IGNITION</a:t>
            </a:r>
          </a:p>
        </p:txBody>
      </p:sp>
      <p:sp>
        <p:nvSpPr>
          <p:cNvPr id="26" name="Title 1">
            <a:extLst>
              <a:ext uri="{FF2B5EF4-FFF2-40B4-BE49-F238E27FC236}">
                <a16:creationId xmlns:a16="http://schemas.microsoft.com/office/drawing/2014/main" id="{2954298C-EA43-FFA2-A246-180724ACA17B}"/>
              </a:ext>
            </a:extLst>
          </p:cNvPr>
          <p:cNvSpPr txBox="1">
            <a:spLocks/>
          </p:cNvSpPr>
          <p:nvPr/>
        </p:nvSpPr>
        <p:spPr bwMode="auto">
          <a:xfrm>
            <a:off x="1166429" y="241565"/>
            <a:ext cx="9875520" cy="1143000"/>
          </a:xfrm>
          <a:prstGeom prst="rect">
            <a:avLst/>
          </a:prstGeom>
          <a:noFill/>
          <a:ln w="9525">
            <a:noFill/>
            <a:miter lim="800000"/>
            <a:headEnd/>
            <a:tailEnd/>
          </a:ln>
        </p:spPr>
        <p:txBody>
          <a:bodyPr vert="horz" wrap="square" lIns="98755" tIns="49378" rIns="98755" bIns="49378" numCol="1" anchor="t" anchorCtr="0" compatLnSpc="1">
            <a:prstTxWarp prst="textNoShape">
              <a:avLst/>
            </a:prstTxWarp>
          </a:bodyPr>
          <a:lstStyle>
            <a:lvl1pPr algn="ctr" defTabSz="457189" rtl="0" eaLnBrk="1" fontAlgn="base" hangingPunct="1">
              <a:spcBef>
                <a:spcPct val="0"/>
              </a:spcBef>
              <a:spcAft>
                <a:spcPct val="0"/>
              </a:spcAft>
              <a:defRPr sz="2400" kern="1200">
                <a:solidFill>
                  <a:srgbClr val="FFFFFF"/>
                </a:solidFill>
                <a:latin typeface="Arial" charset="0"/>
                <a:ea typeface="Arial" charset="0"/>
                <a:cs typeface="Arial" charset="0"/>
              </a:defRPr>
            </a:lvl1pPr>
            <a:lvl2pPr algn="ctr" defTabSz="457189" rtl="0" eaLnBrk="1" fontAlgn="base" hangingPunct="1">
              <a:spcBef>
                <a:spcPct val="0"/>
              </a:spcBef>
              <a:spcAft>
                <a:spcPct val="0"/>
              </a:spcAft>
              <a:defRPr sz="4400">
                <a:solidFill>
                  <a:schemeClr val="tx1"/>
                </a:solidFill>
                <a:latin typeface="Eurostile" charset="0"/>
                <a:ea typeface="ＭＳ Ｐゴシック" charset="-128"/>
                <a:cs typeface="ＭＳ Ｐゴシック" charset="-128"/>
              </a:defRPr>
            </a:lvl2pPr>
            <a:lvl3pPr algn="ctr" defTabSz="457189" rtl="0" eaLnBrk="1" fontAlgn="base" hangingPunct="1">
              <a:spcBef>
                <a:spcPct val="0"/>
              </a:spcBef>
              <a:spcAft>
                <a:spcPct val="0"/>
              </a:spcAft>
              <a:defRPr sz="4400">
                <a:solidFill>
                  <a:schemeClr val="tx1"/>
                </a:solidFill>
                <a:latin typeface="Eurostile" charset="0"/>
                <a:ea typeface="ＭＳ Ｐゴシック" charset="-128"/>
                <a:cs typeface="ＭＳ Ｐゴシック" charset="-128"/>
              </a:defRPr>
            </a:lvl3pPr>
            <a:lvl4pPr algn="ctr" defTabSz="457189" rtl="0" eaLnBrk="1" fontAlgn="base" hangingPunct="1">
              <a:spcBef>
                <a:spcPct val="0"/>
              </a:spcBef>
              <a:spcAft>
                <a:spcPct val="0"/>
              </a:spcAft>
              <a:defRPr sz="4400">
                <a:solidFill>
                  <a:schemeClr val="tx1"/>
                </a:solidFill>
                <a:latin typeface="Eurostile" charset="0"/>
                <a:ea typeface="ＭＳ Ｐゴシック" charset="-128"/>
                <a:cs typeface="ＭＳ Ｐゴシック" charset="-128"/>
              </a:defRPr>
            </a:lvl4pPr>
            <a:lvl5pPr algn="ctr" defTabSz="457189" rtl="0" eaLnBrk="1" fontAlgn="base" hangingPunct="1">
              <a:spcBef>
                <a:spcPct val="0"/>
              </a:spcBef>
              <a:spcAft>
                <a:spcPct val="0"/>
              </a:spcAft>
              <a:defRPr sz="4400">
                <a:solidFill>
                  <a:schemeClr val="tx1"/>
                </a:solidFill>
                <a:latin typeface="Eurostile"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Eurostile" charset="0"/>
                <a:ea typeface="ＭＳ Ｐゴシック" charset="-128"/>
                <a:cs typeface="ＭＳ Ｐゴシック" charset="-128"/>
              </a:defRPr>
            </a:lvl6pPr>
            <a:lvl7pPr marL="914378" algn="ctr" defTabSz="457189" rtl="0" eaLnBrk="1" fontAlgn="base" hangingPunct="1">
              <a:spcBef>
                <a:spcPct val="0"/>
              </a:spcBef>
              <a:spcAft>
                <a:spcPct val="0"/>
              </a:spcAft>
              <a:defRPr sz="4400">
                <a:solidFill>
                  <a:schemeClr val="tx1"/>
                </a:solidFill>
                <a:latin typeface="Eurostile" charset="0"/>
                <a:ea typeface="ＭＳ Ｐゴシック" charset="-128"/>
                <a:cs typeface="ＭＳ Ｐゴシック" charset="-128"/>
              </a:defRPr>
            </a:lvl7pPr>
            <a:lvl8pPr marL="1371566" algn="ctr" defTabSz="457189" rtl="0" eaLnBrk="1" fontAlgn="base" hangingPunct="1">
              <a:spcBef>
                <a:spcPct val="0"/>
              </a:spcBef>
              <a:spcAft>
                <a:spcPct val="0"/>
              </a:spcAft>
              <a:defRPr sz="4400">
                <a:solidFill>
                  <a:schemeClr val="tx1"/>
                </a:solidFill>
                <a:latin typeface="Eurostile" charset="0"/>
                <a:ea typeface="ＭＳ Ｐゴシック" charset="-128"/>
                <a:cs typeface="ＭＳ Ｐゴシック" charset="-128"/>
              </a:defRPr>
            </a:lvl8pPr>
            <a:lvl9pPr marL="1828754" algn="ctr" defTabSz="457189" rtl="0" eaLnBrk="1" fontAlgn="base" hangingPunct="1">
              <a:spcBef>
                <a:spcPct val="0"/>
              </a:spcBef>
              <a:spcAft>
                <a:spcPct val="0"/>
              </a:spcAft>
              <a:defRPr sz="4400">
                <a:solidFill>
                  <a:schemeClr val="tx1"/>
                </a:solidFill>
                <a:latin typeface="Eurostile" charset="0"/>
                <a:ea typeface="ＭＳ Ｐゴシック" charset="-128"/>
                <a:cs typeface="ＭＳ Ｐゴシック" charset="-128"/>
              </a:defRPr>
            </a:lvl9pPr>
          </a:lstStyle>
          <a:p>
            <a:pPr defTabSz="411470"/>
            <a:r>
              <a:rPr lang="en-US" sz="2880"/>
              <a:t>Recent experiments have produced ~150% of the input energy – IGNITION!!</a:t>
            </a:r>
          </a:p>
        </p:txBody>
      </p:sp>
    </p:spTree>
    <p:extLst>
      <p:ext uri="{BB962C8B-B14F-4D97-AF65-F5344CB8AC3E}">
        <p14:creationId xmlns:p14="http://schemas.microsoft.com/office/powerpoint/2010/main" val="160654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7"/>
                                        </p:tgtEl>
                                      </p:cBhvr>
                                    </p:animEffect>
                                    <p:set>
                                      <p:cBhvr>
                                        <p:cTn id="33" dur="1" fill="hold">
                                          <p:stCondLst>
                                            <p:cond delay="499"/>
                                          </p:stCondLst>
                                        </p:cTn>
                                        <p:tgtEl>
                                          <p:spTgt spid="17"/>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par>
                                <p:cTn id="43" presetID="17" presetClass="exit" presetSubtype="4" fill="hold" nodeType="withEffect">
                                  <p:stCondLst>
                                    <p:cond delay="0"/>
                                  </p:stCondLst>
                                  <p:childTnLst>
                                    <p:anim calcmode="lin" valueType="num">
                                      <p:cBhvr>
                                        <p:cTn id="44" dur="2000"/>
                                        <p:tgtEl>
                                          <p:spTgt spid="3"/>
                                        </p:tgtEl>
                                        <p:attrNameLst>
                                          <p:attrName>ppt_x</p:attrName>
                                        </p:attrNameLst>
                                      </p:cBhvr>
                                      <p:tavLst>
                                        <p:tav tm="0">
                                          <p:val>
                                            <p:strVal val="ppt_x"/>
                                          </p:val>
                                        </p:tav>
                                        <p:tav tm="100000">
                                          <p:val>
                                            <p:strVal val="ppt_x"/>
                                          </p:val>
                                        </p:tav>
                                      </p:tavLst>
                                    </p:anim>
                                    <p:anim calcmode="lin" valueType="num">
                                      <p:cBhvr>
                                        <p:cTn id="45" dur="2000"/>
                                        <p:tgtEl>
                                          <p:spTgt spid="3"/>
                                        </p:tgtEl>
                                        <p:attrNameLst>
                                          <p:attrName>ppt_y</p:attrName>
                                        </p:attrNameLst>
                                      </p:cBhvr>
                                      <p:tavLst>
                                        <p:tav tm="0">
                                          <p:val>
                                            <p:strVal val="ppt_y"/>
                                          </p:val>
                                        </p:tav>
                                        <p:tav tm="100000">
                                          <p:val>
                                            <p:strVal val="ppt_y+ppt_h/2"/>
                                          </p:val>
                                        </p:tav>
                                      </p:tavLst>
                                    </p:anim>
                                    <p:anim calcmode="lin" valueType="num">
                                      <p:cBhvr>
                                        <p:cTn id="46" dur="2000"/>
                                        <p:tgtEl>
                                          <p:spTgt spid="3"/>
                                        </p:tgtEl>
                                        <p:attrNameLst>
                                          <p:attrName>ppt_w</p:attrName>
                                        </p:attrNameLst>
                                      </p:cBhvr>
                                      <p:tavLst>
                                        <p:tav tm="0">
                                          <p:val>
                                            <p:strVal val="ppt_w"/>
                                          </p:val>
                                        </p:tav>
                                        <p:tav tm="100000">
                                          <p:val>
                                            <p:strVal val="ppt_w"/>
                                          </p:val>
                                        </p:tav>
                                      </p:tavLst>
                                    </p:anim>
                                    <p:anim calcmode="lin" valueType="num">
                                      <p:cBhvr>
                                        <p:cTn id="47" dur="2000"/>
                                        <p:tgtEl>
                                          <p:spTgt spid="3"/>
                                        </p:tgtEl>
                                        <p:attrNameLst>
                                          <p:attrName>ppt_h</p:attrName>
                                        </p:attrNameLst>
                                      </p:cBhvr>
                                      <p:tavLst>
                                        <p:tav tm="0">
                                          <p:val>
                                            <p:strVal val="ppt_h"/>
                                          </p:val>
                                        </p:tav>
                                        <p:tav tm="100000">
                                          <p:val>
                                            <p:fltVal val="0"/>
                                          </p:val>
                                        </p:tav>
                                      </p:tavLst>
                                    </p:anim>
                                    <p:set>
                                      <p:cBhvr>
                                        <p:cTn id="48" dur="1" fill="hold">
                                          <p:stCondLst>
                                            <p:cond delay="1999"/>
                                          </p:stCondLst>
                                        </p:cTn>
                                        <p:tgtEl>
                                          <p:spTgt spid="3"/>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8"/>
                                        </p:tgtEl>
                                      </p:cBhvr>
                                    </p:animEffect>
                                    <p:set>
                                      <p:cBhvr>
                                        <p:cTn id="51" dur="1" fill="hold">
                                          <p:stCondLst>
                                            <p:cond delay="499"/>
                                          </p:stCondLst>
                                        </p:cTn>
                                        <p:tgtEl>
                                          <p:spTgt spid="18"/>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7"/>
                                        </p:tgtEl>
                                      </p:cBhvr>
                                    </p:animEffect>
                                    <p:set>
                                      <p:cBhvr>
                                        <p:cTn id="54" dur="1" fill="hold">
                                          <p:stCondLst>
                                            <p:cond delay="499"/>
                                          </p:stCondLst>
                                        </p:cTn>
                                        <p:tgtEl>
                                          <p:spTgt spid="17"/>
                                        </p:tgtEl>
                                        <p:attrNameLst>
                                          <p:attrName>style.visibility</p:attrName>
                                        </p:attrNameLst>
                                      </p:cBhvr>
                                      <p:to>
                                        <p:strVal val="hidden"/>
                                      </p:to>
                                    </p:set>
                                  </p:childTnLst>
                                </p:cTn>
                              </p:par>
                              <p:par>
                                <p:cTn id="55" presetID="22" presetClass="entr" presetSubtype="4"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3000"/>
                                        <p:tgtEl>
                                          <p:spTgt spid="19"/>
                                        </p:tgtEl>
                                      </p:cBhvr>
                                    </p:animEffect>
                                  </p:childTnLst>
                                </p:cTn>
                              </p:par>
                              <p:par>
                                <p:cTn id="58" presetID="10" presetClass="exit" presetSubtype="0" fill="hold" grpId="0" nodeType="withEffect">
                                  <p:stCondLst>
                                    <p:cond delay="0"/>
                                  </p:stCondLst>
                                  <p:childTnLst>
                                    <p:animEffect transition="out" filter="fade">
                                      <p:cBhvr>
                                        <p:cTn id="59" dur="500"/>
                                        <p:tgtEl>
                                          <p:spTgt spid="20"/>
                                        </p:tgtEl>
                                      </p:cBhvr>
                                    </p:animEffect>
                                    <p:set>
                                      <p:cBhvr>
                                        <p:cTn id="60" dur="1" fill="hold">
                                          <p:stCondLst>
                                            <p:cond delay="499"/>
                                          </p:stCondLst>
                                        </p:cTn>
                                        <p:tgtEl>
                                          <p:spTgt spid="20"/>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par>
                                <p:cTn id="64" presetID="2" presetClass="entr" presetSubtype="8" fill="hold" grpId="0" nodeType="withEffect">
                                  <p:stCondLst>
                                    <p:cond delay="1500"/>
                                  </p:stCondLst>
                                  <p:iterate type="lt">
                                    <p:tmPct val="0"/>
                                  </p:iterate>
                                  <p:childTnLst>
                                    <p:set>
                                      <p:cBhvr>
                                        <p:cTn id="65" dur="1" fill="hold">
                                          <p:stCondLst>
                                            <p:cond delay="0"/>
                                          </p:stCondLst>
                                        </p:cTn>
                                        <p:tgtEl>
                                          <p:spTgt spid="21"/>
                                        </p:tgtEl>
                                        <p:attrNameLst>
                                          <p:attrName>style.visibility</p:attrName>
                                        </p:attrNameLst>
                                      </p:cBhvr>
                                      <p:to>
                                        <p:strVal val="visible"/>
                                      </p:to>
                                    </p:set>
                                    <p:anim calcmode="lin" valueType="num">
                                      <p:cBhvr additive="base">
                                        <p:cTn id="66" dur="1000" fill="hold"/>
                                        <p:tgtEl>
                                          <p:spTgt spid="21"/>
                                        </p:tgtEl>
                                        <p:attrNameLst>
                                          <p:attrName>ppt_x</p:attrName>
                                        </p:attrNameLst>
                                      </p:cBhvr>
                                      <p:tavLst>
                                        <p:tav tm="0">
                                          <p:val>
                                            <p:strVal val="0-#ppt_w/2"/>
                                          </p:val>
                                        </p:tav>
                                        <p:tav tm="100000">
                                          <p:val>
                                            <p:strVal val="#ppt_x"/>
                                          </p:val>
                                        </p:tav>
                                      </p:tavLst>
                                    </p:anim>
                                    <p:anim calcmode="lin" valueType="num">
                                      <p:cBhvr additive="base">
                                        <p:cTn id="67" dur="1000" fill="hold"/>
                                        <p:tgtEl>
                                          <p:spTgt spid="21"/>
                                        </p:tgtEl>
                                        <p:attrNameLst>
                                          <p:attrName>ppt_y</p:attrName>
                                        </p:attrNameLst>
                                      </p:cBhvr>
                                      <p:tavLst>
                                        <p:tav tm="0">
                                          <p:val>
                                            <p:strVal val="#ppt_y"/>
                                          </p:val>
                                        </p:tav>
                                        <p:tav tm="100000">
                                          <p:val>
                                            <p:strVal val="#ppt_y"/>
                                          </p:val>
                                        </p:tav>
                                      </p:tavLst>
                                    </p:anim>
                                  </p:childTnLst>
                                </p:cTn>
                              </p:par>
                              <p:par>
                                <p:cTn id="68" presetID="27" presetClass="emph" presetSubtype="0" repeatCount="10000" fill="remove" grpId="1" nodeType="withEffect">
                                  <p:stCondLst>
                                    <p:cond delay="0"/>
                                  </p:stCondLst>
                                  <p:iterate type="lt">
                                    <p:tmPct val="0"/>
                                  </p:iterate>
                                  <p:childTnLst>
                                    <p:animClr clrSpc="rgb" dir="cw">
                                      <p:cBhvr override="childStyle">
                                        <p:cTn id="69" dur="250" autoRev="1" fill="remove"/>
                                        <p:tgtEl>
                                          <p:spTgt spid="21"/>
                                        </p:tgtEl>
                                        <p:attrNameLst>
                                          <p:attrName>style.color</p:attrName>
                                        </p:attrNameLst>
                                      </p:cBhvr>
                                      <p:to>
                                        <a:schemeClr val="accent2"/>
                                      </p:to>
                                    </p:animClr>
                                    <p:animClr clrSpc="rgb" dir="cw">
                                      <p:cBhvr>
                                        <p:cTn id="70" dur="250" autoRev="1" fill="remove"/>
                                        <p:tgtEl>
                                          <p:spTgt spid="21"/>
                                        </p:tgtEl>
                                        <p:attrNameLst>
                                          <p:attrName>fillcolor</p:attrName>
                                        </p:attrNameLst>
                                      </p:cBhvr>
                                      <p:to>
                                        <a:schemeClr val="accent2"/>
                                      </p:to>
                                    </p:animClr>
                                    <p:set>
                                      <p:cBhvr>
                                        <p:cTn id="71" dur="250" autoRev="1" fill="remove"/>
                                        <p:tgtEl>
                                          <p:spTgt spid="21"/>
                                        </p:tgtEl>
                                        <p:attrNameLst>
                                          <p:attrName>fill.type</p:attrName>
                                        </p:attrNameLst>
                                      </p:cBhvr>
                                      <p:to>
                                        <p:strVal val="solid"/>
                                      </p:to>
                                    </p:set>
                                    <p:set>
                                      <p:cBhvr>
                                        <p:cTn id="72" dur="250" autoRev="1" fill="remove"/>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1" grpId="1"/>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492622C2-84BE-242C-7779-035AA1E87AD2}"/>
              </a:ext>
            </a:extLst>
          </p:cNvPr>
          <p:cNvSpPr txBox="1">
            <a:spLocks/>
          </p:cNvSpPr>
          <p:nvPr/>
        </p:nvSpPr>
        <p:spPr>
          <a:xfrm>
            <a:off x="0" y="0"/>
            <a:ext cx="9830846" cy="1143000"/>
          </a:xfrm>
          <a:prstGeom prst="rect">
            <a:avLst/>
          </a:prstGeom>
          <a:solidFill>
            <a:srgbClr val="000090"/>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401" dirty="0">
                <a:solidFill>
                  <a:schemeClr val="bg1"/>
                </a:solidFill>
              </a:rPr>
              <a:t>Summary</a:t>
            </a:r>
            <a:endParaRPr lang="en-US" sz="3200" dirty="0">
              <a:solidFill>
                <a:schemeClr val="bg1"/>
              </a:solidFill>
            </a:endParaRPr>
          </a:p>
        </p:txBody>
      </p:sp>
      <p:pic>
        <p:nvPicPr>
          <p:cNvPr id="3" name="Picture 2">
            <a:extLst>
              <a:ext uri="{FF2B5EF4-FFF2-40B4-BE49-F238E27FC236}">
                <a16:creationId xmlns:a16="http://schemas.microsoft.com/office/drawing/2014/main" id="{641E1510-050B-C752-3E24-A074109A76B5}"/>
              </a:ext>
            </a:extLst>
          </p:cNvPr>
          <p:cNvPicPr>
            <a:picLocks noChangeAspect="1"/>
          </p:cNvPicPr>
          <p:nvPr/>
        </p:nvPicPr>
        <p:blipFill>
          <a:blip r:embed="rId2"/>
          <a:stretch>
            <a:fillRect/>
          </a:stretch>
        </p:blipFill>
        <p:spPr>
          <a:xfrm>
            <a:off x="9830846" y="-11575"/>
            <a:ext cx="2142746" cy="1154724"/>
          </a:xfrm>
          <a:prstGeom prst="rect">
            <a:avLst/>
          </a:prstGeom>
        </p:spPr>
      </p:pic>
      <p:sp>
        <p:nvSpPr>
          <p:cNvPr id="5" name="TextBox 4">
            <a:extLst>
              <a:ext uri="{FF2B5EF4-FFF2-40B4-BE49-F238E27FC236}">
                <a16:creationId xmlns:a16="http://schemas.microsoft.com/office/drawing/2014/main" id="{C64BC1FB-FEA1-EE53-2F66-A84AEB2CAD87}"/>
              </a:ext>
            </a:extLst>
          </p:cNvPr>
          <p:cNvSpPr txBox="1"/>
          <p:nvPr/>
        </p:nvSpPr>
        <p:spPr>
          <a:xfrm>
            <a:off x="178678" y="1534510"/>
            <a:ext cx="10205544" cy="4708981"/>
          </a:xfrm>
          <a:prstGeom prst="rect">
            <a:avLst/>
          </a:prstGeom>
          <a:noFill/>
        </p:spPr>
        <p:txBody>
          <a:bodyPr wrap="square" rtlCol="0">
            <a:spAutoFit/>
          </a:bodyPr>
          <a:lstStyle/>
          <a:p>
            <a:pPr marL="342900" indent="-342900">
              <a:buFont typeface="Arial" panose="020B0604020202020204" pitchFamily="34" charset="0"/>
              <a:buChar char="•"/>
            </a:pPr>
            <a:r>
              <a:rPr lang="en-JP" sz="2500" dirty="0"/>
              <a:t>In summary, ILE future strategy for ICF will be focused on the direct heating of compressed, solid DT ball.</a:t>
            </a:r>
          </a:p>
          <a:p>
            <a:pPr marL="342900" indent="-342900">
              <a:buFont typeface="Arial" panose="020B0604020202020204" pitchFamily="34" charset="0"/>
              <a:buChar char="•"/>
            </a:pPr>
            <a:endParaRPr lang="en-JP" sz="2500" dirty="0"/>
          </a:p>
          <a:p>
            <a:pPr marL="342900" indent="-342900">
              <a:buFont typeface="Arial" panose="020B0604020202020204" pitchFamily="34" charset="0"/>
              <a:buChar char="•"/>
            </a:pPr>
            <a:r>
              <a:rPr lang="en-JP" sz="2500" dirty="0"/>
              <a:t>This scheme promised to reach gain of 1 using less than 10kJ total laser energy on target.</a:t>
            </a:r>
          </a:p>
          <a:p>
            <a:pPr marL="342900" indent="-342900">
              <a:buFont typeface="Arial" panose="020B0604020202020204" pitchFamily="34" charset="0"/>
              <a:buChar char="•"/>
            </a:pPr>
            <a:endParaRPr lang="en-JP" sz="2500" dirty="0"/>
          </a:p>
          <a:p>
            <a:pPr marL="342900" indent="-342900">
              <a:buFont typeface="Arial" panose="020B0604020202020204" pitchFamily="34" charset="0"/>
              <a:buChar char="•"/>
            </a:pPr>
            <a:r>
              <a:rPr lang="en-JP" sz="2500" dirty="0"/>
              <a:t>Upgrades for both GXII and LFEX system will be implemented to achieve the condtions required to access gain 1</a:t>
            </a:r>
          </a:p>
          <a:p>
            <a:pPr marL="342900" indent="-342900">
              <a:buFont typeface="Arial" panose="020B0604020202020204" pitchFamily="34" charset="0"/>
              <a:buChar char="•"/>
            </a:pPr>
            <a:endParaRPr lang="en-JP" sz="2500" dirty="0"/>
          </a:p>
          <a:p>
            <a:pPr algn="ctr"/>
            <a:r>
              <a:rPr lang="en-JP" sz="2500" dirty="0">
                <a:solidFill>
                  <a:srgbClr val="FF0000"/>
                </a:solidFill>
              </a:rPr>
              <a:t>We hope to provide you with exciting results in a few years, Thank you!</a:t>
            </a:r>
          </a:p>
          <a:p>
            <a:pPr marL="342900" indent="-342900">
              <a:buFont typeface="Arial" panose="020B0604020202020204" pitchFamily="34" charset="0"/>
              <a:buChar char="•"/>
            </a:pPr>
            <a:endParaRPr lang="en-JP" sz="2500" dirty="0">
              <a:solidFill>
                <a:srgbClr val="FF0000"/>
              </a:solidFill>
            </a:endParaRPr>
          </a:p>
          <a:p>
            <a:pPr marL="342900" indent="-342900">
              <a:buFont typeface="Arial" panose="020B0604020202020204" pitchFamily="34" charset="0"/>
              <a:buChar char="•"/>
            </a:pPr>
            <a:endParaRPr lang="en-JP" sz="2500" dirty="0"/>
          </a:p>
        </p:txBody>
      </p:sp>
    </p:spTree>
    <p:extLst>
      <p:ext uri="{BB962C8B-B14F-4D97-AF65-F5344CB8AC3E}">
        <p14:creationId xmlns:p14="http://schemas.microsoft.com/office/powerpoint/2010/main" val="14737140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3684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665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BD5308F-92F6-3DEE-22A0-7A54A821208E}"/>
              </a:ext>
            </a:extLst>
          </p:cNvPr>
          <p:cNvSpPr txBox="1"/>
          <p:nvPr/>
        </p:nvSpPr>
        <p:spPr>
          <a:xfrm>
            <a:off x="323875" y="1320569"/>
            <a:ext cx="5563779" cy="2246769"/>
          </a:xfrm>
          <a:prstGeom prst="rect">
            <a:avLst/>
          </a:prstGeom>
          <a:noFill/>
        </p:spPr>
        <p:txBody>
          <a:bodyPr wrap="square">
            <a:spAutoFit/>
          </a:bodyPr>
          <a:lstStyle/>
          <a:p>
            <a:pPr algn="just"/>
            <a:r>
              <a:rPr lang="en-JP" sz="2000" dirty="0"/>
              <a:t>Improve the laser technology:                          </a:t>
            </a:r>
          </a:p>
          <a:p>
            <a:pPr algn="just"/>
            <a:r>
              <a:rPr lang="en-JP" sz="2000" dirty="0"/>
              <a:t>NIF is Flash lamp pumped laser. </a:t>
            </a:r>
            <a:r>
              <a:rPr lang="en-US" sz="2000" dirty="0"/>
              <a:t>O</a:t>
            </a:r>
            <a:r>
              <a:rPr lang="en-JP" sz="2000" dirty="0"/>
              <a:t>ver 90% of the energy is lost during the pump process. Diode pumped laser would drastically improve the efficiency ~ 10x.</a:t>
            </a:r>
          </a:p>
          <a:p>
            <a:pPr algn="just"/>
            <a:r>
              <a:rPr lang="en-JP" sz="2000" dirty="0"/>
              <a:t>Now on NIF  about 1/2 of the laser energy produced goes into the holhraum. </a:t>
            </a:r>
          </a:p>
        </p:txBody>
      </p:sp>
      <p:pic>
        <p:nvPicPr>
          <p:cNvPr id="5" name="Picture 2">
            <a:extLst>
              <a:ext uri="{FF2B5EF4-FFF2-40B4-BE49-F238E27FC236}">
                <a16:creationId xmlns:a16="http://schemas.microsoft.com/office/drawing/2014/main" id="{57C9E4C9-51EA-3B66-1DB9-C683212D9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175" y="1317675"/>
            <a:ext cx="5795402" cy="14488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igure caption">
            <a:extLst>
              <a:ext uri="{FF2B5EF4-FFF2-40B4-BE49-F238E27FC236}">
                <a16:creationId xmlns:a16="http://schemas.microsoft.com/office/drawing/2014/main" id="{CED685E4-9622-E1D0-71DE-A4A4508A88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5703" y="3754054"/>
            <a:ext cx="4540715" cy="27651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4D0E048-A370-4730-EC8F-E4411F8F1902}"/>
              </a:ext>
            </a:extLst>
          </p:cNvPr>
          <p:cNvSpPr txBox="1"/>
          <p:nvPr/>
        </p:nvSpPr>
        <p:spPr>
          <a:xfrm>
            <a:off x="323875" y="4321035"/>
            <a:ext cx="5563779" cy="1631216"/>
          </a:xfrm>
          <a:prstGeom prst="rect">
            <a:avLst/>
          </a:prstGeom>
          <a:noFill/>
        </p:spPr>
        <p:txBody>
          <a:bodyPr wrap="square">
            <a:spAutoFit/>
          </a:bodyPr>
          <a:lstStyle/>
          <a:p>
            <a:pPr algn="just"/>
            <a:r>
              <a:rPr lang="en-US" sz="2000" dirty="0"/>
              <a:t>The indirect-drive CHS approach is also intrinsically inefficient as the vast majority of the laser energy goes into heating the </a:t>
            </a:r>
            <a:r>
              <a:rPr lang="en-US" sz="2000" dirty="0" err="1"/>
              <a:t>holhraum</a:t>
            </a:r>
            <a:r>
              <a:rPr lang="en-US" sz="2000" dirty="0"/>
              <a:t> itself, and part of if escapes through the entrances in the form of x-rays.</a:t>
            </a:r>
            <a:endParaRPr lang="en-JP" sz="2000" dirty="0"/>
          </a:p>
        </p:txBody>
      </p:sp>
      <p:sp>
        <p:nvSpPr>
          <p:cNvPr id="8" name="Title 11">
            <a:extLst>
              <a:ext uri="{FF2B5EF4-FFF2-40B4-BE49-F238E27FC236}">
                <a16:creationId xmlns:a16="http://schemas.microsoft.com/office/drawing/2014/main" id="{5E718E4B-A01F-5BE2-2248-A843460CD98E}"/>
              </a:ext>
            </a:extLst>
          </p:cNvPr>
          <p:cNvSpPr txBox="1">
            <a:spLocks/>
          </p:cNvSpPr>
          <p:nvPr/>
        </p:nvSpPr>
        <p:spPr>
          <a:xfrm>
            <a:off x="0" y="0"/>
            <a:ext cx="9830846" cy="1143000"/>
          </a:xfrm>
          <a:prstGeom prst="rect">
            <a:avLst/>
          </a:prstGeom>
          <a:solidFill>
            <a:srgbClr val="000090"/>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401" dirty="0">
                <a:solidFill>
                  <a:schemeClr val="bg1"/>
                </a:solidFill>
              </a:rPr>
              <a:t>NIF Ignition was achieved by indirect drive </a:t>
            </a:r>
          </a:p>
        </p:txBody>
      </p:sp>
      <p:pic>
        <p:nvPicPr>
          <p:cNvPr id="2" name="Picture 1">
            <a:extLst>
              <a:ext uri="{FF2B5EF4-FFF2-40B4-BE49-F238E27FC236}">
                <a16:creationId xmlns:a16="http://schemas.microsoft.com/office/drawing/2014/main" id="{7CEC55F9-855E-4EF9-DA54-1299B987F402}"/>
              </a:ext>
            </a:extLst>
          </p:cNvPr>
          <p:cNvPicPr>
            <a:picLocks noChangeAspect="1"/>
          </p:cNvPicPr>
          <p:nvPr/>
        </p:nvPicPr>
        <p:blipFill>
          <a:blip r:embed="rId5"/>
          <a:stretch>
            <a:fillRect/>
          </a:stretch>
        </p:blipFill>
        <p:spPr>
          <a:xfrm>
            <a:off x="9987107" y="14885"/>
            <a:ext cx="2142746" cy="1154724"/>
          </a:xfrm>
          <a:prstGeom prst="rect">
            <a:avLst/>
          </a:prstGeom>
        </p:spPr>
      </p:pic>
    </p:spTree>
    <p:extLst>
      <p:ext uri="{BB962C8B-B14F-4D97-AF65-F5344CB8AC3E}">
        <p14:creationId xmlns:p14="http://schemas.microsoft.com/office/powerpoint/2010/main" val="2578030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0F45AB27-E271-4F8E-4A18-86C186E8B54C}"/>
              </a:ext>
            </a:extLst>
          </p:cNvPr>
          <p:cNvSpPr txBox="1">
            <a:spLocks/>
          </p:cNvSpPr>
          <p:nvPr/>
        </p:nvSpPr>
        <p:spPr>
          <a:xfrm>
            <a:off x="0" y="2263"/>
            <a:ext cx="9966619" cy="1143000"/>
          </a:xfrm>
          <a:prstGeom prst="rect">
            <a:avLst/>
          </a:prstGeom>
          <a:solidFill>
            <a:srgbClr val="011893"/>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solidFill>
                  <a:schemeClr val="bg1"/>
                </a:solidFill>
              </a:rPr>
              <a:t>Alternative ICF approaches: Fast Ignition</a:t>
            </a:r>
          </a:p>
        </p:txBody>
      </p:sp>
      <p:pic>
        <p:nvPicPr>
          <p:cNvPr id="31746" name="Picture 2" descr="fast_ignition">
            <a:extLst>
              <a:ext uri="{FF2B5EF4-FFF2-40B4-BE49-F238E27FC236}">
                <a16:creationId xmlns:a16="http://schemas.microsoft.com/office/drawing/2014/main" id="{706676F5-3200-5D71-AF43-ADB834CD11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3301" y="2034519"/>
            <a:ext cx="7623750" cy="28739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92A1A7-C32C-2451-7408-FC81D58902B1}"/>
              </a:ext>
            </a:extLst>
          </p:cNvPr>
          <p:cNvSpPr txBox="1"/>
          <p:nvPr/>
        </p:nvSpPr>
        <p:spPr>
          <a:xfrm>
            <a:off x="82619" y="1202981"/>
            <a:ext cx="9884000" cy="707886"/>
          </a:xfrm>
          <a:prstGeom prst="rect">
            <a:avLst/>
          </a:prstGeom>
          <a:noFill/>
        </p:spPr>
        <p:txBody>
          <a:bodyPr wrap="square" rtlCol="0">
            <a:spAutoFit/>
          </a:bodyPr>
          <a:lstStyle/>
          <a:p>
            <a:pPr algn="just"/>
            <a:r>
              <a:rPr lang="en-JP" sz="2000" dirty="0"/>
              <a:t>The difficulty and extreme sensitivity to symmetry and instabilities in CHS igntion led to the conception of  alternative approaches, the most popular of which is </a:t>
            </a:r>
            <a:r>
              <a:rPr lang="en-JP" sz="2000" b="1" u="sng" dirty="0"/>
              <a:t>Fast Ignition</a:t>
            </a:r>
            <a:r>
              <a:rPr lang="en-JP" sz="2000" dirty="0"/>
              <a:t>.</a:t>
            </a:r>
          </a:p>
        </p:txBody>
      </p:sp>
      <p:sp>
        <p:nvSpPr>
          <p:cNvPr id="5" name="TextBox 4">
            <a:extLst>
              <a:ext uri="{FF2B5EF4-FFF2-40B4-BE49-F238E27FC236}">
                <a16:creationId xmlns:a16="http://schemas.microsoft.com/office/drawing/2014/main" id="{362B5A25-B49D-1ACD-4C55-ACAF10FC440C}"/>
              </a:ext>
            </a:extLst>
          </p:cNvPr>
          <p:cNvSpPr txBox="1"/>
          <p:nvPr/>
        </p:nvSpPr>
        <p:spPr>
          <a:xfrm>
            <a:off x="264405" y="5086879"/>
            <a:ext cx="11472324" cy="1323439"/>
          </a:xfrm>
          <a:prstGeom prst="rect">
            <a:avLst/>
          </a:prstGeom>
          <a:noFill/>
        </p:spPr>
        <p:txBody>
          <a:bodyPr wrap="square" rtlCol="0">
            <a:spAutoFit/>
          </a:bodyPr>
          <a:lstStyle/>
          <a:p>
            <a:pPr algn="just"/>
            <a:r>
              <a:rPr lang="en-JP" sz="2000" dirty="0"/>
              <a:t>In fast ignition the stages of compression and heating are separated, with the heating produced by a ultra-high intensity laser pulse, which will produce energetic particle beams (electrons or protons/ions) that will deliver their energy in the compressed core. Creating a lateral hot spot triggering ignition and burn.</a:t>
            </a:r>
          </a:p>
        </p:txBody>
      </p:sp>
      <p:pic>
        <p:nvPicPr>
          <p:cNvPr id="3" name="Picture 2">
            <a:extLst>
              <a:ext uri="{FF2B5EF4-FFF2-40B4-BE49-F238E27FC236}">
                <a16:creationId xmlns:a16="http://schemas.microsoft.com/office/drawing/2014/main" id="{4482ED8F-3CBC-9BCF-3663-7D42E208CDAE}"/>
              </a:ext>
            </a:extLst>
          </p:cNvPr>
          <p:cNvPicPr>
            <a:picLocks noChangeAspect="1"/>
          </p:cNvPicPr>
          <p:nvPr/>
        </p:nvPicPr>
        <p:blipFill>
          <a:blip r:embed="rId3"/>
          <a:stretch>
            <a:fillRect/>
          </a:stretch>
        </p:blipFill>
        <p:spPr>
          <a:xfrm>
            <a:off x="9987107" y="14885"/>
            <a:ext cx="2142746" cy="1154724"/>
          </a:xfrm>
          <a:prstGeom prst="rect">
            <a:avLst/>
          </a:prstGeom>
        </p:spPr>
      </p:pic>
    </p:spTree>
    <p:extLst>
      <p:ext uri="{BB962C8B-B14F-4D97-AF65-F5344CB8AC3E}">
        <p14:creationId xmlns:p14="http://schemas.microsoft.com/office/powerpoint/2010/main" val="1330380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8122279-EBE5-BD49-BAB2-95F96167ABA6}"/>
              </a:ext>
            </a:extLst>
          </p:cNvPr>
          <p:cNvGrpSpPr/>
          <p:nvPr/>
        </p:nvGrpSpPr>
        <p:grpSpPr>
          <a:xfrm>
            <a:off x="128752" y="1336065"/>
            <a:ext cx="11934496" cy="5235595"/>
            <a:chOff x="128752" y="1162445"/>
            <a:chExt cx="11934496" cy="5235595"/>
          </a:xfrm>
        </p:grpSpPr>
        <p:sp>
          <p:nvSpPr>
            <p:cNvPr id="4" name="AutoShape 5">
              <a:extLst>
                <a:ext uri="{FF2B5EF4-FFF2-40B4-BE49-F238E27FC236}">
                  <a16:creationId xmlns:a16="http://schemas.microsoft.com/office/drawing/2014/main" id="{A7CD5982-E9DE-C1FD-8E90-7A88976C4A47}"/>
                </a:ext>
              </a:extLst>
            </p:cNvPr>
            <p:cNvSpPr>
              <a:spLocks/>
            </p:cNvSpPr>
            <p:nvPr/>
          </p:nvSpPr>
          <p:spPr bwMode="auto">
            <a:xfrm>
              <a:off x="128752" y="1162445"/>
              <a:ext cx="11934496" cy="5235595"/>
            </a:xfrm>
            <a:prstGeom prst="roundRect">
              <a:avLst>
                <a:gd name="adj" fmla="val 5468"/>
              </a:avLst>
            </a:prstGeom>
            <a:solidFill>
              <a:srgbClr val="080808"/>
            </a:solidFill>
            <a:ln w="9525" cap="flat">
              <a:solidFill>
                <a:schemeClr val="tx1"/>
              </a:solidFill>
              <a:prstDash val="solid"/>
              <a:round/>
              <a:headEnd type="none" w="med" len="med"/>
              <a:tailEnd type="none" w="med" len="med"/>
            </a:ln>
          </p:spPr>
          <p:txBody>
            <a:bodyPr lIns="0" tIns="0" rIns="0" bIns="0"/>
            <a:lstStyle/>
            <a:p>
              <a:pPr algn="ctr" defTabSz="822394" fontAlgn="base">
                <a:spcBef>
                  <a:spcPct val="0"/>
                </a:spcBef>
                <a:spcAft>
                  <a:spcPct val="0"/>
                </a:spcAft>
              </a:pPr>
              <a:endParaRPr lang="ja-JP" altLang="en-US" sz="2900" dirty="0">
                <a:solidFill>
                  <a:srgbClr val="000000"/>
                </a:solidFill>
                <a:latin typeface="+mj-lt"/>
                <a:ea typeface="ヒラギノ角ゴ ProN W3" charset="0"/>
                <a:cs typeface="ヒラギノ角ゴ ProN W3" charset="0"/>
                <a:sym typeface="Gill Sans" charset="0"/>
              </a:endParaRPr>
            </a:p>
          </p:txBody>
        </p:sp>
        <p:sp>
          <p:nvSpPr>
            <p:cNvPr id="5" name="Oval 64">
              <a:extLst>
                <a:ext uri="{FF2B5EF4-FFF2-40B4-BE49-F238E27FC236}">
                  <a16:creationId xmlns:a16="http://schemas.microsoft.com/office/drawing/2014/main" id="{71484D26-F77E-B516-9132-30AB6284E5FA}"/>
                </a:ext>
              </a:extLst>
            </p:cNvPr>
            <p:cNvSpPr>
              <a:spLocks/>
            </p:cNvSpPr>
            <p:nvPr/>
          </p:nvSpPr>
          <p:spPr bwMode="auto">
            <a:xfrm rot="10800000" flipH="1">
              <a:off x="5711077" y="1957292"/>
              <a:ext cx="1471613" cy="1471613"/>
            </a:xfrm>
            <a:prstGeom prst="ellipse">
              <a:avLst/>
            </a:prstGeom>
            <a:gradFill rotWithShape="0">
              <a:gsLst>
                <a:gs pos="0">
                  <a:srgbClr val="FF6600"/>
                </a:gs>
                <a:gs pos="100000">
                  <a:srgbClr val="080808"/>
                </a:gs>
              </a:gsLst>
              <a:path path="rect">
                <a:fillToRect l="50000" t="50000" r="50000" b="50000"/>
              </a:path>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nvGrpSpPr>
            <p:cNvPr id="6" name="Group 70">
              <a:extLst>
                <a:ext uri="{FF2B5EF4-FFF2-40B4-BE49-F238E27FC236}">
                  <a16:creationId xmlns:a16="http://schemas.microsoft.com/office/drawing/2014/main" id="{FA6B3508-AF6F-0C98-D6EC-FEBE5943BFB7}"/>
                </a:ext>
              </a:extLst>
            </p:cNvPr>
            <p:cNvGrpSpPr>
              <a:grpSpLocks/>
            </p:cNvGrpSpPr>
            <p:nvPr/>
          </p:nvGrpSpPr>
          <p:grpSpPr bwMode="auto">
            <a:xfrm>
              <a:off x="2186345" y="2160168"/>
              <a:ext cx="1085850" cy="1084422"/>
              <a:chOff x="0" y="0"/>
              <a:chExt cx="760" cy="758"/>
            </a:xfrm>
          </p:grpSpPr>
          <p:grpSp>
            <p:nvGrpSpPr>
              <p:cNvPr id="237" name="Group 68">
                <a:extLst>
                  <a:ext uri="{FF2B5EF4-FFF2-40B4-BE49-F238E27FC236}">
                    <a16:creationId xmlns:a16="http://schemas.microsoft.com/office/drawing/2014/main" id="{BF6E6F73-FFDB-AD06-2EF4-123C85B509E2}"/>
                  </a:ext>
                </a:extLst>
              </p:cNvPr>
              <p:cNvGrpSpPr>
                <a:grpSpLocks/>
              </p:cNvGrpSpPr>
              <p:nvPr/>
            </p:nvGrpSpPr>
            <p:grpSpPr bwMode="auto">
              <a:xfrm rot="10800000" flipH="1">
                <a:off x="0" y="0"/>
                <a:ext cx="760" cy="758"/>
                <a:chOff x="0" y="0"/>
                <a:chExt cx="760" cy="758"/>
              </a:xfrm>
            </p:grpSpPr>
            <p:sp>
              <p:nvSpPr>
                <p:cNvPr id="239" name="AutoShape 65">
                  <a:extLst>
                    <a:ext uri="{FF2B5EF4-FFF2-40B4-BE49-F238E27FC236}">
                      <a16:creationId xmlns:a16="http://schemas.microsoft.com/office/drawing/2014/main" id="{AC1CCC10-148D-D9A1-931F-77DE2BBC6159}"/>
                    </a:ext>
                  </a:extLst>
                </p:cNvPr>
                <p:cNvSpPr>
                  <a:spLocks/>
                </p:cNvSpPr>
                <p:nvPr/>
              </p:nvSpPr>
              <p:spPr bwMode="auto">
                <a:xfrm>
                  <a:off x="0" y="0"/>
                  <a:ext cx="760" cy="758"/>
                </a:xfrm>
                <a:custGeom>
                  <a:avLst/>
                  <a:gdLst/>
                  <a:ahLst/>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15" y="10800"/>
                      </a:moveTo>
                      <a:cubicBezTo>
                        <a:pt x="1015" y="16204"/>
                        <a:pt x="5396" y="20585"/>
                        <a:pt x="10800" y="20585"/>
                      </a:cubicBezTo>
                      <a:cubicBezTo>
                        <a:pt x="16204" y="20585"/>
                        <a:pt x="20585" y="16204"/>
                        <a:pt x="20585" y="10800"/>
                      </a:cubicBezTo>
                      <a:cubicBezTo>
                        <a:pt x="20585" y="5396"/>
                        <a:pt x="16204" y="1015"/>
                        <a:pt x="10800" y="1015"/>
                      </a:cubicBezTo>
                      <a:cubicBezTo>
                        <a:pt x="5396" y="1015"/>
                        <a:pt x="1015" y="5396"/>
                        <a:pt x="1015" y="10800"/>
                      </a:cubicBezTo>
                      <a:close/>
                      <a:moveTo>
                        <a:pt x="1015" y="10800"/>
                      </a:moveTo>
                    </a:path>
                  </a:pathLst>
                </a:custGeom>
                <a:gradFill rotWithShape="0">
                  <a:gsLst>
                    <a:gs pos="0">
                      <a:srgbClr val="FF9900"/>
                    </a:gs>
                    <a:gs pos="100000">
                      <a:srgbClr val="FFFF99"/>
                    </a:gs>
                  </a:gsLst>
                  <a:lin ang="540000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240" name="Oval 66">
                  <a:extLst>
                    <a:ext uri="{FF2B5EF4-FFF2-40B4-BE49-F238E27FC236}">
                      <a16:creationId xmlns:a16="http://schemas.microsoft.com/office/drawing/2014/main" id="{2B53E6B2-97C9-980D-A4FC-B8FBCCDF6C00}"/>
                    </a:ext>
                  </a:extLst>
                </p:cNvPr>
                <p:cNvSpPr>
                  <a:spLocks/>
                </p:cNvSpPr>
                <p:nvPr/>
              </p:nvSpPr>
              <p:spPr bwMode="auto">
                <a:xfrm>
                  <a:off x="25" y="25"/>
                  <a:ext cx="713" cy="712"/>
                </a:xfrm>
                <a:prstGeom prst="ellipse">
                  <a:avLst/>
                </a:prstGeom>
                <a:gradFill rotWithShape="0">
                  <a:gsLst>
                    <a:gs pos="0">
                      <a:srgbClr val="FAFAFF"/>
                    </a:gs>
                    <a:gs pos="100000">
                      <a:srgbClr val="000066"/>
                    </a:gs>
                  </a:gsLst>
                  <a:path path="rect">
                    <a:fillToRect l="50000" t="50000" r="50000" b="50000"/>
                  </a:path>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241" name="AutoShape 67">
                  <a:extLst>
                    <a:ext uri="{FF2B5EF4-FFF2-40B4-BE49-F238E27FC236}">
                      <a16:creationId xmlns:a16="http://schemas.microsoft.com/office/drawing/2014/main" id="{05701370-29E0-CAD6-AD77-AAC729030DA9}"/>
                    </a:ext>
                  </a:extLst>
                </p:cNvPr>
                <p:cNvSpPr>
                  <a:spLocks/>
                </p:cNvSpPr>
                <p:nvPr/>
              </p:nvSpPr>
              <p:spPr bwMode="auto">
                <a:xfrm>
                  <a:off x="0" y="0"/>
                  <a:ext cx="760" cy="758"/>
                </a:xfrm>
                <a:custGeom>
                  <a:avLst/>
                  <a:gdLst/>
                  <a:ahLst/>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15" y="10800"/>
                      </a:moveTo>
                      <a:cubicBezTo>
                        <a:pt x="1015" y="16204"/>
                        <a:pt x="5396" y="20585"/>
                        <a:pt x="10800" y="20585"/>
                      </a:cubicBezTo>
                      <a:cubicBezTo>
                        <a:pt x="16204" y="20585"/>
                        <a:pt x="20585" y="16204"/>
                        <a:pt x="20585" y="10800"/>
                      </a:cubicBezTo>
                      <a:cubicBezTo>
                        <a:pt x="20585" y="5396"/>
                        <a:pt x="16204" y="1015"/>
                        <a:pt x="10800" y="1015"/>
                      </a:cubicBezTo>
                      <a:cubicBezTo>
                        <a:pt x="5396" y="1015"/>
                        <a:pt x="1015" y="5396"/>
                        <a:pt x="1015" y="10800"/>
                      </a:cubicBezTo>
                      <a:close/>
                      <a:moveTo>
                        <a:pt x="1015" y="10800"/>
                      </a:moveTo>
                    </a:path>
                  </a:pathLst>
                </a:custGeom>
                <a:gradFill rotWithShape="0">
                  <a:gsLst>
                    <a:gs pos="0">
                      <a:srgbClr val="FF9900"/>
                    </a:gs>
                    <a:gs pos="100000">
                      <a:srgbClr val="FFFF99"/>
                    </a:gs>
                  </a:gsLst>
                  <a:lin ang="540000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sp>
            <p:nvSpPr>
              <p:cNvPr id="238" name="Oval 69">
                <a:extLst>
                  <a:ext uri="{FF2B5EF4-FFF2-40B4-BE49-F238E27FC236}">
                    <a16:creationId xmlns:a16="http://schemas.microsoft.com/office/drawing/2014/main" id="{3F5D26D6-5270-68E3-7429-B2B7CF657FF5}"/>
                  </a:ext>
                </a:extLst>
              </p:cNvPr>
              <p:cNvSpPr>
                <a:spLocks/>
              </p:cNvSpPr>
              <p:nvPr/>
            </p:nvSpPr>
            <p:spPr bwMode="auto">
              <a:xfrm rot="10800000" flipH="1">
                <a:off x="174" y="174"/>
                <a:ext cx="408" cy="409"/>
              </a:xfrm>
              <a:prstGeom prst="ellipse">
                <a:avLst/>
              </a:prstGeom>
              <a:gradFill rotWithShape="0">
                <a:gsLst>
                  <a:gs pos="0">
                    <a:srgbClr val="CCCCFF"/>
                  </a:gs>
                  <a:gs pos="100000">
                    <a:srgbClr val="FFFFFF"/>
                  </a:gs>
                </a:gsLst>
                <a:lin ang="540000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sp>
          <p:nvSpPr>
            <p:cNvPr id="7" name="AutoShape 71">
              <a:extLst>
                <a:ext uri="{FF2B5EF4-FFF2-40B4-BE49-F238E27FC236}">
                  <a16:creationId xmlns:a16="http://schemas.microsoft.com/office/drawing/2014/main" id="{77AE1C0D-5B5C-1860-97AB-534327D3D279}"/>
                </a:ext>
              </a:extLst>
            </p:cNvPr>
            <p:cNvSpPr>
              <a:spLocks/>
            </p:cNvSpPr>
            <p:nvPr/>
          </p:nvSpPr>
          <p:spPr bwMode="auto">
            <a:xfrm rot="10800000" flipH="1">
              <a:off x="3900845" y="2328761"/>
              <a:ext cx="708660" cy="708660"/>
            </a:xfrm>
            <a:custGeom>
              <a:avLst/>
              <a:gdLst/>
              <a:ahLst/>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15" y="10800"/>
                  </a:moveTo>
                  <a:cubicBezTo>
                    <a:pt x="1015" y="16204"/>
                    <a:pt x="5396" y="20585"/>
                    <a:pt x="10800" y="20585"/>
                  </a:cubicBezTo>
                  <a:cubicBezTo>
                    <a:pt x="16204" y="20585"/>
                    <a:pt x="20585" y="16204"/>
                    <a:pt x="20585" y="10800"/>
                  </a:cubicBezTo>
                  <a:cubicBezTo>
                    <a:pt x="20585" y="5396"/>
                    <a:pt x="16204" y="1015"/>
                    <a:pt x="10800" y="1015"/>
                  </a:cubicBezTo>
                  <a:cubicBezTo>
                    <a:pt x="5396" y="1015"/>
                    <a:pt x="1015" y="5396"/>
                    <a:pt x="1015" y="10800"/>
                  </a:cubicBezTo>
                  <a:close/>
                  <a:moveTo>
                    <a:pt x="1015" y="10800"/>
                  </a:moveTo>
                </a:path>
              </a:pathLst>
            </a:custGeom>
            <a:gradFill rotWithShape="0">
              <a:gsLst>
                <a:gs pos="0">
                  <a:srgbClr val="FFFF99"/>
                </a:gs>
                <a:gs pos="100000">
                  <a:srgbClr val="FF9900"/>
                </a:gs>
              </a:gsLst>
              <a:lin ang="540000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8" name="Oval 72">
              <a:extLst>
                <a:ext uri="{FF2B5EF4-FFF2-40B4-BE49-F238E27FC236}">
                  <a16:creationId xmlns:a16="http://schemas.microsoft.com/office/drawing/2014/main" id="{11CD2A34-0DF9-07EC-9594-45C170700193}"/>
                </a:ext>
              </a:extLst>
            </p:cNvPr>
            <p:cNvSpPr>
              <a:spLocks/>
            </p:cNvSpPr>
            <p:nvPr/>
          </p:nvSpPr>
          <p:spPr bwMode="auto">
            <a:xfrm rot="10800000" flipH="1">
              <a:off x="3920848" y="2357336"/>
              <a:ext cx="665798" cy="665798"/>
            </a:xfrm>
            <a:prstGeom prst="ellipse">
              <a:avLst/>
            </a:prstGeom>
            <a:gradFill rotWithShape="0">
              <a:gsLst>
                <a:gs pos="0">
                  <a:srgbClr val="FAFAFF"/>
                </a:gs>
                <a:gs pos="100000">
                  <a:srgbClr val="009999"/>
                </a:gs>
              </a:gsLst>
              <a:path path="rect">
                <a:fillToRect l="50000" t="50000" r="50000" b="50000"/>
              </a:path>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9" name="Oval 73">
              <a:extLst>
                <a:ext uri="{FF2B5EF4-FFF2-40B4-BE49-F238E27FC236}">
                  <a16:creationId xmlns:a16="http://schemas.microsoft.com/office/drawing/2014/main" id="{147A7AD9-01AE-98BA-2415-21D5B6059EF7}"/>
                </a:ext>
              </a:extLst>
            </p:cNvPr>
            <p:cNvSpPr>
              <a:spLocks/>
            </p:cNvSpPr>
            <p:nvPr/>
          </p:nvSpPr>
          <p:spPr bwMode="auto">
            <a:xfrm rot="10800000" flipH="1">
              <a:off x="4090870" y="2516006"/>
              <a:ext cx="328613" cy="327183"/>
            </a:xfrm>
            <a:prstGeom prst="ellipse">
              <a:avLst/>
            </a:prstGeom>
            <a:gradFill rotWithShape="0">
              <a:gsLst>
                <a:gs pos="0">
                  <a:srgbClr val="FFCC99"/>
                </a:gs>
                <a:gs pos="100000">
                  <a:srgbClr val="FFFF99"/>
                </a:gs>
              </a:gsLst>
              <a:lin ang="540000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0" name="Oval 74">
              <a:extLst>
                <a:ext uri="{FF2B5EF4-FFF2-40B4-BE49-F238E27FC236}">
                  <a16:creationId xmlns:a16="http://schemas.microsoft.com/office/drawing/2014/main" id="{A988191E-3048-E99F-F0A6-2BDB548CF39E}"/>
                </a:ext>
              </a:extLst>
            </p:cNvPr>
            <p:cNvSpPr>
              <a:spLocks/>
            </p:cNvSpPr>
            <p:nvPr/>
          </p:nvSpPr>
          <p:spPr bwMode="auto">
            <a:xfrm rot="10800000" flipH="1">
              <a:off x="5078196" y="2560224"/>
              <a:ext cx="271463" cy="268606"/>
            </a:xfrm>
            <a:prstGeom prst="ellipse">
              <a:avLst/>
            </a:prstGeom>
            <a:gradFill rotWithShape="0">
              <a:gsLst>
                <a:gs pos="0">
                  <a:srgbClr val="66FF66"/>
                </a:gs>
                <a:gs pos="100000">
                  <a:srgbClr val="00CC00"/>
                </a:gs>
              </a:gsLst>
              <a:path path="rect">
                <a:fillToRect l="50000" t="50000" r="50000" b="50000"/>
              </a:path>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1" name="Oval 75">
              <a:extLst>
                <a:ext uri="{FF2B5EF4-FFF2-40B4-BE49-F238E27FC236}">
                  <a16:creationId xmlns:a16="http://schemas.microsoft.com/office/drawing/2014/main" id="{DE7CE10A-B19C-1C3A-9261-B88BD4A2E6C8}"/>
                </a:ext>
              </a:extLst>
            </p:cNvPr>
            <p:cNvSpPr>
              <a:spLocks/>
            </p:cNvSpPr>
            <p:nvPr/>
          </p:nvSpPr>
          <p:spPr bwMode="auto">
            <a:xfrm rot="10800000" flipH="1">
              <a:off x="5158156" y="2638801"/>
              <a:ext cx="108586" cy="107156"/>
            </a:xfrm>
            <a:prstGeom prst="ellipse">
              <a:avLst/>
            </a:prstGeom>
            <a:gradFill rotWithShape="0">
              <a:gsLst>
                <a:gs pos="0">
                  <a:srgbClr val="FF0000"/>
                </a:gs>
                <a:gs pos="100000">
                  <a:srgbClr val="FFCC00"/>
                </a:gs>
              </a:gsLst>
              <a:lin ang="540000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nvGrpSpPr>
            <p:cNvPr id="12" name="Group 86">
              <a:extLst>
                <a:ext uri="{FF2B5EF4-FFF2-40B4-BE49-F238E27FC236}">
                  <a16:creationId xmlns:a16="http://schemas.microsoft.com/office/drawing/2014/main" id="{694623B6-3446-0646-7657-A235409CC4F5}"/>
                </a:ext>
              </a:extLst>
            </p:cNvPr>
            <p:cNvGrpSpPr>
              <a:grpSpLocks/>
            </p:cNvGrpSpPr>
            <p:nvPr/>
          </p:nvGrpSpPr>
          <p:grpSpPr bwMode="auto">
            <a:xfrm rot="10800000" flipH="1">
              <a:off x="5568197" y="1814411"/>
              <a:ext cx="1760220" cy="1760220"/>
              <a:chOff x="0" y="0"/>
              <a:chExt cx="1231" cy="1231"/>
            </a:xfrm>
          </p:grpSpPr>
          <p:sp>
            <p:nvSpPr>
              <p:cNvPr id="227" name="Oval 76">
                <a:extLst>
                  <a:ext uri="{FF2B5EF4-FFF2-40B4-BE49-F238E27FC236}">
                    <a16:creationId xmlns:a16="http://schemas.microsoft.com/office/drawing/2014/main" id="{80973BA5-0BDE-6C14-0930-247C4DECA19A}"/>
                  </a:ext>
                </a:extLst>
              </p:cNvPr>
              <p:cNvSpPr>
                <a:spLocks/>
              </p:cNvSpPr>
              <p:nvPr/>
            </p:nvSpPr>
            <p:spPr bwMode="auto">
              <a:xfrm>
                <a:off x="252" y="247"/>
                <a:ext cx="730" cy="730"/>
              </a:xfrm>
              <a:prstGeom prst="ellipse">
                <a:avLst/>
              </a:prstGeom>
              <a:gradFill rotWithShape="0">
                <a:gsLst>
                  <a:gs pos="0">
                    <a:srgbClr val="FFFF99"/>
                  </a:gs>
                  <a:gs pos="100000">
                    <a:srgbClr val="FF9900"/>
                  </a:gs>
                </a:gsLst>
                <a:path path="rect">
                  <a:fillToRect l="50000" t="50000" r="50000" b="50000"/>
                </a:path>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228" name="Oval 77">
                <a:extLst>
                  <a:ext uri="{FF2B5EF4-FFF2-40B4-BE49-F238E27FC236}">
                    <a16:creationId xmlns:a16="http://schemas.microsoft.com/office/drawing/2014/main" id="{A0E64285-1919-8DD1-3498-271EAFB83823}"/>
                  </a:ext>
                </a:extLst>
              </p:cNvPr>
              <p:cNvSpPr>
                <a:spLocks/>
              </p:cNvSpPr>
              <p:nvPr/>
            </p:nvSpPr>
            <p:spPr bwMode="auto">
              <a:xfrm>
                <a:off x="313" y="308"/>
                <a:ext cx="608" cy="608"/>
              </a:xfrm>
              <a:prstGeom prst="ellipse">
                <a:avLst/>
              </a:prstGeom>
              <a:gradFill rotWithShape="0">
                <a:gsLst>
                  <a:gs pos="0">
                    <a:srgbClr val="FFFF99"/>
                  </a:gs>
                  <a:gs pos="100000">
                    <a:srgbClr val="FF9900"/>
                  </a:gs>
                </a:gsLst>
                <a:path path="rect">
                  <a:fillToRect l="50000" t="50000" r="50000" b="50000"/>
                </a:path>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229" name="Oval 78">
                <a:extLst>
                  <a:ext uri="{FF2B5EF4-FFF2-40B4-BE49-F238E27FC236}">
                    <a16:creationId xmlns:a16="http://schemas.microsoft.com/office/drawing/2014/main" id="{4395CD8A-B061-698D-7E52-5FC49E6D6065}"/>
                  </a:ext>
                </a:extLst>
              </p:cNvPr>
              <p:cNvSpPr>
                <a:spLocks/>
              </p:cNvSpPr>
              <p:nvPr/>
            </p:nvSpPr>
            <p:spPr bwMode="auto">
              <a:xfrm>
                <a:off x="373" y="369"/>
                <a:ext cx="487" cy="487"/>
              </a:xfrm>
              <a:prstGeom prst="ellipse">
                <a:avLst/>
              </a:prstGeom>
              <a:gradFill rotWithShape="0">
                <a:gsLst>
                  <a:gs pos="0">
                    <a:srgbClr val="FFFF99"/>
                  </a:gs>
                  <a:gs pos="100000">
                    <a:srgbClr val="FF9900"/>
                  </a:gs>
                </a:gsLst>
                <a:path path="rect">
                  <a:fillToRect l="50000" t="50000" r="50000" b="50000"/>
                </a:path>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nvGrpSpPr>
              <p:cNvPr id="230" name="Group 81">
                <a:extLst>
                  <a:ext uri="{FF2B5EF4-FFF2-40B4-BE49-F238E27FC236}">
                    <a16:creationId xmlns:a16="http://schemas.microsoft.com/office/drawing/2014/main" id="{FFFCA231-4BD4-8C8E-BD37-0B7E0D2581E2}"/>
                  </a:ext>
                </a:extLst>
              </p:cNvPr>
              <p:cNvGrpSpPr>
                <a:grpSpLocks/>
              </p:cNvGrpSpPr>
              <p:nvPr/>
            </p:nvGrpSpPr>
            <p:grpSpPr bwMode="auto">
              <a:xfrm>
                <a:off x="144" y="139"/>
                <a:ext cx="946" cy="946"/>
                <a:chOff x="0" y="0"/>
                <a:chExt cx="946" cy="946"/>
              </a:xfrm>
            </p:grpSpPr>
            <p:sp>
              <p:nvSpPr>
                <p:cNvPr id="235" name="AutoShape 79">
                  <a:extLst>
                    <a:ext uri="{FF2B5EF4-FFF2-40B4-BE49-F238E27FC236}">
                      <a16:creationId xmlns:a16="http://schemas.microsoft.com/office/drawing/2014/main" id="{A2C84DF2-FFFD-80BA-8EE7-B40859E37D70}"/>
                    </a:ext>
                  </a:extLst>
                </p:cNvPr>
                <p:cNvSpPr>
                  <a:spLocks/>
                </p:cNvSpPr>
                <p:nvPr/>
              </p:nvSpPr>
              <p:spPr bwMode="auto">
                <a:xfrm>
                  <a:off x="138" y="138"/>
                  <a:ext cx="669" cy="669"/>
                </a:xfrm>
                <a:prstGeom prst="star4">
                  <a:avLst>
                    <a:gd name="adj" fmla="val 2176"/>
                  </a:avLst>
                </a:prstGeom>
                <a:solidFill>
                  <a:srgbClr val="FFFFCC"/>
                </a:soli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236" name="AutoShape 80">
                  <a:extLst>
                    <a:ext uri="{FF2B5EF4-FFF2-40B4-BE49-F238E27FC236}">
                      <a16:creationId xmlns:a16="http://schemas.microsoft.com/office/drawing/2014/main" id="{334E1C4F-1FD8-22A5-F4E1-36105AA4D492}"/>
                    </a:ext>
                  </a:extLst>
                </p:cNvPr>
                <p:cNvSpPr>
                  <a:spLocks/>
                </p:cNvSpPr>
                <p:nvPr/>
              </p:nvSpPr>
              <p:spPr bwMode="auto">
                <a:xfrm rot="2700000">
                  <a:off x="138" y="138"/>
                  <a:ext cx="669" cy="669"/>
                </a:xfrm>
                <a:prstGeom prst="star4">
                  <a:avLst>
                    <a:gd name="adj" fmla="val 2176"/>
                  </a:avLst>
                </a:prstGeom>
                <a:solidFill>
                  <a:srgbClr val="FFFFCC"/>
                </a:soli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grpSp>
            <p:nvGrpSpPr>
              <p:cNvPr id="231" name="Group 84">
                <a:extLst>
                  <a:ext uri="{FF2B5EF4-FFF2-40B4-BE49-F238E27FC236}">
                    <a16:creationId xmlns:a16="http://schemas.microsoft.com/office/drawing/2014/main" id="{4D76831A-CECA-A3BF-15B4-641C6CD91B81}"/>
                  </a:ext>
                </a:extLst>
              </p:cNvPr>
              <p:cNvGrpSpPr>
                <a:grpSpLocks/>
              </p:cNvGrpSpPr>
              <p:nvPr/>
            </p:nvGrpSpPr>
            <p:grpSpPr bwMode="auto">
              <a:xfrm rot="1320000">
                <a:off x="142" y="142"/>
                <a:ext cx="947" cy="947"/>
                <a:chOff x="0" y="0"/>
                <a:chExt cx="946" cy="946"/>
              </a:xfrm>
            </p:grpSpPr>
            <p:sp>
              <p:nvSpPr>
                <p:cNvPr id="233" name="AutoShape 82">
                  <a:extLst>
                    <a:ext uri="{FF2B5EF4-FFF2-40B4-BE49-F238E27FC236}">
                      <a16:creationId xmlns:a16="http://schemas.microsoft.com/office/drawing/2014/main" id="{FDDA9F92-AD4B-BC96-9426-57957DA6C2CD}"/>
                    </a:ext>
                  </a:extLst>
                </p:cNvPr>
                <p:cNvSpPr>
                  <a:spLocks/>
                </p:cNvSpPr>
                <p:nvPr/>
              </p:nvSpPr>
              <p:spPr bwMode="auto">
                <a:xfrm>
                  <a:off x="138" y="138"/>
                  <a:ext cx="669" cy="669"/>
                </a:xfrm>
                <a:prstGeom prst="star4">
                  <a:avLst>
                    <a:gd name="adj" fmla="val 2176"/>
                  </a:avLst>
                </a:prstGeom>
                <a:gradFill rotWithShape="0">
                  <a:gsLst>
                    <a:gs pos="0">
                      <a:srgbClr val="FFFFCC"/>
                    </a:gs>
                    <a:gs pos="100000">
                      <a:srgbClr val="FFFF99"/>
                    </a:gs>
                  </a:gsLst>
                  <a:lin ang="540000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234" name="AutoShape 83">
                  <a:extLst>
                    <a:ext uri="{FF2B5EF4-FFF2-40B4-BE49-F238E27FC236}">
                      <a16:creationId xmlns:a16="http://schemas.microsoft.com/office/drawing/2014/main" id="{DC0F3690-C1E7-5C5C-7619-382E5AAB84CA}"/>
                    </a:ext>
                  </a:extLst>
                </p:cNvPr>
                <p:cNvSpPr>
                  <a:spLocks/>
                </p:cNvSpPr>
                <p:nvPr/>
              </p:nvSpPr>
              <p:spPr bwMode="auto">
                <a:xfrm rot="2700000">
                  <a:off x="138" y="138"/>
                  <a:ext cx="669" cy="669"/>
                </a:xfrm>
                <a:prstGeom prst="star4">
                  <a:avLst>
                    <a:gd name="adj" fmla="val 2176"/>
                  </a:avLst>
                </a:prstGeom>
                <a:gradFill rotWithShape="0">
                  <a:gsLst>
                    <a:gs pos="0">
                      <a:srgbClr val="FFFF99"/>
                    </a:gs>
                    <a:gs pos="100000">
                      <a:srgbClr val="FFFFCC"/>
                    </a:gs>
                  </a:gsLst>
                  <a:lin ang="1890000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sp>
            <p:nvSpPr>
              <p:cNvPr id="232" name="Oval 85">
                <a:extLst>
                  <a:ext uri="{FF2B5EF4-FFF2-40B4-BE49-F238E27FC236}">
                    <a16:creationId xmlns:a16="http://schemas.microsoft.com/office/drawing/2014/main" id="{F42AFE26-ABD5-BCC8-E781-53CE05553C80}"/>
                  </a:ext>
                </a:extLst>
              </p:cNvPr>
              <p:cNvSpPr>
                <a:spLocks/>
              </p:cNvSpPr>
              <p:nvPr/>
            </p:nvSpPr>
            <p:spPr bwMode="auto">
              <a:xfrm>
                <a:off x="555" y="560"/>
                <a:ext cx="123" cy="123"/>
              </a:xfrm>
              <a:prstGeom prst="ellipse">
                <a:avLst/>
              </a:prstGeom>
              <a:gradFill rotWithShape="0">
                <a:gsLst>
                  <a:gs pos="0">
                    <a:srgbClr val="FFFFCC"/>
                  </a:gs>
                  <a:gs pos="100000">
                    <a:srgbClr val="FFCC66"/>
                  </a:gs>
                </a:gsLst>
                <a:path path="rect">
                  <a:fillToRect l="50000" t="50000" r="50000" b="50000"/>
                </a:path>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grpSp>
          <p:nvGrpSpPr>
            <p:cNvPr id="13" name="Group 90">
              <a:extLst>
                <a:ext uri="{FF2B5EF4-FFF2-40B4-BE49-F238E27FC236}">
                  <a16:creationId xmlns:a16="http://schemas.microsoft.com/office/drawing/2014/main" id="{684949B3-17BA-2833-F3F3-81D2E574D172}"/>
                </a:ext>
              </a:extLst>
            </p:cNvPr>
            <p:cNvGrpSpPr>
              <a:grpSpLocks/>
            </p:cNvGrpSpPr>
            <p:nvPr/>
          </p:nvGrpSpPr>
          <p:grpSpPr bwMode="auto">
            <a:xfrm rot="10800000" flipH="1">
              <a:off x="3639387" y="2623083"/>
              <a:ext cx="214313" cy="137160"/>
              <a:chOff x="0" y="0"/>
              <a:chExt cx="150" cy="96"/>
            </a:xfrm>
          </p:grpSpPr>
          <p:sp>
            <p:nvSpPr>
              <p:cNvPr id="224" name="AutoShape 87">
                <a:extLst>
                  <a:ext uri="{FF2B5EF4-FFF2-40B4-BE49-F238E27FC236}">
                    <a16:creationId xmlns:a16="http://schemas.microsoft.com/office/drawing/2014/main" id="{17E764FB-7103-A257-46CF-4B565EC415B7}"/>
                  </a:ext>
                </a:extLst>
              </p:cNvPr>
              <p:cNvSpPr>
                <a:spLocks/>
              </p:cNvSpPr>
              <p:nvPr/>
            </p:nvSpPr>
            <p:spPr bwMode="auto">
              <a:xfrm>
                <a:off x="23" y="0"/>
                <a:ext cx="127" cy="96"/>
              </a:xfrm>
              <a:custGeom>
                <a:avLst/>
                <a:gdLst/>
                <a:ahLst/>
                <a:cxnLst/>
                <a:rect l="0" t="0" r="r" b="b"/>
                <a:pathLst>
                  <a:path w="21600" h="21600">
                    <a:moveTo>
                      <a:pt x="8533" y="0"/>
                    </a:moveTo>
                    <a:lnTo>
                      <a:pt x="8533" y="7239"/>
                    </a:lnTo>
                    <a:lnTo>
                      <a:pt x="0" y="7239"/>
                    </a:lnTo>
                    <a:lnTo>
                      <a:pt x="0" y="14361"/>
                    </a:lnTo>
                    <a:lnTo>
                      <a:pt x="8533" y="14361"/>
                    </a:lnTo>
                    <a:lnTo>
                      <a:pt x="8533" y="21600"/>
                    </a:lnTo>
                    <a:lnTo>
                      <a:pt x="21600" y="10800"/>
                    </a:lnTo>
                    <a:close/>
                    <a:moveTo>
                      <a:pt x="8533" y="0"/>
                    </a:moveTo>
                  </a:path>
                </a:pathLst>
              </a:custGeom>
              <a:gradFill rotWithShape="0">
                <a:gsLst>
                  <a:gs pos="0">
                    <a:srgbClr val="FFCCFF"/>
                  </a:gs>
                  <a:gs pos="100000">
                    <a:srgbClr val="FF99CC"/>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225" name="AutoShape 88">
                <a:extLst>
                  <a:ext uri="{FF2B5EF4-FFF2-40B4-BE49-F238E27FC236}">
                    <a16:creationId xmlns:a16="http://schemas.microsoft.com/office/drawing/2014/main" id="{302ED65E-4C36-5AB9-7F80-F36BFD3B999C}"/>
                  </a:ext>
                </a:extLst>
              </p:cNvPr>
              <p:cNvSpPr>
                <a:spLocks/>
              </p:cNvSpPr>
              <p:nvPr/>
            </p:nvSpPr>
            <p:spPr bwMode="auto">
              <a:xfrm>
                <a:off x="9" y="30"/>
                <a:ext cx="9" cy="33"/>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226" name="AutoShape 89">
                <a:extLst>
                  <a:ext uri="{FF2B5EF4-FFF2-40B4-BE49-F238E27FC236}">
                    <a16:creationId xmlns:a16="http://schemas.microsoft.com/office/drawing/2014/main" id="{7954551D-59EC-51F4-52C3-29577CC1E093}"/>
                  </a:ext>
                </a:extLst>
              </p:cNvPr>
              <p:cNvSpPr>
                <a:spLocks/>
              </p:cNvSpPr>
              <p:nvPr/>
            </p:nvSpPr>
            <p:spPr bwMode="auto">
              <a:xfrm>
                <a:off x="0" y="30"/>
                <a:ext cx="4" cy="33"/>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grpSp>
          <p:nvGrpSpPr>
            <p:cNvPr id="14" name="Group 94">
              <a:extLst>
                <a:ext uri="{FF2B5EF4-FFF2-40B4-BE49-F238E27FC236}">
                  <a16:creationId xmlns:a16="http://schemas.microsoft.com/office/drawing/2014/main" id="{425146A9-5C57-431D-5E5C-A4B1B73BEE07}"/>
                </a:ext>
              </a:extLst>
            </p:cNvPr>
            <p:cNvGrpSpPr>
              <a:grpSpLocks/>
            </p:cNvGrpSpPr>
            <p:nvPr/>
          </p:nvGrpSpPr>
          <p:grpSpPr bwMode="auto">
            <a:xfrm rot="10800000" flipH="1">
              <a:off x="4673872" y="2624512"/>
              <a:ext cx="215741" cy="137160"/>
              <a:chOff x="0" y="0"/>
              <a:chExt cx="151" cy="96"/>
            </a:xfrm>
          </p:grpSpPr>
          <p:sp>
            <p:nvSpPr>
              <p:cNvPr id="221" name="AutoShape 91">
                <a:extLst>
                  <a:ext uri="{FF2B5EF4-FFF2-40B4-BE49-F238E27FC236}">
                    <a16:creationId xmlns:a16="http://schemas.microsoft.com/office/drawing/2014/main" id="{D2E36DBB-4AE6-FC78-75E2-1D909B89F6BC}"/>
                  </a:ext>
                </a:extLst>
              </p:cNvPr>
              <p:cNvSpPr>
                <a:spLocks/>
              </p:cNvSpPr>
              <p:nvPr/>
            </p:nvSpPr>
            <p:spPr bwMode="auto">
              <a:xfrm>
                <a:off x="23" y="0"/>
                <a:ext cx="128" cy="96"/>
              </a:xfrm>
              <a:custGeom>
                <a:avLst/>
                <a:gdLst/>
                <a:ahLst/>
                <a:cxnLst/>
                <a:rect l="0" t="0" r="r" b="b"/>
                <a:pathLst>
                  <a:path w="21600" h="21600">
                    <a:moveTo>
                      <a:pt x="8533" y="0"/>
                    </a:moveTo>
                    <a:lnTo>
                      <a:pt x="8533" y="7239"/>
                    </a:lnTo>
                    <a:lnTo>
                      <a:pt x="0" y="7239"/>
                    </a:lnTo>
                    <a:lnTo>
                      <a:pt x="0" y="14361"/>
                    </a:lnTo>
                    <a:lnTo>
                      <a:pt x="8533" y="14361"/>
                    </a:lnTo>
                    <a:lnTo>
                      <a:pt x="8533" y="21600"/>
                    </a:lnTo>
                    <a:lnTo>
                      <a:pt x="21600" y="10800"/>
                    </a:lnTo>
                    <a:close/>
                    <a:moveTo>
                      <a:pt x="8533" y="0"/>
                    </a:moveTo>
                  </a:path>
                </a:pathLst>
              </a:custGeom>
              <a:gradFill rotWithShape="0">
                <a:gsLst>
                  <a:gs pos="0">
                    <a:srgbClr val="FFCCFF"/>
                  </a:gs>
                  <a:gs pos="100000">
                    <a:srgbClr val="FF99CC"/>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222" name="AutoShape 92">
                <a:extLst>
                  <a:ext uri="{FF2B5EF4-FFF2-40B4-BE49-F238E27FC236}">
                    <a16:creationId xmlns:a16="http://schemas.microsoft.com/office/drawing/2014/main" id="{66645EB6-0CB9-36B5-D138-742844876129}"/>
                  </a:ext>
                </a:extLst>
              </p:cNvPr>
              <p:cNvSpPr>
                <a:spLocks/>
              </p:cNvSpPr>
              <p:nvPr/>
            </p:nvSpPr>
            <p:spPr bwMode="auto">
              <a:xfrm>
                <a:off x="9" y="32"/>
                <a:ext cx="9" cy="32"/>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223" name="AutoShape 93">
                <a:extLst>
                  <a:ext uri="{FF2B5EF4-FFF2-40B4-BE49-F238E27FC236}">
                    <a16:creationId xmlns:a16="http://schemas.microsoft.com/office/drawing/2014/main" id="{7D74D893-8085-8876-C410-05C1B3A131D6}"/>
                  </a:ext>
                </a:extLst>
              </p:cNvPr>
              <p:cNvSpPr>
                <a:spLocks/>
              </p:cNvSpPr>
              <p:nvPr/>
            </p:nvSpPr>
            <p:spPr bwMode="auto">
              <a:xfrm>
                <a:off x="0" y="32"/>
                <a:ext cx="4" cy="32"/>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grpSp>
          <p:nvGrpSpPr>
            <p:cNvPr id="15" name="Group 98">
              <a:extLst>
                <a:ext uri="{FF2B5EF4-FFF2-40B4-BE49-F238E27FC236}">
                  <a16:creationId xmlns:a16="http://schemas.microsoft.com/office/drawing/2014/main" id="{E76F4EC3-CFA5-97EC-D6D0-45AED58A9FF7}"/>
                </a:ext>
              </a:extLst>
            </p:cNvPr>
            <p:cNvGrpSpPr>
              <a:grpSpLocks/>
            </p:cNvGrpSpPr>
            <p:nvPr/>
          </p:nvGrpSpPr>
          <p:grpSpPr bwMode="auto">
            <a:xfrm rot="10800000" flipH="1">
              <a:off x="5538197" y="2615940"/>
              <a:ext cx="214313" cy="138588"/>
              <a:chOff x="0" y="0"/>
              <a:chExt cx="150" cy="96"/>
            </a:xfrm>
          </p:grpSpPr>
          <p:sp>
            <p:nvSpPr>
              <p:cNvPr id="218" name="AutoShape 95">
                <a:extLst>
                  <a:ext uri="{FF2B5EF4-FFF2-40B4-BE49-F238E27FC236}">
                    <a16:creationId xmlns:a16="http://schemas.microsoft.com/office/drawing/2014/main" id="{E51155F7-50EA-07BF-EEC8-06FA8B30AF36}"/>
                  </a:ext>
                </a:extLst>
              </p:cNvPr>
              <p:cNvSpPr>
                <a:spLocks/>
              </p:cNvSpPr>
              <p:nvPr/>
            </p:nvSpPr>
            <p:spPr bwMode="auto">
              <a:xfrm>
                <a:off x="23" y="0"/>
                <a:ext cx="127" cy="96"/>
              </a:xfrm>
              <a:custGeom>
                <a:avLst/>
                <a:gdLst/>
                <a:ahLst/>
                <a:cxnLst/>
                <a:rect l="0" t="0" r="r" b="b"/>
                <a:pathLst>
                  <a:path w="21600" h="21600">
                    <a:moveTo>
                      <a:pt x="8533" y="0"/>
                    </a:moveTo>
                    <a:lnTo>
                      <a:pt x="8533" y="7239"/>
                    </a:lnTo>
                    <a:lnTo>
                      <a:pt x="0" y="7239"/>
                    </a:lnTo>
                    <a:lnTo>
                      <a:pt x="0" y="14361"/>
                    </a:lnTo>
                    <a:lnTo>
                      <a:pt x="8533" y="14361"/>
                    </a:lnTo>
                    <a:lnTo>
                      <a:pt x="8533" y="21600"/>
                    </a:lnTo>
                    <a:lnTo>
                      <a:pt x="21600" y="10800"/>
                    </a:lnTo>
                    <a:close/>
                    <a:moveTo>
                      <a:pt x="8533" y="0"/>
                    </a:moveTo>
                  </a:path>
                </a:pathLst>
              </a:custGeom>
              <a:gradFill rotWithShape="0">
                <a:gsLst>
                  <a:gs pos="0">
                    <a:srgbClr val="FFCCFF"/>
                  </a:gs>
                  <a:gs pos="100000">
                    <a:srgbClr val="FF99CC"/>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219" name="AutoShape 96">
                <a:extLst>
                  <a:ext uri="{FF2B5EF4-FFF2-40B4-BE49-F238E27FC236}">
                    <a16:creationId xmlns:a16="http://schemas.microsoft.com/office/drawing/2014/main" id="{0F3D4AB4-611A-E6AC-7777-D896555EADAC}"/>
                  </a:ext>
                </a:extLst>
              </p:cNvPr>
              <p:cNvSpPr>
                <a:spLocks/>
              </p:cNvSpPr>
              <p:nvPr/>
            </p:nvSpPr>
            <p:spPr bwMode="auto">
              <a:xfrm>
                <a:off x="9" y="32"/>
                <a:ext cx="9" cy="32"/>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220" name="AutoShape 97">
                <a:extLst>
                  <a:ext uri="{FF2B5EF4-FFF2-40B4-BE49-F238E27FC236}">
                    <a16:creationId xmlns:a16="http://schemas.microsoft.com/office/drawing/2014/main" id="{F0D72E51-5E1B-2B28-578B-DDAE2D18D7F3}"/>
                  </a:ext>
                </a:extLst>
              </p:cNvPr>
              <p:cNvSpPr>
                <a:spLocks/>
              </p:cNvSpPr>
              <p:nvPr/>
            </p:nvSpPr>
            <p:spPr bwMode="auto">
              <a:xfrm>
                <a:off x="0" y="32"/>
                <a:ext cx="4" cy="32"/>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sp>
          <p:nvSpPr>
            <p:cNvPr id="16" name="Rectangle 100">
              <a:extLst>
                <a:ext uri="{FF2B5EF4-FFF2-40B4-BE49-F238E27FC236}">
                  <a16:creationId xmlns:a16="http://schemas.microsoft.com/office/drawing/2014/main" id="{768A1AAC-9E20-6BE1-8B6C-EAB53454FC6B}"/>
                </a:ext>
              </a:extLst>
            </p:cNvPr>
            <p:cNvSpPr>
              <a:spLocks/>
            </p:cNvSpPr>
            <p:nvPr/>
          </p:nvSpPr>
          <p:spPr bwMode="auto">
            <a:xfrm>
              <a:off x="10936260" y="2145188"/>
              <a:ext cx="578643" cy="602933"/>
            </a:xfrm>
            <a:prstGeom prst="rect">
              <a:avLst/>
            </a:prstGeom>
            <a:gradFill rotWithShape="0">
              <a:gsLst>
                <a:gs pos="0">
                  <a:srgbClr val="DDDDDD"/>
                </a:gs>
                <a:gs pos="50000">
                  <a:srgbClr val="FFFFFF"/>
                </a:gs>
                <a:gs pos="100000">
                  <a:srgbClr val="DDDDDD"/>
                </a:gs>
              </a:gsLst>
              <a:lin ang="0" scaled="1"/>
            </a:gradFill>
            <a:ln w="28575" cap="flat">
              <a:solidFill>
                <a:srgbClr val="808080"/>
              </a:solidFill>
              <a:prstDash val="solid"/>
              <a:miter lim="800000"/>
              <a:headEnd type="none" w="med" len="med"/>
              <a:tailEnd type="none" w="med" len="med"/>
            </a:ln>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7" name="Rectangle 101">
              <a:extLst>
                <a:ext uri="{FF2B5EF4-FFF2-40B4-BE49-F238E27FC236}">
                  <a16:creationId xmlns:a16="http://schemas.microsoft.com/office/drawing/2014/main" id="{4737863E-C652-CE36-6AE3-247219888F81}"/>
                </a:ext>
              </a:extLst>
            </p:cNvPr>
            <p:cNvSpPr>
              <a:spLocks/>
            </p:cNvSpPr>
            <p:nvPr/>
          </p:nvSpPr>
          <p:spPr bwMode="auto">
            <a:xfrm>
              <a:off x="9861243" y="2145188"/>
              <a:ext cx="578643" cy="602933"/>
            </a:xfrm>
            <a:prstGeom prst="rect">
              <a:avLst/>
            </a:prstGeom>
            <a:gradFill rotWithShape="0">
              <a:gsLst>
                <a:gs pos="0">
                  <a:srgbClr val="DDDDDD"/>
                </a:gs>
                <a:gs pos="50000">
                  <a:srgbClr val="FFFFFF"/>
                </a:gs>
                <a:gs pos="100000">
                  <a:srgbClr val="DDDDDD"/>
                </a:gs>
              </a:gsLst>
              <a:lin ang="0" scaled="1"/>
            </a:gradFill>
            <a:ln w="28575" cap="flat">
              <a:solidFill>
                <a:srgbClr val="808080"/>
              </a:solidFill>
              <a:prstDash val="solid"/>
              <a:miter lim="800000"/>
              <a:headEnd type="none" w="med" len="med"/>
              <a:tailEnd type="none" w="med" len="med"/>
            </a:ln>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8" name="Rectangle 102">
              <a:extLst>
                <a:ext uri="{FF2B5EF4-FFF2-40B4-BE49-F238E27FC236}">
                  <a16:creationId xmlns:a16="http://schemas.microsoft.com/office/drawing/2014/main" id="{C6029826-7E7B-3866-4301-D954774D186D}"/>
                </a:ext>
              </a:extLst>
            </p:cNvPr>
            <p:cNvSpPr>
              <a:spLocks/>
            </p:cNvSpPr>
            <p:nvPr/>
          </p:nvSpPr>
          <p:spPr bwMode="auto">
            <a:xfrm>
              <a:off x="9054764" y="2632392"/>
              <a:ext cx="77153" cy="447198"/>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9" name="Rectangle 103">
              <a:extLst>
                <a:ext uri="{FF2B5EF4-FFF2-40B4-BE49-F238E27FC236}">
                  <a16:creationId xmlns:a16="http://schemas.microsoft.com/office/drawing/2014/main" id="{16B11ABC-643A-C935-0D35-5D5E3D44F32F}"/>
                </a:ext>
              </a:extLst>
            </p:cNvPr>
            <p:cNvSpPr>
              <a:spLocks/>
            </p:cNvSpPr>
            <p:nvPr/>
          </p:nvSpPr>
          <p:spPr bwMode="auto">
            <a:xfrm>
              <a:off x="8804722" y="2145188"/>
              <a:ext cx="578644" cy="602933"/>
            </a:xfrm>
            <a:prstGeom prst="rect">
              <a:avLst/>
            </a:prstGeom>
            <a:gradFill rotWithShape="0">
              <a:gsLst>
                <a:gs pos="0">
                  <a:srgbClr val="DDDDDD"/>
                </a:gs>
                <a:gs pos="50000">
                  <a:srgbClr val="FFFFFF"/>
                </a:gs>
                <a:gs pos="100000">
                  <a:srgbClr val="DDDDDD"/>
                </a:gs>
              </a:gsLst>
              <a:lin ang="0" scaled="1"/>
            </a:gradFill>
            <a:ln w="28575" cap="flat">
              <a:solidFill>
                <a:srgbClr val="808080"/>
              </a:solidFill>
              <a:prstDash val="solid"/>
              <a:miter lim="800000"/>
              <a:headEnd type="none" w="med" len="med"/>
              <a:tailEnd type="none" w="med" len="med"/>
            </a:ln>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nvGrpSpPr>
            <p:cNvPr id="20" name="Group 109">
              <a:extLst>
                <a:ext uri="{FF2B5EF4-FFF2-40B4-BE49-F238E27FC236}">
                  <a16:creationId xmlns:a16="http://schemas.microsoft.com/office/drawing/2014/main" id="{7B9828A1-7412-E8EF-68F5-0817FBC5F75A}"/>
                </a:ext>
              </a:extLst>
            </p:cNvPr>
            <p:cNvGrpSpPr>
              <a:grpSpLocks/>
            </p:cNvGrpSpPr>
            <p:nvPr/>
          </p:nvGrpSpPr>
          <p:grpSpPr bwMode="auto">
            <a:xfrm>
              <a:off x="8877662" y="2168046"/>
              <a:ext cx="421481" cy="471488"/>
              <a:chOff x="0" y="0"/>
              <a:chExt cx="294" cy="330"/>
            </a:xfrm>
          </p:grpSpPr>
          <p:sp>
            <p:nvSpPr>
              <p:cNvPr id="213" name="AutoShape 104">
                <a:extLst>
                  <a:ext uri="{FF2B5EF4-FFF2-40B4-BE49-F238E27FC236}">
                    <a16:creationId xmlns:a16="http://schemas.microsoft.com/office/drawing/2014/main" id="{9C370883-8BAC-A210-168B-A11A1D81C9F9}"/>
                  </a:ext>
                </a:extLst>
              </p:cNvPr>
              <p:cNvSpPr>
                <a:spLocks/>
              </p:cNvSpPr>
              <p:nvPr/>
            </p:nvSpPr>
            <p:spPr bwMode="auto">
              <a:xfrm>
                <a:off x="0" y="0"/>
                <a:ext cx="294" cy="203"/>
              </a:xfrm>
              <a:custGeom>
                <a:avLst/>
                <a:gdLst/>
                <a:ahLst/>
                <a:cxnLst/>
                <a:rect l="0" t="0" r="r" b="b"/>
                <a:pathLst>
                  <a:path w="21264" h="20623">
                    <a:moveTo>
                      <a:pt x="1919" y="6857"/>
                    </a:moveTo>
                    <a:cubicBezTo>
                      <a:pt x="744" y="7018"/>
                      <a:pt x="-110" y="8412"/>
                      <a:pt x="11" y="9971"/>
                    </a:cubicBezTo>
                    <a:cubicBezTo>
                      <a:pt x="81" y="10871"/>
                      <a:pt x="470" y="11672"/>
                      <a:pt x="1058" y="12130"/>
                    </a:cubicBezTo>
                    <a:lnTo>
                      <a:pt x="1047" y="12097"/>
                    </a:lnTo>
                    <a:cubicBezTo>
                      <a:pt x="237" y="13237"/>
                      <a:pt x="282" y="15025"/>
                      <a:pt x="1147" y="16091"/>
                    </a:cubicBezTo>
                    <a:cubicBezTo>
                      <a:pt x="1608" y="16659"/>
                      <a:pt x="2236" y="16931"/>
                      <a:pt x="2864" y="16834"/>
                    </a:cubicBezTo>
                    <a:lnTo>
                      <a:pt x="2853" y="16853"/>
                    </a:lnTo>
                    <a:cubicBezTo>
                      <a:pt x="3897" y="19265"/>
                      <a:pt x="6219" y="20100"/>
                      <a:pt x="8040" y="18718"/>
                    </a:cubicBezTo>
                    <a:cubicBezTo>
                      <a:pt x="8063" y="18700"/>
                      <a:pt x="8086" y="18683"/>
                      <a:pt x="8108" y="18665"/>
                    </a:cubicBezTo>
                    <a:lnTo>
                      <a:pt x="8102" y="18668"/>
                    </a:lnTo>
                    <a:cubicBezTo>
                      <a:pt x="9122" y="20688"/>
                      <a:pt x="11186" y="21231"/>
                      <a:pt x="12712" y="19881"/>
                    </a:cubicBezTo>
                    <a:cubicBezTo>
                      <a:pt x="13352" y="19315"/>
                      <a:pt x="13823" y="18473"/>
                      <a:pt x="14046" y="17498"/>
                    </a:cubicBezTo>
                    <a:lnTo>
                      <a:pt x="14050" y="17522"/>
                    </a:lnTo>
                    <a:cubicBezTo>
                      <a:pt x="15384" y="18621"/>
                      <a:pt x="17141" y="18085"/>
                      <a:pt x="17974" y="16325"/>
                    </a:cubicBezTo>
                    <a:cubicBezTo>
                      <a:pt x="18252" y="15737"/>
                      <a:pt x="18401" y="15059"/>
                      <a:pt x="18406" y="14366"/>
                    </a:cubicBezTo>
                    <a:lnTo>
                      <a:pt x="18400" y="14357"/>
                    </a:lnTo>
                    <a:cubicBezTo>
                      <a:pt x="20223" y="14013"/>
                      <a:pt x="21490" y="11783"/>
                      <a:pt x="21229" y="9377"/>
                    </a:cubicBezTo>
                    <a:cubicBezTo>
                      <a:pt x="21148" y="8627"/>
                      <a:pt x="20922" y="7918"/>
                      <a:pt x="20573" y="7318"/>
                    </a:cubicBezTo>
                    <a:lnTo>
                      <a:pt x="20566" y="7316"/>
                    </a:lnTo>
                    <a:cubicBezTo>
                      <a:pt x="21137" y="5554"/>
                      <a:pt x="20520" y="3512"/>
                      <a:pt x="19188" y="2756"/>
                    </a:cubicBezTo>
                    <a:cubicBezTo>
                      <a:pt x="19076" y="2693"/>
                      <a:pt x="18961" y="2640"/>
                      <a:pt x="18843" y="2597"/>
                    </a:cubicBezTo>
                    <a:lnTo>
                      <a:pt x="18852" y="2591"/>
                    </a:lnTo>
                    <a:cubicBezTo>
                      <a:pt x="18618" y="879"/>
                      <a:pt x="17375" y="-258"/>
                      <a:pt x="16075" y="50"/>
                    </a:cubicBezTo>
                    <a:cubicBezTo>
                      <a:pt x="15529" y="180"/>
                      <a:pt x="15034" y="555"/>
                      <a:pt x="14675" y="1113"/>
                    </a:cubicBezTo>
                    <a:lnTo>
                      <a:pt x="14679" y="1117"/>
                    </a:lnTo>
                    <a:cubicBezTo>
                      <a:pt x="13960" y="-129"/>
                      <a:pt x="12611" y="-369"/>
                      <a:pt x="11668" y="582"/>
                    </a:cubicBezTo>
                    <a:cubicBezTo>
                      <a:pt x="11406" y="845"/>
                      <a:pt x="11194" y="1183"/>
                      <a:pt x="11048" y="1572"/>
                    </a:cubicBezTo>
                    <a:lnTo>
                      <a:pt x="11055" y="1618"/>
                    </a:lnTo>
                    <a:cubicBezTo>
                      <a:pt x="10022" y="274"/>
                      <a:pt x="8360" y="291"/>
                      <a:pt x="7343" y="1657"/>
                    </a:cubicBezTo>
                    <a:cubicBezTo>
                      <a:pt x="7165" y="1895"/>
                      <a:pt x="7014" y="2167"/>
                      <a:pt x="6895" y="2463"/>
                    </a:cubicBezTo>
                    <a:lnTo>
                      <a:pt x="6887" y="2485"/>
                    </a:lnTo>
                    <a:cubicBezTo>
                      <a:pt x="5303" y="1260"/>
                      <a:pt x="3266" y="1962"/>
                      <a:pt x="2338" y="4053"/>
                    </a:cubicBezTo>
                    <a:cubicBezTo>
                      <a:pt x="1962" y="4900"/>
                      <a:pt x="1812" y="5889"/>
                      <a:pt x="1913" y="6862"/>
                    </a:cubicBezTo>
                    <a:close/>
                    <a:moveTo>
                      <a:pt x="1919" y="6857"/>
                    </a:moveTo>
                  </a:path>
                </a:pathLst>
              </a:custGeom>
              <a:gradFill rotWithShape="0">
                <a:gsLst>
                  <a:gs pos="0">
                    <a:srgbClr val="FFFF99"/>
                  </a:gs>
                  <a:gs pos="100000">
                    <a:srgbClr val="FF9900"/>
                  </a:gs>
                </a:gsLst>
                <a:lin ang="5400000" scaled="1"/>
              </a:gradFill>
              <a:ln w="9525" cap="flat">
                <a:solidFill>
                  <a:srgbClr val="FFCC00"/>
                </a:solidFill>
                <a:prstDash val="solid"/>
                <a:round/>
                <a:headEnd type="none" w="med" len="med"/>
                <a:tailEnd type="none" w="med" len="med"/>
              </a:ln>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214" name="AutoShape 105">
                <a:extLst>
                  <a:ext uri="{FF2B5EF4-FFF2-40B4-BE49-F238E27FC236}">
                    <a16:creationId xmlns:a16="http://schemas.microsoft.com/office/drawing/2014/main" id="{C9C08848-CF66-A5F0-10F6-4257B198D407}"/>
                  </a:ext>
                </a:extLst>
              </p:cNvPr>
              <p:cNvSpPr>
                <a:spLocks/>
              </p:cNvSpPr>
              <p:nvPr/>
            </p:nvSpPr>
            <p:spPr bwMode="auto">
              <a:xfrm>
                <a:off x="92" y="223"/>
                <a:ext cx="49" cy="34"/>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FFFF99"/>
                  </a:gs>
                  <a:gs pos="100000">
                    <a:srgbClr val="FF9900"/>
                  </a:gs>
                </a:gsLst>
                <a:lin ang="5400000" scaled="1"/>
              </a:gradFill>
              <a:ln w="9525" cap="flat">
                <a:solidFill>
                  <a:srgbClr val="FFCC00"/>
                </a:solidFill>
                <a:prstDash val="solid"/>
                <a:round/>
                <a:headEnd type="none" w="med" len="med"/>
                <a:tailEnd type="none" w="med" len="med"/>
              </a:ln>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215" name="AutoShape 106">
                <a:extLst>
                  <a:ext uri="{FF2B5EF4-FFF2-40B4-BE49-F238E27FC236}">
                    <a16:creationId xmlns:a16="http://schemas.microsoft.com/office/drawing/2014/main" id="{26C6B5D0-9939-6319-769F-82EFC2AA8519}"/>
                  </a:ext>
                </a:extLst>
              </p:cNvPr>
              <p:cNvSpPr>
                <a:spLocks/>
              </p:cNvSpPr>
              <p:nvPr/>
            </p:nvSpPr>
            <p:spPr bwMode="auto">
              <a:xfrm>
                <a:off x="94" y="276"/>
                <a:ext cx="33" cy="23"/>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FFFF99"/>
                  </a:gs>
                  <a:gs pos="100000">
                    <a:srgbClr val="FF9900"/>
                  </a:gs>
                </a:gsLst>
                <a:lin ang="5400000" scaled="1"/>
              </a:gradFill>
              <a:ln w="9525" cap="flat">
                <a:solidFill>
                  <a:srgbClr val="FFCC00"/>
                </a:solidFill>
                <a:prstDash val="solid"/>
                <a:round/>
                <a:headEnd type="none" w="med" len="med"/>
                <a:tailEnd type="none" w="med" len="med"/>
              </a:ln>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216" name="AutoShape 107">
                <a:extLst>
                  <a:ext uri="{FF2B5EF4-FFF2-40B4-BE49-F238E27FC236}">
                    <a16:creationId xmlns:a16="http://schemas.microsoft.com/office/drawing/2014/main" id="{83C079B2-5D0C-CF7D-AB21-64C3DB313ECF}"/>
                  </a:ext>
                </a:extLst>
              </p:cNvPr>
              <p:cNvSpPr>
                <a:spLocks/>
              </p:cNvSpPr>
              <p:nvPr/>
            </p:nvSpPr>
            <p:spPr bwMode="auto">
              <a:xfrm>
                <a:off x="95" y="318"/>
                <a:ext cx="16" cy="12"/>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FFFF99"/>
                  </a:gs>
                  <a:gs pos="100000">
                    <a:srgbClr val="FF9900"/>
                  </a:gs>
                </a:gsLst>
                <a:lin ang="5400000" scaled="1"/>
              </a:gradFill>
              <a:ln w="9525" cap="flat">
                <a:solidFill>
                  <a:srgbClr val="FFCC00"/>
                </a:solidFill>
                <a:prstDash val="solid"/>
                <a:round/>
                <a:headEnd type="none" w="med" len="med"/>
                <a:tailEnd type="none" w="med" len="med"/>
              </a:ln>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217" name="AutoShape 108">
                <a:extLst>
                  <a:ext uri="{FF2B5EF4-FFF2-40B4-BE49-F238E27FC236}">
                    <a16:creationId xmlns:a16="http://schemas.microsoft.com/office/drawing/2014/main" id="{CAE4B47A-065C-AFF7-0F85-E3D54A3C0541}"/>
                  </a:ext>
                </a:extLst>
              </p:cNvPr>
              <p:cNvSpPr>
                <a:spLocks/>
              </p:cNvSpPr>
              <p:nvPr/>
            </p:nvSpPr>
            <p:spPr bwMode="auto">
              <a:xfrm>
                <a:off x="14" y="12"/>
                <a:ext cx="270" cy="173"/>
              </a:xfrm>
              <a:custGeom>
                <a:avLst/>
                <a:gdLst/>
                <a:ahLst/>
                <a:cxnLst/>
                <a:rect l="0" t="0" r="r" b="b"/>
                <a:pathLst>
                  <a:path w="21600" h="21600">
                    <a:moveTo>
                      <a:pt x="0" y="13555"/>
                    </a:moveTo>
                    <a:cubicBezTo>
                      <a:pt x="417" y="13915"/>
                      <a:pt x="899" y="14078"/>
                      <a:pt x="1381" y="14023"/>
                    </a:cubicBezTo>
                    <a:moveTo>
                      <a:pt x="2000" y="19344"/>
                    </a:moveTo>
                    <a:cubicBezTo>
                      <a:pt x="2207" y="19308"/>
                      <a:pt x="2410" y="19233"/>
                      <a:pt x="2604" y="19120"/>
                    </a:cubicBezTo>
                    <a:moveTo>
                      <a:pt x="7435" y="20578"/>
                    </a:moveTo>
                    <a:cubicBezTo>
                      <a:pt x="7532" y="20937"/>
                      <a:pt x="7654" y="21279"/>
                      <a:pt x="7799" y="21600"/>
                    </a:cubicBezTo>
                    <a:moveTo>
                      <a:pt x="14381" y="20160"/>
                    </a:moveTo>
                    <a:cubicBezTo>
                      <a:pt x="14456" y="19795"/>
                      <a:pt x="14505" y="19419"/>
                      <a:pt x="14527" y="19039"/>
                    </a:cubicBezTo>
                    <a:moveTo>
                      <a:pt x="19208" y="16307"/>
                    </a:moveTo>
                    <a:cubicBezTo>
                      <a:pt x="19218" y="14526"/>
                      <a:pt x="18528" y="12895"/>
                      <a:pt x="17436" y="12115"/>
                    </a:cubicBezTo>
                    <a:moveTo>
                      <a:pt x="20811" y="9204"/>
                    </a:moveTo>
                    <a:cubicBezTo>
                      <a:pt x="21153" y="8777"/>
                      <a:pt x="21423" y="8239"/>
                      <a:pt x="21600" y="7632"/>
                    </a:cubicBezTo>
                    <a:moveTo>
                      <a:pt x="19744" y="2561"/>
                    </a:moveTo>
                    <a:cubicBezTo>
                      <a:pt x="19747" y="2312"/>
                      <a:pt x="19733" y="2063"/>
                      <a:pt x="19702" y="1818"/>
                    </a:cubicBezTo>
                    <a:moveTo>
                      <a:pt x="15078" y="0"/>
                    </a:moveTo>
                    <a:cubicBezTo>
                      <a:pt x="14912" y="285"/>
                      <a:pt x="14776" y="604"/>
                      <a:pt x="14673" y="947"/>
                    </a:cubicBezTo>
                    <a:moveTo>
                      <a:pt x="11061" y="564"/>
                    </a:moveTo>
                    <a:cubicBezTo>
                      <a:pt x="10973" y="823"/>
                      <a:pt x="10907" y="1098"/>
                      <a:pt x="10865" y="1381"/>
                    </a:cubicBezTo>
                    <a:moveTo>
                      <a:pt x="7163" y="2480"/>
                    </a:moveTo>
                    <a:cubicBezTo>
                      <a:pt x="6949" y="2175"/>
                      <a:pt x="6711" y="1909"/>
                      <a:pt x="6454" y="1688"/>
                    </a:cubicBezTo>
                    <a:moveTo>
                      <a:pt x="946" y="7074"/>
                    </a:moveTo>
                    <a:cubicBezTo>
                      <a:pt x="973" y="7356"/>
                      <a:pt x="1014" y="7635"/>
                      <a:pt x="1070" y="7907"/>
                    </a:cubicBezTo>
                  </a:path>
                </a:pathLst>
              </a:custGeom>
              <a:noFill/>
              <a:ln w="9525" cap="flat">
                <a:solidFill>
                  <a:srgbClr val="FFCC00"/>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sp>
          <p:nvSpPr>
            <p:cNvPr id="21" name="Rectangle 110">
              <a:extLst>
                <a:ext uri="{FF2B5EF4-FFF2-40B4-BE49-F238E27FC236}">
                  <a16:creationId xmlns:a16="http://schemas.microsoft.com/office/drawing/2014/main" id="{1C482BE7-B488-1D74-5DC2-09163C94DFD3}"/>
                </a:ext>
              </a:extLst>
            </p:cNvPr>
            <p:cNvSpPr>
              <a:spLocks/>
            </p:cNvSpPr>
            <p:nvPr/>
          </p:nvSpPr>
          <p:spPr bwMode="auto">
            <a:xfrm>
              <a:off x="8830441" y="2485227"/>
              <a:ext cx="525780" cy="365760"/>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22" name="Rectangle 111">
              <a:extLst>
                <a:ext uri="{FF2B5EF4-FFF2-40B4-BE49-F238E27FC236}">
                  <a16:creationId xmlns:a16="http://schemas.microsoft.com/office/drawing/2014/main" id="{B0A01B3A-4C93-E7ED-D932-A71E8261E05E}"/>
                </a:ext>
              </a:extLst>
            </p:cNvPr>
            <p:cNvSpPr>
              <a:spLocks/>
            </p:cNvSpPr>
            <p:nvPr/>
          </p:nvSpPr>
          <p:spPr bwMode="auto">
            <a:xfrm>
              <a:off x="10111202" y="2485302"/>
              <a:ext cx="78582" cy="447199"/>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nvGrpSpPr>
            <p:cNvPr id="23" name="Group 117">
              <a:extLst>
                <a:ext uri="{FF2B5EF4-FFF2-40B4-BE49-F238E27FC236}">
                  <a16:creationId xmlns:a16="http://schemas.microsoft.com/office/drawing/2014/main" id="{91DDBCC9-2CB9-6199-3AF9-3C2007632231}"/>
                </a:ext>
              </a:extLst>
            </p:cNvPr>
            <p:cNvGrpSpPr>
              <a:grpSpLocks/>
            </p:cNvGrpSpPr>
            <p:nvPr/>
          </p:nvGrpSpPr>
          <p:grpSpPr bwMode="auto">
            <a:xfrm>
              <a:off x="9942608" y="2168045"/>
              <a:ext cx="412909" cy="468630"/>
              <a:chOff x="0" y="0"/>
              <a:chExt cx="289" cy="328"/>
            </a:xfrm>
          </p:grpSpPr>
          <p:sp>
            <p:nvSpPr>
              <p:cNvPr id="208" name="AutoShape 112">
                <a:extLst>
                  <a:ext uri="{FF2B5EF4-FFF2-40B4-BE49-F238E27FC236}">
                    <a16:creationId xmlns:a16="http://schemas.microsoft.com/office/drawing/2014/main" id="{08A7F794-111F-53CD-A3F9-54EE130DBEF1}"/>
                  </a:ext>
                </a:extLst>
              </p:cNvPr>
              <p:cNvSpPr>
                <a:spLocks/>
              </p:cNvSpPr>
              <p:nvPr/>
            </p:nvSpPr>
            <p:spPr bwMode="auto">
              <a:xfrm>
                <a:off x="0" y="0"/>
                <a:ext cx="289" cy="111"/>
              </a:xfrm>
              <a:custGeom>
                <a:avLst/>
                <a:gdLst/>
                <a:ahLst/>
                <a:cxnLst/>
                <a:rect l="0" t="0" r="r" b="b"/>
                <a:pathLst>
                  <a:path w="21264" h="20623">
                    <a:moveTo>
                      <a:pt x="1919" y="6857"/>
                    </a:moveTo>
                    <a:cubicBezTo>
                      <a:pt x="744" y="7018"/>
                      <a:pt x="-110" y="8412"/>
                      <a:pt x="11" y="9971"/>
                    </a:cubicBezTo>
                    <a:cubicBezTo>
                      <a:pt x="81" y="10871"/>
                      <a:pt x="470" y="11672"/>
                      <a:pt x="1058" y="12130"/>
                    </a:cubicBezTo>
                    <a:lnTo>
                      <a:pt x="1047" y="12097"/>
                    </a:lnTo>
                    <a:cubicBezTo>
                      <a:pt x="237" y="13237"/>
                      <a:pt x="282" y="15025"/>
                      <a:pt x="1147" y="16091"/>
                    </a:cubicBezTo>
                    <a:cubicBezTo>
                      <a:pt x="1608" y="16659"/>
                      <a:pt x="2236" y="16931"/>
                      <a:pt x="2864" y="16834"/>
                    </a:cubicBezTo>
                    <a:lnTo>
                      <a:pt x="2853" y="16853"/>
                    </a:lnTo>
                    <a:cubicBezTo>
                      <a:pt x="3897" y="19265"/>
                      <a:pt x="6219" y="20100"/>
                      <a:pt x="8040" y="18718"/>
                    </a:cubicBezTo>
                    <a:cubicBezTo>
                      <a:pt x="8063" y="18700"/>
                      <a:pt x="8086" y="18683"/>
                      <a:pt x="8108" y="18665"/>
                    </a:cubicBezTo>
                    <a:lnTo>
                      <a:pt x="8102" y="18668"/>
                    </a:lnTo>
                    <a:cubicBezTo>
                      <a:pt x="9122" y="20688"/>
                      <a:pt x="11186" y="21231"/>
                      <a:pt x="12712" y="19881"/>
                    </a:cubicBezTo>
                    <a:cubicBezTo>
                      <a:pt x="13352" y="19315"/>
                      <a:pt x="13823" y="18473"/>
                      <a:pt x="14046" y="17498"/>
                    </a:cubicBezTo>
                    <a:lnTo>
                      <a:pt x="14050" y="17522"/>
                    </a:lnTo>
                    <a:cubicBezTo>
                      <a:pt x="15384" y="18621"/>
                      <a:pt x="17141" y="18085"/>
                      <a:pt x="17974" y="16325"/>
                    </a:cubicBezTo>
                    <a:cubicBezTo>
                      <a:pt x="18252" y="15737"/>
                      <a:pt x="18401" y="15059"/>
                      <a:pt x="18406" y="14366"/>
                    </a:cubicBezTo>
                    <a:lnTo>
                      <a:pt x="18400" y="14357"/>
                    </a:lnTo>
                    <a:cubicBezTo>
                      <a:pt x="20223" y="14013"/>
                      <a:pt x="21490" y="11783"/>
                      <a:pt x="21229" y="9377"/>
                    </a:cubicBezTo>
                    <a:cubicBezTo>
                      <a:pt x="21148" y="8627"/>
                      <a:pt x="20922" y="7918"/>
                      <a:pt x="20573" y="7318"/>
                    </a:cubicBezTo>
                    <a:lnTo>
                      <a:pt x="20566" y="7316"/>
                    </a:lnTo>
                    <a:cubicBezTo>
                      <a:pt x="21137" y="5554"/>
                      <a:pt x="20520" y="3512"/>
                      <a:pt x="19188" y="2756"/>
                    </a:cubicBezTo>
                    <a:cubicBezTo>
                      <a:pt x="19076" y="2693"/>
                      <a:pt x="18961" y="2640"/>
                      <a:pt x="18843" y="2597"/>
                    </a:cubicBezTo>
                    <a:lnTo>
                      <a:pt x="18852" y="2591"/>
                    </a:lnTo>
                    <a:cubicBezTo>
                      <a:pt x="18618" y="879"/>
                      <a:pt x="17375" y="-258"/>
                      <a:pt x="16075" y="50"/>
                    </a:cubicBezTo>
                    <a:cubicBezTo>
                      <a:pt x="15529" y="180"/>
                      <a:pt x="15034" y="555"/>
                      <a:pt x="14675" y="1113"/>
                    </a:cubicBezTo>
                    <a:lnTo>
                      <a:pt x="14679" y="1117"/>
                    </a:lnTo>
                    <a:cubicBezTo>
                      <a:pt x="13960" y="-129"/>
                      <a:pt x="12611" y="-369"/>
                      <a:pt x="11668" y="582"/>
                    </a:cubicBezTo>
                    <a:cubicBezTo>
                      <a:pt x="11406" y="845"/>
                      <a:pt x="11194" y="1183"/>
                      <a:pt x="11048" y="1572"/>
                    </a:cubicBezTo>
                    <a:lnTo>
                      <a:pt x="11055" y="1618"/>
                    </a:lnTo>
                    <a:cubicBezTo>
                      <a:pt x="10022" y="274"/>
                      <a:pt x="8360" y="291"/>
                      <a:pt x="7343" y="1657"/>
                    </a:cubicBezTo>
                    <a:cubicBezTo>
                      <a:pt x="7165" y="1895"/>
                      <a:pt x="7014" y="2167"/>
                      <a:pt x="6895" y="2463"/>
                    </a:cubicBezTo>
                    <a:lnTo>
                      <a:pt x="6887" y="2485"/>
                    </a:lnTo>
                    <a:cubicBezTo>
                      <a:pt x="5303" y="1260"/>
                      <a:pt x="3266" y="1962"/>
                      <a:pt x="2338" y="4053"/>
                    </a:cubicBezTo>
                    <a:cubicBezTo>
                      <a:pt x="1962" y="4900"/>
                      <a:pt x="1812" y="5889"/>
                      <a:pt x="1913" y="6862"/>
                    </a:cubicBezTo>
                    <a:close/>
                    <a:moveTo>
                      <a:pt x="1919" y="6857"/>
                    </a:moveTo>
                  </a:path>
                </a:pathLst>
              </a:custGeom>
              <a:gradFill rotWithShape="0">
                <a:gsLst>
                  <a:gs pos="0">
                    <a:srgbClr val="FF0000"/>
                  </a:gs>
                  <a:gs pos="100000">
                    <a:srgbClr val="FFCC00"/>
                  </a:gs>
                </a:gsLst>
                <a:lin ang="5400000" scaled="1"/>
              </a:gradFill>
              <a:ln w="9525" cap="flat">
                <a:solidFill>
                  <a:srgbClr val="FF0000"/>
                </a:solidFill>
                <a:prstDash val="solid"/>
                <a:round/>
                <a:headEnd type="none" w="med" len="med"/>
                <a:tailEnd type="none" w="med" len="med"/>
              </a:ln>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209" name="AutoShape 113">
                <a:extLst>
                  <a:ext uri="{FF2B5EF4-FFF2-40B4-BE49-F238E27FC236}">
                    <a16:creationId xmlns:a16="http://schemas.microsoft.com/office/drawing/2014/main" id="{A2972E08-D675-F643-CA44-264D6B8628B5}"/>
                  </a:ext>
                </a:extLst>
              </p:cNvPr>
              <p:cNvSpPr>
                <a:spLocks/>
              </p:cNvSpPr>
              <p:nvPr/>
            </p:nvSpPr>
            <p:spPr bwMode="auto">
              <a:xfrm>
                <a:off x="98" y="172"/>
                <a:ext cx="49" cy="18"/>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FF0000"/>
                  </a:gs>
                  <a:gs pos="100000">
                    <a:srgbClr val="FFCC00"/>
                  </a:gs>
                </a:gsLst>
                <a:lin ang="5400000" scaled="1"/>
              </a:gradFill>
              <a:ln w="9525" cap="flat">
                <a:solidFill>
                  <a:srgbClr val="FF0000"/>
                </a:solidFill>
                <a:prstDash val="solid"/>
                <a:round/>
                <a:headEnd type="none" w="med" len="med"/>
                <a:tailEnd type="none" w="med" len="med"/>
              </a:ln>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210" name="AutoShape 114">
                <a:extLst>
                  <a:ext uri="{FF2B5EF4-FFF2-40B4-BE49-F238E27FC236}">
                    <a16:creationId xmlns:a16="http://schemas.microsoft.com/office/drawing/2014/main" id="{40F407E7-4A19-CA89-3771-23A9C0911DF8}"/>
                  </a:ext>
                </a:extLst>
              </p:cNvPr>
              <p:cNvSpPr>
                <a:spLocks/>
              </p:cNvSpPr>
              <p:nvPr/>
            </p:nvSpPr>
            <p:spPr bwMode="auto">
              <a:xfrm>
                <a:off x="94" y="250"/>
                <a:ext cx="32" cy="12"/>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FF0000"/>
                  </a:gs>
                  <a:gs pos="100000">
                    <a:srgbClr val="FFCC00"/>
                  </a:gs>
                </a:gsLst>
                <a:lin ang="5400000" scaled="1"/>
              </a:gradFill>
              <a:ln w="9525" cap="flat">
                <a:solidFill>
                  <a:srgbClr val="FF0000"/>
                </a:solidFill>
                <a:prstDash val="solid"/>
                <a:round/>
                <a:headEnd type="none" w="med" len="med"/>
                <a:tailEnd type="none" w="med" len="med"/>
              </a:ln>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211" name="AutoShape 115">
                <a:extLst>
                  <a:ext uri="{FF2B5EF4-FFF2-40B4-BE49-F238E27FC236}">
                    <a16:creationId xmlns:a16="http://schemas.microsoft.com/office/drawing/2014/main" id="{3D85E6DA-8486-68C1-1016-FFCEA2F603E2}"/>
                  </a:ext>
                </a:extLst>
              </p:cNvPr>
              <p:cNvSpPr>
                <a:spLocks/>
              </p:cNvSpPr>
              <p:nvPr/>
            </p:nvSpPr>
            <p:spPr bwMode="auto">
              <a:xfrm>
                <a:off x="90" y="321"/>
                <a:ext cx="16" cy="7"/>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FF0000"/>
                  </a:gs>
                  <a:gs pos="100000">
                    <a:srgbClr val="FFCC00"/>
                  </a:gs>
                </a:gsLst>
                <a:lin ang="5400000" scaled="1"/>
              </a:gradFill>
              <a:ln w="9525" cap="flat">
                <a:solidFill>
                  <a:srgbClr val="FF0000"/>
                </a:solidFill>
                <a:prstDash val="solid"/>
                <a:round/>
                <a:headEnd type="none" w="med" len="med"/>
                <a:tailEnd type="none" w="med" len="med"/>
              </a:ln>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212" name="AutoShape 116">
                <a:extLst>
                  <a:ext uri="{FF2B5EF4-FFF2-40B4-BE49-F238E27FC236}">
                    <a16:creationId xmlns:a16="http://schemas.microsoft.com/office/drawing/2014/main" id="{2C9BA351-273C-60DC-7E09-DA43173EF571}"/>
                  </a:ext>
                </a:extLst>
              </p:cNvPr>
              <p:cNvSpPr>
                <a:spLocks/>
              </p:cNvSpPr>
              <p:nvPr/>
            </p:nvSpPr>
            <p:spPr bwMode="auto">
              <a:xfrm>
                <a:off x="13" y="7"/>
                <a:ext cx="266" cy="95"/>
              </a:xfrm>
              <a:custGeom>
                <a:avLst/>
                <a:gdLst/>
                <a:ahLst/>
                <a:cxnLst/>
                <a:rect l="0" t="0" r="r" b="b"/>
                <a:pathLst>
                  <a:path w="21600" h="21600">
                    <a:moveTo>
                      <a:pt x="0" y="13555"/>
                    </a:moveTo>
                    <a:cubicBezTo>
                      <a:pt x="417" y="13915"/>
                      <a:pt x="899" y="14078"/>
                      <a:pt x="1381" y="14023"/>
                    </a:cubicBezTo>
                    <a:moveTo>
                      <a:pt x="2000" y="19344"/>
                    </a:moveTo>
                    <a:cubicBezTo>
                      <a:pt x="2207" y="19308"/>
                      <a:pt x="2410" y="19233"/>
                      <a:pt x="2604" y="19120"/>
                    </a:cubicBezTo>
                    <a:moveTo>
                      <a:pt x="7435" y="20578"/>
                    </a:moveTo>
                    <a:cubicBezTo>
                      <a:pt x="7532" y="20937"/>
                      <a:pt x="7654" y="21279"/>
                      <a:pt x="7799" y="21600"/>
                    </a:cubicBezTo>
                    <a:moveTo>
                      <a:pt x="14381" y="20160"/>
                    </a:moveTo>
                    <a:cubicBezTo>
                      <a:pt x="14456" y="19795"/>
                      <a:pt x="14505" y="19419"/>
                      <a:pt x="14527" y="19039"/>
                    </a:cubicBezTo>
                    <a:moveTo>
                      <a:pt x="19208" y="16307"/>
                    </a:moveTo>
                    <a:cubicBezTo>
                      <a:pt x="19218" y="14526"/>
                      <a:pt x="18528" y="12895"/>
                      <a:pt x="17436" y="12115"/>
                    </a:cubicBezTo>
                    <a:moveTo>
                      <a:pt x="20811" y="9204"/>
                    </a:moveTo>
                    <a:cubicBezTo>
                      <a:pt x="21153" y="8777"/>
                      <a:pt x="21423" y="8239"/>
                      <a:pt x="21600" y="7632"/>
                    </a:cubicBezTo>
                    <a:moveTo>
                      <a:pt x="19744" y="2561"/>
                    </a:moveTo>
                    <a:cubicBezTo>
                      <a:pt x="19747" y="2312"/>
                      <a:pt x="19733" y="2063"/>
                      <a:pt x="19702" y="1818"/>
                    </a:cubicBezTo>
                    <a:moveTo>
                      <a:pt x="15078" y="0"/>
                    </a:moveTo>
                    <a:cubicBezTo>
                      <a:pt x="14912" y="285"/>
                      <a:pt x="14776" y="604"/>
                      <a:pt x="14673" y="947"/>
                    </a:cubicBezTo>
                    <a:moveTo>
                      <a:pt x="11061" y="564"/>
                    </a:moveTo>
                    <a:cubicBezTo>
                      <a:pt x="10973" y="823"/>
                      <a:pt x="10907" y="1098"/>
                      <a:pt x="10865" y="1381"/>
                    </a:cubicBezTo>
                    <a:moveTo>
                      <a:pt x="7163" y="2480"/>
                    </a:moveTo>
                    <a:cubicBezTo>
                      <a:pt x="6949" y="2175"/>
                      <a:pt x="6711" y="1909"/>
                      <a:pt x="6454" y="1688"/>
                    </a:cubicBezTo>
                    <a:moveTo>
                      <a:pt x="946" y="7074"/>
                    </a:moveTo>
                    <a:cubicBezTo>
                      <a:pt x="973" y="7356"/>
                      <a:pt x="1014" y="7635"/>
                      <a:pt x="1070" y="7907"/>
                    </a:cubicBezTo>
                  </a:path>
                </a:pathLst>
              </a:custGeom>
              <a:noFill/>
              <a:ln w="9525" cap="flat">
                <a:solidFill>
                  <a:srgbClr val="FF0000"/>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sp>
          <p:nvSpPr>
            <p:cNvPr id="24" name="Rectangle 118">
              <a:extLst>
                <a:ext uri="{FF2B5EF4-FFF2-40B4-BE49-F238E27FC236}">
                  <a16:creationId xmlns:a16="http://schemas.microsoft.com/office/drawing/2014/main" id="{D8CFF561-F574-058A-7452-560EDF5C436E}"/>
                </a:ext>
              </a:extLst>
            </p:cNvPr>
            <p:cNvSpPr>
              <a:spLocks/>
            </p:cNvSpPr>
            <p:nvPr/>
          </p:nvSpPr>
          <p:spPr bwMode="auto">
            <a:xfrm>
              <a:off x="9888313" y="2339500"/>
              <a:ext cx="525780" cy="367189"/>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25" name="Rectangle 119">
              <a:extLst>
                <a:ext uri="{FF2B5EF4-FFF2-40B4-BE49-F238E27FC236}">
                  <a16:creationId xmlns:a16="http://schemas.microsoft.com/office/drawing/2014/main" id="{5561F90C-1CC8-FF6B-C107-5DE9E1550220}"/>
                </a:ext>
              </a:extLst>
            </p:cNvPr>
            <p:cNvSpPr>
              <a:spLocks/>
            </p:cNvSpPr>
            <p:nvPr/>
          </p:nvSpPr>
          <p:spPr bwMode="auto">
            <a:xfrm>
              <a:off x="8042757" y="2826702"/>
              <a:ext cx="80010" cy="447198"/>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26" name="Rectangle 120">
              <a:extLst>
                <a:ext uri="{FF2B5EF4-FFF2-40B4-BE49-F238E27FC236}">
                  <a16:creationId xmlns:a16="http://schemas.microsoft.com/office/drawing/2014/main" id="{0E2EB13E-D028-FC8F-8A6B-E1F8E1657E64}"/>
                </a:ext>
              </a:extLst>
            </p:cNvPr>
            <p:cNvSpPr>
              <a:spLocks/>
            </p:cNvSpPr>
            <p:nvPr/>
          </p:nvSpPr>
          <p:spPr bwMode="auto">
            <a:xfrm>
              <a:off x="7794153" y="2145188"/>
              <a:ext cx="577216" cy="602933"/>
            </a:xfrm>
            <a:prstGeom prst="rect">
              <a:avLst/>
            </a:prstGeom>
            <a:gradFill rotWithShape="0">
              <a:gsLst>
                <a:gs pos="0">
                  <a:srgbClr val="DDDDDD"/>
                </a:gs>
                <a:gs pos="50000">
                  <a:srgbClr val="FFFFFF"/>
                </a:gs>
                <a:gs pos="100000">
                  <a:srgbClr val="DDDDDD"/>
                </a:gs>
              </a:gsLst>
              <a:lin ang="0" scaled="1"/>
            </a:gradFill>
            <a:ln w="28575" cap="flat">
              <a:solidFill>
                <a:srgbClr val="808080"/>
              </a:solidFill>
              <a:prstDash val="solid"/>
              <a:miter lim="800000"/>
              <a:headEnd type="none" w="med" len="med"/>
              <a:tailEnd type="none" w="med" len="med"/>
            </a:ln>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nvGrpSpPr>
            <p:cNvPr id="27" name="Group 126">
              <a:extLst>
                <a:ext uri="{FF2B5EF4-FFF2-40B4-BE49-F238E27FC236}">
                  <a16:creationId xmlns:a16="http://schemas.microsoft.com/office/drawing/2014/main" id="{2A26A476-B254-CDE3-0F9C-4C5FF69667A2}"/>
                </a:ext>
              </a:extLst>
            </p:cNvPr>
            <p:cNvGrpSpPr>
              <a:grpSpLocks/>
            </p:cNvGrpSpPr>
            <p:nvPr/>
          </p:nvGrpSpPr>
          <p:grpSpPr bwMode="auto">
            <a:xfrm>
              <a:off x="7874160" y="2172336"/>
              <a:ext cx="420053" cy="814388"/>
              <a:chOff x="0" y="0"/>
              <a:chExt cx="294" cy="569"/>
            </a:xfrm>
          </p:grpSpPr>
          <p:sp>
            <p:nvSpPr>
              <p:cNvPr id="203" name="AutoShape 121">
                <a:extLst>
                  <a:ext uri="{FF2B5EF4-FFF2-40B4-BE49-F238E27FC236}">
                    <a16:creationId xmlns:a16="http://schemas.microsoft.com/office/drawing/2014/main" id="{56539215-4EDB-2885-D38B-86DFD144FE9E}"/>
                  </a:ext>
                </a:extLst>
              </p:cNvPr>
              <p:cNvSpPr>
                <a:spLocks/>
              </p:cNvSpPr>
              <p:nvPr/>
            </p:nvSpPr>
            <p:spPr bwMode="auto">
              <a:xfrm>
                <a:off x="0" y="0"/>
                <a:ext cx="294" cy="331"/>
              </a:xfrm>
              <a:custGeom>
                <a:avLst/>
                <a:gdLst/>
                <a:ahLst/>
                <a:cxnLst/>
                <a:rect l="0" t="0" r="r" b="b"/>
                <a:pathLst>
                  <a:path w="21264" h="20623">
                    <a:moveTo>
                      <a:pt x="1919" y="6857"/>
                    </a:moveTo>
                    <a:cubicBezTo>
                      <a:pt x="744" y="7018"/>
                      <a:pt x="-110" y="8412"/>
                      <a:pt x="11" y="9971"/>
                    </a:cubicBezTo>
                    <a:cubicBezTo>
                      <a:pt x="81" y="10871"/>
                      <a:pt x="470" y="11672"/>
                      <a:pt x="1058" y="12130"/>
                    </a:cubicBezTo>
                    <a:lnTo>
                      <a:pt x="1047" y="12097"/>
                    </a:lnTo>
                    <a:cubicBezTo>
                      <a:pt x="237" y="13237"/>
                      <a:pt x="282" y="15025"/>
                      <a:pt x="1147" y="16091"/>
                    </a:cubicBezTo>
                    <a:cubicBezTo>
                      <a:pt x="1608" y="16659"/>
                      <a:pt x="2236" y="16931"/>
                      <a:pt x="2864" y="16834"/>
                    </a:cubicBezTo>
                    <a:lnTo>
                      <a:pt x="2853" y="16853"/>
                    </a:lnTo>
                    <a:cubicBezTo>
                      <a:pt x="3897" y="19265"/>
                      <a:pt x="6219" y="20100"/>
                      <a:pt x="8040" y="18718"/>
                    </a:cubicBezTo>
                    <a:cubicBezTo>
                      <a:pt x="8063" y="18700"/>
                      <a:pt x="8086" y="18683"/>
                      <a:pt x="8108" y="18665"/>
                    </a:cubicBezTo>
                    <a:lnTo>
                      <a:pt x="8102" y="18668"/>
                    </a:lnTo>
                    <a:cubicBezTo>
                      <a:pt x="9122" y="20688"/>
                      <a:pt x="11186" y="21231"/>
                      <a:pt x="12712" y="19881"/>
                    </a:cubicBezTo>
                    <a:cubicBezTo>
                      <a:pt x="13352" y="19315"/>
                      <a:pt x="13823" y="18473"/>
                      <a:pt x="14046" y="17498"/>
                    </a:cubicBezTo>
                    <a:lnTo>
                      <a:pt x="14050" y="17522"/>
                    </a:lnTo>
                    <a:cubicBezTo>
                      <a:pt x="15384" y="18621"/>
                      <a:pt x="17141" y="18085"/>
                      <a:pt x="17974" y="16325"/>
                    </a:cubicBezTo>
                    <a:cubicBezTo>
                      <a:pt x="18252" y="15737"/>
                      <a:pt x="18401" y="15059"/>
                      <a:pt x="18406" y="14366"/>
                    </a:cubicBezTo>
                    <a:lnTo>
                      <a:pt x="18400" y="14357"/>
                    </a:lnTo>
                    <a:cubicBezTo>
                      <a:pt x="20223" y="14013"/>
                      <a:pt x="21490" y="11783"/>
                      <a:pt x="21229" y="9377"/>
                    </a:cubicBezTo>
                    <a:cubicBezTo>
                      <a:pt x="21148" y="8627"/>
                      <a:pt x="20922" y="7918"/>
                      <a:pt x="20573" y="7318"/>
                    </a:cubicBezTo>
                    <a:lnTo>
                      <a:pt x="20566" y="7316"/>
                    </a:lnTo>
                    <a:cubicBezTo>
                      <a:pt x="21137" y="5554"/>
                      <a:pt x="20520" y="3512"/>
                      <a:pt x="19188" y="2756"/>
                    </a:cubicBezTo>
                    <a:cubicBezTo>
                      <a:pt x="19076" y="2693"/>
                      <a:pt x="18961" y="2640"/>
                      <a:pt x="18843" y="2597"/>
                    </a:cubicBezTo>
                    <a:lnTo>
                      <a:pt x="18852" y="2591"/>
                    </a:lnTo>
                    <a:cubicBezTo>
                      <a:pt x="18618" y="879"/>
                      <a:pt x="17375" y="-258"/>
                      <a:pt x="16075" y="50"/>
                    </a:cubicBezTo>
                    <a:cubicBezTo>
                      <a:pt x="15529" y="180"/>
                      <a:pt x="15034" y="555"/>
                      <a:pt x="14675" y="1113"/>
                    </a:cubicBezTo>
                    <a:lnTo>
                      <a:pt x="14679" y="1117"/>
                    </a:lnTo>
                    <a:cubicBezTo>
                      <a:pt x="13960" y="-129"/>
                      <a:pt x="12611" y="-369"/>
                      <a:pt x="11668" y="582"/>
                    </a:cubicBezTo>
                    <a:cubicBezTo>
                      <a:pt x="11406" y="845"/>
                      <a:pt x="11194" y="1183"/>
                      <a:pt x="11048" y="1572"/>
                    </a:cubicBezTo>
                    <a:lnTo>
                      <a:pt x="11055" y="1618"/>
                    </a:lnTo>
                    <a:cubicBezTo>
                      <a:pt x="10022" y="274"/>
                      <a:pt x="8360" y="291"/>
                      <a:pt x="7343" y="1657"/>
                    </a:cubicBezTo>
                    <a:cubicBezTo>
                      <a:pt x="7165" y="1895"/>
                      <a:pt x="7014" y="2167"/>
                      <a:pt x="6895" y="2463"/>
                    </a:cubicBezTo>
                    <a:lnTo>
                      <a:pt x="6887" y="2485"/>
                    </a:lnTo>
                    <a:cubicBezTo>
                      <a:pt x="5303" y="1260"/>
                      <a:pt x="3266" y="1962"/>
                      <a:pt x="2338" y="4053"/>
                    </a:cubicBezTo>
                    <a:cubicBezTo>
                      <a:pt x="1962" y="4900"/>
                      <a:pt x="1812" y="5889"/>
                      <a:pt x="1913" y="6862"/>
                    </a:cubicBezTo>
                    <a:close/>
                    <a:moveTo>
                      <a:pt x="1919" y="6857"/>
                    </a:moveTo>
                  </a:path>
                </a:pathLst>
              </a:custGeom>
              <a:gradFill rotWithShape="0">
                <a:gsLst>
                  <a:gs pos="0">
                    <a:srgbClr val="99FF99"/>
                  </a:gs>
                  <a:gs pos="100000">
                    <a:srgbClr val="CCFF33"/>
                  </a:gs>
                </a:gsLst>
                <a:lin ang="5400000" scaled="1"/>
              </a:gradFill>
              <a:ln w="9525" cap="flat">
                <a:solidFill>
                  <a:srgbClr val="66FF33"/>
                </a:solidFill>
                <a:prstDash val="solid"/>
                <a:round/>
                <a:headEnd type="none" w="med" len="med"/>
                <a:tailEnd type="none" w="med" len="med"/>
              </a:ln>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204" name="AutoShape 122">
                <a:extLst>
                  <a:ext uri="{FF2B5EF4-FFF2-40B4-BE49-F238E27FC236}">
                    <a16:creationId xmlns:a16="http://schemas.microsoft.com/office/drawing/2014/main" id="{F15B0BE5-D24F-00E2-17FD-E5F47C1222F5}"/>
                  </a:ext>
                </a:extLst>
              </p:cNvPr>
              <p:cNvSpPr>
                <a:spLocks/>
              </p:cNvSpPr>
              <p:nvPr/>
            </p:nvSpPr>
            <p:spPr bwMode="auto">
              <a:xfrm>
                <a:off x="121" y="373"/>
                <a:ext cx="49" cy="55"/>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99FF99"/>
                  </a:gs>
                  <a:gs pos="100000">
                    <a:srgbClr val="CCFF33"/>
                  </a:gs>
                </a:gsLst>
                <a:lin ang="5400000" scaled="1"/>
              </a:gradFill>
              <a:ln w="9525" cap="flat">
                <a:solidFill>
                  <a:srgbClr val="66FF33"/>
                </a:solidFill>
                <a:prstDash val="solid"/>
                <a:round/>
                <a:headEnd type="none" w="med" len="med"/>
                <a:tailEnd type="none" w="med" len="med"/>
              </a:ln>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205" name="AutoShape 123">
                <a:extLst>
                  <a:ext uri="{FF2B5EF4-FFF2-40B4-BE49-F238E27FC236}">
                    <a16:creationId xmlns:a16="http://schemas.microsoft.com/office/drawing/2014/main" id="{8D4C3E14-4DC5-7E72-472E-1915212855CE}"/>
                  </a:ext>
                </a:extLst>
              </p:cNvPr>
              <p:cNvSpPr>
                <a:spLocks/>
              </p:cNvSpPr>
              <p:nvPr/>
            </p:nvSpPr>
            <p:spPr bwMode="auto">
              <a:xfrm>
                <a:off x="129" y="471"/>
                <a:ext cx="33" cy="37"/>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99FF99"/>
                  </a:gs>
                  <a:gs pos="100000">
                    <a:srgbClr val="CCFF33"/>
                  </a:gs>
                </a:gsLst>
                <a:lin ang="5400000" scaled="1"/>
              </a:gradFill>
              <a:ln w="9525" cap="flat">
                <a:solidFill>
                  <a:srgbClr val="66FF33"/>
                </a:solidFill>
                <a:prstDash val="solid"/>
                <a:round/>
                <a:headEnd type="none" w="med" len="med"/>
                <a:tailEnd type="none" w="med" len="med"/>
              </a:ln>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206" name="AutoShape 124">
                <a:extLst>
                  <a:ext uri="{FF2B5EF4-FFF2-40B4-BE49-F238E27FC236}">
                    <a16:creationId xmlns:a16="http://schemas.microsoft.com/office/drawing/2014/main" id="{B36D6BF0-13E6-328D-5CF6-D3E09E535A46}"/>
                  </a:ext>
                </a:extLst>
              </p:cNvPr>
              <p:cNvSpPr>
                <a:spLocks/>
              </p:cNvSpPr>
              <p:nvPr/>
            </p:nvSpPr>
            <p:spPr bwMode="auto">
              <a:xfrm>
                <a:off x="138" y="551"/>
                <a:ext cx="16" cy="18"/>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99FF99"/>
                  </a:gs>
                  <a:gs pos="100000">
                    <a:srgbClr val="CCFF33"/>
                  </a:gs>
                </a:gsLst>
                <a:lin ang="5400000" scaled="1"/>
              </a:gradFill>
              <a:ln w="9525" cap="flat">
                <a:solidFill>
                  <a:srgbClr val="66FF33"/>
                </a:solidFill>
                <a:prstDash val="solid"/>
                <a:round/>
                <a:headEnd type="none" w="med" len="med"/>
                <a:tailEnd type="none" w="med" len="med"/>
              </a:ln>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207" name="AutoShape 125">
                <a:extLst>
                  <a:ext uri="{FF2B5EF4-FFF2-40B4-BE49-F238E27FC236}">
                    <a16:creationId xmlns:a16="http://schemas.microsoft.com/office/drawing/2014/main" id="{06590721-0BAE-C192-C2A7-AECCD7DBA9AD}"/>
                  </a:ext>
                </a:extLst>
              </p:cNvPr>
              <p:cNvSpPr>
                <a:spLocks/>
              </p:cNvSpPr>
              <p:nvPr/>
            </p:nvSpPr>
            <p:spPr bwMode="auto">
              <a:xfrm>
                <a:off x="11" y="17"/>
                <a:ext cx="271" cy="282"/>
              </a:xfrm>
              <a:custGeom>
                <a:avLst/>
                <a:gdLst/>
                <a:ahLst/>
                <a:cxnLst/>
                <a:rect l="0" t="0" r="r" b="b"/>
                <a:pathLst>
                  <a:path w="21600" h="21600">
                    <a:moveTo>
                      <a:pt x="0" y="13555"/>
                    </a:moveTo>
                    <a:cubicBezTo>
                      <a:pt x="417" y="13915"/>
                      <a:pt x="899" y="14078"/>
                      <a:pt x="1381" y="14023"/>
                    </a:cubicBezTo>
                    <a:moveTo>
                      <a:pt x="2000" y="19344"/>
                    </a:moveTo>
                    <a:cubicBezTo>
                      <a:pt x="2207" y="19308"/>
                      <a:pt x="2410" y="19233"/>
                      <a:pt x="2604" y="19120"/>
                    </a:cubicBezTo>
                    <a:moveTo>
                      <a:pt x="7435" y="20578"/>
                    </a:moveTo>
                    <a:cubicBezTo>
                      <a:pt x="7532" y="20937"/>
                      <a:pt x="7654" y="21279"/>
                      <a:pt x="7799" y="21600"/>
                    </a:cubicBezTo>
                    <a:moveTo>
                      <a:pt x="14381" y="20160"/>
                    </a:moveTo>
                    <a:cubicBezTo>
                      <a:pt x="14456" y="19795"/>
                      <a:pt x="14505" y="19419"/>
                      <a:pt x="14527" y="19039"/>
                    </a:cubicBezTo>
                    <a:moveTo>
                      <a:pt x="19208" y="16307"/>
                    </a:moveTo>
                    <a:cubicBezTo>
                      <a:pt x="19218" y="14526"/>
                      <a:pt x="18528" y="12895"/>
                      <a:pt x="17436" y="12115"/>
                    </a:cubicBezTo>
                    <a:moveTo>
                      <a:pt x="20811" y="9204"/>
                    </a:moveTo>
                    <a:cubicBezTo>
                      <a:pt x="21153" y="8777"/>
                      <a:pt x="21423" y="8239"/>
                      <a:pt x="21600" y="7632"/>
                    </a:cubicBezTo>
                    <a:moveTo>
                      <a:pt x="19744" y="2561"/>
                    </a:moveTo>
                    <a:cubicBezTo>
                      <a:pt x="19747" y="2312"/>
                      <a:pt x="19733" y="2063"/>
                      <a:pt x="19702" y="1818"/>
                    </a:cubicBezTo>
                    <a:moveTo>
                      <a:pt x="15078" y="0"/>
                    </a:moveTo>
                    <a:cubicBezTo>
                      <a:pt x="14912" y="285"/>
                      <a:pt x="14776" y="604"/>
                      <a:pt x="14673" y="947"/>
                    </a:cubicBezTo>
                    <a:moveTo>
                      <a:pt x="11061" y="564"/>
                    </a:moveTo>
                    <a:cubicBezTo>
                      <a:pt x="10973" y="823"/>
                      <a:pt x="10907" y="1098"/>
                      <a:pt x="10865" y="1381"/>
                    </a:cubicBezTo>
                    <a:moveTo>
                      <a:pt x="7163" y="2480"/>
                    </a:moveTo>
                    <a:cubicBezTo>
                      <a:pt x="6949" y="2175"/>
                      <a:pt x="6711" y="1909"/>
                      <a:pt x="6454" y="1688"/>
                    </a:cubicBezTo>
                    <a:moveTo>
                      <a:pt x="946" y="7074"/>
                    </a:moveTo>
                    <a:cubicBezTo>
                      <a:pt x="973" y="7356"/>
                      <a:pt x="1014" y="7635"/>
                      <a:pt x="1070" y="7907"/>
                    </a:cubicBezTo>
                  </a:path>
                </a:pathLst>
              </a:custGeom>
              <a:noFill/>
              <a:ln w="9525" cap="flat">
                <a:solidFill>
                  <a:srgbClr val="66FF33"/>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sp>
          <p:nvSpPr>
            <p:cNvPr id="28" name="Rectangle 127">
              <a:extLst>
                <a:ext uri="{FF2B5EF4-FFF2-40B4-BE49-F238E27FC236}">
                  <a16:creationId xmlns:a16="http://schemas.microsoft.com/office/drawing/2014/main" id="{759D89FF-B7D4-8989-B802-CC9AFF623DED}"/>
                </a:ext>
              </a:extLst>
            </p:cNvPr>
            <p:cNvSpPr>
              <a:spLocks/>
            </p:cNvSpPr>
            <p:nvPr/>
          </p:nvSpPr>
          <p:spPr bwMode="auto">
            <a:xfrm>
              <a:off x="7815580" y="2680966"/>
              <a:ext cx="525780" cy="367188"/>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29" name="Rectangle 128">
              <a:extLst>
                <a:ext uri="{FF2B5EF4-FFF2-40B4-BE49-F238E27FC236}">
                  <a16:creationId xmlns:a16="http://schemas.microsoft.com/office/drawing/2014/main" id="{E437B1F2-4C2A-105B-9CFD-30AAEC03934A}"/>
                </a:ext>
              </a:extLst>
            </p:cNvPr>
            <p:cNvSpPr>
              <a:spLocks/>
            </p:cNvSpPr>
            <p:nvPr/>
          </p:nvSpPr>
          <p:spPr bwMode="auto">
            <a:xfrm>
              <a:off x="11186218" y="2826702"/>
              <a:ext cx="78582" cy="447198"/>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30" name="Rectangle 129">
              <a:extLst>
                <a:ext uri="{FF2B5EF4-FFF2-40B4-BE49-F238E27FC236}">
                  <a16:creationId xmlns:a16="http://schemas.microsoft.com/office/drawing/2014/main" id="{76EA5935-61F1-9989-D02D-E34B1BA6589E}"/>
                </a:ext>
              </a:extLst>
            </p:cNvPr>
            <p:cNvSpPr>
              <a:spLocks/>
            </p:cNvSpPr>
            <p:nvPr/>
          </p:nvSpPr>
          <p:spPr bwMode="auto">
            <a:xfrm>
              <a:off x="10961901" y="2680966"/>
              <a:ext cx="525780" cy="367188"/>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nvGrpSpPr>
            <p:cNvPr id="31" name="Group 140">
              <a:extLst>
                <a:ext uri="{FF2B5EF4-FFF2-40B4-BE49-F238E27FC236}">
                  <a16:creationId xmlns:a16="http://schemas.microsoft.com/office/drawing/2014/main" id="{D37420F5-6778-7612-F0FD-D2B630FE8E66}"/>
                </a:ext>
              </a:extLst>
            </p:cNvPr>
            <p:cNvGrpSpPr>
              <a:grpSpLocks/>
            </p:cNvGrpSpPr>
            <p:nvPr/>
          </p:nvGrpSpPr>
          <p:grpSpPr bwMode="auto">
            <a:xfrm rot="10800000" flipH="1">
              <a:off x="10786164" y="1982310"/>
              <a:ext cx="871538" cy="870109"/>
              <a:chOff x="0" y="0"/>
              <a:chExt cx="609" cy="609"/>
            </a:xfrm>
          </p:grpSpPr>
          <p:sp>
            <p:nvSpPr>
              <p:cNvPr id="193" name="Oval 130">
                <a:extLst>
                  <a:ext uri="{FF2B5EF4-FFF2-40B4-BE49-F238E27FC236}">
                    <a16:creationId xmlns:a16="http://schemas.microsoft.com/office/drawing/2014/main" id="{1307A5A1-42E3-5875-BF4E-D6D8B6FAD8F1}"/>
                  </a:ext>
                </a:extLst>
              </p:cNvPr>
              <p:cNvSpPr>
                <a:spLocks/>
              </p:cNvSpPr>
              <p:nvPr/>
            </p:nvSpPr>
            <p:spPr bwMode="auto">
              <a:xfrm>
                <a:off x="124" y="122"/>
                <a:ext cx="361" cy="361"/>
              </a:xfrm>
              <a:prstGeom prst="ellipse">
                <a:avLst/>
              </a:prstGeom>
              <a:gradFill rotWithShape="0">
                <a:gsLst>
                  <a:gs pos="0">
                    <a:srgbClr val="FFFF99"/>
                  </a:gs>
                  <a:gs pos="100000">
                    <a:srgbClr val="FF9900"/>
                  </a:gs>
                </a:gsLst>
                <a:path path="rect">
                  <a:fillToRect l="50000" t="50000" r="50000" b="50000"/>
                </a:path>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94" name="Oval 131">
                <a:extLst>
                  <a:ext uri="{FF2B5EF4-FFF2-40B4-BE49-F238E27FC236}">
                    <a16:creationId xmlns:a16="http://schemas.microsoft.com/office/drawing/2014/main" id="{9D413641-495B-6531-9B1E-0B33CDA5E09C}"/>
                  </a:ext>
                </a:extLst>
              </p:cNvPr>
              <p:cNvSpPr>
                <a:spLocks/>
              </p:cNvSpPr>
              <p:nvPr/>
            </p:nvSpPr>
            <p:spPr bwMode="auto">
              <a:xfrm>
                <a:off x="154" y="152"/>
                <a:ext cx="301" cy="301"/>
              </a:xfrm>
              <a:prstGeom prst="ellipse">
                <a:avLst/>
              </a:prstGeom>
              <a:gradFill rotWithShape="0">
                <a:gsLst>
                  <a:gs pos="0">
                    <a:srgbClr val="FFFF99"/>
                  </a:gs>
                  <a:gs pos="100000">
                    <a:srgbClr val="FF9900"/>
                  </a:gs>
                </a:gsLst>
                <a:path path="rect">
                  <a:fillToRect l="50000" t="50000" r="50000" b="50000"/>
                </a:path>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95" name="Oval 132">
                <a:extLst>
                  <a:ext uri="{FF2B5EF4-FFF2-40B4-BE49-F238E27FC236}">
                    <a16:creationId xmlns:a16="http://schemas.microsoft.com/office/drawing/2014/main" id="{72615129-411B-565C-0AEB-47B98539315D}"/>
                  </a:ext>
                </a:extLst>
              </p:cNvPr>
              <p:cNvSpPr>
                <a:spLocks/>
              </p:cNvSpPr>
              <p:nvPr/>
            </p:nvSpPr>
            <p:spPr bwMode="auto">
              <a:xfrm>
                <a:off x="184" y="182"/>
                <a:ext cx="241" cy="241"/>
              </a:xfrm>
              <a:prstGeom prst="ellipse">
                <a:avLst/>
              </a:prstGeom>
              <a:gradFill rotWithShape="0">
                <a:gsLst>
                  <a:gs pos="0">
                    <a:srgbClr val="FFFF99"/>
                  </a:gs>
                  <a:gs pos="100000">
                    <a:srgbClr val="FF9900"/>
                  </a:gs>
                </a:gsLst>
                <a:path path="rect">
                  <a:fillToRect l="50000" t="50000" r="50000" b="50000"/>
                </a:path>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nvGrpSpPr>
              <p:cNvPr id="196" name="Group 135">
                <a:extLst>
                  <a:ext uri="{FF2B5EF4-FFF2-40B4-BE49-F238E27FC236}">
                    <a16:creationId xmlns:a16="http://schemas.microsoft.com/office/drawing/2014/main" id="{702C5A40-2392-229D-1DC7-D8F0C9F74764}"/>
                  </a:ext>
                </a:extLst>
              </p:cNvPr>
              <p:cNvGrpSpPr>
                <a:grpSpLocks/>
              </p:cNvGrpSpPr>
              <p:nvPr/>
            </p:nvGrpSpPr>
            <p:grpSpPr bwMode="auto">
              <a:xfrm>
                <a:off x="71" y="69"/>
                <a:ext cx="468" cy="468"/>
                <a:chOff x="0" y="0"/>
                <a:chExt cx="468" cy="468"/>
              </a:xfrm>
            </p:grpSpPr>
            <p:sp>
              <p:nvSpPr>
                <p:cNvPr id="201" name="AutoShape 133">
                  <a:extLst>
                    <a:ext uri="{FF2B5EF4-FFF2-40B4-BE49-F238E27FC236}">
                      <a16:creationId xmlns:a16="http://schemas.microsoft.com/office/drawing/2014/main" id="{958A1086-D2F0-69F0-C128-CFEC09CFF9BA}"/>
                    </a:ext>
                  </a:extLst>
                </p:cNvPr>
                <p:cNvSpPr>
                  <a:spLocks/>
                </p:cNvSpPr>
                <p:nvPr/>
              </p:nvSpPr>
              <p:spPr bwMode="auto">
                <a:xfrm>
                  <a:off x="68" y="68"/>
                  <a:ext cx="331" cy="331"/>
                </a:xfrm>
                <a:prstGeom prst="star4">
                  <a:avLst>
                    <a:gd name="adj" fmla="val 2176"/>
                  </a:avLst>
                </a:prstGeom>
                <a:solidFill>
                  <a:srgbClr val="FFFFCC"/>
                </a:soli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202" name="AutoShape 134">
                  <a:extLst>
                    <a:ext uri="{FF2B5EF4-FFF2-40B4-BE49-F238E27FC236}">
                      <a16:creationId xmlns:a16="http://schemas.microsoft.com/office/drawing/2014/main" id="{38191D55-7233-353E-F4CD-268FA2CFD964}"/>
                    </a:ext>
                  </a:extLst>
                </p:cNvPr>
                <p:cNvSpPr>
                  <a:spLocks/>
                </p:cNvSpPr>
                <p:nvPr/>
              </p:nvSpPr>
              <p:spPr bwMode="auto">
                <a:xfrm rot="2700000">
                  <a:off x="68" y="68"/>
                  <a:ext cx="331" cy="331"/>
                </a:xfrm>
                <a:prstGeom prst="star4">
                  <a:avLst>
                    <a:gd name="adj" fmla="val 2176"/>
                  </a:avLst>
                </a:prstGeom>
                <a:solidFill>
                  <a:srgbClr val="FFFFCC"/>
                </a:soli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grpSp>
            <p:nvGrpSpPr>
              <p:cNvPr id="197" name="Group 138">
                <a:extLst>
                  <a:ext uri="{FF2B5EF4-FFF2-40B4-BE49-F238E27FC236}">
                    <a16:creationId xmlns:a16="http://schemas.microsoft.com/office/drawing/2014/main" id="{8B6A328D-3C0D-ABCC-5F6E-A637C98E1E50}"/>
                  </a:ext>
                </a:extLst>
              </p:cNvPr>
              <p:cNvGrpSpPr>
                <a:grpSpLocks/>
              </p:cNvGrpSpPr>
              <p:nvPr/>
            </p:nvGrpSpPr>
            <p:grpSpPr bwMode="auto">
              <a:xfrm rot="1320000">
                <a:off x="70" y="70"/>
                <a:ext cx="468" cy="468"/>
                <a:chOff x="0" y="0"/>
                <a:chExt cx="468" cy="468"/>
              </a:xfrm>
            </p:grpSpPr>
            <p:sp>
              <p:nvSpPr>
                <p:cNvPr id="199" name="AutoShape 136">
                  <a:extLst>
                    <a:ext uri="{FF2B5EF4-FFF2-40B4-BE49-F238E27FC236}">
                      <a16:creationId xmlns:a16="http://schemas.microsoft.com/office/drawing/2014/main" id="{D64E13E4-CE32-E4E9-DC21-C5E98C4ED036}"/>
                    </a:ext>
                  </a:extLst>
                </p:cNvPr>
                <p:cNvSpPr>
                  <a:spLocks/>
                </p:cNvSpPr>
                <p:nvPr/>
              </p:nvSpPr>
              <p:spPr bwMode="auto">
                <a:xfrm>
                  <a:off x="68" y="68"/>
                  <a:ext cx="331" cy="331"/>
                </a:xfrm>
                <a:prstGeom prst="star4">
                  <a:avLst>
                    <a:gd name="adj" fmla="val 2176"/>
                  </a:avLst>
                </a:prstGeom>
                <a:gradFill rotWithShape="0">
                  <a:gsLst>
                    <a:gs pos="0">
                      <a:srgbClr val="FFFFCC"/>
                    </a:gs>
                    <a:gs pos="100000">
                      <a:srgbClr val="FFFF99"/>
                    </a:gs>
                  </a:gsLst>
                  <a:lin ang="540000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200" name="AutoShape 137">
                  <a:extLst>
                    <a:ext uri="{FF2B5EF4-FFF2-40B4-BE49-F238E27FC236}">
                      <a16:creationId xmlns:a16="http://schemas.microsoft.com/office/drawing/2014/main" id="{BD6693FD-934D-A94D-CDF3-C8CE5A5FE236}"/>
                    </a:ext>
                  </a:extLst>
                </p:cNvPr>
                <p:cNvSpPr>
                  <a:spLocks/>
                </p:cNvSpPr>
                <p:nvPr/>
              </p:nvSpPr>
              <p:spPr bwMode="auto">
                <a:xfrm rot="2700000">
                  <a:off x="68" y="68"/>
                  <a:ext cx="331" cy="331"/>
                </a:xfrm>
                <a:prstGeom prst="star4">
                  <a:avLst>
                    <a:gd name="adj" fmla="val 2176"/>
                  </a:avLst>
                </a:prstGeom>
                <a:gradFill rotWithShape="0">
                  <a:gsLst>
                    <a:gs pos="0">
                      <a:srgbClr val="FFFF99"/>
                    </a:gs>
                    <a:gs pos="100000">
                      <a:srgbClr val="FFFFCC"/>
                    </a:gs>
                  </a:gsLst>
                  <a:lin ang="1890000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sp>
            <p:nvSpPr>
              <p:cNvPr id="198" name="Oval 139">
                <a:extLst>
                  <a:ext uri="{FF2B5EF4-FFF2-40B4-BE49-F238E27FC236}">
                    <a16:creationId xmlns:a16="http://schemas.microsoft.com/office/drawing/2014/main" id="{81B7761D-BD85-C4CA-FB21-B674C394F8AC}"/>
                  </a:ext>
                </a:extLst>
              </p:cNvPr>
              <p:cNvSpPr>
                <a:spLocks/>
              </p:cNvSpPr>
              <p:nvPr/>
            </p:nvSpPr>
            <p:spPr bwMode="auto">
              <a:xfrm>
                <a:off x="274" y="277"/>
                <a:ext cx="61" cy="60"/>
              </a:xfrm>
              <a:prstGeom prst="ellipse">
                <a:avLst/>
              </a:prstGeom>
              <a:gradFill rotWithShape="0">
                <a:gsLst>
                  <a:gs pos="0">
                    <a:srgbClr val="FFFFCC"/>
                  </a:gs>
                  <a:gs pos="100000">
                    <a:srgbClr val="FFCC66"/>
                  </a:gs>
                </a:gsLst>
                <a:path path="rect">
                  <a:fillToRect l="50000" t="50000" r="50000" b="50000"/>
                </a:path>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grpSp>
          <p:nvGrpSpPr>
            <p:cNvPr id="32" name="Group 144">
              <a:extLst>
                <a:ext uri="{FF2B5EF4-FFF2-40B4-BE49-F238E27FC236}">
                  <a16:creationId xmlns:a16="http://schemas.microsoft.com/office/drawing/2014/main" id="{92302CDF-F99B-2CEC-8D3C-F36D8798DC37}"/>
                </a:ext>
              </a:extLst>
            </p:cNvPr>
            <p:cNvGrpSpPr>
              <a:grpSpLocks/>
            </p:cNvGrpSpPr>
            <p:nvPr/>
          </p:nvGrpSpPr>
          <p:grpSpPr bwMode="auto">
            <a:xfrm rot="10800000" flipH="1">
              <a:off x="10637381" y="2452366"/>
              <a:ext cx="171450" cy="138588"/>
              <a:chOff x="0" y="0"/>
              <a:chExt cx="120" cy="96"/>
            </a:xfrm>
          </p:grpSpPr>
          <p:sp>
            <p:nvSpPr>
              <p:cNvPr id="190" name="AutoShape 141">
                <a:extLst>
                  <a:ext uri="{FF2B5EF4-FFF2-40B4-BE49-F238E27FC236}">
                    <a16:creationId xmlns:a16="http://schemas.microsoft.com/office/drawing/2014/main" id="{E00645E2-6A8C-E939-579F-4EF5D88A841A}"/>
                  </a:ext>
                </a:extLst>
              </p:cNvPr>
              <p:cNvSpPr>
                <a:spLocks/>
              </p:cNvSpPr>
              <p:nvPr/>
            </p:nvSpPr>
            <p:spPr bwMode="auto">
              <a:xfrm>
                <a:off x="17" y="0"/>
                <a:ext cx="103" cy="96"/>
              </a:xfrm>
              <a:custGeom>
                <a:avLst/>
                <a:gdLst/>
                <a:ahLst/>
                <a:cxnLst/>
                <a:rect l="0" t="0" r="r" b="b"/>
                <a:pathLst>
                  <a:path w="21600" h="21600">
                    <a:moveTo>
                      <a:pt x="8533" y="0"/>
                    </a:moveTo>
                    <a:lnTo>
                      <a:pt x="8533" y="7239"/>
                    </a:lnTo>
                    <a:lnTo>
                      <a:pt x="0" y="7239"/>
                    </a:lnTo>
                    <a:lnTo>
                      <a:pt x="0" y="14361"/>
                    </a:lnTo>
                    <a:lnTo>
                      <a:pt x="8533" y="14361"/>
                    </a:lnTo>
                    <a:lnTo>
                      <a:pt x="8533" y="21600"/>
                    </a:lnTo>
                    <a:lnTo>
                      <a:pt x="21600" y="10800"/>
                    </a:lnTo>
                    <a:close/>
                    <a:moveTo>
                      <a:pt x="8533" y="0"/>
                    </a:moveTo>
                  </a:path>
                </a:pathLst>
              </a:custGeom>
              <a:gradFill rotWithShape="0">
                <a:gsLst>
                  <a:gs pos="0">
                    <a:srgbClr val="FFCCFF"/>
                  </a:gs>
                  <a:gs pos="100000">
                    <a:srgbClr val="FF99CC"/>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91" name="AutoShape 142">
                <a:extLst>
                  <a:ext uri="{FF2B5EF4-FFF2-40B4-BE49-F238E27FC236}">
                    <a16:creationId xmlns:a16="http://schemas.microsoft.com/office/drawing/2014/main" id="{C643150C-A23E-94F9-8EC1-B2134423A76C}"/>
                  </a:ext>
                </a:extLst>
              </p:cNvPr>
              <p:cNvSpPr>
                <a:spLocks/>
              </p:cNvSpPr>
              <p:nvPr/>
            </p:nvSpPr>
            <p:spPr bwMode="auto">
              <a:xfrm>
                <a:off x="7" y="35"/>
                <a:ext cx="8" cy="31"/>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92" name="AutoShape 143">
                <a:extLst>
                  <a:ext uri="{FF2B5EF4-FFF2-40B4-BE49-F238E27FC236}">
                    <a16:creationId xmlns:a16="http://schemas.microsoft.com/office/drawing/2014/main" id="{9C55622C-3F01-9571-7B1D-88C0D8C58D28}"/>
                  </a:ext>
                </a:extLst>
              </p:cNvPr>
              <p:cNvSpPr>
                <a:spLocks/>
              </p:cNvSpPr>
              <p:nvPr/>
            </p:nvSpPr>
            <p:spPr bwMode="auto">
              <a:xfrm>
                <a:off x="0" y="35"/>
                <a:ext cx="3" cy="31"/>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grpSp>
          <p:nvGrpSpPr>
            <p:cNvPr id="33" name="Group 148">
              <a:extLst>
                <a:ext uri="{FF2B5EF4-FFF2-40B4-BE49-F238E27FC236}">
                  <a16:creationId xmlns:a16="http://schemas.microsoft.com/office/drawing/2014/main" id="{AB243BF3-07DF-9199-C7A2-24C358E07052}"/>
                </a:ext>
              </a:extLst>
            </p:cNvPr>
            <p:cNvGrpSpPr>
              <a:grpSpLocks/>
            </p:cNvGrpSpPr>
            <p:nvPr/>
          </p:nvGrpSpPr>
          <p:grpSpPr bwMode="auto">
            <a:xfrm rot="10800000" flipH="1">
              <a:off x="9569503" y="2452366"/>
              <a:ext cx="172878" cy="138588"/>
              <a:chOff x="0" y="0"/>
              <a:chExt cx="121" cy="96"/>
            </a:xfrm>
          </p:grpSpPr>
          <p:sp>
            <p:nvSpPr>
              <p:cNvPr id="187" name="AutoShape 145">
                <a:extLst>
                  <a:ext uri="{FF2B5EF4-FFF2-40B4-BE49-F238E27FC236}">
                    <a16:creationId xmlns:a16="http://schemas.microsoft.com/office/drawing/2014/main" id="{D2F13224-C07F-F007-50F8-0407FD70024B}"/>
                  </a:ext>
                </a:extLst>
              </p:cNvPr>
              <p:cNvSpPr>
                <a:spLocks/>
              </p:cNvSpPr>
              <p:nvPr/>
            </p:nvSpPr>
            <p:spPr bwMode="auto">
              <a:xfrm>
                <a:off x="18" y="0"/>
                <a:ext cx="103" cy="96"/>
              </a:xfrm>
              <a:custGeom>
                <a:avLst/>
                <a:gdLst/>
                <a:ahLst/>
                <a:cxnLst/>
                <a:rect l="0" t="0" r="r" b="b"/>
                <a:pathLst>
                  <a:path w="21600" h="21600">
                    <a:moveTo>
                      <a:pt x="8533" y="0"/>
                    </a:moveTo>
                    <a:lnTo>
                      <a:pt x="8533" y="7239"/>
                    </a:lnTo>
                    <a:lnTo>
                      <a:pt x="0" y="7239"/>
                    </a:lnTo>
                    <a:lnTo>
                      <a:pt x="0" y="14361"/>
                    </a:lnTo>
                    <a:lnTo>
                      <a:pt x="8533" y="14361"/>
                    </a:lnTo>
                    <a:lnTo>
                      <a:pt x="8533" y="21600"/>
                    </a:lnTo>
                    <a:lnTo>
                      <a:pt x="21600" y="10800"/>
                    </a:lnTo>
                    <a:close/>
                    <a:moveTo>
                      <a:pt x="8533" y="0"/>
                    </a:moveTo>
                  </a:path>
                </a:pathLst>
              </a:custGeom>
              <a:gradFill rotWithShape="0">
                <a:gsLst>
                  <a:gs pos="0">
                    <a:srgbClr val="FFCCFF"/>
                  </a:gs>
                  <a:gs pos="100000">
                    <a:srgbClr val="FF99CC"/>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88" name="AutoShape 146">
                <a:extLst>
                  <a:ext uri="{FF2B5EF4-FFF2-40B4-BE49-F238E27FC236}">
                    <a16:creationId xmlns:a16="http://schemas.microsoft.com/office/drawing/2014/main" id="{27E174F1-F036-12BC-B41A-9685096BD2AC}"/>
                  </a:ext>
                </a:extLst>
              </p:cNvPr>
              <p:cNvSpPr>
                <a:spLocks/>
              </p:cNvSpPr>
              <p:nvPr/>
            </p:nvSpPr>
            <p:spPr bwMode="auto">
              <a:xfrm>
                <a:off x="7" y="35"/>
                <a:ext cx="8" cy="31"/>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89" name="AutoShape 147">
                <a:extLst>
                  <a:ext uri="{FF2B5EF4-FFF2-40B4-BE49-F238E27FC236}">
                    <a16:creationId xmlns:a16="http://schemas.microsoft.com/office/drawing/2014/main" id="{293A5D24-578D-2645-C15E-5C7631707529}"/>
                  </a:ext>
                </a:extLst>
              </p:cNvPr>
              <p:cNvSpPr>
                <a:spLocks/>
              </p:cNvSpPr>
              <p:nvPr/>
            </p:nvSpPr>
            <p:spPr bwMode="auto">
              <a:xfrm>
                <a:off x="0" y="35"/>
                <a:ext cx="3" cy="31"/>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sp>
          <p:nvSpPr>
            <p:cNvPr id="34" name="AutoShape 149">
              <a:extLst>
                <a:ext uri="{FF2B5EF4-FFF2-40B4-BE49-F238E27FC236}">
                  <a16:creationId xmlns:a16="http://schemas.microsoft.com/office/drawing/2014/main" id="{1EA00B90-FCBA-8127-BEED-0772FC5466AB}"/>
                </a:ext>
              </a:extLst>
            </p:cNvPr>
            <p:cNvSpPr>
              <a:spLocks/>
            </p:cNvSpPr>
            <p:nvPr/>
          </p:nvSpPr>
          <p:spPr bwMode="auto">
            <a:xfrm>
              <a:off x="8142767" y="3082445"/>
              <a:ext cx="148590" cy="148590"/>
            </a:xfrm>
            <a:custGeom>
              <a:avLst/>
              <a:gdLst/>
              <a:ahLst/>
              <a:cxnLst/>
              <a:rect l="0" t="0" r="r" b="b"/>
              <a:pathLst>
                <a:path w="21600" h="21600">
                  <a:moveTo>
                    <a:pt x="0" y="13725"/>
                  </a:moveTo>
                  <a:lnTo>
                    <a:pt x="7425" y="13725"/>
                  </a:lnTo>
                  <a:lnTo>
                    <a:pt x="7425" y="21600"/>
                  </a:lnTo>
                  <a:lnTo>
                    <a:pt x="14175" y="21600"/>
                  </a:lnTo>
                  <a:lnTo>
                    <a:pt x="14175" y="13725"/>
                  </a:lnTo>
                  <a:lnTo>
                    <a:pt x="21600" y="13725"/>
                  </a:lnTo>
                  <a:lnTo>
                    <a:pt x="10800" y="0"/>
                  </a:lnTo>
                  <a:close/>
                  <a:moveTo>
                    <a:pt x="0" y="13725"/>
                  </a:moveTo>
                </a:path>
              </a:pathLst>
            </a:custGeom>
            <a:gradFill rotWithShape="0">
              <a:gsLst>
                <a:gs pos="0">
                  <a:srgbClr val="CCCCFF"/>
                </a:gs>
                <a:gs pos="100000">
                  <a:srgbClr val="3333CC"/>
                </a:gs>
              </a:gsLst>
              <a:lin ang="270000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35" name="AutoShape 150">
              <a:extLst>
                <a:ext uri="{FF2B5EF4-FFF2-40B4-BE49-F238E27FC236}">
                  <a16:creationId xmlns:a16="http://schemas.microsoft.com/office/drawing/2014/main" id="{543C443C-13BD-D4DD-DD72-606A165C78FC}"/>
                </a:ext>
              </a:extLst>
            </p:cNvPr>
            <p:cNvSpPr>
              <a:spLocks/>
            </p:cNvSpPr>
            <p:nvPr/>
          </p:nvSpPr>
          <p:spPr bwMode="auto">
            <a:xfrm>
              <a:off x="9160481" y="2890995"/>
              <a:ext cx="148590" cy="148590"/>
            </a:xfrm>
            <a:custGeom>
              <a:avLst/>
              <a:gdLst/>
              <a:ahLst/>
              <a:cxnLst/>
              <a:rect l="0" t="0" r="r" b="b"/>
              <a:pathLst>
                <a:path w="21600" h="21600">
                  <a:moveTo>
                    <a:pt x="0" y="13725"/>
                  </a:moveTo>
                  <a:lnTo>
                    <a:pt x="7425" y="13725"/>
                  </a:lnTo>
                  <a:lnTo>
                    <a:pt x="7425" y="21600"/>
                  </a:lnTo>
                  <a:lnTo>
                    <a:pt x="14175" y="21600"/>
                  </a:lnTo>
                  <a:lnTo>
                    <a:pt x="14175" y="13725"/>
                  </a:lnTo>
                  <a:lnTo>
                    <a:pt x="21600" y="13725"/>
                  </a:lnTo>
                  <a:lnTo>
                    <a:pt x="10800" y="0"/>
                  </a:lnTo>
                  <a:close/>
                  <a:moveTo>
                    <a:pt x="0" y="13725"/>
                  </a:moveTo>
                </a:path>
              </a:pathLst>
            </a:custGeom>
            <a:gradFill rotWithShape="0">
              <a:gsLst>
                <a:gs pos="0">
                  <a:srgbClr val="CCCCFF"/>
                </a:gs>
                <a:gs pos="100000">
                  <a:srgbClr val="3333CC"/>
                </a:gs>
              </a:gsLst>
              <a:lin ang="270000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36" name="AutoShape 151">
              <a:extLst>
                <a:ext uri="{FF2B5EF4-FFF2-40B4-BE49-F238E27FC236}">
                  <a16:creationId xmlns:a16="http://schemas.microsoft.com/office/drawing/2014/main" id="{0CF444A3-0156-EB65-04FC-625B66148543}"/>
                </a:ext>
              </a:extLst>
            </p:cNvPr>
            <p:cNvSpPr>
              <a:spLocks/>
            </p:cNvSpPr>
            <p:nvPr/>
          </p:nvSpPr>
          <p:spPr bwMode="auto">
            <a:xfrm>
              <a:off x="10211213" y="2762405"/>
              <a:ext cx="148590" cy="148590"/>
            </a:xfrm>
            <a:custGeom>
              <a:avLst/>
              <a:gdLst/>
              <a:ahLst/>
              <a:cxnLst/>
              <a:rect l="0" t="0" r="r" b="b"/>
              <a:pathLst>
                <a:path w="21600" h="21600">
                  <a:moveTo>
                    <a:pt x="0" y="13725"/>
                  </a:moveTo>
                  <a:lnTo>
                    <a:pt x="7425" y="13725"/>
                  </a:lnTo>
                  <a:lnTo>
                    <a:pt x="7425" y="21600"/>
                  </a:lnTo>
                  <a:lnTo>
                    <a:pt x="14175" y="21600"/>
                  </a:lnTo>
                  <a:lnTo>
                    <a:pt x="14175" y="13725"/>
                  </a:lnTo>
                  <a:lnTo>
                    <a:pt x="21600" y="13725"/>
                  </a:lnTo>
                  <a:lnTo>
                    <a:pt x="10800" y="0"/>
                  </a:lnTo>
                  <a:close/>
                  <a:moveTo>
                    <a:pt x="0" y="13725"/>
                  </a:moveTo>
                </a:path>
              </a:pathLst>
            </a:custGeom>
            <a:gradFill rotWithShape="0">
              <a:gsLst>
                <a:gs pos="0">
                  <a:srgbClr val="CCCCFF"/>
                </a:gs>
                <a:gs pos="100000">
                  <a:srgbClr val="3333CC"/>
                </a:gs>
              </a:gsLst>
              <a:lin ang="270000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37" name="AutoShape 152">
              <a:extLst>
                <a:ext uri="{FF2B5EF4-FFF2-40B4-BE49-F238E27FC236}">
                  <a16:creationId xmlns:a16="http://schemas.microsoft.com/office/drawing/2014/main" id="{A9CDB30B-31F9-48C2-54FA-DB7C85320DF7}"/>
                </a:ext>
              </a:extLst>
            </p:cNvPr>
            <p:cNvSpPr>
              <a:spLocks/>
            </p:cNvSpPr>
            <p:nvPr/>
          </p:nvSpPr>
          <p:spPr bwMode="auto">
            <a:xfrm rot="10800000" flipH="1">
              <a:off x="11286227" y="3059585"/>
              <a:ext cx="148590" cy="148590"/>
            </a:xfrm>
            <a:custGeom>
              <a:avLst/>
              <a:gdLst/>
              <a:ahLst/>
              <a:cxnLst/>
              <a:rect l="0" t="0" r="r" b="b"/>
              <a:pathLst>
                <a:path w="21600" h="21600">
                  <a:moveTo>
                    <a:pt x="0" y="13725"/>
                  </a:moveTo>
                  <a:lnTo>
                    <a:pt x="7425" y="13725"/>
                  </a:lnTo>
                  <a:lnTo>
                    <a:pt x="7425" y="21600"/>
                  </a:lnTo>
                  <a:lnTo>
                    <a:pt x="14175" y="21600"/>
                  </a:lnTo>
                  <a:lnTo>
                    <a:pt x="14175" y="13725"/>
                  </a:lnTo>
                  <a:lnTo>
                    <a:pt x="21600" y="13725"/>
                  </a:lnTo>
                  <a:lnTo>
                    <a:pt x="10800" y="0"/>
                  </a:lnTo>
                  <a:close/>
                  <a:moveTo>
                    <a:pt x="0" y="13725"/>
                  </a:moveTo>
                </a:path>
              </a:pathLst>
            </a:custGeom>
            <a:gradFill rotWithShape="0">
              <a:gsLst>
                <a:gs pos="0">
                  <a:srgbClr val="FFCC00"/>
                </a:gs>
                <a:gs pos="100000">
                  <a:srgbClr val="FF0000"/>
                </a:gs>
              </a:gsLst>
              <a:lin ang="1890000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38" name="Rectangle 153">
              <a:extLst>
                <a:ext uri="{FF2B5EF4-FFF2-40B4-BE49-F238E27FC236}">
                  <a16:creationId xmlns:a16="http://schemas.microsoft.com/office/drawing/2014/main" id="{042C4051-B57B-74C9-124C-5F9EA9D93E34}"/>
                </a:ext>
              </a:extLst>
            </p:cNvPr>
            <p:cNvSpPr>
              <a:spLocks/>
            </p:cNvSpPr>
            <p:nvPr/>
          </p:nvSpPr>
          <p:spPr bwMode="auto">
            <a:xfrm>
              <a:off x="8796109" y="1382353"/>
              <a:ext cx="173412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40640" bIns="0">
              <a:spAutoFit/>
            </a:bodyPr>
            <a:lstStyle/>
            <a:p>
              <a:pPr marL="40005" algn="ctr" defTabSz="822394" fontAlgn="base">
                <a:spcBef>
                  <a:spcPct val="0"/>
                </a:spcBef>
                <a:spcAft>
                  <a:spcPct val="0"/>
                </a:spcAft>
              </a:pPr>
              <a:r>
                <a:rPr kumimoji="0" lang="en-US" altLang="ja-JP" sz="2000" b="1" u="sng" dirty="0">
                  <a:solidFill>
                    <a:srgbClr val="FFFFFF"/>
                  </a:solidFill>
                  <a:latin typeface="+mj-lt"/>
                  <a:ea typeface="+mj-ea"/>
                  <a:cs typeface="Arial Bold" charset="0"/>
                  <a:sym typeface="Arial Bold" charset="0"/>
                </a:rPr>
                <a:t>Diesel engine</a:t>
              </a:r>
            </a:p>
          </p:txBody>
        </p:sp>
        <p:sp>
          <p:nvSpPr>
            <p:cNvPr id="39" name="Rectangle 212">
              <a:extLst>
                <a:ext uri="{FF2B5EF4-FFF2-40B4-BE49-F238E27FC236}">
                  <a16:creationId xmlns:a16="http://schemas.microsoft.com/office/drawing/2014/main" id="{E62C20C8-94D7-8940-CEFE-FC9E8C0D3C01}"/>
                </a:ext>
              </a:extLst>
            </p:cNvPr>
            <p:cNvSpPr>
              <a:spLocks/>
            </p:cNvSpPr>
            <p:nvPr/>
          </p:nvSpPr>
          <p:spPr bwMode="auto">
            <a:xfrm>
              <a:off x="1990644" y="1390743"/>
              <a:ext cx="1593065" cy="307777"/>
            </a:xfrm>
            <a:prstGeom prst="rect">
              <a:avLst/>
            </a:prstGeom>
            <a:noFill/>
            <a:ln>
              <a:noFill/>
            </a:ln>
            <a:effectLst>
              <a:outerShdw blurRad="63500" dist="12700" dir="13500000" algn="ctr" rotWithShape="0">
                <a:srgbClr val="007A5C">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40640" bIns="0">
              <a:spAutoFit/>
            </a:bodyPr>
            <a:lstStyle/>
            <a:p>
              <a:pPr marL="40005" algn="ctr" defTabSz="822394" fontAlgn="base">
                <a:spcBef>
                  <a:spcPct val="0"/>
                </a:spcBef>
                <a:spcAft>
                  <a:spcPct val="0"/>
                </a:spcAft>
              </a:pPr>
              <a:r>
                <a:rPr kumimoji="0" lang="en-US" altLang="ja-JP" sz="2000" dirty="0">
                  <a:solidFill>
                    <a:srgbClr val="FFFFFF"/>
                  </a:solidFill>
                  <a:latin typeface="+mj-lt"/>
                  <a:ea typeface="+mj-ea"/>
                  <a:cs typeface="Arial Bold" charset="0"/>
                  <a:sym typeface="Arial Bold" charset="0"/>
                </a:rPr>
                <a:t>Compression</a:t>
              </a:r>
            </a:p>
          </p:txBody>
        </p:sp>
        <p:sp>
          <p:nvSpPr>
            <p:cNvPr id="40" name="Rectangle 213">
              <a:extLst>
                <a:ext uri="{FF2B5EF4-FFF2-40B4-BE49-F238E27FC236}">
                  <a16:creationId xmlns:a16="http://schemas.microsoft.com/office/drawing/2014/main" id="{46A91D1A-69FF-5AC7-4475-430BA8FB416C}"/>
                </a:ext>
              </a:extLst>
            </p:cNvPr>
            <p:cNvSpPr>
              <a:spLocks/>
            </p:cNvSpPr>
            <p:nvPr/>
          </p:nvSpPr>
          <p:spPr bwMode="auto">
            <a:xfrm>
              <a:off x="4613871" y="1390743"/>
              <a:ext cx="908582" cy="615553"/>
            </a:xfrm>
            <a:prstGeom prst="rect">
              <a:avLst/>
            </a:prstGeom>
            <a:noFill/>
            <a:ln>
              <a:noFill/>
            </a:ln>
            <a:effectLst>
              <a:outerShdw blurRad="63500" dist="12700" dir="13500000" algn="ctr" rotWithShape="0">
                <a:srgbClr val="007A5C">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40640" bIns="0">
              <a:spAutoFit/>
            </a:bodyPr>
            <a:lstStyle/>
            <a:p>
              <a:pPr marL="40005" algn="ctr" defTabSz="822394" fontAlgn="base">
                <a:spcBef>
                  <a:spcPct val="0"/>
                </a:spcBef>
                <a:spcAft>
                  <a:spcPct val="0"/>
                </a:spcAft>
              </a:pPr>
              <a:r>
                <a:rPr kumimoji="0" lang="en-US" altLang="ja-JP" sz="2000" dirty="0">
                  <a:solidFill>
                    <a:srgbClr val="FFFFFF"/>
                  </a:solidFill>
                  <a:latin typeface="+mj-lt"/>
                  <a:ea typeface="+mj-ea"/>
                  <a:cs typeface="Arial Bold" charset="0"/>
                  <a:sym typeface="Arial Bold" charset="0"/>
                </a:rPr>
                <a:t>Self-</a:t>
              </a:r>
            </a:p>
            <a:p>
              <a:pPr marL="40005" algn="ctr" defTabSz="822394" fontAlgn="base">
                <a:spcBef>
                  <a:spcPct val="0"/>
                </a:spcBef>
                <a:spcAft>
                  <a:spcPct val="0"/>
                </a:spcAft>
              </a:pPr>
              <a:r>
                <a:rPr kumimoji="0" lang="en-US" altLang="ja-JP" sz="2000" dirty="0">
                  <a:solidFill>
                    <a:srgbClr val="FFFFFF"/>
                  </a:solidFill>
                  <a:latin typeface="+mj-lt"/>
                  <a:ea typeface="+mj-ea"/>
                  <a:cs typeface="Arial Bold" charset="0"/>
                  <a:sym typeface="Arial Bold" charset="0"/>
                </a:rPr>
                <a:t>Ignition</a:t>
              </a:r>
            </a:p>
          </p:txBody>
        </p:sp>
        <p:sp>
          <p:nvSpPr>
            <p:cNvPr id="41" name="Rectangle 214">
              <a:extLst>
                <a:ext uri="{FF2B5EF4-FFF2-40B4-BE49-F238E27FC236}">
                  <a16:creationId xmlns:a16="http://schemas.microsoft.com/office/drawing/2014/main" id="{8682B65D-A66C-0070-A4A4-175241CB8F23}"/>
                </a:ext>
              </a:extLst>
            </p:cNvPr>
            <p:cNvSpPr>
              <a:spLocks/>
            </p:cNvSpPr>
            <p:nvPr/>
          </p:nvSpPr>
          <p:spPr bwMode="auto">
            <a:xfrm>
              <a:off x="6166314" y="1390743"/>
              <a:ext cx="623248" cy="307777"/>
            </a:xfrm>
            <a:prstGeom prst="rect">
              <a:avLst/>
            </a:prstGeom>
            <a:noFill/>
            <a:ln>
              <a:noFill/>
            </a:ln>
            <a:effectLst>
              <a:outerShdw blurRad="63500" dist="12700" dir="13500000" algn="ctr" rotWithShape="0">
                <a:srgbClr val="007A5C">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40640" bIns="0">
              <a:spAutoFit/>
            </a:bodyPr>
            <a:lstStyle/>
            <a:p>
              <a:pPr marL="40005" algn="ctr" defTabSz="822394" fontAlgn="base">
                <a:spcBef>
                  <a:spcPct val="0"/>
                </a:spcBef>
                <a:spcAft>
                  <a:spcPct val="0"/>
                </a:spcAft>
              </a:pPr>
              <a:r>
                <a:rPr kumimoji="0" lang="en-US" altLang="ja-JP" sz="2000" dirty="0">
                  <a:solidFill>
                    <a:srgbClr val="FFFFFF"/>
                  </a:solidFill>
                  <a:latin typeface="+mj-lt"/>
                  <a:ea typeface="+mj-ea"/>
                  <a:cs typeface="Arial Bold" charset="0"/>
                  <a:sym typeface="Arial Bold" charset="0"/>
                </a:rPr>
                <a:t>Burn</a:t>
              </a:r>
            </a:p>
          </p:txBody>
        </p:sp>
        <p:sp>
          <p:nvSpPr>
            <p:cNvPr id="42" name="AutoShape 215">
              <a:extLst>
                <a:ext uri="{FF2B5EF4-FFF2-40B4-BE49-F238E27FC236}">
                  <a16:creationId xmlns:a16="http://schemas.microsoft.com/office/drawing/2014/main" id="{7199B655-77EB-3140-431C-3388694E9997}"/>
                </a:ext>
              </a:extLst>
            </p:cNvPr>
            <p:cNvSpPr>
              <a:spLocks/>
            </p:cNvSpPr>
            <p:nvPr/>
          </p:nvSpPr>
          <p:spPr bwMode="auto">
            <a:xfrm>
              <a:off x="7371043" y="1283682"/>
              <a:ext cx="4390030" cy="2222749"/>
            </a:xfrm>
            <a:prstGeom prst="roundRect">
              <a:avLst>
                <a:gd name="adj" fmla="val 8889"/>
              </a:avLst>
            </a:prstGeom>
            <a:noFill/>
            <a:ln w="9525" cap="flat">
              <a:solidFill>
                <a:srgbClr val="FFFFFF"/>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nvGrpSpPr>
            <p:cNvPr id="43" name="Group 235">
              <a:extLst>
                <a:ext uri="{FF2B5EF4-FFF2-40B4-BE49-F238E27FC236}">
                  <a16:creationId xmlns:a16="http://schemas.microsoft.com/office/drawing/2014/main" id="{37C62C65-5FD2-0071-90ED-BDD0CB985726}"/>
                </a:ext>
              </a:extLst>
            </p:cNvPr>
            <p:cNvGrpSpPr>
              <a:grpSpLocks/>
            </p:cNvGrpSpPr>
            <p:nvPr/>
          </p:nvGrpSpPr>
          <p:grpSpPr bwMode="auto">
            <a:xfrm rot="5400000">
              <a:off x="2618542" y="1810845"/>
              <a:ext cx="208598" cy="1773078"/>
              <a:chOff x="0" y="0"/>
              <a:chExt cx="145" cy="1241"/>
            </a:xfrm>
          </p:grpSpPr>
          <p:sp>
            <p:nvSpPr>
              <p:cNvPr id="185" name="AutoShape 233">
                <a:extLst>
                  <a:ext uri="{FF2B5EF4-FFF2-40B4-BE49-F238E27FC236}">
                    <a16:creationId xmlns:a16="http://schemas.microsoft.com/office/drawing/2014/main" id="{809954A3-548A-B1A1-F75A-D72FC0D3C7E4}"/>
                  </a:ext>
                </a:extLst>
              </p:cNvPr>
              <p:cNvSpPr>
                <a:spLocks/>
              </p:cNvSpPr>
              <p:nvPr/>
            </p:nvSpPr>
            <p:spPr bwMode="auto">
              <a:xfrm rot="16200000" flipH="1">
                <a:off x="-41" y="41"/>
                <a:ext cx="227" cy="145"/>
              </a:xfrm>
              <a:prstGeom prst="rightArrow">
                <a:avLst>
                  <a:gd name="adj1" fmla="val 49537"/>
                  <a:gd name="adj2" fmla="val 57453"/>
                </a:avLst>
              </a:prstGeom>
              <a:gradFill rotWithShape="0">
                <a:gsLst>
                  <a:gs pos="0">
                    <a:srgbClr val="99FF99"/>
                  </a:gs>
                  <a:gs pos="100000">
                    <a:srgbClr val="33CC33"/>
                  </a:gs>
                </a:gsLst>
                <a:lin ang="0" scaled="1"/>
              </a:gradFill>
              <a:ln>
                <a:noFill/>
              </a:ln>
              <a:effectLst>
                <a:outerShdw blurRad="63500" dist="12700" dir="13500000" algn="ctr" rotWithShape="0">
                  <a:srgbClr val="1F7A1F">
                    <a:alpha val="74997"/>
                  </a:srgbClr>
                </a:outerShdw>
              </a:effectLst>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86" name="AutoShape 234">
                <a:extLst>
                  <a:ext uri="{FF2B5EF4-FFF2-40B4-BE49-F238E27FC236}">
                    <a16:creationId xmlns:a16="http://schemas.microsoft.com/office/drawing/2014/main" id="{15B41999-0374-4977-6F89-663BD57750C0}"/>
                  </a:ext>
                </a:extLst>
              </p:cNvPr>
              <p:cNvSpPr>
                <a:spLocks/>
              </p:cNvSpPr>
              <p:nvPr/>
            </p:nvSpPr>
            <p:spPr bwMode="auto">
              <a:xfrm rot="-5400000">
                <a:off x="-41" y="1054"/>
                <a:ext cx="227" cy="145"/>
              </a:xfrm>
              <a:prstGeom prst="rightArrow">
                <a:avLst>
                  <a:gd name="adj1" fmla="val 49537"/>
                  <a:gd name="adj2" fmla="val 57453"/>
                </a:avLst>
              </a:prstGeom>
              <a:gradFill rotWithShape="0">
                <a:gsLst>
                  <a:gs pos="0">
                    <a:srgbClr val="99FF99"/>
                  </a:gs>
                  <a:gs pos="100000">
                    <a:srgbClr val="33CC33"/>
                  </a:gs>
                </a:gsLst>
                <a:lin ang="0" scaled="1"/>
              </a:gradFill>
              <a:ln>
                <a:noFill/>
              </a:ln>
              <a:effectLst>
                <a:outerShdw blurRad="63500" dist="12700" dir="13500000" algn="ctr" rotWithShape="0">
                  <a:srgbClr val="1F7A1F">
                    <a:alpha val="74997"/>
                  </a:srgbClr>
                </a:outerShdw>
              </a:effectLst>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grpSp>
          <p:nvGrpSpPr>
            <p:cNvPr id="44" name="Group 238">
              <a:extLst>
                <a:ext uri="{FF2B5EF4-FFF2-40B4-BE49-F238E27FC236}">
                  <a16:creationId xmlns:a16="http://schemas.microsoft.com/office/drawing/2014/main" id="{E04356AB-C5F9-A4AF-BDF9-6C262AC8C572}"/>
                </a:ext>
              </a:extLst>
            </p:cNvPr>
            <p:cNvGrpSpPr>
              <a:grpSpLocks/>
            </p:cNvGrpSpPr>
            <p:nvPr/>
          </p:nvGrpSpPr>
          <p:grpSpPr bwMode="auto">
            <a:xfrm rot="2700000">
              <a:off x="2618542" y="1810845"/>
              <a:ext cx="208598" cy="1773078"/>
              <a:chOff x="0" y="0"/>
              <a:chExt cx="145" cy="1241"/>
            </a:xfrm>
          </p:grpSpPr>
          <p:sp>
            <p:nvSpPr>
              <p:cNvPr id="183" name="AutoShape 236">
                <a:extLst>
                  <a:ext uri="{FF2B5EF4-FFF2-40B4-BE49-F238E27FC236}">
                    <a16:creationId xmlns:a16="http://schemas.microsoft.com/office/drawing/2014/main" id="{F873A709-3401-CCB6-8AD9-FEBC56F4950C}"/>
                  </a:ext>
                </a:extLst>
              </p:cNvPr>
              <p:cNvSpPr>
                <a:spLocks/>
              </p:cNvSpPr>
              <p:nvPr/>
            </p:nvSpPr>
            <p:spPr bwMode="auto">
              <a:xfrm rot="16200000" flipH="1">
                <a:off x="-41" y="41"/>
                <a:ext cx="227" cy="145"/>
              </a:xfrm>
              <a:prstGeom prst="rightArrow">
                <a:avLst>
                  <a:gd name="adj1" fmla="val 49537"/>
                  <a:gd name="adj2" fmla="val 57453"/>
                </a:avLst>
              </a:prstGeom>
              <a:gradFill rotWithShape="0">
                <a:gsLst>
                  <a:gs pos="0">
                    <a:srgbClr val="99FF99"/>
                  </a:gs>
                  <a:gs pos="100000">
                    <a:srgbClr val="33CC33"/>
                  </a:gs>
                </a:gsLst>
                <a:lin ang="0" scaled="1"/>
              </a:gradFill>
              <a:ln>
                <a:noFill/>
              </a:ln>
              <a:effectLst>
                <a:outerShdw blurRad="63500" dist="12700" dir="13500000" algn="ctr" rotWithShape="0">
                  <a:srgbClr val="1F7A1F">
                    <a:alpha val="74997"/>
                  </a:srgbClr>
                </a:outerShdw>
              </a:effectLst>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84" name="AutoShape 237">
                <a:extLst>
                  <a:ext uri="{FF2B5EF4-FFF2-40B4-BE49-F238E27FC236}">
                    <a16:creationId xmlns:a16="http://schemas.microsoft.com/office/drawing/2014/main" id="{0C5188A3-9909-2D95-6372-1A40EBD9CB14}"/>
                  </a:ext>
                </a:extLst>
              </p:cNvPr>
              <p:cNvSpPr>
                <a:spLocks/>
              </p:cNvSpPr>
              <p:nvPr/>
            </p:nvSpPr>
            <p:spPr bwMode="auto">
              <a:xfrm rot="-5400000">
                <a:off x="-41" y="1054"/>
                <a:ext cx="227" cy="145"/>
              </a:xfrm>
              <a:prstGeom prst="rightArrow">
                <a:avLst>
                  <a:gd name="adj1" fmla="val 49537"/>
                  <a:gd name="adj2" fmla="val 57453"/>
                </a:avLst>
              </a:prstGeom>
              <a:gradFill rotWithShape="0">
                <a:gsLst>
                  <a:gs pos="0">
                    <a:srgbClr val="99FF99"/>
                  </a:gs>
                  <a:gs pos="100000">
                    <a:srgbClr val="33CC33"/>
                  </a:gs>
                </a:gsLst>
                <a:lin ang="0" scaled="1"/>
              </a:gradFill>
              <a:ln>
                <a:noFill/>
              </a:ln>
              <a:effectLst>
                <a:outerShdw blurRad="63500" dist="12700" dir="13500000" algn="ctr" rotWithShape="0">
                  <a:srgbClr val="1F7A1F">
                    <a:alpha val="74997"/>
                  </a:srgbClr>
                </a:outerShdw>
              </a:effectLst>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grpSp>
          <p:nvGrpSpPr>
            <p:cNvPr id="45" name="Group 241">
              <a:extLst>
                <a:ext uri="{FF2B5EF4-FFF2-40B4-BE49-F238E27FC236}">
                  <a16:creationId xmlns:a16="http://schemas.microsoft.com/office/drawing/2014/main" id="{D1E4392B-E7FF-880A-1AD1-3F0F3164A0D9}"/>
                </a:ext>
              </a:extLst>
            </p:cNvPr>
            <p:cNvGrpSpPr>
              <a:grpSpLocks/>
            </p:cNvGrpSpPr>
            <p:nvPr/>
          </p:nvGrpSpPr>
          <p:grpSpPr bwMode="auto">
            <a:xfrm rot="-2700000">
              <a:off x="2619257" y="1811627"/>
              <a:ext cx="208598" cy="1773079"/>
              <a:chOff x="0" y="0"/>
              <a:chExt cx="145" cy="1241"/>
            </a:xfrm>
          </p:grpSpPr>
          <p:sp>
            <p:nvSpPr>
              <p:cNvPr id="181" name="AutoShape 239">
                <a:extLst>
                  <a:ext uri="{FF2B5EF4-FFF2-40B4-BE49-F238E27FC236}">
                    <a16:creationId xmlns:a16="http://schemas.microsoft.com/office/drawing/2014/main" id="{FEC0D935-7B2E-09FF-C010-D188848F708D}"/>
                  </a:ext>
                </a:extLst>
              </p:cNvPr>
              <p:cNvSpPr>
                <a:spLocks/>
              </p:cNvSpPr>
              <p:nvPr/>
            </p:nvSpPr>
            <p:spPr bwMode="auto">
              <a:xfrm rot="16200000" flipH="1">
                <a:off x="-41" y="41"/>
                <a:ext cx="227" cy="145"/>
              </a:xfrm>
              <a:prstGeom prst="rightArrow">
                <a:avLst>
                  <a:gd name="adj1" fmla="val 49537"/>
                  <a:gd name="adj2" fmla="val 57453"/>
                </a:avLst>
              </a:prstGeom>
              <a:gradFill rotWithShape="0">
                <a:gsLst>
                  <a:gs pos="0">
                    <a:srgbClr val="99FF99"/>
                  </a:gs>
                  <a:gs pos="100000">
                    <a:srgbClr val="33CC33"/>
                  </a:gs>
                </a:gsLst>
                <a:lin ang="0" scaled="1"/>
              </a:gradFill>
              <a:ln>
                <a:noFill/>
              </a:ln>
              <a:effectLst>
                <a:outerShdw blurRad="63500" dist="12700" dir="13500000" algn="ctr" rotWithShape="0">
                  <a:srgbClr val="1F7A1F">
                    <a:alpha val="74997"/>
                  </a:srgbClr>
                </a:outerShdw>
              </a:effectLst>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82" name="AutoShape 240">
                <a:extLst>
                  <a:ext uri="{FF2B5EF4-FFF2-40B4-BE49-F238E27FC236}">
                    <a16:creationId xmlns:a16="http://schemas.microsoft.com/office/drawing/2014/main" id="{AE5F470C-4585-D8CF-FF91-6932E6ED625D}"/>
                  </a:ext>
                </a:extLst>
              </p:cNvPr>
              <p:cNvSpPr>
                <a:spLocks/>
              </p:cNvSpPr>
              <p:nvPr/>
            </p:nvSpPr>
            <p:spPr bwMode="auto">
              <a:xfrm rot="-5400000">
                <a:off x="-41" y="1054"/>
                <a:ext cx="227" cy="145"/>
              </a:xfrm>
              <a:prstGeom prst="rightArrow">
                <a:avLst>
                  <a:gd name="adj1" fmla="val 49537"/>
                  <a:gd name="adj2" fmla="val 57453"/>
                </a:avLst>
              </a:prstGeom>
              <a:gradFill rotWithShape="0">
                <a:gsLst>
                  <a:gs pos="0">
                    <a:srgbClr val="99FF99"/>
                  </a:gs>
                  <a:gs pos="100000">
                    <a:srgbClr val="33CC33"/>
                  </a:gs>
                </a:gsLst>
                <a:lin ang="0" scaled="1"/>
              </a:gradFill>
              <a:ln>
                <a:noFill/>
              </a:ln>
              <a:effectLst>
                <a:outerShdw blurRad="63500" dist="12700" dir="13500000" algn="ctr" rotWithShape="0">
                  <a:srgbClr val="1F7A1F">
                    <a:alpha val="74997"/>
                  </a:srgbClr>
                </a:outerShdw>
              </a:effectLst>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grpSp>
          <p:nvGrpSpPr>
            <p:cNvPr id="46" name="Group 244">
              <a:extLst>
                <a:ext uri="{FF2B5EF4-FFF2-40B4-BE49-F238E27FC236}">
                  <a16:creationId xmlns:a16="http://schemas.microsoft.com/office/drawing/2014/main" id="{62EABAF8-458E-BA95-9C39-D24F2F1B7C6E}"/>
                </a:ext>
              </a:extLst>
            </p:cNvPr>
            <p:cNvGrpSpPr>
              <a:grpSpLocks/>
            </p:cNvGrpSpPr>
            <p:nvPr/>
          </p:nvGrpSpPr>
          <p:grpSpPr bwMode="auto">
            <a:xfrm>
              <a:off x="2619257" y="1811627"/>
              <a:ext cx="208598" cy="1773079"/>
              <a:chOff x="0" y="0"/>
              <a:chExt cx="145" cy="1241"/>
            </a:xfrm>
          </p:grpSpPr>
          <p:sp>
            <p:nvSpPr>
              <p:cNvPr id="179" name="AutoShape 242">
                <a:extLst>
                  <a:ext uri="{FF2B5EF4-FFF2-40B4-BE49-F238E27FC236}">
                    <a16:creationId xmlns:a16="http://schemas.microsoft.com/office/drawing/2014/main" id="{3305524E-DA2F-BFEC-97EB-EEC8EFD60CEA}"/>
                  </a:ext>
                </a:extLst>
              </p:cNvPr>
              <p:cNvSpPr>
                <a:spLocks/>
              </p:cNvSpPr>
              <p:nvPr/>
            </p:nvSpPr>
            <p:spPr bwMode="auto">
              <a:xfrm rot="16200000" flipH="1">
                <a:off x="-41" y="41"/>
                <a:ext cx="227" cy="145"/>
              </a:xfrm>
              <a:prstGeom prst="rightArrow">
                <a:avLst>
                  <a:gd name="adj1" fmla="val 49537"/>
                  <a:gd name="adj2" fmla="val 57453"/>
                </a:avLst>
              </a:prstGeom>
              <a:gradFill rotWithShape="0">
                <a:gsLst>
                  <a:gs pos="0">
                    <a:srgbClr val="99FF99"/>
                  </a:gs>
                  <a:gs pos="100000">
                    <a:srgbClr val="33CC33"/>
                  </a:gs>
                </a:gsLst>
                <a:lin ang="0" scaled="1"/>
              </a:gradFill>
              <a:ln>
                <a:noFill/>
              </a:ln>
              <a:effectLst>
                <a:outerShdw blurRad="63500" dist="12700" dir="13500000" algn="ctr" rotWithShape="0">
                  <a:srgbClr val="1F7A1F">
                    <a:alpha val="74997"/>
                  </a:srgbClr>
                </a:outerShdw>
              </a:effectLst>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80" name="AutoShape 243">
                <a:extLst>
                  <a:ext uri="{FF2B5EF4-FFF2-40B4-BE49-F238E27FC236}">
                    <a16:creationId xmlns:a16="http://schemas.microsoft.com/office/drawing/2014/main" id="{F5D366AA-F6FE-8CAC-FFB9-BF37EF9135A3}"/>
                  </a:ext>
                </a:extLst>
              </p:cNvPr>
              <p:cNvSpPr>
                <a:spLocks/>
              </p:cNvSpPr>
              <p:nvPr/>
            </p:nvSpPr>
            <p:spPr bwMode="auto">
              <a:xfrm rot="-5400000">
                <a:off x="-41" y="1054"/>
                <a:ext cx="227" cy="145"/>
              </a:xfrm>
              <a:prstGeom prst="rightArrow">
                <a:avLst>
                  <a:gd name="adj1" fmla="val 49537"/>
                  <a:gd name="adj2" fmla="val 57453"/>
                </a:avLst>
              </a:prstGeom>
              <a:gradFill rotWithShape="0">
                <a:gsLst>
                  <a:gs pos="0">
                    <a:srgbClr val="99FF99"/>
                  </a:gs>
                  <a:gs pos="100000">
                    <a:srgbClr val="33CC33"/>
                  </a:gs>
                </a:gsLst>
                <a:lin ang="0" scaled="1"/>
              </a:gradFill>
              <a:ln>
                <a:noFill/>
              </a:ln>
              <a:effectLst>
                <a:outerShdw blurRad="63500" dist="12700" dir="13500000" algn="ctr" rotWithShape="0">
                  <a:srgbClr val="1F7A1F">
                    <a:alpha val="74997"/>
                  </a:srgbClr>
                </a:outerShdw>
              </a:effectLst>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grpSp>
          <p:nvGrpSpPr>
            <p:cNvPr id="47" name="Group 251">
              <a:extLst>
                <a:ext uri="{FF2B5EF4-FFF2-40B4-BE49-F238E27FC236}">
                  <a16:creationId xmlns:a16="http://schemas.microsoft.com/office/drawing/2014/main" id="{A58A5FBC-40C3-74DA-FF18-A1D80FC0CBE2}"/>
                </a:ext>
              </a:extLst>
            </p:cNvPr>
            <p:cNvGrpSpPr>
              <a:grpSpLocks/>
            </p:cNvGrpSpPr>
            <p:nvPr/>
          </p:nvGrpSpPr>
          <p:grpSpPr bwMode="auto">
            <a:xfrm rot="10800000" flipH="1">
              <a:off x="8497292" y="2452366"/>
              <a:ext cx="174308" cy="138588"/>
              <a:chOff x="0" y="0"/>
              <a:chExt cx="121" cy="96"/>
            </a:xfrm>
          </p:grpSpPr>
          <p:sp>
            <p:nvSpPr>
              <p:cNvPr id="176" name="AutoShape 248">
                <a:extLst>
                  <a:ext uri="{FF2B5EF4-FFF2-40B4-BE49-F238E27FC236}">
                    <a16:creationId xmlns:a16="http://schemas.microsoft.com/office/drawing/2014/main" id="{58207F02-99F9-A794-E2FF-874CC36C97C8}"/>
                  </a:ext>
                </a:extLst>
              </p:cNvPr>
              <p:cNvSpPr>
                <a:spLocks/>
              </p:cNvSpPr>
              <p:nvPr/>
            </p:nvSpPr>
            <p:spPr bwMode="auto">
              <a:xfrm>
                <a:off x="18" y="0"/>
                <a:ext cx="103" cy="96"/>
              </a:xfrm>
              <a:custGeom>
                <a:avLst/>
                <a:gdLst/>
                <a:ahLst/>
                <a:cxnLst/>
                <a:rect l="0" t="0" r="r" b="b"/>
                <a:pathLst>
                  <a:path w="21600" h="21600">
                    <a:moveTo>
                      <a:pt x="8533" y="0"/>
                    </a:moveTo>
                    <a:lnTo>
                      <a:pt x="8533" y="7239"/>
                    </a:lnTo>
                    <a:lnTo>
                      <a:pt x="0" y="7239"/>
                    </a:lnTo>
                    <a:lnTo>
                      <a:pt x="0" y="14361"/>
                    </a:lnTo>
                    <a:lnTo>
                      <a:pt x="8533" y="14361"/>
                    </a:lnTo>
                    <a:lnTo>
                      <a:pt x="8533" y="21600"/>
                    </a:lnTo>
                    <a:lnTo>
                      <a:pt x="21600" y="10800"/>
                    </a:lnTo>
                    <a:close/>
                    <a:moveTo>
                      <a:pt x="8533" y="0"/>
                    </a:moveTo>
                  </a:path>
                </a:pathLst>
              </a:custGeom>
              <a:gradFill rotWithShape="0">
                <a:gsLst>
                  <a:gs pos="0">
                    <a:srgbClr val="FFCCFF"/>
                  </a:gs>
                  <a:gs pos="100000">
                    <a:srgbClr val="FF99CC"/>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77" name="AutoShape 249">
                <a:extLst>
                  <a:ext uri="{FF2B5EF4-FFF2-40B4-BE49-F238E27FC236}">
                    <a16:creationId xmlns:a16="http://schemas.microsoft.com/office/drawing/2014/main" id="{CBCAF717-83E0-4706-0BBB-E59F1FDEF0CA}"/>
                  </a:ext>
                </a:extLst>
              </p:cNvPr>
              <p:cNvSpPr>
                <a:spLocks/>
              </p:cNvSpPr>
              <p:nvPr/>
            </p:nvSpPr>
            <p:spPr bwMode="auto">
              <a:xfrm>
                <a:off x="7" y="35"/>
                <a:ext cx="8" cy="31"/>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78" name="AutoShape 250">
                <a:extLst>
                  <a:ext uri="{FF2B5EF4-FFF2-40B4-BE49-F238E27FC236}">
                    <a16:creationId xmlns:a16="http://schemas.microsoft.com/office/drawing/2014/main" id="{CC3A1DC4-882C-28FA-B54F-90DEE3F3E549}"/>
                  </a:ext>
                </a:extLst>
              </p:cNvPr>
              <p:cNvSpPr>
                <a:spLocks/>
              </p:cNvSpPr>
              <p:nvPr/>
            </p:nvSpPr>
            <p:spPr bwMode="auto">
              <a:xfrm>
                <a:off x="0" y="35"/>
                <a:ext cx="3" cy="31"/>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sp>
          <p:nvSpPr>
            <p:cNvPr id="48" name="AutoShape 6">
              <a:extLst>
                <a:ext uri="{FF2B5EF4-FFF2-40B4-BE49-F238E27FC236}">
                  <a16:creationId xmlns:a16="http://schemas.microsoft.com/office/drawing/2014/main" id="{48428C33-2717-84B7-AEA6-33133A020129}"/>
                </a:ext>
              </a:extLst>
            </p:cNvPr>
            <p:cNvSpPr>
              <a:spLocks/>
            </p:cNvSpPr>
            <p:nvPr/>
          </p:nvSpPr>
          <p:spPr bwMode="auto">
            <a:xfrm>
              <a:off x="3923710" y="5094825"/>
              <a:ext cx="368618" cy="368618"/>
            </a:xfrm>
            <a:custGeom>
              <a:avLst/>
              <a:gdLst/>
              <a:ahLst/>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53" y="10800"/>
                  </a:moveTo>
                  <a:cubicBezTo>
                    <a:pt x="1653" y="15852"/>
                    <a:pt x="5748" y="19947"/>
                    <a:pt x="10800" y="19947"/>
                  </a:cubicBezTo>
                  <a:cubicBezTo>
                    <a:pt x="15852" y="19947"/>
                    <a:pt x="19947" y="15852"/>
                    <a:pt x="19947" y="10800"/>
                  </a:cubicBezTo>
                  <a:cubicBezTo>
                    <a:pt x="19947" y="5748"/>
                    <a:pt x="15852" y="1653"/>
                    <a:pt x="10800" y="1653"/>
                  </a:cubicBezTo>
                  <a:cubicBezTo>
                    <a:pt x="5748" y="1653"/>
                    <a:pt x="1653" y="5748"/>
                    <a:pt x="1653" y="10800"/>
                  </a:cubicBezTo>
                  <a:close/>
                  <a:moveTo>
                    <a:pt x="1653" y="10800"/>
                  </a:moveTo>
                </a:path>
              </a:pathLst>
            </a:custGeom>
            <a:gradFill rotWithShape="0">
              <a:gsLst>
                <a:gs pos="0">
                  <a:srgbClr val="FF9900"/>
                </a:gs>
                <a:gs pos="100000">
                  <a:srgbClr val="FFFF99"/>
                </a:gs>
              </a:gsLst>
              <a:lin ang="540000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49" name="Oval 11">
              <a:extLst>
                <a:ext uri="{FF2B5EF4-FFF2-40B4-BE49-F238E27FC236}">
                  <a16:creationId xmlns:a16="http://schemas.microsoft.com/office/drawing/2014/main" id="{0FCB18DB-A502-FCEC-B83F-13CDF3089797}"/>
                </a:ext>
              </a:extLst>
            </p:cNvPr>
            <p:cNvSpPr>
              <a:spLocks/>
            </p:cNvSpPr>
            <p:nvPr/>
          </p:nvSpPr>
          <p:spPr bwMode="auto">
            <a:xfrm>
              <a:off x="5911105" y="4751927"/>
              <a:ext cx="1060133" cy="1060133"/>
            </a:xfrm>
            <a:prstGeom prst="ellipse">
              <a:avLst/>
            </a:prstGeom>
            <a:gradFill rotWithShape="0">
              <a:gsLst>
                <a:gs pos="0">
                  <a:srgbClr val="FF6600"/>
                </a:gs>
                <a:gs pos="100000">
                  <a:srgbClr val="080808"/>
                </a:gs>
              </a:gsLst>
              <a:path path="rect">
                <a:fillToRect l="50000" t="50000" r="50000" b="50000"/>
              </a:path>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nvGrpSpPr>
            <p:cNvPr id="50" name="Group 22">
              <a:extLst>
                <a:ext uri="{FF2B5EF4-FFF2-40B4-BE49-F238E27FC236}">
                  <a16:creationId xmlns:a16="http://schemas.microsoft.com/office/drawing/2014/main" id="{038BE6FD-53FF-40F2-9536-5E6EE910E71A}"/>
                </a:ext>
              </a:extLst>
            </p:cNvPr>
            <p:cNvGrpSpPr>
              <a:grpSpLocks/>
            </p:cNvGrpSpPr>
            <p:nvPr/>
          </p:nvGrpSpPr>
          <p:grpSpPr bwMode="auto">
            <a:xfrm>
              <a:off x="5918248" y="4760500"/>
              <a:ext cx="1034415" cy="1034415"/>
              <a:chOff x="0" y="0"/>
              <a:chExt cx="723" cy="723"/>
            </a:xfrm>
          </p:grpSpPr>
          <p:sp>
            <p:nvSpPr>
              <p:cNvPr id="166" name="Oval 12">
                <a:extLst>
                  <a:ext uri="{FF2B5EF4-FFF2-40B4-BE49-F238E27FC236}">
                    <a16:creationId xmlns:a16="http://schemas.microsoft.com/office/drawing/2014/main" id="{96948294-A3F2-57A2-AA13-B12F1217820C}"/>
                  </a:ext>
                </a:extLst>
              </p:cNvPr>
              <p:cNvSpPr>
                <a:spLocks/>
              </p:cNvSpPr>
              <p:nvPr/>
            </p:nvSpPr>
            <p:spPr bwMode="auto">
              <a:xfrm>
                <a:off x="148" y="147"/>
                <a:ext cx="429" cy="429"/>
              </a:xfrm>
              <a:prstGeom prst="ellipse">
                <a:avLst/>
              </a:prstGeom>
              <a:gradFill rotWithShape="0">
                <a:gsLst>
                  <a:gs pos="0">
                    <a:srgbClr val="FFFF99"/>
                  </a:gs>
                  <a:gs pos="100000">
                    <a:srgbClr val="FF9900"/>
                  </a:gs>
                </a:gsLst>
                <a:path path="rect">
                  <a:fillToRect l="50000" t="50000" r="50000" b="50000"/>
                </a:path>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67" name="Oval 13">
                <a:extLst>
                  <a:ext uri="{FF2B5EF4-FFF2-40B4-BE49-F238E27FC236}">
                    <a16:creationId xmlns:a16="http://schemas.microsoft.com/office/drawing/2014/main" id="{A8ED9FD1-ED11-4DF9-9A89-C0FBA9950596}"/>
                  </a:ext>
                </a:extLst>
              </p:cNvPr>
              <p:cNvSpPr>
                <a:spLocks/>
              </p:cNvSpPr>
              <p:nvPr/>
            </p:nvSpPr>
            <p:spPr bwMode="auto">
              <a:xfrm>
                <a:off x="183" y="181"/>
                <a:ext cx="358" cy="357"/>
              </a:xfrm>
              <a:prstGeom prst="ellipse">
                <a:avLst/>
              </a:prstGeom>
              <a:gradFill rotWithShape="0">
                <a:gsLst>
                  <a:gs pos="0">
                    <a:srgbClr val="FFFF99"/>
                  </a:gs>
                  <a:gs pos="100000">
                    <a:srgbClr val="FF9900"/>
                  </a:gs>
                </a:gsLst>
                <a:path path="rect">
                  <a:fillToRect l="50000" t="50000" r="50000" b="50000"/>
                </a:path>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68" name="Oval 14">
                <a:extLst>
                  <a:ext uri="{FF2B5EF4-FFF2-40B4-BE49-F238E27FC236}">
                    <a16:creationId xmlns:a16="http://schemas.microsoft.com/office/drawing/2014/main" id="{BF675813-E98E-C80F-1B67-B71B6FB3453D}"/>
                  </a:ext>
                </a:extLst>
              </p:cNvPr>
              <p:cNvSpPr>
                <a:spLocks/>
              </p:cNvSpPr>
              <p:nvPr/>
            </p:nvSpPr>
            <p:spPr bwMode="auto">
              <a:xfrm>
                <a:off x="219" y="217"/>
                <a:ext cx="286" cy="285"/>
              </a:xfrm>
              <a:prstGeom prst="ellipse">
                <a:avLst/>
              </a:prstGeom>
              <a:gradFill rotWithShape="0">
                <a:gsLst>
                  <a:gs pos="0">
                    <a:srgbClr val="FFFF99"/>
                  </a:gs>
                  <a:gs pos="100000">
                    <a:srgbClr val="FF9900"/>
                  </a:gs>
                </a:gsLst>
                <a:path path="rect">
                  <a:fillToRect l="50000" t="50000" r="50000" b="50000"/>
                </a:path>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nvGrpSpPr>
              <p:cNvPr id="169" name="Group 17">
                <a:extLst>
                  <a:ext uri="{FF2B5EF4-FFF2-40B4-BE49-F238E27FC236}">
                    <a16:creationId xmlns:a16="http://schemas.microsoft.com/office/drawing/2014/main" id="{459D67FD-6DFB-7B85-45BF-925CD3950ABC}"/>
                  </a:ext>
                </a:extLst>
              </p:cNvPr>
              <p:cNvGrpSpPr>
                <a:grpSpLocks/>
              </p:cNvGrpSpPr>
              <p:nvPr/>
            </p:nvGrpSpPr>
            <p:grpSpPr bwMode="auto">
              <a:xfrm>
                <a:off x="84" y="82"/>
                <a:ext cx="556" cy="556"/>
                <a:chOff x="0" y="0"/>
                <a:chExt cx="555" cy="555"/>
              </a:xfrm>
            </p:grpSpPr>
            <p:sp>
              <p:nvSpPr>
                <p:cNvPr id="174" name="AutoShape 15">
                  <a:extLst>
                    <a:ext uri="{FF2B5EF4-FFF2-40B4-BE49-F238E27FC236}">
                      <a16:creationId xmlns:a16="http://schemas.microsoft.com/office/drawing/2014/main" id="{FB3A53C1-0DFE-4113-FBEF-088EFF029380}"/>
                    </a:ext>
                  </a:extLst>
                </p:cNvPr>
                <p:cNvSpPr>
                  <a:spLocks/>
                </p:cNvSpPr>
                <p:nvPr/>
              </p:nvSpPr>
              <p:spPr bwMode="auto">
                <a:xfrm>
                  <a:off x="81" y="81"/>
                  <a:ext cx="393" cy="393"/>
                </a:xfrm>
                <a:prstGeom prst="star4">
                  <a:avLst>
                    <a:gd name="adj" fmla="val 2176"/>
                  </a:avLst>
                </a:prstGeom>
                <a:solidFill>
                  <a:srgbClr val="FFFFCC"/>
                </a:soli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75" name="AutoShape 16">
                  <a:extLst>
                    <a:ext uri="{FF2B5EF4-FFF2-40B4-BE49-F238E27FC236}">
                      <a16:creationId xmlns:a16="http://schemas.microsoft.com/office/drawing/2014/main" id="{4FC5C697-40CD-0E31-10E5-0196491EFCE3}"/>
                    </a:ext>
                  </a:extLst>
                </p:cNvPr>
                <p:cNvSpPr>
                  <a:spLocks/>
                </p:cNvSpPr>
                <p:nvPr/>
              </p:nvSpPr>
              <p:spPr bwMode="auto">
                <a:xfrm rot="2700000">
                  <a:off x="81" y="81"/>
                  <a:ext cx="393" cy="393"/>
                </a:xfrm>
                <a:prstGeom prst="star4">
                  <a:avLst>
                    <a:gd name="adj" fmla="val 2176"/>
                  </a:avLst>
                </a:prstGeom>
                <a:solidFill>
                  <a:srgbClr val="FFFFCC"/>
                </a:soli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grpSp>
            <p:nvGrpSpPr>
              <p:cNvPr id="170" name="Group 20">
                <a:extLst>
                  <a:ext uri="{FF2B5EF4-FFF2-40B4-BE49-F238E27FC236}">
                    <a16:creationId xmlns:a16="http://schemas.microsoft.com/office/drawing/2014/main" id="{D25610BE-E9EE-4685-B414-124222C8E126}"/>
                  </a:ext>
                </a:extLst>
              </p:cNvPr>
              <p:cNvGrpSpPr>
                <a:grpSpLocks/>
              </p:cNvGrpSpPr>
              <p:nvPr/>
            </p:nvGrpSpPr>
            <p:grpSpPr bwMode="auto">
              <a:xfrm rot="1320000">
                <a:off x="83" y="83"/>
                <a:ext cx="556" cy="556"/>
                <a:chOff x="0" y="0"/>
                <a:chExt cx="555" cy="555"/>
              </a:xfrm>
            </p:grpSpPr>
            <p:sp>
              <p:nvSpPr>
                <p:cNvPr id="172" name="AutoShape 18">
                  <a:extLst>
                    <a:ext uri="{FF2B5EF4-FFF2-40B4-BE49-F238E27FC236}">
                      <a16:creationId xmlns:a16="http://schemas.microsoft.com/office/drawing/2014/main" id="{6F69221A-CD62-8EF4-BEC7-B99AB240588C}"/>
                    </a:ext>
                  </a:extLst>
                </p:cNvPr>
                <p:cNvSpPr>
                  <a:spLocks/>
                </p:cNvSpPr>
                <p:nvPr/>
              </p:nvSpPr>
              <p:spPr bwMode="auto">
                <a:xfrm>
                  <a:off x="83" y="80"/>
                  <a:ext cx="393" cy="393"/>
                </a:xfrm>
                <a:prstGeom prst="star4">
                  <a:avLst>
                    <a:gd name="adj" fmla="val 2176"/>
                  </a:avLst>
                </a:prstGeom>
                <a:gradFill rotWithShape="0">
                  <a:gsLst>
                    <a:gs pos="0">
                      <a:srgbClr val="FFFFCC"/>
                    </a:gs>
                    <a:gs pos="100000">
                      <a:srgbClr val="FFFF99"/>
                    </a:gs>
                  </a:gsLst>
                  <a:lin ang="540000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73" name="AutoShape 19">
                  <a:extLst>
                    <a:ext uri="{FF2B5EF4-FFF2-40B4-BE49-F238E27FC236}">
                      <a16:creationId xmlns:a16="http://schemas.microsoft.com/office/drawing/2014/main" id="{11BA7680-1255-FD23-AEE7-C17DC088A0A0}"/>
                    </a:ext>
                  </a:extLst>
                </p:cNvPr>
                <p:cNvSpPr>
                  <a:spLocks/>
                </p:cNvSpPr>
                <p:nvPr/>
              </p:nvSpPr>
              <p:spPr bwMode="auto">
                <a:xfrm rot="2700000">
                  <a:off x="81" y="81"/>
                  <a:ext cx="393" cy="393"/>
                </a:xfrm>
                <a:prstGeom prst="star4">
                  <a:avLst>
                    <a:gd name="adj" fmla="val 2176"/>
                  </a:avLst>
                </a:prstGeom>
                <a:gradFill rotWithShape="0">
                  <a:gsLst>
                    <a:gs pos="0">
                      <a:srgbClr val="FFFF99"/>
                    </a:gs>
                    <a:gs pos="100000">
                      <a:srgbClr val="FFFFCC"/>
                    </a:gs>
                  </a:gsLst>
                  <a:lin ang="1890000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sp>
            <p:nvSpPr>
              <p:cNvPr id="171" name="Oval 21">
                <a:extLst>
                  <a:ext uri="{FF2B5EF4-FFF2-40B4-BE49-F238E27FC236}">
                    <a16:creationId xmlns:a16="http://schemas.microsoft.com/office/drawing/2014/main" id="{B6E7AD86-8F41-42C2-2924-3E3A7E60ED1C}"/>
                  </a:ext>
                </a:extLst>
              </p:cNvPr>
              <p:cNvSpPr>
                <a:spLocks/>
              </p:cNvSpPr>
              <p:nvPr/>
            </p:nvSpPr>
            <p:spPr bwMode="auto">
              <a:xfrm>
                <a:off x="326" y="329"/>
                <a:ext cx="72" cy="72"/>
              </a:xfrm>
              <a:prstGeom prst="ellipse">
                <a:avLst/>
              </a:prstGeom>
              <a:gradFill rotWithShape="0">
                <a:gsLst>
                  <a:gs pos="0">
                    <a:srgbClr val="FFFFCC"/>
                  </a:gs>
                  <a:gs pos="100000">
                    <a:srgbClr val="FFCC66"/>
                  </a:gs>
                </a:gsLst>
                <a:path path="rect">
                  <a:fillToRect l="50000" t="50000" r="50000" b="50000"/>
                </a:path>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grpSp>
          <p:nvGrpSpPr>
            <p:cNvPr id="51" name="Group 28">
              <a:extLst>
                <a:ext uri="{FF2B5EF4-FFF2-40B4-BE49-F238E27FC236}">
                  <a16:creationId xmlns:a16="http://schemas.microsoft.com/office/drawing/2014/main" id="{483366A3-83BA-BC12-338A-3CE4641523FB}"/>
                </a:ext>
              </a:extLst>
            </p:cNvPr>
            <p:cNvGrpSpPr>
              <a:grpSpLocks/>
            </p:cNvGrpSpPr>
            <p:nvPr/>
          </p:nvGrpSpPr>
          <p:grpSpPr bwMode="auto">
            <a:xfrm>
              <a:off x="2427809" y="4960522"/>
              <a:ext cx="605790" cy="607219"/>
              <a:chOff x="0" y="0"/>
              <a:chExt cx="424" cy="425"/>
            </a:xfrm>
          </p:grpSpPr>
          <p:grpSp>
            <p:nvGrpSpPr>
              <p:cNvPr id="161" name="Group 26">
                <a:extLst>
                  <a:ext uri="{FF2B5EF4-FFF2-40B4-BE49-F238E27FC236}">
                    <a16:creationId xmlns:a16="http://schemas.microsoft.com/office/drawing/2014/main" id="{AE50D1CE-1DF9-DEDD-4EE9-2F99C41BF6C2}"/>
                  </a:ext>
                </a:extLst>
              </p:cNvPr>
              <p:cNvGrpSpPr>
                <a:grpSpLocks/>
              </p:cNvGrpSpPr>
              <p:nvPr/>
            </p:nvGrpSpPr>
            <p:grpSpPr bwMode="auto">
              <a:xfrm>
                <a:off x="0" y="0"/>
                <a:ext cx="424" cy="425"/>
                <a:chOff x="0" y="0"/>
                <a:chExt cx="424" cy="425"/>
              </a:xfrm>
            </p:grpSpPr>
            <p:sp>
              <p:nvSpPr>
                <p:cNvPr id="163" name="AutoShape 23">
                  <a:extLst>
                    <a:ext uri="{FF2B5EF4-FFF2-40B4-BE49-F238E27FC236}">
                      <a16:creationId xmlns:a16="http://schemas.microsoft.com/office/drawing/2014/main" id="{F10A7ECF-1FD2-36F4-056B-F9EE22A0C030}"/>
                    </a:ext>
                  </a:extLst>
                </p:cNvPr>
                <p:cNvSpPr>
                  <a:spLocks/>
                </p:cNvSpPr>
                <p:nvPr/>
              </p:nvSpPr>
              <p:spPr bwMode="auto">
                <a:xfrm>
                  <a:off x="0" y="0"/>
                  <a:ext cx="424" cy="425"/>
                </a:xfrm>
                <a:custGeom>
                  <a:avLst/>
                  <a:gdLst/>
                  <a:ahLst/>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15" y="10800"/>
                      </a:moveTo>
                      <a:cubicBezTo>
                        <a:pt x="1015" y="16204"/>
                        <a:pt x="5396" y="20585"/>
                        <a:pt x="10800" y="20585"/>
                      </a:cubicBezTo>
                      <a:cubicBezTo>
                        <a:pt x="16204" y="20585"/>
                        <a:pt x="20585" y="16204"/>
                        <a:pt x="20585" y="10800"/>
                      </a:cubicBezTo>
                      <a:cubicBezTo>
                        <a:pt x="20585" y="5396"/>
                        <a:pt x="16204" y="1015"/>
                        <a:pt x="10800" y="1015"/>
                      </a:cubicBezTo>
                      <a:cubicBezTo>
                        <a:pt x="5396" y="1015"/>
                        <a:pt x="1015" y="5396"/>
                        <a:pt x="1015" y="10800"/>
                      </a:cubicBezTo>
                      <a:close/>
                      <a:moveTo>
                        <a:pt x="1015" y="10800"/>
                      </a:moveTo>
                    </a:path>
                  </a:pathLst>
                </a:custGeom>
                <a:gradFill rotWithShape="0">
                  <a:gsLst>
                    <a:gs pos="0">
                      <a:srgbClr val="FF9900"/>
                    </a:gs>
                    <a:gs pos="100000">
                      <a:srgbClr val="FFFF99"/>
                    </a:gs>
                  </a:gsLst>
                  <a:lin ang="540000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64" name="Oval 24">
                  <a:extLst>
                    <a:ext uri="{FF2B5EF4-FFF2-40B4-BE49-F238E27FC236}">
                      <a16:creationId xmlns:a16="http://schemas.microsoft.com/office/drawing/2014/main" id="{F0797A31-672E-7554-F9D3-2B8CAF3303B8}"/>
                    </a:ext>
                  </a:extLst>
                </p:cNvPr>
                <p:cNvSpPr>
                  <a:spLocks/>
                </p:cNvSpPr>
                <p:nvPr/>
              </p:nvSpPr>
              <p:spPr bwMode="auto">
                <a:xfrm>
                  <a:off x="14" y="11"/>
                  <a:ext cx="400" cy="399"/>
                </a:xfrm>
                <a:prstGeom prst="ellipse">
                  <a:avLst/>
                </a:prstGeom>
                <a:gradFill rotWithShape="0">
                  <a:gsLst>
                    <a:gs pos="0">
                      <a:srgbClr val="FAFAFF"/>
                    </a:gs>
                    <a:gs pos="100000">
                      <a:srgbClr val="000066"/>
                    </a:gs>
                  </a:gsLst>
                  <a:path path="rect">
                    <a:fillToRect l="50000" t="50000" r="50000" b="50000"/>
                  </a:path>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65" name="AutoShape 25">
                  <a:extLst>
                    <a:ext uri="{FF2B5EF4-FFF2-40B4-BE49-F238E27FC236}">
                      <a16:creationId xmlns:a16="http://schemas.microsoft.com/office/drawing/2014/main" id="{49D045B4-4001-3313-9BD5-1E9A3C36241C}"/>
                    </a:ext>
                  </a:extLst>
                </p:cNvPr>
                <p:cNvSpPr>
                  <a:spLocks/>
                </p:cNvSpPr>
                <p:nvPr/>
              </p:nvSpPr>
              <p:spPr bwMode="auto">
                <a:xfrm>
                  <a:off x="0" y="0"/>
                  <a:ext cx="424" cy="425"/>
                </a:xfrm>
                <a:custGeom>
                  <a:avLst/>
                  <a:gdLst/>
                  <a:ahLst/>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15" y="10800"/>
                      </a:moveTo>
                      <a:cubicBezTo>
                        <a:pt x="1015" y="16204"/>
                        <a:pt x="5396" y="20585"/>
                        <a:pt x="10800" y="20585"/>
                      </a:cubicBezTo>
                      <a:cubicBezTo>
                        <a:pt x="16204" y="20585"/>
                        <a:pt x="20585" y="16204"/>
                        <a:pt x="20585" y="10800"/>
                      </a:cubicBezTo>
                      <a:cubicBezTo>
                        <a:pt x="20585" y="5396"/>
                        <a:pt x="16204" y="1015"/>
                        <a:pt x="10800" y="1015"/>
                      </a:cubicBezTo>
                      <a:cubicBezTo>
                        <a:pt x="5396" y="1015"/>
                        <a:pt x="1015" y="5396"/>
                        <a:pt x="1015" y="10800"/>
                      </a:cubicBezTo>
                      <a:close/>
                      <a:moveTo>
                        <a:pt x="1015" y="10800"/>
                      </a:moveTo>
                    </a:path>
                  </a:pathLst>
                </a:custGeom>
                <a:gradFill rotWithShape="0">
                  <a:gsLst>
                    <a:gs pos="0">
                      <a:srgbClr val="FF9900"/>
                    </a:gs>
                    <a:gs pos="100000">
                      <a:srgbClr val="FFFF99"/>
                    </a:gs>
                  </a:gsLst>
                  <a:lin ang="540000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sp>
            <p:nvSpPr>
              <p:cNvPr id="162" name="Oval 27">
                <a:extLst>
                  <a:ext uri="{FF2B5EF4-FFF2-40B4-BE49-F238E27FC236}">
                    <a16:creationId xmlns:a16="http://schemas.microsoft.com/office/drawing/2014/main" id="{88CD45D5-2B05-F129-1232-3DD505067B7A}"/>
                  </a:ext>
                </a:extLst>
              </p:cNvPr>
              <p:cNvSpPr>
                <a:spLocks/>
              </p:cNvSpPr>
              <p:nvPr/>
            </p:nvSpPr>
            <p:spPr bwMode="auto">
              <a:xfrm>
                <a:off x="98" y="95"/>
                <a:ext cx="229" cy="229"/>
              </a:xfrm>
              <a:prstGeom prst="ellipse">
                <a:avLst/>
              </a:prstGeom>
              <a:gradFill rotWithShape="0">
                <a:gsLst>
                  <a:gs pos="0">
                    <a:srgbClr val="FFFFFF"/>
                  </a:gs>
                  <a:gs pos="100000">
                    <a:srgbClr val="CCCCFF"/>
                  </a:gs>
                </a:gsLst>
                <a:lin ang="540000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grpSp>
          <p:nvGrpSpPr>
            <p:cNvPr id="52" name="Group 31">
              <a:extLst>
                <a:ext uri="{FF2B5EF4-FFF2-40B4-BE49-F238E27FC236}">
                  <a16:creationId xmlns:a16="http://schemas.microsoft.com/office/drawing/2014/main" id="{91B8E41C-7083-F84F-3CFD-60DE08C20B12}"/>
                </a:ext>
              </a:extLst>
            </p:cNvPr>
            <p:cNvGrpSpPr>
              <a:grpSpLocks/>
            </p:cNvGrpSpPr>
            <p:nvPr/>
          </p:nvGrpSpPr>
          <p:grpSpPr bwMode="auto">
            <a:xfrm>
              <a:off x="2623549" y="4469032"/>
              <a:ext cx="207169" cy="1584484"/>
              <a:chOff x="0" y="0"/>
              <a:chExt cx="145" cy="1109"/>
            </a:xfrm>
          </p:grpSpPr>
          <p:sp>
            <p:nvSpPr>
              <p:cNvPr id="159" name="AutoShape 29">
                <a:extLst>
                  <a:ext uri="{FF2B5EF4-FFF2-40B4-BE49-F238E27FC236}">
                    <a16:creationId xmlns:a16="http://schemas.microsoft.com/office/drawing/2014/main" id="{A3A0C03F-78B2-4B90-E375-7A91D1EE07D5}"/>
                  </a:ext>
                </a:extLst>
              </p:cNvPr>
              <p:cNvSpPr>
                <a:spLocks/>
              </p:cNvSpPr>
              <p:nvPr/>
            </p:nvSpPr>
            <p:spPr bwMode="auto">
              <a:xfrm rot="-5400000">
                <a:off x="-41" y="922"/>
                <a:ext cx="227" cy="145"/>
              </a:xfrm>
              <a:prstGeom prst="rightArrow">
                <a:avLst>
                  <a:gd name="adj1" fmla="val 49537"/>
                  <a:gd name="adj2" fmla="val 57453"/>
                </a:avLst>
              </a:prstGeom>
              <a:gradFill rotWithShape="0">
                <a:gsLst>
                  <a:gs pos="0">
                    <a:srgbClr val="99FF99"/>
                  </a:gs>
                  <a:gs pos="100000">
                    <a:srgbClr val="33CC33"/>
                  </a:gs>
                </a:gsLst>
                <a:lin ang="0" scaled="1"/>
              </a:gradFill>
              <a:ln>
                <a:noFill/>
              </a:ln>
              <a:effectLst>
                <a:outerShdw blurRad="63500" dist="12700" dir="13500000" algn="ctr" rotWithShape="0">
                  <a:srgbClr val="1F7A1F">
                    <a:alpha val="74997"/>
                  </a:srgbClr>
                </a:outerShdw>
              </a:effectLst>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60" name="AutoShape 30">
                <a:extLst>
                  <a:ext uri="{FF2B5EF4-FFF2-40B4-BE49-F238E27FC236}">
                    <a16:creationId xmlns:a16="http://schemas.microsoft.com/office/drawing/2014/main" id="{8742AC5A-FFA8-07EE-BAC4-D547B9AA30E1}"/>
                  </a:ext>
                </a:extLst>
              </p:cNvPr>
              <p:cNvSpPr>
                <a:spLocks/>
              </p:cNvSpPr>
              <p:nvPr/>
            </p:nvSpPr>
            <p:spPr bwMode="auto">
              <a:xfrm rot="16200000" flipH="1">
                <a:off x="-40" y="40"/>
                <a:ext cx="226" cy="145"/>
              </a:xfrm>
              <a:prstGeom prst="rightArrow">
                <a:avLst>
                  <a:gd name="adj1" fmla="val 49537"/>
                  <a:gd name="adj2" fmla="val 57200"/>
                </a:avLst>
              </a:prstGeom>
              <a:gradFill rotWithShape="0">
                <a:gsLst>
                  <a:gs pos="0">
                    <a:srgbClr val="99FF99"/>
                  </a:gs>
                  <a:gs pos="100000">
                    <a:srgbClr val="33CC33"/>
                  </a:gs>
                </a:gsLst>
                <a:lin ang="0" scaled="1"/>
              </a:gradFill>
              <a:ln>
                <a:noFill/>
              </a:ln>
              <a:effectLst>
                <a:outerShdw blurRad="63500" dist="12700" dir="13500000" algn="ctr" rotWithShape="0">
                  <a:srgbClr val="1F7A1F">
                    <a:alpha val="74997"/>
                  </a:srgbClr>
                </a:outerShdw>
              </a:effectLst>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grpSp>
          <p:nvGrpSpPr>
            <p:cNvPr id="53" name="Group 34">
              <a:extLst>
                <a:ext uri="{FF2B5EF4-FFF2-40B4-BE49-F238E27FC236}">
                  <a16:creationId xmlns:a16="http://schemas.microsoft.com/office/drawing/2014/main" id="{C830160B-7A73-D74C-16A1-B457F5BCE6E6}"/>
                </a:ext>
              </a:extLst>
            </p:cNvPr>
            <p:cNvGrpSpPr>
              <a:grpSpLocks/>
            </p:cNvGrpSpPr>
            <p:nvPr/>
          </p:nvGrpSpPr>
          <p:grpSpPr bwMode="auto">
            <a:xfrm rot="2700000">
              <a:off x="2624262" y="4469748"/>
              <a:ext cx="210026" cy="1583055"/>
              <a:chOff x="0" y="0"/>
              <a:chExt cx="146" cy="1108"/>
            </a:xfrm>
          </p:grpSpPr>
          <p:sp>
            <p:nvSpPr>
              <p:cNvPr id="157" name="AutoShape 32">
                <a:extLst>
                  <a:ext uri="{FF2B5EF4-FFF2-40B4-BE49-F238E27FC236}">
                    <a16:creationId xmlns:a16="http://schemas.microsoft.com/office/drawing/2014/main" id="{DA10FF59-775F-3DB5-49C3-3DD629E4ECBC}"/>
                  </a:ext>
                </a:extLst>
              </p:cNvPr>
              <p:cNvSpPr>
                <a:spLocks/>
              </p:cNvSpPr>
              <p:nvPr/>
            </p:nvSpPr>
            <p:spPr bwMode="auto">
              <a:xfrm rot="-5400000">
                <a:off x="-39" y="921"/>
                <a:ext cx="227" cy="145"/>
              </a:xfrm>
              <a:prstGeom prst="rightArrow">
                <a:avLst>
                  <a:gd name="adj1" fmla="val 49537"/>
                  <a:gd name="adj2" fmla="val 57453"/>
                </a:avLst>
              </a:prstGeom>
              <a:gradFill rotWithShape="0">
                <a:gsLst>
                  <a:gs pos="0">
                    <a:srgbClr val="99FF99"/>
                  </a:gs>
                  <a:gs pos="100000">
                    <a:srgbClr val="33CC33"/>
                  </a:gs>
                </a:gsLst>
                <a:lin ang="0" scaled="1"/>
              </a:gradFill>
              <a:ln>
                <a:noFill/>
              </a:ln>
              <a:effectLst>
                <a:outerShdw blurRad="63500" dist="12700" dir="13500000" algn="ctr" rotWithShape="0">
                  <a:srgbClr val="1F7A1F">
                    <a:alpha val="74997"/>
                  </a:srgbClr>
                </a:outerShdw>
              </a:effectLst>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58" name="AutoShape 33">
                <a:extLst>
                  <a:ext uri="{FF2B5EF4-FFF2-40B4-BE49-F238E27FC236}">
                    <a16:creationId xmlns:a16="http://schemas.microsoft.com/office/drawing/2014/main" id="{FF1E5FEE-59AC-5A58-CDAA-35DCDC49AFEB}"/>
                  </a:ext>
                </a:extLst>
              </p:cNvPr>
              <p:cNvSpPr>
                <a:spLocks/>
              </p:cNvSpPr>
              <p:nvPr/>
            </p:nvSpPr>
            <p:spPr bwMode="auto">
              <a:xfrm rot="16200000" flipH="1">
                <a:off x="-41" y="41"/>
                <a:ext cx="227" cy="145"/>
              </a:xfrm>
              <a:prstGeom prst="rightArrow">
                <a:avLst>
                  <a:gd name="adj1" fmla="val 49537"/>
                  <a:gd name="adj2" fmla="val 57453"/>
                </a:avLst>
              </a:prstGeom>
              <a:gradFill rotWithShape="0">
                <a:gsLst>
                  <a:gs pos="0">
                    <a:srgbClr val="99FF99"/>
                  </a:gs>
                  <a:gs pos="100000">
                    <a:srgbClr val="33CC33"/>
                  </a:gs>
                </a:gsLst>
                <a:lin ang="0" scaled="1"/>
              </a:gradFill>
              <a:ln>
                <a:noFill/>
              </a:ln>
              <a:effectLst>
                <a:outerShdw blurRad="63500" dist="12700" dir="13500000" algn="ctr" rotWithShape="0">
                  <a:srgbClr val="1F7A1F">
                    <a:alpha val="74997"/>
                  </a:srgbClr>
                </a:outerShdw>
              </a:effectLst>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grpSp>
          <p:nvGrpSpPr>
            <p:cNvPr id="54" name="Group 37">
              <a:extLst>
                <a:ext uri="{FF2B5EF4-FFF2-40B4-BE49-F238E27FC236}">
                  <a16:creationId xmlns:a16="http://schemas.microsoft.com/office/drawing/2014/main" id="{7CB28CEB-55AF-3408-F5FD-121A3BCA49D8}"/>
                </a:ext>
              </a:extLst>
            </p:cNvPr>
            <p:cNvGrpSpPr>
              <a:grpSpLocks/>
            </p:cNvGrpSpPr>
            <p:nvPr/>
          </p:nvGrpSpPr>
          <p:grpSpPr bwMode="auto">
            <a:xfrm rot="5400000">
              <a:off x="2622837" y="4469747"/>
              <a:ext cx="212883" cy="1580198"/>
              <a:chOff x="0" y="0"/>
              <a:chExt cx="149" cy="1105"/>
            </a:xfrm>
          </p:grpSpPr>
          <p:sp>
            <p:nvSpPr>
              <p:cNvPr id="155" name="AutoShape 35">
                <a:extLst>
                  <a:ext uri="{FF2B5EF4-FFF2-40B4-BE49-F238E27FC236}">
                    <a16:creationId xmlns:a16="http://schemas.microsoft.com/office/drawing/2014/main" id="{B8DB9CA4-43E1-7283-96B6-A0A38CD25A7D}"/>
                  </a:ext>
                </a:extLst>
              </p:cNvPr>
              <p:cNvSpPr>
                <a:spLocks/>
              </p:cNvSpPr>
              <p:nvPr/>
            </p:nvSpPr>
            <p:spPr bwMode="auto">
              <a:xfrm rot="-5400000">
                <a:off x="-41" y="919"/>
                <a:ext cx="227" cy="145"/>
              </a:xfrm>
              <a:prstGeom prst="rightArrow">
                <a:avLst>
                  <a:gd name="adj1" fmla="val 49537"/>
                  <a:gd name="adj2" fmla="val 57453"/>
                </a:avLst>
              </a:prstGeom>
              <a:gradFill rotWithShape="0">
                <a:gsLst>
                  <a:gs pos="0">
                    <a:srgbClr val="99FF99"/>
                  </a:gs>
                  <a:gs pos="100000">
                    <a:srgbClr val="33CC33"/>
                  </a:gs>
                </a:gsLst>
                <a:lin ang="0" scaled="1"/>
              </a:gradFill>
              <a:ln>
                <a:noFill/>
              </a:ln>
              <a:effectLst>
                <a:outerShdw blurRad="63500" dist="12700" dir="13500000" algn="ctr" rotWithShape="0">
                  <a:srgbClr val="1F7A1F">
                    <a:alpha val="74997"/>
                  </a:srgbClr>
                </a:outerShdw>
              </a:effectLst>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56" name="AutoShape 36">
                <a:extLst>
                  <a:ext uri="{FF2B5EF4-FFF2-40B4-BE49-F238E27FC236}">
                    <a16:creationId xmlns:a16="http://schemas.microsoft.com/office/drawing/2014/main" id="{2E090940-2332-0FF6-00F1-7B49A361DA61}"/>
                  </a:ext>
                </a:extLst>
              </p:cNvPr>
              <p:cNvSpPr>
                <a:spLocks/>
              </p:cNvSpPr>
              <p:nvPr/>
            </p:nvSpPr>
            <p:spPr bwMode="auto">
              <a:xfrm rot="16200000" flipH="1">
                <a:off x="-37" y="41"/>
                <a:ext cx="227" cy="145"/>
              </a:xfrm>
              <a:prstGeom prst="rightArrow">
                <a:avLst>
                  <a:gd name="adj1" fmla="val 49537"/>
                  <a:gd name="adj2" fmla="val 57453"/>
                </a:avLst>
              </a:prstGeom>
              <a:gradFill rotWithShape="0">
                <a:gsLst>
                  <a:gs pos="0">
                    <a:srgbClr val="99FF99"/>
                  </a:gs>
                  <a:gs pos="100000">
                    <a:srgbClr val="33CC33"/>
                  </a:gs>
                </a:gsLst>
                <a:lin ang="0" scaled="1"/>
              </a:gradFill>
              <a:ln>
                <a:noFill/>
              </a:ln>
              <a:effectLst>
                <a:outerShdw blurRad="63500" dist="12700" dir="13500000" algn="ctr" rotWithShape="0">
                  <a:srgbClr val="1F7A1F">
                    <a:alpha val="74997"/>
                  </a:srgbClr>
                </a:outerShdw>
              </a:effectLst>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grpSp>
          <p:nvGrpSpPr>
            <p:cNvPr id="55" name="Group 40">
              <a:extLst>
                <a:ext uri="{FF2B5EF4-FFF2-40B4-BE49-F238E27FC236}">
                  <a16:creationId xmlns:a16="http://schemas.microsoft.com/office/drawing/2014/main" id="{9C45937E-E30F-8E12-68D3-87ED7909105E}"/>
                </a:ext>
              </a:extLst>
            </p:cNvPr>
            <p:cNvGrpSpPr>
              <a:grpSpLocks/>
            </p:cNvGrpSpPr>
            <p:nvPr/>
          </p:nvGrpSpPr>
          <p:grpSpPr bwMode="auto">
            <a:xfrm rot="18900000">
              <a:off x="2617834" y="4473319"/>
              <a:ext cx="207169" cy="1580198"/>
              <a:chOff x="0" y="0"/>
              <a:chExt cx="144" cy="1105"/>
            </a:xfrm>
          </p:grpSpPr>
          <p:sp>
            <p:nvSpPr>
              <p:cNvPr id="153" name="AutoShape 38">
                <a:extLst>
                  <a:ext uri="{FF2B5EF4-FFF2-40B4-BE49-F238E27FC236}">
                    <a16:creationId xmlns:a16="http://schemas.microsoft.com/office/drawing/2014/main" id="{A2AA5838-94EE-6CE2-4DCD-05D3284DC543}"/>
                  </a:ext>
                </a:extLst>
              </p:cNvPr>
              <p:cNvSpPr>
                <a:spLocks/>
              </p:cNvSpPr>
              <p:nvPr/>
            </p:nvSpPr>
            <p:spPr bwMode="auto">
              <a:xfrm rot="-5400000">
                <a:off x="-41" y="919"/>
                <a:ext cx="226" cy="144"/>
              </a:xfrm>
              <a:prstGeom prst="rightArrow">
                <a:avLst>
                  <a:gd name="adj1" fmla="val 49537"/>
                  <a:gd name="adj2" fmla="val 57597"/>
                </a:avLst>
              </a:prstGeom>
              <a:gradFill rotWithShape="0">
                <a:gsLst>
                  <a:gs pos="0">
                    <a:srgbClr val="99FF99"/>
                  </a:gs>
                  <a:gs pos="100000">
                    <a:srgbClr val="33CC33"/>
                  </a:gs>
                </a:gsLst>
                <a:lin ang="0" scaled="1"/>
              </a:gradFill>
              <a:ln>
                <a:noFill/>
              </a:ln>
              <a:effectLst>
                <a:outerShdw blurRad="63500" dist="12700" dir="13500000" algn="ctr" rotWithShape="0">
                  <a:srgbClr val="1F7A1F">
                    <a:alpha val="74997"/>
                  </a:srgbClr>
                </a:outerShdw>
              </a:effectLst>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54" name="AutoShape 39">
                <a:extLst>
                  <a:ext uri="{FF2B5EF4-FFF2-40B4-BE49-F238E27FC236}">
                    <a16:creationId xmlns:a16="http://schemas.microsoft.com/office/drawing/2014/main" id="{A0F1F65B-0CB3-3BB0-69C3-C108318B1106}"/>
                  </a:ext>
                </a:extLst>
              </p:cNvPr>
              <p:cNvSpPr>
                <a:spLocks/>
              </p:cNvSpPr>
              <p:nvPr/>
            </p:nvSpPr>
            <p:spPr bwMode="auto">
              <a:xfrm rot="16200000" flipH="1">
                <a:off x="-41" y="41"/>
                <a:ext cx="226" cy="144"/>
              </a:xfrm>
              <a:prstGeom prst="rightArrow">
                <a:avLst>
                  <a:gd name="adj1" fmla="val 49537"/>
                  <a:gd name="adj2" fmla="val 57597"/>
                </a:avLst>
              </a:prstGeom>
              <a:gradFill rotWithShape="0">
                <a:gsLst>
                  <a:gs pos="0">
                    <a:srgbClr val="99FF99"/>
                  </a:gs>
                  <a:gs pos="100000">
                    <a:srgbClr val="33CC33"/>
                  </a:gs>
                </a:gsLst>
                <a:lin ang="0" scaled="1"/>
              </a:gradFill>
              <a:ln>
                <a:noFill/>
              </a:ln>
              <a:effectLst>
                <a:outerShdw blurRad="63500" dist="12700" dir="13500000" algn="ctr" rotWithShape="0">
                  <a:srgbClr val="1F7A1F">
                    <a:alpha val="74997"/>
                  </a:srgbClr>
                </a:outerShdw>
              </a:effectLst>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sp>
          <p:nvSpPr>
            <p:cNvPr id="56" name="Oval 41">
              <a:extLst>
                <a:ext uri="{FF2B5EF4-FFF2-40B4-BE49-F238E27FC236}">
                  <a16:creationId xmlns:a16="http://schemas.microsoft.com/office/drawing/2014/main" id="{47B4660C-F10B-26EB-D4F3-966D35AA3569}"/>
                </a:ext>
              </a:extLst>
            </p:cNvPr>
            <p:cNvSpPr>
              <a:spLocks/>
            </p:cNvSpPr>
            <p:nvPr/>
          </p:nvSpPr>
          <p:spPr bwMode="auto">
            <a:xfrm>
              <a:off x="3932283" y="5101969"/>
              <a:ext cx="354330" cy="354330"/>
            </a:xfrm>
            <a:prstGeom prst="ellipse">
              <a:avLst/>
            </a:prstGeom>
            <a:gradFill rotWithShape="0">
              <a:gsLst>
                <a:gs pos="0">
                  <a:srgbClr val="FAFAFF"/>
                </a:gs>
                <a:gs pos="100000">
                  <a:srgbClr val="009999"/>
                </a:gs>
              </a:gsLst>
              <a:path path="rect">
                <a:fillToRect l="50000" t="50000" r="50000" b="50000"/>
              </a:path>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57" name="Oval 42">
              <a:extLst>
                <a:ext uri="{FF2B5EF4-FFF2-40B4-BE49-F238E27FC236}">
                  <a16:creationId xmlns:a16="http://schemas.microsoft.com/office/drawing/2014/main" id="{FAFBC7AE-7D6F-66B7-6DBF-392629068D65}"/>
                </a:ext>
              </a:extLst>
            </p:cNvPr>
            <p:cNvSpPr>
              <a:spLocks/>
            </p:cNvSpPr>
            <p:nvPr/>
          </p:nvSpPr>
          <p:spPr bwMode="auto">
            <a:xfrm>
              <a:off x="4029438" y="5189122"/>
              <a:ext cx="174308" cy="174308"/>
            </a:xfrm>
            <a:prstGeom prst="ellipse">
              <a:avLst/>
            </a:prstGeom>
            <a:gradFill rotWithShape="0">
              <a:gsLst>
                <a:gs pos="0">
                  <a:srgbClr val="CCFFFF"/>
                </a:gs>
                <a:gs pos="100000">
                  <a:srgbClr val="99FFCC"/>
                </a:gs>
              </a:gsLst>
              <a:lin ang="540000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58" name="Oval 43">
              <a:extLst>
                <a:ext uri="{FF2B5EF4-FFF2-40B4-BE49-F238E27FC236}">
                  <a16:creationId xmlns:a16="http://schemas.microsoft.com/office/drawing/2014/main" id="{C996BE1A-9709-84DD-3658-E6CECD0A1FC1}"/>
                </a:ext>
              </a:extLst>
            </p:cNvPr>
            <p:cNvSpPr>
              <a:spLocks/>
            </p:cNvSpPr>
            <p:nvPr/>
          </p:nvSpPr>
          <p:spPr bwMode="auto">
            <a:xfrm>
              <a:off x="4980985" y="5190551"/>
              <a:ext cx="134303" cy="134303"/>
            </a:xfrm>
            <a:prstGeom prst="ellipse">
              <a:avLst/>
            </a:prstGeom>
            <a:gradFill rotWithShape="0">
              <a:gsLst>
                <a:gs pos="0">
                  <a:srgbClr val="66FF66"/>
                </a:gs>
                <a:gs pos="100000">
                  <a:srgbClr val="00CC00"/>
                </a:gs>
              </a:gsLst>
              <a:path path="rect">
                <a:fillToRect l="50000" t="50000" r="50000" b="50000"/>
              </a:path>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59" name="AutoShape 51">
              <a:extLst>
                <a:ext uri="{FF2B5EF4-FFF2-40B4-BE49-F238E27FC236}">
                  <a16:creationId xmlns:a16="http://schemas.microsoft.com/office/drawing/2014/main" id="{EDA32147-4A4E-3236-3701-C3BBC5E3C88B}"/>
                </a:ext>
              </a:extLst>
            </p:cNvPr>
            <p:cNvSpPr>
              <a:spLocks/>
            </p:cNvSpPr>
            <p:nvPr/>
          </p:nvSpPr>
          <p:spPr bwMode="auto">
            <a:xfrm rot="2940000">
              <a:off x="4969669" y="5490404"/>
              <a:ext cx="822960" cy="332898"/>
            </a:xfrm>
            <a:prstGeom prst="leftArrow">
              <a:avLst>
                <a:gd name="adj1" fmla="val 38833"/>
                <a:gd name="adj2" fmla="val 63760"/>
              </a:avLst>
            </a:prstGeom>
            <a:gradFill rotWithShape="0">
              <a:gsLst>
                <a:gs pos="0">
                  <a:srgbClr val="3A0000"/>
                </a:gs>
                <a:gs pos="100000">
                  <a:srgbClr val="FF6600"/>
                </a:gs>
              </a:gsLst>
              <a:lin ang="240000" scaled="1"/>
            </a:gradFill>
            <a:ln>
              <a:noFill/>
            </a:ln>
            <a:effectLst>
              <a:outerShdw blurRad="63500" dist="12700" dir="13500000" algn="ctr" rotWithShape="0">
                <a:srgbClr val="993D00">
                  <a:alpha val="74997"/>
                </a:srgbClr>
              </a:outerShdw>
            </a:effectLst>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nvGrpSpPr>
            <p:cNvPr id="60" name="Group 55">
              <a:extLst>
                <a:ext uri="{FF2B5EF4-FFF2-40B4-BE49-F238E27FC236}">
                  <a16:creationId xmlns:a16="http://schemas.microsoft.com/office/drawing/2014/main" id="{61146D2D-E5B8-7D7E-796D-6D673507D1D2}"/>
                </a:ext>
              </a:extLst>
            </p:cNvPr>
            <p:cNvGrpSpPr>
              <a:grpSpLocks/>
            </p:cNvGrpSpPr>
            <p:nvPr/>
          </p:nvGrpSpPr>
          <p:grpSpPr bwMode="auto">
            <a:xfrm>
              <a:off x="3615100" y="5196266"/>
              <a:ext cx="215742" cy="137160"/>
              <a:chOff x="0" y="0"/>
              <a:chExt cx="151" cy="96"/>
            </a:xfrm>
          </p:grpSpPr>
          <p:sp>
            <p:nvSpPr>
              <p:cNvPr id="150" name="AutoShape 52">
                <a:extLst>
                  <a:ext uri="{FF2B5EF4-FFF2-40B4-BE49-F238E27FC236}">
                    <a16:creationId xmlns:a16="http://schemas.microsoft.com/office/drawing/2014/main" id="{F62F1DCC-1165-08C8-A603-F1FBF008FFF2}"/>
                  </a:ext>
                </a:extLst>
              </p:cNvPr>
              <p:cNvSpPr>
                <a:spLocks/>
              </p:cNvSpPr>
              <p:nvPr/>
            </p:nvSpPr>
            <p:spPr bwMode="auto">
              <a:xfrm>
                <a:off x="23" y="0"/>
                <a:ext cx="128" cy="96"/>
              </a:xfrm>
              <a:custGeom>
                <a:avLst/>
                <a:gdLst/>
                <a:ahLst/>
                <a:cxnLst/>
                <a:rect l="0" t="0" r="r" b="b"/>
                <a:pathLst>
                  <a:path w="21600" h="21600">
                    <a:moveTo>
                      <a:pt x="8533" y="0"/>
                    </a:moveTo>
                    <a:lnTo>
                      <a:pt x="8533" y="7239"/>
                    </a:lnTo>
                    <a:lnTo>
                      <a:pt x="0" y="7239"/>
                    </a:lnTo>
                    <a:lnTo>
                      <a:pt x="0" y="14361"/>
                    </a:lnTo>
                    <a:lnTo>
                      <a:pt x="8533" y="14361"/>
                    </a:lnTo>
                    <a:lnTo>
                      <a:pt x="8533" y="21600"/>
                    </a:lnTo>
                    <a:lnTo>
                      <a:pt x="21600" y="10800"/>
                    </a:lnTo>
                    <a:close/>
                    <a:moveTo>
                      <a:pt x="8533" y="0"/>
                    </a:moveTo>
                  </a:path>
                </a:pathLst>
              </a:custGeom>
              <a:gradFill rotWithShape="0">
                <a:gsLst>
                  <a:gs pos="0">
                    <a:srgbClr val="FFCCFF"/>
                  </a:gs>
                  <a:gs pos="100000">
                    <a:srgbClr val="FF99CC"/>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51" name="AutoShape 53">
                <a:extLst>
                  <a:ext uri="{FF2B5EF4-FFF2-40B4-BE49-F238E27FC236}">
                    <a16:creationId xmlns:a16="http://schemas.microsoft.com/office/drawing/2014/main" id="{D6DAEE4F-3D8E-232A-6DAF-09DD4B1F7066}"/>
                  </a:ext>
                </a:extLst>
              </p:cNvPr>
              <p:cNvSpPr>
                <a:spLocks/>
              </p:cNvSpPr>
              <p:nvPr/>
            </p:nvSpPr>
            <p:spPr bwMode="auto">
              <a:xfrm>
                <a:off x="9" y="32"/>
                <a:ext cx="9" cy="32"/>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52" name="AutoShape 54">
                <a:extLst>
                  <a:ext uri="{FF2B5EF4-FFF2-40B4-BE49-F238E27FC236}">
                    <a16:creationId xmlns:a16="http://schemas.microsoft.com/office/drawing/2014/main" id="{4112E485-DAFD-596E-30EC-91CEB9F5BDFF}"/>
                  </a:ext>
                </a:extLst>
              </p:cNvPr>
              <p:cNvSpPr>
                <a:spLocks/>
              </p:cNvSpPr>
              <p:nvPr/>
            </p:nvSpPr>
            <p:spPr bwMode="auto">
              <a:xfrm>
                <a:off x="0" y="32"/>
                <a:ext cx="4" cy="32"/>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grpSp>
          <p:nvGrpSpPr>
            <p:cNvPr id="61" name="Group 59">
              <a:extLst>
                <a:ext uri="{FF2B5EF4-FFF2-40B4-BE49-F238E27FC236}">
                  <a16:creationId xmlns:a16="http://schemas.microsoft.com/office/drawing/2014/main" id="{C30FB419-8A37-0F29-01C5-77AD3A0D2D07}"/>
                </a:ext>
              </a:extLst>
            </p:cNvPr>
            <p:cNvGrpSpPr>
              <a:grpSpLocks/>
            </p:cNvGrpSpPr>
            <p:nvPr/>
          </p:nvGrpSpPr>
          <p:grpSpPr bwMode="auto">
            <a:xfrm>
              <a:off x="4553789" y="5191981"/>
              <a:ext cx="214313" cy="138589"/>
              <a:chOff x="0" y="0"/>
              <a:chExt cx="150" cy="96"/>
            </a:xfrm>
          </p:grpSpPr>
          <p:sp>
            <p:nvSpPr>
              <p:cNvPr id="147" name="AutoShape 56">
                <a:extLst>
                  <a:ext uri="{FF2B5EF4-FFF2-40B4-BE49-F238E27FC236}">
                    <a16:creationId xmlns:a16="http://schemas.microsoft.com/office/drawing/2014/main" id="{84F8F571-7B41-6DDC-4F18-E1DFEDBA4A26}"/>
                  </a:ext>
                </a:extLst>
              </p:cNvPr>
              <p:cNvSpPr>
                <a:spLocks/>
              </p:cNvSpPr>
              <p:nvPr/>
            </p:nvSpPr>
            <p:spPr bwMode="auto">
              <a:xfrm>
                <a:off x="23" y="0"/>
                <a:ext cx="127" cy="96"/>
              </a:xfrm>
              <a:custGeom>
                <a:avLst/>
                <a:gdLst/>
                <a:ahLst/>
                <a:cxnLst/>
                <a:rect l="0" t="0" r="r" b="b"/>
                <a:pathLst>
                  <a:path w="21600" h="21600">
                    <a:moveTo>
                      <a:pt x="8533" y="0"/>
                    </a:moveTo>
                    <a:lnTo>
                      <a:pt x="8533" y="7239"/>
                    </a:lnTo>
                    <a:lnTo>
                      <a:pt x="0" y="7239"/>
                    </a:lnTo>
                    <a:lnTo>
                      <a:pt x="0" y="14361"/>
                    </a:lnTo>
                    <a:lnTo>
                      <a:pt x="8533" y="14361"/>
                    </a:lnTo>
                    <a:lnTo>
                      <a:pt x="8533" y="21600"/>
                    </a:lnTo>
                    <a:lnTo>
                      <a:pt x="21600" y="10800"/>
                    </a:lnTo>
                    <a:close/>
                    <a:moveTo>
                      <a:pt x="8533" y="0"/>
                    </a:moveTo>
                  </a:path>
                </a:pathLst>
              </a:custGeom>
              <a:gradFill rotWithShape="0">
                <a:gsLst>
                  <a:gs pos="0">
                    <a:srgbClr val="FFCCFF"/>
                  </a:gs>
                  <a:gs pos="100000">
                    <a:srgbClr val="FF99CC"/>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48" name="AutoShape 57">
                <a:extLst>
                  <a:ext uri="{FF2B5EF4-FFF2-40B4-BE49-F238E27FC236}">
                    <a16:creationId xmlns:a16="http://schemas.microsoft.com/office/drawing/2014/main" id="{8A935BDE-79EC-8B1C-3F7A-50DB4E4C90AC}"/>
                  </a:ext>
                </a:extLst>
              </p:cNvPr>
              <p:cNvSpPr>
                <a:spLocks/>
              </p:cNvSpPr>
              <p:nvPr/>
            </p:nvSpPr>
            <p:spPr bwMode="auto">
              <a:xfrm>
                <a:off x="9" y="32"/>
                <a:ext cx="9" cy="32"/>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49" name="AutoShape 58">
                <a:extLst>
                  <a:ext uri="{FF2B5EF4-FFF2-40B4-BE49-F238E27FC236}">
                    <a16:creationId xmlns:a16="http://schemas.microsoft.com/office/drawing/2014/main" id="{3436393B-CCCE-EA6F-AD65-E828CDEB6F3C}"/>
                  </a:ext>
                </a:extLst>
              </p:cNvPr>
              <p:cNvSpPr>
                <a:spLocks/>
              </p:cNvSpPr>
              <p:nvPr/>
            </p:nvSpPr>
            <p:spPr bwMode="auto">
              <a:xfrm>
                <a:off x="0" y="32"/>
                <a:ext cx="4" cy="32"/>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grpSp>
          <p:nvGrpSpPr>
            <p:cNvPr id="62" name="Group 63">
              <a:extLst>
                <a:ext uri="{FF2B5EF4-FFF2-40B4-BE49-F238E27FC236}">
                  <a16:creationId xmlns:a16="http://schemas.microsoft.com/office/drawing/2014/main" id="{D5EF213B-676A-32E6-65FD-0EC44519D3E9}"/>
                </a:ext>
              </a:extLst>
            </p:cNvPr>
            <p:cNvGrpSpPr>
              <a:grpSpLocks/>
            </p:cNvGrpSpPr>
            <p:nvPr/>
          </p:nvGrpSpPr>
          <p:grpSpPr bwMode="auto">
            <a:xfrm>
              <a:off x="5455330" y="5191981"/>
              <a:ext cx="220028" cy="138589"/>
              <a:chOff x="0" y="0"/>
              <a:chExt cx="154" cy="96"/>
            </a:xfrm>
          </p:grpSpPr>
          <p:sp>
            <p:nvSpPr>
              <p:cNvPr id="144" name="AutoShape 60">
                <a:extLst>
                  <a:ext uri="{FF2B5EF4-FFF2-40B4-BE49-F238E27FC236}">
                    <a16:creationId xmlns:a16="http://schemas.microsoft.com/office/drawing/2014/main" id="{F57ACCF7-E1C9-D4FB-4A54-FC219A654A75}"/>
                  </a:ext>
                </a:extLst>
              </p:cNvPr>
              <p:cNvSpPr>
                <a:spLocks/>
              </p:cNvSpPr>
              <p:nvPr/>
            </p:nvSpPr>
            <p:spPr bwMode="auto">
              <a:xfrm>
                <a:off x="27" y="0"/>
                <a:ext cx="127" cy="96"/>
              </a:xfrm>
              <a:custGeom>
                <a:avLst/>
                <a:gdLst/>
                <a:ahLst/>
                <a:cxnLst/>
                <a:rect l="0" t="0" r="r" b="b"/>
                <a:pathLst>
                  <a:path w="21600" h="21600">
                    <a:moveTo>
                      <a:pt x="8533" y="0"/>
                    </a:moveTo>
                    <a:lnTo>
                      <a:pt x="8533" y="7239"/>
                    </a:lnTo>
                    <a:lnTo>
                      <a:pt x="0" y="7239"/>
                    </a:lnTo>
                    <a:lnTo>
                      <a:pt x="0" y="14361"/>
                    </a:lnTo>
                    <a:lnTo>
                      <a:pt x="8533" y="14361"/>
                    </a:lnTo>
                    <a:lnTo>
                      <a:pt x="8533" y="21600"/>
                    </a:lnTo>
                    <a:lnTo>
                      <a:pt x="21600" y="10800"/>
                    </a:lnTo>
                    <a:close/>
                    <a:moveTo>
                      <a:pt x="8533" y="0"/>
                    </a:moveTo>
                  </a:path>
                </a:pathLst>
              </a:custGeom>
              <a:gradFill rotWithShape="0">
                <a:gsLst>
                  <a:gs pos="0">
                    <a:srgbClr val="FFCCFF"/>
                  </a:gs>
                  <a:gs pos="100000">
                    <a:srgbClr val="FF99CC"/>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45" name="AutoShape 61">
                <a:extLst>
                  <a:ext uri="{FF2B5EF4-FFF2-40B4-BE49-F238E27FC236}">
                    <a16:creationId xmlns:a16="http://schemas.microsoft.com/office/drawing/2014/main" id="{AC9F82F4-5A76-B1B3-616B-906535398D0C}"/>
                  </a:ext>
                </a:extLst>
              </p:cNvPr>
              <p:cNvSpPr>
                <a:spLocks/>
              </p:cNvSpPr>
              <p:nvPr/>
            </p:nvSpPr>
            <p:spPr bwMode="auto">
              <a:xfrm>
                <a:off x="13" y="32"/>
                <a:ext cx="9" cy="32"/>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46" name="AutoShape 62">
                <a:extLst>
                  <a:ext uri="{FF2B5EF4-FFF2-40B4-BE49-F238E27FC236}">
                    <a16:creationId xmlns:a16="http://schemas.microsoft.com/office/drawing/2014/main" id="{9C2AD886-E186-447D-812F-0D10AAA6CC56}"/>
                  </a:ext>
                </a:extLst>
              </p:cNvPr>
              <p:cNvSpPr>
                <a:spLocks/>
              </p:cNvSpPr>
              <p:nvPr/>
            </p:nvSpPr>
            <p:spPr bwMode="auto">
              <a:xfrm>
                <a:off x="0" y="32"/>
                <a:ext cx="4" cy="32"/>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sp>
          <p:nvSpPr>
            <p:cNvPr id="63" name="Rectangle 154">
              <a:extLst>
                <a:ext uri="{FF2B5EF4-FFF2-40B4-BE49-F238E27FC236}">
                  <a16:creationId xmlns:a16="http://schemas.microsoft.com/office/drawing/2014/main" id="{6F82630B-F883-D51C-8A6E-C2BD06B2971F}"/>
                </a:ext>
              </a:extLst>
            </p:cNvPr>
            <p:cNvSpPr>
              <a:spLocks/>
            </p:cNvSpPr>
            <p:nvPr/>
          </p:nvSpPr>
          <p:spPr bwMode="auto">
            <a:xfrm>
              <a:off x="8680899" y="3755488"/>
              <a:ext cx="206114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40640" bIns="0">
              <a:spAutoFit/>
            </a:bodyPr>
            <a:lstStyle/>
            <a:p>
              <a:pPr marL="40005" algn="ctr" defTabSz="822394" fontAlgn="base">
                <a:spcBef>
                  <a:spcPct val="0"/>
                </a:spcBef>
                <a:spcAft>
                  <a:spcPct val="0"/>
                </a:spcAft>
              </a:pPr>
              <a:r>
                <a:rPr kumimoji="0" lang="en-US" altLang="ja-JP" sz="2000" b="1" u="sng" dirty="0">
                  <a:solidFill>
                    <a:srgbClr val="FFFFFF"/>
                  </a:solidFill>
                  <a:latin typeface="+mj-lt"/>
                  <a:ea typeface="+mj-ea"/>
                  <a:cs typeface="Arial Bold" charset="0"/>
                  <a:sym typeface="Arial Bold" charset="0"/>
                </a:rPr>
                <a:t>Gasoline engine</a:t>
              </a:r>
            </a:p>
          </p:txBody>
        </p:sp>
        <p:sp>
          <p:nvSpPr>
            <p:cNvPr id="64" name="AutoShape 155">
              <a:extLst>
                <a:ext uri="{FF2B5EF4-FFF2-40B4-BE49-F238E27FC236}">
                  <a16:creationId xmlns:a16="http://schemas.microsoft.com/office/drawing/2014/main" id="{2A7E3E1D-DCAC-6EC1-1038-83A806837CE6}"/>
                </a:ext>
              </a:extLst>
            </p:cNvPr>
            <p:cNvSpPr>
              <a:spLocks/>
            </p:cNvSpPr>
            <p:nvPr/>
          </p:nvSpPr>
          <p:spPr bwMode="auto">
            <a:xfrm>
              <a:off x="7371043" y="3605103"/>
              <a:ext cx="4390030" cy="2761310"/>
            </a:xfrm>
            <a:prstGeom prst="roundRect">
              <a:avLst>
                <a:gd name="adj" fmla="val 8352"/>
              </a:avLst>
            </a:prstGeom>
            <a:noFill/>
            <a:ln w="9525" cap="flat">
              <a:solidFill>
                <a:srgbClr val="FFFFFF"/>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65" name="Rectangle 156">
              <a:extLst>
                <a:ext uri="{FF2B5EF4-FFF2-40B4-BE49-F238E27FC236}">
                  <a16:creationId xmlns:a16="http://schemas.microsoft.com/office/drawing/2014/main" id="{22BE37D1-70C8-588D-2F65-AE46CFC4D22A}"/>
                </a:ext>
              </a:extLst>
            </p:cNvPr>
            <p:cNvSpPr>
              <a:spLocks/>
            </p:cNvSpPr>
            <p:nvPr/>
          </p:nvSpPr>
          <p:spPr bwMode="auto">
            <a:xfrm>
              <a:off x="8555507" y="4205703"/>
              <a:ext cx="12099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40640" bIns="0">
              <a:spAutoFit/>
            </a:bodyPr>
            <a:lstStyle/>
            <a:p>
              <a:pPr marL="40005" algn="ctr" defTabSz="822394" fontAlgn="base">
                <a:spcBef>
                  <a:spcPct val="0"/>
                </a:spcBef>
                <a:spcAft>
                  <a:spcPct val="0"/>
                </a:spcAft>
              </a:pPr>
              <a:r>
                <a:rPr lang="en-US" altLang="ja-JP" dirty="0">
                  <a:solidFill>
                    <a:srgbClr val="FFFFFF"/>
                  </a:solidFill>
                  <a:latin typeface="+mj-lt"/>
                  <a:ea typeface="+mj-ea"/>
                  <a:cs typeface="Arial Bold" charset="0"/>
                  <a:sym typeface="Arial Bold" charset="0"/>
                </a:rPr>
                <a:t>Spark Plug</a:t>
              </a:r>
            </a:p>
          </p:txBody>
        </p:sp>
        <p:grpSp>
          <p:nvGrpSpPr>
            <p:cNvPr id="66" name="Group 166">
              <a:extLst>
                <a:ext uri="{FF2B5EF4-FFF2-40B4-BE49-F238E27FC236}">
                  <a16:creationId xmlns:a16="http://schemas.microsoft.com/office/drawing/2014/main" id="{311D30DA-688B-AA48-5ACA-6D8C0B8331F3}"/>
                </a:ext>
              </a:extLst>
            </p:cNvPr>
            <p:cNvGrpSpPr>
              <a:grpSpLocks/>
            </p:cNvGrpSpPr>
            <p:nvPr/>
          </p:nvGrpSpPr>
          <p:grpSpPr bwMode="auto">
            <a:xfrm>
              <a:off x="8874587" y="4934108"/>
              <a:ext cx="377190" cy="615792"/>
              <a:chOff x="0" y="0"/>
              <a:chExt cx="264" cy="431"/>
            </a:xfrm>
          </p:grpSpPr>
          <p:sp>
            <p:nvSpPr>
              <p:cNvPr id="135" name="Rectangle 157">
                <a:extLst>
                  <a:ext uri="{FF2B5EF4-FFF2-40B4-BE49-F238E27FC236}">
                    <a16:creationId xmlns:a16="http://schemas.microsoft.com/office/drawing/2014/main" id="{AA7BCEDE-80C6-3223-5CA4-C96DBC7F5703}"/>
                  </a:ext>
                </a:extLst>
              </p:cNvPr>
              <p:cNvSpPr>
                <a:spLocks/>
              </p:cNvSpPr>
              <p:nvPr/>
            </p:nvSpPr>
            <p:spPr bwMode="auto">
              <a:xfrm>
                <a:off x="114" y="227"/>
                <a:ext cx="32" cy="204"/>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36" name="Rectangle 158">
                <a:extLst>
                  <a:ext uri="{FF2B5EF4-FFF2-40B4-BE49-F238E27FC236}">
                    <a16:creationId xmlns:a16="http://schemas.microsoft.com/office/drawing/2014/main" id="{8DF7F66A-64EA-8EC2-BB2F-BD8DB0D9A8AB}"/>
                  </a:ext>
                </a:extLst>
              </p:cNvPr>
              <p:cNvSpPr>
                <a:spLocks/>
              </p:cNvSpPr>
              <p:nvPr/>
            </p:nvSpPr>
            <p:spPr bwMode="auto">
              <a:xfrm>
                <a:off x="0" y="0"/>
                <a:ext cx="264" cy="276"/>
              </a:xfrm>
              <a:prstGeom prst="rect">
                <a:avLst/>
              </a:prstGeom>
              <a:gradFill rotWithShape="0">
                <a:gsLst>
                  <a:gs pos="0">
                    <a:srgbClr val="DDDDDD"/>
                  </a:gs>
                  <a:gs pos="50000">
                    <a:srgbClr val="FFFFFF"/>
                  </a:gs>
                  <a:gs pos="100000">
                    <a:srgbClr val="DDDDDD"/>
                  </a:gs>
                </a:gsLst>
                <a:lin ang="0" scaled="1"/>
              </a:gradFill>
              <a:ln w="28575" cap="flat">
                <a:solidFill>
                  <a:srgbClr val="808080"/>
                </a:solidFill>
                <a:prstDash val="solid"/>
                <a:miter lim="800000"/>
                <a:headEnd type="none" w="med" len="med"/>
                <a:tailEnd type="none" w="med" len="med"/>
              </a:ln>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nvGrpSpPr>
              <p:cNvPr id="137" name="Group 164">
                <a:extLst>
                  <a:ext uri="{FF2B5EF4-FFF2-40B4-BE49-F238E27FC236}">
                    <a16:creationId xmlns:a16="http://schemas.microsoft.com/office/drawing/2014/main" id="{778FA97F-448F-34D8-AC26-0262C30703E6}"/>
                  </a:ext>
                </a:extLst>
              </p:cNvPr>
              <p:cNvGrpSpPr>
                <a:grpSpLocks/>
              </p:cNvGrpSpPr>
              <p:nvPr/>
            </p:nvGrpSpPr>
            <p:grpSpPr bwMode="auto">
              <a:xfrm>
                <a:off x="33" y="15"/>
                <a:ext cx="192" cy="214"/>
                <a:chOff x="0" y="0"/>
                <a:chExt cx="192" cy="213"/>
              </a:xfrm>
            </p:grpSpPr>
            <p:sp>
              <p:nvSpPr>
                <p:cNvPr id="139" name="AutoShape 159">
                  <a:extLst>
                    <a:ext uri="{FF2B5EF4-FFF2-40B4-BE49-F238E27FC236}">
                      <a16:creationId xmlns:a16="http://schemas.microsoft.com/office/drawing/2014/main" id="{B1190A11-A125-60DE-7405-B31C5D686D48}"/>
                    </a:ext>
                  </a:extLst>
                </p:cNvPr>
                <p:cNvSpPr>
                  <a:spLocks/>
                </p:cNvSpPr>
                <p:nvPr/>
              </p:nvSpPr>
              <p:spPr bwMode="auto">
                <a:xfrm>
                  <a:off x="0" y="0"/>
                  <a:ext cx="192" cy="132"/>
                </a:xfrm>
                <a:custGeom>
                  <a:avLst/>
                  <a:gdLst/>
                  <a:ahLst/>
                  <a:cxnLst/>
                  <a:rect l="0" t="0" r="r" b="b"/>
                  <a:pathLst>
                    <a:path w="21264" h="20623">
                      <a:moveTo>
                        <a:pt x="1919" y="6857"/>
                      </a:moveTo>
                      <a:cubicBezTo>
                        <a:pt x="744" y="7018"/>
                        <a:pt x="-110" y="8412"/>
                        <a:pt x="11" y="9971"/>
                      </a:cubicBezTo>
                      <a:cubicBezTo>
                        <a:pt x="81" y="10871"/>
                        <a:pt x="470" y="11672"/>
                        <a:pt x="1058" y="12130"/>
                      </a:cubicBezTo>
                      <a:lnTo>
                        <a:pt x="1047" y="12097"/>
                      </a:lnTo>
                      <a:cubicBezTo>
                        <a:pt x="237" y="13237"/>
                        <a:pt x="282" y="15025"/>
                        <a:pt x="1147" y="16091"/>
                      </a:cubicBezTo>
                      <a:cubicBezTo>
                        <a:pt x="1608" y="16659"/>
                        <a:pt x="2236" y="16931"/>
                        <a:pt x="2864" y="16834"/>
                      </a:cubicBezTo>
                      <a:lnTo>
                        <a:pt x="2853" y="16853"/>
                      </a:lnTo>
                      <a:cubicBezTo>
                        <a:pt x="3897" y="19265"/>
                        <a:pt x="6219" y="20100"/>
                        <a:pt x="8040" y="18718"/>
                      </a:cubicBezTo>
                      <a:cubicBezTo>
                        <a:pt x="8063" y="18700"/>
                        <a:pt x="8086" y="18683"/>
                        <a:pt x="8108" y="18665"/>
                      </a:cubicBezTo>
                      <a:lnTo>
                        <a:pt x="8102" y="18668"/>
                      </a:lnTo>
                      <a:cubicBezTo>
                        <a:pt x="9122" y="20688"/>
                        <a:pt x="11186" y="21231"/>
                        <a:pt x="12712" y="19881"/>
                      </a:cubicBezTo>
                      <a:cubicBezTo>
                        <a:pt x="13352" y="19315"/>
                        <a:pt x="13823" y="18473"/>
                        <a:pt x="14046" y="17498"/>
                      </a:cubicBezTo>
                      <a:lnTo>
                        <a:pt x="14050" y="17522"/>
                      </a:lnTo>
                      <a:cubicBezTo>
                        <a:pt x="15384" y="18621"/>
                        <a:pt x="17141" y="18085"/>
                        <a:pt x="17974" y="16325"/>
                      </a:cubicBezTo>
                      <a:cubicBezTo>
                        <a:pt x="18252" y="15737"/>
                        <a:pt x="18401" y="15059"/>
                        <a:pt x="18406" y="14366"/>
                      </a:cubicBezTo>
                      <a:lnTo>
                        <a:pt x="18400" y="14357"/>
                      </a:lnTo>
                      <a:cubicBezTo>
                        <a:pt x="20223" y="14013"/>
                        <a:pt x="21490" y="11783"/>
                        <a:pt x="21229" y="9377"/>
                      </a:cubicBezTo>
                      <a:cubicBezTo>
                        <a:pt x="21148" y="8627"/>
                        <a:pt x="20922" y="7918"/>
                        <a:pt x="20573" y="7318"/>
                      </a:cubicBezTo>
                      <a:lnTo>
                        <a:pt x="20566" y="7316"/>
                      </a:lnTo>
                      <a:cubicBezTo>
                        <a:pt x="21137" y="5554"/>
                        <a:pt x="20520" y="3512"/>
                        <a:pt x="19188" y="2756"/>
                      </a:cubicBezTo>
                      <a:cubicBezTo>
                        <a:pt x="19076" y="2693"/>
                        <a:pt x="18961" y="2640"/>
                        <a:pt x="18843" y="2597"/>
                      </a:cubicBezTo>
                      <a:lnTo>
                        <a:pt x="18852" y="2591"/>
                      </a:lnTo>
                      <a:cubicBezTo>
                        <a:pt x="18618" y="879"/>
                        <a:pt x="17375" y="-258"/>
                        <a:pt x="16075" y="50"/>
                      </a:cubicBezTo>
                      <a:cubicBezTo>
                        <a:pt x="15529" y="180"/>
                        <a:pt x="15034" y="555"/>
                        <a:pt x="14675" y="1113"/>
                      </a:cubicBezTo>
                      <a:lnTo>
                        <a:pt x="14679" y="1117"/>
                      </a:lnTo>
                      <a:cubicBezTo>
                        <a:pt x="13960" y="-129"/>
                        <a:pt x="12611" y="-369"/>
                        <a:pt x="11668" y="582"/>
                      </a:cubicBezTo>
                      <a:cubicBezTo>
                        <a:pt x="11406" y="845"/>
                        <a:pt x="11194" y="1183"/>
                        <a:pt x="11048" y="1572"/>
                      </a:cubicBezTo>
                      <a:lnTo>
                        <a:pt x="11055" y="1618"/>
                      </a:lnTo>
                      <a:cubicBezTo>
                        <a:pt x="10022" y="274"/>
                        <a:pt x="8360" y="291"/>
                        <a:pt x="7343" y="1657"/>
                      </a:cubicBezTo>
                      <a:cubicBezTo>
                        <a:pt x="7165" y="1895"/>
                        <a:pt x="7014" y="2167"/>
                        <a:pt x="6895" y="2463"/>
                      </a:cubicBezTo>
                      <a:lnTo>
                        <a:pt x="6887" y="2485"/>
                      </a:lnTo>
                      <a:cubicBezTo>
                        <a:pt x="5303" y="1260"/>
                        <a:pt x="3266" y="1962"/>
                        <a:pt x="2338" y="4053"/>
                      </a:cubicBezTo>
                      <a:cubicBezTo>
                        <a:pt x="1962" y="4900"/>
                        <a:pt x="1812" y="5889"/>
                        <a:pt x="1913" y="6862"/>
                      </a:cubicBezTo>
                      <a:close/>
                      <a:moveTo>
                        <a:pt x="1919" y="6857"/>
                      </a:moveTo>
                    </a:path>
                  </a:pathLst>
                </a:custGeom>
                <a:gradFill rotWithShape="0">
                  <a:gsLst>
                    <a:gs pos="0">
                      <a:srgbClr val="FFFF99"/>
                    </a:gs>
                    <a:gs pos="100000">
                      <a:srgbClr val="CCFF33"/>
                    </a:gs>
                  </a:gsLst>
                  <a:lin ang="5400000" scaled="1"/>
                </a:gradFill>
                <a:ln w="9525" cap="flat">
                  <a:solidFill>
                    <a:srgbClr val="FFCC00"/>
                  </a:solidFill>
                  <a:prstDash val="solid"/>
                  <a:round/>
                  <a:headEnd type="none" w="med" len="med"/>
                  <a:tailEnd type="none" w="med" len="med"/>
                </a:ln>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40" name="AutoShape 160">
                  <a:extLst>
                    <a:ext uri="{FF2B5EF4-FFF2-40B4-BE49-F238E27FC236}">
                      <a16:creationId xmlns:a16="http://schemas.microsoft.com/office/drawing/2014/main" id="{54B77872-F9FA-D1E7-CC6B-E0012B0EF01D}"/>
                    </a:ext>
                  </a:extLst>
                </p:cNvPr>
                <p:cNvSpPr>
                  <a:spLocks/>
                </p:cNvSpPr>
                <p:nvPr/>
              </p:nvSpPr>
              <p:spPr bwMode="auto">
                <a:xfrm>
                  <a:off x="62" y="144"/>
                  <a:ext cx="32" cy="22"/>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FFFF99"/>
                    </a:gs>
                    <a:gs pos="100000">
                      <a:srgbClr val="CCFF33"/>
                    </a:gs>
                  </a:gsLst>
                  <a:lin ang="5400000" scaled="1"/>
                </a:gradFill>
                <a:ln w="9525" cap="flat">
                  <a:solidFill>
                    <a:srgbClr val="FFCC00"/>
                  </a:solidFill>
                  <a:prstDash val="solid"/>
                  <a:round/>
                  <a:headEnd type="none" w="med" len="med"/>
                  <a:tailEnd type="none" w="med" len="med"/>
                </a:ln>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41" name="AutoShape 161">
                  <a:extLst>
                    <a:ext uri="{FF2B5EF4-FFF2-40B4-BE49-F238E27FC236}">
                      <a16:creationId xmlns:a16="http://schemas.microsoft.com/office/drawing/2014/main" id="{CDFD2A6D-19AD-D1A2-1C83-459D98238270}"/>
                    </a:ext>
                  </a:extLst>
                </p:cNvPr>
                <p:cNvSpPr>
                  <a:spLocks/>
                </p:cNvSpPr>
                <p:nvPr/>
              </p:nvSpPr>
              <p:spPr bwMode="auto">
                <a:xfrm>
                  <a:off x="61" y="178"/>
                  <a:ext cx="21" cy="15"/>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FFFF99"/>
                    </a:gs>
                    <a:gs pos="100000">
                      <a:srgbClr val="CCFF33"/>
                    </a:gs>
                  </a:gsLst>
                  <a:lin ang="5400000" scaled="1"/>
                </a:gradFill>
                <a:ln w="9525" cap="flat">
                  <a:solidFill>
                    <a:srgbClr val="FFCC00"/>
                  </a:solidFill>
                  <a:prstDash val="solid"/>
                  <a:round/>
                  <a:headEnd type="none" w="med" len="med"/>
                  <a:tailEnd type="none" w="med" len="med"/>
                </a:ln>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42" name="AutoShape 162">
                  <a:extLst>
                    <a:ext uri="{FF2B5EF4-FFF2-40B4-BE49-F238E27FC236}">
                      <a16:creationId xmlns:a16="http://schemas.microsoft.com/office/drawing/2014/main" id="{1242525E-86E7-9744-9EB9-768F9B2F4CC2}"/>
                    </a:ext>
                  </a:extLst>
                </p:cNvPr>
                <p:cNvSpPr>
                  <a:spLocks/>
                </p:cNvSpPr>
                <p:nvPr/>
              </p:nvSpPr>
              <p:spPr bwMode="auto">
                <a:xfrm>
                  <a:off x="62" y="206"/>
                  <a:ext cx="10" cy="7"/>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FFFF99"/>
                    </a:gs>
                    <a:gs pos="100000">
                      <a:srgbClr val="CCFF33"/>
                    </a:gs>
                  </a:gsLst>
                  <a:lin ang="5400000" scaled="1"/>
                </a:gradFill>
                <a:ln w="9525" cap="flat">
                  <a:solidFill>
                    <a:srgbClr val="FFCC00"/>
                  </a:solidFill>
                  <a:prstDash val="solid"/>
                  <a:round/>
                  <a:headEnd type="none" w="med" len="med"/>
                  <a:tailEnd type="none" w="med" len="med"/>
                </a:ln>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43" name="AutoShape 163">
                  <a:extLst>
                    <a:ext uri="{FF2B5EF4-FFF2-40B4-BE49-F238E27FC236}">
                      <a16:creationId xmlns:a16="http://schemas.microsoft.com/office/drawing/2014/main" id="{982F2240-82F7-A760-85D4-D150779528FA}"/>
                    </a:ext>
                  </a:extLst>
                </p:cNvPr>
                <p:cNvSpPr>
                  <a:spLocks/>
                </p:cNvSpPr>
                <p:nvPr/>
              </p:nvSpPr>
              <p:spPr bwMode="auto">
                <a:xfrm>
                  <a:off x="9" y="7"/>
                  <a:ext cx="177" cy="112"/>
                </a:xfrm>
                <a:custGeom>
                  <a:avLst/>
                  <a:gdLst/>
                  <a:ahLst/>
                  <a:cxnLst/>
                  <a:rect l="0" t="0" r="r" b="b"/>
                  <a:pathLst>
                    <a:path w="21600" h="21600">
                      <a:moveTo>
                        <a:pt x="0" y="13555"/>
                      </a:moveTo>
                      <a:cubicBezTo>
                        <a:pt x="417" y="13915"/>
                        <a:pt x="899" y="14078"/>
                        <a:pt x="1381" y="14023"/>
                      </a:cubicBezTo>
                      <a:moveTo>
                        <a:pt x="2000" y="19344"/>
                      </a:moveTo>
                      <a:cubicBezTo>
                        <a:pt x="2207" y="19308"/>
                        <a:pt x="2410" y="19233"/>
                        <a:pt x="2604" y="19120"/>
                      </a:cubicBezTo>
                      <a:moveTo>
                        <a:pt x="7435" y="20578"/>
                      </a:moveTo>
                      <a:cubicBezTo>
                        <a:pt x="7532" y="20937"/>
                        <a:pt x="7654" y="21279"/>
                        <a:pt x="7799" y="21600"/>
                      </a:cubicBezTo>
                      <a:moveTo>
                        <a:pt x="14381" y="20160"/>
                      </a:moveTo>
                      <a:cubicBezTo>
                        <a:pt x="14456" y="19795"/>
                        <a:pt x="14505" y="19419"/>
                        <a:pt x="14527" y="19039"/>
                      </a:cubicBezTo>
                      <a:moveTo>
                        <a:pt x="19208" y="16307"/>
                      </a:moveTo>
                      <a:cubicBezTo>
                        <a:pt x="19218" y="14526"/>
                        <a:pt x="18528" y="12895"/>
                        <a:pt x="17436" y="12115"/>
                      </a:cubicBezTo>
                      <a:moveTo>
                        <a:pt x="20811" y="9204"/>
                      </a:moveTo>
                      <a:cubicBezTo>
                        <a:pt x="21153" y="8777"/>
                        <a:pt x="21423" y="8239"/>
                        <a:pt x="21600" y="7632"/>
                      </a:cubicBezTo>
                      <a:moveTo>
                        <a:pt x="19744" y="2561"/>
                      </a:moveTo>
                      <a:cubicBezTo>
                        <a:pt x="19747" y="2312"/>
                        <a:pt x="19733" y="2063"/>
                        <a:pt x="19702" y="1818"/>
                      </a:cubicBezTo>
                      <a:moveTo>
                        <a:pt x="15078" y="0"/>
                      </a:moveTo>
                      <a:cubicBezTo>
                        <a:pt x="14912" y="285"/>
                        <a:pt x="14776" y="604"/>
                        <a:pt x="14673" y="947"/>
                      </a:cubicBezTo>
                      <a:moveTo>
                        <a:pt x="11061" y="564"/>
                      </a:moveTo>
                      <a:cubicBezTo>
                        <a:pt x="10973" y="823"/>
                        <a:pt x="10907" y="1098"/>
                        <a:pt x="10865" y="1381"/>
                      </a:cubicBezTo>
                      <a:moveTo>
                        <a:pt x="7163" y="2480"/>
                      </a:moveTo>
                      <a:cubicBezTo>
                        <a:pt x="6949" y="2175"/>
                        <a:pt x="6711" y="1909"/>
                        <a:pt x="6454" y="1688"/>
                      </a:cubicBezTo>
                      <a:moveTo>
                        <a:pt x="946" y="7074"/>
                      </a:moveTo>
                      <a:cubicBezTo>
                        <a:pt x="973" y="7356"/>
                        <a:pt x="1014" y="7635"/>
                        <a:pt x="1070" y="7907"/>
                      </a:cubicBezTo>
                    </a:path>
                  </a:pathLst>
                </a:custGeom>
                <a:noFill/>
                <a:ln w="9525" cap="flat">
                  <a:solidFill>
                    <a:srgbClr val="FFCC00"/>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sp>
            <p:nvSpPr>
              <p:cNvPr id="138" name="Rectangle 165">
                <a:extLst>
                  <a:ext uri="{FF2B5EF4-FFF2-40B4-BE49-F238E27FC236}">
                    <a16:creationId xmlns:a16="http://schemas.microsoft.com/office/drawing/2014/main" id="{811F894B-3450-815F-6867-3281001CA205}"/>
                  </a:ext>
                </a:extLst>
              </p:cNvPr>
              <p:cNvSpPr>
                <a:spLocks/>
              </p:cNvSpPr>
              <p:nvPr/>
            </p:nvSpPr>
            <p:spPr bwMode="auto">
              <a:xfrm>
                <a:off x="10" y="160"/>
                <a:ext cx="242" cy="168"/>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grpSp>
          <p:nvGrpSpPr>
            <p:cNvPr id="67" name="Group 176">
              <a:extLst>
                <a:ext uri="{FF2B5EF4-FFF2-40B4-BE49-F238E27FC236}">
                  <a16:creationId xmlns:a16="http://schemas.microsoft.com/office/drawing/2014/main" id="{3083E5E3-F4FF-0634-3BF6-173812A76736}"/>
                </a:ext>
              </a:extLst>
            </p:cNvPr>
            <p:cNvGrpSpPr>
              <a:grpSpLocks/>
            </p:cNvGrpSpPr>
            <p:nvPr/>
          </p:nvGrpSpPr>
          <p:grpSpPr bwMode="auto">
            <a:xfrm>
              <a:off x="7863913" y="4934108"/>
              <a:ext cx="377190" cy="744379"/>
              <a:chOff x="0" y="0"/>
              <a:chExt cx="264" cy="521"/>
            </a:xfrm>
          </p:grpSpPr>
          <p:sp>
            <p:nvSpPr>
              <p:cNvPr id="126" name="Rectangle 167">
                <a:extLst>
                  <a:ext uri="{FF2B5EF4-FFF2-40B4-BE49-F238E27FC236}">
                    <a16:creationId xmlns:a16="http://schemas.microsoft.com/office/drawing/2014/main" id="{50A8B3F5-074E-8C4A-080C-6859C3B513CE}"/>
                  </a:ext>
                </a:extLst>
              </p:cNvPr>
              <p:cNvSpPr>
                <a:spLocks/>
              </p:cNvSpPr>
              <p:nvPr/>
            </p:nvSpPr>
            <p:spPr bwMode="auto">
              <a:xfrm>
                <a:off x="117" y="315"/>
                <a:ext cx="32" cy="206"/>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27" name="Rectangle 168">
                <a:extLst>
                  <a:ext uri="{FF2B5EF4-FFF2-40B4-BE49-F238E27FC236}">
                    <a16:creationId xmlns:a16="http://schemas.microsoft.com/office/drawing/2014/main" id="{4A9137C4-95AD-B8ED-8F42-F8830A8C3803}"/>
                  </a:ext>
                </a:extLst>
              </p:cNvPr>
              <p:cNvSpPr>
                <a:spLocks/>
              </p:cNvSpPr>
              <p:nvPr/>
            </p:nvSpPr>
            <p:spPr bwMode="auto">
              <a:xfrm>
                <a:off x="0" y="0"/>
                <a:ext cx="264" cy="276"/>
              </a:xfrm>
              <a:prstGeom prst="rect">
                <a:avLst/>
              </a:prstGeom>
              <a:gradFill rotWithShape="0">
                <a:gsLst>
                  <a:gs pos="0">
                    <a:srgbClr val="DDDDDD"/>
                  </a:gs>
                  <a:gs pos="50000">
                    <a:srgbClr val="FFFFFF"/>
                  </a:gs>
                  <a:gs pos="100000">
                    <a:srgbClr val="DDDDDD"/>
                  </a:gs>
                </a:gsLst>
                <a:lin ang="0" scaled="1"/>
              </a:gradFill>
              <a:ln w="28575" cap="flat">
                <a:solidFill>
                  <a:srgbClr val="808080"/>
                </a:solidFill>
                <a:prstDash val="solid"/>
                <a:miter lim="800000"/>
                <a:headEnd type="none" w="med" len="med"/>
                <a:tailEnd type="none" w="med" len="med"/>
              </a:ln>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nvGrpSpPr>
              <p:cNvPr id="128" name="Group 174">
                <a:extLst>
                  <a:ext uri="{FF2B5EF4-FFF2-40B4-BE49-F238E27FC236}">
                    <a16:creationId xmlns:a16="http://schemas.microsoft.com/office/drawing/2014/main" id="{FF749753-6DD7-5D05-B20B-F29592742E17}"/>
                  </a:ext>
                </a:extLst>
              </p:cNvPr>
              <p:cNvGrpSpPr>
                <a:grpSpLocks/>
              </p:cNvGrpSpPr>
              <p:nvPr/>
            </p:nvGrpSpPr>
            <p:grpSpPr bwMode="auto">
              <a:xfrm>
                <a:off x="37" y="16"/>
                <a:ext cx="193" cy="373"/>
                <a:chOff x="0" y="0"/>
                <a:chExt cx="192" cy="372"/>
              </a:xfrm>
            </p:grpSpPr>
            <p:sp>
              <p:nvSpPr>
                <p:cNvPr id="130" name="AutoShape 169">
                  <a:extLst>
                    <a:ext uri="{FF2B5EF4-FFF2-40B4-BE49-F238E27FC236}">
                      <a16:creationId xmlns:a16="http://schemas.microsoft.com/office/drawing/2014/main" id="{61C6A52C-D7EB-33C7-5EA0-EEA1856EFB43}"/>
                    </a:ext>
                  </a:extLst>
                </p:cNvPr>
                <p:cNvSpPr>
                  <a:spLocks/>
                </p:cNvSpPr>
                <p:nvPr/>
              </p:nvSpPr>
              <p:spPr bwMode="auto">
                <a:xfrm>
                  <a:off x="0" y="0"/>
                  <a:ext cx="192" cy="216"/>
                </a:xfrm>
                <a:custGeom>
                  <a:avLst/>
                  <a:gdLst/>
                  <a:ahLst/>
                  <a:cxnLst/>
                  <a:rect l="0" t="0" r="r" b="b"/>
                  <a:pathLst>
                    <a:path w="21264" h="20623">
                      <a:moveTo>
                        <a:pt x="1919" y="6857"/>
                      </a:moveTo>
                      <a:cubicBezTo>
                        <a:pt x="744" y="7018"/>
                        <a:pt x="-110" y="8412"/>
                        <a:pt x="11" y="9971"/>
                      </a:cubicBezTo>
                      <a:cubicBezTo>
                        <a:pt x="81" y="10871"/>
                        <a:pt x="470" y="11672"/>
                        <a:pt x="1058" y="12130"/>
                      </a:cubicBezTo>
                      <a:lnTo>
                        <a:pt x="1047" y="12097"/>
                      </a:lnTo>
                      <a:cubicBezTo>
                        <a:pt x="237" y="13237"/>
                        <a:pt x="282" y="15025"/>
                        <a:pt x="1147" y="16091"/>
                      </a:cubicBezTo>
                      <a:cubicBezTo>
                        <a:pt x="1608" y="16659"/>
                        <a:pt x="2236" y="16931"/>
                        <a:pt x="2864" y="16834"/>
                      </a:cubicBezTo>
                      <a:lnTo>
                        <a:pt x="2853" y="16853"/>
                      </a:lnTo>
                      <a:cubicBezTo>
                        <a:pt x="3897" y="19265"/>
                        <a:pt x="6219" y="20100"/>
                        <a:pt x="8040" y="18718"/>
                      </a:cubicBezTo>
                      <a:cubicBezTo>
                        <a:pt x="8063" y="18700"/>
                        <a:pt x="8086" y="18683"/>
                        <a:pt x="8108" y="18665"/>
                      </a:cubicBezTo>
                      <a:lnTo>
                        <a:pt x="8102" y="18668"/>
                      </a:lnTo>
                      <a:cubicBezTo>
                        <a:pt x="9122" y="20688"/>
                        <a:pt x="11186" y="21231"/>
                        <a:pt x="12712" y="19881"/>
                      </a:cubicBezTo>
                      <a:cubicBezTo>
                        <a:pt x="13352" y="19315"/>
                        <a:pt x="13823" y="18473"/>
                        <a:pt x="14046" y="17498"/>
                      </a:cubicBezTo>
                      <a:lnTo>
                        <a:pt x="14050" y="17522"/>
                      </a:lnTo>
                      <a:cubicBezTo>
                        <a:pt x="15384" y="18621"/>
                        <a:pt x="17141" y="18085"/>
                        <a:pt x="17974" y="16325"/>
                      </a:cubicBezTo>
                      <a:cubicBezTo>
                        <a:pt x="18252" y="15737"/>
                        <a:pt x="18401" y="15059"/>
                        <a:pt x="18406" y="14366"/>
                      </a:cubicBezTo>
                      <a:lnTo>
                        <a:pt x="18400" y="14357"/>
                      </a:lnTo>
                      <a:cubicBezTo>
                        <a:pt x="20223" y="14013"/>
                        <a:pt x="21490" y="11783"/>
                        <a:pt x="21229" y="9377"/>
                      </a:cubicBezTo>
                      <a:cubicBezTo>
                        <a:pt x="21148" y="8627"/>
                        <a:pt x="20922" y="7918"/>
                        <a:pt x="20573" y="7318"/>
                      </a:cubicBezTo>
                      <a:lnTo>
                        <a:pt x="20566" y="7316"/>
                      </a:lnTo>
                      <a:cubicBezTo>
                        <a:pt x="21137" y="5554"/>
                        <a:pt x="20520" y="3512"/>
                        <a:pt x="19188" y="2756"/>
                      </a:cubicBezTo>
                      <a:cubicBezTo>
                        <a:pt x="19076" y="2693"/>
                        <a:pt x="18961" y="2640"/>
                        <a:pt x="18843" y="2597"/>
                      </a:cubicBezTo>
                      <a:lnTo>
                        <a:pt x="18852" y="2591"/>
                      </a:lnTo>
                      <a:cubicBezTo>
                        <a:pt x="18618" y="879"/>
                        <a:pt x="17375" y="-258"/>
                        <a:pt x="16075" y="50"/>
                      </a:cubicBezTo>
                      <a:cubicBezTo>
                        <a:pt x="15529" y="180"/>
                        <a:pt x="15034" y="555"/>
                        <a:pt x="14675" y="1113"/>
                      </a:cubicBezTo>
                      <a:lnTo>
                        <a:pt x="14679" y="1117"/>
                      </a:lnTo>
                      <a:cubicBezTo>
                        <a:pt x="13960" y="-129"/>
                        <a:pt x="12611" y="-369"/>
                        <a:pt x="11668" y="582"/>
                      </a:cubicBezTo>
                      <a:cubicBezTo>
                        <a:pt x="11406" y="845"/>
                        <a:pt x="11194" y="1183"/>
                        <a:pt x="11048" y="1572"/>
                      </a:cubicBezTo>
                      <a:lnTo>
                        <a:pt x="11055" y="1618"/>
                      </a:lnTo>
                      <a:cubicBezTo>
                        <a:pt x="10022" y="274"/>
                        <a:pt x="8360" y="291"/>
                        <a:pt x="7343" y="1657"/>
                      </a:cubicBezTo>
                      <a:cubicBezTo>
                        <a:pt x="7165" y="1895"/>
                        <a:pt x="7014" y="2167"/>
                        <a:pt x="6895" y="2463"/>
                      </a:cubicBezTo>
                      <a:lnTo>
                        <a:pt x="6887" y="2485"/>
                      </a:lnTo>
                      <a:cubicBezTo>
                        <a:pt x="5303" y="1260"/>
                        <a:pt x="3266" y="1962"/>
                        <a:pt x="2338" y="4053"/>
                      </a:cubicBezTo>
                      <a:cubicBezTo>
                        <a:pt x="1962" y="4900"/>
                        <a:pt x="1812" y="5889"/>
                        <a:pt x="1913" y="6862"/>
                      </a:cubicBezTo>
                      <a:close/>
                      <a:moveTo>
                        <a:pt x="1919" y="6857"/>
                      </a:moveTo>
                    </a:path>
                  </a:pathLst>
                </a:custGeom>
                <a:gradFill rotWithShape="0">
                  <a:gsLst>
                    <a:gs pos="0">
                      <a:srgbClr val="99FF99"/>
                    </a:gs>
                    <a:gs pos="100000">
                      <a:srgbClr val="CCFF33"/>
                    </a:gs>
                  </a:gsLst>
                  <a:lin ang="5400000" scaled="1"/>
                </a:gradFill>
                <a:ln w="9525" cap="flat">
                  <a:solidFill>
                    <a:srgbClr val="66FF33"/>
                  </a:solidFill>
                  <a:prstDash val="solid"/>
                  <a:round/>
                  <a:headEnd type="none" w="med" len="med"/>
                  <a:tailEnd type="none" w="med" len="med"/>
                </a:ln>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31" name="AutoShape 170">
                  <a:extLst>
                    <a:ext uri="{FF2B5EF4-FFF2-40B4-BE49-F238E27FC236}">
                      <a16:creationId xmlns:a16="http://schemas.microsoft.com/office/drawing/2014/main" id="{83BCB568-481C-D83F-0086-4CF4930C86C8}"/>
                    </a:ext>
                  </a:extLst>
                </p:cNvPr>
                <p:cNvSpPr>
                  <a:spLocks/>
                </p:cNvSpPr>
                <p:nvPr/>
              </p:nvSpPr>
              <p:spPr bwMode="auto">
                <a:xfrm>
                  <a:off x="80" y="244"/>
                  <a:ext cx="32" cy="36"/>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99FF99"/>
                    </a:gs>
                    <a:gs pos="100000">
                      <a:srgbClr val="CCFF33"/>
                    </a:gs>
                  </a:gsLst>
                  <a:lin ang="5400000" scaled="1"/>
                </a:gradFill>
                <a:ln w="9525" cap="flat">
                  <a:solidFill>
                    <a:srgbClr val="66FF33"/>
                  </a:solidFill>
                  <a:prstDash val="solid"/>
                  <a:round/>
                  <a:headEnd type="none" w="med" len="med"/>
                  <a:tailEnd type="none" w="med" len="med"/>
                </a:ln>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32" name="AutoShape 171">
                  <a:extLst>
                    <a:ext uri="{FF2B5EF4-FFF2-40B4-BE49-F238E27FC236}">
                      <a16:creationId xmlns:a16="http://schemas.microsoft.com/office/drawing/2014/main" id="{6AFD46B9-B5AD-A242-5898-40FB9CF1AE0B}"/>
                    </a:ext>
                  </a:extLst>
                </p:cNvPr>
                <p:cNvSpPr>
                  <a:spLocks/>
                </p:cNvSpPr>
                <p:nvPr/>
              </p:nvSpPr>
              <p:spPr bwMode="auto">
                <a:xfrm>
                  <a:off x="86" y="308"/>
                  <a:ext cx="21" cy="24"/>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99FF99"/>
                    </a:gs>
                    <a:gs pos="100000">
                      <a:srgbClr val="CCFF33"/>
                    </a:gs>
                  </a:gsLst>
                  <a:lin ang="5400000" scaled="1"/>
                </a:gradFill>
                <a:ln w="9525" cap="flat">
                  <a:solidFill>
                    <a:srgbClr val="66FF33"/>
                  </a:solidFill>
                  <a:prstDash val="solid"/>
                  <a:round/>
                  <a:headEnd type="none" w="med" len="med"/>
                  <a:tailEnd type="none" w="med" len="med"/>
                </a:ln>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33" name="AutoShape 172">
                  <a:extLst>
                    <a:ext uri="{FF2B5EF4-FFF2-40B4-BE49-F238E27FC236}">
                      <a16:creationId xmlns:a16="http://schemas.microsoft.com/office/drawing/2014/main" id="{6EABB5AE-BA2F-1FB4-C755-84427EFB7B76}"/>
                    </a:ext>
                  </a:extLst>
                </p:cNvPr>
                <p:cNvSpPr>
                  <a:spLocks/>
                </p:cNvSpPr>
                <p:nvPr/>
              </p:nvSpPr>
              <p:spPr bwMode="auto">
                <a:xfrm>
                  <a:off x="92" y="360"/>
                  <a:ext cx="10" cy="12"/>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99FF99"/>
                    </a:gs>
                    <a:gs pos="100000">
                      <a:srgbClr val="CCFF33"/>
                    </a:gs>
                  </a:gsLst>
                  <a:lin ang="5400000" scaled="1"/>
                </a:gradFill>
                <a:ln w="9525" cap="flat">
                  <a:solidFill>
                    <a:srgbClr val="66FF33"/>
                  </a:solidFill>
                  <a:prstDash val="solid"/>
                  <a:round/>
                  <a:headEnd type="none" w="med" len="med"/>
                  <a:tailEnd type="none" w="med" len="med"/>
                </a:ln>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34" name="AutoShape 173">
                  <a:extLst>
                    <a:ext uri="{FF2B5EF4-FFF2-40B4-BE49-F238E27FC236}">
                      <a16:creationId xmlns:a16="http://schemas.microsoft.com/office/drawing/2014/main" id="{5C111846-93AB-EE01-DE14-0B7CB0E26FC5}"/>
                    </a:ext>
                  </a:extLst>
                </p:cNvPr>
                <p:cNvSpPr>
                  <a:spLocks/>
                </p:cNvSpPr>
                <p:nvPr/>
              </p:nvSpPr>
              <p:spPr bwMode="auto">
                <a:xfrm>
                  <a:off x="10" y="11"/>
                  <a:ext cx="177" cy="185"/>
                </a:xfrm>
                <a:custGeom>
                  <a:avLst/>
                  <a:gdLst/>
                  <a:ahLst/>
                  <a:cxnLst/>
                  <a:rect l="0" t="0" r="r" b="b"/>
                  <a:pathLst>
                    <a:path w="21600" h="21600">
                      <a:moveTo>
                        <a:pt x="0" y="13555"/>
                      </a:moveTo>
                      <a:cubicBezTo>
                        <a:pt x="417" y="13915"/>
                        <a:pt x="899" y="14078"/>
                        <a:pt x="1381" y="14023"/>
                      </a:cubicBezTo>
                      <a:moveTo>
                        <a:pt x="2000" y="19344"/>
                      </a:moveTo>
                      <a:cubicBezTo>
                        <a:pt x="2207" y="19308"/>
                        <a:pt x="2410" y="19233"/>
                        <a:pt x="2604" y="19120"/>
                      </a:cubicBezTo>
                      <a:moveTo>
                        <a:pt x="7435" y="20578"/>
                      </a:moveTo>
                      <a:cubicBezTo>
                        <a:pt x="7532" y="20937"/>
                        <a:pt x="7654" y="21279"/>
                        <a:pt x="7799" y="21600"/>
                      </a:cubicBezTo>
                      <a:moveTo>
                        <a:pt x="14381" y="20160"/>
                      </a:moveTo>
                      <a:cubicBezTo>
                        <a:pt x="14456" y="19795"/>
                        <a:pt x="14505" y="19419"/>
                        <a:pt x="14527" y="19039"/>
                      </a:cubicBezTo>
                      <a:moveTo>
                        <a:pt x="19208" y="16307"/>
                      </a:moveTo>
                      <a:cubicBezTo>
                        <a:pt x="19218" y="14526"/>
                        <a:pt x="18528" y="12895"/>
                        <a:pt x="17436" y="12115"/>
                      </a:cubicBezTo>
                      <a:moveTo>
                        <a:pt x="20811" y="9204"/>
                      </a:moveTo>
                      <a:cubicBezTo>
                        <a:pt x="21153" y="8777"/>
                        <a:pt x="21423" y="8239"/>
                        <a:pt x="21600" y="7632"/>
                      </a:cubicBezTo>
                      <a:moveTo>
                        <a:pt x="19744" y="2561"/>
                      </a:moveTo>
                      <a:cubicBezTo>
                        <a:pt x="19747" y="2312"/>
                        <a:pt x="19733" y="2063"/>
                        <a:pt x="19702" y="1818"/>
                      </a:cubicBezTo>
                      <a:moveTo>
                        <a:pt x="15078" y="0"/>
                      </a:moveTo>
                      <a:cubicBezTo>
                        <a:pt x="14912" y="285"/>
                        <a:pt x="14776" y="604"/>
                        <a:pt x="14673" y="947"/>
                      </a:cubicBezTo>
                      <a:moveTo>
                        <a:pt x="11061" y="564"/>
                      </a:moveTo>
                      <a:cubicBezTo>
                        <a:pt x="10973" y="823"/>
                        <a:pt x="10907" y="1098"/>
                        <a:pt x="10865" y="1381"/>
                      </a:cubicBezTo>
                      <a:moveTo>
                        <a:pt x="7163" y="2480"/>
                      </a:moveTo>
                      <a:cubicBezTo>
                        <a:pt x="6949" y="2175"/>
                        <a:pt x="6711" y="1909"/>
                        <a:pt x="6454" y="1688"/>
                      </a:cubicBezTo>
                      <a:moveTo>
                        <a:pt x="946" y="7074"/>
                      </a:moveTo>
                      <a:cubicBezTo>
                        <a:pt x="973" y="7356"/>
                        <a:pt x="1014" y="7635"/>
                        <a:pt x="1070" y="7907"/>
                      </a:cubicBezTo>
                    </a:path>
                  </a:pathLst>
                </a:custGeom>
                <a:noFill/>
                <a:ln w="9525" cap="flat">
                  <a:solidFill>
                    <a:srgbClr val="66FF33"/>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sp>
            <p:nvSpPr>
              <p:cNvPr id="129" name="Rectangle 175">
                <a:extLst>
                  <a:ext uri="{FF2B5EF4-FFF2-40B4-BE49-F238E27FC236}">
                    <a16:creationId xmlns:a16="http://schemas.microsoft.com/office/drawing/2014/main" id="{C3889724-2814-018E-77D2-270BEF4809F0}"/>
                  </a:ext>
                </a:extLst>
              </p:cNvPr>
              <p:cNvSpPr>
                <a:spLocks/>
              </p:cNvSpPr>
              <p:nvPr/>
            </p:nvSpPr>
            <p:spPr bwMode="auto">
              <a:xfrm>
                <a:off x="13" y="249"/>
                <a:ext cx="241" cy="169"/>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sp>
          <p:nvSpPr>
            <p:cNvPr id="68" name="AutoShape 177">
              <a:extLst>
                <a:ext uri="{FF2B5EF4-FFF2-40B4-BE49-F238E27FC236}">
                  <a16:creationId xmlns:a16="http://schemas.microsoft.com/office/drawing/2014/main" id="{7ADE8DAC-0DCB-6E37-C716-975FD08A29D3}"/>
                </a:ext>
              </a:extLst>
            </p:cNvPr>
            <p:cNvSpPr>
              <a:spLocks/>
            </p:cNvSpPr>
            <p:nvPr/>
          </p:nvSpPr>
          <p:spPr bwMode="auto">
            <a:xfrm rot="5400000">
              <a:off x="7833199" y="4739084"/>
              <a:ext cx="441483" cy="85725"/>
            </a:xfrm>
            <a:custGeom>
              <a:avLst/>
              <a:gdLst/>
              <a:ahLst/>
              <a:cxnLst/>
              <a:rect l="0" t="0" r="r" b="b"/>
              <a:pathLst>
                <a:path w="21600" h="21600">
                  <a:moveTo>
                    <a:pt x="16200" y="0"/>
                  </a:moveTo>
                  <a:lnTo>
                    <a:pt x="0" y="0"/>
                  </a:lnTo>
                  <a:lnTo>
                    <a:pt x="0" y="21600"/>
                  </a:lnTo>
                  <a:lnTo>
                    <a:pt x="16200" y="21600"/>
                  </a:lnTo>
                  <a:lnTo>
                    <a:pt x="21600" y="10800"/>
                  </a:lnTo>
                  <a:close/>
                  <a:moveTo>
                    <a:pt x="16200" y="0"/>
                  </a:moveTo>
                </a:path>
              </a:pathLst>
            </a:custGeom>
            <a:gradFill rotWithShape="0">
              <a:gsLst>
                <a:gs pos="0">
                  <a:srgbClr val="808080"/>
                </a:gs>
                <a:gs pos="50000">
                  <a:srgbClr val="FFFFFF"/>
                </a:gs>
                <a:gs pos="100000">
                  <a:srgbClr val="808080"/>
                </a:gs>
              </a:gsLst>
              <a:lin ang="540000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69" name="Rectangle 178">
              <a:extLst>
                <a:ext uri="{FF2B5EF4-FFF2-40B4-BE49-F238E27FC236}">
                  <a16:creationId xmlns:a16="http://schemas.microsoft.com/office/drawing/2014/main" id="{008C1069-F93E-74CC-8F8E-055255F5DA04}"/>
                </a:ext>
              </a:extLst>
            </p:cNvPr>
            <p:cNvSpPr>
              <a:spLocks/>
            </p:cNvSpPr>
            <p:nvPr/>
          </p:nvSpPr>
          <p:spPr bwMode="auto">
            <a:xfrm>
              <a:off x="7972501" y="4645502"/>
              <a:ext cx="165735" cy="47149"/>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nvGrpSpPr>
            <p:cNvPr id="70" name="Group 194">
              <a:extLst>
                <a:ext uri="{FF2B5EF4-FFF2-40B4-BE49-F238E27FC236}">
                  <a16:creationId xmlns:a16="http://schemas.microsoft.com/office/drawing/2014/main" id="{9D00D2E1-8C21-1E1C-B330-ECA88C8BEFC6}"/>
                </a:ext>
              </a:extLst>
            </p:cNvPr>
            <p:cNvGrpSpPr>
              <a:grpSpLocks/>
            </p:cNvGrpSpPr>
            <p:nvPr/>
          </p:nvGrpSpPr>
          <p:grpSpPr bwMode="auto">
            <a:xfrm>
              <a:off x="10957857" y="4832667"/>
              <a:ext cx="570071" cy="845820"/>
              <a:chOff x="0" y="0"/>
              <a:chExt cx="398" cy="591"/>
            </a:xfrm>
          </p:grpSpPr>
          <p:sp>
            <p:nvSpPr>
              <p:cNvPr id="112" name="Rectangle 180">
                <a:extLst>
                  <a:ext uri="{FF2B5EF4-FFF2-40B4-BE49-F238E27FC236}">
                    <a16:creationId xmlns:a16="http://schemas.microsoft.com/office/drawing/2014/main" id="{9FA78692-B769-2B63-E671-52483B1AF2B2}"/>
                  </a:ext>
                </a:extLst>
              </p:cNvPr>
              <p:cNvSpPr>
                <a:spLocks/>
              </p:cNvSpPr>
              <p:nvPr/>
            </p:nvSpPr>
            <p:spPr bwMode="auto">
              <a:xfrm>
                <a:off x="182" y="386"/>
                <a:ext cx="32" cy="205"/>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13" name="Rectangle 181">
                <a:extLst>
                  <a:ext uri="{FF2B5EF4-FFF2-40B4-BE49-F238E27FC236}">
                    <a16:creationId xmlns:a16="http://schemas.microsoft.com/office/drawing/2014/main" id="{DBBC89CE-77E2-F0B9-3E0E-B8EC1057CFCB}"/>
                  </a:ext>
                </a:extLst>
              </p:cNvPr>
              <p:cNvSpPr>
                <a:spLocks/>
              </p:cNvSpPr>
              <p:nvPr/>
            </p:nvSpPr>
            <p:spPr bwMode="auto">
              <a:xfrm>
                <a:off x="67" y="70"/>
                <a:ext cx="265" cy="276"/>
              </a:xfrm>
              <a:prstGeom prst="rect">
                <a:avLst/>
              </a:prstGeom>
              <a:gradFill rotWithShape="0">
                <a:gsLst>
                  <a:gs pos="0">
                    <a:srgbClr val="DDDDDD"/>
                  </a:gs>
                  <a:gs pos="50000">
                    <a:srgbClr val="FFFFFF"/>
                  </a:gs>
                  <a:gs pos="100000">
                    <a:srgbClr val="DDDDDD"/>
                  </a:gs>
                </a:gsLst>
                <a:lin ang="0" scaled="1"/>
              </a:gradFill>
              <a:ln w="28575" cap="flat">
                <a:solidFill>
                  <a:srgbClr val="808080"/>
                </a:solidFill>
                <a:prstDash val="solid"/>
                <a:miter lim="800000"/>
                <a:headEnd type="none" w="med" len="med"/>
                <a:tailEnd type="none" w="med" len="med"/>
              </a:ln>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14" name="Rectangle 182">
                <a:extLst>
                  <a:ext uri="{FF2B5EF4-FFF2-40B4-BE49-F238E27FC236}">
                    <a16:creationId xmlns:a16="http://schemas.microsoft.com/office/drawing/2014/main" id="{DA9112C4-4895-B921-E8BB-AC809F9DE3AB}"/>
                  </a:ext>
                </a:extLst>
              </p:cNvPr>
              <p:cNvSpPr>
                <a:spLocks/>
              </p:cNvSpPr>
              <p:nvPr/>
            </p:nvSpPr>
            <p:spPr bwMode="auto">
              <a:xfrm>
                <a:off x="78" y="319"/>
                <a:ext cx="241" cy="169"/>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nvGrpSpPr>
              <p:cNvPr id="115" name="Group 193">
                <a:extLst>
                  <a:ext uri="{FF2B5EF4-FFF2-40B4-BE49-F238E27FC236}">
                    <a16:creationId xmlns:a16="http://schemas.microsoft.com/office/drawing/2014/main" id="{38819F56-2196-CA0B-A205-2F04C8AF3228}"/>
                  </a:ext>
                </a:extLst>
              </p:cNvPr>
              <p:cNvGrpSpPr>
                <a:grpSpLocks/>
              </p:cNvGrpSpPr>
              <p:nvPr/>
            </p:nvGrpSpPr>
            <p:grpSpPr bwMode="auto">
              <a:xfrm rot="10800000" flipH="1">
                <a:off x="0" y="0"/>
                <a:ext cx="398" cy="398"/>
                <a:chOff x="0" y="0"/>
                <a:chExt cx="398" cy="398"/>
              </a:xfrm>
            </p:grpSpPr>
            <p:sp>
              <p:nvSpPr>
                <p:cNvPr id="116" name="Oval 183">
                  <a:extLst>
                    <a:ext uri="{FF2B5EF4-FFF2-40B4-BE49-F238E27FC236}">
                      <a16:creationId xmlns:a16="http://schemas.microsoft.com/office/drawing/2014/main" id="{656AF784-AEBE-6989-165A-479ACE6D2B9A}"/>
                    </a:ext>
                  </a:extLst>
                </p:cNvPr>
                <p:cNvSpPr>
                  <a:spLocks/>
                </p:cNvSpPr>
                <p:nvPr/>
              </p:nvSpPr>
              <p:spPr bwMode="auto">
                <a:xfrm>
                  <a:off x="81" y="80"/>
                  <a:ext cx="236" cy="236"/>
                </a:xfrm>
                <a:prstGeom prst="ellipse">
                  <a:avLst/>
                </a:prstGeom>
                <a:gradFill rotWithShape="0">
                  <a:gsLst>
                    <a:gs pos="0">
                      <a:srgbClr val="FFFF99"/>
                    </a:gs>
                    <a:gs pos="100000">
                      <a:srgbClr val="FF9900"/>
                    </a:gs>
                  </a:gsLst>
                  <a:path path="rect">
                    <a:fillToRect l="49998" t="50000" r="50002" b="50000"/>
                  </a:path>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17" name="Oval 184">
                  <a:extLst>
                    <a:ext uri="{FF2B5EF4-FFF2-40B4-BE49-F238E27FC236}">
                      <a16:creationId xmlns:a16="http://schemas.microsoft.com/office/drawing/2014/main" id="{642F16CB-A101-8009-D733-DBF7DCE99DD9}"/>
                    </a:ext>
                  </a:extLst>
                </p:cNvPr>
                <p:cNvSpPr>
                  <a:spLocks/>
                </p:cNvSpPr>
                <p:nvPr/>
              </p:nvSpPr>
              <p:spPr bwMode="auto">
                <a:xfrm>
                  <a:off x="101" y="99"/>
                  <a:ext cx="197" cy="197"/>
                </a:xfrm>
                <a:prstGeom prst="ellipse">
                  <a:avLst/>
                </a:prstGeom>
                <a:gradFill rotWithShape="0">
                  <a:gsLst>
                    <a:gs pos="0">
                      <a:srgbClr val="FFFF99"/>
                    </a:gs>
                    <a:gs pos="100000">
                      <a:srgbClr val="FF9900"/>
                    </a:gs>
                  </a:gsLst>
                  <a:path path="rect">
                    <a:fillToRect l="50000" t="50000" r="50000" b="50000"/>
                  </a:path>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18" name="Oval 185">
                  <a:extLst>
                    <a:ext uri="{FF2B5EF4-FFF2-40B4-BE49-F238E27FC236}">
                      <a16:creationId xmlns:a16="http://schemas.microsoft.com/office/drawing/2014/main" id="{4CF70599-63DD-6200-D126-6AA481BB3E5D}"/>
                    </a:ext>
                  </a:extLst>
                </p:cNvPr>
                <p:cNvSpPr>
                  <a:spLocks/>
                </p:cNvSpPr>
                <p:nvPr/>
              </p:nvSpPr>
              <p:spPr bwMode="auto">
                <a:xfrm>
                  <a:off x="121" y="119"/>
                  <a:ext cx="157" cy="158"/>
                </a:xfrm>
                <a:prstGeom prst="ellipse">
                  <a:avLst/>
                </a:prstGeom>
                <a:gradFill rotWithShape="0">
                  <a:gsLst>
                    <a:gs pos="0">
                      <a:srgbClr val="FFFF99"/>
                    </a:gs>
                    <a:gs pos="100000">
                      <a:srgbClr val="FF9900"/>
                    </a:gs>
                  </a:gsLst>
                  <a:path path="rect">
                    <a:fillToRect l="50000" t="50000" r="50000" b="50000"/>
                  </a:path>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nvGrpSpPr>
                <p:cNvPr id="119" name="Group 188">
                  <a:extLst>
                    <a:ext uri="{FF2B5EF4-FFF2-40B4-BE49-F238E27FC236}">
                      <a16:creationId xmlns:a16="http://schemas.microsoft.com/office/drawing/2014/main" id="{47F567EC-D9A7-204F-6EF9-3C5BD86D1879}"/>
                    </a:ext>
                  </a:extLst>
                </p:cNvPr>
                <p:cNvGrpSpPr>
                  <a:grpSpLocks/>
                </p:cNvGrpSpPr>
                <p:nvPr/>
              </p:nvGrpSpPr>
              <p:grpSpPr bwMode="auto">
                <a:xfrm>
                  <a:off x="46" y="45"/>
                  <a:ext cx="306" cy="306"/>
                  <a:chOff x="0" y="0"/>
                  <a:chExt cx="306" cy="306"/>
                </a:xfrm>
              </p:grpSpPr>
              <p:sp>
                <p:nvSpPr>
                  <p:cNvPr id="124" name="AutoShape 186">
                    <a:extLst>
                      <a:ext uri="{FF2B5EF4-FFF2-40B4-BE49-F238E27FC236}">
                        <a16:creationId xmlns:a16="http://schemas.microsoft.com/office/drawing/2014/main" id="{1B4E0E54-FE99-E1F1-D72B-8F848B6A8102}"/>
                      </a:ext>
                    </a:extLst>
                  </p:cNvPr>
                  <p:cNvSpPr>
                    <a:spLocks/>
                  </p:cNvSpPr>
                  <p:nvPr/>
                </p:nvSpPr>
                <p:spPr bwMode="auto">
                  <a:xfrm>
                    <a:off x="44" y="42"/>
                    <a:ext cx="217" cy="216"/>
                  </a:xfrm>
                  <a:prstGeom prst="star4">
                    <a:avLst>
                      <a:gd name="adj" fmla="val 2176"/>
                    </a:avLst>
                  </a:prstGeom>
                  <a:solidFill>
                    <a:srgbClr val="FFFFCC"/>
                  </a:soli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25" name="AutoShape 187">
                    <a:extLst>
                      <a:ext uri="{FF2B5EF4-FFF2-40B4-BE49-F238E27FC236}">
                        <a16:creationId xmlns:a16="http://schemas.microsoft.com/office/drawing/2014/main" id="{ACC7A1E5-9D61-A52D-23A3-C0516D7F5023}"/>
                      </a:ext>
                    </a:extLst>
                  </p:cNvPr>
                  <p:cNvSpPr>
                    <a:spLocks/>
                  </p:cNvSpPr>
                  <p:nvPr/>
                </p:nvSpPr>
                <p:spPr bwMode="auto">
                  <a:xfrm rot="2700000">
                    <a:off x="44" y="44"/>
                    <a:ext cx="217" cy="217"/>
                  </a:xfrm>
                  <a:prstGeom prst="star4">
                    <a:avLst>
                      <a:gd name="adj" fmla="val 2176"/>
                    </a:avLst>
                  </a:prstGeom>
                  <a:solidFill>
                    <a:srgbClr val="FFFFCC"/>
                  </a:soli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grpSp>
              <p:nvGrpSpPr>
                <p:cNvPr id="120" name="Group 191">
                  <a:extLst>
                    <a:ext uri="{FF2B5EF4-FFF2-40B4-BE49-F238E27FC236}">
                      <a16:creationId xmlns:a16="http://schemas.microsoft.com/office/drawing/2014/main" id="{9D0DC929-53CF-BFB5-0664-DB932EB7C044}"/>
                    </a:ext>
                  </a:extLst>
                </p:cNvPr>
                <p:cNvGrpSpPr>
                  <a:grpSpLocks/>
                </p:cNvGrpSpPr>
                <p:nvPr/>
              </p:nvGrpSpPr>
              <p:grpSpPr bwMode="auto">
                <a:xfrm rot="1320000">
                  <a:off x="46" y="46"/>
                  <a:ext cx="306" cy="306"/>
                  <a:chOff x="0" y="0"/>
                  <a:chExt cx="306" cy="306"/>
                </a:xfrm>
              </p:grpSpPr>
              <p:sp>
                <p:nvSpPr>
                  <p:cNvPr id="122" name="AutoShape 189">
                    <a:extLst>
                      <a:ext uri="{FF2B5EF4-FFF2-40B4-BE49-F238E27FC236}">
                        <a16:creationId xmlns:a16="http://schemas.microsoft.com/office/drawing/2014/main" id="{C6186379-989E-52F5-64BC-CC2893FE0306}"/>
                      </a:ext>
                    </a:extLst>
                  </p:cNvPr>
                  <p:cNvSpPr>
                    <a:spLocks/>
                  </p:cNvSpPr>
                  <p:nvPr/>
                </p:nvSpPr>
                <p:spPr bwMode="auto">
                  <a:xfrm>
                    <a:off x="44" y="44"/>
                    <a:ext cx="217" cy="217"/>
                  </a:xfrm>
                  <a:prstGeom prst="star4">
                    <a:avLst>
                      <a:gd name="adj" fmla="val 2176"/>
                    </a:avLst>
                  </a:prstGeom>
                  <a:gradFill rotWithShape="0">
                    <a:gsLst>
                      <a:gs pos="0">
                        <a:srgbClr val="FFFFCC"/>
                      </a:gs>
                      <a:gs pos="100000">
                        <a:srgbClr val="FFFF99"/>
                      </a:gs>
                    </a:gsLst>
                    <a:lin ang="540000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23" name="AutoShape 190">
                    <a:extLst>
                      <a:ext uri="{FF2B5EF4-FFF2-40B4-BE49-F238E27FC236}">
                        <a16:creationId xmlns:a16="http://schemas.microsoft.com/office/drawing/2014/main" id="{E2A467E4-5FAF-92EE-DEFB-E5FB6961E292}"/>
                      </a:ext>
                    </a:extLst>
                  </p:cNvPr>
                  <p:cNvSpPr>
                    <a:spLocks/>
                  </p:cNvSpPr>
                  <p:nvPr/>
                </p:nvSpPr>
                <p:spPr bwMode="auto">
                  <a:xfrm rot="2700000">
                    <a:off x="44" y="44"/>
                    <a:ext cx="217" cy="217"/>
                  </a:xfrm>
                  <a:prstGeom prst="star4">
                    <a:avLst>
                      <a:gd name="adj" fmla="val 2176"/>
                    </a:avLst>
                  </a:prstGeom>
                  <a:gradFill rotWithShape="0">
                    <a:gsLst>
                      <a:gs pos="0">
                        <a:srgbClr val="FFFF99"/>
                      </a:gs>
                      <a:gs pos="100000">
                        <a:srgbClr val="FFFFCC"/>
                      </a:gs>
                    </a:gsLst>
                    <a:lin ang="1890000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sp>
              <p:nvSpPr>
                <p:cNvPr id="121" name="Oval 192">
                  <a:extLst>
                    <a:ext uri="{FF2B5EF4-FFF2-40B4-BE49-F238E27FC236}">
                      <a16:creationId xmlns:a16="http://schemas.microsoft.com/office/drawing/2014/main" id="{8982D219-3019-FD96-133D-2C14A5B7A53D}"/>
                    </a:ext>
                  </a:extLst>
                </p:cNvPr>
                <p:cNvSpPr>
                  <a:spLocks/>
                </p:cNvSpPr>
                <p:nvPr/>
              </p:nvSpPr>
              <p:spPr bwMode="auto">
                <a:xfrm>
                  <a:off x="179" y="181"/>
                  <a:ext cx="40" cy="40"/>
                </a:xfrm>
                <a:prstGeom prst="ellipse">
                  <a:avLst/>
                </a:prstGeom>
                <a:gradFill rotWithShape="0">
                  <a:gsLst>
                    <a:gs pos="0">
                      <a:srgbClr val="FFFFCC"/>
                    </a:gs>
                    <a:gs pos="100000">
                      <a:srgbClr val="FFCC66"/>
                    </a:gs>
                  </a:gsLst>
                  <a:path path="rect">
                    <a:fillToRect l="50000" t="50000" r="50000" b="50000"/>
                  </a:path>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grpSp>
        <p:grpSp>
          <p:nvGrpSpPr>
            <p:cNvPr id="71" name="Group 198">
              <a:extLst>
                <a:ext uri="{FF2B5EF4-FFF2-40B4-BE49-F238E27FC236}">
                  <a16:creationId xmlns:a16="http://schemas.microsoft.com/office/drawing/2014/main" id="{51211693-4AD9-9A59-7514-30DDB51F1923}"/>
                </a:ext>
              </a:extLst>
            </p:cNvPr>
            <p:cNvGrpSpPr>
              <a:grpSpLocks/>
            </p:cNvGrpSpPr>
            <p:nvPr/>
          </p:nvGrpSpPr>
          <p:grpSpPr bwMode="auto">
            <a:xfrm rot="10800000" flipH="1">
              <a:off x="10617377" y="5139848"/>
              <a:ext cx="168593" cy="138589"/>
              <a:chOff x="0" y="0"/>
              <a:chExt cx="118" cy="96"/>
            </a:xfrm>
          </p:grpSpPr>
          <p:sp>
            <p:nvSpPr>
              <p:cNvPr id="109" name="AutoShape 195">
                <a:extLst>
                  <a:ext uri="{FF2B5EF4-FFF2-40B4-BE49-F238E27FC236}">
                    <a16:creationId xmlns:a16="http://schemas.microsoft.com/office/drawing/2014/main" id="{6C0CD1E0-7B3F-4793-41F4-CDBD6A2F41A2}"/>
                  </a:ext>
                </a:extLst>
              </p:cNvPr>
              <p:cNvSpPr>
                <a:spLocks/>
              </p:cNvSpPr>
              <p:nvPr/>
            </p:nvSpPr>
            <p:spPr bwMode="auto">
              <a:xfrm>
                <a:off x="16" y="0"/>
                <a:ext cx="102" cy="96"/>
              </a:xfrm>
              <a:custGeom>
                <a:avLst/>
                <a:gdLst/>
                <a:ahLst/>
                <a:cxnLst/>
                <a:rect l="0" t="0" r="r" b="b"/>
                <a:pathLst>
                  <a:path w="21600" h="21600">
                    <a:moveTo>
                      <a:pt x="8533" y="0"/>
                    </a:moveTo>
                    <a:lnTo>
                      <a:pt x="8533" y="7239"/>
                    </a:lnTo>
                    <a:lnTo>
                      <a:pt x="0" y="7239"/>
                    </a:lnTo>
                    <a:lnTo>
                      <a:pt x="0" y="14361"/>
                    </a:lnTo>
                    <a:lnTo>
                      <a:pt x="8533" y="14361"/>
                    </a:lnTo>
                    <a:lnTo>
                      <a:pt x="8533" y="21600"/>
                    </a:lnTo>
                    <a:lnTo>
                      <a:pt x="21600" y="10800"/>
                    </a:lnTo>
                    <a:close/>
                    <a:moveTo>
                      <a:pt x="8533" y="0"/>
                    </a:moveTo>
                  </a:path>
                </a:pathLst>
              </a:custGeom>
              <a:gradFill rotWithShape="0">
                <a:gsLst>
                  <a:gs pos="0">
                    <a:srgbClr val="FFCCFF"/>
                  </a:gs>
                  <a:gs pos="100000">
                    <a:srgbClr val="FF99CC"/>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10" name="AutoShape 196">
                <a:extLst>
                  <a:ext uri="{FF2B5EF4-FFF2-40B4-BE49-F238E27FC236}">
                    <a16:creationId xmlns:a16="http://schemas.microsoft.com/office/drawing/2014/main" id="{FB0BADF5-8B35-E41B-F645-2F16CD28D9EC}"/>
                  </a:ext>
                </a:extLst>
              </p:cNvPr>
              <p:cNvSpPr>
                <a:spLocks/>
              </p:cNvSpPr>
              <p:nvPr/>
            </p:nvSpPr>
            <p:spPr bwMode="auto">
              <a:xfrm>
                <a:off x="4" y="32"/>
                <a:ext cx="8" cy="32"/>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11" name="AutoShape 197">
                <a:extLst>
                  <a:ext uri="{FF2B5EF4-FFF2-40B4-BE49-F238E27FC236}">
                    <a16:creationId xmlns:a16="http://schemas.microsoft.com/office/drawing/2014/main" id="{6C8F933B-4F81-9134-0FA2-D5C045AB4069}"/>
                  </a:ext>
                </a:extLst>
              </p:cNvPr>
              <p:cNvSpPr>
                <a:spLocks/>
              </p:cNvSpPr>
              <p:nvPr/>
            </p:nvSpPr>
            <p:spPr bwMode="auto">
              <a:xfrm>
                <a:off x="0" y="32"/>
                <a:ext cx="3" cy="32"/>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grpSp>
          <p:nvGrpSpPr>
            <p:cNvPr id="72" name="Group 202">
              <a:extLst>
                <a:ext uri="{FF2B5EF4-FFF2-40B4-BE49-F238E27FC236}">
                  <a16:creationId xmlns:a16="http://schemas.microsoft.com/office/drawing/2014/main" id="{9B110FD8-5A74-BCB0-F54C-E5061F881A6B}"/>
                </a:ext>
              </a:extLst>
            </p:cNvPr>
            <p:cNvGrpSpPr>
              <a:grpSpLocks/>
            </p:cNvGrpSpPr>
            <p:nvPr/>
          </p:nvGrpSpPr>
          <p:grpSpPr bwMode="auto">
            <a:xfrm rot="10800000" flipH="1">
              <a:off x="9580887" y="5139848"/>
              <a:ext cx="177165" cy="138589"/>
              <a:chOff x="0" y="0"/>
              <a:chExt cx="123" cy="96"/>
            </a:xfrm>
          </p:grpSpPr>
          <p:sp>
            <p:nvSpPr>
              <p:cNvPr id="106" name="AutoShape 199">
                <a:extLst>
                  <a:ext uri="{FF2B5EF4-FFF2-40B4-BE49-F238E27FC236}">
                    <a16:creationId xmlns:a16="http://schemas.microsoft.com/office/drawing/2014/main" id="{CC44838B-03D4-1AFD-84A3-EF02DD3EFB37}"/>
                  </a:ext>
                </a:extLst>
              </p:cNvPr>
              <p:cNvSpPr>
                <a:spLocks/>
              </p:cNvSpPr>
              <p:nvPr/>
            </p:nvSpPr>
            <p:spPr bwMode="auto">
              <a:xfrm>
                <a:off x="21" y="0"/>
                <a:ext cx="102" cy="96"/>
              </a:xfrm>
              <a:custGeom>
                <a:avLst/>
                <a:gdLst/>
                <a:ahLst/>
                <a:cxnLst/>
                <a:rect l="0" t="0" r="r" b="b"/>
                <a:pathLst>
                  <a:path w="21600" h="21600">
                    <a:moveTo>
                      <a:pt x="8533" y="0"/>
                    </a:moveTo>
                    <a:lnTo>
                      <a:pt x="8533" y="7239"/>
                    </a:lnTo>
                    <a:lnTo>
                      <a:pt x="0" y="7239"/>
                    </a:lnTo>
                    <a:lnTo>
                      <a:pt x="0" y="14361"/>
                    </a:lnTo>
                    <a:lnTo>
                      <a:pt x="8533" y="14361"/>
                    </a:lnTo>
                    <a:lnTo>
                      <a:pt x="8533" y="21600"/>
                    </a:lnTo>
                    <a:lnTo>
                      <a:pt x="21600" y="10800"/>
                    </a:lnTo>
                    <a:close/>
                    <a:moveTo>
                      <a:pt x="8533" y="0"/>
                    </a:moveTo>
                  </a:path>
                </a:pathLst>
              </a:custGeom>
              <a:gradFill rotWithShape="0">
                <a:gsLst>
                  <a:gs pos="0">
                    <a:srgbClr val="FFCCFF"/>
                  </a:gs>
                  <a:gs pos="100000">
                    <a:srgbClr val="FF99CC"/>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07" name="AutoShape 200">
                <a:extLst>
                  <a:ext uri="{FF2B5EF4-FFF2-40B4-BE49-F238E27FC236}">
                    <a16:creationId xmlns:a16="http://schemas.microsoft.com/office/drawing/2014/main" id="{A7D2B52F-7967-83F0-A4A2-87B4246463E8}"/>
                  </a:ext>
                </a:extLst>
              </p:cNvPr>
              <p:cNvSpPr>
                <a:spLocks/>
              </p:cNvSpPr>
              <p:nvPr/>
            </p:nvSpPr>
            <p:spPr bwMode="auto">
              <a:xfrm>
                <a:off x="7" y="32"/>
                <a:ext cx="8" cy="32"/>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08" name="AutoShape 201">
                <a:extLst>
                  <a:ext uri="{FF2B5EF4-FFF2-40B4-BE49-F238E27FC236}">
                    <a16:creationId xmlns:a16="http://schemas.microsoft.com/office/drawing/2014/main" id="{826FC2AB-AA86-F0E5-4C7B-B4C894D83FF5}"/>
                  </a:ext>
                </a:extLst>
              </p:cNvPr>
              <p:cNvSpPr>
                <a:spLocks/>
              </p:cNvSpPr>
              <p:nvPr/>
            </p:nvSpPr>
            <p:spPr bwMode="auto">
              <a:xfrm>
                <a:off x="0" y="32"/>
                <a:ext cx="3" cy="32"/>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grpSp>
          <p:nvGrpSpPr>
            <p:cNvPr id="73" name="Group 206">
              <a:extLst>
                <a:ext uri="{FF2B5EF4-FFF2-40B4-BE49-F238E27FC236}">
                  <a16:creationId xmlns:a16="http://schemas.microsoft.com/office/drawing/2014/main" id="{17523176-000D-CE2D-5CC6-DCD3A766485F}"/>
                </a:ext>
              </a:extLst>
            </p:cNvPr>
            <p:cNvGrpSpPr>
              <a:grpSpLocks/>
            </p:cNvGrpSpPr>
            <p:nvPr/>
          </p:nvGrpSpPr>
          <p:grpSpPr bwMode="auto">
            <a:xfrm rot="10800000" flipH="1">
              <a:off x="8464187" y="5139848"/>
              <a:ext cx="172879" cy="138589"/>
              <a:chOff x="0" y="0"/>
              <a:chExt cx="121" cy="96"/>
            </a:xfrm>
          </p:grpSpPr>
          <p:sp>
            <p:nvSpPr>
              <p:cNvPr id="103" name="AutoShape 203">
                <a:extLst>
                  <a:ext uri="{FF2B5EF4-FFF2-40B4-BE49-F238E27FC236}">
                    <a16:creationId xmlns:a16="http://schemas.microsoft.com/office/drawing/2014/main" id="{B0E6F659-BB48-0E20-80C3-745851F0C504}"/>
                  </a:ext>
                </a:extLst>
              </p:cNvPr>
              <p:cNvSpPr>
                <a:spLocks/>
              </p:cNvSpPr>
              <p:nvPr/>
            </p:nvSpPr>
            <p:spPr bwMode="auto">
              <a:xfrm>
                <a:off x="18" y="0"/>
                <a:ext cx="103" cy="96"/>
              </a:xfrm>
              <a:custGeom>
                <a:avLst/>
                <a:gdLst/>
                <a:ahLst/>
                <a:cxnLst/>
                <a:rect l="0" t="0" r="r" b="b"/>
                <a:pathLst>
                  <a:path w="21600" h="21600">
                    <a:moveTo>
                      <a:pt x="8533" y="0"/>
                    </a:moveTo>
                    <a:lnTo>
                      <a:pt x="8533" y="7239"/>
                    </a:lnTo>
                    <a:lnTo>
                      <a:pt x="0" y="7239"/>
                    </a:lnTo>
                    <a:lnTo>
                      <a:pt x="0" y="14361"/>
                    </a:lnTo>
                    <a:lnTo>
                      <a:pt x="8533" y="14361"/>
                    </a:lnTo>
                    <a:lnTo>
                      <a:pt x="8533" y="21600"/>
                    </a:lnTo>
                    <a:lnTo>
                      <a:pt x="21600" y="10800"/>
                    </a:lnTo>
                    <a:close/>
                    <a:moveTo>
                      <a:pt x="8533" y="0"/>
                    </a:moveTo>
                  </a:path>
                </a:pathLst>
              </a:custGeom>
              <a:gradFill rotWithShape="0">
                <a:gsLst>
                  <a:gs pos="0">
                    <a:srgbClr val="FFCCFF"/>
                  </a:gs>
                  <a:gs pos="100000">
                    <a:srgbClr val="FF99CC"/>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04" name="AutoShape 204">
                <a:extLst>
                  <a:ext uri="{FF2B5EF4-FFF2-40B4-BE49-F238E27FC236}">
                    <a16:creationId xmlns:a16="http://schemas.microsoft.com/office/drawing/2014/main" id="{8648E143-781E-A788-B549-43688B47FA37}"/>
                  </a:ext>
                </a:extLst>
              </p:cNvPr>
              <p:cNvSpPr>
                <a:spLocks/>
              </p:cNvSpPr>
              <p:nvPr/>
            </p:nvSpPr>
            <p:spPr bwMode="auto">
              <a:xfrm>
                <a:off x="7" y="32"/>
                <a:ext cx="8" cy="32"/>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05" name="AutoShape 205">
                <a:extLst>
                  <a:ext uri="{FF2B5EF4-FFF2-40B4-BE49-F238E27FC236}">
                    <a16:creationId xmlns:a16="http://schemas.microsoft.com/office/drawing/2014/main" id="{C291ECE8-D3F4-D2C0-497A-56FF07FA89F6}"/>
                  </a:ext>
                </a:extLst>
              </p:cNvPr>
              <p:cNvSpPr>
                <a:spLocks/>
              </p:cNvSpPr>
              <p:nvPr/>
            </p:nvSpPr>
            <p:spPr bwMode="auto">
              <a:xfrm>
                <a:off x="0" y="32"/>
                <a:ext cx="3" cy="32"/>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sp>
          <p:nvSpPr>
            <p:cNvPr id="74" name="Line 207">
              <a:extLst>
                <a:ext uri="{FF2B5EF4-FFF2-40B4-BE49-F238E27FC236}">
                  <a16:creationId xmlns:a16="http://schemas.microsoft.com/office/drawing/2014/main" id="{7D9BE9A5-23E9-28BE-4755-7B1EA1BC8D68}"/>
                </a:ext>
              </a:extLst>
            </p:cNvPr>
            <p:cNvSpPr>
              <a:spLocks noChangeShapeType="1"/>
            </p:cNvSpPr>
            <p:nvPr/>
          </p:nvSpPr>
          <p:spPr bwMode="auto">
            <a:xfrm flipH="1">
              <a:off x="8103943" y="4335465"/>
              <a:ext cx="437486" cy="300035"/>
            </a:xfrm>
            <a:prstGeom prst="line">
              <a:avLst/>
            </a:prstGeom>
            <a:noFill/>
            <a:ln w="9525" cap="flat">
              <a:solidFill>
                <a:srgbClr val="FFFFFF"/>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75" name="AutoShape 208">
              <a:extLst>
                <a:ext uri="{FF2B5EF4-FFF2-40B4-BE49-F238E27FC236}">
                  <a16:creationId xmlns:a16="http://schemas.microsoft.com/office/drawing/2014/main" id="{4C2ED562-1DC7-6446-A83F-EF96B62C8A54}"/>
                </a:ext>
              </a:extLst>
            </p:cNvPr>
            <p:cNvSpPr>
              <a:spLocks/>
            </p:cNvSpPr>
            <p:nvPr/>
          </p:nvSpPr>
          <p:spPr bwMode="auto">
            <a:xfrm>
              <a:off x="8092513" y="5549900"/>
              <a:ext cx="148590" cy="148590"/>
            </a:xfrm>
            <a:custGeom>
              <a:avLst/>
              <a:gdLst/>
              <a:ahLst/>
              <a:cxnLst/>
              <a:rect l="0" t="0" r="r" b="b"/>
              <a:pathLst>
                <a:path w="21600" h="21600">
                  <a:moveTo>
                    <a:pt x="0" y="13725"/>
                  </a:moveTo>
                  <a:lnTo>
                    <a:pt x="7425" y="13725"/>
                  </a:lnTo>
                  <a:lnTo>
                    <a:pt x="7425" y="21600"/>
                  </a:lnTo>
                  <a:lnTo>
                    <a:pt x="14175" y="21600"/>
                  </a:lnTo>
                  <a:lnTo>
                    <a:pt x="14175" y="13725"/>
                  </a:lnTo>
                  <a:lnTo>
                    <a:pt x="21600" y="13725"/>
                  </a:lnTo>
                  <a:lnTo>
                    <a:pt x="10800" y="0"/>
                  </a:lnTo>
                  <a:close/>
                  <a:moveTo>
                    <a:pt x="0" y="13725"/>
                  </a:moveTo>
                </a:path>
              </a:pathLst>
            </a:custGeom>
            <a:gradFill rotWithShape="0">
              <a:gsLst>
                <a:gs pos="0">
                  <a:srgbClr val="CCCCFF"/>
                </a:gs>
                <a:gs pos="100000">
                  <a:srgbClr val="3333CC"/>
                </a:gs>
              </a:gsLst>
              <a:lin ang="270000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76" name="AutoShape 209">
              <a:extLst>
                <a:ext uri="{FF2B5EF4-FFF2-40B4-BE49-F238E27FC236}">
                  <a16:creationId xmlns:a16="http://schemas.microsoft.com/office/drawing/2014/main" id="{C732F7A0-3D24-6AE9-171D-DFD0C8D24A8A}"/>
                </a:ext>
              </a:extLst>
            </p:cNvPr>
            <p:cNvSpPr>
              <a:spLocks/>
            </p:cNvSpPr>
            <p:nvPr/>
          </p:nvSpPr>
          <p:spPr bwMode="auto">
            <a:xfrm>
              <a:off x="9111759" y="5412740"/>
              <a:ext cx="148590" cy="148590"/>
            </a:xfrm>
            <a:custGeom>
              <a:avLst/>
              <a:gdLst/>
              <a:ahLst/>
              <a:cxnLst/>
              <a:rect l="0" t="0" r="r" b="b"/>
              <a:pathLst>
                <a:path w="21600" h="21600">
                  <a:moveTo>
                    <a:pt x="0" y="13725"/>
                  </a:moveTo>
                  <a:lnTo>
                    <a:pt x="7425" y="13725"/>
                  </a:lnTo>
                  <a:lnTo>
                    <a:pt x="7425" y="21600"/>
                  </a:lnTo>
                  <a:lnTo>
                    <a:pt x="14175" y="21600"/>
                  </a:lnTo>
                  <a:lnTo>
                    <a:pt x="14175" y="13725"/>
                  </a:lnTo>
                  <a:lnTo>
                    <a:pt x="21600" y="13725"/>
                  </a:lnTo>
                  <a:lnTo>
                    <a:pt x="10800" y="0"/>
                  </a:lnTo>
                  <a:close/>
                  <a:moveTo>
                    <a:pt x="0" y="13725"/>
                  </a:moveTo>
                </a:path>
              </a:pathLst>
            </a:custGeom>
            <a:gradFill rotWithShape="0">
              <a:gsLst>
                <a:gs pos="0">
                  <a:srgbClr val="CCCCFF"/>
                </a:gs>
                <a:gs pos="100000">
                  <a:srgbClr val="3333CC"/>
                </a:gs>
              </a:gsLst>
              <a:lin ang="270000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77" name="AutoShape 210">
              <a:extLst>
                <a:ext uri="{FF2B5EF4-FFF2-40B4-BE49-F238E27FC236}">
                  <a16:creationId xmlns:a16="http://schemas.microsoft.com/office/drawing/2014/main" id="{1BF851AF-FE7B-1423-70A1-0AEECE6E4333}"/>
                </a:ext>
              </a:extLst>
            </p:cNvPr>
            <p:cNvSpPr>
              <a:spLocks/>
            </p:cNvSpPr>
            <p:nvPr/>
          </p:nvSpPr>
          <p:spPr bwMode="auto">
            <a:xfrm>
              <a:off x="10214171" y="5361305"/>
              <a:ext cx="148590" cy="148590"/>
            </a:xfrm>
            <a:custGeom>
              <a:avLst/>
              <a:gdLst/>
              <a:ahLst/>
              <a:cxnLst/>
              <a:rect l="0" t="0" r="r" b="b"/>
              <a:pathLst>
                <a:path w="21600" h="21600">
                  <a:moveTo>
                    <a:pt x="0" y="13725"/>
                  </a:moveTo>
                  <a:lnTo>
                    <a:pt x="7425" y="13725"/>
                  </a:lnTo>
                  <a:lnTo>
                    <a:pt x="7425" y="21600"/>
                  </a:lnTo>
                  <a:lnTo>
                    <a:pt x="14175" y="21600"/>
                  </a:lnTo>
                  <a:lnTo>
                    <a:pt x="14175" y="13725"/>
                  </a:lnTo>
                  <a:lnTo>
                    <a:pt x="21600" y="13725"/>
                  </a:lnTo>
                  <a:lnTo>
                    <a:pt x="10800" y="0"/>
                  </a:lnTo>
                  <a:close/>
                  <a:moveTo>
                    <a:pt x="0" y="13725"/>
                  </a:moveTo>
                </a:path>
              </a:pathLst>
            </a:custGeom>
            <a:gradFill rotWithShape="0">
              <a:gsLst>
                <a:gs pos="0">
                  <a:srgbClr val="CCCCFF"/>
                </a:gs>
                <a:gs pos="100000">
                  <a:srgbClr val="3333CC"/>
                </a:gs>
              </a:gsLst>
              <a:lin ang="270000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78" name="AutoShape 211">
              <a:extLst>
                <a:ext uri="{FF2B5EF4-FFF2-40B4-BE49-F238E27FC236}">
                  <a16:creationId xmlns:a16="http://schemas.microsoft.com/office/drawing/2014/main" id="{1B44CE89-8BC5-8B60-AA8E-0FC2D6458C80}"/>
                </a:ext>
              </a:extLst>
            </p:cNvPr>
            <p:cNvSpPr>
              <a:spLocks/>
            </p:cNvSpPr>
            <p:nvPr/>
          </p:nvSpPr>
          <p:spPr bwMode="auto">
            <a:xfrm rot="10800000" flipH="1">
              <a:off x="11285039" y="5574188"/>
              <a:ext cx="148590" cy="148590"/>
            </a:xfrm>
            <a:custGeom>
              <a:avLst/>
              <a:gdLst/>
              <a:ahLst/>
              <a:cxnLst/>
              <a:rect l="0" t="0" r="r" b="b"/>
              <a:pathLst>
                <a:path w="21600" h="21600">
                  <a:moveTo>
                    <a:pt x="0" y="13725"/>
                  </a:moveTo>
                  <a:lnTo>
                    <a:pt x="7425" y="13725"/>
                  </a:lnTo>
                  <a:lnTo>
                    <a:pt x="7425" y="21600"/>
                  </a:lnTo>
                  <a:lnTo>
                    <a:pt x="14175" y="21600"/>
                  </a:lnTo>
                  <a:lnTo>
                    <a:pt x="14175" y="13725"/>
                  </a:lnTo>
                  <a:lnTo>
                    <a:pt x="21600" y="13725"/>
                  </a:lnTo>
                  <a:lnTo>
                    <a:pt x="10800" y="0"/>
                  </a:lnTo>
                  <a:close/>
                  <a:moveTo>
                    <a:pt x="0" y="13725"/>
                  </a:moveTo>
                </a:path>
              </a:pathLst>
            </a:custGeom>
            <a:gradFill rotWithShape="0">
              <a:gsLst>
                <a:gs pos="0">
                  <a:srgbClr val="FFCC00"/>
                </a:gs>
                <a:gs pos="100000">
                  <a:srgbClr val="FF0000"/>
                </a:gs>
              </a:gsLst>
              <a:lin ang="1890000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79" name="AutoShape 219">
              <a:extLst>
                <a:ext uri="{FF2B5EF4-FFF2-40B4-BE49-F238E27FC236}">
                  <a16:creationId xmlns:a16="http://schemas.microsoft.com/office/drawing/2014/main" id="{47EBC76D-B6E0-4041-7F3F-C8DE91BE8083}"/>
                </a:ext>
              </a:extLst>
            </p:cNvPr>
            <p:cNvSpPr>
              <a:spLocks/>
            </p:cNvSpPr>
            <p:nvPr/>
          </p:nvSpPr>
          <p:spPr bwMode="auto">
            <a:xfrm rot="5400000">
              <a:off x="8838154" y="4723369"/>
              <a:ext cx="441484" cy="85725"/>
            </a:xfrm>
            <a:custGeom>
              <a:avLst/>
              <a:gdLst/>
              <a:ahLst/>
              <a:cxnLst/>
              <a:rect l="0" t="0" r="r" b="b"/>
              <a:pathLst>
                <a:path w="21600" h="21600">
                  <a:moveTo>
                    <a:pt x="16200" y="0"/>
                  </a:moveTo>
                  <a:lnTo>
                    <a:pt x="0" y="0"/>
                  </a:lnTo>
                  <a:lnTo>
                    <a:pt x="0" y="21600"/>
                  </a:lnTo>
                  <a:lnTo>
                    <a:pt x="16200" y="21600"/>
                  </a:lnTo>
                  <a:lnTo>
                    <a:pt x="21600" y="10800"/>
                  </a:lnTo>
                  <a:close/>
                  <a:moveTo>
                    <a:pt x="16200" y="0"/>
                  </a:moveTo>
                </a:path>
              </a:pathLst>
            </a:custGeom>
            <a:gradFill rotWithShape="0">
              <a:gsLst>
                <a:gs pos="0">
                  <a:srgbClr val="808080"/>
                </a:gs>
                <a:gs pos="50000">
                  <a:srgbClr val="FFFFFF"/>
                </a:gs>
                <a:gs pos="100000">
                  <a:srgbClr val="808080"/>
                </a:gs>
              </a:gsLst>
              <a:lin ang="540000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80" name="Rectangle 220">
              <a:extLst>
                <a:ext uri="{FF2B5EF4-FFF2-40B4-BE49-F238E27FC236}">
                  <a16:creationId xmlns:a16="http://schemas.microsoft.com/office/drawing/2014/main" id="{284B90AF-E2A6-D10C-2264-E1F07C853F5E}"/>
                </a:ext>
              </a:extLst>
            </p:cNvPr>
            <p:cNvSpPr>
              <a:spLocks/>
            </p:cNvSpPr>
            <p:nvPr/>
          </p:nvSpPr>
          <p:spPr bwMode="auto">
            <a:xfrm>
              <a:off x="8977457" y="4628356"/>
              <a:ext cx="165735" cy="48578"/>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81" name="AutoShape 221">
              <a:extLst>
                <a:ext uri="{FF2B5EF4-FFF2-40B4-BE49-F238E27FC236}">
                  <a16:creationId xmlns:a16="http://schemas.microsoft.com/office/drawing/2014/main" id="{DFB28C43-7043-05AE-E3D1-7D77103E7D1C}"/>
                </a:ext>
              </a:extLst>
            </p:cNvPr>
            <p:cNvSpPr>
              <a:spLocks/>
            </p:cNvSpPr>
            <p:nvPr/>
          </p:nvSpPr>
          <p:spPr bwMode="auto">
            <a:xfrm rot="5400000">
              <a:off x="11022864" y="4723369"/>
              <a:ext cx="441484" cy="85725"/>
            </a:xfrm>
            <a:custGeom>
              <a:avLst/>
              <a:gdLst/>
              <a:ahLst/>
              <a:cxnLst/>
              <a:rect l="0" t="0" r="r" b="b"/>
              <a:pathLst>
                <a:path w="21600" h="21600">
                  <a:moveTo>
                    <a:pt x="16200" y="0"/>
                  </a:moveTo>
                  <a:lnTo>
                    <a:pt x="0" y="0"/>
                  </a:lnTo>
                  <a:lnTo>
                    <a:pt x="0" y="21600"/>
                  </a:lnTo>
                  <a:lnTo>
                    <a:pt x="16200" y="21600"/>
                  </a:lnTo>
                  <a:lnTo>
                    <a:pt x="21600" y="10800"/>
                  </a:lnTo>
                  <a:close/>
                  <a:moveTo>
                    <a:pt x="16200" y="0"/>
                  </a:moveTo>
                </a:path>
              </a:pathLst>
            </a:custGeom>
            <a:gradFill rotWithShape="0">
              <a:gsLst>
                <a:gs pos="0">
                  <a:srgbClr val="808080"/>
                </a:gs>
                <a:gs pos="50000">
                  <a:srgbClr val="FFFFFF"/>
                </a:gs>
                <a:gs pos="100000">
                  <a:srgbClr val="808080"/>
                </a:gs>
              </a:gsLst>
              <a:lin ang="540000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nvGrpSpPr>
            <p:cNvPr id="82" name="Group 232">
              <a:extLst>
                <a:ext uri="{FF2B5EF4-FFF2-40B4-BE49-F238E27FC236}">
                  <a16:creationId xmlns:a16="http://schemas.microsoft.com/office/drawing/2014/main" id="{CF78FD1F-9132-9D5F-E43A-DC5C39C2360A}"/>
                </a:ext>
              </a:extLst>
            </p:cNvPr>
            <p:cNvGrpSpPr>
              <a:grpSpLocks/>
            </p:cNvGrpSpPr>
            <p:nvPr/>
          </p:nvGrpSpPr>
          <p:grpSpPr bwMode="auto">
            <a:xfrm>
              <a:off x="9985571" y="4939823"/>
              <a:ext cx="374333" cy="511493"/>
              <a:chOff x="0" y="0"/>
              <a:chExt cx="262" cy="357"/>
            </a:xfrm>
          </p:grpSpPr>
          <p:sp>
            <p:nvSpPr>
              <p:cNvPr id="93" name="Rectangle 222">
                <a:extLst>
                  <a:ext uri="{FF2B5EF4-FFF2-40B4-BE49-F238E27FC236}">
                    <a16:creationId xmlns:a16="http://schemas.microsoft.com/office/drawing/2014/main" id="{985A7DEF-B873-A371-7539-C8431446FE7B}"/>
                  </a:ext>
                </a:extLst>
              </p:cNvPr>
              <p:cNvSpPr>
                <a:spLocks/>
              </p:cNvSpPr>
              <p:nvPr/>
            </p:nvSpPr>
            <p:spPr bwMode="auto">
              <a:xfrm>
                <a:off x="0" y="0"/>
                <a:ext cx="262" cy="274"/>
              </a:xfrm>
              <a:prstGeom prst="rect">
                <a:avLst/>
              </a:prstGeom>
              <a:gradFill rotWithShape="0">
                <a:gsLst>
                  <a:gs pos="0">
                    <a:srgbClr val="DDDDDD"/>
                  </a:gs>
                  <a:gs pos="50000">
                    <a:srgbClr val="FFFFFF"/>
                  </a:gs>
                  <a:gs pos="100000">
                    <a:srgbClr val="DDDDDD"/>
                  </a:gs>
                </a:gsLst>
                <a:lin ang="0" scaled="1"/>
              </a:gradFill>
              <a:ln w="28575" cap="flat">
                <a:solidFill>
                  <a:srgbClr val="808080"/>
                </a:solidFill>
                <a:prstDash val="solid"/>
                <a:miter lim="800000"/>
                <a:headEnd type="none" w="med" len="med"/>
                <a:tailEnd type="none" w="med" len="med"/>
              </a:ln>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94" name="Rectangle 223">
                <a:extLst>
                  <a:ext uri="{FF2B5EF4-FFF2-40B4-BE49-F238E27FC236}">
                    <a16:creationId xmlns:a16="http://schemas.microsoft.com/office/drawing/2014/main" id="{39342375-BC21-4D50-4B09-33FFEA8DB046}"/>
                  </a:ext>
                </a:extLst>
              </p:cNvPr>
              <p:cNvSpPr>
                <a:spLocks/>
              </p:cNvSpPr>
              <p:nvPr/>
            </p:nvSpPr>
            <p:spPr bwMode="auto">
              <a:xfrm>
                <a:off x="113" y="154"/>
                <a:ext cx="35" cy="203"/>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nvGrpSpPr>
              <p:cNvPr id="95" name="Group 229">
                <a:extLst>
                  <a:ext uri="{FF2B5EF4-FFF2-40B4-BE49-F238E27FC236}">
                    <a16:creationId xmlns:a16="http://schemas.microsoft.com/office/drawing/2014/main" id="{1AD2271F-B515-BA22-440D-EB0E042AD45B}"/>
                  </a:ext>
                </a:extLst>
              </p:cNvPr>
              <p:cNvGrpSpPr>
                <a:grpSpLocks/>
              </p:cNvGrpSpPr>
              <p:nvPr/>
            </p:nvGrpSpPr>
            <p:grpSpPr bwMode="auto">
              <a:xfrm>
                <a:off x="36" y="12"/>
                <a:ext cx="188" cy="209"/>
                <a:chOff x="0" y="0"/>
                <a:chExt cx="188" cy="209"/>
              </a:xfrm>
            </p:grpSpPr>
            <p:sp>
              <p:nvSpPr>
                <p:cNvPr id="98" name="AutoShape 224">
                  <a:extLst>
                    <a:ext uri="{FF2B5EF4-FFF2-40B4-BE49-F238E27FC236}">
                      <a16:creationId xmlns:a16="http://schemas.microsoft.com/office/drawing/2014/main" id="{5230A445-F073-C34E-0B4D-F3A0AE98F12D}"/>
                    </a:ext>
                  </a:extLst>
                </p:cNvPr>
                <p:cNvSpPr>
                  <a:spLocks/>
                </p:cNvSpPr>
                <p:nvPr/>
              </p:nvSpPr>
              <p:spPr bwMode="auto">
                <a:xfrm>
                  <a:off x="0" y="0"/>
                  <a:ext cx="188" cy="71"/>
                </a:xfrm>
                <a:custGeom>
                  <a:avLst/>
                  <a:gdLst/>
                  <a:ahLst/>
                  <a:cxnLst/>
                  <a:rect l="0" t="0" r="r" b="b"/>
                  <a:pathLst>
                    <a:path w="21264" h="20623">
                      <a:moveTo>
                        <a:pt x="1919" y="6857"/>
                      </a:moveTo>
                      <a:cubicBezTo>
                        <a:pt x="744" y="7018"/>
                        <a:pt x="-110" y="8412"/>
                        <a:pt x="11" y="9971"/>
                      </a:cubicBezTo>
                      <a:cubicBezTo>
                        <a:pt x="81" y="10871"/>
                        <a:pt x="470" y="11672"/>
                        <a:pt x="1058" y="12130"/>
                      </a:cubicBezTo>
                      <a:lnTo>
                        <a:pt x="1047" y="12097"/>
                      </a:lnTo>
                      <a:cubicBezTo>
                        <a:pt x="237" y="13237"/>
                        <a:pt x="282" y="15025"/>
                        <a:pt x="1147" y="16091"/>
                      </a:cubicBezTo>
                      <a:cubicBezTo>
                        <a:pt x="1608" y="16659"/>
                        <a:pt x="2236" y="16931"/>
                        <a:pt x="2864" y="16834"/>
                      </a:cubicBezTo>
                      <a:lnTo>
                        <a:pt x="2853" y="16853"/>
                      </a:lnTo>
                      <a:cubicBezTo>
                        <a:pt x="3897" y="19265"/>
                        <a:pt x="6219" y="20100"/>
                        <a:pt x="8040" y="18718"/>
                      </a:cubicBezTo>
                      <a:cubicBezTo>
                        <a:pt x="8063" y="18700"/>
                        <a:pt x="8086" y="18683"/>
                        <a:pt x="8108" y="18665"/>
                      </a:cubicBezTo>
                      <a:lnTo>
                        <a:pt x="8102" y="18668"/>
                      </a:lnTo>
                      <a:cubicBezTo>
                        <a:pt x="9122" y="20688"/>
                        <a:pt x="11186" y="21231"/>
                        <a:pt x="12712" y="19881"/>
                      </a:cubicBezTo>
                      <a:cubicBezTo>
                        <a:pt x="13352" y="19315"/>
                        <a:pt x="13823" y="18473"/>
                        <a:pt x="14046" y="17498"/>
                      </a:cubicBezTo>
                      <a:lnTo>
                        <a:pt x="14050" y="17522"/>
                      </a:lnTo>
                      <a:cubicBezTo>
                        <a:pt x="15384" y="18621"/>
                        <a:pt x="17141" y="18085"/>
                        <a:pt x="17974" y="16325"/>
                      </a:cubicBezTo>
                      <a:cubicBezTo>
                        <a:pt x="18252" y="15737"/>
                        <a:pt x="18401" y="15059"/>
                        <a:pt x="18406" y="14366"/>
                      </a:cubicBezTo>
                      <a:lnTo>
                        <a:pt x="18400" y="14357"/>
                      </a:lnTo>
                      <a:cubicBezTo>
                        <a:pt x="20223" y="14013"/>
                        <a:pt x="21490" y="11783"/>
                        <a:pt x="21229" y="9377"/>
                      </a:cubicBezTo>
                      <a:cubicBezTo>
                        <a:pt x="21148" y="8627"/>
                        <a:pt x="20922" y="7918"/>
                        <a:pt x="20573" y="7318"/>
                      </a:cubicBezTo>
                      <a:lnTo>
                        <a:pt x="20566" y="7316"/>
                      </a:lnTo>
                      <a:cubicBezTo>
                        <a:pt x="21137" y="5554"/>
                        <a:pt x="20520" y="3512"/>
                        <a:pt x="19188" y="2756"/>
                      </a:cubicBezTo>
                      <a:cubicBezTo>
                        <a:pt x="19076" y="2693"/>
                        <a:pt x="18961" y="2640"/>
                        <a:pt x="18843" y="2597"/>
                      </a:cubicBezTo>
                      <a:lnTo>
                        <a:pt x="18852" y="2591"/>
                      </a:lnTo>
                      <a:cubicBezTo>
                        <a:pt x="18618" y="879"/>
                        <a:pt x="17375" y="-258"/>
                        <a:pt x="16075" y="50"/>
                      </a:cubicBezTo>
                      <a:cubicBezTo>
                        <a:pt x="15529" y="180"/>
                        <a:pt x="15034" y="555"/>
                        <a:pt x="14675" y="1113"/>
                      </a:cubicBezTo>
                      <a:lnTo>
                        <a:pt x="14679" y="1117"/>
                      </a:lnTo>
                      <a:cubicBezTo>
                        <a:pt x="13960" y="-129"/>
                        <a:pt x="12611" y="-369"/>
                        <a:pt x="11668" y="582"/>
                      </a:cubicBezTo>
                      <a:cubicBezTo>
                        <a:pt x="11406" y="845"/>
                        <a:pt x="11194" y="1183"/>
                        <a:pt x="11048" y="1572"/>
                      </a:cubicBezTo>
                      <a:lnTo>
                        <a:pt x="11055" y="1618"/>
                      </a:lnTo>
                      <a:cubicBezTo>
                        <a:pt x="10022" y="274"/>
                        <a:pt x="8360" y="291"/>
                        <a:pt x="7343" y="1657"/>
                      </a:cubicBezTo>
                      <a:cubicBezTo>
                        <a:pt x="7165" y="1895"/>
                        <a:pt x="7014" y="2167"/>
                        <a:pt x="6895" y="2463"/>
                      </a:cubicBezTo>
                      <a:lnTo>
                        <a:pt x="6887" y="2485"/>
                      </a:lnTo>
                      <a:cubicBezTo>
                        <a:pt x="5303" y="1260"/>
                        <a:pt x="3266" y="1962"/>
                        <a:pt x="2338" y="4053"/>
                      </a:cubicBezTo>
                      <a:cubicBezTo>
                        <a:pt x="1962" y="4900"/>
                        <a:pt x="1812" y="5889"/>
                        <a:pt x="1913" y="6862"/>
                      </a:cubicBezTo>
                      <a:close/>
                      <a:moveTo>
                        <a:pt x="1919" y="6857"/>
                      </a:moveTo>
                    </a:path>
                  </a:pathLst>
                </a:custGeom>
                <a:gradFill rotWithShape="0">
                  <a:gsLst>
                    <a:gs pos="0">
                      <a:srgbClr val="FFFF99"/>
                    </a:gs>
                    <a:gs pos="100000">
                      <a:srgbClr val="FF9933"/>
                    </a:gs>
                  </a:gsLst>
                  <a:lin ang="5400000" scaled="1"/>
                </a:gradFill>
                <a:ln w="9525" cap="flat">
                  <a:solidFill>
                    <a:srgbClr val="FFCC00"/>
                  </a:solidFill>
                  <a:prstDash val="solid"/>
                  <a:round/>
                  <a:headEnd type="none" w="med" len="med"/>
                  <a:tailEnd type="none" w="med" len="med"/>
                </a:ln>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99" name="AutoShape 225">
                  <a:extLst>
                    <a:ext uri="{FF2B5EF4-FFF2-40B4-BE49-F238E27FC236}">
                      <a16:creationId xmlns:a16="http://schemas.microsoft.com/office/drawing/2014/main" id="{A8A9BA0F-1C36-5C16-5F68-59F25038BE02}"/>
                    </a:ext>
                  </a:extLst>
                </p:cNvPr>
                <p:cNvSpPr>
                  <a:spLocks/>
                </p:cNvSpPr>
                <p:nvPr/>
              </p:nvSpPr>
              <p:spPr bwMode="auto">
                <a:xfrm>
                  <a:off x="64" y="109"/>
                  <a:ext cx="32" cy="12"/>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FFFF99"/>
                    </a:gs>
                    <a:gs pos="100000">
                      <a:srgbClr val="FF9933"/>
                    </a:gs>
                  </a:gsLst>
                  <a:lin ang="5400000" scaled="1"/>
                </a:gradFill>
                <a:ln w="9525" cap="flat">
                  <a:solidFill>
                    <a:srgbClr val="FFCC00"/>
                  </a:solidFill>
                  <a:prstDash val="solid"/>
                  <a:round/>
                  <a:headEnd type="none" w="med" len="med"/>
                  <a:tailEnd type="none" w="med" len="med"/>
                </a:ln>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00" name="AutoShape 226">
                  <a:extLst>
                    <a:ext uri="{FF2B5EF4-FFF2-40B4-BE49-F238E27FC236}">
                      <a16:creationId xmlns:a16="http://schemas.microsoft.com/office/drawing/2014/main" id="{731C9DD7-8E3C-D4B2-3631-5926058FD901}"/>
                    </a:ext>
                  </a:extLst>
                </p:cNvPr>
                <p:cNvSpPr>
                  <a:spLocks/>
                </p:cNvSpPr>
                <p:nvPr/>
              </p:nvSpPr>
              <p:spPr bwMode="auto">
                <a:xfrm>
                  <a:off x="61" y="159"/>
                  <a:ext cx="21" cy="8"/>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FFFF99"/>
                    </a:gs>
                    <a:gs pos="100000">
                      <a:srgbClr val="FF9933"/>
                    </a:gs>
                  </a:gsLst>
                  <a:lin ang="5400000" scaled="1"/>
                </a:gradFill>
                <a:ln w="9525" cap="flat">
                  <a:solidFill>
                    <a:srgbClr val="FFCC00"/>
                  </a:solidFill>
                  <a:prstDash val="solid"/>
                  <a:round/>
                  <a:headEnd type="none" w="med" len="med"/>
                  <a:tailEnd type="none" w="med" len="med"/>
                </a:ln>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01" name="AutoShape 227">
                  <a:extLst>
                    <a:ext uri="{FF2B5EF4-FFF2-40B4-BE49-F238E27FC236}">
                      <a16:creationId xmlns:a16="http://schemas.microsoft.com/office/drawing/2014/main" id="{CAA4366F-7C50-8BA6-A897-FF97037AC041}"/>
                    </a:ext>
                  </a:extLst>
                </p:cNvPr>
                <p:cNvSpPr>
                  <a:spLocks/>
                </p:cNvSpPr>
                <p:nvPr/>
              </p:nvSpPr>
              <p:spPr bwMode="auto">
                <a:xfrm>
                  <a:off x="59" y="205"/>
                  <a:ext cx="11" cy="4"/>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FFFF99"/>
                    </a:gs>
                    <a:gs pos="100000">
                      <a:srgbClr val="FF9933"/>
                    </a:gs>
                  </a:gsLst>
                  <a:lin ang="5400000" scaled="1"/>
                </a:gradFill>
                <a:ln w="9525" cap="flat">
                  <a:solidFill>
                    <a:srgbClr val="FFCC00"/>
                  </a:solidFill>
                  <a:prstDash val="solid"/>
                  <a:round/>
                  <a:headEnd type="none" w="med" len="med"/>
                  <a:tailEnd type="none" w="med" len="med"/>
                </a:ln>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102" name="AutoShape 228">
                  <a:extLst>
                    <a:ext uri="{FF2B5EF4-FFF2-40B4-BE49-F238E27FC236}">
                      <a16:creationId xmlns:a16="http://schemas.microsoft.com/office/drawing/2014/main" id="{59FC4C88-32C4-3171-4E76-0BA8C7C316BF}"/>
                    </a:ext>
                  </a:extLst>
                </p:cNvPr>
                <p:cNvSpPr>
                  <a:spLocks/>
                </p:cNvSpPr>
                <p:nvPr/>
              </p:nvSpPr>
              <p:spPr bwMode="auto">
                <a:xfrm>
                  <a:off x="9" y="3"/>
                  <a:ext cx="172" cy="61"/>
                </a:xfrm>
                <a:custGeom>
                  <a:avLst/>
                  <a:gdLst/>
                  <a:ahLst/>
                  <a:cxnLst/>
                  <a:rect l="0" t="0" r="r" b="b"/>
                  <a:pathLst>
                    <a:path w="21600" h="21600">
                      <a:moveTo>
                        <a:pt x="0" y="13555"/>
                      </a:moveTo>
                      <a:cubicBezTo>
                        <a:pt x="417" y="13915"/>
                        <a:pt x="899" y="14078"/>
                        <a:pt x="1381" y="14023"/>
                      </a:cubicBezTo>
                      <a:moveTo>
                        <a:pt x="2000" y="19344"/>
                      </a:moveTo>
                      <a:cubicBezTo>
                        <a:pt x="2207" y="19308"/>
                        <a:pt x="2410" y="19233"/>
                        <a:pt x="2604" y="19120"/>
                      </a:cubicBezTo>
                      <a:moveTo>
                        <a:pt x="7435" y="20578"/>
                      </a:moveTo>
                      <a:cubicBezTo>
                        <a:pt x="7532" y="20937"/>
                        <a:pt x="7654" y="21279"/>
                        <a:pt x="7799" y="21600"/>
                      </a:cubicBezTo>
                      <a:moveTo>
                        <a:pt x="14381" y="20160"/>
                      </a:moveTo>
                      <a:cubicBezTo>
                        <a:pt x="14456" y="19795"/>
                        <a:pt x="14505" y="19419"/>
                        <a:pt x="14527" y="19039"/>
                      </a:cubicBezTo>
                      <a:moveTo>
                        <a:pt x="19208" y="16307"/>
                      </a:moveTo>
                      <a:cubicBezTo>
                        <a:pt x="19218" y="14526"/>
                        <a:pt x="18528" y="12895"/>
                        <a:pt x="17436" y="12115"/>
                      </a:cubicBezTo>
                      <a:moveTo>
                        <a:pt x="20811" y="9204"/>
                      </a:moveTo>
                      <a:cubicBezTo>
                        <a:pt x="21153" y="8777"/>
                        <a:pt x="21423" y="8239"/>
                        <a:pt x="21600" y="7632"/>
                      </a:cubicBezTo>
                      <a:moveTo>
                        <a:pt x="19744" y="2561"/>
                      </a:moveTo>
                      <a:cubicBezTo>
                        <a:pt x="19747" y="2312"/>
                        <a:pt x="19733" y="2063"/>
                        <a:pt x="19702" y="1818"/>
                      </a:cubicBezTo>
                      <a:moveTo>
                        <a:pt x="15078" y="0"/>
                      </a:moveTo>
                      <a:cubicBezTo>
                        <a:pt x="14912" y="285"/>
                        <a:pt x="14776" y="604"/>
                        <a:pt x="14673" y="947"/>
                      </a:cubicBezTo>
                      <a:moveTo>
                        <a:pt x="11061" y="564"/>
                      </a:moveTo>
                      <a:cubicBezTo>
                        <a:pt x="10973" y="823"/>
                        <a:pt x="10907" y="1098"/>
                        <a:pt x="10865" y="1381"/>
                      </a:cubicBezTo>
                      <a:moveTo>
                        <a:pt x="7163" y="2480"/>
                      </a:moveTo>
                      <a:cubicBezTo>
                        <a:pt x="6949" y="2175"/>
                        <a:pt x="6711" y="1909"/>
                        <a:pt x="6454" y="1688"/>
                      </a:cubicBezTo>
                      <a:moveTo>
                        <a:pt x="946" y="7074"/>
                      </a:moveTo>
                      <a:cubicBezTo>
                        <a:pt x="973" y="7356"/>
                        <a:pt x="1014" y="7635"/>
                        <a:pt x="1070" y="7907"/>
                      </a:cubicBezTo>
                    </a:path>
                  </a:pathLst>
                </a:custGeom>
                <a:noFill/>
                <a:ln w="9525" cap="flat">
                  <a:solidFill>
                    <a:srgbClr val="FFCC00"/>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sp>
            <p:nvSpPr>
              <p:cNvPr id="96" name="Rectangle 230">
                <a:extLst>
                  <a:ext uri="{FF2B5EF4-FFF2-40B4-BE49-F238E27FC236}">
                    <a16:creationId xmlns:a16="http://schemas.microsoft.com/office/drawing/2014/main" id="{ACC85EDD-5BF8-C931-1699-0D474C951B2E}"/>
                  </a:ext>
                </a:extLst>
              </p:cNvPr>
              <p:cNvSpPr>
                <a:spLocks/>
              </p:cNvSpPr>
              <p:nvPr/>
            </p:nvSpPr>
            <p:spPr bwMode="auto">
              <a:xfrm>
                <a:off x="12" y="88"/>
                <a:ext cx="239" cy="167"/>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97" name="AutoShape 231">
                <a:extLst>
                  <a:ext uri="{FF2B5EF4-FFF2-40B4-BE49-F238E27FC236}">
                    <a16:creationId xmlns:a16="http://schemas.microsoft.com/office/drawing/2014/main" id="{F0A2E5B6-2336-F475-D0C8-0FF02CA05313}"/>
                  </a:ext>
                </a:extLst>
              </p:cNvPr>
              <p:cNvSpPr>
                <a:spLocks/>
              </p:cNvSpPr>
              <p:nvPr/>
            </p:nvSpPr>
            <p:spPr bwMode="auto">
              <a:xfrm>
                <a:off x="77" y="2"/>
                <a:ext cx="103" cy="102"/>
              </a:xfrm>
              <a:prstGeom prst="star16">
                <a:avLst>
                  <a:gd name="adj" fmla="val 37500"/>
                </a:avLst>
              </a:prstGeom>
              <a:gradFill rotWithShape="0">
                <a:gsLst>
                  <a:gs pos="0">
                    <a:srgbClr val="FFCC00"/>
                  </a:gs>
                  <a:gs pos="100000">
                    <a:srgbClr val="FF0000"/>
                  </a:gs>
                </a:gsLst>
                <a:path path="rect">
                  <a:fillToRect l="50000" t="50000" r="50000" b="50000"/>
                </a:path>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grpSp>
        <p:sp>
          <p:nvSpPr>
            <p:cNvPr id="83" name="AutoShape 245">
              <a:extLst>
                <a:ext uri="{FF2B5EF4-FFF2-40B4-BE49-F238E27FC236}">
                  <a16:creationId xmlns:a16="http://schemas.microsoft.com/office/drawing/2014/main" id="{C4E9C018-275F-4485-024F-C6DFD4972EC5}"/>
                </a:ext>
              </a:extLst>
            </p:cNvPr>
            <p:cNvSpPr>
              <a:spLocks/>
            </p:cNvSpPr>
            <p:nvPr/>
          </p:nvSpPr>
          <p:spPr bwMode="auto">
            <a:xfrm rot="5400000">
              <a:off x="9947709" y="4723369"/>
              <a:ext cx="441484" cy="85725"/>
            </a:xfrm>
            <a:custGeom>
              <a:avLst/>
              <a:gdLst/>
              <a:ahLst/>
              <a:cxnLst/>
              <a:rect l="0" t="0" r="r" b="b"/>
              <a:pathLst>
                <a:path w="21600" h="21600">
                  <a:moveTo>
                    <a:pt x="16200" y="0"/>
                  </a:moveTo>
                  <a:lnTo>
                    <a:pt x="0" y="0"/>
                  </a:lnTo>
                  <a:lnTo>
                    <a:pt x="0" y="21600"/>
                  </a:lnTo>
                  <a:lnTo>
                    <a:pt x="16200" y="21600"/>
                  </a:lnTo>
                  <a:lnTo>
                    <a:pt x="21600" y="10800"/>
                  </a:lnTo>
                  <a:close/>
                  <a:moveTo>
                    <a:pt x="16200" y="0"/>
                  </a:moveTo>
                </a:path>
              </a:pathLst>
            </a:custGeom>
            <a:gradFill rotWithShape="0">
              <a:gsLst>
                <a:gs pos="0">
                  <a:srgbClr val="808080"/>
                </a:gs>
                <a:gs pos="50000">
                  <a:srgbClr val="FFFFFF"/>
                </a:gs>
                <a:gs pos="100000">
                  <a:srgbClr val="808080"/>
                </a:gs>
              </a:gsLst>
              <a:lin ang="540000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84" name="Rectangle 246">
              <a:extLst>
                <a:ext uri="{FF2B5EF4-FFF2-40B4-BE49-F238E27FC236}">
                  <a16:creationId xmlns:a16="http://schemas.microsoft.com/office/drawing/2014/main" id="{BC3453D5-7F68-641D-412B-C33AEDB3CE42}"/>
                </a:ext>
              </a:extLst>
            </p:cNvPr>
            <p:cNvSpPr>
              <a:spLocks/>
            </p:cNvSpPr>
            <p:nvPr/>
          </p:nvSpPr>
          <p:spPr bwMode="auto">
            <a:xfrm>
              <a:off x="10088444" y="4628356"/>
              <a:ext cx="165735" cy="48578"/>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85" name="Rectangle 247">
              <a:extLst>
                <a:ext uri="{FF2B5EF4-FFF2-40B4-BE49-F238E27FC236}">
                  <a16:creationId xmlns:a16="http://schemas.microsoft.com/office/drawing/2014/main" id="{44A4D5ED-80F2-CE07-D29D-0A397DE101B7}"/>
                </a:ext>
              </a:extLst>
            </p:cNvPr>
            <p:cNvSpPr>
              <a:spLocks/>
            </p:cNvSpPr>
            <p:nvPr/>
          </p:nvSpPr>
          <p:spPr bwMode="auto">
            <a:xfrm>
              <a:off x="11159312" y="4628356"/>
              <a:ext cx="165735" cy="48578"/>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394" fontAlgn="base">
                <a:spcBef>
                  <a:spcPct val="0"/>
                </a:spcBef>
                <a:spcAft>
                  <a:spcPct val="0"/>
                </a:spcAft>
              </a:pPr>
              <a:endParaRPr lang="ja-JP" altLang="en-US" sz="2900">
                <a:solidFill>
                  <a:srgbClr val="000000"/>
                </a:solidFill>
                <a:latin typeface="+mj-lt"/>
                <a:ea typeface="+mj-ea"/>
                <a:cs typeface="ヒラギノ角ゴ ProN W3" charset="0"/>
                <a:sym typeface="Gill Sans" charset="0"/>
              </a:endParaRPr>
            </a:p>
          </p:txBody>
        </p:sp>
        <p:sp>
          <p:nvSpPr>
            <p:cNvPr id="86" name="Text Box 325">
              <a:extLst>
                <a:ext uri="{FF2B5EF4-FFF2-40B4-BE49-F238E27FC236}">
                  <a16:creationId xmlns:a16="http://schemas.microsoft.com/office/drawing/2014/main" id="{FDD05987-55E7-2626-2AB7-98E6E22A74CC}"/>
                </a:ext>
              </a:extLst>
            </p:cNvPr>
            <p:cNvSpPr txBox="1">
              <a:spLocks noChangeArrowheads="1"/>
            </p:cNvSpPr>
            <p:nvPr/>
          </p:nvSpPr>
          <p:spPr bwMode="auto">
            <a:xfrm>
              <a:off x="9016596" y="5703432"/>
              <a:ext cx="243180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5" tIns="45720" rIns="91435" bIns="45720">
              <a:spAutoFit/>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r>
                <a:rPr lang="en-US" altLang="ja-JP" sz="1800" u="none" dirty="0">
                  <a:solidFill>
                    <a:schemeClr val="bg1"/>
                  </a:solidFill>
                  <a:latin typeface="+mj-lt"/>
                  <a:ea typeface="+mj-ea"/>
                  <a:cs typeface="HG丸ｺﾞｼｯｸM-PRO" charset="0"/>
                </a:rPr>
                <a:t>Ignite with spark plug</a:t>
              </a:r>
            </a:p>
            <a:p>
              <a:r>
                <a:rPr lang="en-US" altLang="ja-JP" sz="1800" u="none" dirty="0">
                  <a:solidFill>
                    <a:srgbClr val="FF9933"/>
                  </a:solidFill>
                  <a:latin typeface="+mj-lt"/>
                  <a:ea typeface="+mj-ea"/>
                  <a:cs typeface="HG丸ｺﾞｼｯｸM-PRO" charset="0"/>
                </a:rPr>
                <a:t>→ Downsizing</a:t>
              </a:r>
              <a:endParaRPr lang="ja-JP" altLang="en-US" sz="1800" u="none" dirty="0">
                <a:solidFill>
                  <a:srgbClr val="FF9933"/>
                </a:solidFill>
                <a:latin typeface="+mj-lt"/>
                <a:ea typeface="+mj-ea"/>
                <a:cs typeface="HG丸ｺﾞｼｯｸM-PRO" charset="0"/>
              </a:endParaRPr>
            </a:p>
          </p:txBody>
        </p:sp>
        <p:sp>
          <p:nvSpPr>
            <p:cNvPr id="87" name="Rectangle 200">
              <a:extLst>
                <a:ext uri="{FF2B5EF4-FFF2-40B4-BE49-F238E27FC236}">
                  <a16:creationId xmlns:a16="http://schemas.microsoft.com/office/drawing/2014/main" id="{BDFDC9FA-B49A-DDCD-AA13-732C645F7903}"/>
                </a:ext>
              </a:extLst>
            </p:cNvPr>
            <p:cNvSpPr>
              <a:spLocks noChangeArrowheads="1"/>
            </p:cNvSpPr>
            <p:nvPr/>
          </p:nvSpPr>
          <p:spPr bwMode="auto">
            <a:xfrm>
              <a:off x="7805525" y="1779807"/>
              <a:ext cx="1544002" cy="369332"/>
            </a:xfrm>
            <a:prstGeom prst="rect">
              <a:avLst/>
            </a:prstGeom>
            <a:noFill/>
            <a:ln w="9525">
              <a:noFill/>
              <a:miter lim="800000"/>
              <a:headEnd/>
              <a:tailEnd/>
            </a:ln>
            <a:effectLst>
              <a:prstShdw prst="shdw18" dist="17961" dir="13500000">
                <a:srgbClr val="00CC99">
                  <a:gamma/>
                  <a:shade val="60000"/>
                  <a:invGamma/>
                  <a:alpha val="74998"/>
                </a:srgbClr>
              </a:prstShdw>
            </a:effectLst>
          </p:spPr>
          <p:txBody>
            <a:bodyPr wrap="none" lIns="91435" tIns="45720" rIns="91435" bIns="45720">
              <a:spAutoFit/>
            </a:bodyPr>
            <a:lstStyle/>
            <a:p>
              <a:pPr defTabSz="913756">
                <a:defRPr/>
              </a:pPr>
              <a:r>
                <a:rPr lang="en-US" altLang="ja-JP" dirty="0">
                  <a:solidFill>
                    <a:srgbClr val="FFFFFF"/>
                  </a:solidFill>
                  <a:latin typeface="+mj-lt"/>
                  <a:ea typeface="+mj-ea"/>
                  <a:cs typeface="HG丸ｺﾞｼｯｸM-PRO" charset="0"/>
                </a:rPr>
                <a:t>Compression</a:t>
              </a:r>
              <a:endParaRPr lang="ja-JP" altLang="en-US">
                <a:solidFill>
                  <a:srgbClr val="FFFFFF"/>
                </a:solidFill>
                <a:latin typeface="+mj-lt"/>
                <a:ea typeface="+mj-ea"/>
                <a:cs typeface="HG丸ｺﾞｼｯｸM-PRO" charset="0"/>
              </a:endParaRPr>
            </a:p>
          </p:txBody>
        </p:sp>
        <p:sp>
          <p:nvSpPr>
            <p:cNvPr id="88" name="Rectangle 201">
              <a:extLst>
                <a:ext uri="{FF2B5EF4-FFF2-40B4-BE49-F238E27FC236}">
                  <a16:creationId xmlns:a16="http://schemas.microsoft.com/office/drawing/2014/main" id="{84825D43-9A70-EE8E-8743-2B84D05E7072}"/>
                </a:ext>
              </a:extLst>
            </p:cNvPr>
            <p:cNvSpPr>
              <a:spLocks noChangeArrowheads="1"/>
            </p:cNvSpPr>
            <p:nvPr/>
          </p:nvSpPr>
          <p:spPr bwMode="auto">
            <a:xfrm>
              <a:off x="9711470" y="1779807"/>
              <a:ext cx="928449" cy="369332"/>
            </a:xfrm>
            <a:prstGeom prst="rect">
              <a:avLst/>
            </a:prstGeom>
            <a:noFill/>
            <a:ln w="9525">
              <a:noFill/>
              <a:miter lim="800000"/>
              <a:headEnd/>
              <a:tailEnd/>
            </a:ln>
            <a:effectLst>
              <a:prstShdw prst="shdw18" dist="17961" dir="13500000">
                <a:srgbClr val="00CC99">
                  <a:gamma/>
                  <a:shade val="60000"/>
                  <a:invGamma/>
                  <a:alpha val="74998"/>
                </a:srgbClr>
              </a:prstShdw>
            </a:effectLst>
          </p:spPr>
          <p:txBody>
            <a:bodyPr wrap="none" lIns="91435" tIns="45720" rIns="91435" bIns="45720">
              <a:spAutoFit/>
            </a:bodyPr>
            <a:lstStyle/>
            <a:p>
              <a:pPr defTabSz="913756">
                <a:defRPr/>
              </a:pPr>
              <a:r>
                <a:rPr lang="en-US" altLang="ja-JP" dirty="0">
                  <a:solidFill>
                    <a:srgbClr val="FFFFFF"/>
                  </a:solidFill>
                  <a:latin typeface="+mj-lt"/>
                  <a:ea typeface="+mj-ea"/>
                  <a:cs typeface="HG丸ｺﾞｼｯｸM-PRO" charset="0"/>
                </a:rPr>
                <a:t>Ignition</a:t>
              </a:r>
              <a:endParaRPr lang="ja-JP" altLang="en-US">
                <a:solidFill>
                  <a:srgbClr val="FFFFFF"/>
                </a:solidFill>
                <a:latin typeface="+mj-lt"/>
                <a:ea typeface="+mj-ea"/>
                <a:cs typeface="HG丸ｺﾞｼｯｸM-PRO" charset="0"/>
              </a:endParaRPr>
            </a:p>
          </p:txBody>
        </p:sp>
        <p:sp>
          <p:nvSpPr>
            <p:cNvPr id="89" name="Rectangle 202">
              <a:extLst>
                <a:ext uri="{FF2B5EF4-FFF2-40B4-BE49-F238E27FC236}">
                  <a16:creationId xmlns:a16="http://schemas.microsoft.com/office/drawing/2014/main" id="{E45E615F-7A14-606A-B3D3-1A723DE618DA}"/>
                </a:ext>
              </a:extLst>
            </p:cNvPr>
            <p:cNvSpPr>
              <a:spLocks noChangeArrowheads="1"/>
            </p:cNvSpPr>
            <p:nvPr/>
          </p:nvSpPr>
          <p:spPr bwMode="auto">
            <a:xfrm>
              <a:off x="10897557" y="1779807"/>
              <a:ext cx="671969" cy="369332"/>
            </a:xfrm>
            <a:prstGeom prst="rect">
              <a:avLst/>
            </a:prstGeom>
            <a:noFill/>
            <a:ln w="9525">
              <a:noFill/>
              <a:miter lim="800000"/>
              <a:headEnd/>
              <a:tailEnd/>
            </a:ln>
            <a:effectLst>
              <a:prstShdw prst="shdw18" dist="17961" dir="13500000">
                <a:srgbClr val="00CC99">
                  <a:gamma/>
                  <a:shade val="60000"/>
                  <a:invGamma/>
                  <a:alpha val="74998"/>
                </a:srgbClr>
              </a:prstShdw>
            </a:effectLst>
          </p:spPr>
          <p:txBody>
            <a:bodyPr wrap="none" lIns="91435" tIns="45720" rIns="91435" bIns="45720">
              <a:spAutoFit/>
            </a:bodyPr>
            <a:lstStyle/>
            <a:p>
              <a:pPr defTabSz="913756">
                <a:defRPr/>
              </a:pPr>
              <a:r>
                <a:rPr lang="en-US" altLang="ja-JP" dirty="0">
                  <a:solidFill>
                    <a:srgbClr val="FFFFFF"/>
                  </a:solidFill>
                  <a:latin typeface="+mj-lt"/>
                  <a:ea typeface="+mj-ea"/>
                  <a:cs typeface="HG丸ｺﾞｼｯｸM-PRO" charset="0"/>
                </a:rPr>
                <a:t>Burn</a:t>
              </a:r>
              <a:endParaRPr lang="ja-JP" altLang="en-US" dirty="0">
                <a:solidFill>
                  <a:srgbClr val="FFFFFF"/>
                </a:solidFill>
                <a:latin typeface="+mj-lt"/>
                <a:ea typeface="+mj-ea"/>
                <a:cs typeface="HG丸ｺﾞｼｯｸM-PRO" charset="0"/>
              </a:endParaRPr>
            </a:p>
          </p:txBody>
        </p:sp>
        <p:sp>
          <p:nvSpPr>
            <p:cNvPr id="90" name="Rectangle 213">
              <a:extLst>
                <a:ext uri="{FF2B5EF4-FFF2-40B4-BE49-F238E27FC236}">
                  <a16:creationId xmlns:a16="http://schemas.microsoft.com/office/drawing/2014/main" id="{DEE88E15-F97B-BCCC-3B9B-8450A998DB02}"/>
                </a:ext>
              </a:extLst>
            </p:cNvPr>
            <p:cNvSpPr>
              <a:spLocks/>
            </p:cNvSpPr>
            <p:nvPr/>
          </p:nvSpPr>
          <p:spPr bwMode="auto">
            <a:xfrm>
              <a:off x="4348364" y="4327195"/>
              <a:ext cx="1439596" cy="615553"/>
            </a:xfrm>
            <a:prstGeom prst="rect">
              <a:avLst/>
            </a:prstGeom>
            <a:noFill/>
            <a:ln>
              <a:noFill/>
            </a:ln>
            <a:effectLst>
              <a:outerShdw blurRad="63500" dist="12700" dir="13500000" algn="ctr" rotWithShape="0">
                <a:srgbClr val="007A5C">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square" lIns="0" tIns="0" rIns="40640" bIns="0">
              <a:spAutoFit/>
            </a:bodyPr>
            <a:lstStyle/>
            <a:p>
              <a:pPr marL="40005" algn="ctr" defTabSz="822394" fontAlgn="base">
                <a:spcBef>
                  <a:spcPct val="0"/>
                </a:spcBef>
                <a:spcAft>
                  <a:spcPct val="0"/>
                </a:spcAft>
              </a:pPr>
              <a:r>
                <a:rPr kumimoji="0" lang="en-US" altLang="ja-JP" sz="2000" dirty="0">
                  <a:solidFill>
                    <a:schemeClr val="bg1"/>
                  </a:solidFill>
                  <a:latin typeface="+mj-lt"/>
                  <a:ea typeface="+mj-ea"/>
                  <a:cs typeface="Arial Bold" charset="0"/>
                  <a:sym typeface="Arial Bold" charset="0"/>
                </a:rPr>
                <a:t>External </a:t>
              </a:r>
            </a:p>
            <a:p>
              <a:pPr marL="40005" algn="ctr" defTabSz="822394" fontAlgn="base">
                <a:spcBef>
                  <a:spcPct val="0"/>
                </a:spcBef>
                <a:spcAft>
                  <a:spcPct val="0"/>
                </a:spcAft>
              </a:pPr>
              <a:r>
                <a:rPr kumimoji="0" lang="en-US" altLang="ja-JP" sz="2000" dirty="0">
                  <a:solidFill>
                    <a:schemeClr val="bg1"/>
                  </a:solidFill>
                  <a:latin typeface="+mj-lt"/>
                  <a:ea typeface="+mj-ea"/>
                  <a:cs typeface="Arial Bold" charset="0"/>
                  <a:sym typeface="Arial Bold" charset="0"/>
                </a:rPr>
                <a:t>Ignition</a:t>
              </a:r>
            </a:p>
          </p:txBody>
        </p:sp>
        <p:sp>
          <p:nvSpPr>
            <p:cNvPr id="91" name="Rectangle 212">
              <a:extLst>
                <a:ext uri="{FF2B5EF4-FFF2-40B4-BE49-F238E27FC236}">
                  <a16:creationId xmlns:a16="http://schemas.microsoft.com/office/drawing/2014/main" id="{F67CB674-2A60-1C29-F241-62699B14AC0E}"/>
                </a:ext>
              </a:extLst>
            </p:cNvPr>
            <p:cNvSpPr>
              <a:spLocks/>
            </p:cNvSpPr>
            <p:nvPr/>
          </p:nvSpPr>
          <p:spPr bwMode="auto">
            <a:xfrm>
              <a:off x="243170" y="2188389"/>
              <a:ext cx="1479855" cy="923330"/>
            </a:xfrm>
            <a:prstGeom prst="rect">
              <a:avLst/>
            </a:prstGeom>
            <a:noFill/>
            <a:ln>
              <a:solidFill>
                <a:schemeClr val="bg1"/>
              </a:solidFill>
            </a:ln>
            <a:effectLst>
              <a:outerShdw blurRad="63500" dist="12700" dir="13500000" algn="ctr" rotWithShape="0">
                <a:srgbClr val="007A5C">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square" lIns="0" tIns="0" rIns="40640" bIns="0">
              <a:spAutoFit/>
            </a:bodyPr>
            <a:lstStyle/>
            <a:p>
              <a:pPr marL="40005" algn="ctr" defTabSz="822394" fontAlgn="base">
                <a:spcBef>
                  <a:spcPct val="0"/>
                </a:spcBef>
                <a:spcAft>
                  <a:spcPct val="0"/>
                </a:spcAft>
              </a:pPr>
              <a:r>
                <a:rPr kumimoji="0" lang="en-US" altLang="ja-JP" sz="2000" b="1" dirty="0">
                  <a:solidFill>
                    <a:srgbClr val="FFFFFF"/>
                  </a:solidFill>
                  <a:latin typeface="+mj-lt"/>
                  <a:ea typeface="+mj-ea"/>
                  <a:cs typeface="Arial Bold" charset="0"/>
                  <a:sym typeface="Arial Bold" charset="0"/>
                </a:rPr>
                <a:t>Central</a:t>
              </a:r>
            </a:p>
            <a:p>
              <a:pPr marL="40005" algn="ctr" defTabSz="822394" fontAlgn="base">
                <a:spcBef>
                  <a:spcPct val="0"/>
                </a:spcBef>
                <a:spcAft>
                  <a:spcPct val="0"/>
                </a:spcAft>
              </a:pPr>
              <a:r>
                <a:rPr kumimoji="0" lang="en-US" altLang="ja-JP" sz="2000" b="1" dirty="0">
                  <a:solidFill>
                    <a:srgbClr val="FFFFFF"/>
                  </a:solidFill>
                  <a:latin typeface="+mj-lt"/>
                  <a:ea typeface="+mj-ea"/>
                  <a:cs typeface="Arial Bold" charset="0"/>
                  <a:sym typeface="Arial Bold" charset="0"/>
                </a:rPr>
                <a:t>Ignition</a:t>
              </a:r>
            </a:p>
            <a:p>
              <a:pPr marL="40005" algn="ctr" defTabSz="822394" fontAlgn="base">
                <a:spcBef>
                  <a:spcPct val="0"/>
                </a:spcBef>
                <a:spcAft>
                  <a:spcPct val="0"/>
                </a:spcAft>
              </a:pPr>
              <a:r>
                <a:rPr kumimoji="0" lang="en-US" altLang="ja-JP" sz="2000" b="1" dirty="0">
                  <a:solidFill>
                    <a:srgbClr val="FFFFFF"/>
                  </a:solidFill>
                  <a:latin typeface="+mj-lt"/>
                  <a:ea typeface="+mj-ea"/>
                  <a:cs typeface="Arial Bold" charset="0"/>
                  <a:sym typeface="Arial Bold" charset="0"/>
                </a:rPr>
                <a:t>Scheme</a:t>
              </a:r>
            </a:p>
          </p:txBody>
        </p:sp>
        <p:sp>
          <p:nvSpPr>
            <p:cNvPr id="92" name="Rectangle 212">
              <a:extLst>
                <a:ext uri="{FF2B5EF4-FFF2-40B4-BE49-F238E27FC236}">
                  <a16:creationId xmlns:a16="http://schemas.microsoft.com/office/drawing/2014/main" id="{C12A2081-73C0-31D0-03E7-5D6D174C29C8}"/>
                </a:ext>
              </a:extLst>
            </p:cNvPr>
            <p:cNvSpPr>
              <a:spLocks/>
            </p:cNvSpPr>
            <p:nvPr/>
          </p:nvSpPr>
          <p:spPr bwMode="auto">
            <a:xfrm>
              <a:off x="243170" y="4758989"/>
              <a:ext cx="1479855" cy="923330"/>
            </a:xfrm>
            <a:prstGeom prst="rect">
              <a:avLst/>
            </a:prstGeom>
            <a:noFill/>
            <a:ln>
              <a:solidFill>
                <a:schemeClr val="bg1"/>
              </a:solidFill>
            </a:ln>
            <a:effectLst>
              <a:outerShdw blurRad="63500" dist="12700" dir="13500000" algn="ctr" rotWithShape="0">
                <a:srgbClr val="007A5C">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square" lIns="0" tIns="0" rIns="40640" bIns="0">
              <a:spAutoFit/>
            </a:bodyPr>
            <a:lstStyle/>
            <a:p>
              <a:pPr marL="40005" algn="ctr" defTabSz="822394" fontAlgn="base">
                <a:spcBef>
                  <a:spcPct val="0"/>
                </a:spcBef>
                <a:spcAft>
                  <a:spcPct val="0"/>
                </a:spcAft>
              </a:pPr>
              <a:r>
                <a:rPr kumimoji="0" lang="en-US" altLang="ja-JP" sz="2000" b="1" dirty="0">
                  <a:solidFill>
                    <a:srgbClr val="FFFFFF"/>
                  </a:solidFill>
                  <a:latin typeface="+mj-lt"/>
                  <a:ea typeface="+mj-ea"/>
                  <a:cs typeface="Arial Bold" charset="0"/>
                  <a:sym typeface="Arial Bold" charset="0"/>
                </a:rPr>
                <a:t>Fast</a:t>
              </a:r>
            </a:p>
            <a:p>
              <a:pPr marL="40005" algn="ctr" defTabSz="822394" fontAlgn="base">
                <a:spcBef>
                  <a:spcPct val="0"/>
                </a:spcBef>
                <a:spcAft>
                  <a:spcPct val="0"/>
                </a:spcAft>
              </a:pPr>
              <a:r>
                <a:rPr kumimoji="0" lang="en-US" altLang="ja-JP" sz="2000" b="1" dirty="0">
                  <a:solidFill>
                    <a:srgbClr val="FFFFFF"/>
                  </a:solidFill>
                  <a:latin typeface="+mj-lt"/>
                  <a:ea typeface="+mj-ea"/>
                  <a:cs typeface="Arial Bold" charset="0"/>
                  <a:sym typeface="Arial Bold" charset="0"/>
                </a:rPr>
                <a:t>Ignition</a:t>
              </a:r>
            </a:p>
            <a:p>
              <a:pPr marL="40005" algn="ctr" defTabSz="822394" fontAlgn="base">
                <a:spcBef>
                  <a:spcPct val="0"/>
                </a:spcBef>
                <a:spcAft>
                  <a:spcPct val="0"/>
                </a:spcAft>
              </a:pPr>
              <a:r>
                <a:rPr kumimoji="0" lang="en-US" altLang="ja-JP" sz="2000" b="1" dirty="0">
                  <a:solidFill>
                    <a:srgbClr val="FFFFFF"/>
                  </a:solidFill>
                  <a:latin typeface="+mj-lt"/>
                  <a:ea typeface="+mj-ea"/>
                  <a:cs typeface="Arial Bold" charset="0"/>
                  <a:sym typeface="Arial Bold" charset="0"/>
                </a:rPr>
                <a:t>Scheme</a:t>
              </a:r>
            </a:p>
          </p:txBody>
        </p:sp>
      </p:grpSp>
      <p:sp>
        <p:nvSpPr>
          <p:cNvPr id="243" name="TextBox 242">
            <a:extLst>
              <a:ext uri="{FF2B5EF4-FFF2-40B4-BE49-F238E27FC236}">
                <a16:creationId xmlns:a16="http://schemas.microsoft.com/office/drawing/2014/main" id="{E4557AF3-870F-214E-A009-8FEF2EF4940A}"/>
              </a:ext>
            </a:extLst>
          </p:cNvPr>
          <p:cNvSpPr txBox="1"/>
          <p:nvPr/>
        </p:nvSpPr>
        <p:spPr>
          <a:xfrm>
            <a:off x="0" y="-11096"/>
            <a:ext cx="10530238" cy="954107"/>
          </a:xfrm>
          <a:prstGeom prst="rect">
            <a:avLst/>
          </a:prstGeom>
          <a:solidFill>
            <a:srgbClr val="011893"/>
          </a:solidFill>
        </p:spPr>
        <p:txBody>
          <a:bodyPr wrap="square">
            <a:spAutoFit/>
          </a:bodyPr>
          <a:lstStyle/>
          <a:p>
            <a:pPr algn="l"/>
            <a:r>
              <a:rPr lang="en-US" altLang="ja-JP" sz="2800" i="1" dirty="0" err="1">
                <a:solidFill>
                  <a:srgbClr val="FF0000"/>
                </a:solidFill>
                <a:effectLst>
                  <a:outerShdw blurRad="50800" dist="38100" dir="2700000" algn="tl" rotWithShape="0">
                    <a:prstClr val="black">
                      <a:alpha val="40000"/>
                    </a:prstClr>
                  </a:outerShdw>
                </a:effectLst>
                <a:latin typeface="+mj-lt"/>
                <a:ea typeface="Hiragino Kaku Gothic Pro W6" charset="-128"/>
              </a:rPr>
              <a:t>P</a:t>
            </a:r>
            <a:r>
              <a:rPr lang="en-US" altLang="ja-JP" sz="2800" dirty="0" err="1">
                <a:solidFill>
                  <a:srgbClr val="FF0000"/>
                </a:solidFill>
                <a:effectLst>
                  <a:outerShdw blurRad="50800" dist="38100" dir="2700000" algn="tl" rotWithShape="0">
                    <a:prstClr val="black">
                      <a:alpha val="40000"/>
                    </a:prstClr>
                  </a:outerShdw>
                </a:effectLst>
                <a:latin typeface="+mj-lt"/>
                <a:ea typeface="Hiragino Kaku Gothic Pro W6" charset="-128"/>
              </a:rPr>
              <a:t>d</a:t>
            </a:r>
            <a:r>
              <a:rPr lang="en-US" altLang="ja-JP" sz="2800" i="1" dirty="0" err="1">
                <a:solidFill>
                  <a:srgbClr val="FF0000"/>
                </a:solidFill>
                <a:effectLst>
                  <a:outerShdw blurRad="50800" dist="38100" dir="2700000" algn="tl" rotWithShape="0">
                    <a:prstClr val="black">
                      <a:alpha val="40000"/>
                    </a:prstClr>
                  </a:outerShdw>
                </a:effectLst>
                <a:latin typeface="+mj-lt"/>
                <a:ea typeface="Hiragino Kaku Gothic Pro W6" charset="-128"/>
              </a:rPr>
              <a:t>V</a:t>
            </a:r>
            <a:r>
              <a:rPr lang="en-US" altLang="ja-JP" sz="2800" dirty="0">
                <a:solidFill>
                  <a:srgbClr val="FF0000"/>
                </a:solidFill>
                <a:effectLst>
                  <a:outerShdw blurRad="50800" dist="38100" dir="2700000" algn="tl" rotWithShape="0">
                    <a:prstClr val="black">
                      <a:alpha val="40000"/>
                    </a:prstClr>
                  </a:outerShdw>
                </a:effectLst>
                <a:latin typeface="+mj-lt"/>
                <a:ea typeface="Hiragino Kaku Gothic Pro W6" charset="-128"/>
              </a:rPr>
              <a:t> work by implosion produces the spark in the central ignition scheme</a:t>
            </a:r>
            <a:r>
              <a:rPr lang="en-US" altLang="ja-JP" sz="2800" dirty="0">
                <a:solidFill>
                  <a:srgbClr val="002060"/>
                </a:solidFill>
                <a:effectLst>
                  <a:outerShdw blurRad="50800" dist="38100" dir="2700000" algn="tl" rotWithShape="0">
                    <a:prstClr val="black">
                      <a:alpha val="40000"/>
                    </a:prstClr>
                  </a:outerShdw>
                </a:effectLst>
                <a:latin typeface="+mj-lt"/>
                <a:ea typeface="Hiragino Kaku Gothic Pro W6" charset="-128"/>
              </a:rPr>
              <a:t>.</a:t>
            </a:r>
          </a:p>
          <a:p>
            <a:pPr algn="l"/>
            <a:r>
              <a:rPr lang="en-US" altLang="ja-JP" sz="2800" dirty="0">
                <a:solidFill>
                  <a:srgbClr val="FFFF00"/>
                </a:solidFill>
                <a:effectLst>
                  <a:outerShdw blurRad="50800" dist="38100" dir="2700000" algn="tl" rotWithShape="0">
                    <a:prstClr val="black">
                      <a:alpha val="40000"/>
                    </a:prstClr>
                  </a:outerShdw>
                </a:effectLst>
                <a:latin typeface="+mj-lt"/>
                <a:ea typeface="Hiragino Kaku Gothic Pro W6" charset="-128"/>
              </a:rPr>
              <a:t>External energy injection produces the spark in the fast ignition scheme.  </a:t>
            </a:r>
            <a:r>
              <a:rPr lang="en-US" altLang="ja-JP" sz="2800" dirty="0">
                <a:solidFill>
                  <a:srgbClr val="FFFF00"/>
                </a:solidFill>
                <a:effectLst>
                  <a:outerShdw blurRad="50800" dist="38100" dir="2700000" algn="tl" rotWithShape="0">
                    <a:prstClr val="black">
                      <a:alpha val="40000"/>
                    </a:prstClr>
                  </a:outerShdw>
                </a:effectLst>
                <a:latin typeface="+mj-lt"/>
                <a:ea typeface="Hiragino Kaku Gothic Pro W6" charset="-128"/>
                <a:cs typeface="Hiragino Kaku Gothic Pro W6" charset="-128"/>
              </a:rPr>
              <a:t> </a:t>
            </a:r>
            <a:endParaRPr lang="en-US" altLang="ja-JP" sz="2800" dirty="0">
              <a:solidFill>
                <a:srgbClr val="FFFF00"/>
              </a:solidFill>
              <a:effectLst>
                <a:outerShdw blurRad="50800" dist="38100" dir="2700000" algn="tl" rotWithShape="0">
                  <a:prstClr val="black">
                    <a:alpha val="40000"/>
                  </a:prstClr>
                </a:outerShdw>
              </a:effectLst>
              <a:ea typeface="Hiragino Kaku Gothic Pro W6" charset="-128"/>
              <a:cs typeface="Hiragino Kaku Gothic Pro W6" charset="-128"/>
            </a:endParaRPr>
          </a:p>
        </p:txBody>
      </p:sp>
    </p:spTree>
    <p:extLst>
      <p:ext uri="{BB962C8B-B14F-4D97-AF65-F5344CB8AC3E}">
        <p14:creationId xmlns:p14="http://schemas.microsoft.com/office/powerpoint/2010/main" val="2213901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7C8BD6C6-7231-3F85-AD86-CB34620253B6}"/>
              </a:ext>
            </a:extLst>
          </p:cNvPr>
          <p:cNvSpPr txBox="1">
            <a:spLocks/>
          </p:cNvSpPr>
          <p:nvPr/>
        </p:nvSpPr>
        <p:spPr>
          <a:xfrm>
            <a:off x="0" y="2263"/>
            <a:ext cx="9966619" cy="1143000"/>
          </a:xfrm>
          <a:prstGeom prst="rect">
            <a:avLst/>
          </a:prstGeom>
          <a:solidFill>
            <a:srgbClr val="011893"/>
          </a:solidFill>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solidFill>
                  <a:schemeClr val="bg1"/>
                </a:solidFill>
              </a:rPr>
              <a:t>The FIREX project at ILE, The University of Osaka</a:t>
            </a:r>
          </a:p>
        </p:txBody>
      </p:sp>
      <p:pic>
        <p:nvPicPr>
          <p:cNvPr id="3" name="Picture 2">
            <a:extLst>
              <a:ext uri="{FF2B5EF4-FFF2-40B4-BE49-F238E27FC236}">
                <a16:creationId xmlns:a16="http://schemas.microsoft.com/office/drawing/2014/main" id="{87B3C5F5-62AB-7514-F54A-1289D086BACC}"/>
              </a:ext>
            </a:extLst>
          </p:cNvPr>
          <p:cNvPicPr>
            <a:picLocks noChangeAspect="1"/>
          </p:cNvPicPr>
          <p:nvPr/>
        </p:nvPicPr>
        <p:blipFill>
          <a:blip r:embed="rId2"/>
          <a:stretch>
            <a:fillRect/>
          </a:stretch>
        </p:blipFill>
        <p:spPr>
          <a:xfrm>
            <a:off x="9987107" y="14885"/>
            <a:ext cx="2142746" cy="1154724"/>
          </a:xfrm>
          <a:prstGeom prst="rect">
            <a:avLst/>
          </a:prstGeom>
        </p:spPr>
      </p:pic>
      <p:sp>
        <p:nvSpPr>
          <p:cNvPr id="4" name="TextBox 3">
            <a:extLst>
              <a:ext uri="{FF2B5EF4-FFF2-40B4-BE49-F238E27FC236}">
                <a16:creationId xmlns:a16="http://schemas.microsoft.com/office/drawing/2014/main" id="{A0D6CE04-1B1B-59A1-17D5-D5499CB9E877}"/>
              </a:ext>
            </a:extLst>
          </p:cNvPr>
          <p:cNvSpPr txBox="1"/>
          <p:nvPr/>
        </p:nvSpPr>
        <p:spPr>
          <a:xfrm>
            <a:off x="150697" y="1252293"/>
            <a:ext cx="10268464" cy="707886"/>
          </a:xfrm>
          <a:prstGeom prst="rect">
            <a:avLst/>
          </a:prstGeom>
          <a:noFill/>
        </p:spPr>
        <p:txBody>
          <a:bodyPr wrap="square" rtlCol="0">
            <a:spAutoFit/>
          </a:bodyPr>
          <a:lstStyle/>
          <a:p>
            <a:r>
              <a:rPr lang="en-JP" sz="2000" dirty="0"/>
              <a:t>The FIREX-I project aimed at demonstrating the heating up to </a:t>
            </a:r>
            <a:r>
              <a:rPr lang="en-JP" sz="2000" dirty="0">
                <a:solidFill>
                  <a:srgbClr val="FF0000"/>
                </a:solidFill>
              </a:rPr>
              <a:t>5 keV </a:t>
            </a:r>
            <a:r>
              <a:rPr lang="en-JP" sz="2000" dirty="0"/>
              <a:t>of a compressed plasma with </a:t>
            </a:r>
            <a:r>
              <a:rPr lang="en-JP" sz="2000" dirty="0">
                <a:solidFill>
                  <a:srgbClr val="FF0000"/>
                </a:solidFill>
                <a:latin typeface="Symbol" pitchFamily="2" charset="2"/>
              </a:rPr>
              <a:t>r</a:t>
            </a:r>
            <a:r>
              <a:rPr lang="en-JP" sz="2000" dirty="0">
                <a:solidFill>
                  <a:srgbClr val="FF0000"/>
                </a:solidFill>
              </a:rPr>
              <a:t>R ~0.1g/cm</a:t>
            </a:r>
            <a:r>
              <a:rPr lang="en-JP" sz="2000" baseline="30000" dirty="0">
                <a:solidFill>
                  <a:srgbClr val="FF0000"/>
                </a:solidFill>
              </a:rPr>
              <a:t>2</a:t>
            </a:r>
            <a:r>
              <a:rPr lang="en-JP" sz="2000" dirty="0"/>
              <a:t>. Two main approaches adopted were Fast Electron and Ion Fast Ignition</a:t>
            </a:r>
          </a:p>
        </p:txBody>
      </p:sp>
      <p:pic>
        <p:nvPicPr>
          <p:cNvPr id="5" name="Picture 4">
            <a:extLst>
              <a:ext uri="{FF2B5EF4-FFF2-40B4-BE49-F238E27FC236}">
                <a16:creationId xmlns:a16="http://schemas.microsoft.com/office/drawing/2014/main" id="{555B2F2D-727D-88EC-3587-132F07F13FA9}"/>
              </a:ext>
            </a:extLst>
          </p:cNvPr>
          <p:cNvPicPr>
            <a:picLocks noChangeAspect="1"/>
          </p:cNvPicPr>
          <p:nvPr/>
        </p:nvPicPr>
        <p:blipFill>
          <a:blip r:embed="rId3"/>
          <a:stretch>
            <a:fillRect/>
          </a:stretch>
        </p:blipFill>
        <p:spPr>
          <a:xfrm>
            <a:off x="647745" y="2256395"/>
            <a:ext cx="8723243" cy="3158301"/>
          </a:xfrm>
          <a:prstGeom prst="rect">
            <a:avLst/>
          </a:prstGeom>
        </p:spPr>
      </p:pic>
      <p:sp>
        <p:nvSpPr>
          <p:cNvPr id="6" name="TextBox 5">
            <a:extLst>
              <a:ext uri="{FF2B5EF4-FFF2-40B4-BE49-F238E27FC236}">
                <a16:creationId xmlns:a16="http://schemas.microsoft.com/office/drawing/2014/main" id="{F7830DD2-C59F-A38F-9CAF-B7E65584AC2D}"/>
              </a:ext>
            </a:extLst>
          </p:cNvPr>
          <p:cNvSpPr txBox="1"/>
          <p:nvPr/>
        </p:nvSpPr>
        <p:spPr>
          <a:xfrm>
            <a:off x="647745" y="5620625"/>
            <a:ext cx="3819158" cy="923330"/>
          </a:xfrm>
          <a:prstGeom prst="rect">
            <a:avLst/>
          </a:prstGeom>
          <a:noFill/>
        </p:spPr>
        <p:txBody>
          <a:bodyPr wrap="square" rtlCol="0">
            <a:spAutoFit/>
          </a:bodyPr>
          <a:lstStyle/>
          <a:p>
            <a:pPr algn="just"/>
            <a:r>
              <a:rPr lang="en-JP" dirty="0"/>
              <a:t>Utilizes the fast electron beam generated by the UHI laser to directly heat up the compressed core.</a:t>
            </a:r>
          </a:p>
        </p:txBody>
      </p:sp>
      <p:sp>
        <p:nvSpPr>
          <p:cNvPr id="7" name="TextBox 6">
            <a:extLst>
              <a:ext uri="{FF2B5EF4-FFF2-40B4-BE49-F238E27FC236}">
                <a16:creationId xmlns:a16="http://schemas.microsoft.com/office/drawing/2014/main" id="{976BB3A5-6C67-C5FE-7237-7756F2197033}"/>
              </a:ext>
            </a:extLst>
          </p:cNvPr>
          <p:cNvSpPr txBox="1"/>
          <p:nvPr/>
        </p:nvSpPr>
        <p:spPr>
          <a:xfrm>
            <a:off x="5652720" y="5620625"/>
            <a:ext cx="3819158" cy="923330"/>
          </a:xfrm>
          <a:prstGeom prst="rect">
            <a:avLst/>
          </a:prstGeom>
          <a:noFill/>
        </p:spPr>
        <p:txBody>
          <a:bodyPr wrap="square" rtlCol="0">
            <a:spAutoFit/>
          </a:bodyPr>
          <a:lstStyle/>
          <a:p>
            <a:pPr algn="just"/>
            <a:r>
              <a:rPr lang="en-JP" dirty="0"/>
              <a:t>Utilizes the protons/ions, generated as secondary source from a thin foil, to heat up the compressed core.</a:t>
            </a:r>
          </a:p>
        </p:txBody>
      </p:sp>
    </p:spTree>
    <p:extLst>
      <p:ext uri="{BB962C8B-B14F-4D97-AF65-F5344CB8AC3E}">
        <p14:creationId xmlns:p14="http://schemas.microsoft.com/office/powerpoint/2010/main" val="3258523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7" descr="20060803 LFEX-GXII（広角撮影写真）_jp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93"/>
            <a:ext cx="12192000" cy="6865941"/>
          </a:xfrm>
          <a:prstGeom prst="rect">
            <a:avLst/>
          </a:prstGeom>
        </p:spPr>
      </p:pic>
      <p:sp>
        <p:nvSpPr>
          <p:cNvPr id="7" name="Title 11"/>
          <p:cNvSpPr txBox="1">
            <a:spLocks/>
          </p:cNvSpPr>
          <p:nvPr/>
        </p:nvSpPr>
        <p:spPr>
          <a:xfrm>
            <a:off x="1" y="0"/>
            <a:ext cx="9640796" cy="1143000"/>
          </a:xfrm>
          <a:prstGeom prst="rect">
            <a:avLst/>
          </a:prstGeom>
          <a:solidFill>
            <a:srgbClr val="000090"/>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solidFill>
                  <a:schemeClr val="bg1"/>
                </a:solidFill>
              </a:rPr>
              <a:t>GXII-LFEX system</a:t>
            </a:r>
          </a:p>
        </p:txBody>
      </p:sp>
      <p:sp>
        <p:nvSpPr>
          <p:cNvPr id="8" name="TextBox 7"/>
          <p:cNvSpPr txBox="1"/>
          <p:nvPr/>
        </p:nvSpPr>
        <p:spPr>
          <a:xfrm>
            <a:off x="6301154" y="1291439"/>
            <a:ext cx="1683410" cy="1200329"/>
          </a:xfrm>
          <a:prstGeom prst="rect">
            <a:avLst/>
          </a:prstGeom>
          <a:solidFill>
            <a:schemeClr val="bg1"/>
          </a:solidFill>
          <a:ln w="38100" cmpd="sng">
            <a:solidFill>
              <a:srgbClr val="FF0000"/>
            </a:solidFill>
          </a:ln>
        </p:spPr>
        <p:txBody>
          <a:bodyPr wrap="none" rtlCol="0">
            <a:spAutoFit/>
          </a:bodyPr>
          <a:lstStyle/>
          <a:p>
            <a:r>
              <a:rPr lang="en-US" altLang="ja-JP" dirty="0"/>
              <a:t>GXII</a:t>
            </a:r>
            <a:r>
              <a:rPr lang="ja-JP" altLang="en-US" dirty="0"/>
              <a:t> </a:t>
            </a:r>
            <a:r>
              <a:rPr lang="en-US" altLang="ja-JP" dirty="0" err="1"/>
              <a:t>beamlines</a:t>
            </a:r>
            <a:endParaRPr lang="en-US" altLang="ja-JP" dirty="0"/>
          </a:p>
          <a:p>
            <a:r>
              <a:rPr lang="en-US" altLang="ja-JP" dirty="0"/>
              <a:t>12 beams</a:t>
            </a:r>
          </a:p>
          <a:p>
            <a:r>
              <a:rPr lang="en-US" altLang="ja-JP" dirty="0"/>
              <a:t>3.5 kJ  at 2</a:t>
            </a:r>
            <a:r>
              <a:rPr lang="en-US" altLang="ja-JP" dirty="0">
                <a:latin typeface="Symbol" charset="2"/>
                <a:cs typeface="Symbol" charset="2"/>
              </a:rPr>
              <a:t>w</a:t>
            </a:r>
          </a:p>
          <a:p>
            <a:r>
              <a:rPr lang="en-US" altLang="ja-JP" dirty="0"/>
              <a:t>1.2-10 ns</a:t>
            </a:r>
          </a:p>
        </p:txBody>
      </p:sp>
      <p:cxnSp>
        <p:nvCxnSpPr>
          <p:cNvPr id="10" name="Straight Arrow Connector 9"/>
          <p:cNvCxnSpPr/>
          <p:nvPr/>
        </p:nvCxnSpPr>
        <p:spPr>
          <a:xfrm flipH="1">
            <a:off x="5832232" y="2930772"/>
            <a:ext cx="468923" cy="859693"/>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7092462" y="2930772"/>
            <a:ext cx="400538" cy="644769"/>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7883640" y="2696308"/>
            <a:ext cx="1553439" cy="605692"/>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041769" y="1263084"/>
            <a:ext cx="2605137" cy="1200329"/>
          </a:xfrm>
          <a:prstGeom prst="rect">
            <a:avLst/>
          </a:prstGeom>
          <a:solidFill>
            <a:srgbClr val="FFFFFF"/>
          </a:solidFill>
          <a:ln w="38100" cmpd="sng">
            <a:solidFill>
              <a:srgbClr val="FF0000"/>
            </a:solidFill>
          </a:ln>
        </p:spPr>
        <p:txBody>
          <a:bodyPr wrap="none" rtlCol="0">
            <a:spAutoFit/>
          </a:bodyPr>
          <a:lstStyle/>
          <a:p>
            <a:r>
              <a:rPr lang="en-US" dirty="0"/>
              <a:t>LFEX </a:t>
            </a:r>
            <a:r>
              <a:rPr lang="en-US" dirty="0" err="1"/>
              <a:t>beamline</a:t>
            </a:r>
            <a:endParaRPr lang="en-US" dirty="0"/>
          </a:p>
          <a:p>
            <a:r>
              <a:rPr lang="en-US" dirty="0"/>
              <a:t>4 </a:t>
            </a:r>
            <a:r>
              <a:rPr lang="en-US" dirty="0" err="1"/>
              <a:t>beamlets</a:t>
            </a:r>
            <a:endParaRPr lang="en-US" dirty="0"/>
          </a:p>
          <a:p>
            <a:r>
              <a:rPr lang="en-US" dirty="0"/>
              <a:t>10 kJ , 2.5 kJ/</a:t>
            </a:r>
            <a:r>
              <a:rPr lang="en-US" dirty="0" err="1"/>
              <a:t>beamlet</a:t>
            </a:r>
            <a:endParaRPr lang="en-US" dirty="0"/>
          </a:p>
          <a:p>
            <a:r>
              <a:rPr lang="en-US" dirty="0"/>
              <a:t>1.5 kJ for 1.5 </a:t>
            </a:r>
            <a:r>
              <a:rPr lang="en-US" dirty="0" err="1"/>
              <a:t>ps</a:t>
            </a:r>
            <a:r>
              <a:rPr lang="en-US" dirty="0"/>
              <a:t> operation</a:t>
            </a:r>
          </a:p>
        </p:txBody>
      </p:sp>
      <p:cxnSp>
        <p:nvCxnSpPr>
          <p:cNvPr id="17" name="Straight Arrow Connector 16"/>
          <p:cNvCxnSpPr/>
          <p:nvPr/>
        </p:nvCxnSpPr>
        <p:spPr>
          <a:xfrm flipH="1">
            <a:off x="3057771" y="2598615"/>
            <a:ext cx="136769" cy="1123462"/>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947F8505-7B02-6859-4463-34C5F44FA770}"/>
              </a:ext>
            </a:extLst>
          </p:cNvPr>
          <p:cNvPicPr>
            <a:picLocks noChangeAspect="1"/>
          </p:cNvPicPr>
          <p:nvPr/>
        </p:nvPicPr>
        <p:blipFill>
          <a:blip r:embed="rId3"/>
          <a:stretch>
            <a:fillRect/>
          </a:stretch>
        </p:blipFill>
        <p:spPr>
          <a:xfrm>
            <a:off x="9987107" y="14885"/>
            <a:ext cx="2142746" cy="1154724"/>
          </a:xfrm>
          <a:prstGeom prst="rect">
            <a:avLst/>
          </a:prstGeom>
        </p:spPr>
      </p:pic>
    </p:spTree>
    <p:extLst>
      <p:ext uri="{BB962C8B-B14F-4D97-AF65-F5344CB8AC3E}">
        <p14:creationId xmlns:p14="http://schemas.microsoft.com/office/powerpoint/2010/main" val="42440168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4556</TotalTime>
  <Words>3026</Words>
  <Application>Microsoft Macintosh PowerPoint</Application>
  <PresentationFormat>Widescreen</PresentationFormat>
  <Paragraphs>580</Paragraphs>
  <Slides>42</Slides>
  <Notes>4</Notes>
  <HiddenSlides>0</HiddenSlides>
  <MMClips>11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42</vt:i4>
      </vt:variant>
    </vt:vector>
  </HeadingPairs>
  <TitlesOfParts>
    <vt:vector size="58" baseType="lpstr">
      <vt:lpstr>Arial Unicode MS</vt:lpstr>
      <vt:lpstr>Hiragino Kaku Gothic Pro W6</vt:lpstr>
      <vt:lpstr>Hiragino Maru Gothic Pro W4</vt:lpstr>
      <vt:lpstr>メイリオ</vt:lpstr>
      <vt:lpstr>ＭＳ Ｐゴシック</vt:lpstr>
      <vt:lpstr>游ゴシック</vt:lpstr>
      <vt:lpstr>Aptos</vt:lpstr>
      <vt:lpstr>Aptos Display</vt:lpstr>
      <vt:lpstr>Arial</vt:lpstr>
      <vt:lpstr>Arial Narrow</vt:lpstr>
      <vt:lpstr>Calibri</vt:lpstr>
      <vt:lpstr>Helvetica</vt:lpstr>
      <vt:lpstr>Segoe UI Variable Text</vt:lpstr>
      <vt:lpstr>Symbol</vt:lpstr>
      <vt:lpstr>Times New Roman</vt:lpstr>
      <vt:lpstr>Office Theme</vt:lpstr>
      <vt:lpstr>PowerPoint Presentation</vt:lpstr>
      <vt:lpstr>PowerPoint Presentation</vt:lpstr>
      <vt:lpstr>PowerPoint Presentation</vt:lpstr>
      <vt:lpstr>By 2021, experiments had produced ~70% of the input energy – we were close!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Japan–US Collaborative Technical Discussion with Lawrence Livermore National Laboratory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MORACE ALESSIO</dc:creator>
  <cp:lastModifiedBy>MORACE ALESSIO</cp:lastModifiedBy>
  <cp:revision>101</cp:revision>
  <dcterms:created xsi:type="dcterms:W3CDTF">2025-11-14T08:29:48Z</dcterms:created>
  <dcterms:modified xsi:type="dcterms:W3CDTF">2025-11-17T12:26:31Z</dcterms:modified>
</cp:coreProperties>
</file>