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93" r:id="rId3"/>
    <p:sldId id="290" r:id="rId4"/>
    <p:sldId id="275" r:id="rId5"/>
    <p:sldId id="296" r:id="rId6"/>
    <p:sldId id="298" r:id="rId7"/>
    <p:sldId id="294" r:id="rId8"/>
    <p:sldId id="286" r:id="rId9"/>
    <p:sldId id="295" r:id="rId10"/>
    <p:sldId id="297" r:id="rId11"/>
    <p:sldId id="289" r:id="rId12"/>
    <p:sldId id="299" r:id="rId13"/>
    <p:sldId id="300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CD6600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8"/>
    <p:restoredTop sz="94694"/>
  </p:normalViewPr>
  <p:slideViewPr>
    <p:cSldViewPr snapToGrid="0">
      <p:cViewPr varScale="1">
        <p:scale>
          <a:sx n="51" d="100"/>
          <a:sy n="51" d="100"/>
        </p:scale>
        <p:origin x="24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hape 3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17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pablo.cirrone@lns.infn.it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7694194" y="1878349"/>
            <a:ext cx="11125734" cy="4073083"/>
          </a:xfrm>
          <a:prstGeom prst="rect">
            <a:avLst/>
          </a:prstGeom>
        </p:spPr>
        <p:txBody>
          <a:bodyPr/>
          <a:lstStyle>
            <a:lvl1pPr algn="l">
              <a:defRPr sz="10400">
                <a:solidFill>
                  <a:srgbClr val="9411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62888" y="5644120"/>
            <a:ext cx="9058223" cy="242776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5200">
                <a:solidFill>
                  <a:srgbClr val="000000"/>
                </a:solidFill>
              </a:defRPr>
            </a:lvl1pPr>
            <a:lvl2pPr indent="0">
              <a:spcBef>
                <a:spcPts val="0"/>
              </a:spcBef>
              <a:defRPr sz="5200"/>
            </a:lvl2pPr>
            <a:lvl3pPr marL="0" indent="0">
              <a:spcBef>
                <a:spcPts val="0"/>
              </a:spcBef>
              <a:buSzTx/>
              <a:buNone/>
              <a:defRPr sz="5200"/>
            </a:lvl3pPr>
            <a:lvl4pPr marL="0" indent="0">
              <a:spcBef>
                <a:spcPts val="0"/>
              </a:spcBef>
              <a:buSzTx/>
              <a:buNone/>
              <a:defRPr sz="5200"/>
            </a:lvl4pPr>
            <a:lvl5pPr marL="0" indent="0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30098" y="13181071"/>
            <a:ext cx="466268" cy="47767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3047999" y="3049174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51719" y="3097775"/>
            <a:ext cx="374061" cy="3926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9" name="Screenshot 2023-07-02 at 00.24.58.png" descr="Screenshot 2023-07-02 at 00.24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161" y="1851553"/>
            <a:ext cx="1989971" cy="1254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673453" y="1982390"/>
            <a:ext cx="11037094" cy="2571751"/>
          </a:xfrm>
          <a:prstGeom prst="rect">
            <a:avLst/>
          </a:prstGeom>
        </p:spPr>
        <p:txBody>
          <a:bodyPr lIns="53578" tIns="53578" rIns="53578" bIns="53578">
            <a:noAutofit/>
          </a:bodyPr>
          <a:lstStyle>
            <a:lvl1pPr>
              <a:defRPr sz="11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73453" y="4634507"/>
            <a:ext cx="11037094" cy="6027540"/>
          </a:xfrm>
          <a:prstGeom prst="rect">
            <a:avLst/>
          </a:prstGeom>
        </p:spPr>
        <p:txBody>
          <a:bodyPr lIns="53578" tIns="53578" rIns="53578" bIns="53578" anchor="ctr">
            <a:noAutofit/>
          </a:bodyPr>
          <a:lstStyle>
            <a:lvl1pPr marL="997857" indent="-680357">
              <a:spcBef>
                <a:spcPts val="3300"/>
              </a:spcBef>
              <a:buSzPct val="171000"/>
              <a:buChar char="•"/>
              <a:defRPr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442357" indent="-680357">
              <a:spcBef>
                <a:spcPts val="3300"/>
              </a:spcBef>
              <a:buSzPct val="171000"/>
              <a:buChar char="•"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18868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23313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2775857" indent="-680357">
              <a:spcBef>
                <a:spcPts val="3300"/>
              </a:spcBef>
              <a:buSzPct val="171000"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674" y="11479113"/>
            <a:ext cx="399257" cy="42465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11617242" y="4819496"/>
            <a:ext cx="5230794" cy="3054813"/>
          </a:xfrm>
          <a:prstGeom prst="rect">
            <a:avLst/>
          </a:prstGeom>
        </p:spPr>
        <p:txBody>
          <a:bodyPr lIns="53578" tIns="53578" rIns="53578" bIns="53578"/>
          <a:lstStyle>
            <a:lvl1pPr algn="l">
              <a:defRPr sz="10000">
                <a:solidFill>
                  <a:srgbClr val="9411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89546" y="7592933"/>
            <a:ext cx="6793668" cy="1820820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spcBef>
                <a:spcPts val="0"/>
              </a:spcBef>
              <a:defRPr sz="5000">
                <a:solidFill>
                  <a:srgbClr val="000000"/>
                </a:solidFill>
              </a:defRPr>
            </a:lvl1pPr>
            <a:lvl2pPr indent="0">
              <a:spcBef>
                <a:spcPts val="0"/>
              </a:spcBef>
              <a:defRPr sz="5000"/>
            </a:lvl2pPr>
            <a:lvl3pPr marL="0" indent="0">
              <a:spcBef>
                <a:spcPts val="0"/>
              </a:spcBef>
              <a:buSzTx/>
              <a:buNone/>
              <a:defRPr sz="5000"/>
            </a:lvl3pPr>
            <a:lvl4pPr marL="0" indent="0">
              <a:spcBef>
                <a:spcPts val="0"/>
              </a:spcBef>
              <a:buSzTx/>
              <a:buNone/>
              <a:defRPr sz="5000"/>
            </a:lvl4pPr>
            <a:lvl5pPr marL="0" indent="0">
              <a:spcBef>
                <a:spcPts val="0"/>
              </a:spcBef>
              <a:buSzTx/>
              <a:buNone/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7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8456100" y="5769747"/>
            <a:ext cx="2715270" cy="182096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Line"/>
          <p:cNvSpPr/>
          <p:nvPr/>
        </p:nvSpPr>
        <p:spPr>
          <a:xfrm flipV="1">
            <a:off x="11327879" y="5888595"/>
            <a:ext cx="1" cy="3755525"/>
          </a:xfrm>
          <a:prstGeom prst="line">
            <a:avLst/>
          </a:prstGeom>
          <a:ln w="127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Line"/>
          <p:cNvSpPr/>
          <p:nvPr/>
        </p:nvSpPr>
        <p:spPr>
          <a:xfrm flipH="1">
            <a:off x="11315136" y="9636018"/>
            <a:ext cx="1544648" cy="1"/>
          </a:xfrm>
          <a:prstGeom prst="line">
            <a:avLst/>
          </a:prstGeom>
          <a:ln w="127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583395" y="11600303"/>
            <a:ext cx="374060" cy="3799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 b="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596" y="1314450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7611" y="2590149"/>
            <a:ext cx="16410717" cy="776997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200"/>
            </a:lvl1pPr>
            <a:lvl2pPr>
              <a:defRPr sz="4200"/>
            </a:lvl2pPr>
            <a:lvl3pPr marL="1739106" indent="-583406">
              <a:defRPr sz="4200"/>
            </a:lvl3pPr>
            <a:lvl4pPr marL="1916906" indent="-583406">
              <a:defRPr sz="4200"/>
            </a:lvl4pPr>
            <a:lvl5pPr marL="2361406" indent="-583406"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GAP Cirrone, PhD - pablo.cirrone@lns.infn.it"/>
          <p:cNvSpPr txBox="1"/>
          <p:nvPr/>
        </p:nvSpPr>
        <p:spPr>
          <a:xfrm>
            <a:off x="174094" y="13261390"/>
            <a:ext cx="12966362" cy="329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6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0478" y="1354944"/>
            <a:ext cx="374061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00678" y="116043"/>
            <a:ext cx="14649278" cy="1254482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501134">
              <a:spcBef>
                <a:spcPts val="0"/>
              </a:spcBef>
              <a:defRPr sz="658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16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2665963" y="272788"/>
            <a:ext cx="1403147" cy="941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1812" y="394189"/>
            <a:ext cx="1462850" cy="698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wit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"/>
          <p:cNvSpPr/>
          <p:nvPr/>
        </p:nvSpPr>
        <p:spPr>
          <a:xfrm>
            <a:off x="22581296" y="13032144"/>
            <a:ext cx="1785938" cy="585656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8867" y="13086136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2" name="GAP Cirrone, PhD - pablo.cirrone@lns.infn.it"/>
          <p:cNvSpPr txBox="1"/>
          <p:nvPr/>
        </p:nvSpPr>
        <p:spPr>
          <a:xfrm>
            <a:off x="-14121" y="13123922"/>
            <a:ext cx="17288481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4224" y="110912"/>
            <a:ext cx="19532368" cy="1672643"/>
          </a:xfrm>
          <a:prstGeom prst="rect">
            <a:avLst/>
          </a:prstGeom>
        </p:spPr>
        <p:txBody>
          <a:bodyPr anchor="ctr"/>
          <a:lstStyle>
            <a:lvl1pPr defTabSz="649009">
              <a:spcBef>
                <a:spcPts val="0"/>
              </a:spcBef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15191" y="1708787"/>
            <a:ext cx="1785942" cy="585659"/>
          </a:xfrm>
          <a:prstGeom prst="rect">
            <a:avLst/>
          </a:prstGeom>
          <a:solidFill>
            <a:srgbClr val="030E14"/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000" b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1136643" y="2553251"/>
            <a:ext cx="21880957" cy="10359969"/>
          </a:xfrm>
          <a:prstGeom prst="rect">
            <a:avLst/>
          </a:prstGeom>
        </p:spPr>
        <p:txBody>
          <a:bodyPr lIns="142873" tIns="142873" rIns="142873" bIns="142873"/>
          <a:lstStyle>
            <a:lvl1pPr defTabSz="821532">
              <a:spcBef>
                <a:spcPts val="5800"/>
              </a:spcBef>
              <a:defRPr>
                <a:solidFill>
                  <a:srgbClr val="280B25"/>
                </a:solidFill>
              </a:defRPr>
            </a:lvl1pPr>
            <a:lvl2pPr indent="0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2pPr>
            <a:lvl3pPr marL="135572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3pPr>
            <a:lvl4pPr marL="144462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4pPr>
            <a:lvl5pPr marL="1666875" indent="-777875" defTabSz="821532">
              <a:spcBef>
                <a:spcPts val="5800"/>
              </a:spcBef>
              <a:defRPr sz="5600">
                <a:solidFill>
                  <a:srgbClr val="280B2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GAP Cirrone, PhD - pablo.cirrone@lns.infn.it"/>
          <p:cNvSpPr txBox="1"/>
          <p:nvPr/>
        </p:nvSpPr>
        <p:spPr>
          <a:xfrm>
            <a:off x="212074" y="13172024"/>
            <a:ext cx="17288480" cy="40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algn="l" defTabSz="1828800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S. Arjmand, PhD – sahar.arjmand@lns.infn.it</a:t>
            </a:r>
          </a:p>
        </p:txBody>
      </p:sp>
      <p:sp>
        <p:nvSpPr>
          <p:cNvPr id="19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4223" y="110911"/>
            <a:ext cx="19532370" cy="1672646"/>
          </a:xfrm>
          <a:prstGeom prst="rect">
            <a:avLst/>
          </a:prstGeom>
        </p:spPr>
        <p:txBody>
          <a:bodyPr lIns="142873" tIns="142873" rIns="142873" bIns="142873" anchor="ctr"/>
          <a:lstStyle/>
          <a:p>
            <a:pPr defTabSz="649009">
              <a:spcBef>
                <a:spcPts val="2000"/>
              </a:spcBef>
              <a:defRPr sz="8800">
                <a:solidFill>
                  <a:srgbClr val="030E14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pic>
        <p:nvPicPr>
          <p:cNvPr id="19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2153377" y="55221"/>
            <a:ext cx="1870863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5625" y="110912"/>
            <a:ext cx="2289969" cy="109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AP Cirrone, PhD - pablo.cirrone@lns.infn.it"/>
          <p:cNvSpPr txBox="1"/>
          <p:nvPr/>
        </p:nvSpPr>
        <p:spPr>
          <a:xfrm>
            <a:off x="5697832" y="13038674"/>
            <a:ext cx="13988762" cy="668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defTabSz="1828800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10th International Conference, Charged &amp; Neutral Particles Channeling Phenomena</a:t>
            </a:r>
          </a:p>
          <a:p>
            <a:pPr defTabSz="821532"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September 8-13, 2024, Riccione (Rimini), Italy 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760" y="1762781"/>
            <a:ext cx="609142" cy="620545"/>
          </a:xfrm>
          <a:prstGeom prst="rect">
            <a:avLst/>
          </a:prstGeom>
        </p:spPr>
        <p:txBody>
          <a:bodyPr lIns="142873" tIns="142873" rIns="142873" bIns="142873"/>
          <a:lstStyle>
            <a:lvl1pPr defTabSz="821532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-10209" y="1708788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GAP Cirrone, PhD - pablo.cirrone@lns.infn.it"/>
          <p:cNvSpPr txBox="1"/>
          <p:nvPr/>
        </p:nvSpPr>
        <p:spPr>
          <a:xfrm>
            <a:off x="212073" y="13172023"/>
            <a:ext cx="17288480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4796" y="1762781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0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154224" y="110912"/>
            <a:ext cx="19532368" cy="1672643"/>
          </a:xfrm>
          <a:prstGeom prst="rect">
            <a:avLst/>
          </a:prstGeom>
        </p:spPr>
        <p:txBody>
          <a:bodyPr anchor="ctr"/>
          <a:lstStyle>
            <a:lvl1pPr defTabSz="649009">
              <a:spcBef>
                <a:spcPts val="0"/>
              </a:spcBef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231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2153377" y="319972"/>
            <a:ext cx="1870861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841" y="481840"/>
            <a:ext cx="1950466" cy="930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"/>
          <p:cNvSpPr/>
          <p:nvPr/>
        </p:nvSpPr>
        <p:spPr>
          <a:xfrm>
            <a:off x="4405312" y="2160984"/>
            <a:ext cx="16948548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3048000" y="2160984"/>
            <a:ext cx="1321594" cy="48220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1" name="Rectangle"/>
          <p:cNvSpPr/>
          <p:nvPr/>
        </p:nvSpPr>
        <p:spPr>
          <a:xfrm>
            <a:off x="3048000" y="13233796"/>
            <a:ext cx="18305860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42" name="logo INFN-LNS.jpg" descr="logo INFN-LNS.jpg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9175015" y="232171"/>
            <a:ext cx="2071689" cy="1776787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GAP Cirrone, PhD - INFN-LNS (Italy) - pablo.cirrone@lns.infn.it"/>
          <p:cNvSpPr txBox="1"/>
          <p:nvPr/>
        </p:nvSpPr>
        <p:spPr>
          <a:xfrm>
            <a:off x="3138875" y="13196689"/>
            <a:ext cx="873323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2400" b="0">
                <a:solidFill>
                  <a:srgbClr val="94E3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GAP Cirrone, PhD - INFN-LNS (Italy) - pablo.cirrone@lns.infn.it</a:t>
            </a:r>
          </a:p>
        </p:txBody>
      </p:sp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3173015" y="339328"/>
            <a:ext cx="15912704" cy="1553766"/>
          </a:xfrm>
          <a:prstGeom prst="rect">
            <a:avLst/>
          </a:prstGeom>
          <a:effectLst>
            <a:outerShdw dir="2700000" rotWithShape="0">
              <a:srgbClr val="000000">
                <a:alpha val="0"/>
              </a:srgbClr>
            </a:outerShdw>
            <a:reflection stA="0" endPos="40000" dir="5400000" sy="-100000" algn="bl" rotWithShape="0"/>
          </a:effectLst>
        </p:spPr>
        <p:txBody>
          <a:bodyPr/>
          <a:lstStyle>
            <a:lvl1pPr algn="l">
              <a:defRPr sz="9000">
                <a:solidFill>
                  <a:srgbClr val="0329D7"/>
                </a:solidFill>
                <a:effectLst>
                  <a:outerShdw blurRad="50800" dist="25400" dir="2700000" rotWithShape="0">
                    <a:srgbClr val="000000">
                      <a:alpha val="75000"/>
                    </a:srgbClr>
                  </a:outerShdw>
                </a:effectLst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3173015" y="2678906"/>
            <a:ext cx="16948548" cy="10537032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3300"/>
              </a:spcBef>
              <a:defRPr sz="7200">
                <a:solidFill>
                  <a:srgbClr val="FF2600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1pPr>
            <a:lvl2pPr indent="381000">
              <a:spcBef>
                <a:spcPts val="3300"/>
              </a:spcBef>
              <a:defRPr sz="5800">
                <a:solidFill>
                  <a:srgbClr val="00882B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2pPr>
            <a:lvl3pPr marL="0" indent="762000">
              <a:spcBef>
                <a:spcPts val="3300"/>
              </a:spcBef>
              <a:buSzTx/>
              <a:buNone/>
              <a:defRPr sz="5800">
                <a:solidFill>
                  <a:srgbClr val="011993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3pPr>
            <a:lvl4pPr marL="0" indent="1143000">
              <a:spcBef>
                <a:spcPts val="3300"/>
              </a:spcBef>
              <a:buSzTx/>
              <a:buNone/>
              <a:defRPr sz="5800">
                <a:latin typeface="Apple Symbols"/>
                <a:ea typeface="Apple Symbols"/>
                <a:cs typeface="Apple Symbols"/>
                <a:sym typeface="Apple Symbols"/>
              </a:defRPr>
            </a:lvl4pPr>
            <a:lvl5pPr marL="0" indent="1397000">
              <a:spcBef>
                <a:spcPts val="3300"/>
              </a:spcBef>
              <a:buSzTx/>
              <a:buNone/>
              <a:defRPr sz="5800">
                <a:latin typeface="Apple Symbols"/>
                <a:ea typeface="Apple Symbols"/>
                <a:cs typeface="Apple Symbols"/>
                <a:sym typeface="Apple Symbol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69679" y="2160984"/>
            <a:ext cx="460376" cy="498476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97D7E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"/>
          <p:cNvSpPr/>
          <p:nvPr/>
        </p:nvSpPr>
        <p:spPr>
          <a:xfrm>
            <a:off x="3048000" y="2160984"/>
            <a:ext cx="1285875" cy="48220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4" name="Rectangle"/>
          <p:cNvSpPr/>
          <p:nvPr/>
        </p:nvSpPr>
        <p:spPr>
          <a:xfrm>
            <a:off x="4405312" y="2160984"/>
            <a:ext cx="16948548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5" name="Rectangle"/>
          <p:cNvSpPr/>
          <p:nvPr/>
        </p:nvSpPr>
        <p:spPr>
          <a:xfrm>
            <a:off x="3048000" y="13233796"/>
            <a:ext cx="18305860" cy="482204"/>
          </a:xfrm>
          <a:prstGeom prst="rect">
            <a:avLst/>
          </a:prstGeom>
          <a:solidFill>
            <a:srgbClr val="01199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6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6" name="GAP Cirrone, PhD - INFN-LNS (Italy) - pablo.cirrone@lns.infn.it"/>
          <p:cNvSpPr txBox="1"/>
          <p:nvPr/>
        </p:nvSpPr>
        <p:spPr>
          <a:xfrm>
            <a:off x="3138875" y="13196689"/>
            <a:ext cx="873323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2400" b="0">
                <a:solidFill>
                  <a:srgbClr val="94E3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GAP Cirrone, PhD - INFN-LNS (Italy) - </a:t>
            </a:r>
            <a:r>
              <a:rPr u="sng">
                <a:hlinkClick r:id="rId2"/>
              </a:rPr>
              <a:t>pablo.cirrone@lns.infn.it</a:t>
            </a:r>
          </a:p>
        </p:txBody>
      </p:sp>
      <p:pic>
        <p:nvPicPr>
          <p:cNvPr id="257" name="logo INFN-LNS.jpg" descr="logo INFN-LNS.jp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19175015" y="232171"/>
            <a:ext cx="2071689" cy="177678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3173015" y="339328"/>
            <a:ext cx="15859126" cy="1589485"/>
          </a:xfrm>
          <a:prstGeom prst="rect">
            <a:avLst/>
          </a:prstGeom>
          <a:effectLst>
            <a:outerShdw blurRad="88900" dist="25400" dir="2700000" rotWithShape="0">
              <a:srgbClr val="000000">
                <a:alpha val="0"/>
              </a:srgbClr>
            </a:outerShdw>
          </a:effectLst>
        </p:spPr>
        <p:txBody>
          <a:bodyPr/>
          <a:lstStyle>
            <a:lvl1pPr algn="l">
              <a:defRPr sz="9000">
                <a:solidFill>
                  <a:srgbClr val="0329D7"/>
                </a:solidFill>
                <a:effectLst>
                  <a:outerShdw blurRad="50800" dist="25400" dir="2700000" rotWithShape="0">
                    <a:srgbClr val="000000">
                      <a:alpha val="75000"/>
                    </a:srgbClr>
                  </a:outerShdw>
                </a:effectLst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451820" y="2143125"/>
            <a:ext cx="460376" cy="49847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97D7E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7656736" y="7750968"/>
            <a:ext cx="12494917" cy="4643439"/>
          </a:xfrm>
          <a:prstGeom prst="rect">
            <a:avLst/>
          </a:prstGeom>
        </p:spPr>
        <p:txBody>
          <a:bodyPr/>
          <a:lstStyle>
            <a:lvl1pPr algn="l">
              <a:defRPr sz="10400">
                <a:solidFill>
                  <a:schemeClr val="accent1">
                    <a:hueOff val="114395"/>
                    <a:lumOff val="-24975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t>Title Text</a:t>
            </a:r>
          </a:p>
        </p:txBody>
      </p:sp>
      <p:pic>
        <p:nvPicPr>
          <p:cNvPr id="25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38057" y="10021887"/>
            <a:ext cx="4188027" cy="101601"/>
          </a:xfrm>
          <a:prstGeom prst="rect">
            <a:avLst/>
          </a:prstGeom>
        </p:spPr>
      </p:pic>
      <p:pic>
        <p:nvPicPr>
          <p:cNvPr id="27" name="LOGO_INFN_NEWS_sito.jpg" descr="LOGO_INFN_NEWS_sito.jpg"/>
          <p:cNvPicPr>
            <a:picLocks noChangeAspect="1"/>
          </p:cNvPicPr>
          <p:nvPr/>
        </p:nvPicPr>
        <p:blipFill>
          <a:blip r:embed="rId3"/>
          <a:srcRect l="8621" r="8621"/>
          <a:stretch>
            <a:fillRect/>
          </a:stretch>
        </p:blipFill>
        <p:spPr>
          <a:xfrm>
            <a:off x="3434823" y="7972612"/>
            <a:ext cx="3620360" cy="242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roup" descr="Gro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190" y="10422742"/>
            <a:ext cx="3456064" cy="164927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67522" y="13201488"/>
            <a:ext cx="466269" cy="4776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/>
          <p:cNvSpPr/>
          <p:nvPr/>
        </p:nvSpPr>
        <p:spPr>
          <a:xfrm>
            <a:off x="22634767" y="12651982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192326" y="81253"/>
            <a:ext cx="12862378" cy="16726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38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1799445" y="107156"/>
            <a:ext cx="2416930" cy="162088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04361" y="12714401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" name="Pablo Cirrone, PhD - pablo.cirrone@lns.infn.it"/>
          <p:cNvSpPr txBox="1"/>
          <p:nvPr/>
        </p:nvSpPr>
        <p:spPr>
          <a:xfrm>
            <a:off x="250140" y="13112008"/>
            <a:ext cx="5501330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>
                <a:solidFill>
                  <a:srgbClr val="5E5E5E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  <p:pic>
        <p:nvPicPr>
          <p:cNvPr id="41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2095" y="297181"/>
            <a:ext cx="2600622" cy="1241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"/>
          <p:cNvSpPr/>
          <p:nvPr/>
        </p:nvSpPr>
        <p:spPr>
          <a:xfrm>
            <a:off x="-773" y="1857930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932519" y="2587768"/>
            <a:ext cx="16121157" cy="10359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  <a:lvl4pPr>
              <a:buSzPct val="145000"/>
            </a:lvl4pPr>
            <a:lvl5pPr>
              <a:buSzPct val="14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0426" y="1922731"/>
            <a:ext cx="466269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66499" y="62722"/>
            <a:ext cx="12741416" cy="1672643"/>
          </a:xfrm>
          <a:prstGeom prst="rect">
            <a:avLst/>
          </a:prstGeom>
        </p:spPr>
        <p:txBody>
          <a:bodyPr anchor="ctr"/>
          <a:lstStyle>
            <a:lvl1pPr defTabSz="649009">
              <a:spcBef>
                <a:spcPts val="0"/>
              </a:spcBef>
              <a:defRPr sz="8848">
                <a:solidFill>
                  <a:schemeClr val="accent1">
                    <a:hueOff val="114395"/>
                    <a:lumOff val="-24975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Title Text</a:t>
            </a:r>
          </a:p>
        </p:txBody>
      </p:sp>
      <p:pic>
        <p:nvPicPr>
          <p:cNvPr id="52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21511688" y="62629"/>
            <a:ext cx="2494481" cy="1672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2594" y="252654"/>
            <a:ext cx="2600622" cy="124104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Pablo Cirrone, PhD - pablo.cirrone@lns.infn.it"/>
          <p:cNvSpPr txBox="1"/>
          <p:nvPr/>
        </p:nvSpPr>
        <p:spPr>
          <a:xfrm>
            <a:off x="306833" y="13091917"/>
            <a:ext cx="5853641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>
                <a:solidFill>
                  <a:srgbClr val="5E5E5E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ablo Cirrone, PhD - pablo.cirrone@lns.infn.it"/>
          <p:cNvSpPr txBox="1"/>
          <p:nvPr/>
        </p:nvSpPr>
        <p:spPr>
          <a:xfrm>
            <a:off x="66599" y="12832658"/>
            <a:ext cx="5426611" cy="46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>
                <a:solidFill>
                  <a:srgbClr val="5E5E5E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t>Pablo Cirrone, PhD - pablo.cirrone@lns.infn.it</a:t>
            </a:r>
          </a:p>
        </p:txBody>
      </p:sp>
      <p:sp>
        <p:nvSpPr>
          <p:cNvPr id="62" name="Rectangle"/>
          <p:cNvSpPr/>
          <p:nvPr/>
        </p:nvSpPr>
        <p:spPr>
          <a:xfrm>
            <a:off x="22604781" y="12768140"/>
            <a:ext cx="1785938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50650" y="12824011"/>
            <a:ext cx="466268" cy="47767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806840" y="11529103"/>
            <a:ext cx="374061" cy="39262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"/>
          <p:cNvSpPr/>
          <p:nvPr/>
        </p:nvSpPr>
        <p:spPr>
          <a:xfrm>
            <a:off x="19552778" y="13008261"/>
            <a:ext cx="1785940" cy="585659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694693" y="13086136"/>
            <a:ext cx="466268" cy="4776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"/>
          <p:cNvSpPr/>
          <p:nvPr/>
        </p:nvSpPr>
        <p:spPr>
          <a:xfrm>
            <a:off x="3027042" y="3049348"/>
            <a:ext cx="1339454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64819" y="3685835"/>
            <a:ext cx="12090867" cy="7769976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56162" y="3097948"/>
            <a:ext cx="374060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204842" y="1794866"/>
            <a:ext cx="13069402" cy="1254483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681870">
              <a:spcBef>
                <a:spcPts val="0"/>
              </a:spcBef>
              <a:defRPr sz="8964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GAP Cirrone, PhD - pablo.cirrone@lns.infn.it"/>
          <p:cNvSpPr txBox="1"/>
          <p:nvPr/>
        </p:nvSpPr>
        <p:spPr>
          <a:xfrm>
            <a:off x="3229124" y="11641480"/>
            <a:ext cx="12966360" cy="30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4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"/>
          <p:cNvSpPr/>
          <p:nvPr/>
        </p:nvSpPr>
        <p:spPr>
          <a:xfrm>
            <a:off x="3019670" y="3141273"/>
            <a:ext cx="1339455" cy="439243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37818" y="3688651"/>
            <a:ext cx="12090867" cy="776997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5000">
                <a:latin typeface="Calibri"/>
                <a:ea typeface="Calibri"/>
                <a:cs typeface="Calibri"/>
                <a:sym typeface="Calibri"/>
              </a:defRPr>
            </a:lvl1pPr>
            <a:lvl2pPr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739106" indent="-583406"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9169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61406" indent="-583406">
              <a:buSzPct val="145000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GAP Cirrone, PhD - pablo.cirrone@lns.infn.it"/>
          <p:cNvSpPr txBox="1"/>
          <p:nvPr/>
        </p:nvSpPr>
        <p:spPr>
          <a:xfrm>
            <a:off x="3229124" y="11565280"/>
            <a:ext cx="12966360" cy="30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14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23390" y="3189873"/>
            <a:ext cx="374061" cy="392627"/>
          </a:xfrm>
          <a:prstGeom prst="rect">
            <a:avLst/>
          </a:prstGeom>
        </p:spPr>
        <p:txBody>
          <a:bodyPr lIns="53578" tIns="53578" rIns="53578" bIns="53578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0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3076050" y="1794866"/>
            <a:ext cx="14169463" cy="1254483"/>
          </a:xfrm>
          <a:prstGeom prst="rect">
            <a:avLst/>
          </a:prstGeom>
        </p:spPr>
        <p:txBody>
          <a:bodyPr lIns="53578" tIns="53578" rIns="53578" bIns="53578" anchor="ctr"/>
          <a:lstStyle>
            <a:lvl1pPr defTabSz="681870">
              <a:spcBef>
                <a:spcPts val="0"/>
              </a:spcBef>
              <a:defRPr sz="8964">
                <a:solidFill>
                  <a:schemeClr val="accent1">
                    <a:hueOff val="114395"/>
                    <a:lumOff val="-249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5191" y="1708788"/>
            <a:ext cx="1785939" cy="5856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36644" y="2553251"/>
            <a:ext cx="21880956" cy="10359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normAutofit/>
          </a:bodyPr>
          <a:lstStyle>
            <a:lvl2pPr indent="444500">
              <a:spcBef>
                <a:spcPts val="2800"/>
              </a:spcBef>
              <a:defRPr sz="4400">
                <a:solidFill>
                  <a:srgbClr val="000000"/>
                </a:solidFill>
              </a:defRPr>
            </a:lvl2pPr>
            <a:lvl3pPr marL="17668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3pPr>
            <a:lvl4pPr marL="19446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4pPr>
            <a:lvl5pPr marL="2389187" indent="-611187">
              <a:spcBef>
                <a:spcPts val="2800"/>
              </a:spcBef>
              <a:buSzPct val="94000"/>
              <a:buChar char="•"/>
              <a:defRPr sz="44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GAP Cirrone, PhD - pablo.cirrone@lns.infn.it"/>
          <p:cNvSpPr txBox="1"/>
          <p:nvPr/>
        </p:nvSpPr>
        <p:spPr>
          <a:xfrm>
            <a:off x="212073" y="13172023"/>
            <a:ext cx="17288480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1800" b="0" i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GAP Cirrone, PhD - pablo.cirrone@lns.infn.it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0196" y="1762781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LOGO_INFN_NEWS_sito.jpg" descr="LOGO_INFN_NEWS_sito.jpg"/>
          <p:cNvPicPr>
            <a:picLocks noChangeAspect="1"/>
          </p:cNvPicPr>
          <p:nvPr/>
        </p:nvPicPr>
        <p:blipFill>
          <a:blip r:embed="rId21"/>
          <a:srcRect l="8621" r="8621"/>
          <a:stretch>
            <a:fillRect/>
          </a:stretch>
        </p:blipFill>
        <p:spPr>
          <a:xfrm>
            <a:off x="22153377" y="319972"/>
            <a:ext cx="1870861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roup" descr="Group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147841" y="481840"/>
            <a:ext cx="1950466" cy="93078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4200331" y="2228401"/>
            <a:ext cx="15609095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9" r:id="rId17"/>
    <p:sldLayoutId id="2147483670" r:id="rId18"/>
    <p:sldLayoutId id="2147483671" r:id="rId19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1pPr>
      <a:lvl2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2pPr>
      <a:lvl3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3pPr>
      <a:lvl4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4pPr>
      <a:lvl5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5pPr>
      <a:lvl6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6pPr>
      <a:lvl7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7pPr>
      <a:lvl8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8pPr>
      <a:lvl9pPr marL="0" marR="0" indent="0" algn="l" defTabSz="821531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accent5">
              <a:lumOff val="-29866"/>
            </a:schemeClr>
          </a:solidFill>
          <a:uFillTx/>
          <a:latin typeface="Avenir Light"/>
          <a:ea typeface="Avenir Light"/>
          <a:cs typeface="Avenir Light"/>
          <a:sym typeface="Avenir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ofconferences.org/epj-web-of-conferences-forthcoming-conferences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4.jpg"/><Relationship Id="rId5" Type="http://schemas.openxmlformats.org/officeDocument/2006/relationships/image" Target="../media/image39.jpeg"/><Relationship Id="rId10" Type="http://schemas.openxmlformats.org/officeDocument/2006/relationships/image" Target="../media/image28.jp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I-LUCE: An Upcoming Facility for Radiation Production Using High-Power Laser Beams"/>
          <p:cNvSpPr txBox="1">
            <a:spLocks noGrp="1"/>
          </p:cNvSpPr>
          <p:nvPr>
            <p:ph type="ctrTitle"/>
          </p:nvPr>
        </p:nvSpPr>
        <p:spPr>
          <a:xfrm>
            <a:off x="8705088" y="4556016"/>
            <a:ext cx="15422880" cy="35209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pPr algn="ctr"/>
            <a:r>
              <a:rPr sz="6000" dirty="0"/>
              <a:t>I-LUCE</a:t>
            </a:r>
            <a:r>
              <a:rPr lang="it-IT" sz="6000" dirty="0"/>
              <a:t> Facility Layout:</a:t>
            </a:r>
            <a:br>
              <a:rPr lang="it-IT" sz="6000" dirty="0"/>
            </a:br>
            <a:r>
              <a:rPr lang="it-IT" sz="6000" b="1" dirty="0"/>
              <a:t>I</a:t>
            </a:r>
            <a:r>
              <a:rPr lang="it-IT" sz="6000" dirty="0"/>
              <a:t>NFN-Laser </a:t>
            </a:r>
            <a:r>
              <a:rPr lang="it-IT" sz="6000" dirty="0" err="1"/>
              <a:t>ind</a:t>
            </a:r>
            <a:r>
              <a:rPr lang="it-IT" sz="6000" b="1" dirty="0" err="1"/>
              <a:t>UCE</a:t>
            </a:r>
            <a:r>
              <a:rPr lang="it-IT" sz="6000" dirty="0" err="1"/>
              <a:t>d</a:t>
            </a:r>
            <a:r>
              <a:rPr lang="it-IT" sz="6000" dirty="0"/>
              <a:t> radiation production</a:t>
            </a:r>
            <a:endParaRPr sz="6000" dirty="0"/>
          </a:p>
        </p:txBody>
      </p:sp>
      <p:sp>
        <p:nvSpPr>
          <p:cNvPr id="310" name="Dr GA Pablo Cirrone…"/>
          <p:cNvSpPr txBox="1">
            <a:spLocks noGrp="1"/>
          </p:cNvSpPr>
          <p:nvPr>
            <p:ph type="subTitle" sz="quarter" idx="1"/>
          </p:nvPr>
        </p:nvSpPr>
        <p:spPr>
          <a:xfrm>
            <a:off x="8474116" y="7426333"/>
            <a:ext cx="15422880" cy="192313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sz="3600" dirty="0"/>
              <a:t>Dr GA Pablo Cirrone</a:t>
            </a:r>
          </a:p>
          <a:p>
            <a:pPr algn="ctr"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sz="3600" dirty="0"/>
              <a:t>Istituto Nazionale di </a:t>
            </a:r>
            <a:r>
              <a:rPr sz="3600" dirty="0" err="1"/>
              <a:t>Fisica</a:t>
            </a:r>
            <a:r>
              <a:rPr sz="3600" dirty="0"/>
              <a:t> </a:t>
            </a:r>
            <a:r>
              <a:rPr sz="3600" dirty="0" err="1"/>
              <a:t>Nucleare</a:t>
            </a:r>
            <a:endParaRPr sz="3600" dirty="0"/>
          </a:p>
          <a:p>
            <a:pPr algn="ctr"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sz="3600" dirty="0" err="1"/>
              <a:t>Laboratori</a:t>
            </a:r>
            <a:r>
              <a:rPr sz="3600" dirty="0"/>
              <a:t> </a:t>
            </a:r>
            <a:r>
              <a:rPr sz="3600" dirty="0" err="1"/>
              <a:t>Nazionali</a:t>
            </a:r>
            <a:r>
              <a:rPr sz="3600" dirty="0"/>
              <a:t> del Sud (Italy)</a:t>
            </a:r>
          </a:p>
        </p:txBody>
      </p:sp>
      <p:pic>
        <p:nvPicPr>
          <p:cNvPr id="317" name="LOGO_INFN_NEWS_sito.jpg" descr="LOGO_INFN_NEWS_sito.jpg"/>
          <p:cNvPicPr>
            <a:picLocks noChangeAspect="1"/>
          </p:cNvPicPr>
          <p:nvPr/>
        </p:nvPicPr>
        <p:blipFill>
          <a:blip r:embed="rId2"/>
          <a:srcRect l="8621" r="8621"/>
          <a:stretch>
            <a:fillRect/>
          </a:stretch>
        </p:blipFill>
        <p:spPr>
          <a:xfrm>
            <a:off x="18652357" y="579679"/>
            <a:ext cx="1870861" cy="1254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logo with text and a wave&#10;&#10;AI-generated content may be incorrect.">
            <a:extLst>
              <a:ext uri="{FF2B5EF4-FFF2-40B4-BE49-F238E27FC236}">
                <a16:creationId xmlns:a16="http://schemas.microsoft.com/office/drawing/2014/main" id="{47DA5505-C483-6D4A-3480-6C69C1391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1972" y="579679"/>
            <a:ext cx="2293610" cy="1077412"/>
          </a:xfrm>
          <a:prstGeom prst="rect">
            <a:avLst/>
          </a:prstGeom>
        </p:spPr>
      </p:pic>
      <p:pic>
        <p:nvPicPr>
          <p:cNvPr id="1026" name="Picture 2" descr="2nd INFN School and Workshop on “High Power Lasers for Fundamental Science and Applications” (HPLA2025)">
            <a:extLst>
              <a:ext uri="{FF2B5EF4-FFF2-40B4-BE49-F238E27FC236}">
                <a16:creationId xmlns:a16="http://schemas.microsoft.com/office/drawing/2014/main" id="{6DEFF829-ABEB-6FCE-C59A-240383CA4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4" y="1411765"/>
            <a:ext cx="7962052" cy="10748770"/>
          </a:xfrm>
          <a:prstGeom prst="rect">
            <a:avLst/>
          </a:prstGeom>
          <a:noFill/>
          <a:effectLst>
            <a:softEdge rad="62355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EE3B4-15FD-82AF-8F5F-5D1F6DAEFB18}"/>
              </a:ext>
            </a:extLst>
          </p:cNvPr>
          <p:cNvSpPr txBox="1"/>
          <p:nvPr/>
        </p:nvSpPr>
        <p:spPr>
          <a:xfrm>
            <a:off x="8449056" y="9703630"/>
            <a:ext cx="15678911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0" dirty="0"/>
              <a:t>Carmen Altana, Sahar Arjmand, Danilo Bonanno, Antonio Caruso,  Roberto Catalano, Giacomo Cuttone, Alma </a:t>
            </a:r>
            <a:r>
              <a:rPr lang="en-GB" b="0" dirty="0" err="1"/>
              <a:t>Kurmanova</a:t>
            </a:r>
            <a:r>
              <a:rPr lang="en-GB" b="0" dirty="0"/>
              <a:t>, Mariacristina Guarrera, </a:t>
            </a:r>
          </a:p>
          <a:p>
            <a:r>
              <a:rPr lang="en-GB" b="0" dirty="0"/>
              <a:t>Demetrio Oliva, Alfio Pappalardo,  Giada </a:t>
            </a:r>
            <a:r>
              <a:rPr lang="en-GB" b="0" dirty="0" err="1"/>
              <a:t>Petringa</a:t>
            </a:r>
            <a:r>
              <a:rPr lang="en-GB" b="0" dirty="0"/>
              <a:t>, </a:t>
            </a:r>
            <a:r>
              <a:rPr lang="en-GB" b="0" dirty="0" err="1"/>
              <a:t>Josè</a:t>
            </a:r>
            <a:r>
              <a:rPr lang="en-GB" b="0" dirty="0"/>
              <a:t> Suarez, Salvatore Tudisco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548FF-0D74-71D0-4E5A-6AD4C0C9F988}"/>
              </a:ext>
            </a:extLst>
          </p:cNvPr>
          <p:cNvSpPr txBox="1"/>
          <p:nvPr/>
        </p:nvSpPr>
        <p:spPr>
          <a:xfrm>
            <a:off x="6052665" y="12304235"/>
            <a:ext cx="1784433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4000" b="0" dirty="0">
                <a:latin typeface="Avenir Book" panose="02000503020000020003" pitchFamily="2" charset="0"/>
              </a:rPr>
              <a:t>With the unvaluable support of the LNS Technical and Research Divisions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4C0C9-0F63-FDB5-CB5A-CDB23341A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lide Number">
            <a:extLst>
              <a:ext uri="{FF2B5EF4-FFF2-40B4-BE49-F238E27FC236}">
                <a16:creationId xmlns:a16="http://schemas.microsoft.com/office/drawing/2014/main" id="{E5DD1018-ABFF-FC8F-E905-8EEDC4F1BAA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679" name="I-LUCE first phase">
            <a:extLst>
              <a:ext uri="{FF2B5EF4-FFF2-40B4-BE49-F238E27FC236}">
                <a16:creationId xmlns:a16="http://schemas.microsoft.com/office/drawing/2014/main" id="{2CA29A8F-3AD7-F8F6-8CB5-12EFB1E736BA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HPLA25</a:t>
            </a:r>
            <a:endParaRPr dirty="0"/>
          </a:p>
        </p:txBody>
      </p:sp>
      <p:pic>
        <p:nvPicPr>
          <p:cNvPr id="6" name="Picture 5" descr="A group of logos on a blue background&#10;&#10;AI-generated content may be incorrect.">
            <a:extLst>
              <a:ext uri="{FF2B5EF4-FFF2-40B4-BE49-F238E27FC236}">
                <a16:creationId xmlns:a16="http://schemas.microsoft.com/office/drawing/2014/main" id="{A4E2F884-CB2B-F9A8-6569-92126FEAC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656" y="2400402"/>
            <a:ext cx="12525322" cy="10499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B49897-44D3-2F75-AC3F-078894A6C475}"/>
              </a:ext>
            </a:extLst>
          </p:cNvPr>
          <p:cNvSpPr txBox="1"/>
          <p:nvPr/>
        </p:nvSpPr>
        <p:spPr>
          <a:xfrm>
            <a:off x="196795" y="3449369"/>
            <a:ext cx="10593959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GB" b="1" i="0" dirty="0">
                <a:solidFill>
                  <a:srgbClr val="000000"/>
                </a:solidFill>
                <a:effectLst/>
                <a:latin typeface="Roboto Light" panose="02000000000000000000" pitchFamily="2" charset="0"/>
              </a:rPr>
              <a:t>Following the workshop, a call for papers will be launched for European Physical Journal (</a:t>
            </a:r>
            <a:r>
              <a:rPr lang="en-GB" b="1" i="1" dirty="0">
                <a:solidFill>
                  <a:srgbClr val="000000"/>
                </a:solidFill>
                <a:effectLst/>
                <a:latin typeface="Roboto Light" panose="02000000000000000000" pitchFamily="2" charset="0"/>
              </a:rPr>
              <a:t>EPJ) Web of Conferences </a:t>
            </a:r>
            <a:r>
              <a:rPr lang="en-GB" b="1" i="0" dirty="0">
                <a:solidFill>
                  <a:srgbClr val="000000"/>
                </a:solidFill>
                <a:effectLst/>
                <a:latin typeface="Roboto Light" panose="02000000000000000000" pitchFamily="2" charset="0"/>
              </a:rPr>
              <a:t>(WOC): </a:t>
            </a:r>
            <a:r>
              <a:rPr lang="en-GB" b="1" i="0" u="sng" strike="noStrike" dirty="0">
                <a:solidFill>
                  <a:srgbClr val="000000"/>
                </a:solidFill>
                <a:effectLst/>
                <a:latin typeface="Roboto Light" panose="02000000000000000000" pitchFamily="2" charset="0"/>
                <a:hlinkClick r:id="rId3"/>
              </a:rPr>
              <a:t>https://www.webofconferences.org/epj-web-of-conferences-forthcoming-conferences</a:t>
            </a:r>
            <a:endParaRPr lang="en-GB" b="1" i="0" dirty="0">
              <a:solidFill>
                <a:srgbClr val="CB6D04"/>
              </a:solidFill>
              <a:effectLst/>
              <a:latin typeface="Roboto Ligh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D9D16-7990-A57C-EEA5-67BADF5CA96B}"/>
              </a:ext>
            </a:extLst>
          </p:cNvPr>
          <p:cNvSpPr txBox="1"/>
          <p:nvPr/>
        </p:nvSpPr>
        <p:spPr>
          <a:xfrm>
            <a:off x="606162" y="5940385"/>
            <a:ext cx="7946167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>
                <a:solidFill>
                  <a:schemeClr val="accent1">
                    <a:lumMod val="50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en-GB" dirty="0"/>
              <a:t>Deadline:  </a:t>
            </a:r>
            <a:r>
              <a:rPr lang="en-GB" b="0" dirty="0">
                <a:solidFill>
                  <a:schemeClr val="accent5">
                    <a:lumMod val="50000"/>
                  </a:schemeClr>
                </a:solidFill>
              </a:rPr>
              <a:t>31 March 2026</a:t>
            </a:r>
          </a:p>
          <a:p>
            <a:endParaRPr lang="en-GB" dirty="0"/>
          </a:p>
          <a:p>
            <a:r>
              <a:rPr lang="en-GB" dirty="0"/>
              <a:t>Details on the publication instructions will be soon available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F49E74-F138-F373-3412-73643E09711A}"/>
              </a:ext>
            </a:extLst>
          </p:cNvPr>
          <p:cNvSpPr txBox="1"/>
          <p:nvPr/>
        </p:nvSpPr>
        <p:spPr>
          <a:xfrm>
            <a:off x="366499" y="2864594"/>
            <a:ext cx="490363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chemeClr val="accent1">
                    <a:lumMod val="50000"/>
                  </a:schemeClr>
                </a:solidFill>
                <a:effectLst/>
                <a:latin typeface="Roboto Light" panose="02000000000000000000" pitchFamily="2" charset="0"/>
              </a:rPr>
              <a:t>Conference proceedings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82647F-BDAB-D1D3-8D61-2AD2C9C84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2" y="8204529"/>
            <a:ext cx="10320732" cy="398003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B22B5A5-05A0-2912-DFBE-3C38F5B92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243" y="103092"/>
            <a:ext cx="1025538" cy="138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197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hanks for listening"/>
          <p:cNvSpPr txBox="1"/>
          <p:nvPr/>
        </p:nvSpPr>
        <p:spPr>
          <a:xfrm>
            <a:off x="3462790" y="877403"/>
            <a:ext cx="17206632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4100" b="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r>
              <a:rPr sz="9600" dirty="0">
                <a:solidFill>
                  <a:schemeClr val="accent1">
                    <a:lumMod val="50000"/>
                  </a:schemeClr>
                </a:solidFill>
              </a:rPr>
              <a:t>Thanks </a:t>
            </a:r>
            <a:r>
              <a:rPr lang="it-IT" sz="9600" dirty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en-GB" sz="9600" noProof="0" dirty="0">
                <a:solidFill>
                  <a:schemeClr val="accent1">
                    <a:lumMod val="50000"/>
                  </a:schemeClr>
                </a:solidFill>
              </a:rPr>
              <a:t>enjoy</a:t>
            </a:r>
            <a:r>
              <a:rPr lang="it-IT" sz="9600" dirty="0">
                <a:solidFill>
                  <a:schemeClr val="accent1">
                    <a:lumMod val="50000"/>
                  </a:schemeClr>
                </a:solidFill>
              </a:rPr>
              <a:t> the workshop</a:t>
            </a:r>
            <a:endParaRPr sz="9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09" name="Carmen Altana, Sahar Arjmand, Danilo Bonanno, Antonio Caruso,  Roberto Catalano, Giacomo Cuttone, Serena Fattori, Alma Kurmanova, Mariacristina Guarrera, Demetrio Oliva, Alfio Pappalardo,  Giada Petringa, Josè Suarez, Salvatore Tudisco"/>
          <p:cNvSpPr txBox="1"/>
          <p:nvPr/>
        </p:nvSpPr>
        <p:spPr>
          <a:xfrm>
            <a:off x="686020" y="3596125"/>
            <a:ext cx="14720235" cy="2483371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Carmen Altana, Sahar Arjmand, Danilo Bonanno, Antonio Caruso,  Roberto Catalano, Giacomo Cuttone, Alma </a:t>
            </a:r>
            <a:r>
              <a:rPr dirty="0" err="1"/>
              <a:t>Kurmanova</a:t>
            </a:r>
            <a:r>
              <a:rPr dirty="0"/>
              <a:t>, Mariacristina Guarrera, Demetrio Oliva, Alfio Pappalardo,  Giada </a:t>
            </a:r>
            <a:r>
              <a:rPr dirty="0" err="1"/>
              <a:t>Petringa</a:t>
            </a:r>
            <a:r>
              <a:rPr dirty="0"/>
              <a:t>, </a:t>
            </a:r>
            <a:r>
              <a:rPr dirty="0" err="1"/>
              <a:t>Josè</a:t>
            </a:r>
            <a:r>
              <a:rPr dirty="0"/>
              <a:t> Suarez, Salvatore Tudisco</a:t>
            </a:r>
          </a:p>
        </p:txBody>
      </p:sp>
      <p:sp>
        <p:nvSpPr>
          <p:cNvPr id="710" name="Daniele Margarone, Lorenzo Giuffrida, Marcin Rosiński, Sushil Singh, Joseph Krasa, Libor Juha and coll"/>
          <p:cNvSpPr txBox="1"/>
          <p:nvPr/>
        </p:nvSpPr>
        <p:spPr>
          <a:xfrm>
            <a:off x="686020" y="6472625"/>
            <a:ext cx="14720235" cy="1313820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Daniele </a:t>
            </a:r>
            <a:r>
              <a:rPr dirty="0" err="1"/>
              <a:t>Margarone</a:t>
            </a:r>
            <a:r>
              <a:rPr dirty="0"/>
              <a:t>, Lorenzo Giuffrida, Marcin </a:t>
            </a:r>
            <a:r>
              <a:rPr dirty="0" err="1"/>
              <a:t>Rosiński</a:t>
            </a:r>
            <a:r>
              <a:rPr dirty="0"/>
              <a:t>, Sushil Singh, Joseph Krasa, Libor Juha and </a:t>
            </a:r>
            <a:r>
              <a:rPr dirty="0" err="1"/>
              <a:t>coll</a:t>
            </a:r>
            <a:endParaRPr dirty="0"/>
          </a:p>
        </p:txBody>
      </p:sp>
      <p:sp>
        <p:nvSpPr>
          <p:cNvPr id="711" name="Claudio Verona, Fabrizio Consoli, Massimiliano Scisciò, Salvatore Mirabella, Antonio Picciotto, Antonio Scandurra, Edmund Turcu, Aldo Bonasera and coll."/>
          <p:cNvSpPr txBox="1"/>
          <p:nvPr/>
        </p:nvSpPr>
        <p:spPr>
          <a:xfrm>
            <a:off x="686019" y="8253197"/>
            <a:ext cx="14720235" cy="1313820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Claudio Verona, Fabrizio Consoli, Massimiliano </a:t>
            </a:r>
            <a:r>
              <a:rPr dirty="0" err="1"/>
              <a:t>Scisciò</a:t>
            </a:r>
            <a:r>
              <a:rPr dirty="0"/>
              <a:t>, Salvatore Mirabella, Antonio Picciotto, Antonio Scandurra, Edmund Turcu, Aldo Bonasera and coll.</a:t>
            </a:r>
          </a:p>
        </p:txBody>
      </p:sp>
      <p:sp>
        <p:nvSpPr>
          <p:cNvPr id="712" name="Domenico Doria et coll"/>
          <p:cNvSpPr txBox="1"/>
          <p:nvPr/>
        </p:nvSpPr>
        <p:spPr>
          <a:xfrm>
            <a:off x="686018" y="9980694"/>
            <a:ext cx="4578709" cy="729045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Domenico Doria et </a:t>
            </a:r>
            <a:r>
              <a:rPr dirty="0" err="1"/>
              <a:t>coll</a:t>
            </a:r>
            <a:endParaRPr dirty="0"/>
          </a:p>
        </p:txBody>
      </p:sp>
      <p:sp>
        <p:nvSpPr>
          <p:cNvPr id="713" name="Marco Borghesi and coll"/>
          <p:cNvSpPr txBox="1"/>
          <p:nvPr/>
        </p:nvSpPr>
        <p:spPr>
          <a:xfrm>
            <a:off x="686020" y="11068283"/>
            <a:ext cx="4578708" cy="729045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Marco Borghesi and </a:t>
            </a:r>
            <a:r>
              <a:rPr dirty="0" err="1"/>
              <a:t>coll</a:t>
            </a:r>
            <a:endParaRPr dirty="0"/>
          </a:p>
        </p:txBody>
      </p:sp>
      <p:sp>
        <p:nvSpPr>
          <p:cNvPr id="714" name="Tadzio Levato"/>
          <p:cNvSpPr txBox="1"/>
          <p:nvPr/>
        </p:nvSpPr>
        <p:spPr>
          <a:xfrm>
            <a:off x="686018" y="12155871"/>
            <a:ext cx="3869209" cy="688976"/>
          </a:xfrm>
          <a:prstGeom prst="rect">
            <a:avLst/>
          </a:prstGeom>
          <a:solidFill>
            <a:schemeClr val="accent3">
              <a:lumMod val="50000"/>
              <a:alpha val="7799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800" b="0" i="1">
                <a:solidFill>
                  <a:srgbClr val="FFFFFF"/>
                </a:solidFill>
                <a:latin typeface="Gill Sans"/>
                <a:ea typeface="Gill Sans"/>
                <a:cs typeface="Gill Sans"/>
              </a:defRPr>
            </a:lvl1pPr>
          </a:lstStyle>
          <a:p>
            <a:r>
              <a:rPr dirty="0"/>
              <a:t>Tadzio Levato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CF8C870-4E62-76A8-7E4B-8E12838C3E1F}"/>
              </a:ext>
            </a:extLst>
          </p:cNvPr>
          <p:cNvPicPr>
            <a:picLocks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20740011" y="8007723"/>
            <a:ext cx="3258585" cy="1559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movie.png" descr="pasted-movie.png">
            <a:extLst>
              <a:ext uri="{FF2B5EF4-FFF2-40B4-BE49-F238E27FC236}">
                <a16:creationId xmlns:a16="http://schemas.microsoft.com/office/drawing/2014/main" id="{62E041CE-7D56-625A-0C9E-F605FBF151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747"/>
          </a:blip>
          <a:stretch>
            <a:fillRect/>
          </a:stretch>
        </p:blipFill>
        <p:spPr>
          <a:xfrm>
            <a:off x="16345430" y="7508359"/>
            <a:ext cx="2839060" cy="283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3D060027-B655-419E-E674-9F10B714B9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9905"/>
          </a:blip>
          <a:srcRect l="13290" t="26246" r="13290" b="36991"/>
          <a:stretch>
            <a:fillRect/>
          </a:stretch>
        </p:blipFill>
        <p:spPr>
          <a:xfrm>
            <a:off x="20740011" y="5014518"/>
            <a:ext cx="3333668" cy="1502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movie.png" descr="pasted-movie.png">
            <a:extLst>
              <a:ext uri="{FF2B5EF4-FFF2-40B4-BE49-F238E27FC236}">
                <a16:creationId xmlns:a16="http://schemas.microsoft.com/office/drawing/2014/main" id="{A02E1624-79BF-0A38-00D4-6F4D8C04E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3306" y="10559396"/>
            <a:ext cx="2671994" cy="267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91412DC-22FE-333F-8488-94BE55E91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5928" y="5407665"/>
            <a:ext cx="4261860" cy="101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movie.png" descr="pasted-movie.png">
            <a:extLst>
              <a:ext uri="{FF2B5EF4-FFF2-40B4-BE49-F238E27FC236}">
                <a16:creationId xmlns:a16="http://schemas.microsoft.com/office/drawing/2014/main" id="{E89B4C3A-6A28-9276-AEC5-34E7FF94B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3601" y="11432805"/>
            <a:ext cx="3802719" cy="1358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creenshot 2024-09-18 at 19.30.08.png" descr="Screenshot 2024-09-18 at 19.30.08.png">
            <a:extLst>
              <a:ext uri="{FF2B5EF4-FFF2-40B4-BE49-F238E27FC236}">
                <a16:creationId xmlns:a16="http://schemas.microsoft.com/office/drawing/2014/main" id="{A407EF71-044C-E2EB-7DAB-9644C4016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3601" y="3596125"/>
            <a:ext cx="7707379" cy="973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nd INFN School and Workshop on “High Power Lasers for Fundamental Science and Applications” (HPLA2025)">
            <a:extLst>
              <a:ext uri="{FF2B5EF4-FFF2-40B4-BE49-F238E27FC236}">
                <a16:creationId xmlns:a16="http://schemas.microsoft.com/office/drawing/2014/main" id="{9F1FD896-DBDE-F7CE-28E1-3D9B5795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177" y="7086968"/>
            <a:ext cx="4651850" cy="6279997"/>
          </a:xfrm>
          <a:prstGeom prst="rect">
            <a:avLst/>
          </a:prstGeom>
          <a:noFill/>
          <a:effectLst>
            <a:softEdge rad="62355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stigiosa borsa di studio europea per Giada Petringa | INFN4LS">
            <a:extLst>
              <a:ext uri="{FF2B5EF4-FFF2-40B4-BE49-F238E27FC236}">
                <a16:creationId xmlns:a16="http://schemas.microsoft.com/office/drawing/2014/main" id="{AE038739-69A4-2872-1619-688C22FCD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36374" b="27806"/>
          <a:stretch>
            <a:fillRect/>
          </a:stretch>
        </p:blipFill>
        <p:spPr bwMode="auto">
          <a:xfrm>
            <a:off x="17646133" y="881845"/>
            <a:ext cx="3281540" cy="35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har ARJMAND, | FISICA DEGLI ACCELERATORI">
            <a:extLst>
              <a:ext uri="{FF2B5EF4-FFF2-40B4-BE49-F238E27FC236}">
                <a16:creationId xmlns:a16="http://schemas.microsoft.com/office/drawing/2014/main" id="{EEEB3887-8F30-340B-3B4F-6AE512CC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851" y="1792944"/>
            <a:ext cx="3130007" cy="35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nilo Luigi Bonanno - Engineer at INFN | LinkedIn">
            <a:extLst>
              <a:ext uri="{FF2B5EF4-FFF2-40B4-BE49-F238E27FC236}">
                <a16:creationId xmlns:a16="http://schemas.microsoft.com/office/drawing/2014/main" id="{6CAC3475-DD9F-D6D6-546A-DF7AA856E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48" y="5600811"/>
            <a:ext cx="2972315" cy="29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st INFN Workshop on &quot;High Power Lasers and their Applications&quot; (11-12  January 2024) · Agenda (Indico)">
            <a:extLst>
              <a:ext uri="{FF2B5EF4-FFF2-40B4-BE49-F238E27FC236}">
                <a16:creationId xmlns:a16="http://schemas.microsoft.com/office/drawing/2014/main" id="{ECDD6745-AAE5-5B54-1ED0-FCEF4D902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23757" r="54496" b="22549"/>
          <a:stretch>
            <a:fillRect/>
          </a:stretch>
        </p:blipFill>
        <p:spPr bwMode="auto">
          <a:xfrm>
            <a:off x="11845215" y="5979385"/>
            <a:ext cx="2900961" cy="51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riacristina Guarrera - Postdoctoral Researcher | LinkedIn">
            <a:extLst>
              <a:ext uri="{FF2B5EF4-FFF2-40B4-BE49-F238E27FC236}">
                <a16:creationId xmlns:a16="http://schemas.microsoft.com/office/drawing/2014/main" id="{180DEF83-06E3-0834-09B4-9ABAECC3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949" y="7791810"/>
            <a:ext cx="3473236" cy="34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26DB6C7-4FB6-165F-7F8D-F6B65AABE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r="16040"/>
          <a:stretch>
            <a:fillRect/>
          </a:stretch>
        </p:blipFill>
        <p:spPr bwMode="auto">
          <a:xfrm>
            <a:off x="17570845" y="5099890"/>
            <a:ext cx="3123817" cy="34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28ACB3D-2277-5FD5-A7B8-83F1D1C83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6" t="11961" r="12956" b="19215"/>
          <a:stretch>
            <a:fillRect/>
          </a:stretch>
        </p:blipFill>
        <p:spPr bwMode="auto">
          <a:xfrm>
            <a:off x="10305731" y="1236900"/>
            <a:ext cx="2246716" cy="353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logos on a blue background&#10;&#10;AI-generated content may be incorrect.">
            <a:extLst>
              <a:ext uri="{FF2B5EF4-FFF2-40B4-BE49-F238E27FC236}">
                <a16:creationId xmlns:a16="http://schemas.microsoft.com/office/drawing/2014/main" id="{23E9DD34-C977-CD08-B77C-D6F342E64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9" y="5758691"/>
            <a:ext cx="7491366" cy="6279996"/>
          </a:xfrm>
          <a:prstGeom prst="rect">
            <a:avLst/>
          </a:prstGeom>
        </p:spPr>
      </p:pic>
      <p:pic>
        <p:nvPicPr>
          <p:cNvPr id="8" name="Picture 7" descr="A person with a mustache and earring&#10;&#10;AI-generated content may be incorrect.">
            <a:extLst>
              <a:ext uri="{FF2B5EF4-FFF2-40B4-BE49-F238E27FC236}">
                <a16:creationId xmlns:a16="http://schemas.microsoft.com/office/drawing/2014/main" id="{E1489A1F-B814-7E50-40E6-2A1176628A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t="16806" r="16430" b="4225"/>
          <a:stretch>
            <a:fillRect/>
          </a:stretch>
        </p:blipFill>
        <p:spPr>
          <a:xfrm>
            <a:off x="10490599" y="9178325"/>
            <a:ext cx="2246716" cy="2972315"/>
          </a:xfrm>
          <a:prstGeom prst="rect">
            <a:avLst/>
          </a:prstGeom>
        </p:spPr>
      </p:pic>
      <p:pic>
        <p:nvPicPr>
          <p:cNvPr id="10" name="Picture 9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6B490579-D0DF-28FE-DF39-3ED9AD0BB4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 r="25668" b="19038"/>
          <a:stretch>
            <a:fillRect/>
          </a:stretch>
        </p:blipFill>
        <p:spPr>
          <a:xfrm rot="5400000">
            <a:off x="21335507" y="1120881"/>
            <a:ext cx="3556985" cy="2540000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E5DC90-CC05-09EB-B30F-958A477FFC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" y="456705"/>
            <a:ext cx="9372378" cy="47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5093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nd INFN School and Workshop on “High Power Lasers for Fundamental Science and Applications” (HPLA2025)">
            <a:extLst>
              <a:ext uri="{FF2B5EF4-FFF2-40B4-BE49-F238E27FC236}">
                <a16:creationId xmlns:a16="http://schemas.microsoft.com/office/drawing/2014/main" id="{AF3DEC1A-1500-2F4A-E88F-FB70A4F8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50" y="578004"/>
            <a:ext cx="9303700" cy="12559994"/>
          </a:xfrm>
          <a:prstGeom prst="rect">
            <a:avLst/>
          </a:prstGeom>
          <a:noFill/>
          <a:effectLst>
            <a:softEdge rad="2132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oup" descr="Group">
            <a:extLst>
              <a:ext uri="{FF2B5EF4-FFF2-40B4-BE49-F238E27FC236}">
                <a16:creationId xmlns:a16="http://schemas.microsoft.com/office/drawing/2014/main" id="{BEFAC328-2E3A-F514-E57F-2090E9D5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79" y="1232129"/>
            <a:ext cx="7198471" cy="3435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INFN Laboratori Nazionali del Sud - SHARPER Night">
            <a:extLst>
              <a:ext uri="{FF2B5EF4-FFF2-40B4-BE49-F238E27FC236}">
                <a16:creationId xmlns:a16="http://schemas.microsoft.com/office/drawing/2014/main" id="{6E5AAD1E-D228-0F9A-5D47-8245477E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547" y="578003"/>
            <a:ext cx="7331453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050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313F1-67CF-05BE-DB51-CCBA4C8857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498" y="62722"/>
            <a:ext cx="17515101" cy="1672643"/>
          </a:xfrm>
        </p:spPr>
        <p:txBody>
          <a:bodyPr>
            <a:normAutofit fontScale="92500"/>
          </a:bodyPr>
          <a:lstStyle/>
          <a:p>
            <a:pPr marL="0" marR="0" indent="0" algn="l" defTabSz="6490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Laser and plasma route at INFN-LNS</a:t>
            </a:r>
          </a:p>
        </p:txBody>
      </p:sp>
      <p:sp>
        <p:nvSpPr>
          <p:cNvPr id="4" name="L Torrisi, S Gammino, G Cuttone, A Anzalone,  S Tudisco, G Lanzalone, A Bonasera, D Margarone, D Mascali e molti altri">
            <a:extLst>
              <a:ext uri="{FF2B5EF4-FFF2-40B4-BE49-F238E27FC236}">
                <a16:creationId xmlns:a16="http://schemas.microsoft.com/office/drawing/2014/main" id="{8597395C-C381-A16A-990B-5A7B813D751D}"/>
              </a:ext>
            </a:extLst>
          </p:cNvPr>
          <p:cNvSpPr txBox="1"/>
          <p:nvPr/>
        </p:nvSpPr>
        <p:spPr>
          <a:xfrm>
            <a:off x="2824008" y="12212259"/>
            <a:ext cx="1791582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914400">
              <a:defRPr sz="1400" b="0">
                <a:solidFill>
                  <a:srgbClr val="941100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3pPr>
            <a:lvl4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4pPr>
            <a:lvl5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5pPr>
            <a:lvl6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6pPr>
            <a:lvl7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7pPr>
            <a:lvl8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8pPr>
            <a:lvl9pPr indent="0" algn="l" defTabSz="914400">
              <a:defRPr sz="1400" b="0">
                <a:solidFill>
                  <a:srgbClr val="C0791B"/>
                </a:solidFill>
                <a:latin typeface="+mj-lt"/>
                <a:ea typeface="+mj-ea"/>
                <a:cs typeface="+mj-cs"/>
                <a:sym typeface="Arial"/>
              </a:defRPr>
            </a:lvl9pPr>
          </a:lstStyle>
          <a:p>
            <a:r>
              <a:rPr sz="3600" dirty="0">
                <a:latin typeface="Avenir Light" panose="020B0402020203020204" pitchFamily="34" charset="77"/>
              </a:rPr>
              <a:t>L Torrisi, S Gammino, G Cuttone, A Anzalone, G </a:t>
            </a:r>
            <a:r>
              <a:rPr sz="3600" dirty="0" err="1">
                <a:latin typeface="Avenir Light" panose="020B0402020203020204" pitchFamily="34" charset="77"/>
              </a:rPr>
              <a:t>Lanzalone</a:t>
            </a:r>
            <a:r>
              <a:rPr sz="3600" dirty="0">
                <a:latin typeface="Avenir Light" panose="020B0402020203020204" pitchFamily="34" charset="77"/>
              </a:rPr>
              <a:t>, A Bonasera, D </a:t>
            </a:r>
            <a:r>
              <a:rPr sz="3600" dirty="0" err="1">
                <a:latin typeface="Avenir Light" panose="020B0402020203020204" pitchFamily="34" charset="77"/>
              </a:rPr>
              <a:t>Margarone</a:t>
            </a:r>
            <a:endParaRPr sz="3600" dirty="0">
              <a:latin typeface="Avenir Light" panose="020B0402020203020204" pitchFamily="34" charset="77"/>
            </a:endParaRPr>
          </a:p>
        </p:txBody>
      </p:sp>
      <p:sp>
        <p:nvSpPr>
          <p:cNvPr id="5" name="Arrow">
            <a:extLst>
              <a:ext uri="{FF2B5EF4-FFF2-40B4-BE49-F238E27FC236}">
                <a16:creationId xmlns:a16="http://schemas.microsoft.com/office/drawing/2014/main" id="{E244671D-8F07-FA4C-F624-56B3F628F3E6}"/>
              </a:ext>
            </a:extLst>
          </p:cNvPr>
          <p:cNvSpPr/>
          <p:nvPr/>
        </p:nvSpPr>
        <p:spPr>
          <a:xfrm>
            <a:off x="611001" y="3779861"/>
            <a:ext cx="23542540" cy="2081487"/>
          </a:xfrm>
          <a:prstGeom prst="rightArrow">
            <a:avLst>
              <a:gd name="adj1" fmla="val 49081"/>
              <a:gd name="adj2" fmla="val 45749"/>
            </a:avLst>
          </a:prstGeom>
          <a:solidFill>
            <a:srgbClr val="FFFFFF"/>
          </a:solidFill>
          <a:ln w="41275">
            <a:solidFill>
              <a:schemeClr val="accent1">
                <a:lumMod val="50000"/>
              </a:schemeClr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ECLISSE">
            <a:extLst>
              <a:ext uri="{FF2B5EF4-FFF2-40B4-BE49-F238E27FC236}">
                <a16:creationId xmlns:a16="http://schemas.microsoft.com/office/drawing/2014/main" id="{A10EFD48-846F-5486-6470-D67C0F67CC16}"/>
              </a:ext>
            </a:extLst>
          </p:cNvPr>
          <p:cNvSpPr txBox="1"/>
          <p:nvPr/>
        </p:nvSpPr>
        <p:spPr>
          <a:xfrm>
            <a:off x="439701" y="3571426"/>
            <a:ext cx="216033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b="0" dirty="0">
                <a:solidFill>
                  <a:srgbClr val="CD6600"/>
                </a:solidFill>
                <a:latin typeface="Avenir Book" panose="02000503020000020003" pitchFamily="2" charset="0"/>
              </a:rPr>
              <a:t>ECLISSE</a:t>
            </a:r>
          </a:p>
        </p:txBody>
      </p:sp>
      <p:sp>
        <p:nvSpPr>
          <p:cNvPr id="7" name="2000">
            <a:extLst>
              <a:ext uri="{FF2B5EF4-FFF2-40B4-BE49-F238E27FC236}">
                <a16:creationId xmlns:a16="http://schemas.microsoft.com/office/drawing/2014/main" id="{092CE0E0-288D-0265-D820-A6C4D137FF29}"/>
              </a:ext>
            </a:extLst>
          </p:cNvPr>
          <p:cNvSpPr txBox="1"/>
          <p:nvPr/>
        </p:nvSpPr>
        <p:spPr>
          <a:xfrm>
            <a:off x="700427" y="5358828"/>
            <a:ext cx="1118578" cy="584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b="0" dirty="0">
                <a:latin typeface="Avenir Light" panose="020B0402020203020204" pitchFamily="34" charset="77"/>
              </a:rPr>
              <a:t>2000</a:t>
            </a:r>
          </a:p>
        </p:txBody>
      </p:sp>
      <p:sp>
        <p:nvSpPr>
          <p:cNvPr id="8" name="PLAIA">
            <a:extLst>
              <a:ext uri="{FF2B5EF4-FFF2-40B4-BE49-F238E27FC236}">
                <a16:creationId xmlns:a16="http://schemas.microsoft.com/office/drawing/2014/main" id="{96EB354B-2B64-3E63-0124-661887368832}"/>
              </a:ext>
            </a:extLst>
          </p:cNvPr>
          <p:cNvSpPr txBox="1"/>
          <p:nvPr/>
        </p:nvSpPr>
        <p:spPr>
          <a:xfrm>
            <a:off x="3705559" y="3524020"/>
            <a:ext cx="120641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PLAIA</a:t>
            </a:r>
          </a:p>
        </p:txBody>
      </p:sp>
      <p:sp>
        <p:nvSpPr>
          <p:cNvPr id="9" name="PLATONE">
            <a:extLst>
              <a:ext uri="{FF2B5EF4-FFF2-40B4-BE49-F238E27FC236}">
                <a16:creationId xmlns:a16="http://schemas.microsoft.com/office/drawing/2014/main" id="{D2D7C0A5-9254-D0FC-8E3E-024AA2A70122}"/>
              </a:ext>
            </a:extLst>
          </p:cNvPr>
          <p:cNvSpPr txBox="1"/>
          <p:nvPr/>
        </p:nvSpPr>
        <p:spPr>
          <a:xfrm>
            <a:off x="5601184" y="3524020"/>
            <a:ext cx="212431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PLATONE</a:t>
            </a:r>
          </a:p>
        </p:txBody>
      </p:sp>
      <p:sp>
        <p:nvSpPr>
          <p:cNvPr id="10" name="PLEIADI">
            <a:extLst>
              <a:ext uri="{FF2B5EF4-FFF2-40B4-BE49-F238E27FC236}">
                <a16:creationId xmlns:a16="http://schemas.microsoft.com/office/drawing/2014/main" id="{FB2D8553-A72B-6495-DE5F-49849EBB9DD0}"/>
              </a:ext>
            </a:extLst>
          </p:cNvPr>
          <p:cNvSpPr txBox="1"/>
          <p:nvPr/>
        </p:nvSpPr>
        <p:spPr>
          <a:xfrm>
            <a:off x="8092079" y="3524019"/>
            <a:ext cx="158152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PLEIADI</a:t>
            </a:r>
          </a:p>
        </p:txBody>
      </p:sp>
      <p:sp>
        <p:nvSpPr>
          <p:cNvPr id="11" name="LILIA">
            <a:extLst>
              <a:ext uri="{FF2B5EF4-FFF2-40B4-BE49-F238E27FC236}">
                <a16:creationId xmlns:a16="http://schemas.microsoft.com/office/drawing/2014/main" id="{8F5CD8E4-EE46-2E14-5C5C-219A94DBD979}"/>
              </a:ext>
            </a:extLst>
          </p:cNvPr>
          <p:cNvSpPr txBox="1"/>
          <p:nvPr/>
        </p:nvSpPr>
        <p:spPr>
          <a:xfrm>
            <a:off x="9805716" y="3571426"/>
            <a:ext cx="236701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LILIA</a:t>
            </a:r>
          </a:p>
        </p:txBody>
      </p:sp>
      <p:sp>
        <p:nvSpPr>
          <p:cNvPr id="12" name="ELIMED">
            <a:extLst>
              <a:ext uri="{FF2B5EF4-FFF2-40B4-BE49-F238E27FC236}">
                <a16:creationId xmlns:a16="http://schemas.microsoft.com/office/drawing/2014/main" id="{1AA0641A-4227-3390-E4A9-4926E626FFAD}"/>
              </a:ext>
            </a:extLst>
          </p:cNvPr>
          <p:cNvSpPr txBox="1"/>
          <p:nvPr/>
        </p:nvSpPr>
        <p:spPr>
          <a:xfrm>
            <a:off x="12130560" y="3545111"/>
            <a:ext cx="184267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ELIMED</a:t>
            </a:r>
          </a:p>
        </p:txBody>
      </p:sp>
      <p:sp>
        <p:nvSpPr>
          <p:cNvPr id="13" name="L3IA">
            <a:extLst>
              <a:ext uri="{FF2B5EF4-FFF2-40B4-BE49-F238E27FC236}">
                <a16:creationId xmlns:a16="http://schemas.microsoft.com/office/drawing/2014/main" id="{CB7E0B34-C33B-49F8-518D-C5FA8B0ADACD}"/>
              </a:ext>
            </a:extLst>
          </p:cNvPr>
          <p:cNvSpPr txBox="1"/>
          <p:nvPr/>
        </p:nvSpPr>
        <p:spPr>
          <a:xfrm>
            <a:off x="17105298" y="3567413"/>
            <a:ext cx="91627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L3IA</a:t>
            </a:r>
          </a:p>
        </p:txBody>
      </p:sp>
      <p:sp>
        <p:nvSpPr>
          <p:cNvPr id="14" name="FUSION">
            <a:extLst>
              <a:ext uri="{FF2B5EF4-FFF2-40B4-BE49-F238E27FC236}">
                <a16:creationId xmlns:a16="http://schemas.microsoft.com/office/drawing/2014/main" id="{9F5FF0E3-1579-6A7E-C084-72998329815B}"/>
              </a:ext>
            </a:extLst>
          </p:cNvPr>
          <p:cNvSpPr txBox="1"/>
          <p:nvPr/>
        </p:nvSpPr>
        <p:spPr>
          <a:xfrm>
            <a:off x="19849322" y="3543513"/>
            <a:ext cx="16007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FUSION</a:t>
            </a:r>
          </a:p>
        </p:txBody>
      </p:sp>
      <p:sp>
        <p:nvSpPr>
          <p:cNvPr id="15" name="2009">
            <a:extLst>
              <a:ext uri="{FF2B5EF4-FFF2-40B4-BE49-F238E27FC236}">
                <a16:creationId xmlns:a16="http://schemas.microsoft.com/office/drawing/2014/main" id="{002F8195-AFE2-B16B-19A0-71BA512D40B0}"/>
              </a:ext>
            </a:extLst>
          </p:cNvPr>
          <p:cNvSpPr txBox="1"/>
          <p:nvPr/>
        </p:nvSpPr>
        <p:spPr>
          <a:xfrm>
            <a:off x="9782762" y="5333427"/>
            <a:ext cx="111857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2009</a:t>
            </a:r>
          </a:p>
        </p:txBody>
      </p:sp>
      <p:sp>
        <p:nvSpPr>
          <p:cNvPr id="16" name="2012">
            <a:extLst>
              <a:ext uri="{FF2B5EF4-FFF2-40B4-BE49-F238E27FC236}">
                <a16:creationId xmlns:a16="http://schemas.microsoft.com/office/drawing/2014/main" id="{6EDC9645-59BF-633E-4D10-B1E14CE87CC6}"/>
              </a:ext>
            </a:extLst>
          </p:cNvPr>
          <p:cNvSpPr txBox="1"/>
          <p:nvPr/>
        </p:nvSpPr>
        <p:spPr>
          <a:xfrm>
            <a:off x="12266042" y="5358827"/>
            <a:ext cx="154307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2012</a:t>
            </a:r>
          </a:p>
        </p:txBody>
      </p:sp>
      <p:sp>
        <p:nvSpPr>
          <p:cNvPr id="17" name="2018">
            <a:extLst>
              <a:ext uri="{FF2B5EF4-FFF2-40B4-BE49-F238E27FC236}">
                <a16:creationId xmlns:a16="http://schemas.microsoft.com/office/drawing/2014/main" id="{5A5BCA24-B143-DB6C-6AA4-088D41235FEF}"/>
              </a:ext>
            </a:extLst>
          </p:cNvPr>
          <p:cNvSpPr txBox="1"/>
          <p:nvPr/>
        </p:nvSpPr>
        <p:spPr>
          <a:xfrm>
            <a:off x="17048008" y="5390802"/>
            <a:ext cx="131199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2018</a:t>
            </a:r>
          </a:p>
        </p:txBody>
      </p:sp>
      <p:sp>
        <p:nvSpPr>
          <p:cNvPr id="18" name="2023">
            <a:extLst>
              <a:ext uri="{FF2B5EF4-FFF2-40B4-BE49-F238E27FC236}">
                <a16:creationId xmlns:a16="http://schemas.microsoft.com/office/drawing/2014/main" id="{1166CFA1-E711-BD78-FB2E-CB6BCF7E719C}"/>
              </a:ext>
            </a:extLst>
          </p:cNvPr>
          <p:cNvSpPr txBox="1"/>
          <p:nvPr/>
        </p:nvSpPr>
        <p:spPr>
          <a:xfrm>
            <a:off x="19621250" y="5327373"/>
            <a:ext cx="111857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2023</a:t>
            </a:r>
          </a:p>
        </p:txBody>
      </p:sp>
      <p:sp>
        <p:nvSpPr>
          <p:cNvPr id="19" name="Discussion groups for an high-power laser acquisition…">
            <a:extLst>
              <a:ext uri="{FF2B5EF4-FFF2-40B4-BE49-F238E27FC236}">
                <a16:creationId xmlns:a16="http://schemas.microsoft.com/office/drawing/2014/main" id="{138AEDFA-4276-1896-57E3-1DDCB959223E}"/>
              </a:ext>
            </a:extLst>
          </p:cNvPr>
          <p:cNvSpPr txBox="1"/>
          <p:nvPr/>
        </p:nvSpPr>
        <p:spPr>
          <a:xfrm>
            <a:off x="4177665" y="5716307"/>
            <a:ext cx="3679631" cy="2062103"/>
          </a:xfrm>
          <a:prstGeom prst="rect">
            <a:avLst/>
          </a:prstGeom>
          <a:ln w="25400">
            <a:solidFill>
              <a:srgbClr val="00206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rgbClr val="005493"/>
                </a:solidFill>
              </a:defRPr>
            </a:pPr>
            <a:r>
              <a:rPr b="0" dirty="0">
                <a:solidFill>
                  <a:srgbClr val="002060"/>
                </a:solidFill>
                <a:latin typeface="Avenir Light" panose="020B0402020203020204" pitchFamily="34" charset="77"/>
              </a:rPr>
              <a:t>Discussion groups for an high-power laser acquisition </a:t>
            </a:r>
          </a:p>
          <a:p>
            <a:pPr>
              <a:defRPr>
                <a:solidFill>
                  <a:srgbClr val="005493"/>
                </a:solidFill>
              </a:defRPr>
            </a:pPr>
            <a:r>
              <a:rPr b="0" dirty="0">
                <a:solidFill>
                  <a:srgbClr val="002060"/>
                </a:solidFill>
                <a:latin typeface="Avenir Light" panose="020B0402020203020204" pitchFamily="34" charset="77"/>
              </a:rPr>
              <a:t>(L Calabretta et al)</a:t>
            </a:r>
          </a:p>
        </p:txBody>
      </p:sp>
      <p:sp>
        <p:nvSpPr>
          <p:cNvPr id="20" name="ELIMED contract">
            <a:extLst>
              <a:ext uri="{FF2B5EF4-FFF2-40B4-BE49-F238E27FC236}">
                <a16:creationId xmlns:a16="http://schemas.microsoft.com/office/drawing/2014/main" id="{A17D1F95-3616-E44D-DC01-15B429745341}"/>
              </a:ext>
            </a:extLst>
          </p:cNvPr>
          <p:cNvSpPr txBox="1"/>
          <p:nvPr/>
        </p:nvSpPr>
        <p:spPr>
          <a:xfrm>
            <a:off x="13061616" y="6643987"/>
            <a:ext cx="3166828" cy="584775"/>
          </a:xfrm>
          <a:prstGeom prst="rect">
            <a:avLst/>
          </a:prstGeom>
          <a:ln w="25400">
            <a:solidFill>
              <a:srgbClr val="00206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002060"/>
                </a:solidFill>
                <a:latin typeface="Avenir Light" panose="020B0402020203020204" pitchFamily="34" charset="77"/>
              </a:defRPr>
            </a:lvl1pPr>
          </a:lstStyle>
          <a:p>
            <a:r>
              <a:rPr dirty="0"/>
              <a:t>ELIMED contract </a:t>
            </a:r>
          </a:p>
        </p:txBody>
      </p:sp>
      <p:sp>
        <p:nvSpPr>
          <p:cNvPr id="21" name="BCT e PNNR projects">
            <a:extLst>
              <a:ext uri="{FF2B5EF4-FFF2-40B4-BE49-F238E27FC236}">
                <a16:creationId xmlns:a16="http://schemas.microsoft.com/office/drawing/2014/main" id="{01802FA1-B51C-2CD0-61AD-8B51B6056530}"/>
              </a:ext>
            </a:extLst>
          </p:cNvPr>
          <p:cNvSpPr txBox="1"/>
          <p:nvPr/>
        </p:nvSpPr>
        <p:spPr>
          <a:xfrm>
            <a:off x="19102192" y="6412977"/>
            <a:ext cx="2180067" cy="1077218"/>
          </a:xfrm>
          <a:prstGeom prst="rect">
            <a:avLst/>
          </a:prstGeom>
          <a:ln w="25400">
            <a:solidFill>
              <a:srgbClr val="00206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002060"/>
                </a:solidFill>
                <a:latin typeface="Avenir Light" panose="020B0402020203020204" pitchFamily="34" charset="77"/>
              </a:defRPr>
            </a:lvl1pPr>
          </a:lstStyle>
          <a:p>
            <a:r>
              <a:rPr dirty="0"/>
              <a:t>PNNR </a:t>
            </a:r>
            <a:r>
              <a:rPr lang="it-IT" dirty="0" err="1"/>
              <a:t>initiatives</a:t>
            </a:r>
            <a:endParaRPr dirty="0"/>
          </a:p>
        </p:txBody>
      </p:sp>
      <p:sp>
        <p:nvSpPr>
          <p:cNvPr id="22" name="PLANETA">
            <a:extLst>
              <a:ext uri="{FF2B5EF4-FFF2-40B4-BE49-F238E27FC236}">
                <a16:creationId xmlns:a16="http://schemas.microsoft.com/office/drawing/2014/main" id="{330D3767-65CC-A232-A229-1F8F266B3D1E}"/>
              </a:ext>
            </a:extLst>
          </p:cNvPr>
          <p:cNvSpPr txBox="1"/>
          <p:nvPr/>
        </p:nvSpPr>
        <p:spPr>
          <a:xfrm>
            <a:off x="16501275" y="2961886"/>
            <a:ext cx="212431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dirty="0"/>
              <a:t>PLANETA</a:t>
            </a:r>
          </a:p>
        </p:txBody>
      </p:sp>
      <p:sp>
        <p:nvSpPr>
          <p:cNvPr id="24" name="ELIMED contract">
            <a:extLst>
              <a:ext uri="{FF2B5EF4-FFF2-40B4-BE49-F238E27FC236}">
                <a16:creationId xmlns:a16="http://schemas.microsoft.com/office/drawing/2014/main" id="{E810A5AA-EA15-5396-D84D-8A4BBA4133ED}"/>
              </a:ext>
            </a:extLst>
          </p:cNvPr>
          <p:cNvSpPr txBox="1"/>
          <p:nvPr/>
        </p:nvSpPr>
        <p:spPr>
          <a:xfrm>
            <a:off x="15935364" y="7895335"/>
            <a:ext cx="3166828" cy="584775"/>
          </a:xfrm>
          <a:prstGeom prst="rect">
            <a:avLst/>
          </a:prstGeom>
          <a:ln w="25400">
            <a:solidFill>
              <a:srgbClr val="00206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002060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it-IT" dirty="0"/>
              <a:t>IMPULSE project</a:t>
            </a:r>
            <a:endParaRPr dirty="0"/>
          </a:p>
        </p:txBody>
      </p:sp>
      <p:sp>
        <p:nvSpPr>
          <p:cNvPr id="25" name="2023">
            <a:extLst>
              <a:ext uri="{FF2B5EF4-FFF2-40B4-BE49-F238E27FC236}">
                <a16:creationId xmlns:a16="http://schemas.microsoft.com/office/drawing/2014/main" id="{5FAFA782-A67A-0B57-CA12-D0B00F6837E1}"/>
              </a:ext>
            </a:extLst>
          </p:cNvPr>
          <p:cNvSpPr txBox="1"/>
          <p:nvPr/>
        </p:nvSpPr>
        <p:spPr>
          <a:xfrm>
            <a:off x="21956459" y="5327373"/>
            <a:ext cx="111857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" name="FUSION">
            <a:extLst>
              <a:ext uri="{FF2B5EF4-FFF2-40B4-BE49-F238E27FC236}">
                <a16:creationId xmlns:a16="http://schemas.microsoft.com/office/drawing/2014/main" id="{2F78A6A8-A7E4-ED33-1F8B-26C94A6B29F0}"/>
              </a:ext>
            </a:extLst>
          </p:cNvPr>
          <p:cNvSpPr txBox="1"/>
          <p:nvPr/>
        </p:nvSpPr>
        <p:spPr>
          <a:xfrm>
            <a:off x="21540566" y="3567007"/>
            <a:ext cx="16007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it-IT" dirty="0"/>
              <a:t>I-LUCE</a:t>
            </a:r>
            <a:endParaRPr dirty="0"/>
          </a:p>
        </p:txBody>
      </p:sp>
      <p:pic>
        <p:nvPicPr>
          <p:cNvPr id="1026" name="Picture 2" descr="Impulse Project – ELI ERIC Impulse Project">
            <a:extLst>
              <a:ext uri="{FF2B5EF4-FFF2-40B4-BE49-F238E27FC236}">
                <a16:creationId xmlns:a16="http://schemas.microsoft.com/office/drawing/2014/main" id="{8B550BCA-C9E5-7453-4E37-AAEBB0F0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364" y="8728444"/>
            <a:ext cx="2974140" cy="8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IMED: MEDical applications at ELI-Beamlines">
            <a:extLst>
              <a:ext uri="{FF2B5EF4-FFF2-40B4-BE49-F238E27FC236}">
                <a16:creationId xmlns:a16="http://schemas.microsoft.com/office/drawing/2014/main" id="{D15A54E2-FC43-125C-1442-D68DD7C2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616" y="7449987"/>
            <a:ext cx="2481445" cy="133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- SAMOTHRACE">
            <a:extLst>
              <a:ext uri="{FF2B5EF4-FFF2-40B4-BE49-F238E27FC236}">
                <a16:creationId xmlns:a16="http://schemas.microsoft.com/office/drawing/2014/main" id="{A639A0A6-F230-B340-8D46-F59B5B696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7" b="11103"/>
          <a:stretch>
            <a:fillRect/>
          </a:stretch>
        </p:blipFill>
        <p:spPr bwMode="auto">
          <a:xfrm>
            <a:off x="21920203" y="8958045"/>
            <a:ext cx="1488971" cy="10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THEM – AdvaNced Technology for Human centEred Medicine – ENU">
            <a:extLst>
              <a:ext uri="{FF2B5EF4-FFF2-40B4-BE49-F238E27FC236}">
                <a16:creationId xmlns:a16="http://schemas.microsoft.com/office/drawing/2014/main" id="{08B10FB6-D964-103F-33EE-C4EE1B738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7" r="5618" b="13009"/>
          <a:stretch>
            <a:fillRect/>
          </a:stretch>
        </p:blipFill>
        <p:spPr bwMode="auto">
          <a:xfrm>
            <a:off x="21717760" y="10167091"/>
            <a:ext cx="1893858" cy="108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uPRAXIA Advanced Photon Sources Introductory Meeting (27 June 2022) ·  Agenda (Indico)">
            <a:extLst>
              <a:ext uri="{FF2B5EF4-FFF2-40B4-BE49-F238E27FC236}">
                <a16:creationId xmlns:a16="http://schemas.microsoft.com/office/drawing/2014/main" id="{B2E4344D-5B2F-5066-83F3-1EE1C088F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 b="16109"/>
          <a:stretch>
            <a:fillRect/>
          </a:stretch>
        </p:blipFill>
        <p:spPr bwMode="auto">
          <a:xfrm>
            <a:off x="21488795" y="11688673"/>
            <a:ext cx="2464432" cy="7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logo with text and a wave&#10;&#10;AI-generated content may be incorrect.">
            <a:extLst>
              <a:ext uri="{FF2B5EF4-FFF2-40B4-BE49-F238E27FC236}">
                <a16:creationId xmlns:a16="http://schemas.microsoft.com/office/drawing/2014/main" id="{6E79E1E5-8D94-6FE3-073E-288DD6B7D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206" y="7580298"/>
            <a:ext cx="2293610" cy="1077412"/>
          </a:xfrm>
          <a:prstGeom prst="rect">
            <a:avLst/>
          </a:prstGeom>
        </p:spPr>
      </p:pic>
      <p:pic>
        <p:nvPicPr>
          <p:cNvPr id="29" name="IMG_8187 2.jpg" descr="IMG_8187 2.jpg">
            <a:extLst>
              <a:ext uri="{FF2B5EF4-FFF2-40B4-BE49-F238E27FC236}">
                <a16:creationId xmlns:a16="http://schemas.microsoft.com/office/drawing/2014/main" id="{3F0CABD7-D41B-8525-BA70-4A6B38095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3367" b="23367"/>
          <a:stretch>
            <a:fillRect/>
          </a:stretch>
        </p:blipFill>
        <p:spPr>
          <a:xfrm>
            <a:off x="9766643" y="8611098"/>
            <a:ext cx="3579247" cy="25419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Slide Number">
            <a:extLst>
              <a:ext uri="{FF2B5EF4-FFF2-40B4-BE49-F238E27FC236}">
                <a16:creationId xmlns:a16="http://schemas.microsoft.com/office/drawing/2014/main" id="{ED7C7749-941D-E7DD-CB21-BB49BA574E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87107" y="1858960"/>
            <a:ext cx="310922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  <p:sp>
        <p:nvSpPr>
          <p:cNvPr id="2" name="PLANETA">
            <a:extLst>
              <a:ext uri="{FF2B5EF4-FFF2-40B4-BE49-F238E27FC236}">
                <a16:creationId xmlns:a16="http://schemas.microsoft.com/office/drawing/2014/main" id="{6598A7BB-EAEF-F1DA-DDE5-DDEC076E7FA1}"/>
              </a:ext>
            </a:extLst>
          </p:cNvPr>
          <p:cNvSpPr txBox="1"/>
          <p:nvPr/>
        </p:nvSpPr>
        <p:spPr>
          <a:xfrm>
            <a:off x="14189329" y="3524018"/>
            <a:ext cx="212431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it-IT" dirty="0"/>
              <a:t>PANDORA</a:t>
            </a:r>
            <a:endParaRPr dirty="0"/>
          </a:p>
        </p:txBody>
      </p:sp>
      <p:sp>
        <p:nvSpPr>
          <p:cNvPr id="23" name="2012">
            <a:extLst>
              <a:ext uri="{FF2B5EF4-FFF2-40B4-BE49-F238E27FC236}">
                <a16:creationId xmlns:a16="http://schemas.microsoft.com/office/drawing/2014/main" id="{3421FF12-9638-77C3-6FAF-730AFF2AA7F6}"/>
              </a:ext>
            </a:extLst>
          </p:cNvPr>
          <p:cNvSpPr txBox="1"/>
          <p:nvPr/>
        </p:nvSpPr>
        <p:spPr>
          <a:xfrm>
            <a:off x="14392294" y="5376032"/>
            <a:ext cx="154307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latin typeface="Avenir Light" panose="020B0402020203020204" pitchFamily="34" charset="77"/>
              </a:defRPr>
            </a:lvl1pPr>
          </a:lstStyle>
          <a:p>
            <a:r>
              <a:rPr dirty="0"/>
              <a:t>201</a:t>
            </a:r>
            <a:r>
              <a:rPr lang="it-IT" dirty="0"/>
              <a:t>7</a:t>
            </a:r>
            <a:endParaRPr dirty="0"/>
          </a:p>
        </p:txBody>
      </p:sp>
      <p:sp>
        <p:nvSpPr>
          <p:cNvPr id="27" name="L3IA">
            <a:extLst>
              <a:ext uri="{FF2B5EF4-FFF2-40B4-BE49-F238E27FC236}">
                <a16:creationId xmlns:a16="http://schemas.microsoft.com/office/drawing/2014/main" id="{DA5D798C-A6AC-BE62-D076-84B45162BF8D}"/>
              </a:ext>
            </a:extLst>
          </p:cNvPr>
          <p:cNvSpPr txBox="1"/>
          <p:nvPr/>
        </p:nvSpPr>
        <p:spPr>
          <a:xfrm>
            <a:off x="18488963" y="3543513"/>
            <a:ext cx="111857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rgbClr val="CD6600"/>
                </a:solidFill>
                <a:latin typeface="Avenir Book" panose="02000503020000020003" pitchFamily="2" charset="0"/>
              </a:defRPr>
            </a:lvl1pPr>
          </a:lstStyle>
          <a:p>
            <a:r>
              <a:rPr lang="it-IT" dirty="0"/>
              <a:t>DDT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092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creen Shot 2016-09-17 at 13.40.25.png" descr="Screen Shot 2016-09-17 at 13.40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787"/>
            <a:ext cx="24383999" cy="13473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Shape Shape" descr="Shape Shap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1557300">
            <a:off x="5859304" y="4615852"/>
            <a:ext cx="3695312" cy="3096200"/>
          </a:xfrm>
          <a:prstGeom prst="rect">
            <a:avLst/>
          </a:prstGeom>
        </p:spPr>
      </p:pic>
      <p:pic>
        <p:nvPicPr>
          <p:cNvPr id="415" name="Oval Oval" descr="Oval 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994736">
            <a:off x="11849538" y="4086035"/>
            <a:ext cx="5163033" cy="1758699"/>
          </a:xfrm>
          <a:prstGeom prst="rect">
            <a:avLst/>
          </a:prstGeom>
          <a:effectLst/>
        </p:spPr>
      </p:pic>
      <p:sp>
        <p:nvSpPr>
          <p:cNvPr id="420" name="Exp beamlines"/>
          <p:cNvSpPr txBox="1"/>
          <p:nvPr/>
        </p:nvSpPr>
        <p:spPr>
          <a:xfrm>
            <a:off x="3601442" y="1587538"/>
            <a:ext cx="4343613" cy="687600"/>
          </a:xfrm>
          <a:prstGeom prst="rect">
            <a:avLst/>
          </a:prstGeom>
          <a:solidFill>
            <a:schemeClr val="bg1"/>
          </a:solidFill>
          <a:ln w="44450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numCol="1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4400" b="0">
                <a:solidFill>
                  <a:schemeClr val="bg1"/>
                </a:solidFill>
                <a:latin typeface="Avenir Light" panose="020B0402020203020204" pitchFamily="34" charset="77"/>
                <a:ea typeface="Avenir Heavy"/>
                <a:cs typeface="Avenir Heavy"/>
              </a:defRPr>
            </a:lvl1pPr>
          </a:lstStyle>
          <a:p>
            <a:r>
              <a:rPr dirty="0">
                <a:solidFill>
                  <a:srgbClr val="002060"/>
                </a:solidFill>
              </a:rPr>
              <a:t>Exp beamlines</a:t>
            </a:r>
          </a:p>
        </p:txBody>
      </p:sp>
      <p:sp>
        <p:nvSpPr>
          <p:cNvPr id="425" name="Offices"/>
          <p:cNvSpPr txBox="1"/>
          <p:nvPr/>
        </p:nvSpPr>
        <p:spPr>
          <a:xfrm>
            <a:off x="13125706" y="954300"/>
            <a:ext cx="2610696" cy="860238"/>
          </a:xfrm>
          <a:prstGeom prst="rect">
            <a:avLst/>
          </a:prstGeom>
          <a:solidFill>
            <a:schemeClr val="bg1"/>
          </a:solidFill>
          <a:ln w="66675" cap="flat">
            <a:solidFill>
              <a:schemeClr val="accent4"/>
            </a:solidFill>
            <a:prstDash val="dash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numCol="1" anchor="b">
            <a:noAutofit/>
          </a:bodyPr>
          <a:lstStyle>
            <a:lvl1pPr>
              <a:defRPr sz="4400" b="0">
                <a:solidFill>
                  <a:srgbClr val="8311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solidFill>
                  <a:srgbClr val="002060"/>
                </a:solidFill>
                <a:latin typeface="Avenir Light" panose="020B0402020203020204" pitchFamily="34" charset="77"/>
              </a:rPr>
              <a:t>Offices</a:t>
            </a:r>
          </a:p>
        </p:txBody>
      </p:sp>
      <p:sp>
        <p:nvSpPr>
          <p:cNvPr id="2" name="Offices">
            <a:extLst>
              <a:ext uri="{FF2B5EF4-FFF2-40B4-BE49-F238E27FC236}">
                <a16:creationId xmlns:a16="http://schemas.microsoft.com/office/drawing/2014/main" id="{C78D176A-2CB8-D36C-E704-08CB6841975D}"/>
              </a:ext>
            </a:extLst>
          </p:cNvPr>
          <p:cNvSpPr txBox="1"/>
          <p:nvPr/>
        </p:nvSpPr>
        <p:spPr>
          <a:xfrm>
            <a:off x="16058864" y="5532694"/>
            <a:ext cx="4509069" cy="132530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numCol="1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0">
                <a:solidFill>
                  <a:schemeClr val="bg1"/>
                </a:solidFill>
                <a:latin typeface="Avenir Light" panose="020B0402020203020204" pitchFamily="34" charset="77"/>
                <a:ea typeface="Avenir Heavy"/>
                <a:cs typeface="Avenir Heavy"/>
              </a:defRPr>
            </a:lvl1pPr>
          </a:lstStyle>
          <a:p>
            <a:r>
              <a:rPr lang="it-IT" dirty="0"/>
              <a:t>Tandem </a:t>
            </a:r>
            <a:r>
              <a:rPr lang="it-IT" dirty="0" err="1"/>
              <a:t>accelerator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(4 – 26 MV)</a:t>
            </a:r>
            <a:endParaRPr dirty="0"/>
          </a:p>
        </p:txBody>
      </p:sp>
      <p:sp>
        <p:nvSpPr>
          <p:cNvPr id="3" name="Offices">
            <a:extLst>
              <a:ext uri="{FF2B5EF4-FFF2-40B4-BE49-F238E27FC236}">
                <a16:creationId xmlns:a16="http://schemas.microsoft.com/office/drawing/2014/main" id="{F5548590-2978-7AC8-7DEA-195514FCA078}"/>
              </a:ext>
            </a:extLst>
          </p:cNvPr>
          <p:cNvSpPr txBox="1"/>
          <p:nvPr/>
        </p:nvSpPr>
        <p:spPr>
          <a:xfrm>
            <a:off x="4252878" y="7734882"/>
            <a:ext cx="4205534" cy="110960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numCol="1" anchor="b">
            <a:noAutofit/>
          </a:bodyPr>
          <a:lstStyle>
            <a:lvl1pPr>
              <a:defRPr sz="4400" b="0">
                <a:solidFill>
                  <a:srgbClr val="8311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it-IT" sz="3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Cyclotron</a:t>
            </a:r>
            <a:r>
              <a:rPr lang="it-IT" sz="3200" dirty="0">
                <a:solidFill>
                  <a:schemeClr val="bg1"/>
                </a:solidFill>
                <a:latin typeface="Avenir Light" panose="020B0402020203020204" pitchFamily="34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accelerator</a:t>
            </a:r>
            <a:r>
              <a:rPr lang="it-IT" sz="3200" dirty="0">
                <a:solidFill>
                  <a:schemeClr val="bg1"/>
                </a:solidFill>
                <a:latin typeface="Avenir Light" panose="020B0402020203020204" pitchFamily="34" charset="77"/>
              </a:rPr>
              <a:t> (10 – 80 </a:t>
            </a:r>
            <a:r>
              <a:rPr lang="it-IT" sz="3200" dirty="0" err="1">
                <a:solidFill>
                  <a:schemeClr val="bg1"/>
                </a:solidFill>
                <a:latin typeface="Avenir Light" panose="020B0402020203020204" pitchFamily="34" charset="77"/>
              </a:rPr>
              <a:t>AMeV</a:t>
            </a:r>
            <a:r>
              <a:rPr lang="it-IT" sz="3200" dirty="0">
                <a:solidFill>
                  <a:schemeClr val="bg1"/>
                </a:solidFill>
                <a:latin typeface="Avenir Light" panose="020B0402020203020204" pitchFamily="34" charset="77"/>
              </a:rPr>
              <a:t>)</a:t>
            </a:r>
            <a:endParaRPr sz="3200" dirty="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4CA3BA1-4DD4-4868-3034-212413F5E8B4}"/>
              </a:ext>
            </a:extLst>
          </p:cNvPr>
          <p:cNvSpPr/>
          <p:nvPr/>
        </p:nvSpPr>
        <p:spPr>
          <a:xfrm>
            <a:off x="3022600" y="4038600"/>
            <a:ext cx="3641327" cy="1885581"/>
          </a:xfrm>
          <a:custGeom>
            <a:avLst/>
            <a:gdLst>
              <a:gd name="csX0" fmla="*/ 177800 w 3641327"/>
              <a:gd name="csY0" fmla="*/ 889000 h 1885581"/>
              <a:gd name="csX1" fmla="*/ 304800 w 3641327"/>
              <a:gd name="csY1" fmla="*/ 914400 h 1885581"/>
              <a:gd name="csX2" fmla="*/ 381000 w 3641327"/>
              <a:gd name="csY2" fmla="*/ 889000 h 1885581"/>
              <a:gd name="csX3" fmla="*/ 533400 w 3641327"/>
              <a:gd name="csY3" fmla="*/ 863600 h 1885581"/>
              <a:gd name="csX4" fmla="*/ 762000 w 3641327"/>
              <a:gd name="csY4" fmla="*/ 812800 h 1885581"/>
              <a:gd name="csX5" fmla="*/ 1244600 w 3641327"/>
              <a:gd name="csY5" fmla="*/ 787400 h 1885581"/>
              <a:gd name="csX6" fmla="*/ 1371600 w 3641327"/>
              <a:gd name="csY6" fmla="*/ 762000 h 1885581"/>
              <a:gd name="csX7" fmla="*/ 1346200 w 3641327"/>
              <a:gd name="csY7" fmla="*/ 609600 h 1885581"/>
              <a:gd name="csX8" fmla="*/ 1295400 w 3641327"/>
              <a:gd name="csY8" fmla="*/ 279400 h 1885581"/>
              <a:gd name="csX9" fmla="*/ 1346200 w 3641327"/>
              <a:gd name="csY9" fmla="*/ 203200 h 1885581"/>
              <a:gd name="csX10" fmla="*/ 1498600 w 3641327"/>
              <a:gd name="csY10" fmla="*/ 152400 h 1885581"/>
              <a:gd name="csX11" fmla="*/ 1574800 w 3641327"/>
              <a:gd name="csY11" fmla="*/ 127000 h 1885581"/>
              <a:gd name="csX12" fmla="*/ 2616200 w 3641327"/>
              <a:gd name="csY12" fmla="*/ 76200 h 1885581"/>
              <a:gd name="csX13" fmla="*/ 3378200 w 3641327"/>
              <a:gd name="csY13" fmla="*/ 0 h 1885581"/>
              <a:gd name="csX14" fmla="*/ 3505200 w 3641327"/>
              <a:gd name="csY14" fmla="*/ 25400 h 1885581"/>
              <a:gd name="csX15" fmla="*/ 3556000 w 3641327"/>
              <a:gd name="csY15" fmla="*/ 101600 h 1885581"/>
              <a:gd name="csX16" fmla="*/ 3632200 w 3641327"/>
              <a:gd name="csY16" fmla="*/ 355600 h 1885581"/>
              <a:gd name="csX17" fmla="*/ 3606800 w 3641327"/>
              <a:gd name="csY17" fmla="*/ 558800 h 1885581"/>
              <a:gd name="csX18" fmla="*/ 2946400 w 3641327"/>
              <a:gd name="csY18" fmla="*/ 584200 h 1885581"/>
              <a:gd name="csX19" fmla="*/ 2743200 w 3641327"/>
              <a:gd name="csY19" fmla="*/ 609600 h 1885581"/>
              <a:gd name="csX20" fmla="*/ 2667000 w 3641327"/>
              <a:gd name="csY20" fmla="*/ 635000 h 1885581"/>
              <a:gd name="csX21" fmla="*/ 2616200 w 3641327"/>
              <a:gd name="csY21" fmla="*/ 1016000 h 1885581"/>
              <a:gd name="csX22" fmla="*/ 2641600 w 3641327"/>
              <a:gd name="csY22" fmla="*/ 1193800 h 1885581"/>
              <a:gd name="csX23" fmla="*/ 2692400 w 3641327"/>
              <a:gd name="csY23" fmla="*/ 1371600 h 1885581"/>
              <a:gd name="csX24" fmla="*/ 2616200 w 3641327"/>
              <a:gd name="csY24" fmla="*/ 1447800 h 1885581"/>
              <a:gd name="csX25" fmla="*/ 2336800 w 3641327"/>
              <a:gd name="csY25" fmla="*/ 1498600 h 1885581"/>
              <a:gd name="csX26" fmla="*/ 2006600 w 3641327"/>
              <a:gd name="csY26" fmla="*/ 1549400 h 1885581"/>
              <a:gd name="csX27" fmla="*/ 1828800 w 3641327"/>
              <a:gd name="csY27" fmla="*/ 1600200 h 1885581"/>
              <a:gd name="csX28" fmla="*/ 1625600 w 3641327"/>
              <a:gd name="csY28" fmla="*/ 1651000 h 1885581"/>
              <a:gd name="csX29" fmla="*/ 1473200 w 3641327"/>
              <a:gd name="csY29" fmla="*/ 1701800 h 1885581"/>
              <a:gd name="csX30" fmla="*/ 1346200 w 3641327"/>
              <a:gd name="csY30" fmla="*/ 1727200 h 1885581"/>
              <a:gd name="csX31" fmla="*/ 1244600 w 3641327"/>
              <a:gd name="csY31" fmla="*/ 1752600 h 1885581"/>
              <a:gd name="csX32" fmla="*/ 736600 w 3641327"/>
              <a:gd name="csY32" fmla="*/ 1803400 h 1885581"/>
              <a:gd name="csX33" fmla="*/ 330200 w 3641327"/>
              <a:gd name="csY33" fmla="*/ 1854200 h 1885581"/>
              <a:gd name="csX34" fmla="*/ 254000 w 3641327"/>
              <a:gd name="csY34" fmla="*/ 1879600 h 1885581"/>
              <a:gd name="csX35" fmla="*/ 76200 w 3641327"/>
              <a:gd name="csY35" fmla="*/ 1854200 h 1885581"/>
              <a:gd name="csX36" fmla="*/ 50800 w 3641327"/>
              <a:gd name="csY36" fmla="*/ 1574800 h 1885581"/>
              <a:gd name="csX37" fmla="*/ 25400 w 3641327"/>
              <a:gd name="csY37" fmla="*/ 1498600 h 1885581"/>
              <a:gd name="csX38" fmla="*/ 0 w 3641327"/>
              <a:gd name="csY38" fmla="*/ 939800 h 18855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3641327" h="1885581">
                <a:moveTo>
                  <a:pt x="177800" y="889000"/>
                </a:moveTo>
                <a:cubicBezTo>
                  <a:pt x="220133" y="897467"/>
                  <a:pt x="261628" y="914400"/>
                  <a:pt x="304800" y="914400"/>
                </a:cubicBezTo>
                <a:cubicBezTo>
                  <a:pt x="331574" y="914400"/>
                  <a:pt x="354864" y="894808"/>
                  <a:pt x="381000" y="889000"/>
                </a:cubicBezTo>
                <a:cubicBezTo>
                  <a:pt x="431274" y="877828"/>
                  <a:pt x="482899" y="873700"/>
                  <a:pt x="533400" y="863600"/>
                </a:cubicBezTo>
                <a:cubicBezTo>
                  <a:pt x="608003" y="848679"/>
                  <a:pt x="685952" y="819137"/>
                  <a:pt x="762000" y="812800"/>
                </a:cubicBezTo>
                <a:cubicBezTo>
                  <a:pt x="922533" y="799422"/>
                  <a:pt x="1083733" y="795867"/>
                  <a:pt x="1244600" y="787400"/>
                </a:cubicBezTo>
                <a:cubicBezTo>
                  <a:pt x="1286933" y="778933"/>
                  <a:pt x="1350181" y="799484"/>
                  <a:pt x="1371600" y="762000"/>
                </a:cubicBezTo>
                <a:cubicBezTo>
                  <a:pt x="1397152" y="717285"/>
                  <a:pt x="1354031" y="660502"/>
                  <a:pt x="1346200" y="609600"/>
                </a:cubicBezTo>
                <a:cubicBezTo>
                  <a:pt x="1280833" y="184717"/>
                  <a:pt x="1358758" y="659545"/>
                  <a:pt x="1295400" y="279400"/>
                </a:cubicBezTo>
                <a:cubicBezTo>
                  <a:pt x="1312333" y="254000"/>
                  <a:pt x="1320313" y="219379"/>
                  <a:pt x="1346200" y="203200"/>
                </a:cubicBezTo>
                <a:cubicBezTo>
                  <a:pt x="1391609" y="174820"/>
                  <a:pt x="1447800" y="169333"/>
                  <a:pt x="1498600" y="152400"/>
                </a:cubicBezTo>
                <a:cubicBezTo>
                  <a:pt x="1524000" y="143933"/>
                  <a:pt x="1548546" y="132251"/>
                  <a:pt x="1574800" y="127000"/>
                </a:cubicBezTo>
                <a:cubicBezTo>
                  <a:pt x="2000796" y="41801"/>
                  <a:pt x="1658645" y="102799"/>
                  <a:pt x="2616200" y="76200"/>
                </a:cubicBezTo>
                <a:cubicBezTo>
                  <a:pt x="3328701" y="23422"/>
                  <a:pt x="3084537" y="97888"/>
                  <a:pt x="3378200" y="0"/>
                </a:cubicBezTo>
                <a:cubicBezTo>
                  <a:pt x="3420533" y="8467"/>
                  <a:pt x="3467716" y="3981"/>
                  <a:pt x="3505200" y="25400"/>
                </a:cubicBezTo>
                <a:cubicBezTo>
                  <a:pt x="3531705" y="40546"/>
                  <a:pt x="3543602" y="73704"/>
                  <a:pt x="3556000" y="101600"/>
                </a:cubicBezTo>
                <a:cubicBezTo>
                  <a:pt x="3591337" y="181108"/>
                  <a:pt x="3611090" y="271161"/>
                  <a:pt x="3632200" y="355600"/>
                </a:cubicBezTo>
                <a:cubicBezTo>
                  <a:pt x="3623733" y="423333"/>
                  <a:pt x="3671558" y="537214"/>
                  <a:pt x="3606800" y="558800"/>
                </a:cubicBezTo>
                <a:cubicBezTo>
                  <a:pt x="3397809" y="628464"/>
                  <a:pt x="3166316" y="571264"/>
                  <a:pt x="2946400" y="584200"/>
                </a:cubicBezTo>
                <a:cubicBezTo>
                  <a:pt x="2878257" y="588208"/>
                  <a:pt x="2810933" y="601133"/>
                  <a:pt x="2743200" y="609600"/>
                </a:cubicBezTo>
                <a:cubicBezTo>
                  <a:pt x="2717800" y="618067"/>
                  <a:pt x="2689277" y="620148"/>
                  <a:pt x="2667000" y="635000"/>
                </a:cubicBezTo>
                <a:cubicBezTo>
                  <a:pt x="2516306" y="735463"/>
                  <a:pt x="2594637" y="811151"/>
                  <a:pt x="2616200" y="1016000"/>
                </a:cubicBezTo>
                <a:cubicBezTo>
                  <a:pt x="2622467" y="1075539"/>
                  <a:pt x="2630890" y="1134897"/>
                  <a:pt x="2641600" y="1193800"/>
                </a:cubicBezTo>
                <a:cubicBezTo>
                  <a:pt x="2654357" y="1263966"/>
                  <a:pt x="2670638" y="1306313"/>
                  <a:pt x="2692400" y="1371600"/>
                </a:cubicBezTo>
                <a:cubicBezTo>
                  <a:pt x="2667000" y="1397000"/>
                  <a:pt x="2647388" y="1429978"/>
                  <a:pt x="2616200" y="1447800"/>
                </a:cubicBezTo>
                <a:cubicBezTo>
                  <a:pt x="2576368" y="1470561"/>
                  <a:pt x="2343619" y="1497691"/>
                  <a:pt x="2336800" y="1498600"/>
                </a:cubicBezTo>
                <a:cubicBezTo>
                  <a:pt x="2144355" y="1524259"/>
                  <a:pt x="2166639" y="1513836"/>
                  <a:pt x="2006600" y="1549400"/>
                </a:cubicBezTo>
                <a:cubicBezTo>
                  <a:pt x="1778152" y="1600166"/>
                  <a:pt x="2015484" y="1549286"/>
                  <a:pt x="1828800" y="1600200"/>
                </a:cubicBezTo>
                <a:cubicBezTo>
                  <a:pt x="1761442" y="1618570"/>
                  <a:pt x="1691835" y="1628922"/>
                  <a:pt x="1625600" y="1651000"/>
                </a:cubicBezTo>
                <a:cubicBezTo>
                  <a:pt x="1574800" y="1667933"/>
                  <a:pt x="1525708" y="1691298"/>
                  <a:pt x="1473200" y="1701800"/>
                </a:cubicBezTo>
                <a:cubicBezTo>
                  <a:pt x="1430867" y="1710267"/>
                  <a:pt x="1388344" y="1717835"/>
                  <a:pt x="1346200" y="1727200"/>
                </a:cubicBezTo>
                <a:cubicBezTo>
                  <a:pt x="1312122" y="1734773"/>
                  <a:pt x="1278831" y="1745754"/>
                  <a:pt x="1244600" y="1752600"/>
                </a:cubicBezTo>
                <a:cubicBezTo>
                  <a:pt x="1030257" y="1795469"/>
                  <a:pt x="1016023" y="1779102"/>
                  <a:pt x="736600" y="1803400"/>
                </a:cubicBezTo>
                <a:cubicBezTo>
                  <a:pt x="572986" y="1817627"/>
                  <a:pt x="486689" y="1831844"/>
                  <a:pt x="330200" y="1854200"/>
                </a:cubicBezTo>
                <a:cubicBezTo>
                  <a:pt x="304800" y="1862667"/>
                  <a:pt x="280774" y="1879600"/>
                  <a:pt x="254000" y="1879600"/>
                </a:cubicBezTo>
                <a:cubicBezTo>
                  <a:pt x="194132" y="1879600"/>
                  <a:pt x="109409" y="1904013"/>
                  <a:pt x="76200" y="1854200"/>
                </a:cubicBezTo>
                <a:cubicBezTo>
                  <a:pt x="24326" y="1776389"/>
                  <a:pt x="64025" y="1667377"/>
                  <a:pt x="50800" y="1574800"/>
                </a:cubicBezTo>
                <a:cubicBezTo>
                  <a:pt x="47014" y="1548295"/>
                  <a:pt x="33867" y="1524000"/>
                  <a:pt x="25400" y="1498600"/>
                </a:cubicBezTo>
                <a:cubicBezTo>
                  <a:pt x="-403" y="956743"/>
                  <a:pt x="0" y="1143201"/>
                  <a:pt x="0" y="93980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52EF447-1C19-F7BB-0242-F1591DFFFC5E}"/>
              </a:ext>
            </a:extLst>
          </p:cNvPr>
          <p:cNvSpPr/>
          <p:nvPr/>
        </p:nvSpPr>
        <p:spPr>
          <a:xfrm>
            <a:off x="19939000" y="1041400"/>
            <a:ext cx="2516076" cy="3536054"/>
          </a:xfrm>
          <a:custGeom>
            <a:avLst/>
            <a:gdLst>
              <a:gd name="csX0" fmla="*/ 0 w 2516076"/>
              <a:gd name="csY0" fmla="*/ 1320800 h 3536054"/>
              <a:gd name="csX1" fmla="*/ 304800 w 2516076"/>
              <a:gd name="csY1" fmla="*/ 1676400 h 3536054"/>
              <a:gd name="csX2" fmla="*/ 1143000 w 2516076"/>
              <a:gd name="csY2" fmla="*/ 2540000 h 3536054"/>
              <a:gd name="csX3" fmla="*/ 1600200 w 2516076"/>
              <a:gd name="csY3" fmla="*/ 2946400 h 3536054"/>
              <a:gd name="csX4" fmla="*/ 1727200 w 2516076"/>
              <a:gd name="csY4" fmla="*/ 3048000 h 3536054"/>
              <a:gd name="csX5" fmla="*/ 1828800 w 2516076"/>
              <a:gd name="csY5" fmla="*/ 3149600 h 3536054"/>
              <a:gd name="csX6" fmla="*/ 1905000 w 2516076"/>
              <a:gd name="csY6" fmla="*/ 3200400 h 3536054"/>
              <a:gd name="csX7" fmla="*/ 1981200 w 2516076"/>
              <a:gd name="csY7" fmla="*/ 3302000 h 3536054"/>
              <a:gd name="csX8" fmla="*/ 2057400 w 2516076"/>
              <a:gd name="csY8" fmla="*/ 3378200 h 3536054"/>
              <a:gd name="csX9" fmla="*/ 2082800 w 2516076"/>
              <a:gd name="csY9" fmla="*/ 3454400 h 3536054"/>
              <a:gd name="csX10" fmla="*/ 2133600 w 2516076"/>
              <a:gd name="csY10" fmla="*/ 3530600 h 3536054"/>
              <a:gd name="csX11" fmla="*/ 2159000 w 2516076"/>
              <a:gd name="csY11" fmla="*/ 3327400 h 3536054"/>
              <a:gd name="csX12" fmla="*/ 2184400 w 2516076"/>
              <a:gd name="csY12" fmla="*/ 1117600 h 3536054"/>
              <a:gd name="csX13" fmla="*/ 2260600 w 2516076"/>
              <a:gd name="csY13" fmla="*/ 914400 h 3536054"/>
              <a:gd name="csX14" fmla="*/ 2311400 w 2516076"/>
              <a:gd name="csY14" fmla="*/ 711200 h 3536054"/>
              <a:gd name="csX15" fmla="*/ 2387600 w 2516076"/>
              <a:gd name="csY15" fmla="*/ 533400 h 3536054"/>
              <a:gd name="csX16" fmla="*/ 2463800 w 2516076"/>
              <a:gd name="csY16" fmla="*/ 228600 h 3536054"/>
              <a:gd name="csX17" fmla="*/ 2489200 w 2516076"/>
              <a:gd name="csY17" fmla="*/ 127000 h 3536054"/>
              <a:gd name="csX18" fmla="*/ 2514600 w 2516076"/>
              <a:gd name="csY18" fmla="*/ 50800 h 3536054"/>
              <a:gd name="csX19" fmla="*/ 2514600 w 2516076"/>
              <a:gd name="csY19" fmla="*/ 0 h 35360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2516076" h="3536054">
                <a:moveTo>
                  <a:pt x="0" y="1320800"/>
                </a:moveTo>
                <a:cubicBezTo>
                  <a:pt x="165951" y="1569726"/>
                  <a:pt x="40830" y="1403631"/>
                  <a:pt x="304800" y="1676400"/>
                </a:cubicBezTo>
                <a:cubicBezTo>
                  <a:pt x="486360" y="1864012"/>
                  <a:pt x="901934" y="2310413"/>
                  <a:pt x="1143000" y="2540000"/>
                </a:cubicBezTo>
                <a:cubicBezTo>
                  <a:pt x="1206365" y="2600348"/>
                  <a:pt x="1514761" y="2874106"/>
                  <a:pt x="1600200" y="2946400"/>
                </a:cubicBezTo>
                <a:cubicBezTo>
                  <a:pt x="1641586" y="2981419"/>
                  <a:pt x="1688866" y="3009666"/>
                  <a:pt x="1727200" y="3048000"/>
                </a:cubicBezTo>
                <a:cubicBezTo>
                  <a:pt x="1761067" y="3081867"/>
                  <a:pt x="1792436" y="3118431"/>
                  <a:pt x="1828800" y="3149600"/>
                </a:cubicBezTo>
                <a:cubicBezTo>
                  <a:pt x="1851978" y="3169467"/>
                  <a:pt x="1883414" y="3178814"/>
                  <a:pt x="1905000" y="3200400"/>
                </a:cubicBezTo>
                <a:cubicBezTo>
                  <a:pt x="1934934" y="3230334"/>
                  <a:pt x="1953650" y="3269858"/>
                  <a:pt x="1981200" y="3302000"/>
                </a:cubicBezTo>
                <a:cubicBezTo>
                  <a:pt x="2004577" y="3329273"/>
                  <a:pt x="2032000" y="3352800"/>
                  <a:pt x="2057400" y="3378200"/>
                </a:cubicBezTo>
                <a:cubicBezTo>
                  <a:pt x="2065867" y="3403600"/>
                  <a:pt x="2070826" y="3430453"/>
                  <a:pt x="2082800" y="3454400"/>
                </a:cubicBezTo>
                <a:cubicBezTo>
                  <a:pt x="2096452" y="3481704"/>
                  <a:pt x="2117894" y="3556777"/>
                  <a:pt x="2133600" y="3530600"/>
                </a:cubicBezTo>
                <a:cubicBezTo>
                  <a:pt x="2168720" y="3472067"/>
                  <a:pt x="2150533" y="3395133"/>
                  <a:pt x="2159000" y="3327400"/>
                </a:cubicBezTo>
                <a:cubicBezTo>
                  <a:pt x="2167467" y="2590800"/>
                  <a:pt x="2153411" y="1853597"/>
                  <a:pt x="2184400" y="1117600"/>
                </a:cubicBezTo>
                <a:cubicBezTo>
                  <a:pt x="2187443" y="1045325"/>
                  <a:pt x="2239023" y="983446"/>
                  <a:pt x="2260600" y="914400"/>
                </a:cubicBezTo>
                <a:cubicBezTo>
                  <a:pt x="2281425" y="847760"/>
                  <a:pt x="2289322" y="777435"/>
                  <a:pt x="2311400" y="711200"/>
                </a:cubicBezTo>
                <a:cubicBezTo>
                  <a:pt x="2331790" y="650029"/>
                  <a:pt x="2365913" y="594124"/>
                  <a:pt x="2387600" y="533400"/>
                </a:cubicBezTo>
                <a:cubicBezTo>
                  <a:pt x="2440201" y="386117"/>
                  <a:pt x="2433357" y="365593"/>
                  <a:pt x="2463800" y="228600"/>
                </a:cubicBezTo>
                <a:cubicBezTo>
                  <a:pt x="2471373" y="194522"/>
                  <a:pt x="2479610" y="160566"/>
                  <a:pt x="2489200" y="127000"/>
                </a:cubicBezTo>
                <a:cubicBezTo>
                  <a:pt x="2496555" y="101256"/>
                  <a:pt x="2509349" y="77054"/>
                  <a:pt x="2514600" y="50800"/>
                </a:cubicBezTo>
                <a:cubicBezTo>
                  <a:pt x="2517921" y="34196"/>
                  <a:pt x="2514600" y="16933"/>
                  <a:pt x="2514600" y="0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48BCF0-6807-2975-E865-3ED9DC03B12D}"/>
              </a:ext>
            </a:extLst>
          </p:cNvPr>
          <p:cNvGrpSpPr/>
          <p:nvPr/>
        </p:nvGrpSpPr>
        <p:grpSpPr>
          <a:xfrm>
            <a:off x="1392901" y="3942566"/>
            <a:ext cx="5327548" cy="2746276"/>
            <a:chOff x="1392901" y="3942566"/>
            <a:chExt cx="5327548" cy="2746276"/>
          </a:xfrm>
        </p:grpSpPr>
        <p:pic>
          <p:nvPicPr>
            <p:cNvPr id="8" name="Picture 7" descr="A logo with text and a wave&#10;&#10;AI-generated content may be incorrect.">
              <a:extLst>
                <a:ext uri="{FF2B5EF4-FFF2-40B4-BE49-F238E27FC236}">
                  <a16:creationId xmlns:a16="http://schemas.microsoft.com/office/drawing/2014/main" id="{2C47BD3C-727D-DE71-2513-3F9191A49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901" y="4060214"/>
              <a:ext cx="1725932" cy="810748"/>
            </a:xfrm>
            <a:prstGeom prst="rect">
              <a:avLst/>
            </a:prstGeom>
          </p:spPr>
        </p:pic>
        <p:sp>
          <p:nvSpPr>
            <p:cNvPr id="9" name="Exp beamlines">
              <a:extLst>
                <a:ext uri="{FF2B5EF4-FFF2-40B4-BE49-F238E27FC236}">
                  <a16:creationId xmlns:a16="http://schemas.microsoft.com/office/drawing/2014/main" id="{0B587C94-BFA0-7290-8C79-B0AD4385D5F6}"/>
                </a:ext>
              </a:extLst>
            </p:cNvPr>
            <p:cNvSpPr txBox="1"/>
            <p:nvPr/>
          </p:nvSpPr>
          <p:spPr>
            <a:xfrm>
              <a:off x="1826206" y="6001242"/>
              <a:ext cx="3577067" cy="687600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3578" tIns="53578" rIns="53578" bIns="53578" numCol="1" anchor="b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4400" b="0">
                  <a:solidFill>
                    <a:schemeClr val="bg1"/>
                  </a:solidFill>
                  <a:latin typeface="Avenir Light" panose="020B0402020203020204" pitchFamily="34" charset="77"/>
                  <a:ea typeface="Avenir Heavy"/>
                  <a:cs typeface="Avenir Heavy"/>
                </a:defRPr>
              </a:lvl1pPr>
            </a:lstStyle>
            <a:p>
              <a:r>
                <a:rPr lang="it-IT" dirty="0"/>
                <a:t>Laser </a:t>
              </a:r>
              <a:r>
                <a:rPr lang="it-IT" dirty="0" err="1"/>
                <a:t>bay</a:t>
              </a:r>
              <a:endParaRPr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9A55536-138C-96A3-7734-3B063EE243F3}"/>
                </a:ext>
              </a:extLst>
            </p:cNvPr>
            <p:cNvSpPr/>
            <p:nvPr/>
          </p:nvSpPr>
          <p:spPr>
            <a:xfrm>
              <a:off x="3118833" y="3942566"/>
              <a:ext cx="3601616" cy="1856792"/>
            </a:xfrm>
            <a:custGeom>
              <a:avLst/>
              <a:gdLst>
                <a:gd name="csX0" fmla="*/ 102637 w 3601616"/>
                <a:gd name="csY0" fmla="*/ 961053 h 1856792"/>
                <a:gd name="csX1" fmla="*/ 195943 w 3601616"/>
                <a:gd name="csY1" fmla="*/ 942392 h 1856792"/>
                <a:gd name="csX2" fmla="*/ 307910 w 3601616"/>
                <a:gd name="csY2" fmla="*/ 905069 h 1856792"/>
                <a:gd name="csX3" fmla="*/ 391886 w 3601616"/>
                <a:gd name="csY3" fmla="*/ 886408 h 1856792"/>
                <a:gd name="csX4" fmla="*/ 419877 w 3601616"/>
                <a:gd name="csY4" fmla="*/ 877077 h 1856792"/>
                <a:gd name="csX5" fmla="*/ 494522 w 3601616"/>
                <a:gd name="csY5" fmla="*/ 867747 h 1856792"/>
                <a:gd name="csX6" fmla="*/ 541175 w 3601616"/>
                <a:gd name="csY6" fmla="*/ 858416 h 1856792"/>
                <a:gd name="csX7" fmla="*/ 755779 w 3601616"/>
                <a:gd name="csY7" fmla="*/ 830424 h 1856792"/>
                <a:gd name="csX8" fmla="*/ 970384 w 3601616"/>
                <a:gd name="csY8" fmla="*/ 849085 h 1856792"/>
                <a:gd name="csX9" fmla="*/ 1045028 w 3601616"/>
                <a:gd name="csY9" fmla="*/ 867747 h 1856792"/>
                <a:gd name="csX10" fmla="*/ 1240971 w 3601616"/>
                <a:gd name="csY10" fmla="*/ 858416 h 1856792"/>
                <a:gd name="csX11" fmla="*/ 1296955 w 3601616"/>
                <a:gd name="csY11" fmla="*/ 839755 h 1856792"/>
                <a:gd name="csX12" fmla="*/ 1315616 w 3601616"/>
                <a:gd name="csY12" fmla="*/ 802432 h 1856792"/>
                <a:gd name="csX13" fmla="*/ 1296955 w 3601616"/>
                <a:gd name="csY13" fmla="*/ 671804 h 1856792"/>
                <a:gd name="csX14" fmla="*/ 1278294 w 3601616"/>
                <a:gd name="csY14" fmla="*/ 643812 h 1856792"/>
                <a:gd name="csX15" fmla="*/ 1268963 w 3601616"/>
                <a:gd name="csY15" fmla="*/ 606490 h 1856792"/>
                <a:gd name="csX16" fmla="*/ 1240971 w 3601616"/>
                <a:gd name="csY16" fmla="*/ 541175 h 1856792"/>
                <a:gd name="csX17" fmla="*/ 1222310 w 3601616"/>
                <a:gd name="csY17" fmla="*/ 438539 h 1856792"/>
                <a:gd name="csX18" fmla="*/ 1212979 w 3601616"/>
                <a:gd name="csY18" fmla="*/ 335902 h 1856792"/>
                <a:gd name="csX19" fmla="*/ 1222310 w 3601616"/>
                <a:gd name="csY19" fmla="*/ 242596 h 1856792"/>
                <a:gd name="csX20" fmla="*/ 1250302 w 3601616"/>
                <a:gd name="csY20" fmla="*/ 223934 h 1856792"/>
                <a:gd name="csX21" fmla="*/ 1343608 w 3601616"/>
                <a:gd name="csY21" fmla="*/ 186612 h 1856792"/>
                <a:gd name="csX22" fmla="*/ 1371600 w 3601616"/>
                <a:gd name="csY22" fmla="*/ 177281 h 1856792"/>
                <a:gd name="csX23" fmla="*/ 1492898 w 3601616"/>
                <a:gd name="csY23" fmla="*/ 158620 h 1856792"/>
                <a:gd name="csX24" fmla="*/ 1539551 w 3601616"/>
                <a:gd name="csY24" fmla="*/ 149290 h 1856792"/>
                <a:gd name="csX25" fmla="*/ 1604865 w 3601616"/>
                <a:gd name="csY25" fmla="*/ 139959 h 1856792"/>
                <a:gd name="csX26" fmla="*/ 1670179 w 3601616"/>
                <a:gd name="csY26" fmla="*/ 121298 h 1856792"/>
                <a:gd name="csX27" fmla="*/ 1735494 w 3601616"/>
                <a:gd name="csY27" fmla="*/ 102636 h 1856792"/>
                <a:gd name="csX28" fmla="*/ 1931437 w 3601616"/>
                <a:gd name="csY28" fmla="*/ 111967 h 1856792"/>
                <a:gd name="csX29" fmla="*/ 2015412 w 3601616"/>
                <a:gd name="csY29" fmla="*/ 139959 h 1856792"/>
                <a:gd name="csX30" fmla="*/ 2043404 w 3601616"/>
                <a:gd name="csY30" fmla="*/ 149290 h 1856792"/>
                <a:gd name="csX31" fmla="*/ 2248677 w 3601616"/>
                <a:gd name="csY31" fmla="*/ 130628 h 1856792"/>
                <a:gd name="csX32" fmla="*/ 2360645 w 3601616"/>
                <a:gd name="csY32" fmla="*/ 111967 h 1856792"/>
                <a:gd name="csX33" fmla="*/ 2631233 w 3601616"/>
                <a:gd name="csY33" fmla="*/ 102636 h 1856792"/>
                <a:gd name="csX34" fmla="*/ 2677886 w 3601616"/>
                <a:gd name="csY34" fmla="*/ 93306 h 1856792"/>
                <a:gd name="csX35" fmla="*/ 2845837 w 3601616"/>
                <a:gd name="csY35" fmla="*/ 74645 h 1856792"/>
                <a:gd name="csX36" fmla="*/ 2911151 w 3601616"/>
                <a:gd name="csY36" fmla="*/ 55983 h 1856792"/>
                <a:gd name="csX37" fmla="*/ 2995126 w 3601616"/>
                <a:gd name="csY37" fmla="*/ 37322 h 1856792"/>
                <a:gd name="csX38" fmla="*/ 3135086 w 3601616"/>
                <a:gd name="csY38" fmla="*/ 27992 h 1856792"/>
                <a:gd name="csX39" fmla="*/ 3209730 w 3601616"/>
                <a:gd name="csY39" fmla="*/ 18661 h 1856792"/>
                <a:gd name="csX40" fmla="*/ 3247053 w 3601616"/>
                <a:gd name="csY40" fmla="*/ 9330 h 1856792"/>
                <a:gd name="csX41" fmla="*/ 3433665 w 3601616"/>
                <a:gd name="csY41" fmla="*/ 0 h 1856792"/>
                <a:gd name="csX42" fmla="*/ 3442996 w 3601616"/>
                <a:gd name="csY42" fmla="*/ 167951 h 1856792"/>
                <a:gd name="csX43" fmla="*/ 3461657 w 3601616"/>
                <a:gd name="csY43" fmla="*/ 261257 h 1856792"/>
                <a:gd name="csX44" fmla="*/ 3470988 w 3601616"/>
                <a:gd name="csY44" fmla="*/ 289249 h 1856792"/>
                <a:gd name="csX45" fmla="*/ 3498979 w 3601616"/>
                <a:gd name="csY45" fmla="*/ 382555 h 1856792"/>
                <a:gd name="csX46" fmla="*/ 3508310 w 3601616"/>
                <a:gd name="csY46" fmla="*/ 410547 h 1856792"/>
                <a:gd name="csX47" fmla="*/ 3517641 w 3601616"/>
                <a:gd name="csY47" fmla="*/ 438539 h 1856792"/>
                <a:gd name="csX48" fmla="*/ 3517641 w 3601616"/>
                <a:gd name="csY48" fmla="*/ 727788 h 1856792"/>
                <a:gd name="csX49" fmla="*/ 3526971 w 3601616"/>
                <a:gd name="csY49" fmla="*/ 765110 h 1856792"/>
                <a:gd name="csX50" fmla="*/ 3545633 w 3601616"/>
                <a:gd name="csY50" fmla="*/ 858416 h 1856792"/>
                <a:gd name="csX51" fmla="*/ 3564294 w 3601616"/>
                <a:gd name="csY51" fmla="*/ 923730 h 1856792"/>
                <a:gd name="csX52" fmla="*/ 3582955 w 3601616"/>
                <a:gd name="csY52" fmla="*/ 979714 h 1856792"/>
                <a:gd name="csX53" fmla="*/ 3592286 w 3601616"/>
                <a:gd name="csY53" fmla="*/ 1007706 h 1856792"/>
                <a:gd name="csX54" fmla="*/ 3601616 w 3601616"/>
                <a:gd name="csY54" fmla="*/ 1035698 h 1856792"/>
                <a:gd name="csX55" fmla="*/ 3536302 w 3601616"/>
                <a:gd name="csY55" fmla="*/ 1082351 h 1856792"/>
                <a:gd name="csX56" fmla="*/ 3498979 w 3601616"/>
                <a:gd name="csY56" fmla="*/ 1091681 h 1856792"/>
                <a:gd name="csX57" fmla="*/ 3470988 w 3601616"/>
                <a:gd name="csY57" fmla="*/ 1101012 h 1856792"/>
                <a:gd name="csX58" fmla="*/ 3415004 w 3601616"/>
                <a:gd name="csY58" fmla="*/ 1110343 h 1856792"/>
                <a:gd name="csX59" fmla="*/ 3340359 w 3601616"/>
                <a:gd name="csY59" fmla="*/ 1129004 h 1856792"/>
                <a:gd name="csX60" fmla="*/ 3303037 w 3601616"/>
                <a:gd name="csY60" fmla="*/ 1138334 h 1856792"/>
                <a:gd name="csX61" fmla="*/ 3265714 w 3601616"/>
                <a:gd name="csY61" fmla="*/ 1147665 h 1856792"/>
                <a:gd name="csX62" fmla="*/ 3172408 w 3601616"/>
                <a:gd name="csY62" fmla="*/ 1166326 h 1856792"/>
                <a:gd name="csX63" fmla="*/ 3088433 w 3601616"/>
                <a:gd name="csY63" fmla="*/ 1184988 h 1856792"/>
                <a:gd name="csX64" fmla="*/ 3051110 w 3601616"/>
                <a:gd name="csY64" fmla="*/ 1194318 h 1856792"/>
                <a:gd name="csX65" fmla="*/ 2920482 w 3601616"/>
                <a:gd name="csY65" fmla="*/ 1222310 h 1856792"/>
                <a:gd name="csX66" fmla="*/ 2883159 w 3601616"/>
                <a:gd name="csY66" fmla="*/ 1231641 h 1856792"/>
                <a:gd name="csX67" fmla="*/ 2827175 w 3601616"/>
                <a:gd name="csY67" fmla="*/ 1250302 h 1856792"/>
                <a:gd name="csX68" fmla="*/ 2799184 w 3601616"/>
                <a:gd name="csY68" fmla="*/ 1268963 h 1856792"/>
                <a:gd name="csX69" fmla="*/ 2705877 w 3601616"/>
                <a:gd name="csY69" fmla="*/ 1296955 h 1856792"/>
                <a:gd name="csX70" fmla="*/ 2649894 w 3601616"/>
                <a:gd name="csY70" fmla="*/ 1315616 h 1856792"/>
                <a:gd name="csX71" fmla="*/ 2565918 w 3601616"/>
                <a:gd name="csY71" fmla="*/ 1334277 h 1856792"/>
                <a:gd name="csX72" fmla="*/ 2472612 w 3601616"/>
                <a:gd name="csY72" fmla="*/ 1362269 h 1856792"/>
                <a:gd name="csX73" fmla="*/ 2397967 w 3601616"/>
                <a:gd name="csY73" fmla="*/ 1399592 h 1856792"/>
                <a:gd name="csX74" fmla="*/ 2286000 w 3601616"/>
                <a:gd name="csY74" fmla="*/ 1418253 h 1856792"/>
                <a:gd name="csX75" fmla="*/ 2230016 w 3601616"/>
                <a:gd name="csY75" fmla="*/ 1427583 h 1856792"/>
                <a:gd name="csX76" fmla="*/ 2146041 w 3601616"/>
                <a:gd name="csY76" fmla="*/ 1436914 h 1856792"/>
                <a:gd name="csX77" fmla="*/ 2090057 w 3601616"/>
                <a:gd name="csY77" fmla="*/ 1446245 h 1856792"/>
                <a:gd name="csX78" fmla="*/ 1987420 w 3601616"/>
                <a:gd name="csY78" fmla="*/ 1464906 h 1856792"/>
                <a:gd name="csX79" fmla="*/ 1754155 w 3601616"/>
                <a:gd name="csY79" fmla="*/ 1474236 h 1856792"/>
                <a:gd name="csX80" fmla="*/ 1623526 w 3601616"/>
                <a:gd name="csY80" fmla="*/ 1502228 h 1856792"/>
                <a:gd name="csX81" fmla="*/ 1586204 w 3601616"/>
                <a:gd name="csY81" fmla="*/ 1511559 h 1856792"/>
                <a:gd name="csX82" fmla="*/ 1511559 w 3601616"/>
                <a:gd name="csY82" fmla="*/ 1520890 h 1856792"/>
                <a:gd name="csX83" fmla="*/ 1464906 w 3601616"/>
                <a:gd name="csY83" fmla="*/ 1530220 h 1856792"/>
                <a:gd name="csX84" fmla="*/ 1408922 w 3601616"/>
                <a:gd name="csY84" fmla="*/ 1539551 h 1856792"/>
                <a:gd name="csX85" fmla="*/ 1352939 w 3601616"/>
                <a:gd name="csY85" fmla="*/ 1576873 h 1856792"/>
                <a:gd name="csX86" fmla="*/ 1259633 w 3601616"/>
                <a:gd name="csY86" fmla="*/ 1651518 h 1856792"/>
                <a:gd name="csX87" fmla="*/ 1231641 w 3601616"/>
                <a:gd name="csY87" fmla="*/ 1660849 h 1856792"/>
                <a:gd name="csX88" fmla="*/ 1212979 w 3601616"/>
                <a:gd name="csY88" fmla="*/ 1679510 h 1856792"/>
                <a:gd name="csX89" fmla="*/ 1156996 w 3601616"/>
                <a:gd name="csY89" fmla="*/ 1698171 h 1856792"/>
                <a:gd name="csX90" fmla="*/ 1129004 w 3601616"/>
                <a:gd name="csY90" fmla="*/ 1707502 h 1856792"/>
                <a:gd name="csX91" fmla="*/ 1045028 w 3601616"/>
                <a:gd name="csY91" fmla="*/ 1726163 h 1856792"/>
                <a:gd name="csX92" fmla="*/ 1007706 w 3601616"/>
                <a:gd name="csY92" fmla="*/ 1735494 h 1856792"/>
                <a:gd name="csX93" fmla="*/ 979714 w 3601616"/>
                <a:gd name="csY93" fmla="*/ 1744824 h 1856792"/>
                <a:gd name="csX94" fmla="*/ 737118 w 3601616"/>
                <a:gd name="csY94" fmla="*/ 1754155 h 1856792"/>
                <a:gd name="csX95" fmla="*/ 634482 w 3601616"/>
                <a:gd name="csY95" fmla="*/ 1782147 h 1856792"/>
                <a:gd name="csX96" fmla="*/ 578498 w 3601616"/>
                <a:gd name="csY96" fmla="*/ 1791477 h 1856792"/>
                <a:gd name="csX97" fmla="*/ 382555 w 3601616"/>
                <a:gd name="csY97" fmla="*/ 1800808 h 1856792"/>
                <a:gd name="csX98" fmla="*/ 289249 w 3601616"/>
                <a:gd name="csY98" fmla="*/ 1819469 h 1856792"/>
                <a:gd name="csX99" fmla="*/ 251926 w 3601616"/>
                <a:gd name="csY99" fmla="*/ 1828800 h 1856792"/>
                <a:gd name="csX100" fmla="*/ 121298 w 3601616"/>
                <a:gd name="csY100" fmla="*/ 1856792 h 1856792"/>
                <a:gd name="csX101" fmla="*/ 65314 w 3601616"/>
                <a:gd name="csY101" fmla="*/ 1847461 h 1856792"/>
                <a:gd name="csX102" fmla="*/ 55984 w 3601616"/>
                <a:gd name="csY102" fmla="*/ 1800808 h 1856792"/>
                <a:gd name="csX103" fmla="*/ 27992 w 3601616"/>
                <a:gd name="csY103" fmla="*/ 1698171 h 1856792"/>
                <a:gd name="csX104" fmla="*/ 18661 w 3601616"/>
                <a:gd name="csY104" fmla="*/ 1166326 h 1856792"/>
                <a:gd name="csX105" fmla="*/ 0 w 3601616"/>
                <a:gd name="csY105" fmla="*/ 1091681 h 1856792"/>
                <a:gd name="csX106" fmla="*/ 18661 w 3601616"/>
                <a:gd name="csY106" fmla="*/ 1007706 h 1856792"/>
                <a:gd name="csX107" fmla="*/ 46653 w 3601616"/>
                <a:gd name="csY107" fmla="*/ 989045 h 1856792"/>
                <a:gd name="csX108" fmla="*/ 65314 w 3601616"/>
                <a:gd name="csY108" fmla="*/ 970383 h 1856792"/>
                <a:gd name="csX109" fmla="*/ 102637 w 3601616"/>
                <a:gd name="csY109" fmla="*/ 961053 h 185679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</a:cxnLst>
              <a:rect l="l" t="t" r="r" b="b"/>
              <a:pathLst>
                <a:path w="3601616" h="1856792">
                  <a:moveTo>
                    <a:pt x="102637" y="961053"/>
                  </a:moveTo>
                  <a:cubicBezTo>
                    <a:pt x="124408" y="956388"/>
                    <a:pt x="165343" y="950738"/>
                    <a:pt x="195943" y="942392"/>
                  </a:cubicBezTo>
                  <a:cubicBezTo>
                    <a:pt x="233898" y="932041"/>
                    <a:pt x="269333" y="912784"/>
                    <a:pt x="307910" y="905069"/>
                  </a:cubicBezTo>
                  <a:cubicBezTo>
                    <a:pt x="339982" y="898655"/>
                    <a:pt x="361137" y="895194"/>
                    <a:pt x="391886" y="886408"/>
                  </a:cubicBezTo>
                  <a:cubicBezTo>
                    <a:pt x="401343" y="883706"/>
                    <a:pt x="410201" y="878836"/>
                    <a:pt x="419877" y="877077"/>
                  </a:cubicBezTo>
                  <a:cubicBezTo>
                    <a:pt x="444548" y="872591"/>
                    <a:pt x="469738" y="871560"/>
                    <a:pt x="494522" y="867747"/>
                  </a:cubicBezTo>
                  <a:cubicBezTo>
                    <a:pt x="510197" y="865336"/>
                    <a:pt x="525449" y="860467"/>
                    <a:pt x="541175" y="858416"/>
                  </a:cubicBezTo>
                  <a:cubicBezTo>
                    <a:pt x="775919" y="827797"/>
                    <a:pt x="639524" y="853676"/>
                    <a:pt x="755779" y="830424"/>
                  </a:cubicBezTo>
                  <a:cubicBezTo>
                    <a:pt x="876425" y="837127"/>
                    <a:pt x="886608" y="829752"/>
                    <a:pt x="970384" y="849085"/>
                  </a:cubicBezTo>
                  <a:cubicBezTo>
                    <a:pt x="995374" y="854852"/>
                    <a:pt x="1045028" y="867747"/>
                    <a:pt x="1045028" y="867747"/>
                  </a:cubicBezTo>
                  <a:cubicBezTo>
                    <a:pt x="1110342" y="864637"/>
                    <a:pt x="1175983" y="865637"/>
                    <a:pt x="1240971" y="858416"/>
                  </a:cubicBezTo>
                  <a:cubicBezTo>
                    <a:pt x="1260521" y="856244"/>
                    <a:pt x="1296955" y="839755"/>
                    <a:pt x="1296955" y="839755"/>
                  </a:cubicBezTo>
                  <a:cubicBezTo>
                    <a:pt x="1303175" y="827314"/>
                    <a:pt x="1314691" y="816311"/>
                    <a:pt x="1315616" y="802432"/>
                  </a:cubicBezTo>
                  <a:cubicBezTo>
                    <a:pt x="1316879" y="783495"/>
                    <a:pt x="1313862" y="705618"/>
                    <a:pt x="1296955" y="671804"/>
                  </a:cubicBezTo>
                  <a:cubicBezTo>
                    <a:pt x="1291940" y="661774"/>
                    <a:pt x="1284514" y="653143"/>
                    <a:pt x="1278294" y="643812"/>
                  </a:cubicBezTo>
                  <a:cubicBezTo>
                    <a:pt x="1275184" y="631371"/>
                    <a:pt x="1273466" y="618497"/>
                    <a:pt x="1268963" y="606490"/>
                  </a:cubicBezTo>
                  <a:cubicBezTo>
                    <a:pt x="1248940" y="553095"/>
                    <a:pt x="1252554" y="587507"/>
                    <a:pt x="1240971" y="541175"/>
                  </a:cubicBezTo>
                  <a:cubicBezTo>
                    <a:pt x="1236390" y="522851"/>
                    <a:pt x="1224157" y="454241"/>
                    <a:pt x="1222310" y="438539"/>
                  </a:cubicBezTo>
                  <a:cubicBezTo>
                    <a:pt x="1218296" y="404421"/>
                    <a:pt x="1216089" y="370114"/>
                    <a:pt x="1212979" y="335902"/>
                  </a:cubicBezTo>
                  <a:cubicBezTo>
                    <a:pt x="1216089" y="304800"/>
                    <a:pt x="1212426" y="272249"/>
                    <a:pt x="1222310" y="242596"/>
                  </a:cubicBezTo>
                  <a:cubicBezTo>
                    <a:pt x="1225856" y="231957"/>
                    <a:pt x="1240565" y="229498"/>
                    <a:pt x="1250302" y="223934"/>
                  </a:cubicBezTo>
                  <a:cubicBezTo>
                    <a:pt x="1288743" y="201967"/>
                    <a:pt x="1297729" y="201905"/>
                    <a:pt x="1343608" y="186612"/>
                  </a:cubicBezTo>
                  <a:cubicBezTo>
                    <a:pt x="1352939" y="183502"/>
                    <a:pt x="1361863" y="178672"/>
                    <a:pt x="1371600" y="177281"/>
                  </a:cubicBezTo>
                  <a:cubicBezTo>
                    <a:pt x="1420553" y="170288"/>
                    <a:pt x="1445407" y="167255"/>
                    <a:pt x="1492898" y="158620"/>
                  </a:cubicBezTo>
                  <a:cubicBezTo>
                    <a:pt x="1508501" y="155783"/>
                    <a:pt x="1523908" y="151897"/>
                    <a:pt x="1539551" y="149290"/>
                  </a:cubicBezTo>
                  <a:cubicBezTo>
                    <a:pt x="1561244" y="145675"/>
                    <a:pt x="1583227" y="143893"/>
                    <a:pt x="1604865" y="139959"/>
                  </a:cubicBezTo>
                  <a:cubicBezTo>
                    <a:pt x="1644968" y="132667"/>
                    <a:pt x="1635208" y="131290"/>
                    <a:pt x="1670179" y="121298"/>
                  </a:cubicBezTo>
                  <a:cubicBezTo>
                    <a:pt x="1752173" y="97871"/>
                    <a:pt x="1668393" y="125004"/>
                    <a:pt x="1735494" y="102636"/>
                  </a:cubicBezTo>
                  <a:cubicBezTo>
                    <a:pt x="1800808" y="105746"/>
                    <a:pt x="1866449" y="104746"/>
                    <a:pt x="1931437" y="111967"/>
                  </a:cubicBezTo>
                  <a:cubicBezTo>
                    <a:pt x="1931440" y="111967"/>
                    <a:pt x="2001415" y="135293"/>
                    <a:pt x="2015412" y="139959"/>
                  </a:cubicBezTo>
                  <a:lnTo>
                    <a:pt x="2043404" y="149290"/>
                  </a:lnTo>
                  <a:cubicBezTo>
                    <a:pt x="2133715" y="142839"/>
                    <a:pt x="2168242" y="142693"/>
                    <a:pt x="2248677" y="130628"/>
                  </a:cubicBezTo>
                  <a:cubicBezTo>
                    <a:pt x="2286096" y="125015"/>
                    <a:pt x="2322830" y="113271"/>
                    <a:pt x="2360645" y="111967"/>
                  </a:cubicBezTo>
                  <a:lnTo>
                    <a:pt x="2631233" y="102636"/>
                  </a:lnTo>
                  <a:cubicBezTo>
                    <a:pt x="2646784" y="99526"/>
                    <a:pt x="2662136" y="95159"/>
                    <a:pt x="2677886" y="93306"/>
                  </a:cubicBezTo>
                  <a:cubicBezTo>
                    <a:pt x="2788726" y="80266"/>
                    <a:pt x="2763004" y="91211"/>
                    <a:pt x="2845837" y="74645"/>
                  </a:cubicBezTo>
                  <a:cubicBezTo>
                    <a:pt x="2894451" y="64922"/>
                    <a:pt x="2869651" y="67840"/>
                    <a:pt x="2911151" y="55983"/>
                  </a:cubicBezTo>
                  <a:cubicBezTo>
                    <a:pt x="2927929" y="51189"/>
                    <a:pt x="2980333" y="38801"/>
                    <a:pt x="2995126" y="37322"/>
                  </a:cubicBezTo>
                  <a:cubicBezTo>
                    <a:pt x="3041651" y="32670"/>
                    <a:pt x="3088505" y="32042"/>
                    <a:pt x="3135086" y="27992"/>
                  </a:cubicBezTo>
                  <a:cubicBezTo>
                    <a:pt x="3160067" y="25820"/>
                    <a:pt x="3184996" y="22783"/>
                    <a:pt x="3209730" y="18661"/>
                  </a:cubicBezTo>
                  <a:cubicBezTo>
                    <a:pt x="3222379" y="16553"/>
                    <a:pt x="3234273" y="10395"/>
                    <a:pt x="3247053" y="9330"/>
                  </a:cubicBezTo>
                  <a:cubicBezTo>
                    <a:pt x="3309120" y="4158"/>
                    <a:pt x="3371461" y="3110"/>
                    <a:pt x="3433665" y="0"/>
                  </a:cubicBezTo>
                  <a:cubicBezTo>
                    <a:pt x="3436775" y="55984"/>
                    <a:pt x="3438340" y="112075"/>
                    <a:pt x="3442996" y="167951"/>
                  </a:cubicBezTo>
                  <a:cubicBezTo>
                    <a:pt x="3445153" y="193832"/>
                    <a:pt x="3454029" y="234560"/>
                    <a:pt x="3461657" y="261257"/>
                  </a:cubicBezTo>
                  <a:cubicBezTo>
                    <a:pt x="3464359" y="270714"/>
                    <a:pt x="3468286" y="279792"/>
                    <a:pt x="3470988" y="289249"/>
                  </a:cubicBezTo>
                  <a:cubicBezTo>
                    <a:pt x="3499192" y="387964"/>
                    <a:pt x="3454629" y="249504"/>
                    <a:pt x="3498979" y="382555"/>
                  </a:cubicBezTo>
                  <a:lnTo>
                    <a:pt x="3508310" y="410547"/>
                  </a:lnTo>
                  <a:lnTo>
                    <a:pt x="3517641" y="438539"/>
                  </a:lnTo>
                  <a:cubicBezTo>
                    <a:pt x="3504790" y="579892"/>
                    <a:pt x="3502753" y="549124"/>
                    <a:pt x="3517641" y="727788"/>
                  </a:cubicBezTo>
                  <a:cubicBezTo>
                    <a:pt x="3518706" y="740567"/>
                    <a:pt x="3524284" y="752571"/>
                    <a:pt x="3526971" y="765110"/>
                  </a:cubicBezTo>
                  <a:cubicBezTo>
                    <a:pt x="3533617" y="796124"/>
                    <a:pt x="3535604" y="828325"/>
                    <a:pt x="3545633" y="858416"/>
                  </a:cubicBezTo>
                  <a:cubicBezTo>
                    <a:pt x="3576998" y="952518"/>
                    <a:pt x="3529134" y="806532"/>
                    <a:pt x="3564294" y="923730"/>
                  </a:cubicBezTo>
                  <a:cubicBezTo>
                    <a:pt x="3569946" y="942571"/>
                    <a:pt x="3576735" y="961053"/>
                    <a:pt x="3582955" y="979714"/>
                  </a:cubicBezTo>
                  <a:lnTo>
                    <a:pt x="3592286" y="1007706"/>
                  </a:lnTo>
                  <a:lnTo>
                    <a:pt x="3601616" y="1035698"/>
                  </a:lnTo>
                  <a:cubicBezTo>
                    <a:pt x="3587056" y="1079382"/>
                    <a:pt x="3599637" y="1066518"/>
                    <a:pt x="3536302" y="1082351"/>
                  </a:cubicBezTo>
                  <a:cubicBezTo>
                    <a:pt x="3523861" y="1085461"/>
                    <a:pt x="3511309" y="1088158"/>
                    <a:pt x="3498979" y="1091681"/>
                  </a:cubicBezTo>
                  <a:cubicBezTo>
                    <a:pt x="3489522" y="1094383"/>
                    <a:pt x="3480589" y="1098878"/>
                    <a:pt x="3470988" y="1101012"/>
                  </a:cubicBezTo>
                  <a:cubicBezTo>
                    <a:pt x="3452520" y="1105116"/>
                    <a:pt x="3433503" y="1106379"/>
                    <a:pt x="3415004" y="1110343"/>
                  </a:cubicBezTo>
                  <a:cubicBezTo>
                    <a:pt x="3389926" y="1115717"/>
                    <a:pt x="3365241" y="1122784"/>
                    <a:pt x="3340359" y="1129004"/>
                  </a:cubicBezTo>
                  <a:lnTo>
                    <a:pt x="3303037" y="1138334"/>
                  </a:lnTo>
                  <a:cubicBezTo>
                    <a:pt x="3290596" y="1141444"/>
                    <a:pt x="3278289" y="1145150"/>
                    <a:pt x="3265714" y="1147665"/>
                  </a:cubicBezTo>
                  <a:cubicBezTo>
                    <a:pt x="3234612" y="1153885"/>
                    <a:pt x="3202498" y="1156296"/>
                    <a:pt x="3172408" y="1166326"/>
                  </a:cubicBezTo>
                  <a:cubicBezTo>
                    <a:pt x="3117935" y="1184484"/>
                    <a:pt x="3170532" y="1168568"/>
                    <a:pt x="3088433" y="1184988"/>
                  </a:cubicBezTo>
                  <a:cubicBezTo>
                    <a:pt x="3075858" y="1187503"/>
                    <a:pt x="3063685" y="1191803"/>
                    <a:pt x="3051110" y="1194318"/>
                  </a:cubicBezTo>
                  <a:cubicBezTo>
                    <a:pt x="2915667" y="1221406"/>
                    <a:pt x="3086903" y="1180704"/>
                    <a:pt x="2920482" y="1222310"/>
                  </a:cubicBezTo>
                  <a:cubicBezTo>
                    <a:pt x="2908041" y="1225420"/>
                    <a:pt x="2895325" y="1227586"/>
                    <a:pt x="2883159" y="1231641"/>
                  </a:cubicBezTo>
                  <a:cubicBezTo>
                    <a:pt x="2864498" y="1237861"/>
                    <a:pt x="2843542" y="1239391"/>
                    <a:pt x="2827175" y="1250302"/>
                  </a:cubicBezTo>
                  <a:cubicBezTo>
                    <a:pt x="2817845" y="1256522"/>
                    <a:pt x="2809431" y="1264409"/>
                    <a:pt x="2799184" y="1268963"/>
                  </a:cubicBezTo>
                  <a:cubicBezTo>
                    <a:pt x="2753512" y="1289262"/>
                    <a:pt x="2747629" y="1284429"/>
                    <a:pt x="2705877" y="1296955"/>
                  </a:cubicBezTo>
                  <a:cubicBezTo>
                    <a:pt x="2687036" y="1302607"/>
                    <a:pt x="2669182" y="1311758"/>
                    <a:pt x="2649894" y="1315616"/>
                  </a:cubicBezTo>
                  <a:cubicBezTo>
                    <a:pt x="2623275" y="1320940"/>
                    <a:pt x="2592259" y="1326375"/>
                    <a:pt x="2565918" y="1334277"/>
                  </a:cubicBezTo>
                  <a:cubicBezTo>
                    <a:pt x="2452336" y="1368352"/>
                    <a:pt x="2558638" y="1340764"/>
                    <a:pt x="2472612" y="1362269"/>
                  </a:cubicBezTo>
                  <a:cubicBezTo>
                    <a:pt x="2447730" y="1374710"/>
                    <a:pt x="2425407" y="1395019"/>
                    <a:pt x="2397967" y="1399592"/>
                  </a:cubicBezTo>
                  <a:lnTo>
                    <a:pt x="2286000" y="1418253"/>
                  </a:lnTo>
                  <a:cubicBezTo>
                    <a:pt x="2267339" y="1421363"/>
                    <a:pt x="2248819" y="1425494"/>
                    <a:pt x="2230016" y="1427583"/>
                  </a:cubicBezTo>
                  <a:cubicBezTo>
                    <a:pt x="2202024" y="1430693"/>
                    <a:pt x="2173958" y="1433192"/>
                    <a:pt x="2146041" y="1436914"/>
                  </a:cubicBezTo>
                  <a:cubicBezTo>
                    <a:pt x="2127288" y="1439414"/>
                    <a:pt x="2108608" y="1442535"/>
                    <a:pt x="2090057" y="1446245"/>
                  </a:cubicBezTo>
                  <a:cubicBezTo>
                    <a:pt x="2036658" y="1456925"/>
                    <a:pt x="2056410" y="1460594"/>
                    <a:pt x="1987420" y="1464906"/>
                  </a:cubicBezTo>
                  <a:cubicBezTo>
                    <a:pt x="1909754" y="1469760"/>
                    <a:pt x="1831910" y="1471126"/>
                    <a:pt x="1754155" y="1474236"/>
                  </a:cubicBezTo>
                  <a:cubicBezTo>
                    <a:pt x="1587691" y="1515854"/>
                    <a:pt x="1759000" y="1475134"/>
                    <a:pt x="1623526" y="1502228"/>
                  </a:cubicBezTo>
                  <a:cubicBezTo>
                    <a:pt x="1610951" y="1504743"/>
                    <a:pt x="1598853" y="1509451"/>
                    <a:pt x="1586204" y="1511559"/>
                  </a:cubicBezTo>
                  <a:cubicBezTo>
                    <a:pt x="1561470" y="1515682"/>
                    <a:pt x="1536343" y="1517077"/>
                    <a:pt x="1511559" y="1520890"/>
                  </a:cubicBezTo>
                  <a:cubicBezTo>
                    <a:pt x="1495884" y="1523301"/>
                    <a:pt x="1480509" y="1527383"/>
                    <a:pt x="1464906" y="1530220"/>
                  </a:cubicBezTo>
                  <a:cubicBezTo>
                    <a:pt x="1446292" y="1533604"/>
                    <a:pt x="1427583" y="1536441"/>
                    <a:pt x="1408922" y="1539551"/>
                  </a:cubicBezTo>
                  <a:cubicBezTo>
                    <a:pt x="1390261" y="1551992"/>
                    <a:pt x="1368798" y="1561014"/>
                    <a:pt x="1352939" y="1576873"/>
                  </a:cubicBezTo>
                  <a:cubicBezTo>
                    <a:pt x="1327458" y="1602354"/>
                    <a:pt x="1294945" y="1639747"/>
                    <a:pt x="1259633" y="1651518"/>
                  </a:cubicBezTo>
                  <a:lnTo>
                    <a:pt x="1231641" y="1660849"/>
                  </a:lnTo>
                  <a:cubicBezTo>
                    <a:pt x="1225420" y="1667069"/>
                    <a:pt x="1220847" y="1675576"/>
                    <a:pt x="1212979" y="1679510"/>
                  </a:cubicBezTo>
                  <a:cubicBezTo>
                    <a:pt x="1195385" y="1688307"/>
                    <a:pt x="1175657" y="1691951"/>
                    <a:pt x="1156996" y="1698171"/>
                  </a:cubicBezTo>
                  <a:lnTo>
                    <a:pt x="1129004" y="1707502"/>
                  </a:lnTo>
                  <a:cubicBezTo>
                    <a:pt x="1074532" y="1725659"/>
                    <a:pt x="1127126" y="1709743"/>
                    <a:pt x="1045028" y="1726163"/>
                  </a:cubicBezTo>
                  <a:cubicBezTo>
                    <a:pt x="1032453" y="1728678"/>
                    <a:pt x="1020036" y="1731971"/>
                    <a:pt x="1007706" y="1735494"/>
                  </a:cubicBezTo>
                  <a:cubicBezTo>
                    <a:pt x="998249" y="1738196"/>
                    <a:pt x="989526" y="1744147"/>
                    <a:pt x="979714" y="1744824"/>
                  </a:cubicBezTo>
                  <a:cubicBezTo>
                    <a:pt x="898981" y="1750392"/>
                    <a:pt x="817983" y="1751045"/>
                    <a:pt x="737118" y="1754155"/>
                  </a:cubicBezTo>
                  <a:cubicBezTo>
                    <a:pt x="700943" y="1766213"/>
                    <a:pt x="676559" y="1775135"/>
                    <a:pt x="634482" y="1782147"/>
                  </a:cubicBezTo>
                  <a:cubicBezTo>
                    <a:pt x="615821" y="1785257"/>
                    <a:pt x="597365" y="1790079"/>
                    <a:pt x="578498" y="1791477"/>
                  </a:cubicBezTo>
                  <a:cubicBezTo>
                    <a:pt x="513288" y="1796307"/>
                    <a:pt x="447869" y="1797698"/>
                    <a:pt x="382555" y="1800808"/>
                  </a:cubicBezTo>
                  <a:cubicBezTo>
                    <a:pt x="351453" y="1807028"/>
                    <a:pt x="320020" y="1811776"/>
                    <a:pt x="289249" y="1819469"/>
                  </a:cubicBezTo>
                  <a:cubicBezTo>
                    <a:pt x="276808" y="1822579"/>
                    <a:pt x="264465" y="1826113"/>
                    <a:pt x="251926" y="1828800"/>
                  </a:cubicBezTo>
                  <a:cubicBezTo>
                    <a:pt x="103700" y="1860563"/>
                    <a:pt x="206511" y="1835488"/>
                    <a:pt x="121298" y="1856792"/>
                  </a:cubicBezTo>
                  <a:cubicBezTo>
                    <a:pt x="102637" y="1853682"/>
                    <a:pt x="79678" y="1859773"/>
                    <a:pt x="65314" y="1847461"/>
                  </a:cubicBezTo>
                  <a:cubicBezTo>
                    <a:pt x="53273" y="1837140"/>
                    <a:pt x="59550" y="1816261"/>
                    <a:pt x="55984" y="1800808"/>
                  </a:cubicBezTo>
                  <a:cubicBezTo>
                    <a:pt x="40201" y="1732417"/>
                    <a:pt x="43413" y="1744437"/>
                    <a:pt x="27992" y="1698171"/>
                  </a:cubicBezTo>
                  <a:cubicBezTo>
                    <a:pt x="24882" y="1520889"/>
                    <a:pt x="26836" y="1343446"/>
                    <a:pt x="18661" y="1166326"/>
                  </a:cubicBezTo>
                  <a:cubicBezTo>
                    <a:pt x="17479" y="1140706"/>
                    <a:pt x="0" y="1091681"/>
                    <a:pt x="0" y="1091681"/>
                  </a:cubicBezTo>
                  <a:cubicBezTo>
                    <a:pt x="96" y="1091105"/>
                    <a:pt x="8988" y="1019796"/>
                    <a:pt x="18661" y="1007706"/>
                  </a:cubicBezTo>
                  <a:cubicBezTo>
                    <a:pt x="25666" y="998949"/>
                    <a:pt x="37896" y="996050"/>
                    <a:pt x="46653" y="989045"/>
                  </a:cubicBezTo>
                  <a:cubicBezTo>
                    <a:pt x="53522" y="983549"/>
                    <a:pt x="57771" y="974909"/>
                    <a:pt x="65314" y="970383"/>
                  </a:cubicBezTo>
                  <a:cubicBezTo>
                    <a:pt x="82503" y="960069"/>
                    <a:pt x="80866" y="965718"/>
                    <a:pt x="102637" y="961053"/>
                  </a:cubicBez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360996-5603-0C14-13E1-65F3B793E3FE}"/>
              </a:ext>
            </a:extLst>
          </p:cNvPr>
          <p:cNvCxnSpPr>
            <a:cxnSpLocks/>
          </p:cNvCxnSpPr>
          <p:nvPr/>
        </p:nvCxnSpPr>
        <p:spPr>
          <a:xfrm flipV="1">
            <a:off x="4114800" y="2472267"/>
            <a:ext cx="4343612" cy="390497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BC6837-7557-6770-C7E5-44B27AC3313D}"/>
              </a:ext>
            </a:extLst>
          </p:cNvPr>
          <p:cNvCxnSpPr>
            <a:cxnSpLocks/>
          </p:cNvCxnSpPr>
          <p:nvPr/>
        </p:nvCxnSpPr>
        <p:spPr>
          <a:xfrm>
            <a:off x="8458412" y="2510734"/>
            <a:ext cx="600921" cy="1119971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1F64B-8BC7-D5AA-760A-2E8AEF8F6D04}"/>
              </a:ext>
            </a:extLst>
          </p:cNvPr>
          <p:cNvCxnSpPr>
            <a:cxnSpLocks/>
          </p:cNvCxnSpPr>
          <p:nvPr/>
        </p:nvCxnSpPr>
        <p:spPr>
          <a:xfrm flipH="1">
            <a:off x="9031708" y="3483419"/>
            <a:ext cx="2164198" cy="147286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127B9-319A-5EBE-1130-9A3CFE3A3ECF}"/>
              </a:ext>
            </a:extLst>
          </p:cNvPr>
          <p:cNvCxnSpPr>
            <a:cxnSpLocks/>
          </p:cNvCxnSpPr>
          <p:nvPr/>
        </p:nvCxnSpPr>
        <p:spPr>
          <a:xfrm flipH="1" flipV="1">
            <a:off x="11174413" y="3493223"/>
            <a:ext cx="683817" cy="791735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7483E0-A13C-AC4F-B22E-BDC9136D7B69}"/>
              </a:ext>
            </a:extLst>
          </p:cNvPr>
          <p:cNvCxnSpPr>
            <a:cxnSpLocks/>
          </p:cNvCxnSpPr>
          <p:nvPr/>
        </p:nvCxnSpPr>
        <p:spPr>
          <a:xfrm flipH="1">
            <a:off x="8458412" y="4345071"/>
            <a:ext cx="3392313" cy="525891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3995C9-3FE9-CED4-6776-04782C8911DA}"/>
              </a:ext>
            </a:extLst>
          </p:cNvPr>
          <p:cNvCxnSpPr>
            <a:cxnSpLocks/>
          </p:cNvCxnSpPr>
          <p:nvPr/>
        </p:nvCxnSpPr>
        <p:spPr>
          <a:xfrm flipV="1">
            <a:off x="4323314" y="3707766"/>
            <a:ext cx="3492748" cy="292303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BD28E2-6AD6-AA14-9BB5-DF82DAF52273}"/>
              </a:ext>
            </a:extLst>
          </p:cNvPr>
          <p:cNvCxnSpPr>
            <a:cxnSpLocks/>
          </p:cNvCxnSpPr>
          <p:nvPr/>
        </p:nvCxnSpPr>
        <p:spPr>
          <a:xfrm>
            <a:off x="4005574" y="2847584"/>
            <a:ext cx="161913" cy="1204356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01B88A-A331-686D-C94B-6100D4035737}"/>
              </a:ext>
            </a:extLst>
          </p:cNvPr>
          <p:cNvCxnSpPr>
            <a:cxnSpLocks/>
          </p:cNvCxnSpPr>
          <p:nvPr/>
        </p:nvCxnSpPr>
        <p:spPr>
          <a:xfrm>
            <a:off x="7816043" y="3780467"/>
            <a:ext cx="732012" cy="1064604"/>
          </a:xfrm>
          <a:prstGeom prst="line">
            <a:avLst/>
          </a:prstGeom>
          <a:noFill/>
          <a:ln w="53975" cap="flat">
            <a:solidFill>
              <a:schemeClr val="accent5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AE2357E-600B-CFF3-279C-78CB890548BF}"/>
              </a:ext>
            </a:extLst>
          </p:cNvPr>
          <p:cNvCxnSpPr>
            <a:cxnSpLocks/>
          </p:cNvCxnSpPr>
          <p:nvPr/>
        </p:nvCxnSpPr>
        <p:spPr>
          <a:xfrm flipH="1">
            <a:off x="11766402" y="3724943"/>
            <a:ext cx="4465001" cy="601611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F10051-E097-9BEB-E153-AB1F3C7732BD}"/>
              </a:ext>
            </a:extLst>
          </p:cNvPr>
          <p:cNvCxnSpPr>
            <a:cxnSpLocks/>
          </p:cNvCxnSpPr>
          <p:nvPr/>
        </p:nvCxnSpPr>
        <p:spPr>
          <a:xfrm flipH="1">
            <a:off x="8328935" y="2373816"/>
            <a:ext cx="2254398" cy="125370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3BEA37C-277B-2A03-8FC4-042CCE8833BC}"/>
              </a:ext>
            </a:extLst>
          </p:cNvPr>
          <p:cNvCxnSpPr>
            <a:cxnSpLocks/>
          </p:cNvCxnSpPr>
          <p:nvPr/>
        </p:nvCxnSpPr>
        <p:spPr>
          <a:xfrm flipH="1" flipV="1">
            <a:off x="10606859" y="2397760"/>
            <a:ext cx="567554" cy="685267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182C73-4E68-4922-B79B-141C0E325D9F}"/>
              </a:ext>
            </a:extLst>
          </p:cNvPr>
          <p:cNvCxnSpPr>
            <a:cxnSpLocks/>
          </p:cNvCxnSpPr>
          <p:nvPr/>
        </p:nvCxnSpPr>
        <p:spPr>
          <a:xfrm flipH="1">
            <a:off x="11052394" y="1977892"/>
            <a:ext cx="5179009" cy="1076096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E326744-0078-E46C-CC5C-33402D2BE72A}"/>
              </a:ext>
            </a:extLst>
          </p:cNvPr>
          <p:cNvCxnSpPr>
            <a:cxnSpLocks/>
          </p:cNvCxnSpPr>
          <p:nvPr/>
        </p:nvCxnSpPr>
        <p:spPr>
          <a:xfrm flipH="1" flipV="1">
            <a:off x="15203109" y="3053988"/>
            <a:ext cx="1071447" cy="610240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CFA03D-6354-B3DF-4884-21D85A7740EE}"/>
              </a:ext>
            </a:extLst>
          </p:cNvPr>
          <p:cNvCxnSpPr>
            <a:cxnSpLocks/>
          </p:cNvCxnSpPr>
          <p:nvPr/>
        </p:nvCxnSpPr>
        <p:spPr>
          <a:xfrm flipH="1">
            <a:off x="15216581" y="2552848"/>
            <a:ext cx="2300976" cy="517824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041A8E1-4C6E-50B8-DF41-76010DF1A33C}"/>
              </a:ext>
            </a:extLst>
          </p:cNvPr>
          <p:cNvCxnSpPr>
            <a:cxnSpLocks/>
          </p:cNvCxnSpPr>
          <p:nvPr/>
        </p:nvCxnSpPr>
        <p:spPr>
          <a:xfrm flipH="1" flipV="1">
            <a:off x="16274556" y="1976059"/>
            <a:ext cx="1243001" cy="534675"/>
          </a:xfrm>
          <a:prstGeom prst="line">
            <a:avLst/>
          </a:prstGeom>
          <a:noFill/>
          <a:ln w="53975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I-LUCE current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9009">
              <a:defRPr sz="8848"/>
            </a:lvl1pPr>
          </a:lstStyle>
          <a:p>
            <a:r>
              <a:rPr dirty="0"/>
              <a:t>I-LUCE current status</a:t>
            </a:r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94303" y="12714401"/>
            <a:ext cx="486385" cy="523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56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265" y="2080811"/>
            <a:ext cx="17581948" cy="9643590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solidFill>
              <a:srgbClr val="002060"/>
            </a:solidFill>
            <a:miter lim="400000"/>
          </a:ln>
        </p:spPr>
      </p:pic>
      <p:sp>
        <p:nvSpPr>
          <p:cNvPr id="567" name="Electrons spectra from X. Wang et al. “Quasi-monoenergetic laser-plasma acceleration of electrons to 2 GeV”, NATURE COMMUNICATIONS, 4:1988 2018 DOI: 10.1038/ncomms2988"/>
          <p:cNvSpPr txBox="1"/>
          <p:nvPr/>
        </p:nvSpPr>
        <p:spPr>
          <a:xfrm>
            <a:off x="10888827" y="2994662"/>
            <a:ext cx="1678312" cy="539088"/>
          </a:xfrm>
          <a:prstGeom prst="rect">
            <a:avLst/>
          </a:prstGeom>
          <a:solidFill>
            <a:srgbClr val="FFFFE0"/>
          </a:solidFill>
          <a:ln w="508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7" tIns="53577" rIns="53577" bIns="53577" anchor="ctr">
            <a:spAutoFit/>
          </a:bodyPr>
          <a:lstStyle>
            <a:lvl1pPr algn="l" defTabSz="1828800">
              <a:defRPr sz="2800" b="0">
                <a:solidFill>
                  <a:srgbClr val="C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it-IT" dirty="0" err="1"/>
              <a:t>July</a:t>
            </a:r>
            <a:r>
              <a:rPr dirty="0"/>
              <a:t> 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569" name="Electrons spectra from X. Wang et al. “Quasi-monoenergetic laser-plasma acceleration of electrons to 2 GeV”, NATURE COMMUNICATIONS, 4:1988 2018 DOI: 10.1038/ncomms2988"/>
          <p:cNvSpPr txBox="1"/>
          <p:nvPr/>
        </p:nvSpPr>
        <p:spPr>
          <a:xfrm>
            <a:off x="15593023" y="5127620"/>
            <a:ext cx="3008719" cy="640557"/>
          </a:xfrm>
          <a:prstGeom prst="rect">
            <a:avLst/>
          </a:prstGeom>
          <a:solidFill>
            <a:srgbClr val="FFFFE0"/>
          </a:solidFill>
          <a:ln w="508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7" tIns="53577" rIns="53577" bIns="53577" anchor="ctr">
            <a:spAutoFit/>
          </a:bodyPr>
          <a:lstStyle>
            <a:lvl1pPr algn="l" defTabSz="1828800">
              <a:defRPr sz="2800" b="0">
                <a:solidFill>
                  <a:srgbClr val="C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November 2026</a:t>
            </a:r>
          </a:p>
        </p:txBody>
      </p:sp>
      <p:pic>
        <p:nvPicPr>
          <p:cNvPr id="571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5068" y="2743201"/>
            <a:ext cx="1909235" cy="50292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wo laser outputs…"/>
          <p:cNvSpPr txBox="1"/>
          <p:nvPr/>
        </p:nvSpPr>
        <p:spPr>
          <a:xfrm>
            <a:off x="93787" y="2671836"/>
            <a:ext cx="6327744" cy="2393346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600" dirty="0"/>
              <a:t>Two laser </a:t>
            </a:r>
            <a:r>
              <a:rPr lang="it-IT" sz="3600" dirty="0"/>
              <a:t>systems (L1 and L2), </a:t>
            </a:r>
          </a:p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3600" dirty="0" err="1"/>
              <a:t>four</a:t>
            </a:r>
            <a:r>
              <a:rPr lang="it-IT" sz="3600" dirty="0"/>
              <a:t> Experimental Stations (ES), </a:t>
            </a:r>
          </a:p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3600" dirty="0"/>
              <a:t>and </a:t>
            </a:r>
            <a:r>
              <a:rPr lang="it-IT" sz="3600" dirty="0" err="1"/>
              <a:t>three</a:t>
            </a:r>
            <a:r>
              <a:rPr lang="it-IT" sz="3600" dirty="0"/>
              <a:t> laser outputs</a:t>
            </a:r>
            <a:endParaRPr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685C9-A7A3-D89A-414C-D891CBFF6091}"/>
              </a:ext>
            </a:extLst>
          </p:cNvPr>
          <p:cNvSpPr txBox="1"/>
          <p:nvPr/>
        </p:nvSpPr>
        <p:spPr>
          <a:xfrm>
            <a:off x="35452" y="5931800"/>
            <a:ext cx="6624558" cy="26064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Coherent Astrell</a:t>
            </a:r>
            <a:r>
              <a:rPr lang="en-GB" dirty="0">
                <a:solidFill>
                  <a:srgbClr val="002060"/>
                </a:solidFill>
              </a:rPr>
              <a:t>a system (L1): 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b="0" dirty="0">
                <a:solidFill>
                  <a:srgbClr val="002060"/>
                </a:solidFill>
              </a:rPr>
              <a:t>9 mJ, 35 fs, 1 kHz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THALES Quark (L2)</a:t>
            </a:r>
            <a:b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&gt; 8 J, 23 fs, 2.5 – 10 Hz</a:t>
            </a:r>
            <a:b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&gt; 11 J for a 500 TW upgrade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0B0D3-639F-0317-2656-734CF3D0B723}"/>
              </a:ext>
            </a:extLst>
          </p:cNvPr>
          <p:cNvSpPr txBox="1"/>
          <p:nvPr/>
        </p:nvSpPr>
        <p:spPr>
          <a:xfrm>
            <a:off x="526320" y="8811593"/>
            <a:ext cx="5134707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ES1 and ES2: </a:t>
            </a:r>
            <a:b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electron accelerations</a:t>
            </a:r>
          </a:p>
        </p:txBody>
      </p:sp>
      <p:sp>
        <p:nvSpPr>
          <p:cNvPr id="4" name="Two laser outputs…">
            <a:extLst>
              <a:ext uri="{FF2B5EF4-FFF2-40B4-BE49-F238E27FC236}">
                <a16:creationId xmlns:a16="http://schemas.microsoft.com/office/drawing/2014/main" id="{028DDE33-3A62-7EA5-1BEB-D124D365F8B0}"/>
              </a:ext>
            </a:extLst>
          </p:cNvPr>
          <p:cNvSpPr txBox="1"/>
          <p:nvPr/>
        </p:nvSpPr>
        <p:spPr>
          <a:xfrm>
            <a:off x="12567139" y="5932718"/>
            <a:ext cx="738676" cy="68704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ES1</a:t>
            </a:r>
            <a:endParaRPr sz="2800" dirty="0"/>
          </a:p>
        </p:txBody>
      </p:sp>
      <p:sp>
        <p:nvSpPr>
          <p:cNvPr id="5" name="Two laser outputs…">
            <a:extLst>
              <a:ext uri="{FF2B5EF4-FFF2-40B4-BE49-F238E27FC236}">
                <a16:creationId xmlns:a16="http://schemas.microsoft.com/office/drawing/2014/main" id="{8125808B-98E2-6472-1AFD-D21E8EC2587F}"/>
              </a:ext>
            </a:extLst>
          </p:cNvPr>
          <p:cNvSpPr txBox="1"/>
          <p:nvPr/>
        </p:nvSpPr>
        <p:spPr>
          <a:xfrm>
            <a:off x="13390368" y="8033773"/>
            <a:ext cx="841587" cy="68704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ES2</a:t>
            </a:r>
            <a:endParaRPr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2A03D-1B31-D040-5CEB-979C7259FF83}"/>
              </a:ext>
            </a:extLst>
          </p:cNvPr>
          <p:cNvSpPr txBox="1"/>
          <p:nvPr/>
        </p:nvSpPr>
        <p:spPr>
          <a:xfrm>
            <a:off x="431392" y="10271518"/>
            <a:ext cx="4158911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ES3: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 acceleration</a:t>
            </a:r>
            <a:endParaRPr lang="en-GB" b="0" dirty="0"/>
          </a:p>
        </p:txBody>
      </p:sp>
      <p:sp>
        <p:nvSpPr>
          <p:cNvPr id="8" name="Two laser outputs…">
            <a:extLst>
              <a:ext uri="{FF2B5EF4-FFF2-40B4-BE49-F238E27FC236}">
                <a16:creationId xmlns:a16="http://schemas.microsoft.com/office/drawing/2014/main" id="{6F8E842E-FEC3-32E0-D774-41BEF8937A2B}"/>
              </a:ext>
            </a:extLst>
          </p:cNvPr>
          <p:cNvSpPr txBox="1"/>
          <p:nvPr/>
        </p:nvSpPr>
        <p:spPr>
          <a:xfrm>
            <a:off x="13811161" y="6700249"/>
            <a:ext cx="841587" cy="68704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ES3</a:t>
            </a:r>
            <a:endParaRPr sz="2800" dirty="0"/>
          </a:p>
        </p:txBody>
      </p:sp>
      <p:sp>
        <p:nvSpPr>
          <p:cNvPr id="9" name="Two laser outputs…">
            <a:extLst>
              <a:ext uri="{FF2B5EF4-FFF2-40B4-BE49-F238E27FC236}">
                <a16:creationId xmlns:a16="http://schemas.microsoft.com/office/drawing/2014/main" id="{13A7056E-D8A0-8FEB-9442-F4F3A4A108C6}"/>
              </a:ext>
            </a:extLst>
          </p:cNvPr>
          <p:cNvSpPr txBox="1"/>
          <p:nvPr/>
        </p:nvSpPr>
        <p:spPr>
          <a:xfrm>
            <a:off x="17561526" y="7947824"/>
            <a:ext cx="841587" cy="687047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ES4</a:t>
            </a:r>
            <a:endParaRPr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E5FCF-55F5-0B3F-29D3-97703EC28F51}"/>
              </a:ext>
            </a:extLst>
          </p:cNvPr>
          <p:cNvSpPr txBox="1"/>
          <p:nvPr/>
        </p:nvSpPr>
        <p:spPr>
          <a:xfrm>
            <a:off x="510903" y="11268888"/>
            <a:ext cx="5251938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ES4: 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ion-plasma interaction; nuclear physics studies, neutron production</a:t>
            </a:r>
            <a:endParaRPr lang="en-GB" b="0" dirty="0"/>
          </a:p>
        </p:txBody>
      </p:sp>
      <p:sp>
        <p:nvSpPr>
          <p:cNvPr id="11" name="Two laser outputs…">
            <a:extLst>
              <a:ext uri="{FF2B5EF4-FFF2-40B4-BE49-F238E27FC236}">
                <a16:creationId xmlns:a16="http://schemas.microsoft.com/office/drawing/2014/main" id="{7D394CF2-8095-E3C7-274A-917BAF8BB460}"/>
              </a:ext>
            </a:extLst>
          </p:cNvPr>
          <p:cNvSpPr txBox="1"/>
          <p:nvPr/>
        </p:nvSpPr>
        <p:spPr>
          <a:xfrm>
            <a:off x="13021030" y="4995180"/>
            <a:ext cx="738676" cy="687047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L1</a:t>
            </a:r>
            <a:endParaRPr sz="2800" dirty="0"/>
          </a:p>
        </p:txBody>
      </p:sp>
      <p:sp>
        <p:nvSpPr>
          <p:cNvPr id="12" name="Two laser outputs…">
            <a:extLst>
              <a:ext uri="{FF2B5EF4-FFF2-40B4-BE49-F238E27FC236}">
                <a16:creationId xmlns:a16="http://schemas.microsoft.com/office/drawing/2014/main" id="{3437A61F-789F-D829-43C3-D48EEEB4AF67}"/>
              </a:ext>
            </a:extLst>
          </p:cNvPr>
          <p:cNvSpPr txBox="1"/>
          <p:nvPr/>
        </p:nvSpPr>
        <p:spPr>
          <a:xfrm>
            <a:off x="17097382" y="6282371"/>
            <a:ext cx="738676" cy="687047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lnSpc>
                <a:spcPct val="140000"/>
              </a:lnSpc>
              <a:defRPr sz="4200" b="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it-IT" sz="2800" dirty="0"/>
              <a:t>L2</a:t>
            </a:r>
            <a:endParaRPr sz="28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11F24-DA72-CD2D-E368-02F0E8273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I-LUCE current status">
            <a:extLst>
              <a:ext uri="{FF2B5EF4-FFF2-40B4-BE49-F238E27FC236}">
                <a16:creationId xmlns:a16="http://schemas.microsoft.com/office/drawing/2014/main" id="{BA60B670-283A-D684-D7F1-0B4A4B0A36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9009">
              <a:defRPr sz="8848"/>
            </a:lvl1pPr>
          </a:lstStyle>
          <a:p>
            <a:r>
              <a:rPr dirty="0"/>
              <a:t>I-LUCE current status</a:t>
            </a:r>
          </a:p>
        </p:txBody>
      </p:sp>
      <p:sp>
        <p:nvSpPr>
          <p:cNvPr id="565" name="Slide Number">
            <a:extLst>
              <a:ext uri="{FF2B5EF4-FFF2-40B4-BE49-F238E27FC236}">
                <a16:creationId xmlns:a16="http://schemas.microsoft.com/office/drawing/2014/main" id="{38A96908-11DE-AE8D-39AA-7A296A2A3D4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94303" y="12714401"/>
            <a:ext cx="486385" cy="523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4" name="Picture 3" descr="A building with a fence&#10;&#10;AI-generated content may be incorrect.">
            <a:extLst>
              <a:ext uri="{FF2B5EF4-FFF2-40B4-BE49-F238E27FC236}">
                <a16:creationId xmlns:a16="http://schemas.microsoft.com/office/drawing/2014/main" id="{A72B4743-FFE4-2509-4470-5AE7D94B1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04" y="2465932"/>
            <a:ext cx="10782795" cy="5263097"/>
          </a:xfrm>
          <a:prstGeom prst="rect">
            <a:avLst/>
          </a:prstGeom>
          <a:effectLst>
            <a:softEdge rad="129171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BE339F-1A9C-370C-F597-F1377BCA00A1}"/>
              </a:ext>
            </a:extLst>
          </p:cNvPr>
          <p:cNvSpPr txBox="1"/>
          <p:nvPr/>
        </p:nvSpPr>
        <p:spPr>
          <a:xfrm>
            <a:off x="4625211" y="1909153"/>
            <a:ext cx="3996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Avenir Light" panose="020B0402020203020204" pitchFamily="34" charset="77"/>
              </a:rPr>
              <a:t>Control and Users areas</a:t>
            </a:r>
          </a:p>
        </p:txBody>
      </p:sp>
      <p:pic>
        <p:nvPicPr>
          <p:cNvPr id="7" name="Picture 6" descr="A machine on a table&#10;&#10;AI-generated content may be incorrect.">
            <a:extLst>
              <a:ext uri="{FF2B5EF4-FFF2-40B4-BE49-F238E27FC236}">
                <a16:creationId xmlns:a16="http://schemas.microsoft.com/office/drawing/2014/main" id="{5820D860-D651-8B6A-130C-32F69C996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81" y="8562762"/>
            <a:ext cx="7068921" cy="4426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98462-0B3B-3E30-357D-65BA8F600F14}"/>
              </a:ext>
            </a:extLst>
          </p:cNvPr>
          <p:cNvSpPr txBox="1"/>
          <p:nvPr/>
        </p:nvSpPr>
        <p:spPr>
          <a:xfrm>
            <a:off x="1556482" y="7926096"/>
            <a:ext cx="1063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venir Light" panose="020B0402020203020204" pitchFamily="34" charset="77"/>
              </a:rPr>
              <a:t>Plasma laboratory for capillary discharge and LWFA tests</a:t>
            </a:r>
          </a:p>
        </p:txBody>
      </p:sp>
      <p:pic>
        <p:nvPicPr>
          <p:cNvPr id="3" name="Picture 2" descr="A empty room with metal beams&#10;&#10;AI-generated content may be incorrect.">
            <a:extLst>
              <a:ext uri="{FF2B5EF4-FFF2-40B4-BE49-F238E27FC236}">
                <a16:creationId xmlns:a16="http://schemas.microsoft.com/office/drawing/2014/main" id="{BE878084-9EDF-8EEC-FC3C-4D219EAE3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484" y="4003472"/>
            <a:ext cx="9934819" cy="7451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84BF44-7EC8-7F66-FDB8-27674FD61ABD}"/>
              </a:ext>
            </a:extLst>
          </p:cNvPr>
          <p:cNvSpPr txBox="1"/>
          <p:nvPr/>
        </p:nvSpPr>
        <p:spPr>
          <a:xfrm>
            <a:off x="14501751" y="2743657"/>
            <a:ext cx="8201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venir Light" panose="020B0402020203020204" pitchFamily="34" charset="77"/>
              </a:rPr>
              <a:t>Laser and experimental area  realisation ongoing</a:t>
            </a:r>
            <a:endParaRPr lang="en-GB" sz="2800" b="1" dirty="0">
              <a:latin typeface="Avenir Light" panose="020B0402020203020204" pitchFamily="34" charset="77"/>
            </a:endParaRPr>
          </a:p>
        </p:txBody>
      </p:sp>
      <p:pic>
        <p:nvPicPr>
          <p:cNvPr id="12" name="I-LUCE first plasma">
            <a:hlinkClick r:id="" action="ppaction://media"/>
            <a:extLst>
              <a:ext uri="{FF2B5EF4-FFF2-40B4-BE49-F238E27FC236}">
                <a16:creationId xmlns:a16="http://schemas.microsoft.com/office/drawing/2014/main" id="{99140F02-1ECD-105F-4A1A-83DD8C584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2371" r="10636" b="22370"/>
          <a:stretch>
            <a:fillRect/>
          </a:stretch>
        </p:blipFill>
        <p:spPr>
          <a:xfrm>
            <a:off x="8643183" y="8590470"/>
            <a:ext cx="4025243" cy="44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6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93C79-FCAC-9F91-C4EF-99D01DC1E2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8" t="7247" r="4871" b="14296"/>
          <a:stretch>
            <a:fillRect/>
          </a:stretch>
        </p:blipFill>
        <p:spPr>
          <a:xfrm>
            <a:off x="1586752" y="373762"/>
            <a:ext cx="20273526" cy="1242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296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90355-4A6B-0702-E5C6-6B82A3DBB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I-LUCE current status">
            <a:extLst>
              <a:ext uri="{FF2B5EF4-FFF2-40B4-BE49-F238E27FC236}">
                <a16:creationId xmlns:a16="http://schemas.microsoft.com/office/drawing/2014/main" id="{BDFDA9A0-17DA-FABC-632E-41A6394166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49009">
              <a:defRPr sz="8848"/>
            </a:lvl1pPr>
          </a:lstStyle>
          <a:p>
            <a:r>
              <a:rPr dirty="0"/>
              <a:t>I-LUCE current status</a:t>
            </a:r>
          </a:p>
        </p:txBody>
      </p:sp>
      <p:sp>
        <p:nvSpPr>
          <p:cNvPr id="565" name="Slide Number">
            <a:extLst>
              <a:ext uri="{FF2B5EF4-FFF2-40B4-BE49-F238E27FC236}">
                <a16:creationId xmlns:a16="http://schemas.microsoft.com/office/drawing/2014/main" id="{CB97C01C-309A-95AC-82FF-C4E42C9D5BE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94303" y="12714401"/>
            <a:ext cx="486385" cy="523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5D6872-0A2C-5CF0-4B1A-68336B903ED4}"/>
              </a:ext>
            </a:extLst>
          </p:cNvPr>
          <p:cNvSpPr txBox="1"/>
          <p:nvPr/>
        </p:nvSpPr>
        <p:spPr>
          <a:xfrm>
            <a:off x="628367" y="3744228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Laser beam transport at I-LUCE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Carmen Altana today, h 12:20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Facility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E3CC7C-6321-ACD6-691A-E26AA52B6433}"/>
              </a:ext>
            </a:extLst>
          </p:cNvPr>
          <p:cNvSpPr txBox="1"/>
          <p:nvPr/>
        </p:nvSpPr>
        <p:spPr>
          <a:xfrm>
            <a:off x="628366" y="5591756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Laser plasma electron acceleration and applications at I-LUCE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Sahar Arjmand today, h 12:40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Facility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3276B-178D-9D02-6B14-F35674B4B73C}"/>
              </a:ext>
            </a:extLst>
          </p:cNvPr>
          <p:cNvSpPr txBox="1"/>
          <p:nvPr/>
        </p:nvSpPr>
        <p:spPr>
          <a:xfrm>
            <a:off x="628366" y="1753897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n-GB" dirty="0"/>
              <a:t>High peak power laser system for I-LUCE and latest laser technology developments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Simon-Boisson (THALES) today, h 17:50</a:t>
            </a:r>
            <a:b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Company session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2C958-115A-A5CF-D72E-366F3D12EDF1}"/>
              </a:ext>
            </a:extLst>
          </p:cNvPr>
          <p:cNvSpPr txBox="1"/>
          <p:nvPr/>
        </p:nvSpPr>
        <p:spPr>
          <a:xfrm>
            <a:off x="628366" y="7390854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Design and implementation of a laser-driven neutron source at INFN-LNS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Simone </a:t>
            </a:r>
            <a:r>
              <a:rPr kumimoji="0" lang="en-GB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Amaducci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today, h 13:00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Facility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CD1DA-4C3B-FC2B-137A-D28A53E9D419}"/>
              </a:ext>
            </a:extLst>
          </p:cNvPr>
          <p:cNvSpPr txBox="1"/>
          <p:nvPr/>
        </p:nvSpPr>
        <p:spPr>
          <a:xfrm>
            <a:off x="628366" y="9201015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n-GB" dirty="0"/>
              <a:t>Perspectives for the physics of nuclear decays in laser-generated vs ECR plasmas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David Mascali, 19 November h 9:50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Nuclear physics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D6908D-76DA-24F9-CDC8-8700AFD3A5FA}"/>
              </a:ext>
            </a:extLst>
          </p:cNvPr>
          <p:cNvSpPr txBox="1"/>
          <p:nvPr/>
        </p:nvSpPr>
        <p:spPr>
          <a:xfrm>
            <a:off x="628365" y="11092804"/>
            <a:ext cx="21538905" cy="16215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l"/>
            <a:r>
              <a:rPr lang="en-GB" dirty="0"/>
              <a:t>Dosimetric measurements of proton beams at ELIMAIA-ELIMED  facility and the new beamline @ I-LUCE</a:t>
            </a:r>
            <a:br>
              <a:rPr lang="en-GB" dirty="0"/>
            </a:b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Dr Giada </a:t>
            </a:r>
            <a:r>
              <a:rPr kumimoji="0" lang="en-GB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Petringa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19 November h 11:40</a:t>
            </a:r>
          </a:p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/>
              <a:t>Dosimetry and diagnostic session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462708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rotons acceleration up to 15 MeV with solid target (up to 50 MeV)…"/>
          <p:cNvSpPr txBox="1">
            <a:spLocks noGrp="1"/>
          </p:cNvSpPr>
          <p:nvPr>
            <p:ph type="body" idx="1"/>
          </p:nvPr>
        </p:nvSpPr>
        <p:spPr>
          <a:xfrm>
            <a:off x="448562" y="2620950"/>
            <a:ext cx="13655366" cy="1035996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Protons</a:t>
            </a:r>
            <a:r>
              <a:rPr dirty="0"/>
              <a:t> acceleration up to 15 MeV with solid target (up to 50 MeV) </a:t>
            </a:r>
          </a:p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Electrons</a:t>
            </a:r>
            <a:r>
              <a:rPr dirty="0"/>
              <a:t> acceleration up to 300 MeV with capillary and gas-jet system</a:t>
            </a:r>
          </a:p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Neutron</a:t>
            </a:r>
            <a:r>
              <a:rPr dirty="0"/>
              <a:t> beam</a:t>
            </a:r>
          </a:p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Irradiations stations</a:t>
            </a:r>
            <a:r>
              <a:rPr dirty="0"/>
              <a:t> for both protons and electrons for medical and </a:t>
            </a: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multidisciplinary applications</a:t>
            </a:r>
          </a:p>
          <a:p>
            <a:pPr lvl="1" indent="368934" defTabSz="681870">
              <a:spcBef>
                <a:spcPts val="2300"/>
              </a:spcBef>
              <a:defRPr sz="3652"/>
            </a:pPr>
            <a:r>
              <a:rPr dirty="0"/>
              <a:t>Radiobiology</a:t>
            </a:r>
          </a:p>
          <a:p>
            <a:pPr lvl="1" indent="368934" defTabSz="681870">
              <a:spcBef>
                <a:spcPts val="2300"/>
              </a:spcBef>
              <a:defRPr sz="3652"/>
            </a:pPr>
            <a:r>
              <a:rPr dirty="0"/>
              <a:t>FLASH radiotherapy applications</a:t>
            </a:r>
          </a:p>
          <a:p>
            <a:pPr lvl="1" indent="368934" defTabSz="681870">
              <a:spcBef>
                <a:spcPts val="2300"/>
              </a:spcBef>
              <a:defRPr sz="3652"/>
            </a:pPr>
            <a:r>
              <a:rPr dirty="0"/>
              <a:t>Material science</a:t>
            </a:r>
          </a:p>
          <a:p>
            <a:pPr defTabSz="681870">
              <a:spcBef>
                <a:spcPts val="4900"/>
              </a:spcBef>
              <a:defRPr sz="4648"/>
            </a:pP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Interaction</a:t>
            </a:r>
            <a:r>
              <a:rPr dirty="0"/>
              <a:t> of conventional ion beams with laser-generated plasmas</a:t>
            </a:r>
          </a:p>
        </p:txBody>
      </p:sp>
      <p:sp>
        <p:nvSpPr>
          <p:cNvPr id="6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679" name="I-LUCE first phas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I-LUCE first phase</a:t>
            </a:r>
          </a:p>
        </p:txBody>
      </p:sp>
      <p:sp>
        <p:nvSpPr>
          <p:cNvPr id="680" name="Available secondary sources / end-stations"/>
          <p:cNvSpPr txBox="1"/>
          <p:nvPr/>
        </p:nvSpPr>
        <p:spPr>
          <a:xfrm>
            <a:off x="2407542" y="1716325"/>
            <a:ext cx="8096264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3300" b="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r>
              <a:rPr dirty="0"/>
              <a:t>Available secondary sources / end-stations</a:t>
            </a:r>
          </a:p>
        </p:txBody>
      </p:sp>
      <p:pic>
        <p:nvPicPr>
          <p:cNvPr id="2" name="Screenshot 2024-01-11 at 01.25.56.png" descr="Screenshot 2024-01-11 at 01.25.56.png">
            <a:extLst>
              <a:ext uri="{FF2B5EF4-FFF2-40B4-BE49-F238E27FC236}">
                <a16:creationId xmlns:a16="http://schemas.microsoft.com/office/drawing/2014/main" id="{F4A33D42-A367-B912-8713-3CBB80F9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725" y="2497012"/>
            <a:ext cx="7744161" cy="9061884"/>
          </a:xfrm>
          <a:prstGeom prst="rect">
            <a:avLst/>
          </a:prstGeom>
          <a:ln w="25400">
            <a:miter lim="400000"/>
          </a:ln>
          <a:effectLst>
            <a:outerShdw blurRad="165100" dist="508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" name="C Agodi et al., Eur. Phys. J. Plus (2023) 138:1038">
            <a:extLst>
              <a:ext uri="{FF2B5EF4-FFF2-40B4-BE49-F238E27FC236}">
                <a16:creationId xmlns:a16="http://schemas.microsoft.com/office/drawing/2014/main" id="{4462436F-03F1-A1CB-0DB5-5048A1E6B566}"/>
              </a:ext>
            </a:extLst>
          </p:cNvPr>
          <p:cNvSpPr txBox="1"/>
          <p:nvPr/>
        </p:nvSpPr>
        <p:spPr>
          <a:xfrm>
            <a:off x="15926353" y="11602140"/>
            <a:ext cx="8260905" cy="637541"/>
          </a:xfrm>
          <a:prstGeom prst="rect">
            <a:avLst/>
          </a:prstGeom>
          <a:solidFill>
            <a:srgbClr val="EBF3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2438400">
              <a:defRPr sz="2600" b="0">
                <a:solidFill>
                  <a:srgbClr val="477474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C Agodi et al., Eur. Phys. J. Plus (2023) 138:1038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BC364-A5F9-BB9D-5B89-F84E2AFAE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lide Number">
            <a:extLst>
              <a:ext uri="{FF2B5EF4-FFF2-40B4-BE49-F238E27FC236}">
                <a16:creationId xmlns:a16="http://schemas.microsoft.com/office/drawing/2014/main" id="{4379E350-1E1D-EB0A-2976-76FA0A5B77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679" name="I-LUCE first phase">
            <a:extLst>
              <a:ext uri="{FF2B5EF4-FFF2-40B4-BE49-F238E27FC236}">
                <a16:creationId xmlns:a16="http://schemas.microsoft.com/office/drawing/2014/main" id="{C4DBB089-CE56-9768-8BD8-0C4A338608F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HPLA25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441DB9-F07D-B3A8-2D94-6A441FE7C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499" y="2587768"/>
            <a:ext cx="16071436" cy="6577497"/>
          </a:xfrm>
        </p:spPr>
        <p:txBody>
          <a:bodyPr>
            <a:normAutofit fontScale="77500" lnSpcReduction="20000"/>
          </a:bodyPr>
          <a:lstStyle/>
          <a:p>
            <a:pPr marL="0" marR="0" indent="0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Scientific sessions</a:t>
            </a:r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en-GB" dirty="0"/>
              <a:t>facility, radiation production, applications, diagnostic dosimetry and radiobiology, nuclear physics, company</a:t>
            </a:r>
          </a:p>
          <a:p>
            <a:pPr marL="0" marR="0" indent="0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Poster session </a:t>
            </a:r>
            <a:r>
              <a:rPr lang="en-GB" dirty="0"/>
              <a:t>with a money prize for the first and second place): </a:t>
            </a:r>
            <a:br>
              <a:rPr lang="en-GB" dirty="0"/>
            </a:br>
            <a:r>
              <a:rPr lang="en-GB" dirty="0"/>
              <a:t>Tuesday 18</a:t>
            </a:r>
            <a:r>
              <a:rPr lang="en-GB" baseline="30000" dirty="0"/>
              <a:t>th</a:t>
            </a:r>
            <a:r>
              <a:rPr lang="en-GB" dirty="0"/>
              <a:t>  h16:40 – 17:40</a:t>
            </a:r>
            <a:br>
              <a:rPr lang="en-GB" dirty="0"/>
            </a:br>
            <a:r>
              <a:rPr lang="en-GB" dirty="0"/>
              <a:t>Prize assigned Wednesday 19</a:t>
            </a:r>
            <a:r>
              <a:rPr lang="en-GB" baseline="30000" dirty="0"/>
              <a:t>th</a:t>
            </a:r>
            <a:r>
              <a:rPr lang="en-GB" dirty="0"/>
              <a:t> at 13:05</a:t>
            </a:r>
          </a:p>
          <a:p>
            <a:pPr marL="0" marR="0" indent="0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chemeClr val="accent3">
                    <a:lumMod val="50000"/>
                  </a:schemeClr>
                </a:solidFill>
              </a:rPr>
              <a:t>Catania tour: </a:t>
            </a:r>
            <a:r>
              <a:rPr lang="en-GB" dirty="0"/>
              <a:t>Tuesday 18</a:t>
            </a:r>
            <a:r>
              <a:rPr lang="en-GB" baseline="30000" dirty="0"/>
              <a:t>th</a:t>
            </a:r>
            <a:r>
              <a:rPr lang="en-GB" dirty="0"/>
              <a:t> at 17:40 a bus will wring participants to Piazza </a:t>
            </a:r>
            <a:r>
              <a:rPr lang="en-GB" dirty="0" err="1"/>
              <a:t>Stesicoro</a:t>
            </a:r>
            <a:r>
              <a:rPr lang="en-GB" dirty="0"/>
              <a:t> for a guided tour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5D464D-36B5-432F-E843-CB6588C031E6}"/>
              </a:ext>
            </a:extLst>
          </p:cNvPr>
          <p:cNvGrpSpPr/>
          <p:nvPr/>
        </p:nvGrpSpPr>
        <p:grpSpPr>
          <a:xfrm>
            <a:off x="366499" y="2148898"/>
            <a:ext cx="23651002" cy="9644371"/>
            <a:chOff x="366499" y="2035815"/>
            <a:chExt cx="23670598" cy="96443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805F34C-20DC-762F-2DF8-E9F2A0730502}"/>
                </a:ext>
              </a:extLst>
            </p:cNvPr>
            <p:cNvSpPr txBox="1"/>
            <p:nvPr/>
          </p:nvSpPr>
          <p:spPr>
            <a:xfrm>
              <a:off x="366499" y="8378572"/>
              <a:ext cx="16071436" cy="2327555"/>
            </a:xfrm>
            <a:prstGeom prst="rect">
              <a:avLst/>
            </a:prstGeom>
            <a:ln w="12700">
              <a:miter lim="400000"/>
            </a:ln>
          </p:spPr>
          <p:txBody>
            <a:bodyPr lIns="71437" tIns="71437" rIns="71437" bIns="71437">
              <a:noAutofit/>
            </a:bodyPr>
            <a:lstStyle>
              <a:lvl1pPr algn="l">
                <a:spcBef>
                  <a:spcPts val="5900"/>
                </a:spcBef>
                <a:defRPr sz="5600">
                  <a:solidFill>
                    <a:schemeClr val="accent3">
                      <a:lumMod val="50000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1pPr>
              <a:lvl2pPr indent="444500" algn="l">
                <a:spcBef>
                  <a:spcPts val="2800"/>
                </a:spcBef>
                <a:defRPr sz="4400" b="0">
                  <a:latin typeface="Avenir Light"/>
                  <a:ea typeface="Avenir Light"/>
                  <a:cs typeface="Avenir Light"/>
                  <a:sym typeface="Avenir Light"/>
                </a:defRPr>
              </a:lvl2pPr>
              <a:lvl3pPr marL="1766887" indent="-611187" algn="l">
                <a:spcBef>
                  <a:spcPts val="2800"/>
                </a:spcBef>
                <a:buSzPct val="94000"/>
                <a:buChar char="•"/>
                <a:defRPr sz="4400" b="0">
                  <a:latin typeface="Avenir Light"/>
                  <a:ea typeface="Avenir Light"/>
                  <a:cs typeface="Avenir Light"/>
                  <a:sym typeface="Avenir Light"/>
                </a:defRPr>
              </a:lvl3pPr>
              <a:lvl4pPr marL="1944687" indent="-611187" algn="l">
                <a:spcBef>
                  <a:spcPts val="2800"/>
                </a:spcBef>
                <a:buSzPct val="145000"/>
                <a:buChar char="•"/>
                <a:defRPr sz="4400" b="0">
                  <a:latin typeface="Avenir Light"/>
                  <a:ea typeface="Avenir Light"/>
                  <a:cs typeface="Avenir Light"/>
                  <a:sym typeface="Avenir Light"/>
                </a:defRPr>
              </a:lvl4pPr>
              <a:lvl5pPr marL="2389187" indent="-611187" algn="l">
                <a:spcBef>
                  <a:spcPts val="2800"/>
                </a:spcBef>
                <a:buSzPct val="145000"/>
                <a:buChar char="•"/>
                <a:defRPr sz="4400" b="0">
                  <a:latin typeface="Avenir Light"/>
                  <a:ea typeface="Avenir Light"/>
                  <a:cs typeface="Avenir Light"/>
                  <a:sym typeface="Avenir Light"/>
                </a:defRPr>
              </a:lvl5pPr>
              <a:lvl6pPr indent="0" algn="l">
                <a:spcBef>
                  <a:spcPts val="5900"/>
                </a:spcBef>
                <a:defRPr sz="5600" b="0">
                  <a:solidFill>
                    <a:schemeClr val="accent5">
                      <a:lumOff val="-29866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6pPr>
              <a:lvl7pPr indent="0" algn="l">
                <a:spcBef>
                  <a:spcPts val="5900"/>
                </a:spcBef>
                <a:defRPr sz="5600" b="0">
                  <a:solidFill>
                    <a:schemeClr val="accent5">
                      <a:lumOff val="-29866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7pPr>
              <a:lvl8pPr indent="0" algn="l">
                <a:spcBef>
                  <a:spcPts val="5900"/>
                </a:spcBef>
                <a:defRPr sz="5600" b="0">
                  <a:solidFill>
                    <a:schemeClr val="accent5">
                      <a:lumOff val="-29866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8pPr>
              <a:lvl9pPr indent="0" algn="l">
                <a:spcBef>
                  <a:spcPts val="5900"/>
                </a:spcBef>
                <a:defRPr sz="5600" b="0">
                  <a:solidFill>
                    <a:schemeClr val="accent5">
                      <a:lumOff val="-29866"/>
                    </a:schemeClr>
                  </a:solidFill>
                  <a:latin typeface="Avenir Light"/>
                  <a:ea typeface="Avenir Light"/>
                  <a:cs typeface="Avenir Light"/>
                  <a:sym typeface="Avenir Light"/>
                </a:defRPr>
              </a:lvl9pPr>
            </a:lstStyle>
            <a:p>
              <a:r>
                <a:rPr lang="en-GB" sz="4800" dirty="0" err="1"/>
                <a:t>Galà</a:t>
              </a:r>
              <a:r>
                <a:rPr lang="en-GB" sz="4800" dirty="0"/>
                <a:t> Dinner: </a:t>
              </a:r>
              <a:r>
                <a:rPr lang="en-GB" sz="4800" b="0" dirty="0">
                  <a:solidFill>
                    <a:srgbClr val="005493"/>
                  </a:solidFill>
                </a:rPr>
                <a:t>Tuesday 18th at 20:30 participants will meet after the tour at Palazzo Biscari.</a:t>
              </a:r>
              <a:br>
                <a:rPr lang="en-GB" sz="4800" b="0" dirty="0">
                  <a:solidFill>
                    <a:srgbClr val="005493"/>
                  </a:solidFill>
                </a:rPr>
              </a:br>
              <a:r>
                <a:rPr lang="en-GB" sz="4800" b="0" dirty="0">
                  <a:solidFill>
                    <a:srgbClr val="005493"/>
                  </a:solidFill>
                </a:rPr>
                <a:t>Smart casual dress code is recommended</a:t>
              </a:r>
            </a:p>
          </p:txBody>
        </p:sp>
        <p:pic>
          <p:nvPicPr>
            <p:cNvPr id="6" name="Picture 5" descr="A building with many candles on the stairs&#10;&#10;AI-generated content may be incorrect.">
              <a:extLst>
                <a:ext uri="{FF2B5EF4-FFF2-40B4-BE49-F238E27FC236}">
                  <a16:creationId xmlns:a16="http://schemas.microsoft.com/office/drawing/2014/main" id="{8D17A591-A53D-FF81-8A89-D498A8665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07516" y="2035815"/>
              <a:ext cx="6429581" cy="4822186"/>
            </a:xfrm>
            <a:prstGeom prst="rect">
              <a:avLst/>
            </a:prstGeom>
          </p:spPr>
        </p:pic>
        <p:pic>
          <p:nvPicPr>
            <p:cNvPr id="1026" name="Picture 2" descr="Principesco palazzo storico per il tuo matrimonio a Catania | Palazzo  Biscari">
              <a:extLst>
                <a:ext uri="{FF2B5EF4-FFF2-40B4-BE49-F238E27FC236}">
                  <a16:creationId xmlns:a16="http://schemas.microsoft.com/office/drawing/2014/main" id="{E26D044E-8E24-D7E8-5437-D48BE2A56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7517" y="7404515"/>
              <a:ext cx="6429580" cy="4275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9D3BBB-A287-2803-D559-6DD8F3CDAAD3}"/>
              </a:ext>
            </a:extLst>
          </p:cNvPr>
          <p:cNvSpPr txBox="1"/>
          <p:nvPr/>
        </p:nvSpPr>
        <p:spPr>
          <a:xfrm>
            <a:off x="249184" y="11377770"/>
            <a:ext cx="1434896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800" dirty="0">
                <a:solidFill>
                  <a:schemeClr val="accent3">
                    <a:lumMod val="50000"/>
                  </a:schemeClr>
                </a:solidFill>
                <a:latin typeface="Avenir Light"/>
                <a:sym typeface="Avenir Light"/>
              </a:rPr>
              <a:t>Laboratory tour: </a:t>
            </a:r>
            <a:r>
              <a:rPr lang="en-GB" sz="4800" b="0" dirty="0">
                <a:solidFill>
                  <a:srgbClr val="005493"/>
                </a:solidFill>
                <a:latin typeface="Avenir Light"/>
                <a:sym typeface="Avenir Light"/>
              </a:rPr>
              <a:t>after the lunch on the last day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485887A-E9CA-764C-7B64-927A8F74C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243" y="103092"/>
            <a:ext cx="1025538" cy="138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78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742</Words>
  <Application>Microsoft Macintosh PowerPoint</Application>
  <PresentationFormat>Custom</PresentationFormat>
  <Paragraphs>108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Apple Symbols</vt:lpstr>
      <vt:lpstr>Arial</vt:lpstr>
      <vt:lpstr>Avenir Book</vt:lpstr>
      <vt:lpstr>Avenir Light</vt:lpstr>
      <vt:lpstr>Calibri</vt:lpstr>
      <vt:lpstr>Chalkduster</vt:lpstr>
      <vt:lpstr>Gill Sans</vt:lpstr>
      <vt:lpstr>Helvetica Neue</vt:lpstr>
      <vt:lpstr>Helvetica Neue Medium</vt:lpstr>
      <vt:lpstr>Helvetica Neue Thin</vt:lpstr>
      <vt:lpstr>Roboto Light</vt:lpstr>
      <vt:lpstr>White</vt:lpstr>
      <vt:lpstr>I-LUCE Facility Layout: INFN-Laser indUCEd radiation production</vt:lpstr>
      <vt:lpstr>PowerPoint Presentation</vt:lpstr>
      <vt:lpstr>PowerPoint Presentation</vt:lpstr>
      <vt:lpstr>I-LUCE current status</vt:lpstr>
      <vt:lpstr>I-LUCE current status</vt:lpstr>
      <vt:lpstr>PowerPoint Presentation</vt:lpstr>
      <vt:lpstr>I-LUCE current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Giuseppe Cirrone</cp:lastModifiedBy>
  <cp:revision>34</cp:revision>
  <dcterms:modified xsi:type="dcterms:W3CDTF">2025-11-19T11:53:19Z</dcterms:modified>
</cp:coreProperties>
</file>