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750" r:id="rId2"/>
    <p:sldId id="6070" r:id="rId3"/>
    <p:sldId id="6102" r:id="rId4"/>
    <p:sldId id="6096" r:id="rId5"/>
    <p:sldId id="6093" r:id="rId6"/>
    <p:sldId id="6090" r:id="rId7"/>
    <p:sldId id="6076" r:id="rId8"/>
    <p:sldId id="6081" r:id="rId9"/>
    <p:sldId id="6094" r:id="rId10"/>
    <p:sldId id="6099" r:id="rId11"/>
    <p:sldId id="6062" r:id="rId12"/>
    <p:sldId id="6084" r:id="rId13"/>
    <p:sldId id="6085" r:id="rId14"/>
    <p:sldId id="6038" r:id="rId15"/>
    <p:sldId id="6029" r:id="rId16"/>
    <p:sldId id="6101" r:id="rId17"/>
    <p:sldId id="6022" r:id="rId18"/>
    <p:sldId id="6108" r:id="rId19"/>
    <p:sldId id="5543" r:id="rId20"/>
    <p:sldId id="6105" r:id="rId21"/>
    <p:sldId id="6091" r:id="rId22"/>
    <p:sldId id="6109" r:id="rId23"/>
    <p:sldId id="6110" r:id="rId24"/>
    <p:sldId id="56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B9"/>
    <a:srgbClr val="DBFFAD"/>
    <a:srgbClr val="ECCB00"/>
    <a:srgbClr val="B1FFFD"/>
    <a:srgbClr val="EE28FF"/>
    <a:srgbClr val="152BF4"/>
    <a:srgbClr val="7030A0"/>
    <a:srgbClr val="2C67FF"/>
    <a:srgbClr val="FCB3FF"/>
    <a:srgbClr val="45A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77" autoAdjust="0"/>
    <p:restoredTop sz="93946" autoAdjust="0"/>
  </p:normalViewPr>
  <p:slideViewPr>
    <p:cSldViewPr snapToGrid="0" snapToObjects="1">
      <p:cViewPr varScale="1">
        <p:scale>
          <a:sx n="115" d="100"/>
          <a:sy n="115" d="100"/>
        </p:scale>
        <p:origin x="208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93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1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4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09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2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3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1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23, 2025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June 23, 2025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1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0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June 23,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emf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emf"/><Relationship Id="rId4" Type="http://schemas.openxmlformats.org/officeDocument/2006/relationships/image" Target="../media/image74.emf"/><Relationship Id="rId9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hyperlink" Target="https://doi.org/10.3390/instruments801000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4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0.wmf"/><Relationship Id="rId17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6.png"/><Relationship Id="rId15" Type="http://schemas.openxmlformats.org/officeDocument/2006/relationships/image" Target="../media/image32.emf"/><Relationship Id="rId10" Type="http://schemas.openxmlformats.org/officeDocument/2006/relationships/image" Target="../media/image29.w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4490879" y="3249028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450E8-73F2-D8FF-B405-60DCAEDEE4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194861"/>
            <a:ext cx="12192000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u="none" strike="noStrike" dirty="0">
                <a:solidFill>
                  <a:schemeClr val="accent1"/>
                </a:solidFill>
                <a:effectLst/>
                <a:latin typeface="Liberation Sans"/>
              </a:rPr>
              <a:t>New Opportunities at Jefferson Lab</a:t>
            </a:r>
            <a:br>
              <a:rPr lang="en-US" sz="4400" b="1" i="0" u="none" strike="noStrike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</a:br>
            <a:endParaRPr lang="en-US" sz="4400" b="0" dirty="0">
              <a:solidFill>
                <a:schemeClr val="accent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79EF2-E5FA-0335-99CC-BC6BD4C09F4D}"/>
              </a:ext>
            </a:extLst>
          </p:cNvPr>
          <p:cNvSpPr txBox="1">
            <a:spLocks/>
          </p:cNvSpPr>
          <p:nvPr/>
        </p:nvSpPr>
        <p:spPr>
          <a:xfrm>
            <a:off x="-92765" y="2282236"/>
            <a:ext cx="12284765" cy="593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>
                <a:solidFill>
                  <a:schemeClr val="tx1"/>
                </a:solidFill>
                <a:latin typeface="+mn-lt"/>
                <a:ea typeface="+mj-ea"/>
                <a:cs typeface="+mn-cs"/>
              </a:rPr>
              <a:t>Patrizia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+mj-ea"/>
                <a:cs typeface="+mn-cs"/>
              </a:rPr>
              <a:t> Rossi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D0CFFD-16FA-D1E1-6C2F-9A983CFF0252}"/>
              </a:ext>
            </a:extLst>
          </p:cNvPr>
          <p:cNvSpPr txBox="1">
            <a:spLocks/>
          </p:cNvSpPr>
          <p:nvPr/>
        </p:nvSpPr>
        <p:spPr>
          <a:xfrm>
            <a:off x="0" y="3097206"/>
            <a:ext cx="12192000" cy="899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>
                <a:solidFill>
                  <a:srgbClr val="000000"/>
                </a:solidFill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Lepton Interactions with Nucleons and Nuclei</a:t>
            </a:r>
          </a:p>
          <a:p>
            <a:pPr marL="0" indent="0" algn="ctr">
              <a:buNone/>
            </a:pPr>
            <a:r>
              <a:rPr lang="en-US" sz="2000" dirty="0">
                <a:latin typeface="Century Gothic" panose="020B0502020202020204" pitchFamily="34" charset="0"/>
                <a:ea typeface="+mj-ea"/>
                <a:cs typeface="+mn-cs"/>
              </a:rPr>
              <a:t> </a:t>
            </a:r>
            <a:r>
              <a:rPr lang="en-US" sz="2000" dirty="0" err="1">
                <a:latin typeface="Century Gothic" panose="020B0502020202020204" pitchFamily="34" charset="0"/>
                <a:ea typeface="+mj-ea"/>
                <a:cs typeface="+mn-cs"/>
              </a:rPr>
              <a:t>Marciana</a:t>
            </a:r>
            <a:r>
              <a:rPr lang="en-US" sz="2000" dirty="0">
                <a:latin typeface="Century Gothic" panose="020B0502020202020204" pitchFamily="34" charset="0"/>
                <a:ea typeface="+mj-ea"/>
                <a:cs typeface="+mn-cs"/>
              </a:rPr>
              <a:t> Marina - Isola </a:t>
            </a:r>
            <a:r>
              <a:rPr lang="en-US" sz="2000" dirty="0" err="1">
                <a:latin typeface="Century Gothic" panose="020B0502020202020204" pitchFamily="34" charset="0"/>
                <a:ea typeface="+mj-ea"/>
                <a:cs typeface="+mn-cs"/>
              </a:rPr>
              <a:t>d'Elba</a:t>
            </a:r>
            <a:r>
              <a:rPr lang="en-US" sz="2000" dirty="0">
                <a:latin typeface="Century Gothic" panose="020B0502020202020204" pitchFamily="34" charset="0"/>
                <a:ea typeface="+mj-ea"/>
                <a:cs typeface="+mn-cs"/>
              </a:rPr>
              <a:t> (Italy), June 23-27, 2025 </a:t>
            </a:r>
          </a:p>
          <a:p>
            <a:pPr marL="0" indent="0" algn="ctr">
              <a:buNone/>
            </a:pPr>
            <a:endParaRPr lang="en-US" sz="2000" dirty="0">
              <a:latin typeface="Century Gothic" panose="020B0502020202020204" pitchFamily="34" charset="0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4"/>
    </mc:Choice>
    <mc:Fallback xmlns="">
      <p:transition spd="slow" advTm="210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C165E-5F34-3ECB-E75D-86820ABA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7A7C7F28-06E3-FCCD-F934-8FF6D3D2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312"/>
          <a:stretch/>
        </p:blipFill>
        <p:spPr>
          <a:xfrm>
            <a:off x="29134" y="1547858"/>
            <a:ext cx="2579237" cy="4249713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E9A78AB-9FC6-F2D1-B299-AA94424EE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61" y="1647149"/>
            <a:ext cx="3045582" cy="2162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329B33-FCD8-9B26-0EE5-BD0C89DD0203}"/>
              </a:ext>
            </a:extLst>
          </p:cNvPr>
          <p:cNvSpPr txBox="1"/>
          <p:nvPr/>
        </p:nvSpPr>
        <p:spPr>
          <a:xfrm>
            <a:off x="5869532" y="1315712"/>
            <a:ext cx="5533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venir Book" panose="02000503020000020003" pitchFamily="2" charset="0"/>
              </a:rPr>
              <a:t>T</a:t>
            </a:r>
            <a:r>
              <a:rPr lang="en-US" sz="1400" dirty="0">
                <a:effectLst/>
                <a:latin typeface="Avenir Book" panose="02000503020000020003" pitchFamily="2" charset="0"/>
              </a:rPr>
              <a:t>wo theoretical approaches have been used with</a:t>
            </a:r>
            <a:r>
              <a:rPr lang="en-US" sz="1400" dirty="0">
                <a:latin typeface="Avenir Book" panose="02000503020000020003" pitchFamily="2" charset="0"/>
              </a:rPr>
              <a:t> very different domains of validity </a:t>
            </a:r>
          </a:p>
        </p:txBody>
      </p:sp>
      <p:pic>
        <p:nvPicPr>
          <p:cNvPr id="13" name="Picture 12" descr="A diagram of a diagram of a device&#10;&#10;Description automatically generated">
            <a:extLst>
              <a:ext uri="{FF2B5EF4-FFF2-40B4-BE49-F238E27FC236}">
                <a16:creationId xmlns:a16="http://schemas.microsoft.com/office/drawing/2014/main" id="{C32FD4AC-ED54-52B4-93B4-C592BF9CE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344" y="1764049"/>
            <a:ext cx="1819948" cy="11088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08BF36-FE7C-E6E1-2E93-FB69AEB0FD64}"/>
              </a:ext>
            </a:extLst>
          </p:cNvPr>
          <p:cNvSpPr txBox="1"/>
          <p:nvPr/>
        </p:nvSpPr>
        <p:spPr>
          <a:xfrm>
            <a:off x="5390324" y="2093606"/>
            <a:ext cx="4420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System Font Regular"/>
              <a:buChar char="-"/>
            </a:pPr>
            <a:r>
              <a:rPr lang="en-US" sz="1400" b="1" dirty="0">
                <a:solidFill>
                  <a:srgbClr val="152BF4"/>
                </a:solidFill>
                <a:effectLst/>
                <a:latin typeface="Avenir Book" panose="02000503020000020003" pitchFamily="2" charset="0"/>
              </a:rPr>
              <a:t>GPD </a:t>
            </a:r>
            <a:r>
              <a:rPr lang="en-US" sz="1400" b="1" dirty="0">
                <a:solidFill>
                  <a:srgbClr val="152BF4"/>
                </a:solidFill>
                <a:effectLst/>
                <a:latin typeface="Helvetica" pitchFamily="2" charset="0"/>
              </a:rPr>
              <a:t>→</a:t>
            </a:r>
            <a:r>
              <a:rPr lang="en-US" sz="1400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n-US" sz="1400" b="1" dirty="0">
                <a:solidFill>
                  <a:srgbClr val="152BF4"/>
                </a:solidFill>
                <a:latin typeface="Avenir Book" panose="02000503020000020003" pitchFamily="2" charset="0"/>
              </a:rPr>
              <a:t>requires high |t| and works for hard processes </a:t>
            </a:r>
            <a:endParaRPr lang="en-US" sz="1400" dirty="0">
              <a:solidFill>
                <a:srgbClr val="152BF4"/>
              </a:solidFill>
              <a:latin typeface="Avenir Book" panose="02000503020000020003" pitchFamily="2" charset="0"/>
            </a:endParaRPr>
          </a:p>
        </p:txBody>
      </p:sp>
      <p:pic>
        <p:nvPicPr>
          <p:cNvPr id="15" name="Picture 14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8EFEF964-3AAC-47E4-6A09-84452F622F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5" t="5967" r="41382" b="1426"/>
          <a:stretch/>
        </p:blipFill>
        <p:spPr>
          <a:xfrm>
            <a:off x="9966891" y="2828331"/>
            <a:ext cx="974082" cy="1195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CD7BD0-6198-5D5B-8949-8773EACBD2D6}"/>
              </a:ext>
            </a:extLst>
          </p:cNvPr>
          <p:cNvSpPr txBox="1"/>
          <p:nvPr/>
        </p:nvSpPr>
        <p:spPr>
          <a:xfrm>
            <a:off x="2836182" y="4781969"/>
            <a:ext cx="32186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- In leading-term approximation (and neglecting </a:t>
            </a:r>
            <a:r>
              <a:rPr lang="en-US" sz="12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</a:t>
            </a:r>
            <a:r>
              <a:rPr lang="en-US" sz="1200" baseline="-250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): </a:t>
            </a:r>
          </a:p>
          <a:p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H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A</a:t>
            </a:r>
            <a:r>
              <a:rPr lang="en-US" sz="1200" baseline="30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1200" i="1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</a:p>
          <a:p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  <a:r>
              <a:rPr lang="en-US" sz="1200" dirty="0">
                <a:effectLst/>
                <a:latin typeface="Avenir Book" panose="02000503020000020003" pitchFamily="2" charset="0"/>
              </a:rPr>
              <a:t>+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= 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H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 </a:t>
            </a:r>
            <a:r>
              <a:rPr lang="en-US" sz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= 8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C</a:t>
            </a:r>
            <a:r>
              <a:rPr lang="en-US" sz="1200" i="1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Ag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sz="1200" i="1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)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946FB-39AF-6EB4-F90F-439AE6D945D3}"/>
              </a:ext>
            </a:extLst>
          </p:cNvPr>
          <p:cNvSpPr txBox="1"/>
          <p:nvPr/>
        </p:nvSpPr>
        <p:spPr>
          <a:xfrm>
            <a:off x="5922325" y="4474192"/>
            <a:ext cx="6220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venir Book" panose="02000503020000020003" pitchFamily="2" charset="0"/>
              </a:rPr>
              <a:t>gGFFs</a:t>
            </a:r>
            <a:r>
              <a:rPr lang="en-US" sz="1400" dirty="0">
                <a:latin typeface="Avenir Book" panose="02000503020000020003" pitchFamily="2" charset="0"/>
              </a:rPr>
              <a:t> extracted via Rosenbluth separation technique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32D71B-6545-FBF7-5804-20A8B0FB0737}"/>
              </a:ext>
            </a:extLst>
          </p:cNvPr>
          <p:cNvSpPr txBox="1"/>
          <p:nvPr/>
        </p:nvSpPr>
        <p:spPr>
          <a:xfrm>
            <a:off x="451887" y="5981133"/>
            <a:ext cx="5223851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General agreement in the extracted FFs </a:t>
            </a:r>
            <a:r>
              <a:rPr lang="en-US" sz="1600" dirty="0">
                <a:latin typeface="American Typewriter" panose="02090604020004020304" pitchFamily="18" charset="77"/>
              </a:rPr>
              <a:t>using two diametric theories</a:t>
            </a:r>
            <a:r>
              <a:rPr lang="en-US" sz="16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, and agreement with lattice </a:t>
            </a:r>
          </a:p>
        </p:txBody>
      </p:sp>
      <p:pic>
        <p:nvPicPr>
          <p:cNvPr id="20" name="Picture 1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798F0A6-BCBF-36BC-2118-53DC538C84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014" b="51143"/>
          <a:stretch/>
        </p:blipFill>
        <p:spPr>
          <a:xfrm>
            <a:off x="5715733" y="4825668"/>
            <a:ext cx="3173437" cy="1966923"/>
          </a:xfrm>
          <a:prstGeom prst="rect">
            <a:avLst/>
          </a:prstGeom>
        </p:spPr>
      </p:pic>
      <p:pic>
        <p:nvPicPr>
          <p:cNvPr id="21" name="Picture 2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022E0F3-B6A8-A6D2-3034-FE7F276886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000" r="52014"/>
          <a:stretch/>
        </p:blipFill>
        <p:spPr>
          <a:xfrm>
            <a:off x="8929164" y="4739939"/>
            <a:ext cx="3173437" cy="20532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84B15-05D2-D3F2-DF6B-4B541E8D5F76}"/>
              </a:ext>
            </a:extLst>
          </p:cNvPr>
          <p:cNvSpPr txBox="1"/>
          <p:nvPr/>
        </p:nvSpPr>
        <p:spPr>
          <a:xfrm>
            <a:off x="44796" y="832645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latin typeface="Avenir Book" panose="02000503020000020003" pitchFamily="2" charset="0"/>
              </a:rPr>
              <a:t>Charmonium photoproduction near threshold has been used to probe the gluonic structure of the nucleon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C3C07E-E9E2-B306-624A-8E92457E7D45}"/>
              </a:ext>
            </a:extLst>
          </p:cNvPr>
          <p:cNvSpPr txBox="1"/>
          <p:nvPr/>
        </p:nvSpPr>
        <p:spPr>
          <a:xfrm>
            <a:off x="6195176" y="3388349"/>
            <a:ext cx="3212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Helvetica" pitchFamily="2" charset="0"/>
              </a:rPr>
              <a:t>2) (d</a:t>
            </a:r>
            <a:r>
              <a:rPr lang="el-GR" sz="1200" b="1" i="1" dirty="0">
                <a:effectLst/>
                <a:latin typeface="Helvetica" pitchFamily="2" charset="0"/>
              </a:rPr>
              <a:t>σ</a:t>
            </a:r>
            <a:r>
              <a:rPr lang="en-US" sz="1200" b="1" i="1" dirty="0">
                <a:effectLst/>
                <a:latin typeface="Helvetica" pitchFamily="2" charset="0"/>
              </a:rPr>
              <a:t>/dt</a:t>
            </a:r>
            <a:r>
              <a:rPr lang="en-US" sz="1200" b="1" dirty="0">
                <a:effectLst/>
                <a:latin typeface="Helvetica" pitchFamily="2" charset="0"/>
              </a:rPr>
              <a:t>)</a:t>
            </a:r>
            <a:r>
              <a:rPr lang="el-GR" sz="1200" b="1" i="1" baseline="-25000" dirty="0">
                <a:effectLst/>
                <a:latin typeface="Helvetica" pitchFamily="2" charset="0"/>
              </a:rPr>
              <a:t>γ</a:t>
            </a:r>
            <a:r>
              <a:rPr lang="en-US" sz="1200" b="1" i="1" baseline="-25000" dirty="0" err="1">
                <a:effectLst/>
                <a:latin typeface="Helvetica" pitchFamily="2" charset="0"/>
              </a:rPr>
              <a:t>p</a:t>
            </a:r>
            <a:r>
              <a:rPr lang="en-US" sz="1200" b="1" baseline="-25000" dirty="0" err="1">
                <a:effectLst/>
                <a:latin typeface="Helvetica" pitchFamily="2" charset="0"/>
              </a:rPr>
              <a:t>→</a:t>
            </a:r>
            <a:r>
              <a:rPr lang="en-US" sz="1200" b="1" i="1" baseline="-25000" dirty="0" err="1">
                <a:effectLst/>
                <a:latin typeface="Helvetica" pitchFamily="2" charset="0"/>
              </a:rPr>
              <a:t>J</a:t>
            </a:r>
            <a:r>
              <a:rPr lang="en-US" sz="1200" b="1" baseline="-25000" dirty="0">
                <a:effectLst/>
                <a:latin typeface="Helvetica" pitchFamily="2" charset="0"/>
              </a:rPr>
              <a:t>/</a:t>
            </a:r>
            <a:r>
              <a:rPr lang="el-GR" sz="1200" b="1" i="1" baseline="-25000" dirty="0">
                <a:effectLst/>
                <a:latin typeface="Helvetica" pitchFamily="2" charset="0"/>
              </a:rPr>
              <a:t>ψ</a:t>
            </a:r>
            <a:r>
              <a:rPr lang="en-US" sz="1200" b="1" i="1" baseline="-25000" dirty="0">
                <a:effectLst/>
                <a:latin typeface="Helvetica" pitchFamily="2" charset="0"/>
              </a:rPr>
              <a:t>p</a:t>
            </a:r>
            <a:r>
              <a:rPr lang="en-US" sz="1200" b="1" i="1" dirty="0">
                <a:effectLst/>
                <a:latin typeface="Helvetica" pitchFamily="2" charset="0"/>
              </a:rPr>
              <a:t> </a:t>
            </a:r>
            <a:r>
              <a:rPr lang="en-US" sz="1200" b="1" dirty="0">
                <a:effectLst/>
                <a:latin typeface="Helvetica" pitchFamily="2" charset="0"/>
              </a:rPr>
              <a:t>= </a:t>
            </a:r>
            <a:r>
              <a:rPr lang="en-US" sz="1200" b="1" i="1" dirty="0">
                <a:effectLst/>
                <a:latin typeface="Helvetica" pitchFamily="2" charset="0"/>
              </a:rPr>
              <a:t>N(E</a:t>
            </a:r>
            <a:r>
              <a:rPr lang="el-GR" sz="1200" b="1" i="1" dirty="0">
                <a:effectLst/>
                <a:latin typeface="Helvetica" pitchFamily="2" charset="0"/>
              </a:rPr>
              <a:t>γ</a:t>
            </a:r>
            <a:r>
              <a:rPr lang="el-GR" sz="1200" b="1" dirty="0">
                <a:effectLst/>
                <a:latin typeface="Helvetica" pitchFamily="2" charset="0"/>
              </a:rPr>
              <a:t>)[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H</a:t>
            </a:r>
            <a:r>
              <a:rPr lang="en-US" sz="1200" b="1" baseline="-25000" dirty="0">
                <a:solidFill>
                  <a:srgbClr val="FF2500"/>
                </a:solidFill>
                <a:effectLst/>
                <a:latin typeface="Helvetica" pitchFamily="2" charset="0"/>
              </a:rPr>
              <a:t>0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(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t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)</a:t>
            </a:r>
            <a:r>
              <a:rPr lang="en-US" sz="1200" b="1" dirty="0">
                <a:effectLst/>
                <a:latin typeface="Helvetica" pitchFamily="2" charset="0"/>
              </a:rPr>
              <a:t>+</a:t>
            </a:r>
            <a:r>
              <a:rPr lang="el-GR" sz="1200" b="1" i="1" dirty="0">
                <a:effectLst/>
                <a:latin typeface="Helvetica" pitchFamily="2" charset="0"/>
              </a:rPr>
              <a:t>η</a:t>
            </a:r>
            <a:r>
              <a:rPr lang="el-GR" sz="1200" b="1" baseline="30000" dirty="0">
                <a:effectLst/>
                <a:latin typeface="Helvetica" pitchFamily="2" charset="0"/>
              </a:rPr>
              <a:t>2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H</a:t>
            </a:r>
            <a:r>
              <a:rPr lang="en-US" sz="1200" b="1" baseline="-25000" dirty="0">
                <a:solidFill>
                  <a:srgbClr val="FF2500"/>
                </a:solidFill>
                <a:effectLst/>
                <a:latin typeface="Helvetica" pitchFamily="2" charset="0"/>
              </a:rPr>
              <a:t>2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(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t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)</a:t>
            </a:r>
            <a:r>
              <a:rPr lang="en-US" sz="1200" b="1" dirty="0">
                <a:effectLst/>
                <a:latin typeface="Helvetica" pitchFamily="2" charset="0"/>
              </a:rPr>
              <a:t>] + . 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4993A2-C967-9A8F-2362-C6F4FAB2A987}"/>
              </a:ext>
            </a:extLst>
          </p:cNvPr>
          <p:cNvSpPr txBox="1"/>
          <p:nvPr/>
        </p:nvSpPr>
        <p:spPr>
          <a:xfrm>
            <a:off x="6287549" y="2581301"/>
            <a:ext cx="34336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Helvetica" pitchFamily="2" charset="0"/>
              </a:rPr>
              <a:t>1) (d</a:t>
            </a:r>
            <a:r>
              <a:rPr lang="el-GR" sz="1200" b="1" i="1" dirty="0">
                <a:effectLst/>
                <a:latin typeface="Helvetica" pitchFamily="2" charset="0"/>
              </a:rPr>
              <a:t>σ</a:t>
            </a:r>
            <a:r>
              <a:rPr lang="en-US" sz="1200" b="1" i="1" dirty="0">
                <a:effectLst/>
                <a:latin typeface="Helvetica" pitchFamily="2" charset="0"/>
              </a:rPr>
              <a:t>/dt</a:t>
            </a:r>
            <a:r>
              <a:rPr lang="en-US" sz="1200" b="1" dirty="0">
                <a:effectLst/>
                <a:latin typeface="Helvetica" pitchFamily="2" charset="0"/>
              </a:rPr>
              <a:t>)</a:t>
            </a:r>
            <a:r>
              <a:rPr lang="el-GR" sz="1200" b="1" i="1" baseline="-25000" dirty="0">
                <a:effectLst/>
                <a:latin typeface="Helvetica" pitchFamily="2" charset="0"/>
              </a:rPr>
              <a:t>γ</a:t>
            </a:r>
            <a:r>
              <a:rPr lang="en-US" sz="1200" b="1" i="1" baseline="-25000" dirty="0" err="1">
                <a:effectLst/>
                <a:latin typeface="Helvetica" pitchFamily="2" charset="0"/>
              </a:rPr>
              <a:t>p</a:t>
            </a:r>
            <a:r>
              <a:rPr lang="en-US" sz="1200" b="1" baseline="-25000" dirty="0" err="1">
                <a:effectLst/>
                <a:latin typeface="Helvetica" pitchFamily="2" charset="0"/>
              </a:rPr>
              <a:t>→</a:t>
            </a:r>
            <a:r>
              <a:rPr lang="en-US" sz="1200" b="1" i="1" baseline="-25000" dirty="0" err="1">
                <a:effectLst/>
                <a:latin typeface="Helvetica" pitchFamily="2" charset="0"/>
              </a:rPr>
              <a:t>J</a:t>
            </a:r>
            <a:r>
              <a:rPr lang="en-US" sz="1200" b="1" baseline="-25000" dirty="0">
                <a:effectLst/>
                <a:latin typeface="Helvetica" pitchFamily="2" charset="0"/>
              </a:rPr>
              <a:t>/</a:t>
            </a:r>
            <a:r>
              <a:rPr lang="el-GR" sz="1200" b="1" i="1" baseline="-25000" dirty="0">
                <a:effectLst/>
                <a:latin typeface="Helvetica" pitchFamily="2" charset="0"/>
              </a:rPr>
              <a:t>ψ</a:t>
            </a:r>
            <a:r>
              <a:rPr lang="en-US" sz="1200" b="1" i="1" baseline="-25000" dirty="0">
                <a:effectLst/>
                <a:latin typeface="Helvetica" pitchFamily="2" charset="0"/>
              </a:rPr>
              <a:t>p</a:t>
            </a:r>
            <a:r>
              <a:rPr lang="en-US" sz="1200" b="1" i="1" dirty="0">
                <a:effectLst/>
                <a:latin typeface="Helvetica" pitchFamily="2" charset="0"/>
              </a:rPr>
              <a:t> </a:t>
            </a:r>
            <a:r>
              <a:rPr lang="en-US" sz="1200" b="1" dirty="0">
                <a:effectLst/>
                <a:latin typeface="Helvetica" pitchFamily="2" charset="0"/>
              </a:rPr>
              <a:t>= </a:t>
            </a:r>
            <a:r>
              <a:rPr lang="en-US" sz="1200" b="1" i="1" dirty="0">
                <a:effectLst/>
                <a:latin typeface="Helvetica" pitchFamily="2" charset="0"/>
              </a:rPr>
              <a:t>F</a:t>
            </a:r>
            <a:r>
              <a:rPr lang="en-US" sz="1200" b="1" dirty="0">
                <a:effectLst/>
                <a:latin typeface="Helvetica" pitchFamily="2" charset="0"/>
              </a:rPr>
              <a:t>(</a:t>
            </a:r>
            <a:r>
              <a:rPr lang="en-US" sz="1200" b="1" i="1" dirty="0">
                <a:effectLst/>
                <a:latin typeface="Helvetica" pitchFamily="2" charset="0"/>
              </a:rPr>
              <a:t>E</a:t>
            </a:r>
            <a:r>
              <a:rPr lang="el-GR" sz="1200" b="1" i="1" dirty="0">
                <a:effectLst/>
                <a:latin typeface="Helvetica" pitchFamily="2" charset="0"/>
              </a:rPr>
              <a:t>γ</a:t>
            </a:r>
            <a:r>
              <a:rPr lang="el-GR" sz="1200" b="1" dirty="0">
                <a:effectLst/>
                <a:latin typeface="Helvetica" pitchFamily="2" charset="0"/>
              </a:rPr>
              <a:t>)</a:t>
            </a:r>
            <a:r>
              <a:rPr lang="el-GR" sz="1200" b="1" i="1" dirty="0">
                <a:effectLst/>
                <a:latin typeface="Helvetica" pitchFamily="2" charset="0"/>
              </a:rPr>
              <a:t>ξ</a:t>
            </a:r>
            <a:r>
              <a:rPr lang="el-GR" sz="1200" b="1" baseline="30000" dirty="0">
                <a:effectLst/>
                <a:latin typeface="Helvetica" pitchFamily="2" charset="0"/>
              </a:rPr>
              <a:t>−4</a:t>
            </a:r>
            <a:r>
              <a:rPr lang="el-GR" sz="1200" b="1" dirty="0">
                <a:effectLst/>
                <a:latin typeface="Helvetica" pitchFamily="2" charset="0"/>
              </a:rPr>
              <a:t>[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G</a:t>
            </a:r>
            <a:r>
              <a:rPr lang="en-US" sz="1200" b="1" baseline="-25000" dirty="0">
                <a:solidFill>
                  <a:srgbClr val="FF2500"/>
                </a:solidFill>
                <a:effectLst/>
                <a:latin typeface="Helvetica" pitchFamily="2" charset="0"/>
              </a:rPr>
              <a:t>0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(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t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)</a:t>
            </a:r>
            <a:r>
              <a:rPr lang="en-US" sz="1200" b="1" dirty="0">
                <a:effectLst/>
                <a:latin typeface="Helvetica" pitchFamily="2" charset="0"/>
              </a:rPr>
              <a:t>+</a:t>
            </a:r>
            <a:r>
              <a:rPr lang="el-GR" sz="1200" b="1" i="1" dirty="0">
                <a:effectLst/>
                <a:latin typeface="Helvetica" pitchFamily="2" charset="0"/>
              </a:rPr>
              <a:t>ξ</a:t>
            </a:r>
            <a:r>
              <a:rPr lang="el-GR" sz="1200" b="1" baseline="30000" dirty="0">
                <a:effectLst/>
                <a:latin typeface="Helvetica" pitchFamily="2" charset="0"/>
              </a:rPr>
              <a:t>2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G</a:t>
            </a:r>
            <a:r>
              <a:rPr lang="en-US" sz="1200" b="1" baseline="-25000" dirty="0">
                <a:solidFill>
                  <a:srgbClr val="FF2500"/>
                </a:solidFill>
                <a:effectLst/>
                <a:latin typeface="Helvetica" pitchFamily="2" charset="0"/>
              </a:rPr>
              <a:t>2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(</a:t>
            </a:r>
            <a:r>
              <a:rPr lang="en-US" sz="1200" b="1" i="1" dirty="0">
                <a:solidFill>
                  <a:srgbClr val="FF2500"/>
                </a:solidFill>
                <a:effectLst/>
                <a:latin typeface="Helvetica" pitchFamily="2" charset="0"/>
              </a:rPr>
              <a:t>t</a:t>
            </a:r>
            <a:r>
              <a:rPr lang="en-US" sz="1200" b="1" dirty="0">
                <a:solidFill>
                  <a:srgbClr val="FF2500"/>
                </a:solidFill>
                <a:effectLst/>
                <a:latin typeface="Helvetica" pitchFamily="2" charset="0"/>
              </a:rPr>
              <a:t>)</a:t>
            </a:r>
            <a:r>
              <a:rPr lang="en-US" sz="1200" b="1" dirty="0">
                <a:effectLst/>
                <a:latin typeface="Helvetica" pitchFamily="2" charset="0"/>
              </a:rPr>
              <a:t>] + . 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88F7BB-9A25-B26B-0DFD-51D79E7102C1}"/>
              </a:ext>
            </a:extLst>
          </p:cNvPr>
          <p:cNvSpPr txBox="1"/>
          <p:nvPr/>
        </p:nvSpPr>
        <p:spPr>
          <a:xfrm>
            <a:off x="5993181" y="4023462"/>
            <a:ext cx="59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venir Book" panose="02000503020000020003" pitchFamily="2" charset="0"/>
              </a:rPr>
              <a:t>Leading terms in 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(t)</a:t>
            </a:r>
            <a:r>
              <a:rPr lang="en-US" sz="1200" dirty="0">
                <a:solidFill>
                  <a:srgbClr val="FF2500"/>
                </a:solidFill>
                <a:latin typeface="Avenir Book" panose="02000503020000020003" pitchFamily="2" charset="0"/>
              </a:rPr>
              <a:t>, 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(t), H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(t)</a:t>
            </a:r>
            <a:r>
              <a:rPr lang="en-US" sz="1200" dirty="0">
                <a:solidFill>
                  <a:srgbClr val="FF2500"/>
                </a:solidFill>
                <a:latin typeface="Avenir Book" panose="02000503020000020003" pitchFamily="2" charset="0"/>
              </a:rPr>
              <a:t>, H</a:t>
            </a:r>
            <a:r>
              <a:rPr lang="en-US" sz="1200" baseline="-25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(t) </a:t>
            </a:r>
            <a:r>
              <a:rPr lang="en-US" sz="1200" dirty="0">
                <a:effectLst/>
                <a:latin typeface="Avenir Book" panose="02000503020000020003" pitchFamily="2" charset="0"/>
              </a:rPr>
              <a:t>contain </a:t>
            </a:r>
            <a:r>
              <a:rPr lang="en-US" sz="1200" dirty="0" err="1">
                <a:effectLst/>
                <a:latin typeface="Avenir Book" panose="02000503020000020003" pitchFamily="2" charset="0"/>
              </a:rPr>
              <a:t>gGFFs</a:t>
            </a:r>
            <a:r>
              <a:rPr lang="en-US" sz="1200" dirty="0">
                <a:latin typeface="Avenir Book" panose="02000503020000020003" pitchFamily="2" charset="0"/>
              </a:rPr>
              <a:t> A</a:t>
            </a:r>
            <a:r>
              <a:rPr lang="en-US" sz="1200" baseline="-25000" dirty="0">
                <a:latin typeface="Avenir Book" panose="02000503020000020003" pitchFamily="2" charset="0"/>
              </a:rPr>
              <a:t>g</a:t>
            </a:r>
            <a:r>
              <a:rPr lang="en-US" sz="1200" dirty="0">
                <a:latin typeface="Avenir Book" panose="02000503020000020003" pitchFamily="2" charset="0"/>
              </a:rPr>
              <a:t>(t), </a:t>
            </a:r>
            <a:r>
              <a:rPr lang="en-US" sz="1200" dirty="0" err="1">
                <a:latin typeface="Avenir Book" panose="02000503020000020003" pitchFamily="2" charset="0"/>
              </a:rPr>
              <a:t>B</a:t>
            </a:r>
            <a:r>
              <a:rPr lang="en-US" sz="1200" baseline="-25000" dirty="0" err="1">
                <a:latin typeface="Avenir Book" panose="02000503020000020003" pitchFamily="2" charset="0"/>
              </a:rPr>
              <a:t>g</a:t>
            </a:r>
            <a:r>
              <a:rPr lang="en-US" sz="1200" dirty="0">
                <a:latin typeface="Avenir Book" panose="02000503020000020003" pitchFamily="2" charset="0"/>
              </a:rPr>
              <a:t>(t), C</a:t>
            </a:r>
            <a:r>
              <a:rPr lang="en-US" sz="1200" baseline="-25000" dirty="0">
                <a:latin typeface="Avenir Book" panose="02000503020000020003" pitchFamily="2" charset="0"/>
              </a:rPr>
              <a:t>g</a:t>
            </a:r>
            <a:r>
              <a:rPr lang="en-US" sz="1200" dirty="0">
                <a:latin typeface="Avenir Book" panose="02000503020000020003" pitchFamily="2" charset="0"/>
              </a:rPr>
              <a:t>(t)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CED3F4-8294-6651-E566-EC3381155340}"/>
              </a:ext>
            </a:extLst>
          </p:cNvPr>
          <p:cNvSpPr txBox="1"/>
          <p:nvPr/>
        </p:nvSpPr>
        <p:spPr>
          <a:xfrm>
            <a:off x="5390324" y="2905689"/>
            <a:ext cx="44200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600" b="1" dirty="0">
              <a:solidFill>
                <a:srgbClr val="EE28FF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System Font Regular"/>
              <a:buChar char="-"/>
            </a:pPr>
            <a:endParaRPr lang="en-US" sz="600" b="1" dirty="0">
              <a:solidFill>
                <a:srgbClr val="EE28FF"/>
              </a:solidFill>
              <a:latin typeface="Avenir Book" panose="02000503020000020003" pitchFamily="2" charset="0"/>
            </a:endParaRPr>
          </a:p>
          <a:p>
            <a:pPr marL="742950" lvl="1" indent="-285750">
              <a:buFont typeface="System Font Regular"/>
              <a:buChar char="-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H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venir Book" panose="02000503020000020003" pitchFamily="2" charset="0"/>
              </a:rPr>
              <a:t>olographic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" pitchFamily="2" charset="0"/>
              </a:rPr>
              <a:t>→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 valid for soft processes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-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2A918DD-E6E8-E5C9-9D0D-D1F030F2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76" y="87300"/>
            <a:ext cx="12199176" cy="487490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chemeClr val="accent1"/>
                </a:solidFill>
                <a:latin typeface="+mn-lt"/>
                <a:cs typeface="Avenir Black"/>
              </a:rPr>
              <a:t>Model-dependent attempt to determine the </a:t>
            </a:r>
            <a:r>
              <a:rPr lang="en-US" sz="4400" b="0" dirty="0" err="1">
                <a:solidFill>
                  <a:schemeClr val="accent1"/>
                </a:solidFill>
                <a:latin typeface="+mn-lt"/>
                <a:cs typeface="Avenir Black"/>
              </a:rPr>
              <a:t>gGFFs</a:t>
            </a:r>
            <a:endParaRPr lang="en-US" sz="44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A9B47-8B6B-0F88-2470-A7C55E62B53C}"/>
              </a:ext>
            </a:extLst>
          </p:cNvPr>
          <p:cNvSpPr txBox="1"/>
          <p:nvPr/>
        </p:nvSpPr>
        <p:spPr>
          <a:xfrm>
            <a:off x="8835507" y="6629463"/>
            <a:ext cx="39488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7030A0"/>
                </a:solidFill>
                <a:latin typeface="Avenir Book" panose="02000503020000020003" pitchFamily="2" charset="0"/>
              </a:rPr>
              <a:t>L. </a:t>
            </a:r>
            <a:r>
              <a:rPr lang="en-US" sz="10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Pentchev</a:t>
            </a:r>
            <a:r>
              <a:rPr lang="en-US" sz="1000" b="1" dirty="0">
                <a:solidFill>
                  <a:srgbClr val="7030A0"/>
                </a:solidFill>
                <a:latin typeface="Avenir Book" panose="02000503020000020003" pitchFamily="2" charset="0"/>
              </a:rPr>
              <a:t>, E. </a:t>
            </a:r>
            <a:r>
              <a:rPr lang="en-US" sz="10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Chudakov</a:t>
            </a:r>
            <a:r>
              <a:rPr lang="en-US" sz="1000" b="1" dirty="0">
                <a:solidFill>
                  <a:srgbClr val="7030A0"/>
                </a:solidFill>
                <a:latin typeface="Avenir Book" panose="02000503020000020003" pitchFamily="2" charset="0"/>
              </a:rPr>
              <a:t> arXiv:2404.18776v2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2B1123-40CB-4524-FAFA-454F5CAF3CC5}"/>
              </a:ext>
            </a:extLst>
          </p:cNvPr>
          <p:cNvSpPr txBox="1"/>
          <p:nvPr/>
        </p:nvSpPr>
        <p:spPr>
          <a:xfrm>
            <a:off x="2718498" y="4017646"/>
            <a:ext cx="312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System Font Regular"/>
              <a:buChar char="-"/>
            </a:pPr>
            <a:r>
              <a:rPr lang="en-US" sz="1200" dirty="0">
                <a:latin typeface="Avenir Book" panose="02000503020000020003" pitchFamily="2" charset="0"/>
              </a:rPr>
              <a:t>Assuming 1) or 2) </a:t>
            </a:r>
            <a:r>
              <a:rPr lang="en-US" sz="1200" dirty="0">
                <a:effectLst/>
                <a:latin typeface="Avenir Book" panose="02000503020000020003" pitchFamily="2" charset="0"/>
              </a:rPr>
              <a:t>extracted 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the </a:t>
            </a:r>
            <a:r>
              <a:rPr lang="en-US" sz="1200" dirty="0" err="1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gGFFs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1200" dirty="0">
                <a:effectLst/>
                <a:latin typeface="Avenir Book" panose="02000503020000020003" pitchFamily="2" charset="0"/>
              </a:rPr>
              <a:t>kinematically from the data and found they </a:t>
            </a:r>
            <a:r>
              <a:rPr lang="en-US" sz="12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are energy independent </a:t>
            </a:r>
            <a:endParaRPr lang="en-US" sz="1200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99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SoLID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- Proton </a:t>
            </a:r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Mass,Gluonic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Gravitational Form Factors </a:t>
            </a:r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D227922-8D3C-8139-E52B-1C44DCEC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61" y="1563645"/>
            <a:ext cx="9843091" cy="45237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5F3D6C3-7AA9-BA2D-E652-85C753E533D1}"/>
              </a:ext>
            </a:extLst>
          </p:cNvPr>
          <p:cNvSpPr txBox="1">
            <a:spLocks/>
          </p:cNvSpPr>
          <p:nvPr/>
        </p:nvSpPr>
        <p:spPr>
          <a:xfrm>
            <a:off x="58876" y="770564"/>
            <a:ext cx="12133124" cy="668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latin typeface="+mn-lt"/>
                <a:ea typeface="+mn-ea"/>
                <a:cs typeface="+mn-cs"/>
              </a:rPr>
              <a:t>J/</a:t>
            </a:r>
            <a:r>
              <a:rPr lang="el-GR" sz="1800" dirty="0">
                <a:latin typeface="+mn-lt"/>
                <a:ea typeface="+mn-ea"/>
                <a:cs typeface="+mn-cs"/>
              </a:rPr>
              <a:t>ψ </a:t>
            </a:r>
            <a:r>
              <a:rPr lang="en-US" sz="1800" dirty="0">
                <a:latin typeface="American Typewriter" panose="02090604020004020304" pitchFamily="18" charset="77"/>
                <a:ea typeface="ＭＳ Ｐゴシック" panose="020B0600070205080204" pitchFamily="34" charset="-128"/>
                <a:cs typeface="+mn-cs"/>
              </a:rPr>
              <a:t>photoproduction</a:t>
            </a:r>
            <a:r>
              <a:rPr lang="en-US" sz="1800" b="0" dirty="0">
                <a:latin typeface="American Typewriter" panose="02090604020004020304" pitchFamily="18" charset="77"/>
                <a:ea typeface="ＭＳ Ｐゴシック" panose="020B0600070205080204" pitchFamily="34" charset="-128"/>
                <a:cs typeface="+mn-cs"/>
              </a:rPr>
              <a:t> close to threshold used to access the </a:t>
            </a:r>
            <a:r>
              <a:rPr lang="en-US" sz="1800" dirty="0">
                <a:latin typeface="American Typewriter" panose="02090604020004020304" pitchFamily="18" charset="77"/>
                <a:ea typeface="ＭＳ Ｐゴシック" panose="020B0600070205080204" pitchFamily="34" charset="-128"/>
                <a:cs typeface="+mn-cs"/>
              </a:rPr>
              <a:t>gluonic content </a:t>
            </a:r>
            <a:r>
              <a:rPr lang="en-US" sz="1800" b="0" dirty="0">
                <a:latin typeface="American Typewriter" panose="02090604020004020304" pitchFamily="18" charset="77"/>
                <a:ea typeface="ＭＳ Ｐゴシック" panose="020B0600070205080204" pitchFamily="34" charset="-128"/>
                <a:cs typeface="+mn-cs"/>
              </a:rPr>
              <a:t>of the proton</a:t>
            </a:r>
          </a:p>
        </p:txBody>
      </p:sp>
    </p:spTree>
    <p:extLst>
      <p:ext uri="{BB962C8B-B14F-4D97-AF65-F5344CB8AC3E}">
        <p14:creationId xmlns:p14="http://schemas.microsoft.com/office/powerpoint/2010/main" val="3754148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Threshold J/</a:t>
            </a:r>
            <a:r>
              <a:rPr lang="en-US" sz="3600" b="0" dirty="0">
                <a:solidFill>
                  <a:schemeClr val="accent1"/>
                </a:solidFill>
                <a:latin typeface="Symbol" pitchFamily="2" charset="2"/>
              </a:rPr>
              <a:t>Y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Photoproduction at 22 GeV</a:t>
            </a:r>
          </a:p>
        </p:txBody>
      </p:sp>
      <p:pic>
        <p:nvPicPr>
          <p:cNvPr id="7" name="Picture 6" descr="A graph of a normalized phase&#10;&#10;Description automatically generated with medium confidence">
            <a:extLst>
              <a:ext uri="{FF2B5EF4-FFF2-40B4-BE49-F238E27FC236}">
                <a16:creationId xmlns:a16="http://schemas.microsoft.com/office/drawing/2014/main" id="{9B3CB941-C8FC-374C-792C-EFF3FF802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9" r="41041" b="36768"/>
          <a:stretch/>
        </p:blipFill>
        <p:spPr>
          <a:xfrm>
            <a:off x="867164" y="793545"/>
            <a:ext cx="4289283" cy="2931011"/>
          </a:xfrm>
          <a:prstGeom prst="rect">
            <a:avLst/>
          </a:prstGeom>
        </p:spPr>
      </p:pic>
      <p:pic>
        <p:nvPicPr>
          <p:cNvPr id="9" name="Picture 8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A88408FB-E74E-C561-A6FB-FD63FED1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661" b="1272"/>
          <a:stretch/>
        </p:blipFill>
        <p:spPr>
          <a:xfrm>
            <a:off x="6095999" y="826258"/>
            <a:ext cx="3941727" cy="356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5F6F9F-35F8-6A5B-E9A2-99FC70FD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066" y="4388758"/>
            <a:ext cx="2952670" cy="2482549"/>
          </a:xfrm>
          <a:prstGeom prst="rect">
            <a:avLst/>
          </a:prstGeom>
        </p:spPr>
      </p:pic>
      <p:pic>
        <p:nvPicPr>
          <p:cNvPr id="3" name="Picture 2" descr="A graph of a normalized phase&#10;&#10;Description automatically generated with medium confidence">
            <a:extLst>
              <a:ext uri="{FF2B5EF4-FFF2-40B4-BE49-F238E27FC236}">
                <a16:creationId xmlns:a16="http://schemas.microsoft.com/office/drawing/2014/main" id="{16B27503-C1C0-2FD4-A8DD-41B22C06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65" t="50069" r="3905" b="812"/>
          <a:stretch/>
        </p:blipFill>
        <p:spPr>
          <a:xfrm>
            <a:off x="419333" y="3756284"/>
            <a:ext cx="2715814" cy="2476565"/>
          </a:xfrm>
          <a:prstGeom prst="rect">
            <a:avLst/>
          </a:prstGeom>
        </p:spPr>
      </p:pic>
      <p:pic>
        <p:nvPicPr>
          <p:cNvPr id="4" name="Picture 3" descr="A graph of a normalized phase&#10;&#10;Description automatically generated with medium confidence">
            <a:extLst>
              <a:ext uri="{FF2B5EF4-FFF2-40B4-BE49-F238E27FC236}">
                <a16:creationId xmlns:a16="http://schemas.microsoft.com/office/drawing/2014/main" id="{A7ACC838-8429-06B6-71BC-8496BC967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65" r="3905" b="48810"/>
          <a:stretch/>
        </p:blipFill>
        <p:spPr>
          <a:xfrm>
            <a:off x="3314483" y="3743434"/>
            <a:ext cx="2715814" cy="258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D2B60-219F-E9DE-A545-BAA244AEBE00}"/>
              </a:ext>
            </a:extLst>
          </p:cNvPr>
          <p:cNvSpPr txBox="1"/>
          <p:nvPr/>
        </p:nvSpPr>
        <p:spPr>
          <a:xfrm>
            <a:off x="92413" y="6434739"/>
            <a:ext cx="608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Avenir Book" panose="02000503020000020003" pitchFamily="2" charset="0"/>
              </a:rPr>
              <a:t>Jlab22 projections for 100 PAC days: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80k J/</a:t>
            </a:r>
            <a:r>
              <a:rPr lang="en-US" sz="1600" b="1" dirty="0">
                <a:solidFill>
                  <a:schemeClr val="accent1"/>
                </a:solidFill>
                <a:effectLst/>
                <a:latin typeface="Symbol" pitchFamily="2" charset="2"/>
              </a:rPr>
              <a:t>y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, 8K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Symbol" pitchFamily="2" charset="2"/>
              </a:rPr>
              <a:t>c</a:t>
            </a:r>
            <a:r>
              <a:rPr lang="en-US" sz="1600" b="1" baseline="-250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c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, 18k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Symbol" pitchFamily="2" charset="2"/>
              </a:rPr>
              <a:t>y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EF4C84-EF0B-C729-CCF6-C4957FB27A19}"/>
              </a:ext>
            </a:extLst>
          </p:cNvPr>
          <p:cNvSpPr txBox="1"/>
          <p:nvPr/>
        </p:nvSpPr>
        <p:spPr>
          <a:xfrm>
            <a:off x="10037726" y="2223482"/>
            <a:ext cx="2006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</a:rPr>
              <a:t>Anticipated results for the extracted </a:t>
            </a:r>
            <a:r>
              <a:rPr lang="en-US" dirty="0" err="1">
                <a:effectLst/>
                <a:latin typeface="Calibri" panose="020F0502020204030204" pitchFamily="34" charset="0"/>
              </a:rPr>
              <a:t>gFFs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E4DC5-A93B-77C4-D976-B112867AA451}"/>
              </a:ext>
            </a:extLst>
          </p:cNvPr>
          <p:cNvSpPr txBox="1"/>
          <p:nvPr/>
        </p:nvSpPr>
        <p:spPr>
          <a:xfrm>
            <a:off x="9663433" y="5108412"/>
            <a:ext cx="2278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Avenir Book" panose="02000503020000020003" pitchFamily="2" charset="0"/>
              </a:rPr>
              <a:t>JLab22 projections for Polarization </a:t>
            </a:r>
            <a:r>
              <a:rPr lang="en-US" sz="1800" dirty="0" err="1">
                <a:effectLst/>
                <a:latin typeface="Avenir Book" panose="02000503020000020003" pitchFamily="2" charset="0"/>
              </a:rPr>
              <a:t>FoM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AA6B08-CD26-02D9-D1B2-CC8906CFD3B1}"/>
              </a:ext>
            </a:extLst>
          </p:cNvPr>
          <p:cNvSpPr txBox="1"/>
          <p:nvPr/>
        </p:nvSpPr>
        <p:spPr>
          <a:xfrm>
            <a:off x="5467864" y="6575882"/>
            <a:ext cx="1871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Avenir Book" panose="02000503020000020003" pitchFamily="2" charset="0"/>
              </a:rPr>
              <a:t>Courtesy L. </a:t>
            </a:r>
            <a:r>
              <a:rPr lang="en-US" sz="14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Pentchev</a:t>
            </a:r>
            <a:endParaRPr lang="en-US" sz="1400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“Charmed” Studies at 22 GeV</a:t>
            </a:r>
          </a:p>
        </p:txBody>
      </p:sp>
      <p:pic>
        <p:nvPicPr>
          <p:cNvPr id="5" name="Picture 4" descr="A screenshot of a chart&#10;&#10;Description automatically generated">
            <a:extLst>
              <a:ext uri="{FF2B5EF4-FFF2-40B4-BE49-F238E27FC236}">
                <a16:creationId xmlns:a16="http://schemas.microsoft.com/office/drawing/2014/main" id="{D1D057F2-48C3-9D9B-937F-50202F94C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0" b="29950"/>
          <a:stretch/>
        </p:blipFill>
        <p:spPr>
          <a:xfrm>
            <a:off x="-31100" y="843116"/>
            <a:ext cx="7772400" cy="334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C4BFD-D414-16C6-4F63-09CFD8EA2C49}"/>
              </a:ext>
            </a:extLst>
          </p:cNvPr>
          <p:cNvSpPr txBox="1"/>
          <p:nvPr/>
        </p:nvSpPr>
        <p:spPr>
          <a:xfrm>
            <a:off x="7741300" y="1198270"/>
            <a:ext cx="43449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venir Book" panose="02000503020000020003" pitchFamily="2" charset="0"/>
              </a:rPr>
              <a:t>CEBAF energy upgrade adds new dimensions:  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Threshold production of </a:t>
            </a:r>
            <a:r>
              <a:rPr lang="en-US" dirty="0">
                <a:solidFill>
                  <a:srgbClr val="FF2500"/>
                </a:solidFill>
                <a:effectLst/>
                <a:latin typeface="American Typewriter" panose="02090604020004020304" pitchFamily="18" charset="77"/>
              </a:rPr>
              <a:t>higher-mass charmonium states 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(with different quantum numbers) </a:t>
            </a:r>
            <a:r>
              <a:rPr lang="en-US" dirty="0">
                <a:solidFill>
                  <a:srgbClr val="00B050"/>
                </a:solidFill>
                <a:effectLst/>
                <a:latin typeface="Symbol" pitchFamily="2" charset="2"/>
              </a:rPr>
              <a:t>y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(2S) (</a:t>
            </a:r>
            <a:r>
              <a:rPr lang="en-US" dirty="0" err="1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SoLID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, </a:t>
            </a:r>
            <a:r>
              <a:rPr lang="en-US" dirty="0" err="1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GlueX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), </a:t>
            </a:r>
            <a:r>
              <a:rPr lang="en-US" dirty="0">
                <a:solidFill>
                  <a:srgbClr val="00B050"/>
                </a:solidFill>
                <a:effectLst/>
                <a:latin typeface="Symbol" pitchFamily="2" charset="2"/>
              </a:rPr>
              <a:t>c</a:t>
            </a:r>
            <a:r>
              <a:rPr lang="en-US" baseline="-25000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c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(</a:t>
            </a:r>
            <a:r>
              <a:rPr lang="en-US" dirty="0" err="1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GlueX</a:t>
            </a:r>
            <a:r>
              <a:rPr lang="en-US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</a:rPr>
              <a:t>)</a:t>
            </a:r>
          </a:p>
          <a:p>
            <a:endParaRPr lang="en-US" dirty="0"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Threshold charmonium </a:t>
            </a:r>
            <a:r>
              <a:rPr lang="en-US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electroproduction at high Q</a:t>
            </a:r>
            <a:r>
              <a:rPr lang="en-US" baseline="30000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2</a:t>
            </a:r>
            <a:r>
              <a:rPr lang="en-US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dirty="0" err="1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SoLID</a:t>
            </a: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) </a:t>
            </a:r>
            <a:endParaRPr lang="en-US" dirty="0">
              <a:solidFill>
                <a:srgbClr val="00B050"/>
              </a:solidFill>
              <a:latin typeface="Avenir Book" panose="02000503020000020003" pitchFamily="2" charset="0"/>
            </a:endParaRPr>
          </a:p>
          <a:p>
            <a:endParaRPr lang="en-US" dirty="0">
              <a:solidFill>
                <a:srgbClr val="FF2500"/>
              </a:solidFill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Polarization measurements with high </a:t>
            </a:r>
            <a:r>
              <a:rPr lang="en-US" dirty="0" err="1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FoM</a:t>
            </a:r>
            <a:r>
              <a:rPr lang="en-US" dirty="0">
                <a:solidFill>
                  <a:srgbClr val="FF25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(</a:t>
            </a:r>
            <a:r>
              <a:rPr lang="en-US" dirty="0" err="1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GlueX</a:t>
            </a: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) </a:t>
            </a:r>
            <a:endParaRPr lang="en-US" dirty="0">
              <a:solidFill>
                <a:srgbClr val="00B050"/>
              </a:solidFill>
              <a:latin typeface="Avenir Book" panose="02000503020000020003" pitchFamily="2" charset="0"/>
            </a:endParaRPr>
          </a:p>
          <a:p>
            <a:endParaRPr lang="en-US" dirty="0"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effectLst/>
                <a:latin typeface="Avenir Book" panose="02000503020000020003" pitchFamily="2" charset="0"/>
              </a:rPr>
              <a:t>Studies of open-charm production, that is supposed to dominate with increasing the energy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702EA-BA34-1A71-A3A1-33A4F6D010A1}"/>
              </a:ext>
            </a:extLst>
          </p:cNvPr>
          <p:cNvSpPr txBox="1"/>
          <p:nvPr/>
        </p:nvSpPr>
        <p:spPr>
          <a:xfrm>
            <a:off x="5772966" y="4068350"/>
            <a:ext cx="1871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Avenir Book" panose="02000503020000020003" pitchFamily="2" charset="0"/>
              </a:rPr>
              <a:t>Courtesy L. </a:t>
            </a:r>
            <a:r>
              <a:rPr lang="en-US" sz="14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Pentchev</a:t>
            </a:r>
            <a:endParaRPr lang="en-US" sz="1400" b="1" dirty="0">
              <a:solidFill>
                <a:srgbClr val="7030A0"/>
              </a:solidFill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D2D42-2563-A190-F704-F590E50F8277}"/>
              </a:ext>
            </a:extLst>
          </p:cNvPr>
          <p:cNvSpPr txBox="1"/>
          <p:nvPr/>
        </p:nvSpPr>
        <p:spPr>
          <a:xfrm>
            <a:off x="91100" y="4332742"/>
            <a:ext cx="765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Avenir Book" panose="02000503020000020003" pitchFamily="2" charset="0"/>
              </a:rPr>
              <a:t>GlueX</a:t>
            </a:r>
            <a:r>
              <a:rPr lang="en-US" dirty="0">
                <a:effectLst/>
                <a:latin typeface="Avenir Book" panose="02000503020000020003" pitchFamily="2" charset="0"/>
              </a:rPr>
              <a:t> has linear polarization and almost full acceptance for multi-particle final states (including photons) - unique in polarization measurements and </a:t>
            </a:r>
            <a:r>
              <a:rPr lang="en-US" dirty="0">
                <a:effectLst/>
                <a:latin typeface="Symbol" pitchFamily="2" charset="2"/>
              </a:rPr>
              <a:t>c</a:t>
            </a:r>
            <a:r>
              <a:rPr lang="en-US" baseline="-25000" dirty="0">
                <a:effectLst/>
                <a:latin typeface="Calibri" panose="020F0502020204030204" pitchFamily="34" charset="0"/>
              </a:rPr>
              <a:t>c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effectLst/>
              </a:rPr>
              <a:t>states.</a:t>
            </a:r>
          </a:p>
          <a:p>
            <a:endParaRPr lang="en-US" sz="900" dirty="0"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Avenir Book" panose="02000503020000020003" pitchFamily="2" charset="0"/>
              </a:rPr>
              <a:t>SoLID</a:t>
            </a:r>
            <a:r>
              <a:rPr lang="en-US" dirty="0">
                <a:effectLst/>
                <a:latin typeface="Avenir Book" panose="02000503020000020003" pitchFamily="2" charset="0"/>
              </a:rPr>
              <a:t> has very high luminosity, relatively wide acceptance, capable of reaching high values in electroproduction (unique).</a:t>
            </a:r>
          </a:p>
          <a:p>
            <a:endParaRPr lang="en-US" sz="900" dirty="0"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venir Book" panose="02000503020000020003" pitchFamily="2" charset="0"/>
              </a:rPr>
              <a:t>EIC energies much above </a:t>
            </a:r>
            <a:r>
              <a:rPr lang="en-US" dirty="0" err="1">
                <a:effectLst/>
                <a:latin typeface="Avenir Book" panose="02000503020000020003" pitchFamily="2" charset="0"/>
              </a:rPr>
              <a:t>charmonia</a:t>
            </a:r>
            <a:r>
              <a:rPr lang="en-US" dirty="0">
                <a:effectLst/>
                <a:latin typeface="Avenir Book" panose="02000503020000020003" pitchFamily="2" charset="0"/>
              </a:rPr>
              <a:t> thresholds, detection is questionable, however very suitable for studying production at threshold.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22 GeV: A New Window into the World of XYZ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B4DA5-B95B-4E40-9522-0C6567D6F33C}"/>
              </a:ext>
            </a:extLst>
          </p:cNvPr>
          <p:cNvSpPr txBox="1"/>
          <p:nvPr/>
        </p:nvSpPr>
        <p:spPr>
          <a:xfrm>
            <a:off x="279435" y="1105146"/>
            <a:ext cx="11633130" cy="400110"/>
          </a:xfrm>
          <a:prstGeom prst="rect">
            <a:avLst/>
          </a:prstGeom>
          <a:solidFill>
            <a:schemeClr val="accent2">
              <a:alpha val="27703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venir Book" panose="02000503020000020003" pitchFamily="2" charset="0"/>
              </a:rPr>
              <a:t>This program suits </a:t>
            </a:r>
            <a:r>
              <a:rPr lang="en-US" sz="20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perfect the 22 GeV upgrade: </a:t>
            </a:r>
            <a:r>
              <a:rPr lang="en-US" sz="2000" dirty="0">
                <a:effectLst/>
                <a:latin typeface="Avenir Book" panose="02000503020000020003" pitchFamily="2" charset="0"/>
              </a:rPr>
              <a:t>Thresholds for XYZ  states open just above 12 GeV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AA92C-3182-173E-8D5A-A449AE87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4" y="1786791"/>
            <a:ext cx="6520836" cy="310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30CA3-3A6B-D1CA-1BE9-125382B0C921}"/>
              </a:ext>
            </a:extLst>
          </p:cNvPr>
          <p:cNvSpPr txBox="1"/>
          <p:nvPr/>
        </p:nvSpPr>
        <p:spPr>
          <a:xfrm>
            <a:off x="279435" y="5426978"/>
            <a:ext cx="11146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Many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non-</a:t>
            </a:r>
            <a:r>
              <a:rPr lang="en-US" sz="1600" i="1" dirty="0" err="1">
                <a:effectLst/>
                <a:latin typeface="Avenir Book" panose="02000503020000020003" pitchFamily="2" charset="0"/>
              </a:rPr>
              <a:t>qq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 candidate states observed in </a:t>
            </a:r>
            <a:r>
              <a:rPr lang="en-US" sz="1600" dirty="0">
                <a:latin typeface="Avenir Book" panose="02000503020000020003" pitchFamily="2" charset="0"/>
              </a:rPr>
              <a:t>in B decays, 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baseline="30000" dirty="0" err="1">
                <a:latin typeface="Avenir Book" panose="02000503020000020003" pitchFamily="2" charset="0"/>
              </a:rPr>
              <a:t>+</a:t>
            </a:r>
            <a:r>
              <a:rPr lang="en-US" sz="1600" dirty="0" err="1">
                <a:latin typeface="Avenir Book" panose="02000503020000020003" pitchFamily="2" charset="0"/>
              </a:rPr>
              <a:t>e</a:t>
            </a:r>
            <a:r>
              <a:rPr lang="en-US" sz="1600" dirty="0">
                <a:latin typeface="Avenir Book" panose="02000503020000020003" pitchFamily="2" charset="0"/>
              </a:rPr>
              <a:t>-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venir Book" panose="02000503020000020003" pitchFamily="2" charset="0"/>
              </a:rPr>
              <a:t>No XYZ state </a:t>
            </a:r>
            <a:r>
              <a:rPr lang="it-IT" sz="1600" dirty="0" err="1">
                <a:latin typeface="Avenir Book" panose="02000503020000020003" pitchFamily="2" charset="0"/>
              </a:rPr>
              <a:t>uncontroversially</a:t>
            </a:r>
            <a:r>
              <a:rPr lang="it-IT" sz="1600" dirty="0">
                <a:latin typeface="Avenir Book" panose="02000503020000020003" pitchFamily="2" charset="0"/>
              </a:rPr>
              <a:t> </a:t>
            </a:r>
            <a:r>
              <a:rPr lang="it-IT" sz="1600" dirty="0" err="1">
                <a:latin typeface="Avenir Book" panose="02000503020000020003" pitchFamily="2" charset="0"/>
              </a:rPr>
              <a:t>seen</a:t>
            </a:r>
            <a:r>
              <a:rPr lang="it-IT" sz="1600" dirty="0">
                <a:latin typeface="Avenir Book" panose="02000503020000020003" pitchFamily="2" charset="0"/>
              </a:rPr>
              <a:t> so far</a:t>
            </a:r>
            <a:r>
              <a:rPr lang="en-US" sz="1600" dirty="0">
                <a:latin typeface="Avenir Book" panose="02000503020000020003" pitchFamily="2" charset="0"/>
              </a:rPr>
              <a:t> (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tetraquark, molecule, virtual state, triangle singularity, ...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venir Book" panose="02000503020000020003" pitchFamily="2" charset="0"/>
              </a:rPr>
              <a:t>Crucial to confirm these states in other production processes </a:t>
            </a:r>
          </a:p>
          <a:p>
            <a:r>
              <a:rPr lang="en-US" sz="1600" dirty="0">
                <a:effectLst/>
                <a:latin typeface="Avenir Book" panose="02000503020000020003" pitchFamily="2" charset="0"/>
              </a:rPr>
              <a:t>→ </a:t>
            </a:r>
            <a:r>
              <a:rPr lang="en-US" sz="1600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n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ever directly produced using </a:t>
            </a:r>
            <a:r>
              <a:rPr lang="en-US" sz="1600" dirty="0">
                <a:solidFill>
                  <a:schemeClr val="accent1"/>
                </a:solidFill>
                <a:latin typeface="Symbol" pitchFamily="2" charset="2"/>
              </a:rPr>
              <a:t>g</a:t>
            </a:r>
            <a:r>
              <a:rPr lang="en-US" sz="1600" dirty="0">
                <a:solidFill>
                  <a:schemeClr val="accent1"/>
                </a:solidFill>
                <a:latin typeface="Avenir Book" panose="02000503020000020003" pitchFamily="2" charset="0"/>
              </a:rPr>
              <a:t>/lepton beam → free from re-scattering mechanisms </a:t>
            </a:r>
          </a:p>
        </p:txBody>
      </p:sp>
      <p:pic>
        <p:nvPicPr>
          <p:cNvPr id="8" name="Picture 7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C33C76B1-2E8F-9826-B5B0-4481783C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52" y="2067852"/>
            <a:ext cx="5034813" cy="3060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F1D149-AB84-1BF5-A3FA-CE1D522DB926}"/>
              </a:ext>
            </a:extLst>
          </p:cNvPr>
          <p:cNvSpPr txBox="1"/>
          <p:nvPr/>
        </p:nvSpPr>
        <p:spPr>
          <a:xfrm>
            <a:off x="1704512" y="5308847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945447-BCE1-DF90-C6D9-6F8FD4B2E2FC}"/>
              </a:ext>
            </a:extLst>
          </p:cNvPr>
          <p:cNvGrpSpPr/>
          <p:nvPr/>
        </p:nvGrpSpPr>
        <p:grpSpPr>
          <a:xfrm>
            <a:off x="8018877" y="2635524"/>
            <a:ext cx="3700314" cy="2046609"/>
            <a:chOff x="8018877" y="2635524"/>
            <a:chExt cx="3700314" cy="204660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8E5168-458F-DD81-E183-73DC9576E860}"/>
                </a:ext>
              </a:extLst>
            </p:cNvPr>
            <p:cNvSpPr/>
            <p:nvPr/>
          </p:nvSpPr>
          <p:spPr>
            <a:xfrm>
              <a:off x="10157070" y="2635524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D5DC3C-5400-28F1-2810-C4CC4C0E81B6}"/>
                </a:ext>
              </a:extLst>
            </p:cNvPr>
            <p:cNvSpPr/>
            <p:nvPr/>
          </p:nvSpPr>
          <p:spPr>
            <a:xfrm>
              <a:off x="8273757" y="3055692"/>
              <a:ext cx="493578" cy="153852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2E7FBB-57D4-E938-2B82-18794C1EAEC0}"/>
                </a:ext>
              </a:extLst>
            </p:cNvPr>
            <p:cNvSpPr/>
            <p:nvPr/>
          </p:nvSpPr>
          <p:spPr>
            <a:xfrm>
              <a:off x="8018877" y="3422292"/>
              <a:ext cx="285027" cy="153852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D50A47-C04D-8DE8-74D2-40C76B5313C9}"/>
                </a:ext>
              </a:extLst>
            </p:cNvPr>
            <p:cNvSpPr/>
            <p:nvPr/>
          </p:nvSpPr>
          <p:spPr>
            <a:xfrm>
              <a:off x="10157070" y="3081656"/>
              <a:ext cx="365760" cy="236072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634202-5F5A-8846-CF56-20BB77BA2DBA}"/>
                </a:ext>
              </a:extLst>
            </p:cNvPr>
            <p:cNvSpPr/>
            <p:nvPr/>
          </p:nvSpPr>
          <p:spPr>
            <a:xfrm>
              <a:off x="10157070" y="336750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4E4BAB-2B5C-F6A9-B570-C64174E8CEC8}"/>
                </a:ext>
              </a:extLst>
            </p:cNvPr>
            <p:cNvSpPr/>
            <p:nvPr/>
          </p:nvSpPr>
          <p:spPr>
            <a:xfrm>
              <a:off x="8273757" y="3525130"/>
              <a:ext cx="285027" cy="24701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85CFB4-BD14-E69B-AC3E-73897529F089}"/>
                </a:ext>
              </a:extLst>
            </p:cNvPr>
            <p:cNvSpPr/>
            <p:nvPr/>
          </p:nvSpPr>
          <p:spPr>
            <a:xfrm>
              <a:off x="8932454" y="3401625"/>
              <a:ext cx="213028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FD5414-022E-5EE7-3A63-01AF2018EF24}"/>
                </a:ext>
              </a:extLst>
            </p:cNvPr>
            <p:cNvSpPr/>
            <p:nvPr/>
          </p:nvSpPr>
          <p:spPr>
            <a:xfrm>
              <a:off x="9153392" y="3401625"/>
              <a:ext cx="213028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BCAB88-EFCA-99FA-BEF9-AFAD0C8521F0}"/>
                </a:ext>
              </a:extLst>
            </p:cNvPr>
            <p:cNvSpPr/>
            <p:nvPr/>
          </p:nvSpPr>
          <p:spPr>
            <a:xfrm>
              <a:off x="10697676" y="4004076"/>
              <a:ext cx="365760" cy="144000"/>
            </a:xfrm>
            <a:prstGeom prst="rect">
              <a:avLst/>
            </a:prstGeom>
            <a:solidFill>
              <a:srgbClr val="92D050">
                <a:alpha val="554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5AF3F3-C5CF-686B-8CD6-EE998440F1A0}"/>
                </a:ext>
              </a:extLst>
            </p:cNvPr>
            <p:cNvSpPr/>
            <p:nvPr/>
          </p:nvSpPr>
          <p:spPr>
            <a:xfrm>
              <a:off x="10697676" y="4225451"/>
              <a:ext cx="365760" cy="144000"/>
            </a:xfrm>
            <a:prstGeom prst="rect">
              <a:avLst/>
            </a:prstGeom>
            <a:solidFill>
              <a:srgbClr val="B1FFFD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2A9B0B-B1F6-3EFB-4F25-CD4F87178918}"/>
                </a:ext>
              </a:extLst>
            </p:cNvPr>
            <p:cNvSpPr/>
            <p:nvPr/>
          </p:nvSpPr>
          <p:spPr>
            <a:xfrm>
              <a:off x="10707645" y="4453551"/>
              <a:ext cx="365760" cy="144000"/>
            </a:xfrm>
            <a:prstGeom prst="rect">
              <a:avLst/>
            </a:pr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A00676-7A26-40D2-3C40-5EC4DF43506C}"/>
                </a:ext>
              </a:extLst>
            </p:cNvPr>
            <p:cNvSpPr txBox="1"/>
            <p:nvPr/>
          </p:nvSpPr>
          <p:spPr>
            <a:xfrm>
              <a:off x="11073405" y="3894904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92D050"/>
                  </a:solidFill>
                  <a:latin typeface="Symbol" pitchFamily="2" charset="2"/>
                </a:rPr>
                <a:t>p</a:t>
              </a:r>
              <a:r>
                <a:rPr lang="en-US" sz="1400" b="1" dirty="0" err="1">
                  <a:solidFill>
                    <a:srgbClr val="92D05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92D05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CEA74A-F08F-F8DF-FC99-A81BB60D4353}"/>
                </a:ext>
              </a:extLst>
            </p:cNvPr>
            <p:cNvSpPr txBox="1"/>
            <p:nvPr/>
          </p:nvSpPr>
          <p:spPr>
            <a:xfrm>
              <a:off x="11076066" y="4134630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Symbol" pitchFamily="2" charset="2"/>
                </a:rPr>
                <a:t>pp</a:t>
              </a:r>
              <a:r>
                <a:rPr lang="en-US" sz="1400" b="1" dirty="0" err="1">
                  <a:solidFill>
                    <a:srgbClr val="00B0F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00B0F0"/>
                  </a:solidFill>
                  <a:latin typeface="Symbol" pitchFamily="2" charset="2"/>
                </a:rPr>
                <a:t>/y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535CA5-9A31-9870-A3D0-679F8DE9EAFA}"/>
                </a:ext>
              </a:extLst>
            </p:cNvPr>
            <p:cNvSpPr txBox="1"/>
            <p:nvPr/>
          </p:nvSpPr>
          <p:spPr>
            <a:xfrm>
              <a:off x="11073917" y="4374356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C00000"/>
                  </a:solidFill>
                  <a:latin typeface="Symbol" pitchFamily="2" charset="2"/>
                </a:rPr>
                <a:t>w</a:t>
              </a:r>
              <a:r>
                <a:rPr lang="en-US" sz="1400" b="1" dirty="0" err="1">
                  <a:solidFill>
                    <a:srgbClr val="C00000"/>
                  </a:solidFill>
                  <a:latin typeface="Avenir Book" panose="02000503020000020003" pitchFamily="2" charset="0"/>
                </a:rPr>
                <a:t>J</a:t>
              </a:r>
              <a:r>
                <a:rPr lang="en-US" sz="1400" b="1" dirty="0">
                  <a:solidFill>
                    <a:srgbClr val="C00000"/>
                  </a:solidFill>
                  <a:latin typeface="Symbol" pitchFamily="2" charset="2"/>
                </a:rPr>
                <a:t>/y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22 GeV: A New Window into the World of XYZ States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F49C0D2F-38DA-17F0-70C3-654F269F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1" b="49789"/>
          <a:stretch/>
        </p:blipFill>
        <p:spPr>
          <a:xfrm>
            <a:off x="2286250" y="927465"/>
            <a:ext cx="2038011" cy="1782974"/>
          </a:xfrm>
          <a:prstGeom prst="rect">
            <a:avLst/>
          </a:prstGeom>
        </p:spPr>
      </p:pic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A257152-D2A9-0342-26D9-6AA363BA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261" y="853000"/>
            <a:ext cx="2038011" cy="19319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CA873B-16DD-DDDB-FB32-1C357BD6099C}"/>
              </a:ext>
            </a:extLst>
          </p:cNvPr>
          <p:cNvSpPr txBox="1"/>
          <p:nvPr/>
        </p:nvSpPr>
        <p:spPr>
          <a:xfrm>
            <a:off x="6360440" y="1175813"/>
            <a:ext cx="6068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163C0"/>
                </a:solidFill>
                <a:effectLst/>
                <a:latin typeface="Helvetica" pitchFamily="2" charset="0"/>
              </a:rPr>
              <a:t>JPAC predictions using fixed-spin exchanges near threshold </a:t>
            </a:r>
            <a:r>
              <a:rPr lang="en-US" sz="1600" dirty="0">
                <a:solidFill>
                  <a:srgbClr val="0163C0"/>
                </a:solidFill>
                <a:latin typeface="Helvetica" pitchFamily="2" charset="0"/>
              </a:rPr>
              <a:t> </a:t>
            </a:r>
          </a:p>
          <a:p>
            <a:pPr marL="269875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(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PRD 102, 114010 (2020) arXiv:2209.05882)</a:t>
            </a:r>
          </a:p>
          <a:p>
            <a:pPr marL="269875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8729"/>
                </a:solidFill>
                <a:effectLst/>
                <a:latin typeface="Helvetica" pitchFamily="2" charset="0"/>
              </a:rPr>
              <a:t>GlueX</a:t>
            </a:r>
            <a:r>
              <a:rPr lang="en-US" sz="1600" dirty="0">
                <a:solidFill>
                  <a:srgbClr val="008729"/>
                </a:solidFill>
                <a:effectLst/>
                <a:latin typeface="Helvetica" pitchFamily="2" charset="0"/>
              </a:rPr>
              <a:t> can test models by measuring </a:t>
            </a:r>
            <a:r>
              <a:rPr lang="el-GR" sz="1600" dirty="0">
                <a:solidFill>
                  <a:srgbClr val="008729"/>
                </a:solidFill>
                <a:effectLst/>
                <a:latin typeface="Helvetica" pitchFamily="2" charset="0"/>
              </a:rPr>
              <a:t>χ</a:t>
            </a:r>
            <a:r>
              <a:rPr lang="en-US" sz="1600" baseline="-25000" dirty="0">
                <a:solidFill>
                  <a:srgbClr val="008729"/>
                </a:solidFill>
                <a:effectLst/>
                <a:latin typeface="Helvetica" pitchFamily="2" charset="0"/>
              </a:rPr>
              <a:t>c1</a:t>
            </a:r>
            <a:r>
              <a:rPr lang="en-US" sz="1600" dirty="0">
                <a:solidFill>
                  <a:srgbClr val="008729"/>
                </a:solidFill>
                <a:effectLst/>
                <a:latin typeface="Helvetica" pitchFamily="2" charset="0"/>
              </a:rPr>
              <a:t>(1P), </a:t>
            </a:r>
            <a:r>
              <a:rPr lang="el-GR" sz="1600" dirty="0">
                <a:solidFill>
                  <a:srgbClr val="008729"/>
                </a:solidFill>
                <a:effectLst/>
                <a:latin typeface="Helvetica" pitchFamily="2" charset="0"/>
              </a:rPr>
              <a:t>ψ(2</a:t>
            </a:r>
            <a:r>
              <a:rPr lang="en-US" sz="1600" dirty="0">
                <a:solidFill>
                  <a:srgbClr val="008729"/>
                </a:solidFill>
                <a:effectLst/>
                <a:latin typeface="Helvetica" pitchFamily="2" charset="0"/>
              </a:rPr>
              <a:t>S) production </a:t>
            </a:r>
          </a:p>
        </p:txBody>
      </p:sp>
      <p:pic>
        <p:nvPicPr>
          <p:cNvPr id="21" name="Picture 20" descr="A graph of a graph with numbers and symbols&#10;&#10;Description automatically generated">
            <a:extLst>
              <a:ext uri="{FF2B5EF4-FFF2-40B4-BE49-F238E27FC236}">
                <a16:creationId xmlns:a16="http://schemas.microsoft.com/office/drawing/2014/main" id="{EB7FF2E9-590F-95D5-2938-482D72ED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30"/>
          <a:stretch/>
        </p:blipFill>
        <p:spPr>
          <a:xfrm>
            <a:off x="682144" y="3160189"/>
            <a:ext cx="3472571" cy="2458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DF9C2-4DB4-69B5-D830-B3C0CBA22893}"/>
              </a:ext>
            </a:extLst>
          </p:cNvPr>
          <p:cNvSpPr txBox="1"/>
          <p:nvPr/>
        </p:nvSpPr>
        <p:spPr>
          <a:xfrm>
            <a:off x="41072" y="5547738"/>
            <a:ext cx="5200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venir Book" panose="02000503020000020003" pitchFamily="2" charset="0"/>
              </a:rPr>
              <a:t>Br(X,Y→ </a:t>
            </a:r>
            <a:r>
              <a:rPr lang="el-GR" sz="1600" dirty="0" err="1">
                <a:effectLst/>
                <a:latin typeface="Avenir Book" panose="02000503020000020003" pitchFamily="2" charset="0"/>
              </a:rPr>
              <a:t>π</a:t>
            </a:r>
            <a:r>
              <a:rPr lang="el-GR" sz="1600" baseline="30000" dirty="0" err="1">
                <a:effectLst/>
                <a:latin typeface="Avenir Book" panose="02000503020000020003" pitchFamily="2" charset="0"/>
              </a:rPr>
              <a:t>+</a:t>
            </a:r>
            <a:r>
              <a:rPr lang="el-GR" sz="1600" dirty="0" err="1">
                <a:effectLst/>
                <a:latin typeface="Avenir Book" panose="02000503020000020003" pitchFamily="2" charset="0"/>
              </a:rPr>
              <a:t>π</a:t>
            </a:r>
            <a:r>
              <a:rPr lang="el-GR" sz="1600" baseline="30000" dirty="0">
                <a:effectLst/>
                <a:latin typeface="Avenir Book" panose="02000503020000020003" pitchFamily="2" charset="0"/>
              </a:rPr>
              <a:t>−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J/</a:t>
            </a:r>
            <a:r>
              <a:rPr lang="el-GR" sz="1600" dirty="0">
                <a:effectLst/>
                <a:latin typeface="Avenir Book" panose="02000503020000020003" pitchFamily="2" charset="0"/>
              </a:rPr>
              <a:t>ψ) = 5% </a:t>
            </a:r>
            <a:endParaRPr lang="en-US" sz="1600" dirty="0">
              <a:effectLst/>
              <a:latin typeface="Avenir Book" panose="02000503020000020003" pitchFamily="2" charset="0"/>
            </a:endParaRPr>
          </a:p>
          <a:p>
            <a:r>
              <a:rPr lang="el-GR" sz="1600" dirty="0">
                <a:effectLst/>
                <a:latin typeface="Avenir Book" panose="02000503020000020003" pitchFamily="2" charset="0"/>
              </a:rPr>
              <a:t>1 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year@500 pb</a:t>
            </a:r>
            <a:r>
              <a:rPr lang="en-US" sz="1600" baseline="30000" dirty="0">
                <a:effectLst/>
                <a:latin typeface="Avenir Book" panose="02000503020000020003" pitchFamily="2" charset="0"/>
              </a:rPr>
              <a:t>−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1 : </a:t>
            </a:r>
          </a:p>
          <a:p>
            <a:r>
              <a:rPr lang="en-US" sz="1600" b="1" dirty="0">
                <a:solidFill>
                  <a:srgbClr val="BD590B"/>
                </a:solidFill>
                <a:effectLst/>
                <a:latin typeface="Avenir Book" panose="02000503020000020003" pitchFamily="2" charset="0"/>
              </a:rPr>
              <a:t>N(</a:t>
            </a:r>
            <a:r>
              <a:rPr lang="el-GR" sz="1600" b="1" dirty="0">
                <a:solidFill>
                  <a:srgbClr val="BD590B"/>
                </a:solidFill>
                <a:effectLst/>
                <a:latin typeface="Avenir Book" panose="02000503020000020003" pitchFamily="2" charset="0"/>
              </a:rPr>
              <a:t>ψ(2</a:t>
            </a:r>
            <a:r>
              <a:rPr lang="en-US" sz="1600" b="1" dirty="0">
                <a:solidFill>
                  <a:srgbClr val="BD590B"/>
                </a:solidFill>
                <a:effectLst/>
                <a:latin typeface="Avenir Book" panose="02000503020000020003" pitchFamily="2" charset="0"/>
              </a:rPr>
              <a:t>S)) = 900</a:t>
            </a:r>
            <a:r>
              <a:rPr lang="en-US" sz="1600" b="1" dirty="0">
                <a:effectLst/>
                <a:latin typeface="Avenir Book" panose="02000503020000020003" pitchFamily="2" charset="0"/>
              </a:rPr>
              <a:t>, </a:t>
            </a:r>
            <a:r>
              <a:rPr lang="en-US" sz="1600" b="1" dirty="0">
                <a:solidFill>
                  <a:srgbClr val="850F00"/>
                </a:solidFill>
                <a:effectLst/>
                <a:latin typeface="Avenir Book" panose="02000503020000020003" pitchFamily="2" charset="0"/>
              </a:rPr>
              <a:t>N(X(3872)) = 2300</a:t>
            </a:r>
            <a:r>
              <a:rPr lang="en-US" sz="1600" b="1" dirty="0">
                <a:effectLst/>
                <a:latin typeface="Avenir Book" panose="02000503020000020003" pitchFamily="2" charset="0"/>
              </a:rPr>
              <a:t>, </a:t>
            </a:r>
            <a:r>
              <a:rPr lang="en-US" sz="1600" b="1" dirty="0">
                <a:solidFill>
                  <a:srgbClr val="5D307A"/>
                </a:solidFill>
                <a:effectLst/>
                <a:latin typeface="Avenir Book" panose="02000503020000020003" pitchFamily="2" charset="0"/>
              </a:rPr>
              <a:t>N(Y(4260)) = 120 </a:t>
            </a: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38A81D90-918B-FEA9-EFB2-9425145B3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17"/>
          <a:stretch/>
        </p:blipFill>
        <p:spPr>
          <a:xfrm>
            <a:off x="208995" y="898985"/>
            <a:ext cx="2038011" cy="1872327"/>
          </a:xfrm>
          <a:prstGeom prst="rect">
            <a:avLst/>
          </a:prstGeom>
        </p:spPr>
      </p:pic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3F4AA82C-1A50-8C15-A8A0-61EDD4AC42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262" b="44622"/>
          <a:stretch/>
        </p:blipFill>
        <p:spPr>
          <a:xfrm>
            <a:off x="5135325" y="3180073"/>
            <a:ext cx="3867087" cy="2473245"/>
          </a:xfrm>
          <a:prstGeom prst="rect">
            <a:avLst/>
          </a:prstGeom>
        </p:spPr>
      </p:pic>
      <p:pic>
        <p:nvPicPr>
          <p:cNvPr id="5" name="Picture 4" descr="A graph of a graph with numbers and symbols&#10;&#10;Description automatically generated">
            <a:extLst>
              <a:ext uri="{FF2B5EF4-FFF2-40B4-BE49-F238E27FC236}">
                <a16:creationId xmlns:a16="http://schemas.microsoft.com/office/drawing/2014/main" id="{B7F3B719-B7C7-17E4-848F-CAFC5FFCDE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053"/>
          <a:stretch/>
        </p:blipFill>
        <p:spPr>
          <a:xfrm>
            <a:off x="905231" y="2827833"/>
            <a:ext cx="3472571" cy="374374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5E53199-589C-CBFE-0B1B-F8623901FF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16" r="60001" b="86884"/>
          <a:stretch/>
        </p:blipFill>
        <p:spPr>
          <a:xfrm>
            <a:off x="5343266" y="2784903"/>
            <a:ext cx="3108896" cy="490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1D027D-39C4-7EBB-3945-00AA5AA1B8F0}"/>
              </a:ext>
            </a:extLst>
          </p:cNvPr>
          <p:cNvSpPr txBox="1"/>
          <p:nvPr/>
        </p:nvSpPr>
        <p:spPr>
          <a:xfrm>
            <a:off x="1971784" y="6468856"/>
            <a:ext cx="7696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Helvetica" pitchFamily="2" charset="0"/>
              </a:rPr>
              <a:t>With </a:t>
            </a:r>
            <a:r>
              <a:rPr lang="en-US" sz="1600" b="1" dirty="0" err="1">
                <a:effectLst/>
                <a:latin typeface="Helvetica" pitchFamily="2" charset="0"/>
              </a:rPr>
              <a:t>GlueX</a:t>
            </a:r>
            <a:r>
              <a:rPr lang="en-US" sz="1600" b="1" dirty="0">
                <a:effectLst/>
                <a:latin typeface="Helvetica" pitchFamily="2" charset="0"/>
              </a:rPr>
              <a:t>-III baseline (1 fb−1/year): All numbers doubled </a:t>
            </a:r>
            <a:endParaRPr lang="en-US" sz="1600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C96C8-4480-F2E8-604D-3312FECFE8EA}"/>
              </a:ext>
            </a:extLst>
          </p:cNvPr>
          <p:cNvSpPr txBox="1"/>
          <p:nvPr/>
        </p:nvSpPr>
        <p:spPr>
          <a:xfrm>
            <a:off x="5512903" y="5547738"/>
            <a:ext cx="2939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venir Book" panose="02000503020000020003" pitchFamily="2" charset="0"/>
              </a:rPr>
              <a:t>Br(Z0→ </a:t>
            </a:r>
            <a:r>
              <a:rPr lang="el-GR" sz="1600" dirty="0">
                <a:effectLst/>
                <a:latin typeface="Avenir Book" panose="02000503020000020003" pitchFamily="2" charset="0"/>
              </a:rPr>
              <a:t>π</a:t>
            </a:r>
            <a:r>
              <a:rPr lang="el-GR" sz="1600" baseline="30000" dirty="0">
                <a:effectLst/>
                <a:latin typeface="Avenir Book" panose="02000503020000020003" pitchFamily="2" charset="0"/>
              </a:rPr>
              <a:t>0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J/</a:t>
            </a:r>
            <a:r>
              <a:rPr lang="el-GR" sz="1600" dirty="0">
                <a:effectLst/>
                <a:latin typeface="Avenir Book" panose="02000503020000020003" pitchFamily="2" charset="0"/>
              </a:rPr>
              <a:t>ψ) = 5% </a:t>
            </a:r>
            <a:endParaRPr lang="en-US" sz="1600" dirty="0">
              <a:latin typeface="Avenir Book" panose="02000503020000020003" pitchFamily="2" charset="0"/>
            </a:endParaRPr>
          </a:p>
          <a:p>
            <a:r>
              <a:rPr lang="el-GR" sz="1600" dirty="0">
                <a:effectLst/>
                <a:latin typeface="Avenir Book" panose="02000503020000020003" pitchFamily="2" charset="0"/>
              </a:rPr>
              <a:t>1 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year @ 500 pb−1: </a:t>
            </a:r>
          </a:p>
          <a:p>
            <a:r>
              <a:rPr lang="en-US" sz="1600" b="1" dirty="0">
                <a:effectLst/>
                <a:latin typeface="Avenir Book" panose="02000503020000020003" pitchFamily="2" charset="0"/>
              </a:rPr>
              <a:t>N[</a:t>
            </a:r>
            <a:r>
              <a:rPr lang="en-US" sz="1600" b="1" dirty="0" err="1">
                <a:effectLst/>
                <a:latin typeface="Avenir Book" panose="02000503020000020003" pitchFamily="2" charset="0"/>
              </a:rPr>
              <a:t>Zc</a:t>
            </a:r>
            <a:r>
              <a:rPr lang="en-US" sz="1600" b="1" dirty="0">
                <a:effectLst/>
                <a:latin typeface="Avenir Book" panose="02000503020000020003" pitchFamily="2" charset="0"/>
              </a:rPr>
              <a:t>(3900), </a:t>
            </a:r>
            <a:r>
              <a:rPr lang="en-US" sz="1600" b="1" dirty="0">
                <a:solidFill>
                  <a:srgbClr val="0163C0"/>
                </a:solidFill>
                <a:effectLst/>
                <a:latin typeface="Avenir Book" panose="02000503020000020003" pitchFamily="2" charset="0"/>
              </a:rPr>
              <a:t>J/</a:t>
            </a:r>
            <a:r>
              <a:rPr lang="el-GR" sz="1600" b="1" dirty="0">
                <a:solidFill>
                  <a:srgbClr val="0163C0"/>
                </a:solidFill>
                <a:effectLst/>
                <a:latin typeface="Avenir Book" panose="02000503020000020003" pitchFamily="2" charset="0"/>
              </a:rPr>
              <a:t>ψ𝜋</a:t>
            </a:r>
            <a:r>
              <a:rPr lang="el-GR" sz="1600" b="1" baseline="30000" dirty="0">
                <a:solidFill>
                  <a:srgbClr val="0163C0"/>
                </a:solidFill>
                <a:effectLst/>
                <a:latin typeface="Avenir Book" panose="02000503020000020003" pitchFamily="2" charset="0"/>
              </a:rPr>
              <a:t>0</a:t>
            </a:r>
            <a:r>
              <a:rPr lang="el-GR" sz="1600" b="1" dirty="0">
                <a:effectLst/>
                <a:latin typeface="Avenir Book" panose="02000503020000020003" pitchFamily="2" charset="0"/>
              </a:rPr>
              <a:t>] = </a:t>
            </a:r>
            <a:r>
              <a:rPr lang="el-GR" sz="1600" b="1" dirty="0">
                <a:solidFill>
                  <a:srgbClr val="5D307A"/>
                </a:solidFill>
                <a:effectLst/>
                <a:latin typeface="Avenir Book" panose="02000503020000020003" pitchFamily="2" charset="0"/>
              </a:rPr>
              <a:t>2500 </a:t>
            </a:r>
            <a:endParaRPr lang="el-GR" sz="1600" b="1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BC57A-6B92-C972-7467-5503808E5806}"/>
              </a:ext>
            </a:extLst>
          </p:cNvPr>
          <p:cNvSpPr/>
          <p:nvPr/>
        </p:nvSpPr>
        <p:spPr>
          <a:xfrm>
            <a:off x="41072" y="2784903"/>
            <a:ext cx="5021257" cy="361830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96320C-C6B4-35B8-63F1-EF3C62ECD9A9}"/>
              </a:ext>
            </a:extLst>
          </p:cNvPr>
          <p:cNvSpPr/>
          <p:nvPr/>
        </p:nvSpPr>
        <p:spPr>
          <a:xfrm>
            <a:off x="5143209" y="2784903"/>
            <a:ext cx="3709244" cy="361830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65028-C5E2-2DF6-0CD0-CE3A1BFB8EA8}"/>
              </a:ext>
            </a:extLst>
          </p:cNvPr>
          <p:cNvSpPr txBox="1"/>
          <p:nvPr/>
        </p:nvSpPr>
        <p:spPr>
          <a:xfrm>
            <a:off x="8860337" y="2710439"/>
            <a:ext cx="3290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ffectLst/>
                <a:latin typeface="Avenir Book" panose="02000503020000020003" pitchFamily="2" charset="0"/>
              </a:rPr>
              <a:t>Simulations for </a:t>
            </a:r>
          </a:p>
          <a:p>
            <a:pPr indent="273050"/>
            <a:r>
              <a:rPr lang="el-GR" i="1" dirty="0">
                <a:solidFill>
                  <a:srgbClr val="FF0000"/>
                </a:solidFill>
                <a:effectLst/>
                <a:latin typeface="Helvetica" pitchFamily="2" charset="0"/>
              </a:rPr>
              <a:t>γ</a:t>
            </a:r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p 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→ </a:t>
            </a:r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Z</a:t>
            </a:r>
            <a:r>
              <a:rPr lang="en-US" baseline="30000" dirty="0">
                <a:solidFill>
                  <a:srgbClr val="FF0000"/>
                </a:solidFill>
                <a:effectLst/>
                <a:latin typeface="Helvetica" pitchFamily="2" charset="0"/>
              </a:rPr>
              <a:t>−</a:t>
            </a:r>
            <a:r>
              <a:rPr lang="en-US" i="1" baseline="-25000" dirty="0">
                <a:solidFill>
                  <a:srgbClr val="FF0000"/>
                </a:solidFill>
                <a:effectLst/>
                <a:latin typeface="Helvetica" pitchFamily="2" charset="0"/>
              </a:rPr>
              <a:t>c</a:t>
            </a:r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 </a:t>
            </a:r>
            <a:r>
              <a:rPr lang="el-GR" dirty="0">
                <a:solidFill>
                  <a:srgbClr val="FF0000"/>
                </a:solidFill>
                <a:effectLst/>
                <a:latin typeface="Helvetica" pitchFamily="2" charset="0"/>
              </a:rPr>
              <a:t>Δ</a:t>
            </a:r>
            <a:r>
              <a:rPr lang="el-GR" baseline="30000" dirty="0">
                <a:solidFill>
                  <a:srgbClr val="FF0000"/>
                </a:solidFill>
                <a:effectLst/>
                <a:latin typeface="Helvetica" pitchFamily="2" charset="0"/>
              </a:rPr>
              <a:t>++</a:t>
            </a:r>
            <a:r>
              <a:rPr lang="el-GR" dirty="0">
                <a:solidFill>
                  <a:srgbClr val="FF0000"/>
                </a:solidFill>
                <a:effectLst/>
                <a:latin typeface="Helvetica" pitchFamily="2" charset="0"/>
              </a:rPr>
              <a:t>→(</a:t>
            </a:r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J</a:t>
            </a:r>
            <a:r>
              <a:rPr lang="en-US" dirty="0">
                <a:solidFill>
                  <a:srgbClr val="FF0000"/>
                </a:solidFill>
                <a:effectLst/>
                <a:latin typeface="Helvetica" pitchFamily="2" charset="0"/>
              </a:rPr>
              <a:t>/</a:t>
            </a:r>
            <a:r>
              <a:rPr lang="el-GR" i="1" dirty="0" err="1">
                <a:solidFill>
                  <a:srgbClr val="FF0000"/>
                </a:solidFill>
                <a:effectLst/>
                <a:latin typeface="Helvetica" pitchFamily="2" charset="0"/>
              </a:rPr>
              <a:t>ψπ</a:t>
            </a:r>
            <a:r>
              <a:rPr lang="el-GR" baseline="30000" dirty="0">
                <a:solidFill>
                  <a:srgbClr val="FF0000"/>
                </a:solidFill>
                <a:effectLst/>
                <a:latin typeface="Helvetica" pitchFamily="2" charset="0"/>
              </a:rPr>
              <a:t>−</a:t>
            </a:r>
            <a:r>
              <a:rPr lang="el-GR" dirty="0">
                <a:solidFill>
                  <a:srgbClr val="FF0000"/>
                </a:solidFill>
                <a:effectLst/>
                <a:latin typeface="Helvetica" pitchFamily="2" charset="0"/>
              </a:rPr>
              <a:t>)(</a:t>
            </a:r>
            <a:r>
              <a:rPr lang="en-US" i="1" dirty="0">
                <a:solidFill>
                  <a:srgbClr val="FF0000"/>
                </a:solidFill>
                <a:effectLst/>
                <a:latin typeface="Helvetica" pitchFamily="2" charset="0"/>
              </a:rPr>
              <a:t>p</a:t>
            </a:r>
            <a:r>
              <a:rPr lang="el-GR" i="1" dirty="0">
                <a:solidFill>
                  <a:srgbClr val="FF0000"/>
                </a:solidFill>
                <a:effectLst/>
                <a:latin typeface="Helvetica" pitchFamily="2" charset="0"/>
              </a:rPr>
              <a:t>π</a:t>
            </a:r>
            <a:r>
              <a:rPr lang="el-GR" baseline="30000" dirty="0">
                <a:solidFill>
                  <a:srgbClr val="FF0000"/>
                </a:solidFill>
                <a:effectLst/>
                <a:latin typeface="Helvetica" pitchFamily="2" charset="0"/>
              </a:rPr>
              <a:t>+</a:t>
            </a:r>
            <a:r>
              <a:rPr lang="el-GR" dirty="0">
                <a:solidFill>
                  <a:srgbClr val="FF0000"/>
                </a:solidFill>
                <a:effectLst/>
                <a:latin typeface="Helvetica" pitchFamily="2" charset="0"/>
              </a:rPr>
              <a:t>) </a:t>
            </a:r>
            <a:endParaRPr lang="en-US" b="1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 marL="273050"/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</a:rPr>
              <a:t>is </a:t>
            </a:r>
            <a:r>
              <a:rPr lang="en-US" dirty="0">
                <a:solidFill>
                  <a:srgbClr val="FF0000"/>
                </a:solidFill>
                <a:effectLst/>
                <a:latin typeface="Avenir Book" panose="02000503020000020003" pitchFamily="2" charset="0"/>
              </a:rPr>
              <a:t>underway, </a:t>
            </a:r>
            <a:r>
              <a:rPr lang="en-US" dirty="0">
                <a:effectLst/>
                <a:latin typeface="Avenir Book" panose="02000503020000020003" pitchFamily="2" charset="0"/>
              </a:rPr>
              <a:t>expecting similar rates! </a:t>
            </a:r>
            <a:endParaRPr lang="el-GR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0ACBAC-0AA6-A756-E913-A57C3E3DFADD}"/>
              </a:ext>
            </a:extLst>
          </p:cNvPr>
          <p:cNvSpPr txBox="1"/>
          <p:nvPr/>
        </p:nvSpPr>
        <p:spPr>
          <a:xfrm>
            <a:off x="8975127" y="4174150"/>
            <a:ext cx="3067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ffectLst/>
                <a:latin typeface="Avenir Book" panose="02000503020000020003" pitchFamily="2" charset="0"/>
              </a:rPr>
              <a:t>Next steps: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>
                <a:solidFill>
                  <a:srgbClr val="424242"/>
                </a:solidFill>
                <a:effectLst/>
                <a:latin typeface="Avenir Book" panose="02000503020000020003" pitchFamily="2" charset="0"/>
              </a:rPr>
              <a:t>Develop reasonable non-resonant background models to include in the MC  (COMPASS data can be used for guidance)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>
                <a:solidFill>
                  <a:srgbClr val="424242"/>
                </a:solidFill>
                <a:effectLst/>
                <a:latin typeface="Avenir Book" panose="02000503020000020003" pitchFamily="2" charset="0"/>
              </a:rPr>
              <a:t>Evaluate the contribution of open charm channels </a:t>
            </a:r>
          </a:p>
        </p:txBody>
      </p:sp>
    </p:spTree>
    <p:extLst>
      <p:ext uri="{BB962C8B-B14F-4D97-AF65-F5344CB8AC3E}">
        <p14:creationId xmlns:p14="http://schemas.microsoft.com/office/powerpoint/2010/main" val="8694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…And Many More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5AE9D3-9B83-0B0A-66A6-310EA12A5ABA}"/>
              </a:ext>
            </a:extLst>
          </p:cNvPr>
          <p:cNvGrpSpPr/>
          <p:nvPr/>
        </p:nvGrpSpPr>
        <p:grpSpPr>
          <a:xfrm>
            <a:off x="6290432" y="718984"/>
            <a:ext cx="3786164" cy="2490631"/>
            <a:chOff x="5424104" y="1144016"/>
            <a:chExt cx="4273951" cy="26917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AD12E6-4ECB-A190-1E7E-8A3A1F5D9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6" t="10028" r="6204" b="4529"/>
            <a:stretch/>
          </p:blipFill>
          <p:spPr>
            <a:xfrm>
              <a:off x="5424104" y="1144016"/>
              <a:ext cx="4273951" cy="26144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42C636-8D1D-0592-A04C-C1A6277725B2}"/>
                </a:ext>
              </a:extLst>
            </p:cNvPr>
            <p:cNvSpPr txBox="1"/>
            <p:nvPr/>
          </p:nvSpPr>
          <p:spPr>
            <a:xfrm>
              <a:off x="6018886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Jlab12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BD958-4589-F9F4-D54D-6E3043366E5D}"/>
                </a:ext>
              </a:extLst>
            </p:cNvPr>
            <p:cNvSpPr txBox="1"/>
            <p:nvPr/>
          </p:nvSpPr>
          <p:spPr>
            <a:xfrm>
              <a:off x="7463970" y="2913354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Jlab22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A93ABA-1359-F397-E6F1-36D8D46A02BB}"/>
                </a:ext>
              </a:extLst>
            </p:cNvPr>
            <p:cNvSpPr txBox="1"/>
            <p:nvPr/>
          </p:nvSpPr>
          <p:spPr>
            <a:xfrm>
              <a:off x="5993181" y="3466424"/>
              <a:ext cx="660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52BF4"/>
                  </a:solidFill>
                </a:rPr>
                <a:t>        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12DA5C-136B-1F0B-6426-9EFB621B0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" t="13903" r="836"/>
          <a:stretch/>
        </p:blipFill>
        <p:spPr>
          <a:xfrm>
            <a:off x="312123" y="3374945"/>
            <a:ext cx="3028614" cy="276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4758FC-2BA8-D6BA-E814-577AB5804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79" y="4359019"/>
            <a:ext cx="4573159" cy="213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diagram of a function&#10;&#10;Description automatically generated">
            <a:extLst>
              <a:ext uri="{FF2B5EF4-FFF2-40B4-BE49-F238E27FC236}">
                <a16:creationId xmlns:a16="http://schemas.microsoft.com/office/drawing/2014/main" id="{7E38728A-68E5-9105-AE9F-4AAEF0A34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861" y="4077148"/>
            <a:ext cx="3444218" cy="269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55ECC0-B783-5B89-9DBF-F80AB2762138}"/>
              </a:ext>
            </a:extLst>
          </p:cNvPr>
          <p:cNvSpPr txBox="1"/>
          <p:nvPr/>
        </p:nvSpPr>
        <p:spPr>
          <a:xfrm rot="19736591">
            <a:off x="-138080" y="3681643"/>
            <a:ext cx="232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merican Typewriter" panose="02090604020004020304" pitchFamily="18" charset="77"/>
              </a:rPr>
              <a:t>Primakoff</a:t>
            </a:r>
            <a:r>
              <a:rPr lang="en-US" sz="1600" dirty="0">
                <a:latin typeface="American Typewriter" panose="02090604020004020304" pitchFamily="18" charset="77"/>
              </a:rPr>
              <a:t> on an e- target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Tests of Fund. </a:t>
            </a:r>
            <a:r>
              <a:rPr lang="en-US" sz="1600" dirty="0" err="1">
                <a:solidFill>
                  <a:schemeClr val="accent1"/>
                </a:solidFill>
                <a:latin typeface="American Typewriter" panose="02090604020004020304" pitchFamily="18" charset="77"/>
              </a:rPr>
              <a:t>Symm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5103D-9887-0096-FFE4-54209BA19590}"/>
              </a:ext>
            </a:extLst>
          </p:cNvPr>
          <p:cNvSpPr txBox="1"/>
          <p:nvPr/>
        </p:nvSpPr>
        <p:spPr>
          <a:xfrm rot="19736591">
            <a:off x="3335917" y="3746492"/>
            <a:ext cx="22191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American Typewriter" panose="02090604020004020304" pitchFamily="18" charset="77"/>
              </a:rPr>
              <a:t>N* </a:t>
            </a:r>
            <a:r>
              <a:rPr lang="el-GR" sz="1800" dirty="0">
                <a:effectLst/>
                <a:latin typeface="SymbolMT"/>
              </a:rPr>
              <a:t>γ</a:t>
            </a:r>
            <a:r>
              <a:rPr lang="en-US" sz="1800" dirty="0" err="1">
                <a:effectLst/>
                <a:latin typeface="TimesNewRomanPSMT"/>
              </a:rPr>
              <a:t>vpN</a:t>
            </a:r>
            <a:r>
              <a:rPr lang="en-US" sz="1800" dirty="0">
                <a:effectLst/>
                <a:latin typeface="TimesNewRomanPSMT"/>
              </a:rPr>
              <a:t>* </a:t>
            </a:r>
            <a:r>
              <a:rPr lang="en-US" sz="1600" dirty="0" err="1">
                <a:effectLst/>
                <a:latin typeface="American Typewriter" panose="02090604020004020304" pitchFamily="18" charset="77"/>
              </a:rPr>
              <a:t>electr</a:t>
            </a:r>
            <a:r>
              <a:rPr lang="en-US" sz="1600" dirty="0">
                <a:effectLst/>
                <a:latin typeface="American Typewriter" panose="02090604020004020304" pitchFamily="18" charset="77"/>
              </a:rPr>
              <a:t>. </a:t>
            </a:r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Emergence of Hadron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70222-9932-2455-5C3B-251A7CE59DB1}"/>
              </a:ext>
            </a:extLst>
          </p:cNvPr>
          <p:cNvSpPr txBox="1"/>
          <p:nvPr/>
        </p:nvSpPr>
        <p:spPr>
          <a:xfrm rot="19736591">
            <a:off x="6865817" y="4187777"/>
            <a:ext cx="242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DVCS @ 22 GeV 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Mechanical Property of the proton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35E0F-A6E5-A3E2-8EE2-F7D83C1052D3}"/>
              </a:ext>
            </a:extLst>
          </p:cNvPr>
          <p:cNvSpPr txBox="1"/>
          <p:nvPr/>
        </p:nvSpPr>
        <p:spPr>
          <a:xfrm rot="19736591">
            <a:off x="6233705" y="1010665"/>
            <a:ext cx="212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panose="02090604020004020304" pitchFamily="18" charset="77"/>
              </a:rPr>
              <a:t>Super-fast Quarks  in Nuclei</a:t>
            </a:r>
          </a:p>
          <a:p>
            <a:r>
              <a:rPr lang="en-US" sz="1600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Nuclear core forces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FFA63DE-A6BF-01E3-E08A-D5E5E7988B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956"/>
          <a:stretch/>
        </p:blipFill>
        <p:spPr>
          <a:xfrm>
            <a:off x="-105359" y="0"/>
            <a:ext cx="6161966" cy="319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6BD5CDF-0239-CA68-462C-92CF4640E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783" y="2863197"/>
            <a:ext cx="4028298" cy="1905972"/>
          </a:xfrm>
          <a:prstGeom prst="rect">
            <a:avLst/>
          </a:prstGeom>
        </p:spPr>
      </p:pic>
      <p:pic>
        <p:nvPicPr>
          <p:cNvPr id="18" name="Picture 17" descr="A red and black math symbols&#10;&#10;Description automatically generated">
            <a:extLst>
              <a:ext uri="{FF2B5EF4-FFF2-40B4-BE49-F238E27FC236}">
                <a16:creationId xmlns:a16="http://schemas.microsoft.com/office/drawing/2014/main" id="{040BD15B-A640-EEC8-BC25-B4AD1C90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27"/>
          <a:stretch/>
        </p:blipFill>
        <p:spPr>
          <a:xfrm>
            <a:off x="10509086" y="3550887"/>
            <a:ext cx="1727408" cy="330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4DD069-34C7-2DA4-34F7-A802F5FFA970}"/>
              </a:ext>
            </a:extLst>
          </p:cNvPr>
          <p:cNvSpPr txBox="1"/>
          <p:nvPr/>
        </p:nvSpPr>
        <p:spPr>
          <a:xfrm>
            <a:off x="213105" y="2746358"/>
            <a:ext cx="5798938" cy="584775"/>
          </a:xfrm>
          <a:prstGeom prst="rect">
            <a:avLst/>
          </a:prstGeom>
          <a:solidFill>
            <a:srgbClr val="FFDD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A new document outlining the progress of the scientific case will be available soon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B783F9-65BA-56EC-E074-9152626B2279}"/>
              </a:ext>
            </a:extLst>
          </p:cNvPr>
          <p:cNvSpPr txBox="1"/>
          <p:nvPr/>
        </p:nvSpPr>
        <p:spPr>
          <a:xfrm>
            <a:off x="4267685" y="1226317"/>
            <a:ext cx="14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~450 authors</a:t>
            </a:r>
          </a:p>
        </p:txBody>
      </p:sp>
    </p:spTree>
    <p:extLst>
      <p:ext uri="{BB962C8B-B14F-4D97-AF65-F5344CB8AC3E}">
        <p14:creationId xmlns:p14="http://schemas.microsoft.com/office/powerpoint/2010/main" val="20911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08AA87-1C7D-BCE0-889B-8C8C3CD1546C}"/>
              </a:ext>
            </a:extLst>
          </p:cNvPr>
          <p:cNvSpPr/>
          <p:nvPr/>
        </p:nvSpPr>
        <p:spPr>
          <a:xfrm>
            <a:off x="190643" y="5720676"/>
            <a:ext cx="8481502" cy="1059080"/>
          </a:xfrm>
          <a:prstGeom prst="rect">
            <a:avLst/>
          </a:prstGeom>
          <a:solidFill>
            <a:schemeClr val="bg1"/>
          </a:solidFill>
          <a:ln w="76200">
            <a:solidFill>
              <a:srgbClr val="ECC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Physics Program with </a:t>
            </a:r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Ce+BAF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</a:t>
            </a:r>
          </a:p>
        </p:txBody>
      </p:sp>
      <p:grpSp>
        <p:nvGrpSpPr>
          <p:cNvPr id="2" name="Groupe 51">
            <a:extLst>
              <a:ext uri="{FF2B5EF4-FFF2-40B4-BE49-F238E27FC236}">
                <a16:creationId xmlns:a16="http://schemas.microsoft.com/office/drawing/2014/main" id="{9F727B78-1359-BADF-6252-7D244CE81911}"/>
              </a:ext>
            </a:extLst>
          </p:cNvPr>
          <p:cNvGrpSpPr/>
          <p:nvPr/>
        </p:nvGrpSpPr>
        <p:grpSpPr>
          <a:xfrm>
            <a:off x="352385" y="1080710"/>
            <a:ext cx="3694670" cy="2885480"/>
            <a:chOff x="637268" y="3374289"/>
            <a:chExt cx="3193388" cy="3101463"/>
          </a:xfrm>
        </p:grpSpPr>
        <p:grpSp>
          <p:nvGrpSpPr>
            <p:cNvPr id="8" name="Groupe 52">
              <a:extLst>
                <a:ext uri="{FF2B5EF4-FFF2-40B4-BE49-F238E27FC236}">
                  <a16:creationId xmlns:a16="http://schemas.microsoft.com/office/drawing/2014/main" id="{DB0EB9DA-0063-83EF-CCD4-76031C996696}"/>
                </a:ext>
              </a:extLst>
            </p:cNvPr>
            <p:cNvGrpSpPr/>
            <p:nvPr/>
          </p:nvGrpSpPr>
          <p:grpSpPr>
            <a:xfrm>
              <a:off x="637268" y="3374289"/>
              <a:ext cx="3193388" cy="3101463"/>
              <a:chOff x="637268" y="3374289"/>
              <a:chExt cx="3193388" cy="3101463"/>
            </a:xfrm>
          </p:grpSpPr>
          <p:pic>
            <p:nvPicPr>
              <p:cNvPr id="10" name="Image 54">
                <a:extLst>
                  <a:ext uri="{FF2B5EF4-FFF2-40B4-BE49-F238E27FC236}">
                    <a16:creationId xmlns:a16="http://schemas.microsoft.com/office/drawing/2014/main" id="{4EE352BA-0BC8-4BF7-2559-4D310FBC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7268" y="3374289"/>
                <a:ext cx="3142644" cy="304082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037AC4C-90D1-873C-887A-0E44B3B2451E}"/>
                  </a:ext>
                </a:extLst>
              </p:cNvPr>
              <p:cNvSpPr/>
              <p:nvPr/>
            </p:nvSpPr>
            <p:spPr>
              <a:xfrm>
                <a:off x="2144514" y="6260460"/>
                <a:ext cx="1686142" cy="2152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13AE13-60A8-76FC-E462-021E827D31A8}"/>
                  </a:ext>
                </a:extLst>
              </p:cNvPr>
              <p:cNvSpPr/>
              <p:nvPr/>
            </p:nvSpPr>
            <p:spPr>
              <a:xfrm>
                <a:off x="643324" y="6301579"/>
                <a:ext cx="1507246" cy="16811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9" name="ZoneTexte 53">
              <a:extLst>
                <a:ext uri="{FF2B5EF4-FFF2-40B4-BE49-F238E27FC236}">
                  <a16:creationId xmlns:a16="http://schemas.microsoft.com/office/drawing/2014/main" id="{F83BD7A8-FEE7-2082-6737-D2205B195C43}"/>
                </a:ext>
              </a:extLst>
            </p:cNvPr>
            <p:cNvSpPr txBox="1"/>
            <p:nvPr/>
          </p:nvSpPr>
          <p:spPr>
            <a:xfrm>
              <a:off x="2032223" y="6222515"/>
              <a:ext cx="7569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Q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 (GeV</a:t>
              </a:r>
              <a:r>
                <a:rPr kumimoji="0" lang="fr-FR" sz="1000" b="1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2</a:t>
              </a:r>
              <a:r>
                <a:rPr kumimoji="0" lang="fr-FR" sz="1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 Hebrew" pitchFamily="2" charset="-79"/>
                </a:rPr>
                <a:t>)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987DFA0-010C-48DB-E486-185F7C5D1462}"/>
              </a:ext>
            </a:extLst>
          </p:cNvPr>
          <p:cNvSpPr txBox="1">
            <a:spLocks/>
          </p:cNvSpPr>
          <p:nvPr/>
        </p:nvSpPr>
        <p:spPr>
          <a:xfrm>
            <a:off x="301604" y="3919378"/>
            <a:ext cx="4253067" cy="1106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May the 2-</a:t>
            </a:r>
            <a:r>
              <a:rPr lang="en-US" sz="2000" b="0" dirty="0">
                <a:solidFill>
                  <a:srgbClr val="152BF4"/>
                </a:solidFill>
                <a:latin typeface="Symbol" pitchFamily="2" charset="2"/>
              </a:rPr>
              <a:t>g</a:t>
            </a:r>
            <a:r>
              <a:rPr lang="en-US" sz="2000" b="0" dirty="0">
                <a:solidFill>
                  <a:srgbClr val="152BF4"/>
                </a:solidFill>
                <a:latin typeface="Avenir Book" panose="02000503020000020003" pitchFamily="2" charset="0"/>
              </a:rPr>
              <a:t> exchange be the cause of the proton FF discrepancy?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57811A-5A54-8E0A-B912-7C4295810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98" y="886060"/>
            <a:ext cx="4516901" cy="4492622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venir Book" panose="02000503020000020003" pitchFamily="2" charset="0"/>
              </a:rPr>
              <a:t>Beam charge asymmetries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Two-photon exchange</a:t>
            </a:r>
          </a:p>
          <a:p>
            <a:pPr marL="447675" lvl="1" indent="-179388"/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Deeply Virtual Compton Scattering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Annihilation processes</a:t>
            </a:r>
          </a:p>
          <a:p>
            <a:pPr marL="492125" lvl="1" indent="-223838"/>
            <a:r>
              <a:rPr lang="en-US" sz="1600" dirty="0">
                <a:solidFill>
                  <a:srgbClr val="0070C0"/>
                </a:solidFill>
                <a:latin typeface="Avenir Book" panose="02000503020000020003" pitchFamily="2" charset="0"/>
              </a:rPr>
              <a:t>Light dark matter searches</a:t>
            </a: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Avenir Book" panose="02000503020000020003" pitchFamily="2" charset="0"/>
              </a:rPr>
              <a:t>Charged-current processes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Inverse beta-decay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Access strangeness with charm-tagging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Charged lepton flavor violation</a:t>
            </a:r>
          </a:p>
          <a:p>
            <a:pPr marL="536575" lvl="1" indent="-223838"/>
            <a:r>
              <a:rPr lang="en-US" sz="1600" dirty="0">
                <a:solidFill>
                  <a:srgbClr val="7030A0"/>
                </a:solidFill>
                <a:latin typeface="Avenir Book" panose="02000503020000020003" pitchFamily="2" charset="0"/>
              </a:rPr>
              <a:t>Axial Form Factor</a:t>
            </a: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37C959-6BD9-BA89-51F1-FC41F3D3177A}"/>
              </a:ext>
            </a:extLst>
          </p:cNvPr>
          <p:cNvGrpSpPr/>
          <p:nvPr/>
        </p:nvGrpSpPr>
        <p:grpSpPr>
          <a:xfrm>
            <a:off x="5480300" y="1677017"/>
            <a:ext cx="2162474" cy="582461"/>
            <a:chOff x="4122108" y="2063892"/>
            <a:chExt cx="4868812" cy="10476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F74936-B1C6-81E9-F267-D43124634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2227" y="2166216"/>
              <a:ext cx="4798693" cy="844345"/>
            </a:xfrm>
            <a:prstGeom prst="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5F5DC88-5B39-7AF2-C6D7-619F4604EB5B}"/>
                </a:ext>
              </a:extLst>
            </p:cNvPr>
            <p:cNvSpPr/>
            <p:nvPr/>
          </p:nvSpPr>
          <p:spPr>
            <a:xfrm>
              <a:off x="4122108" y="2063892"/>
              <a:ext cx="4868811" cy="1047674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DAC8E0-FDA7-9E36-EBB5-8D66F7386A08}"/>
              </a:ext>
            </a:extLst>
          </p:cNvPr>
          <p:cNvGrpSpPr/>
          <p:nvPr/>
        </p:nvGrpSpPr>
        <p:grpSpPr>
          <a:xfrm>
            <a:off x="5511443" y="3039350"/>
            <a:ext cx="2131331" cy="582462"/>
            <a:chOff x="4122108" y="3222598"/>
            <a:chExt cx="4938931" cy="10579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53912C-8EE7-0424-5430-F52A1794F5E8}"/>
                </a:ext>
              </a:extLst>
            </p:cNvPr>
            <p:cNvGrpSpPr/>
            <p:nvPr/>
          </p:nvGrpSpPr>
          <p:grpSpPr>
            <a:xfrm>
              <a:off x="4572000" y="3323604"/>
              <a:ext cx="4017709" cy="956989"/>
              <a:chOff x="5991532" y="3807283"/>
              <a:chExt cx="5571203" cy="140820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61BCF6-0E16-3E4B-0352-612CB32CA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3807284"/>
                <a:ext cx="2330245" cy="140820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F6C1501-4F94-2A92-1B4B-8FC41BB71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23554" y="3807283"/>
                <a:ext cx="2539181" cy="137394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318B91-EB4F-107D-41BB-8630BD0AA467}"/>
                  </a:ext>
                </a:extLst>
              </p:cNvPr>
              <p:cNvSpPr/>
              <p:nvPr/>
            </p:nvSpPr>
            <p:spPr>
              <a:xfrm>
                <a:off x="9023554" y="4207771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A048CB6-A9E8-BEDE-8DDA-88235E2B607E}"/>
                  </a:ext>
                </a:extLst>
              </p:cNvPr>
              <p:cNvSpPr/>
              <p:nvPr/>
            </p:nvSpPr>
            <p:spPr>
              <a:xfrm>
                <a:off x="5991532" y="4342445"/>
                <a:ext cx="208936" cy="3036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F9FDB94-84E8-3288-A7A4-10ADF9DA6E80}"/>
                </a:ext>
              </a:extLst>
            </p:cNvPr>
            <p:cNvSpPr/>
            <p:nvPr/>
          </p:nvSpPr>
          <p:spPr>
            <a:xfrm>
              <a:off x="4122108" y="3222598"/>
              <a:ext cx="4938931" cy="1057994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88DEB4-9DB2-677A-CB3F-BF464E7DE653}"/>
              </a:ext>
            </a:extLst>
          </p:cNvPr>
          <p:cNvGrpSpPr/>
          <p:nvPr/>
        </p:nvGrpSpPr>
        <p:grpSpPr>
          <a:xfrm>
            <a:off x="5499777" y="5021727"/>
            <a:ext cx="2123519" cy="578347"/>
            <a:chOff x="4157166" y="4391624"/>
            <a:chExt cx="4868813" cy="13722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4C6095-A520-D0C1-0558-F978A51DF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1675" y="4452241"/>
              <a:ext cx="1396379" cy="12316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C3B57F-38D8-0B51-DA33-FF335767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515"/>
            <a:stretch/>
          </p:blipFill>
          <p:spPr>
            <a:xfrm>
              <a:off x="4729024" y="4452241"/>
              <a:ext cx="1517099" cy="1264621"/>
            </a:xfrm>
            <a:prstGeom prst="rect">
              <a:avLst/>
            </a:prstGeom>
          </p:spPr>
        </p:pic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ACA5C5E-51B3-3F29-6148-CDAB9A271E07}"/>
                </a:ext>
              </a:extLst>
            </p:cNvPr>
            <p:cNvSpPr/>
            <p:nvPr/>
          </p:nvSpPr>
          <p:spPr>
            <a:xfrm>
              <a:off x="4157166" y="4391624"/>
              <a:ext cx="4868813" cy="1372202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DA6DF21-6744-EF96-2FA9-EEE693D51045}"/>
              </a:ext>
            </a:extLst>
          </p:cNvPr>
          <p:cNvSpPr txBox="1"/>
          <p:nvPr/>
        </p:nvSpPr>
        <p:spPr>
          <a:xfrm>
            <a:off x="301604" y="5735882"/>
            <a:ext cx="82595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b="1" dirty="0">
                <a:latin typeface="Avenir Book" panose="02000503020000020003" pitchFamily="2" charset="0"/>
              </a:rPr>
              <a:t>PAC approved experiments (as of Jan 2025)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Approved 6 experiments for a total of 357 total PAC days (Hall A &amp; C)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(PAC day = two calendar day) </a:t>
            </a:r>
          </a:p>
        </p:txBody>
      </p:sp>
      <p:pic>
        <p:nvPicPr>
          <p:cNvPr id="34" name="Picture 33" descr="A picture containing text, font, line, number&#10;&#10;Description automatically generated">
            <a:extLst>
              <a:ext uri="{FF2B5EF4-FFF2-40B4-BE49-F238E27FC236}">
                <a16:creationId xmlns:a16="http://schemas.microsoft.com/office/drawing/2014/main" id="{72B6AB6D-7C96-8C40-E282-15C44686D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" y="4893065"/>
            <a:ext cx="3732271" cy="71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8B157-C904-D48F-596B-DF478A0968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91" t="1922" r="7285" b="2005"/>
          <a:stretch/>
        </p:blipFill>
        <p:spPr>
          <a:xfrm>
            <a:off x="8981814" y="886060"/>
            <a:ext cx="2908582" cy="38142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46C9B8-BBA6-22B9-DDFE-4A879F3FD935}"/>
              </a:ext>
            </a:extLst>
          </p:cNvPr>
          <p:cNvSpPr txBox="1"/>
          <p:nvPr/>
        </p:nvSpPr>
        <p:spPr>
          <a:xfrm>
            <a:off x="8772705" y="4810726"/>
            <a:ext cx="311769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nnual in person working group meeting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Next March 24-26 at </a:t>
            </a:r>
            <a:r>
              <a:rPr lang="en-US" dirty="0" err="1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JLab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5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CEBAF Phased Upgrade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E2DDA-70FB-438F-5EBA-7BC0806EB84D}"/>
              </a:ext>
            </a:extLst>
          </p:cNvPr>
          <p:cNvSpPr txBox="1"/>
          <p:nvPr/>
        </p:nvSpPr>
        <p:spPr>
          <a:xfrm>
            <a:off x="102741" y="818178"/>
            <a:ext cx="7673133" cy="96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-11113">
              <a:lnSpc>
                <a:spcPct val="120000"/>
              </a:lnSpc>
            </a:pPr>
            <a:r>
              <a:rPr lang="en-US" b="1" dirty="0"/>
              <a:t>Phase 1: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New injector (123 MeV e</a:t>
            </a:r>
            <a:r>
              <a:rPr lang="en-US" sz="1500" baseline="30000" dirty="0">
                <a:latin typeface="Avenir Book" panose="02000503020000020003" pitchFamily="2" charset="0"/>
              </a:rPr>
              <a:t>+</a:t>
            </a:r>
            <a:r>
              <a:rPr lang="en-US" sz="1500" dirty="0">
                <a:latin typeface="Avenir Book" panose="02000503020000020003" pitchFamily="2" charset="0"/>
              </a:rPr>
              <a:t> &amp; 650 MeV e</a:t>
            </a:r>
            <a:r>
              <a:rPr lang="en-US" sz="1500" baseline="30000" dirty="0">
                <a:latin typeface="Avenir Book" panose="02000503020000020003" pitchFamily="2" charset="0"/>
              </a:rPr>
              <a:t>-</a:t>
            </a:r>
            <a:r>
              <a:rPr lang="en-US" sz="1500" dirty="0">
                <a:latin typeface="Avenir Book" panose="02000503020000020003" pitchFamily="2" charset="0"/>
              </a:rPr>
              <a:t>) in a former FEL (“LERF”)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Polarized positrons transported to CEBAF (proposed 12 GeV science program)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BBD01-3EF8-051E-CE47-CBCA3D07816E}"/>
              </a:ext>
            </a:extLst>
          </p:cNvPr>
          <p:cNvSpPr txBox="1"/>
          <p:nvPr/>
        </p:nvSpPr>
        <p:spPr>
          <a:xfrm>
            <a:off x="102741" y="1864900"/>
            <a:ext cx="7457157" cy="12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-11113">
              <a:lnSpc>
                <a:spcPct val="120000"/>
              </a:lnSpc>
            </a:pPr>
            <a:r>
              <a:rPr lang="en-US" b="1" dirty="0"/>
              <a:t>Phase 2: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Recirculating injector energy upgrade to 650 MeV electrons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venir Book" panose="02000503020000020003" pitchFamily="2" charset="0"/>
              </a:rPr>
              <a:t>Replace one set of arcs on each side with new FFA permanent magnet arcs to upgrade to 22 GeV – </a:t>
            </a:r>
            <a:r>
              <a:rPr lang="en-US" sz="1500" dirty="0">
                <a:solidFill>
                  <a:srgbClr val="152BF4"/>
                </a:solidFill>
                <a:latin typeface="Avenir Book" panose="02000503020000020003" pitchFamily="2" charset="0"/>
              </a:rPr>
              <a:t>no new RF needed! No new cryomodules needed!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977FB-ED9A-86D8-7261-29BCBAF8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648" y="857865"/>
            <a:ext cx="3241262" cy="1257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diagram of a factory&#10;&#10;Description automatically generated">
            <a:extLst>
              <a:ext uri="{FF2B5EF4-FFF2-40B4-BE49-F238E27FC236}">
                <a16:creationId xmlns:a16="http://schemas.microsoft.com/office/drawing/2014/main" id="{417F9753-ED8F-39B4-7E3E-E4E818985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48" y="2343743"/>
            <a:ext cx="3241262" cy="1276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710FD00-A870-EDCD-B159-8132C84836C0}"/>
              </a:ext>
            </a:extLst>
          </p:cNvPr>
          <p:cNvSpPr txBox="1">
            <a:spLocks/>
          </p:cNvSpPr>
          <p:nvPr/>
        </p:nvSpPr>
        <p:spPr>
          <a:xfrm>
            <a:off x="5503260" y="6151432"/>
            <a:ext cx="6200528" cy="657492"/>
          </a:xfrm>
          <a:prstGeom prst="rect">
            <a:avLst/>
          </a:prstGeom>
          <a:solidFill>
            <a:srgbClr val="F4FFB9"/>
          </a:solidFill>
          <a:effectLst>
            <a:glow rad="317648">
              <a:schemeClr val="bg2"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Goal:</a:t>
            </a:r>
            <a:r>
              <a:rPr lang="en-US" sz="18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</a:t>
            </a:r>
            <a:r>
              <a:rPr lang="en-US" sz="1800" i="1" u="sng" dirty="0">
                <a:solidFill>
                  <a:srgbClr val="00B050"/>
                </a:solidFill>
                <a:latin typeface="American Typewriter" panose="02090604020004020304" pitchFamily="18" charset="77"/>
              </a:rPr>
              <a:t>strong</a:t>
            </a:r>
            <a:r>
              <a:rPr lang="en-US" sz="18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placement in the next Long Range Plan</a:t>
            </a:r>
          </a:p>
          <a:p>
            <a:pPr marL="457200" lvl="1" indent="0">
              <a:buNone/>
            </a:pPr>
            <a:r>
              <a:rPr lang="en-US" sz="1400" b="1" dirty="0">
                <a:latin typeface="Avenir" panose="02000503020000020003" pitchFamily="2" charset="0"/>
              </a:rPr>
              <a:t>Prepare TDR for ~2028, - Earlier </a:t>
            </a:r>
            <a:r>
              <a:rPr lang="en-US" sz="1400" b="1" dirty="0" err="1">
                <a:latin typeface="Avenir" panose="02000503020000020003" pitchFamily="2" charset="0"/>
              </a:rPr>
              <a:t>pTDR</a:t>
            </a:r>
            <a:r>
              <a:rPr lang="en-US" sz="1400" b="1" dirty="0">
                <a:latin typeface="Avenir" panose="02000503020000020003" pitchFamily="2" charset="0"/>
              </a:rPr>
              <a:t> prepared in ~2026 </a:t>
            </a:r>
          </a:p>
        </p:txBody>
      </p:sp>
      <p:pic>
        <p:nvPicPr>
          <p:cNvPr id="22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AD70C0C-CE81-1E40-C8EB-DF34BBADB1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r="13217"/>
          <a:stretch/>
        </p:blipFill>
        <p:spPr>
          <a:xfrm>
            <a:off x="5670941" y="3935754"/>
            <a:ext cx="2296758" cy="1446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31BA00C-3B8D-6698-56E5-FA4C54B4C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437" y="5456207"/>
            <a:ext cx="2411822" cy="657492"/>
          </a:xfrm>
        </p:spPr>
        <p:txBody>
          <a:bodyPr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1000" dirty="0">
                <a:solidFill>
                  <a:srgbClr val="002060"/>
                </a:solidFill>
                <a:latin typeface="Avenir Book" panose="02000503020000020003" pitchFamily="2" charset="0"/>
              </a:rPr>
              <a:t>Prototype open-midplane BF magnet successfully built and evaluated for 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</a:rPr>
              <a:t>mechanical integrity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5EEADF-2B41-2030-5CBE-7264DD81404A}"/>
              </a:ext>
            </a:extLst>
          </p:cNvPr>
          <p:cNvGrpSpPr>
            <a:grpSpLocks noChangeAspect="1"/>
          </p:cNvGrpSpPr>
          <p:nvPr/>
        </p:nvGrpSpPr>
        <p:grpSpPr>
          <a:xfrm>
            <a:off x="8117410" y="3903085"/>
            <a:ext cx="3727039" cy="1446682"/>
            <a:chOff x="4147791" y="3410510"/>
            <a:chExt cx="7403524" cy="2564384"/>
          </a:xfrm>
        </p:grpSpPr>
        <p:pic>
          <p:nvPicPr>
            <p:cNvPr id="56" name="Picture 55" descr="A blueprint of a train&#10;&#10;Description automatically generated">
              <a:extLst>
                <a:ext uri="{FF2B5EF4-FFF2-40B4-BE49-F238E27FC236}">
                  <a16:creationId xmlns:a16="http://schemas.microsoft.com/office/drawing/2014/main" id="{BAC88AA8-012C-E459-A926-A6BAB5F73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312" b="8278"/>
            <a:stretch/>
          </p:blipFill>
          <p:spPr>
            <a:xfrm>
              <a:off x="4147791" y="3410510"/>
              <a:ext cx="6859251" cy="2564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418E05-F4E3-87E0-48FA-A34257F39AD9}"/>
                </a:ext>
              </a:extLst>
            </p:cNvPr>
            <p:cNvSpPr/>
            <p:nvPr/>
          </p:nvSpPr>
          <p:spPr>
            <a:xfrm>
              <a:off x="6785193" y="4610461"/>
              <a:ext cx="91439" cy="91440"/>
            </a:xfrm>
            <a:prstGeom prst="rect">
              <a:avLst/>
            </a:prstGeom>
            <a:solidFill>
              <a:srgbClr val="B01513"/>
            </a:solidFill>
            <a:ln w="19050" cap="rnd" cmpd="sng" algn="ctr">
              <a:solidFill>
                <a:srgbClr val="B01513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5814C32-A237-5564-0FE4-DA7FD582C357}"/>
                </a:ext>
              </a:extLst>
            </p:cNvPr>
            <p:cNvGrpSpPr/>
            <p:nvPr/>
          </p:nvGrpSpPr>
          <p:grpSpPr>
            <a:xfrm>
              <a:off x="6739997" y="4785812"/>
              <a:ext cx="215576" cy="217359"/>
              <a:chOff x="5564779" y="4655371"/>
              <a:chExt cx="215576" cy="21735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CAB813-507F-4494-075F-01B05AB9450D}"/>
                  </a:ext>
                </a:extLst>
              </p:cNvPr>
              <p:cNvSpPr/>
              <p:nvPr/>
            </p:nvSpPr>
            <p:spPr>
              <a:xfrm>
                <a:off x="5593131" y="4729877"/>
                <a:ext cx="91441" cy="91442"/>
              </a:xfrm>
              <a:prstGeom prst="rect">
                <a:avLst/>
              </a:prstGeom>
              <a:solidFill>
                <a:srgbClr val="B01513"/>
              </a:solidFill>
              <a:ln w="19050" cap="rnd" cmpd="sng" algn="ctr">
                <a:solidFill>
                  <a:srgbClr val="B01513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2" name="Oval 17">
                <a:extLst>
                  <a:ext uri="{FF2B5EF4-FFF2-40B4-BE49-F238E27FC236}">
                    <a16:creationId xmlns:a16="http://schemas.microsoft.com/office/drawing/2014/main" id="{190C74D6-8289-96D5-13C2-190C9D107300}"/>
                  </a:ext>
                </a:extLst>
              </p:cNvPr>
              <p:cNvSpPr/>
              <p:nvPr/>
            </p:nvSpPr>
            <p:spPr>
              <a:xfrm>
                <a:off x="5564779" y="4655371"/>
                <a:ext cx="215576" cy="217359"/>
              </a:xfrm>
              <a:prstGeom prst="rect">
                <a:avLst/>
              </a:prstGeom>
              <a:noFill/>
              <a:ln w="28575" cap="rnd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875FB96-6D5B-666C-96AC-D68BA7693D77}"/>
                </a:ext>
              </a:extLst>
            </p:cNvPr>
            <p:cNvSpPr txBox="1"/>
            <p:nvPr/>
          </p:nvSpPr>
          <p:spPr>
            <a:xfrm>
              <a:off x="6909389" y="4495759"/>
              <a:ext cx="3497659" cy="25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Installed/analyzed Dosimetry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A57BCE-B6A2-4864-1D97-C9F0159712B1}"/>
                </a:ext>
              </a:extLst>
            </p:cNvPr>
            <p:cNvSpPr txBox="1"/>
            <p:nvPr/>
          </p:nvSpPr>
          <p:spPr>
            <a:xfrm>
              <a:off x="7410188" y="4767724"/>
              <a:ext cx="4141127" cy="25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Location to install samples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9B1D51B7-FBA0-664A-2A98-C32B87092FD2}"/>
              </a:ext>
            </a:extLst>
          </p:cNvPr>
          <p:cNvSpPr txBox="1"/>
          <p:nvPr/>
        </p:nvSpPr>
        <p:spPr>
          <a:xfrm>
            <a:off x="8347715" y="5446137"/>
            <a:ext cx="315912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Resiliency studies 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permanent magnet materials in a radiation environment at CEBAF resembling their intended operational one –   ON GOING</a:t>
            </a:r>
            <a:endParaRPr lang="en-US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5872A357-9ECB-3FD0-2E10-F6420D5FC3CA}"/>
              </a:ext>
            </a:extLst>
          </p:cNvPr>
          <p:cNvSpPr txBox="1">
            <a:spLocks/>
          </p:cNvSpPr>
          <p:nvPr/>
        </p:nvSpPr>
        <p:spPr>
          <a:xfrm>
            <a:off x="153996" y="3360249"/>
            <a:ext cx="8096693" cy="349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Accelerator R&amp;D on-going</a:t>
            </a:r>
            <a:endParaRPr lang="en-US" sz="1400" b="1" dirty="0">
              <a:solidFill>
                <a:schemeClr val="accent1"/>
              </a:solidFill>
              <a:latin typeface="Avenir" panose="02000503020000020003" pitchFamily="2" charset="0"/>
            </a:endParaRP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9A5A30A4-A20B-6A1A-39AC-6949186E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t="15162" r="3045" b="22088"/>
          <a:stretch/>
        </p:blipFill>
        <p:spPr bwMode="auto">
          <a:xfrm>
            <a:off x="411480" y="3893421"/>
            <a:ext cx="2136946" cy="116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7C02821-8B43-0E54-CF66-601C11896298}"/>
              </a:ext>
            </a:extLst>
          </p:cNvPr>
          <p:cNvSpPr txBox="1"/>
          <p:nvPr/>
        </p:nvSpPr>
        <p:spPr>
          <a:xfrm>
            <a:off x="259910" y="5074434"/>
            <a:ext cx="2288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-136525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Degrader  to 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quantify CEBAF acceptance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92565A3-9811-19DE-F8A0-456431BFE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399" y="3905650"/>
            <a:ext cx="2201117" cy="115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E4727DA-16F0-2AA9-95C1-C606E75D659D}"/>
              </a:ext>
            </a:extLst>
          </p:cNvPr>
          <p:cNvSpPr txBox="1"/>
          <p:nvPr/>
        </p:nvSpPr>
        <p:spPr>
          <a:xfrm>
            <a:off x="2618097" y="5073725"/>
            <a:ext cx="2335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high-intensity (mA) 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1000" b="1" dirty="0" err="1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photogun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CBA11D1-6263-A033-016C-1C2D25E66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9" y="5506272"/>
            <a:ext cx="1229567" cy="121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9BA541D-852B-775E-F270-5379E189A11B}"/>
              </a:ext>
            </a:extLst>
          </p:cNvPr>
          <p:cNvSpPr/>
          <p:nvPr/>
        </p:nvSpPr>
        <p:spPr>
          <a:xfrm>
            <a:off x="5503260" y="3817164"/>
            <a:ext cx="6200528" cy="2271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2935653-D6E8-F657-B2FC-94C3D7842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443" y="5518059"/>
            <a:ext cx="1877126" cy="116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13C9929-BA52-54EF-A8F0-23FA2B2E410F}"/>
              </a:ext>
            </a:extLst>
          </p:cNvPr>
          <p:cNvSpPr txBox="1"/>
          <p:nvPr/>
        </p:nvSpPr>
        <p:spPr>
          <a:xfrm>
            <a:off x="3749828" y="5607624"/>
            <a:ext cx="1674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-136525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Futures concept of 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Tungsten Solid Target,  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000" b="1" dirty="0" err="1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GaInSn</a:t>
            </a:r>
            <a:r>
              <a:rPr lang="en-US" sz="10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Liquid Target,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030C822-3CD8-DA8F-CB35-5B2D781C6ABE}"/>
              </a:ext>
            </a:extLst>
          </p:cNvPr>
          <p:cNvSpPr/>
          <p:nvPr/>
        </p:nvSpPr>
        <p:spPr>
          <a:xfrm>
            <a:off x="90671" y="3817164"/>
            <a:ext cx="5225950" cy="29644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8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259871" y="-16812"/>
            <a:ext cx="12192000" cy="740705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K-Long Facility:  Spectroscopy in K</a:t>
            </a:r>
            <a:r>
              <a:rPr lang="en-US" sz="3800" b="0" baseline="-25000" dirty="0">
                <a:solidFill>
                  <a:schemeClr val="accent1"/>
                </a:solidFill>
                <a:latin typeface="+mn-lt"/>
                <a:cs typeface="Avenir Black"/>
              </a:rPr>
              <a:t>LONG</a:t>
            </a:r>
            <a:r>
              <a:rPr lang="en-US" sz="3800" b="0" dirty="0">
                <a:solidFill>
                  <a:schemeClr val="accent1"/>
                </a:solidFill>
                <a:latin typeface="+mn-lt"/>
                <a:cs typeface="Avenir Black"/>
              </a:rPr>
              <a:t> beam </a:t>
            </a:r>
            <a:endParaRPr lang="en-US" sz="38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692894" y="649853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C75F80F-83BC-3527-2D27-69DC32442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4" b="52316"/>
          <a:stretch/>
        </p:blipFill>
        <p:spPr>
          <a:xfrm>
            <a:off x="212520" y="933135"/>
            <a:ext cx="6747305" cy="184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C5D8180-B568-D31C-E203-1C7BC53649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68"/>
          <a:stretch/>
        </p:blipFill>
        <p:spPr>
          <a:xfrm>
            <a:off x="5313844" y="2403895"/>
            <a:ext cx="2050347" cy="285512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68F6C43-3281-87CF-C35F-5EBECCA55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824" y="2563852"/>
            <a:ext cx="4854319" cy="3577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D43A2-D19D-9695-4821-2ABABB149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38" y="3560045"/>
            <a:ext cx="2110742" cy="1366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03090-24E7-73A8-0A90-8D147CF1D1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/>
        </p:blipFill>
        <p:spPr>
          <a:xfrm>
            <a:off x="191035" y="3474528"/>
            <a:ext cx="2050347" cy="11767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5D0CD7-9C85-5710-DB32-D8AB307E6F38}"/>
              </a:ext>
            </a:extLst>
          </p:cNvPr>
          <p:cNvCxnSpPr/>
          <p:nvPr/>
        </p:nvCxnSpPr>
        <p:spPr>
          <a:xfrm flipH="1">
            <a:off x="2573867" y="2020485"/>
            <a:ext cx="620496" cy="102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65C612-61C0-9805-2A56-3C8E30F2BAC9}"/>
              </a:ext>
            </a:extLst>
          </p:cNvPr>
          <p:cNvCxnSpPr>
            <a:cxnSpLocks/>
          </p:cNvCxnSpPr>
          <p:nvPr/>
        </p:nvCxnSpPr>
        <p:spPr>
          <a:xfrm flipH="1">
            <a:off x="4472585" y="1881019"/>
            <a:ext cx="8739" cy="1113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35E55A-2867-74A7-502C-458E4ACF7B14}"/>
              </a:ext>
            </a:extLst>
          </p:cNvPr>
          <p:cNvSpPr txBox="1"/>
          <p:nvPr/>
        </p:nvSpPr>
        <p:spPr>
          <a:xfrm>
            <a:off x="79312" y="3000915"/>
            <a:ext cx="30165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Compton Photon Source (CPS): </a:t>
            </a:r>
            <a:r>
              <a:rPr lang="en-US" sz="1050" b="1" dirty="0">
                <a:solidFill>
                  <a:schemeClr val="accent1"/>
                </a:solidFill>
                <a:latin typeface="Calibri" panose="020F0502020204030204"/>
              </a:rPr>
              <a:t>Engineering design is advanced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1955D-6723-796B-BEC0-A9AB5E5CADD4}"/>
              </a:ext>
            </a:extLst>
          </p:cNvPr>
          <p:cNvSpPr txBox="1"/>
          <p:nvPr/>
        </p:nvSpPr>
        <p:spPr>
          <a:xfrm>
            <a:off x="3125289" y="3007537"/>
            <a:ext cx="2124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Be target for KL production:</a:t>
            </a:r>
          </a:p>
          <a:p>
            <a:pPr defTabSz="685800"/>
            <a:r>
              <a:rPr lang="en-US" sz="1050" b="1" dirty="0">
                <a:solidFill>
                  <a:schemeClr val="accent1"/>
                </a:solidFill>
                <a:latin typeface="Calibri" panose="020F0502020204030204"/>
              </a:rPr>
              <a:t>Engineering design is (nearly) complete </a:t>
            </a:r>
          </a:p>
          <a:p>
            <a:pPr defTabSz="685800"/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92FF74-9D9D-2DE4-0218-6F9341F4A5D1}"/>
              </a:ext>
            </a:extLst>
          </p:cNvPr>
          <p:cNvSpPr txBox="1"/>
          <p:nvPr/>
        </p:nvSpPr>
        <p:spPr>
          <a:xfrm>
            <a:off x="5792634" y="2293343"/>
            <a:ext cx="6813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schemeClr val="accent1"/>
                </a:solidFill>
                <a:latin typeface="Calibri" panose="020F0502020204030204"/>
              </a:rPr>
              <a:t>K</a:t>
            </a:r>
            <a:r>
              <a:rPr lang="en-US" sz="1050" b="1" baseline="-25000" dirty="0">
                <a:solidFill>
                  <a:schemeClr val="accent1"/>
                </a:solidFill>
                <a:latin typeface="Calibri" panose="020F0502020204030204"/>
              </a:rPr>
              <a:t>L</a:t>
            </a:r>
            <a:r>
              <a:rPr lang="en-US" sz="1050" b="1" dirty="0">
                <a:solidFill>
                  <a:schemeClr val="accent1"/>
                </a:solidFill>
                <a:latin typeface="Calibri" panose="020F0502020204030204"/>
              </a:rPr>
              <a:t> beam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796465-EA64-BAC4-13A9-7BDAB06D9268}"/>
              </a:ext>
            </a:extLst>
          </p:cNvPr>
          <p:cNvSpPr txBox="1"/>
          <p:nvPr/>
        </p:nvSpPr>
        <p:spPr>
          <a:xfrm>
            <a:off x="191035" y="5402648"/>
            <a:ext cx="6964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SanL"/>
              </a:rPr>
              <a:t>Realization on - 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SanL"/>
              </a:rPr>
              <a:t>B</a:t>
            </a:r>
            <a:r>
              <a:rPr lang="en-US" sz="1800" dirty="0">
                <a:effectLst/>
                <a:latin typeface="NimbusSanL"/>
              </a:rPr>
              <a:t>ig overhead: requires about 2 years for installation and </a:t>
            </a:r>
            <a:r>
              <a:rPr lang="en-US" sz="1800" dirty="0">
                <a:effectLst/>
                <a:latin typeface="CMMI8"/>
              </a:rPr>
              <a:t>&gt;</a:t>
            </a:r>
            <a:r>
              <a:rPr lang="en-US" sz="1800" dirty="0">
                <a:effectLst/>
                <a:latin typeface="NimbusSanL"/>
              </a:rPr>
              <a:t>1 year for de-installation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NimbusSanL"/>
              </a:rPr>
              <a:t>Schedule under discussion</a:t>
            </a:r>
            <a:r>
              <a:rPr lang="en-US" sz="1800" dirty="0">
                <a:effectLst/>
                <a:latin typeface="NimbusSanL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413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Jefferson Lab - a Cornerstone of Modern Hadron Physics Research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B60E9-1EA2-C3CA-0B36-E5F2393CDDE9}"/>
              </a:ext>
            </a:extLst>
          </p:cNvPr>
          <p:cNvSpPr txBox="1"/>
          <p:nvPr/>
        </p:nvSpPr>
        <p:spPr>
          <a:xfrm>
            <a:off x="10372" y="776040"/>
            <a:ext cx="72080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45A0E2"/>
                </a:solidFill>
                <a:latin typeface="Avenir Book" panose="02000503020000020003" pitchFamily="2" charset="0"/>
              </a:rPr>
              <a:t>A Facility at the LUMINOSITY Frontier</a:t>
            </a:r>
            <a:r>
              <a:rPr lang="en-US" sz="2200" b="1" dirty="0">
                <a:solidFill>
                  <a:srgbClr val="00B050"/>
                </a:solidFill>
                <a:latin typeface="Avenir Book" panose="02000503020000020003" pitchFamily="2" charset="0"/>
              </a:rPr>
              <a:t> 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(up to 10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cm-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s-</a:t>
            </a:r>
            <a:r>
              <a:rPr lang="en-US" sz="1600" baseline="30000" dirty="0">
                <a:solidFill>
                  <a:srgbClr val="000000"/>
                </a:solidFill>
                <a:latin typeface="Avenir Book"/>
                <a:cs typeface="Avenir Book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 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2235C-F346-D329-5818-266718949E63}"/>
              </a:ext>
            </a:extLst>
          </p:cNvPr>
          <p:cNvSpPr txBox="1"/>
          <p:nvPr/>
        </p:nvSpPr>
        <p:spPr>
          <a:xfrm>
            <a:off x="7334391" y="1817305"/>
            <a:ext cx="488696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World-Class Electron Beam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provides a high-quality, </a:t>
            </a:r>
            <a:r>
              <a:rPr lang="en-US" sz="1400" b="1" dirty="0">
                <a:solidFill>
                  <a:srgbClr val="45A0E2"/>
                </a:solidFill>
                <a:latin typeface="Avenir Book" panose="02000503020000020003" pitchFamily="2" charset="0"/>
              </a:rPr>
              <a:t>12 GeV </a:t>
            </a:r>
            <a:r>
              <a:rPr lang="en-US" sz="1400" dirty="0">
                <a:latin typeface="Avenir Book" panose="02000503020000020003" pitchFamily="2" charset="0"/>
              </a:rPr>
              <a:t>continuous electron beam </a:t>
            </a:r>
            <a:r>
              <a:rPr lang="en-US" sz="1400">
                <a:latin typeface="Avenir Book" panose="02000503020000020003" pitchFamily="2" charset="0"/>
              </a:rPr>
              <a:t>with:</a:t>
            </a:r>
            <a:endParaRPr lang="en-US" sz="14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High 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85104-E22F-5BAD-9D5B-BA756AED000B}"/>
              </a:ext>
            </a:extLst>
          </p:cNvPr>
          <p:cNvSpPr txBox="1"/>
          <p:nvPr/>
        </p:nvSpPr>
        <p:spPr>
          <a:xfrm>
            <a:off x="7334391" y="3168191"/>
            <a:ext cx="485148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A0E2"/>
                </a:solidFill>
                <a:latin typeface="Avenir Book" panose="02000503020000020003" pitchFamily="2" charset="0"/>
              </a:rPr>
              <a:t>Unique Experimental Facilities</a:t>
            </a:r>
          </a:p>
          <a:p>
            <a:r>
              <a:rPr lang="en-US" sz="1400" dirty="0">
                <a:latin typeface="Avenir Book" panose="02000503020000020003" pitchFamily="2" charset="0"/>
              </a:rPr>
              <a:t>CEBAF supports 4 cutting-edge experimental halls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State-of-the-art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Versatile experimental setups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Detection of multiparticle in the Final State</a:t>
            </a:r>
          </a:p>
        </p:txBody>
      </p:sp>
      <p:pic>
        <p:nvPicPr>
          <p:cNvPr id="37" name="Picture 36" descr="Aerial view of a small town&#10;&#10;Description automatically generated">
            <a:extLst>
              <a:ext uri="{FF2B5EF4-FFF2-40B4-BE49-F238E27FC236}">
                <a16:creationId xmlns:a16="http://schemas.microsoft.com/office/drawing/2014/main" id="{996D6387-BF01-CF7F-78E5-751BBBD2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5"/>
          <a:stretch/>
        </p:blipFill>
        <p:spPr>
          <a:xfrm>
            <a:off x="20745" y="1510693"/>
            <a:ext cx="7187328" cy="4509107"/>
          </a:xfrm>
          <a:prstGeom prst="rect">
            <a:avLst/>
          </a:prstGeom>
        </p:spPr>
      </p:pic>
      <p:pic>
        <p:nvPicPr>
          <p:cNvPr id="5" name="Picture 4" descr="A yellow and red machine&#10;&#10;Description automatically generated">
            <a:extLst>
              <a:ext uri="{FF2B5EF4-FFF2-40B4-BE49-F238E27FC236}">
                <a16:creationId xmlns:a16="http://schemas.microsoft.com/office/drawing/2014/main" id="{B5D311C3-0CD7-F013-D6E0-0986C731D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680" y="5716144"/>
            <a:ext cx="1897980" cy="1062869"/>
          </a:xfrm>
          <a:prstGeom prst="rect">
            <a:avLst/>
          </a:prstGeom>
        </p:spPr>
      </p:pic>
      <p:pic>
        <p:nvPicPr>
          <p:cNvPr id="4" name="Picture 3" descr="A large industrial plant with pipes and machinery&#10;&#10;Description automatically generated">
            <a:extLst>
              <a:ext uri="{FF2B5EF4-FFF2-40B4-BE49-F238E27FC236}">
                <a16:creationId xmlns:a16="http://schemas.microsoft.com/office/drawing/2014/main" id="{318DAB88-93BA-7DFB-E908-90FFD188C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01" y="5743641"/>
            <a:ext cx="2871472" cy="1024253"/>
          </a:xfrm>
          <a:prstGeom prst="rect">
            <a:avLst/>
          </a:prstGeom>
        </p:spPr>
      </p:pic>
      <p:pic>
        <p:nvPicPr>
          <p:cNvPr id="8" name="Picture 7" descr="A large factory with lots of machinery&#10;&#10;Description automatically generated">
            <a:extLst>
              <a:ext uri="{FF2B5EF4-FFF2-40B4-BE49-F238E27FC236}">
                <a16:creationId xmlns:a16="http://schemas.microsoft.com/office/drawing/2014/main" id="{5E615EBB-1930-89DD-3029-71C003637F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0" t="-4208" b="-2"/>
          <a:stretch/>
        </p:blipFill>
        <p:spPr>
          <a:xfrm>
            <a:off x="7308997" y="4630730"/>
            <a:ext cx="2856535" cy="1064238"/>
          </a:xfrm>
          <a:prstGeom prst="rect">
            <a:avLst/>
          </a:prstGeom>
        </p:spPr>
      </p:pic>
      <p:pic>
        <p:nvPicPr>
          <p:cNvPr id="13" name="Picture 12" descr="A large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998F5A4A-417A-8DF8-6972-ACCF67BA9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9680" y="4643519"/>
            <a:ext cx="1897980" cy="1062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54D50-44FC-9032-5DF3-9700A142F00D}"/>
              </a:ext>
            </a:extLst>
          </p:cNvPr>
          <p:cNvSpPr txBox="1"/>
          <p:nvPr/>
        </p:nvSpPr>
        <p:spPr>
          <a:xfrm>
            <a:off x="7278914" y="776040"/>
            <a:ext cx="494243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Explore the fundamental nature of confined states of quarks and gluons → </a:t>
            </a:r>
            <a:r>
              <a:rPr lang="en-US" altLang="zh-CN" b="1" dirty="0">
                <a:solidFill>
                  <a:srgbClr val="45A0E2"/>
                </a:solidFill>
                <a:latin typeface="Avenir Book" panose="02000503020000020003" pitchFamily="2" charset="0"/>
              </a:rPr>
              <a:t>Non-</a:t>
            </a:r>
            <a:r>
              <a:rPr lang="en-US" altLang="zh-CN" b="1" dirty="0" err="1">
                <a:solidFill>
                  <a:srgbClr val="45A0E2"/>
                </a:solidFill>
                <a:latin typeface="Avenir Book" panose="02000503020000020003" pitchFamily="2" charset="0"/>
              </a:rPr>
              <a:t>pQCD</a:t>
            </a:r>
            <a:endParaRPr lang="en-US" altLang="zh-CN" b="1" dirty="0">
              <a:solidFill>
                <a:srgbClr val="45A0E2"/>
              </a:solidFill>
              <a:latin typeface="Avenir Book" panose="02000503020000020003" pitchFamily="2" charset="0"/>
            </a:endParaRPr>
          </a:p>
          <a:p>
            <a:pPr marL="285750" indent="-28575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EE28FF"/>
                </a:solidFill>
                <a:latin typeface="Tahoma"/>
                <a:ea typeface="+mj-ea"/>
                <a:cs typeface="Tahoma"/>
              </a:rPr>
              <a:t>Discover evidence for physics BSM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315A-832C-11A2-D357-16B7A3183497}"/>
              </a:ext>
            </a:extLst>
          </p:cNvPr>
          <p:cNvSpPr txBox="1"/>
          <p:nvPr/>
        </p:nvSpPr>
        <p:spPr>
          <a:xfrm>
            <a:off x="7827260" y="5380751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3BC24-CF01-437A-7168-051E794FD694}"/>
              </a:ext>
            </a:extLst>
          </p:cNvPr>
          <p:cNvSpPr txBox="1"/>
          <p:nvPr/>
        </p:nvSpPr>
        <p:spPr>
          <a:xfrm>
            <a:off x="7834473" y="5681246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D7AF-BE50-BB76-23BE-E142B505E298}"/>
              </a:ext>
            </a:extLst>
          </p:cNvPr>
          <p:cNvSpPr txBox="1"/>
          <p:nvPr/>
        </p:nvSpPr>
        <p:spPr>
          <a:xfrm>
            <a:off x="10229680" y="5398065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332F0-E617-40A9-2704-ABBCA4C581E7}"/>
              </a:ext>
            </a:extLst>
          </p:cNvPr>
          <p:cNvSpPr txBox="1"/>
          <p:nvPr/>
        </p:nvSpPr>
        <p:spPr>
          <a:xfrm>
            <a:off x="10222466" y="5719754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E28FF"/>
                </a:solidFill>
                <a:latin typeface="Avenir Book"/>
                <a:cs typeface="Avenir Book"/>
              </a:rPr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2599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Beam Dump Experiment (BDX)</a:t>
            </a:r>
          </a:p>
        </p:txBody>
      </p:sp>
      <p:pic>
        <p:nvPicPr>
          <p:cNvPr id="4" name="Picture 3" descr="A diagram of a graphing of an electron beam&#10;&#10;Description automatically generated">
            <a:extLst>
              <a:ext uri="{FF2B5EF4-FFF2-40B4-BE49-F238E27FC236}">
                <a16:creationId xmlns:a16="http://schemas.microsoft.com/office/drawing/2014/main" id="{D43E1911-581E-301B-D982-8864D879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" r="815"/>
          <a:stretch/>
        </p:blipFill>
        <p:spPr>
          <a:xfrm>
            <a:off x="619231" y="854605"/>
            <a:ext cx="5090160" cy="227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CAEA0-984D-6F3B-35B9-7E09EA630BEC}"/>
              </a:ext>
            </a:extLst>
          </p:cNvPr>
          <p:cNvSpPr txBox="1"/>
          <p:nvPr/>
        </p:nvSpPr>
        <p:spPr>
          <a:xfrm>
            <a:off x="6286965" y="883484"/>
            <a:ext cx="5709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A cutting-edge experiment designed to search for </a:t>
            </a:r>
            <a:r>
              <a:rPr lang="en-US" sz="1600" b="1" dirty="0">
                <a:latin typeface="Avenir Book" panose="02000503020000020003" pitchFamily="2" charset="0"/>
              </a:rPr>
              <a:t>light dark matter</a:t>
            </a: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7556B-67A6-E4FC-A891-AF356FD7F2F0}"/>
              </a:ext>
            </a:extLst>
          </p:cNvPr>
          <p:cNvSpPr txBox="1"/>
          <p:nvPr/>
        </p:nvSpPr>
        <p:spPr>
          <a:xfrm>
            <a:off x="6286965" y="1431043"/>
            <a:ext cx="5322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venir Book" panose="02000503020000020003" pitchFamily="2" charset="0"/>
              </a:rPr>
              <a:t>Two step process </a:t>
            </a:r>
          </a:p>
          <a:p>
            <a:pPr marL="857250" lvl="1" indent="-400050">
              <a:buAutoNum type="romanUcParenR"/>
            </a:pPr>
            <a:r>
              <a:rPr lang="en-US" sz="1600" dirty="0">
                <a:effectLst/>
                <a:latin typeface="Avenir Book" panose="02000503020000020003" pitchFamily="2" charset="0"/>
              </a:rPr>
              <a:t>An electron radiates an A’ and the A’ promptly decays to a </a:t>
            </a:r>
            <a:r>
              <a:rPr lang="el-GR" sz="1600" dirty="0">
                <a:effectLst/>
                <a:latin typeface="Avenir Book" panose="02000503020000020003" pitchFamily="2" charset="0"/>
              </a:rPr>
              <a:t>χ (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DM) pair </a:t>
            </a:r>
          </a:p>
          <a:p>
            <a:pPr marL="857250" lvl="1" indent="-400050">
              <a:buAutoNum type="romanUcParenR"/>
            </a:pPr>
            <a:r>
              <a:rPr lang="en-US" sz="1600" dirty="0">
                <a:effectLst/>
                <a:latin typeface="Avenir Book" panose="02000503020000020003" pitchFamily="2" charset="0"/>
              </a:rPr>
              <a:t>II) The </a:t>
            </a:r>
            <a:r>
              <a:rPr lang="el-GR" sz="1600" dirty="0">
                <a:effectLst/>
                <a:latin typeface="Avenir Book" panose="02000503020000020003" pitchFamily="2" charset="0"/>
              </a:rPr>
              <a:t>χ (</a:t>
            </a:r>
            <a:r>
              <a:rPr lang="en-US" sz="1600" dirty="0">
                <a:effectLst/>
                <a:latin typeface="Avenir Book" panose="02000503020000020003" pitchFamily="2" charset="0"/>
              </a:rPr>
              <a:t>in-)elastically scatters on a e-/nucleon in the detector producing a visible recoil (GeV)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37A22-7C52-41FA-19F5-3CFAC760B85B}"/>
              </a:ext>
            </a:extLst>
          </p:cNvPr>
          <p:cNvSpPr txBox="1"/>
          <p:nvPr/>
        </p:nvSpPr>
        <p:spPr>
          <a:xfrm>
            <a:off x="6286965" y="2739910"/>
            <a:ext cx="4320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Experimental signature in the detector: </a:t>
            </a:r>
          </a:p>
          <a:p>
            <a:pPr marL="273050"/>
            <a:r>
              <a:rPr lang="el-GR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Χ-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electron </a:t>
            </a:r>
            <a:r>
              <a:rPr lang="en-US" sz="1600" b="1" i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→ </a:t>
            </a:r>
            <a:r>
              <a:rPr lang="en-US" sz="1600" b="1" dirty="0">
                <a:solidFill>
                  <a:schemeClr val="accent1"/>
                </a:solidFill>
                <a:effectLst/>
                <a:latin typeface="Avenir Book" panose="02000503020000020003" pitchFamily="2" charset="0"/>
              </a:rPr>
              <a:t>EM shower ~GeV energy </a:t>
            </a:r>
            <a:endParaRPr lang="en-US" sz="1600" dirty="0">
              <a:solidFill>
                <a:schemeClr val="accent1"/>
              </a:solidFill>
              <a:effectLst/>
              <a:latin typeface="Avenir Book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3423D-C8F1-A43B-AA8D-7CFA0AFE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627" y="4234442"/>
            <a:ext cx="2400300" cy="18444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6C1EFA-F409-761B-A687-EADB98D3B185}"/>
              </a:ext>
            </a:extLst>
          </p:cNvPr>
          <p:cNvSpPr txBox="1"/>
          <p:nvPr/>
        </p:nvSpPr>
        <p:spPr>
          <a:xfrm>
            <a:off x="95365" y="4052145"/>
            <a:ext cx="17571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Avenir Book" panose="02000503020000020003" pitchFamily="2" charset="0"/>
              </a:rPr>
              <a:t>Two wells dug for </a:t>
            </a:r>
            <a:r>
              <a:rPr lang="en-US" sz="1100" dirty="0" err="1">
                <a:effectLst/>
                <a:latin typeface="Avenir Book" panose="02000503020000020003" pitchFamily="2" charset="0"/>
              </a:rPr>
              <a:t>bg</a:t>
            </a:r>
            <a:r>
              <a:rPr lang="en-US" sz="1100" dirty="0">
                <a:effectLst/>
                <a:latin typeface="Avenir Book" panose="02000503020000020003" pitchFamily="2" charset="0"/>
              </a:rPr>
              <a:t> muon tests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>
                <a:effectLst/>
                <a:latin typeface="Avenir Book" panose="02000503020000020003" pitchFamily="2" charset="0"/>
              </a:rPr>
              <a:t>E</a:t>
            </a:r>
            <a:r>
              <a:rPr lang="en-US" sz="1100" baseline="-25000" dirty="0" err="1">
                <a:effectLst/>
                <a:latin typeface="Avenir Book" panose="02000503020000020003" pitchFamily="2" charset="0"/>
              </a:rPr>
              <a:t>beam</a:t>
            </a:r>
            <a:r>
              <a:rPr lang="en-US" sz="1100" dirty="0">
                <a:effectLst/>
                <a:latin typeface="Avenir Book" panose="02000503020000020003" pitchFamily="2" charset="0"/>
              </a:rPr>
              <a:t>=2.2 GeV, no muons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Avenir Book" panose="02000503020000020003" pitchFamily="2" charset="0"/>
              </a:rPr>
              <a:t>Limited reach but first physics result!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E81888-6E5A-1586-4F5C-7727A7C7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7267"/>
            <a:ext cx="2296437" cy="13649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D5B12D-10C4-408D-E1D1-BEF8FBD4B970}"/>
              </a:ext>
            </a:extLst>
          </p:cNvPr>
          <p:cNvSpPr txBox="1"/>
          <p:nvPr/>
        </p:nvSpPr>
        <p:spPr>
          <a:xfrm>
            <a:off x="238720" y="3509538"/>
            <a:ext cx="3522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Avenir Book" panose="02000503020000020003" pitchFamily="2" charset="0"/>
              </a:rPr>
              <a:t>BDX-MINI: </a:t>
            </a:r>
            <a:r>
              <a:rPr lang="en-US" sz="1400" dirty="0">
                <a:effectLst/>
                <a:latin typeface="Avenir Book" panose="02000503020000020003" pitchFamily="2" charset="0"/>
              </a:rPr>
              <a:t>pilot experiment to prove the validity and feasibility of the BDX exp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461A03-A758-94CF-72D8-93A1D08A8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50" y="3581867"/>
            <a:ext cx="3962545" cy="31495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8A72C5-2CFC-324E-DC79-D82D075F5C93}"/>
              </a:ext>
            </a:extLst>
          </p:cNvPr>
          <p:cNvSpPr txBox="1"/>
          <p:nvPr/>
        </p:nvSpPr>
        <p:spPr>
          <a:xfrm>
            <a:off x="181224" y="6450649"/>
            <a:ext cx="42304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venir Book" panose="02000503020000020003" pitchFamily="2" charset="0"/>
              </a:rPr>
              <a:t>Collected 4e21 EOT (40% BDX!) in ~4 months (+ </a:t>
            </a:r>
            <a:r>
              <a:rPr lang="en-US" sz="1200" b="1" dirty="0" err="1">
                <a:latin typeface="Avenir Book" panose="02000503020000020003" pitchFamily="2" charset="0"/>
              </a:rPr>
              <a:t>cosmics</a:t>
            </a:r>
            <a:r>
              <a:rPr lang="en-US" sz="1200" b="1" dirty="0">
                <a:latin typeface="Avenir Book" panose="02000503020000020003" pitchFamily="2" charset="0"/>
              </a:rPr>
              <a:t>)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651D68-ADDE-C5F2-D212-6384644E0F99}"/>
              </a:ext>
            </a:extLst>
          </p:cNvPr>
          <p:cNvSpPr txBox="1"/>
          <p:nvPr/>
        </p:nvSpPr>
        <p:spPr>
          <a:xfrm>
            <a:off x="2192574" y="6112153"/>
            <a:ext cx="24003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solidFill>
                  <a:srgbClr val="000085"/>
                </a:solidFill>
                <a:effectLst/>
                <a:latin typeface="Helvetica" pitchFamily="2" charset="0"/>
              </a:rPr>
              <a:t>M.Battaglieri</a:t>
            </a:r>
            <a:r>
              <a:rPr lang="en-US" sz="1000" i="1" dirty="0">
                <a:solidFill>
                  <a:srgbClr val="000085"/>
                </a:solidFill>
                <a:effectLst/>
                <a:latin typeface="Helvetica" pitchFamily="2" charset="0"/>
              </a:rPr>
              <a:t> et al. PRD 106, 072011 </a:t>
            </a:r>
            <a:endParaRPr lang="en-US" sz="1000" dirty="0">
              <a:solidFill>
                <a:srgbClr val="000085"/>
              </a:solidFill>
              <a:effectLst/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98FF5-5F45-8C59-719E-2A932A666571}"/>
              </a:ext>
            </a:extLst>
          </p:cNvPr>
          <p:cNvSpPr txBox="1"/>
          <p:nvPr/>
        </p:nvSpPr>
        <p:spPr>
          <a:xfrm>
            <a:off x="8696516" y="3562850"/>
            <a:ext cx="34001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Accumulating 10</a:t>
            </a:r>
            <a:r>
              <a:rPr lang="en-US" sz="1400" b="1" baseline="30000" dirty="0">
                <a:solidFill>
                  <a:schemeClr val="accent1"/>
                </a:solidFill>
                <a:effectLst/>
                <a:latin typeface="Helvetica" pitchFamily="2" charset="0"/>
              </a:rPr>
              <a:t>22</a:t>
            </a:r>
            <a:r>
              <a:rPr lang="en-US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 EOT in ~2y BD</a:t>
            </a:r>
            <a:r>
              <a:rPr lang="el-GR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Χ </a:t>
            </a:r>
            <a:r>
              <a:rPr lang="en-US" sz="1400" b="1" dirty="0">
                <a:solidFill>
                  <a:schemeClr val="accent1"/>
                </a:solidFill>
                <a:effectLst/>
                <a:latin typeface="Helvetica" pitchFamily="2" charset="0"/>
              </a:rPr>
              <a:t>sensitivity is 10-100 times better than existing limits on LDM </a:t>
            </a:r>
            <a:endParaRPr lang="en-US" sz="1400" dirty="0"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E067F3-029F-614B-2235-3937970F6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655" y="4796586"/>
            <a:ext cx="2514620" cy="2006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752B00-569D-B6D3-8B32-ACDBCE9507CD}"/>
              </a:ext>
            </a:extLst>
          </p:cNvPr>
          <p:cNvSpPr txBox="1"/>
          <p:nvPr/>
        </p:nvSpPr>
        <p:spPr>
          <a:xfrm>
            <a:off x="8696516" y="4301514"/>
            <a:ext cx="34001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Funds for the construction of the first module of the calorimeter secured.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Engineering design studies for the construction of the hall are ongoing.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8671888F-1107-5964-6809-4A35EB6616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98086" y="5067277"/>
            <a:ext cx="679757" cy="560477"/>
          </a:xfrm>
          <a:prstGeom prst="curvedConnector3">
            <a:avLst>
              <a:gd name="adj1" fmla="val 80939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550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Secondary Beams at Jefferson Lab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1EB38-6A66-781A-386F-120F9A839994}"/>
              </a:ext>
            </a:extLst>
          </p:cNvPr>
          <p:cNvSpPr txBox="1"/>
          <p:nvPr/>
        </p:nvSpPr>
        <p:spPr>
          <a:xfrm>
            <a:off x="3088030" y="6498258"/>
            <a:ext cx="7553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venir-light" panose="02000503020000020003" pitchFamily="2" charset="0"/>
              </a:rPr>
              <a:t>(2024)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17F207-B694-17F7-ABB6-797FC302873B}"/>
              </a:ext>
            </a:extLst>
          </p:cNvPr>
          <p:cNvSpPr txBox="1"/>
          <p:nvPr/>
        </p:nvSpPr>
        <p:spPr>
          <a:xfrm>
            <a:off x="6386737" y="1134258"/>
            <a:ext cx="31424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6525" indent="-136525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A secondary 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muon beam 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with a bremsstrahlung-like energy spectrum extending up to 5 GeV could yield up to </a:t>
            </a:r>
            <a:r>
              <a:rPr lang="en-US" sz="1400" b="0" i="0" u="none" strike="noStrike" dirty="0">
                <a:effectLst/>
                <a:latin typeface="Cambria Math" panose="02040503050406030204" pitchFamily="18" charset="0"/>
              </a:rPr>
              <a:t>∼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10</a:t>
            </a:r>
            <a:r>
              <a:rPr lang="en-US" sz="1400" b="0" i="0" u="none" strike="noStrike" dirty="0">
                <a:effectLst/>
                <a:latin typeface="Cambria Math" panose="02040503050406030204" pitchFamily="18" charset="0"/>
              </a:rPr>
              <a:t>⁻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⁶ </a:t>
            </a:r>
            <a:r>
              <a:rPr lang="el-GR" sz="1400" b="0" i="0" u="none" strike="noStrike" dirty="0">
                <a:effectLst/>
                <a:latin typeface="avenir-light" panose="02000503020000020003" pitchFamily="2" charset="0"/>
              </a:rPr>
              <a:t>μ/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EOT, corresponding to 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10⁸ </a:t>
            </a:r>
            <a:r>
              <a:rPr lang="el-GR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μ/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s for an </a:t>
            </a:r>
            <a:r>
              <a:rPr lang="en-US" sz="1400" b="1" i="0" u="none" strike="noStrike" dirty="0" err="1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i</a:t>
            </a:r>
            <a:r>
              <a:rPr lang="en-US" sz="1400" b="1" i="0" u="none" strike="noStrike" baseline="-25000" dirty="0" err="1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e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 50 µA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B5E19-185A-5133-8B61-AE6AD28F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46" y="1470783"/>
            <a:ext cx="5164538" cy="2677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975DF-A227-D291-CB59-AAEA9B1ACC46}"/>
              </a:ext>
            </a:extLst>
          </p:cNvPr>
          <p:cNvSpPr txBox="1"/>
          <p:nvPr/>
        </p:nvSpPr>
        <p:spPr>
          <a:xfrm>
            <a:off x="-20930" y="764926"/>
            <a:ext cx="56566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High-intensity secondary beams are produced in the dump(s) fully parasitically with high-intensity 10 GeV (22 GeV) electron beam</a:t>
            </a:r>
            <a:endParaRPr lang="en-US" sz="1400" dirty="0">
              <a:effectLst/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1FC85-B0C1-9E44-C6FC-2FA05C231E93}"/>
              </a:ext>
            </a:extLst>
          </p:cNvPr>
          <p:cNvSpPr txBox="1"/>
          <p:nvPr/>
        </p:nvSpPr>
        <p:spPr>
          <a:xfrm>
            <a:off x="6350620" y="3073629"/>
            <a:ext cx="54778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A secondary 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neutrino beam 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with a typical decay-at-rest (DAR) energy spectrum could provide up to </a:t>
            </a:r>
            <a:r>
              <a:rPr lang="en-US" sz="1400" b="0" i="0" u="none" strike="noStrike" dirty="0">
                <a:effectLst/>
                <a:latin typeface="Cambria Math" panose="02040503050406030204" pitchFamily="18" charset="0"/>
              </a:rPr>
              <a:t>∼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7×10</a:t>
            </a:r>
            <a:r>
              <a:rPr lang="en-US" sz="1400" b="0" i="0" u="none" strike="noStrike" dirty="0">
                <a:effectLst/>
                <a:latin typeface="Cambria Math" panose="02040503050406030204" pitchFamily="18" charset="0"/>
              </a:rPr>
              <a:t>⁻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⁵ </a:t>
            </a:r>
            <a:r>
              <a:rPr lang="el-GR" sz="1400" b="0" i="0" u="none" strike="noStrike" dirty="0">
                <a:effectLst/>
                <a:latin typeface="avenir-light" panose="02000503020000020003" pitchFamily="2" charset="0"/>
              </a:rPr>
              <a:t>ν/</a:t>
            </a:r>
            <a:r>
              <a:rPr lang="en-US" sz="1400" b="0" i="0" u="none" strike="noStrike" dirty="0">
                <a:effectLst/>
                <a:latin typeface="avenir-light" panose="02000503020000020003" pitchFamily="2" charset="0"/>
              </a:rPr>
              <a:t>EOT when integrated over a 1 m² detector located 10 m above the beam dump; Considering a delivered charge of 10²² EOT per year, the 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annual neutrino flux would be in the range of 10</a:t>
            </a:r>
            <a:r>
              <a:rPr lang="en-US" sz="1400" b="1" i="0" u="none" strike="noStrike" baseline="30000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18</a:t>
            </a:r>
            <a:r>
              <a:rPr lang="en-US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 </a:t>
            </a:r>
            <a:r>
              <a:rPr lang="el-GR" sz="1400" b="1" i="0" u="none" strike="noStrike" dirty="0">
                <a:solidFill>
                  <a:schemeClr val="accent1"/>
                </a:solidFill>
                <a:effectLst/>
                <a:latin typeface="avenir-light" panose="02000503020000020003" pitchFamily="2" charset="0"/>
              </a:rPr>
              <a:t>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BDDC4-2993-AFFD-77B7-499F8DA3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2" y="866549"/>
            <a:ext cx="2097242" cy="196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48EEC-E3A6-1FEC-8B28-0E3E67C69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655" y="4483417"/>
            <a:ext cx="4661763" cy="210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diagram of a beam&#10;&#10;Description automatically generated">
            <a:extLst>
              <a:ext uri="{FF2B5EF4-FFF2-40B4-BE49-F238E27FC236}">
                <a16:creationId xmlns:a16="http://schemas.microsoft.com/office/drawing/2014/main" id="{15288079-241C-DA03-B521-EB6C5C29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3" y="4243180"/>
            <a:ext cx="4274685" cy="239481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3DD91-4591-80D3-66C8-A72A8D9C729F}"/>
              </a:ext>
            </a:extLst>
          </p:cNvPr>
          <p:cNvSpPr txBox="1"/>
          <p:nvPr/>
        </p:nvSpPr>
        <p:spPr>
          <a:xfrm>
            <a:off x="283517" y="1445410"/>
            <a:ext cx="4657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u="none" strike="noStrike" dirty="0">
                <a:solidFill>
                  <a:srgbClr val="AC172B"/>
                </a:solidFill>
                <a:effectLst/>
                <a:latin typeface="avenir-light" panose="02000503020000020003" pitchFamily="2" charset="0"/>
                <a:hlinkClick r:id="rId7"/>
              </a:rPr>
              <a:t>https://doi.org/10.3390/instruments8010001</a:t>
            </a:r>
            <a:r>
              <a:rPr lang="en-US" sz="1100" b="1" i="0" u="none" strike="noStrike" dirty="0">
                <a:solidFill>
                  <a:srgbClr val="AC172B"/>
                </a:solidFill>
                <a:effectLst/>
                <a:latin typeface="avenir-light" panose="02000503020000020003" pitchFamily="2" charset="0"/>
              </a:rPr>
              <a:t> (2024)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venir-light" panose="02000503020000020003" pitchFamily="2" charset="0"/>
              </a:rPr>
              <a:t> </a:t>
            </a:r>
            <a:endParaRPr lang="en-US" sz="11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6839C-D172-D494-3202-2F5423D0A048}"/>
              </a:ext>
            </a:extLst>
          </p:cNvPr>
          <p:cNvSpPr txBox="1"/>
          <p:nvPr/>
        </p:nvSpPr>
        <p:spPr>
          <a:xfrm>
            <a:off x="8197041" y="4557577"/>
            <a:ext cx="9570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Off-axis</a:t>
            </a:r>
            <a:endParaRPr lang="en-US" sz="1200" dirty="0">
              <a:effectLst/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C0D8A-D83C-A506-E921-5FB463348CC6}"/>
              </a:ext>
            </a:extLst>
          </p:cNvPr>
          <p:cNvSpPr txBox="1"/>
          <p:nvPr/>
        </p:nvSpPr>
        <p:spPr>
          <a:xfrm>
            <a:off x="10592465" y="4520557"/>
            <a:ext cx="9570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On-axis</a:t>
            </a:r>
            <a:endParaRPr lang="en-US" sz="1200" dirty="0">
              <a:effectLst/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994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8A70-0FFA-BD4D-A47B-D9A0017F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B772C-9284-3249-BF35-A581B99E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3" y="944301"/>
            <a:ext cx="11463336" cy="514398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Jefferson Lab offers an exceptional environment for exploring QCD in the non-perturbative regime, combining high luminosity with state-of-the-art experimental facilities.</a:t>
            </a:r>
          </a:p>
          <a:p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Strategic upgrades, like the 22 GeV energy enhancement </a:t>
            </a:r>
            <a:r>
              <a:rPr lang="en-US" sz="2800" dirty="0">
                <a:latin typeface="Avenir" panose="02000503020000020003" pitchFamily="2" charset="0"/>
              </a:rPr>
              <a:t>will allow to cross key energy thresholds, to expand the phase space </a:t>
            </a:r>
            <a:r>
              <a:rPr lang="en-US" dirty="0">
                <a:latin typeface="Avenir" panose="02000503020000020003" pitchFamily="2" charset="0"/>
              </a:rPr>
              <a:t>for a better understanding of </a:t>
            </a:r>
            <a:r>
              <a:rPr lang="en-US" sz="2800" dirty="0">
                <a:latin typeface="Avenir" panose="02000503020000020003" pitchFamily="2" charset="0"/>
              </a:rPr>
              <a:t>our current program, and </a:t>
            </a:r>
            <a:r>
              <a:rPr lang="en-US" sz="2800">
                <a:latin typeface="Avenir" panose="02000503020000020003" pitchFamily="2" charset="0"/>
              </a:rPr>
              <a:t>to open </a:t>
            </a:r>
            <a:r>
              <a:rPr lang="en-US" sz="2800" dirty="0">
                <a:latin typeface="Avenir" panose="02000503020000020003" pitchFamily="2" charset="0"/>
              </a:rPr>
              <a:t>a new window between Jefferson Lab at 12 GeV and the EIC.</a:t>
            </a:r>
          </a:p>
          <a:p>
            <a:endParaRPr lang="en-US" sz="13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The development of positron beams is essential to isolating and quantifying two-photon exchange effects, while also enabling symmetry tests and rare process searches that deepen our exploration of the Standard Model and beyond.</a:t>
            </a:r>
          </a:p>
          <a:p>
            <a:endParaRPr lang="en-US" sz="13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Innovative experiments such as SOLID, BDX, and studies at the K-Long Facility will deepen our understanding of nucleon structure, dark sectors, and the role of strangeness in QCD.</a:t>
            </a:r>
          </a:p>
          <a:p>
            <a:endParaRPr lang="en-US" sz="14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Together, these opportunities signal a dynamic future, one that bridges precision measurements with bold exploration, and keeps Jefferson Lab at the forefront of discovery.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376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50DB-47F5-16C2-289C-EDCC1EFD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7173-6ECD-5251-3A1F-6E2293D8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04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00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+mn-lt"/>
              </a:rPr>
              <a:t>Notional CEBAF and EIC Efforts on One Chart</a:t>
            </a:r>
          </a:p>
        </p:txBody>
      </p:sp>
      <p:pic>
        <p:nvPicPr>
          <p:cNvPr id="2" name="Picture 1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9D01FAA8-A103-AD37-DBD7-B6CBCEE0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7" y="738076"/>
            <a:ext cx="12167173" cy="57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6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>
            <a:extLst>
              <a:ext uri="{FF2B5EF4-FFF2-40B4-BE49-F238E27FC236}">
                <a16:creationId xmlns:a16="http://schemas.microsoft.com/office/drawing/2014/main" id="{BCD687D9-84B4-40F3-DF13-C0F8BEA6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83" y="2182234"/>
            <a:ext cx="7852793" cy="458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FCBE-BED2-450D-66B2-253187C0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57E857FF-3293-5271-1020-821585A5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What’s next?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DCB21-009D-93CC-0E16-2BEC59801068}"/>
              </a:ext>
            </a:extLst>
          </p:cNvPr>
          <p:cNvSpPr txBox="1"/>
          <p:nvPr/>
        </p:nvSpPr>
        <p:spPr>
          <a:xfrm>
            <a:off x="4680280" y="4017961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64E0E-43C1-526D-8112-1F98DA046D5F}"/>
              </a:ext>
            </a:extLst>
          </p:cNvPr>
          <p:cNvSpPr txBox="1"/>
          <p:nvPr/>
        </p:nvSpPr>
        <p:spPr>
          <a:xfrm>
            <a:off x="4953078" y="4814817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F4093-24C8-05AC-7AC0-32E1CA6ECB6A}"/>
              </a:ext>
            </a:extLst>
          </p:cNvPr>
          <p:cNvSpPr txBox="1"/>
          <p:nvPr/>
        </p:nvSpPr>
        <p:spPr>
          <a:xfrm>
            <a:off x="5233069" y="538535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DE5C5C-F3E7-C7BE-4D74-6CDB64E511AD}"/>
              </a:ext>
            </a:extLst>
          </p:cNvPr>
          <p:cNvSpPr txBox="1"/>
          <p:nvPr/>
        </p:nvSpPr>
        <p:spPr>
          <a:xfrm>
            <a:off x="2636330" y="880636"/>
            <a:ext cx="3431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BDX</a:t>
            </a:r>
            <a:r>
              <a:rPr lang="en-US" sz="1800" b="1" kern="1200" dirty="0">
                <a:solidFill>
                  <a:schemeClr val="dk1"/>
                </a:solidFill>
                <a:effectLst/>
                <a:latin typeface="American Typewriter" panose="02090604020004020304" pitchFamily="18" charset="77"/>
                <a:ea typeface="+mn-ea"/>
                <a:cs typeface="+mn-cs"/>
              </a:rPr>
              <a:t>: Beam Dump exp.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208395-71FB-6B9D-311F-78994D0BDB9F}"/>
              </a:ext>
            </a:extLst>
          </p:cNvPr>
          <p:cNvGrpSpPr/>
          <p:nvPr/>
        </p:nvGrpSpPr>
        <p:grpSpPr>
          <a:xfrm>
            <a:off x="1888586" y="2956484"/>
            <a:ext cx="2409049" cy="1974178"/>
            <a:chOff x="161778" y="3133026"/>
            <a:chExt cx="2409049" cy="197417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0B257C2-C958-2122-5335-6AFA92908C75}"/>
                </a:ext>
              </a:extLst>
            </p:cNvPr>
            <p:cNvGrpSpPr/>
            <p:nvPr/>
          </p:nvGrpSpPr>
          <p:grpSpPr>
            <a:xfrm>
              <a:off x="194812" y="3215522"/>
              <a:ext cx="2376015" cy="1891682"/>
              <a:chOff x="5986173" y="1087912"/>
              <a:chExt cx="5412961" cy="371251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8C4BFA-C5A2-F5C8-0297-484A94C54663}"/>
                  </a:ext>
                </a:extLst>
              </p:cNvPr>
              <p:cNvSpPr/>
              <p:nvPr/>
            </p:nvSpPr>
            <p:spPr>
              <a:xfrm>
                <a:off x="5986173" y="1087912"/>
                <a:ext cx="5412961" cy="3712519"/>
              </a:xfrm>
              <a:prstGeom prst="rect">
                <a:avLst/>
              </a:prstGeom>
              <a:solidFill>
                <a:srgbClr val="8A8A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6" name="Picture 3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B36F012-0E6E-9CA4-1102-F59DD1DEA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6173" y="1446054"/>
                <a:ext cx="5412961" cy="30777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5F334F-9ED9-0ADD-D526-7304539A2D15}"/>
                </a:ext>
              </a:extLst>
            </p:cNvPr>
            <p:cNvSpPr txBox="1"/>
            <p:nvPr/>
          </p:nvSpPr>
          <p:spPr>
            <a:xfrm>
              <a:off x="161778" y="3133026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SoLID</a:t>
              </a:r>
              <a:endPara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BA456C-C6B0-9505-9654-2B42884C91CD}"/>
              </a:ext>
            </a:extLst>
          </p:cNvPr>
          <p:cNvGrpSpPr/>
          <p:nvPr/>
        </p:nvGrpSpPr>
        <p:grpSpPr>
          <a:xfrm>
            <a:off x="1867374" y="5006538"/>
            <a:ext cx="2484506" cy="1612480"/>
            <a:chOff x="1409842" y="5168759"/>
            <a:chExt cx="2484506" cy="161248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DECC8B-E1CB-A945-A37B-D81576BC5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49"/>
            <a:stretch/>
          </p:blipFill>
          <p:spPr>
            <a:xfrm>
              <a:off x="1409842" y="5212990"/>
              <a:ext cx="2484506" cy="156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8F68CF-2E57-49DF-910E-C10D1B348A71}"/>
                </a:ext>
              </a:extLst>
            </p:cNvPr>
            <p:cNvSpPr txBox="1"/>
            <p:nvPr/>
          </p:nvSpPr>
          <p:spPr>
            <a:xfrm>
              <a:off x="2393616" y="5168759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MOLLER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AFB60C-892E-1A9C-62BF-CE08786D8CDF}"/>
              </a:ext>
            </a:extLst>
          </p:cNvPr>
          <p:cNvSpPr txBox="1"/>
          <p:nvPr/>
        </p:nvSpPr>
        <p:spPr>
          <a:xfrm>
            <a:off x="0" y="3080523"/>
            <a:ext cx="194669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effectLst/>
                <a:latin typeface="Avenir Book" panose="02000503020000020003" pitchFamily="2" charset="0"/>
              </a:rPr>
              <a:t>Precision nucleon 3D imaging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Origin of the proton mass and  gluonic force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BSM searches  &amp; nucleon structure</a:t>
            </a:r>
            <a:endParaRPr lang="en-US" sz="1400" b="1" dirty="0">
              <a:effectLst/>
              <a:latin typeface="American Typewriter" panose="02090604020004020304" pitchFamily="18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F28272-A962-FBDB-2EEA-369682965E78}"/>
              </a:ext>
            </a:extLst>
          </p:cNvPr>
          <p:cNvSpPr txBox="1"/>
          <p:nvPr/>
        </p:nvSpPr>
        <p:spPr>
          <a:xfrm>
            <a:off x="564484" y="1418177"/>
            <a:ext cx="214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Search for light dark matter particles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E59116-65CD-D8B4-596E-7405BA781032}"/>
              </a:ext>
            </a:extLst>
          </p:cNvPr>
          <p:cNvSpPr txBox="1"/>
          <p:nvPr/>
        </p:nvSpPr>
        <p:spPr>
          <a:xfrm>
            <a:off x="99474" y="5040807"/>
            <a:ext cx="1767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Ultra-precise measurement of the weak charge of the electron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D20D90-F41B-F93C-92E6-021CA990AA9D}"/>
              </a:ext>
            </a:extLst>
          </p:cNvPr>
          <p:cNvSpPr txBox="1"/>
          <p:nvPr/>
        </p:nvSpPr>
        <p:spPr>
          <a:xfrm>
            <a:off x="2865308" y="3013506"/>
            <a:ext cx="162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High luminosity (10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37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39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 cm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-2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s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) + large acceptance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6300B8-DD5B-3625-2E7F-B5897A677FB4}"/>
              </a:ext>
            </a:extLst>
          </p:cNvPr>
          <p:cNvCxnSpPr>
            <a:cxnSpLocks/>
          </p:cNvCxnSpPr>
          <p:nvPr/>
        </p:nvCxnSpPr>
        <p:spPr>
          <a:xfrm flipV="1">
            <a:off x="4351880" y="4930662"/>
            <a:ext cx="328400" cy="45469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FFF592-9D72-D1EE-B4CC-D91F12EA251C}"/>
              </a:ext>
            </a:extLst>
          </p:cNvPr>
          <p:cNvCxnSpPr>
            <a:cxnSpLocks/>
          </p:cNvCxnSpPr>
          <p:nvPr/>
        </p:nvCxnSpPr>
        <p:spPr>
          <a:xfrm>
            <a:off x="4091055" y="4439517"/>
            <a:ext cx="589225" cy="45957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ECABCA8-E26E-BFDF-A7BA-85B785F43DAD}"/>
              </a:ext>
            </a:extLst>
          </p:cNvPr>
          <p:cNvCxnSpPr>
            <a:cxnSpLocks/>
          </p:cNvCxnSpPr>
          <p:nvPr/>
        </p:nvCxnSpPr>
        <p:spPr>
          <a:xfrm>
            <a:off x="4627026" y="2897532"/>
            <a:ext cx="53254" cy="67986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iagram of a building&#10;&#10;Description automatically generated">
            <a:extLst>
              <a:ext uri="{FF2B5EF4-FFF2-40B4-BE49-F238E27FC236}">
                <a16:creationId xmlns:a16="http://schemas.microsoft.com/office/drawing/2014/main" id="{BC731BDB-B78A-F3E6-9871-0D092A3C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101" y="1247283"/>
            <a:ext cx="2809908" cy="16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7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FCBE-BED2-450D-66B2-253187C0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4938" y="6510100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DCD63-6CF9-6054-77D6-8F9488FB7D70}"/>
              </a:ext>
            </a:extLst>
          </p:cNvPr>
          <p:cNvGrpSpPr/>
          <p:nvPr/>
        </p:nvGrpSpPr>
        <p:grpSpPr>
          <a:xfrm>
            <a:off x="4177300" y="2222175"/>
            <a:ext cx="7620779" cy="4591289"/>
            <a:chOff x="5176403" y="3701906"/>
            <a:chExt cx="6821250" cy="26861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D0F5CD-DBED-BB30-C548-50A794176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24885" t="35041" r="21953" b="32860"/>
            <a:stretch/>
          </p:blipFill>
          <p:spPr bwMode="auto">
            <a:xfrm>
              <a:off x="5176403" y="3701906"/>
              <a:ext cx="6821250" cy="2686117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DB07F64-0D64-964F-3484-55DABB7CB37A}"/>
                </a:ext>
              </a:extLst>
            </p:cNvPr>
            <p:cNvCxnSpPr>
              <a:cxnSpLocks/>
            </p:cNvCxnSpPr>
            <p:nvPr/>
          </p:nvCxnSpPr>
          <p:spPr>
            <a:xfrm>
              <a:off x="9365371" y="4226976"/>
              <a:ext cx="1315109" cy="103327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8577B8-C564-E02F-F64D-8B624DE3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300512" y="4567657"/>
              <a:ext cx="517340" cy="108872"/>
            </a:xfrm>
            <a:prstGeom prst="round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38FFE5-3262-4FF0-5635-EF0F6EB069E0}"/>
                </a:ext>
              </a:extLst>
            </p:cNvPr>
            <p:cNvGrpSpPr/>
            <p:nvPr/>
          </p:nvGrpSpPr>
          <p:grpSpPr>
            <a:xfrm>
              <a:off x="6815138" y="4498975"/>
              <a:ext cx="4810998" cy="392285"/>
              <a:chOff x="6815138" y="4498975"/>
              <a:chExt cx="4810998" cy="392285"/>
            </a:xfrm>
          </p:grpSpPr>
          <p:sp>
            <p:nvSpPr>
              <p:cNvPr id="22" name="Freeform: Shape 25">
                <a:extLst>
                  <a:ext uri="{FF2B5EF4-FFF2-40B4-BE49-F238E27FC236}">
                    <a16:creationId xmlns:a16="http://schemas.microsoft.com/office/drawing/2014/main" id="{6F7B2DED-DD00-1649-33FB-08E267397DB6}"/>
                  </a:ext>
                </a:extLst>
              </p:cNvPr>
              <p:cNvSpPr/>
              <p:nvPr/>
            </p:nvSpPr>
            <p:spPr>
              <a:xfrm>
                <a:off x="10755201" y="4591385"/>
                <a:ext cx="870935" cy="299875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28">
                <a:extLst>
                  <a:ext uri="{FF2B5EF4-FFF2-40B4-BE49-F238E27FC236}">
                    <a16:creationId xmlns:a16="http://schemas.microsoft.com/office/drawing/2014/main" id="{78119D97-A6BA-5127-27E5-E1015F1433A5}"/>
                  </a:ext>
                </a:extLst>
              </p:cNvPr>
              <p:cNvSpPr/>
              <p:nvPr/>
            </p:nvSpPr>
            <p:spPr>
              <a:xfrm>
                <a:off x="6815138" y="4592638"/>
                <a:ext cx="103188" cy="87312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9">
                <a:extLst>
                  <a:ext uri="{FF2B5EF4-FFF2-40B4-BE49-F238E27FC236}">
                    <a16:creationId xmlns:a16="http://schemas.microsoft.com/office/drawing/2014/main" id="{385BC90F-E9F6-3DB5-6F8B-90ED483FDF99}"/>
                  </a:ext>
                </a:extLst>
              </p:cNvPr>
              <p:cNvSpPr/>
              <p:nvPr/>
            </p:nvSpPr>
            <p:spPr>
              <a:xfrm>
                <a:off x="6965950" y="4498975"/>
                <a:ext cx="852488" cy="69850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53BA7D-3862-BA2B-E7A2-3CC28A786533}"/>
                </a:ext>
              </a:extLst>
            </p:cNvPr>
            <p:cNvSpPr/>
            <p:nvPr/>
          </p:nvSpPr>
          <p:spPr>
            <a:xfrm rot="1897820">
              <a:off x="11255957" y="4552330"/>
              <a:ext cx="45719" cy="8104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597417-4767-E42D-4682-A4DDD45CE616}"/>
                </a:ext>
              </a:extLst>
            </p:cNvPr>
            <p:cNvSpPr/>
            <p:nvPr/>
          </p:nvSpPr>
          <p:spPr>
            <a:xfrm rot="2183113">
              <a:off x="11325599" y="4557475"/>
              <a:ext cx="45719" cy="8916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31DD82-56A4-88CB-9ACB-1901D5296F71}"/>
                </a:ext>
              </a:extLst>
            </p:cNvPr>
            <p:cNvSpPr/>
            <p:nvPr/>
          </p:nvSpPr>
          <p:spPr>
            <a:xfrm rot="2694548">
              <a:off x="11477173" y="4578799"/>
              <a:ext cx="46705" cy="6298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3CFC84-7D33-0CA3-82B9-2A0E6D31C6D6}"/>
                </a:ext>
              </a:extLst>
            </p:cNvPr>
            <p:cNvSpPr/>
            <p:nvPr/>
          </p:nvSpPr>
          <p:spPr>
            <a:xfrm rot="1058378">
              <a:off x="11562702" y="4627270"/>
              <a:ext cx="45719" cy="561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A905CC-2C30-F5A5-810E-CB28FA98BDA5}"/>
                </a:ext>
              </a:extLst>
            </p:cNvPr>
            <p:cNvSpPr/>
            <p:nvPr/>
          </p:nvSpPr>
          <p:spPr>
            <a:xfrm rot="21370615">
              <a:off x="10901438" y="4959754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09BF7B-6918-E20D-A9B9-9008F7621111}"/>
                </a:ext>
              </a:extLst>
            </p:cNvPr>
            <p:cNvSpPr/>
            <p:nvPr/>
          </p:nvSpPr>
          <p:spPr>
            <a:xfrm rot="21370615">
              <a:off x="7988691" y="5280936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7E313C-3612-5C44-4DB9-6DFD541364CD}"/>
                </a:ext>
              </a:extLst>
            </p:cNvPr>
            <p:cNvSpPr/>
            <p:nvPr/>
          </p:nvSpPr>
          <p:spPr>
            <a:xfrm>
              <a:off x="7551809" y="4484141"/>
              <a:ext cx="224065" cy="573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3A84B-D9D5-B309-8143-744BEE234BB1}"/>
                </a:ext>
              </a:extLst>
            </p:cNvPr>
            <p:cNvSpPr/>
            <p:nvPr/>
          </p:nvSpPr>
          <p:spPr>
            <a:xfrm rot="3115595">
              <a:off x="6827288" y="4619771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160A6D-06DE-EC00-9F0E-475BE220E8D3}"/>
                </a:ext>
              </a:extLst>
            </p:cNvPr>
            <p:cNvSpPr/>
            <p:nvPr/>
          </p:nvSpPr>
          <p:spPr>
            <a:xfrm rot="2277758">
              <a:off x="6914602" y="4554373"/>
              <a:ext cx="50490" cy="4986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CFF2D8D-8697-9E7F-02C5-7AC41138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10295704" y="4556809"/>
              <a:ext cx="517340" cy="108872"/>
            </a:xfrm>
            <a:prstGeom prst="round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9FEC0E2-B287-4AD5-6DD2-1707AAA338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6817" y="4256751"/>
              <a:ext cx="1056081" cy="260286"/>
            </a:xfrm>
            <a:prstGeom prst="straightConnector1">
              <a:avLst/>
            </a:prstGeom>
            <a:ln w="28575">
              <a:solidFill>
                <a:srgbClr val="ED3A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2">
            <a:extLst>
              <a:ext uri="{FF2B5EF4-FFF2-40B4-BE49-F238E27FC236}">
                <a16:creationId xmlns:a16="http://schemas.microsoft.com/office/drawing/2014/main" id="{57E857FF-3293-5271-1020-821585A5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3200" b="0" dirty="0">
                <a:solidFill>
                  <a:schemeClr val="accent1"/>
                </a:solidFill>
                <a:latin typeface="Avenir Book" panose="02000503020000020003" pitchFamily="2" charset="0"/>
              </a:rPr>
              <a:t>What’s next?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62BDB-C1B5-523A-9721-843FE388931F}"/>
              </a:ext>
            </a:extLst>
          </p:cNvPr>
          <p:cNvSpPr txBox="1"/>
          <p:nvPr/>
        </p:nvSpPr>
        <p:spPr>
          <a:xfrm>
            <a:off x="5585634" y="5220821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E28FF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e- @ 22 GeV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3DCB21-009D-93CC-0E16-2BEC59801068}"/>
              </a:ext>
            </a:extLst>
          </p:cNvPr>
          <p:cNvSpPr txBox="1"/>
          <p:nvPr/>
        </p:nvSpPr>
        <p:spPr>
          <a:xfrm>
            <a:off x="4504683" y="4037217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564E0E-43C1-526D-8112-1F98DA046D5F}"/>
              </a:ext>
            </a:extLst>
          </p:cNvPr>
          <p:cNvSpPr txBox="1"/>
          <p:nvPr/>
        </p:nvSpPr>
        <p:spPr>
          <a:xfrm>
            <a:off x="4777481" y="4834073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FF4093-24C8-05AC-7AC0-32E1CA6ECB6A}"/>
              </a:ext>
            </a:extLst>
          </p:cNvPr>
          <p:cNvSpPr txBox="1"/>
          <p:nvPr/>
        </p:nvSpPr>
        <p:spPr>
          <a:xfrm>
            <a:off x="5057472" y="5404614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BDA3B-9350-F2A9-A92C-3F133F35C058}"/>
              </a:ext>
            </a:extLst>
          </p:cNvPr>
          <p:cNvSpPr txBox="1"/>
          <p:nvPr/>
        </p:nvSpPr>
        <p:spPr>
          <a:xfrm>
            <a:off x="11265437" y="2511882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ED30CB-D278-B014-7633-BB10B221DD7E}"/>
              </a:ext>
            </a:extLst>
          </p:cNvPr>
          <p:cNvCxnSpPr>
            <a:cxnSpLocks/>
          </p:cNvCxnSpPr>
          <p:nvPr/>
        </p:nvCxnSpPr>
        <p:spPr>
          <a:xfrm flipH="1">
            <a:off x="6072504" y="5042296"/>
            <a:ext cx="908076" cy="178525"/>
          </a:xfrm>
          <a:prstGeom prst="straightConnector1">
            <a:avLst/>
          </a:prstGeom>
          <a:ln w="47625">
            <a:solidFill>
              <a:srgbClr val="EE2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E02AF7D-8278-F43E-0044-917B64232039}"/>
              </a:ext>
            </a:extLst>
          </p:cNvPr>
          <p:cNvSpPr txBox="1"/>
          <p:nvPr/>
        </p:nvSpPr>
        <p:spPr>
          <a:xfrm>
            <a:off x="7618996" y="4922955"/>
            <a:ext cx="192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e+ @ 12 GeV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CDB371-C2AA-5D6F-0945-75AD8B90B598}"/>
              </a:ext>
            </a:extLst>
          </p:cNvPr>
          <p:cNvCxnSpPr>
            <a:cxnSpLocks/>
          </p:cNvCxnSpPr>
          <p:nvPr/>
        </p:nvCxnSpPr>
        <p:spPr>
          <a:xfrm flipH="1">
            <a:off x="6769391" y="5008726"/>
            <a:ext cx="908076" cy="178525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FA82FE5-06F8-BECE-0B44-FAA52AD8E553}"/>
              </a:ext>
            </a:extLst>
          </p:cNvPr>
          <p:cNvSpPr txBox="1"/>
          <p:nvPr/>
        </p:nvSpPr>
        <p:spPr>
          <a:xfrm rot="21447982">
            <a:off x="7966819" y="2887461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E28FF"/>
                </a:solidFill>
              </a:rPr>
              <a:t>FFA arcs</a:t>
            </a:r>
          </a:p>
        </p:txBody>
      </p:sp>
      <p:pic>
        <p:nvPicPr>
          <p:cNvPr id="2" name="Picture 1" descr="A diagram of a beam dump&#10;&#10;Description automatically generated">
            <a:extLst>
              <a:ext uri="{FF2B5EF4-FFF2-40B4-BE49-F238E27FC236}">
                <a16:creationId xmlns:a16="http://schemas.microsoft.com/office/drawing/2014/main" id="{3112CFEF-1BE2-45AD-4281-EAFA0E8C9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7" t="8747"/>
          <a:stretch/>
        </p:blipFill>
        <p:spPr>
          <a:xfrm>
            <a:off x="8170806" y="542185"/>
            <a:ext cx="3838078" cy="152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B5CE61-8148-B6EC-D5A0-72F5668BCAB7}"/>
              </a:ext>
            </a:extLst>
          </p:cNvPr>
          <p:cNvSpPr txBox="1"/>
          <p:nvPr/>
        </p:nvSpPr>
        <p:spPr>
          <a:xfrm>
            <a:off x="8079248" y="152880"/>
            <a:ext cx="402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KLF: High Intense Kaon beam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5BC14B-E8DD-24AB-9E01-E1540C1E8E8C}"/>
              </a:ext>
            </a:extLst>
          </p:cNvPr>
          <p:cNvGrpSpPr/>
          <p:nvPr/>
        </p:nvGrpSpPr>
        <p:grpSpPr>
          <a:xfrm>
            <a:off x="1888586" y="2956484"/>
            <a:ext cx="2409049" cy="1974178"/>
            <a:chOff x="161778" y="3133026"/>
            <a:chExt cx="2409049" cy="197417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A254417-5FA6-19B7-EC4C-FAE5B4D9B5B9}"/>
                </a:ext>
              </a:extLst>
            </p:cNvPr>
            <p:cNvGrpSpPr/>
            <p:nvPr/>
          </p:nvGrpSpPr>
          <p:grpSpPr>
            <a:xfrm>
              <a:off x="194812" y="3215522"/>
              <a:ext cx="2376015" cy="1891682"/>
              <a:chOff x="5986173" y="1087912"/>
              <a:chExt cx="5412961" cy="371251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A1ECE51-4D9A-E05F-8050-6822C272C30E}"/>
                  </a:ext>
                </a:extLst>
              </p:cNvPr>
              <p:cNvSpPr/>
              <p:nvPr/>
            </p:nvSpPr>
            <p:spPr>
              <a:xfrm>
                <a:off x="5986173" y="1087912"/>
                <a:ext cx="5412961" cy="3712519"/>
              </a:xfrm>
              <a:prstGeom prst="rect">
                <a:avLst/>
              </a:prstGeom>
              <a:solidFill>
                <a:srgbClr val="8A8A8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5" name="Picture 4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EE00EF7-EDEB-125E-90FB-717712D5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86173" y="1446054"/>
                <a:ext cx="5412961" cy="30777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5291A3-3E43-C72E-A555-C02C454C6C61}"/>
                </a:ext>
              </a:extLst>
            </p:cNvPr>
            <p:cNvSpPr txBox="1"/>
            <p:nvPr/>
          </p:nvSpPr>
          <p:spPr>
            <a:xfrm>
              <a:off x="161778" y="3133026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SoLID</a:t>
              </a:r>
              <a:endPara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6CC0F80-E5F3-7694-3B94-274A7678F48F}"/>
              </a:ext>
            </a:extLst>
          </p:cNvPr>
          <p:cNvSpPr txBox="1"/>
          <p:nvPr/>
        </p:nvSpPr>
        <p:spPr>
          <a:xfrm>
            <a:off x="0" y="3080523"/>
            <a:ext cx="194669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effectLst/>
                <a:latin typeface="Avenir Book" panose="02000503020000020003" pitchFamily="2" charset="0"/>
              </a:rPr>
              <a:t>Precision nucleon 3D imaging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Origin of the proton mass and  gluonic force </a:t>
            </a:r>
          </a:p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BSM searches  &amp; nucleon structure</a:t>
            </a:r>
            <a:endParaRPr lang="en-US" sz="1400" b="1" dirty="0">
              <a:effectLst/>
              <a:latin typeface="American Typewriter" panose="02090604020004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A370FD-88F2-01EE-660A-E305F7359049}"/>
              </a:ext>
            </a:extLst>
          </p:cNvPr>
          <p:cNvSpPr txBox="1"/>
          <p:nvPr/>
        </p:nvSpPr>
        <p:spPr>
          <a:xfrm>
            <a:off x="5691823" y="742281"/>
            <a:ext cx="2528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Strangeness Spectroscopy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68C656-1801-8A38-8801-5C835A6026E4}"/>
              </a:ext>
            </a:extLst>
          </p:cNvPr>
          <p:cNvSpPr txBox="1"/>
          <p:nvPr/>
        </p:nvSpPr>
        <p:spPr>
          <a:xfrm>
            <a:off x="564484" y="1418177"/>
            <a:ext cx="2145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kern="1200" dirty="0">
                <a:solidFill>
                  <a:srgbClr val="2C67FF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Search for light dark matter particles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003FE7-71E0-1030-3C07-EFE807AEA599}"/>
              </a:ext>
            </a:extLst>
          </p:cNvPr>
          <p:cNvSpPr txBox="1"/>
          <p:nvPr/>
        </p:nvSpPr>
        <p:spPr>
          <a:xfrm>
            <a:off x="99474" y="5040807"/>
            <a:ext cx="1767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Ultra-precise measurement of the weak charge of the electron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786201-6DD9-19A5-A36C-DA36AA5C01A1}"/>
              </a:ext>
            </a:extLst>
          </p:cNvPr>
          <p:cNvSpPr txBox="1"/>
          <p:nvPr/>
        </p:nvSpPr>
        <p:spPr>
          <a:xfrm>
            <a:off x="2865308" y="3013506"/>
            <a:ext cx="162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High luminosity (10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37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39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 cm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-2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s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) + large acceptance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61C9D57-12B1-F403-680A-10D016C15C4D}"/>
              </a:ext>
            </a:extLst>
          </p:cNvPr>
          <p:cNvCxnSpPr>
            <a:cxnSpLocks/>
          </p:cNvCxnSpPr>
          <p:nvPr/>
        </p:nvCxnSpPr>
        <p:spPr>
          <a:xfrm flipV="1">
            <a:off x="4351880" y="4930662"/>
            <a:ext cx="328400" cy="45469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00541DF-A446-A750-41A7-8D7153320020}"/>
              </a:ext>
            </a:extLst>
          </p:cNvPr>
          <p:cNvCxnSpPr>
            <a:cxnSpLocks/>
          </p:cNvCxnSpPr>
          <p:nvPr/>
        </p:nvCxnSpPr>
        <p:spPr>
          <a:xfrm>
            <a:off x="4091055" y="4439517"/>
            <a:ext cx="589225" cy="45957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DBC1EBD-4883-CE58-94CF-D12E881ED8BB}"/>
              </a:ext>
            </a:extLst>
          </p:cNvPr>
          <p:cNvCxnSpPr>
            <a:cxnSpLocks/>
          </p:cNvCxnSpPr>
          <p:nvPr/>
        </p:nvCxnSpPr>
        <p:spPr>
          <a:xfrm>
            <a:off x="4627026" y="2897532"/>
            <a:ext cx="53254" cy="67986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8B5BDB1-9E3F-5C8D-CA4A-B4C1CB104114}"/>
              </a:ext>
            </a:extLst>
          </p:cNvPr>
          <p:cNvCxnSpPr>
            <a:cxnSpLocks/>
          </p:cNvCxnSpPr>
          <p:nvPr/>
        </p:nvCxnSpPr>
        <p:spPr>
          <a:xfrm>
            <a:off x="10563848" y="2132003"/>
            <a:ext cx="753795" cy="33993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2E8409E-DF80-0B52-0AEF-9F83C911DCE7}"/>
              </a:ext>
            </a:extLst>
          </p:cNvPr>
          <p:cNvGrpSpPr/>
          <p:nvPr/>
        </p:nvGrpSpPr>
        <p:grpSpPr>
          <a:xfrm>
            <a:off x="1867374" y="5006538"/>
            <a:ext cx="2484506" cy="1612480"/>
            <a:chOff x="1409842" y="5168759"/>
            <a:chExt cx="2484506" cy="16124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65353F3-8FF1-C8D5-14F3-FBC259574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449"/>
            <a:stretch/>
          </p:blipFill>
          <p:spPr>
            <a:xfrm>
              <a:off x="1409842" y="5212990"/>
              <a:ext cx="2484506" cy="1568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8BFE5F5-79CE-80B5-17EC-BDDC609918F0}"/>
                </a:ext>
              </a:extLst>
            </p:cNvPr>
            <p:cNvSpPr txBox="1"/>
            <p:nvPr/>
          </p:nvSpPr>
          <p:spPr>
            <a:xfrm>
              <a:off x="2393616" y="5168759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merican Typewriter Semibold" panose="02090604020004020304" pitchFamily="18" charset="77"/>
                  <a:ea typeface="ADLaM Display" panose="02010000000000000000" pitchFamily="2" charset="77"/>
                  <a:cs typeface="ADLaM Display" panose="02010000000000000000" pitchFamily="2" charset="77"/>
                </a:rPr>
                <a:t>MOLLER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7DAB0E2-4758-A87C-BB9A-1BD13817B4AA}"/>
              </a:ext>
            </a:extLst>
          </p:cNvPr>
          <p:cNvSpPr txBox="1"/>
          <p:nvPr/>
        </p:nvSpPr>
        <p:spPr>
          <a:xfrm>
            <a:off x="564504" y="1951359"/>
            <a:ext cx="1956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Intense secondary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 m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and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Symbol" pitchFamily="2" charset="2"/>
                <a:ea typeface="+mn-ea"/>
                <a:cs typeface="+mn-cs"/>
              </a:rPr>
              <a:t>n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n-US" sz="1800" b="1" kern="1200" dirty="0">
                <a:solidFill>
                  <a:schemeClr val="accent1"/>
                </a:solidFill>
                <a:effectLst/>
                <a:latin typeface="American Typewriter" panose="02090604020004020304" pitchFamily="18" charset="77"/>
              </a:rPr>
              <a:t>beams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A79140-80D8-0FE7-3966-19E2EEA59A2F}"/>
              </a:ext>
            </a:extLst>
          </p:cNvPr>
          <p:cNvSpPr txBox="1"/>
          <p:nvPr/>
        </p:nvSpPr>
        <p:spPr>
          <a:xfrm>
            <a:off x="5852801" y="5639647"/>
            <a:ext cx="4029885" cy="763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A NEW territory to explore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A BETTER insight into our current program</a:t>
            </a:r>
          </a:p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A BRIDGE between </a:t>
            </a:r>
            <a:r>
              <a:rPr lang="en-US" sz="1400" b="1" dirty="0" err="1">
                <a:solidFill>
                  <a:srgbClr val="2C67FF"/>
                </a:solidFill>
                <a:latin typeface="Avenir Book" panose="02000503020000020003" pitchFamily="2" charset="0"/>
              </a:rPr>
              <a:t>JLab</a:t>
            </a: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 @ 12 GeV and EIC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131C14-5380-AA0A-A7FC-76E4466FB65E}"/>
              </a:ext>
            </a:extLst>
          </p:cNvPr>
          <p:cNvSpPr txBox="1"/>
          <p:nvPr/>
        </p:nvSpPr>
        <p:spPr>
          <a:xfrm>
            <a:off x="8891471" y="5237370"/>
            <a:ext cx="356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-1397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67FF"/>
                </a:solidFill>
                <a:latin typeface="Avenir Book" panose="02000503020000020003" pitchFamily="2" charset="0"/>
              </a:rPr>
              <a:t>critical for resolving two-photon exchange issue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3E57F-4D42-304E-DFE4-CCC781353CED}"/>
              </a:ext>
            </a:extLst>
          </p:cNvPr>
          <p:cNvSpPr txBox="1"/>
          <p:nvPr/>
        </p:nvSpPr>
        <p:spPr>
          <a:xfrm>
            <a:off x="2636330" y="880636"/>
            <a:ext cx="3431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BDX</a:t>
            </a:r>
            <a:r>
              <a:rPr lang="en-US" sz="1800" b="1" kern="1200" dirty="0">
                <a:solidFill>
                  <a:schemeClr val="dk1"/>
                </a:solidFill>
                <a:effectLst/>
                <a:latin typeface="American Typewriter" panose="02090604020004020304" pitchFamily="18" charset="77"/>
                <a:ea typeface="+mn-ea"/>
                <a:cs typeface="+mn-cs"/>
              </a:rPr>
              <a:t>: Beam Dump exp.</a:t>
            </a:r>
          </a:p>
        </p:txBody>
      </p:sp>
      <p:pic>
        <p:nvPicPr>
          <p:cNvPr id="31" name="Picture 30" descr="A diagram of a building&#10;&#10;Description automatically generated">
            <a:extLst>
              <a:ext uri="{FF2B5EF4-FFF2-40B4-BE49-F238E27FC236}">
                <a16:creationId xmlns:a16="http://schemas.microsoft.com/office/drawing/2014/main" id="{0A093004-2DC5-13AF-648C-AE3B65E804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101" y="1247283"/>
            <a:ext cx="2809908" cy="16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0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7385D-19D7-BFC1-2F8D-1AF5709F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34F41-76F3-E932-6B05-D329FEC2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20" y="781791"/>
            <a:ext cx="7772400" cy="521861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C46924-C3AF-D29D-9C8B-6E92551B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032" y="2040190"/>
            <a:ext cx="2248804" cy="215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D9AD7-67A0-8523-294D-A69B6396C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509" b="16710"/>
          <a:stretch/>
        </p:blipFill>
        <p:spPr>
          <a:xfrm>
            <a:off x="-23898" y="2040190"/>
            <a:ext cx="2774732" cy="2466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80D0C0-380E-C106-ED79-FE8AC306579A}"/>
              </a:ext>
            </a:extLst>
          </p:cNvPr>
          <p:cNvSpPr txBox="1"/>
          <p:nvPr/>
        </p:nvSpPr>
        <p:spPr>
          <a:xfrm>
            <a:off x="3076918" y="6385833"/>
            <a:ext cx="546245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merican Typewriter" panose="02090604020004020304" pitchFamily="18" charset="77"/>
              </a:rPr>
              <a:t>Extensive Part of the </a:t>
            </a:r>
            <a:r>
              <a:rPr lang="en-US" sz="2400" dirty="0" err="1">
                <a:solidFill>
                  <a:srgbClr val="FFFF00"/>
                </a:solidFill>
                <a:latin typeface="American Typewriter" panose="02090604020004020304" pitchFamily="18" charset="77"/>
              </a:rPr>
              <a:t>JLab</a:t>
            </a:r>
            <a:r>
              <a:rPr lang="en-US" sz="2400" dirty="0">
                <a:solidFill>
                  <a:srgbClr val="FFFF00"/>
                </a:solidFill>
                <a:latin typeface="American Typewriter" panose="02090604020004020304" pitchFamily="18" charset="77"/>
              </a:rPr>
              <a:t> program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94D43A5F-9AEA-4D56-C1BC-7482374001EC}"/>
              </a:ext>
            </a:extLst>
          </p:cNvPr>
          <p:cNvSpPr txBox="1">
            <a:spLocks/>
          </p:cNvSpPr>
          <p:nvPr/>
        </p:nvSpPr>
        <p:spPr>
          <a:xfrm>
            <a:off x="0" y="-13849"/>
            <a:ext cx="12152836" cy="814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3D Imaging Unified View of Nucleon Structure</a:t>
            </a:r>
          </a:p>
        </p:txBody>
      </p:sp>
    </p:spTree>
    <p:extLst>
      <p:ext uri="{BB962C8B-B14F-4D97-AF65-F5344CB8AC3E}">
        <p14:creationId xmlns:p14="http://schemas.microsoft.com/office/powerpoint/2010/main" val="134326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45535" y="1229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 descr="Screen Shot 2014-06-01 at 15.2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11" y="1796784"/>
            <a:ext cx="4645165" cy="334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D8C8B98F-A604-E175-3005-86AB320E831E}"/>
              </a:ext>
            </a:extLst>
          </p:cNvPr>
          <p:cNvSpPr txBox="1">
            <a:spLocks/>
          </p:cNvSpPr>
          <p:nvPr/>
        </p:nvSpPr>
        <p:spPr>
          <a:xfrm>
            <a:off x="0" y="106212"/>
            <a:ext cx="12192000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SIDIS Cross Section</a:t>
            </a:r>
            <a:endParaRPr lang="en-US" sz="40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15009-1FA5-6A1A-E751-9B673D9BAF71}"/>
              </a:ext>
            </a:extLst>
          </p:cNvPr>
          <p:cNvSpPr txBox="1"/>
          <p:nvPr/>
        </p:nvSpPr>
        <p:spPr>
          <a:xfrm>
            <a:off x="3881244" y="1107223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X-section @ LO for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58952A-BB01-FF44-29AB-BE8A7AD1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791" y="1074271"/>
            <a:ext cx="1660407" cy="2635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F6EC99-CC4C-18D9-08FC-264482A2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665" y="1816658"/>
            <a:ext cx="2238661" cy="160437"/>
          </a:xfrm>
          <a:prstGeom prst="rect">
            <a:avLst/>
          </a:prstGeom>
        </p:spPr>
      </p:pic>
      <p:pic>
        <p:nvPicPr>
          <p:cNvPr id="17" name="Picture 4" descr="azimuthal_angles_uli">
            <a:extLst>
              <a:ext uri="{FF2B5EF4-FFF2-40B4-BE49-F238E27FC236}">
                <a16:creationId xmlns:a16="http://schemas.microsoft.com/office/drawing/2014/main" id="{408162CF-CFB0-06AE-7D92-0649818D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82" y="853345"/>
            <a:ext cx="2313269" cy="10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9360D40E-F503-AC47-E910-656B86BA1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274" y="2804039"/>
            <a:ext cx="3157827" cy="21147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2AC00-A738-4EE9-9540-434D094DD0A3}"/>
              </a:ext>
            </a:extLst>
          </p:cNvPr>
          <p:cNvSpPr txBox="1"/>
          <p:nvPr/>
        </p:nvSpPr>
        <p:spPr>
          <a:xfrm>
            <a:off x="3347580" y="5929187"/>
            <a:ext cx="8629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High</a:t>
            </a:r>
            <a:r>
              <a:rPr lang="en-US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 Luminosity + </a:t>
            </a:r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High</a:t>
            </a:r>
            <a:r>
              <a:rPr lang="en-US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 Polarized beam and target +  </a:t>
            </a:r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High</a:t>
            </a:r>
            <a:r>
              <a:rPr lang="en-US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 Resolutions detectors + </a:t>
            </a:r>
            <a:r>
              <a:rPr lang="en-US" b="1" dirty="0">
                <a:solidFill>
                  <a:schemeClr val="accent1"/>
                </a:solidFill>
                <a:latin typeface="American Typewriter" panose="02090604020004020304" pitchFamily="18" charset="77"/>
              </a:rPr>
              <a:t>Versatile</a:t>
            </a:r>
            <a:r>
              <a:rPr lang="en-US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 experimental setup + </a:t>
            </a:r>
            <a:r>
              <a:rPr lang="en-US" b="1" dirty="0" err="1">
                <a:solidFill>
                  <a:schemeClr val="accent1"/>
                </a:solidFill>
                <a:latin typeface="American Typewriter" panose="02090604020004020304" pitchFamily="18" charset="77"/>
              </a:rPr>
              <a:t>Multiparticles</a:t>
            </a:r>
            <a:r>
              <a:rPr lang="en-US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 FS detection </a:t>
            </a:r>
            <a:endParaRPr lang="en-US" b="1" dirty="0">
              <a:solidFill>
                <a:schemeClr val="accent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6" name="TextBox 47">
            <a:extLst>
              <a:ext uri="{FF2B5EF4-FFF2-40B4-BE49-F238E27FC236}">
                <a16:creationId xmlns:a16="http://schemas.microsoft.com/office/drawing/2014/main" id="{F4CEA298-A996-C06A-4359-8361E6D25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7" y="1212527"/>
            <a:ext cx="34107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1600" b="1" dirty="0">
                <a:solidFill>
                  <a:srgbClr val="00B050"/>
                </a:solidFill>
                <a:latin typeface="Avenir Book" panose="02000503020000020003" pitchFamily="2" charset="0"/>
              </a:rPr>
              <a:t>Full decomposition of SFs is needed to underlying the 3D PDFs</a:t>
            </a:r>
          </a:p>
        </p:txBody>
      </p:sp>
      <p:sp>
        <p:nvSpPr>
          <p:cNvPr id="28" name="TextBox 47">
            <a:extLst>
              <a:ext uri="{FF2B5EF4-FFF2-40B4-BE49-F238E27FC236}">
                <a16:creationId xmlns:a16="http://schemas.microsoft.com/office/drawing/2014/main" id="{A91A82F3-536E-7590-2919-5D28F00DB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27" y="2059412"/>
            <a:ext cx="34874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Combination of statistics and depolarization factors defines measurable SFs</a:t>
            </a: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CD652A62-7BEF-A81F-2F9E-BE1F313F9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16" y="5622792"/>
            <a:ext cx="3170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At large x fixed target experiments are sensitive to </a:t>
            </a:r>
            <a:r>
              <a:rPr lang="en-US" sz="1600" dirty="0">
                <a:solidFill>
                  <a:srgbClr val="00B050"/>
                </a:solidFill>
                <a:latin typeface="Avenir Book" panose="02000503020000020003" pitchFamily="2" charset="0"/>
              </a:rPr>
              <a:t>ALL</a:t>
            </a:r>
            <a:r>
              <a:rPr lang="en-US" sz="1600" dirty="0">
                <a:latin typeface="Avenir Book" panose="02000503020000020003" pitchFamily="2" charset="0"/>
              </a:rPr>
              <a:t> Structure Functions</a:t>
            </a:r>
          </a:p>
        </p:txBody>
      </p: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8747A66F-6110-EFCB-F803-86D8AD64DA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49749" y="2042280"/>
            <a:ext cx="743261" cy="715997"/>
          </a:xfrm>
          <a:prstGeom prst="curved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08AA3CC-BF17-C494-5D0E-C882D3D3ABAA}"/>
              </a:ext>
            </a:extLst>
          </p:cNvPr>
          <p:cNvSpPr txBox="1"/>
          <p:nvPr/>
        </p:nvSpPr>
        <p:spPr>
          <a:xfrm>
            <a:off x="8821773" y="2725634"/>
            <a:ext cx="1584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Leading Twist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C93F0E-AE07-F8AF-3115-2BC61CF93A56}"/>
              </a:ext>
            </a:extLst>
          </p:cNvPr>
          <p:cNvGrpSpPr/>
          <p:nvPr/>
        </p:nvGrpSpPr>
        <p:grpSpPr>
          <a:xfrm>
            <a:off x="10935281" y="818555"/>
            <a:ext cx="1011382" cy="1207276"/>
            <a:chOff x="8315763" y="795920"/>
            <a:chExt cx="1011382" cy="1207276"/>
          </a:xfrm>
        </p:grpSpPr>
        <p:graphicFrame>
          <p:nvGraphicFramePr>
            <p:cNvPr id="25" name="Object 7">
              <a:extLst>
                <a:ext uri="{FF2B5EF4-FFF2-40B4-BE49-F238E27FC236}">
                  <a16:creationId xmlns:a16="http://schemas.microsoft.com/office/drawing/2014/main" id="{B48CF498-3BEA-8134-66A8-57E5C944EE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0943995"/>
                </p:ext>
              </p:extLst>
            </p:nvPr>
          </p:nvGraphicFramePr>
          <p:xfrm>
            <a:off x="8334846" y="795920"/>
            <a:ext cx="608557" cy="153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47816" imgH="203508" progId="Equation.3">
                    <p:embed/>
                  </p:oleObj>
                </mc:Choice>
                <mc:Fallback>
                  <p:oleObj name="Equation" r:id="rId7" imgW="647816" imgH="203508" progId="Equation.3">
                    <p:embed/>
                    <p:pic>
                      <p:nvPicPr>
                        <p:cNvPr id="25" name="Object 7">
                          <a:extLst>
                            <a:ext uri="{FF2B5EF4-FFF2-40B4-BE49-F238E27FC236}">
                              <a16:creationId xmlns:a16="http://schemas.microsoft.com/office/drawing/2014/main" id="{B48CF498-3BEA-8134-66A8-57E5C944EE1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34846" y="795920"/>
                          <a:ext cx="608557" cy="1536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EADB5F8-BBEA-4E6F-89BF-E40BCBE6AF26}"/>
                </a:ext>
              </a:extLst>
            </p:cNvPr>
            <p:cNvGrpSpPr/>
            <p:nvPr/>
          </p:nvGrpSpPr>
          <p:grpSpPr>
            <a:xfrm>
              <a:off x="8315763" y="995887"/>
              <a:ext cx="1011382" cy="1007309"/>
              <a:chOff x="10584052" y="1017481"/>
              <a:chExt cx="1011382" cy="1007309"/>
            </a:xfrm>
          </p:grpSpPr>
          <p:graphicFrame>
            <p:nvGraphicFramePr>
              <p:cNvPr id="23" name="Object 5">
                <a:extLst>
                  <a:ext uri="{FF2B5EF4-FFF2-40B4-BE49-F238E27FC236}">
                    <a16:creationId xmlns:a16="http://schemas.microsoft.com/office/drawing/2014/main" id="{9E3A19D6-1A96-C1C6-DE56-2449F6376B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8624391"/>
                  </p:ext>
                </p:extLst>
              </p:nvPr>
            </p:nvGraphicFramePr>
            <p:xfrm>
              <a:off x="10584052" y="1017481"/>
              <a:ext cx="1011382" cy="162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244520" imgH="228600" progId="Equation.3">
                      <p:embed/>
                    </p:oleObj>
                  </mc:Choice>
                  <mc:Fallback>
                    <p:oleObj name="Equation" r:id="rId9" imgW="1244520" imgH="228600" progId="Equation.3">
                      <p:embed/>
                      <p:pic>
                        <p:nvPicPr>
                          <p:cNvPr id="23" name="Object 5">
                            <a:extLst>
                              <a:ext uri="{FF2B5EF4-FFF2-40B4-BE49-F238E27FC236}">
                                <a16:creationId xmlns:a16="http://schemas.microsoft.com/office/drawing/2014/main" id="{9E3A19D6-1A96-C1C6-DE56-2449F6376BD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84052" y="1017481"/>
                            <a:ext cx="1011382" cy="1621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6">
                <a:extLst>
                  <a:ext uri="{FF2B5EF4-FFF2-40B4-BE49-F238E27FC236}">
                    <a16:creationId xmlns:a16="http://schemas.microsoft.com/office/drawing/2014/main" id="{0D99C237-56AF-A6F1-9387-094B7E38A9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6760888"/>
                  </p:ext>
                </p:extLst>
              </p:nvPr>
            </p:nvGraphicFramePr>
            <p:xfrm>
              <a:off x="10584052" y="1205009"/>
              <a:ext cx="820755" cy="1998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850680" imgH="228600" progId="Equation.3">
                      <p:embed/>
                    </p:oleObj>
                  </mc:Choice>
                  <mc:Fallback>
                    <p:oleObj name="Equation" r:id="rId11" imgW="850680" imgH="228600" progId="Equation.3">
                      <p:embed/>
                      <p:pic>
                        <p:nvPicPr>
                          <p:cNvPr id="24" name="Object 6">
                            <a:extLst>
                              <a:ext uri="{FF2B5EF4-FFF2-40B4-BE49-F238E27FC236}">
                                <a16:creationId xmlns:a16="http://schemas.microsoft.com/office/drawing/2014/main" id="{0D99C237-56AF-A6F1-9387-094B7E38A9C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84052" y="1205009"/>
                            <a:ext cx="820755" cy="1998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8">
                <a:extLst>
                  <a:ext uri="{FF2B5EF4-FFF2-40B4-BE49-F238E27FC236}">
                    <a16:creationId xmlns:a16="http://schemas.microsoft.com/office/drawing/2014/main" id="{E27BCF00-7080-536D-9CFF-91D3BB6B6C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6564959"/>
                  </p:ext>
                </p:extLst>
              </p:nvPr>
            </p:nvGraphicFramePr>
            <p:xfrm>
              <a:off x="10603135" y="1403932"/>
              <a:ext cx="661692" cy="1962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634680" imgH="228600" progId="Equation.3">
                      <p:embed/>
                    </p:oleObj>
                  </mc:Choice>
                  <mc:Fallback>
                    <p:oleObj name="Equation" r:id="rId13" imgW="634680" imgH="228600" progId="Equation.3">
                      <p:embed/>
                      <p:pic>
                        <p:nvPicPr>
                          <p:cNvPr id="30" name="Object 8">
                            <a:extLst>
                              <a:ext uri="{FF2B5EF4-FFF2-40B4-BE49-F238E27FC236}">
                                <a16:creationId xmlns:a16="http://schemas.microsoft.com/office/drawing/2014/main" id="{E27BCF00-7080-536D-9CFF-91D3BB6B6C6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03135" y="1403932"/>
                            <a:ext cx="661692" cy="1962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4461E4F-5BF7-C0DD-33CC-BD9B4693E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84052" y="1927318"/>
                <a:ext cx="764548" cy="97472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F620D40-2D65-0591-99C8-A1495C8F9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49458" y="1572934"/>
              <a:ext cx="381005" cy="251463"/>
            </a:xfrm>
            <a:prstGeom prst="rect">
              <a:avLst/>
            </a:prstGeom>
          </p:spPr>
        </p:pic>
      </p:grpSp>
      <p:grpSp>
        <p:nvGrpSpPr>
          <p:cNvPr id="42" name="Group 32">
            <a:extLst>
              <a:ext uri="{FF2B5EF4-FFF2-40B4-BE49-F238E27FC236}">
                <a16:creationId xmlns:a16="http://schemas.microsoft.com/office/drawing/2014/main" id="{2122A065-DEFF-B1E5-2191-DA10CBFFF0E8}"/>
              </a:ext>
            </a:extLst>
          </p:cNvPr>
          <p:cNvGrpSpPr>
            <a:grpSpLocks/>
          </p:cNvGrpSpPr>
          <p:nvPr/>
        </p:nvGrpSpPr>
        <p:grpSpPr bwMode="auto">
          <a:xfrm>
            <a:off x="277485" y="3048374"/>
            <a:ext cx="2860916" cy="2634856"/>
            <a:chOff x="4038600" y="1309688"/>
            <a:chExt cx="4572000" cy="385603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6027C7F-26BD-B3C2-ACE4-0C53A1397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309688"/>
              <a:ext cx="4572000" cy="385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64">
              <a:extLst>
                <a:ext uri="{FF2B5EF4-FFF2-40B4-BE49-F238E27FC236}">
                  <a16:creationId xmlns:a16="http://schemas.microsoft.com/office/drawing/2014/main" id="{293BCF38-264F-E733-8060-D964A8A1C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062" y="4099377"/>
              <a:ext cx="1123489" cy="53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x=0.3</a:t>
              </a:r>
            </a:p>
          </p:txBody>
        </p:sp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18469E5D-D6BE-DC84-93F9-AF0831844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3168650"/>
              <a:ext cx="1035107" cy="48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 </a:t>
              </a:r>
              <a:r>
                <a:rPr lang="en-US" sz="900"/>
                <a:t>JLAB12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1F9F0E19-78F2-2C71-0B6E-7B3059D64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312" y="2469532"/>
              <a:ext cx="1975826" cy="6613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/>
                <a:t>JLab24/HERMES</a:t>
              </a:r>
            </a:p>
          </p:txBody>
        </p:sp>
        <p:sp>
          <p:nvSpPr>
            <p:cNvPr id="48" name="TextBox 31">
              <a:extLst>
                <a:ext uri="{FF2B5EF4-FFF2-40B4-BE49-F238E27FC236}">
                  <a16:creationId xmlns:a16="http://schemas.microsoft.com/office/drawing/2014/main" id="{4D551CFC-ABCC-8925-0E73-489751EEB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3215" y="1309688"/>
              <a:ext cx="1529006" cy="44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EIC18x275</a:t>
              </a:r>
            </a:p>
          </p:txBody>
        </p: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3D2F4DEA-79EA-B10F-BC44-BAC1017DA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138" y="2037433"/>
              <a:ext cx="1253463" cy="44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EIC5x41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1E2BAF6-8037-FC71-927E-10F9FA1B386C}"/>
              </a:ext>
            </a:extLst>
          </p:cNvPr>
          <p:cNvSpPr txBox="1"/>
          <p:nvPr/>
        </p:nvSpPr>
        <p:spPr>
          <a:xfrm>
            <a:off x="3256270" y="5539681"/>
            <a:ext cx="8721298" cy="382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venir Book" panose="02000503020000020003" pitchFamily="2" charset="0"/>
              </a:rPr>
              <a:t>JLab</a:t>
            </a:r>
            <a:r>
              <a:rPr lang="en-US" b="1" dirty="0">
                <a:latin typeface="Avenir Book" panose="02000503020000020003" pitchFamily="2" charset="0"/>
              </a:rPr>
              <a:t>: IDEAL PLACE TO CARRY OUT 3D STUDIES in the non-perturbative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3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12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C06112-FD58-98C9-483A-2ABB8BCB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310" y="0"/>
            <a:ext cx="12319310" cy="814648"/>
          </a:xfrm>
        </p:spPr>
        <p:txBody>
          <a:bodyPr>
            <a:noAutofit/>
          </a:bodyPr>
          <a:lstStyle/>
          <a:p>
            <a:pPr algn="r"/>
            <a:r>
              <a:rPr lang="en-US" sz="3600" b="0" dirty="0" err="1">
                <a:solidFill>
                  <a:schemeClr val="accent1"/>
                </a:solidFill>
                <a:latin typeface="Avenir Book" panose="02000503020000020003" pitchFamily="2" charset="0"/>
              </a:rPr>
              <a:t>SoLID</a:t>
            </a:r>
            <a:r>
              <a:rPr lang="en-US" sz="3600" b="0" dirty="0">
                <a:solidFill>
                  <a:schemeClr val="accent1"/>
                </a:solidFill>
                <a:latin typeface="Avenir Book" panose="02000503020000020003" pitchFamily="2" charset="0"/>
              </a:rPr>
              <a:t> – SIDIS some Projections and Impact</a:t>
            </a:r>
          </a:p>
        </p:txBody>
      </p:sp>
      <p:pic>
        <p:nvPicPr>
          <p:cNvPr id="8" name="Picture 7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17D27F0-61CC-F2D7-9BA4-15CB34D4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53" y="3638970"/>
            <a:ext cx="4101952" cy="3093033"/>
          </a:xfrm>
          <a:prstGeom prst="rect">
            <a:avLst/>
          </a:prstGeom>
        </p:spPr>
      </p:pic>
      <p:pic>
        <p:nvPicPr>
          <p:cNvPr id="18" name="Picture 1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34772F0-287D-3F4E-CBEC-1005A804E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5"/>
          <a:stretch/>
        </p:blipFill>
        <p:spPr>
          <a:xfrm>
            <a:off x="4408035" y="1136792"/>
            <a:ext cx="3305186" cy="5697377"/>
          </a:xfrm>
          <a:prstGeom prst="rect">
            <a:avLst/>
          </a:prstGeom>
        </p:spPr>
      </p:pic>
      <p:pic>
        <p:nvPicPr>
          <p:cNvPr id="23" name="Picture 2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9FB5C789-E6F3-ED29-D926-2659B73AC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854" y="1205537"/>
            <a:ext cx="3709962" cy="8694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41EF69-9DF0-B023-CB33-6D2E8AC18F4B}"/>
              </a:ext>
            </a:extLst>
          </p:cNvPr>
          <p:cNvSpPr txBox="1"/>
          <p:nvPr/>
        </p:nvSpPr>
        <p:spPr>
          <a:xfrm>
            <a:off x="7750484" y="791291"/>
            <a:ext cx="3709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Transversity</a:t>
            </a:r>
            <a:r>
              <a:rPr lang="en-US" b="1" dirty="0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Avenir Book" panose="02000503020000020003" pitchFamily="2" charset="0"/>
              </a:rPr>
              <a:t>and Tensor Charge</a:t>
            </a:r>
            <a:endParaRPr lang="en-US" b="1" dirty="0">
              <a:solidFill>
                <a:srgbClr val="7030A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D0FAE-EC92-9523-B4A5-D23989308E9C}"/>
              </a:ext>
            </a:extLst>
          </p:cNvPr>
          <p:cNvSpPr txBox="1"/>
          <p:nvPr/>
        </p:nvSpPr>
        <p:spPr>
          <a:xfrm>
            <a:off x="7750395" y="2245341"/>
            <a:ext cx="370996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8113" indent="-138113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venir Book" panose="02000503020000020003" pitchFamily="2" charset="0"/>
              </a:rPr>
              <a:t>A fundamental QCD quantity dominated by valence quarks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endParaRPr lang="en-US" sz="800" b="1" dirty="0">
              <a:effectLst/>
              <a:latin typeface="Avenir Book" panose="02000503020000020003" pitchFamily="2" charset="0"/>
            </a:endParaRP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venir Book" panose="02000503020000020003" pitchFamily="2" charset="0"/>
              </a:rPr>
              <a:t>Precisely calculated on the lattice</a:t>
            </a:r>
          </a:p>
          <a:p>
            <a:pPr marL="138113" indent="-138113">
              <a:buFont typeface="Arial" panose="020B0604020202020204" pitchFamily="34" charset="0"/>
              <a:buChar char="•"/>
            </a:pPr>
            <a:endParaRPr lang="en-US" sz="800" b="1" dirty="0">
              <a:effectLst/>
              <a:latin typeface="Avenir Book" panose="02000503020000020003" pitchFamily="2" charset="0"/>
            </a:endParaRPr>
          </a:p>
          <a:p>
            <a:pPr marL="138113" indent="-138113">
              <a:buFont typeface="Arial" panose="020B0604020202020204" pitchFamily="34" charset="0"/>
              <a:buChar char="•"/>
            </a:pPr>
            <a:r>
              <a:rPr lang="en-US" sz="1400" b="1" dirty="0" err="1">
                <a:effectLst/>
                <a:latin typeface="Avenir Book" panose="02000503020000020003" pitchFamily="2" charset="0"/>
              </a:rPr>
              <a:t>SoLID</a:t>
            </a:r>
            <a:r>
              <a:rPr lang="en-US" sz="1400" b="1" dirty="0">
                <a:effectLst/>
                <a:latin typeface="Avenir Book" panose="02000503020000020003" pitchFamily="2" charset="0"/>
              </a:rPr>
              <a:t> measurements allows for high-precision test of LQCD predictions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1834CB-FAAA-7A65-A38B-4444EF19E642}"/>
              </a:ext>
            </a:extLst>
          </p:cNvPr>
          <p:cNvSpPr txBox="1"/>
          <p:nvPr/>
        </p:nvSpPr>
        <p:spPr>
          <a:xfrm>
            <a:off x="223178" y="1854839"/>
            <a:ext cx="41848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Approved  program on SIDIS</a:t>
            </a:r>
            <a:endParaRPr lang="en-US" dirty="0"/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Transversely polarized p and </a:t>
            </a:r>
            <a:r>
              <a:rPr lang="en-US" baseline="30000" dirty="0"/>
              <a:t>3</a:t>
            </a:r>
            <a:r>
              <a:rPr lang="en-US" dirty="0"/>
              <a:t>He (n)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Longitudinally polarized </a:t>
            </a:r>
            <a:r>
              <a:rPr lang="en-US" baseline="30000" dirty="0"/>
              <a:t>3</a:t>
            </a:r>
            <a:r>
              <a:rPr lang="en-US" dirty="0"/>
              <a:t>He (n)</a:t>
            </a:r>
          </a:p>
        </p:txBody>
      </p:sp>
      <p:pic>
        <p:nvPicPr>
          <p:cNvPr id="3" name="Picture 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18102734-ED37-4772-09BC-84CB0EA4A3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68"/>
          <a:stretch/>
        </p:blipFill>
        <p:spPr>
          <a:xfrm>
            <a:off x="1106634" y="3299289"/>
            <a:ext cx="2865351" cy="1620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EE94A-DD0C-EF13-1CD1-679F347F6F22}"/>
              </a:ext>
            </a:extLst>
          </p:cNvPr>
          <p:cNvSpPr txBox="1"/>
          <p:nvPr/>
        </p:nvSpPr>
        <p:spPr>
          <a:xfrm>
            <a:off x="5552065" y="767425"/>
            <a:ext cx="1597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effectLst/>
                <a:latin typeface="Avenir Book" panose="02000503020000020003" pitchFamily="2" charset="0"/>
              </a:rPr>
              <a:t>Transversity</a:t>
            </a:r>
            <a:endParaRPr lang="en-US" b="1" dirty="0">
              <a:solidFill>
                <a:srgbClr val="7030A0"/>
              </a:solidFill>
              <a:effectLst/>
              <a:latin typeface="Avenir Book" panose="02000503020000020003" pitchFamily="2" charset="0"/>
            </a:endParaRPr>
          </a:p>
        </p:txBody>
      </p:sp>
      <p:pic>
        <p:nvPicPr>
          <p:cNvPr id="11" name="Picture 10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2015AB26-621A-07EC-FE44-A948BB062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62" y="4967193"/>
            <a:ext cx="2672885" cy="610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B4375-CB90-D7F6-3726-F16E4110B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679" y="5683511"/>
            <a:ext cx="719666" cy="284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628C7B-3097-8F25-EF86-7F56705016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562" y="5577630"/>
            <a:ext cx="2918225" cy="284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0E50F2-90A7-3C44-60A6-9D2CD55B6C26}"/>
              </a:ext>
            </a:extLst>
          </p:cNvPr>
          <p:cNvSpPr txBox="1"/>
          <p:nvPr/>
        </p:nvSpPr>
        <p:spPr>
          <a:xfrm>
            <a:off x="2164698" y="6174876"/>
            <a:ext cx="16455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venir Book" panose="02000503020000020003" pitchFamily="2" charset="0"/>
              </a:rPr>
              <a:t>Collins fragmentation function from </a:t>
            </a:r>
            <a:r>
              <a:rPr lang="en-US" sz="1200" dirty="0" err="1">
                <a:effectLst/>
                <a:latin typeface="Avenir Book" panose="02000503020000020003" pitchFamily="2" charset="0"/>
              </a:rPr>
              <a:t>e+e</a:t>
            </a:r>
            <a:r>
              <a:rPr lang="en-US" sz="1200" dirty="0">
                <a:effectLst/>
                <a:latin typeface="Avenir Book" panose="02000503020000020003" pitchFamily="2" charset="0"/>
              </a:rPr>
              <a:t>- collisions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1F5FBB-92FA-41DD-BD2A-DB77EF45983A}"/>
              </a:ext>
            </a:extLst>
          </p:cNvPr>
          <p:cNvCxnSpPr/>
          <p:nvPr/>
        </p:nvCxnSpPr>
        <p:spPr>
          <a:xfrm flipV="1">
            <a:off x="3825200" y="5842376"/>
            <a:ext cx="235901" cy="316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271F231A-5CAB-DB91-E845-5B9A9DC987B9}"/>
              </a:ext>
            </a:extLst>
          </p:cNvPr>
          <p:cNvSpPr/>
          <p:nvPr/>
        </p:nvSpPr>
        <p:spPr>
          <a:xfrm>
            <a:off x="3005206" y="4339480"/>
            <a:ext cx="914400" cy="343553"/>
          </a:xfrm>
          <a:prstGeom prst="wedgeRoundRectCallout">
            <a:avLst>
              <a:gd name="adj1" fmla="val 124073"/>
              <a:gd name="adj2" fmla="val -497588"/>
              <a:gd name="adj3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A3C26DC-18BB-0D6B-4610-816C43A4B2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554" y="166105"/>
            <a:ext cx="2376015" cy="156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5475D-00BF-3E0B-C31D-DE39EA982539}"/>
              </a:ext>
            </a:extLst>
          </p:cNvPr>
          <p:cNvSpPr txBox="1"/>
          <p:nvPr/>
        </p:nvSpPr>
        <p:spPr>
          <a:xfrm>
            <a:off x="176571" y="118365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merican Typewriter Semibold" panose="020906040200040203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SoLID</a:t>
            </a:r>
            <a:endParaRPr lang="en-US" sz="2000" b="1" dirty="0">
              <a:latin typeface="American Typewriter Semibold" panose="02090604020004020304" pitchFamily="18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249158-7BC2-193B-AF2E-AD211DFEC556}"/>
              </a:ext>
            </a:extLst>
          </p:cNvPr>
          <p:cNvSpPr txBox="1"/>
          <p:nvPr/>
        </p:nvSpPr>
        <p:spPr>
          <a:xfrm>
            <a:off x="121687" y="1135763"/>
            <a:ext cx="162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High luminosity (10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37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-10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39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 cm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-2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s</a:t>
            </a:r>
            <a:r>
              <a:rPr lang="en-US" sz="1200" b="1" baseline="30000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-1</a:t>
            </a:r>
            <a:r>
              <a:rPr lang="en-US" sz="1200" b="1" dirty="0">
                <a:solidFill>
                  <a:schemeClr val="bg1"/>
                </a:solidFill>
                <a:effectLst/>
                <a:latin typeface="American Typewriter" panose="02090604020004020304" pitchFamily="18" charset="77"/>
              </a:rPr>
              <a:t>) + large acceptance</a:t>
            </a:r>
          </a:p>
        </p:txBody>
      </p:sp>
    </p:spTree>
    <p:extLst>
      <p:ext uri="{BB962C8B-B14F-4D97-AF65-F5344CB8AC3E}">
        <p14:creationId xmlns:p14="http://schemas.microsoft.com/office/powerpoint/2010/main" val="346656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2">
            <a:extLst>
              <a:ext uri="{FF2B5EF4-FFF2-40B4-BE49-F238E27FC236}">
                <a16:creationId xmlns:a16="http://schemas.microsoft.com/office/drawing/2014/main" id="{F0EB9E32-E94B-8727-6099-74D458C3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Avenir Book" panose="02000503020000020003" pitchFamily="2" charset="0"/>
              </a:rPr>
              <a:t>Nucleon Structure @ 22 GeV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61830-7659-F0AB-CA50-9C68A40BC3D4}"/>
              </a:ext>
            </a:extLst>
          </p:cNvPr>
          <p:cNvSpPr txBox="1"/>
          <p:nvPr/>
        </p:nvSpPr>
        <p:spPr>
          <a:xfrm>
            <a:off x="88465" y="853516"/>
            <a:ext cx="7540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venir Book" panose="02000503020000020003" pitchFamily="2" charset="0"/>
              </a:rPr>
              <a:t>JLab</a:t>
            </a:r>
            <a:r>
              <a:rPr lang="en-US" sz="2000" b="1" dirty="0">
                <a:latin typeface="Avenir Book" panose="02000503020000020003" pitchFamily="2" charset="0"/>
              </a:rPr>
              <a:t> @ 22 GeV will enable several advancements, including: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99A28-A29C-AB80-EAA6-2602CD2F6E89}"/>
              </a:ext>
            </a:extLst>
          </p:cNvPr>
          <p:cNvSpPr txBox="1"/>
          <p:nvPr/>
        </p:nvSpPr>
        <p:spPr>
          <a:xfrm>
            <a:off x="265496" y="1273014"/>
            <a:ext cx="736388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Multidimensional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 studies of the evolution of 3D observables 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with the energy scale (Q²)</a:t>
            </a:r>
          </a:p>
          <a:p>
            <a:pPr marL="342900" indent="-342900">
              <a:buFont typeface="+mj-lt"/>
              <a:buAutoNum type="arabicPeriod"/>
            </a:pPr>
            <a:endParaRPr lang="en-US" sz="1000" dirty="0">
              <a:solidFill>
                <a:srgbClr val="152BF4"/>
              </a:solidFill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A unique opportunity to 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measure </a:t>
            </a:r>
            <a:r>
              <a:rPr lang="en-US" b="1" dirty="0">
                <a:solidFill>
                  <a:srgbClr val="152BF4"/>
                </a:solidFill>
                <a:latin typeface="Symbol" pitchFamily="2" charset="2"/>
              </a:rPr>
              <a:t>g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*</a:t>
            </a:r>
            <a:r>
              <a:rPr lang="en-US" b="1" baseline="-25000" dirty="0">
                <a:solidFill>
                  <a:srgbClr val="152BF4"/>
                </a:solidFill>
                <a:latin typeface="Avenir Book" panose="02000503020000020003" pitchFamily="2" charset="0"/>
              </a:rPr>
              <a:t>L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 and </a:t>
            </a:r>
            <a:r>
              <a:rPr lang="en-US" b="1" dirty="0">
                <a:solidFill>
                  <a:srgbClr val="152BF4"/>
                </a:solidFill>
                <a:latin typeface="Symbol" pitchFamily="2" charset="2"/>
              </a:rPr>
              <a:t>g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*</a:t>
            </a:r>
            <a:r>
              <a:rPr lang="en-US" b="1" baseline="-25000" dirty="0">
                <a:solidFill>
                  <a:srgbClr val="152BF4"/>
                </a:solidFill>
                <a:latin typeface="Avenir Book" panose="02000503020000020003" pitchFamily="2" charset="0"/>
              </a:rPr>
              <a:t>T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  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contributions to observables 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at higher Q</a:t>
            </a:r>
            <a:r>
              <a:rPr lang="en-US" b="1" baseline="30000" dirty="0">
                <a:solidFill>
                  <a:srgbClr val="152BF4"/>
                </a:solidFill>
                <a:latin typeface="Avenir Book" panose="02000503020000020003" pitchFamily="2" charset="0"/>
              </a:rPr>
              <a:t>2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0DD08AF9-7CC1-6B80-2E16-227E874D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165" y="4128176"/>
            <a:ext cx="4262440" cy="2552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9ED7B-4D5C-4401-75BA-138BFC5A0396}"/>
              </a:ext>
            </a:extLst>
          </p:cNvPr>
          <p:cNvGrpSpPr/>
          <p:nvPr/>
        </p:nvGrpSpPr>
        <p:grpSpPr>
          <a:xfrm>
            <a:off x="7891888" y="1199541"/>
            <a:ext cx="3708993" cy="2788508"/>
            <a:chOff x="4939431" y="901972"/>
            <a:chExt cx="4469585" cy="25771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A64EEB-3A81-5100-451C-4D38D9C4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9431" y="901972"/>
              <a:ext cx="4469585" cy="25771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FEA7D-4AB5-18CF-DF74-96BFFA3C2E03}"/>
                </a:ext>
              </a:extLst>
            </p:cNvPr>
            <p:cNvSpPr txBox="1"/>
            <p:nvPr/>
          </p:nvSpPr>
          <p:spPr>
            <a:xfrm>
              <a:off x="6118223" y="954902"/>
              <a:ext cx="1325325" cy="359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Helvetica" pitchFamily="2" charset="0"/>
                </a:rPr>
                <a:t>CLAS12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CA60AC-8D0A-4B1B-901A-B483510F47DA}"/>
                </a:ext>
              </a:extLst>
            </p:cNvPr>
            <p:cNvSpPr txBox="1"/>
            <p:nvPr/>
          </p:nvSpPr>
          <p:spPr>
            <a:xfrm>
              <a:off x="7566035" y="1412078"/>
              <a:ext cx="1325327" cy="359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D36B6"/>
                  </a:solidFill>
                  <a:latin typeface="Helvetica" pitchFamily="2" charset="0"/>
                </a:rPr>
                <a:t>CLAS22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3F73BF-70C7-D9C8-5437-893A7AE421FE}"/>
              </a:ext>
            </a:extLst>
          </p:cNvPr>
          <p:cNvSpPr txBox="1"/>
          <p:nvPr/>
        </p:nvSpPr>
        <p:spPr>
          <a:xfrm>
            <a:off x="523254" y="5958608"/>
            <a:ext cx="7363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/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All </a:t>
            </a:r>
            <a:r>
              <a:rPr lang="en-US" dirty="0">
                <a:solidFill>
                  <a:srgbClr val="00B050"/>
                </a:solidFill>
                <a:latin typeface="American Typewriter" panose="02090604020004020304" pitchFamily="18" charset="77"/>
              </a:rPr>
              <a:t>critical aspects for a deeper and better understanding of our current measurements and future measurements at EIC!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7B552-534C-D8F0-ED12-95A74AD2C130}"/>
              </a:ext>
            </a:extLst>
          </p:cNvPr>
          <p:cNvSpPr txBox="1"/>
          <p:nvPr/>
        </p:nvSpPr>
        <p:spPr>
          <a:xfrm>
            <a:off x="303782" y="4966804"/>
            <a:ext cx="7363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baseline="30000" dirty="0">
              <a:solidFill>
                <a:srgbClr val="152BF4"/>
              </a:solidFill>
              <a:latin typeface="Avenir Book" panose="02000503020000020003" pitchFamily="2" charset="0"/>
            </a:endParaRPr>
          </a:p>
          <a:p>
            <a:pPr marL="342900" indent="-342900">
              <a:buClr>
                <a:srgbClr val="152BF4"/>
              </a:buClr>
              <a:buFont typeface="+mj-lt"/>
              <a:buAutoNum type="arabicPeriod"/>
            </a:pP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A unique opportunity to evaluate the 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contribution of various processes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 (i.e. longitudinal </a:t>
            </a:r>
            <a:r>
              <a:rPr lang="en-US" dirty="0">
                <a:solidFill>
                  <a:srgbClr val="152BF4"/>
                </a:solidFill>
                <a:latin typeface="Symbol" pitchFamily="2" charset="2"/>
              </a:rPr>
              <a:t>r,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..) </a:t>
            </a:r>
            <a:r>
              <a:rPr lang="en-US" b="1" dirty="0">
                <a:solidFill>
                  <a:srgbClr val="152BF4"/>
                </a:solidFill>
                <a:latin typeface="Avenir Book" panose="02000503020000020003" pitchFamily="2" charset="0"/>
              </a:rPr>
              <a:t>at higher Q</a:t>
            </a:r>
            <a:r>
              <a:rPr lang="en-US" b="1" baseline="30000" dirty="0">
                <a:solidFill>
                  <a:srgbClr val="152BF4"/>
                </a:solidFill>
                <a:latin typeface="Avenir Book" panose="02000503020000020003" pitchFamily="2" charset="0"/>
              </a:rPr>
              <a:t>2</a:t>
            </a:r>
            <a:endParaRPr lang="en-US" b="1" baseline="-25000" dirty="0">
              <a:solidFill>
                <a:srgbClr val="152BF4"/>
              </a:solidFill>
              <a:latin typeface="Avenir Book" panose="02000503020000020003" pitchFamily="2" charset="0"/>
            </a:endParaRPr>
          </a:p>
        </p:txBody>
      </p:sp>
      <p:pic>
        <p:nvPicPr>
          <p:cNvPr id="12" name="Picture 11" descr="Screen Shot 2023-06-22 at 11.15.29 AM.png">
            <a:extLst>
              <a:ext uri="{FF2B5EF4-FFF2-40B4-BE49-F238E27FC236}">
                <a16:creationId xmlns:a16="http://schemas.microsoft.com/office/drawing/2014/main" id="{99F206A2-B8DE-7CFD-1F6D-B6479D1CC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58" y="2747140"/>
            <a:ext cx="3887322" cy="22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9D25966-3E3B-14B6-A2F3-F98E0DFDBC13}"/>
              </a:ext>
            </a:extLst>
          </p:cNvPr>
          <p:cNvSpPr txBox="1"/>
          <p:nvPr/>
        </p:nvSpPr>
        <p:spPr>
          <a:xfrm>
            <a:off x="528001" y="4257584"/>
            <a:ext cx="3102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venir Book" panose="02000503020000020003" pitchFamily="2" charset="0"/>
              </a:rPr>
              <a:t>Neglecting </a:t>
            </a:r>
            <a:r>
              <a:rPr lang="en-US" sz="1200" b="1" i="1" dirty="0" err="1">
                <a:latin typeface="Symbol" pitchFamily="2" charset="2"/>
              </a:rPr>
              <a:t>g</a:t>
            </a:r>
            <a:r>
              <a:rPr lang="en-US" sz="1200" b="1" baseline="-25000" dirty="0" err="1">
                <a:latin typeface="Avenir Book" panose="02000503020000020003" pitchFamily="2" charset="0"/>
              </a:rPr>
              <a:t>L</a:t>
            </a:r>
            <a:r>
              <a:rPr lang="en-US" sz="1200" b="1" dirty="0">
                <a:latin typeface="Avenir Book" panose="02000503020000020003" pitchFamily="2" charset="0"/>
              </a:rPr>
              <a:t>* biases TMD extractions and factorization studies, limiting the accuracy of spin-dependent QCD insights</a:t>
            </a:r>
          </a:p>
        </p:txBody>
      </p:sp>
      <p:pic>
        <p:nvPicPr>
          <p:cNvPr id="18" name="Picture 17" descr="Screen Shot 2014-06-01 at 15.22.05.png">
            <a:extLst>
              <a:ext uri="{FF2B5EF4-FFF2-40B4-BE49-F238E27FC236}">
                <a16:creationId xmlns:a16="http://schemas.microsoft.com/office/drawing/2014/main" id="{E1013FA2-FD8B-FAC2-3BF5-2BF99BEBA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46"/>
          <a:stretch/>
        </p:blipFill>
        <p:spPr>
          <a:xfrm>
            <a:off x="523254" y="2879113"/>
            <a:ext cx="2886433" cy="128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69F603-4B8D-9596-9473-D9AA39DC4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302" y="2494527"/>
            <a:ext cx="547392" cy="318564"/>
          </a:xfrm>
          <a:prstGeom prst="rect">
            <a:avLst/>
          </a:prstGeom>
        </p:spPr>
      </p:pic>
      <p:grpSp>
        <p:nvGrpSpPr>
          <p:cNvPr id="20" name="Group 13">
            <a:extLst>
              <a:ext uri="{FF2B5EF4-FFF2-40B4-BE49-F238E27FC236}">
                <a16:creationId xmlns:a16="http://schemas.microsoft.com/office/drawing/2014/main" id="{0BA16FDA-6A1C-60C4-AA2D-0448288F80FB}"/>
              </a:ext>
            </a:extLst>
          </p:cNvPr>
          <p:cNvGrpSpPr>
            <a:grpSpLocks/>
          </p:cNvGrpSpPr>
          <p:nvPr/>
        </p:nvGrpSpPr>
        <p:grpSpPr bwMode="auto">
          <a:xfrm>
            <a:off x="809825" y="3120222"/>
            <a:ext cx="1559824" cy="980350"/>
            <a:chOff x="4952999" y="1177048"/>
            <a:chExt cx="2209801" cy="167570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3CE617D-18CF-8C83-D36F-3B95AB56C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3999" y="1177048"/>
              <a:ext cx="1066801" cy="457010"/>
            </a:xfrm>
            <a:prstGeom prst="ellipse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</a:rPr>
                <a:t>                                                                    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D203D0C-3978-1489-9EEA-2346BC3B2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999" y="2319574"/>
              <a:ext cx="2209801" cy="533178"/>
            </a:xfrm>
            <a:prstGeom prst="ellipse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48"/>
    </mc:Choice>
    <mc:Fallback xmlns="">
      <p:transition advTm="2464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7F748-5D8C-17FF-FE5C-D65F180D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diagram of a graphing of a gaseous process&#10;&#10;Description automatically generated with medium confidence">
            <a:extLst>
              <a:ext uri="{FF2B5EF4-FFF2-40B4-BE49-F238E27FC236}">
                <a16:creationId xmlns:a16="http://schemas.microsoft.com/office/drawing/2014/main" id="{FDA01177-9FA0-866A-B13E-45BB1ED0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2" t="3678"/>
          <a:stretch/>
        </p:blipFill>
        <p:spPr>
          <a:xfrm>
            <a:off x="380362" y="1056289"/>
            <a:ext cx="4363878" cy="5265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D4CD50-40AE-B80F-EF10-7CE104E9D72C}"/>
              </a:ext>
            </a:extLst>
          </p:cNvPr>
          <p:cNvSpPr txBox="1"/>
          <p:nvPr/>
        </p:nvSpPr>
        <p:spPr>
          <a:xfrm>
            <a:off x="5143900" y="2658612"/>
            <a:ext cx="668613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 spin-2 particle couples to the nucleon's energy-momentum content in a way that mimics gravitational interactions.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venir Book" panose="02000503020000020003" pitchFamily="2" charset="0"/>
              </a:rPr>
              <a:t>This allows us to study nucleon’s gravitational form factors (GFFs), which reveal key mechanical properties, like how the proton’s mass, spin, pressure, and internal forces are distributed.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B2132C-F7AE-31EA-AF01-9AC6CA19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544" y="4244809"/>
            <a:ext cx="6316494" cy="7284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FF15C8-F5FB-18ED-B23C-85A9B95CC8BC}"/>
              </a:ext>
            </a:extLst>
          </p:cNvPr>
          <p:cNvSpPr txBox="1"/>
          <p:nvPr/>
        </p:nvSpPr>
        <p:spPr>
          <a:xfrm>
            <a:off x="5169271" y="5357502"/>
            <a:ext cx="360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The quark GFFs have been investigated in the context of DVCS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4C60F-1668-378F-45D3-D7653834B05B}"/>
              </a:ext>
            </a:extLst>
          </p:cNvPr>
          <p:cNvSpPr txBox="1"/>
          <p:nvPr/>
        </p:nvSpPr>
        <p:spPr>
          <a:xfrm>
            <a:off x="5125500" y="1607419"/>
            <a:ext cx="481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J</a:t>
            </a:r>
            <a:r>
              <a:rPr lang="el-GR" dirty="0">
                <a:solidFill>
                  <a:srgbClr val="152BF4"/>
                </a:solidFill>
                <a:latin typeface="Avenir Book" panose="02000503020000020003" pitchFamily="2" charset="0"/>
              </a:rPr>
              <a:t>/ψ </a:t>
            </a:r>
            <a:r>
              <a:rPr lang="en-US" dirty="0">
                <a:solidFill>
                  <a:srgbClr val="152BF4"/>
                </a:solidFill>
                <a:latin typeface="Avenir Book" panose="02000503020000020003" pitchFamily="2" charset="0"/>
              </a:rPr>
              <a:t>allows to probe the gluonic GFFs.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E4AB8-58FF-2B97-FFA6-CA27A18B8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2"/>
          <a:stretch/>
        </p:blipFill>
        <p:spPr>
          <a:xfrm>
            <a:off x="9105083" y="4916435"/>
            <a:ext cx="2791917" cy="19937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C4D759F-9A4A-8747-A028-0FFE7E26EEBF}"/>
              </a:ext>
            </a:extLst>
          </p:cNvPr>
          <p:cNvGrpSpPr/>
          <p:nvPr/>
        </p:nvGrpSpPr>
        <p:grpSpPr>
          <a:xfrm>
            <a:off x="8390196" y="509069"/>
            <a:ext cx="3421442" cy="2067298"/>
            <a:chOff x="1230929" y="976324"/>
            <a:chExt cx="7443953" cy="4283840"/>
          </a:xfrm>
        </p:grpSpPr>
        <p:pic>
          <p:nvPicPr>
            <p:cNvPr id="4" name="Picture 3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78DDC4D-B15A-87F2-55A1-209072DC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1569" y="976324"/>
              <a:ext cx="4793313" cy="42838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4F5D20-B5C2-9A1C-B75F-2D822658A986}"/>
                </a:ext>
              </a:extLst>
            </p:cNvPr>
            <p:cNvSpPr txBox="1"/>
            <p:nvPr/>
          </p:nvSpPr>
          <p:spPr>
            <a:xfrm>
              <a:off x="1230929" y="4334312"/>
              <a:ext cx="3110724" cy="696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i="1" u="sng" dirty="0">
                  <a:solidFill>
                    <a:schemeClr val="bg1">
                      <a:lumMod val="65000"/>
                    </a:schemeClr>
                  </a:solidFill>
                  <a:effectLst/>
                  <a:latin typeface="-apple-system"/>
                </a:rPr>
                <a:t>Nature</a:t>
              </a:r>
              <a:r>
                <a:rPr lang="en-US" sz="800" b="1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-apple-system"/>
                </a:rPr>
                <a:t> volume 615, pages 813–816 (2023)</a:t>
              </a:r>
              <a:endParaRPr lang="en-US" sz="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CCCAC7F-CE5E-B117-8433-8F1ECE002553}"/>
              </a:ext>
            </a:extLst>
          </p:cNvPr>
          <p:cNvSpPr txBox="1"/>
          <p:nvPr/>
        </p:nvSpPr>
        <p:spPr>
          <a:xfrm>
            <a:off x="7535042" y="6349597"/>
            <a:ext cx="2013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lang="fr" sz="800" b="1" dirty="0" err="1">
                <a:solidFill>
                  <a:schemeClr val="bg1">
                    <a:lumMod val="65000"/>
                  </a:schemeClr>
                </a:solidFill>
                <a:latin typeface="-apple-system"/>
              </a:rPr>
              <a:t>V.Burkert</a:t>
            </a:r>
            <a:r>
              <a:rPr lang="fr" sz="800" b="1" dirty="0">
                <a:solidFill>
                  <a:schemeClr val="bg1">
                    <a:lumMod val="65000"/>
                  </a:schemeClr>
                </a:solidFill>
                <a:latin typeface="-apple-system"/>
              </a:rPr>
              <a:t>, L. </a:t>
            </a:r>
            <a:r>
              <a:rPr lang="fr" sz="800" b="1" dirty="0" err="1">
                <a:solidFill>
                  <a:schemeClr val="bg1">
                    <a:lumMod val="65000"/>
                  </a:schemeClr>
                </a:solidFill>
                <a:latin typeface="-apple-system"/>
              </a:rPr>
              <a:t>Elouadrhiri</a:t>
            </a:r>
            <a:r>
              <a:rPr lang="fr" sz="800" b="1" dirty="0">
                <a:solidFill>
                  <a:schemeClr val="bg1">
                    <a:lumMod val="65000"/>
                  </a:schemeClr>
                </a:solidFill>
                <a:latin typeface="-apple-system"/>
              </a:rPr>
              <a:t>, F.X. Girod, Nature 557 (2018) 7705, 396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99017-E432-2B29-0DEB-12F15880051F}"/>
              </a:ext>
            </a:extLst>
          </p:cNvPr>
          <p:cNvSpPr txBox="1"/>
          <p:nvPr/>
        </p:nvSpPr>
        <p:spPr>
          <a:xfrm>
            <a:off x="9944585" y="5029591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</a:rPr>
              <a:t>Pressure Distribution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</a:rPr>
              <a:t>Inside the 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988696-9764-388B-AD5F-DACF7F0C0BDE}"/>
              </a:ext>
            </a:extLst>
          </p:cNvPr>
          <p:cNvSpPr txBox="1"/>
          <p:nvPr/>
        </p:nvSpPr>
        <p:spPr>
          <a:xfrm>
            <a:off x="0" y="18219"/>
            <a:ext cx="1106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JLab</a:t>
            </a:r>
            <a:r>
              <a:rPr lang="en-US" sz="4000" dirty="0">
                <a:solidFill>
                  <a:schemeClr val="accent1"/>
                </a:solidFill>
                <a:latin typeface="Avenir Book" panose="02000503020000020003" pitchFamily="2" charset="0"/>
                <a:ea typeface="+mj-ea"/>
                <a:cs typeface="Arial" panose="020B0604020202020204" pitchFamily="34" charset="0"/>
              </a:rPr>
              <a:t> delves into Proton’s Mechanical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1442546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182660</TotalTime>
  <Words>2344</Words>
  <Application>Microsoft Macintosh PowerPoint</Application>
  <PresentationFormat>Widescreen</PresentationFormat>
  <Paragraphs>311</Paragraphs>
  <Slides>24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3" baseType="lpstr">
      <vt:lpstr>PingFangSC-Regular</vt:lpstr>
      <vt:lpstr>-apple-system</vt:lpstr>
      <vt:lpstr>.PingFangSC-Regular</vt:lpstr>
      <vt:lpstr>American Typewriter</vt:lpstr>
      <vt:lpstr>American Typewriter Semibold</vt:lpstr>
      <vt:lpstr>Aptos</vt:lpstr>
      <vt:lpstr>Arial</vt:lpstr>
      <vt:lpstr>Avenir</vt:lpstr>
      <vt:lpstr>Avenir Book</vt:lpstr>
      <vt:lpstr>avenir-light</vt:lpstr>
      <vt:lpstr>Calibri</vt:lpstr>
      <vt:lpstr>Cambria Math</vt:lpstr>
      <vt:lpstr>Century Gothic</vt:lpstr>
      <vt:lpstr>CMMI8</vt:lpstr>
      <vt:lpstr>Gill Sans</vt:lpstr>
      <vt:lpstr>Gill Sans SemiBold</vt:lpstr>
      <vt:lpstr>Helvetica</vt:lpstr>
      <vt:lpstr>Liberation Sans</vt:lpstr>
      <vt:lpstr>NimbusSanL</vt:lpstr>
      <vt:lpstr>Palatino</vt:lpstr>
      <vt:lpstr>Roboto</vt:lpstr>
      <vt:lpstr>Symbol</vt:lpstr>
      <vt:lpstr>SymbolMT</vt:lpstr>
      <vt:lpstr>System Font Regular</vt:lpstr>
      <vt:lpstr>Tahoma</vt:lpstr>
      <vt:lpstr>TimesNewRomanPSMT</vt:lpstr>
      <vt:lpstr>Wingdings</vt:lpstr>
      <vt:lpstr>Office Theme</vt:lpstr>
      <vt:lpstr>Equation</vt:lpstr>
      <vt:lpstr>New Opportunities at Jefferson Lab </vt:lpstr>
      <vt:lpstr>Jefferson Lab - a Cornerstone of Modern Hadron Physics Research </vt:lpstr>
      <vt:lpstr>What’s next?</vt:lpstr>
      <vt:lpstr>What’s next?</vt:lpstr>
      <vt:lpstr>PowerPoint Presentation</vt:lpstr>
      <vt:lpstr>PowerPoint Presentation</vt:lpstr>
      <vt:lpstr>SoLID – SIDIS some Projections and Impact</vt:lpstr>
      <vt:lpstr>Nucleon Structure @ 22 GeV</vt:lpstr>
      <vt:lpstr>PowerPoint Presentation</vt:lpstr>
      <vt:lpstr>Model-dependent attempt to determine the gGFFs</vt:lpstr>
      <vt:lpstr>SoLID - Proton Mass,Gluonic Gravitational Form Factors </vt:lpstr>
      <vt:lpstr>Threshold J/Y Photoproduction at 22 GeV</vt:lpstr>
      <vt:lpstr>“Charmed” Studies at 22 GeV</vt:lpstr>
      <vt:lpstr>22 GeV: A New Window into the World of XYZ States</vt:lpstr>
      <vt:lpstr>22 GeV: A New Window into the World of XYZ States</vt:lpstr>
      <vt:lpstr>…And Many More </vt:lpstr>
      <vt:lpstr>Physics Program with Ce+BAF </vt:lpstr>
      <vt:lpstr>CEBAF Phased Upgrade</vt:lpstr>
      <vt:lpstr>K-Long Facility:  Spectroscopy in KLONG beam </vt:lpstr>
      <vt:lpstr>Beam Dump Experiment (BDX)</vt:lpstr>
      <vt:lpstr>Secondary Beams at Jefferson Lab</vt:lpstr>
      <vt:lpstr>Conclusions and Outlook</vt:lpstr>
      <vt:lpstr>PowerPoint Presentation</vt:lpstr>
      <vt:lpstr>Notional CEBAF and EIC Efforts on One Chart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Patrizia Rossi</cp:lastModifiedBy>
  <cp:revision>3912</cp:revision>
  <cp:lastPrinted>2025-06-18T15:13:48Z</cp:lastPrinted>
  <dcterms:created xsi:type="dcterms:W3CDTF">2019-07-21T14:59:33Z</dcterms:created>
  <dcterms:modified xsi:type="dcterms:W3CDTF">2025-06-23T07:08:52Z</dcterms:modified>
</cp:coreProperties>
</file>