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26"/>
  </p:notesMasterIdLst>
  <p:handoutMasterIdLst>
    <p:handoutMasterId r:id="rId27"/>
  </p:handoutMasterIdLst>
  <p:sldIdLst>
    <p:sldId id="257" r:id="rId2"/>
    <p:sldId id="719" r:id="rId3"/>
    <p:sldId id="742" r:id="rId4"/>
    <p:sldId id="741" r:id="rId5"/>
    <p:sldId id="740" r:id="rId6"/>
    <p:sldId id="743" r:id="rId7"/>
    <p:sldId id="739" r:id="rId8"/>
    <p:sldId id="704" r:id="rId9"/>
    <p:sldId id="736" r:id="rId10"/>
    <p:sldId id="744" r:id="rId11"/>
    <p:sldId id="745" r:id="rId12"/>
    <p:sldId id="746" r:id="rId13"/>
    <p:sldId id="747" r:id="rId14"/>
    <p:sldId id="738" r:id="rId15"/>
    <p:sldId id="748" r:id="rId16"/>
    <p:sldId id="749" r:id="rId17"/>
    <p:sldId id="750" r:id="rId18"/>
    <p:sldId id="751" r:id="rId19"/>
    <p:sldId id="759" r:id="rId20"/>
    <p:sldId id="758" r:id="rId21"/>
    <p:sldId id="761" r:id="rId22"/>
    <p:sldId id="755" r:id="rId23"/>
    <p:sldId id="756" r:id="rId24"/>
    <p:sldId id="760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05AA1"/>
    <a:srgbClr val="8D39BA"/>
    <a:srgbClr val="C294DA"/>
    <a:srgbClr val="005AA0"/>
    <a:srgbClr val="1F6426"/>
    <a:srgbClr val="F0781E"/>
    <a:srgbClr val="005A9A"/>
    <a:srgbClr val="E6007E"/>
    <a:srgbClr val="F5B891"/>
    <a:srgbClr val="7EAB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104" autoAdjust="0"/>
    <p:restoredTop sz="94424" autoAdjust="0"/>
  </p:normalViewPr>
  <p:slideViewPr>
    <p:cSldViewPr snapToGrid="0">
      <p:cViewPr>
        <p:scale>
          <a:sx n="88" d="100"/>
          <a:sy n="88" d="100"/>
        </p:scale>
        <p:origin x="-64" y="6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notesViewPr>
    <p:cSldViewPr snapToGrid="0">
      <p:cViewPr varScale="1">
        <p:scale>
          <a:sx n="99" d="100"/>
          <a:sy n="99" d="100"/>
        </p:scale>
        <p:origin x="306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97F2A58-C2E5-8419-8444-3412676EFF3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AAD03E-0267-C83D-3840-56C83A457CA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1AFC92-F035-4DC9-9D60-AF879E897C68}" type="datetimeFigureOut">
              <a:rPr lang="en-US" smtClean="0"/>
              <a:t>10/5/23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6CDAF8-C4F7-4263-FB23-37FE05B183F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/>
              <a:t>TAUP2023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45AA95-16F3-DB5A-AD72-322BE02A01C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A2C9EF-E452-4F72-954E-D64E8AB69550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28512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BAB56A-BD67-4CEB-9E59-5B3B38DB9011}" type="datetimeFigureOut">
              <a:rPr lang="de-DE" smtClean="0"/>
              <a:t>05.10.23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de-DE"/>
              <a:t>TAUP2023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4E3DEF-1916-4A4B-BD23-D9E031A78E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98242243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4E3DEF-1916-4A4B-BD23-D9E031A78E84}" type="slidenum">
              <a:rPr lang="de-DE" smtClean="0"/>
              <a:t>1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18C18-FE36-6443-4543-E872DA63F9EF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de-DE"/>
              <a:t>TAUP2023</a:t>
            </a:r>
          </a:p>
        </p:txBody>
      </p:sp>
    </p:spTree>
    <p:extLst>
      <p:ext uri="{BB962C8B-B14F-4D97-AF65-F5344CB8AC3E}">
        <p14:creationId xmlns:p14="http://schemas.microsoft.com/office/powerpoint/2010/main" val="3901431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/>
          <p:cNvSpPr/>
          <p:nvPr userDrawn="1"/>
        </p:nvSpPr>
        <p:spPr>
          <a:xfrm>
            <a:off x="6559296" y="5943600"/>
            <a:ext cx="5632705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0" name="Rechteck 9"/>
          <p:cNvSpPr/>
          <p:nvPr userDrawn="1"/>
        </p:nvSpPr>
        <p:spPr>
          <a:xfrm>
            <a:off x="408000" y="1400599"/>
            <a:ext cx="11376000" cy="515225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64710" y="3428730"/>
            <a:ext cx="10583828" cy="503952"/>
          </a:xfrm>
        </p:spPr>
        <p:txBody>
          <a:bodyPr anchor="b">
            <a:noAutofit/>
          </a:bodyPr>
          <a:lstStyle>
            <a:lvl1pPr algn="l">
              <a:defRPr sz="3000" b="1">
                <a:solidFill>
                  <a:schemeClr val="bg1"/>
                </a:solidFill>
              </a:defRPr>
            </a:lvl1pPr>
          </a:lstStyle>
          <a:p>
            <a:r>
              <a:rPr lang="en-US" noProof="0" dirty="0"/>
              <a:t>Click to edit title master format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964710" y="3976725"/>
            <a:ext cx="10600756" cy="3327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964711" y="6187441"/>
            <a:ext cx="8709000" cy="197317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Edit Text Master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341A08-6DA9-E92C-83BB-4D52296151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35648"/>
          <a:stretch/>
        </p:blipFill>
        <p:spPr>
          <a:xfrm>
            <a:off x="10527237" y="113604"/>
            <a:ext cx="1256763" cy="1241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1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elsenkel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806" y="6308727"/>
            <a:ext cx="951257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A21BEA90-C036-46F2-A547-D7C41E572D16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92613" y="6308727"/>
            <a:ext cx="5000795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050"/>
            </a:lvl1pPr>
          </a:lstStyle>
          <a:p>
            <a:fld id="{EBEB721F-1515-4815-8BAC-2C06E19CB9A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6301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Unbrauch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Mastertitelformat bearbeiten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874711" y="1484313"/>
            <a:ext cx="10580688" cy="4344987"/>
          </a:xfrm>
          <a:prstGeom prst="rect">
            <a:avLst/>
          </a:prstGeom>
        </p:spPr>
        <p:txBody>
          <a:bodyPr/>
          <a:lstStyle>
            <a:lvl1pPr>
              <a:spcBef>
                <a:spcPts val="1200"/>
              </a:spcBef>
              <a:defRPr/>
            </a:lvl1pPr>
            <a:lvl3pPr>
              <a:spcBef>
                <a:spcPts val="1200"/>
              </a:spcBef>
              <a:defRPr/>
            </a:lvl3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266845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392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Unbrauchbar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6" descr="hzdr-ppt-vorlage-folgefolie-MM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feld 7"/>
          <p:cNvSpPr txBox="1">
            <a:spLocks noChangeArrowheads="1"/>
          </p:cNvSpPr>
          <p:nvPr userDrawn="1"/>
        </p:nvSpPr>
        <p:spPr bwMode="auto">
          <a:xfrm>
            <a:off x="349250" y="6557964"/>
            <a:ext cx="4041321" cy="33855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</a:defRPr>
            </a:lvl9pPr>
          </a:lstStyle>
          <a:p>
            <a:pPr eaLnBrk="1" hangingPunct="1">
              <a:spcBef>
                <a:spcPts val="0"/>
              </a:spcBef>
              <a:defRPr/>
            </a:pPr>
            <a:r>
              <a:rPr lang="nl-NL" sz="800" b="1" dirty="0">
                <a:solidFill>
                  <a:schemeClr val="bg1"/>
                </a:solidFill>
                <a:latin typeface="Arial" charset="0"/>
                <a:cs typeface="Arial" charset="0"/>
              </a:rPr>
              <a:t>Daniel Bemmerer</a:t>
            </a:r>
          </a:p>
          <a:p>
            <a:pPr eaLnBrk="1" hangingPunct="1">
              <a:spcBef>
                <a:spcPts val="0"/>
              </a:spcBef>
              <a:defRPr/>
            </a:pPr>
            <a:r>
              <a:rPr lang="en-US" sz="800" dirty="0">
                <a:solidFill>
                  <a:schemeClr val="bg1"/>
                </a:solidFill>
                <a:latin typeface="Arial" charset="0"/>
                <a:cs typeface="Arial" charset="0"/>
              </a:rPr>
              <a:t>Seminar, UNAM Mexico City		07.07.2020</a:t>
            </a:r>
            <a:endParaRPr lang="de-DE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Textfeld 8"/>
          <p:cNvSpPr txBox="1">
            <a:spLocks noChangeArrowheads="1"/>
          </p:cNvSpPr>
          <p:nvPr userDrawn="1"/>
        </p:nvSpPr>
        <p:spPr bwMode="auto">
          <a:xfrm>
            <a:off x="11173012" y="6681788"/>
            <a:ext cx="659155" cy="215444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Geneva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 algn="r" eaLnBrk="1" hangingPunct="1"/>
            <a:r>
              <a:rPr lang="en-US" sz="800">
                <a:solidFill>
                  <a:srgbClr val="00589C"/>
                </a:solidFill>
                <a:latin typeface="Arial" charset="0"/>
                <a:cs typeface="Arial" charset="0"/>
              </a:rPr>
              <a:t>Page </a:t>
            </a:r>
            <a:fld id="{5F7EC2E9-ED35-DB46-8FEB-1FF40F9A9FA4}" type="slidenum">
              <a:rPr lang="en-US" sz="800">
                <a:solidFill>
                  <a:srgbClr val="00589C"/>
                </a:solidFill>
                <a:latin typeface="Arial" charset="0"/>
                <a:cs typeface="Arial" charset="0"/>
              </a:rPr>
              <a:pPr algn="r" eaLnBrk="1" hangingPunct="1"/>
              <a:t>‹Nr.›</a:t>
            </a:fld>
            <a:endParaRPr lang="de-DE" sz="800">
              <a:solidFill>
                <a:srgbClr val="00589C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Rechteck 9"/>
          <p:cNvSpPr/>
          <p:nvPr userDrawn="1"/>
        </p:nvSpPr>
        <p:spPr>
          <a:xfrm>
            <a:off x="1174751" y="6311900"/>
            <a:ext cx="8278283" cy="2619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cap="all" dirty="0">
                <a:solidFill>
                  <a:srgbClr val="00589C"/>
                </a:solidFill>
                <a:latin typeface="Arial"/>
                <a:ea typeface="+mn-ea"/>
                <a:cs typeface="+mn-cs"/>
              </a:rPr>
              <a:t>In-house Research</a:t>
            </a:r>
            <a:endParaRPr lang="de-DE" sz="1100" cap="all" dirty="0">
              <a:solidFill>
                <a:srgbClr val="00589C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4388890" y="6542948"/>
            <a:ext cx="5250665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900" baseline="0" dirty="0">
                <a:solidFill>
                  <a:schemeClr val="bg1"/>
                </a:solidFill>
                <a:latin typeface="Arial"/>
                <a:cs typeface="Arial"/>
              </a:rPr>
              <a:t>Felsenkeller </a:t>
            </a:r>
            <a:r>
              <a:rPr lang="de-DE" sz="900" baseline="0" dirty="0" err="1">
                <a:solidFill>
                  <a:schemeClr val="bg1"/>
                </a:solidFill>
                <a:latin typeface="Arial"/>
                <a:cs typeface="Arial"/>
              </a:rPr>
              <a:t>underground</a:t>
            </a:r>
            <a:r>
              <a:rPr lang="de-DE" sz="900" baseline="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de-DE" sz="900" baseline="0" dirty="0" err="1">
                <a:solidFill>
                  <a:schemeClr val="bg1"/>
                </a:solidFill>
                <a:latin typeface="Arial"/>
                <a:cs typeface="Arial"/>
              </a:rPr>
              <a:t>accelerator</a:t>
            </a:r>
            <a:r>
              <a:rPr lang="en-US" sz="900" baseline="0" dirty="0">
                <a:solidFill>
                  <a:schemeClr val="bg1"/>
                </a:solidFill>
                <a:latin typeface="Arial"/>
                <a:cs typeface="Arial"/>
              </a:rPr>
              <a:t> for nuclear astrophysics</a:t>
            </a:r>
            <a:endParaRPr lang="en-US"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8" name="Picture 33" descr="logo_blau_425x123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28" y="6243913"/>
            <a:ext cx="14224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Bild 5" descr="DDC_Logo_110x50_4C.eps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137" y="6212166"/>
            <a:ext cx="958849" cy="328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7038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_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E4AAD-D7D8-4EC1-8158-E3EAFDCD13B2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2075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BEB721F-1515-4815-8BAC-2C06E19CB9A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98501" y="492369"/>
            <a:ext cx="11087100" cy="409714"/>
          </a:xfrm>
        </p:spPr>
        <p:txBody>
          <a:bodyPr>
            <a:normAutofit/>
          </a:bodyPr>
          <a:lstStyle/>
          <a:p>
            <a:r>
              <a:rPr lang="en-US" dirty="0"/>
              <a:t>Click to edit title master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noProof="0" dirty="0"/>
              <a:t>Edit Text Master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13" hasCustomPrompt="1"/>
          </p:nvPr>
        </p:nvSpPr>
        <p:spPr>
          <a:xfrm>
            <a:off x="698501" y="931362"/>
            <a:ext cx="11087100" cy="332742"/>
          </a:xfrm>
        </p:spPr>
        <p:txBody>
          <a:bodyPr>
            <a:no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subtitle master format</a:t>
            </a:r>
          </a:p>
        </p:txBody>
      </p:sp>
      <p:sp>
        <p:nvSpPr>
          <p:cNvPr id="17" name="Date Placeholder 3"/>
          <p:cNvSpPr txBox="1">
            <a:spLocks/>
          </p:cNvSpPr>
          <p:nvPr userDrawn="1"/>
        </p:nvSpPr>
        <p:spPr>
          <a:xfrm>
            <a:off x="645575" y="6309321"/>
            <a:ext cx="1163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6C800-640B-974B-827D-67B3DB57F0F1}" type="datetime3">
              <a:rPr lang="de-DE" sz="1200" smtClean="0"/>
              <a:t>05/10/2023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8390199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9AD7266-1847-BE4D-BC14-8F64B7266F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026" y="6256618"/>
            <a:ext cx="1963553" cy="601065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3D88B82-B88B-3646-A577-C8A416BF79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200"/>
            </a:lvl1pPr>
          </a:lstStyle>
          <a:p>
            <a:fld id="{EBEB721F-1515-4815-8BAC-2C06E19CB9A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7EFB683A-761C-2641-846C-A810EB5E44F6}"/>
              </a:ext>
            </a:extLst>
          </p:cNvPr>
          <p:cNvSpPr txBox="1">
            <a:spLocks/>
          </p:cNvSpPr>
          <p:nvPr userDrawn="1"/>
        </p:nvSpPr>
        <p:spPr>
          <a:xfrm>
            <a:off x="645575" y="6309321"/>
            <a:ext cx="1163975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r" defTabSz="914400" rtl="0" eaLnBrk="1" latinLnBrk="0" hangingPunct="1">
              <a:defRPr sz="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E06C800-640B-974B-827D-67B3DB57F0F1}" type="datetime3">
              <a:rPr lang="de-DE" sz="1200" smtClean="0"/>
              <a:t>05/10/2023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8983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8501" y="492369"/>
            <a:ext cx="11087100" cy="914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noProof="0" dirty="0"/>
              <a:t>Click to edit title master format</a:t>
            </a:r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9E931392-A1E0-4D48-8861-E04FD216DF05}"/>
              </a:ext>
            </a:extLst>
          </p:cNvPr>
          <p:cNvGrpSpPr/>
          <p:nvPr userDrawn="1"/>
        </p:nvGrpSpPr>
        <p:grpSpPr>
          <a:xfrm>
            <a:off x="-604067" y="-157384"/>
            <a:ext cx="13400133" cy="7764100"/>
            <a:chOff x="-469900" y="-469900"/>
            <a:chExt cx="10050100" cy="7764100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AB8C7248-3EE2-433A-ADE9-88EDFE8891BC}"/>
                </a:ext>
              </a:extLst>
            </p:cNvPr>
            <p:cNvGrpSpPr/>
            <p:nvPr userDrawn="1"/>
          </p:nvGrpSpPr>
          <p:grpSpPr>
            <a:xfrm>
              <a:off x="511175" y="-469900"/>
              <a:ext cx="0" cy="7764100"/>
              <a:chOff x="523875" y="-469900"/>
              <a:chExt cx="0" cy="7764100"/>
            </a:xfrm>
          </p:grpSpPr>
          <p:cxnSp>
            <p:nvCxnSpPr>
              <p:cNvPr id="26" name="Gerader Verbinder 25">
                <a:extLst>
                  <a:ext uri="{FF2B5EF4-FFF2-40B4-BE49-F238E27FC236}">
                    <a16:creationId xmlns:a16="http://schemas.microsoft.com/office/drawing/2014/main" id="{F504C1D3-B806-4A63-9021-4438B44D294B}"/>
                  </a:ext>
                </a:extLst>
              </p:cNvPr>
              <p:cNvCxnSpPr/>
              <p:nvPr userDrawn="1"/>
            </p:nvCxnSpPr>
            <p:spPr>
              <a:xfrm>
                <a:off x="523875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Gerader Verbinder 26">
                <a:extLst>
                  <a:ext uri="{FF2B5EF4-FFF2-40B4-BE49-F238E27FC236}">
                    <a16:creationId xmlns:a16="http://schemas.microsoft.com/office/drawing/2014/main" id="{7D68EEE1-138B-464F-94A9-9A7B8D366E6D}"/>
                  </a:ext>
                </a:extLst>
              </p:cNvPr>
              <p:cNvCxnSpPr/>
              <p:nvPr userDrawn="1"/>
            </p:nvCxnSpPr>
            <p:spPr>
              <a:xfrm>
                <a:off x="523875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Gruppieren 13">
              <a:extLst>
                <a:ext uri="{FF2B5EF4-FFF2-40B4-BE49-F238E27FC236}">
                  <a16:creationId xmlns:a16="http://schemas.microsoft.com/office/drawing/2014/main" id="{00E6947D-6BC0-4772-9A13-FCC219252CD2}"/>
                </a:ext>
              </a:extLst>
            </p:cNvPr>
            <p:cNvGrpSpPr/>
            <p:nvPr userDrawn="1"/>
          </p:nvGrpSpPr>
          <p:grpSpPr>
            <a:xfrm>
              <a:off x="8832850" y="-469900"/>
              <a:ext cx="0" cy="7764100"/>
              <a:chOff x="8515350" y="-469900"/>
              <a:chExt cx="0" cy="7764100"/>
            </a:xfrm>
          </p:grpSpPr>
          <p:cxnSp>
            <p:nvCxnSpPr>
              <p:cNvPr id="24" name="Gerader Verbinder 23">
                <a:extLst>
                  <a:ext uri="{FF2B5EF4-FFF2-40B4-BE49-F238E27FC236}">
                    <a16:creationId xmlns:a16="http://schemas.microsoft.com/office/drawing/2014/main" id="{83107247-8158-465C-91EE-38F232EF9002}"/>
                  </a:ext>
                </a:extLst>
              </p:cNvPr>
              <p:cNvCxnSpPr/>
              <p:nvPr userDrawn="1"/>
            </p:nvCxnSpPr>
            <p:spPr>
              <a:xfrm>
                <a:off x="8515350" y="-4699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Gerader Verbinder 24">
                <a:extLst>
                  <a:ext uri="{FF2B5EF4-FFF2-40B4-BE49-F238E27FC236}">
                    <a16:creationId xmlns:a16="http://schemas.microsoft.com/office/drawing/2014/main" id="{BF9E29DE-C229-4366-B67D-84601A075A78}"/>
                  </a:ext>
                </a:extLst>
              </p:cNvPr>
              <p:cNvCxnSpPr/>
              <p:nvPr userDrawn="1"/>
            </p:nvCxnSpPr>
            <p:spPr>
              <a:xfrm>
                <a:off x="8515350" y="6934200"/>
                <a:ext cx="0" cy="36000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6" name="Gruppieren 15">
              <a:extLst>
                <a:ext uri="{FF2B5EF4-FFF2-40B4-BE49-F238E27FC236}">
                  <a16:creationId xmlns:a16="http://schemas.microsoft.com/office/drawing/2014/main" id="{7A546391-9534-4D35-8625-78FFDFCCC7A9}"/>
                </a:ext>
              </a:extLst>
            </p:cNvPr>
            <p:cNvGrpSpPr/>
            <p:nvPr userDrawn="1"/>
          </p:nvGrpSpPr>
          <p:grpSpPr>
            <a:xfrm>
              <a:off x="-469900" y="6202364"/>
              <a:ext cx="10050100" cy="0"/>
              <a:chOff x="-469900" y="6354764"/>
              <a:chExt cx="10050100" cy="0"/>
            </a:xfrm>
          </p:grpSpPr>
          <p:cxnSp>
            <p:nvCxnSpPr>
              <p:cNvPr id="22" name="Gerader Verbinder 21">
                <a:extLst>
                  <a:ext uri="{FF2B5EF4-FFF2-40B4-BE49-F238E27FC236}">
                    <a16:creationId xmlns:a16="http://schemas.microsoft.com/office/drawing/2014/main" id="{1FD58811-5F05-4092-B10D-7C37F321F784}"/>
                  </a:ext>
                </a:extLst>
              </p:cNvPr>
              <p:cNvCxnSpPr/>
              <p:nvPr userDrawn="1"/>
            </p:nvCxnSpPr>
            <p:spPr>
              <a:xfrm>
                <a:off x="92202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Gerader Verbinder 22">
                <a:extLst>
                  <a:ext uri="{FF2B5EF4-FFF2-40B4-BE49-F238E27FC236}">
                    <a16:creationId xmlns:a16="http://schemas.microsoft.com/office/drawing/2014/main" id="{E2981AC0-EE73-476A-9A1D-EABC661E12D3}"/>
                  </a:ext>
                </a:extLst>
              </p:cNvPr>
              <p:cNvCxnSpPr/>
              <p:nvPr userDrawn="1"/>
            </p:nvCxnSpPr>
            <p:spPr>
              <a:xfrm>
                <a:off x="-469900" y="6354764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Fußzeile">
              <a:extLst>
                <a:ext uri="{FF2B5EF4-FFF2-40B4-BE49-F238E27FC236}">
                  <a16:creationId xmlns:a16="http://schemas.microsoft.com/office/drawing/2014/main" id="{4AB8BBB8-563C-4B63-AD33-4CFEF37AC6B1}"/>
                </a:ext>
              </a:extLst>
            </p:cNvPr>
            <p:cNvSpPr txBox="1"/>
            <p:nvPr userDrawn="1"/>
          </p:nvSpPr>
          <p:spPr>
            <a:xfrm rot="10800000" flipH="1" flipV="1">
              <a:off x="634999" y="6934200"/>
              <a:ext cx="7477501" cy="360000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 anchorCtr="0">
              <a:noAutofit/>
            </a:bodyPr>
            <a:lstStyle>
              <a:defPPr>
                <a:defRPr lang="de-DE"/>
              </a:defPPr>
              <a:lvl1pPr marL="0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3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271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406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542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678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2814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199949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085" algn="l" defTabSz="914271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10429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1000" b="0" baseline="0" noProof="0" dirty="0">
                  <a:solidFill>
                    <a:schemeClr val="tx1"/>
                  </a:solidFill>
                  <a:latin typeface="+mn-lt"/>
                </a:rPr>
                <a:t>Set footer per slide or for all/some via menu: Insert // text // Header &amp; Footer</a:t>
              </a:r>
            </a:p>
          </p:txBody>
        </p: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167CA611-DFAA-4EA5-A690-281B0DBADDFD}"/>
                </a:ext>
              </a:extLst>
            </p:cNvPr>
            <p:cNvGrpSpPr/>
            <p:nvPr userDrawn="1"/>
          </p:nvGrpSpPr>
          <p:grpSpPr>
            <a:xfrm>
              <a:off x="-469900" y="1520866"/>
              <a:ext cx="10050100" cy="2157"/>
              <a:chOff x="-469900" y="1520866"/>
              <a:chExt cx="10050100" cy="2157"/>
            </a:xfrm>
          </p:grpSpPr>
          <p:cxnSp>
            <p:nvCxnSpPr>
              <p:cNvPr id="20" name="Gerader Verbinder 19">
                <a:extLst>
                  <a:ext uri="{FF2B5EF4-FFF2-40B4-BE49-F238E27FC236}">
                    <a16:creationId xmlns:a16="http://schemas.microsoft.com/office/drawing/2014/main" id="{12E7E94B-6545-460C-B370-BE200C4BE355}"/>
                  </a:ext>
                </a:extLst>
              </p:cNvPr>
              <p:cNvCxnSpPr/>
              <p:nvPr userDrawn="1"/>
            </p:nvCxnSpPr>
            <p:spPr>
              <a:xfrm>
                <a:off x="9220200" y="1523023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Gerader Verbinder 20">
                <a:extLst>
                  <a:ext uri="{FF2B5EF4-FFF2-40B4-BE49-F238E27FC236}">
                    <a16:creationId xmlns:a16="http://schemas.microsoft.com/office/drawing/2014/main" id="{97289D65-223E-4BF4-BB12-B5E565B7BA18}"/>
                  </a:ext>
                </a:extLst>
              </p:cNvPr>
              <p:cNvCxnSpPr/>
              <p:nvPr userDrawn="1"/>
            </p:nvCxnSpPr>
            <p:spPr>
              <a:xfrm>
                <a:off x="-469900" y="1520866"/>
                <a:ext cx="360000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Rechteck 29">
            <a:extLst>
              <a:ext uri="{FF2B5EF4-FFF2-40B4-BE49-F238E27FC236}">
                <a16:creationId xmlns:a16="http://schemas.microsoft.com/office/drawing/2014/main" id="{A1960674-AA03-4969-8CF8-731ED6176232}"/>
              </a:ext>
            </a:extLst>
          </p:cNvPr>
          <p:cNvSpPr/>
          <p:nvPr userDrawn="1"/>
        </p:nvSpPr>
        <p:spPr>
          <a:xfrm>
            <a:off x="0" y="0"/>
            <a:ext cx="288000" cy="288000"/>
          </a:xfrm>
          <a:prstGeom prst="rect">
            <a:avLst/>
          </a:prstGeom>
          <a:solidFill>
            <a:srgbClr val="F0781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Date Placeholder 3">
            <a:extLst>
              <a:ext uri="{FF2B5EF4-FFF2-40B4-BE49-F238E27FC236}">
                <a16:creationId xmlns:a16="http://schemas.microsoft.com/office/drawing/2014/main" id="{5A752B1E-1558-BE4F-9296-E51CECE179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53806" y="6308727"/>
            <a:ext cx="951257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accent1"/>
                </a:solidFill>
              </a:defRPr>
            </a:lvl1pPr>
          </a:lstStyle>
          <a:p>
            <a:fld id="{0B264BC9-3EEA-4933-AD46-676FCE86A711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32" name="Footer Placeholder 4">
            <a:extLst>
              <a:ext uri="{FF2B5EF4-FFF2-40B4-BE49-F238E27FC236}">
                <a16:creationId xmlns:a16="http://schemas.microsoft.com/office/drawing/2014/main" id="{758DD4BB-FA67-0246-BAE4-1D1424D220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692613" y="6308727"/>
            <a:ext cx="4859747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accent1"/>
                </a:solidFill>
              </a:defRPr>
            </a:lvl1pPr>
          </a:lstStyle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33" name="Slide Number Placeholder 5">
            <a:extLst>
              <a:ext uri="{FF2B5EF4-FFF2-40B4-BE49-F238E27FC236}">
                <a16:creationId xmlns:a16="http://schemas.microsoft.com/office/drawing/2014/main" id="{4DA632F4-29F0-9041-BE35-F682B02E83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1155" y="6308727"/>
            <a:ext cx="533400" cy="365125"/>
          </a:xfrm>
          <a:prstGeom prst="rect">
            <a:avLst/>
          </a:prstGeom>
        </p:spPr>
        <p:txBody>
          <a:bodyPr/>
          <a:lstStyle>
            <a:lvl1pPr>
              <a:defRPr sz="1050">
                <a:solidFill>
                  <a:schemeClr val="accent1"/>
                </a:solidFill>
              </a:defRPr>
            </a:lvl1pPr>
          </a:lstStyle>
          <a:p>
            <a:fld id="{EBEB721F-1515-4815-8BAC-2C06E19CB9A5}" type="slidenum">
              <a:rPr lang="en-US" smtClean="0"/>
              <a:pPr/>
              <a:t>‹Nr.›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92B273-18F1-330E-6613-D0832BD1FD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2" t="35648"/>
          <a:stretch/>
        </p:blipFill>
        <p:spPr>
          <a:xfrm>
            <a:off x="11199596" y="5918242"/>
            <a:ext cx="951249" cy="939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86" r:id="rId2"/>
    <p:sldLayoutId id="2147483702" r:id="rId3"/>
    <p:sldLayoutId id="2147483725" r:id="rId4"/>
    <p:sldLayoutId id="2147483727" r:id="rId5"/>
    <p:sldLayoutId id="2147483728" r:id="rId6"/>
    <p:sldLayoutId id="2147483729" r:id="rId7"/>
    <p:sldLayoutId id="214748373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5334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9017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04" userDrawn="1">
          <p15:clr>
            <a:srgbClr val="F26B43"/>
          </p15:clr>
        </p15:guide>
        <p15:guide id="2" pos="7424" userDrawn="1">
          <p15:clr>
            <a:srgbClr val="F26B43"/>
          </p15:clr>
        </p15:guide>
        <p15:guide id="3" pos="427" userDrawn="1">
          <p15:clr>
            <a:srgbClr val="F26B43"/>
          </p15:clr>
        </p15:guide>
        <p15:guide id="4" orient="horz" pos="95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0">
            <a:extLst>
              <a:ext uri="{FF2B5EF4-FFF2-40B4-BE49-F238E27FC236}">
                <a16:creationId xmlns:a16="http://schemas.microsoft.com/office/drawing/2014/main" id="{E49FFA69-AB59-04BE-9B6E-205B4A07113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818117" y="1639953"/>
            <a:ext cx="7940750" cy="4493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tIns="0" rIns="0" bIns="0" anchor="t" anchorCtr="0">
            <a:noAutofit/>
          </a:bodyPr>
          <a:lstStyle/>
          <a:p>
            <a:r>
              <a:rPr lang="en-US" sz="1800" b="1" dirty="0">
                <a:solidFill>
                  <a:schemeClr val="bg1"/>
                </a:solidFill>
              </a:rPr>
              <a:t>Gran Sasso Hands-on 2023 - PhD autumn school on experimental </a:t>
            </a:r>
            <a:r>
              <a:rPr lang="en-US" sz="1800" b="1" dirty="0" err="1">
                <a:solidFill>
                  <a:schemeClr val="bg1"/>
                </a:solidFill>
              </a:rPr>
              <a:t>astroparticle</a:t>
            </a:r>
            <a:r>
              <a:rPr lang="en-US" sz="1800" b="1" dirty="0">
                <a:solidFill>
                  <a:schemeClr val="bg1"/>
                </a:solidFill>
              </a:rPr>
              <a:t> physics</a:t>
            </a:r>
            <a:br>
              <a:rPr lang="en-US" sz="2000" b="1" dirty="0">
                <a:solidFill>
                  <a:schemeClr val="bg1"/>
                </a:solidFill>
              </a:rPr>
            </a:br>
            <a:br>
              <a:rPr lang="en-US" sz="2000" b="1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Hands-on activity: LUNA experiment</a:t>
            </a:r>
            <a:br>
              <a:rPr lang="en-US" sz="1600" b="0" dirty="0">
                <a:solidFill>
                  <a:schemeClr val="bg1"/>
                </a:solidFill>
              </a:rPr>
            </a:br>
            <a:r>
              <a:rPr lang="en-US" sz="1600" b="0" dirty="0">
                <a:solidFill>
                  <a:schemeClr val="bg1"/>
                </a:solidFill>
              </a:rPr>
              <a:t> </a:t>
            </a:r>
            <a:r>
              <a:rPr lang="de-DE" sz="1600" b="0" dirty="0">
                <a:solidFill>
                  <a:schemeClr val="bg1"/>
                </a:solidFill>
              </a:rPr>
              <a:t>05.10.2023</a:t>
            </a:r>
            <a:endParaRPr lang="de-DE" sz="1600" b="0" i="1" dirty="0">
              <a:solidFill>
                <a:schemeClr val="bg1"/>
              </a:solidFill>
            </a:endParaRPr>
          </a:p>
          <a:p>
            <a:pPr eaLnBrk="0" hangingPunct="0"/>
            <a:br>
              <a:rPr lang="de-DE" sz="14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Calibration of LUNA MV accelerator 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</a:b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Testing Ta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O</a:t>
            </a:r>
            <a:r>
              <a:rPr kumimoji="0" lang="en-US" sz="2800" b="1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j-ea"/>
                <a:cs typeface="+mj-cs"/>
              </a:rPr>
              <a:t> targets and resonance strength determination at the LUNA-400 Accelerator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600" b="0" dirty="0">
                <a:solidFill>
                  <a:schemeClr val="bg1"/>
                </a:solidFill>
              </a:rPr>
            </a:br>
            <a:r>
              <a:rPr lang="de-DE" sz="1600" b="0" dirty="0" err="1">
                <a:solidFill>
                  <a:schemeClr val="bg1"/>
                </a:solidFill>
              </a:rPr>
              <a:t>Anup</a:t>
            </a:r>
            <a:r>
              <a:rPr lang="de-DE" sz="1600" b="0" dirty="0">
                <a:solidFill>
                  <a:schemeClr val="bg1"/>
                </a:solidFill>
              </a:rPr>
              <a:t> </a:t>
            </a:r>
            <a:r>
              <a:rPr lang="de-DE" sz="1600" b="0" dirty="0" err="1">
                <a:solidFill>
                  <a:schemeClr val="bg1"/>
                </a:solidFill>
              </a:rPr>
              <a:t>Yadav</a:t>
            </a:r>
            <a:r>
              <a:rPr lang="de-DE" sz="1600" b="0" dirty="0"/>
              <a:t> (HZDR)</a:t>
            </a:r>
            <a:r>
              <a:rPr lang="de-DE" sz="1600" b="0" dirty="0">
                <a:solidFill>
                  <a:schemeClr val="bg1"/>
                </a:solidFill>
              </a:rPr>
              <a:t> &amp; Verena Aures (TUM)</a:t>
            </a:r>
            <a:br>
              <a:rPr lang="de-DE" sz="1800" dirty="0">
                <a:solidFill>
                  <a:schemeClr val="bg1"/>
                </a:solidFill>
              </a:rPr>
            </a:br>
            <a:br>
              <a:rPr lang="de-DE" sz="1800" dirty="0">
                <a:solidFill>
                  <a:schemeClr val="bg1"/>
                </a:solidFill>
              </a:rPr>
            </a:br>
            <a:endParaRPr lang="de-DE" sz="1800" dirty="0">
              <a:solidFill>
                <a:schemeClr val="bg1"/>
              </a:solidFill>
              <a:latin typeface="Courier" pitchFamily="2" charset="0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AA5F2D-C705-EDF6-551A-7CEABF3848B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A822013-53FD-83E3-9390-5910F6BFEB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4" t="1084" r="13275" b="3143"/>
          <a:stretch/>
        </p:blipFill>
        <p:spPr bwMode="auto">
          <a:xfrm>
            <a:off x="8897301" y="1779104"/>
            <a:ext cx="2592332" cy="3727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0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576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1075-198B-CFBA-0F14-3C1648CE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/>
              <a:t>Calibration of the HPGe Detectors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DC018-0D71-16F9-3E61-91595ACA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7C98-9956-48CD-993E-A10667C0810D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BB6B7-4AF9-451B-2BA1-14D10429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7C5A-6EB9-5CC6-D0E8-11FE0CB9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7" name="Inhaltsplatzhalter 12" descr="Ein Bild, das Screenshot, Reihe, Diagramm enthält.&#10;&#10;Automatisch generierte Beschreibung">
            <a:extLst>
              <a:ext uri="{FF2B5EF4-FFF2-40B4-BE49-F238E27FC236}">
                <a16:creationId xmlns:a16="http://schemas.microsoft.com/office/drawing/2014/main" id="{43477204-8EE6-5DB8-53B2-477AC6107506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16" y="999000"/>
            <a:ext cx="6248571" cy="4860000"/>
          </a:xfrm>
          <a:prstGeom prst="rect">
            <a:avLst/>
          </a:prstGeom>
        </p:spPr>
      </p:pic>
      <p:pic>
        <p:nvPicPr>
          <p:cNvPr id="8" name="Grafik 3" descr="Ein Bild, das Reihe, Diagramm, Screenshot, Text enthält.&#10;&#10;Automatisch generierte Beschreibung">
            <a:extLst>
              <a:ext uri="{FF2B5EF4-FFF2-40B4-BE49-F238E27FC236}">
                <a16:creationId xmlns:a16="http://schemas.microsoft.com/office/drawing/2014/main" id="{268EDB1D-4418-DDD2-0988-19A965A49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284" y="999000"/>
            <a:ext cx="6248571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249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1075-198B-CFBA-0F14-3C1648CE8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3200" dirty="0"/>
              <a:t>Calibration of the HPGe Detectors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DC018-0D71-16F9-3E61-91595ACA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7C98-9956-48CD-993E-A10667C0810D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BB6B7-4AF9-451B-2BA1-14D10429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7C5A-6EB9-5CC6-D0E8-11FE0CB9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5" name="Inhaltsplatzhalter 12" descr="Ein Bild, das Screenshot, Reihe, Diagramm enthält.&#10;&#10;Automatisch generierte Beschreibung">
            <a:extLst>
              <a:ext uri="{FF2B5EF4-FFF2-40B4-BE49-F238E27FC236}">
                <a16:creationId xmlns:a16="http://schemas.microsoft.com/office/drawing/2014/main" id="{43477204-8EE6-5DB8-53B2-477AC6107506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80" y="999000"/>
            <a:ext cx="6248571" cy="4860000"/>
          </a:xfrm>
          <a:prstGeom prst="rect">
            <a:avLst/>
          </a:prstGeom>
        </p:spPr>
      </p:pic>
      <p:pic>
        <p:nvPicPr>
          <p:cNvPr id="9" name="Grafik 14" descr="Ein Bild, das Reihe, Diagramm, Screenshot, Text enthält.&#10;&#10;Automatisch generierte Beschreibung">
            <a:extLst>
              <a:ext uri="{FF2B5EF4-FFF2-40B4-BE49-F238E27FC236}">
                <a16:creationId xmlns:a16="http://schemas.microsoft.com/office/drawing/2014/main" id="{E56BE89F-B739-288E-47F8-35693661FA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648" y="999000"/>
            <a:ext cx="6248572" cy="48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479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1075-198B-CFBA-0F14-3C1648CE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06" y="492369"/>
            <a:ext cx="11087100" cy="409714"/>
          </a:xfrm>
        </p:spPr>
        <p:txBody>
          <a:bodyPr>
            <a:noAutofit/>
          </a:bodyPr>
          <a:lstStyle/>
          <a:p>
            <a:r>
              <a:rPr lang="de-DE" sz="3200" dirty="0"/>
              <a:t>Resonance scan of </a:t>
            </a:r>
            <a:r>
              <a:rPr lang="de-DE" sz="3200" baseline="30000" dirty="0"/>
              <a:t>27</a:t>
            </a:r>
            <a:r>
              <a:rPr lang="de-DE" sz="3200" dirty="0"/>
              <a:t>Al(p,</a:t>
            </a:r>
            <a:r>
              <a:rPr lang="en-US" altLang="it-IT" sz="3200" dirty="0">
                <a:latin typeface="Symbol" panose="05050102010706020507" pitchFamily="18" charset="2"/>
              </a:rPr>
              <a:t> g</a:t>
            </a:r>
            <a:r>
              <a:rPr lang="en-US" altLang="it-IT" sz="3200" dirty="0"/>
              <a:t>)</a:t>
            </a:r>
            <a:r>
              <a:rPr lang="en-US" altLang="it-IT" sz="3200" baseline="30000" dirty="0"/>
              <a:t>28</a:t>
            </a:r>
            <a:r>
              <a:rPr lang="en-US" altLang="it-IT" sz="3200" dirty="0"/>
              <a:t>Si reaction</a:t>
            </a:r>
            <a:endParaRPr lang="en-US" sz="3200" dirty="0">
              <a:cs typeface="Times New Roman" panose="02020603050405020304" pitchFamily="18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DC018-0D71-16F9-3E61-91595ACA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7C98-9956-48CD-993E-A10667C0810D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BB6B7-4AF9-451B-2BA1-14D10429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7C5A-6EB9-5CC6-D0E8-11FE0CB9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7" name="Inhaltsplatzhalter 4">
            <a:extLst>
              <a:ext uri="{FF2B5EF4-FFF2-40B4-BE49-F238E27FC236}">
                <a16:creationId xmlns:a16="http://schemas.microsoft.com/office/drawing/2014/main" id="{22009DFE-61EA-1532-2148-52E3BF681749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691" y="1089000"/>
            <a:ext cx="7020000" cy="4680000"/>
          </a:xfrm>
          <a:prstGeom prst="rect">
            <a:avLst/>
          </a:prstGeom>
        </p:spPr>
      </p:pic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D0FFDE56-CBE7-83A4-BDBF-2EE1C600CE86}"/>
              </a:ext>
            </a:extLst>
          </p:cNvPr>
          <p:cNvSpPr>
            <a:spLocks noGrp="1"/>
          </p:cNvSpPr>
          <p:nvPr/>
        </p:nvSpPr>
        <p:spPr>
          <a:xfrm>
            <a:off x="6858000" y="1417662"/>
            <a:ext cx="471440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dirty="0"/>
          </a:p>
          <a:p>
            <a:r>
              <a:rPr lang="de-DE" sz="2400" dirty="0" err="1"/>
              <a:t>Resonance</a:t>
            </a:r>
            <a:r>
              <a:rPr lang="de-DE" sz="2400" dirty="0"/>
              <a:t> </a:t>
            </a:r>
            <a:r>
              <a:rPr lang="de-DE" sz="2400" dirty="0" err="1"/>
              <a:t>scan</a:t>
            </a:r>
            <a:r>
              <a:rPr lang="de-DE" sz="2400" dirty="0"/>
              <a:t> </a:t>
            </a:r>
            <a:r>
              <a:rPr lang="de-DE" sz="2400" dirty="0" err="1"/>
              <a:t>of</a:t>
            </a:r>
            <a:r>
              <a:rPr lang="de-DE" sz="2400" dirty="0"/>
              <a:t> a well-</a:t>
            </a:r>
            <a:r>
              <a:rPr lang="de-DE" sz="2400" dirty="0" err="1"/>
              <a:t>known</a:t>
            </a:r>
            <a:r>
              <a:rPr lang="de-DE" sz="2400" dirty="0"/>
              <a:t> </a:t>
            </a:r>
            <a:r>
              <a:rPr lang="de-DE" sz="2400" dirty="0" err="1"/>
              <a:t>reaction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</a:t>
            </a:r>
            <a:r>
              <a:rPr lang="de-DE" sz="2400" dirty="0" err="1"/>
              <a:t>the</a:t>
            </a:r>
            <a:r>
              <a:rPr lang="de-DE" sz="2400" dirty="0"/>
              <a:t> </a:t>
            </a:r>
            <a:r>
              <a:rPr lang="de-DE" sz="2400" dirty="0" err="1"/>
              <a:t>accelerator</a:t>
            </a:r>
            <a:r>
              <a:rPr lang="de-DE" sz="2400" dirty="0"/>
              <a:t> </a:t>
            </a:r>
            <a:r>
              <a:rPr lang="de-DE" sz="2400" dirty="0" err="1"/>
              <a:t>energy</a:t>
            </a:r>
            <a:r>
              <a:rPr lang="de-DE" sz="2400" dirty="0"/>
              <a:t> </a:t>
            </a:r>
            <a:r>
              <a:rPr lang="de-DE" sz="2400" dirty="0" err="1"/>
              <a:t>calibration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In addition, study of beam </a:t>
            </a:r>
            <a:r>
              <a:rPr lang="de-DE" sz="2400" dirty="0" err="1"/>
              <a:t>stability</a:t>
            </a:r>
            <a:r>
              <a:rPr lang="de-DE" sz="2400" dirty="0"/>
              <a:t> </a:t>
            </a:r>
            <a:r>
              <a:rPr lang="de-DE" sz="2400" dirty="0" err="1"/>
              <a:t>for</a:t>
            </a:r>
            <a:r>
              <a:rPr lang="de-DE" sz="2400" dirty="0"/>
              <a:t> a </a:t>
            </a:r>
            <a:r>
              <a:rPr lang="de-DE" sz="2400" dirty="0" err="1"/>
              <a:t>long</a:t>
            </a:r>
            <a:r>
              <a:rPr lang="de-DE" sz="2400" dirty="0"/>
              <a:t> </a:t>
            </a:r>
            <a:r>
              <a:rPr lang="de-DE" sz="2400" dirty="0" err="1"/>
              <a:t>period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407717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he underground Gran Sasso Laboratory, with the location of the three different LUNA accelerators. ">
            <a:extLst>
              <a:ext uri="{FF2B5EF4-FFF2-40B4-BE49-F238E27FC236}">
                <a16:creationId xmlns:a16="http://schemas.microsoft.com/office/drawing/2014/main" id="{DC1739EE-8A25-DB43-AB98-0F9D439BFA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673" y="4192834"/>
            <a:ext cx="3011137" cy="200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661075-198B-CFBA-0F14-3C1648CE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1" y="184148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de-DE" dirty="0"/>
              <a:t>LUNA 400 KV – Week 2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DC018-0D71-16F9-3E61-91595ACA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7C98-9956-48CD-993E-A10667C0810D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BB6B7-4AF9-451B-2BA1-14D10429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7C5A-6EB9-5CC6-D0E8-11FE0CB9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E43041B6-A371-3CA6-36EE-FB48BF460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555" y="1157773"/>
            <a:ext cx="4552380" cy="341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3">
            <a:extLst>
              <a:ext uri="{FF2B5EF4-FFF2-40B4-BE49-F238E27FC236}">
                <a16:creationId xmlns:a16="http://schemas.microsoft.com/office/drawing/2014/main" id="{C0FAD59C-5EB8-94B7-2E74-3106B97E3E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4555" y="4800293"/>
            <a:ext cx="8064500" cy="1200150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E </a:t>
            </a:r>
            <a:r>
              <a:rPr lang="it-IT" altLang="it-IT" sz="1800" baseline="-25000" dirty="0">
                <a:latin typeface="+mn-lt"/>
              </a:rPr>
              <a:t>beam</a:t>
            </a:r>
            <a:r>
              <a:rPr lang="it-IT" altLang="it-IT" sz="1800" dirty="0">
                <a:latin typeface="+mn-lt"/>
              </a:rPr>
              <a:t> </a:t>
            </a:r>
            <a:r>
              <a:rPr lang="it-IT" altLang="it-IT" sz="1800" dirty="0">
                <a:latin typeface="+mn-lt"/>
                <a:sym typeface="Symbol" panose="05050102010706020507" pitchFamily="18" charset="2"/>
              </a:rPr>
              <a:t> 50 – 400 keV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+mn-lt"/>
                <a:sym typeface="Symbol" panose="05050102010706020507" pitchFamily="18" charset="2"/>
              </a:rPr>
              <a:t>I </a:t>
            </a:r>
            <a:r>
              <a:rPr lang="it-IT" altLang="it-IT" sz="1800" baseline="-25000" dirty="0">
                <a:latin typeface="+mn-lt"/>
                <a:sym typeface="Symbol" panose="05050102010706020507" pitchFamily="18" charset="2"/>
              </a:rPr>
              <a:t>max</a:t>
            </a:r>
            <a:r>
              <a:rPr lang="it-IT" altLang="it-IT" sz="1800" dirty="0">
                <a:latin typeface="+mn-lt"/>
                <a:sym typeface="Symbol" panose="05050102010706020507" pitchFamily="18" charset="2"/>
              </a:rPr>
              <a:t>  500 A   protons              I </a:t>
            </a:r>
            <a:r>
              <a:rPr lang="it-IT" altLang="it-IT" sz="1800" baseline="-25000" dirty="0">
                <a:latin typeface="+mn-lt"/>
                <a:sym typeface="Symbol" panose="05050102010706020507" pitchFamily="18" charset="2"/>
              </a:rPr>
              <a:t>max</a:t>
            </a:r>
            <a:r>
              <a:rPr lang="it-IT" altLang="it-IT" sz="1800" dirty="0">
                <a:latin typeface="+mn-lt"/>
                <a:sym typeface="Symbol" panose="05050102010706020507" pitchFamily="18" charset="2"/>
              </a:rPr>
              <a:t>  250 A   alphas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it-IT" altLang="it-IT" sz="1800" dirty="0">
                <a:latin typeface="+mn-lt"/>
              </a:rPr>
              <a:t>Energy spread</a:t>
            </a:r>
            <a:r>
              <a:rPr lang="it-IT" altLang="it-IT" sz="1800" dirty="0">
                <a:latin typeface="+mn-lt"/>
                <a:sym typeface="Symbol" panose="05050102010706020507" pitchFamily="18" charset="2"/>
              </a:rPr>
              <a:t>  70 eV                Long term stability  5eV/h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E405160-4461-5501-4462-7931B666C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84473" y="1081570"/>
            <a:ext cx="5627250" cy="2905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0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Target Production and Analysis (LUNA 400 kV)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4" name="Grafik 4" descr="Ein Bild, das Diagramm, Screenshot, Reihe, Text enthält.&#10;&#10;Automatisch generierte Beschreibung">
            <a:extLst>
              <a:ext uri="{FF2B5EF4-FFF2-40B4-BE49-F238E27FC236}">
                <a16:creationId xmlns:a16="http://schemas.microsoft.com/office/drawing/2014/main" id="{D5C2EF59-AFCB-5B39-70AC-B9444F252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983" y="2319853"/>
            <a:ext cx="5960035" cy="2776676"/>
          </a:xfrm>
          <a:prstGeom prst="rect">
            <a:avLst/>
          </a:prstGeom>
        </p:spPr>
      </p:pic>
      <p:sp>
        <p:nvSpPr>
          <p:cNvPr id="15" name="Titel 1">
            <a:extLst>
              <a:ext uri="{FF2B5EF4-FFF2-40B4-BE49-F238E27FC236}">
                <a16:creationId xmlns:a16="http://schemas.microsoft.com/office/drawing/2014/main" id="{AFCE694F-5BC5-5B37-F6DE-AD98A7060F1D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17" name="Inhaltsplatzhalter 2">
            <a:extLst>
              <a:ext uri="{FF2B5EF4-FFF2-40B4-BE49-F238E27FC236}">
                <a16:creationId xmlns:a16="http://schemas.microsoft.com/office/drawing/2014/main" id="{55815FA9-BC76-3118-43FA-51E2997B3A0A}"/>
              </a:ext>
            </a:extLst>
          </p:cNvPr>
          <p:cNvSpPr txBox="1">
            <a:spLocks/>
          </p:cNvSpPr>
          <p:nvPr/>
        </p:nvSpPr>
        <p:spPr>
          <a:xfrm>
            <a:off x="736600" y="1289917"/>
            <a:ext cx="5814101" cy="438964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LUNA-400: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Study of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resonances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cross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sections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in gas and</a:t>
            </a:r>
            <a:r>
              <a:rPr kumimoji="0" lang="de-DE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solid targets below 400 keV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6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What we did: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Solid target production (via anodic oxidation)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Analysis of data from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similar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targets</a:t>
            </a:r>
            <a:r>
              <a:rPr kumimoji="0" lang="de-DE" sz="26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using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BGO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detectors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Characterization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the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extended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gas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target</a:t>
            </a: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154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de-DE" sz="3200" dirty="0"/>
              <a:t>Production of Ta</a:t>
            </a:r>
            <a:r>
              <a:rPr lang="de-DE" sz="3200" baseline="-25000" dirty="0"/>
              <a:t>2</a:t>
            </a:r>
            <a:r>
              <a:rPr lang="de-DE" sz="3200" dirty="0"/>
              <a:t>O</a:t>
            </a:r>
            <a:r>
              <a:rPr lang="de-DE" sz="3200" baseline="-25000" dirty="0"/>
              <a:t>5</a:t>
            </a:r>
            <a:r>
              <a:rPr lang="de-DE" sz="3200" dirty="0"/>
              <a:t> Targets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Gran </a:t>
            </a:r>
            <a:r>
              <a:rPr lang="en-US" dirty="0" err="1"/>
              <a:t>Sasso</a:t>
            </a:r>
            <a:r>
              <a:rPr lang="en-US" dirty="0"/>
              <a:t> Hands-on School 2023 report - Anup &amp; Verena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id="{850EB5B1-81A7-209C-D5CC-29C0C7986B8F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dirty="0"/>
          </a:p>
        </p:txBody>
      </p:sp>
      <p:pic>
        <p:nvPicPr>
          <p:cNvPr id="8" name="Inhaltsplatzhalter 4" descr="Ein Bild, das Waschbecken, Kreis, Im Haus, Festplatte enthält.&#10;&#10;Automatisch generierte Beschreibung">
            <a:extLst>
              <a:ext uri="{FF2B5EF4-FFF2-40B4-BE49-F238E27FC236}">
                <a16:creationId xmlns:a16="http://schemas.microsoft.com/office/drawing/2014/main" id="{87FFCFC1-84B3-E519-662F-1F4ADC3264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49" r="10675"/>
          <a:stretch/>
        </p:blipFill>
        <p:spPr>
          <a:xfrm rot="5400000">
            <a:off x="8509163" y="201521"/>
            <a:ext cx="3286540" cy="3240000"/>
          </a:xfrm>
          <a:prstGeom prst="rect">
            <a:avLst/>
          </a:prstGeom>
        </p:spPr>
      </p:pic>
      <p:pic>
        <p:nvPicPr>
          <p:cNvPr id="9" name="Grafik 3" descr="Ein Bild, das medizinische Ausrüstung, Maschine, Elektrische Leitungen, Kabel enthält.&#10;&#10;Automatisch generierte Beschreibung">
            <a:extLst>
              <a:ext uri="{FF2B5EF4-FFF2-40B4-BE49-F238E27FC236}">
                <a16:creationId xmlns:a16="http://schemas.microsoft.com/office/drawing/2014/main" id="{6EF9C30B-EC8C-EA57-DAA3-6B87C3C0B1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75" r="3681"/>
          <a:stretch/>
        </p:blipFill>
        <p:spPr>
          <a:xfrm rot="5400000">
            <a:off x="211067" y="2224024"/>
            <a:ext cx="3959017" cy="3240000"/>
          </a:xfrm>
          <a:prstGeom prst="rect">
            <a:avLst/>
          </a:prstGeom>
        </p:spPr>
      </p:pic>
      <p:sp>
        <p:nvSpPr>
          <p:cNvPr id="10" name="Pfeil nach rechts 9">
            <a:extLst>
              <a:ext uri="{FF2B5EF4-FFF2-40B4-BE49-F238E27FC236}">
                <a16:creationId xmlns:a16="http://schemas.microsoft.com/office/drawing/2014/main" id="{34C8BD1C-A261-7C8C-E20A-59E4097C0FE2}"/>
              </a:ext>
            </a:extLst>
          </p:cNvPr>
          <p:cNvSpPr/>
          <p:nvPr/>
        </p:nvSpPr>
        <p:spPr>
          <a:xfrm rot="1570326">
            <a:off x="585918" y="4097406"/>
            <a:ext cx="720000" cy="23694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solidFill>
                <a:srgbClr val="105AA1"/>
              </a:solidFill>
            </a:endParaRPr>
          </a:p>
        </p:txBody>
      </p:sp>
      <p:sp>
        <p:nvSpPr>
          <p:cNvPr id="11" name="Pfeil nach rechts 11">
            <a:extLst>
              <a:ext uri="{FF2B5EF4-FFF2-40B4-BE49-F238E27FC236}">
                <a16:creationId xmlns:a16="http://schemas.microsoft.com/office/drawing/2014/main" id="{D1B24F54-AE00-F0EA-FFAF-043A318D4252}"/>
              </a:ext>
            </a:extLst>
          </p:cNvPr>
          <p:cNvSpPr/>
          <p:nvPr/>
        </p:nvSpPr>
        <p:spPr>
          <a:xfrm rot="8484420">
            <a:off x="10242072" y="1317559"/>
            <a:ext cx="720000" cy="23694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/>
              <a:t>        </a:t>
            </a:r>
          </a:p>
        </p:txBody>
      </p:sp>
      <p:sp>
        <p:nvSpPr>
          <p:cNvPr id="12" name="Inhaltsplatzhalter 14">
            <a:extLst>
              <a:ext uri="{FF2B5EF4-FFF2-40B4-BE49-F238E27FC236}">
                <a16:creationId xmlns:a16="http://schemas.microsoft.com/office/drawing/2014/main" id="{BC15FDF9-A48E-FBFB-E734-FBFE310F462B}"/>
              </a:ext>
            </a:extLst>
          </p:cNvPr>
          <p:cNvSpPr txBox="1">
            <a:spLocks/>
          </p:cNvSpPr>
          <p:nvPr/>
        </p:nvSpPr>
        <p:spPr>
          <a:xfrm>
            <a:off x="3960331" y="1405234"/>
            <a:ext cx="3994676" cy="46305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de-DE" sz="2600" dirty="0"/>
          </a:p>
          <a:p>
            <a:r>
              <a:rPr lang="de-DE" sz="2400" dirty="0"/>
              <a:t>Solid </a:t>
            </a:r>
            <a:r>
              <a:rPr lang="de-DE" sz="2400" dirty="0" err="1"/>
              <a:t>target</a:t>
            </a:r>
            <a:r>
              <a:rPr lang="de-DE" sz="2400" dirty="0"/>
              <a:t> </a:t>
            </a:r>
            <a:r>
              <a:rPr lang="de-DE" sz="2400" dirty="0" err="1"/>
              <a:t>production</a:t>
            </a:r>
            <a:r>
              <a:rPr lang="de-DE" sz="2400" dirty="0"/>
              <a:t> via </a:t>
            </a:r>
            <a:r>
              <a:rPr lang="de-DE" sz="2400" b="1" dirty="0" err="1"/>
              <a:t>anodic</a:t>
            </a:r>
            <a:r>
              <a:rPr lang="de-DE" sz="2400" b="1" dirty="0"/>
              <a:t> </a:t>
            </a:r>
            <a:r>
              <a:rPr lang="de-DE" sz="2400" b="1" dirty="0" err="1"/>
              <a:t>oxidation</a:t>
            </a:r>
            <a:r>
              <a:rPr lang="de-DE" sz="2400" b="1" dirty="0"/>
              <a:t> </a:t>
            </a:r>
            <a:r>
              <a:rPr lang="de-DE" sz="2400" dirty="0"/>
              <a:t>on </a:t>
            </a:r>
            <a:r>
              <a:rPr lang="de-DE" sz="2400" dirty="0" err="1"/>
              <a:t>tantalum</a:t>
            </a:r>
            <a:r>
              <a:rPr lang="de-DE" sz="2400" dirty="0"/>
              <a:t> </a:t>
            </a:r>
            <a:r>
              <a:rPr lang="de-DE" sz="2400" dirty="0" err="1"/>
              <a:t>backings</a:t>
            </a:r>
            <a:r>
              <a:rPr lang="de-DE" sz="2400" dirty="0"/>
              <a:t> (Ta</a:t>
            </a:r>
            <a:r>
              <a:rPr lang="de-DE" sz="2400" baseline="-25000" dirty="0"/>
              <a:t>2</a:t>
            </a:r>
            <a:r>
              <a:rPr lang="de-DE" sz="2400" dirty="0"/>
              <a:t>O</a:t>
            </a:r>
            <a:r>
              <a:rPr lang="de-DE" sz="2400" baseline="-25000" dirty="0"/>
              <a:t>5</a:t>
            </a:r>
            <a:r>
              <a:rPr lang="de-DE" sz="2400" dirty="0"/>
              <a:t>)</a:t>
            </a:r>
          </a:p>
          <a:p>
            <a:endParaRPr lang="de-DE" sz="2400" dirty="0"/>
          </a:p>
          <a:p>
            <a:r>
              <a:rPr lang="de-DE" sz="2400" dirty="0" err="1"/>
              <a:t>Homogeneous</a:t>
            </a:r>
            <a:r>
              <a:rPr lang="de-DE" sz="2400" dirty="0"/>
              <a:t> </a:t>
            </a:r>
            <a:r>
              <a:rPr lang="de-DE" sz="2400" dirty="0" err="1"/>
              <a:t>targets</a:t>
            </a:r>
            <a:endParaRPr lang="de-DE" sz="2400" dirty="0"/>
          </a:p>
          <a:p>
            <a:endParaRPr lang="de-DE" sz="2400" dirty="0"/>
          </a:p>
          <a:p>
            <a:r>
              <a:rPr lang="de-DE" sz="2400" dirty="0"/>
              <a:t>Well </a:t>
            </a:r>
            <a:r>
              <a:rPr lang="de-DE" sz="2400" dirty="0" err="1"/>
              <a:t>known</a:t>
            </a:r>
            <a:r>
              <a:rPr lang="de-DE" sz="2400" dirty="0"/>
              <a:t> </a:t>
            </a:r>
            <a:r>
              <a:rPr lang="de-DE" sz="2400" dirty="0" err="1"/>
              <a:t>relation</a:t>
            </a:r>
            <a:r>
              <a:rPr lang="de-DE" sz="2400" dirty="0"/>
              <a:t> </a:t>
            </a:r>
            <a:r>
              <a:rPr lang="de-DE" sz="2400" dirty="0" err="1"/>
              <a:t>between</a:t>
            </a:r>
            <a:r>
              <a:rPr lang="de-DE" sz="2400" dirty="0"/>
              <a:t> </a:t>
            </a:r>
            <a:r>
              <a:rPr lang="de-DE" sz="2400" dirty="0" err="1"/>
              <a:t>voltage</a:t>
            </a:r>
            <a:r>
              <a:rPr lang="de-DE" sz="2400" dirty="0"/>
              <a:t> and </a:t>
            </a:r>
            <a:r>
              <a:rPr lang="de-DE" sz="2400" dirty="0" err="1"/>
              <a:t>target</a:t>
            </a:r>
            <a:r>
              <a:rPr lang="de-DE" sz="2400" dirty="0"/>
              <a:t> </a:t>
            </a:r>
            <a:r>
              <a:rPr lang="de-DE" sz="2400" dirty="0" err="1"/>
              <a:t>thickness</a:t>
            </a:r>
            <a:r>
              <a:rPr lang="de-DE" sz="2400" dirty="0"/>
              <a:t>:  </a:t>
            </a:r>
          </a:p>
          <a:p>
            <a:pPr marL="0" indent="0">
              <a:buNone/>
            </a:pPr>
            <a:r>
              <a:rPr lang="de-DE" sz="2400" i="1" dirty="0"/>
              <a:t>   </a:t>
            </a:r>
            <a:r>
              <a:rPr lang="de-DE" sz="2400" i="1" dirty="0">
                <a:solidFill>
                  <a:srgbClr val="105AA1"/>
                </a:solidFill>
              </a:rPr>
              <a:t>d = 1.9225 x (V + 1.4) </a:t>
            </a:r>
            <a:r>
              <a:rPr lang="de-DE" sz="2400" dirty="0" err="1">
                <a:solidFill>
                  <a:srgbClr val="105AA1"/>
                </a:solidFill>
              </a:rPr>
              <a:t>nm</a:t>
            </a:r>
            <a:r>
              <a:rPr lang="de-DE" sz="2400" dirty="0">
                <a:solidFill>
                  <a:srgbClr val="105AA1"/>
                </a:solidFill>
              </a:rPr>
              <a:t> </a:t>
            </a:r>
          </a:p>
          <a:p>
            <a:pPr marL="0" indent="0">
              <a:buNone/>
            </a:pPr>
            <a:endParaRPr lang="de-DE" sz="2600" dirty="0">
              <a:solidFill>
                <a:srgbClr val="105AA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2600" dirty="0"/>
          </a:p>
        </p:txBody>
      </p:sp>
      <p:pic>
        <p:nvPicPr>
          <p:cNvPr id="14" name="Grafik 19" descr="Ein Bild, das Design enthält.&#10;&#10;Automatisch generierte Beschreibung">
            <a:extLst>
              <a:ext uri="{FF2B5EF4-FFF2-40B4-BE49-F238E27FC236}">
                <a16:creationId xmlns:a16="http://schemas.microsoft.com/office/drawing/2014/main" id="{6A447C28-2DA6-1886-BFDA-43B796533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55006" y="3467549"/>
            <a:ext cx="4155712" cy="327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41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de-DE" sz="3200" dirty="0"/>
              <a:t>Production of Ta</a:t>
            </a:r>
            <a:r>
              <a:rPr lang="de-DE" sz="3200" baseline="-25000" dirty="0"/>
              <a:t>2</a:t>
            </a:r>
            <a:r>
              <a:rPr lang="de-DE" sz="3200" dirty="0"/>
              <a:t>O</a:t>
            </a:r>
            <a:r>
              <a:rPr lang="de-DE" sz="3200" baseline="-25000" dirty="0"/>
              <a:t>5</a:t>
            </a:r>
            <a:r>
              <a:rPr lang="de-DE" sz="3200" dirty="0"/>
              <a:t> Targets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3806" y="6290255"/>
            <a:ext cx="951257" cy="365125"/>
          </a:xfrm>
        </p:spPr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613" y="6290255"/>
            <a:ext cx="5000795" cy="365125"/>
          </a:xfrm>
        </p:spPr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8" name="Inhaltsplatzhalter 4" descr="Ein Bild, das Kreis, Blau enthält.&#10;&#10;Automatisch generierte Beschreibung">
            <a:extLst>
              <a:ext uri="{FF2B5EF4-FFF2-40B4-BE49-F238E27FC236}">
                <a16:creationId xmlns:a16="http://schemas.microsoft.com/office/drawing/2014/main" id="{38FA10F5-FEB1-F346-9F22-4CC2441B0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550" t="8845" r="21643" b="10135"/>
          <a:stretch/>
        </p:blipFill>
        <p:spPr>
          <a:xfrm rot="5400000">
            <a:off x="8621447" y="1594516"/>
            <a:ext cx="3193774" cy="3606799"/>
          </a:xfrm>
          <a:prstGeom prst="rect">
            <a:avLst/>
          </a:prstGeom>
        </p:spPr>
      </p:pic>
      <p:pic>
        <p:nvPicPr>
          <p:cNvPr id="9" name="Grafik 6" descr="Ein Bild, das Im Haus enthält.&#10;&#10;Automatisch generierte Beschreibung mit mittlerer Zuverlässigkeit">
            <a:extLst>
              <a:ext uri="{FF2B5EF4-FFF2-40B4-BE49-F238E27FC236}">
                <a16:creationId xmlns:a16="http://schemas.microsoft.com/office/drawing/2014/main" id="{7F1255BC-8F56-2A23-3505-29543C4F4C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380" t="13457" r="29051" b="16420"/>
          <a:stretch/>
        </p:blipFill>
        <p:spPr>
          <a:xfrm rot="5400000">
            <a:off x="4766994" y="1594516"/>
            <a:ext cx="3193774" cy="3606800"/>
          </a:xfrm>
          <a:prstGeom prst="rect">
            <a:avLst/>
          </a:prstGeom>
        </p:spPr>
      </p:pic>
      <p:pic>
        <p:nvPicPr>
          <p:cNvPr id="10" name="Grafik 8" descr="Ein Bild, das Kreis, Badezimmer, Toilette, Im Haus enthält.&#10;&#10;Automatisch generierte Beschreibung">
            <a:extLst>
              <a:ext uri="{FF2B5EF4-FFF2-40B4-BE49-F238E27FC236}">
                <a16:creationId xmlns:a16="http://schemas.microsoft.com/office/drawing/2014/main" id="{2BFD575D-71B0-9A17-6A52-1FC1D00BD9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759" t="14444" r="19672" b="15432"/>
          <a:stretch/>
        </p:blipFill>
        <p:spPr>
          <a:xfrm rot="5400000">
            <a:off x="849032" y="1594514"/>
            <a:ext cx="3193774" cy="3606801"/>
          </a:xfrm>
          <a:prstGeom prst="rect">
            <a:avLst/>
          </a:prstGeom>
        </p:spPr>
      </p:pic>
      <p:sp>
        <p:nvSpPr>
          <p:cNvPr id="12" name="Textfeld 10">
            <a:extLst>
              <a:ext uri="{FF2B5EF4-FFF2-40B4-BE49-F238E27FC236}">
                <a16:creationId xmlns:a16="http://schemas.microsoft.com/office/drawing/2014/main" id="{1A03FE18-C421-88DC-CFC5-489116090F1E}"/>
              </a:ext>
            </a:extLst>
          </p:cNvPr>
          <p:cNvSpPr txBox="1"/>
          <p:nvPr/>
        </p:nvSpPr>
        <p:spPr>
          <a:xfrm>
            <a:off x="4992283" y="5093156"/>
            <a:ext cx="31749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aseline="30000" dirty="0"/>
              <a:t>18</a:t>
            </a:r>
            <a:r>
              <a:rPr lang="de-DE" sz="2400" dirty="0"/>
              <a:t>O (99 %) @ </a:t>
            </a:r>
            <a:r>
              <a:rPr lang="de-DE" sz="2400" b="1" dirty="0"/>
              <a:t>78 V</a:t>
            </a:r>
          </a:p>
        </p:txBody>
      </p:sp>
      <p:sp>
        <p:nvSpPr>
          <p:cNvPr id="15" name="Textfeld 2">
            <a:extLst>
              <a:ext uri="{FF2B5EF4-FFF2-40B4-BE49-F238E27FC236}">
                <a16:creationId xmlns:a16="http://schemas.microsoft.com/office/drawing/2014/main" id="{39F98488-8F38-38EA-3090-AF0C1DA52015}"/>
              </a:ext>
            </a:extLst>
          </p:cNvPr>
          <p:cNvSpPr txBox="1"/>
          <p:nvPr/>
        </p:nvSpPr>
        <p:spPr>
          <a:xfrm>
            <a:off x="540927" y="1179453"/>
            <a:ext cx="971384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600" dirty="0"/>
              <a:t>Different </a:t>
            </a:r>
            <a:r>
              <a:rPr lang="de-DE" sz="2600" dirty="0" err="1"/>
              <a:t>thicknesses</a:t>
            </a:r>
            <a:r>
              <a:rPr lang="de-DE" sz="2600" dirty="0"/>
              <a:t> </a:t>
            </a:r>
            <a:r>
              <a:rPr lang="de-DE" sz="2600" dirty="0" err="1"/>
              <a:t>appear</a:t>
            </a:r>
            <a:r>
              <a:rPr lang="de-DE" sz="2600" dirty="0"/>
              <a:t> in different </a:t>
            </a:r>
            <a:r>
              <a:rPr lang="de-DE" sz="2600" dirty="0" err="1"/>
              <a:t>colors</a:t>
            </a:r>
            <a:r>
              <a:rPr lang="de-DE" sz="2600" dirty="0"/>
              <a:t>:</a:t>
            </a:r>
            <a:endParaRPr lang="de-DE" sz="2800" dirty="0"/>
          </a:p>
        </p:txBody>
      </p:sp>
      <p:sp>
        <p:nvSpPr>
          <p:cNvPr id="16" name="Textfeld 9">
            <a:extLst>
              <a:ext uri="{FF2B5EF4-FFF2-40B4-BE49-F238E27FC236}">
                <a16:creationId xmlns:a16="http://schemas.microsoft.com/office/drawing/2014/main" id="{65BD4578-2508-C3F3-A9A6-7CFA03EB3CEE}"/>
              </a:ext>
            </a:extLst>
          </p:cNvPr>
          <p:cNvSpPr txBox="1"/>
          <p:nvPr/>
        </p:nvSpPr>
        <p:spPr>
          <a:xfrm>
            <a:off x="831349" y="5115359"/>
            <a:ext cx="34544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baseline="30000" dirty="0"/>
              <a:t>18</a:t>
            </a:r>
            <a:r>
              <a:rPr lang="de-DE" sz="2400" dirty="0"/>
              <a:t>O (99 %) @ </a:t>
            </a:r>
            <a:r>
              <a:rPr lang="de-DE" sz="2400" b="1" dirty="0"/>
              <a:t>48 V</a:t>
            </a:r>
            <a:r>
              <a:rPr lang="de-DE" sz="2400" dirty="0"/>
              <a:t> (but power </a:t>
            </a:r>
            <a:r>
              <a:rPr lang="de-DE" sz="2400" dirty="0" err="1"/>
              <a:t>supply</a:t>
            </a:r>
            <a:r>
              <a:rPr lang="de-DE" sz="2400" dirty="0"/>
              <a:t> </a:t>
            </a:r>
            <a:r>
              <a:rPr lang="de-DE" sz="2400" dirty="0" err="1"/>
              <a:t>failure</a:t>
            </a:r>
            <a:r>
              <a:rPr lang="de-DE" sz="2400" dirty="0"/>
              <a:t>)</a:t>
            </a:r>
          </a:p>
        </p:txBody>
      </p:sp>
      <p:sp>
        <p:nvSpPr>
          <p:cNvPr id="17" name="Textfeld 11">
            <a:extLst>
              <a:ext uri="{FF2B5EF4-FFF2-40B4-BE49-F238E27FC236}">
                <a16:creationId xmlns:a16="http://schemas.microsoft.com/office/drawing/2014/main" id="{EBC37CB5-306F-6F24-149C-E517AC08E4E4}"/>
              </a:ext>
            </a:extLst>
          </p:cNvPr>
          <p:cNvSpPr txBox="1"/>
          <p:nvPr/>
        </p:nvSpPr>
        <p:spPr>
          <a:xfrm>
            <a:off x="8667271" y="5115359"/>
            <a:ext cx="317499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/>
              <a:t>2 ml UPW + 0.1 ml </a:t>
            </a:r>
            <a:r>
              <a:rPr lang="de-DE" sz="2400" baseline="30000" dirty="0"/>
              <a:t>18</a:t>
            </a:r>
            <a:r>
              <a:rPr lang="de-DE" sz="2400" dirty="0"/>
              <a:t>O (89 %) @ </a:t>
            </a:r>
            <a:r>
              <a:rPr lang="de-DE" sz="2400" b="1" dirty="0"/>
              <a:t>30 V</a:t>
            </a:r>
          </a:p>
        </p:txBody>
      </p:sp>
    </p:spTree>
    <p:extLst>
      <p:ext uri="{BB962C8B-B14F-4D97-AF65-F5344CB8AC3E}">
        <p14:creationId xmlns:p14="http://schemas.microsoft.com/office/powerpoint/2010/main" val="27576852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de-DE" sz="3200" dirty="0" err="1"/>
              <a:t>Characterization</a:t>
            </a:r>
            <a:r>
              <a:rPr lang="de-DE" sz="3200" dirty="0"/>
              <a:t> of Solid Targets: </a:t>
            </a:r>
            <a:r>
              <a:rPr lang="de-DE" sz="3200" dirty="0" err="1"/>
              <a:t>Aims</a:t>
            </a:r>
            <a:r>
              <a:rPr lang="de-DE" sz="3200" dirty="0"/>
              <a:t> and </a:t>
            </a:r>
            <a:r>
              <a:rPr lang="de-DE" sz="3200" dirty="0" err="1"/>
              <a:t>Techniques</a:t>
            </a:r>
            <a:endParaRPr lang="de-DE" sz="32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25" name="Inhaltsplatzhalter 2">
            <a:extLst>
              <a:ext uri="{FF2B5EF4-FFF2-40B4-BE49-F238E27FC236}">
                <a16:creationId xmlns:a16="http://schemas.microsoft.com/office/drawing/2014/main" id="{42748086-1863-BDF3-726F-64BA798D19A1}"/>
              </a:ext>
            </a:extLst>
          </p:cNvPr>
          <p:cNvSpPr txBox="1">
            <a:spLocks/>
          </p:cNvSpPr>
          <p:nvPr/>
        </p:nvSpPr>
        <p:spPr>
          <a:xfrm>
            <a:off x="838200" y="1509577"/>
            <a:ext cx="10515600" cy="15396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e-DE" sz="24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Target </a:t>
            </a:r>
            <a:r>
              <a:rPr lang="de-DE" sz="2400" b="1" dirty="0">
                <a:solidFill>
                  <a:sysClr val="windowText" lastClr="000000"/>
                </a:solidFill>
              </a:rPr>
              <a:t>t</a:t>
            </a:r>
            <a:r>
              <a:rPr kumimoji="0" lang="de-DE" sz="24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hickness</a:t>
            </a:r>
            <a:endParaRPr kumimoji="0" lang="de-DE" sz="24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Use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thickness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formula</a:t>
            </a:r>
            <a:r>
              <a:rPr kumimoji="0" lang="de-DE" sz="22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nm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to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obtain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l-GR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Δ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SRIM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Compare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theoretical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result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measurement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data</a:t>
            </a:r>
            <a:r>
              <a:rPr kumimoji="0" lang="de-DE" sz="2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(fit)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8" name="Gruppieren 8">
            <a:extLst>
              <a:ext uri="{FF2B5EF4-FFF2-40B4-BE49-F238E27FC236}">
                <a16:creationId xmlns:a16="http://schemas.microsoft.com/office/drawing/2014/main" id="{097169F4-AD67-635D-3A08-78F266EFEEC6}"/>
              </a:ext>
            </a:extLst>
          </p:cNvPr>
          <p:cNvGrpSpPr/>
          <p:nvPr/>
        </p:nvGrpSpPr>
        <p:grpSpPr>
          <a:xfrm>
            <a:off x="838200" y="3049179"/>
            <a:ext cx="10515600" cy="2266881"/>
            <a:chOff x="838200" y="4362379"/>
            <a:chExt cx="10515600" cy="2266881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9" name="Inhaltsplatzhalter 3">
                  <a:extLst>
                    <a:ext uri="{FF2B5EF4-FFF2-40B4-BE49-F238E27FC236}">
                      <a16:creationId xmlns:a16="http://schemas.microsoft.com/office/drawing/2014/main" id="{6F2EBAD8-F2DA-3302-1F85-630CB138500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997493" y="4980403"/>
                  <a:ext cx="2080591" cy="721416"/>
                </a:xfrm>
                <a:prstGeom prst="rect">
                  <a:avLst/>
                </a:prstGeom>
                <a:noFill/>
              </p:spPr>
              <p:txBody>
                <a:bodyPr vert="horz" wrap="square" lIns="0" tIns="0" rIns="0" bIns="0" rtlCol="0">
                  <a:sp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𝑌</m:t>
                            </m:r>
                          </m:e>
                          <m:sub>
                            <m: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𝑚𝑎𝑥</m:t>
                            </m:r>
                          </m:sub>
                        </m:sSub>
                        <m:r>
                          <a:rPr lang="de-DE" sz="24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= </m:t>
                        </m:r>
                        <m:f>
                          <m:fPr>
                            <m:ctrlP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de-DE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de-DE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e>
                              <m:sup>
                                <m:r>
                                  <a:rPr lang="de-DE" sz="2400" i="1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  <m:f>
                          <m:fPr>
                            <m:ctrlP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de-DE" sz="2400" i="1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𝜔𝛾</m:t>
                            </m:r>
                          </m:num>
                          <m:den>
                            <m:sSub>
                              <m:sSubPr>
                                <m:ctrlPr>
                                  <a:rPr lang="de-DE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𝜖</m:t>
                                </m:r>
                              </m:e>
                              <m:sub>
                                <m:r>
                                  <a:rPr lang="de-DE" sz="2400" i="1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de-DE" sz="2400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29" name="Inhaltsplatzhalter 3">
                  <a:extLst>
                    <a:ext uri="{FF2B5EF4-FFF2-40B4-BE49-F238E27FC236}">
                      <a16:creationId xmlns:a16="http://schemas.microsoft.com/office/drawing/2014/main" id="{6F2EBAD8-F2DA-3302-1F85-630CB13850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7493" y="4980403"/>
                  <a:ext cx="2080591" cy="721416"/>
                </a:xfrm>
                <a:prstGeom prst="rect">
                  <a:avLst/>
                </a:prstGeom>
                <a:blipFill>
                  <a:blip r:embed="rId2"/>
                  <a:stretch>
                    <a:fillRect l="-610" t="-6897" b="-10345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0" name="Textfeld 7">
                  <a:extLst>
                    <a:ext uri="{FF2B5EF4-FFF2-40B4-BE49-F238E27FC236}">
                      <a16:creationId xmlns:a16="http://schemas.microsoft.com/office/drawing/2014/main" id="{CF776237-177A-D8E3-D81D-08FB8B5AC9BF}"/>
                    </a:ext>
                  </a:extLst>
                </p:cNvPr>
                <p:cNvSpPr txBox="1"/>
                <p:nvPr/>
              </p:nvSpPr>
              <p:spPr>
                <a:xfrm>
                  <a:off x="8799996" y="4787113"/>
                  <a:ext cx="2437516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de-DE" sz="2200" dirty="0" err="1">
                      <a:solidFill>
                        <a:prstClr val="black"/>
                      </a:solidFill>
                    </a:rPr>
                    <a:t>with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resonance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strength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2200" i="1" smtClean="0">
                          <a:solidFill>
                            <a:srgbClr val="0070C0"/>
                          </a:solidFill>
                          <a:ea typeface="Cambria Math" panose="02040503050406030204" pitchFamily="18" charset="0"/>
                        </a:rPr>
                        <m:t>𝜔𝛾</m:t>
                      </m:r>
                    </m:oMath>
                  </a14:m>
                  <a:r>
                    <a:rPr lang="de-DE" sz="2200" dirty="0">
                      <a:solidFill>
                        <a:prstClr val="black"/>
                      </a:solidFill>
                    </a:rPr>
                    <a:t> and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wavelength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14:m>
                    <m:oMath xmlns:m="http://schemas.openxmlformats.org/officeDocument/2006/math">
                      <m:r>
                        <a:rPr lang="de-DE" sz="2200" i="1">
                          <a:solidFill>
                            <a:srgbClr val="0070C0"/>
                          </a:solidFill>
                          <a:ea typeface="Cambria Math" panose="02040503050406030204" pitchFamily="18" charset="0"/>
                        </a:rPr>
                        <m:t>𝜆</m:t>
                      </m:r>
                    </m:oMath>
                  </a14:m>
                  <a:endParaRPr lang="de-DE" sz="2200" dirty="0">
                    <a:solidFill>
                      <a:prstClr val="black"/>
                    </a:solidFill>
                  </a:endParaRPr>
                </a:p>
              </p:txBody>
            </p:sp>
          </mc:Choice>
          <mc:Fallback>
            <p:sp>
              <p:nvSpPr>
                <p:cNvPr id="30" name="Textfeld 7">
                  <a:extLst>
                    <a:ext uri="{FF2B5EF4-FFF2-40B4-BE49-F238E27FC236}">
                      <a16:creationId xmlns:a16="http://schemas.microsoft.com/office/drawing/2014/main" id="{CF776237-177A-D8E3-D81D-08FB8B5AC9B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99996" y="4787113"/>
                  <a:ext cx="2437516" cy="1107996"/>
                </a:xfrm>
                <a:prstGeom prst="rect">
                  <a:avLst/>
                </a:prstGeom>
                <a:blipFill>
                  <a:blip r:embed="rId3"/>
                  <a:stretch>
                    <a:fillRect l="-3646" t="-3409" b="-10227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31" name="Inhaltsplatzhalter 2">
                  <a:extLst>
                    <a:ext uri="{FF2B5EF4-FFF2-40B4-BE49-F238E27FC236}">
                      <a16:creationId xmlns:a16="http://schemas.microsoft.com/office/drawing/2014/main" id="{3E879F85-3CBF-EB3B-E155-2B7D89FE8A4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838200" y="4362379"/>
                  <a:ext cx="10515600" cy="2266881"/>
                </a:xfrm>
                <a:prstGeom prst="rect">
                  <a:avLst/>
                </a:prstGeom>
              </p:spPr>
              <p:txBody>
                <a:bodyPr vert="horz" lIns="91440" tIns="45720" rIns="91440" bIns="45720" rtlCol="0">
                  <a:normAutofit/>
                </a:bodyPr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Font typeface="Arial" panose="020B0604020202020204" pitchFamily="34" charset="0"/>
                    <a:buNone/>
                  </a:pPr>
                  <a:r>
                    <a:rPr lang="de-DE" sz="2400" b="1" dirty="0" err="1">
                      <a:solidFill>
                        <a:prstClr val="black"/>
                      </a:solidFill>
                    </a:rPr>
                    <a:t>Stopping</a:t>
                  </a:r>
                  <a:r>
                    <a:rPr lang="de-DE" sz="2400" b="1" dirty="0">
                      <a:solidFill>
                        <a:prstClr val="black"/>
                      </a:solidFill>
                    </a:rPr>
                    <a:t> power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2400" b="1" i="1" smtClean="0">
                              <a:solidFill>
                                <a:prstClr val="black"/>
                              </a:solidFill>
                            </a:rPr>
                          </m:ctrlPr>
                        </m:sSubPr>
                        <m:e>
                          <m:r>
                            <a:rPr lang="de-DE" sz="2400" b="1" i="1" smtClean="0">
                              <a:solidFill>
                                <a:prstClr val="black"/>
                              </a:solidFill>
                              <a:ea typeface="Cambria Math" panose="02040503050406030204" pitchFamily="18" charset="0"/>
                            </a:rPr>
                            <m:t>𝝐</m:t>
                          </m:r>
                        </m:e>
                        <m:sub>
                          <m:r>
                            <a:rPr lang="de-DE" sz="2400" b="1" i="1" smtClean="0">
                              <a:solidFill>
                                <a:prstClr val="black"/>
                              </a:solidFill>
                            </a:rPr>
                            <m:t>𝒓</m:t>
                          </m:r>
                        </m:sub>
                      </m:sSub>
                    </m:oMath>
                  </a14:m>
                  <a:r>
                    <a:rPr lang="de-DE" sz="2400" dirty="0">
                      <a:solidFill>
                        <a:prstClr val="black"/>
                      </a:solidFill>
                    </a:rPr>
                    <a:t> </a:t>
                  </a:r>
                </a:p>
                <a:p>
                  <a:pPr lvl="1"/>
                  <a:r>
                    <a:rPr lang="de-DE" sz="2200" dirty="0" err="1">
                      <a:solidFill>
                        <a:prstClr val="black"/>
                      </a:solidFill>
                    </a:rPr>
                    <a:t>Obtain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maximal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yield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Y</a:t>
                  </a:r>
                  <a:r>
                    <a:rPr lang="de-DE" sz="2200" baseline="-25000" dirty="0" err="1">
                      <a:solidFill>
                        <a:prstClr val="black"/>
                      </a:solidFill>
                    </a:rPr>
                    <a:t>max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via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data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fitting</a:t>
                  </a:r>
                  <a:endParaRPr lang="de-DE" sz="2200" dirty="0">
                    <a:solidFill>
                      <a:prstClr val="black"/>
                    </a:solidFill>
                  </a:endParaRPr>
                </a:p>
                <a:p>
                  <a:pPr lvl="1"/>
                  <a:r>
                    <a:rPr lang="de-DE" sz="2200" dirty="0" err="1">
                      <a:solidFill>
                        <a:prstClr val="black"/>
                      </a:solidFill>
                    </a:rPr>
                    <a:t>Get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stopping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power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from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  <a:r>
                    <a:rPr lang="de-DE" sz="2200" dirty="0" err="1">
                      <a:solidFill>
                        <a:prstClr val="black"/>
                      </a:solidFill>
                    </a:rPr>
                    <a:t>relation</a:t>
                  </a:r>
                  <a:r>
                    <a:rPr lang="de-DE" sz="2200" dirty="0">
                      <a:solidFill>
                        <a:prstClr val="black"/>
                      </a:solidFill>
                    </a:rPr>
                    <a:t> </a:t>
                  </a: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de-DE" dirty="0">
                    <a:solidFill>
                      <a:prstClr val="black"/>
                    </a:solidFill>
                  </a:endParaRPr>
                </a:p>
                <a:p>
                  <a:pPr lvl="1"/>
                  <a:endParaRPr lang="de-DE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de-DE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de-DE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de-DE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  <a:p>
                  <a:pPr marL="0" indent="0">
                    <a:buFont typeface="Arial" panose="020B0604020202020204" pitchFamily="34" charset="0"/>
                    <a:buNone/>
                  </a:pPr>
                  <a:endParaRPr lang="de-DE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mc:Choice>
          <mc:Fallback>
            <p:sp>
              <p:nvSpPr>
                <p:cNvPr id="31" name="Inhaltsplatzhalter 2">
                  <a:extLst>
                    <a:ext uri="{FF2B5EF4-FFF2-40B4-BE49-F238E27FC236}">
                      <a16:creationId xmlns:a16="http://schemas.microsoft.com/office/drawing/2014/main" id="{3E879F85-3CBF-EB3B-E155-2B7D89FE8A4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8200" y="4362379"/>
                  <a:ext cx="10515600" cy="2266881"/>
                </a:xfrm>
                <a:prstGeom prst="rect">
                  <a:avLst/>
                </a:prstGeom>
                <a:blipFill>
                  <a:blip r:embed="rId4"/>
                  <a:stretch>
                    <a:fillRect l="-965" t="-3911"/>
                  </a:stretch>
                </a:blipFill>
              </p:spPr>
              <p:txBody>
                <a:bodyPr/>
                <a:lstStyle/>
                <a:p>
                  <a:r>
                    <a:rPr lang="de-DE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Textfeld 7">
            <a:extLst>
              <a:ext uri="{FF2B5EF4-FFF2-40B4-BE49-F238E27FC236}">
                <a16:creationId xmlns:a16="http://schemas.microsoft.com/office/drawing/2014/main" id="{29A62BB0-F7D4-E93A-C862-CF923579E902}"/>
              </a:ext>
            </a:extLst>
          </p:cNvPr>
          <p:cNvSpPr txBox="1"/>
          <p:nvPr/>
        </p:nvSpPr>
        <p:spPr>
          <a:xfrm>
            <a:off x="838200" y="4520229"/>
            <a:ext cx="2063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b="1" dirty="0" err="1"/>
              <a:t>Composition</a:t>
            </a:r>
            <a:endParaRPr lang="de-DE" sz="2400" b="1" dirty="0"/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222EC64-21F1-DA70-784D-2B8D3F5EE2D0}"/>
              </a:ext>
            </a:extLst>
          </p:cNvPr>
          <p:cNvGrpSpPr/>
          <p:nvPr/>
        </p:nvGrpSpPr>
        <p:grpSpPr>
          <a:xfrm>
            <a:off x="838200" y="5505548"/>
            <a:ext cx="7097456" cy="461665"/>
            <a:chOff x="838200" y="5581561"/>
            <a:chExt cx="7097456" cy="461665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BF5699DF-846E-90D6-CDBE-CE475B8635A3}"/>
                </a:ext>
              </a:extLst>
            </p:cNvPr>
            <p:cNvSpPr txBox="1"/>
            <p:nvPr/>
          </p:nvSpPr>
          <p:spPr>
            <a:xfrm>
              <a:off x="838200" y="5581561"/>
              <a:ext cx="709745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de-DE" sz="2400" dirty="0"/>
                <a:t>         </a:t>
              </a:r>
              <a:r>
                <a:rPr lang="de-DE" sz="2400" dirty="0" err="1"/>
                <a:t>Nuclear</a:t>
              </a:r>
              <a:r>
                <a:rPr lang="de-DE" sz="2400" dirty="0"/>
                <a:t> Resonant </a:t>
              </a:r>
              <a:r>
                <a:rPr lang="de-DE" sz="2400" dirty="0" err="1"/>
                <a:t>Reaction</a:t>
              </a:r>
              <a:r>
                <a:rPr lang="de-DE" sz="2400" dirty="0"/>
                <a:t> Analysis (NRRA)</a:t>
              </a:r>
            </a:p>
          </p:txBody>
        </p:sp>
        <p:sp>
          <p:nvSpPr>
            <p:cNvPr id="11" name="Pfeil nach rechts 7">
              <a:extLst>
                <a:ext uri="{FF2B5EF4-FFF2-40B4-BE49-F238E27FC236}">
                  <a16:creationId xmlns:a16="http://schemas.microsoft.com/office/drawing/2014/main" id="{DEF04D2B-6490-DAB8-8C73-14922ACCF60C}"/>
                </a:ext>
              </a:extLst>
            </p:cNvPr>
            <p:cNvSpPr/>
            <p:nvPr/>
          </p:nvSpPr>
          <p:spPr>
            <a:xfrm>
              <a:off x="995412" y="5714879"/>
              <a:ext cx="490329" cy="2369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42293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de-DE" sz="3200" dirty="0" err="1"/>
              <a:t>Characterization</a:t>
            </a:r>
            <a:r>
              <a:rPr lang="de-DE" sz="3200" dirty="0"/>
              <a:t> </a:t>
            </a:r>
            <a:r>
              <a:rPr lang="de-DE" sz="3200" dirty="0" err="1"/>
              <a:t>of</a:t>
            </a:r>
            <a:r>
              <a:rPr lang="de-DE" sz="3200" dirty="0"/>
              <a:t> Targets </a:t>
            </a:r>
            <a:r>
              <a:rPr lang="de-DE" sz="3200" dirty="0" err="1"/>
              <a:t>with</a:t>
            </a:r>
            <a:r>
              <a:rPr lang="de-DE" sz="3200" dirty="0"/>
              <a:t> NRRA (BGO </a:t>
            </a:r>
            <a:r>
              <a:rPr lang="de-DE" sz="3200" dirty="0" err="1"/>
              <a:t>Detectors</a:t>
            </a:r>
            <a:r>
              <a:rPr lang="de-DE" sz="3200" dirty="0"/>
              <a:t>)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Gran </a:t>
            </a:r>
            <a:r>
              <a:rPr lang="en-US" dirty="0" err="1"/>
              <a:t>Sasso</a:t>
            </a:r>
            <a:r>
              <a:rPr lang="en-US" dirty="0"/>
              <a:t> Hands-on School 2023 report - Anup &amp; Verena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Grafik 12">
            <a:extLst>
              <a:ext uri="{FF2B5EF4-FFF2-40B4-BE49-F238E27FC236}">
                <a16:creationId xmlns:a16="http://schemas.microsoft.com/office/drawing/2014/main" id="{08FAED2D-2A9E-7C8A-8BA8-E0F0F7F5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99664" y="4821949"/>
            <a:ext cx="2426129" cy="1758536"/>
          </a:xfrm>
          <a:prstGeom prst="rect">
            <a:avLst/>
          </a:prstGeom>
        </p:spPr>
      </p:pic>
      <p:sp>
        <p:nvSpPr>
          <p:cNvPr id="14" name="Inhaltsplatzhalter 2">
            <a:extLst>
              <a:ext uri="{FF2B5EF4-FFF2-40B4-BE49-F238E27FC236}">
                <a16:creationId xmlns:a16="http://schemas.microsoft.com/office/drawing/2014/main" id="{D1B10F8A-B333-C3D1-937F-CD382DC5B5AC}"/>
              </a:ext>
            </a:extLst>
          </p:cNvPr>
          <p:cNvSpPr txBox="1">
            <a:spLocks/>
          </p:cNvSpPr>
          <p:nvPr/>
        </p:nvSpPr>
        <p:spPr>
          <a:xfrm>
            <a:off x="708895" y="1092596"/>
            <a:ext cx="5503219" cy="494317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de-DE" sz="2600" dirty="0">
              <a:solidFill>
                <a:prstClr val="black"/>
              </a:solidFill>
            </a:endParaRPr>
          </a:p>
          <a:p>
            <a:r>
              <a:rPr lang="de-DE" sz="2400" dirty="0">
                <a:solidFill>
                  <a:prstClr val="black"/>
                </a:solidFill>
              </a:rPr>
              <a:t>BGO </a:t>
            </a:r>
            <a:r>
              <a:rPr lang="de-DE" sz="2400" dirty="0" err="1">
                <a:solidFill>
                  <a:prstClr val="black"/>
                </a:solidFill>
              </a:rPr>
              <a:t>scintillator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crystal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detector</a:t>
            </a:r>
            <a:endParaRPr lang="de-DE" sz="2400" dirty="0">
              <a:solidFill>
                <a:prstClr val="black"/>
              </a:solidFill>
            </a:endParaRPr>
          </a:p>
          <a:p>
            <a:endParaRPr lang="de-DE" sz="2400" dirty="0">
              <a:solidFill>
                <a:prstClr val="black"/>
              </a:solidFill>
            </a:endParaRPr>
          </a:p>
          <a:p>
            <a:r>
              <a:rPr lang="de-DE" sz="2400" dirty="0" err="1">
                <a:solidFill>
                  <a:prstClr val="black"/>
                </a:solidFill>
              </a:rPr>
              <a:t>Worse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energy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resolution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than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HPGe</a:t>
            </a:r>
            <a:r>
              <a:rPr lang="de-DE" sz="2400" dirty="0">
                <a:solidFill>
                  <a:prstClr val="black"/>
                </a:solidFill>
              </a:rPr>
              <a:t> but high </a:t>
            </a:r>
            <a:r>
              <a:rPr lang="de-DE" sz="2400" dirty="0" err="1">
                <a:solidFill>
                  <a:prstClr val="black"/>
                </a:solidFill>
              </a:rPr>
              <a:t>efficiency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</a:p>
          <a:p>
            <a:endParaRPr lang="de-DE" sz="2400" dirty="0">
              <a:solidFill>
                <a:prstClr val="black"/>
              </a:solidFill>
            </a:endParaRPr>
          </a:p>
          <a:p>
            <a:r>
              <a:rPr lang="de-DE" sz="2400" dirty="0" err="1">
                <a:solidFill>
                  <a:prstClr val="black"/>
                </a:solidFill>
              </a:rPr>
              <a:t>Detector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covers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entire</a:t>
            </a:r>
            <a:r>
              <a:rPr lang="de-DE" sz="2400" dirty="0">
                <a:solidFill>
                  <a:prstClr val="black"/>
                </a:solidFill>
              </a:rPr>
              <a:t> solid angle and </a:t>
            </a:r>
            <a:r>
              <a:rPr lang="de-DE" sz="2400" dirty="0" err="1">
                <a:solidFill>
                  <a:prstClr val="black"/>
                </a:solidFill>
              </a:rPr>
              <a:t>detects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sum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photon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energies</a:t>
            </a:r>
            <a:endParaRPr lang="de-DE" sz="2400" dirty="0">
              <a:solidFill>
                <a:prstClr val="black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sz="2400" dirty="0">
              <a:solidFill>
                <a:prstClr val="black"/>
              </a:solidFill>
            </a:endParaRPr>
          </a:p>
          <a:p>
            <a:r>
              <a:rPr lang="de-DE" sz="2400" dirty="0">
                <a:solidFill>
                  <a:prstClr val="black"/>
                </a:solidFill>
              </a:rPr>
              <a:t>Peak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r>
              <a:rPr lang="de-DE" sz="2400" dirty="0">
                <a:solidFill>
                  <a:prstClr val="black"/>
                </a:solidFill>
              </a:rPr>
              <a:t> 151 keV </a:t>
            </a:r>
            <a:r>
              <a:rPr lang="de-DE" sz="2400" dirty="0" err="1">
                <a:solidFill>
                  <a:prstClr val="black"/>
                </a:solidFill>
              </a:rPr>
              <a:t>resonance</a:t>
            </a:r>
            <a:r>
              <a:rPr lang="de-DE" sz="2400" dirty="0">
                <a:solidFill>
                  <a:prstClr val="black"/>
                </a:solidFill>
              </a:rPr>
              <a:t> </a:t>
            </a:r>
            <a:r>
              <a:rPr lang="de-DE" sz="2400" dirty="0" err="1">
                <a:solidFill>
                  <a:prstClr val="black"/>
                </a:solidFill>
              </a:rPr>
              <a:t>of</a:t>
            </a:r>
            <a:r>
              <a:rPr lang="de-DE" sz="2400" dirty="0">
                <a:solidFill>
                  <a:prstClr val="black"/>
                </a:solidFill>
              </a:rPr>
              <a:t>   </a:t>
            </a:r>
            <a:r>
              <a:rPr lang="de-DE" sz="2400" baseline="30000" dirty="0">
                <a:solidFill>
                  <a:prstClr val="black"/>
                </a:solidFill>
              </a:rPr>
              <a:t>18</a:t>
            </a:r>
            <a:r>
              <a:rPr lang="de-DE" sz="2400" dirty="0">
                <a:solidFill>
                  <a:prstClr val="black"/>
                </a:solidFill>
              </a:rPr>
              <a:t>O(p, </a:t>
            </a:r>
            <a:r>
              <a:rPr lang="el-GR" sz="2400" dirty="0">
                <a:solidFill>
                  <a:prstClr val="black"/>
                </a:solidFill>
              </a:rPr>
              <a:t>γ</a:t>
            </a:r>
            <a:r>
              <a:rPr lang="de-DE" sz="2400" dirty="0">
                <a:solidFill>
                  <a:prstClr val="black"/>
                </a:solidFill>
              </a:rPr>
              <a:t>)</a:t>
            </a:r>
            <a:r>
              <a:rPr lang="de-DE" sz="2400" baseline="30000" dirty="0">
                <a:solidFill>
                  <a:prstClr val="black"/>
                </a:solidFill>
              </a:rPr>
              <a:t>19</a:t>
            </a:r>
            <a:r>
              <a:rPr lang="de-DE" sz="2400" dirty="0">
                <a:solidFill>
                  <a:prstClr val="black"/>
                </a:solidFill>
              </a:rPr>
              <a:t>F </a:t>
            </a:r>
            <a:r>
              <a:rPr lang="de-DE" sz="2400" dirty="0" err="1">
                <a:solidFill>
                  <a:prstClr val="black"/>
                </a:solidFill>
              </a:rPr>
              <a:t>reaction</a:t>
            </a:r>
            <a:r>
              <a:rPr lang="de-DE" sz="2400" dirty="0">
                <a:solidFill>
                  <a:prstClr val="black"/>
                </a:solidFill>
              </a:rPr>
              <a:t> at 8137.7 keV</a:t>
            </a:r>
          </a:p>
          <a:p>
            <a:pPr lvl="1"/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lvl="1"/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Grafik 7">
            <a:extLst>
              <a:ext uri="{FF2B5EF4-FFF2-40B4-BE49-F238E27FC236}">
                <a16:creationId xmlns:a16="http://schemas.microsoft.com/office/drawing/2014/main" id="{935B33EA-1758-E787-6F03-E4D3A7B6C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73"/>
          <a:stretch/>
        </p:blipFill>
        <p:spPr>
          <a:xfrm>
            <a:off x="7474858" y="1070972"/>
            <a:ext cx="4509364" cy="3799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25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Characterization of the Ta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5</a:t>
            </a:r>
            <a:r>
              <a:rPr lang="en-US" sz="3200" dirty="0"/>
              <a:t> Targets with NRRA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Gran </a:t>
            </a:r>
            <a:r>
              <a:rPr lang="en-US" dirty="0" err="1"/>
              <a:t>Sasso</a:t>
            </a:r>
            <a:r>
              <a:rPr lang="en-US" dirty="0"/>
              <a:t> Hands-on School 2023 report - Anup &amp; Verena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E76BA0BE-6889-7A50-732F-FE093D2E1E89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5" name="Inhaltsplatzhalter 4">
            <a:extLst>
              <a:ext uri="{FF2B5EF4-FFF2-40B4-BE49-F238E27FC236}">
                <a16:creationId xmlns:a16="http://schemas.microsoft.com/office/drawing/2014/main" id="{5E9CA864-8668-F5AC-1947-5FBCDAFF9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607" y="822228"/>
            <a:ext cx="6711429" cy="5220000"/>
          </a:xfrm>
          <a:prstGeom prst="rect">
            <a:avLst/>
          </a:prstGeom>
        </p:spPr>
      </p:pic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8D0BDF3-4530-6294-5220-1590F31FB641}"/>
              </a:ext>
            </a:extLst>
          </p:cNvPr>
          <p:cNvSpPr txBox="1">
            <a:spLocks/>
          </p:cNvSpPr>
          <p:nvPr/>
        </p:nvSpPr>
        <p:spPr>
          <a:xfrm>
            <a:off x="712734" y="1252596"/>
            <a:ext cx="5151037" cy="478963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Scan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sample (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several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proton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energies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)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Spreaded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peak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around</a:t>
            </a:r>
            <a:r>
              <a:rPr lang="de-DE" sz="2600" dirty="0">
                <a:solidFill>
                  <a:sysClr val="windowText" lastClr="000000"/>
                </a:solidFill>
              </a:rPr>
              <a:t> 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8137.7 keV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Determine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area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peak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subtracted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background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Do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this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for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every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measurement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point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proton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energy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600" dirty="0">
              <a:solidFill>
                <a:sysClr val="windowText" lastClr="000000"/>
              </a:solidFill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Calculate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yield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=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counts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/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charge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lvl="1"/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lvl="1"/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de-DE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2C06057D-4822-AC00-7864-525ED5BBB684}"/>
              </a:ext>
            </a:extLst>
          </p:cNvPr>
          <p:cNvSpPr/>
          <p:nvPr/>
        </p:nvSpPr>
        <p:spPr>
          <a:xfrm>
            <a:off x="8054734" y="5591331"/>
            <a:ext cx="597408" cy="2729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1115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638" y="240429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Stellar nucleosynthesis</a:t>
            </a:r>
            <a:br>
              <a:rPr lang="en-US" dirty="0"/>
            </a:b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5DDD49-F4F4-44BF-ADF1-990C824E940D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3126C601-8248-F56A-0E71-3C6A8EDABD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303DA27F-EE0B-C185-629B-0AE09866761A}"/>
              </a:ext>
            </a:extLst>
          </p:cNvPr>
          <p:cNvSpPr txBox="1">
            <a:spLocks/>
          </p:cNvSpPr>
          <p:nvPr/>
        </p:nvSpPr>
        <p:spPr>
          <a:xfrm>
            <a:off x="396638" y="785005"/>
            <a:ext cx="10824640" cy="108607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34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1700" indent="-2286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BBN produced light elements, mainly </a:t>
            </a:r>
            <a:r>
              <a:rPr lang="en-GB" dirty="0">
                <a:solidFill>
                  <a:srgbClr val="0070C0"/>
                </a:solidFill>
              </a:rPr>
              <a:t>H</a:t>
            </a:r>
            <a:r>
              <a:rPr lang="en-GB" dirty="0"/>
              <a:t> and </a:t>
            </a:r>
            <a:r>
              <a:rPr lang="en-GB" baseline="30000" dirty="0">
                <a:solidFill>
                  <a:srgbClr val="0070C0"/>
                </a:solidFill>
              </a:rPr>
              <a:t>4</a:t>
            </a:r>
            <a:r>
              <a:rPr lang="en-GB" dirty="0">
                <a:solidFill>
                  <a:srgbClr val="0070C0"/>
                </a:solidFill>
              </a:rPr>
              <a:t>He</a:t>
            </a:r>
            <a:r>
              <a:rPr lang="en-GB" dirty="0"/>
              <a:t>. Other elements are synthetized inside stars with an associated energy production.</a:t>
            </a:r>
          </a:p>
        </p:txBody>
      </p:sp>
      <p:pic>
        <p:nvPicPr>
          <p:cNvPr id="3073" name="Picture 5" descr="Asplund-Met_abundances">
            <a:extLst>
              <a:ext uri="{FF2B5EF4-FFF2-40B4-BE49-F238E27FC236}">
                <a16:creationId xmlns:a16="http://schemas.microsoft.com/office/drawing/2014/main" id="{1B2CBC48-3B77-8C7F-178F-D96DF2E56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230" y="1518547"/>
            <a:ext cx="6595161" cy="4346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Oval 6">
            <a:extLst>
              <a:ext uri="{FF2B5EF4-FFF2-40B4-BE49-F238E27FC236}">
                <a16:creationId xmlns:a16="http://schemas.microsoft.com/office/drawing/2014/main" id="{17CE0389-E063-D765-0538-EE11E0FE58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090" y="4688173"/>
            <a:ext cx="4101022" cy="732360"/>
          </a:xfrm>
          <a:prstGeom prst="ellipse">
            <a:avLst/>
          </a:prstGeom>
          <a:noFill/>
          <a:ln w="38100">
            <a:solidFill>
              <a:srgbClr val="FFB1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7" name="Line 7">
            <a:extLst>
              <a:ext uri="{FF2B5EF4-FFF2-40B4-BE49-F238E27FC236}">
                <a16:creationId xmlns:a16="http://schemas.microsoft.com/office/drawing/2014/main" id="{840D836C-BD82-E03D-29F4-EF164D238C55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713289" y="5259417"/>
            <a:ext cx="549602" cy="599204"/>
          </a:xfrm>
          <a:prstGeom prst="line">
            <a:avLst/>
          </a:prstGeom>
          <a:noFill/>
          <a:ln w="38100">
            <a:solidFill>
              <a:srgbClr val="FFB1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79" name="Text Box 8">
            <a:extLst>
              <a:ext uri="{FF2B5EF4-FFF2-40B4-BE49-F238E27FC236}">
                <a16:creationId xmlns:a16="http://schemas.microsoft.com/office/drawing/2014/main" id="{D73C90B4-FA19-7164-5CB0-D40EEA6DAB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20978" y="5826367"/>
            <a:ext cx="4465517" cy="371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3E89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0000" tIns="46800" rIns="90000" bIns="4680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Charged-particle induced reactions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FFFEB4BD-C9E8-3343-1E68-B7674680D48F}"/>
              </a:ext>
            </a:extLst>
          </p:cNvPr>
          <p:cNvSpPr txBox="1"/>
          <p:nvPr/>
        </p:nvSpPr>
        <p:spPr>
          <a:xfrm>
            <a:off x="7396563" y="1871075"/>
            <a:ext cx="38687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b="1" dirty="0">
                <a:solidFill>
                  <a:srgbClr val="105AA1"/>
                </a:solidFill>
                <a:cs typeface="Calibri" panose="020F0502020204030204" pitchFamily="34" charset="0"/>
              </a:rPr>
              <a:t>LUNA - </a:t>
            </a:r>
            <a:r>
              <a:rPr lang="de-DE" dirty="0" err="1">
                <a:cs typeface="Calibri" panose="020F0502020204030204" pitchFamily="34" charset="0"/>
              </a:rPr>
              <a:t>Direct</a:t>
            </a:r>
            <a:r>
              <a:rPr lang="de-DE" dirty="0">
                <a:cs typeface="Calibri" panose="020F0502020204030204" pitchFamily="34" charset="0"/>
              </a:rPr>
              <a:t> </a:t>
            </a:r>
            <a:r>
              <a:rPr lang="de-DE" dirty="0" err="1">
                <a:cs typeface="Calibri" panose="020F0502020204030204" pitchFamily="34" charset="0"/>
              </a:rPr>
              <a:t>corss</a:t>
            </a:r>
            <a:r>
              <a:rPr lang="de-DE" dirty="0">
                <a:cs typeface="Calibri" panose="020F0502020204030204" pitchFamily="34" charset="0"/>
              </a:rPr>
              <a:t> </a:t>
            </a:r>
            <a:r>
              <a:rPr lang="de-DE" dirty="0" err="1">
                <a:cs typeface="Calibri" panose="020F0502020204030204" pitchFamily="34" charset="0"/>
              </a:rPr>
              <a:t>section</a:t>
            </a:r>
            <a:r>
              <a:rPr lang="de-DE" dirty="0">
                <a:cs typeface="Calibri" panose="020F0502020204030204" pitchFamily="34" charset="0"/>
              </a:rPr>
              <a:t> </a:t>
            </a:r>
            <a:r>
              <a:rPr lang="de-DE" dirty="0" err="1">
                <a:cs typeface="Calibri" panose="020F0502020204030204" pitchFamily="34" charset="0"/>
              </a:rPr>
              <a:t>measurements</a:t>
            </a:r>
            <a:r>
              <a:rPr lang="de-DE" dirty="0">
                <a:cs typeface="Calibri" panose="020F0502020204030204" pitchFamily="34" charset="0"/>
              </a:rPr>
              <a:t> @ Gamow </a:t>
            </a:r>
            <a:r>
              <a:rPr lang="de-DE" dirty="0" err="1">
                <a:cs typeface="Calibri" panose="020F0502020204030204" pitchFamily="34" charset="0"/>
              </a:rPr>
              <a:t>window</a:t>
            </a:r>
            <a:endParaRPr lang="de-DE" dirty="0"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6020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Characterization of the Ta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5</a:t>
            </a:r>
            <a:r>
              <a:rPr lang="en-US" sz="3200" dirty="0"/>
              <a:t> Target (78 V)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A93282C9-CC88-1C60-4368-9426637F504B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4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pic>
        <p:nvPicPr>
          <p:cNvPr id="15" name="Inhaltsplatzhalter 10" descr="Ein Bild, das Reihe, Diagramm, Zahl enthält.&#10;&#10;Automatisch generierte Beschreibung">
            <a:extLst>
              <a:ext uri="{FF2B5EF4-FFF2-40B4-BE49-F238E27FC236}">
                <a16:creationId xmlns:a16="http://schemas.microsoft.com/office/drawing/2014/main" id="{2EE9AFF7-626B-AA1C-5D11-DFF3BA209D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936000"/>
            <a:ext cx="6711430" cy="5220000"/>
          </a:xfrm>
          <a:prstGeom prst="rect">
            <a:avLst/>
          </a:prstGeom>
        </p:spPr>
      </p:pic>
      <p:grpSp>
        <p:nvGrpSpPr>
          <p:cNvPr id="8" name="Gruppieren 5">
            <a:extLst>
              <a:ext uri="{FF2B5EF4-FFF2-40B4-BE49-F238E27FC236}">
                <a16:creationId xmlns:a16="http://schemas.microsoft.com/office/drawing/2014/main" id="{FB5DB922-1100-D8AB-E58A-CC12B0B820AF}"/>
              </a:ext>
            </a:extLst>
          </p:cNvPr>
          <p:cNvGrpSpPr/>
          <p:nvPr/>
        </p:nvGrpSpPr>
        <p:grpSpPr>
          <a:xfrm>
            <a:off x="6989812" y="5184000"/>
            <a:ext cx="4127500" cy="461665"/>
            <a:chOff x="6611792" y="5178604"/>
            <a:chExt cx="4127500" cy="461665"/>
          </a:xfrm>
        </p:grpSpPr>
        <p:sp>
          <p:nvSpPr>
            <p:cNvPr id="9" name="Textfeld 6">
              <a:extLst>
                <a:ext uri="{FF2B5EF4-FFF2-40B4-BE49-F238E27FC236}">
                  <a16:creationId xmlns:a16="http://schemas.microsoft.com/office/drawing/2014/main" id="{2B54790D-C724-3403-61BA-E7D0B8D2705C}"/>
                </a:ext>
              </a:extLst>
            </p:cNvPr>
            <p:cNvSpPr txBox="1"/>
            <p:nvPr/>
          </p:nvSpPr>
          <p:spPr>
            <a:xfrm>
              <a:off x="6611792" y="5178604"/>
              <a:ext cx="4127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    </a:t>
              </a:r>
              <a:r>
                <a:rPr kumimoji="0" lang="de-D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99 % </a:t>
              </a:r>
              <a:r>
                <a:rPr kumimoji="0" lang="de-DE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of</a:t>
              </a:r>
              <a:r>
                <a:rPr kumimoji="0" lang="de-D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Oxygen-18</a:t>
              </a:r>
            </a:p>
          </p:txBody>
        </p:sp>
        <p:sp>
          <p:nvSpPr>
            <p:cNvPr id="10" name="Pfeil nach rechts 7">
              <a:extLst>
                <a:ext uri="{FF2B5EF4-FFF2-40B4-BE49-F238E27FC236}">
                  <a16:creationId xmlns:a16="http://schemas.microsoft.com/office/drawing/2014/main" id="{CF9E7C87-206D-A4B8-9C1F-365F24D356CD}"/>
                </a:ext>
              </a:extLst>
            </p:cNvPr>
            <p:cNvSpPr/>
            <p:nvPr/>
          </p:nvSpPr>
          <p:spPr>
            <a:xfrm>
              <a:off x="6611792" y="5307704"/>
              <a:ext cx="490329" cy="2369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Inhaltsplatzhalter 14">
                <a:extLst>
                  <a:ext uri="{FF2B5EF4-FFF2-40B4-BE49-F238E27FC236}">
                    <a16:creationId xmlns:a16="http://schemas.microsoft.com/office/drawing/2014/main" id="{854E290F-AF1A-E9D1-3E26-93FB16E4AF5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989741" y="1265821"/>
                <a:ext cx="4841399" cy="391817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Y</a:t>
                </a:r>
                <a:r>
                  <a:rPr kumimoji="0" lang="de-DE" sz="2400" b="0" i="0" u="none" strike="noStrike" kern="1200" cap="none" spc="0" normalizeH="0" baseline="-2500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max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via fit: 2.942 c/</a:t>
                </a:r>
                <a:r>
                  <a:rPr kumimoji="0" lang="de-DE" sz="24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uC</a:t>
                </a: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Δ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 via fit: 19.572 keV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r>
                  <a:rPr kumimoji="0" lang="el-GR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Δ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E </a:t>
                </a:r>
                <a:r>
                  <a:rPr lang="de-DE" sz="2400" dirty="0">
                    <a:solidFill>
                      <a:sysClr val="windowText" lastClr="000000"/>
                    </a:solidFill>
                  </a:rPr>
                  <a:t>via </a:t>
                </a:r>
                <a:r>
                  <a:rPr lang="de-DE" sz="2400" dirty="0" err="1">
                    <a:solidFill>
                      <a:sysClr val="windowText" lastClr="000000"/>
                    </a:solidFill>
                  </a:rPr>
                  <a:t>formula</a:t>
                </a:r>
                <a:r>
                  <a:rPr lang="de-DE" sz="2400" dirty="0">
                    <a:solidFill>
                      <a:sysClr val="windowText" lastClr="000000"/>
                    </a:solidFill>
                  </a:rPr>
                  <a:t> and SRIM: </a:t>
                </a:r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17.370 keV</a:t>
                </a: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lang="de-DE" sz="2400" dirty="0">
                  <a:solidFill>
                    <a:sysClr val="windowText" lastClr="000000"/>
                  </a:solidFill>
                </a:endParaRPr>
              </a:p>
              <a:p>
                <a:pPr marL="228600" marR="0" lvl="0" indent="-22860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de-DE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𝜖</m:t>
                        </m:r>
                      </m:e>
                      <m:sub>
                        <m:r>
                          <a:rPr lang="de-DE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</m:oMath>
                </a14:m>
                <a:r>
                  <a:rPr kumimoji="0" lang="de-DE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= 3.223 x 10</a:t>
                </a:r>
                <a:r>
                  <a:rPr kumimoji="0" lang="de-DE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-14</a:t>
                </a:r>
                <a:r>
                  <a:rPr kumimoji="0" lang="de-DE" sz="2400" b="0" i="0" u="none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eV/</a:t>
                </a:r>
                <a:r>
                  <a:rPr kumimoji="0" lang="de-DE" sz="2400" b="0" i="0" u="none" strike="noStrike" kern="1200" cap="none" spc="0" normalizeH="0" noProof="0" dirty="0" err="1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g</a:t>
                </a:r>
                <a:r>
                  <a:rPr kumimoji="0" lang="de-DE" sz="2400" b="0" i="0" u="none" strike="noStrike" kern="1200" cap="none" spc="0" normalizeH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/cm</a:t>
                </a:r>
                <a:r>
                  <a:rPr kumimoji="0" lang="de-DE" sz="2400" b="0" i="0" u="none" strike="noStrike" kern="1200" cap="none" spc="0" normalizeH="0" baseline="3000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</a:t>
                </a: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de-DE" sz="2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de-DE" sz="26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90000"/>
                  </a:lnSpc>
                  <a:spcBef>
                    <a:spcPts val="100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None/>
                  <a:tabLst/>
                  <a:defRPr/>
                </a:pPr>
                <a:endParaRPr kumimoji="0" lang="de-DE" sz="24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1" name="Inhaltsplatzhalter 14">
                <a:extLst>
                  <a:ext uri="{FF2B5EF4-FFF2-40B4-BE49-F238E27FC236}">
                    <a16:creationId xmlns:a16="http://schemas.microsoft.com/office/drawing/2014/main" id="{854E290F-AF1A-E9D1-3E26-93FB16E4AF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9741" y="1265821"/>
                <a:ext cx="4841399" cy="3918179"/>
              </a:xfrm>
              <a:prstGeom prst="rect">
                <a:avLst/>
              </a:prstGeom>
              <a:blipFill>
                <a:blip r:embed="rId3"/>
                <a:stretch>
                  <a:fillRect l="-183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6E6DBA32-ADEB-ECD5-B66E-307F66112BF8}"/>
              </a:ext>
            </a:extLst>
          </p:cNvPr>
          <p:cNvCxnSpPr>
            <a:cxnSpLocks/>
          </p:cNvCxnSpPr>
          <p:nvPr/>
        </p:nvCxnSpPr>
        <p:spPr>
          <a:xfrm>
            <a:off x="1782000" y="3568135"/>
            <a:ext cx="2727259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3897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Characterization of the Ta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/>
              <a:t>5 </a:t>
            </a:r>
            <a:r>
              <a:rPr lang="en-US" sz="3200" dirty="0"/>
              <a:t>Target (30 V)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1" name="Inhaltsplatzhalter 14">
            <a:extLst>
              <a:ext uri="{FF2B5EF4-FFF2-40B4-BE49-F238E27FC236}">
                <a16:creationId xmlns:a16="http://schemas.microsoft.com/office/drawing/2014/main" id="{A5012502-E71E-6B08-F144-F4EFC1AA3F42}"/>
              </a:ext>
            </a:extLst>
          </p:cNvPr>
          <p:cNvSpPr txBox="1">
            <a:spLocks/>
          </p:cNvSpPr>
          <p:nvPr/>
        </p:nvSpPr>
        <p:spPr>
          <a:xfrm>
            <a:off x="6989741" y="1265821"/>
            <a:ext cx="4841399" cy="31527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Y</a:t>
            </a:r>
            <a:r>
              <a:rPr kumimoji="0" lang="de-DE" sz="2400" b="0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max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via fit: 0.273 c/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uC</a:t>
            </a: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l-GR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Δ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E via fit: 7.776 keV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Ratio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of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Y</a:t>
            </a:r>
            <a:r>
              <a:rPr kumimoji="0" lang="de-DE" sz="2400" b="0" i="0" u="none" strike="noStrike" kern="1200" cap="none" spc="0" normalizeH="0" baseline="-2500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max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: 0.09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Inhaltsplatzhalter 4" descr="Ein Bild, das Reihe, Diagramm enthält.&#10;&#10;Automatisch generierte Beschreibung">
            <a:extLst>
              <a:ext uri="{FF2B5EF4-FFF2-40B4-BE49-F238E27FC236}">
                <a16:creationId xmlns:a16="http://schemas.microsoft.com/office/drawing/2014/main" id="{16699C39-0DD0-63F3-7847-78B713408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00" y="936000"/>
            <a:ext cx="6711430" cy="5220000"/>
          </a:xfrm>
          <a:prstGeom prst="rect">
            <a:avLst/>
          </a:prstGeom>
        </p:spPr>
      </p:pic>
      <p:grpSp>
        <p:nvGrpSpPr>
          <p:cNvPr id="23" name="Gruppieren 5">
            <a:extLst>
              <a:ext uri="{FF2B5EF4-FFF2-40B4-BE49-F238E27FC236}">
                <a16:creationId xmlns:a16="http://schemas.microsoft.com/office/drawing/2014/main" id="{8592BB87-44D6-2218-0823-FD85899C9AB5}"/>
              </a:ext>
            </a:extLst>
          </p:cNvPr>
          <p:cNvGrpSpPr/>
          <p:nvPr/>
        </p:nvGrpSpPr>
        <p:grpSpPr>
          <a:xfrm>
            <a:off x="6989812" y="4356000"/>
            <a:ext cx="4127500" cy="461665"/>
            <a:chOff x="6611792" y="5179952"/>
            <a:chExt cx="4127500" cy="461665"/>
          </a:xfrm>
        </p:grpSpPr>
        <p:sp>
          <p:nvSpPr>
            <p:cNvPr id="24" name="Textfeld 6">
              <a:extLst>
                <a:ext uri="{FF2B5EF4-FFF2-40B4-BE49-F238E27FC236}">
                  <a16:creationId xmlns:a16="http://schemas.microsoft.com/office/drawing/2014/main" id="{D4F73FE8-D7E4-3134-EEF7-FC21F7731014}"/>
                </a:ext>
              </a:extLst>
            </p:cNvPr>
            <p:cNvSpPr txBox="1"/>
            <p:nvPr/>
          </p:nvSpPr>
          <p:spPr>
            <a:xfrm>
              <a:off x="6611792" y="5179952"/>
              <a:ext cx="41275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rPr>
                <a:t>          </a:t>
              </a:r>
              <a:r>
                <a:rPr kumimoji="0" lang="de-D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9 % </a:t>
              </a:r>
              <a:r>
                <a:rPr kumimoji="0" lang="de-DE" sz="24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of</a:t>
              </a:r>
              <a:r>
                <a:rPr kumimoji="0" lang="de-DE" sz="24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Oxygen-18</a:t>
              </a:r>
            </a:p>
          </p:txBody>
        </p:sp>
        <p:sp>
          <p:nvSpPr>
            <p:cNvPr id="25" name="Pfeil nach rechts 7">
              <a:extLst>
                <a:ext uri="{FF2B5EF4-FFF2-40B4-BE49-F238E27FC236}">
                  <a16:creationId xmlns:a16="http://schemas.microsoft.com/office/drawing/2014/main" id="{2C63B6E2-0AE2-9FF2-BFA6-87F36EB8D94D}"/>
                </a:ext>
              </a:extLst>
            </p:cNvPr>
            <p:cNvSpPr/>
            <p:nvPr/>
          </p:nvSpPr>
          <p:spPr>
            <a:xfrm>
              <a:off x="6611792" y="5307704"/>
              <a:ext cx="490329" cy="236940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086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nhaltsplatzhalter 7">
            <a:extLst>
              <a:ext uri="{FF2B5EF4-FFF2-40B4-BE49-F238E27FC236}">
                <a16:creationId xmlns:a16="http://schemas.microsoft.com/office/drawing/2014/main" id="{F7476811-1D7C-0226-1714-9258BF50FD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2387" y="2308612"/>
            <a:ext cx="7399649" cy="3504473"/>
          </a:xfrm>
          <a:prstGeom prst="rect">
            <a:avLst/>
          </a:prstGeom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Characterization of Gas Target Density</a:t>
            </a:r>
            <a:br>
              <a:rPr lang="en-US" dirty="0"/>
            </a:b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Gran </a:t>
            </a:r>
            <a:r>
              <a:rPr lang="en-US" dirty="0" err="1"/>
              <a:t>Sasso</a:t>
            </a:r>
            <a:r>
              <a:rPr lang="en-US" dirty="0"/>
              <a:t> Hands-on School 2023 report - Anup &amp; Verena 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1" name="Inhaltsplatzhalter 5">
            <a:extLst>
              <a:ext uri="{FF2B5EF4-FFF2-40B4-BE49-F238E27FC236}">
                <a16:creationId xmlns:a16="http://schemas.microsoft.com/office/drawing/2014/main" id="{339D37A2-0B96-4A1F-4C38-F30C499A04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408" y="830725"/>
            <a:ext cx="5181600" cy="1172639"/>
          </a:xfrm>
          <a:prstGeom prst="rect">
            <a:avLst/>
          </a:prstGeom>
        </p:spPr>
      </p:pic>
      <p:sp>
        <p:nvSpPr>
          <p:cNvPr id="22" name="Inhaltsplatzhalter 10">
            <a:extLst>
              <a:ext uri="{FF2B5EF4-FFF2-40B4-BE49-F238E27FC236}">
                <a16:creationId xmlns:a16="http://schemas.microsoft.com/office/drawing/2014/main" id="{4154EA1E-7E5E-5860-7FDD-E0CF514FAE06}"/>
              </a:ext>
            </a:extLst>
          </p:cNvPr>
          <p:cNvSpPr txBox="1">
            <a:spLocks/>
          </p:cNvSpPr>
          <p:nvPr/>
        </p:nvSpPr>
        <p:spPr>
          <a:xfrm>
            <a:off x="644241" y="1417045"/>
            <a:ext cx="4482548" cy="4420629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Monitor gas target density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Measure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pressure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24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temperatures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lang="de-DE" sz="2400" dirty="0">
                <a:solidFill>
                  <a:sysClr val="windowText" lastClr="000000"/>
                </a:solidFill>
              </a:rPr>
              <a:t>at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different positions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Obtain density via ideal gas law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4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Include results in data analysis</a:t>
            </a:r>
          </a:p>
        </p:txBody>
      </p:sp>
      <p:sp>
        <p:nvSpPr>
          <p:cNvPr id="23" name="Pfeil nach rechts 12">
            <a:extLst>
              <a:ext uri="{FF2B5EF4-FFF2-40B4-BE49-F238E27FC236}">
                <a16:creationId xmlns:a16="http://schemas.microsoft.com/office/drawing/2014/main" id="{C1DB420A-1E8E-92EA-1BCC-8FF0A73B91E4}"/>
              </a:ext>
            </a:extLst>
          </p:cNvPr>
          <p:cNvSpPr/>
          <p:nvPr/>
        </p:nvSpPr>
        <p:spPr>
          <a:xfrm rot="6485416">
            <a:off x="8339265" y="2312041"/>
            <a:ext cx="720000" cy="23694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48570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Characterization of Gas Target Density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6433" y="6267342"/>
            <a:ext cx="951257" cy="365125"/>
          </a:xfrm>
        </p:spPr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5240" y="6267342"/>
            <a:ext cx="5000795" cy="365125"/>
          </a:xfrm>
        </p:spPr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11" name="Inhaltsplatzhalter 5">
            <a:extLst>
              <a:ext uri="{FF2B5EF4-FFF2-40B4-BE49-F238E27FC236}">
                <a16:creationId xmlns:a16="http://schemas.microsoft.com/office/drawing/2014/main" id="{23E1595C-FBEF-4E1F-BA84-EF855EBC8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779" y="1197243"/>
            <a:ext cx="6711429" cy="5220000"/>
          </a:xfrm>
          <a:prstGeom prst="rect">
            <a:avLst/>
          </a:prstGeom>
        </p:spPr>
      </p:pic>
      <p:sp>
        <p:nvSpPr>
          <p:cNvPr id="12" name="Inhaltsplatzhalter 3">
            <a:extLst>
              <a:ext uri="{FF2B5EF4-FFF2-40B4-BE49-F238E27FC236}">
                <a16:creationId xmlns:a16="http://schemas.microsoft.com/office/drawing/2014/main" id="{08A444F1-30ED-245C-E958-47DD699BA7B9}"/>
              </a:ext>
            </a:extLst>
          </p:cNvPr>
          <p:cNvSpPr txBox="1">
            <a:spLocks/>
          </p:cNvSpPr>
          <p:nvPr/>
        </p:nvSpPr>
        <p:spPr>
          <a:xfrm>
            <a:off x="7227650" y="1308396"/>
            <a:ext cx="4449417" cy="435133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Calorimeter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heats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up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gas (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lower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density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Constant high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density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in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target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chamber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Density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drops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with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increasing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distance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from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target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chamber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(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collimator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 and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pumps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rPr>
              <a:t>)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de-DE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490FE9A6-1606-7B4C-8F95-1F9846939327}"/>
              </a:ext>
            </a:extLst>
          </p:cNvPr>
          <p:cNvSpPr txBox="1"/>
          <p:nvPr/>
        </p:nvSpPr>
        <p:spPr>
          <a:xfrm>
            <a:off x="3694937" y="2613127"/>
            <a:ext cx="175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>
                <a:cs typeface="Calibri" panose="020F0502020204030204" pitchFamily="34" charset="0"/>
              </a:rPr>
              <a:t>Collimator</a:t>
            </a:r>
            <a:endParaRPr lang="de-DE" sz="2000" dirty="0">
              <a:cs typeface="Calibri" panose="020F0502020204030204" pitchFamily="34" charset="0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3C618B3A-D78C-66A0-E19D-C52D6DCC5078}"/>
              </a:ext>
            </a:extLst>
          </p:cNvPr>
          <p:cNvSpPr txBox="1"/>
          <p:nvPr/>
        </p:nvSpPr>
        <p:spPr>
          <a:xfrm>
            <a:off x="563446" y="1182206"/>
            <a:ext cx="17538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>
                <a:cs typeface="Calibri" panose="020F0502020204030204" pitchFamily="34" charset="0"/>
              </a:rPr>
              <a:t>Calorimeter</a:t>
            </a:r>
            <a:endParaRPr lang="de-DE" sz="2000" dirty="0">
              <a:cs typeface="Calibri" panose="020F0502020204030204" pitchFamily="34" charset="0"/>
            </a:endParaRPr>
          </a:p>
        </p:txBody>
      </p:sp>
      <p:sp>
        <p:nvSpPr>
          <p:cNvPr id="18" name="Pfeil nach rechts 12">
            <a:extLst>
              <a:ext uri="{FF2B5EF4-FFF2-40B4-BE49-F238E27FC236}">
                <a16:creationId xmlns:a16="http://schemas.microsoft.com/office/drawing/2014/main" id="{01D81BCD-D327-6241-B9CB-229B6963D0E3}"/>
              </a:ext>
            </a:extLst>
          </p:cNvPr>
          <p:cNvSpPr/>
          <p:nvPr/>
        </p:nvSpPr>
        <p:spPr>
          <a:xfrm rot="7235510">
            <a:off x="3432022" y="3264952"/>
            <a:ext cx="720000" cy="23694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Pfeil nach rechts 12">
            <a:extLst>
              <a:ext uri="{FF2B5EF4-FFF2-40B4-BE49-F238E27FC236}">
                <a16:creationId xmlns:a16="http://schemas.microsoft.com/office/drawing/2014/main" id="{AC71FB5B-DF6B-EB5A-3D23-D1972A5090C0}"/>
              </a:ext>
            </a:extLst>
          </p:cNvPr>
          <p:cNvSpPr/>
          <p:nvPr/>
        </p:nvSpPr>
        <p:spPr>
          <a:xfrm rot="4180542">
            <a:off x="1108090" y="1857751"/>
            <a:ext cx="720000" cy="23694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Pfeil nach rechts 12">
            <a:extLst>
              <a:ext uri="{FF2B5EF4-FFF2-40B4-BE49-F238E27FC236}">
                <a16:creationId xmlns:a16="http://schemas.microsoft.com/office/drawing/2014/main" id="{8C4957A0-8361-CA27-14D0-EA94F1C28A91}"/>
              </a:ext>
            </a:extLst>
          </p:cNvPr>
          <p:cNvSpPr/>
          <p:nvPr/>
        </p:nvSpPr>
        <p:spPr>
          <a:xfrm rot="7235510">
            <a:off x="2513554" y="1476887"/>
            <a:ext cx="720000" cy="236940"/>
          </a:xfrm>
          <a:prstGeom prst="rightArrow">
            <a:avLst/>
          </a:prstGeom>
          <a:solidFill>
            <a:srgbClr val="FF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0273213C-4E9B-2596-A31E-528913EBA98C}"/>
              </a:ext>
            </a:extLst>
          </p:cNvPr>
          <p:cNvSpPr txBox="1"/>
          <p:nvPr/>
        </p:nvSpPr>
        <p:spPr>
          <a:xfrm>
            <a:off x="2629471" y="850198"/>
            <a:ext cx="26025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cs typeface="Calibri" panose="020F0502020204030204" pitchFamily="34" charset="0"/>
              </a:rPr>
              <a:t>Target Chamber</a:t>
            </a:r>
          </a:p>
        </p:txBody>
      </p:sp>
    </p:spTree>
    <p:extLst>
      <p:ext uri="{BB962C8B-B14F-4D97-AF65-F5344CB8AC3E}">
        <p14:creationId xmlns:p14="http://schemas.microsoft.com/office/powerpoint/2010/main" val="620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 animBg="1"/>
      <p:bldP spid="19" grpId="0" animBg="1"/>
      <p:bldP spid="21" grpId="0" animBg="1"/>
      <p:bldP spid="2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Summary</a:t>
            </a:r>
            <a:br>
              <a:rPr lang="en-US" dirty="0"/>
            </a:b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DD61EB-36DD-4287-99D4-2655154ABD6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76BC763-87DA-19AD-9A2C-BDF8FCA15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22" name="Inhaltsplatzhalter 10">
            <a:extLst>
              <a:ext uri="{FF2B5EF4-FFF2-40B4-BE49-F238E27FC236}">
                <a16:creationId xmlns:a16="http://schemas.microsoft.com/office/drawing/2014/main" id="{4154EA1E-7E5E-5860-7FDD-E0CF514FAE06}"/>
              </a:ext>
            </a:extLst>
          </p:cNvPr>
          <p:cNvSpPr txBox="1">
            <a:spLocks/>
          </p:cNvSpPr>
          <p:nvPr/>
        </p:nvSpPr>
        <p:spPr>
          <a:xfrm>
            <a:off x="644240" y="1417045"/>
            <a:ext cx="9144337" cy="4420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Energy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calibration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HPGe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LUNA MV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Second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week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– Target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solid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using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LUNA 400 kV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accelerator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Determination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extended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gas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target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de-DE" sz="26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de-DE" sz="26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profile</a:t>
            </a:r>
            <a:endParaRPr kumimoji="0" lang="de-DE" sz="26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de-DE" sz="26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our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6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supervisors</a:t>
            </a:r>
            <a:r>
              <a:rPr lang="de-DE" sz="26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Denise and Federico!</a:t>
            </a:r>
          </a:p>
        </p:txBody>
      </p:sp>
    </p:spTree>
    <p:extLst>
      <p:ext uri="{BB962C8B-B14F-4D97-AF65-F5344CB8AC3E}">
        <p14:creationId xmlns:p14="http://schemas.microsoft.com/office/powerpoint/2010/main" val="33484571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06" y="184148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Cross section values at stellar energies</a:t>
            </a:r>
            <a:br>
              <a:rPr lang="en-US" sz="3200" dirty="0"/>
            </a:br>
            <a:endParaRPr lang="de-DE" sz="32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2AE0C-A2F9-4313-AA0D-D4705111D0E8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8" name="Text Box 3">
            <a:extLst>
              <a:ext uri="{FF2B5EF4-FFF2-40B4-BE49-F238E27FC236}">
                <a16:creationId xmlns:a16="http://schemas.microsoft.com/office/drawing/2014/main" id="{E3811211-6EF3-7EF0-72D2-9A08027ACC18}"/>
              </a:ext>
            </a:extLst>
          </p:cNvPr>
          <p:cNvSpPr txBox="1">
            <a:spLocks noChangeArrowheads="1"/>
          </p:cNvSpPr>
          <p:nvPr/>
        </p:nvSpPr>
        <p:spPr bwMode="auto">
          <a:xfrm rot="16199285">
            <a:off x="-1622425" y="3044825"/>
            <a:ext cx="3705225" cy="396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endParaRPr lang="it-IT" altLang="it-IT" sz="20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3903F2D9-A0E8-6E73-CDFD-ECB3DA5AC4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6350" y="3001963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</a:endParaRPr>
          </a:p>
        </p:txBody>
      </p:sp>
      <p:sp>
        <p:nvSpPr>
          <p:cNvPr id="30" name="Text Box 6">
            <a:extLst>
              <a:ext uri="{FF2B5EF4-FFF2-40B4-BE49-F238E27FC236}">
                <a16:creationId xmlns:a16="http://schemas.microsoft.com/office/drawing/2014/main" id="{E6ACD05B-4E86-7321-A29C-0A4BEB28D4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69642" y="1173039"/>
            <a:ext cx="4857752" cy="286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3333CC"/>
                </a:solidFill>
                <a:latin typeface="+mn-lt"/>
              </a:rPr>
              <a:t>Example: our Sun:</a:t>
            </a:r>
            <a:endParaRPr lang="en-US" altLang="it-IT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 err="1">
                <a:solidFill>
                  <a:srgbClr val="000000"/>
                </a:solidFill>
                <a:latin typeface="+mn-lt"/>
              </a:rPr>
              <a:t>kT</a:t>
            </a: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 = 1 </a:t>
            </a:r>
            <a:r>
              <a:rPr lang="en-US" altLang="it-IT" sz="2000" dirty="0" err="1">
                <a:solidFill>
                  <a:srgbClr val="000000"/>
                </a:solidFill>
                <a:latin typeface="+mn-lt"/>
              </a:rPr>
              <a:t>keV</a:t>
            </a:r>
            <a:endParaRPr lang="en-US" altLang="it-IT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E</a:t>
            </a:r>
            <a:r>
              <a:rPr lang="en-US" altLang="it-IT" sz="2000" baseline="-25000" dirty="0">
                <a:solidFill>
                  <a:srgbClr val="000000"/>
                </a:solidFill>
                <a:latin typeface="+mn-lt"/>
              </a:rPr>
              <a:t>C </a:t>
            </a: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≈ 0.5-2 MeV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E</a:t>
            </a:r>
            <a:r>
              <a:rPr lang="en-US" altLang="it-IT" sz="2000" baseline="-25000" dirty="0">
                <a:solidFill>
                  <a:srgbClr val="000000"/>
                </a:solidFill>
                <a:latin typeface="+mn-lt"/>
              </a:rPr>
              <a:t>0</a:t>
            </a: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 ≈ 5-30 </a:t>
            </a:r>
            <a:r>
              <a:rPr lang="en-US" altLang="it-IT" sz="2000" dirty="0" err="1">
                <a:solidFill>
                  <a:srgbClr val="000000"/>
                </a:solidFill>
                <a:latin typeface="+mn-lt"/>
              </a:rPr>
              <a:t>keV</a:t>
            </a:r>
            <a:endParaRPr lang="en-US" altLang="it-IT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for reactions of H burning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it-IT" sz="2000" dirty="0">
              <a:solidFill>
                <a:srgbClr val="000000"/>
              </a:solidFill>
              <a:latin typeface="+mn-lt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US" altLang="it-IT" sz="2000" dirty="0" err="1">
                <a:solidFill>
                  <a:srgbClr val="000000"/>
                </a:solidFill>
                <a:latin typeface="+mn-lt"/>
              </a:rPr>
              <a:t>kT</a:t>
            </a: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 but also E</a:t>
            </a:r>
            <a:r>
              <a:rPr lang="en-US" altLang="it-IT" sz="2000" baseline="-25000" dirty="0">
                <a:solidFill>
                  <a:srgbClr val="000000"/>
                </a:solidFill>
                <a:latin typeface="+mn-lt"/>
              </a:rPr>
              <a:t>0</a:t>
            </a: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 &lt;&lt; E</a:t>
            </a:r>
            <a:r>
              <a:rPr lang="en-US" altLang="it-IT" sz="2000" baseline="-25000" dirty="0">
                <a:solidFill>
                  <a:srgbClr val="000000"/>
                </a:solidFill>
                <a:latin typeface="+mn-lt"/>
              </a:rPr>
              <a:t>C </a:t>
            </a:r>
            <a:r>
              <a:rPr lang="en-US" altLang="it-IT" sz="2000" dirty="0">
                <a:solidFill>
                  <a:srgbClr val="000000"/>
                </a:solidFill>
                <a:latin typeface="+mn-lt"/>
              </a:rPr>
              <a:t>!!</a:t>
            </a:r>
          </a:p>
        </p:txBody>
      </p:sp>
      <p:sp>
        <p:nvSpPr>
          <p:cNvPr id="31" name="Freccia in giù 14">
            <a:extLst>
              <a:ext uri="{FF2B5EF4-FFF2-40B4-BE49-F238E27FC236}">
                <a16:creationId xmlns:a16="http://schemas.microsoft.com/office/drawing/2014/main" id="{72B07CEE-FDFD-5A86-3F5C-89BB63B055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0450" y="2875695"/>
            <a:ext cx="431800" cy="581025"/>
          </a:xfrm>
          <a:prstGeom prst="downArrow">
            <a:avLst>
              <a:gd name="adj1" fmla="val 50000"/>
              <a:gd name="adj2" fmla="val 50023"/>
            </a:avLst>
          </a:prstGeom>
          <a:solidFill>
            <a:srgbClr val="003399"/>
          </a:solidFill>
          <a:ln w="0" algn="ctr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ttangolo 1">
                <a:extLst>
                  <a:ext uri="{FF2B5EF4-FFF2-40B4-BE49-F238E27FC236}">
                    <a16:creationId xmlns:a16="http://schemas.microsoft.com/office/drawing/2014/main" id="{EEFC3F1D-FA0E-2F53-F2B5-F2F3B92DB921}"/>
                  </a:ext>
                </a:extLst>
              </p:cNvPr>
              <p:cNvSpPr/>
              <p:nvPr/>
            </p:nvSpPr>
            <p:spPr>
              <a:xfrm>
                <a:off x="2333823" y="4439625"/>
                <a:ext cx="5220468" cy="9221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den>
                      </m:f>
                      <m:r>
                        <a:rPr lang="it-IT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𝑆</m:t>
                      </m:r>
                      <m:d>
                        <m:dPr>
                          <m:ctrlP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m:rPr>
                          <m:sty m:val="p"/>
                        </m:rPr>
                        <a:rPr lang="it-IT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exp</m:t>
                      </m:r>
                      <m:d>
                        <m:dPr>
                          <m:ctrlPr>
                            <a:rPr lang="it-I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⁡−</m:t>
                          </m:r>
                          <m:r>
                            <a:rPr lang="it-IT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31.29 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𝑍</m:t>
                              </m:r>
                            </m:e>
                            <m:sub>
                              <m: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it-IT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f>
                                <m:f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𝜇</m:t>
                                  </m:r>
                                </m:num>
                                <m:den>
                                  <m:r>
                                    <a:rPr lang="it-IT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den>
                              </m:f>
                            </m:e>
                          </m:rad>
                        </m:e>
                      </m:d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32" name="Rettangolo 1">
                <a:extLst>
                  <a:ext uri="{FF2B5EF4-FFF2-40B4-BE49-F238E27FC236}">
                    <a16:creationId xmlns:a16="http://schemas.microsoft.com/office/drawing/2014/main" id="{EEFC3F1D-FA0E-2F53-F2B5-F2F3B92DB92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33823" y="4439625"/>
                <a:ext cx="5220468" cy="92217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ttangolo 2">
            <a:extLst>
              <a:ext uri="{FF2B5EF4-FFF2-40B4-BE49-F238E27FC236}">
                <a16:creationId xmlns:a16="http://schemas.microsoft.com/office/drawing/2014/main" id="{D7991311-5D4D-743D-6529-B6B91874D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5175" y="5196517"/>
            <a:ext cx="97416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Exponential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decrease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of the cross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section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with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decreasing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energy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  <a:sym typeface="Wingdings" panose="05000000000000000000" pitchFamily="2" charset="2"/>
              </a:rPr>
              <a:t>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Cross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sections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in the range of </a:t>
            </a:r>
            <a:r>
              <a:rPr lang="it-IT" altLang="it-IT" sz="2000" dirty="0" err="1">
                <a:solidFill>
                  <a:srgbClr val="0070C0"/>
                </a:solidFill>
                <a:latin typeface="+mn-lt"/>
              </a:rPr>
              <a:t>pb</a:t>
            </a:r>
            <a:r>
              <a:rPr lang="it-IT" altLang="it-IT" sz="2000" dirty="0">
                <a:solidFill>
                  <a:srgbClr val="0070C0"/>
                </a:solidFill>
                <a:latin typeface="+mn-lt"/>
              </a:rPr>
              <a:t>-fb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it-IT" altLang="it-IT" sz="2000" dirty="0" err="1">
                <a:solidFill>
                  <a:srgbClr val="000000"/>
                </a:solidFill>
                <a:latin typeface="+mn-lt"/>
              </a:rPr>
              <a:t>at</a:t>
            </a:r>
            <a:r>
              <a:rPr lang="it-IT" altLang="it-IT" sz="2000" dirty="0">
                <a:solidFill>
                  <a:srgbClr val="000000"/>
                </a:solidFill>
                <a:latin typeface="+mn-lt"/>
              </a:rPr>
              <a:t> stellar energies</a:t>
            </a:r>
          </a:p>
        </p:txBody>
      </p:sp>
      <p:pic>
        <p:nvPicPr>
          <p:cNvPr id="34" name="Immagine 4">
            <a:extLst>
              <a:ext uri="{FF2B5EF4-FFF2-40B4-BE49-F238E27FC236}">
                <a16:creationId xmlns:a16="http://schemas.microsoft.com/office/drawing/2014/main" id="{72A25198-1E74-410D-B9AF-2A49B6BD2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382" y="1000606"/>
            <a:ext cx="5124356" cy="3093676"/>
          </a:xfrm>
          <a:prstGeom prst="rect">
            <a:avLst/>
          </a:prstGeom>
        </p:spPr>
      </p:pic>
      <p:sp>
        <p:nvSpPr>
          <p:cNvPr id="35" name="Slide Number Placeholder 34">
            <a:extLst>
              <a:ext uri="{FF2B5EF4-FFF2-40B4-BE49-F238E27FC236}">
                <a16:creationId xmlns:a16="http://schemas.microsoft.com/office/drawing/2014/main" id="{9B1D216C-8496-3B6E-8018-4343FC339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AA637D7-6305-0706-C5F8-3E72C68E2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5557" y="822228"/>
            <a:ext cx="4182943" cy="3525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3946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4">
            <a:extLst>
              <a:ext uri="{FF2B5EF4-FFF2-40B4-BE49-F238E27FC236}">
                <a16:creationId xmlns:a16="http://schemas.microsoft.com/office/drawing/2014/main" id="{5F735A71-07FC-5B6B-21FC-44E33098E80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6593907" y="3135924"/>
            <a:ext cx="5406887" cy="3479344"/>
          </a:xfrm>
          <a:prstGeom prst="rect">
            <a:avLst/>
          </a:prstGeom>
          <a:ln>
            <a:noFill/>
          </a:ln>
        </p:spPr>
      </p:pic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3" y="240429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Reaction rate at stellar energies</a:t>
            </a:r>
            <a:endParaRPr lang="de-DE" sz="32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A24540-A864-46A5-A51F-F0A22EB4AFE6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84314" y="6308727"/>
            <a:ext cx="5000795" cy="365125"/>
          </a:xfrm>
        </p:spPr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36891323-A78F-C3EA-4FE3-7FD8273F6CAC}"/>
                  </a:ext>
                </a:extLst>
              </p:cNvPr>
              <p:cNvSpPr/>
              <p:nvPr/>
            </p:nvSpPr>
            <p:spPr>
              <a:xfrm>
                <a:off x="574555" y="1146926"/>
                <a:ext cx="8458200" cy="40934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altLang="it-IT" sz="2000" dirty="0">
                    <a:solidFill>
                      <a:srgbClr val="0070C0"/>
                    </a:solidFill>
                  </a:rPr>
                  <a:t>Laboratory:    </a:t>
                </a:r>
              </a:p>
              <a:p>
                <a:endParaRPr lang="it-IT" altLang="it-IT" sz="2000" dirty="0">
                  <a:solidFill>
                    <a:srgbClr val="0070C0"/>
                  </a:solidFill>
                </a:endParaRPr>
              </a:p>
              <a:p>
                <a:r>
                  <a:rPr lang="en-US" altLang="it-IT" sz="2000" dirty="0" err="1">
                    <a:solidFill>
                      <a:srgbClr val="000000"/>
                    </a:solidFill>
                  </a:rPr>
                  <a:t>R</a:t>
                </a:r>
                <a:r>
                  <a:rPr lang="en-US" altLang="it-IT" sz="2000" baseline="-25000" dirty="0" err="1">
                    <a:solidFill>
                      <a:srgbClr val="000000"/>
                    </a:solidFill>
                  </a:rPr>
                  <a:t>lab</a:t>
                </a:r>
                <a:r>
                  <a:rPr lang="en-US" altLang="it-IT" sz="2000" dirty="0">
                    <a:solidFill>
                      <a:srgbClr val="000000"/>
                    </a:solidFill>
                  </a:rPr>
                  <a:t>= N</a:t>
                </a:r>
                <a:r>
                  <a:rPr lang="en-US" altLang="it-IT" sz="2000" baseline="-25000" dirty="0">
                    <a:solidFill>
                      <a:srgbClr val="000000"/>
                    </a:solidFill>
                  </a:rPr>
                  <a:t>p</a:t>
                </a:r>
                <a:r>
                  <a:rPr lang="en-US" altLang="it-IT" sz="2000" dirty="0">
                    <a:solidFill>
                      <a:srgbClr val="000000"/>
                    </a:solidFill>
                  </a:rPr>
                  <a:t> </a:t>
                </a:r>
                <a:r>
                  <a:rPr lang="en-US" altLang="it-IT" sz="2000" dirty="0" err="1">
                    <a:solidFill>
                      <a:srgbClr val="000000"/>
                    </a:solidFill>
                  </a:rPr>
                  <a:t>N</a:t>
                </a:r>
                <a:r>
                  <a:rPr lang="en-US" altLang="it-IT" sz="2000" baseline="-25000" dirty="0" err="1">
                    <a:solidFill>
                      <a:srgbClr val="000000"/>
                    </a:solidFill>
                  </a:rPr>
                  <a:t>t</a:t>
                </a:r>
                <a:r>
                  <a:rPr lang="en-US" altLang="it-IT" sz="2000" dirty="0">
                    <a:solidFill>
                      <a:srgbClr val="00000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it-IT" sz="2000" dirty="0">
                    <a:solidFill>
                      <a:srgbClr val="000000"/>
                    </a:solidFill>
                  </a:rPr>
                  <a:t> e</a:t>
                </a:r>
              </a:p>
              <a:p>
                <a:endParaRPr lang="en-US" altLang="it-IT" sz="2000" dirty="0">
                  <a:solidFill>
                    <a:srgbClr val="000000"/>
                  </a:solidFill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N</a:t>
                </a:r>
                <a:r>
                  <a:rPr lang="en-US" altLang="it-IT" sz="2000" baseline="-25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p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= number of projectile ions ≈ 10</a:t>
                </a:r>
                <a:r>
                  <a:rPr lang="en-US" altLang="it-IT" sz="2000" baseline="30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14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</a:t>
                </a:r>
                <a:r>
                  <a:rPr lang="en-US" altLang="it-IT" sz="2000" dirty="0" err="1">
                    <a:solidFill>
                      <a:srgbClr val="000000"/>
                    </a:solidFill>
                    <a:sym typeface="Symbol" panose="05050102010706020507" pitchFamily="18" charset="2"/>
                  </a:rPr>
                  <a:t>pps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(100 mA q=1</a:t>
                </a:r>
                <a:r>
                  <a:rPr lang="en-US" altLang="it-IT" sz="2000" baseline="30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+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it-IT" sz="2000" dirty="0" err="1">
                    <a:solidFill>
                      <a:srgbClr val="000000"/>
                    </a:solidFill>
                    <a:sym typeface="Symbol" panose="05050102010706020507" pitchFamily="18" charset="2"/>
                  </a:rPr>
                  <a:t>N</a:t>
                </a:r>
                <a:r>
                  <a:rPr lang="en-US" altLang="it-IT" sz="2000" baseline="-25000" dirty="0" err="1">
                    <a:solidFill>
                      <a:srgbClr val="000000"/>
                    </a:solidFill>
                    <a:sym typeface="Symbol" panose="05050102010706020507" pitchFamily="18" charset="2"/>
                  </a:rPr>
                  <a:t>t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= number of target atoms ≈ 10</a:t>
                </a:r>
                <a:r>
                  <a:rPr lang="en-US" altLang="it-IT" sz="2000" baseline="30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18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at/cm</a:t>
                </a:r>
                <a:r>
                  <a:rPr lang="en-US" altLang="it-IT" sz="2000" baseline="30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2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𝜎</m:t>
                    </m:r>
                  </m:oMath>
                </a14:m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= cross section = 10</a:t>
                </a:r>
                <a:r>
                  <a:rPr lang="en-US" altLang="it-IT" sz="2000" baseline="30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-36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cm</a:t>
                </a:r>
                <a:r>
                  <a:rPr lang="en-US" altLang="it-IT" sz="2000" baseline="30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2</a:t>
                </a: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 (often even smaller)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altLang="it-IT" sz="2000" dirty="0">
                    <a:solidFill>
                      <a:srgbClr val="000000"/>
                    </a:solidFill>
                    <a:sym typeface="Symbol" panose="05050102010706020507" pitchFamily="18" charset="2"/>
                  </a:rPr>
                  <a:t>e= efficiency ≈1-5% for gamma rays</a:t>
                </a:r>
              </a:p>
              <a:p>
                <a:endParaRPr lang="en-US" altLang="it-IT" sz="2000" dirty="0">
                  <a:solidFill>
                    <a:srgbClr val="000000"/>
                  </a:solidFill>
                  <a:sym typeface="Symbol" panose="05050102010706020507" pitchFamily="18" charset="2"/>
                </a:endParaRPr>
              </a:p>
              <a:p>
                <a:r>
                  <a:rPr lang="en-US" altLang="it-IT" sz="2000" dirty="0">
                    <a:solidFill>
                      <a:srgbClr val="000000"/>
                    </a:solidFill>
                    <a:sym typeface="Wingdings" panose="05000000000000000000" pitchFamily="2" charset="2"/>
                  </a:rPr>
                  <a:t></a:t>
                </a:r>
                <a:r>
                  <a:rPr lang="en-US" altLang="it-IT" sz="2000" dirty="0" err="1">
                    <a:solidFill>
                      <a:srgbClr val="0070C0"/>
                    </a:solidFill>
                    <a:sym typeface="Symbol" panose="05050102010706020507" pitchFamily="18" charset="2"/>
                  </a:rPr>
                  <a:t>R</a:t>
                </a:r>
                <a:r>
                  <a:rPr lang="en-US" altLang="it-IT" sz="2000" baseline="-25000" dirty="0" err="1">
                    <a:solidFill>
                      <a:srgbClr val="0070C0"/>
                    </a:solidFill>
                    <a:sym typeface="Symbol" panose="05050102010706020507" pitchFamily="18" charset="2"/>
                  </a:rPr>
                  <a:t>lab</a:t>
                </a:r>
                <a:r>
                  <a:rPr lang="en-US" altLang="it-IT" sz="2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≈ 1-5 10</a:t>
                </a:r>
                <a:r>
                  <a:rPr lang="en-US" altLang="it-IT" sz="2000" baseline="30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-6</a:t>
                </a:r>
                <a:r>
                  <a:rPr lang="en-US" altLang="it-IT" sz="2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counts/s ≈ 4 10</a:t>
                </a:r>
                <a:r>
                  <a:rPr lang="en-US" altLang="it-IT" sz="2000" baseline="30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-3</a:t>
                </a:r>
                <a:r>
                  <a:rPr lang="en-US" altLang="it-IT" sz="2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-2 10</a:t>
                </a:r>
                <a:r>
                  <a:rPr lang="en-US" altLang="it-IT" sz="2000" baseline="30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-2</a:t>
                </a:r>
                <a:r>
                  <a:rPr lang="en-US" altLang="it-IT" sz="2000" dirty="0">
                    <a:solidFill>
                      <a:srgbClr val="0070C0"/>
                    </a:solidFill>
                    <a:sym typeface="Symbol" panose="05050102010706020507" pitchFamily="18" charset="2"/>
                  </a:rPr>
                  <a:t> counts/h</a:t>
                </a:r>
              </a:p>
              <a:p>
                <a:endParaRPr lang="it-IT" altLang="it-IT" sz="2000" dirty="0">
                  <a:solidFill>
                    <a:srgbClr val="0070C0"/>
                  </a:solidFill>
                  <a:latin typeface="Comic Sans MS" panose="030F0702030302020204" pitchFamily="66" charset="0"/>
                </a:endParaRPr>
              </a:p>
            </p:txBody>
          </p:sp>
        </mc:Choice>
        <mc:Fallback>
          <p:sp>
            <p:nvSpPr>
              <p:cNvPr id="2" name="Rettangolo 1">
                <a:extLst>
                  <a:ext uri="{FF2B5EF4-FFF2-40B4-BE49-F238E27FC236}">
                    <a16:creationId xmlns:a16="http://schemas.microsoft.com/office/drawing/2014/main" id="{36891323-A78F-C3EA-4FE3-7FD8273F6CA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555" y="1146926"/>
                <a:ext cx="8458200" cy="4093428"/>
              </a:xfrm>
              <a:prstGeom prst="rect">
                <a:avLst/>
              </a:prstGeom>
              <a:blipFill>
                <a:blip r:embed="rId3"/>
                <a:stretch>
                  <a:fillRect l="-750" t="-9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66D943A-6D16-CBBF-6E01-28BCD92AE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6F67C38-9EA4-836F-7888-14516E23D5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3397" y="60258"/>
            <a:ext cx="3758207" cy="313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424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06" y="184148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Measuring Fusion Reactions in Laboratory</a:t>
            </a:r>
            <a:endParaRPr lang="de-DE" sz="32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79F084-C623-45C3-96DF-4A92152242D7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3" name="AutoShape 9">
            <a:extLst>
              <a:ext uri="{FF2B5EF4-FFF2-40B4-BE49-F238E27FC236}">
                <a16:creationId xmlns:a16="http://schemas.microsoft.com/office/drawing/2014/main" id="{285F9113-6D53-3270-A6B3-F3623B302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51710" y="2067950"/>
            <a:ext cx="2735139" cy="829179"/>
          </a:xfrm>
          <a:prstGeom prst="roundRect">
            <a:avLst>
              <a:gd name="adj" fmla="val 16667"/>
            </a:avLst>
          </a:prstGeom>
          <a:solidFill>
            <a:srgbClr val="CFE7F5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lIns="81612" tIns="55170" rIns="81612" bIns="40806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8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ACCELERATOR</a:t>
            </a:r>
          </a:p>
        </p:txBody>
      </p:sp>
      <p:sp>
        <p:nvSpPr>
          <p:cNvPr id="8" name="Line 10">
            <a:extLst>
              <a:ext uri="{FF2B5EF4-FFF2-40B4-BE49-F238E27FC236}">
                <a16:creationId xmlns:a16="http://schemas.microsoft.com/office/drawing/2014/main" id="{2CA1EBBB-2DA9-ACC2-DA40-FB0C68CE4F53}"/>
              </a:ext>
            </a:extLst>
          </p:cNvPr>
          <p:cNvSpPr>
            <a:spLocks noChangeShapeType="1"/>
          </p:cNvSpPr>
          <p:nvPr/>
        </p:nvSpPr>
        <p:spPr bwMode="auto">
          <a:xfrm>
            <a:off x="4088288" y="2482540"/>
            <a:ext cx="2404043" cy="1439"/>
          </a:xfrm>
          <a:prstGeom prst="line">
            <a:avLst/>
          </a:prstGeom>
          <a:ln>
            <a:headEnd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1EBD0E1F-15FE-5FF1-0909-D20DFDF0F7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37649" y="2200388"/>
            <a:ext cx="83494" cy="580137"/>
          </a:xfrm>
          <a:prstGeom prst="roundRect">
            <a:avLst>
              <a:gd name="adj" fmla="val 1722"/>
            </a:avLst>
          </a:prstGeom>
          <a:solidFill>
            <a:srgbClr val="4C4C4C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Box 11">
            <a:extLst>
              <a:ext uri="{FF2B5EF4-FFF2-40B4-BE49-F238E27FC236}">
                <a16:creationId xmlns:a16="http://schemas.microsoft.com/office/drawing/2014/main" id="{B5AA1C9B-6335-546E-5725-FC6873E4E5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2145" y="1667957"/>
            <a:ext cx="1841181" cy="313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2" tIns="55170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TARGET</a:t>
            </a:r>
          </a:p>
        </p:txBody>
      </p:sp>
      <p:sp>
        <p:nvSpPr>
          <p:cNvPr id="11" name="Line 11">
            <a:extLst>
              <a:ext uri="{FF2B5EF4-FFF2-40B4-BE49-F238E27FC236}">
                <a16:creationId xmlns:a16="http://schemas.microsoft.com/office/drawing/2014/main" id="{6A3B2DBC-BC6C-47B3-449C-51C213CE3E1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856536" y="2506375"/>
            <a:ext cx="453457" cy="580138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Line 12">
            <a:extLst>
              <a:ext uri="{FF2B5EF4-FFF2-40B4-BE49-F238E27FC236}">
                <a16:creationId xmlns:a16="http://schemas.microsoft.com/office/drawing/2014/main" id="{F18B460D-632A-89BD-1966-FF929EAFA97E}"/>
              </a:ext>
            </a:extLst>
          </p:cNvPr>
          <p:cNvSpPr>
            <a:spLocks noChangeShapeType="1"/>
          </p:cNvSpPr>
          <p:nvPr/>
        </p:nvSpPr>
        <p:spPr bwMode="auto">
          <a:xfrm>
            <a:off x="7307114" y="2489100"/>
            <a:ext cx="381480" cy="597412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Line 13">
            <a:extLst>
              <a:ext uri="{FF2B5EF4-FFF2-40B4-BE49-F238E27FC236}">
                <a16:creationId xmlns:a16="http://schemas.microsoft.com/office/drawing/2014/main" id="{03439025-7763-267C-061B-1C9BADD87F52}"/>
              </a:ext>
            </a:extLst>
          </p:cNvPr>
          <p:cNvSpPr>
            <a:spLocks noChangeShapeType="1"/>
          </p:cNvSpPr>
          <p:nvPr/>
        </p:nvSpPr>
        <p:spPr bwMode="auto">
          <a:xfrm>
            <a:off x="7389169" y="2408485"/>
            <a:ext cx="646356" cy="1440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Line 14">
            <a:extLst>
              <a:ext uri="{FF2B5EF4-FFF2-40B4-BE49-F238E27FC236}">
                <a16:creationId xmlns:a16="http://schemas.microsoft.com/office/drawing/2014/main" id="{9AF7A369-45F8-C63C-987F-F85B7D4CBCC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405003" y="1842744"/>
            <a:ext cx="498083" cy="453457"/>
          </a:xfrm>
          <a:prstGeom prst="line">
            <a:avLst/>
          </a:prstGeom>
          <a:noFill/>
          <a:ln w="36720" cap="flat">
            <a:solidFill>
              <a:srgbClr val="FF6633"/>
            </a:solidFill>
            <a:prstDash val="sysDot"/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 Box 15">
            <a:extLst>
              <a:ext uri="{FF2B5EF4-FFF2-40B4-BE49-F238E27FC236}">
                <a16:creationId xmlns:a16="http://schemas.microsoft.com/office/drawing/2014/main" id="{D37618B3-2096-C7F4-3950-E73F33D622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03086" y="1372022"/>
            <a:ext cx="1832690" cy="545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2" tIns="55170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REACTION PRODUCTS</a:t>
            </a:r>
          </a:p>
        </p:txBody>
      </p:sp>
      <p:pic>
        <p:nvPicPr>
          <p:cNvPr id="18" name="Picture 16">
            <a:extLst>
              <a:ext uri="{FF2B5EF4-FFF2-40B4-BE49-F238E27FC236}">
                <a16:creationId xmlns:a16="http://schemas.microsoft.com/office/drawing/2014/main" id="{D68A8A48-2102-E4C5-EB4F-95B16E3247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5788" y="2109060"/>
            <a:ext cx="654993" cy="7082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9" name="Text Box 17">
            <a:extLst>
              <a:ext uri="{FF2B5EF4-FFF2-40B4-BE49-F238E27FC236}">
                <a16:creationId xmlns:a16="http://schemas.microsoft.com/office/drawing/2014/main" id="{D305BF5C-BB0A-3428-C63F-72044FFCD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33988" y="2008928"/>
            <a:ext cx="1574864" cy="382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2" tIns="40806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9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  <a:latin typeface="Symbol" panose="05050102010706020507" pitchFamily="18" charset="2"/>
              </a:rPr>
              <a:t>, 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p, n,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  <a:latin typeface="Symbol" panose="05050102010706020507" pitchFamily="18" charset="2"/>
              </a:rPr>
              <a:t> ,</a:t>
            </a: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FF6633"/>
                </a:solidFill>
                <a:effectLst/>
                <a:uLnTx/>
                <a:uFillTx/>
                <a:latin typeface="Arial" panose="020B0604020202020204" pitchFamily="34" charset="0"/>
              </a:rPr>
              <a:t> ...</a:t>
            </a:r>
          </a:p>
        </p:txBody>
      </p:sp>
      <p:sp>
        <p:nvSpPr>
          <p:cNvPr id="20" name="AutoShape 5">
            <a:extLst>
              <a:ext uri="{FF2B5EF4-FFF2-40B4-BE49-F238E27FC236}">
                <a16:creationId xmlns:a16="http://schemas.microsoft.com/office/drawing/2014/main" id="{D2ECEB69-3CC4-70ED-3640-E2944C574DC3}"/>
              </a:ext>
            </a:extLst>
          </p:cNvPr>
          <p:cNvSpPr>
            <a:spLocks noChangeArrowheads="1"/>
          </p:cNvSpPr>
          <p:nvPr/>
        </p:nvSpPr>
        <p:spPr bwMode="auto">
          <a:xfrm rot="19980000">
            <a:off x="7841186" y="3388014"/>
            <a:ext cx="414589" cy="829179"/>
          </a:xfrm>
          <a:prstGeom prst="roundRect">
            <a:avLst>
              <a:gd name="adj" fmla="val 347"/>
            </a:avLst>
          </a:prstGeom>
          <a:solidFill>
            <a:srgbClr val="C5000B"/>
          </a:solidFill>
          <a:ln w="9360" cap="flat">
            <a:solidFill>
              <a:srgbClr val="80808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632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C229D393-8924-84B1-6904-B7567D489F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6999" y="4236234"/>
            <a:ext cx="3550000" cy="124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2" tIns="55170" rIns="81612" bIns="40806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5000B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DETECTOR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kumimoji="0" lang="en-US" altLang="it-IT" sz="2000" b="0" i="0" u="none" strike="noStrike" kern="1200" cap="none" spc="0" normalizeH="0" baseline="0" noProof="0" dirty="0">
                <a:ln>
                  <a:noFill/>
                </a:ln>
                <a:solidFill>
                  <a:srgbClr val="C5000B"/>
                </a:solidFill>
                <a:effectLst/>
                <a:uLnTx/>
                <a:uFillTx/>
                <a:latin typeface="Comic Sans MS" panose="030F0702030302020204" pitchFamily="66" charset="0"/>
                <a:cs typeface="Times New Roman" panose="02020603050405020304" pitchFamily="18" charset="0"/>
              </a:rPr>
              <a:t>(to be chosen considering the particular case)</a:t>
            </a:r>
          </a:p>
        </p:txBody>
      </p:sp>
      <p:sp>
        <p:nvSpPr>
          <p:cNvPr id="22" name="Text Box 13">
            <a:extLst>
              <a:ext uri="{FF2B5EF4-FFF2-40B4-BE49-F238E27FC236}">
                <a16:creationId xmlns:a16="http://schemas.microsoft.com/office/drawing/2014/main" id="{87D47773-DE9E-6A50-5AB5-6A6876D80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4407" y="4499897"/>
            <a:ext cx="3549999" cy="708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2" tIns="48967" rIns="81612" bIns="40806"/>
          <a:lstStyle>
            <a:lvl1pPr marL="215900" indent="-214313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215900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/>
            </a:pPr>
            <a:endParaRPr kumimoji="0" lang="it-IT" altLang="it-IT" sz="90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23" name="Text Box 13">
            <a:extLst>
              <a:ext uri="{FF2B5EF4-FFF2-40B4-BE49-F238E27FC236}">
                <a16:creationId xmlns:a16="http://schemas.microsoft.com/office/drawing/2014/main" id="{F7AF568D-5885-CB8B-2103-CD9507CBC5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4486" y="2860409"/>
            <a:ext cx="2196748" cy="467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81612" tIns="48967" rIns="81612" bIns="40806"/>
          <a:lstStyle>
            <a:lvl1pPr marL="215900" indent="-214313"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1pPr>
            <a:lvl2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2pPr>
            <a:lvl3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3pPr>
            <a:lvl4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4pPr>
            <a:lvl5pPr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DejaVu Sans" charset="0"/>
                <a:cs typeface="DejaVu Sans" charset="0"/>
              </a:defRPr>
            </a:lvl9pPr>
          </a:lstStyle>
          <a:p>
            <a:pPr marL="215900" marR="0" lvl="0" indent="-2143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45000"/>
              <a:buFontTx/>
              <a:buNone/>
              <a:tabLst>
                <a:tab pos="215900" algn="l"/>
                <a:tab pos="673100" algn="l"/>
                <a:tab pos="1130300" algn="l"/>
                <a:tab pos="1587500" algn="l"/>
                <a:tab pos="2044700" algn="l"/>
                <a:tab pos="2501900" algn="l"/>
                <a:tab pos="2959100" algn="l"/>
                <a:tab pos="3416300" algn="l"/>
                <a:tab pos="3873500" algn="l"/>
                <a:tab pos="4330700" algn="l"/>
                <a:tab pos="4787900" algn="l"/>
                <a:tab pos="5245100" algn="l"/>
                <a:tab pos="5702300" algn="l"/>
                <a:tab pos="6159500" algn="l"/>
                <a:tab pos="6616700" algn="l"/>
                <a:tab pos="7073900" algn="l"/>
                <a:tab pos="7531100" algn="l"/>
                <a:tab pos="7988300" algn="l"/>
                <a:tab pos="8445500" algn="l"/>
                <a:tab pos="8902700" algn="l"/>
                <a:tab pos="9359900" algn="l"/>
              </a:tabLst>
              <a:defRPr/>
            </a:pPr>
            <a:endParaRPr kumimoji="0" lang="it-IT" altLang="it-IT" sz="907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2">
                <a:extLst>
                  <a:ext uri="{FF2B5EF4-FFF2-40B4-BE49-F238E27FC236}">
                    <a16:creationId xmlns:a16="http://schemas.microsoft.com/office/drawing/2014/main" id="{ECA21FEC-7472-4450-27D8-16691FB05568}"/>
                  </a:ext>
                </a:extLst>
              </p:cNvPr>
              <p:cNvSpPr txBox="1"/>
              <p:nvPr/>
            </p:nvSpPr>
            <p:spPr>
              <a:xfrm>
                <a:off x="1081860" y="3664214"/>
                <a:ext cx="4572000" cy="9158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𝜎</m:t>
                      </m:r>
                      <m:r>
                        <a:rPr lang="it-IT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it-IT" sz="24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40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solidFill>
                                        <a:srgbClr val="C0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𝑟𝑒𝑎𝑐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</m:num>
                        <m:den>
                          <m:f>
                            <m:fPr>
                              <m:type m:val="lin"/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400" b="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𝑝𝑟𝑜𝑗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den>
                          </m:f>
                          <m:f>
                            <m:fPr>
                              <m:type m:val="lin"/>
                              <m:ctrlPr>
                                <a:rPr lang="it-IT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it-IT" sz="24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 </m:t>
                                  </m:r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𝑡𝑎𝑟𝑔𝑒𝑡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it-IT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24" name="CasellaDiTesto 22">
                <a:extLst>
                  <a:ext uri="{FF2B5EF4-FFF2-40B4-BE49-F238E27FC236}">
                    <a16:creationId xmlns:a16="http://schemas.microsoft.com/office/drawing/2014/main" id="{ECA21FEC-7472-4450-27D8-16691FB055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60" y="3664214"/>
                <a:ext cx="4572000" cy="91589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CasellaDiTesto 23">
            <a:extLst>
              <a:ext uri="{FF2B5EF4-FFF2-40B4-BE49-F238E27FC236}">
                <a16:creationId xmlns:a16="http://schemas.microsoft.com/office/drawing/2014/main" id="{79DE6E14-C641-3777-7A25-510C3F4AF877}"/>
              </a:ext>
            </a:extLst>
          </p:cNvPr>
          <p:cNvSpPr txBox="1"/>
          <p:nvPr/>
        </p:nvSpPr>
        <p:spPr>
          <a:xfrm>
            <a:off x="5800733" y="1291313"/>
            <a:ext cx="1595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>
                <a:latin typeface="Comic Sans MS" panose="030F0702030302020204" pitchFamily="66" charset="0"/>
              </a:rPr>
              <a:t>Solid or gas</a:t>
            </a:r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EC7A6A81-55BD-F79F-267D-9683F6768A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90003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588" y="245896"/>
            <a:ext cx="11087100" cy="40971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>What can we do?</a:t>
            </a:r>
            <a:br>
              <a:rPr lang="en-US" dirty="0"/>
            </a:br>
            <a:endParaRPr lang="de-DE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F27A0E-EF82-432C-88B7-C7FF83E3A21C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CasellaDiTesto 8">
            <a:extLst>
              <a:ext uri="{FF2B5EF4-FFF2-40B4-BE49-F238E27FC236}">
                <a16:creationId xmlns:a16="http://schemas.microsoft.com/office/drawing/2014/main" id="{A49ACE1A-65AC-420D-E4E6-F06B8FD06040}"/>
              </a:ext>
            </a:extLst>
          </p:cNvPr>
          <p:cNvSpPr txBox="1"/>
          <p:nvPr/>
        </p:nvSpPr>
        <p:spPr>
          <a:xfrm>
            <a:off x="788947" y="662041"/>
            <a:ext cx="8672943" cy="4031873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Improve signal 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Increase beam intensity, increase target enrichment, …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Reduce background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Active / passive shielding, background rejection via PSA, …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Novel detection techniques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Improve efficiency as much as possible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dirty="0">
              <a:solidFill>
                <a:prstClr val="black"/>
              </a:solidFill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</a:rPr>
              <a:t>Measure at higher energies and extrapolate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AFD93A2-A2F4-208C-4B92-B265674E1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89531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6432" y="240429"/>
            <a:ext cx="11535567" cy="409714"/>
          </a:xfrm>
        </p:spPr>
        <p:txBody>
          <a:bodyPr>
            <a:noAutofit/>
          </a:bodyPr>
          <a:lstStyle/>
          <a:p>
            <a:r>
              <a:rPr lang="en-US" sz="3200" dirty="0"/>
              <a:t>Laboratory for Underground Nuclear Astrophysics (LUNA)</a:t>
            </a:r>
            <a:endParaRPr lang="de-DE" sz="3200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6A678-FF8B-47D8-BBD2-869216D1F383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pic>
        <p:nvPicPr>
          <p:cNvPr id="8" name="Picture 3" descr="lngs_halls">
            <a:extLst>
              <a:ext uri="{FF2B5EF4-FFF2-40B4-BE49-F238E27FC236}">
                <a16:creationId xmlns:a16="http://schemas.microsoft.com/office/drawing/2014/main" id="{48E9497A-527D-CB6A-847B-F46854BCF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0526" y="814306"/>
            <a:ext cx="9183756" cy="5426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4">
            <a:extLst>
              <a:ext uri="{FF2B5EF4-FFF2-40B4-BE49-F238E27FC236}">
                <a16:creationId xmlns:a16="http://schemas.microsoft.com/office/drawing/2014/main" id="{D7D07148-F663-CF20-AC0D-3E38BDF72F9B}"/>
              </a:ext>
            </a:extLst>
          </p:cNvPr>
          <p:cNvGrpSpPr>
            <a:grpSpLocks/>
          </p:cNvGrpSpPr>
          <p:nvPr/>
        </p:nvGrpSpPr>
        <p:grpSpPr bwMode="auto">
          <a:xfrm>
            <a:off x="1503265" y="3396060"/>
            <a:ext cx="1762131" cy="923409"/>
            <a:chOff x="49" y="1967"/>
            <a:chExt cx="1066" cy="1749"/>
          </a:xfrm>
        </p:grpSpPr>
        <p:sp>
          <p:nvSpPr>
            <p:cNvPr id="10" name="Oval 5">
              <a:extLst>
                <a:ext uri="{FF2B5EF4-FFF2-40B4-BE49-F238E27FC236}">
                  <a16:creationId xmlns:a16="http://schemas.microsoft.com/office/drawing/2014/main" id="{C3180454-781E-0303-619A-7592E53A98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3" y="2129"/>
              <a:ext cx="82" cy="8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rgbClr val="66FF33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12" name="Text Box 6">
              <a:extLst>
                <a:ext uri="{FF2B5EF4-FFF2-40B4-BE49-F238E27FC236}">
                  <a16:creationId xmlns:a16="http://schemas.microsoft.com/office/drawing/2014/main" id="{AE149718-4BFF-0B15-C1D9-63BAF12B5D4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" y="1967"/>
              <a:ext cx="911" cy="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LUNA 1</a:t>
              </a:r>
              <a:endParaRPr lang="it-IT" altLang="it-IT" sz="1800" dirty="0">
                <a:solidFill>
                  <a:srgbClr val="00B050"/>
                </a:solidFill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(1992-2001)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00B050"/>
                  </a:solidFill>
                  <a:latin typeface="Comic Sans MS" panose="030F0702030302020204" pitchFamily="66" charset="0"/>
                </a:rPr>
                <a:t>50 kV</a:t>
              </a:r>
            </a:p>
          </p:txBody>
        </p:sp>
      </p:grpSp>
      <p:grpSp>
        <p:nvGrpSpPr>
          <p:cNvPr id="17" name="Group 7">
            <a:extLst>
              <a:ext uri="{FF2B5EF4-FFF2-40B4-BE49-F238E27FC236}">
                <a16:creationId xmlns:a16="http://schemas.microsoft.com/office/drawing/2014/main" id="{B6D74350-BED2-4E37-7392-99C4E213C906}"/>
              </a:ext>
            </a:extLst>
          </p:cNvPr>
          <p:cNvGrpSpPr>
            <a:grpSpLocks/>
          </p:cNvGrpSpPr>
          <p:nvPr/>
        </p:nvGrpSpPr>
        <p:grpSpPr bwMode="auto">
          <a:xfrm>
            <a:off x="2639395" y="4160532"/>
            <a:ext cx="1619913" cy="923409"/>
            <a:chOff x="594" y="2057"/>
            <a:chExt cx="1016" cy="1749"/>
          </a:xfrm>
        </p:grpSpPr>
        <p:sp>
          <p:nvSpPr>
            <p:cNvPr id="18" name="Oval 8">
              <a:extLst>
                <a:ext uri="{FF2B5EF4-FFF2-40B4-BE49-F238E27FC236}">
                  <a16:creationId xmlns:a16="http://schemas.microsoft.com/office/drawing/2014/main" id="{569971E2-1FDB-7648-57BF-21B63CB86B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29" y="2659"/>
              <a:ext cx="181" cy="173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it-IT" altLang="it-IT" sz="2400">
                <a:latin typeface="Comic Sans MS" panose="030F0702030302020204" pitchFamily="66" charset="0"/>
              </a:endParaRPr>
            </a:p>
          </p:txBody>
        </p:sp>
        <p:sp>
          <p:nvSpPr>
            <p:cNvPr id="19" name="Text Box 9">
              <a:extLst>
                <a:ext uri="{FF2B5EF4-FFF2-40B4-BE49-F238E27FC236}">
                  <a16:creationId xmlns:a16="http://schemas.microsoft.com/office/drawing/2014/main" id="{F3D8DCB4-99E1-75B5-C6E6-0B31958A64D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" y="2057"/>
              <a:ext cx="816" cy="17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LUNA 2</a:t>
              </a:r>
              <a:endParaRPr lang="it-IT" altLang="it-IT" sz="1800" dirty="0">
                <a:solidFill>
                  <a:srgbClr val="FFC000"/>
                </a:solidFill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(2000</a:t>
              </a:r>
              <a:r>
                <a:rPr lang="en-US" altLang="it-IT" sz="1800" dirty="0">
                  <a:solidFill>
                    <a:srgbClr val="FFC000"/>
                  </a:solidFill>
                  <a:latin typeface="Comic Sans MS" panose="030F0702030302020204" pitchFamily="66" charset="0"/>
                  <a:sym typeface="Wingdings" panose="05000000000000000000" pitchFamily="2" charset="2"/>
                </a:rPr>
                <a:t>…</a:t>
              </a:r>
              <a:r>
                <a:rPr lang="en-US" altLang="it-IT" sz="1800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)</a:t>
              </a:r>
              <a:endParaRPr lang="en-GB" altLang="it-IT" sz="1800" dirty="0">
                <a:solidFill>
                  <a:srgbClr val="FFC000"/>
                </a:solidFill>
                <a:latin typeface="Comic Sans MS" panose="030F0702030302020204" pitchFamily="66" charset="0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it-IT" sz="1800" dirty="0">
                  <a:solidFill>
                    <a:srgbClr val="FFC000"/>
                  </a:solidFill>
                  <a:latin typeface="Comic Sans MS" panose="030F0702030302020204" pitchFamily="66" charset="0"/>
                </a:rPr>
                <a:t>400 kV</a:t>
              </a:r>
            </a:p>
          </p:txBody>
        </p:sp>
      </p:grpSp>
      <p:sp>
        <p:nvSpPr>
          <p:cNvPr id="20" name="Rectangle 10">
            <a:extLst>
              <a:ext uri="{FF2B5EF4-FFF2-40B4-BE49-F238E27FC236}">
                <a16:creationId xmlns:a16="http://schemas.microsoft.com/office/drawing/2014/main" id="{237FBFEF-5460-050A-D0D3-335B4C2DAC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4005" y="856313"/>
            <a:ext cx="926027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GB" altLang="it-IT" dirty="0">
                <a:solidFill>
                  <a:srgbClr val="00B0F0"/>
                </a:solidFill>
                <a:latin typeface="Comic Sans MS" panose="030F0702030302020204" pitchFamily="66" charset="0"/>
              </a:rPr>
              <a:t>L</a:t>
            </a:r>
            <a:r>
              <a:rPr lang="en-GB" alt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aboratory for </a:t>
            </a:r>
            <a:r>
              <a:rPr lang="en-GB" altLang="it-IT" dirty="0">
                <a:solidFill>
                  <a:srgbClr val="00B0F0"/>
                </a:solidFill>
                <a:latin typeface="Comic Sans MS" panose="030F0702030302020204" pitchFamily="66" charset="0"/>
              </a:rPr>
              <a:t>U</a:t>
            </a:r>
            <a:r>
              <a:rPr lang="en-GB" altLang="it-IT" dirty="0">
                <a:solidFill>
                  <a:schemeClr val="bg1"/>
                </a:solidFill>
                <a:latin typeface="Comic Sans MS" panose="030F0702030302020204" pitchFamily="66" charset="0"/>
              </a:rPr>
              <a:t>nderground </a:t>
            </a:r>
            <a:r>
              <a:rPr lang="en-GB" altLang="it-IT" dirty="0" err="1">
                <a:solidFill>
                  <a:srgbClr val="00B0F0"/>
                </a:solidFill>
                <a:latin typeface="Comic Sans MS" panose="030F0702030302020204" pitchFamily="66" charset="0"/>
              </a:rPr>
              <a:t>N</a:t>
            </a:r>
            <a:r>
              <a:rPr lang="en-GB" altLang="it-IT" dirty="0" err="1">
                <a:solidFill>
                  <a:schemeClr val="bg1"/>
                </a:solidFill>
                <a:latin typeface="Comic Sans MS" panose="030F0702030302020204" pitchFamily="66" charset="0"/>
              </a:rPr>
              <a:t>uclear</a:t>
            </a:r>
            <a:r>
              <a:rPr lang="en-GB" altLang="it-IT" dirty="0" err="1">
                <a:solidFill>
                  <a:srgbClr val="00B0F0"/>
                </a:solidFill>
                <a:latin typeface="Comic Sans MS" panose="030F0702030302020204" pitchFamily="66" charset="0"/>
              </a:rPr>
              <a:t>A</a:t>
            </a:r>
            <a:r>
              <a:rPr lang="en-GB" altLang="it-IT" dirty="0" err="1">
                <a:solidFill>
                  <a:schemeClr val="bg1"/>
                </a:solidFill>
                <a:latin typeface="Comic Sans MS" panose="030F0702030302020204" pitchFamily="66" charset="0"/>
              </a:rPr>
              <a:t>strophysics</a:t>
            </a:r>
            <a:endParaRPr lang="en-US" altLang="it-IT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21" name="Group 29">
            <a:extLst>
              <a:ext uri="{FF2B5EF4-FFF2-40B4-BE49-F238E27FC236}">
                <a16:creationId xmlns:a16="http://schemas.microsoft.com/office/drawing/2014/main" id="{E0F66883-4874-459A-C45D-7E093DD576F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31090980"/>
              </p:ext>
            </p:extLst>
          </p:nvPr>
        </p:nvGraphicFramePr>
        <p:xfrm>
          <a:off x="7179198" y="4821470"/>
          <a:ext cx="3616104" cy="1402080"/>
        </p:xfrm>
        <a:graphic>
          <a:graphicData uri="http://schemas.openxmlformats.org/drawingml/2006/table">
            <a:tbl>
              <a:tblPr/>
              <a:tblGrid>
                <a:gridCol w="13632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528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2222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Radiation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LNGS/surface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7951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Muons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Neutrons</a:t>
                      </a:r>
                      <a:endParaRPr kumimoji="0" lang="it-IT" sz="2000" b="0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 cap="flat"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-6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10</a:t>
                      </a:r>
                      <a:r>
                        <a:rPr kumimoji="0" lang="en-US" sz="20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omic Sans MS" pitchFamily="66" charset="0"/>
                        </a:rPr>
                        <a:t>-3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sz="2000" b="0" i="0" u="none" strike="noStrike" cap="none" normalizeH="0" baseline="3000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omic Sans MS" pitchFamily="66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6" name="Rettangolo 1">
            <a:extLst>
              <a:ext uri="{FF2B5EF4-FFF2-40B4-BE49-F238E27FC236}">
                <a16:creationId xmlns:a16="http://schemas.microsoft.com/office/drawing/2014/main" id="{BB42C4DA-0EC6-1ED1-5D7B-3BCF686C8E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7135" y="2805383"/>
            <a:ext cx="22241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LUNA MV</a:t>
            </a:r>
            <a:endParaRPr lang="it-IT" altLang="it-IT" sz="18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it-IT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(2022</a:t>
            </a:r>
            <a:r>
              <a:rPr lang="en-US" altLang="it-IT" sz="1800" dirty="0">
                <a:solidFill>
                  <a:srgbClr val="00B0F0"/>
                </a:solidFill>
                <a:latin typeface="Comic Sans MS" panose="030F0702030302020204" pitchFamily="66" charset="0"/>
                <a:sym typeface="Wingdings" panose="05000000000000000000" pitchFamily="2" charset="2"/>
              </a:rPr>
              <a:t></a:t>
            </a:r>
            <a:r>
              <a:rPr lang="en-US" altLang="it-IT" sz="1800" dirty="0">
                <a:solidFill>
                  <a:srgbClr val="00B0F0"/>
                </a:solidFill>
                <a:latin typeface="Comic Sans MS" panose="030F0702030302020204" pitchFamily="66" charset="0"/>
              </a:rPr>
              <a:t>...)</a:t>
            </a:r>
          </a:p>
        </p:txBody>
      </p:sp>
      <p:sp>
        <p:nvSpPr>
          <p:cNvPr id="27" name="Rectangle 24">
            <a:extLst>
              <a:ext uri="{FF2B5EF4-FFF2-40B4-BE49-F238E27FC236}">
                <a16:creationId xmlns:a16="http://schemas.microsoft.com/office/drawing/2014/main" id="{89B63442-B203-3EF1-CC02-0D88F338E3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3755" y="2186426"/>
            <a:ext cx="666141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LNGS (1400 m rock </a:t>
            </a:r>
            <a:r>
              <a:rPr lang="it-IT" altLang="it-IT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shielding</a:t>
            </a:r>
            <a:r>
              <a:rPr lang="it-IT" alt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1800" dirty="0">
                <a:solidFill>
                  <a:schemeClr val="bg1"/>
                </a:solidFill>
                <a:latin typeface="Comic Sans MS" panose="030F0702030302020204" pitchFamily="66" charset="0"/>
                <a:sym typeface="Symbol" panose="05050102010706020507" pitchFamily="18" charset="2"/>
              </a:rPr>
              <a:t></a:t>
            </a:r>
            <a:r>
              <a:rPr lang="it-IT" alt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 4000 m </a:t>
            </a:r>
            <a:r>
              <a:rPr lang="it-IT" altLang="it-IT" sz="18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w.e</a:t>
            </a:r>
            <a:r>
              <a:rPr lang="it-IT" altLang="it-IT" sz="1800" dirty="0">
                <a:solidFill>
                  <a:schemeClr val="bg1"/>
                </a:solidFill>
                <a:latin typeface="Comic Sans MS" panose="030F0702030302020204" pitchFamily="66" charset="0"/>
              </a:rPr>
              <a:t>.)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3B77844-4189-1EEE-E95A-D1E67EF417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26945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12720540" y="570631"/>
            <a:ext cx="5323840" cy="5130587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rgbClr val="003E89"/>
              </a:buClr>
              <a:buSzPct val="50000"/>
              <a:buNone/>
            </a:pPr>
            <a:r>
              <a:rPr lang="de-DE" sz="1800" b="1" dirty="0"/>
              <a:t>Scientific  motivation </a:t>
            </a:r>
            <a:endParaRPr lang="de-DE" sz="18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The ³He(α,γ)⁷Be reaction affects both, the stellar hydrogen burning as well as the Big Bang Nucleosynthesis (BBN).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In the latter it influences the production of ⁷Li and </a:t>
            </a:r>
            <a:br>
              <a:rPr lang="en-US" sz="1600" dirty="0"/>
            </a:br>
            <a:r>
              <a:rPr lang="en-US" sz="1600" dirty="0"/>
              <a:t>in the former the neutrino flux in the p-p II and </a:t>
            </a:r>
            <a:br>
              <a:rPr lang="en-US" sz="1600" dirty="0"/>
            </a:br>
            <a:r>
              <a:rPr lang="en-US" sz="1600" dirty="0"/>
              <a:t>p-p III chain in the sun.</a:t>
            </a:r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r>
              <a:rPr lang="en-US" sz="1600" dirty="0"/>
              <a:t>A recent theory study by Zhang et al. [2] proposes a correlation between the S-factor S(0) at low energies and the angular distribution of the emitted γ-rays. Measurements of this angular distribution at higher energies therefore gives the possibility to get a better estimation for a low energy data point and </a:t>
            </a:r>
            <a:r>
              <a:rPr lang="en-US" sz="1600" dirty="0" err="1"/>
              <a:t>additionaly</a:t>
            </a:r>
            <a:r>
              <a:rPr lang="en-US" sz="1600" dirty="0"/>
              <a:t> improves the extrapolation of the data and all analysis based on it.</a:t>
            </a:r>
            <a:endParaRPr lang="de-DE" sz="16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Font typeface="Wingdings" charset="2"/>
              <a:buChar char="u"/>
            </a:pPr>
            <a:endParaRPr lang="de-DE" sz="14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r>
              <a:rPr lang="de-DE" sz="1400" dirty="0"/>
              <a:t>			</a:t>
            </a:r>
            <a:endParaRPr lang="de-DE" sz="1400" b="1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Clr>
                <a:srgbClr val="003E89"/>
              </a:buClr>
              <a:buSzPct val="50000"/>
              <a:buNone/>
            </a:pPr>
            <a:endParaRPr lang="de-DE" sz="1400" b="1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F0296C6-97DE-683F-3DDB-B1E618BDA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806" y="290124"/>
            <a:ext cx="11087100" cy="409714"/>
          </a:xfrm>
        </p:spPr>
        <p:txBody>
          <a:bodyPr>
            <a:noAutofit/>
          </a:bodyPr>
          <a:lstStyle/>
          <a:p>
            <a:r>
              <a:rPr lang="en-US" sz="3200" dirty="0"/>
              <a:t>Week 1: </a:t>
            </a:r>
            <a:r>
              <a:rPr lang="it-IT" sz="3200" dirty="0"/>
              <a:t>The future LUNA MV accelerator</a:t>
            </a:r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E6E9CAD4-7F39-01AC-020B-5CF342D8C7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64C02-535D-4937-9787-FFF2591ED19E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4C332776-3EE2-8413-6E68-B1095E061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3B45C103-A96C-42BA-CCC4-5122E9E8A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0" y="5366663"/>
            <a:ext cx="6154420" cy="669109"/>
          </a:xfrm>
          <a:prstGeom prst="rect">
            <a:avLst/>
          </a:prstGeom>
          <a:noFill/>
          <a:ln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The plot below shows the existing data, the solar fusion II fit and </a:t>
            </a:r>
          </a:p>
          <a:p>
            <a:pPr marL="0" marR="0" indent="0" algn="l">
              <a:buNone/>
            </a:pPr>
            <a:r>
              <a:rPr lang="en-US" sz="1400" b="0" i="0" u="none" strike="noStrike" dirty="0">
                <a:solidFill>
                  <a:prstClr val="black"/>
                </a:solidFill>
              </a:rPr>
              <a:t>highlights the relevant energy ranges for the sun and the BBN.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CAC730D-DF3E-5A73-EA6F-36186635C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3" name="TextShape 4">
            <a:extLst>
              <a:ext uri="{FF2B5EF4-FFF2-40B4-BE49-F238E27FC236}">
                <a16:creationId xmlns:a16="http://schemas.microsoft.com/office/drawing/2014/main" id="{29EEAF81-F26B-CF3C-7432-9AF53B5212CF}"/>
              </a:ext>
            </a:extLst>
          </p:cNvPr>
          <p:cNvSpPr txBox="1"/>
          <p:nvPr/>
        </p:nvSpPr>
        <p:spPr>
          <a:xfrm>
            <a:off x="6197356" y="640539"/>
            <a:ext cx="6811065" cy="1552072"/>
          </a:xfrm>
          <a:prstGeom prst="rect">
            <a:avLst/>
          </a:prstGeom>
          <a:noFill/>
          <a:ln>
            <a:noFill/>
          </a:ln>
        </p:spPr>
        <p:txBody>
          <a:bodyPr lIns="67500" tIns="33750" rIns="67500" bIns="33750">
            <a:noAutofit/>
          </a:bodyPr>
          <a:lstStyle/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spc="-1" dirty="0">
                <a:solidFill>
                  <a:prstClr val="black"/>
                </a:solidFill>
              </a:rPr>
              <a:t>Inline Cockcroft Walton accelerator</a:t>
            </a: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spc="-1" dirty="0">
                <a:solidFill>
                  <a:prstClr val="black"/>
                </a:solidFill>
              </a:rPr>
              <a:t>Terminal voltage :</a:t>
            </a:r>
            <a:r>
              <a:rPr lang="en-US" sz="2000" spc="-1" dirty="0">
                <a:solidFill>
                  <a:srgbClr val="FF0000"/>
                </a:solidFill>
              </a:rPr>
              <a:t> 0.2 – 3.5 MV</a:t>
            </a:r>
            <a:endParaRPr lang="en-US" sz="2000" spc="-1" dirty="0">
              <a:solidFill>
                <a:prstClr val="black"/>
              </a:solidFill>
            </a:endParaRP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spc="-1" dirty="0">
                <a:solidFill>
                  <a:prstClr val="black"/>
                </a:solidFill>
              </a:rPr>
              <a:t>Beam energy reproducibility: 0.01% TV or 50V</a:t>
            </a: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spc="-1" dirty="0">
                <a:solidFill>
                  <a:prstClr val="black"/>
                </a:solidFill>
              </a:rPr>
              <a:t>Beam energy stability: 0.001% TV / h</a:t>
            </a:r>
          </a:p>
          <a:p>
            <a:pPr marL="342900" indent="-342900" defTabSz="685800" eaLnBrk="1" fontAlgn="auto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v"/>
            </a:pPr>
            <a:r>
              <a:rPr lang="en-US" sz="2000" spc="-1" dirty="0">
                <a:solidFill>
                  <a:prstClr val="black"/>
                </a:solidFill>
              </a:rPr>
              <a:t>Beam current stability: &lt; 5% / h</a:t>
            </a:r>
          </a:p>
        </p:txBody>
      </p:sp>
      <p:pic>
        <p:nvPicPr>
          <p:cNvPr id="8" name="Immagine 6">
            <a:extLst>
              <a:ext uri="{FF2B5EF4-FFF2-40B4-BE49-F238E27FC236}">
                <a16:creationId xmlns:a16="http://schemas.microsoft.com/office/drawing/2014/main" id="{5E864533-C844-FBFC-F2EF-2A58B69045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82" y="922595"/>
            <a:ext cx="5454634" cy="3817831"/>
          </a:xfrm>
          <a:prstGeom prst="rect">
            <a:avLst/>
          </a:prstGeom>
        </p:spPr>
      </p:pic>
      <p:sp>
        <p:nvSpPr>
          <p:cNvPr id="9" name="CasellaDiTesto 7">
            <a:extLst>
              <a:ext uri="{FF2B5EF4-FFF2-40B4-BE49-F238E27FC236}">
                <a16:creationId xmlns:a16="http://schemas.microsoft.com/office/drawing/2014/main" id="{91D0352C-117B-582C-349A-CFEB5CD4DD8D}"/>
              </a:ext>
            </a:extLst>
          </p:cNvPr>
          <p:cNvSpPr txBox="1"/>
          <p:nvPr/>
        </p:nvSpPr>
        <p:spPr>
          <a:xfrm>
            <a:off x="6701252" y="3091997"/>
            <a:ext cx="3686314" cy="18879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  <a:defRPr/>
            </a:pPr>
            <a:r>
              <a:rPr lang="en-US" sz="2000" dirty="0">
                <a:solidFill>
                  <a:srgbClr val="4472C4"/>
                </a:solidFill>
              </a:rPr>
              <a:t>H</a:t>
            </a:r>
            <a:r>
              <a:rPr lang="en-US" sz="2000" baseline="30000" dirty="0">
                <a:solidFill>
                  <a:srgbClr val="4472C4"/>
                </a:solidFill>
              </a:rPr>
              <a:t>+</a:t>
            </a:r>
            <a:r>
              <a:rPr lang="en-US" sz="2000" dirty="0">
                <a:solidFill>
                  <a:srgbClr val="4472C4"/>
                </a:solidFill>
              </a:rPr>
              <a:t> beam: </a:t>
            </a:r>
            <a:r>
              <a:rPr lang="en-US" sz="2000" dirty="0">
                <a:solidFill>
                  <a:srgbClr val="000000"/>
                </a:solidFill>
              </a:rPr>
              <a:t>500 - 1000 </a:t>
            </a:r>
            <a:r>
              <a:rPr lang="en-US" sz="2000" dirty="0" err="1">
                <a:solidFill>
                  <a:srgbClr val="000000"/>
                </a:solidFill>
              </a:rPr>
              <a:t>eµA</a:t>
            </a:r>
            <a:endParaRPr lang="en-US" sz="2000" dirty="0">
              <a:solidFill>
                <a:srgbClr val="000000"/>
              </a:solidFill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000" dirty="0">
                <a:solidFill>
                  <a:srgbClr val="4472C4"/>
                </a:solidFill>
              </a:rPr>
              <a:t>He</a:t>
            </a:r>
            <a:r>
              <a:rPr lang="en-US" sz="2000" baseline="30000" dirty="0">
                <a:solidFill>
                  <a:srgbClr val="4472C4"/>
                </a:solidFill>
              </a:rPr>
              <a:t>+</a:t>
            </a:r>
            <a:r>
              <a:rPr lang="en-US" sz="2000" dirty="0">
                <a:solidFill>
                  <a:srgbClr val="4472C4"/>
                </a:solidFill>
              </a:rPr>
              <a:t> beam: </a:t>
            </a:r>
            <a:r>
              <a:rPr lang="en-US" sz="2000" dirty="0">
                <a:solidFill>
                  <a:srgbClr val="000000"/>
                </a:solidFill>
              </a:rPr>
              <a:t>300 - 500 </a:t>
            </a:r>
            <a:r>
              <a:rPr lang="en-US" sz="2000" dirty="0" err="1">
                <a:solidFill>
                  <a:srgbClr val="000000"/>
                </a:solidFill>
              </a:rPr>
              <a:t>eµA</a:t>
            </a:r>
            <a:endParaRPr lang="en-US" sz="2000" dirty="0">
              <a:solidFill>
                <a:srgbClr val="000000"/>
              </a:solidFill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000" dirty="0">
                <a:solidFill>
                  <a:srgbClr val="4472C4"/>
                </a:solidFill>
              </a:rPr>
              <a:t>C</a:t>
            </a:r>
            <a:r>
              <a:rPr lang="en-US" sz="2000" baseline="30000" dirty="0">
                <a:solidFill>
                  <a:srgbClr val="4472C4"/>
                </a:solidFill>
              </a:rPr>
              <a:t>+</a:t>
            </a:r>
            <a:r>
              <a:rPr lang="en-US" sz="2000" dirty="0">
                <a:solidFill>
                  <a:srgbClr val="4472C4"/>
                </a:solidFill>
              </a:rPr>
              <a:t> beam: </a:t>
            </a:r>
            <a:r>
              <a:rPr lang="en-US" sz="2000" dirty="0">
                <a:solidFill>
                  <a:srgbClr val="000000"/>
                </a:solidFill>
              </a:rPr>
              <a:t>100 - 150 </a:t>
            </a:r>
            <a:r>
              <a:rPr lang="en-US" sz="2000" dirty="0" err="1">
                <a:solidFill>
                  <a:srgbClr val="000000"/>
                </a:solidFill>
              </a:rPr>
              <a:t>eµA</a:t>
            </a:r>
            <a:endParaRPr lang="en-US" sz="2000" dirty="0">
              <a:solidFill>
                <a:srgbClr val="000000"/>
              </a:solidFill>
            </a:endParaRPr>
          </a:p>
          <a:p>
            <a:pPr defTabSz="685800">
              <a:lnSpc>
                <a:spcPct val="150000"/>
              </a:lnSpc>
              <a:defRPr/>
            </a:pPr>
            <a:r>
              <a:rPr lang="en-US" sz="2000" dirty="0">
                <a:solidFill>
                  <a:srgbClr val="4472C4"/>
                </a:solidFill>
              </a:rPr>
              <a:t>C</a:t>
            </a:r>
            <a:r>
              <a:rPr lang="en-US" sz="2000" baseline="30000" dirty="0">
                <a:solidFill>
                  <a:srgbClr val="4472C4"/>
                </a:solidFill>
              </a:rPr>
              <a:t>++</a:t>
            </a:r>
            <a:r>
              <a:rPr lang="en-US" sz="2000" dirty="0">
                <a:solidFill>
                  <a:srgbClr val="4472C4"/>
                </a:solidFill>
              </a:rPr>
              <a:t> beam: </a:t>
            </a:r>
            <a:r>
              <a:rPr lang="en-US" sz="2000" dirty="0">
                <a:solidFill>
                  <a:srgbClr val="000000"/>
                </a:solidFill>
              </a:rPr>
              <a:t>100 </a:t>
            </a:r>
            <a:r>
              <a:rPr lang="en-US" sz="2000" dirty="0" err="1">
                <a:solidFill>
                  <a:srgbClr val="000000"/>
                </a:solidFill>
              </a:rPr>
              <a:t>eµA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660CFF9-99F3-C64C-A0AD-633673B56F95}"/>
              </a:ext>
            </a:extLst>
          </p:cNvPr>
          <p:cNvSpPr txBox="1"/>
          <p:nvPr/>
        </p:nvSpPr>
        <p:spPr>
          <a:xfrm>
            <a:off x="466035" y="5337458"/>
            <a:ext cx="113029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2000" spc="-1" dirty="0">
                <a:solidFill>
                  <a:prstClr val="black"/>
                </a:solidFill>
              </a:rPr>
              <a:t>80 cm-thick concrete shielding around accelerator room. This will reduce the neutron flux just outside the shielding to a value about one order of magnitude lower than the neutron flux at LNGS</a:t>
            </a:r>
          </a:p>
        </p:txBody>
      </p:sp>
    </p:spTree>
    <p:extLst>
      <p:ext uri="{BB962C8B-B14F-4D97-AF65-F5344CB8AC3E}">
        <p14:creationId xmlns:p14="http://schemas.microsoft.com/office/powerpoint/2010/main" val="40107178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61075-198B-CFBA-0F14-3C1648CE8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500" y="179559"/>
            <a:ext cx="11087100" cy="409714"/>
          </a:xfrm>
        </p:spPr>
        <p:txBody>
          <a:bodyPr>
            <a:noAutofit/>
          </a:bodyPr>
          <a:lstStyle/>
          <a:p>
            <a:r>
              <a:rPr lang="en-IN" sz="3200" dirty="0"/>
              <a:t>Experimental setup : LUNA-MV</a:t>
            </a:r>
            <a:endParaRPr lang="en-US" sz="32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FEDC018-0D71-16F9-3E61-91595ACA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097C98-9956-48CD-993E-A10667C0810D}" type="datetime1">
              <a:rPr lang="en-US" smtClean="0"/>
              <a:t>10/5/23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DBB6B7-4AF9-451B-2BA1-14D104291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Gran Sasso Hands-on School 2023 report - Anup &amp; Verena 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757C5A-6EB9-5CC6-D0E8-11FE0CB9B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EB721F-1515-4815-8BAC-2C06E19CB9A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0DED2B-4410-403F-BA0D-2882111F9C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78" r="14927"/>
          <a:stretch/>
        </p:blipFill>
        <p:spPr>
          <a:xfrm rot="5400000">
            <a:off x="408807" y="898914"/>
            <a:ext cx="3752123" cy="376497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0303EE-0828-16C4-1E25-27753A35C7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13"/>
          <a:stretch/>
        </p:blipFill>
        <p:spPr>
          <a:xfrm rot="5400000">
            <a:off x="8134307" y="1223360"/>
            <a:ext cx="4050011" cy="34173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9CB568E-56EF-5A85-211A-7D5671288E5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5" r="13768"/>
          <a:stretch/>
        </p:blipFill>
        <p:spPr>
          <a:xfrm rot="5400000">
            <a:off x="4865629" y="452163"/>
            <a:ext cx="2752842" cy="36622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BE59399-A21F-6A8C-D18E-CD174B69479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2" t="19691" r="37600" b="20494"/>
          <a:stretch/>
        </p:blipFill>
        <p:spPr>
          <a:xfrm rot="5400000">
            <a:off x="4975803" y="3595344"/>
            <a:ext cx="2564297" cy="2862470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CD7042-FEA5-83FB-976B-62C033D18BD5}"/>
              </a:ext>
            </a:extLst>
          </p:cNvPr>
          <p:cNvCxnSpPr>
            <a:cxnSpLocks/>
          </p:cNvCxnSpPr>
          <p:nvPr/>
        </p:nvCxnSpPr>
        <p:spPr>
          <a:xfrm flipV="1">
            <a:off x="3468757" y="5192152"/>
            <a:ext cx="2502748" cy="50215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509A6A04-E140-493B-481B-7EC34D7284D6}"/>
              </a:ext>
            </a:extLst>
          </p:cNvPr>
          <p:cNvSpPr txBox="1"/>
          <p:nvPr/>
        </p:nvSpPr>
        <p:spPr>
          <a:xfrm>
            <a:off x="2061851" y="5494247"/>
            <a:ext cx="213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baseline="30000" dirty="0"/>
              <a:t>27</a:t>
            </a:r>
            <a:r>
              <a:rPr lang="en-IN" sz="2000" dirty="0"/>
              <a:t>Al target</a:t>
            </a:r>
            <a:endParaRPr lang="en-US" sz="2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1D1C9266-EC6E-7E5E-75D5-AD90826A36E8}"/>
              </a:ext>
            </a:extLst>
          </p:cNvPr>
          <p:cNvCxnSpPr>
            <a:cxnSpLocks/>
          </p:cNvCxnSpPr>
          <p:nvPr/>
        </p:nvCxnSpPr>
        <p:spPr>
          <a:xfrm flipV="1">
            <a:off x="9350802" y="3429000"/>
            <a:ext cx="747355" cy="216673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C3D309EE-3A73-59A2-9FD1-E8739EA42A72}"/>
              </a:ext>
            </a:extLst>
          </p:cNvPr>
          <p:cNvSpPr txBox="1"/>
          <p:nvPr/>
        </p:nvSpPr>
        <p:spPr>
          <a:xfrm>
            <a:off x="8658899" y="5694302"/>
            <a:ext cx="21311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IN" sz="2000" dirty="0" err="1"/>
              <a:t>HPGe</a:t>
            </a:r>
            <a:r>
              <a:rPr lang="en-IN" sz="2000" dirty="0"/>
              <a:t> detector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8798463"/>
      </p:ext>
    </p:extLst>
  </p:cSld>
  <p:clrMapOvr>
    <a:masterClrMapping/>
  </p:clrMapOvr>
</p:sld>
</file>

<file path=ppt/theme/theme1.xml><?xml version="1.0" encoding="utf-8"?>
<a:theme xmlns:a="http://schemas.openxmlformats.org/drawingml/2006/main" name="HZDR_Office_Design">
  <a:themeElements>
    <a:clrScheme name="ChETEC-INFRA">
      <a:dk1>
        <a:sysClr val="windowText" lastClr="000000"/>
      </a:dk1>
      <a:lt1>
        <a:sysClr val="window" lastClr="FFFFFF"/>
      </a:lt1>
      <a:dk2>
        <a:srgbClr val="005AA0"/>
      </a:dk2>
      <a:lt2>
        <a:srgbClr val="FAAF00"/>
      </a:lt2>
      <a:accent1>
        <a:srgbClr val="003399"/>
      </a:accent1>
      <a:accent2>
        <a:srgbClr val="FFCC00"/>
      </a:accent2>
      <a:accent3>
        <a:srgbClr val="F0781E"/>
      </a:accent3>
      <a:accent4>
        <a:srgbClr val="6699CC"/>
      </a:accent4>
      <a:accent5>
        <a:srgbClr val="EE99AA"/>
      </a:accent5>
      <a:accent6>
        <a:srgbClr val="EECC66"/>
      </a:accent6>
      <a:hlink>
        <a:srgbClr val="0000FF"/>
      </a:hlink>
      <a:folHlink>
        <a:srgbClr val="0000FF"/>
      </a:folHlink>
    </a:clrScheme>
    <a:fontScheme name="HZDR_Schrif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sz="1500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5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HZDR_ppt_template_16_9_ENGLISH [Schreibgeschützt]" id="{BB22C38C-78C4-6B4D-8CCA-599AFB6104EF}" vid="{6F079E25-FE3F-A84F-ADEC-B3E4E6BA6B6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HZDR_Office_Design</Template>
  <TotalTime>0</TotalTime>
  <Words>4228</Words>
  <Application>Microsoft Macintosh PowerPoint</Application>
  <PresentationFormat>Breitbild</PresentationFormat>
  <Paragraphs>479</Paragraphs>
  <Slides>24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Comic Sans MS</vt:lpstr>
      <vt:lpstr>Courier</vt:lpstr>
      <vt:lpstr>Symbol</vt:lpstr>
      <vt:lpstr>Times New Roman</vt:lpstr>
      <vt:lpstr>Wingdings</vt:lpstr>
      <vt:lpstr>HZDR_Office_Design</vt:lpstr>
      <vt:lpstr>Gran Sasso Hands-on 2023 - PhD autumn school on experimental astroparticle physics  Hands-on activity: LUNA experiment  05.10.2023    Calibration of LUNA MV accelerator  Testing Ta2O5 targets and resonance strength determination at the LUNA-400 Accelerator   Anup Yadav (HZDR) &amp; Verena Aures (TUM)  </vt:lpstr>
      <vt:lpstr>Stellar nucleosynthesis </vt:lpstr>
      <vt:lpstr>Cross section values at stellar energies </vt:lpstr>
      <vt:lpstr>Reaction rate at stellar energies</vt:lpstr>
      <vt:lpstr>Measuring Fusion Reactions in Laboratory</vt:lpstr>
      <vt:lpstr>What can we do? </vt:lpstr>
      <vt:lpstr>Laboratory for Underground Nuclear Astrophysics (LUNA)</vt:lpstr>
      <vt:lpstr>Week 1: The future LUNA MV accelerator</vt:lpstr>
      <vt:lpstr>Experimental setup : LUNA-MV</vt:lpstr>
      <vt:lpstr>Calibration of the HPGe Detectors</vt:lpstr>
      <vt:lpstr>Calibration of the HPGe Detectors</vt:lpstr>
      <vt:lpstr>Resonance scan of 27Al(p, g)28Si reaction</vt:lpstr>
      <vt:lpstr>LUNA 400 KV – Week 2</vt:lpstr>
      <vt:lpstr>Target Production and Analysis (LUNA 400 kV)</vt:lpstr>
      <vt:lpstr>Production of Ta2O5 Targets</vt:lpstr>
      <vt:lpstr>Production of Ta2O5 Targets</vt:lpstr>
      <vt:lpstr>Characterization of Solid Targets: Aims and Techniques</vt:lpstr>
      <vt:lpstr>Characterization of Targets with NRRA (BGO Detectors)</vt:lpstr>
      <vt:lpstr>Characterization of the Ta2O5 Targets with NRRA</vt:lpstr>
      <vt:lpstr>Characterization of the Ta2O5 Target (78 V)</vt:lpstr>
      <vt:lpstr>Characterization of the Ta2O5 Target (30 V)</vt:lpstr>
      <vt:lpstr>Characterization of Gas Target Density </vt:lpstr>
      <vt:lpstr>Characterization of Gas Target Density</vt:lpstr>
      <vt:lpstr>Summary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Daniel Bemmerer</dc:title>
  <dc:creator>Microsoft Office User</dc:creator>
  <cp:lastModifiedBy>Verena Aures</cp:lastModifiedBy>
  <cp:revision>424</cp:revision>
  <cp:lastPrinted>2023-06-19T07:19:03Z</cp:lastPrinted>
  <dcterms:created xsi:type="dcterms:W3CDTF">2022-01-13T09:03:51Z</dcterms:created>
  <dcterms:modified xsi:type="dcterms:W3CDTF">2023-10-05T13:14:29Z</dcterms:modified>
</cp:coreProperties>
</file>