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7ff751dc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87ff751dc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7ff751dc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87ff751dc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79f2c8952_24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879f2c8952_24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018cbae6eb3ef3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018cbae6eb3ef3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79f2c8952_2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79f2c8952_2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79f2c89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879f2c89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7ff751dcd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7ff751dcd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79f2c8952_2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879f2c8952_2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7ff751dc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7ff751dc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879f2c8952_19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879f2c8952_19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87ff751dc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87ff751dc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79f2c8952_19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879f2c8952_19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7ff751dcd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87ff751dcd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879f2c8952_1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879f2c8952_1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879f2c8952_19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879f2c8952_19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87ff751dcd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87ff751dcd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7ff751dcd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87ff751dcd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87ff751dcd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87ff751dcd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87ff751dcd_0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287ff751dcd_0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87ff751dcd_2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287ff751dcd_2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87ff751dcd_2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287ff751dcd_2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7ff751dcd_2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287ff751dcd_2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7ff751dcd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7ff751dcd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7ff751dc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287ff751dc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7ff751dcd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87ff751dcd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4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24.jpg"/><Relationship Id="rId5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8.gif"/><Relationship Id="rId5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5.gif"/><Relationship Id="rId5" Type="http://schemas.openxmlformats.org/officeDocument/2006/relationships/image" Target="../media/image38.gif"/><Relationship Id="rId6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35.gif"/><Relationship Id="rId5" Type="http://schemas.openxmlformats.org/officeDocument/2006/relationships/image" Target="../media/image38.gif"/><Relationship Id="rId6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4225" y="1178650"/>
            <a:ext cx="4606200" cy="116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4285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300"/>
              <a:t>Characterization of photo-sensors for DARWIN experiment.</a:t>
            </a:r>
            <a:endParaRPr sz="23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200" y="121625"/>
            <a:ext cx="2028250" cy="10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680725" y="3314825"/>
            <a:ext cx="3001200" cy="12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 Salazar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Gallegos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Guadalupe Duran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Iftikhar Ahmad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1513"/>
            <a:ext cx="4571999" cy="458073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5453400" y="4757675"/>
            <a:ext cx="28674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generated image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DARWIN experiment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235500" y="1152475"/>
            <a:ext cx="5155500" cy="20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An exposure around </a:t>
            </a:r>
            <a:r>
              <a:rPr b="1" lang="en" sz="1400">
                <a:solidFill>
                  <a:schemeClr val="dk1"/>
                </a:solidFill>
              </a:rPr>
              <a:t>200 t.y</a:t>
            </a:r>
            <a:r>
              <a:rPr lang="en" sz="1400">
                <a:solidFill>
                  <a:schemeClr val="dk1"/>
                </a:solidFill>
              </a:rPr>
              <a:t> and very low background conditions are required to reach the design sensitivity.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The DARWIN baseline design foresees simultaneous charge and light readout in a dual-phase TPC using xenon target.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500" y="695450"/>
            <a:ext cx="3589450" cy="375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235500" y="3073075"/>
            <a:ext cx="5155500" cy="17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highlight>
                  <a:srgbClr val="FFFFFF"/>
                </a:highlight>
              </a:rPr>
              <a:t>The detector consists of:</a:t>
            </a:r>
            <a:endParaRPr sz="140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Dual-phase TPC (50 ton of LXe)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Two photon/charge sensor arrays (top and bottom) 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Low-background double-wall cryostat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Outer shield filled with water (12m diameter)</a:t>
            </a:r>
            <a:endParaRPr sz="1400">
              <a:solidFill>
                <a:srgbClr val="374151"/>
              </a:solidFill>
            </a:endParaRPr>
          </a:p>
        </p:txBody>
      </p:sp>
      <p:cxnSp>
        <p:nvCxnSpPr>
          <p:cNvPr id="147" name="Google Shape;147;p22"/>
          <p:cNvCxnSpPr/>
          <p:nvPr/>
        </p:nvCxnSpPr>
        <p:spPr>
          <a:xfrm rot="10800000">
            <a:off x="7274525" y="2098700"/>
            <a:ext cx="33600" cy="1640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148" name="Google Shape;148;p22"/>
          <p:cNvCxnSpPr/>
          <p:nvPr/>
        </p:nvCxnSpPr>
        <p:spPr>
          <a:xfrm>
            <a:off x="6546125" y="2976800"/>
            <a:ext cx="1443000" cy="26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149" name="Google Shape;149;p22"/>
          <p:cNvSpPr txBox="1"/>
          <p:nvPr/>
        </p:nvSpPr>
        <p:spPr>
          <a:xfrm>
            <a:off x="6505975" y="2527200"/>
            <a:ext cx="11268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2.6 m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6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DARWIN experiment Goals</a:t>
            </a: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217675" y="1191150"/>
            <a:ext cx="89262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highlight>
                  <a:srgbClr val="FFFFFF"/>
                </a:highlight>
              </a:rPr>
              <a:t>DARWIN will be the “ultimate” low background astroparticle physics observatory capable of covering a diverse science program:</a:t>
            </a:r>
            <a:endParaRPr sz="90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Search for WIMPs (Weakly interacting massive particles).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/>
              <a:t>Neutrinoless double-beta decay of </a:t>
            </a:r>
            <a:r>
              <a:rPr baseline="30000" lang="en"/>
              <a:t>136</a:t>
            </a:r>
            <a:r>
              <a:rPr lang="en"/>
              <a:t>Xe.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3655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D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etection of solar pp neutrinos via electron scattering.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Observation of supernova and solar neutrinos via CEvNS.</a:t>
            </a: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7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DARWIN Hands-on</a:t>
            </a:r>
            <a:endParaRPr/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55900" y="1152475"/>
            <a:ext cx="908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374151"/>
                </a:solidFill>
              </a:rPr>
              <a:t>Novel photosensors are being considered for applications in low-background and astroparticle physics.</a:t>
            </a:r>
            <a:endParaRPr sz="1400">
              <a:solidFill>
                <a:srgbClr val="37415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7415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374151"/>
                </a:solidFill>
              </a:rPr>
              <a:t>Two promising options under evaluation are:</a:t>
            </a:r>
            <a:endParaRPr sz="1400">
              <a:solidFill>
                <a:srgbClr val="37415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Roboto"/>
              <a:buChar char="●"/>
            </a:pPr>
            <a:r>
              <a:rPr b="1" lang="en">
                <a:solidFill>
                  <a:srgbClr val="374151"/>
                </a:solidFill>
              </a:rPr>
              <a:t>Silicon Photomultiplier (SiPM)</a:t>
            </a:r>
            <a:endParaRPr b="1">
              <a:solidFill>
                <a:srgbClr val="37415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Roboto"/>
              <a:buChar char="●"/>
            </a:pPr>
            <a:r>
              <a:rPr b="1" lang="en">
                <a:solidFill>
                  <a:srgbClr val="374151"/>
                </a:solidFill>
              </a:rPr>
              <a:t>ABALONE</a:t>
            </a:r>
            <a:endParaRPr b="1">
              <a:solidFill>
                <a:srgbClr val="374151"/>
              </a:solidFill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7415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374151"/>
                </a:solidFill>
              </a:rPr>
              <a:t>These technologies are being explored as alternatives to the traditional </a:t>
            </a:r>
            <a:r>
              <a:rPr b="1" lang="en" sz="1400">
                <a:solidFill>
                  <a:srgbClr val="374151"/>
                </a:solidFill>
              </a:rPr>
              <a:t>PhotoMultiplier Tube (PMT)</a:t>
            </a:r>
            <a:r>
              <a:rPr lang="en" sz="1400">
                <a:solidFill>
                  <a:srgbClr val="374151"/>
                </a:solidFill>
              </a:rPr>
              <a:t>.</a:t>
            </a:r>
            <a:endParaRPr sz="1400">
              <a:solidFill>
                <a:srgbClr val="37415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7415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374151"/>
                </a:solidFill>
              </a:rPr>
              <a:t>Our objective is to conduct a comprehensive characterization of these three technologies within a dark box.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8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625" y="942800"/>
            <a:ext cx="3221301" cy="331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12925"/>
            <a:ext cx="4726100" cy="354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>
            <p:ph idx="4294967295"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Setup</a:t>
            </a:r>
            <a:endParaRPr/>
          </a:p>
        </p:txBody>
      </p:sp>
      <p:sp>
        <p:nvSpPr>
          <p:cNvPr id="172" name="Google Shape;172;p25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9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346875" y="4413850"/>
            <a:ext cx="43302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Oscilloscope</a:t>
            </a:r>
            <a:r>
              <a:rPr lang="en"/>
              <a:t> Counter + NIM modules</a:t>
            </a:r>
            <a:endParaRPr/>
          </a:p>
        </p:txBody>
      </p:sp>
      <p:sp>
        <p:nvSpPr>
          <p:cNvPr id="174" name="Google Shape;174;p25"/>
          <p:cNvSpPr txBox="1"/>
          <p:nvPr/>
        </p:nvSpPr>
        <p:spPr>
          <a:xfrm>
            <a:off x="5538225" y="4412675"/>
            <a:ext cx="29784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Fiber to flash light from LED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b="34973" l="0" r="0" t="16513"/>
          <a:stretch/>
        </p:blipFill>
        <p:spPr>
          <a:xfrm>
            <a:off x="5218500" y="325175"/>
            <a:ext cx="2912225" cy="18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4">
            <a:alphaModFix/>
          </a:blip>
          <a:srcRect b="0" l="0" r="0" t="16839"/>
          <a:stretch/>
        </p:blipFill>
        <p:spPr>
          <a:xfrm>
            <a:off x="5218500" y="2247550"/>
            <a:ext cx="2912225" cy="281362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SiPM module</a:t>
            </a:r>
            <a:endParaRPr/>
          </a:p>
        </p:txBody>
      </p:sp>
      <p:sp>
        <p:nvSpPr>
          <p:cNvPr id="182" name="Google Shape;182;p26"/>
          <p:cNvSpPr txBox="1"/>
          <p:nvPr/>
        </p:nvSpPr>
        <p:spPr>
          <a:xfrm>
            <a:off x="535675" y="1128000"/>
            <a:ext cx="4251000" cy="3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Solid state sensor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High gain (10</a:t>
            </a:r>
            <a:r>
              <a:rPr baseline="30000" lang="en"/>
              <a:t>6</a:t>
            </a:r>
            <a:r>
              <a:rPr lang="en"/>
              <a:t>)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Low bias voltage (~30 V)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Single photon sensitivity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High dark rate (at room temperature)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LED was flashed at a low level (just above the dark rate)  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6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10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Photomultiplier tubes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 rotWithShape="1">
          <a:blip r:embed="rId3">
            <a:alphaModFix/>
          </a:blip>
          <a:srcRect b="0" l="0" r="7149" t="0"/>
          <a:stretch/>
        </p:blipFill>
        <p:spPr>
          <a:xfrm>
            <a:off x="5158575" y="2881150"/>
            <a:ext cx="3826124" cy="17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4">
            <a:alphaModFix/>
          </a:blip>
          <a:srcRect b="12745" l="0" r="0" t="24159"/>
          <a:stretch/>
        </p:blipFill>
        <p:spPr>
          <a:xfrm>
            <a:off x="5580401" y="543925"/>
            <a:ext cx="2816226" cy="236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 txBox="1"/>
          <p:nvPr/>
        </p:nvSpPr>
        <p:spPr>
          <a:xfrm>
            <a:off x="0" y="914400"/>
            <a:ext cx="5232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</a:rPr>
              <a:t>Consists of a photocathode, multiple dynodes, and an anode.</a:t>
            </a:r>
            <a:endParaRPr sz="1300">
              <a:solidFill>
                <a:srgbClr val="374151"/>
              </a:solidFill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</a:rPr>
              <a:t>Uses the principle of photoelectric effect.</a:t>
            </a:r>
            <a:endParaRPr sz="1300">
              <a:solidFill>
                <a:srgbClr val="374151"/>
              </a:solidFill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</a:rPr>
              <a:t>Electrons are accelerated and multiplied through a series of dynodes.</a:t>
            </a:r>
            <a:endParaRPr sz="1300">
              <a:solidFill>
                <a:srgbClr val="374151"/>
              </a:solidFill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</a:rPr>
              <a:t>Produces a significant electron multiplication, resulting in signal amplification.</a:t>
            </a:r>
            <a:endParaRPr sz="1300">
              <a:solidFill>
                <a:srgbClr val="374151"/>
              </a:solidFill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</a:rPr>
              <a:t>Provides high gain, allowing for detection of single photons.</a:t>
            </a:r>
            <a:endParaRPr sz="1300">
              <a:solidFill>
                <a:srgbClr val="374151"/>
              </a:solidFill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</a:rPr>
              <a:t>Flashed the LED at the Single PE level (for </a:t>
            </a:r>
            <a:r>
              <a:rPr lang="en" sz="1300">
                <a:solidFill>
                  <a:srgbClr val="374151"/>
                </a:solidFill>
              </a:rPr>
              <a:t>approximately</a:t>
            </a:r>
            <a:r>
              <a:rPr lang="en" sz="1300">
                <a:solidFill>
                  <a:srgbClr val="374151"/>
                </a:solidFill>
              </a:rPr>
              <a:t> every 10 triggers </a:t>
            </a:r>
            <a:r>
              <a:rPr lang="en" sz="1300">
                <a:solidFill>
                  <a:srgbClr val="374151"/>
                </a:solidFill>
              </a:rPr>
              <a:t>received</a:t>
            </a:r>
            <a:r>
              <a:rPr lang="en" sz="1300">
                <a:solidFill>
                  <a:srgbClr val="374151"/>
                </a:solidFill>
              </a:rPr>
              <a:t>, 1 pulse from the PMT was observed). </a:t>
            </a:r>
            <a:endParaRPr sz="1300">
              <a:solidFill>
                <a:srgbClr val="374151"/>
              </a:solidFill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11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/>
              <a:t>The ABALONE Photosensor</a:t>
            </a:r>
            <a:endParaRPr sz="2500"/>
          </a:p>
        </p:txBody>
      </p:sp>
      <p:pic>
        <p:nvPicPr>
          <p:cNvPr id="198" name="Google Shape;198;p28"/>
          <p:cNvPicPr preferRelativeResize="0"/>
          <p:nvPr/>
        </p:nvPicPr>
        <p:blipFill rotWithShape="1">
          <a:blip r:embed="rId3">
            <a:alphaModFix/>
          </a:blip>
          <a:srcRect b="0" l="0" r="0" t="11894"/>
          <a:stretch/>
        </p:blipFill>
        <p:spPr>
          <a:xfrm>
            <a:off x="5370575" y="2786875"/>
            <a:ext cx="3498051" cy="22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 rotWithShape="1">
          <a:blip r:embed="rId4">
            <a:alphaModFix/>
          </a:blip>
          <a:srcRect b="12545" l="38007" r="0" t="33239"/>
          <a:stretch/>
        </p:blipFill>
        <p:spPr>
          <a:xfrm>
            <a:off x="5402686" y="600100"/>
            <a:ext cx="3401688" cy="223122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 txBox="1"/>
          <p:nvPr>
            <p:ph idx="1" type="body"/>
          </p:nvPr>
        </p:nvSpPr>
        <p:spPr>
          <a:xfrm>
            <a:off x="159300" y="1000075"/>
            <a:ext cx="4995600" cy="39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Light Intensifier</a:t>
            </a:r>
            <a:endParaRPr sz="14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PEs accelerated into scintillating windowlet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then detected by SiPM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Capabilities:</a:t>
            </a:r>
            <a:endParaRPr sz="14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Sensitivity to Visible and UV Light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Exceptional Radio-Purity (in final design)</a:t>
            </a:r>
            <a:endParaRPr sz="12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Outstanding Detection Performance</a:t>
            </a:r>
            <a:endParaRPr sz="14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Intrinsic Gain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Afterpulsing Rate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Timing Resolution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Single-Photon Sensitivity</a:t>
            </a:r>
            <a:endParaRPr sz="12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Applications:</a:t>
            </a:r>
            <a:endParaRPr sz="14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Particle Physics Experiments like Darwin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Medical Imaging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Requires:</a:t>
            </a:r>
            <a:endParaRPr sz="1400">
              <a:solidFill>
                <a:schemeClr val="dk1"/>
              </a:solidFill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High Operating voltages (10-25kV)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12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9"/>
          <p:cNvPicPr preferRelativeResize="0"/>
          <p:nvPr/>
        </p:nvPicPr>
        <p:blipFill rotWithShape="1">
          <a:blip r:embed="rId3">
            <a:alphaModFix/>
          </a:blip>
          <a:srcRect b="0" l="7409" r="14842" t="0"/>
          <a:stretch/>
        </p:blipFill>
        <p:spPr>
          <a:xfrm>
            <a:off x="3015012" y="946625"/>
            <a:ext cx="3369401" cy="325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4413" y="946625"/>
            <a:ext cx="2451126" cy="325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 rotWithShape="1">
          <a:blip r:embed="rId5">
            <a:alphaModFix/>
          </a:blip>
          <a:srcRect b="20909" l="10814" r="17990" t="10375"/>
          <a:stretch/>
        </p:blipFill>
        <p:spPr>
          <a:xfrm>
            <a:off x="308473" y="946625"/>
            <a:ext cx="2706540" cy="325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/>
        </p:nvSpPr>
        <p:spPr>
          <a:xfrm>
            <a:off x="2840250" y="4916750"/>
            <a:ext cx="632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9"/>
          <p:cNvSpPr txBox="1"/>
          <p:nvPr/>
        </p:nvSpPr>
        <p:spPr>
          <a:xfrm>
            <a:off x="390625" y="257750"/>
            <a:ext cx="37377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Setup</a:t>
            </a:r>
            <a:endParaRPr sz="2500"/>
          </a:p>
        </p:txBody>
      </p:sp>
      <p:sp>
        <p:nvSpPr>
          <p:cNvPr id="211" name="Google Shape;211;p29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13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91275" y="4249475"/>
            <a:ext cx="897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SiPM is optically coupled to the ABALONE using an </a:t>
            </a:r>
            <a:r>
              <a:rPr lang="en"/>
              <a:t>optical grease, and the unit is located above an LED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SiPMs readout </a:t>
            </a:r>
            <a:endParaRPr/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600" y="1084650"/>
            <a:ext cx="4261550" cy="28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3925"/>
            <a:ext cx="4187800" cy="280317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14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SiPM Pulse Integration</a:t>
            </a:r>
            <a:endParaRPr/>
          </a:p>
        </p:txBody>
      </p:sp>
      <p:sp>
        <p:nvSpPr>
          <p:cNvPr id="226" name="Google Shape;226;p31"/>
          <p:cNvSpPr txBox="1"/>
          <p:nvPr>
            <p:ph idx="1" type="body"/>
          </p:nvPr>
        </p:nvSpPr>
        <p:spPr>
          <a:xfrm>
            <a:off x="311700" y="1152475"/>
            <a:ext cx="396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Pulses were integrated, however unable to distinguish distinct peaks of multiple photo-electrons.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About 10K samples were taken at voltages between 28V-32V</a:t>
            </a:r>
            <a:endParaRPr/>
          </a:p>
        </p:txBody>
      </p:sp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9350" y="1393900"/>
            <a:ext cx="4220100" cy="337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15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Introduction to Dark matter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DARWIN experiment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DARWIN </a:t>
            </a:r>
            <a:r>
              <a:rPr lang="en">
                <a:solidFill>
                  <a:schemeClr val="dk1"/>
                </a:solidFill>
              </a:rPr>
              <a:t>hands-on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Experimental setup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SiPMs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PMT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ABALONE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Conclusion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2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PMT Gain</a:t>
            </a:r>
            <a:endParaRPr/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150" y="1135075"/>
            <a:ext cx="3599600" cy="287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439975" y="1481075"/>
            <a:ext cx="3836100" cy="25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Integrate Voltage after trigger to get total charge from photo-electrons.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About 50k samples were taken at bias voltages [750:950:50]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Integrals are then histogrammed and the median value of bumps are taken as PE peaks.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850 V (shown right) gain on 1 PE: 3.5E6 (e</a:t>
            </a:r>
            <a:r>
              <a:rPr baseline="30000" lang="en"/>
              <a:t>-</a:t>
            </a:r>
            <a:r>
              <a:rPr lang="en"/>
              <a:t>)</a:t>
            </a:r>
            <a:endParaRPr/>
          </a:p>
        </p:txBody>
      </p:sp>
      <p:sp>
        <p:nvSpPr>
          <p:cNvPr id="236" name="Google Shape;236;p32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16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PMT Gain</a:t>
            </a:r>
            <a:endParaRPr/>
          </a:p>
        </p:txBody>
      </p:sp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300" y="2795025"/>
            <a:ext cx="2164707" cy="17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2795025"/>
            <a:ext cx="2131073" cy="17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0300" y="1093925"/>
            <a:ext cx="2131050" cy="17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400" y="1093928"/>
            <a:ext cx="2131049" cy="170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17</a:t>
            </a:r>
            <a:endParaRPr sz="2400">
              <a:solidFill>
                <a:srgbClr val="595959"/>
              </a:solidFill>
            </a:endParaRPr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1265126"/>
            <a:ext cx="4045700" cy="309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075" y="2807751"/>
            <a:ext cx="274320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1063" y="521751"/>
            <a:ext cx="274320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0063" y="521762"/>
            <a:ext cx="274477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7087" y="2807750"/>
            <a:ext cx="2743201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4"/>
          <p:cNvSpPr txBox="1"/>
          <p:nvPr>
            <p:ph idx="4294967295"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/>
              <a:t>The ABALONE Photo-sensor readout with Peak Finding</a:t>
            </a:r>
            <a:endParaRPr sz="2500"/>
          </a:p>
        </p:txBody>
      </p:sp>
      <p:sp>
        <p:nvSpPr>
          <p:cNvPr id="257" name="Google Shape;257;p34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18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136075" y="1214925"/>
            <a:ext cx="2682600" cy="36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Data was taken at voltages between 11KV and 18KV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Low statistics at lower voltages due to issues with data transfer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Used a pulse finding algorithm to find pulses, then integrated and </a:t>
            </a:r>
            <a:r>
              <a:rPr lang="en"/>
              <a:t>plotted</a:t>
            </a:r>
            <a:r>
              <a:rPr lang="en"/>
              <a:t> histogram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Note: pulses amplified by factor of 3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idx="4294967295"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/>
              <a:t>The ABALONE Photo-sensor Pedestal Plot</a:t>
            </a:r>
            <a:endParaRPr sz="2500"/>
          </a:p>
        </p:txBody>
      </p:sp>
      <p:sp>
        <p:nvSpPr>
          <p:cNvPr id="264" name="Google Shape;264;p35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19</a:t>
            </a:r>
            <a:endParaRPr sz="2400">
              <a:solidFill>
                <a:srgbClr val="595959"/>
              </a:solidFill>
            </a:endParaRPr>
          </a:p>
        </p:txBody>
      </p:sp>
      <p:pic>
        <p:nvPicPr>
          <p:cNvPr id="265" name="Google Shape;2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2050"/>
            <a:ext cx="4047000" cy="32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9375" y="1339700"/>
            <a:ext cx="3812226" cy="305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72" name="Google Shape;27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Different tests were performed using SiPMs, PMTs and ABALONE photosensor.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SiPM data was taken at room temp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SiPMs waveforms were full of dark noise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Dark noise made it challenging to consistently integrate after trigger (see slide 15).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Measured gain of a single </a:t>
            </a:r>
            <a:r>
              <a:rPr lang="en"/>
              <a:t>Photoelectron</a:t>
            </a:r>
            <a:r>
              <a:rPr lang="en"/>
              <a:t> for the PMT.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Added ABALONE in front of SiPM and observed integrated charge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SiPM begins to look like PMT.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Did not get around to calculating gain</a:t>
            </a:r>
            <a:endParaRPr/>
          </a:p>
        </p:txBody>
      </p:sp>
      <p:sp>
        <p:nvSpPr>
          <p:cNvPr id="273" name="Google Shape;273;p36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20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/>
          <p:nvPr>
            <p:ph type="title"/>
          </p:nvPr>
        </p:nvSpPr>
        <p:spPr>
          <a:xfrm>
            <a:off x="311700" y="135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listening!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Questions?</a:t>
            </a:r>
            <a:endParaRPr/>
          </a:p>
        </p:txBody>
      </p:sp>
      <p:sp>
        <p:nvSpPr>
          <p:cNvPr id="279" name="Google Shape;279;p37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20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280" name="Google Shape;280;p37"/>
          <p:cNvSpPr txBox="1"/>
          <p:nvPr>
            <p:ph type="title"/>
          </p:nvPr>
        </p:nvSpPr>
        <p:spPr>
          <a:xfrm>
            <a:off x="703400" y="3664775"/>
            <a:ext cx="2945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 tuned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WINE so serious? </a:t>
            </a:r>
            <a:endParaRPr/>
          </a:p>
        </p:txBody>
      </p:sp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163" y="3355575"/>
            <a:ext cx="1016675" cy="97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PMT (750-950 V)</a:t>
            </a:r>
            <a:endParaRPr/>
          </a:p>
        </p:txBody>
      </p:sp>
      <p:pic>
        <p:nvPicPr>
          <p:cNvPr id="287" name="Google Shape;2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7600" y="2800350"/>
            <a:ext cx="246888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9500" y="2847700"/>
            <a:ext cx="246888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200" y="2887238"/>
            <a:ext cx="246888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0268" y="735293"/>
            <a:ext cx="2466824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3295" y="735300"/>
            <a:ext cx="2468880" cy="20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14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329125" y="3829284"/>
            <a:ext cx="26061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169725" y="2951775"/>
            <a:ext cx="227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Cosmic Microwave Background (CMB)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5"/>
          <p:cNvSpPr txBox="1"/>
          <p:nvPr>
            <p:ph idx="4294967295" type="title"/>
          </p:nvPr>
        </p:nvSpPr>
        <p:spPr>
          <a:xfrm>
            <a:off x="1593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 for </a:t>
            </a:r>
            <a:r>
              <a:rPr lang="en"/>
              <a:t>Dark matter 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953" y="919550"/>
            <a:ext cx="4211894" cy="284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625" y="1992525"/>
            <a:ext cx="2560450" cy="13386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329125" y="3829284"/>
            <a:ext cx="26061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6735300" y="3243194"/>
            <a:ext cx="138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Rotation curve</a:t>
            </a:r>
            <a:endParaRPr baseline="30000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6515100" y="1693197"/>
            <a:ext cx="180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Speed of Stars in a galaxy</a:t>
            </a:r>
            <a:endParaRPr baseline="30000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2169725" y="2951775"/>
            <a:ext cx="227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Cosmic Microwave Background (CMB)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200" y="516737"/>
            <a:ext cx="2606100" cy="130306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>
            <p:ph idx="4294967295" type="title"/>
          </p:nvPr>
        </p:nvSpPr>
        <p:spPr>
          <a:xfrm>
            <a:off x="1593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 for Dark matter 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953" y="919550"/>
            <a:ext cx="4211894" cy="284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625" y="1992525"/>
            <a:ext cx="2560450" cy="13386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329125" y="3829284"/>
            <a:ext cx="26061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6502188" y="4716994"/>
            <a:ext cx="185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Bullet Cluster Animation</a:t>
            </a:r>
            <a:endParaRPr baseline="30000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6735300" y="3243194"/>
            <a:ext cx="138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Rotation curve</a:t>
            </a:r>
            <a:endParaRPr baseline="30000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6515100" y="1693197"/>
            <a:ext cx="180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Speed of Stars in a galaxy</a:t>
            </a:r>
            <a:endParaRPr baseline="30000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625" y="3539900"/>
            <a:ext cx="2560451" cy="122518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2169725" y="2951775"/>
            <a:ext cx="227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Cosmic Microwave Background (CMB)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7200" y="516737"/>
            <a:ext cx="2606100" cy="13030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>
            <p:ph idx="4294967295" type="title"/>
          </p:nvPr>
        </p:nvSpPr>
        <p:spPr>
          <a:xfrm>
            <a:off x="1593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 for Dark matter </a:t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953" y="919550"/>
            <a:ext cx="4211894" cy="284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625" y="1992525"/>
            <a:ext cx="2560450" cy="133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329125" y="3829284"/>
            <a:ext cx="26061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6502188" y="4716994"/>
            <a:ext cx="185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Bullet Cluster Animation</a:t>
            </a:r>
            <a:endParaRPr baseline="30000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6735300" y="3243194"/>
            <a:ext cx="138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Rotation curve</a:t>
            </a:r>
            <a:endParaRPr baseline="30000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6515100" y="1693197"/>
            <a:ext cx="180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Speed of Stars in a galaxy</a:t>
            </a:r>
            <a:endParaRPr baseline="30000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8"/>
          <p:cNvSpPr/>
          <p:nvPr/>
        </p:nvSpPr>
        <p:spPr>
          <a:xfrm>
            <a:off x="268450" y="3957403"/>
            <a:ext cx="2011500" cy="106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733B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Properties of Dark Matter</a:t>
            </a:r>
            <a:endParaRPr sz="13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Dark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Interacts via gravity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Weakly interacting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Cold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Stable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4074875" y="4011400"/>
            <a:ext cx="1856100" cy="11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Candidates Dark Matter </a:t>
            </a:r>
            <a:endParaRPr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MACHOs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Neutrinos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Axions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WIMPs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625" y="3539900"/>
            <a:ext cx="2560451" cy="122518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2169725" y="2951775"/>
            <a:ext cx="227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Cosmic Microwave Background (CMB)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7200" y="516737"/>
            <a:ext cx="2606100" cy="1303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>
            <p:ph idx="4294967295" type="title"/>
          </p:nvPr>
        </p:nvSpPr>
        <p:spPr>
          <a:xfrm>
            <a:off x="1593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 for Dark matter </a:t>
            </a:r>
            <a:endParaRPr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953" y="919550"/>
            <a:ext cx="4211894" cy="28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86248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3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0" t="10976"/>
          <a:stretch/>
        </p:blipFill>
        <p:spPr>
          <a:xfrm>
            <a:off x="1349850" y="1114949"/>
            <a:ext cx="6205699" cy="34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detect dark matter</a:t>
            </a:r>
            <a:endParaRPr/>
          </a:p>
        </p:txBody>
      </p:sp>
      <p:sp>
        <p:nvSpPr>
          <p:cNvPr id="123" name="Google Shape;123;p19"/>
          <p:cNvSpPr txBox="1"/>
          <p:nvPr/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4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825" y="1717726"/>
            <a:ext cx="2926925" cy="23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 matter Detection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/>
        </p:nvSpPr>
        <p:spPr>
          <a:xfrm>
            <a:off x="4722300" y="4584600"/>
            <a:ext cx="317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Time Projection Chamber (TPC)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825" y="1717726"/>
            <a:ext cx="2926925" cy="23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 matter with dual phase TPC</a:t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4150" y="1170125"/>
            <a:ext cx="4450297" cy="32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</a:rPr>
              <a:t>5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