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68.jpg" ContentType="image/jp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76" r:id="rId5"/>
    <p:sldId id="740" r:id="rId6"/>
    <p:sldId id="852" r:id="rId7"/>
    <p:sldId id="842" r:id="rId8"/>
    <p:sldId id="854" r:id="rId9"/>
    <p:sldId id="352" r:id="rId10"/>
    <p:sldId id="741" r:id="rId11"/>
    <p:sldId id="856" r:id="rId12"/>
    <p:sldId id="435" r:id="rId13"/>
    <p:sldId id="848" r:id="rId14"/>
    <p:sldId id="847" r:id="rId15"/>
    <p:sldId id="855" r:id="rId16"/>
    <p:sldId id="738" r:id="rId17"/>
    <p:sldId id="739" r:id="rId18"/>
    <p:sldId id="259" r:id="rId19"/>
    <p:sldId id="843" r:id="rId20"/>
    <p:sldId id="844" r:id="rId21"/>
    <p:sldId id="850" r:id="rId22"/>
    <p:sldId id="851" r:id="rId23"/>
    <p:sldId id="849" r:id="rId24"/>
    <p:sldId id="257" r:id="rId25"/>
    <p:sldId id="272" r:id="rId26"/>
    <p:sldId id="438" r:id="rId27"/>
    <p:sldId id="295" r:id="rId28"/>
    <p:sldId id="845" r:id="rId29"/>
    <p:sldId id="31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8140C9-E7FD-07B6-A104-65B85F856E2B}" v="129" dt="2025-10-23T17:46:01.203"/>
    <p1510:client id="{AC21EE23-45C9-4BD9-8DDB-882FECB5CF62}" v="1302" dt="2025-10-24T05:50:02.5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45027E-8FFB-4378-97B2-12A98EDEAE69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F4469-A0D5-46FD-9D4A-75CEAF893E9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432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2E46D-309B-445E-9B8C-4BB397973A66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7627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7A611-300A-1844-961B-0A78CE069E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59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2241C-BF8B-EF3C-6177-34B3D488A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220026-93FE-C3C3-05A9-4FFECF3F16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A7B316-9709-DFD5-111F-238B368C57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F813A-0695-F779-25B0-885743C480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7A611-300A-1844-961B-0A78CE069E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74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A4AC1-065E-2ABB-42CA-1CCABB1EF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DFD369-16AD-DB36-3155-D29D58CE31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252D8D-C155-028B-EF1A-233D94F31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FCD6C-3AAA-25E3-D470-78FD808F8E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7A611-300A-1844-961B-0A78CE069E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64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469-A0D5-46FD-9D4A-75CEAF893E9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481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2E46D-309B-445E-9B8C-4BB397973A66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3770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8090B3-F584-6B98-A3FC-78380B75F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B0A0770-47C7-A43C-563A-8629775E9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C48DEA9-6E42-A568-08D6-06623EFB3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638E-BC10-417F-9702-6D7CDF0B2A24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4D677D-E6CD-A19C-8E81-0AE467635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FABD6F-639F-8B3A-2C80-2036CDF66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0E30-D3F1-4DA0-A6EA-9C0D923A281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501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FCF972-3F02-A36E-AC19-6DC3AD895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E1B5FF7-9437-D72E-EEA6-9F8E101C3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F8AF4F-FF63-8FA5-AA1C-D513F3099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638E-BC10-417F-9702-6D7CDF0B2A24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71B5E0-F707-71A7-BAAC-BE8D9F792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D68A1B-22C4-9132-62FA-55EB5700E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0E30-D3F1-4DA0-A6EA-9C0D923A281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663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B8FEDED-7D5A-0EC7-ED01-1983B6F313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A0A23BB-C520-05F1-9A53-342C19315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2F4995-594F-55B9-BADC-3C243464B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638E-BC10-417F-9702-6D7CDF0B2A24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B66CA9-8F84-2CB6-6AAF-7E35AD7E8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DD973D-6D5E-95F1-A298-74CBBAA3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0E30-D3F1-4DA0-A6EA-9C0D923A281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886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915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181473-5E21-C0A9-47B7-E2858FBFA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B1ED55-4082-A475-2565-6866DF732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2CF186-AACE-1074-9965-4B74C2CBD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638E-BC10-417F-9702-6D7CDF0B2A24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751F12-85EE-0C83-BEEC-940AAE1F0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4F2D39-E7E4-18B0-27BC-566DEFD72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0E30-D3F1-4DA0-A6EA-9C0D923A281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725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B8E658-3B84-1BDF-6F83-1D4CEDC10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9002DD4-7DA2-6D67-8BCF-85FAE1AF6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2D647D-E672-623D-A8AB-CDA963EEE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638E-BC10-417F-9702-6D7CDF0B2A24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F37E057-76B9-92C7-68EA-FD18B02A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D97855-3328-601E-DD33-71445E0F3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0E30-D3F1-4DA0-A6EA-9C0D923A281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370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64C351-BC57-3590-8D88-566300F33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D198B9-8954-433D-49D1-005E8FD2E2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9837115-B257-D0B3-001C-B8DE86EB05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B1A8154-047B-586F-927B-AC3335195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638E-BC10-417F-9702-6D7CDF0B2A24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9DB14C1-C9E5-E05A-A9E0-E3B09E6F2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71E7010-72A0-3B51-961C-83B3874FD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0E30-D3F1-4DA0-A6EA-9C0D923A281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994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1B54E8-6044-3D74-B357-E29A72BBC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141DA37-F205-9871-1148-C5AA37D47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1C0375D-EAB0-09A6-4F79-E23D0657D2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FD158F9-976A-F8D0-1DED-FE51901CFC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87B3479-F3E7-9D9E-43B5-F0FB5931E3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F2084F7-A633-90D9-B913-A68B7D75B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638E-BC10-417F-9702-6D7CDF0B2A24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1B3525A-4F2B-10B6-8FC4-5EFDAF2DF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0BDE593-2EE6-64D6-161E-558CBE842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0E30-D3F1-4DA0-A6EA-9C0D923A281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175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7A493F-CAB0-4075-85BB-D4CBF7484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FC1DE35-25F2-F1DC-2EA8-FC6D4C90B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638E-BC10-417F-9702-6D7CDF0B2A24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670917A-E845-89B2-903C-14D5FD7F1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FA92243-FD87-6170-2027-B82253B3E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0E30-D3F1-4DA0-A6EA-9C0D923A281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50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DD68C13-AE8C-74B1-48B9-963A11275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638E-BC10-417F-9702-6D7CDF0B2A24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CD4A94A-3F3B-D682-478B-06DD42266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24B9439-BA24-853E-F074-52B1B560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0E30-D3F1-4DA0-A6EA-9C0D923A281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752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0F1A2B-2175-1FE9-C8B3-3A4168CBB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E3B2ED-012B-F128-51D0-2E17335C8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03F7269-B251-1B39-D3D8-484DE6F3E7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7FA8A4D-3929-E55F-8498-43835C685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638E-BC10-417F-9702-6D7CDF0B2A24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3C7DF70-FD73-A371-A7FC-B6C3364ED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9720A53-D349-0D3E-D0B0-520D8D260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0E30-D3F1-4DA0-A6EA-9C0D923A281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018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9DA9E6-8C1B-8E40-E482-11DFCD6A3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A0B7CD7-904B-FE44-0002-129B5F468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DF6FC92-F357-B017-B9BC-B5D2EB651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A7E45E5-B593-7CC6-717E-89F943F35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638E-BC10-417F-9702-6D7CDF0B2A24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A41C806-BB51-D6A7-ADC8-CD77A2D78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80DECA1-907F-A693-BFCC-336B9EF29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0E30-D3F1-4DA0-A6EA-9C0D923A281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655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54CED47-0B86-1E97-9BEF-BC1080638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FD04119-089B-1D84-A428-D160EA15F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050C14-4E9D-CDC7-E17F-93A3478D59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3B638E-BC10-417F-9702-6D7CDF0B2A24}" type="datetimeFigureOut">
              <a:rPr lang="en-GB" smtClean="0"/>
              <a:t>23/10/2025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2E28430-65C0-8118-BA46-205209A3B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23928D-4136-1DEF-F2DD-6D87A30EBF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160E30-D3F1-4DA0-A6EA-9C0D923A281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474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emf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slide" Target="slide21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16.xml"/><Relationship Id="rId4" Type="http://schemas.openxmlformats.org/officeDocument/2006/relationships/slide" Target="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jp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C7BEAA5-4B4A-1131-57F5-A675FF16C7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0"/>
          <a:stretch>
            <a:fillRect/>
          </a:stretch>
        </p:blipFill>
        <p:spPr bwMode="auto">
          <a:xfrm>
            <a:off x="0" y="0"/>
            <a:ext cx="122054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">
            <a:extLst>
              <a:ext uri="{FF2B5EF4-FFF2-40B4-BE49-F238E27FC236}">
                <a16:creationId xmlns:a16="http://schemas.microsoft.com/office/drawing/2014/main" id="{6717F2A4-5DD7-2FCA-F4B1-E40FF32B67DD}"/>
              </a:ext>
            </a:extLst>
          </p:cNvPr>
          <p:cNvSpPr txBox="1"/>
          <p:nvPr/>
        </p:nvSpPr>
        <p:spPr>
          <a:xfrm>
            <a:off x="3593780" y="4904850"/>
            <a:ext cx="5004440" cy="110799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200" dirty="0">
                <a:latin typeface="Calibri"/>
                <a:ea typeface="Calibri"/>
                <a:cs typeface="Calibri"/>
              </a:rPr>
              <a:t>F. Galtarossa (INFN Padova)</a:t>
            </a:r>
          </a:p>
          <a:p>
            <a:pPr algn="ctr"/>
            <a:r>
              <a:rPr lang="it-IT" sz="2200" dirty="0">
                <a:latin typeface="Calibri"/>
                <a:ea typeface="Calibri"/>
                <a:cs typeface="Calibri"/>
              </a:rPr>
              <a:t>for the GAMMA group</a:t>
            </a:r>
          </a:p>
          <a:p>
            <a:pPr algn="ctr"/>
            <a:r>
              <a:rPr lang="it-IT" sz="2200" dirty="0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franco.galtarossa@pd.infn.it</a:t>
            </a:r>
          </a:p>
        </p:txBody>
      </p:sp>
      <p:sp>
        <p:nvSpPr>
          <p:cNvPr id="12" name="CasellaDiTesto 2">
            <a:extLst>
              <a:ext uri="{FF2B5EF4-FFF2-40B4-BE49-F238E27FC236}">
                <a16:creationId xmlns:a16="http://schemas.microsoft.com/office/drawing/2014/main" id="{09224313-E54B-6BD7-4F5D-8444E47D6728}"/>
              </a:ext>
            </a:extLst>
          </p:cNvPr>
          <p:cNvSpPr txBox="1"/>
          <p:nvPr/>
        </p:nvSpPr>
        <p:spPr>
          <a:xfrm>
            <a:off x="2462003" y="6289481"/>
            <a:ext cx="7281420" cy="43088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200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NUSDAF Collaboration Meeting, Catania, 21-24 </a:t>
            </a:r>
            <a:r>
              <a:rPr lang="it-IT" sz="2200" dirty="0" err="1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October</a:t>
            </a:r>
            <a:r>
              <a:rPr lang="it-IT" sz="2200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 2025</a:t>
            </a:r>
            <a:endParaRPr lang="it-IT" sz="2200" dirty="0">
              <a:solidFill>
                <a:srgbClr val="C00000"/>
              </a:solidFill>
              <a:ea typeface="Calibri"/>
              <a:cs typeface="Calibri"/>
            </a:endParaRPr>
          </a:p>
        </p:txBody>
      </p:sp>
      <p:sp>
        <p:nvSpPr>
          <p:cNvPr id="17" name="CasellaDiTesto 3">
            <a:extLst>
              <a:ext uri="{FF2B5EF4-FFF2-40B4-BE49-F238E27FC236}">
                <a16:creationId xmlns:a16="http://schemas.microsoft.com/office/drawing/2014/main" id="{A67CA252-FAB1-5AED-A18F-B38F7E02A86C}"/>
              </a:ext>
            </a:extLst>
          </p:cNvPr>
          <p:cNvSpPr txBox="1"/>
          <p:nvPr/>
        </p:nvSpPr>
        <p:spPr>
          <a:xfrm>
            <a:off x="2244978" y="2504557"/>
            <a:ext cx="7702044" cy="212365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structure studies via direct transfer reactions</a:t>
            </a:r>
          </a:p>
          <a:p>
            <a:pPr algn="ctr"/>
            <a:r>
              <a:rPr lang="en-GB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(GASPEC)</a:t>
            </a:r>
            <a:endParaRPr lang="en-GB" sz="4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magine 22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C1EAB91B-F3EA-E02C-9AEE-00E7D58A7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804" y="534040"/>
            <a:ext cx="2199128" cy="1108365"/>
          </a:xfrm>
          <a:prstGeom prst="rect">
            <a:avLst/>
          </a:prstGeom>
        </p:spPr>
      </p:pic>
      <p:pic>
        <p:nvPicPr>
          <p:cNvPr id="3" name="Google Shape;409;p20">
            <a:extLst>
              <a:ext uri="{FF2B5EF4-FFF2-40B4-BE49-F238E27FC236}">
                <a16:creationId xmlns:a16="http://schemas.microsoft.com/office/drawing/2014/main" id="{BBD0992E-482F-3EE3-F451-EDDF3502F1B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39796" y="542324"/>
            <a:ext cx="1369537" cy="1100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0215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8E4F6-BC4D-7352-D228-693A4CEE2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6CB78B6C-4BB9-8049-51C4-A21EB6B9D787}"/>
              </a:ext>
            </a:extLst>
          </p:cNvPr>
          <p:cNvSpPr txBox="1"/>
          <p:nvPr/>
        </p:nvSpPr>
        <p:spPr>
          <a:xfrm>
            <a:off x="235132" y="103517"/>
            <a:ext cx="8205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Neutron-proton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interaction in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odd-odd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= 29 nuclei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C9E27FAE-5F8F-11F8-04CA-947BAC5B9453}"/>
              </a:ext>
            </a:extLst>
          </p:cNvPr>
          <p:cNvCxnSpPr>
            <a:cxnSpLocks/>
          </p:cNvCxnSpPr>
          <p:nvPr/>
        </p:nvCxnSpPr>
        <p:spPr>
          <a:xfrm>
            <a:off x="10510" y="569996"/>
            <a:ext cx="5362575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189A316F-068E-E266-326C-9B5E17831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526" y="688672"/>
            <a:ext cx="5752649" cy="242914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641A544-DE58-F29C-7A42-450DD3391D9A}"/>
              </a:ext>
            </a:extLst>
          </p:cNvPr>
          <p:cNvSpPr txBox="1"/>
          <p:nvPr/>
        </p:nvSpPr>
        <p:spPr>
          <a:xfrm>
            <a:off x="7139556" y="3350780"/>
            <a:ext cx="4560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L. </a:t>
            </a:r>
            <a:r>
              <a:rPr lang="en-GB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Gaudefroy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Phys. Rev. C 81, 064329 (2010</a:t>
            </a:r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F42403C-E900-ED9F-5648-98F96CF85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74" y="944561"/>
            <a:ext cx="5410955" cy="496321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D8055F9-F0B9-C9AA-761E-9DC9EC65500D}"/>
              </a:ext>
            </a:extLst>
          </p:cNvPr>
          <p:cNvSpPr txBox="1"/>
          <p:nvPr/>
        </p:nvSpPr>
        <p:spPr>
          <a:xfrm>
            <a:off x="1335024" y="5538447"/>
            <a:ext cx="254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Courtesy</a:t>
            </a:r>
            <a:r>
              <a:rPr lang="it-IT" dirty="0"/>
              <a:t> of C. </a:t>
            </a:r>
            <a:r>
              <a:rPr lang="it-IT" dirty="0" err="1"/>
              <a:t>Paxman</a:t>
            </a:r>
            <a:endParaRPr lang="en-GB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E7A5A96-54CC-C707-8B31-F459EA76EBFA}"/>
              </a:ext>
            </a:extLst>
          </p:cNvPr>
          <p:cNvSpPr txBox="1"/>
          <p:nvPr/>
        </p:nvSpPr>
        <p:spPr>
          <a:xfrm>
            <a:off x="6645000" y="3872002"/>
            <a:ext cx="5093208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Pure s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gs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K [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Papuga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Phys. Rev. C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034321 (2014)]</a:t>
            </a: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</a:t>
            </a:r>
            <a:r>
              <a:rPr lang="en-GB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d,p</a:t>
            </a:r>
            <a:r>
              <a:rPr lang="en-GB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selective towards states in </a:t>
            </a:r>
            <a:r>
              <a:rPr lang="en-GB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determined by π(1</a:t>
            </a:r>
            <a:r>
              <a:rPr lang="en-GB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16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⊗ ν(</a:t>
            </a:r>
            <a:r>
              <a:rPr lang="en-GB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interactions</a:t>
            </a:r>
          </a:p>
          <a:p>
            <a:endParaRPr lang="en-GB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 and </a:t>
            </a:r>
            <a:r>
              <a:rPr lang="en-GB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should also have a 1/2</a:t>
            </a:r>
            <a:r>
              <a:rPr lang="en-GB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ground state (although with a probably less “pure” configuration than </a:t>
            </a:r>
            <a:r>
              <a:rPr lang="en-GB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K) and can be tackled at FRIB.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7B968D5-4F22-2C1D-E248-9D44940C0A83}"/>
              </a:ext>
            </a:extLst>
          </p:cNvPr>
          <p:cNvSpPr txBox="1"/>
          <p:nvPr/>
        </p:nvSpPr>
        <p:spPr>
          <a:xfrm>
            <a:off x="325120" y="6319520"/>
            <a:ext cx="1601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F. Galtarossa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4542B23-9D17-DBB4-C2F8-B4C9799084FB}"/>
              </a:ext>
            </a:extLst>
          </p:cNvPr>
          <p:cNvSpPr txBox="1"/>
          <p:nvPr/>
        </p:nvSpPr>
        <p:spPr>
          <a:xfrm>
            <a:off x="4759806" y="6319520"/>
            <a:ext cx="4028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NUSDAF meeting, 22-24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C3F0A4C-FF0D-83E1-FF02-C9287AA64C52}"/>
              </a:ext>
            </a:extLst>
          </p:cNvPr>
          <p:cNvSpPr txBox="1"/>
          <p:nvPr/>
        </p:nvSpPr>
        <p:spPr>
          <a:xfrm>
            <a:off x="11355537" y="6319520"/>
            <a:ext cx="765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826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488BB-5530-3960-0C30-9F20067E5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51A820B7-8E11-1BF6-04A6-C9AE7B293CFF}"/>
              </a:ext>
            </a:extLst>
          </p:cNvPr>
          <p:cNvSpPr txBox="1"/>
          <p:nvPr/>
        </p:nvSpPr>
        <p:spPr>
          <a:xfrm>
            <a:off x="235132" y="103517"/>
            <a:ext cx="8205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Neutron-proton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interaction in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odd-odd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= 29 nuclei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55E997D5-4C29-473C-41D8-7FB608DBC87C}"/>
              </a:ext>
            </a:extLst>
          </p:cNvPr>
          <p:cNvCxnSpPr>
            <a:cxnSpLocks/>
          </p:cNvCxnSpPr>
          <p:nvPr/>
        </p:nvCxnSpPr>
        <p:spPr>
          <a:xfrm>
            <a:off x="10510" y="569996"/>
            <a:ext cx="5362575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86C14741-E8F3-1E25-15D4-4C9FAC052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52" y="82014"/>
            <a:ext cx="4001175" cy="227020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C10E567-AA06-2732-0D57-83B21F216495}"/>
              </a:ext>
            </a:extLst>
          </p:cNvPr>
          <p:cNvSpPr txBox="1"/>
          <p:nvPr/>
        </p:nvSpPr>
        <p:spPr>
          <a:xfrm>
            <a:off x="305983" y="831782"/>
            <a:ext cx="6331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High-</a:t>
            </a:r>
            <a:r>
              <a:rPr lang="it-IT" dirty="0" err="1"/>
              <a:t>precision</a:t>
            </a:r>
            <a:r>
              <a:rPr lang="it-IT" dirty="0"/>
              <a:t> </a:t>
            </a:r>
            <a:r>
              <a:rPr lang="it-IT" dirty="0" err="1"/>
              <a:t>measurement</a:t>
            </a:r>
            <a:r>
              <a:rPr lang="it-IT" dirty="0"/>
              <a:t> in GANIL with AGATA-MUGAST-VAMOS: </a:t>
            </a:r>
            <a:r>
              <a:rPr lang="it-IT" baseline="30000" dirty="0"/>
              <a:t>47</a:t>
            </a:r>
            <a:r>
              <a:rPr lang="it-IT" dirty="0"/>
              <a:t>K(</a:t>
            </a:r>
            <a:r>
              <a:rPr lang="it-IT" dirty="0" err="1"/>
              <a:t>d,p</a:t>
            </a:r>
            <a:r>
              <a:rPr lang="it-IT" dirty="0"/>
              <a:t>)</a:t>
            </a:r>
            <a:r>
              <a:rPr lang="it-IT" baseline="30000" dirty="0"/>
              <a:t>48</a:t>
            </a:r>
            <a:r>
              <a:rPr lang="it-IT" dirty="0"/>
              <a:t>K </a:t>
            </a:r>
            <a:r>
              <a:rPr lang="it-IT" dirty="0" err="1"/>
              <a:t>at</a:t>
            </a:r>
            <a:r>
              <a:rPr lang="it-IT" dirty="0"/>
              <a:t> 7.7 MeV/u and ~ 5·10</a:t>
            </a:r>
            <a:r>
              <a:rPr lang="it-IT" baseline="30000" dirty="0"/>
              <a:t>5</a:t>
            </a:r>
            <a:r>
              <a:rPr lang="it-IT" dirty="0"/>
              <a:t> </a:t>
            </a:r>
            <a:r>
              <a:rPr lang="it-IT" dirty="0" err="1"/>
              <a:t>pps</a:t>
            </a:r>
            <a:endParaRPr lang="en-GB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9FD77415-5A38-B79B-9588-3EF2A1E4C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872" y="2572887"/>
            <a:ext cx="3139140" cy="306114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9622E90-1F4D-2BCF-2577-BB057897F4C8}"/>
              </a:ext>
            </a:extLst>
          </p:cNvPr>
          <p:cNvSpPr txBox="1"/>
          <p:nvPr/>
        </p:nvSpPr>
        <p:spPr>
          <a:xfrm>
            <a:off x="4145801" y="1788057"/>
            <a:ext cx="3699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 = 1 and L = 3 transfers </a:t>
            </a:r>
            <a:r>
              <a:rPr lang="it-IT" dirty="0" err="1"/>
              <a:t>clearly</a:t>
            </a:r>
            <a:r>
              <a:rPr lang="it-IT" dirty="0"/>
              <a:t> </a:t>
            </a:r>
            <a:r>
              <a:rPr lang="it-IT" dirty="0" err="1"/>
              <a:t>distinguished</a:t>
            </a:r>
            <a:r>
              <a:rPr lang="it-IT" dirty="0"/>
              <a:t> by the </a:t>
            </a:r>
            <a:r>
              <a:rPr lang="it-IT" dirty="0" err="1"/>
              <a:t>characteristic</a:t>
            </a:r>
            <a:r>
              <a:rPr lang="it-IT" dirty="0"/>
              <a:t> </a:t>
            </a:r>
            <a:r>
              <a:rPr lang="it-IT" dirty="0" err="1"/>
              <a:t>angular</a:t>
            </a:r>
            <a:r>
              <a:rPr lang="it-IT" dirty="0"/>
              <a:t> </a:t>
            </a:r>
            <a:r>
              <a:rPr lang="it-IT" dirty="0" err="1"/>
              <a:t>distributions</a:t>
            </a:r>
            <a:endParaRPr lang="en-GB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7874D9B6-0E72-6027-58D6-D5CF9F3333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43" y="2646207"/>
            <a:ext cx="2971392" cy="3075218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26D60274-D115-FC09-775B-E357D0CADE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76" y="2761247"/>
            <a:ext cx="2373003" cy="2972295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BB66362-5628-4309-7882-CB98B63B4513}"/>
              </a:ext>
            </a:extLst>
          </p:cNvPr>
          <p:cNvSpPr txBox="1"/>
          <p:nvPr/>
        </p:nvSpPr>
        <p:spPr>
          <a:xfrm>
            <a:off x="8463167" y="2176050"/>
            <a:ext cx="26657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C. Paxman et al., Phys. Rev. Lett. </a:t>
            </a:r>
            <a:r>
              <a:rPr lang="en-GB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  <a:r>
              <a:rPr lang="en-GB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162504 (2025)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4215A1F-A9E7-54D2-299E-0BE4D519017F}"/>
              </a:ext>
            </a:extLst>
          </p:cNvPr>
          <p:cNvSpPr txBox="1"/>
          <p:nvPr/>
        </p:nvSpPr>
        <p:spPr>
          <a:xfrm>
            <a:off x="235132" y="1926556"/>
            <a:ext cx="3833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Powerful</a:t>
            </a:r>
            <a:r>
              <a:rPr lang="it-IT" dirty="0"/>
              <a:t> </a:t>
            </a:r>
            <a:r>
              <a:rPr lang="el-GR" dirty="0"/>
              <a:t>γ</a:t>
            </a:r>
            <a:r>
              <a:rPr lang="it-IT" dirty="0"/>
              <a:t>-</a:t>
            </a:r>
            <a:r>
              <a:rPr lang="it-IT" dirty="0" err="1"/>
              <a:t>particle</a:t>
            </a:r>
            <a:r>
              <a:rPr lang="it-IT" dirty="0"/>
              <a:t> </a:t>
            </a:r>
            <a:r>
              <a:rPr lang="it-IT" dirty="0" err="1"/>
              <a:t>correlation</a:t>
            </a:r>
            <a:r>
              <a:rPr lang="it-IT" dirty="0"/>
              <a:t> to </a:t>
            </a:r>
            <a:r>
              <a:rPr lang="it-IT" dirty="0" err="1"/>
              <a:t>identify</a:t>
            </a:r>
            <a:r>
              <a:rPr lang="it-IT" dirty="0"/>
              <a:t> the </a:t>
            </a:r>
            <a:r>
              <a:rPr lang="it-IT" dirty="0" err="1"/>
              <a:t>populated</a:t>
            </a:r>
            <a:r>
              <a:rPr lang="it-IT" dirty="0"/>
              <a:t> </a:t>
            </a:r>
            <a:r>
              <a:rPr lang="it-IT" dirty="0" err="1"/>
              <a:t>excited</a:t>
            </a:r>
            <a:r>
              <a:rPr lang="it-IT" dirty="0"/>
              <a:t> </a:t>
            </a:r>
            <a:r>
              <a:rPr lang="it-IT" dirty="0" err="1"/>
              <a:t>states</a:t>
            </a:r>
            <a:endParaRPr lang="en-GB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7367E03-AE75-68B2-B4CC-259436030962}"/>
              </a:ext>
            </a:extLst>
          </p:cNvPr>
          <p:cNvSpPr txBox="1"/>
          <p:nvPr/>
        </p:nvSpPr>
        <p:spPr>
          <a:xfrm>
            <a:off x="574746" y="5669772"/>
            <a:ext cx="606247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Here </a:t>
            </a:r>
            <a:r>
              <a:rPr lang="it-IT" dirty="0" err="1"/>
              <a:t>coupling</a:t>
            </a:r>
            <a:r>
              <a:rPr lang="it-IT" dirty="0"/>
              <a:t> to </a:t>
            </a:r>
            <a:r>
              <a:rPr lang="el-GR" dirty="0"/>
              <a:t>γ</a:t>
            </a:r>
            <a:r>
              <a:rPr lang="it-IT" dirty="0"/>
              <a:t>-ray arrays like GRETA </a:t>
            </a:r>
            <a:r>
              <a:rPr lang="it-IT" dirty="0" err="1"/>
              <a:t>would</a:t>
            </a:r>
            <a:r>
              <a:rPr lang="it-IT" dirty="0"/>
              <a:t> be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due to the large </a:t>
            </a:r>
            <a:r>
              <a:rPr lang="it-IT" dirty="0" err="1"/>
              <a:t>level</a:t>
            </a:r>
            <a:r>
              <a:rPr lang="it-IT" dirty="0"/>
              <a:t> </a:t>
            </a:r>
            <a:r>
              <a:rPr lang="it-IT" dirty="0" err="1"/>
              <a:t>density</a:t>
            </a:r>
            <a:r>
              <a:rPr lang="it-IT" dirty="0"/>
              <a:t> of </a:t>
            </a:r>
            <a:r>
              <a:rPr lang="it-IT" dirty="0" err="1"/>
              <a:t>odd-odd</a:t>
            </a:r>
            <a:r>
              <a:rPr lang="it-IT" dirty="0"/>
              <a:t> nuclei!</a:t>
            </a:r>
            <a:endParaRPr lang="en-GB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3B50A0E-7729-5801-E30A-743D97C0713D}"/>
              </a:ext>
            </a:extLst>
          </p:cNvPr>
          <p:cNvSpPr txBox="1"/>
          <p:nvPr/>
        </p:nvSpPr>
        <p:spPr>
          <a:xfrm>
            <a:off x="7754112" y="5733542"/>
            <a:ext cx="4265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Sistematically</a:t>
            </a:r>
            <a:r>
              <a:rPr lang="it-IT" dirty="0"/>
              <a:t> </a:t>
            </a:r>
            <a:r>
              <a:rPr lang="it-IT" dirty="0" err="1"/>
              <a:t>overpredicted</a:t>
            </a:r>
            <a:r>
              <a:rPr lang="it-IT" dirty="0"/>
              <a:t> SF -&gt; </a:t>
            </a:r>
            <a:r>
              <a:rPr lang="it-IT" dirty="0" err="1"/>
              <a:t>poor</a:t>
            </a:r>
            <a:r>
              <a:rPr lang="it-IT" dirty="0"/>
              <a:t> </a:t>
            </a:r>
            <a:r>
              <a:rPr lang="it-IT" dirty="0" err="1"/>
              <a:t>understanding</a:t>
            </a:r>
            <a:r>
              <a:rPr lang="it-IT" dirty="0"/>
              <a:t> of the </a:t>
            </a:r>
            <a:r>
              <a:rPr lang="it-IT" dirty="0" err="1"/>
              <a:t>proton</a:t>
            </a:r>
            <a:r>
              <a:rPr lang="it-IT" dirty="0"/>
              <a:t> component?</a:t>
            </a:r>
            <a:endParaRPr lang="en-GB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DC795F9-8C1A-7B77-EA5C-A2F3BCD8954C}"/>
              </a:ext>
            </a:extLst>
          </p:cNvPr>
          <p:cNvSpPr txBox="1"/>
          <p:nvPr/>
        </p:nvSpPr>
        <p:spPr>
          <a:xfrm>
            <a:off x="325120" y="6319520"/>
            <a:ext cx="1601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F. Galtarossa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E770057-56FE-7903-2A97-304A184F651D}"/>
              </a:ext>
            </a:extLst>
          </p:cNvPr>
          <p:cNvSpPr txBox="1"/>
          <p:nvPr/>
        </p:nvSpPr>
        <p:spPr>
          <a:xfrm>
            <a:off x="4759806" y="6319520"/>
            <a:ext cx="4028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NUSDAF meeting, 22-24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DB5273-6C79-9596-A825-DE962756FB98}"/>
              </a:ext>
            </a:extLst>
          </p:cNvPr>
          <p:cNvSpPr txBox="1"/>
          <p:nvPr/>
        </p:nvSpPr>
        <p:spPr>
          <a:xfrm>
            <a:off x="11355537" y="6319520"/>
            <a:ext cx="765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31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8" grpId="0"/>
      <p:bldP spid="4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243E6-1CE8-BA02-565C-F2B39F6B2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BC0869-2577-9112-1F7A-69DB27911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4620" y="2766218"/>
            <a:ext cx="684276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err="1">
                <a:solidFill>
                  <a:srgbClr val="C00000"/>
                </a:solidFill>
              </a:rPr>
              <a:t>Possibilities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at</a:t>
            </a:r>
            <a:r>
              <a:rPr lang="it-IT" dirty="0">
                <a:solidFill>
                  <a:srgbClr val="C00000"/>
                </a:solidFill>
              </a:rPr>
              <a:t> FRIB for </a:t>
            </a:r>
            <a:r>
              <a:rPr lang="it-IT" dirty="0" err="1">
                <a:solidFill>
                  <a:srgbClr val="C00000"/>
                </a:solidFill>
              </a:rPr>
              <a:t>neutron-deficient</a:t>
            </a:r>
            <a:r>
              <a:rPr lang="it-IT" dirty="0">
                <a:solidFill>
                  <a:srgbClr val="C00000"/>
                </a:solidFill>
              </a:rPr>
              <a:t> Ca </a:t>
            </a:r>
            <a:r>
              <a:rPr lang="it-IT" dirty="0" err="1">
                <a:solidFill>
                  <a:srgbClr val="C00000"/>
                </a:solidFill>
              </a:rPr>
              <a:t>isotopes</a:t>
            </a:r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979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72F67-8263-759C-388B-4A1A20495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>
            <a:extLst>
              <a:ext uri="{FF2B5EF4-FFF2-40B4-BE49-F238E27FC236}">
                <a16:creationId xmlns:a16="http://schemas.microsoft.com/office/drawing/2014/main" id="{E9C4D35F-B334-9C14-9687-AC131C479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64" y="1151654"/>
            <a:ext cx="5703935" cy="502054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1B1EB14-022E-91DA-2616-5B2D6C1A66EE}"/>
              </a:ext>
            </a:extLst>
          </p:cNvPr>
          <p:cNvSpPr txBox="1"/>
          <p:nvPr/>
        </p:nvSpPr>
        <p:spPr>
          <a:xfrm>
            <a:off x="235132" y="103517"/>
            <a:ext cx="5375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neutron-deficient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isotopes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2D7E62E2-030A-E4A2-E149-765C98D92A47}"/>
              </a:ext>
            </a:extLst>
          </p:cNvPr>
          <p:cNvCxnSpPr>
            <a:cxnSpLocks/>
          </p:cNvCxnSpPr>
          <p:nvPr/>
        </p:nvCxnSpPr>
        <p:spPr>
          <a:xfrm>
            <a:off x="10510" y="569996"/>
            <a:ext cx="5362575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e 9">
            <a:extLst>
              <a:ext uri="{FF2B5EF4-FFF2-40B4-BE49-F238E27FC236}">
                <a16:creationId xmlns:a16="http://schemas.microsoft.com/office/drawing/2014/main" id="{AEA8323E-D030-AA44-7708-FBD4EEEAD4E5}"/>
              </a:ext>
            </a:extLst>
          </p:cNvPr>
          <p:cNvSpPr/>
          <p:nvPr/>
        </p:nvSpPr>
        <p:spPr>
          <a:xfrm>
            <a:off x="2234928" y="886466"/>
            <a:ext cx="3016758" cy="10382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3C7034B-AB7C-E7DB-CCB1-76BEA3F5580F}"/>
              </a:ext>
            </a:extLst>
          </p:cNvPr>
          <p:cNvSpPr txBox="1"/>
          <p:nvPr/>
        </p:nvSpPr>
        <p:spPr>
          <a:xfrm>
            <a:off x="7056745" y="2136338"/>
            <a:ext cx="47183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Colossal </a:t>
            </a:r>
            <a:r>
              <a:rPr lang="it-IT" sz="2000" dirty="0" err="1"/>
              <a:t>mirror</a:t>
            </a:r>
            <a:r>
              <a:rPr lang="it-IT" sz="2000" dirty="0"/>
              <a:t> energy </a:t>
            </a:r>
            <a:r>
              <a:rPr lang="it-IT" sz="2000" dirty="0" err="1"/>
              <a:t>differences</a:t>
            </a: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Shell evolution along Z = 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Proton </a:t>
            </a:r>
            <a:r>
              <a:rPr lang="en-GB" sz="2000" dirty="0" err="1"/>
              <a:t>IoI</a:t>
            </a:r>
            <a:r>
              <a:rPr lang="en-GB" sz="2000" dirty="0"/>
              <a:t> mirroring the one at N = 20?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Astrophysical scenarios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289DD4DA-4554-0E9C-8413-0D55B0E5417D}"/>
              </a:ext>
            </a:extLst>
          </p:cNvPr>
          <p:cNvCxnSpPr>
            <a:cxnSpLocks/>
          </p:cNvCxnSpPr>
          <p:nvPr/>
        </p:nvCxnSpPr>
        <p:spPr>
          <a:xfrm>
            <a:off x="3575304" y="1426615"/>
            <a:ext cx="2183061" cy="2092447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E9485AB0-EE91-60D2-1D23-8CC71D995E1E}"/>
              </a:ext>
            </a:extLst>
          </p:cNvPr>
          <p:cNvCxnSpPr>
            <a:cxnSpLocks/>
          </p:cNvCxnSpPr>
          <p:nvPr/>
        </p:nvCxnSpPr>
        <p:spPr>
          <a:xfrm>
            <a:off x="4745008" y="1521039"/>
            <a:ext cx="1013357" cy="9517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8FB3B55D-28A2-C80E-2B37-C6885E8632AA}"/>
              </a:ext>
            </a:extLst>
          </p:cNvPr>
          <p:cNvCxnSpPr>
            <a:cxnSpLocks/>
          </p:cNvCxnSpPr>
          <p:nvPr/>
        </p:nvCxnSpPr>
        <p:spPr>
          <a:xfrm>
            <a:off x="1352291" y="1455916"/>
            <a:ext cx="4406074" cy="4309416"/>
          </a:xfrm>
          <a:prstGeom prst="straightConnector1">
            <a:avLst/>
          </a:prstGeom>
          <a:ln w="28575">
            <a:prstDash val="dash"/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7AAF704-B5B9-12BA-FD19-0C4933318926}"/>
              </a:ext>
            </a:extLst>
          </p:cNvPr>
          <p:cNvSpPr txBox="1"/>
          <p:nvPr/>
        </p:nvSpPr>
        <p:spPr>
          <a:xfrm rot="2697895">
            <a:off x="2853921" y="3592491"/>
            <a:ext cx="8506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T = 4</a:t>
            </a:r>
            <a:endParaRPr lang="en-GB" sz="240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2E3E4287-6A33-AEA4-93D2-974D1D246ACF}"/>
              </a:ext>
            </a:extLst>
          </p:cNvPr>
          <p:cNvSpPr txBox="1"/>
          <p:nvPr/>
        </p:nvSpPr>
        <p:spPr>
          <a:xfrm rot="2697895">
            <a:off x="3994313" y="2497600"/>
            <a:ext cx="8506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T = 2</a:t>
            </a:r>
            <a:endParaRPr lang="en-GB" sz="24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FD02FF2-F1F9-DA67-C04B-FA7AFE4D7EA6}"/>
              </a:ext>
            </a:extLst>
          </p:cNvPr>
          <p:cNvSpPr txBox="1"/>
          <p:nvPr/>
        </p:nvSpPr>
        <p:spPr>
          <a:xfrm rot="2697895">
            <a:off x="4615640" y="1988614"/>
            <a:ext cx="8506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T = 1</a:t>
            </a:r>
            <a:endParaRPr lang="en-GB" sz="24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A0E355A-B5C0-35C3-4F56-D008244ED6E0}"/>
              </a:ext>
            </a:extLst>
          </p:cNvPr>
          <p:cNvSpPr txBox="1"/>
          <p:nvPr/>
        </p:nvSpPr>
        <p:spPr>
          <a:xfrm>
            <a:off x="325120" y="6319520"/>
            <a:ext cx="1601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F. Galtarossa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80F464B-8329-F10F-C061-E6FFB08AF10B}"/>
              </a:ext>
            </a:extLst>
          </p:cNvPr>
          <p:cNvSpPr txBox="1"/>
          <p:nvPr/>
        </p:nvSpPr>
        <p:spPr>
          <a:xfrm>
            <a:off x="4759806" y="6319520"/>
            <a:ext cx="4028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NUSDAF meeting, 22-24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9068868-3046-C5F2-9C59-A661745E349A}"/>
              </a:ext>
            </a:extLst>
          </p:cNvPr>
          <p:cNvSpPr txBox="1"/>
          <p:nvPr/>
        </p:nvSpPr>
        <p:spPr>
          <a:xfrm>
            <a:off x="11355537" y="6319520"/>
            <a:ext cx="765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99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26D39-B206-0866-C3E3-8B0F7DA56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6FD79E42-B011-477F-6EB7-BB4EBCA43FD8}"/>
              </a:ext>
            </a:extLst>
          </p:cNvPr>
          <p:cNvSpPr txBox="1"/>
          <p:nvPr/>
        </p:nvSpPr>
        <p:spPr>
          <a:xfrm>
            <a:off x="235131" y="103517"/>
            <a:ext cx="9975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CMED in A=36 nuclei: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magnified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the Coulomb force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C16F2F3F-857E-069F-BB0C-0AC0B121E764}"/>
              </a:ext>
            </a:extLst>
          </p:cNvPr>
          <p:cNvCxnSpPr>
            <a:cxnSpLocks/>
          </p:cNvCxnSpPr>
          <p:nvPr/>
        </p:nvCxnSpPr>
        <p:spPr>
          <a:xfrm>
            <a:off x="18749" y="560550"/>
            <a:ext cx="5362575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 descr="Immagine che contiene testo, diagramma, linea, Piano&#10;&#10;Il contenuto generato dall'IA potrebbe non essere corretto.">
            <a:extLst>
              <a:ext uri="{FF2B5EF4-FFF2-40B4-BE49-F238E27FC236}">
                <a16:creationId xmlns:a16="http://schemas.microsoft.com/office/drawing/2014/main" id="{8207B730-4DA9-6692-2ABB-E1DC44AF8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419" y="1090225"/>
            <a:ext cx="3135494" cy="4541061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215700E-CDC5-C2D4-38C7-D022EE5E231B}"/>
              </a:ext>
            </a:extLst>
          </p:cNvPr>
          <p:cNvSpPr txBox="1"/>
          <p:nvPr/>
        </p:nvSpPr>
        <p:spPr>
          <a:xfrm>
            <a:off x="9293079" y="4849994"/>
            <a:ext cx="523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0</a:t>
            </a:r>
            <a:r>
              <a:rPr lang="it-IT" baseline="-25000" dirty="0">
                <a:solidFill>
                  <a:srgbClr val="FF0000"/>
                </a:solidFill>
              </a:rPr>
              <a:t>1</a:t>
            </a:r>
            <a:r>
              <a:rPr lang="it-IT" baseline="30000" dirty="0">
                <a:solidFill>
                  <a:srgbClr val="FF0000"/>
                </a:solidFill>
              </a:rPr>
              <a:t>+</a:t>
            </a:r>
            <a:endParaRPr lang="en-GB" baseline="-25000" dirty="0">
              <a:solidFill>
                <a:srgbClr val="FF0000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8A8B34F-8017-E554-50ED-D581AD348C1D}"/>
              </a:ext>
            </a:extLst>
          </p:cNvPr>
          <p:cNvSpPr txBox="1"/>
          <p:nvPr/>
        </p:nvSpPr>
        <p:spPr>
          <a:xfrm>
            <a:off x="10545096" y="4942357"/>
            <a:ext cx="523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0</a:t>
            </a:r>
            <a:r>
              <a:rPr lang="it-IT" baseline="-25000" dirty="0">
                <a:solidFill>
                  <a:srgbClr val="FF0000"/>
                </a:solidFill>
              </a:rPr>
              <a:t>2</a:t>
            </a:r>
            <a:r>
              <a:rPr lang="it-IT" baseline="30000" dirty="0">
                <a:solidFill>
                  <a:srgbClr val="FF0000"/>
                </a:solidFill>
              </a:rPr>
              <a:t>+</a:t>
            </a:r>
            <a:endParaRPr lang="en-GB" baseline="-25000" dirty="0">
              <a:solidFill>
                <a:srgbClr val="FF0000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DBFF0C1-7105-E526-7641-5CF6D6493527}"/>
              </a:ext>
            </a:extLst>
          </p:cNvPr>
          <p:cNvSpPr txBox="1"/>
          <p:nvPr/>
        </p:nvSpPr>
        <p:spPr>
          <a:xfrm>
            <a:off x="9302098" y="1897875"/>
            <a:ext cx="523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0</a:t>
            </a:r>
            <a:r>
              <a:rPr lang="it-IT" baseline="-25000" dirty="0">
                <a:solidFill>
                  <a:srgbClr val="FF0000"/>
                </a:solidFill>
              </a:rPr>
              <a:t>1</a:t>
            </a:r>
            <a:r>
              <a:rPr lang="it-IT" baseline="30000" dirty="0">
                <a:solidFill>
                  <a:srgbClr val="FF0000"/>
                </a:solidFill>
              </a:rPr>
              <a:t>+</a:t>
            </a:r>
            <a:endParaRPr lang="en-GB" baseline="-25000" dirty="0">
              <a:solidFill>
                <a:srgbClr val="FF0000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C4C0012-D707-122D-11BD-2270DDB9B029}"/>
              </a:ext>
            </a:extLst>
          </p:cNvPr>
          <p:cNvSpPr txBox="1"/>
          <p:nvPr/>
        </p:nvSpPr>
        <p:spPr>
          <a:xfrm>
            <a:off x="10626024" y="1957088"/>
            <a:ext cx="523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2</a:t>
            </a:r>
            <a:r>
              <a:rPr lang="it-IT" baseline="-25000" dirty="0">
                <a:solidFill>
                  <a:srgbClr val="FF0000"/>
                </a:solidFill>
              </a:rPr>
              <a:t>1</a:t>
            </a:r>
            <a:r>
              <a:rPr lang="it-IT" baseline="30000" dirty="0">
                <a:solidFill>
                  <a:srgbClr val="FF0000"/>
                </a:solidFill>
              </a:rPr>
              <a:t>+</a:t>
            </a:r>
            <a:endParaRPr lang="en-GB" baseline="-25000" dirty="0">
              <a:solidFill>
                <a:srgbClr val="FF0000"/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523FAA2-1196-DDDF-44AF-E39A23B260B5}"/>
              </a:ext>
            </a:extLst>
          </p:cNvPr>
          <p:cNvSpPr txBox="1"/>
          <p:nvPr/>
        </p:nvSpPr>
        <p:spPr>
          <a:xfrm>
            <a:off x="11068631" y="2757708"/>
            <a:ext cx="523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2</a:t>
            </a:r>
            <a:r>
              <a:rPr lang="it-IT" baseline="-25000" dirty="0">
                <a:solidFill>
                  <a:srgbClr val="FF0000"/>
                </a:solidFill>
              </a:rPr>
              <a:t>2</a:t>
            </a:r>
            <a:r>
              <a:rPr lang="it-IT" baseline="30000" dirty="0">
                <a:solidFill>
                  <a:srgbClr val="FF0000"/>
                </a:solidFill>
              </a:rPr>
              <a:t>+</a:t>
            </a:r>
            <a:endParaRPr lang="en-GB" baseline="-25000" dirty="0">
              <a:solidFill>
                <a:srgbClr val="FF0000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CF45BE4-CD79-8D3E-6E32-739B35FA5EA5}"/>
              </a:ext>
            </a:extLst>
          </p:cNvPr>
          <p:cNvSpPr txBox="1"/>
          <p:nvPr/>
        </p:nvSpPr>
        <p:spPr>
          <a:xfrm>
            <a:off x="9655736" y="3217270"/>
            <a:ext cx="523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1</a:t>
            </a:r>
            <a:r>
              <a:rPr lang="it-IT" baseline="-25000" dirty="0">
                <a:solidFill>
                  <a:srgbClr val="FF0000"/>
                </a:solidFill>
              </a:rPr>
              <a:t>1</a:t>
            </a:r>
            <a:r>
              <a:rPr lang="it-IT" baseline="30000" dirty="0">
                <a:solidFill>
                  <a:srgbClr val="FF0000"/>
                </a:solidFill>
              </a:rPr>
              <a:t>+</a:t>
            </a:r>
            <a:endParaRPr lang="en-GB" baseline="-25000" dirty="0">
              <a:solidFill>
                <a:srgbClr val="FF0000"/>
              </a:solidFill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FE9F289-40ED-49F2-2EFD-DB2454C1EEF4}"/>
              </a:ext>
            </a:extLst>
          </p:cNvPr>
          <p:cNvSpPr txBox="1"/>
          <p:nvPr/>
        </p:nvSpPr>
        <p:spPr>
          <a:xfrm>
            <a:off x="4311528" y="5163406"/>
            <a:ext cx="18744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</a:rPr>
              <a:t>Colossal MED </a:t>
            </a:r>
            <a:r>
              <a:rPr lang="it-IT" sz="1400" dirty="0" err="1">
                <a:solidFill>
                  <a:srgbClr val="FF0000"/>
                </a:solidFill>
              </a:rPr>
              <a:t>confirmed</a:t>
            </a:r>
            <a:r>
              <a:rPr lang="it-IT" sz="1400" dirty="0">
                <a:solidFill>
                  <a:srgbClr val="FF0000"/>
                </a:solidFill>
              </a:rPr>
              <a:t> by </a:t>
            </a:r>
            <a:r>
              <a:rPr lang="it-IT" sz="1400" dirty="0" err="1">
                <a:solidFill>
                  <a:srgbClr val="FF0000"/>
                </a:solidFill>
              </a:rPr>
              <a:t>identifying</a:t>
            </a:r>
            <a:r>
              <a:rPr lang="it-IT" sz="1400" dirty="0">
                <a:solidFill>
                  <a:srgbClr val="FF0000"/>
                </a:solidFill>
              </a:rPr>
              <a:t> the 0</a:t>
            </a:r>
            <a:r>
              <a:rPr lang="it-IT" sz="1400" baseline="-25000" dirty="0">
                <a:solidFill>
                  <a:srgbClr val="FF0000"/>
                </a:solidFill>
              </a:rPr>
              <a:t>2</a:t>
            </a:r>
            <a:r>
              <a:rPr lang="it-IT" sz="1400" baseline="30000" dirty="0">
                <a:solidFill>
                  <a:srgbClr val="FF0000"/>
                </a:solidFill>
              </a:rPr>
              <a:t>+</a:t>
            </a:r>
            <a:r>
              <a:rPr lang="it-IT" sz="1400" dirty="0">
                <a:solidFill>
                  <a:srgbClr val="FF0000"/>
                </a:solidFill>
              </a:rPr>
              <a:t> state via (</a:t>
            </a:r>
            <a:r>
              <a:rPr lang="it-IT" sz="1400" dirty="0" err="1">
                <a:solidFill>
                  <a:srgbClr val="FF0000"/>
                </a:solidFill>
              </a:rPr>
              <a:t>p,t</a:t>
            </a:r>
            <a:r>
              <a:rPr lang="it-IT" sz="1400" dirty="0">
                <a:solidFill>
                  <a:srgbClr val="FF0000"/>
                </a:solidFill>
              </a:rPr>
              <a:t>) reaction </a:t>
            </a:r>
            <a:endParaRPr lang="en-GB" sz="1400" dirty="0">
              <a:solidFill>
                <a:srgbClr val="FF0000"/>
              </a:solidFill>
            </a:endParaRPr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BD04345E-3FE6-F251-9F0D-C6C0D6FC0C6F}"/>
              </a:ext>
            </a:extLst>
          </p:cNvPr>
          <p:cNvCxnSpPr/>
          <p:nvPr/>
        </p:nvCxnSpPr>
        <p:spPr>
          <a:xfrm>
            <a:off x="782656" y="1834481"/>
            <a:ext cx="877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FB612D51-C135-F67A-80CE-31B34B762C38}"/>
              </a:ext>
            </a:extLst>
          </p:cNvPr>
          <p:cNvCxnSpPr/>
          <p:nvPr/>
        </p:nvCxnSpPr>
        <p:spPr>
          <a:xfrm>
            <a:off x="782656" y="2006048"/>
            <a:ext cx="877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7E9A0865-3CEF-AD6C-B296-EC1D0882A07E}"/>
              </a:ext>
            </a:extLst>
          </p:cNvPr>
          <p:cNvSpPr txBox="1"/>
          <p:nvPr/>
        </p:nvSpPr>
        <p:spPr>
          <a:xfrm>
            <a:off x="978765" y="2023331"/>
            <a:ext cx="434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e 33">
            <a:extLst>
              <a:ext uri="{FF2B5EF4-FFF2-40B4-BE49-F238E27FC236}">
                <a16:creationId xmlns:a16="http://schemas.microsoft.com/office/drawing/2014/main" id="{394AC96D-DCC8-CE1C-9FA7-F8383BB7639B}"/>
              </a:ext>
            </a:extLst>
          </p:cNvPr>
          <p:cNvSpPr/>
          <p:nvPr/>
        </p:nvSpPr>
        <p:spPr>
          <a:xfrm>
            <a:off x="1137537" y="1952764"/>
            <a:ext cx="126000" cy="12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2F3BB541-5CD8-7948-F5EB-581B634A2425}"/>
              </a:ext>
            </a:extLst>
          </p:cNvPr>
          <p:cNvSpPr txBox="1"/>
          <p:nvPr/>
        </p:nvSpPr>
        <p:spPr>
          <a:xfrm>
            <a:off x="204349" y="1872616"/>
            <a:ext cx="586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2s</a:t>
            </a:r>
            <a:r>
              <a:rPr lang="it-IT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endParaRPr lang="en-GB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2F9DAA50-D4D9-CA07-65BA-2F1841436065}"/>
              </a:ext>
            </a:extLst>
          </p:cNvPr>
          <p:cNvSpPr txBox="1"/>
          <p:nvPr/>
        </p:nvSpPr>
        <p:spPr>
          <a:xfrm>
            <a:off x="211965" y="1603575"/>
            <a:ext cx="586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1d</a:t>
            </a:r>
            <a:r>
              <a:rPr lang="it-IT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3/2</a:t>
            </a:r>
            <a:endParaRPr lang="en-GB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e 36">
            <a:extLst>
              <a:ext uri="{FF2B5EF4-FFF2-40B4-BE49-F238E27FC236}">
                <a16:creationId xmlns:a16="http://schemas.microsoft.com/office/drawing/2014/main" id="{F8AA8AF6-C3EC-880A-D8C7-BCD084D8C5DC}"/>
              </a:ext>
            </a:extLst>
          </p:cNvPr>
          <p:cNvSpPr/>
          <p:nvPr/>
        </p:nvSpPr>
        <p:spPr>
          <a:xfrm>
            <a:off x="1137537" y="1753046"/>
            <a:ext cx="126000" cy="12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6ACAB7A9-8685-28C6-4D8A-3857BD66E88D}"/>
              </a:ext>
            </a:extLst>
          </p:cNvPr>
          <p:cNvSpPr txBox="1"/>
          <p:nvPr/>
        </p:nvSpPr>
        <p:spPr>
          <a:xfrm>
            <a:off x="2301740" y="2020085"/>
            <a:ext cx="434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69DAC4DA-067A-80CB-26C0-C831DBDD1A05}"/>
              </a:ext>
            </a:extLst>
          </p:cNvPr>
          <p:cNvCxnSpPr/>
          <p:nvPr/>
        </p:nvCxnSpPr>
        <p:spPr>
          <a:xfrm>
            <a:off x="679301" y="1573203"/>
            <a:ext cx="2479946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Parentesi quadra aperta 40">
            <a:extLst>
              <a:ext uri="{FF2B5EF4-FFF2-40B4-BE49-F238E27FC236}">
                <a16:creationId xmlns:a16="http://schemas.microsoft.com/office/drawing/2014/main" id="{7DFFC865-CFC5-5A14-BC67-28C7B638F424}"/>
              </a:ext>
            </a:extLst>
          </p:cNvPr>
          <p:cNvSpPr/>
          <p:nvPr/>
        </p:nvSpPr>
        <p:spPr>
          <a:xfrm>
            <a:off x="782656" y="951967"/>
            <a:ext cx="103355" cy="502954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Parentesi quadra chiusa 41">
            <a:extLst>
              <a:ext uri="{FF2B5EF4-FFF2-40B4-BE49-F238E27FC236}">
                <a16:creationId xmlns:a16="http://schemas.microsoft.com/office/drawing/2014/main" id="{FBD3BC3C-A21A-9CD4-A91E-8AA5F67FA0F1}"/>
              </a:ext>
            </a:extLst>
          </p:cNvPr>
          <p:cNvSpPr/>
          <p:nvPr/>
        </p:nvSpPr>
        <p:spPr>
          <a:xfrm>
            <a:off x="1544169" y="951966"/>
            <a:ext cx="103355" cy="502954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067113F7-C03F-B67B-6299-F6E3904016CF}"/>
              </a:ext>
            </a:extLst>
          </p:cNvPr>
          <p:cNvSpPr txBox="1"/>
          <p:nvPr/>
        </p:nvSpPr>
        <p:spPr>
          <a:xfrm>
            <a:off x="886011" y="951945"/>
            <a:ext cx="681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pf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empty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Parentesi quadra aperta 43">
            <a:extLst>
              <a:ext uri="{FF2B5EF4-FFF2-40B4-BE49-F238E27FC236}">
                <a16:creationId xmlns:a16="http://schemas.microsoft.com/office/drawing/2014/main" id="{6AF63FE7-CA9A-0668-557E-EA1CF1D0122D}"/>
              </a:ext>
            </a:extLst>
          </p:cNvPr>
          <p:cNvSpPr/>
          <p:nvPr/>
        </p:nvSpPr>
        <p:spPr>
          <a:xfrm>
            <a:off x="2109300" y="950212"/>
            <a:ext cx="103355" cy="502954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Parentesi quadra chiusa 44">
            <a:extLst>
              <a:ext uri="{FF2B5EF4-FFF2-40B4-BE49-F238E27FC236}">
                <a16:creationId xmlns:a16="http://schemas.microsoft.com/office/drawing/2014/main" id="{ED02CCE0-C99D-5283-8FD6-1004F1481FC6}"/>
              </a:ext>
            </a:extLst>
          </p:cNvPr>
          <p:cNvSpPr/>
          <p:nvPr/>
        </p:nvSpPr>
        <p:spPr>
          <a:xfrm>
            <a:off x="2870813" y="950211"/>
            <a:ext cx="103355" cy="502954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03B30971-BCD0-0F7B-AE6F-CE3253D4FE9A}"/>
              </a:ext>
            </a:extLst>
          </p:cNvPr>
          <p:cNvSpPr txBox="1"/>
          <p:nvPr/>
        </p:nvSpPr>
        <p:spPr>
          <a:xfrm>
            <a:off x="2212655" y="950190"/>
            <a:ext cx="681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pf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empty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Parentesi quadra aperta 47">
            <a:extLst>
              <a:ext uri="{FF2B5EF4-FFF2-40B4-BE49-F238E27FC236}">
                <a16:creationId xmlns:a16="http://schemas.microsoft.com/office/drawing/2014/main" id="{C2F42F98-E784-8C8F-E9F5-BE85FFE5850D}"/>
              </a:ext>
            </a:extLst>
          </p:cNvPr>
          <p:cNvSpPr/>
          <p:nvPr/>
        </p:nvSpPr>
        <p:spPr>
          <a:xfrm>
            <a:off x="2092321" y="1665579"/>
            <a:ext cx="103355" cy="502954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Parentesi quadra chiusa 48">
            <a:extLst>
              <a:ext uri="{FF2B5EF4-FFF2-40B4-BE49-F238E27FC236}">
                <a16:creationId xmlns:a16="http://schemas.microsoft.com/office/drawing/2014/main" id="{29456896-11EC-792A-7B0D-4F91C195723A}"/>
              </a:ext>
            </a:extLst>
          </p:cNvPr>
          <p:cNvSpPr/>
          <p:nvPr/>
        </p:nvSpPr>
        <p:spPr>
          <a:xfrm>
            <a:off x="2853834" y="1665578"/>
            <a:ext cx="103355" cy="502954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4FCB462C-84C0-DF1F-EA98-DBF3DF93A0CA}"/>
              </a:ext>
            </a:extLst>
          </p:cNvPr>
          <p:cNvSpPr txBox="1"/>
          <p:nvPr/>
        </p:nvSpPr>
        <p:spPr>
          <a:xfrm>
            <a:off x="2195676" y="1665557"/>
            <a:ext cx="681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sd</a:t>
            </a:r>
            <a:endParaRPr lang="it-IT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full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3D59FDC2-028D-93BB-C6FF-42129FBBD28A}"/>
              </a:ext>
            </a:extLst>
          </p:cNvPr>
          <p:cNvSpPr txBox="1"/>
          <p:nvPr/>
        </p:nvSpPr>
        <p:spPr>
          <a:xfrm>
            <a:off x="1030789" y="2533933"/>
            <a:ext cx="1547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</a:rPr>
              <a:t>2</a:t>
            </a:r>
            <a:r>
              <a:rPr lang="it-IT" sz="2400" baseline="-25000" dirty="0">
                <a:solidFill>
                  <a:schemeClr val="accent4"/>
                </a:solidFill>
              </a:rPr>
              <a:t>1</a:t>
            </a:r>
            <a:r>
              <a:rPr lang="it-IT" sz="2400" baseline="30000" dirty="0">
                <a:solidFill>
                  <a:schemeClr val="accent4"/>
                </a:solidFill>
              </a:rPr>
              <a:t>+</a:t>
            </a:r>
            <a:r>
              <a:rPr lang="it-IT" sz="2400" dirty="0">
                <a:solidFill>
                  <a:schemeClr val="accent4"/>
                </a:solidFill>
              </a:rPr>
              <a:t> in </a:t>
            </a:r>
            <a:r>
              <a:rPr lang="it-IT" sz="2400" baseline="30000" dirty="0">
                <a:solidFill>
                  <a:schemeClr val="accent4"/>
                </a:solidFill>
              </a:rPr>
              <a:t>36</a:t>
            </a:r>
            <a:r>
              <a:rPr lang="it-IT" sz="2400" dirty="0">
                <a:solidFill>
                  <a:schemeClr val="accent4"/>
                </a:solidFill>
              </a:rPr>
              <a:t>S</a:t>
            </a:r>
            <a:endParaRPr lang="en-GB" sz="2400" dirty="0">
              <a:solidFill>
                <a:schemeClr val="accent4"/>
              </a:solidFill>
            </a:endParaRPr>
          </a:p>
        </p:txBody>
      </p:sp>
      <p:cxnSp>
        <p:nvCxnSpPr>
          <p:cNvPr id="52" name="Connettore diritto 51">
            <a:extLst>
              <a:ext uri="{FF2B5EF4-FFF2-40B4-BE49-F238E27FC236}">
                <a16:creationId xmlns:a16="http://schemas.microsoft.com/office/drawing/2014/main" id="{3EA4B9A4-F783-50B8-BADC-C636E4058E55}"/>
              </a:ext>
            </a:extLst>
          </p:cNvPr>
          <p:cNvCxnSpPr/>
          <p:nvPr/>
        </p:nvCxnSpPr>
        <p:spPr>
          <a:xfrm>
            <a:off x="4115419" y="1843853"/>
            <a:ext cx="877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Connettore diritto 52">
            <a:extLst>
              <a:ext uri="{FF2B5EF4-FFF2-40B4-BE49-F238E27FC236}">
                <a16:creationId xmlns:a16="http://schemas.microsoft.com/office/drawing/2014/main" id="{292D1A11-D8EC-438C-ED34-3BB6A8C777F7}"/>
              </a:ext>
            </a:extLst>
          </p:cNvPr>
          <p:cNvCxnSpPr/>
          <p:nvPr/>
        </p:nvCxnSpPr>
        <p:spPr>
          <a:xfrm>
            <a:off x="4115419" y="2015764"/>
            <a:ext cx="877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E89F0089-BF9F-B8CD-C734-47E27A96C9C2}"/>
              </a:ext>
            </a:extLst>
          </p:cNvPr>
          <p:cNvSpPr txBox="1"/>
          <p:nvPr/>
        </p:nvSpPr>
        <p:spPr>
          <a:xfrm>
            <a:off x="4311528" y="2032703"/>
            <a:ext cx="434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Ovale 54">
            <a:extLst>
              <a:ext uri="{FF2B5EF4-FFF2-40B4-BE49-F238E27FC236}">
                <a16:creationId xmlns:a16="http://schemas.microsoft.com/office/drawing/2014/main" id="{1E84BF2B-5093-DC42-D7DA-C09CED1B2ABA}"/>
              </a:ext>
            </a:extLst>
          </p:cNvPr>
          <p:cNvSpPr/>
          <p:nvPr/>
        </p:nvSpPr>
        <p:spPr>
          <a:xfrm>
            <a:off x="4464140" y="1943470"/>
            <a:ext cx="126000" cy="12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566DF00D-4E2F-8F3F-2553-48BA70F7B1C0}"/>
              </a:ext>
            </a:extLst>
          </p:cNvPr>
          <p:cNvSpPr txBox="1"/>
          <p:nvPr/>
        </p:nvSpPr>
        <p:spPr>
          <a:xfrm>
            <a:off x="3564774" y="1866196"/>
            <a:ext cx="586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2s</a:t>
            </a:r>
            <a:r>
              <a:rPr lang="it-IT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endParaRPr lang="en-GB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1C0D0DE9-47D1-97F5-51B3-379D8A5094E2}"/>
              </a:ext>
            </a:extLst>
          </p:cNvPr>
          <p:cNvSpPr txBox="1"/>
          <p:nvPr/>
        </p:nvSpPr>
        <p:spPr>
          <a:xfrm>
            <a:off x="3572390" y="1597155"/>
            <a:ext cx="586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1d</a:t>
            </a:r>
            <a:r>
              <a:rPr lang="it-IT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3/2</a:t>
            </a:r>
            <a:endParaRPr lang="en-GB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e 57">
            <a:extLst>
              <a:ext uri="{FF2B5EF4-FFF2-40B4-BE49-F238E27FC236}">
                <a16:creationId xmlns:a16="http://schemas.microsoft.com/office/drawing/2014/main" id="{887BB6B2-C9E7-B054-A59F-8D021C3CC81C}"/>
              </a:ext>
            </a:extLst>
          </p:cNvPr>
          <p:cNvSpPr/>
          <p:nvPr/>
        </p:nvSpPr>
        <p:spPr>
          <a:xfrm>
            <a:off x="4470300" y="1762418"/>
            <a:ext cx="126000" cy="12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A6498C37-C73B-88E3-4799-9A825F4AF7FE}"/>
              </a:ext>
            </a:extLst>
          </p:cNvPr>
          <p:cNvSpPr txBox="1"/>
          <p:nvPr/>
        </p:nvSpPr>
        <p:spPr>
          <a:xfrm>
            <a:off x="5634503" y="2029457"/>
            <a:ext cx="434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Connettore diritto 59">
            <a:extLst>
              <a:ext uri="{FF2B5EF4-FFF2-40B4-BE49-F238E27FC236}">
                <a16:creationId xmlns:a16="http://schemas.microsoft.com/office/drawing/2014/main" id="{12156F3F-C972-0805-8C12-1959209367AC}"/>
              </a:ext>
            </a:extLst>
          </p:cNvPr>
          <p:cNvCxnSpPr/>
          <p:nvPr/>
        </p:nvCxnSpPr>
        <p:spPr>
          <a:xfrm>
            <a:off x="4012064" y="1582575"/>
            <a:ext cx="2479946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Parentesi quadra aperta 60">
            <a:extLst>
              <a:ext uri="{FF2B5EF4-FFF2-40B4-BE49-F238E27FC236}">
                <a16:creationId xmlns:a16="http://schemas.microsoft.com/office/drawing/2014/main" id="{F264270C-570F-8896-5DDA-8501CE03E88B}"/>
              </a:ext>
            </a:extLst>
          </p:cNvPr>
          <p:cNvSpPr/>
          <p:nvPr/>
        </p:nvSpPr>
        <p:spPr>
          <a:xfrm>
            <a:off x="4115419" y="961339"/>
            <a:ext cx="103355" cy="502954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Parentesi quadra chiusa 61">
            <a:extLst>
              <a:ext uri="{FF2B5EF4-FFF2-40B4-BE49-F238E27FC236}">
                <a16:creationId xmlns:a16="http://schemas.microsoft.com/office/drawing/2014/main" id="{24F831AF-CC1B-7772-ADAC-2695DC3DC41B}"/>
              </a:ext>
            </a:extLst>
          </p:cNvPr>
          <p:cNvSpPr/>
          <p:nvPr/>
        </p:nvSpPr>
        <p:spPr>
          <a:xfrm>
            <a:off x="4876932" y="961338"/>
            <a:ext cx="103355" cy="502954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E07C6B47-A346-F99C-F952-3C73D043A138}"/>
              </a:ext>
            </a:extLst>
          </p:cNvPr>
          <p:cNvSpPr txBox="1"/>
          <p:nvPr/>
        </p:nvSpPr>
        <p:spPr>
          <a:xfrm>
            <a:off x="4218774" y="961317"/>
            <a:ext cx="681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pf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empty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D283AEE9-6DBF-1707-2CFD-85CC6D7F29B2}"/>
              </a:ext>
            </a:extLst>
          </p:cNvPr>
          <p:cNvSpPr txBox="1"/>
          <p:nvPr/>
        </p:nvSpPr>
        <p:spPr>
          <a:xfrm>
            <a:off x="4363552" y="2543305"/>
            <a:ext cx="1547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</a:rPr>
              <a:t>0</a:t>
            </a:r>
            <a:r>
              <a:rPr lang="it-IT" sz="2400" baseline="-25000" dirty="0">
                <a:solidFill>
                  <a:schemeClr val="accent4"/>
                </a:solidFill>
              </a:rPr>
              <a:t>2</a:t>
            </a:r>
            <a:r>
              <a:rPr lang="it-IT" sz="2400" baseline="30000" dirty="0">
                <a:solidFill>
                  <a:schemeClr val="accent4"/>
                </a:solidFill>
              </a:rPr>
              <a:t>+</a:t>
            </a:r>
            <a:r>
              <a:rPr lang="it-IT" sz="2400" dirty="0">
                <a:solidFill>
                  <a:schemeClr val="accent4"/>
                </a:solidFill>
              </a:rPr>
              <a:t> in </a:t>
            </a:r>
            <a:r>
              <a:rPr lang="it-IT" sz="2400" baseline="30000" dirty="0">
                <a:solidFill>
                  <a:schemeClr val="accent4"/>
                </a:solidFill>
              </a:rPr>
              <a:t>36</a:t>
            </a:r>
            <a:r>
              <a:rPr lang="it-IT" sz="2400" dirty="0">
                <a:solidFill>
                  <a:schemeClr val="accent4"/>
                </a:solidFill>
              </a:rPr>
              <a:t>S</a:t>
            </a:r>
            <a:endParaRPr lang="en-GB" sz="2400" dirty="0">
              <a:solidFill>
                <a:schemeClr val="accent4"/>
              </a:solidFill>
            </a:endParaRPr>
          </a:p>
        </p:txBody>
      </p:sp>
      <p:cxnSp>
        <p:nvCxnSpPr>
          <p:cNvPr id="71" name="Connettore diritto 70">
            <a:extLst>
              <a:ext uri="{FF2B5EF4-FFF2-40B4-BE49-F238E27FC236}">
                <a16:creationId xmlns:a16="http://schemas.microsoft.com/office/drawing/2014/main" id="{6E95A8DF-A47B-4D49-75C7-C4BF169DFAF3}"/>
              </a:ext>
            </a:extLst>
          </p:cNvPr>
          <p:cNvCxnSpPr/>
          <p:nvPr/>
        </p:nvCxnSpPr>
        <p:spPr>
          <a:xfrm>
            <a:off x="5415492" y="1846912"/>
            <a:ext cx="877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Connettore diritto 71">
            <a:extLst>
              <a:ext uri="{FF2B5EF4-FFF2-40B4-BE49-F238E27FC236}">
                <a16:creationId xmlns:a16="http://schemas.microsoft.com/office/drawing/2014/main" id="{358F83B4-A232-3121-BE2F-70428E5A99C9}"/>
              </a:ext>
            </a:extLst>
          </p:cNvPr>
          <p:cNvCxnSpPr/>
          <p:nvPr/>
        </p:nvCxnSpPr>
        <p:spPr>
          <a:xfrm>
            <a:off x="5425998" y="2090908"/>
            <a:ext cx="877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3" name="Ovale 72">
            <a:extLst>
              <a:ext uri="{FF2B5EF4-FFF2-40B4-BE49-F238E27FC236}">
                <a16:creationId xmlns:a16="http://schemas.microsoft.com/office/drawing/2014/main" id="{5726670D-E62C-F9EB-547F-96B477AA7C80}"/>
              </a:ext>
            </a:extLst>
          </p:cNvPr>
          <p:cNvSpPr/>
          <p:nvPr/>
        </p:nvSpPr>
        <p:spPr>
          <a:xfrm>
            <a:off x="6095917" y="1788304"/>
            <a:ext cx="126000" cy="1260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Ovale 73">
            <a:extLst>
              <a:ext uri="{FF2B5EF4-FFF2-40B4-BE49-F238E27FC236}">
                <a16:creationId xmlns:a16="http://schemas.microsoft.com/office/drawing/2014/main" id="{9F7DD6D1-5278-EA4E-F71F-5EDF03E55619}"/>
              </a:ext>
            </a:extLst>
          </p:cNvPr>
          <p:cNvSpPr/>
          <p:nvPr/>
        </p:nvSpPr>
        <p:spPr>
          <a:xfrm>
            <a:off x="5864910" y="1783240"/>
            <a:ext cx="126000" cy="1260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6" name="Connettore diritto 75">
            <a:extLst>
              <a:ext uri="{FF2B5EF4-FFF2-40B4-BE49-F238E27FC236}">
                <a16:creationId xmlns:a16="http://schemas.microsoft.com/office/drawing/2014/main" id="{ECE4FD58-02AB-C5D3-A922-A812E8E86EE1}"/>
              </a:ext>
            </a:extLst>
          </p:cNvPr>
          <p:cNvCxnSpPr/>
          <p:nvPr/>
        </p:nvCxnSpPr>
        <p:spPr>
          <a:xfrm>
            <a:off x="5412761" y="1368622"/>
            <a:ext cx="877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Connettore diritto 76">
            <a:extLst>
              <a:ext uri="{FF2B5EF4-FFF2-40B4-BE49-F238E27FC236}">
                <a16:creationId xmlns:a16="http://schemas.microsoft.com/office/drawing/2014/main" id="{F5175ACE-8DD4-3D71-6EC7-4CCF22684BE5}"/>
              </a:ext>
            </a:extLst>
          </p:cNvPr>
          <p:cNvCxnSpPr/>
          <p:nvPr/>
        </p:nvCxnSpPr>
        <p:spPr>
          <a:xfrm>
            <a:off x="5425998" y="1201688"/>
            <a:ext cx="877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Connettore 2 78">
            <a:extLst>
              <a:ext uri="{FF2B5EF4-FFF2-40B4-BE49-F238E27FC236}">
                <a16:creationId xmlns:a16="http://schemas.microsoft.com/office/drawing/2014/main" id="{080A2C06-A32C-5FFC-FA94-E83336827E30}"/>
              </a:ext>
            </a:extLst>
          </p:cNvPr>
          <p:cNvCxnSpPr/>
          <p:nvPr/>
        </p:nvCxnSpPr>
        <p:spPr>
          <a:xfrm flipV="1">
            <a:off x="5927910" y="1377900"/>
            <a:ext cx="0" cy="382515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nettore 2 79">
            <a:extLst>
              <a:ext uri="{FF2B5EF4-FFF2-40B4-BE49-F238E27FC236}">
                <a16:creationId xmlns:a16="http://schemas.microsoft.com/office/drawing/2014/main" id="{2631D50B-36B2-9C52-3EFA-F3DB97B43210}"/>
              </a:ext>
            </a:extLst>
          </p:cNvPr>
          <p:cNvCxnSpPr/>
          <p:nvPr/>
        </p:nvCxnSpPr>
        <p:spPr>
          <a:xfrm flipV="1">
            <a:off x="6158917" y="1381945"/>
            <a:ext cx="0" cy="382515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746BE12E-A9C0-05F9-BA77-296B1612E0C5}"/>
              </a:ext>
            </a:extLst>
          </p:cNvPr>
          <p:cNvSpPr txBox="1"/>
          <p:nvPr/>
        </p:nvSpPr>
        <p:spPr>
          <a:xfrm>
            <a:off x="6292516" y="1770986"/>
            <a:ext cx="681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sd</a:t>
            </a:r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it-IT" sz="14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77CC95D0-3027-3FBB-898D-1F16025174AF}"/>
              </a:ext>
            </a:extLst>
          </p:cNvPr>
          <p:cNvSpPr txBox="1"/>
          <p:nvPr/>
        </p:nvSpPr>
        <p:spPr>
          <a:xfrm>
            <a:off x="6303822" y="1115162"/>
            <a:ext cx="681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pf</a:t>
            </a:r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it-IT" sz="14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69334742-7D15-52DB-C800-767AB766D416}"/>
              </a:ext>
            </a:extLst>
          </p:cNvPr>
          <p:cNvSpPr txBox="1"/>
          <p:nvPr/>
        </p:nvSpPr>
        <p:spPr>
          <a:xfrm>
            <a:off x="7132799" y="1091314"/>
            <a:ext cx="12836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viceversa in </a:t>
            </a:r>
            <a:r>
              <a:rPr lang="it-IT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Ca for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isospin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simmetry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5" name="Immagine 84" descr="Immagine che contiene testo, diagramma, linea, Carattere&#10;&#10;Il contenuto generato dall'IA potrebbe non essere corretto.">
            <a:extLst>
              <a:ext uri="{FF2B5EF4-FFF2-40B4-BE49-F238E27FC236}">
                <a16:creationId xmlns:a16="http://schemas.microsoft.com/office/drawing/2014/main" id="{8994A234-4907-BB20-D426-B968DF324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0" y="4705990"/>
            <a:ext cx="3252522" cy="1605196"/>
          </a:xfrm>
          <a:prstGeom prst="rect">
            <a:avLst/>
          </a:prstGeom>
        </p:spPr>
      </p:pic>
      <p:cxnSp>
        <p:nvCxnSpPr>
          <p:cNvPr id="87" name="Connettore diritto 86">
            <a:extLst>
              <a:ext uri="{FF2B5EF4-FFF2-40B4-BE49-F238E27FC236}">
                <a16:creationId xmlns:a16="http://schemas.microsoft.com/office/drawing/2014/main" id="{0C39A99C-6175-0C6A-FA2C-F029E9124C53}"/>
              </a:ext>
            </a:extLst>
          </p:cNvPr>
          <p:cNvCxnSpPr>
            <a:cxnSpLocks/>
          </p:cNvCxnSpPr>
          <p:nvPr/>
        </p:nvCxnSpPr>
        <p:spPr>
          <a:xfrm>
            <a:off x="2852914" y="5533243"/>
            <a:ext cx="25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46328AC6-C36C-0DB7-88D3-3956A711D139}"/>
              </a:ext>
            </a:extLst>
          </p:cNvPr>
          <p:cNvCxnSpPr>
            <a:cxnSpLocks/>
            <a:endCxn id="114" idx="1"/>
          </p:cNvCxnSpPr>
          <p:nvPr/>
        </p:nvCxnSpPr>
        <p:spPr>
          <a:xfrm flipH="1">
            <a:off x="3493229" y="5541047"/>
            <a:ext cx="827073" cy="43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Ovale 91">
            <a:extLst>
              <a:ext uri="{FF2B5EF4-FFF2-40B4-BE49-F238E27FC236}">
                <a16:creationId xmlns:a16="http://schemas.microsoft.com/office/drawing/2014/main" id="{20D504E1-9B28-DBE6-763E-A6FA1FF468E0}"/>
              </a:ext>
            </a:extLst>
          </p:cNvPr>
          <p:cNvSpPr/>
          <p:nvPr/>
        </p:nvSpPr>
        <p:spPr>
          <a:xfrm>
            <a:off x="5871581" y="1279544"/>
            <a:ext cx="126000" cy="126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Ovale 92">
            <a:extLst>
              <a:ext uri="{FF2B5EF4-FFF2-40B4-BE49-F238E27FC236}">
                <a16:creationId xmlns:a16="http://schemas.microsoft.com/office/drawing/2014/main" id="{333F6179-2DCB-F27B-0DF2-A80B24405D4F}"/>
              </a:ext>
            </a:extLst>
          </p:cNvPr>
          <p:cNvSpPr/>
          <p:nvPr/>
        </p:nvSpPr>
        <p:spPr>
          <a:xfrm>
            <a:off x="6096551" y="1281417"/>
            <a:ext cx="126000" cy="126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CasellaDiTesto 93">
            <a:extLst>
              <a:ext uri="{FF2B5EF4-FFF2-40B4-BE49-F238E27FC236}">
                <a16:creationId xmlns:a16="http://schemas.microsoft.com/office/drawing/2014/main" id="{6D57BDF7-6D18-D4A5-D255-0197799F910E}"/>
              </a:ext>
            </a:extLst>
          </p:cNvPr>
          <p:cNvSpPr txBox="1"/>
          <p:nvPr/>
        </p:nvSpPr>
        <p:spPr>
          <a:xfrm>
            <a:off x="444075" y="3395225"/>
            <a:ext cx="1634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The 2</a:t>
            </a:r>
            <a:r>
              <a:rPr lang="it-IT" sz="1200" baseline="-25000" dirty="0"/>
              <a:t>1</a:t>
            </a:r>
            <a:r>
              <a:rPr lang="it-IT" sz="1200" baseline="30000" dirty="0"/>
              <a:t>+</a:t>
            </a:r>
            <a:r>
              <a:rPr lang="it-IT" sz="1200" dirty="0"/>
              <a:t> and 0</a:t>
            </a:r>
            <a:r>
              <a:rPr lang="it-IT" sz="1200" baseline="-25000" dirty="0"/>
              <a:t>2</a:t>
            </a:r>
            <a:r>
              <a:rPr lang="it-IT" sz="1200" baseline="30000" dirty="0"/>
              <a:t>+</a:t>
            </a:r>
            <a:r>
              <a:rPr lang="it-IT" sz="1200" dirty="0"/>
              <a:t> in </a:t>
            </a:r>
            <a:r>
              <a:rPr lang="it-IT" sz="1200" b="1" baseline="30000" dirty="0"/>
              <a:t>36</a:t>
            </a:r>
            <a:r>
              <a:rPr lang="it-IT" sz="1200" b="1" dirty="0"/>
              <a:t>S</a:t>
            </a:r>
            <a:r>
              <a:rPr lang="it-IT" sz="1200" dirty="0"/>
              <a:t> are </a:t>
            </a:r>
            <a:r>
              <a:rPr lang="it-IT" sz="1200" dirty="0" err="1"/>
              <a:t>pushed</a:t>
            </a:r>
            <a:r>
              <a:rPr lang="it-IT" sz="1200" dirty="0"/>
              <a:t> </a:t>
            </a:r>
            <a:r>
              <a:rPr lang="it-IT" sz="1200" dirty="0" err="1"/>
              <a:t>away</a:t>
            </a:r>
            <a:r>
              <a:rPr lang="it-IT" sz="1200" dirty="0"/>
              <a:t> by the </a:t>
            </a:r>
            <a:r>
              <a:rPr lang="it-IT" sz="1200" b="1" dirty="0" err="1"/>
              <a:t>larger</a:t>
            </a:r>
            <a:r>
              <a:rPr lang="it-IT" sz="1200" b="1" dirty="0"/>
              <a:t> Coulomb </a:t>
            </a:r>
            <a:r>
              <a:rPr lang="it-IT" sz="1200" b="1" dirty="0" err="1"/>
              <a:t>repulsion</a:t>
            </a:r>
            <a:r>
              <a:rPr lang="it-IT" sz="1200" b="1" dirty="0"/>
              <a:t> </a:t>
            </a:r>
            <a:r>
              <a:rPr lang="it-IT" sz="1200" dirty="0" err="1"/>
              <a:t>experienced</a:t>
            </a:r>
            <a:r>
              <a:rPr lang="it-IT" sz="1200" dirty="0"/>
              <a:t> by the </a:t>
            </a:r>
            <a:r>
              <a:rPr lang="it-IT" sz="1200" dirty="0" err="1"/>
              <a:t>proton</a:t>
            </a:r>
            <a:r>
              <a:rPr lang="it-IT" sz="1200" dirty="0"/>
              <a:t> in the d</a:t>
            </a:r>
            <a:r>
              <a:rPr lang="it-IT" sz="1200" baseline="-25000" dirty="0"/>
              <a:t>3/2</a:t>
            </a:r>
            <a:endParaRPr lang="en-GB" sz="1200" dirty="0"/>
          </a:p>
        </p:txBody>
      </p:sp>
      <p:cxnSp>
        <p:nvCxnSpPr>
          <p:cNvPr id="96" name="Connettore 2 95">
            <a:extLst>
              <a:ext uri="{FF2B5EF4-FFF2-40B4-BE49-F238E27FC236}">
                <a16:creationId xmlns:a16="http://schemas.microsoft.com/office/drawing/2014/main" id="{61AFED4B-BE59-426C-FEAF-6C460545E259}"/>
              </a:ext>
            </a:extLst>
          </p:cNvPr>
          <p:cNvCxnSpPr>
            <a:cxnSpLocks/>
          </p:cNvCxnSpPr>
          <p:nvPr/>
        </p:nvCxnSpPr>
        <p:spPr>
          <a:xfrm>
            <a:off x="1195935" y="4615285"/>
            <a:ext cx="184255" cy="379896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7" name="CasellaDiTesto 96">
            <a:extLst>
              <a:ext uri="{FF2B5EF4-FFF2-40B4-BE49-F238E27FC236}">
                <a16:creationId xmlns:a16="http://schemas.microsoft.com/office/drawing/2014/main" id="{703A78B9-243E-7D9C-57E4-E8E5D63EDBA9}"/>
              </a:ext>
            </a:extLst>
          </p:cNvPr>
          <p:cNvSpPr txBox="1"/>
          <p:nvPr/>
        </p:nvSpPr>
        <p:spPr>
          <a:xfrm>
            <a:off x="2584492" y="3401258"/>
            <a:ext cx="1634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The 0</a:t>
            </a:r>
            <a:r>
              <a:rPr lang="it-IT" sz="1200" baseline="-25000" dirty="0"/>
              <a:t>2</a:t>
            </a:r>
            <a:r>
              <a:rPr lang="it-IT" sz="1200" baseline="30000" dirty="0"/>
              <a:t>+</a:t>
            </a:r>
            <a:r>
              <a:rPr lang="it-IT" sz="1200" dirty="0"/>
              <a:t> in </a:t>
            </a:r>
            <a:r>
              <a:rPr lang="it-IT" sz="1200" b="1" baseline="30000" dirty="0"/>
              <a:t>36</a:t>
            </a:r>
            <a:r>
              <a:rPr lang="it-IT" sz="1200" b="1" dirty="0"/>
              <a:t>Ca</a:t>
            </a:r>
            <a:r>
              <a:rPr lang="it-IT" sz="1200" dirty="0"/>
              <a:t> </a:t>
            </a:r>
            <a:r>
              <a:rPr lang="it-IT" sz="1200" dirty="0" err="1"/>
              <a:t>is</a:t>
            </a:r>
            <a:r>
              <a:rPr lang="it-IT" sz="1200" dirty="0"/>
              <a:t> more </a:t>
            </a:r>
            <a:r>
              <a:rPr lang="it-IT" sz="1200" dirty="0" err="1"/>
              <a:t>bound</a:t>
            </a:r>
            <a:r>
              <a:rPr lang="it-IT" sz="1200" dirty="0"/>
              <a:t> </a:t>
            </a:r>
            <a:r>
              <a:rPr lang="it-IT" sz="1200" dirty="0" err="1"/>
              <a:t>because</a:t>
            </a:r>
            <a:r>
              <a:rPr lang="it-IT" sz="1200" dirty="0"/>
              <a:t> </a:t>
            </a:r>
            <a:r>
              <a:rPr lang="it-IT" sz="1200" dirty="0" err="1"/>
              <a:t>protons</a:t>
            </a:r>
            <a:r>
              <a:rPr lang="it-IT" sz="1200" dirty="0"/>
              <a:t> in the </a:t>
            </a:r>
            <a:r>
              <a:rPr lang="it-IT" sz="1200" dirty="0" err="1"/>
              <a:t>pf</a:t>
            </a:r>
            <a:r>
              <a:rPr lang="it-IT" sz="1200" dirty="0"/>
              <a:t> shell </a:t>
            </a:r>
            <a:r>
              <a:rPr lang="it-IT" sz="1200" dirty="0" err="1"/>
              <a:t>feel</a:t>
            </a:r>
            <a:r>
              <a:rPr lang="it-IT" sz="1200" dirty="0"/>
              <a:t> </a:t>
            </a:r>
            <a:r>
              <a:rPr lang="it-IT" sz="1200" b="1" dirty="0" err="1"/>
              <a:t>smaller</a:t>
            </a:r>
            <a:r>
              <a:rPr lang="it-IT" sz="1200" b="1" dirty="0"/>
              <a:t> Coulomb </a:t>
            </a:r>
            <a:r>
              <a:rPr lang="it-IT" sz="1200" b="1" dirty="0" err="1"/>
              <a:t>repulsion</a:t>
            </a:r>
            <a:r>
              <a:rPr lang="it-IT" sz="1200" b="1" dirty="0"/>
              <a:t> </a:t>
            </a:r>
            <a:r>
              <a:rPr lang="it-IT" sz="1200" dirty="0" err="1"/>
              <a:t>than</a:t>
            </a:r>
            <a:r>
              <a:rPr lang="it-IT" sz="1200" dirty="0"/>
              <a:t> in the </a:t>
            </a:r>
            <a:r>
              <a:rPr lang="it-IT" sz="1200" dirty="0" err="1"/>
              <a:t>sd</a:t>
            </a:r>
            <a:r>
              <a:rPr lang="it-IT" sz="1200" dirty="0"/>
              <a:t> shell</a:t>
            </a:r>
            <a:endParaRPr lang="en-GB" sz="1200" dirty="0"/>
          </a:p>
        </p:txBody>
      </p:sp>
      <p:cxnSp>
        <p:nvCxnSpPr>
          <p:cNvPr id="98" name="Connettore 2 97">
            <a:extLst>
              <a:ext uri="{FF2B5EF4-FFF2-40B4-BE49-F238E27FC236}">
                <a16:creationId xmlns:a16="http://schemas.microsoft.com/office/drawing/2014/main" id="{E7FB239B-2AC9-F467-1691-638D9E42F3E3}"/>
              </a:ext>
            </a:extLst>
          </p:cNvPr>
          <p:cNvCxnSpPr>
            <a:cxnSpLocks/>
            <a:stCxn id="97" idx="2"/>
          </p:cNvCxnSpPr>
          <p:nvPr/>
        </p:nvCxnSpPr>
        <p:spPr>
          <a:xfrm flipH="1">
            <a:off x="2683196" y="4601587"/>
            <a:ext cx="718437" cy="926508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6" name="CasellaDiTesto 105">
            <a:extLst>
              <a:ext uri="{FF2B5EF4-FFF2-40B4-BE49-F238E27FC236}">
                <a16:creationId xmlns:a16="http://schemas.microsoft.com/office/drawing/2014/main" id="{BC284591-E7AE-A71A-7641-37FE590F3039}"/>
              </a:ext>
            </a:extLst>
          </p:cNvPr>
          <p:cNvSpPr txBox="1"/>
          <p:nvPr/>
        </p:nvSpPr>
        <p:spPr>
          <a:xfrm>
            <a:off x="1511889" y="3069709"/>
            <a:ext cx="3914110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05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J. J. Valiente-</a:t>
            </a:r>
            <a:r>
              <a:rPr lang="en-GB" sz="105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Dobón</a:t>
            </a:r>
            <a:r>
              <a:rPr lang="en-GB" sz="105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et al., Phys. Rev. C </a:t>
            </a:r>
            <a:r>
              <a:rPr lang="en-GB" sz="105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98</a:t>
            </a:r>
            <a:r>
              <a:rPr lang="en-GB" sz="105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011302(R) (2018)</a:t>
            </a:r>
            <a:endParaRPr lang="en-GB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Segno di addizione 106">
            <a:extLst>
              <a:ext uri="{FF2B5EF4-FFF2-40B4-BE49-F238E27FC236}">
                <a16:creationId xmlns:a16="http://schemas.microsoft.com/office/drawing/2014/main" id="{619A2507-FF6A-5772-4D15-17658A3E8C61}"/>
              </a:ext>
            </a:extLst>
          </p:cNvPr>
          <p:cNvSpPr/>
          <p:nvPr/>
        </p:nvSpPr>
        <p:spPr>
          <a:xfrm>
            <a:off x="2007546" y="3778013"/>
            <a:ext cx="506135" cy="497944"/>
          </a:xfrm>
          <a:prstGeom prst="mathPlus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Uguale a 107">
            <a:extLst>
              <a:ext uri="{FF2B5EF4-FFF2-40B4-BE49-F238E27FC236}">
                <a16:creationId xmlns:a16="http://schemas.microsoft.com/office/drawing/2014/main" id="{3B0AB237-F24B-12C3-A595-025CB4891B06}"/>
              </a:ext>
            </a:extLst>
          </p:cNvPr>
          <p:cNvSpPr/>
          <p:nvPr/>
        </p:nvSpPr>
        <p:spPr>
          <a:xfrm>
            <a:off x="4466124" y="3778013"/>
            <a:ext cx="517569" cy="369332"/>
          </a:xfrm>
          <a:prstGeom prst="mathEqual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9" name="CasellaDiTesto 108">
            <a:extLst>
              <a:ext uri="{FF2B5EF4-FFF2-40B4-BE49-F238E27FC236}">
                <a16:creationId xmlns:a16="http://schemas.microsoft.com/office/drawing/2014/main" id="{6438578A-5CD9-43CB-6337-2A67A3FF7AE1}"/>
              </a:ext>
            </a:extLst>
          </p:cNvPr>
          <p:cNvSpPr txBox="1"/>
          <p:nvPr/>
        </p:nvSpPr>
        <p:spPr>
          <a:xfrm>
            <a:off x="5231043" y="3773229"/>
            <a:ext cx="2002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B050"/>
                </a:solidFill>
              </a:rPr>
              <a:t>CMED of 720 </a:t>
            </a:r>
            <a:r>
              <a:rPr lang="it-IT" dirty="0" err="1">
                <a:solidFill>
                  <a:srgbClr val="00B050"/>
                </a:solidFill>
              </a:rPr>
              <a:t>keV</a:t>
            </a:r>
            <a:r>
              <a:rPr lang="it-IT" dirty="0">
                <a:solidFill>
                  <a:srgbClr val="00B050"/>
                </a:solidFill>
              </a:rPr>
              <a:t>!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13" name="CasellaDiTesto 112">
            <a:extLst>
              <a:ext uri="{FF2B5EF4-FFF2-40B4-BE49-F238E27FC236}">
                <a16:creationId xmlns:a16="http://schemas.microsoft.com/office/drawing/2014/main" id="{49767947-7B83-EB4E-9ABE-0F628DD7EF14}"/>
              </a:ext>
            </a:extLst>
          </p:cNvPr>
          <p:cNvSpPr txBox="1"/>
          <p:nvPr/>
        </p:nvSpPr>
        <p:spPr>
          <a:xfrm>
            <a:off x="8679747" y="5822792"/>
            <a:ext cx="3369950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05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L. Lalanne et al., Phys. Rev. Lett. </a:t>
            </a:r>
            <a:r>
              <a:rPr lang="en-GB" sz="105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129</a:t>
            </a:r>
            <a:r>
              <a:rPr lang="en-GB" sz="105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122501 (2022)</a:t>
            </a:r>
            <a:endParaRPr lang="en-GB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CasellaDiTesto 113">
            <a:extLst>
              <a:ext uri="{FF2B5EF4-FFF2-40B4-BE49-F238E27FC236}">
                <a16:creationId xmlns:a16="http://schemas.microsoft.com/office/drawing/2014/main" id="{95ABD5CE-B0FB-11CC-E0F3-36DD241F41F1}"/>
              </a:ext>
            </a:extLst>
          </p:cNvPr>
          <p:cNvSpPr txBox="1"/>
          <p:nvPr/>
        </p:nvSpPr>
        <p:spPr>
          <a:xfrm flipH="1">
            <a:off x="3054654" y="5418402"/>
            <a:ext cx="4385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>
                <a:solidFill>
                  <a:srgbClr val="FF0000"/>
                </a:solidFill>
              </a:rPr>
              <a:t>0</a:t>
            </a:r>
            <a:r>
              <a:rPr lang="it-IT" sz="1050" baseline="-25000" dirty="0">
                <a:solidFill>
                  <a:srgbClr val="FF0000"/>
                </a:solidFill>
              </a:rPr>
              <a:t>2</a:t>
            </a:r>
            <a:r>
              <a:rPr lang="it-IT" sz="1050" baseline="30000" dirty="0">
                <a:solidFill>
                  <a:srgbClr val="FF0000"/>
                </a:solidFill>
              </a:rPr>
              <a:t>+</a:t>
            </a:r>
            <a:endParaRPr lang="en-GB" sz="1050" baseline="30000" dirty="0">
              <a:solidFill>
                <a:srgbClr val="FF0000"/>
              </a:solidFill>
            </a:endParaRPr>
          </a:p>
        </p:txBody>
      </p:sp>
      <p:sp>
        <p:nvSpPr>
          <p:cNvPr id="116" name="CasellaDiTesto 115">
            <a:extLst>
              <a:ext uri="{FF2B5EF4-FFF2-40B4-BE49-F238E27FC236}">
                <a16:creationId xmlns:a16="http://schemas.microsoft.com/office/drawing/2014/main" id="{7B3DA2DA-5161-D7BF-DEA0-14163D5E8765}"/>
              </a:ext>
            </a:extLst>
          </p:cNvPr>
          <p:cNvSpPr txBox="1"/>
          <p:nvPr/>
        </p:nvSpPr>
        <p:spPr>
          <a:xfrm>
            <a:off x="6633373" y="2643491"/>
            <a:ext cx="18744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The 2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state in 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be of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nature -&gt; small B(E2)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8" name="Connettore 2 117">
            <a:extLst>
              <a:ext uri="{FF2B5EF4-FFF2-40B4-BE49-F238E27FC236}">
                <a16:creationId xmlns:a16="http://schemas.microsoft.com/office/drawing/2014/main" id="{0A2F3212-66A9-888D-1BA9-2E4CE11EF392}"/>
              </a:ext>
            </a:extLst>
          </p:cNvPr>
          <p:cNvCxnSpPr/>
          <p:nvPr/>
        </p:nvCxnSpPr>
        <p:spPr>
          <a:xfrm>
            <a:off x="7656945" y="2180393"/>
            <a:ext cx="0" cy="3535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8B170A32-1ABC-F406-1585-E402379D4A09}"/>
              </a:ext>
            </a:extLst>
          </p:cNvPr>
          <p:cNvCxnSpPr>
            <a:cxnSpLocks/>
          </p:cNvCxnSpPr>
          <p:nvPr/>
        </p:nvCxnSpPr>
        <p:spPr>
          <a:xfrm>
            <a:off x="7656945" y="3720709"/>
            <a:ext cx="0" cy="6977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67D3F8A-3311-BF7F-D1B8-7C6555AB8D13}"/>
              </a:ext>
            </a:extLst>
          </p:cNvPr>
          <p:cNvSpPr txBox="1"/>
          <p:nvPr/>
        </p:nvSpPr>
        <p:spPr>
          <a:xfrm>
            <a:off x="6812280" y="4418472"/>
            <a:ext cx="1751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Confirmed</a:t>
            </a:r>
            <a:r>
              <a:rPr lang="it-IT" dirty="0"/>
              <a:t> in Coulomb </a:t>
            </a:r>
            <a:r>
              <a:rPr lang="it-IT" dirty="0" err="1"/>
              <a:t>excitation</a:t>
            </a:r>
            <a:r>
              <a:rPr lang="it-IT" dirty="0"/>
              <a:t>?</a:t>
            </a:r>
            <a:endParaRPr lang="en-GB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65811D0-9209-CC8A-4881-65386580DD5F}"/>
              </a:ext>
            </a:extLst>
          </p:cNvPr>
          <p:cNvSpPr txBox="1"/>
          <p:nvPr/>
        </p:nvSpPr>
        <p:spPr>
          <a:xfrm>
            <a:off x="325120" y="6319520"/>
            <a:ext cx="1601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F. Galtarossa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95C6D69-E276-539C-93C5-43E0CD036DD6}"/>
              </a:ext>
            </a:extLst>
          </p:cNvPr>
          <p:cNvSpPr txBox="1"/>
          <p:nvPr/>
        </p:nvSpPr>
        <p:spPr>
          <a:xfrm>
            <a:off x="4759806" y="6319520"/>
            <a:ext cx="4028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NUSDAF meeting, 22-24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759D44D-571D-8445-15F6-C30F60308772}"/>
              </a:ext>
            </a:extLst>
          </p:cNvPr>
          <p:cNvSpPr txBox="1"/>
          <p:nvPr/>
        </p:nvSpPr>
        <p:spPr>
          <a:xfrm>
            <a:off x="11355537" y="6319520"/>
            <a:ext cx="765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88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6" grpId="0"/>
      <p:bldP spid="94" grpId="0"/>
      <p:bldP spid="97" grpId="0"/>
      <p:bldP spid="107" grpId="0" animBg="1"/>
      <p:bldP spid="108" grpId="0" animBg="1"/>
      <p:bldP spid="109" grpId="0"/>
      <p:bldP spid="113" grpId="0" animBg="1"/>
      <p:bldP spid="114" grpId="0"/>
      <p:bldP spid="116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diagramma, linea, Carattere&#10;&#10;Descrizione generata automaticamente">
            <a:extLst>
              <a:ext uri="{FF2B5EF4-FFF2-40B4-BE49-F238E27FC236}">
                <a16:creationId xmlns:a16="http://schemas.microsoft.com/office/drawing/2014/main" id="{197B2C04-2882-37AD-BAC9-692B47112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4" y="724465"/>
            <a:ext cx="3349871" cy="2077891"/>
          </a:xfrm>
          <a:prstGeom prst="rect">
            <a:avLst/>
          </a:prstGeom>
        </p:spPr>
      </p:pic>
      <p:pic>
        <p:nvPicPr>
          <p:cNvPr id="7" name="Immagine 6" descr="Immagine che contiene testo, schermata, linea, Carattere&#10;&#10;Descrizione generata automaticamente">
            <a:extLst>
              <a:ext uri="{FF2B5EF4-FFF2-40B4-BE49-F238E27FC236}">
                <a16:creationId xmlns:a16="http://schemas.microsoft.com/office/drawing/2014/main" id="{846C07B8-3D43-7267-173E-9506D9B00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242" y="3193185"/>
            <a:ext cx="4192075" cy="2316673"/>
          </a:xfrm>
          <a:prstGeom prst="rect">
            <a:avLst/>
          </a:prstGeom>
        </p:spPr>
      </p:pic>
      <p:pic>
        <p:nvPicPr>
          <p:cNvPr id="9" name="Immagine 8" descr="Immagine che contiene testo, schermata, linea, numero&#10;&#10;Descrizione generata automaticamente">
            <a:extLst>
              <a:ext uri="{FF2B5EF4-FFF2-40B4-BE49-F238E27FC236}">
                <a16:creationId xmlns:a16="http://schemas.microsoft.com/office/drawing/2014/main" id="{BB28982D-5A1B-6902-A278-48A0649504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466" y="536433"/>
            <a:ext cx="4145626" cy="231667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376556F-52D9-9565-9ECA-A151F4390CE3}"/>
              </a:ext>
            </a:extLst>
          </p:cNvPr>
          <p:cNvSpPr txBox="1"/>
          <p:nvPr/>
        </p:nvSpPr>
        <p:spPr>
          <a:xfrm>
            <a:off x="635683" y="3666546"/>
            <a:ext cx="4724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Coulex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36,38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evidenced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large B(E2)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to the first 2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state -&gt; large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contribution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magine 11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B485843C-2272-D3AE-FFF0-E406C25B5E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83" y="4420737"/>
            <a:ext cx="4567096" cy="170769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0414B87-B7F0-72E7-4CD9-C5E87F64044E}"/>
              </a:ext>
            </a:extLst>
          </p:cNvPr>
          <p:cNvSpPr txBox="1"/>
          <p:nvPr/>
        </p:nvSpPr>
        <p:spPr>
          <a:xfrm>
            <a:off x="235132" y="103517"/>
            <a:ext cx="7175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Coulomb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excitation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000" b="1" baseline="3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36,38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MSU 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04DEA07F-8B9E-A234-5647-37E647B0A2B5}"/>
              </a:ext>
            </a:extLst>
          </p:cNvPr>
          <p:cNvCxnSpPr>
            <a:cxnSpLocks/>
          </p:cNvCxnSpPr>
          <p:nvPr/>
        </p:nvCxnSpPr>
        <p:spPr>
          <a:xfrm>
            <a:off x="18749" y="560550"/>
            <a:ext cx="5362575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3">
            <a:extLst>
              <a:ext uri="{FF2B5EF4-FFF2-40B4-BE49-F238E27FC236}">
                <a16:creationId xmlns:a16="http://schemas.microsoft.com/office/drawing/2014/main" id="{E12D2422-509E-3699-A173-055DEB218FD1}"/>
              </a:ext>
            </a:extLst>
          </p:cNvPr>
          <p:cNvSpPr/>
          <p:nvPr/>
        </p:nvSpPr>
        <p:spPr>
          <a:xfrm>
            <a:off x="701963" y="5177965"/>
            <a:ext cx="4396509" cy="2160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3532A67-3FD1-8C4A-8B22-37C979A86D76}"/>
              </a:ext>
            </a:extLst>
          </p:cNvPr>
          <p:cNvSpPr txBox="1"/>
          <p:nvPr/>
        </p:nvSpPr>
        <p:spPr>
          <a:xfrm>
            <a:off x="9331189" y="236846"/>
            <a:ext cx="785091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A = 38</a:t>
            </a:r>
            <a:endParaRPr lang="en-GB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3B8A385-80BA-908D-3D6C-B8A965B2CFCA}"/>
              </a:ext>
            </a:extLst>
          </p:cNvPr>
          <p:cNvSpPr txBox="1"/>
          <p:nvPr/>
        </p:nvSpPr>
        <p:spPr>
          <a:xfrm>
            <a:off x="9330820" y="2885912"/>
            <a:ext cx="785091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A = 36</a:t>
            </a:r>
            <a:endParaRPr lang="en-GB" dirty="0"/>
          </a:p>
        </p:txBody>
      </p:sp>
      <p:pic>
        <p:nvPicPr>
          <p:cNvPr id="13" name="Immagine 12" descr="Immagine che contiene testo, schermata, Carattere, Diagramma&#10;&#10;Il contenuto generato dall'IA potrebbe non essere corretto.">
            <a:extLst>
              <a:ext uri="{FF2B5EF4-FFF2-40B4-BE49-F238E27FC236}">
                <a16:creationId xmlns:a16="http://schemas.microsoft.com/office/drawing/2014/main" id="{50E842EE-4186-C972-824F-FC80DA048B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390" y="1759575"/>
            <a:ext cx="3450955" cy="165282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EBD8980-6DA2-4A33-BCCD-8B929BCD7196}"/>
              </a:ext>
            </a:extLst>
          </p:cNvPr>
          <p:cNvSpPr txBox="1"/>
          <p:nvPr/>
        </p:nvSpPr>
        <p:spPr>
          <a:xfrm>
            <a:off x="3888509" y="724465"/>
            <a:ext cx="245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E</a:t>
            </a:r>
            <a:r>
              <a:rPr lang="it-IT" baseline="-25000" dirty="0" err="1"/>
              <a:t>beam</a:t>
            </a:r>
            <a:r>
              <a:rPr lang="it-IT" dirty="0"/>
              <a:t> = 70-80 MeV/u</a:t>
            </a:r>
            <a:endParaRPr lang="en-GB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8546D42-D8F7-1B8B-F61F-3D4C0F44FECA}"/>
              </a:ext>
            </a:extLst>
          </p:cNvPr>
          <p:cNvSpPr txBox="1"/>
          <p:nvPr/>
        </p:nvSpPr>
        <p:spPr>
          <a:xfrm>
            <a:off x="6437026" y="5639143"/>
            <a:ext cx="5577271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Sdpf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-u-mix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seems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unable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to catch the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collectivity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proton-rich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36,38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isotopes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core breaking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play a major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role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85D5B1C-9077-09C6-98DD-C5D507FEA9B7}"/>
              </a:ext>
            </a:extLst>
          </p:cNvPr>
          <p:cNvSpPr txBox="1"/>
          <p:nvPr/>
        </p:nvSpPr>
        <p:spPr>
          <a:xfrm>
            <a:off x="325120" y="6319520"/>
            <a:ext cx="1601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F. Galtarossa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C2ADC7B-6032-7D42-FFD1-8C608CDD0C5E}"/>
              </a:ext>
            </a:extLst>
          </p:cNvPr>
          <p:cNvSpPr txBox="1"/>
          <p:nvPr/>
        </p:nvSpPr>
        <p:spPr>
          <a:xfrm>
            <a:off x="4759806" y="6319520"/>
            <a:ext cx="4028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NUSDAF meeting, 22-24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F4D2C58-55F8-2012-96D5-6C2D3D2953FA}"/>
              </a:ext>
            </a:extLst>
          </p:cNvPr>
          <p:cNvSpPr txBox="1"/>
          <p:nvPr/>
        </p:nvSpPr>
        <p:spPr>
          <a:xfrm>
            <a:off x="11355537" y="6319520"/>
            <a:ext cx="765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869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E0DDF-473A-2996-0BD7-CD7A1C0A4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F1C25DA-8425-2438-5990-BA5AED6BA105}"/>
              </a:ext>
            </a:extLst>
          </p:cNvPr>
          <p:cNvSpPr txBox="1"/>
          <p:nvPr/>
        </p:nvSpPr>
        <p:spPr>
          <a:xfrm>
            <a:off x="235132" y="103517"/>
            <a:ext cx="7175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studies: pick-up reaction (d,</a:t>
            </a:r>
            <a:r>
              <a:rPr lang="it-IT" sz="2000" b="1" baseline="3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He)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459F8AEA-7375-61E3-6B2C-88FEDC74E1FF}"/>
              </a:ext>
            </a:extLst>
          </p:cNvPr>
          <p:cNvCxnSpPr>
            <a:cxnSpLocks/>
          </p:cNvCxnSpPr>
          <p:nvPr/>
        </p:nvCxnSpPr>
        <p:spPr>
          <a:xfrm>
            <a:off x="10510" y="569996"/>
            <a:ext cx="5362575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30BF9D9-810B-3052-27D8-D89343928EDE}"/>
              </a:ext>
            </a:extLst>
          </p:cNvPr>
          <p:cNvSpPr txBox="1"/>
          <p:nvPr/>
        </p:nvSpPr>
        <p:spPr>
          <a:xfrm>
            <a:off x="310896" y="932688"/>
            <a:ext cx="5641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Determine the </a:t>
            </a:r>
            <a:r>
              <a:rPr lang="it-IT" dirty="0" err="1"/>
              <a:t>occupancy</a:t>
            </a:r>
            <a:r>
              <a:rPr lang="it-IT" dirty="0"/>
              <a:t> of negative-</a:t>
            </a:r>
            <a:r>
              <a:rPr lang="it-IT" dirty="0" err="1"/>
              <a:t>parity</a:t>
            </a:r>
            <a:r>
              <a:rPr lang="it-IT" dirty="0"/>
              <a:t> </a:t>
            </a:r>
            <a:r>
              <a:rPr lang="it-IT" dirty="0" err="1"/>
              <a:t>orbitals</a:t>
            </a:r>
            <a:r>
              <a:rPr lang="it-IT" dirty="0"/>
              <a:t> </a:t>
            </a:r>
            <a:r>
              <a:rPr lang="it-IT" dirty="0" err="1"/>
              <a:t>above</a:t>
            </a:r>
            <a:r>
              <a:rPr lang="it-IT" dirty="0"/>
              <a:t> Z=20 via </a:t>
            </a:r>
            <a:r>
              <a:rPr lang="it-IT" baseline="30000" dirty="0"/>
              <a:t>36,38</a:t>
            </a:r>
            <a:r>
              <a:rPr lang="it-IT" dirty="0"/>
              <a:t>Ca(d,</a:t>
            </a:r>
            <a:r>
              <a:rPr lang="it-IT" baseline="30000" dirty="0"/>
              <a:t>3</a:t>
            </a:r>
            <a:r>
              <a:rPr lang="it-IT" dirty="0"/>
              <a:t>He) reactions</a:t>
            </a:r>
            <a:endParaRPr lang="en-GB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64E4F3B-C7C7-6558-834C-6C66045B8E6B}"/>
              </a:ext>
            </a:extLst>
          </p:cNvPr>
          <p:cNvSpPr txBox="1"/>
          <p:nvPr/>
        </p:nvSpPr>
        <p:spPr>
          <a:xfrm>
            <a:off x="310896" y="3682621"/>
            <a:ext cx="6181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Optimal</a:t>
            </a:r>
            <a:r>
              <a:rPr lang="it-IT" sz="16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600" u="sng" dirty="0">
                <a:latin typeface="Arial" panose="020B0604020202020204" pitchFamily="34" charset="0"/>
                <a:cs typeface="Arial" panose="020B0604020202020204" pitchFamily="34" charset="0"/>
              </a:rPr>
              <a:t> energies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: 30-50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AMeV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u="sng" dirty="0">
                <a:latin typeface="Arial" panose="020B0604020202020204" pitchFamily="34" charset="0"/>
                <a:cs typeface="Arial" panose="020B0604020202020204" pitchFamily="34" charset="0"/>
              </a:rPr>
              <a:t>Set-up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: HIRA silicon array for light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charged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+ S800 for heavy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residues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(good to control transfer to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unbound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A9BDA3B1-6E2C-7429-69EB-3F9AF7620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10" y="4055109"/>
            <a:ext cx="3854704" cy="2275888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43F58C1-6E87-2C4C-2F83-3348D2DF7600}"/>
              </a:ext>
            </a:extLst>
          </p:cNvPr>
          <p:cNvSpPr txBox="1"/>
          <p:nvPr/>
        </p:nvSpPr>
        <p:spPr>
          <a:xfrm>
            <a:off x="7869126" y="3319533"/>
            <a:ext cx="367588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Good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momentum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matching -&gt; clear signature of the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L transfers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FB5489A-4A48-6C7B-E513-CC342D17FE8F}"/>
              </a:ext>
            </a:extLst>
          </p:cNvPr>
          <p:cNvSpPr txBox="1"/>
          <p:nvPr/>
        </p:nvSpPr>
        <p:spPr>
          <a:xfrm>
            <a:off x="310896" y="2953693"/>
            <a:ext cx="1428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core breaking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0BD8960F-0ED9-AD79-186D-71324A133466}"/>
              </a:ext>
            </a:extLst>
          </p:cNvPr>
          <p:cNvCxnSpPr>
            <a:cxnSpLocks/>
          </p:cNvCxnSpPr>
          <p:nvPr/>
        </p:nvCxnSpPr>
        <p:spPr>
          <a:xfrm>
            <a:off x="310896" y="2365370"/>
            <a:ext cx="1337092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Parentesi quadra aperta 35">
            <a:extLst>
              <a:ext uri="{FF2B5EF4-FFF2-40B4-BE49-F238E27FC236}">
                <a16:creationId xmlns:a16="http://schemas.microsoft.com/office/drawing/2014/main" id="{B38A31E8-967B-F7AB-AFEA-0A35D38640DC}"/>
              </a:ext>
            </a:extLst>
          </p:cNvPr>
          <p:cNvSpPr/>
          <p:nvPr/>
        </p:nvSpPr>
        <p:spPr>
          <a:xfrm>
            <a:off x="598041" y="1742379"/>
            <a:ext cx="103355" cy="502954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Parentesi quadra chiusa 36">
            <a:extLst>
              <a:ext uri="{FF2B5EF4-FFF2-40B4-BE49-F238E27FC236}">
                <a16:creationId xmlns:a16="http://schemas.microsoft.com/office/drawing/2014/main" id="{99A2EF6C-39D5-A6F5-F88F-C3A2C464B347}"/>
              </a:ext>
            </a:extLst>
          </p:cNvPr>
          <p:cNvSpPr/>
          <p:nvPr/>
        </p:nvSpPr>
        <p:spPr>
          <a:xfrm>
            <a:off x="1359554" y="1742378"/>
            <a:ext cx="103355" cy="502954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64670E53-9203-1B8F-D619-CA379FDA42FD}"/>
              </a:ext>
            </a:extLst>
          </p:cNvPr>
          <p:cNvSpPr txBox="1"/>
          <p:nvPr/>
        </p:nvSpPr>
        <p:spPr>
          <a:xfrm>
            <a:off x="701396" y="1742357"/>
            <a:ext cx="681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pf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empty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Parentesi quadra aperta 38">
            <a:extLst>
              <a:ext uri="{FF2B5EF4-FFF2-40B4-BE49-F238E27FC236}">
                <a16:creationId xmlns:a16="http://schemas.microsoft.com/office/drawing/2014/main" id="{6A1A46BB-AEBA-DCCE-7EB8-799FD190816A}"/>
              </a:ext>
            </a:extLst>
          </p:cNvPr>
          <p:cNvSpPr/>
          <p:nvPr/>
        </p:nvSpPr>
        <p:spPr>
          <a:xfrm>
            <a:off x="581062" y="2457746"/>
            <a:ext cx="103355" cy="502954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Parentesi quadra chiusa 39">
            <a:extLst>
              <a:ext uri="{FF2B5EF4-FFF2-40B4-BE49-F238E27FC236}">
                <a16:creationId xmlns:a16="http://schemas.microsoft.com/office/drawing/2014/main" id="{30651D3A-529F-7138-5C73-00F5265086B0}"/>
              </a:ext>
            </a:extLst>
          </p:cNvPr>
          <p:cNvSpPr/>
          <p:nvPr/>
        </p:nvSpPr>
        <p:spPr>
          <a:xfrm>
            <a:off x="1342575" y="2457745"/>
            <a:ext cx="103355" cy="502954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074E45B2-274A-9F00-4B0E-4AC28E2BB22F}"/>
              </a:ext>
            </a:extLst>
          </p:cNvPr>
          <p:cNvSpPr txBox="1"/>
          <p:nvPr/>
        </p:nvSpPr>
        <p:spPr>
          <a:xfrm>
            <a:off x="684417" y="2457724"/>
            <a:ext cx="681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sd</a:t>
            </a:r>
            <a:endParaRPr lang="it-IT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full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Freccia a destra 42">
            <a:extLst>
              <a:ext uri="{FF2B5EF4-FFF2-40B4-BE49-F238E27FC236}">
                <a16:creationId xmlns:a16="http://schemas.microsoft.com/office/drawing/2014/main" id="{6A4548A0-8A0E-2FA9-93DB-812DC8CDD698}"/>
              </a:ext>
            </a:extLst>
          </p:cNvPr>
          <p:cNvSpPr/>
          <p:nvPr/>
        </p:nvSpPr>
        <p:spPr>
          <a:xfrm>
            <a:off x="1929384" y="2211257"/>
            <a:ext cx="407454" cy="3082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6AF8A164-43E5-70EC-4EAD-7B057BA19246}"/>
              </a:ext>
            </a:extLst>
          </p:cNvPr>
          <p:cNvSpPr txBox="1"/>
          <p:nvPr/>
        </p:nvSpPr>
        <p:spPr>
          <a:xfrm>
            <a:off x="2634641" y="1919317"/>
            <a:ext cx="3171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S/(2j+1) of 3/2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and 1/2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35,37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~ 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S/(2j+1) of 7/2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and 3/2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35,37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~ 0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15055E2B-27B0-FDA5-046C-3F677AD9D1EA}"/>
              </a:ext>
            </a:extLst>
          </p:cNvPr>
          <p:cNvSpPr txBox="1"/>
          <p:nvPr/>
        </p:nvSpPr>
        <p:spPr>
          <a:xfrm>
            <a:off x="6353218" y="2953693"/>
            <a:ext cx="1428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core breaking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4E5A989F-F5FD-2D14-4CE3-349EF6E86513}"/>
              </a:ext>
            </a:extLst>
          </p:cNvPr>
          <p:cNvCxnSpPr>
            <a:cxnSpLocks/>
          </p:cNvCxnSpPr>
          <p:nvPr/>
        </p:nvCxnSpPr>
        <p:spPr>
          <a:xfrm>
            <a:off x="6353218" y="2365370"/>
            <a:ext cx="1337092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Freccia a destra 52">
            <a:extLst>
              <a:ext uri="{FF2B5EF4-FFF2-40B4-BE49-F238E27FC236}">
                <a16:creationId xmlns:a16="http://schemas.microsoft.com/office/drawing/2014/main" id="{575C7AEF-1089-AFC2-C21D-2A690D3F972C}"/>
              </a:ext>
            </a:extLst>
          </p:cNvPr>
          <p:cNvSpPr/>
          <p:nvPr/>
        </p:nvSpPr>
        <p:spPr>
          <a:xfrm>
            <a:off x="8260668" y="2211257"/>
            <a:ext cx="407454" cy="3082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C9138897-7DB7-47B6-A980-0F332C6BDE8B}"/>
              </a:ext>
            </a:extLst>
          </p:cNvPr>
          <p:cNvSpPr txBox="1"/>
          <p:nvPr/>
        </p:nvSpPr>
        <p:spPr>
          <a:xfrm>
            <a:off x="8753013" y="1876475"/>
            <a:ext cx="3171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S/(2j+1) of 3/2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and 1/2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35,37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significantly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&lt; 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S/(2j+1) of 7/2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and 3/2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35,37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significantly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&gt; 0</a:t>
            </a:r>
          </a:p>
        </p:txBody>
      </p:sp>
      <p:cxnSp>
        <p:nvCxnSpPr>
          <p:cNvPr id="55" name="Connettore diritto 54">
            <a:extLst>
              <a:ext uri="{FF2B5EF4-FFF2-40B4-BE49-F238E27FC236}">
                <a16:creationId xmlns:a16="http://schemas.microsoft.com/office/drawing/2014/main" id="{D10C6679-F1CB-BC50-879B-6BABAF2E8001}"/>
              </a:ext>
            </a:extLst>
          </p:cNvPr>
          <p:cNvCxnSpPr/>
          <p:nvPr/>
        </p:nvCxnSpPr>
        <p:spPr>
          <a:xfrm>
            <a:off x="6654394" y="2623573"/>
            <a:ext cx="877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Connettore diritto 55">
            <a:extLst>
              <a:ext uri="{FF2B5EF4-FFF2-40B4-BE49-F238E27FC236}">
                <a16:creationId xmlns:a16="http://schemas.microsoft.com/office/drawing/2014/main" id="{31CC4590-0275-A1CA-9828-61B0FB9BF782}"/>
              </a:ext>
            </a:extLst>
          </p:cNvPr>
          <p:cNvCxnSpPr/>
          <p:nvPr/>
        </p:nvCxnSpPr>
        <p:spPr>
          <a:xfrm>
            <a:off x="6654394" y="2795484"/>
            <a:ext cx="877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7" name="Ovale 56">
            <a:extLst>
              <a:ext uri="{FF2B5EF4-FFF2-40B4-BE49-F238E27FC236}">
                <a16:creationId xmlns:a16="http://schemas.microsoft.com/office/drawing/2014/main" id="{716C719F-BF00-8FAC-97D4-DD28AA80D4C0}"/>
              </a:ext>
            </a:extLst>
          </p:cNvPr>
          <p:cNvSpPr/>
          <p:nvPr/>
        </p:nvSpPr>
        <p:spPr>
          <a:xfrm>
            <a:off x="6884748" y="2725169"/>
            <a:ext cx="126000" cy="12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7C73E4A0-D7A9-B407-0702-70D983AC77ED}"/>
              </a:ext>
            </a:extLst>
          </p:cNvPr>
          <p:cNvSpPr txBox="1"/>
          <p:nvPr/>
        </p:nvSpPr>
        <p:spPr>
          <a:xfrm>
            <a:off x="6103749" y="2645916"/>
            <a:ext cx="586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2s</a:t>
            </a:r>
            <a:r>
              <a:rPr lang="it-IT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endParaRPr lang="en-GB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BCDA718B-ACA2-DBE0-3F93-AC531BB60D68}"/>
              </a:ext>
            </a:extLst>
          </p:cNvPr>
          <p:cNvSpPr txBox="1"/>
          <p:nvPr/>
        </p:nvSpPr>
        <p:spPr>
          <a:xfrm>
            <a:off x="6111365" y="2376875"/>
            <a:ext cx="586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1d</a:t>
            </a:r>
            <a:r>
              <a:rPr lang="it-IT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3/2</a:t>
            </a:r>
            <a:endParaRPr lang="en-GB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vale 59">
            <a:extLst>
              <a:ext uri="{FF2B5EF4-FFF2-40B4-BE49-F238E27FC236}">
                <a16:creationId xmlns:a16="http://schemas.microsoft.com/office/drawing/2014/main" id="{36DBB78F-10E0-C2E3-FEC6-E11D93B4446F}"/>
              </a:ext>
            </a:extLst>
          </p:cNvPr>
          <p:cNvSpPr/>
          <p:nvPr/>
        </p:nvSpPr>
        <p:spPr>
          <a:xfrm>
            <a:off x="6710066" y="2551068"/>
            <a:ext cx="126000" cy="12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e 60">
            <a:extLst>
              <a:ext uri="{FF2B5EF4-FFF2-40B4-BE49-F238E27FC236}">
                <a16:creationId xmlns:a16="http://schemas.microsoft.com/office/drawing/2014/main" id="{1D7366CC-2C54-E37C-0F20-05B829219F54}"/>
              </a:ext>
            </a:extLst>
          </p:cNvPr>
          <p:cNvSpPr/>
          <p:nvPr/>
        </p:nvSpPr>
        <p:spPr>
          <a:xfrm>
            <a:off x="7199583" y="2723190"/>
            <a:ext cx="126000" cy="12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e 61">
            <a:extLst>
              <a:ext uri="{FF2B5EF4-FFF2-40B4-BE49-F238E27FC236}">
                <a16:creationId xmlns:a16="http://schemas.microsoft.com/office/drawing/2014/main" id="{DBBBC95A-FFE9-C354-BB50-01EB44D5E862}"/>
              </a:ext>
            </a:extLst>
          </p:cNvPr>
          <p:cNvSpPr/>
          <p:nvPr/>
        </p:nvSpPr>
        <p:spPr>
          <a:xfrm>
            <a:off x="6914678" y="2541555"/>
            <a:ext cx="126000" cy="12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e 62">
            <a:extLst>
              <a:ext uri="{FF2B5EF4-FFF2-40B4-BE49-F238E27FC236}">
                <a16:creationId xmlns:a16="http://schemas.microsoft.com/office/drawing/2014/main" id="{B7263789-6E80-484E-71EC-A421631DC317}"/>
              </a:ext>
            </a:extLst>
          </p:cNvPr>
          <p:cNvSpPr/>
          <p:nvPr/>
        </p:nvSpPr>
        <p:spPr>
          <a:xfrm>
            <a:off x="7133869" y="2540390"/>
            <a:ext cx="126000" cy="126000"/>
          </a:xfrm>
          <a:prstGeom prst="ellipse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e 63">
            <a:extLst>
              <a:ext uri="{FF2B5EF4-FFF2-40B4-BE49-F238E27FC236}">
                <a16:creationId xmlns:a16="http://schemas.microsoft.com/office/drawing/2014/main" id="{BDE86132-F2E0-212E-AB04-0BCC29EB8C06}"/>
              </a:ext>
            </a:extLst>
          </p:cNvPr>
          <p:cNvSpPr/>
          <p:nvPr/>
        </p:nvSpPr>
        <p:spPr>
          <a:xfrm>
            <a:off x="7342861" y="2540390"/>
            <a:ext cx="126000" cy="1260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5" name="Connettore diritto 64">
            <a:extLst>
              <a:ext uri="{FF2B5EF4-FFF2-40B4-BE49-F238E27FC236}">
                <a16:creationId xmlns:a16="http://schemas.microsoft.com/office/drawing/2014/main" id="{0726774F-F0F9-5FB0-1EB1-153533B61C9D}"/>
              </a:ext>
            </a:extLst>
          </p:cNvPr>
          <p:cNvCxnSpPr/>
          <p:nvPr/>
        </p:nvCxnSpPr>
        <p:spPr>
          <a:xfrm>
            <a:off x="6690211" y="2187341"/>
            <a:ext cx="877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Connettore diritto 65">
            <a:extLst>
              <a:ext uri="{FF2B5EF4-FFF2-40B4-BE49-F238E27FC236}">
                <a16:creationId xmlns:a16="http://schemas.microsoft.com/office/drawing/2014/main" id="{02768582-0EF2-E0EF-34A7-0B4E821835DA}"/>
              </a:ext>
            </a:extLst>
          </p:cNvPr>
          <p:cNvCxnSpPr/>
          <p:nvPr/>
        </p:nvCxnSpPr>
        <p:spPr>
          <a:xfrm>
            <a:off x="6694957" y="2001413"/>
            <a:ext cx="877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Connettore 2 67">
            <a:extLst>
              <a:ext uri="{FF2B5EF4-FFF2-40B4-BE49-F238E27FC236}">
                <a16:creationId xmlns:a16="http://schemas.microsoft.com/office/drawing/2014/main" id="{4B59D9C9-3492-6C73-1651-C00524D9D3FE}"/>
              </a:ext>
            </a:extLst>
          </p:cNvPr>
          <p:cNvCxnSpPr>
            <a:stCxn id="63" idx="0"/>
          </p:cNvCxnSpPr>
          <p:nvPr/>
        </p:nvCxnSpPr>
        <p:spPr>
          <a:xfrm flipV="1">
            <a:off x="7196869" y="2187341"/>
            <a:ext cx="0" cy="35304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2 68">
            <a:extLst>
              <a:ext uri="{FF2B5EF4-FFF2-40B4-BE49-F238E27FC236}">
                <a16:creationId xmlns:a16="http://schemas.microsoft.com/office/drawing/2014/main" id="{C1913DBC-6C85-BE81-CDAD-7F6716C51FBF}"/>
              </a:ext>
            </a:extLst>
          </p:cNvPr>
          <p:cNvCxnSpPr/>
          <p:nvPr/>
        </p:nvCxnSpPr>
        <p:spPr>
          <a:xfrm flipV="1">
            <a:off x="7405861" y="2187340"/>
            <a:ext cx="0" cy="35304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D1ADCBFB-6DDB-365A-9793-AFC8E0A211F4}"/>
              </a:ext>
            </a:extLst>
          </p:cNvPr>
          <p:cNvSpPr txBox="1"/>
          <p:nvPr/>
        </p:nvSpPr>
        <p:spPr>
          <a:xfrm>
            <a:off x="7489634" y="2541413"/>
            <a:ext cx="758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sd</a:t>
            </a:r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it-IT" sz="14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12-x</a:t>
            </a: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34B46DFA-98F0-1DBA-1A86-6987E5D9455A}"/>
              </a:ext>
            </a:extLst>
          </p:cNvPr>
          <p:cNvSpPr txBox="1"/>
          <p:nvPr/>
        </p:nvSpPr>
        <p:spPr>
          <a:xfrm>
            <a:off x="7500940" y="1885589"/>
            <a:ext cx="681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pf</a:t>
            </a:r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it-IT" sz="14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72" name="Ovale 71">
            <a:extLst>
              <a:ext uri="{FF2B5EF4-FFF2-40B4-BE49-F238E27FC236}">
                <a16:creationId xmlns:a16="http://schemas.microsoft.com/office/drawing/2014/main" id="{9B0AB2EB-6F80-3229-07B5-58640A5DC112}"/>
              </a:ext>
            </a:extLst>
          </p:cNvPr>
          <p:cNvSpPr/>
          <p:nvPr/>
        </p:nvSpPr>
        <p:spPr>
          <a:xfrm>
            <a:off x="7124533" y="2095650"/>
            <a:ext cx="126000" cy="12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Ovale 72">
            <a:extLst>
              <a:ext uri="{FF2B5EF4-FFF2-40B4-BE49-F238E27FC236}">
                <a16:creationId xmlns:a16="http://schemas.microsoft.com/office/drawing/2014/main" id="{2E31AD90-605B-C51C-100F-BB317BFEF384}"/>
              </a:ext>
            </a:extLst>
          </p:cNvPr>
          <p:cNvSpPr/>
          <p:nvPr/>
        </p:nvSpPr>
        <p:spPr>
          <a:xfrm>
            <a:off x="7340423" y="2091184"/>
            <a:ext cx="126000" cy="12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4" name="Immagine 73" descr="Immagine che contiene testo, diagramma, linea, Carattere&#10;&#10;Descrizione generata automaticamente">
            <a:extLst>
              <a:ext uri="{FF2B5EF4-FFF2-40B4-BE49-F238E27FC236}">
                <a16:creationId xmlns:a16="http://schemas.microsoft.com/office/drawing/2014/main" id="{F5A8C8B0-F7F8-AF04-3C61-4275B182C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8" y="4508102"/>
            <a:ext cx="2505564" cy="1872937"/>
          </a:xfrm>
          <a:prstGeom prst="rect">
            <a:avLst/>
          </a:prstGeom>
        </p:spPr>
      </p:pic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C59918D0-34F7-5814-6C79-902A910BD308}"/>
              </a:ext>
            </a:extLst>
          </p:cNvPr>
          <p:cNvSpPr txBox="1"/>
          <p:nvPr/>
        </p:nvSpPr>
        <p:spPr>
          <a:xfrm>
            <a:off x="2724113" y="4848094"/>
            <a:ext cx="35551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Requires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large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intensities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cope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thin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CD</a:t>
            </a:r>
            <a:r>
              <a:rPr lang="it-IT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targets to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preserve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Alternative: use of an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target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39A1052-30E6-D93D-97B2-4A044F4DEE46}"/>
              </a:ext>
            </a:extLst>
          </p:cNvPr>
          <p:cNvSpPr txBox="1"/>
          <p:nvPr/>
        </p:nvSpPr>
        <p:spPr>
          <a:xfrm>
            <a:off x="325120" y="6319520"/>
            <a:ext cx="1601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F. Galtarossa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C2D2E79-B858-3186-97B9-A1D35E1CA722}"/>
              </a:ext>
            </a:extLst>
          </p:cNvPr>
          <p:cNvSpPr txBox="1"/>
          <p:nvPr/>
        </p:nvSpPr>
        <p:spPr>
          <a:xfrm>
            <a:off x="4759806" y="6319520"/>
            <a:ext cx="4028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NUSDAF meeting, 22-24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D592163-1A89-CC4E-F348-38878E56A7AF}"/>
              </a:ext>
            </a:extLst>
          </p:cNvPr>
          <p:cNvSpPr txBox="1"/>
          <p:nvPr/>
        </p:nvSpPr>
        <p:spPr>
          <a:xfrm>
            <a:off x="11355537" y="6319520"/>
            <a:ext cx="765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51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26" grpId="0"/>
      <p:bldP spid="36" grpId="0" animBg="1"/>
      <p:bldP spid="37" grpId="0" animBg="1"/>
      <p:bldP spid="38" grpId="0"/>
      <p:bldP spid="39" grpId="0" animBg="1"/>
      <p:bldP spid="40" grpId="0" animBg="1"/>
      <p:bldP spid="41" grpId="0"/>
      <p:bldP spid="43" grpId="0" animBg="1"/>
      <p:bldP spid="44" grpId="0"/>
      <p:bldP spid="45" grpId="0"/>
      <p:bldP spid="53" grpId="0" animBg="1"/>
      <p:bldP spid="54" grpId="0"/>
      <p:bldP spid="57" grpId="0" animBg="1"/>
      <p:bldP spid="58" grpId="0"/>
      <p:bldP spid="59" grpId="0"/>
      <p:bldP spid="60" grpId="0" animBg="1"/>
      <p:bldP spid="61" grpId="0" animBg="1"/>
      <p:bldP spid="62" grpId="0" animBg="1"/>
      <p:bldP spid="63" grpId="0" animBg="1"/>
      <p:bldP spid="64" grpId="0" animBg="1"/>
      <p:bldP spid="70" grpId="0"/>
      <p:bldP spid="71" grpId="0"/>
      <p:bldP spid="72" grpId="0" animBg="1"/>
      <p:bldP spid="73" grpId="0" animBg="1"/>
      <p:bldP spid="7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4188B-FC1D-DC1E-7D42-B9003F627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3BCAF7E-F8B2-42C5-0ACA-77D7FF64A7B7}"/>
              </a:ext>
            </a:extLst>
          </p:cNvPr>
          <p:cNvSpPr txBox="1"/>
          <p:nvPr/>
        </p:nvSpPr>
        <p:spPr>
          <a:xfrm>
            <a:off x="235131" y="103517"/>
            <a:ext cx="10637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studies: pick-up (</a:t>
            </a:r>
            <a:r>
              <a:rPr lang="it-IT" sz="2000" b="1" baseline="3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He,d) and stripping (</a:t>
            </a:r>
            <a:r>
              <a:rPr lang="it-IT" sz="2000" b="1" baseline="3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He,d) reactions with AT-TPC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586844B3-3733-64EF-B6DA-9320533C541D}"/>
              </a:ext>
            </a:extLst>
          </p:cNvPr>
          <p:cNvCxnSpPr>
            <a:cxnSpLocks/>
          </p:cNvCxnSpPr>
          <p:nvPr/>
        </p:nvCxnSpPr>
        <p:spPr>
          <a:xfrm>
            <a:off x="10510" y="569996"/>
            <a:ext cx="5362575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9BFA232-4F2C-4AA1-B5AB-BF9CF5D4C24E}"/>
              </a:ext>
            </a:extLst>
          </p:cNvPr>
          <p:cNvSpPr txBox="1"/>
          <p:nvPr/>
        </p:nvSpPr>
        <p:spPr>
          <a:xfrm>
            <a:off x="235131" y="802175"/>
            <a:ext cx="56418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Large target </a:t>
            </a:r>
            <a:r>
              <a:rPr lang="it-IT" dirty="0" err="1"/>
              <a:t>thickness</a:t>
            </a:r>
            <a:r>
              <a:rPr lang="it-IT" dirty="0"/>
              <a:t> ~ 10 mg/cm</a:t>
            </a:r>
            <a:r>
              <a:rPr lang="it-IT" baseline="30000" dirty="0"/>
              <a:t>2</a:t>
            </a:r>
            <a:r>
              <a:rPr lang="it-IT" dirty="0"/>
              <a:t> </a:t>
            </a:r>
            <a:r>
              <a:rPr lang="it-IT" dirty="0" err="1"/>
              <a:t>equivalent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~100% </a:t>
            </a:r>
            <a:r>
              <a:rPr lang="it-IT" dirty="0" err="1"/>
              <a:t>efficiency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Measure</a:t>
            </a:r>
            <a:r>
              <a:rPr lang="it-IT" dirty="0"/>
              <a:t> </a:t>
            </a:r>
            <a:r>
              <a:rPr lang="it-IT" dirty="0" err="1"/>
              <a:t>simultaneously</a:t>
            </a:r>
            <a:r>
              <a:rPr lang="it-IT" dirty="0"/>
              <a:t> transfer and </a:t>
            </a:r>
            <a:r>
              <a:rPr lang="it-IT" dirty="0" err="1"/>
              <a:t>proton</a:t>
            </a:r>
            <a:r>
              <a:rPr lang="it-IT" dirty="0"/>
              <a:t> </a:t>
            </a:r>
            <a:r>
              <a:rPr lang="it-IT" dirty="0" err="1"/>
              <a:t>decay</a:t>
            </a:r>
            <a:r>
              <a:rPr lang="it-IT" dirty="0"/>
              <a:t> for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proton-rich</a:t>
            </a:r>
            <a:r>
              <a:rPr lang="it-IT" dirty="0"/>
              <a:t>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Suitable</a:t>
            </a:r>
            <a:r>
              <a:rPr lang="it-IT" dirty="0"/>
              <a:t> for low-</a:t>
            </a:r>
            <a:r>
              <a:rPr lang="it-IT" dirty="0" err="1"/>
              <a:t>intensity</a:t>
            </a:r>
            <a:r>
              <a:rPr lang="it-IT" dirty="0"/>
              <a:t> </a:t>
            </a:r>
            <a:r>
              <a:rPr lang="it-IT" dirty="0" err="1"/>
              <a:t>beams</a:t>
            </a:r>
            <a:r>
              <a:rPr lang="it-IT" dirty="0"/>
              <a:t> (10</a:t>
            </a:r>
            <a:r>
              <a:rPr lang="it-IT" baseline="30000" dirty="0"/>
              <a:t>3</a:t>
            </a:r>
            <a:r>
              <a:rPr lang="it-IT" dirty="0"/>
              <a:t>-10</a:t>
            </a:r>
            <a:r>
              <a:rPr lang="it-IT" baseline="30000" dirty="0"/>
              <a:t>4</a:t>
            </a:r>
            <a:r>
              <a:rPr lang="it-IT" dirty="0"/>
              <a:t> </a:t>
            </a:r>
            <a:r>
              <a:rPr lang="it-IT" dirty="0" err="1"/>
              <a:t>pps</a:t>
            </a:r>
            <a:r>
              <a:rPr lang="it-IT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Use of </a:t>
            </a:r>
            <a:r>
              <a:rPr lang="it-IT" dirty="0" err="1"/>
              <a:t>active</a:t>
            </a:r>
            <a:r>
              <a:rPr lang="it-IT" dirty="0"/>
              <a:t> targets for the study of transfer reactions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now</a:t>
            </a:r>
            <a:r>
              <a:rPr lang="it-IT" dirty="0"/>
              <a:t> </a:t>
            </a:r>
            <a:r>
              <a:rPr lang="it-IT" dirty="0" err="1"/>
              <a:t>quite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established</a:t>
            </a:r>
            <a:r>
              <a:rPr lang="it-IT" dirty="0"/>
              <a:t> (</a:t>
            </a:r>
            <a:r>
              <a:rPr lang="it-IT" dirty="0" err="1"/>
              <a:t>possible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for low-energy </a:t>
            </a:r>
            <a:r>
              <a:rPr lang="it-IT" dirty="0" err="1"/>
              <a:t>beams</a:t>
            </a:r>
            <a:r>
              <a:rPr lang="it-IT" dirty="0"/>
              <a:t>!)</a:t>
            </a:r>
          </a:p>
          <a:p>
            <a:endParaRPr lang="en-GB" dirty="0"/>
          </a:p>
        </p:txBody>
      </p:sp>
      <p:pic>
        <p:nvPicPr>
          <p:cNvPr id="3" name="Immagine 2" descr="Immagine che contiene Componente elettrico, Componente di circuito, Componente di circuito passivo, ingegneria&#10;&#10;Il contenuto generato dall'IA potrebbe non essere corretto.">
            <a:extLst>
              <a:ext uri="{FF2B5EF4-FFF2-40B4-BE49-F238E27FC236}">
                <a16:creationId xmlns:a16="http://schemas.microsoft.com/office/drawing/2014/main" id="{BBEFC3BD-C6D8-39A6-737E-6536D7E59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689" y="851862"/>
            <a:ext cx="3096691" cy="1991332"/>
          </a:xfrm>
          <a:prstGeom prst="rect">
            <a:avLst/>
          </a:prstGeom>
        </p:spPr>
      </p:pic>
      <p:pic>
        <p:nvPicPr>
          <p:cNvPr id="5" name="Immagine 4" descr="Immagine che contiene testo, diagramm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B76F1662-C13A-F3FC-E1FB-0EC165D6D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51" y="3376254"/>
            <a:ext cx="3417426" cy="267957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7B5B8D5-1148-620E-1CBB-D953EAF01EA2}"/>
              </a:ext>
            </a:extLst>
          </p:cNvPr>
          <p:cNvSpPr txBox="1"/>
          <p:nvPr/>
        </p:nvSpPr>
        <p:spPr>
          <a:xfrm>
            <a:off x="704124" y="6090664"/>
            <a:ext cx="37908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latin typeface="Paladino"/>
              </a:rPr>
              <a:t>D. Bazin et al., </a:t>
            </a:r>
            <a:r>
              <a:rPr lang="en-GB" sz="1200" b="0" i="0" u="none" strike="noStrike" baseline="0" dirty="0" err="1">
                <a:latin typeface="Paladino"/>
              </a:rPr>
              <a:t>Progr</a:t>
            </a:r>
            <a:r>
              <a:rPr lang="en-GB" sz="1200" b="0" i="0" u="none" strike="noStrike" baseline="0" dirty="0">
                <a:latin typeface="Paladino"/>
              </a:rPr>
              <a:t>. Part. </a:t>
            </a:r>
            <a:r>
              <a:rPr lang="en-GB" sz="1200" b="0" i="0" u="none" strike="noStrike" baseline="0" dirty="0" err="1">
                <a:latin typeface="Paladino"/>
              </a:rPr>
              <a:t>Nucl</a:t>
            </a:r>
            <a:r>
              <a:rPr lang="en-GB" sz="1200" b="0" i="0" u="none" strike="noStrike" baseline="0" dirty="0">
                <a:latin typeface="Paladino"/>
              </a:rPr>
              <a:t>. Phys. </a:t>
            </a:r>
            <a:r>
              <a:rPr lang="en-GB" sz="1200" b="1" i="0" u="none" strike="noStrike" baseline="0" dirty="0">
                <a:latin typeface="Paladino"/>
              </a:rPr>
              <a:t>114</a:t>
            </a:r>
            <a:r>
              <a:rPr lang="en-GB" sz="1200" b="0" i="0" u="none" strike="noStrike" baseline="0" dirty="0">
                <a:latin typeface="Paladino"/>
              </a:rPr>
              <a:t> (2020) 103790</a:t>
            </a:r>
            <a:endParaRPr lang="en-GB" sz="3600" dirty="0">
              <a:latin typeface="Paladino"/>
            </a:endParaRPr>
          </a:p>
        </p:txBody>
      </p:sp>
      <p:pic>
        <p:nvPicPr>
          <p:cNvPr id="9" name="Immagine 8" descr="Immagine che contiene testo, schermata, mappa, diagramma&#10;&#10;Il contenuto generato dall'IA potrebbe non essere corretto.">
            <a:extLst>
              <a:ext uri="{FF2B5EF4-FFF2-40B4-BE49-F238E27FC236}">
                <a16:creationId xmlns:a16="http://schemas.microsoft.com/office/drawing/2014/main" id="{5119E2CF-D708-8C15-4560-034760592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16" y="651758"/>
            <a:ext cx="2824997" cy="249141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5560112-7E88-5CCB-B280-2B0448F9427D}"/>
              </a:ext>
            </a:extLst>
          </p:cNvPr>
          <p:cNvSpPr txBox="1"/>
          <p:nvPr/>
        </p:nvSpPr>
        <p:spPr>
          <a:xfrm>
            <a:off x="8912785" y="3143176"/>
            <a:ext cx="3692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Lois Fuentes, PhD </a:t>
            </a:r>
            <a:r>
              <a:rPr lang="it-IT" dirty="0" err="1"/>
              <a:t>thesis</a:t>
            </a:r>
            <a:r>
              <a:rPr lang="it-IT" dirty="0"/>
              <a:t> (2023)</a:t>
            </a:r>
            <a:endParaRPr lang="en-GB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ACB79B2-8D1A-84AB-8925-FA9D1B36EA57}"/>
              </a:ext>
            </a:extLst>
          </p:cNvPr>
          <p:cNvSpPr txBox="1"/>
          <p:nvPr/>
        </p:nvSpPr>
        <p:spPr>
          <a:xfrm>
            <a:off x="8537817" y="3877056"/>
            <a:ext cx="36453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interesting</a:t>
            </a:r>
            <a:r>
              <a:rPr lang="it-IT" dirty="0"/>
              <a:t> </a:t>
            </a:r>
            <a:r>
              <a:rPr lang="it-IT" dirty="0" err="1"/>
              <a:t>opportunities</a:t>
            </a:r>
            <a:r>
              <a:rPr lang="it-IT" dirty="0"/>
              <a:t>:</a:t>
            </a:r>
          </a:p>
          <a:p>
            <a:endParaRPr lang="it-IT" dirty="0"/>
          </a:p>
          <a:p>
            <a:r>
              <a:rPr lang="en-GB" b="1" baseline="30000" dirty="0"/>
              <a:t>36</a:t>
            </a:r>
            <a:r>
              <a:rPr lang="en-GB" b="1" dirty="0"/>
              <a:t>Ca(</a:t>
            </a:r>
            <a:r>
              <a:rPr lang="en-GB" b="1" dirty="0" err="1"/>
              <a:t>p,t</a:t>
            </a:r>
            <a:r>
              <a:rPr lang="en-GB" b="1" dirty="0"/>
              <a:t>)</a:t>
            </a:r>
            <a:r>
              <a:rPr lang="en-GB" b="1" baseline="30000" dirty="0"/>
              <a:t>34</a:t>
            </a:r>
            <a:r>
              <a:rPr lang="en-GB" b="1" dirty="0"/>
              <a:t>Ca </a:t>
            </a:r>
            <a:r>
              <a:rPr lang="en-GB" dirty="0"/>
              <a:t>-&gt; observe the 0</a:t>
            </a:r>
            <a:r>
              <a:rPr lang="en-GB" baseline="-25000" dirty="0"/>
              <a:t>2</a:t>
            </a:r>
            <a:r>
              <a:rPr lang="en-GB" baseline="30000" dirty="0"/>
              <a:t>+</a:t>
            </a:r>
            <a:r>
              <a:rPr lang="en-GB" dirty="0"/>
              <a:t> in </a:t>
            </a:r>
            <a:r>
              <a:rPr lang="en-GB" baseline="30000" dirty="0"/>
              <a:t>34</a:t>
            </a:r>
            <a:r>
              <a:rPr lang="en-GB" dirty="0"/>
              <a:t>Ca: is the CMED still present?</a:t>
            </a:r>
          </a:p>
          <a:p>
            <a:endParaRPr lang="en-GB" dirty="0"/>
          </a:p>
          <a:p>
            <a:r>
              <a:rPr lang="en-GB" b="1" baseline="30000" dirty="0"/>
              <a:t>36</a:t>
            </a:r>
            <a:r>
              <a:rPr lang="en-GB" b="1" dirty="0"/>
              <a:t>Ca(</a:t>
            </a:r>
            <a:r>
              <a:rPr lang="en-GB" b="1" dirty="0" err="1"/>
              <a:t>p,d</a:t>
            </a:r>
            <a:r>
              <a:rPr lang="en-GB" b="1" dirty="0"/>
              <a:t>) and (</a:t>
            </a:r>
            <a:r>
              <a:rPr lang="en-GB" b="1" dirty="0" err="1"/>
              <a:t>d,p</a:t>
            </a:r>
            <a:r>
              <a:rPr lang="en-GB" b="1" dirty="0"/>
              <a:t>) </a:t>
            </a:r>
            <a:r>
              <a:rPr lang="en-GB" dirty="0"/>
              <a:t>-&gt; map the neutron Fermi surface: is N = 16 a strong shell closure? (L. Lalanne et al., PRL 2023)</a:t>
            </a:r>
          </a:p>
        </p:txBody>
      </p:sp>
      <p:pic>
        <p:nvPicPr>
          <p:cNvPr id="13" name="Immagine 12" descr="Immagine che contiene testo, schermata, Carattere, diagramma&#10;&#10;Il contenuto generato dall'IA potrebbe non essere corretto.">
            <a:extLst>
              <a:ext uri="{FF2B5EF4-FFF2-40B4-BE49-F238E27FC236}">
                <a16:creationId xmlns:a16="http://schemas.microsoft.com/office/drawing/2014/main" id="{A94E85C9-2597-3832-CEC2-9E589F897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770" y="3327842"/>
            <a:ext cx="3505995" cy="303413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86DAFCD-D247-EBE0-4AB6-0C21F8C4130A}"/>
              </a:ext>
            </a:extLst>
          </p:cNvPr>
          <p:cNvSpPr txBox="1"/>
          <p:nvPr/>
        </p:nvSpPr>
        <p:spPr>
          <a:xfrm>
            <a:off x="325120" y="6319520"/>
            <a:ext cx="1601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F. Galtarossa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C547F0D-44FD-1A36-C51E-193867210F05}"/>
              </a:ext>
            </a:extLst>
          </p:cNvPr>
          <p:cNvSpPr txBox="1"/>
          <p:nvPr/>
        </p:nvSpPr>
        <p:spPr>
          <a:xfrm>
            <a:off x="4759806" y="6319520"/>
            <a:ext cx="4028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NUSDAF meeting, 22-24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F3633FE-AC89-488A-E7EE-A3F5F2370AC5}"/>
              </a:ext>
            </a:extLst>
          </p:cNvPr>
          <p:cNvSpPr txBox="1"/>
          <p:nvPr/>
        </p:nvSpPr>
        <p:spPr>
          <a:xfrm>
            <a:off x="11355537" y="6319520"/>
            <a:ext cx="765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89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61821-8CA1-17FD-C4E0-3B8CAFB7E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FDAB348-7CE8-5CBC-8DB5-BA062F1BD7DF}"/>
              </a:ext>
            </a:extLst>
          </p:cNvPr>
          <p:cNvSpPr txBox="1"/>
          <p:nvPr/>
        </p:nvSpPr>
        <p:spPr>
          <a:xfrm>
            <a:off x="235132" y="108227"/>
            <a:ext cx="7853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E0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  <a:r>
              <a:rPr lang="it-IT" sz="2000" b="1" baseline="-25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000" b="1" baseline="3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-&gt; 0</a:t>
            </a:r>
            <a:r>
              <a:rPr lang="it-IT" sz="2000" b="1" baseline="-25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sz="2000" b="1" baseline="3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2000" b="1" baseline="3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172CF50-ED75-6A81-926A-0678DD189762}"/>
              </a:ext>
            </a:extLst>
          </p:cNvPr>
          <p:cNvCxnSpPr>
            <a:cxnSpLocks/>
          </p:cNvCxnSpPr>
          <p:nvPr/>
        </p:nvCxnSpPr>
        <p:spPr>
          <a:xfrm>
            <a:off x="10510" y="569996"/>
            <a:ext cx="5362575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6">
            <a:extLst>
              <a:ext uri="{FF2B5EF4-FFF2-40B4-BE49-F238E27FC236}">
                <a16:creationId xmlns:a16="http://schemas.microsoft.com/office/drawing/2014/main" id="{BE3866C9-4A9C-4B48-B6D9-DF3D2EBD6B53}"/>
              </a:ext>
            </a:extLst>
          </p:cNvPr>
          <p:cNvSpPr txBox="1"/>
          <p:nvPr/>
        </p:nvSpPr>
        <p:spPr>
          <a:xfrm>
            <a:off x="478536" y="3762680"/>
            <a:ext cx="72439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40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 err="1">
                <a:cs typeface="Arial" panose="020B0604020202020204" pitchFamily="34" charset="0"/>
              </a:rPr>
              <a:t>Populate</a:t>
            </a:r>
            <a:r>
              <a:rPr lang="it-IT" sz="1800" dirty="0">
                <a:cs typeface="Arial" panose="020B0604020202020204" pitchFamily="34" charset="0"/>
              </a:rPr>
              <a:t> the 0</a:t>
            </a:r>
            <a:r>
              <a:rPr lang="it-IT" sz="1800" baseline="-25000" dirty="0">
                <a:cs typeface="Arial" panose="020B0604020202020204" pitchFamily="34" charset="0"/>
              </a:rPr>
              <a:t>2</a:t>
            </a:r>
            <a:r>
              <a:rPr lang="it-IT" sz="1800" baseline="30000" dirty="0">
                <a:cs typeface="Arial" panose="020B0604020202020204" pitchFamily="34" charset="0"/>
              </a:rPr>
              <a:t>+</a:t>
            </a:r>
            <a:r>
              <a:rPr lang="it-IT" sz="1800" dirty="0">
                <a:cs typeface="Arial" panose="020B0604020202020204" pitchFamily="34" charset="0"/>
              </a:rPr>
              <a:t> via </a:t>
            </a:r>
            <a:r>
              <a:rPr lang="it-IT" sz="1800" baseline="30000" dirty="0">
                <a:cs typeface="Arial" panose="020B0604020202020204" pitchFamily="34" charset="0"/>
              </a:rPr>
              <a:t>34</a:t>
            </a:r>
            <a:r>
              <a:rPr lang="it-IT" sz="1800" dirty="0">
                <a:cs typeface="Arial" panose="020B0604020202020204" pitchFamily="34" charset="0"/>
              </a:rPr>
              <a:t>Ar(</a:t>
            </a:r>
            <a:r>
              <a:rPr lang="it-IT" sz="1800" baseline="30000" dirty="0">
                <a:cs typeface="Arial" panose="020B0604020202020204" pitchFamily="34" charset="0"/>
              </a:rPr>
              <a:t>3</a:t>
            </a:r>
            <a:r>
              <a:rPr lang="it-IT" sz="1800" dirty="0">
                <a:cs typeface="Arial" panose="020B0604020202020204" pitchFamily="34" charset="0"/>
              </a:rPr>
              <a:t>He,n)</a:t>
            </a:r>
            <a:r>
              <a:rPr lang="it-IT" sz="1800" baseline="30000" dirty="0">
                <a:cs typeface="Arial" panose="020B0604020202020204" pitchFamily="34" charset="0"/>
              </a:rPr>
              <a:t>36</a:t>
            </a:r>
            <a:r>
              <a:rPr lang="it-IT" sz="1800" dirty="0">
                <a:cs typeface="Arial" panose="020B0604020202020204" pitchFamily="34" charset="0"/>
              </a:rPr>
              <a:t>Ca 5 MeV/u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cs typeface="Arial" panose="020B0604020202020204" pitchFamily="34" charset="0"/>
              </a:rPr>
              <a:t>Large </a:t>
            </a:r>
            <a:r>
              <a:rPr lang="it-IT" sz="1800" baseline="30000" dirty="0">
                <a:cs typeface="Arial" panose="020B0604020202020204" pitchFamily="34" charset="0"/>
              </a:rPr>
              <a:t>34</a:t>
            </a:r>
            <a:r>
              <a:rPr lang="it-IT" sz="1800" dirty="0">
                <a:cs typeface="Arial" panose="020B0604020202020204" pitchFamily="34" charset="0"/>
              </a:rPr>
              <a:t>Ar </a:t>
            </a:r>
            <a:r>
              <a:rPr lang="it-IT" sz="1800" dirty="0" err="1">
                <a:cs typeface="Arial" panose="020B0604020202020204" pitchFamily="34" charset="0"/>
              </a:rPr>
              <a:t>beam</a:t>
            </a:r>
            <a:r>
              <a:rPr lang="it-IT" sz="1800" dirty="0">
                <a:cs typeface="Arial" panose="020B0604020202020204" pitchFamily="34" charset="0"/>
              </a:rPr>
              <a:t> </a:t>
            </a:r>
            <a:r>
              <a:rPr lang="it-IT" sz="1800" dirty="0" err="1">
                <a:cs typeface="Arial" panose="020B0604020202020204" pitchFamily="34" charset="0"/>
              </a:rPr>
              <a:t>intensity</a:t>
            </a:r>
            <a:r>
              <a:rPr lang="it-IT" sz="1800" dirty="0">
                <a:cs typeface="Arial" panose="020B0604020202020204" pitchFamily="34" charset="0"/>
              </a:rPr>
              <a:t> </a:t>
            </a:r>
            <a:r>
              <a:rPr lang="it-IT" sz="1800" dirty="0" err="1">
                <a:cs typeface="Arial" panose="020B0604020202020204" pitchFamily="34" charset="0"/>
              </a:rPr>
              <a:t>available</a:t>
            </a:r>
            <a:r>
              <a:rPr lang="it-IT" sz="1800" dirty="0">
                <a:cs typeface="Arial" panose="020B0604020202020204" pitchFamily="34" charset="0"/>
              </a:rPr>
              <a:t> (2·10</a:t>
            </a:r>
            <a:r>
              <a:rPr lang="it-IT" sz="1800" baseline="30000" dirty="0">
                <a:cs typeface="Arial" panose="020B0604020202020204" pitchFamily="34" charset="0"/>
              </a:rPr>
              <a:t>5</a:t>
            </a:r>
            <a:r>
              <a:rPr lang="it-IT" sz="1800" dirty="0">
                <a:cs typeface="Arial" panose="020B0604020202020204" pitchFamily="34" charset="0"/>
              </a:rPr>
              <a:t> </a:t>
            </a:r>
            <a:r>
              <a:rPr lang="it-IT" sz="1800" dirty="0" err="1">
                <a:cs typeface="Arial" panose="020B0604020202020204" pitchFamily="34" charset="0"/>
              </a:rPr>
              <a:t>pps</a:t>
            </a:r>
            <a:r>
              <a:rPr lang="it-IT" sz="1800" dirty="0">
                <a:cs typeface="Arial" panose="020B0604020202020204" pitchFamily="34" charset="0"/>
              </a:rPr>
              <a:t> from FRIB website)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 err="1">
                <a:cs typeface="Arial" panose="020B0604020202020204" pitchFamily="34" charset="0"/>
              </a:rPr>
              <a:t>Measure</a:t>
            </a:r>
            <a:r>
              <a:rPr lang="it-IT" sz="1800" dirty="0">
                <a:cs typeface="Arial" panose="020B0604020202020204" pitchFamily="34" charset="0"/>
              </a:rPr>
              <a:t> the 0</a:t>
            </a:r>
            <a:r>
              <a:rPr lang="it-IT" sz="1800" baseline="30000" dirty="0">
                <a:cs typeface="Arial" panose="020B0604020202020204" pitchFamily="34" charset="0"/>
              </a:rPr>
              <a:t>+</a:t>
            </a:r>
            <a:r>
              <a:rPr lang="it-IT" sz="1800" dirty="0">
                <a:cs typeface="Arial" panose="020B0604020202020204" pitchFamily="34" charset="0"/>
                <a:sym typeface="Wingdings" pitchFamily="2" charset="2"/>
              </a:rPr>
              <a:t> 0</a:t>
            </a:r>
            <a:r>
              <a:rPr lang="it-IT" sz="1800" baseline="30000" dirty="0">
                <a:cs typeface="Arial" panose="020B0604020202020204" pitchFamily="34" charset="0"/>
                <a:sym typeface="Wingdings" pitchFamily="2" charset="2"/>
              </a:rPr>
              <a:t>+ </a:t>
            </a:r>
            <a:r>
              <a:rPr lang="it-IT" sz="1800" dirty="0" err="1">
                <a:cs typeface="Arial" panose="020B0604020202020204" pitchFamily="34" charset="0"/>
                <a:sym typeface="Wingdings" pitchFamily="2" charset="2"/>
              </a:rPr>
              <a:t>transition</a:t>
            </a:r>
            <a:r>
              <a:rPr lang="it-IT" sz="1800" dirty="0"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1800" dirty="0" err="1">
                <a:cs typeface="Arial" panose="020B0604020202020204" pitchFamily="34" charset="0"/>
                <a:sym typeface="Wingdings" pitchFamily="2" charset="2"/>
              </a:rPr>
              <a:t>internal</a:t>
            </a:r>
            <a:r>
              <a:rPr lang="it-IT" sz="1800" dirty="0"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1800" dirty="0" err="1">
                <a:cs typeface="Arial" panose="020B0604020202020204" pitchFamily="34" charset="0"/>
                <a:sym typeface="Wingdings" pitchFamily="2" charset="2"/>
              </a:rPr>
              <a:t>pair</a:t>
            </a:r>
            <a:r>
              <a:rPr lang="it-IT" sz="1800" dirty="0">
                <a:cs typeface="Arial" panose="020B0604020202020204" pitchFamily="34" charset="0"/>
                <a:sym typeface="Wingdings" pitchFamily="2" charset="2"/>
              </a:rPr>
              <a:t> production </a:t>
            </a:r>
            <a:r>
              <a:rPr lang="it-IT" sz="1800" dirty="0" err="1">
                <a:cs typeface="Arial" panose="020B0604020202020204" pitchFamily="34" charset="0"/>
                <a:sym typeface="Wingdings" pitchFamily="2" charset="2"/>
              </a:rPr>
              <a:t>e</a:t>
            </a:r>
            <a:r>
              <a:rPr lang="it-IT" sz="1800" baseline="30000" dirty="0" err="1">
                <a:cs typeface="Arial" panose="020B0604020202020204" pitchFamily="34" charset="0"/>
                <a:sym typeface="Wingdings" pitchFamily="2" charset="2"/>
              </a:rPr>
              <a:t>+</a:t>
            </a:r>
            <a:r>
              <a:rPr lang="it-IT" sz="1800" dirty="0" err="1">
                <a:cs typeface="Arial" panose="020B0604020202020204" pitchFamily="34" charset="0"/>
                <a:sym typeface="Wingdings" pitchFamily="2" charset="2"/>
              </a:rPr>
              <a:t>e</a:t>
            </a:r>
            <a:r>
              <a:rPr lang="it-IT" sz="1800" baseline="30000" dirty="0">
                <a:cs typeface="Arial" panose="020B0604020202020204" pitchFamily="34" charset="0"/>
                <a:sym typeface="Wingdings" pitchFamily="2" charset="2"/>
              </a:rPr>
              <a:t>-</a:t>
            </a:r>
            <a:r>
              <a:rPr lang="it-IT" sz="1800" dirty="0"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GB" altLang="it-IT" sz="1800" dirty="0">
                <a:cs typeface="Arial" panose="020B0604020202020204" pitchFamily="34" charset="0"/>
                <a:sym typeface="Wingdings" pitchFamily="2" charset="2"/>
              </a:rPr>
              <a:t>The </a:t>
            </a:r>
            <a:r>
              <a:rPr lang="en-GB" altLang="it-IT" sz="1800" dirty="0" err="1">
                <a:cs typeface="Arial" panose="020B0604020202020204" pitchFamily="34" charset="0"/>
                <a:sym typeface="Wingdings" pitchFamily="2" charset="2"/>
              </a:rPr>
              <a:t>e+e</a:t>
            </a:r>
            <a:r>
              <a:rPr lang="en-GB" altLang="it-IT" sz="1800" dirty="0">
                <a:cs typeface="Arial" panose="020B0604020202020204" pitchFamily="34" charset="0"/>
                <a:sym typeface="Wingdings" pitchFamily="2" charset="2"/>
              </a:rPr>
              <a:t>- pair production branch in the </a:t>
            </a:r>
            <a:r>
              <a:rPr lang="en-GB" altLang="it-IT" sz="1800" dirty="0">
                <a:cs typeface="Arial" panose="020B0604020202020204" pitchFamily="34" charset="0"/>
              </a:rPr>
              <a:t>0+ </a:t>
            </a:r>
            <a:r>
              <a:rPr lang="en-GB" altLang="it-IT" sz="1800" dirty="0">
                <a:cs typeface="Arial" panose="020B0604020202020204" pitchFamily="34" charset="0"/>
                <a:sym typeface="Wingdings" pitchFamily="2" charset="2"/>
              </a:rPr>
              <a:t> 0+ transition is 50 more intense than the EC branch. </a:t>
            </a:r>
            <a:endParaRPr lang="it-IT" sz="1800" baseline="30000" dirty="0">
              <a:cs typeface="Arial" panose="020B0604020202020204" pitchFamily="34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 err="1">
                <a:cs typeface="Arial" panose="020B0604020202020204" pitchFamily="34" charset="0"/>
              </a:rPr>
              <a:t>Cryogenic</a:t>
            </a:r>
            <a:r>
              <a:rPr lang="it-IT" sz="1800" dirty="0">
                <a:cs typeface="Arial" panose="020B0604020202020204" pitchFamily="34" charset="0"/>
              </a:rPr>
              <a:t> or </a:t>
            </a:r>
            <a:r>
              <a:rPr lang="it-IT" sz="1800" dirty="0" err="1">
                <a:cs typeface="Arial" panose="020B0604020202020204" pitchFamily="34" charset="0"/>
              </a:rPr>
              <a:t>solid</a:t>
            </a:r>
            <a:r>
              <a:rPr lang="it-IT" sz="1800" dirty="0">
                <a:cs typeface="Arial" panose="020B0604020202020204" pitchFamily="34" charset="0"/>
              </a:rPr>
              <a:t> </a:t>
            </a:r>
            <a:r>
              <a:rPr lang="it-IT" sz="1800" baseline="30000" dirty="0">
                <a:cs typeface="Arial" panose="020B0604020202020204" pitchFamily="34" charset="0"/>
              </a:rPr>
              <a:t>3</a:t>
            </a:r>
            <a:r>
              <a:rPr lang="it-IT" sz="1800" dirty="0">
                <a:cs typeface="Arial" panose="020B0604020202020204" pitchFamily="34" charset="0"/>
              </a:rPr>
              <a:t>He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 err="1">
                <a:cs typeface="Arial" panose="020B0604020202020204" pitchFamily="34" charset="0"/>
              </a:rPr>
              <a:t>Exp</a:t>
            </a:r>
            <a:r>
              <a:rPr lang="it-IT" sz="1800" dirty="0">
                <a:cs typeface="Arial" panose="020B0604020202020204" pitchFamily="34" charset="0"/>
              </a:rPr>
              <a:t>. set-up: GRETA, </a:t>
            </a:r>
            <a:r>
              <a:rPr lang="it-IT" sz="1800" dirty="0" err="1">
                <a:cs typeface="Arial" panose="020B0604020202020204" pitchFamily="34" charset="0"/>
              </a:rPr>
              <a:t>neutron</a:t>
            </a:r>
            <a:r>
              <a:rPr lang="it-IT" sz="1800" dirty="0">
                <a:cs typeface="Arial" panose="020B0604020202020204" pitchFamily="34" charset="0"/>
              </a:rPr>
              <a:t> detector </a:t>
            </a:r>
            <a:r>
              <a:rPr lang="it-IT" sz="1800" dirty="0" err="1">
                <a:cs typeface="Arial" panose="020B0604020202020204" pitchFamily="34" charset="0"/>
              </a:rPr>
              <a:t>at</a:t>
            </a:r>
            <a:r>
              <a:rPr lang="it-IT" sz="1800" dirty="0">
                <a:cs typeface="Arial" panose="020B0604020202020204" pitchFamily="34" charset="0"/>
              </a:rPr>
              <a:t> </a:t>
            </a:r>
            <a:r>
              <a:rPr lang="it-IT" sz="1800" dirty="0" err="1">
                <a:cs typeface="Arial" panose="020B0604020202020204" pitchFamily="34" charset="0"/>
              </a:rPr>
              <a:t>about</a:t>
            </a:r>
            <a:r>
              <a:rPr lang="it-IT" sz="1800" dirty="0">
                <a:cs typeface="Arial" panose="020B0604020202020204" pitchFamily="34" charset="0"/>
              </a:rPr>
              <a:t> 90 </a:t>
            </a:r>
            <a:r>
              <a:rPr lang="it-IT" sz="1800" dirty="0" err="1">
                <a:cs typeface="Arial" panose="020B0604020202020204" pitchFamily="34" charset="0"/>
              </a:rPr>
              <a:t>deg</a:t>
            </a:r>
            <a:r>
              <a:rPr lang="it-IT" sz="1800" dirty="0">
                <a:cs typeface="Arial" panose="020B0604020202020204" pitchFamily="34" charset="0"/>
              </a:rPr>
              <a:t>, </a:t>
            </a:r>
            <a:r>
              <a:rPr lang="it-IT" sz="1800" dirty="0" err="1">
                <a:cs typeface="Arial" panose="020B0604020202020204" pitchFamily="34" charset="0"/>
              </a:rPr>
              <a:t>e</a:t>
            </a:r>
            <a:r>
              <a:rPr lang="it-IT" sz="1800" baseline="30000" dirty="0" err="1">
                <a:cs typeface="Arial" panose="020B0604020202020204" pitchFamily="34" charset="0"/>
              </a:rPr>
              <a:t>+</a:t>
            </a:r>
            <a:r>
              <a:rPr lang="it-IT" sz="1800" dirty="0" err="1">
                <a:cs typeface="Arial" panose="020B0604020202020204" pitchFamily="34" charset="0"/>
              </a:rPr>
              <a:t>e</a:t>
            </a:r>
            <a:r>
              <a:rPr lang="it-IT" sz="1800" baseline="30000" dirty="0">
                <a:cs typeface="Arial" panose="020B0604020202020204" pitchFamily="34" charset="0"/>
              </a:rPr>
              <a:t>-</a:t>
            </a:r>
            <a:r>
              <a:rPr lang="it-IT" sz="1800" dirty="0">
                <a:cs typeface="Arial" panose="020B0604020202020204" pitchFamily="34" charset="0"/>
              </a:rPr>
              <a:t> </a:t>
            </a:r>
            <a:r>
              <a:rPr lang="it-IT" sz="1800" dirty="0" err="1">
                <a:cs typeface="Arial" panose="020B0604020202020204" pitchFamily="34" charset="0"/>
              </a:rPr>
              <a:t>spectrometer</a:t>
            </a:r>
            <a:r>
              <a:rPr lang="it-IT" sz="1800" dirty="0"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8D486B80-4584-1E4E-9F8D-CA3DC7D8EF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3" t="18251" r="16963" b="5545"/>
          <a:stretch/>
        </p:blipFill>
        <p:spPr>
          <a:xfrm>
            <a:off x="7845049" y="3250122"/>
            <a:ext cx="3868415" cy="284335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DA84B5C-C4D0-146E-FD4B-A4EEA7BD7461}"/>
              </a:ext>
            </a:extLst>
          </p:cNvPr>
          <p:cNvSpPr txBox="1"/>
          <p:nvPr/>
        </p:nvSpPr>
        <p:spPr>
          <a:xfrm>
            <a:off x="8088455" y="267327"/>
            <a:ext cx="3868414" cy="4308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200" dirty="0" err="1"/>
              <a:t>Courtesy</a:t>
            </a:r>
            <a:r>
              <a:rPr lang="it-IT" sz="2200" dirty="0"/>
              <a:t> J. J. </a:t>
            </a:r>
            <a:r>
              <a:rPr lang="it-IT" sz="2200" dirty="0" err="1"/>
              <a:t>Valiente-Dobón</a:t>
            </a:r>
            <a:endParaRPr lang="en-GB" sz="2200" dirty="0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8D340E6B-F722-D6C2-E904-88E7E59D9C67}"/>
              </a:ext>
            </a:extLst>
          </p:cNvPr>
          <p:cNvCxnSpPr/>
          <p:nvPr/>
        </p:nvCxnSpPr>
        <p:spPr>
          <a:xfrm>
            <a:off x="1210285" y="2010212"/>
            <a:ext cx="877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E3DBF18-3CA4-5768-E896-749D4C44286E}"/>
              </a:ext>
            </a:extLst>
          </p:cNvPr>
          <p:cNvCxnSpPr/>
          <p:nvPr/>
        </p:nvCxnSpPr>
        <p:spPr>
          <a:xfrm>
            <a:off x="1210285" y="2182123"/>
            <a:ext cx="877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EB06DD6-0B1D-251F-2696-5CFB5E1EE1F8}"/>
              </a:ext>
            </a:extLst>
          </p:cNvPr>
          <p:cNvSpPr txBox="1"/>
          <p:nvPr/>
        </p:nvSpPr>
        <p:spPr>
          <a:xfrm>
            <a:off x="1406394" y="2199062"/>
            <a:ext cx="434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8C98FBA0-6467-EFBD-98E4-4FB37379311A}"/>
              </a:ext>
            </a:extLst>
          </p:cNvPr>
          <p:cNvSpPr/>
          <p:nvPr/>
        </p:nvSpPr>
        <p:spPr>
          <a:xfrm>
            <a:off x="1802096" y="1471419"/>
            <a:ext cx="126000" cy="12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D572550-3889-7067-AD86-F6B10E22E3BF}"/>
              </a:ext>
            </a:extLst>
          </p:cNvPr>
          <p:cNvSpPr txBox="1"/>
          <p:nvPr/>
        </p:nvSpPr>
        <p:spPr>
          <a:xfrm>
            <a:off x="659640" y="2032555"/>
            <a:ext cx="586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2s</a:t>
            </a:r>
            <a:r>
              <a:rPr lang="it-IT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endParaRPr lang="en-GB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7056F66-6717-1F5D-8463-B319135D8DFA}"/>
              </a:ext>
            </a:extLst>
          </p:cNvPr>
          <p:cNvSpPr txBox="1"/>
          <p:nvPr/>
        </p:nvSpPr>
        <p:spPr>
          <a:xfrm>
            <a:off x="667256" y="1763514"/>
            <a:ext cx="586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1d</a:t>
            </a:r>
            <a:r>
              <a:rPr lang="it-IT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3/2</a:t>
            </a:r>
            <a:endParaRPr lang="en-GB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EF9CF7EC-BBE5-E96E-8824-54A4C7FB8850}"/>
              </a:ext>
            </a:extLst>
          </p:cNvPr>
          <p:cNvSpPr/>
          <p:nvPr/>
        </p:nvSpPr>
        <p:spPr>
          <a:xfrm>
            <a:off x="1571089" y="1471419"/>
            <a:ext cx="126000" cy="12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16B32C6-D5D2-594F-3948-9CB0386E9720}"/>
              </a:ext>
            </a:extLst>
          </p:cNvPr>
          <p:cNvSpPr txBox="1"/>
          <p:nvPr/>
        </p:nvSpPr>
        <p:spPr>
          <a:xfrm>
            <a:off x="2729369" y="2195816"/>
            <a:ext cx="434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DED69F63-205F-4714-8271-5399F4BC2577}"/>
              </a:ext>
            </a:extLst>
          </p:cNvPr>
          <p:cNvCxnSpPr/>
          <p:nvPr/>
        </p:nvCxnSpPr>
        <p:spPr>
          <a:xfrm>
            <a:off x="1106930" y="1748934"/>
            <a:ext cx="2479946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arentesi quadra aperta 16">
            <a:extLst>
              <a:ext uri="{FF2B5EF4-FFF2-40B4-BE49-F238E27FC236}">
                <a16:creationId xmlns:a16="http://schemas.microsoft.com/office/drawing/2014/main" id="{53CA3BEF-260A-7FA0-A384-020D7BB20CE4}"/>
              </a:ext>
            </a:extLst>
          </p:cNvPr>
          <p:cNvSpPr/>
          <p:nvPr/>
        </p:nvSpPr>
        <p:spPr>
          <a:xfrm>
            <a:off x="2533820" y="1148697"/>
            <a:ext cx="103355" cy="502954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arentesi quadra chiusa 17">
            <a:extLst>
              <a:ext uri="{FF2B5EF4-FFF2-40B4-BE49-F238E27FC236}">
                <a16:creationId xmlns:a16="http://schemas.microsoft.com/office/drawing/2014/main" id="{51827063-AF8C-5F1E-7AAB-B0433F24BB66}"/>
              </a:ext>
            </a:extLst>
          </p:cNvPr>
          <p:cNvSpPr/>
          <p:nvPr/>
        </p:nvSpPr>
        <p:spPr>
          <a:xfrm>
            <a:off x="3295333" y="1148696"/>
            <a:ext cx="103355" cy="502954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1A0FCA5-2255-E6F9-8412-7381B7F187D4}"/>
              </a:ext>
            </a:extLst>
          </p:cNvPr>
          <p:cNvSpPr txBox="1"/>
          <p:nvPr/>
        </p:nvSpPr>
        <p:spPr>
          <a:xfrm>
            <a:off x="2637175" y="1148675"/>
            <a:ext cx="681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pf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empty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ADCD3516-A37A-47DD-038D-CD4DF68B9BF5}"/>
              </a:ext>
            </a:extLst>
          </p:cNvPr>
          <p:cNvCxnSpPr/>
          <p:nvPr/>
        </p:nvCxnSpPr>
        <p:spPr>
          <a:xfrm>
            <a:off x="2510358" y="2013271"/>
            <a:ext cx="877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888B5749-088A-4F54-AFFE-5952E3C6CDB0}"/>
              </a:ext>
            </a:extLst>
          </p:cNvPr>
          <p:cNvCxnSpPr/>
          <p:nvPr/>
        </p:nvCxnSpPr>
        <p:spPr>
          <a:xfrm>
            <a:off x="2520864" y="2257267"/>
            <a:ext cx="877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Ovale 21">
            <a:extLst>
              <a:ext uri="{FF2B5EF4-FFF2-40B4-BE49-F238E27FC236}">
                <a16:creationId xmlns:a16="http://schemas.microsoft.com/office/drawing/2014/main" id="{251C350E-AB4A-17BB-55E0-C80E1F1388C5}"/>
              </a:ext>
            </a:extLst>
          </p:cNvPr>
          <p:cNvSpPr/>
          <p:nvPr/>
        </p:nvSpPr>
        <p:spPr>
          <a:xfrm>
            <a:off x="2959776" y="2177614"/>
            <a:ext cx="126000" cy="126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8546E56D-BCAD-EEE2-5AFA-D7D0008BE7B5}"/>
              </a:ext>
            </a:extLst>
          </p:cNvPr>
          <p:cNvSpPr/>
          <p:nvPr/>
        </p:nvSpPr>
        <p:spPr>
          <a:xfrm>
            <a:off x="2959776" y="1949599"/>
            <a:ext cx="126000" cy="126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A302BC40-1AEE-EE24-0051-3DD49A41B1CB}"/>
              </a:ext>
            </a:extLst>
          </p:cNvPr>
          <p:cNvCxnSpPr/>
          <p:nvPr/>
        </p:nvCxnSpPr>
        <p:spPr>
          <a:xfrm>
            <a:off x="1210285" y="1543048"/>
            <a:ext cx="877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D71633B2-8248-08DD-8DC3-3CB483539458}"/>
              </a:ext>
            </a:extLst>
          </p:cNvPr>
          <p:cNvCxnSpPr/>
          <p:nvPr/>
        </p:nvCxnSpPr>
        <p:spPr>
          <a:xfrm>
            <a:off x="1210285" y="1323688"/>
            <a:ext cx="877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F23906FB-B9D6-F1B6-CD64-8952AB927B5B}"/>
              </a:ext>
            </a:extLst>
          </p:cNvPr>
          <p:cNvCxnSpPr/>
          <p:nvPr/>
        </p:nvCxnSpPr>
        <p:spPr>
          <a:xfrm flipV="1">
            <a:off x="1634400" y="1571903"/>
            <a:ext cx="0" cy="38251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91C8ACEF-9722-71E2-C4FC-515D8739777D}"/>
              </a:ext>
            </a:extLst>
          </p:cNvPr>
          <p:cNvCxnSpPr/>
          <p:nvPr/>
        </p:nvCxnSpPr>
        <p:spPr>
          <a:xfrm flipV="1">
            <a:off x="1883934" y="1597419"/>
            <a:ext cx="0" cy="38251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e 31">
            <a:extLst>
              <a:ext uri="{FF2B5EF4-FFF2-40B4-BE49-F238E27FC236}">
                <a16:creationId xmlns:a16="http://schemas.microsoft.com/office/drawing/2014/main" id="{7D6FA22B-3667-B869-A2EE-D14C5501189A}"/>
              </a:ext>
            </a:extLst>
          </p:cNvPr>
          <p:cNvSpPr/>
          <p:nvPr/>
        </p:nvSpPr>
        <p:spPr>
          <a:xfrm>
            <a:off x="1800527" y="1936044"/>
            <a:ext cx="126000" cy="1260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e 32">
            <a:extLst>
              <a:ext uri="{FF2B5EF4-FFF2-40B4-BE49-F238E27FC236}">
                <a16:creationId xmlns:a16="http://schemas.microsoft.com/office/drawing/2014/main" id="{09B469DC-9D48-F3EE-7A45-DD52544F5D0F}"/>
              </a:ext>
            </a:extLst>
          </p:cNvPr>
          <p:cNvSpPr/>
          <p:nvPr/>
        </p:nvSpPr>
        <p:spPr>
          <a:xfrm>
            <a:off x="1569520" y="1936044"/>
            <a:ext cx="126000" cy="1260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78051B01-43D0-2170-999C-C98FE03F2F6E}"/>
              </a:ext>
            </a:extLst>
          </p:cNvPr>
          <p:cNvSpPr txBox="1"/>
          <p:nvPr/>
        </p:nvSpPr>
        <p:spPr>
          <a:xfrm>
            <a:off x="1511450" y="2700426"/>
            <a:ext cx="1547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</a:rPr>
              <a:t>0</a:t>
            </a:r>
            <a:r>
              <a:rPr lang="it-IT" sz="2400" baseline="-25000" dirty="0">
                <a:solidFill>
                  <a:schemeClr val="accent4"/>
                </a:solidFill>
              </a:rPr>
              <a:t>2</a:t>
            </a:r>
            <a:r>
              <a:rPr lang="it-IT" sz="2400" baseline="30000" dirty="0">
                <a:solidFill>
                  <a:schemeClr val="accent4"/>
                </a:solidFill>
              </a:rPr>
              <a:t>+</a:t>
            </a:r>
            <a:r>
              <a:rPr lang="it-IT" sz="2400" dirty="0">
                <a:solidFill>
                  <a:schemeClr val="accent4"/>
                </a:solidFill>
              </a:rPr>
              <a:t> in </a:t>
            </a:r>
            <a:r>
              <a:rPr lang="it-IT" sz="2400" baseline="30000" dirty="0">
                <a:solidFill>
                  <a:schemeClr val="accent4"/>
                </a:solidFill>
              </a:rPr>
              <a:t>36</a:t>
            </a:r>
            <a:r>
              <a:rPr lang="it-IT" sz="2400" dirty="0">
                <a:solidFill>
                  <a:schemeClr val="accent4"/>
                </a:solidFill>
              </a:rPr>
              <a:t>Ca</a:t>
            </a:r>
            <a:endParaRPr lang="en-GB" sz="2400" dirty="0">
              <a:solidFill>
                <a:schemeClr val="accent4"/>
              </a:solidFill>
            </a:endParaRP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8F57E10C-3C71-D2BB-14F8-0D04989E8F0F}"/>
              </a:ext>
            </a:extLst>
          </p:cNvPr>
          <p:cNvCxnSpPr>
            <a:cxnSpLocks/>
          </p:cNvCxnSpPr>
          <p:nvPr/>
        </p:nvCxnSpPr>
        <p:spPr>
          <a:xfrm>
            <a:off x="4934173" y="2279178"/>
            <a:ext cx="1547907" cy="21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88F817F1-DE25-987E-4F2A-1543B3349892}"/>
              </a:ext>
            </a:extLst>
          </p:cNvPr>
          <p:cNvCxnSpPr>
            <a:cxnSpLocks/>
          </p:cNvCxnSpPr>
          <p:nvPr/>
        </p:nvCxnSpPr>
        <p:spPr>
          <a:xfrm>
            <a:off x="4934172" y="1323688"/>
            <a:ext cx="1547907" cy="21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D954D05B-8DA8-1A51-1437-FEBB949E7842}"/>
              </a:ext>
            </a:extLst>
          </p:cNvPr>
          <p:cNvSpPr txBox="1"/>
          <p:nvPr/>
        </p:nvSpPr>
        <p:spPr>
          <a:xfrm>
            <a:off x="6547444" y="1148675"/>
            <a:ext cx="1041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2.83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9B1FF75D-2260-A59D-3996-019844F652F5}"/>
              </a:ext>
            </a:extLst>
          </p:cNvPr>
          <p:cNvCxnSpPr>
            <a:cxnSpLocks/>
          </p:cNvCxnSpPr>
          <p:nvPr/>
        </p:nvCxnSpPr>
        <p:spPr>
          <a:xfrm>
            <a:off x="4934172" y="1097178"/>
            <a:ext cx="1547907" cy="21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9218B486-1793-DF1C-817A-14EB3773923F}"/>
              </a:ext>
            </a:extLst>
          </p:cNvPr>
          <p:cNvSpPr txBox="1"/>
          <p:nvPr/>
        </p:nvSpPr>
        <p:spPr>
          <a:xfrm>
            <a:off x="6543645" y="859351"/>
            <a:ext cx="1041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3.06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E6D73CCF-7A3B-5D4A-211C-09A4274D8179}"/>
              </a:ext>
            </a:extLst>
          </p:cNvPr>
          <p:cNvSpPr txBox="1"/>
          <p:nvPr/>
        </p:nvSpPr>
        <p:spPr>
          <a:xfrm>
            <a:off x="4445977" y="1089082"/>
            <a:ext cx="627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GB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9796BD1F-ADA0-CD74-D30E-F72D9141FDCB}"/>
              </a:ext>
            </a:extLst>
          </p:cNvPr>
          <p:cNvSpPr txBox="1"/>
          <p:nvPr/>
        </p:nvSpPr>
        <p:spPr>
          <a:xfrm>
            <a:off x="4424377" y="2022329"/>
            <a:ext cx="627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gs</a:t>
            </a:r>
            <a:r>
              <a:rPr lang="it-IT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GB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A6DD105B-78EC-D68C-B6C7-C57129B66811}"/>
              </a:ext>
            </a:extLst>
          </p:cNvPr>
          <p:cNvSpPr txBox="1"/>
          <p:nvPr/>
        </p:nvSpPr>
        <p:spPr>
          <a:xfrm>
            <a:off x="4449776" y="823354"/>
            <a:ext cx="627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GB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reccia in giù 44">
            <a:extLst>
              <a:ext uri="{FF2B5EF4-FFF2-40B4-BE49-F238E27FC236}">
                <a16:creationId xmlns:a16="http://schemas.microsoft.com/office/drawing/2014/main" id="{DAB156CD-B5A7-97B3-E38F-86B01E271DF0}"/>
              </a:ext>
            </a:extLst>
          </p:cNvPr>
          <p:cNvSpPr/>
          <p:nvPr/>
        </p:nvSpPr>
        <p:spPr>
          <a:xfrm>
            <a:off x="5553673" y="1348730"/>
            <a:ext cx="254151" cy="928310"/>
          </a:xfrm>
          <a:prstGeom prst="downArrow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B77FB3A0-607C-5A39-9DEC-E8BA5D439738}"/>
              </a:ext>
            </a:extLst>
          </p:cNvPr>
          <p:cNvSpPr txBox="1"/>
          <p:nvPr/>
        </p:nvSpPr>
        <p:spPr>
          <a:xfrm>
            <a:off x="5786787" y="1589566"/>
            <a:ext cx="597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E0</a:t>
            </a:r>
            <a:endParaRPr lang="en-GB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9E64F747-D61D-7E9D-17C5-3E7610CF8F04}"/>
              </a:ext>
            </a:extLst>
          </p:cNvPr>
          <p:cNvSpPr txBox="1"/>
          <p:nvPr/>
        </p:nvSpPr>
        <p:spPr>
          <a:xfrm>
            <a:off x="8274051" y="1217510"/>
            <a:ext cx="30104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it-IT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(E0) ≈ mixing · &lt;r</a:t>
            </a:r>
            <a:r>
              <a:rPr lang="it-IT" sz="2000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Insight on the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wavefunction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of the state and mixing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configurations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086A23DD-E5A0-BD42-3B45-504F3A8AE2EA}"/>
              </a:ext>
            </a:extLst>
          </p:cNvPr>
          <p:cNvSpPr txBox="1"/>
          <p:nvPr/>
        </p:nvSpPr>
        <p:spPr>
          <a:xfrm>
            <a:off x="6569347" y="2077548"/>
            <a:ext cx="392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B943167A-CC19-A271-0934-81D0FC4981DA}"/>
              </a:ext>
            </a:extLst>
          </p:cNvPr>
          <p:cNvSpPr txBox="1"/>
          <p:nvPr/>
        </p:nvSpPr>
        <p:spPr>
          <a:xfrm>
            <a:off x="5299824" y="2438781"/>
            <a:ext cx="101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DC0E8B04-6507-5F9F-92F9-86895D664DFC}"/>
              </a:ext>
            </a:extLst>
          </p:cNvPr>
          <p:cNvSpPr txBox="1"/>
          <p:nvPr/>
        </p:nvSpPr>
        <p:spPr>
          <a:xfrm>
            <a:off x="325120" y="6319520"/>
            <a:ext cx="1601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F. Galtarossa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AA1FA603-B8D1-F8F2-9F31-D2D4532F406B}"/>
              </a:ext>
            </a:extLst>
          </p:cNvPr>
          <p:cNvSpPr txBox="1"/>
          <p:nvPr/>
        </p:nvSpPr>
        <p:spPr>
          <a:xfrm>
            <a:off x="4759806" y="6319520"/>
            <a:ext cx="4028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NUSDAF meeting, 22-24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A3361049-D3C4-E241-36C1-A7DF46EB6826}"/>
              </a:ext>
            </a:extLst>
          </p:cNvPr>
          <p:cNvSpPr txBox="1"/>
          <p:nvPr/>
        </p:nvSpPr>
        <p:spPr>
          <a:xfrm>
            <a:off x="11355537" y="6319520"/>
            <a:ext cx="765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97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8C9C8-55E2-49A2-C199-C1403FAA2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132C638-058B-09D6-9B6C-8C9593F7DF20}"/>
              </a:ext>
            </a:extLst>
          </p:cNvPr>
          <p:cNvSpPr txBox="1"/>
          <p:nvPr/>
        </p:nvSpPr>
        <p:spPr>
          <a:xfrm>
            <a:off x="235131" y="103517"/>
            <a:ext cx="10637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7EDAAE11-A8B2-48BA-3890-C5AA1CE5FDA7}"/>
              </a:ext>
            </a:extLst>
          </p:cNvPr>
          <p:cNvCxnSpPr>
            <a:cxnSpLocks/>
          </p:cNvCxnSpPr>
          <p:nvPr/>
        </p:nvCxnSpPr>
        <p:spPr>
          <a:xfrm>
            <a:off x="10510" y="569996"/>
            <a:ext cx="5362575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0C1887B-A56F-2521-A27B-0737966D9EF3}"/>
              </a:ext>
            </a:extLst>
          </p:cNvPr>
          <p:cNvSpPr txBox="1"/>
          <p:nvPr/>
        </p:nvSpPr>
        <p:spPr>
          <a:xfrm>
            <a:off x="1060704" y="1536174"/>
            <a:ext cx="9875520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/>
              <a:t>Wealth</a:t>
            </a:r>
            <a:r>
              <a:rPr lang="it-IT" sz="2400" dirty="0"/>
              <a:t> of </a:t>
            </a:r>
            <a:r>
              <a:rPr lang="it-IT" sz="2400" dirty="0" err="1"/>
              <a:t>possibilities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FRIB for the </a:t>
            </a:r>
            <a:r>
              <a:rPr lang="it-IT" sz="2400" dirty="0" err="1"/>
              <a:t>nuclear</a:t>
            </a:r>
            <a:r>
              <a:rPr lang="it-IT" sz="2400" dirty="0"/>
              <a:t> </a:t>
            </a:r>
            <a:r>
              <a:rPr lang="it-IT" sz="2400" dirty="0" err="1"/>
              <a:t>structure</a:t>
            </a:r>
            <a:r>
              <a:rPr lang="it-IT" sz="2400" dirty="0"/>
              <a:t> studies via </a:t>
            </a:r>
            <a:r>
              <a:rPr lang="it-IT" sz="2400" dirty="0" err="1"/>
              <a:t>direct</a:t>
            </a:r>
            <a:r>
              <a:rPr lang="it-IT" sz="2400" dirty="0"/>
              <a:t> transfer reactions with </a:t>
            </a:r>
            <a:r>
              <a:rPr lang="it-IT" sz="2400" dirty="0" err="1"/>
              <a:t>reaccelerated</a:t>
            </a:r>
            <a:r>
              <a:rPr lang="it-IT" sz="2400" dirty="0"/>
              <a:t> and «fast» </a:t>
            </a:r>
            <a:r>
              <a:rPr lang="it-IT" sz="2400" dirty="0" err="1"/>
              <a:t>beams</a:t>
            </a: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/>
              <a:t>Possible</a:t>
            </a:r>
            <a:r>
              <a:rPr lang="it-IT" sz="2400" dirty="0"/>
              <a:t> </a:t>
            </a:r>
            <a:r>
              <a:rPr lang="it-IT" sz="2400" dirty="0" err="1"/>
              <a:t>physics</a:t>
            </a:r>
            <a:r>
              <a:rPr lang="it-IT" sz="2400" dirty="0"/>
              <a:t> </a:t>
            </a:r>
            <a:r>
              <a:rPr lang="it-IT" sz="2400" dirty="0" err="1"/>
              <a:t>cases</a:t>
            </a:r>
            <a:r>
              <a:rPr lang="it-IT" sz="2400" dirty="0"/>
              <a:t> </a:t>
            </a:r>
            <a:r>
              <a:rPr lang="it-IT" sz="2400" dirty="0" err="1"/>
              <a:t>along</a:t>
            </a:r>
            <a:r>
              <a:rPr lang="it-IT" sz="2400" dirty="0"/>
              <a:t> N = 28 (</a:t>
            </a:r>
            <a:r>
              <a:rPr lang="it-IT" sz="2400" dirty="0" err="1"/>
              <a:t>neutron-rich</a:t>
            </a:r>
            <a:r>
              <a:rPr lang="it-IT" sz="2400" dirty="0"/>
              <a:t>) and Z = 20 (</a:t>
            </a:r>
            <a:r>
              <a:rPr lang="it-IT" sz="2400" dirty="0" err="1"/>
              <a:t>neutron-deficient</a:t>
            </a:r>
            <a:r>
              <a:rPr lang="it-IT" sz="2400" dirty="0"/>
              <a:t>) </a:t>
            </a:r>
            <a:r>
              <a:rPr lang="it-IT" sz="2400" dirty="0" err="1"/>
              <a:t>but</a:t>
            </a:r>
            <a:r>
              <a:rPr lang="it-IT" sz="2400" dirty="0"/>
              <a:t> </a:t>
            </a:r>
            <a:r>
              <a:rPr lang="it-IT" sz="2400" dirty="0" err="1"/>
              <a:t>many</a:t>
            </a:r>
            <a:r>
              <a:rPr lang="it-IT" sz="2400" dirty="0"/>
              <a:t> </a:t>
            </a:r>
            <a:r>
              <a:rPr lang="it-IT" sz="2400" dirty="0" err="1"/>
              <a:t>others</a:t>
            </a:r>
            <a:r>
              <a:rPr lang="it-IT" sz="2400" dirty="0"/>
              <a:t> can be </a:t>
            </a:r>
            <a:r>
              <a:rPr lang="it-IT" sz="2400" dirty="0" err="1"/>
              <a:t>defined</a:t>
            </a:r>
            <a:r>
              <a:rPr lang="it-IT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(</a:t>
            </a:r>
            <a:r>
              <a:rPr lang="it-IT" sz="2400" dirty="0" err="1"/>
              <a:t>Very</a:t>
            </a:r>
            <a:r>
              <a:rPr lang="it-IT" sz="2400" dirty="0"/>
              <a:t>) </a:t>
            </a:r>
            <a:r>
              <a:rPr lang="it-IT" sz="2400" dirty="0" err="1"/>
              <a:t>preliminary</a:t>
            </a:r>
            <a:r>
              <a:rPr lang="it-IT" sz="2400" dirty="0"/>
              <a:t> </a:t>
            </a:r>
            <a:r>
              <a:rPr lang="it-IT" sz="2400" dirty="0" err="1"/>
              <a:t>contacts</a:t>
            </a:r>
            <a:r>
              <a:rPr lang="it-IT" sz="2400" dirty="0"/>
              <a:t> with FRIB </a:t>
            </a:r>
            <a:r>
              <a:rPr lang="it-IT" sz="2400" dirty="0" err="1"/>
              <a:t>physicists</a:t>
            </a:r>
            <a:r>
              <a:rPr lang="it-IT" sz="2400" dirty="0"/>
              <a:t> and detector </a:t>
            </a:r>
            <a:r>
              <a:rPr lang="it-IT" sz="2400" dirty="0" err="1"/>
              <a:t>responsibles</a:t>
            </a:r>
            <a:r>
              <a:rPr lang="it-IT" sz="2400" dirty="0"/>
              <a:t> to </a:t>
            </a:r>
            <a:r>
              <a:rPr lang="it-IT" sz="2400" dirty="0" err="1"/>
              <a:t>discuss</a:t>
            </a:r>
            <a:r>
              <a:rPr lang="it-IT" sz="2400" dirty="0"/>
              <a:t> </a:t>
            </a:r>
            <a:r>
              <a:rPr lang="it-IT" sz="2400" dirty="0" err="1"/>
              <a:t>feasibility</a:t>
            </a:r>
            <a:r>
              <a:rPr lang="it-IT" sz="2400" dirty="0"/>
              <a:t> and </a:t>
            </a:r>
            <a:r>
              <a:rPr lang="it-IT" sz="2400" dirty="0" err="1"/>
              <a:t>sinergies</a:t>
            </a:r>
            <a:r>
              <a:rPr lang="it-IT" sz="2400" dirty="0"/>
              <a:t> with </a:t>
            </a:r>
            <a:r>
              <a:rPr lang="it-IT" sz="2400" dirty="0" err="1"/>
              <a:t>locals</a:t>
            </a:r>
            <a:r>
              <a:rPr lang="it-IT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No </a:t>
            </a:r>
            <a:r>
              <a:rPr lang="it-IT" sz="2400" dirty="0" err="1"/>
              <a:t>specific</a:t>
            </a:r>
            <a:r>
              <a:rPr lang="it-IT" sz="2400" dirty="0"/>
              <a:t> detector </a:t>
            </a:r>
            <a:r>
              <a:rPr lang="it-IT" sz="2400" dirty="0" err="1"/>
              <a:t>development</a:t>
            </a:r>
            <a:r>
              <a:rPr lang="it-IT" sz="2400" dirty="0"/>
              <a:t> </a:t>
            </a:r>
            <a:r>
              <a:rPr lang="it-IT" sz="2400" dirty="0" err="1"/>
              <a:t>foreseen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the moment</a:t>
            </a:r>
            <a:endParaRPr lang="en-GB" sz="24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4999A27-BE2A-5BA5-CF3A-A7E0C7D2D96C}"/>
              </a:ext>
            </a:extLst>
          </p:cNvPr>
          <p:cNvSpPr txBox="1"/>
          <p:nvPr/>
        </p:nvSpPr>
        <p:spPr>
          <a:xfrm>
            <a:off x="325120" y="6319520"/>
            <a:ext cx="1601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F. Galtarossa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187F5CC-4ADD-C7F0-4C0B-28C73056372F}"/>
              </a:ext>
            </a:extLst>
          </p:cNvPr>
          <p:cNvSpPr txBox="1"/>
          <p:nvPr/>
        </p:nvSpPr>
        <p:spPr>
          <a:xfrm>
            <a:off x="4759806" y="6319520"/>
            <a:ext cx="4028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NUSDAF meeting, 22-24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F982133-0104-1145-A365-88553C1FB565}"/>
              </a:ext>
            </a:extLst>
          </p:cNvPr>
          <p:cNvSpPr txBox="1"/>
          <p:nvPr/>
        </p:nvSpPr>
        <p:spPr>
          <a:xfrm>
            <a:off x="11355537" y="6319520"/>
            <a:ext cx="765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21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9945B1E-6806-A8E5-77EF-5667CA428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520" y="797063"/>
            <a:ext cx="10814957" cy="9100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it-IT" sz="1800" dirty="0"/>
              <a:t>Direct transfer reactions are reactions </a:t>
            </a:r>
            <a:r>
              <a:rPr lang="it-IT" sz="1800" dirty="0" err="1"/>
              <a:t>where</a:t>
            </a:r>
            <a:r>
              <a:rPr lang="it-IT" sz="1800" dirty="0"/>
              <a:t> one or </a:t>
            </a:r>
            <a:r>
              <a:rPr lang="it-IT" sz="1800" dirty="0" err="1"/>
              <a:t>two</a:t>
            </a:r>
            <a:r>
              <a:rPr lang="it-IT" sz="1800" dirty="0"/>
              <a:t> </a:t>
            </a:r>
            <a:r>
              <a:rPr lang="it-IT" sz="1800" dirty="0" err="1"/>
              <a:t>nucleons</a:t>
            </a:r>
            <a:r>
              <a:rPr lang="it-IT" sz="1800" dirty="0"/>
              <a:t> are </a:t>
            </a:r>
            <a:r>
              <a:rPr lang="it-IT" sz="1800" dirty="0" err="1"/>
              <a:t>exchanged</a:t>
            </a:r>
            <a:r>
              <a:rPr lang="it-IT" sz="1800" dirty="0"/>
              <a:t> </a:t>
            </a:r>
            <a:r>
              <a:rPr lang="it-IT" sz="1800" dirty="0" err="1"/>
              <a:t>between</a:t>
            </a:r>
            <a:r>
              <a:rPr lang="it-IT" sz="1800" dirty="0"/>
              <a:t> </a:t>
            </a:r>
            <a:r>
              <a:rPr lang="it-IT" sz="1800" dirty="0" err="1"/>
              <a:t>projectile</a:t>
            </a:r>
            <a:r>
              <a:rPr lang="it-IT" sz="1800" dirty="0"/>
              <a:t> and target in a </a:t>
            </a:r>
            <a:r>
              <a:rPr lang="it-IT" sz="1800" dirty="0" err="1"/>
              <a:t>peripheral</a:t>
            </a:r>
            <a:r>
              <a:rPr lang="it-IT" sz="1800" dirty="0"/>
              <a:t> </a:t>
            </a:r>
            <a:r>
              <a:rPr lang="it-IT" sz="1800" dirty="0" err="1"/>
              <a:t>collision</a:t>
            </a:r>
            <a:r>
              <a:rPr lang="it-IT" sz="1800" dirty="0"/>
              <a:t> -&gt; «</a:t>
            </a:r>
            <a:r>
              <a:rPr lang="it-IT" sz="1800" i="1" dirty="0"/>
              <a:t>Reactions </a:t>
            </a:r>
            <a:r>
              <a:rPr lang="it-IT" sz="1800" i="1" dirty="0" err="1"/>
              <a:t>that</a:t>
            </a:r>
            <a:r>
              <a:rPr lang="it-IT" sz="1800" i="1" dirty="0"/>
              <a:t> go </a:t>
            </a:r>
            <a:r>
              <a:rPr lang="it-IT" sz="1800" i="1" dirty="0" err="1"/>
              <a:t>directly</a:t>
            </a:r>
            <a:r>
              <a:rPr lang="it-IT" sz="1800" i="1" dirty="0"/>
              <a:t> from </a:t>
            </a:r>
            <a:r>
              <a:rPr lang="it-IT" sz="1800" i="1" dirty="0" err="1"/>
              <a:t>initial</a:t>
            </a:r>
            <a:r>
              <a:rPr lang="it-IT" sz="1800" i="1" dirty="0"/>
              <a:t> to </a:t>
            </a:r>
            <a:r>
              <a:rPr lang="it-IT" sz="1800" i="1" dirty="0" err="1"/>
              <a:t>final</a:t>
            </a:r>
            <a:r>
              <a:rPr lang="it-IT" sz="1800" i="1" dirty="0"/>
              <a:t> </a:t>
            </a:r>
            <a:r>
              <a:rPr lang="it-IT" sz="1800" i="1" dirty="0" err="1"/>
              <a:t>states</a:t>
            </a:r>
            <a:r>
              <a:rPr lang="it-IT" sz="1800" i="1" dirty="0"/>
              <a:t> </a:t>
            </a:r>
            <a:r>
              <a:rPr lang="it-IT" sz="1800" i="1" dirty="0" err="1"/>
              <a:t>without</a:t>
            </a:r>
            <a:r>
              <a:rPr lang="it-IT" sz="1800" i="1" dirty="0"/>
              <a:t> the </a:t>
            </a:r>
            <a:r>
              <a:rPr lang="it-IT" sz="1800" i="1" dirty="0" err="1"/>
              <a:t>formation</a:t>
            </a:r>
            <a:r>
              <a:rPr lang="it-IT" sz="1800" i="1" dirty="0"/>
              <a:t> of an intermediate compound system</a:t>
            </a:r>
            <a:r>
              <a:rPr lang="it-IT" sz="1800" dirty="0"/>
              <a:t>». (G. R. </a:t>
            </a:r>
            <a:r>
              <a:rPr lang="it-IT" sz="1800" dirty="0" err="1"/>
              <a:t>Satchler</a:t>
            </a:r>
            <a:r>
              <a:rPr lang="it-IT" sz="1800" dirty="0"/>
              <a:t>, </a:t>
            </a:r>
            <a:r>
              <a:rPr lang="it-IT" sz="1800" i="1" dirty="0"/>
              <a:t>Direct </a:t>
            </a:r>
            <a:r>
              <a:rPr lang="it-IT" sz="1800" i="1" dirty="0" err="1"/>
              <a:t>Nuclear</a:t>
            </a:r>
            <a:r>
              <a:rPr lang="it-IT" sz="1800" i="1" dirty="0"/>
              <a:t> Reactions</a:t>
            </a:r>
            <a:r>
              <a:rPr lang="it-IT" sz="1800" dirty="0"/>
              <a:t>, 1983)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B544BCF5-E643-152A-DAD0-8B9289A26980}"/>
                  </a:ext>
                </a:extLst>
              </p:cNvPr>
              <p:cNvSpPr txBox="1"/>
              <p:nvPr/>
            </p:nvSpPr>
            <p:spPr>
              <a:xfrm>
                <a:off x="640798" y="3524427"/>
                <a:ext cx="7200014" cy="2031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it-IT" sz="1800" b="1" dirty="0">
                    <a:solidFill>
                      <a:srgbClr val="FF0000"/>
                    </a:solidFill>
                  </a:rPr>
                  <a:t>Quantum </a:t>
                </a:r>
                <a:r>
                  <a:rPr lang="it-IT" sz="1800" b="1" dirty="0" err="1">
                    <a:solidFill>
                      <a:srgbClr val="FF0000"/>
                    </a:solidFill>
                  </a:rPr>
                  <a:t>numbers</a:t>
                </a:r>
                <a:r>
                  <a:rPr lang="it-IT" sz="1800" b="1" dirty="0">
                    <a:solidFill>
                      <a:srgbClr val="FF0000"/>
                    </a:solidFill>
                  </a:rPr>
                  <a:t> (</a:t>
                </a:r>
                <a:r>
                  <a:rPr lang="it-IT" sz="1800" b="1" dirty="0" err="1">
                    <a:solidFill>
                      <a:srgbClr val="FF0000"/>
                    </a:solidFill>
                  </a:rPr>
                  <a:t>n,l,j</a:t>
                </a:r>
                <a:r>
                  <a:rPr lang="it-IT" sz="1800" b="1" dirty="0">
                    <a:solidFill>
                      <a:srgbClr val="FF0000"/>
                    </a:solidFill>
                  </a:rPr>
                  <a:t>) </a:t>
                </a:r>
                <a:r>
                  <a:rPr lang="it-IT" sz="1800" dirty="0"/>
                  <a:t>-&gt; high sensitivity to the </a:t>
                </a:r>
                <a:r>
                  <a:rPr lang="it-IT" sz="1800" dirty="0" err="1"/>
                  <a:t>angular</a:t>
                </a:r>
                <a:r>
                  <a:rPr lang="it-IT" sz="1800" dirty="0"/>
                  <a:t> </a:t>
                </a:r>
                <a:r>
                  <a:rPr lang="it-IT" sz="1800" dirty="0" err="1"/>
                  <a:t>momentum</a:t>
                </a:r>
                <a:r>
                  <a:rPr lang="it-IT" sz="1800" dirty="0"/>
                  <a:t> transfer</a:t>
                </a:r>
              </a:p>
              <a:p>
                <a:endParaRPr lang="it-IT" sz="180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it-IT" sz="1800" b="1" dirty="0" err="1">
                    <a:solidFill>
                      <a:srgbClr val="FF0000"/>
                    </a:solidFill>
                  </a:rPr>
                  <a:t>Spectroscopic</a:t>
                </a:r>
                <a:r>
                  <a:rPr lang="it-IT" sz="1800" b="1" dirty="0">
                    <a:solidFill>
                      <a:srgbClr val="FF0000"/>
                    </a:solidFill>
                  </a:rPr>
                  <a:t> </a:t>
                </a:r>
                <a:r>
                  <a:rPr lang="it-IT" sz="1800" b="1" dirty="0" err="1">
                    <a:solidFill>
                      <a:srgbClr val="FF0000"/>
                    </a:solidFill>
                  </a:rPr>
                  <a:t>factors</a:t>
                </a:r>
                <a:r>
                  <a:rPr lang="it-IT" sz="1800" b="1" dirty="0">
                    <a:solidFill>
                      <a:srgbClr val="FF0000"/>
                    </a:solidFill>
                  </a:rPr>
                  <a:t> </a:t>
                </a:r>
                <a:r>
                  <a:rPr lang="it-IT" sz="1800" dirty="0"/>
                  <a:t>-&gt; </a:t>
                </a:r>
                <a:r>
                  <a:rPr lang="it-IT" sz="1800" dirty="0" err="1"/>
                  <a:t>how</a:t>
                </a:r>
                <a:r>
                  <a:rPr lang="it-IT" sz="1800" dirty="0"/>
                  <a:t> </a:t>
                </a:r>
                <a:r>
                  <a:rPr lang="it-IT" sz="1800" dirty="0" err="1"/>
                  <a:t>well</a:t>
                </a:r>
                <a:r>
                  <a:rPr lang="it-IT" sz="1800" dirty="0"/>
                  <a:t> a </a:t>
                </a:r>
                <a:r>
                  <a:rPr lang="it-IT" sz="1800" dirty="0" err="1"/>
                  <a:t>given</a:t>
                </a:r>
                <a:r>
                  <a:rPr lang="it-IT" sz="1800" dirty="0"/>
                  <a:t> state can be </a:t>
                </a:r>
                <a:r>
                  <a:rPr lang="it-IT" sz="1800" dirty="0" err="1"/>
                  <a:t>described</a:t>
                </a:r>
                <a:r>
                  <a:rPr lang="it-IT" sz="1800" dirty="0"/>
                  <a:t> </a:t>
                </a:r>
                <a:r>
                  <a:rPr lang="it-IT" sz="1800" dirty="0" err="1"/>
                  <a:t>as</a:t>
                </a:r>
                <a:r>
                  <a:rPr lang="it-IT" sz="1800" dirty="0"/>
                  <a:t> the core </a:t>
                </a:r>
                <a:r>
                  <a:rPr lang="it-IT" sz="1800" dirty="0" err="1"/>
                  <a:t>nucleus</a:t>
                </a:r>
                <a:r>
                  <a:rPr lang="it-IT" sz="1800" dirty="0"/>
                  <a:t> ± 1 </a:t>
                </a:r>
                <a:r>
                  <a:rPr lang="it-IT" sz="1800" dirty="0" err="1"/>
                  <a:t>nucleon</a:t>
                </a:r>
                <a:r>
                  <a:rPr lang="it-IT" sz="1800" dirty="0"/>
                  <a:t> </a:t>
                </a:r>
                <a:r>
                  <a:rPr lang="it-IT" sz="1800" dirty="0" err="1"/>
                  <a:t>added</a:t>
                </a:r>
                <a:r>
                  <a:rPr lang="it-IT" sz="1800" dirty="0"/>
                  <a:t> in (</a:t>
                </a:r>
                <a:r>
                  <a:rPr lang="it-IT" sz="1800" dirty="0" err="1"/>
                  <a:t>removed</a:t>
                </a:r>
                <a:r>
                  <a:rPr lang="it-IT" sz="1800" dirty="0"/>
                  <a:t> from) a </a:t>
                </a:r>
                <a:r>
                  <a:rPr lang="it-IT" sz="1800" dirty="0" err="1"/>
                  <a:t>given</a:t>
                </a:r>
                <a:r>
                  <a:rPr lang="it-IT" sz="1800" dirty="0"/>
                  <a:t> </a:t>
                </a:r>
                <a:r>
                  <a:rPr lang="it-IT" sz="1800" dirty="0" err="1"/>
                  <a:t>orbital</a:t>
                </a:r>
                <a:r>
                  <a:rPr lang="it-IT" dirty="0"/>
                  <a:t>. The </a:t>
                </a:r>
                <a:r>
                  <a:rPr lang="it-IT" sz="1800" b="1" dirty="0" err="1"/>
                  <a:t>overlap</a:t>
                </a:r>
                <a:r>
                  <a:rPr lang="it-IT" sz="1800" b="1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it-IT" sz="1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8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e>
                        <m:r>
                          <a:rPr lang="it-IT" sz="18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it-IT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lang="it-IT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it-IT" sz="1800" dirty="0"/>
                  <a:t> </a:t>
                </a:r>
                <a:r>
                  <a:rPr lang="it-IT" sz="1800" dirty="0" err="1"/>
                  <a:t>contains</a:t>
                </a:r>
                <a:r>
                  <a:rPr lang="it-IT" sz="1800" dirty="0"/>
                  <a:t> the </a:t>
                </a:r>
                <a:r>
                  <a:rPr lang="it-IT" sz="1800" b="1" dirty="0" err="1"/>
                  <a:t>nuclear</a:t>
                </a:r>
                <a:r>
                  <a:rPr lang="it-IT" sz="1800" b="1" dirty="0"/>
                  <a:t> </a:t>
                </a:r>
                <a:r>
                  <a:rPr lang="it-IT" sz="1800" b="1" dirty="0" err="1"/>
                  <a:t>structure</a:t>
                </a:r>
                <a:r>
                  <a:rPr lang="it-IT" sz="1800" b="1" dirty="0"/>
                  <a:t> information</a:t>
                </a:r>
                <a:r>
                  <a:rPr lang="it-IT" sz="1800" dirty="0"/>
                  <a:t>, </a:t>
                </a:r>
                <a:r>
                  <a:rPr lang="it-IT" sz="1800" dirty="0" err="1"/>
                  <a:t>which</a:t>
                </a:r>
                <a:r>
                  <a:rPr lang="it-IT" sz="1800" dirty="0"/>
                  <a:t> </a:t>
                </a:r>
                <a:r>
                  <a:rPr lang="it-IT" sz="1800" dirty="0" err="1"/>
                  <a:t>is</a:t>
                </a:r>
                <a:r>
                  <a:rPr lang="it-IT" sz="1800" dirty="0"/>
                  <a:t> </a:t>
                </a:r>
                <a:r>
                  <a:rPr lang="it-IT" sz="1800" dirty="0" err="1"/>
                  <a:t>usually</a:t>
                </a:r>
                <a:r>
                  <a:rPr lang="it-IT" sz="1800" dirty="0"/>
                  <a:t> the </a:t>
                </a:r>
                <a:r>
                  <a:rPr lang="it-IT" sz="1800" dirty="0" err="1"/>
                  <a:t>missing</a:t>
                </a:r>
                <a:r>
                  <a:rPr lang="it-IT" sz="1800" dirty="0"/>
                  <a:t> information.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B544BCF5-E643-152A-DAD0-8B9289A269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798" y="3524427"/>
                <a:ext cx="7200014" cy="2031325"/>
              </a:xfrm>
              <a:prstGeom prst="rect">
                <a:avLst/>
              </a:prstGeom>
              <a:blipFill>
                <a:blip r:embed="rId2"/>
                <a:stretch>
                  <a:fillRect l="-508" t="-1502"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59BD7F08-3420-F813-04D1-C2A0CBEFE0C0}"/>
              </a:ext>
            </a:extLst>
          </p:cNvPr>
          <p:cNvSpPr txBox="1"/>
          <p:nvPr/>
        </p:nvSpPr>
        <p:spPr>
          <a:xfrm>
            <a:off x="235132" y="103517"/>
            <a:ext cx="5375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transfer reactions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05EAA4D2-617D-CEB3-47F3-36B8BD89F762}"/>
              </a:ext>
            </a:extLst>
          </p:cNvPr>
          <p:cNvCxnSpPr>
            <a:cxnSpLocks/>
          </p:cNvCxnSpPr>
          <p:nvPr/>
        </p:nvCxnSpPr>
        <p:spPr>
          <a:xfrm>
            <a:off x="10510" y="569996"/>
            <a:ext cx="5362575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diagramma, linea, testo, Diagramma&#10;&#10;Il contenuto generato dall'IA potrebbe non essere corretto.">
            <a:extLst>
              <a:ext uri="{FF2B5EF4-FFF2-40B4-BE49-F238E27FC236}">
                <a16:creationId xmlns:a16="http://schemas.microsoft.com/office/drawing/2014/main" id="{4674A88B-6F62-7EC4-82D2-2DF01432F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196" y="2940676"/>
            <a:ext cx="3126898" cy="1758516"/>
          </a:xfrm>
          <a:prstGeom prst="rect">
            <a:avLst/>
          </a:prstGeom>
        </p:spPr>
      </p:pic>
      <p:grpSp>
        <p:nvGrpSpPr>
          <p:cNvPr id="22" name="Gruppo 21">
            <a:extLst>
              <a:ext uri="{FF2B5EF4-FFF2-40B4-BE49-F238E27FC236}">
                <a16:creationId xmlns:a16="http://schemas.microsoft.com/office/drawing/2014/main" id="{83E544A0-E21A-32CE-44BA-A2AA5FE7E0C8}"/>
              </a:ext>
            </a:extLst>
          </p:cNvPr>
          <p:cNvGrpSpPr/>
          <p:nvPr/>
        </p:nvGrpSpPr>
        <p:grpSpPr>
          <a:xfrm>
            <a:off x="3273737" y="1803608"/>
            <a:ext cx="5221039" cy="1288997"/>
            <a:chOff x="3456617" y="1773313"/>
            <a:chExt cx="5534797" cy="1428949"/>
          </a:xfrm>
        </p:grpSpPr>
        <p:pic>
          <p:nvPicPr>
            <p:cNvPr id="6" name="Immagine 5" descr="Immagine che contiene diagramma, schermata&#10;&#10;Il contenuto generato dall'IA potrebbe non essere corretto.">
              <a:extLst>
                <a:ext uri="{FF2B5EF4-FFF2-40B4-BE49-F238E27FC236}">
                  <a16:creationId xmlns:a16="http://schemas.microsoft.com/office/drawing/2014/main" id="{D60579A3-3401-24C5-437D-72AF7AC31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617" y="1773313"/>
              <a:ext cx="5534797" cy="1428949"/>
            </a:xfrm>
            <a:prstGeom prst="rect">
              <a:avLst/>
            </a:prstGeom>
          </p:spPr>
        </p:pic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B3BB195D-DDB1-E484-A74E-314D5C8931BA}"/>
                </a:ext>
              </a:extLst>
            </p:cNvPr>
            <p:cNvCxnSpPr>
              <a:cxnSpLocks/>
            </p:cNvCxnSpPr>
            <p:nvPr/>
          </p:nvCxnSpPr>
          <p:spPr>
            <a:xfrm>
              <a:off x="8991414" y="1800187"/>
              <a:ext cx="0" cy="137520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7" name="Immagine 16" descr="Immagine che contiene testo, schermat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95E59B3A-D9A8-F5D9-A0C1-8739BBDE1C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304" y="4688811"/>
            <a:ext cx="3126898" cy="155203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731CF11C-E73E-325D-8D3A-5BF4679FCD8E}"/>
                  </a:ext>
                </a:extLst>
              </p:cNvPr>
              <p:cNvSpPr txBox="1"/>
              <p:nvPr/>
            </p:nvSpPr>
            <p:spPr>
              <a:xfrm>
                <a:off x="3864002" y="5644414"/>
                <a:ext cx="2445093" cy="586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600" i="1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num>
                                <m:den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600" i="1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𝐸𝑋𝑃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𝑆</m:t>
                      </m:r>
                      <m:sSub>
                        <m:sSubPr>
                          <m:ctrlPr>
                            <a:rPr lang="el-G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600" i="1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num>
                                <m:den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600" i="1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𝐷𝑊𝐵𝐴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731CF11C-E73E-325D-8D3A-5BF4679FC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4002" y="5644414"/>
                <a:ext cx="2445093" cy="586443"/>
              </a:xfrm>
              <a:prstGeom prst="rect">
                <a:avLst/>
              </a:prstGeom>
              <a:blipFill>
                <a:blip r:embed="rId6"/>
                <a:stretch>
                  <a:fillRect b="-10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03C93D7-D323-2A4E-CB4F-B2A3333458BB}"/>
              </a:ext>
            </a:extLst>
          </p:cNvPr>
          <p:cNvSpPr txBox="1"/>
          <p:nvPr/>
        </p:nvSpPr>
        <p:spPr>
          <a:xfrm>
            <a:off x="1781969" y="5752969"/>
            <a:ext cx="1819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Experimentally</a:t>
            </a:r>
            <a:r>
              <a:rPr lang="it-IT" dirty="0"/>
              <a:t>:</a:t>
            </a:r>
            <a:endParaRPr lang="en-GB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E3CDC6D-CC7A-288E-17B2-C8644E632EF6}"/>
              </a:ext>
            </a:extLst>
          </p:cNvPr>
          <p:cNvSpPr txBox="1"/>
          <p:nvPr/>
        </p:nvSpPr>
        <p:spPr>
          <a:xfrm>
            <a:off x="8375108" y="6154707"/>
            <a:ext cx="3363100" cy="264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100" b="0" i="0" u="none" strike="noStrike" baseline="0" dirty="0">
                <a:solidFill>
                  <a:srgbClr val="0081AD"/>
                </a:solidFill>
                <a:latin typeface="t1-gul-regular"/>
              </a:rPr>
              <a:t>J. P. Schiffer et al., Phys. Rev. Lett. </a:t>
            </a:r>
            <a:r>
              <a:rPr lang="en-GB" sz="1100" b="1" i="0" u="none" strike="noStrike" baseline="0" dirty="0">
                <a:solidFill>
                  <a:srgbClr val="0081AD"/>
                </a:solidFill>
                <a:latin typeface="t1-gul-regular"/>
              </a:rPr>
              <a:t>108</a:t>
            </a:r>
            <a:r>
              <a:rPr lang="en-GB" sz="1100" b="0" i="0" u="none" strike="noStrike" baseline="0" dirty="0">
                <a:solidFill>
                  <a:srgbClr val="0081AD"/>
                </a:solidFill>
                <a:latin typeface="t1-gul-regular"/>
              </a:rPr>
              <a:t> (2012) 022501</a:t>
            </a:r>
            <a:endParaRPr lang="en-GB" sz="32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8BD17C9-30A1-BE39-3488-286F914C1D91}"/>
              </a:ext>
            </a:extLst>
          </p:cNvPr>
          <p:cNvSpPr txBox="1"/>
          <p:nvPr/>
        </p:nvSpPr>
        <p:spPr>
          <a:xfrm>
            <a:off x="325120" y="6319520"/>
            <a:ext cx="1601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F. Galtarossa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16D4154-7D81-D226-B2EC-FAAF5D0B7AB1}"/>
              </a:ext>
            </a:extLst>
          </p:cNvPr>
          <p:cNvSpPr txBox="1"/>
          <p:nvPr/>
        </p:nvSpPr>
        <p:spPr>
          <a:xfrm>
            <a:off x="4759806" y="6319520"/>
            <a:ext cx="4028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NUSDAF meeting, 22-24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FDEBE17-5CBD-0044-C83B-DBB91E5882D9}"/>
              </a:ext>
            </a:extLst>
          </p:cNvPr>
          <p:cNvSpPr txBox="1"/>
          <p:nvPr/>
        </p:nvSpPr>
        <p:spPr>
          <a:xfrm>
            <a:off x="11355537" y="6319520"/>
            <a:ext cx="765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10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FC174C-98CE-8E1B-E1CB-EEFC0E703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6000" dirty="0"/>
              <a:t>Backup slides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878185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E88BBDD8-38BB-2BF7-6BBB-95D079FDC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54" y="810034"/>
            <a:ext cx="4511353" cy="3476397"/>
          </a:xfrm>
          <a:prstGeom prst="rect">
            <a:avLst/>
          </a:prstGeom>
        </p:spPr>
      </p:pic>
      <p:pic>
        <p:nvPicPr>
          <p:cNvPr id="7" name="Immagine 6" descr="Immagine che contiene testo, diagramma, schermata, linea&#10;&#10;Descrizione generata automaticamente">
            <a:extLst>
              <a:ext uri="{FF2B5EF4-FFF2-40B4-BE49-F238E27FC236}">
                <a16:creationId xmlns:a16="http://schemas.microsoft.com/office/drawing/2014/main" id="{36AEC2EF-64EF-BE43-DBB7-B5D5CF294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42" y="697446"/>
            <a:ext cx="5234152" cy="523415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ACF7CB0-B8FF-4CCE-AB0C-71192094BF3D}"/>
              </a:ext>
            </a:extLst>
          </p:cNvPr>
          <p:cNvSpPr txBox="1"/>
          <p:nvPr/>
        </p:nvSpPr>
        <p:spPr>
          <a:xfrm>
            <a:off x="918709" y="4428639"/>
            <a:ext cx="4593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DFT with </a:t>
            </a:r>
            <a:r>
              <a:rPr lang="it-IT" dirty="0" err="1"/>
              <a:t>Realistic</a:t>
            </a:r>
            <a:r>
              <a:rPr lang="it-IT" dirty="0"/>
              <a:t> EDF </a:t>
            </a:r>
            <a:r>
              <a:rPr lang="it-IT" dirty="0" err="1"/>
              <a:t>predicts</a:t>
            </a:r>
            <a:r>
              <a:rPr lang="it-IT" dirty="0"/>
              <a:t> </a:t>
            </a:r>
            <a:r>
              <a:rPr lang="it-IT" dirty="0" err="1"/>
              <a:t>occupation</a:t>
            </a:r>
            <a:r>
              <a:rPr lang="it-IT" dirty="0"/>
              <a:t> close to 1 for </a:t>
            </a:r>
            <a:r>
              <a:rPr lang="it-IT" dirty="0" err="1"/>
              <a:t>bound</a:t>
            </a:r>
            <a:r>
              <a:rPr lang="it-IT" dirty="0"/>
              <a:t> </a:t>
            </a:r>
            <a:r>
              <a:rPr lang="it-IT" dirty="0" err="1"/>
              <a:t>orbitals</a:t>
            </a:r>
            <a:r>
              <a:rPr lang="it-IT" dirty="0"/>
              <a:t> </a:t>
            </a:r>
            <a:r>
              <a:rPr lang="it-IT" dirty="0" err="1"/>
              <a:t>below</a:t>
            </a:r>
            <a:r>
              <a:rPr lang="it-IT" dirty="0"/>
              <a:t> Z=20 in 36Ca and </a:t>
            </a:r>
            <a:r>
              <a:rPr lang="it-IT" dirty="0" err="1"/>
              <a:t>less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10% </a:t>
            </a:r>
            <a:r>
              <a:rPr lang="it-IT" dirty="0" err="1"/>
              <a:t>above</a:t>
            </a:r>
            <a:r>
              <a:rPr lang="it-IT" dirty="0"/>
              <a:t> the Fermi energy (so from f</a:t>
            </a:r>
            <a:r>
              <a:rPr lang="it-IT" baseline="-25000" dirty="0"/>
              <a:t>7/2</a:t>
            </a:r>
            <a:r>
              <a:rPr lang="it-IT" dirty="0"/>
              <a:t> up).</a:t>
            </a:r>
            <a:endParaRPr lang="en-GB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F760241-3561-EF18-BA05-D3243209764E}"/>
              </a:ext>
            </a:extLst>
          </p:cNvPr>
          <p:cNvSpPr txBox="1"/>
          <p:nvPr/>
        </p:nvSpPr>
        <p:spPr>
          <a:xfrm>
            <a:off x="1502979" y="5931598"/>
            <a:ext cx="3453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Miller et al., Nature </a:t>
            </a:r>
            <a:r>
              <a:rPr lang="it-IT" dirty="0" err="1"/>
              <a:t>Physics</a:t>
            </a:r>
            <a:r>
              <a:rPr lang="it-IT" dirty="0"/>
              <a:t>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0837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A11D01-99F9-6A5F-3C02-4CC8161CC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878459"/>
          </a:xfrm>
        </p:spPr>
        <p:txBody>
          <a:bodyPr/>
          <a:lstStyle/>
          <a:p>
            <a:r>
              <a:rPr lang="it-IT" dirty="0"/>
              <a:t>Gamow SM </a:t>
            </a:r>
            <a:r>
              <a:rPr lang="it-IT" dirty="0" err="1"/>
              <a:t>predictions</a:t>
            </a:r>
            <a:endParaRPr lang="en-GB" dirty="0"/>
          </a:p>
        </p:txBody>
      </p:sp>
      <p:pic>
        <p:nvPicPr>
          <p:cNvPr id="5" name="Immagine 4" descr="Immagine che contiene testo, schermata, diagramma, Carattere&#10;&#10;Il contenuto generato dall'IA potrebbe non essere corretto.">
            <a:extLst>
              <a:ext uri="{FF2B5EF4-FFF2-40B4-BE49-F238E27FC236}">
                <a16:creationId xmlns:a16="http://schemas.microsoft.com/office/drawing/2014/main" id="{1AAA4AD6-BCB5-86FF-4FF1-C5D99CE46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86" y="1111855"/>
            <a:ext cx="3194888" cy="5512748"/>
          </a:xfrm>
          <a:prstGeom prst="rect">
            <a:avLst/>
          </a:prstGeom>
        </p:spPr>
      </p:pic>
      <p:pic>
        <p:nvPicPr>
          <p:cNvPr id="7" name="Immagine 6" descr="Immagine che contiene testo, schermata, Carattere, Parallelo&#10;&#10;Il contenuto generato dall'IA potrebbe non essere corretto.">
            <a:extLst>
              <a:ext uri="{FF2B5EF4-FFF2-40B4-BE49-F238E27FC236}">
                <a16:creationId xmlns:a16="http://schemas.microsoft.com/office/drawing/2014/main" id="{ACC5942D-39CD-5ED5-E157-147D2EA73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28" y="674914"/>
            <a:ext cx="5250514" cy="604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53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0BBD21E-D649-FD32-823C-1313DE09E678}"/>
              </a:ext>
            </a:extLst>
          </p:cNvPr>
          <p:cNvSpPr txBox="1"/>
          <p:nvPr/>
        </p:nvSpPr>
        <p:spPr>
          <a:xfrm>
            <a:off x="6224791" y="912270"/>
            <a:ext cx="4299962" cy="2516731"/>
          </a:xfrm>
          <a:prstGeom prst="rect">
            <a:avLst/>
          </a:prstGeom>
          <a:noFill/>
          <a:ln w="38100" cmpd="dbl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IT" sz="2000" dirty="0">
              <a:solidFill>
                <a:srgbClr val="C0000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E36C34-BCC2-CCE3-0C4D-85DF0406B286}"/>
              </a:ext>
            </a:extLst>
          </p:cNvPr>
          <p:cNvSpPr/>
          <p:nvPr/>
        </p:nvSpPr>
        <p:spPr>
          <a:xfrm>
            <a:off x="1524000" y="0"/>
            <a:ext cx="9144000" cy="520700"/>
          </a:xfrm>
          <a:prstGeom prst="rect">
            <a:avLst/>
          </a:prstGeom>
          <a:gradFill flip="none" rotWithShape="1">
            <a:gsLst>
              <a:gs pos="0">
                <a:srgbClr val="175380">
                  <a:shade val="30000"/>
                  <a:satMod val="115000"/>
                </a:srgbClr>
              </a:gs>
              <a:gs pos="50000">
                <a:srgbClr val="175380">
                  <a:shade val="67500"/>
                  <a:satMod val="115000"/>
                </a:srgbClr>
              </a:gs>
              <a:gs pos="100000">
                <a:srgbClr val="17538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  <a:latin typeface="Palatino" charset="0"/>
                <a:ea typeface="Palatino" charset="0"/>
                <a:cs typeface="Palatino" charset="0"/>
              </a:rPr>
              <a:t>Experimental details: </a:t>
            </a:r>
            <a:r>
              <a:rPr lang="en-US" sz="2400" baseline="30000" dirty="0">
                <a:solidFill>
                  <a:schemeClr val="bg1"/>
                </a:solidFill>
                <a:latin typeface="Palatino" charset="0"/>
                <a:ea typeface="Palatino" charset="0"/>
                <a:cs typeface="Palatino" charset="0"/>
              </a:rPr>
              <a:t>78</a:t>
            </a:r>
            <a:r>
              <a:rPr lang="en-US" sz="2400" dirty="0">
                <a:solidFill>
                  <a:schemeClr val="bg1"/>
                </a:solidFill>
                <a:latin typeface="Palatino" charset="0"/>
                <a:ea typeface="Palatino" charset="0"/>
                <a:cs typeface="Palatino" charset="0"/>
              </a:rPr>
              <a:t>Zn(</a:t>
            </a:r>
            <a:r>
              <a:rPr lang="en-US" sz="2400" dirty="0" err="1">
                <a:solidFill>
                  <a:schemeClr val="bg1"/>
                </a:solidFill>
                <a:latin typeface="Palatino" charset="0"/>
                <a:ea typeface="Palatino" charset="0"/>
                <a:cs typeface="Palatino" charset="0"/>
              </a:rPr>
              <a:t>t,p</a:t>
            </a:r>
            <a:r>
              <a:rPr lang="en-US" sz="2400" dirty="0">
                <a:solidFill>
                  <a:schemeClr val="bg1"/>
                </a:solidFill>
                <a:latin typeface="Palatino" charset="0"/>
                <a:ea typeface="Palatino" charset="0"/>
                <a:cs typeface="Palatino" charset="0"/>
              </a:rPr>
              <a:t>)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DB3602-C89D-4885-7A75-71496D817A32}"/>
              </a:ext>
            </a:extLst>
          </p:cNvPr>
          <p:cNvSpPr/>
          <p:nvPr/>
        </p:nvSpPr>
        <p:spPr>
          <a:xfrm>
            <a:off x="1524000" y="6616700"/>
            <a:ext cx="9144000" cy="241300"/>
          </a:xfrm>
          <a:prstGeom prst="rect">
            <a:avLst/>
          </a:prstGeom>
          <a:gradFill flip="none" rotWithShape="1">
            <a:gsLst>
              <a:gs pos="0">
                <a:srgbClr val="175380">
                  <a:shade val="30000"/>
                  <a:satMod val="115000"/>
                </a:srgbClr>
              </a:gs>
              <a:gs pos="50000">
                <a:srgbClr val="175380">
                  <a:shade val="67500"/>
                  <a:satMod val="115000"/>
                </a:srgbClr>
              </a:gs>
              <a:gs pos="100000">
                <a:srgbClr val="17538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dirty="0" err="1">
                <a:latin typeface="Palatino" charset="0"/>
                <a:ea typeface="Palatino" charset="0"/>
                <a:cs typeface="Palatino" charset="0"/>
              </a:rPr>
              <a:t>Bottoni&amp;Galtarossa</a:t>
            </a:r>
            <a:endParaRPr lang="en-US" sz="1600" dirty="0">
              <a:latin typeface="Palatino" charset="0"/>
              <a:ea typeface="Palatino" charset="0"/>
              <a:cs typeface="Palatino" charset="0"/>
            </a:endParaRPr>
          </a:p>
        </p:txBody>
      </p:sp>
      <p:pic>
        <p:nvPicPr>
          <p:cNvPr id="1026" name="Picture 2" descr="ISOLDE's new solenoid spectrometer | acceleratingnews.web.cern.ch">
            <a:extLst>
              <a:ext uri="{FF2B5EF4-FFF2-40B4-BE49-F238E27FC236}">
                <a16:creationId xmlns:a16="http://schemas.microsoft.com/office/drawing/2014/main" id="{375DE039-FCA8-1E37-383C-E1E4D5EC23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3" r="10406"/>
          <a:stretch/>
        </p:blipFill>
        <p:spPr bwMode="auto">
          <a:xfrm>
            <a:off x="6278714" y="1172925"/>
            <a:ext cx="1906073" cy="178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F119DE9-0E08-3511-2F2B-E68FFC97FF84}"/>
                  </a:ext>
                </a:extLst>
              </p:cNvPr>
              <p:cNvSpPr txBox="1"/>
              <p:nvPr/>
            </p:nvSpPr>
            <p:spPr>
              <a:xfrm>
                <a:off x="7939397" y="712214"/>
                <a:ext cx="870751" cy="400110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Setup</m:t>
                      </m:r>
                    </m:oMath>
                  </m:oMathPara>
                </a14:m>
                <a:endParaRPr lang="en-IT" sz="2000" dirty="0">
                  <a:solidFill>
                    <a:schemeClr val="bg1"/>
                  </a:solidFill>
                  <a:latin typeface="Palatino" pitchFamily="2" charset="77"/>
                  <a:ea typeface="Palatino" pitchFamily="2" charset="77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F119DE9-0E08-3511-2F2B-E68FFC97F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9397" y="712214"/>
                <a:ext cx="870751" cy="400110"/>
              </a:xfrm>
              <a:prstGeom prst="rect">
                <a:avLst/>
              </a:prstGeom>
              <a:blipFill>
                <a:blip r:embed="rId3"/>
                <a:stretch>
                  <a:fillRect l="-2098" b="-1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BEDE1AE-6376-3F8D-C50F-E858DBCC8F0A}"/>
              </a:ext>
            </a:extLst>
          </p:cNvPr>
          <p:cNvSpPr txBox="1"/>
          <p:nvPr/>
        </p:nvSpPr>
        <p:spPr>
          <a:xfrm>
            <a:off x="6224791" y="3864513"/>
            <a:ext cx="4299962" cy="2516731"/>
          </a:xfrm>
          <a:prstGeom prst="rect">
            <a:avLst/>
          </a:prstGeom>
          <a:noFill/>
          <a:ln w="38100" cmpd="dbl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IT" sz="2000" dirty="0">
              <a:solidFill>
                <a:srgbClr val="C00000"/>
              </a:solidFill>
              <a:latin typeface="Palatino" pitchFamily="2" charset="77"/>
              <a:ea typeface="Palatino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115090-5FAA-F4EE-C7F0-0AFE36E4F276}"/>
                  </a:ext>
                </a:extLst>
              </p:cNvPr>
              <p:cNvSpPr txBox="1"/>
              <p:nvPr/>
            </p:nvSpPr>
            <p:spPr>
              <a:xfrm>
                <a:off x="7374341" y="3664457"/>
                <a:ext cx="2000869" cy="400110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Recoil</m:t>
                      </m:r>
                      <m:r>
                        <a:rPr lang="en-US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detection</m:t>
                      </m:r>
                    </m:oMath>
                  </m:oMathPara>
                </a14:m>
                <a:endParaRPr lang="en-IT" sz="2000" dirty="0">
                  <a:solidFill>
                    <a:schemeClr val="bg1"/>
                  </a:solidFill>
                  <a:latin typeface="Palatino" pitchFamily="2" charset="77"/>
                  <a:ea typeface="Palatino" pitchFamily="2" charset="77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115090-5FAA-F4EE-C7F0-0AFE36E4F2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4341" y="3664457"/>
                <a:ext cx="2000869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E54ABF88-88C5-E6E3-A689-FEE892C8F762}"/>
              </a:ext>
            </a:extLst>
          </p:cNvPr>
          <p:cNvSpPr txBox="1"/>
          <p:nvPr/>
        </p:nvSpPr>
        <p:spPr>
          <a:xfrm>
            <a:off x="8062810" y="1284141"/>
            <a:ext cx="262479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T" sz="2400" b="1" baseline="300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ISOLDE SOLENOID</a:t>
            </a:r>
          </a:p>
          <a:p>
            <a:pPr algn="ctr">
              <a:lnSpc>
                <a:spcPct val="150000"/>
              </a:lnSpc>
            </a:pPr>
            <a:r>
              <a:rPr lang="en-IT" sz="2400" b="1" baseline="300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SPECTROMETER</a:t>
            </a:r>
          </a:p>
          <a:p>
            <a:pPr algn="ctr">
              <a:lnSpc>
                <a:spcPct val="150000"/>
              </a:lnSpc>
            </a:pPr>
            <a:r>
              <a:rPr lang="en-IT" sz="2400" b="1" baseline="300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(ISS)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0E618F-A6C0-4B80-6543-F3A86AEBD1FB}"/>
              </a:ext>
            </a:extLst>
          </p:cNvPr>
          <p:cNvSpPr txBox="1"/>
          <p:nvPr/>
        </p:nvSpPr>
        <p:spPr>
          <a:xfrm>
            <a:off x="8113954" y="2305236"/>
            <a:ext cx="110562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IT" sz="16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2.5 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2928D7-19DC-77AC-C03D-615DAA073F8C}"/>
              </a:ext>
            </a:extLst>
          </p:cNvPr>
          <p:cNvSpPr txBox="1"/>
          <p:nvPr/>
        </p:nvSpPr>
        <p:spPr>
          <a:xfrm>
            <a:off x="7512678" y="2622387"/>
            <a:ext cx="31553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IT" sz="16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Si array at backward angles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9445860-A040-F704-C95B-E61A5D146E30}"/>
              </a:ext>
            </a:extLst>
          </p:cNvPr>
          <p:cNvSpPr txBox="1"/>
          <p:nvPr/>
        </p:nvSpPr>
        <p:spPr>
          <a:xfrm>
            <a:off x="6974167" y="2947297"/>
            <a:ext cx="355058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IT" sz="16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Recoil detection system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A253E07-9725-079E-4671-CD3DFF1D0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047" y="4498639"/>
            <a:ext cx="2170292" cy="165647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6D123F9-1E66-43BB-E6BB-22BA1FB1803C}"/>
              </a:ext>
            </a:extLst>
          </p:cNvPr>
          <p:cNvSpPr txBox="1"/>
          <p:nvPr/>
        </p:nvSpPr>
        <p:spPr>
          <a:xfrm>
            <a:off x="6657043" y="4131384"/>
            <a:ext cx="141834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F</a:t>
            </a:r>
            <a:r>
              <a:rPr lang="en-IT" sz="1600" b="1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usion on Ti</a:t>
            </a:r>
          </a:p>
        </p:txBody>
      </p:sp>
      <p:pic>
        <p:nvPicPr>
          <p:cNvPr id="33" name="Picture 32" descr="A diagram of a machine&#10;&#10;Description automatically generated">
            <a:extLst>
              <a:ext uri="{FF2B5EF4-FFF2-40B4-BE49-F238E27FC236}">
                <a16:creationId xmlns:a16="http://schemas.microsoft.com/office/drawing/2014/main" id="{C29C6D11-D525-9BB6-5EA1-6B5C6651AC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058"/>
          <a:stretch/>
        </p:blipFill>
        <p:spPr>
          <a:xfrm>
            <a:off x="8951771" y="4571971"/>
            <a:ext cx="1086349" cy="77700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3D734BD-DA10-D00B-C7A6-90112FA11E51}"/>
              </a:ext>
            </a:extLst>
          </p:cNvPr>
          <p:cNvSpPr txBox="1"/>
          <p:nvPr/>
        </p:nvSpPr>
        <p:spPr>
          <a:xfrm>
            <a:off x="8606420" y="4131384"/>
            <a:ext cx="185619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Fast-counting IC</a:t>
            </a:r>
            <a:endParaRPr lang="en-IT" sz="1600" b="1" dirty="0">
              <a:solidFill>
                <a:schemeClr val="accent1">
                  <a:lumMod val="50000"/>
                </a:schemeClr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8359698-1DC7-C8C3-DD63-D346FD36AE66}"/>
              </a:ext>
            </a:extLst>
          </p:cNvPr>
          <p:cNvSpPr/>
          <p:nvPr/>
        </p:nvSpPr>
        <p:spPr>
          <a:xfrm>
            <a:off x="9825520" y="4526152"/>
            <a:ext cx="403999" cy="45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F72557-7595-3623-FE93-1AD6F72587A9}"/>
              </a:ext>
            </a:extLst>
          </p:cNvPr>
          <p:cNvSpPr txBox="1"/>
          <p:nvPr/>
        </p:nvSpPr>
        <p:spPr>
          <a:xfrm>
            <a:off x="8509316" y="5476282"/>
            <a:ext cx="9686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Beam </a:t>
            </a:r>
          </a:p>
          <a:p>
            <a:pPr algn="ct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blocker</a:t>
            </a:r>
            <a:endParaRPr lang="en-IT" sz="1600" b="1" dirty="0">
              <a:solidFill>
                <a:schemeClr val="accent1">
                  <a:lumMod val="50000"/>
                </a:schemeClr>
              </a:solidFill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38" name="Picture 37" descr="A diagram of a machine&#10;&#10;Description automatically generated">
            <a:extLst>
              <a:ext uri="{FF2B5EF4-FFF2-40B4-BE49-F238E27FC236}">
                <a16:creationId xmlns:a16="http://schemas.microsoft.com/office/drawing/2014/main" id="{A069DBDB-788B-37FB-B6E4-00842CC496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7977" y="5427137"/>
            <a:ext cx="882293" cy="8699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0CA73E-1A88-9462-5989-FEB262425F42}"/>
              </a:ext>
            </a:extLst>
          </p:cNvPr>
          <p:cNvSpPr txBox="1"/>
          <p:nvPr/>
        </p:nvSpPr>
        <p:spPr>
          <a:xfrm>
            <a:off x="1667249" y="3864513"/>
            <a:ext cx="4299962" cy="2516731"/>
          </a:xfrm>
          <a:prstGeom prst="rect">
            <a:avLst/>
          </a:prstGeom>
          <a:noFill/>
          <a:ln w="38100" cmpd="dbl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IT" sz="2000" dirty="0">
              <a:solidFill>
                <a:srgbClr val="C00000"/>
              </a:solidFill>
              <a:latin typeface="Palatino" pitchFamily="2" charset="77"/>
              <a:ea typeface="Palatino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F997880-7FDE-DF4E-3ECD-0DA26236BA3E}"/>
                  </a:ext>
                </a:extLst>
              </p:cNvPr>
              <p:cNvSpPr txBox="1"/>
              <p:nvPr/>
            </p:nvSpPr>
            <p:spPr>
              <a:xfrm>
                <a:off x="3332162" y="3664457"/>
                <a:ext cx="970137" cy="400110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Target</m:t>
                      </m:r>
                    </m:oMath>
                  </m:oMathPara>
                </a14:m>
                <a:endParaRPr lang="en-IT" sz="2000" dirty="0">
                  <a:solidFill>
                    <a:schemeClr val="bg1"/>
                  </a:solidFill>
                  <a:latin typeface="Palatino" pitchFamily="2" charset="77"/>
                  <a:ea typeface="Palatino" pitchFamily="2" charset="77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F997880-7FDE-DF4E-3ECD-0DA26236B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162" y="3664457"/>
                <a:ext cx="970137" cy="400110"/>
              </a:xfrm>
              <a:prstGeom prst="rect">
                <a:avLst/>
              </a:prstGeom>
              <a:blipFill>
                <a:blip r:embed="rId8"/>
                <a:stretch>
                  <a:fillRect l="-1887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43732ABD-64CD-2727-D9CF-7001E22C358F}"/>
              </a:ext>
            </a:extLst>
          </p:cNvPr>
          <p:cNvSpPr txBox="1"/>
          <p:nvPr/>
        </p:nvSpPr>
        <p:spPr>
          <a:xfrm>
            <a:off x="1732606" y="4049006"/>
            <a:ext cx="46363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IT" sz="16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0.5 mg/cm</a:t>
            </a:r>
            <a:r>
              <a:rPr lang="en-IT" sz="1600" baseline="300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2 </a:t>
            </a:r>
            <a:r>
              <a:rPr lang="en-IT" sz="16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of Ti foil</a:t>
            </a:r>
            <a:endParaRPr lang="en-IT" sz="1600" baseline="30000" dirty="0">
              <a:solidFill>
                <a:schemeClr val="accent1">
                  <a:lumMod val="50000"/>
                </a:schemeClr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422F1D-F7B5-EE59-49F6-355BA4CD5563}"/>
              </a:ext>
            </a:extLst>
          </p:cNvPr>
          <p:cNvSpPr txBox="1"/>
          <p:nvPr/>
        </p:nvSpPr>
        <p:spPr>
          <a:xfrm>
            <a:off x="1732606" y="4425186"/>
            <a:ext cx="46363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IT" sz="16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~ 0.6 </a:t>
            </a:r>
            <a:r>
              <a:rPr lang="en-IT" sz="1600" baseline="300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3</a:t>
            </a:r>
            <a:r>
              <a:rPr lang="en-IT" sz="16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H/Ti loading ratio (~ 20 μg/cm</a:t>
            </a:r>
            <a:r>
              <a:rPr lang="en-IT" sz="1600" baseline="300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2</a:t>
            </a:r>
            <a:r>
              <a:rPr lang="en-IT" sz="16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)</a:t>
            </a:r>
            <a:endParaRPr lang="en-IT" sz="1600" baseline="30000" dirty="0">
              <a:solidFill>
                <a:schemeClr val="accent1">
                  <a:lumMod val="50000"/>
                </a:schemeClr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D92C603-474D-419F-7964-52977B832D49}"/>
              </a:ext>
            </a:extLst>
          </p:cNvPr>
          <p:cNvSpPr txBox="1"/>
          <p:nvPr/>
        </p:nvSpPr>
        <p:spPr>
          <a:xfrm>
            <a:off x="1732606" y="4825410"/>
            <a:ext cx="46363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IT" sz="16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Already used at ISOLDE (see next)</a:t>
            </a:r>
            <a:endParaRPr lang="en-IT" sz="1600" baseline="30000" dirty="0">
              <a:solidFill>
                <a:schemeClr val="accent1">
                  <a:lumMod val="50000"/>
                </a:schemeClr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1DB408-FD94-38A0-05B1-711817872C49}"/>
              </a:ext>
            </a:extLst>
          </p:cNvPr>
          <p:cNvSpPr txBox="1"/>
          <p:nvPr/>
        </p:nvSpPr>
        <p:spPr>
          <a:xfrm>
            <a:off x="1723777" y="5939201"/>
            <a:ext cx="46363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IT" sz="16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Safety document being prepared </a:t>
            </a:r>
            <a:endParaRPr lang="en-IT" sz="1600" baseline="30000" dirty="0">
              <a:solidFill>
                <a:schemeClr val="accent1">
                  <a:lumMod val="50000"/>
                </a:schemeClr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567ECB-92F1-BB25-78CA-80424F9A1D1A}"/>
              </a:ext>
            </a:extLst>
          </p:cNvPr>
          <p:cNvSpPr txBox="1"/>
          <p:nvPr/>
        </p:nvSpPr>
        <p:spPr>
          <a:xfrm>
            <a:off x="1714700" y="5220768"/>
            <a:ext cx="46363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IT" sz="16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Experiments with </a:t>
            </a:r>
            <a:r>
              <a:rPr lang="en-IT" sz="1600" baseline="300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3</a:t>
            </a:r>
            <a:r>
              <a:rPr lang="en-IT" sz="16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H accepted at ISS</a:t>
            </a:r>
            <a:endParaRPr lang="en-IT" sz="1600" baseline="30000" dirty="0">
              <a:solidFill>
                <a:schemeClr val="accent1">
                  <a:lumMod val="50000"/>
                </a:schemeClr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6D8C27-82A2-2491-49AB-9883C0D11341}"/>
              </a:ext>
            </a:extLst>
          </p:cNvPr>
          <p:cNvSpPr txBox="1"/>
          <p:nvPr/>
        </p:nvSpPr>
        <p:spPr>
          <a:xfrm>
            <a:off x="1732606" y="5579985"/>
            <a:ext cx="46363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IT" sz="16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Target available in 2024</a:t>
            </a:r>
            <a:endParaRPr lang="en-IT" sz="1600" baseline="30000" dirty="0">
              <a:solidFill>
                <a:schemeClr val="accent1">
                  <a:lumMod val="50000"/>
                </a:schemeClr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AD3B625-F5CE-7592-95C6-978B03EB9029}"/>
              </a:ext>
            </a:extLst>
          </p:cNvPr>
          <p:cNvSpPr txBox="1"/>
          <p:nvPr/>
        </p:nvSpPr>
        <p:spPr>
          <a:xfrm>
            <a:off x="1667249" y="912270"/>
            <a:ext cx="4299962" cy="2516731"/>
          </a:xfrm>
          <a:prstGeom prst="rect">
            <a:avLst/>
          </a:prstGeom>
          <a:noFill/>
          <a:ln w="38100" cmpd="dbl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endParaRPr lang="en-IT" sz="2000" dirty="0">
              <a:solidFill>
                <a:srgbClr val="C00000"/>
              </a:solidFill>
              <a:latin typeface="Palatino" pitchFamily="2" charset="77"/>
              <a:ea typeface="Palatino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646B11D-B2C6-FF01-CC1F-4F1C892370B4}"/>
                  </a:ext>
                </a:extLst>
              </p:cNvPr>
              <p:cNvSpPr txBox="1"/>
              <p:nvPr/>
            </p:nvSpPr>
            <p:spPr>
              <a:xfrm>
                <a:off x="3382656" y="712214"/>
                <a:ext cx="869149" cy="400110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Beam</m:t>
                      </m:r>
                    </m:oMath>
                  </m:oMathPara>
                </a14:m>
                <a:endParaRPr lang="en-IT" sz="2000" dirty="0">
                  <a:solidFill>
                    <a:schemeClr val="bg1"/>
                  </a:solidFill>
                  <a:latin typeface="Palatino" pitchFamily="2" charset="77"/>
                  <a:ea typeface="Palatino" pitchFamily="2" charset="77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646B11D-B2C6-FF01-CC1F-4F1C89237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2656" y="712214"/>
                <a:ext cx="869149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821285BC-BAA5-DB71-D14A-3594C243CDA5}"/>
              </a:ext>
            </a:extLst>
          </p:cNvPr>
          <p:cNvSpPr txBox="1"/>
          <p:nvPr/>
        </p:nvSpPr>
        <p:spPr>
          <a:xfrm>
            <a:off x="1686653" y="1060481"/>
            <a:ext cx="46363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IT" sz="1600" baseline="300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78</a:t>
            </a:r>
            <a:r>
              <a:rPr lang="en-IT" sz="16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Zn @ 6 MeVA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3DB48A8-9F2A-2A6F-5222-093CD9C0CD32}"/>
              </a:ext>
            </a:extLst>
          </p:cNvPr>
          <p:cNvSpPr txBox="1"/>
          <p:nvPr/>
        </p:nvSpPr>
        <p:spPr>
          <a:xfrm>
            <a:off x="2121237" y="1447709"/>
            <a:ext cx="4636394" cy="1445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T" sz="16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Already used at ISOLDE</a:t>
            </a:r>
          </a:p>
          <a:p>
            <a:pPr lvl="1">
              <a:lnSpc>
                <a:spcPct val="150000"/>
              </a:lnSpc>
            </a:pPr>
            <a:r>
              <a:rPr lang="en-IT" sz="16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IS491: I</a:t>
            </a:r>
            <a:r>
              <a:rPr lang="en-IT" sz="1600" baseline="-250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beam</a:t>
            </a:r>
            <a:r>
              <a:rPr lang="en-IT" sz="16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 = 7.8(7)⋅10</a:t>
            </a:r>
            <a:r>
              <a:rPr lang="en-IT" sz="1600" baseline="300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5 </a:t>
            </a:r>
            <a:r>
              <a:rPr lang="en-IT" sz="16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pps</a:t>
            </a:r>
          </a:p>
          <a:p>
            <a:pPr lvl="1">
              <a:lnSpc>
                <a:spcPct val="300000"/>
              </a:lnSpc>
            </a:pPr>
            <a:r>
              <a:rPr lang="en-IT" sz="16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From TAC: I</a:t>
            </a:r>
            <a:r>
              <a:rPr lang="en-IT" sz="1600" baseline="-250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beam </a:t>
            </a:r>
            <a:r>
              <a:rPr lang="en-IT" sz="16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= 2.4⋅10</a:t>
            </a:r>
            <a:r>
              <a:rPr lang="en-IT" sz="1600" baseline="300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5 </a:t>
            </a:r>
            <a:r>
              <a:rPr lang="en-IT" sz="16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pps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DAAAE8F-BA3B-1448-059C-2923F9CF1031}"/>
              </a:ext>
            </a:extLst>
          </p:cNvPr>
          <p:cNvSpPr txBox="1"/>
          <p:nvPr/>
        </p:nvSpPr>
        <p:spPr>
          <a:xfrm>
            <a:off x="1726078" y="2904899"/>
            <a:ext cx="46363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IT" sz="16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~70 % purity (Sr and Ba contaminants)</a:t>
            </a:r>
          </a:p>
        </p:txBody>
      </p:sp>
      <p:sp>
        <p:nvSpPr>
          <p:cNvPr id="47" name="CasellaDiTesto 3">
            <a:extLst>
              <a:ext uri="{FF2B5EF4-FFF2-40B4-BE49-F238E27FC236}">
                <a16:creationId xmlns:a16="http://schemas.microsoft.com/office/drawing/2014/main" id="{B0DA6BC4-34FE-7D42-8EA0-B9153D9C11CD}"/>
              </a:ext>
            </a:extLst>
          </p:cNvPr>
          <p:cNvSpPr txBox="1"/>
          <p:nvPr/>
        </p:nvSpPr>
        <p:spPr>
          <a:xfrm>
            <a:off x="2708257" y="2223122"/>
            <a:ext cx="3487119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000" dirty="0" err="1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lt"/>
              </a:rPr>
              <a:t>R</a:t>
            </a:r>
            <a:r>
              <a:rPr lang="it-IT" sz="10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lt"/>
              </a:rPr>
              <a:t>. Orlandi </a:t>
            </a:r>
            <a:r>
              <a:rPr lang="it-IT" sz="1000" i="1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lt"/>
              </a:rPr>
              <a:t>et al.</a:t>
            </a:r>
            <a:r>
              <a:rPr lang="it-IT" sz="10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lt"/>
              </a:rPr>
              <a:t>, PLB </a:t>
            </a:r>
            <a:r>
              <a:rPr lang="it-IT" sz="1000" b="1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lt"/>
              </a:rPr>
              <a:t>740</a:t>
            </a:r>
            <a:r>
              <a:rPr lang="it-IT" sz="10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lt"/>
              </a:rPr>
              <a:t>, 298 (2015)</a:t>
            </a:r>
            <a:endParaRPr lang="it-IT" sz="1000" dirty="0">
              <a:solidFill>
                <a:schemeClr val="bg2">
                  <a:lumMod val="50000"/>
                </a:schemeClr>
              </a:solidFill>
              <a:latin typeface="Palatino" pitchFamily="2" charset="77"/>
              <a:ea typeface="Palatino" pitchFamily="2" charset="77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F99735D-976A-020B-EEE6-2848C5C8F9C0}"/>
                  </a:ext>
                </a:extLst>
              </p:cNvPr>
              <p:cNvSpPr txBox="1"/>
              <p:nvPr/>
            </p:nvSpPr>
            <p:spPr>
              <a:xfrm rot="19590447">
                <a:off x="1660403" y="2496253"/>
                <a:ext cx="1066318" cy="25391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05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TAC</m:t>
                    </m:r>
                    <m:r>
                      <a:rPr lang="en-US" sz="105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T" sz="105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comments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F99735D-976A-020B-EEE6-2848C5C8F9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590447">
                <a:off x="1660403" y="2496253"/>
                <a:ext cx="1066318" cy="253916"/>
              </a:xfrm>
              <a:prstGeom prst="rect">
                <a:avLst/>
              </a:prstGeom>
              <a:blipFill>
                <a:blip r:embed="rId10"/>
                <a:stretch>
                  <a:fillRect r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1590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mappa&#10;&#10;Descrizione generata con affidabilità molto elevata">
            <a:extLst>
              <a:ext uri="{FF2B5EF4-FFF2-40B4-BE49-F238E27FC236}">
                <a16:creationId xmlns:a16="http://schemas.microsoft.com/office/drawing/2014/main" id="{F1FAF45B-DC05-DF6A-0737-11458101E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45" y="2100693"/>
            <a:ext cx="3493947" cy="2506042"/>
          </a:xfrm>
          <a:prstGeom prst="rect">
            <a:avLst/>
          </a:prstGeom>
        </p:spPr>
      </p:pic>
      <p:pic>
        <p:nvPicPr>
          <p:cNvPr id="5" name="Immagine 4" descr="Immagine che contiene testo, mappa&#10;&#10;Descrizione generata con affidabilità molto elevata">
            <a:extLst>
              <a:ext uri="{FF2B5EF4-FFF2-40B4-BE49-F238E27FC236}">
                <a16:creationId xmlns:a16="http://schemas.microsoft.com/office/drawing/2014/main" id="{97F7F761-24A3-FF78-30D6-4D5841939A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119"/>
          <a:stretch/>
        </p:blipFill>
        <p:spPr>
          <a:xfrm>
            <a:off x="3661487" y="2128560"/>
            <a:ext cx="4693713" cy="2457841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25B87F0D-4966-F6ED-32A1-0D08A1FAFB85}"/>
              </a:ext>
            </a:extLst>
          </p:cNvPr>
          <p:cNvSpPr/>
          <p:nvPr/>
        </p:nvSpPr>
        <p:spPr>
          <a:xfrm>
            <a:off x="272608" y="1218112"/>
            <a:ext cx="38164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Gade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et al.,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PRC 68, 014302 (2003)</a:t>
            </a:r>
          </a:p>
          <a:p>
            <a:pPr>
              <a:spcBef>
                <a:spcPct val="50000"/>
              </a:spcBef>
              <a:defRPr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Calinescu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PRC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93, 044333 (2016)</a:t>
            </a:r>
          </a:p>
          <a:p>
            <a:pPr>
              <a:spcBef>
                <a:spcPct val="50000"/>
              </a:spcBef>
              <a:defRPr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L. A. Riley et al.,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PRC 72, 024311 (2005) 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1F14E94-FD10-832D-44E2-4503565FCDA1}"/>
              </a:ext>
            </a:extLst>
          </p:cNvPr>
          <p:cNvSpPr txBox="1"/>
          <p:nvPr/>
        </p:nvSpPr>
        <p:spPr>
          <a:xfrm>
            <a:off x="1623178" y="262035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382EFA"/>
                </a:solidFill>
              </a:rPr>
              <a:t>M</a:t>
            </a:r>
            <a:r>
              <a:rPr lang="it-IT" baseline="-25000" dirty="0">
                <a:solidFill>
                  <a:srgbClr val="382EFA"/>
                </a:solidFill>
              </a:rPr>
              <a:t>n</a:t>
            </a:r>
            <a:r>
              <a:rPr lang="it-IT" baseline="30000" dirty="0">
                <a:solidFill>
                  <a:srgbClr val="382EFA"/>
                </a:solidFill>
              </a:rPr>
              <a:t>2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2A88216-213A-6210-E674-B285534E35D2}"/>
              </a:ext>
            </a:extLst>
          </p:cNvPr>
          <p:cNvSpPr txBox="1"/>
          <p:nvPr/>
        </p:nvSpPr>
        <p:spPr>
          <a:xfrm>
            <a:off x="3116722" y="373949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M</a:t>
            </a:r>
            <a:r>
              <a:rPr lang="it-IT" baseline="-25000" dirty="0">
                <a:solidFill>
                  <a:srgbClr val="C00000"/>
                </a:solidFill>
              </a:rPr>
              <a:t>p</a:t>
            </a:r>
            <a:r>
              <a:rPr lang="it-IT" baseline="30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0D680F8-3518-3C6F-4B53-CE9EE1FBD389}"/>
              </a:ext>
            </a:extLst>
          </p:cNvPr>
          <p:cNvSpPr txBox="1"/>
          <p:nvPr/>
        </p:nvSpPr>
        <p:spPr>
          <a:xfrm>
            <a:off x="4552366" y="2491119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382EFA"/>
                </a:solidFill>
              </a:rPr>
              <a:t>Exp</a:t>
            </a:r>
            <a:endParaRPr lang="it-IT" dirty="0">
              <a:solidFill>
                <a:srgbClr val="382EFA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45777DB-0188-B16C-D40C-506C97F4A9BF}"/>
              </a:ext>
            </a:extLst>
          </p:cNvPr>
          <p:cNvSpPr txBox="1"/>
          <p:nvPr/>
        </p:nvSpPr>
        <p:spPr>
          <a:xfrm>
            <a:off x="4359016" y="3210951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382EFA"/>
                </a:solidFill>
              </a:rPr>
              <a:t>Exp</a:t>
            </a:r>
            <a:endParaRPr lang="it-IT" dirty="0">
              <a:solidFill>
                <a:srgbClr val="382EFA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C47FCE9-509F-858A-A5F0-1DBF1861ECE2}"/>
              </a:ext>
            </a:extLst>
          </p:cNvPr>
          <p:cNvSpPr txBox="1"/>
          <p:nvPr/>
        </p:nvSpPr>
        <p:spPr>
          <a:xfrm>
            <a:off x="4876402" y="3629892"/>
            <a:ext cx="977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6BBDAD"/>
                </a:solidFill>
              </a:rPr>
              <a:t>SDPFU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8500CDD-88AB-26AD-FEBE-D04154D12D77}"/>
              </a:ext>
            </a:extLst>
          </p:cNvPr>
          <p:cNvSpPr txBox="1"/>
          <p:nvPr/>
        </p:nvSpPr>
        <p:spPr>
          <a:xfrm>
            <a:off x="7135838" y="2491119"/>
            <a:ext cx="977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E44494"/>
                </a:solidFill>
              </a:rPr>
              <a:t>SDPFU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45CE3E2-F97D-F2C0-2F1E-58386ABD21B3}"/>
              </a:ext>
            </a:extLst>
          </p:cNvPr>
          <p:cNvSpPr txBox="1"/>
          <p:nvPr/>
        </p:nvSpPr>
        <p:spPr>
          <a:xfrm>
            <a:off x="7085613" y="2918863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C00000"/>
                </a:solidFill>
              </a:rPr>
              <a:t>EXP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58D5B9D-1EA2-2726-9FD2-D14FD0E23C14}"/>
              </a:ext>
            </a:extLst>
          </p:cNvPr>
          <p:cNvSpPr txBox="1"/>
          <p:nvPr/>
        </p:nvSpPr>
        <p:spPr>
          <a:xfrm>
            <a:off x="6985424" y="385045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C00000"/>
                </a:solidFill>
              </a:rPr>
              <a:t>EXP</a:t>
            </a:r>
          </a:p>
        </p:txBody>
      </p:sp>
      <p:sp>
        <p:nvSpPr>
          <p:cNvPr id="20" name="Rectangle à coins arrondis 109">
            <a:extLst>
              <a:ext uri="{FF2B5EF4-FFF2-40B4-BE49-F238E27FC236}">
                <a16:creationId xmlns:a16="http://schemas.microsoft.com/office/drawing/2014/main" id="{E3C03CC4-1EC8-D8A7-45DE-02637A03B459}"/>
              </a:ext>
            </a:extLst>
          </p:cNvPr>
          <p:cNvSpPr/>
          <p:nvPr/>
        </p:nvSpPr>
        <p:spPr>
          <a:xfrm>
            <a:off x="272608" y="4754185"/>
            <a:ext cx="4330099" cy="1206217"/>
          </a:xfrm>
          <a:prstGeom prst="roundRect">
            <a:avLst>
              <a:gd name="adj" fmla="val 49271"/>
            </a:avLst>
          </a:prstGeom>
          <a:solidFill>
            <a:srgbClr val="D8DAEC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probe the proton wave function predicted by SDPF: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</a:t>
            </a:r>
            <a:r>
              <a:rPr 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almost full or empty in </a:t>
            </a:r>
            <a:r>
              <a:rPr lang="en-US" sz="160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 to decrease B(E2) to exp. valu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312802E4-77DC-A590-253D-EB39F8CF9B53}"/>
              </a:ext>
            </a:extLst>
          </p:cNvPr>
          <p:cNvSpPr/>
          <p:nvPr/>
        </p:nvSpPr>
        <p:spPr>
          <a:xfrm>
            <a:off x="321720" y="6128186"/>
            <a:ext cx="63100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Smaller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effect from N=28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quenching:with</a:t>
            </a:r>
            <a:r>
              <a:rPr lang="it-IT" sz="1200" dirty="0"/>
              <a:t>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3/2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almost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full, B(E2)</a:t>
            </a:r>
            <a:r>
              <a:rPr lang="it-IT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up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it-IT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Ar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~ 350 e</a:t>
            </a:r>
            <a:r>
              <a:rPr lang="it-IT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fm</a:t>
            </a:r>
            <a:r>
              <a:rPr lang="it-IT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7" name="object 8">
            <a:extLst>
              <a:ext uri="{FF2B5EF4-FFF2-40B4-BE49-F238E27FC236}">
                <a16:creationId xmlns:a16="http://schemas.microsoft.com/office/drawing/2014/main" id="{72C37AD9-47E5-003F-B852-DF0AB713E4C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90168" y="3607263"/>
            <a:ext cx="2853911" cy="2457840"/>
          </a:xfrm>
          <a:prstGeom prst="rect">
            <a:avLst/>
          </a:prstGeom>
        </p:spPr>
      </p:pic>
      <p:sp>
        <p:nvSpPr>
          <p:cNvPr id="29" name="Rettangolo 28">
            <a:extLst>
              <a:ext uri="{FF2B5EF4-FFF2-40B4-BE49-F238E27FC236}">
                <a16:creationId xmlns:a16="http://schemas.microsoft.com/office/drawing/2014/main" id="{B7879428-1AD5-DC5F-7374-1A5A3FF9AFB3}"/>
              </a:ext>
            </a:extLst>
          </p:cNvPr>
          <p:cNvSpPr/>
          <p:nvPr/>
        </p:nvSpPr>
        <p:spPr>
          <a:xfrm>
            <a:off x="2633247" y="2319836"/>
            <a:ext cx="532185" cy="22650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E5474EA0-0FC5-2516-CA69-5506F01B57C3}"/>
              </a:ext>
            </a:extLst>
          </p:cNvPr>
          <p:cNvSpPr/>
          <p:nvPr/>
        </p:nvSpPr>
        <p:spPr>
          <a:xfrm>
            <a:off x="5358685" y="2491119"/>
            <a:ext cx="516304" cy="19266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3723D07A-8AED-BA0D-27BE-D91C4CA25DDE}"/>
              </a:ext>
            </a:extLst>
          </p:cNvPr>
          <p:cNvSpPr/>
          <p:nvPr/>
        </p:nvSpPr>
        <p:spPr>
          <a:xfrm>
            <a:off x="7786290" y="2482969"/>
            <a:ext cx="516304" cy="19266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25DA85A5-CEE4-EAA4-379E-658911EA7232}"/>
              </a:ext>
            </a:extLst>
          </p:cNvPr>
          <p:cNvSpPr txBox="1"/>
          <p:nvPr/>
        </p:nvSpPr>
        <p:spPr>
          <a:xfrm>
            <a:off x="9174009" y="6033685"/>
            <a:ext cx="279612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>
              <a:lnSpc>
                <a:spcPct val="100000"/>
              </a:lnSpc>
              <a:spcBef>
                <a:spcPts val="95"/>
              </a:spcBef>
            </a:pPr>
            <a:r>
              <a:rPr lang="it-IT" sz="1000" dirty="0">
                <a:latin typeface="Arial"/>
                <a:cs typeface="Arial"/>
              </a:rPr>
              <a:t>B.</a:t>
            </a:r>
            <a:r>
              <a:rPr lang="it-IT" sz="1000" spc="-10" dirty="0">
                <a:latin typeface="Arial"/>
                <a:cs typeface="Arial"/>
              </a:rPr>
              <a:t> </a:t>
            </a:r>
            <a:r>
              <a:rPr lang="it-IT" sz="1000" spc="-55" dirty="0">
                <a:latin typeface="Arial"/>
                <a:cs typeface="Arial"/>
              </a:rPr>
              <a:t>Longfellow</a:t>
            </a:r>
            <a:r>
              <a:rPr lang="it-IT" sz="1000" spc="-15" dirty="0">
                <a:latin typeface="Arial"/>
                <a:cs typeface="Arial"/>
              </a:rPr>
              <a:t> </a:t>
            </a:r>
            <a:r>
              <a:rPr lang="it-IT" sz="1000" dirty="0">
                <a:latin typeface="Arial"/>
                <a:cs typeface="Arial"/>
              </a:rPr>
              <a:t>et</a:t>
            </a:r>
            <a:r>
              <a:rPr lang="it-IT" sz="1000" spc="-10" dirty="0">
                <a:latin typeface="Arial"/>
                <a:cs typeface="Arial"/>
              </a:rPr>
              <a:t> </a:t>
            </a:r>
            <a:r>
              <a:rPr lang="it-IT" sz="1000" dirty="0">
                <a:latin typeface="Arial"/>
                <a:cs typeface="Arial"/>
              </a:rPr>
              <a:t>al.,</a:t>
            </a:r>
            <a:r>
              <a:rPr lang="it-IT" sz="1000" spc="-15" dirty="0">
                <a:latin typeface="Arial"/>
                <a:cs typeface="Arial"/>
              </a:rPr>
              <a:t> </a:t>
            </a:r>
            <a:r>
              <a:rPr lang="it-IT" sz="1000" spc="-90" dirty="0">
                <a:latin typeface="Arial"/>
                <a:cs typeface="Arial"/>
              </a:rPr>
              <a:t>PRC</a:t>
            </a:r>
            <a:r>
              <a:rPr lang="it-IT" sz="1000" spc="10" dirty="0">
                <a:latin typeface="Arial"/>
                <a:cs typeface="Arial"/>
              </a:rPr>
              <a:t> </a:t>
            </a:r>
            <a:r>
              <a:rPr lang="it-IT" sz="1000" spc="-55" dirty="0">
                <a:latin typeface="Arial"/>
                <a:cs typeface="Arial"/>
              </a:rPr>
              <a:t>103,</a:t>
            </a:r>
            <a:r>
              <a:rPr lang="it-IT" sz="1000" spc="-15" dirty="0">
                <a:latin typeface="Arial"/>
                <a:cs typeface="Arial"/>
              </a:rPr>
              <a:t> </a:t>
            </a:r>
            <a:r>
              <a:rPr lang="it-IT" sz="1000" spc="-80" dirty="0">
                <a:latin typeface="Arial"/>
                <a:cs typeface="Arial"/>
              </a:rPr>
              <a:t>054309</a:t>
            </a:r>
            <a:r>
              <a:rPr lang="it-IT" sz="1000" dirty="0">
                <a:latin typeface="Arial"/>
                <a:cs typeface="Arial"/>
              </a:rPr>
              <a:t> </a:t>
            </a:r>
            <a:r>
              <a:rPr lang="it-IT" sz="1000" spc="-10" dirty="0">
                <a:latin typeface="Arial"/>
                <a:cs typeface="Arial"/>
              </a:rPr>
              <a:t>(2021)</a:t>
            </a:r>
            <a:endParaRPr lang="it-IT" sz="1000" dirty="0">
              <a:latin typeface="Arial"/>
              <a:cs typeface="Arial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80306A95-0A0F-0245-82C4-6716180766A3}"/>
              </a:ext>
            </a:extLst>
          </p:cNvPr>
          <p:cNvSpPr txBox="1"/>
          <p:nvPr/>
        </p:nvSpPr>
        <p:spPr>
          <a:xfrm>
            <a:off x="8376493" y="1183977"/>
            <a:ext cx="379269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Similar discrepancy in </a:t>
            </a:r>
            <a:r>
              <a:rPr lang="en-US" sz="1600" baseline="30000" dirty="0"/>
              <a:t>44</a:t>
            </a:r>
            <a:r>
              <a:rPr lang="en-US" sz="1600" dirty="0"/>
              <a:t>S, located −2p with respect to </a:t>
            </a:r>
            <a:r>
              <a:rPr lang="en-US" sz="1600" baseline="30000" dirty="0"/>
              <a:t>46</a:t>
            </a:r>
            <a:r>
              <a:rPr lang="en-US" sz="1600" dirty="0"/>
              <a:t>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Intermediate-energy Coulomb excitation measurements in agreement with the SDPF-U results up to </a:t>
            </a:r>
            <a:r>
              <a:rPr lang="en-US" sz="1600" baseline="30000" dirty="0"/>
              <a:t>42</a:t>
            </a:r>
            <a:r>
              <a:rPr lang="en-US" sz="1600" dirty="0"/>
              <a:t>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Effect of polarization charges on B(E 2) calculations is found not sufficient to justify the discrepancy in </a:t>
            </a:r>
            <a:r>
              <a:rPr lang="en-US" sz="1600" baseline="30000" dirty="0"/>
              <a:t>46</a:t>
            </a:r>
            <a:r>
              <a:rPr lang="en-US" sz="1600" dirty="0"/>
              <a:t>Ar and </a:t>
            </a:r>
            <a:r>
              <a:rPr lang="en-US" sz="1600" baseline="30000" dirty="0"/>
              <a:t>44</a:t>
            </a:r>
            <a:r>
              <a:rPr lang="en-US" sz="1600" dirty="0"/>
              <a:t>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4E82C67-1842-3BA4-F8F6-37241426E8FF}"/>
              </a:ext>
            </a:extLst>
          </p:cNvPr>
          <p:cNvSpPr txBox="1"/>
          <p:nvPr/>
        </p:nvSpPr>
        <p:spPr>
          <a:xfrm>
            <a:off x="235132" y="103517"/>
            <a:ext cx="6321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the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predicted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wavefunction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EDEECC89-6E6A-F288-629F-D4B2E408F3BF}"/>
              </a:ext>
            </a:extLst>
          </p:cNvPr>
          <p:cNvCxnSpPr>
            <a:cxnSpLocks/>
          </p:cNvCxnSpPr>
          <p:nvPr/>
        </p:nvCxnSpPr>
        <p:spPr>
          <a:xfrm>
            <a:off x="10510" y="569996"/>
            <a:ext cx="5362575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1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AD850A4-0ACC-41BD-C357-4E6CFC6DE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0AD9F3A0-A8AE-A48A-5FD6-3A5F8B837941}"/>
              </a:ext>
            </a:extLst>
          </p:cNvPr>
          <p:cNvSpPr txBox="1"/>
          <p:nvPr/>
        </p:nvSpPr>
        <p:spPr>
          <a:xfrm>
            <a:off x="235132" y="103517"/>
            <a:ext cx="5375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Moving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along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neutron-rich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= 28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isotones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251A0778-1311-37D7-8AD3-E3FB7B78FC28}"/>
              </a:ext>
            </a:extLst>
          </p:cNvPr>
          <p:cNvCxnSpPr>
            <a:cxnSpLocks/>
          </p:cNvCxnSpPr>
          <p:nvPr/>
        </p:nvCxnSpPr>
        <p:spPr>
          <a:xfrm>
            <a:off x="10510" y="569996"/>
            <a:ext cx="5362575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88D7CC8F-8A9D-319B-420A-57E378E26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554" y="724369"/>
            <a:ext cx="3666069" cy="305505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CB77B86-9413-A91E-12CA-D94061CF2922}"/>
              </a:ext>
            </a:extLst>
          </p:cNvPr>
          <p:cNvSpPr txBox="1"/>
          <p:nvPr/>
        </p:nvSpPr>
        <p:spPr>
          <a:xfrm>
            <a:off x="8501122" y="376669"/>
            <a:ext cx="256293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GB" sz="105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 Fridmann et al., Nature </a:t>
            </a:r>
            <a:r>
              <a:rPr lang="en-GB" sz="105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435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(2005)</a:t>
            </a:r>
            <a:endParaRPr lang="en-GB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60F8514-7620-6711-164E-B3E3C5E220F6}"/>
              </a:ext>
            </a:extLst>
          </p:cNvPr>
          <p:cNvSpPr txBox="1"/>
          <p:nvPr/>
        </p:nvSpPr>
        <p:spPr>
          <a:xfrm>
            <a:off x="8302937" y="3779427"/>
            <a:ext cx="3599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Persistency</a:t>
            </a:r>
            <a:r>
              <a:rPr lang="it-IT" dirty="0"/>
              <a:t> of the Z = 14 </a:t>
            </a:r>
            <a:r>
              <a:rPr lang="it-IT" dirty="0" err="1"/>
              <a:t>closure</a:t>
            </a:r>
            <a:r>
              <a:rPr lang="it-IT" dirty="0"/>
              <a:t> from </a:t>
            </a:r>
            <a:r>
              <a:rPr lang="it-IT" baseline="30000" dirty="0"/>
              <a:t>34</a:t>
            </a:r>
            <a:r>
              <a:rPr lang="it-IT" dirty="0"/>
              <a:t>Si (N = 20) to </a:t>
            </a:r>
            <a:r>
              <a:rPr lang="it-IT" baseline="30000" dirty="0"/>
              <a:t>42</a:t>
            </a:r>
            <a:r>
              <a:rPr lang="it-IT" dirty="0"/>
              <a:t>Si (N = 28).</a:t>
            </a:r>
          </a:p>
          <a:p>
            <a:r>
              <a:rPr lang="it-IT" dirty="0"/>
              <a:t>No strong </a:t>
            </a:r>
            <a:r>
              <a:rPr lang="it-IT" dirty="0" err="1"/>
              <a:t>deformation</a:t>
            </a:r>
            <a:r>
              <a:rPr lang="it-IT" dirty="0"/>
              <a:t> in </a:t>
            </a:r>
            <a:r>
              <a:rPr lang="it-IT" baseline="30000" dirty="0"/>
              <a:t>42</a:t>
            </a:r>
            <a:r>
              <a:rPr lang="it-IT" dirty="0"/>
              <a:t>Si.</a:t>
            </a:r>
            <a:endParaRPr lang="en-GB" dirty="0"/>
          </a:p>
        </p:txBody>
      </p:sp>
      <p:sp>
        <p:nvSpPr>
          <p:cNvPr id="41" name="Rectangle à coins arrondis 109">
            <a:extLst>
              <a:ext uri="{FF2B5EF4-FFF2-40B4-BE49-F238E27FC236}">
                <a16:creationId xmlns:a16="http://schemas.microsoft.com/office/drawing/2014/main" id="{36205D35-5A18-4C32-98C4-88F4A36212EA}"/>
              </a:ext>
            </a:extLst>
          </p:cNvPr>
          <p:cNvSpPr/>
          <p:nvPr/>
        </p:nvSpPr>
        <p:spPr>
          <a:xfrm>
            <a:off x="558863" y="1116972"/>
            <a:ext cx="4907853" cy="4611742"/>
          </a:xfrm>
          <a:prstGeom prst="roundRect">
            <a:avLst>
              <a:gd name="adj" fmla="val 5860"/>
            </a:avLst>
          </a:prstGeom>
          <a:solidFill>
            <a:srgbClr val="D8DAEC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3" name="Arrondir un rectangle avec un coin du même côté 111">
            <a:extLst>
              <a:ext uri="{FF2B5EF4-FFF2-40B4-BE49-F238E27FC236}">
                <a16:creationId xmlns:a16="http://schemas.microsoft.com/office/drawing/2014/main" id="{26B05518-11B8-4FFF-A1CF-3EB243F9AD70}"/>
              </a:ext>
            </a:extLst>
          </p:cNvPr>
          <p:cNvSpPr/>
          <p:nvPr/>
        </p:nvSpPr>
        <p:spPr>
          <a:xfrm>
            <a:off x="536351" y="1110998"/>
            <a:ext cx="4952876" cy="43317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810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latin typeface="Helvetica" pitchFamily="34" charset="0"/>
              </a:rPr>
              <a:t>Neutron</a:t>
            </a:r>
            <a:r>
              <a:rPr lang="it-IT" dirty="0">
                <a:latin typeface="Helvetica" pitchFamily="34" charset="0"/>
              </a:rPr>
              <a:t> </a:t>
            </a:r>
            <a:r>
              <a:rPr lang="it-IT" dirty="0" err="1">
                <a:latin typeface="Helvetica" pitchFamily="34" charset="0"/>
              </a:rPr>
              <a:t>observables</a:t>
            </a:r>
            <a:r>
              <a:rPr lang="it-IT" dirty="0">
                <a:latin typeface="Helvetica" pitchFamily="34" charset="0"/>
              </a:rPr>
              <a:t> </a:t>
            </a:r>
            <a:r>
              <a:rPr lang="it-IT" dirty="0" err="1">
                <a:latin typeface="Helvetica" pitchFamily="34" charset="0"/>
              </a:rPr>
              <a:t>understood</a:t>
            </a:r>
            <a:r>
              <a:rPr lang="it-IT" dirty="0">
                <a:latin typeface="Helvetica" pitchFamily="34" charset="0"/>
              </a:rPr>
              <a:t> </a:t>
            </a:r>
          </a:p>
        </p:txBody>
      </p:sp>
      <p:sp>
        <p:nvSpPr>
          <p:cNvPr id="60" name="CasellaDiTesto 4">
            <a:extLst>
              <a:ext uri="{FF2B5EF4-FFF2-40B4-BE49-F238E27FC236}">
                <a16:creationId xmlns:a16="http://schemas.microsoft.com/office/drawing/2014/main" id="{CB449DD7-21E2-41D2-929D-C98E5C3BB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840" y="4357374"/>
            <a:ext cx="495287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600" dirty="0"/>
              <a:t>Excellent theory for neutron-space related quantities:</a:t>
            </a:r>
          </a:p>
          <a:p>
            <a:pPr algn="ctr">
              <a:spcBef>
                <a:spcPct val="50000"/>
              </a:spcBef>
              <a:buFontTx/>
              <a:buChar char="-"/>
              <a:defRPr/>
            </a:pPr>
            <a:r>
              <a:rPr lang="en-US" sz="1600" dirty="0"/>
              <a:t>confirming N=28 shell closure in </a:t>
            </a:r>
            <a:r>
              <a:rPr lang="en-US" sz="1600" baseline="30000" dirty="0"/>
              <a:t>46</a:t>
            </a:r>
            <a:r>
              <a:rPr lang="en-US" sz="1600" dirty="0"/>
              <a:t>Ar</a:t>
            </a:r>
          </a:p>
          <a:p>
            <a:pPr algn="ctr">
              <a:spcBef>
                <a:spcPct val="50000"/>
              </a:spcBef>
              <a:buFontTx/>
              <a:buChar char="-"/>
              <a:defRPr/>
            </a:pPr>
            <a:r>
              <a:rPr lang="en-US" sz="1600" dirty="0"/>
              <a:t>SDPF interaction describes valance-core neutrons interaction very well</a:t>
            </a:r>
          </a:p>
        </p:txBody>
      </p:sp>
      <p:pic>
        <p:nvPicPr>
          <p:cNvPr id="69" name="Immagine 68" descr="Immagine che contiene testo, mappa&#10;&#10;Descrizione generata con affidabilità molto elevata">
            <a:extLst>
              <a:ext uri="{FF2B5EF4-FFF2-40B4-BE49-F238E27FC236}">
                <a16:creationId xmlns:a16="http://schemas.microsoft.com/office/drawing/2014/main" id="{BF119047-0AE7-49EF-BD7E-312F43C12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663" y="1625425"/>
            <a:ext cx="4202298" cy="2684049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D293E0DA-1C6C-331E-4483-362C6176A7E5}"/>
              </a:ext>
            </a:extLst>
          </p:cNvPr>
          <p:cNvSpPr/>
          <p:nvPr/>
        </p:nvSpPr>
        <p:spPr>
          <a:xfrm>
            <a:off x="974489" y="5958660"/>
            <a:ext cx="35687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1400" dirty="0"/>
              <a:t>Z. </a:t>
            </a:r>
            <a:r>
              <a:rPr lang="it-IT" sz="1400" dirty="0" err="1"/>
              <a:t>Meisel</a:t>
            </a:r>
            <a:r>
              <a:rPr lang="it-IT" sz="1400" dirty="0"/>
              <a:t> et al. PRL 114, 022501 (2015) </a:t>
            </a:r>
          </a:p>
        </p:txBody>
      </p:sp>
    </p:spTree>
    <p:extLst>
      <p:ext uri="{BB962C8B-B14F-4D97-AF65-F5344CB8AC3E}">
        <p14:creationId xmlns:p14="http://schemas.microsoft.com/office/powerpoint/2010/main" val="1735260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3876" y="-66934"/>
            <a:ext cx="5356219" cy="439460"/>
          </a:xfrm>
          <a:prstGeom prst="rect">
            <a:avLst/>
          </a:prstGeom>
        </p:spPr>
        <p:txBody>
          <a:bodyPr vert="horz" wrap="square" lIns="0" tIns="26841" rIns="0" bIns="0" rtlCol="0">
            <a:spAutoFit/>
          </a:bodyPr>
          <a:lstStyle/>
          <a:p>
            <a:pPr marL="331492" marR="91261" indent="-225468">
              <a:lnSpc>
                <a:spcPct val="133700"/>
              </a:lnSpc>
              <a:spcBef>
                <a:spcPts val="211"/>
              </a:spcBef>
            </a:pPr>
            <a:r>
              <a:rPr sz="1057" dirty="0">
                <a:solidFill>
                  <a:srgbClr val="FFFFFF"/>
                </a:solidFill>
                <a:latin typeface="Arial"/>
                <a:cs typeface="Arial"/>
                <a:hlinkClick r:id="rId2" action="ppaction://hlinksldjump"/>
              </a:rPr>
              <a:t>Investigating</a:t>
            </a:r>
            <a:r>
              <a:rPr sz="1057" spc="116" dirty="0">
                <a:solidFill>
                  <a:srgbClr val="FFFFFF"/>
                </a:solidFill>
                <a:latin typeface="Arial"/>
                <a:cs typeface="Arial"/>
                <a:hlinkClick r:id="rId2" action="ppaction://hlinksldjump"/>
              </a:rPr>
              <a:t> </a:t>
            </a:r>
            <a:r>
              <a:rPr sz="1057" dirty="0">
                <a:solidFill>
                  <a:srgbClr val="FFFFFF"/>
                </a:solidFill>
                <a:latin typeface="Arial"/>
                <a:cs typeface="Arial"/>
                <a:hlinkClick r:id="rId2" action="ppaction://hlinksldjump"/>
              </a:rPr>
              <a:t>the</a:t>
            </a:r>
            <a:r>
              <a:rPr sz="1057" spc="127" dirty="0">
                <a:solidFill>
                  <a:srgbClr val="FFFFFF"/>
                </a:solidFill>
                <a:latin typeface="Arial"/>
                <a:cs typeface="Arial"/>
                <a:hlinkClick r:id="rId2" action="ppaction://hlinksldjump"/>
              </a:rPr>
              <a:t> </a:t>
            </a:r>
            <a:r>
              <a:rPr sz="1585" baseline="22222" dirty="0">
                <a:solidFill>
                  <a:srgbClr val="FFFFFF"/>
                </a:solidFill>
                <a:latin typeface="Arial"/>
                <a:cs typeface="Arial"/>
                <a:hlinkClick r:id="rId2" action="ppaction://hlinksldjump"/>
              </a:rPr>
              <a:t>46</a:t>
            </a:r>
            <a:r>
              <a:rPr sz="1057" dirty="0">
                <a:solidFill>
                  <a:srgbClr val="FFFFFF"/>
                </a:solidFill>
                <a:latin typeface="Arial"/>
                <a:cs typeface="Arial"/>
                <a:hlinkClick r:id="rId2" action="ppaction://hlinksldjump"/>
              </a:rPr>
              <a:t>Ar</a:t>
            </a:r>
            <a:r>
              <a:rPr sz="1057" spc="127" dirty="0">
                <a:solidFill>
                  <a:srgbClr val="FFFFFF"/>
                </a:solidFill>
                <a:latin typeface="Arial"/>
                <a:cs typeface="Arial"/>
                <a:hlinkClick r:id="rId2" action="ppaction://hlinksldjump"/>
              </a:rPr>
              <a:t> </a:t>
            </a:r>
            <a:r>
              <a:rPr sz="1057" dirty="0">
                <a:solidFill>
                  <a:srgbClr val="FFFFFF"/>
                </a:solidFill>
                <a:latin typeface="Arial"/>
                <a:cs typeface="Arial"/>
                <a:hlinkClick r:id="rId2" action="ppaction://hlinksldjump"/>
              </a:rPr>
              <a:t>proton</a:t>
            </a:r>
            <a:r>
              <a:rPr sz="1057" spc="127" dirty="0">
                <a:solidFill>
                  <a:srgbClr val="FFFFFF"/>
                </a:solidFill>
                <a:latin typeface="Arial"/>
                <a:cs typeface="Arial"/>
                <a:hlinkClick r:id="rId2" action="ppaction://hlinksldjump"/>
              </a:rPr>
              <a:t> </a:t>
            </a:r>
            <a:r>
              <a:rPr sz="1057" spc="-21" dirty="0">
                <a:solidFill>
                  <a:srgbClr val="FFFFFF"/>
                </a:solidFill>
                <a:latin typeface="Arial"/>
                <a:cs typeface="Arial"/>
                <a:hlinkClick r:id="rId2" action="ppaction://hlinksldjump"/>
              </a:rPr>
              <a:t>wave</a:t>
            </a:r>
            <a:r>
              <a:rPr sz="1057" spc="127" dirty="0">
                <a:solidFill>
                  <a:srgbClr val="FFFFFF"/>
                </a:solidFill>
                <a:latin typeface="Arial"/>
                <a:cs typeface="Arial"/>
                <a:hlinkClick r:id="rId2" action="ppaction://hlinksldjump"/>
              </a:rPr>
              <a:t> </a:t>
            </a:r>
            <a:r>
              <a:rPr sz="1057" dirty="0">
                <a:solidFill>
                  <a:srgbClr val="FFFFFF"/>
                </a:solidFill>
                <a:latin typeface="Arial"/>
                <a:cs typeface="Arial"/>
                <a:hlinkClick r:id="rId2" action="ppaction://hlinksldjump"/>
              </a:rPr>
              <a:t>function</a:t>
            </a:r>
            <a:r>
              <a:rPr sz="1057" spc="127" dirty="0">
                <a:solidFill>
                  <a:srgbClr val="FFFFFF"/>
                </a:solidFill>
                <a:latin typeface="Arial"/>
                <a:cs typeface="Arial"/>
                <a:hlinkClick r:id="rId2" action="ppaction://hlinksldjump"/>
              </a:rPr>
              <a:t> </a:t>
            </a:r>
            <a:r>
              <a:rPr sz="1057" dirty="0">
                <a:solidFill>
                  <a:srgbClr val="FFFFFF"/>
                </a:solidFill>
                <a:latin typeface="Arial"/>
                <a:cs typeface="Arial"/>
                <a:hlinkClick r:id="rId2" action="ppaction://hlinksldjump"/>
              </a:rPr>
              <a:t>with</a:t>
            </a:r>
            <a:r>
              <a:rPr sz="1057" spc="127" dirty="0">
                <a:solidFill>
                  <a:srgbClr val="FFFFFF"/>
                </a:solidFill>
                <a:latin typeface="Arial"/>
                <a:cs typeface="Arial"/>
                <a:hlinkClick r:id="rId2" action="ppaction://hlinksldjump"/>
              </a:rPr>
              <a:t> </a:t>
            </a:r>
            <a:r>
              <a:rPr sz="1057" dirty="0">
                <a:solidFill>
                  <a:srgbClr val="FFFFFF"/>
                </a:solidFill>
                <a:latin typeface="Arial"/>
                <a:cs typeface="Arial"/>
                <a:hlinkClick r:id="rId2" action="ppaction://hlinksldjump"/>
              </a:rPr>
              <a:t>the</a:t>
            </a:r>
            <a:r>
              <a:rPr sz="1057" spc="116" dirty="0">
                <a:solidFill>
                  <a:srgbClr val="FFFFFF"/>
                </a:solidFill>
                <a:latin typeface="Arial"/>
                <a:cs typeface="Arial"/>
                <a:hlinkClick r:id="rId2" action="ppaction://hlinksldjump"/>
              </a:rPr>
              <a:t> </a:t>
            </a:r>
            <a:r>
              <a:rPr sz="1585" baseline="22222" dirty="0">
                <a:solidFill>
                  <a:srgbClr val="FFFFFF"/>
                </a:solidFill>
                <a:latin typeface="Arial"/>
                <a:cs typeface="Arial"/>
                <a:hlinkClick r:id="rId2" action="ppaction://hlinksldjump"/>
              </a:rPr>
              <a:t>46</a:t>
            </a:r>
            <a:r>
              <a:rPr sz="1057" dirty="0">
                <a:solidFill>
                  <a:srgbClr val="FFFFFF"/>
                </a:solidFill>
                <a:latin typeface="Arial"/>
                <a:cs typeface="Arial"/>
                <a:hlinkClick r:id="rId2" action="ppaction://hlinksldjump"/>
              </a:rPr>
              <a:t>Ar(</a:t>
            </a:r>
            <a:r>
              <a:rPr sz="1585" baseline="22222" dirty="0">
                <a:solidFill>
                  <a:srgbClr val="FFFFFF"/>
                </a:solidFill>
                <a:latin typeface="Arial"/>
                <a:cs typeface="Arial"/>
                <a:hlinkClick r:id="rId2" action="ppaction://hlinksldjump"/>
              </a:rPr>
              <a:t>3</a:t>
            </a:r>
            <a:r>
              <a:rPr sz="1057" dirty="0">
                <a:solidFill>
                  <a:srgbClr val="FFFFFF"/>
                </a:solidFill>
                <a:latin typeface="Arial"/>
                <a:cs typeface="Arial"/>
                <a:hlinkClick r:id="rId2" action="ppaction://hlinksldjump"/>
              </a:rPr>
              <a:t>He,d)</a:t>
            </a:r>
            <a:r>
              <a:rPr sz="1585" baseline="22222" dirty="0">
                <a:solidFill>
                  <a:srgbClr val="FFFFFF"/>
                </a:solidFill>
                <a:latin typeface="Arial"/>
                <a:cs typeface="Arial"/>
                <a:hlinkClick r:id="rId2" action="ppaction://hlinksldjump"/>
              </a:rPr>
              <a:t>47</a:t>
            </a:r>
            <a:r>
              <a:rPr sz="1057" dirty="0">
                <a:solidFill>
                  <a:srgbClr val="FFFFFF"/>
                </a:solidFill>
                <a:latin typeface="Arial"/>
                <a:cs typeface="Arial"/>
                <a:hlinkClick r:id="rId2" action="ppaction://hlinksldjump"/>
              </a:rPr>
              <a:t>K</a:t>
            </a:r>
            <a:r>
              <a:rPr sz="1057" spc="127" dirty="0">
                <a:solidFill>
                  <a:srgbClr val="FFFFFF"/>
                </a:solidFill>
                <a:latin typeface="Arial"/>
                <a:cs typeface="Arial"/>
                <a:hlinkClick r:id="rId2" action="ppaction://hlinksldjump"/>
              </a:rPr>
              <a:t> </a:t>
            </a:r>
            <a:r>
              <a:rPr sz="1057" dirty="0">
                <a:solidFill>
                  <a:srgbClr val="FFFFFF"/>
                </a:solidFill>
                <a:latin typeface="Arial"/>
                <a:cs typeface="Arial"/>
                <a:hlinkClick r:id="rId2" action="ppaction://hlinksldjump"/>
              </a:rPr>
              <a:t>direct</a:t>
            </a:r>
            <a:r>
              <a:rPr sz="1057" spc="127" dirty="0">
                <a:solidFill>
                  <a:srgbClr val="FFFFFF"/>
                </a:solidFill>
                <a:latin typeface="Arial"/>
                <a:cs typeface="Arial"/>
                <a:hlinkClick r:id="rId2" action="ppaction://hlinksldjump"/>
              </a:rPr>
              <a:t> </a:t>
            </a:r>
            <a:r>
              <a:rPr sz="1057" spc="-21" dirty="0">
                <a:solidFill>
                  <a:srgbClr val="FFFFFF"/>
                </a:solidFill>
                <a:latin typeface="Arial"/>
                <a:cs typeface="Arial"/>
                <a:hlinkClick r:id="rId2" action="ppaction://hlinksldjump"/>
              </a:rPr>
              <a:t>reaction</a:t>
            </a:r>
            <a:r>
              <a:rPr sz="1057" spc="105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7" dirty="0">
                <a:solidFill>
                  <a:srgbClr val="FFFFFF"/>
                </a:solidFill>
                <a:latin typeface="Arial"/>
                <a:cs typeface="Arial"/>
                <a:hlinkClick r:id="" action="ppaction://noaction"/>
              </a:rPr>
              <a:t>Backup </a:t>
            </a:r>
            <a:r>
              <a:rPr sz="1057" spc="-21" dirty="0">
                <a:solidFill>
                  <a:srgbClr val="FFFFFF"/>
                </a:solidFill>
                <a:latin typeface="Arial"/>
                <a:cs typeface="Arial"/>
                <a:hlinkClick r:id="" action="ppaction://noaction"/>
              </a:rPr>
              <a:t>Slides</a:t>
            </a:r>
            <a:endParaRPr sz="1057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83" y="430832"/>
            <a:ext cx="12173957" cy="216074"/>
          </a:xfrm>
          <a:custGeom>
            <a:avLst/>
            <a:gdLst/>
            <a:ahLst/>
            <a:cxnLst/>
            <a:rect l="l" t="t" r="r" b="b"/>
            <a:pathLst>
              <a:path w="5760085" h="102235">
                <a:moveTo>
                  <a:pt x="5759996" y="0"/>
                </a:moveTo>
                <a:lnTo>
                  <a:pt x="0" y="0"/>
                </a:lnTo>
                <a:lnTo>
                  <a:pt x="0" y="101917"/>
                </a:lnTo>
                <a:lnTo>
                  <a:pt x="5759996" y="101917"/>
                </a:lnTo>
                <a:lnTo>
                  <a:pt x="5759996" y="0"/>
                </a:lnTo>
                <a:close/>
              </a:path>
            </a:pathLst>
          </a:custGeom>
          <a:solidFill>
            <a:srgbClr val="262685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4" name="object 4"/>
          <p:cNvSpPr txBox="1"/>
          <p:nvPr/>
        </p:nvSpPr>
        <p:spPr>
          <a:xfrm>
            <a:off x="2983" y="646235"/>
            <a:ext cx="12173957" cy="619358"/>
          </a:xfrm>
          <a:prstGeom prst="rect">
            <a:avLst/>
          </a:prstGeom>
          <a:solidFill>
            <a:srgbClr val="3333B2"/>
          </a:solidFill>
        </p:spPr>
        <p:txBody>
          <a:bodyPr vert="horz" wrap="square" lIns="0" tIns="162391" rIns="0" bIns="0" rtlCol="0">
            <a:spAutoFit/>
          </a:bodyPr>
          <a:lstStyle/>
          <a:p>
            <a:pPr marL="228152">
              <a:spcBef>
                <a:spcPts val="1279"/>
              </a:spcBef>
            </a:pPr>
            <a:r>
              <a:rPr sz="2959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959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9" spc="-95" dirty="0">
                <a:solidFill>
                  <a:srgbClr val="FFFFFF"/>
                </a:solidFill>
                <a:latin typeface="Arial"/>
                <a:cs typeface="Arial"/>
              </a:rPr>
              <a:t>onset</a:t>
            </a:r>
            <a:r>
              <a:rPr sz="2959" dirty="0">
                <a:solidFill>
                  <a:srgbClr val="FFFFFF"/>
                </a:solidFill>
                <a:latin typeface="Arial"/>
                <a:cs typeface="Arial"/>
              </a:rPr>
              <a:t> of </a:t>
            </a:r>
            <a:r>
              <a:rPr sz="2959" spc="-85" dirty="0">
                <a:solidFill>
                  <a:srgbClr val="FFFFFF"/>
                </a:solidFill>
                <a:latin typeface="Arial"/>
                <a:cs typeface="Arial"/>
              </a:rPr>
              <a:t>deformation</a:t>
            </a:r>
            <a:r>
              <a:rPr sz="2959" dirty="0">
                <a:solidFill>
                  <a:srgbClr val="FFFFFF"/>
                </a:solidFill>
                <a:latin typeface="Arial"/>
                <a:cs typeface="Arial"/>
              </a:rPr>
              <a:t> in </a:t>
            </a:r>
            <a:r>
              <a:rPr sz="3170" spc="-78" baseline="27777" dirty="0">
                <a:solidFill>
                  <a:srgbClr val="FFFFFF"/>
                </a:solidFill>
                <a:latin typeface="Arial"/>
                <a:cs typeface="Arial"/>
              </a:rPr>
              <a:t>44</a:t>
            </a:r>
            <a:r>
              <a:rPr sz="2959" spc="-53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959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2834" y="2531645"/>
            <a:ext cx="5224695" cy="2705456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 marL="421411" marR="64419" indent="-342228">
              <a:spcBef>
                <a:spcPts val="201"/>
              </a:spcBef>
            </a:pPr>
            <a:r>
              <a:rPr sz="3170" spc="522" baseline="5555" dirty="0">
                <a:solidFill>
                  <a:srgbClr val="3333B2"/>
                </a:solidFill>
                <a:latin typeface="Arial Unicode MS"/>
                <a:cs typeface="Arial Unicode MS"/>
              </a:rPr>
              <a:t>▶</a:t>
            </a:r>
            <a:r>
              <a:rPr sz="3170" spc="395" baseline="5555" dirty="0">
                <a:solidFill>
                  <a:srgbClr val="3333B2"/>
                </a:solidFill>
                <a:latin typeface="Arial Unicode MS"/>
                <a:cs typeface="Arial Unicode MS"/>
              </a:rPr>
              <a:t> </a:t>
            </a:r>
            <a:r>
              <a:rPr sz="2114" spc="-63" dirty="0">
                <a:latin typeface="Arial"/>
                <a:cs typeface="Arial"/>
              </a:rPr>
              <a:t>Mean</a:t>
            </a:r>
            <a:r>
              <a:rPr sz="2114" spc="-11" dirty="0">
                <a:latin typeface="Arial"/>
                <a:cs typeface="Arial"/>
              </a:rPr>
              <a:t> </a:t>
            </a:r>
            <a:r>
              <a:rPr sz="2114" dirty="0">
                <a:latin typeface="Arial"/>
                <a:cs typeface="Arial"/>
              </a:rPr>
              <a:t>field </a:t>
            </a:r>
            <a:r>
              <a:rPr sz="2114" spc="-21" dirty="0">
                <a:latin typeface="Arial"/>
                <a:cs typeface="Arial"/>
              </a:rPr>
              <a:t>potential </a:t>
            </a:r>
            <a:r>
              <a:rPr sz="2114" spc="-106" dirty="0">
                <a:latin typeface="Arial"/>
                <a:cs typeface="Arial"/>
              </a:rPr>
              <a:t>energy</a:t>
            </a:r>
            <a:r>
              <a:rPr sz="2114" spc="-11" dirty="0">
                <a:latin typeface="Arial"/>
                <a:cs typeface="Arial"/>
              </a:rPr>
              <a:t> </a:t>
            </a:r>
            <a:r>
              <a:rPr sz="2114" spc="-21" dirty="0">
                <a:latin typeface="Arial"/>
                <a:cs typeface="Arial"/>
              </a:rPr>
              <a:t>surfaces </a:t>
            </a:r>
            <a:r>
              <a:rPr sz="2114" spc="-74" dirty="0">
                <a:latin typeface="Arial"/>
                <a:cs typeface="Arial"/>
              </a:rPr>
              <a:t>computed</a:t>
            </a:r>
            <a:r>
              <a:rPr sz="2114" spc="-11" dirty="0">
                <a:latin typeface="Arial"/>
                <a:cs typeface="Arial"/>
              </a:rPr>
              <a:t> </a:t>
            </a:r>
            <a:r>
              <a:rPr sz="2114" dirty="0">
                <a:latin typeface="Arial"/>
                <a:cs typeface="Arial"/>
              </a:rPr>
              <a:t>in</a:t>
            </a:r>
            <a:r>
              <a:rPr sz="2114" spc="11" dirty="0">
                <a:latin typeface="Arial"/>
                <a:cs typeface="Arial"/>
              </a:rPr>
              <a:t> </a:t>
            </a:r>
            <a:r>
              <a:rPr sz="2114" spc="-53" dirty="0">
                <a:latin typeface="Arial"/>
                <a:cs typeface="Arial"/>
              </a:rPr>
              <a:t>the </a:t>
            </a:r>
            <a:r>
              <a:rPr sz="2114" spc="-95" dirty="0">
                <a:latin typeface="Arial"/>
                <a:cs typeface="Arial"/>
              </a:rPr>
              <a:t>Hartree–Fock–Bogolyubov</a:t>
            </a:r>
            <a:r>
              <a:rPr sz="2114" spc="95" dirty="0">
                <a:latin typeface="Arial"/>
                <a:cs typeface="Arial"/>
              </a:rPr>
              <a:t> </a:t>
            </a:r>
            <a:r>
              <a:rPr sz="2114" spc="-85" dirty="0">
                <a:latin typeface="Arial"/>
                <a:cs typeface="Arial"/>
              </a:rPr>
              <a:t>framework</a:t>
            </a:r>
            <a:r>
              <a:rPr sz="2114" spc="95" dirty="0">
                <a:latin typeface="Arial"/>
                <a:cs typeface="Arial"/>
              </a:rPr>
              <a:t> </a:t>
            </a:r>
            <a:r>
              <a:rPr sz="2114" spc="-190" dirty="0">
                <a:latin typeface="Arial"/>
                <a:cs typeface="Arial"/>
              </a:rPr>
              <a:t>as</a:t>
            </a:r>
            <a:r>
              <a:rPr sz="2114" spc="95" dirty="0">
                <a:latin typeface="Arial"/>
                <a:cs typeface="Arial"/>
              </a:rPr>
              <a:t> </a:t>
            </a:r>
            <a:r>
              <a:rPr sz="2114" spc="-106" dirty="0">
                <a:latin typeface="Arial"/>
                <a:cs typeface="Arial"/>
              </a:rPr>
              <a:t>a </a:t>
            </a:r>
            <a:r>
              <a:rPr sz="2114" spc="-21" dirty="0">
                <a:latin typeface="Arial"/>
                <a:cs typeface="Arial"/>
              </a:rPr>
              <a:t>function</a:t>
            </a:r>
            <a:r>
              <a:rPr sz="2114" spc="-11" dirty="0">
                <a:latin typeface="Arial"/>
                <a:cs typeface="Arial"/>
              </a:rPr>
              <a:t> </a:t>
            </a:r>
            <a:r>
              <a:rPr sz="2114" dirty="0">
                <a:latin typeface="Arial"/>
                <a:cs typeface="Arial"/>
              </a:rPr>
              <a:t>of the </a:t>
            </a:r>
            <a:r>
              <a:rPr sz="2114" spc="-63" dirty="0">
                <a:latin typeface="Arial"/>
                <a:cs typeface="Arial"/>
              </a:rPr>
              <a:t>deformation</a:t>
            </a:r>
            <a:r>
              <a:rPr sz="2114" dirty="0">
                <a:latin typeface="Arial"/>
                <a:cs typeface="Arial"/>
              </a:rPr>
              <a:t> </a:t>
            </a:r>
            <a:r>
              <a:rPr sz="2114" spc="-21" dirty="0">
                <a:latin typeface="Arial"/>
                <a:cs typeface="Arial"/>
              </a:rPr>
              <a:t>parameter </a:t>
            </a:r>
            <a:r>
              <a:rPr sz="2114" spc="-159" dirty="0">
                <a:latin typeface="Arial"/>
                <a:cs typeface="Arial"/>
              </a:rPr>
              <a:t>[Rodr´ıguez-</a:t>
            </a:r>
            <a:r>
              <a:rPr sz="2114" spc="-232" dirty="0">
                <a:latin typeface="Arial"/>
                <a:cs typeface="Arial"/>
              </a:rPr>
              <a:t>Guzm´an</a:t>
            </a:r>
            <a:r>
              <a:rPr sz="2114" spc="85" dirty="0">
                <a:latin typeface="Arial"/>
                <a:cs typeface="Arial"/>
              </a:rPr>
              <a:t> </a:t>
            </a:r>
            <a:r>
              <a:rPr sz="2114" dirty="0">
                <a:latin typeface="Arial"/>
                <a:cs typeface="Arial"/>
              </a:rPr>
              <a:t>et</a:t>
            </a:r>
            <a:r>
              <a:rPr sz="2114" spc="63" dirty="0">
                <a:latin typeface="Arial"/>
                <a:cs typeface="Arial"/>
              </a:rPr>
              <a:t> </a:t>
            </a:r>
            <a:r>
              <a:rPr sz="2114" dirty="0">
                <a:latin typeface="Arial"/>
                <a:cs typeface="Arial"/>
              </a:rPr>
              <a:t>al.,</a:t>
            </a:r>
            <a:r>
              <a:rPr sz="2114" spc="95" dirty="0">
                <a:latin typeface="Arial"/>
                <a:cs typeface="Arial"/>
              </a:rPr>
              <a:t> </a:t>
            </a:r>
            <a:r>
              <a:rPr sz="2114" spc="-106" dirty="0">
                <a:latin typeface="Arial"/>
                <a:cs typeface="Arial"/>
              </a:rPr>
              <a:t>PRC</a:t>
            </a:r>
            <a:r>
              <a:rPr sz="2114" spc="74" dirty="0">
                <a:latin typeface="Arial"/>
                <a:cs typeface="Arial"/>
              </a:rPr>
              <a:t> </a:t>
            </a:r>
            <a:r>
              <a:rPr sz="2114" spc="-53" dirty="0">
                <a:latin typeface="Arial"/>
                <a:cs typeface="Arial"/>
              </a:rPr>
              <a:t>65, </a:t>
            </a:r>
            <a:r>
              <a:rPr sz="2114" spc="-106" dirty="0">
                <a:latin typeface="Arial"/>
                <a:cs typeface="Arial"/>
              </a:rPr>
              <a:t>024304</a:t>
            </a:r>
            <a:r>
              <a:rPr sz="2114" spc="-42" dirty="0">
                <a:latin typeface="Arial"/>
                <a:cs typeface="Arial"/>
              </a:rPr>
              <a:t> </a:t>
            </a:r>
            <a:r>
              <a:rPr sz="2114" spc="-21" dirty="0">
                <a:latin typeface="Arial"/>
                <a:cs typeface="Arial"/>
              </a:rPr>
              <a:t>(2002)]</a:t>
            </a:r>
            <a:endParaRPr sz="2114">
              <a:latin typeface="Arial"/>
              <a:cs typeface="Arial"/>
            </a:endParaRPr>
          </a:p>
          <a:p>
            <a:pPr marL="421411" marR="292572" indent="-342228">
              <a:spcBef>
                <a:spcPts val="571"/>
              </a:spcBef>
            </a:pPr>
            <a:r>
              <a:rPr sz="3170" spc="522" baseline="5555" dirty="0">
                <a:solidFill>
                  <a:srgbClr val="3333B2"/>
                </a:solidFill>
                <a:latin typeface="Arial Unicode MS"/>
                <a:cs typeface="Arial Unicode MS"/>
              </a:rPr>
              <a:t>▶</a:t>
            </a:r>
            <a:r>
              <a:rPr sz="3170" spc="427" baseline="5555" dirty="0">
                <a:solidFill>
                  <a:srgbClr val="3333B2"/>
                </a:solidFill>
                <a:latin typeface="Arial Unicode MS"/>
                <a:cs typeface="Arial Unicode MS"/>
              </a:rPr>
              <a:t> </a:t>
            </a:r>
            <a:r>
              <a:rPr sz="2114" dirty="0">
                <a:latin typeface="Arial"/>
                <a:cs typeface="Arial"/>
              </a:rPr>
              <a:t>The </a:t>
            </a:r>
            <a:r>
              <a:rPr sz="2114" spc="-53" dirty="0">
                <a:latin typeface="Arial"/>
                <a:cs typeface="Arial"/>
              </a:rPr>
              <a:t>evolution</a:t>
            </a:r>
            <a:r>
              <a:rPr sz="2114" spc="11" dirty="0">
                <a:latin typeface="Arial"/>
                <a:cs typeface="Arial"/>
              </a:rPr>
              <a:t> </a:t>
            </a:r>
            <a:r>
              <a:rPr sz="2114" spc="-74" dirty="0">
                <a:latin typeface="Arial"/>
                <a:cs typeface="Arial"/>
              </a:rPr>
              <a:t>along</a:t>
            </a:r>
            <a:r>
              <a:rPr sz="2114" dirty="0">
                <a:latin typeface="Arial"/>
                <a:cs typeface="Arial"/>
              </a:rPr>
              <a:t> the N</a:t>
            </a:r>
            <a:r>
              <a:rPr sz="2114" spc="11" dirty="0">
                <a:latin typeface="Arial"/>
                <a:cs typeface="Arial"/>
              </a:rPr>
              <a:t> </a:t>
            </a:r>
            <a:r>
              <a:rPr sz="2114" spc="391" dirty="0">
                <a:latin typeface="Arial"/>
                <a:cs typeface="Arial"/>
              </a:rPr>
              <a:t>=</a:t>
            </a:r>
            <a:r>
              <a:rPr sz="2114" spc="-11" dirty="0">
                <a:latin typeface="Arial"/>
                <a:cs typeface="Arial"/>
              </a:rPr>
              <a:t> </a:t>
            </a:r>
            <a:r>
              <a:rPr sz="2114" spc="-21" dirty="0">
                <a:latin typeface="Arial"/>
                <a:cs typeface="Arial"/>
              </a:rPr>
              <a:t>28</a:t>
            </a:r>
            <a:r>
              <a:rPr sz="2114" dirty="0">
                <a:latin typeface="Arial"/>
                <a:cs typeface="Arial"/>
              </a:rPr>
              <a:t> </a:t>
            </a:r>
            <a:r>
              <a:rPr sz="2114" spc="-21" dirty="0">
                <a:latin typeface="Arial"/>
                <a:cs typeface="Arial"/>
              </a:rPr>
              <a:t>shell </a:t>
            </a:r>
            <a:r>
              <a:rPr sz="2114" spc="-95" dirty="0">
                <a:latin typeface="Arial"/>
                <a:cs typeface="Arial"/>
              </a:rPr>
              <a:t>closure</a:t>
            </a:r>
            <a:r>
              <a:rPr sz="2114" spc="-42" dirty="0">
                <a:latin typeface="Arial"/>
                <a:cs typeface="Arial"/>
              </a:rPr>
              <a:t> </a:t>
            </a:r>
            <a:r>
              <a:rPr sz="2114" spc="-74" dirty="0">
                <a:latin typeface="Arial"/>
                <a:cs typeface="Arial"/>
              </a:rPr>
              <a:t>indicates</a:t>
            </a:r>
            <a:r>
              <a:rPr sz="2114" spc="-21" dirty="0">
                <a:latin typeface="Arial"/>
                <a:cs typeface="Arial"/>
              </a:rPr>
              <a:t> </a:t>
            </a:r>
            <a:r>
              <a:rPr sz="2114" dirty="0">
                <a:latin typeface="Arial"/>
                <a:cs typeface="Arial"/>
              </a:rPr>
              <a:t>a</a:t>
            </a:r>
            <a:r>
              <a:rPr sz="2114" spc="-32" dirty="0">
                <a:latin typeface="Arial"/>
                <a:cs typeface="Arial"/>
              </a:rPr>
              <a:t> </a:t>
            </a:r>
            <a:r>
              <a:rPr sz="2114" spc="-42" dirty="0">
                <a:latin typeface="Arial"/>
                <a:cs typeface="Arial"/>
              </a:rPr>
              <a:t>quick</a:t>
            </a:r>
            <a:r>
              <a:rPr sz="2114" spc="-32" dirty="0">
                <a:latin typeface="Arial"/>
                <a:cs typeface="Arial"/>
              </a:rPr>
              <a:t> </a:t>
            </a:r>
            <a:r>
              <a:rPr sz="2114" spc="-85" dirty="0">
                <a:latin typeface="Arial"/>
                <a:cs typeface="Arial"/>
              </a:rPr>
              <a:t>onset</a:t>
            </a:r>
            <a:r>
              <a:rPr sz="2114" spc="-32" dirty="0">
                <a:latin typeface="Arial"/>
                <a:cs typeface="Arial"/>
              </a:rPr>
              <a:t> </a:t>
            </a:r>
            <a:r>
              <a:rPr sz="2114" spc="-53" dirty="0">
                <a:latin typeface="Arial"/>
                <a:cs typeface="Arial"/>
              </a:rPr>
              <a:t>of </a:t>
            </a:r>
            <a:r>
              <a:rPr sz="2114" spc="-63" dirty="0">
                <a:latin typeface="Arial"/>
                <a:cs typeface="Arial"/>
              </a:rPr>
              <a:t>deformation</a:t>
            </a:r>
            <a:r>
              <a:rPr sz="2114" spc="-32" dirty="0">
                <a:latin typeface="Arial"/>
                <a:cs typeface="Arial"/>
              </a:rPr>
              <a:t> </a:t>
            </a:r>
            <a:r>
              <a:rPr sz="2114" spc="-74" dirty="0">
                <a:latin typeface="Arial"/>
                <a:cs typeface="Arial"/>
              </a:rPr>
              <a:t>along</a:t>
            </a:r>
            <a:r>
              <a:rPr sz="2114" spc="-21" dirty="0">
                <a:latin typeface="Arial"/>
                <a:cs typeface="Arial"/>
              </a:rPr>
              <a:t> </a:t>
            </a:r>
            <a:r>
              <a:rPr sz="2114" dirty="0">
                <a:latin typeface="Arial"/>
                <a:cs typeface="Arial"/>
              </a:rPr>
              <a:t>the</a:t>
            </a:r>
            <a:r>
              <a:rPr sz="2114" spc="-32" dirty="0">
                <a:latin typeface="Arial"/>
                <a:cs typeface="Arial"/>
              </a:rPr>
              <a:t> </a:t>
            </a:r>
            <a:r>
              <a:rPr sz="2114" spc="-53" dirty="0">
                <a:latin typeface="Arial"/>
                <a:cs typeface="Arial"/>
              </a:rPr>
              <a:t>neutron</a:t>
            </a:r>
            <a:r>
              <a:rPr sz="2114" spc="-32" dirty="0">
                <a:latin typeface="Arial"/>
                <a:cs typeface="Arial"/>
              </a:rPr>
              <a:t> </a:t>
            </a:r>
            <a:r>
              <a:rPr sz="2114" dirty="0">
                <a:latin typeface="Arial"/>
                <a:cs typeface="Arial"/>
              </a:rPr>
              <a:t>rich</a:t>
            </a:r>
            <a:r>
              <a:rPr sz="2114" spc="-21" dirty="0">
                <a:latin typeface="Arial"/>
                <a:cs typeface="Arial"/>
              </a:rPr>
              <a:t> </a:t>
            </a:r>
            <a:r>
              <a:rPr sz="2114" spc="-85" dirty="0">
                <a:latin typeface="Arial"/>
                <a:cs typeface="Arial"/>
              </a:rPr>
              <a:t>side.</a:t>
            </a:r>
            <a:endParaRPr sz="2114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98897" y="1974812"/>
            <a:ext cx="3381345" cy="4082106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2983" y="6654620"/>
            <a:ext cx="12173957" cy="193259"/>
          </a:xfrm>
          <a:custGeom>
            <a:avLst/>
            <a:gdLst/>
            <a:ahLst/>
            <a:cxnLst/>
            <a:rect l="l" t="t" r="r" b="b"/>
            <a:pathLst>
              <a:path w="5760085" h="91439">
                <a:moveTo>
                  <a:pt x="5759996" y="0"/>
                </a:moveTo>
                <a:lnTo>
                  <a:pt x="0" y="0"/>
                </a:lnTo>
                <a:lnTo>
                  <a:pt x="0" y="91376"/>
                </a:lnTo>
                <a:lnTo>
                  <a:pt x="5759996" y="91376"/>
                </a:lnTo>
                <a:lnTo>
                  <a:pt x="5759996" y="0"/>
                </a:lnTo>
                <a:close/>
              </a:path>
            </a:pathLst>
          </a:custGeom>
          <a:solidFill>
            <a:srgbClr val="3333B2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8" name="object 8"/>
          <p:cNvSpPr txBox="1"/>
          <p:nvPr/>
        </p:nvSpPr>
        <p:spPr>
          <a:xfrm>
            <a:off x="204400" y="6659727"/>
            <a:ext cx="109513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841">
              <a:lnSpc>
                <a:spcPts val="1226"/>
              </a:lnSpc>
            </a:pPr>
            <a:r>
              <a:rPr sz="1057" dirty="0">
                <a:solidFill>
                  <a:srgbClr val="8C8CAC"/>
                </a:solidFill>
                <a:latin typeface="Arial"/>
                <a:cs typeface="Arial"/>
                <a:hlinkClick r:id="rId2" action="ppaction://hlinksldjump"/>
              </a:rPr>
              <a:t>The</a:t>
            </a:r>
            <a:r>
              <a:rPr sz="1057" spc="32" dirty="0">
                <a:solidFill>
                  <a:srgbClr val="8C8CAC"/>
                </a:solidFill>
                <a:latin typeface="Arial"/>
                <a:cs typeface="Arial"/>
                <a:hlinkClick r:id="rId2" action="ppaction://hlinksldjump"/>
              </a:rPr>
              <a:t> </a:t>
            </a:r>
            <a:r>
              <a:rPr sz="1057" spc="-21" dirty="0">
                <a:solidFill>
                  <a:srgbClr val="8C8CAC"/>
                </a:solidFill>
                <a:latin typeface="Arial"/>
                <a:cs typeface="Arial"/>
                <a:hlinkClick r:id="rId2" action="ppaction://hlinksldjump"/>
              </a:rPr>
              <a:t>Physics</a:t>
            </a:r>
            <a:r>
              <a:rPr sz="1057" spc="42" dirty="0">
                <a:solidFill>
                  <a:srgbClr val="8C8CAC"/>
                </a:solidFill>
                <a:latin typeface="Arial"/>
                <a:cs typeface="Arial"/>
                <a:hlinkClick r:id="rId2" action="ppaction://hlinksldjump"/>
              </a:rPr>
              <a:t> </a:t>
            </a:r>
            <a:r>
              <a:rPr sz="1057" spc="-53" dirty="0">
                <a:solidFill>
                  <a:srgbClr val="8C8CAC"/>
                </a:solidFill>
                <a:latin typeface="Arial"/>
                <a:cs typeface="Arial"/>
                <a:hlinkClick r:id="rId2" action="ppaction://hlinksldjump"/>
              </a:rPr>
              <a:t>Case</a:t>
            </a:r>
            <a:endParaRPr sz="1057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09649" y="6659727"/>
            <a:ext cx="100924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841">
              <a:lnSpc>
                <a:spcPts val="1226"/>
              </a:lnSpc>
            </a:pPr>
            <a:r>
              <a:rPr sz="1057" dirty="0">
                <a:solidFill>
                  <a:srgbClr val="8C8CAC"/>
                </a:solidFill>
                <a:latin typeface="Arial"/>
                <a:cs typeface="Arial"/>
                <a:hlinkClick r:id="rId4" action="ppaction://hlinksldjump"/>
              </a:rPr>
              <a:t>The</a:t>
            </a:r>
            <a:r>
              <a:rPr sz="1057" spc="74" dirty="0">
                <a:solidFill>
                  <a:srgbClr val="8C8CAC"/>
                </a:solidFill>
                <a:latin typeface="Arial"/>
                <a:cs typeface="Arial"/>
                <a:hlinkClick r:id="rId4" action="ppaction://hlinksldjump"/>
              </a:rPr>
              <a:t> </a:t>
            </a:r>
            <a:r>
              <a:rPr sz="1057" spc="-21" dirty="0">
                <a:solidFill>
                  <a:srgbClr val="8C8CAC"/>
                </a:solidFill>
                <a:latin typeface="Arial"/>
                <a:cs typeface="Arial"/>
                <a:hlinkClick r:id="rId4" action="ppaction://hlinksldjump"/>
              </a:rPr>
              <a:t>Experiment</a:t>
            </a:r>
            <a:endParaRPr sz="105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29155" y="6659727"/>
            <a:ext cx="159706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841">
              <a:lnSpc>
                <a:spcPts val="1226"/>
              </a:lnSpc>
            </a:pPr>
            <a:r>
              <a:rPr sz="1057" dirty="0">
                <a:solidFill>
                  <a:srgbClr val="8C8CAC"/>
                </a:solidFill>
                <a:latin typeface="Arial"/>
                <a:cs typeface="Arial"/>
                <a:hlinkClick r:id="rId5" action="ppaction://hlinksldjump"/>
              </a:rPr>
              <a:t>Theoretical</a:t>
            </a:r>
            <a:r>
              <a:rPr sz="1057" spc="42" dirty="0">
                <a:solidFill>
                  <a:srgbClr val="8C8CAC"/>
                </a:solidFill>
                <a:latin typeface="Arial"/>
                <a:cs typeface="Arial"/>
                <a:hlinkClick r:id="rId5" action="ppaction://hlinksldjump"/>
              </a:rPr>
              <a:t> </a:t>
            </a:r>
            <a:r>
              <a:rPr sz="1057" spc="-21" dirty="0">
                <a:solidFill>
                  <a:srgbClr val="8C8CAC"/>
                </a:solidFill>
                <a:latin typeface="Arial"/>
                <a:cs typeface="Arial"/>
                <a:hlinkClick r:id="rId5" action="ppaction://hlinksldjump"/>
              </a:rPr>
              <a:t>considerations</a:t>
            </a:r>
            <a:endParaRPr sz="1057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37137" y="6659727"/>
            <a:ext cx="746193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841">
              <a:lnSpc>
                <a:spcPts val="1226"/>
              </a:lnSpc>
            </a:pPr>
            <a:r>
              <a:rPr sz="1057" spc="-21" dirty="0">
                <a:solidFill>
                  <a:srgbClr val="8C8CAC"/>
                </a:solidFill>
                <a:latin typeface="Arial"/>
                <a:cs typeface="Arial"/>
                <a:hlinkClick r:id="" action="ppaction://noaction"/>
              </a:rPr>
              <a:t>Conclusions</a:t>
            </a:r>
            <a:endParaRPr sz="1057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093670" y="6659727"/>
            <a:ext cx="881743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841">
              <a:lnSpc>
                <a:spcPts val="1226"/>
              </a:lnSpc>
            </a:pPr>
            <a:r>
              <a:rPr sz="1057" dirty="0">
                <a:solidFill>
                  <a:srgbClr val="FFFFFF"/>
                </a:solidFill>
                <a:latin typeface="Arial"/>
                <a:cs typeface="Arial"/>
                <a:hlinkClick r:id="" action="ppaction://noaction"/>
              </a:rPr>
              <a:t>Backup </a:t>
            </a:r>
            <a:r>
              <a:rPr sz="1057" spc="-21" dirty="0">
                <a:solidFill>
                  <a:srgbClr val="FFFFFF"/>
                </a:solidFill>
                <a:latin typeface="Arial"/>
                <a:cs typeface="Arial"/>
                <a:hlinkClick r:id="" action="ppaction://noaction"/>
              </a:rPr>
              <a:t>Slides</a:t>
            </a:r>
            <a:endParaRPr sz="1057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D4180-F3A5-30CC-2713-5B4EE6D98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D35BEB8A-66DE-EC9E-3073-AE1652D390DF}"/>
              </a:ext>
            </a:extLst>
          </p:cNvPr>
          <p:cNvSpPr txBox="1"/>
          <p:nvPr/>
        </p:nvSpPr>
        <p:spPr>
          <a:xfrm>
            <a:off x="235132" y="103517"/>
            <a:ext cx="11469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Schematic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transfer reactions in inverse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kinematics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36FBC181-D7DA-0789-E60F-5B7A58230CB5}"/>
              </a:ext>
            </a:extLst>
          </p:cNvPr>
          <p:cNvCxnSpPr>
            <a:cxnSpLocks/>
          </p:cNvCxnSpPr>
          <p:nvPr/>
        </p:nvCxnSpPr>
        <p:spPr>
          <a:xfrm>
            <a:off x="10510" y="569996"/>
            <a:ext cx="5362575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32A8FE0-BE11-0404-BFA6-46DCD8A20387}"/>
              </a:ext>
            </a:extLst>
          </p:cNvPr>
          <p:cNvSpPr txBox="1"/>
          <p:nvPr/>
        </p:nvSpPr>
        <p:spPr>
          <a:xfrm>
            <a:off x="1242822" y="648969"/>
            <a:ext cx="3438144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Stripping reactions</a:t>
            </a:r>
            <a:endParaRPr lang="en-GB" sz="2400" dirty="0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B421BC67-C5CE-32D4-45F6-F9782BB71CD3}"/>
              </a:ext>
            </a:extLst>
          </p:cNvPr>
          <p:cNvSpPr/>
          <p:nvPr/>
        </p:nvSpPr>
        <p:spPr>
          <a:xfrm>
            <a:off x="694944" y="1192638"/>
            <a:ext cx="4489704" cy="498027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92F69BA9-09A6-C0D2-C179-2B7A06FC1B85}"/>
              </a:ext>
            </a:extLst>
          </p:cNvPr>
          <p:cNvSpPr/>
          <p:nvPr/>
        </p:nvSpPr>
        <p:spPr>
          <a:xfrm>
            <a:off x="6864096" y="1192636"/>
            <a:ext cx="4346448" cy="511149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A200F04-3722-E092-8F22-745B2495F27F}"/>
              </a:ext>
            </a:extLst>
          </p:cNvPr>
          <p:cNvSpPr txBox="1"/>
          <p:nvPr/>
        </p:nvSpPr>
        <p:spPr>
          <a:xfrm>
            <a:off x="7347204" y="636366"/>
            <a:ext cx="343814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Pick-up reactions</a:t>
            </a:r>
            <a:endParaRPr lang="en-GB" sz="24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EB67DCF-C573-6079-FA0D-5333EA508220}"/>
              </a:ext>
            </a:extLst>
          </p:cNvPr>
          <p:cNvSpPr txBox="1"/>
          <p:nvPr/>
        </p:nvSpPr>
        <p:spPr>
          <a:xfrm>
            <a:off x="903732" y="1443946"/>
            <a:ext cx="41163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/>
              <a:t>(</a:t>
            </a:r>
            <a:r>
              <a:rPr lang="it-IT" dirty="0" err="1"/>
              <a:t>d,p</a:t>
            </a:r>
            <a:r>
              <a:rPr lang="it-IT" dirty="0"/>
              <a:t>), (</a:t>
            </a:r>
            <a:r>
              <a:rPr lang="it-IT" dirty="0" err="1"/>
              <a:t>t,p</a:t>
            </a:r>
            <a:r>
              <a:rPr lang="it-IT" dirty="0"/>
              <a:t>), (</a:t>
            </a:r>
            <a:r>
              <a:rPr lang="it-IT" baseline="30000" dirty="0"/>
              <a:t>3</a:t>
            </a:r>
            <a:r>
              <a:rPr lang="it-IT" dirty="0"/>
              <a:t>He,d), (</a:t>
            </a:r>
            <a:r>
              <a:rPr lang="it-IT" baseline="30000" dirty="0"/>
              <a:t>3</a:t>
            </a:r>
            <a:r>
              <a:rPr lang="it-IT" dirty="0"/>
              <a:t>He,n), (</a:t>
            </a:r>
            <a:r>
              <a:rPr lang="el-GR" dirty="0"/>
              <a:t>α</a:t>
            </a:r>
            <a:r>
              <a:rPr lang="it-IT" dirty="0"/>
              <a:t>,</a:t>
            </a:r>
            <a:r>
              <a:rPr lang="it-IT" baseline="30000" dirty="0"/>
              <a:t>3</a:t>
            </a:r>
            <a:r>
              <a:rPr lang="it-IT" dirty="0"/>
              <a:t>He)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 err="1"/>
              <a:t>Typical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 energies: </a:t>
            </a:r>
            <a:r>
              <a:rPr lang="it-IT" b="1" dirty="0"/>
              <a:t>5-10 MeV/u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/>
              <a:t>Maximum of the cross </a:t>
            </a:r>
            <a:r>
              <a:rPr lang="it-IT" dirty="0" err="1"/>
              <a:t>section</a:t>
            </a:r>
            <a:r>
              <a:rPr lang="it-IT" dirty="0"/>
              <a:t>: </a:t>
            </a:r>
            <a:r>
              <a:rPr lang="it-IT" b="1" dirty="0" err="1"/>
              <a:t>backward</a:t>
            </a:r>
            <a:r>
              <a:rPr lang="it-IT" dirty="0"/>
              <a:t> </a:t>
            </a:r>
            <a:r>
              <a:rPr lang="it-IT" dirty="0" err="1"/>
              <a:t>laboratory</a:t>
            </a:r>
            <a:r>
              <a:rPr lang="it-IT" dirty="0"/>
              <a:t> </a:t>
            </a:r>
            <a:r>
              <a:rPr lang="it-IT" dirty="0" err="1"/>
              <a:t>angles</a:t>
            </a:r>
            <a:endParaRPr lang="it-IT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 err="1"/>
              <a:t>Possible</a:t>
            </a:r>
            <a:r>
              <a:rPr lang="it-IT" dirty="0"/>
              <a:t> </a:t>
            </a:r>
            <a:r>
              <a:rPr lang="it-IT" dirty="0" err="1"/>
              <a:t>experimental</a:t>
            </a:r>
            <a:r>
              <a:rPr lang="it-IT" dirty="0"/>
              <a:t> </a:t>
            </a:r>
            <a:r>
              <a:rPr lang="it-IT" dirty="0" err="1"/>
              <a:t>difficulties</a:t>
            </a:r>
            <a:r>
              <a:rPr lang="it-IT" dirty="0"/>
              <a:t>: </a:t>
            </a:r>
            <a:r>
              <a:rPr lang="it-IT" b="1" dirty="0"/>
              <a:t>low energy </a:t>
            </a:r>
            <a:r>
              <a:rPr lang="it-IT" dirty="0"/>
              <a:t>of light </a:t>
            </a:r>
            <a:r>
              <a:rPr lang="it-IT" dirty="0" err="1"/>
              <a:t>particles</a:t>
            </a:r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62A48DF8-7524-F0B3-C949-67D15AB31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106" y="4149360"/>
            <a:ext cx="2137924" cy="202355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9CA1360-ADBA-4B2F-1BB7-B6DB09C2F89B}"/>
              </a:ext>
            </a:extLst>
          </p:cNvPr>
          <p:cNvSpPr txBox="1"/>
          <p:nvPr/>
        </p:nvSpPr>
        <p:spPr>
          <a:xfrm>
            <a:off x="7094220" y="1328034"/>
            <a:ext cx="41163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/>
              <a:t>(</a:t>
            </a:r>
            <a:r>
              <a:rPr lang="it-IT" dirty="0" err="1"/>
              <a:t>p,d</a:t>
            </a:r>
            <a:r>
              <a:rPr lang="it-IT" dirty="0"/>
              <a:t>), (</a:t>
            </a:r>
            <a:r>
              <a:rPr lang="it-IT" dirty="0" err="1"/>
              <a:t>p,t</a:t>
            </a:r>
            <a:r>
              <a:rPr lang="it-IT" dirty="0"/>
              <a:t>), (d,</a:t>
            </a:r>
            <a:r>
              <a:rPr lang="it-IT" baseline="30000" dirty="0"/>
              <a:t>3</a:t>
            </a:r>
            <a:r>
              <a:rPr lang="it-IT" dirty="0"/>
              <a:t>He), (</a:t>
            </a:r>
            <a:r>
              <a:rPr lang="it-IT" baseline="30000" dirty="0"/>
              <a:t>3</a:t>
            </a:r>
            <a:r>
              <a:rPr lang="it-IT" dirty="0"/>
              <a:t>He,</a:t>
            </a:r>
            <a:r>
              <a:rPr lang="el-GR" dirty="0"/>
              <a:t>α</a:t>
            </a:r>
            <a:r>
              <a:rPr lang="it-IT" dirty="0"/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 err="1"/>
              <a:t>Typical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 energies: </a:t>
            </a:r>
            <a:r>
              <a:rPr lang="it-IT" b="1" dirty="0"/>
              <a:t>30-50 MeV/u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/>
              <a:t>Maximum of the cross </a:t>
            </a:r>
            <a:r>
              <a:rPr lang="it-IT" dirty="0" err="1"/>
              <a:t>section</a:t>
            </a:r>
            <a:r>
              <a:rPr lang="it-IT" dirty="0"/>
              <a:t>: </a:t>
            </a:r>
            <a:r>
              <a:rPr lang="it-IT" b="1" dirty="0" err="1"/>
              <a:t>forward</a:t>
            </a:r>
            <a:r>
              <a:rPr lang="it-IT" dirty="0"/>
              <a:t> </a:t>
            </a:r>
            <a:r>
              <a:rPr lang="it-IT" dirty="0" err="1"/>
              <a:t>laboratory</a:t>
            </a:r>
            <a:r>
              <a:rPr lang="it-IT" dirty="0"/>
              <a:t> </a:t>
            </a:r>
            <a:r>
              <a:rPr lang="it-IT" dirty="0" err="1"/>
              <a:t>angles</a:t>
            </a:r>
            <a:endParaRPr lang="it-IT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 err="1"/>
              <a:t>Possible</a:t>
            </a:r>
            <a:r>
              <a:rPr lang="it-IT" dirty="0"/>
              <a:t> </a:t>
            </a:r>
            <a:r>
              <a:rPr lang="it-IT" dirty="0" err="1"/>
              <a:t>experimental</a:t>
            </a:r>
            <a:r>
              <a:rPr lang="it-IT" dirty="0"/>
              <a:t> </a:t>
            </a:r>
            <a:r>
              <a:rPr lang="it-IT" dirty="0" err="1"/>
              <a:t>difficulties</a:t>
            </a:r>
            <a:r>
              <a:rPr lang="it-IT" dirty="0"/>
              <a:t>: </a:t>
            </a:r>
            <a:r>
              <a:rPr lang="it-IT" b="1" dirty="0"/>
              <a:t>background</a:t>
            </a:r>
            <a:r>
              <a:rPr lang="it-IT" dirty="0"/>
              <a:t> in </a:t>
            </a:r>
            <a:r>
              <a:rPr lang="it-IT" dirty="0" err="1"/>
              <a:t>particle</a:t>
            </a:r>
            <a:r>
              <a:rPr lang="it-IT" dirty="0"/>
              <a:t> </a:t>
            </a:r>
            <a:r>
              <a:rPr lang="it-IT" dirty="0" err="1"/>
              <a:t>spectra</a:t>
            </a:r>
            <a:r>
              <a:rPr lang="it-IT" dirty="0"/>
              <a:t> from </a:t>
            </a:r>
            <a:r>
              <a:rPr lang="it-IT" dirty="0" err="1"/>
              <a:t>competent</a:t>
            </a:r>
            <a:r>
              <a:rPr lang="it-IT" dirty="0"/>
              <a:t> reaction </a:t>
            </a:r>
            <a:r>
              <a:rPr lang="it-IT" dirty="0" err="1"/>
              <a:t>channels</a:t>
            </a:r>
            <a:endParaRPr lang="it-IT" dirty="0"/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0A148A65-ADEF-DDFA-7363-A7FB8E89A3D5}"/>
              </a:ext>
            </a:extLst>
          </p:cNvPr>
          <p:cNvGrpSpPr/>
          <p:nvPr/>
        </p:nvGrpSpPr>
        <p:grpSpPr>
          <a:xfrm>
            <a:off x="7760904" y="4118118"/>
            <a:ext cx="2552831" cy="2161930"/>
            <a:chOff x="7760904" y="4281382"/>
            <a:chExt cx="2552831" cy="2161930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9DD4DD46-8712-A854-E163-0090B1E06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60904" y="4341354"/>
              <a:ext cx="2552831" cy="2101958"/>
            </a:xfrm>
            <a:prstGeom prst="rect">
              <a:avLst/>
            </a:prstGeom>
          </p:spPr>
        </p:pic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211C0A3A-306A-64E7-E44C-3E83E62610DC}"/>
                </a:ext>
              </a:extLst>
            </p:cNvPr>
            <p:cNvSpPr/>
            <p:nvPr/>
          </p:nvSpPr>
          <p:spPr>
            <a:xfrm>
              <a:off x="8714232" y="4281382"/>
              <a:ext cx="704088" cy="191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5A58E78-EEB6-2459-5060-190D201CFE0B}"/>
              </a:ext>
            </a:extLst>
          </p:cNvPr>
          <p:cNvSpPr txBox="1"/>
          <p:nvPr/>
        </p:nvSpPr>
        <p:spPr>
          <a:xfrm>
            <a:off x="325120" y="6319520"/>
            <a:ext cx="1601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F. Galtarossa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8CFAF8C-FA1A-990B-0696-FA2C7C52A365}"/>
              </a:ext>
            </a:extLst>
          </p:cNvPr>
          <p:cNvSpPr txBox="1"/>
          <p:nvPr/>
        </p:nvSpPr>
        <p:spPr>
          <a:xfrm>
            <a:off x="4759806" y="6319520"/>
            <a:ext cx="4028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NUSDAF meeting, 22-24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0350756-95AF-F980-E910-72161A77159B}"/>
              </a:ext>
            </a:extLst>
          </p:cNvPr>
          <p:cNvSpPr txBox="1"/>
          <p:nvPr/>
        </p:nvSpPr>
        <p:spPr>
          <a:xfrm>
            <a:off x="11355537" y="6319520"/>
            <a:ext cx="765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66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linea, schermata, Diagramma&#10;&#10;Descrizione generata automaticamente">
            <a:extLst>
              <a:ext uri="{FF2B5EF4-FFF2-40B4-BE49-F238E27FC236}">
                <a16:creationId xmlns:a16="http://schemas.microsoft.com/office/drawing/2014/main" id="{46E1D161-A4D3-5A58-D6D9-0968AC6C2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0" y="995365"/>
            <a:ext cx="4058655" cy="2631115"/>
          </a:xfrm>
          <a:prstGeom prst="rect">
            <a:avLst/>
          </a:prstGeom>
        </p:spPr>
      </p:pic>
      <p:pic>
        <p:nvPicPr>
          <p:cNvPr id="12" name="Immagine 11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8CD680BE-BDB7-B067-09A3-6FA988A50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6" y="3729030"/>
            <a:ext cx="3750311" cy="2695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9B774A69-F2B9-87D7-791E-F95D0D37D2FC}"/>
                  </a:ext>
                </a:extLst>
              </p:cNvPr>
              <p:cNvSpPr txBox="1"/>
              <p:nvPr/>
            </p:nvSpPr>
            <p:spPr>
              <a:xfrm>
                <a:off x="2938312" y="1547815"/>
                <a:ext cx="858120" cy="5752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9B774A69-F2B9-87D7-791E-F95D0D37D2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312" y="1547815"/>
                <a:ext cx="858120" cy="5752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7DEC9095-1E0D-3036-C59A-F2572F8DC039}"/>
                  </a:ext>
                </a:extLst>
              </p:cNvPr>
              <p:cNvSpPr txBox="1"/>
              <p:nvPr/>
            </p:nvSpPr>
            <p:spPr>
              <a:xfrm>
                <a:off x="2966262" y="4218381"/>
                <a:ext cx="858120" cy="5752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7DEC9095-1E0D-3036-C59A-F2572F8DC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6262" y="4218381"/>
                <a:ext cx="858120" cy="5752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F7081113-0C74-D8EA-C872-1EE0FD270933}"/>
              </a:ext>
            </a:extLst>
          </p:cNvPr>
          <p:cNvCxnSpPr>
            <a:cxnSpLocks/>
          </p:cNvCxnSpPr>
          <p:nvPr/>
        </p:nvCxnSpPr>
        <p:spPr>
          <a:xfrm>
            <a:off x="4156769" y="2690816"/>
            <a:ext cx="0" cy="584789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89406B0-67ED-20C8-B671-21C3D20CAC32}"/>
              </a:ext>
            </a:extLst>
          </p:cNvPr>
          <p:cNvSpPr txBox="1"/>
          <p:nvPr/>
        </p:nvSpPr>
        <p:spPr>
          <a:xfrm>
            <a:off x="4124713" y="2829321"/>
            <a:ext cx="786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C00000"/>
                </a:solidFill>
              </a:rPr>
              <a:t>1 MeV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17306046-B3E9-B734-847F-752FAF2FFD9C}"/>
              </a:ext>
            </a:extLst>
          </p:cNvPr>
          <p:cNvCxnSpPr>
            <a:cxnSpLocks/>
          </p:cNvCxnSpPr>
          <p:nvPr/>
        </p:nvCxnSpPr>
        <p:spPr>
          <a:xfrm>
            <a:off x="4124713" y="5651822"/>
            <a:ext cx="0" cy="204075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364F3F3-9C6B-A6D3-39EA-B7258BAF6396}"/>
              </a:ext>
            </a:extLst>
          </p:cNvPr>
          <p:cNvSpPr txBox="1"/>
          <p:nvPr/>
        </p:nvSpPr>
        <p:spPr>
          <a:xfrm>
            <a:off x="4124712" y="5592968"/>
            <a:ext cx="786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C00000"/>
                </a:solidFill>
              </a:rPr>
              <a:t>300 </a:t>
            </a:r>
            <a:r>
              <a:rPr lang="it-IT" sz="1400" dirty="0" err="1">
                <a:solidFill>
                  <a:srgbClr val="C00000"/>
                </a:solidFill>
              </a:rPr>
              <a:t>keV</a:t>
            </a:r>
            <a:endParaRPr lang="it-IT" sz="1400" dirty="0">
              <a:solidFill>
                <a:srgbClr val="C00000"/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57FEE5A-35AC-4743-6E5B-2964ED2F83D5}"/>
              </a:ext>
            </a:extLst>
          </p:cNvPr>
          <p:cNvSpPr txBox="1"/>
          <p:nvPr/>
        </p:nvSpPr>
        <p:spPr>
          <a:xfrm>
            <a:off x="845816" y="2683090"/>
            <a:ext cx="1198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endParaRPr lang="it-IT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53B39E4-F44E-5108-94A8-D07EDD101B64}"/>
              </a:ext>
            </a:extLst>
          </p:cNvPr>
          <p:cNvSpPr txBox="1"/>
          <p:nvPr/>
        </p:nvSpPr>
        <p:spPr>
          <a:xfrm>
            <a:off x="897487" y="5592968"/>
            <a:ext cx="1305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INVERSE</a:t>
            </a:r>
            <a:endParaRPr lang="it-IT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7656CA0C-A277-7571-7EB9-6B08D2D0A4BB}"/>
              </a:ext>
            </a:extLst>
          </p:cNvPr>
          <p:cNvSpPr txBox="1"/>
          <p:nvPr/>
        </p:nvSpPr>
        <p:spPr>
          <a:xfrm>
            <a:off x="5606961" y="1081373"/>
            <a:ext cx="23073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SOLENOIDS</a:t>
            </a:r>
          </a:p>
          <a:p>
            <a:pPr algn="ctr"/>
            <a:r>
              <a:rPr lang="it-IT" sz="1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(limited to ≥ 10</a:t>
            </a:r>
            <a:r>
              <a:rPr lang="it-IT" sz="1400" baseline="30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it-IT" sz="1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pps</a:t>
            </a:r>
            <a:r>
              <a:rPr lang="it-IT" sz="1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2" name="Image 10">
            <a:extLst>
              <a:ext uri="{FF2B5EF4-FFF2-40B4-BE49-F238E27FC236}">
                <a16:creationId xmlns:a16="http://schemas.microsoft.com/office/drawing/2014/main" id="{21B86CC9-DB84-8294-C766-9D30F615D5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1087" y="4005249"/>
            <a:ext cx="1516921" cy="1555606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9D3DDD6-EFD7-7896-6C47-9D6454D81352}"/>
              </a:ext>
            </a:extLst>
          </p:cNvPr>
          <p:cNvSpPr txBox="1"/>
          <p:nvPr/>
        </p:nvSpPr>
        <p:spPr>
          <a:xfrm>
            <a:off x="5119783" y="3245983"/>
            <a:ext cx="2999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HIGHLY-SEGMENTED SILICON ARRAYS</a:t>
            </a:r>
            <a:endParaRPr lang="it-IT" sz="1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A2E17F7-0933-898C-C178-3E5F0FAA0D7F}"/>
              </a:ext>
            </a:extLst>
          </p:cNvPr>
          <p:cNvSpPr txBox="1"/>
          <p:nvPr/>
        </p:nvSpPr>
        <p:spPr>
          <a:xfrm>
            <a:off x="8685465" y="3429000"/>
            <a:ext cx="2999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PROJECTION CHAMBERS</a:t>
            </a:r>
            <a:endParaRPr lang="it-IT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 descr="Immagine che contiene Componente elettrico, Componente di circuito, Componente di circuito passivo, ingegneria&#10;&#10;Il contenuto generato dall'IA potrebbe non essere corretto.">
            <a:extLst>
              <a:ext uri="{FF2B5EF4-FFF2-40B4-BE49-F238E27FC236}">
                <a16:creationId xmlns:a16="http://schemas.microsoft.com/office/drawing/2014/main" id="{52A55D87-A8D6-F37E-4373-0AE3DA1374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795" y="4204677"/>
            <a:ext cx="2706867" cy="174065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8454D29-67A4-EA76-C07D-084C3646182E}"/>
              </a:ext>
            </a:extLst>
          </p:cNvPr>
          <p:cNvSpPr txBox="1"/>
          <p:nvPr/>
        </p:nvSpPr>
        <p:spPr>
          <a:xfrm>
            <a:off x="235131" y="103517"/>
            <a:ext cx="10006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RIBs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dealing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kinematic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compression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low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luminosity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36140CFE-C66D-88B9-AEB5-D014126468D6}"/>
              </a:ext>
            </a:extLst>
          </p:cNvPr>
          <p:cNvCxnSpPr>
            <a:cxnSpLocks/>
          </p:cNvCxnSpPr>
          <p:nvPr/>
        </p:nvCxnSpPr>
        <p:spPr>
          <a:xfrm>
            <a:off x="10510" y="569996"/>
            <a:ext cx="5362575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9E2B2F2-1B0A-C8D2-186E-5CCB68FE0AAE}"/>
              </a:ext>
            </a:extLst>
          </p:cNvPr>
          <p:cNvSpPr txBox="1"/>
          <p:nvPr/>
        </p:nvSpPr>
        <p:spPr>
          <a:xfrm>
            <a:off x="9130675" y="5975199"/>
            <a:ext cx="228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Suitable</a:t>
            </a:r>
            <a:r>
              <a:rPr lang="it-IT" sz="1600" dirty="0"/>
              <a:t> for </a:t>
            </a:r>
            <a:r>
              <a:rPr lang="it-IT" sz="1600" dirty="0" err="1"/>
              <a:t>very</a:t>
            </a:r>
            <a:r>
              <a:rPr lang="it-IT" sz="1600" dirty="0"/>
              <a:t> low </a:t>
            </a:r>
            <a:r>
              <a:rPr lang="it-IT" sz="1600" dirty="0" err="1"/>
              <a:t>intensities</a:t>
            </a:r>
            <a:r>
              <a:rPr lang="it-IT" sz="1600" dirty="0"/>
              <a:t> (&lt; 10</a:t>
            </a:r>
            <a:r>
              <a:rPr lang="it-IT" sz="1600" baseline="30000" dirty="0"/>
              <a:t>4</a:t>
            </a:r>
            <a:r>
              <a:rPr lang="it-IT" sz="1600" dirty="0"/>
              <a:t> </a:t>
            </a:r>
            <a:r>
              <a:rPr lang="it-IT" sz="1600" dirty="0" err="1"/>
              <a:t>pps</a:t>
            </a:r>
            <a:r>
              <a:rPr lang="it-IT" sz="1600" dirty="0"/>
              <a:t>)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CF64F90-20F2-BAF9-2EEC-176A18027F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7654" y="1920198"/>
            <a:ext cx="3425914" cy="1107955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516B81E-EF89-3D8B-D01B-AAA0C93DFDA2}"/>
              </a:ext>
            </a:extLst>
          </p:cNvPr>
          <p:cNvSpPr txBox="1"/>
          <p:nvPr/>
        </p:nvSpPr>
        <p:spPr>
          <a:xfrm>
            <a:off x="5660853" y="5592968"/>
            <a:ext cx="228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Well-adapted</a:t>
            </a:r>
            <a:r>
              <a:rPr lang="it-IT" sz="1600" dirty="0"/>
              <a:t> to be </a:t>
            </a:r>
            <a:r>
              <a:rPr lang="it-IT" sz="1600" dirty="0" err="1"/>
              <a:t>coupled</a:t>
            </a:r>
            <a:r>
              <a:rPr lang="it-IT" sz="1600" dirty="0"/>
              <a:t> to γ-ray arrays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0E93568-C3CE-5D8B-5572-4FC2151C7B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1795" y="524139"/>
            <a:ext cx="2571988" cy="263111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8509F3C-12C7-5ED7-910E-F79E6F11D888}"/>
              </a:ext>
            </a:extLst>
          </p:cNvPr>
          <p:cNvSpPr txBox="1"/>
          <p:nvPr/>
        </p:nvSpPr>
        <p:spPr>
          <a:xfrm>
            <a:off x="8668423" y="3137098"/>
            <a:ext cx="3145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Taken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from SOLARIS White Paper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79CC8C9-A6E8-B5F0-8BBB-B16A171EB84F}"/>
              </a:ext>
            </a:extLst>
          </p:cNvPr>
          <p:cNvSpPr txBox="1"/>
          <p:nvPr/>
        </p:nvSpPr>
        <p:spPr>
          <a:xfrm>
            <a:off x="325120" y="6319520"/>
            <a:ext cx="1601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F. Galtarossa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C89BFAD-49C2-029F-62E5-04123E5D7DE5}"/>
              </a:ext>
            </a:extLst>
          </p:cNvPr>
          <p:cNvSpPr txBox="1"/>
          <p:nvPr/>
        </p:nvSpPr>
        <p:spPr>
          <a:xfrm>
            <a:off x="4759806" y="6319520"/>
            <a:ext cx="4028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NUSDAF meeting, 22-24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6DA9A86-DEF9-2D47-0791-F3A11F2819E4}"/>
              </a:ext>
            </a:extLst>
          </p:cNvPr>
          <p:cNvSpPr txBox="1"/>
          <p:nvPr/>
        </p:nvSpPr>
        <p:spPr>
          <a:xfrm>
            <a:off x="11355537" y="6319520"/>
            <a:ext cx="765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91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28" grpId="0"/>
      <p:bldP spid="31" grpId="0"/>
      <p:bldP spid="33" grpId="0"/>
      <p:bldP spid="4" grpId="0"/>
      <p:bldP spid="6" grpId="0"/>
      <p:bldP spid="16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11D0ED-945E-28F5-C2AF-1CFD61CE9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5802" y="2766218"/>
            <a:ext cx="7740396" cy="1325563"/>
          </a:xfrm>
        </p:spPr>
        <p:txBody>
          <a:bodyPr/>
          <a:lstStyle/>
          <a:p>
            <a:pPr algn="ctr"/>
            <a:r>
              <a:rPr lang="it-IT" dirty="0" err="1">
                <a:solidFill>
                  <a:srgbClr val="C00000"/>
                </a:solidFill>
              </a:rPr>
              <a:t>Possibilities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at</a:t>
            </a:r>
            <a:r>
              <a:rPr lang="it-IT" dirty="0">
                <a:solidFill>
                  <a:srgbClr val="C00000"/>
                </a:solidFill>
              </a:rPr>
              <a:t> FRIB </a:t>
            </a:r>
            <a:r>
              <a:rPr lang="it-IT" dirty="0" err="1">
                <a:solidFill>
                  <a:srgbClr val="C00000"/>
                </a:solidFill>
              </a:rPr>
              <a:t>along</a:t>
            </a:r>
            <a:r>
              <a:rPr lang="it-IT" dirty="0">
                <a:solidFill>
                  <a:srgbClr val="C00000"/>
                </a:solidFill>
              </a:rPr>
              <a:t> N = 28</a:t>
            </a:r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277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ttangolo 39">
            <a:extLst>
              <a:ext uri="{FF2B5EF4-FFF2-40B4-BE49-F238E27FC236}">
                <a16:creationId xmlns:a16="http://schemas.microsoft.com/office/drawing/2014/main" id="{3A832914-1DAB-4F35-8C61-59290B78B514}"/>
              </a:ext>
            </a:extLst>
          </p:cNvPr>
          <p:cNvSpPr/>
          <p:nvPr/>
        </p:nvSpPr>
        <p:spPr>
          <a:xfrm>
            <a:off x="930091" y="5657062"/>
            <a:ext cx="381642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Gade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et al.,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PRC 68, 014302 (2003)</a:t>
            </a:r>
          </a:p>
          <a:p>
            <a:pPr>
              <a:spcBef>
                <a:spcPct val="50000"/>
              </a:spcBef>
              <a:defRPr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Calinescu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PRC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93, 044333 (2016)</a:t>
            </a:r>
          </a:p>
        </p:txBody>
      </p:sp>
      <p:sp>
        <p:nvSpPr>
          <p:cNvPr id="76" name="CasellaDiTesto 4">
            <a:extLst>
              <a:ext uri="{FF2B5EF4-FFF2-40B4-BE49-F238E27FC236}">
                <a16:creationId xmlns:a16="http://schemas.microsoft.com/office/drawing/2014/main" id="{FBCEE98F-34B0-4EAA-98F1-DB98650E4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3459" y="4571781"/>
            <a:ext cx="3893061" cy="997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ts val="1250"/>
              </a:spcBef>
            </a:pPr>
            <a:r>
              <a:rPr lang="en-GB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Large discrepancy with the measured B(E2) value at N=28: </a:t>
            </a:r>
          </a:p>
          <a:p>
            <a:pPr algn="ctr" eaLnBrk="1" hangingPunct="1">
              <a:spcBef>
                <a:spcPts val="1250"/>
              </a:spcBef>
            </a:pPr>
            <a:r>
              <a:rPr lang="en-GB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problem with the proton E2 contribution ?</a:t>
            </a:r>
          </a:p>
        </p:txBody>
      </p:sp>
      <p:pic>
        <p:nvPicPr>
          <p:cNvPr id="77" name="Immagine 76" descr="Immagine che contiene testo, mappa&#10;&#10;Descrizione generata con affidabilità molto elevata">
            <a:extLst>
              <a:ext uri="{FF2B5EF4-FFF2-40B4-BE49-F238E27FC236}">
                <a16:creationId xmlns:a16="http://schemas.microsoft.com/office/drawing/2014/main" id="{5E2A8177-5410-41C1-B823-CCF734867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233" y="1491931"/>
            <a:ext cx="4601852" cy="3005879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FD3CA0F2-E0A6-F068-3529-F945A885C8FD}"/>
              </a:ext>
            </a:extLst>
          </p:cNvPr>
          <p:cNvSpPr/>
          <p:nvPr/>
        </p:nvSpPr>
        <p:spPr>
          <a:xfrm>
            <a:off x="3828091" y="1601660"/>
            <a:ext cx="514902" cy="22950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7DD2291-EACE-93E7-7ACC-CB5F39D57069}"/>
              </a:ext>
            </a:extLst>
          </p:cNvPr>
          <p:cNvSpPr txBox="1"/>
          <p:nvPr/>
        </p:nvSpPr>
        <p:spPr>
          <a:xfrm>
            <a:off x="235132" y="103517"/>
            <a:ext cx="5375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= 28?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0712EE72-4765-0A0B-1FB8-E80D1DE900C2}"/>
              </a:ext>
            </a:extLst>
          </p:cNvPr>
          <p:cNvCxnSpPr>
            <a:cxnSpLocks/>
          </p:cNvCxnSpPr>
          <p:nvPr/>
        </p:nvCxnSpPr>
        <p:spPr>
          <a:xfrm>
            <a:off x="10510" y="569996"/>
            <a:ext cx="5362575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ject 8">
            <a:extLst>
              <a:ext uri="{FF2B5EF4-FFF2-40B4-BE49-F238E27FC236}">
                <a16:creationId xmlns:a16="http://schemas.microsoft.com/office/drawing/2014/main" id="{BBCA8608-C770-A977-66A1-AE69EBCF270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25926" y="2994870"/>
            <a:ext cx="3134192" cy="286852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36618E5-ADD0-B58F-856A-CD27AD913715}"/>
              </a:ext>
            </a:extLst>
          </p:cNvPr>
          <p:cNvSpPr txBox="1"/>
          <p:nvPr/>
        </p:nvSpPr>
        <p:spPr>
          <a:xfrm>
            <a:off x="7844813" y="5818644"/>
            <a:ext cx="36458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>
              <a:lnSpc>
                <a:spcPct val="100000"/>
              </a:lnSpc>
              <a:spcBef>
                <a:spcPts val="95"/>
              </a:spcBef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it-IT" sz="1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spc="-55" dirty="0">
                <a:latin typeface="Arial" panose="020B0604020202020204" pitchFamily="34" charset="0"/>
                <a:cs typeface="Arial" panose="020B0604020202020204" pitchFamily="34" charset="0"/>
              </a:rPr>
              <a:t>Longfellow</a:t>
            </a:r>
            <a:r>
              <a:rPr lang="it-IT" sz="1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it-IT" sz="1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al.,</a:t>
            </a:r>
            <a:r>
              <a:rPr lang="it-IT" sz="1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spc="-90" dirty="0">
                <a:latin typeface="Arial" panose="020B0604020202020204" pitchFamily="34" charset="0"/>
                <a:cs typeface="Arial" panose="020B0604020202020204" pitchFamily="34" charset="0"/>
              </a:rPr>
              <a:t>PRC</a:t>
            </a:r>
            <a:r>
              <a:rPr lang="it-IT" sz="14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spc="-55" dirty="0">
                <a:latin typeface="Arial" panose="020B0604020202020204" pitchFamily="34" charset="0"/>
                <a:cs typeface="Arial" panose="020B0604020202020204" pitchFamily="34" charset="0"/>
              </a:rPr>
              <a:t>103</a:t>
            </a:r>
            <a:r>
              <a:rPr lang="it-IT" sz="1400" spc="-5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it-IT" sz="1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spc="-80" dirty="0">
                <a:latin typeface="Arial" panose="020B0604020202020204" pitchFamily="34" charset="0"/>
                <a:cs typeface="Arial" panose="020B0604020202020204" pitchFamily="34" charset="0"/>
              </a:rPr>
              <a:t>054309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spc="-10" dirty="0">
                <a:latin typeface="Arial" panose="020B0604020202020204" pitchFamily="34" charset="0"/>
                <a:cs typeface="Arial" panose="020B0604020202020204" pitchFamily="34" charset="0"/>
              </a:rPr>
              <a:t>(2021)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E8C373-7464-8061-63EA-731E74253612}"/>
              </a:ext>
            </a:extLst>
          </p:cNvPr>
          <p:cNvSpPr txBox="1"/>
          <p:nvPr/>
        </p:nvSpPr>
        <p:spPr>
          <a:xfrm>
            <a:off x="7495353" y="385330"/>
            <a:ext cx="39953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Similar discrepancy in </a:t>
            </a:r>
            <a:r>
              <a:rPr lang="en-US" sz="1600" b="1" baseline="30000" dirty="0"/>
              <a:t>44</a:t>
            </a:r>
            <a:r>
              <a:rPr lang="en-US" sz="1600" b="1" dirty="0"/>
              <a:t>S</a:t>
            </a:r>
            <a:r>
              <a:rPr lang="en-US" sz="1600" dirty="0"/>
              <a:t>, located −2p with respect to </a:t>
            </a:r>
            <a:r>
              <a:rPr lang="en-US" sz="1600" baseline="30000" dirty="0"/>
              <a:t>46</a:t>
            </a:r>
            <a:r>
              <a:rPr lang="en-US" sz="1600" dirty="0"/>
              <a:t>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Intermediate-energy Coulomb excitation measurements in agreement with the SDPF-U results up to </a:t>
            </a:r>
            <a:r>
              <a:rPr lang="en-US" sz="1600" baseline="30000" dirty="0"/>
              <a:t>42</a:t>
            </a:r>
            <a:r>
              <a:rPr lang="en-US" sz="1600" dirty="0"/>
              <a:t>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Effect of polarization charges on B(E2) calculations is found </a:t>
            </a:r>
            <a:r>
              <a:rPr lang="en-US" sz="1600" b="1" dirty="0"/>
              <a:t>not sufficient </a:t>
            </a:r>
            <a:r>
              <a:rPr lang="en-US" sz="1600" dirty="0"/>
              <a:t>to justify the discrepancy in </a:t>
            </a:r>
            <a:r>
              <a:rPr lang="en-US" sz="1600" baseline="30000" dirty="0"/>
              <a:t>46</a:t>
            </a:r>
            <a:r>
              <a:rPr lang="en-US" sz="1600" dirty="0"/>
              <a:t>Ar and </a:t>
            </a:r>
            <a:r>
              <a:rPr lang="en-US" sz="1600" baseline="30000" dirty="0"/>
              <a:t>44</a:t>
            </a:r>
            <a:r>
              <a:rPr lang="en-US" sz="1600" dirty="0"/>
              <a:t>S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6BBE5C2E-9F69-D8BC-18FD-C606B4BE4A8B}"/>
              </a:ext>
            </a:extLst>
          </p:cNvPr>
          <p:cNvSpPr/>
          <p:nvPr/>
        </p:nvSpPr>
        <p:spPr>
          <a:xfrm>
            <a:off x="1344168" y="1152144"/>
            <a:ext cx="3802352" cy="37554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/>
              <a:t>Large </a:t>
            </a:r>
            <a:r>
              <a:rPr lang="it-IT" sz="2000" dirty="0" err="1"/>
              <a:t>discrepancy</a:t>
            </a:r>
            <a:r>
              <a:rPr lang="it-IT" sz="2000" dirty="0"/>
              <a:t> in B(E2)</a:t>
            </a:r>
            <a:endParaRPr lang="en-GB" sz="20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040A1DE-B799-BD01-2652-4477D9075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930" y="790178"/>
            <a:ext cx="1600423" cy="252447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3BC9ECD-1743-BCD2-20D6-89F1423078D1}"/>
              </a:ext>
            </a:extLst>
          </p:cNvPr>
          <p:cNvSpPr txBox="1"/>
          <p:nvPr/>
        </p:nvSpPr>
        <p:spPr>
          <a:xfrm>
            <a:off x="325120" y="6319520"/>
            <a:ext cx="1601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F. Galtarossa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D83A671-A83A-B6DE-724F-A73413C093D1}"/>
              </a:ext>
            </a:extLst>
          </p:cNvPr>
          <p:cNvSpPr txBox="1"/>
          <p:nvPr/>
        </p:nvSpPr>
        <p:spPr>
          <a:xfrm>
            <a:off x="4759806" y="6319520"/>
            <a:ext cx="4028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NUSDAF meeting, 22-24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D467F9F-256D-C344-F57B-6CFD7AD4DD49}"/>
              </a:ext>
            </a:extLst>
          </p:cNvPr>
          <p:cNvSpPr txBox="1"/>
          <p:nvPr/>
        </p:nvSpPr>
        <p:spPr>
          <a:xfrm>
            <a:off x="11355537" y="6319520"/>
            <a:ext cx="765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50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74713-595B-C592-5006-B6A4E670D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EDBF12A1-37EB-CCA9-629B-75FCC4611B83}"/>
              </a:ext>
            </a:extLst>
          </p:cNvPr>
          <p:cNvSpPr txBox="1"/>
          <p:nvPr/>
        </p:nvSpPr>
        <p:spPr>
          <a:xfrm>
            <a:off x="235132" y="103517"/>
            <a:ext cx="6942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N = 28 shell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closure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60967B4B-927C-932D-4738-A3964F33DB10}"/>
              </a:ext>
            </a:extLst>
          </p:cNvPr>
          <p:cNvCxnSpPr>
            <a:cxnSpLocks/>
          </p:cNvCxnSpPr>
          <p:nvPr/>
        </p:nvCxnSpPr>
        <p:spPr>
          <a:xfrm>
            <a:off x="10510" y="569996"/>
            <a:ext cx="5362575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magine che contiene testo, schermata, quadrato&#10;&#10;Il contenuto generato dall'IA potrebbe non essere corretto.">
            <a:extLst>
              <a:ext uri="{FF2B5EF4-FFF2-40B4-BE49-F238E27FC236}">
                <a16:creationId xmlns:a16="http://schemas.microsoft.com/office/drawing/2014/main" id="{E6789327-63C4-6ECD-5B1D-3F5E5BD8A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734" y="1084069"/>
            <a:ext cx="4178439" cy="3655365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E3EB1DFF-F66A-F485-F58F-94299F5468A7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7849702" y="3147658"/>
            <a:ext cx="2566003" cy="52502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ADCCEE4-AD03-C388-1FFF-A3F63666F730}"/>
              </a:ext>
            </a:extLst>
          </p:cNvPr>
          <p:cNvSpPr txBox="1"/>
          <p:nvPr/>
        </p:nvSpPr>
        <p:spPr>
          <a:xfrm>
            <a:off x="10415705" y="1832291"/>
            <a:ext cx="1685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3"/>
                </a:solidFill>
              </a:rPr>
              <a:t>Z = 18 </a:t>
            </a:r>
            <a:r>
              <a:rPr lang="it-IT" dirty="0" err="1">
                <a:solidFill>
                  <a:schemeClr val="accent3"/>
                </a:solidFill>
              </a:rPr>
              <a:t>subshell</a:t>
            </a:r>
            <a:r>
              <a:rPr lang="it-IT" dirty="0">
                <a:solidFill>
                  <a:schemeClr val="accent3"/>
                </a:solidFill>
              </a:rPr>
              <a:t> </a:t>
            </a:r>
            <a:r>
              <a:rPr lang="it-IT" dirty="0" err="1">
                <a:solidFill>
                  <a:schemeClr val="accent3"/>
                </a:solidFill>
              </a:rPr>
              <a:t>closure</a:t>
            </a:r>
            <a:r>
              <a:rPr lang="it-IT" dirty="0">
                <a:solidFill>
                  <a:schemeClr val="accent3"/>
                </a:solidFill>
              </a:rPr>
              <a:t> in </a:t>
            </a:r>
            <a:r>
              <a:rPr lang="it-IT" baseline="30000" dirty="0">
                <a:solidFill>
                  <a:schemeClr val="accent3"/>
                </a:solidFill>
              </a:rPr>
              <a:t>46</a:t>
            </a:r>
            <a:r>
              <a:rPr lang="it-IT" dirty="0">
                <a:solidFill>
                  <a:schemeClr val="accent3"/>
                </a:solidFill>
              </a:rPr>
              <a:t>Ar?</a:t>
            </a:r>
            <a:endParaRPr lang="en-GB" dirty="0">
              <a:solidFill>
                <a:schemeClr val="accent3"/>
              </a:solidFill>
            </a:endParaRP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2F574C01-326D-2434-F1CA-E7298737E132}"/>
              </a:ext>
            </a:extLst>
          </p:cNvPr>
          <p:cNvCxnSpPr/>
          <p:nvPr/>
        </p:nvCxnSpPr>
        <p:spPr>
          <a:xfrm flipH="1">
            <a:off x="7922854" y="2184490"/>
            <a:ext cx="2492851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677296E1-D857-A11C-D0DB-C980801C7200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7850050" y="3672682"/>
            <a:ext cx="2565655" cy="39242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876C297-194D-F225-3A89-302AE9CC0117}"/>
              </a:ext>
            </a:extLst>
          </p:cNvPr>
          <p:cNvSpPr txBox="1"/>
          <p:nvPr/>
        </p:nvSpPr>
        <p:spPr>
          <a:xfrm>
            <a:off x="10415705" y="3211017"/>
            <a:ext cx="1578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7030A0"/>
                </a:solidFill>
              </a:rPr>
              <a:t>Are </a:t>
            </a:r>
            <a:r>
              <a:rPr lang="it-IT" baseline="30000" dirty="0">
                <a:solidFill>
                  <a:srgbClr val="7030A0"/>
                </a:solidFill>
              </a:rPr>
              <a:t>44</a:t>
            </a:r>
            <a:r>
              <a:rPr lang="it-IT" dirty="0">
                <a:solidFill>
                  <a:srgbClr val="7030A0"/>
                </a:solidFill>
              </a:rPr>
              <a:t>S and </a:t>
            </a:r>
            <a:r>
              <a:rPr lang="it-IT" baseline="30000" dirty="0">
                <a:solidFill>
                  <a:srgbClr val="7030A0"/>
                </a:solidFill>
              </a:rPr>
              <a:t>42</a:t>
            </a:r>
            <a:r>
              <a:rPr lang="it-IT" dirty="0">
                <a:solidFill>
                  <a:srgbClr val="7030A0"/>
                </a:solidFill>
              </a:rPr>
              <a:t>Si </a:t>
            </a:r>
            <a:r>
              <a:rPr lang="it-IT" dirty="0" err="1">
                <a:solidFill>
                  <a:srgbClr val="7030A0"/>
                </a:solidFill>
              </a:rPr>
              <a:t>spherical</a:t>
            </a:r>
            <a:r>
              <a:rPr lang="it-IT" dirty="0">
                <a:solidFill>
                  <a:srgbClr val="7030A0"/>
                </a:solidFill>
              </a:rPr>
              <a:t> or </a:t>
            </a:r>
            <a:r>
              <a:rPr lang="it-IT" dirty="0" err="1">
                <a:solidFill>
                  <a:srgbClr val="7030A0"/>
                </a:solidFill>
              </a:rPr>
              <a:t>deformed</a:t>
            </a:r>
            <a:r>
              <a:rPr lang="it-IT" dirty="0">
                <a:solidFill>
                  <a:srgbClr val="7030A0"/>
                </a:solidFill>
              </a:rPr>
              <a:t>?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1752C14-D93B-C581-3B76-EA7B4460B35C}"/>
              </a:ext>
            </a:extLst>
          </p:cNvPr>
          <p:cNvSpPr txBox="1"/>
          <p:nvPr/>
        </p:nvSpPr>
        <p:spPr>
          <a:xfrm>
            <a:off x="160052" y="1604062"/>
            <a:ext cx="5063490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N=28 is a non-HO magic number: spin-orbit or extruder-intruder ?</a:t>
            </a:r>
          </a:p>
          <a:p>
            <a:pPr algn="l"/>
            <a:r>
              <a:rPr lang="en-US" dirty="0"/>
              <a:t>      </a:t>
            </a:r>
            <a:r>
              <a:rPr lang="it-IT" sz="1100" b="0" i="0" dirty="0">
                <a:solidFill>
                  <a:srgbClr val="555555"/>
                </a:solidFill>
                <a:effectLst/>
                <a:latin typeface="Proxima Nova"/>
              </a:rPr>
              <a:t>E. </a:t>
            </a:r>
            <a:r>
              <a:rPr lang="it-IT" sz="1100" b="0" i="0" dirty="0" err="1">
                <a:solidFill>
                  <a:srgbClr val="555555"/>
                </a:solidFill>
                <a:effectLst/>
                <a:latin typeface="Proxima Nova"/>
              </a:rPr>
              <a:t>Caurier</a:t>
            </a:r>
            <a:r>
              <a:rPr lang="it-IT" sz="1100" b="0" i="0" dirty="0">
                <a:solidFill>
                  <a:srgbClr val="555555"/>
                </a:solidFill>
                <a:effectLst/>
                <a:latin typeface="Proxima Nova"/>
              </a:rPr>
              <a:t>, G. </a:t>
            </a:r>
            <a:r>
              <a:rPr lang="it-IT" sz="1100" b="0" i="0" dirty="0" err="1">
                <a:solidFill>
                  <a:srgbClr val="555555"/>
                </a:solidFill>
                <a:effectLst/>
                <a:latin typeface="Proxima Nova"/>
              </a:rPr>
              <a:t>Martínez-Pinedo</a:t>
            </a:r>
            <a:r>
              <a:rPr lang="it-IT" sz="1100" b="0" i="0" dirty="0">
                <a:solidFill>
                  <a:srgbClr val="555555"/>
                </a:solidFill>
                <a:effectLst/>
                <a:latin typeface="Proxima Nova"/>
              </a:rPr>
              <a:t>, </a:t>
            </a:r>
            <a:r>
              <a:rPr lang="it-IT" sz="1100" b="0" i="0" dirty="0" err="1">
                <a:solidFill>
                  <a:srgbClr val="555555"/>
                </a:solidFill>
                <a:effectLst/>
                <a:latin typeface="Proxima Nova"/>
              </a:rPr>
              <a:t>F</a:t>
            </a:r>
            <a:r>
              <a:rPr lang="it-IT" sz="1100" b="0" i="0" dirty="0">
                <a:solidFill>
                  <a:srgbClr val="555555"/>
                </a:solidFill>
                <a:effectLst/>
                <a:latin typeface="Proxima Nova"/>
              </a:rPr>
              <a:t>. </a:t>
            </a:r>
            <a:r>
              <a:rPr lang="it-IT" sz="1100" b="0" i="0" dirty="0" err="1">
                <a:solidFill>
                  <a:srgbClr val="555555"/>
                </a:solidFill>
                <a:effectLst/>
                <a:latin typeface="Proxima Nova"/>
              </a:rPr>
              <a:t>Nowacki</a:t>
            </a:r>
            <a:r>
              <a:rPr lang="it-IT" sz="1100" b="0" i="0" dirty="0">
                <a:solidFill>
                  <a:srgbClr val="555555"/>
                </a:solidFill>
                <a:effectLst/>
                <a:latin typeface="Proxima Nova"/>
              </a:rPr>
              <a:t>, A. </a:t>
            </a:r>
            <a:r>
              <a:rPr lang="it-IT" sz="1100" b="0" i="0" dirty="0" err="1">
                <a:solidFill>
                  <a:srgbClr val="555555"/>
                </a:solidFill>
                <a:effectLst/>
                <a:latin typeface="Proxima Nova"/>
              </a:rPr>
              <a:t>Poves</a:t>
            </a:r>
            <a:r>
              <a:rPr lang="it-IT" sz="1100" b="0" i="0" dirty="0">
                <a:solidFill>
                  <a:srgbClr val="555555"/>
                </a:solidFill>
                <a:effectLst/>
                <a:latin typeface="Proxima Nova"/>
              </a:rPr>
              <a:t>, and A. P. </a:t>
            </a:r>
            <a:r>
              <a:rPr lang="it-IT" sz="1100" b="0" i="0" dirty="0" err="1">
                <a:solidFill>
                  <a:srgbClr val="555555"/>
                </a:solidFill>
                <a:effectLst/>
                <a:latin typeface="Proxima Nova"/>
              </a:rPr>
              <a:t>Zuker</a:t>
            </a:r>
            <a:endParaRPr lang="it-IT" sz="1100" b="0" i="0" dirty="0">
              <a:solidFill>
                <a:srgbClr val="555555"/>
              </a:solidFill>
              <a:effectLst/>
              <a:latin typeface="Proxima Nova"/>
            </a:endParaRPr>
          </a:p>
          <a:p>
            <a:pPr algn="l"/>
            <a:r>
              <a:rPr lang="it-IT" sz="1100" b="0" i="0" dirty="0">
                <a:solidFill>
                  <a:srgbClr val="555555"/>
                </a:solidFill>
                <a:effectLst/>
                <a:latin typeface="Proxima Nova"/>
              </a:rPr>
              <a:t>       Rev. Mod. Phys. </a:t>
            </a:r>
            <a:r>
              <a:rPr lang="it-IT" sz="1100" b="1" i="0" dirty="0">
                <a:solidFill>
                  <a:srgbClr val="555555"/>
                </a:solidFill>
                <a:effectLst/>
                <a:latin typeface="Proxima Nova"/>
              </a:rPr>
              <a:t>77</a:t>
            </a:r>
            <a:r>
              <a:rPr lang="it-IT" sz="1100" b="0" i="0" dirty="0">
                <a:solidFill>
                  <a:srgbClr val="555555"/>
                </a:solidFill>
                <a:effectLst/>
                <a:latin typeface="Proxima Nova"/>
              </a:rPr>
              <a:t>, 427 – </a:t>
            </a:r>
            <a:r>
              <a:rPr lang="it-IT" sz="1100" b="0" i="0" dirty="0" err="1">
                <a:solidFill>
                  <a:srgbClr val="555555"/>
                </a:solidFill>
                <a:effectLst/>
                <a:latin typeface="Proxima Nova"/>
              </a:rPr>
              <a:t>Published</a:t>
            </a:r>
            <a:r>
              <a:rPr lang="it-IT" sz="1100" b="0" i="0" dirty="0">
                <a:solidFill>
                  <a:srgbClr val="555555"/>
                </a:solidFill>
                <a:effectLst/>
                <a:latin typeface="Proxima Nova"/>
              </a:rPr>
              <a:t> 16 June 2005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 really 3-body force the origin of the f</a:t>
            </a:r>
            <a:r>
              <a:rPr lang="en-US" baseline="-25000" dirty="0"/>
              <a:t>7/2</a:t>
            </a:r>
            <a:r>
              <a:rPr lang="en-US" dirty="0"/>
              <a:t> «self» binding ? </a:t>
            </a:r>
          </a:p>
          <a:p>
            <a:pPr algn="l"/>
            <a:r>
              <a:rPr lang="it-IT" sz="1000" dirty="0">
                <a:solidFill>
                  <a:srgbClr val="555555"/>
                </a:solidFill>
                <a:latin typeface="Proxima Nova"/>
              </a:rPr>
              <a:t>       </a:t>
            </a:r>
            <a:r>
              <a:rPr lang="it-IT" sz="1000" b="0" i="0" dirty="0">
                <a:solidFill>
                  <a:srgbClr val="555555"/>
                </a:solidFill>
                <a:effectLst/>
                <a:latin typeface="Proxima Nova"/>
              </a:rPr>
              <a:t>A. P. </a:t>
            </a:r>
            <a:r>
              <a:rPr lang="it-IT" sz="1000" b="0" i="0" dirty="0" err="1">
                <a:solidFill>
                  <a:srgbClr val="555555"/>
                </a:solidFill>
                <a:effectLst/>
                <a:latin typeface="Proxima Nova"/>
              </a:rPr>
              <a:t>Zuker</a:t>
            </a:r>
            <a:r>
              <a:rPr lang="it-IT" sz="1000" dirty="0">
                <a:solidFill>
                  <a:srgbClr val="555555"/>
                </a:solidFill>
                <a:latin typeface="Proxima Nova"/>
              </a:rPr>
              <a:t>, </a:t>
            </a:r>
            <a:r>
              <a:rPr lang="it-IT" sz="1000" b="0" i="0" dirty="0">
                <a:solidFill>
                  <a:srgbClr val="555555"/>
                </a:solidFill>
                <a:effectLst/>
                <a:latin typeface="Proxima Nova"/>
              </a:rPr>
              <a:t>Phys. Rev. Lett. </a:t>
            </a:r>
            <a:r>
              <a:rPr lang="it-IT" sz="1000" b="1" i="0" dirty="0">
                <a:solidFill>
                  <a:srgbClr val="555555"/>
                </a:solidFill>
                <a:effectLst/>
                <a:latin typeface="Proxima Nova"/>
              </a:rPr>
              <a:t>90</a:t>
            </a:r>
            <a:r>
              <a:rPr lang="it-IT" sz="1000" b="0" i="0" dirty="0">
                <a:solidFill>
                  <a:srgbClr val="555555"/>
                </a:solidFill>
                <a:effectLst/>
                <a:latin typeface="Proxima Nova"/>
              </a:rPr>
              <a:t>, 042502 (2003)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 maybe is the unbinding of the p</a:t>
            </a:r>
            <a:r>
              <a:rPr lang="en-US" baseline="-25000" dirty="0"/>
              <a:t>3/2</a:t>
            </a:r>
            <a:r>
              <a:rPr lang="en-US" dirty="0"/>
              <a:t>p</a:t>
            </a:r>
            <a:r>
              <a:rPr lang="en-US" baseline="-25000" dirty="0"/>
              <a:t>1/2</a:t>
            </a:r>
            <a:r>
              <a:rPr lang="en-US" dirty="0"/>
              <a:t> shells (halo-like)  to create the N=28 magic number ?</a:t>
            </a:r>
          </a:p>
          <a:p>
            <a:r>
              <a:rPr lang="en-US" dirty="0"/>
              <a:t>      </a:t>
            </a:r>
            <a:r>
              <a:rPr lang="it-IT" sz="1100" b="0" i="0" dirty="0" err="1">
                <a:solidFill>
                  <a:srgbClr val="333333"/>
                </a:solidFill>
                <a:effectLst/>
                <a:latin typeface="-apple-system"/>
              </a:rPr>
              <a:t>J</a:t>
            </a:r>
            <a:r>
              <a:rPr lang="it-IT" sz="1100" b="0" i="0" dirty="0">
                <a:solidFill>
                  <a:srgbClr val="333333"/>
                </a:solidFill>
                <a:effectLst/>
                <a:latin typeface="-apple-system"/>
              </a:rPr>
              <a:t>. Bonnard and A. P. </a:t>
            </a:r>
            <a:r>
              <a:rPr lang="it-IT" sz="1100" b="0" i="0" dirty="0" err="1">
                <a:solidFill>
                  <a:srgbClr val="333333"/>
                </a:solidFill>
                <a:effectLst/>
                <a:latin typeface="-apple-system"/>
              </a:rPr>
              <a:t>Zuker</a:t>
            </a:r>
            <a:r>
              <a:rPr lang="it-IT" sz="1100" b="0" i="0" dirty="0">
                <a:solidFill>
                  <a:srgbClr val="333333"/>
                </a:solidFill>
                <a:effectLst/>
                <a:latin typeface="-apple-system"/>
              </a:rPr>
              <a:t> 2018 </a:t>
            </a:r>
            <a:r>
              <a:rPr lang="it-IT" sz="1100" b="0" i="1" dirty="0" err="1">
                <a:solidFill>
                  <a:srgbClr val="333333"/>
                </a:solidFill>
                <a:effectLst/>
                <a:latin typeface="-apple-system"/>
              </a:rPr>
              <a:t>J</a:t>
            </a:r>
            <a:r>
              <a:rPr lang="it-IT" sz="1100" b="0" i="1" dirty="0">
                <a:solidFill>
                  <a:srgbClr val="333333"/>
                </a:solidFill>
                <a:effectLst/>
                <a:latin typeface="-apple-system"/>
              </a:rPr>
              <a:t>. Phys.: Conf. Ser.</a:t>
            </a:r>
            <a:r>
              <a:rPr lang="it-IT" sz="1100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it-IT" sz="1100" b="1" i="0" dirty="0">
                <a:solidFill>
                  <a:srgbClr val="333333"/>
                </a:solidFill>
                <a:effectLst/>
                <a:latin typeface="-apple-system"/>
              </a:rPr>
              <a:t>1023</a:t>
            </a:r>
            <a:r>
              <a:rPr lang="it-IT" sz="1100" b="0" i="0" dirty="0">
                <a:solidFill>
                  <a:srgbClr val="333333"/>
                </a:solidFill>
                <a:effectLst/>
                <a:latin typeface="-apple-system"/>
              </a:rPr>
              <a:t> 012016</a:t>
            </a:r>
            <a:endParaRPr lang="en-US" sz="11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C0E8DCA-27EF-91D6-DDCE-B9B66BDE24DF}"/>
              </a:ext>
            </a:extLst>
          </p:cNvPr>
          <p:cNvSpPr txBox="1"/>
          <p:nvPr/>
        </p:nvSpPr>
        <p:spPr>
          <a:xfrm>
            <a:off x="497237" y="883759"/>
            <a:ext cx="438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Contrasting</a:t>
            </a:r>
            <a:r>
              <a:rPr lang="it-IT" dirty="0"/>
              <a:t> </a:t>
            </a:r>
            <a:r>
              <a:rPr lang="it-IT" dirty="0" err="1"/>
              <a:t>conclusions</a:t>
            </a:r>
            <a:r>
              <a:rPr lang="it-IT" dirty="0"/>
              <a:t> on the </a:t>
            </a:r>
            <a:r>
              <a:rPr lang="it-IT" dirty="0" err="1"/>
              <a:t>development</a:t>
            </a:r>
            <a:r>
              <a:rPr lang="it-IT" dirty="0"/>
              <a:t> of </a:t>
            </a:r>
            <a:r>
              <a:rPr lang="it-IT" dirty="0" err="1"/>
              <a:t>collectivity</a:t>
            </a:r>
            <a:r>
              <a:rPr lang="it-IT" dirty="0"/>
              <a:t> </a:t>
            </a:r>
            <a:r>
              <a:rPr lang="it-IT" dirty="0" err="1"/>
              <a:t>along</a:t>
            </a:r>
            <a:r>
              <a:rPr lang="it-IT" dirty="0"/>
              <a:t> N = 28.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5A69432-4549-0E7C-387C-B644B8FEA82B}"/>
              </a:ext>
            </a:extLst>
          </p:cNvPr>
          <p:cNvSpPr txBox="1"/>
          <p:nvPr/>
        </p:nvSpPr>
        <p:spPr>
          <a:xfrm>
            <a:off x="561699" y="5333897"/>
            <a:ext cx="46618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J. Fridmann et al., Nature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435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(2005)</a:t>
            </a:r>
            <a:endParaRPr lang="en-GB" sz="1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A. Gade et al., Phys. Rev. Lett. </a:t>
            </a:r>
            <a:r>
              <a:rPr lang="en-GB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122</a:t>
            </a:r>
            <a:r>
              <a:rPr lang="en-GB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222501 (2019)</a:t>
            </a:r>
            <a:br>
              <a:rPr lang="en-GB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B. Longfellow et al.,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Phys. Rev. C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103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054309 (2021)</a:t>
            </a:r>
            <a:br>
              <a:rPr lang="en-GB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L. Riley et al., Phys. Rev. C </a:t>
            </a:r>
            <a:r>
              <a:rPr lang="en-GB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112</a:t>
            </a:r>
            <a:r>
              <a:rPr lang="en-GB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014331 (2025)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783994B-0639-E03D-33D7-80CC865F8995}"/>
              </a:ext>
            </a:extLst>
          </p:cNvPr>
          <p:cNvSpPr txBox="1"/>
          <p:nvPr/>
        </p:nvSpPr>
        <p:spPr>
          <a:xfrm>
            <a:off x="6195009" y="5012944"/>
            <a:ext cx="5063490" cy="120032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More «</a:t>
            </a:r>
            <a:r>
              <a:rPr lang="it-IT" dirty="0" err="1">
                <a:solidFill>
                  <a:schemeClr val="bg1"/>
                </a:solidFill>
              </a:rPr>
              <a:t>microscopic</a:t>
            </a:r>
            <a:r>
              <a:rPr lang="it-IT" dirty="0">
                <a:solidFill>
                  <a:schemeClr val="bg1"/>
                </a:solidFill>
              </a:rPr>
              <a:t>» information on </a:t>
            </a:r>
            <a:r>
              <a:rPr lang="it-IT" dirty="0" err="1">
                <a:solidFill>
                  <a:schemeClr val="bg1"/>
                </a:solidFill>
              </a:rPr>
              <a:t>both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neutron</a:t>
            </a:r>
            <a:r>
              <a:rPr lang="it-IT" dirty="0">
                <a:solidFill>
                  <a:schemeClr val="bg1"/>
                </a:solidFill>
              </a:rPr>
              <a:t> and </a:t>
            </a:r>
            <a:r>
              <a:rPr lang="it-IT" dirty="0" err="1">
                <a:solidFill>
                  <a:schemeClr val="bg1"/>
                </a:solidFill>
              </a:rPr>
              <a:t>proton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components</a:t>
            </a:r>
            <a:r>
              <a:rPr lang="it-IT" dirty="0">
                <a:solidFill>
                  <a:schemeClr val="bg1"/>
                </a:solidFill>
              </a:rPr>
              <a:t> of the </a:t>
            </a:r>
            <a:r>
              <a:rPr lang="it-IT" dirty="0" err="1">
                <a:solidFill>
                  <a:schemeClr val="bg1"/>
                </a:solidFill>
              </a:rPr>
              <a:t>wavefunction</a:t>
            </a:r>
            <a:r>
              <a:rPr lang="it-IT" dirty="0">
                <a:solidFill>
                  <a:schemeClr val="bg1"/>
                </a:solidFill>
              </a:rPr>
              <a:t> can be </a:t>
            </a:r>
            <a:r>
              <a:rPr lang="it-IT" dirty="0" err="1">
                <a:solidFill>
                  <a:schemeClr val="bg1"/>
                </a:solidFill>
              </a:rPr>
              <a:t>achieved</a:t>
            </a:r>
            <a:r>
              <a:rPr lang="it-IT" dirty="0">
                <a:solidFill>
                  <a:schemeClr val="bg1"/>
                </a:solidFill>
              </a:rPr>
              <a:t> with </a:t>
            </a:r>
            <a:r>
              <a:rPr lang="it-IT" dirty="0" err="1">
                <a:solidFill>
                  <a:schemeClr val="bg1"/>
                </a:solidFill>
              </a:rPr>
              <a:t>direct</a:t>
            </a:r>
            <a:r>
              <a:rPr lang="it-IT" dirty="0">
                <a:solidFill>
                  <a:schemeClr val="bg1"/>
                </a:solidFill>
              </a:rPr>
              <a:t> transfer reactions </a:t>
            </a:r>
            <a:r>
              <a:rPr lang="it-IT" dirty="0" err="1">
                <a:solidFill>
                  <a:schemeClr val="bg1"/>
                </a:solidFill>
              </a:rPr>
              <a:t>starting</a:t>
            </a:r>
            <a:r>
              <a:rPr lang="it-IT" dirty="0">
                <a:solidFill>
                  <a:schemeClr val="bg1"/>
                </a:solidFill>
              </a:rPr>
              <a:t> from (or </a:t>
            </a:r>
            <a:r>
              <a:rPr lang="it-IT" dirty="0" err="1">
                <a:solidFill>
                  <a:schemeClr val="bg1"/>
                </a:solidFill>
              </a:rPr>
              <a:t>reaching</a:t>
            </a:r>
            <a:r>
              <a:rPr lang="it-IT" dirty="0">
                <a:solidFill>
                  <a:schemeClr val="bg1"/>
                </a:solidFill>
              </a:rPr>
              <a:t>) N = 28 n-</a:t>
            </a:r>
            <a:r>
              <a:rPr lang="it-IT" dirty="0" err="1">
                <a:solidFill>
                  <a:schemeClr val="bg1"/>
                </a:solidFill>
              </a:rPr>
              <a:t>rich</a:t>
            </a:r>
            <a:r>
              <a:rPr lang="it-IT" dirty="0">
                <a:solidFill>
                  <a:schemeClr val="bg1"/>
                </a:solidFill>
              </a:rPr>
              <a:t> nuclei.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36BE735-CA22-25CF-6E46-FC9499AFCDA9}"/>
              </a:ext>
            </a:extLst>
          </p:cNvPr>
          <p:cNvSpPr txBox="1"/>
          <p:nvPr/>
        </p:nvSpPr>
        <p:spPr>
          <a:xfrm>
            <a:off x="325120" y="6319520"/>
            <a:ext cx="1601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F. Galtarossa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FD5CD7-57CA-4524-C245-5CC4894593B4}"/>
              </a:ext>
            </a:extLst>
          </p:cNvPr>
          <p:cNvSpPr txBox="1"/>
          <p:nvPr/>
        </p:nvSpPr>
        <p:spPr>
          <a:xfrm>
            <a:off x="4759806" y="6319520"/>
            <a:ext cx="4028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NUSDAF meeting, 22-24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0037BEA-5D38-3526-EF2D-40CBC9D93CD0}"/>
              </a:ext>
            </a:extLst>
          </p:cNvPr>
          <p:cNvSpPr txBox="1"/>
          <p:nvPr/>
        </p:nvSpPr>
        <p:spPr>
          <a:xfrm>
            <a:off x="11355537" y="6319520"/>
            <a:ext cx="765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9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95BA4-BEF5-F3C4-5AA2-F0CCE0BF9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C13D52-43BC-F111-3DEE-125F3BB863DA}"/>
              </a:ext>
            </a:extLst>
          </p:cNvPr>
          <p:cNvSpPr txBox="1"/>
          <p:nvPr/>
        </p:nvSpPr>
        <p:spPr>
          <a:xfrm>
            <a:off x="235132" y="103517"/>
            <a:ext cx="9329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studies: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removal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adding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reactions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F0471FA9-C638-F25D-2117-C16BAF086803}"/>
              </a:ext>
            </a:extLst>
          </p:cNvPr>
          <p:cNvCxnSpPr>
            <a:cxnSpLocks/>
          </p:cNvCxnSpPr>
          <p:nvPr/>
        </p:nvCxnSpPr>
        <p:spPr>
          <a:xfrm>
            <a:off x="10510" y="569996"/>
            <a:ext cx="5362575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09878402-4FA5-5D08-E95D-5A9D0DEC6354}"/>
              </a:ext>
            </a:extLst>
          </p:cNvPr>
          <p:cNvSpPr/>
          <p:nvPr/>
        </p:nvSpPr>
        <p:spPr>
          <a:xfrm>
            <a:off x="594360" y="1131171"/>
            <a:ext cx="10497312" cy="238032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6F161D19-ABB9-EE2D-7DAB-7B1F8B6BA86F}"/>
              </a:ext>
            </a:extLst>
          </p:cNvPr>
          <p:cNvSpPr/>
          <p:nvPr/>
        </p:nvSpPr>
        <p:spPr>
          <a:xfrm>
            <a:off x="594360" y="4000146"/>
            <a:ext cx="10497312" cy="229224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27B48CD-3746-20BC-EA97-842BD9F7D5A6}"/>
              </a:ext>
            </a:extLst>
          </p:cNvPr>
          <p:cNvSpPr txBox="1"/>
          <p:nvPr/>
        </p:nvSpPr>
        <p:spPr>
          <a:xfrm>
            <a:off x="670973" y="746456"/>
            <a:ext cx="404164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Neutron</a:t>
            </a:r>
            <a:r>
              <a:rPr lang="it-IT" dirty="0"/>
              <a:t> and </a:t>
            </a:r>
            <a:r>
              <a:rPr lang="it-IT" dirty="0" err="1"/>
              <a:t>proton</a:t>
            </a:r>
            <a:r>
              <a:rPr lang="it-IT" dirty="0"/>
              <a:t> </a:t>
            </a:r>
            <a:r>
              <a:rPr lang="it-IT" b="1" dirty="0" err="1"/>
              <a:t>adding</a:t>
            </a:r>
            <a:r>
              <a:rPr lang="it-IT" dirty="0"/>
              <a:t> reactions</a:t>
            </a:r>
            <a:endParaRPr lang="en-GB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7073B1F-F8D1-EC04-732D-F2F8C5BCCA29}"/>
              </a:ext>
            </a:extLst>
          </p:cNvPr>
          <p:cNvSpPr txBox="1"/>
          <p:nvPr/>
        </p:nvSpPr>
        <p:spPr>
          <a:xfrm>
            <a:off x="786062" y="3625799"/>
            <a:ext cx="411381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Neutron</a:t>
            </a:r>
            <a:r>
              <a:rPr lang="it-IT" dirty="0"/>
              <a:t> and </a:t>
            </a:r>
            <a:r>
              <a:rPr lang="it-IT" dirty="0" err="1"/>
              <a:t>proton</a:t>
            </a:r>
            <a:r>
              <a:rPr lang="it-IT" dirty="0"/>
              <a:t> </a:t>
            </a:r>
            <a:r>
              <a:rPr lang="it-IT" b="1" dirty="0" err="1"/>
              <a:t>removal</a:t>
            </a:r>
            <a:r>
              <a:rPr lang="it-IT" b="1" dirty="0"/>
              <a:t> </a:t>
            </a:r>
            <a:r>
              <a:rPr lang="it-IT" dirty="0"/>
              <a:t>reactions</a:t>
            </a:r>
            <a:endParaRPr lang="en-GB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A21375F-0296-FE7A-8C81-7E98425ABCE2}"/>
              </a:ext>
            </a:extLst>
          </p:cNvPr>
          <p:cNvSpPr txBox="1"/>
          <p:nvPr/>
        </p:nvSpPr>
        <p:spPr>
          <a:xfrm>
            <a:off x="1041603" y="1619822"/>
            <a:ext cx="2490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aseline="30000" dirty="0">
                <a:solidFill>
                  <a:schemeClr val="accent1"/>
                </a:solidFill>
              </a:rPr>
              <a:t>44</a:t>
            </a:r>
            <a:r>
              <a:rPr lang="it-IT" dirty="0">
                <a:solidFill>
                  <a:schemeClr val="accent1"/>
                </a:solidFill>
              </a:rPr>
              <a:t>S(</a:t>
            </a:r>
            <a:r>
              <a:rPr lang="it-IT" dirty="0" err="1">
                <a:solidFill>
                  <a:schemeClr val="accent1"/>
                </a:solidFill>
              </a:rPr>
              <a:t>d,p</a:t>
            </a:r>
            <a:r>
              <a:rPr lang="it-IT" dirty="0">
                <a:solidFill>
                  <a:schemeClr val="accent1"/>
                </a:solidFill>
              </a:rPr>
              <a:t>)</a:t>
            </a:r>
            <a:r>
              <a:rPr lang="it-IT" dirty="0"/>
              <a:t> and </a:t>
            </a:r>
            <a:r>
              <a:rPr lang="it-IT" baseline="30000" dirty="0">
                <a:solidFill>
                  <a:srgbClr val="FF0000"/>
                </a:solidFill>
              </a:rPr>
              <a:t>44</a:t>
            </a:r>
            <a:r>
              <a:rPr lang="it-IT" dirty="0">
                <a:solidFill>
                  <a:srgbClr val="FF0000"/>
                </a:solidFill>
              </a:rPr>
              <a:t>S(</a:t>
            </a:r>
            <a:r>
              <a:rPr lang="it-IT" baseline="30000" dirty="0">
                <a:solidFill>
                  <a:srgbClr val="FF0000"/>
                </a:solidFill>
              </a:rPr>
              <a:t>3</a:t>
            </a:r>
            <a:r>
              <a:rPr lang="it-IT" dirty="0">
                <a:solidFill>
                  <a:srgbClr val="FF0000"/>
                </a:solidFill>
              </a:rPr>
              <a:t>He,d)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EAA0FD6-C70C-9332-2644-4A99B5137276}"/>
              </a:ext>
            </a:extLst>
          </p:cNvPr>
          <p:cNvSpPr txBox="1"/>
          <p:nvPr/>
        </p:nvSpPr>
        <p:spPr>
          <a:xfrm>
            <a:off x="4271123" y="1737213"/>
            <a:ext cx="2130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aseline="30000" dirty="0"/>
              <a:t>44</a:t>
            </a:r>
            <a:r>
              <a:rPr lang="it-IT" dirty="0"/>
              <a:t>S </a:t>
            </a:r>
            <a:r>
              <a:rPr lang="it-IT" dirty="0" err="1"/>
              <a:t>at</a:t>
            </a:r>
            <a:r>
              <a:rPr lang="it-IT" dirty="0"/>
              <a:t> 10 MeV/u</a:t>
            </a:r>
          </a:p>
          <a:p>
            <a:r>
              <a:rPr lang="it-IT" dirty="0"/>
              <a:t>I ~ 10</a:t>
            </a:r>
            <a:r>
              <a:rPr lang="it-IT" baseline="30000" dirty="0"/>
              <a:t>3</a:t>
            </a:r>
            <a:r>
              <a:rPr lang="it-IT" dirty="0"/>
              <a:t> </a:t>
            </a:r>
            <a:r>
              <a:rPr lang="it-IT" dirty="0" err="1"/>
              <a:t>pps</a:t>
            </a:r>
            <a:r>
              <a:rPr lang="it-IT" dirty="0"/>
              <a:t> </a:t>
            </a:r>
            <a:r>
              <a:rPr lang="it-IT" dirty="0" err="1"/>
              <a:t>now</a:t>
            </a:r>
            <a:r>
              <a:rPr lang="it-IT" dirty="0"/>
              <a:t> (10</a:t>
            </a:r>
            <a:r>
              <a:rPr lang="it-IT" baseline="30000" dirty="0"/>
              <a:t>4</a:t>
            </a:r>
            <a:r>
              <a:rPr lang="it-IT" dirty="0"/>
              <a:t> </a:t>
            </a:r>
            <a:r>
              <a:rPr lang="it-IT" dirty="0" err="1"/>
              <a:t>pps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full power?)</a:t>
            </a:r>
          </a:p>
          <a:p>
            <a:endParaRPr lang="it-IT" dirty="0"/>
          </a:p>
          <a:p>
            <a:r>
              <a:rPr lang="it-IT" b="1" dirty="0" err="1"/>
              <a:t>Possible</a:t>
            </a:r>
            <a:r>
              <a:rPr lang="it-IT" b="1" dirty="0"/>
              <a:t> use of </a:t>
            </a:r>
            <a:r>
              <a:rPr lang="it-IT" b="1" baseline="30000" dirty="0"/>
              <a:t>3</a:t>
            </a:r>
            <a:r>
              <a:rPr lang="it-IT" b="1" dirty="0"/>
              <a:t>He </a:t>
            </a:r>
            <a:r>
              <a:rPr lang="it-IT" b="1" dirty="0" err="1"/>
              <a:t>cryo</a:t>
            </a:r>
            <a:r>
              <a:rPr lang="it-IT" b="1" dirty="0"/>
              <a:t> target?</a:t>
            </a:r>
            <a:endParaRPr lang="en-GB" b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CABC82C-88C8-6D21-9D0D-756F95E49C3B}"/>
              </a:ext>
            </a:extLst>
          </p:cNvPr>
          <p:cNvSpPr txBox="1"/>
          <p:nvPr/>
        </p:nvSpPr>
        <p:spPr>
          <a:xfrm>
            <a:off x="7128346" y="1610849"/>
            <a:ext cx="4022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AT-TPC (SOLARIS </a:t>
            </a:r>
            <a:r>
              <a:rPr lang="it-IT" dirty="0" err="1"/>
              <a:t>when</a:t>
            </a:r>
            <a:r>
              <a:rPr lang="it-IT" dirty="0"/>
              <a:t> full power)</a:t>
            </a:r>
            <a:endParaRPr lang="en-GB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5E7DE27-757A-799A-376E-92793E22C9E6}"/>
              </a:ext>
            </a:extLst>
          </p:cNvPr>
          <p:cNvSpPr/>
          <p:nvPr/>
        </p:nvSpPr>
        <p:spPr>
          <a:xfrm>
            <a:off x="1719072" y="2103458"/>
            <a:ext cx="603504" cy="5943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aseline="30000" dirty="0"/>
              <a:t>45</a:t>
            </a:r>
            <a:r>
              <a:rPr lang="en-GB" dirty="0"/>
              <a:t>Cl</a:t>
            </a:r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9E7E38F-416C-82A2-BA7B-96696E97F66D}"/>
              </a:ext>
            </a:extLst>
          </p:cNvPr>
          <p:cNvSpPr/>
          <p:nvPr/>
        </p:nvSpPr>
        <p:spPr>
          <a:xfrm>
            <a:off x="2322576" y="2697818"/>
            <a:ext cx="603504" cy="5943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aseline="30000" dirty="0"/>
              <a:t>45</a:t>
            </a:r>
            <a:r>
              <a:rPr lang="it-IT" dirty="0"/>
              <a:t>S</a:t>
            </a:r>
            <a:endParaRPr lang="en-GB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81488D10-E95C-6D82-4DA6-CF9D85F654BF}"/>
              </a:ext>
            </a:extLst>
          </p:cNvPr>
          <p:cNvSpPr/>
          <p:nvPr/>
        </p:nvSpPr>
        <p:spPr>
          <a:xfrm>
            <a:off x="1719072" y="2697818"/>
            <a:ext cx="603504" cy="5943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aseline="30000" dirty="0"/>
              <a:t>44</a:t>
            </a:r>
            <a:r>
              <a:rPr lang="it-IT" dirty="0"/>
              <a:t>S</a:t>
            </a:r>
            <a:endParaRPr lang="en-GB" dirty="0"/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438F3A43-61BA-6104-96F9-9913CCE15197}"/>
              </a:ext>
            </a:extLst>
          </p:cNvPr>
          <p:cNvCxnSpPr>
            <a:cxnSpLocks/>
          </p:cNvCxnSpPr>
          <p:nvPr/>
        </p:nvCxnSpPr>
        <p:spPr>
          <a:xfrm>
            <a:off x="2148840" y="2971800"/>
            <a:ext cx="384048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96CB8EE4-08B1-3007-3C2C-D4B8A4723FAD}"/>
              </a:ext>
            </a:extLst>
          </p:cNvPr>
          <p:cNvCxnSpPr>
            <a:cxnSpLocks/>
          </p:cNvCxnSpPr>
          <p:nvPr/>
        </p:nvCxnSpPr>
        <p:spPr>
          <a:xfrm flipV="1">
            <a:off x="2063496" y="2484627"/>
            <a:ext cx="0" cy="4263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magine 18" descr="Immagine che contiene Componente elettrico, Componente di circuito, Componente di circuito passivo, ingegneria&#10;&#10;Il contenuto generato dall'IA potrebbe non essere corretto.">
            <a:extLst>
              <a:ext uri="{FF2B5EF4-FFF2-40B4-BE49-F238E27FC236}">
                <a16:creationId xmlns:a16="http://schemas.microsoft.com/office/drawing/2014/main" id="{892BD687-02BB-CF5E-1C72-186EC316E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967" y="2316891"/>
            <a:ext cx="1720599" cy="110643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F2FEC32D-61EC-25C9-BFCD-AFB21D9CF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2716" y="2261284"/>
            <a:ext cx="1420588" cy="1217647"/>
          </a:xfrm>
          <a:prstGeom prst="rect">
            <a:avLst/>
          </a:prstGeom>
        </p:spPr>
      </p:pic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5AC54CC7-C529-AF84-3C0A-13313DFED436}"/>
              </a:ext>
            </a:extLst>
          </p:cNvPr>
          <p:cNvCxnSpPr>
            <a:cxnSpLocks/>
          </p:cNvCxnSpPr>
          <p:nvPr/>
        </p:nvCxnSpPr>
        <p:spPr>
          <a:xfrm>
            <a:off x="3877056" y="1131170"/>
            <a:ext cx="0" cy="23803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1D49FD16-3E8E-295F-C7BB-ACFFA54F7C3B}"/>
              </a:ext>
            </a:extLst>
          </p:cNvPr>
          <p:cNvCxnSpPr>
            <a:cxnSpLocks/>
          </p:cNvCxnSpPr>
          <p:nvPr/>
        </p:nvCxnSpPr>
        <p:spPr>
          <a:xfrm>
            <a:off x="6772656" y="1131169"/>
            <a:ext cx="0" cy="238032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C830F49-4D22-AF97-B3B4-5AFD99FBFEDA}"/>
              </a:ext>
            </a:extLst>
          </p:cNvPr>
          <p:cNvSpPr txBox="1"/>
          <p:nvPr/>
        </p:nvSpPr>
        <p:spPr>
          <a:xfrm>
            <a:off x="1293877" y="1205104"/>
            <a:ext cx="194309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REACTIONS</a:t>
            </a:r>
            <a:endParaRPr lang="en-GB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8E11468-3070-656C-AE35-804FB3A99CF9}"/>
              </a:ext>
            </a:extLst>
          </p:cNvPr>
          <p:cNvSpPr txBox="1"/>
          <p:nvPr/>
        </p:nvSpPr>
        <p:spPr>
          <a:xfrm>
            <a:off x="4364850" y="1220106"/>
            <a:ext cx="194309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BEAM</a:t>
            </a:r>
            <a:endParaRPr lang="en-GB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0092C30-286D-9736-1D98-056576E7CD09}"/>
              </a:ext>
            </a:extLst>
          </p:cNvPr>
          <p:cNvSpPr txBox="1"/>
          <p:nvPr/>
        </p:nvSpPr>
        <p:spPr>
          <a:xfrm>
            <a:off x="8000892" y="1205104"/>
            <a:ext cx="194309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SET-UP</a:t>
            </a:r>
            <a:endParaRPr lang="en-GB" dirty="0"/>
          </a:p>
        </p:txBody>
      </p: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C4AA7FCD-0621-3DE7-FD2A-AC3D5DD8D08E}"/>
              </a:ext>
            </a:extLst>
          </p:cNvPr>
          <p:cNvCxnSpPr>
            <a:cxnSpLocks/>
          </p:cNvCxnSpPr>
          <p:nvPr/>
        </p:nvCxnSpPr>
        <p:spPr>
          <a:xfrm>
            <a:off x="3877056" y="4000146"/>
            <a:ext cx="0" cy="229657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DD273DFC-B24B-6975-B6E2-D5BE567438D1}"/>
              </a:ext>
            </a:extLst>
          </p:cNvPr>
          <p:cNvCxnSpPr>
            <a:cxnSpLocks/>
          </p:cNvCxnSpPr>
          <p:nvPr/>
        </p:nvCxnSpPr>
        <p:spPr>
          <a:xfrm>
            <a:off x="6772656" y="4000146"/>
            <a:ext cx="1447" cy="22468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09A9BC82-CE24-8D02-8124-592806660C22}"/>
              </a:ext>
            </a:extLst>
          </p:cNvPr>
          <p:cNvSpPr txBox="1"/>
          <p:nvPr/>
        </p:nvSpPr>
        <p:spPr>
          <a:xfrm>
            <a:off x="7884579" y="4566994"/>
            <a:ext cx="2578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HIRA Si detector array</a:t>
            </a:r>
            <a:endParaRPr lang="en-GB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98CF0B6-008B-F256-EB2A-93D9BAB854CD}"/>
              </a:ext>
            </a:extLst>
          </p:cNvPr>
          <p:cNvSpPr txBox="1"/>
          <p:nvPr/>
        </p:nvSpPr>
        <p:spPr>
          <a:xfrm>
            <a:off x="1369315" y="4117010"/>
            <a:ext cx="194309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REACTIONS</a:t>
            </a:r>
            <a:endParaRPr lang="en-GB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2A15AE39-D7A3-9640-5F27-DA2BB49718F5}"/>
              </a:ext>
            </a:extLst>
          </p:cNvPr>
          <p:cNvSpPr txBox="1"/>
          <p:nvPr/>
        </p:nvSpPr>
        <p:spPr>
          <a:xfrm>
            <a:off x="4447796" y="4120009"/>
            <a:ext cx="194309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BEAM</a:t>
            </a:r>
            <a:endParaRPr lang="en-GB" dirty="0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FC2F1182-A6A7-8857-6089-2FF7138E4464}"/>
              </a:ext>
            </a:extLst>
          </p:cNvPr>
          <p:cNvSpPr txBox="1"/>
          <p:nvPr/>
        </p:nvSpPr>
        <p:spPr>
          <a:xfrm>
            <a:off x="8094619" y="4124673"/>
            <a:ext cx="194309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SET-UP</a:t>
            </a:r>
            <a:endParaRPr lang="en-GB" dirty="0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88F5FFBB-01E9-09D9-835F-C6A9ECCF9273}"/>
              </a:ext>
            </a:extLst>
          </p:cNvPr>
          <p:cNvSpPr/>
          <p:nvPr/>
        </p:nvSpPr>
        <p:spPr>
          <a:xfrm>
            <a:off x="2151889" y="5702358"/>
            <a:ext cx="603504" cy="5943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aseline="30000" dirty="0"/>
              <a:t>43</a:t>
            </a:r>
            <a:r>
              <a:rPr lang="en-GB" dirty="0"/>
              <a:t>P</a:t>
            </a:r>
            <a:endParaRPr lang="it-IT" dirty="0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ADC24B17-0BDF-F373-D08B-8B5E7EF6D5B6}"/>
              </a:ext>
            </a:extLst>
          </p:cNvPr>
          <p:cNvSpPr/>
          <p:nvPr/>
        </p:nvSpPr>
        <p:spPr>
          <a:xfrm>
            <a:off x="1548385" y="5094034"/>
            <a:ext cx="603504" cy="5943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aseline="30000" dirty="0"/>
              <a:t>43</a:t>
            </a:r>
            <a:r>
              <a:rPr lang="it-IT" dirty="0"/>
              <a:t>S</a:t>
            </a:r>
            <a:endParaRPr lang="en-GB" dirty="0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27E2D7D8-CEA7-1F8D-E674-FB2BD241FF81}"/>
              </a:ext>
            </a:extLst>
          </p:cNvPr>
          <p:cNvSpPr/>
          <p:nvPr/>
        </p:nvSpPr>
        <p:spPr>
          <a:xfrm>
            <a:off x="2151889" y="5095178"/>
            <a:ext cx="603504" cy="5943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aseline="30000" dirty="0"/>
              <a:t>44</a:t>
            </a:r>
            <a:r>
              <a:rPr lang="it-IT" dirty="0"/>
              <a:t>S</a:t>
            </a:r>
            <a:endParaRPr lang="en-GB" dirty="0"/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E99D401A-8803-6FB4-3930-F01B24C47772}"/>
              </a:ext>
            </a:extLst>
          </p:cNvPr>
          <p:cNvCxnSpPr>
            <a:cxnSpLocks/>
          </p:cNvCxnSpPr>
          <p:nvPr/>
        </p:nvCxnSpPr>
        <p:spPr>
          <a:xfrm flipH="1">
            <a:off x="1946149" y="5391214"/>
            <a:ext cx="41148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C542B6BB-2E30-D25E-C967-FC0F6BD57152}"/>
              </a:ext>
            </a:extLst>
          </p:cNvPr>
          <p:cNvCxnSpPr>
            <a:cxnSpLocks/>
          </p:cNvCxnSpPr>
          <p:nvPr/>
        </p:nvCxnSpPr>
        <p:spPr>
          <a:xfrm>
            <a:off x="2460880" y="5493457"/>
            <a:ext cx="0" cy="3595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2FA4D683-8289-DA88-E81F-5B53A961F77C}"/>
              </a:ext>
            </a:extLst>
          </p:cNvPr>
          <p:cNvSpPr txBox="1"/>
          <p:nvPr/>
        </p:nvSpPr>
        <p:spPr>
          <a:xfrm>
            <a:off x="929751" y="4618532"/>
            <a:ext cx="2490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aseline="30000" dirty="0">
                <a:solidFill>
                  <a:schemeClr val="accent1"/>
                </a:solidFill>
              </a:rPr>
              <a:t>44</a:t>
            </a:r>
            <a:r>
              <a:rPr lang="it-IT" dirty="0">
                <a:solidFill>
                  <a:schemeClr val="accent1"/>
                </a:solidFill>
              </a:rPr>
              <a:t>S(</a:t>
            </a:r>
            <a:r>
              <a:rPr lang="it-IT" dirty="0" err="1">
                <a:solidFill>
                  <a:schemeClr val="accent1"/>
                </a:solidFill>
              </a:rPr>
              <a:t>p,d</a:t>
            </a:r>
            <a:r>
              <a:rPr lang="it-IT" dirty="0">
                <a:solidFill>
                  <a:schemeClr val="accent1"/>
                </a:solidFill>
              </a:rPr>
              <a:t>)</a:t>
            </a:r>
            <a:r>
              <a:rPr lang="it-IT" dirty="0"/>
              <a:t> and </a:t>
            </a:r>
            <a:r>
              <a:rPr lang="it-IT" baseline="30000" dirty="0">
                <a:solidFill>
                  <a:srgbClr val="FF0000"/>
                </a:solidFill>
              </a:rPr>
              <a:t>44</a:t>
            </a:r>
            <a:r>
              <a:rPr lang="it-IT" dirty="0">
                <a:solidFill>
                  <a:srgbClr val="FF0000"/>
                </a:solidFill>
              </a:rPr>
              <a:t>S(d,</a:t>
            </a:r>
            <a:r>
              <a:rPr lang="it-IT" baseline="30000" dirty="0">
                <a:solidFill>
                  <a:srgbClr val="FF0000"/>
                </a:solidFill>
              </a:rPr>
              <a:t>3</a:t>
            </a:r>
            <a:r>
              <a:rPr lang="it-IT" dirty="0">
                <a:solidFill>
                  <a:srgbClr val="FF0000"/>
                </a:solidFill>
              </a:rPr>
              <a:t>He)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3815D1F2-DFFF-1232-209B-2899686C7871}"/>
              </a:ext>
            </a:extLst>
          </p:cNvPr>
          <p:cNvSpPr txBox="1"/>
          <p:nvPr/>
        </p:nvSpPr>
        <p:spPr>
          <a:xfrm>
            <a:off x="4480560" y="5068048"/>
            <a:ext cx="2130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aseline="30000" dirty="0"/>
              <a:t>44</a:t>
            </a:r>
            <a:r>
              <a:rPr lang="it-IT" dirty="0"/>
              <a:t>S </a:t>
            </a:r>
            <a:r>
              <a:rPr lang="it-IT" dirty="0" err="1"/>
              <a:t>at</a:t>
            </a:r>
            <a:r>
              <a:rPr lang="it-IT" dirty="0"/>
              <a:t> 40 MeV/u</a:t>
            </a:r>
          </a:p>
          <a:p>
            <a:r>
              <a:rPr lang="it-IT" dirty="0"/>
              <a:t>I ~ 5·10</a:t>
            </a:r>
            <a:r>
              <a:rPr lang="it-IT" baseline="30000" dirty="0"/>
              <a:t>5</a:t>
            </a:r>
            <a:r>
              <a:rPr lang="it-IT" dirty="0"/>
              <a:t> </a:t>
            </a:r>
            <a:r>
              <a:rPr lang="it-IT" dirty="0" err="1"/>
              <a:t>pps</a:t>
            </a:r>
            <a:r>
              <a:rPr lang="it-IT" dirty="0"/>
              <a:t> </a:t>
            </a:r>
            <a:r>
              <a:rPr lang="it-IT" dirty="0" err="1"/>
              <a:t>now</a:t>
            </a:r>
            <a:endParaRPr lang="en-GB" dirty="0"/>
          </a:p>
        </p:txBody>
      </p:sp>
      <p:pic>
        <p:nvPicPr>
          <p:cNvPr id="44" name="Immagine 43" descr="Immagine che contiene ingegneria, Alluminio, macchina, tubo&#10;&#10;Il contenuto generato dall'IA potrebbe non essere corretto.">
            <a:extLst>
              <a:ext uri="{FF2B5EF4-FFF2-40B4-BE49-F238E27FC236}">
                <a16:creationId xmlns:a16="http://schemas.microsoft.com/office/drawing/2014/main" id="{F4A6E6E2-B333-93B5-B7A5-8868ACFF2A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183" y="4910045"/>
            <a:ext cx="1846534" cy="1251488"/>
          </a:xfrm>
          <a:prstGeom prst="rect">
            <a:avLst/>
          </a:prstGeom>
        </p:spPr>
      </p:pic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D7624236-2672-42AC-13A5-29A27BCB010F}"/>
              </a:ext>
            </a:extLst>
          </p:cNvPr>
          <p:cNvSpPr txBox="1"/>
          <p:nvPr/>
        </p:nvSpPr>
        <p:spPr>
          <a:xfrm>
            <a:off x="325120" y="6319520"/>
            <a:ext cx="1601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F. Galtarossa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4BA334DC-9320-637C-CFE5-C3210FB58B9F}"/>
              </a:ext>
            </a:extLst>
          </p:cNvPr>
          <p:cNvSpPr txBox="1"/>
          <p:nvPr/>
        </p:nvSpPr>
        <p:spPr>
          <a:xfrm>
            <a:off x="4759806" y="6319520"/>
            <a:ext cx="4028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NUSDAF meeting, 22-24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F4FD9503-37D5-FEDC-C4F3-3A0FC5FE0CAE}"/>
              </a:ext>
            </a:extLst>
          </p:cNvPr>
          <p:cNvSpPr txBox="1"/>
          <p:nvPr/>
        </p:nvSpPr>
        <p:spPr>
          <a:xfrm>
            <a:off x="11355537" y="6319520"/>
            <a:ext cx="765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95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11" grpId="0" animBg="1"/>
      <p:bldP spid="13" grpId="0"/>
      <p:bldP spid="3" grpId="0"/>
      <p:bldP spid="5" grpId="0"/>
      <p:bldP spid="7" grpId="0" animBg="1"/>
      <p:bldP spid="10" grpId="0" animBg="1"/>
      <p:bldP spid="12" grpId="0" animBg="1"/>
      <p:bldP spid="25" grpId="0" animBg="1"/>
      <p:bldP spid="26" grpId="0" animBg="1"/>
      <p:bldP spid="27" grpId="0" animBg="1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F59A2EA-4707-73C1-DF6E-444C8834D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606" y="2035957"/>
            <a:ext cx="1505343" cy="254102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840AB55-0642-5B9A-EFF3-42A9798BC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606" y="4858202"/>
            <a:ext cx="2754407" cy="15305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F10FE4-213B-9E8A-6CE5-960872882183}"/>
              </a:ext>
            </a:extLst>
          </p:cNvPr>
          <p:cNvSpPr txBox="1"/>
          <p:nvPr/>
        </p:nvSpPr>
        <p:spPr>
          <a:xfrm>
            <a:off x="7608907" y="955060"/>
            <a:ext cx="3943870" cy="2433076"/>
          </a:xfrm>
          <a:prstGeom prst="rect">
            <a:avLst/>
          </a:prstGeom>
          <a:noFill/>
          <a:ln w="38100" cmpd="dbl"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endParaRPr lang="en-IT" sz="2000" dirty="0">
              <a:solidFill>
                <a:srgbClr val="C00000"/>
              </a:solidFill>
              <a:latin typeface="Palatino" pitchFamily="2" charset="77"/>
              <a:ea typeface="Palatino" pitchFamily="2" charset="77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IT" sz="2000" dirty="0">
              <a:solidFill>
                <a:srgbClr val="C00000"/>
              </a:solidFill>
              <a:latin typeface="Palatino" pitchFamily="2" charset="77"/>
              <a:ea typeface="Palatino" pitchFamily="2" charset="77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6191BBD-1F8E-A41A-5525-62BCB7FE986D}"/>
                  </a:ext>
                </a:extLst>
              </p:cNvPr>
              <p:cNvSpPr txBox="1"/>
              <p:nvPr/>
            </p:nvSpPr>
            <p:spPr>
              <a:xfrm>
                <a:off x="7145404" y="515416"/>
                <a:ext cx="4858875" cy="369332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An</m:t>
                      </m:r>
                      <m:r>
                        <a:rPr lang="it-IT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example</m:t>
                      </m:r>
                      <m:r>
                        <a:rPr lang="it-IT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:78</m:t>
                      </m:r>
                      <m:r>
                        <m:rPr>
                          <m:sty m:val="p"/>
                        </m:rPr>
                        <a:rPr lang="it-IT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Zn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it-IT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it-IT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it-IT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</m:d>
                      <m:r>
                        <a:rPr lang="it-IT" b="0" i="0" baseline="300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80</m:t>
                      </m:r>
                      <m:r>
                        <m:rPr>
                          <m:sty m:val="p"/>
                        </m:rPr>
                        <a:rPr lang="it-IT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Zn</m:t>
                      </m:r>
                      <m:r>
                        <a:rPr lang="it-IT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proposed</m:t>
                      </m:r>
                      <m:r>
                        <a:rPr lang="it-IT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at</m:t>
                      </m:r>
                      <m:r>
                        <a:rPr lang="it-IT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ISOLDE</m:t>
                      </m:r>
                    </m:oMath>
                  </m:oMathPara>
                </a14:m>
                <a:endParaRPr lang="en-IT" dirty="0">
                  <a:solidFill>
                    <a:schemeClr val="bg1"/>
                  </a:solidFill>
                  <a:latin typeface="Palatino" pitchFamily="2" charset="77"/>
                  <a:ea typeface="Palatino" pitchFamily="2" charset="77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6191BBD-1F8E-A41A-5525-62BCB7FE9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5404" y="515416"/>
                <a:ext cx="4858875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Right Arrow 105">
            <a:extLst>
              <a:ext uri="{FF2B5EF4-FFF2-40B4-BE49-F238E27FC236}">
                <a16:creationId xmlns:a16="http://schemas.microsoft.com/office/drawing/2014/main" id="{DD7B7809-A258-56E5-3757-804A0B1746E9}"/>
              </a:ext>
            </a:extLst>
          </p:cNvPr>
          <p:cNvSpPr/>
          <p:nvPr/>
        </p:nvSpPr>
        <p:spPr>
          <a:xfrm>
            <a:off x="8841949" y="2966495"/>
            <a:ext cx="533957" cy="387605"/>
          </a:xfrm>
          <a:prstGeom prst="rightArrow">
            <a:avLst/>
          </a:prstGeom>
          <a:solidFill>
            <a:srgbClr val="C00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E4A0E2F-663A-9E8E-38CD-0ED83C9C7D26}"/>
              </a:ext>
            </a:extLst>
          </p:cNvPr>
          <p:cNvSpPr txBox="1"/>
          <p:nvPr/>
        </p:nvSpPr>
        <p:spPr>
          <a:xfrm>
            <a:off x="9421799" y="2988026"/>
            <a:ext cx="11920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2000" b="1" baseline="30000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78</a:t>
            </a:r>
            <a:r>
              <a:rPr lang="en-IT" sz="2000" b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Zn(t,p)</a:t>
            </a:r>
            <a:endParaRPr lang="en-IT" sz="2000" dirty="0"/>
          </a:p>
        </p:txBody>
      </p:sp>
      <p:pic>
        <p:nvPicPr>
          <p:cNvPr id="177" name="Picture 176" descr="A diagram of mathematical equations&#10;&#10;Description automatically generated">
            <a:extLst>
              <a:ext uri="{FF2B5EF4-FFF2-40B4-BE49-F238E27FC236}">
                <a16:creationId xmlns:a16="http://schemas.microsoft.com/office/drawing/2014/main" id="{4BD2DC3F-8675-451E-8327-2CDD58A9AB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5303" y="1238003"/>
            <a:ext cx="2308059" cy="16275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803AF5-4AF1-E64B-147D-493A6AEFF672}"/>
              </a:ext>
            </a:extLst>
          </p:cNvPr>
          <p:cNvSpPr txBox="1"/>
          <p:nvPr/>
        </p:nvSpPr>
        <p:spPr>
          <a:xfrm>
            <a:off x="7484490" y="3542899"/>
            <a:ext cx="446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Insights into deformed structures of </a:t>
            </a:r>
            <a:r>
              <a:rPr lang="en-IT" b="1" baseline="30000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78</a:t>
            </a:r>
            <a:r>
              <a:rPr lang="en-IT" b="1" dirty="0">
                <a:solidFill>
                  <a:schemeClr val="accent1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Ni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2037ADA-7141-8AED-7562-06674D722A05}"/>
                  </a:ext>
                </a:extLst>
              </p:cNvPr>
              <p:cNvSpPr txBox="1"/>
              <p:nvPr/>
            </p:nvSpPr>
            <p:spPr>
              <a:xfrm>
                <a:off x="10236240" y="1489788"/>
                <a:ext cx="1017138" cy="46166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ν</m:t>
                      </m:r>
                      <m:d>
                        <m:dPr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n-US" sz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</m:oMath>
                  </m:oMathPara>
                </a14:m>
                <a:endParaRPr lang="en-US" sz="1200" dirty="0">
                  <a:solidFill>
                    <a:schemeClr val="bg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algn="ctr"/>
                <a:r>
                  <a:rPr lang="en-GB" sz="1200" dirty="0">
                    <a:solidFill>
                      <a:schemeClr val="bg1"/>
                    </a:solidFill>
                    <a:latin typeface="Palatino" pitchFamily="2" charset="77"/>
                    <a:ea typeface="Palatino" pitchFamily="2" charset="77"/>
                  </a:rPr>
                  <a:t>a</a:t>
                </a:r>
                <a:r>
                  <a:rPr lang="en-IT" sz="1200" dirty="0">
                    <a:solidFill>
                      <a:schemeClr val="bg1"/>
                    </a:solidFill>
                    <a:latin typeface="Palatino" pitchFamily="2" charset="77"/>
                    <a:ea typeface="Palatino" pitchFamily="2" charset="77"/>
                  </a:rPr>
                  <a:t>cross N=50</a:t>
                </a: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2037ADA-7141-8AED-7562-06674D722A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6240" y="1489788"/>
                <a:ext cx="1017138" cy="461665"/>
              </a:xfrm>
              <a:prstGeom prst="rect">
                <a:avLst/>
              </a:prstGeom>
              <a:blipFill>
                <a:blip r:embed="rId7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4486E679-9CBA-AB9C-74AE-BB00EE423017}"/>
              </a:ext>
            </a:extLst>
          </p:cNvPr>
          <p:cNvSpPr txBox="1"/>
          <p:nvPr/>
        </p:nvSpPr>
        <p:spPr>
          <a:xfrm>
            <a:off x="10236240" y="2269025"/>
            <a:ext cx="1042786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ground state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of </a:t>
            </a:r>
            <a:r>
              <a:rPr lang="en-US" sz="1200" baseline="300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78</a:t>
            </a:r>
            <a:r>
              <a:rPr lang="en-US" sz="12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Zn</a:t>
            </a:r>
            <a:endParaRPr lang="en-IT" sz="1200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658895-557F-C9E5-7822-B6564D3637BC}"/>
              </a:ext>
            </a:extLst>
          </p:cNvPr>
          <p:cNvSpPr/>
          <p:nvPr/>
        </p:nvSpPr>
        <p:spPr>
          <a:xfrm>
            <a:off x="7775303" y="1917087"/>
            <a:ext cx="2229871" cy="929122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895AD7F-4829-C070-757C-FEDFBCAB6DC0}"/>
              </a:ext>
            </a:extLst>
          </p:cNvPr>
          <p:cNvSpPr txBox="1"/>
          <p:nvPr/>
        </p:nvSpPr>
        <p:spPr>
          <a:xfrm>
            <a:off x="235132" y="103517"/>
            <a:ext cx="8205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Identifying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-intruder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via (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t,p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reactions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E5FE3D23-C716-20C3-54DA-1AE25B136438}"/>
              </a:ext>
            </a:extLst>
          </p:cNvPr>
          <p:cNvCxnSpPr>
            <a:cxnSpLocks/>
          </p:cNvCxnSpPr>
          <p:nvPr/>
        </p:nvCxnSpPr>
        <p:spPr>
          <a:xfrm>
            <a:off x="10510" y="569996"/>
            <a:ext cx="5362575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840D12B-1B6E-9030-7037-BB176284A007}"/>
              </a:ext>
            </a:extLst>
          </p:cNvPr>
          <p:cNvSpPr txBox="1"/>
          <p:nvPr/>
        </p:nvSpPr>
        <p:spPr>
          <a:xfrm>
            <a:off x="502920" y="913727"/>
            <a:ext cx="54217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latin typeface="Paladino"/>
              </a:rPr>
              <a:t>Start from a </a:t>
            </a:r>
            <a:r>
              <a:rPr lang="it-IT" sz="1600" dirty="0" err="1">
                <a:latin typeface="Paladino"/>
              </a:rPr>
              <a:t>nucleus</a:t>
            </a:r>
            <a:r>
              <a:rPr lang="it-IT" sz="1600" dirty="0">
                <a:latin typeface="Paladino"/>
              </a:rPr>
              <a:t> </a:t>
            </a:r>
            <a:r>
              <a:rPr lang="it-IT" sz="1600" dirty="0" err="1">
                <a:latin typeface="Paladino"/>
              </a:rPr>
              <a:t>two-neutrons</a:t>
            </a:r>
            <a:r>
              <a:rPr lang="it-IT" sz="1600" dirty="0">
                <a:latin typeface="Paladino"/>
              </a:rPr>
              <a:t> </a:t>
            </a:r>
            <a:r>
              <a:rPr lang="it-IT" sz="1600" dirty="0" err="1">
                <a:latin typeface="Paladino"/>
              </a:rPr>
              <a:t>away</a:t>
            </a:r>
            <a:r>
              <a:rPr lang="it-IT" sz="1600" dirty="0">
                <a:latin typeface="Paladino"/>
              </a:rPr>
              <a:t> from shell </a:t>
            </a:r>
            <a:r>
              <a:rPr lang="it-IT" sz="1600" dirty="0" err="1">
                <a:latin typeface="Paladino"/>
              </a:rPr>
              <a:t>closure</a:t>
            </a:r>
            <a:endParaRPr lang="it-IT" sz="1600" dirty="0">
              <a:latin typeface="Paladino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 err="1">
                <a:latin typeface="Paladino"/>
              </a:rPr>
              <a:t>Add</a:t>
            </a:r>
            <a:r>
              <a:rPr lang="it-IT" sz="1600" dirty="0">
                <a:latin typeface="Paladino"/>
              </a:rPr>
              <a:t> </a:t>
            </a:r>
            <a:r>
              <a:rPr lang="it-IT" sz="1600" dirty="0" err="1">
                <a:latin typeface="Paladino"/>
              </a:rPr>
              <a:t>two</a:t>
            </a:r>
            <a:r>
              <a:rPr lang="it-IT" sz="1600" dirty="0">
                <a:latin typeface="Paladino"/>
              </a:rPr>
              <a:t> </a:t>
            </a:r>
            <a:r>
              <a:rPr lang="it-IT" sz="1600" dirty="0" err="1">
                <a:latin typeface="Paladino"/>
              </a:rPr>
              <a:t>neutrons</a:t>
            </a:r>
            <a:r>
              <a:rPr lang="it-IT" sz="1600" dirty="0">
                <a:latin typeface="Paladino"/>
              </a:rPr>
              <a:t> in a </a:t>
            </a:r>
            <a:r>
              <a:rPr lang="it-IT" sz="1600" dirty="0" err="1">
                <a:latin typeface="Paladino"/>
              </a:rPr>
              <a:t>direct</a:t>
            </a:r>
            <a:r>
              <a:rPr lang="it-IT" sz="1600" dirty="0">
                <a:latin typeface="Paladino"/>
              </a:rPr>
              <a:t> reaction, </a:t>
            </a:r>
            <a:r>
              <a:rPr lang="it-IT" sz="1600" dirty="0" err="1">
                <a:latin typeface="Paladino"/>
              </a:rPr>
              <a:t>very</a:t>
            </a:r>
            <a:r>
              <a:rPr lang="it-IT" sz="1600" dirty="0">
                <a:latin typeface="Paladino"/>
              </a:rPr>
              <a:t> </a:t>
            </a:r>
            <a:r>
              <a:rPr lang="it-IT" sz="1600" dirty="0" err="1">
                <a:latin typeface="Paladino"/>
              </a:rPr>
              <a:t>selective</a:t>
            </a:r>
            <a:r>
              <a:rPr lang="it-IT" sz="1600" dirty="0">
                <a:latin typeface="Paladino"/>
              </a:rPr>
              <a:t> for low-spin (0</a:t>
            </a:r>
            <a:r>
              <a:rPr lang="it-IT" sz="1600" baseline="30000" dirty="0">
                <a:latin typeface="Paladino"/>
              </a:rPr>
              <a:t>+</a:t>
            </a:r>
            <a:r>
              <a:rPr lang="it-IT" sz="1600" dirty="0">
                <a:latin typeface="Paladino"/>
              </a:rPr>
              <a:t>, 2</a:t>
            </a:r>
            <a:r>
              <a:rPr lang="it-IT" sz="1600" baseline="30000" dirty="0">
                <a:latin typeface="Paladino"/>
              </a:rPr>
              <a:t>+</a:t>
            </a:r>
            <a:r>
              <a:rPr lang="it-IT" sz="1600" dirty="0">
                <a:latin typeface="Paladino"/>
              </a:rPr>
              <a:t>) </a:t>
            </a:r>
            <a:r>
              <a:rPr lang="it-IT" sz="1600" dirty="0" err="1">
                <a:latin typeface="Paladino"/>
              </a:rPr>
              <a:t>states</a:t>
            </a:r>
            <a:endParaRPr lang="it-IT" sz="1600" dirty="0">
              <a:latin typeface="Paladino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latin typeface="Paladino"/>
              </a:rPr>
              <a:t>The </a:t>
            </a:r>
            <a:r>
              <a:rPr lang="it-IT" sz="1600" dirty="0" err="1">
                <a:latin typeface="Paladino"/>
              </a:rPr>
              <a:t>magnitude</a:t>
            </a:r>
            <a:r>
              <a:rPr lang="it-IT" sz="1600" dirty="0">
                <a:latin typeface="Paladino"/>
              </a:rPr>
              <a:t> of the cross </a:t>
            </a:r>
            <a:r>
              <a:rPr lang="it-IT" sz="1600" dirty="0" err="1">
                <a:latin typeface="Paladino"/>
              </a:rPr>
              <a:t>section</a:t>
            </a:r>
            <a:r>
              <a:rPr lang="it-IT" sz="1600" dirty="0">
                <a:latin typeface="Paladino"/>
              </a:rPr>
              <a:t> can be </a:t>
            </a:r>
            <a:r>
              <a:rPr lang="it-IT" sz="1600" dirty="0" err="1">
                <a:latin typeface="Paladino"/>
              </a:rPr>
              <a:t>related</a:t>
            </a:r>
            <a:r>
              <a:rPr lang="it-IT" sz="1600" dirty="0">
                <a:latin typeface="Paladino"/>
              </a:rPr>
              <a:t> to the </a:t>
            </a:r>
            <a:r>
              <a:rPr lang="it-IT" sz="1600" dirty="0" err="1">
                <a:latin typeface="Paladino"/>
              </a:rPr>
              <a:t>structure</a:t>
            </a:r>
            <a:r>
              <a:rPr lang="it-IT" sz="1600" dirty="0">
                <a:latin typeface="Paladino"/>
              </a:rPr>
              <a:t> of the </a:t>
            </a:r>
            <a:r>
              <a:rPr lang="it-IT" sz="1600" dirty="0" err="1">
                <a:latin typeface="Paladino"/>
              </a:rPr>
              <a:t>populated</a:t>
            </a:r>
            <a:r>
              <a:rPr lang="it-IT" sz="1600" dirty="0">
                <a:latin typeface="Paladino"/>
              </a:rPr>
              <a:t> </a:t>
            </a:r>
            <a:r>
              <a:rPr lang="it-IT" sz="1600" dirty="0" err="1">
                <a:latin typeface="Paladino"/>
              </a:rPr>
              <a:t>states</a:t>
            </a:r>
            <a:r>
              <a:rPr lang="it-IT" sz="1600" dirty="0">
                <a:latin typeface="Paladino"/>
              </a:rPr>
              <a:t>.</a:t>
            </a:r>
            <a:endParaRPr lang="en-GB" sz="1600" dirty="0">
              <a:latin typeface="Paladino"/>
            </a:endParaRPr>
          </a:p>
        </p:txBody>
      </p:sp>
      <p:pic>
        <p:nvPicPr>
          <p:cNvPr id="27" name="Immagine 26" descr="Immagine che contiene testo, diagramma, linea, Carattere&#10;&#10;Il contenuto generato dall'IA potrebbe non essere corretto.">
            <a:extLst>
              <a:ext uri="{FF2B5EF4-FFF2-40B4-BE49-F238E27FC236}">
                <a16:creationId xmlns:a16="http://schemas.microsoft.com/office/drawing/2014/main" id="{DFD6A195-E78C-4F82-2FE5-37BAD2604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82" y="2788705"/>
            <a:ext cx="2843998" cy="1554528"/>
          </a:xfrm>
          <a:prstGeom prst="rect">
            <a:avLst/>
          </a:prstGeom>
        </p:spPr>
      </p:pic>
      <p:pic>
        <p:nvPicPr>
          <p:cNvPr id="29" name="Immagine 28" descr="Immagine che contiene testo, diagramma, linea, Piano&#10;&#10;Il contenuto generato dall'IA potrebbe non essere corretto.">
            <a:extLst>
              <a:ext uri="{FF2B5EF4-FFF2-40B4-BE49-F238E27FC236}">
                <a16:creationId xmlns:a16="http://schemas.microsoft.com/office/drawing/2014/main" id="{5A6FFA4A-6B02-8EB1-F734-468F7F6679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53" y="4355449"/>
            <a:ext cx="2843998" cy="1826146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C426F13-AC6E-7D53-D3FE-D0629F7AE0EC}"/>
              </a:ext>
            </a:extLst>
          </p:cNvPr>
          <p:cNvSpPr txBox="1"/>
          <p:nvPr/>
        </p:nvSpPr>
        <p:spPr>
          <a:xfrm>
            <a:off x="850391" y="2368296"/>
            <a:ext cx="2542033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aseline="30000" dirty="0"/>
              <a:t>30</a:t>
            </a:r>
            <a:r>
              <a:rPr lang="it-IT" dirty="0"/>
              <a:t>Mg(</a:t>
            </a:r>
            <a:r>
              <a:rPr lang="it-IT" dirty="0" err="1"/>
              <a:t>t,p</a:t>
            </a:r>
            <a:r>
              <a:rPr lang="it-IT" dirty="0"/>
              <a:t>)</a:t>
            </a:r>
            <a:r>
              <a:rPr lang="it-IT" baseline="30000" dirty="0"/>
              <a:t>32</a:t>
            </a:r>
            <a:r>
              <a:rPr lang="it-IT" dirty="0"/>
              <a:t>Mg </a:t>
            </a:r>
            <a:r>
              <a:rPr lang="it-IT" dirty="0" err="1"/>
              <a:t>at</a:t>
            </a:r>
            <a:r>
              <a:rPr lang="it-IT" dirty="0"/>
              <a:t> ISOLDE</a:t>
            </a:r>
            <a:endParaRPr lang="en-GB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61E715A5-A8EE-ACEC-7053-5552E79D5CDB}"/>
              </a:ext>
            </a:extLst>
          </p:cNvPr>
          <p:cNvSpPr txBox="1"/>
          <p:nvPr/>
        </p:nvSpPr>
        <p:spPr>
          <a:xfrm>
            <a:off x="726224" y="6157199"/>
            <a:ext cx="28674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K. Wimmer et al., PRL 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105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, 252501 (2010)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0D0B1281-13A9-2513-3A76-837985681003}"/>
              </a:ext>
            </a:extLst>
          </p:cNvPr>
          <p:cNvSpPr txBox="1"/>
          <p:nvPr/>
        </p:nvSpPr>
        <p:spPr>
          <a:xfrm>
            <a:off x="8110748" y="961686"/>
            <a:ext cx="305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S. Bottoni and FG, </a:t>
            </a:r>
            <a:r>
              <a:rPr lang="it-IT" sz="1400" dirty="0" err="1"/>
              <a:t>proposal</a:t>
            </a:r>
            <a:r>
              <a:rPr lang="it-IT" sz="1400" dirty="0"/>
              <a:t> </a:t>
            </a:r>
            <a:r>
              <a:rPr lang="it-IT" sz="1400" dirty="0" err="1"/>
              <a:t>approved</a:t>
            </a:r>
            <a:endParaRPr lang="en-GB" sz="1400" dirty="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22198AC-D667-DBF2-B9DD-DCC6BD18949B}"/>
              </a:ext>
            </a:extLst>
          </p:cNvPr>
          <p:cNvSpPr txBox="1"/>
          <p:nvPr/>
        </p:nvSpPr>
        <p:spPr>
          <a:xfrm>
            <a:off x="6827260" y="3940636"/>
            <a:ext cx="40293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Typical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densities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: 10</a:t>
            </a:r>
            <a:r>
              <a:rPr lang="it-IT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it-IT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Typical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cross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sections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: ~ 0.5 mb/sr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Typical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intensities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: ≥ 10</a:t>
            </a:r>
            <a:r>
              <a:rPr lang="it-IT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pps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5·10</a:t>
            </a:r>
            <a:r>
              <a:rPr lang="it-IT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pps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time of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1 week to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200-300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counts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reccia circolare in giù 44">
            <a:extLst>
              <a:ext uri="{FF2B5EF4-FFF2-40B4-BE49-F238E27FC236}">
                <a16:creationId xmlns:a16="http://schemas.microsoft.com/office/drawing/2014/main" id="{FF607E55-E4BA-260F-29E3-4A47E57E1EE7}"/>
              </a:ext>
            </a:extLst>
          </p:cNvPr>
          <p:cNvSpPr/>
          <p:nvPr/>
        </p:nvSpPr>
        <p:spPr>
          <a:xfrm>
            <a:off x="5254239" y="1843265"/>
            <a:ext cx="1109472" cy="326066"/>
          </a:xfrm>
          <a:prstGeom prst="curved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8" name="Immagine 57" descr="Immagine che contiene macchina, elettronica, Impianto elettrico, cavo&#10;&#10;Il contenuto generato dall'IA potrebbe non essere corretto.">
            <a:extLst>
              <a:ext uri="{FF2B5EF4-FFF2-40B4-BE49-F238E27FC236}">
                <a16:creationId xmlns:a16="http://schemas.microsoft.com/office/drawing/2014/main" id="{C975163C-D9CD-25BC-28AE-F4FF551B64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239" y="4752437"/>
            <a:ext cx="1038747" cy="1384996"/>
          </a:xfrm>
          <a:prstGeom prst="rect">
            <a:avLst/>
          </a:prstGeom>
        </p:spPr>
      </p:pic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F286D18C-9A73-E6CF-24D3-1598A53FFA0E}"/>
              </a:ext>
            </a:extLst>
          </p:cNvPr>
          <p:cNvSpPr txBox="1"/>
          <p:nvPr/>
        </p:nvSpPr>
        <p:spPr>
          <a:xfrm>
            <a:off x="6638258" y="5329111"/>
            <a:ext cx="3445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Fancy (and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risky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) options: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cryogenic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target (2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orders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magnitude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target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ccia circolare in giù 9">
            <a:extLst>
              <a:ext uri="{FF2B5EF4-FFF2-40B4-BE49-F238E27FC236}">
                <a16:creationId xmlns:a16="http://schemas.microsoft.com/office/drawing/2014/main" id="{A5952CD8-65E9-ADB6-8B89-821B1F11E208}"/>
              </a:ext>
            </a:extLst>
          </p:cNvPr>
          <p:cNvSpPr/>
          <p:nvPr/>
        </p:nvSpPr>
        <p:spPr>
          <a:xfrm>
            <a:off x="5272617" y="2878115"/>
            <a:ext cx="1109472" cy="326066"/>
          </a:xfrm>
          <a:prstGeom prst="curved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Freccia circolare in giù 10">
            <a:extLst>
              <a:ext uri="{FF2B5EF4-FFF2-40B4-BE49-F238E27FC236}">
                <a16:creationId xmlns:a16="http://schemas.microsoft.com/office/drawing/2014/main" id="{6A93E612-0EBD-F4A9-C53E-5F3ED9F362B3}"/>
              </a:ext>
            </a:extLst>
          </p:cNvPr>
          <p:cNvSpPr/>
          <p:nvPr/>
        </p:nvSpPr>
        <p:spPr>
          <a:xfrm>
            <a:off x="5240541" y="3839248"/>
            <a:ext cx="1109472" cy="326066"/>
          </a:xfrm>
          <a:prstGeom prst="curved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6820927-BDB9-C343-FD6C-A48D81D27A55}"/>
              </a:ext>
            </a:extLst>
          </p:cNvPr>
          <p:cNvSpPr txBox="1"/>
          <p:nvPr/>
        </p:nvSpPr>
        <p:spPr>
          <a:xfrm rot="16200000">
            <a:off x="3187927" y="3958716"/>
            <a:ext cx="1125777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</a:rPr>
              <a:t>N = 20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F7D8DD3-CD0C-A5E3-0B00-08A7043C704B}"/>
              </a:ext>
            </a:extLst>
          </p:cNvPr>
          <p:cNvSpPr txBox="1"/>
          <p:nvPr/>
        </p:nvSpPr>
        <p:spPr>
          <a:xfrm rot="16200000">
            <a:off x="5732374" y="1104684"/>
            <a:ext cx="1147035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</a:rPr>
              <a:t>N = 28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917DB4E-DDAD-C903-300D-3BC5A72A04F6}"/>
              </a:ext>
            </a:extLst>
          </p:cNvPr>
          <p:cNvSpPr txBox="1"/>
          <p:nvPr/>
        </p:nvSpPr>
        <p:spPr>
          <a:xfrm rot="16200000">
            <a:off x="11302475" y="2019977"/>
            <a:ext cx="1124833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</a:rPr>
              <a:t>N = 50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5CBF04C-99B0-F27C-BA2F-5EDC3F1FFC0F}"/>
              </a:ext>
            </a:extLst>
          </p:cNvPr>
          <p:cNvSpPr txBox="1"/>
          <p:nvPr/>
        </p:nvSpPr>
        <p:spPr>
          <a:xfrm>
            <a:off x="325120" y="6319520"/>
            <a:ext cx="1601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F. Galtarossa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2C9AD4B-D8DB-5789-4529-2E20992A5F23}"/>
              </a:ext>
            </a:extLst>
          </p:cNvPr>
          <p:cNvSpPr txBox="1"/>
          <p:nvPr/>
        </p:nvSpPr>
        <p:spPr>
          <a:xfrm>
            <a:off x="4759806" y="6319520"/>
            <a:ext cx="4028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NUSDAF meeting, 22-24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0E2A62B-7A28-D3D0-F06C-D697830A6251}"/>
              </a:ext>
            </a:extLst>
          </p:cNvPr>
          <p:cNvSpPr txBox="1"/>
          <p:nvPr/>
        </p:nvSpPr>
        <p:spPr>
          <a:xfrm>
            <a:off x="11355537" y="6319520"/>
            <a:ext cx="765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29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6" grpId="0" animBg="1"/>
      <p:bldP spid="109" grpId="0"/>
      <p:bldP spid="2" grpId="0"/>
      <p:bldP spid="22" grpId="0" animBg="1"/>
      <p:bldP spid="23" grpId="0" animBg="1"/>
      <p:bldP spid="25" grpId="0" animBg="1"/>
      <p:bldP spid="30" grpId="0" animBg="1"/>
      <p:bldP spid="31" grpId="0" animBg="1"/>
      <p:bldP spid="32" grpId="0"/>
      <p:bldP spid="34" grpId="0"/>
      <p:bldP spid="45" grpId="0" animBg="1"/>
      <p:bldP spid="59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8b1a66f-a5c4-47c0-9f77-211e21262f7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D0952F9C85614E95C6D3F2E47E5C64" ma:contentTypeVersion="9" ma:contentTypeDescription="Create a new document." ma:contentTypeScope="" ma:versionID="9dcaaa8cd628ef36cb116cd4ea11d442">
  <xsd:schema xmlns:xsd="http://www.w3.org/2001/XMLSchema" xmlns:xs="http://www.w3.org/2001/XMLSchema" xmlns:p="http://schemas.microsoft.com/office/2006/metadata/properties" xmlns:ns3="08b1a66f-a5c4-47c0-9f77-211e21262f7b" xmlns:ns4="898390ed-90b8-4abc-9ca2-1031685a3e78" targetNamespace="http://schemas.microsoft.com/office/2006/metadata/properties" ma:root="true" ma:fieldsID="4ce52663afc2c18bbcb4428ba5a1be7d" ns3:_="" ns4:_="">
    <xsd:import namespace="08b1a66f-a5c4-47c0-9f77-211e21262f7b"/>
    <xsd:import namespace="898390ed-90b8-4abc-9ca2-1031685a3e7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b1a66f-a5c4-47c0-9f77-211e21262f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8390ed-90b8-4abc-9ca2-1031685a3e7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B2CB18-286C-4ABE-B442-2554F03C5996}">
  <ds:schemaRefs>
    <ds:schemaRef ds:uri="898390ed-90b8-4abc-9ca2-1031685a3e78"/>
    <ds:schemaRef ds:uri="http://schemas.microsoft.com/office/2006/metadata/properties"/>
    <ds:schemaRef ds:uri="http://purl.org/dc/elements/1.1/"/>
    <ds:schemaRef ds:uri="http://purl.org/dc/terms/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08b1a66f-a5c4-47c0-9f77-211e21262f7b"/>
  </ds:schemaRefs>
</ds:datastoreItem>
</file>

<file path=customXml/itemProps2.xml><?xml version="1.0" encoding="utf-8"?>
<ds:datastoreItem xmlns:ds="http://schemas.openxmlformats.org/officeDocument/2006/customXml" ds:itemID="{827E01BE-9CE3-4C50-8931-1C2E929A88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b1a66f-a5c4-47c0-9f77-211e21262f7b"/>
    <ds:schemaRef ds:uri="898390ed-90b8-4abc-9ca2-1031685a3e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892A9D7-6675-450A-BF39-94EE8C1261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10187</TotalTime>
  <Words>2811</Words>
  <Application>Microsoft Office PowerPoint</Application>
  <PresentationFormat>Widescreen</PresentationFormat>
  <Paragraphs>382</Paragraphs>
  <Slides>26</Slides>
  <Notes>6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42" baseType="lpstr">
      <vt:lpstr>-apple-system</vt:lpstr>
      <vt:lpstr>Aptos</vt:lpstr>
      <vt:lpstr>Aptos Display</vt:lpstr>
      <vt:lpstr>Arial</vt:lpstr>
      <vt:lpstr>Arial Unicode MS</vt:lpstr>
      <vt:lpstr>Calibri</vt:lpstr>
      <vt:lpstr>Cambria Math</vt:lpstr>
      <vt:lpstr>Courier New</vt:lpstr>
      <vt:lpstr>Helvetica</vt:lpstr>
      <vt:lpstr>Paladino</vt:lpstr>
      <vt:lpstr>Palatino</vt:lpstr>
      <vt:lpstr>Proxima Nova</vt:lpstr>
      <vt:lpstr>t1-gul-regular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Possibilities at FRIB along N = 28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Possibilities at FRIB for neutron-deficient Ca isotopes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Backup slides</vt:lpstr>
      <vt:lpstr>Presentazione standard di PowerPoint</vt:lpstr>
      <vt:lpstr>Gamow SM predictions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Franco Galtarossa</dc:creator>
  <cp:lastModifiedBy>Franco Galtarossa</cp:lastModifiedBy>
  <cp:revision>13</cp:revision>
  <dcterms:created xsi:type="dcterms:W3CDTF">2025-10-15T12:55:36Z</dcterms:created>
  <dcterms:modified xsi:type="dcterms:W3CDTF">2025-10-24T05:50:39Z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0x010100D1D0952F9C85614E95C6D3F2E47E5C64</vt:lpwstr>
  </property>
</Properties>
</file>