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3478" r:id="rId4"/>
    <p:sldId id="2192" r:id="rId5"/>
    <p:sldId id="3469" r:id="rId6"/>
    <p:sldId id="2281" r:id="rId7"/>
    <p:sldId id="2278" r:id="rId8"/>
    <p:sldId id="3475" r:id="rId9"/>
    <p:sldId id="3472" r:id="rId10"/>
    <p:sldId id="842" r:id="rId11"/>
    <p:sldId id="266" r:id="rId12"/>
    <p:sldId id="272" r:id="rId13"/>
    <p:sldId id="284" r:id="rId14"/>
    <p:sldId id="1012" r:id="rId15"/>
    <p:sldId id="3477" r:id="rId16"/>
    <p:sldId id="3473" r:id="rId17"/>
    <p:sldId id="269" r:id="rId18"/>
    <p:sldId id="2112" r:id="rId19"/>
    <p:sldId id="268" r:id="rId20"/>
    <p:sldId id="304" r:id="rId21"/>
    <p:sldId id="2064" r:id="rId22"/>
    <p:sldId id="3482" r:id="rId23"/>
    <p:sldId id="2095" r:id="rId24"/>
    <p:sldId id="3479" r:id="rId25"/>
    <p:sldId id="3480" r:id="rId26"/>
    <p:sldId id="3474" r:id="rId27"/>
    <p:sldId id="3476" r:id="rId28"/>
    <p:sldId id="3481" r:id="rId29"/>
    <p:sldId id="2211" r:id="rId30"/>
    <p:sldId id="3483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452D15-3D20-1CD4-7BD8-865D5EDE189E}" name="Giovanna Benzoni" initials="GB" userId="S::benzoni@infn.it::bdca043f-b8af-42cd-92aa-67607905fc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7"/>
    <p:restoredTop sz="94694"/>
  </p:normalViewPr>
  <p:slideViewPr>
    <p:cSldViewPr snapToGrid="0">
      <p:cViewPr varScale="1">
        <p:scale>
          <a:sx n="93" d="100"/>
          <a:sy n="93" d="100"/>
        </p:scale>
        <p:origin x="24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A9D53-5424-6D40-A322-8F9C26205556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6955F-5557-1846-84E4-F893FD774E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99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>
                <a:ea typeface="Calibri"/>
                <a:cs typeface="Calibri"/>
              </a:rPr>
              <a:t>GB: 18/09/2025: </a:t>
            </a:r>
            <a:r>
              <a:rPr lang="it-IT" err="1">
                <a:ea typeface="Calibri"/>
                <a:cs typeface="Calibri"/>
              </a:rPr>
              <a:t>cotrollato</a:t>
            </a:r>
            <a:r>
              <a:rPr lang="it-IT">
                <a:ea typeface="Calibri"/>
                <a:cs typeface="Calibri"/>
              </a:rPr>
              <a:t> FTE e aggiornato per situazione attuale del database ==&gt; controllare AFFINI</a:t>
            </a:r>
          </a:p>
          <a:p>
            <a:r>
              <a:rPr lang="it-IT">
                <a:cs typeface="Calibri"/>
              </a:rPr>
              <a:t>Togliamo citazione a PRISMA?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401E1-1A7D-4402-89EB-2AAD95BF6E6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164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401E1-1A7D-4402-89EB-2AAD95BF6E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7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401E1-1A7D-4402-89EB-2AAD95BF6E6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7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6955F-5557-1846-84E4-F893FD774E5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80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915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E6D54B-0AB4-44F1-B46B-70FB1591B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E574EF-97F7-C8C2-7686-69948F584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4FBC8E-B0FA-C09A-359B-2FA43E97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ACDF81-D54F-498E-744B-2876056B7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0A5FF7-5898-4C5E-723D-041485F7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30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75893-5A7E-BE8D-BE8F-800E89E1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9080D1-8756-8B7D-1315-58FFBDEA7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082FA5-B6AB-B5FD-BC96-82423888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8F9BCE-5761-8412-A540-EFD5993F1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70036D-8935-0886-FAA6-D556AB18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91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4E8748-AFEE-12E2-2CFB-BD7D0D3B4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51906B2-733C-E05F-1A57-186203829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37DCAE-1A6C-0643-AF98-3AD0A467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8491AE-D05B-4976-9F9C-A5E284CD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ED240B-23CC-766C-E923-E0BBF390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400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867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74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4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445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77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7217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304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73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99CD2C-2F9F-8A5C-8DDA-70E765F5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9FA9D9-F2CA-D553-0268-814A5B62A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208CA8-7160-A21B-690A-F5044B77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225810-3351-6143-3B01-11CE92C0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5CEB9F-D139-4144-54D3-70C898F8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183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754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31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614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05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ABAB01-6F5F-94E6-586E-1FC27622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1D48B6-8829-E0B7-EE27-566AA2DC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19AFA-688D-3910-6E67-03227D7E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10C74-08B1-5125-0F6B-8B4D8ECB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1E3882-9BF1-C855-2C81-CD3B36F1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1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7D682-C4DD-9CBF-FF36-72A7B7167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7D7133-0D50-D9B4-BCED-326660D0A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9551FD-43FD-9C10-0E20-D4A574B01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0046FBF-9CCC-25EA-DDC8-2173A59D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133AA9-3639-B064-C144-EEBCD0AF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020112-E661-5740-C76A-40895054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479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08A458-A4C1-F21E-EE18-C5F56078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B0E726-CF13-154E-F2FF-317927EF7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131E23-AD8E-F6C3-D4D2-867162059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983A49E-A951-E637-311A-7340C4D5C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28A7EBB-166C-03F7-8BCD-BFA49E32A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5CA3F04-9BF1-033F-3DA8-ECD8586A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EB0DCA1-EB6D-52EA-3C67-9D222D46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23CF798-1242-F77A-04AF-DCFDC1D4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71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6BDF3D-AB12-F547-7FE1-98EC3492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FA2501-6650-E95E-D6BA-7ED77711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80865D-3FD0-852E-4332-04C8C2723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8D80E4-B2EE-C93B-A3B2-E279C744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691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D5AC22D-39EF-C8C4-5E87-4BDDD8BE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69F115-6571-B1CE-5063-B38FBD8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A95348-30EF-AB97-1103-F22110EE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53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C0AEB-5635-5C3D-B471-66A8E02F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F5B5DC-7531-7E1D-B32E-565BC024A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594F51-B759-6DF3-2C8A-EB3CFF41E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818244-AF19-6AF0-6ECF-40718A62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81533E-1F2D-6BF0-38D6-5B739A27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CE38CE-20A6-4ECA-94B0-0226B30C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52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8D1CE-E892-7E3E-FA27-D84693E7C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66C6260-188A-6844-794B-7F2A308775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13C3A38-A26B-F4F0-4700-70B324B04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1E45E3-581C-788A-F5FC-FA84A59D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2B1FEF-DA65-6BA1-F246-EF3D8F3F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68969A-0AE8-5874-51F1-90F3E7F1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611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FB20E3C-3220-588A-4771-94E5D7C7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E9D32C-B60D-A107-3D29-B0202B6B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5F5448-25CC-3CDF-DD65-DF089D0F3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64AB3B-67D4-3B45-B46B-FBC027247F7B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FE8467-94EF-B0B5-4AAA-7077CFAB7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2C6EA5-A659-B980-BADB-B6CEB6D40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C4FCC-F134-A24A-B618-3E27C748EC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79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E93B7-3B62-0F4C-9C2A-F94AE3EF168D}" type="datetimeFigureOut">
              <a:rPr lang="it-IT" smtClean="0"/>
              <a:t>23/10/25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44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55.jpe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5.gif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agenda.infn.it/event/44803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5.gif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5.gif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jpeg"/><Relationship Id="rId18" Type="http://schemas.openxmlformats.org/officeDocument/2006/relationships/image" Target="../media/image118.jpeg"/><Relationship Id="rId26" Type="http://schemas.openxmlformats.org/officeDocument/2006/relationships/image" Target="../media/image125.gif"/><Relationship Id="rId3" Type="http://schemas.openxmlformats.org/officeDocument/2006/relationships/image" Target="../media/image55.jpeg"/><Relationship Id="rId21" Type="http://schemas.openxmlformats.org/officeDocument/2006/relationships/image" Target="../media/image120.jpeg"/><Relationship Id="rId34" Type="http://schemas.openxmlformats.org/officeDocument/2006/relationships/image" Target="../media/image133.jpeg"/><Relationship Id="rId7" Type="http://schemas.openxmlformats.org/officeDocument/2006/relationships/image" Target="../media/image109.jpeg"/><Relationship Id="rId12" Type="http://schemas.openxmlformats.org/officeDocument/2006/relationships/image" Target="../media/image112.jpeg"/><Relationship Id="rId17" Type="http://schemas.openxmlformats.org/officeDocument/2006/relationships/image" Target="../media/image117.jpeg"/><Relationship Id="rId25" Type="http://schemas.openxmlformats.org/officeDocument/2006/relationships/image" Target="../media/image124.jpeg"/><Relationship Id="rId33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6.jpeg"/><Relationship Id="rId20" Type="http://schemas.openxmlformats.org/officeDocument/2006/relationships/image" Target="../media/image26.jpeg"/><Relationship Id="rId29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11" Type="http://schemas.openxmlformats.org/officeDocument/2006/relationships/image" Target="../media/image111.jpeg"/><Relationship Id="rId24" Type="http://schemas.openxmlformats.org/officeDocument/2006/relationships/image" Target="../media/image123.jpeg"/><Relationship Id="rId32" Type="http://schemas.openxmlformats.org/officeDocument/2006/relationships/image" Target="../media/image131.png"/><Relationship Id="rId5" Type="http://schemas.openxmlformats.org/officeDocument/2006/relationships/image" Target="../media/image107.jpeg"/><Relationship Id="rId15" Type="http://schemas.openxmlformats.org/officeDocument/2006/relationships/image" Target="../media/image115.jpeg"/><Relationship Id="rId23" Type="http://schemas.openxmlformats.org/officeDocument/2006/relationships/image" Target="../media/image122.jpeg"/><Relationship Id="rId28" Type="http://schemas.openxmlformats.org/officeDocument/2006/relationships/image" Target="../media/image127.png"/><Relationship Id="rId10" Type="http://schemas.openxmlformats.org/officeDocument/2006/relationships/image" Target="../media/image96.jpeg"/><Relationship Id="rId19" Type="http://schemas.openxmlformats.org/officeDocument/2006/relationships/image" Target="../media/image119.png"/><Relationship Id="rId31" Type="http://schemas.openxmlformats.org/officeDocument/2006/relationships/image" Target="../media/image130.png"/><Relationship Id="rId4" Type="http://schemas.openxmlformats.org/officeDocument/2006/relationships/image" Target="../media/image106.jpeg"/><Relationship Id="rId9" Type="http://schemas.openxmlformats.org/officeDocument/2006/relationships/image" Target="../media/image110.jpeg"/><Relationship Id="rId14" Type="http://schemas.openxmlformats.org/officeDocument/2006/relationships/image" Target="../media/image114.jpeg"/><Relationship Id="rId22" Type="http://schemas.openxmlformats.org/officeDocument/2006/relationships/image" Target="../media/image121.jpeg"/><Relationship Id="rId27" Type="http://schemas.openxmlformats.org/officeDocument/2006/relationships/image" Target="../media/image126.png"/><Relationship Id="rId30" Type="http://schemas.openxmlformats.org/officeDocument/2006/relationships/image" Target="../media/image129.png"/><Relationship Id="rId35" Type="http://schemas.openxmlformats.org/officeDocument/2006/relationships/image" Target="../media/image134.jpeg"/><Relationship Id="rId8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10" Type="http://schemas.openxmlformats.org/officeDocument/2006/relationships/image" Target="../media/image5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12.png"/><Relationship Id="rId4" Type="http://schemas.openxmlformats.org/officeDocument/2006/relationships/image" Target="../media/image19.jpeg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jpe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971168-5F69-FE57-3E31-AC854860AA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Gamma-ray and </a:t>
            </a:r>
            <a:r>
              <a:rPr lang="it-IT" b="1" dirty="0" err="1">
                <a:solidFill>
                  <a:srgbClr val="FF0000"/>
                </a:solidFill>
              </a:rPr>
              <a:t>particle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spectroscopy</a:t>
            </a:r>
            <a:r>
              <a:rPr lang="it-IT" b="1" dirty="0">
                <a:solidFill>
                  <a:srgbClr val="FF0000"/>
                </a:solidFill>
              </a:rPr>
              <a:t> activities </a:t>
            </a:r>
            <a:r>
              <a:rPr lang="it-IT" b="1" dirty="0" err="1">
                <a:solidFill>
                  <a:srgbClr val="FF0000"/>
                </a:solidFill>
              </a:rPr>
              <a:t>at</a:t>
            </a:r>
            <a:r>
              <a:rPr lang="it-IT" b="1" dirty="0">
                <a:solidFill>
                  <a:srgbClr val="FF0000"/>
                </a:solidFill>
              </a:rPr>
              <a:t> FRIB (GASPEC)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1C2DBA5-3009-EC58-177E-93F6AF23E53E}"/>
              </a:ext>
            </a:extLst>
          </p:cNvPr>
          <p:cNvSpPr txBox="1">
            <a:spLocks/>
          </p:cNvSpPr>
          <p:nvPr/>
        </p:nvSpPr>
        <p:spPr>
          <a:xfrm>
            <a:off x="1524000" y="3934691"/>
            <a:ext cx="9144000" cy="43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Andrea Gottardo (LNL-INFN), for the GAMMA </a:t>
            </a:r>
            <a:r>
              <a:rPr lang="it-IT" dirty="0" err="1"/>
              <a:t>collaboration</a:t>
            </a:r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8D9994-4802-AFC7-9D7A-B9B81BDE1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0"/>
          <a:stretch>
            <a:fillRect/>
          </a:stretch>
        </p:blipFill>
        <p:spPr bwMode="auto">
          <a:xfrm>
            <a:off x="-44908" y="-1"/>
            <a:ext cx="122503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409;p20">
            <a:extLst>
              <a:ext uri="{FF2B5EF4-FFF2-40B4-BE49-F238E27FC236}">
                <a16:creationId xmlns:a16="http://schemas.microsoft.com/office/drawing/2014/main" id="{9C2FB9EF-E1BC-C5D7-0E35-A2F8A529A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8588" y="4704279"/>
            <a:ext cx="1369537" cy="110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 descr="LOGO_INFN_SIGLA.jpg">
            <a:extLst>
              <a:ext uri="{FF2B5EF4-FFF2-40B4-BE49-F238E27FC236}">
                <a16:creationId xmlns:a16="http://schemas.microsoft.com/office/drawing/2014/main" id="{574A1857-B8D0-57DD-6E63-508842C2AA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2990" y="4895453"/>
            <a:ext cx="1856470" cy="840184"/>
          </a:xfrm>
          <a:prstGeom prst="rect">
            <a:avLst/>
          </a:prstGeom>
        </p:spPr>
      </p:pic>
      <p:pic>
        <p:nvPicPr>
          <p:cNvPr id="6146" name="Picture 2" descr="The FRIB Logo, depicting the scientific and societal aims of the... |  Download Scientific Diagram">
            <a:extLst>
              <a:ext uri="{FF2B5EF4-FFF2-40B4-BE49-F238E27FC236}">
                <a16:creationId xmlns:a16="http://schemas.microsoft.com/office/drawing/2014/main" id="{623BC264-6AE9-A9DA-B088-FD7DF3155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22" y="4480560"/>
            <a:ext cx="1271418" cy="16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58FC2D-191C-9B5C-AB67-1497B0EA0F74}"/>
              </a:ext>
            </a:extLst>
          </p:cNvPr>
          <p:cNvSpPr txBox="1"/>
          <p:nvPr/>
        </p:nvSpPr>
        <p:spPr>
          <a:xfrm>
            <a:off x="2843217" y="6247242"/>
            <a:ext cx="7281420" cy="43088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NUSDAF Collaboration Meeting, Catania, 21-24 </a:t>
            </a:r>
            <a:r>
              <a:rPr lang="it-IT" sz="2200" dirty="0" err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October</a:t>
            </a:r>
            <a:r>
              <a:rPr lang="it-IT" sz="2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2025</a:t>
            </a:r>
            <a:endParaRPr lang="it-IT" sz="2200" dirty="0">
              <a:solidFill>
                <a:srgbClr val="C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00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B1C5E-2C1D-1E1D-BECF-AC9FAA12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08" y="4282804"/>
            <a:ext cx="2687319" cy="2495368"/>
          </a:xfrm>
          <a:prstGeom prst="rect">
            <a:avLst/>
          </a:prstGeom>
        </p:spPr>
      </p:pic>
      <p:pic>
        <p:nvPicPr>
          <p:cNvPr id="4" name="Picture 3" descr="A picture containing indoor, engine, silver, several&#10;&#10;Description automatically generated">
            <a:extLst>
              <a:ext uri="{FF2B5EF4-FFF2-40B4-BE49-F238E27FC236}">
                <a16:creationId xmlns:a16="http://schemas.microsoft.com/office/drawing/2014/main" id="{3C3F7CD2-EF63-459C-ABC2-17DDB3187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755" y="4301834"/>
            <a:ext cx="2469090" cy="246909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6FBD8DDA-BA21-A94A-B432-0237E41E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2" y="15702"/>
            <a:ext cx="11737051" cy="114863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A recent example of collaboration: </a:t>
            </a:r>
            <a:b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84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Mo (Z=42) experiment at NSCL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4E6FBB5A-0F01-4C92-8C3A-26F78000A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algn="r"/>
            <a:fld id="{00000000-1234-1234-1234-123412341234}" type="slidenum">
              <a:rPr lang="it" smtClean="0"/>
              <a:pPr algn="r"/>
              <a:t>10</a:t>
            </a:fld>
            <a:endParaRPr lang="it" dirty="0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E0895C4-000A-5C43-8368-EB939AD5EC97}"/>
              </a:ext>
            </a:extLst>
          </p:cNvPr>
          <p:cNvSpPr/>
          <p:nvPr/>
        </p:nvSpPr>
        <p:spPr>
          <a:xfrm>
            <a:off x="170775" y="1132954"/>
            <a:ext cx="6584573" cy="13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en-US" altLang="ko-KR" sz="2400" dirty="0">
                <a:latin typeface="+mj-lt"/>
                <a:cs typeface="Times New Roman" panose="02020603050405020304" pitchFamily="18" charset="0"/>
              </a:rPr>
              <a:t>Lifetime measurement for the low-lying states in </a:t>
            </a:r>
            <a:r>
              <a:rPr kumimoji="1" lang="en-US" altLang="ko-KR" sz="2400" baseline="30000" dirty="0">
                <a:latin typeface="+mj-lt"/>
                <a:cs typeface="Times New Roman" panose="02020603050405020304" pitchFamily="18" charset="0"/>
              </a:rPr>
              <a:t>84</a:t>
            </a:r>
            <a:r>
              <a:rPr kumimoji="1" lang="en-US" altLang="ko-KR" sz="2400" dirty="0">
                <a:latin typeface="+mj-lt"/>
                <a:cs typeface="Times New Roman" panose="02020603050405020304" pitchFamily="18" charset="0"/>
              </a:rPr>
              <a:t>Mo and its vicinity</a:t>
            </a:r>
          </a:p>
          <a:p>
            <a:pPr algn="just">
              <a:lnSpc>
                <a:spcPct val="120000"/>
              </a:lnSpc>
            </a:pPr>
            <a:r>
              <a:rPr kumimoji="1" lang="en-US" altLang="ko-KR" sz="2400" dirty="0">
                <a:latin typeface="+mj-lt"/>
                <a:cs typeface="Times New Roman" panose="02020603050405020304" pitchFamily="18" charset="0"/>
              </a:rPr>
              <a:t>GRETINA </a:t>
            </a:r>
            <a:r>
              <a:rPr kumimoji="1" lang="en-US" altLang="ko-KR" sz="2400" dirty="0" err="1">
                <a:latin typeface="+mj-lt"/>
                <a:cs typeface="Times New Roman" panose="02020603050405020304" pitchFamily="18" charset="0"/>
              </a:rPr>
              <a:t>HPGe</a:t>
            </a:r>
            <a:r>
              <a:rPr kumimoji="1" lang="en-US" altLang="ko-KR" sz="2400" dirty="0">
                <a:latin typeface="+mj-lt"/>
                <a:cs typeface="Times New Roman" panose="02020603050405020304" pitchFamily="18" charset="0"/>
              </a:rPr>
              <a:t> array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2465C52-E6F2-D94D-89BF-F50413429B44}"/>
              </a:ext>
            </a:extLst>
          </p:cNvPr>
          <p:cNvGrpSpPr/>
          <p:nvPr/>
        </p:nvGrpSpPr>
        <p:grpSpPr>
          <a:xfrm>
            <a:off x="370133" y="1626001"/>
            <a:ext cx="10849082" cy="5085117"/>
            <a:chOff x="433304" y="1504080"/>
            <a:chExt cx="10849082" cy="5085117"/>
          </a:xfrm>
        </p:grpSpPr>
        <p:pic>
          <p:nvPicPr>
            <p:cNvPr id="41" name="Immagine 2">
              <a:extLst>
                <a:ext uri="{FF2B5EF4-FFF2-40B4-BE49-F238E27FC236}">
                  <a16:creationId xmlns:a16="http://schemas.microsoft.com/office/drawing/2014/main" id="{20DF7808-25C0-794D-9F55-596951230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5914" y="1872294"/>
              <a:ext cx="8047417" cy="460809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sellaDiTesto 22">
              <a:extLst>
                <a:ext uri="{FF2B5EF4-FFF2-40B4-BE49-F238E27FC236}">
                  <a16:creationId xmlns:a16="http://schemas.microsoft.com/office/drawing/2014/main" id="{01FA7D8A-0105-B848-881E-4DE3D7351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6111" y="3837718"/>
              <a:ext cx="16003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baseline="30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9</a:t>
              </a:r>
              <a:r>
                <a:rPr lang="it-IT" altLang="it-IT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Be </a:t>
              </a:r>
              <a:r>
                <a:rPr lang="it-IT" altLang="it-IT" dirty="0" err="1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Secondary</a:t>
              </a:r>
              <a:r>
                <a:rPr lang="it-IT" altLang="it-IT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br>
                <a:rPr lang="it-IT" altLang="it-IT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it-IT" altLang="it-IT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</a:t>
              </a:r>
              <a:r>
                <a:rPr lang="it-IT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arget</a:t>
              </a:r>
              <a:endParaRPr lang="it-IT" altLang="it-IT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cxnSp>
          <p:nvCxnSpPr>
            <p:cNvPr id="20" name="Connettore 2 10">
              <a:extLst>
                <a:ext uri="{FF2B5EF4-FFF2-40B4-BE49-F238E27FC236}">
                  <a16:creationId xmlns:a16="http://schemas.microsoft.com/office/drawing/2014/main" id="{310408E7-6EBC-1C43-9FB3-A15AE8C93747}"/>
                </a:ext>
              </a:extLst>
            </p:cNvPr>
            <p:cNvCxnSpPr/>
            <p:nvPr/>
          </p:nvCxnSpPr>
          <p:spPr bwMode="auto">
            <a:xfrm flipV="1">
              <a:off x="7990521" y="3454910"/>
              <a:ext cx="191373" cy="78257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CasellaDiTesto 13">
              <a:extLst>
                <a:ext uri="{FF2B5EF4-FFF2-40B4-BE49-F238E27FC236}">
                  <a16:creationId xmlns:a16="http://schemas.microsoft.com/office/drawing/2014/main" id="{B20ECC09-A585-E047-9764-FD4AC00856FA}"/>
                </a:ext>
              </a:extLst>
            </p:cNvPr>
            <p:cNvSpPr txBox="1"/>
            <p:nvPr/>
          </p:nvSpPr>
          <p:spPr>
            <a:xfrm>
              <a:off x="8396723" y="3330906"/>
              <a:ext cx="10395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+mj-lt"/>
                </a:rPr>
                <a:t>S800</a:t>
              </a:r>
            </a:p>
          </p:txBody>
        </p:sp>
        <p:cxnSp>
          <p:nvCxnSpPr>
            <p:cNvPr id="24" name="Connettore 2 2">
              <a:extLst>
                <a:ext uri="{FF2B5EF4-FFF2-40B4-BE49-F238E27FC236}">
                  <a16:creationId xmlns:a16="http://schemas.microsoft.com/office/drawing/2014/main" id="{212F1D00-132E-344F-99CB-62219086284D}"/>
                </a:ext>
              </a:extLst>
            </p:cNvPr>
            <p:cNvCxnSpPr/>
            <p:nvPr/>
          </p:nvCxnSpPr>
          <p:spPr bwMode="auto">
            <a:xfrm flipV="1">
              <a:off x="7318032" y="3405974"/>
              <a:ext cx="689083" cy="47996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3">
              <a:extLst>
                <a:ext uri="{FF2B5EF4-FFF2-40B4-BE49-F238E27FC236}">
                  <a16:creationId xmlns:a16="http://schemas.microsoft.com/office/drawing/2014/main" id="{2D6D4500-7CEA-A448-B8FD-532D42D0613C}"/>
                </a:ext>
              </a:extLst>
            </p:cNvPr>
            <p:cNvSpPr/>
            <p:nvPr/>
          </p:nvSpPr>
          <p:spPr bwMode="auto">
            <a:xfrm>
              <a:off x="6117658" y="1922509"/>
              <a:ext cx="2986294" cy="1751236"/>
            </a:xfrm>
            <a:prstGeom prst="rect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it-IT">
                <a:latin typeface="+mj-lt"/>
                <a:cs typeface="Droid Sans" charset="0"/>
              </a:endParaRPr>
            </a:p>
          </p:txBody>
        </p:sp>
        <p:sp>
          <p:nvSpPr>
            <p:cNvPr id="28" name="Ovale 6">
              <a:extLst>
                <a:ext uri="{FF2B5EF4-FFF2-40B4-BE49-F238E27FC236}">
                  <a16:creationId xmlns:a16="http://schemas.microsoft.com/office/drawing/2014/main" id="{23E27154-E8AE-D040-B2F5-60C086B37546}"/>
                </a:ext>
              </a:extLst>
            </p:cNvPr>
            <p:cNvSpPr/>
            <p:nvPr/>
          </p:nvSpPr>
          <p:spPr bwMode="auto">
            <a:xfrm>
              <a:off x="7956666" y="2869473"/>
              <a:ext cx="652235" cy="569728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it-IT">
                <a:latin typeface="+mj-lt"/>
                <a:cs typeface="Droid Sans" charset="0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0A42BEDB-1F7E-7F49-9018-380AE3CAF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04" y="5942866"/>
              <a:ext cx="225425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altLang="it-IT" baseline="20000" dirty="0">
                  <a:latin typeface="+mj-lt"/>
                  <a:cs typeface="Times New Roman" panose="02020603050405020304" pitchFamily="18" charset="0"/>
                </a:rPr>
                <a:t>92</a:t>
              </a:r>
              <a:r>
                <a:rPr lang="it-IT" altLang="it-IT" dirty="0">
                  <a:latin typeface="+mj-lt"/>
                  <a:cs typeface="Times New Roman" panose="02020603050405020304" pitchFamily="18" charset="0"/>
                </a:rPr>
                <a:t>Mo Primary Beam, 140 MeV/u</a:t>
              </a:r>
              <a:endParaRPr lang="it-IT" altLang="it-IT" dirty="0">
                <a:latin typeface="+mj-lt"/>
              </a:endParaRPr>
            </a:p>
          </p:txBody>
        </p:sp>
        <p:sp>
          <p:nvSpPr>
            <p:cNvPr id="32" name="CasellaDiTesto 11">
              <a:extLst>
                <a:ext uri="{FF2B5EF4-FFF2-40B4-BE49-F238E27FC236}">
                  <a16:creationId xmlns:a16="http://schemas.microsoft.com/office/drawing/2014/main" id="{29037449-A219-7047-A882-9F9AF1372F93}"/>
                </a:ext>
              </a:extLst>
            </p:cNvPr>
            <p:cNvSpPr txBox="1"/>
            <p:nvPr/>
          </p:nvSpPr>
          <p:spPr>
            <a:xfrm>
              <a:off x="2809540" y="5456691"/>
              <a:ext cx="16685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aseline="30000" dirty="0">
                  <a:solidFill>
                    <a:srgbClr val="E3A813"/>
                  </a:solidFill>
                  <a:latin typeface="+mj-lt"/>
                  <a:cs typeface="Times New Roman" panose="02020603050405020304" pitchFamily="18" charset="0"/>
                </a:rPr>
                <a:t>9</a:t>
              </a:r>
              <a:r>
                <a:rPr lang="it-IT" dirty="0">
                  <a:solidFill>
                    <a:srgbClr val="E3A813"/>
                  </a:solidFill>
                  <a:latin typeface="+mj-lt"/>
                  <a:cs typeface="Times New Roman" panose="02020603050405020304" pitchFamily="18" charset="0"/>
                </a:rPr>
                <a:t>Be Production Target</a:t>
              </a:r>
            </a:p>
          </p:txBody>
        </p:sp>
        <p:sp>
          <p:nvSpPr>
            <p:cNvPr id="33" name="CasellaDiTesto 4">
              <a:extLst>
                <a:ext uri="{FF2B5EF4-FFF2-40B4-BE49-F238E27FC236}">
                  <a16:creationId xmlns:a16="http://schemas.microsoft.com/office/drawing/2014/main" id="{6C8D1A58-9E8B-AC42-922A-CE0D8AFEA7F3}"/>
                </a:ext>
              </a:extLst>
            </p:cNvPr>
            <p:cNvSpPr txBox="1"/>
            <p:nvPr/>
          </p:nvSpPr>
          <p:spPr>
            <a:xfrm>
              <a:off x="2434073" y="3868155"/>
              <a:ext cx="913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K500</a:t>
              </a:r>
            </a:p>
          </p:txBody>
        </p:sp>
        <p:sp>
          <p:nvSpPr>
            <p:cNvPr id="34" name="CasellaDiTesto 26">
              <a:extLst>
                <a:ext uri="{FF2B5EF4-FFF2-40B4-BE49-F238E27FC236}">
                  <a16:creationId xmlns:a16="http://schemas.microsoft.com/office/drawing/2014/main" id="{4FE16572-65CB-8545-A5B1-324CCE807DD2}"/>
                </a:ext>
              </a:extLst>
            </p:cNvPr>
            <p:cNvSpPr txBox="1"/>
            <p:nvPr/>
          </p:nvSpPr>
          <p:spPr>
            <a:xfrm>
              <a:off x="652472" y="4580779"/>
              <a:ext cx="913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C00000"/>
                  </a:solidFill>
                  <a:latin typeface="+mj-lt"/>
                  <a:cs typeface="Times New Roman" panose="02020603050405020304" pitchFamily="18" charset="0"/>
                </a:rPr>
                <a:t>K1200</a:t>
              </a:r>
            </a:p>
          </p:txBody>
        </p:sp>
        <p:sp>
          <p:nvSpPr>
            <p:cNvPr id="35" name="CasellaDiTesto 27">
              <a:extLst>
                <a:ext uri="{FF2B5EF4-FFF2-40B4-BE49-F238E27FC236}">
                  <a16:creationId xmlns:a16="http://schemas.microsoft.com/office/drawing/2014/main" id="{0AB29187-DAEB-D148-BFC0-DB258EFB2C41}"/>
                </a:ext>
              </a:extLst>
            </p:cNvPr>
            <p:cNvSpPr txBox="1"/>
            <p:nvPr/>
          </p:nvSpPr>
          <p:spPr>
            <a:xfrm>
              <a:off x="2863213" y="3331503"/>
              <a:ext cx="1315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E3A813"/>
                  </a:solidFill>
                  <a:latin typeface="+mj-lt"/>
                  <a:cs typeface="Times New Roman" panose="02020603050405020304" pitchFamily="18" charset="0"/>
                </a:rPr>
                <a:t>A1900</a:t>
              </a:r>
            </a:p>
            <a:p>
              <a:r>
                <a:rPr lang="it-IT" b="1" dirty="0">
                  <a:solidFill>
                    <a:srgbClr val="E3A813"/>
                  </a:solidFill>
                  <a:latin typeface="+mj-lt"/>
                  <a:cs typeface="Times New Roman" panose="02020603050405020304" pitchFamily="18" charset="0"/>
                </a:rPr>
                <a:t>Separator</a:t>
              </a:r>
            </a:p>
          </p:txBody>
        </p:sp>
        <p:sp>
          <p:nvSpPr>
            <p:cNvPr id="36" name="CasellaDiTesto 28">
              <a:extLst>
                <a:ext uri="{FF2B5EF4-FFF2-40B4-BE49-F238E27FC236}">
                  <a16:creationId xmlns:a16="http://schemas.microsoft.com/office/drawing/2014/main" id="{78B4D99B-731F-2C41-8BF3-F201F85B33FE}"/>
                </a:ext>
              </a:extLst>
            </p:cNvPr>
            <p:cNvSpPr txBox="1"/>
            <p:nvPr/>
          </p:nvSpPr>
          <p:spPr>
            <a:xfrm>
              <a:off x="4686097" y="3689760"/>
              <a:ext cx="11647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CC66"/>
                  </a:solidFill>
                  <a:latin typeface="+mj-lt"/>
                  <a:cs typeface="Times New Roman" panose="02020603050405020304" pitchFamily="18" charset="0"/>
                </a:rPr>
                <a:t>Transfer Line</a:t>
              </a:r>
            </a:p>
          </p:txBody>
        </p:sp>
        <p:sp>
          <p:nvSpPr>
            <p:cNvPr id="37" name="CasellaDiTesto 29">
              <a:extLst>
                <a:ext uri="{FF2B5EF4-FFF2-40B4-BE49-F238E27FC236}">
                  <a16:creationId xmlns:a16="http://schemas.microsoft.com/office/drawing/2014/main" id="{4EB8EFC6-E9E2-A648-A3FB-CD5A46AF7AD2}"/>
                </a:ext>
              </a:extLst>
            </p:cNvPr>
            <p:cNvSpPr txBox="1"/>
            <p:nvPr/>
          </p:nvSpPr>
          <p:spPr>
            <a:xfrm>
              <a:off x="7678137" y="1504080"/>
              <a:ext cx="1437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Focal</a:t>
              </a:r>
              <a:r>
                <a:rPr lang="it-IT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it-IT" b="1" dirty="0" err="1">
                  <a:solidFill>
                    <a:schemeClr val="tx2">
                      <a:lumMod val="75000"/>
                      <a:lumOff val="2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Plane</a:t>
              </a:r>
              <a:endParaRPr lang="it-IT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8" name="CasellaDiTesto 31">
              <a:extLst>
                <a:ext uri="{FF2B5EF4-FFF2-40B4-BE49-F238E27FC236}">
                  <a16:creationId xmlns:a16="http://schemas.microsoft.com/office/drawing/2014/main" id="{19012246-F221-9A43-8F62-885A20313B55}"/>
                </a:ext>
              </a:extLst>
            </p:cNvPr>
            <p:cNvSpPr txBox="1"/>
            <p:nvPr/>
          </p:nvSpPr>
          <p:spPr>
            <a:xfrm>
              <a:off x="6117657" y="2997081"/>
              <a:ext cx="148325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Analysis</a:t>
              </a:r>
            </a:p>
            <a:p>
              <a:r>
                <a:rPr lang="it-IT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Line</a:t>
              </a:r>
            </a:p>
          </p:txBody>
        </p:sp>
        <p:cxnSp>
          <p:nvCxnSpPr>
            <p:cNvPr id="39" name="Connettore 2 21">
              <a:extLst>
                <a:ext uri="{FF2B5EF4-FFF2-40B4-BE49-F238E27FC236}">
                  <a16:creationId xmlns:a16="http://schemas.microsoft.com/office/drawing/2014/main" id="{82AC77A4-9373-B043-B958-B582CE4C8434}"/>
                </a:ext>
              </a:extLst>
            </p:cNvPr>
            <p:cNvCxnSpPr>
              <a:cxnSpLocks/>
              <a:stCxn id="32" idx="1"/>
            </p:cNvCxnSpPr>
            <p:nvPr/>
          </p:nvCxnSpPr>
          <p:spPr bwMode="auto">
            <a:xfrm flipH="1" flipV="1">
              <a:off x="2239426" y="5125029"/>
              <a:ext cx="570114" cy="79332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CasellaDiTesto 8">
              <a:extLst>
                <a:ext uri="{FF2B5EF4-FFF2-40B4-BE49-F238E27FC236}">
                  <a16:creationId xmlns:a16="http://schemas.microsoft.com/office/drawing/2014/main" id="{6B7C701C-90B4-044A-8CB6-91830138B32C}"/>
                </a:ext>
              </a:extLst>
            </p:cNvPr>
            <p:cNvSpPr txBox="1"/>
            <p:nvPr/>
          </p:nvSpPr>
          <p:spPr>
            <a:xfrm>
              <a:off x="4194319" y="2810224"/>
              <a:ext cx="1075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latin typeface="+mj-lt"/>
                  <a:cs typeface="Times New Roman" panose="02020603050405020304" pitchFamily="18" charset="0"/>
                </a:rPr>
                <a:t>NSCL</a:t>
              </a: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024FF161-F3D0-7447-8ADD-56CA1DA2C810}"/>
                </a:ext>
              </a:extLst>
            </p:cNvPr>
            <p:cNvSpPr/>
            <p:nvPr/>
          </p:nvSpPr>
          <p:spPr>
            <a:xfrm>
              <a:off x="4012518" y="4907125"/>
              <a:ext cx="165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1600" baseline="300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86</a:t>
              </a:r>
              <a:r>
                <a:rPr kumimoji="1" lang="en-US" altLang="ko-KR" sz="16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Mo, 110 MeV/u</a:t>
              </a:r>
            </a:p>
            <a:p>
              <a:pPr algn="ctr"/>
              <a:r>
                <a:rPr kumimoji="1" lang="en-US" altLang="ko-KR" sz="16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(+ </a:t>
              </a:r>
              <a:r>
                <a:rPr kumimoji="1" lang="en-US" altLang="ko-KR" sz="1600" baseline="300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85</a:t>
              </a:r>
              <a:r>
                <a:rPr kumimoji="1" lang="en-US" altLang="ko-KR" sz="16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Nb, </a:t>
              </a:r>
              <a:r>
                <a:rPr kumimoji="1" lang="en-US" altLang="ko-KR" sz="1600" baseline="300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84</a:t>
              </a:r>
              <a:r>
                <a:rPr kumimoji="1" lang="en-US" altLang="ko-KR" sz="1600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Zr, …)</a:t>
              </a:r>
              <a:endParaRPr lang="ko-KR" altLang="en-US" sz="16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D9F663EA-C7DC-7C4F-9CAE-BBA0D04CEB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3588" y="4696028"/>
              <a:ext cx="460519" cy="30212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5C645AEF-6CBE-2E4F-977F-E23D9038A4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6694" y="5509631"/>
              <a:ext cx="402732" cy="231547"/>
            </a:xfrm>
            <a:prstGeom prst="straightConnector1">
              <a:avLst/>
            </a:prstGeom>
            <a:ln w="857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BB17561-3890-C346-80D8-CA2D437EF3EA}"/>
                </a:ext>
              </a:extLst>
            </p:cNvPr>
            <p:cNvSpPr/>
            <p:nvPr/>
          </p:nvSpPr>
          <p:spPr>
            <a:xfrm>
              <a:off x="7504563" y="3701197"/>
              <a:ext cx="37778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ko-KR" sz="3600" b="1" dirty="0">
                  <a:solidFill>
                    <a:srgbClr val="FFC000"/>
                  </a:solidFill>
                  <a:highlight>
                    <a:srgbClr val="800000"/>
                  </a:highlight>
                  <a:latin typeface="+mj-lt"/>
                  <a:cs typeface="Times New Roman" panose="02020603050405020304" pitchFamily="18" charset="0"/>
                </a:rPr>
                <a:t>GRETINA</a:t>
              </a:r>
              <a:endParaRPr lang="ko-KR" altLang="en-US" sz="3600" b="1" dirty="0">
                <a:solidFill>
                  <a:srgbClr val="FFC000"/>
                </a:solidFill>
                <a:highlight>
                  <a:srgbClr val="800000"/>
                </a:highlight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6B5CDBA0-616F-704C-8871-C80121299BB0}"/>
              </a:ext>
            </a:extLst>
          </p:cNvPr>
          <p:cNvCxnSpPr>
            <a:cxnSpLocks/>
          </p:cNvCxnSpPr>
          <p:nvPr/>
        </p:nvCxnSpPr>
        <p:spPr>
          <a:xfrm flipV="1">
            <a:off x="8249408" y="2512434"/>
            <a:ext cx="73675" cy="4326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2AE3F483-BB3F-204D-B98E-3C16D179D181}"/>
              </a:ext>
            </a:extLst>
          </p:cNvPr>
          <p:cNvSpPr/>
          <p:nvPr/>
        </p:nvSpPr>
        <p:spPr>
          <a:xfrm>
            <a:off x="6297182" y="2360979"/>
            <a:ext cx="2063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en-US" altLang="ko-KR" sz="1400" baseline="300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84</a:t>
            </a:r>
            <a:r>
              <a:rPr kumimoji="1"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Mo, 45 MeV/u</a:t>
            </a:r>
          </a:p>
          <a:p>
            <a:pPr algn="just"/>
            <a:r>
              <a:rPr kumimoji="1" lang="en-US" altLang="ko-K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(+ other nuclides)</a:t>
            </a:r>
            <a:endParaRPr lang="ko-KR" altLang="en-US" sz="140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5" name="Connettore 1 30">
            <a:extLst>
              <a:ext uri="{FF2B5EF4-FFF2-40B4-BE49-F238E27FC236}">
                <a16:creationId xmlns:a16="http://schemas.microsoft.com/office/drawing/2014/main" id="{BDDC64B5-7557-EDDD-222B-3E26449F2F15}"/>
              </a:ext>
            </a:extLst>
          </p:cNvPr>
          <p:cNvCxnSpPr/>
          <p:nvPr/>
        </p:nvCxnSpPr>
        <p:spPr>
          <a:xfrm>
            <a:off x="9696" y="1177715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31">
            <a:extLst>
              <a:ext uri="{FF2B5EF4-FFF2-40B4-BE49-F238E27FC236}">
                <a16:creationId xmlns:a16="http://schemas.microsoft.com/office/drawing/2014/main" id="{7941FF8E-93E5-5FE3-E390-E3C7CF0BB452}"/>
              </a:ext>
            </a:extLst>
          </p:cNvPr>
          <p:cNvCxnSpPr/>
          <p:nvPr/>
        </p:nvCxnSpPr>
        <p:spPr>
          <a:xfrm>
            <a:off x="0" y="1132954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9" descr="Logo_gamma_v6.gif">
            <a:extLst>
              <a:ext uri="{FF2B5EF4-FFF2-40B4-BE49-F238E27FC236}">
                <a16:creationId xmlns:a16="http://schemas.microsoft.com/office/drawing/2014/main" id="{0EE8CE1B-6EC9-3D76-7522-CF1F92E6EC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82977" y="79828"/>
            <a:ext cx="1129648" cy="93069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8F335B-0B83-21C6-025C-C495C342E2CA}"/>
              </a:ext>
            </a:extLst>
          </p:cNvPr>
          <p:cNvSpPr txBox="1"/>
          <p:nvPr/>
        </p:nvSpPr>
        <p:spPr>
          <a:xfrm>
            <a:off x="25344" y="4174742"/>
            <a:ext cx="120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Recchia</a:t>
            </a:r>
          </a:p>
        </p:txBody>
      </p:sp>
    </p:spTree>
    <p:extLst>
      <p:ext uri="{BB962C8B-B14F-4D97-AF65-F5344CB8AC3E}">
        <p14:creationId xmlns:p14="http://schemas.microsoft.com/office/powerpoint/2010/main" val="87769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내용 개체 틀 1">
            <a:extLst>
              <a:ext uri="{FF2B5EF4-FFF2-40B4-BE49-F238E27FC236}">
                <a16:creationId xmlns:a16="http://schemas.microsoft.com/office/drawing/2014/main" id="{63449C9B-0BB5-2347-B7ED-3EF865B5E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399787"/>
            <a:ext cx="11008430" cy="149504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en-US" sz="2400" b="1" u="sng" dirty="0">
                <a:solidFill>
                  <a:srgbClr val="FFC000"/>
                </a:solidFill>
              </a:rPr>
              <a:t>GRETINA</a:t>
            </a:r>
            <a:r>
              <a:rPr lang="en-US" sz="2400" dirty="0"/>
              <a:t> was coupled to the plunger </a:t>
            </a:r>
            <a:r>
              <a:rPr lang="en-US" sz="2400" dirty="0" err="1"/>
              <a:t>TRIple</a:t>
            </a:r>
            <a:r>
              <a:rPr lang="en-US" sz="2400" dirty="0"/>
              <a:t> </a:t>
            </a:r>
            <a:r>
              <a:rPr lang="en-US" sz="2400" dirty="0" err="1"/>
              <a:t>PLunger</a:t>
            </a:r>
            <a:r>
              <a:rPr lang="en-US" sz="2400" dirty="0"/>
              <a:t> for </a:t>
            </a:r>
            <a:r>
              <a:rPr lang="en-US" sz="2400" dirty="0" err="1"/>
              <a:t>EXotic</a:t>
            </a:r>
            <a:r>
              <a:rPr lang="en-US" sz="2400" dirty="0"/>
              <a:t> beams (TRIPLEX)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en-US" sz="2400" dirty="0"/>
              <a:t> With a secondary target, the </a:t>
            </a:r>
            <a:r>
              <a:rPr lang="en-US" sz="2400" b="1" u="sng" dirty="0">
                <a:solidFill>
                  <a:srgbClr val="FFC000"/>
                </a:solidFill>
              </a:rPr>
              <a:t>TRIPLEX plunger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7FE8434-89A2-CC44-B6D2-CB002DCD8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82" y="4258060"/>
            <a:ext cx="3480777" cy="225036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AEAA761A-EDAE-5944-ACCA-A164B0F87219}"/>
              </a:ext>
            </a:extLst>
          </p:cNvPr>
          <p:cNvGrpSpPr>
            <a:grpSpLocks noChangeAspect="1"/>
          </p:cNvGrpSpPr>
          <p:nvPr/>
        </p:nvGrpSpPr>
        <p:grpSpPr>
          <a:xfrm>
            <a:off x="607570" y="2996676"/>
            <a:ext cx="3600000" cy="1190082"/>
            <a:chOff x="628650" y="3654334"/>
            <a:chExt cx="4776299" cy="1578942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B974D179-0CB3-6446-AE82-6A76EAC83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3654334"/>
              <a:ext cx="4776299" cy="1578942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188F708-214F-A441-AF2B-3D8B82847A64}"/>
                </a:ext>
              </a:extLst>
            </p:cNvPr>
            <p:cNvSpPr/>
            <p:nvPr/>
          </p:nvSpPr>
          <p:spPr>
            <a:xfrm>
              <a:off x="4337538" y="3950677"/>
              <a:ext cx="949570" cy="973015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B24DA2F-31AE-C84F-A626-12490B03AAB2}"/>
              </a:ext>
            </a:extLst>
          </p:cNvPr>
          <p:cNvSpPr txBox="1"/>
          <p:nvPr/>
        </p:nvSpPr>
        <p:spPr>
          <a:xfrm>
            <a:off x="4207570" y="5762947"/>
            <a:ext cx="2972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ore-IT" sz="1100" i="1">
                <a:latin typeface="Arial" panose="020B0604020202020204" pitchFamily="34" charset="0"/>
                <a:cs typeface="Arial" panose="020B0604020202020204" pitchFamily="34" charset="0"/>
              </a:rPr>
              <a:t>H. Iwasaki et al., Nuclear Inst. and Methods in Physics Research A </a:t>
            </a:r>
            <a:r>
              <a:rPr lang="en-US" altLang="ko-Kore-IT" sz="1100" b="1" i="1">
                <a:latin typeface="Arial" panose="020B0604020202020204" pitchFamily="34" charset="0"/>
                <a:cs typeface="Arial" panose="020B0604020202020204" pitchFamily="34" charset="0"/>
              </a:rPr>
              <a:t>806</a:t>
            </a:r>
            <a:r>
              <a:rPr lang="en-US" altLang="ko-Kore-IT" sz="1100" i="1">
                <a:latin typeface="Arial" panose="020B0604020202020204" pitchFamily="34" charset="0"/>
                <a:cs typeface="Arial" panose="020B0604020202020204" pitchFamily="34" charset="0"/>
              </a:rPr>
              <a:t>, 123 (2016)</a:t>
            </a:r>
            <a:endParaRPr lang="en-US" sz="11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3EA9991-96BB-3647-9139-EB23B1AAA97D}"/>
              </a:ext>
            </a:extLst>
          </p:cNvPr>
          <p:cNvGrpSpPr/>
          <p:nvPr/>
        </p:nvGrpSpPr>
        <p:grpSpPr>
          <a:xfrm>
            <a:off x="5167971" y="2528458"/>
            <a:ext cx="5318559" cy="3204973"/>
            <a:chOff x="5700414" y="2944877"/>
            <a:chExt cx="5318559" cy="3204973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A3A51269-34AF-4848-A976-700206033C87}"/>
                </a:ext>
              </a:extLst>
            </p:cNvPr>
            <p:cNvSpPr/>
            <p:nvPr/>
          </p:nvSpPr>
          <p:spPr>
            <a:xfrm>
              <a:off x="6434813" y="4014720"/>
              <a:ext cx="226243" cy="155542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59EBA71B-255B-9F4D-864B-744432892529}"/>
                </a:ext>
              </a:extLst>
            </p:cNvPr>
            <p:cNvSpPr/>
            <p:nvPr/>
          </p:nvSpPr>
          <p:spPr>
            <a:xfrm>
              <a:off x="8363056" y="4040819"/>
              <a:ext cx="132803" cy="155542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78D18ED2-87B8-2B4D-917E-FDB7F4821882}"/>
                </a:ext>
              </a:extLst>
            </p:cNvPr>
            <p:cNvSpPr/>
            <p:nvPr/>
          </p:nvSpPr>
          <p:spPr>
            <a:xfrm rot="19512108">
              <a:off x="9347774" y="2944877"/>
              <a:ext cx="543582" cy="1130906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2F6302-D322-234C-AEFE-B8D77BEC4D4A}"/>
                </a:ext>
              </a:extLst>
            </p:cNvPr>
            <p:cNvSpPr txBox="1"/>
            <p:nvPr/>
          </p:nvSpPr>
          <p:spPr>
            <a:xfrm>
              <a:off x="5988787" y="5565075"/>
              <a:ext cx="10917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ore-BE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Reaction</a:t>
              </a:r>
              <a:br>
                <a:rPr lang="en-US" altLang="ko-Kore-BE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ko-Kore-BE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5F6AA-3313-974D-9C3E-8478D1673E24}"/>
                </a:ext>
              </a:extLst>
            </p:cNvPr>
            <p:cNvSpPr txBox="1"/>
            <p:nvPr/>
          </p:nvSpPr>
          <p:spPr>
            <a:xfrm>
              <a:off x="9927207" y="3140998"/>
              <a:ext cx="10917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ore-BE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E5A4669-13E2-5A4E-A7D1-B9F217FE89C1}"/>
                </a:ext>
              </a:extLst>
            </p:cNvPr>
            <p:cNvSpPr txBox="1"/>
            <p:nvPr/>
          </p:nvSpPr>
          <p:spPr>
            <a:xfrm>
              <a:off x="7883574" y="5604669"/>
              <a:ext cx="10917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ore-BE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degrader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" name="오른쪽 화살표[R] 25">
              <a:extLst>
                <a:ext uri="{FF2B5EF4-FFF2-40B4-BE49-F238E27FC236}">
                  <a16:creationId xmlns:a16="http://schemas.microsoft.com/office/drawing/2014/main" id="{F4FE33F7-6867-D647-92DE-6C24C1FFB2BE}"/>
                </a:ext>
              </a:extLst>
            </p:cNvPr>
            <p:cNvSpPr/>
            <p:nvPr/>
          </p:nvSpPr>
          <p:spPr>
            <a:xfrm>
              <a:off x="5813026" y="4694978"/>
              <a:ext cx="473676" cy="1948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566E8D-326F-1F47-BB09-576C4B304512}"/>
                </a:ext>
              </a:extLst>
            </p:cNvPr>
            <p:cNvSpPr txBox="1"/>
            <p:nvPr/>
          </p:nvSpPr>
          <p:spPr>
            <a:xfrm>
              <a:off x="5700414" y="4881086"/>
              <a:ext cx="6988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ore-BE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en-US" sz="1600">
                <a:solidFill>
                  <a:srgbClr val="000000"/>
                </a:solidFill>
              </a:endParaRPr>
            </a:p>
          </p:txBody>
        </p:sp>
        <p:cxnSp>
          <p:nvCxnSpPr>
            <p:cNvPr id="28" name="직선 연결선[R] 27">
              <a:extLst>
                <a:ext uri="{FF2B5EF4-FFF2-40B4-BE49-F238E27FC236}">
                  <a16:creationId xmlns:a16="http://schemas.microsoft.com/office/drawing/2014/main" id="{3173C44F-C7D8-A949-BD97-A2543A924092}"/>
                </a:ext>
              </a:extLst>
            </p:cNvPr>
            <p:cNvCxnSpPr/>
            <p:nvPr/>
          </p:nvCxnSpPr>
          <p:spPr>
            <a:xfrm>
              <a:off x="6697954" y="4792405"/>
              <a:ext cx="3021619" cy="679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자유형 28">
              <a:extLst>
                <a:ext uri="{FF2B5EF4-FFF2-40B4-BE49-F238E27FC236}">
                  <a16:creationId xmlns:a16="http://schemas.microsoft.com/office/drawing/2014/main" id="{5F7402EE-3E6E-6B4B-8018-8B7298920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9272" y="3360448"/>
              <a:ext cx="2088000" cy="1431266"/>
            </a:xfrm>
            <a:custGeom>
              <a:avLst/>
              <a:gdLst>
                <a:gd name="connsiteX0" fmla="*/ 0 w 2014151"/>
                <a:gd name="connsiteY0" fmla="*/ 1359243 h 1380645"/>
                <a:gd name="connsiteX1" fmla="*/ 222422 w 2014151"/>
                <a:gd name="connsiteY1" fmla="*/ 1359243 h 1380645"/>
                <a:gd name="connsiteX2" fmla="*/ 358346 w 2014151"/>
                <a:gd name="connsiteY2" fmla="*/ 1136822 h 1380645"/>
                <a:gd name="connsiteX3" fmla="*/ 556054 w 2014151"/>
                <a:gd name="connsiteY3" fmla="*/ 1075038 h 1380645"/>
                <a:gd name="connsiteX4" fmla="*/ 691978 w 2014151"/>
                <a:gd name="connsiteY4" fmla="*/ 914400 h 1380645"/>
                <a:gd name="connsiteX5" fmla="*/ 914400 w 2014151"/>
                <a:gd name="connsiteY5" fmla="*/ 840260 h 1380645"/>
                <a:gd name="connsiteX6" fmla="*/ 1050324 w 2014151"/>
                <a:gd name="connsiteY6" fmla="*/ 642551 h 1380645"/>
                <a:gd name="connsiteX7" fmla="*/ 1285103 w 2014151"/>
                <a:gd name="connsiteY7" fmla="*/ 593124 h 1380645"/>
                <a:gd name="connsiteX8" fmla="*/ 1421027 w 2014151"/>
                <a:gd name="connsiteY8" fmla="*/ 420130 h 1380645"/>
                <a:gd name="connsiteX9" fmla="*/ 1631092 w 2014151"/>
                <a:gd name="connsiteY9" fmla="*/ 358346 h 1380645"/>
                <a:gd name="connsiteX10" fmla="*/ 1791730 w 2014151"/>
                <a:gd name="connsiteY10" fmla="*/ 160638 h 1380645"/>
                <a:gd name="connsiteX11" fmla="*/ 1964724 w 2014151"/>
                <a:gd name="connsiteY11" fmla="*/ 111211 h 1380645"/>
                <a:gd name="connsiteX12" fmla="*/ 2014151 w 2014151"/>
                <a:gd name="connsiteY12" fmla="*/ 0 h 1380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4151" h="1380645">
                  <a:moveTo>
                    <a:pt x="0" y="1359243"/>
                  </a:moveTo>
                  <a:cubicBezTo>
                    <a:pt x="81349" y="1377778"/>
                    <a:pt x="162698" y="1396313"/>
                    <a:pt x="222422" y="1359243"/>
                  </a:cubicBezTo>
                  <a:cubicBezTo>
                    <a:pt x="282146" y="1322173"/>
                    <a:pt x="302741" y="1184189"/>
                    <a:pt x="358346" y="1136822"/>
                  </a:cubicBezTo>
                  <a:cubicBezTo>
                    <a:pt x="413951" y="1089455"/>
                    <a:pt x="500449" y="1112108"/>
                    <a:pt x="556054" y="1075038"/>
                  </a:cubicBezTo>
                  <a:cubicBezTo>
                    <a:pt x="611659" y="1037968"/>
                    <a:pt x="632254" y="953530"/>
                    <a:pt x="691978" y="914400"/>
                  </a:cubicBezTo>
                  <a:cubicBezTo>
                    <a:pt x="751702" y="875270"/>
                    <a:pt x="854676" y="885568"/>
                    <a:pt x="914400" y="840260"/>
                  </a:cubicBezTo>
                  <a:cubicBezTo>
                    <a:pt x="974124" y="794952"/>
                    <a:pt x="988540" y="683740"/>
                    <a:pt x="1050324" y="642551"/>
                  </a:cubicBezTo>
                  <a:cubicBezTo>
                    <a:pt x="1112108" y="601362"/>
                    <a:pt x="1223319" y="630194"/>
                    <a:pt x="1285103" y="593124"/>
                  </a:cubicBezTo>
                  <a:cubicBezTo>
                    <a:pt x="1346887" y="556054"/>
                    <a:pt x="1363362" y="459260"/>
                    <a:pt x="1421027" y="420130"/>
                  </a:cubicBezTo>
                  <a:cubicBezTo>
                    <a:pt x="1478692" y="381000"/>
                    <a:pt x="1569308" y="401595"/>
                    <a:pt x="1631092" y="358346"/>
                  </a:cubicBezTo>
                  <a:cubicBezTo>
                    <a:pt x="1692876" y="315097"/>
                    <a:pt x="1736125" y="201827"/>
                    <a:pt x="1791730" y="160638"/>
                  </a:cubicBezTo>
                  <a:cubicBezTo>
                    <a:pt x="1847335" y="119449"/>
                    <a:pt x="1927654" y="137984"/>
                    <a:pt x="1964724" y="111211"/>
                  </a:cubicBezTo>
                  <a:cubicBezTo>
                    <a:pt x="2001794" y="84438"/>
                    <a:pt x="2007972" y="42219"/>
                    <a:pt x="2014151" y="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자유형 29">
              <a:extLst>
                <a:ext uri="{FF2B5EF4-FFF2-40B4-BE49-F238E27FC236}">
                  <a16:creationId xmlns:a16="http://schemas.microsoft.com/office/drawing/2014/main" id="{D60DC2D7-DE1C-2741-87AD-A6041E929A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1653" y="4070761"/>
              <a:ext cx="1080000" cy="728674"/>
            </a:xfrm>
            <a:custGeom>
              <a:avLst/>
              <a:gdLst>
                <a:gd name="connsiteX0" fmla="*/ 0 w 1025611"/>
                <a:gd name="connsiteY0" fmla="*/ 691978 h 691978"/>
                <a:gd name="connsiteX1" fmla="*/ 321276 w 1025611"/>
                <a:gd name="connsiteY1" fmla="*/ 531341 h 691978"/>
                <a:gd name="connsiteX2" fmla="*/ 457200 w 1025611"/>
                <a:gd name="connsiteY2" fmla="*/ 321276 h 691978"/>
                <a:gd name="connsiteX3" fmla="*/ 766119 w 1025611"/>
                <a:gd name="connsiteY3" fmla="*/ 197708 h 691978"/>
                <a:gd name="connsiteX4" fmla="*/ 852616 w 1025611"/>
                <a:gd name="connsiteY4" fmla="*/ 49427 h 691978"/>
                <a:gd name="connsiteX5" fmla="*/ 1025611 w 1025611"/>
                <a:gd name="connsiteY5" fmla="*/ 0 h 69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5611" h="691978">
                  <a:moveTo>
                    <a:pt x="0" y="691978"/>
                  </a:moveTo>
                  <a:cubicBezTo>
                    <a:pt x="122538" y="642551"/>
                    <a:pt x="245076" y="593125"/>
                    <a:pt x="321276" y="531341"/>
                  </a:cubicBezTo>
                  <a:cubicBezTo>
                    <a:pt x="397476" y="469557"/>
                    <a:pt x="383060" y="376881"/>
                    <a:pt x="457200" y="321276"/>
                  </a:cubicBezTo>
                  <a:cubicBezTo>
                    <a:pt x="531341" y="265670"/>
                    <a:pt x="700216" y="243016"/>
                    <a:pt x="766119" y="197708"/>
                  </a:cubicBezTo>
                  <a:cubicBezTo>
                    <a:pt x="832022" y="152400"/>
                    <a:pt x="809367" y="82378"/>
                    <a:pt x="852616" y="49427"/>
                  </a:cubicBezTo>
                  <a:cubicBezTo>
                    <a:pt x="895865" y="16476"/>
                    <a:pt x="960738" y="8238"/>
                    <a:pt x="1025611" y="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220B2D87-E024-7740-AD03-93A1FEBBAA26}"/>
                </a:ext>
              </a:extLst>
            </p:cNvPr>
            <p:cNvCxnSpPr>
              <a:cxnSpLocks/>
            </p:cNvCxnSpPr>
            <p:nvPr/>
          </p:nvCxnSpPr>
          <p:spPr>
            <a:xfrm>
              <a:off x="6999272" y="4791714"/>
              <a:ext cx="57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>
              <a:extLst>
                <a:ext uri="{FF2B5EF4-FFF2-40B4-BE49-F238E27FC236}">
                  <a16:creationId xmlns:a16="http://schemas.microsoft.com/office/drawing/2014/main" id="{00AA54CD-7A64-9D4D-90BB-309535442654}"/>
                </a:ext>
              </a:extLst>
            </p:cNvPr>
            <p:cNvCxnSpPr/>
            <p:nvPr/>
          </p:nvCxnSpPr>
          <p:spPr>
            <a:xfrm>
              <a:off x="8572076" y="4784710"/>
              <a:ext cx="396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79AB8-C6CB-E244-87DC-E0D0ABB3ABF4}"/>
                    </a:ext>
                  </a:extLst>
                </p:cNvPr>
                <p:cNvSpPr txBox="1"/>
                <p:nvPr/>
              </p:nvSpPr>
              <p:spPr>
                <a:xfrm>
                  <a:off x="6979818" y="4836095"/>
                  <a:ext cx="665500" cy="6392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0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a14:m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b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(fast)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E79AB8-C6CB-E244-87DC-E0D0ABB3AB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9818" y="4836095"/>
                  <a:ext cx="665500" cy="639214"/>
                </a:xfrm>
                <a:prstGeom prst="rect">
                  <a:avLst/>
                </a:prstGeom>
                <a:blipFill>
                  <a:blip r:embed="rId4"/>
                  <a:stretch>
                    <a:fillRect l="-3670" r="-2752" b="-1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7337DDF-E3B5-0142-BAC0-FA44C73F1BE4}"/>
                    </a:ext>
                  </a:extLst>
                </p:cNvPr>
                <p:cNvSpPr txBox="1"/>
                <p:nvPr/>
              </p:nvSpPr>
              <p:spPr>
                <a:xfrm>
                  <a:off x="8599776" y="4839552"/>
                  <a:ext cx="747542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1600">
                    <a:solidFill>
                      <a:srgbClr val="000000"/>
                    </a:solidFill>
                  </a:endParaRPr>
                </a:p>
                <a:p>
                  <a:r>
                    <a:rPr lang="en-US" altLang="ko-Kore-BE" sz="16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(slow)</a:t>
                  </a:r>
                  <a:endParaRPr lang="en-US" sz="160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7337DDF-E3B5-0142-BAC0-FA44C73F1B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776" y="4839552"/>
                  <a:ext cx="747542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4065" b="-103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68CAE3E-2863-834D-998E-43937ACBB56B}"/>
                    </a:ext>
                  </a:extLst>
                </p:cNvPr>
                <p:cNvSpPr txBox="1"/>
                <p:nvPr/>
              </p:nvSpPr>
              <p:spPr>
                <a:xfrm>
                  <a:off x="7692874" y="3640481"/>
                  <a:ext cx="38498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68CAE3E-2863-834D-998E-43937ACBB5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2874" y="3640481"/>
                  <a:ext cx="384984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D4C792C-3BFE-F04A-9BB8-D2F7BE6D5B70}"/>
                    </a:ext>
                  </a:extLst>
                </p:cNvPr>
                <p:cNvSpPr txBox="1"/>
                <p:nvPr/>
              </p:nvSpPr>
              <p:spPr>
                <a:xfrm>
                  <a:off x="8936558" y="3868485"/>
                  <a:ext cx="38498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24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D4C792C-3BFE-F04A-9BB8-D2F7BE6D5B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6558" y="3868485"/>
                  <a:ext cx="38498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4762" r="-6349"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B7C62890-F6FC-E04A-9228-6975659748A3}"/>
              </a:ext>
            </a:extLst>
          </p:cNvPr>
          <p:cNvCxnSpPr/>
          <p:nvPr/>
        </p:nvCxnSpPr>
        <p:spPr>
          <a:xfrm>
            <a:off x="9876407" y="5333271"/>
            <a:ext cx="198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5BEEA014-13C9-FC45-BBC1-74078399137B}"/>
              </a:ext>
            </a:extLst>
          </p:cNvPr>
          <p:cNvCxnSpPr>
            <a:cxnSpLocks/>
          </p:cNvCxnSpPr>
          <p:nvPr/>
        </p:nvCxnSpPr>
        <p:spPr>
          <a:xfrm flipV="1">
            <a:off x="10028807" y="4086710"/>
            <a:ext cx="0" cy="13989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자유형 38">
            <a:extLst>
              <a:ext uri="{FF2B5EF4-FFF2-40B4-BE49-F238E27FC236}">
                <a16:creationId xmlns:a16="http://schemas.microsoft.com/office/drawing/2014/main" id="{92881299-918B-6346-BA36-DDBE377B39E6}"/>
              </a:ext>
            </a:extLst>
          </p:cNvPr>
          <p:cNvSpPr/>
          <p:nvPr/>
        </p:nvSpPr>
        <p:spPr>
          <a:xfrm>
            <a:off x="10129520" y="4225739"/>
            <a:ext cx="965200" cy="1098391"/>
          </a:xfrm>
          <a:custGeom>
            <a:avLst/>
            <a:gdLst>
              <a:gd name="connsiteX0" fmla="*/ 0 w 965200"/>
              <a:gd name="connsiteY0" fmla="*/ 1083818 h 1098391"/>
              <a:gd name="connsiteX1" fmla="*/ 172720 w 965200"/>
              <a:gd name="connsiteY1" fmla="*/ 1043178 h 1098391"/>
              <a:gd name="connsiteX2" fmla="*/ 243840 w 965200"/>
              <a:gd name="connsiteY2" fmla="*/ 636778 h 1098391"/>
              <a:gd name="connsiteX3" fmla="*/ 304800 w 965200"/>
              <a:gd name="connsiteY3" fmla="*/ 179578 h 1098391"/>
              <a:gd name="connsiteX4" fmla="*/ 375920 w 965200"/>
              <a:gd name="connsiteY4" fmla="*/ 667258 h 1098391"/>
              <a:gd name="connsiteX5" fmla="*/ 447040 w 965200"/>
              <a:gd name="connsiteY5" fmla="*/ 789178 h 1098391"/>
              <a:gd name="connsiteX6" fmla="*/ 497840 w 965200"/>
              <a:gd name="connsiteY6" fmla="*/ 697738 h 1098391"/>
              <a:gd name="connsiteX7" fmla="*/ 538480 w 965200"/>
              <a:gd name="connsiteY7" fmla="*/ 423418 h 1098391"/>
              <a:gd name="connsiteX8" fmla="*/ 589280 w 965200"/>
              <a:gd name="connsiteY8" fmla="*/ 6858 h 1098391"/>
              <a:gd name="connsiteX9" fmla="*/ 701040 w 965200"/>
              <a:gd name="connsiteY9" fmla="*/ 789178 h 1098391"/>
              <a:gd name="connsiteX10" fmla="*/ 812800 w 965200"/>
              <a:gd name="connsiteY10" fmla="*/ 992378 h 1098391"/>
              <a:gd name="connsiteX11" fmla="*/ 965200 w 965200"/>
              <a:gd name="connsiteY11" fmla="*/ 1083818 h 109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5200" h="1098391">
                <a:moveTo>
                  <a:pt x="0" y="1083818"/>
                </a:moveTo>
                <a:cubicBezTo>
                  <a:pt x="66040" y="1100751"/>
                  <a:pt x="132080" y="1117685"/>
                  <a:pt x="172720" y="1043178"/>
                </a:cubicBezTo>
                <a:cubicBezTo>
                  <a:pt x="213360" y="968671"/>
                  <a:pt x="221827" y="780711"/>
                  <a:pt x="243840" y="636778"/>
                </a:cubicBezTo>
                <a:cubicBezTo>
                  <a:pt x="265853" y="492845"/>
                  <a:pt x="282787" y="174498"/>
                  <a:pt x="304800" y="179578"/>
                </a:cubicBezTo>
                <a:cubicBezTo>
                  <a:pt x="326813" y="184658"/>
                  <a:pt x="352213" y="565658"/>
                  <a:pt x="375920" y="667258"/>
                </a:cubicBezTo>
                <a:cubicBezTo>
                  <a:pt x="399627" y="768858"/>
                  <a:pt x="426720" y="784098"/>
                  <a:pt x="447040" y="789178"/>
                </a:cubicBezTo>
                <a:cubicBezTo>
                  <a:pt x="467360" y="794258"/>
                  <a:pt x="482600" y="758698"/>
                  <a:pt x="497840" y="697738"/>
                </a:cubicBezTo>
                <a:cubicBezTo>
                  <a:pt x="513080" y="636778"/>
                  <a:pt x="523240" y="538565"/>
                  <a:pt x="538480" y="423418"/>
                </a:cubicBezTo>
                <a:cubicBezTo>
                  <a:pt x="553720" y="308271"/>
                  <a:pt x="562187" y="-54102"/>
                  <a:pt x="589280" y="6858"/>
                </a:cubicBezTo>
                <a:cubicBezTo>
                  <a:pt x="616373" y="67818"/>
                  <a:pt x="663787" y="624925"/>
                  <a:pt x="701040" y="789178"/>
                </a:cubicBezTo>
                <a:cubicBezTo>
                  <a:pt x="738293" y="953431"/>
                  <a:pt x="768773" y="943271"/>
                  <a:pt x="812800" y="992378"/>
                </a:cubicBezTo>
                <a:cubicBezTo>
                  <a:pt x="856827" y="1041485"/>
                  <a:pt x="911013" y="1062651"/>
                  <a:pt x="965200" y="1083818"/>
                </a:cubicBezTo>
              </a:path>
            </a:pathLst>
          </a:custGeom>
          <a:gradFill>
            <a:gsLst>
              <a:gs pos="0">
                <a:srgbClr val="FFC000"/>
              </a:gs>
              <a:gs pos="43000">
                <a:schemeClr val="bg1"/>
              </a:gs>
              <a:gs pos="100000">
                <a:srgbClr val="7030A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120C31-E1DF-9D4D-B08B-820A92878E44}"/>
              </a:ext>
            </a:extLst>
          </p:cNvPr>
          <p:cNvSpPr txBox="1"/>
          <p:nvPr/>
        </p:nvSpPr>
        <p:spPr>
          <a:xfrm>
            <a:off x="11258324" y="5421563"/>
            <a:ext cx="830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0D055B-9E5C-0941-A913-0FDAFE12F17F}"/>
              </a:ext>
            </a:extLst>
          </p:cNvPr>
          <p:cNvSpPr txBox="1"/>
          <p:nvPr/>
        </p:nvSpPr>
        <p:spPr>
          <a:xfrm rot="16200000">
            <a:off x="9369381" y="4247538"/>
            <a:ext cx="830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146BC0-AB63-9440-8F3B-EEFAF44BABE7}"/>
              </a:ext>
            </a:extLst>
          </p:cNvPr>
          <p:cNvSpPr txBox="1"/>
          <p:nvPr/>
        </p:nvSpPr>
        <p:spPr>
          <a:xfrm rot="16200000">
            <a:off x="10045892" y="3879964"/>
            <a:ext cx="72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ore-BE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265B9B-02B8-0F4C-86E3-54CC3133006F}"/>
              </a:ext>
            </a:extLst>
          </p:cNvPr>
          <p:cNvSpPr txBox="1"/>
          <p:nvPr/>
        </p:nvSpPr>
        <p:spPr>
          <a:xfrm rot="16200000">
            <a:off x="10332901" y="3702378"/>
            <a:ext cx="72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ore-BE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endParaRPr 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2ED59F6F-2DD1-B3F4-6907-4E6128B5A798}"/>
              </a:ext>
            </a:extLst>
          </p:cNvPr>
          <p:cNvSpPr txBox="1">
            <a:spLocks/>
          </p:cNvSpPr>
          <p:nvPr/>
        </p:nvSpPr>
        <p:spPr>
          <a:xfrm>
            <a:off x="269680" y="136525"/>
            <a:ext cx="9647463" cy="7243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The experiment at NSCL</a:t>
            </a:r>
          </a:p>
        </p:txBody>
      </p:sp>
      <p:cxnSp>
        <p:nvCxnSpPr>
          <p:cNvPr id="4" name="Connettore 1 30">
            <a:extLst>
              <a:ext uri="{FF2B5EF4-FFF2-40B4-BE49-F238E27FC236}">
                <a16:creationId xmlns:a16="http://schemas.microsoft.com/office/drawing/2014/main" id="{45D0EEC6-CCE9-480A-2A79-047B9685C73E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31">
            <a:extLst>
              <a:ext uri="{FF2B5EF4-FFF2-40B4-BE49-F238E27FC236}">
                <a16:creationId xmlns:a16="http://schemas.microsoft.com/office/drawing/2014/main" id="{32AE51C1-DE2A-EEB7-BA43-5734AFA875BE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Logo_gamma_v6.gif">
            <a:extLst>
              <a:ext uri="{FF2B5EF4-FFF2-40B4-BE49-F238E27FC236}">
                <a16:creationId xmlns:a16="http://schemas.microsoft.com/office/drawing/2014/main" id="{D1F1C0AA-985C-1C30-D2B2-CA5AB3BD7B9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C8B118-0D39-BFC5-205B-AA0E64007135}"/>
              </a:ext>
            </a:extLst>
          </p:cNvPr>
          <p:cNvSpPr txBox="1"/>
          <p:nvPr/>
        </p:nvSpPr>
        <p:spPr>
          <a:xfrm>
            <a:off x="6475" y="6508423"/>
            <a:ext cx="120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Recchia</a:t>
            </a:r>
          </a:p>
        </p:txBody>
      </p:sp>
    </p:spTree>
    <p:extLst>
      <p:ext uri="{BB962C8B-B14F-4D97-AF65-F5344CB8AC3E}">
        <p14:creationId xmlns:p14="http://schemas.microsoft.com/office/powerpoint/2010/main" val="311033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제목 4">
                <a:extLst>
                  <a:ext uri="{FF2B5EF4-FFF2-40B4-BE49-F238E27FC236}">
                    <a16:creationId xmlns:a16="http://schemas.microsoft.com/office/drawing/2014/main" id="{239E06E1-3AC6-6A4C-A811-404EC19D242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635" y="52381"/>
                <a:ext cx="11041200" cy="91164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" altLang="ko-KR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𝐁</m:t>
                    </m:r>
                    <m:r>
                      <a:rPr lang="en" altLang="ko-KR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" altLang="ko-KR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𝐄𝟐</m:t>
                    </m:r>
                    <m:r>
                      <a:rPr lang="en" altLang="ko-KR" b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Sup>
                      <m:sSubSupPr>
                        <m:ctrlPr>
                          <a:rPr lang="en" altLang="ko-K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" altLang="ko-K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b>
                        <m:r>
                          <a:rPr lang="en" altLang="ko-K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" altLang="ko-KR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ko-KR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ko-K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ko-K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b>
                        <m:r>
                          <a:rPr lang="en-US" altLang="ko-KR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ko-KR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" altLang="ko-KR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along </a:t>
                </a:r>
                <a:r>
                  <a:rPr lang="en-US" b="1" dirty="0">
                    <a:solidFill>
                      <a:srgbClr val="FF0000"/>
                    </a:solidFill>
                  </a:rPr>
                  <a:t>N=Z</a:t>
                </a:r>
              </a:p>
            </p:txBody>
          </p:sp>
        </mc:Choice>
        <mc:Fallback xmlns="">
          <p:sp>
            <p:nvSpPr>
              <p:cNvPr id="5" name="제목 4">
                <a:extLst>
                  <a:ext uri="{FF2B5EF4-FFF2-40B4-BE49-F238E27FC236}">
                    <a16:creationId xmlns:a16="http://schemas.microsoft.com/office/drawing/2014/main" id="{239E06E1-3AC6-6A4C-A811-404EC19D2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635" y="52381"/>
                <a:ext cx="11041200" cy="911645"/>
              </a:xfrm>
              <a:blipFill>
                <a:blip r:embed="rId2"/>
                <a:stretch>
                  <a:fillRect t="-9396" b="-20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9815D96-5D6B-1341-853A-5CF25920E7FC}"/>
              </a:ext>
            </a:extLst>
          </p:cNvPr>
          <p:cNvSpPr txBox="1"/>
          <p:nvPr/>
        </p:nvSpPr>
        <p:spPr>
          <a:xfrm>
            <a:off x="6700588" y="195985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3B7B8D-ADF5-7244-8FC7-238FF5F98CA6}"/>
              </a:ext>
            </a:extLst>
          </p:cNvPr>
          <p:cNvSpPr txBox="1"/>
          <p:nvPr/>
        </p:nvSpPr>
        <p:spPr>
          <a:xfrm>
            <a:off x="7622900" y="173110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553CB-B2F2-BA44-A69C-20A632CEECF1}"/>
              </a:ext>
            </a:extLst>
          </p:cNvPr>
          <p:cNvSpPr txBox="1"/>
          <p:nvPr/>
        </p:nvSpPr>
        <p:spPr>
          <a:xfrm>
            <a:off x="7674105" y="4015269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US" sz="240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8D453-94F9-B672-B3B7-E83D94F6E781}"/>
              </a:ext>
            </a:extLst>
          </p:cNvPr>
          <p:cNvSpPr txBox="1"/>
          <p:nvPr/>
        </p:nvSpPr>
        <p:spPr>
          <a:xfrm>
            <a:off x="1142654" y="5450034"/>
            <a:ext cx="9231163" cy="1263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ko-Kore-IT" sz="2000" dirty="0">
                <a:cs typeface="Times New Roman" panose="02020603050405020304" pitchFamily="18" charset="0"/>
              </a:rPr>
              <a:t>First 2</a:t>
            </a:r>
            <a:r>
              <a:rPr lang="it-IT" altLang="ko-Kore-IT" sz="2000" baseline="30000" dirty="0">
                <a:cs typeface="Times New Roman" panose="02020603050405020304" pitchFamily="18" charset="0"/>
              </a:rPr>
              <a:t>+</a:t>
            </a:r>
            <a:r>
              <a:rPr lang="it-IT" altLang="ko-Kore-IT" sz="2000" dirty="0">
                <a:cs typeface="Times New Roman" panose="02020603050405020304" pitchFamily="18" charset="0"/>
              </a:rPr>
              <a:t> state in </a:t>
            </a:r>
            <a:r>
              <a:rPr lang="it-IT" altLang="ko-Kore-IT" sz="2000" baseline="30000" dirty="0">
                <a:cs typeface="Times New Roman" panose="02020603050405020304" pitchFamily="18" charset="0"/>
              </a:rPr>
              <a:t>84</a:t>
            </a:r>
            <a:r>
              <a:rPr lang="it-IT" altLang="ko-Kore-IT" sz="2000" dirty="0">
                <a:cs typeface="Times New Roman" panose="02020603050405020304" pitchFamily="18" charset="0"/>
              </a:rPr>
              <a:t>Mo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understandable</a:t>
            </a:r>
            <a:r>
              <a:rPr lang="it-IT" altLang="ko-Kore-IT" sz="2000" dirty="0">
                <a:cs typeface="Times New Roman" panose="02020603050405020304" pitchFamily="18" charset="0"/>
              </a:rPr>
              <a:t> in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terms</a:t>
            </a:r>
            <a:r>
              <a:rPr lang="it-IT" altLang="ko-Kore-IT" sz="2000" dirty="0">
                <a:cs typeface="Times New Roman" panose="02020603050405020304" pitchFamily="18" charset="0"/>
              </a:rPr>
              <a:t> of </a:t>
            </a:r>
            <a:r>
              <a:rPr lang="it-IT" altLang="ko-Kore-IT" sz="2000" b="1" u="sng" dirty="0" err="1">
                <a:cs typeface="Times New Roman" panose="02020603050405020304" pitchFamily="18" charset="0"/>
              </a:rPr>
              <a:t>prolate</a:t>
            </a:r>
            <a:r>
              <a:rPr lang="it-IT" altLang="ko-Kore-IT" sz="2000" b="1" u="sng" dirty="0">
                <a:cs typeface="Times New Roman" panose="02020603050405020304" pitchFamily="18" charset="0"/>
              </a:rPr>
              <a:t> </a:t>
            </a:r>
            <a:r>
              <a:rPr lang="it-IT" altLang="ko-Kore-IT" sz="2000" b="1" u="sng" dirty="0" err="1">
                <a:cs typeface="Times New Roman" panose="02020603050405020304" pitchFamily="18" charset="0"/>
              </a:rPr>
              <a:t>deformation</a:t>
            </a:r>
            <a:endParaRPr lang="it-IT" altLang="ko-Kore-IT" sz="2000" b="1" u="sng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altLang="ko-Kore-IT" sz="2000" b="1" dirty="0" err="1">
                <a:cs typeface="Times New Roman" panose="02020603050405020304" pitchFamily="18" charset="0"/>
              </a:rPr>
              <a:t>Inclusion</a:t>
            </a:r>
            <a:r>
              <a:rPr lang="it-IT" altLang="ko-Kore-IT" sz="2000" b="1" dirty="0">
                <a:cs typeface="Times New Roman" panose="02020603050405020304" pitchFamily="18" charset="0"/>
              </a:rPr>
              <a:t> of </a:t>
            </a:r>
            <a:r>
              <a:rPr lang="it-IT" altLang="ko-Kore-IT" sz="2000" b="1" i="1" dirty="0">
                <a:cs typeface="Times New Roman" panose="02020603050405020304" pitchFamily="18" charset="0"/>
              </a:rPr>
              <a:t>d</a:t>
            </a:r>
            <a:r>
              <a:rPr lang="it-IT" altLang="ko-Kore-IT" sz="2000" b="1" i="1" baseline="-25000" dirty="0">
                <a:cs typeface="Times New Roman" panose="02020603050405020304" pitchFamily="18" charset="0"/>
              </a:rPr>
              <a:t>5/2</a:t>
            </a:r>
            <a:r>
              <a:rPr lang="it-IT" altLang="ko-Kore-IT" sz="2000" b="1" dirty="0">
                <a:cs typeface="Times New Roman" panose="02020603050405020304" pitchFamily="18" charset="0"/>
              </a:rPr>
              <a:t> (</a:t>
            </a:r>
            <a:r>
              <a:rPr lang="it-IT" altLang="ko-Kore-IT" sz="2000" b="1" dirty="0" err="1">
                <a:cs typeface="Times New Roman" panose="02020603050405020304" pitchFamily="18" charset="0"/>
              </a:rPr>
              <a:t>above</a:t>
            </a:r>
            <a:r>
              <a:rPr lang="it-IT" altLang="ko-Kore-IT" sz="2000" b="1" dirty="0">
                <a:cs typeface="Times New Roman" panose="02020603050405020304" pitchFamily="18" charset="0"/>
              </a:rPr>
              <a:t> </a:t>
            </a:r>
            <a:r>
              <a:rPr lang="it-IT" altLang="ko-Kore-IT" sz="2000" b="1" dirty="0" err="1">
                <a:cs typeface="Times New Roman" panose="02020603050405020304" pitchFamily="18" charset="0"/>
              </a:rPr>
              <a:t>N</a:t>
            </a:r>
            <a:r>
              <a:rPr lang="it-IT" altLang="ko-Kore-IT" sz="2000" b="1" dirty="0">
                <a:cs typeface="Times New Roman" panose="02020603050405020304" pitchFamily="18" charset="0"/>
              </a:rPr>
              <a:t>=</a:t>
            </a:r>
            <a:r>
              <a:rPr lang="it-IT" altLang="ko-Kore-IT" sz="2000" b="1" dirty="0" err="1">
                <a:cs typeface="Times New Roman" panose="02020603050405020304" pitchFamily="18" charset="0"/>
              </a:rPr>
              <a:t>Z</a:t>
            </a:r>
            <a:r>
              <a:rPr lang="it-IT" altLang="ko-Kore-IT" sz="2000" b="1" dirty="0">
                <a:cs typeface="Times New Roman" panose="02020603050405020304" pitchFamily="18" charset="0"/>
              </a:rPr>
              <a:t>=50) </a:t>
            </a:r>
            <a:r>
              <a:rPr lang="it-IT" altLang="ko-Kore-IT" sz="2000" b="1" dirty="0" err="1">
                <a:cs typeface="Times New Roman" panose="02020603050405020304" pitchFamily="18" charset="0"/>
              </a:rPr>
              <a:t>is</a:t>
            </a:r>
            <a:r>
              <a:rPr lang="it-IT" altLang="ko-Kore-IT" sz="2000" b="1" dirty="0">
                <a:cs typeface="Times New Roman" panose="02020603050405020304" pitchFamily="18" charset="0"/>
              </a:rPr>
              <a:t> </a:t>
            </a:r>
            <a:r>
              <a:rPr lang="it-IT" altLang="ko-Kore-IT" sz="2000" b="1" dirty="0" err="1">
                <a:cs typeface="Times New Roman" panose="02020603050405020304" pitchFamily="18" charset="0"/>
              </a:rPr>
              <a:t>needed</a:t>
            </a:r>
            <a:r>
              <a:rPr lang="it-IT" altLang="ko-Kore-IT" sz="2000" b="1" dirty="0">
                <a:cs typeface="Times New Roman" panose="02020603050405020304" pitchFamily="18" charset="0"/>
              </a:rPr>
              <a:t> </a:t>
            </a:r>
            <a:r>
              <a:rPr lang="it-IT" altLang="ko-Kore-IT" sz="2000" dirty="0">
                <a:cs typeface="Times New Roman" panose="02020603050405020304" pitchFamily="18" charset="0"/>
              </a:rPr>
              <a:t>–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lifetime</a:t>
            </a:r>
            <a:r>
              <a:rPr lang="it-IT" altLang="ko-Kore-IT" sz="2000" dirty="0">
                <a:cs typeface="Times New Roman" panose="02020603050405020304" pitchFamily="18" charset="0"/>
              </a:rPr>
              <a:t>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shorter</a:t>
            </a:r>
            <a:r>
              <a:rPr lang="it-IT" altLang="ko-Kore-IT" sz="2000" dirty="0">
                <a:cs typeface="Times New Roman" panose="02020603050405020304" pitchFamily="18" charset="0"/>
              </a:rPr>
              <a:t>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than</a:t>
            </a:r>
            <a:r>
              <a:rPr lang="it-IT" altLang="ko-Kore-IT" sz="2000" dirty="0">
                <a:cs typeface="Times New Roman" panose="02020603050405020304" pitchFamily="18" charset="0"/>
              </a:rPr>
              <a:t>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expected</a:t>
            </a:r>
            <a:r>
              <a:rPr lang="it-IT" altLang="ko-Kore-IT" sz="2000" dirty="0">
                <a:cs typeface="Times New Roman" panose="02020603050405020304" pitchFamily="18" charset="0"/>
              </a:rPr>
              <a:t> - quadrupole </a:t>
            </a:r>
            <a:r>
              <a:rPr lang="it-IT" altLang="ko-Kore-IT" sz="2000" dirty="0" err="1">
                <a:cs typeface="Times New Roman" panose="02020603050405020304" pitchFamily="18" charset="0"/>
              </a:rPr>
              <a:t>correlations</a:t>
            </a:r>
            <a:endParaRPr lang="it-IT" altLang="ko-Kore-IT" sz="2000" dirty="0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459AA-8690-9587-9F60-FE80B0424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720" y="1162075"/>
            <a:ext cx="6448473" cy="4287959"/>
          </a:xfrm>
          <a:prstGeom prst="rect">
            <a:avLst/>
          </a:prstGeom>
        </p:spPr>
      </p:pic>
      <p:cxnSp>
        <p:nvCxnSpPr>
          <p:cNvPr id="4" name="Connettore 1 30">
            <a:extLst>
              <a:ext uri="{FF2B5EF4-FFF2-40B4-BE49-F238E27FC236}">
                <a16:creationId xmlns:a16="http://schemas.microsoft.com/office/drawing/2014/main" id="{4B579E96-BA9C-4084-76E4-A28A4FDB94F8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31">
            <a:extLst>
              <a:ext uri="{FF2B5EF4-FFF2-40B4-BE49-F238E27FC236}">
                <a16:creationId xmlns:a16="http://schemas.microsoft.com/office/drawing/2014/main" id="{DDEA7B66-783E-738A-05D4-CE1E41BB5119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9" descr="Logo_gamma_v6.gif">
            <a:extLst>
              <a:ext uri="{FF2B5EF4-FFF2-40B4-BE49-F238E27FC236}">
                <a16:creationId xmlns:a16="http://schemas.microsoft.com/office/drawing/2014/main" id="{AF047F57-A805-6500-2EEA-E4C8C56656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0C2F3B0-DA13-EB67-5728-6A791CA723AA}"/>
              </a:ext>
            </a:extLst>
          </p:cNvPr>
          <p:cNvSpPr txBox="1"/>
          <p:nvPr/>
        </p:nvSpPr>
        <p:spPr>
          <a:xfrm>
            <a:off x="9942289" y="5450034"/>
            <a:ext cx="214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</a:t>
            </a:r>
            <a:r>
              <a:rPr lang="it-IT" dirty="0"/>
              <a:t>. Ha post-doc work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3FECB06-3189-4F67-79FA-9A5FF8E4BC21}"/>
              </a:ext>
            </a:extLst>
          </p:cNvPr>
          <p:cNvSpPr txBox="1"/>
          <p:nvPr/>
        </p:nvSpPr>
        <p:spPr>
          <a:xfrm>
            <a:off x="0" y="6488668"/>
            <a:ext cx="120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Recchia</a:t>
            </a:r>
          </a:p>
        </p:txBody>
      </p:sp>
      <p:grpSp>
        <p:nvGrpSpPr>
          <p:cNvPr id="18" name="그룹 12">
            <a:extLst>
              <a:ext uri="{FF2B5EF4-FFF2-40B4-BE49-F238E27FC236}">
                <a16:creationId xmlns:a16="http://schemas.microsoft.com/office/drawing/2014/main" id="{07B0A5EA-A138-1D90-9EBC-A17D9FCFA62D}"/>
              </a:ext>
            </a:extLst>
          </p:cNvPr>
          <p:cNvGrpSpPr>
            <a:grpSpLocks noChangeAspect="1"/>
          </p:cNvGrpSpPr>
          <p:nvPr/>
        </p:nvGrpSpPr>
        <p:grpSpPr>
          <a:xfrm>
            <a:off x="329561" y="1442548"/>
            <a:ext cx="4680000" cy="3235555"/>
            <a:chOff x="6264908" y="1767242"/>
            <a:chExt cx="4500000" cy="3111111"/>
          </a:xfrm>
        </p:grpSpPr>
        <p:pic>
          <p:nvPicPr>
            <p:cNvPr id="19" name="그림 13">
              <a:extLst>
                <a:ext uri="{FF2B5EF4-FFF2-40B4-BE49-F238E27FC236}">
                  <a16:creationId xmlns:a16="http://schemas.microsoft.com/office/drawing/2014/main" id="{DF8D0766-ACD1-E362-45BB-5778B11C3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4908" y="1767242"/>
              <a:ext cx="4500000" cy="311111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직사각형 15">
                  <a:extLst>
                    <a:ext uri="{FF2B5EF4-FFF2-40B4-BE49-F238E27FC236}">
                      <a16:creationId xmlns:a16="http://schemas.microsoft.com/office/drawing/2014/main" id="{0473F5C9-3CD0-7153-4024-53EE49365E2F}"/>
                    </a:ext>
                  </a:extLst>
                </p:cNvPr>
                <p:cNvSpPr/>
                <p:nvPr/>
              </p:nvSpPr>
              <p:spPr>
                <a:xfrm>
                  <a:off x="6761572" y="4112683"/>
                  <a:ext cx="1335237" cy="324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ore-IT" sz="1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ore-IT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ko-Kore-IT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𝐷𝑜𝑝𝑝</m:t>
                            </m:r>
                          </m:sub>
                        </m:sSub>
                        <m:r>
                          <a:rPr lang="en-US" altLang="ko-Kore-IT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=0.3</m:t>
                        </m:r>
                        <m:r>
                          <a:rPr lang="en-US" altLang="ko-Kore-IT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20" name="직사각형 15">
                  <a:extLst>
                    <a:ext uri="{FF2B5EF4-FFF2-40B4-BE49-F238E27FC236}">
                      <a16:creationId xmlns:a16="http://schemas.microsoft.com/office/drawing/2014/main" id="{0473F5C9-3CD0-7153-4024-53EE49365E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1572" y="4112683"/>
                  <a:ext cx="1335237" cy="3243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3F4180E2-C87E-28CD-4710-C42B320A69AA}"/>
                    </a:ext>
                  </a:extLst>
                </p:cNvPr>
                <p:cNvSpPr txBox="1"/>
                <p:nvPr/>
              </p:nvSpPr>
              <p:spPr>
                <a:xfrm>
                  <a:off x="8971346" y="2074839"/>
                  <a:ext cx="1666624" cy="3014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ore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𝜏</m:t>
                      </m:r>
                      <m:d>
                        <m:dPr>
                          <m:ctrlPr>
                            <a:rPr lang="en-US" altLang="ko-Kore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ko-Kore-IT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ko-Kore-IT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US" altLang="ko-Kore-IT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ko-Kore-IT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lang="en-US" altLang="ko-Kore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ore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ko-Kore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27.1</m:t>
                          </m:r>
                        </m:e>
                        <m:sub>
                          <m:r>
                            <a:rPr lang="en-US" altLang="ko-Kore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−6.8</m:t>
                          </m:r>
                        </m:sub>
                        <m:sup>
                          <m:r>
                            <a:rPr lang="en-US" altLang="ko-Kore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+8.8</m:t>
                          </m:r>
                        </m:sup>
                      </m:sSubSup>
                    </m:oMath>
                  </a14:m>
                  <a:r>
                    <a:rPr lang="en-US" sz="140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ps</a:t>
                  </a:r>
                </a:p>
              </p:txBody>
            </p:sp>
          </mc:Choice>
          <mc:Fallback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3F4180E2-C87E-28CD-4710-C42B320A69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1346" y="2074839"/>
                  <a:ext cx="1666624" cy="301488"/>
                </a:xfrm>
                <a:prstGeom prst="rect">
                  <a:avLst/>
                </a:prstGeom>
                <a:blipFill>
                  <a:blip r:embed="rId7"/>
                  <a:stretch>
                    <a:fillRect t="-3846" b="-1538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3734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6403-36F0-7A6A-ED93-0539E686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6" y="-244185"/>
            <a:ext cx="10515600" cy="1325563"/>
          </a:xfrm>
        </p:spPr>
        <p:txBody>
          <a:bodyPr/>
          <a:lstStyle/>
          <a:p>
            <a:r>
              <a:rPr lang="en-GB" sz="4400" b="1" dirty="0">
                <a:solidFill>
                  <a:srgbClr val="FF0000"/>
                </a:solidFill>
              </a:rPr>
              <a:t>The isospin-symmetric 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sz="4400" b="1" dirty="0">
                <a:solidFill>
                  <a:srgbClr val="FF0000"/>
                </a:solidFill>
              </a:rPr>
              <a:t>sland of Inversion</a:t>
            </a:r>
            <a:endParaRPr lang="en-IT" b="1" dirty="0">
              <a:solidFill>
                <a:srgbClr val="FF0000"/>
              </a:solidFill>
            </a:endParaRP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id="{E4946D7C-A6AF-0EEF-E02D-D9D4DE99A33F}"/>
              </a:ext>
            </a:extLst>
          </p:cNvPr>
          <p:cNvSpPr txBox="1"/>
          <p:nvPr/>
        </p:nvSpPr>
        <p:spPr>
          <a:xfrm>
            <a:off x="453640" y="1560890"/>
            <a:ext cx="594755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latin typeface="Gisha"/>
                <a:cs typeface="Arial" charset="0"/>
              </a:rPr>
              <a:t>Along the N=Z line, proton and neutron particle-hole excitations </a:t>
            </a:r>
            <a:r>
              <a:rPr lang="it-IT" sz="2000" b="1" dirty="0">
                <a:latin typeface="Gisha"/>
                <a:cs typeface="Arial" charset="0"/>
              </a:rPr>
              <a:t>contribute coherently</a:t>
            </a:r>
            <a:r>
              <a:rPr lang="it-IT" sz="2000" dirty="0">
                <a:latin typeface="Gisha"/>
                <a:cs typeface="Arial" charset="0"/>
              </a:rPr>
              <a:t>, thus </a:t>
            </a:r>
            <a:r>
              <a:rPr lang="it-IT" sz="2000" b="1" dirty="0">
                <a:latin typeface="Gisha"/>
                <a:cs typeface="Arial" charset="0"/>
              </a:rPr>
              <a:t>enhancing the quadrupole correlations </a:t>
            </a:r>
            <a:r>
              <a:rPr lang="it-IT" sz="2000" dirty="0">
                <a:latin typeface="Gisha"/>
                <a:cs typeface="Arial" charset="0"/>
              </a:rPr>
              <a:t>and giving rise to the Isospin-symmetric Island of Inversion at N=Z=40</a:t>
            </a:r>
          </a:p>
        </p:txBody>
      </p:sp>
      <p:sp>
        <p:nvSpPr>
          <p:cNvPr id="565" name="TextBox 564">
            <a:extLst>
              <a:ext uri="{FF2B5EF4-FFF2-40B4-BE49-F238E27FC236}">
                <a16:creationId xmlns:a16="http://schemas.microsoft.com/office/drawing/2014/main" id="{7BFB0730-0086-AA6C-BDEA-25385146CE25}"/>
              </a:ext>
            </a:extLst>
          </p:cNvPr>
          <p:cNvSpPr txBox="1"/>
          <p:nvPr/>
        </p:nvSpPr>
        <p:spPr>
          <a:xfrm>
            <a:off x="3340597" y="5477886"/>
            <a:ext cx="5510805" cy="923330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defTabSz="91440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C000"/>
                </a:solidFill>
                <a:latin typeface="Gisha"/>
                <a:cs typeface="Arial" charset="0"/>
              </a:defRPr>
            </a:lvl1pPr>
          </a:lstStyle>
          <a:p>
            <a:r>
              <a:rPr lang="it-IT" sz="1800" baseline="30000" dirty="0">
                <a:solidFill>
                  <a:schemeClr val="accent4">
                    <a:lumMod val="50000"/>
                  </a:schemeClr>
                </a:solidFill>
              </a:rPr>
              <a:t>84</a:t>
            </a:r>
            <a:r>
              <a:rPr lang="it-IT" sz="1800" dirty="0">
                <a:solidFill>
                  <a:schemeClr val="accent4">
                    <a:lumMod val="50000"/>
                  </a:schemeClr>
                </a:solidFill>
              </a:rPr>
              <a:t>Mo: </a:t>
            </a:r>
            <a:r>
              <a:rPr lang="it-IT" sz="1800" dirty="0" err="1">
                <a:solidFill>
                  <a:schemeClr val="accent4">
                    <a:lumMod val="50000"/>
                  </a:schemeClr>
                </a:solidFill>
              </a:rPr>
              <a:t>same</a:t>
            </a:r>
            <a:r>
              <a:rPr lang="it-IT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accent4">
                    <a:lumMod val="50000"/>
                  </a:schemeClr>
                </a:solidFill>
              </a:rPr>
              <a:t>configuration</a:t>
            </a:r>
            <a:r>
              <a:rPr lang="it-IT" sz="1800" dirty="0">
                <a:solidFill>
                  <a:schemeClr val="accent4">
                    <a:lumMod val="50000"/>
                  </a:schemeClr>
                </a:solidFill>
              </a:rPr>
              <a:t> for protons and neutrons.</a:t>
            </a:r>
          </a:p>
          <a:p>
            <a:endParaRPr lang="it-IT" sz="1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it-IT" sz="1800" dirty="0">
                <a:solidFill>
                  <a:schemeClr val="accent4">
                    <a:lumMod val="50000"/>
                  </a:schemeClr>
                </a:solidFill>
              </a:rPr>
              <a:t>Quadrupole </a:t>
            </a:r>
            <a:r>
              <a:rPr lang="it-IT" sz="1800" dirty="0" err="1">
                <a:solidFill>
                  <a:schemeClr val="accent4">
                    <a:lumMod val="50000"/>
                  </a:schemeClr>
                </a:solidFill>
              </a:rPr>
              <a:t>correlations</a:t>
            </a:r>
            <a:r>
              <a:rPr lang="it-IT" sz="1800" dirty="0">
                <a:solidFill>
                  <a:schemeClr val="accent4">
                    <a:lumMod val="50000"/>
                  </a:schemeClr>
                </a:solidFill>
              </a:rPr>
              <a:t> favor np-nh excitations.</a:t>
            </a:r>
          </a:p>
        </p:txBody>
      </p:sp>
      <p:sp>
        <p:nvSpPr>
          <p:cNvPr id="566" name="Text Box 20">
            <a:extLst>
              <a:ext uri="{FF2B5EF4-FFF2-40B4-BE49-F238E27FC236}">
                <a16:creationId xmlns:a16="http://schemas.microsoft.com/office/drawing/2014/main" id="{5755253F-98A6-3D85-63A5-72FE6044D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805" y="3682920"/>
            <a:ext cx="10278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aseline="30000" dirty="0">
                <a:latin typeface="Times New Roman" pitchFamily="18" charset="0"/>
                <a:cs typeface="Arial" charset="0"/>
              </a:rPr>
              <a:t>86</a:t>
            </a:r>
            <a:r>
              <a:rPr lang="en-US" sz="3200" dirty="0">
                <a:latin typeface="Times New Roman" pitchFamily="18" charset="0"/>
                <a:cs typeface="Arial" charset="0"/>
              </a:rPr>
              <a:t>Mo</a:t>
            </a:r>
            <a:endParaRPr lang="it-IT" sz="3200" baseline="-25000" dirty="0">
              <a:latin typeface="Times New Roman" pitchFamily="18" charset="0"/>
              <a:cs typeface="Arial" charset="0"/>
            </a:endParaRPr>
          </a:p>
        </p:txBody>
      </p: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F7DFF729-43A4-6598-57FD-CB86528A9011}"/>
              </a:ext>
            </a:extLst>
          </p:cNvPr>
          <p:cNvGrpSpPr/>
          <p:nvPr/>
        </p:nvGrpSpPr>
        <p:grpSpPr>
          <a:xfrm>
            <a:off x="1664388" y="3526200"/>
            <a:ext cx="2387702" cy="1460872"/>
            <a:chOff x="323528" y="3645024"/>
            <a:chExt cx="2387702" cy="1460872"/>
          </a:xfrm>
        </p:grpSpPr>
        <p:pic>
          <p:nvPicPr>
            <p:cNvPr id="568" name="Picture 2">
              <a:extLst>
                <a:ext uri="{FF2B5EF4-FFF2-40B4-BE49-F238E27FC236}">
                  <a16:creationId xmlns:a16="http://schemas.microsoft.com/office/drawing/2014/main" id="{12EE516D-6352-0155-1106-43285EDA2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4396" y="3645024"/>
              <a:ext cx="1106834" cy="1460872"/>
            </a:xfrm>
            <a:prstGeom prst="rect">
              <a:avLst/>
            </a:prstGeom>
            <a:noFill/>
            <a:ln w="9525">
              <a:solidFill>
                <a:srgbClr val="66FFFF"/>
              </a:solidFill>
              <a:miter lim="800000"/>
              <a:headEnd/>
              <a:tailEnd/>
            </a:ln>
          </p:spPr>
        </p:pic>
        <p:sp>
          <p:nvSpPr>
            <p:cNvPr id="569" name="Text Box 20">
              <a:extLst>
                <a:ext uri="{FF2B5EF4-FFF2-40B4-BE49-F238E27FC236}">
                  <a16:creationId xmlns:a16="http://schemas.microsoft.com/office/drawing/2014/main" id="{AFA15507-019B-F46B-E842-B6FF07777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528" y="3773748"/>
              <a:ext cx="10278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84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Mo</a:t>
              </a:r>
              <a:endParaRPr kumimoji="0" lang="it-IT" sz="32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70" name="Arrow: Curved Down 114">
              <a:extLst>
                <a:ext uri="{FF2B5EF4-FFF2-40B4-BE49-F238E27FC236}">
                  <a16:creationId xmlns:a16="http://schemas.microsoft.com/office/drawing/2014/main" id="{3ACAB4B8-705B-2865-4B0C-22E9E283B1EE}"/>
                </a:ext>
              </a:extLst>
            </p:cNvPr>
            <p:cNvSpPr/>
            <p:nvPr/>
          </p:nvSpPr>
          <p:spPr>
            <a:xfrm rot="636516">
              <a:off x="1191182" y="3657655"/>
              <a:ext cx="1117776" cy="339403"/>
            </a:xfrm>
            <a:prstGeom prst="curvedDownArrow">
              <a:avLst/>
            </a:prstGeom>
            <a:solidFill>
              <a:srgbClr val="FFFF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Gisha"/>
                <a:ea typeface="+mn-ea"/>
                <a:cs typeface="+mn-cs"/>
              </a:endParaRPr>
            </a:p>
          </p:txBody>
        </p:sp>
        <p:sp>
          <p:nvSpPr>
            <p:cNvPr id="571" name="TextBox 570">
              <a:extLst>
                <a:ext uri="{FF2B5EF4-FFF2-40B4-BE49-F238E27FC236}">
                  <a16:creationId xmlns:a16="http://schemas.microsoft.com/office/drawing/2014/main" id="{DD7D6C82-6D2C-64F5-FC8D-D391A5EB1AD6}"/>
                </a:ext>
              </a:extLst>
            </p:cNvPr>
            <p:cNvSpPr txBox="1"/>
            <p:nvPr/>
          </p:nvSpPr>
          <p:spPr>
            <a:xfrm>
              <a:off x="450165" y="443466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cs typeface="Arial" charset="0"/>
                </a:rPr>
                <a:t>8p-8h</a:t>
              </a:r>
            </a:p>
          </p:txBody>
        </p:sp>
      </p:grpSp>
      <p:sp>
        <p:nvSpPr>
          <p:cNvPr id="572" name="TextBox 571">
            <a:extLst>
              <a:ext uri="{FF2B5EF4-FFF2-40B4-BE49-F238E27FC236}">
                <a16:creationId xmlns:a16="http://schemas.microsoft.com/office/drawing/2014/main" id="{643F951F-7194-D781-3AAA-1351FEE4B36D}"/>
              </a:ext>
            </a:extLst>
          </p:cNvPr>
          <p:cNvSpPr txBox="1"/>
          <p:nvPr/>
        </p:nvSpPr>
        <p:spPr>
          <a:xfrm>
            <a:off x="4118711" y="4211092"/>
            <a:ext cx="974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>
                <a:latin typeface="Arial" charset="0"/>
                <a:cs typeface="Arial" charset="0"/>
              </a:rPr>
              <a:t>mixing of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>
                <a:latin typeface="Arial" charset="0"/>
                <a:cs typeface="Arial" charset="0"/>
              </a:rPr>
              <a:t>np-nh</a:t>
            </a:r>
          </a:p>
        </p:txBody>
      </p:sp>
      <p:sp>
        <p:nvSpPr>
          <p:cNvPr id="573" name="Arrow: Curved Down 117">
            <a:extLst>
              <a:ext uri="{FF2B5EF4-FFF2-40B4-BE49-F238E27FC236}">
                <a16:creationId xmlns:a16="http://schemas.microsoft.com/office/drawing/2014/main" id="{FFF69C85-E20C-A5D6-C94A-02F73C0E4676}"/>
              </a:ext>
            </a:extLst>
          </p:cNvPr>
          <p:cNvSpPr/>
          <p:nvPr/>
        </p:nvSpPr>
        <p:spPr>
          <a:xfrm rot="21264519" flipH="1">
            <a:off x="3937188" y="3565744"/>
            <a:ext cx="947643" cy="330620"/>
          </a:xfrm>
          <a:prstGeom prst="curvedDownArrow">
            <a:avLst/>
          </a:prstGeom>
          <a:solidFill>
            <a:srgbClr val="66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Gisha"/>
              <a:ea typeface="+mn-ea"/>
              <a:cs typeface="+mn-cs"/>
            </a:endParaRPr>
          </a:p>
        </p:txBody>
      </p:sp>
      <p:cxnSp>
        <p:nvCxnSpPr>
          <p:cNvPr id="4" name="Connettore 1 30">
            <a:extLst>
              <a:ext uri="{FF2B5EF4-FFF2-40B4-BE49-F238E27FC236}">
                <a16:creationId xmlns:a16="http://schemas.microsoft.com/office/drawing/2014/main" id="{C64948D4-BA06-F2B0-14C1-545B8114AE7F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31">
            <a:extLst>
              <a:ext uri="{FF2B5EF4-FFF2-40B4-BE49-F238E27FC236}">
                <a16:creationId xmlns:a16="http://schemas.microsoft.com/office/drawing/2014/main" id="{CF300D1D-C66C-35CB-7F70-6F21B2F32A32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Logo_gamma_v6.gif">
            <a:extLst>
              <a:ext uri="{FF2B5EF4-FFF2-40B4-BE49-F238E27FC236}">
                <a16:creationId xmlns:a16="http://schemas.microsoft.com/office/drawing/2014/main" id="{CE1B3D47-022F-B77A-0426-81BE7E2816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F4E240-CEE2-DB78-11D5-4F314E2F7B89}"/>
              </a:ext>
            </a:extLst>
          </p:cNvPr>
          <p:cNvSpPr txBox="1"/>
          <p:nvPr/>
        </p:nvSpPr>
        <p:spPr>
          <a:xfrm>
            <a:off x="9053322" y="6488668"/>
            <a:ext cx="339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Accepted</a:t>
            </a:r>
            <a:r>
              <a:rPr lang="it-IT" dirty="0"/>
              <a:t> in </a:t>
            </a:r>
            <a:r>
              <a:rPr lang="it-IT" dirty="0" err="1"/>
              <a:t>Nat</a:t>
            </a:r>
            <a:r>
              <a:rPr lang="it-IT" dirty="0"/>
              <a:t>. Comm.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9E46C1-15A7-A892-5308-D37BD05A65EE}"/>
              </a:ext>
            </a:extLst>
          </p:cNvPr>
          <p:cNvSpPr txBox="1"/>
          <p:nvPr/>
        </p:nvSpPr>
        <p:spPr>
          <a:xfrm>
            <a:off x="37040" y="6513474"/>
            <a:ext cx="1202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Recchia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8AF683D-CEAE-32EB-5B0E-B4F56FAF4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990" y="1609321"/>
            <a:ext cx="4437333" cy="3481263"/>
          </a:xfrm>
          <a:prstGeom prst="rect">
            <a:avLst/>
          </a:prstGeom>
        </p:spPr>
      </p:pic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3E5C346E-3728-95C3-8D54-45F90BAC4BF9}"/>
              </a:ext>
            </a:extLst>
          </p:cNvPr>
          <p:cNvSpPr/>
          <p:nvPr/>
        </p:nvSpPr>
        <p:spPr>
          <a:xfrm rot="10800000">
            <a:off x="7136120" y="2091042"/>
            <a:ext cx="434869" cy="110106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30540A-5E0C-1F56-5178-1762CA41242A}"/>
              </a:ext>
            </a:extLst>
          </p:cNvPr>
          <p:cNvSpPr txBox="1"/>
          <p:nvPr/>
        </p:nvSpPr>
        <p:spPr>
          <a:xfrm>
            <a:off x="6401195" y="2289589"/>
            <a:ext cx="86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Quasi-SU3</a:t>
            </a:r>
          </a:p>
        </p:txBody>
      </p:sp>
    </p:spTree>
    <p:extLst>
      <p:ext uri="{BB962C8B-B14F-4D97-AF65-F5344CB8AC3E}">
        <p14:creationId xmlns:p14="http://schemas.microsoft.com/office/powerpoint/2010/main" val="2124627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8319B-EE93-45A5-7536-6704E956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17" y="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Opportunities</a:t>
            </a:r>
            <a:r>
              <a:rPr lang="it-IT" b="1" dirty="0">
                <a:solidFill>
                  <a:srgbClr val="FF0000"/>
                </a:solidFill>
              </a:rPr>
              <a:t> for </a:t>
            </a:r>
            <a:r>
              <a:rPr lang="it-IT" b="1" dirty="0" err="1">
                <a:solidFill>
                  <a:srgbClr val="FF0000"/>
                </a:solidFill>
              </a:rPr>
              <a:t>N</a:t>
            </a:r>
            <a:r>
              <a:rPr lang="it-IT" b="1" dirty="0">
                <a:solidFill>
                  <a:srgbClr val="FF0000"/>
                </a:solidFill>
              </a:rPr>
              <a:t>=</a:t>
            </a:r>
            <a:r>
              <a:rPr lang="it-IT" b="1" dirty="0" err="1">
                <a:solidFill>
                  <a:srgbClr val="FF0000"/>
                </a:solidFill>
              </a:rPr>
              <a:t>Z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beams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at</a:t>
            </a:r>
            <a:r>
              <a:rPr lang="it-IT" b="1" dirty="0">
                <a:solidFill>
                  <a:srgbClr val="FF0000"/>
                </a:solidFill>
              </a:rPr>
              <a:t> FRIB </a:t>
            </a:r>
          </a:p>
        </p:txBody>
      </p:sp>
      <p:cxnSp>
        <p:nvCxnSpPr>
          <p:cNvPr id="3" name="Connettore 1 30">
            <a:extLst>
              <a:ext uri="{FF2B5EF4-FFF2-40B4-BE49-F238E27FC236}">
                <a16:creationId xmlns:a16="http://schemas.microsoft.com/office/drawing/2014/main" id="{AEA9796D-D4C0-546D-56E7-E2E256E79A03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1">
            <a:extLst>
              <a:ext uri="{FF2B5EF4-FFF2-40B4-BE49-F238E27FC236}">
                <a16:creationId xmlns:a16="http://schemas.microsoft.com/office/drawing/2014/main" id="{19DE1946-02ED-5D76-9253-380754AE6D86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9" descr="Logo_gamma_v6.gif">
            <a:extLst>
              <a:ext uri="{FF2B5EF4-FFF2-40B4-BE49-F238E27FC236}">
                <a16:creationId xmlns:a16="http://schemas.microsoft.com/office/drawing/2014/main" id="{F919767B-7191-2BBA-EC4A-863A0F374A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BCC3EC6-7C0E-8F90-D227-1F473655970D}"/>
              </a:ext>
            </a:extLst>
          </p:cNvPr>
          <p:cNvSpPr txBox="1"/>
          <p:nvPr/>
        </p:nvSpPr>
        <p:spPr>
          <a:xfrm>
            <a:off x="567559" y="1755228"/>
            <a:ext cx="46665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N=Z region in the g</a:t>
            </a:r>
            <a:r>
              <a:rPr lang="en-US" baseline="-25000" noProof="0" dirty="0"/>
              <a:t>9/2</a:t>
            </a:r>
            <a:r>
              <a:rPr lang="en-US" noProof="0" dirty="0"/>
              <a:t> shell (</a:t>
            </a:r>
            <a:r>
              <a:rPr lang="en-US" baseline="30000" noProof="0" dirty="0"/>
              <a:t>80</a:t>
            </a:r>
            <a:r>
              <a:rPr lang="en-US" noProof="0" dirty="0"/>
              <a:t>Zr-</a:t>
            </a:r>
            <a:r>
              <a:rPr lang="en-US" baseline="30000" noProof="0" dirty="0"/>
              <a:t>100</a:t>
            </a:r>
            <a:r>
              <a:rPr lang="en-US" noProof="0" dirty="0"/>
              <a:t>Sn): </a:t>
            </a:r>
          </a:p>
          <a:p>
            <a:endParaRPr lang="en-US" noProof="0" dirty="0"/>
          </a:p>
          <a:p>
            <a:pPr marL="285750" indent="-285750">
              <a:buFontTx/>
              <a:buChar char="-"/>
            </a:pPr>
            <a:r>
              <a:rPr lang="en-US" noProof="0" dirty="0"/>
              <a:t>fast beams 10</a:t>
            </a:r>
            <a:r>
              <a:rPr lang="en-US" baseline="30000" noProof="0" dirty="0"/>
              <a:t>3</a:t>
            </a:r>
            <a:r>
              <a:rPr lang="en-US" noProof="0" dirty="0"/>
              <a:t>-10</a:t>
            </a:r>
            <a:r>
              <a:rPr lang="en-US" baseline="30000" noProof="0" dirty="0"/>
              <a:t>-1</a:t>
            </a:r>
            <a:r>
              <a:rPr lang="en-US" noProof="0" dirty="0"/>
              <a:t> </a:t>
            </a:r>
            <a:r>
              <a:rPr lang="en-US" noProof="0" dirty="0" err="1"/>
              <a:t>pps</a:t>
            </a:r>
            <a:r>
              <a:rPr lang="en-US" noProof="0" dirty="0">
                <a:sym typeface="Wingdings" pitchFamily="2" charset="2"/>
              </a:rPr>
              <a:t>: (p,2p), n-knockout, rel. </a:t>
            </a:r>
            <a:r>
              <a:rPr lang="en-US" noProof="0" dirty="0" err="1">
                <a:sym typeface="Wingdings" pitchFamily="2" charset="2"/>
              </a:rPr>
              <a:t>Coulex</a:t>
            </a:r>
            <a:r>
              <a:rPr lang="en-US" noProof="0" dirty="0">
                <a:sym typeface="Wingdings" pitchFamily="2" charset="2"/>
              </a:rPr>
              <a:t>, decay spectroscopy</a:t>
            </a:r>
          </a:p>
          <a:p>
            <a:endParaRPr lang="en-US" noProof="0" dirty="0"/>
          </a:p>
          <a:p>
            <a:pPr marL="285750" indent="-285750">
              <a:buFontTx/>
              <a:buChar char="-"/>
            </a:pPr>
            <a:r>
              <a:rPr lang="en-US" noProof="0" dirty="0"/>
              <a:t>reaccelerated beams 10</a:t>
            </a:r>
            <a:r>
              <a:rPr lang="en-US" baseline="30000" noProof="0" dirty="0"/>
              <a:t>2</a:t>
            </a:r>
            <a:r>
              <a:rPr lang="en-US" noProof="0" dirty="0"/>
              <a:t>-10</a:t>
            </a:r>
            <a:r>
              <a:rPr lang="en-US" baseline="30000" noProof="0" dirty="0"/>
              <a:t>-3 </a:t>
            </a:r>
            <a:r>
              <a:rPr lang="en-US" noProof="0" dirty="0" err="1"/>
              <a:t>pps</a:t>
            </a:r>
            <a:r>
              <a:rPr lang="en-US" noProof="0" dirty="0"/>
              <a:t>: safe </a:t>
            </a:r>
            <a:r>
              <a:rPr lang="en-US" noProof="0" dirty="0" err="1"/>
              <a:t>Coulex</a:t>
            </a:r>
            <a:r>
              <a:rPr lang="en-US" noProof="0" dirty="0"/>
              <a:t>, (</a:t>
            </a:r>
            <a:r>
              <a:rPr lang="en-US" noProof="0" dirty="0" err="1"/>
              <a:t>p,p</a:t>
            </a:r>
            <a:r>
              <a:rPr lang="en-US" noProof="0" dirty="0"/>
              <a:t>’)</a:t>
            </a:r>
          </a:p>
          <a:p>
            <a:pPr marL="285750" indent="-285750">
              <a:buFontTx/>
              <a:buChar char="-"/>
            </a:pPr>
            <a:endParaRPr lang="en-US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/>
              <a:t>High-spin ISB behavior in mirror nuclei A=44, 46 (N=20)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C41614F-08C5-EF77-E422-7B7B0B01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26" y="1755228"/>
            <a:ext cx="5486615" cy="3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3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B2CE1-5552-8A80-90B2-07CCCF2E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7D177-F182-AECA-3B24-68AA6458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963" y="2913993"/>
            <a:ext cx="81863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GASPEC : Direct reactions </a:t>
            </a:r>
            <a:r>
              <a:rPr lang="it-IT" b="1" dirty="0" err="1">
                <a:solidFill>
                  <a:srgbClr val="FF0000"/>
                </a:solidFill>
              </a:rPr>
              <a:t>combined</a:t>
            </a:r>
            <a:r>
              <a:rPr lang="it-IT" b="1" dirty="0">
                <a:solidFill>
                  <a:srgbClr val="FF0000"/>
                </a:solidFill>
              </a:rPr>
              <a:t> with  𝛾-ray </a:t>
            </a:r>
            <a:r>
              <a:rPr lang="it-IT" b="1" dirty="0" err="1">
                <a:solidFill>
                  <a:srgbClr val="FF0000"/>
                </a:solidFill>
              </a:rPr>
              <a:t>spectroscopy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A9F4E4-1214-BB24-8F60-C26F46BB8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4" y="209550"/>
            <a:ext cx="2684578" cy="245113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0E1D093-6983-F931-D74A-4E7815F57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288" y="4381646"/>
            <a:ext cx="2632745" cy="22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2">
            <a:extLst>
              <a:ext uri="{FF2B5EF4-FFF2-40B4-BE49-F238E27FC236}">
                <a16:creationId xmlns:a16="http://schemas.microsoft.com/office/drawing/2014/main" id="{87E236D4-BFB3-41EA-82CB-DB039EC0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49" y="1463128"/>
            <a:ext cx="1853718" cy="1876242"/>
          </a:xfrm>
          <a:prstGeom prst="rect">
            <a:avLst/>
          </a:prstGeom>
        </p:spPr>
      </p:pic>
      <p:pic>
        <p:nvPicPr>
          <p:cNvPr id="13" name="Immagine 14">
            <a:extLst>
              <a:ext uri="{FF2B5EF4-FFF2-40B4-BE49-F238E27FC236}">
                <a16:creationId xmlns:a16="http://schemas.microsoft.com/office/drawing/2014/main" id="{3C60BFDA-D7FF-4648-90AD-83EA63165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5" y="3807109"/>
            <a:ext cx="1983445" cy="1996073"/>
          </a:xfrm>
          <a:prstGeom prst="rect">
            <a:avLst/>
          </a:prstGeom>
        </p:spPr>
      </p:pic>
      <p:sp>
        <p:nvSpPr>
          <p:cNvPr id="63" name="CasellaDiTesto 1">
            <a:extLst>
              <a:ext uri="{FF2B5EF4-FFF2-40B4-BE49-F238E27FC236}">
                <a16:creationId xmlns:a16="http://schemas.microsoft.com/office/drawing/2014/main" id="{0AF73CF2-BF57-46A7-82FA-E667DA0FD412}"/>
              </a:ext>
            </a:extLst>
          </p:cNvPr>
          <p:cNvSpPr txBox="1"/>
          <p:nvPr/>
        </p:nvSpPr>
        <p:spPr>
          <a:xfrm>
            <a:off x="393424" y="6364887"/>
            <a:ext cx="5869159" cy="523084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E. K. Warburton, Phys. Rev. C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35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(1987) 2278; Phys. Rev. C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37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(1988) 754</a:t>
            </a:r>
            <a:endParaRPr 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R. Chapman et al., Phys. Rev. C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93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(2016) 044318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9572DE-9E40-4091-BDF3-8E69D692408E}"/>
              </a:ext>
            </a:extLst>
          </p:cNvPr>
          <p:cNvSpPr txBox="1"/>
          <p:nvPr/>
        </p:nvSpPr>
        <p:spPr>
          <a:xfrm>
            <a:off x="124143" y="-68618"/>
            <a:ext cx="9843952" cy="1446269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913358">
              <a:defRPr/>
            </a:pP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Intruder </a:t>
            </a:r>
            <a:r>
              <a:rPr lang="it-IT" sz="4399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4399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collectivity</a:t>
            </a: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3358">
              <a:defRPr/>
            </a:pP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4399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21 </a:t>
            </a:r>
            <a:r>
              <a:rPr lang="it-IT" sz="4399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and </a:t>
            </a:r>
            <a:r>
              <a:rPr lang="it-IT" sz="4399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it-IT" sz="43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6" name="CasellaDiTesto 1">
            <a:extLst>
              <a:ext uri="{FF2B5EF4-FFF2-40B4-BE49-F238E27FC236}">
                <a16:creationId xmlns:a16="http://schemas.microsoft.com/office/drawing/2014/main" id="{B2E27509-35AD-5EE8-E572-49437C50153B}"/>
              </a:ext>
            </a:extLst>
          </p:cNvPr>
          <p:cNvSpPr txBox="1"/>
          <p:nvPr/>
        </p:nvSpPr>
        <p:spPr>
          <a:xfrm>
            <a:off x="375232" y="6131294"/>
            <a:ext cx="5265300" cy="307697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E. </a:t>
            </a:r>
            <a:r>
              <a:rPr lang="en-US" sz="1400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Caurier</a:t>
            </a:r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F. </a:t>
            </a:r>
            <a:r>
              <a:rPr lang="en-US" sz="1400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Nowacki</a:t>
            </a:r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and A. </a:t>
            </a:r>
            <a:r>
              <a:rPr lang="en-US" sz="1400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Poves</a:t>
            </a:r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Phys. Rev. C </a:t>
            </a:r>
            <a:r>
              <a:rPr lang="en-US" sz="1400" b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90 </a:t>
            </a:r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(2014) 014302</a:t>
            </a:r>
            <a:endParaRPr lang="en-US" sz="1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C9DD5A4B-C6A1-14FB-10CB-78C8E75732F0}"/>
              </a:ext>
            </a:extLst>
          </p:cNvPr>
          <p:cNvCxnSpPr>
            <a:cxnSpLocks/>
          </p:cNvCxnSpPr>
          <p:nvPr/>
        </p:nvCxnSpPr>
        <p:spPr>
          <a:xfrm flipV="1">
            <a:off x="3070457" y="2185125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BAA41941-D1AD-5784-85CC-6FC8BCCDFB33}"/>
              </a:ext>
            </a:extLst>
          </p:cNvPr>
          <p:cNvCxnSpPr>
            <a:cxnSpLocks/>
          </p:cNvCxnSpPr>
          <p:nvPr/>
        </p:nvCxnSpPr>
        <p:spPr>
          <a:xfrm flipV="1">
            <a:off x="3070456" y="4434252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CasellaDiTesto 4">
            <a:extLst>
              <a:ext uri="{FF2B5EF4-FFF2-40B4-BE49-F238E27FC236}">
                <a16:creationId xmlns:a16="http://schemas.microsoft.com/office/drawing/2014/main" id="{20AA7627-6BEC-EB98-7DB0-BF83DAB2018B}"/>
              </a:ext>
            </a:extLst>
          </p:cNvPr>
          <p:cNvSpPr txBox="1"/>
          <p:nvPr/>
        </p:nvSpPr>
        <p:spPr>
          <a:xfrm>
            <a:off x="2439703" y="1962474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7/2</a:t>
            </a:r>
            <a:r>
              <a:rPr lang="it-IT" sz="1999" baseline="30000">
                <a:solidFill>
                  <a:prstClr val="black"/>
                </a:solidFill>
                <a:latin typeface="Calibri"/>
                <a:cs typeface="Calibri"/>
              </a:rPr>
              <a:t>-</a:t>
            </a:r>
          </a:p>
        </p:txBody>
      </p:sp>
      <p:sp>
        <p:nvSpPr>
          <p:cNvPr id="71" name="CasellaDiTesto 5">
            <a:extLst>
              <a:ext uri="{FF2B5EF4-FFF2-40B4-BE49-F238E27FC236}">
                <a16:creationId xmlns:a16="http://schemas.microsoft.com/office/drawing/2014/main" id="{28B69339-94F1-1248-AE58-2DA4FE2E17FD}"/>
              </a:ext>
            </a:extLst>
          </p:cNvPr>
          <p:cNvSpPr txBox="1"/>
          <p:nvPr/>
        </p:nvSpPr>
        <p:spPr>
          <a:xfrm>
            <a:off x="2439702" y="4193464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7/2</a:t>
            </a:r>
            <a:r>
              <a:rPr lang="it-IT" sz="1999" baseline="30000">
                <a:solidFill>
                  <a:prstClr val="black"/>
                </a:solidFill>
                <a:latin typeface="Calibri"/>
                <a:cs typeface="Calibri"/>
              </a:rPr>
              <a:t>-</a:t>
            </a:r>
          </a:p>
        </p:txBody>
      </p:sp>
      <p:sp>
        <p:nvSpPr>
          <p:cNvPr id="73" name="CasellaDiTesto 7">
            <a:extLst>
              <a:ext uri="{FF2B5EF4-FFF2-40B4-BE49-F238E27FC236}">
                <a16:creationId xmlns:a16="http://schemas.microsoft.com/office/drawing/2014/main" id="{DE379A64-D6AE-6604-AB98-22FF33DB5816}"/>
              </a:ext>
            </a:extLst>
          </p:cNvPr>
          <p:cNvSpPr txBox="1"/>
          <p:nvPr/>
        </p:nvSpPr>
        <p:spPr>
          <a:xfrm>
            <a:off x="4471173" y="1962473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2481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4" name="CasellaDiTesto 8">
            <a:extLst>
              <a:ext uri="{FF2B5EF4-FFF2-40B4-BE49-F238E27FC236}">
                <a16:creationId xmlns:a16="http://schemas.microsoft.com/office/drawing/2014/main" id="{01108A62-0193-7EDC-B3C3-073693D8ADF5}"/>
              </a:ext>
            </a:extLst>
          </p:cNvPr>
          <p:cNvSpPr txBox="1"/>
          <p:nvPr/>
        </p:nvSpPr>
        <p:spPr>
          <a:xfrm>
            <a:off x="4471172" y="4193463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AEC2DB28-DEC2-D83C-91B5-FA9061925CBE}"/>
              </a:ext>
            </a:extLst>
          </p:cNvPr>
          <p:cNvCxnSpPr>
            <a:cxnSpLocks/>
          </p:cNvCxnSpPr>
          <p:nvPr/>
        </p:nvCxnSpPr>
        <p:spPr>
          <a:xfrm flipV="1">
            <a:off x="3067736" y="3269783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CasellaDiTesto 10">
            <a:extLst>
              <a:ext uri="{FF2B5EF4-FFF2-40B4-BE49-F238E27FC236}">
                <a16:creationId xmlns:a16="http://schemas.microsoft.com/office/drawing/2014/main" id="{7D546F08-ED5E-D3EE-70D2-E38138307513}"/>
              </a:ext>
            </a:extLst>
          </p:cNvPr>
          <p:cNvSpPr txBox="1"/>
          <p:nvPr/>
        </p:nvSpPr>
        <p:spPr>
          <a:xfrm>
            <a:off x="4468452" y="3028994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1267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7" name="CasellaDiTesto 11">
            <a:extLst>
              <a:ext uri="{FF2B5EF4-FFF2-40B4-BE49-F238E27FC236}">
                <a16:creationId xmlns:a16="http://schemas.microsoft.com/office/drawing/2014/main" id="{59CE0B91-954A-13CA-EB04-E62C24808E48}"/>
              </a:ext>
            </a:extLst>
          </p:cNvPr>
          <p:cNvSpPr txBox="1"/>
          <p:nvPr/>
        </p:nvSpPr>
        <p:spPr>
          <a:xfrm>
            <a:off x="2436981" y="3028994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3/2</a:t>
            </a:r>
            <a:r>
              <a:rPr lang="it-IT" sz="1999" baseline="30000">
                <a:solidFill>
                  <a:prstClr val="black"/>
                </a:solidFill>
                <a:latin typeface="Calibri"/>
                <a:cs typeface="Calibri"/>
              </a:rPr>
              <a:t>-</a:t>
            </a:r>
          </a:p>
        </p:txBody>
      </p: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FE2D5D58-D9FA-CBB4-EFFC-9732010DF782}"/>
              </a:ext>
            </a:extLst>
          </p:cNvPr>
          <p:cNvCxnSpPr/>
          <p:nvPr/>
        </p:nvCxnSpPr>
        <p:spPr>
          <a:xfrm flipV="1">
            <a:off x="3070881" y="2914027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CasellaDiTesto 2">
            <a:extLst>
              <a:ext uri="{FF2B5EF4-FFF2-40B4-BE49-F238E27FC236}">
                <a16:creationId xmlns:a16="http://schemas.microsoft.com/office/drawing/2014/main" id="{2FE31C60-0CBE-79D1-2272-D6ADA8921B1B}"/>
              </a:ext>
            </a:extLst>
          </p:cNvPr>
          <p:cNvSpPr txBox="1"/>
          <p:nvPr/>
        </p:nvSpPr>
        <p:spPr>
          <a:xfrm>
            <a:off x="2440127" y="2691376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3/2</a:t>
            </a:r>
            <a:r>
              <a:rPr lang="it-IT" sz="1999" baseline="30000">
                <a:solidFill>
                  <a:prstClr val="black"/>
                </a:solidFill>
                <a:latin typeface="Calibri"/>
                <a:cs typeface="Calibri"/>
              </a:rPr>
              <a:t>+</a:t>
            </a:r>
          </a:p>
        </p:txBody>
      </p:sp>
      <p:sp>
        <p:nvSpPr>
          <p:cNvPr id="80" name="CasellaDiTesto 3">
            <a:extLst>
              <a:ext uri="{FF2B5EF4-FFF2-40B4-BE49-F238E27FC236}">
                <a16:creationId xmlns:a16="http://schemas.microsoft.com/office/drawing/2014/main" id="{BE63009D-28FD-B8DE-53E7-6150FE64ACAB}"/>
              </a:ext>
            </a:extLst>
          </p:cNvPr>
          <p:cNvSpPr txBox="1"/>
          <p:nvPr/>
        </p:nvSpPr>
        <p:spPr>
          <a:xfrm>
            <a:off x="4471597" y="2691375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1518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EDB3E25E-48A1-43F5-0144-9F4335EB70F5}"/>
              </a:ext>
            </a:extLst>
          </p:cNvPr>
          <p:cNvCxnSpPr>
            <a:cxnSpLocks/>
          </p:cNvCxnSpPr>
          <p:nvPr/>
        </p:nvCxnSpPr>
        <p:spPr>
          <a:xfrm flipV="1">
            <a:off x="5851919" y="2548310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7723470A-275F-4982-A899-BE0352D794B0}"/>
              </a:ext>
            </a:extLst>
          </p:cNvPr>
          <p:cNvCxnSpPr>
            <a:cxnSpLocks/>
          </p:cNvCxnSpPr>
          <p:nvPr/>
        </p:nvCxnSpPr>
        <p:spPr>
          <a:xfrm flipV="1">
            <a:off x="5851918" y="4443110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CasellaDiTesto 7">
            <a:extLst>
              <a:ext uri="{FF2B5EF4-FFF2-40B4-BE49-F238E27FC236}">
                <a16:creationId xmlns:a16="http://schemas.microsoft.com/office/drawing/2014/main" id="{88356B4C-1F8A-5611-AD74-BAE16B7F3C86}"/>
              </a:ext>
            </a:extLst>
          </p:cNvPr>
          <p:cNvSpPr txBox="1"/>
          <p:nvPr/>
        </p:nvSpPr>
        <p:spPr>
          <a:xfrm>
            <a:off x="7199485" y="2352231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2023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8" name="CasellaDiTesto 8">
            <a:extLst>
              <a:ext uri="{FF2B5EF4-FFF2-40B4-BE49-F238E27FC236}">
                <a16:creationId xmlns:a16="http://schemas.microsoft.com/office/drawing/2014/main" id="{24F72951-67F6-308E-D1D0-E9A528F6E389}"/>
              </a:ext>
            </a:extLst>
          </p:cNvPr>
          <p:cNvSpPr txBox="1"/>
          <p:nvPr/>
        </p:nvSpPr>
        <p:spPr>
          <a:xfrm>
            <a:off x="7252633" y="4202320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D645DD4A-8B56-E2A4-7102-ED1AAD5355C8}"/>
              </a:ext>
            </a:extLst>
          </p:cNvPr>
          <p:cNvCxnSpPr>
            <a:cxnSpLocks/>
          </p:cNvCxnSpPr>
          <p:nvPr/>
        </p:nvCxnSpPr>
        <p:spPr>
          <a:xfrm flipV="1">
            <a:off x="5849197" y="3810130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0" name="CasellaDiTesto 10">
            <a:extLst>
              <a:ext uri="{FF2B5EF4-FFF2-40B4-BE49-F238E27FC236}">
                <a16:creationId xmlns:a16="http://schemas.microsoft.com/office/drawing/2014/main" id="{84A94092-BAEF-5225-7633-A1BF294C9F59}"/>
              </a:ext>
            </a:extLst>
          </p:cNvPr>
          <p:cNvSpPr txBox="1"/>
          <p:nvPr/>
        </p:nvSpPr>
        <p:spPr>
          <a:xfrm>
            <a:off x="7249913" y="3604774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 dirty="0">
                <a:solidFill>
                  <a:prstClr val="black"/>
                </a:solidFill>
                <a:latin typeface="Calibri"/>
                <a:cs typeface="Calibri"/>
              </a:rPr>
              <a:t>646</a:t>
            </a:r>
            <a:endParaRPr lang="it-IT" sz="1999" baseline="30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92" name="Connettore 2 91">
            <a:extLst>
              <a:ext uri="{FF2B5EF4-FFF2-40B4-BE49-F238E27FC236}">
                <a16:creationId xmlns:a16="http://schemas.microsoft.com/office/drawing/2014/main" id="{40105BAB-E9D9-A599-1BF2-F28F24BF4512}"/>
              </a:ext>
            </a:extLst>
          </p:cNvPr>
          <p:cNvCxnSpPr>
            <a:cxnSpLocks/>
          </p:cNvCxnSpPr>
          <p:nvPr/>
        </p:nvCxnSpPr>
        <p:spPr>
          <a:xfrm flipV="1">
            <a:off x="5852342" y="3162056"/>
            <a:ext cx="1351290" cy="9069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CasellaDiTesto 3">
            <a:extLst>
              <a:ext uri="{FF2B5EF4-FFF2-40B4-BE49-F238E27FC236}">
                <a16:creationId xmlns:a16="http://schemas.microsoft.com/office/drawing/2014/main" id="{94465D85-CFE8-3A8D-6612-B47A9680FD2E}"/>
              </a:ext>
            </a:extLst>
          </p:cNvPr>
          <p:cNvSpPr txBox="1"/>
          <p:nvPr/>
        </p:nvSpPr>
        <p:spPr>
          <a:xfrm>
            <a:off x="7208768" y="2921687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1397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2730363E-246A-AF33-6A3C-041295E342DA}"/>
              </a:ext>
            </a:extLst>
          </p:cNvPr>
          <p:cNvCxnSpPr/>
          <p:nvPr/>
        </p:nvCxnSpPr>
        <p:spPr>
          <a:xfrm>
            <a:off x="4383681" y="2181015"/>
            <a:ext cx="1427934" cy="364956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2 109">
            <a:extLst>
              <a:ext uri="{FF2B5EF4-FFF2-40B4-BE49-F238E27FC236}">
                <a16:creationId xmlns:a16="http://schemas.microsoft.com/office/drawing/2014/main" id="{F69E9B85-0D6F-E047-2E8D-659A0803E87A}"/>
              </a:ext>
            </a:extLst>
          </p:cNvPr>
          <p:cNvCxnSpPr>
            <a:cxnSpLocks/>
          </p:cNvCxnSpPr>
          <p:nvPr/>
        </p:nvCxnSpPr>
        <p:spPr>
          <a:xfrm>
            <a:off x="4436829" y="2907383"/>
            <a:ext cx="1357070" cy="232084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713C7078-6180-1A82-EFBF-6C13FF445720}"/>
              </a:ext>
            </a:extLst>
          </p:cNvPr>
          <p:cNvCxnSpPr>
            <a:cxnSpLocks/>
          </p:cNvCxnSpPr>
          <p:nvPr/>
        </p:nvCxnSpPr>
        <p:spPr>
          <a:xfrm>
            <a:off x="4445688" y="3270568"/>
            <a:ext cx="1383643" cy="542119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762E4AE3-E25D-D5CD-6C48-6F37E55900A6}"/>
              </a:ext>
            </a:extLst>
          </p:cNvPr>
          <p:cNvCxnSpPr>
            <a:cxnSpLocks/>
          </p:cNvCxnSpPr>
          <p:nvPr/>
        </p:nvCxnSpPr>
        <p:spPr>
          <a:xfrm>
            <a:off x="4427971" y="4439843"/>
            <a:ext cx="1392500" cy="1772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asellaDiTesto 1">
            <a:extLst>
              <a:ext uri="{FF2B5EF4-FFF2-40B4-BE49-F238E27FC236}">
                <a16:creationId xmlns:a16="http://schemas.microsoft.com/office/drawing/2014/main" id="{83180699-0612-D089-9E24-88B8E123BA59}"/>
              </a:ext>
            </a:extLst>
          </p:cNvPr>
          <p:cNvSpPr txBox="1"/>
          <p:nvPr/>
        </p:nvSpPr>
        <p:spPr>
          <a:xfrm>
            <a:off x="3255712" y="4507826"/>
            <a:ext cx="1082845" cy="707702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999" baseline="30000">
                <a:solidFill>
                  <a:srgbClr val="FF0000"/>
                </a:solidFill>
                <a:latin typeface="Calibri"/>
                <a:cs typeface="Calibri"/>
              </a:rPr>
              <a:t>39</a:t>
            </a:r>
            <a:r>
              <a:rPr lang="it-IT" sz="3999">
                <a:solidFill>
                  <a:srgbClr val="FF0000"/>
                </a:solidFill>
                <a:latin typeface="Calibri"/>
                <a:cs typeface="Calibri"/>
              </a:rPr>
              <a:t>Ar</a:t>
            </a:r>
          </a:p>
        </p:txBody>
      </p:sp>
      <p:sp>
        <p:nvSpPr>
          <p:cNvPr id="114" name="CasellaDiTesto 2">
            <a:extLst>
              <a:ext uri="{FF2B5EF4-FFF2-40B4-BE49-F238E27FC236}">
                <a16:creationId xmlns:a16="http://schemas.microsoft.com/office/drawing/2014/main" id="{2DFB6B4C-47E4-5D67-7018-703C14EEC164}"/>
              </a:ext>
            </a:extLst>
          </p:cNvPr>
          <p:cNvSpPr txBox="1"/>
          <p:nvPr/>
        </p:nvSpPr>
        <p:spPr>
          <a:xfrm>
            <a:off x="3242268" y="4724310"/>
            <a:ext cx="618964" cy="502571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999" baseline="-25000">
                <a:solidFill>
                  <a:srgbClr val="FF0000"/>
                </a:solidFill>
                <a:latin typeface="Calibri"/>
                <a:cs typeface="Calibri"/>
              </a:rPr>
              <a:t>18</a:t>
            </a:r>
          </a:p>
        </p:txBody>
      </p:sp>
      <p:sp>
        <p:nvSpPr>
          <p:cNvPr id="115" name="CasellaDiTesto 1">
            <a:extLst>
              <a:ext uri="{FF2B5EF4-FFF2-40B4-BE49-F238E27FC236}">
                <a16:creationId xmlns:a16="http://schemas.microsoft.com/office/drawing/2014/main" id="{18B4DE6A-569E-5437-ED2B-36DAFF523794}"/>
              </a:ext>
            </a:extLst>
          </p:cNvPr>
          <p:cNvSpPr txBox="1"/>
          <p:nvPr/>
        </p:nvSpPr>
        <p:spPr>
          <a:xfrm>
            <a:off x="6262583" y="4498970"/>
            <a:ext cx="964948" cy="707702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999" baseline="30000">
                <a:solidFill>
                  <a:srgbClr val="FF0000"/>
                </a:solidFill>
                <a:latin typeface="Calibri"/>
                <a:cs typeface="Calibri"/>
              </a:rPr>
              <a:t>37</a:t>
            </a:r>
            <a:r>
              <a:rPr lang="it-IT" sz="3999">
                <a:solidFill>
                  <a:srgbClr val="FF0000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16" name="CasellaDiTesto 2">
            <a:extLst>
              <a:ext uri="{FF2B5EF4-FFF2-40B4-BE49-F238E27FC236}">
                <a16:creationId xmlns:a16="http://schemas.microsoft.com/office/drawing/2014/main" id="{856E5EBF-D6BE-C89A-666B-A4517BD197B9}"/>
              </a:ext>
            </a:extLst>
          </p:cNvPr>
          <p:cNvSpPr txBox="1"/>
          <p:nvPr/>
        </p:nvSpPr>
        <p:spPr>
          <a:xfrm>
            <a:off x="6262583" y="4682807"/>
            <a:ext cx="618964" cy="502571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3999" baseline="-25000">
                <a:solidFill>
                  <a:srgbClr val="FF0000"/>
                </a:solidFill>
                <a:latin typeface="Calibri"/>
                <a:cs typeface="Calibri"/>
              </a:rPr>
              <a:t>16</a:t>
            </a:r>
          </a:p>
        </p:txBody>
      </p:sp>
      <p:sp>
        <p:nvSpPr>
          <p:cNvPr id="3" name="CasellaDiTesto 10">
            <a:extLst>
              <a:ext uri="{FF2B5EF4-FFF2-40B4-BE49-F238E27FC236}">
                <a16:creationId xmlns:a16="http://schemas.microsoft.com/office/drawing/2014/main" id="{D9F144BD-3367-0DFD-6ADA-F1DFAFD88A8F}"/>
              </a:ext>
            </a:extLst>
          </p:cNvPr>
          <p:cNvSpPr txBox="1"/>
          <p:nvPr/>
        </p:nvSpPr>
        <p:spPr>
          <a:xfrm>
            <a:off x="6222367" y="4047682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0.69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CasellaDiTesto 10">
            <a:extLst>
              <a:ext uri="{FF2B5EF4-FFF2-40B4-BE49-F238E27FC236}">
                <a16:creationId xmlns:a16="http://schemas.microsoft.com/office/drawing/2014/main" id="{943880C9-D721-DFDA-3E27-57C7C84C423B}"/>
              </a:ext>
            </a:extLst>
          </p:cNvPr>
          <p:cNvSpPr txBox="1"/>
          <p:nvPr/>
        </p:nvSpPr>
        <p:spPr>
          <a:xfrm>
            <a:off x="6222366" y="3427610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0.44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FCD55D9C-EA2B-2F22-B49E-62B98C972B95}"/>
              </a:ext>
            </a:extLst>
          </p:cNvPr>
          <p:cNvSpPr txBox="1"/>
          <p:nvPr/>
        </p:nvSpPr>
        <p:spPr>
          <a:xfrm>
            <a:off x="6222365" y="2825255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0.03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" name="CasellaDiTesto 10">
            <a:extLst>
              <a:ext uri="{FF2B5EF4-FFF2-40B4-BE49-F238E27FC236}">
                <a16:creationId xmlns:a16="http://schemas.microsoft.com/office/drawing/2014/main" id="{4F0F0169-535B-0EE8-46DF-D768CDB2BDE8}"/>
              </a:ext>
            </a:extLst>
          </p:cNvPr>
          <p:cNvSpPr txBox="1"/>
          <p:nvPr/>
        </p:nvSpPr>
        <p:spPr>
          <a:xfrm>
            <a:off x="6142642" y="2169752"/>
            <a:ext cx="862446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0.006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CasellaDiTesto 10">
            <a:extLst>
              <a:ext uri="{FF2B5EF4-FFF2-40B4-BE49-F238E27FC236}">
                <a16:creationId xmlns:a16="http://schemas.microsoft.com/office/drawing/2014/main" id="{6482A581-E380-9ADC-B066-1C902D6993AE}"/>
              </a:ext>
            </a:extLst>
          </p:cNvPr>
          <p:cNvSpPr txBox="1"/>
          <p:nvPr/>
        </p:nvSpPr>
        <p:spPr>
          <a:xfrm>
            <a:off x="3423188" y="4047682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0.63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CasellaDiTesto 10">
            <a:extLst>
              <a:ext uri="{FF2B5EF4-FFF2-40B4-BE49-F238E27FC236}">
                <a16:creationId xmlns:a16="http://schemas.microsoft.com/office/drawing/2014/main" id="{4A9680C0-6E1C-14DE-AD85-48CD52366E69}"/>
              </a:ext>
            </a:extLst>
          </p:cNvPr>
          <p:cNvSpPr txBox="1"/>
          <p:nvPr/>
        </p:nvSpPr>
        <p:spPr>
          <a:xfrm>
            <a:off x="3423188" y="2922696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0.50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AE394DD6-4F9A-6AB5-676C-F2F9555913DD}"/>
              </a:ext>
            </a:extLst>
          </p:cNvPr>
          <p:cNvSpPr txBox="1"/>
          <p:nvPr/>
        </p:nvSpPr>
        <p:spPr>
          <a:xfrm>
            <a:off x="3423188" y="2550653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0.07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EE4C6C-FEA6-0EC2-A50D-7870A9A88D63}"/>
              </a:ext>
            </a:extLst>
          </p:cNvPr>
          <p:cNvSpPr txBox="1"/>
          <p:nvPr/>
        </p:nvSpPr>
        <p:spPr>
          <a:xfrm>
            <a:off x="3423188" y="1841999"/>
            <a:ext cx="747290" cy="40000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0.06</a:t>
            </a:r>
            <a:endParaRPr lang="it-IT" sz="19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6A7684-7776-0AD5-4DE6-6088BC49CEA9}"/>
              </a:ext>
            </a:extLst>
          </p:cNvPr>
          <p:cNvSpPr txBox="1"/>
          <p:nvPr/>
        </p:nvSpPr>
        <p:spPr>
          <a:xfrm>
            <a:off x="7971877" y="1376995"/>
            <a:ext cx="3757810" cy="203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58">
              <a:defRPr/>
            </a:pP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Onset of collectivity and intruder states is more and more important moving towards the island of inversion</a:t>
            </a:r>
          </a:p>
          <a:p>
            <a:pPr defTabSz="913358">
              <a:defRPr/>
            </a:pP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Although in </a:t>
            </a:r>
            <a:r>
              <a:rPr lang="en-US" sz="1799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transition probability are well known, the data for </a:t>
            </a:r>
            <a:r>
              <a:rPr lang="en-US" sz="1799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closer to the IOI is absent</a:t>
            </a:r>
          </a:p>
        </p:txBody>
      </p:sp>
      <p:pic>
        <p:nvPicPr>
          <p:cNvPr id="12" name="Picture 9" descr="Logo_gamma_v6.gif">
            <a:extLst>
              <a:ext uri="{FF2B5EF4-FFF2-40B4-BE49-F238E27FC236}">
                <a16:creationId xmlns:a16="http://schemas.microsoft.com/office/drawing/2014/main" id="{312CA9E4-8F16-DC16-51FA-D47D7C732C2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pic>
        <p:nvPicPr>
          <p:cNvPr id="15" name="Immagine 4" descr="Immagine che contiene persona, uomo, abito, vestiti&#10;&#10;Descrizione generata automaticamente">
            <a:extLst>
              <a:ext uri="{FF2B5EF4-FFF2-40B4-BE49-F238E27FC236}">
                <a16:creationId xmlns:a16="http://schemas.microsoft.com/office/drawing/2014/main" id="{31191CC4-97A7-E440-AC1C-D39BCC94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60" y="5573596"/>
            <a:ext cx="1000656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9ACAF08-F25F-ACA1-D14F-904F5DACAD7A}"/>
              </a:ext>
            </a:extLst>
          </p:cNvPr>
          <p:cNvSpPr txBox="1"/>
          <p:nvPr/>
        </p:nvSpPr>
        <p:spPr>
          <a:xfrm>
            <a:off x="6108757" y="6560628"/>
            <a:ext cx="200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L. Zago PhD </a:t>
            </a:r>
            <a:r>
              <a:rPr lang="it-IT" dirty="0" err="1"/>
              <a:t>thesis</a:t>
            </a:r>
            <a:endParaRPr lang="it-IT" dirty="0"/>
          </a:p>
        </p:txBody>
      </p:sp>
      <p:cxnSp>
        <p:nvCxnSpPr>
          <p:cNvPr id="17" name="Connettore 1 30">
            <a:extLst>
              <a:ext uri="{FF2B5EF4-FFF2-40B4-BE49-F238E27FC236}">
                <a16:creationId xmlns:a16="http://schemas.microsoft.com/office/drawing/2014/main" id="{5ED1B2E8-8B33-2B1D-6B6B-968BE826C66F}"/>
              </a:ext>
            </a:extLst>
          </p:cNvPr>
          <p:cNvCxnSpPr/>
          <p:nvPr/>
        </p:nvCxnSpPr>
        <p:spPr>
          <a:xfrm>
            <a:off x="52445" y="1334608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31">
            <a:extLst>
              <a:ext uri="{FF2B5EF4-FFF2-40B4-BE49-F238E27FC236}">
                <a16:creationId xmlns:a16="http://schemas.microsoft.com/office/drawing/2014/main" id="{7C6CD86A-CEA1-6502-8521-18F5C82D309C}"/>
              </a:ext>
            </a:extLst>
          </p:cNvPr>
          <p:cNvCxnSpPr/>
          <p:nvPr/>
        </p:nvCxnSpPr>
        <p:spPr>
          <a:xfrm>
            <a:off x="42749" y="128984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F738ABC-75A9-94AE-61C3-D6448C601755}"/>
              </a:ext>
            </a:extLst>
          </p:cNvPr>
          <p:cNvGrpSpPr/>
          <p:nvPr/>
        </p:nvGrpSpPr>
        <p:grpSpPr>
          <a:xfrm>
            <a:off x="7922952" y="3804777"/>
            <a:ext cx="4059700" cy="2864912"/>
            <a:chOff x="1656984" y="655390"/>
            <a:chExt cx="8704577" cy="524308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969DFA8-8754-2A00-3208-0E81C51E40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1" b="21382"/>
            <a:stretch/>
          </p:blipFill>
          <p:spPr bwMode="auto">
            <a:xfrm>
              <a:off x="1656984" y="655390"/>
              <a:ext cx="8704577" cy="517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8A8C16D0-42CC-38C9-88A0-9FDB20B93C43}"/>
                </a:ext>
              </a:extLst>
            </p:cNvPr>
            <p:cNvGrpSpPr/>
            <p:nvPr/>
          </p:nvGrpSpPr>
          <p:grpSpPr>
            <a:xfrm>
              <a:off x="2051720" y="728700"/>
              <a:ext cx="6624736" cy="5169770"/>
              <a:chOff x="2051720" y="728700"/>
              <a:chExt cx="6624736" cy="5169770"/>
            </a:xfrm>
          </p:grpSpPr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9F149620-4929-5FF6-1EF7-C9346B8162C8}"/>
                  </a:ext>
                </a:extLst>
              </p:cNvPr>
              <p:cNvSpPr/>
              <p:nvPr/>
            </p:nvSpPr>
            <p:spPr>
              <a:xfrm>
                <a:off x="5430410" y="3181514"/>
                <a:ext cx="777923" cy="44448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75F995CA-F50D-9CF7-770A-571C6CD5AA89}"/>
                  </a:ext>
                </a:extLst>
              </p:cNvPr>
              <p:cNvGrpSpPr/>
              <p:nvPr/>
            </p:nvGrpSpPr>
            <p:grpSpPr>
              <a:xfrm>
                <a:off x="5616116" y="1340768"/>
                <a:ext cx="108012" cy="2988332"/>
                <a:chOff x="5616116" y="1340768"/>
                <a:chExt cx="108012" cy="2988332"/>
              </a:xfrm>
            </p:grpSpPr>
            <p:cxnSp>
              <p:nvCxnSpPr>
                <p:cNvPr id="46" name="Connettore 1 36">
                  <a:extLst>
                    <a:ext uri="{FF2B5EF4-FFF2-40B4-BE49-F238E27FC236}">
                      <a16:creationId xmlns:a16="http://schemas.microsoft.com/office/drawing/2014/main" id="{A4F537F3-1A1A-666D-F964-5D58360FCB82}"/>
                    </a:ext>
                  </a:extLst>
                </p:cNvPr>
                <p:cNvCxnSpPr/>
                <p:nvPr/>
              </p:nvCxnSpPr>
              <p:spPr>
                <a:xfrm>
                  <a:off x="5724128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ttore 1 37">
                  <a:extLst>
                    <a:ext uri="{FF2B5EF4-FFF2-40B4-BE49-F238E27FC236}">
                      <a16:creationId xmlns:a16="http://schemas.microsoft.com/office/drawing/2014/main" id="{2EF09C96-4D3C-2EF6-758E-7FADBD4A25C3}"/>
                    </a:ext>
                  </a:extLst>
                </p:cNvPr>
                <p:cNvCxnSpPr/>
                <p:nvPr/>
              </p:nvCxnSpPr>
              <p:spPr>
                <a:xfrm>
                  <a:off x="5629544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ttore 1 38">
                  <a:extLst>
                    <a:ext uri="{FF2B5EF4-FFF2-40B4-BE49-F238E27FC236}">
                      <a16:creationId xmlns:a16="http://schemas.microsoft.com/office/drawing/2014/main" id="{A7370CA4-CB8D-F773-AFEC-516AFB936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6116" y="4329100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ttore 1 39">
                  <a:extLst>
                    <a:ext uri="{FF2B5EF4-FFF2-40B4-BE49-F238E27FC236}">
                      <a16:creationId xmlns:a16="http://schemas.microsoft.com/office/drawing/2014/main" id="{81B7DB11-2933-5553-427B-5AF15FFC6807}"/>
                    </a:ext>
                  </a:extLst>
                </p:cNvPr>
                <p:cNvCxnSpPr/>
                <p:nvPr/>
              </p:nvCxnSpPr>
              <p:spPr>
                <a:xfrm>
                  <a:off x="5616116" y="1340768"/>
                  <a:ext cx="10801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BC3B1030-39C9-AE9B-52B6-C69E30C3304D}"/>
                  </a:ext>
                </a:extLst>
              </p:cNvPr>
              <p:cNvGrpSpPr/>
              <p:nvPr/>
            </p:nvGrpSpPr>
            <p:grpSpPr>
              <a:xfrm rot="16200000">
                <a:off x="6696236" y="152636"/>
                <a:ext cx="108011" cy="3852428"/>
                <a:chOff x="5616116" y="1340768"/>
                <a:chExt cx="108012" cy="2988332"/>
              </a:xfrm>
            </p:grpSpPr>
            <p:cxnSp>
              <p:nvCxnSpPr>
                <p:cNvPr id="42" name="Connettore 1 32">
                  <a:extLst>
                    <a:ext uri="{FF2B5EF4-FFF2-40B4-BE49-F238E27FC236}">
                      <a16:creationId xmlns:a16="http://schemas.microsoft.com/office/drawing/2014/main" id="{12E05D67-7E22-F687-E8EC-DC33BCDD46F6}"/>
                    </a:ext>
                  </a:extLst>
                </p:cNvPr>
                <p:cNvCxnSpPr/>
                <p:nvPr/>
              </p:nvCxnSpPr>
              <p:spPr>
                <a:xfrm>
                  <a:off x="5724128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ttore 1 33">
                  <a:extLst>
                    <a:ext uri="{FF2B5EF4-FFF2-40B4-BE49-F238E27FC236}">
                      <a16:creationId xmlns:a16="http://schemas.microsoft.com/office/drawing/2014/main" id="{808B140F-13FB-7303-1C21-F0CC86EEDAB9}"/>
                    </a:ext>
                  </a:extLst>
                </p:cNvPr>
                <p:cNvCxnSpPr/>
                <p:nvPr/>
              </p:nvCxnSpPr>
              <p:spPr>
                <a:xfrm>
                  <a:off x="5616116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1 34">
                  <a:extLst>
                    <a:ext uri="{FF2B5EF4-FFF2-40B4-BE49-F238E27FC236}">
                      <a16:creationId xmlns:a16="http://schemas.microsoft.com/office/drawing/2014/main" id="{AB1C9C63-2344-2722-D448-4CA4D77AC851}"/>
                    </a:ext>
                  </a:extLst>
                </p:cNvPr>
                <p:cNvCxnSpPr/>
                <p:nvPr/>
              </p:nvCxnSpPr>
              <p:spPr>
                <a:xfrm>
                  <a:off x="5616116" y="4329100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1 35">
                  <a:extLst>
                    <a:ext uri="{FF2B5EF4-FFF2-40B4-BE49-F238E27FC236}">
                      <a16:creationId xmlns:a16="http://schemas.microsoft.com/office/drawing/2014/main" id="{EF8ACC3D-1440-3E50-991E-EBEFCD718C99}"/>
                    </a:ext>
                  </a:extLst>
                </p:cNvPr>
                <p:cNvCxnSpPr/>
                <p:nvPr/>
              </p:nvCxnSpPr>
              <p:spPr>
                <a:xfrm>
                  <a:off x="5616116" y="1340768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57054F55-C003-AD66-CC82-9AAC3177BF80}"/>
                  </a:ext>
                </a:extLst>
              </p:cNvPr>
              <p:cNvSpPr/>
              <p:nvPr/>
            </p:nvSpPr>
            <p:spPr>
              <a:xfrm>
                <a:off x="3915907" y="4162158"/>
                <a:ext cx="1072083" cy="37315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Ovale 25">
                <a:extLst>
                  <a:ext uri="{FF2B5EF4-FFF2-40B4-BE49-F238E27FC236}">
                    <a16:creationId xmlns:a16="http://schemas.microsoft.com/office/drawing/2014/main" id="{33577117-8CA1-E28E-B1A5-74211C9D961B}"/>
                  </a:ext>
                </a:extLst>
              </p:cNvPr>
              <p:cNvSpPr/>
              <p:nvPr/>
            </p:nvSpPr>
            <p:spPr>
              <a:xfrm>
                <a:off x="2735796" y="5138543"/>
                <a:ext cx="448471" cy="254583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27" name="Connettore 1 31">
                <a:extLst>
                  <a:ext uri="{FF2B5EF4-FFF2-40B4-BE49-F238E27FC236}">
                    <a16:creationId xmlns:a16="http://schemas.microsoft.com/office/drawing/2014/main" id="{2A0A714D-D778-D6E9-6422-AC54E13BAB69}"/>
                  </a:ext>
                </a:extLst>
              </p:cNvPr>
              <p:cNvCxnSpPr/>
              <p:nvPr/>
            </p:nvCxnSpPr>
            <p:spPr>
              <a:xfrm>
                <a:off x="7308304" y="728700"/>
                <a:ext cx="10801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73BC03D-C57D-D273-2553-CAADA7047EE0}"/>
                  </a:ext>
                </a:extLst>
              </p:cNvPr>
              <p:cNvSpPr/>
              <p:nvPr/>
            </p:nvSpPr>
            <p:spPr>
              <a:xfrm>
                <a:off x="6480212" y="3032956"/>
                <a:ext cx="108012" cy="10801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7A3D2422-2506-536C-7876-DFC5B475F602}"/>
                  </a:ext>
                </a:extLst>
              </p:cNvPr>
              <p:cNvSpPr/>
              <p:nvPr/>
            </p:nvSpPr>
            <p:spPr>
              <a:xfrm>
                <a:off x="3923928" y="3717032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FEB7A018-8C44-D233-F874-86391C5BD5BE}"/>
                  </a:ext>
                </a:extLst>
              </p:cNvPr>
              <p:cNvSpPr/>
              <p:nvPr/>
            </p:nvSpPr>
            <p:spPr>
              <a:xfrm>
                <a:off x="4608004" y="3717032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08113ED6-4273-8D1A-8A84-CA5803B8D270}"/>
                  </a:ext>
                </a:extLst>
              </p:cNvPr>
              <p:cNvSpPr/>
              <p:nvPr/>
            </p:nvSpPr>
            <p:spPr>
              <a:xfrm>
                <a:off x="5616116" y="3039956"/>
                <a:ext cx="108012" cy="10801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84C1DB6A-B992-EF44-510F-3C01F3B925AD}"/>
                  </a:ext>
                </a:extLst>
              </p:cNvPr>
              <p:cNvSpPr/>
              <p:nvPr/>
            </p:nvSpPr>
            <p:spPr>
              <a:xfrm>
                <a:off x="2915816" y="4761148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45D1CD66-5DEE-B146-38AD-94E53B3D9878}"/>
                  </a:ext>
                </a:extLst>
              </p:cNvPr>
              <p:cNvSpPr/>
              <p:nvPr/>
            </p:nvSpPr>
            <p:spPr>
              <a:xfrm>
                <a:off x="3923928" y="4761148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B6ADFE95-0E90-8E55-14DD-3BC87C9C33DF}"/>
                  </a:ext>
                </a:extLst>
              </p:cNvPr>
              <p:cNvSpPr txBox="1"/>
              <p:nvPr/>
            </p:nvSpPr>
            <p:spPr>
              <a:xfrm>
                <a:off x="5255870" y="4360180"/>
                <a:ext cx="901377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N=40</a:t>
                </a:r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C6524BAB-9BF2-0965-51F7-52E6ECC99D9E}"/>
                  </a:ext>
                </a:extLst>
              </p:cNvPr>
              <p:cNvSpPr txBox="1"/>
              <p:nvPr/>
            </p:nvSpPr>
            <p:spPr>
              <a:xfrm>
                <a:off x="3863450" y="1824788"/>
                <a:ext cx="831466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Z=40</a:t>
                </a: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76384F6F-4298-6B25-3D11-F725E534E2BF}"/>
                  </a:ext>
                </a:extLst>
              </p:cNvPr>
              <p:cNvSpPr txBox="1"/>
              <p:nvPr/>
            </p:nvSpPr>
            <p:spPr>
              <a:xfrm>
                <a:off x="2735796" y="2886907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Z=28</a:t>
                </a: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B513DA12-F39D-1C1F-78F8-281D65C1E57F}"/>
                  </a:ext>
                </a:extLst>
              </p:cNvPr>
              <p:cNvSpPr txBox="1"/>
              <p:nvPr/>
            </p:nvSpPr>
            <p:spPr>
              <a:xfrm>
                <a:off x="2051720" y="3570983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Z=20</a:t>
                </a: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0C8C6A3F-DD06-7501-8CF6-F648595E92D0}"/>
                  </a:ext>
                </a:extLst>
              </p:cNvPr>
              <p:cNvSpPr txBox="1"/>
              <p:nvPr/>
            </p:nvSpPr>
            <p:spPr>
              <a:xfrm>
                <a:off x="5232703" y="940998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Z=50</a:t>
                </a:r>
              </a:p>
            </p:txBody>
          </p:sp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29F806F4-D428-E58D-CB8C-F6B636E41D49}"/>
                  </a:ext>
                </a:extLst>
              </p:cNvPr>
              <p:cNvSpPr txBox="1"/>
              <p:nvPr/>
            </p:nvSpPr>
            <p:spPr>
              <a:xfrm>
                <a:off x="4265965" y="4869160"/>
                <a:ext cx="789521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N=28</a:t>
                </a:r>
              </a:p>
            </p:txBody>
          </p:sp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BAF145AE-A7D5-BADF-892A-E4D9AED793C9}"/>
                  </a:ext>
                </a:extLst>
              </p:cNvPr>
              <p:cNvSpPr txBox="1"/>
              <p:nvPr/>
            </p:nvSpPr>
            <p:spPr>
              <a:xfrm>
                <a:off x="3627027" y="5203400"/>
                <a:ext cx="789521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N=20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9A87C9C7-99AA-A29E-A107-9C54CEB26D00}"/>
                  </a:ext>
                </a:extLst>
              </p:cNvPr>
              <p:cNvSpPr txBox="1"/>
              <p:nvPr/>
            </p:nvSpPr>
            <p:spPr>
              <a:xfrm>
                <a:off x="2610701" y="5460643"/>
                <a:ext cx="744467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C00000"/>
                    </a:solidFill>
                  </a:defRPr>
                </a:lvl1pPr>
              </a:lstStyle>
              <a:p>
                <a:r>
                  <a:rPr lang="en-GB" dirty="0"/>
                  <a:t>N=8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280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2E22956D-6B2A-B85C-A92C-C715136F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702" y="1915214"/>
            <a:ext cx="2742486" cy="1751996"/>
          </a:xfrm>
          <a:prstGeom prst="rect">
            <a:avLst/>
          </a:prstGeom>
        </p:spPr>
      </p:pic>
      <p:grpSp>
        <p:nvGrpSpPr>
          <p:cNvPr id="39" name="Gruppo 38">
            <a:extLst>
              <a:ext uri="{FF2B5EF4-FFF2-40B4-BE49-F238E27FC236}">
                <a16:creationId xmlns:a16="http://schemas.microsoft.com/office/drawing/2014/main" id="{A5C86B75-6814-4849-B059-DEF31F75423F}"/>
              </a:ext>
            </a:extLst>
          </p:cNvPr>
          <p:cNvGrpSpPr/>
          <p:nvPr/>
        </p:nvGrpSpPr>
        <p:grpSpPr>
          <a:xfrm>
            <a:off x="140705" y="1146960"/>
            <a:ext cx="6744638" cy="5305399"/>
            <a:chOff x="138792" y="1511300"/>
            <a:chExt cx="5750377" cy="4662713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A107C924-788F-4D84-878D-E5B5F50B5802}"/>
                </a:ext>
              </a:extLst>
            </p:cNvPr>
            <p:cNvSpPr/>
            <p:nvPr/>
          </p:nvSpPr>
          <p:spPr>
            <a:xfrm>
              <a:off x="195941" y="1511300"/>
              <a:ext cx="5687786" cy="4662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358">
                <a:defRPr/>
              </a:pPr>
              <a:endParaRPr lang="it-IT" sz="17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magine 23" descr="Immagine che contiene giocattolo, decorato, giro&#10;&#10;Descrizione generata automaticamente">
              <a:extLst>
                <a:ext uri="{FF2B5EF4-FFF2-40B4-BE49-F238E27FC236}">
                  <a16:creationId xmlns:a16="http://schemas.microsoft.com/office/drawing/2014/main" id="{CD72AB0F-886D-4373-BA5E-CC002E0F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1757" y="1887246"/>
              <a:ext cx="4167412" cy="2992794"/>
            </a:xfrm>
            <a:prstGeom prst="rect">
              <a:avLst/>
            </a:prstGeom>
          </p:spPr>
        </p:pic>
        <p:pic>
          <p:nvPicPr>
            <p:cNvPr id="35" name="Immagine 35">
              <a:extLst>
                <a:ext uri="{FF2B5EF4-FFF2-40B4-BE49-F238E27FC236}">
                  <a16:creationId xmlns:a16="http://schemas.microsoft.com/office/drawing/2014/main" id="{3C2F46E3-7E6A-40BE-A7C0-B94D38A5F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472" y="3435349"/>
              <a:ext cx="1626054" cy="2001158"/>
            </a:xfrm>
            <a:prstGeom prst="rect">
              <a:avLst/>
            </a:prstGeom>
          </p:spPr>
        </p:pic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7D559BEF-11A5-4BC2-A628-928EEF9CA689}"/>
                </a:ext>
              </a:extLst>
            </p:cNvPr>
            <p:cNvCxnSpPr/>
            <p:nvPr/>
          </p:nvCxnSpPr>
          <p:spPr>
            <a:xfrm>
              <a:off x="186874" y="3398158"/>
              <a:ext cx="2120897" cy="13316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C2BC2C2-9D89-40DB-9332-929C1748ECDD}"/>
                </a:ext>
              </a:extLst>
            </p:cNvPr>
            <p:cNvSpPr txBox="1"/>
            <p:nvPr/>
          </p:nvSpPr>
          <p:spPr>
            <a:xfrm rot="1920000">
              <a:off x="279229" y="3067774"/>
              <a:ext cx="1228271" cy="6219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3358">
                <a:defRPr/>
              </a:pPr>
              <a:r>
                <a:rPr lang="it-IT" sz="1999" baseline="30000">
                  <a:solidFill>
                    <a:srgbClr val="C00000"/>
                  </a:solidFill>
                  <a:latin typeface="Calibri"/>
                  <a:cs typeface="Calibri"/>
                </a:rPr>
                <a:t>36</a:t>
              </a:r>
              <a:r>
                <a:rPr lang="it-IT" sz="1999">
                  <a:solidFill>
                    <a:srgbClr val="C00000"/>
                  </a:solidFill>
                  <a:latin typeface="Calibri"/>
                  <a:cs typeface="Calibri"/>
                </a:rPr>
                <a:t>S </a:t>
              </a:r>
              <a:r>
                <a:rPr lang="it-IT" sz="1999" err="1">
                  <a:solidFill>
                    <a:srgbClr val="C00000"/>
                  </a:solidFill>
                  <a:latin typeface="Calibri"/>
                  <a:cs typeface="Calibri"/>
                </a:rPr>
                <a:t>beam</a:t>
              </a:r>
              <a:endParaRPr lang="it-IT" sz="1999">
                <a:solidFill>
                  <a:srgbClr val="C00000"/>
                </a:solidFill>
                <a:latin typeface="Calibri"/>
                <a:cs typeface="Calibri"/>
              </a:endParaRPr>
            </a:p>
            <a:p>
              <a:pPr defTabSz="913358">
                <a:defRPr/>
              </a:pPr>
              <a:r>
                <a:rPr lang="it-IT" sz="1999">
                  <a:solidFill>
                    <a:srgbClr val="C00000"/>
                  </a:solidFill>
                  <a:latin typeface="Calibri"/>
                  <a:cs typeface="Calibri"/>
                </a:rPr>
                <a:t>168 MeV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F3365967-2E1D-4B79-988A-6D210D9C8A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4912" y="4013199"/>
              <a:ext cx="391887" cy="73660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C2C1A79A-93D8-408B-A1D1-2413AD78705E}"/>
                </a:ext>
              </a:extLst>
            </p:cNvPr>
            <p:cNvSpPr txBox="1"/>
            <p:nvPr/>
          </p:nvSpPr>
          <p:spPr>
            <a:xfrm>
              <a:off x="2000703" y="3742417"/>
              <a:ext cx="330200" cy="3784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3358">
                <a:defRPr/>
              </a:pPr>
              <a:r>
                <a:rPr lang="it-IT" sz="2199">
                  <a:solidFill>
                    <a:srgbClr val="0070C0"/>
                  </a:solidFill>
                  <a:latin typeface="Calibri"/>
                  <a:cs typeface="Calibri"/>
                </a:rPr>
                <a:t>p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C48D923-31E9-4BAA-B34F-74ED14C846A8}"/>
                </a:ext>
              </a:extLst>
            </p:cNvPr>
            <p:cNvSpPr txBox="1"/>
            <p:nvPr/>
          </p:nvSpPr>
          <p:spPr>
            <a:xfrm>
              <a:off x="2143579" y="4792433"/>
              <a:ext cx="552557" cy="351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3358">
                <a:defRPr/>
              </a:pPr>
              <a:r>
                <a:rPr lang="it-IT" sz="1999">
                  <a:solidFill>
                    <a:prstClr val="black"/>
                  </a:solidFill>
                  <a:latin typeface="Calibri"/>
                  <a:cs typeface="Calibri"/>
                </a:rPr>
                <a:t>CD</a:t>
              </a:r>
              <a:r>
                <a:rPr lang="it-IT" sz="1999" baseline="-25000">
                  <a:solidFill>
                    <a:prstClr val="black"/>
                  </a:solidFill>
                  <a:latin typeface="Calibri"/>
                  <a:cs typeface="Calibri"/>
                </a:rPr>
                <a:t>2</a:t>
              </a:r>
              <a:endParaRPr lang="it-IT" sz="1999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3C52BF6B-A493-43A3-9D85-15C23BD7B1A8}"/>
                </a:ext>
              </a:extLst>
            </p:cNvPr>
            <p:cNvCxnSpPr>
              <a:cxnSpLocks/>
            </p:cNvCxnSpPr>
            <p:nvPr/>
          </p:nvCxnSpPr>
          <p:spPr>
            <a:xfrm>
              <a:off x="2309588" y="4740728"/>
              <a:ext cx="1113969" cy="6150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B9AC40F0-6679-495E-9514-3B2C06F7AA30}"/>
                </a:ext>
              </a:extLst>
            </p:cNvPr>
            <p:cNvSpPr txBox="1"/>
            <p:nvPr/>
          </p:nvSpPr>
          <p:spPr>
            <a:xfrm>
              <a:off x="3164113" y="5350329"/>
              <a:ext cx="529772" cy="3784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3358">
                <a:defRPr/>
              </a:pPr>
              <a:r>
                <a:rPr lang="it-IT" sz="2199" baseline="30000">
                  <a:solidFill>
                    <a:prstClr val="black"/>
                  </a:solidFill>
                  <a:latin typeface="Calibri"/>
                  <a:cs typeface="Calibri"/>
                </a:rPr>
                <a:t>37</a:t>
              </a:r>
              <a:r>
                <a:rPr lang="it-IT" sz="2199">
                  <a:solidFill>
                    <a:prstClr val="black"/>
                  </a:solidFill>
                  <a:latin typeface="Calibri"/>
                  <a:cs typeface="Calibri"/>
                </a:rPr>
                <a:t>S</a:t>
              </a:r>
              <a:endParaRPr lang="it-IT" sz="21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CED88C9-64A7-4D71-9DA9-1F56E3691612}"/>
                </a:ext>
              </a:extLst>
            </p:cNvPr>
            <p:cNvSpPr txBox="1"/>
            <p:nvPr/>
          </p:nvSpPr>
          <p:spPr>
            <a:xfrm>
              <a:off x="138792" y="4166505"/>
              <a:ext cx="1201057" cy="4055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3358">
                <a:defRPr/>
              </a:pPr>
              <a:r>
                <a:rPr lang="it-IT" sz="2399">
                  <a:solidFill>
                    <a:prstClr val="black"/>
                  </a:solidFill>
                  <a:latin typeface="Calibri"/>
                  <a:cs typeface="Calibri"/>
                </a:rPr>
                <a:t>SPIDER</a:t>
              </a:r>
              <a:endParaRPr lang="it-IT" sz="23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E4548808-9931-4401-B183-8D978EAE202E}"/>
                </a:ext>
              </a:extLst>
            </p:cNvPr>
            <p:cNvSpPr txBox="1"/>
            <p:nvPr/>
          </p:nvSpPr>
          <p:spPr>
            <a:xfrm>
              <a:off x="4284434" y="4329790"/>
              <a:ext cx="1201057" cy="40552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913358">
                <a:defRPr/>
              </a:pPr>
              <a:r>
                <a:rPr lang="it-IT" sz="2399">
                  <a:solidFill>
                    <a:prstClr val="black"/>
                  </a:solidFill>
                  <a:latin typeface="Calibri"/>
                  <a:cs typeface="Calibri"/>
                </a:rPr>
                <a:t>AGATA</a:t>
              </a:r>
              <a:endParaRPr lang="it-IT" sz="2399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3" name="Immagine 33">
              <a:extLst>
                <a:ext uri="{FF2B5EF4-FFF2-40B4-BE49-F238E27FC236}">
                  <a16:creationId xmlns:a16="http://schemas.microsoft.com/office/drawing/2014/main" id="{2EF15C23-08D2-406E-9A97-F328DA0A2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960000">
              <a:off x="2929995" y="4735858"/>
              <a:ext cx="865417" cy="194677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1C4CF8-ECCF-4092-AC58-E7277DF86321}"/>
              </a:ext>
            </a:extLst>
          </p:cNvPr>
          <p:cNvSpPr txBox="1"/>
          <p:nvPr/>
        </p:nvSpPr>
        <p:spPr>
          <a:xfrm>
            <a:off x="2158213" y="1150244"/>
            <a:ext cx="2736579" cy="400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999" baseline="30000">
                <a:solidFill>
                  <a:srgbClr val="0070C0"/>
                </a:solidFill>
                <a:latin typeface="Calibri"/>
                <a:cs typeface="Calibri"/>
              </a:rPr>
              <a:t>36</a:t>
            </a:r>
            <a:r>
              <a:rPr lang="it-IT" sz="1999">
                <a:solidFill>
                  <a:srgbClr val="0070C0"/>
                </a:solidFill>
                <a:latin typeface="Calibri"/>
                <a:cs typeface="Calibri"/>
              </a:rPr>
              <a:t>S(</a:t>
            </a:r>
            <a:r>
              <a:rPr lang="it-IT" sz="1999" err="1">
                <a:solidFill>
                  <a:srgbClr val="0070C0"/>
                </a:solidFill>
                <a:latin typeface="Calibri"/>
                <a:cs typeface="Calibri"/>
              </a:rPr>
              <a:t>d,p</a:t>
            </a:r>
            <a:r>
              <a:rPr lang="it-IT" sz="1999">
                <a:solidFill>
                  <a:srgbClr val="0070C0"/>
                </a:solidFill>
                <a:latin typeface="Calibri"/>
                <a:cs typeface="Calibri"/>
              </a:rPr>
              <a:t>)</a:t>
            </a:r>
            <a:r>
              <a:rPr lang="it-IT" sz="1999" baseline="30000">
                <a:solidFill>
                  <a:srgbClr val="0070C0"/>
                </a:solidFill>
                <a:latin typeface="Calibri"/>
                <a:cs typeface="Calibri"/>
              </a:rPr>
              <a:t>37</a:t>
            </a:r>
            <a:r>
              <a:rPr lang="it-IT" sz="1999">
                <a:solidFill>
                  <a:srgbClr val="0070C0"/>
                </a:solidFill>
                <a:latin typeface="Calibri"/>
                <a:cs typeface="Calibri"/>
              </a:rPr>
              <a:t>S </a:t>
            </a:r>
            <a:r>
              <a:rPr lang="it-IT" sz="1999" err="1">
                <a:solidFill>
                  <a:srgbClr val="0070C0"/>
                </a:solidFill>
                <a:latin typeface="Calibri"/>
                <a:cs typeface="Calibri"/>
              </a:rPr>
              <a:t>at</a:t>
            </a:r>
            <a:r>
              <a:rPr lang="it-IT" sz="1999">
                <a:solidFill>
                  <a:srgbClr val="0070C0"/>
                </a:solidFill>
                <a:latin typeface="Calibri"/>
                <a:cs typeface="Calibri"/>
              </a:rPr>
              <a:t> 4.6 MeV/u</a:t>
            </a:r>
          </a:p>
        </p:txBody>
      </p:sp>
      <p:sp>
        <p:nvSpPr>
          <p:cNvPr id="17" name="CasellaDiTesto 1">
            <a:extLst>
              <a:ext uri="{FF2B5EF4-FFF2-40B4-BE49-F238E27FC236}">
                <a16:creationId xmlns:a16="http://schemas.microsoft.com/office/drawing/2014/main" id="{E8D56A01-A6D1-3DAE-AEAE-584EB7E3579A}"/>
              </a:ext>
            </a:extLst>
          </p:cNvPr>
          <p:cNvSpPr txBox="1"/>
          <p:nvPr/>
        </p:nvSpPr>
        <p:spPr>
          <a:xfrm>
            <a:off x="6285557" y="1210572"/>
            <a:ext cx="5819252" cy="36923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7/2</a:t>
            </a:r>
            <a:r>
              <a:rPr lang="it-IT" sz="1799" baseline="-250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2</a:t>
            </a:r>
            <a:r>
              <a:rPr lang="it-IT" sz="1799" baseline="300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it-IT" sz="1799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level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it-IT" sz="1799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expected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to be in the range </a:t>
            </a:r>
            <a:r>
              <a:rPr lang="it-IT" sz="1799" b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50-500 </a:t>
            </a:r>
            <a:r>
              <a:rPr lang="it-IT" sz="1799" b="1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fs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-&gt; </a:t>
            </a:r>
            <a:r>
              <a:rPr lang="it-IT" sz="1799">
                <a:solidFill>
                  <a:srgbClr val="4FA4D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DSAM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20A1280-2802-3D70-E1F2-E53839BD0A95}"/>
              </a:ext>
            </a:extLst>
          </p:cNvPr>
          <p:cNvSpPr/>
          <p:nvPr/>
        </p:nvSpPr>
        <p:spPr>
          <a:xfrm>
            <a:off x="8396520" y="5540883"/>
            <a:ext cx="126967" cy="8797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t-IT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A20B3A8-F69E-C391-322C-D194B92B1867}"/>
              </a:ext>
            </a:extLst>
          </p:cNvPr>
          <p:cNvSpPr/>
          <p:nvPr/>
        </p:nvSpPr>
        <p:spPr>
          <a:xfrm>
            <a:off x="8523485" y="5540882"/>
            <a:ext cx="335555" cy="879702"/>
          </a:xfrm>
          <a:prstGeom prst="rect">
            <a:avLst/>
          </a:prstGeom>
          <a:solidFill>
            <a:srgbClr val="F0C20A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it-IT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E1B2DAB-4C0C-A819-B7A7-B16CADA50B4F}"/>
              </a:ext>
            </a:extLst>
          </p:cNvPr>
          <p:cNvSpPr/>
          <p:nvPr/>
        </p:nvSpPr>
        <p:spPr>
          <a:xfrm>
            <a:off x="9593633" y="5540884"/>
            <a:ext cx="752732" cy="8797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>
                <a:solidFill>
                  <a:prstClr val="black"/>
                </a:solidFill>
                <a:latin typeface="Calibri"/>
                <a:cs typeface="Calibri"/>
              </a:rPr>
              <a:t>Ta</a:t>
            </a:r>
            <a:endParaRPr lang="it-IT" sz="1799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r>
              <a:rPr lang="it-IT" sz="1400">
                <a:solidFill>
                  <a:prstClr val="black"/>
                </a:solidFill>
                <a:latin typeface="Calibri"/>
                <a:cs typeface="Calibri"/>
              </a:rPr>
              <a:t>stopper</a:t>
            </a:r>
            <a:endParaRPr lang="it-IT" sz="1799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3C26D3A-B323-9CC8-5D02-1B369BD8A9A4}"/>
              </a:ext>
            </a:extLst>
          </p:cNvPr>
          <p:cNvCxnSpPr/>
          <p:nvPr/>
        </p:nvCxnSpPr>
        <p:spPr>
          <a:xfrm flipV="1">
            <a:off x="7949867" y="5999324"/>
            <a:ext cx="1957104" cy="18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2AC7C292-074A-A4B8-1A8E-868F729C95A2}"/>
              </a:ext>
            </a:extLst>
          </p:cNvPr>
          <p:cNvCxnSpPr>
            <a:cxnSpLocks/>
          </p:cNvCxnSpPr>
          <p:nvPr/>
        </p:nvCxnSpPr>
        <p:spPr>
          <a:xfrm flipH="1" flipV="1">
            <a:off x="7975263" y="5618423"/>
            <a:ext cx="491541" cy="3555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CasellaDiTesto 6">
            <a:extLst>
              <a:ext uri="{FF2B5EF4-FFF2-40B4-BE49-F238E27FC236}">
                <a16:creationId xmlns:a16="http://schemas.microsoft.com/office/drawing/2014/main" id="{3AAA0B88-FBE7-44B0-B6D9-C1976E704A2D}"/>
              </a:ext>
            </a:extLst>
          </p:cNvPr>
          <p:cNvSpPr txBox="1"/>
          <p:nvPr/>
        </p:nvSpPr>
        <p:spPr>
          <a:xfrm>
            <a:off x="8267571" y="5017112"/>
            <a:ext cx="847051" cy="523084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err="1">
                <a:solidFill>
                  <a:prstClr val="black"/>
                </a:solidFill>
                <a:latin typeface="Calibri"/>
              </a:rPr>
              <a:t>Au</a:t>
            </a:r>
            <a:r>
              <a:rPr lang="it-IT" sz="14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err="1">
                <a:solidFill>
                  <a:prstClr val="black"/>
                </a:solidFill>
                <a:latin typeface="Calibri"/>
              </a:rPr>
              <a:t>backing</a:t>
            </a:r>
            <a:endParaRPr lang="en-US"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CasellaDiTesto 7">
            <a:extLst>
              <a:ext uri="{FF2B5EF4-FFF2-40B4-BE49-F238E27FC236}">
                <a16:creationId xmlns:a16="http://schemas.microsoft.com/office/drawing/2014/main" id="{45E9AFA6-346A-7FAF-4031-A8BDAC076085}"/>
              </a:ext>
            </a:extLst>
          </p:cNvPr>
          <p:cNvSpPr txBox="1"/>
          <p:nvPr/>
        </p:nvSpPr>
        <p:spPr>
          <a:xfrm>
            <a:off x="7890465" y="6340776"/>
            <a:ext cx="847051" cy="307697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>
                <a:solidFill>
                  <a:prstClr val="black"/>
                </a:solidFill>
                <a:latin typeface="Calibri"/>
              </a:rPr>
              <a:t>CD</a:t>
            </a:r>
            <a:r>
              <a:rPr lang="it-IT" sz="1400" baseline="-25000">
                <a:solidFill>
                  <a:prstClr val="black"/>
                </a:solidFill>
                <a:latin typeface="Calibri"/>
              </a:rPr>
              <a:t>2</a:t>
            </a:r>
            <a:endParaRPr lang="it-IT" sz="1400" baseline="-25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1" name="CasellaDiTesto 8">
            <a:extLst>
              <a:ext uri="{FF2B5EF4-FFF2-40B4-BE49-F238E27FC236}">
                <a16:creationId xmlns:a16="http://schemas.microsoft.com/office/drawing/2014/main" id="{D8BB1F8A-8D65-A552-5278-7EFF8753686A}"/>
              </a:ext>
            </a:extLst>
          </p:cNvPr>
          <p:cNvSpPr txBox="1"/>
          <p:nvPr/>
        </p:nvSpPr>
        <p:spPr>
          <a:xfrm>
            <a:off x="7992129" y="5320470"/>
            <a:ext cx="339183" cy="33846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600">
                <a:solidFill>
                  <a:srgbClr val="FF0000"/>
                </a:solidFill>
                <a:latin typeface="Calibri"/>
                <a:cs typeface="Calibri"/>
              </a:rPr>
              <a:t>p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FCF0399-0419-552D-547E-53EBBEC76864}"/>
              </a:ext>
            </a:extLst>
          </p:cNvPr>
          <p:cNvSpPr txBox="1"/>
          <p:nvPr/>
        </p:nvSpPr>
        <p:spPr>
          <a:xfrm>
            <a:off x="7018932" y="4243862"/>
            <a:ext cx="4699178" cy="7076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3358">
              <a:defRPr/>
            </a:pPr>
            <a:r>
              <a:rPr lang="it-IT" sz="19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the </a:t>
            </a:r>
            <a:r>
              <a:rPr lang="it-IT" sz="1999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999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techniques in a single </a:t>
            </a:r>
            <a:r>
              <a:rPr lang="it-IT" sz="1999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endParaRPr lang="it-IT" sz="1999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6CD34CA-D3A5-7D7D-561E-3A605B93BF81}"/>
              </a:ext>
            </a:extLst>
          </p:cNvPr>
          <p:cNvSpPr txBox="1"/>
          <p:nvPr/>
        </p:nvSpPr>
        <p:spPr>
          <a:xfrm>
            <a:off x="124143" y="-68618"/>
            <a:ext cx="9843952" cy="769241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/>
          <a:p>
            <a:pPr defTabSz="913358">
              <a:defRPr/>
            </a:pPr>
            <a:r>
              <a:rPr lang="it-IT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it-IT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399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439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LNL </a:t>
            </a:r>
            <a:endParaRPr lang="it-IT" sz="179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6F0C72-002D-ADB3-9252-ECA94CD1F258}"/>
              </a:ext>
            </a:extLst>
          </p:cNvPr>
          <p:cNvSpPr txBox="1"/>
          <p:nvPr/>
        </p:nvSpPr>
        <p:spPr>
          <a:xfrm>
            <a:off x="7304411" y="3427809"/>
            <a:ext cx="811646" cy="400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999">
                <a:solidFill>
                  <a:prstClr val="black"/>
                </a:solidFill>
                <a:latin typeface="Calibri"/>
              </a:rPr>
              <a:t>RDDS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2FFF7F-5297-14EB-E507-22701459164E}"/>
              </a:ext>
            </a:extLst>
          </p:cNvPr>
          <p:cNvSpPr txBox="1"/>
          <p:nvPr/>
        </p:nvSpPr>
        <p:spPr>
          <a:xfrm>
            <a:off x="10289610" y="3427809"/>
            <a:ext cx="962233" cy="400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999">
                <a:solidFill>
                  <a:prstClr val="black"/>
                </a:solidFill>
                <a:latin typeface="Calibri"/>
              </a:rPr>
              <a:t>DSAM</a:t>
            </a:r>
          </a:p>
        </p:txBody>
      </p:sp>
      <p:sp>
        <p:nvSpPr>
          <p:cNvPr id="36" name="CasellaDiTesto 1">
            <a:extLst>
              <a:ext uri="{FF2B5EF4-FFF2-40B4-BE49-F238E27FC236}">
                <a16:creationId xmlns:a16="http://schemas.microsoft.com/office/drawing/2014/main" id="{B91E7B49-8536-80C9-1CFD-8A4E77E0B549}"/>
              </a:ext>
            </a:extLst>
          </p:cNvPr>
          <p:cNvSpPr txBox="1"/>
          <p:nvPr/>
        </p:nvSpPr>
        <p:spPr>
          <a:xfrm>
            <a:off x="948568" y="6041809"/>
            <a:ext cx="4742836" cy="602338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it-IT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it-IT" sz="1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selectivity</a:t>
            </a:r>
            <a:r>
              <a:rPr lang="it-IT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it-IT" sz="1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it-IT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set of </a:t>
            </a:r>
            <a:r>
              <a:rPr lang="it-IT" sz="1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sz="1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endParaRPr lang="it-IT" sz="1999">
              <a:solidFill>
                <a:srgbClr val="4FA4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it-IT" sz="16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High control on Ex -&gt; control on </a:t>
            </a:r>
            <a:r>
              <a:rPr lang="it-IT" sz="1600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feeding</a:t>
            </a:r>
            <a:r>
              <a:rPr lang="it-IT" sz="1600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transitions</a:t>
            </a:r>
            <a:endParaRPr lang="it-IT" sz="1799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BC32FE8-46E3-6617-C354-0EA28D651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78" y="1823864"/>
            <a:ext cx="2937365" cy="18390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D702C9D-DD4A-61A4-4EF4-1E1DB3915698}"/>
              </a:ext>
            </a:extLst>
          </p:cNvPr>
          <p:cNvSpPr txBox="1"/>
          <p:nvPr/>
        </p:nvSpPr>
        <p:spPr>
          <a:xfrm>
            <a:off x="6285557" y="862248"/>
            <a:ext cx="6165928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64" indent="-285664" defTabSz="913358">
              <a:buFont typeface="Arial" panose="020B0604020202020204" pitchFamily="34" charset="0"/>
              <a:buChar char="•"/>
              <a:defRPr/>
            </a:pP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it-IT" sz="1799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9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9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be in the range </a:t>
            </a:r>
            <a:r>
              <a:rPr lang="it-IT" sz="1799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10-100 </a:t>
            </a:r>
            <a:r>
              <a:rPr lang="it-IT" sz="1799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it-IT" sz="1799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it-IT" sz="1799">
                <a:solidFill>
                  <a:srgbClr val="4FA4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RDDS</a:t>
            </a:r>
            <a:endParaRPr lang="it-IT" sz="2399">
              <a:solidFill>
                <a:srgbClr val="4FA4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Logo_gamma_v6.gif">
            <a:extLst>
              <a:ext uri="{FF2B5EF4-FFF2-40B4-BE49-F238E27FC236}">
                <a16:creationId xmlns:a16="http://schemas.microsoft.com/office/drawing/2014/main" id="{A2B42D27-81F7-260D-E803-F1BD50558C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51843" y="81"/>
            <a:ext cx="892174" cy="735045"/>
          </a:xfrm>
          <a:prstGeom prst="rect">
            <a:avLst/>
          </a:prstGeom>
        </p:spPr>
      </p:pic>
      <p:cxnSp>
        <p:nvCxnSpPr>
          <p:cNvPr id="7" name="Connettore 1 30">
            <a:extLst>
              <a:ext uri="{FF2B5EF4-FFF2-40B4-BE49-F238E27FC236}">
                <a16:creationId xmlns:a16="http://schemas.microsoft.com/office/drawing/2014/main" id="{6F494512-CDD2-3942-6D7C-4FB9FAEA8404}"/>
              </a:ext>
            </a:extLst>
          </p:cNvPr>
          <p:cNvCxnSpPr/>
          <p:nvPr/>
        </p:nvCxnSpPr>
        <p:spPr>
          <a:xfrm>
            <a:off x="49383" y="883063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31">
            <a:extLst>
              <a:ext uri="{FF2B5EF4-FFF2-40B4-BE49-F238E27FC236}">
                <a16:creationId xmlns:a16="http://schemas.microsoft.com/office/drawing/2014/main" id="{0D2B6515-240A-7C6E-0B64-7895373C700A}"/>
              </a:ext>
            </a:extLst>
          </p:cNvPr>
          <p:cNvCxnSpPr/>
          <p:nvPr/>
        </p:nvCxnSpPr>
        <p:spPr>
          <a:xfrm>
            <a:off x="39687" y="838302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79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367C8903-21A5-F6C9-E641-B1F18D28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982" y="2307480"/>
            <a:ext cx="3163335" cy="2464363"/>
          </a:xfrm>
          <a:prstGeom prst="rect">
            <a:avLst/>
          </a:prstGeom>
        </p:spPr>
      </p:pic>
      <p:sp>
        <p:nvSpPr>
          <p:cNvPr id="19" name="TextBox 17">
            <a:extLst>
              <a:ext uri="{FF2B5EF4-FFF2-40B4-BE49-F238E27FC236}">
                <a16:creationId xmlns:a16="http://schemas.microsoft.com/office/drawing/2014/main" id="{E554DE0C-C6B8-12DF-A1A7-D553FD9DC036}"/>
              </a:ext>
            </a:extLst>
          </p:cNvPr>
          <p:cNvSpPr txBox="1"/>
          <p:nvPr/>
        </p:nvSpPr>
        <p:spPr>
          <a:xfrm>
            <a:off x="8698796" y="5467154"/>
            <a:ext cx="3363705" cy="253850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</a:t>
            </a:r>
            <a:r>
              <a:rPr lang="en-GB" sz="105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Grocutt</a:t>
            </a:r>
            <a:r>
              <a:rPr lang="en-GB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05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GB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PRC </a:t>
            </a:r>
            <a:r>
              <a:rPr lang="en-GB" sz="105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en-GB" sz="10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024314 (2022)</a:t>
            </a: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6BC272AB-8B91-8AA4-F9E3-9F3F4E6A73CB}"/>
              </a:ext>
            </a:extLst>
          </p:cNvPr>
          <p:cNvGrpSpPr/>
          <p:nvPr/>
        </p:nvGrpSpPr>
        <p:grpSpPr>
          <a:xfrm>
            <a:off x="550244" y="1008787"/>
            <a:ext cx="4099756" cy="2788388"/>
            <a:chOff x="525418" y="706767"/>
            <a:chExt cx="4100824" cy="2789114"/>
          </a:xfrm>
        </p:grpSpPr>
        <p:pic>
          <p:nvPicPr>
            <p:cNvPr id="5" name="Picture 19" descr="Chart, histogram&#10;&#10;Description automatically generated">
              <a:extLst>
                <a:ext uri="{FF2B5EF4-FFF2-40B4-BE49-F238E27FC236}">
                  <a16:creationId xmlns:a16="http://schemas.microsoft.com/office/drawing/2014/main" id="{86ED2DAF-739E-3241-9189-A903C1586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418" y="706767"/>
              <a:ext cx="4100824" cy="2789114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51DF655-0E31-A5C8-4CC7-17160B639B8F}"/>
                </a:ext>
              </a:extLst>
            </p:cNvPr>
            <p:cNvCxnSpPr/>
            <p:nvPr/>
          </p:nvCxnSpPr>
          <p:spPr>
            <a:xfrm flipV="1">
              <a:off x="2258049" y="2219115"/>
              <a:ext cx="245569" cy="39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57411D-1873-6AB2-EFA3-1DC105D35877}"/>
                </a:ext>
              </a:extLst>
            </p:cNvPr>
            <p:cNvSpPr txBox="1"/>
            <p:nvPr/>
          </p:nvSpPr>
          <p:spPr>
            <a:xfrm>
              <a:off x="2133538" y="2386732"/>
              <a:ext cx="746876" cy="230832"/>
            </a:xfrm>
            <a:prstGeom prst="rect">
              <a:avLst/>
            </a:prstGeom>
            <a:noFill/>
          </p:spPr>
          <p:txBody>
            <a:bodyPr rot="0" spcFirstLastPara="0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>
                  <a:solidFill>
                    <a:prstClr val="black"/>
                  </a:solidFill>
                  <a:latin typeface="serif"/>
                  <a:cs typeface="Calibri"/>
                </a:rPr>
                <a:t>420 keV</a:t>
              </a:r>
              <a:endParaRPr lang="en-US" sz="1799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70C382-5302-9138-27D4-DD865869807C}"/>
                </a:ext>
              </a:extLst>
            </p:cNvPr>
            <p:cNvSpPr txBox="1"/>
            <p:nvPr/>
          </p:nvSpPr>
          <p:spPr>
            <a:xfrm>
              <a:off x="2203415" y="869386"/>
              <a:ext cx="746876" cy="256480"/>
            </a:xfrm>
            <a:prstGeom prst="rect">
              <a:avLst/>
            </a:prstGeom>
            <a:noFill/>
          </p:spPr>
          <p:txBody>
            <a:bodyPr rot="0" spcFirstLastPara="0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>
                  <a:solidFill>
                    <a:prstClr val="black"/>
                  </a:solidFill>
                  <a:latin typeface="serif"/>
                  <a:cs typeface="Calibri"/>
                </a:rPr>
                <a:t>3/2</a:t>
              </a:r>
              <a:r>
                <a:rPr lang="en-GB" sz="1600" baseline="30000">
                  <a:solidFill>
                    <a:prstClr val="black"/>
                  </a:solidFill>
                  <a:latin typeface="serif"/>
                  <a:cs typeface="Calibri"/>
                </a:rPr>
                <a:t>-</a:t>
              </a:r>
              <a:endParaRPr lang="en-US" sz="1200" baseline="300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AC045E-AC40-27F5-86CC-50F39E86743A}"/>
                </a:ext>
              </a:extLst>
            </p:cNvPr>
            <p:cNvSpPr txBox="1"/>
            <p:nvPr/>
          </p:nvSpPr>
          <p:spPr>
            <a:xfrm>
              <a:off x="1714270" y="2566416"/>
              <a:ext cx="746876" cy="256480"/>
            </a:xfrm>
            <a:prstGeom prst="rect">
              <a:avLst/>
            </a:prstGeom>
            <a:noFill/>
          </p:spPr>
          <p:txBody>
            <a:bodyPr rot="0" spcFirstLastPara="0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>
                  <a:solidFill>
                    <a:prstClr val="black"/>
                  </a:solidFill>
                  <a:latin typeface="serif"/>
                  <a:cs typeface="Calibri"/>
                </a:rPr>
                <a:t>7/2</a:t>
              </a:r>
              <a:r>
                <a:rPr lang="en-GB" sz="1600" baseline="30000">
                  <a:solidFill>
                    <a:prstClr val="black"/>
                  </a:solidFill>
                  <a:latin typeface="serif"/>
                  <a:cs typeface="Calibri"/>
                </a:rPr>
                <a:t>-</a:t>
              </a:r>
              <a:endParaRPr lang="en-US" sz="1200" baseline="300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D80498-5A9B-7213-B461-15BB510142EE}"/>
                </a:ext>
              </a:extLst>
            </p:cNvPr>
            <p:cNvSpPr txBox="1"/>
            <p:nvPr/>
          </p:nvSpPr>
          <p:spPr>
            <a:xfrm>
              <a:off x="3740724" y="2017377"/>
              <a:ext cx="746876" cy="256480"/>
            </a:xfrm>
            <a:prstGeom prst="rect">
              <a:avLst/>
            </a:prstGeom>
            <a:noFill/>
          </p:spPr>
          <p:txBody>
            <a:bodyPr rot="0" spcFirstLastPara="0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>
                  <a:solidFill>
                    <a:prstClr val="black"/>
                  </a:solidFill>
                  <a:latin typeface="serif"/>
                  <a:cs typeface="Calibri"/>
                </a:rPr>
                <a:t>1/2</a:t>
              </a:r>
              <a:r>
                <a:rPr lang="en-GB" sz="1600" baseline="30000">
                  <a:solidFill>
                    <a:prstClr val="black"/>
                  </a:solidFill>
                  <a:latin typeface="serif"/>
                  <a:cs typeface="Calibri"/>
                </a:rPr>
                <a:t>-</a:t>
              </a:r>
              <a:endParaRPr lang="en-US" sz="1200" baseline="300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435495-191B-2306-232B-2CA7C3D9A163}"/>
                </a:ext>
              </a:extLst>
            </p:cNvPr>
            <p:cNvSpPr txBox="1"/>
            <p:nvPr/>
          </p:nvSpPr>
          <p:spPr>
            <a:xfrm>
              <a:off x="3141771" y="2356783"/>
              <a:ext cx="1196089" cy="420628"/>
            </a:xfrm>
            <a:prstGeom prst="rect">
              <a:avLst/>
            </a:prstGeom>
            <a:noFill/>
          </p:spPr>
          <p:txBody>
            <a:bodyPr rot="0" spcFirstLastPara="0" vert="horz" wrap="square" lIns="91416" tIns="45708" rIns="91416" bIns="45708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900">
                  <a:solidFill>
                    <a:prstClr val="black"/>
                  </a:solidFill>
                  <a:latin typeface="serif"/>
                  <a:cs typeface="Calibri"/>
                </a:rPr>
                <a:t> 3/2</a:t>
              </a:r>
              <a:r>
                <a:rPr lang="en-GB" sz="1600" baseline="30000">
                  <a:solidFill>
                    <a:prstClr val="black"/>
                  </a:solidFill>
                  <a:latin typeface="serif"/>
                  <a:cs typeface="Calibri"/>
                </a:rPr>
                <a:t>-</a:t>
              </a:r>
              <a:endParaRPr lang="en-US" sz="1600" baseline="3000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>
                <a:defRPr/>
              </a:pPr>
              <a:r>
                <a:rPr lang="en-GB" sz="900">
                  <a:solidFill>
                    <a:prstClr val="black"/>
                  </a:solidFill>
                  <a:latin typeface="serif"/>
                  <a:cs typeface="Calibri"/>
                </a:rPr>
                <a:t>(7/2)</a:t>
              </a:r>
              <a:r>
                <a:rPr lang="en-GB" sz="1600" baseline="30000">
                  <a:solidFill>
                    <a:prstClr val="black"/>
                  </a:solidFill>
                  <a:latin typeface="serif"/>
                  <a:cs typeface="Calibri"/>
                </a:rPr>
                <a:t>-</a:t>
              </a:r>
              <a:endParaRPr lang="en-US" sz="1600" baseline="300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7" name="CasellaDiTesto 2">
            <a:extLst>
              <a:ext uri="{FF2B5EF4-FFF2-40B4-BE49-F238E27FC236}">
                <a16:creationId xmlns:a16="http://schemas.microsoft.com/office/drawing/2014/main" id="{2F9E73B7-0CAE-475D-5B0A-7DD233BE858A}"/>
              </a:ext>
            </a:extLst>
          </p:cNvPr>
          <p:cNvSpPr txBox="1"/>
          <p:nvPr/>
        </p:nvSpPr>
        <p:spPr>
          <a:xfrm>
            <a:off x="166198" y="-17832"/>
            <a:ext cx="11775663" cy="769241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399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Particle</a:t>
            </a:r>
            <a:r>
              <a:rPr lang="it-IT" dirty="0"/>
              <a:t> - 𝛾 ray </a:t>
            </a:r>
            <a:r>
              <a:rPr lang="it-IT" dirty="0" err="1"/>
              <a:t>coincidences</a:t>
            </a:r>
            <a:r>
              <a:rPr lang="it-IT" dirty="0"/>
              <a:t> in </a:t>
            </a:r>
            <a:r>
              <a:rPr lang="it-IT" baseline="30000" dirty="0"/>
              <a:t>37</a:t>
            </a:r>
            <a:r>
              <a:rPr lang="it-IT" dirty="0"/>
              <a:t>S</a:t>
            </a:r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B1B566-99C4-1427-BCE9-EA23D558351D}"/>
              </a:ext>
            </a:extLst>
          </p:cNvPr>
          <p:cNvSpPr txBox="1"/>
          <p:nvPr/>
        </p:nvSpPr>
        <p:spPr>
          <a:xfrm>
            <a:off x="2754105" y="1170682"/>
            <a:ext cx="664955" cy="4000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lang="it-IT" sz="1999" baseline="-25000">
                <a:solidFill>
                  <a:prstClr val="black"/>
                </a:solidFill>
                <a:latin typeface="Calibri"/>
                <a:cs typeface="Calibri"/>
              </a:rPr>
              <a:t>3/2</a:t>
            </a:r>
            <a:endParaRPr lang="it-IT" sz="1999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C3F8DA-31D5-D079-F879-1F594B0CAF17}"/>
              </a:ext>
            </a:extLst>
          </p:cNvPr>
          <p:cNvSpPr txBox="1"/>
          <p:nvPr/>
        </p:nvSpPr>
        <p:spPr>
          <a:xfrm>
            <a:off x="3937138" y="1941445"/>
            <a:ext cx="664955" cy="40000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999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lang="it-IT" sz="1999" baseline="-25000">
                <a:solidFill>
                  <a:prstClr val="black"/>
                </a:solidFill>
                <a:latin typeface="Calibri"/>
                <a:cs typeface="Calibri"/>
              </a:rPr>
              <a:t>1/2</a:t>
            </a:r>
            <a:endParaRPr lang="it-IT" sz="1999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06705F-2023-608F-0C1A-64F5904CF428}"/>
              </a:ext>
            </a:extLst>
          </p:cNvPr>
          <p:cNvSpPr txBox="1"/>
          <p:nvPr/>
        </p:nvSpPr>
        <p:spPr>
          <a:xfrm>
            <a:off x="8556762" y="4611422"/>
            <a:ext cx="3385099" cy="3692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3358">
              <a:defRPr/>
            </a:pPr>
            <a:r>
              <a:rPr lang="it-IT" sz="1799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 of </a:t>
            </a:r>
            <a:r>
              <a:rPr lang="it-IT" sz="1799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r>
              <a:rPr lang="it-IT" sz="1799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9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clearly</a:t>
            </a:r>
            <a:r>
              <a:rPr lang="it-IT" sz="1799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799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endParaRPr lang="it-IT" sz="1799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6EE72B4-7ACE-AC10-86D6-F6BC48571953}"/>
              </a:ext>
            </a:extLst>
          </p:cNvPr>
          <p:cNvCxnSpPr/>
          <p:nvPr/>
        </p:nvCxnSpPr>
        <p:spPr>
          <a:xfrm>
            <a:off x="7649720" y="1758352"/>
            <a:ext cx="152360" cy="3915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9" descr="Logo_gamma_v6.gif">
            <a:extLst>
              <a:ext uri="{FF2B5EF4-FFF2-40B4-BE49-F238E27FC236}">
                <a16:creationId xmlns:a16="http://schemas.microsoft.com/office/drawing/2014/main" id="{364BD44C-4665-0406-C241-8BE86F721B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36E1F83A-5076-5DC6-E5BB-BD0307723D2D}"/>
              </a:ext>
            </a:extLst>
          </p:cNvPr>
          <p:cNvSpPr txBox="1"/>
          <p:nvPr/>
        </p:nvSpPr>
        <p:spPr>
          <a:xfrm>
            <a:off x="1454420" y="1907270"/>
            <a:ext cx="982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300 </a:t>
            </a:r>
            <a:r>
              <a:rPr lang="it-IT" sz="1200" dirty="0" err="1"/>
              <a:t>keV</a:t>
            </a:r>
            <a:endParaRPr lang="it-IT" sz="1200" baseline="-25000" dirty="0"/>
          </a:p>
        </p:txBody>
      </p:sp>
      <p:cxnSp>
        <p:nvCxnSpPr>
          <p:cNvPr id="71" name="Connettore 2 64">
            <a:extLst>
              <a:ext uri="{FF2B5EF4-FFF2-40B4-BE49-F238E27FC236}">
                <a16:creationId xmlns:a16="http://schemas.microsoft.com/office/drawing/2014/main" id="{B53D3781-1BEB-967C-0449-1F77F243FFAD}"/>
              </a:ext>
            </a:extLst>
          </p:cNvPr>
          <p:cNvCxnSpPr/>
          <p:nvPr/>
        </p:nvCxnSpPr>
        <p:spPr>
          <a:xfrm>
            <a:off x="1661160" y="1903595"/>
            <a:ext cx="2844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Immagine 71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E210C033-1688-BCDB-8E48-80A09CF1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t="5305" r="6669"/>
          <a:stretch/>
        </p:blipFill>
        <p:spPr>
          <a:xfrm>
            <a:off x="5403930" y="839590"/>
            <a:ext cx="2745467" cy="2008494"/>
          </a:xfrm>
          <a:prstGeom prst="rect">
            <a:avLst/>
          </a:prstGeom>
        </p:spPr>
      </p:pic>
      <p:pic>
        <p:nvPicPr>
          <p:cNvPr id="74" name="Immagine 7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7B4C94FC-585E-E805-8482-3898BFCF0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" t="7777" r="6618" b="5305"/>
          <a:stretch/>
        </p:blipFill>
        <p:spPr>
          <a:xfrm>
            <a:off x="5246113" y="2852601"/>
            <a:ext cx="2866099" cy="1871499"/>
          </a:xfrm>
          <a:prstGeom prst="rect">
            <a:avLst/>
          </a:prstGeom>
        </p:spPr>
      </p:pic>
      <p:pic>
        <p:nvPicPr>
          <p:cNvPr id="76" name="Immagine 7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0E995B6-F17F-F810-9254-E135F25EA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t="2391" r="6935" b="3780"/>
          <a:stretch/>
        </p:blipFill>
        <p:spPr>
          <a:xfrm>
            <a:off x="5470346" y="4744245"/>
            <a:ext cx="2789321" cy="2021937"/>
          </a:xfrm>
          <a:prstGeom prst="rect">
            <a:avLst/>
          </a:prstGeom>
        </p:spPr>
      </p:pic>
      <p:cxnSp>
        <p:nvCxnSpPr>
          <p:cNvPr id="79" name="Connettore diritto 11">
            <a:extLst>
              <a:ext uri="{FF2B5EF4-FFF2-40B4-BE49-F238E27FC236}">
                <a16:creationId xmlns:a16="http://schemas.microsoft.com/office/drawing/2014/main" id="{94574C7E-3E6B-64C5-5C07-023CB42418DB}"/>
              </a:ext>
            </a:extLst>
          </p:cNvPr>
          <p:cNvCxnSpPr/>
          <p:nvPr/>
        </p:nvCxnSpPr>
        <p:spPr>
          <a:xfrm>
            <a:off x="9792188" y="2386758"/>
            <a:ext cx="1038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12">
            <a:extLst>
              <a:ext uri="{FF2B5EF4-FFF2-40B4-BE49-F238E27FC236}">
                <a16:creationId xmlns:a16="http://schemas.microsoft.com/office/drawing/2014/main" id="{EBEECB4F-F757-CE9F-1363-C2E89CFE67F8}"/>
              </a:ext>
            </a:extLst>
          </p:cNvPr>
          <p:cNvCxnSpPr/>
          <p:nvPr/>
        </p:nvCxnSpPr>
        <p:spPr>
          <a:xfrm>
            <a:off x="9792188" y="2627149"/>
            <a:ext cx="1038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15">
            <a:extLst>
              <a:ext uri="{FF2B5EF4-FFF2-40B4-BE49-F238E27FC236}">
                <a16:creationId xmlns:a16="http://schemas.microsoft.com/office/drawing/2014/main" id="{D627C042-1637-3CA5-3D4B-B7CD3B548E5D}"/>
              </a:ext>
            </a:extLst>
          </p:cNvPr>
          <p:cNvCxnSpPr/>
          <p:nvPr/>
        </p:nvCxnSpPr>
        <p:spPr>
          <a:xfrm>
            <a:off x="9792188" y="1609518"/>
            <a:ext cx="1038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diritto 16">
            <a:extLst>
              <a:ext uri="{FF2B5EF4-FFF2-40B4-BE49-F238E27FC236}">
                <a16:creationId xmlns:a16="http://schemas.microsoft.com/office/drawing/2014/main" id="{81EBCB79-4459-F044-3A78-91506FD994DF}"/>
              </a:ext>
            </a:extLst>
          </p:cNvPr>
          <p:cNvCxnSpPr/>
          <p:nvPr/>
        </p:nvCxnSpPr>
        <p:spPr>
          <a:xfrm>
            <a:off x="9776948" y="1274238"/>
            <a:ext cx="10387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2 19">
            <a:extLst>
              <a:ext uri="{FF2B5EF4-FFF2-40B4-BE49-F238E27FC236}">
                <a16:creationId xmlns:a16="http://schemas.microsoft.com/office/drawing/2014/main" id="{52A22C31-7962-44F6-0187-E1305CF2C3FD}"/>
              </a:ext>
            </a:extLst>
          </p:cNvPr>
          <p:cNvCxnSpPr/>
          <p:nvPr/>
        </p:nvCxnSpPr>
        <p:spPr>
          <a:xfrm>
            <a:off x="10448212" y="2386758"/>
            <a:ext cx="0" cy="2403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2 20">
            <a:extLst>
              <a:ext uri="{FF2B5EF4-FFF2-40B4-BE49-F238E27FC236}">
                <a16:creationId xmlns:a16="http://schemas.microsoft.com/office/drawing/2014/main" id="{E0A77A0F-AFF5-7CCE-3FDF-CCD0D85962F3}"/>
              </a:ext>
            </a:extLst>
          </p:cNvPr>
          <p:cNvCxnSpPr>
            <a:cxnSpLocks/>
          </p:cNvCxnSpPr>
          <p:nvPr/>
        </p:nvCxnSpPr>
        <p:spPr>
          <a:xfrm>
            <a:off x="10455832" y="1606896"/>
            <a:ext cx="0" cy="779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2 21">
            <a:extLst>
              <a:ext uri="{FF2B5EF4-FFF2-40B4-BE49-F238E27FC236}">
                <a16:creationId xmlns:a16="http://schemas.microsoft.com/office/drawing/2014/main" id="{2A561711-C002-8CAD-51A7-65BE030544A6}"/>
              </a:ext>
            </a:extLst>
          </p:cNvPr>
          <p:cNvCxnSpPr>
            <a:cxnSpLocks/>
          </p:cNvCxnSpPr>
          <p:nvPr/>
        </p:nvCxnSpPr>
        <p:spPr>
          <a:xfrm>
            <a:off x="10219612" y="1274238"/>
            <a:ext cx="0" cy="1112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2E012F8E-D03A-94A5-8D85-661046A002D3}"/>
              </a:ext>
            </a:extLst>
          </p:cNvPr>
          <p:cNvSpPr txBox="1"/>
          <p:nvPr/>
        </p:nvSpPr>
        <p:spPr>
          <a:xfrm>
            <a:off x="9626817" y="2458719"/>
            <a:ext cx="166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0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D3730E3F-BA1C-55E8-8E59-7C8B2176D4CB}"/>
              </a:ext>
            </a:extLst>
          </p:cNvPr>
          <p:cNvSpPr txBox="1"/>
          <p:nvPr/>
        </p:nvSpPr>
        <p:spPr>
          <a:xfrm>
            <a:off x="9590559" y="2177943"/>
            <a:ext cx="5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646</a:t>
            </a:r>
          </a:p>
        </p:txBody>
      </p: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76C3D002-4FE7-8EC9-78D9-D45D8E4DBD33}"/>
              </a:ext>
            </a:extLst>
          </p:cNvPr>
          <p:cNvSpPr txBox="1"/>
          <p:nvPr/>
        </p:nvSpPr>
        <p:spPr>
          <a:xfrm>
            <a:off x="10451542" y="2376786"/>
            <a:ext cx="5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646</a:t>
            </a: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9E0429E9-E385-FC79-2C94-432A816C1B3D}"/>
              </a:ext>
            </a:extLst>
          </p:cNvPr>
          <p:cNvSpPr txBox="1"/>
          <p:nvPr/>
        </p:nvSpPr>
        <p:spPr>
          <a:xfrm>
            <a:off x="10380863" y="1912983"/>
            <a:ext cx="5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1992</a:t>
            </a: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C95ABF8D-5F68-BC9D-574A-D458E43B82F1}"/>
              </a:ext>
            </a:extLst>
          </p:cNvPr>
          <p:cNvSpPr txBox="1"/>
          <p:nvPr/>
        </p:nvSpPr>
        <p:spPr>
          <a:xfrm>
            <a:off x="9553769" y="1382916"/>
            <a:ext cx="5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2638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31A39A88-F664-53A8-DE8F-2DE67A909FD9}"/>
              </a:ext>
            </a:extLst>
          </p:cNvPr>
          <p:cNvSpPr txBox="1"/>
          <p:nvPr/>
        </p:nvSpPr>
        <p:spPr>
          <a:xfrm>
            <a:off x="9743484" y="1792267"/>
            <a:ext cx="5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2616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5D2AD2D6-7629-7253-5211-09C6F28B86F4}"/>
              </a:ext>
            </a:extLst>
          </p:cNvPr>
          <p:cNvSpPr txBox="1"/>
          <p:nvPr/>
        </p:nvSpPr>
        <p:spPr>
          <a:xfrm>
            <a:off x="9552342" y="1001509"/>
            <a:ext cx="56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" pitchFamily="2" charset="0"/>
              </a:rPr>
              <a:t>3262</a:t>
            </a:r>
          </a:p>
        </p:txBody>
      </p:sp>
      <p:sp>
        <p:nvSpPr>
          <p:cNvPr id="95" name="Rettangolo con angoli arrotondati 94">
            <a:extLst>
              <a:ext uri="{FF2B5EF4-FFF2-40B4-BE49-F238E27FC236}">
                <a16:creationId xmlns:a16="http://schemas.microsoft.com/office/drawing/2014/main" id="{B820312F-54FE-7633-CE43-CF893CC7BE04}"/>
              </a:ext>
            </a:extLst>
          </p:cNvPr>
          <p:cNvSpPr/>
          <p:nvPr/>
        </p:nvSpPr>
        <p:spPr>
          <a:xfrm>
            <a:off x="8951736" y="4993348"/>
            <a:ext cx="3126442" cy="44288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Avenir Next LT Pro" panose="020B0504020202020204" pitchFamily="34" charset="0"/>
              </a:rPr>
              <a:t>Feeder control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FA25FA93-9AEE-A35B-41CD-D58978C2E499}"/>
              </a:ext>
            </a:extLst>
          </p:cNvPr>
          <p:cNvSpPr txBox="1"/>
          <p:nvPr/>
        </p:nvSpPr>
        <p:spPr>
          <a:xfrm>
            <a:off x="8817429" y="5704114"/>
            <a:ext cx="3126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Avenir Next LT Pro" panose="020B0504020202020204" pitchFamily="34" charset="0"/>
              </a:rPr>
              <a:t>All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spectroscopic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results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agree</a:t>
            </a:r>
            <a:r>
              <a:rPr lang="it-IT" dirty="0">
                <a:latin typeface="Avenir Next LT Pro" panose="020B0504020202020204" pitchFamily="34" charset="0"/>
              </a:rPr>
              <a:t> with </a:t>
            </a:r>
            <a:r>
              <a:rPr lang="it-IT" dirty="0" err="1">
                <a:latin typeface="Avenir Next LT Pro" panose="020B0504020202020204" pitchFamily="34" charset="0"/>
              </a:rPr>
              <a:t>previously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published</a:t>
            </a:r>
            <a:r>
              <a:rPr lang="it-IT" dirty="0">
                <a:latin typeface="Avenir Next LT Pro" panose="020B0504020202020204" pitchFamily="34" charset="0"/>
              </a:rPr>
              <a:t> </a:t>
            </a:r>
            <a:r>
              <a:rPr lang="it-IT" dirty="0" err="1">
                <a:latin typeface="Avenir Next LT Pro" panose="020B0504020202020204" pitchFamily="34" charset="0"/>
              </a:rPr>
              <a:t>measurements</a:t>
            </a:r>
            <a:endParaRPr lang="it-IT" dirty="0">
              <a:latin typeface="Avenir Next LT Pro" panose="020B0504020202020204" pitchFamily="34" charset="0"/>
            </a:endParaRPr>
          </a:p>
        </p:txBody>
      </p:sp>
      <p:pic>
        <p:nvPicPr>
          <p:cNvPr id="97" name="Immagine 96">
            <a:extLst>
              <a:ext uri="{FF2B5EF4-FFF2-40B4-BE49-F238E27FC236}">
                <a16:creationId xmlns:a16="http://schemas.microsoft.com/office/drawing/2014/main" id="{8D568BF4-564F-AB93-FE2D-4832E87352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40" y="3693096"/>
            <a:ext cx="4281711" cy="3119934"/>
          </a:xfrm>
          <a:prstGeom prst="rect">
            <a:avLst/>
          </a:prstGeom>
        </p:spPr>
      </p:pic>
      <p:cxnSp>
        <p:nvCxnSpPr>
          <p:cNvPr id="27" name="Connettore 1 30">
            <a:extLst>
              <a:ext uri="{FF2B5EF4-FFF2-40B4-BE49-F238E27FC236}">
                <a16:creationId xmlns:a16="http://schemas.microsoft.com/office/drawing/2014/main" id="{5B72F264-11D4-BB41-61AB-E6D0F1F04DDC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31">
            <a:extLst>
              <a:ext uri="{FF2B5EF4-FFF2-40B4-BE49-F238E27FC236}">
                <a16:creationId xmlns:a16="http://schemas.microsoft.com/office/drawing/2014/main" id="{66909D40-94D8-F37E-0253-E18A2EB33906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21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>
            <a:extLst>
              <a:ext uri="{FF2B5EF4-FFF2-40B4-BE49-F238E27FC236}">
                <a16:creationId xmlns:a16="http://schemas.microsoft.com/office/drawing/2014/main" id="{A6791208-4CE7-F3A5-6DCF-111179238A10}"/>
              </a:ext>
            </a:extLst>
          </p:cNvPr>
          <p:cNvSpPr txBox="1"/>
          <p:nvPr/>
        </p:nvSpPr>
        <p:spPr>
          <a:xfrm>
            <a:off x="162529" y="-59970"/>
            <a:ext cx="11775663" cy="769241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399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defTabSz="914400"/>
            <a:lvl3pPr marL="914400" defTabSz="914400"/>
            <a:lvl4pPr marL="1371600" defTabSz="914400"/>
            <a:lvl5pPr marL="1828800" defTabSz="9144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r>
              <a:rPr lang="it-IT" dirty="0" err="1"/>
              <a:t>Lifetime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</a:t>
            </a:r>
            <a:r>
              <a:rPr lang="it-IT" baseline="30000" dirty="0"/>
              <a:t>37</a:t>
            </a:r>
            <a:r>
              <a:rPr lang="it-IT" dirty="0"/>
              <a:t>S</a:t>
            </a:r>
          </a:p>
        </p:txBody>
      </p:sp>
      <p:pic>
        <p:nvPicPr>
          <p:cNvPr id="2" name="Immagine 5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B0725618-F0CE-94AD-FDB6-29263BFC8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35" y="923250"/>
            <a:ext cx="3056506" cy="1978469"/>
          </a:xfrm>
          <a:prstGeom prst="rect">
            <a:avLst/>
          </a:prstGeom>
        </p:spPr>
      </p:pic>
      <p:pic>
        <p:nvPicPr>
          <p:cNvPr id="6" name="Immagine 9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2BEDCFA5-689C-8D98-7815-E0F2834C3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01" y="835776"/>
            <a:ext cx="2755552" cy="2063951"/>
          </a:xfrm>
          <a:prstGeom prst="rect">
            <a:avLst/>
          </a:prstGeom>
        </p:spPr>
      </p:pic>
      <p:pic>
        <p:nvPicPr>
          <p:cNvPr id="10" name="Immagine 10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27C79914-6133-CB42-38F2-425F3C2F5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0" y="4831911"/>
            <a:ext cx="2748245" cy="2023204"/>
          </a:xfrm>
          <a:prstGeom prst="rect">
            <a:avLst/>
          </a:prstGeom>
        </p:spPr>
      </p:pic>
      <p:pic>
        <p:nvPicPr>
          <p:cNvPr id="11" name="Immagine 11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7923235C-CD43-28F2-B82D-A0494B197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409" y="2893083"/>
            <a:ext cx="3056507" cy="1941707"/>
          </a:xfrm>
          <a:prstGeom prst="rect">
            <a:avLst/>
          </a:prstGeom>
        </p:spPr>
      </p:pic>
      <p:pic>
        <p:nvPicPr>
          <p:cNvPr id="12" name="Immagine 1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15008F8-DD99-ADDC-DD62-407AABD74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956" y="4904991"/>
            <a:ext cx="3056507" cy="1960089"/>
          </a:xfrm>
          <a:prstGeom prst="rect">
            <a:avLst/>
          </a:prstGeom>
        </p:spPr>
      </p:pic>
      <p:pic>
        <p:nvPicPr>
          <p:cNvPr id="13" name="Immagine 13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D65011CA-6D8C-1021-3AFA-DE8E6B94F9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63" y="2904154"/>
            <a:ext cx="2675828" cy="2001945"/>
          </a:xfrm>
          <a:prstGeom prst="rect">
            <a:avLst/>
          </a:prstGeom>
        </p:spPr>
      </p:pic>
      <p:pic>
        <p:nvPicPr>
          <p:cNvPr id="14" name="Immagine 14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4A8EFED3-8A0B-F8C1-FAD5-481E789F6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6606" y="2006876"/>
            <a:ext cx="3755408" cy="20787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8084A31-E380-9F4C-ACF6-5C1D13896972}"/>
              </a:ext>
            </a:extLst>
          </p:cNvPr>
          <p:cNvSpPr txBox="1"/>
          <p:nvPr/>
        </p:nvSpPr>
        <p:spPr>
          <a:xfrm>
            <a:off x="2846828" y="923913"/>
            <a:ext cx="1139159" cy="4000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3358">
              <a:defRPr/>
            </a:pPr>
            <a:r>
              <a:rPr lang="en-US" sz="1999">
                <a:solidFill>
                  <a:srgbClr val="FF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0.7 mm</a:t>
            </a:r>
            <a:endParaRPr lang="it-IT" sz="1999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4AA5D47-4770-C67C-6DDE-6F05F25D4942}"/>
              </a:ext>
            </a:extLst>
          </p:cNvPr>
          <p:cNvSpPr txBox="1"/>
          <p:nvPr/>
        </p:nvSpPr>
        <p:spPr>
          <a:xfrm>
            <a:off x="9783943" y="2334336"/>
            <a:ext cx="2558959" cy="6460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B(E1) = 1.12*10</a:t>
            </a:r>
            <a:r>
              <a:rPr lang="en-US" sz="1799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US" sz="1799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799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1.56*10</a:t>
            </a:r>
            <a:r>
              <a:rPr lang="en-US" sz="1799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1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W. u.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8570543-0205-29E2-6019-B7B19AD324A3}"/>
              </a:ext>
            </a:extLst>
          </p:cNvPr>
          <p:cNvSpPr txBox="1"/>
          <p:nvPr/>
        </p:nvSpPr>
        <p:spPr>
          <a:xfrm>
            <a:off x="2846828" y="3032154"/>
            <a:ext cx="1139159" cy="4000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3358">
              <a:defRPr/>
            </a:pPr>
            <a:r>
              <a:rPr lang="en-US" sz="1999">
                <a:solidFill>
                  <a:srgbClr val="FF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1.5 mm</a:t>
            </a:r>
            <a:endParaRPr lang="it-IT" sz="1999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768A3C2-769C-EEF5-81B8-44580CF42F4D}"/>
              </a:ext>
            </a:extLst>
          </p:cNvPr>
          <p:cNvSpPr txBox="1"/>
          <p:nvPr/>
        </p:nvSpPr>
        <p:spPr>
          <a:xfrm>
            <a:off x="2891119" y="4989806"/>
            <a:ext cx="1139159" cy="4000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13358">
              <a:defRPr/>
            </a:pPr>
            <a:r>
              <a:rPr lang="en-US" sz="1999">
                <a:solidFill>
                  <a:srgbClr val="FF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5 mm</a:t>
            </a:r>
            <a:endParaRPr lang="it-IT" sz="1999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19">
            <a:extLst>
              <a:ext uri="{FF2B5EF4-FFF2-40B4-BE49-F238E27FC236}">
                <a16:creationId xmlns:a16="http://schemas.microsoft.com/office/drawing/2014/main" id="{BACD88AA-5A16-D9DE-DA90-87F9B25062ED}"/>
              </a:ext>
            </a:extLst>
          </p:cNvPr>
          <p:cNvCxnSpPr/>
          <p:nvPr/>
        </p:nvCxnSpPr>
        <p:spPr>
          <a:xfrm flipV="1">
            <a:off x="10425708" y="2268753"/>
            <a:ext cx="1103779" cy="3993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20">
            <a:extLst>
              <a:ext uri="{FF2B5EF4-FFF2-40B4-BE49-F238E27FC236}">
                <a16:creationId xmlns:a16="http://schemas.microsoft.com/office/drawing/2014/main" id="{1A295BCF-F50B-E470-21BA-FED1612FF6D3}"/>
              </a:ext>
            </a:extLst>
          </p:cNvPr>
          <p:cNvCxnSpPr>
            <a:cxnSpLocks/>
          </p:cNvCxnSpPr>
          <p:nvPr/>
        </p:nvCxnSpPr>
        <p:spPr>
          <a:xfrm flipV="1">
            <a:off x="10425710" y="1903866"/>
            <a:ext cx="1103779" cy="3993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21">
            <a:extLst>
              <a:ext uri="{FF2B5EF4-FFF2-40B4-BE49-F238E27FC236}">
                <a16:creationId xmlns:a16="http://schemas.microsoft.com/office/drawing/2014/main" id="{4491E94C-D5C7-6C14-33D5-3E56150A7917}"/>
              </a:ext>
            </a:extLst>
          </p:cNvPr>
          <p:cNvCxnSpPr>
            <a:cxnSpLocks/>
          </p:cNvCxnSpPr>
          <p:nvPr/>
        </p:nvCxnSpPr>
        <p:spPr>
          <a:xfrm flipV="1">
            <a:off x="9752489" y="1216449"/>
            <a:ext cx="1103779" cy="3993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Arrow: Right 22">
            <a:extLst>
              <a:ext uri="{FF2B5EF4-FFF2-40B4-BE49-F238E27FC236}">
                <a16:creationId xmlns:a16="http://schemas.microsoft.com/office/drawing/2014/main" id="{18895C65-B940-AB52-574E-DE6BDBF78D1F}"/>
              </a:ext>
            </a:extLst>
          </p:cNvPr>
          <p:cNvSpPr/>
          <p:nvPr/>
        </p:nvSpPr>
        <p:spPr>
          <a:xfrm rot="5400000">
            <a:off x="10778549" y="2003223"/>
            <a:ext cx="399197" cy="19959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Arrow: Right 24">
            <a:extLst>
              <a:ext uri="{FF2B5EF4-FFF2-40B4-BE49-F238E27FC236}">
                <a16:creationId xmlns:a16="http://schemas.microsoft.com/office/drawing/2014/main" id="{382D0C00-91F2-2234-AA98-6DAA00D4D294}"/>
              </a:ext>
            </a:extLst>
          </p:cNvPr>
          <p:cNvSpPr/>
          <p:nvPr/>
        </p:nvSpPr>
        <p:spPr>
          <a:xfrm rot="2640000">
            <a:off x="10174446" y="1522158"/>
            <a:ext cx="902141" cy="8556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TextBox 32">
            <a:extLst>
              <a:ext uri="{FF2B5EF4-FFF2-40B4-BE49-F238E27FC236}">
                <a16:creationId xmlns:a16="http://schemas.microsoft.com/office/drawing/2014/main" id="{CF6A3A6F-7F7F-402B-CE1B-531A269F82FD}"/>
              </a:ext>
            </a:extLst>
          </p:cNvPr>
          <p:cNvSpPr txBox="1"/>
          <p:nvPr/>
        </p:nvSpPr>
        <p:spPr>
          <a:xfrm>
            <a:off x="11534529" y="1659253"/>
            <a:ext cx="808373" cy="36923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646</a:t>
            </a:r>
            <a:endParaRPr lang="en-GB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33">
            <a:extLst>
              <a:ext uri="{FF2B5EF4-FFF2-40B4-BE49-F238E27FC236}">
                <a16:creationId xmlns:a16="http://schemas.microsoft.com/office/drawing/2014/main" id="{63C54333-E916-203A-7971-397836E22F55}"/>
              </a:ext>
            </a:extLst>
          </p:cNvPr>
          <p:cNvSpPr txBox="1"/>
          <p:nvPr/>
        </p:nvSpPr>
        <p:spPr>
          <a:xfrm>
            <a:off x="10879027" y="1033843"/>
            <a:ext cx="808373" cy="36923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1397</a:t>
            </a:r>
            <a:endParaRPr lang="en-GB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TextBox 34">
            <a:extLst>
              <a:ext uri="{FF2B5EF4-FFF2-40B4-BE49-F238E27FC236}">
                <a16:creationId xmlns:a16="http://schemas.microsoft.com/office/drawing/2014/main" id="{C12018A9-A5B5-F8F3-F61D-A6F6CCFBA7D5}"/>
              </a:ext>
            </a:extLst>
          </p:cNvPr>
          <p:cNvSpPr txBox="1"/>
          <p:nvPr/>
        </p:nvSpPr>
        <p:spPr>
          <a:xfrm rot="2640000">
            <a:off x="10522389" y="1311941"/>
            <a:ext cx="542630" cy="36923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751</a:t>
            </a:r>
            <a:endParaRPr lang="en-GB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TextBox 35">
            <a:extLst>
              <a:ext uri="{FF2B5EF4-FFF2-40B4-BE49-F238E27FC236}">
                <a16:creationId xmlns:a16="http://schemas.microsoft.com/office/drawing/2014/main" id="{81C538CD-1EF6-943A-45A2-2F1F5D2826FB}"/>
              </a:ext>
            </a:extLst>
          </p:cNvPr>
          <p:cNvSpPr txBox="1"/>
          <p:nvPr/>
        </p:nvSpPr>
        <p:spPr>
          <a:xfrm rot="16200000">
            <a:off x="10459287" y="1896528"/>
            <a:ext cx="578062" cy="36923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646</a:t>
            </a:r>
            <a:endParaRPr lang="en-GB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5BFDE5-AC25-4758-F74A-499344F45FC1}"/>
              </a:ext>
            </a:extLst>
          </p:cNvPr>
          <p:cNvSpPr txBox="1"/>
          <p:nvPr/>
        </p:nvSpPr>
        <p:spPr>
          <a:xfrm>
            <a:off x="9864320" y="1943179"/>
            <a:ext cx="808373" cy="420518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7/2</a:t>
            </a:r>
            <a:r>
              <a:rPr lang="en-GB" sz="3199" baseline="3000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endParaRPr lang="en-US" sz="31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71" name="TextBox 37">
            <a:extLst>
              <a:ext uri="{FF2B5EF4-FFF2-40B4-BE49-F238E27FC236}">
                <a16:creationId xmlns:a16="http://schemas.microsoft.com/office/drawing/2014/main" id="{97D33C2B-1378-D3FA-7A33-CFD01E30A4A8}"/>
              </a:ext>
            </a:extLst>
          </p:cNvPr>
          <p:cNvSpPr txBox="1"/>
          <p:nvPr/>
        </p:nvSpPr>
        <p:spPr>
          <a:xfrm>
            <a:off x="9854457" y="1603744"/>
            <a:ext cx="808373" cy="420518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 dirty="0">
                <a:solidFill>
                  <a:prstClr val="black"/>
                </a:solidFill>
                <a:latin typeface="Calibri"/>
                <a:cs typeface="Calibri"/>
              </a:rPr>
              <a:t>3/2</a:t>
            </a:r>
            <a:r>
              <a:rPr lang="en-GB" sz="3199" baseline="30000" dirty="0">
                <a:solidFill>
                  <a:prstClr val="black"/>
                </a:solidFill>
                <a:latin typeface="Calibri"/>
                <a:cs typeface="Calibri"/>
              </a:rPr>
              <a:t>-</a:t>
            </a:r>
            <a:endParaRPr lang="en-US" sz="3199" baseline="30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8" name="TextBox 32">
            <a:extLst>
              <a:ext uri="{FF2B5EF4-FFF2-40B4-BE49-F238E27FC236}">
                <a16:creationId xmlns:a16="http://schemas.microsoft.com/office/drawing/2014/main" id="{F0B3C357-3448-DF84-4692-3F5E60285A48}"/>
              </a:ext>
            </a:extLst>
          </p:cNvPr>
          <p:cNvSpPr txBox="1"/>
          <p:nvPr/>
        </p:nvSpPr>
        <p:spPr>
          <a:xfrm>
            <a:off x="11534529" y="2075587"/>
            <a:ext cx="445189" cy="369236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0</a:t>
            </a:r>
            <a:endParaRPr lang="en-GB" sz="17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TextBox 37">
            <a:extLst>
              <a:ext uri="{FF2B5EF4-FFF2-40B4-BE49-F238E27FC236}">
                <a16:creationId xmlns:a16="http://schemas.microsoft.com/office/drawing/2014/main" id="{AB3F373F-DC70-4868-C90E-A3AE837AB39B}"/>
              </a:ext>
            </a:extLst>
          </p:cNvPr>
          <p:cNvSpPr txBox="1"/>
          <p:nvPr/>
        </p:nvSpPr>
        <p:spPr>
          <a:xfrm>
            <a:off x="9190096" y="930524"/>
            <a:ext cx="808373" cy="420518"/>
          </a:xfrm>
          <a:prstGeom prst="rect">
            <a:avLst/>
          </a:prstGeom>
          <a:noFill/>
        </p:spPr>
        <p:txBody>
          <a:bodyPr rot="0" spcFirstLastPara="0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799">
                <a:solidFill>
                  <a:prstClr val="black"/>
                </a:solidFill>
                <a:latin typeface="Calibri"/>
                <a:cs typeface="Calibri"/>
              </a:rPr>
              <a:t>3/2</a:t>
            </a:r>
            <a:r>
              <a:rPr lang="en-GB" sz="3199" baseline="30000">
                <a:solidFill>
                  <a:prstClr val="black"/>
                </a:solidFill>
                <a:latin typeface="Calibri"/>
                <a:cs typeface="Calibri"/>
              </a:rPr>
              <a:t>+</a:t>
            </a:r>
            <a:endParaRPr lang="en-US" sz="3199" baseline="3000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A275A6F0-0A29-5024-EADD-3B5564DFD37B}"/>
              </a:ext>
            </a:extLst>
          </p:cNvPr>
          <p:cNvCxnSpPr/>
          <p:nvPr/>
        </p:nvCxnSpPr>
        <p:spPr>
          <a:xfrm>
            <a:off x="5824942" y="1200288"/>
            <a:ext cx="364957" cy="177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2EE27876-A4BD-95CA-CD02-0CA11FBA88A2}"/>
              </a:ext>
            </a:extLst>
          </p:cNvPr>
          <p:cNvCxnSpPr>
            <a:cxnSpLocks/>
          </p:cNvCxnSpPr>
          <p:nvPr/>
        </p:nvCxnSpPr>
        <p:spPr>
          <a:xfrm>
            <a:off x="5824942" y="1386309"/>
            <a:ext cx="364957" cy="1772"/>
          </a:xfrm>
          <a:prstGeom prst="straightConnector1">
            <a:avLst/>
          </a:prstGeom>
          <a:ln>
            <a:solidFill>
              <a:srgbClr val="E8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DE2863FD-AAF2-63F5-83F7-EDC38648B77E}"/>
              </a:ext>
            </a:extLst>
          </p:cNvPr>
          <p:cNvSpPr txBox="1"/>
          <p:nvPr/>
        </p:nvSpPr>
        <p:spPr>
          <a:xfrm>
            <a:off x="5019138" y="1033860"/>
            <a:ext cx="863208" cy="34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600">
                <a:solidFill>
                  <a:srgbClr val="4472C4"/>
                </a:solidFill>
                <a:latin typeface="Calibri"/>
                <a:cs typeface="Calibri"/>
              </a:rPr>
              <a:t>Non DC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EB7272A3-90ED-386B-342B-3326DD239DE2}"/>
              </a:ext>
            </a:extLst>
          </p:cNvPr>
          <p:cNvSpPr txBox="1"/>
          <p:nvPr/>
        </p:nvSpPr>
        <p:spPr>
          <a:xfrm>
            <a:off x="5417754" y="1255313"/>
            <a:ext cx="464592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600">
                <a:solidFill>
                  <a:srgbClr val="E89999"/>
                </a:solidFill>
                <a:latin typeface="Calibri"/>
                <a:cs typeface="Calibri"/>
              </a:rPr>
              <a:t>DC</a:t>
            </a:r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DAD7B269-7073-7F73-287F-39CE4DD36F6D}"/>
              </a:ext>
            </a:extLst>
          </p:cNvPr>
          <p:cNvCxnSpPr>
            <a:cxnSpLocks/>
          </p:cNvCxnSpPr>
          <p:nvPr/>
        </p:nvCxnSpPr>
        <p:spPr>
          <a:xfrm>
            <a:off x="5922381" y="3202232"/>
            <a:ext cx="364957" cy="177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94">
            <a:extLst>
              <a:ext uri="{FF2B5EF4-FFF2-40B4-BE49-F238E27FC236}">
                <a16:creationId xmlns:a16="http://schemas.microsoft.com/office/drawing/2014/main" id="{3D7722E3-E5E9-9FC5-6354-14304B667A24}"/>
              </a:ext>
            </a:extLst>
          </p:cNvPr>
          <p:cNvCxnSpPr>
            <a:cxnSpLocks/>
          </p:cNvCxnSpPr>
          <p:nvPr/>
        </p:nvCxnSpPr>
        <p:spPr>
          <a:xfrm>
            <a:off x="5922381" y="3388252"/>
            <a:ext cx="364957" cy="1772"/>
          </a:xfrm>
          <a:prstGeom prst="straightConnector1">
            <a:avLst/>
          </a:prstGeom>
          <a:ln>
            <a:solidFill>
              <a:srgbClr val="E8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8BB4D8C8-0B29-1BF3-011F-B5EA8CF53AC5}"/>
              </a:ext>
            </a:extLst>
          </p:cNvPr>
          <p:cNvSpPr txBox="1"/>
          <p:nvPr/>
        </p:nvSpPr>
        <p:spPr>
          <a:xfrm>
            <a:off x="5116578" y="3035803"/>
            <a:ext cx="863208" cy="34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600">
                <a:solidFill>
                  <a:srgbClr val="4472C4"/>
                </a:solidFill>
                <a:latin typeface="Calibri"/>
                <a:cs typeface="Calibri"/>
              </a:rPr>
              <a:t>Non DC</a:t>
            </a:r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7EF3CE51-B2A0-93E1-4A43-5DAC9AEAE276}"/>
              </a:ext>
            </a:extLst>
          </p:cNvPr>
          <p:cNvSpPr txBox="1"/>
          <p:nvPr/>
        </p:nvSpPr>
        <p:spPr>
          <a:xfrm>
            <a:off x="5515194" y="3257257"/>
            <a:ext cx="464592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600">
                <a:solidFill>
                  <a:srgbClr val="E89999"/>
                </a:solidFill>
                <a:latin typeface="Calibri"/>
                <a:cs typeface="Calibri"/>
              </a:rPr>
              <a:t>DC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25D1335B-9C4B-F852-A2C0-A3669234173E}"/>
              </a:ext>
            </a:extLst>
          </p:cNvPr>
          <p:cNvSpPr/>
          <p:nvPr/>
        </p:nvSpPr>
        <p:spPr>
          <a:xfrm rot="18923811">
            <a:off x="10318261" y="959717"/>
            <a:ext cx="659033" cy="11144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358">
              <a:defRPr/>
            </a:pPr>
            <a:endParaRPr lang="en-GB" sz="1799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4C120E7-16F7-F959-1EB2-C293CACA9C46}"/>
              </a:ext>
            </a:extLst>
          </p:cNvPr>
          <p:cNvCxnSpPr/>
          <p:nvPr/>
        </p:nvCxnSpPr>
        <p:spPr>
          <a:xfrm>
            <a:off x="5924076" y="5171092"/>
            <a:ext cx="364957" cy="177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BC6D4FC-1ECA-3A37-EA14-08EB55058E21}"/>
              </a:ext>
            </a:extLst>
          </p:cNvPr>
          <p:cNvCxnSpPr>
            <a:cxnSpLocks/>
          </p:cNvCxnSpPr>
          <p:nvPr/>
        </p:nvCxnSpPr>
        <p:spPr>
          <a:xfrm>
            <a:off x="5924076" y="5357113"/>
            <a:ext cx="364957" cy="1772"/>
          </a:xfrm>
          <a:prstGeom prst="straightConnector1">
            <a:avLst/>
          </a:prstGeom>
          <a:ln>
            <a:solidFill>
              <a:srgbClr val="E8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EFB9D1-A917-1DEC-B678-9DEE587B8022}"/>
              </a:ext>
            </a:extLst>
          </p:cNvPr>
          <p:cNvSpPr txBox="1"/>
          <p:nvPr/>
        </p:nvSpPr>
        <p:spPr>
          <a:xfrm>
            <a:off x="5118272" y="5004663"/>
            <a:ext cx="863208" cy="34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600">
                <a:solidFill>
                  <a:srgbClr val="4472C4"/>
                </a:solidFill>
                <a:latin typeface="Calibri"/>
                <a:cs typeface="Calibri"/>
              </a:rPr>
              <a:t>Non DC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DFDF9E9-51E8-3ED9-92D7-74ACD589A1AC}"/>
              </a:ext>
            </a:extLst>
          </p:cNvPr>
          <p:cNvSpPr txBox="1"/>
          <p:nvPr/>
        </p:nvSpPr>
        <p:spPr>
          <a:xfrm>
            <a:off x="5516888" y="5226117"/>
            <a:ext cx="464592" cy="33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3358">
              <a:defRPr/>
            </a:pPr>
            <a:r>
              <a:rPr lang="it-IT" sz="1600">
                <a:solidFill>
                  <a:srgbClr val="E89999"/>
                </a:solidFill>
                <a:latin typeface="Calibri"/>
                <a:cs typeface="Calibri"/>
              </a:rPr>
              <a:t>DC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BFC758-6A70-F2A0-02E2-B0FF498CD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3040" y="4764961"/>
            <a:ext cx="3121792" cy="204611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E932043-2368-0DB5-1A1E-433B0E7D3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1854" y="4009580"/>
            <a:ext cx="2601507" cy="171816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5C15A56-1B2F-832B-EBD5-16422D9A2B2C}"/>
              </a:ext>
            </a:extLst>
          </p:cNvPr>
          <p:cNvSpPr txBox="1"/>
          <p:nvPr/>
        </p:nvSpPr>
        <p:spPr>
          <a:xfrm>
            <a:off x="7647838" y="5041451"/>
            <a:ext cx="18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Helvetica" pitchFamily="2" charset="0"/>
              </a:rPr>
              <a:t>T</a:t>
            </a:r>
            <a:r>
              <a:rPr lang="it-IT" baseline="-25000" dirty="0">
                <a:latin typeface="Helvetica" pitchFamily="2" charset="0"/>
              </a:rPr>
              <a:t>1/2</a:t>
            </a:r>
            <a:r>
              <a:rPr lang="it-IT" dirty="0">
                <a:latin typeface="Helvetica" pitchFamily="2" charset="0"/>
              </a:rPr>
              <a:t> &lt; 5 </a:t>
            </a:r>
            <a:r>
              <a:rPr lang="it-IT" dirty="0" err="1">
                <a:latin typeface="Helvetica" pitchFamily="2" charset="0"/>
              </a:rPr>
              <a:t>fs</a:t>
            </a:r>
            <a:endParaRPr lang="it-IT" dirty="0">
              <a:latin typeface="Helvetica" pitchFamily="2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72F740B-F989-AA5E-AF99-0F8C2BE4D0C1}"/>
              </a:ext>
            </a:extLst>
          </p:cNvPr>
          <p:cNvSpPr txBox="1"/>
          <p:nvPr/>
        </p:nvSpPr>
        <p:spPr>
          <a:xfrm>
            <a:off x="6993290" y="4166858"/>
            <a:ext cx="187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Helvetica" pitchFamily="2" charset="0"/>
              </a:rPr>
              <a:t>3/2</a:t>
            </a:r>
            <a:r>
              <a:rPr lang="it-IT" sz="1400" baseline="30000" dirty="0">
                <a:latin typeface="Helvetica" pitchFamily="2" charset="0"/>
              </a:rPr>
              <a:t>-</a:t>
            </a:r>
            <a:r>
              <a:rPr lang="it-IT" sz="1400" dirty="0">
                <a:latin typeface="Helvetica" pitchFamily="2" charset="0"/>
              </a:rPr>
              <a:t> s.p. state</a:t>
            </a:r>
          </a:p>
          <a:p>
            <a:r>
              <a:rPr lang="it-IT" sz="1400" dirty="0">
                <a:latin typeface="Helvetica" pitchFamily="2" charset="0"/>
              </a:rPr>
              <a:t>3.3 MeV</a:t>
            </a:r>
            <a:r>
              <a:rPr lang="it-IT" dirty="0">
                <a:latin typeface="Helvetica" pitchFamily="2" charset="0"/>
              </a:rPr>
              <a:t>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E639E3-7526-F48B-E892-57B203231E44}"/>
              </a:ext>
            </a:extLst>
          </p:cNvPr>
          <p:cNvSpPr txBox="1"/>
          <p:nvPr/>
        </p:nvSpPr>
        <p:spPr>
          <a:xfrm>
            <a:off x="9661473" y="4979808"/>
            <a:ext cx="187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Helvetica" pitchFamily="2" charset="0"/>
              </a:rPr>
              <a:t>1/2</a:t>
            </a:r>
            <a:r>
              <a:rPr lang="it-IT" sz="1400" baseline="30000" dirty="0">
                <a:latin typeface="Helvetica" pitchFamily="2" charset="0"/>
              </a:rPr>
              <a:t>+</a:t>
            </a:r>
            <a:r>
              <a:rPr lang="it-IT" sz="1400" dirty="0">
                <a:latin typeface="Helvetica" pitchFamily="2" charset="0"/>
              </a:rPr>
              <a:t> 2p1h state</a:t>
            </a:r>
          </a:p>
          <a:p>
            <a:r>
              <a:rPr lang="it-IT" sz="1400" dirty="0">
                <a:latin typeface="Helvetica" pitchFamily="2" charset="0"/>
              </a:rPr>
              <a:t>2.2 MeV</a:t>
            </a:r>
            <a:r>
              <a:rPr lang="it-IT" dirty="0">
                <a:latin typeface="Helvetica" pitchFamily="2" charset="0"/>
              </a:rPr>
              <a:t>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0D0DDD-1036-D785-3042-ED630EC9DBCA}"/>
              </a:ext>
            </a:extLst>
          </p:cNvPr>
          <p:cNvSpPr txBox="1"/>
          <p:nvPr/>
        </p:nvSpPr>
        <p:spPr>
          <a:xfrm>
            <a:off x="9619814" y="5443403"/>
            <a:ext cx="187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Helvetica" pitchFamily="2" charset="0"/>
              </a:rPr>
              <a:t>T</a:t>
            </a:r>
            <a:r>
              <a:rPr lang="it-IT" sz="1600" baseline="-25000" dirty="0">
                <a:latin typeface="Helvetica" pitchFamily="2" charset="0"/>
              </a:rPr>
              <a:t>1/2</a:t>
            </a:r>
            <a:r>
              <a:rPr lang="it-IT" sz="1600" dirty="0">
                <a:latin typeface="Helvetica" pitchFamily="2" charset="0"/>
              </a:rPr>
              <a:t> = 60(20) </a:t>
            </a:r>
            <a:r>
              <a:rPr lang="it-IT" sz="1600" dirty="0" err="1">
                <a:latin typeface="Helvetica" pitchFamily="2" charset="0"/>
              </a:rPr>
              <a:t>fs</a:t>
            </a:r>
            <a:endParaRPr lang="it-IT" sz="1600" dirty="0">
              <a:latin typeface="Helvetica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2A0473A-C63A-312E-57DD-03F66F7BB7CD}"/>
              </a:ext>
            </a:extLst>
          </p:cNvPr>
          <p:cNvSpPr txBox="1"/>
          <p:nvPr/>
        </p:nvSpPr>
        <p:spPr>
          <a:xfrm>
            <a:off x="6571463" y="6485783"/>
            <a:ext cx="326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 be </a:t>
            </a:r>
            <a:r>
              <a:rPr lang="it-IT" dirty="0" err="1"/>
              <a:t>submitted</a:t>
            </a:r>
            <a:r>
              <a:rPr lang="it-IT" dirty="0"/>
              <a:t> for </a:t>
            </a:r>
            <a:r>
              <a:rPr lang="it-IT" dirty="0" err="1"/>
              <a:t>publication</a:t>
            </a:r>
            <a:endParaRPr lang="it-IT" dirty="0"/>
          </a:p>
        </p:txBody>
      </p:sp>
      <p:cxnSp>
        <p:nvCxnSpPr>
          <p:cNvPr id="20" name="Connettore 1 30">
            <a:extLst>
              <a:ext uri="{FF2B5EF4-FFF2-40B4-BE49-F238E27FC236}">
                <a16:creationId xmlns:a16="http://schemas.microsoft.com/office/drawing/2014/main" id="{B3342BBD-D5A4-2492-D023-775D7F3A1538}"/>
              </a:ext>
            </a:extLst>
          </p:cNvPr>
          <p:cNvCxnSpPr/>
          <p:nvPr/>
        </p:nvCxnSpPr>
        <p:spPr>
          <a:xfrm>
            <a:off x="49383" y="803658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31">
            <a:extLst>
              <a:ext uri="{FF2B5EF4-FFF2-40B4-BE49-F238E27FC236}">
                <a16:creationId xmlns:a16="http://schemas.microsoft.com/office/drawing/2014/main" id="{1CB38F54-5A22-1A6E-AB3D-9DBC74D2FC21}"/>
              </a:ext>
            </a:extLst>
          </p:cNvPr>
          <p:cNvCxnSpPr/>
          <p:nvPr/>
        </p:nvCxnSpPr>
        <p:spPr>
          <a:xfrm>
            <a:off x="39687" y="75889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9" descr="Logo_gamma_v6.gif">
            <a:extLst>
              <a:ext uri="{FF2B5EF4-FFF2-40B4-BE49-F238E27FC236}">
                <a16:creationId xmlns:a16="http://schemas.microsoft.com/office/drawing/2014/main" id="{3770639F-D8D7-39FC-F52C-A48091F6798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00705" y="94870"/>
            <a:ext cx="649683" cy="5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0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4BC5D18-B6D4-4AFA-8FEF-ABEB7A3E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GB" sz="4000" b="1" u="sng" noProof="0" dirty="0"/>
              <a:t>Outline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58C2902-A0F7-23B6-0CBC-5C2FA8077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GB" sz="1800" dirty="0"/>
              <a:t>GAMMA group: physics motivation</a:t>
            </a:r>
          </a:p>
          <a:p>
            <a:endParaRPr lang="en-GB" sz="1800" noProof="0" dirty="0"/>
          </a:p>
          <a:p>
            <a:r>
              <a:rPr lang="en-GB" sz="1800" noProof="0" dirty="0"/>
              <a:t>GAMMA group: experience and </a:t>
            </a:r>
            <a:r>
              <a:rPr lang="en-GB" sz="1800" dirty="0"/>
              <a:t>know-how</a:t>
            </a:r>
          </a:p>
          <a:p>
            <a:pPr marL="0" indent="0">
              <a:buNone/>
            </a:pPr>
            <a:r>
              <a:rPr lang="en-GB" sz="1800" dirty="0"/>
              <a:t> </a:t>
            </a:r>
            <a:r>
              <a:rPr lang="en-GB" sz="1800" noProof="0" dirty="0"/>
              <a:t>(AGATA campaigns)</a:t>
            </a:r>
            <a:endParaRPr lang="en-GB" dirty="0"/>
          </a:p>
          <a:p>
            <a:endParaRPr lang="en-GB" sz="1800" noProof="0" dirty="0"/>
          </a:p>
          <a:p>
            <a:r>
              <a:rPr lang="en-GB" sz="1800" noProof="0" dirty="0"/>
              <a:t>GASPEC: N=Z, direct reactions, </a:t>
            </a:r>
            <a:r>
              <a:rPr lang="en-GB" sz="1800" dirty="0"/>
              <a:t>Coulomb excitations</a:t>
            </a:r>
            <a:endParaRPr lang="en-GB" sz="1800" noProof="0" dirty="0"/>
          </a:p>
          <a:p>
            <a:pPr marL="0" indent="0">
              <a:buNone/>
            </a:pPr>
            <a:endParaRPr lang="en-GB" sz="1800" noProof="0" dirty="0"/>
          </a:p>
          <a:p>
            <a:pPr marL="0" indent="0">
              <a:buNone/>
            </a:pPr>
            <a:r>
              <a:rPr lang="en-GB" sz="1800" noProof="0" dirty="0"/>
              <a:t>                 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D9BF41-3174-CAC8-BCEB-FB779AE8A16C}"/>
              </a:ext>
            </a:extLst>
          </p:cNvPr>
          <p:cNvSpPr txBox="1"/>
          <p:nvPr/>
        </p:nvSpPr>
        <p:spPr>
          <a:xfrm>
            <a:off x="8085930" y="1474524"/>
            <a:ext cx="26117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i="0" u="none" strike="noStrike" dirty="0">
                <a:solidFill>
                  <a:srgbClr val="FFFFFF"/>
                </a:solidFill>
                <a:effectLst/>
                <a:latin typeface="Roboto" panose="02000000000000000000" pitchFamily="2" charset="0"/>
                <a:hlinkClick r:id="rId2"/>
              </a:rPr>
              <a:t>NUSDAF</a:t>
            </a:r>
            <a:endParaRPr lang="it-IT" sz="32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D574824-7A48-DB02-C964-5A30F9274DEF}"/>
              </a:ext>
            </a:extLst>
          </p:cNvPr>
          <p:cNvSpPr txBox="1"/>
          <p:nvPr/>
        </p:nvSpPr>
        <p:spPr>
          <a:xfrm>
            <a:off x="7294179" y="4056993"/>
            <a:ext cx="4120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Scope of the talk:</a:t>
            </a:r>
          </a:p>
          <a:p>
            <a:endParaRPr lang="it-IT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b="1" dirty="0" err="1"/>
              <a:t>Provide</a:t>
            </a:r>
            <a:r>
              <a:rPr lang="it-IT" b="1" dirty="0"/>
              <a:t> an </a:t>
            </a:r>
            <a:r>
              <a:rPr lang="it-IT" b="1" dirty="0" err="1"/>
              <a:t>overview</a:t>
            </a:r>
            <a:r>
              <a:rPr lang="it-IT" b="1" dirty="0"/>
              <a:t> of the GAMMA group activities </a:t>
            </a:r>
            <a:r>
              <a:rPr lang="it-IT" b="1" dirty="0" err="1"/>
              <a:t>related</a:t>
            </a:r>
            <a:r>
              <a:rPr lang="it-IT" b="1" dirty="0"/>
              <a:t> to </a:t>
            </a:r>
            <a:r>
              <a:rPr lang="it-IT" b="1" dirty="0" err="1"/>
              <a:t>what</a:t>
            </a:r>
            <a:r>
              <a:rPr lang="it-IT" b="1" dirty="0"/>
              <a:t> can be </a:t>
            </a:r>
            <a:r>
              <a:rPr lang="it-IT" b="1" dirty="0" err="1"/>
              <a:t>proposed</a:t>
            </a:r>
            <a:r>
              <a:rPr lang="it-IT" b="1" dirty="0"/>
              <a:t> for FRIB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it-IT" b="1" dirty="0" err="1"/>
              <a:t>Possible</a:t>
            </a:r>
            <a:r>
              <a:rPr lang="it-IT" b="1" dirty="0"/>
              <a:t> </a:t>
            </a:r>
            <a:r>
              <a:rPr lang="it-IT" b="1" dirty="0" err="1"/>
              <a:t>ideas</a:t>
            </a:r>
            <a:r>
              <a:rPr lang="it-IT" b="1" dirty="0"/>
              <a:t> for activities </a:t>
            </a:r>
            <a:r>
              <a:rPr lang="it-IT" b="1" dirty="0" err="1"/>
              <a:t>at</a:t>
            </a:r>
            <a:r>
              <a:rPr lang="it-IT" b="1" dirty="0"/>
              <a:t> FRIB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15" name="Picture 2" descr="The FRIB Logo, depicting the scientific and societal aims of the... |  Download Scientific Diagram">
            <a:extLst>
              <a:ext uri="{FF2B5EF4-FFF2-40B4-BE49-F238E27FC236}">
                <a16:creationId xmlns:a16="http://schemas.microsoft.com/office/drawing/2014/main" id="{DE96C791-31AB-7CF6-A624-138047910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04" y="486642"/>
            <a:ext cx="1271418" cy="16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LOGO_INFN_SIGLA.jpg">
            <a:extLst>
              <a:ext uri="{FF2B5EF4-FFF2-40B4-BE49-F238E27FC236}">
                <a16:creationId xmlns:a16="http://schemas.microsoft.com/office/drawing/2014/main" id="{E41DBE16-3BE5-875A-03BA-1C4DDA434B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40801" y="2151252"/>
            <a:ext cx="2045928" cy="92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5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41D661B-3B67-B04D-9623-01DC1A75D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7" y="2253133"/>
            <a:ext cx="5317095" cy="2691720"/>
          </a:xfrm>
          <a:prstGeom prst="rect">
            <a:avLst/>
          </a:prstGeom>
        </p:spPr>
      </p:pic>
      <p:sp>
        <p:nvSpPr>
          <p:cNvPr id="160" name="TextShape 1"/>
          <p:cNvSpPr txBox="1"/>
          <p:nvPr/>
        </p:nvSpPr>
        <p:spPr>
          <a:xfrm>
            <a:off x="9696" y="-224047"/>
            <a:ext cx="11012791" cy="294252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pc="-1" dirty="0">
                <a:solidFill>
                  <a:srgbClr val="FF0000"/>
                </a:solidFill>
                <a:latin typeface="+mj-lt"/>
              </a:rPr>
              <a:t>Lifetime measurement in </a:t>
            </a:r>
            <a:r>
              <a:rPr lang="en-US" sz="3200" b="1" spc="-1" baseline="30000" dirty="0">
                <a:solidFill>
                  <a:srgbClr val="FF0000"/>
                </a:solidFill>
                <a:latin typeface="+mj-lt"/>
              </a:rPr>
              <a:t>20</a:t>
            </a:r>
            <a:r>
              <a:rPr lang="en-US" sz="3200" b="1" spc="-1" dirty="0">
                <a:solidFill>
                  <a:srgbClr val="FF0000"/>
                </a:solidFill>
                <a:latin typeface="+mj-lt"/>
              </a:rPr>
              <a:t>O using </a:t>
            </a:r>
            <a:r>
              <a:rPr lang="en-US" sz="3200" b="1" spc="-1" baseline="30000" dirty="0">
                <a:solidFill>
                  <a:srgbClr val="FF0000"/>
                </a:solidFill>
                <a:latin typeface="+mj-lt"/>
              </a:rPr>
              <a:t>19</a:t>
            </a:r>
            <a:r>
              <a:rPr lang="en-US" sz="3200" b="1" spc="-1" dirty="0">
                <a:solidFill>
                  <a:srgbClr val="FF0000"/>
                </a:solidFill>
                <a:latin typeface="+mj-lt"/>
              </a:rPr>
              <a:t>O(</a:t>
            </a:r>
            <a:r>
              <a:rPr lang="en-US" sz="3200" b="1" spc="-1" dirty="0" err="1">
                <a:solidFill>
                  <a:srgbClr val="FF0000"/>
                </a:solidFill>
                <a:latin typeface="+mj-lt"/>
              </a:rPr>
              <a:t>d,p</a:t>
            </a:r>
            <a:r>
              <a:rPr lang="en-US" sz="3200" b="1" spc="-1" dirty="0" err="1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sz="3200" b="1" spc="-1" dirty="0">
                <a:solidFill>
                  <a:srgbClr val="FF0000"/>
                </a:solidFill>
                <a:latin typeface="+mj-lt"/>
              </a:rPr>
              <a:t>) and DSAM</a:t>
            </a:r>
          </a:p>
          <a:p>
            <a:pPr>
              <a:lnSpc>
                <a:spcPct val="90000"/>
              </a:lnSpc>
            </a:pPr>
            <a:endParaRPr lang="en-US" sz="2400" b="1" spc="-1" dirty="0">
              <a:solidFill>
                <a:srgbClr val="0432FF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400" b="1" spc="-1" dirty="0">
                <a:solidFill>
                  <a:srgbClr val="0432FF"/>
                </a:solidFill>
                <a:latin typeface="+mj-lt"/>
              </a:rPr>
              <a:t>Three-body forces</a:t>
            </a:r>
          </a:p>
          <a:p>
            <a:pPr>
              <a:lnSpc>
                <a:spcPct val="90000"/>
              </a:lnSpc>
            </a:pPr>
            <a:r>
              <a:rPr lang="en-US" sz="2000" i="1" spc="-1" dirty="0">
                <a:solidFill>
                  <a:srgbClr val="0432FF"/>
                </a:solidFill>
                <a:latin typeface="+mj-lt"/>
              </a:rPr>
              <a:t>E. Clement (GANIL) and A. </a:t>
            </a:r>
            <a:r>
              <a:rPr lang="en-US" sz="2000" i="1" spc="-1" dirty="0" err="1">
                <a:solidFill>
                  <a:srgbClr val="0432FF"/>
                </a:solidFill>
                <a:latin typeface="+mj-lt"/>
              </a:rPr>
              <a:t>Goasduff</a:t>
            </a:r>
            <a:r>
              <a:rPr lang="en-US" sz="2000" i="1" spc="-1" dirty="0">
                <a:solidFill>
                  <a:srgbClr val="0432FF"/>
                </a:solidFill>
                <a:latin typeface="+mj-lt"/>
              </a:rPr>
              <a:t> (INFN-LNL)</a:t>
            </a:r>
          </a:p>
          <a:p>
            <a:pPr>
              <a:lnSpc>
                <a:spcPct val="90000"/>
              </a:lnSpc>
            </a:pPr>
            <a:r>
              <a:rPr lang="en-US" sz="2000" i="1" spc="-1" dirty="0">
                <a:solidFill>
                  <a:srgbClr val="0432FF"/>
                </a:solidFill>
                <a:latin typeface="+mj-lt"/>
              </a:rPr>
              <a:t>PhD Thesis I. Zanon (INFN-Ferrara, LNL)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DD282B-6C40-8E4C-B1C9-636D61BC6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480"/>
          <a:stretch/>
        </p:blipFill>
        <p:spPr>
          <a:xfrm>
            <a:off x="12505056" y="1129097"/>
            <a:ext cx="2275454" cy="4599807"/>
          </a:xfrm>
          <a:prstGeom prst="rect">
            <a:avLst/>
          </a:prstGeom>
        </p:spPr>
      </p:pic>
      <p:sp>
        <p:nvSpPr>
          <p:cNvPr id="17" name="CustomShape 4">
            <a:extLst>
              <a:ext uri="{FF2B5EF4-FFF2-40B4-BE49-F238E27FC236}">
                <a16:creationId xmlns:a16="http://schemas.microsoft.com/office/drawing/2014/main" id="{3372750B-26D6-E842-9239-23A4BB46810E}"/>
              </a:ext>
            </a:extLst>
          </p:cNvPr>
          <p:cNvSpPr/>
          <p:nvPr/>
        </p:nvSpPr>
        <p:spPr>
          <a:xfrm>
            <a:off x="4720209" y="3128552"/>
            <a:ext cx="2000630" cy="940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822" tIns="54411" rIns="108822" bIns="54411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i="1" spc="-1">
                <a:solidFill>
                  <a:srgbClr val="0432FF"/>
                </a:solidFill>
                <a:latin typeface="Calibri"/>
              </a:rPr>
              <a:t>Excitation Energy Spectrum</a:t>
            </a:r>
          </a:p>
          <a:p>
            <a:pPr>
              <a:lnSpc>
                <a:spcPct val="100000"/>
              </a:lnSpc>
            </a:pPr>
            <a:r>
              <a:rPr lang="en-US" b="1" i="1" spc="-1" dirty="0">
                <a:solidFill>
                  <a:srgbClr val="0432FF"/>
                </a:solidFill>
                <a:latin typeface="Calibri"/>
              </a:rPr>
              <a:t>In MUGAST </a:t>
            </a:r>
            <a:endParaRPr lang="en-US" b="1" i="1" spc="-1" dirty="0">
              <a:solidFill>
                <a:srgbClr val="0432FF"/>
              </a:solidFill>
              <a:latin typeface="Arial"/>
            </a:endParaRPr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C3769029-CA06-9447-A22B-E7111518133C}"/>
              </a:ext>
            </a:extLst>
          </p:cNvPr>
          <p:cNvSpPr/>
          <p:nvPr/>
        </p:nvSpPr>
        <p:spPr>
          <a:xfrm>
            <a:off x="3541746" y="5381187"/>
            <a:ext cx="3096344" cy="663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822" tIns="54411" rIns="108822" bIns="54411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i="1" spc="-1">
                <a:solidFill>
                  <a:srgbClr val="0432FF"/>
                </a:solidFill>
                <a:latin typeface="Symbol" pitchFamily="2" charset="2"/>
              </a:rPr>
              <a:t>g</a:t>
            </a:r>
            <a:r>
              <a:rPr lang="en-US" b="1" i="1" spc="-1">
                <a:solidFill>
                  <a:srgbClr val="0432FF"/>
                </a:solidFill>
                <a:latin typeface="Calibri"/>
              </a:rPr>
              <a:t>-ray Spectrum </a:t>
            </a:r>
          </a:p>
          <a:p>
            <a:pPr>
              <a:lnSpc>
                <a:spcPct val="100000"/>
              </a:lnSpc>
            </a:pPr>
            <a:r>
              <a:rPr lang="en-US" b="1" i="1" spc="-1" dirty="0">
                <a:solidFill>
                  <a:srgbClr val="0432FF"/>
                </a:solidFill>
                <a:latin typeface="Calibri"/>
              </a:rPr>
              <a:t>in AGATA </a:t>
            </a:r>
            <a:endParaRPr lang="en-US" b="1" i="1" spc="-1" dirty="0">
              <a:solidFill>
                <a:srgbClr val="0432FF"/>
              </a:solidFill>
              <a:latin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82C14C-B78F-6A1C-2F1D-FB3AE994E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3" t="10527" r="7869" b="12304"/>
          <a:stretch/>
        </p:blipFill>
        <p:spPr>
          <a:xfrm>
            <a:off x="7334552" y="1663776"/>
            <a:ext cx="4810121" cy="3349400"/>
          </a:xfrm>
          <a:prstGeom prst="rect">
            <a:avLst/>
          </a:prstGeom>
          <a:effectLst/>
        </p:spPr>
      </p:pic>
      <p:pic>
        <p:nvPicPr>
          <p:cNvPr id="6" name="Segnaposto contenuto 11">
            <a:extLst>
              <a:ext uri="{FF2B5EF4-FFF2-40B4-BE49-F238E27FC236}">
                <a16:creationId xmlns:a16="http://schemas.microsoft.com/office/drawing/2014/main" id="{8E4E75BF-6A63-28CB-9C46-65D940884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25" y="4709715"/>
            <a:ext cx="2913435" cy="2038376"/>
          </a:xfrm>
          <a:prstGeom prst="rect">
            <a:avLst/>
          </a:prstGeom>
        </p:spPr>
      </p:pic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AA815EDC-8B34-9DB7-FD3E-5AC519D45E73}"/>
              </a:ext>
            </a:extLst>
          </p:cNvPr>
          <p:cNvSpPr txBox="1">
            <a:spLocks/>
          </p:cNvSpPr>
          <p:nvPr/>
        </p:nvSpPr>
        <p:spPr>
          <a:xfrm>
            <a:off x="1784926" y="5382414"/>
            <a:ext cx="1733322" cy="2148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GB" sz="1400" b="1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𝜏(2</a:t>
            </a:r>
            <a:r>
              <a:rPr lang="en-GB" sz="1400" b="1" baseline="3000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+</a:t>
            </a:r>
            <a:r>
              <a:rPr lang="en-GB" sz="1400" b="1" baseline="-2500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2</a:t>
            </a:r>
            <a:r>
              <a:rPr lang="en-GB" sz="1400" b="1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) = 63</a:t>
            </a:r>
            <a:r>
              <a:rPr lang="en-GB" sz="1400" b="1" baseline="3000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+28</a:t>
            </a:r>
            <a:r>
              <a:rPr lang="en-GB" sz="1400" b="1" baseline="-25000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-16</a:t>
            </a:r>
            <a:r>
              <a:rPr lang="en-GB" sz="1400" b="1">
                <a:solidFill>
                  <a:srgbClr val="FF0000"/>
                </a:solidFill>
                <a:highlight>
                  <a:srgbClr val="FFFF00"/>
                </a:highlight>
                <a:latin typeface="Arial"/>
              </a:rPr>
              <a:t> fs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06C071C-9BD5-7A95-A757-F32AF4C8017F}"/>
              </a:ext>
            </a:extLst>
          </p:cNvPr>
          <p:cNvCxnSpPr>
            <a:cxnSpLocks/>
          </p:cNvCxnSpPr>
          <p:nvPr/>
        </p:nvCxnSpPr>
        <p:spPr>
          <a:xfrm flipH="1">
            <a:off x="1922117" y="4031805"/>
            <a:ext cx="729470" cy="9892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5B1239-0BA5-66D8-6F7F-1034650EE110}"/>
              </a:ext>
            </a:extLst>
          </p:cNvPr>
          <p:cNvSpPr txBox="1"/>
          <p:nvPr/>
        </p:nvSpPr>
        <p:spPr>
          <a:xfrm>
            <a:off x="8654858" y="2525490"/>
            <a:ext cx="3384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i="1">
                <a:solidFill>
                  <a:srgbClr val="FF0000"/>
                </a:solidFill>
              </a:rPr>
              <a:t>AGATA+VAMOS@GANIL</a:t>
            </a:r>
          </a:p>
          <a:p>
            <a:r>
              <a:rPr lang="en-GB" sz="1200" i="1">
                <a:solidFill>
                  <a:srgbClr val="FF0000"/>
                </a:solidFill>
              </a:rPr>
              <a:t>(PRC Rapid 2020)</a:t>
            </a:r>
          </a:p>
        </p:txBody>
      </p:sp>
      <p:pic>
        <p:nvPicPr>
          <p:cNvPr id="2050" name="Picture 2" descr="Irene ZANON | PhD Student | University of Ferrara, Ferrara | UNIFE |  Department of Physics and Earth Sciences">
            <a:extLst>
              <a:ext uri="{FF2B5EF4-FFF2-40B4-BE49-F238E27FC236}">
                <a16:creationId xmlns:a16="http://schemas.microsoft.com/office/drawing/2014/main" id="{02D34F80-8203-A20F-DF4E-42EBCAF4D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5703" r="28792" b="56727"/>
          <a:stretch/>
        </p:blipFill>
        <p:spPr bwMode="auto">
          <a:xfrm>
            <a:off x="6379243" y="1324675"/>
            <a:ext cx="873673" cy="82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Logo_gamma_v6.gif">
            <a:extLst>
              <a:ext uri="{FF2B5EF4-FFF2-40B4-BE49-F238E27FC236}">
                <a16:creationId xmlns:a16="http://schemas.microsoft.com/office/drawing/2014/main" id="{81733999-9634-DC75-6E7B-604DB0CB8AC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cxnSp>
        <p:nvCxnSpPr>
          <p:cNvPr id="9" name="Connettore 1 30">
            <a:extLst>
              <a:ext uri="{FF2B5EF4-FFF2-40B4-BE49-F238E27FC236}">
                <a16:creationId xmlns:a16="http://schemas.microsoft.com/office/drawing/2014/main" id="{B8EB9780-9AD9-EB2B-37D2-A9DD1AA166A9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31">
            <a:extLst>
              <a:ext uri="{FF2B5EF4-FFF2-40B4-BE49-F238E27FC236}">
                <a16:creationId xmlns:a16="http://schemas.microsoft.com/office/drawing/2014/main" id="{92F3B910-4CD8-FBE2-754C-C8609B3CE59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E13DD2-41A4-4A08-2F48-D40DFD384E56}"/>
              </a:ext>
            </a:extLst>
          </p:cNvPr>
          <p:cNvSpPr txBox="1"/>
          <p:nvPr/>
        </p:nvSpPr>
        <p:spPr>
          <a:xfrm>
            <a:off x="9071025" y="6380305"/>
            <a:ext cx="3051435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1" spc="-1" dirty="0">
                <a:solidFill>
                  <a:srgbClr val="0432FF"/>
                </a:solidFill>
                <a:latin typeface="+mj-lt"/>
              </a:rPr>
              <a:t>Published in Phys. Rev. Lett.</a:t>
            </a:r>
          </a:p>
        </p:txBody>
      </p:sp>
    </p:spTree>
    <p:extLst>
      <p:ext uri="{BB962C8B-B14F-4D97-AF65-F5344CB8AC3E}">
        <p14:creationId xmlns:p14="http://schemas.microsoft.com/office/powerpoint/2010/main" val="3184831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>
            <a:extLst>
              <a:ext uri="{FF2B5EF4-FFF2-40B4-BE49-F238E27FC236}">
                <a16:creationId xmlns:a16="http://schemas.microsoft.com/office/drawing/2014/main" id="{BF5D872F-3DA7-B817-5050-73F7250C6C28}"/>
              </a:ext>
            </a:extLst>
          </p:cNvPr>
          <p:cNvSpPr txBox="1"/>
          <p:nvPr/>
        </p:nvSpPr>
        <p:spPr>
          <a:xfrm>
            <a:off x="79375" y="80807"/>
            <a:ext cx="11775663" cy="769241"/>
          </a:xfrm>
          <a:prstGeom prst="rect">
            <a:avLst/>
          </a:prstGeom>
          <a:noFill/>
        </p:spPr>
        <p:txBody>
          <a:bodyPr wrap="square" lIns="91416" tIns="45708" rIns="91416" bIns="45708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399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defTabSz="914400"/>
            <a:lvl3pPr marL="914400" defTabSz="914400"/>
            <a:lvl4pPr marL="1371600" defTabSz="914400"/>
            <a:lvl5pPr marL="1828800" defTabSz="914400"/>
            <a:lvl6pPr marL="2286000" defTabSz="914400"/>
            <a:lvl7pPr marL="2743200" defTabSz="914400"/>
            <a:lvl8pPr marL="3200400" defTabSz="914400"/>
            <a:lvl9pPr marL="3657600" defTabSz="914400"/>
          </a:lstStyle>
          <a:p>
            <a:r>
              <a:rPr lang="it-IT" dirty="0"/>
              <a:t>The strange case of </a:t>
            </a:r>
            <a:r>
              <a:rPr lang="it-IT" dirty="0" err="1"/>
              <a:t>N</a:t>
            </a:r>
            <a:r>
              <a:rPr lang="it-IT" dirty="0"/>
              <a:t>=28</a:t>
            </a:r>
          </a:p>
        </p:txBody>
      </p:sp>
      <p:pic>
        <p:nvPicPr>
          <p:cNvPr id="3" name="Picture 9" descr="Logo_gamma_v6.gif">
            <a:extLst>
              <a:ext uri="{FF2B5EF4-FFF2-40B4-BE49-F238E27FC236}">
                <a16:creationId xmlns:a16="http://schemas.microsoft.com/office/drawing/2014/main" id="{5E757BAB-14DC-5898-4FFD-6B4E18D002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cxnSp>
        <p:nvCxnSpPr>
          <p:cNvPr id="4" name="Connettore 1 30">
            <a:extLst>
              <a:ext uri="{FF2B5EF4-FFF2-40B4-BE49-F238E27FC236}">
                <a16:creationId xmlns:a16="http://schemas.microsoft.com/office/drawing/2014/main" id="{9F9B33BA-D435-1216-2011-61BD500B2114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31">
            <a:extLst>
              <a:ext uri="{FF2B5EF4-FFF2-40B4-BE49-F238E27FC236}">
                <a16:creationId xmlns:a16="http://schemas.microsoft.com/office/drawing/2014/main" id="{FF1FCE9B-3BC0-67E2-2B47-503147E822A5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5" name="Picture 5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52833C16-E2E6-A00C-5691-2E80F51C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777" y="1515879"/>
            <a:ext cx="2337581" cy="149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EF110AB8-82A2-006B-8C56-BDF1766E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28" y="1201057"/>
            <a:ext cx="3729914" cy="269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CF9A1C7-4941-D3F4-60B2-63BF011D274D}"/>
              </a:ext>
            </a:extLst>
          </p:cNvPr>
          <p:cNvSpPr/>
          <p:nvPr/>
        </p:nvSpPr>
        <p:spPr>
          <a:xfrm>
            <a:off x="5426525" y="2812740"/>
            <a:ext cx="243521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100" dirty="0"/>
              <a:t>A. </a:t>
            </a:r>
            <a:r>
              <a:rPr lang="it-IT" sz="1100" dirty="0" err="1"/>
              <a:t>Gade</a:t>
            </a:r>
            <a:r>
              <a:rPr lang="it-IT" sz="1100" dirty="0"/>
              <a:t> et al.,</a:t>
            </a:r>
            <a:r>
              <a:rPr lang="en-US" sz="1100" dirty="0"/>
              <a:t> PRC 68, 014302 (2003)</a:t>
            </a:r>
          </a:p>
          <a:p>
            <a:pPr>
              <a:spcBef>
                <a:spcPct val="50000"/>
              </a:spcBef>
              <a:defRPr/>
            </a:pPr>
            <a:r>
              <a:rPr lang="it-IT" sz="1050" dirty="0">
                <a:latin typeface="Arial" panose="020B0604020202020204" pitchFamily="34" charset="0"/>
                <a:cs typeface="Arial" panose="020B0604020202020204" pitchFamily="34" charset="0"/>
              </a:rPr>
              <a:t>L. A. Riley et al.,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PRC 72, 024311 (2005) </a:t>
            </a: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4">
            <a:extLst>
              <a:ext uri="{FF2B5EF4-FFF2-40B4-BE49-F238E27FC236}">
                <a16:creationId xmlns:a16="http://schemas.microsoft.com/office/drawing/2014/main" id="{5C552A5D-ECFF-4FE1-A741-62F710722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59" y="1350718"/>
            <a:ext cx="214206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dirty="0"/>
              <a:t>Excellent SM theory for neutron-space related quantities: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1400" dirty="0"/>
              <a:t>confirming N=28 shell closure in </a:t>
            </a:r>
            <a:r>
              <a:rPr lang="en-US" sz="1400" baseline="30000" dirty="0"/>
              <a:t>46</a:t>
            </a:r>
            <a:r>
              <a:rPr lang="en-US" sz="1400" dirty="0"/>
              <a:t>Ar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1400" dirty="0"/>
              <a:t>SDPF interaction describes valance-core neutrons interaction very well</a:t>
            </a:r>
          </a:p>
        </p:txBody>
      </p:sp>
      <p:sp>
        <p:nvSpPr>
          <p:cNvPr id="10" name="CasellaDiTesto 4">
            <a:extLst>
              <a:ext uri="{FF2B5EF4-FFF2-40B4-BE49-F238E27FC236}">
                <a16:creationId xmlns:a16="http://schemas.microsoft.com/office/drawing/2014/main" id="{FC51E6C5-7507-F4AA-9377-20D08438F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153" y="3774368"/>
            <a:ext cx="38930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250"/>
              </a:spcBef>
            </a:pPr>
            <a:r>
              <a:rPr lang="en-GB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 discrepancy with the measured B(E2) value at N=28:  problem with the proton E2 contribution ?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988AF68-502D-033F-B585-E5A27C94FD91}"/>
              </a:ext>
            </a:extLst>
          </p:cNvPr>
          <p:cNvSpPr/>
          <p:nvPr/>
        </p:nvSpPr>
        <p:spPr>
          <a:xfrm>
            <a:off x="1905615" y="2913844"/>
            <a:ext cx="35687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100" dirty="0"/>
              <a:t>Z. </a:t>
            </a:r>
            <a:r>
              <a:rPr lang="it-IT" sz="1100" dirty="0" err="1"/>
              <a:t>Meisel</a:t>
            </a:r>
            <a:r>
              <a:rPr lang="it-IT" sz="1100" dirty="0"/>
              <a:t> et al. PRL 114, 022501 (2015)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EC1158E-C7B7-2BF2-EDF5-D891C3899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700" y="1256950"/>
            <a:ext cx="3858925" cy="2023328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C859FD14-E910-4136-142A-6A94D3326A1D}"/>
              </a:ext>
            </a:extLst>
          </p:cNvPr>
          <p:cNvSpPr/>
          <p:nvPr/>
        </p:nvSpPr>
        <p:spPr>
          <a:xfrm>
            <a:off x="8481187" y="3341606"/>
            <a:ext cx="38164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Calinescu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93, 044333 (2016)</a:t>
            </a:r>
          </a:p>
          <a:p>
            <a:pPr>
              <a:spcBef>
                <a:spcPct val="50000"/>
              </a:spcBef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ject 13">
            <a:extLst>
              <a:ext uri="{FF2B5EF4-FFF2-40B4-BE49-F238E27FC236}">
                <a16:creationId xmlns:a16="http://schemas.microsoft.com/office/drawing/2014/main" id="{DFD12411-53CD-672B-4517-977268AD77D0}"/>
              </a:ext>
            </a:extLst>
          </p:cNvPr>
          <p:cNvPicPr/>
          <p:nvPr/>
        </p:nvPicPr>
        <p:blipFill>
          <a:blip r:embed="rId6" cstate="print"/>
          <a:srcRect r="41511"/>
          <a:stretch>
            <a:fillRect/>
          </a:stretch>
        </p:blipFill>
        <p:spPr>
          <a:xfrm>
            <a:off x="10710040" y="4143699"/>
            <a:ext cx="1008993" cy="249009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C3BB5C8-4AA4-7237-2C59-A7BF0AC33D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779"/>
          <a:stretch/>
        </p:blipFill>
        <p:spPr>
          <a:xfrm>
            <a:off x="7493876" y="4249373"/>
            <a:ext cx="2981195" cy="253959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AD3553-B0B1-DD30-FBD0-80D9C19FEEBA}"/>
              </a:ext>
            </a:extLst>
          </p:cNvPr>
          <p:cNvSpPr txBox="1"/>
          <p:nvPr/>
        </p:nvSpPr>
        <p:spPr>
          <a:xfrm>
            <a:off x="4985858" y="4780508"/>
            <a:ext cx="20254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Direct proton-adding reaction to probe the </a:t>
            </a:r>
            <a:r>
              <a:rPr lang="en-US" baseline="30000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46</a:t>
            </a:r>
            <a:r>
              <a:rPr lang="en-US" dirty="0">
                <a:solidFill>
                  <a:srgbClr val="FF0000"/>
                </a:solidFill>
                <a:latin typeface="Arial"/>
                <a:ea typeface="MS PGothic" pitchFamily="34" charset="-128"/>
              </a:rPr>
              <a:t>Ar ground state wave function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DAA5CD5-46FC-3402-0878-6E489964F2CC}"/>
              </a:ext>
            </a:extLst>
          </p:cNvPr>
          <p:cNvGrpSpPr/>
          <p:nvPr/>
        </p:nvGrpSpPr>
        <p:grpSpPr>
          <a:xfrm>
            <a:off x="95997" y="3866487"/>
            <a:ext cx="4059700" cy="2864912"/>
            <a:chOff x="1656984" y="655390"/>
            <a:chExt cx="8704577" cy="524308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F679BEC-908C-6808-AAE9-B5CE56461C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1" b="21382"/>
            <a:stretch/>
          </p:blipFill>
          <p:spPr bwMode="auto">
            <a:xfrm>
              <a:off x="1656984" y="655390"/>
              <a:ext cx="8704577" cy="517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F6FE93C4-F39E-1119-7EF8-86418832C20D}"/>
                </a:ext>
              </a:extLst>
            </p:cNvPr>
            <p:cNvGrpSpPr/>
            <p:nvPr/>
          </p:nvGrpSpPr>
          <p:grpSpPr>
            <a:xfrm>
              <a:off x="2051720" y="728700"/>
              <a:ext cx="6624736" cy="5169770"/>
              <a:chOff x="2051720" y="728700"/>
              <a:chExt cx="6624736" cy="5169770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BAC34C06-A0D9-BCA5-67DC-BA4BD545D658}"/>
                  </a:ext>
                </a:extLst>
              </p:cNvPr>
              <p:cNvSpPr/>
              <p:nvPr/>
            </p:nvSpPr>
            <p:spPr>
              <a:xfrm>
                <a:off x="5430410" y="3181514"/>
                <a:ext cx="777923" cy="44448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9C158CE1-38AE-14AC-44A4-152BD5EFA657}"/>
                  </a:ext>
                </a:extLst>
              </p:cNvPr>
              <p:cNvGrpSpPr/>
              <p:nvPr/>
            </p:nvGrpSpPr>
            <p:grpSpPr>
              <a:xfrm>
                <a:off x="5616116" y="1340768"/>
                <a:ext cx="108012" cy="2988332"/>
                <a:chOff x="5616116" y="1340768"/>
                <a:chExt cx="108012" cy="2988332"/>
              </a:xfrm>
            </p:grpSpPr>
            <p:cxnSp>
              <p:nvCxnSpPr>
                <p:cNvPr id="42" name="Connettore 1 36">
                  <a:extLst>
                    <a:ext uri="{FF2B5EF4-FFF2-40B4-BE49-F238E27FC236}">
                      <a16:creationId xmlns:a16="http://schemas.microsoft.com/office/drawing/2014/main" id="{606CE656-7FFA-5FA9-B782-E6EDAD30BA3C}"/>
                    </a:ext>
                  </a:extLst>
                </p:cNvPr>
                <p:cNvCxnSpPr/>
                <p:nvPr/>
              </p:nvCxnSpPr>
              <p:spPr>
                <a:xfrm>
                  <a:off x="5724128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ttore 1 37">
                  <a:extLst>
                    <a:ext uri="{FF2B5EF4-FFF2-40B4-BE49-F238E27FC236}">
                      <a16:creationId xmlns:a16="http://schemas.microsoft.com/office/drawing/2014/main" id="{1CF6785A-3494-0311-18FD-14A5CCE2DC0E}"/>
                    </a:ext>
                  </a:extLst>
                </p:cNvPr>
                <p:cNvCxnSpPr/>
                <p:nvPr/>
              </p:nvCxnSpPr>
              <p:spPr>
                <a:xfrm>
                  <a:off x="5629544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1 38">
                  <a:extLst>
                    <a:ext uri="{FF2B5EF4-FFF2-40B4-BE49-F238E27FC236}">
                      <a16:creationId xmlns:a16="http://schemas.microsoft.com/office/drawing/2014/main" id="{F4236EAB-9038-B930-4359-4181E9D4E1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6116" y="4329100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1 39">
                  <a:extLst>
                    <a:ext uri="{FF2B5EF4-FFF2-40B4-BE49-F238E27FC236}">
                      <a16:creationId xmlns:a16="http://schemas.microsoft.com/office/drawing/2014/main" id="{BB494DCB-B1E8-96EB-D589-EC7D4385AF5D}"/>
                    </a:ext>
                  </a:extLst>
                </p:cNvPr>
                <p:cNvCxnSpPr/>
                <p:nvPr/>
              </p:nvCxnSpPr>
              <p:spPr>
                <a:xfrm>
                  <a:off x="5616116" y="1340768"/>
                  <a:ext cx="10801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B4E25FE4-B333-9846-71EB-5688BB3C555B}"/>
                  </a:ext>
                </a:extLst>
              </p:cNvPr>
              <p:cNvGrpSpPr/>
              <p:nvPr/>
            </p:nvGrpSpPr>
            <p:grpSpPr>
              <a:xfrm rot="16200000">
                <a:off x="6696236" y="152636"/>
                <a:ext cx="108011" cy="3852428"/>
                <a:chOff x="5616116" y="1340768"/>
                <a:chExt cx="108012" cy="2988332"/>
              </a:xfrm>
            </p:grpSpPr>
            <p:cxnSp>
              <p:nvCxnSpPr>
                <p:cNvPr id="38" name="Connettore 1 32">
                  <a:extLst>
                    <a:ext uri="{FF2B5EF4-FFF2-40B4-BE49-F238E27FC236}">
                      <a16:creationId xmlns:a16="http://schemas.microsoft.com/office/drawing/2014/main" id="{68FFD054-B07D-0A65-E527-66C1B843C55A}"/>
                    </a:ext>
                  </a:extLst>
                </p:cNvPr>
                <p:cNvCxnSpPr/>
                <p:nvPr/>
              </p:nvCxnSpPr>
              <p:spPr>
                <a:xfrm>
                  <a:off x="5724128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1 33">
                  <a:extLst>
                    <a:ext uri="{FF2B5EF4-FFF2-40B4-BE49-F238E27FC236}">
                      <a16:creationId xmlns:a16="http://schemas.microsoft.com/office/drawing/2014/main" id="{0EF42A93-3FF7-007A-2F08-0AEBBF84886C}"/>
                    </a:ext>
                  </a:extLst>
                </p:cNvPr>
                <p:cNvCxnSpPr/>
                <p:nvPr/>
              </p:nvCxnSpPr>
              <p:spPr>
                <a:xfrm>
                  <a:off x="5616116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1 34">
                  <a:extLst>
                    <a:ext uri="{FF2B5EF4-FFF2-40B4-BE49-F238E27FC236}">
                      <a16:creationId xmlns:a16="http://schemas.microsoft.com/office/drawing/2014/main" id="{8A3FB707-F692-9E17-979B-F1370C91A42F}"/>
                    </a:ext>
                  </a:extLst>
                </p:cNvPr>
                <p:cNvCxnSpPr/>
                <p:nvPr/>
              </p:nvCxnSpPr>
              <p:spPr>
                <a:xfrm>
                  <a:off x="5616116" y="4329100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ttore 1 35">
                  <a:extLst>
                    <a:ext uri="{FF2B5EF4-FFF2-40B4-BE49-F238E27FC236}">
                      <a16:creationId xmlns:a16="http://schemas.microsoft.com/office/drawing/2014/main" id="{67FFD408-02A4-684F-979D-CB6EDD7CEAED}"/>
                    </a:ext>
                  </a:extLst>
                </p:cNvPr>
                <p:cNvCxnSpPr/>
                <p:nvPr/>
              </p:nvCxnSpPr>
              <p:spPr>
                <a:xfrm>
                  <a:off x="5616116" y="1340768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e 20">
                <a:extLst>
                  <a:ext uri="{FF2B5EF4-FFF2-40B4-BE49-F238E27FC236}">
                    <a16:creationId xmlns:a16="http://schemas.microsoft.com/office/drawing/2014/main" id="{37BD33E9-79EB-7613-9709-0B8D7E5106FB}"/>
                  </a:ext>
                </a:extLst>
              </p:cNvPr>
              <p:cNvSpPr/>
              <p:nvPr/>
            </p:nvSpPr>
            <p:spPr>
              <a:xfrm>
                <a:off x="3915907" y="4162158"/>
                <a:ext cx="1072083" cy="37315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Ovale 21">
                <a:extLst>
                  <a:ext uri="{FF2B5EF4-FFF2-40B4-BE49-F238E27FC236}">
                    <a16:creationId xmlns:a16="http://schemas.microsoft.com/office/drawing/2014/main" id="{0FB92BAF-1C31-6159-F10E-AE7B19195408}"/>
                  </a:ext>
                </a:extLst>
              </p:cNvPr>
              <p:cNvSpPr/>
              <p:nvPr/>
            </p:nvSpPr>
            <p:spPr>
              <a:xfrm>
                <a:off x="2735796" y="5138543"/>
                <a:ext cx="448471" cy="254583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23" name="Connettore 1 31">
                <a:extLst>
                  <a:ext uri="{FF2B5EF4-FFF2-40B4-BE49-F238E27FC236}">
                    <a16:creationId xmlns:a16="http://schemas.microsoft.com/office/drawing/2014/main" id="{68FE6898-6441-9C00-8DED-D5DEEEAFB8C5}"/>
                  </a:ext>
                </a:extLst>
              </p:cNvPr>
              <p:cNvCxnSpPr/>
              <p:nvPr/>
            </p:nvCxnSpPr>
            <p:spPr>
              <a:xfrm>
                <a:off x="7308304" y="728700"/>
                <a:ext cx="10801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88CCCAAB-4957-7024-7898-626CB7E07EFB}"/>
                  </a:ext>
                </a:extLst>
              </p:cNvPr>
              <p:cNvSpPr/>
              <p:nvPr/>
            </p:nvSpPr>
            <p:spPr>
              <a:xfrm>
                <a:off x="6480212" y="3032956"/>
                <a:ext cx="108012" cy="10801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001E0EE6-981B-E612-A254-E8B355B90A39}"/>
                  </a:ext>
                </a:extLst>
              </p:cNvPr>
              <p:cNvSpPr/>
              <p:nvPr/>
            </p:nvSpPr>
            <p:spPr>
              <a:xfrm>
                <a:off x="3923928" y="3717032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596F1CEE-2CFA-0D14-6622-F87C6BE153B1}"/>
                  </a:ext>
                </a:extLst>
              </p:cNvPr>
              <p:cNvSpPr/>
              <p:nvPr/>
            </p:nvSpPr>
            <p:spPr>
              <a:xfrm>
                <a:off x="4608004" y="3717032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60F4A79C-1366-A751-12DB-A0EC5907D1FE}"/>
                  </a:ext>
                </a:extLst>
              </p:cNvPr>
              <p:cNvSpPr/>
              <p:nvPr/>
            </p:nvSpPr>
            <p:spPr>
              <a:xfrm>
                <a:off x="5616116" y="3039956"/>
                <a:ext cx="108012" cy="10801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BE292D76-F291-77C6-3935-29D0874C8958}"/>
                  </a:ext>
                </a:extLst>
              </p:cNvPr>
              <p:cNvSpPr/>
              <p:nvPr/>
            </p:nvSpPr>
            <p:spPr>
              <a:xfrm>
                <a:off x="2915816" y="4761148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B011F91A-9AD2-65BC-7AED-13A915AC7AC1}"/>
                  </a:ext>
                </a:extLst>
              </p:cNvPr>
              <p:cNvSpPr/>
              <p:nvPr/>
            </p:nvSpPr>
            <p:spPr>
              <a:xfrm>
                <a:off x="3923928" y="4761148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EF1C55C9-B689-33C3-01AB-03479F178709}"/>
                  </a:ext>
                </a:extLst>
              </p:cNvPr>
              <p:cNvSpPr txBox="1"/>
              <p:nvPr/>
            </p:nvSpPr>
            <p:spPr>
              <a:xfrm>
                <a:off x="5255870" y="4360180"/>
                <a:ext cx="901377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N=40</a:t>
                </a:r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CFA0C75F-C53C-0D03-64D9-59A22A8FD97E}"/>
                  </a:ext>
                </a:extLst>
              </p:cNvPr>
              <p:cNvSpPr txBox="1"/>
              <p:nvPr/>
            </p:nvSpPr>
            <p:spPr>
              <a:xfrm>
                <a:off x="3863450" y="1824788"/>
                <a:ext cx="831466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Z=40</a:t>
                </a:r>
              </a:p>
            </p:txBody>
          </p:sp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AA3C9B-FC56-E9E3-473D-E894C953D4C3}"/>
                  </a:ext>
                </a:extLst>
              </p:cNvPr>
              <p:cNvSpPr txBox="1"/>
              <p:nvPr/>
            </p:nvSpPr>
            <p:spPr>
              <a:xfrm>
                <a:off x="2735796" y="2886907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Z=28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861F957-67FC-734C-5691-C22ED03BAFC1}"/>
                  </a:ext>
                </a:extLst>
              </p:cNvPr>
              <p:cNvSpPr txBox="1"/>
              <p:nvPr/>
            </p:nvSpPr>
            <p:spPr>
              <a:xfrm>
                <a:off x="2051720" y="3570983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Z=20</a:t>
                </a: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F7F9D887-7224-AF90-3DEC-20895278AC42}"/>
                  </a:ext>
                </a:extLst>
              </p:cNvPr>
              <p:cNvSpPr txBox="1"/>
              <p:nvPr/>
            </p:nvSpPr>
            <p:spPr>
              <a:xfrm>
                <a:off x="5232703" y="940998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Z=50</a:t>
                </a:r>
              </a:p>
            </p:txBody>
          </p:sp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34F08232-83BA-919E-AFA1-B66D19CCB430}"/>
                  </a:ext>
                </a:extLst>
              </p:cNvPr>
              <p:cNvSpPr txBox="1"/>
              <p:nvPr/>
            </p:nvSpPr>
            <p:spPr>
              <a:xfrm>
                <a:off x="4265965" y="4869160"/>
                <a:ext cx="789521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N=28</a:t>
                </a: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916907A7-5328-E811-AEE9-401DD97E21D4}"/>
                  </a:ext>
                </a:extLst>
              </p:cNvPr>
              <p:cNvSpPr txBox="1"/>
              <p:nvPr/>
            </p:nvSpPr>
            <p:spPr>
              <a:xfrm>
                <a:off x="3627027" y="5203400"/>
                <a:ext cx="789521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N=20</a:t>
                </a: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04B7B2F-1C98-90E8-405F-044CA0580242}"/>
                  </a:ext>
                </a:extLst>
              </p:cNvPr>
              <p:cNvSpPr txBox="1"/>
              <p:nvPr/>
            </p:nvSpPr>
            <p:spPr>
              <a:xfrm>
                <a:off x="2610701" y="5460643"/>
                <a:ext cx="744467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C00000"/>
                    </a:solidFill>
                  </a:defRPr>
                </a:lvl1pPr>
              </a:lstStyle>
              <a:p>
                <a:r>
                  <a:rPr lang="en-GB" dirty="0"/>
                  <a:t>N=8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4732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-57429" y="-183933"/>
            <a:ext cx="11012791" cy="1541676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defTabSz="913358">
              <a:lnSpc>
                <a:spcPct val="90000"/>
              </a:lnSpc>
              <a:defRPr/>
            </a:pPr>
            <a:r>
              <a:rPr lang="en-US" sz="3200" b="1" spc="-1" dirty="0">
                <a:solidFill>
                  <a:srgbClr val="FF0000"/>
                </a:solidFill>
                <a:latin typeface="Arial"/>
              </a:rPr>
              <a:t>Proton bubble at N=28 ?</a:t>
            </a:r>
          </a:p>
        </p:txBody>
      </p:sp>
      <p:sp>
        <p:nvSpPr>
          <p:cNvPr id="18" name="CustomShape 4">
            <a:extLst>
              <a:ext uri="{FF2B5EF4-FFF2-40B4-BE49-F238E27FC236}">
                <a16:creationId xmlns:a16="http://schemas.microsoft.com/office/drawing/2014/main" id="{C3769029-CA06-9447-A22B-E7111518133C}"/>
              </a:ext>
            </a:extLst>
          </p:cNvPr>
          <p:cNvSpPr/>
          <p:nvPr/>
        </p:nvSpPr>
        <p:spPr>
          <a:xfrm>
            <a:off x="-74917" y="3030915"/>
            <a:ext cx="4926206" cy="3868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08822" tIns="54411" rIns="108822" bIns="54411">
            <a:spAutoFit/>
          </a:bodyPr>
          <a:lstStyle/>
          <a:p>
            <a:pPr algn="ctr" defTabSz="913358">
              <a:defRPr/>
            </a:pPr>
            <a:r>
              <a:rPr lang="en-US" spc="-1" dirty="0">
                <a:latin typeface="Arial"/>
              </a:rPr>
              <a:t>deuteron angular distribution in MUGAST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B8FD89D-3C0C-0D40-A1A6-8974F355B87D}"/>
              </a:ext>
            </a:extLst>
          </p:cNvPr>
          <p:cNvSpPr/>
          <p:nvPr/>
        </p:nvSpPr>
        <p:spPr>
          <a:xfrm>
            <a:off x="31930" y="1335191"/>
            <a:ext cx="57719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358">
              <a:defRPr/>
            </a:pPr>
            <a:r>
              <a:rPr lang="en-US" sz="3200" b="1" spc="-1" baseline="30000" dirty="0">
                <a:latin typeface="Arial"/>
              </a:rPr>
              <a:t>46</a:t>
            </a:r>
            <a:r>
              <a:rPr lang="en-US" sz="3200" b="1" spc="-1" dirty="0">
                <a:latin typeface="Arial"/>
              </a:rPr>
              <a:t>Ar(</a:t>
            </a:r>
            <a:r>
              <a:rPr lang="en-US" sz="3200" b="1" spc="-1" baseline="30000" dirty="0">
                <a:latin typeface="Arial"/>
              </a:rPr>
              <a:t>3</a:t>
            </a:r>
            <a:r>
              <a:rPr lang="en-US" sz="3200" b="1" spc="-1" dirty="0">
                <a:latin typeface="Arial"/>
              </a:rPr>
              <a:t>He,d</a:t>
            </a:r>
            <a:r>
              <a:rPr lang="en-US" sz="3200" b="1" spc="-1" dirty="0">
                <a:latin typeface="Symbol" pitchFamily="2" charset="2"/>
              </a:rPr>
              <a:t>g</a:t>
            </a:r>
            <a:r>
              <a:rPr lang="en-US" sz="3200" b="1" spc="-1" dirty="0">
                <a:latin typeface="Arial"/>
              </a:rPr>
              <a:t>)</a:t>
            </a:r>
            <a:r>
              <a:rPr lang="en-US" sz="3200" b="1" spc="-1" baseline="30000" dirty="0">
                <a:latin typeface="Arial"/>
              </a:rPr>
              <a:t> 47</a:t>
            </a:r>
            <a:r>
              <a:rPr lang="en-US" sz="3200" b="1" spc="-1" dirty="0">
                <a:latin typeface="Arial"/>
              </a:rPr>
              <a:t>K</a:t>
            </a:r>
          </a:p>
          <a:p>
            <a:pPr defTabSz="913358">
              <a:defRPr/>
            </a:pPr>
            <a:endParaRPr lang="en-US" sz="800" spc="-1" dirty="0">
              <a:latin typeface="Arial"/>
            </a:endParaRPr>
          </a:p>
          <a:p>
            <a:pPr defTabSz="913358">
              <a:defRPr/>
            </a:pPr>
            <a:r>
              <a:rPr lang="en-US" sz="2400" b="1" spc="-1" dirty="0">
                <a:latin typeface="Arial"/>
              </a:rPr>
              <a:t>proton transfer </a:t>
            </a:r>
          </a:p>
          <a:p>
            <a:pPr defTabSz="913358">
              <a:defRPr/>
            </a:pPr>
            <a:r>
              <a:rPr lang="en-US" sz="2400" b="1" spc="-1" dirty="0">
                <a:latin typeface="Arial"/>
              </a:rPr>
              <a:t>to probe </a:t>
            </a:r>
            <a:r>
              <a:rPr lang="el-GR" sz="2400" b="1" spc="-1" dirty="0">
                <a:latin typeface="Arial"/>
              </a:rPr>
              <a:t>π </a:t>
            </a:r>
            <a:r>
              <a:rPr lang="en-US" sz="2400" b="1" spc="-1" dirty="0">
                <a:latin typeface="Arial"/>
              </a:rPr>
              <a:t>matrix element</a:t>
            </a:r>
            <a:endParaRPr lang="en-US" sz="800" i="1" spc="-1" dirty="0">
              <a:latin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7A9036-6F8D-BC44-87C8-9FC7BDD4D3F3}"/>
              </a:ext>
            </a:extLst>
          </p:cNvPr>
          <p:cNvSpPr txBox="1"/>
          <p:nvPr/>
        </p:nvSpPr>
        <p:spPr>
          <a:xfrm>
            <a:off x="7328597" y="1242780"/>
            <a:ext cx="457000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3358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Measurement of </a:t>
            </a:r>
            <a:r>
              <a:rPr lang="en-US" sz="1200" dirty="0">
                <a:solidFill>
                  <a:prstClr val="black"/>
                </a:solidFill>
                <a:latin typeface="Symbol" pitchFamily="2" charset="2"/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s</a:t>
            </a:r>
            <a:r>
              <a:rPr lang="en-US" sz="1200" baseline="-25000" dirty="0">
                <a:solidFill>
                  <a:prstClr val="black"/>
                </a:solidFill>
                <a:latin typeface="Arial"/>
              </a:rPr>
              <a:t>1/2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depletion in </a:t>
            </a:r>
            <a:r>
              <a:rPr lang="en-US" sz="1200" baseline="30000" dirty="0">
                <a:solidFill>
                  <a:prstClr val="black"/>
                </a:solidFill>
                <a:latin typeface="Arial"/>
              </a:rPr>
              <a:t>46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Ar </a:t>
            </a:r>
          </a:p>
          <a:p>
            <a:pPr marL="285750" indent="-285750" defTabSz="913358">
              <a:buFont typeface="Wingdings" pitchFamily="2" charset="2"/>
              <a:buChar char="à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sym typeface="Wingdings" pitchFamily="2" charset="2"/>
              </a:rPr>
              <a:t>indication of possible change </a:t>
            </a:r>
          </a:p>
          <a:p>
            <a:pPr defTabSz="913358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sym typeface="Wingdings" pitchFamily="2" charset="2"/>
              </a:rPr>
              <a:t>     in the </a:t>
            </a:r>
            <a:r>
              <a:rPr lang="en-US" sz="1200" dirty="0">
                <a:solidFill>
                  <a:prstClr val="black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Arial"/>
                <a:sym typeface="Wingdings" pitchFamily="2" charset="2"/>
              </a:rPr>
              <a:t>s1/2-</a:t>
            </a:r>
            <a:r>
              <a:rPr lang="en-US" sz="1200" dirty="0">
                <a:solidFill>
                  <a:prstClr val="black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Arial"/>
                <a:sym typeface="Wingdings" pitchFamily="2" charset="2"/>
              </a:rPr>
              <a:t>d3/2 proton orbitals</a:t>
            </a:r>
          </a:p>
          <a:p>
            <a:pPr defTabSz="913358">
              <a:defRPr/>
            </a:pPr>
            <a:r>
              <a:rPr lang="en-US" sz="1200" i="1" dirty="0">
                <a:solidFill>
                  <a:srgbClr val="FF0000"/>
                </a:solidFill>
                <a:latin typeface="Arial"/>
                <a:sym typeface="Wingdings" pitchFamily="2" charset="2"/>
              </a:rPr>
              <a:t>Theory ab initio C. Barbieri (Milano)</a:t>
            </a:r>
            <a:endParaRPr lang="en-US" sz="1200" i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F20DDD-51C2-DE88-508B-04D58B54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756" y="1168802"/>
            <a:ext cx="874596" cy="87459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2B0CFE-9769-0E16-BF64-AD4122D7DAC9}"/>
              </a:ext>
            </a:extLst>
          </p:cNvPr>
          <p:cNvSpPr txBox="1"/>
          <p:nvPr/>
        </p:nvSpPr>
        <p:spPr>
          <a:xfrm>
            <a:off x="9344965" y="6541846"/>
            <a:ext cx="276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noProof="1"/>
              <a:t>Submitted for publication</a:t>
            </a:r>
            <a:r>
              <a:rPr lang="en-US" noProof="1"/>
              <a:t> </a:t>
            </a:r>
          </a:p>
        </p:txBody>
      </p:sp>
      <p:pic>
        <p:nvPicPr>
          <p:cNvPr id="12" name="Immagine 1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FFD1E2B6-121E-1968-7ADB-A9074A4C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0" y="3440201"/>
            <a:ext cx="4739779" cy="3417799"/>
          </a:xfrm>
          <a:prstGeom prst="rect">
            <a:avLst/>
          </a:prstGeom>
        </p:spPr>
      </p:pic>
      <p:sp>
        <p:nvSpPr>
          <p:cNvPr id="26" name="object 31">
            <a:extLst>
              <a:ext uri="{FF2B5EF4-FFF2-40B4-BE49-F238E27FC236}">
                <a16:creationId xmlns:a16="http://schemas.microsoft.com/office/drawing/2014/main" id="{3DF9ECC6-04A2-1110-7EFF-A4C73B3C5595}"/>
              </a:ext>
            </a:extLst>
          </p:cNvPr>
          <p:cNvSpPr txBox="1"/>
          <p:nvPr/>
        </p:nvSpPr>
        <p:spPr>
          <a:xfrm>
            <a:off x="4985663" y="5726677"/>
            <a:ext cx="4223168" cy="8252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215" marR="30480" indent="-285750"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𝜋s</a:t>
            </a:r>
            <a:r>
              <a:rPr lang="it-IT" sz="2000" b="1" baseline="-25000" dirty="0">
                <a:solidFill>
                  <a:srgbClr val="FF0000"/>
                </a:solidFill>
                <a:latin typeface="Arial"/>
                <a:cs typeface="Arial"/>
              </a:rPr>
              <a:t>1/2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/>
                <a:cs typeface="Arial"/>
              </a:rPr>
              <a:t>empty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, 𝜋d</a:t>
            </a:r>
            <a:r>
              <a:rPr lang="it-IT" sz="2000" b="1" baseline="-25000" dirty="0">
                <a:solidFill>
                  <a:srgbClr val="FF0000"/>
                </a:solidFill>
                <a:latin typeface="Arial"/>
                <a:cs typeface="Arial"/>
              </a:rPr>
              <a:t>3/2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 full !</a:t>
            </a:r>
            <a:endParaRPr lang="it-IT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23215" marR="30480" indent="-28575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1600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proton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WF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g.s.</a:t>
            </a:r>
            <a:r>
              <a:rPr sz="1600" spc="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baseline="27777" dirty="0">
                <a:latin typeface="Arial"/>
                <a:cs typeface="Arial"/>
              </a:rPr>
              <a:t>46</a:t>
            </a:r>
            <a:r>
              <a:rPr sz="1600" dirty="0">
                <a:latin typeface="Arial"/>
                <a:cs typeface="Arial"/>
              </a:rPr>
              <a:t>Ar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25" dirty="0">
                <a:latin typeface="Arial"/>
                <a:cs typeface="Arial"/>
              </a:rPr>
              <a:t>not correctly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described</a:t>
            </a:r>
            <a:endParaRPr lang="it-IT" sz="1600" spc="-10" dirty="0">
              <a:latin typeface="Arial"/>
              <a:cs typeface="Arial"/>
            </a:endParaRPr>
          </a:p>
        </p:txBody>
      </p:sp>
      <p:grpSp>
        <p:nvGrpSpPr>
          <p:cNvPr id="143" name="Gruppo 142">
            <a:extLst>
              <a:ext uri="{FF2B5EF4-FFF2-40B4-BE49-F238E27FC236}">
                <a16:creationId xmlns:a16="http://schemas.microsoft.com/office/drawing/2014/main" id="{3A38C1E1-290D-1F63-80E6-6BAE44E7983E}"/>
              </a:ext>
            </a:extLst>
          </p:cNvPr>
          <p:cNvGrpSpPr/>
          <p:nvPr/>
        </p:nvGrpSpPr>
        <p:grpSpPr>
          <a:xfrm>
            <a:off x="4870213" y="4411418"/>
            <a:ext cx="3849718" cy="1258570"/>
            <a:chOff x="4870213" y="4411418"/>
            <a:chExt cx="3849718" cy="1258570"/>
          </a:xfrm>
        </p:grpSpPr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25C5C131-5B73-63B0-CB5F-561FF42F1FE9}"/>
                </a:ext>
              </a:extLst>
            </p:cNvPr>
            <p:cNvSpPr/>
            <p:nvPr/>
          </p:nvSpPr>
          <p:spPr>
            <a:xfrm>
              <a:off x="6078967" y="4411418"/>
              <a:ext cx="2604770" cy="1258570"/>
            </a:xfrm>
            <a:custGeom>
              <a:avLst/>
              <a:gdLst/>
              <a:ahLst/>
              <a:cxnLst/>
              <a:rect l="l" t="t" r="r" b="b"/>
              <a:pathLst>
                <a:path w="2604770" h="1258570">
                  <a:moveTo>
                    <a:pt x="2604350" y="0"/>
                  </a:moveTo>
                  <a:lnTo>
                    <a:pt x="0" y="0"/>
                  </a:lnTo>
                  <a:lnTo>
                    <a:pt x="0" y="1258138"/>
                  </a:lnTo>
                  <a:lnTo>
                    <a:pt x="2604350" y="1258138"/>
                  </a:lnTo>
                  <a:lnTo>
                    <a:pt x="2604350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7" name="object 21">
              <a:extLst>
                <a:ext uri="{FF2B5EF4-FFF2-40B4-BE49-F238E27FC236}">
                  <a16:creationId xmlns:a16="http://schemas.microsoft.com/office/drawing/2014/main" id="{48006BE7-F5D5-0367-516C-9FAB33FBD0B0}"/>
                </a:ext>
              </a:extLst>
            </p:cNvPr>
            <p:cNvGrpSpPr/>
            <p:nvPr/>
          </p:nvGrpSpPr>
          <p:grpSpPr>
            <a:xfrm>
              <a:off x="7425307" y="4953415"/>
              <a:ext cx="681000" cy="0"/>
              <a:chOff x="4304169" y="1764537"/>
              <a:chExt cx="681000" cy="0"/>
            </a:xfrm>
          </p:grpSpPr>
          <p:sp>
            <p:nvSpPr>
              <p:cNvPr id="19" name="object 22">
                <a:extLst>
                  <a:ext uri="{FF2B5EF4-FFF2-40B4-BE49-F238E27FC236}">
                    <a16:creationId xmlns:a16="http://schemas.microsoft.com/office/drawing/2014/main" id="{ECD53710-EDB6-5ED0-C65F-C9D56C99EB3C}"/>
                  </a:ext>
                </a:extLst>
              </p:cNvPr>
              <p:cNvSpPr/>
              <p:nvPr/>
            </p:nvSpPr>
            <p:spPr>
              <a:xfrm>
                <a:off x="4304169" y="176453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053" y="0"/>
                    </a:lnTo>
                  </a:path>
                </a:pathLst>
              </a:custGeom>
              <a:ln w="50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23">
                <a:extLst>
                  <a:ext uri="{FF2B5EF4-FFF2-40B4-BE49-F238E27FC236}">
                    <a16:creationId xmlns:a16="http://schemas.microsoft.com/office/drawing/2014/main" id="{84D7491B-30F9-FC7B-E196-A5409A23527C}"/>
                  </a:ext>
                </a:extLst>
              </p:cNvPr>
              <p:cNvSpPr/>
              <p:nvPr/>
            </p:nvSpPr>
            <p:spPr>
              <a:xfrm>
                <a:off x="4937544" y="1764537"/>
                <a:ext cx="47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625">
                    <a:moveTo>
                      <a:pt x="0" y="0"/>
                    </a:moveTo>
                    <a:lnTo>
                      <a:pt x="47053" y="0"/>
                    </a:lnTo>
                  </a:path>
                </a:pathLst>
              </a:custGeom>
              <a:ln w="5054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902329FD-6886-F97B-EDE6-03019AD8383C}"/>
                </a:ext>
              </a:extLst>
            </p:cNvPr>
            <p:cNvSpPr txBox="1"/>
            <p:nvPr/>
          </p:nvSpPr>
          <p:spPr>
            <a:xfrm>
              <a:off x="6237235" y="4927408"/>
              <a:ext cx="2300605" cy="1320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5"/>
                </a:spcBef>
                <a:tabLst>
                  <a:tab pos="1187450" algn="l"/>
                  <a:tab pos="1821180" algn="l"/>
                  <a:tab pos="2287270" algn="l"/>
                </a:tabLst>
              </a:pPr>
              <a:r>
                <a:rPr sz="700" u="sng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cs typeface="Times New Roman"/>
                </a:rPr>
                <a:t>	</a:t>
              </a:r>
              <a:r>
                <a:rPr sz="700" u="sng" spc="-5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2</a:t>
              </a:r>
              <a:r>
                <a:rPr sz="700" u="sng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	</a:t>
              </a:r>
              <a:r>
                <a:rPr sz="700" u="sng" spc="-5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2</a:t>
              </a:r>
              <a:r>
                <a:rPr sz="700" u="sng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cs typeface="Arial"/>
                </a:rPr>
                <a:t>	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22" name="object 25">
              <a:extLst>
                <a:ext uri="{FF2B5EF4-FFF2-40B4-BE49-F238E27FC236}">
                  <a16:creationId xmlns:a16="http://schemas.microsoft.com/office/drawing/2014/main" id="{6C0CD11F-25D2-F819-74D8-09882E6FD5C8}"/>
                </a:ext>
              </a:extLst>
            </p:cNvPr>
            <p:cNvSpPr txBox="1"/>
            <p:nvPr/>
          </p:nvSpPr>
          <p:spPr>
            <a:xfrm>
              <a:off x="5018798" y="4798978"/>
              <a:ext cx="3701133" cy="227626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5400">
                <a:lnSpc>
                  <a:spcPct val="100000"/>
                </a:lnSpc>
                <a:spcBef>
                  <a:spcPts val="95"/>
                </a:spcBef>
                <a:tabLst>
                  <a:tab pos="1212850" algn="l"/>
                  <a:tab pos="1846580" algn="l"/>
                </a:tabLst>
              </a:pPr>
              <a:r>
                <a:rPr sz="1400" b="1" dirty="0">
                  <a:latin typeface="Arial"/>
                  <a:cs typeface="Arial"/>
                </a:rPr>
                <a:t>C</a:t>
              </a:r>
              <a:r>
                <a:rPr sz="1400" b="1" baseline="27777" dirty="0">
                  <a:latin typeface="Arial"/>
                  <a:cs typeface="Arial"/>
                </a:rPr>
                <a:t>2</a:t>
              </a:r>
              <a:r>
                <a:rPr sz="1400" b="1" dirty="0">
                  <a:latin typeface="Arial"/>
                  <a:cs typeface="Arial"/>
                </a:rPr>
                <a:t>S</a:t>
              </a:r>
              <a:r>
                <a:rPr sz="1400" dirty="0">
                  <a:latin typeface="Arial"/>
                  <a:cs typeface="Arial"/>
                </a:rPr>
                <a:t>[</a:t>
              </a:r>
              <a:r>
                <a:rPr sz="1400" i="1" dirty="0">
                  <a:latin typeface="Arial"/>
                  <a:cs typeface="Arial"/>
                </a:rPr>
                <a:t>L</a:t>
              </a:r>
              <a:r>
                <a:rPr sz="1400" dirty="0">
                  <a:latin typeface="Arial"/>
                  <a:cs typeface="Arial"/>
                </a:rPr>
                <a:t>]</a:t>
              </a:r>
              <a:r>
                <a:rPr sz="1400" b="1" dirty="0">
                  <a:latin typeface="STIX Two Text"/>
                  <a:cs typeface="STIX Two Text"/>
                </a:rPr>
                <a:t>/</a:t>
              </a:r>
              <a:r>
                <a:rPr sz="1400" b="1" dirty="0">
                  <a:latin typeface="Arial"/>
                  <a:cs typeface="Arial"/>
                </a:rPr>
                <a:t>C</a:t>
              </a:r>
              <a:r>
                <a:rPr sz="1400" b="1" baseline="27777" dirty="0">
                  <a:latin typeface="Arial"/>
                  <a:cs typeface="Arial"/>
                </a:rPr>
                <a:t>2</a:t>
              </a:r>
              <a:r>
                <a:rPr sz="1400" b="1" dirty="0">
                  <a:latin typeface="Arial"/>
                  <a:cs typeface="Arial"/>
                </a:rPr>
                <a:t>S</a:t>
              </a:r>
              <a:r>
                <a:rPr sz="1400" dirty="0">
                  <a:latin typeface="Arial"/>
                  <a:cs typeface="Arial"/>
                </a:rPr>
                <a:t>[</a:t>
              </a:r>
              <a:r>
                <a:rPr sz="1400" i="1" dirty="0">
                  <a:latin typeface="Arial"/>
                  <a:cs typeface="Arial"/>
                </a:rPr>
                <a:t>L</a:t>
              </a:r>
              <a:r>
                <a:rPr sz="1400" i="1" spc="-15" dirty="0">
                  <a:latin typeface="Arial"/>
                  <a:cs typeface="Arial"/>
                </a:rPr>
                <a:t> </a:t>
              </a:r>
              <a:r>
                <a:rPr sz="1400" spc="185" dirty="0">
                  <a:latin typeface="Arial"/>
                  <a:cs typeface="Arial"/>
                </a:rPr>
                <a:t>=</a:t>
              </a:r>
              <a:r>
                <a:rPr sz="1400" spc="-15" dirty="0">
                  <a:latin typeface="Arial"/>
                  <a:cs typeface="Arial"/>
                </a:rPr>
                <a:t> </a:t>
              </a:r>
              <a:r>
                <a:rPr sz="1400" spc="-25" dirty="0">
                  <a:latin typeface="Arial"/>
                  <a:cs typeface="Arial"/>
                </a:rPr>
                <a:t>0]</a:t>
              </a:r>
              <a:r>
                <a:rPr sz="1400" dirty="0">
                  <a:latin typeface="Arial"/>
                  <a:cs typeface="Arial"/>
                </a:rPr>
                <a:t>	</a:t>
              </a:r>
              <a:r>
                <a:rPr lang="it-IT" sz="1400" spc="-37" dirty="0">
                  <a:latin typeface="Arial"/>
                  <a:cs typeface="Arial"/>
                </a:rPr>
                <a:t>3/2</a:t>
              </a:r>
              <a:r>
                <a:rPr lang="it-IT" sz="1400" spc="-37" baseline="30000" dirty="0">
                  <a:latin typeface="Arial"/>
                  <a:cs typeface="Arial"/>
                </a:rPr>
                <a:t>+</a:t>
              </a:r>
              <a:r>
                <a:rPr sz="1400" spc="277" baseline="47619" dirty="0">
                  <a:latin typeface="Arial"/>
                  <a:cs typeface="Arial"/>
                </a:rPr>
                <a:t> </a:t>
              </a:r>
              <a:r>
                <a:rPr sz="1400" spc="-20" dirty="0">
                  <a:latin typeface="Arial"/>
                  <a:cs typeface="Arial"/>
                </a:rPr>
                <a:t>state</a:t>
              </a:r>
              <a:r>
                <a:rPr sz="1400" dirty="0">
                  <a:latin typeface="Arial"/>
                  <a:cs typeface="Arial"/>
                </a:rPr>
                <a:t>	</a:t>
              </a:r>
              <a:r>
                <a:rPr lang="it-IT" sz="1400" spc="-37" dirty="0">
                  <a:latin typeface="Arial"/>
                  <a:cs typeface="Arial"/>
                </a:rPr>
                <a:t>7/2</a:t>
              </a:r>
              <a:r>
                <a:rPr lang="it-IT" sz="1400" spc="-37" baseline="30000" dirty="0">
                  <a:latin typeface="Arial"/>
                  <a:cs typeface="Arial"/>
                </a:rPr>
                <a:t>-</a:t>
              </a:r>
              <a:r>
                <a:rPr lang="it-IT" sz="1400" spc="-37" dirty="0">
                  <a:latin typeface="Arial"/>
                  <a:cs typeface="Arial"/>
                </a:rPr>
                <a:t> </a:t>
              </a:r>
              <a:r>
                <a:rPr sz="1400" spc="-10" dirty="0">
                  <a:latin typeface="Arial"/>
                  <a:cs typeface="Arial"/>
                </a:rPr>
                <a:t>state</a:t>
              </a:r>
              <a:endParaRPr sz="1400" dirty="0">
                <a:latin typeface="Arial"/>
                <a:cs typeface="Arial"/>
              </a:endParaRPr>
            </a:p>
          </p:txBody>
        </p:sp>
        <p:sp>
          <p:nvSpPr>
            <p:cNvPr id="23" name="object 26">
              <a:extLst>
                <a:ext uri="{FF2B5EF4-FFF2-40B4-BE49-F238E27FC236}">
                  <a16:creationId xmlns:a16="http://schemas.microsoft.com/office/drawing/2014/main" id="{41C7806E-8E09-EDCA-3BEC-4A66BC0F578F}"/>
                </a:ext>
              </a:extLst>
            </p:cNvPr>
            <p:cNvSpPr/>
            <p:nvPr/>
          </p:nvSpPr>
          <p:spPr>
            <a:xfrm flipV="1">
              <a:off x="4870213" y="5010737"/>
              <a:ext cx="3808221" cy="64619"/>
            </a:xfrm>
            <a:custGeom>
              <a:avLst/>
              <a:gdLst/>
              <a:ahLst/>
              <a:cxnLst/>
              <a:rect l="l" t="t" r="r" b="b"/>
              <a:pathLst>
                <a:path w="2287904">
                  <a:moveTo>
                    <a:pt x="0" y="0"/>
                  </a:moveTo>
                  <a:lnTo>
                    <a:pt x="2287816" y="0"/>
                  </a:lnTo>
                </a:path>
              </a:pathLst>
            </a:custGeom>
            <a:ln w="5054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7">
              <a:extLst>
                <a:ext uri="{FF2B5EF4-FFF2-40B4-BE49-F238E27FC236}">
                  <a16:creationId xmlns:a16="http://schemas.microsoft.com/office/drawing/2014/main" id="{06BF3167-D600-44C5-757F-DEBFA933EA6F}"/>
                </a:ext>
              </a:extLst>
            </p:cNvPr>
            <p:cNvSpPr txBox="1"/>
            <p:nvPr/>
          </p:nvSpPr>
          <p:spPr>
            <a:xfrm>
              <a:off x="6853656" y="5179253"/>
              <a:ext cx="1380538" cy="16844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>
                <a:lnSpc>
                  <a:spcPts val="1200"/>
                </a:lnSpc>
                <a:spcBef>
                  <a:spcPts val="95"/>
                </a:spcBef>
                <a:tabLst>
                  <a:tab pos="633095" algn="l"/>
                </a:tabLst>
              </a:pPr>
              <a:r>
                <a:rPr sz="1400" spc="-20" dirty="0">
                  <a:latin typeface="Arial"/>
                  <a:cs typeface="Arial"/>
                </a:rPr>
                <a:t>0.63</a:t>
              </a:r>
              <a:r>
                <a:rPr lang="it-IT" sz="1400" spc="-20" dirty="0">
                  <a:latin typeface="Arial"/>
                  <a:cs typeface="Arial"/>
                </a:rPr>
                <a:t>              2.6</a:t>
              </a:r>
              <a:endParaRPr lang="it-IT" sz="1400" dirty="0">
                <a:latin typeface="Arial"/>
                <a:cs typeface="Arial"/>
              </a:endParaRPr>
            </a:p>
          </p:txBody>
        </p:sp>
        <p:sp>
          <p:nvSpPr>
            <p:cNvPr id="25" name="object 28">
              <a:extLst>
                <a:ext uri="{FF2B5EF4-FFF2-40B4-BE49-F238E27FC236}">
                  <a16:creationId xmlns:a16="http://schemas.microsoft.com/office/drawing/2014/main" id="{53CB87BC-814F-6360-8719-CD7D20C5DAEB}"/>
                </a:ext>
              </a:extLst>
            </p:cNvPr>
            <p:cNvSpPr txBox="1"/>
            <p:nvPr/>
          </p:nvSpPr>
          <p:spPr>
            <a:xfrm>
              <a:off x="5180682" y="5152647"/>
              <a:ext cx="1741335" cy="476221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5400">
                <a:lnSpc>
                  <a:spcPts val="1200"/>
                </a:lnSpc>
                <a:spcBef>
                  <a:spcPts val="95"/>
                </a:spcBef>
              </a:pPr>
              <a:r>
                <a:rPr sz="1400" spc="-50" dirty="0">
                  <a:latin typeface="Arial"/>
                  <a:cs typeface="Arial"/>
                </a:rPr>
                <a:t>SDPF-U</a:t>
              </a:r>
              <a:endParaRPr sz="1400" dirty="0">
                <a:latin typeface="Arial"/>
                <a:cs typeface="Arial"/>
              </a:endParaRPr>
            </a:p>
            <a:p>
              <a:pPr marL="25400">
                <a:lnSpc>
                  <a:spcPts val="1200"/>
                </a:lnSpc>
              </a:pPr>
              <a:endParaRPr lang="it-IT" sz="1400" spc="-40" dirty="0">
                <a:latin typeface="Arial"/>
                <a:cs typeface="Arial"/>
              </a:endParaRPr>
            </a:p>
            <a:p>
              <a:pPr marL="25400">
                <a:lnSpc>
                  <a:spcPts val="1200"/>
                </a:lnSpc>
              </a:pPr>
              <a:r>
                <a:rPr sz="1400" spc="-40" dirty="0">
                  <a:latin typeface="Arial"/>
                  <a:cs typeface="Arial"/>
                </a:rPr>
                <a:t>Experiment</a:t>
              </a:r>
              <a:endParaRPr sz="1400" dirty="0">
                <a:latin typeface="Arial"/>
                <a:cs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95EE3C53-FB51-EC04-1BDF-60537D515002}"/>
                    </a:ext>
                  </a:extLst>
                </p:cNvPr>
                <p:cNvSpPr txBox="1"/>
                <p:nvPr/>
              </p:nvSpPr>
              <p:spPr>
                <a:xfrm>
                  <a:off x="6849224" y="5409130"/>
                  <a:ext cx="803618" cy="2314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b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sub>
                          <m:sup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sup>
                        </m:sSubSup>
                      </m:oMath>
                    </m:oMathPara>
                  </a14:m>
                  <a:endParaRPr lang="it-IT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95EE3C53-FB51-EC04-1BDF-60537D515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224" y="5409130"/>
                  <a:ext cx="803618" cy="231410"/>
                </a:xfrm>
                <a:prstGeom prst="rect">
                  <a:avLst/>
                </a:prstGeom>
                <a:blipFill>
                  <a:blip r:embed="rId4"/>
                  <a:stretch>
                    <a:fillRect l="-4688" r="-1563" b="-1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C186898F-A694-9421-A26F-741D3CEDA01D}"/>
                    </a:ext>
                  </a:extLst>
                </p:cNvPr>
                <p:cNvSpPr txBox="1"/>
                <p:nvPr/>
              </p:nvSpPr>
              <p:spPr>
                <a:xfrm>
                  <a:off x="7790635" y="5401201"/>
                  <a:ext cx="803618" cy="2346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b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sub>
                          <m:sup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it-IT" sz="1400" b="1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sup>
                        </m:sSubSup>
                      </m:oMath>
                    </m:oMathPara>
                  </a14:m>
                  <a:endParaRPr lang="it-IT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C186898F-A694-9421-A26F-741D3CEDA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0635" y="5401201"/>
                  <a:ext cx="803618" cy="234616"/>
                </a:xfrm>
                <a:prstGeom prst="rect">
                  <a:avLst/>
                </a:prstGeom>
                <a:blipFill>
                  <a:blip r:embed="rId5"/>
                  <a:stretch>
                    <a:fillRect l="-3125" r="-3125" b="-2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58D9BE0-253E-BCCE-F110-B1D0B446D2D6}"/>
              </a:ext>
            </a:extLst>
          </p:cNvPr>
          <p:cNvGrpSpPr/>
          <p:nvPr/>
        </p:nvGrpSpPr>
        <p:grpSpPr>
          <a:xfrm>
            <a:off x="9828162" y="4993448"/>
            <a:ext cx="1841615" cy="1411065"/>
            <a:chOff x="37707" y="2693274"/>
            <a:chExt cx="2662295" cy="1909181"/>
          </a:xfrm>
        </p:grpSpPr>
        <p:grpSp>
          <p:nvGrpSpPr>
            <p:cNvPr id="30" name="object 8">
              <a:extLst>
                <a:ext uri="{FF2B5EF4-FFF2-40B4-BE49-F238E27FC236}">
                  <a16:creationId xmlns:a16="http://schemas.microsoft.com/office/drawing/2014/main" id="{41F26083-4EE0-A971-DE59-3C72CAA78585}"/>
                </a:ext>
              </a:extLst>
            </p:cNvPr>
            <p:cNvGrpSpPr/>
            <p:nvPr/>
          </p:nvGrpSpPr>
          <p:grpSpPr>
            <a:xfrm>
              <a:off x="596687" y="4406691"/>
              <a:ext cx="0" cy="15240"/>
              <a:chOff x="631075" y="2848473"/>
              <a:chExt cx="0" cy="15240"/>
            </a:xfrm>
          </p:grpSpPr>
          <p:sp>
            <p:nvSpPr>
              <p:cNvPr id="139" name="object 9">
                <a:extLst>
                  <a:ext uri="{FF2B5EF4-FFF2-40B4-BE49-F238E27FC236}">
                    <a16:creationId xmlns:a16="http://schemas.microsoft.com/office/drawing/2014/main" id="{70AEEDBA-2E1B-4EBE-49EB-667F995D1CF8}"/>
                  </a:ext>
                </a:extLst>
              </p:cNvPr>
              <p:cNvSpPr/>
              <p:nvPr/>
            </p:nvSpPr>
            <p:spPr>
              <a:xfrm>
                <a:off x="631075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0">
                <a:extLst>
                  <a:ext uri="{FF2B5EF4-FFF2-40B4-BE49-F238E27FC236}">
                    <a16:creationId xmlns:a16="http://schemas.microsoft.com/office/drawing/2014/main" id="{767857FE-4DA3-8655-E4E3-31A02F5ACFC8}"/>
                  </a:ext>
                </a:extLst>
              </p:cNvPr>
              <p:cNvSpPr/>
              <p:nvPr/>
            </p:nvSpPr>
            <p:spPr>
              <a:xfrm>
                <a:off x="631075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354345FB-9000-C682-8678-2DD4A822E205}"/>
                </a:ext>
              </a:extLst>
            </p:cNvPr>
            <p:cNvSpPr txBox="1"/>
            <p:nvPr/>
          </p:nvSpPr>
          <p:spPr>
            <a:xfrm>
              <a:off x="559716" y="4391397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0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32" name="object 12">
              <a:extLst>
                <a:ext uri="{FF2B5EF4-FFF2-40B4-BE49-F238E27FC236}">
                  <a16:creationId xmlns:a16="http://schemas.microsoft.com/office/drawing/2014/main" id="{4082943F-709A-C10A-01B6-EABFFADA3923}"/>
                </a:ext>
              </a:extLst>
            </p:cNvPr>
            <p:cNvGrpSpPr/>
            <p:nvPr/>
          </p:nvGrpSpPr>
          <p:grpSpPr>
            <a:xfrm>
              <a:off x="998029" y="4406691"/>
              <a:ext cx="1204025" cy="15240"/>
              <a:chOff x="1032417" y="2848473"/>
              <a:chExt cx="1204025" cy="15240"/>
            </a:xfrm>
          </p:grpSpPr>
          <p:sp>
            <p:nvSpPr>
              <p:cNvPr id="131" name="object 13">
                <a:extLst>
                  <a:ext uri="{FF2B5EF4-FFF2-40B4-BE49-F238E27FC236}">
                    <a16:creationId xmlns:a16="http://schemas.microsoft.com/office/drawing/2014/main" id="{3489216C-5DFD-3CDA-E122-46DA407BFCCD}"/>
                  </a:ext>
                </a:extLst>
              </p:cNvPr>
              <p:cNvSpPr/>
              <p:nvPr/>
            </p:nvSpPr>
            <p:spPr>
              <a:xfrm>
                <a:off x="1032417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14">
                <a:extLst>
                  <a:ext uri="{FF2B5EF4-FFF2-40B4-BE49-F238E27FC236}">
                    <a16:creationId xmlns:a16="http://schemas.microsoft.com/office/drawing/2014/main" id="{8FF34273-41D8-1039-1AA4-CC8C35D36212}"/>
                  </a:ext>
                </a:extLst>
              </p:cNvPr>
              <p:cNvSpPr/>
              <p:nvPr/>
            </p:nvSpPr>
            <p:spPr>
              <a:xfrm>
                <a:off x="1032417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15">
                <a:extLst>
                  <a:ext uri="{FF2B5EF4-FFF2-40B4-BE49-F238E27FC236}">
                    <a16:creationId xmlns:a16="http://schemas.microsoft.com/office/drawing/2014/main" id="{6EA12C72-9D8B-315D-1E35-E16F8D51C743}"/>
                  </a:ext>
                </a:extLst>
              </p:cNvPr>
              <p:cNvSpPr/>
              <p:nvPr/>
            </p:nvSpPr>
            <p:spPr>
              <a:xfrm>
                <a:off x="1433758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6">
                <a:extLst>
                  <a:ext uri="{FF2B5EF4-FFF2-40B4-BE49-F238E27FC236}">
                    <a16:creationId xmlns:a16="http://schemas.microsoft.com/office/drawing/2014/main" id="{9C6C58A1-A743-C985-DAA4-31AEBC7C03B5}"/>
                  </a:ext>
                </a:extLst>
              </p:cNvPr>
              <p:cNvSpPr/>
              <p:nvPr/>
            </p:nvSpPr>
            <p:spPr>
              <a:xfrm>
                <a:off x="1433758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7">
                <a:extLst>
                  <a:ext uri="{FF2B5EF4-FFF2-40B4-BE49-F238E27FC236}">
                    <a16:creationId xmlns:a16="http://schemas.microsoft.com/office/drawing/2014/main" id="{DCC55522-B6C5-B748-5DBD-61AE27DF1D67}"/>
                  </a:ext>
                </a:extLst>
              </p:cNvPr>
              <p:cNvSpPr/>
              <p:nvPr/>
            </p:nvSpPr>
            <p:spPr>
              <a:xfrm>
                <a:off x="1835100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8">
                <a:extLst>
                  <a:ext uri="{FF2B5EF4-FFF2-40B4-BE49-F238E27FC236}">
                    <a16:creationId xmlns:a16="http://schemas.microsoft.com/office/drawing/2014/main" id="{F788208B-8185-EB7D-2059-3E41E9A1C6BE}"/>
                  </a:ext>
                </a:extLst>
              </p:cNvPr>
              <p:cNvSpPr/>
              <p:nvPr/>
            </p:nvSpPr>
            <p:spPr>
              <a:xfrm>
                <a:off x="1835100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9">
                <a:extLst>
                  <a:ext uri="{FF2B5EF4-FFF2-40B4-BE49-F238E27FC236}">
                    <a16:creationId xmlns:a16="http://schemas.microsoft.com/office/drawing/2014/main" id="{6D1A0AB3-C4B4-DFCA-9018-4384A053BAD9}"/>
                  </a:ext>
                </a:extLst>
              </p:cNvPr>
              <p:cNvSpPr/>
              <p:nvPr/>
            </p:nvSpPr>
            <p:spPr>
              <a:xfrm>
                <a:off x="2236442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20">
                <a:extLst>
                  <a:ext uri="{FF2B5EF4-FFF2-40B4-BE49-F238E27FC236}">
                    <a16:creationId xmlns:a16="http://schemas.microsoft.com/office/drawing/2014/main" id="{12D90D5A-DEB2-4C70-DE3E-7F22A54021BB}"/>
                  </a:ext>
                </a:extLst>
              </p:cNvPr>
              <p:cNvSpPr/>
              <p:nvPr/>
            </p:nvSpPr>
            <p:spPr>
              <a:xfrm>
                <a:off x="2236442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" name="object 21">
              <a:extLst>
                <a:ext uri="{FF2B5EF4-FFF2-40B4-BE49-F238E27FC236}">
                  <a16:creationId xmlns:a16="http://schemas.microsoft.com/office/drawing/2014/main" id="{0A0A2356-2F68-2660-0547-C0FA7C69A954}"/>
                </a:ext>
              </a:extLst>
            </p:cNvPr>
            <p:cNvSpPr txBox="1"/>
            <p:nvPr/>
          </p:nvSpPr>
          <p:spPr>
            <a:xfrm>
              <a:off x="2165083" y="4391397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8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34" name="object 22">
              <a:extLst>
                <a:ext uri="{FF2B5EF4-FFF2-40B4-BE49-F238E27FC236}">
                  <a16:creationId xmlns:a16="http://schemas.microsoft.com/office/drawing/2014/main" id="{826A7C90-34FA-6171-509B-26A78B73CC55}"/>
                </a:ext>
              </a:extLst>
            </p:cNvPr>
            <p:cNvGrpSpPr/>
            <p:nvPr/>
          </p:nvGrpSpPr>
          <p:grpSpPr>
            <a:xfrm>
              <a:off x="2603396" y="4406691"/>
              <a:ext cx="0" cy="15240"/>
              <a:chOff x="2637784" y="2848473"/>
              <a:chExt cx="0" cy="15240"/>
            </a:xfrm>
          </p:grpSpPr>
          <p:sp>
            <p:nvSpPr>
              <p:cNvPr id="129" name="object 23">
                <a:extLst>
                  <a:ext uri="{FF2B5EF4-FFF2-40B4-BE49-F238E27FC236}">
                    <a16:creationId xmlns:a16="http://schemas.microsoft.com/office/drawing/2014/main" id="{FDD4693F-58FD-4F6F-9AA8-AF6243197FE7}"/>
                  </a:ext>
                </a:extLst>
              </p:cNvPr>
              <p:cNvSpPr/>
              <p:nvPr/>
            </p:nvSpPr>
            <p:spPr>
              <a:xfrm>
                <a:off x="2637784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24">
                <a:extLst>
                  <a:ext uri="{FF2B5EF4-FFF2-40B4-BE49-F238E27FC236}">
                    <a16:creationId xmlns:a16="http://schemas.microsoft.com/office/drawing/2014/main" id="{E2FBAE79-7D75-14B1-947C-940BB18C440F}"/>
                  </a:ext>
                </a:extLst>
              </p:cNvPr>
              <p:cNvSpPr/>
              <p:nvPr/>
            </p:nvSpPr>
            <p:spPr>
              <a:xfrm>
                <a:off x="2637784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" name="object 25">
              <a:extLst>
                <a:ext uri="{FF2B5EF4-FFF2-40B4-BE49-F238E27FC236}">
                  <a16:creationId xmlns:a16="http://schemas.microsoft.com/office/drawing/2014/main" id="{E1218336-D0AF-6806-E234-54E64802A06A}"/>
                </a:ext>
              </a:extLst>
            </p:cNvPr>
            <p:cNvSpPr txBox="1"/>
            <p:nvPr/>
          </p:nvSpPr>
          <p:spPr>
            <a:xfrm>
              <a:off x="2542155" y="4391397"/>
              <a:ext cx="12255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5" dirty="0">
                  <a:latin typeface="Times New Roman"/>
                  <a:cs typeface="Times New Roman"/>
                </a:rPr>
                <a:t>10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36" name="object 26">
              <a:extLst>
                <a:ext uri="{FF2B5EF4-FFF2-40B4-BE49-F238E27FC236}">
                  <a16:creationId xmlns:a16="http://schemas.microsoft.com/office/drawing/2014/main" id="{4D4D1C75-BEED-ED63-5508-BDC1AECFB1D8}"/>
                </a:ext>
              </a:extLst>
            </p:cNvPr>
            <p:cNvSpPr txBox="1"/>
            <p:nvPr/>
          </p:nvSpPr>
          <p:spPr>
            <a:xfrm>
              <a:off x="1381651" y="4419677"/>
              <a:ext cx="759090" cy="18277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45085">
                <a:lnSpc>
                  <a:spcPts val="940"/>
                </a:lnSpc>
                <a:spcBef>
                  <a:spcPts val="130"/>
                </a:spcBef>
                <a:tabLst>
                  <a:tab pos="446405" algn="l"/>
                </a:tabLst>
              </a:pPr>
              <a:r>
                <a:rPr sz="800" spc="-50" dirty="0">
                  <a:latin typeface="Times New Roman"/>
                  <a:cs typeface="Times New Roman"/>
                </a:rPr>
                <a:t>4</a:t>
              </a:r>
              <a:r>
                <a:rPr sz="800" dirty="0">
                  <a:latin typeface="Times New Roman"/>
                  <a:cs typeface="Times New Roman"/>
                </a:rPr>
                <a:t>	</a:t>
              </a:r>
              <a:r>
                <a:rPr sz="800" spc="-50" dirty="0">
                  <a:latin typeface="Times New Roman"/>
                  <a:cs typeface="Times New Roman"/>
                </a:rPr>
                <a:t>6</a:t>
              </a:r>
              <a:endParaRPr sz="800" dirty="0">
                <a:latin typeface="Times New Roman"/>
                <a:cs typeface="Times New Roman"/>
              </a:endParaRPr>
            </a:p>
            <a:p>
              <a:pPr marL="12700">
                <a:lnSpc>
                  <a:spcPts val="940"/>
                </a:lnSpc>
              </a:pPr>
              <a:r>
                <a:rPr sz="800" dirty="0">
                  <a:latin typeface="Times New Roman"/>
                  <a:cs typeface="Times New Roman"/>
                </a:rPr>
                <a:t>Radius</a:t>
              </a:r>
              <a:r>
                <a:rPr sz="800" spc="114" dirty="0">
                  <a:latin typeface="Times New Roman"/>
                  <a:cs typeface="Times New Roman"/>
                </a:rPr>
                <a:t> </a:t>
              </a:r>
              <a:r>
                <a:rPr sz="800" spc="-20" dirty="0">
                  <a:latin typeface="Times New Roman"/>
                  <a:cs typeface="Times New Roman"/>
                </a:rPr>
                <a:t>(fm)</a:t>
              </a:r>
              <a:endParaRPr sz="800" dirty="0">
                <a:latin typeface="Times New Roman"/>
                <a:cs typeface="Times New Roman"/>
              </a:endParaRPr>
            </a:p>
          </p:txBody>
        </p:sp>
        <p:grpSp>
          <p:nvGrpSpPr>
            <p:cNvPr id="37" name="object 27">
              <a:extLst>
                <a:ext uri="{FF2B5EF4-FFF2-40B4-BE49-F238E27FC236}">
                  <a16:creationId xmlns:a16="http://schemas.microsoft.com/office/drawing/2014/main" id="{B1320048-C906-6119-D015-E3DA72D56E6B}"/>
                </a:ext>
              </a:extLst>
            </p:cNvPr>
            <p:cNvGrpSpPr/>
            <p:nvPr/>
          </p:nvGrpSpPr>
          <p:grpSpPr>
            <a:xfrm>
              <a:off x="481679" y="2693274"/>
              <a:ext cx="2218323" cy="1713864"/>
              <a:chOff x="516067" y="1135056"/>
              <a:chExt cx="2218323" cy="1713864"/>
            </a:xfrm>
          </p:grpSpPr>
          <p:sp>
            <p:nvSpPr>
              <p:cNvPr id="49" name="object 28">
                <a:extLst>
                  <a:ext uri="{FF2B5EF4-FFF2-40B4-BE49-F238E27FC236}">
                    <a16:creationId xmlns:a16="http://schemas.microsoft.com/office/drawing/2014/main" id="{1C8AC340-2CCF-2F9A-C34F-3495C672B9F3}"/>
                  </a:ext>
                </a:extLst>
              </p:cNvPr>
              <p:cNvSpPr/>
              <p:nvPr/>
            </p:nvSpPr>
            <p:spPr>
              <a:xfrm>
                <a:off x="516067" y="277059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29">
                <a:extLst>
                  <a:ext uri="{FF2B5EF4-FFF2-40B4-BE49-F238E27FC236}">
                    <a16:creationId xmlns:a16="http://schemas.microsoft.com/office/drawing/2014/main" id="{837AEA56-975A-366D-80FD-84D22B9E89A5}"/>
                  </a:ext>
                </a:extLst>
              </p:cNvPr>
              <p:cNvSpPr/>
              <p:nvPr/>
            </p:nvSpPr>
            <p:spPr>
              <a:xfrm>
                <a:off x="516067" y="277059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30">
                <a:extLst>
                  <a:ext uri="{FF2B5EF4-FFF2-40B4-BE49-F238E27FC236}">
                    <a16:creationId xmlns:a16="http://schemas.microsoft.com/office/drawing/2014/main" id="{B6900FA0-48AD-2AA3-47EC-4B939047A236}"/>
                  </a:ext>
                </a:extLst>
              </p:cNvPr>
              <p:cNvSpPr/>
              <p:nvPr/>
            </p:nvSpPr>
            <p:spPr>
              <a:xfrm>
                <a:off x="516067" y="2427352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31">
                <a:extLst>
                  <a:ext uri="{FF2B5EF4-FFF2-40B4-BE49-F238E27FC236}">
                    <a16:creationId xmlns:a16="http://schemas.microsoft.com/office/drawing/2014/main" id="{CC6CBD1F-B962-3C8B-A66D-A22405726BA8}"/>
                  </a:ext>
                </a:extLst>
              </p:cNvPr>
              <p:cNvSpPr/>
              <p:nvPr/>
            </p:nvSpPr>
            <p:spPr>
              <a:xfrm>
                <a:off x="516067" y="2427352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32">
                <a:extLst>
                  <a:ext uri="{FF2B5EF4-FFF2-40B4-BE49-F238E27FC236}">
                    <a16:creationId xmlns:a16="http://schemas.microsoft.com/office/drawing/2014/main" id="{709D9762-E135-33D8-3527-29BFA76832F3}"/>
                  </a:ext>
                </a:extLst>
              </p:cNvPr>
              <p:cNvSpPr/>
              <p:nvPr/>
            </p:nvSpPr>
            <p:spPr>
              <a:xfrm>
                <a:off x="516067" y="2084113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33">
                <a:extLst>
                  <a:ext uri="{FF2B5EF4-FFF2-40B4-BE49-F238E27FC236}">
                    <a16:creationId xmlns:a16="http://schemas.microsoft.com/office/drawing/2014/main" id="{E553924D-491A-62C4-DF6B-FA924A09231B}"/>
                  </a:ext>
                </a:extLst>
              </p:cNvPr>
              <p:cNvSpPr/>
              <p:nvPr/>
            </p:nvSpPr>
            <p:spPr>
              <a:xfrm>
                <a:off x="516067" y="2084113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34">
                <a:extLst>
                  <a:ext uri="{FF2B5EF4-FFF2-40B4-BE49-F238E27FC236}">
                    <a16:creationId xmlns:a16="http://schemas.microsoft.com/office/drawing/2014/main" id="{201528C9-41AC-B7E6-5BDB-F78231C768EA}"/>
                  </a:ext>
                </a:extLst>
              </p:cNvPr>
              <p:cNvSpPr/>
              <p:nvPr/>
            </p:nvSpPr>
            <p:spPr>
              <a:xfrm>
                <a:off x="516067" y="174087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35">
                <a:extLst>
                  <a:ext uri="{FF2B5EF4-FFF2-40B4-BE49-F238E27FC236}">
                    <a16:creationId xmlns:a16="http://schemas.microsoft.com/office/drawing/2014/main" id="{2DCCB5CF-2E3B-70F8-B654-4580B07076B7}"/>
                  </a:ext>
                </a:extLst>
              </p:cNvPr>
              <p:cNvSpPr/>
              <p:nvPr/>
            </p:nvSpPr>
            <p:spPr>
              <a:xfrm>
                <a:off x="516067" y="174087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36">
                <a:extLst>
                  <a:ext uri="{FF2B5EF4-FFF2-40B4-BE49-F238E27FC236}">
                    <a16:creationId xmlns:a16="http://schemas.microsoft.com/office/drawing/2014/main" id="{A51B052C-8918-1DB2-5076-0F25B631D13D}"/>
                  </a:ext>
                </a:extLst>
              </p:cNvPr>
              <p:cNvSpPr/>
              <p:nvPr/>
            </p:nvSpPr>
            <p:spPr>
              <a:xfrm>
                <a:off x="516067" y="139763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37">
                <a:extLst>
                  <a:ext uri="{FF2B5EF4-FFF2-40B4-BE49-F238E27FC236}">
                    <a16:creationId xmlns:a16="http://schemas.microsoft.com/office/drawing/2014/main" id="{92489820-70C8-37A1-2A2B-2F3E7E826C31}"/>
                  </a:ext>
                </a:extLst>
              </p:cNvPr>
              <p:cNvSpPr/>
              <p:nvPr/>
            </p:nvSpPr>
            <p:spPr>
              <a:xfrm>
                <a:off x="516067" y="139763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38">
                <a:extLst>
                  <a:ext uri="{FF2B5EF4-FFF2-40B4-BE49-F238E27FC236}">
                    <a16:creationId xmlns:a16="http://schemas.microsoft.com/office/drawing/2014/main" id="{38487F44-61E9-595E-184B-0E88E1E32787}"/>
                  </a:ext>
                </a:extLst>
              </p:cNvPr>
              <p:cNvSpPr/>
              <p:nvPr/>
            </p:nvSpPr>
            <p:spPr>
              <a:xfrm>
                <a:off x="530940" y="1135056"/>
                <a:ext cx="2203450" cy="1713864"/>
              </a:xfrm>
              <a:custGeom>
                <a:avLst/>
                <a:gdLst/>
                <a:ahLst/>
                <a:cxnLst/>
                <a:rect l="l" t="t" r="r" b="b"/>
                <a:pathLst>
                  <a:path w="2203450" h="1713864">
                    <a:moveTo>
                      <a:pt x="0" y="1713417"/>
                    </a:moveTo>
                    <a:lnTo>
                      <a:pt x="0" y="0"/>
                    </a:lnTo>
                  </a:path>
                  <a:path w="2203450" h="1713864">
                    <a:moveTo>
                      <a:pt x="2202965" y="1713417"/>
                    </a:moveTo>
                    <a:lnTo>
                      <a:pt x="2202965" y="0"/>
                    </a:lnTo>
                  </a:path>
                  <a:path w="2203450" h="1713864">
                    <a:moveTo>
                      <a:pt x="0" y="1713417"/>
                    </a:moveTo>
                    <a:lnTo>
                      <a:pt x="2202965" y="1713417"/>
                    </a:lnTo>
                  </a:path>
                  <a:path w="2203450" h="1713864">
                    <a:moveTo>
                      <a:pt x="0" y="0"/>
                    </a:moveTo>
                    <a:lnTo>
                      <a:pt x="2202965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39">
                <a:extLst>
                  <a:ext uri="{FF2B5EF4-FFF2-40B4-BE49-F238E27FC236}">
                    <a16:creationId xmlns:a16="http://schemas.microsoft.com/office/drawing/2014/main" id="{D31B782C-B430-2F56-B753-A1540576318E}"/>
                  </a:ext>
                </a:extLst>
              </p:cNvPr>
              <p:cNvSpPr/>
              <p:nvPr/>
            </p:nvSpPr>
            <p:spPr>
              <a:xfrm>
                <a:off x="631075" y="1616126"/>
                <a:ext cx="2002789" cy="1155065"/>
              </a:xfrm>
              <a:custGeom>
                <a:avLst/>
                <a:gdLst/>
                <a:ahLst/>
                <a:cxnLst/>
                <a:rect l="l" t="t" r="r" b="b"/>
                <a:pathLst>
                  <a:path w="2002789" h="1155064">
                    <a:moveTo>
                      <a:pt x="0" y="379962"/>
                    </a:moveTo>
                    <a:lnTo>
                      <a:pt x="48161" y="371820"/>
                    </a:lnTo>
                    <a:lnTo>
                      <a:pt x="84281" y="354990"/>
                    </a:lnTo>
                    <a:lnTo>
                      <a:pt x="120402" y="329281"/>
                    </a:lnTo>
                    <a:lnTo>
                      <a:pt x="152509" y="299468"/>
                    </a:lnTo>
                    <a:lnTo>
                      <a:pt x="184617" y="263921"/>
                    </a:lnTo>
                    <a:lnTo>
                      <a:pt x="228764" y="208015"/>
                    </a:lnTo>
                    <a:lnTo>
                      <a:pt x="268898" y="153705"/>
                    </a:lnTo>
                    <a:lnTo>
                      <a:pt x="301006" y="110970"/>
                    </a:lnTo>
                    <a:lnTo>
                      <a:pt x="337127" y="67181"/>
                    </a:lnTo>
                    <a:lnTo>
                      <a:pt x="365221" y="38659"/>
                    </a:lnTo>
                    <a:lnTo>
                      <a:pt x="401341" y="12202"/>
                    </a:lnTo>
                    <a:lnTo>
                      <a:pt x="441475" y="0"/>
                    </a:lnTo>
                    <a:lnTo>
                      <a:pt x="449502" y="42"/>
                    </a:lnTo>
                    <a:lnTo>
                      <a:pt x="489636" y="13783"/>
                    </a:lnTo>
                    <a:lnTo>
                      <a:pt x="521744" y="41574"/>
                    </a:lnTo>
                    <a:lnTo>
                      <a:pt x="545824" y="72184"/>
                    </a:lnTo>
                    <a:lnTo>
                      <a:pt x="569905" y="110780"/>
                    </a:lnTo>
                    <a:lnTo>
                      <a:pt x="593985" y="156748"/>
                    </a:lnTo>
                    <a:lnTo>
                      <a:pt x="626093" y="228018"/>
                    </a:lnTo>
                    <a:lnTo>
                      <a:pt x="642146" y="267231"/>
                    </a:lnTo>
                    <a:lnTo>
                      <a:pt x="662213" y="318899"/>
                    </a:lnTo>
                    <a:lnTo>
                      <a:pt x="686294" y="383805"/>
                    </a:lnTo>
                    <a:lnTo>
                      <a:pt x="722415" y="484348"/>
                    </a:lnTo>
                    <a:lnTo>
                      <a:pt x="766562" y="606710"/>
                    </a:lnTo>
                    <a:lnTo>
                      <a:pt x="790643" y="670803"/>
                    </a:lnTo>
                    <a:lnTo>
                      <a:pt x="810710" y="721855"/>
                    </a:lnTo>
                    <a:lnTo>
                      <a:pt x="830777" y="770273"/>
                    </a:lnTo>
                    <a:lnTo>
                      <a:pt x="846831" y="806864"/>
                    </a:lnTo>
                    <a:lnTo>
                      <a:pt x="878938" y="873769"/>
                    </a:lnTo>
                    <a:lnTo>
                      <a:pt x="911045" y="931826"/>
                    </a:lnTo>
                    <a:lnTo>
                      <a:pt x="943153" y="980947"/>
                    </a:lnTo>
                    <a:lnTo>
                      <a:pt x="971247" y="1016889"/>
                    </a:lnTo>
                    <a:lnTo>
                      <a:pt x="1007367" y="1054251"/>
                    </a:lnTo>
                    <a:lnTo>
                      <a:pt x="1039475" y="1080092"/>
                    </a:lnTo>
                    <a:lnTo>
                      <a:pt x="1087636" y="1108186"/>
                    </a:lnTo>
                    <a:lnTo>
                      <a:pt x="1135797" y="1126494"/>
                    </a:lnTo>
                    <a:lnTo>
                      <a:pt x="1175931" y="1136428"/>
                    </a:lnTo>
                    <a:lnTo>
                      <a:pt x="1224092" y="1144009"/>
                    </a:lnTo>
                    <a:lnTo>
                      <a:pt x="1284293" y="1149290"/>
                    </a:lnTo>
                    <a:lnTo>
                      <a:pt x="1324427" y="1151257"/>
                    </a:lnTo>
                    <a:lnTo>
                      <a:pt x="1376602" y="1152754"/>
                    </a:lnTo>
                    <a:lnTo>
                      <a:pt x="1448843" y="1153753"/>
                    </a:lnTo>
                    <a:lnTo>
                      <a:pt x="1569246" y="1154298"/>
                    </a:lnTo>
                    <a:lnTo>
                      <a:pt x="1898346" y="1154461"/>
                    </a:lnTo>
                    <a:lnTo>
                      <a:pt x="2002695" y="1154464"/>
                    </a:lnTo>
                  </a:path>
                </a:pathLst>
              </a:custGeom>
              <a:ln w="8499">
                <a:solidFill>
                  <a:srgbClr val="8A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40">
                <a:extLst>
                  <a:ext uri="{FF2B5EF4-FFF2-40B4-BE49-F238E27FC236}">
                    <a16:creationId xmlns:a16="http://schemas.microsoft.com/office/drawing/2014/main" id="{0666DF53-38E5-FF31-15DA-EC3022E79474}"/>
                  </a:ext>
                </a:extLst>
              </p:cNvPr>
              <p:cNvSpPr/>
              <p:nvPr/>
            </p:nvSpPr>
            <p:spPr>
              <a:xfrm>
                <a:off x="631075" y="1212938"/>
                <a:ext cx="2002789" cy="1557655"/>
              </a:xfrm>
              <a:custGeom>
                <a:avLst/>
                <a:gdLst/>
                <a:ahLst/>
                <a:cxnLst/>
                <a:rect l="l" t="t" r="r" b="b"/>
                <a:pathLst>
                  <a:path w="2002789" h="1557655">
                    <a:moveTo>
                      <a:pt x="0" y="0"/>
                    </a:moveTo>
                    <a:lnTo>
                      <a:pt x="48161" y="10565"/>
                    </a:lnTo>
                    <a:lnTo>
                      <a:pt x="88295" y="33098"/>
                    </a:lnTo>
                    <a:lnTo>
                      <a:pt x="168563" y="91683"/>
                    </a:lnTo>
                    <a:lnTo>
                      <a:pt x="184617" y="101689"/>
                    </a:lnTo>
                    <a:lnTo>
                      <a:pt x="220737" y="117954"/>
                    </a:lnTo>
                    <a:lnTo>
                      <a:pt x="256858" y="123104"/>
                    </a:lnTo>
                    <a:lnTo>
                      <a:pt x="268898" y="122082"/>
                    </a:lnTo>
                    <a:lnTo>
                      <a:pt x="317060" y="104881"/>
                    </a:lnTo>
                    <a:lnTo>
                      <a:pt x="365221" y="71855"/>
                    </a:lnTo>
                    <a:lnTo>
                      <a:pt x="413382" y="34770"/>
                    </a:lnTo>
                    <a:lnTo>
                      <a:pt x="429435" y="24138"/>
                    </a:lnTo>
                    <a:lnTo>
                      <a:pt x="469569" y="7070"/>
                    </a:lnTo>
                    <a:lnTo>
                      <a:pt x="485623" y="5554"/>
                    </a:lnTo>
                    <a:lnTo>
                      <a:pt x="493650" y="6196"/>
                    </a:lnTo>
                    <a:lnTo>
                      <a:pt x="533784" y="25519"/>
                    </a:lnTo>
                    <a:lnTo>
                      <a:pt x="565891" y="62563"/>
                    </a:lnTo>
                    <a:lnTo>
                      <a:pt x="593985" y="111683"/>
                    </a:lnTo>
                    <a:lnTo>
                      <a:pt x="618066" y="165979"/>
                    </a:lnTo>
                    <a:lnTo>
                      <a:pt x="642146" y="230759"/>
                    </a:lnTo>
                    <a:lnTo>
                      <a:pt x="670240" y="317979"/>
                    </a:lnTo>
                    <a:lnTo>
                      <a:pt x="686294" y="372549"/>
                    </a:lnTo>
                    <a:lnTo>
                      <a:pt x="706361" y="444593"/>
                    </a:lnTo>
                    <a:lnTo>
                      <a:pt x="730442" y="535150"/>
                    </a:lnTo>
                    <a:lnTo>
                      <a:pt x="774589" y="706314"/>
                    </a:lnTo>
                    <a:lnTo>
                      <a:pt x="806696" y="829194"/>
                    </a:lnTo>
                    <a:lnTo>
                      <a:pt x="830777" y="917622"/>
                    </a:lnTo>
                    <a:lnTo>
                      <a:pt x="850844" y="987704"/>
                    </a:lnTo>
                    <a:lnTo>
                      <a:pt x="866898" y="1040928"/>
                    </a:lnTo>
                    <a:lnTo>
                      <a:pt x="882951" y="1091341"/>
                    </a:lnTo>
                    <a:lnTo>
                      <a:pt x="899005" y="1138745"/>
                    </a:lnTo>
                    <a:lnTo>
                      <a:pt x="915059" y="1183006"/>
                    </a:lnTo>
                    <a:lnTo>
                      <a:pt x="931112" y="1224052"/>
                    </a:lnTo>
                    <a:lnTo>
                      <a:pt x="947166" y="1261862"/>
                    </a:lnTo>
                    <a:lnTo>
                      <a:pt x="971247" y="1312589"/>
                    </a:lnTo>
                    <a:lnTo>
                      <a:pt x="995327" y="1356392"/>
                    </a:lnTo>
                    <a:lnTo>
                      <a:pt x="1019408" y="1393715"/>
                    </a:lnTo>
                    <a:lnTo>
                      <a:pt x="1043488" y="1425115"/>
                    </a:lnTo>
                    <a:lnTo>
                      <a:pt x="1079609" y="1462490"/>
                    </a:lnTo>
                    <a:lnTo>
                      <a:pt x="1115730" y="1490145"/>
                    </a:lnTo>
                    <a:lnTo>
                      <a:pt x="1163891" y="1515484"/>
                    </a:lnTo>
                    <a:lnTo>
                      <a:pt x="1216065" y="1532504"/>
                    </a:lnTo>
                    <a:lnTo>
                      <a:pt x="1260213" y="1541388"/>
                    </a:lnTo>
                    <a:lnTo>
                      <a:pt x="1312387" y="1547863"/>
                    </a:lnTo>
                    <a:lnTo>
                      <a:pt x="1384629" y="1552739"/>
                    </a:lnTo>
                    <a:lnTo>
                      <a:pt x="1436803" y="1554660"/>
                    </a:lnTo>
                    <a:lnTo>
                      <a:pt x="1505031" y="1556109"/>
                    </a:lnTo>
                    <a:lnTo>
                      <a:pt x="1601353" y="1557083"/>
                    </a:lnTo>
                    <a:lnTo>
                      <a:pt x="1757877" y="1557566"/>
                    </a:lnTo>
                    <a:lnTo>
                      <a:pt x="2002695" y="1557651"/>
                    </a:lnTo>
                  </a:path>
                </a:pathLst>
              </a:custGeom>
              <a:ln w="8499">
                <a:solidFill>
                  <a:srgbClr val="00007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41">
                <a:extLst>
                  <a:ext uri="{FF2B5EF4-FFF2-40B4-BE49-F238E27FC236}">
                    <a16:creationId xmlns:a16="http://schemas.microsoft.com/office/drawing/2014/main" id="{EF341329-04BC-DB99-C333-6BA30F7A41A4}"/>
                  </a:ext>
                </a:extLst>
              </p:cNvPr>
              <p:cNvSpPr/>
              <p:nvPr/>
            </p:nvSpPr>
            <p:spPr>
              <a:xfrm>
                <a:off x="1270092" y="1931351"/>
                <a:ext cx="6032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9530">
                    <a:moveTo>
                      <a:pt x="27480" y="0"/>
                    </a:moveTo>
                    <a:lnTo>
                      <a:pt x="26287" y="443"/>
                    </a:lnTo>
                    <a:lnTo>
                      <a:pt x="26270" y="1014"/>
                    </a:lnTo>
                    <a:lnTo>
                      <a:pt x="26754" y="2316"/>
                    </a:lnTo>
                    <a:lnTo>
                      <a:pt x="27083" y="2300"/>
                    </a:lnTo>
                    <a:lnTo>
                      <a:pt x="27872" y="2571"/>
                    </a:lnTo>
                    <a:lnTo>
                      <a:pt x="37899" y="4717"/>
                    </a:lnTo>
                    <a:lnTo>
                      <a:pt x="42840" y="18001"/>
                    </a:lnTo>
                    <a:lnTo>
                      <a:pt x="36275" y="18429"/>
                    </a:lnTo>
                    <a:lnTo>
                      <a:pt x="28332" y="18666"/>
                    </a:lnTo>
                    <a:lnTo>
                      <a:pt x="18118" y="18474"/>
                    </a:lnTo>
                    <a:lnTo>
                      <a:pt x="4742" y="17615"/>
                    </a:lnTo>
                    <a:lnTo>
                      <a:pt x="2867" y="17412"/>
                    </a:lnTo>
                    <a:lnTo>
                      <a:pt x="0" y="18479"/>
                    </a:lnTo>
                    <a:lnTo>
                      <a:pt x="167" y="20446"/>
                    </a:lnTo>
                    <a:lnTo>
                      <a:pt x="1568" y="24212"/>
                    </a:lnTo>
                    <a:lnTo>
                      <a:pt x="9033" y="23694"/>
                    </a:lnTo>
                    <a:lnTo>
                      <a:pt x="14658" y="23402"/>
                    </a:lnTo>
                    <a:lnTo>
                      <a:pt x="14860" y="23327"/>
                    </a:lnTo>
                    <a:lnTo>
                      <a:pt x="43693" y="20295"/>
                    </a:lnTo>
                    <a:lnTo>
                      <a:pt x="47861" y="31502"/>
                    </a:lnTo>
                    <a:lnTo>
                      <a:pt x="39527" y="32536"/>
                    </a:lnTo>
                    <a:lnTo>
                      <a:pt x="32377" y="33629"/>
                    </a:lnTo>
                    <a:lnTo>
                      <a:pt x="26010" y="35002"/>
                    </a:lnTo>
                    <a:lnTo>
                      <a:pt x="20024" y="36880"/>
                    </a:lnTo>
                    <a:lnTo>
                      <a:pt x="7950" y="41371"/>
                    </a:lnTo>
                    <a:lnTo>
                      <a:pt x="10239" y="47525"/>
                    </a:lnTo>
                    <a:lnTo>
                      <a:pt x="12777" y="48610"/>
                    </a:lnTo>
                    <a:lnTo>
                      <a:pt x="15149" y="47728"/>
                    </a:lnTo>
                    <a:lnTo>
                      <a:pt x="16377" y="46477"/>
                    </a:lnTo>
                    <a:lnTo>
                      <a:pt x="22206" y="41274"/>
                    </a:lnTo>
                    <a:lnTo>
                      <a:pt x="39039" y="35013"/>
                    </a:lnTo>
                    <a:lnTo>
                      <a:pt x="48709" y="33780"/>
                    </a:lnTo>
                    <a:lnTo>
                      <a:pt x="54538" y="49451"/>
                    </a:lnTo>
                    <a:lnTo>
                      <a:pt x="59901" y="47456"/>
                    </a:lnTo>
                    <a:lnTo>
                      <a:pt x="44294" y="5497"/>
                    </a:lnTo>
                    <a:lnTo>
                      <a:pt x="37732" y="2750"/>
                    </a:lnTo>
                    <a:lnTo>
                      <a:pt x="33901" y="1228"/>
                    </a:lnTo>
                    <a:lnTo>
                      <a:pt x="27480" y="0"/>
                    </a:lnTo>
                    <a:close/>
                  </a:path>
                </a:pathLst>
              </a:custGeom>
              <a:solidFill>
                <a:srgbClr val="8A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42">
                <a:extLst>
                  <a:ext uri="{FF2B5EF4-FFF2-40B4-BE49-F238E27FC236}">
                    <a16:creationId xmlns:a16="http://schemas.microsoft.com/office/drawing/2014/main" id="{69C5DE23-2F7D-D4AA-452A-B2A8F023AEF4}"/>
                  </a:ext>
                </a:extLst>
              </p:cNvPr>
              <p:cNvSpPr/>
              <p:nvPr/>
            </p:nvSpPr>
            <p:spPr>
              <a:xfrm>
                <a:off x="1270092" y="1931351"/>
                <a:ext cx="6032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9530">
                    <a:moveTo>
                      <a:pt x="27480" y="0"/>
                    </a:moveTo>
                    <a:lnTo>
                      <a:pt x="26287" y="443"/>
                    </a:lnTo>
                    <a:lnTo>
                      <a:pt x="26270" y="1014"/>
                    </a:lnTo>
                    <a:lnTo>
                      <a:pt x="26754" y="2316"/>
                    </a:lnTo>
                    <a:lnTo>
                      <a:pt x="27083" y="2300"/>
                    </a:lnTo>
                    <a:lnTo>
                      <a:pt x="27872" y="2571"/>
                    </a:lnTo>
                    <a:lnTo>
                      <a:pt x="37899" y="4717"/>
                    </a:lnTo>
                    <a:lnTo>
                      <a:pt x="42840" y="18001"/>
                    </a:lnTo>
                    <a:lnTo>
                      <a:pt x="36275" y="18429"/>
                    </a:lnTo>
                    <a:lnTo>
                      <a:pt x="28332" y="18666"/>
                    </a:lnTo>
                    <a:lnTo>
                      <a:pt x="18118" y="18474"/>
                    </a:lnTo>
                    <a:lnTo>
                      <a:pt x="4742" y="17615"/>
                    </a:lnTo>
                    <a:lnTo>
                      <a:pt x="2867" y="17412"/>
                    </a:lnTo>
                    <a:lnTo>
                      <a:pt x="0" y="18479"/>
                    </a:lnTo>
                    <a:lnTo>
                      <a:pt x="167" y="20446"/>
                    </a:lnTo>
                    <a:lnTo>
                      <a:pt x="1568" y="24212"/>
                    </a:lnTo>
                    <a:lnTo>
                      <a:pt x="9033" y="23694"/>
                    </a:lnTo>
                    <a:lnTo>
                      <a:pt x="14658" y="23402"/>
                    </a:lnTo>
                    <a:lnTo>
                      <a:pt x="14860" y="23327"/>
                    </a:lnTo>
                    <a:lnTo>
                      <a:pt x="43693" y="20295"/>
                    </a:lnTo>
                    <a:lnTo>
                      <a:pt x="47861" y="31502"/>
                    </a:lnTo>
                    <a:lnTo>
                      <a:pt x="39527" y="32536"/>
                    </a:lnTo>
                    <a:lnTo>
                      <a:pt x="32377" y="33629"/>
                    </a:lnTo>
                    <a:lnTo>
                      <a:pt x="26010" y="35002"/>
                    </a:lnTo>
                    <a:lnTo>
                      <a:pt x="20024" y="36880"/>
                    </a:lnTo>
                    <a:lnTo>
                      <a:pt x="7950" y="41371"/>
                    </a:lnTo>
                    <a:lnTo>
                      <a:pt x="10239" y="47525"/>
                    </a:lnTo>
                    <a:lnTo>
                      <a:pt x="12777" y="48610"/>
                    </a:lnTo>
                    <a:lnTo>
                      <a:pt x="15149" y="47728"/>
                    </a:lnTo>
                    <a:lnTo>
                      <a:pt x="16377" y="46477"/>
                    </a:lnTo>
                    <a:lnTo>
                      <a:pt x="22206" y="41274"/>
                    </a:lnTo>
                    <a:lnTo>
                      <a:pt x="39039" y="35013"/>
                    </a:lnTo>
                    <a:lnTo>
                      <a:pt x="48709" y="33780"/>
                    </a:lnTo>
                    <a:lnTo>
                      <a:pt x="54538" y="49451"/>
                    </a:lnTo>
                    <a:lnTo>
                      <a:pt x="59901" y="47456"/>
                    </a:lnTo>
                    <a:lnTo>
                      <a:pt x="44294" y="5497"/>
                    </a:lnTo>
                    <a:lnTo>
                      <a:pt x="37732" y="2750"/>
                    </a:lnTo>
                    <a:lnTo>
                      <a:pt x="33901" y="1228"/>
                    </a:lnTo>
                    <a:lnTo>
                      <a:pt x="27480" y="0"/>
                    </a:lnTo>
                    <a:close/>
                  </a:path>
                </a:pathLst>
              </a:custGeom>
              <a:solidFill>
                <a:srgbClr val="8A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8" name="object 43">
                <a:extLst>
                  <a:ext uri="{FF2B5EF4-FFF2-40B4-BE49-F238E27FC236}">
                    <a16:creationId xmlns:a16="http://schemas.microsoft.com/office/drawing/2014/main" id="{784D8D12-20FF-F93D-D986-B010DA3F5D0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930278" y="2731459"/>
                <a:ext cx="73436" cy="66692"/>
              </a:xfrm>
              <a:prstGeom prst="rect">
                <a:avLst/>
              </a:prstGeom>
            </p:spPr>
          </p:pic>
        </p:grpSp>
        <p:sp>
          <p:nvSpPr>
            <p:cNvPr id="38" name="object 44">
              <a:extLst>
                <a:ext uri="{FF2B5EF4-FFF2-40B4-BE49-F238E27FC236}">
                  <a16:creationId xmlns:a16="http://schemas.microsoft.com/office/drawing/2014/main" id="{2565D7DD-60BB-8112-CAF2-92771E50C073}"/>
                </a:ext>
              </a:extLst>
            </p:cNvPr>
            <p:cNvSpPr txBox="1"/>
            <p:nvPr/>
          </p:nvSpPr>
          <p:spPr>
            <a:xfrm>
              <a:off x="676176" y="3868044"/>
              <a:ext cx="436245" cy="3167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lang="it-IT" sz="1150" b="1" spc="-20" dirty="0">
                  <a:latin typeface="Times New Roman"/>
                  <a:cs typeface="Times New Roman"/>
                </a:rPr>
                <a:t>46</a:t>
              </a:r>
              <a:r>
                <a:rPr lang="it-IT" sz="2475" b="1" spc="-30" baseline="-20202" dirty="0">
                  <a:latin typeface="Times New Roman"/>
                  <a:cs typeface="Times New Roman"/>
                </a:rPr>
                <a:t>Ar</a:t>
              </a:r>
              <a:endParaRPr lang="it-IT" sz="800" dirty="0">
                <a:latin typeface="Times New Roman"/>
                <a:cs typeface="Times New Roman"/>
              </a:endParaRPr>
            </a:p>
          </p:txBody>
        </p:sp>
        <p:sp>
          <p:nvSpPr>
            <p:cNvPr id="39" name="object 45">
              <a:extLst>
                <a:ext uri="{FF2B5EF4-FFF2-40B4-BE49-F238E27FC236}">
                  <a16:creationId xmlns:a16="http://schemas.microsoft.com/office/drawing/2014/main" id="{AC2D8DC0-E0AA-02CB-BEDB-24D526D0595E}"/>
                </a:ext>
              </a:extLst>
            </p:cNvPr>
            <p:cNvSpPr txBox="1"/>
            <p:nvPr/>
          </p:nvSpPr>
          <p:spPr>
            <a:xfrm>
              <a:off x="279695" y="4247018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0</a:t>
              </a:r>
              <a:r>
                <a:rPr sz="800" i="1" spc="-20" dirty="0">
                  <a:latin typeface="Arial"/>
                  <a:cs typeface="Arial"/>
                </a:rPr>
                <a:t>.</a:t>
              </a:r>
              <a:r>
                <a:rPr sz="800" spc="-20" dirty="0">
                  <a:latin typeface="Times New Roman"/>
                  <a:cs typeface="Times New Roman"/>
                </a:rPr>
                <a:t>00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40" name="object 46">
              <a:extLst>
                <a:ext uri="{FF2B5EF4-FFF2-40B4-BE49-F238E27FC236}">
                  <a16:creationId xmlns:a16="http://schemas.microsoft.com/office/drawing/2014/main" id="{2B9F002E-E436-1538-1DDA-3741EAB16769}"/>
                </a:ext>
              </a:extLst>
            </p:cNvPr>
            <p:cNvSpPr txBox="1"/>
            <p:nvPr/>
          </p:nvSpPr>
          <p:spPr>
            <a:xfrm>
              <a:off x="279695" y="3903779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0</a:t>
              </a:r>
              <a:r>
                <a:rPr sz="800" i="1" spc="-20" dirty="0">
                  <a:latin typeface="Arial"/>
                  <a:cs typeface="Arial"/>
                </a:rPr>
                <a:t>.</a:t>
              </a:r>
              <a:r>
                <a:rPr sz="800" spc="-20" dirty="0">
                  <a:latin typeface="Times New Roman"/>
                  <a:cs typeface="Times New Roman"/>
                </a:rPr>
                <a:t>02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41" name="object 47">
              <a:extLst>
                <a:ext uri="{FF2B5EF4-FFF2-40B4-BE49-F238E27FC236}">
                  <a16:creationId xmlns:a16="http://schemas.microsoft.com/office/drawing/2014/main" id="{2DB31D56-0F34-FCF2-D3DF-40D12C2D4900}"/>
                </a:ext>
              </a:extLst>
            </p:cNvPr>
            <p:cNvSpPr txBox="1"/>
            <p:nvPr/>
          </p:nvSpPr>
          <p:spPr>
            <a:xfrm>
              <a:off x="279695" y="356054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0</a:t>
              </a:r>
              <a:r>
                <a:rPr sz="800" i="1" spc="-20" dirty="0">
                  <a:latin typeface="Arial"/>
                  <a:cs typeface="Arial"/>
                </a:rPr>
                <a:t>.</a:t>
              </a:r>
              <a:r>
                <a:rPr sz="800" spc="-20" dirty="0">
                  <a:latin typeface="Times New Roman"/>
                  <a:cs typeface="Times New Roman"/>
                </a:rPr>
                <a:t>04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42" name="object 48">
              <a:extLst>
                <a:ext uri="{FF2B5EF4-FFF2-40B4-BE49-F238E27FC236}">
                  <a16:creationId xmlns:a16="http://schemas.microsoft.com/office/drawing/2014/main" id="{56A5699E-9252-4206-B154-C95EE93BACB3}"/>
                </a:ext>
              </a:extLst>
            </p:cNvPr>
            <p:cNvSpPr txBox="1"/>
            <p:nvPr/>
          </p:nvSpPr>
          <p:spPr>
            <a:xfrm>
              <a:off x="279695" y="321730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0</a:t>
              </a:r>
              <a:r>
                <a:rPr sz="800" i="1" spc="-20" dirty="0">
                  <a:latin typeface="Arial"/>
                  <a:cs typeface="Arial"/>
                </a:rPr>
                <a:t>.</a:t>
              </a:r>
              <a:r>
                <a:rPr sz="800" spc="-20" dirty="0">
                  <a:latin typeface="Times New Roman"/>
                  <a:cs typeface="Times New Roman"/>
                </a:rPr>
                <a:t>06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43" name="object 49">
              <a:extLst>
                <a:ext uri="{FF2B5EF4-FFF2-40B4-BE49-F238E27FC236}">
                  <a16:creationId xmlns:a16="http://schemas.microsoft.com/office/drawing/2014/main" id="{4CA31820-E2DC-BC5B-1B6E-EC637808000B}"/>
                </a:ext>
              </a:extLst>
            </p:cNvPr>
            <p:cNvSpPr txBox="1"/>
            <p:nvPr/>
          </p:nvSpPr>
          <p:spPr>
            <a:xfrm>
              <a:off x="279695" y="2874061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 dirty="0">
                  <a:latin typeface="Times New Roman"/>
                  <a:cs typeface="Times New Roman"/>
                </a:rPr>
                <a:t>0</a:t>
              </a:r>
              <a:r>
                <a:rPr sz="800" i="1" spc="-20" dirty="0">
                  <a:latin typeface="Arial"/>
                  <a:cs typeface="Arial"/>
                </a:rPr>
                <a:t>.</a:t>
              </a:r>
              <a:r>
                <a:rPr sz="800" spc="-20" dirty="0">
                  <a:latin typeface="Times New Roman"/>
                  <a:cs typeface="Times New Roman"/>
                </a:rPr>
                <a:t>08</a:t>
              </a:r>
              <a:endParaRPr sz="800" dirty="0">
                <a:latin typeface="Times New Roman"/>
                <a:cs typeface="Times New Roman"/>
              </a:endParaRPr>
            </a:p>
          </p:txBody>
        </p:sp>
        <p:sp>
          <p:nvSpPr>
            <p:cNvPr id="44" name="object 50">
              <a:extLst>
                <a:ext uri="{FF2B5EF4-FFF2-40B4-BE49-F238E27FC236}">
                  <a16:creationId xmlns:a16="http://schemas.microsoft.com/office/drawing/2014/main" id="{071C040A-2362-D0F6-8BA6-E5A87E1B46F8}"/>
                </a:ext>
              </a:extLst>
            </p:cNvPr>
            <p:cNvSpPr txBox="1"/>
            <p:nvPr/>
          </p:nvSpPr>
          <p:spPr>
            <a:xfrm>
              <a:off x="37707" y="2944669"/>
              <a:ext cx="177973" cy="843513"/>
            </a:xfrm>
            <a:prstGeom prst="rect">
              <a:avLst/>
            </a:prstGeom>
          </p:spPr>
          <p:txBody>
            <a:bodyPr vert="vert270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35"/>
                </a:spcBef>
              </a:pPr>
              <a:r>
                <a:rPr sz="800" spc="-10" dirty="0">
                  <a:latin typeface="Times New Roman"/>
                  <a:cs typeface="Times New Roman"/>
                </a:rPr>
                <a:t>Amplitude</a:t>
              </a:r>
              <a:endParaRPr sz="800" dirty="0">
                <a:latin typeface="Times New Roman"/>
                <a:cs typeface="Times New Roman"/>
              </a:endParaRPr>
            </a:p>
          </p:txBody>
        </p:sp>
        <p:pic>
          <p:nvPicPr>
            <p:cNvPr id="45" name="object 51">
              <a:extLst>
                <a:ext uri="{FF2B5EF4-FFF2-40B4-BE49-F238E27FC236}">
                  <a16:creationId xmlns:a16="http://schemas.microsoft.com/office/drawing/2014/main" id="{40575BB1-DEA2-8CEB-2458-4D9103A5257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2212" y="2800362"/>
              <a:ext cx="749619" cy="749620"/>
            </a:xfrm>
            <a:prstGeom prst="rect">
              <a:avLst/>
            </a:prstGeom>
          </p:spPr>
        </p:pic>
        <p:sp>
          <p:nvSpPr>
            <p:cNvPr id="46" name="object 52">
              <a:extLst>
                <a:ext uri="{FF2B5EF4-FFF2-40B4-BE49-F238E27FC236}">
                  <a16:creationId xmlns:a16="http://schemas.microsoft.com/office/drawing/2014/main" id="{9CFA8BF4-FB94-C109-5B4D-3A3FB58E7FA8}"/>
                </a:ext>
              </a:extLst>
            </p:cNvPr>
            <p:cNvSpPr txBox="1"/>
            <p:nvPr/>
          </p:nvSpPr>
          <p:spPr>
            <a:xfrm>
              <a:off x="2534644" y="3075797"/>
              <a:ext cx="8699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20" dirty="0">
                  <a:solidFill>
                    <a:srgbClr val="00007F"/>
                  </a:solidFill>
                  <a:latin typeface="Arial"/>
                  <a:cs typeface="Arial"/>
                </a:rPr>
                <a:t>ν</a:t>
              </a:r>
              <a:endParaRPr sz="1000">
                <a:latin typeface="Arial"/>
                <a:cs typeface="Arial"/>
              </a:endParaRPr>
            </a:p>
          </p:txBody>
        </p:sp>
        <p:pic>
          <p:nvPicPr>
            <p:cNvPr id="47" name="object 53">
              <a:extLst>
                <a:ext uri="{FF2B5EF4-FFF2-40B4-BE49-F238E27FC236}">
                  <a16:creationId xmlns:a16="http://schemas.microsoft.com/office/drawing/2014/main" id="{DB3DF1D0-BCEF-AAEE-C823-6DD6100B6B1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2212" y="3528565"/>
              <a:ext cx="749619" cy="749620"/>
            </a:xfrm>
            <a:prstGeom prst="rect">
              <a:avLst/>
            </a:prstGeom>
          </p:spPr>
        </p:pic>
        <p:sp>
          <p:nvSpPr>
            <p:cNvPr id="48" name="object 54">
              <a:extLst>
                <a:ext uri="{FF2B5EF4-FFF2-40B4-BE49-F238E27FC236}">
                  <a16:creationId xmlns:a16="http://schemas.microsoft.com/office/drawing/2014/main" id="{01F395BF-7C6F-B0A7-4E08-C8A6CCBD419F}"/>
                </a:ext>
              </a:extLst>
            </p:cNvPr>
            <p:cNvSpPr txBox="1"/>
            <p:nvPr/>
          </p:nvSpPr>
          <p:spPr>
            <a:xfrm>
              <a:off x="2530094" y="3803999"/>
              <a:ext cx="9588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114" dirty="0">
                  <a:solidFill>
                    <a:srgbClr val="8A0000"/>
                  </a:solidFill>
                  <a:latin typeface="Arial"/>
                  <a:cs typeface="Arial"/>
                </a:rPr>
                <a:t>π</a:t>
              </a:r>
              <a:endParaRPr sz="1000">
                <a:latin typeface="Arial"/>
                <a:cs typeface="Arial"/>
              </a:endParaRPr>
            </a:p>
          </p:txBody>
        </p:sp>
      </p:grpSp>
      <p:pic>
        <p:nvPicPr>
          <p:cNvPr id="141" name="Immagine 14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25951F9-A840-AE1C-BA4E-B784DA1F4F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668" t="8019" r="3505"/>
          <a:stretch>
            <a:fillRect/>
          </a:stretch>
        </p:blipFill>
        <p:spPr>
          <a:xfrm>
            <a:off x="7790635" y="2121558"/>
            <a:ext cx="2037527" cy="2667642"/>
          </a:xfrm>
          <a:prstGeom prst="rect">
            <a:avLst/>
          </a:prstGeom>
        </p:spPr>
      </p:pic>
      <p:pic>
        <p:nvPicPr>
          <p:cNvPr id="142" name="Immagine 14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4D92B6BE-16D5-3E99-7935-8438FABCFE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9" t="6930" r="50771"/>
          <a:stretch>
            <a:fillRect/>
          </a:stretch>
        </p:blipFill>
        <p:spPr>
          <a:xfrm>
            <a:off x="9921021" y="2134918"/>
            <a:ext cx="2076180" cy="2670531"/>
          </a:xfrm>
          <a:prstGeom prst="rect">
            <a:avLst/>
          </a:prstGeom>
        </p:spPr>
      </p:pic>
      <p:sp>
        <p:nvSpPr>
          <p:cNvPr id="144" name="CasellaDiTesto 143">
            <a:extLst>
              <a:ext uri="{FF2B5EF4-FFF2-40B4-BE49-F238E27FC236}">
                <a16:creationId xmlns:a16="http://schemas.microsoft.com/office/drawing/2014/main" id="{F4951ADE-CDCB-CF80-4CF0-9FFE852DFFD6}"/>
              </a:ext>
            </a:extLst>
          </p:cNvPr>
          <p:cNvSpPr txBox="1"/>
          <p:nvPr/>
        </p:nvSpPr>
        <p:spPr>
          <a:xfrm>
            <a:off x="8374971" y="2298842"/>
            <a:ext cx="156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AGATA-</a:t>
            </a:r>
            <a:r>
              <a:rPr lang="it-IT" baseline="30000" dirty="0"/>
              <a:t>47</a:t>
            </a:r>
            <a:r>
              <a:rPr lang="it-IT" dirty="0"/>
              <a:t>K in VAMOS-d in MUGAST triple </a:t>
            </a:r>
            <a:r>
              <a:rPr lang="it-IT" dirty="0" err="1"/>
              <a:t>coincidence</a:t>
            </a:r>
            <a:endParaRPr lang="it-IT" dirty="0"/>
          </a:p>
        </p:txBody>
      </p:sp>
      <p:pic>
        <p:nvPicPr>
          <p:cNvPr id="7" name="Picture 9" descr="Logo_gamma_v6.gif">
            <a:extLst>
              <a:ext uri="{FF2B5EF4-FFF2-40B4-BE49-F238E27FC236}">
                <a16:creationId xmlns:a16="http://schemas.microsoft.com/office/drawing/2014/main" id="{DDECE94B-6B04-4D4A-37F0-0D307CDEDC6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cxnSp>
        <p:nvCxnSpPr>
          <p:cNvPr id="13" name="Connettore 1 30">
            <a:extLst>
              <a:ext uri="{FF2B5EF4-FFF2-40B4-BE49-F238E27FC236}">
                <a16:creationId xmlns:a16="http://schemas.microsoft.com/office/drawing/2014/main" id="{98419886-FCA2-6A0C-16FA-BB36E3D05C56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ttore 1 31">
            <a:extLst>
              <a:ext uri="{FF2B5EF4-FFF2-40B4-BE49-F238E27FC236}">
                <a16:creationId xmlns:a16="http://schemas.microsoft.com/office/drawing/2014/main" id="{2F636FC2-246F-1A71-0D59-DBC6631A9B32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CasellaDiTesto 146">
            <a:extLst>
              <a:ext uri="{FF2B5EF4-FFF2-40B4-BE49-F238E27FC236}">
                <a16:creationId xmlns:a16="http://schemas.microsoft.com/office/drawing/2014/main" id="{290B60B4-2F42-9480-9AE9-87260B4471E7}"/>
              </a:ext>
            </a:extLst>
          </p:cNvPr>
          <p:cNvSpPr txBox="1"/>
          <p:nvPr/>
        </p:nvSpPr>
        <p:spPr>
          <a:xfrm>
            <a:off x="4821164" y="2101902"/>
            <a:ext cx="2460370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358">
              <a:lnSpc>
                <a:spcPct val="90000"/>
              </a:lnSpc>
              <a:defRPr/>
            </a:pPr>
            <a:r>
              <a:rPr lang="en-US" sz="1600" i="1" spc="-1" dirty="0">
                <a:solidFill>
                  <a:srgbClr val="0432FF"/>
                </a:solidFill>
                <a:latin typeface="Arial"/>
              </a:rPr>
              <a:t>PhD Thesis D. Brugnara (Padova) 2022</a:t>
            </a:r>
          </a:p>
          <a:p>
            <a:pPr defTabSz="913358">
              <a:lnSpc>
                <a:spcPct val="90000"/>
              </a:lnSpc>
              <a:defRPr/>
            </a:pPr>
            <a:r>
              <a:rPr lang="en-US" sz="1600" b="1" i="1" spc="-1" dirty="0">
                <a:solidFill>
                  <a:srgbClr val="0432FF"/>
                </a:solidFill>
                <a:latin typeface="Arial"/>
              </a:rPr>
              <a:t>Premio VILLI 2022</a:t>
            </a:r>
          </a:p>
        </p:txBody>
      </p:sp>
    </p:spTree>
    <p:extLst>
      <p:ext uri="{BB962C8B-B14F-4D97-AF65-F5344CB8AC3E}">
        <p14:creationId xmlns:p14="http://schemas.microsoft.com/office/powerpoint/2010/main" val="193616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AB007-BD09-0794-BD2E-36EB70678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73A2953-E187-176B-66E7-8BDE957B5E7C}"/>
              </a:ext>
            </a:extLst>
          </p:cNvPr>
          <p:cNvSpPr txBox="1"/>
          <p:nvPr/>
        </p:nvSpPr>
        <p:spPr>
          <a:xfrm>
            <a:off x="395813" y="189967"/>
            <a:ext cx="1027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CTADIR – cryogenic targets for direct reactions</a:t>
            </a:r>
          </a:p>
        </p:txBody>
      </p:sp>
      <p:pic>
        <p:nvPicPr>
          <p:cNvPr id="2" name="Picture 9" descr="Logo_gamma_v6.gif">
            <a:extLst>
              <a:ext uri="{FF2B5EF4-FFF2-40B4-BE49-F238E27FC236}">
                <a16:creationId xmlns:a16="http://schemas.microsoft.com/office/drawing/2014/main" id="{9E87F7BA-7643-783B-549D-74415E842B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pic>
        <p:nvPicPr>
          <p:cNvPr id="1026" name="Picture 2" descr="Immagine che contiene Ricambio auto, cerchio, cartone animato, cilindro&#10;&#10;Descrizione generata automaticamente">
            <a:extLst>
              <a:ext uri="{FF2B5EF4-FFF2-40B4-BE49-F238E27FC236}">
                <a16:creationId xmlns:a16="http://schemas.microsoft.com/office/drawing/2014/main" id="{993DC2D0-4DD9-E715-5D1D-547F6C81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97" y="1294300"/>
            <a:ext cx="3058164" cy="28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0B46ED6-359C-72F3-24C4-D30CA4110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35" y="1529214"/>
            <a:ext cx="2976182" cy="29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87E9CB-7EC2-D20A-1596-A58044A344B9}"/>
              </a:ext>
            </a:extLst>
          </p:cNvPr>
          <p:cNvSpPr txBox="1"/>
          <p:nvPr/>
        </p:nvSpPr>
        <p:spPr>
          <a:xfrm>
            <a:off x="175095" y="1294299"/>
            <a:ext cx="385034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baseline="30000" dirty="0"/>
              <a:t>3,4</a:t>
            </a:r>
            <a:r>
              <a:rPr lang="it-IT" dirty="0"/>
              <a:t>He target </a:t>
            </a:r>
            <a:r>
              <a:rPr lang="it-IT" dirty="0" err="1"/>
              <a:t>at</a:t>
            </a:r>
            <a:r>
              <a:rPr lang="it-IT" dirty="0"/>
              <a:t> 9-10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Target </a:t>
            </a:r>
            <a:r>
              <a:rPr lang="it-IT" dirty="0" err="1"/>
              <a:t>density</a:t>
            </a:r>
            <a:r>
              <a:rPr lang="it-IT" dirty="0"/>
              <a:t> 10</a:t>
            </a:r>
            <a:r>
              <a:rPr lang="it-IT" baseline="30000" dirty="0"/>
              <a:t>20-21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/cm</a:t>
            </a:r>
            <a:r>
              <a:rPr lang="it-IT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Cooled</a:t>
            </a:r>
            <a:r>
              <a:rPr lang="it-IT" dirty="0"/>
              <a:t> with </a:t>
            </a:r>
            <a:r>
              <a:rPr lang="it-IT" dirty="0" err="1"/>
              <a:t>cryocooler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compatible</a:t>
            </a:r>
            <a:r>
              <a:rPr lang="it-IT" dirty="0"/>
              <a:t> with AGATA-GRIT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Al body to be </a:t>
            </a:r>
            <a:r>
              <a:rPr lang="it-IT" dirty="0" err="1"/>
              <a:t>transparent</a:t>
            </a:r>
            <a:r>
              <a:rPr lang="it-IT" dirty="0"/>
              <a:t> to 𝛾 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Commissioning</a:t>
            </a:r>
            <a:r>
              <a:rPr lang="it-IT" dirty="0"/>
              <a:t> with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beam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F4F6A9-A9A9-A165-915E-556568DF5C58}"/>
              </a:ext>
            </a:extLst>
          </p:cNvPr>
          <p:cNvSpPr txBox="1"/>
          <p:nvPr/>
        </p:nvSpPr>
        <p:spPr>
          <a:xfrm>
            <a:off x="7173015" y="5951262"/>
            <a:ext cx="3373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M. </a:t>
            </a:r>
            <a:r>
              <a:rPr lang="it-IT" dirty="0" err="1"/>
              <a:t>Sedlák</a:t>
            </a:r>
            <a:r>
              <a:rPr lang="it-IT" dirty="0"/>
              <a:t>, </a:t>
            </a:r>
            <a:r>
              <a:rPr lang="it-IT" dirty="0" err="1"/>
              <a:t>at</a:t>
            </a:r>
            <a:r>
              <a:rPr lang="it-IT" dirty="0"/>
              <a:t> al. </a:t>
            </a:r>
            <a:r>
              <a:rPr lang="it-IT" dirty="0" err="1"/>
              <a:t>Nucl</a:t>
            </a:r>
            <a:r>
              <a:rPr lang="it-IT" dirty="0"/>
              <a:t>. </a:t>
            </a:r>
            <a:r>
              <a:rPr lang="it-IT" dirty="0" err="1"/>
              <a:t>Instr</a:t>
            </a:r>
            <a:r>
              <a:rPr lang="it-IT" dirty="0"/>
              <a:t>. and </a:t>
            </a:r>
            <a:r>
              <a:rPr lang="it-IT" dirty="0" err="1"/>
              <a:t>Meth</a:t>
            </a:r>
            <a:r>
              <a:rPr lang="it-IT" dirty="0"/>
              <a:t>. A, 1080, 2025,170626,</a:t>
            </a:r>
          </a:p>
        </p:txBody>
      </p:sp>
      <p:pic>
        <p:nvPicPr>
          <p:cNvPr id="7" name="Immagine 12" descr="Immagine che contiene persona, muro, uomo, interno&#10;&#10;Descrizione generata automaticamente">
            <a:extLst>
              <a:ext uri="{FF2B5EF4-FFF2-40B4-BE49-F238E27FC236}">
                <a16:creationId xmlns:a16="http://schemas.microsoft.com/office/drawing/2014/main" id="{F21ABD11-E343-53AE-0988-F381EA08D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104" y="5716530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30">
            <a:extLst>
              <a:ext uri="{FF2B5EF4-FFF2-40B4-BE49-F238E27FC236}">
                <a16:creationId xmlns:a16="http://schemas.microsoft.com/office/drawing/2014/main" id="{678A7F9E-F0EC-55EE-1D62-C4F4717D33F0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31">
            <a:extLst>
              <a:ext uri="{FF2B5EF4-FFF2-40B4-BE49-F238E27FC236}">
                <a16:creationId xmlns:a16="http://schemas.microsoft.com/office/drawing/2014/main" id="{6F7708D2-CB1D-137D-9C4D-4E276BA4B6DB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9" name="Picture 5">
            <a:extLst>
              <a:ext uri="{FF2B5EF4-FFF2-40B4-BE49-F238E27FC236}">
                <a16:creationId xmlns:a16="http://schemas.microsoft.com/office/drawing/2014/main" id="{0CC15F5E-9A4C-A9AF-E6D1-B093BAD6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073" y="1253555"/>
            <a:ext cx="1985121" cy="35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1213F80-3234-ECE5-1F72-3E9D2158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89" y="4476849"/>
            <a:ext cx="4082131" cy="23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3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CA883-B264-3940-14B9-270EBC46D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" y="-11429"/>
            <a:ext cx="10515600" cy="930695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Perspectives</a:t>
            </a:r>
            <a:r>
              <a:rPr lang="it-IT" b="1" dirty="0">
                <a:solidFill>
                  <a:srgbClr val="FF0000"/>
                </a:solidFill>
              </a:rPr>
              <a:t> with FRIB </a:t>
            </a:r>
            <a:r>
              <a:rPr lang="it-IT" b="1" dirty="0" err="1">
                <a:solidFill>
                  <a:srgbClr val="FF0000"/>
                </a:solidFill>
              </a:rPr>
              <a:t>beams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Picture 9" descr="Logo_gamma_v6.gif">
            <a:extLst>
              <a:ext uri="{FF2B5EF4-FFF2-40B4-BE49-F238E27FC236}">
                <a16:creationId xmlns:a16="http://schemas.microsoft.com/office/drawing/2014/main" id="{9C4D020E-D4FC-49D3-EEAB-F105920528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55F7F1-5C8F-9F58-D22A-554A38A0D613}"/>
              </a:ext>
            </a:extLst>
          </p:cNvPr>
          <p:cNvSpPr txBox="1"/>
          <p:nvPr/>
        </p:nvSpPr>
        <p:spPr>
          <a:xfrm>
            <a:off x="69679" y="1083949"/>
            <a:ext cx="52446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A rich and diversified intrumentation is already present at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We can contribute with «specific» detectors/devices in selected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We can propose physics cases in specific regions of the nuclide charts</a:t>
            </a:r>
          </a:p>
          <a:p>
            <a:r>
              <a:rPr lang="en-GB" noProof="1"/>
              <a:t>     </a:t>
            </a:r>
          </a:p>
          <a:p>
            <a:r>
              <a:rPr lang="en-GB" noProof="1"/>
              <a:t>            - lifetimes of excited states after fast/reacc. </a:t>
            </a:r>
          </a:p>
          <a:p>
            <a:r>
              <a:rPr lang="en-GB" noProof="1"/>
              <a:t>               proton/neutron knockouts/trasnfers</a:t>
            </a:r>
          </a:p>
          <a:p>
            <a:endParaRPr lang="en-GB" noProof="1"/>
          </a:p>
          <a:p>
            <a:r>
              <a:rPr lang="en-GB" noProof="1"/>
              <a:t>            - use of cryogenics targets for particle and 𝛾-</a:t>
            </a:r>
          </a:p>
          <a:p>
            <a:r>
              <a:rPr lang="en-GB" noProof="1"/>
              <a:t>              ray spectroscopy (DSAM possibilities to be   </a:t>
            </a:r>
          </a:p>
          <a:p>
            <a:r>
              <a:rPr lang="en-GB" noProof="1"/>
              <a:t>               investigated )</a:t>
            </a:r>
          </a:p>
          <a:p>
            <a:endParaRPr lang="en-GB" noProof="1"/>
          </a:p>
          <a:p>
            <a:r>
              <a:rPr lang="en-GB" noProof="1"/>
              <a:t>            - nuclear structure in odd-odd or odd-even </a:t>
            </a:r>
          </a:p>
          <a:p>
            <a:r>
              <a:rPr lang="en-GB" noProof="1"/>
              <a:t>               nuclei using 𝛾-ray spectroscopy for cross </a:t>
            </a:r>
          </a:p>
          <a:p>
            <a:r>
              <a:rPr lang="en-GB" noProof="1"/>
              <a:t>              section to individual levels </a:t>
            </a:r>
          </a:p>
        </p:txBody>
      </p:sp>
      <p:cxnSp>
        <p:nvCxnSpPr>
          <p:cNvPr id="5" name="Connettore 1 30">
            <a:extLst>
              <a:ext uri="{FF2B5EF4-FFF2-40B4-BE49-F238E27FC236}">
                <a16:creationId xmlns:a16="http://schemas.microsoft.com/office/drawing/2014/main" id="{72EBA1D5-41A1-0FB3-01DB-D7E272021C05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31">
            <a:extLst>
              <a:ext uri="{FF2B5EF4-FFF2-40B4-BE49-F238E27FC236}">
                <a16:creationId xmlns:a16="http://schemas.microsoft.com/office/drawing/2014/main" id="{82B953C1-A599-54F3-B632-FA0D6EB12C5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C2A662-E756-1538-3C25-6B53EAE119BF}"/>
              </a:ext>
            </a:extLst>
          </p:cNvPr>
          <p:cNvSpPr txBox="1"/>
          <p:nvPr/>
        </p:nvSpPr>
        <p:spPr>
          <a:xfrm>
            <a:off x="75323" y="6422722"/>
            <a:ext cx="586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srgbClr val="FF0000"/>
                </a:solidFill>
              </a:rPr>
              <a:t>See </a:t>
            </a:r>
            <a:r>
              <a:rPr lang="it-IT" u="sng" dirty="0" err="1">
                <a:solidFill>
                  <a:srgbClr val="FF0000"/>
                </a:solidFill>
              </a:rPr>
              <a:t>F</a:t>
            </a:r>
            <a:r>
              <a:rPr lang="it-IT" u="sng" dirty="0">
                <a:solidFill>
                  <a:srgbClr val="FF0000"/>
                </a:solidFill>
              </a:rPr>
              <a:t>. </a:t>
            </a:r>
            <a:r>
              <a:rPr lang="it-IT" u="sng" dirty="0" err="1">
                <a:solidFill>
                  <a:srgbClr val="FF0000"/>
                </a:solidFill>
              </a:rPr>
              <a:t>Galtarossa’s</a:t>
            </a:r>
            <a:r>
              <a:rPr lang="it-IT" u="sng" dirty="0">
                <a:solidFill>
                  <a:srgbClr val="FF0000"/>
                </a:solidFill>
              </a:rPr>
              <a:t> talk for </a:t>
            </a:r>
            <a:r>
              <a:rPr lang="it-IT" u="sng" dirty="0" err="1">
                <a:solidFill>
                  <a:srgbClr val="FF0000"/>
                </a:solidFill>
              </a:rPr>
              <a:t>possible</a:t>
            </a:r>
            <a:r>
              <a:rPr lang="it-IT" u="sng" dirty="0">
                <a:solidFill>
                  <a:srgbClr val="FF0000"/>
                </a:solidFill>
              </a:rPr>
              <a:t> </a:t>
            </a:r>
            <a:r>
              <a:rPr lang="it-IT" u="sng" dirty="0" err="1">
                <a:solidFill>
                  <a:srgbClr val="FF0000"/>
                </a:solidFill>
              </a:rPr>
              <a:t>cases</a:t>
            </a:r>
            <a:r>
              <a:rPr lang="it-IT" u="sng" dirty="0">
                <a:solidFill>
                  <a:srgbClr val="FF0000"/>
                </a:solidFill>
              </a:rPr>
              <a:t> </a:t>
            </a:r>
            <a:r>
              <a:rPr lang="it-IT" u="sng" dirty="0" err="1">
                <a:solidFill>
                  <a:srgbClr val="FF0000"/>
                </a:solidFill>
              </a:rPr>
              <a:t>at</a:t>
            </a:r>
            <a:r>
              <a:rPr lang="it-IT" u="sng" dirty="0">
                <a:solidFill>
                  <a:srgbClr val="FF0000"/>
                </a:solidFill>
              </a:rPr>
              <a:t> FRIB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E0E5EA9-5B11-CC6D-8898-79356AA22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775" y="1923660"/>
            <a:ext cx="5486615" cy="3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92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086FF-F0A2-9E51-799C-5BC1B22C9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6CF60F-7075-C500-22A2-34AAA1CF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014" y="3049368"/>
            <a:ext cx="7517524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GASPEC : Coulomb </a:t>
            </a:r>
            <a:r>
              <a:rPr lang="it-IT" b="1" dirty="0" err="1">
                <a:solidFill>
                  <a:srgbClr val="FF0000"/>
                </a:solidFill>
              </a:rPr>
              <a:t>excitations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Novel data streaming software chases light speed from accelerator to  supercomputer">
            <a:extLst>
              <a:ext uri="{FF2B5EF4-FFF2-40B4-BE49-F238E27FC236}">
                <a16:creationId xmlns:a16="http://schemas.microsoft.com/office/drawing/2014/main" id="{9AFE5780-1A9C-1330-FAE4-6C836B85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5" y="328865"/>
            <a:ext cx="5762296" cy="24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ysics 03 00078 g001">
            <a:extLst>
              <a:ext uri="{FF2B5EF4-FFF2-40B4-BE49-F238E27FC236}">
                <a16:creationId xmlns:a16="http://schemas.microsoft.com/office/drawing/2014/main" id="{A28183B4-691B-DD42-56C0-7E7C04D9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4" y="4374931"/>
            <a:ext cx="5578623" cy="228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45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9CCE8-AC56-D946-8D9D-662BD2F45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F79738FE-2854-A7F9-A8FA-5AEAE6733E6C}"/>
              </a:ext>
            </a:extLst>
          </p:cNvPr>
          <p:cNvSpPr txBox="1"/>
          <p:nvPr/>
        </p:nvSpPr>
        <p:spPr>
          <a:xfrm>
            <a:off x="0" y="-134737"/>
            <a:ext cx="10272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Coulomb excitation with segmented 𝛾-ray arrays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Example: </a:t>
            </a:r>
            <a:r>
              <a:rPr lang="en-GB" sz="3600" b="1" baseline="30000" dirty="0">
                <a:solidFill>
                  <a:srgbClr val="FF0000"/>
                </a:solidFill>
              </a:rPr>
              <a:t>79</a:t>
            </a:r>
            <a:r>
              <a:rPr lang="en-GB" sz="3600" b="1" dirty="0">
                <a:solidFill>
                  <a:srgbClr val="FF0000"/>
                </a:solidFill>
              </a:rPr>
              <a:t>Zn at ISOLDE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F61D1C4-AA9E-5FC3-4CCE-3DC98BEE1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2977330"/>
            <a:ext cx="4104992" cy="19226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17CBCA-E54D-352F-12AB-F1040DBB9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303" y="997277"/>
            <a:ext cx="4393511" cy="3297516"/>
          </a:xfrm>
          <a:prstGeom prst="rect">
            <a:avLst/>
          </a:prstGeom>
        </p:spPr>
      </p:pic>
      <p:pic>
        <p:nvPicPr>
          <p:cNvPr id="5" name="Immagine 10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D43EE63C-53D6-EE7B-B89F-66F36AEF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74" y="5307059"/>
            <a:ext cx="8413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_gamma_v6.gif">
            <a:extLst>
              <a:ext uri="{FF2B5EF4-FFF2-40B4-BE49-F238E27FC236}">
                <a16:creationId xmlns:a16="http://schemas.microsoft.com/office/drawing/2014/main" id="{55787EF8-D622-FC61-5C11-1ADB9D60AB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cxnSp>
        <p:nvCxnSpPr>
          <p:cNvPr id="7" name="Connettore 1 30">
            <a:extLst>
              <a:ext uri="{FF2B5EF4-FFF2-40B4-BE49-F238E27FC236}">
                <a16:creationId xmlns:a16="http://schemas.microsoft.com/office/drawing/2014/main" id="{0A10644E-D6EB-CBEB-1B04-71456ED57909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31">
            <a:extLst>
              <a:ext uri="{FF2B5EF4-FFF2-40B4-BE49-F238E27FC236}">
                <a16:creationId xmlns:a16="http://schemas.microsoft.com/office/drawing/2014/main" id="{35F24807-960B-728C-F88C-D7048127E3A9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1AFD5C-CC52-0401-3DFF-22D435745A6C}"/>
              </a:ext>
            </a:extLst>
          </p:cNvPr>
          <p:cNvSpPr txBox="1"/>
          <p:nvPr/>
        </p:nvSpPr>
        <p:spPr>
          <a:xfrm>
            <a:off x="91742" y="1168676"/>
            <a:ext cx="3951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 dirty="0"/>
              <a:t>79</a:t>
            </a:r>
            <a:r>
              <a:rPr lang="it-IT" dirty="0"/>
              <a:t>Zn </a:t>
            </a:r>
            <a:r>
              <a:rPr lang="it-IT" dirty="0" err="1"/>
              <a:t>gs</a:t>
            </a:r>
            <a:r>
              <a:rPr lang="it-IT" dirty="0"/>
              <a:t>, intruder 1/2</a:t>
            </a:r>
            <a:r>
              <a:rPr lang="it-IT" baseline="30000" dirty="0"/>
              <a:t>+ </a:t>
            </a:r>
            <a:r>
              <a:rPr lang="it-IT" dirty="0" err="1"/>
              <a:t>isomer</a:t>
            </a:r>
            <a:r>
              <a:rPr lang="it-IT" dirty="0"/>
              <a:t>, 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 in the </a:t>
            </a:r>
            <a:r>
              <a:rPr lang="it-IT" dirty="0" err="1"/>
              <a:t>exotic</a:t>
            </a:r>
            <a:r>
              <a:rPr lang="it-IT" dirty="0"/>
              <a:t> </a:t>
            </a:r>
            <a:r>
              <a:rPr lang="it-IT" dirty="0" err="1"/>
              <a:t>beam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Coulex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4 MeV/u on </a:t>
            </a:r>
            <a:r>
              <a:rPr lang="it-IT" baseline="30000" dirty="0"/>
              <a:t>208</a:t>
            </a:r>
            <a:r>
              <a:rPr lang="it-IT" dirty="0"/>
              <a:t>Pb, </a:t>
            </a:r>
            <a:r>
              <a:rPr lang="it-IT" baseline="30000" dirty="0"/>
              <a:t>196</a:t>
            </a:r>
            <a:r>
              <a:rPr lang="it-IT" dirty="0"/>
              <a:t>Pt targets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46BA4E5-590F-E032-C577-DA459A3CC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290" y="3733445"/>
            <a:ext cx="3242670" cy="31060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93398C4-670A-8009-CE64-34E4FC18798B}"/>
              </a:ext>
            </a:extLst>
          </p:cNvPr>
          <p:cNvSpPr txBox="1"/>
          <p:nvPr/>
        </p:nvSpPr>
        <p:spPr>
          <a:xfrm>
            <a:off x="91742" y="5517219"/>
            <a:ext cx="2785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Angelini PhD </a:t>
            </a:r>
            <a:r>
              <a:rPr lang="it-IT" dirty="0" err="1"/>
              <a:t>thesis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F48531-3478-83F0-9BCD-9B674DF80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946" y="1105232"/>
            <a:ext cx="2520118" cy="248433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C379407-5C79-2392-BD0A-64B66C7C7F3E}"/>
              </a:ext>
            </a:extLst>
          </p:cNvPr>
          <p:cNvSpPr txBox="1"/>
          <p:nvPr/>
        </p:nvSpPr>
        <p:spPr>
          <a:xfrm>
            <a:off x="8087960" y="4824840"/>
            <a:ext cx="39148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Measurement of the B(E2) </a:t>
            </a:r>
          </a:p>
          <a:p>
            <a:r>
              <a:rPr lang="en-GB" noProof="1"/>
              <a:t>      on the gs and intruder 1/2</a:t>
            </a:r>
            <a:r>
              <a:rPr lang="en-GB" baseline="30000" noProof="1"/>
              <a:t>+</a:t>
            </a:r>
            <a:r>
              <a:rPr lang="en-GB" noProof="1"/>
              <a:t> isomer</a:t>
            </a:r>
          </a:p>
          <a:p>
            <a:r>
              <a:rPr lang="en-GB" noProof="1"/>
              <a:t>      (GOSIA code analysis)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Comparison with LSSM describing </a:t>
            </a:r>
          </a:p>
          <a:p>
            <a:r>
              <a:rPr lang="en-GB" noProof="1"/>
              <a:t>      intruder structures in </a:t>
            </a:r>
            <a:r>
              <a:rPr lang="en-GB" baseline="30000" noProof="1"/>
              <a:t>78</a:t>
            </a:r>
            <a:r>
              <a:rPr lang="en-GB" noProof="1"/>
              <a:t>Ni</a:t>
            </a:r>
          </a:p>
          <a:p>
            <a:endParaRPr lang="en-GB" noProof="1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B8FFE5-6D81-E5B9-3DA5-D3A3E1886706}"/>
              </a:ext>
            </a:extLst>
          </p:cNvPr>
          <p:cNvSpPr txBox="1"/>
          <p:nvPr/>
        </p:nvSpPr>
        <p:spPr>
          <a:xfrm>
            <a:off x="185606" y="2687387"/>
            <a:ext cx="269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Particle</a:t>
            </a:r>
            <a:r>
              <a:rPr lang="it-IT" i="1" dirty="0"/>
              <a:t> </a:t>
            </a:r>
            <a:r>
              <a:rPr lang="it-IT" i="1" dirty="0" err="1"/>
              <a:t>spectra</a:t>
            </a:r>
            <a:r>
              <a:rPr lang="it-IT" i="1" dirty="0"/>
              <a:t> (</a:t>
            </a:r>
            <a:r>
              <a:rPr lang="it-IT" i="1" dirty="0" err="1"/>
              <a:t>forward</a:t>
            </a:r>
            <a:r>
              <a:rPr lang="it-IT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80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EDE616-D8FC-FFBB-A8BE-C0314D0FAEE2}"/>
              </a:ext>
            </a:extLst>
          </p:cNvPr>
          <p:cNvSpPr txBox="1"/>
          <p:nvPr/>
        </p:nvSpPr>
        <p:spPr>
          <a:xfrm>
            <a:off x="108256" y="1412597"/>
            <a:ext cx="502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srgbClr val="FF0000"/>
                </a:solidFill>
              </a:rPr>
              <a:t>See M. </a:t>
            </a:r>
            <a:r>
              <a:rPr lang="it-IT" u="sng" dirty="0" err="1">
                <a:solidFill>
                  <a:srgbClr val="FF0000"/>
                </a:solidFill>
              </a:rPr>
              <a:t>Rocchini’s</a:t>
            </a:r>
            <a:r>
              <a:rPr lang="it-IT" u="sng" dirty="0">
                <a:solidFill>
                  <a:srgbClr val="FF0000"/>
                </a:solidFill>
              </a:rPr>
              <a:t> talk for </a:t>
            </a:r>
            <a:r>
              <a:rPr lang="it-IT" u="sng" dirty="0" err="1">
                <a:solidFill>
                  <a:srgbClr val="FF0000"/>
                </a:solidFill>
              </a:rPr>
              <a:t>possible</a:t>
            </a:r>
            <a:r>
              <a:rPr lang="it-IT" u="sng" dirty="0">
                <a:solidFill>
                  <a:srgbClr val="FF0000"/>
                </a:solidFill>
              </a:rPr>
              <a:t> </a:t>
            </a:r>
            <a:r>
              <a:rPr lang="it-IT" u="sng" dirty="0" err="1">
                <a:solidFill>
                  <a:srgbClr val="FF0000"/>
                </a:solidFill>
              </a:rPr>
              <a:t>cases</a:t>
            </a:r>
            <a:r>
              <a:rPr lang="it-IT" u="sng" dirty="0">
                <a:solidFill>
                  <a:srgbClr val="FF0000"/>
                </a:solidFill>
              </a:rPr>
              <a:t> </a:t>
            </a:r>
            <a:r>
              <a:rPr lang="it-IT" u="sng" dirty="0" err="1">
                <a:solidFill>
                  <a:srgbClr val="FF0000"/>
                </a:solidFill>
              </a:rPr>
              <a:t>at</a:t>
            </a:r>
            <a:r>
              <a:rPr lang="it-IT" u="sng" dirty="0">
                <a:solidFill>
                  <a:srgbClr val="FF0000"/>
                </a:solidFill>
              </a:rPr>
              <a:t> FRIB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0A6FAB8-02F8-A64F-0FB1-EE80D46B4598}"/>
              </a:ext>
            </a:extLst>
          </p:cNvPr>
          <p:cNvSpPr txBox="1"/>
          <p:nvPr/>
        </p:nvSpPr>
        <p:spPr>
          <a:xfrm>
            <a:off x="0" y="142262"/>
            <a:ext cx="1027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Coulomb excitation at FRIB</a:t>
            </a:r>
          </a:p>
        </p:txBody>
      </p:sp>
      <p:pic>
        <p:nvPicPr>
          <p:cNvPr id="5" name="Picture 9" descr="Logo_gamma_v6.gif">
            <a:extLst>
              <a:ext uri="{FF2B5EF4-FFF2-40B4-BE49-F238E27FC236}">
                <a16:creationId xmlns:a16="http://schemas.microsoft.com/office/drawing/2014/main" id="{8675ACEE-EB37-6FC8-735D-E43C933C13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cxnSp>
        <p:nvCxnSpPr>
          <p:cNvPr id="6" name="Connettore 1 30">
            <a:extLst>
              <a:ext uri="{FF2B5EF4-FFF2-40B4-BE49-F238E27FC236}">
                <a16:creationId xmlns:a16="http://schemas.microsoft.com/office/drawing/2014/main" id="{BC355591-8C6D-2FE0-5C09-7EC1CF13FB62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31">
            <a:extLst>
              <a:ext uri="{FF2B5EF4-FFF2-40B4-BE49-F238E27FC236}">
                <a16:creationId xmlns:a16="http://schemas.microsoft.com/office/drawing/2014/main" id="{30A961D2-E2DB-5D60-844E-5C893C394552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E86199-87A4-8ECE-1566-6499ECCA60E0}"/>
              </a:ext>
            </a:extLst>
          </p:cNvPr>
          <p:cNvSpPr txBox="1"/>
          <p:nvPr/>
        </p:nvSpPr>
        <p:spPr>
          <a:xfrm>
            <a:off x="420414" y="2185738"/>
            <a:ext cx="56755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Different RIBs production method ⟹ Differents species available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 Availability of reaccelerated beams: proper beam energy for Coulex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What setup for Coulex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 Level of purity of the beams?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Complementary data from 𝛽-delayed 𝛾-ray and conversion electron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1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BD0CEED-6B31-7E7D-6665-4417CEB8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775" y="1923660"/>
            <a:ext cx="5486615" cy="39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30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4" descr="Immagine che contiene persona, uomo, abito, vestiti&#10;&#10;Descrizione generata automaticamente">
            <a:extLst>
              <a:ext uri="{FF2B5EF4-FFF2-40B4-BE49-F238E27FC236}">
                <a16:creationId xmlns:a16="http://schemas.microsoft.com/office/drawing/2014/main" id="{53B70A71-32B6-FEC8-2CCB-02102F60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09" y="3334337"/>
            <a:ext cx="1000656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5" descr="Immagine che contiene persona, uomo, occhiali&#10;&#10;Descrizione generata automaticamente">
            <a:extLst>
              <a:ext uri="{FF2B5EF4-FFF2-40B4-BE49-F238E27FC236}">
                <a16:creationId xmlns:a16="http://schemas.microsoft.com/office/drawing/2014/main" id="{04939113-3E62-1FF5-F9A8-AC7D189C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62" y="1171427"/>
            <a:ext cx="9747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6" descr="Immagine che contiene persona, seduto&#10;&#10;Descrizione generata automaticamente">
            <a:extLst>
              <a:ext uri="{FF2B5EF4-FFF2-40B4-BE49-F238E27FC236}">
                <a16:creationId xmlns:a16="http://schemas.microsoft.com/office/drawing/2014/main" id="{7896ACB0-6F17-C229-1C35-6907C44E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28" y="2321367"/>
            <a:ext cx="8905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 descr="Immagine che contiene persona, aria aperta&#10;&#10;Descrizione generata automaticamente">
            <a:extLst>
              <a:ext uri="{FF2B5EF4-FFF2-40B4-BE49-F238E27FC236}">
                <a16:creationId xmlns:a16="http://schemas.microsoft.com/office/drawing/2014/main" id="{FC5501D3-ECD0-6D0A-60A6-9BBB96B6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27" y="2292202"/>
            <a:ext cx="9144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FD47FE75-4CE0-3F06-C9F4-3FB72C10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10" y="4405003"/>
            <a:ext cx="8604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0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71B8092A-D668-1AA4-E6D0-A7FB1FDB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21" y="2321367"/>
            <a:ext cx="8413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 descr="Immagine che contiene cielo, aria aperta, acqua, persona&#10;&#10;Descrizione generata automaticamente">
            <a:extLst>
              <a:ext uri="{FF2B5EF4-FFF2-40B4-BE49-F238E27FC236}">
                <a16:creationId xmlns:a16="http://schemas.microsoft.com/office/drawing/2014/main" id="{80295ADB-1590-7010-57D0-FF263BEB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77" y="3317727"/>
            <a:ext cx="8429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2" descr="Immagine che contiene persona, muro, uomo, interno&#10;&#10;Descrizione generata automaticamente">
            <a:extLst>
              <a:ext uri="{FF2B5EF4-FFF2-40B4-BE49-F238E27FC236}">
                <a16:creationId xmlns:a16="http://schemas.microsoft.com/office/drawing/2014/main" id="{76F804E0-7FB6-1566-379D-84A7E527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52" y="2248108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3" descr="Immagine che contiene persona, muro&#10;&#10;Descrizione generata automaticamente">
            <a:extLst>
              <a:ext uri="{FF2B5EF4-FFF2-40B4-BE49-F238E27FC236}">
                <a16:creationId xmlns:a16="http://schemas.microsoft.com/office/drawing/2014/main" id="{5D853C30-C613-3CC8-9941-4B694EF5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02" y="4521052"/>
            <a:ext cx="8588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4" descr="Immagine che contiene aria aperta, albero, persona&#10;&#10;Descrizione generata automaticamente">
            <a:extLst>
              <a:ext uri="{FF2B5EF4-FFF2-40B4-BE49-F238E27FC236}">
                <a16:creationId xmlns:a16="http://schemas.microsoft.com/office/drawing/2014/main" id="{80A56616-916E-7375-D577-F91DCC78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13" y="3423591"/>
            <a:ext cx="8921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5" descr="Immagine che contiene persona, muro, vestiti, interno&#10;&#10;Descrizione generata automaticamente">
            <a:extLst>
              <a:ext uri="{FF2B5EF4-FFF2-40B4-BE49-F238E27FC236}">
                <a16:creationId xmlns:a16="http://schemas.microsoft.com/office/drawing/2014/main" id="{B3261B6F-8950-7331-5408-C2DFBD6D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05" y="1268559"/>
            <a:ext cx="8429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7">
            <a:extLst>
              <a:ext uri="{FF2B5EF4-FFF2-40B4-BE49-F238E27FC236}">
                <a16:creationId xmlns:a16="http://schemas.microsoft.com/office/drawing/2014/main" id="{AAB8F587-E5D3-713B-2AD2-54097DED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77" y="1249215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9">
            <a:extLst>
              <a:ext uri="{FF2B5EF4-FFF2-40B4-BE49-F238E27FC236}">
                <a16:creationId xmlns:a16="http://schemas.microsoft.com/office/drawing/2014/main" id="{C22D3283-4517-A144-A2D4-4B924948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5" y="379744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1">
            <a:extLst>
              <a:ext uri="{FF2B5EF4-FFF2-40B4-BE49-F238E27FC236}">
                <a16:creationId xmlns:a16="http://schemas.microsoft.com/office/drawing/2014/main" id="{D8E504DA-CC13-1FAF-FA7C-3B27E81A7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7" y="1291828"/>
            <a:ext cx="884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33">
            <a:extLst>
              <a:ext uri="{FF2B5EF4-FFF2-40B4-BE49-F238E27FC236}">
                <a16:creationId xmlns:a16="http://schemas.microsoft.com/office/drawing/2014/main" id="{45554313-5E11-4712-3928-93B67736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52" y="3346598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39">
            <a:extLst>
              <a:ext uri="{FF2B5EF4-FFF2-40B4-BE49-F238E27FC236}">
                <a16:creationId xmlns:a16="http://schemas.microsoft.com/office/drawing/2014/main" id="{74CD14CA-8C95-744B-5356-0B6C4776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865" y="2325540"/>
            <a:ext cx="8794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Placeholder 18">
            <a:extLst>
              <a:ext uri="{FF2B5EF4-FFF2-40B4-BE49-F238E27FC236}">
                <a16:creationId xmlns:a16="http://schemas.microsoft.com/office/drawing/2014/main" id="{7ECE3FFE-835A-056E-8A2A-243DDED1BD2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6176" b="16176"/>
          <a:stretch/>
        </p:blipFill>
        <p:spPr>
          <a:xfrm>
            <a:off x="5565398" y="4451202"/>
            <a:ext cx="908878" cy="908878"/>
          </a:xfrm>
          <a:prstGeom prst="ellipse">
            <a:avLst/>
          </a:prstGeom>
          <a:solidFill>
            <a:schemeClr val="bg2"/>
          </a:solidFill>
        </p:spPr>
      </p:pic>
      <p:pic>
        <p:nvPicPr>
          <p:cNvPr id="25" name="Picture 39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BC1CBD00-CEC9-821A-7E58-90A9F55A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02" y="4538515"/>
            <a:ext cx="94456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5D6A25A1-42DD-B089-F177-612588CE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86" y="3295005"/>
            <a:ext cx="6858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6" descr="A person smiling and looking to the side&#10;&#10;Description automatically generated">
            <a:extLst>
              <a:ext uri="{FF2B5EF4-FFF2-40B4-BE49-F238E27FC236}">
                <a16:creationId xmlns:a16="http://schemas.microsoft.com/office/drawing/2014/main" id="{39E2C6D8-A08F-B23E-C475-173392CF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0"/>
          <a:stretch>
            <a:fillRect/>
          </a:stretch>
        </p:blipFill>
        <p:spPr bwMode="auto">
          <a:xfrm>
            <a:off x="6781652" y="4455965"/>
            <a:ext cx="83343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5C47222-F694-800D-8E16-8745F3E6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85" y="5553720"/>
            <a:ext cx="7858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 descr="A person with a beard&#10;&#10;Description automatically generated">
            <a:extLst>
              <a:ext uri="{FF2B5EF4-FFF2-40B4-BE49-F238E27FC236}">
                <a16:creationId xmlns:a16="http://schemas.microsoft.com/office/drawing/2014/main" id="{9B3F369B-82C5-36F3-950B-961EAD11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7619" y="5741080"/>
            <a:ext cx="10556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8C1E2B6-9E95-9D54-ECF0-CEB4ECE4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27" y="5575152"/>
            <a:ext cx="8223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C05C6602-0DEE-AE83-7559-17BCB64B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79" y="745125"/>
            <a:ext cx="2727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b="1">
                <a:solidFill>
                  <a:srgbClr val="92D050"/>
                </a:solidFill>
              </a:rPr>
              <a:t>9 </a:t>
            </a:r>
            <a:r>
              <a:rPr lang="it-IT" altLang="it-IT" sz="2000" b="1" err="1">
                <a:solidFill>
                  <a:srgbClr val="92D050"/>
                </a:solidFill>
              </a:rPr>
              <a:t>nationalities</a:t>
            </a:r>
            <a:r>
              <a:rPr lang="it-IT" altLang="it-IT" sz="2000" b="1">
                <a:solidFill>
                  <a:srgbClr val="92D050"/>
                </a:solidFill>
              </a:rPr>
              <a:t> !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37366D8-0C6B-4F20-389F-A3DD926AD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006" y="99440"/>
            <a:ext cx="11915553" cy="836465"/>
          </a:xfrm>
        </p:spPr>
        <p:txBody>
          <a:bodyPr/>
          <a:lstStyle/>
          <a:p>
            <a:r>
              <a:rPr lang="it-IT" altLang="it-IT" dirty="0"/>
              <a:t>The </a:t>
            </a:r>
            <a:r>
              <a:rPr lang="it-IT" altLang="it-IT" dirty="0" err="1"/>
              <a:t>young</a:t>
            </a:r>
            <a:r>
              <a:rPr lang="it-IT" altLang="it-IT" dirty="0"/>
              <a:t> </a:t>
            </a:r>
            <a:r>
              <a:rPr lang="it-IT" altLang="it-IT" dirty="0" err="1"/>
              <a:t>strength</a:t>
            </a:r>
            <a:r>
              <a:rPr lang="it-IT" altLang="it-IT" dirty="0"/>
              <a:t> of GAMMA: PhD, Postdocs</a:t>
            </a:r>
          </a:p>
        </p:txBody>
      </p:sp>
      <p:pic>
        <p:nvPicPr>
          <p:cNvPr id="20482" name="Picture 2" descr="INFN">
            <a:extLst>
              <a:ext uri="{FF2B5EF4-FFF2-40B4-BE49-F238E27FC236}">
                <a16:creationId xmlns:a16="http://schemas.microsoft.com/office/drawing/2014/main" id="{DF1696BE-E04C-095B-016A-89E060B5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13" y="557034"/>
            <a:ext cx="5818584" cy="57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AMMA@LNL">
            <a:extLst>
              <a:ext uri="{FF2B5EF4-FFF2-40B4-BE49-F238E27FC236}">
                <a16:creationId xmlns:a16="http://schemas.microsoft.com/office/drawing/2014/main" id="{3B290064-6AE1-5263-ECA6-3705983B7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89"/>
          <a:stretch/>
        </p:blipFill>
        <p:spPr bwMode="auto">
          <a:xfrm>
            <a:off x="97244" y="973576"/>
            <a:ext cx="2098416" cy="1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iversity of Padua - Wikipedia">
            <a:extLst>
              <a:ext uri="{FF2B5EF4-FFF2-40B4-BE49-F238E27FC236}">
                <a16:creationId xmlns:a16="http://schemas.microsoft.com/office/drawing/2014/main" id="{8FC571E7-8BE8-72A1-CA5F-D4172F22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0" y="2828779"/>
            <a:ext cx="1383816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E9BC5EA-0744-BB15-ECAE-D537CC3C94E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1883" y="4649322"/>
            <a:ext cx="1383815" cy="151211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D304EB2-AAC6-29C9-1653-C7E414F778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26233" y="4405003"/>
            <a:ext cx="1415879" cy="141587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36E2D74-A852-CE2A-D396-75470935637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64646" y="1171427"/>
            <a:ext cx="1667309" cy="84309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CD3F33B-7503-0C61-A463-D92897F980A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01324" y="2773676"/>
            <a:ext cx="1299830" cy="1299830"/>
          </a:xfrm>
          <a:prstGeom prst="rect">
            <a:avLst/>
          </a:prstGeom>
        </p:spPr>
      </p:pic>
      <p:pic>
        <p:nvPicPr>
          <p:cNvPr id="3086" name="Picture 14" descr="Atlas Silicon IFIC-Valencia">
            <a:extLst>
              <a:ext uri="{FF2B5EF4-FFF2-40B4-BE49-F238E27FC236}">
                <a16:creationId xmlns:a16="http://schemas.microsoft.com/office/drawing/2014/main" id="{AD7E70AF-F309-E6F3-046E-11155D77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836" y="5801558"/>
            <a:ext cx="1553281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Immagine che contiene persona, interno, vestiti, muro&#10;&#10;Il contenuto generato dall'IA potrebbe non essere corretto.">
            <a:extLst>
              <a:ext uri="{FF2B5EF4-FFF2-40B4-BE49-F238E27FC236}">
                <a16:creationId xmlns:a16="http://schemas.microsoft.com/office/drawing/2014/main" id="{E03E5802-CF33-84EE-A8A1-C30B321CF047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11574" t="17112" r="12657" b="11068"/>
          <a:stretch/>
        </p:blipFill>
        <p:spPr>
          <a:xfrm rot="5400000">
            <a:off x="3129378" y="5565130"/>
            <a:ext cx="1314945" cy="988486"/>
          </a:xfrm>
          <a:prstGeom prst="rect">
            <a:avLst/>
          </a:prstGeom>
        </p:spPr>
      </p:pic>
      <p:pic>
        <p:nvPicPr>
          <p:cNvPr id="24" name="Immagine 23" descr="Immagine che contiene persona, Viso umano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484AA234-55F4-4BD5-4F98-3E2DD197925C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20604" t="24220" r="21842" b="8130"/>
          <a:stretch/>
        </p:blipFill>
        <p:spPr>
          <a:xfrm rot="5400000">
            <a:off x="4432495" y="4401141"/>
            <a:ext cx="1121308" cy="98848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9539C0C-8C75-EB42-B3E5-B9408E2B1058}"/>
              </a:ext>
            </a:extLst>
          </p:cNvPr>
          <p:cNvSpPr txBox="1"/>
          <p:nvPr/>
        </p:nvSpPr>
        <p:spPr>
          <a:xfrm>
            <a:off x="8432431" y="6110977"/>
            <a:ext cx="187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And… new </a:t>
            </a:r>
            <a:r>
              <a:rPr lang="it-IT" dirty="0" err="1"/>
              <a:t>ones</a:t>
            </a:r>
            <a:r>
              <a:rPr lang="it-IT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79562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4F9A3E-1749-99BF-7006-3080D05AA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24" y="2534362"/>
            <a:ext cx="11406351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omic Sans MS" panose="030F0902030302020204" pitchFamily="66" charset="0"/>
              </a:rPr>
              <a:t>THANK YOU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24274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13"/>
          <p:cNvSpPr>
            <a:spLocks noChangeArrowheads="1"/>
          </p:cNvSpPr>
          <p:nvPr/>
        </p:nvSpPr>
        <p:spPr bwMode="auto">
          <a:xfrm>
            <a:off x="0" y="175554"/>
            <a:ext cx="10510345" cy="64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383" tIns="45194" rIns="90383" bIns="45194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GAMMA: </a:t>
            </a:r>
            <a:r>
              <a:rPr lang="it-IT" sz="3600" b="1" err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Nuclear</a:t>
            </a:r>
            <a:r>
              <a:rPr lang="it-IT" sz="3600" b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 </a:t>
            </a:r>
            <a:r>
              <a:rPr lang="it-IT" sz="3600" b="1" err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structure</a:t>
            </a:r>
            <a:r>
              <a:rPr lang="it-IT" sz="3600" b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 with </a:t>
            </a:r>
            <a:r>
              <a:rPr lang="it-IT" sz="3600" b="1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g-</a:t>
            </a:r>
            <a:r>
              <a:rPr lang="it-IT" sz="3600" b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ray </a:t>
            </a:r>
            <a:r>
              <a:rPr lang="it-IT" sz="3600" b="1" err="1">
                <a:solidFill>
                  <a:srgbClr val="FF0000"/>
                </a:solidFill>
                <a:latin typeface="Corbel"/>
                <a:ea typeface="ＭＳ Ｐゴシック" charset="0"/>
                <a:cs typeface="Corbel"/>
              </a:rPr>
              <a:t>spectroscopy</a:t>
            </a:r>
            <a:endParaRPr lang="it-IT" sz="3600" b="1">
              <a:solidFill>
                <a:srgbClr val="FF0000"/>
              </a:solidFill>
              <a:latin typeface="Corbel"/>
              <a:ea typeface="ＭＳ Ｐゴシック" charset="0"/>
              <a:cs typeface="Corbel"/>
            </a:endParaRPr>
          </a:p>
        </p:txBody>
      </p:sp>
      <p:sp>
        <p:nvSpPr>
          <p:cNvPr id="95" name="TextBox 1"/>
          <p:cNvSpPr txBox="1"/>
          <p:nvPr/>
        </p:nvSpPr>
        <p:spPr>
          <a:xfrm flipH="1">
            <a:off x="1991544" y="2245990"/>
            <a:ext cx="5760640" cy="3415258"/>
          </a:xfrm>
          <a:prstGeom prst="rect">
            <a:avLst/>
          </a:prstGeom>
          <a:solidFill>
            <a:srgbClr val="FFFFFF"/>
          </a:solidFill>
          <a:ln w="3175" cmpd="sng">
            <a:noFill/>
            <a:prstDash val="solid"/>
          </a:ln>
        </p:spPr>
        <p:txBody>
          <a:bodyPr wrap="square" lIns="90383" tIns="45194" rIns="90383" bIns="45194" rtlCol="0" anchor="t">
            <a:spAutoFit/>
          </a:bodyPr>
          <a:lstStyle/>
          <a:p>
            <a:pPr algn="ctr"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Corbel"/>
                <a:ea typeface="ＭＳ Ｐゴシック"/>
                <a:cs typeface="Corbel"/>
              </a:rPr>
              <a:t>GAMMA group</a:t>
            </a:r>
          </a:p>
          <a:p>
            <a:pPr defTabSz="90431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FF"/>
              </a:solidFill>
              <a:latin typeface="Corbel"/>
              <a:ea typeface="ＭＳ Ｐゴシック" charset="0"/>
              <a:cs typeface="Corbel"/>
            </a:endParaRP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Corbel"/>
                <a:ea typeface="ＭＳ Ｐゴシック"/>
                <a:cs typeface="Corbel"/>
              </a:rPr>
              <a:t>FTE:  52.63 </a:t>
            </a: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Corbel"/>
                <a:ea typeface="ＭＳ Ｐゴシック"/>
                <a:cs typeface="Corbel"/>
              </a:rPr>
              <a:t>People:  75+4 technicians</a:t>
            </a: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Corbel"/>
                <a:ea typeface="ＭＳ Ｐゴシック"/>
                <a:cs typeface="Corbel"/>
              </a:rPr>
              <a:t>5 Sections: FI,LNL,MI,PD,PG</a:t>
            </a:r>
          </a:p>
          <a:p>
            <a:pPr defTabSz="904313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0000FF"/>
              </a:solidFill>
              <a:latin typeface="Corbel"/>
              <a:ea typeface="ＭＳ Ｐゴシック" charset="0"/>
              <a:cs typeface="Corbel"/>
            </a:endParaRP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Corbel"/>
                <a:ea typeface="ＭＳ Ｐゴシック"/>
                <a:cs typeface="Corbel"/>
              </a:rPr>
              <a:t>In 2024:</a:t>
            </a:r>
            <a:endParaRPr lang="en-US" sz="2000" b="1" dirty="0">
              <a:solidFill>
                <a:srgbClr val="FF0000"/>
              </a:solidFill>
              <a:latin typeface="Corbel"/>
              <a:ea typeface="ＭＳ Ｐゴシック"/>
              <a:cs typeface="Corbel"/>
            </a:endParaRP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Corbel"/>
                <a:ea typeface="ＭＳ Ｐゴシック"/>
                <a:cs typeface="Corbel"/>
              </a:rPr>
              <a:t>76 publications </a:t>
            </a: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Corbel"/>
                <a:ea typeface="ＭＳ Ｐゴシック"/>
                <a:cs typeface="Corbel"/>
              </a:rPr>
              <a:t>151 Talks</a:t>
            </a: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Corbel"/>
                <a:ea typeface="ＭＳ Ｐゴシック"/>
                <a:cs typeface="Corbel"/>
              </a:rPr>
              <a:t>25 thesis</a:t>
            </a:r>
          </a:p>
        </p:txBody>
      </p:sp>
      <p:pic>
        <p:nvPicPr>
          <p:cNvPr id="96" name="Picture 9" descr="Logo_gamma_v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85365" y="54728"/>
            <a:ext cx="1019778" cy="840175"/>
          </a:xfrm>
          <a:prstGeom prst="rect">
            <a:avLst/>
          </a:prstGeom>
        </p:spPr>
      </p:pic>
      <p:pic>
        <p:nvPicPr>
          <p:cNvPr id="97" name="Picture 10" descr="LOGO_INFN_SIG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074" y="1535745"/>
            <a:ext cx="1856470" cy="840184"/>
          </a:xfrm>
          <a:prstGeom prst="rect">
            <a:avLst/>
          </a:prstGeom>
        </p:spPr>
      </p:pic>
      <p:pic>
        <p:nvPicPr>
          <p:cNvPr id="99" name="Picture 12" descr="AGATA_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336" y="4968542"/>
            <a:ext cx="1537116" cy="170080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5FC0C12-E837-7C44-A7C5-6FC0F6EC0C15}"/>
              </a:ext>
            </a:extLst>
          </p:cNvPr>
          <p:cNvSpPr/>
          <p:nvPr/>
        </p:nvSpPr>
        <p:spPr>
          <a:xfrm>
            <a:off x="7697795" y="2951958"/>
            <a:ext cx="4091865" cy="1446550"/>
          </a:xfrm>
          <a:prstGeom prst="rect">
            <a:avLst/>
          </a:prstGeom>
          <a:ln w="22225"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>
                <a:latin typeface="Corbel"/>
                <a:ea typeface="ＭＳ Ｐゴシック"/>
                <a:cs typeface="Corbel"/>
              </a:rPr>
              <a:t>National coordinators</a:t>
            </a:r>
            <a:r>
              <a:rPr lang="en-US" sz="2000" b="1" dirty="0">
                <a:latin typeface="Corbel"/>
                <a:ea typeface="ＭＳ Ｐゴシック"/>
                <a:cs typeface="Corbel"/>
              </a:rPr>
              <a:t>: </a:t>
            </a: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Corbel"/>
                <a:ea typeface="ＭＳ Ｐゴシック"/>
                <a:cs typeface="Corbel"/>
              </a:rPr>
              <a:t> </a:t>
            </a:r>
            <a:r>
              <a:rPr lang="en-US" sz="2000" dirty="0" err="1">
                <a:latin typeface="Corbel"/>
                <a:ea typeface="ＭＳ Ｐゴシック"/>
                <a:cs typeface="Corbel"/>
              </a:rPr>
              <a:t>Benzoni</a:t>
            </a:r>
            <a:r>
              <a:rPr lang="en-US" sz="2000" dirty="0">
                <a:latin typeface="Corbel"/>
                <a:ea typeface="ＭＳ Ｐゴシック"/>
                <a:cs typeface="Corbel"/>
              </a:rPr>
              <a:t>, Gottardo</a:t>
            </a: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u="sng" dirty="0">
                <a:latin typeface="Corbel"/>
                <a:ea typeface="ＭＳ Ｐゴシック"/>
                <a:cs typeface="Corbel"/>
              </a:rPr>
              <a:t>Local</a:t>
            </a:r>
            <a:r>
              <a:rPr lang="en-US" sz="2000" dirty="0">
                <a:latin typeface="Corbel"/>
                <a:ea typeface="ＭＳ Ｐゴシック"/>
                <a:cs typeface="Corbel"/>
              </a:rPr>
              <a:t>: </a:t>
            </a:r>
            <a:r>
              <a:rPr lang="en-US" sz="2000" dirty="0" err="1">
                <a:latin typeface="Corbel"/>
                <a:ea typeface="ＭＳ Ｐゴシック"/>
                <a:cs typeface="Corbel"/>
              </a:rPr>
              <a:t>Galtarossa</a:t>
            </a:r>
            <a:r>
              <a:rPr lang="en-US" sz="2000" dirty="0">
                <a:latin typeface="Corbel"/>
                <a:ea typeface="ＭＳ Ｐゴシック"/>
                <a:cs typeface="Corbel"/>
              </a:rPr>
              <a:t>, </a:t>
            </a:r>
            <a:r>
              <a:rPr lang="en-US" sz="2000" dirty="0" err="1">
                <a:latin typeface="Corbel"/>
                <a:ea typeface="ＭＳ Ｐゴシック"/>
                <a:cs typeface="Corbel"/>
              </a:rPr>
              <a:t>Giaz</a:t>
            </a:r>
            <a:r>
              <a:rPr lang="en-US" sz="2000" dirty="0">
                <a:latin typeface="Corbel"/>
                <a:ea typeface="ＭＳ Ｐゴシック"/>
                <a:cs typeface="Corbel"/>
              </a:rPr>
              <a:t>, </a:t>
            </a:r>
            <a:r>
              <a:rPr lang="en-US" sz="2000" dirty="0" err="1">
                <a:latin typeface="Corbel"/>
                <a:ea typeface="ＭＳ Ｐゴシック"/>
                <a:cs typeface="Corbel"/>
              </a:rPr>
              <a:t>Goasduff</a:t>
            </a:r>
            <a:r>
              <a:rPr lang="en-US" sz="2000" dirty="0">
                <a:latin typeface="Corbel"/>
                <a:ea typeface="ＭＳ Ｐゴシック"/>
                <a:cs typeface="Corbel"/>
              </a:rPr>
              <a:t>, </a:t>
            </a:r>
            <a:r>
              <a:rPr lang="en-US" sz="2000" dirty="0" err="1">
                <a:latin typeface="Corbel"/>
                <a:ea typeface="ＭＳ Ｐゴシック"/>
                <a:cs typeface="Corbel"/>
              </a:rPr>
              <a:t>Rocchini</a:t>
            </a:r>
            <a:r>
              <a:rPr lang="en-US" sz="2000" dirty="0">
                <a:latin typeface="Corbel"/>
                <a:ea typeface="ＭＳ Ｐゴシック"/>
                <a:cs typeface="Corbel"/>
              </a:rPr>
              <a:t>, </a:t>
            </a:r>
            <a:r>
              <a:rPr lang="en-US" sz="2000" dirty="0" err="1">
                <a:latin typeface="Corbel"/>
                <a:ea typeface="ＭＳ Ｐゴシック"/>
                <a:cs typeface="Corbel"/>
              </a:rPr>
              <a:t>Simonucci</a:t>
            </a:r>
            <a:endParaRPr lang="en-US" sz="2000" dirty="0">
              <a:latin typeface="Corbel"/>
              <a:ea typeface="ＭＳ Ｐゴシック"/>
              <a:cs typeface="Corbel"/>
            </a:endParaRPr>
          </a:p>
          <a:p>
            <a:pPr defTabSz="9043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" b="1" u="sng" dirty="0">
              <a:latin typeface="Corbel"/>
              <a:ea typeface="ＭＳ Ｐゴシック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E10D80-DADB-013F-8384-64B8260B4597}"/>
              </a:ext>
            </a:extLst>
          </p:cNvPr>
          <p:cNvSpPr txBox="1"/>
          <p:nvPr/>
        </p:nvSpPr>
        <p:spPr>
          <a:xfrm>
            <a:off x="3527232" y="2875002"/>
            <a:ext cx="268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358">
              <a:defRPr/>
            </a:pPr>
            <a:r>
              <a:rPr lang="it-IT" i="1" dirty="0">
                <a:solidFill>
                  <a:srgbClr val="FF0000"/>
                </a:solidFill>
                <a:latin typeface="Arial"/>
              </a:rPr>
              <a:t>+ 6 from </a:t>
            </a:r>
            <a:r>
              <a:rPr lang="it-IT" i="1" dirty="0" err="1">
                <a:solidFill>
                  <a:srgbClr val="FF0000"/>
                </a:solidFill>
                <a:latin typeface="Arial"/>
              </a:rPr>
              <a:t>ext</a:t>
            </a:r>
            <a:r>
              <a:rPr lang="it-IT" i="1" dirty="0">
                <a:solidFill>
                  <a:srgbClr val="FF0000"/>
                </a:solidFill>
                <a:latin typeface="Arial"/>
              </a:rPr>
              <a:t>. fundings</a:t>
            </a:r>
          </a:p>
        </p:txBody>
      </p:sp>
      <p:pic>
        <p:nvPicPr>
          <p:cNvPr id="2" name="Picture 1233">
            <a:extLst>
              <a:ext uri="{FF2B5EF4-FFF2-40B4-BE49-F238E27FC236}">
                <a16:creationId xmlns:a16="http://schemas.microsoft.com/office/drawing/2014/main" id="{B9E380D0-7AAA-5260-A901-667859FD1765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602028" y="5016208"/>
            <a:ext cx="1937761" cy="1605475"/>
          </a:xfrm>
          <a:prstGeom prst="rect">
            <a:avLst/>
          </a:prstGeom>
          <a:ln w="0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12524A9-1CFA-10A2-09C9-8AC48DAFF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0770" y="5227656"/>
            <a:ext cx="1955982" cy="867184"/>
          </a:xfrm>
          <a:prstGeom prst="rect">
            <a:avLst/>
          </a:prstGeom>
        </p:spPr>
      </p:pic>
      <p:cxnSp>
        <p:nvCxnSpPr>
          <p:cNvPr id="7" name="Connettore 1 30">
            <a:extLst>
              <a:ext uri="{FF2B5EF4-FFF2-40B4-BE49-F238E27FC236}">
                <a16:creationId xmlns:a16="http://schemas.microsoft.com/office/drawing/2014/main" id="{3E7840A7-9D12-2F44-0512-492E50647B82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31">
            <a:extLst>
              <a:ext uri="{FF2B5EF4-FFF2-40B4-BE49-F238E27FC236}">
                <a16:creationId xmlns:a16="http://schemas.microsoft.com/office/drawing/2014/main" id="{C55482C3-0293-343C-9C1B-E9B62C1730C6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ADC4E234-73A0-E079-5031-936F9015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32" y="2503491"/>
            <a:ext cx="8664768" cy="411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27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94B7-CA4E-39D6-4234-93A68F4A3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23E47F00-2BF1-B47A-DB1A-F54E5D3286D2}"/>
              </a:ext>
            </a:extLst>
          </p:cNvPr>
          <p:cNvSpPr txBox="1">
            <a:spLocks noChangeArrowheads="1"/>
          </p:cNvSpPr>
          <p:nvPr/>
        </p:nvSpPr>
        <p:spPr>
          <a:xfrm>
            <a:off x="3796" y="141288"/>
            <a:ext cx="1048491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noProof="1">
                <a:solidFill>
                  <a:srgbClr val="FF0000"/>
                </a:solidFill>
              </a:rPr>
              <a:t>Our playground: the nucleus, a mischievous object  </a:t>
            </a:r>
          </a:p>
        </p:txBody>
      </p: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9469784C-57AF-AFEF-3ABC-4EB9CC9E7025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FC29B6AE-0A9B-E5BB-700B-161BACD7B61A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oogle Shape;183;g2c80ed703a7_0_503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4161C59D-1B74-749F-F1BB-263454E43F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99939"/>
            <a:ext cx="8573845" cy="524363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91FB1A7-9C6C-9AEB-FA9F-B5C2F39648F4}"/>
                  </a:ext>
                </a:extLst>
              </p:cNvPr>
              <p:cNvSpPr txBox="1"/>
              <p:nvPr/>
            </p:nvSpPr>
            <p:spPr>
              <a:xfrm>
                <a:off x="8111266" y="2119256"/>
                <a:ext cx="3646842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1"/>
                  <a:t>Different observables needed</a:t>
                </a:r>
              </a:p>
              <a:p>
                <a:r>
                  <a:rPr lang="en-US" noProof="1"/>
                  <a:t>for a complete description of the system at low energy</a:t>
                </a:r>
              </a:p>
              <a:p>
                <a:endParaRPr lang="en-US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1"/>
                  <a:t>Electromagnetic probes: </a:t>
                </a:r>
                <a14:m>
                  <m:oMath xmlns:m="http://schemas.openxmlformats.org/officeDocument/2006/math">
                    <m:r>
                      <a:rPr lang="en-US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noProof="1"/>
                  <a:t>-ray emission, electron scattering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1"/>
                  <a:t>Hadronic probes: periferic («direct») nuclear reactions, deep inelastic reactions, compound nucleus reactions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noProof="1"/>
                  <a:t>Impact on astrophysics (nucleosyntheis), on weak-sector physics (CKM unitarity, EDM)</a:t>
                </a:r>
              </a:p>
            </p:txBody>
          </p:sp>
        </mc:Choice>
        <mc:Fallback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91FB1A7-9C6C-9AEB-FA9F-B5C2F3964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266" y="2119256"/>
                <a:ext cx="3646842" cy="4524315"/>
              </a:xfrm>
              <a:prstGeom prst="rect">
                <a:avLst/>
              </a:prstGeom>
              <a:blipFill>
                <a:blip r:embed="rId3"/>
                <a:stretch>
                  <a:fillRect l="-1389" t="-840" b="-11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9" descr="Logo_gamma_v6.gif">
            <a:extLst>
              <a:ext uri="{FF2B5EF4-FFF2-40B4-BE49-F238E27FC236}">
                <a16:creationId xmlns:a16="http://schemas.microsoft.com/office/drawing/2014/main" id="{D5744C0C-373B-F37E-E705-8A99600078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05755" y="22188"/>
            <a:ext cx="1086245" cy="8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1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>
            <a:extLst>
              <a:ext uri="{FF2B5EF4-FFF2-40B4-BE49-F238E27FC236}">
                <a16:creationId xmlns:a16="http://schemas.microsoft.com/office/drawing/2014/main" id="{F0EC6CD9-6A04-40F8-F038-5E7C611B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92"/>
            <a:ext cx="11823405" cy="69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B658661-52BE-0F62-70F1-C62422273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40000">
            <a:off x="5002855" y="4331973"/>
            <a:ext cx="1796959" cy="1625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20A321-3C8D-60B2-B225-85038A46144B}"/>
              </a:ext>
            </a:extLst>
          </p:cNvPr>
          <p:cNvSpPr txBox="1"/>
          <p:nvPr/>
        </p:nvSpPr>
        <p:spPr>
          <a:xfrm>
            <a:off x="47983" y="160972"/>
            <a:ext cx="982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Main lines of the GAMMA collaboration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62FD32B-3718-F28F-0370-88873523EB4B}"/>
              </a:ext>
            </a:extLst>
          </p:cNvPr>
          <p:cNvSpPr txBox="1"/>
          <p:nvPr/>
        </p:nvSpPr>
        <p:spPr>
          <a:xfrm>
            <a:off x="725214" y="1178281"/>
            <a:ext cx="3037751" cy="2554545"/>
          </a:xfrm>
          <a:prstGeom prst="rect">
            <a:avLst/>
          </a:prstGeom>
          <a:noFill/>
          <a:ln w="666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Development and operativity of large arrays:</a:t>
            </a:r>
          </a:p>
          <a:p>
            <a:pPr algn="ctr"/>
            <a:r>
              <a:rPr lang="en-GB" sz="2000" dirty="0"/>
              <a:t>AGATA</a:t>
            </a:r>
          </a:p>
          <a:p>
            <a:pPr algn="ctr"/>
            <a:r>
              <a:rPr lang="en-GB" sz="2000" dirty="0"/>
              <a:t>PARIS</a:t>
            </a:r>
          </a:p>
          <a:p>
            <a:pPr algn="ctr"/>
            <a:r>
              <a:rPr lang="en-GB" sz="2000" dirty="0"/>
              <a:t>GRIT</a:t>
            </a:r>
            <a:endParaRPr lang="it-IT" sz="2000" dirty="0"/>
          </a:p>
        </p:txBody>
      </p:sp>
      <p:pic>
        <p:nvPicPr>
          <p:cNvPr id="10" name="Picture 4" descr="A collage of different machines&#10;&#10;Description automatically generated">
            <a:extLst>
              <a:ext uri="{FF2B5EF4-FFF2-40B4-BE49-F238E27FC236}">
                <a16:creationId xmlns:a16="http://schemas.microsoft.com/office/drawing/2014/main" id="{05AB3981-AB95-6FC8-520F-38AE6C72A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2430" r="3140" b="52322"/>
          <a:stretch>
            <a:fillRect/>
          </a:stretch>
        </p:blipFill>
        <p:spPr bwMode="auto">
          <a:xfrm>
            <a:off x="1675359" y="1286820"/>
            <a:ext cx="1114512" cy="8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810B13-420B-58F5-6152-311F9A88EBE8}"/>
              </a:ext>
            </a:extLst>
          </p:cNvPr>
          <p:cNvSpPr txBox="1"/>
          <p:nvPr/>
        </p:nvSpPr>
        <p:spPr>
          <a:xfrm>
            <a:off x="1000606" y="3963501"/>
            <a:ext cx="2762359" cy="2554545"/>
          </a:xfrm>
          <a:prstGeom prst="rect">
            <a:avLst/>
          </a:prstGeom>
          <a:noFill/>
          <a:ln w="666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Measurements campaigns in national and international laboratories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6A7CE8D-7138-D06F-66D7-FB721F90AB5B}"/>
              </a:ext>
            </a:extLst>
          </p:cNvPr>
          <p:cNvGrpSpPr/>
          <p:nvPr/>
        </p:nvGrpSpPr>
        <p:grpSpPr>
          <a:xfrm>
            <a:off x="1899706" y="4119863"/>
            <a:ext cx="964157" cy="996434"/>
            <a:chOff x="8527075" y="2102530"/>
            <a:chExt cx="2061560" cy="2004298"/>
          </a:xfrm>
        </p:grpSpPr>
        <p:grpSp>
          <p:nvGrpSpPr>
            <p:cNvPr id="14" name="Group 32">
              <a:extLst>
                <a:ext uri="{FF2B5EF4-FFF2-40B4-BE49-F238E27FC236}">
                  <a16:creationId xmlns:a16="http://schemas.microsoft.com/office/drawing/2014/main" id="{1537515E-F033-C8B7-DED6-6C4FAB496E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7075" y="2102530"/>
              <a:ext cx="2061560" cy="2004298"/>
              <a:chOff x="1374" y="468"/>
              <a:chExt cx="3227" cy="3418"/>
            </a:xfrm>
          </p:grpSpPr>
          <p:pic>
            <p:nvPicPr>
              <p:cNvPr id="16" name="Picture 33" descr="sphere_finale">
                <a:extLst>
                  <a:ext uri="{FF2B5EF4-FFF2-40B4-BE49-F238E27FC236}">
                    <a16:creationId xmlns:a16="http://schemas.microsoft.com/office/drawing/2014/main" id="{E4892F89-FB8F-8492-C837-F004FAA101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74" y="468"/>
                <a:ext cx="3227" cy="3411"/>
              </a:xfrm>
              <a:prstGeom prst="rect">
                <a:avLst/>
              </a:prstGeom>
              <a:noFill/>
            </p:spPr>
          </p:pic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1E042CBA-616D-DF0F-C328-A55B0568E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3092"/>
                <a:ext cx="988" cy="794"/>
              </a:xfrm>
              <a:custGeom>
                <a:avLst/>
                <a:gdLst/>
                <a:ahLst/>
                <a:cxnLst>
                  <a:cxn ang="0">
                    <a:pos x="36" y="364"/>
                  </a:cxn>
                  <a:cxn ang="0">
                    <a:pos x="87" y="389"/>
                  </a:cxn>
                  <a:cxn ang="0">
                    <a:pos x="240" y="449"/>
                  </a:cxn>
                  <a:cxn ang="0">
                    <a:pos x="384" y="415"/>
                  </a:cxn>
                  <a:cxn ang="0">
                    <a:pos x="443" y="356"/>
                  </a:cxn>
                  <a:cxn ang="0">
                    <a:pos x="477" y="305"/>
                  </a:cxn>
                  <a:cxn ang="0">
                    <a:pos x="528" y="203"/>
                  </a:cxn>
                  <a:cxn ang="0">
                    <a:pos x="562" y="152"/>
                  </a:cxn>
                  <a:cxn ang="0">
                    <a:pos x="773" y="0"/>
                  </a:cxn>
                  <a:cxn ang="0">
                    <a:pos x="875" y="8"/>
                  </a:cxn>
                  <a:cxn ang="0">
                    <a:pos x="917" y="51"/>
                  </a:cxn>
                  <a:cxn ang="0">
                    <a:pos x="968" y="84"/>
                  </a:cxn>
                  <a:cxn ang="0">
                    <a:pos x="900" y="68"/>
                  </a:cxn>
                  <a:cxn ang="0">
                    <a:pos x="748" y="101"/>
                  </a:cxn>
                  <a:cxn ang="0">
                    <a:pos x="714" y="152"/>
                  </a:cxn>
                  <a:cxn ang="0">
                    <a:pos x="697" y="178"/>
                  </a:cxn>
                  <a:cxn ang="0">
                    <a:pos x="629" y="356"/>
                  </a:cxn>
                  <a:cxn ang="0">
                    <a:pos x="553" y="618"/>
                  </a:cxn>
                  <a:cxn ang="0">
                    <a:pos x="485" y="745"/>
                  </a:cxn>
                  <a:cxn ang="0">
                    <a:pos x="409" y="771"/>
                  </a:cxn>
                  <a:cxn ang="0">
                    <a:pos x="384" y="779"/>
                  </a:cxn>
                  <a:cxn ang="0">
                    <a:pos x="223" y="745"/>
                  </a:cxn>
                </a:cxnLst>
                <a:rect l="0" t="0" r="r" b="b"/>
                <a:pathLst>
                  <a:path w="988" h="794">
                    <a:moveTo>
                      <a:pt x="36" y="364"/>
                    </a:moveTo>
                    <a:cubicBezTo>
                      <a:pt x="120" y="390"/>
                      <a:pt x="0" y="350"/>
                      <a:pt x="87" y="389"/>
                    </a:cubicBezTo>
                    <a:cubicBezTo>
                      <a:pt x="139" y="412"/>
                      <a:pt x="192" y="418"/>
                      <a:pt x="240" y="449"/>
                    </a:cubicBezTo>
                    <a:cubicBezTo>
                      <a:pt x="294" y="442"/>
                      <a:pt x="333" y="431"/>
                      <a:pt x="384" y="415"/>
                    </a:cubicBezTo>
                    <a:cubicBezTo>
                      <a:pt x="481" y="351"/>
                      <a:pt x="412" y="411"/>
                      <a:pt x="443" y="356"/>
                    </a:cubicBezTo>
                    <a:cubicBezTo>
                      <a:pt x="453" y="338"/>
                      <a:pt x="477" y="305"/>
                      <a:pt x="477" y="305"/>
                    </a:cubicBezTo>
                    <a:cubicBezTo>
                      <a:pt x="488" y="270"/>
                      <a:pt x="510" y="235"/>
                      <a:pt x="528" y="203"/>
                    </a:cubicBezTo>
                    <a:cubicBezTo>
                      <a:pt x="538" y="185"/>
                      <a:pt x="562" y="152"/>
                      <a:pt x="562" y="152"/>
                    </a:cubicBezTo>
                    <a:cubicBezTo>
                      <a:pt x="594" y="53"/>
                      <a:pt x="679" y="18"/>
                      <a:pt x="773" y="0"/>
                    </a:cubicBezTo>
                    <a:cubicBezTo>
                      <a:pt x="807" y="3"/>
                      <a:pt x="842" y="1"/>
                      <a:pt x="875" y="8"/>
                    </a:cubicBezTo>
                    <a:cubicBezTo>
                      <a:pt x="906" y="14"/>
                      <a:pt x="897" y="34"/>
                      <a:pt x="917" y="51"/>
                    </a:cubicBezTo>
                    <a:cubicBezTo>
                      <a:pt x="932" y="64"/>
                      <a:pt x="988" y="88"/>
                      <a:pt x="968" y="84"/>
                    </a:cubicBezTo>
                    <a:cubicBezTo>
                      <a:pt x="917" y="74"/>
                      <a:pt x="940" y="80"/>
                      <a:pt x="900" y="68"/>
                    </a:cubicBezTo>
                    <a:cubicBezTo>
                      <a:pt x="828" y="74"/>
                      <a:pt x="800" y="66"/>
                      <a:pt x="748" y="101"/>
                    </a:cubicBezTo>
                    <a:cubicBezTo>
                      <a:pt x="737" y="118"/>
                      <a:pt x="725" y="135"/>
                      <a:pt x="714" y="152"/>
                    </a:cubicBezTo>
                    <a:cubicBezTo>
                      <a:pt x="708" y="161"/>
                      <a:pt x="697" y="178"/>
                      <a:pt x="697" y="178"/>
                    </a:cubicBezTo>
                    <a:cubicBezTo>
                      <a:pt x="678" y="237"/>
                      <a:pt x="663" y="304"/>
                      <a:pt x="629" y="356"/>
                    </a:cubicBezTo>
                    <a:cubicBezTo>
                      <a:pt x="602" y="442"/>
                      <a:pt x="605" y="541"/>
                      <a:pt x="553" y="618"/>
                    </a:cubicBezTo>
                    <a:cubicBezTo>
                      <a:pt x="547" y="639"/>
                      <a:pt x="499" y="740"/>
                      <a:pt x="485" y="745"/>
                    </a:cubicBezTo>
                    <a:cubicBezTo>
                      <a:pt x="447" y="759"/>
                      <a:pt x="460" y="754"/>
                      <a:pt x="409" y="771"/>
                    </a:cubicBezTo>
                    <a:cubicBezTo>
                      <a:pt x="401" y="774"/>
                      <a:pt x="384" y="779"/>
                      <a:pt x="384" y="779"/>
                    </a:cubicBezTo>
                    <a:cubicBezTo>
                      <a:pt x="313" y="775"/>
                      <a:pt x="266" y="794"/>
                      <a:pt x="223" y="745"/>
                    </a:cubicBezTo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799"/>
              </a:p>
            </p:txBody>
          </p:sp>
        </p:grpSp>
        <p:pic>
          <p:nvPicPr>
            <p:cNvPr id="15" name="Picture 10" descr="http://www.histoires-enfants.net/wp-content/uploads/2009/05/65987.gif">
              <a:extLst>
                <a:ext uri="{FF2B5EF4-FFF2-40B4-BE49-F238E27FC236}">
                  <a16:creationId xmlns:a16="http://schemas.microsoft.com/office/drawing/2014/main" id="{D60962C5-FE23-4C48-4504-D10077CE5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367505">
              <a:off x="8460154" y="2473823"/>
              <a:ext cx="1173835" cy="69797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34950" h="63500"/>
            </a:sp3d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8F82D55-CA67-8497-AC93-9D4EB5BCD99F}"/>
              </a:ext>
            </a:extLst>
          </p:cNvPr>
          <p:cNvSpPr txBox="1"/>
          <p:nvPr/>
        </p:nvSpPr>
        <p:spPr>
          <a:xfrm>
            <a:off x="4499278" y="4489788"/>
            <a:ext cx="2804111" cy="2246769"/>
          </a:xfrm>
          <a:prstGeom prst="rect">
            <a:avLst/>
          </a:prstGeom>
          <a:noFill/>
          <a:ln w="666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New resident arrays for INFN national laboratories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BF18A8B-6CE2-8ABE-94A6-4A5EB7F758D8}"/>
              </a:ext>
            </a:extLst>
          </p:cNvPr>
          <p:cNvSpPr txBox="1"/>
          <p:nvPr/>
        </p:nvSpPr>
        <p:spPr>
          <a:xfrm>
            <a:off x="4479471" y="1831784"/>
            <a:ext cx="2804111" cy="1938992"/>
          </a:xfrm>
          <a:prstGeom prst="rect">
            <a:avLst/>
          </a:prstGeom>
          <a:noFill/>
          <a:ln w="66675">
            <a:solidFill>
              <a:srgbClr val="FBDE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Next generation training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79DF634-A2D8-E7A0-0D0C-58EE53CFF147}"/>
              </a:ext>
            </a:extLst>
          </p:cNvPr>
          <p:cNvSpPr txBox="1"/>
          <p:nvPr/>
        </p:nvSpPr>
        <p:spPr>
          <a:xfrm>
            <a:off x="8210259" y="4271278"/>
            <a:ext cx="2804111" cy="2246769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Synergies with other research lines and theoretical groups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2E262DA-9C79-5F83-F42E-D9CEEE7F5296}"/>
              </a:ext>
            </a:extLst>
          </p:cNvPr>
          <p:cNvSpPr txBox="1"/>
          <p:nvPr/>
        </p:nvSpPr>
        <p:spPr>
          <a:xfrm>
            <a:off x="8239772" y="1103739"/>
            <a:ext cx="3227013" cy="2862322"/>
          </a:xfrm>
          <a:prstGeom prst="rect">
            <a:avLst/>
          </a:prstGeom>
          <a:noFill/>
          <a:ln w="666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Technological development for detectors</a:t>
            </a:r>
          </a:p>
          <a:p>
            <a:pPr algn="ctr"/>
            <a:r>
              <a:rPr lang="en-GB" sz="2000" dirty="0"/>
              <a:t>Electronics</a:t>
            </a:r>
          </a:p>
          <a:p>
            <a:pPr algn="ctr"/>
            <a:r>
              <a:rPr lang="en-GB" sz="2000" dirty="0"/>
              <a:t>DAQ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576BC2A4-8AB6-F611-CD6C-8FF01396C78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762965" y="2455554"/>
            <a:ext cx="736313" cy="385447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F4FEF468-C7FB-419C-CA02-F2A1293BE8D9}"/>
              </a:ext>
            </a:extLst>
          </p:cNvPr>
          <p:cNvCxnSpPr>
            <a:cxnSpLocks/>
          </p:cNvCxnSpPr>
          <p:nvPr/>
        </p:nvCxnSpPr>
        <p:spPr>
          <a:xfrm flipV="1">
            <a:off x="3730375" y="3732826"/>
            <a:ext cx="768902" cy="1161335"/>
          </a:xfrm>
          <a:prstGeom prst="line">
            <a:avLst/>
          </a:prstGeom>
          <a:ln w="539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90E7DFCB-CB37-0DE2-43BA-EA3370F6B870}"/>
              </a:ext>
            </a:extLst>
          </p:cNvPr>
          <p:cNvCxnSpPr>
            <a:cxnSpLocks/>
          </p:cNvCxnSpPr>
          <p:nvPr/>
        </p:nvCxnSpPr>
        <p:spPr>
          <a:xfrm>
            <a:off x="5891429" y="3852312"/>
            <a:ext cx="9903" cy="637476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44673AD7-0496-A360-0C9C-749202C598E3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7332903" y="2534900"/>
            <a:ext cx="906869" cy="174034"/>
          </a:xfrm>
          <a:prstGeom prst="line">
            <a:avLst/>
          </a:prstGeom>
          <a:ln w="539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C1636B53-E12B-82C8-A91C-5A284A173849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303388" y="3713264"/>
            <a:ext cx="906871" cy="1681399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1">
            <a:extLst>
              <a:ext uri="{FF2B5EF4-FFF2-40B4-BE49-F238E27FC236}">
                <a16:creationId xmlns:a16="http://schemas.microsoft.com/office/drawing/2014/main" id="{17BE4689-11FF-928B-9694-132CF7037909}"/>
              </a:ext>
            </a:extLst>
          </p:cNvPr>
          <p:cNvPicPr/>
          <p:nvPr/>
        </p:nvPicPr>
        <p:blipFill>
          <a:blip r:embed="rId7"/>
          <a:srcRect l="70646" t="12496" r="1698" b="42028"/>
          <a:stretch>
            <a:fillRect/>
          </a:stretch>
        </p:blipFill>
        <p:spPr>
          <a:xfrm>
            <a:off x="8498602" y="1163462"/>
            <a:ext cx="2133600" cy="1530654"/>
          </a:xfrm>
          <a:prstGeom prst="rect">
            <a:avLst/>
          </a:prstGeom>
          <a:ln w="0">
            <a:noFill/>
          </a:ln>
        </p:spPr>
      </p:pic>
      <p:pic>
        <p:nvPicPr>
          <p:cNvPr id="39" name="Immagine 3">
            <a:extLst>
              <a:ext uri="{FF2B5EF4-FFF2-40B4-BE49-F238E27FC236}">
                <a16:creationId xmlns:a16="http://schemas.microsoft.com/office/drawing/2014/main" id="{2CAE0822-9055-70C5-3307-464E4410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72" y="2144378"/>
            <a:ext cx="1839231" cy="103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1B5C06A7-F416-A75C-0CE5-D456A1462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5952" y="4430879"/>
            <a:ext cx="1348027" cy="1006797"/>
          </a:xfrm>
          <a:prstGeom prst="rect">
            <a:avLst/>
          </a:prstGeom>
        </p:spPr>
      </p:pic>
      <p:pic>
        <p:nvPicPr>
          <p:cNvPr id="3" name="Picture 9" descr="Logo_gamma_v6.gif">
            <a:extLst>
              <a:ext uri="{FF2B5EF4-FFF2-40B4-BE49-F238E27FC236}">
                <a16:creationId xmlns:a16="http://schemas.microsoft.com/office/drawing/2014/main" id="{3AEC1DA9-A353-8314-C406-AFFF014F4D1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cxnSp>
        <p:nvCxnSpPr>
          <p:cNvPr id="4" name="Connettore 1 30">
            <a:extLst>
              <a:ext uri="{FF2B5EF4-FFF2-40B4-BE49-F238E27FC236}">
                <a16:creationId xmlns:a16="http://schemas.microsoft.com/office/drawing/2014/main" id="{A737534B-D5DB-1C57-1916-D9441EA0B0F7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31">
            <a:extLst>
              <a:ext uri="{FF2B5EF4-FFF2-40B4-BE49-F238E27FC236}">
                <a16:creationId xmlns:a16="http://schemas.microsoft.com/office/drawing/2014/main" id="{54435068-A9E6-4943-3D63-C4F00DC16226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57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A2053-31C8-EA26-FAB3-A698D0AE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me">
            <a:extLst>
              <a:ext uri="{FF2B5EF4-FFF2-40B4-BE49-F238E27FC236}">
                <a16:creationId xmlns:a16="http://schemas.microsoft.com/office/drawing/2014/main" id="{098164F4-B0F3-C244-3663-11FC24BBA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4" y="4570792"/>
            <a:ext cx="685002" cy="9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F2772331-C6BE-3956-31FD-274D85A9F009}"/>
              </a:ext>
            </a:extLst>
          </p:cNvPr>
          <p:cNvGrpSpPr/>
          <p:nvPr/>
        </p:nvGrpSpPr>
        <p:grpSpPr>
          <a:xfrm>
            <a:off x="1127760" y="3277765"/>
            <a:ext cx="10360089" cy="3321550"/>
            <a:chOff x="1541863" y="2426692"/>
            <a:chExt cx="10360089" cy="3294166"/>
          </a:xfrm>
        </p:grpSpPr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418D2A0F-07ED-258C-EC99-3451573D3275}"/>
                </a:ext>
              </a:extLst>
            </p:cNvPr>
            <p:cNvSpPr/>
            <p:nvPr/>
          </p:nvSpPr>
          <p:spPr>
            <a:xfrm>
              <a:off x="8302705" y="4054640"/>
              <a:ext cx="307895" cy="411055"/>
            </a:xfrm>
            <a:prstGeom prst="rightArrow">
              <a:avLst/>
            </a:prstGeom>
            <a:solidFill>
              <a:srgbClr val="FFC0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797">
                <a:defRPr/>
              </a:pPr>
              <a:endParaRPr lang="fr-FR" sz="1799">
                <a:solidFill>
                  <a:prstClr val="white"/>
                </a:solidFill>
              </a:endParaRPr>
            </a:p>
          </p:txBody>
        </p:sp>
        <p:sp>
          <p:nvSpPr>
            <p:cNvPr id="39" name="Right Arrow 38">
              <a:extLst>
                <a:ext uri="{FF2B5EF4-FFF2-40B4-BE49-F238E27FC236}">
                  <a16:creationId xmlns:a16="http://schemas.microsoft.com/office/drawing/2014/main" id="{337A4622-7B04-6D8F-9082-9CFFA04D4431}"/>
                </a:ext>
              </a:extLst>
            </p:cNvPr>
            <p:cNvSpPr/>
            <p:nvPr/>
          </p:nvSpPr>
          <p:spPr>
            <a:xfrm>
              <a:off x="10023220" y="4077250"/>
              <a:ext cx="307895" cy="411055"/>
            </a:xfrm>
            <a:prstGeom prst="rightArrow">
              <a:avLst/>
            </a:prstGeom>
            <a:solidFill>
              <a:srgbClr val="FFC0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797">
                <a:defRPr/>
              </a:pPr>
              <a:endParaRPr lang="fr-FR" sz="1799">
                <a:solidFill>
                  <a:prstClr val="white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96A5E2C-F097-55BE-D624-10C32899D184}"/>
                </a:ext>
              </a:extLst>
            </p:cNvPr>
            <p:cNvGrpSpPr/>
            <p:nvPr/>
          </p:nvGrpSpPr>
          <p:grpSpPr>
            <a:xfrm>
              <a:off x="1541863" y="2426692"/>
              <a:ext cx="10360089" cy="3280093"/>
              <a:chOff x="1597026" y="1820863"/>
              <a:chExt cx="10362790" cy="328094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DE049CB-B655-6DB5-C9E3-0834284B7185}"/>
                  </a:ext>
                </a:extLst>
              </p:cNvPr>
              <p:cNvSpPr/>
              <p:nvPr/>
            </p:nvSpPr>
            <p:spPr>
              <a:xfrm>
                <a:off x="10390844" y="2402942"/>
                <a:ext cx="1568972" cy="2686050"/>
              </a:xfrm>
              <a:prstGeom prst="rect">
                <a:avLst/>
              </a:prstGeom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342797">
                  <a:defRPr/>
                </a:pPr>
                <a:r>
                  <a:rPr lang="fr-FR" sz="900" b="1" dirty="0">
                    <a:solidFill>
                      <a:prstClr val="black"/>
                    </a:solidFill>
                  </a:rPr>
                  <a:t>&gt;2030</a:t>
                </a:r>
              </a:p>
              <a:p>
                <a:pPr defTabSz="342797">
                  <a:defRPr/>
                </a:pPr>
                <a:r>
                  <a:rPr lang="fr-FR" sz="900" dirty="0">
                    <a:solidFill>
                      <a:prstClr val="black"/>
                    </a:solidFill>
                  </a:rPr>
                  <a:t>LNL, SPES, </a:t>
                </a:r>
                <a:r>
                  <a:rPr lang="fr-FR" sz="900" dirty="0" err="1">
                    <a:solidFill>
                      <a:prstClr val="black"/>
                    </a:solidFill>
                  </a:rPr>
                  <a:t>Italy</a:t>
                </a:r>
                <a:endParaRPr lang="fr-FR" sz="900" dirty="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 dirty="0">
                    <a:solidFill>
                      <a:prstClr val="black"/>
                    </a:solidFill>
                  </a:rPr>
                  <a:t>FAIR, Germany</a:t>
                </a:r>
              </a:p>
              <a:p>
                <a:pPr defTabSz="342797">
                  <a:defRPr/>
                </a:pPr>
                <a:r>
                  <a:rPr lang="fr-FR" sz="900" dirty="0">
                    <a:solidFill>
                      <a:prstClr val="black"/>
                    </a:solidFill>
                  </a:rPr>
                  <a:t>ISOLDE, CERN</a:t>
                </a:r>
              </a:p>
              <a:p>
                <a:pPr defTabSz="342797">
                  <a:defRPr/>
                </a:pPr>
                <a:r>
                  <a:rPr lang="fr-FR" sz="900" dirty="0">
                    <a:solidFill>
                      <a:prstClr val="black"/>
                    </a:solidFill>
                  </a:rPr>
                  <a:t>GANIL, France</a:t>
                </a:r>
              </a:p>
              <a:p>
                <a:pPr defTabSz="342797">
                  <a:defRPr/>
                </a:pPr>
                <a:r>
                  <a:rPr lang="fr-FR" sz="900" dirty="0">
                    <a:solidFill>
                      <a:prstClr val="black"/>
                    </a:solidFill>
                  </a:rPr>
                  <a:t>JYFIL, </a:t>
                </a:r>
                <a:r>
                  <a:rPr lang="fr-FR" sz="900" dirty="0" err="1">
                    <a:solidFill>
                      <a:prstClr val="black"/>
                    </a:solidFill>
                  </a:rPr>
                  <a:t>Finland</a:t>
                </a:r>
                <a:endParaRPr lang="fr-FR" sz="900" dirty="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 dirty="0">
                    <a:solidFill>
                      <a:prstClr val="black"/>
                    </a:solidFill>
                  </a:rPr>
                  <a:t>RIB at </a:t>
                </a:r>
                <a:r>
                  <a:rPr lang="fr-FR" sz="900" dirty="0" err="1">
                    <a:solidFill>
                      <a:prstClr val="black"/>
                    </a:solidFill>
                  </a:rPr>
                  <a:t>low</a:t>
                </a:r>
                <a:r>
                  <a:rPr lang="fr-FR" sz="900" dirty="0">
                    <a:solidFill>
                      <a:prstClr val="black"/>
                    </a:solidFill>
                  </a:rPr>
                  <a:t> and high </a:t>
                </a:r>
                <a:r>
                  <a:rPr lang="fr-FR" sz="900" dirty="0" err="1">
                    <a:solidFill>
                      <a:prstClr val="black"/>
                    </a:solidFill>
                  </a:rPr>
                  <a:t>energies</a:t>
                </a: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 dirty="0">
                  <a:solidFill>
                    <a:prstClr val="white"/>
                  </a:solidFill>
                </a:endParaRPr>
              </a:p>
              <a:p>
                <a:pPr algn="ctr" defTabSz="342797">
                  <a:defRPr/>
                </a:pPr>
                <a:endParaRPr lang="fr-FR" sz="9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832D8A8-F97B-8322-11B5-4FFE6F5897C3}"/>
                  </a:ext>
                </a:extLst>
              </p:cNvPr>
              <p:cNvCxnSpPr/>
              <p:nvPr/>
            </p:nvCxnSpPr>
            <p:spPr>
              <a:xfrm>
                <a:off x="2601913" y="1820863"/>
                <a:ext cx="685800" cy="0"/>
              </a:xfrm>
              <a:prstGeom prst="line">
                <a:avLst/>
              </a:prstGeom>
              <a:ln w="0" cap="flat" cmpd="sng" algn="ctr">
                <a:solidFill>
                  <a:srgbClr val="FB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109149-DD8D-E1CF-9C20-8585932A54C9}"/>
                  </a:ext>
                </a:extLst>
              </p:cNvPr>
              <p:cNvSpPr/>
              <p:nvPr/>
            </p:nvSpPr>
            <p:spPr>
              <a:xfrm>
                <a:off x="1597026" y="2387600"/>
                <a:ext cx="1433513" cy="2686050"/>
              </a:xfrm>
              <a:prstGeom prst="rect">
                <a:avLst/>
              </a:prstGeom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2010-2012</a:t>
                </a:r>
              </a:p>
              <a:p>
                <a:pPr defTabSz="342797">
                  <a:defRPr/>
                </a:pPr>
                <a:r>
                  <a:rPr lang="fr-FR" sz="900" err="1">
                    <a:solidFill>
                      <a:prstClr val="black"/>
                    </a:solidFill>
                  </a:rPr>
                  <a:t>Legnaro</a:t>
                </a:r>
                <a:r>
                  <a:rPr lang="fr-FR" sz="900">
                    <a:solidFill>
                      <a:prstClr val="black"/>
                    </a:solidFill>
                  </a:rPr>
                  <a:t>, </a:t>
                </a:r>
                <a:r>
                  <a:rPr lang="fr-FR" sz="900" err="1">
                    <a:solidFill>
                      <a:prstClr val="black"/>
                    </a:solidFill>
                  </a:rPr>
                  <a:t>Italy</a:t>
                </a:r>
                <a:endParaRPr lang="fr-FR" sz="90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Intense stable </a:t>
                </a:r>
                <a:r>
                  <a:rPr lang="fr-FR" sz="900" err="1">
                    <a:solidFill>
                      <a:prstClr val="black"/>
                    </a:solidFill>
                  </a:rPr>
                  <a:t>beams</a:t>
                </a:r>
                <a:endParaRPr lang="fr-FR" sz="90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15 detectors</a:t>
                </a: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black"/>
                  </a:solidFill>
                </a:endParaRPr>
              </a:p>
              <a:p>
                <a:pPr algn="ctr"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AGATA </a:t>
                </a:r>
                <a:r>
                  <a:rPr lang="fr-FR" sz="900" b="1" err="1">
                    <a:solidFill>
                      <a:srgbClr val="FF0000"/>
                    </a:solidFill>
                  </a:rPr>
                  <a:t>Demonstrator</a:t>
                </a:r>
                <a:r>
                  <a:rPr lang="fr-FR" sz="900" b="1">
                    <a:solidFill>
                      <a:prstClr val="black"/>
                    </a:solidFill>
                  </a:rPr>
                  <a:t> + PRISMA at LNL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F6B6A25-2519-9645-C44B-06415F645041}"/>
                  </a:ext>
                </a:extLst>
              </p:cNvPr>
              <p:cNvSpPr/>
              <p:nvPr/>
            </p:nvSpPr>
            <p:spPr>
              <a:xfrm>
                <a:off x="3379789" y="2373314"/>
                <a:ext cx="1438275" cy="270033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2012-2014</a:t>
                </a: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GSI, Germany</a:t>
                </a:r>
              </a:p>
              <a:p>
                <a:pPr defTabSz="342797">
                  <a:defRPr/>
                </a:pPr>
                <a:r>
                  <a:rPr lang="fr-FR" sz="900" err="1">
                    <a:solidFill>
                      <a:prstClr val="black"/>
                    </a:solidFill>
                  </a:rPr>
                  <a:t>Fast</a:t>
                </a:r>
                <a:r>
                  <a:rPr lang="fr-FR" sz="900">
                    <a:solidFill>
                      <a:prstClr val="black"/>
                    </a:solidFill>
                  </a:rPr>
                  <a:t> fragmentation </a:t>
                </a:r>
                <a:r>
                  <a:rPr lang="fr-FR" sz="900" err="1">
                    <a:solidFill>
                      <a:prstClr val="black"/>
                    </a:solidFill>
                  </a:rPr>
                  <a:t>beams</a:t>
                </a:r>
                <a:endParaRPr lang="fr-FR" sz="90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25 detectors</a:t>
                </a: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black"/>
                  </a:solidFill>
                </a:endParaRPr>
              </a:p>
              <a:p>
                <a:pPr algn="ctr"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AGATA at GSI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B07D180-06AE-3E13-860C-B90F0F2BEB39}"/>
                  </a:ext>
                </a:extLst>
              </p:cNvPr>
              <p:cNvSpPr/>
              <p:nvPr/>
            </p:nvSpPr>
            <p:spPr>
              <a:xfrm>
                <a:off x="5153548" y="2371725"/>
                <a:ext cx="1438275" cy="27300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2014- 2021</a:t>
                </a: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GANIL, France</a:t>
                </a: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ISOL and stable </a:t>
                </a:r>
                <a:r>
                  <a:rPr lang="fr-FR" sz="900" err="1">
                    <a:solidFill>
                      <a:prstClr val="black"/>
                    </a:solidFill>
                  </a:rPr>
                  <a:t>beams</a:t>
                </a:r>
                <a:endParaRPr lang="fr-FR" sz="90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 err="1">
                    <a:solidFill>
                      <a:prstClr val="black"/>
                    </a:solidFill>
                  </a:rPr>
                  <a:t>approaching</a:t>
                </a:r>
                <a:r>
                  <a:rPr lang="fr-FR" sz="900">
                    <a:solidFill>
                      <a:prstClr val="black"/>
                    </a:solidFill>
                  </a:rPr>
                  <a:t> 1π (45)</a:t>
                </a: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black"/>
                  </a:solidFill>
                </a:endParaRPr>
              </a:p>
              <a:p>
                <a:pPr algn="ctr" defTabSz="342797">
                  <a:defRPr/>
                </a:pPr>
                <a:endParaRPr lang="fr-FR" sz="900" b="1">
                  <a:solidFill>
                    <a:prstClr val="black"/>
                  </a:solidFill>
                </a:endParaRPr>
              </a:p>
              <a:p>
                <a:pPr algn="ctr"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AGATA at GANIL</a:t>
                </a:r>
              </a:p>
            </p:txBody>
          </p:sp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EF2446B8-1956-1379-8B3B-DFC8D573C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6563" y="3116263"/>
                <a:ext cx="1231900" cy="112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Content Placeholder 3">
                <a:extLst>
                  <a:ext uri="{FF2B5EF4-FFF2-40B4-BE49-F238E27FC236}">
                    <a16:creationId xmlns:a16="http://schemas.microsoft.com/office/drawing/2014/main" id="{6A98D874-4365-A685-A4A5-5B26AD0FE5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5988" y="3103563"/>
                <a:ext cx="1249362" cy="114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D:\john-base-files\pictures-work-related\agata_pics\Ganil2017\STR7915-crop.jpg">
                <a:extLst>
                  <a:ext uri="{FF2B5EF4-FFF2-40B4-BE49-F238E27FC236}">
                    <a16:creationId xmlns:a16="http://schemas.microsoft.com/office/drawing/2014/main" id="{9A5B21AD-9236-94BB-27F2-5719AC933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3675" y="3106739"/>
                <a:ext cx="1225550" cy="11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6497EBA7-B086-98F9-0DA7-D3F3D1A0C0C7}"/>
                  </a:ext>
                </a:extLst>
              </p:cNvPr>
              <p:cNvSpPr/>
              <p:nvPr/>
            </p:nvSpPr>
            <p:spPr>
              <a:xfrm>
                <a:off x="3030538" y="3455989"/>
                <a:ext cx="347662" cy="409575"/>
              </a:xfrm>
              <a:prstGeom prst="rightArrow">
                <a:avLst/>
              </a:prstGeom>
              <a:solidFill>
                <a:srgbClr val="FFC000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797">
                  <a:defRPr/>
                </a:pPr>
                <a:endParaRPr lang="fr-FR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DAA476-4939-9D14-1224-9BFBD4B8EED2}"/>
                  </a:ext>
                </a:extLst>
              </p:cNvPr>
              <p:cNvSpPr/>
              <p:nvPr/>
            </p:nvSpPr>
            <p:spPr>
              <a:xfrm>
                <a:off x="6910389" y="2371725"/>
                <a:ext cx="1438275" cy="2686050"/>
              </a:xfrm>
              <a:prstGeom prst="rect">
                <a:avLst/>
              </a:prstGeom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342797">
                  <a:defRPr/>
                </a:pPr>
                <a:r>
                  <a:rPr lang="fr-FR" sz="900" b="1">
                    <a:solidFill>
                      <a:prstClr val="black"/>
                    </a:solidFill>
                  </a:rPr>
                  <a:t>2021-- 2028</a:t>
                </a: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LNL, </a:t>
                </a:r>
                <a:r>
                  <a:rPr lang="fr-FR" sz="900" err="1">
                    <a:solidFill>
                      <a:prstClr val="black"/>
                    </a:solidFill>
                  </a:rPr>
                  <a:t>Italy</a:t>
                </a:r>
                <a:r>
                  <a:rPr lang="fr-FR" sz="900">
                    <a:solidFill>
                      <a:prstClr val="black"/>
                    </a:solidFill>
                  </a:rPr>
                  <a:t> </a:t>
                </a: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Stable </a:t>
                </a:r>
                <a:r>
                  <a:rPr lang="fr-FR" sz="900" err="1">
                    <a:solidFill>
                      <a:prstClr val="black"/>
                    </a:solidFill>
                  </a:rPr>
                  <a:t>beams</a:t>
                </a:r>
                <a:endParaRPr lang="fr-FR" sz="900">
                  <a:solidFill>
                    <a:prstClr val="black"/>
                  </a:solidFill>
                </a:endParaRPr>
              </a:p>
              <a:p>
                <a:pPr defTabSz="342797">
                  <a:defRPr/>
                </a:pPr>
                <a:r>
                  <a:rPr lang="fr-FR" sz="900">
                    <a:solidFill>
                      <a:prstClr val="black"/>
                    </a:solidFill>
                  </a:rPr>
                  <a:t>SPES radioactive </a:t>
                </a:r>
                <a:r>
                  <a:rPr lang="fr-FR" sz="900" err="1">
                    <a:solidFill>
                      <a:prstClr val="black"/>
                    </a:solidFill>
                  </a:rPr>
                  <a:t>beams</a:t>
                </a: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white"/>
                  </a:solidFill>
                </a:endParaRPr>
              </a:p>
              <a:p>
                <a:pPr defTabSz="342797">
                  <a:defRPr/>
                </a:pPr>
                <a:endParaRPr lang="fr-FR" sz="900">
                  <a:solidFill>
                    <a:prstClr val="black"/>
                  </a:solidFill>
                </a:endParaRPr>
              </a:p>
              <a:p>
                <a:pPr algn="ctr" defTabSz="342797">
                  <a:defRPr/>
                </a:pPr>
                <a:r>
                  <a:rPr lang="fr-FR" sz="900" b="1">
                    <a:solidFill>
                      <a:srgbClr val="FF0000"/>
                    </a:solidFill>
                  </a:rPr>
                  <a:t>AGATA at LNL</a:t>
                </a:r>
              </a:p>
              <a:p>
                <a:pPr algn="ctr" defTabSz="342797">
                  <a:defRPr/>
                </a:pPr>
                <a:r>
                  <a:rPr lang="fr-FR" sz="900" b="1">
                    <a:solidFill>
                      <a:srgbClr val="FF0000"/>
                    </a:solidFill>
                  </a:rPr>
                  <a:t>2.0</a:t>
                </a:r>
              </a:p>
            </p:txBody>
          </p:sp>
          <p:sp>
            <p:nvSpPr>
              <p:cNvPr id="20" name="Right Arrow 19">
                <a:extLst>
                  <a:ext uri="{FF2B5EF4-FFF2-40B4-BE49-F238E27FC236}">
                    <a16:creationId xmlns:a16="http://schemas.microsoft.com/office/drawing/2014/main" id="{F93014F2-74F9-9174-BF35-4C8FD8037A5A}"/>
                  </a:ext>
                </a:extLst>
              </p:cNvPr>
              <p:cNvSpPr/>
              <p:nvPr/>
            </p:nvSpPr>
            <p:spPr>
              <a:xfrm>
                <a:off x="4818064" y="3473451"/>
                <a:ext cx="346075" cy="411163"/>
              </a:xfrm>
              <a:prstGeom prst="rightArrow">
                <a:avLst/>
              </a:prstGeom>
              <a:solidFill>
                <a:srgbClr val="FFC000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797">
                  <a:defRPr/>
                </a:pPr>
                <a:endParaRPr lang="fr-FR" sz="1799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52EA6DBA-598E-F88E-660E-3A77EC0B2B70}"/>
                  </a:ext>
                </a:extLst>
              </p:cNvPr>
              <p:cNvSpPr/>
              <p:nvPr/>
            </p:nvSpPr>
            <p:spPr>
              <a:xfrm>
                <a:off x="6602414" y="3478213"/>
                <a:ext cx="307975" cy="411162"/>
              </a:xfrm>
              <a:prstGeom prst="rightArrow">
                <a:avLst/>
              </a:prstGeom>
              <a:solidFill>
                <a:srgbClr val="FFC000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342797">
                  <a:defRPr/>
                </a:pPr>
                <a:endParaRPr lang="fr-FR" sz="1799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5" name="Groupe 10">
                <a:extLst>
                  <a:ext uri="{FF2B5EF4-FFF2-40B4-BE49-F238E27FC236}">
                    <a16:creationId xmlns:a16="http://schemas.microsoft.com/office/drawing/2014/main" id="{74FF40B8-A46E-09E9-0170-42E7BEAB59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99888" y="3476356"/>
                <a:ext cx="1415050" cy="515178"/>
                <a:chOff x="12161139" y="4091187"/>
                <a:chExt cx="2038935" cy="657565"/>
              </a:xfrm>
            </p:grpSpPr>
            <p:pic>
              <p:nvPicPr>
                <p:cNvPr id="27" name="Picture 2" descr="C:\Users\John\OneDrive - Science and Technology Facilities Council\Desktop\AGATA-Daresbury21\agta-54.jpg">
                  <a:extLst>
                    <a:ext uri="{FF2B5EF4-FFF2-40B4-BE49-F238E27FC236}">
                      <a16:creationId xmlns:a16="http://schemas.microsoft.com/office/drawing/2014/main" id="{1D49FFF7-D449-A1F2-68B9-C366E27B8B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153604" y="4091187"/>
                  <a:ext cx="1046470" cy="6575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2" descr="C:\Users\John\OneDrive - Science and Technology Facilities Council\Desktop\AGATA-Daresbury21\agta-54.jpg">
                  <a:extLst>
                    <a:ext uri="{FF2B5EF4-FFF2-40B4-BE49-F238E27FC236}">
                      <a16:creationId xmlns:a16="http://schemas.microsoft.com/office/drawing/2014/main" id="{86654958-AD48-4D99-96E6-B6C4DF6A32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2161139" y="4091267"/>
                  <a:ext cx="1011783" cy="657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6" name="Image 33">
                <a:extLst>
                  <a:ext uri="{FF2B5EF4-FFF2-40B4-BE49-F238E27FC236}">
                    <a16:creationId xmlns:a16="http://schemas.microsoft.com/office/drawing/2014/main" id="{36BD2381-CA50-0CB8-0C4F-A21C7FA75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3576" y="3203576"/>
                <a:ext cx="1254125" cy="963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AAC2168-789D-35F9-919E-4B0CE7AD9E7B}"/>
                </a:ext>
              </a:extLst>
            </p:cNvPr>
            <p:cNvSpPr/>
            <p:nvPr/>
          </p:nvSpPr>
          <p:spPr>
            <a:xfrm>
              <a:off x="8585319" y="2991483"/>
              <a:ext cx="1437900" cy="27293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342797">
                <a:defRPr/>
              </a:pPr>
              <a:r>
                <a:rPr lang="fr-FR" sz="900" b="1">
                  <a:solidFill>
                    <a:prstClr val="black"/>
                  </a:solidFill>
                </a:rPr>
                <a:t>2028- 2030 (?)</a:t>
              </a:r>
            </a:p>
            <a:p>
              <a:pPr defTabSz="342797">
                <a:defRPr/>
              </a:pPr>
              <a:r>
                <a:rPr lang="fr-FR" sz="900">
                  <a:solidFill>
                    <a:prstClr val="black"/>
                  </a:solidFill>
                </a:rPr>
                <a:t>GANIL, France</a:t>
              </a:r>
            </a:p>
            <a:p>
              <a:pPr defTabSz="342797">
                <a:defRPr/>
              </a:pPr>
              <a:r>
                <a:rPr lang="fr-FR" sz="900">
                  <a:solidFill>
                    <a:prstClr val="black"/>
                  </a:solidFill>
                </a:rPr>
                <a:t>ISOL SPIRAL 1 </a:t>
              </a:r>
              <a:r>
                <a:rPr lang="fr-FR" sz="900" err="1">
                  <a:solidFill>
                    <a:prstClr val="black"/>
                  </a:solidFill>
                </a:rPr>
                <a:t>Beams</a:t>
              </a: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white"/>
                </a:solidFill>
              </a:endParaRPr>
            </a:p>
            <a:p>
              <a:pPr defTabSz="342797">
                <a:defRPr/>
              </a:pPr>
              <a:endParaRPr lang="fr-FR" sz="900">
                <a:solidFill>
                  <a:prstClr val="black"/>
                </a:solidFill>
              </a:endParaRPr>
            </a:p>
            <a:p>
              <a:pPr algn="ctr" defTabSz="342797">
                <a:defRPr/>
              </a:pPr>
              <a:endParaRPr lang="fr-FR" sz="900" b="1">
                <a:solidFill>
                  <a:prstClr val="black"/>
                </a:solidFill>
              </a:endParaRPr>
            </a:p>
            <a:p>
              <a:pPr algn="ctr" defTabSz="342797">
                <a:defRPr/>
              </a:pPr>
              <a:r>
                <a:rPr lang="fr-FR" sz="900" b="1">
                  <a:solidFill>
                    <a:prstClr val="black"/>
                  </a:solidFill>
                </a:rPr>
                <a:t>AGATA at GANIL</a:t>
              </a:r>
            </a:p>
          </p:txBody>
        </p:sp>
        <p:pic>
          <p:nvPicPr>
            <p:cNvPr id="37" name="Picture 2" descr="D:\john-base-files\pictures-work-related\agata_pics\Ganil2017\STR7915-crop.jpg">
              <a:extLst>
                <a:ext uri="{FF2B5EF4-FFF2-40B4-BE49-F238E27FC236}">
                  <a16:creationId xmlns:a16="http://schemas.microsoft.com/office/drawing/2014/main" id="{0A07CC51-D7A1-B64A-7B18-1DCBB3CF1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228" y="3658703"/>
              <a:ext cx="1108082" cy="103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1">
            <a:extLst>
              <a:ext uri="{FF2B5EF4-FFF2-40B4-BE49-F238E27FC236}">
                <a16:creationId xmlns:a16="http://schemas.microsoft.com/office/drawing/2014/main" id="{C49EC226-400A-D8F7-EED3-A254A1E0DC9E}"/>
              </a:ext>
            </a:extLst>
          </p:cNvPr>
          <p:cNvSpPr txBox="1"/>
          <p:nvPr/>
        </p:nvSpPr>
        <p:spPr>
          <a:xfrm>
            <a:off x="193328" y="179196"/>
            <a:ext cx="1027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AGATA development and campaigns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D39950-F07B-AC7B-F851-81DC7E95AC3D}"/>
              </a:ext>
            </a:extLst>
          </p:cNvPr>
          <p:cNvSpPr txBox="1"/>
          <p:nvPr/>
        </p:nvSpPr>
        <p:spPr>
          <a:xfrm>
            <a:off x="588579" y="1156138"/>
            <a:ext cx="6442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Experience in </a:t>
            </a:r>
            <a:r>
              <a:rPr lang="it-IT" dirty="0" err="1"/>
              <a:t>operating</a:t>
            </a:r>
            <a:r>
              <a:rPr lang="it-IT" dirty="0"/>
              <a:t> 𝛾-ray tracking arrays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Collaboration AGATA-GRETA on tracking </a:t>
            </a:r>
            <a:r>
              <a:rPr lang="it-IT" dirty="0" err="1"/>
              <a:t>algorithms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Development of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adapted</a:t>
            </a:r>
            <a:r>
              <a:rPr lang="it-IT" dirty="0"/>
              <a:t> to 𝛾-ray tracking arrays with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u="sng" dirty="0" err="1"/>
              <a:t>stable</a:t>
            </a:r>
            <a:r>
              <a:rPr lang="it-IT" dirty="0"/>
              <a:t> and </a:t>
            </a:r>
            <a:r>
              <a:rPr lang="it-IT" u="sng" dirty="0" err="1"/>
              <a:t>radioactive</a:t>
            </a:r>
            <a:r>
              <a:rPr lang="it-IT" dirty="0"/>
              <a:t> </a:t>
            </a:r>
            <a:r>
              <a:rPr lang="it-IT" dirty="0" err="1"/>
              <a:t>beams</a:t>
            </a:r>
            <a:r>
              <a:rPr lang="it-IT" dirty="0"/>
              <a:t> </a:t>
            </a:r>
          </a:p>
        </p:txBody>
      </p:sp>
      <p:cxnSp>
        <p:nvCxnSpPr>
          <p:cNvPr id="34" name="Connettore 1 30">
            <a:extLst>
              <a:ext uri="{FF2B5EF4-FFF2-40B4-BE49-F238E27FC236}">
                <a16:creationId xmlns:a16="http://schemas.microsoft.com/office/drawing/2014/main" id="{0C0EBC00-BE71-030F-2613-6303C246C2E7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1">
            <a:extLst>
              <a:ext uri="{FF2B5EF4-FFF2-40B4-BE49-F238E27FC236}">
                <a16:creationId xmlns:a16="http://schemas.microsoft.com/office/drawing/2014/main" id="{1E43EE51-59E7-A572-5B90-E88B0929833F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9" descr="Logo_gamma_v6.gif">
            <a:extLst>
              <a:ext uri="{FF2B5EF4-FFF2-40B4-BE49-F238E27FC236}">
                <a16:creationId xmlns:a16="http://schemas.microsoft.com/office/drawing/2014/main" id="{068723A4-1B0E-7FFE-EC63-F209CF7D9C2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014369" y="81"/>
            <a:ext cx="1129648" cy="930695"/>
          </a:xfrm>
          <a:prstGeom prst="rect">
            <a:avLst/>
          </a:prstGeom>
        </p:spPr>
      </p:pic>
      <p:pic>
        <p:nvPicPr>
          <p:cNvPr id="42" name="Picture 4" descr="A collage of different machines&#10;&#10;Description automatically generated">
            <a:extLst>
              <a:ext uri="{FF2B5EF4-FFF2-40B4-BE49-F238E27FC236}">
                <a16:creationId xmlns:a16="http://schemas.microsoft.com/office/drawing/2014/main" id="{A78C0E2F-D398-68E6-5D0C-C2A820C1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221" y="1156138"/>
            <a:ext cx="4348682" cy="261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33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30">
            <a:extLst>
              <a:ext uri="{FF2B5EF4-FFF2-40B4-BE49-F238E27FC236}">
                <a16:creationId xmlns:a16="http://schemas.microsoft.com/office/drawing/2014/main" id="{F35381AE-80D3-CC8A-256D-9BC063F638BF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31">
            <a:extLst>
              <a:ext uri="{FF2B5EF4-FFF2-40B4-BE49-F238E27FC236}">
                <a16:creationId xmlns:a16="http://schemas.microsoft.com/office/drawing/2014/main" id="{B23538EB-75C5-2774-C1E6-1DFB9CA1B002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00762A71-25DF-C8BB-9348-39CDD47084B2}"/>
              </a:ext>
            </a:extLst>
          </p:cNvPr>
          <p:cNvSpPr txBox="1"/>
          <p:nvPr/>
        </p:nvSpPr>
        <p:spPr>
          <a:xfrm>
            <a:off x="47984" y="189434"/>
            <a:ext cx="1123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Development and operation of segmented Si arrays</a:t>
            </a:r>
          </a:p>
        </p:txBody>
      </p:sp>
      <p:pic>
        <p:nvPicPr>
          <p:cNvPr id="7" name="Picture 9" descr="Logo_gamma_v6.gif">
            <a:extLst>
              <a:ext uri="{FF2B5EF4-FFF2-40B4-BE49-F238E27FC236}">
                <a16:creationId xmlns:a16="http://schemas.microsoft.com/office/drawing/2014/main" id="{840D3F02-0252-483A-2583-4B7C3B4276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77909" y="52431"/>
            <a:ext cx="1066107" cy="878345"/>
          </a:xfrm>
          <a:prstGeom prst="rect">
            <a:avLst/>
          </a:prstGeom>
        </p:spPr>
      </p:pic>
      <p:pic>
        <p:nvPicPr>
          <p:cNvPr id="8" name="Image 1">
            <a:extLst>
              <a:ext uri="{FF2B5EF4-FFF2-40B4-BE49-F238E27FC236}">
                <a16:creationId xmlns:a16="http://schemas.microsoft.com/office/drawing/2014/main" id="{69DDAF58-E749-E3FF-61E8-BBB82307923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66795" y="1295344"/>
            <a:ext cx="2447322" cy="2695149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37D6AA7-8E96-91A5-BCE8-5F4C2435D35E}"/>
                  </a:ext>
                </a:extLst>
              </p:cNvPr>
              <p:cNvSpPr txBox="1"/>
              <p:nvPr/>
            </p:nvSpPr>
            <p:spPr>
              <a:xfrm>
                <a:off x="0" y="1167082"/>
                <a:ext cx="416679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noProof="1"/>
                  <a:t>France-Italy-Spain-UK-Croatia-India,  collaboration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noProof="1"/>
                  <a:t>High-segmented Si array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noProof="1"/>
                  <a:t>4</a:t>
                </a:r>
                <a14:m>
                  <m:oMath xmlns:m="http://schemas.openxmlformats.org/officeDocument/2006/math">
                    <m:r>
                      <a:rPr lang="en-GB" i="1" noProof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noProof="1"/>
                  <a:t> angular coverage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noProof="1"/>
                  <a:t>Particle discrimation with both E-𝚫E and PSA techniques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noProof="1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noProof="1"/>
                  <a:t>Fully compatible with AGATA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437D6AA7-8E96-91A5-BCE8-5F4C2435D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67082"/>
                <a:ext cx="4166795" cy="3139321"/>
              </a:xfrm>
              <a:prstGeom prst="rect">
                <a:avLst/>
              </a:prstGeom>
              <a:blipFill>
                <a:blip r:embed="rId4"/>
                <a:stretch>
                  <a:fillRect l="-877" t="-971" b="-2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9">
            <a:extLst>
              <a:ext uri="{FF2B5EF4-FFF2-40B4-BE49-F238E27FC236}">
                <a16:creationId xmlns:a16="http://schemas.microsoft.com/office/drawing/2014/main" id="{25B5BD48-CD10-F27D-020B-A6F8DED90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17" y="1287629"/>
            <a:ext cx="3355194" cy="289822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FA467A0-91D9-FD57-B3CF-D58AA24BC6D1}"/>
              </a:ext>
            </a:extLst>
          </p:cNvPr>
          <p:cNvSpPr txBox="1"/>
          <p:nvPr/>
        </p:nvSpPr>
        <p:spPr>
          <a:xfrm>
            <a:off x="6724123" y="954939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GRIT </a:t>
            </a:r>
            <a:r>
              <a:rPr lang="it-IT" dirty="0" err="1"/>
              <a:t>at</a:t>
            </a:r>
            <a:r>
              <a:rPr lang="it-IT" dirty="0"/>
              <a:t> the center of AGATA with the CTADIR target</a:t>
            </a:r>
          </a:p>
        </p:txBody>
      </p:sp>
      <p:pic>
        <p:nvPicPr>
          <p:cNvPr id="15" name="Immagine 1">
            <a:extLst>
              <a:ext uri="{FF2B5EF4-FFF2-40B4-BE49-F238E27FC236}">
                <a16:creationId xmlns:a16="http://schemas.microsoft.com/office/drawing/2014/main" id="{E82B4F81-FA91-ED53-FD1F-C9B81B94FC5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601606" y="4296998"/>
            <a:ext cx="5460058" cy="2502395"/>
          </a:xfrm>
          <a:prstGeom prst="rect">
            <a:avLst/>
          </a:prstGeom>
          <a:ln w="0"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27221A4-D50E-FBE2-3211-16B92FB2C57C}"/>
              </a:ext>
            </a:extLst>
          </p:cNvPr>
          <p:cNvSpPr txBox="1"/>
          <p:nvPr/>
        </p:nvSpPr>
        <p:spPr>
          <a:xfrm>
            <a:off x="10790601" y="3779270"/>
            <a:ext cx="168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G. Corbari</a:t>
            </a:r>
          </a:p>
        </p:txBody>
      </p:sp>
      <p:pic>
        <p:nvPicPr>
          <p:cNvPr id="18" name="Picture 39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81D016D7-1312-E0A0-FBEE-DAABB5A1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64" y="4141475"/>
            <a:ext cx="94456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">
            <a:extLst>
              <a:ext uri="{FF2B5EF4-FFF2-40B4-BE49-F238E27FC236}">
                <a16:creationId xmlns:a16="http://schemas.microsoft.com/office/drawing/2014/main" id="{4AA1A4F9-384A-01A5-C80E-0B4478EC4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B6B92FB-EEDA-22F8-51DD-EB436BE5DA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510" t="33410" r="18989" b="23219"/>
          <a:stretch>
            <a:fillRect/>
          </a:stretch>
        </p:blipFill>
        <p:spPr>
          <a:xfrm>
            <a:off x="3302338" y="4535345"/>
            <a:ext cx="2299268" cy="209387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8156D7A-0933-5D85-2B0D-E168195D76F6}"/>
              </a:ext>
            </a:extLst>
          </p:cNvPr>
          <p:cNvSpPr txBox="1"/>
          <p:nvPr/>
        </p:nvSpPr>
        <p:spPr>
          <a:xfrm>
            <a:off x="0" y="4464697"/>
            <a:ext cx="3345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Several experimental campaigns already performed with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1"/>
              <a:t>TRACE detector developed locally in Italy within GAMMA collab.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23" name="Picture 6" descr="Publications – GRIT">
            <a:extLst>
              <a:ext uri="{FF2B5EF4-FFF2-40B4-BE49-F238E27FC236}">
                <a16:creationId xmlns:a16="http://schemas.microsoft.com/office/drawing/2014/main" id="{2371DCF5-1E1B-3804-F43D-B02D3B72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483" y="1309564"/>
            <a:ext cx="2340610" cy="117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6" descr="K.D. Launey's Homepage">
            <a:extLst>
              <a:ext uri="{FF2B5EF4-FFF2-40B4-BE49-F238E27FC236}">
                <a16:creationId xmlns:a16="http://schemas.microsoft.com/office/drawing/2014/main" id="{B0E67716-5920-0AF4-3954-DA4F1B2999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8DF97B-90C5-9045-39F6-5C7650CC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52482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GASPEC: </a:t>
            </a:r>
            <a:r>
              <a:rPr lang="it-IT" b="1" dirty="0" err="1">
                <a:solidFill>
                  <a:srgbClr val="FF0000"/>
                </a:solidFill>
              </a:rPr>
              <a:t>N</a:t>
            </a:r>
            <a:r>
              <a:rPr lang="it-IT" b="1" dirty="0">
                <a:solidFill>
                  <a:srgbClr val="FF0000"/>
                </a:solidFill>
              </a:rPr>
              <a:t>=</a:t>
            </a:r>
            <a:r>
              <a:rPr lang="it-IT" b="1" dirty="0" err="1">
                <a:solidFill>
                  <a:srgbClr val="FF0000"/>
                </a:solidFill>
              </a:rPr>
              <a:t>Z</a:t>
            </a:r>
            <a:r>
              <a:rPr lang="it-IT" b="1" dirty="0">
                <a:solidFill>
                  <a:srgbClr val="FF0000"/>
                </a:solidFill>
              </a:rPr>
              <a:t> nuclei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7233C-284B-FC1E-3889-65580A67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3601" y="4562544"/>
            <a:ext cx="1464117" cy="144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00DA26E-9E4D-5767-67EC-16A3964AE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333405" y="4562543"/>
            <a:ext cx="1464117" cy="144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Nuclear Symmetries - School of Physics, Engineering and Technology,  University of York">
            <a:extLst>
              <a:ext uri="{FF2B5EF4-FFF2-40B4-BE49-F238E27FC236}">
                <a16:creationId xmlns:a16="http://schemas.microsoft.com/office/drawing/2014/main" id="{325B91B4-061E-6715-6513-235CE233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048" y="4120828"/>
            <a:ext cx="25400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K.D. Launey's Homepage">
            <a:extLst>
              <a:ext uri="{FF2B5EF4-FFF2-40B4-BE49-F238E27FC236}">
                <a16:creationId xmlns:a16="http://schemas.microsoft.com/office/drawing/2014/main" id="{3875EBD8-3843-426B-23E6-AB0490D1A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1F2860-9CCF-AAB2-A387-ED4C066A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526" y="171772"/>
            <a:ext cx="4966948" cy="31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0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4482" y="-45075"/>
            <a:ext cx="6988256" cy="1325563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A recent example: islands of inversion at N=Z at NSCL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36686" y="1171607"/>
            <a:ext cx="8981594" cy="5528551"/>
            <a:chOff x="1656984" y="655390"/>
            <a:chExt cx="8704577" cy="524308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1" b="21382"/>
            <a:stretch/>
          </p:blipFill>
          <p:spPr bwMode="auto">
            <a:xfrm>
              <a:off x="1656984" y="655390"/>
              <a:ext cx="8704577" cy="517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uppo 4"/>
            <p:cNvGrpSpPr/>
            <p:nvPr/>
          </p:nvGrpSpPr>
          <p:grpSpPr>
            <a:xfrm>
              <a:off x="2051720" y="728700"/>
              <a:ext cx="6624736" cy="5169770"/>
              <a:chOff x="2051720" y="728700"/>
              <a:chExt cx="6624736" cy="5169770"/>
            </a:xfrm>
          </p:grpSpPr>
          <p:sp>
            <p:nvSpPr>
              <p:cNvPr id="6" name="Ovale 5"/>
              <p:cNvSpPr/>
              <p:nvPr/>
            </p:nvSpPr>
            <p:spPr>
              <a:xfrm>
                <a:off x="5430410" y="3181514"/>
                <a:ext cx="777923" cy="44448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7" name="Gruppo 6"/>
              <p:cNvGrpSpPr/>
              <p:nvPr/>
            </p:nvGrpSpPr>
            <p:grpSpPr>
              <a:xfrm>
                <a:off x="5616116" y="1340768"/>
                <a:ext cx="108012" cy="2988332"/>
                <a:chOff x="5616116" y="1340768"/>
                <a:chExt cx="108012" cy="2988332"/>
              </a:xfrm>
            </p:grpSpPr>
            <p:cxnSp>
              <p:nvCxnSpPr>
                <p:cNvPr id="37" name="Connettore 1 36"/>
                <p:cNvCxnSpPr/>
                <p:nvPr/>
              </p:nvCxnSpPr>
              <p:spPr>
                <a:xfrm>
                  <a:off x="5724128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ttore 1 37"/>
                <p:cNvCxnSpPr/>
                <p:nvPr/>
              </p:nvCxnSpPr>
              <p:spPr>
                <a:xfrm>
                  <a:off x="5629544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ttore 1 38"/>
                <p:cNvCxnSpPr>
                  <a:cxnSpLocks/>
                </p:cNvCxnSpPr>
                <p:nvPr/>
              </p:nvCxnSpPr>
              <p:spPr>
                <a:xfrm>
                  <a:off x="5616116" y="4329100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1 39"/>
                <p:cNvCxnSpPr/>
                <p:nvPr/>
              </p:nvCxnSpPr>
              <p:spPr>
                <a:xfrm>
                  <a:off x="5616116" y="1340768"/>
                  <a:ext cx="108012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uppo 7"/>
              <p:cNvGrpSpPr/>
              <p:nvPr/>
            </p:nvGrpSpPr>
            <p:grpSpPr>
              <a:xfrm rot="16200000">
                <a:off x="6696236" y="152636"/>
                <a:ext cx="108011" cy="3852428"/>
                <a:chOff x="5616116" y="1340768"/>
                <a:chExt cx="108012" cy="2988332"/>
              </a:xfrm>
            </p:grpSpPr>
            <p:cxnSp>
              <p:nvCxnSpPr>
                <p:cNvPr id="33" name="Connettore 1 32"/>
                <p:cNvCxnSpPr/>
                <p:nvPr/>
              </p:nvCxnSpPr>
              <p:spPr>
                <a:xfrm>
                  <a:off x="5724128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ttore 1 33"/>
                <p:cNvCxnSpPr/>
                <p:nvPr/>
              </p:nvCxnSpPr>
              <p:spPr>
                <a:xfrm>
                  <a:off x="5616116" y="1340768"/>
                  <a:ext cx="0" cy="29883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ttore 1 34"/>
                <p:cNvCxnSpPr/>
                <p:nvPr/>
              </p:nvCxnSpPr>
              <p:spPr>
                <a:xfrm>
                  <a:off x="5616116" y="4329100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ttore 1 35"/>
                <p:cNvCxnSpPr/>
                <p:nvPr/>
              </p:nvCxnSpPr>
              <p:spPr>
                <a:xfrm>
                  <a:off x="5616116" y="1340768"/>
                  <a:ext cx="10801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Ovale 8"/>
              <p:cNvSpPr/>
              <p:nvPr/>
            </p:nvSpPr>
            <p:spPr>
              <a:xfrm>
                <a:off x="3915907" y="4162158"/>
                <a:ext cx="1072083" cy="373152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Ovale 9"/>
              <p:cNvSpPr/>
              <p:nvPr/>
            </p:nvSpPr>
            <p:spPr>
              <a:xfrm>
                <a:off x="2735796" y="5138543"/>
                <a:ext cx="448471" cy="254583"/>
              </a:xfrm>
              <a:prstGeom prst="ellipse">
                <a:avLst/>
              </a:prstGeom>
              <a:solidFill>
                <a:srgbClr val="FF0000">
                  <a:alpha val="50196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32" name="Connettore 1 31"/>
              <p:cNvCxnSpPr/>
              <p:nvPr/>
            </p:nvCxnSpPr>
            <p:spPr>
              <a:xfrm>
                <a:off x="7308304" y="728700"/>
                <a:ext cx="108012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ttangolo 13"/>
              <p:cNvSpPr/>
              <p:nvPr/>
            </p:nvSpPr>
            <p:spPr>
              <a:xfrm>
                <a:off x="6480212" y="3032956"/>
                <a:ext cx="108012" cy="10801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Rettangolo 14"/>
              <p:cNvSpPr/>
              <p:nvPr/>
            </p:nvSpPr>
            <p:spPr>
              <a:xfrm>
                <a:off x="3923928" y="3717032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Rettangolo 15"/>
              <p:cNvSpPr/>
              <p:nvPr/>
            </p:nvSpPr>
            <p:spPr>
              <a:xfrm>
                <a:off x="4608004" y="3717032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5616116" y="3039956"/>
                <a:ext cx="108012" cy="10801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" name="Rettangolo 17"/>
              <p:cNvSpPr/>
              <p:nvPr/>
            </p:nvSpPr>
            <p:spPr>
              <a:xfrm>
                <a:off x="2915816" y="4761148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3923928" y="4761148"/>
                <a:ext cx="108012" cy="10801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5255870" y="4360180"/>
                <a:ext cx="901377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N=40</a:t>
                </a:r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3863450" y="1824788"/>
                <a:ext cx="831466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C00000"/>
                    </a:solidFill>
                  </a:rPr>
                  <a:t>Z=40</a:t>
                </a:r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2735796" y="2886907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Z=28</a:t>
                </a:r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2051720" y="3570983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Z=20</a:t>
                </a: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5232703" y="940998"/>
                <a:ext cx="752236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Z=50</a:t>
                </a: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4265965" y="4869160"/>
                <a:ext cx="789521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N=28</a:t>
                </a:r>
              </a:p>
            </p:txBody>
          </p:sp>
          <p:sp>
            <p:nvSpPr>
              <p:cNvPr id="27" name="CasellaDiTesto 26"/>
              <p:cNvSpPr txBox="1"/>
              <p:nvPr/>
            </p:nvSpPr>
            <p:spPr>
              <a:xfrm>
                <a:off x="3627027" y="5203400"/>
                <a:ext cx="789521" cy="379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N=20</a:t>
                </a:r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2610701" y="5460643"/>
                <a:ext cx="744467" cy="437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solidFill>
                      <a:srgbClr val="C00000"/>
                    </a:solidFill>
                  </a:defRPr>
                </a:lvl1pPr>
              </a:lstStyle>
              <a:p>
                <a:r>
                  <a:rPr lang="en-GB" dirty="0"/>
                  <a:t>N=8</a:t>
                </a:r>
              </a:p>
            </p:txBody>
          </p:sp>
        </p:grp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02" y="1301063"/>
            <a:ext cx="1426442" cy="141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427CC7-7EA0-266E-74A2-F6532A42E48D}"/>
              </a:ext>
            </a:extLst>
          </p:cNvPr>
          <p:cNvCxnSpPr>
            <a:cxnSpLocks/>
          </p:cNvCxnSpPr>
          <p:nvPr/>
        </p:nvCxnSpPr>
        <p:spPr>
          <a:xfrm flipV="1">
            <a:off x="905292" y="1357595"/>
            <a:ext cx="4500501" cy="470482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0B3B18F-72BA-A574-B277-4F38449C4EBE}"/>
              </a:ext>
            </a:extLst>
          </p:cNvPr>
          <p:cNvSpPr txBox="1"/>
          <p:nvPr/>
        </p:nvSpPr>
        <p:spPr>
          <a:xfrm>
            <a:off x="3112327" y="1834716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N=Z</a:t>
            </a:r>
          </a:p>
        </p:txBody>
      </p:sp>
      <p:sp>
        <p:nvSpPr>
          <p:cNvPr id="54" name="CasellaDiTesto 24">
            <a:extLst>
              <a:ext uri="{FF2B5EF4-FFF2-40B4-BE49-F238E27FC236}">
                <a16:creationId xmlns:a16="http://schemas.microsoft.com/office/drawing/2014/main" id="{9D3CAE15-A532-B8FE-5DCA-CB09B8AB9645}"/>
              </a:ext>
            </a:extLst>
          </p:cNvPr>
          <p:cNvSpPr txBox="1"/>
          <p:nvPr/>
        </p:nvSpPr>
        <p:spPr>
          <a:xfrm>
            <a:off x="4722490" y="4153904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N=50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3207F-7756-CF85-10AB-8B4DFA2CD813}"/>
              </a:ext>
            </a:extLst>
          </p:cNvPr>
          <p:cNvSpPr txBox="1"/>
          <p:nvPr/>
        </p:nvSpPr>
        <p:spPr>
          <a:xfrm>
            <a:off x="3961700" y="3878603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/>
              <a:t>64</a:t>
            </a:r>
            <a:r>
              <a:rPr lang="it-IT" b="1" dirty="0"/>
              <a:t>Cr</a:t>
            </a:r>
          </a:p>
        </p:txBody>
      </p:sp>
      <p:sp>
        <p:nvSpPr>
          <p:cNvPr id="42" name="Rettangolo 16">
            <a:extLst>
              <a:ext uri="{FF2B5EF4-FFF2-40B4-BE49-F238E27FC236}">
                <a16:creationId xmlns:a16="http://schemas.microsoft.com/office/drawing/2014/main" id="{B9B92617-34DE-BD93-EE0B-12E382D23F4A}"/>
              </a:ext>
            </a:extLst>
          </p:cNvPr>
          <p:cNvSpPr/>
          <p:nvPr/>
        </p:nvSpPr>
        <p:spPr>
          <a:xfrm>
            <a:off x="4133082" y="2611474"/>
            <a:ext cx="111449" cy="113893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E9FC97-A098-9AAA-6B83-6A5014F84A2A}"/>
              </a:ext>
            </a:extLst>
          </p:cNvPr>
          <p:cNvSpPr txBox="1"/>
          <p:nvPr/>
        </p:nvSpPr>
        <p:spPr>
          <a:xfrm>
            <a:off x="2284473" y="4863029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/>
              <a:t>32</a:t>
            </a:r>
            <a:r>
              <a:rPr lang="it-IT" b="1" dirty="0"/>
              <a:t>Mg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809156-4EED-1D7E-7141-2370B50CC625}"/>
              </a:ext>
            </a:extLst>
          </p:cNvPr>
          <p:cNvSpPr txBox="1"/>
          <p:nvPr/>
        </p:nvSpPr>
        <p:spPr>
          <a:xfrm>
            <a:off x="1486163" y="5864824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/>
              <a:t>12</a:t>
            </a:r>
            <a:r>
              <a:rPr lang="it-IT" b="1" dirty="0"/>
              <a:t>Be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9533D3-F6A2-7F5E-1FF1-36FDD70DFE58}"/>
              </a:ext>
            </a:extLst>
          </p:cNvPr>
          <p:cNvSpPr txBox="1"/>
          <p:nvPr/>
        </p:nvSpPr>
        <p:spPr>
          <a:xfrm>
            <a:off x="2992791" y="4866446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/>
              <a:t>42</a:t>
            </a:r>
            <a:r>
              <a:rPr lang="it-IT" b="1" dirty="0"/>
              <a:t>Si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87C500-B593-0DEF-9F60-799A2AD5FB9C}"/>
              </a:ext>
            </a:extLst>
          </p:cNvPr>
          <p:cNvSpPr txBox="1"/>
          <p:nvPr/>
        </p:nvSpPr>
        <p:spPr>
          <a:xfrm>
            <a:off x="3630461" y="227863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/>
              <a:t>80</a:t>
            </a:r>
            <a:r>
              <a:rPr lang="it-IT" b="1" dirty="0"/>
              <a:t>Zr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2B80CB-AA65-D78A-B9EA-69C68B08053C}"/>
              </a:ext>
            </a:extLst>
          </p:cNvPr>
          <p:cNvGrpSpPr/>
          <p:nvPr/>
        </p:nvGrpSpPr>
        <p:grpSpPr>
          <a:xfrm>
            <a:off x="7819919" y="14382"/>
            <a:ext cx="4339337" cy="6843618"/>
            <a:chOff x="7852663" y="14382"/>
            <a:chExt cx="4339337" cy="68436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3200904-564C-1B52-E05E-1D56F7267EF7}"/>
                </a:ext>
              </a:extLst>
            </p:cNvPr>
            <p:cNvSpPr/>
            <p:nvPr/>
          </p:nvSpPr>
          <p:spPr>
            <a:xfrm>
              <a:off x="7852663" y="14382"/>
              <a:ext cx="4339337" cy="68436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916931-3422-B324-6BD4-DF0ED43A8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2075" y="2564485"/>
              <a:ext cx="3536542" cy="17290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7E040F7-3F2D-FD80-CFCF-DC375D404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5477" y="4655474"/>
              <a:ext cx="3737517" cy="203919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4FA0A9B-7623-91D2-F549-87B7083B6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2663" y="14382"/>
              <a:ext cx="4145954" cy="2277201"/>
            </a:xfrm>
            <a:prstGeom prst="rect">
              <a:avLst/>
            </a:prstGeom>
          </p:spPr>
        </p:pic>
      </p:grpSp>
      <p:cxnSp>
        <p:nvCxnSpPr>
          <p:cNvPr id="44" name="Connettore 1 30">
            <a:extLst>
              <a:ext uri="{FF2B5EF4-FFF2-40B4-BE49-F238E27FC236}">
                <a16:creationId xmlns:a16="http://schemas.microsoft.com/office/drawing/2014/main" id="{EF41F11D-C984-F1E6-9D7E-4DF28795E6D3}"/>
              </a:ext>
            </a:extLst>
          </p:cNvPr>
          <p:cNvCxnSpPr>
            <a:cxnSpLocks/>
          </p:cNvCxnSpPr>
          <p:nvPr/>
        </p:nvCxnSpPr>
        <p:spPr>
          <a:xfrm flipV="1">
            <a:off x="51230" y="1073363"/>
            <a:ext cx="7449822" cy="418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31">
            <a:extLst>
              <a:ext uri="{FF2B5EF4-FFF2-40B4-BE49-F238E27FC236}">
                <a16:creationId xmlns:a16="http://schemas.microsoft.com/office/drawing/2014/main" id="{27F8264E-CF7D-1668-3AA1-21C2F87A3BF3}"/>
              </a:ext>
            </a:extLst>
          </p:cNvPr>
          <p:cNvCxnSpPr>
            <a:cxnSpLocks/>
          </p:cNvCxnSpPr>
          <p:nvPr/>
        </p:nvCxnSpPr>
        <p:spPr>
          <a:xfrm flipV="1">
            <a:off x="46382" y="1112559"/>
            <a:ext cx="7459518" cy="358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523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1969</Words>
  <Application>Microsoft Macintosh PowerPoint</Application>
  <PresentationFormat>Widescreen</PresentationFormat>
  <Paragraphs>523</Paragraphs>
  <Slides>29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47" baseType="lpstr">
      <vt:lpstr>Aptos</vt:lpstr>
      <vt:lpstr>Aptos Display</vt:lpstr>
      <vt:lpstr>Arial</vt:lpstr>
      <vt:lpstr>Avenir Next LT Pro</vt:lpstr>
      <vt:lpstr>Calibri</vt:lpstr>
      <vt:lpstr>Cambria Math</vt:lpstr>
      <vt:lpstr>Comic Sans MS</vt:lpstr>
      <vt:lpstr>Corbel</vt:lpstr>
      <vt:lpstr>Gisha</vt:lpstr>
      <vt:lpstr>Helvetica</vt:lpstr>
      <vt:lpstr>Roboto</vt:lpstr>
      <vt:lpstr>serif</vt:lpstr>
      <vt:lpstr>STIX Two Text</vt:lpstr>
      <vt:lpstr>Symbol</vt:lpstr>
      <vt:lpstr>Times New Roman</vt:lpstr>
      <vt:lpstr>Wingdings</vt:lpstr>
      <vt:lpstr>Tema di Office</vt:lpstr>
      <vt:lpstr>1_Tema di Office</vt:lpstr>
      <vt:lpstr>Gamma-ray and particle spectroscopy activities at FRIB (GASPEC)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GASPEC: N=Z nuclei</vt:lpstr>
      <vt:lpstr>A recent example: islands of inversion at N=Z at NSCL</vt:lpstr>
      <vt:lpstr>A recent example of collaboration:  84Mo (Z=42) experiment at NSCL</vt:lpstr>
      <vt:lpstr>Presentazione standard di PowerPoint</vt:lpstr>
      <vt:lpstr>B(E2; 2_1^+→0_1^+) along N=Z</vt:lpstr>
      <vt:lpstr>The isospin-symmetric island of Inversion</vt:lpstr>
      <vt:lpstr>Opportunities for N=Z beams at FRIB </vt:lpstr>
      <vt:lpstr>GASPEC : Direct reactions combined with  𝛾-ray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Perspectives with FRIB beams</vt:lpstr>
      <vt:lpstr>GASPEC : Coulomb excitations</vt:lpstr>
      <vt:lpstr>Presentazione standard di PowerPoint</vt:lpstr>
      <vt:lpstr>Presentazione standard di PowerPoint</vt:lpstr>
      <vt:lpstr>The young strength of GAMMA: PhD, Postdocs</vt:lpstr>
      <vt:lpstr>THANK YOU FOR YOUR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Gottardo</dc:creator>
  <cp:lastModifiedBy>Andrea Gottardo</cp:lastModifiedBy>
  <cp:revision>8</cp:revision>
  <dcterms:created xsi:type="dcterms:W3CDTF">2025-10-21T10:26:44Z</dcterms:created>
  <dcterms:modified xsi:type="dcterms:W3CDTF">2025-10-24T06:54:24Z</dcterms:modified>
</cp:coreProperties>
</file>