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80" r:id="rId5"/>
    <p:sldId id="359" r:id="rId6"/>
    <p:sldId id="461" r:id="rId7"/>
    <p:sldId id="465" r:id="rId8"/>
    <p:sldId id="471" r:id="rId9"/>
    <p:sldId id="469" r:id="rId10"/>
    <p:sldId id="466" r:id="rId11"/>
    <p:sldId id="387" r:id="rId12"/>
    <p:sldId id="393" r:id="rId13"/>
    <p:sldId id="256" r:id="rId14"/>
    <p:sldId id="381" r:id="rId15"/>
    <p:sldId id="474" r:id="rId16"/>
    <p:sldId id="419" r:id="rId17"/>
    <p:sldId id="473" r:id="rId18"/>
    <p:sldId id="386" r:id="rId19"/>
    <p:sldId id="472" r:id="rId20"/>
    <p:sldId id="422" r:id="rId21"/>
    <p:sldId id="414" r:id="rId22"/>
    <p:sldId id="453" r:id="rId23"/>
    <p:sldId id="1696" r:id="rId24"/>
    <p:sldId id="1880" r:id="rId25"/>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68DA2-26FE-F9B1-5838-09EA78B60BFA}" v="93" dt="2025-10-22T06:25:34.031"/>
    <p1510:client id="{85B046BC-2E40-4BEB-B348-80C097123FC4}" v="475" dt="2025-10-22T18:35:50.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2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DAE04A-F580-43D5-B6A7-063667CC801D}" type="datetimeFigureOut">
              <a:rPr lang="it-IT" smtClean="0"/>
              <a:t>23/10/2025</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3908339-FA4A-415C-B168-4C19DB2DE4D6}" type="slidenum">
              <a:rPr lang="it-IT" smtClean="0"/>
              <a:t>‹N›</a:t>
            </a:fld>
            <a:endParaRPr lang="it-IT"/>
          </a:p>
        </p:txBody>
      </p:sp>
    </p:spTree>
    <p:extLst>
      <p:ext uri="{BB962C8B-B14F-4D97-AF65-F5344CB8AC3E}">
        <p14:creationId xmlns:p14="http://schemas.microsoft.com/office/powerpoint/2010/main" val="1324056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FC065E-ADAF-43E4-8AAB-B3736D5857D3}" type="slidenum">
              <a:rPr lang="en-US" smtClean="0"/>
              <a:pPr/>
              <a:t>4</a:t>
            </a:fld>
            <a:endParaRPr lang="en-US"/>
          </a:p>
        </p:txBody>
      </p:sp>
    </p:spTree>
    <p:extLst>
      <p:ext uri="{BB962C8B-B14F-4D97-AF65-F5344CB8AC3E}">
        <p14:creationId xmlns:p14="http://schemas.microsoft.com/office/powerpoint/2010/main" val="287865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3908339-FA4A-415C-B168-4C19DB2DE4D6}" type="slidenum">
              <a:rPr lang="it-IT" smtClean="0"/>
              <a:t>6</a:t>
            </a:fld>
            <a:endParaRPr lang="it-IT"/>
          </a:p>
        </p:txBody>
      </p:sp>
    </p:spTree>
    <p:extLst>
      <p:ext uri="{BB962C8B-B14F-4D97-AF65-F5344CB8AC3E}">
        <p14:creationId xmlns:p14="http://schemas.microsoft.com/office/powerpoint/2010/main" val="402028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vert="horz" lIns="0" tIns="0" rIns="0" bIns="0" anchor="b" anchorCtr="0">
            <a:noAutofit/>
          </a:bodyPr>
          <a:lstStyle/>
          <a:p>
            <a:pPr lvl="0"/>
            <a:fld id="{96A39E0F-88AD-4910-9AA5-006480D6FC5B}" type="slidenum">
              <a:t>20</a:t>
            </a:fld>
            <a:endParaRPr lang="en-US"/>
          </a:p>
        </p:txBody>
      </p:sp>
      <p:sp>
        <p:nvSpPr>
          <p:cNvPr id="2" name="Segnaposto immagine diapositiva 1"/>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Segnaposto note 2"/>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1971681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F6B648-9C1C-64D7-4C2C-39108C3362C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16CC362-66F1-1125-D661-80EA0F490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3A31389-E60B-5B52-A9F7-C1796DBF6D73}"/>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5" name="Segnaposto piè di pagina 4">
            <a:extLst>
              <a:ext uri="{FF2B5EF4-FFF2-40B4-BE49-F238E27FC236}">
                <a16:creationId xmlns:a16="http://schemas.microsoft.com/office/drawing/2014/main" id="{81D5C2E2-34B1-6E4E-59F1-147F9B4208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B104A99-3269-EAF0-4EE3-F359E105B2E0}"/>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241187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6ABB24-CFEF-504A-18D4-CC30DAF24BE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00AD013-B910-8D2F-070F-1C94133BFA6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696CC3-A004-3077-72A1-3142102726D5}"/>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5" name="Segnaposto piè di pagina 4">
            <a:extLst>
              <a:ext uri="{FF2B5EF4-FFF2-40B4-BE49-F238E27FC236}">
                <a16:creationId xmlns:a16="http://schemas.microsoft.com/office/drawing/2014/main" id="{75DF0376-C664-516D-2528-2605538F16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110D3BB-F2A7-DDE6-52A0-4A6D32B4A117}"/>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287001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8581B9F-C40C-AAEE-05A5-0BDDA3D1556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0373519-4EEF-98FF-1108-60AAADD5F58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805611E-2C2B-DD5F-1822-7A8AF9FC32EC}"/>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5" name="Segnaposto piè di pagina 4">
            <a:extLst>
              <a:ext uri="{FF2B5EF4-FFF2-40B4-BE49-F238E27FC236}">
                <a16:creationId xmlns:a16="http://schemas.microsoft.com/office/drawing/2014/main" id="{AFE9E4F0-83F7-A5BC-33B6-5F2939E6115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F15903-2E4B-B454-9667-AC394C5A44F2}"/>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166631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odèle de base">
    <p:spTree>
      <p:nvGrpSpPr>
        <p:cNvPr id="1" name=""/>
        <p:cNvGrpSpPr/>
        <p:nvPr/>
      </p:nvGrpSpPr>
      <p:grpSpPr>
        <a:xfrm>
          <a:off x="0" y="0"/>
          <a:ext cx="0" cy="0"/>
          <a:chOff x="0" y="0"/>
          <a:chExt cx="0" cy="0"/>
        </a:xfrm>
      </p:grpSpPr>
      <p:sp>
        <p:nvSpPr>
          <p:cNvPr id="17" name="Texte du titre"/>
          <p:cNvSpPr txBox="1">
            <a:spLocks noGrp="1"/>
          </p:cNvSpPr>
          <p:nvPr>
            <p:ph type="title"/>
          </p:nvPr>
        </p:nvSpPr>
        <p:spPr>
          <a:prstGeom prst="rect">
            <a:avLst/>
          </a:prstGeom>
        </p:spPr>
        <p:txBody>
          <a:bodyPr/>
          <a:lstStyle/>
          <a:p>
            <a:r>
              <a:t>Texte du titre</a:t>
            </a:r>
          </a:p>
        </p:txBody>
      </p:sp>
      <p:sp>
        <p:nvSpPr>
          <p:cNvPr id="18" name="Titre"/>
          <p:cNvSpPr>
            <a:spLocks noGrp="1"/>
          </p:cNvSpPr>
          <p:nvPr>
            <p:ph type="body" sz="quarter" idx="12"/>
          </p:nvPr>
        </p:nvSpPr>
        <p:spPr>
          <a:prstGeom prst="roundRect">
            <a:avLst>
              <a:gd name="adj" fmla="val 0"/>
            </a:avLst>
          </a:prstGeom>
        </p:spPr>
        <p:txBody>
          <a:bodyPr/>
          <a:lstStyle/>
          <a:p>
            <a:r>
              <a:t>Titre</a:t>
            </a:r>
          </a:p>
        </p:txBody>
      </p:sp>
      <p:sp>
        <p:nvSpPr>
          <p:cNvPr id="19" name="Texte niveau 1…"/>
          <p:cNvSpPr txBox="1">
            <a:spLocks noGrp="1"/>
          </p:cNvSpPr>
          <p:nvPr>
            <p:ph type="body" idx="1"/>
          </p:nvPr>
        </p:nvSpPr>
        <p:spPr>
          <a:xfrm>
            <a:off x="226646" y="1295400"/>
            <a:ext cx="11707446" cy="4978400"/>
          </a:xfrm>
          <a:prstGeom prst="rect">
            <a:avLst/>
          </a:prstGeom>
          <a:noFill/>
        </p:spPr>
        <p:txBody>
          <a:bodyPr/>
          <a:lstStyle>
            <a:lvl1pPr marL="383540" marR="40639" indent="-342900" defTabSz="914400">
              <a:spcBef>
                <a:spcPts val="700"/>
              </a:spcBef>
              <a:buSzPct val="100000"/>
              <a:buChar char="•"/>
              <a:defRPr sz="3200">
                <a:uFill>
                  <a:solidFill>
                    <a:srgbClr val="000000"/>
                  </a:solidFill>
                </a:uFill>
                <a:latin typeface="+mj-lt"/>
                <a:ea typeface="+mj-ea"/>
                <a:cs typeface="+mj-cs"/>
                <a:sym typeface="Arial"/>
              </a:defRPr>
            </a:lvl1pPr>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r>
              <a:t>Texte niveau 1</a:t>
            </a:r>
          </a:p>
          <a:p>
            <a:pPr lvl="1"/>
            <a:r>
              <a:t>Texte niveau 2</a:t>
            </a:r>
          </a:p>
          <a:p>
            <a:pPr lvl="2"/>
            <a:r>
              <a:t>Texte niveau 3</a:t>
            </a:r>
          </a:p>
          <a:p>
            <a:pPr lvl="3"/>
            <a:r>
              <a:t>Texte niveau 4</a:t>
            </a:r>
          </a:p>
          <a:p>
            <a:pPr lvl="4"/>
            <a:r>
              <a:t>Texte niveau 5</a:t>
            </a:r>
          </a:p>
        </p:txBody>
      </p:sp>
      <p:sp>
        <p:nvSpPr>
          <p:cNvPr id="2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829591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F28907-3F31-AFC8-126F-3335993A91B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9D97E35-901A-170A-48B8-10E4ACDE67B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A5B3BC-FC9E-231F-0C66-6E35834BA616}"/>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5" name="Segnaposto piè di pagina 4">
            <a:extLst>
              <a:ext uri="{FF2B5EF4-FFF2-40B4-BE49-F238E27FC236}">
                <a16:creationId xmlns:a16="http://schemas.microsoft.com/office/drawing/2014/main" id="{7659C222-08AE-00D8-EAEF-9B51449DC5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30709A3-FFC8-394E-BADE-99F4D0A78198}"/>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135510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910A05-0BCD-E570-DCAA-17612453F22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557DCEE-1718-F683-F141-DE58260C3B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18D87B4-C19A-3D1B-1263-782E7DED15AD}"/>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5" name="Segnaposto piè di pagina 4">
            <a:extLst>
              <a:ext uri="{FF2B5EF4-FFF2-40B4-BE49-F238E27FC236}">
                <a16:creationId xmlns:a16="http://schemas.microsoft.com/office/drawing/2014/main" id="{B65C99CB-3983-7FFA-B7B0-79EAA5629A5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567C113-AD45-1DCB-D6F8-9937B21FFBED}"/>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193540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28A9B-FF6B-9EF6-312C-56F06827C50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5F2E62B-90D9-4C6E-D651-6E2A55C2620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F1E05D3-A6E0-98F4-EDBF-CDCCEBCD46E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CE9C4B2-1F65-8CBB-8CF6-CF5C40DA84A4}"/>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6" name="Segnaposto piè di pagina 5">
            <a:extLst>
              <a:ext uri="{FF2B5EF4-FFF2-40B4-BE49-F238E27FC236}">
                <a16:creationId xmlns:a16="http://schemas.microsoft.com/office/drawing/2014/main" id="{9A5123A2-3815-A51D-708C-F263A25B9F1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6C21076-522A-8840-C59E-527FCB4D23D7}"/>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169893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7533D3-827C-E7F8-5F3A-B5C1F1241EF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B1C4B86-3993-6062-9A51-41A092CD30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F5252FB-56A7-7CB7-C55E-6A0C59F7E86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E5F1014-BA73-7713-33C5-8A0CCD8E2D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57EB2F9-670E-E8B6-660C-2EA6DF1BA83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F7C4D0B-6792-C9E5-209E-44222DE2BC49}"/>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8" name="Segnaposto piè di pagina 7">
            <a:extLst>
              <a:ext uri="{FF2B5EF4-FFF2-40B4-BE49-F238E27FC236}">
                <a16:creationId xmlns:a16="http://schemas.microsoft.com/office/drawing/2014/main" id="{69FD33CA-1D37-21C4-D134-D1790803A9F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ABA768B-AE95-D928-7290-7112E437AAB9}"/>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6218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015FEC-2749-161E-9A23-002EFC998F2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E62056C-A609-E6AC-0981-2011DBCFF712}"/>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4" name="Segnaposto piè di pagina 3">
            <a:extLst>
              <a:ext uri="{FF2B5EF4-FFF2-40B4-BE49-F238E27FC236}">
                <a16:creationId xmlns:a16="http://schemas.microsoft.com/office/drawing/2014/main" id="{57B7A2C6-C8C1-5D4D-49D5-CBF53130A6E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FA77FC0-E2F9-B515-F224-CCEDD2EDC262}"/>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3200212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5349454-7F32-3C83-55DE-BF4E0D32791B}"/>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3" name="Segnaposto piè di pagina 2">
            <a:extLst>
              <a:ext uri="{FF2B5EF4-FFF2-40B4-BE49-F238E27FC236}">
                <a16:creationId xmlns:a16="http://schemas.microsoft.com/office/drawing/2014/main" id="{6E166A6B-52B3-A796-A334-180847651DA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1134D2B-0019-9F3F-FF8A-986CCC124D2A}"/>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1702809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B2DE4D-1FFF-6709-4E2F-09E356B9DD1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F918136-ECFC-5EC7-7396-DB8BC74DED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A1E291B-1C10-CD5E-AF9D-0F5B9B942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EE4FC25-FF38-2CE6-A735-1F4574D81CC7}"/>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6" name="Segnaposto piè di pagina 5">
            <a:extLst>
              <a:ext uri="{FF2B5EF4-FFF2-40B4-BE49-F238E27FC236}">
                <a16:creationId xmlns:a16="http://schemas.microsoft.com/office/drawing/2014/main" id="{52A89410-DD07-BFD1-EE03-3354D487ECC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A40E927-66CE-7C5A-90F9-BFC70753599C}"/>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2128883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D1679D-CBFC-AA88-2B9B-52355C8C6F9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5751CA6-B3BD-53B8-6310-E0D99ABF0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BCEE4CA-0167-79A7-45AA-AAECE1AC9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774CF54-30A7-93B5-CBDF-03369E401478}"/>
              </a:ext>
            </a:extLst>
          </p:cNvPr>
          <p:cNvSpPr>
            <a:spLocks noGrp="1"/>
          </p:cNvSpPr>
          <p:nvPr>
            <p:ph type="dt" sz="half" idx="10"/>
          </p:nvPr>
        </p:nvSpPr>
        <p:spPr/>
        <p:txBody>
          <a:bodyPr/>
          <a:lstStyle/>
          <a:p>
            <a:fld id="{92961918-4626-4D44-A744-CE7F564C95D1}" type="datetimeFigureOut">
              <a:rPr lang="it-IT" smtClean="0"/>
              <a:t>23/10/2025</a:t>
            </a:fld>
            <a:endParaRPr lang="it-IT"/>
          </a:p>
        </p:txBody>
      </p:sp>
      <p:sp>
        <p:nvSpPr>
          <p:cNvPr id="6" name="Segnaposto piè di pagina 5">
            <a:extLst>
              <a:ext uri="{FF2B5EF4-FFF2-40B4-BE49-F238E27FC236}">
                <a16:creationId xmlns:a16="http://schemas.microsoft.com/office/drawing/2014/main" id="{73DBB61F-DB91-5E5A-7301-B4CB4B974C8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E0148A2-73E7-6EA9-59C4-D55E08C57D0C}"/>
              </a:ext>
            </a:extLst>
          </p:cNvPr>
          <p:cNvSpPr>
            <a:spLocks noGrp="1"/>
          </p:cNvSpPr>
          <p:nvPr>
            <p:ph type="sldNum" sz="quarter" idx="12"/>
          </p:nvPr>
        </p:nvSpPr>
        <p:spPr/>
        <p:txBody>
          <a:bodyPr/>
          <a:lstStyle/>
          <a:p>
            <a:fld id="{0633982C-BA32-428A-BBCD-6922001E2C72}" type="slidenum">
              <a:rPr lang="it-IT" smtClean="0"/>
              <a:t>‹N›</a:t>
            </a:fld>
            <a:endParaRPr lang="it-IT"/>
          </a:p>
        </p:txBody>
      </p:sp>
    </p:spTree>
    <p:extLst>
      <p:ext uri="{BB962C8B-B14F-4D97-AF65-F5344CB8AC3E}">
        <p14:creationId xmlns:p14="http://schemas.microsoft.com/office/powerpoint/2010/main" val="1551262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67E485B-C0F2-12D7-E831-A178564C6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4C5350-44FF-339A-62FF-2FAF5A8DF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4F282B-07C9-7184-A9BA-33EB94A975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61918-4626-4D44-A744-CE7F564C95D1}" type="datetimeFigureOut">
              <a:rPr lang="it-IT" smtClean="0"/>
              <a:t>23/10/2025</a:t>
            </a:fld>
            <a:endParaRPr lang="it-IT"/>
          </a:p>
        </p:txBody>
      </p:sp>
      <p:sp>
        <p:nvSpPr>
          <p:cNvPr id="5" name="Segnaposto piè di pagina 4">
            <a:extLst>
              <a:ext uri="{FF2B5EF4-FFF2-40B4-BE49-F238E27FC236}">
                <a16:creationId xmlns:a16="http://schemas.microsoft.com/office/drawing/2014/main" id="{A2833D1E-F206-5D35-463D-1AF9E2351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75B0A2B-8690-8264-96C8-FC341E55E9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33982C-BA32-428A-BBCD-6922001E2C72}" type="slidenum">
              <a:rPr lang="it-IT" smtClean="0"/>
              <a:t>‹N›</a:t>
            </a:fld>
            <a:endParaRPr lang="it-IT"/>
          </a:p>
        </p:txBody>
      </p:sp>
    </p:spTree>
    <p:extLst>
      <p:ext uri="{BB962C8B-B14F-4D97-AF65-F5344CB8AC3E}">
        <p14:creationId xmlns:p14="http://schemas.microsoft.com/office/powerpoint/2010/main" val="184595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s://fy.chalmers.se/~f96hajo/drasi/doc/" TargetMode="External"/><Relationship Id="rId4" Type="http://schemas.openxmlformats.org/officeDocument/2006/relationships/hyperlink" Target="https://github.com/R3BRootGroup/R3BRoo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2700"/>
            <a:ext cx="12192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400" b="1"/>
              <a:t>CHIMERA, FARCOS, NARCOS DAQ :  DAQ </a:t>
            </a:r>
            <a:r>
              <a:rPr lang="it-IT" sz="2400" b="1" err="1"/>
              <a:t>coupling</a:t>
            </a:r>
            <a:r>
              <a:rPr lang="it-IT" sz="2400" b="1"/>
              <a:t> at LNS and GSI	</a:t>
            </a:r>
            <a:r>
              <a:rPr lang="it-IT" sz="2400"/>
              <a:t>             E. De Filippo -  INFN-CT </a:t>
            </a:r>
          </a:p>
        </p:txBody>
      </p:sp>
      <p:sp>
        <p:nvSpPr>
          <p:cNvPr id="24" name="CasellaDiTesto 23"/>
          <p:cNvSpPr txBox="1"/>
          <p:nvPr/>
        </p:nvSpPr>
        <p:spPr>
          <a:xfrm>
            <a:off x="175301" y="1713811"/>
            <a:ext cx="4947657"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it-IT" sz="2400"/>
              <a:t>Vetar2:  125 MHz 64 bit White </a:t>
            </a:r>
            <a:r>
              <a:rPr lang="it-IT" sz="2400" err="1"/>
              <a:t>Rabbit</a:t>
            </a:r>
            <a:r>
              <a:rPr lang="it-IT" sz="2400"/>
              <a:t> (WR) VME timing </a:t>
            </a:r>
            <a:r>
              <a:rPr lang="it-IT" sz="2400" err="1"/>
              <a:t>receiver</a:t>
            </a:r>
            <a:r>
              <a:rPr lang="it-IT" sz="2400"/>
              <a:t>/</a:t>
            </a:r>
            <a:r>
              <a:rPr lang="it-IT" sz="2400" err="1"/>
              <a:t>sender</a:t>
            </a:r>
            <a:r>
              <a:rPr lang="it-IT" sz="2400"/>
              <a:t> </a:t>
            </a:r>
            <a:endParaRPr lang="en-US" sz="2400"/>
          </a:p>
        </p:txBody>
      </p:sp>
      <p:grpSp>
        <p:nvGrpSpPr>
          <p:cNvPr id="3" name="Gruppo 2"/>
          <p:cNvGrpSpPr/>
          <p:nvPr/>
        </p:nvGrpSpPr>
        <p:grpSpPr>
          <a:xfrm>
            <a:off x="6159622" y="701498"/>
            <a:ext cx="4756506" cy="6054785"/>
            <a:chOff x="7667513" y="525368"/>
            <a:chExt cx="4869199" cy="6098589"/>
          </a:xfrm>
        </p:grpSpPr>
        <p:grpSp>
          <p:nvGrpSpPr>
            <p:cNvPr id="27" name="Gruppo 26"/>
            <p:cNvGrpSpPr/>
            <p:nvPr/>
          </p:nvGrpSpPr>
          <p:grpSpPr>
            <a:xfrm>
              <a:off x="7667513" y="525368"/>
              <a:ext cx="4869199" cy="6098589"/>
              <a:chOff x="7341340" y="648713"/>
              <a:chExt cx="4869199" cy="6098589"/>
            </a:xfrm>
          </p:grpSpPr>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17544" y="1680726"/>
                <a:ext cx="5790372" cy="4342779"/>
              </a:xfrm>
              <a:prstGeom prst="rect">
                <a:avLst/>
              </a:prstGeom>
            </p:spPr>
          </p:pic>
          <p:sp>
            <p:nvSpPr>
              <p:cNvPr id="9" name="CasellaDiTesto 8"/>
              <p:cNvSpPr txBox="1"/>
              <p:nvPr/>
            </p:nvSpPr>
            <p:spPr>
              <a:xfrm>
                <a:off x="10871249" y="3280994"/>
                <a:ext cx="812871" cy="461665"/>
              </a:xfrm>
              <a:prstGeom prst="rect">
                <a:avLst/>
              </a:prstGeom>
              <a:noFill/>
            </p:spPr>
            <p:txBody>
              <a:bodyPr wrap="square" rtlCol="0">
                <a:spAutoFit/>
              </a:bodyPr>
              <a:lstStyle/>
              <a:p>
                <a:r>
                  <a:rPr lang="it-IT" sz="2400" b="1">
                    <a:solidFill>
                      <a:srgbClr val="FFFF00"/>
                    </a:solidFill>
                  </a:rPr>
                  <a:t>GET</a:t>
                </a:r>
              </a:p>
            </p:txBody>
          </p:sp>
          <p:sp>
            <p:nvSpPr>
              <p:cNvPr id="8" name="CasellaDiTesto 7"/>
              <p:cNvSpPr txBox="1"/>
              <p:nvPr/>
            </p:nvSpPr>
            <p:spPr>
              <a:xfrm>
                <a:off x="7942213" y="4295524"/>
                <a:ext cx="876300" cy="461665"/>
              </a:xfrm>
              <a:prstGeom prst="rect">
                <a:avLst/>
              </a:prstGeom>
              <a:noFill/>
            </p:spPr>
            <p:txBody>
              <a:bodyPr wrap="square" rtlCol="0">
                <a:spAutoFit/>
              </a:bodyPr>
              <a:lstStyle/>
              <a:p>
                <a:r>
                  <a:rPr lang="it-IT" sz="2400" b="1">
                    <a:solidFill>
                      <a:srgbClr val="FFFF00"/>
                    </a:solidFill>
                  </a:rPr>
                  <a:t>VME</a:t>
                </a:r>
              </a:p>
            </p:txBody>
          </p:sp>
          <p:sp>
            <p:nvSpPr>
              <p:cNvPr id="11" name="CasellaDiTesto 10"/>
              <p:cNvSpPr txBox="1"/>
              <p:nvPr/>
            </p:nvSpPr>
            <p:spPr>
              <a:xfrm>
                <a:off x="9300816" y="648713"/>
                <a:ext cx="2909723" cy="4030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2000" b="1"/>
                  <a:t>WHITE RABBIT Switch</a:t>
                </a:r>
                <a:endParaRPr lang="en-US" sz="2000" b="1"/>
              </a:p>
            </p:txBody>
          </p:sp>
          <p:sp>
            <p:nvSpPr>
              <p:cNvPr id="17" name="CasellaDiTesto 16"/>
              <p:cNvSpPr txBox="1"/>
              <p:nvPr/>
            </p:nvSpPr>
            <p:spPr>
              <a:xfrm>
                <a:off x="10755678" y="5359072"/>
                <a:ext cx="92844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a:t>Power </a:t>
                </a:r>
              </a:p>
              <a:p>
                <a:r>
                  <a:rPr lang="it-IT"/>
                  <a:t>Supply</a:t>
                </a:r>
                <a:endParaRPr lang="en-US"/>
              </a:p>
            </p:txBody>
          </p:sp>
          <p:sp>
            <p:nvSpPr>
              <p:cNvPr id="18" name="CasellaDiTesto 17"/>
              <p:cNvSpPr txBox="1"/>
              <p:nvPr/>
            </p:nvSpPr>
            <p:spPr>
              <a:xfrm>
                <a:off x="8242710" y="1202850"/>
                <a:ext cx="1551242"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a:t>DAQ Server with Caen A3818/A4818 PCI card</a:t>
                </a:r>
                <a:endParaRPr lang="en-US"/>
              </a:p>
            </p:txBody>
          </p:sp>
          <p:sp>
            <p:nvSpPr>
              <p:cNvPr id="19" name="CasellaDiTesto 18"/>
              <p:cNvSpPr txBox="1"/>
              <p:nvPr/>
            </p:nvSpPr>
            <p:spPr>
              <a:xfrm>
                <a:off x="9071479" y="4255722"/>
                <a:ext cx="957633" cy="40300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it-IT" sz="2000" b="1"/>
                  <a:t>Vetar2</a:t>
                </a:r>
                <a:endParaRPr lang="en-US" sz="2000" b="1"/>
              </a:p>
            </p:txBody>
          </p:sp>
          <p:sp>
            <p:nvSpPr>
              <p:cNvPr id="20" name="CasellaDiTesto 19"/>
              <p:cNvSpPr txBox="1"/>
              <p:nvPr/>
            </p:nvSpPr>
            <p:spPr>
              <a:xfrm>
                <a:off x="7527852" y="5592725"/>
                <a:ext cx="94629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b="1"/>
                  <a:t>V2718</a:t>
                </a:r>
              </a:p>
              <a:p>
                <a:r>
                  <a:rPr lang="it-IT" b="1"/>
                  <a:t>bridge</a:t>
                </a:r>
                <a:endParaRPr lang="en-US" b="1"/>
              </a:p>
            </p:txBody>
          </p:sp>
        </p:grpSp>
        <p:sp>
          <p:nvSpPr>
            <p:cNvPr id="15" name="CasellaDiTesto 14"/>
            <p:cNvSpPr txBox="1"/>
            <p:nvPr/>
          </p:nvSpPr>
          <p:spPr>
            <a:xfrm>
              <a:off x="11024026" y="1725902"/>
              <a:ext cx="986266" cy="461665"/>
            </a:xfrm>
            <a:prstGeom prst="rect">
              <a:avLst/>
            </a:prstGeom>
            <a:noFill/>
          </p:spPr>
          <p:txBody>
            <a:bodyPr wrap="square" rtlCol="0">
              <a:spAutoFit/>
            </a:bodyPr>
            <a:lstStyle/>
            <a:p>
              <a:r>
                <a:rPr lang="it-IT" sz="2400" b="1">
                  <a:solidFill>
                    <a:schemeClr val="bg1"/>
                  </a:solidFill>
                </a:rPr>
                <a:t>µTCA</a:t>
              </a:r>
            </a:p>
          </p:txBody>
        </p:sp>
      </p:grpSp>
      <p:sp>
        <p:nvSpPr>
          <p:cNvPr id="21" name="CasellaDiTesto 20">
            <a:extLst>
              <a:ext uri="{FF2B5EF4-FFF2-40B4-BE49-F238E27FC236}">
                <a16:creationId xmlns:a16="http://schemas.microsoft.com/office/drawing/2014/main" id="{32C87EDC-1F4F-8AC1-73C8-1DC4670A5E7A}"/>
              </a:ext>
            </a:extLst>
          </p:cNvPr>
          <p:cNvSpPr txBox="1"/>
          <p:nvPr/>
        </p:nvSpPr>
        <p:spPr>
          <a:xfrm>
            <a:off x="175300" y="1179989"/>
            <a:ext cx="4947655" cy="461665"/>
          </a:xfrm>
          <a:prstGeom prst="rect">
            <a:avLst/>
          </a:prstGeom>
          <a:solidFill>
            <a:srgbClr val="FF0000"/>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it-IT" sz="2400"/>
              <a:t>CAEN V2718 + CAEN V977 IO/Reg.  </a:t>
            </a:r>
            <a:endParaRPr lang="en-US" sz="2400"/>
          </a:p>
        </p:txBody>
      </p:sp>
      <p:sp>
        <p:nvSpPr>
          <p:cNvPr id="26" name="CasellaDiTesto 25">
            <a:extLst>
              <a:ext uri="{FF2B5EF4-FFF2-40B4-BE49-F238E27FC236}">
                <a16:creationId xmlns:a16="http://schemas.microsoft.com/office/drawing/2014/main" id="{82F88881-EC59-251C-DFEC-9F67C7B1E0A2}"/>
              </a:ext>
            </a:extLst>
          </p:cNvPr>
          <p:cNvSpPr txBox="1"/>
          <p:nvPr/>
        </p:nvSpPr>
        <p:spPr>
          <a:xfrm>
            <a:off x="221118" y="5140330"/>
            <a:ext cx="4824142"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a:t>MCH network switch</a:t>
            </a:r>
          </a:p>
          <a:p>
            <a:r>
              <a:rPr lang="en-US" sz="2400"/>
              <a:t>COBO(s)   DAQ</a:t>
            </a:r>
          </a:p>
          <a:p>
            <a:r>
              <a:rPr lang="en-US" sz="2400"/>
              <a:t>Mutant     Trigger</a:t>
            </a:r>
          </a:p>
          <a:p>
            <a:r>
              <a:rPr lang="en-US" sz="2400"/>
              <a:t>Beast         Synchro</a:t>
            </a:r>
          </a:p>
        </p:txBody>
      </p:sp>
      <p:sp>
        <p:nvSpPr>
          <p:cNvPr id="30" name="CasellaDiTesto 29">
            <a:extLst>
              <a:ext uri="{FF2B5EF4-FFF2-40B4-BE49-F238E27FC236}">
                <a16:creationId xmlns:a16="http://schemas.microsoft.com/office/drawing/2014/main" id="{D9238C6C-A806-2029-8292-D26770100A49}"/>
              </a:ext>
            </a:extLst>
          </p:cNvPr>
          <p:cNvSpPr txBox="1"/>
          <p:nvPr/>
        </p:nvSpPr>
        <p:spPr>
          <a:xfrm>
            <a:off x="161686" y="4682709"/>
            <a:ext cx="2716634" cy="461665"/>
          </a:xfrm>
          <a:prstGeom prst="rect">
            <a:avLst/>
          </a:prstGeom>
          <a:noFill/>
        </p:spPr>
        <p:txBody>
          <a:bodyPr wrap="square" rtlCol="0">
            <a:spAutoFit/>
          </a:bodyPr>
          <a:lstStyle/>
          <a:p>
            <a:r>
              <a:rPr lang="it-IT" sz="2400">
                <a:highlight>
                  <a:srgbClr val="00FFFF"/>
                </a:highlight>
              </a:rPr>
              <a:t>µTCA main modules </a:t>
            </a:r>
          </a:p>
        </p:txBody>
      </p:sp>
      <p:sp>
        <p:nvSpPr>
          <p:cNvPr id="2" name="CasellaDiTesto 1">
            <a:extLst>
              <a:ext uri="{FF2B5EF4-FFF2-40B4-BE49-F238E27FC236}">
                <a16:creationId xmlns:a16="http://schemas.microsoft.com/office/drawing/2014/main" id="{DE7AC845-9911-9576-2D7E-A6D0CF5CABFB}"/>
              </a:ext>
            </a:extLst>
          </p:cNvPr>
          <p:cNvSpPr txBox="1"/>
          <p:nvPr/>
        </p:nvSpPr>
        <p:spPr>
          <a:xfrm>
            <a:off x="10429875" y="1419225"/>
            <a:ext cx="1400175" cy="1200329"/>
          </a:xfrm>
          <a:prstGeom prst="rect">
            <a:avLst/>
          </a:prstGeom>
          <a:noFill/>
        </p:spPr>
        <p:txBody>
          <a:bodyPr wrap="square" rtlCol="0">
            <a:spAutoFit/>
          </a:bodyPr>
          <a:lstStyle/>
          <a:p>
            <a:r>
              <a:rPr lang="en-US" sz="2400"/>
              <a:t>LNS test point for DAQ</a:t>
            </a:r>
          </a:p>
        </p:txBody>
      </p:sp>
      <p:sp>
        <p:nvSpPr>
          <p:cNvPr id="22" name="CasellaDiTesto 21">
            <a:extLst>
              <a:ext uri="{FF2B5EF4-FFF2-40B4-BE49-F238E27FC236}">
                <a16:creationId xmlns:a16="http://schemas.microsoft.com/office/drawing/2014/main" id="{09C806B8-9028-BE2C-E1A1-498FAA98C799}"/>
              </a:ext>
            </a:extLst>
          </p:cNvPr>
          <p:cNvSpPr txBox="1"/>
          <p:nvPr/>
        </p:nvSpPr>
        <p:spPr>
          <a:xfrm>
            <a:off x="7305896" y="5485399"/>
            <a:ext cx="85601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b="1"/>
              <a:t>V1495</a:t>
            </a:r>
          </a:p>
        </p:txBody>
      </p:sp>
      <p:sp>
        <p:nvSpPr>
          <p:cNvPr id="23" name="CasellaDiTesto 22">
            <a:extLst>
              <a:ext uri="{FF2B5EF4-FFF2-40B4-BE49-F238E27FC236}">
                <a16:creationId xmlns:a16="http://schemas.microsoft.com/office/drawing/2014/main" id="{0FB45617-CA44-BA17-5E56-AA4A9A87898C}"/>
              </a:ext>
            </a:extLst>
          </p:cNvPr>
          <p:cNvSpPr txBox="1"/>
          <p:nvPr/>
        </p:nvSpPr>
        <p:spPr>
          <a:xfrm>
            <a:off x="161686" y="2563210"/>
            <a:ext cx="494765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a:t>V1495 with FPGA compatible with GANIL CENTRUM and GET. It receives 100 MHz 48 bits TS from GET. </a:t>
            </a:r>
          </a:p>
        </p:txBody>
      </p:sp>
      <p:sp>
        <p:nvSpPr>
          <p:cNvPr id="25" name="CasellaDiTesto 24">
            <a:extLst>
              <a:ext uri="{FF2B5EF4-FFF2-40B4-BE49-F238E27FC236}">
                <a16:creationId xmlns:a16="http://schemas.microsoft.com/office/drawing/2014/main" id="{964647A5-DCA9-86F4-7E80-CA7B9F9C5751}"/>
              </a:ext>
            </a:extLst>
          </p:cNvPr>
          <p:cNvSpPr txBox="1"/>
          <p:nvPr/>
        </p:nvSpPr>
        <p:spPr>
          <a:xfrm>
            <a:off x="95375" y="724754"/>
            <a:ext cx="790574" cy="461665"/>
          </a:xfrm>
          <a:prstGeom prst="rect">
            <a:avLst/>
          </a:prstGeom>
          <a:noFill/>
        </p:spPr>
        <p:txBody>
          <a:bodyPr wrap="square" rtlCol="0">
            <a:spAutoFit/>
          </a:bodyPr>
          <a:lstStyle/>
          <a:p>
            <a:r>
              <a:rPr lang="it-IT" sz="2400">
                <a:highlight>
                  <a:srgbClr val="00FFFF"/>
                </a:highlight>
              </a:rPr>
              <a:t>VME </a:t>
            </a:r>
          </a:p>
        </p:txBody>
      </p:sp>
      <p:sp>
        <p:nvSpPr>
          <p:cNvPr id="28" name="CasellaDiTesto 27">
            <a:extLst>
              <a:ext uri="{FF2B5EF4-FFF2-40B4-BE49-F238E27FC236}">
                <a16:creationId xmlns:a16="http://schemas.microsoft.com/office/drawing/2014/main" id="{F2E2D3E7-1DBA-9671-2860-F54D5950DB92}"/>
              </a:ext>
            </a:extLst>
          </p:cNvPr>
          <p:cNvSpPr txBox="1"/>
          <p:nvPr/>
        </p:nvSpPr>
        <p:spPr>
          <a:xfrm>
            <a:off x="161686" y="3799707"/>
            <a:ext cx="4924546" cy="461665"/>
          </a:xfrm>
          <a:prstGeom prst="rect">
            <a:avLst/>
          </a:prstGeom>
          <a:solidFill>
            <a:srgbClr val="FF0000"/>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it-IT" sz="2400"/>
              <a:t>CAEN  codifiers, scalers, etc </a:t>
            </a:r>
            <a:endParaRPr lang="en-US" sz="2400"/>
          </a:p>
        </p:txBody>
      </p:sp>
    </p:spTree>
    <p:extLst>
      <p:ext uri="{BB962C8B-B14F-4D97-AF65-F5344CB8AC3E}">
        <p14:creationId xmlns:p14="http://schemas.microsoft.com/office/powerpoint/2010/main" val="1225806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SY-EOS II data taking March 2025: Summary"/>
          <p:cNvSpPr txBox="1">
            <a:spLocks noGrp="1"/>
          </p:cNvSpPr>
          <p:nvPr>
            <p:ph type="title"/>
          </p:nvPr>
        </p:nvSpPr>
        <p:spPr>
          <a:xfrm>
            <a:off x="0" y="-45470"/>
            <a:ext cx="12192000" cy="539992"/>
          </a:xfrm>
          <a:prstGeom prst="rect">
            <a:avLst/>
          </a:prstGeom>
        </p:spPr>
        <p:style>
          <a:lnRef idx="1">
            <a:schemeClr val="accent2"/>
          </a:lnRef>
          <a:fillRef idx="2">
            <a:schemeClr val="accent2"/>
          </a:fillRef>
          <a:effectRef idx="1">
            <a:schemeClr val="accent2"/>
          </a:effectRef>
          <a:fontRef idx="minor">
            <a:schemeClr val="dk1"/>
          </a:fontRef>
        </p:style>
        <p:txBody>
          <a:bodyPr>
            <a:normAutofit/>
          </a:bodyPr>
          <a:lstStyle/>
          <a:p>
            <a:r>
              <a:rPr lang="en-US" sz="3200"/>
              <a:t>S122: ASY-EOS II data taking in cave C </a:t>
            </a:r>
          </a:p>
        </p:txBody>
      </p:sp>
      <p:sp>
        <p:nvSpPr>
          <p:cNvPr id="34" name="Titre"/>
          <p:cNvSpPr>
            <a:spLocks noGrp="1"/>
          </p:cNvSpPr>
          <p:nvPr>
            <p:ph type="body" sz="quarter" idx="12"/>
          </p:nvPr>
        </p:nvSpPr>
        <p:spPr>
          <a:prstGeom prst="roundRect">
            <a:avLst>
              <a:gd name="adj" fmla="val 0"/>
            </a:avLst>
          </a:prstGeom>
        </p:spPr>
        <p:txBody>
          <a:bodyPr/>
          <a:lstStyle/>
          <a:p>
            <a:r>
              <a:rPr lang="it-IT"/>
              <a:t>Titre</a:t>
            </a:r>
          </a:p>
        </p:txBody>
      </p:sp>
      <p:pic>
        <p:nvPicPr>
          <p:cNvPr id="36" name="r3b-exp-g-22-00122-set-up.jpeg" descr="r3b-exp-g-22-00122-set-up.jpeg"/>
          <p:cNvPicPr>
            <a:picLocks noChangeAspect="1"/>
          </p:cNvPicPr>
          <p:nvPr/>
        </p:nvPicPr>
        <p:blipFill>
          <a:blip r:embed="rId2"/>
          <a:stretch>
            <a:fillRect/>
          </a:stretch>
        </p:blipFill>
        <p:spPr>
          <a:xfrm>
            <a:off x="4240802" y="843828"/>
            <a:ext cx="7183643" cy="5387733"/>
          </a:xfrm>
          <a:prstGeom prst="rect">
            <a:avLst/>
          </a:prstGeom>
        </p:spPr>
      </p:pic>
      <p:pic>
        <p:nvPicPr>
          <p:cNvPr id="37" name="r3b-exp-g-22-00122-set-up3.HEIC" descr="r3b-exp-g-22-00122-set-up3.HEIC"/>
          <p:cNvPicPr>
            <a:picLocks noChangeAspect="1"/>
          </p:cNvPicPr>
          <p:nvPr/>
        </p:nvPicPr>
        <p:blipFill>
          <a:blip r:embed="rId3"/>
          <a:stretch>
            <a:fillRect/>
          </a:stretch>
        </p:blipFill>
        <p:spPr>
          <a:xfrm>
            <a:off x="643812" y="843828"/>
            <a:ext cx="3926383" cy="5387732"/>
          </a:xfrm>
          <a:prstGeom prst="rect">
            <a:avLst/>
          </a:prstGeom>
        </p:spPr>
      </p:pic>
      <p:pic>
        <p:nvPicPr>
          <p:cNvPr id="11" name="Immagine 10" descr="Immagine che contiene Elementi grafici, cerchio, grafica, logo&#10;&#10;Descrizione generata automaticamente">
            <a:extLst>
              <a:ext uri="{FF2B5EF4-FFF2-40B4-BE49-F238E27FC236}">
                <a16:creationId xmlns:a16="http://schemas.microsoft.com/office/drawing/2014/main" id="{69C1E075-34F2-9D93-1AE8-54A378989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2282" y="838809"/>
            <a:ext cx="812163" cy="812163"/>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69DEFE-0F4F-8570-E6A1-29E5790E9730}"/>
              </a:ext>
            </a:extLst>
          </p:cNvPr>
          <p:cNvSpPr txBox="1"/>
          <p:nvPr/>
        </p:nvSpPr>
        <p:spPr>
          <a:xfrm>
            <a:off x="0" y="-12700"/>
            <a:ext cx="12192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400"/>
              <a:t>DAQ for AsyEos-II  S122:   software readout  + data unpacking     </a:t>
            </a:r>
          </a:p>
        </p:txBody>
      </p:sp>
      <p:pic>
        <p:nvPicPr>
          <p:cNvPr id="6" name="Immagine 5" descr="Immagine che contiene testo, schermata, numero, Carattere&#10;&#10;Descrizione generata automaticamente">
            <a:extLst>
              <a:ext uri="{FF2B5EF4-FFF2-40B4-BE49-F238E27FC236}">
                <a16:creationId xmlns:a16="http://schemas.microsoft.com/office/drawing/2014/main" id="{4EC33051-A9EF-8A9B-6C66-FD031BACD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30" y="850341"/>
            <a:ext cx="9285476" cy="2447335"/>
          </a:xfrm>
          <a:prstGeom prst="rect">
            <a:avLst/>
          </a:prstGeom>
        </p:spPr>
      </p:pic>
      <p:sp>
        <p:nvSpPr>
          <p:cNvPr id="7" name="Rettangolo con angoli arrotondati 6">
            <a:extLst>
              <a:ext uri="{FF2B5EF4-FFF2-40B4-BE49-F238E27FC236}">
                <a16:creationId xmlns:a16="http://schemas.microsoft.com/office/drawing/2014/main" id="{08FA2FA9-48E7-9442-4830-151104CA3B21}"/>
              </a:ext>
            </a:extLst>
          </p:cNvPr>
          <p:cNvSpPr/>
          <p:nvPr/>
        </p:nvSpPr>
        <p:spPr>
          <a:xfrm>
            <a:off x="1799617" y="850341"/>
            <a:ext cx="1692613" cy="1202195"/>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D7A4F3C0-C430-F98E-9454-4663BE909106}"/>
              </a:ext>
            </a:extLst>
          </p:cNvPr>
          <p:cNvSpPr txBox="1"/>
          <p:nvPr/>
        </p:nvSpPr>
        <p:spPr>
          <a:xfrm>
            <a:off x="121116" y="4360143"/>
            <a:ext cx="2756057"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400" b="1"/>
              <a:t>Kalimera C++ library (v45-&gt; v. 050)</a:t>
            </a:r>
          </a:p>
          <a:p>
            <a:r>
              <a:rPr lang="it-IT" sz="2400" b="1"/>
              <a:t>VME </a:t>
            </a:r>
            <a:r>
              <a:rPr lang="it-IT" sz="2400" b="1" err="1"/>
              <a:t>readout</a:t>
            </a:r>
            <a:r>
              <a:rPr lang="it-IT" sz="2400" b="1"/>
              <a:t> </a:t>
            </a:r>
          </a:p>
        </p:txBody>
      </p:sp>
      <p:sp>
        <p:nvSpPr>
          <p:cNvPr id="12" name="CasellaDiTesto 11">
            <a:extLst>
              <a:ext uri="{FF2B5EF4-FFF2-40B4-BE49-F238E27FC236}">
                <a16:creationId xmlns:a16="http://schemas.microsoft.com/office/drawing/2014/main" id="{8F789DFB-BE11-516E-C7D9-83A8F7F1865B}"/>
              </a:ext>
            </a:extLst>
          </p:cNvPr>
          <p:cNvSpPr txBox="1"/>
          <p:nvPr/>
        </p:nvSpPr>
        <p:spPr>
          <a:xfrm>
            <a:off x="2217107" y="5560472"/>
            <a:ext cx="1275123" cy="584775"/>
          </a:xfrm>
          <a:prstGeom prst="rect">
            <a:avLst/>
          </a:prstGeom>
          <a:noFill/>
        </p:spPr>
        <p:txBody>
          <a:bodyPr wrap="square" rtlCol="0">
            <a:spAutoFit/>
          </a:bodyPr>
          <a:lstStyle/>
          <a:p>
            <a:r>
              <a:rPr lang="it-IT" sz="3200" b="1"/>
              <a:t>DRASI</a:t>
            </a:r>
          </a:p>
        </p:txBody>
      </p:sp>
      <p:sp>
        <p:nvSpPr>
          <p:cNvPr id="14" name="CasellaDiTesto 13">
            <a:extLst>
              <a:ext uri="{FF2B5EF4-FFF2-40B4-BE49-F238E27FC236}">
                <a16:creationId xmlns:a16="http://schemas.microsoft.com/office/drawing/2014/main" id="{6720E04E-5E1A-4E8C-11CC-B6E09C19B341}"/>
              </a:ext>
            </a:extLst>
          </p:cNvPr>
          <p:cNvSpPr txBox="1"/>
          <p:nvPr/>
        </p:nvSpPr>
        <p:spPr>
          <a:xfrm>
            <a:off x="2809879" y="3643008"/>
            <a:ext cx="2586832" cy="129266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it-IT"/>
              <a:t>DAQ:</a:t>
            </a:r>
          </a:p>
          <a:p>
            <a:r>
              <a:rPr lang="it-IT" sz="2000"/>
              <a:t>LMD  + chimera event white-rabbit WR timestamp)</a:t>
            </a:r>
          </a:p>
        </p:txBody>
      </p:sp>
      <p:grpSp>
        <p:nvGrpSpPr>
          <p:cNvPr id="19" name="Gruppo 18">
            <a:extLst>
              <a:ext uri="{FF2B5EF4-FFF2-40B4-BE49-F238E27FC236}">
                <a16:creationId xmlns:a16="http://schemas.microsoft.com/office/drawing/2014/main" id="{DC3BD7F3-D318-63C2-A28B-516A43D49008}"/>
              </a:ext>
            </a:extLst>
          </p:cNvPr>
          <p:cNvGrpSpPr/>
          <p:nvPr/>
        </p:nvGrpSpPr>
        <p:grpSpPr>
          <a:xfrm>
            <a:off x="5380237" y="3438729"/>
            <a:ext cx="4337695" cy="3171989"/>
            <a:chOff x="5380237" y="3438729"/>
            <a:chExt cx="4337695" cy="3171989"/>
          </a:xfrm>
        </p:grpSpPr>
        <p:pic>
          <p:nvPicPr>
            <p:cNvPr id="17" name="Immagine 16" descr="Immagine che contiene testo, schermata, Carattere, diagramma&#10;&#10;Descrizione generata automaticamente">
              <a:extLst>
                <a:ext uri="{FF2B5EF4-FFF2-40B4-BE49-F238E27FC236}">
                  <a16:creationId xmlns:a16="http://schemas.microsoft.com/office/drawing/2014/main" id="{9475F8FD-EF68-8F04-9243-6A1D02A80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237" y="3438729"/>
              <a:ext cx="4337695" cy="3171989"/>
            </a:xfrm>
            <a:prstGeom prst="rect">
              <a:avLst/>
            </a:prstGeom>
          </p:spPr>
        </p:pic>
        <p:sp>
          <p:nvSpPr>
            <p:cNvPr id="18" name="Rettangolo 17">
              <a:extLst>
                <a:ext uri="{FF2B5EF4-FFF2-40B4-BE49-F238E27FC236}">
                  <a16:creationId xmlns:a16="http://schemas.microsoft.com/office/drawing/2014/main" id="{6E9716D7-0366-ABF7-2CD5-E7CAD91C5EAC}"/>
                </a:ext>
              </a:extLst>
            </p:cNvPr>
            <p:cNvSpPr/>
            <p:nvPr/>
          </p:nvSpPr>
          <p:spPr>
            <a:xfrm>
              <a:off x="5381317" y="6220007"/>
              <a:ext cx="515566" cy="385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0" name="Rettangolo con angoli arrotondati 19">
            <a:extLst>
              <a:ext uri="{FF2B5EF4-FFF2-40B4-BE49-F238E27FC236}">
                <a16:creationId xmlns:a16="http://schemas.microsoft.com/office/drawing/2014/main" id="{84F44B1D-0DED-820B-1431-003CF6BD0BCC}"/>
              </a:ext>
            </a:extLst>
          </p:cNvPr>
          <p:cNvSpPr/>
          <p:nvPr/>
        </p:nvSpPr>
        <p:spPr>
          <a:xfrm>
            <a:off x="4986504" y="843047"/>
            <a:ext cx="1692613" cy="1202195"/>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0D7B9097-D09D-EE21-8ED6-225A56E901F4}"/>
              </a:ext>
            </a:extLst>
          </p:cNvPr>
          <p:cNvSpPr txBox="1"/>
          <p:nvPr/>
        </p:nvSpPr>
        <p:spPr>
          <a:xfrm>
            <a:off x="1926077" y="435863"/>
            <a:ext cx="1915270" cy="830997"/>
          </a:xfrm>
          <a:prstGeom prst="rect">
            <a:avLst/>
          </a:prstGeom>
          <a:noFill/>
        </p:spPr>
        <p:txBody>
          <a:bodyPr wrap="square" rtlCol="0">
            <a:spAutoFit/>
          </a:bodyPr>
          <a:lstStyle/>
          <a:p>
            <a:r>
              <a:rPr lang="it-IT" sz="2400" b="1"/>
              <a:t>CHIMERA (drasi)</a:t>
            </a:r>
          </a:p>
        </p:txBody>
      </p:sp>
      <p:sp>
        <p:nvSpPr>
          <p:cNvPr id="22" name="CasellaDiTesto 21">
            <a:extLst>
              <a:ext uri="{FF2B5EF4-FFF2-40B4-BE49-F238E27FC236}">
                <a16:creationId xmlns:a16="http://schemas.microsoft.com/office/drawing/2014/main" id="{775E8687-53BB-CBED-2AE5-F2A0A2626BA1}"/>
              </a:ext>
            </a:extLst>
          </p:cNvPr>
          <p:cNvSpPr txBox="1"/>
          <p:nvPr/>
        </p:nvSpPr>
        <p:spPr>
          <a:xfrm>
            <a:off x="5335621" y="435723"/>
            <a:ext cx="1177047" cy="461665"/>
          </a:xfrm>
          <a:prstGeom prst="rect">
            <a:avLst/>
          </a:prstGeom>
          <a:noFill/>
        </p:spPr>
        <p:txBody>
          <a:bodyPr wrap="square" rtlCol="0">
            <a:spAutoFit/>
          </a:bodyPr>
          <a:lstStyle/>
          <a:p>
            <a:r>
              <a:rPr lang="it-IT" sz="2400" b="1"/>
              <a:t>KRAB</a:t>
            </a:r>
          </a:p>
        </p:txBody>
      </p:sp>
      <p:cxnSp>
        <p:nvCxnSpPr>
          <p:cNvPr id="5" name="Connettore diritto 4">
            <a:extLst>
              <a:ext uri="{FF2B5EF4-FFF2-40B4-BE49-F238E27FC236}">
                <a16:creationId xmlns:a16="http://schemas.microsoft.com/office/drawing/2014/main" id="{A18FA36A-297A-6F7E-CFFD-7C017C048CC9}"/>
              </a:ext>
            </a:extLst>
          </p:cNvPr>
          <p:cNvCxnSpPr>
            <a:cxnSpLocks/>
          </p:cNvCxnSpPr>
          <p:nvPr/>
        </p:nvCxnSpPr>
        <p:spPr>
          <a:xfrm>
            <a:off x="7774514" y="3438729"/>
            <a:ext cx="0" cy="3138671"/>
          </a:xfrm>
          <a:prstGeom prst="line">
            <a:avLst/>
          </a:prstGeom>
          <a:ln w="635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F307DBB9-80FC-39AE-B7B3-D4285566E4A3}"/>
              </a:ext>
            </a:extLst>
          </p:cNvPr>
          <p:cNvCxnSpPr/>
          <p:nvPr/>
        </p:nvCxnSpPr>
        <p:spPr>
          <a:xfrm>
            <a:off x="2224620" y="1575881"/>
            <a:ext cx="90547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7F4777BD-9D20-129D-5E41-27C593FEB297}"/>
              </a:ext>
            </a:extLst>
          </p:cNvPr>
          <p:cNvSpPr txBox="1"/>
          <p:nvPr/>
        </p:nvSpPr>
        <p:spPr>
          <a:xfrm>
            <a:off x="7899192" y="6487249"/>
            <a:ext cx="4376057" cy="369332"/>
          </a:xfrm>
          <a:prstGeom prst="rect">
            <a:avLst/>
          </a:prstGeom>
          <a:noFill/>
        </p:spPr>
        <p:txBody>
          <a:bodyPr wrap="square">
            <a:spAutoFit/>
          </a:bodyPr>
          <a:lstStyle/>
          <a:p>
            <a:r>
              <a:rPr lang="it-IT">
                <a:hlinkClick r:id="rId4"/>
              </a:rPr>
              <a:t>https://github.com/R3BRootGroup/R3BRoot</a:t>
            </a:r>
            <a:endParaRPr lang="it-IT"/>
          </a:p>
        </p:txBody>
      </p:sp>
      <p:sp>
        <p:nvSpPr>
          <p:cNvPr id="2" name="CasellaDiTesto 1">
            <a:extLst>
              <a:ext uri="{FF2B5EF4-FFF2-40B4-BE49-F238E27FC236}">
                <a16:creationId xmlns:a16="http://schemas.microsoft.com/office/drawing/2014/main" id="{2EFFD96D-DC44-67AD-1668-059A5F830A4A}"/>
              </a:ext>
            </a:extLst>
          </p:cNvPr>
          <p:cNvSpPr txBox="1"/>
          <p:nvPr/>
        </p:nvSpPr>
        <p:spPr>
          <a:xfrm>
            <a:off x="10089925" y="227692"/>
            <a:ext cx="1973399" cy="17543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a:t>In R3B DAQ chimera is a data-client sending LMD data blocks to the main time-sorter server</a:t>
            </a:r>
          </a:p>
        </p:txBody>
      </p:sp>
      <p:sp>
        <p:nvSpPr>
          <p:cNvPr id="23" name="CasellaDiTesto 22">
            <a:extLst>
              <a:ext uri="{FF2B5EF4-FFF2-40B4-BE49-F238E27FC236}">
                <a16:creationId xmlns:a16="http://schemas.microsoft.com/office/drawing/2014/main" id="{C84CA178-B8C5-74F2-7902-5338B38A5D71}"/>
              </a:ext>
            </a:extLst>
          </p:cNvPr>
          <p:cNvSpPr txBox="1"/>
          <p:nvPr/>
        </p:nvSpPr>
        <p:spPr>
          <a:xfrm>
            <a:off x="10068207" y="2249475"/>
            <a:ext cx="197340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a:t>We gave dead-time signal to the main DAQ, and we received a common trigger from the DAQ  (VULOM)</a:t>
            </a:r>
          </a:p>
        </p:txBody>
      </p:sp>
      <p:sp>
        <p:nvSpPr>
          <p:cNvPr id="24" name="CasellaDiTesto 23">
            <a:extLst>
              <a:ext uri="{FF2B5EF4-FFF2-40B4-BE49-F238E27FC236}">
                <a16:creationId xmlns:a16="http://schemas.microsoft.com/office/drawing/2014/main" id="{EB80E5D1-5A75-C45F-91FE-CDEED8CC9559}"/>
              </a:ext>
            </a:extLst>
          </p:cNvPr>
          <p:cNvSpPr txBox="1"/>
          <p:nvPr/>
        </p:nvSpPr>
        <p:spPr>
          <a:xfrm>
            <a:off x="10068206" y="4523281"/>
            <a:ext cx="1973401"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a:t>TimeStamp (TS) is derived from the WR source (10 ns accuracy). Time-order (TO) orders data based on TS</a:t>
            </a:r>
          </a:p>
        </p:txBody>
      </p:sp>
      <p:sp>
        <p:nvSpPr>
          <p:cNvPr id="11" name="Ovale 10">
            <a:extLst>
              <a:ext uri="{FF2B5EF4-FFF2-40B4-BE49-F238E27FC236}">
                <a16:creationId xmlns:a16="http://schemas.microsoft.com/office/drawing/2014/main" id="{79BB9D60-FD92-8063-47D3-9F721F64EC3C}"/>
              </a:ext>
            </a:extLst>
          </p:cNvPr>
          <p:cNvSpPr/>
          <p:nvPr/>
        </p:nvSpPr>
        <p:spPr>
          <a:xfrm>
            <a:off x="1919095" y="4701726"/>
            <a:ext cx="1738505" cy="157588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32644F37-D5DE-64AC-CB97-39B983E3B6DB}"/>
              </a:ext>
            </a:extLst>
          </p:cNvPr>
          <p:cNvSpPr txBox="1"/>
          <p:nvPr/>
        </p:nvSpPr>
        <p:spPr>
          <a:xfrm>
            <a:off x="103726" y="6420357"/>
            <a:ext cx="4337695" cy="369332"/>
          </a:xfrm>
          <a:prstGeom prst="rect">
            <a:avLst/>
          </a:prstGeom>
          <a:noFill/>
        </p:spPr>
        <p:txBody>
          <a:bodyPr wrap="square" rtlCol="0">
            <a:spAutoFit/>
          </a:bodyPr>
          <a:lstStyle/>
          <a:p>
            <a:r>
              <a:rPr lang="en-US">
                <a:hlinkClick r:id="rId5"/>
              </a:rPr>
              <a:t>https://fy.chalmers.se/~f96hajo/drasi/doc/</a:t>
            </a:r>
            <a:endParaRPr lang="en-US"/>
          </a:p>
        </p:txBody>
      </p:sp>
    </p:spTree>
    <p:extLst>
      <p:ext uri="{BB962C8B-B14F-4D97-AF65-F5344CB8AC3E}">
        <p14:creationId xmlns:p14="http://schemas.microsoft.com/office/powerpoint/2010/main" val="161560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470F39B-AD9F-1A2D-0A28-41FE7769D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43" y="699194"/>
            <a:ext cx="466837" cy="5831865"/>
          </a:xfrm>
          <a:prstGeom prst="rect">
            <a:avLst/>
          </a:prstGeom>
        </p:spPr>
      </p:pic>
      <p:sp>
        <p:nvSpPr>
          <p:cNvPr id="5" name="CasellaDiTesto 4">
            <a:extLst>
              <a:ext uri="{FF2B5EF4-FFF2-40B4-BE49-F238E27FC236}">
                <a16:creationId xmlns:a16="http://schemas.microsoft.com/office/drawing/2014/main" id="{7E698610-3C9E-1832-7E44-A29D825B4DB5}"/>
              </a:ext>
            </a:extLst>
          </p:cNvPr>
          <p:cNvSpPr txBox="1"/>
          <p:nvPr/>
        </p:nvSpPr>
        <p:spPr>
          <a:xfrm>
            <a:off x="0" y="-12700"/>
            <a:ext cx="12192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400"/>
              <a:t>DAQ for </a:t>
            </a:r>
            <a:r>
              <a:rPr lang="it-IT" sz="2400" err="1"/>
              <a:t>AsyEos</a:t>
            </a:r>
            <a:r>
              <a:rPr lang="it-IT" sz="2400"/>
              <a:t>  R3B :   VETAR2 inside the kaliMera C++ library and DAQ readout scheme   </a:t>
            </a:r>
          </a:p>
        </p:txBody>
      </p:sp>
      <p:sp>
        <p:nvSpPr>
          <p:cNvPr id="6" name="CasellaDiTesto 5">
            <a:extLst>
              <a:ext uri="{FF2B5EF4-FFF2-40B4-BE49-F238E27FC236}">
                <a16:creationId xmlns:a16="http://schemas.microsoft.com/office/drawing/2014/main" id="{376608CA-11E2-8652-7384-6E9943F67008}"/>
              </a:ext>
            </a:extLst>
          </p:cNvPr>
          <p:cNvSpPr txBox="1"/>
          <p:nvPr/>
        </p:nvSpPr>
        <p:spPr>
          <a:xfrm>
            <a:off x="857460" y="5349146"/>
            <a:ext cx="1232398" cy="9513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a:t>OK-event</a:t>
            </a:r>
          </a:p>
          <a:p>
            <a:r>
              <a:rPr lang="it-IT"/>
              <a:t>Accepted trigger </a:t>
            </a:r>
          </a:p>
        </p:txBody>
      </p:sp>
      <p:cxnSp>
        <p:nvCxnSpPr>
          <p:cNvPr id="8" name="Connettore 2 7">
            <a:extLst>
              <a:ext uri="{FF2B5EF4-FFF2-40B4-BE49-F238E27FC236}">
                <a16:creationId xmlns:a16="http://schemas.microsoft.com/office/drawing/2014/main" id="{B7FACDB4-190D-BA97-AA42-DAFBBF8D83EC}"/>
              </a:ext>
            </a:extLst>
          </p:cNvPr>
          <p:cNvCxnSpPr>
            <a:cxnSpLocks/>
          </p:cNvCxnSpPr>
          <p:nvPr/>
        </p:nvCxnSpPr>
        <p:spPr>
          <a:xfrm flipH="1">
            <a:off x="405737" y="5945595"/>
            <a:ext cx="62694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F63C053D-0357-03E7-4FCB-6A5AFB651F45}"/>
              </a:ext>
            </a:extLst>
          </p:cNvPr>
          <p:cNvSpPr txBox="1"/>
          <p:nvPr/>
        </p:nvSpPr>
        <p:spPr>
          <a:xfrm>
            <a:off x="779002" y="553647"/>
            <a:ext cx="4632753"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it-IT" sz="2400"/>
              <a:t>Vetar2:  125 MHz 64 bit White Rabbit VME timing receiver </a:t>
            </a:r>
            <a:endParaRPr lang="en-US" sz="2400"/>
          </a:p>
        </p:txBody>
      </p:sp>
      <p:sp>
        <p:nvSpPr>
          <p:cNvPr id="14" name="CasellaDiTesto 13">
            <a:extLst>
              <a:ext uri="{FF2B5EF4-FFF2-40B4-BE49-F238E27FC236}">
                <a16:creationId xmlns:a16="http://schemas.microsoft.com/office/drawing/2014/main" id="{0C7792D3-F393-4216-563F-398AF86901E0}"/>
              </a:ext>
            </a:extLst>
          </p:cNvPr>
          <p:cNvSpPr txBox="1"/>
          <p:nvPr/>
        </p:nvSpPr>
        <p:spPr>
          <a:xfrm>
            <a:off x="873340" y="4296725"/>
            <a:ext cx="1216518"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a:t>Optical fiber to WR switch</a:t>
            </a:r>
          </a:p>
        </p:txBody>
      </p:sp>
      <p:cxnSp>
        <p:nvCxnSpPr>
          <p:cNvPr id="17" name="Connettore 2 16">
            <a:extLst>
              <a:ext uri="{FF2B5EF4-FFF2-40B4-BE49-F238E27FC236}">
                <a16:creationId xmlns:a16="http://schemas.microsoft.com/office/drawing/2014/main" id="{D555AC14-B00A-6D9E-0B8D-33BAB541DED3}"/>
              </a:ext>
            </a:extLst>
          </p:cNvPr>
          <p:cNvCxnSpPr>
            <a:cxnSpLocks/>
          </p:cNvCxnSpPr>
          <p:nvPr/>
        </p:nvCxnSpPr>
        <p:spPr>
          <a:xfrm flipH="1">
            <a:off x="629473" y="5052056"/>
            <a:ext cx="403205" cy="519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Immagine 6" descr="Immagine che contiene testo, Carattere, schermata, linea&#10;&#10;Descrizione generata automaticamente">
            <a:extLst>
              <a:ext uri="{FF2B5EF4-FFF2-40B4-BE49-F238E27FC236}">
                <a16:creationId xmlns:a16="http://schemas.microsoft.com/office/drawing/2014/main" id="{6F7AB735-0D27-DA25-867B-DEC397F72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84" y="1735290"/>
            <a:ext cx="4343153" cy="1430063"/>
          </a:xfrm>
          <a:prstGeom prst="rect">
            <a:avLst/>
          </a:prstGeom>
          <a:effectLst>
            <a:glow rad="139700">
              <a:schemeClr val="accent6">
                <a:satMod val="175000"/>
                <a:alpha val="40000"/>
              </a:schemeClr>
            </a:glow>
          </a:effectLst>
        </p:spPr>
      </p:pic>
      <p:sp>
        <p:nvSpPr>
          <p:cNvPr id="10" name="CasellaDiTesto 9">
            <a:extLst>
              <a:ext uri="{FF2B5EF4-FFF2-40B4-BE49-F238E27FC236}">
                <a16:creationId xmlns:a16="http://schemas.microsoft.com/office/drawing/2014/main" id="{CA50DF39-C346-744C-D4DC-1D51E1B654C4}"/>
              </a:ext>
            </a:extLst>
          </p:cNvPr>
          <p:cNvSpPr txBox="1"/>
          <p:nvPr/>
        </p:nvSpPr>
        <p:spPr>
          <a:xfrm>
            <a:off x="1138402" y="1364961"/>
            <a:ext cx="4207561" cy="461665"/>
          </a:xfrm>
          <a:prstGeom prst="rect">
            <a:avLst/>
          </a:prstGeom>
          <a:noFill/>
        </p:spPr>
        <p:txBody>
          <a:bodyPr wrap="square" rtlCol="0">
            <a:spAutoFit/>
          </a:bodyPr>
          <a:lstStyle/>
          <a:p>
            <a:r>
              <a:rPr lang="en-US" sz="2400"/>
              <a:t>White Rabbit TS Data Format </a:t>
            </a:r>
          </a:p>
        </p:txBody>
      </p:sp>
      <p:grpSp>
        <p:nvGrpSpPr>
          <p:cNvPr id="19" name="Gruppo 18">
            <a:extLst>
              <a:ext uri="{FF2B5EF4-FFF2-40B4-BE49-F238E27FC236}">
                <a16:creationId xmlns:a16="http://schemas.microsoft.com/office/drawing/2014/main" id="{8C262EF8-E784-5530-C5B8-DAB4BC8461F5}"/>
              </a:ext>
            </a:extLst>
          </p:cNvPr>
          <p:cNvGrpSpPr/>
          <p:nvPr/>
        </p:nvGrpSpPr>
        <p:grpSpPr>
          <a:xfrm>
            <a:off x="2793062" y="1143347"/>
            <a:ext cx="9398938" cy="5157151"/>
            <a:chOff x="1394586" y="854820"/>
            <a:chExt cx="9398938" cy="5157151"/>
          </a:xfrm>
        </p:grpSpPr>
        <p:sp>
          <p:nvSpPr>
            <p:cNvPr id="20" name="CasellaDiTesto 19">
              <a:extLst>
                <a:ext uri="{FF2B5EF4-FFF2-40B4-BE49-F238E27FC236}">
                  <a16:creationId xmlns:a16="http://schemas.microsoft.com/office/drawing/2014/main" id="{2A9AB79B-21BB-742B-F6B8-EECE9A18D99C}"/>
                </a:ext>
              </a:extLst>
            </p:cNvPr>
            <p:cNvSpPr txBox="1"/>
            <p:nvPr/>
          </p:nvSpPr>
          <p:spPr>
            <a:xfrm>
              <a:off x="1416842" y="3519578"/>
              <a:ext cx="2150043"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a:t>INIT hardware and DAQ</a:t>
              </a:r>
              <a:r>
                <a:rPr lang="it-IT" b="1"/>
                <a:t> </a:t>
              </a:r>
            </a:p>
          </p:txBody>
        </p:sp>
        <p:sp>
          <p:nvSpPr>
            <p:cNvPr id="21" name="CasellaDiTesto 20">
              <a:extLst>
                <a:ext uri="{FF2B5EF4-FFF2-40B4-BE49-F238E27FC236}">
                  <a16:creationId xmlns:a16="http://schemas.microsoft.com/office/drawing/2014/main" id="{3FC0B683-D379-7150-464D-7FF3A7BEA559}"/>
                </a:ext>
              </a:extLst>
            </p:cNvPr>
            <p:cNvSpPr txBox="1"/>
            <p:nvPr/>
          </p:nvSpPr>
          <p:spPr>
            <a:xfrm>
              <a:off x="8111815" y="1081211"/>
              <a:ext cx="2363819"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2400" b="1"/>
                <a:t>DRASI READER</a:t>
              </a:r>
            </a:p>
          </p:txBody>
        </p:sp>
        <p:sp>
          <p:nvSpPr>
            <p:cNvPr id="22" name="CasellaDiTesto 21">
              <a:extLst>
                <a:ext uri="{FF2B5EF4-FFF2-40B4-BE49-F238E27FC236}">
                  <a16:creationId xmlns:a16="http://schemas.microsoft.com/office/drawing/2014/main" id="{077A5B25-A6D7-47B8-2E80-7EC9EDBEF292}"/>
                </a:ext>
              </a:extLst>
            </p:cNvPr>
            <p:cNvSpPr txBox="1"/>
            <p:nvPr/>
          </p:nvSpPr>
          <p:spPr>
            <a:xfrm>
              <a:off x="7893309" y="2173420"/>
              <a:ext cx="2900215"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2400" b="1"/>
                <a:t>void Read_event() </a:t>
              </a:r>
            </a:p>
          </p:txBody>
        </p:sp>
        <p:sp>
          <p:nvSpPr>
            <p:cNvPr id="23" name="CasellaDiTesto 22">
              <a:extLst>
                <a:ext uri="{FF2B5EF4-FFF2-40B4-BE49-F238E27FC236}">
                  <a16:creationId xmlns:a16="http://schemas.microsoft.com/office/drawing/2014/main" id="{BAB697DE-CC67-9651-DB50-F6A8E6698C81}"/>
                </a:ext>
              </a:extLst>
            </p:cNvPr>
            <p:cNvSpPr txBox="1"/>
            <p:nvPr/>
          </p:nvSpPr>
          <p:spPr>
            <a:xfrm>
              <a:off x="1394586" y="4688532"/>
              <a:ext cx="224685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400" b="1"/>
                <a:t>Readout loop</a:t>
              </a:r>
            </a:p>
          </p:txBody>
        </p:sp>
        <p:cxnSp>
          <p:nvCxnSpPr>
            <p:cNvPr id="24" name="Connettore a gomito 23">
              <a:extLst>
                <a:ext uri="{FF2B5EF4-FFF2-40B4-BE49-F238E27FC236}">
                  <a16:creationId xmlns:a16="http://schemas.microsoft.com/office/drawing/2014/main" id="{DBC31C44-2E5B-4DCD-F205-269F82A47EB7}"/>
                </a:ext>
              </a:extLst>
            </p:cNvPr>
            <p:cNvCxnSpPr>
              <a:cxnSpLocks/>
            </p:cNvCxnSpPr>
            <p:nvPr/>
          </p:nvCxnSpPr>
          <p:spPr>
            <a:xfrm flipV="1">
              <a:off x="3679739" y="3556527"/>
              <a:ext cx="1902811" cy="126211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F09007A6-6AA8-709F-3E2F-D32D3A522A1C}"/>
                </a:ext>
              </a:extLst>
            </p:cNvPr>
            <p:cNvSpPr txBox="1"/>
            <p:nvPr/>
          </p:nvSpPr>
          <p:spPr>
            <a:xfrm>
              <a:off x="6842501" y="1284652"/>
              <a:ext cx="849401" cy="461665"/>
            </a:xfrm>
            <a:prstGeom prst="rect">
              <a:avLst/>
            </a:prstGeom>
            <a:noFill/>
          </p:spPr>
          <p:txBody>
            <a:bodyPr wrap="square" rtlCol="0">
              <a:spAutoFit/>
            </a:bodyPr>
            <a:lstStyle/>
            <a:p>
              <a:r>
                <a:rPr lang="it-IT" sz="2400"/>
                <a:t>pop</a:t>
              </a:r>
            </a:p>
          </p:txBody>
        </p:sp>
        <p:sp>
          <p:nvSpPr>
            <p:cNvPr id="26" name="CasellaDiTesto 25">
              <a:extLst>
                <a:ext uri="{FF2B5EF4-FFF2-40B4-BE49-F238E27FC236}">
                  <a16:creationId xmlns:a16="http://schemas.microsoft.com/office/drawing/2014/main" id="{ADF8F7A0-97BC-26BE-1BE0-92DA81113ECB}"/>
                </a:ext>
              </a:extLst>
            </p:cNvPr>
            <p:cNvSpPr txBox="1"/>
            <p:nvPr/>
          </p:nvSpPr>
          <p:spPr>
            <a:xfrm>
              <a:off x="4911567" y="3151474"/>
              <a:ext cx="849401" cy="461665"/>
            </a:xfrm>
            <a:prstGeom prst="rect">
              <a:avLst/>
            </a:prstGeom>
            <a:noFill/>
          </p:spPr>
          <p:txBody>
            <a:bodyPr wrap="square" rtlCol="0">
              <a:spAutoFit/>
            </a:bodyPr>
            <a:lstStyle/>
            <a:p>
              <a:r>
                <a:rPr lang="it-IT" sz="2400"/>
                <a:t>push</a:t>
              </a:r>
            </a:p>
          </p:txBody>
        </p:sp>
        <p:sp>
          <p:nvSpPr>
            <p:cNvPr id="27" name="CasellaDiTesto 26">
              <a:extLst>
                <a:ext uri="{FF2B5EF4-FFF2-40B4-BE49-F238E27FC236}">
                  <a16:creationId xmlns:a16="http://schemas.microsoft.com/office/drawing/2014/main" id="{0E92A7B0-A907-ACB4-8CE8-56D49316B405}"/>
                </a:ext>
              </a:extLst>
            </p:cNvPr>
            <p:cNvSpPr txBox="1"/>
            <p:nvPr/>
          </p:nvSpPr>
          <p:spPr>
            <a:xfrm>
              <a:off x="4659461" y="854820"/>
              <a:ext cx="2886245" cy="461665"/>
            </a:xfrm>
            <a:prstGeom prst="rect">
              <a:avLst/>
            </a:prstGeom>
            <a:noFill/>
          </p:spPr>
          <p:txBody>
            <a:bodyPr wrap="square" rtlCol="0">
              <a:spAutoFit/>
            </a:bodyPr>
            <a:lstStyle/>
            <a:p>
              <a:r>
                <a:rPr lang="it-IT" sz="2400"/>
                <a:t>INIT AND START</a:t>
              </a:r>
            </a:p>
          </p:txBody>
        </p:sp>
        <p:cxnSp>
          <p:nvCxnSpPr>
            <p:cNvPr id="28" name="Connettore a gomito 27">
              <a:extLst>
                <a:ext uri="{FF2B5EF4-FFF2-40B4-BE49-F238E27FC236}">
                  <a16:creationId xmlns:a16="http://schemas.microsoft.com/office/drawing/2014/main" id="{623A85DF-E835-E769-A4DE-E07EECC7AFF6}"/>
                </a:ext>
              </a:extLst>
            </p:cNvPr>
            <p:cNvCxnSpPr>
              <a:cxnSpLocks/>
            </p:cNvCxnSpPr>
            <p:nvPr/>
          </p:nvCxnSpPr>
          <p:spPr>
            <a:xfrm rot="10800000" flipV="1">
              <a:off x="3566886" y="1281966"/>
              <a:ext cx="4528055" cy="2849671"/>
            </a:xfrm>
            <a:prstGeom prst="bentConnector3">
              <a:avLst>
                <a:gd name="adj1" fmla="val 89314"/>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F1CEC6F0-EC06-7956-F26A-FFD42533533A}"/>
                </a:ext>
              </a:extLst>
            </p:cNvPr>
            <p:cNvSpPr txBox="1"/>
            <p:nvPr/>
          </p:nvSpPr>
          <p:spPr>
            <a:xfrm>
              <a:off x="8872814" y="4789139"/>
              <a:ext cx="1184271"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it-IT" sz="2400" b="1">
                  <a:solidFill>
                    <a:schemeClr val="tx1"/>
                  </a:solidFill>
                </a:rPr>
                <a:t>LMD header</a:t>
              </a:r>
            </a:p>
          </p:txBody>
        </p:sp>
        <p:sp>
          <p:nvSpPr>
            <p:cNvPr id="31" name="CasellaDiTesto 30">
              <a:extLst>
                <a:ext uri="{FF2B5EF4-FFF2-40B4-BE49-F238E27FC236}">
                  <a16:creationId xmlns:a16="http://schemas.microsoft.com/office/drawing/2014/main" id="{74917553-E2DA-B090-0FCB-20002D9E44E0}"/>
                </a:ext>
              </a:extLst>
            </p:cNvPr>
            <p:cNvSpPr txBox="1"/>
            <p:nvPr/>
          </p:nvSpPr>
          <p:spPr>
            <a:xfrm>
              <a:off x="8189106" y="3755813"/>
              <a:ext cx="2551689"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2000" b="1"/>
                <a:t>To  UCESB/MainDAQ </a:t>
              </a:r>
              <a:br>
                <a:rPr lang="it-IT" sz="2000" b="1"/>
              </a:br>
              <a:r>
                <a:rPr lang="it-IT" sz="2000" b="1"/>
                <a:t>(TCP/pipe)</a:t>
              </a:r>
            </a:p>
          </p:txBody>
        </p:sp>
        <p:cxnSp>
          <p:nvCxnSpPr>
            <p:cNvPr id="32" name="Connettore 2 31">
              <a:extLst>
                <a:ext uri="{FF2B5EF4-FFF2-40B4-BE49-F238E27FC236}">
                  <a16:creationId xmlns:a16="http://schemas.microsoft.com/office/drawing/2014/main" id="{03BA4FCA-6ACF-F761-5736-E8EAAB52B98A}"/>
                </a:ext>
              </a:extLst>
            </p:cNvPr>
            <p:cNvCxnSpPr>
              <a:cxnSpLocks/>
            </p:cNvCxnSpPr>
            <p:nvPr/>
          </p:nvCxnSpPr>
          <p:spPr>
            <a:xfrm>
              <a:off x="9283434" y="2652227"/>
              <a:ext cx="0" cy="1103586"/>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ED2FDF49-9A84-E47C-A7AF-50EC0B2DEBD2}"/>
                </a:ext>
              </a:extLst>
            </p:cNvPr>
            <p:cNvSpPr txBox="1"/>
            <p:nvPr/>
          </p:nvSpPr>
          <p:spPr>
            <a:xfrm>
              <a:off x="6949461" y="2842310"/>
              <a:ext cx="1437873" cy="830997"/>
            </a:xfrm>
            <a:prstGeom prst="rect">
              <a:avLst/>
            </a:prstGeom>
            <a:noFill/>
          </p:spPr>
          <p:txBody>
            <a:bodyPr wrap="square" rtlCol="0">
              <a:spAutoFit/>
            </a:bodyPr>
            <a:lstStyle/>
            <a:p>
              <a:r>
                <a:rPr lang="it-IT" b="1"/>
                <a:t> </a:t>
              </a:r>
              <a:r>
                <a:rPr lang="it-IT" sz="2400" b="1"/>
                <a:t>R3B DAQ data flow</a:t>
              </a:r>
            </a:p>
          </p:txBody>
        </p:sp>
        <p:grpSp>
          <p:nvGrpSpPr>
            <p:cNvPr id="34" name="Gruppo 33">
              <a:extLst>
                <a:ext uri="{FF2B5EF4-FFF2-40B4-BE49-F238E27FC236}">
                  <a16:creationId xmlns:a16="http://schemas.microsoft.com/office/drawing/2014/main" id="{FE04CD4F-342F-5BCF-C786-10B47FE6C1D4}"/>
                </a:ext>
              </a:extLst>
            </p:cNvPr>
            <p:cNvGrpSpPr/>
            <p:nvPr/>
          </p:nvGrpSpPr>
          <p:grpSpPr>
            <a:xfrm>
              <a:off x="5655116" y="1668562"/>
              <a:ext cx="830998" cy="2738648"/>
              <a:chOff x="5655116" y="1668562"/>
              <a:chExt cx="830998" cy="2738648"/>
            </a:xfrm>
          </p:grpSpPr>
          <p:sp>
            <p:nvSpPr>
              <p:cNvPr id="38" name="CasellaDiTesto 37">
                <a:extLst>
                  <a:ext uri="{FF2B5EF4-FFF2-40B4-BE49-F238E27FC236}">
                    <a16:creationId xmlns:a16="http://schemas.microsoft.com/office/drawing/2014/main" id="{DE514A25-8192-2DE8-6547-0B7FBC787A55}"/>
                  </a:ext>
                </a:extLst>
              </p:cNvPr>
              <p:cNvSpPr txBox="1"/>
              <p:nvPr/>
            </p:nvSpPr>
            <p:spPr>
              <a:xfrm rot="5400000">
                <a:off x="4891270" y="2432408"/>
                <a:ext cx="235869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sz="2400" b="1"/>
                  <a:t>Shared  queue</a:t>
                </a:r>
              </a:p>
              <a:p>
                <a:pPr algn="ctr"/>
                <a:r>
                  <a:rPr lang="it-IT" sz="2400" b="1"/>
                  <a:t>FIFO</a:t>
                </a:r>
              </a:p>
            </p:txBody>
          </p:sp>
          <p:sp>
            <p:nvSpPr>
              <p:cNvPr id="39" name="Rettangolo 38">
                <a:extLst>
                  <a:ext uri="{FF2B5EF4-FFF2-40B4-BE49-F238E27FC236}">
                    <a16:creationId xmlns:a16="http://schemas.microsoft.com/office/drawing/2014/main" id="{6B3CC189-5ED1-DBC2-5772-6B8018AE325E}"/>
                  </a:ext>
                </a:extLst>
              </p:cNvPr>
              <p:cNvSpPr/>
              <p:nvPr/>
            </p:nvSpPr>
            <p:spPr>
              <a:xfrm>
                <a:off x="5655116" y="3812302"/>
                <a:ext cx="830998" cy="5949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it-IT"/>
              </a:p>
            </p:txBody>
          </p:sp>
        </p:grpSp>
        <p:sp>
          <p:nvSpPr>
            <p:cNvPr id="35" name="CasellaDiTesto 34">
              <a:extLst>
                <a:ext uri="{FF2B5EF4-FFF2-40B4-BE49-F238E27FC236}">
                  <a16:creationId xmlns:a16="http://schemas.microsoft.com/office/drawing/2014/main" id="{4B1FBE84-1FBB-F523-785E-BE66C7DDD234}"/>
                </a:ext>
              </a:extLst>
            </p:cNvPr>
            <p:cNvSpPr txBox="1"/>
            <p:nvPr/>
          </p:nvSpPr>
          <p:spPr>
            <a:xfrm>
              <a:off x="1593884" y="5088044"/>
              <a:ext cx="1848255" cy="400110"/>
            </a:xfrm>
            <a:prstGeom prst="rect">
              <a:avLst/>
            </a:prstGeom>
            <a:noFill/>
          </p:spPr>
          <p:txBody>
            <a:bodyPr wrap="square" rtlCol="0">
              <a:spAutoFit/>
            </a:bodyPr>
            <a:lstStyle/>
            <a:p>
              <a:r>
                <a:rPr lang="it-IT" sz="2000">
                  <a:highlight>
                    <a:srgbClr val="FFFF00"/>
                  </a:highlight>
                </a:rPr>
                <a:t>Readout thread</a:t>
              </a:r>
            </a:p>
          </p:txBody>
        </p:sp>
        <p:cxnSp>
          <p:nvCxnSpPr>
            <p:cNvPr id="36" name="Connettore a gomito 35">
              <a:extLst>
                <a:ext uri="{FF2B5EF4-FFF2-40B4-BE49-F238E27FC236}">
                  <a16:creationId xmlns:a16="http://schemas.microsoft.com/office/drawing/2014/main" id="{1D6B2E92-1278-F026-B63B-91629E068778}"/>
                </a:ext>
              </a:extLst>
            </p:cNvPr>
            <p:cNvCxnSpPr>
              <a:endCxn id="22" idx="1"/>
            </p:cNvCxnSpPr>
            <p:nvPr/>
          </p:nvCxnSpPr>
          <p:spPr>
            <a:xfrm>
              <a:off x="6486114" y="1824870"/>
              <a:ext cx="1407195" cy="579383"/>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57DFCDB3-5B3F-6FA5-6DAB-ADB47BDA0B9A}"/>
                </a:ext>
              </a:extLst>
            </p:cNvPr>
            <p:cNvSpPr txBox="1"/>
            <p:nvPr/>
          </p:nvSpPr>
          <p:spPr>
            <a:xfrm>
              <a:off x="5099399" y="4688532"/>
              <a:ext cx="1754749"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a:t>BUFFER:</a:t>
              </a:r>
            </a:p>
            <a:p>
              <a:r>
                <a:rPr lang="en-US" sz="2000" b="1"/>
                <a:t>Timestamp +</a:t>
              </a:r>
            </a:p>
            <a:p>
              <a:r>
                <a:rPr lang="en-US" sz="2000" b="1"/>
                <a:t>MFM header +</a:t>
              </a:r>
            </a:p>
            <a:p>
              <a:r>
                <a:rPr lang="en-US" sz="2000" b="1"/>
                <a:t>Chimera DATA</a:t>
              </a:r>
            </a:p>
          </p:txBody>
        </p:sp>
      </p:grpSp>
      <p:sp>
        <p:nvSpPr>
          <p:cNvPr id="40" name="CasellaDiTesto 39">
            <a:extLst>
              <a:ext uri="{FF2B5EF4-FFF2-40B4-BE49-F238E27FC236}">
                <a16:creationId xmlns:a16="http://schemas.microsoft.com/office/drawing/2014/main" id="{6DFADCBC-5540-E02D-23F2-A228851CA2A2}"/>
              </a:ext>
            </a:extLst>
          </p:cNvPr>
          <p:cNvSpPr txBox="1"/>
          <p:nvPr/>
        </p:nvSpPr>
        <p:spPr>
          <a:xfrm>
            <a:off x="5039914" y="5761890"/>
            <a:ext cx="1457961" cy="830997"/>
          </a:xfrm>
          <a:prstGeom prst="rect">
            <a:avLst/>
          </a:prstGeom>
          <a:noFill/>
        </p:spPr>
        <p:txBody>
          <a:bodyPr wrap="square" rtlCol="0">
            <a:spAutoFit/>
          </a:bodyPr>
          <a:lstStyle/>
          <a:p>
            <a:r>
              <a:rPr lang="it-IT" sz="2400" b="1"/>
              <a:t>KaliMera library</a:t>
            </a:r>
            <a:endParaRPr lang="it-IT" sz="2400"/>
          </a:p>
        </p:txBody>
      </p:sp>
      <p:cxnSp>
        <p:nvCxnSpPr>
          <p:cNvPr id="3" name="Connettore diritto 2">
            <a:extLst>
              <a:ext uri="{FF2B5EF4-FFF2-40B4-BE49-F238E27FC236}">
                <a16:creationId xmlns:a16="http://schemas.microsoft.com/office/drawing/2014/main" id="{7E991B5E-9EEE-35A7-FC81-7BE04CCA4790}"/>
              </a:ext>
            </a:extLst>
          </p:cNvPr>
          <p:cNvCxnSpPr/>
          <p:nvPr/>
        </p:nvCxnSpPr>
        <p:spPr>
          <a:xfrm>
            <a:off x="8240977" y="553647"/>
            <a:ext cx="0" cy="6211047"/>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8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C443E1E8-9293-D85B-D433-BE49562278F8}"/>
              </a:ext>
            </a:extLst>
          </p:cNvPr>
          <p:cNvSpPr txBox="1"/>
          <p:nvPr/>
        </p:nvSpPr>
        <p:spPr>
          <a:xfrm>
            <a:off x="0" y="0"/>
            <a:ext cx="1219200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800" b="1"/>
              <a:t>Variable width trigger for Sync-check in CHIMERA-R</a:t>
            </a:r>
            <a:r>
              <a:rPr lang="en-US" sz="2800" b="1" baseline="30000"/>
              <a:t>3</a:t>
            </a:r>
            <a:r>
              <a:rPr lang="en-US" sz="2800" b="1"/>
              <a:t>B (s122) </a:t>
            </a:r>
            <a:endParaRPr lang="it-IT" sz="2800" b="1"/>
          </a:p>
        </p:txBody>
      </p:sp>
      <p:sp>
        <p:nvSpPr>
          <p:cNvPr id="13" name="CasellaDiTesto 12">
            <a:extLst>
              <a:ext uri="{FF2B5EF4-FFF2-40B4-BE49-F238E27FC236}">
                <a16:creationId xmlns:a16="http://schemas.microsoft.com/office/drawing/2014/main" id="{FF6B9889-FFDE-4394-43D7-962E6C1A0385}"/>
              </a:ext>
            </a:extLst>
          </p:cNvPr>
          <p:cNvSpPr txBox="1"/>
          <p:nvPr/>
        </p:nvSpPr>
        <p:spPr>
          <a:xfrm>
            <a:off x="3561764" y="1647119"/>
            <a:ext cx="521615" cy="400110"/>
          </a:xfrm>
          <a:prstGeom prst="rect">
            <a:avLst/>
          </a:prstGeom>
          <a:noFill/>
        </p:spPr>
        <p:txBody>
          <a:bodyPr wrap="square" rtlCol="0">
            <a:spAutoFit/>
          </a:bodyPr>
          <a:lstStyle/>
          <a:p>
            <a:r>
              <a:rPr lang="it-IT" sz="2000" b="1"/>
              <a:t>T1 </a:t>
            </a:r>
          </a:p>
        </p:txBody>
      </p:sp>
      <p:sp>
        <p:nvSpPr>
          <p:cNvPr id="14" name="CasellaDiTesto 13">
            <a:extLst>
              <a:ext uri="{FF2B5EF4-FFF2-40B4-BE49-F238E27FC236}">
                <a16:creationId xmlns:a16="http://schemas.microsoft.com/office/drawing/2014/main" id="{6E0FD14B-2A3E-A108-A96F-684FF400FE35}"/>
              </a:ext>
            </a:extLst>
          </p:cNvPr>
          <p:cNvSpPr txBox="1"/>
          <p:nvPr/>
        </p:nvSpPr>
        <p:spPr>
          <a:xfrm>
            <a:off x="8436991" y="1581131"/>
            <a:ext cx="521615" cy="400110"/>
          </a:xfrm>
          <a:prstGeom prst="rect">
            <a:avLst/>
          </a:prstGeom>
          <a:noFill/>
        </p:spPr>
        <p:txBody>
          <a:bodyPr wrap="square" rtlCol="0">
            <a:spAutoFit/>
          </a:bodyPr>
          <a:lstStyle/>
          <a:p>
            <a:r>
              <a:rPr lang="it-IT" sz="2000" b="1"/>
              <a:t>T3 </a:t>
            </a:r>
          </a:p>
        </p:txBody>
      </p:sp>
      <p:sp>
        <p:nvSpPr>
          <p:cNvPr id="6" name="CasellaDiTesto 5">
            <a:extLst>
              <a:ext uri="{FF2B5EF4-FFF2-40B4-BE49-F238E27FC236}">
                <a16:creationId xmlns:a16="http://schemas.microsoft.com/office/drawing/2014/main" id="{5E287ABB-C713-7AB1-5B37-D7B88FB80B60}"/>
              </a:ext>
            </a:extLst>
          </p:cNvPr>
          <p:cNvSpPr txBox="1"/>
          <p:nvPr/>
        </p:nvSpPr>
        <p:spPr>
          <a:xfrm>
            <a:off x="9948238" y="5341965"/>
            <a:ext cx="1695450" cy="830997"/>
          </a:xfrm>
          <a:prstGeom prst="rect">
            <a:avLst/>
          </a:prstGeom>
          <a:noFill/>
        </p:spPr>
        <p:txBody>
          <a:bodyPr wrap="square" rtlCol="0">
            <a:spAutoFit/>
          </a:bodyPr>
          <a:lstStyle/>
          <a:p>
            <a:r>
              <a:rPr lang="en-US" sz="2400" b="1"/>
              <a:t>T1 = main R3B trigger </a:t>
            </a:r>
          </a:p>
        </p:txBody>
      </p:sp>
      <p:sp>
        <p:nvSpPr>
          <p:cNvPr id="8" name="CasellaDiTesto 7">
            <a:extLst>
              <a:ext uri="{FF2B5EF4-FFF2-40B4-BE49-F238E27FC236}">
                <a16:creationId xmlns:a16="http://schemas.microsoft.com/office/drawing/2014/main" id="{B3C8230F-E2B4-8849-549B-39C11A260E18}"/>
              </a:ext>
            </a:extLst>
          </p:cNvPr>
          <p:cNvSpPr txBox="1"/>
          <p:nvPr/>
        </p:nvSpPr>
        <p:spPr>
          <a:xfrm>
            <a:off x="9948239" y="1781186"/>
            <a:ext cx="1510336" cy="1569660"/>
          </a:xfrm>
          <a:prstGeom prst="rect">
            <a:avLst/>
          </a:prstGeom>
          <a:solidFill>
            <a:schemeClr val="accent4">
              <a:lumMod val="60000"/>
              <a:lumOff val="40000"/>
            </a:schemeClr>
          </a:solidFill>
        </p:spPr>
        <p:txBody>
          <a:bodyPr wrap="square" rtlCol="0">
            <a:spAutoFit/>
          </a:bodyPr>
          <a:lstStyle/>
          <a:p>
            <a:r>
              <a:rPr lang="en-US" sz="2400" b="1"/>
              <a:t>event</a:t>
            </a:r>
          </a:p>
          <a:p>
            <a:r>
              <a:rPr lang="en-US" sz="2400" b="1"/>
              <a:t>SYNCHRO on-line check</a:t>
            </a:r>
          </a:p>
        </p:txBody>
      </p:sp>
      <p:pic>
        <p:nvPicPr>
          <p:cNvPr id="18" name="Immagine 17" descr="Immagine che contiene testo, schermata, linea, diagramma&#10;&#10;Descrizione generata automaticamente">
            <a:extLst>
              <a:ext uri="{FF2B5EF4-FFF2-40B4-BE49-F238E27FC236}">
                <a16:creationId xmlns:a16="http://schemas.microsoft.com/office/drawing/2014/main" id="{C6715508-C2DF-290D-BD69-EF483577B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663" y="674393"/>
            <a:ext cx="4288172" cy="3062464"/>
          </a:xfrm>
          <a:prstGeom prst="rect">
            <a:avLst/>
          </a:prstGeom>
        </p:spPr>
      </p:pic>
      <p:pic>
        <p:nvPicPr>
          <p:cNvPr id="20" name="Immagine 19" descr="Immagine che contiene testo, schermata, diagramma, linea&#10;&#10;Descrizione generata automaticamente">
            <a:extLst>
              <a:ext uri="{FF2B5EF4-FFF2-40B4-BE49-F238E27FC236}">
                <a16:creationId xmlns:a16="http://schemas.microsoft.com/office/drawing/2014/main" id="{E62E0995-7CB0-18F6-F9ED-67878194F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537" y="626358"/>
            <a:ext cx="4200295" cy="3062464"/>
          </a:xfrm>
          <a:prstGeom prst="rect">
            <a:avLst/>
          </a:prstGeom>
        </p:spPr>
      </p:pic>
      <p:pic>
        <p:nvPicPr>
          <p:cNvPr id="22" name="Immagine 21">
            <a:extLst>
              <a:ext uri="{FF2B5EF4-FFF2-40B4-BE49-F238E27FC236}">
                <a16:creationId xmlns:a16="http://schemas.microsoft.com/office/drawing/2014/main" id="{4E66A2D8-AB73-A79B-5BE7-16C500D90644}"/>
              </a:ext>
            </a:extLst>
          </p:cNvPr>
          <p:cNvPicPr>
            <a:picLocks noChangeAspect="1"/>
          </p:cNvPicPr>
          <p:nvPr/>
        </p:nvPicPr>
        <p:blipFill>
          <a:blip r:embed="rId4"/>
          <a:stretch>
            <a:fillRect/>
          </a:stretch>
        </p:blipFill>
        <p:spPr>
          <a:xfrm>
            <a:off x="824538" y="3839995"/>
            <a:ext cx="8614738" cy="2746981"/>
          </a:xfrm>
          <a:prstGeom prst="rect">
            <a:avLst/>
          </a:prstGeom>
        </p:spPr>
      </p:pic>
      <p:sp>
        <p:nvSpPr>
          <p:cNvPr id="23" name="Rettangolo 22">
            <a:extLst>
              <a:ext uri="{FF2B5EF4-FFF2-40B4-BE49-F238E27FC236}">
                <a16:creationId xmlns:a16="http://schemas.microsoft.com/office/drawing/2014/main" id="{F40A1256-3164-26BB-3412-F8F758F3E2BA}"/>
              </a:ext>
            </a:extLst>
          </p:cNvPr>
          <p:cNvSpPr/>
          <p:nvPr/>
        </p:nvSpPr>
        <p:spPr>
          <a:xfrm>
            <a:off x="824538" y="626358"/>
            <a:ext cx="8629298" cy="5960618"/>
          </a:xfrm>
          <a:prstGeom prst="rect">
            <a:avLst/>
          </a:prstGeom>
          <a:no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369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BB5F15B0-992E-5238-2F96-C99B035FDB07}"/>
              </a:ext>
            </a:extLst>
          </p:cNvPr>
          <p:cNvGrpSpPr/>
          <p:nvPr/>
        </p:nvGrpSpPr>
        <p:grpSpPr>
          <a:xfrm>
            <a:off x="7079396" y="1167707"/>
            <a:ext cx="4598588" cy="5457543"/>
            <a:chOff x="6488512" y="400332"/>
            <a:chExt cx="5229355" cy="6057336"/>
          </a:xfrm>
        </p:grpSpPr>
        <p:pic>
          <p:nvPicPr>
            <p:cNvPr id="5" name="Immagine 4" descr="Immagine che contiene testo, schermata, software, schermo&#10;&#10;Descrizione generata automaticamente">
              <a:extLst>
                <a:ext uri="{FF2B5EF4-FFF2-40B4-BE49-F238E27FC236}">
                  <a16:creationId xmlns:a16="http://schemas.microsoft.com/office/drawing/2014/main" id="{D70C4190-F8C6-AF3F-3DE7-3E4ADD8C9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512" y="400332"/>
              <a:ext cx="5229355" cy="6057336"/>
            </a:xfrm>
            <a:prstGeom prst="rect">
              <a:avLst/>
            </a:prstGeom>
          </p:spPr>
        </p:pic>
        <p:sp>
          <p:nvSpPr>
            <p:cNvPr id="6" name="Rettangolo con angoli arrotondati 5">
              <a:extLst>
                <a:ext uri="{FF2B5EF4-FFF2-40B4-BE49-F238E27FC236}">
                  <a16:creationId xmlns:a16="http://schemas.microsoft.com/office/drawing/2014/main" id="{179DD58D-0CA9-88E5-CB40-4CBF9456FF32}"/>
                </a:ext>
              </a:extLst>
            </p:cNvPr>
            <p:cNvSpPr/>
            <p:nvPr/>
          </p:nvSpPr>
          <p:spPr>
            <a:xfrm>
              <a:off x="6867525" y="5191125"/>
              <a:ext cx="1257300" cy="581025"/>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asellaDiTesto 7">
            <a:extLst>
              <a:ext uri="{FF2B5EF4-FFF2-40B4-BE49-F238E27FC236}">
                <a16:creationId xmlns:a16="http://schemas.microsoft.com/office/drawing/2014/main" id="{CC159EA8-56E8-78E9-2891-5C1203578032}"/>
              </a:ext>
            </a:extLst>
          </p:cNvPr>
          <p:cNvSpPr txBox="1"/>
          <p:nvPr/>
        </p:nvSpPr>
        <p:spPr>
          <a:xfrm>
            <a:off x="0" y="0"/>
            <a:ext cx="1219200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800" b="1"/>
              <a:t>Data flow and ordering  (s122) </a:t>
            </a:r>
            <a:endParaRPr lang="it-IT" sz="2800" b="1"/>
          </a:p>
        </p:txBody>
      </p:sp>
      <p:sp>
        <p:nvSpPr>
          <p:cNvPr id="9" name="CasellaDiTesto 8">
            <a:extLst>
              <a:ext uri="{FF2B5EF4-FFF2-40B4-BE49-F238E27FC236}">
                <a16:creationId xmlns:a16="http://schemas.microsoft.com/office/drawing/2014/main" id="{84ECA70F-1AFC-831E-B2EA-B50BE80064C8}"/>
              </a:ext>
            </a:extLst>
          </p:cNvPr>
          <p:cNvSpPr txBox="1"/>
          <p:nvPr/>
        </p:nvSpPr>
        <p:spPr>
          <a:xfrm>
            <a:off x="7079396" y="179935"/>
            <a:ext cx="4598588"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a:t>The R3B DAQ TREE describes and checks the data flow </a:t>
            </a:r>
          </a:p>
        </p:txBody>
      </p:sp>
      <p:sp>
        <p:nvSpPr>
          <p:cNvPr id="10" name="CasellaDiTesto 9">
            <a:extLst>
              <a:ext uri="{FF2B5EF4-FFF2-40B4-BE49-F238E27FC236}">
                <a16:creationId xmlns:a16="http://schemas.microsoft.com/office/drawing/2014/main" id="{CA9DAE28-080E-A47B-78FC-AABECCD26BB4}"/>
              </a:ext>
            </a:extLst>
          </p:cNvPr>
          <p:cNvSpPr txBox="1"/>
          <p:nvPr/>
        </p:nvSpPr>
        <p:spPr>
          <a:xfrm>
            <a:off x="514016" y="1329135"/>
            <a:ext cx="5857875"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a:t>Time-orderer TO orders each data stream based on the timestamp associated with it</a:t>
            </a:r>
          </a:p>
          <a:p>
            <a:pPr marL="342900" indent="-342900">
              <a:buFont typeface="Courier New" panose="02070309020205020404" pitchFamily="49" charset="0"/>
              <a:buChar char="o"/>
            </a:pPr>
            <a:r>
              <a:rPr lang="en-US" sz="2400" b="1">
                <a:solidFill>
                  <a:srgbClr val="0070C0"/>
                </a:solidFill>
              </a:rPr>
              <a:t>Timestamp is taken fron WR source</a:t>
            </a:r>
          </a:p>
          <a:p>
            <a:pPr marL="342900" indent="-342900">
              <a:buFont typeface="Courier New" panose="02070309020205020404" pitchFamily="49" charset="0"/>
              <a:buChar char="o"/>
            </a:pPr>
            <a:r>
              <a:rPr lang="en-US" sz="2400" b="1">
                <a:solidFill>
                  <a:srgbClr val="0070C0"/>
                </a:solidFill>
              </a:rPr>
              <a:t>The EventBuilder sends the data to TO</a:t>
            </a:r>
          </a:p>
          <a:p>
            <a:pPr marL="342900" indent="-342900">
              <a:buFont typeface="Courier New" panose="02070309020205020404" pitchFamily="49" charset="0"/>
              <a:buChar char="o"/>
            </a:pPr>
            <a:endParaRPr lang="en-US" sz="2400" b="1"/>
          </a:p>
          <a:p>
            <a:endParaRPr lang="en-US" sz="2400" b="1"/>
          </a:p>
          <a:p>
            <a:r>
              <a:rPr lang="en-US" sz="2400" b="1"/>
              <a:t>The data from TO are “stitched” i.e. put together within a time window (&lt;4 </a:t>
            </a:r>
            <a:r>
              <a:rPr lang="el-GR" sz="2400" b="1"/>
              <a:t>μ</a:t>
            </a:r>
            <a:r>
              <a:rPr lang="en-US" sz="2400" b="1"/>
              <a:t>s). Stitched data are the raw data on which we can perform off-line data analysis </a:t>
            </a:r>
          </a:p>
        </p:txBody>
      </p:sp>
      <p:sp>
        <p:nvSpPr>
          <p:cNvPr id="11" name="CasellaDiTesto 10">
            <a:extLst>
              <a:ext uri="{FF2B5EF4-FFF2-40B4-BE49-F238E27FC236}">
                <a16:creationId xmlns:a16="http://schemas.microsoft.com/office/drawing/2014/main" id="{78B73268-ACE2-A438-61D6-A89ACE98AE05}"/>
              </a:ext>
            </a:extLst>
          </p:cNvPr>
          <p:cNvSpPr txBox="1"/>
          <p:nvPr/>
        </p:nvSpPr>
        <p:spPr>
          <a:xfrm>
            <a:off x="6063856" y="5642146"/>
            <a:ext cx="1143000" cy="369332"/>
          </a:xfrm>
          <a:prstGeom prst="rect">
            <a:avLst/>
          </a:prstGeom>
          <a:noFill/>
        </p:spPr>
        <p:txBody>
          <a:bodyPr wrap="square" rtlCol="0">
            <a:spAutoFit/>
          </a:bodyPr>
          <a:lstStyle/>
          <a:p>
            <a:r>
              <a:rPr lang="en-US"/>
              <a:t>CHIMERA</a:t>
            </a:r>
          </a:p>
        </p:txBody>
      </p:sp>
      <p:sp>
        <p:nvSpPr>
          <p:cNvPr id="12" name="Freccia a destra 11">
            <a:extLst>
              <a:ext uri="{FF2B5EF4-FFF2-40B4-BE49-F238E27FC236}">
                <a16:creationId xmlns:a16="http://schemas.microsoft.com/office/drawing/2014/main" id="{8613A933-F76A-3FF6-CA45-65BEFAB51DBC}"/>
              </a:ext>
            </a:extLst>
          </p:cNvPr>
          <p:cNvSpPr/>
          <p:nvPr/>
        </p:nvSpPr>
        <p:spPr>
          <a:xfrm>
            <a:off x="6891410" y="5617888"/>
            <a:ext cx="630892" cy="14480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349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94D9BA9-54C7-E0A0-7438-63045F900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69" y="249407"/>
            <a:ext cx="10502368" cy="5370884"/>
          </a:xfrm>
          <a:prstGeom prst="rect">
            <a:avLst/>
          </a:prstGeom>
        </p:spPr>
      </p:pic>
      <p:sp>
        <p:nvSpPr>
          <p:cNvPr id="6" name="CasellaDiTesto 5">
            <a:extLst>
              <a:ext uri="{FF2B5EF4-FFF2-40B4-BE49-F238E27FC236}">
                <a16:creationId xmlns:a16="http://schemas.microsoft.com/office/drawing/2014/main" id="{77E8E539-E02C-C14B-6CA1-354717060CFE}"/>
              </a:ext>
            </a:extLst>
          </p:cNvPr>
          <p:cNvSpPr txBox="1"/>
          <p:nvPr/>
        </p:nvSpPr>
        <p:spPr>
          <a:xfrm>
            <a:off x="0" y="0"/>
            <a:ext cx="12192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400" b="1" err="1"/>
              <a:t>Unpacking</a:t>
            </a:r>
            <a:r>
              <a:rPr lang="it-IT" sz="2400" b="1"/>
              <a:t> data with UCESB at R3B DAQ  </a:t>
            </a:r>
          </a:p>
        </p:txBody>
      </p:sp>
      <p:sp>
        <p:nvSpPr>
          <p:cNvPr id="2" name="CasellaDiTesto 1">
            <a:extLst>
              <a:ext uri="{FF2B5EF4-FFF2-40B4-BE49-F238E27FC236}">
                <a16:creationId xmlns:a16="http://schemas.microsoft.com/office/drawing/2014/main" id="{897B5AFC-E029-68D9-1A7E-0D565D6ABAD1}"/>
              </a:ext>
            </a:extLst>
          </p:cNvPr>
          <p:cNvSpPr txBox="1"/>
          <p:nvPr/>
        </p:nvSpPr>
        <p:spPr>
          <a:xfrm>
            <a:off x="9428838" y="559404"/>
            <a:ext cx="2266545" cy="156966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it-IT" sz="2400"/>
              <a:t>R3B flow for data unpacking and data analysis</a:t>
            </a:r>
          </a:p>
        </p:txBody>
      </p:sp>
      <p:sp>
        <p:nvSpPr>
          <p:cNvPr id="7" name="CasellaDiTesto 6">
            <a:extLst>
              <a:ext uri="{FF2B5EF4-FFF2-40B4-BE49-F238E27FC236}">
                <a16:creationId xmlns:a16="http://schemas.microsoft.com/office/drawing/2014/main" id="{1822199F-F33B-6196-474F-79907F58BEF4}"/>
              </a:ext>
            </a:extLst>
          </p:cNvPr>
          <p:cNvSpPr txBox="1"/>
          <p:nvPr/>
        </p:nvSpPr>
        <p:spPr>
          <a:xfrm>
            <a:off x="232342" y="5786546"/>
            <a:ext cx="11724131" cy="923330"/>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nchor="t">
            <a:spAutoFit/>
          </a:bodyPr>
          <a:lstStyle/>
          <a:p>
            <a:r>
              <a:rPr lang="en-US" b="1"/>
              <a:t>UCESB stands for Unpack and Check Every Single Bit, It can read several forms of raw data formats, in particular LMD, from file or network. It writes files, both raw data in LMD or unpacked and mapped into Root, and can start a server with protocols to distribute data over network. UCESB is a program that generates unpackers  to parse the acquired data. </a:t>
            </a:r>
          </a:p>
        </p:txBody>
      </p:sp>
      <p:grpSp>
        <p:nvGrpSpPr>
          <p:cNvPr id="8" name="Gruppo 7">
            <a:extLst>
              <a:ext uri="{FF2B5EF4-FFF2-40B4-BE49-F238E27FC236}">
                <a16:creationId xmlns:a16="http://schemas.microsoft.com/office/drawing/2014/main" id="{871CA17C-D1B1-36F8-379E-CEC37BC4AD79}"/>
              </a:ext>
            </a:extLst>
          </p:cNvPr>
          <p:cNvGrpSpPr/>
          <p:nvPr/>
        </p:nvGrpSpPr>
        <p:grpSpPr>
          <a:xfrm>
            <a:off x="7905750" y="1009833"/>
            <a:ext cx="4429126" cy="3589547"/>
            <a:chOff x="-558779" y="1764605"/>
            <a:chExt cx="5471972" cy="4954402"/>
          </a:xfrm>
        </p:grpSpPr>
        <p:grpSp>
          <p:nvGrpSpPr>
            <p:cNvPr id="9" name="Gruppo 8">
              <a:extLst>
                <a:ext uri="{FF2B5EF4-FFF2-40B4-BE49-F238E27FC236}">
                  <a16:creationId xmlns:a16="http://schemas.microsoft.com/office/drawing/2014/main" id="{2217EAD0-052F-9E9A-02AD-193763F452DC}"/>
                </a:ext>
              </a:extLst>
            </p:cNvPr>
            <p:cNvGrpSpPr/>
            <p:nvPr/>
          </p:nvGrpSpPr>
          <p:grpSpPr>
            <a:xfrm>
              <a:off x="-558779" y="1764605"/>
              <a:ext cx="5160378" cy="4887216"/>
              <a:chOff x="-558779" y="1764605"/>
              <a:chExt cx="5160378" cy="4887216"/>
            </a:xfrm>
          </p:grpSpPr>
          <p:pic>
            <p:nvPicPr>
              <p:cNvPr id="17" name="Picture 4">
                <a:extLst>
                  <a:ext uri="{FF2B5EF4-FFF2-40B4-BE49-F238E27FC236}">
                    <a16:creationId xmlns:a16="http://schemas.microsoft.com/office/drawing/2014/main" id="{1ABE020D-3B27-BF2D-0ED1-9BE440C34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80" y="2331821"/>
                <a:ext cx="4320000" cy="4320000"/>
              </a:xfrm>
              <a:prstGeom prst="rect">
                <a:avLst/>
              </a:prstGeom>
              <a:noFill/>
              <a:ln>
                <a:solidFill>
                  <a:schemeClr val="tx1"/>
                </a:solid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896A2803-DE98-FE31-5FBB-3C661A33D2D3}"/>
                  </a:ext>
                </a:extLst>
              </p:cNvPr>
              <p:cNvSpPr txBox="1"/>
              <p:nvPr/>
            </p:nvSpPr>
            <p:spPr>
              <a:xfrm>
                <a:off x="-558779" y="1764605"/>
                <a:ext cx="5160378" cy="467282"/>
              </a:xfrm>
              <a:prstGeom prst="rect">
                <a:avLst/>
              </a:prstGeom>
              <a:solidFill>
                <a:srgbClr val="FFFF00"/>
              </a:solidFill>
            </p:spPr>
            <p:txBody>
              <a:bodyPr wrap="square">
                <a:spAutoFit/>
              </a:bodyPr>
              <a:lstStyle/>
              <a:p>
                <a:r>
                  <a:rPr lang="en-GB" sz="1600" b="1">
                    <a:solidFill>
                      <a:srgbClr val="000000"/>
                    </a:solidFill>
                    <a:latin typeface="Calibri" panose="020F0502020204030204" pitchFamily="34" charset="0"/>
                  </a:rPr>
                  <a:t>run192 Au 600 </a:t>
                </a:r>
                <a:r>
                  <a:rPr lang="en-GB" sz="1600" b="1" err="1">
                    <a:solidFill>
                      <a:srgbClr val="000000"/>
                    </a:solidFill>
                    <a:latin typeface="Calibri" panose="020F0502020204030204" pitchFamily="34" charset="0"/>
                  </a:rPr>
                  <a:t>AMeV</a:t>
                </a:r>
                <a:r>
                  <a:rPr lang="en-GB" sz="1600" b="1">
                    <a:solidFill>
                      <a:srgbClr val="000000"/>
                    </a:solidFill>
                    <a:latin typeface="Calibri" panose="020F0502020204030204" pitchFamily="34" charset="0"/>
                  </a:rPr>
                  <a:t> + Au 2% KRAB_multi&gt;=4</a:t>
                </a:r>
                <a:endParaRPr lang="en-GB" sz="1600" b="1"/>
              </a:p>
            </p:txBody>
          </p:sp>
        </p:grpSp>
        <p:grpSp>
          <p:nvGrpSpPr>
            <p:cNvPr id="10" name="Gruppo 9">
              <a:extLst>
                <a:ext uri="{FF2B5EF4-FFF2-40B4-BE49-F238E27FC236}">
                  <a16:creationId xmlns:a16="http://schemas.microsoft.com/office/drawing/2014/main" id="{66ED5FCC-ABE8-658E-3A35-5BB832D33938}"/>
                </a:ext>
              </a:extLst>
            </p:cNvPr>
            <p:cNvGrpSpPr/>
            <p:nvPr/>
          </p:nvGrpSpPr>
          <p:grpSpPr>
            <a:xfrm>
              <a:off x="0" y="1816192"/>
              <a:ext cx="4913193" cy="4902815"/>
              <a:chOff x="-6485" y="65215"/>
              <a:chExt cx="4913193" cy="4902815"/>
            </a:xfrm>
          </p:grpSpPr>
          <p:sp>
            <p:nvSpPr>
              <p:cNvPr id="11" name="CasellaDiTesto 10">
                <a:extLst>
                  <a:ext uri="{FF2B5EF4-FFF2-40B4-BE49-F238E27FC236}">
                    <a16:creationId xmlns:a16="http://schemas.microsoft.com/office/drawing/2014/main" id="{9EAA4ACD-72D7-98A4-A0B5-0EAB0E4C1CED}"/>
                  </a:ext>
                </a:extLst>
              </p:cNvPr>
              <p:cNvSpPr txBox="1"/>
              <p:nvPr/>
            </p:nvSpPr>
            <p:spPr>
              <a:xfrm>
                <a:off x="3434589" y="2536004"/>
                <a:ext cx="1472119" cy="276999"/>
              </a:xfrm>
              <a:prstGeom prst="rect">
                <a:avLst/>
              </a:prstGeom>
              <a:noFill/>
            </p:spPr>
            <p:txBody>
              <a:bodyPr wrap="square" rtlCol="0">
                <a:spAutoFit/>
              </a:bodyPr>
              <a:lstStyle/>
              <a:p>
                <a:r>
                  <a:rPr lang="it-IT" sz="1200"/>
                  <a:t>RP</a:t>
                </a:r>
                <a:r>
                  <a:rPr lang="it-IT" sz="1200" baseline="-25000"/>
                  <a:t>CHI</a:t>
                </a:r>
                <a:r>
                  <a:rPr lang="it-IT" sz="1200"/>
                  <a:t> (</a:t>
                </a:r>
                <a:r>
                  <a:rPr lang="it-IT" sz="1200" err="1"/>
                  <a:t>deg</a:t>
                </a:r>
                <a:r>
                  <a:rPr lang="it-IT" sz="1200"/>
                  <a:t>)</a:t>
                </a:r>
                <a:endParaRPr lang="en-GB" sz="1200"/>
              </a:p>
            </p:txBody>
          </p:sp>
          <p:sp>
            <p:nvSpPr>
              <p:cNvPr id="12" name="CasellaDiTesto 11">
                <a:extLst>
                  <a:ext uri="{FF2B5EF4-FFF2-40B4-BE49-F238E27FC236}">
                    <a16:creationId xmlns:a16="http://schemas.microsoft.com/office/drawing/2014/main" id="{2E69CBFF-7965-F07B-5A2D-B98138D0AFFB}"/>
                  </a:ext>
                </a:extLst>
              </p:cNvPr>
              <p:cNvSpPr txBox="1"/>
              <p:nvPr/>
            </p:nvSpPr>
            <p:spPr>
              <a:xfrm rot="16200000">
                <a:off x="1516224" y="852446"/>
                <a:ext cx="1472119" cy="276999"/>
              </a:xfrm>
              <a:prstGeom prst="rect">
                <a:avLst/>
              </a:prstGeom>
              <a:noFill/>
            </p:spPr>
            <p:txBody>
              <a:bodyPr wrap="square" rtlCol="0">
                <a:spAutoFit/>
              </a:bodyPr>
              <a:lstStyle/>
              <a:p>
                <a:r>
                  <a:rPr lang="it-IT" sz="1200"/>
                  <a:t>RP</a:t>
                </a:r>
                <a:r>
                  <a:rPr lang="it-IT" sz="1200" baseline="-25000"/>
                  <a:t>KRAB</a:t>
                </a:r>
                <a:r>
                  <a:rPr lang="it-IT" sz="1200"/>
                  <a:t> (</a:t>
                </a:r>
                <a:r>
                  <a:rPr lang="it-IT" sz="1200" err="1"/>
                  <a:t>deg</a:t>
                </a:r>
                <a:r>
                  <a:rPr lang="it-IT" sz="1200"/>
                  <a:t>)</a:t>
                </a:r>
                <a:endParaRPr lang="en-GB" sz="1200"/>
              </a:p>
            </p:txBody>
          </p:sp>
          <p:sp>
            <p:nvSpPr>
              <p:cNvPr id="13" name="CasellaDiTesto 12">
                <a:extLst>
                  <a:ext uri="{FF2B5EF4-FFF2-40B4-BE49-F238E27FC236}">
                    <a16:creationId xmlns:a16="http://schemas.microsoft.com/office/drawing/2014/main" id="{D50E413F-19EE-C3EA-AC7B-02B509A98D5E}"/>
                  </a:ext>
                </a:extLst>
              </p:cNvPr>
              <p:cNvSpPr txBox="1"/>
              <p:nvPr/>
            </p:nvSpPr>
            <p:spPr>
              <a:xfrm>
                <a:off x="1516223" y="2536004"/>
                <a:ext cx="1472119" cy="276999"/>
              </a:xfrm>
              <a:prstGeom prst="rect">
                <a:avLst/>
              </a:prstGeom>
              <a:noFill/>
            </p:spPr>
            <p:txBody>
              <a:bodyPr wrap="square" rtlCol="0">
                <a:spAutoFit/>
              </a:bodyPr>
              <a:lstStyle/>
              <a:p>
                <a:r>
                  <a:rPr lang="it-IT" sz="1200" err="1"/>
                  <a:t>mult</a:t>
                </a:r>
                <a:r>
                  <a:rPr lang="it-IT" sz="1200" baseline="-25000" err="1"/>
                  <a:t>CHI</a:t>
                </a:r>
                <a:endParaRPr lang="en-GB" sz="1200"/>
              </a:p>
            </p:txBody>
          </p:sp>
          <p:sp>
            <p:nvSpPr>
              <p:cNvPr id="14" name="CasellaDiTesto 13">
                <a:extLst>
                  <a:ext uri="{FF2B5EF4-FFF2-40B4-BE49-F238E27FC236}">
                    <a16:creationId xmlns:a16="http://schemas.microsoft.com/office/drawing/2014/main" id="{7F8C6F40-B227-2095-F4AB-96B4D86FC1F4}"/>
                  </a:ext>
                </a:extLst>
              </p:cNvPr>
              <p:cNvSpPr txBox="1"/>
              <p:nvPr/>
            </p:nvSpPr>
            <p:spPr>
              <a:xfrm rot="16200000">
                <a:off x="-604045" y="662775"/>
                <a:ext cx="1472119" cy="276999"/>
              </a:xfrm>
              <a:prstGeom prst="rect">
                <a:avLst/>
              </a:prstGeom>
              <a:noFill/>
            </p:spPr>
            <p:txBody>
              <a:bodyPr wrap="square" rtlCol="0">
                <a:spAutoFit/>
              </a:bodyPr>
              <a:lstStyle/>
              <a:p>
                <a:r>
                  <a:rPr lang="it-IT" sz="1200" err="1"/>
                  <a:t>mult</a:t>
                </a:r>
                <a:r>
                  <a:rPr lang="it-IT" sz="1200" baseline="-25000" err="1"/>
                  <a:t>KRAB</a:t>
                </a:r>
                <a:r>
                  <a:rPr lang="it-IT" sz="1200"/>
                  <a:t> </a:t>
                </a:r>
                <a:endParaRPr lang="en-GB" sz="1200"/>
              </a:p>
            </p:txBody>
          </p:sp>
          <p:sp>
            <p:nvSpPr>
              <p:cNvPr id="15" name="CasellaDiTesto 14">
                <a:extLst>
                  <a:ext uri="{FF2B5EF4-FFF2-40B4-BE49-F238E27FC236}">
                    <a16:creationId xmlns:a16="http://schemas.microsoft.com/office/drawing/2014/main" id="{F130A293-D0D4-EC66-BC47-8E464A4CC81E}"/>
                  </a:ext>
                </a:extLst>
              </p:cNvPr>
              <p:cNvSpPr txBox="1"/>
              <p:nvPr/>
            </p:nvSpPr>
            <p:spPr>
              <a:xfrm>
                <a:off x="999036" y="4691031"/>
                <a:ext cx="1472119" cy="276999"/>
              </a:xfrm>
              <a:prstGeom prst="rect">
                <a:avLst/>
              </a:prstGeom>
              <a:noFill/>
            </p:spPr>
            <p:txBody>
              <a:bodyPr wrap="square" rtlCol="0">
                <a:spAutoFit/>
              </a:bodyPr>
              <a:lstStyle/>
              <a:p>
                <a:r>
                  <a:rPr lang="it-IT" sz="1200"/>
                  <a:t>RP</a:t>
                </a:r>
                <a:r>
                  <a:rPr lang="it-IT" sz="1200" baseline="-25000"/>
                  <a:t>CHI</a:t>
                </a:r>
                <a:r>
                  <a:rPr lang="it-IT" sz="1200"/>
                  <a:t> -RP</a:t>
                </a:r>
                <a:r>
                  <a:rPr lang="it-IT" sz="1200" baseline="-25000"/>
                  <a:t>KRAB</a:t>
                </a:r>
                <a:r>
                  <a:rPr lang="it-IT" sz="1200"/>
                  <a:t> (</a:t>
                </a:r>
                <a:r>
                  <a:rPr lang="it-IT" sz="1200" err="1"/>
                  <a:t>deg</a:t>
                </a:r>
                <a:r>
                  <a:rPr lang="it-IT" sz="1200"/>
                  <a:t>)</a:t>
                </a:r>
                <a:endParaRPr lang="en-GB" sz="1200"/>
              </a:p>
            </p:txBody>
          </p:sp>
          <p:sp>
            <p:nvSpPr>
              <p:cNvPr id="16" name="CasellaDiTesto 15">
                <a:extLst>
                  <a:ext uri="{FF2B5EF4-FFF2-40B4-BE49-F238E27FC236}">
                    <a16:creationId xmlns:a16="http://schemas.microsoft.com/office/drawing/2014/main" id="{23C811F2-E399-70EB-AB49-0D46309CCABD}"/>
                  </a:ext>
                </a:extLst>
              </p:cNvPr>
              <p:cNvSpPr txBox="1"/>
              <p:nvPr/>
            </p:nvSpPr>
            <p:spPr>
              <a:xfrm rot="16200000">
                <a:off x="-582779" y="3064265"/>
                <a:ext cx="1472119" cy="276999"/>
              </a:xfrm>
              <a:prstGeom prst="rect">
                <a:avLst/>
              </a:prstGeom>
              <a:noFill/>
            </p:spPr>
            <p:txBody>
              <a:bodyPr wrap="square" rtlCol="0">
                <a:spAutoFit/>
              </a:bodyPr>
              <a:lstStyle/>
              <a:p>
                <a:r>
                  <a:rPr lang="it-IT" sz="1200"/>
                  <a:t>Yield (</a:t>
                </a:r>
                <a:r>
                  <a:rPr lang="it-IT" sz="1200" err="1"/>
                  <a:t>arb</a:t>
                </a:r>
                <a:r>
                  <a:rPr lang="it-IT" sz="1200"/>
                  <a:t>. </a:t>
                </a:r>
                <a:r>
                  <a:rPr lang="it-IT" sz="1200" err="1"/>
                  <a:t>units</a:t>
                </a:r>
                <a:r>
                  <a:rPr lang="it-IT" sz="1200"/>
                  <a:t>) </a:t>
                </a:r>
                <a:endParaRPr lang="en-GB" sz="1200"/>
              </a:p>
            </p:txBody>
          </p:sp>
        </p:grpSp>
      </p:grpSp>
    </p:spTree>
    <p:extLst>
      <p:ext uri="{BB962C8B-B14F-4D97-AF65-F5344CB8AC3E}">
        <p14:creationId xmlns:p14="http://schemas.microsoft.com/office/powerpoint/2010/main" val="21290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DCEA269-5143-64F0-0BAB-B2630B0AA365}"/>
              </a:ext>
            </a:extLst>
          </p:cNvPr>
          <p:cNvSpPr txBox="1"/>
          <p:nvPr/>
        </p:nvSpPr>
        <p:spPr>
          <a:xfrm>
            <a:off x="0" y="0"/>
            <a:ext cx="1219200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800" b="1"/>
              <a:t>For discussion:   (SYMEOS + SYSTERSE) </a:t>
            </a:r>
            <a:endParaRPr lang="it-IT" sz="2800" b="1"/>
          </a:p>
        </p:txBody>
      </p:sp>
      <p:pic>
        <p:nvPicPr>
          <p:cNvPr id="3" name="Immagine 2">
            <a:extLst>
              <a:ext uri="{FF2B5EF4-FFF2-40B4-BE49-F238E27FC236}">
                <a16:creationId xmlns:a16="http://schemas.microsoft.com/office/drawing/2014/main" id="{FCAFCF1A-CE1D-B21B-7D22-5BC262F0B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657" y="793062"/>
            <a:ext cx="2275416" cy="1632897"/>
          </a:xfrm>
          <a:prstGeom prst="rect">
            <a:avLst/>
          </a:prstGeom>
        </p:spPr>
      </p:pic>
      <p:sp>
        <p:nvSpPr>
          <p:cNvPr id="4" name="CasellaDiTesto 3">
            <a:extLst>
              <a:ext uri="{FF2B5EF4-FFF2-40B4-BE49-F238E27FC236}">
                <a16:creationId xmlns:a16="http://schemas.microsoft.com/office/drawing/2014/main" id="{DFC03B29-3EEC-B545-1F5B-E61D4461C0BC}"/>
              </a:ext>
            </a:extLst>
          </p:cNvPr>
          <p:cNvSpPr txBox="1"/>
          <p:nvPr/>
        </p:nvSpPr>
        <p:spPr>
          <a:xfrm>
            <a:off x="3681904" y="808339"/>
            <a:ext cx="4814597"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a:t>NARCOS:  Readout with custom boards for SiPM. DAQ development  with CAEN digitizers. Expected resolvable problems for coupling NARCOS prototype at FRIB. . . . </a:t>
            </a:r>
          </a:p>
        </p:txBody>
      </p:sp>
      <p:pic>
        <p:nvPicPr>
          <p:cNvPr id="5" name="Picture 3">
            <a:extLst>
              <a:ext uri="{FF2B5EF4-FFF2-40B4-BE49-F238E27FC236}">
                <a16:creationId xmlns:a16="http://schemas.microsoft.com/office/drawing/2014/main" id="{D533F99D-48F0-5EC9-1374-72B48E0C0810}"/>
              </a:ext>
            </a:extLst>
          </p:cNvPr>
          <p:cNvPicPr/>
          <p:nvPr/>
        </p:nvPicPr>
        <p:blipFill>
          <a:blip r:embed="rId3"/>
          <a:stretch/>
        </p:blipFill>
        <p:spPr>
          <a:xfrm>
            <a:off x="604657" y="2695801"/>
            <a:ext cx="2804989" cy="1508024"/>
          </a:xfrm>
          <a:prstGeom prst="rect">
            <a:avLst/>
          </a:prstGeom>
          <a:ln>
            <a:solidFill>
              <a:srgbClr val="0000FF"/>
            </a:solidFill>
          </a:ln>
        </p:spPr>
      </p:pic>
      <p:sp>
        <p:nvSpPr>
          <p:cNvPr id="6" name="CasellaDiTesto 5">
            <a:extLst>
              <a:ext uri="{FF2B5EF4-FFF2-40B4-BE49-F238E27FC236}">
                <a16:creationId xmlns:a16="http://schemas.microsoft.com/office/drawing/2014/main" id="{2D311A40-11B0-343B-7778-226E2A8D3E73}"/>
              </a:ext>
            </a:extLst>
          </p:cNvPr>
          <p:cNvSpPr txBox="1"/>
          <p:nvPr/>
        </p:nvSpPr>
        <p:spPr>
          <a:xfrm>
            <a:off x="4008476" y="2684710"/>
            <a:ext cx="4488025"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a:t>FARCOS:  GET electronics, Narval supervisor, custom TimeStamp, synchronization problems with foreign DAQ. But at MSU should be past experience with GET for S</a:t>
            </a:r>
            <a:r>
              <a:rPr lang="el-GR" sz="2000"/>
              <a:t>π</a:t>
            </a:r>
            <a:r>
              <a:rPr lang="it-IT" sz="2000"/>
              <a:t>RIT </a:t>
            </a:r>
            <a:r>
              <a:rPr lang="en-US" sz="2000"/>
              <a:t>TPC . . . . .   </a:t>
            </a:r>
          </a:p>
        </p:txBody>
      </p:sp>
      <p:pic>
        <p:nvPicPr>
          <p:cNvPr id="8" name="Immagine 7">
            <a:extLst>
              <a:ext uri="{FF2B5EF4-FFF2-40B4-BE49-F238E27FC236}">
                <a16:creationId xmlns:a16="http://schemas.microsoft.com/office/drawing/2014/main" id="{B6CA8C50-B976-6027-12EB-ECFD4F8FD58E}"/>
              </a:ext>
            </a:extLst>
          </p:cNvPr>
          <p:cNvPicPr>
            <a:picLocks noChangeAspect="1"/>
          </p:cNvPicPr>
          <p:nvPr/>
        </p:nvPicPr>
        <p:blipFill>
          <a:blip r:embed="rId4"/>
          <a:stretch>
            <a:fillRect/>
          </a:stretch>
        </p:blipFill>
        <p:spPr>
          <a:xfrm>
            <a:off x="1059732" y="4598540"/>
            <a:ext cx="1600339" cy="1577477"/>
          </a:xfrm>
          <a:prstGeom prst="rect">
            <a:avLst/>
          </a:prstGeom>
        </p:spPr>
      </p:pic>
      <p:sp>
        <p:nvSpPr>
          <p:cNvPr id="9" name="CasellaDiTesto 8">
            <a:extLst>
              <a:ext uri="{FF2B5EF4-FFF2-40B4-BE49-F238E27FC236}">
                <a16:creationId xmlns:a16="http://schemas.microsoft.com/office/drawing/2014/main" id="{EF22FB94-532D-E95C-5C91-10F4D04ABCD3}"/>
              </a:ext>
            </a:extLst>
          </p:cNvPr>
          <p:cNvSpPr txBox="1"/>
          <p:nvPr/>
        </p:nvSpPr>
        <p:spPr>
          <a:xfrm>
            <a:off x="3688701" y="5024203"/>
            <a:ext cx="4814597"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t>CHIMERA rings ?    . . . Problems with FEE and analog electronics (too old QDCs/TDCs).  New FEE, DAQ, Triggering, etc ?  . . . . . </a:t>
            </a:r>
          </a:p>
        </p:txBody>
      </p:sp>
    </p:spTree>
    <p:extLst>
      <p:ext uri="{BB962C8B-B14F-4D97-AF65-F5344CB8AC3E}">
        <p14:creationId xmlns:p14="http://schemas.microsoft.com/office/powerpoint/2010/main" val="3504914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183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10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8583"/>
            <a:ext cx="12192000" cy="71095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hangingPunct="1"/>
            <a:r>
              <a:rPr lang="en-US" sz="2300">
                <a:solidFill>
                  <a:srgbClr val="2D2D8A"/>
                </a:solidFill>
              </a:rPr>
              <a:t>Selectable-Gain CMOS Charge Preamplifier for </a:t>
            </a:r>
            <a:br>
              <a:rPr lang="en-US" sz="2300">
                <a:solidFill>
                  <a:srgbClr val="2D2D8A"/>
                </a:solidFill>
              </a:rPr>
            </a:br>
            <a:r>
              <a:rPr lang="en-US" sz="2300">
                <a:solidFill>
                  <a:srgbClr val="2D2D8A"/>
                </a:solidFill>
              </a:rPr>
              <a:t>Pulse Shape Analysis in Double Sided Silicon </a:t>
            </a:r>
            <a:r>
              <a:rPr lang="en-US" sz="2300" err="1">
                <a:solidFill>
                  <a:srgbClr val="2D2D8A"/>
                </a:solidFill>
              </a:rPr>
              <a:t>Microstrip</a:t>
            </a:r>
            <a:r>
              <a:rPr lang="en-US" sz="2300">
                <a:solidFill>
                  <a:srgbClr val="2D2D8A"/>
                </a:solidFill>
              </a:rPr>
              <a:t> Detectors for FARCOS </a:t>
            </a:r>
          </a:p>
        </p:txBody>
      </p:sp>
      <p:sp>
        <p:nvSpPr>
          <p:cNvPr id="30" name="Content Placeholder 3"/>
          <p:cNvSpPr txBox="1">
            <a:spLocks/>
          </p:cNvSpPr>
          <p:nvPr/>
        </p:nvSpPr>
        <p:spPr bwMode="auto">
          <a:xfrm>
            <a:off x="1581598" y="1484806"/>
            <a:ext cx="2978546" cy="45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endParaRPr lang="en-US" sz="2000" b="1" u="sng">
              <a:solidFill>
                <a:srgbClr val="2D2D8A"/>
              </a:solidFill>
            </a:endParaRPr>
          </a:p>
        </p:txBody>
      </p:sp>
      <p:sp>
        <p:nvSpPr>
          <p:cNvPr id="10" name="Content Placeholder 3"/>
          <p:cNvSpPr txBox="1">
            <a:spLocks/>
          </p:cNvSpPr>
          <p:nvPr/>
        </p:nvSpPr>
        <p:spPr bwMode="auto">
          <a:xfrm>
            <a:off x="508604" y="1055213"/>
            <a:ext cx="3938337" cy="2880297"/>
          </a:xfrm>
          <a:prstGeom prst="rect">
            <a:avLst/>
          </a:prstGeom>
          <a:ln/>
        </p:spPr>
        <p:style>
          <a:lnRef idx="1">
            <a:schemeClr val="accent6"/>
          </a:lnRef>
          <a:fillRef idx="2">
            <a:schemeClr val="accent6"/>
          </a:fillRef>
          <a:effectRef idx="1">
            <a:schemeClr val="accent6"/>
          </a:effectRef>
          <a:fontRef idx="minor">
            <a:schemeClr val="dk1"/>
          </a:fontRef>
        </p:style>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180975" indent="-180975">
              <a:spcBef>
                <a:spcPts val="0"/>
              </a:spcBef>
              <a:spcAft>
                <a:spcPts val="200"/>
              </a:spcAft>
              <a:buFont typeface="Wingdings" panose="05000000000000000000" pitchFamily="2" charset="2"/>
              <a:buChar char=""/>
              <a:defRPr/>
            </a:pPr>
            <a:r>
              <a:rPr lang="en-US" sz="1600" b="1">
                <a:solidFill>
                  <a:srgbClr val="0000FF"/>
                </a:solidFill>
                <a:latin typeface="Times New Roman" panose="02020603050405020304" pitchFamily="18" charset="0"/>
                <a:cs typeface="Times New Roman" panose="02020603050405020304" pitchFamily="18" charset="0"/>
              </a:rPr>
              <a:t>single design for both thicknesses and of both polarities</a:t>
            </a:r>
          </a:p>
          <a:p>
            <a:pPr marL="180975" indent="-180975">
              <a:spcBef>
                <a:spcPts val="0"/>
              </a:spcBef>
              <a:spcAft>
                <a:spcPts val="200"/>
              </a:spcAft>
              <a:buFont typeface="Wingdings" panose="05000000000000000000" pitchFamily="2" charset="2"/>
              <a:buChar char=""/>
              <a:defRPr/>
            </a:pPr>
            <a:r>
              <a:rPr lang="en-US" sz="1600" b="1">
                <a:solidFill>
                  <a:srgbClr val="0000FF"/>
                </a:solidFill>
                <a:latin typeface="Times New Roman" panose="02020603050405020304" pitchFamily="18" charset="0"/>
                <a:cs typeface="Times New Roman" panose="02020603050405020304" pitchFamily="18" charset="0"/>
              </a:rPr>
              <a:t>strip capacitance about 65 pF (300 µm) and 35 pF (1500 µm)</a:t>
            </a:r>
          </a:p>
          <a:p>
            <a:pPr marL="180975" indent="-180975">
              <a:spcBef>
                <a:spcPts val="0"/>
              </a:spcBef>
              <a:spcAft>
                <a:spcPts val="200"/>
              </a:spcAft>
              <a:buFont typeface="Wingdings" panose="05000000000000000000" pitchFamily="2" charset="2"/>
              <a:buChar char=""/>
              <a:defRPr/>
            </a:pPr>
            <a:r>
              <a:rPr lang="en-US" sz="1600" b="1">
                <a:solidFill>
                  <a:srgbClr val="0000FF"/>
                </a:solidFill>
                <a:latin typeface="Times New Roman" panose="02020603050405020304" pitchFamily="18" charset="0"/>
                <a:cs typeface="Times New Roman" panose="02020603050405020304" pitchFamily="18" charset="0"/>
              </a:rPr>
              <a:t>strip leakage current ~5 </a:t>
            </a:r>
            <a:r>
              <a:rPr lang="en-US" sz="1600" b="1" err="1">
                <a:solidFill>
                  <a:srgbClr val="0000FF"/>
                </a:solidFill>
                <a:latin typeface="Times New Roman" panose="02020603050405020304" pitchFamily="18" charset="0"/>
                <a:cs typeface="Times New Roman" panose="02020603050405020304" pitchFamily="18" charset="0"/>
              </a:rPr>
              <a:t>nA</a:t>
            </a:r>
            <a:r>
              <a:rPr lang="en-US" sz="1600" b="1">
                <a:solidFill>
                  <a:srgbClr val="0000FF"/>
                </a:solidFill>
                <a:latin typeface="Times New Roman" panose="02020603050405020304" pitchFamily="18" charset="0"/>
                <a:cs typeface="Times New Roman" panose="02020603050405020304" pitchFamily="18" charset="0"/>
              </a:rPr>
              <a:t> (300 µm) and ~25 </a:t>
            </a:r>
            <a:r>
              <a:rPr lang="en-US" sz="1600" b="1" err="1">
                <a:solidFill>
                  <a:srgbClr val="0000FF"/>
                </a:solidFill>
                <a:latin typeface="Times New Roman" panose="02020603050405020304" pitchFamily="18" charset="0"/>
                <a:cs typeface="Times New Roman" panose="02020603050405020304" pitchFamily="18" charset="0"/>
              </a:rPr>
              <a:t>nA</a:t>
            </a:r>
            <a:r>
              <a:rPr lang="en-US" sz="1600" b="1">
                <a:solidFill>
                  <a:srgbClr val="0000FF"/>
                </a:solidFill>
                <a:latin typeface="Times New Roman" panose="02020603050405020304" pitchFamily="18" charset="0"/>
                <a:cs typeface="Times New Roman" panose="02020603050405020304" pitchFamily="18" charset="0"/>
              </a:rPr>
              <a:t> (1500 µm)</a:t>
            </a:r>
          </a:p>
          <a:p>
            <a:pPr marL="180975" indent="-180975">
              <a:spcBef>
                <a:spcPts val="0"/>
              </a:spcBef>
              <a:spcAft>
                <a:spcPts val="200"/>
              </a:spcAft>
              <a:buFont typeface="Wingdings" panose="05000000000000000000" pitchFamily="2" charset="2"/>
              <a:buChar char=""/>
              <a:defRPr/>
            </a:pPr>
            <a:r>
              <a:rPr lang="en-US" sz="1600" b="1">
                <a:solidFill>
                  <a:srgbClr val="0000FF"/>
                </a:solidFill>
                <a:latin typeface="Times New Roman" panose="02020603050405020304" pitchFamily="18" charset="0"/>
                <a:cs typeface="Times New Roman" panose="02020603050405020304" pitchFamily="18" charset="0"/>
              </a:rPr>
              <a:t>target dynamic ranges: 90 MeV, </a:t>
            </a:r>
            <a:br>
              <a:rPr lang="en-US" sz="1600" b="1">
                <a:solidFill>
                  <a:srgbClr val="0000FF"/>
                </a:solidFill>
                <a:latin typeface="Times New Roman" panose="02020603050405020304" pitchFamily="18" charset="0"/>
                <a:cs typeface="Times New Roman" panose="02020603050405020304" pitchFamily="18" charset="0"/>
              </a:rPr>
            </a:br>
            <a:r>
              <a:rPr lang="en-US" sz="1600" b="1">
                <a:solidFill>
                  <a:srgbClr val="0000FF"/>
                </a:solidFill>
                <a:latin typeface="Times New Roman" panose="02020603050405020304" pitchFamily="18" charset="0"/>
                <a:cs typeface="Times New Roman" panose="02020603050405020304" pitchFamily="18" charset="0"/>
              </a:rPr>
              <a:t>200, 350, 500 and 2000 MeV.  </a:t>
            </a:r>
          </a:p>
          <a:p>
            <a:pPr marL="180975" indent="-180975">
              <a:spcBef>
                <a:spcPts val="0"/>
              </a:spcBef>
              <a:spcAft>
                <a:spcPts val="200"/>
              </a:spcAft>
              <a:buFont typeface="Wingdings" panose="05000000000000000000" pitchFamily="2" charset="2"/>
              <a:buChar char=""/>
              <a:defRPr/>
            </a:pPr>
            <a:r>
              <a:rPr lang="en-US" sz="1600" b="1">
                <a:solidFill>
                  <a:srgbClr val="0000FF"/>
                </a:solidFill>
                <a:latin typeface="Times New Roman" panose="02020603050405020304" pitchFamily="18" charset="0"/>
                <a:cs typeface="Times New Roman" panose="02020603050405020304" pitchFamily="18" charset="0"/>
              </a:rPr>
              <a:t>static power consumption ~10 mW/channel</a:t>
            </a:r>
          </a:p>
          <a:p>
            <a:pPr marL="180975" indent="-180975">
              <a:spcBef>
                <a:spcPts val="0"/>
              </a:spcBef>
              <a:spcAft>
                <a:spcPts val="200"/>
              </a:spcAft>
              <a:buFont typeface="Wingdings" panose="05000000000000000000" pitchFamily="2" charset="2"/>
              <a:buChar char=""/>
              <a:tabLst>
                <a:tab pos="180975" algn="l"/>
              </a:tabLst>
              <a:defRPr/>
            </a:pPr>
            <a:r>
              <a:rPr lang="en-US" sz="1600" b="1">
                <a:solidFill>
                  <a:srgbClr val="0000FF"/>
                </a:solidFill>
                <a:latin typeface="Times New Roman" panose="02020603050405020304" pitchFamily="18" charset="0"/>
                <a:cs typeface="Times New Roman" panose="02020603050405020304" pitchFamily="18" charset="0"/>
              </a:rPr>
              <a:t>Digitally Selectable gain</a:t>
            </a:r>
          </a:p>
          <a:p>
            <a:pPr>
              <a:spcBef>
                <a:spcPts val="0"/>
              </a:spcBef>
              <a:spcAft>
                <a:spcPts val="200"/>
              </a:spcAft>
              <a:buFont typeface="Wingdings" panose="05000000000000000000" pitchFamily="2" charset="2"/>
              <a:buChar char=""/>
              <a:defRPr/>
            </a:pPr>
            <a:endParaRPr lang="en-US" sz="1300" b="1"/>
          </a:p>
        </p:txBody>
      </p:sp>
      <p:sp>
        <p:nvSpPr>
          <p:cNvPr id="17" name="Content Placeholder 3"/>
          <p:cNvSpPr txBox="1">
            <a:spLocks/>
          </p:cNvSpPr>
          <p:nvPr/>
        </p:nvSpPr>
        <p:spPr bwMode="auto">
          <a:xfrm>
            <a:off x="136817" y="4122324"/>
            <a:ext cx="2889562" cy="45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eaLnBrk="1" fontAlgn="auto" hangingPunct="1">
              <a:spcBef>
                <a:spcPts val="0"/>
              </a:spcBef>
              <a:spcAft>
                <a:spcPts val="1800"/>
              </a:spcAft>
              <a:buFont typeface="Wingdings" panose="05000000000000000000" pitchFamily="2" charset="2"/>
              <a:buChar char="q"/>
              <a:defRPr/>
            </a:pPr>
            <a:r>
              <a:rPr lang="en-US" sz="2000" b="1" u="sng">
                <a:solidFill>
                  <a:srgbClr val="2D2D8A"/>
                </a:solidFill>
              </a:rPr>
              <a:t>16-ch ASIC layout </a:t>
            </a:r>
            <a:r>
              <a:rPr lang="en-US" sz="2000" b="1">
                <a:solidFill>
                  <a:srgbClr val="2D2D8A"/>
                </a:solidFill>
              </a:rPr>
              <a:t> </a:t>
            </a:r>
            <a:br>
              <a:rPr lang="en-US" sz="2000" b="1">
                <a:solidFill>
                  <a:srgbClr val="2D2D8A"/>
                </a:solidFill>
              </a:rPr>
            </a:br>
            <a:r>
              <a:rPr lang="en-US" sz="1200" b="1">
                <a:solidFill>
                  <a:schemeClr val="tx1"/>
                </a:solidFill>
              </a:rPr>
              <a:t>0.35 </a:t>
            </a:r>
            <a:r>
              <a:rPr lang="en-US" sz="1200" b="1" err="1">
                <a:solidFill>
                  <a:schemeClr val="tx1"/>
                </a:solidFill>
              </a:rPr>
              <a:t>μm</a:t>
            </a:r>
            <a:r>
              <a:rPr lang="en-US" sz="1200" b="1">
                <a:solidFill>
                  <a:schemeClr val="tx1"/>
                </a:solidFill>
              </a:rPr>
              <a:t> C35B4C3 AMS tech</a:t>
            </a:r>
          </a:p>
          <a:p>
            <a:pPr>
              <a:spcBef>
                <a:spcPts val="0"/>
              </a:spcBef>
              <a:spcAft>
                <a:spcPts val="1800"/>
              </a:spcAft>
              <a:buFont typeface="Wingdings" panose="05000000000000000000" pitchFamily="2" charset="2"/>
              <a:buChar char="q"/>
              <a:defRPr/>
            </a:pPr>
            <a:endParaRPr lang="en-US" sz="2000" b="1">
              <a:solidFill>
                <a:srgbClr val="2D2D8A"/>
              </a:solidFill>
            </a:endParaRPr>
          </a:p>
        </p:txBody>
      </p:sp>
      <p:pic>
        <p:nvPicPr>
          <p:cNvPr id="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53" y="5073127"/>
            <a:ext cx="5364781" cy="116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Content Placeholder 3"/>
          <p:cNvSpPr txBox="1">
            <a:spLocks/>
          </p:cNvSpPr>
          <p:nvPr/>
        </p:nvSpPr>
        <p:spPr bwMode="auto">
          <a:xfrm>
            <a:off x="8287701" y="5465481"/>
            <a:ext cx="3707904" cy="1392519"/>
          </a:xfrm>
          <a:prstGeom prst="rect">
            <a:avLst/>
          </a:prstGeom>
          <a:ln/>
        </p:spPr>
        <p:style>
          <a:lnRef idx="1">
            <a:schemeClr val="accent2"/>
          </a:lnRef>
          <a:fillRef idx="2">
            <a:schemeClr val="accent2"/>
          </a:fillRef>
          <a:effectRef idx="1">
            <a:schemeClr val="accent2"/>
          </a:effectRef>
          <a:fontRef idx="minor">
            <a:schemeClr val="dk1"/>
          </a:fontRef>
        </p:style>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180000" indent="-180000">
              <a:spcBef>
                <a:spcPts val="0"/>
              </a:spcBef>
              <a:spcAft>
                <a:spcPts val="200"/>
              </a:spcAft>
              <a:buFont typeface="Wingdings" panose="05000000000000000000" pitchFamily="2" charset="2"/>
              <a:buChar char=""/>
              <a:defRPr/>
            </a:pPr>
            <a:r>
              <a:rPr lang="en-US" sz="1600">
                <a:solidFill>
                  <a:schemeClr val="tx1"/>
                </a:solidFill>
              </a:rPr>
              <a:t>16-ch CPA for DSSSD </a:t>
            </a:r>
          </a:p>
          <a:p>
            <a:pPr marL="180000" indent="-180000">
              <a:spcBef>
                <a:spcPts val="0"/>
              </a:spcBef>
              <a:spcAft>
                <a:spcPts val="200"/>
              </a:spcAft>
              <a:buFont typeface="Wingdings" panose="05000000000000000000" pitchFamily="2" charset="2"/>
              <a:buChar char=""/>
              <a:defRPr/>
            </a:pPr>
            <a:r>
              <a:rPr lang="en-US" sz="1600">
                <a:solidFill>
                  <a:schemeClr val="tx1"/>
                </a:solidFill>
              </a:rPr>
              <a:t>2-ch CPA for </a:t>
            </a:r>
            <a:r>
              <a:rPr lang="en-US" sz="1600" err="1">
                <a:solidFill>
                  <a:schemeClr val="tx1"/>
                </a:solidFill>
              </a:rPr>
              <a:t>CsI</a:t>
            </a:r>
            <a:r>
              <a:rPr lang="en-US" sz="1600">
                <a:solidFill>
                  <a:schemeClr val="tx1"/>
                </a:solidFill>
              </a:rPr>
              <a:t>(Tl) + PD readout </a:t>
            </a:r>
          </a:p>
          <a:p>
            <a:pPr marL="180000" indent="-180000">
              <a:spcBef>
                <a:spcPts val="0"/>
              </a:spcBef>
              <a:spcAft>
                <a:spcPts val="200"/>
              </a:spcAft>
              <a:buFont typeface="Wingdings" panose="05000000000000000000" pitchFamily="2" charset="2"/>
              <a:buChar char=""/>
              <a:defRPr/>
            </a:pPr>
            <a:r>
              <a:rPr lang="en-US" sz="1600">
                <a:solidFill>
                  <a:schemeClr val="tx1"/>
                </a:solidFill>
              </a:rPr>
              <a:t>on-chip </a:t>
            </a:r>
            <a:r>
              <a:rPr lang="en-US" sz="1600" err="1">
                <a:solidFill>
                  <a:schemeClr val="tx1"/>
                </a:solidFill>
              </a:rPr>
              <a:t>pulser</a:t>
            </a:r>
            <a:endParaRPr lang="en-US" sz="1600">
              <a:solidFill>
                <a:schemeClr val="tx1"/>
              </a:solidFill>
            </a:endParaRPr>
          </a:p>
          <a:p>
            <a:pPr marL="180000" indent="-180000">
              <a:spcBef>
                <a:spcPts val="0"/>
              </a:spcBef>
              <a:spcAft>
                <a:spcPts val="200"/>
              </a:spcAft>
              <a:buFont typeface="Wingdings" panose="05000000000000000000" pitchFamily="2" charset="2"/>
              <a:buChar char=""/>
              <a:defRPr/>
            </a:pPr>
            <a:r>
              <a:rPr lang="en-US" sz="1600">
                <a:solidFill>
                  <a:schemeClr val="tx1"/>
                </a:solidFill>
              </a:rPr>
              <a:t>channel-by-channel test signal injection</a:t>
            </a:r>
          </a:p>
          <a:p>
            <a:pPr marL="180000" indent="-180000">
              <a:spcBef>
                <a:spcPts val="0"/>
              </a:spcBef>
              <a:spcAft>
                <a:spcPts val="200"/>
              </a:spcAft>
              <a:buFont typeface="Wingdings" panose="05000000000000000000" pitchFamily="2" charset="2"/>
              <a:buChar char=""/>
              <a:defRPr/>
            </a:pPr>
            <a:r>
              <a:rPr lang="en-US" sz="1600">
                <a:solidFill>
                  <a:schemeClr val="tx1"/>
                </a:solidFill>
              </a:rPr>
              <a:t>temperature monitor</a:t>
            </a:r>
          </a:p>
          <a:p>
            <a:pPr marL="180000" indent="-180000">
              <a:spcBef>
                <a:spcPts val="0"/>
              </a:spcBef>
              <a:spcAft>
                <a:spcPts val="200"/>
              </a:spcAft>
              <a:buFont typeface="Wingdings" panose="05000000000000000000" pitchFamily="2" charset="2"/>
              <a:buChar char=""/>
              <a:defRPr/>
            </a:pPr>
            <a:endParaRPr lang="en-US" sz="1300">
              <a:solidFill>
                <a:schemeClr val="tx1"/>
              </a:solidFill>
            </a:endParaRPr>
          </a:p>
        </p:txBody>
      </p:sp>
      <p:grpSp>
        <p:nvGrpSpPr>
          <p:cNvPr id="26" name="Gruppo 25"/>
          <p:cNvGrpSpPr/>
          <p:nvPr/>
        </p:nvGrpSpPr>
        <p:grpSpPr>
          <a:xfrm>
            <a:off x="5519934" y="710017"/>
            <a:ext cx="4968554" cy="2659524"/>
            <a:chOff x="1419541" y="1345495"/>
            <a:chExt cx="6364884" cy="4438070"/>
          </a:xfrm>
        </p:grpSpPr>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42" y="1345495"/>
              <a:ext cx="6088149" cy="3572161"/>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CasellaDiTesto 27"/>
            <p:cNvSpPr txBox="1"/>
            <p:nvPr/>
          </p:nvSpPr>
          <p:spPr>
            <a:xfrm>
              <a:off x="1419541" y="4910444"/>
              <a:ext cx="6364884" cy="87312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it-IT" sz="1400"/>
                <a:t>A Kapton cable connects each face of each DSSSC to a custom PCB motherboard  housing the front-end ASIC (2x(16+1) channels. </a:t>
              </a:r>
            </a:p>
          </p:txBody>
        </p:sp>
      </p:grpSp>
      <p:graphicFrame>
        <p:nvGraphicFramePr>
          <p:cNvPr id="11" name="Table 5"/>
          <p:cNvGraphicFramePr>
            <a:graphicFrameLocks noGrp="1"/>
          </p:cNvGraphicFramePr>
          <p:nvPr>
            <p:extLst>
              <p:ext uri="{D42A27DB-BD31-4B8C-83A1-F6EECF244321}">
                <p14:modId xmlns:p14="http://schemas.microsoft.com/office/powerpoint/2010/main" val="2880630713"/>
              </p:ext>
            </p:extLst>
          </p:nvPr>
        </p:nvGraphicFramePr>
        <p:xfrm>
          <a:off x="5207696" y="3308396"/>
          <a:ext cx="4236951" cy="2187143"/>
        </p:xfrm>
        <a:graphic>
          <a:graphicData uri="http://schemas.openxmlformats.org/drawingml/2006/table">
            <a:tbl>
              <a:tblPr firstRow="1" bandRow="1">
                <a:tableStyleId>{5940675A-B579-460E-94D1-54222C63F5DA}</a:tableStyleId>
              </a:tblPr>
              <a:tblGrid>
                <a:gridCol w="245236">
                  <a:extLst>
                    <a:ext uri="{9D8B030D-6E8A-4147-A177-3AD203B41FA5}">
                      <a16:colId xmlns:a16="http://schemas.microsoft.com/office/drawing/2014/main" val="20000"/>
                    </a:ext>
                  </a:extLst>
                </a:gridCol>
                <a:gridCol w="578182">
                  <a:extLst>
                    <a:ext uri="{9D8B030D-6E8A-4147-A177-3AD203B41FA5}">
                      <a16:colId xmlns:a16="http://schemas.microsoft.com/office/drawing/2014/main" val="20001"/>
                    </a:ext>
                  </a:extLst>
                </a:gridCol>
                <a:gridCol w="1084114">
                  <a:extLst>
                    <a:ext uri="{9D8B030D-6E8A-4147-A177-3AD203B41FA5}">
                      <a16:colId xmlns:a16="http://schemas.microsoft.com/office/drawing/2014/main" val="20002"/>
                    </a:ext>
                  </a:extLst>
                </a:gridCol>
                <a:gridCol w="1096754">
                  <a:extLst>
                    <a:ext uri="{9D8B030D-6E8A-4147-A177-3AD203B41FA5}">
                      <a16:colId xmlns:a16="http://schemas.microsoft.com/office/drawing/2014/main" val="20003"/>
                    </a:ext>
                  </a:extLst>
                </a:gridCol>
                <a:gridCol w="1232665">
                  <a:extLst>
                    <a:ext uri="{9D8B030D-6E8A-4147-A177-3AD203B41FA5}">
                      <a16:colId xmlns:a16="http://schemas.microsoft.com/office/drawing/2014/main" val="20004"/>
                    </a:ext>
                  </a:extLst>
                </a:gridCol>
              </a:tblGrid>
              <a:tr h="510743">
                <a:tc>
                  <a:txBody>
                    <a:bodyPr/>
                    <a:lstStyle/>
                    <a:p>
                      <a:pPr algn="r"/>
                      <a:r>
                        <a:rPr lang="it-IT" sz="1100" b="1" i="1">
                          <a:solidFill>
                            <a:schemeClr val="tx2"/>
                          </a:solidFill>
                          <a:latin typeface="Comic Sans MS" panose="030F0702030302020204" pitchFamily="66" charset="0"/>
                        </a:rPr>
                        <a:t>G</a:t>
                      </a:r>
                    </a:p>
                  </a:txBody>
                  <a:tcPr marL="45720" marR="45720">
                    <a:solidFill>
                      <a:srgbClr val="FFFF00"/>
                    </a:solid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it-IT" sz="1100" b="1" i="1">
                          <a:solidFill>
                            <a:schemeClr val="tx2"/>
                          </a:solidFill>
                          <a:latin typeface="Comic Sans MS" panose="030F0702030302020204" pitchFamily="66" charset="0"/>
                        </a:rPr>
                        <a:t>FSR (MeV)</a:t>
                      </a:r>
                    </a:p>
                  </a:txBody>
                  <a:tcPr marL="45720" marR="45720">
                    <a:solidFill>
                      <a:srgbClr val="FFFF00"/>
                    </a:solidFill>
                  </a:tcPr>
                </a:tc>
                <a:tc>
                  <a:txBody>
                    <a:bodyPr/>
                    <a:lstStyle/>
                    <a:p>
                      <a:pPr algn="r"/>
                      <a:r>
                        <a:rPr lang="it-IT" sz="1100" b="1" i="1">
                          <a:solidFill>
                            <a:schemeClr val="tx2"/>
                          </a:solidFill>
                          <a:latin typeface="Comic Sans MS" panose="030F0702030302020204" pitchFamily="66" charset="0"/>
                        </a:rPr>
                        <a:t>Sensitivity</a:t>
                      </a:r>
                      <a:r>
                        <a:rPr lang="it-IT" sz="1100" b="1" i="1" baseline="0">
                          <a:solidFill>
                            <a:schemeClr val="tx2"/>
                          </a:solidFill>
                          <a:latin typeface="Comic Sans MS" panose="030F0702030302020204" pitchFamily="66" charset="0"/>
                        </a:rPr>
                        <a:t> (mV/</a:t>
                      </a:r>
                      <a:r>
                        <a:rPr lang="it-IT" sz="1100" b="1" i="1">
                          <a:solidFill>
                            <a:schemeClr val="tx2"/>
                          </a:solidFill>
                          <a:latin typeface="Comic Sans MS" panose="030F0702030302020204" pitchFamily="66" charset="0"/>
                        </a:rPr>
                        <a:t>MeV)</a:t>
                      </a:r>
                    </a:p>
                  </a:txBody>
                  <a:tcPr marL="45720" marR="45720">
                    <a:solidFill>
                      <a:srgbClr val="FFFF00"/>
                    </a:solid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it-IT" sz="1100" b="1" i="1">
                          <a:solidFill>
                            <a:schemeClr val="tx2"/>
                          </a:solidFill>
                          <a:latin typeface="Comic Sans MS" panose="030F0702030302020204" pitchFamily="66" charset="0"/>
                        </a:rPr>
                        <a:t>Sensitivity </a:t>
                      </a:r>
                      <a:r>
                        <a:rPr lang="it-IT" sz="1100" b="1" i="1" baseline="0">
                          <a:solidFill>
                            <a:schemeClr val="tx2"/>
                          </a:solidFill>
                          <a:latin typeface="Comic Sans MS" panose="030F0702030302020204" pitchFamily="66" charset="0"/>
                        </a:rPr>
                        <a:t>(mV/pC</a:t>
                      </a:r>
                      <a:r>
                        <a:rPr lang="it-IT" sz="1100" b="1" i="1">
                          <a:solidFill>
                            <a:schemeClr val="tx2"/>
                          </a:solidFill>
                          <a:latin typeface="Comic Sans MS" panose="030F0702030302020204" pitchFamily="66" charset="0"/>
                        </a:rPr>
                        <a:t>)</a:t>
                      </a:r>
                    </a:p>
                  </a:txBody>
                  <a:tcPr marL="45720" marR="45720">
                    <a:solidFill>
                      <a:srgbClr val="FFFF00"/>
                    </a:solidFill>
                  </a:tcPr>
                </a:tc>
                <a:tc>
                  <a:txBody>
                    <a:bodyPr/>
                    <a:lstStyle/>
                    <a:p>
                      <a:pPr algn="r"/>
                      <a:r>
                        <a:rPr lang="en-US" sz="1100" b="1" i="1">
                          <a:solidFill>
                            <a:schemeClr val="tx2"/>
                          </a:solidFill>
                          <a:latin typeface="Comic Sans MS" panose="030F0702030302020204" pitchFamily="66" charset="0"/>
                        </a:rPr>
                        <a:t>Feedback</a:t>
                      </a:r>
                      <a:r>
                        <a:rPr lang="en-US" sz="1100" b="1" i="1" baseline="0">
                          <a:solidFill>
                            <a:schemeClr val="tx2"/>
                          </a:solidFill>
                          <a:latin typeface="Comic Sans MS" panose="030F0702030302020204" pitchFamily="66" charset="0"/>
                        </a:rPr>
                        <a:t> cap. (pF)</a:t>
                      </a:r>
                      <a:endParaRPr lang="it-IT" sz="1100" b="1" i="1">
                        <a:solidFill>
                          <a:schemeClr val="tx2"/>
                        </a:solidFill>
                        <a:latin typeface="Comic Sans MS" panose="030F0702030302020204" pitchFamily="66" charset="0"/>
                      </a:endParaRPr>
                    </a:p>
                  </a:txBody>
                  <a:tcPr marL="45720" marR="45720">
                    <a:solidFill>
                      <a:srgbClr val="FFFF00"/>
                    </a:solidFill>
                  </a:tcPr>
                </a:tc>
                <a:extLst>
                  <a:ext uri="{0D108BD9-81ED-4DB2-BD59-A6C34878D82A}">
                    <a16:rowId xmlns:a16="http://schemas.microsoft.com/office/drawing/2014/main" val="10000"/>
                  </a:ext>
                </a:extLst>
              </a:tr>
              <a:tr h="283799">
                <a:tc>
                  <a:txBody>
                    <a:bodyPr/>
                    <a:lstStyle/>
                    <a:p>
                      <a:pPr algn="r"/>
                      <a:r>
                        <a:rPr lang="en-US" sz="1600">
                          <a:solidFill>
                            <a:schemeClr val="tx2"/>
                          </a:solidFill>
                          <a:latin typeface="+mn-lt"/>
                        </a:rPr>
                        <a:t>0</a:t>
                      </a:r>
                      <a:endParaRPr lang="it-IT" sz="1600">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90</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11.11</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it-IT" sz="1600">
                          <a:solidFill>
                            <a:schemeClr val="tx2"/>
                          </a:solidFill>
                          <a:latin typeface="+mn-lt"/>
                        </a:rPr>
                        <a:t>250</a:t>
                      </a:r>
                    </a:p>
                  </a:txBody>
                  <a:tcPr marL="45720" marR="45720">
                    <a:solidFill>
                      <a:schemeClr val="accent4">
                        <a:lumMod val="60000"/>
                        <a:lumOff val="40000"/>
                      </a:schemeClr>
                    </a:solidFill>
                  </a:tcPr>
                </a:tc>
                <a:tc>
                  <a:txBody>
                    <a:bodyPr/>
                    <a:lstStyle/>
                    <a:p>
                      <a:pPr algn="r"/>
                      <a:r>
                        <a:rPr lang="it-IT" sz="1600">
                          <a:solidFill>
                            <a:schemeClr val="tx2"/>
                          </a:solidFill>
                          <a:latin typeface="+mn-lt"/>
                        </a:rPr>
                        <a:t>4</a:t>
                      </a:r>
                    </a:p>
                  </a:txBody>
                  <a:tcPr marL="45720" marR="45720">
                    <a:solidFill>
                      <a:schemeClr val="accent4">
                        <a:lumMod val="60000"/>
                        <a:lumOff val="40000"/>
                      </a:schemeClr>
                    </a:solidFill>
                  </a:tcPr>
                </a:tc>
                <a:extLst>
                  <a:ext uri="{0D108BD9-81ED-4DB2-BD59-A6C34878D82A}">
                    <a16:rowId xmlns:a16="http://schemas.microsoft.com/office/drawing/2014/main" val="10001"/>
                  </a:ext>
                </a:extLst>
              </a:tr>
              <a:tr h="283799">
                <a:tc>
                  <a:txBody>
                    <a:bodyPr/>
                    <a:lstStyle/>
                    <a:p>
                      <a:pPr algn="r"/>
                      <a:r>
                        <a:rPr lang="en-US" sz="1600">
                          <a:solidFill>
                            <a:schemeClr val="tx2"/>
                          </a:solidFill>
                          <a:latin typeface="+mn-lt"/>
                        </a:rPr>
                        <a:t>1</a:t>
                      </a:r>
                      <a:endParaRPr lang="it-IT" sz="1600">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200</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4.44</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it-IT" sz="1600">
                          <a:solidFill>
                            <a:schemeClr val="tx2"/>
                          </a:solidFill>
                          <a:latin typeface="+mn-lt"/>
                        </a:rPr>
                        <a:t>100</a:t>
                      </a:r>
                    </a:p>
                  </a:txBody>
                  <a:tcPr marL="45720" marR="45720">
                    <a:solidFill>
                      <a:schemeClr val="accent4">
                        <a:lumMod val="60000"/>
                        <a:lumOff val="40000"/>
                      </a:schemeClr>
                    </a:solidFill>
                  </a:tcPr>
                </a:tc>
                <a:tc>
                  <a:txBody>
                    <a:bodyPr/>
                    <a:lstStyle/>
                    <a:p>
                      <a:pPr algn="r"/>
                      <a:r>
                        <a:rPr lang="it-IT" sz="1600">
                          <a:solidFill>
                            <a:schemeClr val="tx2"/>
                          </a:solidFill>
                          <a:latin typeface="+mn-lt"/>
                        </a:rPr>
                        <a:t>10</a:t>
                      </a:r>
                    </a:p>
                  </a:txBody>
                  <a:tcPr marL="45720" marR="45720">
                    <a:solidFill>
                      <a:schemeClr val="accent4">
                        <a:lumMod val="60000"/>
                        <a:lumOff val="40000"/>
                      </a:schemeClr>
                    </a:solidFill>
                  </a:tcPr>
                </a:tc>
                <a:extLst>
                  <a:ext uri="{0D108BD9-81ED-4DB2-BD59-A6C34878D82A}">
                    <a16:rowId xmlns:a16="http://schemas.microsoft.com/office/drawing/2014/main" val="10002"/>
                  </a:ext>
                </a:extLst>
              </a:tr>
              <a:tr h="283799">
                <a:tc>
                  <a:txBody>
                    <a:bodyPr/>
                    <a:lstStyle/>
                    <a:p>
                      <a:pPr algn="r"/>
                      <a:r>
                        <a:rPr lang="en-US" sz="1600">
                          <a:solidFill>
                            <a:schemeClr val="tx2"/>
                          </a:solidFill>
                          <a:latin typeface="+mn-lt"/>
                        </a:rPr>
                        <a:t>2</a:t>
                      </a:r>
                      <a:endParaRPr lang="it-IT" sz="1600">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350</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2.78</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it-IT" sz="1600">
                          <a:solidFill>
                            <a:schemeClr val="tx2"/>
                          </a:solidFill>
                          <a:latin typeface="+mn-lt"/>
                        </a:rPr>
                        <a:t>62.50</a:t>
                      </a:r>
                    </a:p>
                  </a:txBody>
                  <a:tcPr marL="45720" marR="45720">
                    <a:solidFill>
                      <a:schemeClr val="accent4">
                        <a:lumMod val="60000"/>
                        <a:lumOff val="40000"/>
                      </a:schemeClr>
                    </a:solidFill>
                  </a:tcPr>
                </a:tc>
                <a:tc>
                  <a:txBody>
                    <a:bodyPr/>
                    <a:lstStyle/>
                    <a:p>
                      <a:pPr algn="r"/>
                      <a:r>
                        <a:rPr lang="it-IT" sz="1600">
                          <a:solidFill>
                            <a:schemeClr val="tx2"/>
                          </a:solidFill>
                          <a:latin typeface="+mn-lt"/>
                        </a:rPr>
                        <a:t>16</a:t>
                      </a:r>
                    </a:p>
                  </a:txBody>
                  <a:tcPr marL="45720" marR="45720">
                    <a:solidFill>
                      <a:schemeClr val="accent4">
                        <a:lumMod val="60000"/>
                        <a:lumOff val="40000"/>
                      </a:schemeClr>
                    </a:solidFill>
                  </a:tcPr>
                </a:tc>
                <a:extLst>
                  <a:ext uri="{0D108BD9-81ED-4DB2-BD59-A6C34878D82A}">
                    <a16:rowId xmlns:a16="http://schemas.microsoft.com/office/drawing/2014/main" val="10003"/>
                  </a:ext>
                </a:extLst>
              </a:tr>
              <a:tr h="283799">
                <a:tc>
                  <a:txBody>
                    <a:bodyPr/>
                    <a:lstStyle/>
                    <a:p>
                      <a:pPr algn="r"/>
                      <a:r>
                        <a:rPr lang="en-US" sz="1600">
                          <a:solidFill>
                            <a:schemeClr val="tx2"/>
                          </a:solidFill>
                          <a:latin typeface="+mn-lt"/>
                        </a:rPr>
                        <a:t>3</a:t>
                      </a:r>
                      <a:endParaRPr lang="it-IT" sz="1600">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500</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2.02</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it-IT" sz="1600">
                          <a:solidFill>
                            <a:schemeClr val="tx2"/>
                          </a:solidFill>
                          <a:latin typeface="+mn-lt"/>
                        </a:rPr>
                        <a:t>45.45</a:t>
                      </a:r>
                    </a:p>
                  </a:txBody>
                  <a:tcPr marL="45720" marR="45720">
                    <a:solidFill>
                      <a:schemeClr val="accent4">
                        <a:lumMod val="60000"/>
                        <a:lumOff val="40000"/>
                      </a:schemeClr>
                    </a:solidFill>
                  </a:tcPr>
                </a:tc>
                <a:tc>
                  <a:txBody>
                    <a:bodyPr/>
                    <a:lstStyle/>
                    <a:p>
                      <a:pPr algn="r"/>
                      <a:r>
                        <a:rPr lang="it-IT" sz="1600">
                          <a:solidFill>
                            <a:schemeClr val="tx2"/>
                          </a:solidFill>
                          <a:latin typeface="+mn-lt"/>
                        </a:rPr>
                        <a:t>22</a:t>
                      </a:r>
                    </a:p>
                  </a:txBody>
                  <a:tcPr marL="45720" marR="45720">
                    <a:solidFill>
                      <a:schemeClr val="accent4">
                        <a:lumMod val="60000"/>
                        <a:lumOff val="40000"/>
                      </a:schemeClr>
                    </a:solidFill>
                  </a:tcPr>
                </a:tc>
                <a:extLst>
                  <a:ext uri="{0D108BD9-81ED-4DB2-BD59-A6C34878D82A}">
                    <a16:rowId xmlns:a16="http://schemas.microsoft.com/office/drawing/2014/main" val="10004"/>
                  </a:ext>
                </a:extLst>
              </a:tr>
              <a:tr h="283799">
                <a:tc>
                  <a:txBody>
                    <a:bodyPr/>
                    <a:lstStyle/>
                    <a:p>
                      <a:pPr algn="r"/>
                      <a:r>
                        <a:rPr lang="en-US" sz="1600">
                          <a:solidFill>
                            <a:schemeClr val="tx2"/>
                          </a:solidFill>
                          <a:latin typeface="+mn-lt"/>
                        </a:rPr>
                        <a:t>4</a:t>
                      </a:r>
                      <a:endParaRPr lang="it-IT" sz="1600">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2000</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en-US" sz="1600" b="1">
                          <a:solidFill>
                            <a:schemeClr val="tx2"/>
                          </a:solidFill>
                          <a:latin typeface="+mn-lt"/>
                        </a:rPr>
                        <a:t>0.49</a:t>
                      </a:r>
                      <a:endParaRPr lang="it-IT" sz="1600" b="1">
                        <a:solidFill>
                          <a:schemeClr val="tx2"/>
                        </a:solidFill>
                        <a:latin typeface="+mn-lt"/>
                      </a:endParaRPr>
                    </a:p>
                  </a:txBody>
                  <a:tcPr marL="45720" marR="45720">
                    <a:solidFill>
                      <a:schemeClr val="accent4">
                        <a:lumMod val="60000"/>
                        <a:lumOff val="40000"/>
                      </a:schemeClr>
                    </a:solidFill>
                  </a:tcPr>
                </a:tc>
                <a:tc>
                  <a:txBody>
                    <a:bodyPr/>
                    <a:lstStyle/>
                    <a:p>
                      <a:pPr algn="r"/>
                      <a:r>
                        <a:rPr lang="it-IT" sz="1600">
                          <a:solidFill>
                            <a:schemeClr val="tx2"/>
                          </a:solidFill>
                          <a:latin typeface="+mn-lt"/>
                        </a:rPr>
                        <a:t>11.11</a:t>
                      </a:r>
                    </a:p>
                  </a:txBody>
                  <a:tcPr marL="45720" marR="45720">
                    <a:solidFill>
                      <a:schemeClr val="accent4">
                        <a:lumMod val="60000"/>
                        <a:lumOff val="40000"/>
                      </a:schemeClr>
                    </a:solidFill>
                  </a:tcPr>
                </a:tc>
                <a:tc>
                  <a:txBody>
                    <a:bodyPr/>
                    <a:lstStyle/>
                    <a:p>
                      <a:pPr algn="r"/>
                      <a:r>
                        <a:rPr lang="it-IT" sz="1600">
                          <a:solidFill>
                            <a:schemeClr val="tx2"/>
                          </a:solidFill>
                          <a:latin typeface="+mn-lt"/>
                        </a:rPr>
                        <a:t>90</a:t>
                      </a:r>
                    </a:p>
                  </a:txBody>
                  <a:tcPr marL="45720" marR="45720">
                    <a:solidFill>
                      <a:schemeClr val="accent4">
                        <a:lumMod val="60000"/>
                        <a:lumOff val="40000"/>
                      </a:schemeClr>
                    </a:solidFill>
                  </a:tcPr>
                </a:tc>
                <a:extLst>
                  <a:ext uri="{0D108BD9-81ED-4DB2-BD59-A6C34878D82A}">
                    <a16:rowId xmlns:a16="http://schemas.microsoft.com/office/drawing/2014/main" val="10005"/>
                  </a:ext>
                </a:extLst>
              </a:tr>
            </a:tbl>
          </a:graphicData>
        </a:graphic>
      </p:graphicFrame>
      <p:sp>
        <p:nvSpPr>
          <p:cNvPr id="12" name="CasellaDiTesto 11"/>
          <p:cNvSpPr txBox="1"/>
          <p:nvPr/>
        </p:nvSpPr>
        <p:spPr>
          <a:xfrm>
            <a:off x="0" y="6548585"/>
            <a:ext cx="7596336" cy="338554"/>
          </a:xfrm>
          <a:prstGeom prst="rect">
            <a:avLst/>
          </a:prstGeom>
          <a:noFill/>
        </p:spPr>
        <p:txBody>
          <a:bodyPr wrap="square" rtlCol="0">
            <a:spAutoFit/>
          </a:bodyPr>
          <a:lstStyle/>
          <a:p>
            <a:r>
              <a:rPr lang="it-IT" sz="1600" b="1" i="1"/>
              <a:t>A. Castoldi, C. Guazzoni, T. Parsani:   Politecnico di Milano and INFN sezione di Milano</a:t>
            </a:r>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933" y="768964"/>
            <a:ext cx="5017729" cy="262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9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12192000" cy="47667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it-IT" sz="2800" b="1">
                <a:solidFill>
                  <a:schemeClr val="tx1"/>
                </a:solidFill>
                <a:latin typeface="+mj-lt"/>
                <a:ea typeface="+mj-ea"/>
                <a:cs typeface="+mj-cs"/>
              </a:rPr>
              <a:t>The </a:t>
            </a:r>
            <a:r>
              <a:rPr lang="it-IT" sz="3200" b="1">
                <a:solidFill>
                  <a:srgbClr val="002060"/>
                </a:solidFill>
                <a:latin typeface="+mj-lt"/>
                <a:ea typeface="+mj-ea"/>
                <a:cs typeface="+mj-cs"/>
              </a:rPr>
              <a:t>CHIFAR</a:t>
            </a:r>
            <a:r>
              <a:rPr lang="it-IT" sz="2800" b="1">
                <a:solidFill>
                  <a:schemeClr val="tx1"/>
                </a:solidFill>
                <a:latin typeface="+mj-lt"/>
                <a:ea typeface="+mj-ea"/>
                <a:cs typeface="+mj-cs"/>
              </a:rPr>
              <a:t> experiment:  exploring dynamics in the </a:t>
            </a:r>
            <a:r>
              <a:rPr lang="it-IT" sz="2800" b="1">
                <a:solidFill>
                  <a:srgbClr val="C00000"/>
                </a:solidFill>
                <a:latin typeface="+mj-lt"/>
                <a:ea typeface="+mj-ea"/>
                <a:cs typeface="+mj-cs"/>
              </a:rPr>
              <a:t>low energy regime  </a:t>
            </a:r>
            <a:r>
              <a:rPr lang="it-IT" sz="2800" b="1">
                <a:solidFill>
                  <a:schemeClr val="tx1"/>
                </a:solidFill>
                <a:latin typeface="+mj-lt"/>
                <a:ea typeface="+mj-ea"/>
                <a:cs typeface="+mj-cs"/>
              </a:rPr>
              <a:t>at </a:t>
            </a:r>
            <a:r>
              <a:rPr lang="it-IT" sz="3200" b="1">
                <a:solidFill>
                  <a:schemeClr val="tx1"/>
                </a:solidFill>
                <a:latin typeface="+mj-lt"/>
                <a:ea typeface="+mj-ea"/>
                <a:cs typeface="+mj-cs"/>
              </a:rPr>
              <a:t>20</a:t>
            </a:r>
            <a:r>
              <a:rPr lang="it-IT" sz="2800" b="1">
                <a:solidFill>
                  <a:schemeClr val="tx1"/>
                </a:solidFill>
                <a:latin typeface="+mj-lt"/>
                <a:ea typeface="+mj-ea"/>
                <a:cs typeface="+mj-cs"/>
              </a:rPr>
              <a:t> MeV/A   </a:t>
            </a:r>
            <a:endParaRPr lang="en-US" sz="2800">
              <a:solidFill>
                <a:schemeClr val="tx1"/>
              </a:solidFill>
              <a:latin typeface="+mj-lt"/>
              <a:ea typeface="+mj-ea"/>
              <a:cs typeface="+mj-cs"/>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812800"/>
            <a:ext cx="4191000" cy="5588000"/>
          </a:xfrm>
          <a:prstGeom prst="rect">
            <a:avLst/>
          </a:prstGeom>
          <a:ln>
            <a:solidFill>
              <a:srgbClr val="0000FF"/>
            </a:solidFill>
          </a:ln>
        </p:spPr>
      </p:pic>
      <p:pic>
        <p:nvPicPr>
          <p:cNvPr id="8" name="Picture 3"/>
          <p:cNvPicPr/>
          <p:nvPr/>
        </p:nvPicPr>
        <p:blipFill>
          <a:blip r:embed="rId3"/>
          <a:stretch/>
        </p:blipFill>
        <p:spPr>
          <a:xfrm>
            <a:off x="4544078" y="636865"/>
            <a:ext cx="4074627" cy="2169836"/>
          </a:xfrm>
          <a:prstGeom prst="rect">
            <a:avLst/>
          </a:prstGeom>
          <a:ln>
            <a:solidFill>
              <a:srgbClr val="0000FF"/>
            </a:solidFill>
          </a:ln>
        </p:spPr>
      </p:pic>
      <p:sp>
        <p:nvSpPr>
          <p:cNvPr id="9" name="CasellaDiTesto 8"/>
          <p:cNvSpPr txBox="1"/>
          <p:nvPr/>
        </p:nvSpPr>
        <p:spPr>
          <a:xfrm>
            <a:off x="4544078" y="2950924"/>
            <a:ext cx="7051022"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2400"/>
              <a:t>CHIMERA + 10 FARCOS  telescopes arranged in a Ring-like structure between 16 and 30 deg. polar angle</a:t>
            </a:r>
          </a:p>
        </p:txBody>
      </p:sp>
      <p:pic>
        <p:nvPicPr>
          <p:cNvPr id="10" name="Immagine 9"/>
          <p:cNvPicPr/>
          <p:nvPr/>
        </p:nvPicPr>
        <p:blipFill>
          <a:blip r:embed="rId4" cstate="print">
            <a:extLst>
              <a:ext uri="{28A0092B-C50C-407E-A947-70E740481C1C}">
                <a14:useLocalDpi xmlns:a14="http://schemas.microsoft.com/office/drawing/2010/main" val="0"/>
              </a:ext>
            </a:extLst>
          </a:blip>
          <a:srcRect/>
          <a:stretch/>
        </p:blipFill>
        <p:spPr>
          <a:xfrm>
            <a:off x="8857483" y="662568"/>
            <a:ext cx="2203898" cy="2169839"/>
          </a:xfrm>
          <a:prstGeom prst="rect">
            <a:avLst/>
          </a:prstGeom>
          <a:ln>
            <a:noFill/>
          </a:ln>
        </p:spPr>
      </p:pic>
      <p:sp>
        <p:nvSpPr>
          <p:cNvPr id="11" name="CasellaDiTesto 10"/>
          <p:cNvSpPr txBox="1"/>
          <p:nvPr/>
        </p:nvSpPr>
        <p:spPr>
          <a:xfrm>
            <a:off x="4544078" y="3900438"/>
            <a:ext cx="705102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sz="2400"/>
              <a:t>Using a combination of neutron poor and neutron rich beams and targets:</a:t>
            </a:r>
          </a:p>
          <a:p>
            <a:r>
              <a:rPr lang="it-IT" sz="2400">
                <a:solidFill>
                  <a:srgbClr val="FF0000"/>
                </a:solidFill>
              </a:rPr>
              <a:t>Beams:</a:t>
            </a:r>
            <a:r>
              <a:rPr lang="it-IT" sz="2400"/>
              <a:t>  </a:t>
            </a:r>
            <a:r>
              <a:rPr lang="it-IT" sz="2400" baseline="30000"/>
              <a:t>124</a:t>
            </a:r>
            <a:r>
              <a:rPr lang="it-IT" sz="2400"/>
              <a:t>Sn, </a:t>
            </a:r>
            <a:r>
              <a:rPr lang="it-IT" sz="2400" baseline="30000"/>
              <a:t>112</a:t>
            </a:r>
            <a:r>
              <a:rPr lang="it-IT" sz="2400"/>
              <a:t>Sn, </a:t>
            </a:r>
            <a:r>
              <a:rPr lang="it-IT" sz="2400" baseline="30000"/>
              <a:t>124</a:t>
            </a:r>
            <a:r>
              <a:rPr lang="it-IT" sz="2400"/>
              <a:t>Xe   </a:t>
            </a:r>
            <a:r>
              <a:rPr lang="it-IT" sz="2400">
                <a:solidFill>
                  <a:srgbClr val="002060"/>
                </a:solidFill>
              </a:rPr>
              <a:t>Targets</a:t>
            </a:r>
            <a:r>
              <a:rPr lang="it-IT" sz="2400"/>
              <a:t>: </a:t>
            </a:r>
            <a:r>
              <a:rPr lang="it-IT" sz="2400" baseline="30000"/>
              <a:t>64</a:t>
            </a:r>
            <a:r>
              <a:rPr lang="it-IT" sz="2400"/>
              <a:t>Ni, </a:t>
            </a:r>
            <a:r>
              <a:rPr lang="it-IT" sz="2400" baseline="30000"/>
              <a:t>64</a:t>
            </a:r>
            <a:r>
              <a:rPr lang="it-IT" sz="2400"/>
              <a:t>Zn, </a:t>
            </a:r>
            <a:r>
              <a:rPr lang="it-IT" sz="2400" baseline="30000"/>
              <a:t>58</a:t>
            </a:r>
            <a:r>
              <a:rPr lang="it-IT" sz="2400"/>
              <a:t>Ni</a:t>
            </a:r>
          </a:p>
        </p:txBody>
      </p:sp>
      <p:pic>
        <p:nvPicPr>
          <p:cNvPr id="1026" name="Picture 2" descr="Immagin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0426" y="5219284"/>
            <a:ext cx="3118102" cy="157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p:cNvSpPr txBox="1"/>
          <p:nvPr/>
        </p:nvSpPr>
        <p:spPr>
          <a:xfrm>
            <a:off x="7899400" y="5374223"/>
            <a:ext cx="369570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2000" b="1"/>
              <a:t>GET digital DAQ for FARCOS and «CHIMERA CsI» and the  front-end electronics for FARCOS based on custom designed ASICs </a:t>
            </a:r>
          </a:p>
        </p:txBody>
      </p:sp>
      <p:sp>
        <p:nvSpPr>
          <p:cNvPr id="13" name="Esplosione 1 12"/>
          <p:cNvSpPr/>
          <p:nvPr/>
        </p:nvSpPr>
        <p:spPr>
          <a:xfrm>
            <a:off x="11366500" y="5219284"/>
            <a:ext cx="457200" cy="56734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6965304"/>
      </p:ext>
    </p:extLst>
  </p:cSld>
  <p:clrMapOvr>
    <a:masterClrMapping/>
  </p:clrMapOvr>
  <mc:AlternateContent xmlns:mc="http://schemas.openxmlformats.org/markup-compatibility/2006" xmlns:p14="http://schemas.microsoft.com/office/powerpoint/2010/main">
    <mc:Choice Requires="p14">
      <p:transition spd="slow" p14:dur="2000" advTm="121156"/>
    </mc:Choice>
    <mc:Fallback xmlns="">
      <p:transition spd="slow" advTm="12115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80921" y="3298502"/>
            <a:ext cx="781899" cy="323270"/>
          </a:xfrm>
          <a:prstGeom prst="rect">
            <a:avLst/>
          </a:prstGeom>
          <a:noFill/>
          <a:ln>
            <a:noFill/>
          </a:ln>
        </p:spPr>
        <p:txBody>
          <a:bodyPr vert="horz" wrap="none" lIns="81638" tIns="40819" rIns="81638" bIns="40819" anchorCtr="0" compatLnSpc="0">
            <a:spAutoFit/>
          </a:bodyPr>
          <a:lstStyle/>
          <a:p>
            <a:pPr hangingPunct="0"/>
            <a:r>
              <a:rPr lang="en-US" sz="1633">
                <a:solidFill>
                  <a:srgbClr val="3465A4"/>
                </a:solidFill>
                <a:latin typeface="Liberation Sans" pitchFamily="18"/>
                <a:ea typeface="Droid Sans Fallback" pitchFamily="2"/>
                <a:cs typeface="Droid Sans Devanagari" pitchFamily="2"/>
              </a:rPr>
              <a:t>design</a:t>
            </a:r>
          </a:p>
        </p:txBody>
      </p:sp>
      <p:sp>
        <p:nvSpPr>
          <p:cNvPr id="6" name="CasellaDiTesto 5"/>
          <p:cNvSpPr txBox="1"/>
          <p:nvPr/>
        </p:nvSpPr>
        <p:spPr>
          <a:xfrm>
            <a:off x="5741968" y="412906"/>
            <a:ext cx="6359836" cy="6122358"/>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81638" tIns="40819" rIns="81638" bIns="40819" anchor="t" anchorCtr="0" compatLnSpc="0">
            <a:spAutoFit/>
          </a:bodyPr>
          <a:lstStyle/>
          <a:p>
            <a:pPr hangingPunct="0"/>
            <a:r>
              <a:rPr lang="en-US" sz="1600" b="1">
                <a:solidFill>
                  <a:srgbClr val="000000"/>
                </a:solidFill>
                <a:ea typeface="Droid Sans Fallback" pitchFamily="2"/>
                <a:cs typeface="Liberation Sans" pitchFamily="34"/>
              </a:rPr>
              <a:t>Main characteristics:</a:t>
            </a:r>
          </a:p>
          <a:p>
            <a:pPr marL="285750" indent="-285750" hangingPunct="0">
              <a:spcBef>
                <a:spcPts val="257"/>
              </a:spcBef>
              <a:spcAft>
                <a:spcPts val="257"/>
              </a:spcAft>
              <a:buSzPct val="45000"/>
              <a:buFont typeface="Wingdings" panose="05000000000000000000" pitchFamily="2" charset="2"/>
              <a:buChar char="q"/>
            </a:pPr>
            <a:r>
              <a:rPr lang="en-US">
                <a:solidFill>
                  <a:srgbClr val="0369A3"/>
                </a:solidFill>
                <a:ea typeface="Droid Sans Fallback" pitchFamily="2"/>
                <a:cs typeface="Liberation Sans" pitchFamily="34"/>
              </a:rPr>
              <a:t>5 rings</a:t>
            </a:r>
            <a:r>
              <a:rPr lang="en-US">
                <a:solidFill>
                  <a:srgbClr val="000000"/>
                </a:solidFill>
                <a:ea typeface="Droid Sans Fallback" pitchFamily="2"/>
                <a:cs typeface="Liberation Sans" pitchFamily="34"/>
              </a:rPr>
              <a:t> of 4x4 mm</a:t>
            </a:r>
            <a:r>
              <a:rPr lang="en-US" baseline="30000">
                <a:solidFill>
                  <a:srgbClr val="000000"/>
                </a:solidFill>
                <a:ea typeface="Droid Sans Fallback" pitchFamily="2"/>
                <a:cs typeface="Liberation Sans" pitchFamily="34"/>
              </a:rPr>
              <a:t>2</a:t>
            </a:r>
            <a:r>
              <a:rPr lang="en-US">
                <a:solidFill>
                  <a:srgbClr val="000000"/>
                </a:solidFill>
                <a:ea typeface="Droid Sans Fallback" pitchFamily="2"/>
                <a:cs typeface="Liberation Sans" pitchFamily="34"/>
              </a:rPr>
              <a:t> segments of </a:t>
            </a:r>
            <a:r>
              <a:rPr lang="en-US">
                <a:solidFill>
                  <a:srgbClr val="0369A3"/>
                </a:solidFill>
                <a:ea typeface="Droid Sans Fallback" pitchFamily="2"/>
                <a:cs typeface="Liberation Sans" pitchFamily="34"/>
              </a:rPr>
              <a:t>fast scintillating fibers </a:t>
            </a:r>
            <a:r>
              <a:rPr lang="en-US">
                <a:solidFill>
                  <a:srgbClr val="000000"/>
                </a:solidFill>
                <a:ea typeface="Droid Sans Fallback" pitchFamily="2"/>
                <a:cs typeface="Liberation Sans" pitchFamily="34"/>
              </a:rPr>
              <a:t>(BCF-10)</a:t>
            </a: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read out by 3×3 mm</a:t>
            </a:r>
            <a:r>
              <a:rPr lang="en-US" baseline="30000">
                <a:solidFill>
                  <a:srgbClr val="000000"/>
                </a:solidFill>
                <a:ea typeface="Droid Sans Fallback" pitchFamily="2"/>
                <a:cs typeface="Liberation Sans" pitchFamily="34"/>
              </a:rPr>
              <a:t>2</a:t>
            </a:r>
            <a:r>
              <a:rPr lang="en-US">
                <a:solidFill>
                  <a:srgbClr val="000000"/>
                </a:solidFill>
                <a:ea typeface="Droid Sans Fallback" pitchFamily="2"/>
                <a:cs typeface="Liberation Sans" pitchFamily="34"/>
              </a:rPr>
              <a:t> </a:t>
            </a:r>
            <a:r>
              <a:rPr lang="en-US" err="1">
                <a:solidFill>
                  <a:srgbClr val="0369A3"/>
                </a:solidFill>
                <a:ea typeface="Droid Sans Fallback" pitchFamily="2"/>
                <a:cs typeface="Liberation Sans" pitchFamily="34"/>
              </a:rPr>
              <a:t>SiPMs</a:t>
            </a:r>
            <a:r>
              <a:rPr lang="en-US">
                <a:solidFill>
                  <a:srgbClr val="000000"/>
                </a:solidFill>
                <a:ea typeface="Droid Sans Fallback" pitchFamily="2"/>
                <a:cs typeface="Liberation Sans" pitchFamily="34"/>
              </a:rPr>
              <a:t> (</a:t>
            </a:r>
            <a:r>
              <a:rPr lang="en-US" err="1">
                <a:solidFill>
                  <a:srgbClr val="000000"/>
                </a:solidFill>
                <a:ea typeface="Droid Sans Fallback" pitchFamily="2"/>
                <a:cs typeface="Liberation Sans" pitchFamily="34"/>
              </a:rPr>
              <a:t>SensL</a:t>
            </a:r>
            <a:r>
              <a:rPr lang="en-US">
                <a:solidFill>
                  <a:srgbClr val="000000"/>
                </a:solidFill>
                <a:ea typeface="Droid Sans Fallback" pitchFamily="2"/>
                <a:cs typeface="Liberation Sans" pitchFamily="34"/>
              </a:rPr>
              <a:t> MicroFJ-30035)</a:t>
            </a: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high resolution </a:t>
            </a:r>
            <a:r>
              <a:rPr lang="en-US">
                <a:solidFill>
                  <a:srgbClr val="0369A3"/>
                </a:solidFill>
                <a:ea typeface="Droid Sans Fallback" pitchFamily="2"/>
                <a:cs typeface="Liberation Sans" pitchFamily="34"/>
              </a:rPr>
              <a:t>3D printed</a:t>
            </a:r>
            <a:r>
              <a:rPr lang="en-US">
                <a:solidFill>
                  <a:srgbClr val="000000"/>
                </a:solidFill>
                <a:ea typeface="Droid Sans Fallback" pitchFamily="2"/>
                <a:cs typeface="Liberation Sans" pitchFamily="34"/>
              </a:rPr>
              <a:t> mechanical structure</a:t>
            </a:r>
            <a:endParaRPr lang="en-US">
              <a:ea typeface="Droid Sans Fallback" pitchFamily="2"/>
              <a:cs typeface="Droid Sans Devanagari" pitchFamily="2"/>
            </a:endParaRP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ASICs used for signal processing (32 </a:t>
            </a:r>
            <a:r>
              <a:rPr lang="en-US" err="1">
                <a:solidFill>
                  <a:srgbClr val="000000"/>
                </a:solidFill>
                <a:ea typeface="Droid Sans Fallback" pitchFamily="2"/>
                <a:cs typeface="Liberation Sans" pitchFamily="34"/>
              </a:rPr>
              <a:t>ch</a:t>
            </a:r>
            <a:r>
              <a:rPr lang="en-US">
                <a:solidFill>
                  <a:srgbClr val="000000"/>
                </a:solidFill>
                <a:ea typeface="Droid Sans Fallback" pitchFamily="2"/>
                <a:cs typeface="Liberation Sans" pitchFamily="34"/>
              </a:rPr>
              <a:t> </a:t>
            </a:r>
            <a:r>
              <a:rPr lang="en-US">
                <a:solidFill>
                  <a:srgbClr val="0369A3"/>
                </a:solidFill>
                <a:ea typeface="Droid Sans Fallback" pitchFamily="2"/>
                <a:cs typeface="Liberation Sans" pitchFamily="34"/>
              </a:rPr>
              <a:t>CITIROC 1A</a:t>
            </a:r>
            <a:r>
              <a:rPr lang="en-US">
                <a:solidFill>
                  <a:srgbClr val="000000"/>
                </a:solidFill>
                <a:ea typeface="Droid Sans Fallback" pitchFamily="2"/>
                <a:cs typeface="Liberation Sans" pitchFamily="34"/>
              </a:rPr>
              <a:t>)</a:t>
            </a: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assure compactness of the electronics and wiring</a:t>
            </a:r>
          </a:p>
          <a:p>
            <a:pPr marL="285750" indent="-285750" hangingPunct="0">
              <a:spcBef>
                <a:spcPts val="257"/>
              </a:spcBef>
              <a:spcAft>
                <a:spcPts val="257"/>
              </a:spcAft>
              <a:buSzPct val="45000"/>
              <a:buFont typeface="Wingdings" panose="05000000000000000000" pitchFamily="2" charset="2"/>
              <a:buChar char="q"/>
            </a:pPr>
            <a:r>
              <a:rPr lang="en-US">
                <a:ea typeface="Droid Sans Fallback" pitchFamily="2"/>
                <a:cs typeface="Droid Sans Devanagari" pitchFamily="2"/>
              </a:rPr>
              <a:t>compact </a:t>
            </a:r>
            <a:r>
              <a:rPr lang="en-US">
                <a:solidFill>
                  <a:srgbClr val="0369A3"/>
                </a:solidFill>
                <a:ea typeface="Droid Sans Fallback" pitchFamily="2"/>
                <a:cs typeface="Liberation Sans" pitchFamily="34"/>
              </a:rPr>
              <a:t>A7585D</a:t>
            </a:r>
            <a:r>
              <a:rPr lang="en-US">
                <a:ea typeface="Droid Sans Fallback" pitchFamily="2"/>
                <a:cs typeface="Droid Sans Devanagari" pitchFamily="2"/>
              </a:rPr>
              <a:t> </a:t>
            </a:r>
            <a:r>
              <a:rPr lang="en-US" err="1">
                <a:ea typeface="Droid Sans Fallback" pitchFamily="2"/>
                <a:cs typeface="Droid Sans Devanagari" pitchFamily="2"/>
              </a:rPr>
              <a:t>SiPM</a:t>
            </a:r>
            <a:r>
              <a:rPr lang="en-US">
                <a:ea typeface="Droid Sans Fallback" pitchFamily="2"/>
                <a:cs typeface="Droid Sans Devanagari" pitchFamily="2"/>
              </a:rPr>
              <a:t> power modules</a:t>
            </a: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broad coverage from </a:t>
            </a:r>
            <a:r>
              <a:rPr lang="en-US">
                <a:solidFill>
                  <a:srgbClr val="0369A3"/>
                </a:solidFill>
                <a:ea typeface="Droid Sans Fallback" pitchFamily="2"/>
                <a:cs typeface="Liberation Sans" pitchFamily="34"/>
              </a:rPr>
              <a:t>30</a:t>
            </a:r>
            <a:r>
              <a:rPr lang="en-US" baseline="30000">
                <a:solidFill>
                  <a:srgbClr val="0369A3"/>
                </a:solidFill>
                <a:ea typeface="Droid Sans Fallback" pitchFamily="2"/>
                <a:cs typeface="Liberation Sans" pitchFamily="34"/>
              </a:rPr>
              <a:t>o</a:t>
            </a:r>
            <a:r>
              <a:rPr lang="en-US">
                <a:solidFill>
                  <a:srgbClr val="0369A3"/>
                </a:solidFill>
                <a:ea typeface="Droid Sans Fallback" pitchFamily="2"/>
                <a:cs typeface="Liberation Sans" pitchFamily="34"/>
              </a:rPr>
              <a:t> to 165</a:t>
            </a:r>
            <a:r>
              <a:rPr lang="en-US" baseline="30000">
                <a:solidFill>
                  <a:srgbClr val="0369A3"/>
                </a:solidFill>
                <a:ea typeface="Droid Sans Fallback" pitchFamily="2"/>
                <a:cs typeface="Liberation Sans" pitchFamily="34"/>
              </a:rPr>
              <a:t>o</a:t>
            </a: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high geometrical </a:t>
            </a:r>
            <a:r>
              <a:rPr lang="en-US">
                <a:solidFill>
                  <a:srgbClr val="0369A3"/>
                </a:solidFill>
                <a:ea typeface="Droid Sans Fallback" pitchFamily="2"/>
                <a:cs typeface="Liberation Sans" pitchFamily="34"/>
              </a:rPr>
              <a:t>efficiency ~87%</a:t>
            </a:r>
            <a:r>
              <a:rPr lang="en-US">
                <a:solidFill>
                  <a:srgbClr val="000000"/>
                </a:solidFill>
                <a:ea typeface="Droid Sans Fallback" pitchFamily="2"/>
                <a:cs typeface="Liberation Sans" pitchFamily="34"/>
              </a:rPr>
              <a:t> (within covered angles)</a:t>
            </a:r>
          </a:p>
          <a:p>
            <a:pPr marL="285750" indent="-285750" hangingPunct="0">
              <a:spcBef>
                <a:spcPts val="257"/>
              </a:spcBef>
              <a:spcAft>
                <a:spcPts val="257"/>
              </a:spcAft>
              <a:buSzPct val="45000"/>
              <a:buFont typeface="Wingdings" panose="05000000000000000000" pitchFamily="2" charset="2"/>
              <a:buChar char="q"/>
            </a:pPr>
            <a:r>
              <a:rPr lang="en-US">
                <a:solidFill>
                  <a:srgbClr val="0369A3"/>
                </a:solidFill>
                <a:ea typeface="Droid Sans Fallback" pitchFamily="2"/>
                <a:cs typeface="Liberation Sans" pitchFamily="34"/>
              </a:rPr>
              <a:t>~5% </a:t>
            </a:r>
            <a:r>
              <a:rPr lang="en-US" err="1">
                <a:solidFill>
                  <a:srgbClr val="0369A3"/>
                </a:solidFill>
                <a:ea typeface="Droid Sans Fallback" pitchFamily="2"/>
                <a:cs typeface="Liberation Sans" pitchFamily="34"/>
              </a:rPr>
              <a:t>multihit</a:t>
            </a:r>
            <a:r>
              <a:rPr lang="en-US">
                <a:solidFill>
                  <a:srgbClr val="000000"/>
                </a:solidFill>
                <a:ea typeface="Droid Sans Fallback" pitchFamily="2"/>
                <a:cs typeface="Liberation Sans" pitchFamily="34"/>
              </a:rPr>
              <a:t> probability (for 1 </a:t>
            </a:r>
            <a:r>
              <a:rPr lang="en-US" err="1">
                <a:solidFill>
                  <a:srgbClr val="000000"/>
                </a:solidFill>
                <a:ea typeface="Droid Sans Fallback" pitchFamily="2"/>
                <a:cs typeface="Liberation Sans" pitchFamily="34"/>
              </a:rPr>
              <a:t>AGeV</a:t>
            </a:r>
            <a:r>
              <a:rPr lang="en-US">
                <a:solidFill>
                  <a:srgbClr val="000000"/>
                </a:solidFill>
                <a:ea typeface="Droid Sans Fallback" pitchFamily="2"/>
                <a:cs typeface="Liberation Sans" pitchFamily="34"/>
              </a:rPr>
              <a:t> </a:t>
            </a:r>
            <a:r>
              <a:rPr lang="en-US" err="1">
                <a:solidFill>
                  <a:srgbClr val="000000"/>
                </a:solidFill>
                <a:ea typeface="Droid Sans Fallback" pitchFamily="2"/>
                <a:cs typeface="Liberation Sans" pitchFamily="34"/>
              </a:rPr>
              <a:t>Au+Au</a:t>
            </a:r>
            <a:r>
              <a:rPr lang="en-US">
                <a:solidFill>
                  <a:srgbClr val="000000"/>
                </a:solidFill>
                <a:ea typeface="Droid Sans Fallback" pitchFamily="2"/>
                <a:cs typeface="Liberation Sans" pitchFamily="34"/>
              </a:rPr>
              <a:t> reaction)</a:t>
            </a: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it will be sufficiently large for </a:t>
            </a:r>
            <a:r>
              <a:rPr lang="en-US">
                <a:solidFill>
                  <a:srgbClr val="0369A3"/>
                </a:solidFill>
                <a:ea typeface="Droid Sans Fallback" pitchFamily="2"/>
                <a:cs typeface="Liberation Sans" pitchFamily="34"/>
              </a:rPr>
              <a:t>radioactive beams</a:t>
            </a: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and sufficiently small and lightweight </a:t>
            </a:r>
            <a:r>
              <a:rPr lang="en-US">
                <a:solidFill>
                  <a:srgbClr val="0369A3"/>
                </a:solidFill>
                <a:ea typeface="Droid Sans Fallback" pitchFamily="2"/>
                <a:cs typeface="Liberation Sans" pitchFamily="34"/>
              </a:rPr>
              <a:t>not to disturb neutrons</a:t>
            </a:r>
          </a:p>
          <a:p>
            <a:pPr marL="285750" indent="-285750" hangingPunct="0">
              <a:spcBef>
                <a:spcPts val="257"/>
              </a:spcBef>
              <a:spcAft>
                <a:spcPts val="257"/>
              </a:spcAft>
              <a:buSzPct val="45000"/>
              <a:buFont typeface="Wingdings" panose="05000000000000000000" pitchFamily="2" charset="2"/>
              <a:buChar char="q"/>
            </a:pPr>
            <a:r>
              <a:rPr lang="en-US">
                <a:ea typeface="Droid Sans Fallback" pitchFamily="2"/>
                <a:cs typeface="Droid Sans Devanagari" pitchFamily="2"/>
              </a:rPr>
              <a:t>max radius - 12 cm</a:t>
            </a:r>
          </a:p>
          <a:p>
            <a:pPr marL="285750" indent="-285750" hangingPunct="0">
              <a:spcBef>
                <a:spcPts val="257"/>
              </a:spcBef>
              <a:spcAft>
                <a:spcPts val="257"/>
              </a:spcAft>
              <a:buSzPct val="45000"/>
              <a:buFont typeface="Wingdings" panose="05000000000000000000" pitchFamily="2" charset="2"/>
              <a:buChar char="q"/>
            </a:pPr>
            <a:r>
              <a:rPr lang="en-US">
                <a:solidFill>
                  <a:srgbClr val="000000"/>
                </a:solidFill>
                <a:ea typeface="Droid Sans Fallback" pitchFamily="2"/>
                <a:cs typeface="Liberation Sans" pitchFamily="34"/>
              </a:rPr>
              <a:t>length ~43 cm (</a:t>
            </a:r>
            <a:r>
              <a:rPr lang="en-US">
                <a:solidFill>
                  <a:srgbClr val="0369A3"/>
                </a:solidFill>
                <a:ea typeface="Droid Sans Fallback" pitchFamily="2"/>
                <a:cs typeface="Liberation Sans" pitchFamily="34"/>
              </a:rPr>
              <a:t>size of a ~24” monitor</a:t>
            </a:r>
            <a:r>
              <a:rPr lang="en-US">
                <a:solidFill>
                  <a:srgbClr val="000000"/>
                </a:solidFill>
                <a:ea typeface="Droid Sans Fallback" pitchFamily="2"/>
                <a:cs typeface="Liberation Sans" pitchFamily="34"/>
              </a:rPr>
              <a:t>)</a:t>
            </a:r>
          </a:p>
          <a:p>
            <a:pPr marL="285750" indent="-285750" hangingPunct="0">
              <a:spcBef>
                <a:spcPts val="257"/>
              </a:spcBef>
              <a:spcAft>
                <a:spcPts val="257"/>
              </a:spcAft>
              <a:buSzPct val="45000"/>
              <a:buFont typeface="Wingdings" panose="05000000000000000000" pitchFamily="2" charset="2"/>
              <a:buChar char="q"/>
            </a:pPr>
            <a:r>
              <a:rPr lang="en-US">
                <a:ea typeface="Droid Sans Fallback" pitchFamily="2"/>
                <a:cs typeface="Droid Sans Devanagari" pitchFamily="2"/>
              </a:rPr>
              <a:t>4×160 segments in forward rings</a:t>
            </a:r>
          </a:p>
          <a:p>
            <a:pPr marL="285750" indent="-285750" hangingPunct="0">
              <a:spcBef>
                <a:spcPts val="257"/>
              </a:spcBef>
              <a:spcAft>
                <a:spcPts val="257"/>
              </a:spcAft>
              <a:buSzPct val="45000"/>
              <a:buFont typeface="Wingdings" panose="05000000000000000000" pitchFamily="2" charset="2"/>
              <a:buChar char="q"/>
            </a:pPr>
            <a:r>
              <a:rPr lang="en-US">
                <a:ea typeface="Droid Sans Fallback" pitchFamily="2"/>
                <a:cs typeface="Droid Sans Devanagari" pitchFamily="2"/>
              </a:rPr>
              <a:t>96 segments in backward ring, </a:t>
            </a:r>
            <a:r>
              <a:rPr lang="en-US">
                <a:solidFill>
                  <a:srgbClr val="0369A3"/>
                </a:solidFill>
                <a:ea typeface="Droid Sans Fallback" pitchFamily="2"/>
                <a:cs typeface="Droid Sans Devanagari" pitchFamily="2"/>
              </a:rPr>
              <a:t>736 channels</a:t>
            </a:r>
          </a:p>
          <a:p>
            <a:pPr marL="285750" indent="-285750" hangingPunct="0">
              <a:spcBef>
                <a:spcPts val="257"/>
              </a:spcBef>
              <a:spcAft>
                <a:spcPts val="257"/>
              </a:spcAft>
              <a:buSzPct val="45000"/>
              <a:buFont typeface="Wingdings" panose="05000000000000000000" pitchFamily="2" charset="2"/>
              <a:buChar char="q"/>
            </a:pPr>
            <a:r>
              <a:rPr lang="en-US">
                <a:solidFill>
                  <a:srgbClr val="0369A3"/>
                </a:solidFill>
                <a:ea typeface="Droid Sans Fallback" pitchFamily="2"/>
                <a:cs typeface="Droid Sans Devanagari" pitchFamily="2"/>
              </a:rPr>
              <a:t>He sleeve</a:t>
            </a:r>
            <a:r>
              <a:rPr lang="en-US">
                <a:ea typeface="Droid Sans Fallback" pitchFamily="2"/>
                <a:cs typeface="Droid Sans Devanagari" pitchFamily="2"/>
              </a:rPr>
              <a:t> to suppress the </a:t>
            </a:r>
            <a:r>
              <a:rPr lang="en-US">
                <a:solidFill>
                  <a:srgbClr val="0369A3"/>
                </a:solidFill>
                <a:ea typeface="Liberation Sans" pitchFamily="34"/>
                <a:cs typeface="Liberation Sans" pitchFamily="34"/>
              </a:rPr>
              <a:t>δ-electron</a:t>
            </a:r>
            <a:r>
              <a:rPr lang="en-US">
                <a:ea typeface="Liberation Sans" pitchFamily="34"/>
                <a:cs typeface="Liberation Sans" pitchFamily="34"/>
              </a:rPr>
              <a:t> background</a:t>
            </a:r>
          </a:p>
        </p:txBody>
      </p:sp>
      <p:sp>
        <p:nvSpPr>
          <p:cNvPr id="8" name="CasellaDiTesto 7"/>
          <p:cNvSpPr txBox="1"/>
          <p:nvPr/>
        </p:nvSpPr>
        <p:spPr>
          <a:xfrm>
            <a:off x="0" y="0"/>
            <a:ext cx="12101803" cy="405870"/>
          </a:xfrm>
          <a:prstGeom prst="rect">
            <a:avLst/>
          </a:prstGeom>
          <a:ln/>
        </p:spPr>
        <p:style>
          <a:lnRef idx="1">
            <a:schemeClr val="accent4"/>
          </a:lnRef>
          <a:fillRef idx="2">
            <a:schemeClr val="accent4"/>
          </a:fillRef>
          <a:effectRef idx="1">
            <a:schemeClr val="accent4"/>
          </a:effectRef>
          <a:fontRef idx="minor">
            <a:schemeClr val="dk1"/>
          </a:fontRef>
        </p:style>
        <p:txBody>
          <a:bodyPr vert="horz" wrap="none" lIns="81638" tIns="40819" rIns="81638" bIns="40819" anchorCtr="0" compatLnSpc="0"/>
          <a:lstStyle/>
          <a:p>
            <a:pPr hangingPunct="0"/>
            <a:r>
              <a:rPr lang="en-US" sz="2400" b="1">
                <a:solidFill>
                  <a:schemeClr val="tx1"/>
                </a:solidFill>
                <a:highlight>
                  <a:scrgbClr r="0" g="0" b="0">
                    <a:alpha val="0"/>
                  </a:scrgbClr>
                </a:highlight>
                <a:ea typeface="Times New Roman" pitchFamily="34"/>
                <a:cs typeface="Times New Roman" pitchFamily="34"/>
              </a:rPr>
              <a:t>KRAB</a:t>
            </a:r>
            <a:r>
              <a:rPr lang="en-US" sz="2000" b="1">
                <a:solidFill>
                  <a:schemeClr val="tx1"/>
                </a:solidFill>
                <a:highlight>
                  <a:scrgbClr r="0" g="0" b="0">
                    <a:alpha val="0"/>
                  </a:scrgbClr>
                </a:highlight>
                <a:ea typeface="Times New Roman" pitchFamily="34"/>
                <a:cs typeface="Times New Roman" pitchFamily="34"/>
              </a:rPr>
              <a:t>: multiplicity trigger, reaction plane and centrality </a:t>
            </a:r>
            <a:r>
              <a:rPr lang="en-US" sz="2000" b="1">
                <a:solidFill>
                  <a:schemeClr val="tx1"/>
                </a:solidFill>
                <a:highlight>
                  <a:scrgbClr r="0" g="0" b="0">
                    <a:alpha val="0"/>
                  </a:scrgbClr>
                </a:highlight>
                <a:ea typeface="Droid Sans Fallback" pitchFamily="2"/>
                <a:cs typeface="Droid Sans Devanagari" pitchFamily="2"/>
              </a:rPr>
              <a:t>detector for the ASYEOS II experiment at GSI/FAIR</a:t>
            </a:r>
          </a:p>
        </p:txBody>
      </p:sp>
      <p:pic>
        <p:nvPicPr>
          <p:cNvPr id="15" name="Immagine 14">
            <a:extLst>
              <a:ext uri="{FF2B5EF4-FFF2-40B4-BE49-F238E27FC236}">
                <a16:creationId xmlns:a16="http://schemas.microsoft.com/office/drawing/2014/main" id="{26AD8DCE-F87E-8665-B479-B76DEB8C8172}"/>
              </a:ext>
            </a:extLst>
          </p:cNvPr>
          <p:cNvPicPr>
            <a:picLocks noChangeAspect="1"/>
          </p:cNvPicPr>
          <p:nvPr/>
        </p:nvPicPr>
        <p:blipFill>
          <a:blip r:embed="rId3">
            <a:lum/>
            <a:alphaModFix/>
          </a:blip>
          <a:srcRect/>
          <a:stretch>
            <a:fillRect/>
          </a:stretch>
        </p:blipFill>
        <p:spPr>
          <a:xfrm>
            <a:off x="604441" y="335596"/>
            <a:ext cx="5357819" cy="3286176"/>
          </a:xfrm>
          <a:prstGeom prst="rect">
            <a:avLst/>
          </a:prstGeom>
          <a:noFill/>
          <a:ln cap="flat">
            <a:noFill/>
          </a:ln>
        </p:spPr>
      </p:pic>
      <p:grpSp>
        <p:nvGrpSpPr>
          <p:cNvPr id="7" name="Gruppo 6">
            <a:extLst>
              <a:ext uri="{FF2B5EF4-FFF2-40B4-BE49-F238E27FC236}">
                <a16:creationId xmlns:a16="http://schemas.microsoft.com/office/drawing/2014/main" id="{22B499F9-235C-3F7A-9A20-3400F1C5AF08}"/>
              </a:ext>
            </a:extLst>
          </p:cNvPr>
          <p:cNvGrpSpPr/>
          <p:nvPr/>
        </p:nvGrpSpPr>
        <p:grpSpPr>
          <a:xfrm>
            <a:off x="539127" y="2812219"/>
            <a:ext cx="4752392" cy="3933798"/>
            <a:chOff x="539127" y="2812219"/>
            <a:chExt cx="4752392" cy="3933798"/>
          </a:xfrm>
        </p:grpSpPr>
        <p:pic>
          <p:nvPicPr>
            <p:cNvPr id="3" name="Immagine 2" descr="Immagine che contiene linea, Diagramma, diagramma, testo&#10;&#10;Descrizione generata automaticamente">
              <a:extLst>
                <a:ext uri="{FF2B5EF4-FFF2-40B4-BE49-F238E27FC236}">
                  <a16:creationId xmlns:a16="http://schemas.microsoft.com/office/drawing/2014/main" id="{E9ACEAF1-1065-EAC7-2172-EB5A298BA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27" y="2812219"/>
              <a:ext cx="4752392" cy="3933798"/>
            </a:xfrm>
            <a:prstGeom prst="rect">
              <a:avLst/>
            </a:prstGeom>
          </p:spPr>
        </p:pic>
        <p:sp>
          <p:nvSpPr>
            <p:cNvPr id="16" name="CasellaDiTesto 15">
              <a:extLst>
                <a:ext uri="{FF2B5EF4-FFF2-40B4-BE49-F238E27FC236}">
                  <a16:creationId xmlns:a16="http://schemas.microsoft.com/office/drawing/2014/main" id="{EC10D90A-3C6F-76BE-E46E-778689FFDBAC}"/>
                </a:ext>
              </a:extLst>
            </p:cNvPr>
            <p:cNvSpPr txBox="1"/>
            <p:nvPr/>
          </p:nvSpPr>
          <p:spPr>
            <a:xfrm>
              <a:off x="890121" y="3852283"/>
              <a:ext cx="1672700" cy="646331"/>
            </a:xfrm>
            <a:prstGeom prst="rect">
              <a:avLst/>
            </a:prstGeom>
            <a:noFill/>
          </p:spPr>
          <p:txBody>
            <a:bodyPr wrap="square">
              <a:spAutoFit/>
            </a:bodyPr>
            <a:lstStyle/>
            <a:p>
              <a:r>
                <a:rPr lang="en-US"/>
                <a:t>UrQMD simulations</a:t>
              </a:r>
              <a:endParaRPr lang="it-IT"/>
            </a:p>
          </p:txBody>
        </p:sp>
      </p:grpSp>
    </p:spTree>
    <p:extLst>
      <p:ext uri="{BB962C8B-B14F-4D97-AF65-F5344CB8AC3E}">
        <p14:creationId xmlns:p14="http://schemas.microsoft.com/office/powerpoint/2010/main" val="36496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9E01D76B-1CBB-FC9B-543B-70D825AA67FC}"/>
              </a:ext>
            </a:extLst>
          </p:cNvPr>
          <p:cNvGrpSpPr/>
          <p:nvPr/>
        </p:nvGrpSpPr>
        <p:grpSpPr>
          <a:xfrm>
            <a:off x="87383" y="1533735"/>
            <a:ext cx="5128429" cy="3303265"/>
            <a:chOff x="232359" y="1582174"/>
            <a:chExt cx="5863641" cy="3789603"/>
          </a:xfrm>
        </p:grpSpPr>
        <p:pic>
          <p:nvPicPr>
            <p:cNvPr id="5" name="Immagine 4">
              <a:extLst>
                <a:ext uri="{FF2B5EF4-FFF2-40B4-BE49-F238E27FC236}">
                  <a16:creationId xmlns:a16="http://schemas.microsoft.com/office/drawing/2014/main" id="{E69B6295-4E9C-80BE-4385-CB57402C58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2359" y="1582174"/>
              <a:ext cx="5863641" cy="3789603"/>
            </a:xfrm>
            <a:prstGeom prst="rect">
              <a:avLst/>
            </a:prstGeom>
            <a:noFill/>
            <a:ln>
              <a:noFill/>
            </a:ln>
            <a:effectLst>
              <a:glow rad="228600">
                <a:schemeClr val="accent6">
                  <a:satMod val="175000"/>
                  <a:alpha val="40000"/>
                </a:schemeClr>
              </a:glow>
            </a:effectLst>
          </p:spPr>
        </p:pic>
        <p:sp>
          <p:nvSpPr>
            <p:cNvPr id="6" name="CasellaDiTesto 5">
              <a:extLst>
                <a:ext uri="{FF2B5EF4-FFF2-40B4-BE49-F238E27FC236}">
                  <a16:creationId xmlns:a16="http://schemas.microsoft.com/office/drawing/2014/main" id="{242353E2-47A9-0FC3-B93A-C819A76E34EE}"/>
                </a:ext>
              </a:extLst>
            </p:cNvPr>
            <p:cNvSpPr txBox="1"/>
            <p:nvPr/>
          </p:nvSpPr>
          <p:spPr>
            <a:xfrm>
              <a:off x="4155131" y="3074075"/>
              <a:ext cx="768545" cy="307777"/>
            </a:xfrm>
            <a:prstGeom prst="rect">
              <a:avLst/>
            </a:prstGeom>
            <a:noFill/>
          </p:spPr>
          <p:txBody>
            <a:bodyPr wrap="square" rtlCol="0">
              <a:spAutoFit/>
            </a:bodyPr>
            <a:lstStyle/>
            <a:p>
              <a:r>
                <a:rPr lang="it-IT" sz="1400" baseline="30000"/>
                <a:t>6</a:t>
              </a:r>
              <a:r>
                <a:rPr lang="it-IT" sz="1400"/>
                <a:t>Li</a:t>
              </a:r>
              <a:endParaRPr lang="en-GB" sz="1400"/>
            </a:p>
          </p:txBody>
        </p:sp>
        <p:sp>
          <p:nvSpPr>
            <p:cNvPr id="7" name="CasellaDiTesto 6">
              <a:extLst>
                <a:ext uri="{FF2B5EF4-FFF2-40B4-BE49-F238E27FC236}">
                  <a16:creationId xmlns:a16="http://schemas.microsoft.com/office/drawing/2014/main" id="{E07662F3-2FC8-5626-ECD3-F008A1557D41}"/>
                </a:ext>
              </a:extLst>
            </p:cNvPr>
            <p:cNvSpPr txBox="1"/>
            <p:nvPr/>
          </p:nvSpPr>
          <p:spPr>
            <a:xfrm>
              <a:off x="4489249" y="2606857"/>
              <a:ext cx="768545" cy="307777"/>
            </a:xfrm>
            <a:prstGeom prst="rect">
              <a:avLst/>
            </a:prstGeom>
            <a:noFill/>
          </p:spPr>
          <p:txBody>
            <a:bodyPr wrap="square" rtlCol="0">
              <a:spAutoFit/>
            </a:bodyPr>
            <a:lstStyle/>
            <a:p>
              <a:r>
                <a:rPr lang="it-IT" sz="1400" baseline="30000"/>
                <a:t>8</a:t>
              </a:r>
              <a:r>
                <a:rPr lang="it-IT" sz="1400"/>
                <a:t>Li</a:t>
              </a:r>
              <a:endParaRPr lang="en-GB" sz="1400"/>
            </a:p>
          </p:txBody>
        </p:sp>
        <p:sp>
          <p:nvSpPr>
            <p:cNvPr id="8" name="CasellaDiTesto 7">
              <a:extLst>
                <a:ext uri="{FF2B5EF4-FFF2-40B4-BE49-F238E27FC236}">
                  <a16:creationId xmlns:a16="http://schemas.microsoft.com/office/drawing/2014/main" id="{51D19C15-87A0-41C0-6D50-652D2604F30C}"/>
                </a:ext>
              </a:extLst>
            </p:cNvPr>
            <p:cNvSpPr txBox="1"/>
            <p:nvPr/>
          </p:nvSpPr>
          <p:spPr>
            <a:xfrm>
              <a:off x="4348039" y="2825419"/>
              <a:ext cx="768545" cy="307777"/>
            </a:xfrm>
            <a:prstGeom prst="rect">
              <a:avLst/>
            </a:prstGeom>
            <a:noFill/>
          </p:spPr>
          <p:txBody>
            <a:bodyPr wrap="square" rtlCol="0">
              <a:spAutoFit/>
            </a:bodyPr>
            <a:lstStyle/>
            <a:p>
              <a:r>
                <a:rPr lang="it-IT" sz="1400" baseline="30000"/>
                <a:t>7</a:t>
              </a:r>
              <a:r>
                <a:rPr lang="it-IT" sz="1400"/>
                <a:t>Li</a:t>
              </a:r>
              <a:endParaRPr lang="en-GB" sz="1400"/>
            </a:p>
          </p:txBody>
        </p:sp>
        <p:sp>
          <p:nvSpPr>
            <p:cNvPr id="9" name="CasellaDiTesto 8">
              <a:extLst>
                <a:ext uri="{FF2B5EF4-FFF2-40B4-BE49-F238E27FC236}">
                  <a16:creationId xmlns:a16="http://schemas.microsoft.com/office/drawing/2014/main" id="{9C4C8F93-3346-E9B9-94ED-050342D1EFC3}"/>
                </a:ext>
              </a:extLst>
            </p:cNvPr>
            <p:cNvSpPr txBox="1"/>
            <p:nvPr/>
          </p:nvSpPr>
          <p:spPr>
            <a:xfrm>
              <a:off x="2628818" y="2702194"/>
              <a:ext cx="768545" cy="307777"/>
            </a:xfrm>
            <a:prstGeom prst="rect">
              <a:avLst/>
            </a:prstGeom>
            <a:noFill/>
          </p:spPr>
          <p:txBody>
            <a:bodyPr wrap="square" rtlCol="0">
              <a:spAutoFit/>
            </a:bodyPr>
            <a:lstStyle/>
            <a:p>
              <a:r>
                <a:rPr lang="it-IT" sz="1400" baseline="30000"/>
                <a:t>9</a:t>
              </a:r>
              <a:r>
                <a:rPr lang="it-IT" sz="1400"/>
                <a:t>Be</a:t>
              </a:r>
              <a:endParaRPr lang="en-GB" sz="1400"/>
            </a:p>
          </p:txBody>
        </p:sp>
        <p:sp>
          <p:nvSpPr>
            <p:cNvPr id="10" name="CasellaDiTesto 9">
              <a:extLst>
                <a:ext uri="{FF2B5EF4-FFF2-40B4-BE49-F238E27FC236}">
                  <a16:creationId xmlns:a16="http://schemas.microsoft.com/office/drawing/2014/main" id="{0D5FD17D-8F3F-9156-811B-94168FCA6621}"/>
                </a:ext>
              </a:extLst>
            </p:cNvPr>
            <p:cNvSpPr txBox="1"/>
            <p:nvPr/>
          </p:nvSpPr>
          <p:spPr>
            <a:xfrm>
              <a:off x="2497818" y="2894322"/>
              <a:ext cx="768545" cy="307777"/>
            </a:xfrm>
            <a:prstGeom prst="rect">
              <a:avLst/>
            </a:prstGeom>
            <a:noFill/>
          </p:spPr>
          <p:txBody>
            <a:bodyPr wrap="square" rtlCol="0">
              <a:spAutoFit/>
            </a:bodyPr>
            <a:lstStyle/>
            <a:p>
              <a:r>
                <a:rPr lang="it-IT" sz="1400" baseline="30000"/>
                <a:t>7</a:t>
              </a:r>
              <a:r>
                <a:rPr lang="it-IT" sz="1400"/>
                <a:t>Be</a:t>
              </a:r>
              <a:endParaRPr lang="en-GB" sz="1400"/>
            </a:p>
          </p:txBody>
        </p:sp>
        <p:sp>
          <p:nvSpPr>
            <p:cNvPr id="11" name="CasellaDiTesto 10">
              <a:extLst>
                <a:ext uri="{FF2B5EF4-FFF2-40B4-BE49-F238E27FC236}">
                  <a16:creationId xmlns:a16="http://schemas.microsoft.com/office/drawing/2014/main" id="{D622CD2F-FFBD-5A77-270E-FDEA5515DA3B}"/>
                </a:ext>
              </a:extLst>
            </p:cNvPr>
            <p:cNvSpPr txBox="1"/>
            <p:nvPr/>
          </p:nvSpPr>
          <p:spPr>
            <a:xfrm>
              <a:off x="3333400" y="2124050"/>
              <a:ext cx="768545" cy="307777"/>
            </a:xfrm>
            <a:prstGeom prst="rect">
              <a:avLst/>
            </a:prstGeom>
            <a:noFill/>
          </p:spPr>
          <p:txBody>
            <a:bodyPr wrap="square" rtlCol="0">
              <a:spAutoFit/>
            </a:bodyPr>
            <a:lstStyle/>
            <a:p>
              <a:r>
                <a:rPr lang="it-IT" sz="1400"/>
                <a:t>B</a:t>
              </a:r>
              <a:endParaRPr lang="en-GB" sz="1400"/>
            </a:p>
          </p:txBody>
        </p:sp>
        <p:sp>
          <p:nvSpPr>
            <p:cNvPr id="12" name="CasellaDiTesto 11">
              <a:extLst>
                <a:ext uri="{FF2B5EF4-FFF2-40B4-BE49-F238E27FC236}">
                  <a16:creationId xmlns:a16="http://schemas.microsoft.com/office/drawing/2014/main" id="{730A8BEF-7C86-7B5F-9E75-4D098C61D399}"/>
                </a:ext>
              </a:extLst>
            </p:cNvPr>
            <p:cNvSpPr txBox="1"/>
            <p:nvPr/>
          </p:nvSpPr>
          <p:spPr>
            <a:xfrm>
              <a:off x="2497817" y="4247008"/>
              <a:ext cx="1074543" cy="307777"/>
            </a:xfrm>
            <a:prstGeom prst="rect">
              <a:avLst/>
            </a:prstGeom>
            <a:noFill/>
          </p:spPr>
          <p:txBody>
            <a:bodyPr wrap="square" rtlCol="0">
              <a:spAutoFit/>
            </a:bodyPr>
            <a:lstStyle/>
            <a:p>
              <a:r>
                <a:rPr lang="it-IT" sz="1400"/>
                <a:t>He (p.t.)</a:t>
              </a:r>
              <a:endParaRPr lang="en-GB" sz="1400"/>
            </a:p>
          </p:txBody>
        </p:sp>
        <p:sp>
          <p:nvSpPr>
            <p:cNvPr id="13" name="CasellaDiTesto 12">
              <a:extLst>
                <a:ext uri="{FF2B5EF4-FFF2-40B4-BE49-F238E27FC236}">
                  <a16:creationId xmlns:a16="http://schemas.microsoft.com/office/drawing/2014/main" id="{F89B8E8F-8D35-F1A8-66E7-117E65F71720}"/>
                </a:ext>
              </a:extLst>
            </p:cNvPr>
            <p:cNvSpPr txBox="1"/>
            <p:nvPr/>
          </p:nvSpPr>
          <p:spPr>
            <a:xfrm>
              <a:off x="1960546" y="3326561"/>
              <a:ext cx="1074543" cy="307777"/>
            </a:xfrm>
            <a:prstGeom prst="rect">
              <a:avLst/>
            </a:prstGeom>
            <a:noFill/>
          </p:spPr>
          <p:txBody>
            <a:bodyPr wrap="square" rtlCol="0">
              <a:spAutoFit/>
            </a:bodyPr>
            <a:lstStyle/>
            <a:p>
              <a:r>
                <a:rPr lang="it-IT" sz="1400" baseline="30000"/>
                <a:t>4</a:t>
              </a:r>
              <a:r>
                <a:rPr lang="it-IT" sz="1400"/>
                <a:t>He</a:t>
              </a:r>
              <a:endParaRPr lang="en-GB" sz="1400"/>
            </a:p>
          </p:txBody>
        </p:sp>
        <p:sp>
          <p:nvSpPr>
            <p:cNvPr id="14" name="CasellaDiTesto 13">
              <a:extLst>
                <a:ext uri="{FF2B5EF4-FFF2-40B4-BE49-F238E27FC236}">
                  <a16:creationId xmlns:a16="http://schemas.microsoft.com/office/drawing/2014/main" id="{590EED94-1171-ADBF-8560-7BFBF94A1CBD}"/>
                </a:ext>
              </a:extLst>
            </p:cNvPr>
            <p:cNvSpPr txBox="1"/>
            <p:nvPr/>
          </p:nvSpPr>
          <p:spPr>
            <a:xfrm>
              <a:off x="1494836" y="3600515"/>
              <a:ext cx="1074543" cy="307777"/>
            </a:xfrm>
            <a:prstGeom prst="rect">
              <a:avLst/>
            </a:prstGeom>
            <a:noFill/>
          </p:spPr>
          <p:txBody>
            <a:bodyPr wrap="square" rtlCol="0">
              <a:spAutoFit/>
            </a:bodyPr>
            <a:lstStyle/>
            <a:p>
              <a:r>
                <a:rPr lang="it-IT" sz="1400" baseline="30000"/>
                <a:t>3</a:t>
              </a:r>
              <a:r>
                <a:rPr lang="it-IT" sz="1400"/>
                <a:t>He</a:t>
              </a:r>
              <a:endParaRPr lang="en-GB" sz="1400"/>
            </a:p>
          </p:txBody>
        </p:sp>
        <p:cxnSp>
          <p:nvCxnSpPr>
            <p:cNvPr id="15" name="Connettore 2 14">
              <a:extLst>
                <a:ext uri="{FF2B5EF4-FFF2-40B4-BE49-F238E27FC236}">
                  <a16:creationId xmlns:a16="http://schemas.microsoft.com/office/drawing/2014/main" id="{123031C9-0B59-11D9-3520-0BC711C4CEA8}"/>
                </a:ext>
              </a:extLst>
            </p:cNvPr>
            <p:cNvCxnSpPr>
              <a:cxnSpLocks/>
            </p:cNvCxnSpPr>
            <p:nvPr/>
          </p:nvCxnSpPr>
          <p:spPr>
            <a:xfrm>
              <a:off x="3553952" y="2277938"/>
              <a:ext cx="263661" cy="230103"/>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FF5A0D47-4FC6-A2A1-1053-FC44A2172624}"/>
                </a:ext>
              </a:extLst>
            </p:cNvPr>
            <p:cNvCxnSpPr>
              <a:cxnSpLocks/>
            </p:cNvCxnSpPr>
            <p:nvPr/>
          </p:nvCxnSpPr>
          <p:spPr>
            <a:xfrm flipV="1">
              <a:off x="3008312" y="2792579"/>
              <a:ext cx="641493" cy="83574"/>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4BE8C503-AAF8-087B-7375-2CA51C8EB2C3}"/>
                </a:ext>
              </a:extLst>
            </p:cNvPr>
            <p:cNvCxnSpPr>
              <a:cxnSpLocks/>
            </p:cNvCxnSpPr>
            <p:nvPr/>
          </p:nvCxnSpPr>
          <p:spPr>
            <a:xfrm flipV="1">
              <a:off x="2846112" y="3009971"/>
              <a:ext cx="553608" cy="46281"/>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8DFB034B-D889-69E7-B458-BE7EA1CF4E66}"/>
                </a:ext>
              </a:extLst>
            </p:cNvPr>
            <p:cNvCxnSpPr>
              <a:cxnSpLocks/>
            </p:cNvCxnSpPr>
            <p:nvPr/>
          </p:nvCxnSpPr>
          <p:spPr>
            <a:xfrm flipH="1" flipV="1">
              <a:off x="3739881" y="3033110"/>
              <a:ext cx="503781" cy="12430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nettore 2 18">
              <a:extLst>
                <a:ext uri="{FF2B5EF4-FFF2-40B4-BE49-F238E27FC236}">
                  <a16:creationId xmlns:a16="http://schemas.microsoft.com/office/drawing/2014/main" id="{90415DD8-C40D-9BCA-404D-7F0F7D1E1966}"/>
                </a:ext>
              </a:extLst>
            </p:cNvPr>
            <p:cNvCxnSpPr>
              <a:cxnSpLocks/>
            </p:cNvCxnSpPr>
            <p:nvPr/>
          </p:nvCxnSpPr>
          <p:spPr>
            <a:xfrm flipH="1" flipV="1">
              <a:off x="3991770" y="2856081"/>
              <a:ext cx="426126" cy="58552"/>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ttore 2 19">
              <a:extLst>
                <a:ext uri="{FF2B5EF4-FFF2-40B4-BE49-F238E27FC236}">
                  <a16:creationId xmlns:a16="http://schemas.microsoft.com/office/drawing/2014/main" id="{90730EC7-5A38-EF38-1E30-18C1D094E1EE}"/>
                </a:ext>
              </a:extLst>
            </p:cNvPr>
            <p:cNvCxnSpPr>
              <a:cxnSpLocks/>
            </p:cNvCxnSpPr>
            <p:nvPr/>
          </p:nvCxnSpPr>
          <p:spPr>
            <a:xfrm flipH="1" flipV="1">
              <a:off x="4155130" y="2715243"/>
              <a:ext cx="470296" cy="72973"/>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ttore 2 20">
              <a:extLst>
                <a:ext uri="{FF2B5EF4-FFF2-40B4-BE49-F238E27FC236}">
                  <a16:creationId xmlns:a16="http://schemas.microsoft.com/office/drawing/2014/main" id="{B945B5E5-830D-5B78-BBFF-29405EE4E1BC}"/>
                </a:ext>
              </a:extLst>
            </p:cNvPr>
            <p:cNvCxnSpPr>
              <a:cxnSpLocks/>
            </p:cNvCxnSpPr>
            <p:nvPr/>
          </p:nvCxnSpPr>
          <p:spPr>
            <a:xfrm>
              <a:off x="2319792" y="3559227"/>
              <a:ext cx="437879" cy="250713"/>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Connettore 2 21">
              <a:extLst>
                <a:ext uri="{FF2B5EF4-FFF2-40B4-BE49-F238E27FC236}">
                  <a16:creationId xmlns:a16="http://schemas.microsoft.com/office/drawing/2014/main" id="{29A33B4B-5460-A247-D9E6-1B1857DB9E5E}"/>
                </a:ext>
              </a:extLst>
            </p:cNvPr>
            <p:cNvCxnSpPr>
              <a:cxnSpLocks/>
            </p:cNvCxnSpPr>
            <p:nvPr/>
          </p:nvCxnSpPr>
          <p:spPr>
            <a:xfrm>
              <a:off x="1865397" y="3754403"/>
              <a:ext cx="521713" cy="293619"/>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ttore 2 22">
              <a:extLst>
                <a:ext uri="{FF2B5EF4-FFF2-40B4-BE49-F238E27FC236}">
                  <a16:creationId xmlns:a16="http://schemas.microsoft.com/office/drawing/2014/main" id="{710EFA07-E3E6-6071-7691-4B843FD3C638}"/>
                </a:ext>
              </a:extLst>
            </p:cNvPr>
            <p:cNvCxnSpPr>
              <a:cxnSpLocks/>
            </p:cNvCxnSpPr>
            <p:nvPr/>
          </p:nvCxnSpPr>
          <p:spPr>
            <a:xfrm flipH="1" flipV="1">
              <a:off x="2528969" y="4042606"/>
              <a:ext cx="155461" cy="279513"/>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CasellaDiTesto 23">
              <a:extLst>
                <a:ext uri="{FF2B5EF4-FFF2-40B4-BE49-F238E27FC236}">
                  <a16:creationId xmlns:a16="http://schemas.microsoft.com/office/drawing/2014/main" id="{5675E389-8EA1-FA0E-1FC6-DA81F5171E23}"/>
                </a:ext>
              </a:extLst>
            </p:cNvPr>
            <p:cNvSpPr txBox="1"/>
            <p:nvPr/>
          </p:nvSpPr>
          <p:spPr>
            <a:xfrm>
              <a:off x="1807547" y="4525357"/>
              <a:ext cx="1074543" cy="307777"/>
            </a:xfrm>
            <a:prstGeom prst="rect">
              <a:avLst/>
            </a:prstGeom>
            <a:noFill/>
          </p:spPr>
          <p:txBody>
            <a:bodyPr wrap="square" rtlCol="0">
              <a:spAutoFit/>
            </a:bodyPr>
            <a:lstStyle/>
            <a:p>
              <a:r>
                <a:rPr lang="it-IT" sz="1400"/>
                <a:t>H</a:t>
              </a:r>
              <a:endParaRPr lang="en-GB" sz="1400"/>
            </a:p>
          </p:txBody>
        </p:sp>
        <p:cxnSp>
          <p:nvCxnSpPr>
            <p:cNvPr id="25" name="Connettore 2 24">
              <a:extLst>
                <a:ext uri="{FF2B5EF4-FFF2-40B4-BE49-F238E27FC236}">
                  <a16:creationId xmlns:a16="http://schemas.microsoft.com/office/drawing/2014/main" id="{8B2D4FD6-4D3B-A27C-33C8-59DF02B50324}"/>
                </a:ext>
              </a:extLst>
            </p:cNvPr>
            <p:cNvCxnSpPr>
              <a:cxnSpLocks/>
            </p:cNvCxnSpPr>
            <p:nvPr/>
          </p:nvCxnSpPr>
          <p:spPr>
            <a:xfrm flipH="1" flipV="1">
              <a:off x="1534418" y="4554785"/>
              <a:ext cx="330979" cy="124461"/>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6" name="CasellaDiTesto 25">
            <a:extLst>
              <a:ext uri="{FF2B5EF4-FFF2-40B4-BE49-F238E27FC236}">
                <a16:creationId xmlns:a16="http://schemas.microsoft.com/office/drawing/2014/main" id="{F3E24B21-DCF0-5EAD-CAAD-898EC900D62F}"/>
              </a:ext>
            </a:extLst>
          </p:cNvPr>
          <p:cNvSpPr txBox="1"/>
          <p:nvPr/>
        </p:nvSpPr>
        <p:spPr>
          <a:xfrm>
            <a:off x="87383" y="470097"/>
            <a:ext cx="60645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2400"/>
              <a:t>320 </a:t>
            </a:r>
            <a:r>
              <a:rPr lang="it-IT" sz="2400" err="1"/>
              <a:t>CsI</a:t>
            </a:r>
            <a:r>
              <a:rPr lang="it-IT" sz="2400"/>
              <a:t>(</a:t>
            </a:r>
            <a:r>
              <a:rPr lang="it-IT" sz="2400" err="1"/>
              <a:t>Tl</a:t>
            </a:r>
            <a:r>
              <a:rPr lang="it-IT" sz="2400"/>
              <a:t>) 12 cm </a:t>
            </a:r>
            <a:r>
              <a:rPr lang="it-IT" sz="2400" err="1"/>
              <a:t>thick</a:t>
            </a:r>
            <a:r>
              <a:rPr lang="it-IT" sz="2400"/>
              <a:t>, </a:t>
            </a:r>
            <a:r>
              <a:rPr lang="it-IT" sz="2400" err="1"/>
              <a:t>assembled</a:t>
            </a:r>
            <a:r>
              <a:rPr lang="it-IT" sz="2400"/>
              <a:t> in 8 rings, </a:t>
            </a:r>
          </a:p>
          <a:p>
            <a:r>
              <a:rPr lang="it-IT" sz="2400"/>
              <a:t>covering </a:t>
            </a:r>
            <a:r>
              <a:rPr lang="it-IT" sz="2400" err="1"/>
              <a:t>polar</a:t>
            </a:r>
            <a:r>
              <a:rPr lang="it-IT" sz="2400"/>
              <a:t> </a:t>
            </a:r>
            <a:r>
              <a:rPr lang="it-IT" sz="2400" err="1"/>
              <a:t>angles</a:t>
            </a:r>
            <a:r>
              <a:rPr lang="it-IT" sz="2400"/>
              <a:t> </a:t>
            </a:r>
            <a:r>
              <a:rPr lang="it-IT" sz="2400" err="1"/>
              <a:t>between</a:t>
            </a:r>
            <a:r>
              <a:rPr lang="it-IT" sz="2400"/>
              <a:t> 4.6 and 16 </a:t>
            </a:r>
            <a:r>
              <a:rPr lang="it-IT" sz="2400" err="1"/>
              <a:t>deg</a:t>
            </a:r>
            <a:endParaRPr lang="en-GB" sz="2400"/>
          </a:p>
        </p:txBody>
      </p:sp>
      <p:sp>
        <p:nvSpPr>
          <p:cNvPr id="29" name="CasellaDiTesto 28">
            <a:extLst>
              <a:ext uri="{FF2B5EF4-FFF2-40B4-BE49-F238E27FC236}">
                <a16:creationId xmlns:a16="http://schemas.microsoft.com/office/drawing/2014/main" id="{B64A05B5-5CC2-FEE8-5544-4A8069C0AC37}"/>
              </a:ext>
            </a:extLst>
          </p:cNvPr>
          <p:cNvSpPr txBox="1"/>
          <p:nvPr/>
        </p:nvSpPr>
        <p:spPr>
          <a:xfrm>
            <a:off x="0" y="0"/>
            <a:ext cx="12192000" cy="405870"/>
          </a:xfrm>
          <a:prstGeom prst="rect">
            <a:avLst/>
          </a:prstGeom>
          <a:ln/>
        </p:spPr>
        <p:style>
          <a:lnRef idx="1">
            <a:schemeClr val="accent4"/>
          </a:lnRef>
          <a:fillRef idx="2">
            <a:schemeClr val="accent4"/>
          </a:fillRef>
          <a:effectRef idx="1">
            <a:schemeClr val="accent4"/>
          </a:effectRef>
          <a:fontRef idx="minor">
            <a:schemeClr val="dk1"/>
          </a:fontRef>
        </p:style>
        <p:txBody>
          <a:bodyPr vert="horz" wrap="none" lIns="81638" tIns="40819" rIns="81638" bIns="40819" anchorCtr="0" compatLnSpc="0"/>
          <a:lstStyle/>
          <a:p>
            <a:pPr hangingPunct="0"/>
            <a:r>
              <a:rPr lang="en-US" sz="2400" b="1">
                <a:solidFill>
                  <a:schemeClr val="tx1"/>
                </a:solidFill>
                <a:highlight>
                  <a:scrgbClr r="0" g="0" b="0">
                    <a:alpha val="0"/>
                  </a:scrgbClr>
                </a:highlight>
                <a:ea typeface="Droid Sans Fallback" pitchFamily="2"/>
                <a:cs typeface="Times New Roman" pitchFamily="34"/>
              </a:rPr>
              <a:t>CHIMERA  final goal:  reaction plane determination  </a:t>
            </a:r>
            <a:endParaRPr lang="en-US" sz="2000" b="1">
              <a:solidFill>
                <a:schemeClr val="tx1"/>
              </a:solidFill>
              <a:highlight>
                <a:scrgbClr r="0" g="0" b="0">
                  <a:alpha val="0"/>
                </a:scrgbClr>
              </a:highlight>
              <a:ea typeface="Droid Sans Fallback" pitchFamily="2"/>
              <a:cs typeface="Droid Sans Devanagari" pitchFamily="2"/>
            </a:endParaRPr>
          </a:p>
        </p:txBody>
      </p:sp>
      <p:pic>
        <p:nvPicPr>
          <p:cNvPr id="31" name="Immagine 30">
            <a:extLst>
              <a:ext uri="{FF2B5EF4-FFF2-40B4-BE49-F238E27FC236}">
                <a16:creationId xmlns:a16="http://schemas.microsoft.com/office/drawing/2014/main" id="{16BC4AE0-2544-E0F7-DA66-B3EC027649D2}"/>
              </a:ext>
            </a:extLst>
          </p:cNvPr>
          <p:cNvPicPr>
            <a:picLocks noChangeAspect="1"/>
          </p:cNvPicPr>
          <p:nvPr/>
        </p:nvPicPr>
        <p:blipFill>
          <a:blip r:embed="rId3"/>
          <a:stretch>
            <a:fillRect/>
          </a:stretch>
        </p:blipFill>
        <p:spPr>
          <a:xfrm>
            <a:off x="10157670" y="202935"/>
            <a:ext cx="1868935" cy="1934553"/>
          </a:xfrm>
          <a:prstGeom prst="rect">
            <a:avLst/>
          </a:prstGeom>
        </p:spPr>
      </p:pic>
      <p:pic>
        <p:nvPicPr>
          <p:cNvPr id="34" name="Immagine 33" descr="Immagine che contiene testo, schermata, Diagramma, diagramma&#10;&#10;Descrizione generata automaticamente">
            <a:extLst>
              <a:ext uri="{FF2B5EF4-FFF2-40B4-BE49-F238E27FC236}">
                <a16:creationId xmlns:a16="http://schemas.microsoft.com/office/drawing/2014/main" id="{F0B3EDA6-9E4D-33B3-4775-2FCDEF66D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910" y="727730"/>
            <a:ext cx="3903197" cy="3355380"/>
          </a:xfrm>
          <a:prstGeom prst="rect">
            <a:avLst/>
          </a:prstGeom>
          <a:effectLst>
            <a:glow rad="228600">
              <a:schemeClr val="accent4">
                <a:satMod val="175000"/>
                <a:alpha val="40000"/>
              </a:schemeClr>
            </a:glow>
          </a:effectLst>
        </p:spPr>
      </p:pic>
      <p:sp>
        <p:nvSpPr>
          <p:cNvPr id="35" name="CasellaDiTesto 34">
            <a:extLst>
              <a:ext uri="{FF2B5EF4-FFF2-40B4-BE49-F238E27FC236}">
                <a16:creationId xmlns:a16="http://schemas.microsoft.com/office/drawing/2014/main" id="{9A898FDD-C11C-D19E-5C6A-9E894F1911E2}"/>
              </a:ext>
            </a:extLst>
          </p:cNvPr>
          <p:cNvSpPr txBox="1"/>
          <p:nvPr/>
        </p:nvSpPr>
        <p:spPr>
          <a:xfrm>
            <a:off x="1226183" y="5320228"/>
            <a:ext cx="3577635"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a:t>Ring 6 (all) and Ring 5 (partial) preliminary data analysis (particle identification and calibration procedures).  Work in progress . . .  </a:t>
            </a:r>
          </a:p>
        </p:txBody>
      </p:sp>
      <p:pic>
        <p:nvPicPr>
          <p:cNvPr id="3" name="Immagine 2" descr="Immagine che contiene testo, diagramma, linea, Diagramma&#10;&#10;Descrizione generata automaticamente">
            <a:extLst>
              <a:ext uri="{FF2B5EF4-FFF2-40B4-BE49-F238E27FC236}">
                <a16:creationId xmlns:a16="http://schemas.microsoft.com/office/drawing/2014/main" id="{87ACE62D-D02A-9D24-CAC4-78536AE154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3838" y="4233345"/>
            <a:ext cx="4039562" cy="2529351"/>
          </a:xfrm>
          <a:prstGeom prst="rect">
            <a:avLst/>
          </a:prstGeom>
          <a:ln>
            <a:solidFill>
              <a:schemeClr val="tx1"/>
            </a:solidFill>
          </a:ln>
        </p:spPr>
      </p:pic>
    </p:spTree>
    <p:extLst>
      <p:ext uri="{BB962C8B-B14F-4D97-AF65-F5344CB8AC3E}">
        <p14:creationId xmlns:p14="http://schemas.microsoft.com/office/powerpoint/2010/main" val="275289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3"/>
          <p:cNvSpPr txBox="1">
            <a:spLocks noChangeArrowheads="1"/>
          </p:cNvSpPr>
          <p:nvPr/>
        </p:nvSpPr>
        <p:spPr bwMode="auto">
          <a:xfrm>
            <a:off x="48066" y="-105214"/>
            <a:ext cx="12192000" cy="457200"/>
          </a:xfrm>
          <a:prstGeom prst="rect">
            <a:avLst/>
          </a:prstGeom>
          <a:gradFill rotWithShape="1">
            <a:gsLst>
              <a:gs pos="0">
                <a:srgbClr val="339966">
                  <a:gamma/>
                  <a:tint val="34118"/>
                  <a:invGamma/>
                </a:srgbClr>
              </a:gs>
              <a:gs pos="100000">
                <a:srgbClr val="339966"/>
              </a:gs>
            </a:gsLst>
            <a:lin ang="18900000" scaled="1"/>
          </a:gradFill>
          <a:ln w="9525">
            <a:noFill/>
            <a:miter lim="800000"/>
            <a:headEnd/>
            <a:tailEnd/>
          </a:ln>
          <a:effectLst/>
        </p:spPr>
        <p:txBody>
          <a:bodyPr wrap="square">
            <a:spAutoFit/>
          </a:bodyPr>
          <a:lstStyle/>
          <a:p>
            <a:pPr>
              <a:spcBef>
                <a:spcPct val="50000"/>
              </a:spcBef>
              <a:defRPr/>
            </a:pPr>
            <a:r>
              <a:rPr lang="it-IT" sz="2400" b="1">
                <a:solidFill>
                  <a:srgbClr val="000000"/>
                </a:solidFill>
              </a:rPr>
              <a:t>GET + CHIMERA DAQ  COUPLING (a brief overview)  </a:t>
            </a:r>
          </a:p>
        </p:txBody>
      </p:sp>
      <p:sp>
        <p:nvSpPr>
          <p:cNvPr id="5" name="CasellaDiTesto 4"/>
          <p:cNvSpPr txBox="1"/>
          <p:nvPr/>
        </p:nvSpPr>
        <p:spPr>
          <a:xfrm>
            <a:off x="262372" y="4180138"/>
            <a:ext cx="11667256" cy="255454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it-IT" sz="2000" b="1"/>
              <a:t>We use  «</a:t>
            </a:r>
            <a:r>
              <a:rPr lang="it-IT" sz="2000" b="1">
                <a:solidFill>
                  <a:schemeClr val="tx1"/>
                </a:solidFill>
              </a:rPr>
              <a:t>NARVAL</a:t>
            </a:r>
            <a:r>
              <a:rPr lang="it-IT" sz="2000" b="1"/>
              <a:t>» as supervisor for both </a:t>
            </a:r>
            <a:r>
              <a:rPr lang="it-IT" sz="2000" b="1">
                <a:solidFill>
                  <a:srgbClr val="FF0000"/>
                </a:solidFill>
              </a:rPr>
              <a:t>CHIMERA</a:t>
            </a:r>
            <a:r>
              <a:rPr lang="it-IT" sz="2000" b="1"/>
              <a:t> and </a:t>
            </a:r>
            <a:r>
              <a:rPr lang="it-IT" sz="2000" b="1">
                <a:solidFill>
                  <a:srgbClr val="0000FF"/>
                </a:solidFill>
              </a:rPr>
              <a:t>GET</a:t>
            </a:r>
            <a:r>
              <a:rPr lang="it-IT" sz="2000" b="1"/>
              <a:t> data acquisitions (Ubuntu, CentOS)</a:t>
            </a:r>
          </a:p>
          <a:p>
            <a:pPr marL="285750" indent="-285750">
              <a:buFont typeface="Arial" panose="020B0604020202020204" pitchFamily="34" charset="0"/>
              <a:buChar char="•"/>
            </a:pPr>
            <a:r>
              <a:rPr lang="it-IT" sz="2000" b="1"/>
              <a:t> developed at IPN-Orsay by X. Grave  (maintained at GANIL, no source code available)</a:t>
            </a:r>
          </a:p>
          <a:p>
            <a:pPr marL="285750" indent="-285750">
              <a:buFont typeface="Arial" panose="020B0604020202020204" pitchFamily="34" charset="0"/>
              <a:buChar char="•"/>
            </a:pPr>
            <a:r>
              <a:rPr lang="it-IT" sz="2000" b="1"/>
              <a:t> based on the concept of generic Actors</a:t>
            </a:r>
          </a:p>
          <a:p>
            <a:pPr marL="285750" indent="-285750">
              <a:buFont typeface="Arial" panose="020B0604020202020204" pitchFamily="34" charset="0"/>
              <a:buChar char="•"/>
            </a:pPr>
            <a:r>
              <a:rPr lang="it-IT" sz="2000" b="1"/>
              <a:t> written in OO language ADA (core) with C++ interface </a:t>
            </a:r>
          </a:p>
          <a:p>
            <a:pPr marL="285750" indent="-285750">
              <a:buFont typeface="Arial" panose="020B0604020202020204" pitchFamily="34" charset="0"/>
              <a:buChar char="•"/>
            </a:pPr>
            <a:r>
              <a:rPr lang="it-IT" sz="2000" b="1"/>
              <a:t> Data flow:   TCP/IP</a:t>
            </a:r>
          </a:p>
          <a:p>
            <a:pPr marL="285750" indent="-285750">
              <a:buFont typeface="Arial" panose="020B0604020202020204" pitchFamily="34" charset="0"/>
              <a:buChar char="•"/>
            </a:pPr>
            <a:r>
              <a:rPr lang="it-IT" sz="2000" b="1"/>
              <a:t> Run Control Core  and GUI interface based on Java (GANIL) </a:t>
            </a:r>
            <a:br>
              <a:rPr lang="it-IT" sz="2000" b="1"/>
            </a:br>
            <a:r>
              <a:rPr lang="it-IT" sz="2000" b="1">
                <a:solidFill>
                  <a:srgbClr val="0000FF"/>
                </a:solidFill>
              </a:rPr>
              <a:t>VME DAQ, VME-GET Coupling, Data Analysis software for CoBo(s) and VME and  general </a:t>
            </a:r>
            <a:r>
              <a:rPr lang="it-IT" sz="2000" b="1">
                <a:solidFill>
                  <a:srgbClr val="FFC000"/>
                </a:solidFill>
              </a:rPr>
              <a:t>MERGER </a:t>
            </a:r>
            <a:r>
              <a:rPr lang="it-IT" sz="2000" b="1">
                <a:solidFill>
                  <a:srgbClr val="0000FF"/>
                </a:solidFill>
              </a:rPr>
              <a:t>developed and mainteined at INFN Catania </a:t>
            </a:r>
          </a:p>
        </p:txBody>
      </p:sp>
      <p:grpSp>
        <p:nvGrpSpPr>
          <p:cNvPr id="4" name="Gruppo 3">
            <a:extLst>
              <a:ext uri="{FF2B5EF4-FFF2-40B4-BE49-F238E27FC236}">
                <a16:creationId xmlns:a16="http://schemas.microsoft.com/office/drawing/2014/main" id="{DD3677F6-ED97-C8B1-4A4B-2AFFA8373902}"/>
              </a:ext>
            </a:extLst>
          </p:cNvPr>
          <p:cNvGrpSpPr/>
          <p:nvPr/>
        </p:nvGrpSpPr>
        <p:grpSpPr>
          <a:xfrm>
            <a:off x="2896008" y="102642"/>
            <a:ext cx="6496115" cy="4077496"/>
            <a:chOff x="2762152" y="317477"/>
            <a:chExt cx="6793183" cy="4051920"/>
          </a:xfrm>
        </p:grpSpPr>
        <p:grpSp>
          <p:nvGrpSpPr>
            <p:cNvPr id="3" name="Gruppo 2">
              <a:extLst>
                <a:ext uri="{FF2B5EF4-FFF2-40B4-BE49-F238E27FC236}">
                  <a16:creationId xmlns:a16="http://schemas.microsoft.com/office/drawing/2014/main" id="{F27A96DE-6D3A-D1D5-FB17-46D314340EFB}"/>
                </a:ext>
              </a:extLst>
            </p:cNvPr>
            <p:cNvGrpSpPr/>
            <p:nvPr/>
          </p:nvGrpSpPr>
          <p:grpSpPr>
            <a:xfrm>
              <a:off x="2762152" y="317477"/>
              <a:ext cx="6793183" cy="4051920"/>
              <a:chOff x="2762152" y="317477"/>
              <a:chExt cx="6793183" cy="4051920"/>
            </a:xfrm>
          </p:grpSpPr>
          <p:grpSp>
            <p:nvGrpSpPr>
              <p:cNvPr id="6" name="Gruppo 5"/>
              <p:cNvGrpSpPr/>
              <p:nvPr/>
            </p:nvGrpSpPr>
            <p:grpSpPr>
              <a:xfrm>
                <a:off x="2762152" y="317477"/>
                <a:ext cx="6793183" cy="4051920"/>
                <a:chOff x="683568" y="404664"/>
                <a:chExt cx="6840760" cy="4176464"/>
              </a:xfrm>
            </p:grpSpPr>
            <p:sp>
              <p:nvSpPr>
                <p:cNvPr id="7" name="CasellaDiTesto 6"/>
                <p:cNvSpPr txBox="1"/>
                <p:nvPr/>
              </p:nvSpPr>
              <p:spPr>
                <a:xfrm>
                  <a:off x="899592" y="1268760"/>
                  <a:ext cx="1080120" cy="380684"/>
                </a:xfrm>
                <a:prstGeom prst="rect">
                  <a:avLst/>
                </a:prstGeom>
                <a:noFill/>
              </p:spPr>
              <p:txBody>
                <a:bodyPr wrap="square" rtlCol="0">
                  <a:spAutoFit/>
                </a:bodyPr>
                <a:lstStyle/>
                <a:p>
                  <a:endParaRPr lang="it-IT"/>
                </a:p>
              </p:txBody>
            </p:sp>
            <p:pic>
              <p:nvPicPr>
                <p:cNvPr id="8" name="Picture 4" descr="C:\Documents and Settings\Infn\Documenti\FARCOS_proposal_PAC_2011\farcos_demostrator_45deg_wall.jpg"/>
                <p:cNvPicPr>
                  <a:picLocks noChangeAspect="1" noChangeArrowheads="1"/>
                </p:cNvPicPr>
                <p:nvPr/>
              </p:nvPicPr>
              <p:blipFill>
                <a:blip r:embed="rId2" cstate="print"/>
                <a:srcRect/>
                <a:stretch>
                  <a:fillRect/>
                </a:stretch>
              </p:blipFill>
              <p:spPr bwMode="auto">
                <a:xfrm>
                  <a:off x="755576" y="908720"/>
                  <a:ext cx="1710380" cy="1368152"/>
                </a:xfrm>
                <a:prstGeom prst="rect">
                  <a:avLst/>
                </a:prstGeom>
                <a:noFill/>
                <a:ln w="9525">
                  <a:solidFill>
                    <a:schemeClr val="tx1"/>
                  </a:solidFill>
                  <a:miter lim="800000"/>
                  <a:headEnd/>
                  <a:tailEnd/>
                </a:ln>
                <a:effectLst>
                  <a:glow rad="101600">
                    <a:schemeClr val="accent6">
                      <a:satMod val="175000"/>
                      <a:alpha val="40000"/>
                    </a:schemeClr>
                  </a:glow>
                </a:effectLst>
              </p:spPr>
            </p:pic>
            <p:pic>
              <p:nvPicPr>
                <p:cNvPr id="9" name="Picture 5" descr="_MG_6289_s"/>
                <p:cNvPicPr>
                  <a:picLocks noChangeAspect="1" noChangeArrowheads="1"/>
                </p:cNvPicPr>
                <p:nvPr/>
              </p:nvPicPr>
              <p:blipFill>
                <a:blip r:embed="rId3" cstate="print"/>
                <a:srcRect/>
                <a:stretch>
                  <a:fillRect/>
                </a:stretch>
              </p:blipFill>
              <p:spPr bwMode="auto">
                <a:xfrm>
                  <a:off x="755576" y="2924944"/>
                  <a:ext cx="1728192" cy="1200482"/>
                </a:xfrm>
                <a:prstGeom prst="rect">
                  <a:avLst/>
                </a:prstGeom>
                <a:noFill/>
                <a:ln>
                  <a:noFill/>
                </a:ln>
                <a:effectLst/>
              </p:spPr>
            </p:pic>
            <p:pic>
              <p:nvPicPr>
                <p:cNvPr id="10" name="Immagine 9" descr="Senza titolo-2.png"/>
                <p:cNvPicPr>
                  <a:picLocks noChangeAspect="1"/>
                </p:cNvPicPr>
                <p:nvPr/>
              </p:nvPicPr>
              <p:blipFill>
                <a:blip r:embed="rId4" cstate="print"/>
                <a:stretch>
                  <a:fillRect/>
                </a:stretch>
              </p:blipFill>
              <p:spPr>
                <a:xfrm>
                  <a:off x="827584" y="1772816"/>
                  <a:ext cx="879703" cy="576064"/>
                </a:xfrm>
                <a:prstGeom prst="rect">
                  <a:avLst/>
                </a:prstGeom>
              </p:spPr>
            </p:pic>
            <p:sp>
              <p:nvSpPr>
                <p:cNvPr id="11" name="CasellaDiTesto 10"/>
                <p:cNvSpPr txBox="1"/>
                <p:nvPr/>
              </p:nvSpPr>
              <p:spPr>
                <a:xfrm rot="16200000">
                  <a:off x="2374885" y="3609890"/>
                  <a:ext cx="864097" cy="646331"/>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wrap="square" rtlCol="0">
                  <a:spAutoFit/>
                </a:bodyPr>
                <a:lstStyle/>
                <a:p>
                  <a:pPr algn="ctr"/>
                  <a:r>
                    <a:rPr lang="it-IT"/>
                    <a:t>Silicon FEE</a:t>
                  </a:r>
                </a:p>
              </p:txBody>
            </p:sp>
            <p:sp>
              <p:nvSpPr>
                <p:cNvPr id="12" name="CasellaDiTesto 11"/>
                <p:cNvSpPr txBox="1"/>
                <p:nvPr/>
              </p:nvSpPr>
              <p:spPr>
                <a:xfrm rot="16200000">
                  <a:off x="1984358" y="1408130"/>
                  <a:ext cx="1368152" cy="369332"/>
                </a:xfrm>
                <a:prstGeom prst="rect">
                  <a:avLst/>
                </a:prstGeom>
                <a:gradFill>
                  <a:gsLst>
                    <a:gs pos="0">
                      <a:srgbClr val="DDEBCF"/>
                    </a:gs>
                    <a:gs pos="50000">
                      <a:srgbClr val="9CB86E"/>
                    </a:gs>
                    <a:gs pos="100000">
                      <a:srgbClr val="156B13"/>
                    </a:gs>
                  </a:gsLst>
                  <a:lin ang="5400000" scaled="0"/>
                </a:gradFill>
              </p:spPr>
              <p:txBody>
                <a:bodyPr wrap="square" rtlCol="0">
                  <a:spAutoFit/>
                </a:bodyPr>
                <a:lstStyle/>
                <a:p>
                  <a:pPr algn="ctr"/>
                  <a:r>
                    <a:rPr lang="it-IT"/>
                    <a:t>GET </a:t>
                  </a:r>
                </a:p>
              </p:txBody>
            </p:sp>
            <p:sp>
              <p:nvSpPr>
                <p:cNvPr id="13" name="CasellaDiTesto 12"/>
                <p:cNvSpPr txBox="1"/>
                <p:nvPr/>
              </p:nvSpPr>
              <p:spPr>
                <a:xfrm rot="16200000">
                  <a:off x="2442702" y="2749986"/>
                  <a:ext cx="728464" cy="646331"/>
                </a:xfrm>
                <a:prstGeom prst="rect">
                  <a:avLst/>
                </a:prstGeom>
                <a:gradFill>
                  <a:gsLst>
                    <a:gs pos="0">
                      <a:srgbClr val="DDEBCF"/>
                    </a:gs>
                    <a:gs pos="50000">
                      <a:srgbClr val="9CB86E"/>
                    </a:gs>
                    <a:gs pos="100000">
                      <a:srgbClr val="156B13"/>
                    </a:gs>
                  </a:gsLst>
                  <a:lin ang="5400000" scaled="0"/>
                </a:gradFill>
              </p:spPr>
              <p:txBody>
                <a:bodyPr wrap="square" rtlCol="0">
                  <a:spAutoFit/>
                </a:bodyPr>
                <a:lstStyle/>
                <a:p>
                  <a:pPr algn="ctr"/>
                  <a:r>
                    <a:rPr lang="it-IT"/>
                    <a:t>CsI GET</a:t>
                  </a:r>
                </a:p>
              </p:txBody>
            </p:sp>
            <p:sp>
              <p:nvSpPr>
                <p:cNvPr id="14" name="Freccia a destra 13"/>
                <p:cNvSpPr/>
                <p:nvPr/>
              </p:nvSpPr>
              <p:spPr>
                <a:xfrm>
                  <a:off x="3131840" y="3861048"/>
                  <a:ext cx="576064"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p:cNvSpPr/>
                <p:nvPr/>
              </p:nvSpPr>
              <p:spPr>
                <a:xfrm>
                  <a:off x="2843808" y="1556792"/>
                  <a:ext cx="864096"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p:cNvSpPr/>
                <p:nvPr/>
              </p:nvSpPr>
              <p:spPr>
                <a:xfrm>
                  <a:off x="3131840" y="2996952"/>
                  <a:ext cx="576064"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rot="16200000">
                  <a:off x="2560421" y="1840179"/>
                  <a:ext cx="2664298" cy="369332"/>
                </a:xfrm>
                <a:prstGeom prst="rect">
                  <a:avLst/>
                </a:prstGeom>
                <a:noFill/>
                <a:ln w="25400">
                  <a:solidFill>
                    <a:schemeClr val="tx1"/>
                  </a:solidFill>
                </a:ln>
              </p:spPr>
              <p:txBody>
                <a:bodyPr wrap="square" rtlCol="0">
                  <a:spAutoFit/>
                </a:bodyPr>
                <a:lstStyle/>
                <a:p>
                  <a:pPr algn="ctr"/>
                  <a:r>
                    <a:rPr lang="it-IT"/>
                    <a:t>µTCA   BUS</a:t>
                  </a:r>
                </a:p>
              </p:txBody>
            </p:sp>
            <p:sp>
              <p:nvSpPr>
                <p:cNvPr id="18" name="CasellaDiTesto 17"/>
                <p:cNvSpPr txBox="1"/>
                <p:nvPr/>
              </p:nvSpPr>
              <p:spPr>
                <a:xfrm rot="16200000">
                  <a:off x="3352511" y="3856401"/>
                  <a:ext cx="1080119" cy="369332"/>
                </a:xfrm>
                <a:prstGeom prst="rect">
                  <a:avLst/>
                </a:prstGeom>
                <a:noFill/>
                <a:ln w="25400">
                  <a:solidFill>
                    <a:srgbClr val="FF0000"/>
                  </a:solidFill>
                </a:ln>
              </p:spPr>
              <p:txBody>
                <a:bodyPr wrap="square" rtlCol="0">
                  <a:spAutoFit/>
                </a:bodyPr>
                <a:lstStyle/>
                <a:p>
                  <a:pPr algn="ctr"/>
                  <a:r>
                    <a:rPr lang="it-IT"/>
                    <a:t>VME BUS</a:t>
                  </a:r>
                </a:p>
              </p:txBody>
            </p:sp>
            <p:sp>
              <p:nvSpPr>
                <p:cNvPr id="19" name="CasellaDiTesto 18"/>
                <p:cNvSpPr txBox="1"/>
                <p:nvPr/>
              </p:nvSpPr>
              <p:spPr>
                <a:xfrm rot="16200000">
                  <a:off x="4103078" y="1377642"/>
                  <a:ext cx="1872207" cy="646331"/>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pPr algn="ctr"/>
                  <a:r>
                    <a:rPr lang="it-IT"/>
                    <a:t>ELECTRONIC CONTROL CORE</a:t>
                  </a:r>
                </a:p>
              </p:txBody>
            </p:sp>
            <p:sp>
              <p:nvSpPr>
                <p:cNvPr id="20" name="CasellaDiTesto 19"/>
                <p:cNvSpPr txBox="1"/>
                <p:nvPr/>
              </p:nvSpPr>
              <p:spPr>
                <a:xfrm rot="16200000">
                  <a:off x="4139082" y="3285853"/>
                  <a:ext cx="1800199" cy="646331"/>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pPr algn="ctr"/>
                  <a:r>
                    <a:rPr lang="it-IT"/>
                    <a:t>ELECTRONIC CONTROL CORE</a:t>
                  </a:r>
                </a:p>
              </p:txBody>
            </p:sp>
            <p:sp>
              <p:nvSpPr>
                <p:cNvPr id="21" name="CasellaDiTesto 20"/>
                <p:cNvSpPr txBox="1"/>
                <p:nvPr/>
              </p:nvSpPr>
              <p:spPr>
                <a:xfrm>
                  <a:off x="4716016" y="404664"/>
                  <a:ext cx="2664296" cy="380684"/>
                </a:xfrm>
                <a:prstGeom prst="rect">
                  <a:avLst/>
                </a:prstGeom>
                <a:noFill/>
              </p:spPr>
              <p:txBody>
                <a:bodyPr wrap="square" rtlCol="0">
                  <a:spAutoFit/>
                </a:bodyPr>
                <a:lstStyle/>
                <a:p>
                  <a:r>
                    <a:rPr lang="it-IT"/>
                    <a:t>Acquisition node servers </a:t>
                  </a:r>
                </a:p>
              </p:txBody>
            </p:sp>
            <p:cxnSp>
              <p:nvCxnSpPr>
                <p:cNvPr id="22" name="Connettore 4 21"/>
                <p:cNvCxnSpPr/>
                <p:nvPr/>
              </p:nvCxnSpPr>
              <p:spPr>
                <a:xfrm>
                  <a:off x="4067944" y="1700808"/>
                  <a:ext cx="648072" cy="216024"/>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Connettore 4 22"/>
                <p:cNvCxnSpPr/>
                <p:nvPr/>
              </p:nvCxnSpPr>
              <p:spPr>
                <a:xfrm>
                  <a:off x="4067944" y="3717032"/>
                  <a:ext cx="648072" cy="216024"/>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rot="16200000">
                  <a:off x="4288614" y="2488250"/>
                  <a:ext cx="3384376" cy="369332"/>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wrap="square" rtlCol="0">
                  <a:spAutoFit/>
                </a:bodyPr>
                <a:lstStyle/>
                <a:p>
                  <a:pPr algn="ctr"/>
                  <a:r>
                    <a:rPr lang="it-IT" b="1"/>
                    <a:t>DATA CATCHING &amp; FILTERING </a:t>
                  </a:r>
                </a:p>
              </p:txBody>
            </p:sp>
            <p:sp>
              <p:nvSpPr>
                <p:cNvPr id="25" name="CasellaDiTesto 24"/>
                <p:cNvSpPr txBox="1"/>
                <p:nvPr/>
              </p:nvSpPr>
              <p:spPr>
                <a:xfrm rot="16200000">
                  <a:off x="4824028" y="2522568"/>
                  <a:ext cx="3384376" cy="369332"/>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wrap="square" rtlCol="0">
                  <a:spAutoFit/>
                </a:bodyPr>
                <a:lstStyle/>
                <a:p>
                  <a:pPr algn="ctr"/>
                  <a:r>
                    <a:rPr lang="it-IT"/>
                    <a:t> </a:t>
                  </a:r>
                  <a:r>
                    <a:rPr lang="it-IT" b="1"/>
                    <a:t>STORAGE</a:t>
                  </a:r>
                  <a:r>
                    <a:rPr lang="it-IT"/>
                    <a:t> </a:t>
                  </a:r>
                </a:p>
              </p:txBody>
            </p:sp>
            <p:sp>
              <p:nvSpPr>
                <p:cNvPr id="26" name="CasellaDiTesto 25"/>
                <p:cNvSpPr txBox="1"/>
                <p:nvPr/>
              </p:nvSpPr>
              <p:spPr>
                <a:xfrm>
                  <a:off x="4067944" y="1268760"/>
                  <a:ext cx="576064" cy="380684"/>
                </a:xfrm>
                <a:prstGeom prst="rect">
                  <a:avLst/>
                </a:prstGeom>
                <a:noFill/>
              </p:spPr>
              <p:txBody>
                <a:bodyPr wrap="square" rtlCol="0">
                  <a:spAutoFit/>
                </a:bodyPr>
                <a:lstStyle/>
                <a:p>
                  <a:r>
                    <a:rPr lang="it-IT"/>
                    <a:t>Eth.</a:t>
                  </a:r>
                </a:p>
              </p:txBody>
            </p:sp>
            <p:sp>
              <p:nvSpPr>
                <p:cNvPr id="27" name="CasellaDiTesto 26"/>
                <p:cNvSpPr txBox="1"/>
                <p:nvPr/>
              </p:nvSpPr>
              <p:spPr>
                <a:xfrm>
                  <a:off x="4067944" y="3356992"/>
                  <a:ext cx="576064" cy="380684"/>
                </a:xfrm>
                <a:prstGeom prst="rect">
                  <a:avLst/>
                </a:prstGeom>
                <a:noFill/>
              </p:spPr>
              <p:txBody>
                <a:bodyPr wrap="square" rtlCol="0">
                  <a:spAutoFit/>
                </a:bodyPr>
                <a:lstStyle/>
                <a:p>
                  <a:r>
                    <a:rPr lang="it-IT"/>
                    <a:t>Eth.</a:t>
                  </a:r>
                </a:p>
              </p:txBody>
            </p:sp>
            <p:sp>
              <p:nvSpPr>
                <p:cNvPr id="28" name="Freccia a destra 27"/>
                <p:cNvSpPr/>
                <p:nvPr/>
              </p:nvSpPr>
              <p:spPr>
                <a:xfrm>
                  <a:off x="5364088" y="1844824"/>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destra 28"/>
                <p:cNvSpPr/>
                <p:nvPr/>
              </p:nvSpPr>
              <p:spPr>
                <a:xfrm>
                  <a:off x="5364088" y="3501008"/>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p:cNvSpPr txBox="1"/>
                <p:nvPr/>
              </p:nvSpPr>
              <p:spPr>
                <a:xfrm rot="16200000">
                  <a:off x="5413989" y="2503005"/>
                  <a:ext cx="3384376" cy="369332"/>
                </a:xfrm>
                <a:prstGeom prst="rect">
                  <a:avLst/>
                </a:prstGeom>
                <a:gradFill>
                  <a:gsLst>
                    <a:gs pos="50425">
                      <a:srgbClr val="92D050"/>
                    </a:gs>
                    <a:gs pos="0">
                      <a:srgbClr val="FBEAC7"/>
                    </a:gs>
                    <a:gs pos="17999">
                      <a:srgbClr val="FEE7F2"/>
                    </a:gs>
                    <a:gs pos="36000">
                      <a:srgbClr val="FAC77D"/>
                    </a:gs>
                    <a:gs pos="61000">
                      <a:srgbClr val="FBA97D"/>
                    </a:gs>
                    <a:gs pos="82001">
                      <a:srgbClr val="FBD49C"/>
                    </a:gs>
                    <a:gs pos="100000">
                      <a:srgbClr val="FEE7F2"/>
                    </a:gs>
                  </a:gsLst>
                  <a:lin ang="5400000" scaled="0"/>
                </a:gradFill>
              </p:spPr>
              <p:txBody>
                <a:bodyPr wrap="square" rtlCol="0">
                  <a:spAutoFit/>
                </a:bodyPr>
                <a:lstStyle/>
                <a:p>
                  <a:pPr algn="ctr"/>
                  <a:r>
                    <a:rPr lang="it-IT" b="1"/>
                    <a:t> OFF-LINE   MERGER </a:t>
                  </a:r>
                </a:p>
              </p:txBody>
            </p:sp>
            <p:sp>
              <p:nvSpPr>
                <p:cNvPr id="31" name="Freccia a destra 30"/>
                <p:cNvSpPr/>
                <p:nvPr/>
              </p:nvSpPr>
              <p:spPr>
                <a:xfrm>
                  <a:off x="6156176" y="2708920"/>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p:cNvSpPr/>
                <p:nvPr/>
              </p:nvSpPr>
              <p:spPr>
                <a:xfrm>
                  <a:off x="6702673" y="2708920"/>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arrotondato 32"/>
                <p:cNvSpPr/>
                <p:nvPr/>
              </p:nvSpPr>
              <p:spPr>
                <a:xfrm>
                  <a:off x="5508104" y="764704"/>
                  <a:ext cx="2016224" cy="381642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p:cNvSpPr txBox="1"/>
                <p:nvPr/>
              </p:nvSpPr>
              <p:spPr>
                <a:xfrm>
                  <a:off x="683568" y="836712"/>
                  <a:ext cx="1008112" cy="380684"/>
                </a:xfrm>
                <a:prstGeom prst="rect">
                  <a:avLst/>
                </a:prstGeom>
                <a:noFill/>
              </p:spPr>
              <p:txBody>
                <a:bodyPr wrap="square" rtlCol="0">
                  <a:spAutoFit/>
                </a:bodyPr>
                <a:lstStyle/>
                <a:p>
                  <a:r>
                    <a:rPr lang="it-IT" b="1"/>
                    <a:t>FARCOS</a:t>
                  </a:r>
                </a:p>
              </p:txBody>
            </p:sp>
            <p:sp>
              <p:nvSpPr>
                <p:cNvPr id="35" name="CasellaDiTesto 34"/>
                <p:cNvSpPr txBox="1"/>
                <p:nvPr/>
              </p:nvSpPr>
              <p:spPr>
                <a:xfrm>
                  <a:off x="755576" y="2924944"/>
                  <a:ext cx="1152128" cy="380684"/>
                </a:xfrm>
                <a:prstGeom prst="rect">
                  <a:avLst/>
                </a:prstGeom>
                <a:noFill/>
              </p:spPr>
              <p:txBody>
                <a:bodyPr wrap="square" rtlCol="0">
                  <a:spAutoFit/>
                </a:bodyPr>
                <a:lstStyle/>
                <a:p>
                  <a:r>
                    <a:rPr lang="it-IT" b="1">
                      <a:solidFill>
                        <a:schemeClr val="bg1"/>
                      </a:solidFill>
                    </a:rPr>
                    <a:t>CHIMERA</a:t>
                  </a:r>
                </a:p>
              </p:txBody>
            </p:sp>
          </p:grpSp>
          <p:sp>
            <p:nvSpPr>
              <p:cNvPr id="36" name="Freccia a destra 35"/>
              <p:cNvSpPr/>
              <p:nvPr/>
            </p:nvSpPr>
            <p:spPr>
              <a:xfrm>
                <a:off x="8718828" y="2871902"/>
                <a:ext cx="214522" cy="139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 name="Freccia a destra 36"/>
            <p:cNvSpPr/>
            <p:nvPr/>
          </p:nvSpPr>
          <p:spPr>
            <a:xfrm>
              <a:off x="8718828" y="2203717"/>
              <a:ext cx="214522" cy="139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reccia a destra 37"/>
            <p:cNvSpPr/>
            <p:nvPr/>
          </p:nvSpPr>
          <p:spPr>
            <a:xfrm>
              <a:off x="8732105" y="1889344"/>
              <a:ext cx="214522" cy="139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328319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8602" y="-3796"/>
            <a:ext cx="12200602" cy="494928"/>
          </a:xfrm>
        </p:spPr>
        <p:style>
          <a:lnRef idx="1">
            <a:schemeClr val="accent2"/>
          </a:lnRef>
          <a:fillRef idx="2">
            <a:schemeClr val="accent2"/>
          </a:fillRef>
          <a:effectRef idx="1">
            <a:schemeClr val="accent2"/>
          </a:effectRef>
          <a:fontRef idx="minor">
            <a:schemeClr val="dk1"/>
          </a:fontRef>
        </p:style>
        <p:txBody>
          <a:bodyPr>
            <a:normAutofit/>
          </a:bodyPr>
          <a:lstStyle/>
          <a:p>
            <a:pPr algn="l" eaLnBrk="1" hangingPunct="1"/>
            <a:r>
              <a:rPr lang="en-US" sz="2300">
                <a:solidFill>
                  <a:srgbClr val="2D2D8A"/>
                </a:solidFill>
              </a:rPr>
              <a:t>CHIMERA CSI / FARCOS  to GET </a:t>
            </a:r>
          </a:p>
        </p:txBody>
      </p:sp>
      <p:pic>
        <p:nvPicPr>
          <p:cNvPr id="7" name="Picture 5" descr="_MG_6289_s"/>
          <p:cNvPicPr>
            <a:picLocks noChangeAspect="1" noChangeArrowheads="1"/>
          </p:cNvPicPr>
          <p:nvPr/>
        </p:nvPicPr>
        <p:blipFill>
          <a:blip r:embed="rId3" cstate="print"/>
          <a:srcRect/>
          <a:stretch>
            <a:fillRect/>
          </a:stretch>
        </p:blipFill>
        <p:spPr bwMode="auto">
          <a:xfrm>
            <a:off x="455736" y="636987"/>
            <a:ext cx="2439863" cy="1655817"/>
          </a:xfrm>
          <a:prstGeom prst="rect">
            <a:avLst/>
          </a:prstGeom>
          <a:noFill/>
          <a:ln>
            <a:noFill/>
          </a:ln>
          <a:effectLst/>
        </p:spPr>
      </p:pic>
      <p:sp>
        <p:nvSpPr>
          <p:cNvPr id="8" name="CasellaDiTesto 7"/>
          <p:cNvSpPr txBox="1"/>
          <p:nvPr/>
        </p:nvSpPr>
        <p:spPr>
          <a:xfrm>
            <a:off x="2931824" y="1574668"/>
            <a:ext cx="1266813" cy="954107"/>
          </a:xfrm>
          <a:prstGeom prst="rect">
            <a:avLst/>
          </a:prstGeom>
          <a:gradFill>
            <a:gsLst>
              <a:gs pos="0">
                <a:srgbClr val="DDEBCF"/>
              </a:gs>
              <a:gs pos="50000">
                <a:srgbClr val="9CB86E"/>
              </a:gs>
              <a:gs pos="100000">
                <a:srgbClr val="156B13"/>
              </a:gs>
            </a:gsLst>
            <a:lin ang="5400000" scaled="0"/>
          </a:gradFill>
        </p:spPr>
        <p:txBody>
          <a:bodyPr wrap="square" rtlCol="0">
            <a:spAutoFit/>
          </a:bodyPr>
          <a:lstStyle/>
          <a:p>
            <a:pPr algn="ctr"/>
            <a:r>
              <a:rPr lang="it-IT" b="1"/>
              <a:t>CPA to </a:t>
            </a:r>
            <a:r>
              <a:rPr lang="it-IT" sz="2000" b="1"/>
              <a:t>Dual-Gain </a:t>
            </a:r>
            <a:r>
              <a:rPr lang="it-IT"/>
              <a:t>modules </a:t>
            </a:r>
          </a:p>
        </p:txBody>
      </p:sp>
      <p:grpSp>
        <p:nvGrpSpPr>
          <p:cNvPr id="25" name="Gruppo 24"/>
          <p:cNvGrpSpPr/>
          <p:nvPr/>
        </p:nvGrpSpPr>
        <p:grpSpPr>
          <a:xfrm>
            <a:off x="6416521" y="682712"/>
            <a:ext cx="4358808" cy="2356469"/>
            <a:chOff x="5646360" y="4679153"/>
            <a:chExt cx="3468012" cy="1414143"/>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360" y="4679153"/>
              <a:ext cx="3468012" cy="141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ttore 1 8"/>
            <p:cNvCxnSpPr/>
            <p:nvPr/>
          </p:nvCxnSpPr>
          <p:spPr>
            <a:xfrm>
              <a:off x="7236296" y="5805264"/>
              <a:ext cx="1224136" cy="21602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Connettore 4 10"/>
          <p:cNvCxnSpPr>
            <a:cxnSpLocks/>
          </p:cNvCxnSpPr>
          <p:nvPr/>
        </p:nvCxnSpPr>
        <p:spPr>
          <a:xfrm>
            <a:off x="2876275" y="899122"/>
            <a:ext cx="1633050" cy="741499"/>
          </a:xfrm>
          <a:prstGeom prst="bent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148089" y="2610683"/>
            <a:ext cx="4050548" cy="424731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b="1">
                <a:solidFill>
                  <a:srgbClr val="0000FF"/>
                </a:solidFill>
              </a:rPr>
              <a:t>Chimera CsI:</a:t>
            </a:r>
            <a:r>
              <a:rPr lang="it-IT"/>
              <a:t>  </a:t>
            </a:r>
          </a:p>
          <a:p>
            <a:r>
              <a:rPr lang="it-IT"/>
              <a:t>8 ASAD </a:t>
            </a:r>
            <a:r>
              <a:rPr lang="it-IT">
                <a:sym typeface="Wingdings" panose="05000000000000000000" pitchFamily="2" charset="2"/>
              </a:rPr>
              <a:t>    (~2k signals)</a:t>
            </a:r>
          </a:p>
          <a:p>
            <a:r>
              <a:rPr lang="it-IT" b="1">
                <a:sym typeface="Wingdings" panose="05000000000000000000" pitchFamily="2" charset="2"/>
              </a:rPr>
              <a:t>Currently adding the whole CsI forward part (ring 4-9) to GET </a:t>
            </a:r>
          </a:p>
          <a:p>
            <a:endParaRPr lang="it-IT">
              <a:sym typeface="Wingdings" panose="05000000000000000000" pitchFamily="2" charset="2"/>
            </a:endParaRPr>
          </a:p>
          <a:p>
            <a:r>
              <a:rPr lang="it-IT" b="1">
                <a:solidFill>
                  <a:srgbClr val="0000FF"/>
                </a:solidFill>
                <a:sym typeface="Wingdings" panose="05000000000000000000" pitchFamily="2" charset="2"/>
              </a:rPr>
              <a:t>Farcos (20 modules):</a:t>
            </a:r>
          </a:p>
          <a:p>
            <a:r>
              <a:rPr lang="it-IT">
                <a:sym typeface="Wingdings" panose="05000000000000000000" pitchFamily="2" charset="2"/>
              </a:rPr>
              <a:t>15 ASAD   (~4k signals)</a:t>
            </a:r>
          </a:p>
          <a:p>
            <a:endParaRPr lang="it-IT"/>
          </a:p>
          <a:p>
            <a:r>
              <a:rPr lang="it-IT" b="1"/>
              <a:t>8  CoBo (max)</a:t>
            </a:r>
          </a:p>
          <a:p>
            <a:r>
              <a:rPr lang="it-IT"/>
              <a:t>1 µTCA  crate</a:t>
            </a:r>
          </a:p>
          <a:p>
            <a:r>
              <a:rPr lang="it-IT"/>
              <a:t>1 Mutant  (three levels trigger)</a:t>
            </a:r>
          </a:p>
          <a:p>
            <a:r>
              <a:rPr lang="it-IT"/>
              <a:t>1 Beast  (syncro from Mutant to VME)</a:t>
            </a:r>
          </a:p>
          <a:p>
            <a:endParaRPr lang="it-IT"/>
          </a:p>
          <a:p>
            <a:r>
              <a:rPr lang="it-IT"/>
              <a:t>Computer farm + Storage (disk server) + 10Gb data / 1Gb switch slow control</a:t>
            </a:r>
          </a:p>
        </p:txBody>
      </p:sp>
      <p:grpSp>
        <p:nvGrpSpPr>
          <p:cNvPr id="4" name="Gruppo 3"/>
          <p:cNvGrpSpPr/>
          <p:nvPr/>
        </p:nvGrpSpPr>
        <p:grpSpPr>
          <a:xfrm>
            <a:off x="5342166" y="3445737"/>
            <a:ext cx="2736769" cy="3007599"/>
            <a:chOff x="3633500" y="3445737"/>
            <a:chExt cx="2736769" cy="3007599"/>
          </a:xfrm>
        </p:grpSpPr>
        <p:grpSp>
          <p:nvGrpSpPr>
            <p:cNvPr id="17" name="Gruppo 16"/>
            <p:cNvGrpSpPr/>
            <p:nvPr/>
          </p:nvGrpSpPr>
          <p:grpSpPr>
            <a:xfrm>
              <a:off x="3633500" y="3844418"/>
              <a:ext cx="2121464" cy="2608918"/>
              <a:chOff x="7031362" y="4397152"/>
              <a:chExt cx="1717235" cy="2276906"/>
            </a:xfrm>
          </p:grpSpPr>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362" y="4397152"/>
                <a:ext cx="1717235" cy="2276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CasellaDiTesto 18"/>
              <p:cNvSpPr txBox="1"/>
              <p:nvPr/>
            </p:nvSpPr>
            <p:spPr>
              <a:xfrm rot="5400000">
                <a:off x="6880266" y="5373669"/>
                <a:ext cx="841650" cy="323872"/>
              </a:xfrm>
              <a:prstGeom prst="rect">
                <a:avLst/>
              </a:prstGeom>
              <a:noFill/>
            </p:spPr>
            <p:txBody>
              <a:bodyPr wrap="square" rtlCol="0">
                <a:spAutoFit/>
              </a:bodyPr>
              <a:lstStyle/>
              <a:p>
                <a:r>
                  <a:rPr lang="it-IT" sz="2000" b="1">
                    <a:solidFill>
                      <a:srgbClr val="FFC000"/>
                    </a:solidFill>
                  </a:rPr>
                  <a:t>AGET</a:t>
                </a:r>
              </a:p>
            </p:txBody>
          </p:sp>
        </p:grpSp>
        <p:sp>
          <p:nvSpPr>
            <p:cNvPr id="27" name="Rettangolo 26"/>
            <p:cNvSpPr/>
            <p:nvPr/>
          </p:nvSpPr>
          <p:spPr>
            <a:xfrm rot="5400000">
              <a:off x="5121529" y="4927033"/>
              <a:ext cx="2128147" cy="369332"/>
            </a:xfrm>
            <a:prstGeom prst="rect">
              <a:avLst/>
            </a:prstGeom>
            <a:gradFill>
              <a:gsLst>
                <a:gs pos="49000">
                  <a:srgbClr val="FFC000"/>
                </a:gs>
                <a:gs pos="100000">
                  <a:schemeClr val="accent1">
                    <a:tint val="23500"/>
                    <a:satMod val="160000"/>
                  </a:schemeClr>
                </a:gs>
              </a:gsLst>
              <a:lin ang="5400000" scaled="0"/>
            </a:gradFill>
          </p:spPr>
          <p:txBody>
            <a:bodyPr wrap="none">
              <a:spAutoFit/>
            </a:bodyPr>
            <a:lstStyle/>
            <a:p>
              <a:r>
                <a:rPr lang="it-IT"/>
                <a:t>VHDCI cable to CoBo</a:t>
              </a:r>
            </a:p>
          </p:txBody>
        </p:sp>
        <p:sp>
          <p:nvSpPr>
            <p:cNvPr id="28" name="Freccia in su 27"/>
            <p:cNvSpPr/>
            <p:nvPr/>
          </p:nvSpPr>
          <p:spPr>
            <a:xfrm rot="16048745">
              <a:off x="5733230" y="4901718"/>
              <a:ext cx="314488" cy="326869"/>
            </a:xfrm>
            <a:prstGeom prst="upArrow">
              <a:avLst/>
            </a:prstGeom>
            <a:gradFill>
              <a:gsLst>
                <a:gs pos="49000">
                  <a:srgbClr val="FFC000"/>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5073236" y="5229432"/>
              <a:ext cx="681728" cy="369332"/>
            </a:xfrm>
            <a:prstGeom prst="rect">
              <a:avLst/>
            </a:prstGeom>
            <a:noFill/>
          </p:spPr>
          <p:txBody>
            <a:bodyPr wrap="square" rtlCol="0">
              <a:spAutoFit/>
            </a:bodyPr>
            <a:lstStyle/>
            <a:p>
              <a:r>
                <a:rPr lang="it-IT" b="1">
                  <a:solidFill>
                    <a:schemeClr val="bg1"/>
                  </a:solidFill>
                </a:rPr>
                <a:t>ADC</a:t>
              </a:r>
            </a:p>
          </p:txBody>
        </p:sp>
        <p:sp>
          <p:nvSpPr>
            <p:cNvPr id="13" name="CasellaDiTesto 12"/>
            <p:cNvSpPr txBox="1"/>
            <p:nvPr/>
          </p:nvSpPr>
          <p:spPr>
            <a:xfrm>
              <a:off x="4042725" y="3445737"/>
              <a:ext cx="1595298" cy="369332"/>
            </a:xfrm>
            <a:prstGeom prst="rect">
              <a:avLst/>
            </a:prstGeom>
            <a:noFill/>
          </p:spPr>
          <p:txBody>
            <a:bodyPr wrap="square" rtlCol="0">
              <a:spAutoFit/>
            </a:bodyPr>
            <a:lstStyle/>
            <a:p>
              <a:pPr algn="ctr"/>
              <a:r>
                <a:rPr lang="it-IT" b="1"/>
                <a:t>AsAD board</a:t>
              </a:r>
            </a:p>
          </p:txBody>
        </p:sp>
        <p:sp>
          <p:nvSpPr>
            <p:cNvPr id="33" name="CasellaDiTesto 32"/>
            <p:cNvSpPr txBox="1"/>
            <p:nvPr/>
          </p:nvSpPr>
          <p:spPr>
            <a:xfrm>
              <a:off x="4690331" y="4645290"/>
              <a:ext cx="792088" cy="338554"/>
            </a:xfrm>
            <a:prstGeom prst="rect">
              <a:avLst/>
            </a:prstGeom>
            <a:noFill/>
          </p:spPr>
          <p:txBody>
            <a:bodyPr wrap="square" rtlCol="0">
              <a:spAutoFit/>
            </a:bodyPr>
            <a:lstStyle/>
            <a:p>
              <a:r>
                <a:rPr lang="it-IT" sz="1600" b="1">
                  <a:solidFill>
                    <a:schemeClr val="bg1"/>
                  </a:solidFill>
                </a:rPr>
                <a:t>FPGA</a:t>
              </a:r>
            </a:p>
          </p:txBody>
        </p:sp>
      </p:grpSp>
      <p:sp>
        <p:nvSpPr>
          <p:cNvPr id="42" name="CasellaDiTesto 41"/>
          <p:cNvSpPr txBox="1"/>
          <p:nvPr/>
        </p:nvSpPr>
        <p:spPr>
          <a:xfrm>
            <a:off x="8078935" y="2739202"/>
            <a:ext cx="1459706" cy="646331"/>
          </a:xfrm>
          <a:prstGeom prst="rect">
            <a:avLst/>
          </a:prstGeom>
          <a:noFill/>
        </p:spPr>
        <p:txBody>
          <a:bodyPr wrap="square" rtlCol="0">
            <a:spAutoFit/>
          </a:bodyPr>
          <a:lstStyle/>
          <a:p>
            <a:r>
              <a:rPr lang="it-IT"/>
              <a:t>Network to server(s)</a:t>
            </a:r>
          </a:p>
        </p:txBody>
      </p:sp>
      <p:sp>
        <p:nvSpPr>
          <p:cNvPr id="5" name="CasellaDiTesto 4"/>
          <p:cNvSpPr txBox="1"/>
          <p:nvPr/>
        </p:nvSpPr>
        <p:spPr>
          <a:xfrm>
            <a:off x="8144637" y="3343315"/>
            <a:ext cx="340918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2000"/>
              <a:t>CoBo(s) read and reduce data  from the the AsAd front-end up to 4 AsAd(s), 1024 channels </a:t>
            </a:r>
          </a:p>
        </p:txBody>
      </p:sp>
      <p:pic>
        <p:nvPicPr>
          <p:cNvPr id="26" name="Immagine 25">
            <a:extLst>
              <a:ext uri="{FF2B5EF4-FFF2-40B4-BE49-F238E27FC236}">
                <a16:creationId xmlns:a16="http://schemas.microsoft.com/office/drawing/2014/main" id="{363000EC-9115-E34D-180C-9A766BD86E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9325" y="682713"/>
            <a:ext cx="1913560" cy="2358752"/>
          </a:xfrm>
          <a:prstGeom prst="rect">
            <a:avLst/>
          </a:prstGeom>
        </p:spPr>
      </p:pic>
      <p:pic>
        <p:nvPicPr>
          <p:cNvPr id="29" name="Immagine 28" descr="Immagine che contiene schermata, design&#10;&#10;Descrizione generata automaticamente">
            <a:extLst>
              <a:ext uri="{FF2B5EF4-FFF2-40B4-BE49-F238E27FC236}">
                <a16:creationId xmlns:a16="http://schemas.microsoft.com/office/drawing/2014/main" id="{0D26D818-7A85-8934-2520-7C30489EA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1252" y="4795694"/>
            <a:ext cx="3488187" cy="1995112"/>
          </a:xfrm>
          <a:prstGeom prst="rect">
            <a:avLst/>
          </a:prstGeom>
        </p:spPr>
      </p:pic>
      <p:sp>
        <p:nvSpPr>
          <p:cNvPr id="6" name="CasellaDiTesto 5">
            <a:extLst>
              <a:ext uri="{FF2B5EF4-FFF2-40B4-BE49-F238E27FC236}">
                <a16:creationId xmlns:a16="http://schemas.microsoft.com/office/drawing/2014/main" id="{3097AF4A-2422-6376-0A93-60CC160ED29B}"/>
              </a:ext>
            </a:extLst>
          </p:cNvPr>
          <p:cNvSpPr txBox="1"/>
          <p:nvPr/>
        </p:nvSpPr>
        <p:spPr>
          <a:xfrm>
            <a:off x="9171821" y="4445235"/>
            <a:ext cx="2705100" cy="461665"/>
          </a:xfrm>
          <a:prstGeom prst="rect">
            <a:avLst/>
          </a:prstGeom>
          <a:noFill/>
        </p:spPr>
        <p:txBody>
          <a:bodyPr wrap="square" rtlCol="0">
            <a:spAutoFit/>
          </a:bodyPr>
          <a:lstStyle/>
          <a:p>
            <a:r>
              <a:rPr lang="en-US" sz="2400"/>
              <a:t>A Farcos telescope</a:t>
            </a:r>
          </a:p>
        </p:txBody>
      </p:sp>
      <p:sp>
        <p:nvSpPr>
          <p:cNvPr id="3" name="CasellaDiTesto 2">
            <a:extLst>
              <a:ext uri="{FF2B5EF4-FFF2-40B4-BE49-F238E27FC236}">
                <a16:creationId xmlns:a16="http://schemas.microsoft.com/office/drawing/2014/main" id="{A5156357-466F-CCD6-0FC3-A27F3DC93D97}"/>
              </a:ext>
            </a:extLst>
          </p:cNvPr>
          <p:cNvSpPr txBox="1"/>
          <p:nvPr/>
        </p:nvSpPr>
        <p:spPr>
          <a:xfrm rot="16200000">
            <a:off x="4030342" y="5143993"/>
            <a:ext cx="2267996" cy="400110"/>
          </a:xfrm>
          <a:prstGeom prst="rect">
            <a:avLst/>
          </a:prstGeom>
          <a:noFill/>
        </p:spPr>
        <p:txBody>
          <a:bodyPr wrap="square" rtlCol="0">
            <a:spAutoFit/>
          </a:bodyPr>
          <a:lstStyle/>
          <a:p>
            <a:r>
              <a:rPr lang="en-US" sz="2000" b="1"/>
              <a:t>Signal Inputs (4x64)</a:t>
            </a:r>
          </a:p>
        </p:txBody>
      </p:sp>
      <p:cxnSp>
        <p:nvCxnSpPr>
          <p:cNvPr id="38" name="Connettore 4 37"/>
          <p:cNvCxnSpPr>
            <a:cxnSpLocks/>
          </p:cNvCxnSpPr>
          <p:nvPr/>
        </p:nvCxnSpPr>
        <p:spPr>
          <a:xfrm rot="16200000" flipH="1">
            <a:off x="4420657" y="2922314"/>
            <a:ext cx="1400843" cy="1034618"/>
          </a:xfrm>
          <a:prstGeom prst="bent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570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473DF91-8E29-FEC2-48C0-CE5FE8B838BD}"/>
              </a:ext>
            </a:extLst>
          </p:cNvPr>
          <p:cNvPicPr>
            <a:picLocks noChangeAspect="1"/>
          </p:cNvPicPr>
          <p:nvPr/>
        </p:nvPicPr>
        <p:blipFill>
          <a:blip r:embed="rId2"/>
          <a:stretch>
            <a:fillRect/>
          </a:stretch>
        </p:blipFill>
        <p:spPr>
          <a:xfrm>
            <a:off x="2948619" y="885623"/>
            <a:ext cx="8605206" cy="2392796"/>
          </a:xfrm>
          <a:prstGeom prst="rect">
            <a:avLst/>
          </a:prstGeom>
        </p:spPr>
      </p:pic>
      <p:pic>
        <p:nvPicPr>
          <p:cNvPr id="6" name="Immagine 5">
            <a:extLst>
              <a:ext uri="{FF2B5EF4-FFF2-40B4-BE49-F238E27FC236}">
                <a16:creationId xmlns:a16="http://schemas.microsoft.com/office/drawing/2014/main" id="{EEC94577-3AE0-6BDB-77AE-2ABFA7077A23}"/>
              </a:ext>
            </a:extLst>
          </p:cNvPr>
          <p:cNvPicPr>
            <a:picLocks noChangeAspect="1"/>
          </p:cNvPicPr>
          <p:nvPr/>
        </p:nvPicPr>
        <p:blipFill>
          <a:blip r:embed="rId3"/>
          <a:stretch>
            <a:fillRect/>
          </a:stretch>
        </p:blipFill>
        <p:spPr>
          <a:xfrm>
            <a:off x="2948619" y="3278419"/>
            <a:ext cx="8605206" cy="2322282"/>
          </a:xfrm>
          <a:prstGeom prst="rect">
            <a:avLst/>
          </a:prstGeom>
        </p:spPr>
      </p:pic>
      <p:sp>
        <p:nvSpPr>
          <p:cNvPr id="7" name="Rectangle 2">
            <a:extLst>
              <a:ext uri="{FF2B5EF4-FFF2-40B4-BE49-F238E27FC236}">
                <a16:creationId xmlns:a16="http://schemas.microsoft.com/office/drawing/2014/main" id="{79D3D3DD-937A-E9D1-D2F0-014F0FE863E7}"/>
              </a:ext>
            </a:extLst>
          </p:cNvPr>
          <p:cNvSpPr>
            <a:spLocks noGrp="1" noChangeArrowheads="1"/>
          </p:cNvSpPr>
          <p:nvPr>
            <p:ph type="title"/>
          </p:nvPr>
        </p:nvSpPr>
        <p:spPr>
          <a:xfrm>
            <a:off x="-8602" y="-3796"/>
            <a:ext cx="12200602" cy="494928"/>
          </a:xfrm>
        </p:spPr>
        <p:style>
          <a:lnRef idx="1">
            <a:schemeClr val="accent2"/>
          </a:lnRef>
          <a:fillRef idx="2">
            <a:schemeClr val="accent2"/>
          </a:fillRef>
          <a:effectRef idx="1">
            <a:schemeClr val="accent2"/>
          </a:effectRef>
          <a:fontRef idx="minor">
            <a:schemeClr val="dk1"/>
          </a:fontRef>
        </p:style>
        <p:txBody>
          <a:bodyPr>
            <a:normAutofit/>
          </a:bodyPr>
          <a:lstStyle/>
          <a:p>
            <a:pPr algn="l" eaLnBrk="1" hangingPunct="1"/>
            <a:r>
              <a:rPr lang="en-US" sz="2300">
                <a:solidFill>
                  <a:srgbClr val="2D2D8A"/>
                </a:solidFill>
              </a:rPr>
              <a:t>DUAL GAIN </a:t>
            </a:r>
          </a:p>
        </p:txBody>
      </p:sp>
      <p:pic>
        <p:nvPicPr>
          <p:cNvPr id="9" name="Immagine 8">
            <a:extLst>
              <a:ext uri="{FF2B5EF4-FFF2-40B4-BE49-F238E27FC236}">
                <a16:creationId xmlns:a16="http://schemas.microsoft.com/office/drawing/2014/main" id="{45C28000-FE08-BAD5-0E2E-AEB9E9780194}"/>
              </a:ext>
            </a:extLst>
          </p:cNvPr>
          <p:cNvPicPr>
            <a:picLocks noChangeAspect="1"/>
          </p:cNvPicPr>
          <p:nvPr/>
        </p:nvPicPr>
        <p:blipFill>
          <a:blip r:embed="rId4"/>
          <a:stretch>
            <a:fillRect/>
          </a:stretch>
        </p:blipFill>
        <p:spPr>
          <a:xfrm>
            <a:off x="543848" y="656911"/>
            <a:ext cx="2113172" cy="2455728"/>
          </a:xfrm>
          <a:prstGeom prst="rect">
            <a:avLst/>
          </a:prstGeom>
        </p:spPr>
      </p:pic>
      <p:sp>
        <p:nvSpPr>
          <p:cNvPr id="10" name="CasellaDiTesto 9">
            <a:extLst>
              <a:ext uri="{FF2B5EF4-FFF2-40B4-BE49-F238E27FC236}">
                <a16:creationId xmlns:a16="http://schemas.microsoft.com/office/drawing/2014/main" id="{3CE12D1E-DDF5-4FDC-0550-B84D86D55E8D}"/>
              </a:ext>
            </a:extLst>
          </p:cNvPr>
          <p:cNvSpPr txBox="1"/>
          <p:nvPr/>
        </p:nvSpPr>
        <p:spPr>
          <a:xfrm>
            <a:off x="161925" y="6048375"/>
            <a:ext cx="336232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G. Saccà et al.  IWM-EC 2024 , </a:t>
            </a:r>
          </a:p>
          <a:p>
            <a:r>
              <a:rPr lang="en-US"/>
              <a:t>Il Nuovo Cimento C</a:t>
            </a:r>
            <a:r>
              <a:rPr lang="en-US" b="1"/>
              <a:t>48,</a:t>
            </a:r>
            <a:r>
              <a:rPr lang="en-US"/>
              <a:t> 74 (2025)</a:t>
            </a:r>
          </a:p>
        </p:txBody>
      </p:sp>
    </p:spTree>
    <p:extLst>
      <p:ext uri="{BB962C8B-B14F-4D97-AF65-F5344CB8AC3E}">
        <p14:creationId xmlns:p14="http://schemas.microsoft.com/office/powerpoint/2010/main" val="92610666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1"/>
          <p:cNvSpPr txBox="1">
            <a:spLocks noChangeArrowheads="1"/>
          </p:cNvSpPr>
          <p:nvPr/>
        </p:nvSpPr>
        <p:spPr bwMode="auto">
          <a:xfrm>
            <a:off x="271804" y="615885"/>
            <a:ext cx="10174947" cy="615553"/>
          </a:xfrm>
          <a:prstGeom prst="rect">
            <a:avLst/>
          </a:prstGeom>
          <a:ln/>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lvl1pPr>
              <a:defRPr sz="5400" b="1">
                <a:solidFill>
                  <a:schemeClr val="bg2"/>
                </a:solidFill>
                <a:latin typeface="Times New Roman" pitchFamily="18" charset="0"/>
              </a:defRPr>
            </a:lvl1pPr>
            <a:lvl2pPr marL="742950" indent="-285750">
              <a:defRPr sz="5400" b="1">
                <a:solidFill>
                  <a:schemeClr val="bg2"/>
                </a:solidFill>
                <a:latin typeface="Times New Roman" pitchFamily="18" charset="0"/>
              </a:defRPr>
            </a:lvl2pPr>
            <a:lvl3pPr marL="1143000" indent="-228600">
              <a:defRPr sz="5400" b="1">
                <a:solidFill>
                  <a:schemeClr val="bg2"/>
                </a:solidFill>
                <a:latin typeface="Times New Roman" pitchFamily="18" charset="0"/>
              </a:defRPr>
            </a:lvl3pPr>
            <a:lvl4pPr marL="1600200" indent="-228600">
              <a:defRPr sz="5400" b="1">
                <a:solidFill>
                  <a:schemeClr val="bg2"/>
                </a:solidFill>
                <a:latin typeface="Times New Roman" pitchFamily="18" charset="0"/>
              </a:defRPr>
            </a:lvl4pPr>
            <a:lvl5pPr marL="2057400" indent="-228600">
              <a:defRPr sz="5400" b="1">
                <a:solidFill>
                  <a:schemeClr val="bg2"/>
                </a:solidFill>
                <a:latin typeface="Times New Roman" pitchFamily="18" charset="0"/>
              </a:defRPr>
            </a:lvl5pPr>
            <a:lvl6pPr marL="2514600" indent="-228600" eaLnBrk="0" fontAlgn="base" hangingPunct="0">
              <a:spcBef>
                <a:spcPct val="0"/>
              </a:spcBef>
              <a:spcAft>
                <a:spcPct val="0"/>
              </a:spcAft>
              <a:defRPr sz="5400" b="1">
                <a:solidFill>
                  <a:schemeClr val="bg2"/>
                </a:solidFill>
                <a:latin typeface="Times New Roman" pitchFamily="18" charset="0"/>
              </a:defRPr>
            </a:lvl6pPr>
            <a:lvl7pPr marL="2971800" indent="-228600" eaLnBrk="0" fontAlgn="base" hangingPunct="0">
              <a:spcBef>
                <a:spcPct val="0"/>
              </a:spcBef>
              <a:spcAft>
                <a:spcPct val="0"/>
              </a:spcAft>
              <a:defRPr sz="5400" b="1">
                <a:solidFill>
                  <a:schemeClr val="bg2"/>
                </a:solidFill>
                <a:latin typeface="Times New Roman" pitchFamily="18" charset="0"/>
              </a:defRPr>
            </a:lvl7pPr>
            <a:lvl8pPr marL="3429000" indent="-228600" eaLnBrk="0" fontAlgn="base" hangingPunct="0">
              <a:spcBef>
                <a:spcPct val="0"/>
              </a:spcBef>
              <a:spcAft>
                <a:spcPct val="0"/>
              </a:spcAft>
              <a:defRPr sz="5400" b="1">
                <a:solidFill>
                  <a:schemeClr val="bg2"/>
                </a:solidFill>
                <a:latin typeface="Times New Roman" pitchFamily="18" charset="0"/>
              </a:defRPr>
            </a:lvl8pPr>
            <a:lvl9pPr marL="3886200" indent="-228600" eaLnBrk="0" fontAlgn="base" hangingPunct="0">
              <a:spcBef>
                <a:spcPct val="0"/>
              </a:spcBef>
              <a:spcAft>
                <a:spcPct val="0"/>
              </a:spcAft>
              <a:defRPr sz="5400" b="1">
                <a:solidFill>
                  <a:schemeClr val="bg2"/>
                </a:solidFill>
                <a:latin typeface="Times New Roman" pitchFamily="18" charset="0"/>
              </a:defRPr>
            </a:lvl9pPr>
          </a:lstStyle>
          <a:p>
            <a:r>
              <a:rPr lang="en-GB" altLang="it-IT" sz="2000" b="0">
                <a:solidFill>
                  <a:schemeClr val="tx1"/>
                </a:solidFill>
              </a:rPr>
              <a:t>MuTanT (The Multiplicity Trigger and Time) provides a 3 level trigger system: L0 (external trigger), L1 (multiplicity trigger) and L2 (user defined trigger) and clock alignment with the CoBos.  </a:t>
            </a:r>
            <a:endParaRPr lang="en-GB" altLang="it-IT" sz="2000" b="0">
              <a:solidFill>
                <a:srgbClr val="0000FF"/>
              </a:solidFill>
            </a:endParaRPr>
          </a:p>
        </p:txBody>
      </p:sp>
      <p:grpSp>
        <p:nvGrpSpPr>
          <p:cNvPr id="5" name="Gruppo 4"/>
          <p:cNvGrpSpPr/>
          <p:nvPr/>
        </p:nvGrpSpPr>
        <p:grpSpPr>
          <a:xfrm>
            <a:off x="907347" y="1821197"/>
            <a:ext cx="3960440" cy="3094377"/>
            <a:chOff x="5076056" y="3228590"/>
            <a:chExt cx="3960440" cy="3094377"/>
          </a:xfrm>
        </p:grpSpPr>
        <p:sp>
          <p:nvSpPr>
            <p:cNvPr id="6" name="Rettangolo 5"/>
            <p:cNvSpPr/>
            <p:nvPr/>
          </p:nvSpPr>
          <p:spPr>
            <a:xfrm>
              <a:off x="5076056" y="3344262"/>
              <a:ext cx="1008112" cy="719602"/>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VME</a:t>
              </a:r>
            </a:p>
          </p:txBody>
        </p:sp>
        <p:cxnSp>
          <p:nvCxnSpPr>
            <p:cNvPr id="16" name="Connettore 2 15"/>
            <p:cNvCxnSpPr/>
            <p:nvPr/>
          </p:nvCxnSpPr>
          <p:spPr>
            <a:xfrm>
              <a:off x="6084168" y="3623120"/>
              <a:ext cx="201622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ttangolo 19"/>
            <p:cNvSpPr/>
            <p:nvPr/>
          </p:nvSpPr>
          <p:spPr>
            <a:xfrm>
              <a:off x="8100392" y="3274996"/>
              <a:ext cx="936104" cy="100979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it-IT" b="1">
                  <a:solidFill>
                    <a:srgbClr val="FF0000"/>
                  </a:solidFill>
                </a:rPr>
              </a:br>
              <a:r>
                <a:rPr lang="it-IT" b="1">
                  <a:solidFill>
                    <a:srgbClr val="FF0000"/>
                  </a:solidFill>
                </a:rPr>
                <a:t>Mutant</a:t>
              </a:r>
            </a:p>
          </p:txBody>
        </p:sp>
        <p:cxnSp>
          <p:nvCxnSpPr>
            <p:cNvPr id="24" name="Connettore 4 23"/>
            <p:cNvCxnSpPr/>
            <p:nvPr/>
          </p:nvCxnSpPr>
          <p:spPr>
            <a:xfrm rot="10800000" flipV="1">
              <a:off x="6084168" y="3933056"/>
              <a:ext cx="2016224" cy="1056810"/>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6444207" y="4657274"/>
              <a:ext cx="864096" cy="369332"/>
            </a:xfrm>
            <a:prstGeom prst="rect">
              <a:avLst/>
            </a:prstGeom>
            <a:noFill/>
          </p:spPr>
          <p:txBody>
            <a:bodyPr wrap="square" rtlCol="0">
              <a:spAutoFit/>
            </a:bodyPr>
            <a:lstStyle/>
            <a:p>
              <a:r>
                <a:rPr lang="it-IT" b="1">
                  <a:solidFill>
                    <a:srgbClr val="FF0000"/>
                  </a:solidFill>
                </a:rPr>
                <a:t>Busy</a:t>
              </a:r>
            </a:p>
          </p:txBody>
        </p:sp>
        <p:sp>
          <p:nvSpPr>
            <p:cNvPr id="18" name="CasellaDiTesto 17"/>
            <p:cNvSpPr txBox="1"/>
            <p:nvPr/>
          </p:nvSpPr>
          <p:spPr>
            <a:xfrm>
              <a:off x="6165284" y="3228590"/>
              <a:ext cx="2601079" cy="400110"/>
            </a:xfrm>
            <a:prstGeom prst="rect">
              <a:avLst/>
            </a:prstGeom>
            <a:noFill/>
          </p:spPr>
          <p:txBody>
            <a:bodyPr wrap="square" rtlCol="0">
              <a:spAutoFit/>
            </a:bodyPr>
            <a:lstStyle/>
            <a:p>
              <a:r>
                <a:rPr lang="it-IT"/>
                <a:t>Accepted Trigger to     </a:t>
              </a:r>
              <a:r>
                <a:rPr lang="it-IT" sz="2000" b="1"/>
                <a:t>L0</a:t>
              </a:r>
            </a:p>
          </p:txBody>
        </p:sp>
        <p:cxnSp>
          <p:nvCxnSpPr>
            <p:cNvPr id="33" name="Connettore 2 32"/>
            <p:cNvCxnSpPr/>
            <p:nvPr/>
          </p:nvCxnSpPr>
          <p:spPr>
            <a:xfrm>
              <a:off x="5463011" y="4058813"/>
              <a:ext cx="0" cy="8052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57"/>
            <p:cNvGrpSpPr>
              <a:grpSpLocks/>
            </p:cNvGrpSpPr>
            <p:nvPr/>
          </p:nvGrpSpPr>
          <p:grpSpPr bwMode="auto">
            <a:xfrm>
              <a:off x="5220567" y="4880448"/>
              <a:ext cx="863600" cy="215900"/>
              <a:chOff x="4740" y="2069"/>
              <a:chExt cx="544" cy="136"/>
            </a:xfrm>
          </p:grpSpPr>
          <p:sp>
            <p:nvSpPr>
              <p:cNvPr id="35" name="Line 58"/>
              <p:cNvSpPr>
                <a:spLocks noChangeShapeType="1"/>
              </p:cNvSpPr>
              <p:nvPr/>
            </p:nvSpPr>
            <p:spPr bwMode="auto">
              <a:xfrm>
                <a:off x="4740" y="2069"/>
                <a:ext cx="136" cy="0"/>
              </a:xfrm>
              <a:prstGeom prst="line">
                <a:avLst/>
              </a:prstGeom>
              <a:noFill/>
              <a:ln w="38100">
                <a:solidFill>
                  <a:schemeClr val="tx1"/>
                </a:solidFill>
                <a:round/>
                <a:headEnd/>
                <a:tailEnd/>
              </a:ln>
              <a:effectLst/>
            </p:spPr>
            <p:txBody>
              <a:bodyPr/>
              <a:lstStyle/>
              <a:p>
                <a:endParaRPr lang="en-US"/>
              </a:p>
            </p:txBody>
          </p:sp>
          <p:sp>
            <p:nvSpPr>
              <p:cNvPr id="36" name="Line 59"/>
              <p:cNvSpPr>
                <a:spLocks noChangeShapeType="1"/>
              </p:cNvSpPr>
              <p:nvPr/>
            </p:nvSpPr>
            <p:spPr bwMode="auto">
              <a:xfrm>
                <a:off x="5148" y="2069"/>
                <a:ext cx="136" cy="0"/>
              </a:xfrm>
              <a:prstGeom prst="line">
                <a:avLst/>
              </a:prstGeom>
              <a:noFill/>
              <a:ln w="38100">
                <a:solidFill>
                  <a:schemeClr val="tx1"/>
                </a:solidFill>
                <a:round/>
                <a:headEnd/>
                <a:tailEnd/>
              </a:ln>
              <a:effectLst/>
            </p:spPr>
            <p:txBody>
              <a:bodyPr/>
              <a:lstStyle/>
              <a:p>
                <a:endParaRPr lang="en-US"/>
              </a:p>
            </p:txBody>
          </p:sp>
          <p:sp>
            <p:nvSpPr>
              <p:cNvPr id="37" name="Line 60"/>
              <p:cNvSpPr>
                <a:spLocks noChangeShapeType="1"/>
              </p:cNvSpPr>
              <p:nvPr/>
            </p:nvSpPr>
            <p:spPr bwMode="auto">
              <a:xfrm>
                <a:off x="4876" y="2069"/>
                <a:ext cx="0" cy="136"/>
              </a:xfrm>
              <a:prstGeom prst="line">
                <a:avLst/>
              </a:prstGeom>
              <a:noFill/>
              <a:ln w="38100">
                <a:solidFill>
                  <a:schemeClr val="tx1"/>
                </a:solidFill>
                <a:round/>
                <a:headEnd/>
                <a:tailEnd/>
              </a:ln>
              <a:effectLst/>
            </p:spPr>
            <p:txBody>
              <a:bodyPr/>
              <a:lstStyle/>
              <a:p>
                <a:endParaRPr lang="en-US"/>
              </a:p>
            </p:txBody>
          </p:sp>
          <p:sp>
            <p:nvSpPr>
              <p:cNvPr id="38" name="Line 61"/>
              <p:cNvSpPr>
                <a:spLocks noChangeShapeType="1"/>
              </p:cNvSpPr>
              <p:nvPr/>
            </p:nvSpPr>
            <p:spPr bwMode="auto">
              <a:xfrm>
                <a:off x="4876" y="2205"/>
                <a:ext cx="272" cy="0"/>
              </a:xfrm>
              <a:prstGeom prst="line">
                <a:avLst/>
              </a:prstGeom>
              <a:noFill/>
              <a:ln w="38100">
                <a:solidFill>
                  <a:schemeClr val="tx1"/>
                </a:solidFill>
                <a:round/>
                <a:headEnd/>
                <a:tailEnd/>
              </a:ln>
              <a:effectLst/>
            </p:spPr>
            <p:txBody>
              <a:bodyPr/>
              <a:lstStyle/>
              <a:p>
                <a:endParaRPr lang="en-US"/>
              </a:p>
            </p:txBody>
          </p:sp>
          <p:sp>
            <p:nvSpPr>
              <p:cNvPr id="39" name="Line 62"/>
              <p:cNvSpPr>
                <a:spLocks noChangeShapeType="1"/>
              </p:cNvSpPr>
              <p:nvPr/>
            </p:nvSpPr>
            <p:spPr bwMode="auto">
              <a:xfrm>
                <a:off x="5148" y="2069"/>
                <a:ext cx="0" cy="136"/>
              </a:xfrm>
              <a:prstGeom prst="line">
                <a:avLst/>
              </a:prstGeom>
              <a:noFill/>
              <a:ln w="38100">
                <a:solidFill>
                  <a:schemeClr val="tx1"/>
                </a:solidFill>
                <a:round/>
                <a:headEnd/>
                <a:tailEnd/>
              </a:ln>
              <a:effectLst/>
            </p:spPr>
            <p:txBody>
              <a:bodyPr/>
              <a:lstStyle/>
              <a:p>
                <a:endParaRPr lang="en-US"/>
              </a:p>
            </p:txBody>
          </p:sp>
        </p:grpSp>
        <p:sp>
          <p:nvSpPr>
            <p:cNvPr id="41" name="CasellaDiTesto 40"/>
            <p:cNvSpPr txBox="1"/>
            <p:nvPr/>
          </p:nvSpPr>
          <p:spPr>
            <a:xfrm>
              <a:off x="5463011" y="4399518"/>
              <a:ext cx="1296144" cy="369332"/>
            </a:xfrm>
            <a:prstGeom prst="rect">
              <a:avLst/>
            </a:prstGeom>
            <a:noFill/>
          </p:spPr>
          <p:txBody>
            <a:bodyPr wrap="square" rtlCol="0">
              <a:spAutoFit/>
            </a:bodyPr>
            <a:lstStyle/>
            <a:p>
              <a:r>
                <a:rPr lang="it-IT"/>
                <a:t>Dead time</a:t>
              </a:r>
            </a:p>
          </p:txBody>
        </p:sp>
        <p:grpSp>
          <p:nvGrpSpPr>
            <p:cNvPr id="42" name="Group 57"/>
            <p:cNvGrpSpPr>
              <a:grpSpLocks/>
            </p:cNvGrpSpPr>
            <p:nvPr/>
          </p:nvGrpSpPr>
          <p:grpSpPr bwMode="auto">
            <a:xfrm>
              <a:off x="5328516" y="5139041"/>
              <a:ext cx="1115691" cy="215900"/>
              <a:chOff x="4740" y="2069"/>
              <a:chExt cx="544" cy="136"/>
            </a:xfrm>
          </p:grpSpPr>
          <p:sp>
            <p:nvSpPr>
              <p:cNvPr id="43" name="Line 58"/>
              <p:cNvSpPr>
                <a:spLocks noChangeShapeType="1"/>
              </p:cNvSpPr>
              <p:nvPr/>
            </p:nvSpPr>
            <p:spPr bwMode="auto">
              <a:xfrm>
                <a:off x="4740" y="2069"/>
                <a:ext cx="136" cy="0"/>
              </a:xfrm>
              <a:prstGeom prst="line">
                <a:avLst/>
              </a:prstGeom>
              <a:noFill/>
              <a:ln w="38100">
                <a:solidFill>
                  <a:srgbClr val="FF0000"/>
                </a:solidFill>
                <a:round/>
                <a:headEnd/>
                <a:tailEnd/>
              </a:ln>
              <a:effectLst/>
            </p:spPr>
            <p:txBody>
              <a:bodyPr/>
              <a:lstStyle/>
              <a:p>
                <a:endParaRPr lang="en-US"/>
              </a:p>
            </p:txBody>
          </p:sp>
          <p:sp>
            <p:nvSpPr>
              <p:cNvPr id="44" name="Line 59"/>
              <p:cNvSpPr>
                <a:spLocks noChangeShapeType="1"/>
              </p:cNvSpPr>
              <p:nvPr/>
            </p:nvSpPr>
            <p:spPr bwMode="auto">
              <a:xfrm>
                <a:off x="5148" y="2069"/>
                <a:ext cx="136" cy="0"/>
              </a:xfrm>
              <a:prstGeom prst="line">
                <a:avLst/>
              </a:prstGeom>
              <a:noFill/>
              <a:ln w="38100">
                <a:solidFill>
                  <a:srgbClr val="FF0000"/>
                </a:solidFill>
                <a:round/>
                <a:headEnd/>
                <a:tailEnd/>
              </a:ln>
              <a:effectLst/>
            </p:spPr>
            <p:txBody>
              <a:bodyPr/>
              <a:lstStyle/>
              <a:p>
                <a:endParaRPr lang="en-US"/>
              </a:p>
            </p:txBody>
          </p:sp>
          <p:sp>
            <p:nvSpPr>
              <p:cNvPr id="45" name="Line 60"/>
              <p:cNvSpPr>
                <a:spLocks noChangeShapeType="1"/>
              </p:cNvSpPr>
              <p:nvPr/>
            </p:nvSpPr>
            <p:spPr bwMode="auto">
              <a:xfrm>
                <a:off x="4876" y="2069"/>
                <a:ext cx="0" cy="136"/>
              </a:xfrm>
              <a:prstGeom prst="line">
                <a:avLst/>
              </a:prstGeom>
              <a:noFill/>
              <a:ln w="38100">
                <a:solidFill>
                  <a:srgbClr val="FF0000"/>
                </a:solidFill>
                <a:round/>
                <a:headEnd/>
                <a:tailEnd/>
              </a:ln>
              <a:effectLst/>
            </p:spPr>
            <p:txBody>
              <a:bodyPr/>
              <a:lstStyle/>
              <a:p>
                <a:endParaRPr lang="en-US"/>
              </a:p>
            </p:txBody>
          </p:sp>
          <p:sp>
            <p:nvSpPr>
              <p:cNvPr id="46" name="Line 61"/>
              <p:cNvSpPr>
                <a:spLocks noChangeShapeType="1"/>
              </p:cNvSpPr>
              <p:nvPr/>
            </p:nvSpPr>
            <p:spPr bwMode="auto">
              <a:xfrm>
                <a:off x="4876" y="2205"/>
                <a:ext cx="272" cy="0"/>
              </a:xfrm>
              <a:prstGeom prst="line">
                <a:avLst/>
              </a:prstGeom>
              <a:noFill/>
              <a:ln w="38100">
                <a:solidFill>
                  <a:srgbClr val="FF0000"/>
                </a:solidFill>
                <a:round/>
                <a:headEnd/>
                <a:tailEnd/>
              </a:ln>
              <a:effectLst/>
            </p:spPr>
            <p:txBody>
              <a:bodyPr/>
              <a:lstStyle/>
              <a:p>
                <a:endParaRPr lang="en-US"/>
              </a:p>
            </p:txBody>
          </p:sp>
          <p:sp>
            <p:nvSpPr>
              <p:cNvPr id="47" name="Line 62"/>
              <p:cNvSpPr>
                <a:spLocks noChangeShapeType="1"/>
              </p:cNvSpPr>
              <p:nvPr/>
            </p:nvSpPr>
            <p:spPr bwMode="auto">
              <a:xfrm>
                <a:off x="5148" y="2069"/>
                <a:ext cx="0" cy="136"/>
              </a:xfrm>
              <a:prstGeom prst="line">
                <a:avLst/>
              </a:prstGeom>
              <a:noFill/>
              <a:ln w="38100">
                <a:solidFill>
                  <a:srgbClr val="FF0000"/>
                </a:solidFill>
                <a:round/>
                <a:headEnd/>
                <a:tailEnd/>
              </a:ln>
              <a:effectLst/>
            </p:spPr>
            <p:txBody>
              <a:bodyPr/>
              <a:lstStyle/>
              <a:p>
                <a:endParaRPr lang="en-US"/>
              </a:p>
            </p:txBody>
          </p:sp>
        </p:grpSp>
        <p:cxnSp>
          <p:nvCxnSpPr>
            <p:cNvPr id="49" name="Connettore 2 48"/>
            <p:cNvCxnSpPr/>
            <p:nvPr/>
          </p:nvCxnSpPr>
          <p:spPr>
            <a:xfrm flipH="1">
              <a:off x="5976217" y="5330745"/>
              <a:ext cx="1392" cy="330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CasellaDiTesto 49"/>
            <p:cNvSpPr txBox="1"/>
            <p:nvPr/>
          </p:nvSpPr>
          <p:spPr>
            <a:xfrm>
              <a:off x="6516217" y="5738192"/>
              <a:ext cx="1763762"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sz="1600"/>
                <a:t>Gates generations for analog VME</a:t>
              </a:r>
            </a:p>
          </p:txBody>
        </p:sp>
        <p:sp>
          <p:nvSpPr>
            <p:cNvPr id="51" name="CasellaDiTesto 50"/>
            <p:cNvSpPr txBox="1"/>
            <p:nvPr/>
          </p:nvSpPr>
          <p:spPr>
            <a:xfrm>
              <a:off x="5796136" y="5139041"/>
              <a:ext cx="288031" cy="369332"/>
            </a:xfrm>
            <a:prstGeom prst="rect">
              <a:avLst/>
            </a:prstGeom>
            <a:noFill/>
          </p:spPr>
          <p:txBody>
            <a:bodyPr wrap="square" rtlCol="0">
              <a:spAutoFit/>
            </a:bodyPr>
            <a:lstStyle/>
            <a:p>
              <a:endParaRPr lang="it-IT"/>
            </a:p>
          </p:txBody>
        </p:sp>
        <p:sp>
          <p:nvSpPr>
            <p:cNvPr id="52" name="AutoShape 74"/>
            <p:cNvSpPr>
              <a:spLocks noChangeArrowheads="1"/>
            </p:cNvSpPr>
            <p:nvPr/>
          </p:nvSpPr>
          <p:spPr bwMode="auto">
            <a:xfrm rot="5400000">
              <a:off x="5819317" y="5670508"/>
              <a:ext cx="316583" cy="290753"/>
            </a:xfrm>
            <a:prstGeom prst="flowChartDelay">
              <a:avLst/>
            </a:prstGeom>
            <a:solidFill>
              <a:schemeClr val="bg2">
                <a:lumMod val="50000"/>
              </a:schemeClr>
            </a:solidFill>
            <a:ln w="9525">
              <a:solidFill>
                <a:schemeClr val="tx1"/>
              </a:solidFill>
              <a:miter lim="800000"/>
              <a:headEnd/>
              <a:tailEnd/>
            </a:ln>
            <a:effectLst/>
          </p:spPr>
          <p:txBody>
            <a:bodyPr wrap="none" anchor="ctr"/>
            <a:lstStyle/>
            <a:p>
              <a:endParaRPr lang="en-US"/>
            </a:p>
          </p:txBody>
        </p:sp>
        <p:cxnSp>
          <p:nvCxnSpPr>
            <p:cNvPr id="55" name="Connettore 4 54"/>
            <p:cNvCxnSpPr>
              <a:stCxn id="52" idx="3"/>
              <a:endCxn id="50" idx="1"/>
            </p:cNvCxnSpPr>
            <p:nvPr/>
          </p:nvCxnSpPr>
          <p:spPr>
            <a:xfrm rot="16200000" flipH="1">
              <a:off x="6218710" y="5733073"/>
              <a:ext cx="56404" cy="538609"/>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6" name="Rettangolo 55"/>
          <p:cNvSpPr/>
          <p:nvPr/>
        </p:nvSpPr>
        <p:spPr>
          <a:xfrm>
            <a:off x="33118" y="6340329"/>
            <a:ext cx="8428329"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it-IT" sz="2400"/>
              <a:t>common trigger + </a:t>
            </a:r>
            <a:r>
              <a:rPr lang="it-IT" sz="2400">
                <a:sym typeface="Wingdings" panose="05000000000000000000" pitchFamily="2" charset="2"/>
              </a:rPr>
              <a:t>shared dead-time + </a:t>
            </a:r>
            <a:r>
              <a:rPr lang="it-IT" sz="2400"/>
              <a:t>event-number </a:t>
            </a:r>
            <a:r>
              <a:rPr lang="it-IT" sz="2400">
                <a:sym typeface="Wingdings" panose="05000000000000000000" pitchFamily="2" charset="2"/>
              </a:rPr>
              <a:t>+ Timestamp </a:t>
            </a:r>
            <a:endParaRPr lang="it-IT" sz="2400"/>
          </a:p>
        </p:txBody>
      </p:sp>
      <p:sp>
        <p:nvSpPr>
          <p:cNvPr id="40" name="Text Box 63"/>
          <p:cNvSpPr txBox="1">
            <a:spLocks noChangeArrowheads="1"/>
          </p:cNvSpPr>
          <p:nvPr/>
        </p:nvSpPr>
        <p:spPr bwMode="auto">
          <a:xfrm>
            <a:off x="0" y="0"/>
            <a:ext cx="12192000" cy="457200"/>
          </a:xfrm>
          <a:prstGeom prst="rect">
            <a:avLst/>
          </a:prstGeom>
          <a:gradFill rotWithShape="1">
            <a:gsLst>
              <a:gs pos="0">
                <a:srgbClr val="339966">
                  <a:gamma/>
                  <a:tint val="34118"/>
                  <a:invGamma/>
                </a:srgbClr>
              </a:gs>
              <a:gs pos="100000">
                <a:srgbClr val="339966"/>
              </a:gs>
            </a:gsLst>
            <a:lin ang="18900000" scaled="1"/>
          </a:gradFill>
          <a:ln w="9525">
            <a:noFill/>
            <a:miter lim="800000"/>
            <a:headEnd/>
            <a:tailEnd/>
          </a:ln>
          <a:effectLst/>
        </p:spPr>
        <p:txBody>
          <a:bodyPr wrap="square">
            <a:spAutoFit/>
          </a:bodyPr>
          <a:lstStyle/>
          <a:p>
            <a:pPr>
              <a:spcBef>
                <a:spcPct val="50000"/>
              </a:spcBef>
              <a:defRPr/>
            </a:pPr>
            <a:r>
              <a:rPr lang="it-IT" sz="2400" b="1">
                <a:solidFill>
                  <a:srgbClr val="000000"/>
                </a:solidFill>
              </a:rPr>
              <a:t>TRIGGERING WITH CHIMERA-DAQ  and  Mutant  </a:t>
            </a:r>
          </a:p>
        </p:txBody>
      </p:sp>
      <p:sp>
        <p:nvSpPr>
          <p:cNvPr id="12" name="Rettangolo 11"/>
          <p:cNvSpPr/>
          <p:nvPr/>
        </p:nvSpPr>
        <p:spPr>
          <a:xfrm>
            <a:off x="7543281" y="1440929"/>
            <a:ext cx="3883994"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GB" altLang="it-IT" sz="2000" b="1">
                <a:solidFill>
                  <a:schemeClr val="tx1"/>
                </a:solidFill>
              </a:rPr>
              <a:t>Chimera coupling with VME DAQ is done by using a Common Trigger synchro: Event Counter (EC) and/or Timestamp (TS)</a:t>
            </a:r>
          </a:p>
        </p:txBody>
      </p:sp>
      <p:grpSp>
        <p:nvGrpSpPr>
          <p:cNvPr id="2" name="Gruppo 1">
            <a:extLst>
              <a:ext uri="{FF2B5EF4-FFF2-40B4-BE49-F238E27FC236}">
                <a16:creationId xmlns:a16="http://schemas.microsoft.com/office/drawing/2014/main" id="{42D8ABFB-A370-A0A2-A95B-DDF7CCB62F7C}"/>
              </a:ext>
            </a:extLst>
          </p:cNvPr>
          <p:cNvGrpSpPr/>
          <p:nvPr/>
        </p:nvGrpSpPr>
        <p:grpSpPr>
          <a:xfrm>
            <a:off x="5819291" y="2892477"/>
            <a:ext cx="5181947" cy="2960622"/>
            <a:chOff x="6096000" y="3308895"/>
            <a:chExt cx="5181947" cy="2960622"/>
          </a:xfrm>
        </p:grpSpPr>
        <p:sp>
          <p:nvSpPr>
            <p:cNvPr id="53" name="Rettangolo 52"/>
            <p:cNvSpPr/>
            <p:nvPr/>
          </p:nvSpPr>
          <p:spPr>
            <a:xfrm>
              <a:off x="6096000" y="3425003"/>
              <a:ext cx="1008112" cy="719602"/>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VME</a:t>
              </a:r>
            </a:p>
          </p:txBody>
        </p:sp>
        <p:sp>
          <p:nvSpPr>
            <p:cNvPr id="57" name="Rettangolo 56"/>
            <p:cNvSpPr/>
            <p:nvPr/>
          </p:nvSpPr>
          <p:spPr>
            <a:xfrm>
              <a:off x="9165448" y="3353931"/>
              <a:ext cx="936104" cy="13840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rgbClr val="FF0000"/>
                  </a:solidFill>
                </a:rPr>
                <a:t>L1</a:t>
              </a:r>
              <a:br>
                <a:rPr lang="it-IT" b="1">
                  <a:solidFill>
                    <a:srgbClr val="FF0000"/>
                  </a:solidFill>
                </a:rPr>
              </a:br>
              <a:r>
                <a:rPr lang="it-IT" b="1">
                  <a:solidFill>
                    <a:srgbClr val="FF0000"/>
                  </a:solidFill>
                </a:rPr>
                <a:t>Mutant</a:t>
              </a:r>
            </a:p>
          </p:txBody>
        </p:sp>
        <p:cxnSp>
          <p:nvCxnSpPr>
            <p:cNvPr id="58" name="Connettore 4 57"/>
            <p:cNvCxnSpPr/>
            <p:nvPr/>
          </p:nvCxnSpPr>
          <p:spPr>
            <a:xfrm flipV="1">
              <a:off x="7066954" y="4606413"/>
              <a:ext cx="2566547" cy="510055"/>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CasellaDiTesto 58"/>
            <p:cNvSpPr txBox="1"/>
            <p:nvPr/>
          </p:nvSpPr>
          <p:spPr>
            <a:xfrm>
              <a:off x="8512291" y="4528959"/>
              <a:ext cx="864096" cy="369332"/>
            </a:xfrm>
            <a:prstGeom prst="rect">
              <a:avLst/>
            </a:prstGeom>
            <a:noFill/>
          </p:spPr>
          <p:txBody>
            <a:bodyPr wrap="square" rtlCol="0">
              <a:spAutoFit/>
            </a:bodyPr>
            <a:lstStyle/>
            <a:p>
              <a:r>
                <a:rPr lang="it-IT" b="1">
                  <a:solidFill>
                    <a:srgbClr val="FF0000"/>
                  </a:solidFill>
                </a:rPr>
                <a:t>Busy</a:t>
              </a:r>
            </a:p>
          </p:txBody>
        </p:sp>
        <p:sp>
          <p:nvSpPr>
            <p:cNvPr id="60" name="CasellaDiTesto 59"/>
            <p:cNvSpPr txBox="1"/>
            <p:nvPr/>
          </p:nvSpPr>
          <p:spPr>
            <a:xfrm>
              <a:off x="7160908" y="3308895"/>
              <a:ext cx="2601079" cy="400110"/>
            </a:xfrm>
            <a:prstGeom prst="rect">
              <a:avLst/>
            </a:prstGeom>
            <a:noFill/>
          </p:spPr>
          <p:txBody>
            <a:bodyPr wrap="square" rtlCol="0">
              <a:spAutoFit/>
            </a:bodyPr>
            <a:lstStyle/>
            <a:p>
              <a:r>
                <a:rPr lang="it-IT"/>
                <a:t>Accepted Trigger to       </a:t>
              </a:r>
              <a:r>
                <a:rPr lang="it-IT" sz="2000" b="1"/>
                <a:t>L0</a:t>
              </a:r>
            </a:p>
          </p:txBody>
        </p:sp>
        <p:cxnSp>
          <p:nvCxnSpPr>
            <p:cNvPr id="61" name="Connettore 2 60"/>
            <p:cNvCxnSpPr/>
            <p:nvPr/>
          </p:nvCxnSpPr>
          <p:spPr>
            <a:xfrm>
              <a:off x="6482955" y="4139554"/>
              <a:ext cx="0" cy="8052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2" name="Group 57"/>
            <p:cNvGrpSpPr>
              <a:grpSpLocks/>
            </p:cNvGrpSpPr>
            <p:nvPr/>
          </p:nvGrpSpPr>
          <p:grpSpPr bwMode="auto">
            <a:xfrm>
              <a:off x="6240511" y="4961189"/>
              <a:ext cx="863600" cy="215900"/>
              <a:chOff x="4740" y="2069"/>
              <a:chExt cx="544" cy="136"/>
            </a:xfrm>
          </p:grpSpPr>
          <p:sp>
            <p:nvSpPr>
              <p:cNvPr id="75" name="Line 58"/>
              <p:cNvSpPr>
                <a:spLocks noChangeShapeType="1"/>
              </p:cNvSpPr>
              <p:nvPr/>
            </p:nvSpPr>
            <p:spPr bwMode="auto">
              <a:xfrm>
                <a:off x="4740" y="2069"/>
                <a:ext cx="136" cy="0"/>
              </a:xfrm>
              <a:prstGeom prst="line">
                <a:avLst/>
              </a:prstGeom>
              <a:noFill/>
              <a:ln w="38100">
                <a:solidFill>
                  <a:schemeClr val="tx1"/>
                </a:solidFill>
                <a:round/>
                <a:headEnd/>
                <a:tailEnd/>
              </a:ln>
              <a:effectLst/>
            </p:spPr>
            <p:txBody>
              <a:bodyPr/>
              <a:lstStyle/>
              <a:p>
                <a:endParaRPr lang="en-US"/>
              </a:p>
            </p:txBody>
          </p:sp>
          <p:sp>
            <p:nvSpPr>
              <p:cNvPr id="76" name="Line 59"/>
              <p:cNvSpPr>
                <a:spLocks noChangeShapeType="1"/>
              </p:cNvSpPr>
              <p:nvPr/>
            </p:nvSpPr>
            <p:spPr bwMode="auto">
              <a:xfrm>
                <a:off x="5148" y="2069"/>
                <a:ext cx="136" cy="0"/>
              </a:xfrm>
              <a:prstGeom prst="line">
                <a:avLst/>
              </a:prstGeom>
              <a:noFill/>
              <a:ln w="38100">
                <a:solidFill>
                  <a:schemeClr val="tx1"/>
                </a:solidFill>
                <a:round/>
                <a:headEnd/>
                <a:tailEnd/>
              </a:ln>
              <a:effectLst/>
            </p:spPr>
            <p:txBody>
              <a:bodyPr/>
              <a:lstStyle/>
              <a:p>
                <a:endParaRPr lang="en-US"/>
              </a:p>
            </p:txBody>
          </p:sp>
          <p:sp>
            <p:nvSpPr>
              <p:cNvPr id="77" name="Line 60"/>
              <p:cNvSpPr>
                <a:spLocks noChangeShapeType="1"/>
              </p:cNvSpPr>
              <p:nvPr/>
            </p:nvSpPr>
            <p:spPr bwMode="auto">
              <a:xfrm>
                <a:off x="4876" y="2069"/>
                <a:ext cx="0" cy="136"/>
              </a:xfrm>
              <a:prstGeom prst="line">
                <a:avLst/>
              </a:prstGeom>
              <a:noFill/>
              <a:ln w="38100">
                <a:solidFill>
                  <a:schemeClr val="tx1"/>
                </a:solidFill>
                <a:round/>
                <a:headEnd/>
                <a:tailEnd/>
              </a:ln>
              <a:effectLst/>
            </p:spPr>
            <p:txBody>
              <a:bodyPr/>
              <a:lstStyle/>
              <a:p>
                <a:endParaRPr lang="en-US"/>
              </a:p>
            </p:txBody>
          </p:sp>
          <p:sp>
            <p:nvSpPr>
              <p:cNvPr id="78" name="Line 61"/>
              <p:cNvSpPr>
                <a:spLocks noChangeShapeType="1"/>
              </p:cNvSpPr>
              <p:nvPr/>
            </p:nvSpPr>
            <p:spPr bwMode="auto">
              <a:xfrm>
                <a:off x="4876" y="2205"/>
                <a:ext cx="272" cy="0"/>
              </a:xfrm>
              <a:prstGeom prst="line">
                <a:avLst/>
              </a:prstGeom>
              <a:noFill/>
              <a:ln w="38100">
                <a:solidFill>
                  <a:schemeClr val="tx1"/>
                </a:solidFill>
                <a:round/>
                <a:headEnd/>
                <a:tailEnd/>
              </a:ln>
              <a:effectLst/>
            </p:spPr>
            <p:txBody>
              <a:bodyPr/>
              <a:lstStyle/>
              <a:p>
                <a:endParaRPr lang="en-US"/>
              </a:p>
            </p:txBody>
          </p:sp>
          <p:sp>
            <p:nvSpPr>
              <p:cNvPr id="79" name="Line 62"/>
              <p:cNvSpPr>
                <a:spLocks noChangeShapeType="1"/>
              </p:cNvSpPr>
              <p:nvPr/>
            </p:nvSpPr>
            <p:spPr bwMode="auto">
              <a:xfrm>
                <a:off x="5148" y="2069"/>
                <a:ext cx="0" cy="136"/>
              </a:xfrm>
              <a:prstGeom prst="line">
                <a:avLst/>
              </a:prstGeom>
              <a:noFill/>
              <a:ln w="38100">
                <a:solidFill>
                  <a:schemeClr val="tx1"/>
                </a:solidFill>
                <a:round/>
                <a:headEnd/>
                <a:tailEnd/>
              </a:ln>
              <a:effectLst/>
            </p:spPr>
            <p:txBody>
              <a:bodyPr/>
              <a:lstStyle/>
              <a:p>
                <a:endParaRPr lang="en-US"/>
              </a:p>
            </p:txBody>
          </p:sp>
        </p:grpSp>
        <p:cxnSp>
          <p:nvCxnSpPr>
            <p:cNvPr id="65" name="Connettore 2 64"/>
            <p:cNvCxnSpPr/>
            <p:nvPr/>
          </p:nvCxnSpPr>
          <p:spPr>
            <a:xfrm flipH="1">
              <a:off x="6693698" y="5177090"/>
              <a:ext cx="1392" cy="330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CasellaDiTesto 65"/>
            <p:cNvSpPr txBox="1"/>
            <p:nvPr/>
          </p:nvSpPr>
          <p:spPr>
            <a:xfrm>
              <a:off x="7230343" y="5684742"/>
              <a:ext cx="1763762"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sz="1600"/>
                <a:t>Gates generations for analog VME</a:t>
              </a:r>
            </a:p>
          </p:txBody>
        </p:sp>
        <p:sp>
          <p:nvSpPr>
            <p:cNvPr id="68" name="AutoShape 74"/>
            <p:cNvSpPr>
              <a:spLocks noChangeArrowheads="1"/>
            </p:cNvSpPr>
            <p:nvPr/>
          </p:nvSpPr>
          <p:spPr bwMode="auto">
            <a:xfrm rot="5400000">
              <a:off x="6542504" y="5527467"/>
              <a:ext cx="316583" cy="290753"/>
            </a:xfrm>
            <a:prstGeom prst="flowChartDelay">
              <a:avLst/>
            </a:prstGeom>
            <a:solidFill>
              <a:schemeClr val="bg2">
                <a:lumMod val="50000"/>
              </a:schemeClr>
            </a:solidFill>
            <a:ln w="9525">
              <a:solidFill>
                <a:schemeClr val="tx1"/>
              </a:solidFill>
              <a:miter lim="800000"/>
              <a:headEnd/>
              <a:tailEnd/>
            </a:ln>
            <a:effectLst/>
          </p:spPr>
          <p:txBody>
            <a:bodyPr wrap="none" anchor="ctr"/>
            <a:lstStyle/>
            <a:p>
              <a:endParaRPr lang="en-US"/>
            </a:p>
          </p:txBody>
        </p:sp>
        <p:cxnSp>
          <p:nvCxnSpPr>
            <p:cNvPr id="69" name="Connettore 4 68"/>
            <p:cNvCxnSpPr>
              <a:stCxn id="68" idx="3"/>
            </p:cNvCxnSpPr>
            <p:nvPr/>
          </p:nvCxnSpPr>
          <p:spPr>
            <a:xfrm rot="16200000" flipH="1">
              <a:off x="6848839" y="5683090"/>
              <a:ext cx="188347" cy="484434"/>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4 20"/>
            <p:cNvCxnSpPr/>
            <p:nvPr/>
          </p:nvCxnSpPr>
          <p:spPr>
            <a:xfrm rot="10800000" flipV="1">
              <a:off x="7657402" y="3985836"/>
              <a:ext cx="1508046" cy="382847"/>
            </a:xfrm>
            <a:prstGeom prst="bent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9193930" y="4932660"/>
              <a:ext cx="2084017" cy="1015663"/>
            </a:xfrm>
            <a:prstGeom prst="rect">
              <a:avLst/>
            </a:prstGeom>
            <a:noFill/>
          </p:spPr>
          <p:txBody>
            <a:bodyPr wrap="square" rtlCol="0">
              <a:spAutoFit/>
            </a:bodyPr>
            <a:lstStyle/>
            <a:p>
              <a:r>
                <a:rPr lang="it-IT" sz="2000" b="1"/>
                <a:t>L0L1 mode or L1 mode: GET master</a:t>
              </a:r>
            </a:p>
          </p:txBody>
        </p:sp>
        <p:sp>
          <p:nvSpPr>
            <p:cNvPr id="80" name="AutoShape 74"/>
            <p:cNvSpPr>
              <a:spLocks noChangeArrowheads="1"/>
            </p:cNvSpPr>
            <p:nvPr/>
          </p:nvSpPr>
          <p:spPr bwMode="auto">
            <a:xfrm rot="10800000">
              <a:off x="7349328" y="4266394"/>
              <a:ext cx="316583" cy="290753"/>
            </a:xfrm>
            <a:prstGeom prst="flowChartDelay">
              <a:avLst/>
            </a:prstGeom>
            <a:solidFill>
              <a:schemeClr val="bg2">
                <a:lumMod val="50000"/>
              </a:schemeClr>
            </a:solidFill>
            <a:ln w="9525">
              <a:solidFill>
                <a:schemeClr val="tx1"/>
              </a:solidFill>
              <a:miter lim="800000"/>
              <a:headEnd/>
              <a:tailEnd/>
            </a:ln>
            <a:effectLst/>
          </p:spPr>
          <p:txBody>
            <a:bodyPr wrap="none" anchor="ctr"/>
            <a:lstStyle/>
            <a:p>
              <a:endParaRPr lang="en-US"/>
            </a:p>
          </p:txBody>
        </p:sp>
        <p:cxnSp>
          <p:nvCxnSpPr>
            <p:cNvPr id="81" name="Connettore 4 80"/>
            <p:cNvCxnSpPr>
              <a:stCxn id="53" idx="3"/>
              <a:endCxn id="80" idx="2"/>
            </p:cNvCxnSpPr>
            <p:nvPr/>
          </p:nvCxnSpPr>
          <p:spPr>
            <a:xfrm>
              <a:off x="7104112" y="3784805"/>
              <a:ext cx="403506" cy="481589"/>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ttore 4 83"/>
            <p:cNvCxnSpPr>
              <a:stCxn id="80" idx="3"/>
            </p:cNvCxnSpPr>
            <p:nvPr/>
          </p:nvCxnSpPr>
          <p:spPr>
            <a:xfrm rot="10800000" flipH="1">
              <a:off x="7349327" y="3705063"/>
              <a:ext cx="2027060" cy="706706"/>
            </a:xfrm>
            <a:prstGeom prst="bentConnector3">
              <a:avLst>
                <a:gd name="adj1" fmla="val -7762"/>
              </a:avLst>
            </a:prstGeom>
            <a:ln w="34925">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86" name="CasellaDiTesto 85"/>
          <p:cNvSpPr txBox="1"/>
          <p:nvPr/>
        </p:nvSpPr>
        <p:spPr>
          <a:xfrm>
            <a:off x="8762509" y="5483767"/>
            <a:ext cx="3347877" cy="369332"/>
          </a:xfrm>
          <a:prstGeom prst="rect">
            <a:avLst/>
          </a:prstGeom>
          <a:gradFill>
            <a:gsLst>
              <a:gs pos="0">
                <a:srgbClr val="FFC000"/>
              </a:gs>
              <a:gs pos="80000">
                <a:srgbClr val="FFC000"/>
              </a:gs>
              <a:gs pos="100000">
                <a:srgbClr val="FFFF00"/>
              </a:gs>
            </a:gsLst>
          </a:gradFill>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it-IT" b="1">
                <a:solidFill>
                  <a:schemeClr val="tx1"/>
                </a:solidFill>
              </a:rPr>
              <a:t>L1  timing &gt;1 µs  to take decision </a:t>
            </a:r>
          </a:p>
        </p:txBody>
      </p:sp>
      <p:sp>
        <p:nvSpPr>
          <p:cNvPr id="87" name="CasellaDiTesto 86"/>
          <p:cNvSpPr txBox="1"/>
          <p:nvPr/>
        </p:nvSpPr>
        <p:spPr>
          <a:xfrm>
            <a:off x="3191960" y="3187127"/>
            <a:ext cx="1966798" cy="923330"/>
          </a:xfrm>
          <a:prstGeom prst="rect">
            <a:avLst/>
          </a:prstGeom>
          <a:noFill/>
        </p:spPr>
        <p:txBody>
          <a:bodyPr wrap="square" rtlCol="0">
            <a:spAutoFit/>
          </a:bodyPr>
          <a:lstStyle/>
          <a:p>
            <a:r>
              <a:rPr lang="it-IT" b="1"/>
              <a:t>L0 mode: Chimera silicon detectors triggering</a:t>
            </a:r>
          </a:p>
        </p:txBody>
      </p:sp>
      <p:sp>
        <p:nvSpPr>
          <p:cNvPr id="8" name="CasellaDiTesto 7">
            <a:extLst>
              <a:ext uri="{FF2B5EF4-FFF2-40B4-BE49-F238E27FC236}">
                <a16:creationId xmlns:a16="http://schemas.microsoft.com/office/drawing/2014/main" id="{FE8BFA53-6DBE-8B7B-DDD8-8CDB0A289959}"/>
              </a:ext>
            </a:extLst>
          </p:cNvPr>
          <p:cNvSpPr txBox="1"/>
          <p:nvPr/>
        </p:nvSpPr>
        <p:spPr>
          <a:xfrm>
            <a:off x="655939" y="5252273"/>
            <a:ext cx="97148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t>MuTanT</a:t>
            </a:r>
          </a:p>
        </p:txBody>
      </p:sp>
      <p:pic>
        <p:nvPicPr>
          <p:cNvPr id="10" name="Immagine 9" descr="Immagine che contiene testo, elettronica, macchina, Ingegneria elettronica&#10;&#10;Descrizione generata automaticamente">
            <a:extLst>
              <a:ext uri="{FF2B5EF4-FFF2-40B4-BE49-F238E27FC236}">
                <a16:creationId xmlns:a16="http://schemas.microsoft.com/office/drawing/2014/main" id="{2681E87A-C51F-CB0C-9E41-E6316E144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834" y="3176791"/>
            <a:ext cx="585079" cy="3105150"/>
          </a:xfrm>
          <a:prstGeom prst="rect">
            <a:avLst/>
          </a:prstGeom>
        </p:spPr>
      </p:pic>
      <p:sp>
        <p:nvSpPr>
          <p:cNvPr id="11" name="CasellaDiTesto 10">
            <a:extLst>
              <a:ext uri="{FF2B5EF4-FFF2-40B4-BE49-F238E27FC236}">
                <a16:creationId xmlns:a16="http://schemas.microsoft.com/office/drawing/2014/main" id="{9360BB3A-47D9-930F-4FBB-7CA7ADF3C86C}"/>
              </a:ext>
            </a:extLst>
          </p:cNvPr>
          <p:cNvSpPr txBox="1"/>
          <p:nvPr/>
        </p:nvSpPr>
        <p:spPr>
          <a:xfrm>
            <a:off x="10234363" y="3122971"/>
            <a:ext cx="1690019" cy="1200329"/>
          </a:xfrm>
          <a:prstGeom prst="rect">
            <a:avLst/>
          </a:prstGeom>
          <a:noFill/>
        </p:spPr>
        <p:txBody>
          <a:bodyPr wrap="square" rtlCol="0">
            <a:spAutoFit/>
          </a:bodyPr>
          <a:lstStyle/>
          <a:p>
            <a:r>
              <a:rPr lang="en-US" sz="2400" b="1"/>
              <a:t>Internal Multiplicity threshold </a:t>
            </a:r>
          </a:p>
        </p:txBody>
      </p:sp>
      <p:sp>
        <p:nvSpPr>
          <p:cNvPr id="3" name="CasellaDiTesto 2">
            <a:extLst>
              <a:ext uri="{FF2B5EF4-FFF2-40B4-BE49-F238E27FC236}">
                <a16:creationId xmlns:a16="http://schemas.microsoft.com/office/drawing/2014/main" id="{FD53CA08-A26C-9899-7718-11D593C42561}"/>
              </a:ext>
            </a:extLst>
          </p:cNvPr>
          <p:cNvSpPr txBox="1"/>
          <p:nvPr/>
        </p:nvSpPr>
        <p:spPr>
          <a:xfrm>
            <a:off x="780875" y="1335135"/>
            <a:ext cx="5830626" cy="461665"/>
          </a:xfrm>
          <a:prstGeom prst="rect">
            <a:avLst/>
          </a:prstGeom>
          <a:noFill/>
        </p:spPr>
        <p:txBody>
          <a:bodyPr wrap="square" rtlCol="0">
            <a:spAutoFit/>
          </a:bodyPr>
          <a:lstStyle/>
          <a:p>
            <a:r>
              <a:rPr lang="en-US" sz="2400" b="1">
                <a:highlight>
                  <a:srgbClr val="FFFF00"/>
                </a:highlight>
              </a:rPr>
              <a:t>MAIN TRIGGER FOR CHIMERA/FARCOS slave</a:t>
            </a:r>
          </a:p>
        </p:txBody>
      </p:sp>
      <p:sp>
        <p:nvSpPr>
          <p:cNvPr id="63" name="CasellaDiTesto 62">
            <a:extLst>
              <a:ext uri="{FF2B5EF4-FFF2-40B4-BE49-F238E27FC236}">
                <a16:creationId xmlns:a16="http://schemas.microsoft.com/office/drawing/2014/main" id="{5F8DDA5A-7159-B7AC-2BDA-3698BA2DB591}"/>
              </a:ext>
            </a:extLst>
          </p:cNvPr>
          <p:cNvSpPr txBox="1"/>
          <p:nvPr/>
        </p:nvSpPr>
        <p:spPr>
          <a:xfrm>
            <a:off x="8942085" y="6084789"/>
            <a:ext cx="3349082" cy="461665"/>
          </a:xfrm>
          <a:prstGeom prst="rect">
            <a:avLst/>
          </a:prstGeom>
          <a:noFill/>
        </p:spPr>
        <p:txBody>
          <a:bodyPr wrap="square" rtlCol="0">
            <a:spAutoFit/>
          </a:bodyPr>
          <a:lstStyle/>
          <a:p>
            <a:r>
              <a:rPr lang="en-US" sz="2400" b="1">
                <a:highlight>
                  <a:srgbClr val="FFFF00"/>
                </a:highlight>
              </a:rPr>
              <a:t>TRIGGER FARCOS master  </a:t>
            </a:r>
          </a:p>
        </p:txBody>
      </p:sp>
    </p:spTree>
    <p:extLst>
      <p:ext uri="{BB962C8B-B14F-4D97-AF65-F5344CB8AC3E}">
        <p14:creationId xmlns:p14="http://schemas.microsoft.com/office/powerpoint/2010/main" val="206167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software, Pagina Web&#10;&#10;Descrizione generata automaticamente">
            <a:extLst>
              <a:ext uri="{FF2B5EF4-FFF2-40B4-BE49-F238E27FC236}">
                <a16:creationId xmlns:a16="http://schemas.microsoft.com/office/drawing/2014/main" id="{5E3BC751-32C6-EBAB-25F9-9E6465864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492" y="664703"/>
            <a:ext cx="7372311" cy="5771223"/>
          </a:xfrm>
          <a:prstGeom prst="rect">
            <a:avLst/>
          </a:prstGeom>
        </p:spPr>
      </p:pic>
      <p:grpSp>
        <p:nvGrpSpPr>
          <p:cNvPr id="7" name="Gruppo 6">
            <a:extLst>
              <a:ext uri="{FF2B5EF4-FFF2-40B4-BE49-F238E27FC236}">
                <a16:creationId xmlns:a16="http://schemas.microsoft.com/office/drawing/2014/main" id="{50A4F51C-149F-4959-F88B-821A3A5931A4}"/>
              </a:ext>
            </a:extLst>
          </p:cNvPr>
          <p:cNvGrpSpPr/>
          <p:nvPr/>
        </p:nvGrpSpPr>
        <p:grpSpPr>
          <a:xfrm>
            <a:off x="201032" y="664703"/>
            <a:ext cx="4303003" cy="3496750"/>
            <a:chOff x="8061310" y="613066"/>
            <a:chExt cx="5479354" cy="4013469"/>
          </a:xfrm>
        </p:grpSpPr>
        <p:pic>
          <p:nvPicPr>
            <p:cNvPr id="8" name="Picture 2">
              <a:extLst>
                <a:ext uri="{FF2B5EF4-FFF2-40B4-BE49-F238E27FC236}">
                  <a16:creationId xmlns:a16="http://schemas.microsoft.com/office/drawing/2014/main" id="{1A5955A5-EACB-4E0D-0150-ED331BC18F19}"/>
                </a:ext>
              </a:extLst>
            </p:cNvPr>
            <p:cNvPicPr>
              <a:picLocks noChangeAspect="1" noChangeArrowheads="1"/>
            </p:cNvPicPr>
            <p:nvPr/>
          </p:nvPicPr>
          <p:blipFill>
            <a:blip r:embed="rId3" cstate="print"/>
            <a:srcRect/>
            <a:stretch>
              <a:fillRect/>
            </a:stretch>
          </p:blipFill>
          <p:spPr bwMode="auto">
            <a:xfrm>
              <a:off x="8061310" y="613066"/>
              <a:ext cx="5472608" cy="3960440"/>
            </a:xfrm>
            <a:prstGeom prst="rect">
              <a:avLst/>
            </a:prstGeom>
            <a:noFill/>
            <a:ln w="9525">
              <a:noFill/>
              <a:miter lim="800000"/>
              <a:headEnd/>
              <a:tailEnd/>
            </a:ln>
            <a:effectLst>
              <a:glow rad="228600">
                <a:schemeClr val="accent2">
                  <a:satMod val="175000"/>
                  <a:alpha val="40000"/>
                </a:schemeClr>
              </a:glow>
            </a:effectLst>
          </p:spPr>
        </p:pic>
        <p:sp>
          <p:nvSpPr>
            <p:cNvPr id="10" name="CasellaDiTesto 9">
              <a:extLst>
                <a:ext uri="{FF2B5EF4-FFF2-40B4-BE49-F238E27FC236}">
                  <a16:creationId xmlns:a16="http://schemas.microsoft.com/office/drawing/2014/main" id="{5D3E3D3D-CF35-30CB-85FA-F871FD6CDDE6}"/>
                </a:ext>
              </a:extLst>
            </p:cNvPr>
            <p:cNvSpPr txBox="1"/>
            <p:nvPr/>
          </p:nvSpPr>
          <p:spPr>
            <a:xfrm>
              <a:off x="8061310" y="4157309"/>
              <a:ext cx="5479354" cy="469226"/>
            </a:xfrm>
            <a:prstGeom prst="rect">
              <a:avLst/>
            </a:prstGeom>
            <a:solidFill>
              <a:schemeClr val="bg1"/>
            </a:solidFill>
          </p:spPr>
          <p:txBody>
            <a:bodyPr wrap="square" rtlCol="0">
              <a:spAutoFit/>
            </a:bodyPr>
            <a:lstStyle/>
            <a:p>
              <a:r>
                <a:rPr lang="en-US" sz="2000" b="1"/>
                <a:t>The KaliMera C++ readout library</a:t>
              </a:r>
            </a:p>
          </p:txBody>
        </p:sp>
      </p:grpSp>
      <p:sp>
        <p:nvSpPr>
          <p:cNvPr id="12" name="Text Box 63">
            <a:extLst>
              <a:ext uri="{FF2B5EF4-FFF2-40B4-BE49-F238E27FC236}">
                <a16:creationId xmlns:a16="http://schemas.microsoft.com/office/drawing/2014/main" id="{78DEEDC6-F072-4A6A-53B7-3FFD8C4512E1}"/>
              </a:ext>
            </a:extLst>
          </p:cNvPr>
          <p:cNvSpPr txBox="1">
            <a:spLocks noChangeArrowheads="1"/>
          </p:cNvSpPr>
          <p:nvPr/>
        </p:nvSpPr>
        <p:spPr bwMode="auto">
          <a:xfrm>
            <a:off x="48066" y="-105214"/>
            <a:ext cx="12192000" cy="457200"/>
          </a:xfrm>
          <a:prstGeom prst="rect">
            <a:avLst/>
          </a:prstGeom>
          <a:gradFill rotWithShape="1">
            <a:gsLst>
              <a:gs pos="0">
                <a:srgbClr val="339966">
                  <a:gamma/>
                  <a:tint val="34118"/>
                  <a:invGamma/>
                </a:srgbClr>
              </a:gs>
              <a:gs pos="100000">
                <a:srgbClr val="339966"/>
              </a:gs>
            </a:gsLst>
            <a:lin ang="18900000" scaled="1"/>
          </a:gradFill>
          <a:ln w="9525">
            <a:noFill/>
            <a:miter lim="800000"/>
            <a:headEnd/>
            <a:tailEnd/>
          </a:ln>
          <a:effectLst/>
        </p:spPr>
        <p:txBody>
          <a:bodyPr wrap="square">
            <a:spAutoFit/>
          </a:bodyPr>
          <a:lstStyle/>
          <a:p>
            <a:pPr>
              <a:spcBef>
                <a:spcPct val="50000"/>
              </a:spcBef>
              <a:defRPr/>
            </a:pPr>
            <a:r>
              <a:rPr lang="it-IT" sz="2400" b="1">
                <a:solidFill>
                  <a:srgbClr val="000000"/>
                </a:solidFill>
              </a:rPr>
              <a:t>GET + CHIMERA DAQ  COUPLING (readout software)  </a:t>
            </a:r>
          </a:p>
        </p:txBody>
      </p:sp>
      <p:sp>
        <p:nvSpPr>
          <p:cNvPr id="6" name="CasellaDiTesto 5">
            <a:extLst>
              <a:ext uri="{FF2B5EF4-FFF2-40B4-BE49-F238E27FC236}">
                <a16:creationId xmlns:a16="http://schemas.microsoft.com/office/drawing/2014/main" id="{3236D808-EED9-84A0-FFC1-A53271870765}"/>
              </a:ext>
            </a:extLst>
          </p:cNvPr>
          <p:cNvSpPr txBox="1"/>
          <p:nvPr/>
        </p:nvSpPr>
        <p:spPr>
          <a:xfrm>
            <a:off x="348467" y="4427968"/>
            <a:ext cx="4002833"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a:solidFill>
                  <a:srgbClr val="FF0000"/>
                </a:solidFill>
              </a:rPr>
              <a:t>Current version:  0.50  (2025)</a:t>
            </a:r>
          </a:p>
          <a:p>
            <a:r>
              <a:rPr lang="en-US" sz="2000" b="1"/>
              <a:t>Based on the library for CHIMERA VME readout first defined in 2009 up to now. It  has “survived” to the MBS coupling, GET coupling and to the R3B DAQ coupling  </a:t>
            </a:r>
          </a:p>
        </p:txBody>
      </p:sp>
    </p:spTree>
    <p:extLst>
      <p:ext uri="{BB962C8B-B14F-4D97-AF65-F5344CB8AC3E}">
        <p14:creationId xmlns:p14="http://schemas.microsoft.com/office/powerpoint/2010/main" val="193578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8334770-2E8D-8224-FCA7-F3EC899BCEB7}"/>
              </a:ext>
            </a:extLst>
          </p:cNvPr>
          <p:cNvSpPr txBox="1"/>
          <p:nvPr/>
        </p:nvSpPr>
        <p:spPr>
          <a:xfrm>
            <a:off x="0" y="0"/>
            <a:ext cx="12192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400" b="1">
                <a:solidFill>
                  <a:schemeClr val="accent1"/>
                </a:solidFill>
              </a:rPr>
              <a:t>Desktop and VME digitizers for NARCOS  </a:t>
            </a:r>
            <a:endParaRPr lang="it-IT" sz="2400" b="1"/>
          </a:p>
        </p:txBody>
      </p:sp>
      <p:sp>
        <p:nvSpPr>
          <p:cNvPr id="9" name="CasellaDiTesto 8">
            <a:extLst>
              <a:ext uri="{FF2B5EF4-FFF2-40B4-BE49-F238E27FC236}">
                <a16:creationId xmlns:a16="http://schemas.microsoft.com/office/drawing/2014/main" id="{560A29D1-7F4C-FEA1-CA02-4E57DE3064C4}"/>
              </a:ext>
            </a:extLst>
          </p:cNvPr>
          <p:cNvSpPr txBox="1"/>
          <p:nvPr/>
        </p:nvSpPr>
        <p:spPr>
          <a:xfrm>
            <a:off x="397475" y="2428050"/>
            <a:ext cx="1195962"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it-IT" sz="2400" b="1"/>
              <a:t>MFM header+ data</a:t>
            </a:r>
          </a:p>
        </p:txBody>
      </p:sp>
      <p:grpSp>
        <p:nvGrpSpPr>
          <p:cNvPr id="10" name="Gruppo 9">
            <a:extLst>
              <a:ext uri="{FF2B5EF4-FFF2-40B4-BE49-F238E27FC236}">
                <a16:creationId xmlns:a16="http://schemas.microsoft.com/office/drawing/2014/main" id="{6C004B47-9D99-BBE4-693E-3745B8883F25}"/>
              </a:ext>
            </a:extLst>
          </p:cNvPr>
          <p:cNvGrpSpPr/>
          <p:nvPr/>
        </p:nvGrpSpPr>
        <p:grpSpPr>
          <a:xfrm>
            <a:off x="133803" y="821539"/>
            <a:ext cx="5472445" cy="1689883"/>
            <a:chOff x="13551" y="4272126"/>
            <a:chExt cx="5472445" cy="1689883"/>
          </a:xfrm>
        </p:grpSpPr>
        <p:sp>
          <p:nvSpPr>
            <p:cNvPr id="2" name="CasellaDiTesto 1">
              <a:extLst>
                <a:ext uri="{FF2B5EF4-FFF2-40B4-BE49-F238E27FC236}">
                  <a16:creationId xmlns:a16="http://schemas.microsoft.com/office/drawing/2014/main" id="{146AB2E5-F905-6F82-30CA-02F13634650B}"/>
                </a:ext>
              </a:extLst>
            </p:cNvPr>
            <p:cNvSpPr txBox="1"/>
            <p:nvPr/>
          </p:nvSpPr>
          <p:spPr>
            <a:xfrm>
              <a:off x="13551" y="4272126"/>
              <a:ext cx="1876425" cy="132343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it-IT" sz="2000"/>
                <a:t>Standalone Readout task for Caen digitizers (gen1) </a:t>
              </a:r>
            </a:p>
          </p:txBody>
        </p:sp>
        <p:sp>
          <p:nvSpPr>
            <p:cNvPr id="13" name="CasellaDiTesto 12">
              <a:extLst>
                <a:ext uri="{FF2B5EF4-FFF2-40B4-BE49-F238E27FC236}">
                  <a16:creationId xmlns:a16="http://schemas.microsoft.com/office/drawing/2014/main" id="{0299AC86-C557-358D-8D97-4A31344C69D8}"/>
                </a:ext>
              </a:extLst>
            </p:cNvPr>
            <p:cNvSpPr txBox="1"/>
            <p:nvPr/>
          </p:nvSpPr>
          <p:spPr>
            <a:xfrm>
              <a:off x="2552738" y="4661694"/>
              <a:ext cx="745787"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2000" b="1"/>
                <a:t>TCP </a:t>
              </a:r>
            </a:p>
            <a:p>
              <a:pPr algn="ctr"/>
              <a:r>
                <a:rPr lang="it-IT" sz="2000" b="1"/>
                <a:t>or </a:t>
              </a:r>
            </a:p>
            <a:p>
              <a:pPr algn="ctr"/>
              <a:r>
                <a:rPr lang="it-IT" sz="2000" b="1"/>
                <a:t>UDP</a:t>
              </a:r>
              <a:r>
                <a:rPr lang="it-IT" sz="2400" b="1"/>
                <a:t>  </a:t>
              </a:r>
            </a:p>
          </p:txBody>
        </p:sp>
        <p:sp>
          <p:nvSpPr>
            <p:cNvPr id="17" name="CasellaDiTesto 16">
              <a:extLst>
                <a:ext uri="{FF2B5EF4-FFF2-40B4-BE49-F238E27FC236}">
                  <a16:creationId xmlns:a16="http://schemas.microsoft.com/office/drawing/2014/main" id="{A178E1CD-5A67-4A7F-C805-C2291F027AD7}"/>
                </a:ext>
              </a:extLst>
            </p:cNvPr>
            <p:cNvSpPr txBox="1"/>
            <p:nvPr/>
          </p:nvSpPr>
          <p:spPr>
            <a:xfrm>
              <a:off x="3385954" y="4661778"/>
              <a:ext cx="1633372"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2000" b="1"/>
                <a:t>Data analysis client and unpackers </a:t>
              </a:r>
            </a:p>
          </p:txBody>
        </p:sp>
        <p:cxnSp>
          <p:nvCxnSpPr>
            <p:cNvPr id="18" name="Connettore a gomito 17">
              <a:extLst>
                <a:ext uri="{FF2B5EF4-FFF2-40B4-BE49-F238E27FC236}">
                  <a16:creationId xmlns:a16="http://schemas.microsoft.com/office/drawing/2014/main" id="{94030994-AE30-444A-F657-DD43A043E194}"/>
                </a:ext>
              </a:extLst>
            </p:cNvPr>
            <p:cNvCxnSpPr>
              <a:cxnSpLocks/>
            </p:cNvCxnSpPr>
            <p:nvPr/>
          </p:nvCxnSpPr>
          <p:spPr>
            <a:xfrm flipV="1">
              <a:off x="4901802" y="5111046"/>
              <a:ext cx="584194" cy="461665"/>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5E8CB19E-4A9B-3934-9F29-CE903C8F6E33}"/>
                </a:ext>
              </a:extLst>
            </p:cNvPr>
            <p:cNvSpPr txBox="1"/>
            <p:nvPr/>
          </p:nvSpPr>
          <p:spPr>
            <a:xfrm>
              <a:off x="2006087" y="4410854"/>
              <a:ext cx="555345" cy="369332"/>
            </a:xfrm>
            <a:prstGeom prst="rect">
              <a:avLst/>
            </a:prstGeom>
            <a:noFill/>
          </p:spPr>
          <p:txBody>
            <a:bodyPr wrap="none" rtlCol="0">
              <a:spAutoFit/>
            </a:bodyPr>
            <a:lstStyle/>
            <a:p>
              <a:r>
                <a:rPr lang="it-IT"/>
                <a:t>Eth.</a:t>
              </a:r>
            </a:p>
          </p:txBody>
        </p:sp>
        <p:sp>
          <p:nvSpPr>
            <p:cNvPr id="23" name="CasellaDiTesto 22">
              <a:extLst>
                <a:ext uri="{FF2B5EF4-FFF2-40B4-BE49-F238E27FC236}">
                  <a16:creationId xmlns:a16="http://schemas.microsoft.com/office/drawing/2014/main" id="{8BA8267D-8D3C-5725-7E00-B70A7BBCB56B}"/>
                </a:ext>
              </a:extLst>
            </p:cNvPr>
            <p:cNvSpPr txBox="1"/>
            <p:nvPr/>
          </p:nvSpPr>
          <p:spPr>
            <a:xfrm>
              <a:off x="4823067" y="5569637"/>
              <a:ext cx="555345" cy="369332"/>
            </a:xfrm>
            <a:prstGeom prst="rect">
              <a:avLst/>
            </a:prstGeom>
            <a:noFill/>
          </p:spPr>
          <p:txBody>
            <a:bodyPr wrap="none" rtlCol="0">
              <a:spAutoFit/>
            </a:bodyPr>
            <a:lstStyle/>
            <a:p>
              <a:r>
                <a:rPr lang="it-IT"/>
                <a:t>Eth.</a:t>
              </a:r>
            </a:p>
          </p:txBody>
        </p:sp>
        <p:sp>
          <p:nvSpPr>
            <p:cNvPr id="5" name="CasellaDiTesto 4">
              <a:extLst>
                <a:ext uri="{FF2B5EF4-FFF2-40B4-BE49-F238E27FC236}">
                  <a16:creationId xmlns:a16="http://schemas.microsoft.com/office/drawing/2014/main" id="{D54A2249-2FA8-BC97-5B6B-E5B20173E50A}"/>
                </a:ext>
              </a:extLst>
            </p:cNvPr>
            <p:cNvSpPr txBox="1"/>
            <p:nvPr/>
          </p:nvSpPr>
          <p:spPr>
            <a:xfrm>
              <a:off x="1227214" y="5561899"/>
              <a:ext cx="1411862" cy="400110"/>
            </a:xfrm>
            <a:prstGeom prst="rect">
              <a:avLst/>
            </a:prstGeom>
            <a:noFill/>
          </p:spPr>
          <p:txBody>
            <a:bodyPr wrap="square" rtlCol="0">
              <a:spAutoFit/>
            </a:bodyPr>
            <a:lstStyle/>
            <a:p>
              <a:r>
                <a:rPr lang="it-IT" sz="2000" b="1"/>
                <a:t>GetMFMlib</a:t>
              </a:r>
            </a:p>
          </p:txBody>
        </p:sp>
        <p:cxnSp>
          <p:nvCxnSpPr>
            <p:cNvPr id="12" name="Connettore a gomito 11">
              <a:extLst>
                <a:ext uri="{FF2B5EF4-FFF2-40B4-BE49-F238E27FC236}">
                  <a16:creationId xmlns:a16="http://schemas.microsoft.com/office/drawing/2014/main" id="{0F1DC921-0EDF-8F1A-FB96-0DF6C327B0CE}"/>
                </a:ext>
              </a:extLst>
            </p:cNvPr>
            <p:cNvCxnSpPr>
              <a:cxnSpLocks/>
            </p:cNvCxnSpPr>
            <p:nvPr/>
          </p:nvCxnSpPr>
          <p:spPr>
            <a:xfrm flipV="1">
              <a:off x="1749245" y="4759336"/>
              <a:ext cx="926573" cy="661720"/>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Immagine 15">
            <a:extLst>
              <a:ext uri="{FF2B5EF4-FFF2-40B4-BE49-F238E27FC236}">
                <a16:creationId xmlns:a16="http://schemas.microsoft.com/office/drawing/2014/main" id="{529CEF53-D120-BA7F-BB8F-48B1110C9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559" y="4674598"/>
            <a:ext cx="2996104" cy="2150082"/>
          </a:xfrm>
          <a:prstGeom prst="rect">
            <a:avLst/>
          </a:prstGeom>
        </p:spPr>
      </p:pic>
      <p:pic>
        <p:nvPicPr>
          <p:cNvPr id="21" name="Immagine 20" descr="Immagine che contiene testo, diagramma, Diagramma, linea&#10;&#10;Descrizione generata automaticamente">
            <a:extLst>
              <a:ext uri="{FF2B5EF4-FFF2-40B4-BE49-F238E27FC236}">
                <a16:creationId xmlns:a16="http://schemas.microsoft.com/office/drawing/2014/main" id="{DDED8640-01A3-0376-063D-2409C4833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631" y="561209"/>
            <a:ext cx="4598944" cy="3356201"/>
          </a:xfrm>
          <a:prstGeom prst="rect">
            <a:avLst/>
          </a:prstGeom>
        </p:spPr>
      </p:pic>
      <p:sp>
        <p:nvSpPr>
          <p:cNvPr id="14" name="CasellaDiTesto 13">
            <a:extLst>
              <a:ext uri="{FF2B5EF4-FFF2-40B4-BE49-F238E27FC236}">
                <a16:creationId xmlns:a16="http://schemas.microsoft.com/office/drawing/2014/main" id="{DF005837-83C4-4CB3-34DF-2F68E26D868B}"/>
              </a:ext>
            </a:extLst>
          </p:cNvPr>
          <p:cNvSpPr txBox="1"/>
          <p:nvPr/>
        </p:nvSpPr>
        <p:spPr>
          <a:xfrm>
            <a:off x="3034237" y="4707609"/>
            <a:ext cx="1072908" cy="369332"/>
          </a:xfrm>
          <a:prstGeom prst="rect">
            <a:avLst/>
          </a:prstGeom>
          <a:noFill/>
        </p:spPr>
        <p:txBody>
          <a:bodyPr wrap="square" rtlCol="0">
            <a:spAutoFit/>
          </a:bodyPr>
          <a:lstStyle/>
          <a:p>
            <a:r>
              <a:rPr lang="en-US"/>
              <a:t>NARCOS</a:t>
            </a:r>
          </a:p>
        </p:txBody>
      </p:sp>
      <p:pic>
        <p:nvPicPr>
          <p:cNvPr id="26" name="Immagine 25" descr="Immagine che contiene Ingegneria elettronica, circuito, scaricatore&#10;&#10;Descrizione generata automaticamente">
            <a:extLst>
              <a:ext uri="{FF2B5EF4-FFF2-40B4-BE49-F238E27FC236}">
                <a16:creationId xmlns:a16="http://schemas.microsoft.com/office/drawing/2014/main" id="{F6B05C29-4E93-5BAC-C2F9-AEA0478E0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732" y="3172993"/>
            <a:ext cx="1030793" cy="3442809"/>
          </a:xfrm>
          <a:prstGeom prst="rect">
            <a:avLst/>
          </a:prstGeom>
        </p:spPr>
      </p:pic>
      <p:sp>
        <p:nvSpPr>
          <p:cNvPr id="27" name="CasellaDiTesto 26">
            <a:extLst>
              <a:ext uri="{FF2B5EF4-FFF2-40B4-BE49-F238E27FC236}">
                <a16:creationId xmlns:a16="http://schemas.microsoft.com/office/drawing/2014/main" id="{B47BCFF5-CD43-BDF6-D4BE-532D4DF16DAC}"/>
              </a:ext>
            </a:extLst>
          </p:cNvPr>
          <p:cNvSpPr txBox="1"/>
          <p:nvPr/>
        </p:nvSpPr>
        <p:spPr>
          <a:xfrm>
            <a:off x="8078595" y="3939884"/>
            <a:ext cx="2540867"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a:t>We are working on gen2 VME 32 channels 500 MHz, 14 bit digitizer:</a:t>
            </a:r>
          </a:p>
          <a:p>
            <a:r>
              <a:rPr lang="en-US" sz="2000" b="1"/>
              <a:t>To do :</a:t>
            </a:r>
          </a:p>
          <a:p>
            <a:pPr marL="342900" indent="-342900">
              <a:buAutoNum type="arabicParenR"/>
            </a:pPr>
            <a:r>
              <a:rPr lang="en-US" sz="2000" b="1"/>
              <a:t>standalone daq</a:t>
            </a:r>
          </a:p>
          <a:p>
            <a:pPr marL="342900" indent="-342900">
              <a:buAutoNum type="arabicParenR"/>
            </a:pPr>
            <a:r>
              <a:rPr lang="en-US" sz="2000" b="1"/>
              <a:t>Registering it in the VME KaliMera library </a:t>
            </a:r>
          </a:p>
        </p:txBody>
      </p:sp>
      <p:sp>
        <p:nvSpPr>
          <p:cNvPr id="3" name="CasellaDiTesto 2">
            <a:extLst>
              <a:ext uri="{FF2B5EF4-FFF2-40B4-BE49-F238E27FC236}">
                <a16:creationId xmlns:a16="http://schemas.microsoft.com/office/drawing/2014/main" id="{BA81884D-84C4-3C96-8311-F053774BFF50}"/>
              </a:ext>
            </a:extLst>
          </p:cNvPr>
          <p:cNvSpPr txBox="1"/>
          <p:nvPr/>
        </p:nvSpPr>
        <p:spPr>
          <a:xfrm>
            <a:off x="2681684" y="494676"/>
            <a:ext cx="2945084"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t>In common with Chimera/GET tools/libraries </a:t>
            </a:r>
          </a:p>
        </p:txBody>
      </p:sp>
      <p:sp>
        <p:nvSpPr>
          <p:cNvPr id="8" name="CasellaDiTesto 7">
            <a:extLst>
              <a:ext uri="{FF2B5EF4-FFF2-40B4-BE49-F238E27FC236}">
                <a16:creationId xmlns:a16="http://schemas.microsoft.com/office/drawing/2014/main" id="{C1330A52-D206-29B5-CD54-BD35A46FCC03}"/>
              </a:ext>
            </a:extLst>
          </p:cNvPr>
          <p:cNvSpPr txBox="1"/>
          <p:nvPr/>
        </p:nvSpPr>
        <p:spPr>
          <a:xfrm>
            <a:off x="10425958" y="705894"/>
            <a:ext cx="1456489" cy="923330"/>
          </a:xfrm>
          <a:prstGeom prst="rect">
            <a:avLst/>
          </a:prstGeom>
          <a:noFill/>
        </p:spPr>
        <p:txBody>
          <a:bodyPr wrap="square" rtlCol="0">
            <a:spAutoFit/>
          </a:bodyPr>
          <a:lstStyle/>
          <a:p>
            <a:r>
              <a:rPr lang="en-US"/>
              <a:t>CrossTest experiment CN@LNL</a:t>
            </a:r>
          </a:p>
        </p:txBody>
      </p:sp>
      <p:pic>
        <p:nvPicPr>
          <p:cNvPr id="19" name="Immagine 18" descr="Immagine che contiene testo, diagramma, schermata, Diagramma&#10;&#10;Descrizione generata automaticamente">
            <a:extLst>
              <a:ext uri="{FF2B5EF4-FFF2-40B4-BE49-F238E27FC236}">
                <a16:creationId xmlns:a16="http://schemas.microsoft.com/office/drawing/2014/main" id="{845706A9-2DAA-AD2F-2D58-F443C300A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667" y="3850335"/>
            <a:ext cx="3890658" cy="2974345"/>
          </a:xfrm>
          <a:prstGeom prst="rect">
            <a:avLst/>
          </a:prstGeom>
        </p:spPr>
      </p:pic>
      <p:sp>
        <p:nvSpPr>
          <p:cNvPr id="20" name="CasellaDiTesto 19">
            <a:extLst>
              <a:ext uri="{FF2B5EF4-FFF2-40B4-BE49-F238E27FC236}">
                <a16:creationId xmlns:a16="http://schemas.microsoft.com/office/drawing/2014/main" id="{60161F15-0A75-9AB4-704C-AFDAA52B68E0}"/>
              </a:ext>
            </a:extLst>
          </p:cNvPr>
          <p:cNvSpPr txBox="1"/>
          <p:nvPr/>
        </p:nvSpPr>
        <p:spPr>
          <a:xfrm>
            <a:off x="10774692" y="2762136"/>
            <a:ext cx="1008872"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000" b="1"/>
              <a:t>VX2730</a:t>
            </a:r>
          </a:p>
        </p:txBody>
      </p:sp>
      <p:cxnSp>
        <p:nvCxnSpPr>
          <p:cNvPr id="15" name="Connettore 2 14">
            <a:extLst>
              <a:ext uri="{FF2B5EF4-FFF2-40B4-BE49-F238E27FC236}">
                <a16:creationId xmlns:a16="http://schemas.microsoft.com/office/drawing/2014/main" id="{6DF82671-AE04-FB76-11AA-F6D7E235F83C}"/>
              </a:ext>
            </a:extLst>
          </p:cNvPr>
          <p:cNvCxnSpPr/>
          <p:nvPr/>
        </p:nvCxnSpPr>
        <p:spPr>
          <a:xfrm>
            <a:off x="1133475" y="3628379"/>
            <a:ext cx="0" cy="46218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AAE9B481-68E7-DF5A-50F3-B4C38C295201}"/>
              </a:ext>
            </a:extLst>
          </p:cNvPr>
          <p:cNvSpPr txBox="1"/>
          <p:nvPr/>
        </p:nvSpPr>
        <p:spPr>
          <a:xfrm>
            <a:off x="220260" y="4069537"/>
            <a:ext cx="2251193"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a:t>Waveforms Storage</a:t>
            </a:r>
          </a:p>
        </p:txBody>
      </p:sp>
      <p:sp>
        <p:nvSpPr>
          <p:cNvPr id="28" name="CasellaDiTesto 27">
            <a:extLst>
              <a:ext uri="{FF2B5EF4-FFF2-40B4-BE49-F238E27FC236}">
                <a16:creationId xmlns:a16="http://schemas.microsoft.com/office/drawing/2014/main" id="{A8F0EB7A-C490-5520-F440-1CD59ECA6F32}"/>
              </a:ext>
            </a:extLst>
          </p:cNvPr>
          <p:cNvSpPr txBox="1"/>
          <p:nvPr/>
        </p:nvSpPr>
        <p:spPr>
          <a:xfrm>
            <a:off x="4898522" y="4359818"/>
            <a:ext cx="1131819" cy="584775"/>
          </a:xfrm>
          <a:prstGeom prst="rect">
            <a:avLst/>
          </a:prstGeom>
          <a:noFill/>
        </p:spPr>
        <p:txBody>
          <a:bodyPr wrap="square" rtlCol="0">
            <a:spAutoFit/>
          </a:bodyPr>
          <a:lstStyle/>
          <a:p>
            <a:r>
              <a:rPr lang="en-US" sz="1600"/>
              <a:t>AmBe test (2025) LNS</a:t>
            </a:r>
          </a:p>
        </p:txBody>
      </p:sp>
      <p:grpSp>
        <p:nvGrpSpPr>
          <p:cNvPr id="11" name="Gruppo 10">
            <a:extLst>
              <a:ext uri="{FF2B5EF4-FFF2-40B4-BE49-F238E27FC236}">
                <a16:creationId xmlns:a16="http://schemas.microsoft.com/office/drawing/2014/main" id="{4AE7F2B2-D588-486F-B296-918A7E9D91E4}"/>
              </a:ext>
            </a:extLst>
          </p:cNvPr>
          <p:cNvGrpSpPr/>
          <p:nvPr/>
        </p:nvGrpSpPr>
        <p:grpSpPr>
          <a:xfrm>
            <a:off x="2666206" y="2368890"/>
            <a:ext cx="2005749" cy="1525117"/>
            <a:chOff x="2666206" y="2368890"/>
            <a:chExt cx="2005749" cy="1525117"/>
          </a:xfrm>
        </p:grpSpPr>
        <p:pic>
          <p:nvPicPr>
            <p:cNvPr id="6" name="Immagine 5" descr="Immagine che contiene automobile, design&#10;&#10;Descrizione generata automaticamente con attendibilità media">
              <a:extLst>
                <a:ext uri="{FF2B5EF4-FFF2-40B4-BE49-F238E27FC236}">
                  <a16:creationId xmlns:a16="http://schemas.microsoft.com/office/drawing/2014/main" id="{99B41813-39CD-3692-B23A-FAB6681FF8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1684" y="2377357"/>
              <a:ext cx="1915113" cy="1436335"/>
            </a:xfrm>
            <a:prstGeom prst="rect">
              <a:avLst/>
            </a:prstGeom>
          </p:spPr>
        </p:pic>
        <p:sp>
          <p:nvSpPr>
            <p:cNvPr id="7" name="CasellaDiTesto 6">
              <a:extLst>
                <a:ext uri="{FF2B5EF4-FFF2-40B4-BE49-F238E27FC236}">
                  <a16:creationId xmlns:a16="http://schemas.microsoft.com/office/drawing/2014/main" id="{0DE4408C-5DDE-3B73-A132-F12E10000ECA}"/>
                </a:ext>
              </a:extLst>
            </p:cNvPr>
            <p:cNvSpPr txBox="1"/>
            <p:nvPr/>
          </p:nvSpPr>
          <p:spPr>
            <a:xfrm>
              <a:off x="2666206" y="3524675"/>
              <a:ext cx="2005749" cy="369332"/>
            </a:xfrm>
            <a:prstGeom prst="rect">
              <a:avLst/>
            </a:prstGeom>
            <a:noFill/>
          </p:spPr>
          <p:txBody>
            <a:bodyPr wrap="square" rtlCol="0">
              <a:spAutoFit/>
            </a:bodyPr>
            <a:lstStyle/>
            <a:p>
              <a:r>
                <a:rPr lang="en-US"/>
                <a:t>1 GHz, 16 ch, 12bit</a:t>
              </a:r>
            </a:p>
          </p:txBody>
        </p:sp>
        <p:sp>
          <p:nvSpPr>
            <p:cNvPr id="29" name="CasellaDiTesto 28">
              <a:extLst>
                <a:ext uri="{FF2B5EF4-FFF2-40B4-BE49-F238E27FC236}">
                  <a16:creationId xmlns:a16="http://schemas.microsoft.com/office/drawing/2014/main" id="{FE044ACE-8D58-4934-ED28-D202B8137C1A}"/>
                </a:ext>
              </a:extLst>
            </p:cNvPr>
            <p:cNvSpPr txBox="1"/>
            <p:nvPr/>
          </p:nvSpPr>
          <p:spPr>
            <a:xfrm>
              <a:off x="2681684" y="2368890"/>
              <a:ext cx="938594"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b="1"/>
                <a:t>DT5742</a:t>
              </a:r>
            </a:p>
          </p:txBody>
        </p:sp>
      </p:grpSp>
    </p:spTree>
    <p:extLst>
      <p:ext uri="{BB962C8B-B14F-4D97-AF65-F5344CB8AC3E}">
        <p14:creationId xmlns:p14="http://schemas.microsoft.com/office/powerpoint/2010/main" val="2079109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A3F693B-929B-E967-656A-89F1163D4A2F}"/>
              </a:ext>
            </a:extLst>
          </p:cNvPr>
          <p:cNvSpPr txBox="1"/>
          <p:nvPr/>
        </p:nvSpPr>
        <p:spPr>
          <a:xfrm>
            <a:off x="0" y="-12700"/>
            <a:ext cx="12192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400"/>
              <a:t>Chimera DAQ  at S122  (ASYEOS-II) GSI/FAIR  coupled to R3B DAQ    (analog VME only)    </a:t>
            </a:r>
          </a:p>
        </p:txBody>
      </p:sp>
      <p:pic>
        <p:nvPicPr>
          <p:cNvPr id="3" name="Immagine 2" descr="Immagine che contiene Impianto elettrico, Ingegneria elettronica, ingegneria, cavo&#10;&#10;Descrizione generata automaticamente">
            <a:extLst>
              <a:ext uri="{FF2B5EF4-FFF2-40B4-BE49-F238E27FC236}">
                <a16:creationId xmlns:a16="http://schemas.microsoft.com/office/drawing/2014/main" id="{F568FFF1-0E64-93BC-FD8A-CA4DF74C5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37276" y="1226033"/>
            <a:ext cx="5837297" cy="4920899"/>
          </a:xfrm>
          <a:prstGeom prst="rect">
            <a:avLst/>
          </a:prstGeom>
        </p:spPr>
      </p:pic>
      <p:pic>
        <p:nvPicPr>
          <p:cNvPr id="10" name="r3b-exp-g-22-00122-set-up3.HEIC" descr="r3b-exp-g-22-00122-set-up3.HEIC">
            <a:extLst>
              <a:ext uri="{FF2B5EF4-FFF2-40B4-BE49-F238E27FC236}">
                <a16:creationId xmlns:a16="http://schemas.microsoft.com/office/drawing/2014/main" id="{ABB72AFA-6E25-C5DB-7E58-3AA805D625D0}"/>
              </a:ext>
            </a:extLst>
          </p:cNvPr>
          <p:cNvPicPr>
            <a:picLocks noChangeAspect="1"/>
          </p:cNvPicPr>
          <p:nvPr/>
        </p:nvPicPr>
        <p:blipFill>
          <a:blip r:embed="rId3"/>
          <a:stretch>
            <a:fillRect/>
          </a:stretch>
        </p:blipFill>
        <p:spPr>
          <a:xfrm>
            <a:off x="7682787" y="1548678"/>
            <a:ext cx="3347163" cy="4592934"/>
          </a:xfrm>
          <a:prstGeom prst="rect">
            <a:avLst/>
          </a:prstGeom>
        </p:spPr>
      </p:pic>
      <p:sp>
        <p:nvSpPr>
          <p:cNvPr id="2" name="CasellaDiTesto 1">
            <a:extLst>
              <a:ext uri="{FF2B5EF4-FFF2-40B4-BE49-F238E27FC236}">
                <a16:creationId xmlns:a16="http://schemas.microsoft.com/office/drawing/2014/main" id="{1856C560-B8A9-34D9-EFF3-DFFD70597D06}"/>
              </a:ext>
            </a:extLst>
          </p:cNvPr>
          <p:cNvSpPr txBox="1"/>
          <p:nvPr/>
        </p:nvSpPr>
        <p:spPr>
          <a:xfrm>
            <a:off x="1895475" y="767834"/>
            <a:ext cx="143827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t>CAVE C GSI</a:t>
            </a:r>
          </a:p>
        </p:txBody>
      </p:sp>
      <p:sp>
        <p:nvSpPr>
          <p:cNvPr id="7" name="CasellaDiTesto 6">
            <a:extLst>
              <a:ext uri="{FF2B5EF4-FFF2-40B4-BE49-F238E27FC236}">
                <a16:creationId xmlns:a16="http://schemas.microsoft.com/office/drawing/2014/main" id="{8350D2F5-3E0A-FB62-20D5-A2F54A8821F9}"/>
              </a:ext>
            </a:extLst>
          </p:cNvPr>
          <p:cNvSpPr txBox="1"/>
          <p:nvPr/>
        </p:nvSpPr>
        <p:spPr>
          <a:xfrm>
            <a:off x="7753350" y="1558203"/>
            <a:ext cx="143827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t>CAVE C GSI</a:t>
            </a:r>
          </a:p>
        </p:txBody>
      </p:sp>
      <p:sp>
        <p:nvSpPr>
          <p:cNvPr id="8" name="CasellaDiTesto 7">
            <a:extLst>
              <a:ext uri="{FF2B5EF4-FFF2-40B4-BE49-F238E27FC236}">
                <a16:creationId xmlns:a16="http://schemas.microsoft.com/office/drawing/2014/main" id="{65144967-E418-8FB3-D0DE-75C7F6CA305F}"/>
              </a:ext>
            </a:extLst>
          </p:cNvPr>
          <p:cNvSpPr txBox="1"/>
          <p:nvPr/>
        </p:nvSpPr>
        <p:spPr>
          <a:xfrm>
            <a:off x="7822843" y="2919180"/>
            <a:ext cx="113065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t>CHIMERA</a:t>
            </a:r>
          </a:p>
        </p:txBody>
      </p:sp>
      <p:sp>
        <p:nvSpPr>
          <p:cNvPr id="9" name="CasellaDiTesto 8">
            <a:extLst>
              <a:ext uri="{FF2B5EF4-FFF2-40B4-BE49-F238E27FC236}">
                <a16:creationId xmlns:a16="http://schemas.microsoft.com/office/drawing/2014/main" id="{42DD130B-9A59-C72C-96AB-CD2E48984A2F}"/>
              </a:ext>
            </a:extLst>
          </p:cNvPr>
          <p:cNvSpPr txBox="1"/>
          <p:nvPr/>
        </p:nvSpPr>
        <p:spPr>
          <a:xfrm>
            <a:off x="10655121" y="3845145"/>
            <a:ext cx="74965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t>KRAB</a:t>
            </a:r>
          </a:p>
        </p:txBody>
      </p:sp>
      <p:sp>
        <p:nvSpPr>
          <p:cNvPr id="11" name="CasellaDiTesto 10">
            <a:extLst>
              <a:ext uri="{FF2B5EF4-FFF2-40B4-BE49-F238E27FC236}">
                <a16:creationId xmlns:a16="http://schemas.microsoft.com/office/drawing/2014/main" id="{89900599-8A46-9EE8-6CBB-57CB6FDC7372}"/>
              </a:ext>
            </a:extLst>
          </p:cNvPr>
          <p:cNvSpPr txBox="1"/>
          <p:nvPr/>
        </p:nvSpPr>
        <p:spPr>
          <a:xfrm>
            <a:off x="1323975" y="2457515"/>
            <a:ext cx="11430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t>R3B main DAQ rack</a:t>
            </a:r>
          </a:p>
        </p:txBody>
      </p:sp>
      <p:sp>
        <p:nvSpPr>
          <p:cNvPr id="12" name="CasellaDiTesto 11">
            <a:extLst>
              <a:ext uri="{FF2B5EF4-FFF2-40B4-BE49-F238E27FC236}">
                <a16:creationId xmlns:a16="http://schemas.microsoft.com/office/drawing/2014/main" id="{EE149F63-3AFD-5C84-26B4-2EC2A7724DAF}"/>
              </a:ext>
            </a:extLst>
          </p:cNvPr>
          <p:cNvSpPr txBox="1"/>
          <p:nvPr/>
        </p:nvSpPr>
        <p:spPr>
          <a:xfrm>
            <a:off x="10296525" y="1352785"/>
            <a:ext cx="113065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t>NEULAND</a:t>
            </a:r>
          </a:p>
        </p:txBody>
      </p:sp>
    </p:spTree>
    <p:extLst>
      <p:ext uri="{BB962C8B-B14F-4D97-AF65-F5344CB8AC3E}">
        <p14:creationId xmlns:p14="http://schemas.microsoft.com/office/powerpoint/2010/main" val="35981973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2A490F90B9F84295F60837C4919FBB" ma:contentTypeVersion="15" ma:contentTypeDescription="Create a new document." ma:contentTypeScope="" ma:versionID="84d3fb569189bfe053a4ededf99c41c2">
  <xsd:schema xmlns:xsd="http://www.w3.org/2001/XMLSchema" xmlns:xs="http://www.w3.org/2001/XMLSchema" xmlns:p="http://schemas.microsoft.com/office/2006/metadata/properties" xmlns:ns3="e807ac25-0222-4cd0-8cf5-28f2c49c4fc0" xmlns:ns4="f44a48fa-b527-44a0-b548-3068ca087686" targetNamespace="http://schemas.microsoft.com/office/2006/metadata/properties" ma:root="true" ma:fieldsID="bbb86f717a894ca0e4ff3a519b0d564d" ns3:_="" ns4:_="">
    <xsd:import namespace="e807ac25-0222-4cd0-8cf5-28f2c49c4fc0"/>
    <xsd:import namespace="f44a48fa-b527-44a0-b548-3068ca08768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_activity" minOccurs="0"/>
                <xsd:element ref="ns3:MediaServiceObjectDetectorVersions" minOccurs="0"/>
                <xsd:element ref="ns3:MediaServiceSearchProperties"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07ac25-0222-4cd0-8cf5-28f2c49c4f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4a48fa-b527-44a0-b548-3068ca0876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807ac25-0222-4cd0-8cf5-28f2c49c4fc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C37A51-8923-45DC-9164-C1A396200CCD}">
  <ds:schemaRefs>
    <ds:schemaRef ds:uri="e807ac25-0222-4cd0-8cf5-28f2c49c4fc0"/>
    <ds:schemaRef ds:uri="f44a48fa-b527-44a0-b548-3068ca0876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BBC392-9728-48F8-BCDF-535DB95BB5D1}">
  <ds:schemaRefs>
    <ds:schemaRef ds:uri="http://purl.org/dc/dcmitype/"/>
    <ds:schemaRef ds:uri="http://www.w3.org/XML/1998/namespace"/>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f44a48fa-b527-44a0-b548-3068ca087686"/>
    <ds:schemaRef ds:uri="e807ac25-0222-4cd0-8cf5-28f2c49c4fc0"/>
  </ds:schemaRefs>
</ds:datastoreItem>
</file>

<file path=customXml/itemProps3.xml><?xml version="1.0" encoding="utf-8"?>
<ds:datastoreItem xmlns:ds="http://schemas.openxmlformats.org/officeDocument/2006/customXml" ds:itemID="{14EA1EB9-6E94-4D0A-8DC6-843DA4BB3C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1818</Words>
  <Application>Microsoft Office PowerPoint</Application>
  <PresentationFormat>Widescreen</PresentationFormat>
  <Paragraphs>282</Paragraphs>
  <Slides>21</Slides>
  <Notes>3</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21</vt:i4>
      </vt:variant>
    </vt:vector>
  </HeadingPairs>
  <TitlesOfParts>
    <vt:vector size="31" baseType="lpstr">
      <vt:lpstr>Arial</vt:lpstr>
      <vt:lpstr>Calibri</vt:lpstr>
      <vt:lpstr>Calibri Light</vt:lpstr>
      <vt:lpstr>Comic Sans MS</vt:lpstr>
      <vt:lpstr>Courier New</vt:lpstr>
      <vt:lpstr>Liberation Sans</vt:lpstr>
      <vt:lpstr>Times New Roman</vt:lpstr>
      <vt:lpstr>Webdings</vt:lpstr>
      <vt:lpstr>Wingdings</vt:lpstr>
      <vt:lpstr>Tema di Office</vt:lpstr>
      <vt:lpstr>Presentazione standard di PowerPoint</vt:lpstr>
      <vt:lpstr>Presentazione standard di PowerPoint</vt:lpstr>
      <vt:lpstr>Presentazione standard di PowerPoint</vt:lpstr>
      <vt:lpstr>CHIMERA CSI / FARCOS  to GET </vt:lpstr>
      <vt:lpstr>DUAL GAIN </vt:lpstr>
      <vt:lpstr>Presentazione standard di PowerPoint</vt:lpstr>
      <vt:lpstr>Presentazione standard di PowerPoint</vt:lpstr>
      <vt:lpstr>Presentazione standard di PowerPoint</vt:lpstr>
      <vt:lpstr>Presentazione standard di PowerPoint</vt:lpstr>
      <vt:lpstr>S122: ASY-EOS II data taking in cave C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Selectable-Gain CMOS Charge Preamplifier for  Pulse Shape Analysis in Double Sided Silicon Microstrip Detectors for FARCOS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 De Filippo</dc:creator>
  <cp:lastModifiedBy>Enrico De Filippo</cp:lastModifiedBy>
  <cp:revision>7</cp:revision>
  <cp:lastPrinted>2025-10-21T06:35:19Z</cp:lastPrinted>
  <dcterms:created xsi:type="dcterms:W3CDTF">2023-11-16T11:46:25Z</dcterms:created>
  <dcterms:modified xsi:type="dcterms:W3CDTF">2025-10-23T06:28:03Z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0x010100322A490F90B9F84295F60837C4919FBB</vt:lpwstr>
  </property>
</Properties>
</file>