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298" r:id="rId3"/>
    <p:sldId id="299" r:id="rId4"/>
    <p:sldId id="300" r:id="rId5"/>
    <p:sldId id="1489" r:id="rId6"/>
    <p:sldId id="1481" r:id="rId7"/>
    <p:sldId id="307" r:id="rId8"/>
    <p:sldId id="1479" r:id="rId9"/>
    <p:sldId id="301" r:id="rId10"/>
    <p:sldId id="260" r:id="rId11"/>
    <p:sldId id="263" r:id="rId12"/>
    <p:sldId id="267" r:id="rId13"/>
    <p:sldId id="279" r:id="rId14"/>
    <p:sldId id="296" r:id="rId15"/>
    <p:sldId id="1482" r:id="rId16"/>
    <p:sldId id="261" r:id="rId17"/>
    <p:sldId id="280" r:id="rId18"/>
    <p:sldId id="268" r:id="rId19"/>
    <p:sldId id="1390" r:id="rId20"/>
    <p:sldId id="275" r:id="rId21"/>
    <p:sldId id="264" r:id="rId22"/>
    <p:sldId id="1484" r:id="rId23"/>
    <p:sldId id="1485" r:id="rId24"/>
    <p:sldId id="295" r:id="rId25"/>
    <p:sldId id="1490" r:id="rId26"/>
    <p:sldId id="265" r:id="rId27"/>
    <p:sldId id="305" r:id="rId28"/>
    <p:sldId id="1480" r:id="rId29"/>
    <p:sldId id="1460" r:id="rId30"/>
    <p:sldId id="1461" r:id="rId31"/>
    <p:sldId id="1469" r:id="rId32"/>
    <p:sldId id="944" r:id="rId33"/>
    <p:sldId id="916" r:id="rId34"/>
    <p:sldId id="950" r:id="rId35"/>
    <p:sldId id="1382" r:id="rId36"/>
    <p:sldId id="1383" r:id="rId37"/>
    <p:sldId id="1384" r:id="rId38"/>
    <p:sldId id="1385" r:id="rId39"/>
    <p:sldId id="1386" r:id="rId40"/>
    <p:sldId id="1387" r:id="rId41"/>
    <p:sldId id="1400" r:id="rId42"/>
    <p:sldId id="1401" r:id="rId43"/>
    <p:sldId id="1402" r:id="rId44"/>
    <p:sldId id="1403" r:id="rId45"/>
    <p:sldId id="297" r:id="rId46"/>
    <p:sldId id="302" r:id="rId47"/>
    <p:sldId id="304" r:id="rId48"/>
    <p:sldId id="303" r:id="rId49"/>
    <p:sldId id="290" r:id="rId50"/>
    <p:sldId id="293" r:id="rId51"/>
    <p:sldId id="291" r:id="rId52"/>
    <p:sldId id="283" r:id="rId53"/>
    <p:sldId id="262" r:id="rId54"/>
    <p:sldId id="282" r:id="rId55"/>
    <p:sldId id="266" r:id="rId56"/>
    <p:sldId id="284" r:id="rId57"/>
    <p:sldId id="281" r:id="rId58"/>
    <p:sldId id="292" r:id="rId59"/>
    <p:sldId id="287" r:id="rId60"/>
    <p:sldId id="289" r:id="rId61"/>
    <p:sldId id="286" r:id="rId62"/>
    <p:sldId id="285" r:id="rId63"/>
    <p:sldId id="288" r:id="rId64"/>
    <p:sldId id="1487" r:id="rId65"/>
    <p:sldId id="148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3447" autoAdjust="0"/>
  </p:normalViewPr>
  <p:slideViewPr>
    <p:cSldViewPr snapToGrid="0" showGuides="1">
      <p:cViewPr varScale="1">
        <p:scale>
          <a:sx n="145" d="100"/>
          <a:sy n="145" d="100"/>
        </p:scale>
        <p:origin x="822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45" d="100"/>
          <a:sy n="45" d="100"/>
        </p:scale>
        <p:origin x="276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9:47:02.4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1,'15'1,"1"0,18 5,-18-3,28 1,39-5,24 3,-86-1,-2 2,1 0,28 9,-29-8,0 0,26 2,15 3,-4-1,87 5,-78-9,407 5,-348-10,-82-2,68-9,-71 6,80-4,-49 10,173 11,-222-10,-2 3,2-3,-1-1,1-1,-1 0,32-7,-37 5,1 1,14-1,-18 2,0 0,0-1,1 1,15-7,0 0,0-1,52-6,-67 12,-3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9:47:02.417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2,'20'0,"2"1,-3 1,3 2,-3 0,2 0,0 2,18 9,-21-8,-11-5,1 0,-1 2,-1-2,10 7,-10-4,2-2,-1 1,0-1,2 0,-1 0,0 0,-1-2,2 1,10 2,9-3,41-2,-32 1,468-2,-302 2,-157 2,0 1,79 17,-101-16,1-3,-1 1,27-2,38 2,134 20,76-15,-185-9,-62 1,57-6,-52 0,34-3,-80 7,1 0,-1 0,0-1,-1 0,21-11,30-23,-47 30,20-7,-1-1,-25 13,0 0,-1 0,1 1,0 0,0-1,12 2,50-2,-69 3,15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9:47:02.4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0 106,'11'13,"-8"-10,-1-1,-1 0,2 2,0-4,0 2,-2 1,2-1,0 0,3 0,18 8,0-3,1 0,-2-1,28 3,3 0,-40-6,-1-1,3 1,-3-3,3 1,-3-1,2-1,-1 1,0-2,1 0,26-10,-30 10,2-2,13 1,-12 1,26-6,-37 7,1 0,-1-1,0 1,0-1,1 1,-2-1,1 0,0-1,0 2,-1-1,1-1,3-3,-2 1,35-52,-34 51,-1-2,-2 1,2-1,-1 1,0-1,1-9,-1 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9:47:02.4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1,'16'1,"2"0,19 6,-19-4,30 2,42-6,28 3,-96-1,-1 2,1 1,31 9,-33-8,1-1,29 3,15 3,-4-1,96 5,-86-9,445 5,-380-11,-90-2,74-11,-77 7,87-4,-54 11,190 12,-243-10,-2 2,2-3,-1-1,1-1,-1 0,34-8,-39 6,0 0,16 0,-20 2,0 0,1-1,0 0,16-7,1 0,0 0,56-8,-73 13,-3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9:47:02.417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2,'22'0,"2"1,-3 2,3 1,-3 1,2-1,-1 3,21 9,-23-8,-12-5,0-1,0 2,-1-1,10 7,-10-5,1-1,0 0,0 0,1-1,0 0,0 1,-1-3,1 1,12 2,10-3,44-2,-34 1,511-2,-330 2,-172 2,1 2,86 18,-111-17,1-4,-1 1,30-2,42 2,146 23,82-17,-201-11,-68 2,62-7,-56 1,36-5,-87 9,1 0,-1-1,0 0,-1-1,23-11,33-27,-52 34,22-8,0-1,-29 15,1 0,-1-1,0 2,1 0,0-1,13 1,54-1,-74 3,15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9:47:02.4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0 119,'12'14,"-9"-11,-1 0,0-1,1 2,0-3,0 1,-1 1,1-1,0 0,4 1,19 8,0-3,1 0,-1-2,29 4,4 0,-43-6,-2-2,3 1,-2-2,2 0,-2-1,1-1,-1 0,1-1,0 0,29-11,-33 10,2-1,15 1,-14 0,28-6,-39 8,0 0,-1-1,1 1,-1-1,1 0,-1 0,0 0,0-1,0 1,0 0,0-1,3-4,-1 1,38-57,-38 56,-1-2,-1 1,1-1,-1 1,1-1,0-10,-1 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47B0A-0771-47E9-A10D-AE1C24C13BBC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B8D31-BA59-4100-9F16-D8722317162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055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8D31-BA59-4100-9F16-D8722317162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697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KraTTA</a:t>
            </a:r>
            <a:r>
              <a:rPr lang="en-US" dirty="0"/>
              <a:t> confirms </a:t>
            </a:r>
            <a:r>
              <a:rPr lang="en-US" dirty="0" err="1"/>
              <a:t>fopi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A043728-1371-4B85-B237-D3F229CCDC68}" type="datetime8">
              <a:rPr lang="it-IT" smtClean="0"/>
              <a:t>23/10/2025 07:37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150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1DE0C9-49DF-43F0-920F-F9BF3833236C}" type="slidenum">
              <a:rPr lang="it-IT"/>
              <a:pPr/>
              <a:t>35</a:t>
            </a:fld>
            <a:endParaRPr lang="it-IT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44775" y="508000"/>
            <a:ext cx="4506913" cy="25368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462" y="3218364"/>
            <a:ext cx="7829403" cy="3046147"/>
          </a:xfrm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268293" name="Text Box 4"/>
          <p:cNvSpPr txBox="1">
            <a:spLocks noChangeArrowheads="1"/>
          </p:cNvSpPr>
          <p:nvPr/>
        </p:nvSpPr>
        <p:spPr bwMode="auto">
          <a:xfrm>
            <a:off x="5548708" y="6435146"/>
            <a:ext cx="4244327" cy="338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2" tIns="47567" rIns="95132" bIns="47567" anchor="b"/>
          <a:lstStyle/>
          <a:p>
            <a:pPr algn="r" defTabSz="884763">
              <a:tabLst>
                <a:tab pos="0" algn="l"/>
                <a:tab pos="478250" algn="l"/>
                <a:tab pos="958095" algn="l"/>
                <a:tab pos="1436345" algn="l"/>
                <a:tab pos="1916189" algn="l"/>
                <a:tab pos="2396034" algn="l"/>
                <a:tab pos="2875878" algn="l"/>
                <a:tab pos="3355723" algn="l"/>
                <a:tab pos="3833973" algn="l"/>
                <a:tab pos="4313817" algn="l"/>
                <a:tab pos="4793662" algn="l"/>
                <a:tab pos="5273506" algn="l"/>
                <a:tab pos="5753351" algn="l"/>
                <a:tab pos="6231601" algn="l"/>
                <a:tab pos="6711445" algn="l"/>
                <a:tab pos="7191290" algn="l"/>
                <a:tab pos="7671134" algn="l"/>
                <a:tab pos="8150979" algn="l"/>
                <a:tab pos="8627635" algn="l"/>
                <a:tab pos="9107479" algn="l"/>
                <a:tab pos="9587323" algn="l"/>
              </a:tabLst>
            </a:pPr>
            <a:fld id="{F2123FE0-082F-4824-A4B0-D75E59754143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 defTabSz="884763">
                <a:tabLst>
                  <a:tab pos="0" algn="l"/>
                  <a:tab pos="478250" algn="l"/>
                  <a:tab pos="958095" algn="l"/>
                  <a:tab pos="1436345" algn="l"/>
                  <a:tab pos="1916189" algn="l"/>
                  <a:tab pos="2396034" algn="l"/>
                  <a:tab pos="2875878" algn="l"/>
                  <a:tab pos="3355723" algn="l"/>
                  <a:tab pos="3833973" algn="l"/>
                  <a:tab pos="4313817" algn="l"/>
                  <a:tab pos="4793662" algn="l"/>
                  <a:tab pos="5273506" algn="l"/>
                  <a:tab pos="5753351" algn="l"/>
                  <a:tab pos="6231601" algn="l"/>
                  <a:tab pos="6711445" algn="l"/>
                  <a:tab pos="7191290" algn="l"/>
                  <a:tab pos="7671134" algn="l"/>
                  <a:tab pos="8150979" algn="l"/>
                  <a:tab pos="8627635" algn="l"/>
                  <a:tab pos="9107479" algn="l"/>
                  <a:tab pos="9587323" algn="l"/>
                </a:tabLst>
              </a:pPr>
              <a:t>35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19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40013" y="508000"/>
            <a:ext cx="4514850" cy="2540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8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2703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42886-FFED-48B6-9831-526C2D04BA5B}" type="slidenum">
              <a:rPr lang="it-IT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378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B8106E-669D-473B-944D-474C58875087}" type="slidenum">
              <a:rPr lang="it-IT"/>
              <a:pPr/>
              <a:t>37</a:t>
            </a:fld>
            <a:endParaRPr lang="it-IT"/>
          </a:p>
        </p:txBody>
      </p:sp>
      <p:sp>
        <p:nvSpPr>
          <p:cNvPr id="16896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44775" y="508000"/>
            <a:ext cx="4506913" cy="2536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79462" y="3218364"/>
            <a:ext cx="7829403" cy="3046147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168965" name="Text Box 3"/>
          <p:cNvSpPr txBox="1">
            <a:spLocks noChangeArrowheads="1"/>
          </p:cNvSpPr>
          <p:nvPr/>
        </p:nvSpPr>
        <p:spPr bwMode="auto">
          <a:xfrm>
            <a:off x="5548708" y="6435146"/>
            <a:ext cx="4244327" cy="338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2" tIns="47567" rIns="95132" bIns="47567" anchor="b"/>
          <a:lstStyle/>
          <a:p>
            <a:pPr algn="r" defTabSz="884763">
              <a:tabLst>
                <a:tab pos="0" algn="l"/>
                <a:tab pos="478250" algn="l"/>
                <a:tab pos="958095" algn="l"/>
                <a:tab pos="1436345" algn="l"/>
                <a:tab pos="1916189" algn="l"/>
                <a:tab pos="2396034" algn="l"/>
                <a:tab pos="2875878" algn="l"/>
                <a:tab pos="3355723" algn="l"/>
                <a:tab pos="3833973" algn="l"/>
                <a:tab pos="4313817" algn="l"/>
                <a:tab pos="4793662" algn="l"/>
                <a:tab pos="5273506" algn="l"/>
                <a:tab pos="5753351" algn="l"/>
                <a:tab pos="6231601" algn="l"/>
                <a:tab pos="6711445" algn="l"/>
                <a:tab pos="7191290" algn="l"/>
                <a:tab pos="7671134" algn="l"/>
                <a:tab pos="8150979" algn="l"/>
                <a:tab pos="8627635" algn="l"/>
                <a:tab pos="9107479" algn="l"/>
                <a:tab pos="9587323" algn="l"/>
              </a:tabLst>
            </a:pPr>
            <a:fld id="{B0336135-050E-4FAA-8A8B-FAE02244EAD5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 defTabSz="884763">
                <a:tabLst>
                  <a:tab pos="0" algn="l"/>
                  <a:tab pos="478250" algn="l"/>
                  <a:tab pos="958095" algn="l"/>
                  <a:tab pos="1436345" algn="l"/>
                  <a:tab pos="1916189" algn="l"/>
                  <a:tab pos="2396034" algn="l"/>
                  <a:tab pos="2875878" algn="l"/>
                  <a:tab pos="3355723" algn="l"/>
                  <a:tab pos="3833973" algn="l"/>
                  <a:tab pos="4313817" algn="l"/>
                  <a:tab pos="4793662" algn="l"/>
                  <a:tab pos="5273506" algn="l"/>
                  <a:tab pos="5753351" algn="l"/>
                  <a:tab pos="6231601" algn="l"/>
                  <a:tab pos="6711445" algn="l"/>
                  <a:tab pos="7191290" algn="l"/>
                  <a:tab pos="7671134" algn="l"/>
                  <a:tab pos="8150979" algn="l"/>
                  <a:tab pos="8627635" algn="l"/>
                  <a:tab pos="9107479" algn="l"/>
                  <a:tab pos="9587323" algn="l"/>
                </a:tabLst>
              </a:pPr>
              <a:t>37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62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A81BC4-7CCD-4D33-8F5D-37DAE6968A8F}" type="slidenum">
              <a:rPr lang="it-IT"/>
              <a:pPr/>
              <a:t>38</a:t>
            </a:fld>
            <a:endParaRPr lang="it-IT"/>
          </a:p>
        </p:txBody>
      </p:sp>
      <p:sp>
        <p:nvSpPr>
          <p:cNvPr id="16691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44775" y="508000"/>
            <a:ext cx="4506913" cy="2536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79462" y="3218364"/>
            <a:ext cx="7829403" cy="3046147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166917" name="Text Box 3"/>
          <p:cNvSpPr txBox="1">
            <a:spLocks noChangeArrowheads="1"/>
          </p:cNvSpPr>
          <p:nvPr/>
        </p:nvSpPr>
        <p:spPr bwMode="auto">
          <a:xfrm>
            <a:off x="5548708" y="6435146"/>
            <a:ext cx="4244327" cy="338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2" tIns="47567" rIns="95132" bIns="47567" anchor="b"/>
          <a:lstStyle/>
          <a:p>
            <a:pPr algn="r" defTabSz="884763">
              <a:tabLst>
                <a:tab pos="0" algn="l"/>
                <a:tab pos="478250" algn="l"/>
                <a:tab pos="958095" algn="l"/>
                <a:tab pos="1436345" algn="l"/>
                <a:tab pos="1916189" algn="l"/>
                <a:tab pos="2396034" algn="l"/>
                <a:tab pos="2875878" algn="l"/>
                <a:tab pos="3355723" algn="l"/>
                <a:tab pos="3833973" algn="l"/>
                <a:tab pos="4313817" algn="l"/>
                <a:tab pos="4793662" algn="l"/>
                <a:tab pos="5273506" algn="l"/>
                <a:tab pos="5753351" algn="l"/>
                <a:tab pos="6231601" algn="l"/>
                <a:tab pos="6711445" algn="l"/>
                <a:tab pos="7191290" algn="l"/>
                <a:tab pos="7671134" algn="l"/>
                <a:tab pos="8150979" algn="l"/>
                <a:tab pos="8627635" algn="l"/>
                <a:tab pos="9107479" algn="l"/>
                <a:tab pos="9587323" algn="l"/>
              </a:tabLst>
            </a:pPr>
            <a:fld id="{CC868EF3-ACF8-4BEE-AD79-84B314A5B2FC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 defTabSz="884763">
                <a:tabLst>
                  <a:tab pos="0" algn="l"/>
                  <a:tab pos="478250" algn="l"/>
                  <a:tab pos="958095" algn="l"/>
                  <a:tab pos="1436345" algn="l"/>
                  <a:tab pos="1916189" algn="l"/>
                  <a:tab pos="2396034" algn="l"/>
                  <a:tab pos="2875878" algn="l"/>
                  <a:tab pos="3355723" algn="l"/>
                  <a:tab pos="3833973" algn="l"/>
                  <a:tab pos="4313817" algn="l"/>
                  <a:tab pos="4793662" algn="l"/>
                  <a:tab pos="5273506" algn="l"/>
                  <a:tab pos="5753351" algn="l"/>
                  <a:tab pos="6231601" algn="l"/>
                  <a:tab pos="6711445" algn="l"/>
                  <a:tab pos="7191290" algn="l"/>
                  <a:tab pos="7671134" algn="l"/>
                  <a:tab pos="8150979" algn="l"/>
                  <a:tab pos="8627635" algn="l"/>
                  <a:tab pos="9107479" algn="l"/>
                  <a:tab pos="9587323" algn="l"/>
                </a:tabLst>
              </a:pPr>
              <a:t>38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90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AC9A4-5C74-4334-88B6-7BDE058F0459}" type="slidenum">
              <a:rPr lang="it-IT"/>
              <a:pPr/>
              <a:t>39</a:t>
            </a:fld>
            <a:endParaRPr lang="it-IT"/>
          </a:p>
        </p:txBody>
      </p:sp>
      <p:sp>
        <p:nvSpPr>
          <p:cNvPr id="17101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44775" y="508000"/>
            <a:ext cx="4506913" cy="2536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79462" y="3218364"/>
            <a:ext cx="7829403" cy="3046147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171013" name="Text Box 3"/>
          <p:cNvSpPr txBox="1">
            <a:spLocks noChangeArrowheads="1"/>
          </p:cNvSpPr>
          <p:nvPr/>
        </p:nvSpPr>
        <p:spPr bwMode="auto">
          <a:xfrm>
            <a:off x="5548708" y="6435146"/>
            <a:ext cx="4244327" cy="338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2" tIns="47567" rIns="95132" bIns="47567" anchor="b"/>
          <a:lstStyle/>
          <a:p>
            <a:pPr algn="r" defTabSz="884763">
              <a:tabLst>
                <a:tab pos="0" algn="l"/>
                <a:tab pos="478250" algn="l"/>
                <a:tab pos="958095" algn="l"/>
                <a:tab pos="1436345" algn="l"/>
                <a:tab pos="1916189" algn="l"/>
                <a:tab pos="2396034" algn="l"/>
                <a:tab pos="2875878" algn="l"/>
                <a:tab pos="3355723" algn="l"/>
                <a:tab pos="3833973" algn="l"/>
                <a:tab pos="4313817" algn="l"/>
                <a:tab pos="4793662" algn="l"/>
                <a:tab pos="5273506" algn="l"/>
                <a:tab pos="5753351" algn="l"/>
                <a:tab pos="6231601" algn="l"/>
                <a:tab pos="6711445" algn="l"/>
                <a:tab pos="7191290" algn="l"/>
                <a:tab pos="7671134" algn="l"/>
                <a:tab pos="8150979" algn="l"/>
                <a:tab pos="8627635" algn="l"/>
                <a:tab pos="9107479" algn="l"/>
                <a:tab pos="9587323" algn="l"/>
              </a:tabLst>
            </a:pPr>
            <a:fld id="{05F6EB7F-DDC3-4F7E-94AC-A1EA19ABEC05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 defTabSz="884763">
                <a:tabLst>
                  <a:tab pos="0" algn="l"/>
                  <a:tab pos="478250" algn="l"/>
                  <a:tab pos="958095" algn="l"/>
                  <a:tab pos="1436345" algn="l"/>
                  <a:tab pos="1916189" algn="l"/>
                  <a:tab pos="2396034" algn="l"/>
                  <a:tab pos="2875878" algn="l"/>
                  <a:tab pos="3355723" algn="l"/>
                  <a:tab pos="3833973" algn="l"/>
                  <a:tab pos="4313817" algn="l"/>
                  <a:tab pos="4793662" algn="l"/>
                  <a:tab pos="5273506" algn="l"/>
                  <a:tab pos="5753351" algn="l"/>
                  <a:tab pos="6231601" algn="l"/>
                  <a:tab pos="6711445" algn="l"/>
                  <a:tab pos="7191290" algn="l"/>
                  <a:tab pos="7671134" algn="l"/>
                  <a:tab pos="8150979" algn="l"/>
                  <a:tab pos="8627635" algn="l"/>
                  <a:tab pos="9107479" algn="l"/>
                  <a:tab pos="9587323" algn="l"/>
                </a:tabLst>
              </a:pPr>
              <a:t>39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867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40013" y="508000"/>
            <a:ext cx="4514850" cy="2540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8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27545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462F9-1BD4-411D-BEA8-CDE8CFC09FD3}" type="slidenum">
              <a:rPr lang="it-IT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047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4F7E1-F903-454A-9257-FB2142CD7263}" type="slidenum">
              <a:rPr lang="it-IT"/>
              <a:pPr/>
              <a:t>41</a:t>
            </a:fld>
            <a:endParaRPr lang="it-IT"/>
          </a:p>
        </p:txBody>
      </p:sp>
      <p:sp>
        <p:nvSpPr>
          <p:cNvPr id="16486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644775" y="508000"/>
            <a:ext cx="4506913" cy="2536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79462" y="3218364"/>
            <a:ext cx="7829403" cy="3046147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164869" name="Text Box 3"/>
          <p:cNvSpPr txBox="1">
            <a:spLocks noChangeArrowheads="1"/>
          </p:cNvSpPr>
          <p:nvPr/>
        </p:nvSpPr>
        <p:spPr bwMode="auto">
          <a:xfrm>
            <a:off x="5548708" y="6435146"/>
            <a:ext cx="4244327" cy="338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132" tIns="47567" rIns="95132" bIns="47567" anchor="b"/>
          <a:lstStyle/>
          <a:p>
            <a:pPr algn="r" defTabSz="884763">
              <a:tabLst>
                <a:tab pos="0" algn="l"/>
                <a:tab pos="478250" algn="l"/>
                <a:tab pos="958095" algn="l"/>
                <a:tab pos="1436345" algn="l"/>
                <a:tab pos="1916189" algn="l"/>
                <a:tab pos="2396034" algn="l"/>
                <a:tab pos="2875878" algn="l"/>
                <a:tab pos="3355723" algn="l"/>
                <a:tab pos="3833973" algn="l"/>
                <a:tab pos="4313817" algn="l"/>
                <a:tab pos="4793662" algn="l"/>
                <a:tab pos="5273506" algn="l"/>
                <a:tab pos="5753351" algn="l"/>
                <a:tab pos="6231601" algn="l"/>
                <a:tab pos="6711445" algn="l"/>
                <a:tab pos="7191290" algn="l"/>
                <a:tab pos="7671134" algn="l"/>
                <a:tab pos="8150979" algn="l"/>
                <a:tab pos="8627635" algn="l"/>
                <a:tab pos="9107479" algn="l"/>
                <a:tab pos="9587323" algn="l"/>
              </a:tabLst>
            </a:pPr>
            <a:fld id="{E2E2B414-0E11-4E2A-B19B-FD11D01FC8CB}" type="slidenum">
              <a:rPr lang="it-IT" sz="1200">
                <a:solidFill>
                  <a:srgbClr val="000000"/>
                </a:solidFill>
                <a:latin typeface="Calibri" pitchFamily="34" charset="0"/>
              </a:rPr>
              <a:pPr algn="r" defTabSz="884763">
                <a:tabLst>
                  <a:tab pos="0" algn="l"/>
                  <a:tab pos="478250" algn="l"/>
                  <a:tab pos="958095" algn="l"/>
                  <a:tab pos="1436345" algn="l"/>
                  <a:tab pos="1916189" algn="l"/>
                  <a:tab pos="2396034" algn="l"/>
                  <a:tab pos="2875878" algn="l"/>
                  <a:tab pos="3355723" algn="l"/>
                  <a:tab pos="3833973" algn="l"/>
                  <a:tab pos="4313817" algn="l"/>
                  <a:tab pos="4793662" algn="l"/>
                  <a:tab pos="5273506" algn="l"/>
                  <a:tab pos="5753351" algn="l"/>
                  <a:tab pos="6231601" algn="l"/>
                  <a:tab pos="6711445" algn="l"/>
                  <a:tab pos="7191290" algn="l"/>
                  <a:tab pos="7671134" algn="l"/>
                  <a:tab pos="8150979" algn="l"/>
                  <a:tab pos="8627635" algn="l"/>
                  <a:tab pos="9107479" algn="l"/>
                  <a:tab pos="9587323" algn="l"/>
                </a:tabLst>
              </a:pPr>
              <a:t>41</a:t>
            </a:fld>
            <a:endParaRPr lang="it-IT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169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AD0882-1DAA-43F0-978D-69ADEE8D18F9}" type="slidenum">
              <a:rPr lang="it-IT"/>
              <a:pPr/>
              <a:t>42</a:t>
            </a:fld>
            <a:endParaRPr lang="it-IT"/>
          </a:p>
        </p:txBody>
      </p:sp>
      <p:sp>
        <p:nvSpPr>
          <p:cNvPr id="227331" name="Rectangle 2"/>
          <p:cNvSpPr>
            <a:spLocks noGrp="1" noChangeArrowheads="1"/>
          </p:cNvSpPr>
          <p:nvPr>
            <p:ph type="body"/>
          </p:nvPr>
        </p:nvSpPr>
        <p:spPr>
          <a:xfrm>
            <a:off x="979462" y="3218364"/>
            <a:ext cx="7829403" cy="3046147"/>
          </a:xfrm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227332" name="Rectangle 3"/>
          <p:cNvSpPr>
            <a:spLocks noChangeArrowheads="1"/>
          </p:cNvSpPr>
          <p:nvPr/>
        </p:nvSpPr>
        <p:spPr bwMode="auto">
          <a:xfrm>
            <a:off x="2" y="1"/>
            <a:ext cx="1570" cy="15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378" tIns="47189" rIns="94378" bIns="47189"/>
          <a:lstStyle/>
          <a:p>
            <a:pPr defTabSz="884763">
              <a:tabLst>
                <a:tab pos="0" algn="l"/>
                <a:tab pos="478250" algn="l"/>
                <a:tab pos="958095" algn="l"/>
                <a:tab pos="1436345" algn="l"/>
                <a:tab pos="1916189" algn="l"/>
                <a:tab pos="2396034" algn="l"/>
                <a:tab pos="2875878" algn="l"/>
                <a:tab pos="3355723" algn="l"/>
                <a:tab pos="3833973" algn="l"/>
                <a:tab pos="4313817" algn="l"/>
                <a:tab pos="4793662" algn="l"/>
                <a:tab pos="5273506" algn="l"/>
                <a:tab pos="5753351" algn="l"/>
                <a:tab pos="6231601" algn="l"/>
                <a:tab pos="6711445" algn="l"/>
                <a:tab pos="7191290" algn="l"/>
                <a:tab pos="7671134" algn="l"/>
                <a:tab pos="8150979" algn="l"/>
                <a:tab pos="8627635" algn="l"/>
                <a:tab pos="9107479" algn="l"/>
                <a:tab pos="9587323" algn="l"/>
              </a:tabLst>
            </a:pPr>
            <a:fld id="{2843AF9B-7C32-4FCC-B6C0-85414519AB56}" type="slidenum">
              <a:rPr lang="en-US" sz="2600">
                <a:solidFill>
                  <a:srgbClr val="000000"/>
                </a:solidFill>
                <a:latin typeface="Calibri" pitchFamily="34" charset="0"/>
              </a:rPr>
              <a:pPr defTabSz="884763">
                <a:tabLst>
                  <a:tab pos="0" algn="l"/>
                  <a:tab pos="478250" algn="l"/>
                  <a:tab pos="958095" algn="l"/>
                  <a:tab pos="1436345" algn="l"/>
                  <a:tab pos="1916189" algn="l"/>
                  <a:tab pos="2396034" algn="l"/>
                  <a:tab pos="2875878" algn="l"/>
                  <a:tab pos="3355723" algn="l"/>
                  <a:tab pos="3833973" algn="l"/>
                  <a:tab pos="4313817" algn="l"/>
                  <a:tab pos="4793662" algn="l"/>
                  <a:tab pos="5273506" algn="l"/>
                  <a:tab pos="5753351" algn="l"/>
                  <a:tab pos="6231601" algn="l"/>
                  <a:tab pos="6711445" algn="l"/>
                  <a:tab pos="7191290" algn="l"/>
                  <a:tab pos="7671134" algn="l"/>
                  <a:tab pos="8150979" algn="l"/>
                  <a:tab pos="8627635" algn="l"/>
                  <a:tab pos="9107479" algn="l"/>
                  <a:tab pos="9587323" algn="l"/>
                </a:tabLst>
              </a:pPr>
              <a:t>42</a:t>
            </a:fld>
            <a:endParaRPr lang="en-US" sz="26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63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40013" y="508000"/>
            <a:ext cx="4514850" cy="2540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8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22937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5CD2B-261B-453E-B0D6-F3D65A34F4EF}" type="slidenum">
              <a:rPr lang="it-IT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7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8D31-BA59-4100-9F16-D872231716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232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693760-B392-4D8F-954E-2C7D46759813}" type="slidenum">
              <a:rPr lang="it-IT"/>
              <a:pPr/>
              <a:t>44</a:t>
            </a:fld>
            <a:endParaRPr lang="it-IT"/>
          </a:p>
        </p:txBody>
      </p:sp>
      <p:sp>
        <p:nvSpPr>
          <p:cNvPr id="231427" name="Rectangle 2"/>
          <p:cNvSpPr>
            <a:spLocks noGrp="1" noChangeArrowheads="1"/>
          </p:cNvSpPr>
          <p:nvPr>
            <p:ph type="body"/>
          </p:nvPr>
        </p:nvSpPr>
        <p:spPr>
          <a:xfrm>
            <a:off x="979462" y="3218364"/>
            <a:ext cx="7829403" cy="3046147"/>
          </a:xfrm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231428" name="Rectangle 3"/>
          <p:cNvSpPr>
            <a:spLocks noChangeArrowheads="1"/>
          </p:cNvSpPr>
          <p:nvPr/>
        </p:nvSpPr>
        <p:spPr bwMode="auto">
          <a:xfrm>
            <a:off x="2" y="1"/>
            <a:ext cx="1570" cy="15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378" tIns="47189" rIns="94378" bIns="47189"/>
          <a:lstStyle/>
          <a:p>
            <a:pPr defTabSz="884763">
              <a:tabLst>
                <a:tab pos="0" algn="l"/>
                <a:tab pos="478250" algn="l"/>
                <a:tab pos="958095" algn="l"/>
                <a:tab pos="1436345" algn="l"/>
                <a:tab pos="1916189" algn="l"/>
                <a:tab pos="2396034" algn="l"/>
                <a:tab pos="2875878" algn="l"/>
                <a:tab pos="3355723" algn="l"/>
                <a:tab pos="3833973" algn="l"/>
                <a:tab pos="4313817" algn="l"/>
                <a:tab pos="4793662" algn="l"/>
                <a:tab pos="5273506" algn="l"/>
                <a:tab pos="5753351" algn="l"/>
                <a:tab pos="6231601" algn="l"/>
                <a:tab pos="6711445" algn="l"/>
                <a:tab pos="7191290" algn="l"/>
                <a:tab pos="7671134" algn="l"/>
                <a:tab pos="8150979" algn="l"/>
                <a:tab pos="8627635" algn="l"/>
                <a:tab pos="9107479" algn="l"/>
                <a:tab pos="9587323" algn="l"/>
              </a:tabLst>
            </a:pPr>
            <a:fld id="{B5E7099C-87DD-4F7B-B0F1-5A6BEDA0FE52}" type="slidenum">
              <a:rPr lang="en-US" sz="2600">
                <a:solidFill>
                  <a:srgbClr val="000000"/>
                </a:solidFill>
                <a:latin typeface="Calibri" pitchFamily="34" charset="0"/>
              </a:rPr>
              <a:pPr defTabSz="884763">
                <a:tabLst>
                  <a:tab pos="0" algn="l"/>
                  <a:tab pos="478250" algn="l"/>
                  <a:tab pos="958095" algn="l"/>
                  <a:tab pos="1436345" algn="l"/>
                  <a:tab pos="1916189" algn="l"/>
                  <a:tab pos="2396034" algn="l"/>
                  <a:tab pos="2875878" algn="l"/>
                  <a:tab pos="3355723" algn="l"/>
                  <a:tab pos="3833973" algn="l"/>
                  <a:tab pos="4313817" algn="l"/>
                  <a:tab pos="4793662" algn="l"/>
                  <a:tab pos="5273506" algn="l"/>
                  <a:tab pos="5753351" algn="l"/>
                  <a:tab pos="6231601" algn="l"/>
                  <a:tab pos="6711445" algn="l"/>
                  <a:tab pos="7191290" algn="l"/>
                  <a:tab pos="7671134" algn="l"/>
                  <a:tab pos="8150979" algn="l"/>
                  <a:tab pos="8627635" algn="l"/>
                  <a:tab pos="9107479" algn="l"/>
                  <a:tab pos="9587323" algn="l"/>
                </a:tabLst>
              </a:pPr>
              <a:t>44</a:t>
            </a:fld>
            <a:endParaRPr lang="en-US" sz="26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47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8D31-BA59-4100-9F16-D872231716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466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CD5EB9-05CC-1C5C-D1DA-6F8997F8BE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5FDCA75-C50A-40B4-9272-A2042C459942}" type="slidenum">
              <a:t>13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04B99FE-8C1C-B886-4828-E2D3E95BD7B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5D4079D-00B0-1AB1-FBFE-5A64DA5F11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1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8D31-BA59-4100-9F16-D8722317162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816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8D31-BA59-4100-9F16-D8722317162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356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40013" y="508000"/>
            <a:ext cx="4514850" cy="2540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</a:t>
            </a:r>
          </a:p>
          <a:p>
            <a:r>
              <a:rPr lang="it-IT" dirty="0"/>
              <a:t>Mostrata</a:t>
            </a:r>
            <a:r>
              <a:rPr lang="it-IT" baseline="0" dirty="0"/>
              <a:t>: </a:t>
            </a:r>
            <a:r>
              <a:rPr lang="it-IT" baseline="0" dirty="0" err="1"/>
              <a:t>very</a:t>
            </a:r>
            <a:r>
              <a:rPr lang="it-IT" baseline="0" dirty="0"/>
              <a:t> </a:t>
            </a:r>
            <a:r>
              <a:rPr lang="it-IT" baseline="0" dirty="0" err="1"/>
              <a:t>old</a:t>
            </a:r>
            <a:endParaRPr lang="it-IT" baseline="0" dirty="0"/>
          </a:p>
          <a:p>
            <a:r>
              <a:rPr lang="it-IT" baseline="0" dirty="0" err="1"/>
              <a:t>Ris</a:t>
            </a:r>
            <a:r>
              <a:rPr lang="it-IT" baseline="0" dirty="0"/>
              <a:t>: /nuclei/isospin4_dsk/</a:t>
            </a:r>
            <a:r>
              <a:rPr lang="it-IT" baseline="0" dirty="0" err="1"/>
              <a:t>isospin</a:t>
            </a:r>
            <a:r>
              <a:rPr lang="it-IT" baseline="0" dirty="0"/>
              <a:t>/TMP_PAOLO/</a:t>
            </a:r>
            <a:r>
              <a:rPr lang="it-IT" baseline="0" dirty="0" err="1"/>
              <a:t>macros</a:t>
            </a:r>
            <a:r>
              <a:rPr lang="it-IT" baseline="0" dirty="0"/>
              <a:t>/ANALISI/MAY2013/AUG2013/NOV13/ROOTOUTPUT2/FE70dev487lite_t00706_b1_MBg1/flow200last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181A1D1-5151-4111-9131-811181A151D1}" type="slidenum">
              <a:rPr lang="en-US" smtClean="0"/>
              <a:pPr algn="r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30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8D31-BA59-4100-9F16-D8722317162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110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OK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8D31-BA59-4100-9F16-D8722317162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16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9DBD28-B283-0C04-D90F-116F755E5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6E84440-724F-DCC2-88DE-63C4A012B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11678D-357B-8874-87C8-8AA3A451F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A9A73C-C38F-D9F4-6E4D-7D8D16F4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EA7509-8633-3656-962F-A3B86EB8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638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6BA575-0076-DD67-AB16-F206C56B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B155F8-B361-79E7-F267-909BF27C1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C1DB07-AD3E-3331-4F85-B20B1DC14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DB2D54-E14C-9B39-1592-0BFB5852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574A7E-A263-7AB5-45B5-E0EF61FA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79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5AEE5AD-FB79-AC6B-1238-02E4DC1C4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7AFA1B-C134-FB5C-D30E-21D30416D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6E6B51-FBF4-C743-C922-466765B0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527B08-0C4B-C202-9497-EB5108B1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C9FC13-C8E7-8C2F-975A-210B6073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74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68A3F90-E65C-5118-81C8-0D03A29D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045720B-10B3-B4F8-82FF-4F69C7F40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B6075F-8EB5-A50E-FB09-FE6ADE62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22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4333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09600" y="6245225"/>
            <a:ext cx="2836333" cy="4699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23/10/2025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4165600" y="6245225"/>
            <a:ext cx="3852333" cy="4699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1st NUSDAF Collaboration Meeting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8737600" y="6245225"/>
            <a:ext cx="2836333" cy="469900"/>
          </a:xfrm>
        </p:spPr>
        <p:txBody>
          <a:bodyPr/>
          <a:lstStyle>
            <a:lvl1pPr>
              <a:defRPr/>
            </a:lvl1pPr>
          </a:lstStyle>
          <a:p>
            <a:fld id="{719BB5A8-B277-47B6-B589-38C412ED613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520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562" y="273353"/>
            <a:ext cx="10971249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563" y="1604841"/>
            <a:ext cx="5234397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106072" y="1604841"/>
            <a:ext cx="5234397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106072" y="3681925"/>
            <a:ext cx="5234397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609563" y="3681925"/>
            <a:ext cx="5234397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03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SY-EO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lementi grafici, cerchio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4F894BEF-BA3B-3DC5-F24C-365995C45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821" y="0"/>
            <a:ext cx="1087179" cy="1087179"/>
          </a:xfrm>
          <a:prstGeom prst="rect">
            <a:avLst/>
          </a:prstGeom>
        </p:spPr>
      </p:pic>
      <p:sp>
        <p:nvSpPr>
          <p:cNvPr id="48" name="Titolo 47">
            <a:extLst>
              <a:ext uri="{FF2B5EF4-FFF2-40B4-BE49-F238E27FC236}">
                <a16:creationId xmlns:a16="http://schemas.microsoft.com/office/drawing/2014/main" id="{78D3179F-5E86-3775-51BC-CC485000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72" y="0"/>
            <a:ext cx="10515600" cy="595423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FF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55" name="Segnaposto data 54">
            <a:extLst>
              <a:ext uri="{FF2B5EF4-FFF2-40B4-BE49-F238E27FC236}">
                <a16:creationId xmlns:a16="http://schemas.microsoft.com/office/drawing/2014/main" id="{CD864B34-C746-06FF-450E-65117BB5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4084"/>
            <a:ext cx="2743200" cy="233916"/>
          </a:xfrm>
        </p:spPr>
        <p:txBody>
          <a:bodyPr/>
          <a:lstStyle/>
          <a:p>
            <a:r>
              <a:rPr lang="en-US"/>
              <a:t>24/09/2025</a:t>
            </a:r>
            <a:endParaRPr lang="en-GB"/>
          </a:p>
        </p:txBody>
      </p:sp>
      <p:sp>
        <p:nvSpPr>
          <p:cNvPr id="56" name="Segnaposto piè di pagina 55">
            <a:extLst>
              <a:ext uri="{FF2B5EF4-FFF2-40B4-BE49-F238E27FC236}">
                <a16:creationId xmlns:a16="http://schemas.microsoft.com/office/drawing/2014/main" id="{4D7EB462-643E-6FB2-7523-0C48CA666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24084"/>
            <a:ext cx="4114800" cy="233916"/>
          </a:xfrm>
        </p:spPr>
        <p:txBody>
          <a:bodyPr/>
          <a:lstStyle/>
          <a:p>
            <a:r>
              <a:rPr lang="it-IT"/>
              <a:t>XCI Congresso Nazionale SIF Palermo</a:t>
            </a:r>
            <a:endParaRPr lang="en-GB"/>
          </a:p>
        </p:txBody>
      </p:sp>
      <p:sp>
        <p:nvSpPr>
          <p:cNvPr id="57" name="Segnaposto numero diapositiva 56">
            <a:extLst>
              <a:ext uri="{FF2B5EF4-FFF2-40B4-BE49-F238E27FC236}">
                <a16:creationId xmlns:a16="http://schemas.microsoft.com/office/drawing/2014/main" id="{2B0923C2-D8C3-D73B-47B1-14E1A6F1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24083"/>
            <a:ext cx="2743200" cy="233916"/>
          </a:xfrm>
        </p:spPr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93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58FEFB-FC8D-5CCA-2A28-E1345C9C9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8861B1-3D8A-D356-A606-1133FD335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557C9E-3879-C353-8EAB-88FC95AC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6A9450-2ECB-D319-21E4-B043639D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7C949A-967B-24FF-D59F-975E6C5F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9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F94317-DEF8-AB65-8E42-446A538B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48F9A0-530E-FD3E-E2DC-623E58CAF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3A412D-9C3C-F63C-8BCE-36DE02D7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A0E676-0EE0-9861-FB3B-7CD8567D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8D21E2-1810-2B9E-8110-2F2F3752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2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CBCEF-82A0-46DE-2A57-F0A27A36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4755B7-82FA-F16C-1E5C-B92D652CF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F456A3-1DCF-5BEB-1DF5-6E5BD3FF2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5EDC10-3688-C1BE-43DA-CFC169D8B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6F17B5-64C2-C247-1923-DD9D3DF7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AEF59F-7D18-EC0B-2E26-CD4FE6D4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6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F4D2D2-5854-E394-B1F5-32CED607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0A539C-03AF-36A7-E2AD-975AB028D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EEFCFE-E0B8-1CA5-AB6B-D00C1381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144E8D-8A95-0E7D-041A-76A49ACEA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92D1412-6CD5-F17D-7127-1ADC2C261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56FD1A1-4CEF-E9C5-6C2A-9B2DE1C6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9471035-4C3A-353C-3A71-4F6F8F27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8A55E18-FEC1-FC7A-2101-D9AC6489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62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Y-EOS II NUSD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lementi grafici, cerchio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4F894BEF-BA3B-3DC5-F24C-365995C45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821" y="0"/>
            <a:ext cx="1087179" cy="1087179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4BA23E-857A-DB85-1978-4310B689E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5422"/>
            <a:ext cx="2743200" cy="365125"/>
          </a:xfrm>
        </p:spPr>
        <p:txBody>
          <a:bodyPr/>
          <a:lstStyle/>
          <a:p>
            <a:r>
              <a:rPr lang="en-US"/>
              <a:t>23/10/2025</a:t>
            </a:r>
            <a:endParaRPr lang="en-GB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FE0E2B-D2F8-DEE6-DA58-E0815C58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1</a:t>
            </a:r>
            <a:r>
              <a:rPr lang="it-IT" baseline="30000" dirty="0"/>
              <a:t>st</a:t>
            </a:r>
            <a:r>
              <a:rPr lang="it-IT" dirty="0"/>
              <a:t> NUSDAF Collaboration Meeting</a:t>
            </a:r>
            <a:endParaRPr lang="en-GB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FC961F7-38F5-914C-C8C4-3FA93F494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5422"/>
            <a:ext cx="2743200" cy="365125"/>
          </a:xfrm>
        </p:spPr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AF60FB2A-CE58-7DEC-0191-A809AEF9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05"/>
            <a:ext cx="10515600" cy="365125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76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5E60E59-6EE4-BE51-5088-6193B312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67369E6-9E96-75CE-BCA7-FB5BEC89D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605124-BC8C-3070-93CD-D87C774C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5DF37BC-47C0-5A2B-1DCE-4FF1643C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63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B7E5E4-D996-5869-FA1B-F5E7B928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2BB338-E160-2B03-104A-C1B653BC7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68B17CA-B4BC-0D00-C553-F71DB2C87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687CC8-72E9-753B-C705-D11D5DF9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8EF4B1-C817-CFD5-F242-506768FC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95959E-A265-1CC3-5828-F5DEF31E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2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F50E37-C14E-01BF-098E-A03C5746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AC2A4B7-34AE-ED56-D938-DF6558170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59BB7A-446B-2885-74CF-3B20270C6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A05452-8BFD-7E9B-841C-8DE868711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23/10/2025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796EA7-13DC-6461-7086-E3C6C3FF7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ADA8B5-1AA9-B579-543E-CCA05DF7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40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9862A2A-9ED6-5DE5-76D8-262C7432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9B7756-2D34-ED98-9DA8-FD7904C55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259FB9-4232-CA4B-BBBD-8EC9C7FA9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23/10/2025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48452A-D167-340F-BBE8-51778E79D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1st NUSDAF Collaboration Meeting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6ED379-C6EF-C13A-975E-A324ECD3B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5EA83-F795-44FE-BA80-C6B9AAFBF8E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22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5.wmf"/><Relationship Id="rId2" Type="http://schemas.openxmlformats.org/officeDocument/2006/relationships/tags" Target="../tags/tag2.xml"/><Relationship Id="rId16" Type="http://schemas.openxmlformats.org/officeDocument/2006/relationships/oleObject" Target="../embeddings/oleObject2.bin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wmf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72.emf"/><Relationship Id="rId7" Type="http://schemas.openxmlformats.org/officeDocument/2006/relationships/image" Target="../media/image7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3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7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image" Target="../media/image4.wmf"/><Relationship Id="rId3" Type="http://schemas.openxmlformats.org/officeDocument/2006/relationships/tags" Target="../tags/tag70.xml"/><Relationship Id="rId21" Type="http://schemas.openxmlformats.org/officeDocument/2006/relationships/oleObject" Target="../embeddings/oleObject3.bin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oleObject" Target="../embeddings/oleObject1.bin"/><Relationship Id="rId2" Type="http://schemas.openxmlformats.org/officeDocument/2006/relationships/tags" Target="../tags/tag69.xml"/><Relationship Id="rId16" Type="http://schemas.openxmlformats.org/officeDocument/2006/relationships/image" Target="../media/image3.jpeg"/><Relationship Id="rId20" Type="http://schemas.openxmlformats.org/officeDocument/2006/relationships/image" Target="../media/image7.emf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image" Target="../media/image5.wmf"/><Relationship Id="rId5" Type="http://schemas.openxmlformats.org/officeDocument/2006/relationships/tags" Target="../tags/tag72.xml"/><Relationship Id="rId15" Type="http://schemas.openxmlformats.org/officeDocument/2006/relationships/slideLayout" Target="../slideLayouts/slideLayout6.xml"/><Relationship Id="rId23" Type="http://schemas.openxmlformats.org/officeDocument/2006/relationships/oleObject" Target="../embeddings/oleObject2.bin"/><Relationship Id="rId10" Type="http://schemas.openxmlformats.org/officeDocument/2006/relationships/tags" Target="../tags/tag77.xml"/><Relationship Id="rId19" Type="http://schemas.openxmlformats.org/officeDocument/2006/relationships/image" Target="../media/image6.emf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image" Target="../media/image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5.wmf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oleObject" Target="../embeddings/oleObject2.bin"/><Relationship Id="rId2" Type="http://schemas.openxmlformats.org/officeDocument/2006/relationships/tags" Target="../tags/tag13.xml"/><Relationship Id="rId16" Type="http://schemas.openxmlformats.org/officeDocument/2006/relationships/image" Target="../media/image4.wmf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oleObject" Target="../embeddings/oleObject1.bin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3.jpeg"/><Relationship Id="rId7" Type="http://schemas.openxmlformats.org/officeDocument/2006/relationships/image" Target="../media/image2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image" Target="../media/image6.emf"/><Relationship Id="rId3" Type="http://schemas.openxmlformats.org/officeDocument/2006/relationships/tags" Target="../tags/tag26.xml"/><Relationship Id="rId21" Type="http://schemas.openxmlformats.org/officeDocument/2006/relationships/image" Target="../media/image8.wmf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image" Target="../media/image4.wmf"/><Relationship Id="rId2" Type="http://schemas.openxmlformats.org/officeDocument/2006/relationships/tags" Target="../tags/tag25.xml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image" Target="../media/image3.jpeg"/><Relationship Id="rId23" Type="http://schemas.openxmlformats.org/officeDocument/2006/relationships/image" Target="../media/image5.wmf"/><Relationship Id="rId10" Type="http://schemas.openxmlformats.org/officeDocument/2006/relationships/tags" Target="../tags/tag33.xml"/><Relationship Id="rId19" Type="http://schemas.openxmlformats.org/officeDocument/2006/relationships/image" Target="../media/image7.emf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slideLayout" Target="../slideLayouts/slideLayout15.xml"/><Relationship Id="rId22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image" Target="../media/image4.wmf"/><Relationship Id="rId3" Type="http://schemas.openxmlformats.org/officeDocument/2006/relationships/tags" Target="../tags/tag39.xml"/><Relationship Id="rId21" Type="http://schemas.openxmlformats.org/officeDocument/2006/relationships/oleObject" Target="../embeddings/oleObject3.bin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oleObject" Target="../embeddings/oleObject1.bin"/><Relationship Id="rId2" Type="http://schemas.openxmlformats.org/officeDocument/2006/relationships/tags" Target="../tags/tag38.xml"/><Relationship Id="rId16" Type="http://schemas.openxmlformats.org/officeDocument/2006/relationships/image" Target="../media/image3.jpeg"/><Relationship Id="rId20" Type="http://schemas.openxmlformats.org/officeDocument/2006/relationships/image" Target="../media/image7.emf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5.wmf"/><Relationship Id="rId5" Type="http://schemas.openxmlformats.org/officeDocument/2006/relationships/tags" Target="../tags/tag41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2.bin"/><Relationship Id="rId10" Type="http://schemas.openxmlformats.org/officeDocument/2006/relationships/tags" Target="../tags/tag46.xml"/><Relationship Id="rId19" Type="http://schemas.openxmlformats.org/officeDocument/2006/relationships/image" Target="../media/image6.emf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7" Type="http://schemas.openxmlformats.org/officeDocument/2006/relationships/image" Target="../media/image110.gi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gif"/><Relationship Id="rId5" Type="http://schemas.openxmlformats.org/officeDocument/2006/relationships/image" Target="../media/image108.emf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wmf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11.emf"/><Relationship Id="rId7" Type="http://schemas.openxmlformats.org/officeDocument/2006/relationships/customXml" Target="../ink/ink5.xml"/><Relationship Id="rId12" Type="http://schemas.openxmlformats.org/officeDocument/2006/relationships/image" Target="../media/image11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112.png"/><Relationship Id="rId5" Type="http://schemas.openxmlformats.org/officeDocument/2006/relationships/customXml" Target="../ink/ink4.xml"/><Relationship Id="rId10" Type="http://schemas.openxmlformats.org/officeDocument/2006/relationships/image" Target="../media/image150.png"/><Relationship Id="rId4" Type="http://schemas.openxmlformats.org/officeDocument/2006/relationships/image" Target="../media/image11.emf"/><Relationship Id="rId9" Type="http://schemas.openxmlformats.org/officeDocument/2006/relationships/customXml" Target="../ink/ink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6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31.png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customXml" Target="../ink/ink1.xml"/><Relationship Id="rId18" Type="http://schemas.openxmlformats.org/officeDocument/2006/relationships/customXml" Target="../ink/ink3.xml"/><Relationship Id="rId3" Type="http://schemas.openxmlformats.org/officeDocument/2006/relationships/tags" Target="../tags/tag53.xml"/><Relationship Id="rId21" Type="http://schemas.openxmlformats.org/officeDocument/2006/relationships/image" Target="../media/image16.emf"/><Relationship Id="rId7" Type="http://schemas.openxmlformats.org/officeDocument/2006/relationships/tags" Target="../tags/tag57.xml"/><Relationship Id="rId12" Type="http://schemas.openxmlformats.org/officeDocument/2006/relationships/image" Target="../media/image11.emf"/><Relationship Id="rId17" Type="http://schemas.openxmlformats.org/officeDocument/2006/relationships/image" Target="../media/image13.png"/><Relationship Id="rId2" Type="http://schemas.openxmlformats.org/officeDocument/2006/relationships/tags" Target="../tags/tag52.xml"/><Relationship Id="rId20" Type="http://schemas.openxmlformats.org/officeDocument/2006/relationships/image" Target="../media/image15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10.png"/><Relationship Id="rId5" Type="http://schemas.openxmlformats.org/officeDocument/2006/relationships/tags" Target="../tags/tag55.xml"/><Relationship Id="rId15" Type="http://schemas.openxmlformats.org/officeDocument/2006/relationships/customXml" Target="../ink/ink2.xml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tags" Target="../tags/tag54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gif"/><Relationship Id="rId4" Type="http://schemas.openxmlformats.org/officeDocument/2006/relationships/image" Target="../media/image126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61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0.wmf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19.jpeg"/><Relationship Id="rId5" Type="http://schemas.openxmlformats.org/officeDocument/2006/relationships/tags" Target="../tags/tag63.xml"/><Relationship Id="rId10" Type="http://schemas.openxmlformats.org/officeDocument/2006/relationships/image" Target="../media/image18.jpeg"/><Relationship Id="rId4" Type="http://schemas.openxmlformats.org/officeDocument/2006/relationships/tags" Target="../tags/tag62.xml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BB5FEBF-DCFF-EE1E-B840-879E1FD4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46F8DB-3B5E-6A57-1956-AF5B7A8D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D28D6E9-41B6-7A1B-E169-5B048648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</a:t>
            </a:fld>
            <a:endParaRPr lang="en-US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065406-78E3-8B78-9C49-26CCD3097D66}"/>
              </a:ext>
            </a:extLst>
          </p:cNvPr>
          <p:cNvSpPr txBox="1"/>
          <p:nvPr/>
        </p:nvSpPr>
        <p:spPr>
          <a:xfrm>
            <a:off x="329609" y="1482926"/>
            <a:ext cx="1154695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noProof="0" dirty="0"/>
          </a:p>
          <a:p>
            <a:pPr algn="ctr"/>
            <a:endParaRPr lang="en-US" sz="2400" noProof="0" dirty="0">
              <a:solidFill>
                <a:srgbClr val="0070C0"/>
              </a:solidFill>
            </a:endParaRPr>
          </a:p>
          <a:p>
            <a:pPr algn="ctr"/>
            <a:r>
              <a:rPr lang="en-US" sz="3200" noProof="0" dirty="0">
                <a:solidFill>
                  <a:srgbClr val="0070C0"/>
                </a:solidFill>
              </a:rPr>
              <a:t>What to expect with HIC and </a:t>
            </a:r>
            <a:r>
              <a:rPr lang="en-US" sz="3200" noProof="0" dirty="0" err="1">
                <a:solidFill>
                  <a:srgbClr val="0070C0"/>
                </a:solidFill>
              </a:rPr>
              <a:t>E</a:t>
            </a:r>
            <a:r>
              <a:rPr lang="en-US" sz="3200" baseline="-25000" noProof="0" dirty="0" err="1">
                <a:solidFill>
                  <a:srgbClr val="0070C0"/>
                </a:solidFill>
              </a:rPr>
              <a:t>sym</a:t>
            </a:r>
            <a:r>
              <a:rPr lang="en-US" sz="3200" noProof="0" dirty="0">
                <a:solidFill>
                  <a:srgbClr val="0070C0"/>
                </a:solidFill>
              </a:rPr>
              <a:t> research above 100 </a:t>
            </a:r>
            <a:r>
              <a:rPr lang="en-US" sz="3200" noProof="0" dirty="0" err="1">
                <a:solidFill>
                  <a:srgbClr val="0070C0"/>
                </a:solidFill>
              </a:rPr>
              <a:t>AMeV</a:t>
            </a:r>
            <a:r>
              <a:rPr lang="en-US" sz="3200" noProof="0" dirty="0">
                <a:solidFill>
                  <a:srgbClr val="0070C0"/>
                </a:solidFill>
              </a:rPr>
              <a:t> </a:t>
            </a:r>
            <a:endParaRPr lang="en-US" sz="3200" u="sng" noProof="0" dirty="0">
              <a:solidFill>
                <a:srgbClr val="0070C0"/>
              </a:solidFill>
            </a:endParaRPr>
          </a:p>
          <a:p>
            <a:pPr algn="ctr"/>
            <a:endParaRPr lang="en-US" u="sng" noProof="0" dirty="0">
              <a:solidFill>
                <a:srgbClr val="0070C0"/>
              </a:solidFill>
            </a:endParaRPr>
          </a:p>
          <a:p>
            <a:pPr algn="ctr"/>
            <a:r>
              <a:rPr lang="en-US" u="sng" noProof="0" dirty="0">
                <a:solidFill>
                  <a:srgbClr val="0070C0"/>
                </a:solidFill>
              </a:rPr>
              <a:t>P.Russotto</a:t>
            </a:r>
            <a:r>
              <a:rPr lang="en-US" baseline="30000" noProof="0" dirty="0">
                <a:solidFill>
                  <a:srgbClr val="0070C0"/>
                </a:solidFill>
              </a:rPr>
              <a:t>1</a:t>
            </a:r>
            <a:r>
              <a:rPr lang="en-US" noProof="0" dirty="0">
                <a:solidFill>
                  <a:srgbClr val="0070C0"/>
                </a:solidFill>
              </a:rPr>
              <a:t> </a:t>
            </a:r>
            <a:r>
              <a:rPr lang="en-US" b="1" noProof="0" dirty="0">
                <a:solidFill>
                  <a:srgbClr val="0070C0"/>
                </a:solidFill>
              </a:rPr>
              <a:t>et  al.</a:t>
            </a:r>
          </a:p>
          <a:p>
            <a:pPr algn="ctr"/>
            <a:endParaRPr lang="en-US" b="1" noProof="0" dirty="0">
              <a:solidFill>
                <a:srgbClr val="0070C0"/>
              </a:solidFill>
            </a:endParaRPr>
          </a:p>
          <a:p>
            <a:pPr algn="ctr"/>
            <a:r>
              <a:rPr lang="en-US" noProof="0" dirty="0">
                <a:solidFill>
                  <a:srgbClr val="0070C0"/>
                </a:solidFill>
              </a:rPr>
              <a:t>on behalf of </a:t>
            </a:r>
            <a:r>
              <a:rPr lang="en-US" b="1" noProof="0" dirty="0">
                <a:solidFill>
                  <a:srgbClr val="0070C0"/>
                </a:solidFill>
              </a:rPr>
              <a:t>CHIRONE</a:t>
            </a:r>
            <a:r>
              <a:rPr lang="en-US" noProof="0" dirty="0">
                <a:solidFill>
                  <a:srgbClr val="0070C0"/>
                </a:solidFill>
              </a:rPr>
              <a:t>,</a:t>
            </a:r>
            <a:r>
              <a:rPr lang="en-US" b="1" noProof="0" dirty="0">
                <a:solidFill>
                  <a:srgbClr val="0070C0"/>
                </a:solidFill>
              </a:rPr>
              <a:t> R3B </a:t>
            </a:r>
            <a:r>
              <a:rPr lang="en-US" noProof="0" dirty="0">
                <a:solidFill>
                  <a:srgbClr val="0070C0"/>
                </a:solidFill>
              </a:rPr>
              <a:t>and</a:t>
            </a:r>
            <a:r>
              <a:rPr lang="en-US" b="1" noProof="0" dirty="0">
                <a:solidFill>
                  <a:srgbClr val="0070C0"/>
                </a:solidFill>
              </a:rPr>
              <a:t> ASY-EOS II </a:t>
            </a:r>
            <a:r>
              <a:rPr lang="en-US" noProof="0" dirty="0">
                <a:solidFill>
                  <a:srgbClr val="0070C0"/>
                </a:solidFill>
              </a:rPr>
              <a:t>Collaborations</a:t>
            </a:r>
          </a:p>
          <a:p>
            <a:pPr marL="342900" indent="-342900" algn="ctr">
              <a:buAutoNum type="alphaUcPeriod"/>
            </a:pPr>
            <a:endParaRPr lang="en-US" baseline="30000" noProof="0" dirty="0">
              <a:solidFill>
                <a:srgbClr val="0070C0"/>
              </a:solidFill>
            </a:endParaRPr>
          </a:p>
          <a:p>
            <a:pPr marL="342900" indent="-342900" algn="ctr">
              <a:buAutoNum type="alphaUcPeriod"/>
            </a:pPr>
            <a:endParaRPr lang="en-US" baseline="30000" noProof="0" dirty="0">
              <a:solidFill>
                <a:srgbClr val="0070C0"/>
              </a:solidFill>
            </a:endParaRPr>
          </a:p>
          <a:p>
            <a:pPr algn="ctr"/>
            <a:r>
              <a:rPr lang="en-US" baseline="30000" noProof="0" dirty="0">
                <a:solidFill>
                  <a:srgbClr val="0070C0"/>
                </a:solidFill>
              </a:rPr>
              <a:t>1</a:t>
            </a:r>
            <a:r>
              <a:rPr lang="en-US" noProof="0" dirty="0">
                <a:solidFill>
                  <a:srgbClr val="0070C0"/>
                </a:solidFill>
              </a:rPr>
              <a:t>INFN-LNS, Catania, Italy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6503BCE-4D67-98E0-662D-BBEABA7D7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1373" y="179114"/>
            <a:ext cx="9285991" cy="9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2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egnaposto data 32">
            <a:extLst>
              <a:ext uri="{FF2B5EF4-FFF2-40B4-BE49-F238E27FC236}">
                <a16:creationId xmlns:a16="http://schemas.microsoft.com/office/drawing/2014/main" id="{44EF415C-878A-3AC5-5C09-19DEF453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6" name="Segnaposto piè di pagina 35">
            <a:extLst>
              <a:ext uri="{FF2B5EF4-FFF2-40B4-BE49-F238E27FC236}">
                <a16:creationId xmlns:a16="http://schemas.microsoft.com/office/drawing/2014/main" id="{88209165-05AA-657A-88C7-3C47A2F2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4F0902B7-C0DF-8E9E-5755-57AF9491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27D7399-8069-B86C-5517-C1FBC23B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1" noProof="0" dirty="0">
                <a:solidFill>
                  <a:srgbClr val="FF0000"/>
                </a:solidFill>
              </a:rPr>
              <a:t>S122 (ASY-EOS II) : advancing </a:t>
            </a:r>
            <a:r>
              <a:rPr lang="en-US" sz="2000" b="1" noProof="0" dirty="0" err="1">
                <a:solidFill>
                  <a:srgbClr val="FF0000"/>
                </a:solidFill>
              </a:rPr>
              <a:t>E</a:t>
            </a:r>
            <a:r>
              <a:rPr lang="en-US" sz="2000" b="1" baseline="-25000" noProof="0" dirty="0" err="1">
                <a:solidFill>
                  <a:srgbClr val="FF0000"/>
                </a:solidFill>
              </a:rPr>
              <a:t>sym</a:t>
            </a:r>
            <a:r>
              <a:rPr lang="en-US" sz="2000" b="1" noProof="0" dirty="0">
                <a:solidFill>
                  <a:srgbClr val="FF0000"/>
                </a:solidFill>
              </a:rPr>
              <a:t> studies (also) towards high densities</a:t>
            </a:r>
            <a:endParaRPr lang="en-US" sz="2000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8AF52A5-55B1-BADF-3E25-6EE7BA693870}"/>
              </a:ext>
            </a:extLst>
          </p:cNvPr>
          <p:cNvGrpSpPr/>
          <p:nvPr/>
        </p:nvGrpSpPr>
        <p:grpSpPr>
          <a:xfrm>
            <a:off x="3061246" y="4024147"/>
            <a:ext cx="3559027" cy="2387464"/>
            <a:chOff x="3398188" y="4165454"/>
            <a:chExt cx="3559027" cy="2387464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8BB8A42E-5036-FADB-71C9-430B81DF2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177" b="780"/>
            <a:stretch/>
          </p:blipFill>
          <p:spPr>
            <a:xfrm>
              <a:off x="3398188" y="4436367"/>
              <a:ext cx="3132814" cy="188658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763B1A-F0DB-CA4D-9996-EE0B85704C7A}"/>
                </a:ext>
              </a:extLst>
            </p:cNvPr>
            <p:cNvSpPr txBox="1"/>
            <p:nvPr/>
          </p:nvSpPr>
          <p:spPr>
            <a:xfrm>
              <a:off x="3510525" y="6289678"/>
              <a:ext cx="3446690" cy="263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noProof="0" dirty="0"/>
                <a:t>n/p observable </a:t>
              </a:r>
              <a:r>
                <a:rPr lang="en-US" noProof="0" dirty="0">
                  <a:sym typeface="Wingdings" panose="05000000000000000000" pitchFamily="2" charset="2"/>
                </a:rPr>
                <a:t> higher densities probed</a:t>
              </a:r>
              <a:endParaRPr lang="en-US" noProof="0" dirty="0"/>
            </a:p>
          </p:txBody>
        </p:sp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ED2CD7CE-8182-D8A6-48BD-1825C52EBA60}"/>
                </a:ext>
              </a:extLst>
            </p:cNvPr>
            <p:cNvSpPr txBox="1"/>
            <p:nvPr/>
          </p:nvSpPr>
          <p:spPr>
            <a:xfrm>
              <a:off x="4043912" y="4437802"/>
              <a:ext cx="797797" cy="78208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0000"/>
                </a:lnSpc>
                <a:spcAft>
                  <a:spcPts val="300"/>
                </a:spcAft>
                <a:buClr>
                  <a:srgbClr val="FFC000"/>
                </a:buClr>
              </a:pPr>
              <a:r>
                <a:rPr lang="en-US" sz="1200" noProof="0" dirty="0" err="1"/>
                <a:t>Au+Au</a:t>
              </a:r>
              <a:r>
                <a:rPr lang="en-US" sz="1200" noProof="0" dirty="0"/>
                <a:t> 400 MeV/u</a:t>
              </a:r>
            </a:p>
          </p:txBody>
        </p: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83DAEB12-182D-3354-44E1-52D7808FE1F4}"/>
                </a:ext>
              </a:extLst>
            </p:cNvPr>
            <p:cNvSpPr txBox="1"/>
            <p:nvPr/>
          </p:nvSpPr>
          <p:spPr>
            <a:xfrm>
              <a:off x="3807896" y="4165454"/>
              <a:ext cx="2443406" cy="24569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>
              <a:noAutofit/>
            </a:bodyPr>
            <a:lstStyle>
              <a:defPPr>
                <a:defRPr lang="en-US"/>
              </a:defPPr>
              <a:lvl1pPr>
                <a:lnSpc>
                  <a:spcPct val="110000"/>
                </a:lnSpc>
                <a:spcAft>
                  <a:spcPts val="225"/>
                </a:spcAft>
                <a:buClr>
                  <a:srgbClr val="FFC000"/>
                </a:buClr>
                <a:defRPr sz="1200" i="1">
                  <a:solidFill>
                    <a:srgbClr val="00599D"/>
                  </a:solidFill>
                </a:defRPr>
              </a:lvl1pPr>
            </a:lstStyle>
            <a:p>
              <a:r>
                <a:rPr lang="en-US" noProof="0" dirty="0"/>
                <a:t>P. Russotto et al., PRC 94, 034608 (2016) 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403C8CD-4429-E69F-E05A-9FFB2793505F}"/>
              </a:ext>
            </a:extLst>
          </p:cNvPr>
          <p:cNvGrpSpPr/>
          <p:nvPr/>
        </p:nvGrpSpPr>
        <p:grpSpPr>
          <a:xfrm>
            <a:off x="7384106" y="1024224"/>
            <a:ext cx="3074961" cy="2490230"/>
            <a:chOff x="6205488" y="644023"/>
            <a:chExt cx="3074961" cy="2490230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1BBAC052-4B81-F5DD-6D3B-88B4E062E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434" y="644023"/>
              <a:ext cx="2886566" cy="1960218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F6FBA43-A8F7-1E27-11BD-8BD8560BCFD9}"/>
                </a:ext>
              </a:extLst>
            </p:cNvPr>
            <p:cNvSpPr txBox="1"/>
            <p:nvPr/>
          </p:nvSpPr>
          <p:spPr>
            <a:xfrm>
              <a:off x="6205488" y="2826476"/>
              <a:ext cx="30749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400"/>
              </a:lvl1pPr>
            </a:lstStyle>
            <a:p>
              <a:r>
                <a:rPr lang="en-US" b="1" noProof="0" dirty="0"/>
                <a:t>NeuLAND</a:t>
              </a:r>
              <a:r>
                <a:rPr lang="en-US" noProof="0" dirty="0"/>
                <a:t>: capability to resolve </a:t>
              </a:r>
              <a:r>
                <a:rPr lang="en-US" b="1" noProof="0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p</a:t>
              </a:r>
              <a:r>
                <a:rPr lang="en-US" b="1" noProof="0" dirty="0" err="1">
                  <a:highlight>
                    <a:srgbClr val="FFFF00"/>
                  </a:highlight>
                </a:rPr>
                <a:t>,</a:t>
              </a:r>
              <a:r>
                <a:rPr lang="en-US" b="1" noProof="0" dirty="0" err="1">
                  <a:solidFill>
                    <a:srgbClr val="00B050"/>
                  </a:solidFill>
                  <a:highlight>
                    <a:srgbClr val="FFFF00"/>
                  </a:highlight>
                </a:rPr>
                <a:t>d</a:t>
              </a:r>
              <a:r>
                <a:rPr lang="en-US" b="1" noProof="0" dirty="0" err="1">
                  <a:highlight>
                    <a:srgbClr val="FFFF00"/>
                  </a:highlight>
                </a:rPr>
                <a:t>,</a:t>
              </a:r>
              <a:r>
                <a:rPr lang="en-US" b="1" noProof="0" dirty="0" err="1">
                  <a:solidFill>
                    <a:srgbClr val="0033CC"/>
                  </a:solidFill>
                  <a:highlight>
                    <a:srgbClr val="FFFF00"/>
                  </a:highlight>
                </a:rPr>
                <a:t>t</a:t>
              </a:r>
              <a:r>
                <a:rPr lang="en-US" noProof="0" dirty="0"/>
                <a:t> </a:t>
              </a: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874C14D3-9C64-F694-70A4-FDF43CD597D6}"/>
                </a:ext>
              </a:extLst>
            </p:cNvPr>
            <p:cNvSpPr/>
            <p:nvPr/>
          </p:nvSpPr>
          <p:spPr>
            <a:xfrm>
              <a:off x="7824841" y="2542201"/>
              <a:ext cx="113685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noProof="0" dirty="0"/>
                <a:t>Mass (</a:t>
              </a:r>
              <a:r>
                <a:rPr lang="en-US" sz="1000" noProof="0" dirty="0" err="1"/>
                <a:t>arb.units</a:t>
              </a:r>
              <a:r>
                <a:rPr lang="en-US" sz="1000" noProof="0" dirty="0"/>
                <a:t>.)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1FB85C3-18D2-042D-8347-5E53422552FE}"/>
              </a:ext>
            </a:extLst>
          </p:cNvPr>
          <p:cNvSpPr txBox="1"/>
          <p:nvPr/>
        </p:nvSpPr>
        <p:spPr>
          <a:xfrm>
            <a:off x="4570461" y="593763"/>
            <a:ext cx="3313891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rgbClr val="FF0000"/>
                </a:solidFill>
                <a:latin typeface="Garamond" panose="02020404030301010803" pitchFamily="18" charset="0"/>
              </a:rPr>
              <a:t>improved resolution</a:t>
            </a:r>
            <a:endParaRPr lang="en-US" sz="2000" noProof="0" dirty="0"/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35FD582C-78F6-9F54-83F7-B38225E0EDCD}"/>
              </a:ext>
            </a:extLst>
          </p:cNvPr>
          <p:cNvGrpSpPr/>
          <p:nvPr/>
        </p:nvGrpSpPr>
        <p:grpSpPr>
          <a:xfrm>
            <a:off x="1324748" y="1189019"/>
            <a:ext cx="3851098" cy="1944627"/>
            <a:chOff x="1324748" y="1189019"/>
            <a:chExt cx="3851098" cy="1944627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ADB05538-CFAB-82C0-701E-6DC691C6D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2294144" y="1189019"/>
              <a:ext cx="1912305" cy="1293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EDC2C10-B4A9-47ED-007A-CC29317A9CA2}"/>
                </a:ext>
              </a:extLst>
            </p:cNvPr>
            <p:cNvSpPr txBox="1"/>
            <p:nvPr/>
          </p:nvSpPr>
          <p:spPr>
            <a:xfrm>
              <a:off x="1324748" y="2610426"/>
              <a:ext cx="38510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noProof="0" dirty="0"/>
                <a:t>KRAB</a:t>
              </a:r>
              <a:r>
                <a:rPr lang="en-US" sz="1400" noProof="0" dirty="0"/>
                <a:t>: new detector for </a:t>
              </a:r>
              <a:r>
                <a:rPr lang="en-US" sz="1400" noProof="0" dirty="0">
                  <a:highlight>
                    <a:srgbClr val="FFFF00"/>
                  </a:highlight>
                </a:rPr>
                <a:t>trigger</a:t>
              </a:r>
              <a:r>
                <a:rPr lang="en-US" sz="1400" noProof="0" dirty="0"/>
                <a:t>, reaction plane determination and on-beam centrality selection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D235A6F3-5CC1-315F-94A5-3ED975F07AFA}"/>
              </a:ext>
            </a:extLst>
          </p:cNvPr>
          <p:cNvGrpSpPr/>
          <p:nvPr/>
        </p:nvGrpSpPr>
        <p:grpSpPr>
          <a:xfrm>
            <a:off x="-61950" y="3598985"/>
            <a:ext cx="7126715" cy="2845805"/>
            <a:chOff x="297080" y="3694006"/>
            <a:chExt cx="7126715" cy="2845805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FE08185-8B60-359E-F4EE-A719E5AFD943}"/>
                </a:ext>
              </a:extLst>
            </p:cNvPr>
            <p:cNvSpPr txBox="1"/>
            <p:nvPr/>
          </p:nvSpPr>
          <p:spPr>
            <a:xfrm>
              <a:off x="4569106" y="3694006"/>
              <a:ext cx="2854689" cy="400110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</a:lstStyle>
            <a:p>
              <a:r>
                <a:rPr lang="en-US" noProof="0" dirty="0"/>
                <a:t>and higher densities</a:t>
              </a:r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66DA0619-A036-569C-66A7-1D2C803D8251}"/>
                </a:ext>
              </a:extLst>
            </p:cNvPr>
            <p:cNvGrpSpPr/>
            <p:nvPr/>
          </p:nvGrpSpPr>
          <p:grpSpPr>
            <a:xfrm>
              <a:off x="297080" y="4131323"/>
              <a:ext cx="3161833" cy="2408488"/>
              <a:chOff x="1514757" y="4053326"/>
              <a:chExt cx="3161833" cy="2408488"/>
            </a:xfrm>
          </p:grpSpPr>
          <p:grpSp>
            <p:nvGrpSpPr>
              <p:cNvPr id="27" name="Gruppo 26">
                <a:extLst>
                  <a:ext uri="{FF2B5EF4-FFF2-40B4-BE49-F238E27FC236}">
                    <a16:creationId xmlns:a16="http://schemas.microsoft.com/office/drawing/2014/main" id="{2B3AD3EC-E077-3CC2-EDF3-4799C4F7CF6F}"/>
                  </a:ext>
                </a:extLst>
              </p:cNvPr>
              <p:cNvGrpSpPr/>
              <p:nvPr/>
            </p:nvGrpSpPr>
            <p:grpSpPr>
              <a:xfrm>
                <a:off x="2009057" y="4053326"/>
                <a:ext cx="2176878" cy="1871464"/>
                <a:chOff x="5526786" y="544782"/>
                <a:chExt cx="3046087" cy="2600419"/>
              </a:xfrm>
              <a:effectLst/>
            </p:grpSpPr>
            <p:pic>
              <p:nvPicPr>
                <p:cNvPr id="29" name="Grafik 8">
                  <a:extLst>
                    <a:ext uri="{FF2B5EF4-FFF2-40B4-BE49-F238E27FC236}">
                      <a16:creationId xmlns:a16="http://schemas.microsoft.com/office/drawing/2014/main" id="{A35C033E-A79E-39BE-AAF8-F84700CBC7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6786" y="944892"/>
                  <a:ext cx="3046087" cy="22003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0" name="TextBox 6">
                  <a:extLst>
                    <a:ext uri="{FF2B5EF4-FFF2-40B4-BE49-F238E27FC236}">
                      <a16:creationId xmlns:a16="http://schemas.microsoft.com/office/drawing/2014/main" id="{B2632278-76F8-5347-64CB-FFE276F950EE}"/>
                    </a:ext>
                  </a:extLst>
                </p:cNvPr>
                <p:cNvSpPr txBox="1"/>
                <p:nvPr/>
              </p:nvSpPr>
              <p:spPr>
                <a:xfrm>
                  <a:off x="5526786" y="544782"/>
                  <a:ext cx="3046087" cy="40011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none" rtlCol="0">
                  <a:noAutofit/>
                </a:bodyPr>
                <a:lstStyle/>
                <a:p>
                  <a:pPr>
                    <a:lnSpc>
                      <a:spcPct val="110000"/>
                    </a:lnSpc>
                    <a:spcAft>
                      <a:spcPts val="225"/>
                    </a:spcAft>
                    <a:buClr>
                      <a:srgbClr val="FFC000"/>
                    </a:buClr>
                  </a:pPr>
                  <a:r>
                    <a:rPr lang="en-US" sz="1200" i="1" noProof="0" dirty="0">
                      <a:solidFill>
                        <a:srgbClr val="00599D"/>
                      </a:solidFill>
                    </a:rPr>
                    <a:t>Li, Bao-An, NPA 708, 365 (2002)</a:t>
                  </a:r>
                </a:p>
              </p:txBody>
            </p:sp>
          </p:grp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FD4CD1A8-73ED-22DC-A5D0-BD7D1E366437}"/>
                  </a:ext>
                </a:extLst>
              </p:cNvPr>
              <p:cNvSpPr txBox="1"/>
              <p:nvPr/>
            </p:nvSpPr>
            <p:spPr>
              <a:xfrm>
                <a:off x="1514757" y="5938594"/>
                <a:ext cx="31618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1">
                    <a:solidFill>
                      <a:srgbClr val="FF0000"/>
                    </a:solidFill>
                    <a:latin typeface="Garamond" panose="02020404030301010803" pitchFamily="18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sz="1400" noProof="0" dirty="0"/>
                  <a:t>Higher incident energies </a:t>
                </a:r>
                <a:r>
                  <a:rPr lang="en-US" sz="1400" noProof="0" dirty="0">
                    <a:sym typeface="Wingdings" panose="05000000000000000000" pitchFamily="2" charset="2"/>
                  </a:rPr>
                  <a:t> </a:t>
                </a:r>
              </a:p>
              <a:p>
                <a:pPr algn="ctr"/>
                <a:r>
                  <a:rPr lang="en-US" sz="1400" noProof="0" dirty="0">
                    <a:sym typeface="Wingdings" panose="05000000000000000000" pitchFamily="2" charset="2"/>
                  </a:rPr>
                  <a:t>higher densities reached (probed?)</a:t>
                </a:r>
                <a:endParaRPr lang="en-US" sz="1400" noProof="0" dirty="0"/>
              </a:p>
            </p:txBody>
          </p:sp>
        </p:grpSp>
      </p:grpSp>
      <p:cxnSp>
        <p:nvCxnSpPr>
          <p:cNvPr id="31" name="Straight Arrow Connector 11">
            <a:extLst>
              <a:ext uri="{FF2B5EF4-FFF2-40B4-BE49-F238E27FC236}">
                <a16:creationId xmlns:a16="http://schemas.microsoft.com/office/drawing/2014/main" id="{BF871ABA-353F-F055-2C9A-54074F82D627}"/>
              </a:ext>
            </a:extLst>
          </p:cNvPr>
          <p:cNvCxnSpPr/>
          <p:nvPr/>
        </p:nvCxnSpPr>
        <p:spPr bwMode="auto">
          <a:xfrm flipV="1">
            <a:off x="4447671" y="4815249"/>
            <a:ext cx="0" cy="773328"/>
          </a:xfrm>
          <a:prstGeom prst="straightConnector1">
            <a:avLst/>
          </a:prstGeom>
          <a:solidFill>
            <a:srgbClr val="3366FF"/>
          </a:solidFill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Arc 25">
            <a:extLst>
              <a:ext uri="{FF2B5EF4-FFF2-40B4-BE49-F238E27FC236}">
                <a16:creationId xmlns:a16="http://schemas.microsoft.com/office/drawing/2014/main" id="{5DB30A6C-01A3-B643-EADE-439148CF0A62}"/>
              </a:ext>
            </a:extLst>
          </p:cNvPr>
          <p:cNvSpPr/>
          <p:nvPr/>
        </p:nvSpPr>
        <p:spPr bwMode="auto">
          <a:xfrm>
            <a:off x="4447671" y="4625883"/>
            <a:ext cx="383622" cy="263240"/>
          </a:xfrm>
          <a:prstGeom prst="arc">
            <a:avLst>
              <a:gd name="adj1" fmla="val 11002635"/>
              <a:gd name="adj2" fmla="val 0"/>
            </a:avLst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3DBBA118-8B8D-6537-431C-2C87704E7A98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311406"/>
              </p:ext>
            </p:extLst>
          </p:nvPr>
        </p:nvGraphicFramePr>
        <p:xfrm>
          <a:off x="6650950" y="4300266"/>
          <a:ext cx="5293222" cy="187617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302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24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b="1" strike="noStrike" spc="-1" noProof="0" dirty="0"/>
                        <a:t>Energy [</a:t>
                      </a:r>
                      <a:r>
                        <a:rPr lang="en-US" sz="1300" b="1" strike="noStrike" spc="-1" noProof="0" dirty="0" err="1"/>
                        <a:t>AMeV</a:t>
                      </a:r>
                      <a:r>
                        <a:rPr lang="en-US" sz="1300" b="1" strike="noStrike" spc="-1" noProof="0" dirty="0"/>
                        <a:t>]</a:t>
                      </a:r>
                      <a:endParaRPr lang="en-US" sz="1300" b="1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b="1" strike="noStrike" spc="-1" noProof="0" dirty="0"/>
                        <a:t>Justification</a:t>
                      </a:r>
                      <a:endParaRPr lang="en-US" sz="1300" b="1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>
                          <a:highlight>
                            <a:srgbClr val="FFFF00"/>
                          </a:highlight>
                        </a:rPr>
                        <a:t>280</a:t>
                      </a:r>
                      <a:r>
                        <a:rPr lang="en-US" sz="1300" strike="noStrike" spc="-1" noProof="0" dirty="0"/>
                        <a:t> 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highest sensitivity on </a:t>
                      </a:r>
                      <a:r>
                        <a:rPr lang="en-US" sz="1300" strike="noStrike" spc="-1" noProof="0" dirty="0" err="1"/>
                        <a:t>K</a:t>
                      </a:r>
                      <a:r>
                        <a:rPr lang="en-US" sz="1300" strike="noStrike" spc="-1" baseline="-33000" noProof="0" dirty="0" err="1"/>
                        <a:t>sym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4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>
                          <a:highlight>
                            <a:srgbClr val="FFFF00"/>
                          </a:highlight>
                        </a:rPr>
                        <a:t>400</a:t>
                      </a:r>
                      <a:r>
                        <a:rPr lang="en-US" sz="1300" strike="noStrike" spc="-1" noProof="0" dirty="0"/>
                        <a:t> 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reference to ASY-EOS I, n/p tests higher densities than before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4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>
                          <a:highlight>
                            <a:srgbClr val="FFFF00"/>
                          </a:highlight>
                        </a:rPr>
                        <a:t>600</a:t>
                      </a:r>
                      <a:r>
                        <a:rPr lang="en-US" sz="1300" strike="noStrike" spc="-1" noProof="0" dirty="0"/>
                        <a:t> 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highest sensitivity on L, high-density tested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4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>
                          <a:highlight>
                            <a:srgbClr val="FFFF00"/>
                          </a:highlight>
                        </a:rPr>
                        <a:t>1000</a:t>
                      </a:r>
                      <a:r>
                        <a:rPr lang="en-US" sz="1300" strike="noStrike" spc="-1" noProof="0" dirty="0"/>
                        <a:t> 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Maximum energy (≈ density) where models agree on v2 sensitivity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199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72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D2C722A-1240-992E-5299-FD3FF758C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00F33F-91A9-6569-3054-99E61017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E0FBE0D-1778-5CFE-1C04-B6D56407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61AFB44-D65E-878D-9E00-01C943586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13"/>
            <a:ext cx="10515600" cy="365125"/>
          </a:xfrm>
        </p:spPr>
        <p:txBody>
          <a:bodyPr>
            <a:noAutofit/>
          </a:bodyPr>
          <a:lstStyle/>
          <a:p>
            <a:r>
              <a:rPr lang="en-US" sz="2000" b="1" kern="0" noProof="0" dirty="0">
                <a:solidFill>
                  <a:srgbClr val="FF0000"/>
                </a:solidFill>
              </a:rPr>
              <a:t>S122 (ASY-EOS II)</a:t>
            </a:r>
            <a:r>
              <a:rPr lang="en-US" sz="2000" kern="0" noProof="0" dirty="0">
                <a:solidFill>
                  <a:srgbClr val="FF0000"/>
                </a:solidFill>
              </a:rPr>
              <a:t> -  Symmetry energy at high densities from n/p flow excitation functions</a:t>
            </a:r>
            <a:endParaRPr lang="en-US" sz="2000" noProof="0" dirty="0"/>
          </a:p>
        </p:txBody>
      </p:sp>
      <p:pic>
        <p:nvPicPr>
          <p:cNvPr id="25" name="r3b-exp-g-22-00122-set-up.jpeg" descr="r3b-exp-g-22-00122-set-up.jpeg">
            <a:extLst>
              <a:ext uri="{FF2B5EF4-FFF2-40B4-BE49-F238E27FC236}">
                <a16:creationId xmlns:a16="http://schemas.microsoft.com/office/drawing/2014/main" id="{E9C2AD7F-491C-F2BE-24FE-A0082D221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35" r="5885"/>
          <a:stretch>
            <a:fillRect/>
          </a:stretch>
        </p:blipFill>
        <p:spPr>
          <a:xfrm>
            <a:off x="12910" y="1275712"/>
            <a:ext cx="4773192" cy="4064342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6949858-7EDF-B3A1-9454-D6FE13D486B0}"/>
              </a:ext>
            </a:extLst>
          </p:cNvPr>
          <p:cNvSpPr txBox="1"/>
          <p:nvPr/>
        </p:nvSpPr>
        <p:spPr>
          <a:xfrm>
            <a:off x="1121336" y="587543"/>
            <a:ext cx="1580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Mar 2025</a:t>
            </a:r>
            <a:endParaRPr lang="en-US" sz="2400" b="1" noProof="0" dirty="0"/>
          </a:p>
        </p:txBody>
      </p:sp>
      <p:pic>
        <p:nvPicPr>
          <p:cNvPr id="7" name="r3b-exp-g-22-00122-set-up3.HEIC" descr="r3b-exp-g-22-00122-set-up3.HEIC">
            <a:extLst>
              <a:ext uri="{FF2B5EF4-FFF2-40B4-BE49-F238E27FC236}">
                <a16:creationId xmlns:a16="http://schemas.microsoft.com/office/drawing/2014/main" id="{AEC7A991-5D91-178E-39D0-1D1E867A8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726" y="704496"/>
            <a:ext cx="2597660" cy="3564475"/>
          </a:xfrm>
          <a:prstGeom prst="rect">
            <a:avLst/>
          </a:prstGeom>
        </p:spPr>
      </p:pic>
      <p:pic>
        <p:nvPicPr>
          <p:cNvPr id="8" name="Immagine 7" descr="Immagine che contiene macchina, ingegneria, Ricambio auto, Impianto elettrico&#10;&#10;Il contenuto generato dall'IA potrebbe non essere corretto.">
            <a:extLst>
              <a:ext uri="{FF2B5EF4-FFF2-40B4-BE49-F238E27FC236}">
                <a16:creationId xmlns:a16="http://schemas.microsoft.com/office/drawing/2014/main" id="{EB29D018-2B00-C42D-11B0-9E27C1102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1422" y="1103098"/>
            <a:ext cx="3618454" cy="2713292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2F9A4D9-44FD-40FD-622A-220A1AC7FCBF}"/>
              </a:ext>
            </a:extLst>
          </p:cNvPr>
          <p:cNvSpPr txBox="1"/>
          <p:nvPr/>
        </p:nvSpPr>
        <p:spPr>
          <a:xfrm>
            <a:off x="2766110" y="578098"/>
            <a:ext cx="1221110" cy="471110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0794" tIns="50397" rIns="100794" bIns="50397">
            <a:spAutoFit/>
          </a:bodyPr>
          <a:lstStyle>
            <a:defPPr>
              <a:defRPr lang="en-US"/>
            </a:defPPr>
            <a:lvl1pPr>
              <a:defRPr sz="14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400" dirty="0" err="1">
                <a:solidFill>
                  <a:srgbClr val="FF0000"/>
                </a:solidFill>
                <a:latin typeface="Garamond" panose="02020404030301010803" pitchFamily="18" charset="0"/>
              </a:rPr>
              <a:t>Au+Au</a:t>
            </a:r>
            <a:endParaRPr lang="en-GB" sz="24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FCBBC33-BCF3-4CE2-6660-BC5736458A96}"/>
              </a:ext>
            </a:extLst>
          </p:cNvPr>
          <p:cNvGrpSpPr/>
          <p:nvPr/>
        </p:nvGrpSpPr>
        <p:grpSpPr>
          <a:xfrm>
            <a:off x="5738637" y="2703272"/>
            <a:ext cx="5863641" cy="3789603"/>
            <a:chOff x="232359" y="1582174"/>
            <a:chExt cx="5863641" cy="3789603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727954D-AB63-B70F-28E0-F9326E12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359" y="1582174"/>
              <a:ext cx="5863641" cy="37896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AA19B43-7DD7-8234-70AD-EE92D6EB2B15}"/>
                </a:ext>
              </a:extLst>
            </p:cNvPr>
            <p:cNvSpPr txBox="1"/>
            <p:nvPr/>
          </p:nvSpPr>
          <p:spPr>
            <a:xfrm>
              <a:off x="4155131" y="3074075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6</a:t>
              </a:r>
              <a:r>
                <a:rPr lang="en-US" sz="1400" noProof="0" dirty="0"/>
                <a:t>Li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2A481F0-BFD2-3649-7398-11B0BBE7DE0C}"/>
                </a:ext>
              </a:extLst>
            </p:cNvPr>
            <p:cNvSpPr txBox="1"/>
            <p:nvPr/>
          </p:nvSpPr>
          <p:spPr>
            <a:xfrm>
              <a:off x="4489249" y="2606857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8</a:t>
              </a:r>
              <a:r>
                <a:rPr lang="en-US" sz="1400" noProof="0" dirty="0"/>
                <a:t>Li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C689DFC-1D70-3764-6B0A-9D3C33896029}"/>
                </a:ext>
              </a:extLst>
            </p:cNvPr>
            <p:cNvSpPr txBox="1"/>
            <p:nvPr/>
          </p:nvSpPr>
          <p:spPr>
            <a:xfrm>
              <a:off x="4348039" y="2825419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7</a:t>
              </a:r>
              <a:r>
                <a:rPr lang="en-US" sz="1400" noProof="0" dirty="0"/>
                <a:t>Li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3395DAB-AA07-D033-302F-05AAFF5BB2EE}"/>
                </a:ext>
              </a:extLst>
            </p:cNvPr>
            <p:cNvSpPr txBox="1"/>
            <p:nvPr/>
          </p:nvSpPr>
          <p:spPr>
            <a:xfrm>
              <a:off x="2628818" y="2702194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9</a:t>
              </a:r>
              <a:r>
                <a:rPr lang="en-US" sz="1400" noProof="0" dirty="0"/>
                <a:t>Be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718ADF1-931F-8196-748C-B07C8D4A94C3}"/>
                </a:ext>
              </a:extLst>
            </p:cNvPr>
            <p:cNvSpPr txBox="1"/>
            <p:nvPr/>
          </p:nvSpPr>
          <p:spPr>
            <a:xfrm>
              <a:off x="2497818" y="2894322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7</a:t>
              </a:r>
              <a:r>
                <a:rPr lang="en-US" sz="1400" noProof="0" dirty="0"/>
                <a:t>Be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20078FC-8D94-8B62-D208-D1790B0875DC}"/>
                </a:ext>
              </a:extLst>
            </p:cNvPr>
            <p:cNvSpPr txBox="1"/>
            <p:nvPr/>
          </p:nvSpPr>
          <p:spPr>
            <a:xfrm>
              <a:off x="3333400" y="2124050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B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294AB85-D5C5-A874-1933-26199E15C2F5}"/>
                </a:ext>
              </a:extLst>
            </p:cNvPr>
            <p:cNvSpPr txBox="1"/>
            <p:nvPr/>
          </p:nvSpPr>
          <p:spPr>
            <a:xfrm>
              <a:off x="2497817" y="4247008"/>
              <a:ext cx="1074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He (</a:t>
              </a:r>
              <a:r>
                <a:rPr lang="en-US" sz="1400" noProof="0" dirty="0" err="1"/>
                <a:t>p.t.</a:t>
              </a:r>
              <a:r>
                <a:rPr lang="en-US" sz="1400" noProof="0" dirty="0"/>
                <a:t>)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A558395-20BA-7256-7D79-F47B98990CAE}"/>
                </a:ext>
              </a:extLst>
            </p:cNvPr>
            <p:cNvSpPr txBox="1"/>
            <p:nvPr/>
          </p:nvSpPr>
          <p:spPr>
            <a:xfrm>
              <a:off x="1960546" y="3326561"/>
              <a:ext cx="1074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4</a:t>
              </a:r>
              <a:r>
                <a:rPr lang="en-US" sz="1400" noProof="0" dirty="0"/>
                <a:t>He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A8307CE6-FFF2-449A-97E8-454D5E29D679}"/>
                </a:ext>
              </a:extLst>
            </p:cNvPr>
            <p:cNvSpPr txBox="1"/>
            <p:nvPr/>
          </p:nvSpPr>
          <p:spPr>
            <a:xfrm>
              <a:off x="1494836" y="3600515"/>
              <a:ext cx="1074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3</a:t>
              </a:r>
              <a:r>
                <a:rPr lang="en-US" sz="1400" noProof="0" dirty="0"/>
                <a:t>He</a:t>
              </a:r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9BF968BA-5527-D1C1-37BA-F98CC6F7671F}"/>
                </a:ext>
              </a:extLst>
            </p:cNvPr>
            <p:cNvCxnSpPr>
              <a:cxnSpLocks/>
            </p:cNvCxnSpPr>
            <p:nvPr/>
          </p:nvCxnSpPr>
          <p:spPr>
            <a:xfrm>
              <a:off x="3553952" y="2277938"/>
              <a:ext cx="263661" cy="23010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38529F8C-B416-AB7F-D1BE-B1AF73997E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8312" y="2792579"/>
              <a:ext cx="641493" cy="835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6DEB86DA-7C76-C958-D0EC-F900B9E08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6112" y="3009971"/>
              <a:ext cx="553608" cy="4628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22FBFCE8-C04E-3876-717B-CAF28484A9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9881" y="3033110"/>
              <a:ext cx="503781" cy="124308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29F0046D-C9AE-A825-C81E-9170398CCE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91770" y="2856081"/>
              <a:ext cx="426126" cy="5855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787F644E-2CC8-D909-F78A-1A12F752C0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5130" y="2715243"/>
              <a:ext cx="470296" cy="7297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F82AACDD-387D-9477-5B74-17C4B65808E7}"/>
                </a:ext>
              </a:extLst>
            </p:cNvPr>
            <p:cNvCxnSpPr>
              <a:cxnSpLocks/>
            </p:cNvCxnSpPr>
            <p:nvPr/>
          </p:nvCxnSpPr>
          <p:spPr>
            <a:xfrm>
              <a:off x="2319792" y="3559227"/>
              <a:ext cx="437879" cy="25071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F1884CFD-5157-1964-E3E8-63EA28BD7059}"/>
                </a:ext>
              </a:extLst>
            </p:cNvPr>
            <p:cNvCxnSpPr>
              <a:cxnSpLocks/>
            </p:cNvCxnSpPr>
            <p:nvPr/>
          </p:nvCxnSpPr>
          <p:spPr>
            <a:xfrm>
              <a:off x="1865397" y="3754403"/>
              <a:ext cx="521713" cy="293619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62311150-CCCD-0C98-1A5A-B4E5244024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8969" y="4042606"/>
              <a:ext cx="155461" cy="27951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328DA98C-A008-8E69-0E3E-B9D51B18C5D2}"/>
                </a:ext>
              </a:extLst>
            </p:cNvPr>
            <p:cNvSpPr txBox="1"/>
            <p:nvPr/>
          </p:nvSpPr>
          <p:spPr>
            <a:xfrm>
              <a:off x="1807547" y="4525357"/>
              <a:ext cx="1074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H</a:t>
              </a:r>
            </a:p>
          </p:txBody>
        </p: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3C9A904E-2594-54EA-F6F9-3A8BBE126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4418" y="4554785"/>
              <a:ext cx="330979" cy="12446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AD08D871-05F7-8AB9-A2A2-EC88F88F6060}"/>
                </a:ext>
              </a:extLst>
            </p:cNvPr>
            <p:cNvSpPr txBox="1"/>
            <p:nvPr/>
          </p:nvSpPr>
          <p:spPr>
            <a:xfrm>
              <a:off x="3404854" y="3998953"/>
              <a:ext cx="25040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noProof="0" dirty="0"/>
                <a:t>320 </a:t>
              </a:r>
              <a:r>
                <a:rPr lang="en-US" sz="1200" noProof="0" dirty="0" err="1"/>
                <a:t>CsI</a:t>
              </a:r>
              <a:r>
                <a:rPr lang="en-US" sz="1200" noProof="0" dirty="0"/>
                <a:t>(Tl) 12 cm thick, assembled in 8 rings, covering polar angles between 4.6 and 16 deg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90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F23BEC34-E97C-BC96-6703-722AF3C73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56A5E29-A7D3-004E-A509-81DC9500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E5921E59-94F7-AD7D-7B2E-42B3B48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44DA1A-4710-05FE-91B9-58508CB6A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200" b="1" kern="0" noProof="0" dirty="0"/>
              <a:t>KRAB: multiplicity trigger, reaction plane and centrality detector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FED76C-89CB-203A-3191-E0144BE8D182}"/>
              </a:ext>
            </a:extLst>
          </p:cNvPr>
          <p:cNvSpPr txBox="1"/>
          <p:nvPr/>
        </p:nvSpPr>
        <p:spPr>
          <a:xfrm>
            <a:off x="5741968" y="733583"/>
            <a:ext cx="6359836" cy="5890500"/>
          </a:xfrm>
          <a:prstGeom prst="rect">
            <a:avLst/>
          </a:prstGeom>
          <a:noFill/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1700" b="1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Main characteristics: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5 rings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of 4×4 mm</a:t>
            </a:r>
            <a:r>
              <a:rPr lang="en-US" sz="1700" baseline="300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2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segments of 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fast scintillating fibers 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(BCF-10)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read out by 3×3 mm</a:t>
            </a:r>
            <a:r>
              <a:rPr lang="en-US" sz="1700" baseline="300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2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</a:t>
            </a:r>
            <a:r>
              <a:rPr lang="en-US" sz="1700" noProof="0" dirty="0" err="1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SiPMs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(</a:t>
            </a:r>
            <a:r>
              <a:rPr lang="en-US" sz="1700" noProof="0" dirty="0" err="1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SensL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MicroFJ-30035)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high resolution 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3D printed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mechanical structure</a:t>
            </a:r>
            <a:endParaRPr lang="en-US" sz="1700" noProof="0" dirty="0">
              <a:ea typeface="Droid Sans Fallback" pitchFamily="2"/>
              <a:cs typeface="Droid Sans Devanagari" pitchFamily="2"/>
            </a:endParaRP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ASICs used for signal processing (32 </a:t>
            </a:r>
            <a:r>
              <a:rPr lang="en-US" sz="1700" noProof="0" dirty="0" err="1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ch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CITIROC 1A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)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assure compactness of the electronics and wiring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ea typeface="Droid Sans Fallback" pitchFamily="2"/>
                <a:cs typeface="Droid Sans Devanagari" pitchFamily="2"/>
              </a:rPr>
              <a:t>compact 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A7585D</a:t>
            </a:r>
            <a:r>
              <a:rPr lang="en-US" sz="1700" noProof="0" dirty="0">
                <a:ea typeface="Droid Sans Fallback" pitchFamily="2"/>
                <a:cs typeface="Droid Sans Devanagari" pitchFamily="2"/>
              </a:rPr>
              <a:t> </a:t>
            </a:r>
            <a:r>
              <a:rPr lang="en-US" sz="1700" noProof="0" dirty="0" err="1">
                <a:ea typeface="Droid Sans Fallback" pitchFamily="2"/>
                <a:cs typeface="Droid Sans Devanagari" pitchFamily="2"/>
              </a:rPr>
              <a:t>SiPM</a:t>
            </a:r>
            <a:r>
              <a:rPr lang="en-US" sz="1700" noProof="0" dirty="0">
                <a:ea typeface="Droid Sans Fallback" pitchFamily="2"/>
                <a:cs typeface="Droid Sans Devanagari" pitchFamily="2"/>
              </a:rPr>
              <a:t> power modules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broad coverage from 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30</a:t>
            </a:r>
            <a:r>
              <a:rPr lang="en-US" sz="1700" baseline="300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o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 to 165</a:t>
            </a:r>
            <a:r>
              <a:rPr lang="en-US" sz="1700" baseline="300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o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high geometrical 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efficiency ~87%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(within covered angles)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~5% </a:t>
            </a:r>
            <a:r>
              <a:rPr lang="en-US" sz="1700" noProof="0" dirty="0" err="1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multihit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probability (for 1 </a:t>
            </a:r>
            <a:r>
              <a:rPr lang="en-US" sz="1700" noProof="0" dirty="0" err="1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AGeV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</a:t>
            </a:r>
            <a:r>
              <a:rPr lang="en-US" sz="1700" noProof="0" dirty="0" err="1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Au+Au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 reaction)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it will be sufficiently large for 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radioactive beams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and sufficiently small and lightweight 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not to disturb neutrons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ea typeface="Droid Sans Fallback" pitchFamily="2"/>
                <a:cs typeface="Droid Sans Devanagari" pitchFamily="2"/>
              </a:rPr>
              <a:t>max radius - 12 cm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length ~43 cm (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Liberation Sans" pitchFamily="34"/>
              </a:rPr>
              <a:t>size of a ~24” monitor</a:t>
            </a:r>
            <a:r>
              <a:rPr lang="en-US" sz="1700" noProof="0" dirty="0">
                <a:solidFill>
                  <a:srgbClr val="000000"/>
                </a:solidFill>
                <a:ea typeface="Droid Sans Fallback" pitchFamily="2"/>
                <a:cs typeface="Liberation Sans" pitchFamily="34"/>
              </a:rPr>
              <a:t>)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ea typeface="Droid Sans Fallback" pitchFamily="2"/>
                <a:cs typeface="Droid Sans Devanagari" pitchFamily="2"/>
              </a:rPr>
              <a:t>4×160 segments in forward rings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ea typeface="Droid Sans Fallback" pitchFamily="2"/>
                <a:cs typeface="Droid Sans Devanagari" pitchFamily="2"/>
              </a:rPr>
              <a:t>96 segments in backward ring, </a:t>
            </a: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Droid Sans Devanagari" pitchFamily="2"/>
              </a:rPr>
              <a:t>736 channels</a:t>
            </a:r>
          </a:p>
          <a:p>
            <a:pPr marL="285750" indent="-285750" hangingPunct="0">
              <a:spcBef>
                <a:spcPts val="257"/>
              </a:spcBef>
              <a:spcAft>
                <a:spcPts val="257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700" noProof="0" dirty="0">
                <a:solidFill>
                  <a:srgbClr val="0369A3"/>
                </a:solidFill>
                <a:ea typeface="Droid Sans Fallback" pitchFamily="2"/>
                <a:cs typeface="Droid Sans Devanagari" pitchFamily="2"/>
              </a:rPr>
              <a:t>He sleeve</a:t>
            </a:r>
            <a:r>
              <a:rPr lang="en-US" sz="1700" noProof="0" dirty="0">
                <a:ea typeface="Droid Sans Fallback" pitchFamily="2"/>
                <a:cs typeface="Droid Sans Devanagari" pitchFamily="2"/>
              </a:rPr>
              <a:t> to suppress the </a:t>
            </a:r>
            <a:r>
              <a:rPr lang="en-US" sz="1700" noProof="0" dirty="0">
                <a:solidFill>
                  <a:srgbClr val="0369A3"/>
                </a:solidFill>
                <a:ea typeface="Liberation Sans" pitchFamily="34"/>
                <a:cs typeface="Liberation Sans" pitchFamily="34"/>
              </a:rPr>
              <a:t>δ-electron</a:t>
            </a:r>
            <a:r>
              <a:rPr lang="en-US" sz="1700" noProof="0" dirty="0">
                <a:ea typeface="Liberation Sans" pitchFamily="34"/>
                <a:cs typeface="Liberation Sans" pitchFamily="34"/>
              </a:rPr>
              <a:t> background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A3033C1-A0D8-2CA9-02C9-E48C446FFEE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84149" y="684243"/>
            <a:ext cx="5357819" cy="328617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E5FC55BF-5FE0-C8D0-2302-881FCBAE0B7D}"/>
              </a:ext>
            </a:extLst>
          </p:cNvPr>
          <p:cNvGrpSpPr/>
          <p:nvPr/>
        </p:nvGrpSpPr>
        <p:grpSpPr>
          <a:xfrm>
            <a:off x="539127" y="2812219"/>
            <a:ext cx="4752392" cy="3933798"/>
            <a:chOff x="539127" y="2812219"/>
            <a:chExt cx="4752392" cy="3933798"/>
          </a:xfrm>
        </p:grpSpPr>
        <p:pic>
          <p:nvPicPr>
            <p:cNvPr id="9" name="Immagine 8" descr="Immagine che contiene linea, Diagramma, diagramma, testo&#10;&#10;Descrizione generata automaticamente">
              <a:extLst>
                <a:ext uri="{FF2B5EF4-FFF2-40B4-BE49-F238E27FC236}">
                  <a16:creationId xmlns:a16="http://schemas.microsoft.com/office/drawing/2014/main" id="{7006E026-EA8F-9918-87EE-3F634F5BC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27" y="2812219"/>
              <a:ext cx="4752392" cy="3933798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72248F0-2920-5BB3-0B15-CE259EAE2E5B}"/>
                </a:ext>
              </a:extLst>
            </p:cNvPr>
            <p:cNvSpPr txBox="1"/>
            <p:nvPr/>
          </p:nvSpPr>
          <p:spPr>
            <a:xfrm>
              <a:off x="890121" y="3852283"/>
              <a:ext cx="16727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 err="1"/>
                <a:t>UrQMD</a:t>
              </a:r>
              <a:r>
                <a:rPr lang="en-US" noProof="0" dirty="0"/>
                <a:t> simulations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9C2694-2AA4-0529-64E5-F9950EE3413B}"/>
              </a:ext>
            </a:extLst>
          </p:cNvPr>
          <p:cNvSpPr txBox="1"/>
          <p:nvPr/>
        </p:nvSpPr>
        <p:spPr>
          <a:xfrm>
            <a:off x="314738" y="156048"/>
            <a:ext cx="1500809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II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8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o 36">
            <a:extLst>
              <a:ext uri="{FF2B5EF4-FFF2-40B4-BE49-F238E27FC236}">
                <a16:creationId xmlns:a16="http://schemas.microsoft.com/office/drawing/2014/main" id="{511A8F7B-DBD6-1AC4-8773-0DF3B6217176}"/>
              </a:ext>
            </a:extLst>
          </p:cNvPr>
          <p:cNvGrpSpPr/>
          <p:nvPr/>
        </p:nvGrpSpPr>
        <p:grpSpPr>
          <a:xfrm>
            <a:off x="873420" y="466537"/>
            <a:ext cx="10606345" cy="2116968"/>
            <a:chOff x="1809092" y="466537"/>
            <a:chExt cx="8838621" cy="211696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6F0C1AA-C0D0-E8AA-3E8E-9A661A37E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809092" y="466537"/>
              <a:ext cx="2008777" cy="2032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5E90759-8111-E652-BB21-1DA7D10C2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343868" y="498172"/>
              <a:ext cx="2008777" cy="2032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2E38CC2-FCB0-F4C3-C3E2-7357FD3B5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007677" y="498172"/>
              <a:ext cx="2008777" cy="2032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4F62A74-2CDD-9EEB-9A71-25E61EC8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8638936" y="558593"/>
              <a:ext cx="2008777" cy="2024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DFD1904-5627-B2EC-630A-366229727607}"/>
                </a:ext>
              </a:extLst>
            </p:cNvPr>
            <p:cNvSpPr txBox="1"/>
            <p:nvPr/>
          </p:nvSpPr>
          <p:spPr>
            <a:xfrm>
              <a:off x="2730678" y="804559"/>
              <a:ext cx="832568" cy="4309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08847" tIns="54423" rIns="108847" bIns="54423" anchorCtr="0" compatLnSpc="0">
              <a:spAutoFit/>
            </a:bodyPr>
            <a:lstStyle/>
            <a:p>
              <a:pPr hangingPunct="0"/>
              <a:r>
                <a:rPr lang="en-US" sz="2177" noProof="0" dirty="0">
                  <a:latin typeface="Liberation Sans" pitchFamily="18"/>
                  <a:ea typeface="FandolFang R" pitchFamily="2"/>
                  <a:cs typeface="Droid Sans Devanagari" pitchFamily="2"/>
                </a:rPr>
                <a:t>280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CD8FC1D-8F34-65CA-FFEA-3EE5C422747D}"/>
                </a:ext>
              </a:extLst>
            </p:cNvPr>
            <p:cNvSpPr txBox="1"/>
            <p:nvPr/>
          </p:nvSpPr>
          <p:spPr>
            <a:xfrm>
              <a:off x="4819964" y="804559"/>
              <a:ext cx="780102" cy="4309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08847" tIns="54423" rIns="108847" bIns="54423" anchorCtr="0" compatLnSpc="0">
              <a:spAutoFit/>
            </a:bodyPr>
            <a:lstStyle/>
            <a:p>
              <a:pPr hangingPunct="0"/>
              <a:r>
                <a:rPr lang="en-US" sz="2177" noProof="0" dirty="0">
                  <a:latin typeface="Liberation Sans" pitchFamily="18"/>
                  <a:ea typeface="FandolFang R" pitchFamily="2"/>
                  <a:cs typeface="Droid Sans Devanagari" pitchFamily="2"/>
                </a:rPr>
                <a:t>400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07F77F7-7D3C-71E3-65A3-BC55D8200B92}"/>
                </a:ext>
              </a:extLst>
            </p:cNvPr>
            <p:cNvSpPr txBox="1"/>
            <p:nvPr/>
          </p:nvSpPr>
          <p:spPr>
            <a:xfrm>
              <a:off x="7115032" y="786356"/>
              <a:ext cx="786298" cy="4309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08847" tIns="54423" rIns="108847" bIns="54423" anchorCtr="0" compatLnSpc="0">
              <a:spAutoFit/>
            </a:bodyPr>
            <a:lstStyle/>
            <a:p>
              <a:pPr hangingPunct="0"/>
              <a:r>
                <a:rPr lang="en-US" sz="2177" noProof="0" dirty="0">
                  <a:latin typeface="Liberation Sans" pitchFamily="18"/>
                  <a:ea typeface="FandolFang R" pitchFamily="2"/>
                  <a:cs typeface="Droid Sans Devanagari" pitchFamily="2"/>
                </a:rPr>
                <a:t>600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EEBB17A-5B03-3F41-F8AD-3D571EEF1451}"/>
                </a:ext>
              </a:extLst>
            </p:cNvPr>
            <p:cNvSpPr txBox="1"/>
            <p:nvPr/>
          </p:nvSpPr>
          <p:spPr>
            <a:xfrm>
              <a:off x="9435337" y="777381"/>
              <a:ext cx="971514" cy="4309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08847" tIns="54423" rIns="108847" bIns="54423" anchorCtr="0" compatLnSpc="0">
              <a:spAutoFit/>
            </a:bodyPr>
            <a:lstStyle/>
            <a:p>
              <a:pPr hangingPunct="0"/>
              <a:r>
                <a:rPr lang="en-US" sz="2177" noProof="0" dirty="0">
                  <a:latin typeface="Liberation Sans" pitchFamily="18"/>
                  <a:ea typeface="FandolFang R" pitchFamily="2"/>
                  <a:cs typeface="Droid Sans Devanagari" pitchFamily="2"/>
                </a:rPr>
                <a:t>1000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08715D8-FAB8-0D62-9DE0-F1B9E7F15B15}"/>
                </a:ext>
              </a:extLst>
            </p:cNvPr>
            <p:cNvSpPr txBox="1"/>
            <p:nvPr/>
          </p:nvSpPr>
          <p:spPr>
            <a:xfrm>
              <a:off x="5765133" y="739932"/>
              <a:ext cx="786298" cy="375367"/>
            </a:xfrm>
            <a:prstGeom prst="rect">
              <a:avLst/>
            </a:prstGeom>
            <a:solidFill>
              <a:srgbClr val="92D050">
                <a:alpha val="25000"/>
              </a:srgbClr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b="1" kern="0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</a:lstStyle>
            <a:p>
              <a:r>
                <a:rPr lang="en-US" dirty="0"/>
                <a:t>Au 2%</a:t>
              </a: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35C64B55-B7C5-A1BB-3F33-37F3F4240DA6}"/>
              </a:ext>
            </a:extLst>
          </p:cNvPr>
          <p:cNvGrpSpPr/>
          <p:nvPr/>
        </p:nvGrpSpPr>
        <p:grpSpPr>
          <a:xfrm>
            <a:off x="873425" y="2615514"/>
            <a:ext cx="10606345" cy="2032822"/>
            <a:chOff x="1809097" y="3083354"/>
            <a:chExt cx="8838615" cy="203282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B8E6734-8D2C-3C35-5823-DB14717D5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1809097" y="3083356"/>
              <a:ext cx="2008776" cy="2032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EA6F37C-EF80-4BE5-53AD-7B16BA981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6248966" y="3083354"/>
              <a:ext cx="2008776" cy="2032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6678DE4-30EC-064D-807D-A64CC7863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912776" y="3083354"/>
              <a:ext cx="2008776" cy="2032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3B7D21F-AFA3-4318-330D-618EC1A92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8638936" y="3083354"/>
              <a:ext cx="2008776" cy="20328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DFEB696-B8E4-3B28-1D85-B227A0BE7584}"/>
                </a:ext>
              </a:extLst>
            </p:cNvPr>
            <p:cNvSpPr txBox="1"/>
            <p:nvPr/>
          </p:nvSpPr>
          <p:spPr>
            <a:xfrm>
              <a:off x="5740645" y="3279621"/>
              <a:ext cx="841189" cy="375366"/>
            </a:xfrm>
            <a:prstGeom prst="rect">
              <a:avLst/>
            </a:prstGeom>
            <a:solidFill>
              <a:srgbClr val="92D050">
                <a:alpha val="25000"/>
              </a:srgbClr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b="1" kern="0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</a:lstStyle>
            <a:p>
              <a:r>
                <a:rPr lang="en-US" dirty="0"/>
                <a:t>EMPTY</a:t>
              </a:r>
            </a:p>
          </p:txBody>
        </p:sp>
      </p:grp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0849B9C7-2C38-A3DA-2C13-1CC42C8B0301}"/>
              </a:ext>
            </a:extLst>
          </p:cNvPr>
          <p:cNvCxnSpPr>
            <a:cxnSpLocks/>
          </p:cNvCxnSpPr>
          <p:nvPr/>
        </p:nvCxnSpPr>
        <p:spPr>
          <a:xfrm>
            <a:off x="2822774" y="308344"/>
            <a:ext cx="688948" cy="797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5047C42-5CBC-473B-C966-444D4DA1497E}"/>
              </a:ext>
            </a:extLst>
          </p:cNvPr>
          <p:cNvCxnSpPr>
            <a:cxnSpLocks/>
          </p:cNvCxnSpPr>
          <p:nvPr/>
        </p:nvCxnSpPr>
        <p:spPr>
          <a:xfrm flipH="1">
            <a:off x="5146158" y="417821"/>
            <a:ext cx="299098" cy="19745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E7E2663-6CFC-49FD-108C-70A1D0AF19BB}"/>
              </a:ext>
            </a:extLst>
          </p:cNvPr>
          <p:cNvGrpSpPr/>
          <p:nvPr/>
        </p:nvGrpSpPr>
        <p:grpSpPr>
          <a:xfrm>
            <a:off x="873420" y="4806495"/>
            <a:ext cx="10884555" cy="1811852"/>
            <a:chOff x="444924" y="4850466"/>
            <a:chExt cx="10884555" cy="1811852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CFBCE63F-3B80-BC21-9A5A-ABB22D3EAA5B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444924" y="4850856"/>
              <a:ext cx="2573602" cy="1554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612BBFC-8E79-93F7-89E7-DC2C32BBCAC3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3020960" y="4850466"/>
              <a:ext cx="2573602" cy="1554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1706F70F-C40D-F919-A6EF-14754BDE0A20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5792665" y="4882688"/>
              <a:ext cx="2573602" cy="1554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933AF4CC-3D3D-8364-D036-80A87D129FA9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8755877" y="4882687"/>
              <a:ext cx="2573602" cy="1554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CasellaDiTesto 5">
              <a:extLst>
                <a:ext uri="{FF2B5EF4-FFF2-40B4-BE49-F238E27FC236}">
                  <a16:creationId xmlns:a16="http://schemas.microsoft.com/office/drawing/2014/main" id="{F7C1F447-02AE-5887-88A0-F414EB09A8CA}"/>
                </a:ext>
              </a:extLst>
            </p:cNvPr>
            <p:cNvSpPr txBox="1"/>
            <p:nvPr/>
          </p:nvSpPr>
          <p:spPr>
            <a:xfrm>
              <a:off x="451858" y="6305982"/>
              <a:ext cx="10473446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 noProof="0" dirty="0">
                  <a:ln>
                    <a:noFill/>
                  </a:ln>
                  <a:latin typeface="Garamond" panose="02020404030301010803" pitchFamily="18" charset="0"/>
                  <a:ea typeface="Roboto" pitchFamily="2"/>
                  <a:cs typeface="Droid Sans Devanagari" pitchFamily="2"/>
                </a:rPr>
                <a:t>reaction plane dispersion for mid-central collisions sub-events split between rings 0+1 and 2+3</a:t>
              </a:r>
            </a:p>
          </p:txBody>
        </p:sp>
      </p:grpSp>
      <p:sp>
        <p:nvSpPr>
          <p:cNvPr id="16" name="Segnaposto data 15">
            <a:extLst>
              <a:ext uri="{FF2B5EF4-FFF2-40B4-BE49-F238E27FC236}">
                <a16:creationId xmlns:a16="http://schemas.microsoft.com/office/drawing/2014/main" id="{2FB32108-238F-DFDB-60F7-01794BC8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2" name="Segnaposto piè di pagina 41">
            <a:extLst>
              <a:ext uri="{FF2B5EF4-FFF2-40B4-BE49-F238E27FC236}">
                <a16:creationId xmlns:a16="http://schemas.microsoft.com/office/drawing/2014/main" id="{67307074-DA37-A4B7-B1C0-16E60FE6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1C8815BC-E430-5E8E-CF4B-E451E320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0" name="Titolo 39">
            <a:extLst>
              <a:ext uri="{FF2B5EF4-FFF2-40B4-BE49-F238E27FC236}">
                <a16:creationId xmlns:a16="http://schemas.microsoft.com/office/drawing/2014/main" id="{93DDA138-1205-31A4-7182-3F46609F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83"/>
            <a:ext cx="10515600" cy="365125"/>
          </a:xfrm>
        </p:spPr>
        <p:txBody>
          <a:bodyPr>
            <a:noAutofit/>
          </a:bodyPr>
          <a:lstStyle/>
          <a:p>
            <a:r>
              <a:rPr lang="en-US" sz="2000" noProof="0" dirty="0"/>
              <a:t>Multiplicities in forward KRAB rings vs backward ring: how to discriminate the off-target events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7F9E236-C422-A971-6121-4106A469D9F9}"/>
              </a:ext>
            </a:extLst>
          </p:cNvPr>
          <p:cNvSpPr txBox="1"/>
          <p:nvPr/>
        </p:nvSpPr>
        <p:spPr>
          <a:xfrm>
            <a:off x="1426076" y="2887938"/>
            <a:ext cx="1468289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II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6AD22C8-5478-29F9-29EA-6BA08799A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916E43-11A4-78FA-75D1-A492C37FE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65CD65CC-E0B1-102A-304D-3CAA956B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D44F10B0-FC48-142F-0095-905D0215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noProof="0" dirty="0" err="1"/>
              <a:t>Au+Au</a:t>
            </a:r>
            <a:r>
              <a:rPr lang="en-US" sz="2000" noProof="0" dirty="0"/>
              <a:t> @ 400 </a:t>
            </a:r>
            <a:r>
              <a:rPr lang="en-US" sz="2000" noProof="0" dirty="0" err="1"/>
              <a:t>A.MeV</a:t>
            </a:r>
            <a:r>
              <a:rPr lang="en-US" sz="2000" noProof="0" dirty="0"/>
              <a:t>: Some kinematics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EF4076-69C2-8464-FBF9-B85E524B7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8" t="8225" r="1380"/>
          <a:stretch/>
        </p:blipFill>
        <p:spPr>
          <a:xfrm>
            <a:off x="0" y="513400"/>
            <a:ext cx="7007861" cy="4795656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33EBF9B0-01BB-6677-F9DE-75B4DF8FB4B7}"/>
              </a:ext>
            </a:extLst>
          </p:cNvPr>
          <p:cNvSpPr/>
          <p:nvPr/>
        </p:nvSpPr>
        <p:spPr>
          <a:xfrm>
            <a:off x="838200" y="2137419"/>
            <a:ext cx="2230220" cy="532936"/>
          </a:xfrm>
          <a:prstGeom prst="rect">
            <a:avLst/>
          </a:prstGeom>
        </p:spPr>
        <p:txBody>
          <a:bodyPr lIns="81639" tIns="40820" rIns="81639" bIns="40820"/>
          <a:lstStyle/>
          <a:p>
            <a:pPr algn="ctr">
              <a:lnSpc>
                <a:spcPct val="100000"/>
              </a:lnSpc>
            </a:pPr>
            <a:r>
              <a:rPr lang="en-US" sz="1600" b="1" noProof="0" dirty="0" err="1">
                <a:solidFill>
                  <a:srgbClr val="FF0000"/>
                </a:solidFill>
                <a:latin typeface="Garamond" panose="02020404030301010803" pitchFamily="18" charset="0"/>
              </a:rPr>
              <a:t>Microball</a:t>
            </a:r>
            <a:r>
              <a:rPr lang="en-US" sz="1600" b="1" noProof="0" dirty="0">
                <a:solidFill>
                  <a:srgbClr val="FF0000"/>
                </a:solidFill>
                <a:latin typeface="Garamond" panose="02020404030301010803" pitchFamily="18" charset="0"/>
              </a:rPr>
              <a:t>: Uniform distribution with </a:t>
            </a:r>
            <a:r>
              <a:rPr lang="en-US" sz="1600" b="1" noProof="0" dirty="0" err="1">
                <a:solidFill>
                  <a:srgbClr val="FF0000"/>
                </a:solidFill>
                <a:latin typeface="Garamond" panose="02020404030301010803" pitchFamily="18" charset="0"/>
              </a:rPr>
              <a:t>E</a:t>
            </a:r>
            <a:r>
              <a:rPr lang="en-US" sz="1600" b="1" baseline="-25000" noProof="0" dirty="0" err="1">
                <a:solidFill>
                  <a:srgbClr val="FF0000"/>
                </a:solidFill>
                <a:latin typeface="Garamond" panose="02020404030301010803" pitchFamily="18" charset="0"/>
              </a:rPr>
              <a:t>Kin</a:t>
            </a:r>
            <a:r>
              <a:rPr lang="en-US" sz="1600" b="1" noProof="0" dirty="0">
                <a:solidFill>
                  <a:srgbClr val="FF0000"/>
                </a:solidFill>
                <a:latin typeface="Garamond" panose="02020404030301010803" pitchFamily="18" charset="0"/>
              </a:rPr>
              <a:t>&lt;100 Mev </a:t>
            </a:r>
            <a:endParaRPr lang="en-US" sz="1600" b="1" noProof="0" dirty="0">
              <a:latin typeface="Garamond" panose="02020404030301010803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8E9AEB-215C-B1BD-D3AA-637A92CF9937}"/>
              </a:ext>
            </a:extLst>
          </p:cNvPr>
          <p:cNvSpPr txBox="1"/>
          <p:nvPr/>
        </p:nvSpPr>
        <p:spPr>
          <a:xfrm>
            <a:off x="154955" y="5830440"/>
            <a:ext cx="3229695" cy="514643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400" b="1" noProof="0" dirty="0">
                <a:solidFill>
                  <a:srgbClr val="00682F"/>
                </a:solidFill>
                <a:latin typeface="Garamond" panose="02020404030301010803" pitchFamily="18" charset="0"/>
              </a:rPr>
              <a:t>P. Russotto et al., EPJA 50, 38 (2014).</a:t>
            </a:r>
          </a:p>
          <a:p>
            <a:r>
              <a:rPr lang="en-US" sz="1400" b="1" noProof="0" dirty="0">
                <a:solidFill>
                  <a:srgbClr val="00682F"/>
                </a:solidFill>
                <a:latin typeface="Garamond" panose="02020404030301010803" pitchFamily="18" charset="0"/>
              </a:rPr>
              <a:t>P. Russotto et al., PRC 94, 034608 (2016)</a:t>
            </a: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ACB4862B-EFFC-6560-E730-58D29A3E8A96}"/>
              </a:ext>
            </a:extLst>
          </p:cNvPr>
          <p:cNvSpPr/>
          <p:nvPr/>
        </p:nvSpPr>
        <p:spPr>
          <a:xfrm>
            <a:off x="245504" y="2561618"/>
            <a:ext cx="6587844" cy="349610"/>
          </a:xfrm>
          <a:prstGeom prst="rect">
            <a:avLst/>
          </a:prstGeom>
        </p:spPr>
        <p:txBody>
          <a:bodyPr lIns="81639" tIns="40820" rIns="81639" bIns="40820" anchor="ctr"/>
          <a:lstStyle/>
          <a:p>
            <a:pPr algn="ctr">
              <a:lnSpc>
                <a:spcPct val="100000"/>
              </a:lnSpc>
            </a:pPr>
            <a:endParaRPr lang="en-US" sz="2200" noProof="0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A49F8137-5A71-F488-1C41-47854F19E355}"/>
              </a:ext>
            </a:extLst>
          </p:cNvPr>
          <p:cNvSpPr txBox="1"/>
          <p:nvPr/>
        </p:nvSpPr>
        <p:spPr>
          <a:xfrm>
            <a:off x="1063487" y="916283"/>
            <a:ext cx="1285872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I</a:t>
            </a:r>
            <a:endParaRPr lang="en-GB" dirty="0">
              <a:latin typeface="Garamond" panose="02020404030301010803" pitchFamily="18" charset="0"/>
            </a:endParaRP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83ED7772-D58A-305B-0DAE-078DCBDAC10D}"/>
              </a:ext>
            </a:extLst>
          </p:cNvPr>
          <p:cNvGrpSpPr/>
          <p:nvPr/>
        </p:nvGrpSpPr>
        <p:grpSpPr>
          <a:xfrm>
            <a:off x="7359128" y="1484761"/>
            <a:ext cx="4349121" cy="3530824"/>
            <a:chOff x="7359128" y="1484761"/>
            <a:chExt cx="4349121" cy="3530824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4AE0A8AE-87F2-EA1A-70E9-B7A52CEF0F26}"/>
                </a:ext>
              </a:extLst>
            </p:cNvPr>
            <p:cNvGrpSpPr/>
            <p:nvPr/>
          </p:nvGrpSpPr>
          <p:grpSpPr>
            <a:xfrm>
              <a:off x="7359128" y="1484761"/>
              <a:ext cx="4349121" cy="3530824"/>
              <a:chOff x="4891387" y="1986411"/>
              <a:chExt cx="4349121" cy="3530824"/>
            </a:xfrm>
          </p:grpSpPr>
          <p:pic>
            <p:nvPicPr>
              <p:cNvPr id="11" name="Picture 3">
                <a:extLst>
                  <a:ext uri="{FF2B5EF4-FFF2-40B4-BE49-F238E27FC236}">
                    <a16:creationId xmlns:a16="http://schemas.microsoft.com/office/drawing/2014/main" id="{10D81D03-338E-8717-D70E-0ED74ADEF2F9}"/>
                  </a:ext>
                </a:extLst>
              </p:cNvPr>
              <p:cNvPicPr/>
              <p:nvPr/>
            </p:nvPicPr>
            <p:blipFill rotWithShape="1">
              <a:blip r:embed="rId4" cstate="print"/>
              <a:srcRect r="6137" b="9178"/>
              <a:stretch/>
            </p:blipFill>
            <p:spPr>
              <a:xfrm>
                <a:off x="4891387" y="1986411"/>
                <a:ext cx="4349121" cy="2852935"/>
              </a:xfrm>
              <a:prstGeom prst="rect">
                <a:avLst/>
              </a:prstGeom>
            </p:spPr>
          </p:pic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48F40B27-8F5E-D79D-89E0-145B0A377122}"/>
                  </a:ext>
                </a:extLst>
              </p:cNvPr>
              <p:cNvSpPr/>
              <p:nvPr/>
            </p:nvSpPr>
            <p:spPr>
              <a:xfrm>
                <a:off x="5156069" y="5002592"/>
                <a:ext cx="3943350" cy="514643"/>
              </a:xfrm>
              <a:prstGeom prst="rect">
                <a:avLst/>
              </a:prstGeom>
              <a:noFill/>
            </p:spPr>
            <p:txBody>
              <a:bodyPr wrap="square" lIns="82945" tIns="41473" rIns="82945" bIns="41473" rtlCol="0">
                <a:spAutoFit/>
              </a:bodyPr>
              <a:lstStyle/>
              <a:p>
                <a:pPr algn="ctr"/>
                <a:r>
                  <a:rPr lang="en-US" sz="1400" b="1" noProof="0" dirty="0">
                    <a:solidFill>
                      <a:srgbClr val="00682F"/>
                    </a:solidFill>
                    <a:latin typeface="Garamond" panose="02020404030301010803" pitchFamily="18" charset="0"/>
                  </a:rPr>
                  <a:t>KRATTA:</a:t>
                </a:r>
              </a:p>
              <a:p>
                <a:pPr algn="ctr"/>
                <a:r>
                  <a:rPr lang="en-US" sz="1400" b="1" noProof="0" dirty="0">
                    <a:solidFill>
                      <a:srgbClr val="00682F"/>
                    </a:solidFill>
                    <a:latin typeface="Garamond" panose="02020404030301010803" pitchFamily="18" charset="0"/>
                  </a:rPr>
                  <a:t>J. Lukasik et al., NIM 709 (2013) 120128</a:t>
                </a:r>
              </a:p>
            </p:txBody>
          </p:sp>
        </p:grp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C55C5995-A38B-19B7-7989-1F5E8F2C9574}"/>
                </a:ext>
              </a:extLst>
            </p:cNvPr>
            <p:cNvSpPr txBox="1"/>
            <p:nvPr/>
          </p:nvSpPr>
          <p:spPr>
            <a:xfrm>
              <a:off x="8001000" y="1837309"/>
              <a:ext cx="1285872" cy="369332"/>
            </a:xfrm>
            <a:prstGeom prst="rect">
              <a:avLst/>
            </a:prstGeom>
            <a:solidFill>
              <a:srgbClr val="92D050">
                <a:alpha val="25000"/>
              </a:srgbClr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b="1" kern="0" noProof="0" dirty="0">
                  <a:solidFill>
                    <a:srgbClr val="FF0000"/>
                  </a:solidFill>
                  <a:latin typeface="Garamond" panose="02020404030301010803" pitchFamily="18" charset="0"/>
                </a:rPr>
                <a:t>ASY-EOS I</a:t>
              </a:r>
              <a:endParaRPr lang="en-GB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1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22" y="3605522"/>
            <a:ext cx="3329290" cy="2984153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83E2673F-A5B5-5006-A380-C21BA0A3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5"/>
            <a:ext cx="10515600" cy="365125"/>
          </a:xfrm>
        </p:spPr>
        <p:txBody>
          <a:bodyPr/>
          <a:lstStyle/>
          <a:p>
            <a:r>
              <a:rPr lang="en-US" sz="2000" noProof="0" dirty="0"/>
              <a:t>Event characterization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33BDABD-5C55-313E-3C26-6D3FD5A15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80C557-D53A-4595-8364-AE7EB8A1C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28C9FD5-A9CD-F857-5B40-970AA57A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947" y="634743"/>
            <a:ext cx="5676514" cy="525170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EAA219-187E-B914-B2CB-C64E8C44CE7F}"/>
              </a:ext>
            </a:extLst>
          </p:cNvPr>
          <p:cNvSpPr txBox="1"/>
          <p:nvPr/>
        </p:nvSpPr>
        <p:spPr>
          <a:xfrm>
            <a:off x="4686094" y="6016032"/>
            <a:ext cx="3293815" cy="29920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400" b="1" noProof="0" dirty="0">
                <a:solidFill>
                  <a:srgbClr val="00682F"/>
                </a:solidFill>
                <a:latin typeface="Garamond" panose="02020404030301010803" pitchFamily="18" charset="0"/>
              </a:rPr>
              <a:t>P. Russotto et al., PRC 94, 034608 (2016)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39" y="464430"/>
            <a:ext cx="3426970" cy="324534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7DC99C-3DCD-5A58-A977-084603263239}"/>
              </a:ext>
            </a:extLst>
          </p:cNvPr>
          <p:cNvSpPr txBox="1"/>
          <p:nvPr/>
        </p:nvSpPr>
        <p:spPr>
          <a:xfrm>
            <a:off x="4393658" y="602217"/>
            <a:ext cx="1468289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I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egnaposto data 77">
            <a:extLst>
              <a:ext uri="{FF2B5EF4-FFF2-40B4-BE49-F238E27FC236}">
                <a16:creationId xmlns:a16="http://schemas.microsoft.com/office/drawing/2014/main" id="{E0493D8A-BA84-2B85-D0D0-310ADD94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F3D6E0-5798-7338-A01E-B69B720B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79" name="Segnaposto numero diapositiva 78">
            <a:extLst>
              <a:ext uri="{FF2B5EF4-FFF2-40B4-BE49-F238E27FC236}">
                <a16:creationId xmlns:a16="http://schemas.microsoft.com/office/drawing/2014/main" id="{CEEFD142-0D1F-C67A-B435-36EB28BF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BFCA13-19EE-4D75-170F-D22D3F0B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223" y="40781"/>
            <a:ext cx="10515600" cy="365125"/>
          </a:xfrm>
        </p:spPr>
        <p:txBody>
          <a:bodyPr>
            <a:noAutofit/>
          </a:bodyPr>
          <a:lstStyle/>
          <a:p>
            <a:r>
              <a:rPr lang="en-US" sz="2000" b="1" noProof="0" dirty="0">
                <a:solidFill>
                  <a:srgbClr val="FF0000"/>
                </a:solidFill>
                <a:ea typeface="FandolFang R" pitchFamily="2"/>
                <a:cs typeface="Droid Sans Devanagari" pitchFamily="2"/>
              </a:rPr>
              <a:t>Off target (partial) rejection</a:t>
            </a:r>
            <a:endParaRPr lang="en-US" sz="2000" noProof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FF9D14E-CF2D-2DEA-F7EE-C7C01524851D}"/>
              </a:ext>
            </a:extLst>
          </p:cNvPr>
          <p:cNvGrpSpPr/>
          <p:nvPr/>
        </p:nvGrpSpPr>
        <p:grpSpPr>
          <a:xfrm>
            <a:off x="1151856" y="1699230"/>
            <a:ext cx="4913193" cy="4902815"/>
            <a:chOff x="0" y="1816192"/>
            <a:chExt cx="4913193" cy="4902815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48BA6D7-B810-2C6B-74C3-B5B16EE14EC9}"/>
                </a:ext>
              </a:extLst>
            </p:cNvPr>
            <p:cNvGrpSpPr/>
            <p:nvPr/>
          </p:nvGrpSpPr>
          <p:grpSpPr>
            <a:xfrm>
              <a:off x="115280" y="2037190"/>
              <a:ext cx="4320000" cy="4614631"/>
              <a:chOff x="115280" y="2037190"/>
              <a:chExt cx="4320000" cy="4614631"/>
            </a:xfrm>
          </p:grpSpPr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E1BBDAE0-B3B5-1E64-CB00-44362368F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80" y="2331821"/>
                <a:ext cx="4320000" cy="432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ACDB64B-BA0E-9CEE-B5B1-DB9B2622508A}"/>
                  </a:ext>
                </a:extLst>
              </p:cNvPr>
              <p:cNvSpPr txBox="1"/>
              <p:nvPr/>
            </p:nvSpPr>
            <p:spPr>
              <a:xfrm>
                <a:off x="683203" y="2037190"/>
                <a:ext cx="36202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noProof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R192 </a:t>
                </a:r>
                <a:r>
                  <a:rPr lang="en-US" sz="1400" b="1" noProof="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Au 600 </a:t>
                </a:r>
                <a:r>
                  <a:rPr lang="en-US" sz="1400" b="1" noProof="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AMeV</a:t>
                </a:r>
                <a:r>
                  <a:rPr lang="en-US" sz="1400" b="1" noProof="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400" noProof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+ </a:t>
                </a:r>
                <a:r>
                  <a:rPr lang="en-US" sz="1400" b="1" noProof="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Au 2%</a:t>
                </a:r>
                <a:r>
                  <a:rPr lang="en-US" sz="1400" noProof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400" noProof="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KRAB_multi</a:t>
                </a:r>
                <a:r>
                  <a:rPr lang="en-US" sz="1400" noProof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&gt;=4</a:t>
                </a:r>
                <a:endParaRPr lang="en-US" sz="1400" noProof="0" dirty="0"/>
              </a:p>
            </p:txBody>
          </p:sp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8D308AA2-10D8-ACE8-7D6E-2DB5ADF007D8}"/>
                </a:ext>
              </a:extLst>
            </p:cNvPr>
            <p:cNvGrpSpPr/>
            <p:nvPr/>
          </p:nvGrpSpPr>
          <p:grpSpPr>
            <a:xfrm>
              <a:off x="0" y="1816192"/>
              <a:ext cx="4913193" cy="4902815"/>
              <a:chOff x="-6485" y="65215"/>
              <a:chExt cx="4913193" cy="4902815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66DBF61-E8E9-09A5-C6A0-54603AD60617}"/>
                  </a:ext>
                </a:extLst>
              </p:cNvPr>
              <p:cNvSpPr txBox="1"/>
              <p:nvPr/>
            </p:nvSpPr>
            <p:spPr>
              <a:xfrm>
                <a:off x="3434589" y="2536004"/>
                <a:ext cx="14721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noProof="0" dirty="0"/>
                  <a:t>RP</a:t>
                </a:r>
                <a:r>
                  <a:rPr lang="en-US" sz="1200" baseline="-25000" noProof="0" dirty="0"/>
                  <a:t>CHI</a:t>
                </a:r>
                <a:r>
                  <a:rPr lang="en-US" sz="1200" noProof="0" dirty="0"/>
                  <a:t> (deg)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76659DE-F492-6A6F-208F-095B8AB2B179}"/>
                  </a:ext>
                </a:extLst>
              </p:cNvPr>
              <p:cNvSpPr txBox="1"/>
              <p:nvPr/>
            </p:nvSpPr>
            <p:spPr>
              <a:xfrm rot="16200000">
                <a:off x="1516224" y="852446"/>
                <a:ext cx="14721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noProof="0" dirty="0"/>
                  <a:t>RP</a:t>
                </a:r>
                <a:r>
                  <a:rPr lang="en-US" sz="1200" baseline="-25000" noProof="0" dirty="0"/>
                  <a:t>KRAB</a:t>
                </a:r>
                <a:r>
                  <a:rPr lang="en-US" sz="1200" noProof="0" dirty="0"/>
                  <a:t> (deg)</a:t>
                </a: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8D915C3-8B36-70E1-D518-6CEAD0F58D68}"/>
                  </a:ext>
                </a:extLst>
              </p:cNvPr>
              <p:cNvSpPr txBox="1"/>
              <p:nvPr/>
            </p:nvSpPr>
            <p:spPr>
              <a:xfrm>
                <a:off x="1516223" y="2536004"/>
                <a:ext cx="14721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noProof="0" dirty="0" err="1"/>
                  <a:t>mult</a:t>
                </a:r>
                <a:r>
                  <a:rPr lang="en-US" sz="1200" baseline="-25000" noProof="0" dirty="0" err="1"/>
                  <a:t>CHI</a:t>
                </a:r>
                <a:endParaRPr lang="en-US" sz="1200" noProof="0" dirty="0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982A771-2671-B183-28D4-9532169E0889}"/>
                  </a:ext>
                </a:extLst>
              </p:cNvPr>
              <p:cNvSpPr txBox="1"/>
              <p:nvPr/>
            </p:nvSpPr>
            <p:spPr>
              <a:xfrm rot="16200000">
                <a:off x="-604045" y="662775"/>
                <a:ext cx="14721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noProof="0" dirty="0" err="1"/>
                  <a:t>mult</a:t>
                </a:r>
                <a:r>
                  <a:rPr lang="en-US" sz="1200" baseline="-25000" noProof="0" dirty="0" err="1"/>
                  <a:t>KRAB</a:t>
                </a:r>
                <a:r>
                  <a:rPr lang="en-US" sz="1200" noProof="0" dirty="0"/>
                  <a:t> 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0C45C2C-3563-8546-6542-855C7DD07DD5}"/>
                  </a:ext>
                </a:extLst>
              </p:cNvPr>
              <p:cNvSpPr txBox="1"/>
              <p:nvPr/>
            </p:nvSpPr>
            <p:spPr>
              <a:xfrm>
                <a:off x="999036" y="4691031"/>
                <a:ext cx="14721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noProof="0" dirty="0"/>
                  <a:t>RP</a:t>
                </a:r>
                <a:r>
                  <a:rPr lang="en-US" sz="1200" baseline="-25000" noProof="0" dirty="0"/>
                  <a:t>CHI</a:t>
                </a:r>
                <a:r>
                  <a:rPr lang="en-US" sz="1200" noProof="0" dirty="0"/>
                  <a:t> -RP</a:t>
                </a:r>
                <a:r>
                  <a:rPr lang="en-US" sz="1200" baseline="-25000" noProof="0" dirty="0"/>
                  <a:t>KRAB</a:t>
                </a:r>
                <a:r>
                  <a:rPr lang="en-US" sz="1200" noProof="0" dirty="0"/>
                  <a:t> (deg)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5F8F0C8-7968-E4BB-17AB-7010DFE10CF8}"/>
                  </a:ext>
                </a:extLst>
              </p:cNvPr>
              <p:cNvSpPr txBox="1"/>
              <p:nvPr/>
            </p:nvSpPr>
            <p:spPr>
              <a:xfrm rot="16200000">
                <a:off x="-582779" y="3064265"/>
                <a:ext cx="14721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noProof="0" dirty="0"/>
                  <a:t>Yield (arb. units) </a:t>
                </a:r>
              </a:p>
            </p:txBody>
          </p:sp>
        </p:grp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70021B5-0C32-BEB7-F58C-EE4C49588F2F}"/>
              </a:ext>
            </a:extLst>
          </p:cNvPr>
          <p:cNvGrpSpPr/>
          <p:nvPr/>
        </p:nvGrpSpPr>
        <p:grpSpPr>
          <a:xfrm>
            <a:off x="6705308" y="1567546"/>
            <a:ext cx="4874100" cy="5034499"/>
            <a:chOff x="4596523" y="1684508"/>
            <a:chExt cx="4874100" cy="5034499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7D8A174C-CB8E-8870-6A0B-F14D2DF88471}"/>
                </a:ext>
              </a:extLst>
            </p:cNvPr>
            <p:cNvGrpSpPr/>
            <p:nvPr/>
          </p:nvGrpSpPr>
          <p:grpSpPr>
            <a:xfrm>
              <a:off x="4708720" y="2037190"/>
              <a:ext cx="4706234" cy="4614631"/>
              <a:chOff x="4708720" y="2037190"/>
              <a:chExt cx="4706234" cy="4614631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0E69306C-46C9-2AF7-F132-A42510CDFA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8720" y="2331821"/>
                <a:ext cx="4320000" cy="432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536BA03-2265-2A0C-66A2-383BDC9ED0CB}"/>
                  </a:ext>
                </a:extLst>
              </p:cNvPr>
              <p:cNvSpPr txBox="1"/>
              <p:nvPr/>
            </p:nvSpPr>
            <p:spPr>
              <a:xfrm>
                <a:off x="4842954" y="2037190"/>
                <a:ext cx="45720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noProof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R199 </a:t>
                </a:r>
                <a:r>
                  <a:rPr lang="en-US" sz="1400" b="1" noProof="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Au 600 </a:t>
                </a:r>
                <a:r>
                  <a:rPr lang="en-US" sz="1400" b="1" noProof="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AMeV</a:t>
                </a:r>
                <a:r>
                  <a:rPr lang="en-US" sz="1400" b="1" noProof="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400" noProof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+ </a:t>
                </a:r>
                <a:r>
                  <a:rPr lang="en-US" sz="1400" b="1" noProof="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BLANK target </a:t>
                </a:r>
                <a:r>
                  <a:rPr lang="en-US" sz="1400" noProof="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KRAB_multi</a:t>
                </a:r>
                <a:r>
                  <a:rPr lang="en-US" sz="1400" noProof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&gt;=4</a:t>
                </a:r>
                <a:endParaRPr lang="en-US" sz="1400" noProof="0" dirty="0"/>
              </a:p>
            </p:txBody>
          </p:sp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201BBBA-43F4-9D75-9F6A-CDE79E2CCA67}"/>
                </a:ext>
              </a:extLst>
            </p:cNvPr>
            <p:cNvSpPr txBox="1"/>
            <p:nvPr/>
          </p:nvSpPr>
          <p:spPr>
            <a:xfrm>
              <a:off x="7998504" y="4313782"/>
              <a:ext cx="1472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noProof="0" dirty="0"/>
                <a:t>RP</a:t>
              </a:r>
              <a:r>
                <a:rPr lang="en-US" sz="1200" baseline="-25000" noProof="0" dirty="0"/>
                <a:t>CHI</a:t>
              </a:r>
              <a:r>
                <a:rPr lang="en-US" sz="1200" noProof="0" dirty="0"/>
                <a:t> (deg)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220878B-A5C5-FDE6-12EF-1FB850E73E07}"/>
                </a:ext>
              </a:extLst>
            </p:cNvPr>
            <p:cNvSpPr txBox="1"/>
            <p:nvPr/>
          </p:nvSpPr>
          <p:spPr>
            <a:xfrm rot="-5400000">
              <a:off x="6163733" y="2603423"/>
              <a:ext cx="1472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noProof="0" dirty="0"/>
                <a:t>RP</a:t>
              </a:r>
              <a:r>
                <a:rPr lang="en-US" sz="1200" baseline="-25000" noProof="0" dirty="0"/>
                <a:t>KRAB</a:t>
              </a:r>
              <a:r>
                <a:rPr lang="en-US" sz="1200" noProof="0" dirty="0"/>
                <a:t> (deg)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4D3FD2A-1773-FA1E-CC2F-7259BE2A08D6}"/>
                </a:ext>
              </a:extLst>
            </p:cNvPr>
            <p:cNvSpPr txBox="1"/>
            <p:nvPr/>
          </p:nvSpPr>
          <p:spPr>
            <a:xfrm>
              <a:off x="6116149" y="4304105"/>
              <a:ext cx="1472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noProof="0" dirty="0" err="1"/>
                <a:t>mult</a:t>
              </a:r>
              <a:r>
                <a:rPr lang="en-US" sz="1200" baseline="-25000" noProof="0" dirty="0" err="1"/>
                <a:t>CHI</a:t>
              </a:r>
              <a:endParaRPr lang="en-US" sz="1200" noProof="0" dirty="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88BCEC5A-FB01-83B5-B662-05FE14DBCBC0}"/>
                </a:ext>
              </a:extLst>
            </p:cNvPr>
            <p:cNvSpPr txBox="1"/>
            <p:nvPr/>
          </p:nvSpPr>
          <p:spPr>
            <a:xfrm rot="-5400000">
              <a:off x="4016558" y="2282068"/>
              <a:ext cx="1472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noProof="0" dirty="0" err="1"/>
                <a:t>mult</a:t>
              </a:r>
              <a:r>
                <a:rPr lang="en-US" sz="1200" baseline="-25000" noProof="0" dirty="0" err="1"/>
                <a:t>KRAB</a:t>
              </a:r>
              <a:r>
                <a:rPr lang="en-US" sz="1200" noProof="0" dirty="0"/>
                <a:t> 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B921D620-9B87-91FC-B03A-FD2F8525607C}"/>
                </a:ext>
              </a:extLst>
            </p:cNvPr>
            <p:cNvSpPr txBox="1"/>
            <p:nvPr/>
          </p:nvSpPr>
          <p:spPr>
            <a:xfrm>
              <a:off x="5476997" y="6442008"/>
              <a:ext cx="1472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noProof="0" dirty="0"/>
                <a:t>RP</a:t>
              </a:r>
              <a:r>
                <a:rPr lang="en-US" sz="1200" baseline="-25000" noProof="0" dirty="0"/>
                <a:t>CHI</a:t>
              </a:r>
              <a:r>
                <a:rPr lang="en-US" sz="1200" noProof="0" dirty="0"/>
                <a:t> -RP</a:t>
              </a:r>
              <a:r>
                <a:rPr lang="en-US" sz="1200" baseline="-25000" noProof="0" dirty="0"/>
                <a:t>KRAB</a:t>
              </a:r>
              <a:r>
                <a:rPr lang="en-US" sz="1200" noProof="0" dirty="0"/>
                <a:t> (deg)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8842D2D8-08A4-BAD9-D6B8-BC151C577097}"/>
                </a:ext>
              </a:extLst>
            </p:cNvPr>
            <p:cNvSpPr txBox="1"/>
            <p:nvPr/>
          </p:nvSpPr>
          <p:spPr>
            <a:xfrm rot="-5400000">
              <a:off x="3998963" y="4781194"/>
              <a:ext cx="1472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noProof="0" dirty="0"/>
                <a:t>Yield (arb. units) 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542B4F73-46F5-BC33-5CC7-4CE2708C0EAB}"/>
              </a:ext>
            </a:extLst>
          </p:cNvPr>
          <p:cNvGrpSpPr/>
          <p:nvPr/>
        </p:nvGrpSpPr>
        <p:grpSpPr>
          <a:xfrm>
            <a:off x="730174" y="306598"/>
            <a:ext cx="3366630" cy="1539671"/>
            <a:chOff x="899283" y="295843"/>
            <a:chExt cx="3366630" cy="1539671"/>
          </a:xfrm>
        </p:grpSpPr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8B590776-5484-20C7-6416-06027F9CB25B}"/>
                </a:ext>
              </a:extLst>
            </p:cNvPr>
            <p:cNvSpPr txBox="1"/>
            <p:nvPr/>
          </p:nvSpPr>
          <p:spPr>
            <a:xfrm>
              <a:off x="2049124" y="378334"/>
              <a:ext cx="1289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noProof="0" dirty="0">
                  <a:solidFill>
                    <a:schemeClr val="accent1">
                      <a:lumMod val="75000"/>
                    </a:schemeClr>
                  </a:solidFill>
                </a:rPr>
                <a:t>CHIMERA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B3A1233C-0CD7-702F-050F-B83C5B6D6780}"/>
                </a:ext>
              </a:extLst>
            </p:cNvPr>
            <p:cNvSpPr txBox="1"/>
            <p:nvPr/>
          </p:nvSpPr>
          <p:spPr>
            <a:xfrm flipH="1">
              <a:off x="1351541" y="295843"/>
              <a:ext cx="811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noProof="0" dirty="0">
                  <a:solidFill>
                    <a:srgbClr val="FF0000"/>
                  </a:solidFill>
                </a:rPr>
                <a:t>target</a:t>
              </a:r>
            </a:p>
          </p:txBody>
        </p: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C8D70C7F-C592-9412-7460-C8F0CB7C0E02}"/>
                </a:ext>
              </a:extLst>
            </p:cNvPr>
            <p:cNvGrpSpPr/>
            <p:nvPr/>
          </p:nvGrpSpPr>
          <p:grpSpPr>
            <a:xfrm>
              <a:off x="899283" y="545641"/>
              <a:ext cx="3366630" cy="1289873"/>
              <a:chOff x="1634736" y="506391"/>
              <a:chExt cx="3366630" cy="1289873"/>
            </a:xfrm>
          </p:grpSpPr>
          <p:sp>
            <p:nvSpPr>
              <p:cNvPr id="31" name="Cerchio vuoto 30">
                <a:extLst>
                  <a:ext uri="{FF2B5EF4-FFF2-40B4-BE49-F238E27FC236}">
                    <a16:creationId xmlns:a16="http://schemas.microsoft.com/office/drawing/2014/main" id="{EA925800-8AFC-F1E3-2A3B-E90247841C09}"/>
                  </a:ext>
                </a:extLst>
              </p:cNvPr>
              <p:cNvSpPr/>
              <p:nvPr/>
            </p:nvSpPr>
            <p:spPr>
              <a:xfrm>
                <a:off x="2841441" y="642917"/>
                <a:ext cx="276999" cy="778212"/>
              </a:xfrm>
              <a:prstGeom prst="don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erchio vuoto 31">
                <a:extLst>
                  <a:ext uri="{FF2B5EF4-FFF2-40B4-BE49-F238E27FC236}">
                    <a16:creationId xmlns:a16="http://schemas.microsoft.com/office/drawing/2014/main" id="{4BE2DB40-D0CB-957F-6721-2CB466CB56F7}"/>
                  </a:ext>
                </a:extLst>
              </p:cNvPr>
              <p:cNvSpPr/>
              <p:nvPr/>
            </p:nvSpPr>
            <p:spPr>
              <a:xfrm>
                <a:off x="3121474" y="718828"/>
                <a:ext cx="276999" cy="648792"/>
              </a:xfrm>
              <a:prstGeom prst="don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erchio vuoto 32">
                <a:extLst>
                  <a:ext uri="{FF2B5EF4-FFF2-40B4-BE49-F238E27FC236}">
                    <a16:creationId xmlns:a16="http://schemas.microsoft.com/office/drawing/2014/main" id="{E863886B-3BE7-7C81-234A-C7A7CBAACACB}"/>
                  </a:ext>
                </a:extLst>
              </p:cNvPr>
              <p:cNvSpPr/>
              <p:nvPr/>
            </p:nvSpPr>
            <p:spPr>
              <a:xfrm>
                <a:off x="3432071" y="780136"/>
                <a:ext cx="276999" cy="526177"/>
              </a:xfrm>
              <a:prstGeom prst="don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erchio vuoto 33">
                <a:extLst>
                  <a:ext uri="{FF2B5EF4-FFF2-40B4-BE49-F238E27FC236}">
                    <a16:creationId xmlns:a16="http://schemas.microsoft.com/office/drawing/2014/main" id="{9BC3578E-21A2-0A28-FBAC-9CF4D92B11F9}"/>
                  </a:ext>
                </a:extLst>
              </p:cNvPr>
              <p:cNvSpPr/>
              <p:nvPr/>
            </p:nvSpPr>
            <p:spPr>
              <a:xfrm>
                <a:off x="3719700" y="867935"/>
                <a:ext cx="219807" cy="376738"/>
              </a:xfrm>
              <a:prstGeom prst="don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erchio vuoto 34">
                <a:extLst>
                  <a:ext uri="{FF2B5EF4-FFF2-40B4-BE49-F238E27FC236}">
                    <a16:creationId xmlns:a16="http://schemas.microsoft.com/office/drawing/2014/main" id="{577571C2-1760-1531-D432-AD2E899B21A6}"/>
                  </a:ext>
                </a:extLst>
              </p:cNvPr>
              <p:cNvSpPr/>
              <p:nvPr/>
            </p:nvSpPr>
            <p:spPr>
              <a:xfrm flipH="1">
                <a:off x="2204347" y="848845"/>
                <a:ext cx="94561" cy="366204"/>
              </a:xfrm>
              <a:prstGeom prst="donu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uppo 35">
                <a:extLst>
                  <a:ext uri="{FF2B5EF4-FFF2-40B4-BE49-F238E27FC236}">
                    <a16:creationId xmlns:a16="http://schemas.microsoft.com/office/drawing/2014/main" id="{CC8C26B1-E140-5AD8-C1BE-F88737229166}"/>
                  </a:ext>
                </a:extLst>
              </p:cNvPr>
              <p:cNvGrpSpPr/>
              <p:nvPr/>
            </p:nvGrpSpPr>
            <p:grpSpPr>
              <a:xfrm flipH="1">
                <a:off x="1634736" y="848845"/>
                <a:ext cx="811445" cy="773917"/>
                <a:chOff x="991731" y="727224"/>
                <a:chExt cx="3165722" cy="1644633"/>
              </a:xfrm>
            </p:grpSpPr>
            <p:sp>
              <p:nvSpPr>
                <p:cNvPr id="51" name="Cerchio vuoto 50">
                  <a:extLst>
                    <a:ext uri="{FF2B5EF4-FFF2-40B4-BE49-F238E27FC236}">
                      <a16:creationId xmlns:a16="http://schemas.microsoft.com/office/drawing/2014/main" id="{DCFCAC0C-2471-C5F6-F57F-106204194E05}"/>
                    </a:ext>
                  </a:extLst>
                </p:cNvPr>
                <p:cNvSpPr/>
                <p:nvPr/>
              </p:nvSpPr>
              <p:spPr>
                <a:xfrm>
                  <a:off x="1252345" y="727224"/>
                  <a:ext cx="276999" cy="778212"/>
                </a:xfrm>
                <a:prstGeom prst="donut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CasellaDiTesto 51">
                  <a:extLst>
                    <a:ext uri="{FF2B5EF4-FFF2-40B4-BE49-F238E27FC236}">
                      <a16:creationId xmlns:a16="http://schemas.microsoft.com/office/drawing/2014/main" id="{D04ADF0F-35A9-F0E2-F60D-F4EB6E02AA02}"/>
                    </a:ext>
                  </a:extLst>
                </p:cNvPr>
                <p:cNvSpPr txBox="1"/>
                <p:nvPr/>
              </p:nvSpPr>
              <p:spPr>
                <a:xfrm>
                  <a:off x="991731" y="1586998"/>
                  <a:ext cx="3165722" cy="7848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noProof="0" dirty="0">
                      <a:solidFill>
                        <a:srgbClr val="00B050"/>
                      </a:solidFill>
                    </a:rPr>
                    <a:t>KRAB</a:t>
                  </a:r>
                </a:p>
              </p:txBody>
            </p:sp>
          </p:grpSp>
          <p:sp>
            <p:nvSpPr>
              <p:cNvPr id="37" name="Cerchio vuoto 36">
                <a:extLst>
                  <a:ext uri="{FF2B5EF4-FFF2-40B4-BE49-F238E27FC236}">
                    <a16:creationId xmlns:a16="http://schemas.microsoft.com/office/drawing/2014/main" id="{0161B1CF-21A9-0A1C-D508-BBCDA45E8452}"/>
                  </a:ext>
                </a:extLst>
              </p:cNvPr>
              <p:cNvSpPr/>
              <p:nvPr/>
            </p:nvSpPr>
            <p:spPr>
              <a:xfrm flipH="1">
                <a:off x="2015993" y="848845"/>
                <a:ext cx="71001" cy="366204"/>
              </a:xfrm>
              <a:prstGeom prst="donu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Cerchio vuoto 37">
                <a:extLst>
                  <a:ext uri="{FF2B5EF4-FFF2-40B4-BE49-F238E27FC236}">
                    <a16:creationId xmlns:a16="http://schemas.microsoft.com/office/drawing/2014/main" id="{0B0C0F32-B8FE-F6DA-EEC9-A2863FD41917}"/>
                  </a:ext>
                </a:extLst>
              </p:cNvPr>
              <p:cNvSpPr/>
              <p:nvPr/>
            </p:nvSpPr>
            <p:spPr>
              <a:xfrm flipH="1">
                <a:off x="1918430" y="841055"/>
                <a:ext cx="71001" cy="366204"/>
              </a:xfrm>
              <a:prstGeom prst="donu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erchio vuoto 38">
                <a:extLst>
                  <a:ext uri="{FF2B5EF4-FFF2-40B4-BE49-F238E27FC236}">
                    <a16:creationId xmlns:a16="http://schemas.microsoft.com/office/drawing/2014/main" id="{621F5CD4-8BC0-2524-4820-EE361EC19EBA}"/>
                  </a:ext>
                </a:extLst>
              </p:cNvPr>
              <p:cNvSpPr/>
              <p:nvPr/>
            </p:nvSpPr>
            <p:spPr>
              <a:xfrm flipH="1">
                <a:off x="2117813" y="843561"/>
                <a:ext cx="71001" cy="366204"/>
              </a:xfrm>
              <a:prstGeom prst="donu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ttangolo 39">
                <a:extLst>
                  <a:ext uri="{FF2B5EF4-FFF2-40B4-BE49-F238E27FC236}">
                    <a16:creationId xmlns:a16="http://schemas.microsoft.com/office/drawing/2014/main" id="{BCEF91EE-7A23-6EC1-1242-41E5E8023E83}"/>
                  </a:ext>
                </a:extLst>
              </p:cNvPr>
              <p:cNvSpPr/>
              <p:nvPr/>
            </p:nvSpPr>
            <p:spPr>
              <a:xfrm>
                <a:off x="2135181" y="933283"/>
                <a:ext cx="45719" cy="1641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cxnSp>
            <p:nvCxnSpPr>
              <p:cNvPr id="41" name="Connettore 2 40">
                <a:extLst>
                  <a:ext uri="{FF2B5EF4-FFF2-40B4-BE49-F238E27FC236}">
                    <a16:creationId xmlns:a16="http://schemas.microsoft.com/office/drawing/2014/main" id="{72EFF8F0-3594-E352-EFCC-BD60FCEE75EC}"/>
                  </a:ext>
                </a:extLst>
              </p:cNvPr>
              <p:cNvCxnSpPr>
                <a:endCxn id="39" idx="1"/>
              </p:cNvCxnSpPr>
              <p:nvPr/>
            </p:nvCxnSpPr>
            <p:spPr>
              <a:xfrm flipH="1">
                <a:off x="2178416" y="563245"/>
                <a:ext cx="187763" cy="33394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2 41">
                <a:extLst>
                  <a:ext uri="{FF2B5EF4-FFF2-40B4-BE49-F238E27FC236}">
                    <a16:creationId xmlns:a16="http://schemas.microsoft.com/office/drawing/2014/main" id="{F4CF7AAC-70F9-D8BA-6DEF-E01284F4E9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35181" y="775602"/>
                <a:ext cx="1804326" cy="25924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2 42">
                <a:extLst>
                  <a:ext uri="{FF2B5EF4-FFF2-40B4-BE49-F238E27FC236}">
                    <a16:creationId xmlns:a16="http://schemas.microsoft.com/office/drawing/2014/main" id="{B3CDAA88-AFCE-E55B-E692-091835839B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6602" y="848845"/>
                <a:ext cx="1841092" cy="196081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2 43">
                <a:extLst>
                  <a:ext uri="{FF2B5EF4-FFF2-40B4-BE49-F238E27FC236}">
                    <a16:creationId xmlns:a16="http://schemas.microsoft.com/office/drawing/2014/main" id="{3F87C17E-24AA-8F6E-FEB5-5933D7436D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6602" y="642917"/>
                <a:ext cx="1792905" cy="397131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8B123578-8C7D-E291-A6BA-72C464566445}"/>
                  </a:ext>
                </a:extLst>
              </p:cNvPr>
              <p:cNvSpPr txBox="1"/>
              <p:nvPr/>
            </p:nvSpPr>
            <p:spPr>
              <a:xfrm>
                <a:off x="3869194" y="506391"/>
                <a:ext cx="11321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solidFill>
                      <a:srgbClr val="FFC000"/>
                    </a:solidFill>
                  </a:rPr>
                  <a:t>from </a:t>
                </a:r>
                <a:r>
                  <a:rPr lang="en-US" noProof="0" dirty="0" err="1">
                    <a:solidFill>
                      <a:srgbClr val="FFC000"/>
                    </a:solidFill>
                  </a:rPr>
                  <a:t>proj</a:t>
                </a:r>
                <a:endParaRPr lang="en-US" noProof="0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46" name="Connettore 2 45">
                <a:extLst>
                  <a:ext uri="{FF2B5EF4-FFF2-40B4-BE49-F238E27FC236}">
                    <a16:creationId xmlns:a16="http://schemas.microsoft.com/office/drawing/2014/main" id="{587E81D9-F94D-1EDF-BE7F-28724290B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7462" y="1048948"/>
                <a:ext cx="572159" cy="5375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7" name="Connettore 2 46">
                <a:extLst>
                  <a:ext uri="{FF2B5EF4-FFF2-40B4-BE49-F238E27FC236}">
                    <a16:creationId xmlns:a16="http://schemas.microsoft.com/office/drawing/2014/main" id="{12C6F1FA-D511-6DFA-C029-4F713D8645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6853" y="1047244"/>
                <a:ext cx="610567" cy="4569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8" name="Connettore 2 47">
                <a:extLst>
                  <a:ext uri="{FF2B5EF4-FFF2-40B4-BE49-F238E27FC236}">
                    <a16:creationId xmlns:a16="http://schemas.microsoft.com/office/drawing/2014/main" id="{53F0884E-4AD0-C529-1FCD-4E100F42BA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101" y="1061918"/>
                <a:ext cx="528801" cy="5873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9" name="Freccia circolare a sinistra 48">
                <a:extLst>
                  <a:ext uri="{FF2B5EF4-FFF2-40B4-BE49-F238E27FC236}">
                    <a16:creationId xmlns:a16="http://schemas.microsoft.com/office/drawing/2014/main" id="{B1FC286A-6786-9A9E-CDC1-072349276676}"/>
                  </a:ext>
                </a:extLst>
              </p:cNvPr>
              <p:cNvSpPr/>
              <p:nvPr/>
            </p:nvSpPr>
            <p:spPr>
              <a:xfrm>
                <a:off x="2514796" y="1015355"/>
                <a:ext cx="224825" cy="306386"/>
              </a:xfrm>
              <a:prstGeom prst="curvedLeftArrow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104A72E4-201F-13FB-22EF-7D78A7ECD6AA}"/>
                  </a:ext>
                </a:extLst>
              </p:cNvPr>
              <p:cNvSpPr txBox="1"/>
              <p:nvPr/>
            </p:nvSpPr>
            <p:spPr>
              <a:xfrm>
                <a:off x="2709762" y="1426932"/>
                <a:ext cx="11490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solidFill>
                      <a:schemeClr val="accent2">
                        <a:lumMod val="75000"/>
                      </a:schemeClr>
                    </a:solidFill>
                  </a:rPr>
                  <a:t>∆Φ≈180°</a:t>
                </a:r>
              </a:p>
            </p:txBody>
          </p:sp>
        </p:grp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1296902A-80C3-386F-2856-D3324B07D529}"/>
              </a:ext>
            </a:extLst>
          </p:cNvPr>
          <p:cNvGrpSpPr/>
          <p:nvPr/>
        </p:nvGrpSpPr>
        <p:grpSpPr>
          <a:xfrm>
            <a:off x="8510536" y="299492"/>
            <a:ext cx="2439424" cy="1442094"/>
            <a:chOff x="5151024" y="318834"/>
            <a:chExt cx="2439424" cy="1442094"/>
          </a:xfrm>
        </p:grpSpPr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BD37AF2A-6FA2-8966-C32C-773FEA646657}"/>
                </a:ext>
              </a:extLst>
            </p:cNvPr>
            <p:cNvGrpSpPr/>
            <p:nvPr/>
          </p:nvGrpSpPr>
          <p:grpSpPr>
            <a:xfrm>
              <a:off x="5151024" y="477250"/>
              <a:ext cx="2439424" cy="1283678"/>
              <a:chOff x="899283" y="378334"/>
              <a:chExt cx="2439424" cy="1283678"/>
            </a:xfrm>
          </p:grpSpPr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0F39F953-B8B9-0D55-7C17-BE8A3048DC88}"/>
                  </a:ext>
                </a:extLst>
              </p:cNvPr>
              <p:cNvSpPr txBox="1"/>
              <p:nvPr/>
            </p:nvSpPr>
            <p:spPr>
              <a:xfrm>
                <a:off x="2049124" y="378334"/>
                <a:ext cx="12895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noProof="0" dirty="0">
                    <a:solidFill>
                      <a:schemeClr val="accent1">
                        <a:lumMod val="75000"/>
                      </a:schemeClr>
                    </a:solidFill>
                  </a:rPr>
                  <a:t>CHIMERA</a:t>
                </a:r>
              </a:p>
            </p:txBody>
          </p:sp>
          <p:grpSp>
            <p:nvGrpSpPr>
              <p:cNvPr id="58" name="Gruppo 57">
                <a:extLst>
                  <a:ext uri="{FF2B5EF4-FFF2-40B4-BE49-F238E27FC236}">
                    <a16:creationId xmlns:a16="http://schemas.microsoft.com/office/drawing/2014/main" id="{81B1ACAE-9017-EA8F-5E97-E632D8F5F91E}"/>
                  </a:ext>
                </a:extLst>
              </p:cNvPr>
              <p:cNvGrpSpPr/>
              <p:nvPr/>
            </p:nvGrpSpPr>
            <p:grpSpPr>
              <a:xfrm>
                <a:off x="899283" y="496748"/>
                <a:ext cx="2372098" cy="1165264"/>
                <a:chOff x="1634736" y="457498"/>
                <a:chExt cx="2372098" cy="1165264"/>
              </a:xfrm>
            </p:grpSpPr>
            <p:sp>
              <p:nvSpPr>
                <p:cNvPr id="59" name="Cerchio vuoto 58">
                  <a:extLst>
                    <a:ext uri="{FF2B5EF4-FFF2-40B4-BE49-F238E27FC236}">
                      <a16:creationId xmlns:a16="http://schemas.microsoft.com/office/drawing/2014/main" id="{357AF225-D3B3-E940-4C4A-7D584DFFF5BA}"/>
                    </a:ext>
                  </a:extLst>
                </p:cNvPr>
                <p:cNvSpPr/>
                <p:nvPr/>
              </p:nvSpPr>
              <p:spPr>
                <a:xfrm>
                  <a:off x="2841441" y="642917"/>
                  <a:ext cx="276999" cy="778212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Cerchio vuoto 59">
                  <a:extLst>
                    <a:ext uri="{FF2B5EF4-FFF2-40B4-BE49-F238E27FC236}">
                      <a16:creationId xmlns:a16="http://schemas.microsoft.com/office/drawing/2014/main" id="{C3D24D2A-8954-4BC3-8A12-681F376EF183}"/>
                    </a:ext>
                  </a:extLst>
                </p:cNvPr>
                <p:cNvSpPr/>
                <p:nvPr/>
              </p:nvSpPr>
              <p:spPr>
                <a:xfrm>
                  <a:off x="3121474" y="718828"/>
                  <a:ext cx="276999" cy="648792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Cerchio vuoto 60">
                  <a:extLst>
                    <a:ext uri="{FF2B5EF4-FFF2-40B4-BE49-F238E27FC236}">
                      <a16:creationId xmlns:a16="http://schemas.microsoft.com/office/drawing/2014/main" id="{D8B16963-9566-3FF2-0F94-BEB7F21F5138}"/>
                    </a:ext>
                  </a:extLst>
                </p:cNvPr>
                <p:cNvSpPr/>
                <p:nvPr/>
              </p:nvSpPr>
              <p:spPr>
                <a:xfrm>
                  <a:off x="3432071" y="780136"/>
                  <a:ext cx="276999" cy="526177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Cerchio vuoto 61">
                  <a:extLst>
                    <a:ext uri="{FF2B5EF4-FFF2-40B4-BE49-F238E27FC236}">
                      <a16:creationId xmlns:a16="http://schemas.microsoft.com/office/drawing/2014/main" id="{1130140F-883A-3C52-1C0D-7C1B70361AC4}"/>
                    </a:ext>
                  </a:extLst>
                </p:cNvPr>
                <p:cNvSpPr/>
                <p:nvPr/>
              </p:nvSpPr>
              <p:spPr>
                <a:xfrm>
                  <a:off x="3719700" y="867935"/>
                  <a:ext cx="219807" cy="376738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Cerchio vuoto 62">
                  <a:extLst>
                    <a:ext uri="{FF2B5EF4-FFF2-40B4-BE49-F238E27FC236}">
                      <a16:creationId xmlns:a16="http://schemas.microsoft.com/office/drawing/2014/main" id="{35518B80-F3A5-F267-A31C-2AC7B5BCC4A6}"/>
                    </a:ext>
                  </a:extLst>
                </p:cNvPr>
                <p:cNvSpPr/>
                <p:nvPr/>
              </p:nvSpPr>
              <p:spPr>
                <a:xfrm flipH="1">
                  <a:off x="2204347" y="848845"/>
                  <a:ext cx="94561" cy="366204"/>
                </a:xfrm>
                <a:prstGeom prst="donut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4" name="Gruppo 63">
                  <a:extLst>
                    <a:ext uri="{FF2B5EF4-FFF2-40B4-BE49-F238E27FC236}">
                      <a16:creationId xmlns:a16="http://schemas.microsoft.com/office/drawing/2014/main" id="{70E1E302-EA11-2A09-2312-FF4E12DD7D6C}"/>
                    </a:ext>
                  </a:extLst>
                </p:cNvPr>
                <p:cNvGrpSpPr/>
                <p:nvPr/>
              </p:nvGrpSpPr>
              <p:grpSpPr>
                <a:xfrm flipH="1">
                  <a:off x="1634736" y="848845"/>
                  <a:ext cx="811445" cy="773917"/>
                  <a:chOff x="991731" y="727224"/>
                  <a:chExt cx="3165722" cy="1644633"/>
                </a:xfrm>
              </p:grpSpPr>
              <p:sp>
                <p:nvSpPr>
                  <p:cNvPr id="76" name="Cerchio vuoto 75">
                    <a:extLst>
                      <a:ext uri="{FF2B5EF4-FFF2-40B4-BE49-F238E27FC236}">
                        <a16:creationId xmlns:a16="http://schemas.microsoft.com/office/drawing/2014/main" id="{667EA12E-4E38-58B9-017D-CA99642FB6F6}"/>
                      </a:ext>
                    </a:extLst>
                  </p:cNvPr>
                  <p:cNvSpPr/>
                  <p:nvPr/>
                </p:nvSpPr>
                <p:spPr>
                  <a:xfrm>
                    <a:off x="1252345" y="727224"/>
                    <a:ext cx="276999" cy="778212"/>
                  </a:xfrm>
                  <a:prstGeom prst="donut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CasellaDiTesto 76">
                    <a:extLst>
                      <a:ext uri="{FF2B5EF4-FFF2-40B4-BE49-F238E27FC236}">
                        <a16:creationId xmlns:a16="http://schemas.microsoft.com/office/drawing/2014/main" id="{21DDD584-3F34-08B4-8D73-B488F2D965E1}"/>
                      </a:ext>
                    </a:extLst>
                  </p:cNvPr>
                  <p:cNvSpPr txBox="1"/>
                  <p:nvPr/>
                </p:nvSpPr>
                <p:spPr>
                  <a:xfrm>
                    <a:off x="991731" y="1586998"/>
                    <a:ext cx="3165722" cy="7848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noProof="0" dirty="0">
                        <a:solidFill>
                          <a:srgbClr val="00B050"/>
                        </a:solidFill>
                      </a:rPr>
                      <a:t>KRAB</a:t>
                    </a:r>
                  </a:p>
                </p:txBody>
              </p:sp>
            </p:grpSp>
            <p:sp>
              <p:nvSpPr>
                <p:cNvPr id="65" name="Cerchio vuoto 64">
                  <a:extLst>
                    <a:ext uri="{FF2B5EF4-FFF2-40B4-BE49-F238E27FC236}">
                      <a16:creationId xmlns:a16="http://schemas.microsoft.com/office/drawing/2014/main" id="{1943E1AE-A1A4-3555-9313-36047F51ADC4}"/>
                    </a:ext>
                  </a:extLst>
                </p:cNvPr>
                <p:cNvSpPr/>
                <p:nvPr/>
              </p:nvSpPr>
              <p:spPr>
                <a:xfrm flipH="1">
                  <a:off x="2015993" y="848845"/>
                  <a:ext cx="71001" cy="366204"/>
                </a:xfrm>
                <a:prstGeom prst="donut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Cerchio vuoto 65">
                  <a:extLst>
                    <a:ext uri="{FF2B5EF4-FFF2-40B4-BE49-F238E27FC236}">
                      <a16:creationId xmlns:a16="http://schemas.microsoft.com/office/drawing/2014/main" id="{97B4A28D-B102-ED6D-BD64-41415828AADA}"/>
                    </a:ext>
                  </a:extLst>
                </p:cNvPr>
                <p:cNvSpPr/>
                <p:nvPr/>
              </p:nvSpPr>
              <p:spPr>
                <a:xfrm flipH="1">
                  <a:off x="1918430" y="841055"/>
                  <a:ext cx="71001" cy="366204"/>
                </a:xfrm>
                <a:prstGeom prst="donut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Cerchio vuoto 66">
                  <a:extLst>
                    <a:ext uri="{FF2B5EF4-FFF2-40B4-BE49-F238E27FC236}">
                      <a16:creationId xmlns:a16="http://schemas.microsoft.com/office/drawing/2014/main" id="{AA067C40-D183-B97E-F074-0A56E3EE508B}"/>
                    </a:ext>
                  </a:extLst>
                </p:cNvPr>
                <p:cNvSpPr/>
                <p:nvPr/>
              </p:nvSpPr>
              <p:spPr>
                <a:xfrm flipH="1">
                  <a:off x="2117813" y="843561"/>
                  <a:ext cx="71001" cy="366204"/>
                </a:xfrm>
                <a:prstGeom prst="donut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8" name="Connettore 2 67">
                  <a:extLst>
                    <a:ext uri="{FF2B5EF4-FFF2-40B4-BE49-F238E27FC236}">
                      <a16:creationId xmlns:a16="http://schemas.microsoft.com/office/drawing/2014/main" id="{868229C1-2E78-0048-2816-62BF0004E7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35181" y="775602"/>
                  <a:ext cx="1804326" cy="259240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ttore 2 68">
                  <a:extLst>
                    <a:ext uri="{FF2B5EF4-FFF2-40B4-BE49-F238E27FC236}">
                      <a16:creationId xmlns:a16="http://schemas.microsoft.com/office/drawing/2014/main" id="{315820A1-A7E9-CB24-1907-58D2AC642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5100" y="850752"/>
                  <a:ext cx="2251734" cy="184314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ttore 2 69">
                  <a:extLst>
                    <a:ext uri="{FF2B5EF4-FFF2-40B4-BE49-F238E27FC236}">
                      <a16:creationId xmlns:a16="http://schemas.microsoft.com/office/drawing/2014/main" id="{40E39A43-71C7-19B5-AB6E-66846E6EEC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35960" y="642917"/>
                  <a:ext cx="2203547" cy="379476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ttore 2 70">
                  <a:extLst>
                    <a:ext uri="{FF2B5EF4-FFF2-40B4-BE49-F238E27FC236}">
                      <a16:creationId xmlns:a16="http://schemas.microsoft.com/office/drawing/2014/main" id="{B6DF64F3-308D-5365-4412-65BE34F3B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6173" y="926957"/>
                  <a:ext cx="833338" cy="1338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ttore 2 71">
                  <a:extLst>
                    <a:ext uri="{FF2B5EF4-FFF2-40B4-BE49-F238E27FC236}">
                      <a16:creationId xmlns:a16="http://schemas.microsoft.com/office/drawing/2014/main" id="{B045E5F4-7740-DD19-261B-D6B9A73CE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9582" y="834367"/>
                  <a:ext cx="886675" cy="18802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ttore 2 72">
                  <a:extLst>
                    <a:ext uri="{FF2B5EF4-FFF2-40B4-BE49-F238E27FC236}">
                      <a16:creationId xmlns:a16="http://schemas.microsoft.com/office/drawing/2014/main" id="{20141B99-41E0-3473-FA13-FCAD810D9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2066" y="969362"/>
                  <a:ext cx="987555" cy="783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74" name="Freccia circolare a sinistra 73">
                  <a:extLst>
                    <a:ext uri="{FF2B5EF4-FFF2-40B4-BE49-F238E27FC236}">
                      <a16:creationId xmlns:a16="http://schemas.microsoft.com/office/drawing/2014/main" id="{87CC6EFB-5A2F-A677-303D-F244B09654C2}"/>
                    </a:ext>
                  </a:extLst>
                </p:cNvPr>
                <p:cNvSpPr/>
                <p:nvPr/>
              </p:nvSpPr>
              <p:spPr>
                <a:xfrm>
                  <a:off x="2654675" y="839661"/>
                  <a:ext cx="113312" cy="135298"/>
                </a:xfrm>
                <a:prstGeom prst="curvedLeftArrow">
                  <a:avLst>
                    <a:gd name="adj1" fmla="val 25000"/>
                    <a:gd name="adj2" fmla="val 68139"/>
                    <a:gd name="adj3" fmla="val 25000"/>
                  </a:avLst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CasellaDiTesto 74">
                  <a:extLst>
                    <a:ext uri="{FF2B5EF4-FFF2-40B4-BE49-F238E27FC236}">
                      <a16:creationId xmlns:a16="http://schemas.microsoft.com/office/drawing/2014/main" id="{78C87FF6-C9C6-6670-FD35-EF9049BF1734}"/>
                    </a:ext>
                  </a:extLst>
                </p:cNvPr>
                <p:cNvSpPr txBox="1"/>
                <p:nvPr/>
              </p:nvSpPr>
              <p:spPr>
                <a:xfrm>
                  <a:off x="2075422" y="457498"/>
                  <a:ext cx="11490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noProof="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∆Φ≈0°</a:t>
                  </a:r>
                </a:p>
              </p:txBody>
            </p:sp>
          </p:grpSp>
        </p:grp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BF9DEE83-6944-F04B-48EB-8032E20C83B0}"/>
                </a:ext>
              </a:extLst>
            </p:cNvPr>
            <p:cNvSpPr txBox="1"/>
            <p:nvPr/>
          </p:nvSpPr>
          <p:spPr>
            <a:xfrm flipH="1">
              <a:off x="5160295" y="318834"/>
              <a:ext cx="811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noProof="0" dirty="0">
                  <a:solidFill>
                    <a:srgbClr val="FF0000"/>
                  </a:solidFill>
                </a:rPr>
                <a:t>on air</a:t>
              </a:r>
            </a:p>
          </p:txBody>
        </p: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355731F9-C425-A77C-FBB6-6D7903F136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1388" y="632092"/>
              <a:ext cx="170604" cy="4992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D101D7-460B-5AC2-3C7A-DDBA8413865A}"/>
              </a:ext>
            </a:extLst>
          </p:cNvPr>
          <p:cNvSpPr txBox="1"/>
          <p:nvPr/>
        </p:nvSpPr>
        <p:spPr>
          <a:xfrm>
            <a:off x="5357879" y="1094759"/>
            <a:ext cx="1468289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II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o 45">
            <a:extLst>
              <a:ext uri="{FF2B5EF4-FFF2-40B4-BE49-F238E27FC236}">
                <a16:creationId xmlns:a16="http://schemas.microsoft.com/office/drawing/2014/main" id="{02647E03-CA5B-1798-74B1-1FAAABAE7911}"/>
              </a:ext>
            </a:extLst>
          </p:cNvPr>
          <p:cNvGrpSpPr/>
          <p:nvPr/>
        </p:nvGrpSpPr>
        <p:grpSpPr>
          <a:xfrm>
            <a:off x="4972905" y="260154"/>
            <a:ext cx="7400186" cy="6501856"/>
            <a:chOff x="-2050747" y="202116"/>
            <a:chExt cx="7400186" cy="6501856"/>
          </a:xfrm>
        </p:grpSpPr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F296F70-5304-0B3C-F5CE-84043BBC20C8}"/>
                </a:ext>
              </a:extLst>
            </p:cNvPr>
            <p:cNvSpPr txBox="1"/>
            <p:nvPr/>
          </p:nvSpPr>
          <p:spPr>
            <a:xfrm>
              <a:off x="-748333" y="202116"/>
              <a:ext cx="60977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noProof="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X position correlation</a:t>
              </a:r>
            </a:p>
          </p:txBody>
        </p: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C3B65434-D2C8-A6EB-B566-EC7BC1B4DCE9}"/>
                </a:ext>
              </a:extLst>
            </p:cNvPr>
            <p:cNvGrpSpPr/>
            <p:nvPr/>
          </p:nvGrpSpPr>
          <p:grpSpPr>
            <a:xfrm>
              <a:off x="-2050747" y="572679"/>
              <a:ext cx="6291397" cy="6131293"/>
              <a:chOff x="-2050747" y="572679"/>
              <a:chExt cx="6291397" cy="6131293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176840DE-5FB7-8AEB-2101-7017F13624E8}"/>
                  </a:ext>
                </a:extLst>
              </p:cNvPr>
              <p:cNvGrpSpPr/>
              <p:nvPr/>
            </p:nvGrpSpPr>
            <p:grpSpPr>
              <a:xfrm>
                <a:off x="-2050747" y="572679"/>
                <a:ext cx="6291397" cy="6131293"/>
                <a:chOff x="-2028150" y="1148832"/>
                <a:chExt cx="6291397" cy="6131293"/>
              </a:xfrm>
            </p:grpSpPr>
            <p:pic>
              <p:nvPicPr>
                <p:cNvPr id="7" name="Picture 16">
                  <a:extLst>
                    <a:ext uri="{FF2B5EF4-FFF2-40B4-BE49-F238E27FC236}">
                      <a16:creationId xmlns:a16="http://schemas.microsoft.com/office/drawing/2014/main" id="{4599ADE5-A268-442A-A95D-AF944521E6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71307" y="4203169"/>
                  <a:ext cx="4091940" cy="3076956"/>
                </a:xfrm>
                <a:prstGeom prst="rect">
                  <a:avLst/>
                </a:prstGeom>
              </p:spPr>
            </p:pic>
            <p:pic>
              <p:nvPicPr>
                <p:cNvPr id="8" name="Picture 18">
                  <a:extLst>
                    <a:ext uri="{FF2B5EF4-FFF2-40B4-BE49-F238E27FC236}">
                      <a16:creationId xmlns:a16="http://schemas.microsoft.com/office/drawing/2014/main" id="{9D087707-AD40-0631-EC70-E7A31BAE5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6731" y="1148832"/>
                  <a:ext cx="4101084" cy="3090672"/>
                </a:xfrm>
                <a:prstGeom prst="rect">
                  <a:avLst/>
                </a:prstGeom>
              </p:spPr>
            </p:pic>
            <p:sp>
              <p:nvSpPr>
                <p:cNvPr id="9" name="TextBox 19">
                  <a:extLst>
                    <a:ext uri="{FF2B5EF4-FFF2-40B4-BE49-F238E27FC236}">
                      <a16:creationId xmlns:a16="http://schemas.microsoft.com/office/drawing/2014/main" id="{E14AFC2D-5475-72A3-DAA4-9F6CBE721E94}"/>
                    </a:ext>
                  </a:extLst>
                </p:cNvPr>
                <p:cNvSpPr txBox="1"/>
                <p:nvPr/>
              </p:nvSpPr>
              <p:spPr>
                <a:xfrm>
                  <a:off x="1301930" y="1606292"/>
                  <a:ext cx="1758430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1400" noProof="0" dirty="0">
                      <a:solidFill>
                        <a:srgbClr val="FF0000"/>
                      </a:solidFill>
                    </a:rPr>
                    <a:t> Au target 400 MeV/A</a:t>
                  </a:r>
                </a:p>
              </p:txBody>
            </p:sp>
            <p:sp>
              <p:nvSpPr>
                <p:cNvPr id="10" name="TextBox 20">
                  <a:extLst>
                    <a:ext uri="{FF2B5EF4-FFF2-40B4-BE49-F238E27FC236}">
                      <a16:creationId xmlns:a16="http://schemas.microsoft.com/office/drawing/2014/main" id="{1F38901E-3F24-0568-0ABC-2AFDC8D6664C}"/>
                    </a:ext>
                  </a:extLst>
                </p:cNvPr>
                <p:cNvSpPr txBox="1"/>
                <p:nvPr/>
              </p:nvSpPr>
              <p:spPr>
                <a:xfrm>
                  <a:off x="1123997" y="4639400"/>
                  <a:ext cx="2114297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FF0000"/>
                      </a:solidFill>
                    </a:defRPr>
                  </a:lvl1pPr>
                </a:lstStyle>
                <a:p>
                  <a:r>
                    <a:rPr lang="en-US" sz="1400" noProof="0" dirty="0"/>
                    <a:t>Empty target (400 MeV/A)</a:t>
                  </a:r>
                </a:p>
              </p:txBody>
            </p:sp>
            <p:cxnSp>
              <p:nvCxnSpPr>
                <p:cNvPr id="16" name="Connettore 2 15">
                  <a:extLst>
                    <a:ext uri="{FF2B5EF4-FFF2-40B4-BE49-F238E27FC236}">
                      <a16:creationId xmlns:a16="http://schemas.microsoft.com/office/drawing/2014/main" id="{59DFD433-EE91-0D74-B037-1A73EAB50D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496962" y="2939846"/>
                  <a:ext cx="1983924" cy="39203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120736FA-F7E1-8F47-34F3-EBCE04E722F0}"/>
                    </a:ext>
                  </a:extLst>
                </p:cNvPr>
                <p:cNvSpPr txBox="1"/>
                <p:nvPr/>
              </p:nvSpPr>
              <p:spPr>
                <a:xfrm>
                  <a:off x="-1649519" y="2359693"/>
                  <a:ext cx="1456401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noProof="0" dirty="0">
                      <a:solidFill>
                        <a:srgbClr val="FF0000"/>
                      </a:solidFill>
                    </a:rPr>
                    <a:t>Protons and other light ions from the reaction target</a:t>
                  </a:r>
                </a:p>
              </p:txBody>
            </p:sp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28D4C681-6261-E12D-7D46-2B818861C3C3}"/>
                    </a:ext>
                  </a:extLst>
                </p:cNvPr>
                <p:cNvSpPr txBox="1"/>
                <p:nvPr/>
              </p:nvSpPr>
              <p:spPr>
                <a:xfrm>
                  <a:off x="-2028150" y="4989281"/>
                  <a:ext cx="2107120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defRPr>
                  </a:lvl1pPr>
                </a:lstStyle>
                <a:p>
                  <a:pPr algn="ctr"/>
                  <a:r>
                    <a:rPr lang="en-US" sz="1400" noProof="0" dirty="0">
                      <a:solidFill>
                        <a:srgbClr val="FF0000"/>
                      </a:solidFill>
                    </a:rPr>
                    <a:t>Protons and other light coming (mainly) from the exit window of the vacuum pipe</a:t>
                  </a:r>
                </a:p>
              </p:txBody>
            </p:sp>
            <p:cxnSp>
              <p:nvCxnSpPr>
                <p:cNvPr id="23" name="Connettore 2 22">
                  <a:extLst>
                    <a:ext uri="{FF2B5EF4-FFF2-40B4-BE49-F238E27FC236}">
                      <a16:creationId xmlns:a16="http://schemas.microsoft.com/office/drawing/2014/main" id="{1DB568E3-3DB8-5BBE-2BF8-85CB32C29C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100781" y="3197036"/>
                  <a:ext cx="1855297" cy="186029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ttore 2 24">
                  <a:extLst>
                    <a:ext uri="{FF2B5EF4-FFF2-40B4-BE49-F238E27FC236}">
                      <a16:creationId xmlns:a16="http://schemas.microsoft.com/office/drawing/2014/main" id="{49152B8E-BD04-4FBC-F55C-54EFAD2D4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0781" y="5434622"/>
                  <a:ext cx="1402711" cy="90567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2E9740A8-58E2-DB6A-7F97-AF67A1611CDA}"/>
                  </a:ext>
                </a:extLst>
              </p:cNvPr>
              <p:cNvSpPr txBox="1"/>
              <p:nvPr/>
            </p:nvSpPr>
            <p:spPr>
              <a:xfrm rot="-5400000">
                <a:off x="-400787" y="1288871"/>
                <a:ext cx="13346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 err="1"/>
                  <a:t>TofD</a:t>
                </a:r>
                <a:endParaRPr lang="en-US" noProof="0" dirty="0"/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4BA58240-4AE8-F2CE-649C-14651C929C9E}"/>
                  </a:ext>
                </a:extLst>
              </p:cNvPr>
              <p:cNvSpPr txBox="1"/>
              <p:nvPr/>
            </p:nvSpPr>
            <p:spPr>
              <a:xfrm rot="-5400000">
                <a:off x="-378825" y="4296507"/>
                <a:ext cx="13346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 err="1"/>
                  <a:t>TofD</a:t>
                </a:r>
                <a:endParaRPr lang="en-US" noProof="0" dirty="0"/>
              </a:p>
            </p:txBody>
          </p:sp>
        </p:grpSp>
      </p:grpSp>
      <p:sp>
        <p:nvSpPr>
          <p:cNvPr id="17" name="Segnaposto data 16">
            <a:extLst>
              <a:ext uri="{FF2B5EF4-FFF2-40B4-BE49-F238E27FC236}">
                <a16:creationId xmlns:a16="http://schemas.microsoft.com/office/drawing/2014/main" id="{7C3247EC-8E2D-215D-03EF-41E3CAC1C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57E0CB-F817-EADE-2790-AD6ACA68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2706C3D5-5843-B474-5C74-390ED325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2C3304-E24D-ABD3-68C6-E72C70D6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99"/>
            <a:ext cx="10515600" cy="365125"/>
          </a:xfrm>
        </p:spPr>
        <p:txBody>
          <a:bodyPr>
            <a:normAutofit fontScale="90000"/>
          </a:bodyPr>
          <a:lstStyle/>
          <a:p>
            <a:r>
              <a:rPr lang="en-US" sz="2200" noProof="0" dirty="0"/>
              <a:t>0 deg </a:t>
            </a:r>
            <a:r>
              <a:rPr lang="en-US" sz="2200" noProof="0" dirty="0" err="1"/>
              <a:t>detctor</a:t>
            </a:r>
            <a:r>
              <a:rPr lang="en-US" sz="2200" noProof="0" dirty="0"/>
              <a:t> and NeuLAND veto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FCBB302-5B89-C621-8502-37421E9F1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16" y="302018"/>
            <a:ext cx="1625784" cy="153103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61AC0D-1ADE-313B-BCD7-EF320B792464}"/>
              </a:ext>
            </a:extLst>
          </p:cNvPr>
          <p:cNvSpPr txBox="1"/>
          <p:nvPr/>
        </p:nvSpPr>
        <p:spPr>
          <a:xfrm>
            <a:off x="157716" y="7126248"/>
            <a:ext cx="985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ToFD</a:t>
            </a: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planes 3-4 (veto) vs NeuLAND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4F3DB0E-6CB6-E1EB-C8A3-8D4EE8A7DEBA}"/>
              </a:ext>
            </a:extLst>
          </p:cNvPr>
          <p:cNvSpPr txBox="1"/>
          <p:nvPr/>
        </p:nvSpPr>
        <p:spPr>
          <a:xfrm>
            <a:off x="157716" y="6624083"/>
            <a:ext cx="117277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</a:p>
          <a:p>
            <a:pPr lvl="1"/>
            <a:endParaRPr lang="en-US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endParaRPr lang="en-US" noProof="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Empty target run ,on the right, does not show this correlation line.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862F439-CA23-BD8E-36CC-932F09F6D8D6}"/>
              </a:ext>
            </a:extLst>
          </p:cNvPr>
          <p:cNvGrpSpPr/>
          <p:nvPr/>
        </p:nvGrpSpPr>
        <p:grpSpPr>
          <a:xfrm>
            <a:off x="162983" y="2365496"/>
            <a:ext cx="4696314" cy="3826667"/>
            <a:chOff x="5800475" y="5121100"/>
            <a:chExt cx="7940329" cy="6635473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21AA824-A8A1-BED9-D2C5-91F26595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0475" y="5121100"/>
              <a:ext cx="7940329" cy="5816166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4F71C44-2892-99F1-14BD-B1E80D5D7AB6}"/>
                </a:ext>
              </a:extLst>
            </p:cNvPr>
            <p:cNvSpPr txBox="1"/>
            <p:nvPr/>
          </p:nvSpPr>
          <p:spPr>
            <a:xfrm>
              <a:off x="6489491" y="11276254"/>
              <a:ext cx="6562296" cy="48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noProof="0" dirty="0">
                  <a:solidFill>
                    <a:schemeClr val="accent6"/>
                  </a:solidFill>
                </a:rPr>
                <a:t>E. Gambera, I. </a:t>
              </a:r>
              <a:r>
                <a:rPr lang="en-US" sz="1200" noProof="0" dirty="0" err="1">
                  <a:solidFill>
                    <a:schemeClr val="accent6"/>
                  </a:solidFill>
                </a:rPr>
                <a:t>Gasparic</a:t>
              </a:r>
              <a:r>
                <a:rPr lang="en-US" sz="1200" noProof="0" dirty="0">
                  <a:solidFill>
                    <a:schemeClr val="accent6"/>
                  </a:solidFill>
                </a:rPr>
                <a:t>, F. </a:t>
              </a:r>
              <a:r>
                <a:rPr lang="en-US" sz="1200" noProof="0" dirty="0" err="1">
                  <a:solidFill>
                    <a:schemeClr val="accent6"/>
                  </a:solidFill>
                </a:rPr>
                <a:t>Risitano</a:t>
              </a:r>
              <a:r>
                <a:rPr lang="en-US" sz="1200" noProof="0" dirty="0">
                  <a:solidFill>
                    <a:schemeClr val="accent6"/>
                  </a:solidFill>
                </a:rPr>
                <a:t> data analysis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91EBD0F-C3A1-4F2C-0562-258B6B9F9468}"/>
              </a:ext>
            </a:extLst>
          </p:cNvPr>
          <p:cNvSpPr txBox="1"/>
          <p:nvPr/>
        </p:nvSpPr>
        <p:spPr>
          <a:xfrm>
            <a:off x="1831360" y="3079769"/>
            <a:ext cx="2089996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noProof="0" dirty="0"/>
              <a:t>Charge distribution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6E407D-7870-1A55-6A6F-2AE8B193F066}"/>
              </a:ext>
            </a:extLst>
          </p:cNvPr>
          <p:cNvSpPr txBox="1"/>
          <p:nvPr/>
        </p:nvSpPr>
        <p:spPr>
          <a:xfrm>
            <a:off x="1706545" y="673711"/>
            <a:ext cx="3085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noProof="0" dirty="0" err="1">
                <a:latin typeface="Garamond" panose="02020404030301010803" pitchFamily="18" charset="0"/>
              </a:rPr>
              <a:t>TofD</a:t>
            </a:r>
            <a:r>
              <a:rPr lang="en-US" sz="1200" noProof="0" dirty="0">
                <a:latin typeface="Garamond" panose="02020404030301010803" pitchFamily="18" charset="0"/>
              </a:rPr>
              <a:t>: </a:t>
            </a:r>
            <a:r>
              <a:rPr lang="en-GB" sz="1200" dirty="0">
                <a:latin typeface="Garamond" panose="02020404030301010803" pitchFamily="18" charset="0"/>
              </a:rPr>
              <a:t>2 double planes (≈ 1200×100 mm</a:t>
            </a:r>
            <a:r>
              <a:rPr lang="en-GB" sz="1200" baseline="30000" dirty="0">
                <a:latin typeface="Garamond" panose="02020404030301010803" pitchFamily="18" charset="0"/>
              </a:rPr>
              <a:t>2</a:t>
            </a:r>
            <a:r>
              <a:rPr lang="en-GB" sz="1200" dirty="0">
                <a:latin typeface="Garamond" panose="02020404030301010803" pitchFamily="18" charset="0"/>
              </a:rPr>
              <a:t> ) with vertical scintillator bars (27×1000×5 mm</a:t>
            </a:r>
            <a:r>
              <a:rPr lang="en-GB" sz="1200" baseline="30000" dirty="0">
                <a:latin typeface="Garamond" panose="02020404030301010803" pitchFamily="18" charset="0"/>
              </a:rPr>
              <a:t>3</a:t>
            </a:r>
            <a:r>
              <a:rPr lang="en-GB" sz="1200" dirty="0">
                <a:latin typeface="Garamond" panose="02020404030301010803" pitchFamily="18" charset="0"/>
              </a:rPr>
              <a:t>) read out by PMTs on both far ends.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E2B721F-DDF9-97C6-9B72-6A5C42EFA66D}"/>
              </a:ext>
            </a:extLst>
          </p:cNvPr>
          <p:cNvSpPr txBox="1"/>
          <p:nvPr/>
        </p:nvSpPr>
        <p:spPr>
          <a:xfrm>
            <a:off x="5361855" y="628899"/>
            <a:ext cx="1468289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II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data 19">
            <a:extLst>
              <a:ext uri="{FF2B5EF4-FFF2-40B4-BE49-F238E27FC236}">
                <a16:creationId xmlns:a16="http://schemas.microsoft.com/office/drawing/2014/main" id="{DBF1000D-F4A1-1DD9-D7E4-F2FA34C6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E41D91-9371-7A25-2401-94257E28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75E4C473-F58B-527C-D115-07D4CF82B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D7891D-AAD6-C780-B8A9-FBACC830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b="1" kern="0" noProof="0" dirty="0"/>
              <a:t>NeuLAND-key detector: n/p flows</a:t>
            </a:r>
            <a:endParaRPr lang="en-US" sz="2200" noProof="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8E23701-FF63-CE22-3EF2-1F0661ADBE3A}"/>
              </a:ext>
            </a:extLst>
          </p:cNvPr>
          <p:cNvSpPr txBox="1"/>
          <p:nvPr/>
        </p:nvSpPr>
        <p:spPr>
          <a:xfrm>
            <a:off x="152077" y="929649"/>
            <a:ext cx="3616427" cy="1754326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Hit </a:t>
            </a:r>
            <a:r>
              <a:rPr lang="en-US" noProof="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clusterizations</a:t>
            </a: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and raw Isotopic identification in </a:t>
            </a:r>
            <a:r>
              <a:rPr lang="en-US" noProof="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Au+Au</a:t>
            </a: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(280 MeV/A) obtained by using the Neuland first plane as «veto» detector: </a:t>
            </a:r>
            <a:r>
              <a:rPr lang="en-US" noProof="0" dirty="0">
                <a:solidFill>
                  <a:srgbClr val="FF0000"/>
                </a:solidFill>
              </a:rPr>
              <a:t>Charged particles (</a:t>
            </a:r>
            <a:r>
              <a:rPr lang="en-US" noProof="0" dirty="0" err="1">
                <a:solidFill>
                  <a:srgbClr val="FF0000"/>
                </a:solidFill>
              </a:rPr>
              <a:t>p,d,t</a:t>
            </a:r>
            <a:r>
              <a:rPr lang="en-US" noProof="0" dirty="0">
                <a:solidFill>
                  <a:srgbClr val="FF0000"/>
                </a:solidFill>
              </a:rPr>
              <a:t>) </a:t>
            </a: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are mainly selected. </a:t>
            </a:r>
          </a:p>
        </p:txBody>
      </p:sp>
      <p:pic>
        <p:nvPicPr>
          <p:cNvPr id="7" name="Immagine 6" descr="Immagine che contiene vestiti, uomo, persona&#10;&#10;Descrizione generata automaticamente">
            <a:extLst>
              <a:ext uri="{FF2B5EF4-FFF2-40B4-BE49-F238E27FC236}">
                <a16:creationId xmlns:a16="http://schemas.microsoft.com/office/drawing/2014/main" id="{48179DFB-983D-497F-481C-B2836B2F0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44" y="482868"/>
            <a:ext cx="2243654" cy="2647419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B34B8283-9C2A-9FFE-945A-CD5E1D96311A}"/>
              </a:ext>
            </a:extLst>
          </p:cNvPr>
          <p:cNvGrpSpPr/>
          <p:nvPr/>
        </p:nvGrpSpPr>
        <p:grpSpPr>
          <a:xfrm>
            <a:off x="3829078" y="495124"/>
            <a:ext cx="4296262" cy="3103930"/>
            <a:chOff x="2378601" y="316133"/>
            <a:chExt cx="4415851" cy="3282275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490A9D4-C843-9B11-E416-268A79C59290}"/>
                </a:ext>
              </a:extLst>
            </p:cNvPr>
            <p:cNvSpPr txBox="1"/>
            <p:nvPr/>
          </p:nvSpPr>
          <p:spPr>
            <a:xfrm>
              <a:off x="2513450" y="3207855"/>
              <a:ext cx="4281001" cy="39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                                             </a:t>
              </a:r>
              <a:r>
                <a:rPr lang="en-US" noProof="0" dirty="0" err="1"/>
                <a:t>ToF</a:t>
              </a:r>
              <a:r>
                <a:rPr lang="en-US" noProof="0" dirty="0"/>
                <a:t> (first hit) (ns)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2169244-C59B-91E6-FF6C-E9A72B60C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3120" y="316133"/>
              <a:ext cx="4291332" cy="2960962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D7CE8B0-CBFE-2371-FDC0-EB5F67F4807E}"/>
                </a:ext>
              </a:extLst>
            </p:cNvPr>
            <p:cNvSpPr txBox="1"/>
            <p:nvPr/>
          </p:nvSpPr>
          <p:spPr>
            <a:xfrm rot="16200000">
              <a:off x="1512265" y="1538292"/>
              <a:ext cx="2112285" cy="379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Energy (arb. un.) 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80115EF-2B6A-E714-1DEF-E314374D4E75}"/>
              </a:ext>
            </a:extLst>
          </p:cNvPr>
          <p:cNvSpPr txBox="1"/>
          <p:nvPr/>
        </p:nvSpPr>
        <p:spPr>
          <a:xfrm rot="-2100000">
            <a:off x="5869172" y="1038273"/>
            <a:ext cx="124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 err="1">
                <a:solidFill>
                  <a:srgbClr val="FF0000"/>
                </a:solidFill>
                <a:latin typeface="Garamond" panose="02020404030301010803" pitchFamily="18" charset="0"/>
              </a:rPr>
              <a:t>prelyminary</a:t>
            </a:r>
            <a:endParaRPr lang="en-US" noProof="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36708FE-5C9F-2FA4-CA37-13208EEDEDD6}"/>
              </a:ext>
            </a:extLst>
          </p:cNvPr>
          <p:cNvGrpSpPr/>
          <p:nvPr/>
        </p:nvGrpSpPr>
        <p:grpSpPr>
          <a:xfrm>
            <a:off x="3829078" y="3591712"/>
            <a:ext cx="8036857" cy="3204606"/>
            <a:chOff x="3829078" y="3591712"/>
            <a:chExt cx="8036857" cy="3204606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2E1C1E9-2BED-2990-94AF-67490E56CF8E}"/>
                </a:ext>
              </a:extLst>
            </p:cNvPr>
            <p:cNvSpPr txBox="1"/>
            <p:nvPr/>
          </p:nvSpPr>
          <p:spPr>
            <a:xfrm>
              <a:off x="8544928" y="4219944"/>
              <a:ext cx="3321007" cy="923330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defRPr>
                  <a:solidFill>
                    <a:schemeClr val="tx2">
                      <a:lumMod val="75000"/>
                      <a:lumOff val="25000"/>
                    </a:schemeClr>
                  </a:solidFill>
                </a:defRPr>
              </a:lvl1pPr>
            </a:lstStyle>
            <a:p>
              <a:r>
                <a:rPr lang="en-US" noProof="0" dirty="0"/>
                <a:t>Raw </a:t>
              </a:r>
              <a:r>
                <a:rPr lang="en-US" b="1" noProof="0" dirty="0">
                  <a:solidFill>
                    <a:srgbClr val="FF0000"/>
                  </a:solidFill>
                </a:rPr>
                <a:t>neutron</a:t>
              </a:r>
              <a:r>
                <a:rPr lang="en-US" noProof="0" dirty="0"/>
                <a:t> identification</a:t>
              </a:r>
            </a:p>
            <a:p>
              <a:r>
                <a:rPr lang="en-US" noProof="0" dirty="0"/>
                <a:t>obtained by the complementary condition (no first plane) fired. </a:t>
              </a:r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339C31C6-2A9E-09BF-38D5-E7A8B47474DD}"/>
                </a:ext>
              </a:extLst>
            </p:cNvPr>
            <p:cNvGrpSpPr/>
            <p:nvPr/>
          </p:nvGrpSpPr>
          <p:grpSpPr>
            <a:xfrm>
              <a:off x="3829078" y="3591712"/>
              <a:ext cx="4417505" cy="3204606"/>
              <a:chOff x="2264301" y="3519405"/>
              <a:chExt cx="4530150" cy="3255769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BE1D2B6A-6E2E-11A1-C1BF-E7B0BE9AF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8070" y="3519405"/>
                <a:ext cx="4307769" cy="3037232"/>
              </a:xfrm>
              <a:prstGeom prst="rect">
                <a:avLst/>
              </a:prstGeom>
            </p:spPr>
          </p:pic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5B075B8-2EBF-98B9-A90C-8D954C1EF0DF}"/>
                  </a:ext>
                </a:extLst>
              </p:cNvPr>
              <p:cNvSpPr txBox="1"/>
              <p:nvPr/>
            </p:nvSpPr>
            <p:spPr>
              <a:xfrm>
                <a:off x="2478069" y="6399945"/>
                <a:ext cx="4316382" cy="3752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                                             </a:t>
                </a:r>
                <a:r>
                  <a:rPr lang="en-US" noProof="0" dirty="0" err="1"/>
                  <a:t>ToF</a:t>
                </a:r>
                <a:r>
                  <a:rPr lang="en-US" noProof="0" dirty="0"/>
                  <a:t> (first hit) (ns)</a:t>
                </a: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AA7221E-C505-51A2-71E7-03A3EB48F50C}"/>
                  </a:ext>
                </a:extLst>
              </p:cNvPr>
              <p:cNvSpPr txBox="1"/>
              <p:nvPr/>
            </p:nvSpPr>
            <p:spPr>
              <a:xfrm rot="16200000">
                <a:off x="1413706" y="4665170"/>
                <a:ext cx="2079940" cy="378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Energy (arb. un.) </a:t>
                </a:r>
              </a:p>
            </p:txBody>
          </p:sp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FAB9F9E-2734-0870-F212-1038DFC8E169}"/>
                </a:ext>
              </a:extLst>
            </p:cNvPr>
            <p:cNvSpPr txBox="1"/>
            <p:nvPr/>
          </p:nvSpPr>
          <p:spPr>
            <a:xfrm rot="-2100000">
              <a:off x="6014814" y="4285017"/>
              <a:ext cx="1246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 err="1">
                  <a:solidFill>
                    <a:srgbClr val="FF0000"/>
                  </a:solidFill>
                  <a:latin typeface="Garamond" panose="02020404030301010803" pitchFamily="18" charset="0"/>
                </a:rPr>
                <a:t>prelyminary</a:t>
              </a:r>
              <a:endParaRPr lang="en-US" noProof="0" dirty="0">
                <a:solidFill>
                  <a:srgbClr val="FF0000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6D65F7-CF77-8BDD-8D5D-E5C2315AC370}"/>
              </a:ext>
            </a:extLst>
          </p:cNvPr>
          <p:cNvSpPr txBox="1"/>
          <p:nvPr/>
        </p:nvSpPr>
        <p:spPr>
          <a:xfrm>
            <a:off x="156256" y="5302658"/>
            <a:ext cx="3881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accent6"/>
                </a:solidFill>
              </a:rPr>
              <a:t>E. Gambera, I. </a:t>
            </a:r>
            <a:r>
              <a:rPr lang="en-US" sz="1200" noProof="0" dirty="0" err="1">
                <a:solidFill>
                  <a:schemeClr val="accent6"/>
                </a:solidFill>
              </a:rPr>
              <a:t>Gasparic</a:t>
            </a:r>
            <a:r>
              <a:rPr lang="en-US" sz="1200" noProof="0" dirty="0">
                <a:solidFill>
                  <a:schemeClr val="accent6"/>
                </a:solidFill>
              </a:rPr>
              <a:t> data analysis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EC2C6A-4470-B520-A299-708A4F9CA6DE}"/>
              </a:ext>
            </a:extLst>
          </p:cNvPr>
          <p:cNvSpPr txBox="1"/>
          <p:nvPr/>
        </p:nvSpPr>
        <p:spPr>
          <a:xfrm>
            <a:off x="628604" y="210475"/>
            <a:ext cx="1468289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II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7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magin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4670" y="733791"/>
            <a:ext cx="8931693" cy="5591972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C7993F-4D22-EA86-E5BA-768B55C4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C362E44-5381-0798-11FD-0D7703274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8BCD42-4EB7-8440-DCB4-98B04C25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D267B22-667F-96C3-8868-0A3764A3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717" y="7453"/>
            <a:ext cx="10515600" cy="365125"/>
          </a:xfrm>
        </p:spPr>
        <p:txBody>
          <a:bodyPr/>
          <a:lstStyle/>
          <a:p>
            <a:r>
              <a:rPr lang="en-US" sz="2400" noProof="0" dirty="0"/>
              <a:t>ASY-EOS I: </a:t>
            </a:r>
            <a:r>
              <a:rPr lang="en-US" sz="2000" noProof="0" dirty="0"/>
              <a:t>background</a:t>
            </a:r>
            <a:r>
              <a:rPr lang="en-US" sz="2400" noProof="0" dirty="0"/>
              <a:t> subtraction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4D0C89-D274-77E9-EF5F-DA740074FEAB}"/>
              </a:ext>
            </a:extLst>
          </p:cNvPr>
          <p:cNvSpPr txBox="1"/>
          <p:nvPr/>
        </p:nvSpPr>
        <p:spPr>
          <a:xfrm>
            <a:off x="206381" y="622225"/>
            <a:ext cx="1468289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I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7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1">
            <a:extLst>
              <a:ext uri="{FF2B5EF4-FFF2-40B4-BE49-F238E27FC236}">
                <a16:creationId xmlns:a16="http://schemas.microsoft.com/office/drawing/2014/main" id="{0BF93403-7E78-81A7-40C9-B8469FE604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013" r="3261" b="8433"/>
          <a:stretch/>
        </p:blipFill>
        <p:spPr>
          <a:xfrm>
            <a:off x="792361" y="2219221"/>
            <a:ext cx="4357335" cy="44357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8D832DB-CE38-2FFA-9761-4591CDD412D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sz="2000" b="1" noProof="0" dirty="0"/>
              <a:t>Nuclear matter EOS and symmetry energy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94B2CF-3222-1316-94D2-1A1319F2D8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noProof="0" dirty="0"/>
              <a:t>24/09/2025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4538E8-6CD5-5E82-C37C-B35A5B562E6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noProof="0" dirty="0"/>
              <a:t>XCI </a:t>
            </a:r>
            <a:r>
              <a:rPr lang="en-US" noProof="0" dirty="0" err="1"/>
              <a:t>Congresso</a:t>
            </a:r>
            <a:r>
              <a:rPr lang="en-US" noProof="0" dirty="0"/>
              <a:t> Nazionale SIF Palermo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39A710-2CED-2278-DA75-C064894960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 noProof="0" dirty="0"/>
              <a:t>2</a:t>
            </a:r>
          </a:p>
        </p:txBody>
      </p:sp>
      <p:graphicFrame>
        <p:nvGraphicFramePr>
          <p:cNvPr id="11" name="Object 18">
            <a:extLst>
              <a:ext uri="{FF2B5EF4-FFF2-40B4-BE49-F238E27FC236}">
                <a16:creationId xmlns:a16="http://schemas.microsoft.com/office/drawing/2014/main" id="{D7C4A339-4293-C709-0B9B-D1ED57DD2A48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208280" y="1342852"/>
          <a:ext cx="2320274" cy="71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20480" imgH="469800" progId="Equation.DSMT4">
                  <p:embed/>
                </p:oleObj>
              </mc:Choice>
              <mc:Fallback>
                <p:oleObj name="Equation" r:id="rId14" imgW="1320480" imgH="469800" progId="Equation.DSMT4">
                  <p:embed/>
                  <p:pic>
                    <p:nvPicPr>
                      <p:cNvPr id="11" name="Object 18">
                        <a:extLst>
                          <a:ext uri="{FF2B5EF4-FFF2-40B4-BE49-F238E27FC236}">
                            <a16:creationId xmlns:a16="http://schemas.microsoft.com/office/drawing/2014/main" id="{D7C4A339-4293-C709-0B9B-D1ED57DD2A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80" y="1342852"/>
                        <a:ext cx="2320274" cy="71906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84A14285-3D3A-039C-4079-231735FFA995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1262743" y="576697"/>
          <a:ext cx="4107498" cy="58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336760" imgH="253800" progId="Equation.DSMT4">
                  <p:embed/>
                </p:oleObj>
              </mc:Choice>
              <mc:Fallback>
                <p:oleObj name="Equation" r:id="rId16" imgW="2336760" imgH="253800" progId="Equation.DSMT4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84A14285-3D3A-039C-4079-231735FFA9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743" y="576697"/>
                        <a:ext cx="4107498" cy="58065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ED7D3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20">
            <a:extLst>
              <a:ext uri="{FF2B5EF4-FFF2-40B4-BE49-F238E27FC236}">
                <a16:creationId xmlns:a16="http://schemas.microsoft.com/office/drawing/2014/main" id="{7DA0DC72-CEAD-2874-6BAE-796FC5DF11D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166024" y="5088514"/>
            <a:ext cx="1792753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Symmetric matter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 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=0</a:t>
            </a:r>
          </a:p>
        </p:txBody>
      </p:sp>
      <p:sp>
        <p:nvSpPr>
          <p:cNvPr id="7" name="Textfeld 9">
            <a:extLst>
              <a:ext uri="{FF2B5EF4-FFF2-40B4-BE49-F238E27FC236}">
                <a16:creationId xmlns:a16="http://schemas.microsoft.com/office/drawing/2014/main" id="{A0E7C122-5EA0-D968-BD12-C3BC7860E10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166024" y="3840420"/>
            <a:ext cx="1610011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Neutron matter 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Arial" pitchFamily="34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=1</a:t>
            </a:r>
          </a:p>
        </p:txBody>
      </p:sp>
      <p:sp>
        <p:nvSpPr>
          <p:cNvPr id="34" name="Freihandform 10">
            <a:extLst>
              <a:ext uri="{FF2B5EF4-FFF2-40B4-BE49-F238E27FC236}">
                <a16:creationId xmlns:a16="http://schemas.microsoft.com/office/drawing/2014/main" id="{E7F323B6-5F6C-45E7-8F8B-0AE8A35538F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180430" y="4828349"/>
            <a:ext cx="3273929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i="1" noProof="0" dirty="0">
                <a:solidFill>
                  <a:srgbClr val="000066"/>
                </a:solidFill>
                <a:latin typeface="Verdana" pitchFamily="34"/>
                <a:ea typeface="Bitstream Vera Sans" pitchFamily="2"/>
                <a:cs typeface="Bitstream Vera Sans" pitchFamily="2"/>
              </a:rPr>
              <a:t>Fuchs and Wolter, EPJA 30 (2006)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072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89B5FA53-DC9C-12B5-AC84-1E201F18E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3581" r="3337" b="1916"/>
          <a:stretch/>
        </p:blipFill>
        <p:spPr bwMode="auto">
          <a:xfrm>
            <a:off x="5823695" y="1203684"/>
            <a:ext cx="4659409" cy="45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837BC271-DE28-4432-D0B8-4A7C8942E7B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43904" y="1243570"/>
            <a:ext cx="4274288" cy="4370860"/>
            <a:chOff x="6761845" y="1274815"/>
            <a:chExt cx="5173021" cy="5049084"/>
          </a:xfrm>
        </p:grpSpPr>
        <p:pic>
          <p:nvPicPr>
            <p:cNvPr id="8" name="Grafik 4">
              <a:extLst>
                <a:ext uri="{FF2B5EF4-FFF2-40B4-BE49-F238E27FC236}">
                  <a16:creationId xmlns:a16="http://schemas.microsoft.com/office/drawing/2014/main" id="{3FFB3A22-E089-4C8C-CE27-FD943E32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845" y="1274815"/>
              <a:ext cx="5173021" cy="5049084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29362F37-11DE-8852-D8BB-63DE33F5C313}"/>
                </a:ext>
              </a:extLst>
            </p:cNvPr>
            <p:cNvSpPr/>
            <p:nvPr/>
          </p:nvSpPr>
          <p:spPr>
            <a:xfrm>
              <a:off x="7675088" y="2025387"/>
              <a:ext cx="2374605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FFC000"/>
                </a:buClr>
                <a:buSzPct val="120000"/>
              </a:pPr>
              <a:r>
                <a:rPr lang="en-US" noProof="0" dirty="0"/>
                <a:t>L = 72 ± 13 MeV </a:t>
              </a:r>
            </a:p>
            <a:p>
              <a:pPr algn="ctr">
                <a:lnSpc>
                  <a:spcPct val="110000"/>
                </a:lnSpc>
                <a:buClr>
                  <a:srgbClr val="FFC000"/>
                </a:buClr>
                <a:buSzPct val="120000"/>
              </a:pPr>
              <a:r>
                <a:rPr lang="en-US" noProof="0" dirty="0"/>
                <a:t> </a:t>
              </a:r>
              <a:r>
                <a:rPr lang="en-US" noProof="0" dirty="0" err="1"/>
                <a:t>E</a:t>
              </a:r>
              <a:r>
                <a:rPr lang="en-US" baseline="-25000" noProof="0" dirty="0" err="1"/>
                <a:t>sym</a:t>
              </a:r>
              <a:r>
                <a:rPr lang="en-US" noProof="0" dirty="0"/>
                <a:t>(ρ</a:t>
              </a:r>
              <a:r>
                <a:rPr lang="en-US" baseline="-25000" noProof="0" dirty="0"/>
                <a:t>0</a:t>
              </a:r>
              <a:r>
                <a:rPr lang="en-US" noProof="0" dirty="0"/>
                <a:t>) = 34 MeV</a:t>
              </a:r>
            </a:p>
          </p:txBody>
        </p:sp>
      </p:grpSp>
      <p:sp>
        <p:nvSpPr>
          <p:cNvPr id="23" name="TextBox 19">
            <a:extLst>
              <a:ext uri="{FF2B5EF4-FFF2-40B4-BE49-F238E27FC236}">
                <a16:creationId xmlns:a16="http://schemas.microsoft.com/office/drawing/2014/main" id="{9F4D0853-A029-B0E3-8E51-56DDB904A31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33489" y="6248449"/>
            <a:ext cx="3656133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1600" b="1" spc="-1">
                <a:solidFill>
                  <a:srgbClr val="007434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noProof="0" dirty="0"/>
              <a:t>P. Russotto et al., PRC 94, 034608 (2016) </a:t>
            </a:r>
          </a:p>
        </p:txBody>
      </p:sp>
      <p:sp>
        <p:nvSpPr>
          <p:cNvPr id="24" name="Titolo 23">
            <a:extLst>
              <a:ext uri="{FF2B5EF4-FFF2-40B4-BE49-F238E27FC236}">
                <a16:creationId xmlns:a16="http://schemas.microsoft.com/office/drawing/2014/main" id="{2C8C0811-EDB6-2BF1-E6FC-3C4AC5F6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543"/>
            <a:ext cx="10515600" cy="365125"/>
          </a:xfrm>
        </p:spPr>
        <p:txBody>
          <a:bodyPr/>
          <a:lstStyle/>
          <a:p>
            <a:r>
              <a:rPr lang="en-US" sz="2000" noProof="0" dirty="0"/>
              <a:t>ASY-EOS I results</a:t>
            </a:r>
          </a:p>
        </p:txBody>
      </p:sp>
      <p:sp>
        <p:nvSpPr>
          <p:cNvPr id="25" name="Segnaposto data 24">
            <a:extLst>
              <a:ext uri="{FF2B5EF4-FFF2-40B4-BE49-F238E27FC236}">
                <a16:creationId xmlns:a16="http://schemas.microsoft.com/office/drawing/2014/main" id="{A3C5A62D-5963-0944-D4FD-D9909DB4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6" name="Segnaposto piè di pagina 25">
            <a:extLst>
              <a:ext uri="{FF2B5EF4-FFF2-40B4-BE49-F238E27FC236}">
                <a16:creationId xmlns:a16="http://schemas.microsoft.com/office/drawing/2014/main" id="{44F560CB-B316-6B0F-FE4B-C62477099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10FDD77B-67F6-AFAF-A92E-D4BC3808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20</a:t>
            </a:fld>
            <a:endParaRPr lang="en-US" noProof="0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5E966007-4CDE-1CF3-4C58-4D0FA5D97B15}"/>
              </a:ext>
            </a:extLst>
          </p:cNvPr>
          <p:cNvGrpSpPr/>
          <p:nvPr/>
        </p:nvGrpSpPr>
        <p:grpSpPr>
          <a:xfrm>
            <a:off x="7691102" y="2759155"/>
            <a:ext cx="4314360" cy="1577666"/>
            <a:chOff x="617234" y="1836469"/>
            <a:chExt cx="4314360" cy="963489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75E3A097-83D4-B5D3-3F0E-4BFA9C968589}"/>
                </a:ext>
              </a:extLst>
            </p:cNvPr>
            <p:cNvSpPr/>
            <p:nvPr/>
          </p:nvSpPr>
          <p:spPr>
            <a:xfrm rot="19800000">
              <a:off x="617234" y="1836469"/>
              <a:ext cx="2572867" cy="55691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45C9BAF-12C4-7A0F-5AD7-53FF9DFB8724}"/>
                </a:ext>
              </a:extLst>
            </p:cNvPr>
            <p:cNvSpPr txBox="1"/>
            <p:nvPr/>
          </p:nvSpPr>
          <p:spPr>
            <a:xfrm>
              <a:off x="3127461" y="1845851"/>
              <a:ext cx="18041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400">
                  <a:solidFill>
                    <a:srgbClr val="FF0000"/>
                  </a:solidFill>
                </a:defRPr>
              </a:lvl1pPr>
            </a:lstStyle>
            <a:p>
              <a:r>
                <a:rPr lang="en-US" noProof="0" dirty="0">
                  <a:solidFill>
                    <a:schemeClr val="tx1"/>
                  </a:solidFill>
                </a:rPr>
                <a:t>density to be probed in the ASY-EOS II exp, most relevant for neutron star physics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7DD297E9-CFF5-2E9E-436E-45E671F8CFDA}"/>
              </a:ext>
            </a:extLst>
          </p:cNvPr>
          <p:cNvGrpSpPr/>
          <p:nvPr/>
        </p:nvGrpSpPr>
        <p:grpSpPr>
          <a:xfrm>
            <a:off x="8161145" y="3050678"/>
            <a:ext cx="1979389" cy="1700623"/>
            <a:chOff x="8161145" y="3050678"/>
            <a:chExt cx="1979389" cy="1700623"/>
          </a:xfrm>
        </p:grpSpPr>
        <p:sp>
          <p:nvSpPr>
            <p:cNvPr id="18" name="Textfeld 23">
              <a:extLst>
                <a:ext uri="{FF2B5EF4-FFF2-40B4-BE49-F238E27FC236}">
                  <a16:creationId xmlns:a16="http://schemas.microsoft.com/office/drawing/2014/main" id="{4352BA44-ECC4-6775-17A9-57EC7A6830A7}"/>
                </a:ext>
              </a:extLst>
            </p:cNvPr>
            <p:cNvSpPr txBox="1"/>
            <p:nvPr/>
          </p:nvSpPr>
          <p:spPr>
            <a:xfrm>
              <a:off x="8501448" y="3832430"/>
              <a:ext cx="1639086" cy="856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solidFill>
                    <a:srgbClr val="FF0000"/>
                  </a:solidFill>
                </a:rPr>
                <a:t>density probed by the ASY-EOS I exp</a:t>
              </a:r>
            </a:p>
          </p:txBody>
        </p: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8E0F095B-C3F2-F4D3-486C-B552A441856A}"/>
                </a:ext>
              </a:extLst>
            </p:cNvPr>
            <p:cNvGrpSpPr/>
            <p:nvPr/>
          </p:nvGrpSpPr>
          <p:grpSpPr>
            <a:xfrm>
              <a:off x="8161145" y="3050678"/>
              <a:ext cx="1979389" cy="1700623"/>
              <a:chOff x="8161145" y="3050678"/>
              <a:chExt cx="1979389" cy="1700623"/>
            </a:xfrm>
          </p:grpSpPr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278C2102-273A-D46B-D1DF-1C7B4EAFDD09}"/>
                  </a:ext>
                </a:extLst>
              </p:cNvPr>
              <p:cNvSpPr/>
              <p:nvPr/>
            </p:nvSpPr>
            <p:spPr>
              <a:xfrm rot="19740000">
                <a:off x="8161145" y="3050678"/>
                <a:ext cx="1035653" cy="54883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TextBox 3"/>
              <p:cNvSpPr txBox="1"/>
              <p:nvPr/>
            </p:nvSpPr>
            <p:spPr>
              <a:xfrm>
                <a:off x="8521292" y="4358228"/>
                <a:ext cx="1619242" cy="3930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>
                    <a:solidFill>
                      <a:srgbClr val="FF0000"/>
                    </a:solidFill>
                  </a:rPr>
                  <a:t>L=72±13 MeV</a:t>
                </a:r>
              </a:p>
            </p:txBody>
          </p:sp>
        </p:grp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8BBF21-0737-1FD5-DD07-EB6CC8173322}"/>
              </a:ext>
            </a:extLst>
          </p:cNvPr>
          <p:cNvSpPr txBox="1"/>
          <p:nvPr/>
        </p:nvSpPr>
        <p:spPr>
          <a:xfrm>
            <a:off x="206381" y="622225"/>
            <a:ext cx="1365861" cy="369332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kern="0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I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96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FF2F02B-9CDE-D043-36A3-6EECD59D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CB027D-CDA0-1E28-8CA9-F4E22165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3FEA8C7-6BF2-9A9D-F906-20974FBC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DE78D55-4659-2591-44CF-3441B7C1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53"/>
            <a:ext cx="10515600" cy="365125"/>
          </a:xfrm>
        </p:spPr>
        <p:txBody>
          <a:bodyPr>
            <a:normAutofit fontScale="90000"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@FRIB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3F9D5C-494A-99E4-E552-EDEAAF9A16F2}"/>
              </a:ext>
            </a:extLst>
          </p:cNvPr>
          <p:cNvSpPr txBox="1"/>
          <p:nvPr/>
        </p:nvSpPr>
        <p:spPr>
          <a:xfrm>
            <a:off x="236823" y="417825"/>
            <a:ext cx="10939730" cy="3407151"/>
          </a:xfrm>
          <a:prstGeom prst="rect">
            <a:avLst/>
          </a:prstGeom>
          <a:solidFill>
            <a:srgbClr val="FFFF00">
              <a:alpha val="25000"/>
            </a:srgb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/>
            </a:lvl1pPr>
          </a:lstStyle>
          <a:p>
            <a:pPr>
              <a:lnSpc>
                <a:spcPts val="2600"/>
              </a:lnSpc>
            </a:pPr>
            <a:r>
              <a:rPr lang="en-US" dirty="0"/>
              <a:t>What could be done: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n-poor/rich Sn/Ni RIBs on n-poor/rich Sn/Ni enriched targets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from 150 to 350 </a:t>
            </a:r>
            <a:r>
              <a:rPr lang="en-US" dirty="0" err="1"/>
              <a:t>AMeV</a:t>
            </a:r>
            <a:r>
              <a:rPr lang="en-US" dirty="0"/>
              <a:t> and a bit beyond (</a:t>
            </a:r>
            <a:r>
              <a:rPr lang="en-GB" dirty="0"/>
              <a:t>FRIB-400 )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10^5 </a:t>
            </a:r>
            <a:r>
              <a:rPr lang="en-US" dirty="0" err="1"/>
              <a:t>pps</a:t>
            </a:r>
            <a:r>
              <a:rPr lang="en-US" dirty="0"/>
              <a:t> with 1-2% prob. int. target is enough above 200 </a:t>
            </a:r>
            <a:r>
              <a:rPr lang="en-US" dirty="0" err="1"/>
              <a:t>AMeV</a:t>
            </a:r>
            <a:endParaRPr lang="en-US" dirty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at lower energy, decrease target thickness  but increase beam intensities (10^6 </a:t>
            </a:r>
            <a:r>
              <a:rPr lang="en-US" dirty="0" err="1"/>
              <a:t>pps</a:t>
            </a:r>
            <a:r>
              <a:rPr lang="en-US" dirty="0"/>
              <a:t> is OK)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keep under control beam divergency (1-2° can be tolerated, but has to be stable), how to track the beam?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dirty="0"/>
              <a:t>observable: n, p, LCP yield, energy distribution, flow and relative ratios (</a:t>
            </a:r>
            <a:r>
              <a:rPr lang="en-US" dirty="0"/>
              <a:t>n/p, t/</a:t>
            </a:r>
            <a:r>
              <a:rPr lang="en-US" baseline="30000" dirty="0"/>
              <a:t>3</a:t>
            </a:r>
            <a:r>
              <a:rPr lang="en-US" dirty="0"/>
              <a:t>He, </a:t>
            </a:r>
            <a:r>
              <a:rPr lang="en-US" baseline="30000" dirty="0"/>
              <a:t>7</a:t>
            </a:r>
            <a:r>
              <a:rPr lang="en-US" dirty="0"/>
              <a:t>Li/</a:t>
            </a:r>
            <a:r>
              <a:rPr lang="en-US" baseline="30000" dirty="0"/>
              <a:t>7</a:t>
            </a:r>
            <a:r>
              <a:rPr lang="en-US" dirty="0"/>
              <a:t>Be)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stopping and transparency can be investigated</a:t>
            </a:r>
            <a:endParaRPr lang="en-GB" dirty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use of </a:t>
            </a:r>
            <a:r>
              <a:rPr lang="en-GB" dirty="0"/>
              <a:t>double ratios and isospin tracer technique (measuring also mixed systems n-rich </a:t>
            </a:r>
            <a:r>
              <a:rPr lang="en-GB" dirty="0">
                <a:sym typeface="Wingdings" panose="05000000000000000000" pitchFamily="2" charset="2"/>
              </a:rPr>
              <a:t> </a:t>
            </a:r>
            <a:r>
              <a:rPr lang="en-GB" dirty="0" err="1">
                <a:sym typeface="Wingdings" panose="05000000000000000000" pitchFamily="2" charset="2"/>
              </a:rPr>
              <a:t>npoor</a:t>
            </a:r>
            <a:r>
              <a:rPr lang="en-GB" dirty="0">
                <a:sym typeface="Wingdings" panose="05000000000000000000" pitchFamily="2" charset="2"/>
              </a:rPr>
              <a:t>) </a:t>
            </a:r>
            <a:r>
              <a:rPr lang="en-US" dirty="0"/>
              <a:t>to minimize the uncertainties in model parameters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E5DD97-0585-F0C3-E5BC-0F55E3424C00}"/>
              </a:ext>
            </a:extLst>
          </p:cNvPr>
          <p:cNvSpPr txBox="1"/>
          <p:nvPr/>
        </p:nvSpPr>
        <p:spPr>
          <a:xfrm>
            <a:off x="236823" y="3835304"/>
            <a:ext cx="10939730" cy="2740302"/>
          </a:xfrm>
          <a:prstGeom prst="rect">
            <a:avLst/>
          </a:prstGeom>
          <a:solidFill>
            <a:srgbClr val="92D050">
              <a:alpha val="25000"/>
            </a:srgb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noProof="0" dirty="0"/>
              <a:t>Needs: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Centrality: </a:t>
            </a:r>
            <a:r>
              <a:rPr lang="en-US" noProof="0" dirty="0" err="1"/>
              <a:t>Z</a:t>
            </a:r>
            <a:r>
              <a:rPr lang="en-US" baseline="-25000" noProof="0" dirty="0" err="1"/>
              <a:t>max</a:t>
            </a:r>
            <a:r>
              <a:rPr lang="en-US" noProof="0" dirty="0"/>
              <a:t>, </a:t>
            </a:r>
            <a:r>
              <a:rPr lang="en-US" noProof="0" dirty="0" err="1"/>
              <a:t>Z</a:t>
            </a:r>
            <a:r>
              <a:rPr lang="en-US" baseline="-25000" noProof="0" dirty="0" err="1"/>
              <a:t>bound</a:t>
            </a:r>
            <a:r>
              <a:rPr lang="en-US" noProof="0" dirty="0"/>
              <a:t>, CP multiplicity, E</a:t>
            </a:r>
            <a:r>
              <a:rPr lang="en-US" baseline="-25000" noProof="0" dirty="0"/>
              <a:t>trans</a:t>
            </a:r>
            <a:r>
              <a:rPr lang="en-US" baseline="30000" noProof="0" dirty="0"/>
              <a:t>12</a:t>
            </a:r>
            <a:r>
              <a:rPr lang="en-US" noProof="0" dirty="0"/>
              <a:t>, </a:t>
            </a:r>
            <a:r>
              <a:rPr lang="en-US" noProof="0"/>
              <a:t>E</a:t>
            </a:r>
            <a:r>
              <a:rPr lang="en-US" baseline="-25000" noProof="0"/>
              <a:t>rat</a:t>
            </a:r>
            <a:r>
              <a:rPr lang="en-US" noProof="0"/>
              <a:t> ….</a:t>
            </a:r>
            <a:endParaRPr lang="en-US" noProof="0" dirty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reaction plane: forward detector, preferably with 2π (cylindrical) symmetry and high granularity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on-target event selection and trigger: </a:t>
            </a:r>
            <a:r>
              <a:rPr lang="en-US" dirty="0"/>
              <a:t>backward detector, preferably with 2π (cylindrical) symmetry and high granularity</a:t>
            </a:r>
            <a:endParaRPr lang="en-US" noProof="0" dirty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n and p (LCP) yield and spectra: neutron (with veto) and LCP detector, or n and LCP detectors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n background: shadow bar measurement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additional LCP detectors with high resolution at mid-rapidity and backward region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33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EC51C17-08F2-EF8B-CB69-D1916206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DC6042-E92D-D560-6F9C-F7911819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AC6986-0137-8980-E01C-83BA3699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22</a:t>
            </a:fld>
            <a:endParaRPr lang="en-US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2D5B905-6C39-F77A-F6C7-EB31C747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532" y="1192131"/>
            <a:ext cx="8817801" cy="35607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08F6FB-8B28-FBF0-89D7-34FABDF09A47}"/>
              </a:ext>
            </a:extLst>
          </p:cNvPr>
          <p:cNvSpPr txBox="1"/>
          <p:nvPr/>
        </p:nvSpPr>
        <p:spPr>
          <a:xfrm>
            <a:off x="4898003" y="589434"/>
            <a:ext cx="2395993" cy="762196"/>
          </a:xfrm>
          <a:prstGeom prst="rect">
            <a:avLst/>
          </a:prstGeom>
          <a:solidFill>
            <a:srgbClr val="92D050">
              <a:alpha val="25000"/>
            </a:srgb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600"/>
              </a:lnSpc>
            </a:lvl1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Is this feasible?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Is this sufficient?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D93616-B2F0-BEDF-F3AE-13654243DDA0}"/>
              </a:ext>
            </a:extLst>
          </p:cNvPr>
          <p:cNvSpPr txBox="1"/>
          <p:nvPr/>
        </p:nvSpPr>
        <p:spPr>
          <a:xfrm>
            <a:off x="2650434" y="5259026"/>
            <a:ext cx="6891130" cy="443198"/>
          </a:xfrm>
          <a:prstGeom prst="rect">
            <a:avLst/>
          </a:prstGeom>
          <a:solidFill>
            <a:srgbClr val="92D050">
              <a:alpha val="50000"/>
            </a:srgb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/>
            </a:lvl1pPr>
          </a:lstStyle>
          <a:p>
            <a:pPr algn="ctr">
              <a:lnSpc>
                <a:spcPts val="2600"/>
              </a:lnSpc>
            </a:pPr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Discussion (here) and devoted WG (after)!</a:t>
            </a: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F6BF8A9C-6D3D-D3B5-5456-FD6DB9DF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365125"/>
          </a:xfrm>
        </p:spPr>
        <p:txBody>
          <a:bodyPr/>
          <a:lstStyle/>
          <a:p>
            <a:r>
              <a:rPr lang="it-IT" sz="2000" dirty="0"/>
              <a:t>(minimal) </a:t>
            </a:r>
            <a:r>
              <a:rPr lang="it-IT" sz="2000" dirty="0" err="1"/>
              <a:t>conclusions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5428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DB3DA9D-1D0A-BFAF-9C74-C47D8674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7C1575-E5CE-CECD-E55D-98A9364E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F6A737-6E37-78F4-2BD0-CD2BC05D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07F1B731-56AF-A51B-A33F-59904D2AC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3145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B06B659-D535-2953-5603-584F63F5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205A2C-5E98-05F5-7B8B-BCA3A1B0A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D6DCFD-F48C-5C99-CD44-997D7F1B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58F3F52-35E6-980E-F708-E8A3E4A9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6180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F5040-5D34-EB24-F129-32F1FD384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5DDC155-13B7-1097-8F94-B1EAFA5D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4AEA4B-DCE3-2E07-3359-4EA295423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78F390-3480-1BF0-7B6C-C34715FC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25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E24997C-BC23-8D51-007C-52BBC040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@FRIB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CBB954-4874-429F-2F6E-76F7651629FD}"/>
              </a:ext>
            </a:extLst>
          </p:cNvPr>
          <p:cNvSpPr txBox="1"/>
          <p:nvPr/>
        </p:nvSpPr>
        <p:spPr>
          <a:xfrm>
            <a:off x="236823" y="464430"/>
            <a:ext cx="10939730" cy="3073727"/>
          </a:xfrm>
          <a:prstGeom prst="rect">
            <a:avLst/>
          </a:prstGeom>
          <a:solidFill>
            <a:srgbClr val="FFFF00">
              <a:alpha val="25000"/>
            </a:srgb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/>
            </a:lvl1pPr>
          </a:lstStyle>
          <a:p>
            <a:pPr>
              <a:lnSpc>
                <a:spcPts val="2600"/>
              </a:lnSpc>
            </a:pPr>
            <a:r>
              <a:rPr lang="en-US" dirty="0"/>
              <a:t>What could be done: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n-poor/rich Sn/Ni RIBs on n-poor/rich Sn/Ni enriched targets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from 150 to 350 </a:t>
            </a:r>
            <a:r>
              <a:rPr lang="en-US" dirty="0" err="1"/>
              <a:t>AMeV</a:t>
            </a:r>
            <a:r>
              <a:rPr lang="en-US" dirty="0"/>
              <a:t> and a bit beyond (</a:t>
            </a:r>
            <a:r>
              <a:rPr lang="en-GB" dirty="0"/>
              <a:t>FRIB-400 )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dirty="0"/>
              <a:t>observable: n, p, LCP yield, energy distribution, flow and relative ratios (</a:t>
            </a:r>
            <a:r>
              <a:rPr lang="en-US" dirty="0"/>
              <a:t>n/p, t/</a:t>
            </a:r>
            <a:r>
              <a:rPr lang="en-US" baseline="30000" dirty="0"/>
              <a:t>3</a:t>
            </a:r>
            <a:r>
              <a:rPr lang="en-US" dirty="0"/>
              <a:t>He, </a:t>
            </a:r>
            <a:r>
              <a:rPr lang="en-US" baseline="30000" dirty="0"/>
              <a:t>7</a:t>
            </a:r>
            <a:r>
              <a:rPr lang="en-US" dirty="0"/>
              <a:t>Li/</a:t>
            </a:r>
            <a:r>
              <a:rPr lang="en-US" baseline="30000" dirty="0"/>
              <a:t>7</a:t>
            </a:r>
            <a:r>
              <a:rPr lang="en-US" dirty="0"/>
              <a:t>Be)</a:t>
            </a:r>
            <a:endParaRPr lang="en-GB" dirty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Possibility to get </a:t>
            </a:r>
            <a:r>
              <a:rPr lang="en-GB" dirty="0"/>
              <a:t>double yield ratios and imbalance ratios measuring also mixed systems (n-rich&lt;-</a:t>
            </a:r>
            <a:r>
              <a:rPr lang="en-GB" dirty="0">
                <a:sym typeface="Wingdings" panose="05000000000000000000" pitchFamily="2" charset="2"/>
              </a:rPr>
              <a:t> -&gt; </a:t>
            </a:r>
            <a:r>
              <a:rPr lang="en-GB" dirty="0" err="1">
                <a:sym typeface="Wingdings" panose="05000000000000000000" pitchFamily="2" charset="2"/>
              </a:rPr>
              <a:t>npoor</a:t>
            </a:r>
            <a:r>
              <a:rPr lang="en-GB" dirty="0">
                <a:sym typeface="Wingdings" panose="05000000000000000000" pitchFamily="2" charset="2"/>
              </a:rPr>
              <a:t>) </a:t>
            </a:r>
            <a:endParaRPr lang="en-US" dirty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10^5 </a:t>
            </a:r>
            <a:r>
              <a:rPr lang="en-US" dirty="0" err="1"/>
              <a:t>pps</a:t>
            </a:r>
            <a:r>
              <a:rPr lang="en-US" dirty="0"/>
              <a:t> with 1-2% prob. int. target is enough above 250 </a:t>
            </a:r>
            <a:r>
              <a:rPr lang="en-US" dirty="0" err="1"/>
              <a:t>AMeV</a:t>
            </a:r>
            <a:endParaRPr lang="en-US" dirty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At lower energy, decrease target but increase beam intensities (10^6 </a:t>
            </a:r>
            <a:r>
              <a:rPr lang="en-US" dirty="0" err="1"/>
              <a:t>pps</a:t>
            </a:r>
            <a:r>
              <a:rPr lang="en-US" dirty="0"/>
              <a:t> is OK)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Keep under control beam divergency (1-2° can be tolerated, but has to be stable)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Use of double n/p differential observable and/or imbalance ratio to minimize model parameters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237B9C-2A5B-30EB-D54F-86D9A1691285}"/>
              </a:ext>
            </a:extLst>
          </p:cNvPr>
          <p:cNvSpPr txBox="1"/>
          <p:nvPr/>
        </p:nvSpPr>
        <p:spPr>
          <a:xfrm>
            <a:off x="306560" y="2875106"/>
            <a:ext cx="11486782" cy="2406877"/>
          </a:xfrm>
          <a:prstGeom prst="rect">
            <a:avLst/>
          </a:prstGeom>
          <a:solidFill>
            <a:srgbClr val="92D050">
              <a:alpha val="25000"/>
            </a:srgb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noProof="0" dirty="0"/>
              <a:t>Needs: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Centrality: charge of the projectile spectator (</a:t>
            </a:r>
            <a:r>
              <a:rPr lang="en-US" noProof="0" dirty="0" err="1"/>
              <a:t>Z</a:t>
            </a:r>
            <a:r>
              <a:rPr lang="en-US" baseline="-25000" noProof="0" dirty="0" err="1"/>
              <a:t>max</a:t>
            </a:r>
            <a:r>
              <a:rPr lang="en-US" noProof="0" dirty="0"/>
              <a:t>), </a:t>
            </a:r>
            <a:r>
              <a:rPr lang="en-US" noProof="0" dirty="0" err="1"/>
              <a:t>Z</a:t>
            </a:r>
            <a:r>
              <a:rPr lang="en-US" baseline="-25000" noProof="0" dirty="0" err="1"/>
              <a:t>bound</a:t>
            </a:r>
            <a:r>
              <a:rPr lang="en-US" noProof="0" dirty="0"/>
              <a:t>, CP multiplicity, E</a:t>
            </a:r>
            <a:r>
              <a:rPr lang="en-US" baseline="-25000" noProof="0" dirty="0"/>
              <a:t>trans</a:t>
            </a:r>
            <a:r>
              <a:rPr lang="en-US" baseline="30000" noProof="0" dirty="0"/>
              <a:t>12</a:t>
            </a:r>
            <a:r>
              <a:rPr lang="en-US" noProof="0" dirty="0"/>
              <a:t>,…..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reaction plane: forward detector, preferably with 2π (cylindrical) symmetry and high granularity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on-target event selection: </a:t>
            </a:r>
            <a:r>
              <a:rPr lang="en-US" dirty="0"/>
              <a:t>backward detector, preferably with 2π (cylindrical) symmetry and high granularity</a:t>
            </a:r>
            <a:endParaRPr lang="en-US" noProof="0" dirty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n background: shadow bar measurement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n and p (</a:t>
            </a:r>
            <a:r>
              <a:rPr lang="en-US" noProof="0" dirty="0" err="1"/>
              <a:t>ch</a:t>
            </a:r>
            <a:r>
              <a:rPr lang="en-US" noProof="0" dirty="0"/>
              <a:t>) momentum: neutron (</a:t>
            </a:r>
            <a:r>
              <a:rPr lang="en-US" dirty="0"/>
              <a:t>with veto) </a:t>
            </a:r>
            <a:r>
              <a:rPr lang="en-US" noProof="0" dirty="0"/>
              <a:t>and CP detector, or detectors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Additional CP detectors with high resolution at mid-rapidity and backward region</a:t>
            </a:r>
            <a:endParaRPr lang="en-US" noProof="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74A3B4-DA94-338B-465D-6EDD915C1CD6}"/>
              </a:ext>
            </a:extLst>
          </p:cNvPr>
          <p:cNvSpPr txBox="1"/>
          <p:nvPr/>
        </p:nvSpPr>
        <p:spPr>
          <a:xfrm>
            <a:off x="352609" y="5231880"/>
            <a:ext cx="11486782" cy="1073179"/>
          </a:xfrm>
          <a:prstGeom prst="rect">
            <a:avLst/>
          </a:prstGeom>
          <a:solidFill>
            <a:srgbClr val="FFC000">
              <a:alpha val="25000"/>
            </a:srgb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noProof="0" dirty="0"/>
              <a:t>Additional: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Additional CP detectors with high resolution at mid-rapidity and backward region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Measure n/p (ratio) yield and energy spectra. </a:t>
            </a:r>
            <a:r>
              <a:rPr lang="en-US" noProof="0" dirty="0"/>
              <a:t>And also, </a:t>
            </a:r>
          </a:p>
        </p:txBody>
      </p:sp>
    </p:spTree>
    <p:extLst>
      <p:ext uri="{BB962C8B-B14F-4D97-AF65-F5344CB8AC3E}">
        <p14:creationId xmlns:p14="http://schemas.microsoft.com/office/powerpoint/2010/main" val="123625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F07AFC6C-C04F-4426-23AD-452E40D53437}"/>
              </a:ext>
            </a:extLst>
          </p:cNvPr>
          <p:cNvGrpSpPr/>
          <p:nvPr/>
        </p:nvGrpSpPr>
        <p:grpSpPr>
          <a:xfrm>
            <a:off x="6369129" y="3792820"/>
            <a:ext cx="4788998" cy="3053929"/>
            <a:chOff x="6000453" y="3591685"/>
            <a:chExt cx="3143547" cy="2298622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774D352D-9310-4252-511E-12ED6B8FE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6000453" y="3591685"/>
              <a:ext cx="3143547" cy="2298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A6FD298-4D45-942F-9239-7D0AD3C72CF1}"/>
                </a:ext>
              </a:extLst>
            </p:cNvPr>
            <p:cNvSpPr txBox="1"/>
            <p:nvPr/>
          </p:nvSpPr>
          <p:spPr>
            <a:xfrm>
              <a:off x="7388128" y="4892947"/>
              <a:ext cx="14417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>
                  <a:solidFill>
                    <a:srgbClr val="FF0000"/>
                  </a:solidFill>
                  <a:highlight>
                    <a:srgbClr val="C0C0C0"/>
                  </a:highlight>
                </a:rPr>
                <a:t>3</a:t>
              </a:r>
              <a:r>
                <a:rPr lang="en-US" sz="1400" noProof="0" dirty="0">
                  <a:solidFill>
                    <a:srgbClr val="FF0000"/>
                  </a:solidFill>
                  <a:highlight>
                    <a:srgbClr val="C0C0C0"/>
                  </a:highlight>
                </a:rPr>
                <a:t>He</a:t>
              </a:r>
              <a:r>
                <a:rPr lang="en-US" sz="1400" noProof="0" dirty="0">
                  <a:highlight>
                    <a:srgbClr val="C0C0C0"/>
                  </a:highlight>
                </a:rPr>
                <a:t>,</a:t>
              </a:r>
              <a:r>
                <a:rPr lang="en-US" sz="1400" baseline="30000" noProof="0" dirty="0">
                  <a:solidFill>
                    <a:srgbClr val="00B050"/>
                  </a:solidFill>
                  <a:highlight>
                    <a:srgbClr val="C0C0C0"/>
                  </a:highlight>
                </a:rPr>
                <a:t>4</a:t>
              </a:r>
              <a:r>
                <a:rPr lang="en-US" sz="1400" noProof="0" dirty="0">
                  <a:solidFill>
                    <a:srgbClr val="00B050"/>
                  </a:solidFill>
                  <a:highlight>
                    <a:srgbClr val="C0C0C0"/>
                  </a:highlight>
                </a:rPr>
                <a:t>He</a:t>
              </a:r>
              <a:r>
                <a:rPr lang="en-US" sz="1400" noProof="0" dirty="0">
                  <a:highlight>
                    <a:srgbClr val="C0C0C0"/>
                  </a:highlight>
                </a:rPr>
                <a:t>,</a:t>
              </a:r>
              <a:r>
                <a:rPr lang="en-US" sz="1400" noProof="0" dirty="0">
                  <a:solidFill>
                    <a:srgbClr val="0000FF"/>
                  </a:solidFill>
                  <a:highlight>
                    <a:srgbClr val="C0C0C0"/>
                  </a:highlight>
                </a:rPr>
                <a:t>He(</a:t>
              </a:r>
              <a:r>
                <a:rPr lang="en-US" sz="1400" noProof="0" dirty="0" err="1">
                  <a:solidFill>
                    <a:srgbClr val="0000FF"/>
                  </a:solidFill>
                  <a:highlight>
                    <a:srgbClr val="C0C0C0"/>
                  </a:highlight>
                </a:rPr>
                <a:t>p.t.</a:t>
              </a:r>
              <a:r>
                <a:rPr lang="en-US" sz="1400" noProof="0" dirty="0">
                  <a:solidFill>
                    <a:srgbClr val="0000FF"/>
                  </a:solidFill>
                  <a:highlight>
                    <a:srgbClr val="C0C0C0"/>
                  </a:highlight>
                </a:rPr>
                <a:t>)</a:t>
              </a:r>
              <a:endParaRPr lang="en-US" sz="1400" noProof="0" dirty="0">
                <a:solidFill>
                  <a:srgbClr val="FFFF00"/>
                </a:solidFill>
                <a:highlight>
                  <a:srgbClr val="C0C0C0"/>
                </a:highlight>
              </a:endParaRPr>
            </a:p>
          </p:txBody>
        </p:sp>
      </p:grpSp>
      <p:sp>
        <p:nvSpPr>
          <p:cNvPr id="33" name="Segnaposto data 32">
            <a:extLst>
              <a:ext uri="{FF2B5EF4-FFF2-40B4-BE49-F238E27FC236}">
                <a16:creationId xmlns:a16="http://schemas.microsoft.com/office/drawing/2014/main" id="{CFA52878-6541-5D9B-05EC-2D469FE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8560899-43D0-8682-A875-83F388AE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35" name="Segnaposto numero diapositiva 34">
            <a:extLst>
              <a:ext uri="{FF2B5EF4-FFF2-40B4-BE49-F238E27FC236}">
                <a16:creationId xmlns:a16="http://schemas.microsoft.com/office/drawing/2014/main" id="{446B6B86-B857-2410-42CA-C5A569AC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26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94B22A-14C1-FA84-086B-43C5FD1A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b="1" kern="0" noProof="0" dirty="0"/>
              <a:t>CHIMERA@GSI</a:t>
            </a:r>
            <a:endParaRPr lang="en-US" sz="2200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2DE2A13-7E40-20E9-E081-85BE5D7B6EB3}"/>
              </a:ext>
            </a:extLst>
          </p:cNvPr>
          <p:cNvGrpSpPr/>
          <p:nvPr/>
        </p:nvGrpSpPr>
        <p:grpSpPr>
          <a:xfrm>
            <a:off x="232359" y="712629"/>
            <a:ext cx="5863641" cy="4659148"/>
            <a:chOff x="232359" y="712629"/>
            <a:chExt cx="5863641" cy="465914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D77AE77-83AC-16BC-D8FC-F22E4AC8A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359" y="1582174"/>
              <a:ext cx="5863641" cy="37896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AF5B6F8-DA69-6757-4938-4A2251FEAA87}"/>
                </a:ext>
              </a:extLst>
            </p:cNvPr>
            <p:cNvSpPr txBox="1"/>
            <p:nvPr/>
          </p:nvSpPr>
          <p:spPr>
            <a:xfrm>
              <a:off x="4155131" y="3074075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6</a:t>
              </a:r>
              <a:r>
                <a:rPr lang="en-US" sz="1400" noProof="0" dirty="0"/>
                <a:t>Li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BCFCC19-0010-295B-3A5F-54A596A443A3}"/>
                </a:ext>
              </a:extLst>
            </p:cNvPr>
            <p:cNvSpPr txBox="1"/>
            <p:nvPr/>
          </p:nvSpPr>
          <p:spPr>
            <a:xfrm>
              <a:off x="4489249" y="2606857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8</a:t>
              </a:r>
              <a:r>
                <a:rPr lang="en-US" sz="1400" noProof="0" dirty="0"/>
                <a:t>Li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9F97559-7CC9-2722-001A-35B413981BD5}"/>
                </a:ext>
              </a:extLst>
            </p:cNvPr>
            <p:cNvSpPr txBox="1"/>
            <p:nvPr/>
          </p:nvSpPr>
          <p:spPr>
            <a:xfrm>
              <a:off x="4348039" y="2825419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7</a:t>
              </a:r>
              <a:r>
                <a:rPr lang="en-US" sz="1400" noProof="0" dirty="0"/>
                <a:t>Li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49380DF-5220-700B-6C76-423816A6161A}"/>
                </a:ext>
              </a:extLst>
            </p:cNvPr>
            <p:cNvSpPr txBox="1"/>
            <p:nvPr/>
          </p:nvSpPr>
          <p:spPr>
            <a:xfrm>
              <a:off x="2628818" y="2702194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9</a:t>
              </a:r>
              <a:r>
                <a:rPr lang="en-US" sz="1400" noProof="0" dirty="0"/>
                <a:t>Be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6447C9C-DF28-C507-F30F-096A91073F72}"/>
                </a:ext>
              </a:extLst>
            </p:cNvPr>
            <p:cNvSpPr txBox="1"/>
            <p:nvPr/>
          </p:nvSpPr>
          <p:spPr>
            <a:xfrm>
              <a:off x="2497818" y="2894322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7</a:t>
              </a:r>
              <a:r>
                <a:rPr lang="en-US" sz="1400" noProof="0" dirty="0"/>
                <a:t>Be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6A3168E-49E4-DC20-627A-D776516A12F9}"/>
                </a:ext>
              </a:extLst>
            </p:cNvPr>
            <p:cNvSpPr txBox="1"/>
            <p:nvPr/>
          </p:nvSpPr>
          <p:spPr>
            <a:xfrm>
              <a:off x="3333400" y="2124050"/>
              <a:ext cx="768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B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787FAA9-4D79-429D-208E-B4F576B4446A}"/>
                </a:ext>
              </a:extLst>
            </p:cNvPr>
            <p:cNvSpPr txBox="1"/>
            <p:nvPr/>
          </p:nvSpPr>
          <p:spPr>
            <a:xfrm>
              <a:off x="2497817" y="4247008"/>
              <a:ext cx="1074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He (</a:t>
              </a:r>
              <a:r>
                <a:rPr lang="en-US" sz="1400" noProof="0" dirty="0" err="1"/>
                <a:t>p.t.</a:t>
              </a:r>
              <a:r>
                <a:rPr lang="en-US" sz="1400" noProof="0" dirty="0"/>
                <a:t>)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58E1E70-64EA-50B7-BAF4-2B15D9F2F3AA}"/>
                </a:ext>
              </a:extLst>
            </p:cNvPr>
            <p:cNvSpPr txBox="1"/>
            <p:nvPr/>
          </p:nvSpPr>
          <p:spPr>
            <a:xfrm>
              <a:off x="1960546" y="3326561"/>
              <a:ext cx="1074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4</a:t>
              </a:r>
              <a:r>
                <a:rPr lang="en-US" sz="1400" noProof="0" dirty="0"/>
                <a:t>He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BF0D90F0-129B-9A63-D63C-CD42BBB637E8}"/>
                </a:ext>
              </a:extLst>
            </p:cNvPr>
            <p:cNvSpPr txBox="1"/>
            <p:nvPr/>
          </p:nvSpPr>
          <p:spPr>
            <a:xfrm>
              <a:off x="1494836" y="3600515"/>
              <a:ext cx="1074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noProof="0" dirty="0"/>
                <a:t>3</a:t>
              </a:r>
              <a:r>
                <a:rPr lang="en-US" sz="1400" noProof="0" dirty="0"/>
                <a:t>He</a:t>
              </a:r>
            </a:p>
          </p:txBody>
        </p: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C2165500-AA47-0837-D135-D14A800E09AF}"/>
                </a:ext>
              </a:extLst>
            </p:cNvPr>
            <p:cNvCxnSpPr>
              <a:cxnSpLocks/>
            </p:cNvCxnSpPr>
            <p:nvPr/>
          </p:nvCxnSpPr>
          <p:spPr>
            <a:xfrm>
              <a:off x="3553952" y="2277938"/>
              <a:ext cx="263661" cy="23010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02760D4B-C013-5EC8-623C-0E5B18FEA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8312" y="2792579"/>
              <a:ext cx="641493" cy="835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FE91F9B0-831D-46C4-AD9D-0AB0309E6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6112" y="3009971"/>
              <a:ext cx="553608" cy="4628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03A5898A-0BC7-02A2-AE87-EB423F1DA0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39881" y="3033110"/>
              <a:ext cx="503781" cy="124308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B2F8D50E-B4B6-7A54-9008-4B940CAF45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91770" y="2856081"/>
              <a:ext cx="426126" cy="58552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587708B-BF76-CC8D-EB01-5779CCB73D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5130" y="2715243"/>
              <a:ext cx="470296" cy="7297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C1962FBE-6FF5-212B-459D-F415643B8E49}"/>
                </a:ext>
              </a:extLst>
            </p:cNvPr>
            <p:cNvCxnSpPr>
              <a:cxnSpLocks/>
            </p:cNvCxnSpPr>
            <p:nvPr/>
          </p:nvCxnSpPr>
          <p:spPr>
            <a:xfrm>
              <a:off x="2319792" y="3559227"/>
              <a:ext cx="437879" cy="25071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4C010EBC-4A0E-AFFB-5F3D-7D90D3A3C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5397" y="3754403"/>
              <a:ext cx="521713" cy="293619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A974FA9D-B208-AE11-725B-07185AF02C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8969" y="4042606"/>
              <a:ext cx="155461" cy="27951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F7F8E18-0308-B192-5CBC-D0C59EC101E4}"/>
                </a:ext>
              </a:extLst>
            </p:cNvPr>
            <p:cNvSpPr txBox="1"/>
            <p:nvPr/>
          </p:nvSpPr>
          <p:spPr>
            <a:xfrm>
              <a:off x="1807547" y="4525357"/>
              <a:ext cx="1074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/>
                <a:t>H</a:t>
              </a: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CCE7DC8B-CE16-6422-2359-84945BC11F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4418" y="4554785"/>
              <a:ext cx="330979" cy="12446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2114909-F3DD-AE53-7DC5-46079D4440CD}"/>
                </a:ext>
              </a:extLst>
            </p:cNvPr>
            <p:cNvSpPr txBox="1"/>
            <p:nvPr/>
          </p:nvSpPr>
          <p:spPr>
            <a:xfrm>
              <a:off x="534021" y="712629"/>
              <a:ext cx="5177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/>
                <a:t>320 </a:t>
              </a:r>
              <a:r>
                <a:rPr lang="en-US" noProof="0" dirty="0" err="1"/>
                <a:t>CsI</a:t>
              </a:r>
              <a:r>
                <a:rPr lang="en-US" noProof="0" dirty="0"/>
                <a:t>(Tl) 12 cm thick, assembled in 8 rings, covering polar angles between 4.6 and 16 deg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E70E29E4-E146-1CCF-1B4B-8D2FBF8E08E2}"/>
              </a:ext>
            </a:extLst>
          </p:cNvPr>
          <p:cNvGrpSpPr/>
          <p:nvPr/>
        </p:nvGrpSpPr>
        <p:grpSpPr>
          <a:xfrm>
            <a:off x="6452269" y="438187"/>
            <a:ext cx="4788998" cy="3371726"/>
            <a:chOff x="6029778" y="1018976"/>
            <a:chExt cx="3040367" cy="2223175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91796B96-8247-A579-FB09-B3B8311A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029778" y="1018976"/>
              <a:ext cx="3040367" cy="2223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822A992-41B5-99A3-1F1A-66F1C9F06276}"/>
                </a:ext>
              </a:extLst>
            </p:cNvPr>
            <p:cNvSpPr txBox="1"/>
            <p:nvPr/>
          </p:nvSpPr>
          <p:spPr>
            <a:xfrm>
              <a:off x="7206506" y="2210520"/>
              <a:ext cx="1084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 err="1">
                  <a:solidFill>
                    <a:srgbClr val="FF0000"/>
                  </a:solidFill>
                  <a:highlight>
                    <a:srgbClr val="C0C0C0"/>
                  </a:highlight>
                </a:rPr>
                <a:t>p</a:t>
              </a:r>
              <a:r>
                <a:rPr lang="en-US" sz="1400" noProof="0" dirty="0" err="1">
                  <a:highlight>
                    <a:srgbClr val="C0C0C0"/>
                  </a:highlight>
                </a:rPr>
                <a:t>,</a:t>
              </a:r>
              <a:r>
                <a:rPr lang="en-US" sz="1400" noProof="0" dirty="0" err="1">
                  <a:solidFill>
                    <a:srgbClr val="00B050"/>
                  </a:solidFill>
                  <a:highlight>
                    <a:srgbClr val="C0C0C0"/>
                  </a:highlight>
                </a:rPr>
                <a:t>d</a:t>
              </a:r>
              <a:r>
                <a:rPr lang="en-US" sz="1400" noProof="0" dirty="0" err="1">
                  <a:highlight>
                    <a:srgbClr val="C0C0C0"/>
                  </a:highlight>
                </a:rPr>
                <a:t>,</a:t>
              </a:r>
              <a:r>
                <a:rPr lang="en-US" sz="1400" noProof="0" dirty="0" err="1">
                  <a:solidFill>
                    <a:srgbClr val="0000FF"/>
                  </a:solidFill>
                  <a:highlight>
                    <a:srgbClr val="C0C0C0"/>
                  </a:highlight>
                </a:rPr>
                <a:t>t</a:t>
              </a:r>
              <a:r>
                <a:rPr lang="en-US" sz="1400" noProof="0" dirty="0" err="1">
                  <a:highlight>
                    <a:srgbClr val="C0C0C0"/>
                  </a:highlight>
                </a:rPr>
                <a:t>,</a:t>
              </a:r>
              <a:r>
                <a:rPr lang="en-US" sz="1400" noProof="0" dirty="0" err="1">
                  <a:solidFill>
                    <a:srgbClr val="FFFF00"/>
                  </a:solidFill>
                  <a:highlight>
                    <a:srgbClr val="C0C0C0"/>
                  </a:highlight>
                </a:rPr>
                <a:t>H</a:t>
              </a:r>
              <a:r>
                <a:rPr lang="en-US" sz="1400" noProof="0" dirty="0">
                  <a:solidFill>
                    <a:srgbClr val="FFFF00"/>
                  </a:solidFill>
                  <a:highlight>
                    <a:srgbClr val="C0C0C0"/>
                  </a:highlight>
                </a:rPr>
                <a:t>(</a:t>
              </a:r>
              <a:r>
                <a:rPr lang="en-US" sz="1400" noProof="0" dirty="0" err="1">
                  <a:solidFill>
                    <a:srgbClr val="FFFF00"/>
                  </a:solidFill>
                  <a:highlight>
                    <a:srgbClr val="C0C0C0"/>
                  </a:highlight>
                </a:rPr>
                <a:t>p.t.</a:t>
              </a:r>
              <a:r>
                <a:rPr lang="en-US" sz="1400" noProof="0" dirty="0">
                  <a:solidFill>
                    <a:srgbClr val="FFFF00"/>
                  </a:solidFill>
                  <a:highlight>
                    <a:srgbClr val="C0C0C0"/>
                  </a:highlight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87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13B5F04-1E30-B5D7-4E96-6E9E2958605F}"/>
              </a:ext>
            </a:extLst>
          </p:cNvPr>
          <p:cNvSpPr/>
          <p:nvPr/>
        </p:nvSpPr>
        <p:spPr>
          <a:xfrm>
            <a:off x="3332409" y="3429000"/>
            <a:ext cx="2881441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Segnaposto data 22">
            <a:extLst>
              <a:ext uri="{FF2B5EF4-FFF2-40B4-BE49-F238E27FC236}">
                <a16:creationId xmlns:a16="http://schemas.microsoft.com/office/drawing/2014/main" id="{0E208CD1-8354-4F89-27DB-D347E471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9501A7B-44D9-878B-BA0B-D83D4D8D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8DDDFFAD-AA1C-6D81-4964-FC4D2FE53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27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E4C1B62-BB0C-7D3F-B1C9-F95F81BB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noProof="0" dirty="0"/>
              <a:t>ASY-EOS</a:t>
            </a:r>
            <a:r>
              <a:rPr lang="en-US" sz="2400" noProof="0" dirty="0"/>
              <a:t> I: background rejection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44CA86-15CA-64B4-AE0F-4EDDC180E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98"/>
          <a:stretch/>
        </p:blipFill>
        <p:spPr>
          <a:xfrm>
            <a:off x="4901362" y="490905"/>
            <a:ext cx="6121801" cy="6041733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40D00CA-EED7-AC51-7217-4F6F91616901}"/>
              </a:ext>
            </a:extLst>
          </p:cNvPr>
          <p:cNvGrpSpPr/>
          <p:nvPr/>
        </p:nvGrpSpPr>
        <p:grpSpPr>
          <a:xfrm>
            <a:off x="0" y="1749069"/>
            <a:ext cx="4976864" cy="2758384"/>
            <a:chOff x="4167360" y="3559652"/>
            <a:chExt cx="4976864" cy="2758384"/>
          </a:xfrm>
          <a:noFill/>
        </p:grpSpPr>
        <p:sp>
          <p:nvSpPr>
            <p:cNvPr id="10" name="CustomShape 5">
              <a:extLst>
                <a:ext uri="{FF2B5EF4-FFF2-40B4-BE49-F238E27FC236}">
                  <a16:creationId xmlns:a16="http://schemas.microsoft.com/office/drawing/2014/main" id="{01C17506-FC16-38DA-B0A7-FC62D6E7C06D}"/>
                </a:ext>
              </a:extLst>
            </p:cNvPr>
            <p:cNvSpPr/>
            <p:nvPr/>
          </p:nvSpPr>
          <p:spPr>
            <a:xfrm>
              <a:off x="4958375" y="5993435"/>
              <a:ext cx="3901985" cy="324601"/>
            </a:xfrm>
            <a:prstGeom prst="rect">
              <a:avLst/>
            </a:prstGeom>
            <a:grpFill/>
          </p:spPr>
          <p:txBody>
            <a:bodyPr wrap="none" lIns="81639" tIns="40820" rIns="81639" bIns="40820"/>
            <a:lstStyle/>
            <a:p>
              <a:r>
                <a:rPr lang="en-US" sz="1500" b="1" noProof="0" dirty="0">
                  <a:solidFill>
                    <a:srgbClr val="008000"/>
                  </a:solidFill>
                  <a:latin typeface="Comic Sans MS"/>
                </a:rPr>
                <a:t>ad. from P. Danielewicz et al., PLB 1985</a:t>
              </a:r>
              <a:endParaRPr lang="en-US" noProof="0" dirty="0"/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DCE9BA08-2A81-DAAD-2D41-FC02BE6DF6BD}"/>
                </a:ext>
              </a:extLst>
            </p:cNvPr>
            <p:cNvGrpSpPr/>
            <p:nvPr/>
          </p:nvGrpSpPr>
          <p:grpSpPr>
            <a:xfrm>
              <a:off x="4981825" y="4840342"/>
              <a:ext cx="2594776" cy="1155619"/>
              <a:chOff x="5492118" y="5335583"/>
              <a:chExt cx="2860561" cy="1273857"/>
            </a:xfrm>
            <a:grpFill/>
          </p:grpSpPr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8ACDC3C-FA4E-3A91-82E3-69975DDD98A2}"/>
                  </a:ext>
                </a:extLst>
              </p:cNvPr>
              <p:cNvSpPr txBox="1"/>
              <p:nvPr/>
            </p:nvSpPr>
            <p:spPr>
              <a:xfrm>
                <a:off x="5492118" y="5335583"/>
                <a:ext cx="2356506" cy="4071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noProof="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</a:t>
                </a:r>
                <a:r>
                  <a:rPr lang="en-US" b="1" noProof="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Ball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CE25A44-9505-75B4-0C47-8204D125B967}"/>
                  </a:ext>
                </a:extLst>
              </p:cNvPr>
              <p:cNvSpPr txBox="1"/>
              <p:nvPr/>
            </p:nvSpPr>
            <p:spPr>
              <a:xfrm>
                <a:off x="7344567" y="5335583"/>
                <a:ext cx="1008112" cy="4071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b="1" i="1" noProof="0" dirty="0">
                    <a:solidFill>
                      <a:srgbClr val="FF0000"/>
                    </a:solidFill>
                  </a:rPr>
                  <a:t>M </a:t>
                </a:r>
                <a:r>
                  <a:rPr lang="en-US" b="1" i="1" noProof="0" dirty="0">
                    <a:solidFill>
                      <a:srgbClr val="FF0000"/>
                    </a:solidFill>
                    <a:sym typeface="Symbol"/>
                  </a:rPr>
                  <a:t> 2</a:t>
                </a:r>
                <a:endParaRPr lang="en-US" b="1" i="1" noProof="0" dirty="0">
                  <a:solidFill>
                    <a:srgbClr val="FF0000"/>
                  </a:solidFill>
                </a:endParaRPr>
              </a:p>
            </p:txBody>
          </p:sp>
          <p:graphicFrame>
            <p:nvGraphicFramePr>
              <p:cNvPr id="21" name="Oggetto 20">
                <a:extLst>
                  <a:ext uri="{FF2B5EF4-FFF2-40B4-BE49-F238E27FC236}">
                    <a16:creationId xmlns:a16="http://schemas.microsoft.com/office/drawing/2014/main" id="{2DD397E6-5646-88D5-389E-A49CAD6479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5805920"/>
                  </p:ext>
                </p:extLst>
              </p:nvPr>
            </p:nvGraphicFramePr>
            <p:xfrm>
              <a:off x="6380431" y="5764226"/>
              <a:ext cx="1659103" cy="8452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zione" r:id="rId4" imgW="609480" imgH="431640" progId="Equation.3">
                      <p:embed/>
                    </p:oleObj>
                  </mc:Choice>
                  <mc:Fallback>
                    <p:oleObj name="Equazione" r:id="rId4" imgW="609480" imgH="431640" progId="Equation.3">
                      <p:embed/>
                      <p:pic>
                        <p:nvPicPr>
                          <p:cNvPr id="21" name="Oggetto 20">
                            <a:extLst>
                              <a:ext uri="{FF2B5EF4-FFF2-40B4-BE49-F238E27FC236}">
                                <a16:creationId xmlns:a16="http://schemas.microsoft.com/office/drawing/2014/main" id="{2DD397E6-5646-88D5-389E-A49CAD64794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80431" y="5764226"/>
                            <a:ext cx="1659103" cy="84521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EEFD0739-5953-1C74-F476-04F2D8B28AB8}"/>
                </a:ext>
              </a:extLst>
            </p:cNvPr>
            <p:cNvGrpSpPr/>
            <p:nvPr/>
          </p:nvGrpSpPr>
          <p:grpSpPr>
            <a:xfrm>
              <a:off x="4167360" y="3559652"/>
              <a:ext cx="4976864" cy="1170868"/>
              <a:chOff x="4594225" y="3923853"/>
              <a:chExt cx="5486647" cy="1290664"/>
            </a:xfrm>
            <a:grpFill/>
          </p:grpSpPr>
          <p:sp>
            <p:nvSpPr>
              <p:cNvPr id="13" name="CustomShape 6">
                <a:extLst>
                  <a:ext uri="{FF2B5EF4-FFF2-40B4-BE49-F238E27FC236}">
                    <a16:creationId xmlns:a16="http://schemas.microsoft.com/office/drawing/2014/main" id="{93A2AD31-82A5-56F4-209F-EF1EE5454C9C}"/>
                  </a:ext>
                </a:extLst>
              </p:cNvPr>
              <p:cNvSpPr/>
              <p:nvPr/>
            </p:nvSpPr>
            <p:spPr>
              <a:xfrm>
                <a:off x="8744624" y="4383981"/>
                <a:ext cx="1336248" cy="402120"/>
              </a:xfrm>
              <a:prstGeom prst="rect">
                <a:avLst/>
              </a:prstGeom>
              <a:grpFill/>
            </p:spPr>
            <p:txBody>
              <a:bodyPr lIns="90000" tIns="45000" rIns="90000" bIns="45000"/>
              <a:lstStyle/>
              <a:p>
                <a:r>
                  <a:rPr lang="en-US" sz="1600" noProof="0" dirty="0">
                    <a:solidFill>
                      <a:srgbClr val="000000"/>
                    </a:solidFill>
                    <a:latin typeface="Comic Sans MS"/>
                  </a:rPr>
                  <a:t>for </a:t>
                </a:r>
                <a:r>
                  <a:rPr lang="en-US" sz="1600" noProof="0" dirty="0" err="1">
                    <a:solidFill>
                      <a:srgbClr val="000000"/>
                    </a:solidFill>
                    <a:latin typeface="Comic Sans MS"/>
                  </a:rPr>
                  <a:t>Y</a:t>
                </a:r>
                <a:r>
                  <a:rPr lang="en-US" sz="1600" baseline="-25000" noProof="0" dirty="0" err="1">
                    <a:solidFill>
                      <a:srgbClr val="000000"/>
                    </a:solidFill>
                    <a:latin typeface="Comic Sans MS"/>
                  </a:rPr>
                  <a:t>cm</a:t>
                </a:r>
                <a:r>
                  <a:rPr lang="en-US" sz="1600" noProof="0" dirty="0">
                    <a:solidFill>
                      <a:srgbClr val="000000"/>
                    </a:solidFill>
                    <a:latin typeface="Comic Sans MS"/>
                  </a:rPr>
                  <a:t>&gt;0.1</a:t>
                </a:r>
                <a:endParaRPr lang="en-US" sz="1600" noProof="0" dirty="0"/>
              </a:p>
            </p:txBody>
          </p:sp>
          <p:sp>
            <p:nvSpPr>
              <p:cNvPr id="14" name="CustomShape 7">
                <a:extLst>
                  <a:ext uri="{FF2B5EF4-FFF2-40B4-BE49-F238E27FC236}">
                    <a16:creationId xmlns:a16="http://schemas.microsoft.com/office/drawing/2014/main" id="{EFFFC0F5-F03E-E3DF-D9C9-4E587CE5AC25}"/>
                  </a:ext>
                </a:extLst>
              </p:cNvPr>
              <p:cNvSpPr/>
              <p:nvPr/>
            </p:nvSpPr>
            <p:spPr>
              <a:xfrm>
                <a:off x="8744624" y="4781061"/>
                <a:ext cx="1336248" cy="401760"/>
              </a:xfrm>
              <a:prstGeom prst="rect">
                <a:avLst/>
              </a:prstGeom>
              <a:grpFill/>
            </p:spPr>
            <p:txBody>
              <a:bodyPr lIns="90000" tIns="45000" rIns="90000" bIns="45000"/>
              <a:lstStyle/>
              <a:p>
                <a:r>
                  <a:rPr lang="en-US" sz="1600" noProof="0" dirty="0">
                    <a:solidFill>
                      <a:srgbClr val="000000"/>
                    </a:solidFill>
                    <a:latin typeface="Comic Sans MS"/>
                  </a:rPr>
                  <a:t>for </a:t>
                </a:r>
                <a:r>
                  <a:rPr lang="en-US" sz="1600" noProof="0" dirty="0" err="1">
                    <a:solidFill>
                      <a:srgbClr val="000000"/>
                    </a:solidFill>
                    <a:latin typeface="Comic Sans MS"/>
                  </a:rPr>
                  <a:t>Y</a:t>
                </a:r>
                <a:r>
                  <a:rPr lang="en-US" sz="1600" baseline="-25000" noProof="0" dirty="0" err="1">
                    <a:solidFill>
                      <a:srgbClr val="000000"/>
                    </a:solidFill>
                    <a:latin typeface="Comic Sans MS"/>
                  </a:rPr>
                  <a:t>cm</a:t>
                </a:r>
                <a:r>
                  <a:rPr lang="en-US" sz="1600" noProof="0" dirty="0">
                    <a:solidFill>
                      <a:srgbClr val="000000"/>
                    </a:solidFill>
                    <a:latin typeface="Comic Sans MS"/>
                  </a:rPr>
                  <a:t>&lt;0.1</a:t>
                </a:r>
                <a:endParaRPr lang="en-US" sz="1600" noProof="0" dirty="0"/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0C32737-CC71-1C07-9EC4-30FD15E88964}"/>
                  </a:ext>
                </a:extLst>
              </p:cNvPr>
              <p:cNvSpPr txBox="1"/>
              <p:nvPr/>
            </p:nvSpPr>
            <p:spPr>
              <a:xfrm>
                <a:off x="5688384" y="3955791"/>
                <a:ext cx="2356506" cy="4071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noProof="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CHIMERA</a:t>
                </a: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4FA7A11-0847-0027-4306-E577DAF8FB78}"/>
                  </a:ext>
                </a:extLst>
              </p:cNvPr>
              <p:cNvSpPr txBox="1"/>
              <p:nvPr/>
            </p:nvSpPr>
            <p:spPr>
              <a:xfrm>
                <a:off x="7848624" y="3923853"/>
                <a:ext cx="2016224" cy="4071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b="1" i="1" noProof="0" dirty="0">
                    <a:solidFill>
                      <a:srgbClr val="FF0000"/>
                    </a:solidFill>
                  </a:rPr>
                  <a:t>M(</a:t>
                </a:r>
                <a:r>
                  <a:rPr lang="en-US" b="1" i="1" noProof="0" dirty="0" err="1">
                    <a:solidFill>
                      <a:srgbClr val="FF0000"/>
                    </a:solidFill>
                  </a:rPr>
                  <a:t>Y</a:t>
                </a:r>
                <a:r>
                  <a:rPr lang="en-US" b="1" i="1" baseline="-25000" noProof="0" dirty="0" err="1">
                    <a:solidFill>
                      <a:srgbClr val="FF0000"/>
                    </a:solidFill>
                  </a:rPr>
                  <a:t>cm</a:t>
                </a:r>
                <a:r>
                  <a:rPr lang="en-US" b="1" i="1" noProof="0" dirty="0">
                    <a:solidFill>
                      <a:srgbClr val="FF0000"/>
                    </a:solidFill>
                  </a:rPr>
                  <a:t>&gt;0.1) </a:t>
                </a:r>
                <a:r>
                  <a:rPr lang="en-US" b="1" i="1" noProof="0" dirty="0">
                    <a:solidFill>
                      <a:srgbClr val="FF0000"/>
                    </a:solidFill>
                    <a:sym typeface="Symbol"/>
                  </a:rPr>
                  <a:t> 4</a:t>
                </a:r>
                <a:endParaRPr lang="en-US" b="1" i="1" noProof="0" dirty="0">
                  <a:solidFill>
                    <a:srgbClr val="FF0000"/>
                  </a:solidFill>
                </a:endParaRPr>
              </a:p>
            </p:txBody>
          </p:sp>
          <p:graphicFrame>
            <p:nvGraphicFramePr>
              <p:cNvPr id="17" name="Object 2">
                <a:extLst>
                  <a:ext uri="{FF2B5EF4-FFF2-40B4-BE49-F238E27FC236}">
                    <a16:creationId xmlns:a16="http://schemas.microsoft.com/office/drawing/2014/main" id="{5521518D-F931-4A94-A4C9-A16A50B321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94225" y="4356101"/>
              <a:ext cx="2668834" cy="8584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zione" r:id="rId6" imgW="965160" imgH="431640" progId="Equation.3">
                      <p:embed/>
                    </p:oleObj>
                  </mc:Choice>
                  <mc:Fallback>
                    <p:oleObj name="Equazione" r:id="rId6" imgW="965160" imgH="431640" progId="Equation.3">
                      <p:embed/>
                      <p:pic>
                        <p:nvPicPr>
                          <p:cNvPr id="17" name="Object 2">
                            <a:extLst>
                              <a:ext uri="{FF2B5EF4-FFF2-40B4-BE49-F238E27FC236}">
                                <a16:creationId xmlns:a16="http://schemas.microsoft.com/office/drawing/2014/main" id="{5521518D-F931-4A94-A4C9-A16A50B321F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94225" y="4356101"/>
                            <a:ext cx="2668834" cy="85841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3">
                <a:extLst>
                  <a:ext uri="{FF2B5EF4-FFF2-40B4-BE49-F238E27FC236}">
                    <a16:creationId xmlns:a16="http://schemas.microsoft.com/office/drawing/2014/main" id="{E37F1698-EEFA-A410-5CE2-C05E262F60C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17098" y="4366049"/>
              <a:ext cx="1154254" cy="7631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zione" r:id="rId8" imgW="495000" imgH="457200" progId="Equation.3">
                      <p:embed/>
                    </p:oleObj>
                  </mc:Choice>
                  <mc:Fallback>
                    <p:oleObj name="Equazione" r:id="rId8" imgW="495000" imgH="457200" progId="Equation.3">
                      <p:embed/>
                      <p:pic>
                        <p:nvPicPr>
                          <p:cNvPr id="18" name="Object 3">
                            <a:extLst>
                              <a:ext uri="{FF2B5EF4-FFF2-40B4-BE49-F238E27FC236}">
                                <a16:creationId xmlns:a16="http://schemas.microsoft.com/office/drawing/2014/main" id="{E37F1698-EEFA-A410-5CE2-C05E262F60C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17098" y="4366049"/>
                            <a:ext cx="1154254" cy="76316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id="{76862316-8BEF-0474-1FFC-9141DF6A1573}"/>
              </a:ext>
            </a:extLst>
          </p:cNvPr>
          <p:cNvSpPr/>
          <p:nvPr/>
        </p:nvSpPr>
        <p:spPr>
          <a:xfrm>
            <a:off x="6732773" y="3587249"/>
            <a:ext cx="1264933" cy="244939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noProof="0" dirty="0">
                <a:solidFill>
                  <a:srgbClr val="FF0000"/>
                </a:solidFill>
                <a:latin typeface="Comic Sans MS" pitchFamily="66" charset="0"/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20536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1">
            <a:extLst>
              <a:ext uri="{FF2B5EF4-FFF2-40B4-BE49-F238E27FC236}">
                <a16:creationId xmlns:a16="http://schemas.microsoft.com/office/drawing/2014/main" id="{0BF93403-7E78-81A7-40C9-B8469FE604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013" r="3261" b="8433"/>
          <a:stretch/>
        </p:blipFill>
        <p:spPr>
          <a:xfrm>
            <a:off x="792361" y="2219221"/>
            <a:ext cx="4357335" cy="4435717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94B2CF-3222-1316-94D2-1A1319F2D8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4538E8-6CD5-5E82-C37C-B35A5B562E6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39A710-2CED-2278-DA75-C064894960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noProof="0" dirty="0"/>
              <a:t>2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8D832DB-CE38-2FFA-9761-4591CDD412D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 noProof="0" dirty="0" err="1"/>
              <a:t>Nucear</a:t>
            </a:r>
            <a:r>
              <a:rPr lang="en-US" noProof="0" dirty="0"/>
              <a:t> matter EOS and symmetry energy</a:t>
            </a:r>
          </a:p>
        </p:txBody>
      </p:sp>
      <p:graphicFrame>
        <p:nvGraphicFramePr>
          <p:cNvPr id="11" name="Object 18">
            <a:extLst>
              <a:ext uri="{FF2B5EF4-FFF2-40B4-BE49-F238E27FC236}">
                <a16:creationId xmlns:a16="http://schemas.microsoft.com/office/drawing/2014/main" id="{D7C4A339-4293-C709-0B9B-D1ED57DD2A48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208280" y="1342852"/>
          <a:ext cx="2320274" cy="71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20480" imgH="469800" progId="Equation.DSMT4">
                  <p:embed/>
                </p:oleObj>
              </mc:Choice>
              <mc:Fallback>
                <p:oleObj name="Equation" r:id="rId17" imgW="1320480" imgH="469800" progId="Equation.DSMT4">
                  <p:embed/>
                  <p:pic>
                    <p:nvPicPr>
                      <p:cNvPr id="11" name="Object 18">
                        <a:extLst>
                          <a:ext uri="{FF2B5EF4-FFF2-40B4-BE49-F238E27FC236}">
                            <a16:creationId xmlns:a16="http://schemas.microsoft.com/office/drawing/2014/main" id="{D7C4A339-4293-C709-0B9B-D1ED57DD2A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80" y="1342852"/>
                        <a:ext cx="2320274" cy="71906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uppo 24">
            <a:extLst>
              <a:ext uri="{FF2B5EF4-FFF2-40B4-BE49-F238E27FC236}">
                <a16:creationId xmlns:a16="http://schemas.microsoft.com/office/drawing/2014/main" id="{CC069C55-6DFC-6340-E3E6-F51B69FD7C3A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084068" y="677182"/>
            <a:ext cx="7751806" cy="5570108"/>
            <a:chOff x="4084068" y="677182"/>
            <a:chExt cx="7751806" cy="5570108"/>
          </a:xfrm>
        </p:grpSpPr>
        <p:sp>
          <p:nvSpPr>
            <p:cNvPr id="9" name="Textfeld 13">
              <a:extLst>
                <a:ext uri="{FF2B5EF4-FFF2-40B4-BE49-F238E27FC236}">
                  <a16:creationId xmlns:a16="http://schemas.microsoft.com/office/drawing/2014/main" id="{ADB00C38-5E50-72E2-38CD-3AE22C32EFF8}"/>
                </a:ext>
              </a:extLst>
            </p:cNvPr>
            <p:cNvSpPr txBox="1"/>
            <p:nvPr/>
          </p:nvSpPr>
          <p:spPr>
            <a:xfrm>
              <a:off x="4084068" y="3601482"/>
              <a:ext cx="1528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000FF"/>
                  </a:solidFill>
                </a:rPr>
                <a:t>Symmetry energy</a:t>
              </a:r>
            </a:p>
          </p:txBody>
        </p:sp>
        <p:cxnSp>
          <p:nvCxnSpPr>
            <p:cNvPr id="8" name="Gerade Verbindung mit Pfeil 11">
              <a:extLst>
                <a:ext uri="{FF2B5EF4-FFF2-40B4-BE49-F238E27FC236}">
                  <a16:creationId xmlns:a16="http://schemas.microsoft.com/office/drawing/2014/main" id="{6183990A-E916-4E55-25CF-BDD483A06796}"/>
                </a:ext>
              </a:extLst>
            </p:cNvPr>
            <p:cNvCxnSpPr/>
            <p:nvPr/>
          </p:nvCxnSpPr>
          <p:spPr bwMode="auto">
            <a:xfrm>
              <a:off x="4232602" y="2721932"/>
              <a:ext cx="0" cy="2306567"/>
            </a:xfrm>
            <a:prstGeom prst="straightConnector1">
              <a:avLst/>
            </a:prstGeom>
            <a:solidFill>
              <a:srgbClr val="3366FF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9AE14535-E829-70A1-E1FF-0CE916FCF177}"/>
                </a:ext>
              </a:extLst>
            </p:cNvPr>
            <p:cNvGrpSpPr/>
            <p:nvPr/>
          </p:nvGrpSpPr>
          <p:grpSpPr>
            <a:xfrm>
              <a:off x="6266547" y="677182"/>
              <a:ext cx="5569327" cy="5570108"/>
              <a:chOff x="6266547" y="677182"/>
              <a:chExt cx="5569327" cy="5570108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87A18206-AA86-4648-BE80-6C0F080966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13165" y="1323300"/>
                <a:ext cx="3479904" cy="3701992"/>
                <a:chOff x="2752716" y="1490745"/>
                <a:chExt cx="3910004" cy="4159542"/>
              </a:xfrm>
            </p:grpSpPr>
            <p:pic>
              <p:nvPicPr>
                <p:cNvPr id="30" name="Immagine 29">
                  <a:extLst>
                    <a:ext uri="{FF2B5EF4-FFF2-40B4-BE49-F238E27FC236}">
                      <a16:creationId xmlns:a16="http://schemas.microsoft.com/office/drawing/2014/main" id="{4CA3004E-8C96-466F-8D8D-AEAA0CA09E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l="2274" r="11275"/>
                <a:stretch/>
              </p:blipFill>
              <p:spPr>
                <a:xfrm>
                  <a:off x="3272675" y="1490745"/>
                  <a:ext cx="3390045" cy="4159542"/>
                </a:xfrm>
                <a:prstGeom prst="rect">
                  <a:avLst/>
                </a:prstGeom>
              </p:spPr>
            </p:pic>
            <p:pic>
              <p:nvPicPr>
                <p:cNvPr id="32" name="Immagine 31">
                  <a:extLst>
                    <a:ext uri="{FF2B5EF4-FFF2-40B4-BE49-F238E27FC236}">
                      <a16:creationId xmlns:a16="http://schemas.microsoft.com/office/drawing/2014/main" id="{5BE5BFAB-A70C-4CB6-A70D-C93049952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52716" y="2206906"/>
                  <a:ext cx="526797" cy="1710672"/>
                </a:xfrm>
                <a:prstGeom prst="rect">
                  <a:avLst/>
                </a:prstGeom>
              </p:spPr>
            </p:pic>
          </p:grpSp>
          <p:graphicFrame>
            <p:nvGraphicFramePr>
              <p:cNvPr id="12" name="Object 4">
                <a:extLst>
                  <a:ext uri="{FF2B5EF4-FFF2-40B4-BE49-F238E27FC236}">
                    <a16:creationId xmlns:a16="http://schemas.microsoft.com/office/drawing/2014/main" id="{B1F922BC-69DB-3A3D-8FF1-092F6BAC4C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35166" y="677182"/>
              <a:ext cx="4232091" cy="4801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1" imgW="2145960" imgH="241200" progId="Equation.DSMT4">
                      <p:embed/>
                    </p:oleObj>
                  </mc:Choice>
                  <mc:Fallback>
                    <p:oleObj name="Equation" r:id="rId21" imgW="2145960" imgH="241200" progId="Equation.DSMT4">
                      <p:embed/>
                      <p:pic>
                        <p:nvPicPr>
                          <p:cNvPr id="12" name="Object 4">
                            <a:extLst>
                              <a:ext uri="{FF2B5EF4-FFF2-40B4-BE49-F238E27FC236}">
                                <a16:creationId xmlns:a16="http://schemas.microsoft.com/office/drawing/2014/main" id="{B1F922BC-69DB-3A3D-8FF1-092F6BAC4C6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35166" y="677182"/>
                            <a:ext cx="4232091" cy="480174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98E26E0-E9FB-CFB3-8676-36259D621274}"/>
                  </a:ext>
                </a:extLst>
              </p:cNvPr>
              <p:cNvSpPr txBox="1"/>
              <p:nvPr/>
            </p:nvSpPr>
            <p:spPr>
              <a:xfrm>
                <a:off x="6266547" y="5170072"/>
                <a:ext cx="5569327" cy="1077218"/>
              </a:xfrm>
              <a:prstGeom prst="rect">
                <a:avLst/>
              </a:prstGeom>
              <a:noFill/>
              <a:ln w="63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symmetry energy is the difference between the energy of the symmetric matter (δ=0) and neutron matter (δ=1) and describes how the energy of asymmetric nuclear (N≠Z) </a:t>
                </a:r>
                <a:r>
                  <a:rPr lang="en-US" sz="1600" kern="0" noProof="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/>
                  </a:rPr>
                  <a:t>depends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on the saturation density</a:t>
                </a:r>
              </a:p>
            </p:txBody>
          </p:sp>
        </p:grpSp>
      </p:grp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84A14285-3D3A-039C-4079-231735FFA995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262743" y="576697"/>
          <a:ext cx="4107498" cy="58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336760" imgH="253800" progId="Equation.DSMT4">
                  <p:embed/>
                </p:oleObj>
              </mc:Choice>
              <mc:Fallback>
                <p:oleObj name="Equation" r:id="rId23" imgW="2336760" imgH="253800" progId="Equation.DSMT4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84A14285-3D3A-039C-4079-231735FFA9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743" y="576697"/>
                        <a:ext cx="4107498" cy="58065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ED7D3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20">
            <a:extLst>
              <a:ext uri="{FF2B5EF4-FFF2-40B4-BE49-F238E27FC236}">
                <a16:creationId xmlns:a16="http://schemas.microsoft.com/office/drawing/2014/main" id="{7DA0DC72-CEAD-2874-6BAE-796FC5DF11D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166024" y="5088514"/>
            <a:ext cx="1792753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Symmetric matter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 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BA9E5E1-DB05-FF75-8366-C9339B6C476D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98378" y="551529"/>
            <a:ext cx="3433739" cy="1339898"/>
            <a:chOff x="198378" y="551529"/>
            <a:chExt cx="3433739" cy="1339898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F70C9B05-FE5A-8771-791E-75D1B8F20187}"/>
                </a:ext>
              </a:extLst>
            </p:cNvPr>
            <p:cNvSpPr/>
            <p:nvPr/>
          </p:nvSpPr>
          <p:spPr>
            <a:xfrm>
              <a:off x="2309944" y="551529"/>
              <a:ext cx="1322173" cy="649722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92DC42B1-5BE5-95F8-4367-2251F260F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976" y="1058916"/>
              <a:ext cx="1307770" cy="31824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CD65DBB-349E-00D2-E68D-6D1C3E680FEB}"/>
                </a:ext>
              </a:extLst>
            </p:cNvPr>
            <p:cNvSpPr txBox="1"/>
            <p:nvPr/>
          </p:nvSpPr>
          <p:spPr>
            <a:xfrm>
              <a:off x="198378" y="968097"/>
              <a:ext cx="11089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00B050"/>
                  </a:solidFill>
                  <a:latin typeface="Garamond" panose="02020404030301010803" pitchFamily="18" charset="0"/>
                </a:rPr>
                <a:t>Quite well known</a:t>
              </a:r>
            </a:p>
          </p:txBody>
        </p:sp>
      </p:grpSp>
      <p:sp>
        <p:nvSpPr>
          <p:cNvPr id="7" name="Textfeld 9">
            <a:extLst>
              <a:ext uri="{FF2B5EF4-FFF2-40B4-BE49-F238E27FC236}">
                <a16:creationId xmlns:a16="http://schemas.microsoft.com/office/drawing/2014/main" id="{A0E7C122-5EA0-D968-BD12-C3BC7860E10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166024" y="3840420"/>
            <a:ext cx="1610011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Neutron matter 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Arial" pitchFamily="34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=1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FA0B464-9570-3C24-3513-2CF9F5FF4507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3785885" y="520675"/>
            <a:ext cx="3081361" cy="1423923"/>
            <a:chOff x="3785885" y="520675"/>
            <a:chExt cx="3081361" cy="1423923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B2F03448-4029-95B0-5D49-D01AEED051CD}"/>
                </a:ext>
              </a:extLst>
            </p:cNvPr>
            <p:cNvSpPr/>
            <p:nvPr/>
          </p:nvSpPr>
          <p:spPr>
            <a:xfrm>
              <a:off x="3785885" y="520675"/>
              <a:ext cx="893434" cy="64972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86904787-DB1C-BF65-FBBF-70C934AA4A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0403" y="968097"/>
              <a:ext cx="1286791" cy="7229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25E84DE-6F3A-1A6B-9ADA-111D1D026AF8}"/>
                </a:ext>
              </a:extLst>
            </p:cNvPr>
            <p:cNvSpPr txBox="1"/>
            <p:nvPr/>
          </p:nvSpPr>
          <p:spPr>
            <a:xfrm>
              <a:off x="5758270" y="1298267"/>
              <a:ext cx="1108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FF0000"/>
                  </a:solidFill>
                  <a:latin typeface="Garamond" panose="02020404030301010803" pitchFamily="18" charset="0"/>
                </a:rPr>
                <a:t>Not well known</a:t>
              </a:r>
            </a:p>
          </p:txBody>
        </p:sp>
      </p:grpSp>
      <p:sp>
        <p:nvSpPr>
          <p:cNvPr id="34" name="Freihandform 10">
            <a:extLst>
              <a:ext uri="{FF2B5EF4-FFF2-40B4-BE49-F238E27FC236}">
                <a16:creationId xmlns:a16="http://schemas.microsoft.com/office/drawing/2014/main" id="{E7F323B6-5F6C-45E7-8F8B-0AE8A35538F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180430" y="4828349"/>
            <a:ext cx="3273929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i="1" noProof="0" dirty="0">
                <a:solidFill>
                  <a:srgbClr val="000066"/>
                </a:solidFill>
                <a:latin typeface="Verdana" pitchFamily="34"/>
                <a:ea typeface="Bitstream Vera Sans" pitchFamily="2"/>
                <a:cs typeface="Bitstream Vera Sans" pitchFamily="2"/>
              </a:rPr>
              <a:t>Fuchs and Wolter, EPJA 30 (2006)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704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22" y="-35550"/>
            <a:ext cx="9144000" cy="19852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949662"/>
            <a:ext cx="3000683" cy="298821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085185"/>
            <a:ext cx="2724766" cy="72082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952" y="2162003"/>
            <a:ext cx="4536504" cy="4668676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0DE3CCE-EC6E-934A-C9FA-82053165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AEFAAE-6461-2ACB-7794-23C67D4BE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A083A89-615C-E34A-BBB0-4214C199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29</a:t>
            </a:fld>
            <a:endParaRPr lang="en-US" noProof="0" dirty="0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BC2335BB-8CB9-486C-917D-DF1590AE1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9198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1">
            <a:extLst>
              <a:ext uri="{FF2B5EF4-FFF2-40B4-BE49-F238E27FC236}">
                <a16:creationId xmlns:a16="http://schemas.microsoft.com/office/drawing/2014/main" id="{0BF93403-7E78-81A7-40C9-B8469FE604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013" r="3261" b="8433"/>
          <a:stretch/>
        </p:blipFill>
        <p:spPr>
          <a:xfrm>
            <a:off x="792361" y="2219221"/>
            <a:ext cx="4357335" cy="44357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8D832DB-CE38-2FFA-9761-4591CDD412D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sz="2000" b="1" noProof="0" dirty="0"/>
              <a:t>Nuclear matter EOS and symmetry energy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94B2CF-3222-1316-94D2-1A1319F2D8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noProof="0" dirty="0"/>
              <a:t>24/09/2025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4538E8-6CD5-5E82-C37C-B35A5B562E6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noProof="0" dirty="0"/>
              <a:t>XCI </a:t>
            </a:r>
            <a:r>
              <a:rPr lang="en-US" noProof="0" dirty="0" err="1"/>
              <a:t>Congresso</a:t>
            </a:r>
            <a:r>
              <a:rPr lang="en-US" noProof="0" dirty="0"/>
              <a:t> Nazionale SIF Palermo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39A710-2CED-2278-DA75-C064894960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 noProof="0" dirty="0"/>
              <a:t>2</a:t>
            </a:r>
          </a:p>
        </p:txBody>
      </p:sp>
      <p:graphicFrame>
        <p:nvGraphicFramePr>
          <p:cNvPr id="11" name="Object 18">
            <a:extLst>
              <a:ext uri="{FF2B5EF4-FFF2-40B4-BE49-F238E27FC236}">
                <a16:creationId xmlns:a16="http://schemas.microsoft.com/office/drawing/2014/main" id="{D7C4A339-4293-C709-0B9B-D1ED57DD2A48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208280" y="1342852"/>
          <a:ext cx="2320274" cy="71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20480" imgH="469800" progId="Equation.DSMT4">
                  <p:embed/>
                </p:oleObj>
              </mc:Choice>
              <mc:Fallback>
                <p:oleObj name="Equation" r:id="rId15" imgW="1320480" imgH="469800" progId="Equation.DSMT4">
                  <p:embed/>
                  <p:pic>
                    <p:nvPicPr>
                      <p:cNvPr id="11" name="Object 18">
                        <a:extLst>
                          <a:ext uri="{FF2B5EF4-FFF2-40B4-BE49-F238E27FC236}">
                            <a16:creationId xmlns:a16="http://schemas.microsoft.com/office/drawing/2014/main" id="{D7C4A339-4293-C709-0B9B-D1ED57DD2A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80" y="1342852"/>
                        <a:ext cx="2320274" cy="71906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84A14285-3D3A-039C-4079-231735FFA995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1262743" y="576697"/>
          <a:ext cx="4107498" cy="58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336760" imgH="253800" progId="Equation.DSMT4">
                  <p:embed/>
                </p:oleObj>
              </mc:Choice>
              <mc:Fallback>
                <p:oleObj name="Equation" r:id="rId17" imgW="2336760" imgH="253800" progId="Equation.DSMT4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84A14285-3D3A-039C-4079-231735FFA9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743" y="576697"/>
                        <a:ext cx="4107498" cy="58065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ED7D3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20">
            <a:extLst>
              <a:ext uri="{FF2B5EF4-FFF2-40B4-BE49-F238E27FC236}">
                <a16:creationId xmlns:a16="http://schemas.microsoft.com/office/drawing/2014/main" id="{7DA0DC72-CEAD-2874-6BAE-796FC5DF11D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166024" y="5088514"/>
            <a:ext cx="1792753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Symmetric matter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 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BA9E5E1-DB05-FF75-8366-C9339B6C476D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198378" y="551529"/>
            <a:ext cx="3433739" cy="1339898"/>
            <a:chOff x="198378" y="551529"/>
            <a:chExt cx="3433739" cy="1339898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F70C9B05-FE5A-8771-791E-75D1B8F20187}"/>
                </a:ext>
              </a:extLst>
            </p:cNvPr>
            <p:cNvSpPr/>
            <p:nvPr/>
          </p:nvSpPr>
          <p:spPr>
            <a:xfrm>
              <a:off x="2309944" y="551529"/>
              <a:ext cx="1322173" cy="649722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92DC42B1-5BE5-95F8-4367-2251F260F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976" y="1058916"/>
              <a:ext cx="1307770" cy="31824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CD65DBB-349E-00D2-E68D-6D1C3E680FEB}"/>
                </a:ext>
              </a:extLst>
            </p:cNvPr>
            <p:cNvSpPr txBox="1"/>
            <p:nvPr/>
          </p:nvSpPr>
          <p:spPr>
            <a:xfrm>
              <a:off x="198378" y="968097"/>
              <a:ext cx="11089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00B050"/>
                  </a:solidFill>
                  <a:latin typeface="Garamond" panose="02020404030301010803" pitchFamily="18" charset="0"/>
                </a:rPr>
                <a:t>Quite well known</a:t>
              </a:r>
            </a:p>
          </p:txBody>
        </p:sp>
      </p:grpSp>
      <p:sp>
        <p:nvSpPr>
          <p:cNvPr id="7" name="Textfeld 9">
            <a:extLst>
              <a:ext uri="{FF2B5EF4-FFF2-40B4-BE49-F238E27FC236}">
                <a16:creationId xmlns:a16="http://schemas.microsoft.com/office/drawing/2014/main" id="{A0E7C122-5EA0-D968-BD12-C3BC7860E10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166024" y="3840420"/>
            <a:ext cx="1610011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Neutron matter 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Arial" pitchFamily="34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=1</a:t>
            </a:r>
          </a:p>
        </p:txBody>
      </p:sp>
      <p:sp>
        <p:nvSpPr>
          <p:cNvPr id="34" name="Freihandform 10">
            <a:extLst>
              <a:ext uri="{FF2B5EF4-FFF2-40B4-BE49-F238E27FC236}">
                <a16:creationId xmlns:a16="http://schemas.microsoft.com/office/drawing/2014/main" id="{E7F323B6-5F6C-45E7-8F8B-0AE8A35538F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180430" y="4828349"/>
            <a:ext cx="3273929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i="1" noProof="0" dirty="0">
                <a:solidFill>
                  <a:srgbClr val="000066"/>
                </a:solidFill>
                <a:latin typeface="Verdana" pitchFamily="34"/>
                <a:ea typeface="Bitstream Vera Sans" pitchFamily="2"/>
                <a:cs typeface="Bitstream Vera Sans" pitchFamily="2"/>
              </a:rPr>
              <a:t>Fuchs and Wolter, EPJA 30 (2006)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206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305" y="1769071"/>
            <a:ext cx="4650958" cy="50575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22" y="-35550"/>
            <a:ext cx="9144000" cy="1985211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81EE1F8-2402-B4F7-45F3-6C8A1764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E9F759-8E3A-9F94-D0AD-AF020180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8D6118-CCF2-3BE2-019A-14263DD22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30</a:t>
            </a:fld>
            <a:endParaRPr lang="en-US" noProof="0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B6E5799F-60CB-AF34-4D65-C35BA1A8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8460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/>
          <p:cNvPicPr/>
          <p:nvPr/>
        </p:nvPicPr>
        <p:blipFill>
          <a:blip r:embed="rId2"/>
          <a:stretch/>
        </p:blipFill>
        <p:spPr>
          <a:xfrm>
            <a:off x="1577640" y="59760"/>
            <a:ext cx="5923080" cy="3898080"/>
          </a:xfrm>
          <a:prstGeom prst="rect">
            <a:avLst/>
          </a:prstGeom>
          <a:ln>
            <a:noFill/>
          </a:ln>
        </p:spPr>
      </p:pic>
      <p:sp>
        <p:nvSpPr>
          <p:cNvPr id="361" name="CustomShape 1"/>
          <p:cNvSpPr/>
          <p:nvPr/>
        </p:nvSpPr>
        <p:spPr>
          <a:xfrm>
            <a:off x="7896360" y="908640"/>
            <a:ext cx="25200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Transport 2017  MSU </a:t>
            </a:r>
            <a:endParaRPr lang="en-US" spc="-1" noProof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Mizuki Nishimura </a:t>
            </a:r>
            <a:endParaRPr lang="en-US" spc="-1" noProof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2" name="Picture 3"/>
          <p:cNvPicPr/>
          <p:nvPr/>
        </p:nvPicPr>
        <p:blipFill>
          <a:blip r:embed="rId3"/>
          <a:stretch/>
        </p:blipFill>
        <p:spPr>
          <a:xfrm>
            <a:off x="5432880" y="3213000"/>
            <a:ext cx="5200560" cy="3525120"/>
          </a:xfrm>
          <a:prstGeom prst="rect">
            <a:avLst/>
          </a:prstGeom>
          <a:ln>
            <a:noFill/>
          </a:ln>
        </p:spPr>
      </p:pic>
      <p:pic>
        <p:nvPicPr>
          <p:cNvPr id="363" name="Picture 4"/>
          <p:cNvPicPr/>
          <p:nvPr/>
        </p:nvPicPr>
        <p:blipFill>
          <a:blip r:embed="rId4"/>
          <a:stretch/>
        </p:blipFill>
        <p:spPr>
          <a:xfrm>
            <a:off x="12588552" y="4581128"/>
            <a:ext cx="3942000" cy="158544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64" name="CustomShape 2"/>
          <p:cNvSpPr/>
          <p:nvPr/>
        </p:nvSpPr>
        <p:spPr>
          <a:xfrm>
            <a:off x="7824360" y="1772640"/>
            <a:ext cx="259200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pc="-1" noProof="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132Sn + 124Sn
108Sn + 112Sn
124Sn + 112Sn
112Sn + 124Sn    ~300  MeV/u</a:t>
            </a:r>
            <a:endParaRPr lang="en-US" spc="-1" noProof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93EC2C-C5A1-6E3A-E4A9-9BD55B50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7491F43-09BF-B37C-B0D9-F6F79820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674165-5F6E-C11D-7051-F52862755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31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BC931784-68CA-9B1D-6867-172EE75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31274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0" name="Gruppo 76"/>
          <p:cNvGrpSpPr>
            <a:grpSpLocks/>
          </p:cNvGrpSpPr>
          <p:nvPr/>
        </p:nvGrpSpPr>
        <p:grpSpPr bwMode="auto">
          <a:xfrm>
            <a:off x="12793715" y="2439177"/>
            <a:ext cx="4679950" cy="2174875"/>
            <a:chOff x="2267744" y="2348880"/>
            <a:chExt cx="4680521" cy="2175532"/>
          </a:xfrm>
        </p:grpSpPr>
        <p:pic>
          <p:nvPicPr>
            <p:cNvPr id="40" name="Picture 651" descr="C:\Users\Simone\Desktop\POSTER TALK\caveC23_03_2011.jpg"/>
            <p:cNvPicPr>
              <a:picLocks noChangeAspect="1" noChangeArrowheads="1"/>
            </p:cNvPicPr>
            <p:nvPr/>
          </p:nvPicPr>
          <p:blipFill>
            <a:blip r:embed="rId2" cstate="print"/>
            <a:srcRect r="13013"/>
            <a:stretch>
              <a:fillRect/>
            </a:stretch>
          </p:blipFill>
          <p:spPr bwMode="auto">
            <a:xfrm>
              <a:off x="2267744" y="2348880"/>
              <a:ext cx="4393148" cy="2175532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  <a:alpha val="87000"/>
                </a:schemeClr>
              </a:solidFill>
            </a:ln>
          </p:spPr>
        </p:pic>
        <p:sp>
          <p:nvSpPr>
            <p:cNvPr id="186387" name="CasellaDiTesto 40"/>
            <p:cNvSpPr txBox="1">
              <a:spLocks noChangeArrowheads="1"/>
            </p:cNvSpPr>
            <p:nvPr/>
          </p:nvSpPr>
          <p:spPr bwMode="auto">
            <a:xfrm>
              <a:off x="5580113" y="4077072"/>
              <a:ext cx="1368152" cy="369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noProof="0" dirty="0">
                  <a:latin typeface="Calibri" pitchFamily="34" charset="0"/>
                </a:rPr>
                <a:t>LAND+VETO</a:t>
              </a:r>
            </a:p>
          </p:txBody>
        </p:sp>
        <p:sp>
          <p:nvSpPr>
            <p:cNvPr id="186388" name="CasellaDiTesto 41"/>
            <p:cNvSpPr txBox="1">
              <a:spLocks noChangeArrowheads="1"/>
            </p:cNvSpPr>
            <p:nvPr/>
          </p:nvSpPr>
          <p:spPr bwMode="auto">
            <a:xfrm>
              <a:off x="5580112" y="3068960"/>
              <a:ext cx="1008112" cy="646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noProof="0" dirty="0">
                  <a:solidFill>
                    <a:srgbClr val="0070C0"/>
                  </a:solidFill>
                  <a:latin typeface="Calibri" pitchFamily="34" charset="0"/>
                </a:rPr>
                <a:t>TOFWALL</a:t>
              </a:r>
            </a:p>
          </p:txBody>
        </p:sp>
        <p:sp>
          <p:nvSpPr>
            <p:cNvPr id="186389" name="CasellaDiTesto 42"/>
            <p:cNvSpPr txBox="1">
              <a:spLocks noChangeArrowheads="1"/>
            </p:cNvSpPr>
            <p:nvPr/>
          </p:nvSpPr>
          <p:spPr bwMode="auto">
            <a:xfrm>
              <a:off x="4211960" y="2636912"/>
              <a:ext cx="1512168" cy="369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noProof="0" dirty="0">
                  <a:solidFill>
                    <a:srgbClr val="FF00FF"/>
                  </a:solidFill>
                  <a:latin typeface="Calibri" pitchFamily="34" charset="0"/>
                </a:rPr>
                <a:t>Krakow array</a:t>
              </a:r>
            </a:p>
          </p:txBody>
        </p:sp>
        <p:sp>
          <p:nvSpPr>
            <p:cNvPr id="44" name="Trapezio 43"/>
            <p:cNvSpPr/>
            <p:nvPr/>
          </p:nvSpPr>
          <p:spPr>
            <a:xfrm rot="13500000">
              <a:off x="4814389" y="2961853"/>
              <a:ext cx="163562" cy="141305"/>
            </a:xfrm>
            <a:prstGeom prst="trapezoid">
              <a:avLst/>
            </a:prstGeom>
            <a:solidFill>
              <a:srgbClr val="CE0CB2"/>
            </a:solidFill>
            <a:ln w="127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noProof="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45" name="Connettore 2 44"/>
            <p:cNvCxnSpPr/>
            <p:nvPr/>
          </p:nvCxnSpPr>
          <p:spPr>
            <a:xfrm>
              <a:off x="4644521" y="2925316"/>
              <a:ext cx="188936" cy="71460"/>
            </a:xfrm>
            <a:prstGeom prst="straightConnector1">
              <a:avLst/>
            </a:prstGeom>
            <a:ln w="254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/>
            <p:cNvSpPr txBox="1"/>
            <p:nvPr/>
          </p:nvSpPr>
          <p:spPr>
            <a:xfrm>
              <a:off x="3707782" y="2925316"/>
              <a:ext cx="1209133" cy="369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noProof="0" dirty="0">
                  <a:solidFill>
                    <a:srgbClr val="FF0000"/>
                  </a:solidFill>
                  <a:latin typeface="+mj-lt"/>
                </a:rPr>
                <a:t>Beam Line</a:t>
              </a:r>
            </a:p>
          </p:txBody>
        </p:sp>
        <p:sp>
          <p:nvSpPr>
            <p:cNvPr id="186393" name="CasellaDiTesto 50"/>
            <p:cNvSpPr txBox="1">
              <a:spLocks noChangeArrowheads="1"/>
            </p:cNvSpPr>
            <p:nvPr/>
          </p:nvSpPr>
          <p:spPr bwMode="auto">
            <a:xfrm>
              <a:off x="4139952" y="3356992"/>
              <a:ext cx="675133" cy="369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noProof="0" dirty="0">
                  <a:solidFill>
                    <a:srgbClr val="FF0000"/>
                  </a:solidFill>
                  <a:latin typeface="Calibri" pitchFamily="34" charset="0"/>
                </a:rPr>
                <a:t>µBall</a:t>
              </a:r>
            </a:p>
          </p:txBody>
        </p:sp>
        <p:sp>
          <p:nvSpPr>
            <p:cNvPr id="52" name="Arco a tutto sesto 51"/>
            <p:cNvSpPr>
              <a:spLocks noChangeAspect="1"/>
            </p:cNvSpPr>
            <p:nvPr/>
          </p:nvSpPr>
          <p:spPr>
            <a:xfrm rot="16200000">
              <a:off x="4623068" y="3162734"/>
              <a:ext cx="215965" cy="173059"/>
            </a:xfrm>
            <a:prstGeom prst="blockArc">
              <a:avLst>
                <a:gd name="adj1" fmla="val 8721569"/>
                <a:gd name="adj2" fmla="val 2668693"/>
                <a:gd name="adj3" fmla="val 2138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53" name="Connettore 2 52"/>
            <p:cNvCxnSpPr/>
            <p:nvPr/>
          </p:nvCxnSpPr>
          <p:spPr>
            <a:xfrm flipV="1">
              <a:off x="4355561" y="3212741"/>
              <a:ext cx="360407" cy="7145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396" name="CasellaDiTesto 57"/>
            <p:cNvSpPr txBox="1">
              <a:spLocks noChangeArrowheads="1"/>
            </p:cNvSpPr>
            <p:nvPr/>
          </p:nvSpPr>
          <p:spPr bwMode="auto">
            <a:xfrm>
              <a:off x="3851920" y="3140968"/>
              <a:ext cx="747141" cy="646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noProof="0" dirty="0">
                  <a:latin typeface="Calibri" pitchFamily="34" charset="0"/>
                </a:rPr>
                <a:t>Target</a:t>
              </a:r>
            </a:p>
          </p:txBody>
        </p:sp>
        <p:sp>
          <p:nvSpPr>
            <p:cNvPr id="186397" name="CasellaDiTesto 58"/>
            <p:cNvSpPr txBox="1">
              <a:spLocks noChangeArrowheads="1"/>
            </p:cNvSpPr>
            <p:nvPr/>
          </p:nvSpPr>
          <p:spPr bwMode="auto">
            <a:xfrm>
              <a:off x="5004048" y="2852936"/>
              <a:ext cx="1008112" cy="369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noProof="0" dirty="0">
                  <a:solidFill>
                    <a:srgbClr val="00B050"/>
                  </a:solidFill>
                  <a:latin typeface="Calibri" pitchFamily="34" charset="0"/>
                </a:rPr>
                <a:t>Chimera</a:t>
              </a:r>
            </a:p>
          </p:txBody>
        </p:sp>
        <p:pic>
          <p:nvPicPr>
            <p:cNvPr id="186398" name="Picture 130" descr="C:\Users\Zoe\Documents\GSIVidsandPics\forMicroball\STARTde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63888" y="3717032"/>
              <a:ext cx="220049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6399" name="CasellaDiTesto 64"/>
            <p:cNvSpPr txBox="1">
              <a:spLocks noChangeArrowheads="1"/>
            </p:cNvSpPr>
            <p:nvPr/>
          </p:nvSpPr>
          <p:spPr bwMode="auto">
            <a:xfrm>
              <a:off x="3419872" y="3861048"/>
              <a:ext cx="1368152" cy="307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noProof="0" dirty="0">
                  <a:latin typeface="Calibri" pitchFamily="34" charset="0"/>
                </a:rPr>
                <a:t>Start detector</a:t>
              </a:r>
            </a:p>
          </p:txBody>
        </p:sp>
        <p:cxnSp>
          <p:nvCxnSpPr>
            <p:cNvPr id="67" name="Connettore 2 66"/>
            <p:cNvCxnSpPr/>
            <p:nvPr/>
          </p:nvCxnSpPr>
          <p:spPr>
            <a:xfrm rot="5400000" flipH="1" flipV="1">
              <a:off x="3491798" y="3500171"/>
              <a:ext cx="647896" cy="73034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401" name="CasellaDiTesto 73"/>
            <p:cNvSpPr txBox="1">
              <a:spLocks noChangeArrowheads="1"/>
            </p:cNvSpPr>
            <p:nvPr/>
          </p:nvSpPr>
          <p:spPr bwMode="auto">
            <a:xfrm>
              <a:off x="4067944" y="3645024"/>
              <a:ext cx="1368152" cy="307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noProof="0" dirty="0">
                  <a:solidFill>
                    <a:srgbClr val="00B050"/>
                  </a:solidFill>
                  <a:latin typeface="Calibri" pitchFamily="34" charset="0"/>
                </a:rPr>
                <a:t>Shadow bars</a:t>
              </a:r>
            </a:p>
          </p:txBody>
        </p:sp>
        <p:cxnSp>
          <p:nvCxnSpPr>
            <p:cNvPr id="76" name="Connettore 2 75"/>
            <p:cNvCxnSpPr/>
            <p:nvPr/>
          </p:nvCxnSpPr>
          <p:spPr>
            <a:xfrm rot="5400000" flipH="1" flipV="1">
              <a:off x="4535738" y="3537502"/>
              <a:ext cx="287424" cy="21592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"/>
          <p:cNvGrpSpPr/>
          <p:nvPr/>
        </p:nvGrpSpPr>
        <p:grpSpPr>
          <a:xfrm>
            <a:off x="1847850" y="836614"/>
            <a:ext cx="4234586" cy="1238192"/>
            <a:chOff x="357022" y="922211"/>
            <a:chExt cx="4668337" cy="1364878"/>
          </a:xfrm>
        </p:grpSpPr>
        <p:pic>
          <p:nvPicPr>
            <p:cNvPr id="18636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022" y="922211"/>
              <a:ext cx="1625851" cy="132119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78" name="CasellaDiTesto 77"/>
            <p:cNvSpPr txBox="1"/>
            <p:nvPr/>
          </p:nvSpPr>
          <p:spPr>
            <a:xfrm>
              <a:off x="2167541" y="987464"/>
              <a:ext cx="2857818" cy="129962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>
                  <a:solidFill>
                    <a:schemeClr val="tx1"/>
                  </a:solidFill>
                </a:rPr>
                <a:t>µBall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</a:t>
              </a:r>
              <a:r>
                <a:rPr lang="en-US" sz="1400" b="1" noProof="0" dirty="0"/>
                <a:t>  4 rings  50 </a:t>
              </a:r>
              <a:r>
                <a:rPr lang="en-US" sz="1400" b="1" noProof="0" dirty="0" err="1"/>
                <a:t>CsI</a:t>
              </a:r>
              <a:r>
                <a:rPr lang="en-US" sz="1400" b="1" noProof="0" dirty="0"/>
                <a:t>(Tl), Θ&gt;60°.  Discriminate  target vs. reactions with air.</a:t>
              </a:r>
              <a:br>
                <a:rPr lang="en-US" sz="1400" b="1" noProof="0" dirty="0"/>
              </a:br>
              <a:r>
                <a:rPr lang="en-US" sz="1400" b="1" noProof="0" dirty="0"/>
                <a:t> Multiplicity and reaction plane measurements. </a:t>
              </a:r>
              <a:endParaRPr lang="en-US" sz="1400" b="1" noProof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6024564" y="4292602"/>
            <a:ext cx="4427537" cy="2471658"/>
            <a:chOff x="4961558" y="4731797"/>
            <a:chExt cx="4881052" cy="2724545"/>
          </a:xfrm>
        </p:grpSpPr>
        <p:pic>
          <p:nvPicPr>
            <p:cNvPr id="186376" name="Immagine 80" descr="P1000204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1558" y="5288273"/>
              <a:ext cx="2539407" cy="190391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" name="CasellaDiTesto 85"/>
            <p:cNvSpPr txBox="1"/>
            <p:nvPr/>
          </p:nvSpPr>
          <p:spPr>
            <a:xfrm>
              <a:off x="7660225" y="4731797"/>
              <a:ext cx="2182385" cy="2724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>
                  <a:solidFill>
                    <a:schemeClr val="tx1"/>
                  </a:solidFill>
                </a:rPr>
                <a:t>LAND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 </a:t>
              </a:r>
              <a:r>
                <a:rPr lang="en-US" sz="1400" b="1" noProof="0" dirty="0"/>
                <a:t> Large Area Neutron Detector . Plastic scintillators sandwiched with Fe 2x2x1 m</a:t>
              </a:r>
              <a:r>
                <a:rPr lang="en-US" sz="1400" b="1" baseline="30000" noProof="0" dirty="0"/>
                <a:t>3</a:t>
              </a:r>
              <a:r>
                <a:rPr lang="en-US" sz="1400" b="1" noProof="0" dirty="0"/>
                <a:t> plus plastic veto wall.  New Taquila front-end electronics. </a:t>
              </a:r>
              <a:r>
                <a:rPr lang="en-US" sz="1400" b="1" noProof="0" dirty="0">
                  <a:solidFill>
                    <a:srgbClr val="0000FF"/>
                  </a:solidFill>
                </a:rPr>
                <a:t>Neutrons and Hydrogen detection. Flow measurements 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8112126" y="2205040"/>
            <a:ext cx="2555874" cy="1825327"/>
            <a:chOff x="7262951" y="2430646"/>
            <a:chExt cx="2817674" cy="2012084"/>
          </a:xfrm>
        </p:grpSpPr>
        <p:pic>
          <p:nvPicPr>
            <p:cNvPr id="186375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62951" y="2509392"/>
              <a:ext cx="1240827" cy="1667679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87" name="CasellaDiTesto 86"/>
            <p:cNvSpPr txBox="1"/>
            <p:nvPr/>
          </p:nvSpPr>
          <p:spPr>
            <a:xfrm>
              <a:off x="8372519" y="2430646"/>
              <a:ext cx="1708106" cy="20120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>
                  <a:solidFill>
                    <a:schemeClr val="tx1"/>
                  </a:solidFill>
                </a:rPr>
                <a:t>TOFWALL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 </a:t>
              </a:r>
              <a:r>
                <a:rPr lang="en-US" sz="1400" b="1" noProof="0" dirty="0"/>
                <a:t>      96 plastic bars; </a:t>
              </a:r>
              <a:r>
                <a:rPr lang="en-US" sz="1400" b="1" noProof="0" dirty="0" err="1"/>
                <a:t>ToF</a:t>
              </a:r>
              <a:r>
                <a:rPr lang="en-US" sz="1400" b="1" noProof="0" dirty="0"/>
                <a:t>, ΔE, X-Y position.</a:t>
              </a:r>
              <a:r>
                <a:rPr lang="en-US" sz="1400" noProof="0" dirty="0"/>
                <a:t> </a:t>
              </a:r>
              <a:r>
                <a:rPr lang="en-US" sz="1400" b="1" noProof="0" dirty="0">
                  <a:solidFill>
                    <a:srgbClr val="0000FF"/>
                  </a:solidFill>
                </a:rPr>
                <a:t>Trigger,  impact parameter and reaction plane determination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6311901" y="836614"/>
            <a:ext cx="4176712" cy="1394440"/>
            <a:chOff x="5278328" y="922211"/>
            <a:chExt cx="4604535" cy="1537112"/>
          </a:xfrm>
        </p:grpSpPr>
        <p:pic>
          <p:nvPicPr>
            <p:cNvPr id="186374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78328" y="1000957"/>
              <a:ext cx="1825364" cy="1366692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</p:pic>
        <p:sp>
          <p:nvSpPr>
            <p:cNvPr id="88" name="CasellaDiTesto 87"/>
            <p:cNvSpPr txBox="1"/>
            <p:nvPr/>
          </p:nvSpPr>
          <p:spPr>
            <a:xfrm>
              <a:off x="7262950" y="922211"/>
              <a:ext cx="2619913" cy="15371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 err="1">
                  <a:solidFill>
                    <a:schemeClr val="tx1"/>
                  </a:solidFill>
                </a:rPr>
                <a:t>KraTTA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 </a:t>
              </a:r>
              <a:r>
                <a:rPr lang="en-US" sz="1400" b="1" noProof="0" dirty="0"/>
                <a:t>35  (5x7) triple telescopes (Si-CsI-CsI)  placed at 21°&lt;Θ&lt;60° with digital readout .</a:t>
              </a:r>
              <a:r>
                <a:rPr lang="en-US" sz="1400" noProof="0" dirty="0"/>
                <a:t> </a:t>
              </a:r>
              <a:r>
                <a:rPr lang="en-US" sz="1400" b="1" noProof="0" dirty="0">
                  <a:solidFill>
                    <a:srgbClr val="0000FF"/>
                  </a:solidFill>
                </a:rPr>
                <a:t>Light particles  and IMFs emitted at midrapidity  </a:t>
              </a:r>
            </a:p>
          </p:txBody>
        </p:sp>
      </p:grpSp>
      <p:sp>
        <p:nvSpPr>
          <p:cNvPr id="186384" name="Text Box 26"/>
          <p:cNvSpPr txBox="1">
            <a:spLocks noChangeArrowheads="1"/>
          </p:cNvSpPr>
          <p:nvPr/>
        </p:nvSpPr>
        <p:spPr bwMode="auto">
          <a:xfrm>
            <a:off x="1489076" y="57151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/>
          <a:p>
            <a:pPr algn="ctr">
              <a:buSzPct val="45000"/>
              <a:buFont typeface="StarSymbol"/>
              <a:buNone/>
            </a:pPr>
            <a:r>
              <a:rPr lang="en-US" sz="2000" b="1" noProof="0" dirty="0">
                <a:solidFill>
                  <a:srgbClr val="0D15B3"/>
                </a:solidFill>
                <a:latin typeface="Comic Sans MS" pitchFamily="66" charset="0"/>
                <a:cs typeface="Times New Roman" pitchFamily="18" charset="0"/>
              </a:rPr>
              <a:t>ASY-EOS S394 experiment @ GSI Darmstadt (May 2011)</a:t>
            </a:r>
          </a:p>
          <a:p>
            <a:pPr algn="ctr">
              <a:buSzPct val="45000"/>
              <a:buFont typeface="StarSymbol"/>
              <a:buNone/>
            </a:pPr>
            <a:r>
              <a:rPr lang="en-US" sz="2000" b="1" noProof="0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Au+Au</a:t>
            </a:r>
            <a:r>
              <a:rPr lang="en-US" sz="2000" b="1" noProof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,</a:t>
            </a:r>
            <a:r>
              <a:rPr lang="en-US" sz="2000" b="1" baseline="30000" noProof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96</a:t>
            </a:r>
            <a:r>
              <a:rPr lang="en-US" sz="2000" b="1" noProof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Zr+</a:t>
            </a:r>
            <a:r>
              <a:rPr lang="en-US" sz="2000" b="1" baseline="30000" noProof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96</a:t>
            </a:r>
            <a:r>
              <a:rPr lang="en-US" sz="2000" b="1" noProof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Zr ,</a:t>
            </a:r>
            <a:r>
              <a:rPr lang="en-US" sz="2000" b="1" baseline="30000" noProof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96</a:t>
            </a:r>
            <a:r>
              <a:rPr lang="en-US" sz="2000" b="1" noProof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Ru+</a:t>
            </a:r>
            <a:r>
              <a:rPr lang="en-US" sz="2000" b="1" baseline="30000" noProof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96</a:t>
            </a:r>
            <a:r>
              <a:rPr lang="en-US" sz="2000" b="1" noProof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Ru @ 400 </a:t>
            </a:r>
            <a:r>
              <a:rPr lang="en-US" sz="2000" b="1" noProof="0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AMev</a:t>
            </a:r>
            <a:endParaRPr lang="en-US" sz="2000" b="1" noProof="0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8638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9515" y="2216150"/>
            <a:ext cx="4105275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3"/>
          <p:cNvGrpSpPr/>
          <p:nvPr/>
        </p:nvGrpSpPr>
        <p:grpSpPr>
          <a:xfrm>
            <a:off x="1774825" y="4365627"/>
            <a:ext cx="4125222" cy="2284503"/>
            <a:chOff x="276517" y="4812294"/>
            <a:chExt cx="4547771" cy="2518242"/>
          </a:xfrm>
        </p:grpSpPr>
        <p:pic>
          <p:nvPicPr>
            <p:cNvPr id="186377" name="Immagine 81" descr="P1000203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6517" y="4812294"/>
              <a:ext cx="1905869" cy="2369398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</p:pic>
        <p:sp>
          <p:nvSpPr>
            <p:cNvPr id="85" name="CasellaDiTesto 84"/>
            <p:cNvSpPr txBox="1"/>
            <p:nvPr/>
          </p:nvSpPr>
          <p:spPr>
            <a:xfrm>
              <a:off x="2345174" y="4843477"/>
              <a:ext cx="2479114" cy="248705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>
                  <a:solidFill>
                    <a:schemeClr val="tx1"/>
                  </a:solidFill>
                </a:rPr>
                <a:t>CHIMERA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 </a:t>
              </a:r>
              <a:r>
                <a:rPr lang="en-US" sz="1400" b="1" noProof="0" dirty="0"/>
                <a:t> 8 (2x4) rings, high granularity  </a:t>
              </a:r>
              <a:r>
                <a:rPr lang="en-US" sz="1400" b="1" noProof="0" dirty="0" err="1"/>
                <a:t>CsI</a:t>
              </a:r>
              <a:r>
                <a:rPr lang="en-US" sz="1400" b="1" noProof="0" dirty="0"/>
                <a:t>(Tl), 352 detectors 7°&lt;θ&lt;20° + 16x2 pads silicon detectors. Light charged particle identification by PSD. </a:t>
              </a:r>
              <a:r>
                <a:rPr lang="en-US" sz="1400" b="1" noProof="0" dirty="0">
                  <a:solidFill>
                    <a:srgbClr val="0000FF"/>
                  </a:solidFill>
                </a:rPr>
                <a:t>Multiplicity, Z, A, Energy: impact parameter and reaction plane determination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703389" y="2276476"/>
            <a:ext cx="4265335" cy="1971614"/>
            <a:chOff x="197763" y="2509393"/>
            <a:chExt cx="4702236" cy="2173339"/>
          </a:xfrm>
        </p:grpSpPr>
        <p:pic>
          <p:nvPicPr>
            <p:cNvPr id="186378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5778" y="2509393"/>
              <a:ext cx="1270579" cy="104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CasellaDiTesto 83"/>
            <p:cNvSpPr txBox="1"/>
            <p:nvPr/>
          </p:nvSpPr>
          <p:spPr>
            <a:xfrm>
              <a:off x="197763" y="3620593"/>
              <a:ext cx="2262890" cy="106213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noProof="0" dirty="0">
                  <a:solidFill>
                    <a:schemeClr val="tx1"/>
                  </a:solidFill>
                </a:rPr>
                <a:t>Shadow bar: evaluation of background neutrons in LAND</a:t>
              </a:r>
            </a:p>
          </p:txBody>
        </p:sp>
        <p:sp>
          <p:nvSpPr>
            <p:cNvPr id="2" name="Trapezio 1"/>
            <p:cNvSpPr/>
            <p:nvPr/>
          </p:nvSpPr>
          <p:spPr>
            <a:xfrm rot="-2700000">
              <a:off x="4395943" y="3606958"/>
              <a:ext cx="504056" cy="496752"/>
            </a:xfrm>
            <a:prstGeom prst="trapezoid">
              <a:avLst/>
            </a:prstGeom>
            <a:pattFill prst="dkDnDiag">
              <a:fgClr>
                <a:srgbClr val="00682F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9" name="Cilindro 8"/>
          <p:cNvSpPr/>
          <p:nvPr/>
        </p:nvSpPr>
        <p:spPr>
          <a:xfrm rot="5400000">
            <a:off x="4091313" y="2585532"/>
            <a:ext cx="337428" cy="1052528"/>
          </a:xfrm>
          <a:prstGeom prst="can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 noProof="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738138" y="2619624"/>
            <a:ext cx="1043781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noProof="0" dirty="0"/>
              <a:t>Vacuum </a:t>
            </a:r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A851B72E-4BC5-30B5-F4D0-614653C28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BF1E8354-B3C7-C83D-4159-C3745625F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E06C1CCA-2EDB-AF32-D64A-6467DCA5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32</a:t>
            </a:fld>
            <a:endParaRPr lang="en-US" noProof="0" dirty="0"/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F04813E3-4CC2-DA5B-43D0-0A3D5BC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588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618" t="8225" r="1380"/>
          <a:stretch/>
        </p:blipFill>
        <p:spPr>
          <a:xfrm>
            <a:off x="1559497" y="404664"/>
            <a:ext cx="7007861" cy="4795656"/>
          </a:xfrm>
          <a:prstGeom prst="rect">
            <a:avLst/>
          </a:prstGeom>
        </p:spPr>
      </p:pic>
      <p:sp>
        <p:nvSpPr>
          <p:cNvPr id="243" name="CustomShape 1"/>
          <p:cNvSpPr/>
          <p:nvPr/>
        </p:nvSpPr>
        <p:spPr>
          <a:xfrm>
            <a:off x="-4645024" y="4818716"/>
            <a:ext cx="4328408" cy="532936"/>
          </a:xfrm>
          <a:prstGeom prst="rect">
            <a:avLst/>
          </a:prstGeom>
        </p:spPr>
        <p:txBody>
          <a:bodyPr lIns="81639" tIns="40820" rIns="81639" bIns="40820"/>
          <a:lstStyle/>
          <a:p>
            <a:pPr algn="ctr">
              <a:lnSpc>
                <a:spcPct val="100000"/>
              </a:lnSpc>
            </a:pPr>
            <a:r>
              <a:rPr lang="en-US" sz="2000" b="1" noProof="0" dirty="0">
                <a:solidFill>
                  <a:srgbClr val="FF0000"/>
                </a:solidFill>
                <a:latin typeface="Comic Sans MS"/>
              </a:rPr>
              <a:t>* Uniform distribution with </a:t>
            </a:r>
            <a:r>
              <a:rPr lang="en-US" sz="2000" b="1" noProof="0" dirty="0" err="1">
                <a:solidFill>
                  <a:srgbClr val="FF0000"/>
                </a:solidFill>
                <a:latin typeface="Comic Sans MS"/>
              </a:rPr>
              <a:t>EKin</a:t>
            </a:r>
            <a:r>
              <a:rPr lang="en-US" sz="2000" b="1" noProof="0" dirty="0">
                <a:solidFill>
                  <a:srgbClr val="FF0000"/>
                </a:solidFill>
                <a:latin typeface="Comic Sans MS"/>
              </a:rPr>
              <a:t>&lt;100 Mev </a:t>
            </a:r>
            <a:endParaRPr lang="en-US" sz="2000" b="1" noProof="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667526" y="6141988"/>
            <a:ext cx="4046777" cy="514643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400" b="1" noProof="0" dirty="0">
                <a:solidFill>
                  <a:srgbClr val="00682F"/>
                </a:solidFill>
                <a:latin typeface="Comic Sans MS" panose="030F0702030302020204" pitchFamily="66" charset="0"/>
              </a:rPr>
              <a:t>P. Russotto et al., EPJA 50, 38 (2014).</a:t>
            </a:r>
          </a:p>
          <a:p>
            <a:r>
              <a:rPr lang="en-US" sz="1400" b="1" noProof="0" dirty="0">
                <a:solidFill>
                  <a:srgbClr val="00682F"/>
                </a:solidFill>
                <a:latin typeface="Comic Sans MS" panose="030F0702030302020204" pitchFamily="66" charset="0"/>
              </a:rPr>
              <a:t>P. Russotto et al., PRC 94, 034608 (2016).</a:t>
            </a:r>
          </a:p>
        </p:txBody>
      </p:sp>
      <p:sp>
        <p:nvSpPr>
          <p:cNvPr id="9" name="CustomShape 1"/>
          <p:cNvSpPr/>
          <p:nvPr/>
        </p:nvSpPr>
        <p:spPr>
          <a:xfrm>
            <a:off x="2839348" y="32133"/>
            <a:ext cx="6587844" cy="349610"/>
          </a:xfrm>
          <a:prstGeom prst="rect">
            <a:avLst/>
          </a:prstGeom>
        </p:spPr>
        <p:txBody>
          <a:bodyPr lIns="81639" tIns="40820" rIns="81639" bIns="40820" anchor="ctr"/>
          <a:lstStyle/>
          <a:p>
            <a:pPr algn="ctr">
              <a:lnSpc>
                <a:spcPct val="100000"/>
              </a:lnSpc>
            </a:pPr>
            <a:r>
              <a:rPr lang="en-US" sz="2000" b="1" noProof="0" dirty="0" err="1">
                <a:solidFill>
                  <a:srgbClr val="0D15B3"/>
                </a:solidFill>
                <a:latin typeface="Comic Sans MS" pitchFamily="66" charset="0"/>
                <a:cs typeface="Times New Roman" pitchFamily="18" charset="0"/>
              </a:rPr>
              <a:t>Au+Au</a:t>
            </a:r>
            <a:r>
              <a:rPr lang="en-US" sz="2000" b="1" noProof="0" dirty="0">
                <a:solidFill>
                  <a:srgbClr val="0D15B3"/>
                </a:solidFill>
                <a:latin typeface="Comic Sans MS" pitchFamily="66" charset="0"/>
                <a:cs typeface="Times New Roman" pitchFamily="18" charset="0"/>
              </a:rPr>
              <a:t> @ 400 </a:t>
            </a:r>
            <a:r>
              <a:rPr lang="en-US" sz="2000" b="1" noProof="0" dirty="0" err="1">
                <a:solidFill>
                  <a:srgbClr val="0D15B3"/>
                </a:solidFill>
                <a:latin typeface="Comic Sans MS" pitchFamily="66" charset="0"/>
                <a:cs typeface="Times New Roman" pitchFamily="18" charset="0"/>
              </a:rPr>
              <a:t>A.MeV</a:t>
            </a:r>
            <a:r>
              <a:rPr lang="en-US" sz="2000" b="1" noProof="0" dirty="0">
                <a:solidFill>
                  <a:srgbClr val="0D15B3"/>
                </a:solidFill>
                <a:latin typeface="Comic Sans MS" pitchFamily="66" charset="0"/>
                <a:cs typeface="Times New Roman" pitchFamily="18" charset="0"/>
              </a:rPr>
              <a:t>: </a:t>
            </a:r>
            <a:r>
              <a:rPr lang="en-US" sz="2200" b="1" noProof="0" dirty="0">
                <a:solidFill>
                  <a:srgbClr val="0D15B3"/>
                </a:solidFill>
                <a:latin typeface="Comic Sans MS"/>
              </a:rPr>
              <a:t>Some kinematics</a:t>
            </a:r>
            <a:endParaRPr lang="en-US" sz="2200" noProof="0" dirty="0"/>
          </a:p>
        </p:txBody>
      </p:sp>
      <p:grpSp>
        <p:nvGrpSpPr>
          <p:cNvPr id="4" name="Gruppo 3"/>
          <p:cNvGrpSpPr/>
          <p:nvPr/>
        </p:nvGrpSpPr>
        <p:grpSpPr>
          <a:xfrm>
            <a:off x="6346808" y="3138306"/>
            <a:ext cx="4349121" cy="3719694"/>
            <a:chOff x="4822807" y="3138306"/>
            <a:chExt cx="4349121" cy="3719694"/>
          </a:xfrm>
        </p:grpSpPr>
        <p:pic>
          <p:nvPicPr>
            <p:cNvPr id="248" name="Picture 3"/>
            <p:cNvPicPr/>
            <p:nvPr/>
          </p:nvPicPr>
          <p:blipFill rotWithShape="1">
            <a:blip r:embed="rId4" cstate="print"/>
            <a:srcRect r="6137" b="9178"/>
            <a:stretch/>
          </p:blipFill>
          <p:spPr>
            <a:xfrm>
              <a:off x="4822807" y="4005065"/>
              <a:ext cx="4349121" cy="2852935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6852870" y="3138306"/>
              <a:ext cx="2100644" cy="945530"/>
            </a:xfrm>
            <a:prstGeom prst="rect">
              <a:avLst/>
            </a:prstGeom>
            <a:noFill/>
          </p:spPr>
          <p:txBody>
            <a:bodyPr wrap="square" lIns="82945" tIns="41473" rIns="82945" bIns="41473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0682F"/>
                  </a:solidFill>
                  <a:latin typeface="Comic Sans MS" panose="030F0702030302020204" pitchFamily="66" charset="0"/>
                </a:rPr>
                <a:t>KRATTA:</a:t>
              </a:r>
            </a:p>
            <a:p>
              <a:pPr algn="ctr"/>
              <a:r>
                <a:rPr lang="en-US" sz="1400" b="1" noProof="0" dirty="0">
                  <a:solidFill>
                    <a:srgbClr val="00682F"/>
                  </a:solidFill>
                  <a:latin typeface="Comic Sans MS" panose="030F0702030302020204" pitchFamily="66" charset="0"/>
                </a:rPr>
                <a:t>J. Lukasik et al., </a:t>
              </a:r>
              <a:r>
                <a:rPr lang="en-US" sz="1400" b="1" noProof="0" dirty="0" err="1">
                  <a:solidFill>
                    <a:srgbClr val="00682F"/>
                  </a:solidFill>
                  <a:latin typeface="Comic Sans MS" panose="030F0702030302020204" pitchFamily="66" charset="0"/>
                </a:rPr>
                <a:t>Nucl</a:t>
              </a:r>
              <a:r>
                <a:rPr lang="en-US" sz="1400" b="1" noProof="0" dirty="0">
                  <a:solidFill>
                    <a:srgbClr val="00682F"/>
                  </a:solidFill>
                  <a:latin typeface="Comic Sans MS" panose="030F0702030302020204" pitchFamily="66" charset="0"/>
                </a:rPr>
                <a:t>. Instr. Meth. 709 (2013) 120128</a:t>
              </a:r>
            </a:p>
          </p:txBody>
        </p:sp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6251165-CD9F-B852-D89A-9BEC227B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6C3FC0-C5DB-CF61-7DF4-2E9A743A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12B2D04-F58C-9E23-BA84-A43BAF53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AD448325-EB42-6416-9C59-BBFA0E67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67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6954" r="4049"/>
          <a:stretch/>
        </p:blipFill>
        <p:spPr>
          <a:xfrm>
            <a:off x="65228" y="994031"/>
            <a:ext cx="4572000" cy="333235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0821" y="412970"/>
            <a:ext cx="3807918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en-US" b="1" noProof="0" dirty="0" err="1">
                <a:solidFill>
                  <a:srgbClr val="FF0000"/>
                </a:solidFill>
                <a:latin typeface="Comic Sans MS" pitchFamily="66" charset="0"/>
              </a:rPr>
              <a:t>Au+Au</a:t>
            </a:r>
            <a:r>
              <a:rPr lang="en-US" b="1" noProof="0" dirty="0">
                <a:solidFill>
                  <a:srgbClr val="FF0000"/>
                </a:solidFill>
                <a:latin typeface="Comic Sans MS" pitchFamily="66" charset="0"/>
              </a:rPr>
              <a:t> @ 400 </a:t>
            </a:r>
            <a:r>
              <a:rPr lang="en-US" b="1" noProof="0" dirty="0" err="1">
                <a:solidFill>
                  <a:srgbClr val="FF0000"/>
                </a:solidFill>
                <a:latin typeface="Comic Sans MS" pitchFamily="66" charset="0"/>
              </a:rPr>
              <a:t>AMeV</a:t>
            </a:r>
            <a:r>
              <a:rPr lang="en-US" b="1" noProof="0" dirty="0">
                <a:solidFill>
                  <a:srgbClr val="FF0000"/>
                </a:solidFill>
                <a:latin typeface="Comic Sans MS" pitchFamily="66" charset="0"/>
              </a:rPr>
              <a:t>  b&lt;7.5 </a:t>
            </a:r>
            <a:r>
              <a:rPr lang="en-US" b="1" noProof="0" dirty="0" err="1">
                <a:solidFill>
                  <a:srgbClr val="FF0000"/>
                </a:solidFill>
                <a:latin typeface="Comic Sans MS" pitchFamily="66" charset="0"/>
              </a:rPr>
              <a:t>fm</a:t>
            </a:r>
            <a:endParaRPr lang="en-US" b="1" noProof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24680" y="-1917555"/>
            <a:ext cx="4049460" cy="921391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Neutrons:</a:t>
            </a:r>
          </a:p>
          <a:p>
            <a:pPr algn="ctr"/>
            <a:r>
              <a:rPr lang="en-US" b="1" noProof="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(</a:t>
            </a:r>
            <a:r>
              <a:rPr lang="en-US" b="1" noProof="0" dirty="0" err="1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Au+Au</a:t>
            </a:r>
            <a:r>
              <a:rPr lang="en-US" b="1" noProof="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)-(</a:t>
            </a:r>
            <a:r>
              <a:rPr lang="en-US" b="1" noProof="0" dirty="0" err="1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Au+Au</a:t>
            </a:r>
            <a:r>
              <a:rPr lang="en-US" b="1" noProof="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 with SB)+</a:t>
            </a:r>
          </a:p>
          <a:p>
            <a:pPr algn="ctr"/>
            <a:r>
              <a:rPr lang="en-US" b="1" noProof="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 -(</a:t>
            </a:r>
            <a:r>
              <a:rPr lang="en-US" b="1" noProof="0" dirty="0" err="1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Au+EF</a:t>
            </a:r>
            <a:r>
              <a:rPr lang="en-US" b="1" noProof="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)+(</a:t>
            </a:r>
            <a:r>
              <a:rPr lang="en-US" b="1" noProof="0" dirty="0" err="1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Au+EF</a:t>
            </a:r>
            <a:r>
              <a:rPr lang="en-US" b="1" noProof="0" dirty="0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rPr>
              <a:t> with SB)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712564" y="-2092537"/>
            <a:ext cx="3396510" cy="69930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33CC"/>
                </a:solidFill>
                <a:latin typeface="Comic Sans MS" panose="030F0702030302020204" pitchFamily="66" charset="0"/>
                <a:cs typeface="Times New Roman" pitchFamily="18" charset="0"/>
              </a:defRPr>
            </a:lvl1pPr>
          </a:lstStyle>
          <a:p>
            <a:r>
              <a:rPr lang="en-US" noProof="0" dirty="0"/>
              <a:t>Charged Particles:</a:t>
            </a:r>
          </a:p>
          <a:p>
            <a:r>
              <a:rPr lang="en-US" noProof="0" dirty="0"/>
              <a:t>(</a:t>
            </a:r>
            <a:r>
              <a:rPr lang="en-US" noProof="0" dirty="0" err="1"/>
              <a:t>Au+Au</a:t>
            </a:r>
            <a:r>
              <a:rPr lang="en-US" noProof="0" dirty="0"/>
              <a:t>)-(</a:t>
            </a:r>
            <a:r>
              <a:rPr lang="en-US" noProof="0" dirty="0" err="1"/>
              <a:t>Au+EF</a:t>
            </a:r>
            <a:r>
              <a:rPr lang="en-US" noProof="0" dirty="0"/>
              <a:t>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205" y="7479867"/>
            <a:ext cx="4470796" cy="3289044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6300658" y="44625"/>
            <a:ext cx="4403854" cy="6792555"/>
            <a:chOff x="4776658" y="44624"/>
            <a:chExt cx="4403854" cy="6792555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/>
            <a:srcRect l="6348" t="3897" r="9145"/>
            <a:stretch/>
          </p:blipFill>
          <p:spPr>
            <a:xfrm>
              <a:off x="4776658" y="44624"/>
              <a:ext cx="4320480" cy="4293096"/>
            </a:xfrm>
            <a:prstGeom prst="rect">
              <a:avLst/>
            </a:prstGeom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057684" y="4221088"/>
              <a:ext cx="4122828" cy="26160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/>
            <a:p>
              <a:r>
                <a:rPr lang="en-US" sz="2000" b="1" noProof="0" dirty="0">
                  <a:latin typeface="Calibri" pitchFamily="34" charset="0"/>
                </a:rPr>
                <a:t>HIC:</a:t>
              </a:r>
              <a:r>
                <a:rPr lang="en-US" noProof="0" dirty="0">
                  <a:latin typeface="Calibri" pitchFamily="34" charset="0"/>
                </a:rPr>
                <a:t> (</a:t>
              </a:r>
              <a:r>
                <a:rPr lang="en-US" noProof="0" dirty="0">
                  <a:latin typeface="Comic Sans MS" pitchFamily="66" charset="0"/>
                </a:rPr>
                <a:t>mainly Isospin diffusion for </a:t>
              </a:r>
              <a:r>
                <a:rPr lang="en-US" noProof="0" dirty="0" err="1">
                  <a:latin typeface="Comic Sans MS" pitchFamily="66" charset="0"/>
                </a:rPr>
                <a:t>Sn+Sn</a:t>
              </a:r>
              <a:r>
                <a:rPr lang="en-US" noProof="0" dirty="0">
                  <a:latin typeface="Comic Sans MS" pitchFamily="66" charset="0"/>
                </a:rPr>
                <a:t>) </a:t>
              </a:r>
              <a:r>
                <a:rPr lang="en-US" noProof="0" dirty="0">
                  <a:solidFill>
                    <a:srgbClr val="008000"/>
                  </a:solidFill>
                  <a:latin typeface="Comic Sans MS" pitchFamily="66" charset="0"/>
                </a:rPr>
                <a:t>M.B. Tsang et al., PRC 86, 015803  (2012) </a:t>
              </a:r>
            </a:p>
            <a:p>
              <a:endParaRPr lang="en-US" noProof="0" dirty="0">
                <a:solidFill>
                  <a:srgbClr val="008000"/>
                </a:solidFill>
                <a:latin typeface="Comic Sans MS" pitchFamily="66" charset="0"/>
              </a:endParaRPr>
            </a:p>
            <a:p>
              <a:pPr algn="just"/>
              <a:r>
                <a:rPr lang="en-US" noProof="0" dirty="0">
                  <a:latin typeface="Comic Sans MS" pitchFamily="66" charset="0"/>
                </a:rPr>
                <a:t>neutron skin thickness, binding energies,….: </a:t>
              </a:r>
              <a:r>
                <a:rPr lang="en-US" noProof="0" dirty="0">
                  <a:solidFill>
                    <a:srgbClr val="008000"/>
                  </a:solidFill>
                  <a:latin typeface="Comic Sans MS" pitchFamily="66" charset="0"/>
                </a:rPr>
                <a:t>Brown, PRL 111, 232502 (2013); Zhang &amp; Chen, Phys. Lett. B 726 (2013), Danielewicz &amp; Lee, NPA922 (2014).</a:t>
              </a: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8027195" y="-1436901"/>
            <a:ext cx="4158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Adapted from “roadmap” paper,               </a:t>
            </a:r>
            <a:r>
              <a:rPr lang="en-US" noProof="0" dirty="0">
                <a:solidFill>
                  <a:srgbClr val="008000"/>
                </a:solidFill>
                <a:latin typeface="Comic Sans MS" pitchFamily="66" charset="0"/>
              </a:rPr>
              <a:t>C. Horowitz et al,  J. Phys. G: </a:t>
            </a:r>
            <a:r>
              <a:rPr lang="en-US" noProof="0" dirty="0" err="1">
                <a:solidFill>
                  <a:srgbClr val="008000"/>
                </a:solidFill>
                <a:latin typeface="Comic Sans MS" pitchFamily="66" charset="0"/>
              </a:rPr>
              <a:t>Nucl</a:t>
            </a:r>
            <a:r>
              <a:rPr lang="en-US" noProof="0" dirty="0">
                <a:solidFill>
                  <a:srgbClr val="008000"/>
                </a:solidFill>
                <a:latin typeface="Comic Sans MS" pitchFamily="66" charset="0"/>
              </a:rPr>
              <a:t>. Part. Phys. 41 (2014) 093001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2000050" y="5454143"/>
            <a:ext cx="3911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latin typeface="Calibri" pitchFamily="34" charset="0"/>
              </a:rPr>
              <a:t>ASY-EOS DATA: </a:t>
            </a:r>
            <a:r>
              <a:rPr lang="en-US" sz="2000" noProof="0" dirty="0">
                <a:solidFill>
                  <a:srgbClr val="008000"/>
                </a:solidFill>
                <a:latin typeface="Comic Sans MS" pitchFamily="66" charset="0"/>
              </a:rPr>
              <a:t>P. Russotto et al., PRC 94, 034608 (2016)</a:t>
            </a:r>
          </a:p>
          <a:p>
            <a:pPr algn="ctr"/>
            <a:r>
              <a:rPr lang="en-US" sz="2000" b="1" noProof="0" dirty="0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b="1" noProof="0" dirty="0">
                <a:solidFill>
                  <a:srgbClr val="FF0000"/>
                </a:solidFill>
                <a:latin typeface="Calibri" pitchFamily="34" charset="0"/>
              </a:rPr>
              <a:t> = 0.72± 0.19 ; L=72</a:t>
            </a:r>
            <a:r>
              <a:rPr lang="en-US" sz="2000" b="1" noProof="0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13</a:t>
            </a:r>
            <a:endParaRPr lang="en-US" sz="2000" noProof="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00050" y="4244316"/>
            <a:ext cx="39111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latin typeface="Calibri" pitchFamily="34" charset="0"/>
              </a:rPr>
              <a:t>FOPI-LAND DATA :  </a:t>
            </a:r>
            <a:r>
              <a:rPr lang="en-US" noProof="0" dirty="0" err="1">
                <a:solidFill>
                  <a:srgbClr val="008000"/>
                </a:solidFill>
                <a:latin typeface="Comic Sans MS" pitchFamily="66" charset="0"/>
              </a:rPr>
              <a:t>P.Russotto</a:t>
            </a:r>
            <a:r>
              <a:rPr lang="en-US" noProof="0" dirty="0">
                <a:solidFill>
                  <a:srgbClr val="008000"/>
                </a:solidFill>
                <a:latin typeface="Comic Sans MS" pitchFamily="66" charset="0"/>
              </a:rPr>
              <a:t> et al., Phys. Lett. B  697 (2011) </a:t>
            </a:r>
          </a:p>
          <a:p>
            <a:pPr algn="ctr"/>
            <a:r>
              <a:rPr lang="en-US" sz="2000" b="1" noProof="0" dirty="0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b="1" noProof="0" dirty="0">
                <a:solidFill>
                  <a:srgbClr val="FF0000"/>
                </a:solidFill>
                <a:latin typeface="Calibri" pitchFamily="34" charset="0"/>
              </a:rPr>
              <a:t> = 0.9 ± 0.4 ; L=83</a:t>
            </a:r>
            <a:r>
              <a:rPr lang="en-US" sz="2000" b="1" noProof="0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26</a:t>
            </a:r>
            <a:endParaRPr lang="en-US" sz="2000" noProof="0" dirty="0">
              <a:latin typeface="Calibri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279230" y="4566"/>
            <a:ext cx="3744762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 anchor="ctr">
            <a:spAutoFit/>
          </a:bodyPr>
          <a:lstStyle/>
          <a:p>
            <a:pPr algn="ctr">
              <a:buSzPct val="45000"/>
              <a:buFont typeface="StarSymbol"/>
              <a:buNone/>
            </a:pPr>
            <a:r>
              <a:rPr lang="en-US" sz="2000" b="1" noProof="0" dirty="0">
                <a:solidFill>
                  <a:srgbClr val="0D15B3"/>
                </a:solidFill>
                <a:latin typeface="Comic Sans MS" pitchFamily="66" charset="0"/>
                <a:cs typeface="Times New Roman" pitchFamily="18" charset="0"/>
              </a:rPr>
              <a:t>Results…</a:t>
            </a:r>
          </a:p>
        </p:txBody>
      </p:sp>
      <p:grpSp>
        <p:nvGrpSpPr>
          <p:cNvPr id="27" name="Gruppo 26"/>
          <p:cNvGrpSpPr/>
          <p:nvPr/>
        </p:nvGrpSpPr>
        <p:grpSpPr>
          <a:xfrm>
            <a:off x="6759544" y="1760403"/>
            <a:ext cx="5239572" cy="4455647"/>
            <a:chOff x="1259632" y="1052736"/>
            <a:chExt cx="4536503" cy="3834474"/>
          </a:xfrm>
        </p:grpSpPr>
        <p:sp>
          <p:nvSpPr>
            <p:cNvPr id="28" name="Rettangolo 27"/>
            <p:cNvSpPr/>
            <p:nvPr/>
          </p:nvSpPr>
          <p:spPr>
            <a:xfrm>
              <a:off x="1259632" y="1052736"/>
              <a:ext cx="4126964" cy="383447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9" name="Gruppo 28"/>
            <p:cNvGrpSpPr/>
            <p:nvPr/>
          </p:nvGrpSpPr>
          <p:grpSpPr>
            <a:xfrm>
              <a:off x="1259632" y="1052736"/>
              <a:ext cx="4536503" cy="3752949"/>
              <a:chOff x="4530560" y="629645"/>
              <a:chExt cx="4536503" cy="3752949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4530560" y="629645"/>
                <a:ext cx="4536503" cy="3752949"/>
                <a:chOff x="4530561" y="629645"/>
                <a:chExt cx="4536503" cy="3752949"/>
              </a:xfrm>
            </p:grpSpPr>
            <p:grpSp>
              <p:nvGrpSpPr>
                <p:cNvPr id="32" name="Gruppo 31"/>
                <p:cNvGrpSpPr/>
                <p:nvPr/>
              </p:nvGrpSpPr>
              <p:grpSpPr>
                <a:xfrm>
                  <a:off x="4530561" y="629645"/>
                  <a:ext cx="4536503" cy="3752949"/>
                  <a:chOff x="4530561" y="582851"/>
                  <a:chExt cx="4536503" cy="3752949"/>
                </a:xfrm>
              </p:grpSpPr>
              <p:sp>
                <p:nvSpPr>
                  <p:cNvPr id="35" name="TextBox 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34004" y="3832550"/>
                    <a:ext cx="3953420" cy="503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de-DE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sz="1600" i="1" noProof="0" dirty="0"/>
                      <a:t>Gao-Chan Yong, Phys. Rev. C </a:t>
                    </a:r>
                    <a:r>
                      <a:rPr lang="en-US" sz="1600" b="1" i="1" noProof="0" dirty="0"/>
                      <a:t>93</a:t>
                    </a:r>
                    <a:r>
                      <a:rPr lang="en-US" sz="1600" i="1" noProof="0" dirty="0"/>
                      <a:t>, 044610 (2016</a:t>
                    </a:r>
                    <a:r>
                      <a:rPr lang="en-US" sz="1600" b="1" i="1" noProof="0" dirty="0"/>
                      <a:t>)</a:t>
                    </a:r>
                  </a:p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sz="1600" i="1" noProof="0" dirty="0"/>
                      <a:t>F. Zhang, Gao-Chan Yong, EPJA </a:t>
                    </a:r>
                    <a:r>
                      <a:rPr lang="en-US" sz="1600" b="1" i="1" noProof="0" dirty="0"/>
                      <a:t>52</a:t>
                    </a:r>
                    <a:r>
                      <a:rPr lang="en-US" sz="1600" i="1" noProof="0" dirty="0"/>
                      <a:t>, 350 (2016)</a:t>
                    </a:r>
                  </a:p>
                </p:txBody>
              </p:sp>
              <p:grpSp>
                <p:nvGrpSpPr>
                  <p:cNvPr id="36" name="Gruppo 35"/>
                  <p:cNvGrpSpPr/>
                  <p:nvPr/>
                </p:nvGrpSpPr>
                <p:grpSpPr>
                  <a:xfrm>
                    <a:off x="4530561" y="582851"/>
                    <a:ext cx="4536503" cy="3249699"/>
                    <a:chOff x="4530561" y="582851"/>
                    <a:chExt cx="4536503" cy="3249699"/>
                  </a:xfrm>
                </p:grpSpPr>
                <p:pic>
                  <p:nvPicPr>
                    <p:cNvPr id="37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93794" y="1014994"/>
                      <a:ext cx="3633840" cy="2817556"/>
                    </a:xfrm>
                    <a:prstGeom prst="rect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38" name="CasellaDiTesto 37"/>
                    <p:cNvSpPr txBox="1"/>
                    <p:nvPr/>
                  </p:nvSpPr>
                  <p:spPr>
                    <a:xfrm>
                      <a:off x="4530561" y="582851"/>
                      <a:ext cx="4536503" cy="317843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noProof="0" dirty="0">
                          <a:solidFill>
                            <a:srgbClr val="0033CC"/>
                          </a:solidFill>
                        </a:rPr>
                        <a:t>Short  range correlations may influence results </a:t>
                      </a:r>
                    </a:p>
                  </p:txBody>
                </p:sp>
              </p:grpSp>
            </p:grpSp>
            <p:sp>
              <p:nvSpPr>
                <p:cNvPr id="33" name="CasellaDiTesto 32"/>
                <p:cNvSpPr txBox="1"/>
                <p:nvPr/>
              </p:nvSpPr>
              <p:spPr>
                <a:xfrm>
                  <a:off x="5800358" y="3489223"/>
                  <a:ext cx="998454" cy="3178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noProof="0" dirty="0"/>
                    <a:t>stiffer</a:t>
                  </a:r>
                </a:p>
              </p:txBody>
            </p:sp>
            <p:cxnSp>
              <p:nvCxnSpPr>
                <p:cNvPr id="34" name="Connettore 2 33"/>
                <p:cNvCxnSpPr/>
                <p:nvPr/>
              </p:nvCxnSpPr>
              <p:spPr>
                <a:xfrm flipH="1">
                  <a:off x="5939421" y="3501599"/>
                  <a:ext cx="1218700" cy="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0352" y="3501480"/>
                <a:ext cx="557609" cy="344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65D6CF65-1D2B-AA56-F541-2C2998BB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3EFEDD3-B732-157D-6D26-F6A4610A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65602CA-F703-DD43-9962-C7EEF70E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34</a:t>
            </a:fld>
            <a:endParaRPr lang="en-US" noProof="0" dirty="0"/>
          </a:p>
        </p:txBody>
      </p:sp>
      <p:sp>
        <p:nvSpPr>
          <p:cNvPr id="17" name="Titolo 16">
            <a:extLst>
              <a:ext uri="{FF2B5EF4-FFF2-40B4-BE49-F238E27FC236}">
                <a16:creationId xmlns:a16="http://schemas.microsoft.com/office/drawing/2014/main" id="{E13B9744-E951-C313-4DA6-8274ACF7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22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6390" y="1628776"/>
            <a:ext cx="6048375" cy="491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7266" name="Text Box 3"/>
          <p:cNvSpPr txBox="1">
            <a:spLocks noChangeArrowheads="1"/>
          </p:cNvSpPr>
          <p:nvPr/>
        </p:nvSpPr>
        <p:spPr bwMode="auto">
          <a:xfrm>
            <a:off x="1774827" y="188913"/>
            <a:ext cx="3021013" cy="46383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ctr"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2400" b="1" noProof="0" dirty="0">
                <a:solidFill>
                  <a:schemeClr val="accent2"/>
                </a:solidFill>
                <a:latin typeface="Comic Sans MS" pitchFamily="66" charset="0"/>
              </a:rPr>
              <a:t>Aladin </a:t>
            </a:r>
            <a:r>
              <a:rPr lang="en-US" sz="2400" b="1" noProof="0" dirty="0" err="1">
                <a:solidFill>
                  <a:schemeClr val="accent2"/>
                </a:solidFill>
                <a:latin typeface="Comic Sans MS" pitchFamily="66" charset="0"/>
              </a:rPr>
              <a:t>ToF</a:t>
            </a:r>
            <a:r>
              <a:rPr lang="en-US" sz="2400" b="1" noProof="0" dirty="0">
                <a:solidFill>
                  <a:schemeClr val="accent2"/>
                </a:solidFill>
                <a:latin typeface="Comic Sans MS" pitchFamily="66" charset="0"/>
              </a:rPr>
              <a:t>-Wall</a:t>
            </a:r>
          </a:p>
        </p:txBody>
      </p:sp>
      <p:pic>
        <p:nvPicPr>
          <p:cNvPr id="362500" name="Picture 4"/>
          <p:cNvPicPr>
            <a:picLocks noChangeAspect="1" noChangeArrowheads="1"/>
          </p:cNvPicPr>
          <p:nvPr/>
        </p:nvPicPr>
        <p:blipFill>
          <a:blip r:embed="rId4"/>
          <a:srcRect l="1727" b="9445"/>
          <a:stretch>
            <a:fillRect/>
          </a:stretch>
        </p:blipFill>
        <p:spPr bwMode="auto">
          <a:xfrm>
            <a:off x="1509713" y="1628777"/>
            <a:ext cx="8189913" cy="518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7268" name="Text Box 5"/>
          <p:cNvSpPr txBox="1">
            <a:spLocks noChangeArrowheads="1"/>
          </p:cNvSpPr>
          <p:nvPr/>
        </p:nvSpPr>
        <p:spPr bwMode="auto">
          <a:xfrm>
            <a:off x="6096002" y="188915"/>
            <a:ext cx="4392613" cy="147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noProof="0" dirty="0">
                <a:latin typeface="Comic Sans MS" pitchFamily="66" charset="0"/>
              </a:rPr>
              <a:t>96 plastic bars 2.5X 100 cm 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2 walls (front and rear) </a:t>
            </a:r>
            <a:r>
              <a:rPr lang="en-US" b="1" noProof="0" dirty="0">
                <a:latin typeface="Comic Sans MS" pitchFamily="66" charset="0"/>
                <a:sym typeface="Symbol" pitchFamily="18" charset="2"/>
              </a:rPr>
              <a:t></a:t>
            </a:r>
            <a:r>
              <a:rPr lang="en-US" noProof="0" dirty="0">
                <a:latin typeface="Comic Sans MS" pitchFamily="66" charset="0"/>
              </a:rPr>
              <a:t> &lt; 7°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Z, velocity  &amp; X-Y position. 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Impact parameter and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 reaction plane determination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B241CE-3AAB-53F3-8956-E6898512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3226934-B136-65D5-CB64-F49DE8EEF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184B9C-9C8A-15C5-6118-86725737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35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71E6607-CAC2-E2D0-4B78-74B41387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0020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642053-6761-BCFA-9DCE-A54D81DA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5EA7017-B9DF-7A8D-BBDE-884B2FD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A8C3F3-8CF4-2A9C-C743-92F00937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36</a:t>
            </a:fld>
            <a:endParaRPr lang="en-US" noProof="0" dirty="0"/>
          </a:p>
        </p:txBody>
      </p:sp>
      <p:sp>
        <p:nvSpPr>
          <p:cNvPr id="269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Clr>
                <a:schemeClr val="bg1"/>
              </a:buClr>
            </a:pPr>
            <a:r>
              <a:rPr lang="en-US" sz="2800" noProof="0" dirty="0">
                <a:solidFill>
                  <a:srgbClr val="0066FF"/>
                </a:solidFill>
              </a:rPr>
              <a:t>Time, </a:t>
            </a:r>
            <a:br>
              <a:rPr lang="en-US" sz="2800" noProof="0" dirty="0">
                <a:solidFill>
                  <a:srgbClr val="0066FF"/>
                </a:solidFill>
              </a:rPr>
            </a:br>
            <a:r>
              <a:rPr lang="en-US" sz="2800" noProof="0" dirty="0">
                <a:solidFill>
                  <a:srgbClr val="0066FF"/>
                </a:solidFill>
              </a:rPr>
              <a:t>charge </a:t>
            </a:r>
            <a:br>
              <a:rPr lang="en-US" sz="2800" noProof="0" dirty="0">
                <a:solidFill>
                  <a:srgbClr val="0066FF"/>
                </a:solidFill>
              </a:rPr>
            </a:br>
            <a:r>
              <a:rPr lang="en-US" sz="2800" noProof="0" dirty="0">
                <a:solidFill>
                  <a:srgbClr val="0066FF"/>
                </a:solidFill>
              </a:rPr>
              <a:t>and space resolution</a:t>
            </a:r>
          </a:p>
        </p:txBody>
      </p:sp>
      <p:sp>
        <p:nvSpPr>
          <p:cNvPr id="269314" name="Text Box 3"/>
          <p:cNvSpPr txBox="1">
            <a:spLocks noChangeArrowheads="1"/>
          </p:cNvSpPr>
          <p:nvPr/>
        </p:nvSpPr>
        <p:spPr bwMode="auto">
          <a:xfrm>
            <a:off x="8543927" y="5832476"/>
            <a:ext cx="1739559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sz="2400" noProof="0" dirty="0">
                <a:latin typeface="Times New Roman" pitchFamily="18" charset="0"/>
              </a:rPr>
              <a:t>A. </a:t>
            </a:r>
            <a:r>
              <a:rPr lang="en-US" sz="2400" noProof="0" dirty="0" err="1">
                <a:latin typeface="Times New Roman" pitchFamily="18" charset="0"/>
              </a:rPr>
              <a:t>Sch</a:t>
            </a:r>
            <a:r>
              <a:rPr lang="en-US" sz="2400" noProof="0" dirty="0" err="1"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en-US" sz="2400" noProof="0" dirty="0" err="1">
                <a:latin typeface="Times New Roman" pitchFamily="18" charset="0"/>
              </a:rPr>
              <a:t>ttauf</a:t>
            </a:r>
            <a:endParaRPr lang="en-US" sz="2400" noProof="0" dirty="0">
              <a:latin typeface="Times New Roman" pitchFamily="18" charset="0"/>
            </a:endParaRPr>
          </a:p>
        </p:txBody>
      </p:sp>
      <p:sp>
        <p:nvSpPr>
          <p:cNvPr id="269315" name="Text Box 4"/>
          <p:cNvSpPr txBox="1">
            <a:spLocks noChangeArrowheads="1"/>
          </p:cNvSpPr>
          <p:nvPr/>
        </p:nvSpPr>
        <p:spPr bwMode="auto">
          <a:xfrm>
            <a:off x="2790827" y="5943600"/>
            <a:ext cx="174917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noProof="0" dirty="0">
                <a:latin typeface="Times New Roman" pitchFamily="18" charset="0"/>
              </a:rPr>
              <a:t>FWHM = 2.35 </a:t>
            </a:r>
            <a:r>
              <a:rPr lang="en-US" noProof="0" dirty="0">
                <a:latin typeface="Symbol" pitchFamily="18" charset="2"/>
              </a:rPr>
              <a:t>s</a:t>
            </a:r>
          </a:p>
        </p:txBody>
      </p:sp>
      <p:pic>
        <p:nvPicPr>
          <p:cNvPr id="269316" name="Picture 5" descr="time_resolution_A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3788" y="0"/>
            <a:ext cx="5321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2716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2" y="1628776"/>
            <a:ext cx="6048375" cy="491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1774827" y="188913"/>
            <a:ext cx="3673475" cy="4635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ctr"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2400" b="1" noProof="0" dirty="0">
                <a:solidFill>
                  <a:schemeClr val="accent2"/>
                </a:solidFill>
                <a:latin typeface="Comic Sans MS" pitchFamily="66" charset="0"/>
              </a:rPr>
              <a:t>Aladin </a:t>
            </a:r>
            <a:r>
              <a:rPr lang="en-US" sz="2400" b="1" noProof="0" dirty="0" err="1">
                <a:solidFill>
                  <a:schemeClr val="accent2"/>
                </a:solidFill>
                <a:latin typeface="Comic Sans MS" pitchFamily="66" charset="0"/>
              </a:rPr>
              <a:t>ToF</a:t>
            </a:r>
            <a:r>
              <a:rPr lang="en-US" sz="2400" b="1" noProof="0" dirty="0">
                <a:solidFill>
                  <a:schemeClr val="accent2"/>
                </a:solidFill>
                <a:latin typeface="Comic Sans MS" pitchFamily="66" charset="0"/>
              </a:rPr>
              <a:t>-Wall (GSI)</a:t>
            </a:r>
          </a:p>
        </p:txBody>
      </p:sp>
      <p:sp>
        <p:nvSpPr>
          <p:cNvPr id="167939" name="Text Box 6"/>
          <p:cNvSpPr txBox="1">
            <a:spLocks noChangeArrowheads="1"/>
          </p:cNvSpPr>
          <p:nvPr/>
        </p:nvSpPr>
        <p:spPr bwMode="auto">
          <a:xfrm>
            <a:off x="6096002" y="44453"/>
            <a:ext cx="4392613" cy="147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noProof="0" dirty="0">
                <a:latin typeface="Comic Sans MS" pitchFamily="66" charset="0"/>
              </a:rPr>
              <a:t>96 plastic bars 2.5X 100 cm 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2 walls (front and rear) </a:t>
            </a:r>
            <a:r>
              <a:rPr lang="en-US" b="1" noProof="0" dirty="0">
                <a:latin typeface="Comic Sans MS" pitchFamily="66" charset="0"/>
                <a:sym typeface="Symbol" pitchFamily="18" charset="2"/>
              </a:rPr>
              <a:t></a:t>
            </a:r>
            <a:r>
              <a:rPr lang="en-US" noProof="0" dirty="0">
                <a:latin typeface="Comic Sans MS" pitchFamily="66" charset="0"/>
              </a:rPr>
              <a:t> &lt; 7°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Z, velocity  &amp; X-Y position. 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Impact parameter and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 reaction plane determination</a:t>
            </a:r>
          </a:p>
        </p:txBody>
      </p:sp>
      <p:pic>
        <p:nvPicPr>
          <p:cNvPr id="10158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90" y="1557339"/>
            <a:ext cx="76866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036BF8A-F7BB-FF19-3F80-A90EB6DC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551E9E8-BC3C-5B9C-5143-18365EA0F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EF46EB-1798-2BB7-2C8F-296A3C98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37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ECC9BCE-264F-B7D1-9A66-D5E148FD5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5181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5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6388" y="692150"/>
            <a:ext cx="5281612" cy="429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2135190" y="115888"/>
            <a:ext cx="5113337" cy="4635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ctr"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2400" b="1" noProof="0" dirty="0" err="1">
                <a:solidFill>
                  <a:schemeClr val="accent2"/>
                </a:solidFill>
                <a:latin typeface="Comic Sans MS" pitchFamily="66" charset="0"/>
              </a:rPr>
              <a:t>MicroBall</a:t>
            </a:r>
            <a:r>
              <a:rPr lang="en-US" sz="2400" b="1" noProof="0" dirty="0">
                <a:solidFill>
                  <a:schemeClr val="accent2"/>
                </a:solidFill>
                <a:latin typeface="Comic Sans MS" pitchFamily="66" charset="0"/>
              </a:rPr>
              <a:t> (USA)</a:t>
            </a:r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6888165" y="1752600"/>
            <a:ext cx="3779837" cy="26151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ctr">
              <a:lnSpc>
                <a:spcPct val="130000"/>
              </a:lnSpc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b="1" i="1" u="sng" noProof="0" dirty="0">
                <a:latin typeface="Comic Sans MS" pitchFamily="66" charset="0"/>
              </a:rPr>
              <a:t>µBall</a:t>
            </a:r>
            <a:r>
              <a:rPr lang="en-US" b="1" i="1" noProof="0" dirty="0">
                <a:latin typeface="Comic Sans MS" pitchFamily="66" charset="0"/>
              </a:rPr>
              <a:t>:</a:t>
            </a:r>
            <a:r>
              <a:rPr lang="en-US" b="1" noProof="0" dirty="0">
                <a:latin typeface="Comic Sans MS" pitchFamily="66" charset="0"/>
              </a:rPr>
              <a:t>  </a:t>
            </a:r>
          </a:p>
          <a:p>
            <a:pPr algn="ctr">
              <a:lnSpc>
                <a:spcPct val="130000"/>
              </a:lnSpc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b="1" noProof="0" dirty="0">
                <a:latin typeface="Comic Sans MS" pitchFamily="66" charset="0"/>
              </a:rPr>
              <a:t>4 rings, 50 </a:t>
            </a:r>
            <a:r>
              <a:rPr lang="en-US" b="1" noProof="0" dirty="0" err="1">
                <a:latin typeface="Comic Sans MS" pitchFamily="66" charset="0"/>
              </a:rPr>
              <a:t>CsI</a:t>
            </a:r>
            <a:r>
              <a:rPr lang="en-US" b="1" noProof="0" dirty="0">
                <a:latin typeface="Comic Sans MS" pitchFamily="66" charset="0"/>
              </a:rPr>
              <a:t>(Tl)</a:t>
            </a:r>
          </a:p>
          <a:p>
            <a:pPr algn="ctr">
              <a:lnSpc>
                <a:spcPct val="130000"/>
              </a:lnSpc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b="1" noProof="0" dirty="0">
                <a:latin typeface="Comic Sans MS" pitchFamily="66" charset="0"/>
              </a:rPr>
              <a:t> ~</a:t>
            </a:r>
            <a:r>
              <a:rPr lang="en-US" noProof="0" dirty="0">
                <a:latin typeface="Comic Sans MS" pitchFamily="66" charset="0"/>
              </a:rPr>
              <a:t> </a:t>
            </a:r>
            <a:r>
              <a:rPr lang="en-US" b="1" noProof="0" dirty="0">
                <a:latin typeface="Comic Sans MS" pitchFamily="66" charset="0"/>
              </a:rPr>
              <a:t>1 cm thick </a:t>
            </a:r>
          </a:p>
          <a:p>
            <a:pPr algn="ctr">
              <a:lnSpc>
                <a:spcPct val="130000"/>
              </a:lnSpc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b="1" noProof="0" dirty="0">
                <a:latin typeface="Comic Sans MS" pitchFamily="66" charset="0"/>
              </a:rPr>
              <a:t>60°&lt;</a:t>
            </a:r>
            <a:r>
              <a:rPr lang="en-US" b="1" noProof="0" dirty="0">
                <a:latin typeface="Comic Sans MS" pitchFamily="66" charset="0"/>
                <a:sym typeface="Symbol" pitchFamily="18" charset="2"/>
              </a:rPr>
              <a:t></a:t>
            </a:r>
            <a:r>
              <a:rPr lang="en-US" b="1" noProof="0" dirty="0">
                <a:latin typeface="Comic Sans MS" pitchFamily="66" charset="0"/>
              </a:rPr>
              <a:t>&lt;147°. </a:t>
            </a:r>
          </a:p>
          <a:p>
            <a:pPr algn="ctr">
              <a:lnSpc>
                <a:spcPct val="130000"/>
              </a:lnSpc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b="1" noProof="0" dirty="0">
                <a:latin typeface="Comic Sans MS" pitchFamily="66" charset="0"/>
              </a:rPr>
              <a:t> Discriminate target vs. air interactions (backward angles). </a:t>
            </a:r>
            <a:br>
              <a:rPr lang="en-US" b="1" noProof="0" dirty="0">
                <a:latin typeface="Comic Sans MS" pitchFamily="66" charset="0"/>
              </a:rPr>
            </a:br>
            <a:r>
              <a:rPr lang="en-US" b="1" noProof="0" dirty="0">
                <a:latin typeface="Comic Sans MS" pitchFamily="66" charset="0"/>
              </a:rPr>
              <a:t> Multiplicity measurements.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40A422-643D-4228-4CFB-8133CF39C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B17CF97-47C8-E5A6-D426-37E983F4A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9B507F-D697-4F7F-DF66-1A925C5A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38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23E5BCC-1985-3400-BABC-841DBF92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0981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2" y="1125540"/>
            <a:ext cx="5916613" cy="487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69986" name="Gruppo 16"/>
          <p:cNvGrpSpPr>
            <a:grpSpLocks/>
          </p:cNvGrpSpPr>
          <p:nvPr/>
        </p:nvGrpSpPr>
        <p:grpSpPr bwMode="auto">
          <a:xfrm>
            <a:off x="7824790" y="2852738"/>
            <a:ext cx="2674937" cy="1468476"/>
            <a:chOff x="6350000" y="2152650"/>
            <a:chExt cx="2674938" cy="1468476"/>
          </a:xfrm>
        </p:grpSpPr>
        <p:grpSp>
          <p:nvGrpSpPr>
            <p:cNvPr id="169989" name="Gruppo 15"/>
            <p:cNvGrpSpPr>
              <a:grpSpLocks/>
            </p:cNvGrpSpPr>
            <p:nvPr/>
          </p:nvGrpSpPr>
          <p:grpSpPr bwMode="auto">
            <a:xfrm>
              <a:off x="6350000" y="2152650"/>
              <a:ext cx="1836738" cy="1468476"/>
              <a:chOff x="6350000" y="2152650"/>
              <a:chExt cx="1836738" cy="1468476"/>
            </a:xfrm>
          </p:grpSpPr>
          <p:grpSp>
            <p:nvGrpSpPr>
              <p:cNvPr id="169995" name="Group 2"/>
              <p:cNvGrpSpPr>
                <a:grpSpLocks/>
              </p:cNvGrpSpPr>
              <p:nvPr/>
            </p:nvGrpSpPr>
            <p:grpSpPr bwMode="auto">
              <a:xfrm>
                <a:off x="7034213" y="2152650"/>
                <a:ext cx="1152525" cy="1144588"/>
                <a:chOff x="4431" y="1356"/>
                <a:chExt cx="726" cy="721"/>
              </a:xfrm>
            </p:grpSpPr>
            <p:sp>
              <p:nvSpPr>
                <p:cNvPr id="169997" name="Freeform 3"/>
                <p:cNvSpPr>
                  <a:spLocks noChangeArrowheads="1"/>
                </p:cNvSpPr>
                <p:nvPr/>
              </p:nvSpPr>
              <p:spPr bwMode="auto">
                <a:xfrm>
                  <a:off x="4732" y="1415"/>
                  <a:ext cx="425" cy="663"/>
                </a:xfrm>
                <a:custGeom>
                  <a:avLst/>
                  <a:gdLst>
                    <a:gd name="T0" fmla="*/ 0 w 920"/>
                    <a:gd name="T1" fmla="*/ 663 h 1327"/>
                    <a:gd name="T2" fmla="*/ 117 w 920"/>
                    <a:gd name="T3" fmla="*/ 311 h 1327"/>
                    <a:gd name="T4" fmla="*/ 425 w 920"/>
                    <a:gd name="T5" fmla="*/ 0 h 1327"/>
                    <a:gd name="T6" fmla="*/ 313 w 920"/>
                    <a:gd name="T7" fmla="*/ 314 h 1327"/>
                    <a:gd name="T8" fmla="*/ 0 w 920"/>
                    <a:gd name="T9" fmla="*/ 663 h 1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0"/>
                    <a:gd name="T16" fmla="*/ 0 h 1327"/>
                    <a:gd name="T17" fmla="*/ 920 w 920"/>
                    <a:gd name="T18" fmla="*/ 1327 h 1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0" h="1327">
                      <a:moveTo>
                        <a:pt x="0" y="1327"/>
                      </a:moveTo>
                      <a:lnTo>
                        <a:pt x="254" y="623"/>
                      </a:lnTo>
                      <a:lnTo>
                        <a:pt x="920" y="0"/>
                      </a:lnTo>
                      <a:lnTo>
                        <a:pt x="677" y="628"/>
                      </a:lnTo>
                      <a:lnTo>
                        <a:pt x="0" y="132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CC7A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169998" name="Freeform 4"/>
                <p:cNvSpPr>
                  <a:spLocks noChangeArrowheads="1"/>
                </p:cNvSpPr>
                <p:nvPr/>
              </p:nvSpPr>
              <p:spPr bwMode="auto">
                <a:xfrm>
                  <a:off x="4431" y="1356"/>
                  <a:ext cx="727" cy="370"/>
                </a:xfrm>
                <a:custGeom>
                  <a:avLst/>
                  <a:gdLst>
                    <a:gd name="T0" fmla="*/ 419 w 1572"/>
                    <a:gd name="T1" fmla="*/ 370 h 742"/>
                    <a:gd name="T2" fmla="*/ 0 w 1572"/>
                    <a:gd name="T3" fmla="*/ 288 h 742"/>
                    <a:gd name="T4" fmla="*/ 357 w 1572"/>
                    <a:gd name="T5" fmla="*/ 0 h 742"/>
                    <a:gd name="T6" fmla="*/ 727 w 1572"/>
                    <a:gd name="T7" fmla="*/ 59 h 742"/>
                    <a:gd name="T8" fmla="*/ 419 w 1572"/>
                    <a:gd name="T9" fmla="*/ 370 h 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72"/>
                    <a:gd name="T16" fmla="*/ 0 h 742"/>
                    <a:gd name="T17" fmla="*/ 1572 w 1572"/>
                    <a:gd name="T18" fmla="*/ 742 h 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72" h="742">
                      <a:moveTo>
                        <a:pt x="906" y="742"/>
                      </a:moveTo>
                      <a:lnTo>
                        <a:pt x="0" y="578"/>
                      </a:lnTo>
                      <a:lnTo>
                        <a:pt x="773" y="0"/>
                      </a:lnTo>
                      <a:lnTo>
                        <a:pt x="1572" y="119"/>
                      </a:lnTo>
                      <a:lnTo>
                        <a:pt x="906" y="74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CC7A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noProof="0" dirty="0"/>
                </a:p>
              </p:txBody>
            </p:sp>
            <p:sp>
              <p:nvSpPr>
                <p:cNvPr id="169999" name="Freeform 5"/>
                <p:cNvSpPr>
                  <a:spLocks noChangeArrowheads="1"/>
                </p:cNvSpPr>
                <p:nvPr/>
              </p:nvSpPr>
              <p:spPr bwMode="auto">
                <a:xfrm>
                  <a:off x="4431" y="1645"/>
                  <a:ext cx="419" cy="433"/>
                </a:xfrm>
                <a:custGeom>
                  <a:avLst/>
                  <a:gdLst>
                    <a:gd name="T0" fmla="*/ 0 w 906"/>
                    <a:gd name="T1" fmla="*/ 0 h 868"/>
                    <a:gd name="T2" fmla="*/ 111 w 906"/>
                    <a:gd name="T3" fmla="*/ 389 h 868"/>
                    <a:gd name="T4" fmla="*/ 302 w 906"/>
                    <a:gd name="T5" fmla="*/ 433 h 868"/>
                    <a:gd name="T6" fmla="*/ 419 w 906"/>
                    <a:gd name="T7" fmla="*/ 82 h 868"/>
                    <a:gd name="T8" fmla="*/ 0 w 906"/>
                    <a:gd name="T9" fmla="*/ 0 h 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6"/>
                    <a:gd name="T16" fmla="*/ 0 h 868"/>
                    <a:gd name="T17" fmla="*/ 906 w 906"/>
                    <a:gd name="T18" fmla="*/ 868 h 8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6" h="868">
                      <a:moveTo>
                        <a:pt x="0" y="0"/>
                      </a:moveTo>
                      <a:lnTo>
                        <a:pt x="240" y="779"/>
                      </a:lnTo>
                      <a:lnTo>
                        <a:pt x="652" y="868"/>
                      </a:lnTo>
                      <a:lnTo>
                        <a:pt x="906" y="1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CC7A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noProof="0" dirty="0"/>
                </a:p>
              </p:txBody>
            </p:sp>
          </p:grpSp>
          <p:sp>
            <p:nvSpPr>
              <p:cNvPr id="169996" name="Text Box 9"/>
              <p:cNvSpPr txBox="1">
                <a:spLocks noChangeArrowheads="1"/>
              </p:cNvSpPr>
              <p:nvPr/>
            </p:nvSpPr>
            <p:spPr bwMode="auto">
              <a:xfrm>
                <a:off x="6350000" y="3249613"/>
                <a:ext cx="996950" cy="3715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ts val="1125"/>
                  </a:spcBef>
                  <a:tabLst>
                    <a:tab pos="0" algn="l"/>
                    <a:tab pos="457153" algn="l"/>
                    <a:tab pos="914305" algn="l"/>
                    <a:tab pos="1371458" algn="l"/>
                    <a:tab pos="1828610" algn="l"/>
                    <a:tab pos="2285763" algn="l"/>
                    <a:tab pos="2742915" algn="l"/>
                    <a:tab pos="3200068" algn="l"/>
                    <a:tab pos="3657220" algn="l"/>
                    <a:tab pos="4114373" algn="l"/>
                    <a:tab pos="4571526" algn="l"/>
                    <a:tab pos="5028678" algn="l"/>
                    <a:tab pos="5485831" algn="l"/>
                    <a:tab pos="5942984" algn="l"/>
                    <a:tab pos="6400137" algn="l"/>
                    <a:tab pos="6857289" algn="l"/>
                    <a:tab pos="7314442" algn="l"/>
                    <a:tab pos="7771595" algn="l"/>
                    <a:tab pos="8228747" algn="l"/>
                    <a:tab pos="8685900" algn="l"/>
                    <a:tab pos="9143052" algn="l"/>
                  </a:tabLst>
                </a:pPr>
                <a:r>
                  <a:rPr lang="en-US" b="1" noProof="0" dirty="0">
                    <a:solidFill>
                      <a:srgbClr val="000000"/>
                    </a:solidFill>
                    <a:latin typeface="Comic Sans MS" pitchFamily="66" charset="0"/>
                  </a:rPr>
                  <a:t>300 </a:t>
                </a:r>
                <a:r>
                  <a:rPr lang="en-US" b="1" noProof="0" dirty="0" err="1">
                    <a:solidFill>
                      <a:srgbClr val="000000"/>
                    </a:solidFill>
                    <a:latin typeface="Comic Sans MS" pitchFamily="66" charset="0"/>
                  </a:rPr>
                  <a:t>μm</a:t>
                </a:r>
                <a:endParaRPr lang="en-US" b="1" noProof="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169990" name="Gruppo 14"/>
            <p:cNvGrpSpPr>
              <a:grpSpLocks/>
            </p:cNvGrpSpPr>
            <p:nvPr/>
          </p:nvGrpSpPr>
          <p:grpSpPr bwMode="auto">
            <a:xfrm>
              <a:off x="6629400" y="2435225"/>
              <a:ext cx="2395538" cy="993775"/>
              <a:chOff x="6629400" y="2435225"/>
              <a:chExt cx="2395538" cy="993775"/>
            </a:xfrm>
          </p:grpSpPr>
          <p:sp>
            <p:nvSpPr>
              <p:cNvPr id="169991" name="Freeform 6"/>
              <p:cNvSpPr>
                <a:spLocks noChangeArrowheads="1"/>
              </p:cNvSpPr>
              <p:nvPr/>
            </p:nvSpPr>
            <p:spPr bwMode="auto">
              <a:xfrm>
                <a:off x="6915150" y="2740025"/>
                <a:ext cx="663575" cy="688975"/>
              </a:xfrm>
              <a:custGeom>
                <a:avLst/>
                <a:gdLst>
                  <a:gd name="T0" fmla="*/ 0 w 907"/>
                  <a:gd name="T1" fmla="*/ 0 h 868"/>
                  <a:gd name="T2" fmla="*/ 176319 w 907"/>
                  <a:gd name="T3" fmla="*/ 618331 h 868"/>
                  <a:gd name="T4" fmla="*/ 477745 w 907"/>
                  <a:gd name="T5" fmla="*/ 688975 h 868"/>
                  <a:gd name="T6" fmla="*/ 663575 w 907"/>
                  <a:gd name="T7" fmla="*/ 129381 h 868"/>
                  <a:gd name="T8" fmla="*/ 0 w 907"/>
                  <a:gd name="T9" fmla="*/ 0 h 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7"/>
                  <a:gd name="T16" fmla="*/ 0 h 868"/>
                  <a:gd name="T17" fmla="*/ 907 w 907"/>
                  <a:gd name="T18" fmla="*/ 868 h 8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7" h="868">
                    <a:moveTo>
                      <a:pt x="0" y="0"/>
                    </a:moveTo>
                    <a:lnTo>
                      <a:pt x="241" y="779"/>
                    </a:lnTo>
                    <a:lnTo>
                      <a:pt x="653" y="868"/>
                    </a:lnTo>
                    <a:lnTo>
                      <a:pt x="907" y="16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339966"/>
                  </a:gs>
                  <a:gs pos="100000">
                    <a:srgbClr val="1F5C3D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169992" name="Rectangle 7"/>
              <p:cNvSpPr>
                <a:spLocks noChangeArrowheads="1"/>
              </p:cNvSpPr>
              <p:nvPr/>
            </p:nvSpPr>
            <p:spPr bwMode="auto">
              <a:xfrm>
                <a:off x="6629400" y="2916238"/>
                <a:ext cx="260350" cy="3206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tabLst>
                    <a:tab pos="0" algn="l"/>
                    <a:tab pos="457153" algn="l"/>
                    <a:tab pos="914305" algn="l"/>
                    <a:tab pos="1371458" algn="l"/>
                    <a:tab pos="1828610" algn="l"/>
                    <a:tab pos="2285763" algn="l"/>
                    <a:tab pos="2742915" algn="l"/>
                    <a:tab pos="3200068" algn="l"/>
                    <a:tab pos="3657220" algn="l"/>
                    <a:tab pos="4114373" algn="l"/>
                    <a:tab pos="4571526" algn="l"/>
                    <a:tab pos="5028678" algn="l"/>
                    <a:tab pos="5485831" algn="l"/>
                    <a:tab pos="5942984" algn="l"/>
                    <a:tab pos="6400137" algn="l"/>
                    <a:tab pos="6857289" algn="l"/>
                    <a:tab pos="7314442" algn="l"/>
                    <a:tab pos="7771595" algn="l"/>
                    <a:tab pos="8228747" algn="l"/>
                    <a:tab pos="8685900" algn="l"/>
                    <a:tab pos="9143052" algn="l"/>
                  </a:tabLst>
                </a:pPr>
                <a:r>
                  <a:rPr lang="en-US" sz="2100" b="1" noProof="0" dirty="0">
                    <a:solidFill>
                      <a:srgbClr val="000000"/>
                    </a:solidFill>
                    <a:latin typeface="Comic Sans MS" pitchFamily="66" charset="0"/>
                  </a:rPr>
                  <a:t>Si</a:t>
                </a:r>
              </a:p>
            </p:txBody>
          </p:sp>
          <p:sp>
            <p:nvSpPr>
              <p:cNvPr id="169993" name="Rectangle 8"/>
              <p:cNvSpPr>
                <a:spLocks noChangeArrowheads="1"/>
              </p:cNvSpPr>
              <p:nvPr/>
            </p:nvSpPr>
            <p:spPr bwMode="auto">
              <a:xfrm>
                <a:off x="8086725" y="2435225"/>
                <a:ext cx="441325" cy="3206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tabLst>
                    <a:tab pos="0" algn="l"/>
                    <a:tab pos="457153" algn="l"/>
                    <a:tab pos="914305" algn="l"/>
                    <a:tab pos="1371458" algn="l"/>
                    <a:tab pos="1828610" algn="l"/>
                    <a:tab pos="2285763" algn="l"/>
                    <a:tab pos="2742915" algn="l"/>
                    <a:tab pos="3200068" algn="l"/>
                    <a:tab pos="3657220" algn="l"/>
                    <a:tab pos="4114373" algn="l"/>
                    <a:tab pos="4571526" algn="l"/>
                    <a:tab pos="5028678" algn="l"/>
                    <a:tab pos="5485831" algn="l"/>
                    <a:tab pos="5942984" algn="l"/>
                    <a:tab pos="6400137" algn="l"/>
                    <a:tab pos="6857289" algn="l"/>
                    <a:tab pos="7314442" algn="l"/>
                    <a:tab pos="7771595" algn="l"/>
                    <a:tab pos="8228747" algn="l"/>
                    <a:tab pos="8685900" algn="l"/>
                    <a:tab pos="9143052" algn="l"/>
                  </a:tabLst>
                </a:pPr>
                <a:r>
                  <a:rPr lang="en-US" sz="2100" b="1" noProof="0" dirty="0" err="1">
                    <a:solidFill>
                      <a:srgbClr val="000000"/>
                    </a:solidFill>
                    <a:latin typeface="Comic Sans MS" pitchFamily="66" charset="0"/>
                  </a:rPr>
                  <a:t>CsI</a:t>
                </a:r>
                <a:endParaRPr lang="en-US" sz="2100" b="1" noProof="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69994" name="Text Box 10"/>
              <p:cNvSpPr txBox="1">
                <a:spLocks noChangeArrowheads="1"/>
              </p:cNvSpPr>
              <p:nvPr/>
            </p:nvSpPr>
            <p:spPr bwMode="auto">
              <a:xfrm>
                <a:off x="8029575" y="2744788"/>
                <a:ext cx="995363" cy="3715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ts val="1125"/>
                  </a:spcBef>
                  <a:tabLst>
                    <a:tab pos="0" algn="l"/>
                    <a:tab pos="457153" algn="l"/>
                    <a:tab pos="914305" algn="l"/>
                    <a:tab pos="1371458" algn="l"/>
                    <a:tab pos="1828610" algn="l"/>
                    <a:tab pos="2285763" algn="l"/>
                    <a:tab pos="2742915" algn="l"/>
                    <a:tab pos="3200068" algn="l"/>
                    <a:tab pos="3657220" algn="l"/>
                    <a:tab pos="4114373" algn="l"/>
                    <a:tab pos="4571526" algn="l"/>
                    <a:tab pos="5028678" algn="l"/>
                    <a:tab pos="5485831" algn="l"/>
                    <a:tab pos="5942984" algn="l"/>
                    <a:tab pos="6400137" algn="l"/>
                    <a:tab pos="6857289" algn="l"/>
                    <a:tab pos="7314442" algn="l"/>
                    <a:tab pos="7771595" algn="l"/>
                    <a:tab pos="8228747" algn="l"/>
                    <a:tab pos="8685900" algn="l"/>
                    <a:tab pos="9143052" algn="l"/>
                  </a:tabLst>
                </a:pPr>
                <a:r>
                  <a:rPr lang="en-US" b="1" noProof="0" dirty="0">
                    <a:solidFill>
                      <a:srgbClr val="000000"/>
                    </a:solidFill>
                    <a:latin typeface="Comic Sans MS" pitchFamily="66" charset="0"/>
                  </a:rPr>
                  <a:t>12 cm</a:t>
                </a:r>
              </a:p>
            </p:txBody>
          </p:sp>
        </p:grpSp>
      </p:grpSp>
      <p:sp>
        <p:nvSpPr>
          <p:cNvPr id="169987" name="Text Box 12"/>
          <p:cNvSpPr txBox="1">
            <a:spLocks noChangeArrowheads="1"/>
          </p:cNvSpPr>
          <p:nvPr/>
        </p:nvSpPr>
        <p:spPr bwMode="auto">
          <a:xfrm>
            <a:off x="1971675" y="98425"/>
            <a:ext cx="4629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/>
          <a:p>
            <a:pPr algn="ctr">
              <a:buSzPct val="45000"/>
              <a:buFont typeface="StarSymbol"/>
              <a:buNone/>
            </a:pPr>
            <a:r>
              <a:rPr lang="en-US" sz="2000" b="1" noProof="0" dirty="0">
                <a:solidFill>
                  <a:srgbClr val="0D15B3"/>
                </a:solidFill>
                <a:latin typeface="Comic Sans MS" pitchFamily="66" charset="0"/>
                <a:cs typeface="Times New Roman" pitchFamily="18" charset="0"/>
              </a:rPr>
              <a:t> CHIMERA</a:t>
            </a:r>
          </a:p>
        </p:txBody>
      </p:sp>
      <p:sp>
        <p:nvSpPr>
          <p:cNvPr id="169988" name="Text Box 6"/>
          <p:cNvSpPr txBox="1">
            <a:spLocks noChangeArrowheads="1"/>
          </p:cNvSpPr>
          <p:nvPr/>
        </p:nvSpPr>
        <p:spPr bwMode="auto">
          <a:xfrm>
            <a:off x="7464425" y="44450"/>
            <a:ext cx="3024188" cy="28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noProof="0" dirty="0">
                <a:latin typeface="Comic Sans MS" pitchFamily="66" charset="0"/>
              </a:rPr>
              <a:t>352 </a:t>
            </a:r>
            <a:r>
              <a:rPr lang="en-US" noProof="0" dirty="0" err="1">
                <a:latin typeface="Comic Sans MS" pitchFamily="66" charset="0"/>
              </a:rPr>
              <a:t>CsI</a:t>
            </a:r>
            <a:r>
              <a:rPr lang="en-US" noProof="0" dirty="0">
                <a:latin typeface="Comic Sans MS" pitchFamily="66" charset="0"/>
              </a:rPr>
              <a:t> 12 cm thick   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+ 32 Si (telescopes)</a:t>
            </a:r>
          </a:p>
          <a:p>
            <a:pPr algn="ctr"/>
            <a:r>
              <a:rPr lang="en-US" noProof="0" dirty="0">
                <a:solidFill>
                  <a:srgbClr val="000000"/>
                </a:solidFill>
                <a:latin typeface="Comic Sans MS" pitchFamily="66" charset="0"/>
              </a:rPr>
              <a:t>8 Rings covering 7°&lt;</a:t>
            </a:r>
            <a:r>
              <a:rPr lang="en-US" noProof="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</a:t>
            </a:r>
            <a:r>
              <a:rPr lang="en-US" noProof="0" dirty="0">
                <a:solidFill>
                  <a:srgbClr val="000000"/>
                </a:solidFill>
                <a:latin typeface="Comic Sans MS" pitchFamily="66" charset="0"/>
              </a:rPr>
              <a:t>&lt;20°</a:t>
            </a:r>
          </a:p>
          <a:p>
            <a:pPr algn="ctr"/>
            <a:r>
              <a:rPr lang="en-US" noProof="0" dirty="0">
                <a:solidFill>
                  <a:srgbClr val="000000"/>
                </a:solidFill>
                <a:latin typeface="Comic Sans MS" pitchFamily="66" charset="0"/>
              </a:rPr>
              <a:t>Light ions 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Z, Ekin  &amp; </a:t>
            </a:r>
            <a:r>
              <a:rPr lang="en-US" noProof="0" dirty="0">
                <a:latin typeface="Comic Sans MS" pitchFamily="66" charset="0"/>
                <a:sym typeface="Symbol" pitchFamily="18" charset="2"/>
              </a:rPr>
              <a:t>-</a:t>
            </a:r>
            <a:r>
              <a:rPr lang="en-US" noProof="0" dirty="0">
                <a:latin typeface="Calibri" pitchFamily="34" charset="0"/>
              </a:rPr>
              <a:t>.</a:t>
            </a:r>
            <a:r>
              <a:rPr lang="en-US" noProof="0" dirty="0">
                <a:latin typeface="Comic Sans MS" pitchFamily="66" charset="0"/>
              </a:rPr>
              <a:t> 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Impact parameter and</a:t>
            </a:r>
          </a:p>
          <a:p>
            <a:pPr algn="ctr"/>
            <a:r>
              <a:rPr lang="en-US" noProof="0" dirty="0">
                <a:latin typeface="Comic Sans MS" pitchFamily="66" charset="0"/>
              </a:rPr>
              <a:t> reaction plane determination</a:t>
            </a:r>
          </a:p>
          <a:p>
            <a:pPr algn="ctr"/>
            <a:endParaRPr lang="en-US" noProof="0" dirty="0">
              <a:latin typeface="Comic Sans MS" pitchFamily="66" charset="0"/>
            </a:endParaRPr>
          </a:p>
          <a:p>
            <a:pPr algn="ctr"/>
            <a:endParaRPr lang="en-US" noProof="0" dirty="0">
              <a:latin typeface="Comic Sans MS" pitchFamily="66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8413D86-8CCC-E9C8-81F2-5E541A53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EE347CA-3071-8F43-24B1-9AC6EAE9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8CEBE5-41CE-1B73-15D8-1FA85B69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39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C188D49-9CDC-88BC-AA94-766ED2AE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0075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1">
            <a:extLst>
              <a:ext uri="{FF2B5EF4-FFF2-40B4-BE49-F238E27FC236}">
                <a16:creationId xmlns:a16="http://schemas.microsoft.com/office/drawing/2014/main" id="{0BF93403-7E78-81A7-40C9-B8469FE604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013" r="3261" b="8433"/>
          <a:stretch/>
        </p:blipFill>
        <p:spPr>
          <a:xfrm>
            <a:off x="792361" y="2219221"/>
            <a:ext cx="4357335" cy="44357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8D832DB-CE38-2FFA-9761-4591CDD412D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sz="2000" b="1" noProof="0" dirty="0"/>
              <a:t>Nuclear matter EOS and symmetry energy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94B2CF-3222-1316-94D2-1A1319F2D8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noProof="0" dirty="0"/>
              <a:t>24/09/2025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4538E8-6CD5-5E82-C37C-B35A5B562E6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noProof="0" dirty="0"/>
              <a:t>XCI </a:t>
            </a:r>
            <a:r>
              <a:rPr lang="en-US" noProof="0" dirty="0" err="1"/>
              <a:t>Congresso</a:t>
            </a:r>
            <a:r>
              <a:rPr lang="en-US" noProof="0" dirty="0"/>
              <a:t> Nazionale SIF Palermo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39A710-2CED-2278-DA75-C064894960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 noProof="0" dirty="0"/>
              <a:t>2</a:t>
            </a:r>
          </a:p>
        </p:txBody>
      </p:sp>
      <p:graphicFrame>
        <p:nvGraphicFramePr>
          <p:cNvPr id="11" name="Object 18">
            <a:extLst>
              <a:ext uri="{FF2B5EF4-FFF2-40B4-BE49-F238E27FC236}">
                <a16:creationId xmlns:a16="http://schemas.microsoft.com/office/drawing/2014/main" id="{D7C4A339-4293-C709-0B9B-D1ED57DD2A48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208280" y="1342852"/>
          <a:ext cx="2320274" cy="71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20480" imgH="469800" progId="Equation.DSMT4">
                  <p:embed/>
                </p:oleObj>
              </mc:Choice>
              <mc:Fallback>
                <p:oleObj name="Equation" r:id="rId16" imgW="1320480" imgH="469800" progId="Equation.DSMT4">
                  <p:embed/>
                  <p:pic>
                    <p:nvPicPr>
                      <p:cNvPr id="11" name="Object 18">
                        <a:extLst>
                          <a:ext uri="{FF2B5EF4-FFF2-40B4-BE49-F238E27FC236}">
                            <a16:creationId xmlns:a16="http://schemas.microsoft.com/office/drawing/2014/main" id="{D7C4A339-4293-C709-0B9B-D1ED57DD2A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80" y="1342852"/>
                        <a:ext cx="2320274" cy="71906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uppo 24">
            <a:extLst>
              <a:ext uri="{FF2B5EF4-FFF2-40B4-BE49-F238E27FC236}">
                <a16:creationId xmlns:a16="http://schemas.microsoft.com/office/drawing/2014/main" id="{CC069C55-6DFC-6340-E3E6-F51B69FD7C3A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084068" y="677182"/>
            <a:ext cx="7751806" cy="5570108"/>
            <a:chOff x="4084068" y="677182"/>
            <a:chExt cx="7751806" cy="5570108"/>
          </a:xfrm>
        </p:grpSpPr>
        <p:sp>
          <p:nvSpPr>
            <p:cNvPr id="9" name="Textfeld 13">
              <a:extLst>
                <a:ext uri="{FF2B5EF4-FFF2-40B4-BE49-F238E27FC236}">
                  <a16:creationId xmlns:a16="http://schemas.microsoft.com/office/drawing/2014/main" id="{ADB00C38-5E50-72E2-38CD-3AE22C32EFF8}"/>
                </a:ext>
              </a:extLst>
            </p:cNvPr>
            <p:cNvSpPr txBox="1"/>
            <p:nvPr/>
          </p:nvSpPr>
          <p:spPr>
            <a:xfrm>
              <a:off x="4084068" y="3601482"/>
              <a:ext cx="1528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000FF"/>
                  </a:solidFill>
                </a:rPr>
                <a:t>Symmetry energy</a:t>
              </a:r>
            </a:p>
          </p:txBody>
        </p:sp>
        <p:cxnSp>
          <p:nvCxnSpPr>
            <p:cNvPr id="8" name="Gerade Verbindung mit Pfeil 11">
              <a:extLst>
                <a:ext uri="{FF2B5EF4-FFF2-40B4-BE49-F238E27FC236}">
                  <a16:creationId xmlns:a16="http://schemas.microsoft.com/office/drawing/2014/main" id="{6183990A-E916-4E55-25CF-BDD483A06796}"/>
                </a:ext>
              </a:extLst>
            </p:cNvPr>
            <p:cNvCxnSpPr/>
            <p:nvPr/>
          </p:nvCxnSpPr>
          <p:spPr bwMode="auto">
            <a:xfrm>
              <a:off x="4232602" y="2721932"/>
              <a:ext cx="0" cy="2306567"/>
            </a:xfrm>
            <a:prstGeom prst="straightConnector1">
              <a:avLst/>
            </a:prstGeom>
            <a:solidFill>
              <a:srgbClr val="3366FF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9AE14535-E829-70A1-E1FF-0CE916FCF177}"/>
                </a:ext>
              </a:extLst>
            </p:cNvPr>
            <p:cNvGrpSpPr/>
            <p:nvPr/>
          </p:nvGrpSpPr>
          <p:grpSpPr>
            <a:xfrm>
              <a:off x="6266547" y="677182"/>
              <a:ext cx="5569327" cy="5570108"/>
              <a:chOff x="6266547" y="677182"/>
              <a:chExt cx="5569327" cy="5570108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87A18206-AA86-4648-BE80-6C0F080966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13165" y="1323300"/>
                <a:ext cx="3479904" cy="3701992"/>
                <a:chOff x="2752716" y="1490745"/>
                <a:chExt cx="3910004" cy="4159542"/>
              </a:xfrm>
            </p:grpSpPr>
            <p:pic>
              <p:nvPicPr>
                <p:cNvPr id="30" name="Immagine 29">
                  <a:extLst>
                    <a:ext uri="{FF2B5EF4-FFF2-40B4-BE49-F238E27FC236}">
                      <a16:creationId xmlns:a16="http://schemas.microsoft.com/office/drawing/2014/main" id="{4CA3004E-8C96-466F-8D8D-AEAA0CA09E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2274" r="11275"/>
                <a:stretch/>
              </p:blipFill>
              <p:spPr>
                <a:xfrm>
                  <a:off x="3272675" y="1490745"/>
                  <a:ext cx="3390045" cy="4159542"/>
                </a:xfrm>
                <a:prstGeom prst="rect">
                  <a:avLst/>
                </a:prstGeom>
              </p:spPr>
            </p:pic>
            <p:pic>
              <p:nvPicPr>
                <p:cNvPr id="32" name="Immagine 31">
                  <a:extLst>
                    <a:ext uri="{FF2B5EF4-FFF2-40B4-BE49-F238E27FC236}">
                      <a16:creationId xmlns:a16="http://schemas.microsoft.com/office/drawing/2014/main" id="{5BE5BFAB-A70C-4CB6-A70D-C93049952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52716" y="2206906"/>
                  <a:ext cx="526797" cy="1710672"/>
                </a:xfrm>
                <a:prstGeom prst="rect">
                  <a:avLst/>
                </a:prstGeom>
              </p:spPr>
            </p:pic>
          </p:grpSp>
          <p:graphicFrame>
            <p:nvGraphicFramePr>
              <p:cNvPr id="12" name="Object 4">
                <a:extLst>
                  <a:ext uri="{FF2B5EF4-FFF2-40B4-BE49-F238E27FC236}">
                    <a16:creationId xmlns:a16="http://schemas.microsoft.com/office/drawing/2014/main" id="{B1F922BC-69DB-3A3D-8FF1-092F6BAC4C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35166" y="677182"/>
              <a:ext cx="4232091" cy="4801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2145960" imgH="241200" progId="Equation.DSMT4">
                      <p:embed/>
                    </p:oleObj>
                  </mc:Choice>
                  <mc:Fallback>
                    <p:oleObj name="Equation" r:id="rId20" imgW="2145960" imgH="241200" progId="Equation.DSMT4">
                      <p:embed/>
                      <p:pic>
                        <p:nvPicPr>
                          <p:cNvPr id="12" name="Object 4">
                            <a:extLst>
                              <a:ext uri="{FF2B5EF4-FFF2-40B4-BE49-F238E27FC236}">
                                <a16:creationId xmlns:a16="http://schemas.microsoft.com/office/drawing/2014/main" id="{B1F922BC-69DB-3A3D-8FF1-092F6BAC4C6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35166" y="677182"/>
                            <a:ext cx="4232091" cy="480174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98E26E0-E9FB-CFB3-8676-36259D621274}"/>
                  </a:ext>
                </a:extLst>
              </p:cNvPr>
              <p:cNvSpPr txBox="1"/>
              <p:nvPr/>
            </p:nvSpPr>
            <p:spPr>
              <a:xfrm>
                <a:off x="6266547" y="5170072"/>
                <a:ext cx="5569327" cy="1077218"/>
              </a:xfrm>
              <a:prstGeom prst="rect">
                <a:avLst/>
              </a:prstGeom>
              <a:noFill/>
              <a:ln w="63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symmetry energy is the difference between the energy of the symmetric matter (δ=0) and neutron matter (δ=1) and describes how the energy of asymmetric nuclear (N≠Z) </a:t>
                </a:r>
                <a:r>
                  <a:rPr lang="en-US" sz="1600" kern="0" noProof="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/>
                  </a:rPr>
                  <a:t>depends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on the saturation density</a:t>
                </a:r>
              </a:p>
            </p:txBody>
          </p:sp>
        </p:grpSp>
      </p:grp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84A14285-3D3A-039C-4079-231735FFA995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262743" y="576697"/>
          <a:ext cx="4107498" cy="58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336760" imgH="253800" progId="Equation.DSMT4">
                  <p:embed/>
                </p:oleObj>
              </mc:Choice>
              <mc:Fallback>
                <p:oleObj name="Equation" r:id="rId22" imgW="2336760" imgH="253800" progId="Equation.DSMT4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84A14285-3D3A-039C-4079-231735FFA9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743" y="576697"/>
                        <a:ext cx="4107498" cy="58065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ED7D3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20">
            <a:extLst>
              <a:ext uri="{FF2B5EF4-FFF2-40B4-BE49-F238E27FC236}">
                <a16:creationId xmlns:a16="http://schemas.microsoft.com/office/drawing/2014/main" id="{7DA0DC72-CEAD-2874-6BAE-796FC5DF11D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166024" y="5088514"/>
            <a:ext cx="1792753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Symmetric matter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 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BA9E5E1-DB05-FF75-8366-C9339B6C476D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98378" y="551529"/>
            <a:ext cx="3433739" cy="1339898"/>
            <a:chOff x="198378" y="551529"/>
            <a:chExt cx="3433739" cy="1339898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F70C9B05-FE5A-8771-791E-75D1B8F20187}"/>
                </a:ext>
              </a:extLst>
            </p:cNvPr>
            <p:cNvSpPr/>
            <p:nvPr/>
          </p:nvSpPr>
          <p:spPr>
            <a:xfrm>
              <a:off x="2309944" y="551529"/>
              <a:ext cx="1322173" cy="649722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92DC42B1-5BE5-95F8-4367-2251F260F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976" y="1058916"/>
              <a:ext cx="1307770" cy="31824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CD65DBB-349E-00D2-E68D-6D1C3E680FEB}"/>
                </a:ext>
              </a:extLst>
            </p:cNvPr>
            <p:cNvSpPr txBox="1"/>
            <p:nvPr/>
          </p:nvSpPr>
          <p:spPr>
            <a:xfrm>
              <a:off x="198378" y="968097"/>
              <a:ext cx="11089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00B050"/>
                  </a:solidFill>
                  <a:latin typeface="Garamond" panose="02020404030301010803" pitchFamily="18" charset="0"/>
                </a:rPr>
                <a:t>Quite well known</a:t>
              </a:r>
            </a:p>
          </p:txBody>
        </p:sp>
      </p:grpSp>
      <p:sp>
        <p:nvSpPr>
          <p:cNvPr id="7" name="Textfeld 9">
            <a:extLst>
              <a:ext uri="{FF2B5EF4-FFF2-40B4-BE49-F238E27FC236}">
                <a16:creationId xmlns:a16="http://schemas.microsoft.com/office/drawing/2014/main" id="{A0E7C122-5EA0-D968-BD12-C3BC7860E10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166024" y="3840420"/>
            <a:ext cx="1610011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Neutron matter 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Arial" pitchFamily="34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=1</a:t>
            </a:r>
          </a:p>
        </p:txBody>
      </p:sp>
      <p:sp>
        <p:nvSpPr>
          <p:cNvPr id="34" name="Freihandform 10">
            <a:extLst>
              <a:ext uri="{FF2B5EF4-FFF2-40B4-BE49-F238E27FC236}">
                <a16:creationId xmlns:a16="http://schemas.microsoft.com/office/drawing/2014/main" id="{E7F323B6-5F6C-45E7-8F8B-0AE8A35538F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180430" y="4828349"/>
            <a:ext cx="3273929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i="1" noProof="0" dirty="0">
                <a:solidFill>
                  <a:srgbClr val="000066"/>
                </a:solidFill>
                <a:latin typeface="Verdana" pitchFamily="34"/>
                <a:ea typeface="Bitstream Vera Sans" pitchFamily="2"/>
                <a:cs typeface="Bitstream Vera Sans" pitchFamily="2"/>
              </a:rPr>
              <a:t>Fuchs and Wolter, EPJA 30 (2006)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186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3" name="Picture 3" descr="D:\POSTER TALK\Talk\SIF\FastSlow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1950" y="836613"/>
            <a:ext cx="46799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2508250" y="2151064"/>
            <a:ext cx="8159750" cy="4697412"/>
            <a:chOff x="984177" y="2151840"/>
            <a:chExt cx="8159823" cy="4696462"/>
          </a:xfrm>
        </p:grpSpPr>
        <p:grpSp>
          <p:nvGrpSpPr>
            <p:cNvPr id="274453" name="Gruppo 2"/>
            <p:cNvGrpSpPr>
              <a:grpSpLocks/>
            </p:cNvGrpSpPr>
            <p:nvPr/>
          </p:nvGrpSpPr>
          <p:grpSpPr bwMode="auto">
            <a:xfrm>
              <a:off x="984177" y="2174969"/>
              <a:ext cx="3155775" cy="4673333"/>
              <a:chOff x="984178" y="2184667"/>
              <a:chExt cx="3155775" cy="4673333"/>
            </a:xfrm>
          </p:grpSpPr>
          <p:cxnSp>
            <p:nvCxnSpPr>
              <p:cNvPr id="6" name="Connettore 1 5"/>
              <p:cNvCxnSpPr/>
              <p:nvPr/>
            </p:nvCxnSpPr>
            <p:spPr>
              <a:xfrm flipV="1">
                <a:off x="984178" y="2185345"/>
                <a:ext cx="3155978" cy="2107774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ttangolo 11"/>
              <p:cNvSpPr/>
              <p:nvPr/>
            </p:nvSpPr>
            <p:spPr>
              <a:xfrm>
                <a:off x="984178" y="4293119"/>
                <a:ext cx="446092" cy="436475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  <a:alpha val="9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noProof="0" dirty="0"/>
              </a:p>
            </p:txBody>
          </p:sp>
          <p:cxnSp>
            <p:nvCxnSpPr>
              <p:cNvPr id="17" name="Connettore 1 16"/>
              <p:cNvCxnSpPr/>
              <p:nvPr/>
            </p:nvCxnSpPr>
            <p:spPr>
              <a:xfrm>
                <a:off x="984178" y="4729593"/>
                <a:ext cx="3155978" cy="2128407"/>
              </a:xfrm>
              <a:prstGeom prst="line">
                <a:avLst/>
              </a:prstGeom>
              <a:ln w="317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4454" name="Picture 2" descr="D:\POSTER TALK\Talk\SIF\immagini\FastSlowZoom - correct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39952" y="2151840"/>
              <a:ext cx="5004048" cy="4680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Gruppo 37"/>
          <p:cNvGrpSpPr>
            <a:grpSpLocks/>
          </p:cNvGrpSpPr>
          <p:nvPr/>
        </p:nvGrpSpPr>
        <p:grpSpPr bwMode="auto">
          <a:xfrm>
            <a:off x="5664200" y="2152650"/>
            <a:ext cx="5003800" cy="4679950"/>
            <a:chOff x="4139952" y="2174969"/>
            <a:chExt cx="5004048" cy="4696213"/>
          </a:xfrm>
        </p:grpSpPr>
        <p:pic>
          <p:nvPicPr>
            <p:cNvPr id="274443" name="Picture 2" descr="D:\POSTER TALK\Talk\SIF\immagini\FastSlowZoom - prova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39952" y="2174969"/>
              <a:ext cx="5004048" cy="469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4444" name="Gruppo 39"/>
            <p:cNvGrpSpPr>
              <a:grpSpLocks/>
            </p:cNvGrpSpPr>
            <p:nvPr/>
          </p:nvGrpSpPr>
          <p:grpSpPr bwMode="auto">
            <a:xfrm>
              <a:off x="6113775" y="5175241"/>
              <a:ext cx="955594" cy="692084"/>
              <a:chOff x="6841728" y="5229200"/>
              <a:chExt cx="860402" cy="445165"/>
            </a:xfrm>
          </p:grpSpPr>
          <p:cxnSp>
            <p:nvCxnSpPr>
              <p:cNvPr id="45" name="Connettore 1 44"/>
              <p:cNvCxnSpPr/>
              <p:nvPr/>
            </p:nvCxnSpPr>
            <p:spPr>
              <a:xfrm>
                <a:off x="7304448" y="5228800"/>
                <a:ext cx="397382" cy="0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/>
              <p:cNvCxnSpPr/>
              <p:nvPr/>
            </p:nvCxnSpPr>
            <p:spPr>
              <a:xfrm>
                <a:off x="7151498" y="5381476"/>
                <a:ext cx="524602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/>
              <p:cNvCxnSpPr/>
              <p:nvPr/>
            </p:nvCxnSpPr>
            <p:spPr>
              <a:xfrm>
                <a:off x="6994261" y="5534151"/>
                <a:ext cx="691844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47"/>
              <p:cNvCxnSpPr/>
              <p:nvPr/>
            </p:nvCxnSpPr>
            <p:spPr>
              <a:xfrm>
                <a:off x="6841312" y="5674530"/>
                <a:ext cx="39738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CasellaDiTesto 40"/>
            <p:cNvSpPr txBox="1"/>
            <p:nvPr/>
          </p:nvSpPr>
          <p:spPr>
            <a:xfrm>
              <a:off x="7069035" y="5435875"/>
              <a:ext cx="271241" cy="4015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noProof="0" dirty="0">
                  <a:solidFill>
                    <a:schemeClr val="accent3">
                      <a:lumMod val="50000"/>
                    </a:schemeClr>
                  </a:solidFill>
                </a:rPr>
                <a:t>t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7051571" y="4927702"/>
              <a:ext cx="328952" cy="4015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noProof="0" dirty="0">
                  <a:solidFill>
                    <a:schemeClr val="accent3">
                      <a:lumMod val="50000"/>
                    </a:schemeClr>
                  </a:solidFill>
                </a:rPr>
                <a:t>p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7040459" y="5217631"/>
              <a:ext cx="328952" cy="4015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noProof="0" dirty="0">
                  <a:solidFill>
                    <a:schemeClr val="accent3">
                      <a:lumMod val="50000"/>
                    </a:schemeClr>
                  </a:solidFill>
                </a:rPr>
                <a:t>d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6535609" y="5681199"/>
              <a:ext cx="2339283" cy="3706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noProof="0" dirty="0">
                  <a:solidFill>
                    <a:schemeClr val="accent3">
                      <a:lumMod val="50000"/>
                    </a:schemeClr>
                  </a:solidFill>
                </a:rPr>
                <a:t>Z=1 punching through</a:t>
              </a:r>
            </a:p>
          </p:txBody>
        </p:sp>
      </p:grpSp>
      <p:grpSp>
        <p:nvGrpSpPr>
          <p:cNvPr id="274436" name="Group 38"/>
          <p:cNvGrpSpPr>
            <a:grpSpLocks/>
          </p:cNvGrpSpPr>
          <p:nvPr/>
        </p:nvGrpSpPr>
        <p:grpSpPr bwMode="auto">
          <a:xfrm>
            <a:off x="8369302" y="673100"/>
            <a:ext cx="1127125" cy="838200"/>
            <a:chOff x="4176" y="288"/>
            <a:chExt cx="710" cy="528"/>
          </a:xfrm>
        </p:grpSpPr>
        <p:sp>
          <p:nvSpPr>
            <p:cNvPr id="274440" name="Freeform 39"/>
            <p:cNvSpPr>
              <a:spLocks noChangeArrowheads="1"/>
            </p:cNvSpPr>
            <p:nvPr/>
          </p:nvSpPr>
          <p:spPr bwMode="auto">
            <a:xfrm>
              <a:off x="4478" y="324"/>
              <a:ext cx="409" cy="493"/>
            </a:xfrm>
            <a:custGeom>
              <a:avLst/>
              <a:gdLst>
                <a:gd name="T0" fmla="*/ 0 w 920"/>
                <a:gd name="T1" fmla="*/ 246 h 1327"/>
                <a:gd name="T2" fmla="*/ 56 w 920"/>
                <a:gd name="T3" fmla="*/ 116 h 1327"/>
                <a:gd name="T4" fmla="*/ 205 w 920"/>
                <a:gd name="T5" fmla="*/ 0 h 1327"/>
                <a:gd name="T6" fmla="*/ 151 w 920"/>
                <a:gd name="T7" fmla="*/ 117 h 1327"/>
                <a:gd name="T8" fmla="*/ 0 w 920"/>
                <a:gd name="T9" fmla="*/ 246 h 1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0"/>
                <a:gd name="T16" fmla="*/ 0 h 1327"/>
                <a:gd name="T17" fmla="*/ 920 w 920"/>
                <a:gd name="T18" fmla="*/ 1327 h 1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0" h="1327">
                  <a:moveTo>
                    <a:pt x="0" y="1327"/>
                  </a:moveTo>
                  <a:lnTo>
                    <a:pt x="254" y="623"/>
                  </a:lnTo>
                  <a:lnTo>
                    <a:pt x="920" y="0"/>
                  </a:lnTo>
                  <a:lnTo>
                    <a:pt x="677" y="628"/>
                  </a:lnTo>
                  <a:lnTo>
                    <a:pt x="0" y="1327"/>
                  </a:ln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CC7A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274441" name="Freeform 40"/>
            <p:cNvSpPr>
              <a:spLocks noChangeArrowheads="1"/>
            </p:cNvSpPr>
            <p:nvPr/>
          </p:nvSpPr>
          <p:spPr bwMode="auto">
            <a:xfrm>
              <a:off x="4176" y="288"/>
              <a:ext cx="700" cy="275"/>
            </a:xfrm>
            <a:custGeom>
              <a:avLst/>
              <a:gdLst>
                <a:gd name="T0" fmla="*/ 202 w 1572"/>
                <a:gd name="T1" fmla="*/ 137 h 742"/>
                <a:gd name="T2" fmla="*/ 0 w 1572"/>
                <a:gd name="T3" fmla="*/ 107 h 742"/>
                <a:gd name="T4" fmla="*/ 172 w 1572"/>
                <a:gd name="T5" fmla="*/ 0 h 742"/>
                <a:gd name="T6" fmla="*/ 350 w 1572"/>
                <a:gd name="T7" fmla="*/ 22 h 742"/>
                <a:gd name="T8" fmla="*/ 202 w 1572"/>
                <a:gd name="T9" fmla="*/ 137 h 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2"/>
                <a:gd name="T16" fmla="*/ 0 h 742"/>
                <a:gd name="T17" fmla="*/ 1572 w 1572"/>
                <a:gd name="T18" fmla="*/ 742 h 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2" h="742">
                  <a:moveTo>
                    <a:pt x="906" y="742"/>
                  </a:moveTo>
                  <a:lnTo>
                    <a:pt x="0" y="578"/>
                  </a:lnTo>
                  <a:lnTo>
                    <a:pt x="773" y="0"/>
                  </a:lnTo>
                  <a:lnTo>
                    <a:pt x="1572" y="119"/>
                  </a:lnTo>
                  <a:lnTo>
                    <a:pt x="906" y="742"/>
                  </a:ln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CC7A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noProof="0" dirty="0"/>
            </a:p>
          </p:txBody>
        </p:sp>
        <p:sp>
          <p:nvSpPr>
            <p:cNvPr id="274442" name="Freeform 41"/>
            <p:cNvSpPr>
              <a:spLocks noChangeArrowheads="1"/>
            </p:cNvSpPr>
            <p:nvPr/>
          </p:nvSpPr>
          <p:spPr bwMode="auto">
            <a:xfrm>
              <a:off x="4187" y="495"/>
              <a:ext cx="404" cy="322"/>
            </a:xfrm>
            <a:custGeom>
              <a:avLst/>
              <a:gdLst>
                <a:gd name="T0" fmla="*/ 0 w 906"/>
                <a:gd name="T1" fmla="*/ 0 h 868"/>
                <a:gd name="T2" fmla="*/ 54 w 906"/>
                <a:gd name="T3" fmla="*/ 144 h 868"/>
                <a:gd name="T4" fmla="*/ 146 w 906"/>
                <a:gd name="T5" fmla="*/ 161 h 868"/>
                <a:gd name="T6" fmla="*/ 202 w 906"/>
                <a:gd name="T7" fmla="*/ 30 h 868"/>
                <a:gd name="T8" fmla="*/ 0 w 906"/>
                <a:gd name="T9" fmla="*/ 0 h 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6"/>
                <a:gd name="T16" fmla="*/ 0 h 868"/>
                <a:gd name="T17" fmla="*/ 906 w 906"/>
                <a:gd name="T18" fmla="*/ 868 h 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6" h="868">
                  <a:moveTo>
                    <a:pt x="0" y="0"/>
                  </a:moveTo>
                  <a:lnTo>
                    <a:pt x="240" y="779"/>
                  </a:lnTo>
                  <a:lnTo>
                    <a:pt x="652" y="868"/>
                  </a:lnTo>
                  <a:lnTo>
                    <a:pt x="906" y="164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CC7A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noProof="0" dirty="0"/>
            </a:p>
          </p:txBody>
        </p:sp>
      </p:grpSp>
      <p:sp>
        <p:nvSpPr>
          <p:cNvPr id="274437" name="Rectangle 42"/>
          <p:cNvSpPr>
            <a:spLocks noChangeArrowheads="1"/>
          </p:cNvSpPr>
          <p:nvPr/>
        </p:nvSpPr>
        <p:spPr bwMode="auto">
          <a:xfrm>
            <a:off x="9212265" y="1266827"/>
            <a:ext cx="896079" cy="3231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2100" noProof="0" dirty="0" err="1">
                <a:solidFill>
                  <a:srgbClr val="000000"/>
                </a:solidFill>
                <a:latin typeface="Comic Sans MS" pitchFamily="66" charset="0"/>
              </a:rPr>
              <a:t>CsI</a:t>
            </a:r>
            <a:r>
              <a:rPr lang="en-US" sz="2100" noProof="0" dirty="0">
                <a:solidFill>
                  <a:srgbClr val="000000"/>
                </a:solidFill>
                <a:latin typeface="Comic Sans MS" pitchFamily="66" charset="0"/>
              </a:rPr>
              <a:t>(Tl)</a:t>
            </a:r>
          </a:p>
        </p:txBody>
      </p:sp>
      <p:sp>
        <p:nvSpPr>
          <p:cNvPr id="274438" name="Text Box 43"/>
          <p:cNvSpPr txBox="1">
            <a:spLocks noChangeArrowheads="1"/>
          </p:cNvSpPr>
          <p:nvPr/>
        </p:nvSpPr>
        <p:spPr bwMode="auto">
          <a:xfrm>
            <a:off x="1631950" y="188915"/>
            <a:ext cx="5530850" cy="4286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 algn="ctr"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2400" b="1" noProof="0" dirty="0">
                <a:solidFill>
                  <a:schemeClr val="accent2"/>
                </a:solidFill>
                <a:latin typeface="Comic Sans MS" pitchFamily="66" charset="0"/>
              </a:rPr>
              <a:t>Identification in CHIMERA...</a:t>
            </a:r>
          </a:p>
        </p:txBody>
      </p:sp>
      <p:sp>
        <p:nvSpPr>
          <p:cNvPr id="274439" name="Rectangle 44"/>
          <p:cNvSpPr>
            <a:spLocks noChangeArrowheads="1"/>
          </p:cNvSpPr>
          <p:nvPr/>
        </p:nvSpPr>
        <p:spPr bwMode="auto">
          <a:xfrm>
            <a:off x="2447927" y="908051"/>
            <a:ext cx="3082925" cy="371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ctr">
              <a:spcBef>
                <a:spcPts val="1125"/>
              </a:spcBef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b="1" baseline="30000" noProof="0" dirty="0">
                <a:solidFill>
                  <a:srgbClr val="FF0000"/>
                </a:solidFill>
                <a:latin typeface="Comic Sans MS" pitchFamily="66" charset="0"/>
              </a:rPr>
              <a:t>197</a:t>
            </a:r>
            <a:r>
              <a:rPr lang="en-US" b="1" noProof="0" dirty="0">
                <a:solidFill>
                  <a:srgbClr val="FF0000"/>
                </a:solidFill>
                <a:latin typeface="Comic Sans MS" pitchFamily="66" charset="0"/>
              </a:rPr>
              <a:t>Au+</a:t>
            </a:r>
            <a:r>
              <a:rPr lang="en-US" b="1" baseline="30000" noProof="0" dirty="0">
                <a:solidFill>
                  <a:srgbClr val="FF0000"/>
                </a:solidFill>
                <a:latin typeface="Comic Sans MS" pitchFamily="66" charset="0"/>
              </a:rPr>
              <a:t>197</a:t>
            </a:r>
            <a:r>
              <a:rPr lang="en-US" b="1" noProof="0" dirty="0">
                <a:solidFill>
                  <a:srgbClr val="FF0000"/>
                </a:solidFill>
                <a:latin typeface="Comic Sans MS" pitchFamily="66" charset="0"/>
              </a:rPr>
              <a:t>Au @ 400 </a:t>
            </a:r>
            <a:r>
              <a:rPr lang="en-US" b="1" noProof="0" dirty="0" err="1">
                <a:solidFill>
                  <a:srgbClr val="FF0000"/>
                </a:solidFill>
                <a:latin typeface="Comic Sans MS" pitchFamily="66" charset="0"/>
              </a:rPr>
              <a:t>AMeV</a:t>
            </a:r>
            <a:endParaRPr lang="en-US" b="1" noProof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D632FD-3E16-C36C-B702-BDF3D740D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37D80C6-A2A6-1CA0-C7E0-8B20EBEE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36FF64-CAA1-552A-67CE-0C6FD98D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40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0138C7E-8A7B-B7A2-178E-A2CF717D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56106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8925" y="657225"/>
            <a:ext cx="5976938" cy="4859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616077" y="114301"/>
            <a:ext cx="7648575" cy="400050"/>
          </a:xfrm>
          <a:prstGeom prst="rect">
            <a:avLst/>
          </a:prstGeom>
        </p:spPr>
        <p:txBody>
          <a:bodyPr lIns="91430" tIns="45715" rIns="91430" bIns="45715" anchor="ctr">
            <a:spAutoFit/>
          </a:bodyPr>
          <a:lstStyle/>
          <a:p>
            <a:pPr algn="ctr">
              <a:buSzPct val="45000"/>
              <a:defRPr/>
            </a:pPr>
            <a:r>
              <a:rPr lang="en-US" sz="2000" b="1" noProof="0" dirty="0">
                <a:solidFill>
                  <a:srgbClr val="0D15B3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Large Area Neutron Detector :LAND (GSI)</a:t>
            </a:r>
          </a:p>
        </p:txBody>
      </p:sp>
      <p:sp>
        <p:nvSpPr>
          <p:cNvPr id="163843" name="Rectangle 8"/>
          <p:cNvSpPr>
            <a:spLocks noChangeArrowheads="1"/>
          </p:cNvSpPr>
          <p:nvPr/>
        </p:nvSpPr>
        <p:spPr bwMode="auto">
          <a:xfrm>
            <a:off x="2495550" y="6021389"/>
            <a:ext cx="40322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b="1" noProof="0" dirty="0">
                <a:solidFill>
                  <a:srgbClr val="FF0000"/>
                </a:solidFill>
                <a:latin typeface="Comic Sans MS" pitchFamily="66" charset="0"/>
              </a:rPr>
              <a:t>Neutrons and Hydrogen detection. Flow measurements</a:t>
            </a:r>
          </a:p>
        </p:txBody>
      </p:sp>
      <p:sp>
        <p:nvSpPr>
          <p:cNvPr id="163844" name="Rectangle 9"/>
          <p:cNvSpPr>
            <a:spLocks noChangeArrowheads="1"/>
          </p:cNvSpPr>
          <p:nvPr/>
        </p:nvSpPr>
        <p:spPr bwMode="auto">
          <a:xfrm>
            <a:off x="7175500" y="6540500"/>
            <a:ext cx="3492500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1500" b="1" noProof="0" dirty="0" err="1">
                <a:solidFill>
                  <a:srgbClr val="008000"/>
                </a:solidFill>
                <a:latin typeface="Comic Sans MS" pitchFamily="66" charset="0"/>
              </a:rPr>
              <a:t>Th.Blaich</a:t>
            </a:r>
            <a:r>
              <a:rPr lang="en-US" sz="1500" b="1" noProof="0" dirty="0">
                <a:solidFill>
                  <a:srgbClr val="008000"/>
                </a:solidFill>
                <a:latin typeface="Comic Sans MS" pitchFamily="66" charset="0"/>
              </a:rPr>
              <a:t> et </a:t>
            </a:r>
            <a:r>
              <a:rPr lang="en-US" sz="1500" b="1" noProof="0" dirty="0" err="1">
                <a:solidFill>
                  <a:srgbClr val="008000"/>
                </a:solidFill>
                <a:latin typeface="Comic Sans MS" pitchFamily="66" charset="0"/>
              </a:rPr>
              <a:t>al.,NIM</a:t>
            </a:r>
            <a:r>
              <a:rPr lang="en-US" sz="1500" b="1" noProof="0" dirty="0">
                <a:solidFill>
                  <a:srgbClr val="008000"/>
                </a:solidFill>
                <a:latin typeface="Comic Sans MS" pitchFamily="66" charset="0"/>
              </a:rPr>
              <a:t> A314 (1992)</a:t>
            </a:r>
          </a:p>
        </p:txBody>
      </p:sp>
      <p:pic>
        <p:nvPicPr>
          <p:cNvPr id="163845" name="Picture 54" descr="C:\Users\Simone\Desktop\POSTER TALK\bi475.jpg"/>
          <p:cNvPicPr>
            <a:picLocks noChangeAspect="1" noChangeArrowheads="1"/>
          </p:cNvPicPr>
          <p:nvPr/>
        </p:nvPicPr>
        <p:blipFill>
          <a:blip r:embed="rId4"/>
          <a:srcRect l="46014" t="3966" r="8188" b="4675"/>
          <a:stretch>
            <a:fillRect/>
          </a:stretch>
        </p:blipFill>
        <p:spPr bwMode="auto">
          <a:xfrm>
            <a:off x="7629527" y="692150"/>
            <a:ext cx="3038475" cy="338455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7001">
                <a:srgbClr val="FFEFD1"/>
              </a:gs>
              <a:gs pos="53000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sp>
        <p:nvSpPr>
          <p:cNvPr id="163846" name="CasellaDiTesto 11"/>
          <p:cNvSpPr txBox="1">
            <a:spLocks noChangeArrowheads="1"/>
          </p:cNvSpPr>
          <p:nvPr/>
        </p:nvSpPr>
        <p:spPr bwMode="auto">
          <a:xfrm>
            <a:off x="8256588" y="4076700"/>
            <a:ext cx="2411412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noProof="0" dirty="0">
                <a:solidFill>
                  <a:srgbClr val="FF0000"/>
                </a:solidFill>
                <a:latin typeface="Comic Sans MS" pitchFamily="66" charset="0"/>
              </a:rPr>
              <a:t>33.1&lt;</a:t>
            </a:r>
            <a:r>
              <a:rPr lang="en-US" noProof="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</a:t>
            </a:r>
            <a:r>
              <a:rPr lang="en-US" baseline="-25000" noProof="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lab</a:t>
            </a:r>
            <a:r>
              <a:rPr lang="en-US" noProof="0" dirty="0">
                <a:solidFill>
                  <a:srgbClr val="FF0000"/>
                </a:solidFill>
                <a:latin typeface="Comic Sans MS" pitchFamily="66" charset="0"/>
              </a:rPr>
              <a:t>&lt;58 deg </a:t>
            </a: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612902" y="584200"/>
            <a:ext cx="8943975" cy="5437188"/>
            <a:chOff x="-3101" y="115564"/>
            <a:chExt cx="8944099" cy="5437188"/>
          </a:xfrm>
        </p:grpSpPr>
        <p:pic>
          <p:nvPicPr>
            <p:cNvPr id="16384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101" y="115564"/>
              <a:ext cx="3835400" cy="54371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3849" name="Picture 5" descr="n p cluster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48323" y="224160"/>
              <a:ext cx="4892675" cy="36718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C83FDC-0585-8E6A-1E59-18DDE128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66671B8-2800-BF82-61FB-486CA5F1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C937C4-3491-D04C-91BE-0E3C44DA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2627-5297-4378-A5E8-049D5B4F87A5}" type="slidenum">
              <a:rPr lang="en-US" noProof="0" smtClean="0"/>
              <a:t>41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0B116B37-7D07-C293-6B00-787DA8CC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389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/>
          <p:cNvPicPr>
            <a:picLocks noChangeAspect="1" noChangeArrowheads="1"/>
          </p:cNvPicPr>
          <p:nvPr/>
        </p:nvPicPr>
        <p:blipFill>
          <a:blip r:embed="rId3"/>
          <a:srcRect r="8861"/>
          <a:stretch>
            <a:fillRect/>
          </a:stretch>
        </p:blipFill>
        <p:spPr bwMode="auto">
          <a:xfrm>
            <a:off x="7680326" y="584202"/>
            <a:ext cx="2971800" cy="462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6306" name="Picture 3"/>
          <p:cNvPicPr>
            <a:picLocks noChangeAspect="1" noChangeArrowheads="1"/>
          </p:cNvPicPr>
          <p:nvPr/>
        </p:nvPicPr>
        <p:blipFill>
          <a:blip r:embed="rId4"/>
          <a:srcRect t="6299"/>
          <a:stretch>
            <a:fillRect/>
          </a:stretch>
        </p:blipFill>
        <p:spPr bwMode="auto">
          <a:xfrm>
            <a:off x="1558925" y="685800"/>
            <a:ext cx="6211888" cy="412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6307" name="Rectangle 4"/>
          <p:cNvSpPr>
            <a:spLocks noChangeArrowheads="1"/>
          </p:cNvSpPr>
          <p:nvPr/>
        </p:nvSpPr>
        <p:spPr bwMode="auto">
          <a:xfrm>
            <a:off x="1647826" y="88900"/>
            <a:ext cx="520065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 algn="ctr"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2000" b="1" noProof="0" dirty="0">
                <a:solidFill>
                  <a:schemeClr val="accent2"/>
                </a:solidFill>
                <a:latin typeface="Comic Sans MS" pitchFamily="66" charset="0"/>
              </a:rPr>
              <a:t>Large Area Neutron Detector (LAND)</a:t>
            </a:r>
          </a:p>
        </p:txBody>
      </p:sp>
      <p:sp>
        <p:nvSpPr>
          <p:cNvPr id="226308" name="Rectangle 5"/>
          <p:cNvSpPr>
            <a:spLocks noChangeArrowheads="1"/>
          </p:cNvSpPr>
          <p:nvPr/>
        </p:nvSpPr>
        <p:spPr bwMode="auto">
          <a:xfrm>
            <a:off x="1524001" y="5805488"/>
            <a:ext cx="3492500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1500" b="1" noProof="0" dirty="0" err="1">
                <a:solidFill>
                  <a:srgbClr val="008000"/>
                </a:solidFill>
                <a:latin typeface="Comic Sans MS" pitchFamily="66" charset="0"/>
              </a:rPr>
              <a:t>Th.Blaich</a:t>
            </a:r>
            <a:r>
              <a:rPr lang="en-US" sz="1500" b="1" noProof="0" dirty="0">
                <a:solidFill>
                  <a:srgbClr val="008000"/>
                </a:solidFill>
                <a:latin typeface="Comic Sans MS" pitchFamily="66" charset="0"/>
              </a:rPr>
              <a:t> et </a:t>
            </a:r>
            <a:r>
              <a:rPr lang="en-US" sz="1500" b="1" noProof="0" dirty="0" err="1">
                <a:solidFill>
                  <a:srgbClr val="008000"/>
                </a:solidFill>
                <a:latin typeface="Comic Sans MS" pitchFamily="66" charset="0"/>
              </a:rPr>
              <a:t>al.,NIM</a:t>
            </a:r>
            <a:r>
              <a:rPr lang="en-US" sz="1500" b="1" noProof="0" dirty="0">
                <a:solidFill>
                  <a:srgbClr val="008000"/>
                </a:solidFill>
                <a:latin typeface="Comic Sans MS" pitchFamily="66" charset="0"/>
              </a:rPr>
              <a:t> A314 (1992)</a:t>
            </a:r>
          </a:p>
        </p:txBody>
      </p:sp>
      <p:sp>
        <p:nvSpPr>
          <p:cNvPr id="226309" name="Rectangle 6"/>
          <p:cNvSpPr>
            <a:spLocks noChangeArrowheads="1"/>
          </p:cNvSpPr>
          <p:nvPr/>
        </p:nvSpPr>
        <p:spPr bwMode="auto">
          <a:xfrm>
            <a:off x="5664202" y="5969000"/>
            <a:ext cx="5002213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 algn="ctr"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b="1" noProof="0" dirty="0">
                <a:solidFill>
                  <a:srgbClr val="FF0000"/>
                </a:solidFill>
                <a:latin typeface="Comic Sans MS" pitchFamily="66" charset="0"/>
              </a:rPr>
              <a:t>Neutrons efficiency&gt;80% (for E&gt;400MeV)</a:t>
            </a:r>
          </a:p>
          <a:p>
            <a:pPr algn="ctr"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b="1" noProof="0" dirty="0">
                <a:solidFill>
                  <a:srgbClr val="FF0000"/>
                </a:solidFill>
                <a:latin typeface="Comic Sans MS" pitchFamily="66" charset="0"/>
              </a:rPr>
              <a:t>No </a:t>
            </a:r>
            <a:r>
              <a:rPr lang="en-US" b="1" baseline="30000" noProof="0" dirty="0">
                <a:solidFill>
                  <a:srgbClr val="FF0000"/>
                </a:solidFill>
                <a:latin typeface="Comic Sans MS" pitchFamily="66" charset="0"/>
              </a:rPr>
              <a:t>1,2,3</a:t>
            </a:r>
            <a:r>
              <a:rPr lang="en-US" b="1" noProof="0" dirty="0">
                <a:solidFill>
                  <a:srgbClr val="FF0000"/>
                </a:solidFill>
                <a:latin typeface="Comic Sans MS" pitchFamily="66" charset="0"/>
              </a:rPr>
              <a:t>H isotopic discriminations</a:t>
            </a:r>
          </a:p>
        </p:txBody>
      </p:sp>
      <p:sp>
        <p:nvSpPr>
          <p:cNvPr id="226310" name="Rectangle 7"/>
          <p:cNvSpPr>
            <a:spLocks noChangeArrowheads="1"/>
          </p:cNvSpPr>
          <p:nvPr/>
        </p:nvSpPr>
        <p:spPr bwMode="auto">
          <a:xfrm>
            <a:off x="1524001" y="6308727"/>
            <a:ext cx="3529013" cy="3587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1500" b="1" noProof="0" dirty="0">
                <a:solidFill>
                  <a:srgbClr val="008000"/>
                </a:solidFill>
                <a:latin typeface="Comic Sans MS" pitchFamily="66" charset="0"/>
              </a:rPr>
              <a:t>Adapted from P.Pawloski,IWM2007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F5F900-B308-C4F8-803B-D404A639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AB0B661-1876-27F3-2CC7-E738572F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A4E388-947A-2948-7ACF-575E424A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42</a:t>
            </a:fld>
            <a:endParaRPr lang="en-US" noProof="0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5E0AA57-7BB4-0895-6F50-17C3DF43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5283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sz="3200" noProof="0" dirty="0">
                <a:solidFill>
                  <a:srgbClr val="FF3300"/>
                </a:solidFill>
                <a:latin typeface="Comic Sans MS" pitchFamily="66" charset="0"/>
              </a:rPr>
              <a:t>Large Area Neutron Detector (LAND)</a:t>
            </a:r>
          </a:p>
        </p:txBody>
      </p:sp>
      <p:pic>
        <p:nvPicPr>
          <p:cNvPr id="228356" name="Picture 5" descr="n p cluster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299325" y="981075"/>
            <a:ext cx="4892675" cy="3671888"/>
          </a:xfrm>
          <a:prstGeom prst="rect">
            <a:avLst/>
          </a:prstGeom>
          <a:ln w="19050">
            <a:solidFill>
              <a:srgbClr val="333399"/>
            </a:solidFill>
          </a:ln>
        </p:spPr>
      </p:pic>
      <p:sp>
        <p:nvSpPr>
          <p:cNvPr id="228354" name="Text Box 3"/>
          <p:cNvSpPr txBox="1">
            <a:spLocks noChangeArrowheads="1"/>
          </p:cNvSpPr>
          <p:nvPr/>
        </p:nvSpPr>
        <p:spPr bwMode="auto">
          <a:xfrm>
            <a:off x="5808663" y="4868863"/>
            <a:ext cx="4489450" cy="4572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sz="2400" b="1" noProof="0" dirty="0">
                <a:solidFill>
                  <a:srgbClr val="333399"/>
                </a:solidFill>
                <a:latin typeface="Comic Sans MS" pitchFamily="66" charset="0"/>
              </a:rPr>
              <a:t>neutron </a:t>
            </a:r>
            <a:r>
              <a:rPr lang="en-US" sz="2400" b="1" u="sng" noProof="0" dirty="0">
                <a:solidFill>
                  <a:srgbClr val="333399"/>
                </a:solidFill>
                <a:latin typeface="Comic Sans MS" pitchFamily="66" charset="0"/>
              </a:rPr>
              <a:t>and</a:t>
            </a:r>
            <a:r>
              <a:rPr lang="en-US" sz="2400" b="1" noProof="0" dirty="0">
                <a:solidFill>
                  <a:srgbClr val="333399"/>
                </a:solidFill>
                <a:latin typeface="Comic Sans MS" pitchFamily="66" charset="0"/>
              </a:rPr>
              <a:t> proton detection</a:t>
            </a:r>
          </a:p>
        </p:txBody>
      </p:sp>
      <p:pic>
        <p:nvPicPr>
          <p:cNvPr id="22835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75" y="584200"/>
            <a:ext cx="3835400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7" name="Text Box 6"/>
          <p:cNvSpPr txBox="1">
            <a:spLocks noChangeArrowheads="1"/>
          </p:cNvSpPr>
          <p:nvPr/>
        </p:nvSpPr>
        <p:spPr bwMode="auto">
          <a:xfrm>
            <a:off x="2711450" y="5843589"/>
            <a:ext cx="6084888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b="1" noProof="0" dirty="0" err="1">
                <a:solidFill>
                  <a:srgbClr val="008000"/>
                </a:solidFill>
                <a:latin typeface="Comic Sans MS" pitchFamily="66" charset="0"/>
              </a:rPr>
              <a:t>Th.Blaich</a:t>
            </a:r>
            <a:r>
              <a:rPr lang="en-US" b="1" noProof="0" dirty="0">
                <a:solidFill>
                  <a:srgbClr val="008000"/>
                </a:solidFill>
                <a:latin typeface="Comic Sans MS" pitchFamily="66" charset="0"/>
              </a:rPr>
              <a:t> et </a:t>
            </a:r>
            <a:r>
              <a:rPr lang="en-US" b="1" noProof="0" dirty="0" err="1">
                <a:solidFill>
                  <a:srgbClr val="008000"/>
                </a:solidFill>
                <a:latin typeface="Comic Sans MS" pitchFamily="66" charset="0"/>
              </a:rPr>
              <a:t>al.,NIM</a:t>
            </a:r>
            <a:r>
              <a:rPr lang="en-US" b="1" noProof="0" dirty="0">
                <a:solidFill>
                  <a:srgbClr val="008000"/>
                </a:solidFill>
                <a:latin typeface="Comic Sans MS" pitchFamily="66" charset="0"/>
              </a:rPr>
              <a:t> A314 136-154 (1992)</a:t>
            </a:r>
          </a:p>
          <a:p>
            <a:pPr algn="ctr"/>
            <a:r>
              <a:rPr lang="en-US" b="1" noProof="0" dirty="0">
                <a:solidFill>
                  <a:srgbClr val="008000"/>
                </a:solidFill>
                <a:latin typeface="Comic Sans MS" pitchFamily="66" charset="0"/>
              </a:rPr>
              <a:t>P. Pawloski et al., “Study of neutron emission using Land detector“, Procs of IWM2007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C2234B7-5E3C-06B0-F8AD-F77AAB213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AB11CD5-2951-C401-EDD1-CCDBAD19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C21159-0769-DE7F-D5AF-22BB7194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43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8089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289" y="292100"/>
            <a:ext cx="7475537" cy="572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0402" name="Rectangle 3"/>
          <p:cNvSpPr>
            <a:spLocks noChangeArrowheads="1"/>
          </p:cNvSpPr>
          <p:nvPr/>
        </p:nvSpPr>
        <p:spPr bwMode="auto">
          <a:xfrm>
            <a:off x="1647826" y="88900"/>
            <a:ext cx="520065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 algn="ctr"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2000" b="1" noProof="0" dirty="0">
                <a:solidFill>
                  <a:schemeClr val="accent2"/>
                </a:solidFill>
                <a:latin typeface="Comic Sans MS" pitchFamily="66" charset="0"/>
              </a:rPr>
              <a:t>Large Area Neutron Detector (LAND)</a:t>
            </a:r>
          </a:p>
        </p:txBody>
      </p:sp>
      <p:sp>
        <p:nvSpPr>
          <p:cNvPr id="230403" name="Rectangle 4"/>
          <p:cNvSpPr>
            <a:spLocks noChangeArrowheads="1"/>
          </p:cNvSpPr>
          <p:nvPr/>
        </p:nvSpPr>
        <p:spPr bwMode="auto">
          <a:xfrm>
            <a:off x="1524001" y="6308727"/>
            <a:ext cx="3529013" cy="3587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9991" tIns="44996" rIns="89991" bIns="44996"/>
          <a:lstStyle/>
          <a:p>
            <a:pPr>
              <a:tabLst>
                <a:tab pos="0" algn="l"/>
                <a:tab pos="457153" algn="l"/>
                <a:tab pos="914305" algn="l"/>
                <a:tab pos="1371458" algn="l"/>
                <a:tab pos="1828610" algn="l"/>
                <a:tab pos="2285763" algn="l"/>
                <a:tab pos="2742915" algn="l"/>
                <a:tab pos="3200068" algn="l"/>
                <a:tab pos="3657220" algn="l"/>
                <a:tab pos="4114373" algn="l"/>
                <a:tab pos="4571526" algn="l"/>
                <a:tab pos="5028678" algn="l"/>
                <a:tab pos="5485831" algn="l"/>
                <a:tab pos="5942984" algn="l"/>
                <a:tab pos="6400137" algn="l"/>
                <a:tab pos="6857289" algn="l"/>
                <a:tab pos="7314442" algn="l"/>
                <a:tab pos="7771595" algn="l"/>
                <a:tab pos="8228747" algn="l"/>
                <a:tab pos="8685900" algn="l"/>
                <a:tab pos="9143052" algn="l"/>
              </a:tabLst>
            </a:pPr>
            <a:r>
              <a:rPr lang="en-US" sz="1500" b="1" noProof="0" dirty="0">
                <a:solidFill>
                  <a:srgbClr val="008000"/>
                </a:solidFill>
                <a:latin typeface="Comic Sans MS" pitchFamily="66" charset="0"/>
              </a:rPr>
              <a:t>Adapted from P.Pawloski,IWM2007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2F593D-BEEB-2A84-0F32-84AC1744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2F1A613-10E9-A95A-3EB3-BEA1E69A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5E3D29-6837-C85D-5641-319B6E22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B5A8-B277-47B6-B589-38C412ED6138}" type="slidenum">
              <a:rPr lang="en-US" noProof="0" smtClean="0"/>
              <a:pPr/>
              <a:t>44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93C558E-332F-4A19-6A8A-ECDAC71D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538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6B4D993-E7D9-DB3A-5FD3-625EA6C5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810DF8-F88C-9813-9892-DB5369EF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69E28D-0EBC-8A04-3F45-D5AF0852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45</a:t>
            </a:fld>
            <a:endParaRPr lang="en-US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A105DE3-5339-DDD2-0797-07A691C7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7011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C6F18D-F08C-99CD-95EE-E0416CA78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B915364-FCFB-630E-E959-3249CB02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F5F16557-9CAF-CF53-F8BD-E52B0EDEB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46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260272-723B-6F4B-1005-841E0364C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E930553-47B5-D318-7737-A4A15AD9C892}"/>
              </a:ext>
            </a:extLst>
          </p:cNvPr>
          <p:cNvGrpSpPr/>
          <p:nvPr/>
        </p:nvGrpSpPr>
        <p:grpSpPr>
          <a:xfrm>
            <a:off x="4621601" y="1409951"/>
            <a:ext cx="4320000" cy="4292640"/>
            <a:chOff x="4739585" y="1527935"/>
            <a:chExt cx="4320000" cy="4292640"/>
          </a:xfrm>
        </p:grpSpPr>
        <p:pic>
          <p:nvPicPr>
            <p:cNvPr id="7" name="Immagine 39">
              <a:extLst>
                <a:ext uri="{FF2B5EF4-FFF2-40B4-BE49-F238E27FC236}">
                  <a16:creationId xmlns:a16="http://schemas.microsoft.com/office/drawing/2014/main" id="{FF058622-D30D-E010-BEE6-863108E351A0}"/>
                </a:ext>
              </a:extLst>
            </p:cNvPr>
            <p:cNvPicPr/>
            <p:nvPr/>
          </p:nvPicPr>
          <p:blipFill>
            <a:blip r:embed="rId2"/>
            <a:srcRect l="6349" t="3896" r="9146"/>
            <a:stretch/>
          </p:blipFill>
          <p:spPr>
            <a:xfrm>
              <a:off x="4739585" y="1527935"/>
              <a:ext cx="4320000" cy="4292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E9B3A55E-B34D-D131-6AF2-DD54F0982080}"/>
                </a:ext>
              </a:extLst>
            </p:cNvPr>
            <p:cNvSpPr txBox="1"/>
            <p:nvPr/>
          </p:nvSpPr>
          <p:spPr>
            <a:xfrm>
              <a:off x="6358451" y="4383982"/>
              <a:ext cx="185178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0" dirty="0">
                  <a:solidFill>
                    <a:srgbClr val="FF0000"/>
                  </a:solidFill>
                </a:rPr>
                <a:t>L=72±13 MeV</a:t>
              </a:r>
            </a:p>
          </p:txBody>
        </p:sp>
      </p:grpSp>
      <p:sp>
        <p:nvSpPr>
          <p:cNvPr id="9" name="CustomShape 6">
            <a:extLst>
              <a:ext uri="{FF2B5EF4-FFF2-40B4-BE49-F238E27FC236}">
                <a16:creationId xmlns:a16="http://schemas.microsoft.com/office/drawing/2014/main" id="{44DC9580-390E-10C7-04B5-195ECA222443}"/>
              </a:ext>
            </a:extLst>
          </p:cNvPr>
          <p:cNvSpPr/>
          <p:nvPr/>
        </p:nvSpPr>
        <p:spPr>
          <a:xfrm>
            <a:off x="1475639" y="95994"/>
            <a:ext cx="6192360" cy="46166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(I)</a:t>
            </a:r>
            <a:r>
              <a:rPr lang="en-US" sz="2000" b="1" strike="noStrike" spc="-1" noProof="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endParaRPr lang="en-US" sz="2000" b="0" strike="noStrike" spc="-1" noProof="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CustomShape 8">
            <a:extLst>
              <a:ext uri="{FF2B5EF4-FFF2-40B4-BE49-F238E27FC236}">
                <a16:creationId xmlns:a16="http://schemas.microsoft.com/office/drawing/2014/main" id="{687DDF26-3917-AE89-81EE-097AD0462CCE}"/>
              </a:ext>
            </a:extLst>
          </p:cNvPr>
          <p:cNvSpPr/>
          <p:nvPr/>
        </p:nvSpPr>
        <p:spPr>
          <a:xfrm>
            <a:off x="2271478" y="877172"/>
            <a:ext cx="45716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 noProof="0" dirty="0">
                <a:solidFill>
                  <a:srgbClr val="008000"/>
                </a:solidFill>
                <a:latin typeface="Garamond" panose="02020404030301010803" pitchFamily="18" charset="0"/>
              </a:rPr>
              <a:t>P. Russotto et al., PRC 94, 034608 (2016)</a:t>
            </a:r>
            <a:endParaRPr lang="en-US" sz="1600" b="1" strike="noStrike" spc="-1" noProof="0" dirty="0">
              <a:latin typeface="Garamond" panose="02020404030301010803" pitchFamily="18" charset="0"/>
            </a:endParaRPr>
          </a:p>
        </p:txBody>
      </p:sp>
      <p:sp>
        <p:nvSpPr>
          <p:cNvPr id="11" name="CustomShape 14">
            <a:extLst>
              <a:ext uri="{FF2B5EF4-FFF2-40B4-BE49-F238E27FC236}">
                <a16:creationId xmlns:a16="http://schemas.microsoft.com/office/drawing/2014/main" id="{AD8DA7FF-0FBE-EDBB-77CE-E92C19E9ACEC}"/>
              </a:ext>
            </a:extLst>
          </p:cNvPr>
          <p:cNvSpPr/>
          <p:nvPr/>
        </p:nvSpPr>
        <p:spPr>
          <a:xfrm>
            <a:off x="1758701" y="478483"/>
            <a:ext cx="5558127" cy="40011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ctr">
            <a:spAutoFit/>
          </a:bodyPr>
          <a:lstStyle/>
          <a:p>
            <a:pPr algn="ctr"/>
            <a:r>
              <a:rPr lang="en-US" sz="2000" b="1" spc="-1" noProof="0" dirty="0">
                <a:solidFill>
                  <a:schemeClr val="tx2"/>
                </a:solidFill>
                <a:latin typeface="Garamond" panose="02020404030301010803" pitchFamily="18" charset="0"/>
              </a:rPr>
              <a:t>ASY-EOS exp. @ GSI (2011) </a:t>
            </a:r>
            <a:r>
              <a:rPr lang="en-US" sz="2000" b="1" spc="-1" noProof="0" dirty="0" err="1">
                <a:solidFill>
                  <a:schemeClr val="tx2"/>
                </a:solidFill>
                <a:latin typeface="Garamond" panose="02020404030301010803" pitchFamily="18" charset="0"/>
              </a:rPr>
              <a:t>Au+Au</a:t>
            </a:r>
            <a:r>
              <a:rPr lang="en-US" sz="2000" b="1" spc="-1" noProof="0" dirty="0">
                <a:solidFill>
                  <a:schemeClr val="tx2"/>
                </a:solidFill>
                <a:latin typeface="Garamond" panose="02020404030301010803" pitchFamily="18" charset="0"/>
              </a:rPr>
              <a:t> @ 400 </a:t>
            </a:r>
            <a:r>
              <a:rPr lang="en-US" sz="2000" b="1" spc="-1" noProof="0" dirty="0" err="1">
                <a:solidFill>
                  <a:schemeClr val="tx2"/>
                </a:solidFill>
                <a:latin typeface="Garamond" panose="02020404030301010803" pitchFamily="18" charset="0"/>
              </a:rPr>
              <a:t>AMeV</a:t>
            </a:r>
            <a:endParaRPr lang="en-US" sz="2000" b="1" spc="-1" noProof="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756B2E6-DC8B-11BB-9485-569A47B17CA8}"/>
              </a:ext>
            </a:extLst>
          </p:cNvPr>
          <p:cNvGrpSpPr/>
          <p:nvPr/>
        </p:nvGrpSpPr>
        <p:grpSpPr>
          <a:xfrm>
            <a:off x="4621601" y="2485991"/>
            <a:ext cx="4522399" cy="3999976"/>
            <a:chOff x="123345" y="2279520"/>
            <a:chExt cx="4522399" cy="3999976"/>
          </a:xfrm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64134B90-92F2-8480-C543-2A1A6D9194A4}"/>
                </a:ext>
              </a:extLst>
            </p:cNvPr>
            <p:cNvGrpSpPr/>
            <p:nvPr/>
          </p:nvGrpSpPr>
          <p:grpSpPr>
            <a:xfrm>
              <a:off x="123345" y="2279520"/>
              <a:ext cx="4522399" cy="3999976"/>
              <a:chOff x="4744032" y="2279520"/>
              <a:chExt cx="4522399" cy="3999976"/>
            </a:xfrm>
          </p:grpSpPr>
          <p:sp>
            <p:nvSpPr>
              <p:cNvPr id="15" name="CustomShape 12">
                <a:extLst>
                  <a:ext uri="{FF2B5EF4-FFF2-40B4-BE49-F238E27FC236}">
                    <a16:creationId xmlns:a16="http://schemas.microsoft.com/office/drawing/2014/main" id="{16B2F352-E6BD-EDDC-866E-956FED92E876}"/>
                  </a:ext>
                </a:extLst>
              </p:cNvPr>
              <p:cNvSpPr/>
              <p:nvPr/>
            </p:nvSpPr>
            <p:spPr>
              <a:xfrm>
                <a:off x="8728920" y="2279520"/>
                <a:ext cx="215640" cy="829800"/>
              </a:xfrm>
              <a:prstGeom prst="rect">
                <a:avLst/>
              </a:prstGeom>
              <a:noFill/>
              <a:ln w="50760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 noProof="0" dirty="0"/>
              </a:p>
            </p:txBody>
          </p:sp>
          <p:sp>
            <p:nvSpPr>
              <p:cNvPr id="16" name="CustomShape 13">
                <a:extLst>
                  <a:ext uri="{FF2B5EF4-FFF2-40B4-BE49-F238E27FC236}">
                    <a16:creationId xmlns:a16="http://schemas.microsoft.com/office/drawing/2014/main" id="{C58A0117-9FC3-2E39-834B-AAAE75E97711}"/>
                  </a:ext>
                </a:extLst>
              </p:cNvPr>
              <p:cNvSpPr/>
              <p:nvPr/>
            </p:nvSpPr>
            <p:spPr>
              <a:xfrm>
                <a:off x="4744032" y="5496120"/>
                <a:ext cx="4522399" cy="7833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sz="1500" b="1" spc="-1" noProof="0" dirty="0">
                    <a:latin typeface="Garamond" panose="02020404030301010803" pitchFamily="18" charset="0"/>
                  </a:rPr>
                  <a:t>example of comparison: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sz="1500" b="1" spc="-1" noProof="0" dirty="0">
                    <a:latin typeface="Garamond" panose="02020404030301010803" pitchFamily="18" charset="0"/>
                  </a:rPr>
                  <a:t>Zhang and Li, EPJA 55:39 (2019)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sz="1500" b="1" spc="-1" noProof="0" dirty="0" err="1">
                    <a:latin typeface="Garamond" panose="02020404030301010803" pitchFamily="18" charset="0"/>
                  </a:rPr>
                  <a:t>E</a:t>
                </a:r>
                <a:r>
                  <a:rPr lang="en-US" sz="1500" b="1" spc="-1" baseline="-25000" noProof="0" dirty="0" err="1">
                    <a:latin typeface="Garamond" panose="02020404030301010803" pitchFamily="18" charset="0"/>
                  </a:rPr>
                  <a:t>sym</a:t>
                </a:r>
                <a:r>
                  <a:rPr lang="en-US" sz="1500" b="1" spc="-1" noProof="0" dirty="0">
                    <a:latin typeface="Garamond" panose="02020404030301010803" pitchFamily="18" charset="0"/>
                  </a:rPr>
                  <a:t>=47±10 MeV from NS radii, max mass, tidal pol.</a:t>
                </a:r>
              </a:p>
            </p:txBody>
          </p:sp>
        </p:grpSp>
        <p:sp>
          <p:nvSpPr>
            <p:cNvPr id="14" name="CustomShape 15">
              <a:extLst>
                <a:ext uri="{FF2B5EF4-FFF2-40B4-BE49-F238E27FC236}">
                  <a16:creationId xmlns:a16="http://schemas.microsoft.com/office/drawing/2014/main" id="{AF7FF48C-B0A6-6B27-73E9-138D38A90B5B}"/>
                </a:ext>
              </a:extLst>
            </p:cNvPr>
            <p:cNvSpPr/>
            <p:nvPr/>
          </p:nvSpPr>
          <p:spPr>
            <a:xfrm flipV="1">
              <a:off x="2974714" y="3108959"/>
              <a:ext cx="1132799" cy="279349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>
                  <a:alpha val="98000"/>
                </a:schemeClr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noProof="0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6DAE0C5-27F3-17EA-2CEB-1F0FA23A6E28}"/>
              </a:ext>
            </a:extLst>
          </p:cNvPr>
          <p:cNvGrpSpPr/>
          <p:nvPr/>
        </p:nvGrpSpPr>
        <p:grpSpPr>
          <a:xfrm>
            <a:off x="227675" y="1559506"/>
            <a:ext cx="4428263" cy="4555488"/>
            <a:chOff x="80195" y="1559506"/>
            <a:chExt cx="4428263" cy="4555488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ED5034E7-5CA9-0643-646E-D3571CBE96C3}"/>
                </a:ext>
              </a:extLst>
            </p:cNvPr>
            <p:cNvGrpSpPr/>
            <p:nvPr/>
          </p:nvGrpSpPr>
          <p:grpSpPr>
            <a:xfrm>
              <a:off x="80195" y="1559506"/>
              <a:ext cx="4428263" cy="4555488"/>
              <a:chOff x="80195" y="1559506"/>
              <a:chExt cx="4428263" cy="4555488"/>
            </a:xfrm>
          </p:grpSpPr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FFD7729-E994-87A4-1E28-A5061A3DB6C7}"/>
                  </a:ext>
                </a:extLst>
              </p:cNvPr>
              <p:cNvSpPr txBox="1"/>
              <p:nvPr/>
            </p:nvSpPr>
            <p:spPr>
              <a:xfrm>
                <a:off x="222771" y="1559506"/>
                <a:ext cx="4285687" cy="1200329"/>
              </a:xfrm>
              <a:prstGeom prst="rect">
                <a:avLst/>
              </a:prstGeom>
              <a:noFill/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anchor="ctr">
                <a:spAutoFit/>
              </a:bodyPr>
              <a:lstStyle>
                <a:defPPr>
                  <a:defRPr lang="it-IT"/>
                </a:defPPr>
                <a:lvl1pPr algn="ctr">
                  <a:lnSpc>
                    <a:spcPct val="100000"/>
                  </a:lnSpc>
                  <a:defRPr sz="2000" b="1" strike="noStrike" spc="-1">
                    <a:solidFill>
                      <a:srgbClr val="0D15B3"/>
                    </a:solidFill>
                    <a:latin typeface="Comic Sans MS"/>
                  </a:defRPr>
                </a:lvl1pPr>
              </a:lstStyle>
              <a:p>
                <a:r>
                  <a:rPr lang="en-US" sz="1800" noProof="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Main observable neutron-charged particles elliptic flow ratio: robust and effective in exploring high density </a:t>
                </a:r>
                <a:r>
                  <a:rPr lang="en-US" sz="1800" noProof="0" dirty="0" err="1">
                    <a:solidFill>
                      <a:schemeClr val="tx2"/>
                    </a:solidFill>
                    <a:latin typeface="Garamond" panose="02020404030301010803" pitchFamily="18" charset="0"/>
                  </a:rPr>
                  <a:t>behaviour</a:t>
                </a:r>
                <a:r>
                  <a:rPr lang="en-US" sz="1800" noProof="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 of </a:t>
                </a:r>
                <a:r>
                  <a:rPr lang="en-US" sz="1800" noProof="0" dirty="0" err="1">
                    <a:solidFill>
                      <a:schemeClr val="tx2"/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en-US" sz="1800" baseline="-25000" noProof="0" dirty="0" err="1">
                    <a:solidFill>
                      <a:schemeClr val="tx2"/>
                    </a:solidFill>
                    <a:latin typeface="Garamond" panose="02020404030301010803" pitchFamily="18" charset="0"/>
                  </a:rPr>
                  <a:t>sym</a:t>
                </a:r>
                <a:endParaRPr lang="en-US" sz="1800" baseline="-25000" noProof="0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0CD2EC6C-BA05-4645-90D8-539133229C46}"/>
                  </a:ext>
                </a:extLst>
              </p:cNvPr>
              <p:cNvGrpSpPr/>
              <p:nvPr/>
            </p:nvGrpSpPr>
            <p:grpSpPr>
              <a:xfrm>
                <a:off x="102711" y="5608864"/>
                <a:ext cx="4179937" cy="506130"/>
                <a:chOff x="-344545" y="5608864"/>
                <a:chExt cx="4179937" cy="506130"/>
              </a:xfrm>
            </p:grpSpPr>
            <p:pic>
              <p:nvPicPr>
                <p:cNvPr id="26" name="Picture 5">
                  <a:extLst>
                    <a:ext uri="{FF2B5EF4-FFF2-40B4-BE49-F238E27FC236}">
                      <a16:creationId xmlns:a16="http://schemas.microsoft.com/office/drawing/2014/main" id="{7711FFBA-8A35-CD28-5194-3B6538252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7851" b="50247"/>
                <a:stretch/>
              </p:blipFill>
              <p:spPr bwMode="auto">
                <a:xfrm>
                  <a:off x="-344545" y="5608864"/>
                  <a:ext cx="1455738" cy="500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5">
                  <a:extLst>
                    <a:ext uri="{FF2B5EF4-FFF2-40B4-BE49-F238E27FC236}">
                      <a16:creationId xmlns:a16="http://schemas.microsoft.com/office/drawing/2014/main" id="{B7100CF1-FB56-48C9-6493-3E7E1A5818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76" t="59510" r="8576" b="11183"/>
                <a:stretch/>
              </p:blipFill>
              <p:spPr bwMode="auto">
                <a:xfrm>
                  <a:off x="1092192" y="5820027"/>
                  <a:ext cx="2743200" cy="2949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9CD375EB-537B-4D92-E44A-8B2ED5862F96}"/>
                  </a:ext>
                </a:extLst>
              </p:cNvPr>
              <p:cNvGrpSpPr/>
              <p:nvPr/>
            </p:nvGrpSpPr>
            <p:grpSpPr>
              <a:xfrm>
                <a:off x="80195" y="2448487"/>
                <a:ext cx="4329623" cy="3163092"/>
                <a:chOff x="80195" y="2448487"/>
                <a:chExt cx="4329623" cy="3163092"/>
              </a:xfrm>
            </p:grpSpPr>
            <p:pic>
              <p:nvPicPr>
                <p:cNvPr id="23" name="Immagine 22">
                  <a:extLst>
                    <a:ext uri="{FF2B5EF4-FFF2-40B4-BE49-F238E27FC236}">
                      <a16:creationId xmlns:a16="http://schemas.microsoft.com/office/drawing/2014/main" id="{15DF4AEB-4F95-E587-5EE7-662341873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95" y="2448487"/>
                  <a:ext cx="4329623" cy="3163092"/>
                </a:xfrm>
                <a:prstGeom prst="rect">
                  <a:avLst/>
                </a:prstGeom>
              </p:spPr>
            </p:pic>
            <p:sp>
              <p:nvSpPr>
                <p:cNvPr id="24" name="Rettangolo 23">
                  <a:extLst>
                    <a:ext uri="{FF2B5EF4-FFF2-40B4-BE49-F238E27FC236}">
                      <a16:creationId xmlns:a16="http://schemas.microsoft.com/office/drawing/2014/main" id="{D2C2860B-752E-99F5-AE4D-3E79FFB4340B}"/>
                    </a:ext>
                  </a:extLst>
                </p:cNvPr>
                <p:cNvSpPr/>
                <p:nvPr/>
              </p:nvSpPr>
              <p:spPr>
                <a:xfrm>
                  <a:off x="1243599" y="3606500"/>
                  <a:ext cx="477078" cy="3205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5" name="Rettangolo 24">
                  <a:extLst>
                    <a:ext uri="{FF2B5EF4-FFF2-40B4-BE49-F238E27FC236}">
                      <a16:creationId xmlns:a16="http://schemas.microsoft.com/office/drawing/2014/main" id="{958B20AA-68D4-A366-1BD1-C3CBF8E587FF}"/>
                    </a:ext>
                  </a:extLst>
                </p:cNvPr>
                <p:cNvSpPr/>
                <p:nvPr/>
              </p:nvSpPr>
              <p:spPr>
                <a:xfrm>
                  <a:off x="1229499" y="4670550"/>
                  <a:ext cx="445273" cy="1807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</p:grpSp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6F309AC-0568-6E0F-47C7-D5A1818EC73E}"/>
                </a:ext>
              </a:extLst>
            </p:cNvPr>
            <p:cNvSpPr txBox="1"/>
            <p:nvPr/>
          </p:nvSpPr>
          <p:spPr>
            <a:xfrm>
              <a:off x="3024472" y="4485884"/>
              <a:ext cx="1077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■ exp</a:t>
              </a:r>
            </a:p>
          </p:txBody>
        </p:sp>
      </p:grpSp>
      <p:sp>
        <p:nvSpPr>
          <p:cNvPr id="28" name="Ovale 27">
            <a:extLst>
              <a:ext uri="{FF2B5EF4-FFF2-40B4-BE49-F238E27FC236}">
                <a16:creationId xmlns:a16="http://schemas.microsoft.com/office/drawing/2014/main" id="{64744ECA-3AC7-C1DA-E04D-AB636ACAD56F}"/>
              </a:ext>
            </a:extLst>
          </p:cNvPr>
          <p:cNvSpPr/>
          <p:nvPr/>
        </p:nvSpPr>
        <p:spPr>
          <a:xfrm rot="-1620000">
            <a:off x="6790041" y="2952109"/>
            <a:ext cx="1360227" cy="79641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39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data 28">
            <a:extLst>
              <a:ext uri="{FF2B5EF4-FFF2-40B4-BE49-F238E27FC236}">
                <a16:creationId xmlns:a16="http://schemas.microsoft.com/office/drawing/2014/main" id="{68742783-17FD-B1FD-E2A8-C18F62B0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A73E5B2-88EE-4639-20E5-00DD0227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C1B01B35-BD4B-7970-48BB-CBD988DE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47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1D5F0A6-3154-2665-00AA-584BE5DC7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8459CF4-5D4F-63BF-17B8-6C977883613F}"/>
              </a:ext>
            </a:extLst>
          </p:cNvPr>
          <p:cNvGrpSpPr/>
          <p:nvPr/>
        </p:nvGrpSpPr>
        <p:grpSpPr>
          <a:xfrm>
            <a:off x="4621601" y="1409951"/>
            <a:ext cx="4320000" cy="4292640"/>
            <a:chOff x="4739585" y="1527935"/>
            <a:chExt cx="4320000" cy="4292640"/>
          </a:xfrm>
        </p:grpSpPr>
        <p:pic>
          <p:nvPicPr>
            <p:cNvPr id="7" name="Immagine 39">
              <a:extLst>
                <a:ext uri="{FF2B5EF4-FFF2-40B4-BE49-F238E27FC236}">
                  <a16:creationId xmlns:a16="http://schemas.microsoft.com/office/drawing/2014/main" id="{61036A74-C223-06C8-A1F6-25AE01CB6EC6}"/>
                </a:ext>
              </a:extLst>
            </p:cNvPr>
            <p:cNvPicPr/>
            <p:nvPr/>
          </p:nvPicPr>
          <p:blipFill>
            <a:blip r:embed="rId2"/>
            <a:srcRect l="6349" t="3896" r="9146"/>
            <a:stretch/>
          </p:blipFill>
          <p:spPr>
            <a:xfrm>
              <a:off x="4739585" y="1527935"/>
              <a:ext cx="4320000" cy="4292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7B5EEEB6-5FA6-7BC6-7D8F-368E6399401C}"/>
                </a:ext>
              </a:extLst>
            </p:cNvPr>
            <p:cNvSpPr txBox="1"/>
            <p:nvPr/>
          </p:nvSpPr>
          <p:spPr>
            <a:xfrm>
              <a:off x="6358451" y="4383982"/>
              <a:ext cx="185178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0" dirty="0">
                  <a:solidFill>
                    <a:srgbClr val="FF0000"/>
                  </a:solidFill>
                </a:rPr>
                <a:t>L=72±13 MeV</a:t>
              </a:r>
            </a:p>
          </p:txBody>
        </p:sp>
      </p:grpSp>
      <p:sp>
        <p:nvSpPr>
          <p:cNvPr id="9" name="CustomShape 6">
            <a:extLst>
              <a:ext uri="{FF2B5EF4-FFF2-40B4-BE49-F238E27FC236}">
                <a16:creationId xmlns:a16="http://schemas.microsoft.com/office/drawing/2014/main" id="{E0C5F3D5-EEB1-C537-8F43-B63DBA16B0F2}"/>
              </a:ext>
            </a:extLst>
          </p:cNvPr>
          <p:cNvSpPr/>
          <p:nvPr/>
        </p:nvSpPr>
        <p:spPr>
          <a:xfrm>
            <a:off x="1475639" y="95994"/>
            <a:ext cx="6192360" cy="46166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 noProof="0" dirty="0">
                <a:solidFill>
                  <a:srgbClr val="FF0000"/>
                </a:solidFill>
                <a:latin typeface="Garamond" panose="02020404030301010803" pitchFamily="18" charset="0"/>
              </a:rPr>
              <a:t>ASY-EOS (I)</a:t>
            </a:r>
            <a:r>
              <a:rPr lang="en-US" sz="2000" b="1" strike="noStrike" spc="-1" noProof="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endParaRPr lang="en-US" sz="2000" b="0" strike="noStrike" spc="-1" noProof="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CustomShape 8">
            <a:extLst>
              <a:ext uri="{FF2B5EF4-FFF2-40B4-BE49-F238E27FC236}">
                <a16:creationId xmlns:a16="http://schemas.microsoft.com/office/drawing/2014/main" id="{DEC625D8-936F-A0A7-1DEE-170CFD9B52D6}"/>
              </a:ext>
            </a:extLst>
          </p:cNvPr>
          <p:cNvSpPr/>
          <p:nvPr/>
        </p:nvSpPr>
        <p:spPr>
          <a:xfrm>
            <a:off x="2271478" y="877172"/>
            <a:ext cx="45716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 noProof="0" dirty="0">
                <a:solidFill>
                  <a:srgbClr val="008000"/>
                </a:solidFill>
                <a:latin typeface="Garamond" panose="02020404030301010803" pitchFamily="18" charset="0"/>
              </a:rPr>
              <a:t>P. Russotto et al., PRC 94, 034608 (2016)</a:t>
            </a:r>
            <a:endParaRPr lang="en-US" sz="1600" b="1" strike="noStrike" spc="-1" noProof="0" dirty="0">
              <a:latin typeface="Garamond" panose="02020404030301010803" pitchFamily="18" charset="0"/>
            </a:endParaRPr>
          </a:p>
        </p:txBody>
      </p:sp>
      <p:sp>
        <p:nvSpPr>
          <p:cNvPr id="11" name="CustomShape 14">
            <a:extLst>
              <a:ext uri="{FF2B5EF4-FFF2-40B4-BE49-F238E27FC236}">
                <a16:creationId xmlns:a16="http://schemas.microsoft.com/office/drawing/2014/main" id="{61EFE8FA-3E0F-D45F-0A52-924B8D6FAE1E}"/>
              </a:ext>
            </a:extLst>
          </p:cNvPr>
          <p:cNvSpPr/>
          <p:nvPr/>
        </p:nvSpPr>
        <p:spPr>
          <a:xfrm>
            <a:off x="1758701" y="478483"/>
            <a:ext cx="5558127" cy="40011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ctr">
            <a:spAutoFit/>
          </a:bodyPr>
          <a:lstStyle/>
          <a:p>
            <a:pPr algn="ctr"/>
            <a:r>
              <a:rPr lang="en-US" sz="2000" b="1" spc="-1" noProof="0" dirty="0">
                <a:solidFill>
                  <a:schemeClr val="tx2"/>
                </a:solidFill>
                <a:latin typeface="Garamond" panose="02020404030301010803" pitchFamily="18" charset="0"/>
              </a:rPr>
              <a:t>ASY-EOS exp. @ GSI (2011) </a:t>
            </a:r>
            <a:r>
              <a:rPr lang="en-US" sz="2000" b="1" spc="-1" noProof="0" dirty="0" err="1">
                <a:solidFill>
                  <a:schemeClr val="tx2"/>
                </a:solidFill>
                <a:latin typeface="Garamond" panose="02020404030301010803" pitchFamily="18" charset="0"/>
              </a:rPr>
              <a:t>Au+Au</a:t>
            </a:r>
            <a:r>
              <a:rPr lang="en-US" sz="2000" b="1" spc="-1" noProof="0" dirty="0">
                <a:solidFill>
                  <a:schemeClr val="tx2"/>
                </a:solidFill>
                <a:latin typeface="Garamond" panose="02020404030301010803" pitchFamily="18" charset="0"/>
              </a:rPr>
              <a:t> @ 400 </a:t>
            </a:r>
            <a:r>
              <a:rPr lang="en-US" sz="2000" b="1" spc="-1" noProof="0" dirty="0" err="1">
                <a:solidFill>
                  <a:schemeClr val="tx2"/>
                </a:solidFill>
                <a:latin typeface="Garamond" panose="02020404030301010803" pitchFamily="18" charset="0"/>
              </a:rPr>
              <a:t>AMeV</a:t>
            </a:r>
            <a:endParaRPr lang="en-US" sz="2000" b="1" spc="-1" noProof="0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795D7B4C-06EE-907C-E3C5-998D90CE5A69}"/>
              </a:ext>
            </a:extLst>
          </p:cNvPr>
          <p:cNvGrpSpPr/>
          <p:nvPr/>
        </p:nvGrpSpPr>
        <p:grpSpPr>
          <a:xfrm>
            <a:off x="4621601" y="2485991"/>
            <a:ext cx="4522399" cy="3999976"/>
            <a:chOff x="123345" y="2279520"/>
            <a:chExt cx="4522399" cy="3999976"/>
          </a:xfrm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482C10D3-B084-8969-31FB-E34A85936235}"/>
                </a:ext>
              </a:extLst>
            </p:cNvPr>
            <p:cNvGrpSpPr/>
            <p:nvPr/>
          </p:nvGrpSpPr>
          <p:grpSpPr>
            <a:xfrm>
              <a:off x="123345" y="2279520"/>
              <a:ext cx="4522399" cy="3999976"/>
              <a:chOff x="4744032" y="2279520"/>
              <a:chExt cx="4522399" cy="3999976"/>
            </a:xfrm>
          </p:grpSpPr>
          <p:sp>
            <p:nvSpPr>
              <p:cNvPr id="15" name="CustomShape 12">
                <a:extLst>
                  <a:ext uri="{FF2B5EF4-FFF2-40B4-BE49-F238E27FC236}">
                    <a16:creationId xmlns:a16="http://schemas.microsoft.com/office/drawing/2014/main" id="{2E93FD6E-471A-9BD4-97FD-C235DD98D83B}"/>
                  </a:ext>
                </a:extLst>
              </p:cNvPr>
              <p:cNvSpPr/>
              <p:nvPr/>
            </p:nvSpPr>
            <p:spPr>
              <a:xfrm>
                <a:off x="8728920" y="2279520"/>
                <a:ext cx="215640" cy="829800"/>
              </a:xfrm>
              <a:prstGeom prst="rect">
                <a:avLst/>
              </a:prstGeom>
              <a:noFill/>
              <a:ln w="50760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 noProof="0" dirty="0"/>
              </a:p>
            </p:txBody>
          </p:sp>
          <p:sp>
            <p:nvSpPr>
              <p:cNvPr id="16" name="CustomShape 13">
                <a:extLst>
                  <a:ext uri="{FF2B5EF4-FFF2-40B4-BE49-F238E27FC236}">
                    <a16:creationId xmlns:a16="http://schemas.microsoft.com/office/drawing/2014/main" id="{63105DFB-7616-BC59-9D12-A85160A1A34B}"/>
                  </a:ext>
                </a:extLst>
              </p:cNvPr>
              <p:cNvSpPr/>
              <p:nvPr/>
            </p:nvSpPr>
            <p:spPr>
              <a:xfrm>
                <a:off x="4744032" y="5496120"/>
                <a:ext cx="4522399" cy="7833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sz="1500" b="1" spc="-1" noProof="0" dirty="0">
                    <a:latin typeface="Garamond" panose="02020404030301010803" pitchFamily="18" charset="0"/>
                  </a:rPr>
                  <a:t>example of comparison: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sz="1500" b="1" spc="-1" noProof="0" dirty="0">
                    <a:latin typeface="Garamond" panose="02020404030301010803" pitchFamily="18" charset="0"/>
                  </a:rPr>
                  <a:t>Zhang and Li, EPJA 55:39 (2019)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sz="1500" b="1" spc="-1" noProof="0" dirty="0" err="1">
                    <a:latin typeface="Garamond" panose="02020404030301010803" pitchFamily="18" charset="0"/>
                  </a:rPr>
                  <a:t>E</a:t>
                </a:r>
                <a:r>
                  <a:rPr lang="en-US" sz="1500" b="1" spc="-1" baseline="-25000" noProof="0" dirty="0" err="1">
                    <a:latin typeface="Garamond" panose="02020404030301010803" pitchFamily="18" charset="0"/>
                  </a:rPr>
                  <a:t>sym</a:t>
                </a:r>
                <a:r>
                  <a:rPr lang="en-US" sz="1500" b="1" spc="-1" noProof="0" dirty="0">
                    <a:latin typeface="Garamond" panose="02020404030301010803" pitchFamily="18" charset="0"/>
                  </a:rPr>
                  <a:t>=47±10 MeV from NS radii, max mass, tidal pol.</a:t>
                </a:r>
              </a:p>
            </p:txBody>
          </p:sp>
        </p:grpSp>
        <p:sp>
          <p:nvSpPr>
            <p:cNvPr id="14" name="CustomShape 15">
              <a:extLst>
                <a:ext uri="{FF2B5EF4-FFF2-40B4-BE49-F238E27FC236}">
                  <a16:creationId xmlns:a16="http://schemas.microsoft.com/office/drawing/2014/main" id="{F87350E7-BB7D-F743-7F56-4F3F5971F5B3}"/>
                </a:ext>
              </a:extLst>
            </p:cNvPr>
            <p:cNvSpPr/>
            <p:nvPr/>
          </p:nvSpPr>
          <p:spPr>
            <a:xfrm flipV="1">
              <a:off x="2974714" y="3108959"/>
              <a:ext cx="1132799" cy="279349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>
                  <a:alpha val="98000"/>
                </a:schemeClr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noProof="0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7562866-23B8-DFE4-5BAB-0058E6B16FAF}"/>
              </a:ext>
            </a:extLst>
          </p:cNvPr>
          <p:cNvGrpSpPr/>
          <p:nvPr/>
        </p:nvGrpSpPr>
        <p:grpSpPr>
          <a:xfrm>
            <a:off x="227675" y="1559506"/>
            <a:ext cx="4428263" cy="4555488"/>
            <a:chOff x="80195" y="1559506"/>
            <a:chExt cx="4428263" cy="4555488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3179A35D-2B73-7ADC-3973-57B785427A45}"/>
                </a:ext>
              </a:extLst>
            </p:cNvPr>
            <p:cNvGrpSpPr/>
            <p:nvPr/>
          </p:nvGrpSpPr>
          <p:grpSpPr>
            <a:xfrm>
              <a:off x="80195" y="1559506"/>
              <a:ext cx="4428263" cy="4555488"/>
              <a:chOff x="80195" y="1559506"/>
              <a:chExt cx="4428263" cy="4555488"/>
            </a:xfrm>
          </p:grpSpPr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85AB69F-94C0-BF98-8E29-24619DA3CD72}"/>
                  </a:ext>
                </a:extLst>
              </p:cNvPr>
              <p:cNvSpPr txBox="1"/>
              <p:nvPr/>
            </p:nvSpPr>
            <p:spPr>
              <a:xfrm>
                <a:off x="222771" y="1559506"/>
                <a:ext cx="4285687" cy="1200329"/>
              </a:xfrm>
              <a:prstGeom prst="rect">
                <a:avLst/>
              </a:prstGeom>
              <a:noFill/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anchor="ctr">
                <a:spAutoFit/>
              </a:bodyPr>
              <a:lstStyle>
                <a:defPPr>
                  <a:defRPr lang="it-IT"/>
                </a:defPPr>
                <a:lvl1pPr algn="ctr">
                  <a:lnSpc>
                    <a:spcPct val="100000"/>
                  </a:lnSpc>
                  <a:defRPr sz="2000" b="1" strike="noStrike" spc="-1">
                    <a:solidFill>
                      <a:srgbClr val="0D15B3"/>
                    </a:solidFill>
                    <a:latin typeface="Comic Sans MS"/>
                  </a:defRPr>
                </a:lvl1pPr>
              </a:lstStyle>
              <a:p>
                <a:r>
                  <a:rPr lang="en-US" sz="1800" noProof="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Main observable neutron-charged particles elliptic flow ratio: robust and effective in exploring high density </a:t>
                </a:r>
                <a:r>
                  <a:rPr lang="en-US" sz="1800" noProof="0" dirty="0" err="1">
                    <a:solidFill>
                      <a:schemeClr val="tx2"/>
                    </a:solidFill>
                    <a:latin typeface="Garamond" panose="02020404030301010803" pitchFamily="18" charset="0"/>
                  </a:rPr>
                  <a:t>behaviour</a:t>
                </a:r>
                <a:r>
                  <a:rPr lang="en-US" sz="1800" noProof="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 of </a:t>
                </a:r>
                <a:r>
                  <a:rPr lang="en-US" sz="1800" noProof="0" dirty="0" err="1">
                    <a:solidFill>
                      <a:schemeClr val="tx2"/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en-US" sz="1800" baseline="-25000" noProof="0" dirty="0" err="1">
                    <a:solidFill>
                      <a:schemeClr val="tx2"/>
                    </a:solidFill>
                    <a:latin typeface="Garamond" panose="02020404030301010803" pitchFamily="18" charset="0"/>
                  </a:rPr>
                  <a:t>sym</a:t>
                </a:r>
                <a:endParaRPr lang="en-US" sz="1800" baseline="-25000" noProof="0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E2F4EF45-89C5-5E00-53F7-A8EED1F61B33}"/>
                  </a:ext>
                </a:extLst>
              </p:cNvPr>
              <p:cNvGrpSpPr/>
              <p:nvPr/>
            </p:nvGrpSpPr>
            <p:grpSpPr>
              <a:xfrm>
                <a:off x="102711" y="5608864"/>
                <a:ext cx="4179937" cy="506130"/>
                <a:chOff x="-344545" y="5608864"/>
                <a:chExt cx="4179937" cy="506130"/>
              </a:xfrm>
            </p:grpSpPr>
            <p:pic>
              <p:nvPicPr>
                <p:cNvPr id="26" name="Picture 5">
                  <a:extLst>
                    <a:ext uri="{FF2B5EF4-FFF2-40B4-BE49-F238E27FC236}">
                      <a16:creationId xmlns:a16="http://schemas.microsoft.com/office/drawing/2014/main" id="{E933D169-90C9-7817-4152-80C9879ABC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7851" b="50247"/>
                <a:stretch/>
              </p:blipFill>
              <p:spPr bwMode="auto">
                <a:xfrm>
                  <a:off x="-344545" y="5608864"/>
                  <a:ext cx="1455738" cy="500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5">
                  <a:extLst>
                    <a:ext uri="{FF2B5EF4-FFF2-40B4-BE49-F238E27FC236}">
                      <a16:creationId xmlns:a16="http://schemas.microsoft.com/office/drawing/2014/main" id="{8942D93B-B832-6F43-529B-527499D8CB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76" t="59510" r="8576" b="11183"/>
                <a:stretch/>
              </p:blipFill>
              <p:spPr bwMode="auto">
                <a:xfrm>
                  <a:off x="1092192" y="5820027"/>
                  <a:ext cx="2743200" cy="2949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42F924FB-1D77-6FC8-DA55-6AB6FBEC9989}"/>
                  </a:ext>
                </a:extLst>
              </p:cNvPr>
              <p:cNvGrpSpPr/>
              <p:nvPr/>
            </p:nvGrpSpPr>
            <p:grpSpPr>
              <a:xfrm>
                <a:off x="80195" y="2448487"/>
                <a:ext cx="4329623" cy="3163092"/>
                <a:chOff x="80195" y="2448487"/>
                <a:chExt cx="4329623" cy="3163092"/>
              </a:xfrm>
            </p:grpSpPr>
            <p:pic>
              <p:nvPicPr>
                <p:cNvPr id="23" name="Immagine 22">
                  <a:extLst>
                    <a:ext uri="{FF2B5EF4-FFF2-40B4-BE49-F238E27FC236}">
                      <a16:creationId xmlns:a16="http://schemas.microsoft.com/office/drawing/2014/main" id="{6C1FC8ED-8888-10BE-CF78-3BD6F17AB2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95" y="2448487"/>
                  <a:ext cx="4329623" cy="3163092"/>
                </a:xfrm>
                <a:prstGeom prst="rect">
                  <a:avLst/>
                </a:prstGeom>
              </p:spPr>
            </p:pic>
            <p:sp>
              <p:nvSpPr>
                <p:cNvPr id="24" name="Rettangolo 23">
                  <a:extLst>
                    <a:ext uri="{FF2B5EF4-FFF2-40B4-BE49-F238E27FC236}">
                      <a16:creationId xmlns:a16="http://schemas.microsoft.com/office/drawing/2014/main" id="{B3526C63-5F7E-0ADE-3A2D-2E0D94245DEF}"/>
                    </a:ext>
                  </a:extLst>
                </p:cNvPr>
                <p:cNvSpPr/>
                <p:nvPr/>
              </p:nvSpPr>
              <p:spPr>
                <a:xfrm>
                  <a:off x="1243599" y="3606500"/>
                  <a:ext cx="477078" cy="3205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5" name="Rettangolo 24">
                  <a:extLst>
                    <a:ext uri="{FF2B5EF4-FFF2-40B4-BE49-F238E27FC236}">
                      <a16:creationId xmlns:a16="http://schemas.microsoft.com/office/drawing/2014/main" id="{91C4639A-39F7-4149-EB47-1051A80D7937}"/>
                    </a:ext>
                  </a:extLst>
                </p:cNvPr>
                <p:cNvSpPr/>
                <p:nvPr/>
              </p:nvSpPr>
              <p:spPr>
                <a:xfrm>
                  <a:off x="1229499" y="4670550"/>
                  <a:ext cx="445273" cy="1807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</p:grpSp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F103AC8-FD80-C9E9-27F9-496B575F4581}"/>
                </a:ext>
              </a:extLst>
            </p:cNvPr>
            <p:cNvSpPr txBox="1"/>
            <p:nvPr/>
          </p:nvSpPr>
          <p:spPr>
            <a:xfrm>
              <a:off x="3024472" y="4485884"/>
              <a:ext cx="1077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■ exp</a:t>
              </a:r>
            </a:p>
          </p:txBody>
        </p:sp>
      </p:grpSp>
      <p:sp>
        <p:nvSpPr>
          <p:cNvPr id="28" name="Ovale 27">
            <a:extLst>
              <a:ext uri="{FF2B5EF4-FFF2-40B4-BE49-F238E27FC236}">
                <a16:creationId xmlns:a16="http://schemas.microsoft.com/office/drawing/2014/main" id="{1B7FF1B8-FD05-D948-0B6C-19D316F5A5DC}"/>
              </a:ext>
            </a:extLst>
          </p:cNvPr>
          <p:cNvSpPr/>
          <p:nvPr/>
        </p:nvSpPr>
        <p:spPr>
          <a:xfrm rot="-1620000">
            <a:off x="6790041" y="2952109"/>
            <a:ext cx="1360227" cy="79641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657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F349916-BC83-9B56-1BB8-BBFD46BBC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5AAE0B3-57B7-544C-99C8-77390C81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387BA7-4F06-A50A-CBD1-B48F09280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48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E06B06-B4FD-576D-2D9F-DFEF0CDA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4583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1">
            <a:extLst>
              <a:ext uri="{FF2B5EF4-FFF2-40B4-BE49-F238E27FC236}">
                <a16:creationId xmlns:a16="http://schemas.microsoft.com/office/drawing/2014/main" id="{0BF93403-7E78-81A7-40C9-B8469FE604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013" r="3261" b="8433"/>
          <a:stretch/>
        </p:blipFill>
        <p:spPr>
          <a:xfrm>
            <a:off x="792361" y="2219221"/>
            <a:ext cx="4357335" cy="4435717"/>
          </a:xfrm>
          <a:prstGeom prst="rect">
            <a:avLst/>
          </a:prstGeom>
        </p:spPr>
      </p:pic>
      <p:sp>
        <p:nvSpPr>
          <p:cNvPr id="17" name="Segnaposto data 16">
            <a:extLst>
              <a:ext uri="{FF2B5EF4-FFF2-40B4-BE49-F238E27FC236}">
                <a16:creationId xmlns:a16="http://schemas.microsoft.com/office/drawing/2014/main" id="{0726B2FC-2E6C-E904-6A49-009353DE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4538E8-6CD5-5E82-C37C-B35A5B562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37941C5E-C55E-7B01-503F-FCC81A06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49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8D832DB-CE38-2FFA-9761-4591CDD4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 err="1"/>
              <a:t>Nucear</a:t>
            </a:r>
            <a:r>
              <a:rPr lang="en-US" noProof="0" dirty="0"/>
              <a:t> matter EOS and symmetry energy</a:t>
            </a:r>
          </a:p>
        </p:txBody>
      </p:sp>
      <p:graphicFrame>
        <p:nvGraphicFramePr>
          <p:cNvPr id="11" name="Object 18">
            <a:extLst>
              <a:ext uri="{FF2B5EF4-FFF2-40B4-BE49-F238E27FC236}">
                <a16:creationId xmlns:a16="http://schemas.microsoft.com/office/drawing/2014/main" id="{D7C4A339-4293-C709-0B9B-D1ED57DD2A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500940"/>
              </p:ext>
            </p:extLst>
          </p:nvPr>
        </p:nvGraphicFramePr>
        <p:xfrm>
          <a:off x="2208280" y="1342852"/>
          <a:ext cx="2320274" cy="71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20480" imgH="469800" progId="Equation.DSMT4">
                  <p:embed/>
                </p:oleObj>
              </mc:Choice>
              <mc:Fallback>
                <p:oleObj name="Equation" r:id="rId3" imgW="1320480" imgH="469800" progId="Equation.DSMT4">
                  <p:embed/>
                  <p:pic>
                    <p:nvPicPr>
                      <p:cNvPr id="11" name="Object 18">
                        <a:extLst>
                          <a:ext uri="{FF2B5EF4-FFF2-40B4-BE49-F238E27FC236}">
                            <a16:creationId xmlns:a16="http://schemas.microsoft.com/office/drawing/2014/main" id="{D7C4A339-4293-C709-0B9B-D1ED57DD2A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80" y="1342852"/>
                        <a:ext cx="2320274" cy="71906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uppo 24">
            <a:extLst>
              <a:ext uri="{FF2B5EF4-FFF2-40B4-BE49-F238E27FC236}">
                <a16:creationId xmlns:a16="http://schemas.microsoft.com/office/drawing/2014/main" id="{CC069C55-6DFC-6340-E3E6-F51B69FD7C3A}"/>
              </a:ext>
            </a:extLst>
          </p:cNvPr>
          <p:cNvGrpSpPr/>
          <p:nvPr/>
        </p:nvGrpSpPr>
        <p:grpSpPr>
          <a:xfrm>
            <a:off x="4084068" y="677182"/>
            <a:ext cx="7751806" cy="5570108"/>
            <a:chOff x="4084068" y="677182"/>
            <a:chExt cx="7751806" cy="5570108"/>
          </a:xfrm>
        </p:grpSpPr>
        <p:sp>
          <p:nvSpPr>
            <p:cNvPr id="9" name="Textfeld 13">
              <a:extLst>
                <a:ext uri="{FF2B5EF4-FFF2-40B4-BE49-F238E27FC236}">
                  <a16:creationId xmlns:a16="http://schemas.microsoft.com/office/drawing/2014/main" id="{ADB00C38-5E50-72E2-38CD-3AE22C32EFF8}"/>
                </a:ext>
              </a:extLst>
            </p:cNvPr>
            <p:cNvSpPr txBox="1"/>
            <p:nvPr/>
          </p:nvSpPr>
          <p:spPr>
            <a:xfrm>
              <a:off x="4084068" y="3601482"/>
              <a:ext cx="1528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000FF"/>
                  </a:solidFill>
                </a:rPr>
                <a:t>Symmetry energy</a:t>
              </a:r>
            </a:p>
          </p:txBody>
        </p:sp>
        <p:cxnSp>
          <p:nvCxnSpPr>
            <p:cNvPr id="8" name="Gerade Verbindung mit Pfeil 11">
              <a:extLst>
                <a:ext uri="{FF2B5EF4-FFF2-40B4-BE49-F238E27FC236}">
                  <a16:creationId xmlns:a16="http://schemas.microsoft.com/office/drawing/2014/main" id="{6183990A-E916-4E55-25CF-BDD483A06796}"/>
                </a:ext>
              </a:extLst>
            </p:cNvPr>
            <p:cNvCxnSpPr/>
            <p:nvPr/>
          </p:nvCxnSpPr>
          <p:spPr bwMode="auto">
            <a:xfrm>
              <a:off x="4232602" y="2721932"/>
              <a:ext cx="0" cy="2306567"/>
            </a:xfrm>
            <a:prstGeom prst="straightConnector1">
              <a:avLst/>
            </a:prstGeom>
            <a:solidFill>
              <a:srgbClr val="3366FF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9AE14535-E829-70A1-E1FF-0CE916FCF177}"/>
                </a:ext>
              </a:extLst>
            </p:cNvPr>
            <p:cNvGrpSpPr/>
            <p:nvPr/>
          </p:nvGrpSpPr>
          <p:grpSpPr>
            <a:xfrm>
              <a:off x="6266547" y="677182"/>
              <a:ext cx="5569327" cy="5570108"/>
              <a:chOff x="6266547" y="677182"/>
              <a:chExt cx="5569327" cy="5570108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87A18206-AA86-4648-BE80-6C0F080966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13165" y="1323300"/>
                <a:ext cx="3479904" cy="3701992"/>
                <a:chOff x="2752716" y="1490745"/>
                <a:chExt cx="3910004" cy="4159542"/>
              </a:xfrm>
            </p:grpSpPr>
            <p:pic>
              <p:nvPicPr>
                <p:cNvPr id="30" name="Immagine 29">
                  <a:extLst>
                    <a:ext uri="{FF2B5EF4-FFF2-40B4-BE49-F238E27FC236}">
                      <a16:creationId xmlns:a16="http://schemas.microsoft.com/office/drawing/2014/main" id="{4CA3004E-8C96-466F-8D8D-AEAA0CA09E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274" r="11275"/>
                <a:stretch/>
              </p:blipFill>
              <p:spPr>
                <a:xfrm>
                  <a:off x="3272675" y="1490745"/>
                  <a:ext cx="3390045" cy="4159542"/>
                </a:xfrm>
                <a:prstGeom prst="rect">
                  <a:avLst/>
                </a:prstGeom>
              </p:spPr>
            </p:pic>
            <p:pic>
              <p:nvPicPr>
                <p:cNvPr id="32" name="Immagine 31">
                  <a:extLst>
                    <a:ext uri="{FF2B5EF4-FFF2-40B4-BE49-F238E27FC236}">
                      <a16:creationId xmlns:a16="http://schemas.microsoft.com/office/drawing/2014/main" id="{5BE5BFAB-A70C-4CB6-A70D-C93049952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52716" y="2206906"/>
                  <a:ext cx="526797" cy="1710672"/>
                </a:xfrm>
                <a:prstGeom prst="rect">
                  <a:avLst/>
                </a:prstGeom>
              </p:spPr>
            </p:pic>
          </p:grpSp>
          <p:graphicFrame>
            <p:nvGraphicFramePr>
              <p:cNvPr id="12" name="Object 4">
                <a:extLst>
                  <a:ext uri="{FF2B5EF4-FFF2-40B4-BE49-F238E27FC236}">
                    <a16:creationId xmlns:a16="http://schemas.microsoft.com/office/drawing/2014/main" id="{B1F922BC-69DB-3A3D-8FF1-092F6BAC4C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2553164"/>
                  </p:ext>
                </p:extLst>
              </p:nvPr>
            </p:nvGraphicFramePr>
            <p:xfrm>
              <a:off x="6935166" y="677182"/>
              <a:ext cx="4232091" cy="4801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2145960" imgH="241200" progId="Equation.DSMT4">
                      <p:embed/>
                    </p:oleObj>
                  </mc:Choice>
                  <mc:Fallback>
                    <p:oleObj name="Equation" r:id="rId7" imgW="2145960" imgH="241200" progId="Equation.DSMT4">
                      <p:embed/>
                      <p:pic>
                        <p:nvPicPr>
                          <p:cNvPr id="12" name="Object 4">
                            <a:extLst>
                              <a:ext uri="{FF2B5EF4-FFF2-40B4-BE49-F238E27FC236}">
                                <a16:creationId xmlns:a16="http://schemas.microsoft.com/office/drawing/2014/main" id="{B1F922BC-69DB-3A3D-8FF1-092F6BAC4C6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35166" y="677182"/>
                            <a:ext cx="4232091" cy="480174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98E26E0-E9FB-CFB3-8676-36259D621274}"/>
                  </a:ext>
                </a:extLst>
              </p:cNvPr>
              <p:cNvSpPr txBox="1"/>
              <p:nvPr/>
            </p:nvSpPr>
            <p:spPr>
              <a:xfrm>
                <a:off x="6266547" y="5170072"/>
                <a:ext cx="5569327" cy="1077218"/>
              </a:xfrm>
              <a:prstGeom prst="rect">
                <a:avLst/>
              </a:prstGeom>
              <a:noFill/>
              <a:ln w="63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symmetry energy is the difference between the energy of the symmetric matter (δ=0) and neutron matter (δ=1) and describes how the energy of asymmetric nuclear (N≠Z) </a:t>
                </a:r>
                <a:r>
                  <a:rPr lang="en-US" sz="1600" kern="0" noProof="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/>
                  </a:rPr>
                  <a:t>increases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1600" kern="0" noProof="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/>
                  </a:rPr>
                  <a:t>going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away from saturation density</a:t>
                </a:r>
              </a:p>
            </p:txBody>
          </p:sp>
        </p:grpSp>
      </p:grp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84A14285-3D3A-039C-4079-231735FFA9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266468"/>
              </p:ext>
            </p:extLst>
          </p:nvPr>
        </p:nvGraphicFramePr>
        <p:xfrm>
          <a:off x="1262743" y="576697"/>
          <a:ext cx="4107498" cy="58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36760" imgH="253800" progId="Equation.DSMT4">
                  <p:embed/>
                </p:oleObj>
              </mc:Choice>
              <mc:Fallback>
                <p:oleObj name="Equation" r:id="rId9" imgW="2336760" imgH="253800" progId="Equation.DSMT4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84A14285-3D3A-039C-4079-231735FFA9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743" y="576697"/>
                        <a:ext cx="4107498" cy="58065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ED7D3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uppo 21">
            <a:extLst>
              <a:ext uri="{FF2B5EF4-FFF2-40B4-BE49-F238E27FC236}">
                <a16:creationId xmlns:a16="http://schemas.microsoft.com/office/drawing/2014/main" id="{9CA01926-0989-675F-163B-07CBA1836C65}"/>
              </a:ext>
            </a:extLst>
          </p:cNvPr>
          <p:cNvGrpSpPr/>
          <p:nvPr/>
        </p:nvGrpSpPr>
        <p:grpSpPr>
          <a:xfrm>
            <a:off x="198378" y="551529"/>
            <a:ext cx="3760399" cy="5105549"/>
            <a:chOff x="198378" y="551529"/>
            <a:chExt cx="3760399" cy="5105549"/>
          </a:xfrm>
        </p:grpSpPr>
        <p:sp>
          <p:nvSpPr>
            <p:cNvPr id="10" name="Textfeld 20">
              <a:extLst>
                <a:ext uri="{FF2B5EF4-FFF2-40B4-BE49-F238E27FC236}">
                  <a16:creationId xmlns:a16="http://schemas.microsoft.com/office/drawing/2014/main" id="{7DA0DC72-CEAD-2874-6BAE-796FC5DF11DB}"/>
                </a:ext>
              </a:extLst>
            </p:cNvPr>
            <p:cNvSpPr txBox="1"/>
            <p:nvPr/>
          </p:nvSpPr>
          <p:spPr>
            <a:xfrm>
              <a:off x="2166024" y="5088514"/>
              <a:ext cx="1792753" cy="56856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9989" tIns="44995" rIns="89989" bIns="44995" anchorCtr="0" compatLnSpc="1">
              <a:spAutoFit/>
            </a:bodyPr>
            <a:lstStyle/>
            <a:p>
              <a:pPr algn="ctr" fontAlgn="base">
                <a:lnSpc>
                  <a:spcPct val="97000"/>
                </a:lnSpc>
                <a:tabLst>
                  <a:tab pos="0" algn="l"/>
                  <a:tab pos="448863" algn="l"/>
                  <a:tab pos="898088" algn="l"/>
                  <a:tab pos="1347313" algn="l"/>
                  <a:tab pos="1796538" algn="l"/>
                  <a:tab pos="2245763" algn="l"/>
                  <a:tab pos="2694986" algn="l"/>
                  <a:tab pos="3144211" algn="l"/>
                  <a:tab pos="3593435" algn="l"/>
                  <a:tab pos="4042659" algn="l"/>
                  <a:tab pos="4491885" algn="l"/>
                  <a:tab pos="4941108" algn="l"/>
                  <a:tab pos="5390334" algn="l"/>
                  <a:tab pos="5839558" algn="l"/>
                  <a:tab pos="6288782" algn="l"/>
                  <a:tab pos="6738007" algn="l"/>
                  <a:tab pos="7187231" algn="l"/>
                  <a:tab pos="7636456" algn="l"/>
                  <a:tab pos="8085679" algn="l"/>
                  <a:tab pos="8534904" algn="l"/>
                  <a:tab pos="8984129" algn="l"/>
                </a:tabLst>
              </a:pPr>
              <a:r>
                <a:rPr lang="en-US" sz="1600" noProof="0" dirty="0">
                  <a:solidFill>
                    <a:schemeClr val="accent6">
                      <a:lumMod val="50000"/>
                    </a:schemeClr>
                  </a:solidFill>
                  <a:ea typeface="Bitstream Vera Sans" pitchFamily="2"/>
                  <a:cs typeface="Bitstream Vera Sans" pitchFamily="2"/>
                </a:rPr>
                <a:t>Symmetric matter</a:t>
              </a:r>
            </a:p>
            <a:p>
              <a:pPr algn="ctr" fontAlgn="base">
                <a:lnSpc>
                  <a:spcPct val="97000"/>
                </a:lnSpc>
                <a:tabLst>
                  <a:tab pos="0" algn="l"/>
                  <a:tab pos="448863" algn="l"/>
                  <a:tab pos="898088" algn="l"/>
                  <a:tab pos="1347313" algn="l"/>
                  <a:tab pos="1796538" algn="l"/>
                  <a:tab pos="2245763" algn="l"/>
                  <a:tab pos="2694986" algn="l"/>
                  <a:tab pos="3144211" algn="l"/>
                  <a:tab pos="3593435" algn="l"/>
                  <a:tab pos="4042659" algn="l"/>
                  <a:tab pos="4491885" algn="l"/>
                  <a:tab pos="4941108" algn="l"/>
                  <a:tab pos="5390334" algn="l"/>
                  <a:tab pos="5839558" algn="l"/>
                  <a:tab pos="6288782" algn="l"/>
                  <a:tab pos="6738007" algn="l"/>
                  <a:tab pos="7187231" algn="l"/>
                  <a:tab pos="7636456" algn="l"/>
                  <a:tab pos="8085679" algn="l"/>
                  <a:tab pos="8534904" algn="l"/>
                  <a:tab pos="8984129" algn="l"/>
                </a:tabLst>
              </a:pPr>
              <a:r>
                <a:rPr lang="en-US" sz="1600" noProof="0" dirty="0">
                  <a:solidFill>
                    <a:schemeClr val="accent6">
                      <a:lumMod val="50000"/>
                    </a:schemeClr>
                  </a:solidFill>
                  <a:ea typeface="Bitstream Vera Sans" pitchFamily="2"/>
                  <a:cs typeface="Bitstream Vera Sans" pitchFamily="2"/>
                </a:rPr>
                <a:t> </a:t>
              </a:r>
              <a:r>
                <a:rPr lang="en-US" sz="1600" noProof="0" dirty="0">
                  <a:solidFill>
                    <a:schemeClr val="accent6">
                      <a:lumMod val="50000"/>
                    </a:schemeClr>
                  </a:solidFill>
                  <a:ea typeface="Bitstream Vera Sans" pitchFamily="2"/>
                  <a:cs typeface="Arial" pitchFamily="34"/>
                </a:rPr>
                <a:t>δ</a:t>
              </a:r>
              <a:r>
                <a:rPr lang="en-US" sz="1600" noProof="0" dirty="0">
                  <a:solidFill>
                    <a:schemeClr val="accent6">
                      <a:lumMod val="50000"/>
                    </a:schemeClr>
                  </a:solidFill>
                  <a:latin typeface="Arial Unicode MS" pitchFamily="34"/>
                  <a:ea typeface="Arial" pitchFamily="34"/>
                  <a:cs typeface="Arial" pitchFamily="34"/>
                </a:rPr>
                <a:t>=0</a:t>
              </a: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7BA9E5E1-DB05-FF75-8366-C9339B6C476D}"/>
                </a:ext>
              </a:extLst>
            </p:cNvPr>
            <p:cNvGrpSpPr/>
            <p:nvPr/>
          </p:nvGrpSpPr>
          <p:grpSpPr>
            <a:xfrm>
              <a:off x="198378" y="551529"/>
              <a:ext cx="3433739" cy="1339898"/>
              <a:chOff x="198378" y="551529"/>
              <a:chExt cx="3433739" cy="1339898"/>
            </a:xfrm>
          </p:grpSpPr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F70C9B05-FE5A-8771-791E-75D1B8F20187}"/>
                  </a:ext>
                </a:extLst>
              </p:cNvPr>
              <p:cNvSpPr/>
              <p:nvPr/>
            </p:nvSpPr>
            <p:spPr>
              <a:xfrm>
                <a:off x="2309944" y="551529"/>
                <a:ext cx="1322173" cy="649722"/>
              </a:xfrm>
              <a:prstGeom prst="ellipse">
                <a:avLst/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92DC42B1-5BE5-95F8-4367-2251F260F8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8976" y="1058916"/>
                <a:ext cx="1307770" cy="318244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CD65DBB-349E-00D2-E68D-6D1C3E680FEB}"/>
                  </a:ext>
                </a:extLst>
              </p:cNvPr>
              <p:cNvSpPr txBox="1"/>
              <p:nvPr/>
            </p:nvSpPr>
            <p:spPr>
              <a:xfrm>
                <a:off x="198378" y="968097"/>
                <a:ext cx="11089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noProof="0" dirty="0">
                    <a:solidFill>
                      <a:srgbClr val="00B050"/>
                    </a:solidFill>
                    <a:latin typeface="Garamond" panose="02020404030301010803" pitchFamily="18" charset="0"/>
                  </a:rPr>
                  <a:t>Quite well known</a:t>
                </a:r>
              </a:p>
            </p:txBody>
          </p:sp>
        </p:grpSp>
      </p:grpSp>
      <p:sp>
        <p:nvSpPr>
          <p:cNvPr id="7" name="Textfeld 9">
            <a:extLst>
              <a:ext uri="{FF2B5EF4-FFF2-40B4-BE49-F238E27FC236}">
                <a16:creationId xmlns:a16="http://schemas.microsoft.com/office/drawing/2014/main" id="{A0E7C122-5EA0-D968-BD12-C3BC7860E103}"/>
              </a:ext>
            </a:extLst>
          </p:cNvPr>
          <p:cNvSpPr txBox="1"/>
          <p:nvPr/>
        </p:nvSpPr>
        <p:spPr>
          <a:xfrm>
            <a:off x="2166024" y="3840420"/>
            <a:ext cx="1610011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Neutron matter 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Arial" pitchFamily="34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=1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FA0B464-9570-3C24-3513-2CF9F5FF4507}"/>
              </a:ext>
            </a:extLst>
          </p:cNvPr>
          <p:cNvGrpSpPr/>
          <p:nvPr/>
        </p:nvGrpSpPr>
        <p:grpSpPr>
          <a:xfrm>
            <a:off x="3785885" y="520675"/>
            <a:ext cx="3081361" cy="1423923"/>
            <a:chOff x="3785885" y="520675"/>
            <a:chExt cx="3081361" cy="1423923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B2F03448-4029-95B0-5D49-D01AEED051CD}"/>
                </a:ext>
              </a:extLst>
            </p:cNvPr>
            <p:cNvSpPr/>
            <p:nvPr/>
          </p:nvSpPr>
          <p:spPr>
            <a:xfrm>
              <a:off x="3785885" y="520675"/>
              <a:ext cx="893434" cy="64972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86904787-DB1C-BF65-FBBF-70C934AA4A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0403" y="968097"/>
              <a:ext cx="1286791" cy="7229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25E84DE-6F3A-1A6B-9ADA-111D1D026AF8}"/>
                </a:ext>
              </a:extLst>
            </p:cNvPr>
            <p:cNvSpPr txBox="1"/>
            <p:nvPr/>
          </p:nvSpPr>
          <p:spPr>
            <a:xfrm>
              <a:off x="5758270" y="1298267"/>
              <a:ext cx="1108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FF0000"/>
                  </a:solidFill>
                  <a:latin typeface="Garamond" panose="02020404030301010803" pitchFamily="18" charset="0"/>
                </a:rPr>
                <a:t>Not well known</a:t>
              </a:r>
            </a:p>
          </p:txBody>
        </p:sp>
      </p:grpSp>
      <p:sp>
        <p:nvSpPr>
          <p:cNvPr id="34" name="Freihandform 10">
            <a:extLst>
              <a:ext uri="{FF2B5EF4-FFF2-40B4-BE49-F238E27FC236}">
                <a16:creationId xmlns:a16="http://schemas.microsoft.com/office/drawing/2014/main" id="{E7F323B6-5F6C-45E7-8F8B-0AE8A35538F0}"/>
              </a:ext>
            </a:extLst>
          </p:cNvPr>
          <p:cNvSpPr/>
          <p:nvPr/>
        </p:nvSpPr>
        <p:spPr>
          <a:xfrm>
            <a:off x="5180430" y="4828349"/>
            <a:ext cx="3273929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i="1" noProof="0" dirty="0">
                <a:solidFill>
                  <a:srgbClr val="000066"/>
                </a:solidFill>
                <a:latin typeface="Verdana" pitchFamily="34"/>
                <a:ea typeface="Bitstream Vera Sans" pitchFamily="2"/>
                <a:cs typeface="Bitstream Vera Sans" pitchFamily="2"/>
              </a:rPr>
              <a:t>Fuchs and Wolter, EPJA 30 (2006)</a:t>
            </a:r>
          </a:p>
        </p:txBody>
      </p:sp>
    </p:spTree>
    <p:extLst>
      <p:ext uri="{BB962C8B-B14F-4D97-AF65-F5344CB8AC3E}">
        <p14:creationId xmlns:p14="http://schemas.microsoft.com/office/powerpoint/2010/main" val="77888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1">
            <a:extLst>
              <a:ext uri="{FF2B5EF4-FFF2-40B4-BE49-F238E27FC236}">
                <a16:creationId xmlns:a16="http://schemas.microsoft.com/office/drawing/2014/main" id="{0BF93403-7E78-81A7-40C9-B8469FE604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013" r="3261" b="8433"/>
          <a:stretch/>
        </p:blipFill>
        <p:spPr>
          <a:xfrm>
            <a:off x="792361" y="2219221"/>
            <a:ext cx="4357335" cy="44357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8D832DB-CE38-2FFA-9761-4591CDD412D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sz="2000" b="1" noProof="0" dirty="0"/>
              <a:t>Nuclear matter EOS and symmetry energy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94B2CF-3222-1316-94D2-1A1319F2D8A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noProof="0" dirty="0"/>
              <a:t>24/09/2025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4538E8-6CD5-5E82-C37C-B35A5B562E6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noProof="0" dirty="0"/>
              <a:t>XCI </a:t>
            </a:r>
            <a:r>
              <a:rPr lang="en-US" noProof="0" dirty="0" err="1"/>
              <a:t>Congresso</a:t>
            </a:r>
            <a:r>
              <a:rPr lang="en-US" noProof="0" dirty="0"/>
              <a:t> Nazionale SIF Palermo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39A710-2CED-2278-DA75-C064894960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 noProof="0" dirty="0"/>
              <a:t>2</a:t>
            </a:r>
          </a:p>
        </p:txBody>
      </p:sp>
      <p:graphicFrame>
        <p:nvGraphicFramePr>
          <p:cNvPr id="11" name="Object 18">
            <a:extLst>
              <a:ext uri="{FF2B5EF4-FFF2-40B4-BE49-F238E27FC236}">
                <a16:creationId xmlns:a16="http://schemas.microsoft.com/office/drawing/2014/main" id="{D7C4A339-4293-C709-0B9B-D1ED57DD2A48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208280" y="1342852"/>
          <a:ext cx="2320274" cy="71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20480" imgH="469800" progId="Equation.DSMT4">
                  <p:embed/>
                </p:oleObj>
              </mc:Choice>
              <mc:Fallback>
                <p:oleObj name="Equation" r:id="rId17" imgW="1320480" imgH="469800" progId="Equation.DSMT4">
                  <p:embed/>
                  <p:pic>
                    <p:nvPicPr>
                      <p:cNvPr id="11" name="Object 18">
                        <a:extLst>
                          <a:ext uri="{FF2B5EF4-FFF2-40B4-BE49-F238E27FC236}">
                            <a16:creationId xmlns:a16="http://schemas.microsoft.com/office/drawing/2014/main" id="{D7C4A339-4293-C709-0B9B-D1ED57DD2A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80" y="1342852"/>
                        <a:ext cx="2320274" cy="71906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uppo 24">
            <a:extLst>
              <a:ext uri="{FF2B5EF4-FFF2-40B4-BE49-F238E27FC236}">
                <a16:creationId xmlns:a16="http://schemas.microsoft.com/office/drawing/2014/main" id="{CC069C55-6DFC-6340-E3E6-F51B69FD7C3A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084068" y="677182"/>
            <a:ext cx="7751806" cy="5570108"/>
            <a:chOff x="4084068" y="677182"/>
            <a:chExt cx="7751806" cy="5570108"/>
          </a:xfrm>
        </p:grpSpPr>
        <p:sp>
          <p:nvSpPr>
            <p:cNvPr id="9" name="Textfeld 13">
              <a:extLst>
                <a:ext uri="{FF2B5EF4-FFF2-40B4-BE49-F238E27FC236}">
                  <a16:creationId xmlns:a16="http://schemas.microsoft.com/office/drawing/2014/main" id="{ADB00C38-5E50-72E2-38CD-3AE22C32EFF8}"/>
                </a:ext>
              </a:extLst>
            </p:cNvPr>
            <p:cNvSpPr txBox="1"/>
            <p:nvPr/>
          </p:nvSpPr>
          <p:spPr>
            <a:xfrm>
              <a:off x="4084068" y="3601482"/>
              <a:ext cx="1528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noProof="0" dirty="0">
                  <a:solidFill>
                    <a:srgbClr val="0000FF"/>
                  </a:solidFill>
                </a:rPr>
                <a:t>Symmetry energy</a:t>
              </a:r>
            </a:p>
          </p:txBody>
        </p:sp>
        <p:cxnSp>
          <p:nvCxnSpPr>
            <p:cNvPr id="8" name="Gerade Verbindung mit Pfeil 11">
              <a:extLst>
                <a:ext uri="{FF2B5EF4-FFF2-40B4-BE49-F238E27FC236}">
                  <a16:creationId xmlns:a16="http://schemas.microsoft.com/office/drawing/2014/main" id="{6183990A-E916-4E55-25CF-BDD483A06796}"/>
                </a:ext>
              </a:extLst>
            </p:cNvPr>
            <p:cNvCxnSpPr/>
            <p:nvPr/>
          </p:nvCxnSpPr>
          <p:spPr bwMode="auto">
            <a:xfrm>
              <a:off x="4232602" y="2721932"/>
              <a:ext cx="0" cy="2306567"/>
            </a:xfrm>
            <a:prstGeom prst="straightConnector1">
              <a:avLst/>
            </a:prstGeom>
            <a:solidFill>
              <a:srgbClr val="3366FF"/>
            </a:solidFill>
            <a:ln w="635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9AE14535-E829-70A1-E1FF-0CE916FCF177}"/>
                </a:ext>
              </a:extLst>
            </p:cNvPr>
            <p:cNvGrpSpPr/>
            <p:nvPr/>
          </p:nvGrpSpPr>
          <p:grpSpPr>
            <a:xfrm>
              <a:off x="6266547" y="677182"/>
              <a:ext cx="5569327" cy="5570108"/>
              <a:chOff x="6266547" y="677182"/>
              <a:chExt cx="5569327" cy="5570108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87A18206-AA86-4648-BE80-6C0F080966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13165" y="1323300"/>
                <a:ext cx="3479904" cy="3701992"/>
                <a:chOff x="2752716" y="1490745"/>
                <a:chExt cx="3910004" cy="4159542"/>
              </a:xfrm>
            </p:grpSpPr>
            <p:pic>
              <p:nvPicPr>
                <p:cNvPr id="30" name="Immagine 29">
                  <a:extLst>
                    <a:ext uri="{FF2B5EF4-FFF2-40B4-BE49-F238E27FC236}">
                      <a16:creationId xmlns:a16="http://schemas.microsoft.com/office/drawing/2014/main" id="{4CA3004E-8C96-466F-8D8D-AEAA0CA09E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l="2274" r="11275"/>
                <a:stretch/>
              </p:blipFill>
              <p:spPr>
                <a:xfrm>
                  <a:off x="3272675" y="1490745"/>
                  <a:ext cx="3390045" cy="4159542"/>
                </a:xfrm>
                <a:prstGeom prst="rect">
                  <a:avLst/>
                </a:prstGeom>
              </p:spPr>
            </p:pic>
            <p:pic>
              <p:nvPicPr>
                <p:cNvPr id="32" name="Immagine 31">
                  <a:extLst>
                    <a:ext uri="{FF2B5EF4-FFF2-40B4-BE49-F238E27FC236}">
                      <a16:creationId xmlns:a16="http://schemas.microsoft.com/office/drawing/2014/main" id="{5BE5BFAB-A70C-4CB6-A70D-C93049952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52716" y="2206906"/>
                  <a:ext cx="526797" cy="1710672"/>
                </a:xfrm>
                <a:prstGeom prst="rect">
                  <a:avLst/>
                </a:prstGeom>
              </p:spPr>
            </p:pic>
          </p:grpSp>
          <p:graphicFrame>
            <p:nvGraphicFramePr>
              <p:cNvPr id="12" name="Object 4">
                <a:extLst>
                  <a:ext uri="{FF2B5EF4-FFF2-40B4-BE49-F238E27FC236}">
                    <a16:creationId xmlns:a16="http://schemas.microsoft.com/office/drawing/2014/main" id="{B1F922BC-69DB-3A3D-8FF1-092F6BAC4C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35166" y="677182"/>
              <a:ext cx="4232091" cy="4801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1" imgW="2145960" imgH="241200" progId="Equation.DSMT4">
                      <p:embed/>
                    </p:oleObj>
                  </mc:Choice>
                  <mc:Fallback>
                    <p:oleObj name="Equation" r:id="rId21" imgW="2145960" imgH="241200" progId="Equation.DSMT4">
                      <p:embed/>
                      <p:pic>
                        <p:nvPicPr>
                          <p:cNvPr id="12" name="Object 4">
                            <a:extLst>
                              <a:ext uri="{FF2B5EF4-FFF2-40B4-BE49-F238E27FC236}">
                                <a16:creationId xmlns:a16="http://schemas.microsoft.com/office/drawing/2014/main" id="{B1F922BC-69DB-3A3D-8FF1-092F6BAC4C6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35166" y="677182"/>
                            <a:ext cx="4232091" cy="480174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098E26E0-E9FB-CFB3-8676-36259D621274}"/>
                  </a:ext>
                </a:extLst>
              </p:cNvPr>
              <p:cNvSpPr txBox="1"/>
              <p:nvPr/>
            </p:nvSpPr>
            <p:spPr>
              <a:xfrm>
                <a:off x="6266547" y="5170072"/>
                <a:ext cx="5569327" cy="1077218"/>
              </a:xfrm>
              <a:prstGeom prst="rect">
                <a:avLst/>
              </a:prstGeom>
              <a:noFill/>
              <a:ln w="63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symmetry energy is the difference between the energy of the symmetric matter (δ=0) and neutron matter (δ=1) and describes how the energy of asymmetric nuclear (N≠Z) </a:t>
                </a:r>
                <a:r>
                  <a:rPr lang="en-US" sz="1600" kern="0" noProof="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/>
                  </a:rPr>
                  <a:t>depends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on the saturation density</a:t>
                </a:r>
              </a:p>
            </p:txBody>
          </p:sp>
        </p:grpSp>
      </p:grp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84A14285-3D3A-039C-4079-231735FFA995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262743" y="576697"/>
          <a:ext cx="4107498" cy="58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336760" imgH="253800" progId="Equation.DSMT4">
                  <p:embed/>
                </p:oleObj>
              </mc:Choice>
              <mc:Fallback>
                <p:oleObj name="Equation" r:id="rId23" imgW="2336760" imgH="253800" progId="Equation.DSMT4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84A14285-3D3A-039C-4079-231735FFA9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743" y="576697"/>
                        <a:ext cx="4107498" cy="58065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8575">
                        <a:solidFill>
                          <a:srgbClr val="ED7D3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20">
            <a:extLst>
              <a:ext uri="{FF2B5EF4-FFF2-40B4-BE49-F238E27FC236}">
                <a16:creationId xmlns:a16="http://schemas.microsoft.com/office/drawing/2014/main" id="{7DA0DC72-CEAD-2874-6BAE-796FC5DF11D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166024" y="5088514"/>
            <a:ext cx="1792753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Symmetric matter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 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=0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BA9E5E1-DB05-FF75-8366-C9339B6C476D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98378" y="551529"/>
            <a:ext cx="3433739" cy="1339898"/>
            <a:chOff x="198378" y="551529"/>
            <a:chExt cx="3433739" cy="1339898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F70C9B05-FE5A-8771-791E-75D1B8F20187}"/>
                </a:ext>
              </a:extLst>
            </p:cNvPr>
            <p:cNvSpPr/>
            <p:nvPr/>
          </p:nvSpPr>
          <p:spPr>
            <a:xfrm>
              <a:off x="2309944" y="551529"/>
              <a:ext cx="1322173" cy="649722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92DC42B1-5BE5-95F8-4367-2251F260F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976" y="1058916"/>
              <a:ext cx="1307770" cy="31824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CD65DBB-349E-00D2-E68D-6D1C3E680FEB}"/>
                </a:ext>
              </a:extLst>
            </p:cNvPr>
            <p:cNvSpPr txBox="1"/>
            <p:nvPr/>
          </p:nvSpPr>
          <p:spPr>
            <a:xfrm>
              <a:off x="198378" y="968097"/>
              <a:ext cx="11089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00B050"/>
                  </a:solidFill>
                  <a:latin typeface="Garamond" panose="02020404030301010803" pitchFamily="18" charset="0"/>
                </a:rPr>
                <a:t>Quite well known</a:t>
              </a:r>
            </a:p>
          </p:txBody>
        </p:sp>
      </p:grpSp>
      <p:sp>
        <p:nvSpPr>
          <p:cNvPr id="7" name="Textfeld 9">
            <a:extLst>
              <a:ext uri="{FF2B5EF4-FFF2-40B4-BE49-F238E27FC236}">
                <a16:creationId xmlns:a16="http://schemas.microsoft.com/office/drawing/2014/main" id="{A0E7C122-5EA0-D968-BD12-C3BC7860E10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166024" y="3840420"/>
            <a:ext cx="1610011" cy="568564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Bitstream Vera Sans" pitchFamily="2"/>
                <a:cs typeface="Bitstream Vera Sans" pitchFamily="2"/>
              </a:rPr>
              <a:t>Neutron matter </a:t>
            </a:r>
          </a:p>
          <a:p>
            <a:pPr algn="ctr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ea typeface="Arial" pitchFamily="34"/>
                <a:cs typeface="Arial" pitchFamily="34"/>
              </a:rPr>
              <a:t>δ</a:t>
            </a:r>
            <a:r>
              <a:rPr lang="en-US" sz="1600" noProof="0" dirty="0">
                <a:solidFill>
                  <a:schemeClr val="accent6">
                    <a:lumMod val="50000"/>
                  </a:schemeClr>
                </a:solidFill>
                <a:latin typeface="Arial Unicode MS" pitchFamily="34"/>
                <a:ea typeface="Arial" pitchFamily="34"/>
                <a:cs typeface="Arial" pitchFamily="34"/>
              </a:rPr>
              <a:t>=1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FA0B464-9570-3C24-3513-2CF9F5FF4507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3785885" y="520675"/>
            <a:ext cx="3081361" cy="1423923"/>
            <a:chOff x="3785885" y="520675"/>
            <a:chExt cx="3081361" cy="1423923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B2F03448-4029-95B0-5D49-D01AEED051CD}"/>
                </a:ext>
              </a:extLst>
            </p:cNvPr>
            <p:cNvSpPr/>
            <p:nvPr/>
          </p:nvSpPr>
          <p:spPr>
            <a:xfrm>
              <a:off x="3785885" y="520675"/>
              <a:ext cx="893434" cy="64972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86904787-DB1C-BF65-FBBF-70C934AA4A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0403" y="968097"/>
              <a:ext cx="1286791" cy="7229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25E84DE-6F3A-1A6B-9ADA-111D1D026AF8}"/>
                </a:ext>
              </a:extLst>
            </p:cNvPr>
            <p:cNvSpPr txBox="1"/>
            <p:nvPr/>
          </p:nvSpPr>
          <p:spPr>
            <a:xfrm>
              <a:off x="5758270" y="1298267"/>
              <a:ext cx="1108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FF0000"/>
                  </a:solidFill>
                  <a:latin typeface="Garamond" panose="02020404030301010803" pitchFamily="18" charset="0"/>
                </a:rPr>
                <a:t>Not well known</a:t>
              </a:r>
            </a:p>
          </p:txBody>
        </p:sp>
      </p:grpSp>
      <p:sp>
        <p:nvSpPr>
          <p:cNvPr id="34" name="Freihandform 10">
            <a:extLst>
              <a:ext uri="{FF2B5EF4-FFF2-40B4-BE49-F238E27FC236}">
                <a16:creationId xmlns:a16="http://schemas.microsoft.com/office/drawing/2014/main" id="{E7F323B6-5F6C-45E7-8F8B-0AE8A35538F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180430" y="4828349"/>
            <a:ext cx="3273929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i="1" noProof="0" dirty="0">
                <a:solidFill>
                  <a:srgbClr val="000066"/>
                </a:solidFill>
                <a:latin typeface="Verdana" pitchFamily="34"/>
                <a:ea typeface="Bitstream Vera Sans" pitchFamily="2"/>
                <a:cs typeface="Bitstream Vera Sans" pitchFamily="2"/>
              </a:rPr>
              <a:t>Fuchs and Wolter, EPJA 30 (2006)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721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10A60E8B-89E6-49A4-5C21-440068FD762A}"/>
              </a:ext>
            </a:extLst>
          </p:cNvPr>
          <p:cNvGrpSpPr/>
          <p:nvPr/>
        </p:nvGrpSpPr>
        <p:grpSpPr>
          <a:xfrm>
            <a:off x="5840383" y="3297787"/>
            <a:ext cx="5683028" cy="3279913"/>
            <a:chOff x="5840383" y="3297787"/>
            <a:chExt cx="5683028" cy="3279913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AF9C2DFC-1ACB-49DB-94B8-071012BEA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5587" y="3297787"/>
              <a:ext cx="3657824" cy="3279913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135A2C33-D64E-4DAB-BA60-2D4356085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0383" y="3754618"/>
              <a:ext cx="2417199" cy="690229"/>
            </a:xfrm>
            <a:prstGeom prst="rect">
              <a:avLst/>
            </a:prstGeom>
          </p:spPr>
        </p:pic>
      </p:grp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9BB0D89A-0D13-F915-285C-6F7BF3EE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73B198-762C-A083-ABA1-F56B3A19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7361A2F6-51B1-836D-3F03-F24BC79C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50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4BE435-20AF-7DC6-AD4E-ADFC69E1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noProof="0" dirty="0"/>
              <a:t>How to investigate symmetry energy: a multi-messenger </a:t>
            </a:r>
            <a:r>
              <a:rPr lang="en-US" sz="2200" noProof="0" dirty="0" err="1"/>
              <a:t>probem</a:t>
            </a:r>
            <a:endParaRPr lang="en-US" sz="2200" noProof="0" dirty="0"/>
          </a:p>
        </p:txBody>
      </p:sp>
      <p:pic>
        <p:nvPicPr>
          <p:cNvPr id="6" name="Immagine 5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EE58EA89-42DD-AFF3-E2DD-9320D484A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1" y="1473703"/>
            <a:ext cx="4481016" cy="302792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98943C-54CE-A6AE-C58F-4AF5D1F2AA89}"/>
              </a:ext>
            </a:extLst>
          </p:cNvPr>
          <p:cNvSpPr txBox="1"/>
          <p:nvPr/>
        </p:nvSpPr>
        <p:spPr>
          <a:xfrm>
            <a:off x="118187" y="4681120"/>
            <a:ext cx="5450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rgbClr val="00B050"/>
                </a:solidFill>
              </a:rPr>
              <a:t>Chun Yuen Tsang et al., Nature Astronomy 8 328 (2024) 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FE54AC8-7311-8FD9-690F-762A09C669D4}"/>
              </a:ext>
            </a:extLst>
          </p:cNvPr>
          <p:cNvGrpSpPr/>
          <p:nvPr/>
        </p:nvGrpSpPr>
        <p:grpSpPr>
          <a:xfrm>
            <a:off x="6188763" y="386869"/>
            <a:ext cx="4962352" cy="2887907"/>
            <a:chOff x="6188763" y="386869"/>
            <a:chExt cx="4962352" cy="2887907"/>
          </a:xfrm>
        </p:grpSpPr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D821D4D-D1A5-4DD1-BCAB-29E72C8A9166}"/>
                </a:ext>
              </a:extLst>
            </p:cNvPr>
            <p:cNvSpPr txBox="1"/>
            <p:nvPr/>
          </p:nvSpPr>
          <p:spPr>
            <a:xfrm>
              <a:off x="6188763" y="1243297"/>
              <a:ext cx="2068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solidFill>
                    <a:srgbClr val="FF0000"/>
                  </a:solidFill>
                  <a:latin typeface="Garamond" panose="02020404030301010803" pitchFamily="18" charset="0"/>
                </a:rPr>
                <a:t>GW170817 from BNS merger (LIGO)</a:t>
              </a:r>
            </a:p>
          </p:txBody>
        </p:sp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FCD20808-0FF2-D465-E4F3-0708760F7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5653" y="386869"/>
              <a:ext cx="3135462" cy="2887907"/>
            </a:xfrm>
            <a:prstGeom prst="rect">
              <a:avLst/>
            </a:prstGeom>
          </p:spPr>
        </p:pic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27663573-4276-DF58-2513-A6569887320F}"/>
                </a:ext>
              </a:extLst>
            </p:cNvPr>
            <p:cNvSpPr txBox="1"/>
            <p:nvPr/>
          </p:nvSpPr>
          <p:spPr>
            <a:xfrm>
              <a:off x="6188763" y="1935443"/>
              <a:ext cx="19965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noProof="0" dirty="0">
                  <a:solidFill>
                    <a:srgbClr val="00B050"/>
                  </a:solidFill>
                </a:rPr>
                <a:t>PRL 120, 172702 (2018)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229586C7-10AE-1887-8D9C-555599AC60F1}"/>
              </a:ext>
            </a:extLst>
          </p:cNvPr>
          <p:cNvGrpSpPr/>
          <p:nvPr/>
        </p:nvGrpSpPr>
        <p:grpSpPr>
          <a:xfrm>
            <a:off x="4929600" y="5247052"/>
            <a:ext cx="2924568" cy="1189369"/>
            <a:chOff x="2869663" y="3988721"/>
            <a:chExt cx="2924568" cy="1189369"/>
          </a:xfrm>
        </p:grpSpPr>
        <p:pic>
          <p:nvPicPr>
            <p:cNvPr id="9" name="Picture 10" descr="ns_animGif.gif">
              <a:extLst>
                <a:ext uri="{FF2B5EF4-FFF2-40B4-BE49-F238E27FC236}">
                  <a16:creationId xmlns:a16="http://schemas.microsoft.com/office/drawing/2014/main" id="{BAB453F3-0665-4C42-4131-9A5B44A09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9351" y="3990993"/>
              <a:ext cx="1374880" cy="1159358"/>
            </a:xfrm>
            <a:prstGeom prst="rect">
              <a:avLst/>
            </a:prstGeom>
          </p:spPr>
        </p:pic>
        <p:pic>
          <p:nvPicPr>
            <p:cNvPr id="10" name="Picture 19" descr="output_jXA17B.gif">
              <a:extLst>
                <a:ext uri="{FF2B5EF4-FFF2-40B4-BE49-F238E27FC236}">
                  <a16:creationId xmlns:a16="http://schemas.microsoft.com/office/drawing/2014/main" id="{49BA3FD4-188B-4EF9-7DE7-9BDB16A35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9663" y="3988721"/>
              <a:ext cx="1379961" cy="1189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1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D0062-821E-AF7F-2611-22EC59065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CB1617C-BF38-5DA3-3A99-DF1E70EF5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CE4953-99E9-6ABD-BACD-644B1B33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9D2B47-1AE2-7D30-93D4-CE2148AF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51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16FFBC7-4636-C953-57D6-28BBA5DE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noProof="0" dirty="0"/>
              <a:t>n/p flows: symmetry energy at high-densities</a:t>
            </a: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A231B151-5B1F-CDEF-710B-49448B0F75DC}"/>
              </a:ext>
            </a:extLst>
          </p:cNvPr>
          <p:cNvSpPr txBox="1"/>
          <p:nvPr/>
        </p:nvSpPr>
        <p:spPr>
          <a:xfrm>
            <a:off x="0" y="3554742"/>
            <a:ext cx="4194313" cy="55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FFC000"/>
              </a:buClr>
              <a:buSzPct val="120000"/>
            </a:pPr>
            <a:r>
              <a:rPr lang="en-US" sz="1400" noProof="0" dirty="0"/>
              <a:t>Parametrization for SE used in </a:t>
            </a:r>
            <a:r>
              <a:rPr lang="en-US" sz="1400" noProof="0" dirty="0" err="1"/>
              <a:t>UrQMD</a:t>
            </a:r>
            <a:r>
              <a:rPr lang="en-US" sz="1400" noProof="0" dirty="0"/>
              <a:t>* model: </a:t>
            </a:r>
          </a:p>
          <a:p>
            <a:pPr>
              <a:lnSpc>
                <a:spcPct val="110000"/>
              </a:lnSpc>
              <a:buClr>
                <a:srgbClr val="FFC000"/>
              </a:buClr>
              <a:buSzPct val="120000"/>
            </a:pPr>
            <a:r>
              <a:rPr lang="en-US" sz="14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sz="1400" baseline="-25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sz="1400" baseline="-25000" noProof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400" noProof="0" dirty="0">
                <a:solidFill>
                  <a:srgbClr val="000000"/>
                </a:solidFill>
                <a:cs typeface="Arial" panose="020B0604020202020204" pitchFamily="34" charset="0"/>
              </a:rPr>
              <a:t>= </a:t>
            </a:r>
            <a:r>
              <a:rPr lang="en-US" sz="14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sz="1400" baseline="-25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sz="1400" baseline="30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pot</a:t>
            </a:r>
            <a:r>
              <a:rPr lang="en-US" sz="14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+E</a:t>
            </a:r>
            <a:r>
              <a:rPr lang="en-US" sz="1400" baseline="-25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sz="1400" baseline="30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kin</a:t>
            </a:r>
            <a:r>
              <a:rPr lang="en-US" sz="1400" noProof="0" dirty="0">
                <a:solidFill>
                  <a:srgbClr val="000000"/>
                </a:solidFill>
                <a:cs typeface="Arial" panose="020B0604020202020204" pitchFamily="34" charset="0"/>
              </a:rPr>
              <a:t> = 22MeV·(</a:t>
            </a:r>
            <a:r>
              <a:rPr lang="en-US" sz="1400" noProof="0" dirty="0">
                <a:solidFill>
                  <a:srgbClr val="000000"/>
                </a:solidFill>
              </a:rPr>
              <a:t>ρ/ρ</a:t>
            </a:r>
            <a:r>
              <a:rPr lang="en-US" sz="1400" baseline="-25000" noProof="0" dirty="0">
                <a:solidFill>
                  <a:srgbClr val="000000"/>
                </a:solidFill>
              </a:rPr>
              <a:t>0</a:t>
            </a:r>
            <a:r>
              <a:rPr lang="en-US" sz="1400" noProof="0" dirty="0">
                <a:solidFill>
                  <a:srgbClr val="000000"/>
                </a:solidFill>
              </a:rPr>
              <a:t>)</a:t>
            </a:r>
            <a:r>
              <a:rPr lang="en-US" sz="1400" baseline="46000" noProof="0" dirty="0">
                <a:solidFill>
                  <a:srgbClr val="000000"/>
                </a:solidFill>
                <a:latin typeface="Times New Roman" pitchFamily="18" charset="0"/>
              </a:rPr>
              <a:t>γ</a:t>
            </a:r>
            <a:r>
              <a:rPr lang="en-US" sz="1400" noProof="0" dirty="0">
                <a:solidFill>
                  <a:srgbClr val="000000"/>
                </a:solidFill>
                <a:cs typeface="Arial" panose="020B0604020202020204" pitchFamily="34" charset="0"/>
              </a:rPr>
              <a:t>+12MeV·(</a:t>
            </a:r>
            <a:r>
              <a:rPr lang="en-US" sz="1400" noProof="0" dirty="0">
                <a:solidFill>
                  <a:srgbClr val="000000"/>
                </a:solidFill>
              </a:rPr>
              <a:t>ρ/ρ</a:t>
            </a:r>
            <a:r>
              <a:rPr lang="en-US" sz="1400" baseline="-25000" noProof="0" dirty="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  <a:r>
              <a:rPr lang="en-US" sz="1400" noProof="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en-US" sz="1400" baseline="30000" noProof="0" dirty="0">
                <a:solidFill>
                  <a:srgbClr val="000000"/>
                </a:solidFill>
                <a:cs typeface="Arial" panose="020B0604020202020204" pitchFamily="34" charset="0"/>
              </a:rPr>
              <a:t>2/3 </a:t>
            </a: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DC24E7C7-F65A-7B8B-2D09-E1DC378E2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0" y="383457"/>
            <a:ext cx="3158714" cy="3161001"/>
          </a:xfrm>
          <a:prstGeom prst="rect">
            <a:avLst/>
          </a:prstGeom>
        </p:spPr>
      </p:pic>
      <p:pic>
        <p:nvPicPr>
          <p:cNvPr id="12" name="Picture 5" descr=" 7">
            <a:extLst>
              <a:ext uri="{FF2B5EF4-FFF2-40B4-BE49-F238E27FC236}">
                <a16:creationId xmlns:a16="http://schemas.microsoft.com/office/drawing/2014/main" id="{5CC599B7-E118-D742-2FCB-9D67798B8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8117" y="4282829"/>
            <a:ext cx="2370166" cy="172421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837BC271-DE28-4432-D0B8-4A7C8942E7B0}"/>
              </a:ext>
            </a:extLst>
          </p:cNvPr>
          <p:cNvGrpSpPr/>
          <p:nvPr/>
        </p:nvGrpSpPr>
        <p:grpSpPr>
          <a:xfrm>
            <a:off x="6269684" y="1724386"/>
            <a:ext cx="4274288" cy="4370860"/>
            <a:chOff x="6761845" y="1274815"/>
            <a:chExt cx="5173021" cy="5049084"/>
          </a:xfrm>
        </p:grpSpPr>
        <p:pic>
          <p:nvPicPr>
            <p:cNvPr id="14" name="Grafik 4">
              <a:extLst>
                <a:ext uri="{FF2B5EF4-FFF2-40B4-BE49-F238E27FC236}">
                  <a16:creationId xmlns:a16="http://schemas.microsoft.com/office/drawing/2014/main" id="{3FFB3A22-E089-4C8C-CE27-FD943E32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845" y="1274815"/>
              <a:ext cx="5173021" cy="5049084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9362F37-11DE-8852-D8BB-63DE33F5C313}"/>
                </a:ext>
              </a:extLst>
            </p:cNvPr>
            <p:cNvSpPr/>
            <p:nvPr/>
          </p:nvSpPr>
          <p:spPr>
            <a:xfrm>
              <a:off x="7675088" y="2025387"/>
              <a:ext cx="2374605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Clr>
                  <a:srgbClr val="FFC000"/>
                </a:buClr>
                <a:buSzPct val="120000"/>
              </a:pPr>
              <a:r>
                <a:rPr lang="en-US" noProof="0" dirty="0"/>
                <a:t>L = 72 ± 13 MeV </a:t>
              </a:r>
            </a:p>
            <a:p>
              <a:pPr algn="ctr">
                <a:lnSpc>
                  <a:spcPct val="110000"/>
                </a:lnSpc>
                <a:buClr>
                  <a:srgbClr val="FFC000"/>
                </a:buClr>
                <a:buSzPct val="120000"/>
              </a:pPr>
              <a:r>
                <a:rPr lang="en-US" noProof="0" dirty="0"/>
                <a:t> </a:t>
              </a:r>
              <a:r>
                <a:rPr lang="en-US" noProof="0" dirty="0" err="1"/>
                <a:t>E</a:t>
              </a:r>
              <a:r>
                <a:rPr lang="en-US" baseline="-25000" noProof="0" dirty="0" err="1"/>
                <a:t>sym</a:t>
              </a:r>
              <a:r>
                <a:rPr lang="en-US" noProof="0" dirty="0"/>
                <a:t>(ρ</a:t>
              </a:r>
              <a:r>
                <a:rPr lang="en-US" baseline="-25000" noProof="0" dirty="0"/>
                <a:t>0</a:t>
              </a:r>
              <a:r>
                <a:rPr lang="en-US" noProof="0" dirty="0"/>
                <a:t>) = 34 MeV</a:t>
              </a: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7C4572-ECE8-77CD-9AAE-988C7C685A78}"/>
              </a:ext>
            </a:extLst>
          </p:cNvPr>
          <p:cNvSpPr txBox="1"/>
          <p:nvPr/>
        </p:nvSpPr>
        <p:spPr>
          <a:xfrm>
            <a:off x="5646748" y="1117394"/>
            <a:ext cx="5918792" cy="461665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noProof="0" dirty="0"/>
              <a:t>Elliptic flow from ASYEOS-I experiment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2DA998A-85A2-1552-684E-7C6FF285F2A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5709" y="6095246"/>
            <a:ext cx="4048082" cy="52883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18" name="TextBox 19">
            <a:extLst>
              <a:ext uri="{FF2B5EF4-FFF2-40B4-BE49-F238E27FC236}">
                <a16:creationId xmlns:a16="http://schemas.microsoft.com/office/drawing/2014/main" id="{9F4D0853-A029-B0E3-8E51-56DDB904A31F}"/>
              </a:ext>
            </a:extLst>
          </p:cNvPr>
          <p:cNvSpPr txBox="1"/>
          <p:nvPr/>
        </p:nvSpPr>
        <p:spPr>
          <a:xfrm>
            <a:off x="6947061" y="6125063"/>
            <a:ext cx="365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noProof="0" dirty="0">
                <a:solidFill>
                  <a:srgbClr val="00599D"/>
                </a:solidFill>
              </a:rPr>
              <a:t>P. Russotto et al., PRC 94, 034608 (2016) </a:t>
            </a:r>
          </a:p>
        </p:txBody>
      </p:sp>
    </p:spTree>
    <p:extLst>
      <p:ext uri="{BB962C8B-B14F-4D97-AF65-F5344CB8AC3E}">
        <p14:creationId xmlns:p14="http://schemas.microsoft.com/office/powerpoint/2010/main" val="54114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6593331D-7A5F-3358-9321-8DFDD93CE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18" y="3120949"/>
            <a:ext cx="3188839" cy="2953551"/>
          </a:xfrm>
          <a:prstGeom prst="rect">
            <a:avLst/>
          </a:prstGeom>
          <a:ln w="19050">
            <a:noFill/>
          </a:ln>
        </p:spPr>
      </p:pic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3DCF0877-A7E4-06B2-5967-1978C0D3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E8E175-D487-2617-4817-97C0FC24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27C0497-4A22-0601-0DB1-1530AE52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52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3DDA268-FA08-A441-ACB7-E2736ABE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noProof="0" dirty="0"/>
              <a:t>Symmetry energy investigations: still hot topic…especially at high-densities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4155E63-C5C9-946E-B737-90914E14C3FC}"/>
              </a:ext>
            </a:extLst>
          </p:cNvPr>
          <p:cNvGrpSpPr/>
          <p:nvPr/>
        </p:nvGrpSpPr>
        <p:grpSpPr>
          <a:xfrm>
            <a:off x="5321514" y="3120949"/>
            <a:ext cx="3363108" cy="2837734"/>
            <a:chOff x="5716080" y="540059"/>
            <a:chExt cx="3623229" cy="3269205"/>
          </a:xfrm>
          <a:effectLst/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98C44FEC-48A6-FAB7-E26B-FFE02640B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6080" y="540059"/>
              <a:ext cx="3623229" cy="3269205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1E8B3FCA-ED62-D90B-58B7-3FF31AC66D56}"/>
                </a:ext>
              </a:extLst>
            </p:cNvPr>
            <p:cNvSpPr txBox="1"/>
            <p:nvPr/>
          </p:nvSpPr>
          <p:spPr>
            <a:xfrm>
              <a:off x="6630480" y="957545"/>
              <a:ext cx="105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Low density 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43281657-716B-6FE9-3772-9C6CE78F58A5}"/>
                </a:ext>
              </a:extLst>
            </p:cNvPr>
            <p:cNvSpPr txBox="1"/>
            <p:nvPr/>
          </p:nvSpPr>
          <p:spPr>
            <a:xfrm>
              <a:off x="8225134" y="1165047"/>
              <a:ext cx="1052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High density 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00320D11-593C-8999-B21F-CEA505F8AA26}"/>
              </a:ext>
            </a:extLst>
          </p:cNvPr>
          <p:cNvGrpSpPr>
            <a:grpSpLocks noChangeAspect="1"/>
          </p:cNvGrpSpPr>
          <p:nvPr/>
        </p:nvGrpSpPr>
        <p:grpSpPr>
          <a:xfrm>
            <a:off x="5747574" y="1019452"/>
            <a:ext cx="3188839" cy="1878659"/>
            <a:chOff x="631170" y="532406"/>
            <a:chExt cx="4608554" cy="2715063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9F4B1C44-F630-2A80-C6D1-21A9D2943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170" y="532406"/>
              <a:ext cx="4608554" cy="2715063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553C409F-C442-D022-B7C4-08A52D2573D5}"/>
                    </a:ext>
                  </a:extLst>
                </p14:cNvPr>
                <p14:cNvContentPartPr/>
                <p14:nvPr/>
              </p14:nvContentPartPr>
              <p14:xfrm>
                <a:off x="855668" y="1910456"/>
                <a:ext cx="1434240" cy="540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553C409F-C442-D022-B7C4-08A52D2573D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88164" y="1775456"/>
                  <a:ext cx="1568798" cy="3235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D5397B8B-0965-FEBA-8A51-F3588D8DEAD0}"/>
                    </a:ext>
                  </a:extLst>
                </p14:cNvPr>
                <p14:cNvContentPartPr/>
                <p14:nvPr/>
              </p14:nvContentPartPr>
              <p14:xfrm>
                <a:off x="917948" y="2140496"/>
                <a:ext cx="1668600" cy="910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D5397B8B-0965-FEBA-8A51-F3588D8DEA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0466" y="2005895"/>
                  <a:ext cx="1803114" cy="3598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2628791D-2123-9144-DF9E-C9BF84E00DA9}"/>
                    </a:ext>
                  </a:extLst>
                </p14:cNvPr>
                <p14:cNvContentPartPr/>
                <p14:nvPr/>
              </p14:nvContentPartPr>
              <p14:xfrm>
                <a:off x="3652508" y="1680056"/>
                <a:ext cx="364320" cy="1155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2628791D-2123-9144-DF9E-C9BF84E00DA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85125" y="1544634"/>
                  <a:ext cx="498638" cy="38595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C3D4EE81-0119-2A06-4D41-4F3A477FA510}"/>
              </a:ext>
            </a:extLst>
          </p:cNvPr>
          <p:cNvSpPr txBox="1"/>
          <p:nvPr/>
        </p:nvSpPr>
        <p:spPr>
          <a:xfrm>
            <a:off x="9138304" y="2571366"/>
            <a:ext cx="278791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noProof="0" dirty="0">
                <a:solidFill>
                  <a:srgbClr val="00B050"/>
                </a:solidFill>
              </a:rPr>
              <a:t>W. Lynch and M.B.  Tsang, </a:t>
            </a:r>
          </a:p>
          <a:p>
            <a:pPr algn="ctr"/>
            <a:r>
              <a:rPr lang="en-US" sz="1400" noProof="0" dirty="0">
                <a:solidFill>
                  <a:srgbClr val="00B050"/>
                </a:solidFill>
              </a:rPr>
              <a:t>PLB 830,  137098 (2022)</a:t>
            </a:r>
          </a:p>
        </p:txBody>
      </p:sp>
      <p:pic>
        <p:nvPicPr>
          <p:cNvPr id="8" name="Immagine 7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6463C254-FA1F-BF11-D1F3-76BC902E19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3" y="739595"/>
            <a:ext cx="5330480" cy="247196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C7FD1E-4658-588A-2389-30C1478CE4A2}"/>
              </a:ext>
            </a:extLst>
          </p:cNvPr>
          <p:cNvSpPr txBox="1"/>
          <p:nvPr/>
        </p:nvSpPr>
        <p:spPr>
          <a:xfrm>
            <a:off x="986805" y="666367"/>
            <a:ext cx="411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B050"/>
                </a:solidFill>
              </a:rPr>
              <a:t>Courtesy J. Lukasik,  NUSYM2024, Caen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3">
                <a:extLst>
                  <a:ext uri="{FF2B5EF4-FFF2-40B4-BE49-F238E27FC236}">
                    <a16:creationId xmlns:a16="http://schemas.microsoft.com/office/drawing/2014/main" id="{6FD72067-C3EF-922F-193D-0E964D26F1E6}"/>
                  </a:ext>
                </a:extLst>
              </p:cNvPr>
              <p:cNvSpPr txBox="1"/>
              <p:nvPr/>
            </p:nvSpPr>
            <p:spPr bwMode="auto">
              <a:xfrm>
                <a:off x="888651" y="3587155"/>
                <a:ext cx="2876550" cy="743273"/>
              </a:xfrm>
              <a:prstGeom prst="rect">
                <a:avLst/>
              </a:prstGeom>
              <a:gradFill rotWithShape="1">
                <a:gsLst>
                  <a:gs pos="0">
                    <a:srgbClr val="66FFFF"/>
                  </a:gs>
                  <a:gs pos="100000">
                    <a:srgbClr val="FFCC99"/>
                  </a:gs>
                </a:gsLst>
                <a:lin ang="5400000" scaled="1"/>
              </a:gradFill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sSub>
                        <m:sSubPr>
                          <m:ctrlP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 noProof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𝑆𝑦𝑚</m:t>
                                      </m:r>
                                    </m:sub>
                                  </m:sSub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br>
                  <a:rPr lang="en-US" i="1" noProof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en-US" noProof="0" dirty="0"/>
              </a:p>
            </p:txBody>
          </p:sp>
        </mc:Choice>
        <mc:Fallback xmlns="">
          <p:sp>
            <p:nvSpPr>
              <p:cNvPr id="10" name="Object 3">
                <a:extLst>
                  <a:ext uri="{FF2B5EF4-FFF2-40B4-BE49-F238E27FC236}">
                    <a16:creationId xmlns:a16="http://schemas.microsoft.com/office/drawing/2014/main" id="{6FD72067-C3EF-922F-193D-0E964D26F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651" y="3587155"/>
                <a:ext cx="2876550" cy="7432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58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3370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data 20">
            <a:extLst>
              <a:ext uri="{FF2B5EF4-FFF2-40B4-BE49-F238E27FC236}">
                <a16:creationId xmlns:a16="http://schemas.microsoft.com/office/drawing/2014/main" id="{5FFFB686-3E50-FDFF-7B31-40A98E867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F06F92-DDF7-4AAF-612E-C3DE3302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382E2491-E80A-F4DC-9686-1FC84E42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53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3EE93A-1284-8622-0952-AABE3C12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b="1" noProof="0" dirty="0">
                <a:solidFill>
                  <a:srgbClr val="FF0000"/>
                </a:solidFill>
              </a:rPr>
              <a:t>Combining HIC and astrophysical results to constrain neutron matter  EOS</a:t>
            </a:r>
            <a:endParaRPr lang="en-US" sz="2200" noProof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3025F19-7D77-F5BF-F8B4-9A7FAFA12E6F}"/>
              </a:ext>
            </a:extLst>
          </p:cNvPr>
          <p:cNvGrpSpPr/>
          <p:nvPr/>
        </p:nvGrpSpPr>
        <p:grpSpPr>
          <a:xfrm>
            <a:off x="-1261287" y="978239"/>
            <a:ext cx="9217024" cy="4921983"/>
            <a:chOff x="-684584" y="1530841"/>
            <a:chExt cx="9217024" cy="4921983"/>
          </a:xfrm>
        </p:grpSpPr>
        <p:sp>
          <p:nvSpPr>
            <p:cNvPr id="7" name="object 32">
              <a:extLst>
                <a:ext uri="{FF2B5EF4-FFF2-40B4-BE49-F238E27FC236}">
                  <a16:creationId xmlns:a16="http://schemas.microsoft.com/office/drawing/2014/main" id="{C2588CCC-320E-25CC-86FC-234A870514C2}"/>
                </a:ext>
              </a:extLst>
            </p:cNvPr>
            <p:cNvSpPr txBox="1"/>
            <p:nvPr/>
          </p:nvSpPr>
          <p:spPr>
            <a:xfrm>
              <a:off x="-684584" y="1530841"/>
              <a:ext cx="9217024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490980" algn="ctr">
                <a:spcBef>
                  <a:spcPts val="285"/>
                </a:spcBef>
              </a:pPr>
              <a:r>
                <a:rPr lang="en-US" sz="1600" noProof="0" dirty="0">
                  <a:cs typeface="Times New Roman"/>
                </a:rPr>
                <a:t>« </a:t>
              </a:r>
              <a:r>
                <a:rPr lang="en-US" sz="1600" b="1" noProof="0" dirty="0">
                  <a:solidFill>
                    <a:srgbClr val="FF9300"/>
                  </a:solidFill>
                  <a:cs typeface="Times New Roman"/>
                </a:rPr>
                <a:t>HIC</a:t>
              </a:r>
              <a:r>
                <a:rPr lang="en-US" sz="1600" b="1" spc="5" noProof="0" dirty="0">
                  <a:solidFill>
                    <a:srgbClr val="FF9300"/>
                  </a:solidFill>
                  <a:cs typeface="Times New Roman"/>
                </a:rPr>
                <a:t> </a:t>
              </a:r>
              <a:r>
                <a:rPr lang="en-US" sz="1600" noProof="0" dirty="0">
                  <a:cs typeface="Times New Roman"/>
                </a:rPr>
                <a:t>»</a:t>
              </a:r>
              <a:r>
                <a:rPr lang="en-US" sz="1600" spc="5" noProof="0" dirty="0">
                  <a:cs typeface="Times New Roman"/>
                </a:rPr>
                <a:t> </a:t>
              </a:r>
              <a:r>
                <a:rPr lang="en-US" sz="1600" noProof="0" dirty="0">
                  <a:cs typeface="Times New Roman"/>
                </a:rPr>
                <a:t>=</a:t>
              </a:r>
              <a:r>
                <a:rPr lang="en-US" sz="1600" spc="5" noProof="0" dirty="0">
                  <a:cs typeface="Times New Roman"/>
                </a:rPr>
                <a:t> </a:t>
              </a:r>
              <a:r>
                <a:rPr lang="en-US" sz="1600" spc="-5" noProof="0" dirty="0">
                  <a:cs typeface="Times New Roman"/>
                </a:rPr>
                <a:t>FOPI+ASY-EOS+AGS</a:t>
              </a:r>
              <a:r>
                <a:rPr lang="en-US" sz="1600" spc="5" noProof="0" dirty="0">
                  <a:cs typeface="Times New Roman"/>
                </a:rPr>
                <a:t> </a:t>
              </a:r>
              <a:r>
                <a:rPr lang="en-US" sz="1600" noProof="0" dirty="0">
                  <a:cs typeface="Times New Roman"/>
                </a:rPr>
                <a:t>- « </a:t>
              </a:r>
              <a:r>
                <a:rPr lang="en-US" sz="1600" b="1" spc="-5" noProof="0" dirty="0">
                  <a:solidFill>
                    <a:srgbClr val="009051"/>
                  </a:solidFill>
                  <a:cs typeface="Times New Roman"/>
                </a:rPr>
                <a:t>Astro</a:t>
              </a:r>
              <a:r>
                <a:rPr lang="en-US" sz="1600" b="1" spc="5" noProof="0" dirty="0">
                  <a:solidFill>
                    <a:srgbClr val="009051"/>
                  </a:solidFill>
                  <a:cs typeface="Times New Roman"/>
                </a:rPr>
                <a:t> </a:t>
              </a:r>
              <a:r>
                <a:rPr lang="en-US" sz="1600" noProof="0" dirty="0">
                  <a:cs typeface="Times New Roman"/>
                </a:rPr>
                <a:t>»</a:t>
              </a:r>
              <a:r>
                <a:rPr lang="en-US" sz="1600" spc="5" noProof="0" dirty="0">
                  <a:cs typeface="Times New Roman"/>
                </a:rPr>
                <a:t> </a:t>
              </a:r>
              <a:r>
                <a:rPr lang="en-US" sz="1600" noProof="0" dirty="0">
                  <a:cs typeface="Times New Roman"/>
                </a:rPr>
                <a:t>=</a:t>
              </a:r>
              <a:r>
                <a:rPr lang="en-US" sz="1600" spc="5" noProof="0" dirty="0">
                  <a:cs typeface="Times New Roman"/>
                </a:rPr>
                <a:t> </a:t>
              </a:r>
              <a:r>
                <a:rPr lang="en-US" sz="1600" spc="-35" noProof="0" dirty="0">
                  <a:cs typeface="Times New Roman"/>
                </a:rPr>
                <a:t>GW,</a:t>
              </a:r>
              <a:r>
                <a:rPr lang="en-US" sz="1600" noProof="0" dirty="0">
                  <a:cs typeface="Times New Roman"/>
                </a:rPr>
                <a:t> </a:t>
              </a:r>
              <a:r>
                <a:rPr lang="en-US" sz="1600" spc="-5" noProof="0" dirty="0">
                  <a:cs typeface="Times New Roman"/>
                </a:rPr>
                <a:t>NICER</a:t>
              </a:r>
              <a:r>
                <a:rPr lang="en-US" sz="1600" spc="5" noProof="0" dirty="0">
                  <a:cs typeface="Times New Roman"/>
                </a:rPr>
                <a:t> </a:t>
              </a:r>
              <a:r>
                <a:rPr lang="en-US" sz="1600" spc="-5" noProof="0" dirty="0">
                  <a:cs typeface="Times New Roman"/>
                </a:rPr>
                <a:t>(pulsar</a:t>
              </a:r>
              <a:r>
                <a:rPr lang="en-US" sz="1600" spc="5" noProof="0" dirty="0">
                  <a:cs typeface="Times New Roman"/>
                </a:rPr>
                <a:t> </a:t>
              </a:r>
              <a:r>
                <a:rPr lang="en-US" sz="1600" spc="-5" noProof="0" dirty="0">
                  <a:cs typeface="Times New Roman"/>
                </a:rPr>
                <a:t>X-ray</a:t>
              </a:r>
              <a:r>
                <a:rPr lang="en-US" sz="1600" spc="5" noProof="0" dirty="0">
                  <a:cs typeface="Times New Roman"/>
                </a:rPr>
                <a:t> </a:t>
              </a:r>
              <a:r>
                <a:rPr lang="en-US" sz="1600" noProof="0" dirty="0">
                  <a:cs typeface="Times New Roman"/>
                </a:rPr>
                <a:t>hot </a:t>
              </a:r>
              <a:r>
                <a:rPr lang="en-US" sz="1600" spc="-5" noProof="0" dirty="0">
                  <a:cs typeface="Times New Roman"/>
                </a:rPr>
                <a:t>spots)</a:t>
              </a:r>
              <a:endParaRPr lang="en-US" sz="1600" noProof="0" dirty="0">
                <a:cs typeface="Times New Roman"/>
              </a:endParaRPr>
            </a:p>
          </p:txBody>
        </p:sp>
        <p:pic>
          <p:nvPicPr>
            <p:cNvPr id="8" name="object 40">
              <a:extLst>
                <a:ext uri="{FF2B5EF4-FFF2-40B4-BE49-F238E27FC236}">
                  <a16:creationId xmlns:a16="http://schemas.microsoft.com/office/drawing/2014/main" id="{CF6DB628-5398-54D7-C0A1-8DE373130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040" y="1844824"/>
              <a:ext cx="7782400" cy="4608000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A9D4853-3FCB-3D20-92B4-C8BCAC247F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4905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endParaRPr lang="en-US" b="1" noProof="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22">
            <a:extLst>
              <a:ext uri="{FF2B5EF4-FFF2-40B4-BE49-F238E27FC236}">
                <a16:creationId xmlns:a16="http://schemas.microsoft.com/office/drawing/2014/main" id="{F9F0A233-7F42-1368-41C4-24BEDB99C480}"/>
              </a:ext>
            </a:extLst>
          </p:cNvPr>
          <p:cNvCxnSpPr/>
          <p:nvPr/>
        </p:nvCxnSpPr>
        <p:spPr bwMode="auto">
          <a:xfrm flipV="1">
            <a:off x="1437610" y="1683802"/>
            <a:ext cx="0" cy="1512168"/>
          </a:xfrm>
          <a:prstGeom prst="line">
            <a:avLst/>
          </a:prstGeom>
          <a:solidFill>
            <a:srgbClr val="33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27">
            <a:extLst>
              <a:ext uri="{FF2B5EF4-FFF2-40B4-BE49-F238E27FC236}">
                <a16:creationId xmlns:a16="http://schemas.microsoft.com/office/drawing/2014/main" id="{2530BE57-3D98-ECA1-7C6B-8632A455046B}"/>
              </a:ext>
            </a:extLst>
          </p:cNvPr>
          <p:cNvCxnSpPr/>
          <p:nvPr/>
        </p:nvCxnSpPr>
        <p:spPr bwMode="auto">
          <a:xfrm flipV="1">
            <a:off x="4273398" y="1683802"/>
            <a:ext cx="0" cy="1512168"/>
          </a:xfrm>
          <a:prstGeom prst="line">
            <a:avLst/>
          </a:prstGeom>
          <a:solidFill>
            <a:srgbClr val="33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32">
            <a:extLst>
              <a:ext uri="{FF2B5EF4-FFF2-40B4-BE49-F238E27FC236}">
                <a16:creationId xmlns:a16="http://schemas.microsoft.com/office/drawing/2014/main" id="{F44A01EE-D61B-1427-4B89-43BF30C0A95A}"/>
              </a:ext>
            </a:extLst>
          </p:cNvPr>
          <p:cNvCxnSpPr/>
          <p:nvPr/>
        </p:nvCxnSpPr>
        <p:spPr bwMode="auto">
          <a:xfrm flipV="1">
            <a:off x="1437610" y="4018538"/>
            <a:ext cx="0" cy="1512168"/>
          </a:xfrm>
          <a:prstGeom prst="line">
            <a:avLst/>
          </a:prstGeom>
          <a:solidFill>
            <a:srgbClr val="33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34">
            <a:extLst>
              <a:ext uri="{FF2B5EF4-FFF2-40B4-BE49-F238E27FC236}">
                <a16:creationId xmlns:a16="http://schemas.microsoft.com/office/drawing/2014/main" id="{C17B3887-DB54-5D39-FA3B-115006CBB5FB}"/>
              </a:ext>
            </a:extLst>
          </p:cNvPr>
          <p:cNvCxnSpPr/>
          <p:nvPr/>
        </p:nvCxnSpPr>
        <p:spPr bwMode="auto">
          <a:xfrm flipV="1">
            <a:off x="4288576" y="4018538"/>
            <a:ext cx="0" cy="1512168"/>
          </a:xfrm>
          <a:prstGeom prst="line">
            <a:avLst/>
          </a:prstGeom>
          <a:solidFill>
            <a:srgbClr val="33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bject 32">
            <a:extLst>
              <a:ext uri="{FF2B5EF4-FFF2-40B4-BE49-F238E27FC236}">
                <a16:creationId xmlns:a16="http://schemas.microsoft.com/office/drawing/2014/main" id="{5EFB7AF8-C0D9-7354-2FAF-1BA115DB3B30}"/>
              </a:ext>
            </a:extLst>
          </p:cNvPr>
          <p:cNvSpPr txBox="1"/>
          <p:nvPr/>
        </p:nvSpPr>
        <p:spPr>
          <a:xfrm>
            <a:off x="919003" y="541332"/>
            <a:ext cx="103539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 algn="ctr">
              <a:spcBef>
                <a:spcPts val="100"/>
              </a:spcBef>
            </a:pPr>
            <a:r>
              <a:rPr lang="en-US" spc="-15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S. </a:t>
            </a:r>
            <a:r>
              <a:rPr lang="en-US" spc="-7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Huth et al., </a:t>
            </a:r>
            <a:r>
              <a:rPr lang="en-US" i="1" spc="-22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Constraining</a:t>
            </a:r>
            <a:r>
              <a:rPr lang="en-US" i="1" spc="-15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en-US" i="1" spc="-22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Neutron-Star</a:t>
            </a:r>
            <a:r>
              <a:rPr lang="en-US" i="1" spc="-15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en-US" i="1" spc="-22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Matter</a:t>
            </a:r>
            <a:r>
              <a:rPr lang="en-US" i="1" spc="-7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en-US" i="1" spc="-15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with</a:t>
            </a:r>
            <a:r>
              <a:rPr lang="en-US" i="1" spc="-7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en-US" i="1" spc="-22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Microscopic</a:t>
            </a:r>
            <a:r>
              <a:rPr lang="en-US" i="1" spc="-7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en-US" i="1" spc="-15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and </a:t>
            </a:r>
            <a:r>
              <a:rPr lang="en-US" i="1" spc="-22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Macroscopic</a:t>
            </a:r>
            <a:r>
              <a:rPr lang="en-US" i="1" spc="-15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 </a:t>
            </a:r>
            <a:r>
              <a:rPr lang="en-US" i="1" spc="-22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C</a:t>
            </a:r>
            <a:r>
              <a:rPr lang="en-US" i="1" spc="-15" noProof="0" dirty="0">
                <a:solidFill>
                  <a:srgbClr val="1F4E79"/>
                </a:solidFill>
                <a:latin typeface="Garamond" panose="02020404030301010803" pitchFamily="18" charset="0"/>
                <a:cs typeface="Calibri"/>
              </a:rPr>
              <a:t>ollisions, Nature 606, 276–280 (2022)</a:t>
            </a:r>
            <a:endParaRPr lang="en-US" noProof="0" dirty="0">
              <a:latin typeface="Garamond" panose="02020404030301010803" pitchFamily="18" charset="0"/>
              <a:cs typeface="Calibri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EF613D0-7C49-AD4E-F8C7-6C035F6DD1BB}"/>
              </a:ext>
            </a:extLst>
          </p:cNvPr>
          <p:cNvGrpSpPr/>
          <p:nvPr/>
        </p:nvGrpSpPr>
        <p:grpSpPr>
          <a:xfrm>
            <a:off x="913121" y="4792997"/>
            <a:ext cx="1206112" cy="381201"/>
            <a:chOff x="1696237" y="5539917"/>
            <a:chExt cx="1500503" cy="335245"/>
          </a:xfrm>
        </p:grpSpPr>
        <p:cxnSp>
          <p:nvCxnSpPr>
            <p:cNvPr id="16" name="Straight Arrow Connector 12">
              <a:extLst>
                <a:ext uri="{FF2B5EF4-FFF2-40B4-BE49-F238E27FC236}">
                  <a16:creationId xmlns:a16="http://schemas.microsoft.com/office/drawing/2014/main" id="{6CACF2D6-F2C5-B65A-5C78-72FF97AFC5E5}"/>
                </a:ext>
              </a:extLst>
            </p:cNvPr>
            <p:cNvCxnSpPr>
              <a:cxnSpLocks/>
            </p:cNvCxnSpPr>
            <p:nvPr/>
          </p:nvCxnSpPr>
          <p:spPr>
            <a:xfrm>
              <a:off x="1696237" y="5875162"/>
              <a:ext cx="110227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2559D065-0E3A-3538-2C56-8269D2DB8FCC}"/>
                </a:ext>
              </a:extLst>
            </p:cNvPr>
            <p:cNvSpPr txBox="1"/>
            <p:nvPr/>
          </p:nvSpPr>
          <p:spPr>
            <a:xfrm>
              <a:off x="2100855" y="5539917"/>
              <a:ext cx="10958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>
                  <a:solidFill>
                    <a:srgbClr val="00B050"/>
                  </a:solidFill>
                </a:rPr>
                <a:t>ASY-EOS II</a:t>
              </a:r>
            </a:p>
          </p:txBody>
        </p:sp>
      </p:grpSp>
      <p:sp>
        <p:nvSpPr>
          <p:cNvPr id="18" name="TextBox 31">
            <a:extLst>
              <a:ext uri="{FF2B5EF4-FFF2-40B4-BE49-F238E27FC236}">
                <a16:creationId xmlns:a16="http://schemas.microsoft.com/office/drawing/2014/main" id="{70C59760-8A30-1062-D56A-B21B89C22158}"/>
              </a:ext>
            </a:extLst>
          </p:cNvPr>
          <p:cNvSpPr txBox="1"/>
          <p:nvPr/>
        </p:nvSpPr>
        <p:spPr>
          <a:xfrm>
            <a:off x="45985" y="5877338"/>
            <a:ext cx="19794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7030A0"/>
                </a:solidFill>
              </a:rPr>
              <a:t>ASY-EOS I</a:t>
            </a:r>
          </a:p>
          <a:p>
            <a:pPr algn="ctr"/>
            <a:r>
              <a:rPr lang="en-US" sz="1400" noProof="0" dirty="0">
                <a:solidFill>
                  <a:srgbClr val="7030A0"/>
                </a:solidFill>
              </a:rPr>
              <a:t>P. Russotto et al., </a:t>
            </a:r>
          </a:p>
          <a:p>
            <a:pPr algn="ctr"/>
            <a:r>
              <a:rPr lang="en-US" sz="1400" noProof="0" dirty="0">
                <a:solidFill>
                  <a:srgbClr val="7030A0"/>
                </a:solidFill>
              </a:rPr>
              <a:t>PRC 94, 034608 (2016) </a:t>
            </a:r>
          </a:p>
        </p:txBody>
      </p:sp>
      <p:cxnSp>
        <p:nvCxnSpPr>
          <p:cNvPr id="19" name="Straight Arrow Connector 20">
            <a:extLst>
              <a:ext uri="{FF2B5EF4-FFF2-40B4-BE49-F238E27FC236}">
                <a16:creationId xmlns:a16="http://schemas.microsoft.com/office/drawing/2014/main" id="{FD26DC31-9F66-1839-0AF5-F81722D786AA}"/>
              </a:ext>
            </a:extLst>
          </p:cNvPr>
          <p:cNvCxnSpPr>
            <a:cxnSpLocks/>
          </p:cNvCxnSpPr>
          <p:nvPr/>
        </p:nvCxnSpPr>
        <p:spPr>
          <a:xfrm flipV="1">
            <a:off x="785769" y="4821618"/>
            <a:ext cx="350128" cy="108668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5">
            <a:extLst>
              <a:ext uri="{FF2B5EF4-FFF2-40B4-BE49-F238E27FC236}">
                <a16:creationId xmlns:a16="http://schemas.microsoft.com/office/drawing/2014/main" id="{BFDD04F5-4564-EDFB-46B9-EBD94444609F}"/>
              </a:ext>
            </a:extLst>
          </p:cNvPr>
          <p:cNvSpPr txBox="1"/>
          <p:nvPr/>
        </p:nvSpPr>
        <p:spPr>
          <a:xfrm>
            <a:off x="8083089" y="1988801"/>
            <a:ext cx="3946725" cy="351516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214313" indent="-214313" algn="just">
              <a:lnSpc>
                <a:spcPct val="110000"/>
              </a:lnSpc>
              <a:spcAft>
                <a:spcPts val="225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noProof="0" dirty="0"/>
              <a:t>HIC data favors larger pressures at 1-1.5 ρ</a:t>
            </a:r>
            <a:r>
              <a:rPr lang="en-US" baseline="-25000" noProof="0" dirty="0"/>
              <a:t>0</a:t>
            </a:r>
            <a:r>
              <a:rPr lang="en-US" noProof="0" dirty="0"/>
              <a:t>, where sensitivity is highest</a:t>
            </a:r>
          </a:p>
          <a:p>
            <a:pPr marL="214313" indent="-214313" algn="just">
              <a:lnSpc>
                <a:spcPct val="110000"/>
              </a:lnSpc>
              <a:spcAft>
                <a:spcPts val="225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noProof="0" dirty="0"/>
              <a:t>similar observations with NICER data</a:t>
            </a:r>
          </a:p>
          <a:p>
            <a:pPr marL="214313" indent="-214313" algn="just">
              <a:lnSpc>
                <a:spcPct val="110000"/>
              </a:lnSpc>
              <a:spcAft>
                <a:spcPts val="225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noProof="0" dirty="0"/>
              <a:t>EOS at higher densities (&gt;2ρ</a:t>
            </a:r>
            <a:r>
              <a:rPr lang="en-US" baseline="-25000" noProof="0" dirty="0"/>
              <a:t>0</a:t>
            </a:r>
            <a:r>
              <a:rPr lang="en-US" noProof="0" dirty="0"/>
              <a:t>) mostly determined by astrophysical observations</a:t>
            </a:r>
          </a:p>
          <a:p>
            <a:pPr algn="just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</a:pPr>
            <a:r>
              <a:rPr lang="en-US" b="1" noProof="0" dirty="0"/>
              <a:t>Conclusion: </a:t>
            </a:r>
          </a:p>
          <a:p>
            <a:pPr marL="285750" indent="-285750" algn="just">
              <a:lnSpc>
                <a:spcPct val="110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noProof="0" dirty="0"/>
              <a:t>advancing HIC experiments to higher densities</a:t>
            </a:r>
          </a:p>
        </p:txBody>
      </p:sp>
    </p:spTree>
    <p:extLst>
      <p:ext uri="{BB962C8B-B14F-4D97-AF65-F5344CB8AC3E}">
        <p14:creationId xmlns:p14="http://schemas.microsoft.com/office/powerpoint/2010/main" val="9351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06E4E03-FD48-F298-7288-E05252E6B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1A79DF-D03A-D60B-19DE-38965567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31969D4-9639-3591-6482-F990D436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54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B459EE4-0312-47C9-D43A-F05956BC6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kern="0" noProof="0" dirty="0"/>
              <a:t>S122 (ASY-EOS II)</a:t>
            </a:r>
            <a:r>
              <a:rPr lang="en-US" kern="0" noProof="0" dirty="0"/>
              <a:t> -  Symmetry energy at high densities from n/p flow excitation functions</a:t>
            </a:r>
            <a:endParaRPr lang="en-US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2E18FA4-D475-C642-272F-F83E0902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08" y="3031120"/>
            <a:ext cx="5850724" cy="3264913"/>
          </a:xfrm>
          <a:prstGeom prst="rect">
            <a:avLst/>
          </a:prstGeom>
        </p:spPr>
      </p:pic>
      <p:graphicFrame>
        <p:nvGraphicFramePr>
          <p:cNvPr id="23" name="Table 9">
            <a:extLst>
              <a:ext uri="{FF2B5EF4-FFF2-40B4-BE49-F238E27FC236}">
                <a16:creationId xmlns:a16="http://schemas.microsoft.com/office/drawing/2014/main" id="{BA97047A-1611-04D5-A4CB-A8C1F8692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0094081"/>
              </p:ext>
            </p:extLst>
          </p:nvPr>
        </p:nvGraphicFramePr>
        <p:xfrm>
          <a:off x="5711936" y="1223136"/>
          <a:ext cx="6300799" cy="147993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401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96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24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b="1" strike="noStrike" spc="-1" noProof="0" dirty="0"/>
                        <a:t>Energy [</a:t>
                      </a:r>
                      <a:r>
                        <a:rPr lang="en-US" sz="1300" b="1" strike="noStrike" spc="-1" noProof="0" dirty="0" err="1"/>
                        <a:t>AMeV</a:t>
                      </a:r>
                      <a:r>
                        <a:rPr lang="en-US" sz="1300" b="1" strike="noStrike" spc="-1" noProof="0" dirty="0"/>
                        <a:t>]</a:t>
                      </a:r>
                      <a:endParaRPr lang="en-US" sz="1300" b="1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b="1" strike="noStrike" spc="-1" noProof="0" dirty="0"/>
                        <a:t>Justification</a:t>
                      </a:r>
                      <a:endParaRPr lang="en-US" sz="1300" b="1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280 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highest sensitivity on </a:t>
                      </a:r>
                      <a:r>
                        <a:rPr lang="en-US" sz="1300" strike="noStrike" spc="-1" noProof="0" dirty="0" err="1"/>
                        <a:t>K</a:t>
                      </a:r>
                      <a:r>
                        <a:rPr lang="en-US" sz="1300" strike="noStrike" spc="-1" baseline="-33000" noProof="0" dirty="0" err="1"/>
                        <a:t>sym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4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400 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reference to ASY-EOS I, n/p tests higher densities than before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4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600 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highest sensitivity on L, high-density tested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4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1000 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300" strike="noStrike" spc="-1" noProof="0" dirty="0"/>
                        <a:t>Maximum energy (≈ density) where models agree on v2 sensitivity</a:t>
                      </a:r>
                      <a:endParaRPr lang="en-US" sz="1300" b="0" strike="noStrike" spc="-1" noProof="0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199019"/>
                  </a:ext>
                </a:extLst>
              </a:tr>
            </a:tbl>
          </a:graphicData>
        </a:graphic>
      </p:graphicFrame>
      <p:pic>
        <p:nvPicPr>
          <p:cNvPr id="6" name="Immagine 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8EBCBB1A-08FB-6AEB-4A37-1E230B73C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5" y="1942947"/>
            <a:ext cx="5214309" cy="32649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626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6776140D-8CCA-DB7E-F565-B2FF93FE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A9FB50-8848-D2A6-4523-96EDCCE5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82EA7AFC-437D-8E0E-0DB9-B5788388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55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37E5E5B-6A5E-C9DD-7775-773926FBF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b="1" kern="0" noProof="0" dirty="0"/>
              <a:t>CHIMERA@GSI</a:t>
            </a:r>
            <a:endParaRPr lang="en-US" sz="2200" noProof="0" dirty="0"/>
          </a:p>
        </p:txBody>
      </p:sp>
      <p:pic>
        <p:nvPicPr>
          <p:cNvPr id="6" name="Immagine 5" descr="Immagine che contiene ingegneria, macchina, industria, Tecnico&#10;&#10;Il contenuto generato dall'IA potrebbe non essere corretto.">
            <a:extLst>
              <a:ext uri="{FF2B5EF4-FFF2-40B4-BE49-F238E27FC236}">
                <a16:creationId xmlns:a16="http://schemas.microsoft.com/office/drawing/2014/main" id="{928B6186-B262-DFB3-012A-257062270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9" y="4030368"/>
            <a:ext cx="4510000" cy="2534056"/>
          </a:xfrm>
          <a:prstGeom prst="rect">
            <a:avLst/>
          </a:prstGeom>
        </p:spPr>
      </p:pic>
      <p:pic>
        <p:nvPicPr>
          <p:cNvPr id="7" name="Immagine 6" descr="Immagine che contiene ruota, aria aperta, veicolo, Veicolo terrestre&#10;&#10;Il contenuto generato dall'IA potrebbe non essere corretto.">
            <a:extLst>
              <a:ext uri="{FF2B5EF4-FFF2-40B4-BE49-F238E27FC236}">
                <a16:creationId xmlns:a16="http://schemas.microsoft.com/office/drawing/2014/main" id="{E95B04EA-0ACB-1201-4FCE-983F544C3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46" y="809335"/>
            <a:ext cx="4232574" cy="2378999"/>
          </a:xfrm>
          <a:prstGeom prst="rect">
            <a:avLst/>
          </a:prstGeom>
        </p:spPr>
      </p:pic>
      <p:pic>
        <p:nvPicPr>
          <p:cNvPr id="8" name="Immagine 7" descr="Immagine che contiene ingegneria, acciaio, macchina, industria&#10;&#10;Il contenuto generato dall'IA potrebbe non essere corretto.">
            <a:extLst>
              <a:ext uri="{FF2B5EF4-FFF2-40B4-BE49-F238E27FC236}">
                <a16:creationId xmlns:a16="http://schemas.microsoft.com/office/drawing/2014/main" id="{B200A8AD-7DE0-EB7E-9CC2-4F6231982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82" y="809335"/>
            <a:ext cx="4415637" cy="2483796"/>
          </a:xfrm>
          <a:prstGeom prst="rect">
            <a:avLst/>
          </a:prstGeom>
        </p:spPr>
      </p:pic>
      <p:pic>
        <p:nvPicPr>
          <p:cNvPr id="9" name="Immagine 8" descr="Immagine che contiene macchina, ingegneria, interno, acciaio&#10;&#10;Il contenuto generato dall'IA potrebbe non essere corretto.">
            <a:extLst>
              <a:ext uri="{FF2B5EF4-FFF2-40B4-BE49-F238E27FC236}">
                <a16:creationId xmlns:a16="http://schemas.microsoft.com/office/drawing/2014/main" id="{2159B6DF-0943-8289-346C-1A13E266A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46" y="3536004"/>
            <a:ext cx="4037892" cy="302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081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D23BBE2-B8D5-41C4-35E6-086BCFC0E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363497-5C0B-0C02-1F15-E030F0784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29DDDB-8839-0451-1324-104D5FF7C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56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56F1EB6-C64D-466D-3C44-2D51F5E7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kern="0" noProof="0" dirty="0"/>
              <a:t>S122 (ASY-EOS II)</a:t>
            </a:r>
            <a:r>
              <a:rPr lang="en-US" kern="0" noProof="0" dirty="0"/>
              <a:t> -  Symmetry energy at high densities from n/p flow excitation functions</a:t>
            </a:r>
            <a:endParaRPr lang="en-US" noProof="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0298E8-D14F-0E90-79AC-B16AA0A6F6C8}"/>
              </a:ext>
            </a:extLst>
          </p:cNvPr>
          <p:cNvSpPr txBox="1"/>
          <p:nvPr/>
        </p:nvSpPr>
        <p:spPr>
          <a:xfrm>
            <a:off x="480946" y="1019175"/>
            <a:ext cx="5075852" cy="52629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noProof="0" dirty="0"/>
              <a:t>To the experiment </a:t>
            </a:r>
            <a:br>
              <a:rPr lang="en-US" sz="2800" b="1" noProof="0" dirty="0"/>
            </a:br>
            <a:r>
              <a:rPr lang="en-US" sz="2800" b="1" noProof="0" dirty="0"/>
              <a:t>participated a large  collaboration  from : </a:t>
            </a:r>
          </a:p>
          <a:p>
            <a:endParaRPr lang="en-US" sz="2800" b="1" noProof="0" dirty="0"/>
          </a:p>
          <a:p>
            <a:r>
              <a:rPr lang="en-US" sz="2800" b="1" noProof="0" dirty="0"/>
              <a:t>R</a:t>
            </a:r>
            <a:r>
              <a:rPr lang="en-US" sz="2800" b="1" baseline="30000" noProof="0" dirty="0"/>
              <a:t>3</a:t>
            </a:r>
            <a:r>
              <a:rPr lang="en-US" sz="2800" b="1" noProof="0" dirty="0"/>
              <a:t>B – GSI (Germany)</a:t>
            </a:r>
          </a:p>
          <a:p>
            <a:r>
              <a:rPr lang="en-US" sz="2800" b="1" noProof="0" dirty="0"/>
              <a:t>CHIMERA  (Italy)</a:t>
            </a:r>
          </a:p>
          <a:p>
            <a:r>
              <a:rPr lang="en-US" sz="2800" b="1" noProof="0" dirty="0"/>
              <a:t>IFJ-PAN Krakow (Poland)</a:t>
            </a:r>
          </a:p>
          <a:p>
            <a:r>
              <a:rPr lang="en-US" sz="2800" b="1" noProof="0" dirty="0"/>
              <a:t>INDRA-FAZIA (France-Italy)</a:t>
            </a:r>
          </a:p>
          <a:p>
            <a:r>
              <a:rPr lang="en-US" sz="2800" b="1" noProof="0" dirty="0"/>
              <a:t>MSU-FRIB (USA)</a:t>
            </a:r>
          </a:p>
          <a:p>
            <a:r>
              <a:rPr lang="en-US" sz="2800" b="1" noProof="0" dirty="0"/>
              <a:t>Texas A&amp;M (USA)</a:t>
            </a:r>
          </a:p>
          <a:p>
            <a:r>
              <a:rPr lang="en-US" sz="2800" b="1" noProof="0" dirty="0"/>
              <a:t>GANIL (France) </a:t>
            </a:r>
          </a:p>
          <a:p>
            <a:r>
              <a:rPr lang="en-US" sz="2800" b="1" noProof="0" dirty="0"/>
              <a:t>RIKEN (Japan)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162E8F-0CC5-646E-088B-3FB7B7A27BE1}"/>
              </a:ext>
            </a:extLst>
          </p:cNvPr>
          <p:cNvSpPr txBox="1"/>
          <p:nvPr/>
        </p:nvSpPr>
        <p:spPr>
          <a:xfrm>
            <a:off x="6337030" y="4650789"/>
            <a:ext cx="4731037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noProof="0" dirty="0" err="1"/>
              <a:t>Spokepersons</a:t>
            </a:r>
            <a:r>
              <a:rPr lang="en-US" sz="2000" b="1" noProof="0" dirty="0"/>
              <a:t> S122: </a:t>
            </a:r>
          </a:p>
          <a:p>
            <a:endParaRPr lang="en-US" sz="2000" b="1" noProof="0" dirty="0"/>
          </a:p>
          <a:p>
            <a:r>
              <a:rPr lang="en-US" sz="2000" b="1" noProof="0" dirty="0"/>
              <a:t>P. Russotto  (INFN-LNS, Italy)</a:t>
            </a:r>
          </a:p>
          <a:p>
            <a:r>
              <a:rPr lang="en-US" sz="2000" b="1" noProof="0" dirty="0"/>
              <a:t>J. </a:t>
            </a:r>
            <a:r>
              <a:rPr lang="en-US" sz="2000" b="1" noProof="0" dirty="0" err="1"/>
              <a:t>Łukasik</a:t>
            </a:r>
            <a:r>
              <a:rPr lang="en-US" sz="2000" b="1" noProof="0" dirty="0"/>
              <a:t>  (IFJ-PAN Krakow, Poland) </a:t>
            </a:r>
          </a:p>
          <a:p>
            <a:r>
              <a:rPr lang="en-US" sz="2000" b="1" noProof="0" dirty="0"/>
              <a:t>A. Le Fèvre  (GSI Darmstad, Germany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9D9EBD2-3EAF-BB85-6512-EF2305D26844}"/>
              </a:ext>
            </a:extLst>
          </p:cNvPr>
          <p:cNvGrpSpPr/>
          <p:nvPr/>
        </p:nvGrpSpPr>
        <p:grpSpPr>
          <a:xfrm>
            <a:off x="6021572" y="803259"/>
            <a:ext cx="5270558" cy="3582242"/>
            <a:chOff x="5520271" y="446376"/>
            <a:chExt cx="5020146" cy="3450441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0A1D79E-ADB3-69FD-61D9-85E83B464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0271" y="446376"/>
              <a:ext cx="4917493" cy="3450441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CF78306-0E26-B722-2689-EE14661B0D3B}"/>
                </a:ext>
              </a:extLst>
            </p:cNvPr>
            <p:cNvSpPr txBox="1"/>
            <p:nvPr/>
          </p:nvSpPr>
          <p:spPr>
            <a:xfrm>
              <a:off x="7103683" y="1930934"/>
              <a:ext cx="11122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>
                  <a:solidFill>
                    <a:schemeClr val="bg1">
                      <a:lumMod val="50000"/>
                    </a:schemeClr>
                  </a:solidFill>
                </a:rPr>
                <a:t>Beam pipe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57B00B7-0D0C-9001-097A-3D33CED353F2}"/>
                </a:ext>
              </a:extLst>
            </p:cNvPr>
            <p:cNvSpPr txBox="1"/>
            <p:nvPr/>
          </p:nvSpPr>
          <p:spPr>
            <a:xfrm>
              <a:off x="7434949" y="1399360"/>
              <a:ext cx="11122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>
                  <a:solidFill>
                    <a:srgbClr val="FF33CC"/>
                  </a:solidFill>
                </a:rPr>
                <a:t>LOS &amp; ROLU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E612FC0-174A-50ED-8741-BA95BD20872C}"/>
                </a:ext>
              </a:extLst>
            </p:cNvPr>
            <p:cNvSpPr txBox="1"/>
            <p:nvPr/>
          </p:nvSpPr>
          <p:spPr>
            <a:xfrm>
              <a:off x="8417958" y="1361652"/>
              <a:ext cx="5193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>
                  <a:solidFill>
                    <a:schemeClr val="accent5">
                      <a:lumMod val="75000"/>
                    </a:schemeClr>
                  </a:solidFill>
                </a:rPr>
                <a:t>KRAB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8EC3FB73-3009-F61F-292A-5A949362BA01}"/>
                </a:ext>
              </a:extLst>
            </p:cNvPr>
            <p:cNvSpPr txBox="1"/>
            <p:nvPr/>
          </p:nvSpPr>
          <p:spPr>
            <a:xfrm>
              <a:off x="8783348" y="980505"/>
              <a:ext cx="8317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>
                  <a:solidFill>
                    <a:srgbClr val="00B0F0"/>
                  </a:solidFill>
                </a:rPr>
                <a:t>CHIMERA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B445E72-91A0-FBDD-94E6-B33C905497A6}"/>
                </a:ext>
              </a:extLst>
            </p:cNvPr>
            <p:cNvSpPr txBox="1"/>
            <p:nvPr/>
          </p:nvSpPr>
          <p:spPr>
            <a:xfrm>
              <a:off x="9654365" y="926362"/>
              <a:ext cx="8860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 err="1">
                  <a:solidFill>
                    <a:srgbClr val="00B050"/>
                  </a:solidFill>
                </a:rPr>
                <a:t>ToFD</a:t>
              </a:r>
              <a:r>
                <a:rPr lang="en-US" sz="1100" noProof="0" dirty="0">
                  <a:solidFill>
                    <a:srgbClr val="00B050"/>
                  </a:solidFill>
                </a:rPr>
                <a:t> (dp1)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08C4830-EF94-D62D-E9AE-98260D10A0B4}"/>
                </a:ext>
              </a:extLst>
            </p:cNvPr>
            <p:cNvSpPr txBox="1"/>
            <p:nvPr/>
          </p:nvSpPr>
          <p:spPr>
            <a:xfrm>
              <a:off x="8811174" y="1894100"/>
              <a:ext cx="11334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 err="1">
                  <a:solidFill>
                    <a:srgbClr val="00B050"/>
                  </a:solidFill>
                </a:rPr>
                <a:t>ToFD</a:t>
              </a:r>
              <a:r>
                <a:rPr lang="en-US" sz="1100" noProof="0" dirty="0">
                  <a:solidFill>
                    <a:srgbClr val="00B050"/>
                  </a:solidFill>
                </a:rPr>
                <a:t> (dp2)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C4F83D3-074C-1FDC-5925-328B50F20F54}"/>
                </a:ext>
              </a:extLst>
            </p:cNvPr>
            <p:cNvSpPr txBox="1"/>
            <p:nvPr/>
          </p:nvSpPr>
          <p:spPr>
            <a:xfrm>
              <a:off x="9304291" y="2687013"/>
              <a:ext cx="11334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>
                  <a:solidFill>
                    <a:srgbClr val="FF0000"/>
                  </a:solidFill>
                </a:rPr>
                <a:t>NeuLAND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3172636-2E8C-D671-0BA6-7D66D75B1F0D}"/>
                </a:ext>
              </a:extLst>
            </p:cNvPr>
            <p:cNvSpPr txBox="1"/>
            <p:nvPr/>
          </p:nvSpPr>
          <p:spPr>
            <a:xfrm>
              <a:off x="7865087" y="2028946"/>
              <a:ext cx="11334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>
                  <a:solidFill>
                    <a:srgbClr val="FFC000"/>
                  </a:solidFill>
                </a:rPr>
                <a:t>Shadow Bars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7B2E107E-84DE-16EF-67CE-6C7D006DE40D}"/>
                </a:ext>
              </a:extLst>
            </p:cNvPr>
            <p:cNvSpPr txBox="1"/>
            <p:nvPr/>
          </p:nvSpPr>
          <p:spPr>
            <a:xfrm>
              <a:off x="7947472" y="1820973"/>
              <a:ext cx="7574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noProof="0" dirty="0">
                  <a:solidFill>
                    <a:srgbClr val="FF0000"/>
                  </a:solidFill>
                </a:rPr>
                <a:t>target</a:t>
              </a: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860C954D-65D4-E32D-9A1F-090DF60F6D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4512" y="1773418"/>
              <a:ext cx="529012" cy="3150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04F91659-2780-72F7-30E4-FD60395F09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5433" y="1651606"/>
              <a:ext cx="397915" cy="2925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05C7A44C-6345-A22F-7231-8BDE18AE1785}"/>
                </a:ext>
              </a:extLst>
            </p:cNvPr>
            <p:cNvCxnSpPr>
              <a:cxnSpLocks/>
            </p:cNvCxnSpPr>
            <p:nvPr/>
          </p:nvCxnSpPr>
          <p:spPr>
            <a:xfrm>
              <a:off x="8280804" y="1570445"/>
              <a:ext cx="379499" cy="68974"/>
            </a:xfrm>
            <a:prstGeom prst="straightConnector1">
              <a:avLst/>
            </a:prstGeom>
            <a:ln>
              <a:solidFill>
                <a:srgbClr val="FF33C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18782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9FA33B3-F18D-4E58-2AB4-9C30F607F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B7D4624-52C0-4341-2A3B-7C225FC5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4E3BE06-DFBA-C223-3D7C-E810BFF8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57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1C7CA6-A597-D5A7-6FB4-614128E5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noProof="0" dirty="0"/>
              <a:t>S122 (ASY-EOS II) : advancing Symmetry Energy studies towards high densities</a:t>
            </a:r>
            <a:endParaRPr lang="en-US" noProof="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1CDBC3-90F8-DCCB-B758-AAF5C1511055}"/>
              </a:ext>
            </a:extLst>
          </p:cNvPr>
          <p:cNvSpPr txBox="1"/>
          <p:nvPr/>
        </p:nvSpPr>
        <p:spPr>
          <a:xfrm>
            <a:off x="6304042" y="468220"/>
            <a:ext cx="2680159" cy="40011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ctr">
            <a:spAutoFit/>
          </a:bodyPr>
          <a:lstStyle>
            <a:defPPr>
              <a:defRPr lang="it-IT"/>
            </a:defPPr>
            <a:lvl1pPr algn="ctr">
              <a:lnSpc>
                <a:spcPct val="100000"/>
              </a:lnSpc>
              <a:defRPr sz="2000" b="1" strike="noStrike" spc="-1">
                <a:solidFill>
                  <a:srgbClr val="63431F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Heaven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A320562A-2BB4-A21C-043D-646FE459A940}"/>
              </a:ext>
            </a:extLst>
          </p:cNvPr>
          <p:cNvGrpSpPr/>
          <p:nvPr/>
        </p:nvGrpSpPr>
        <p:grpSpPr>
          <a:xfrm>
            <a:off x="5010242" y="623122"/>
            <a:ext cx="2902504" cy="2495285"/>
            <a:chOff x="5526786" y="544782"/>
            <a:chExt cx="3046087" cy="2600419"/>
          </a:xfrm>
          <a:effectLst>
            <a:glow rad="228600">
              <a:srgbClr val="FF0000">
                <a:alpha val="48000"/>
              </a:srgbClr>
            </a:glow>
          </a:effectLst>
        </p:grpSpPr>
        <p:pic>
          <p:nvPicPr>
            <p:cNvPr id="22" name="Grafik 8">
              <a:extLst>
                <a:ext uri="{FF2B5EF4-FFF2-40B4-BE49-F238E27FC236}">
                  <a16:creationId xmlns:a16="http://schemas.microsoft.com/office/drawing/2014/main" id="{A47B6279-7162-B50A-EA28-F6AB0AA23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786" y="944892"/>
              <a:ext cx="3046087" cy="2200309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F6BF6E5A-9A5F-1E90-A444-6674E4657309}"/>
                </a:ext>
              </a:extLst>
            </p:cNvPr>
            <p:cNvSpPr txBox="1"/>
            <p:nvPr/>
          </p:nvSpPr>
          <p:spPr>
            <a:xfrm>
              <a:off x="5526786" y="544782"/>
              <a:ext cx="3046087" cy="40011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>
              <a:noAutofit/>
            </a:bodyPr>
            <a:lstStyle/>
            <a:p>
              <a:pPr>
                <a:lnSpc>
                  <a:spcPct val="110000"/>
                </a:lnSpc>
                <a:spcAft>
                  <a:spcPts val="300"/>
                </a:spcAft>
                <a:buClr>
                  <a:srgbClr val="FFC000"/>
                </a:buClr>
              </a:pPr>
              <a:r>
                <a:rPr lang="en-US" sz="1600" i="1" noProof="0" dirty="0">
                  <a:solidFill>
                    <a:srgbClr val="00599D"/>
                  </a:solidFill>
                </a:rPr>
                <a:t>Li, Bao-An, NPA 708, 365 (2002)</a:t>
              </a: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FC899B8-F7A7-B8E0-DF01-D7B14348C750}"/>
              </a:ext>
            </a:extLst>
          </p:cNvPr>
          <p:cNvSpPr txBox="1"/>
          <p:nvPr/>
        </p:nvSpPr>
        <p:spPr>
          <a:xfrm>
            <a:off x="4938450" y="3129752"/>
            <a:ext cx="304608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noProof="0" dirty="0"/>
              <a:t>Higher incident energies </a:t>
            </a:r>
            <a:r>
              <a:rPr lang="en-US" b="1" noProof="0" dirty="0">
                <a:sym typeface="Wingdings" panose="05000000000000000000" pitchFamily="2" charset="2"/>
              </a:rPr>
              <a:t> higher densities probed</a:t>
            </a:r>
            <a:endParaRPr lang="en-US" b="1" noProof="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C3DEF4C-C2D5-4C92-1321-442ACAD86413}"/>
              </a:ext>
            </a:extLst>
          </p:cNvPr>
          <p:cNvSpPr txBox="1"/>
          <p:nvPr/>
        </p:nvSpPr>
        <p:spPr>
          <a:xfrm>
            <a:off x="8111066" y="3111406"/>
            <a:ext cx="408093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noProof="0" dirty="0"/>
              <a:t>n/p observable Z=1 isotopic resolution) </a:t>
            </a:r>
            <a:br>
              <a:rPr lang="en-US" b="1" noProof="0" dirty="0"/>
            </a:br>
            <a:r>
              <a:rPr lang="en-US" b="1" noProof="0" dirty="0">
                <a:sym typeface="Wingdings" panose="05000000000000000000" pitchFamily="2" charset="2"/>
              </a:rPr>
              <a:t> greater sensitivity to higher densities</a:t>
            </a:r>
            <a:endParaRPr lang="en-US" b="1" noProof="0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30FEB29-F4CC-DB26-B698-2476A99E00F1}"/>
              </a:ext>
            </a:extLst>
          </p:cNvPr>
          <p:cNvGrpSpPr/>
          <p:nvPr/>
        </p:nvGrpSpPr>
        <p:grpSpPr>
          <a:xfrm>
            <a:off x="8490372" y="613243"/>
            <a:ext cx="3322320" cy="2483010"/>
            <a:chOff x="8490372" y="613243"/>
            <a:chExt cx="3322320" cy="2483010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61A6316B-F39B-12AC-B8FF-CED5E1847682}"/>
                </a:ext>
              </a:extLst>
            </p:cNvPr>
            <p:cNvGrpSpPr/>
            <p:nvPr/>
          </p:nvGrpSpPr>
          <p:grpSpPr>
            <a:xfrm>
              <a:off x="8490372" y="613243"/>
              <a:ext cx="3322320" cy="2483010"/>
              <a:chOff x="8544022" y="728816"/>
              <a:chExt cx="3322320" cy="2483010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34C062A8-0347-DA45-B973-E35525A1EA76}"/>
                  </a:ext>
                </a:extLst>
              </p:cNvPr>
              <p:cNvGrpSpPr/>
              <p:nvPr/>
            </p:nvGrpSpPr>
            <p:grpSpPr>
              <a:xfrm>
                <a:off x="8544022" y="728816"/>
                <a:ext cx="3322320" cy="2483010"/>
                <a:chOff x="8498804" y="587862"/>
                <a:chExt cx="3322320" cy="2483010"/>
              </a:xfrm>
            </p:grpSpPr>
            <p:grpSp>
              <p:nvGrpSpPr>
                <p:cNvPr id="34" name="Gruppo 33">
                  <a:extLst>
                    <a:ext uri="{FF2B5EF4-FFF2-40B4-BE49-F238E27FC236}">
                      <a16:creationId xmlns:a16="http://schemas.microsoft.com/office/drawing/2014/main" id="{56C9168B-994E-65E5-44AE-20AA59833ED3}"/>
                    </a:ext>
                  </a:extLst>
                </p:cNvPr>
                <p:cNvGrpSpPr/>
                <p:nvPr/>
              </p:nvGrpSpPr>
              <p:grpSpPr>
                <a:xfrm>
                  <a:off x="8498804" y="587862"/>
                  <a:ext cx="3322320" cy="2483010"/>
                  <a:chOff x="8498804" y="587862"/>
                  <a:chExt cx="3322320" cy="2483010"/>
                </a:xfrm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p:grpSpPr>
              <p:pic>
                <p:nvPicPr>
                  <p:cNvPr id="36" name="Immagine 35" descr="Immagine che contiene testo, linea, Diagramma, diagramma&#10;&#10;Descrizione generata automaticamente">
                    <a:extLst>
                      <a:ext uri="{FF2B5EF4-FFF2-40B4-BE49-F238E27FC236}">
                        <a16:creationId xmlns:a16="http://schemas.microsoft.com/office/drawing/2014/main" id="{7394BCD4-8CD4-B747-AB9E-EC98F7F5A3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98804" y="944892"/>
                    <a:ext cx="3322320" cy="2125980"/>
                  </a:xfrm>
                  <a:prstGeom prst="rect">
                    <a:avLst/>
                  </a:prstGeom>
                </p:spPr>
              </p:pic>
              <p:sp>
                <p:nvSpPr>
                  <p:cNvPr id="37" name="CasellaDiTesto 36">
                    <a:extLst>
                      <a:ext uri="{FF2B5EF4-FFF2-40B4-BE49-F238E27FC236}">
                        <a16:creationId xmlns:a16="http://schemas.microsoft.com/office/drawing/2014/main" id="{F0FBF863-5CDB-0ED6-C6BA-1D3D32537029}"/>
                      </a:ext>
                    </a:extLst>
                  </p:cNvPr>
                  <p:cNvSpPr txBox="1"/>
                  <p:nvPr/>
                </p:nvSpPr>
                <p:spPr>
                  <a:xfrm>
                    <a:off x="8498804" y="587862"/>
                    <a:ext cx="3322320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noProof="0" dirty="0" err="1"/>
                      <a:t>Au+Au</a:t>
                    </a:r>
                    <a:r>
                      <a:rPr lang="en-US" noProof="0" dirty="0"/>
                      <a:t> 400 MeV/A</a:t>
                    </a:r>
                  </a:p>
                </p:txBody>
              </p:sp>
            </p:grpSp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2AECA5FD-06C3-DC6C-FB8A-A8E9080FA46C}"/>
                    </a:ext>
                  </a:extLst>
                </p:cNvPr>
                <p:cNvSpPr txBox="1"/>
                <p:nvPr/>
              </p:nvSpPr>
              <p:spPr>
                <a:xfrm>
                  <a:off x="10324271" y="957194"/>
                  <a:ext cx="6027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noProof="0" dirty="0"/>
                    <a:t>n/p</a:t>
                  </a:r>
                </a:p>
              </p:txBody>
            </p:sp>
          </p:grp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0770FDAA-D3C5-A8A6-3561-55C055E57F55}"/>
                  </a:ext>
                </a:extLst>
              </p:cNvPr>
              <p:cNvCxnSpPr/>
              <p:nvPr/>
            </p:nvCxnSpPr>
            <p:spPr>
              <a:xfrm>
                <a:off x="10011960" y="1335476"/>
                <a:ext cx="0" cy="1226291"/>
              </a:xfrm>
              <a:prstGeom prst="line">
                <a:avLst/>
              </a:prstGeom>
              <a:ln w="5080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069A5884-5A2D-CAAA-124C-59E980A62BC7}"/>
                  </a:ext>
                </a:extLst>
              </p:cNvPr>
              <p:cNvCxnSpPr/>
              <p:nvPr/>
            </p:nvCxnSpPr>
            <p:spPr>
              <a:xfrm>
                <a:off x="10382315" y="1292399"/>
                <a:ext cx="0" cy="1226291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reccia a destra 32">
                <a:extLst>
                  <a:ext uri="{FF2B5EF4-FFF2-40B4-BE49-F238E27FC236}">
                    <a16:creationId xmlns:a16="http://schemas.microsoft.com/office/drawing/2014/main" id="{495FA38F-C678-0D12-CEB7-024339C3475D}"/>
                  </a:ext>
                </a:extLst>
              </p:cNvPr>
              <p:cNvSpPr/>
              <p:nvPr/>
            </p:nvSpPr>
            <p:spPr>
              <a:xfrm>
                <a:off x="9623199" y="1215427"/>
                <a:ext cx="702733" cy="153944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CC5E799-2735-6BC3-25D8-CB6C1142CD28}"/>
                </a:ext>
              </a:extLst>
            </p:cNvPr>
            <p:cNvSpPr txBox="1"/>
            <p:nvPr/>
          </p:nvSpPr>
          <p:spPr>
            <a:xfrm>
              <a:off x="9295243" y="1428195"/>
              <a:ext cx="634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n/</a:t>
              </a:r>
              <a:r>
                <a:rPr lang="en-US" noProof="0" dirty="0" err="1"/>
                <a:t>ch</a:t>
              </a:r>
              <a:endParaRPr lang="en-US" noProof="0" dirty="0"/>
            </a:p>
          </p:txBody>
        </p: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AF67E0C3-DEE6-E085-C840-6CBDA631D0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8696" y="3891599"/>
            <a:ext cx="2865594" cy="193766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65D975E-37A4-F9EE-D4D1-0114C1BEE77B}"/>
              </a:ext>
            </a:extLst>
          </p:cNvPr>
          <p:cNvSpPr txBox="1"/>
          <p:nvPr/>
        </p:nvSpPr>
        <p:spPr>
          <a:xfrm>
            <a:off x="5072559" y="5898779"/>
            <a:ext cx="2956147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noProof="0" dirty="0"/>
              <a:t>New KRAB detector</a:t>
            </a:r>
          </a:p>
          <a:p>
            <a:r>
              <a:rPr lang="en-US" b="1" noProof="0" dirty="0"/>
              <a:t>Multiplicity trigger, reaction plane and centrality detector 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3604F098-6A20-5118-0471-2714B8B3F79E}"/>
              </a:ext>
            </a:extLst>
          </p:cNvPr>
          <p:cNvGrpSpPr/>
          <p:nvPr/>
        </p:nvGrpSpPr>
        <p:grpSpPr>
          <a:xfrm>
            <a:off x="8518338" y="3888532"/>
            <a:ext cx="3328765" cy="2725557"/>
            <a:chOff x="8518338" y="3888532"/>
            <a:chExt cx="3328765" cy="2725557"/>
          </a:xfrm>
        </p:grpSpPr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C4F3B0BF-F395-8B32-212C-3A6C4631E588}"/>
                </a:ext>
              </a:extLst>
            </p:cNvPr>
            <p:cNvSpPr txBox="1"/>
            <p:nvPr/>
          </p:nvSpPr>
          <p:spPr>
            <a:xfrm>
              <a:off x="8729636" y="6244757"/>
              <a:ext cx="3117467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noProof="0" dirty="0"/>
                <a:t>R3B NeuLAND: resolving </a:t>
              </a:r>
              <a:r>
                <a:rPr lang="en-US" b="1" noProof="0" dirty="0" err="1"/>
                <a:t>p,d,t</a:t>
              </a:r>
              <a:endParaRPr lang="en-US" b="1" noProof="0" dirty="0"/>
            </a:p>
          </p:txBody>
        </p: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29C5B4AA-3A8F-54B5-76AA-F522A0B03D48}"/>
                </a:ext>
              </a:extLst>
            </p:cNvPr>
            <p:cNvGrpSpPr/>
            <p:nvPr/>
          </p:nvGrpSpPr>
          <p:grpSpPr>
            <a:xfrm>
              <a:off x="8518338" y="3888532"/>
              <a:ext cx="3328765" cy="2260508"/>
              <a:chOff x="8518338" y="3888532"/>
              <a:chExt cx="3328765" cy="2260508"/>
            </a:xfrm>
          </p:grpSpPr>
          <p:pic>
            <p:nvPicPr>
              <p:cNvPr id="45" name="Immagine 44">
                <a:extLst>
                  <a:ext uri="{FF2B5EF4-FFF2-40B4-BE49-F238E27FC236}">
                    <a16:creationId xmlns:a16="http://schemas.microsoft.com/office/drawing/2014/main" id="{13BA1553-5E76-CA05-F7AB-53A5C6F78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8338" y="3888532"/>
                <a:ext cx="3328765" cy="2260508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46" name="Immagine 45">
                <a:extLst>
                  <a:ext uri="{FF2B5EF4-FFF2-40B4-BE49-F238E27FC236}">
                    <a16:creationId xmlns:a16="http://schemas.microsoft.com/office/drawing/2014/main" id="{CF43ADC6-47B1-6A03-BD8B-F2857CD84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4398" y="4124161"/>
                <a:ext cx="848636" cy="972505"/>
              </a:xfrm>
              <a:prstGeom prst="rect">
                <a:avLst/>
              </a:prstGeom>
            </p:spPr>
          </p:pic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917E6B0A-A526-6B9D-567B-CB701F62502D}"/>
                  </a:ext>
                </a:extLst>
              </p:cNvPr>
              <p:cNvSpPr txBox="1"/>
              <p:nvPr/>
            </p:nvSpPr>
            <p:spPr>
              <a:xfrm>
                <a:off x="9430187" y="4166108"/>
                <a:ext cx="1411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p</a:t>
                </a:r>
              </a:p>
            </p:txBody>
          </p:sp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AA222868-3104-6872-CAA4-E3EAB24A668D}"/>
                  </a:ext>
                </a:extLst>
              </p:cNvPr>
              <p:cNvSpPr txBox="1"/>
              <p:nvPr/>
            </p:nvSpPr>
            <p:spPr>
              <a:xfrm>
                <a:off x="9791861" y="4319938"/>
                <a:ext cx="3470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d</a:t>
                </a:r>
              </a:p>
            </p:txBody>
          </p: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B518EB9D-D426-963C-B11C-9352D917B6D5}"/>
                  </a:ext>
                </a:extLst>
              </p:cNvPr>
              <p:cNvSpPr txBox="1"/>
              <p:nvPr/>
            </p:nvSpPr>
            <p:spPr>
              <a:xfrm>
                <a:off x="10182720" y="4531948"/>
                <a:ext cx="3470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t</a:t>
                </a:r>
              </a:p>
            </p:txBody>
          </p:sp>
        </p:grp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63D6EC63-E184-5058-BA8D-4C8408527B13}"/>
              </a:ext>
            </a:extLst>
          </p:cNvPr>
          <p:cNvSpPr txBox="1"/>
          <p:nvPr/>
        </p:nvSpPr>
        <p:spPr>
          <a:xfrm>
            <a:off x="-166665" y="3400405"/>
            <a:ext cx="3656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noProof="0" dirty="0">
                <a:solidFill>
                  <a:srgbClr val="00599D"/>
                </a:solidFill>
              </a:rPr>
              <a:t>P. Russotto et al., PRC 94, 034608 (2016) </a:t>
            </a: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0D2FE96F-F5B8-61C2-D26E-6D86C10BE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3581" r="3337" b="1916"/>
          <a:stretch/>
        </p:blipFill>
        <p:spPr bwMode="auto">
          <a:xfrm>
            <a:off x="52727" y="696348"/>
            <a:ext cx="2845528" cy="277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uppo 51">
            <a:extLst>
              <a:ext uri="{FF2B5EF4-FFF2-40B4-BE49-F238E27FC236}">
                <a16:creationId xmlns:a16="http://schemas.microsoft.com/office/drawing/2014/main" id="{F970F306-F203-29FD-E51F-9A037EAA5185}"/>
              </a:ext>
            </a:extLst>
          </p:cNvPr>
          <p:cNvGrpSpPr/>
          <p:nvPr/>
        </p:nvGrpSpPr>
        <p:grpSpPr>
          <a:xfrm>
            <a:off x="1040428" y="744317"/>
            <a:ext cx="3719448" cy="1478811"/>
            <a:chOff x="1199793" y="671615"/>
            <a:chExt cx="3719448" cy="1478811"/>
          </a:xfrm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84923F01-B334-BFC5-133D-FF1849D3549F}"/>
                </a:ext>
              </a:extLst>
            </p:cNvPr>
            <p:cNvSpPr/>
            <p:nvPr/>
          </p:nvSpPr>
          <p:spPr>
            <a:xfrm rot="19800000">
              <a:off x="1199793" y="1593509"/>
              <a:ext cx="1690648" cy="556917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C4A3389A-BAF8-BBDF-2CA0-ADB3C7B57C1F}"/>
                </a:ext>
              </a:extLst>
            </p:cNvPr>
            <p:cNvSpPr txBox="1"/>
            <p:nvPr/>
          </p:nvSpPr>
          <p:spPr>
            <a:xfrm>
              <a:off x="3115108" y="671615"/>
              <a:ext cx="18041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400">
                  <a:solidFill>
                    <a:srgbClr val="FF0000"/>
                  </a:solidFill>
                </a:defRPr>
              </a:lvl1pPr>
            </a:lstStyle>
            <a:p>
              <a:r>
                <a:rPr lang="en-US" noProof="0" dirty="0">
                  <a:solidFill>
                    <a:schemeClr val="tx1"/>
                  </a:solidFill>
                </a:rPr>
                <a:t>density to be probed in the ASY-EOS II exp, most relevant for neutron star physics</a:t>
              </a:r>
            </a:p>
          </p:txBody>
        </p:sp>
      </p:grp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3F4FD26F-A23F-982E-2DB4-BA5A3D2BF460}"/>
              </a:ext>
            </a:extLst>
          </p:cNvPr>
          <p:cNvSpPr txBox="1"/>
          <p:nvPr/>
        </p:nvSpPr>
        <p:spPr>
          <a:xfrm>
            <a:off x="564066" y="488351"/>
            <a:ext cx="249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 err="1"/>
              <a:t>Au+Au</a:t>
            </a:r>
            <a:r>
              <a:rPr lang="en-US" noProof="0" dirty="0"/>
              <a:t> @ 400 </a:t>
            </a:r>
            <a:r>
              <a:rPr lang="en-US" noProof="0" dirty="0" err="1"/>
              <a:t>AMeV</a:t>
            </a:r>
            <a:endParaRPr lang="en-US" noProof="0" dirty="0"/>
          </a:p>
        </p:txBody>
      </p:sp>
      <p:sp>
        <p:nvSpPr>
          <p:cNvPr id="56" name="Textfeld 23">
            <a:extLst>
              <a:ext uri="{FF2B5EF4-FFF2-40B4-BE49-F238E27FC236}">
                <a16:creationId xmlns:a16="http://schemas.microsoft.com/office/drawing/2014/main" id="{E56BBCCB-B071-10DA-2688-3D0613C1FC03}"/>
              </a:ext>
            </a:extLst>
          </p:cNvPr>
          <p:cNvSpPr txBox="1"/>
          <p:nvPr/>
        </p:nvSpPr>
        <p:spPr>
          <a:xfrm>
            <a:off x="2107456" y="2205735"/>
            <a:ext cx="163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rgbClr val="FF0000"/>
                </a:solidFill>
              </a:rPr>
              <a:t>density probed by the ASY-EOS I exp</a:t>
            </a:r>
          </a:p>
        </p:txBody>
      </p:sp>
    </p:spTree>
    <p:extLst>
      <p:ext uri="{BB962C8B-B14F-4D97-AF65-F5344CB8AC3E}">
        <p14:creationId xmlns:p14="http://schemas.microsoft.com/office/powerpoint/2010/main" val="32620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8C72B31-448D-AE73-7A2B-14EF1F28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38A57F-9CF9-9A20-2122-2000C532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91B517-3FDE-904C-1904-939383BB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58</a:t>
            </a:fld>
            <a:endParaRPr lang="en-US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0946BC2-BEB8-F4C3-1D3C-C28ABCF7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65393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21FBBFC-A0D1-2BD9-BFF0-1BBD9E7B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2CEEC67-8190-71FD-376C-D4321028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50E9C5-810F-D85C-5F35-E624F16D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59</a:t>
            </a:fld>
            <a:endParaRPr lang="en-US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96A8F684-446A-E807-2FA6-65368F89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802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AA7F-C730-63DE-39A2-D16F51E77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668978-7448-0F13-3888-2F481496E03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052A36-B951-8736-6615-AE5760B9232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F0EA467-DD6F-FAD8-4D69-9E5E65C193D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noProof="0" dirty="0"/>
              <a:t>3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83629BA-B416-04DE-A50F-2E89E518291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>
            <a:noAutofit/>
          </a:bodyPr>
          <a:lstStyle/>
          <a:p>
            <a:r>
              <a:rPr lang="en-US" sz="2000" noProof="0" dirty="0"/>
              <a:t>How to investigate symmetry energy: a multi-messenger </a:t>
            </a:r>
            <a:r>
              <a:rPr lang="en-US" sz="2000" noProof="0" dirty="0" err="1"/>
              <a:t>probem</a:t>
            </a:r>
            <a:endParaRPr lang="en-US" sz="2000" noProof="0" dirty="0"/>
          </a:p>
        </p:txBody>
      </p:sp>
      <p:pic>
        <p:nvPicPr>
          <p:cNvPr id="6" name="Immagine 5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7185B059-1800-DF87-B347-5F7F0997F4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22" y="609258"/>
            <a:ext cx="3680892" cy="248726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F78330-2127-113A-CDA9-13254247B99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70315" y="3194703"/>
            <a:ext cx="5450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solidFill>
                  <a:srgbClr val="00B050"/>
                </a:solidFill>
                <a:latin typeface="Garamond" panose="02020404030301010803" pitchFamily="18" charset="0"/>
              </a:rPr>
              <a:t>Chun Yuen Tsang et al., Nature Astronomy 8 328 (2024) 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52C5D3C-999F-49DE-3BD5-241B9713B1CE}"/>
              </a:ext>
            </a:extLst>
          </p:cNvPr>
          <p:cNvGrpSpPr/>
          <p:nvPr/>
        </p:nvGrpSpPr>
        <p:grpSpPr>
          <a:xfrm>
            <a:off x="5185163" y="3802466"/>
            <a:ext cx="6035281" cy="1966687"/>
            <a:chOff x="5238044" y="4083224"/>
            <a:chExt cx="6035281" cy="1966687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98C44FEC-48A6-FAB7-E26B-FFE02640B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98645" y="4083224"/>
              <a:ext cx="3074680" cy="1966687"/>
            </a:xfrm>
            <a:prstGeom prst="rect">
              <a:avLst/>
            </a:prstGeom>
          </p:spPr>
        </p:pic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00320D11-593C-8999-B21F-CEA505F8AA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8044" y="4198332"/>
              <a:ext cx="2915356" cy="1677746"/>
              <a:chOff x="5305989" y="1412740"/>
              <a:chExt cx="4608554" cy="2715063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9F4B1C44-F630-2A80-C6D1-21A9D2943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05989" y="1412740"/>
                <a:ext cx="4608554" cy="2715063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0" name="Input penna 19">
                    <a:extLst>
                      <a:ext uri="{FF2B5EF4-FFF2-40B4-BE49-F238E27FC236}">
                        <a16:creationId xmlns:a16="http://schemas.microsoft.com/office/drawing/2014/main" id="{553C409F-C442-D022-B7C4-08A52D2573D5}"/>
                      </a:ext>
                    </a:extLst>
                  </p14:cNvPr>
                  <p14:cNvContentPartPr/>
                  <p14:nvPr/>
                </p14:nvContentPartPr>
                <p14:xfrm>
                  <a:off x="5530487" y="2790790"/>
                  <a:ext cx="1434241" cy="54000"/>
                </p14:xfrm>
              </p:contentPart>
            </mc:Choice>
            <mc:Fallback xmlns="">
              <p:pic>
                <p:nvPicPr>
                  <p:cNvPr id="20" name="Input penna 19">
                    <a:extLst>
                      <a:ext uri="{FF2B5EF4-FFF2-40B4-BE49-F238E27FC236}">
                        <a16:creationId xmlns:a16="http://schemas.microsoft.com/office/drawing/2014/main" id="{553C409F-C442-D022-B7C4-08A52D2573D5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445149" y="2616596"/>
                    <a:ext cx="1604347" cy="4018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1" name="Input penna 20">
                    <a:extLst>
                      <a:ext uri="{FF2B5EF4-FFF2-40B4-BE49-F238E27FC236}">
                        <a16:creationId xmlns:a16="http://schemas.microsoft.com/office/drawing/2014/main" id="{D5397B8B-0965-FEBA-8A51-F3588D8DEAD0}"/>
                      </a:ext>
                    </a:extLst>
                  </p14:cNvPr>
                  <p14:cNvContentPartPr/>
                  <p14:nvPr/>
                </p14:nvContentPartPr>
                <p14:xfrm>
                  <a:off x="5592766" y="3020830"/>
                  <a:ext cx="1668600" cy="91080"/>
                </p14:xfrm>
              </p:contentPart>
            </mc:Choice>
            <mc:Fallback xmlns="">
              <p:pic>
                <p:nvPicPr>
                  <p:cNvPr id="21" name="Input penna 20">
                    <a:extLst>
                      <a:ext uri="{FF2B5EF4-FFF2-40B4-BE49-F238E27FC236}">
                        <a16:creationId xmlns:a16="http://schemas.microsoft.com/office/drawing/2014/main" id="{D5397B8B-0965-FEBA-8A51-F3588D8DEAD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507430" y="2846792"/>
                    <a:ext cx="1838703" cy="43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2" name="Input penna 21">
                    <a:extLst>
                      <a:ext uri="{FF2B5EF4-FFF2-40B4-BE49-F238E27FC236}">
                        <a16:creationId xmlns:a16="http://schemas.microsoft.com/office/drawing/2014/main" id="{2628791D-2123-9144-DF9E-C9BF84E00DA9}"/>
                      </a:ext>
                    </a:extLst>
                  </p14:cNvPr>
                  <p14:cNvContentPartPr/>
                  <p14:nvPr/>
                </p14:nvContentPartPr>
                <p14:xfrm>
                  <a:off x="8327326" y="2560390"/>
                  <a:ext cx="364321" cy="115561"/>
                </p14:xfrm>
              </p:contentPart>
            </mc:Choice>
            <mc:Fallback xmlns="">
              <p:pic>
                <p:nvPicPr>
                  <p:cNvPr id="22" name="Input penna 21">
                    <a:extLst>
                      <a:ext uri="{FF2B5EF4-FFF2-40B4-BE49-F238E27FC236}">
                        <a16:creationId xmlns:a16="http://schemas.microsoft.com/office/drawing/2014/main" id="{2628791D-2123-9144-DF9E-C9BF84E00DA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242204" y="2385298"/>
                    <a:ext cx="533997" cy="46516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C5645A5-C40E-D72F-239D-B1B4DDC6F5AF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309486" y="3517885"/>
            <a:ext cx="5070575" cy="2982781"/>
            <a:chOff x="7528703" y="2419461"/>
            <a:chExt cx="5070575" cy="298278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6593331D-7A5F-3358-9321-8DFDD93CE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339" y="2419461"/>
              <a:ext cx="2948405" cy="2730857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C3D4EE81-0119-2A06-4D41-4F3A477FA510}"/>
                </a:ext>
              </a:extLst>
            </p:cNvPr>
            <p:cNvSpPr txBox="1"/>
            <p:nvPr/>
          </p:nvSpPr>
          <p:spPr>
            <a:xfrm>
              <a:off x="7528703" y="5094465"/>
              <a:ext cx="50705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noProof="0" dirty="0">
                  <a:solidFill>
                    <a:srgbClr val="00B050"/>
                  </a:solidFill>
                  <a:latin typeface="Garamond" panose="02020404030301010803" pitchFamily="18" charset="0"/>
                </a:rPr>
                <a:t>W. Lynch and M.B.  Tsang, PLB 830,  137098 (2022)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5BFAE312-7C64-3528-DE3B-2C7149AF09BA}"/>
              </a:ext>
            </a:extLst>
          </p:cNvPr>
          <p:cNvGrpSpPr/>
          <p:nvPr/>
        </p:nvGrpSpPr>
        <p:grpSpPr>
          <a:xfrm>
            <a:off x="7084799" y="609258"/>
            <a:ext cx="4407164" cy="2979730"/>
            <a:chOff x="7084799" y="609258"/>
            <a:chExt cx="4407164" cy="297973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EAAFFFB-8740-3224-B464-0A5938F14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785843" y="609258"/>
              <a:ext cx="2322902" cy="2751606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A7CC201-5316-68CC-8939-A59F314240B2}"/>
                </a:ext>
              </a:extLst>
            </p:cNvPr>
            <p:cNvSpPr txBox="1"/>
            <p:nvPr/>
          </p:nvSpPr>
          <p:spPr>
            <a:xfrm>
              <a:off x="7084799" y="3281211"/>
              <a:ext cx="440716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noProof="0" dirty="0">
                  <a:solidFill>
                    <a:srgbClr val="00B050"/>
                  </a:solidFill>
                  <a:latin typeface="Garamond" panose="02020404030301010803" pitchFamily="18" charset="0"/>
                </a:rPr>
                <a:t>J.M. Lattimer, A.W. Steiner EPJA 50 (2014) 40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FD1D95E-9C71-1979-AF8B-D21A8F18E6D8}"/>
              </a:ext>
            </a:extLst>
          </p:cNvPr>
          <p:cNvSpPr txBox="1"/>
          <p:nvPr/>
        </p:nvSpPr>
        <p:spPr>
          <a:xfrm>
            <a:off x="7084799" y="5861370"/>
            <a:ext cx="3920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theory support </a:t>
            </a:r>
            <a:r>
              <a:rPr lang="it-IT" dirty="0" err="1">
                <a:solidFill>
                  <a:srgbClr val="FF0000"/>
                </a:solidFill>
              </a:rPr>
              <a:t>needed</a:t>
            </a:r>
            <a:r>
              <a:rPr lang="it-IT" dirty="0">
                <a:solidFill>
                  <a:srgbClr val="FF0000"/>
                </a:solidFill>
              </a:rPr>
              <a:t>!</a:t>
            </a:r>
            <a:endParaRPr lang="en-GB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2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00D096D-A2AC-D041-B39D-6068E362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2B67491-EF37-4C6F-2040-C366C618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886DEE-3006-7639-F2CF-327F1FCA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60</a:t>
            </a:fld>
            <a:endParaRPr lang="en-US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7FCCF62-E3F0-B7D4-323D-1177E377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FCB6DBAB-9A04-F2E6-78B5-BFFDA954BEDA}"/>
              </a:ext>
            </a:extLst>
          </p:cNvPr>
          <p:cNvGrpSpPr>
            <a:grpSpLocks noChangeAspect="1"/>
          </p:cNvGrpSpPr>
          <p:nvPr/>
        </p:nvGrpSpPr>
        <p:grpSpPr>
          <a:xfrm>
            <a:off x="8121853" y="1032652"/>
            <a:ext cx="3581129" cy="3132672"/>
            <a:chOff x="8258095" y="-2408794"/>
            <a:chExt cx="3483857" cy="3257071"/>
          </a:xfrm>
        </p:grpSpPr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0F1B1014-3AE1-A286-CF86-C9B94079D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619"/>
            <a:stretch>
              <a:fillRect/>
            </a:stretch>
          </p:blipFill>
          <p:spPr>
            <a:xfrm>
              <a:off x="8258095" y="-1726909"/>
              <a:ext cx="3483857" cy="2575186"/>
            </a:xfrm>
            <a:prstGeom prst="rect">
              <a:avLst/>
            </a:prstGeom>
          </p:spPr>
        </p:pic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3F01075-38AD-F696-7B6A-9F07169C5BC1}"/>
                </a:ext>
              </a:extLst>
            </p:cNvPr>
            <p:cNvSpPr txBox="1"/>
            <p:nvPr/>
          </p:nvSpPr>
          <p:spPr>
            <a:xfrm>
              <a:off x="8425262" y="-2408794"/>
              <a:ext cx="3092538" cy="472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tx2">
                      <a:lumMod val="75000"/>
                      <a:lumOff val="25000"/>
                    </a:schemeClr>
                  </a:solidFill>
                </a:defRPr>
              </a:lvl1pPr>
            </a:lstStyle>
            <a:p>
              <a:r>
                <a:rPr lang="en-US" noProof="0" dirty="0"/>
                <a:t>Y-position correlation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88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D086BAB-A582-A6AC-B67E-03531477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A5F7AD-F976-6859-FC60-4BF61CCA6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F2793CF4-E1F7-2F45-2305-2650E610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61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84D9F9-E2A6-E071-62F1-2D4F98EC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noProof="0" dirty="0"/>
              <a:t>EOS for nuclear matter</a:t>
            </a:r>
            <a:endParaRPr lang="en-US" noProof="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8F6CC6-D075-83CF-E8AB-7714D527C70E}"/>
              </a:ext>
            </a:extLst>
          </p:cNvPr>
          <p:cNvSpPr txBox="1"/>
          <p:nvPr/>
        </p:nvSpPr>
        <p:spPr>
          <a:xfrm>
            <a:off x="763772" y="615586"/>
            <a:ext cx="10694581" cy="767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Tx/>
              <a:buNone/>
              <a:defRPr sz="2000">
                <a:latin typeface="Times New Roman" pitchFamily="18" charset="0"/>
                <a:cs typeface="Times New Roman" pitchFamily="18" charset="0"/>
              </a:defRPr>
            </a:lvl1pPr>
            <a:lvl2pPr marL="742950" lvl="1" indent="-285750">
              <a:spcBef>
                <a:spcPct val="20000"/>
              </a:spcBef>
              <a:buFont typeface="Arial" pitchFamily="34" charset="0"/>
              <a:buChar char="–"/>
              <a:defRPr sz="2000"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en-US" sz="2200" noProof="0" dirty="0">
                <a:solidFill>
                  <a:schemeClr val="tx2">
                    <a:lumMod val="50000"/>
                    <a:lumOff val="50000"/>
                  </a:schemeClr>
                </a:solidFill>
                <a:latin typeface="Garamond" panose="02020404030301010803" pitchFamily="18" charset="0"/>
                <a:cs typeface="Calibri" panose="020F0502020204030204" pitchFamily="34" charset="0"/>
              </a:rPr>
              <a:t>The nuclear EOS describes the relation between  energy, pressure, density, temperature and isospin asymmetry.  It is an essential ingredient in nuclear physics and astrophysics.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98E28EAB-78DD-599A-7A51-063A07B0DBB6}"/>
                  </a:ext>
                </a:extLst>
              </p:cNvPr>
              <p:cNvSpPr/>
              <p:nvPr/>
            </p:nvSpPr>
            <p:spPr>
              <a:xfrm>
                <a:off x="5639681" y="2549957"/>
                <a:ext cx="6248400" cy="105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noProof="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Question: how  E/A depends on the  density ρ and isospin asymmetry δ=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𝝔</m:t>
                            </m:r>
                          </m:e>
                          <m:sub>
                            <m: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sz="2400" b="1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𝝔</m:t>
                            </m:r>
                          </m:e>
                          <m:sub>
                            <m: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𝝔</m:t>
                            </m:r>
                          </m:e>
                          <m:sub>
                            <m: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sz="2400" b="1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𝝔</m:t>
                            </m:r>
                          </m:e>
                          <m:sub>
                            <m:r>
                              <a:rPr lang="en-US" sz="24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b="1" noProof="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98E28EAB-78DD-599A-7A51-063A07B0D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681" y="2549957"/>
                <a:ext cx="6248400" cy="1059072"/>
              </a:xfrm>
              <a:prstGeom prst="rect">
                <a:avLst/>
              </a:prstGeom>
              <a:blipFill>
                <a:blip r:embed="rId2"/>
                <a:stretch>
                  <a:fillRect l="-878" t="-4598" r="-20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CEABD2B9-9F1C-8EC3-B843-855CB748BA6F}"/>
              </a:ext>
            </a:extLst>
          </p:cNvPr>
          <p:cNvGrpSpPr/>
          <p:nvPr/>
        </p:nvGrpSpPr>
        <p:grpSpPr>
          <a:xfrm>
            <a:off x="692980" y="1857461"/>
            <a:ext cx="5328592" cy="3978618"/>
            <a:chOff x="-108520" y="2708920"/>
            <a:chExt cx="5328592" cy="397861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4EE6C9F-3A04-F2C0-FB76-CFBC8D7CE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5496" y="3068960"/>
              <a:ext cx="4802685" cy="32400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Figura a mano libera 4">
              <a:extLst>
                <a:ext uri="{FF2B5EF4-FFF2-40B4-BE49-F238E27FC236}">
                  <a16:creationId xmlns:a16="http://schemas.microsoft.com/office/drawing/2014/main" id="{B14A26F0-693B-3B24-70D0-27827221FCC2}"/>
                </a:ext>
              </a:extLst>
            </p:cNvPr>
            <p:cNvSpPr/>
            <p:nvPr/>
          </p:nvSpPr>
          <p:spPr>
            <a:xfrm>
              <a:off x="624389" y="5229200"/>
              <a:ext cx="665646" cy="59373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63" h="1819">
                  <a:moveTo>
                    <a:pt x="0" y="1819"/>
                  </a:moveTo>
                  <a:cubicBezTo>
                    <a:pt x="1230" y="-2274"/>
                    <a:pt x="2163" y="1819"/>
                    <a:pt x="2163" y="1819"/>
                  </a:cubicBezTo>
                  <a:close/>
                </a:path>
              </a:pathLst>
            </a:custGeom>
            <a:solidFill>
              <a:srgbClr val="83CAFF">
                <a:alpha val="50000"/>
              </a:srgb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78903" tIns="39452" rIns="78903" bIns="39452" anchor="ctr" anchorCtr="1" compatLnSpc="1"/>
            <a:lstStyle/>
            <a:p>
              <a:pPr algn="ctr">
                <a:lnSpc>
                  <a:spcPct val="97000"/>
                </a:lnSpc>
                <a:tabLst>
                  <a:tab pos="0" algn="l"/>
                  <a:tab pos="393567" algn="l"/>
                  <a:tab pos="787451" algn="l"/>
                  <a:tab pos="1181336" algn="l"/>
                  <a:tab pos="1575219" algn="l"/>
                  <a:tab pos="1969103" algn="l"/>
                  <a:tab pos="2362987" algn="l"/>
                  <a:tab pos="2756871" algn="l"/>
                  <a:tab pos="3150755" algn="l"/>
                  <a:tab pos="3544637" algn="l"/>
                  <a:tab pos="3938522" algn="l"/>
                  <a:tab pos="4332405" algn="l"/>
                  <a:tab pos="4726290" algn="l"/>
                  <a:tab pos="5120173" algn="l"/>
                  <a:tab pos="5514057" algn="l"/>
                  <a:tab pos="5907941" algn="l"/>
                  <a:tab pos="6301825" algn="l"/>
                  <a:tab pos="6695709" algn="l"/>
                  <a:tab pos="7089591" algn="l"/>
                  <a:tab pos="7483476" algn="l"/>
                  <a:tab pos="7877360" algn="l"/>
                </a:tabLst>
              </a:pPr>
              <a:endParaRPr lang="en-US" sz="1600" noProof="0" dirty="0"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60B9433-1F2B-A420-5D98-82322FBA38AA}"/>
                </a:ext>
              </a:extLst>
            </p:cNvPr>
            <p:cNvSpPr txBox="1"/>
            <p:nvPr/>
          </p:nvSpPr>
          <p:spPr>
            <a:xfrm>
              <a:off x="557116" y="5229200"/>
              <a:ext cx="1552693" cy="4976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78903" tIns="39452" rIns="78903" bIns="39452" anchorCtr="0" compatLnSpc="1">
              <a:spAutoFit/>
            </a:bodyPr>
            <a:lstStyle/>
            <a:p>
              <a:pPr algn="ctr">
                <a:lnSpc>
                  <a:spcPct val="97000"/>
                </a:lnSpc>
                <a:tabLst>
                  <a:tab pos="0" algn="l"/>
                  <a:tab pos="393567" algn="l"/>
                  <a:tab pos="787451" algn="l"/>
                  <a:tab pos="1181336" algn="l"/>
                  <a:tab pos="1575219" algn="l"/>
                  <a:tab pos="1969103" algn="l"/>
                  <a:tab pos="2362987" algn="l"/>
                  <a:tab pos="2756871" algn="l"/>
                  <a:tab pos="3150755" algn="l"/>
                  <a:tab pos="3544637" algn="l"/>
                  <a:tab pos="3938522" algn="l"/>
                  <a:tab pos="4332405" algn="l"/>
                  <a:tab pos="4726290" algn="l"/>
                  <a:tab pos="5120173" algn="l"/>
                  <a:tab pos="5514057" algn="l"/>
                  <a:tab pos="5907941" algn="l"/>
                  <a:tab pos="6301825" algn="l"/>
                  <a:tab pos="6695709" algn="l"/>
                  <a:tab pos="7089591" algn="l"/>
                  <a:tab pos="7483476" algn="l"/>
                  <a:tab pos="7877360" algn="l"/>
                </a:tabLst>
              </a:pPr>
              <a:r>
                <a:rPr lang="en-US" sz="1400" noProof="0" dirty="0">
                  <a:solidFill>
                    <a:srgbClr val="000000"/>
                  </a:solidFill>
                  <a:latin typeface="Arial Unicode MS" pitchFamily="34"/>
                  <a:ea typeface="Bitstream Vera Sans" pitchFamily="2"/>
                  <a:cs typeface="Bitstream Vera Sans" pitchFamily="2"/>
                </a:rPr>
                <a:t>Liquid gas coexistence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BFD5882-66A8-4A40-B0A9-13A821492A50}"/>
                </a:ext>
              </a:extLst>
            </p:cNvPr>
            <p:cNvSpPr txBox="1"/>
            <p:nvPr/>
          </p:nvSpPr>
          <p:spPr>
            <a:xfrm>
              <a:off x="224959" y="2708920"/>
              <a:ext cx="4995113" cy="3632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78903" tIns="39452" rIns="78903" bIns="39452" anchorCtr="0" compatLnSpc="1">
              <a:spAutoFit/>
            </a:bodyPr>
            <a:lstStyle/>
            <a:p>
              <a:pPr algn="ctr">
                <a:lnSpc>
                  <a:spcPct val="97000"/>
                </a:lnSpc>
                <a:tabLst>
                  <a:tab pos="0" algn="l"/>
                  <a:tab pos="393567" algn="l"/>
                  <a:tab pos="787451" algn="l"/>
                  <a:tab pos="1181336" algn="l"/>
                  <a:tab pos="1575219" algn="l"/>
                  <a:tab pos="1969103" algn="l"/>
                  <a:tab pos="2362987" algn="l"/>
                  <a:tab pos="2756871" algn="l"/>
                  <a:tab pos="3150755" algn="l"/>
                  <a:tab pos="3544637" algn="l"/>
                  <a:tab pos="3938522" algn="l"/>
                  <a:tab pos="4332405" algn="l"/>
                  <a:tab pos="4726290" algn="l"/>
                  <a:tab pos="5120173" algn="l"/>
                  <a:tab pos="5514057" algn="l"/>
                  <a:tab pos="5907941" algn="l"/>
                  <a:tab pos="6301825" algn="l"/>
                  <a:tab pos="6695709" algn="l"/>
                  <a:tab pos="7089591" algn="l"/>
                  <a:tab pos="7483476" algn="l"/>
                  <a:tab pos="7877360" algn="l"/>
                </a:tabLst>
              </a:pPr>
              <a:r>
                <a:rPr lang="en-US" sz="1900" b="1" noProof="0" dirty="0">
                  <a:latin typeface="Garamond" pitchFamily="18" charset="0"/>
                  <a:ea typeface="Bitstream Vera Sans" pitchFamily="2"/>
                  <a:cs typeface="Bitstream Vera Sans" pitchFamily="2"/>
                </a:rPr>
                <a:t>Nuclear matter phase diagram (schematic)</a:t>
              </a:r>
            </a:p>
          </p:txBody>
        </p:sp>
        <p:sp>
          <p:nvSpPr>
            <p:cNvPr id="14" name="Connettore 1 11">
              <a:extLst>
                <a:ext uri="{FF2B5EF4-FFF2-40B4-BE49-F238E27FC236}">
                  <a16:creationId xmlns:a16="http://schemas.microsoft.com/office/drawing/2014/main" id="{901C3A0A-8CD5-2181-B299-AAD9A0763984}"/>
                </a:ext>
              </a:extLst>
            </p:cNvPr>
            <p:cNvSpPr/>
            <p:nvPr/>
          </p:nvSpPr>
          <p:spPr>
            <a:xfrm flipH="1">
              <a:off x="179511" y="5778428"/>
              <a:ext cx="486125" cy="5174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olid"/>
              <a:headEnd type="arrow"/>
            </a:ln>
          </p:spPr>
          <p:txBody>
            <a:bodyPr vert="horz" lIns="83637" tIns="44186" rIns="83637" bIns="44186" anchor="ctr" anchorCtr="1" compatLnSpc="1"/>
            <a:lstStyle/>
            <a:p>
              <a:pPr algn="ctr">
                <a:lnSpc>
                  <a:spcPct val="97000"/>
                </a:lnSpc>
                <a:tabLst>
                  <a:tab pos="0" algn="l"/>
                  <a:tab pos="393567" algn="l"/>
                  <a:tab pos="787451" algn="l"/>
                  <a:tab pos="1181336" algn="l"/>
                  <a:tab pos="1575219" algn="l"/>
                  <a:tab pos="1969103" algn="l"/>
                  <a:tab pos="2362987" algn="l"/>
                  <a:tab pos="2756871" algn="l"/>
                  <a:tab pos="3150755" algn="l"/>
                  <a:tab pos="3544637" algn="l"/>
                  <a:tab pos="3938522" algn="l"/>
                  <a:tab pos="4332405" algn="l"/>
                  <a:tab pos="4726290" algn="l"/>
                  <a:tab pos="5120173" algn="l"/>
                  <a:tab pos="5514057" algn="l"/>
                  <a:tab pos="5907941" algn="l"/>
                  <a:tab pos="6301825" algn="l"/>
                  <a:tab pos="6695709" algn="l"/>
                  <a:tab pos="7089591" algn="l"/>
                  <a:tab pos="7483476" algn="l"/>
                  <a:tab pos="7877360" algn="l"/>
                </a:tabLst>
              </a:pPr>
              <a:endParaRPr lang="en-US" sz="1600" noProof="0" dirty="0"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FA6B85E-8459-A32B-897F-BC59FDC0020F}"/>
                </a:ext>
              </a:extLst>
            </p:cNvPr>
            <p:cNvSpPr txBox="1"/>
            <p:nvPr/>
          </p:nvSpPr>
          <p:spPr>
            <a:xfrm>
              <a:off x="-108520" y="6309320"/>
              <a:ext cx="665636" cy="37821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78903" tIns="39452" rIns="78903" bIns="39452" anchorCtr="0" compatLnSpc="1">
              <a:spAutoFit/>
            </a:bodyPr>
            <a:lstStyle/>
            <a:p>
              <a:pPr algn="ctr">
                <a:lnSpc>
                  <a:spcPct val="97000"/>
                </a:lnSpc>
                <a:tabLst>
                  <a:tab pos="0" algn="l"/>
                  <a:tab pos="393567" algn="l"/>
                  <a:tab pos="787451" algn="l"/>
                  <a:tab pos="1181336" algn="l"/>
                  <a:tab pos="1575219" algn="l"/>
                  <a:tab pos="1969103" algn="l"/>
                  <a:tab pos="2362987" algn="l"/>
                  <a:tab pos="2756871" algn="l"/>
                  <a:tab pos="3150755" algn="l"/>
                  <a:tab pos="3544637" algn="l"/>
                  <a:tab pos="3938522" algn="l"/>
                  <a:tab pos="4332405" algn="l"/>
                  <a:tab pos="4726290" algn="l"/>
                  <a:tab pos="5120173" algn="l"/>
                  <a:tab pos="5514057" algn="l"/>
                  <a:tab pos="5907941" algn="l"/>
                  <a:tab pos="6301825" algn="l"/>
                  <a:tab pos="6695709" algn="l"/>
                  <a:tab pos="7089591" algn="l"/>
                  <a:tab pos="7483476" algn="l"/>
                  <a:tab pos="7877360" algn="l"/>
                </a:tabLst>
              </a:pPr>
              <a:r>
                <a:rPr lang="en-US" sz="2000" b="1" noProof="0" dirty="0">
                  <a:solidFill>
                    <a:srgbClr val="000000"/>
                  </a:solidFill>
                  <a:latin typeface="Times New Roman" pitchFamily="18" charset="0"/>
                  <a:ea typeface="Bitstream Vera Sans" pitchFamily="2"/>
                  <a:cs typeface="Times New Roman" pitchFamily="18" charset="0"/>
                </a:rPr>
                <a:t>N/Z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EF86EE0-CDE1-7719-E909-FBCD598DA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99592" y="6309463"/>
              <a:ext cx="806348" cy="359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E8FF1AF-5773-9AF0-6D45-CDE6BC35B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2266613" y="5082763"/>
              <a:ext cx="478760" cy="583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Connettore 1 15">
              <a:extLst>
                <a:ext uri="{FF2B5EF4-FFF2-40B4-BE49-F238E27FC236}">
                  <a16:creationId xmlns:a16="http://schemas.microsoft.com/office/drawing/2014/main" id="{6DBE124A-684C-D82C-66DC-CAC4E1938ED5}"/>
                </a:ext>
              </a:extLst>
            </p:cNvPr>
            <p:cNvSpPr/>
            <p:nvPr/>
          </p:nvSpPr>
          <p:spPr>
            <a:xfrm flipH="1" flipV="1">
              <a:off x="1705939" y="4970255"/>
              <a:ext cx="728305" cy="2250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78903" tIns="39452" rIns="78903" bIns="39452" anchor="ctr" anchorCtr="1" compatLnSpc="1"/>
            <a:lstStyle/>
            <a:p>
              <a:pPr algn="ctr">
                <a:lnSpc>
                  <a:spcPct val="97000"/>
                </a:lnSpc>
                <a:tabLst>
                  <a:tab pos="0" algn="l"/>
                  <a:tab pos="393567" algn="l"/>
                  <a:tab pos="787451" algn="l"/>
                  <a:tab pos="1181336" algn="l"/>
                  <a:tab pos="1575219" algn="l"/>
                  <a:tab pos="1969103" algn="l"/>
                  <a:tab pos="2362987" algn="l"/>
                  <a:tab pos="2756871" algn="l"/>
                  <a:tab pos="3150755" algn="l"/>
                  <a:tab pos="3544637" algn="l"/>
                  <a:tab pos="3938522" algn="l"/>
                  <a:tab pos="4332405" algn="l"/>
                  <a:tab pos="4726290" algn="l"/>
                  <a:tab pos="5120173" algn="l"/>
                  <a:tab pos="5514057" algn="l"/>
                  <a:tab pos="5907941" algn="l"/>
                  <a:tab pos="6301825" algn="l"/>
                  <a:tab pos="6695709" algn="l"/>
                  <a:tab pos="7089591" algn="l"/>
                  <a:tab pos="7483476" algn="l"/>
                  <a:tab pos="7877360" algn="l"/>
                </a:tabLst>
              </a:pPr>
              <a:endParaRPr lang="en-US" sz="1600" noProof="0" dirty="0"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endParaRPr>
            </a:p>
          </p:txBody>
        </p:sp>
        <p:sp>
          <p:nvSpPr>
            <p:cNvPr id="19" name="Connettore 1 16">
              <a:extLst>
                <a:ext uri="{FF2B5EF4-FFF2-40B4-BE49-F238E27FC236}">
                  <a16:creationId xmlns:a16="http://schemas.microsoft.com/office/drawing/2014/main" id="{BD4FF664-30B3-D27F-0769-2BFBE4F6B870}"/>
                </a:ext>
              </a:extLst>
            </p:cNvPr>
            <p:cNvSpPr/>
            <p:nvPr/>
          </p:nvSpPr>
          <p:spPr>
            <a:xfrm flipV="1">
              <a:off x="1301073" y="5769618"/>
              <a:ext cx="0" cy="4500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78903" tIns="39452" rIns="78903" bIns="39452" anchor="ctr" anchorCtr="1" compatLnSpc="1"/>
            <a:lstStyle/>
            <a:p>
              <a:pPr algn="ctr">
                <a:lnSpc>
                  <a:spcPct val="97000"/>
                </a:lnSpc>
                <a:tabLst>
                  <a:tab pos="0" algn="l"/>
                  <a:tab pos="393567" algn="l"/>
                  <a:tab pos="787451" algn="l"/>
                  <a:tab pos="1181336" algn="l"/>
                  <a:tab pos="1575219" algn="l"/>
                  <a:tab pos="1969103" algn="l"/>
                  <a:tab pos="2362987" algn="l"/>
                  <a:tab pos="2756871" algn="l"/>
                  <a:tab pos="3150755" algn="l"/>
                  <a:tab pos="3544637" algn="l"/>
                  <a:tab pos="3938522" algn="l"/>
                  <a:tab pos="4332405" algn="l"/>
                  <a:tab pos="4726290" algn="l"/>
                  <a:tab pos="5120173" algn="l"/>
                  <a:tab pos="5514057" algn="l"/>
                  <a:tab pos="5907941" algn="l"/>
                  <a:tab pos="6301825" algn="l"/>
                  <a:tab pos="6695709" algn="l"/>
                  <a:tab pos="7089591" algn="l"/>
                  <a:tab pos="7483476" algn="l"/>
                  <a:tab pos="7877360" algn="l"/>
                </a:tabLst>
              </a:pPr>
              <a:endParaRPr lang="en-US" sz="1600" noProof="0" dirty="0"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D60016D-E972-86C5-90A0-94F5937DA605}"/>
                </a:ext>
              </a:extLst>
            </p:cNvPr>
            <p:cNvSpPr txBox="1"/>
            <p:nvPr/>
          </p:nvSpPr>
          <p:spPr>
            <a:xfrm>
              <a:off x="1366788" y="4754350"/>
              <a:ext cx="468908" cy="2588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78903" tIns="39452" rIns="78903" bIns="39452" anchorCtr="0" compatLnSpc="1">
              <a:spAutoFit/>
            </a:bodyPr>
            <a:lstStyle/>
            <a:p>
              <a:pPr algn="ctr">
                <a:lnSpc>
                  <a:spcPct val="97000"/>
                </a:lnSpc>
                <a:tabLst>
                  <a:tab pos="0" algn="l"/>
                  <a:tab pos="393567" algn="l"/>
                  <a:tab pos="787451" algn="l"/>
                  <a:tab pos="1181336" algn="l"/>
                  <a:tab pos="1575219" algn="l"/>
                  <a:tab pos="1969103" algn="l"/>
                  <a:tab pos="2362987" algn="l"/>
                  <a:tab pos="2756871" algn="l"/>
                  <a:tab pos="3150755" algn="l"/>
                  <a:tab pos="3544637" algn="l"/>
                  <a:tab pos="3938522" algn="l"/>
                  <a:tab pos="4332405" algn="l"/>
                  <a:tab pos="4726290" algn="l"/>
                  <a:tab pos="5120173" algn="l"/>
                  <a:tab pos="5514057" algn="l"/>
                  <a:tab pos="5907941" algn="l"/>
                  <a:tab pos="6301825" algn="l"/>
                  <a:tab pos="6695709" algn="l"/>
                  <a:tab pos="7089591" algn="l"/>
                  <a:tab pos="7483476" algn="l"/>
                  <a:tab pos="7877360" algn="l"/>
                </a:tabLst>
              </a:pPr>
              <a:r>
                <a:rPr lang="en-US" sz="1200" noProof="0" dirty="0">
                  <a:solidFill>
                    <a:srgbClr val="000000"/>
                  </a:solidFill>
                  <a:latin typeface="Arial Unicode MS" pitchFamily="34"/>
                  <a:ea typeface="Bitstream Vera Sans" pitchFamily="2"/>
                  <a:cs typeface="Bitstream Vera Sans" pitchFamily="2"/>
                </a:rPr>
                <a:t>SIS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F187EBC-A5A4-F913-11A7-ED8A72517A13}"/>
              </a:ext>
            </a:extLst>
          </p:cNvPr>
          <p:cNvSpPr txBox="1"/>
          <p:nvPr/>
        </p:nvSpPr>
        <p:spPr>
          <a:xfrm>
            <a:off x="2201627" y="368275"/>
            <a:ext cx="73805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144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287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431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574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endParaRPr lang="en-US" sz="2800" b="1" noProof="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D268B82-A0FA-9178-78C4-E74948CB0451}"/>
              </a:ext>
            </a:extLst>
          </p:cNvPr>
          <p:cNvSpPr txBox="1"/>
          <p:nvPr/>
        </p:nvSpPr>
        <p:spPr>
          <a:xfrm>
            <a:off x="6792084" y="4032304"/>
            <a:ext cx="4447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noProof="0" dirty="0">
                <a:solidFill>
                  <a:srgbClr val="FF0000"/>
                </a:solidFill>
                <a:latin typeface="Garamond" panose="02020404030301010803" pitchFamily="18" charset="0"/>
              </a:rPr>
              <a:t>E/A(ρ, δ)=????  </a:t>
            </a:r>
          </a:p>
        </p:txBody>
      </p:sp>
    </p:spTree>
    <p:extLst>
      <p:ext uri="{BB962C8B-B14F-4D97-AF65-F5344CB8AC3E}">
        <p14:creationId xmlns:p14="http://schemas.microsoft.com/office/powerpoint/2010/main" val="25765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9F6C836-7549-4DCA-33EB-7D301ED67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8505A8-51BC-3C41-65C3-0BDC19BA8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884A3B-CE08-3747-498E-24E182CD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62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147B86C-E311-711B-373E-2D50470E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b="1" noProof="0" dirty="0">
                <a:cs typeface="Calibri" panose="020F0502020204030204" pitchFamily="34" charset="0"/>
              </a:rPr>
              <a:t>EOS of asymmetric nuclear matter: symmetry energy</a:t>
            </a:r>
            <a:endParaRPr lang="en-US" sz="2200" noProof="0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9B795C8-D0F2-0356-13D7-40BF1A0CF915}"/>
              </a:ext>
            </a:extLst>
          </p:cNvPr>
          <p:cNvGrpSpPr/>
          <p:nvPr/>
        </p:nvGrpSpPr>
        <p:grpSpPr>
          <a:xfrm>
            <a:off x="430500" y="954600"/>
            <a:ext cx="4107498" cy="3365866"/>
            <a:chOff x="384212" y="574297"/>
            <a:chExt cx="4107498" cy="3365866"/>
          </a:xfrm>
        </p:grpSpPr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212" y="574297"/>
              <a:ext cx="4107498" cy="3365866"/>
            </a:xfrm>
            <a:prstGeom prst="rect">
              <a:avLst/>
            </a:prstGeom>
          </p:spPr>
        </p:pic>
        <p:sp>
          <p:nvSpPr>
            <p:cNvPr id="33" name="CasellaDiTesto 32"/>
            <p:cNvSpPr txBox="1"/>
            <p:nvPr/>
          </p:nvSpPr>
          <p:spPr>
            <a:xfrm>
              <a:off x="490537" y="3055755"/>
              <a:ext cx="1106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-16 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5402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A3FC78A4-B25F-3451-FC01-2F87496B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6A06104-B87D-69A5-946F-DB63001A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1st NUSDAF Collaboration Meeting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C0FED78C-241C-7D39-2089-1B5F8426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63</a:t>
            </a:fld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39CB0D-C506-AF4E-DEB8-A362C159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noProof="0" dirty="0"/>
              <a:t>n/p flows: symmetry energy at high-densities</a:t>
            </a: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6F70810C-96C4-6A9A-372C-9F9007581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5737" r="7135" b="3807"/>
          <a:stretch/>
        </p:blipFill>
        <p:spPr>
          <a:xfrm>
            <a:off x="6894181" y="720889"/>
            <a:ext cx="3926219" cy="5142304"/>
          </a:xfrm>
          <a:prstGeom prst="rect">
            <a:avLst/>
          </a:prstGeom>
        </p:spPr>
      </p:pic>
      <p:sp>
        <p:nvSpPr>
          <p:cNvPr id="7" name="Ellipse 14">
            <a:extLst>
              <a:ext uri="{FF2B5EF4-FFF2-40B4-BE49-F238E27FC236}">
                <a16:creationId xmlns:a16="http://schemas.microsoft.com/office/drawing/2014/main" id="{8C764779-7082-F239-2089-B9A07B5148BA}"/>
              </a:ext>
            </a:extLst>
          </p:cNvPr>
          <p:cNvSpPr/>
          <p:nvPr/>
        </p:nvSpPr>
        <p:spPr bwMode="auto">
          <a:xfrm>
            <a:off x="8497796" y="3249052"/>
            <a:ext cx="1626919" cy="855024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28" tIns="45715" rIns="91428" bIns="45715" numCol="1" spcCol="0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noProof="0" dirty="0">
              <a:solidFill>
                <a:srgbClr val="000000"/>
              </a:solidFill>
            </a:endParaRPr>
          </a:p>
        </p:txBody>
      </p:sp>
      <p:sp>
        <p:nvSpPr>
          <p:cNvPr id="8" name="Ellipse 15">
            <a:extLst>
              <a:ext uri="{FF2B5EF4-FFF2-40B4-BE49-F238E27FC236}">
                <a16:creationId xmlns:a16="http://schemas.microsoft.com/office/drawing/2014/main" id="{06DD287D-C86D-1039-A4EF-AC17ED80CFAD}"/>
              </a:ext>
            </a:extLst>
          </p:cNvPr>
          <p:cNvSpPr/>
          <p:nvPr/>
        </p:nvSpPr>
        <p:spPr bwMode="auto">
          <a:xfrm>
            <a:off x="8497795" y="1062423"/>
            <a:ext cx="1626919" cy="855024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28" tIns="45715" rIns="91428" bIns="45715" numCol="1" spcCol="0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noProof="0" dirty="0">
              <a:solidFill>
                <a:srgbClr val="000000"/>
              </a:solidFill>
            </a:endParaRP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A4969DD0-1C22-E41F-195B-E06B8F140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714" y="5881566"/>
            <a:ext cx="1766357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/>
          <a:p>
            <a:r>
              <a:rPr lang="en-US" sz="1200" noProof="0" dirty="0" err="1"/>
              <a:t>UrQMD</a:t>
            </a:r>
            <a:r>
              <a:rPr lang="en-US" sz="1200" noProof="0" dirty="0"/>
              <a:t>*: Qingfeng Li</a:t>
            </a:r>
            <a:endParaRPr lang="en-US" sz="1200" noProof="0" dirty="0">
              <a:solidFill>
                <a:srgbClr val="000066"/>
              </a:solidFill>
            </a:endParaRPr>
          </a:p>
          <a:p>
            <a:r>
              <a:rPr lang="en-US" sz="1200" noProof="0" dirty="0"/>
              <a:t>Data. W. Reisdorf et al.</a:t>
            </a:r>
          </a:p>
          <a:p>
            <a:endParaRPr lang="en-US" sz="1200" noProof="0" dirty="0">
              <a:solidFill>
                <a:srgbClr val="000066"/>
              </a:solidFill>
            </a:endParaRP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6189B9BE-D54D-6F81-9C1D-72E70D08F95D}"/>
              </a:ext>
            </a:extLst>
          </p:cNvPr>
          <p:cNvSpPr txBox="1"/>
          <p:nvPr/>
        </p:nvSpPr>
        <p:spPr>
          <a:xfrm>
            <a:off x="130583" y="4104076"/>
            <a:ext cx="6984776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FFC000"/>
              </a:buClr>
              <a:buSzPct val="120000"/>
            </a:pPr>
            <a:r>
              <a:rPr lang="en-US" sz="2000" noProof="0" dirty="0"/>
              <a:t>Parametrization for SE used in </a:t>
            </a:r>
            <a:r>
              <a:rPr lang="en-US" sz="2000" noProof="0" dirty="0" err="1"/>
              <a:t>UrQMD</a:t>
            </a:r>
            <a:r>
              <a:rPr lang="en-US" sz="2000" noProof="0" dirty="0"/>
              <a:t>* model: </a:t>
            </a:r>
          </a:p>
          <a:p>
            <a:pPr>
              <a:lnSpc>
                <a:spcPct val="110000"/>
              </a:lnSpc>
              <a:buClr>
                <a:srgbClr val="FFC000"/>
              </a:buClr>
              <a:buSzPct val="120000"/>
            </a:pPr>
            <a:r>
              <a:rPr lang="en-US" sz="2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sz="2000" baseline="-25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sz="2000" baseline="-25000" noProof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noProof="0" dirty="0">
                <a:solidFill>
                  <a:srgbClr val="000000"/>
                </a:solidFill>
                <a:cs typeface="Arial" panose="020B0604020202020204" pitchFamily="34" charset="0"/>
              </a:rPr>
              <a:t>= </a:t>
            </a:r>
            <a:r>
              <a:rPr lang="en-US" sz="2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sz="2000" baseline="-25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sz="2000" baseline="30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pot</a:t>
            </a:r>
            <a:r>
              <a:rPr lang="en-US" sz="2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+E</a:t>
            </a:r>
            <a:r>
              <a:rPr lang="en-US" sz="2000" baseline="-25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sz="2000" baseline="30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kin</a:t>
            </a:r>
            <a:r>
              <a:rPr lang="en-US" sz="2000" noProof="0" dirty="0">
                <a:solidFill>
                  <a:srgbClr val="000000"/>
                </a:solidFill>
                <a:cs typeface="Arial" panose="020B0604020202020204" pitchFamily="34" charset="0"/>
              </a:rPr>
              <a:t> = 22MeV·(</a:t>
            </a:r>
            <a:r>
              <a:rPr lang="en-US" sz="2000" noProof="0" dirty="0">
                <a:solidFill>
                  <a:srgbClr val="000000"/>
                </a:solidFill>
              </a:rPr>
              <a:t>ρ/ρ</a:t>
            </a:r>
            <a:r>
              <a:rPr lang="en-US" sz="2000" baseline="-25000" noProof="0" dirty="0">
                <a:solidFill>
                  <a:srgbClr val="000000"/>
                </a:solidFill>
              </a:rPr>
              <a:t>0</a:t>
            </a:r>
            <a:r>
              <a:rPr lang="en-US" sz="2000" noProof="0" dirty="0">
                <a:solidFill>
                  <a:srgbClr val="000000"/>
                </a:solidFill>
              </a:rPr>
              <a:t>)</a:t>
            </a:r>
            <a:r>
              <a:rPr lang="en-US" sz="2000" baseline="46000" noProof="0" dirty="0">
                <a:solidFill>
                  <a:srgbClr val="000000"/>
                </a:solidFill>
                <a:latin typeface="Times New Roman" pitchFamily="18" charset="0"/>
              </a:rPr>
              <a:t>γ</a:t>
            </a:r>
            <a:r>
              <a:rPr lang="en-US" sz="2000" noProof="0" dirty="0">
                <a:solidFill>
                  <a:srgbClr val="000000"/>
                </a:solidFill>
                <a:cs typeface="Arial" panose="020B0604020202020204" pitchFamily="34" charset="0"/>
              </a:rPr>
              <a:t>+12MeV·(</a:t>
            </a:r>
            <a:r>
              <a:rPr lang="en-US" sz="2000" noProof="0" dirty="0">
                <a:solidFill>
                  <a:srgbClr val="000000"/>
                </a:solidFill>
              </a:rPr>
              <a:t>ρ/ρ</a:t>
            </a:r>
            <a:r>
              <a:rPr lang="en-US" sz="2000" baseline="-25000" noProof="0" dirty="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  <a:r>
              <a:rPr lang="en-US" sz="2000" noProof="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en-US" sz="2000" baseline="30000" noProof="0" dirty="0">
                <a:solidFill>
                  <a:srgbClr val="000000"/>
                </a:solidFill>
                <a:cs typeface="Arial" panose="020B0604020202020204" pitchFamily="34" charset="0"/>
              </a:rPr>
              <a:t>2/3 </a:t>
            </a: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16EECA1C-C9D6-C12F-B75C-99852EFC6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1982"/>
            <a:ext cx="3158714" cy="316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D92F6F2-4FAF-C03D-3B76-22F10FC99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2DF8FD6-D0A3-D21E-C5C1-45853A90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DDA1A3-9C1E-D242-2E15-B2259369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64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168A103-6165-BF9E-EC19-4601AE6B8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194"/>
            <a:ext cx="9013590" cy="63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695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A76FCF7-51C6-71A4-0CB9-63CDCEA13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2CDB7F1-966A-3816-27C4-61372C38E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A04A97-4F89-9945-944D-DAF9DAD9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65</a:t>
            </a:fld>
            <a:endParaRPr lang="en-US" noProof="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0BC6AE1-9990-05CB-9407-F44DBCA6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grpSp>
        <p:nvGrpSpPr>
          <p:cNvPr id="19" name="Gruppo 18"/>
          <p:cNvGrpSpPr/>
          <p:nvPr/>
        </p:nvGrpSpPr>
        <p:grpSpPr>
          <a:xfrm>
            <a:off x="2641599" y="1197182"/>
            <a:ext cx="4428263" cy="4555488"/>
            <a:chOff x="80195" y="1559506"/>
            <a:chExt cx="4428263" cy="4555488"/>
          </a:xfrm>
        </p:grpSpPr>
        <p:grpSp>
          <p:nvGrpSpPr>
            <p:cNvPr id="6" name="Gruppo 5"/>
            <p:cNvGrpSpPr/>
            <p:nvPr/>
          </p:nvGrpSpPr>
          <p:grpSpPr>
            <a:xfrm>
              <a:off x="80195" y="1559506"/>
              <a:ext cx="4428263" cy="4555488"/>
              <a:chOff x="80195" y="1559506"/>
              <a:chExt cx="4428263" cy="4555488"/>
            </a:xfrm>
          </p:grpSpPr>
          <p:sp>
            <p:nvSpPr>
              <p:cNvPr id="29" name="CasellaDiTesto 28"/>
              <p:cNvSpPr txBox="1"/>
              <p:nvPr/>
            </p:nvSpPr>
            <p:spPr>
              <a:xfrm>
                <a:off x="222771" y="1559506"/>
                <a:ext cx="4285687" cy="1200329"/>
              </a:xfrm>
              <a:prstGeom prst="rect">
                <a:avLst/>
              </a:prstGeom>
              <a:noFill/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anchor="ctr">
                <a:spAutoFit/>
              </a:bodyPr>
              <a:lstStyle>
                <a:defPPr>
                  <a:defRPr lang="it-IT"/>
                </a:defPPr>
                <a:lvl1pPr algn="ctr">
                  <a:lnSpc>
                    <a:spcPct val="100000"/>
                  </a:lnSpc>
                  <a:defRPr sz="2000" b="1" strike="noStrike" spc="-1">
                    <a:solidFill>
                      <a:srgbClr val="0D15B3"/>
                    </a:solidFill>
                    <a:latin typeface="Comic Sans MS"/>
                  </a:defRPr>
                </a:lvl1pPr>
              </a:lstStyle>
              <a:p>
                <a:r>
                  <a:rPr lang="en-US" sz="1800" noProof="0" dirty="0">
                    <a:solidFill>
                      <a:srgbClr val="14067C"/>
                    </a:solidFill>
                    <a:latin typeface="Garamond" panose="02020404030301010803" pitchFamily="18" charset="0"/>
                  </a:rPr>
                  <a:t>Main observable neutron-charged particles elliptic flow ratio: robust and effective in exploring high density </a:t>
                </a:r>
                <a:r>
                  <a:rPr lang="en-US" sz="1800" noProof="0" dirty="0" err="1">
                    <a:solidFill>
                      <a:schemeClr val="tx2"/>
                    </a:solidFill>
                    <a:latin typeface="Garamond" panose="02020404030301010803" pitchFamily="18" charset="0"/>
                  </a:rPr>
                  <a:t>behaviour</a:t>
                </a:r>
                <a:r>
                  <a:rPr lang="en-US" sz="1800" noProof="0" dirty="0">
                    <a:solidFill>
                      <a:schemeClr val="tx2"/>
                    </a:solidFill>
                    <a:latin typeface="Garamond" panose="02020404030301010803" pitchFamily="18" charset="0"/>
                  </a:rPr>
                  <a:t> of </a:t>
                </a:r>
                <a:r>
                  <a:rPr lang="en-US" sz="1800" noProof="0" dirty="0" err="1">
                    <a:solidFill>
                      <a:schemeClr val="tx2"/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en-US" sz="1800" baseline="-25000" noProof="0" dirty="0" err="1">
                    <a:solidFill>
                      <a:schemeClr val="tx2"/>
                    </a:solidFill>
                    <a:latin typeface="Garamond" panose="02020404030301010803" pitchFamily="18" charset="0"/>
                  </a:rPr>
                  <a:t>sym</a:t>
                </a:r>
                <a:endParaRPr lang="en-US" sz="1800" baseline="-25000" noProof="0" dirty="0">
                  <a:solidFill>
                    <a:schemeClr val="tx2"/>
                  </a:solidFill>
                  <a:latin typeface="Garamond" panose="02020404030301010803" pitchFamily="18" charset="0"/>
                </a:endParaRPr>
              </a:p>
            </p:txBody>
          </p:sp>
          <p:grpSp>
            <p:nvGrpSpPr>
              <p:cNvPr id="34" name="Gruppo 33"/>
              <p:cNvGrpSpPr/>
              <p:nvPr/>
            </p:nvGrpSpPr>
            <p:grpSpPr>
              <a:xfrm>
                <a:off x="102711" y="5608864"/>
                <a:ext cx="4179937" cy="506130"/>
                <a:chOff x="-344545" y="5608864"/>
                <a:chExt cx="4179937" cy="506130"/>
              </a:xfrm>
            </p:grpSpPr>
            <p:pic>
              <p:nvPicPr>
                <p:cNvPr id="1029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7851" b="50247"/>
                <a:stretch/>
              </p:blipFill>
              <p:spPr bwMode="auto">
                <a:xfrm>
                  <a:off x="-344545" y="5608864"/>
                  <a:ext cx="1455738" cy="500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76" t="59510" r="8576" b="11183"/>
                <a:stretch/>
              </p:blipFill>
              <p:spPr bwMode="auto">
                <a:xfrm>
                  <a:off x="1092192" y="5820027"/>
                  <a:ext cx="2743200" cy="2949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" name="Gruppo 17"/>
              <p:cNvGrpSpPr/>
              <p:nvPr/>
            </p:nvGrpSpPr>
            <p:grpSpPr>
              <a:xfrm>
                <a:off x="80195" y="2448487"/>
                <a:ext cx="4329623" cy="3163092"/>
                <a:chOff x="80195" y="2448487"/>
                <a:chExt cx="4329623" cy="3163092"/>
              </a:xfrm>
            </p:grpSpPr>
            <p:pic>
              <p:nvPicPr>
                <p:cNvPr id="15" name="Immagine 1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95" y="2448487"/>
                  <a:ext cx="4329623" cy="3163092"/>
                </a:xfrm>
                <a:prstGeom prst="rect">
                  <a:avLst/>
                </a:prstGeom>
              </p:spPr>
            </p:pic>
            <p:sp>
              <p:nvSpPr>
                <p:cNvPr id="16" name="Rettangolo 15"/>
                <p:cNvSpPr/>
                <p:nvPr/>
              </p:nvSpPr>
              <p:spPr>
                <a:xfrm>
                  <a:off x="1243599" y="3606500"/>
                  <a:ext cx="477078" cy="3205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17" name="Rettangolo 16"/>
                <p:cNvSpPr/>
                <p:nvPr/>
              </p:nvSpPr>
              <p:spPr>
                <a:xfrm>
                  <a:off x="1229499" y="4670550"/>
                  <a:ext cx="445273" cy="1807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</p:grpSp>
        </p:grpSp>
        <p:sp>
          <p:nvSpPr>
            <p:cNvPr id="37" name="CasellaDiTesto 36"/>
            <p:cNvSpPr txBox="1"/>
            <p:nvPr/>
          </p:nvSpPr>
          <p:spPr>
            <a:xfrm>
              <a:off x="3024472" y="4485884"/>
              <a:ext cx="1077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■ exp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0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D0062-821E-AF7F-2611-22EC59065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8167C63-D161-02E8-613C-12639300AA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" r="-1373"/>
          <a:stretch>
            <a:fillRect/>
          </a:stretch>
        </p:blipFill>
        <p:spPr>
          <a:xfrm>
            <a:off x="396927" y="3719812"/>
            <a:ext cx="8648455" cy="294666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16FFBC7-4636-C953-57D6-28BBA5DEFC8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0677"/>
            <a:ext cx="10515600" cy="365125"/>
          </a:xfrm>
        </p:spPr>
        <p:txBody>
          <a:bodyPr>
            <a:noAutofit/>
          </a:bodyPr>
          <a:lstStyle/>
          <a:p>
            <a:r>
              <a:rPr lang="en-US" sz="2000" noProof="0" dirty="0"/>
              <a:t>n/p flows: symmetry energy at high-densities</a:t>
            </a: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A231B151-5B1F-CDEF-710B-49448B0F75D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0337" y="401377"/>
            <a:ext cx="4194313" cy="490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FFC000"/>
              </a:buClr>
              <a:buSzPct val="120000"/>
            </a:pPr>
            <a:r>
              <a:rPr lang="en-US" sz="1200" noProof="0" dirty="0"/>
              <a:t>Parametrization for SE used in </a:t>
            </a:r>
            <a:r>
              <a:rPr lang="en-US" sz="1200" noProof="0" dirty="0" err="1"/>
              <a:t>UrQMD</a:t>
            </a:r>
            <a:r>
              <a:rPr lang="en-US" sz="1200" noProof="0" dirty="0"/>
              <a:t>* model: </a:t>
            </a:r>
          </a:p>
          <a:p>
            <a:pPr>
              <a:lnSpc>
                <a:spcPct val="110000"/>
              </a:lnSpc>
              <a:buClr>
                <a:srgbClr val="FFC000"/>
              </a:buClr>
              <a:buSzPct val="120000"/>
            </a:pPr>
            <a:r>
              <a:rPr lang="en-US" sz="12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sz="1200" baseline="-25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sz="1200" baseline="-25000" noProof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200" noProof="0" dirty="0">
                <a:solidFill>
                  <a:srgbClr val="000000"/>
                </a:solidFill>
                <a:cs typeface="Arial" panose="020B0604020202020204" pitchFamily="34" charset="0"/>
              </a:rPr>
              <a:t>= </a:t>
            </a:r>
            <a:r>
              <a:rPr lang="en-US" sz="12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sz="1200" baseline="-25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sz="1200" baseline="30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pot</a:t>
            </a:r>
            <a:r>
              <a:rPr lang="en-US" sz="12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+E</a:t>
            </a:r>
            <a:r>
              <a:rPr lang="en-US" sz="1200" baseline="-25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sym</a:t>
            </a:r>
            <a:r>
              <a:rPr lang="en-US" sz="1200" baseline="30000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kin</a:t>
            </a:r>
            <a:r>
              <a:rPr lang="en-US" sz="1200" noProof="0" dirty="0">
                <a:solidFill>
                  <a:srgbClr val="000000"/>
                </a:solidFill>
                <a:cs typeface="Arial" panose="020B0604020202020204" pitchFamily="34" charset="0"/>
              </a:rPr>
              <a:t> = 22MeV·(</a:t>
            </a:r>
            <a:r>
              <a:rPr lang="en-US" sz="1200" noProof="0" dirty="0">
                <a:solidFill>
                  <a:srgbClr val="000000"/>
                </a:solidFill>
              </a:rPr>
              <a:t>ρ/ρ</a:t>
            </a:r>
            <a:r>
              <a:rPr lang="en-US" sz="1200" baseline="-25000" noProof="0" dirty="0">
                <a:solidFill>
                  <a:srgbClr val="000000"/>
                </a:solidFill>
              </a:rPr>
              <a:t>0</a:t>
            </a:r>
            <a:r>
              <a:rPr lang="en-US" sz="1200" noProof="0" dirty="0">
                <a:solidFill>
                  <a:srgbClr val="000000"/>
                </a:solidFill>
              </a:rPr>
              <a:t>)</a:t>
            </a:r>
            <a:r>
              <a:rPr lang="en-US" sz="1200" baseline="46000" noProof="0" dirty="0">
                <a:solidFill>
                  <a:srgbClr val="000000"/>
                </a:solidFill>
                <a:latin typeface="Times New Roman" pitchFamily="18" charset="0"/>
              </a:rPr>
              <a:t>γ</a:t>
            </a:r>
            <a:r>
              <a:rPr lang="en-US" sz="1200" noProof="0" dirty="0">
                <a:solidFill>
                  <a:srgbClr val="000000"/>
                </a:solidFill>
                <a:cs typeface="Arial" panose="020B0604020202020204" pitchFamily="34" charset="0"/>
              </a:rPr>
              <a:t>+12MeV·(</a:t>
            </a:r>
            <a:r>
              <a:rPr lang="en-US" sz="1200" noProof="0" dirty="0">
                <a:solidFill>
                  <a:srgbClr val="000000"/>
                </a:solidFill>
              </a:rPr>
              <a:t>ρ/ρ</a:t>
            </a:r>
            <a:r>
              <a:rPr lang="en-US" sz="1200" baseline="-25000" noProof="0" dirty="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  <a:r>
              <a:rPr lang="en-US" sz="1200" noProof="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en-US" sz="1200" baseline="30000" noProof="0" dirty="0">
                <a:solidFill>
                  <a:srgbClr val="000000"/>
                </a:solidFill>
                <a:cs typeface="Arial" panose="020B0604020202020204" pitchFamily="34" charset="0"/>
              </a:rPr>
              <a:t>2/3 </a:t>
            </a: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DC24E7C7-F65A-7B8B-2D09-E1DC378E2F6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4" y="987475"/>
            <a:ext cx="2697575" cy="2701120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F9A664A3-D9BD-A955-4DFE-6CA12AAB4240}"/>
              </a:ext>
            </a:extLst>
          </p:cNvPr>
          <p:cNvGrpSpPr/>
          <p:nvPr/>
        </p:nvGrpSpPr>
        <p:grpSpPr>
          <a:xfrm>
            <a:off x="5366260" y="476709"/>
            <a:ext cx="4864608" cy="3159315"/>
            <a:chOff x="5286250" y="600960"/>
            <a:chExt cx="4864608" cy="3159315"/>
          </a:xfrm>
        </p:grpSpPr>
        <p:pic>
          <p:nvPicPr>
            <p:cNvPr id="12" name="Picture 5" descr=" 7">
              <a:extLst>
                <a:ext uri="{FF2B5EF4-FFF2-40B4-BE49-F238E27FC236}">
                  <a16:creationId xmlns:a16="http://schemas.microsoft.com/office/drawing/2014/main" id="{5CC599B7-E118-D742-2FCB-9D67798B8EBE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75070" y="600960"/>
              <a:ext cx="3173730" cy="2307431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2DA998A-85A2-1552-684E-7C6FF285F2A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tretch>
              <a:fillRect/>
            </a:stretch>
          </p:blipFill>
          <p:spPr>
            <a:xfrm>
              <a:off x="5286250" y="2992179"/>
              <a:ext cx="4864608" cy="76809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D6B52A-D643-3194-94E9-01E535E29BDD}"/>
              </a:ext>
            </a:extLst>
          </p:cNvPr>
          <p:cNvSpPr txBox="1"/>
          <p:nvPr/>
        </p:nvSpPr>
        <p:spPr>
          <a:xfrm>
            <a:off x="8906095" y="4127026"/>
            <a:ext cx="3140131" cy="1754326"/>
          </a:xfrm>
          <a:prstGeom prst="rect">
            <a:avLst/>
          </a:prstGeom>
          <a:solidFill>
            <a:srgbClr val="92D050">
              <a:alpha val="50000"/>
            </a:srgb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/>
              <a:t>Needs: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centrality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reaction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on-target event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 and p (LCP) momentum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n background</a:t>
            </a:r>
          </a:p>
        </p:txBody>
      </p:sp>
      <p:sp>
        <p:nvSpPr>
          <p:cNvPr id="24" name="Segnaposto data 23">
            <a:extLst>
              <a:ext uri="{FF2B5EF4-FFF2-40B4-BE49-F238E27FC236}">
                <a16:creationId xmlns:a16="http://schemas.microsoft.com/office/drawing/2014/main" id="{D373210A-48BF-297A-BA89-B6395AD2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25" name="Segnaposto piè di pagina 24">
            <a:extLst>
              <a:ext uri="{FF2B5EF4-FFF2-40B4-BE49-F238E27FC236}">
                <a16:creationId xmlns:a16="http://schemas.microsoft.com/office/drawing/2014/main" id="{AE3F1343-89BF-8364-793D-57DF5FB0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E3BDD375-D0E0-DFC5-2D7A-22406AB7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6921E0-699D-B071-DECB-3327190DFF2D}"/>
              </a:ext>
            </a:extLst>
          </p:cNvPr>
          <p:cNvSpPr txBox="1"/>
          <p:nvPr/>
        </p:nvSpPr>
        <p:spPr>
          <a:xfrm>
            <a:off x="3411281" y="1476535"/>
            <a:ext cx="3255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noProof="0" dirty="0" err="1">
                <a:solidFill>
                  <a:srgbClr val="008000"/>
                </a:solidFill>
                <a:latin typeface="Garamond" panose="02020404030301010803" pitchFamily="18" charset="0"/>
              </a:rPr>
              <a:t>P.Russotto</a:t>
            </a:r>
            <a:r>
              <a:rPr lang="en-US" sz="1400" noProof="0" dirty="0">
                <a:solidFill>
                  <a:srgbClr val="008000"/>
                </a:solidFill>
                <a:latin typeface="Garamond" panose="02020404030301010803" pitchFamily="18" charset="0"/>
              </a:rPr>
              <a:t> et al., PLB 697 (2011) </a:t>
            </a:r>
            <a:endParaRPr lang="en-US" sz="1400" noProof="0" dirty="0"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7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/>
          <p:cNvPicPr/>
          <p:nvPr/>
        </p:nvPicPr>
        <p:blipFill>
          <a:blip r:embed="rId2"/>
          <a:stretch/>
        </p:blipFill>
        <p:spPr>
          <a:xfrm>
            <a:off x="516228" y="947214"/>
            <a:ext cx="5923080" cy="3898080"/>
          </a:xfrm>
          <a:prstGeom prst="rect">
            <a:avLst/>
          </a:prstGeom>
          <a:ln>
            <a:noFill/>
          </a:ln>
        </p:spPr>
      </p:pic>
      <p:pic>
        <p:nvPicPr>
          <p:cNvPr id="362" name="Picture 3"/>
          <p:cNvPicPr/>
          <p:nvPr/>
        </p:nvPicPr>
        <p:blipFill>
          <a:blip r:embed="rId3"/>
          <a:stretch/>
        </p:blipFill>
        <p:spPr>
          <a:xfrm>
            <a:off x="6621072" y="2504340"/>
            <a:ext cx="5200560" cy="3525120"/>
          </a:xfrm>
          <a:prstGeom prst="rect">
            <a:avLst/>
          </a:prstGeom>
          <a:ln>
            <a:noFill/>
          </a:ln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636992-5705-C111-DC02-CE2CCFDF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377A8BE-75C8-F147-51A5-3DBCE9AA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73C69F7-DE01-4CE2-DAF0-1D773BA9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EDAE7BD-691B-D305-567A-50BB1881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noProof="0" dirty="0"/>
              <a:t>Do not forget </a:t>
            </a:r>
            <a:r>
              <a:rPr lang="en-US" sz="2000" noProof="0" dirty="0" err="1"/>
              <a:t>pions</a:t>
            </a:r>
            <a:r>
              <a:rPr lang="en-US" sz="2000" noProof="0" dirty="0"/>
              <a:t>, </a:t>
            </a:r>
            <a:r>
              <a:rPr lang="en-US" sz="2000" u="sng" noProof="0" dirty="0"/>
              <a:t>not treated here</a:t>
            </a:r>
          </a:p>
        </p:txBody>
      </p:sp>
    </p:spTree>
    <p:extLst>
      <p:ext uri="{BB962C8B-B14F-4D97-AF65-F5344CB8AC3E}">
        <p14:creationId xmlns:p14="http://schemas.microsoft.com/office/powerpoint/2010/main" val="31230882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51017" y="2764121"/>
            <a:ext cx="2592289" cy="2720496"/>
            <a:chOff x="633990" y="328204"/>
            <a:chExt cx="2857818" cy="2998845"/>
          </a:xfrm>
        </p:grpSpPr>
        <p:pic>
          <p:nvPicPr>
            <p:cNvPr id="18636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1949" y="328204"/>
              <a:ext cx="2045307" cy="166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78" name="CasellaDiTesto 77"/>
            <p:cNvSpPr txBox="1"/>
            <p:nvPr/>
          </p:nvSpPr>
          <p:spPr>
            <a:xfrm>
              <a:off x="633990" y="2027425"/>
              <a:ext cx="2857818" cy="129962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>
                  <a:solidFill>
                    <a:schemeClr val="tx1"/>
                  </a:solidFill>
                </a:rPr>
                <a:t>µBall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</a:t>
              </a:r>
              <a:r>
                <a:rPr lang="en-US" sz="1400" b="1" noProof="0" dirty="0"/>
                <a:t>  4 rings  50 </a:t>
              </a:r>
              <a:r>
                <a:rPr lang="en-US" sz="1400" b="1" noProof="0" dirty="0" err="1"/>
                <a:t>CsI</a:t>
              </a:r>
              <a:r>
                <a:rPr lang="en-US" sz="1400" b="1" noProof="0" dirty="0"/>
                <a:t>(Tl), Θ&gt;60°.  Discriminate  target vs. reactions with air.</a:t>
              </a:r>
              <a:br>
                <a:rPr lang="en-US" sz="1400" b="1" noProof="0" dirty="0"/>
              </a:br>
              <a:r>
                <a:rPr lang="en-US" sz="1400" b="1" noProof="0" dirty="0"/>
                <a:t> Multiplicity and reaction plane measurements. </a:t>
              </a:r>
              <a:endParaRPr lang="en-US" sz="1400" b="1" noProof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6219076" y="4679676"/>
            <a:ext cx="5516820" cy="1756331"/>
            <a:chOff x="5965069" y="5271908"/>
            <a:chExt cx="6081914" cy="1936030"/>
          </a:xfrm>
        </p:grpSpPr>
        <p:pic>
          <p:nvPicPr>
            <p:cNvPr id="186376" name="Immagine 80" descr="P1000204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5069" y="5304020"/>
              <a:ext cx="2539407" cy="190391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" name="CasellaDiTesto 85"/>
            <p:cNvSpPr txBox="1"/>
            <p:nvPr/>
          </p:nvSpPr>
          <p:spPr>
            <a:xfrm>
              <a:off x="8661821" y="5271908"/>
              <a:ext cx="3385162" cy="17745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>
                  <a:solidFill>
                    <a:schemeClr val="tx1"/>
                  </a:solidFill>
                </a:rPr>
                <a:t>LAND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 </a:t>
              </a:r>
              <a:r>
                <a:rPr lang="en-US" sz="1400" b="1" noProof="0" dirty="0"/>
                <a:t> Large Area Neutron Detector . Plastic scintillators sandwiched with Fe 2x2x1 m</a:t>
              </a:r>
              <a:r>
                <a:rPr lang="en-US" sz="1400" b="1" baseline="30000" noProof="0" dirty="0"/>
                <a:t>3</a:t>
              </a:r>
              <a:r>
                <a:rPr lang="en-US" sz="1400" b="1" noProof="0" dirty="0"/>
                <a:t> plus plastic veto wall.  New Taquila front-end electronics. </a:t>
              </a:r>
              <a:r>
                <a:rPr lang="en-US" sz="1400" b="1" noProof="0" dirty="0">
                  <a:solidFill>
                    <a:srgbClr val="0000FF"/>
                  </a:solidFill>
                  <a:highlight>
                    <a:srgbClr val="FFFF00"/>
                  </a:highlight>
                </a:rPr>
                <a:t>Neutrons and LCP discrimination</a:t>
              </a:r>
              <a:r>
                <a:rPr lang="en-US" sz="1400" b="1" noProof="0" dirty="0">
                  <a:solidFill>
                    <a:srgbClr val="0000FF"/>
                  </a:solidFill>
                </a:rPr>
                <a:t>. Flow measurements 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8029787" y="2782795"/>
            <a:ext cx="3475324" cy="1705589"/>
            <a:chOff x="7262951" y="2509392"/>
            <a:chExt cx="3831305" cy="1880095"/>
          </a:xfrm>
        </p:grpSpPr>
        <p:pic>
          <p:nvPicPr>
            <p:cNvPr id="18637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62951" y="2509392"/>
              <a:ext cx="1398873" cy="1880095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87" name="CasellaDiTesto 86"/>
            <p:cNvSpPr txBox="1"/>
            <p:nvPr/>
          </p:nvSpPr>
          <p:spPr>
            <a:xfrm>
              <a:off x="8819895" y="2657603"/>
              <a:ext cx="2274361" cy="153711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>
                  <a:solidFill>
                    <a:schemeClr val="tx1"/>
                  </a:solidFill>
                </a:rPr>
                <a:t>TOFWALL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 </a:t>
              </a:r>
              <a:r>
                <a:rPr lang="en-US" sz="1400" b="1" noProof="0" dirty="0"/>
                <a:t>      96 plastic bars; </a:t>
              </a:r>
              <a:r>
                <a:rPr lang="en-US" sz="1400" b="1" noProof="0" dirty="0" err="1"/>
                <a:t>ToF</a:t>
              </a:r>
              <a:r>
                <a:rPr lang="en-US" sz="1400" b="1" noProof="0" dirty="0"/>
                <a:t>, ΔE, X-Y position.</a:t>
              </a:r>
              <a:r>
                <a:rPr lang="en-US" sz="1400" noProof="0" dirty="0"/>
                <a:t> </a:t>
              </a:r>
              <a:r>
                <a:rPr lang="en-US" sz="1400" b="1" noProof="0" dirty="0">
                  <a:solidFill>
                    <a:srgbClr val="0000FF"/>
                  </a:solidFill>
                  <a:highlight>
                    <a:srgbClr val="FFFF00"/>
                  </a:highlight>
                </a:rPr>
                <a:t>Trigger</a:t>
              </a:r>
              <a:r>
                <a:rPr lang="en-US" sz="1400" b="1" noProof="0" dirty="0">
                  <a:solidFill>
                    <a:srgbClr val="0000FF"/>
                  </a:solidFill>
                </a:rPr>
                <a:t>,  impact parameter and reaction plane determination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116298" y="773948"/>
            <a:ext cx="4093763" cy="1394440"/>
            <a:chOff x="5547906" y="922687"/>
            <a:chExt cx="4513090" cy="1537112"/>
          </a:xfrm>
        </p:grpSpPr>
        <p:pic>
          <p:nvPicPr>
            <p:cNvPr id="186374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47906" y="971843"/>
              <a:ext cx="1825364" cy="1366692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</p:pic>
        <p:sp>
          <p:nvSpPr>
            <p:cNvPr id="88" name="CasellaDiTesto 87"/>
            <p:cNvSpPr txBox="1"/>
            <p:nvPr/>
          </p:nvSpPr>
          <p:spPr>
            <a:xfrm>
              <a:off x="7441083" y="922687"/>
              <a:ext cx="2619913" cy="15371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 err="1">
                  <a:solidFill>
                    <a:schemeClr val="tx1"/>
                  </a:solidFill>
                </a:rPr>
                <a:t>KraTTA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 </a:t>
              </a:r>
              <a:r>
                <a:rPr lang="en-US" sz="1400" b="1" noProof="0" dirty="0"/>
                <a:t>35  (5x7) triple telescopes (Si-CsI-CsI)  placed at 21°&lt;Θ&lt;60° with digital readout .</a:t>
              </a:r>
              <a:r>
                <a:rPr lang="en-US" sz="1400" noProof="0" dirty="0"/>
                <a:t> </a:t>
              </a:r>
              <a:r>
                <a:rPr lang="en-US" sz="1400" b="1" noProof="0" dirty="0">
                  <a:solidFill>
                    <a:srgbClr val="0000FF"/>
                  </a:solidFill>
                </a:rPr>
                <a:t>Light particles  and IMFs emitted at midrapidity  </a:t>
              </a:r>
            </a:p>
          </p:txBody>
        </p:sp>
      </p:grpSp>
      <p:pic>
        <p:nvPicPr>
          <p:cNvPr id="18638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9515" y="2216150"/>
            <a:ext cx="4105275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3"/>
          <p:cNvGrpSpPr/>
          <p:nvPr/>
        </p:nvGrpSpPr>
        <p:grpSpPr>
          <a:xfrm>
            <a:off x="6653026" y="661290"/>
            <a:ext cx="4467174" cy="1784892"/>
            <a:chOff x="701557" y="4797628"/>
            <a:chExt cx="4924749" cy="1967513"/>
          </a:xfrm>
        </p:grpSpPr>
        <p:pic>
          <p:nvPicPr>
            <p:cNvPr id="186377" name="Immagine 81" descr="P1000203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1557" y="4797628"/>
              <a:ext cx="1582605" cy="19675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</p:pic>
        <p:sp>
          <p:nvSpPr>
            <p:cNvPr id="85" name="CasellaDiTesto 84"/>
            <p:cNvSpPr txBox="1"/>
            <p:nvPr/>
          </p:nvSpPr>
          <p:spPr>
            <a:xfrm>
              <a:off x="2355615" y="4930987"/>
              <a:ext cx="3270691" cy="177459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i="1" u="sng" noProof="0" dirty="0">
                  <a:solidFill>
                    <a:schemeClr val="tx1"/>
                  </a:solidFill>
                </a:rPr>
                <a:t>CHIMERA</a:t>
              </a:r>
              <a:r>
                <a:rPr lang="en-US" sz="1400" b="1" i="1" noProof="0" dirty="0">
                  <a:solidFill>
                    <a:schemeClr val="tx1"/>
                  </a:solidFill>
                </a:rPr>
                <a:t>: </a:t>
              </a:r>
              <a:r>
                <a:rPr lang="en-US" sz="1400" b="1" noProof="0" dirty="0"/>
                <a:t> 8 (2x4) rings, high granularity  </a:t>
              </a:r>
              <a:r>
                <a:rPr lang="en-US" sz="1400" b="1" noProof="0" dirty="0" err="1"/>
                <a:t>CsI</a:t>
              </a:r>
              <a:r>
                <a:rPr lang="en-US" sz="1400" b="1" noProof="0" dirty="0"/>
                <a:t>(Tl), 352 detectors 7°&lt;θ&lt;20° + 16x2 pads silicon detectors. Light charged particle identification by PSD. </a:t>
              </a:r>
              <a:r>
                <a:rPr lang="en-US" sz="1400" b="1" noProof="0" dirty="0">
                  <a:solidFill>
                    <a:srgbClr val="0000FF"/>
                  </a:solidFill>
                </a:rPr>
                <a:t>Multiplicity, Z, A, Energy: impact parameter and reaction plane determination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2839989" y="3383853"/>
            <a:ext cx="3302527" cy="3137094"/>
            <a:chOff x="3731502" y="3786378"/>
            <a:chExt cx="3640808" cy="3458066"/>
          </a:xfrm>
        </p:grpSpPr>
        <p:pic>
          <p:nvPicPr>
            <p:cNvPr id="186378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21651" y="4974903"/>
              <a:ext cx="1754347" cy="1444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CasellaDiTesto 83"/>
            <p:cNvSpPr txBox="1"/>
            <p:nvPr/>
          </p:nvSpPr>
          <p:spPr>
            <a:xfrm>
              <a:off x="3731502" y="6419792"/>
              <a:ext cx="2481375" cy="824652"/>
            </a:xfrm>
            <a:prstGeom prst="rect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100794" tIns="50397" rIns="100794" bIns="50397">
              <a:spAutoFit/>
            </a:bodyPr>
            <a:lstStyle/>
            <a:p>
              <a:pPr>
                <a:defRPr/>
              </a:pPr>
              <a:r>
                <a:rPr lang="en-US" sz="1400" b="1" noProof="0" dirty="0">
                  <a:solidFill>
                    <a:schemeClr val="tx1"/>
                  </a:solidFill>
                </a:rPr>
                <a:t>Shadow bar: evaluation of background neutrons in LAND</a:t>
              </a:r>
            </a:p>
          </p:txBody>
        </p:sp>
        <p:sp>
          <p:nvSpPr>
            <p:cNvPr id="2" name="Trapezio 1"/>
            <p:cNvSpPr/>
            <p:nvPr/>
          </p:nvSpPr>
          <p:spPr>
            <a:xfrm rot="18900000">
              <a:off x="6868253" y="3786378"/>
              <a:ext cx="504057" cy="496751"/>
            </a:xfrm>
            <a:prstGeom prst="trapezoid">
              <a:avLst/>
            </a:prstGeom>
            <a:pattFill prst="dkDnDiag">
              <a:fgClr>
                <a:srgbClr val="00682F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9" name="Cilindro 8"/>
          <p:cNvSpPr/>
          <p:nvPr/>
        </p:nvSpPr>
        <p:spPr>
          <a:xfrm rot="5400000">
            <a:off x="4091313" y="2585532"/>
            <a:ext cx="337428" cy="1052528"/>
          </a:xfrm>
          <a:prstGeom prst="can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 noProof="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738138" y="2619624"/>
            <a:ext cx="1043781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noProof="0" dirty="0"/>
              <a:t>Vacuum </a:t>
            </a:r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F60ACFC2-5C99-2C46-FD98-B966A686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23/10/2025</a:t>
            </a: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1B306F30-BF66-A2E7-B2F8-BFC64262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1</a:t>
            </a:r>
            <a:r>
              <a:rPr lang="en-US" baseline="30000" noProof="0" dirty="0"/>
              <a:t>st</a:t>
            </a:r>
            <a:r>
              <a:rPr lang="en-US" noProof="0" dirty="0"/>
              <a:t> NUSDAF Collaboration Meeting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90A89DEB-8BE0-B96C-3B76-39EC4433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5EA83-F795-44FE-BA80-C6B9AAFBF8E5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id="{6594C558-22B5-7778-D7A4-D934EB9A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noProof="0" dirty="0"/>
              <a:t>ASY- EOS I (S394) @ GSI (May 2011)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DFF9894-2F16-0CC6-F6E0-17AA240738FD}"/>
              </a:ext>
            </a:extLst>
          </p:cNvPr>
          <p:cNvSpPr txBox="1"/>
          <p:nvPr/>
        </p:nvSpPr>
        <p:spPr>
          <a:xfrm>
            <a:off x="4458268" y="809622"/>
            <a:ext cx="1776616" cy="317222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0794" tIns="50397" rIns="100794" bIns="50397">
            <a:spAutoFit/>
          </a:bodyPr>
          <a:lstStyle>
            <a:defPPr>
              <a:defRPr lang="en-US"/>
            </a:defPPr>
            <a:lvl1pPr>
              <a:defRPr sz="14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dirty="0" err="1">
                <a:solidFill>
                  <a:srgbClr val="FF0000"/>
                </a:solidFill>
              </a:rPr>
              <a:t>Au+Au</a:t>
            </a:r>
            <a:r>
              <a:rPr lang="it-IT" dirty="0">
                <a:solidFill>
                  <a:srgbClr val="FF0000"/>
                </a:solidFill>
              </a:rPr>
              <a:t> @ 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</a:rPr>
              <a:t>400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AMeV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7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  <p:tag name="PPSPLIT_DON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  <p:tag name="PPSPLIT_DON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  <p:tag name="PPSPLIT_DON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  <p:tag name="PPSPLIT_DON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4424</Words>
  <Application>Microsoft Office PowerPoint</Application>
  <PresentationFormat>Widescreen</PresentationFormat>
  <Paragraphs>746</Paragraphs>
  <Slides>65</Slides>
  <Notes>20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65</vt:i4>
      </vt:variant>
    </vt:vector>
  </HeadingPairs>
  <TitlesOfParts>
    <vt:vector size="85" baseType="lpstr">
      <vt:lpstr>Aptos</vt:lpstr>
      <vt:lpstr>Aptos Display</vt:lpstr>
      <vt:lpstr>Arial</vt:lpstr>
      <vt:lpstr>Arial Unicode MS</vt:lpstr>
      <vt:lpstr>Bitstream Vera Sans</vt:lpstr>
      <vt:lpstr>Calibri</vt:lpstr>
      <vt:lpstr>Cambria Math</vt:lpstr>
      <vt:lpstr>Comic Sans MS</vt:lpstr>
      <vt:lpstr>Droid Sans Fallback</vt:lpstr>
      <vt:lpstr>FandolFang R</vt:lpstr>
      <vt:lpstr>Garamond</vt:lpstr>
      <vt:lpstr>Liberation Sans</vt:lpstr>
      <vt:lpstr>StarSymbol</vt:lpstr>
      <vt:lpstr>Symbol</vt:lpstr>
      <vt:lpstr>Times New Roman</vt:lpstr>
      <vt:lpstr>Verdana</vt:lpstr>
      <vt:lpstr>Wingdings</vt:lpstr>
      <vt:lpstr>Tema di Office</vt:lpstr>
      <vt:lpstr>Equation</vt:lpstr>
      <vt:lpstr>Equazione</vt:lpstr>
      <vt:lpstr>Presentazione standard di PowerPoint</vt:lpstr>
      <vt:lpstr>Nuclear matter EOS and symmetry energy</vt:lpstr>
      <vt:lpstr>Nuclear matter EOS and symmetry energy</vt:lpstr>
      <vt:lpstr>Nuclear matter EOS and symmetry energy</vt:lpstr>
      <vt:lpstr>Nuclear matter EOS and symmetry energy</vt:lpstr>
      <vt:lpstr>How to investigate symmetry energy: a multi-messenger probem</vt:lpstr>
      <vt:lpstr>n/p flows: symmetry energy at high-densities</vt:lpstr>
      <vt:lpstr>Do not forget pions, not treated here</vt:lpstr>
      <vt:lpstr>ASY- EOS I (S394) @ GSI (May 2011)</vt:lpstr>
      <vt:lpstr>S122 (ASY-EOS II) : advancing Esym studies (also) towards high densities</vt:lpstr>
      <vt:lpstr>S122 (ASY-EOS II) -  Symmetry energy at high densities from n/p flow excitation functions</vt:lpstr>
      <vt:lpstr>KRAB: multiplicity trigger, reaction plane and centrality detector</vt:lpstr>
      <vt:lpstr>Multiplicities in forward KRAB rings vs backward ring: how to discriminate the off-target events</vt:lpstr>
      <vt:lpstr>Au+Au @ 400 A.MeV: Some kinematics </vt:lpstr>
      <vt:lpstr>Event characterization</vt:lpstr>
      <vt:lpstr>Off target (partial) rejection</vt:lpstr>
      <vt:lpstr>0 deg detctor and NeuLAND veto</vt:lpstr>
      <vt:lpstr>NeuLAND-key detector: n/p flows</vt:lpstr>
      <vt:lpstr>ASY-EOS I: background subtraction</vt:lpstr>
      <vt:lpstr>ASY-EOS I results</vt:lpstr>
      <vt:lpstr>@FRIB</vt:lpstr>
      <vt:lpstr>(minimal) conclusions</vt:lpstr>
      <vt:lpstr>Presentazione standard di PowerPoint</vt:lpstr>
      <vt:lpstr>Presentazione standard di PowerPoint</vt:lpstr>
      <vt:lpstr>@FRIB</vt:lpstr>
      <vt:lpstr>CHIMERA@GSI</vt:lpstr>
      <vt:lpstr>ASY-EOS I: background rejection</vt:lpstr>
      <vt:lpstr>Nucear matter EOS and symmetry energy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Time,  charge  and space resolution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Large Area Neutron Detector (LAND)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Nucear matter EOS and symmetry energy</vt:lpstr>
      <vt:lpstr>How to investigate symmetry energy: a multi-messenger probem</vt:lpstr>
      <vt:lpstr>n/p flows: symmetry energy at high-densities</vt:lpstr>
      <vt:lpstr>Symmetry energy investigations: still hot topic…especially at high-densities</vt:lpstr>
      <vt:lpstr>Combining HIC and astrophysical results to constrain neutron matter  EOS</vt:lpstr>
      <vt:lpstr>S122 (ASY-EOS II) -  Symmetry energy at high densities from n/p flow excitation functions</vt:lpstr>
      <vt:lpstr>CHIMERA@GSI</vt:lpstr>
      <vt:lpstr>S122 (ASY-EOS II) -  Symmetry energy at high densities from n/p flow excitation functions</vt:lpstr>
      <vt:lpstr>S122 (ASY-EOS II) : advancing Symmetry Energy studies towards high densities</vt:lpstr>
      <vt:lpstr>Presentazione standard di PowerPoint</vt:lpstr>
      <vt:lpstr>Presentazione standard di PowerPoint</vt:lpstr>
      <vt:lpstr>Presentazione standard di PowerPoint</vt:lpstr>
      <vt:lpstr>EOS for nuclear matter</vt:lpstr>
      <vt:lpstr>EOS of asymmetric nuclear matter: symmetry energy</vt:lpstr>
      <vt:lpstr>n/p flows: symmetry energy at high-densities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Paolo Russotto</dc:creator>
  <cp:lastModifiedBy>Paolo Russotto</cp:lastModifiedBy>
  <cp:revision>7</cp:revision>
  <dcterms:created xsi:type="dcterms:W3CDTF">2025-09-03T17:55:44Z</dcterms:created>
  <dcterms:modified xsi:type="dcterms:W3CDTF">2025-10-23T05:45:16Z</dcterms:modified>
</cp:coreProperties>
</file>