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628" r:id="rId2"/>
    <p:sldId id="629" r:id="rId3"/>
    <p:sldId id="631" r:id="rId4"/>
    <p:sldId id="632" r:id="rId5"/>
    <p:sldId id="633" r:id="rId6"/>
    <p:sldId id="635" r:id="rId7"/>
    <p:sldId id="4022" r:id="rId8"/>
    <p:sldId id="260" r:id="rId9"/>
    <p:sldId id="259" r:id="rId10"/>
    <p:sldId id="419" r:id="rId11"/>
    <p:sldId id="481" r:id="rId12"/>
    <p:sldId id="450" r:id="rId13"/>
    <p:sldId id="257" r:id="rId14"/>
    <p:sldId id="829" r:id="rId15"/>
    <p:sldId id="276" r:id="rId16"/>
    <p:sldId id="28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7"/>
    <p:restoredTop sz="94723"/>
  </p:normalViewPr>
  <p:slideViewPr>
    <p:cSldViewPr snapToGrid="0">
      <p:cViewPr varScale="1">
        <p:scale>
          <a:sx n="119" d="100"/>
          <a:sy n="119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71B5-29DE-0246-8C2A-0E09ABA56CF5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9EAC4-4E6C-164E-9808-837449CDEF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37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72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40BE0-FC9B-C4C1-6E49-82D5F3BC1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022945D-A592-7B32-6F5B-36B050C66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03EE5D-7BCB-CC3E-5D82-A6F1F2345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017F73-2C98-DB3F-7A07-F5691E89D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44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63E0-8679-CFDD-7EE1-6DB553818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51A8F9-C514-4FEC-70EB-634AD39E9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E138C3-57D7-733D-8F74-18A09ACDA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0A34DA-1D30-1977-0C97-3B45D7072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155">
              <a:defRPr/>
            </a:pPr>
            <a:fld id="{17CE406B-A16B-457D-A996-E7E329B80066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66155">
                <a:defRPr/>
              </a:pPr>
              <a:t>7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608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40D0C1-60BC-4679-9DC8-B60144AC30A5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22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D313-984D-8758-53DD-397A8D8D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6FD077-9D5A-6F32-8ACD-834FC0808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A90D704-07A6-AA40-AF82-38F0B95FF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5DF635-F178-D86B-22D9-BDB801B0C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40D0C1-60BC-4679-9DC8-B60144AC30A5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062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1454D-ECBC-95D8-53E6-72D3B1800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2722AA-6C79-A274-5D0C-B9C18B1E2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8E747A-A3A7-61FE-D4FF-A67D0A0E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3527E2-EED6-4D72-9E0B-8C7E03DE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84572E-BCDB-7EF6-1D10-F0CDC392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65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6AB1DB-384E-C54B-5FA4-E40128E31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8AFDD8-BAC1-812C-BD11-14D1E5596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D398BC-6465-F4BB-183F-DCEDDCD6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06AB1B-2FDB-27C4-9737-3C93EE4E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3A5CAB-2453-05AB-4665-75A39765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47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322904-4DED-39B0-BA20-7A8131AEC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1287D7-9788-B106-412B-91145C94C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C5A867-F4A1-2E48-13F8-EDDF6BF0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77BB46-405B-1437-967C-D3F4A770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6B26F6-39B7-AFCE-74B8-45FDA939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31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2051" y="192089"/>
            <a:ext cx="108839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1217084" y="1905000"/>
            <a:ext cx="5304367" cy="4191000"/>
          </a:xfrm>
        </p:spPr>
        <p:txBody>
          <a:bodyPr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536700" y="62865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787900" y="62865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359900" y="62865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7E265-5C36-43A7-ABB7-5BB5BAF9AA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30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BFBAC4-6829-5233-1F30-DCCB7600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A54F24-FA69-E30E-B6C2-739B11BF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2A1EDF-3FF0-2C3A-4E31-5AE85015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CA363A-B239-F35D-1F04-4F2F2520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B5D78D-2041-8A3D-DB25-0E60BBB0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25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E1E40-026A-FBF0-50A8-D63E8520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BE8470-77B2-3D87-2C8C-492FBBAA7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D5EC7-F7C6-32E2-907C-669C1431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DECA73-3E2E-EA4D-56BD-B011F1F5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C1DF67-8E46-CE26-56E1-7718B50A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27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E7893-6239-5E9A-D504-2ED1101A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8B4D3F-7463-A261-55CA-E15B398E1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B3D662-25B3-DF98-E748-BFE0CBC2E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57DFEC-C1E5-6861-C7A2-E9F691FC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CF951C-ECFA-CF9C-43B6-8FC2AA45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D9C98B-06E1-B370-88C8-314F1991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5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9847B-1163-0A03-A17E-8B1C3DE8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EDC711-6DEF-33F2-391B-5FED8A68C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907EFD-2182-AADB-E277-E47334A0B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716FB6-ECBC-A968-46A0-4EEE993AC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7441A9-18A8-919E-4112-6AAEE6340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CA1B78F-B839-FFD0-D0D6-707BA95F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EF6E9C-1770-043A-7B12-9B4666F9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EA15BD-65C6-89AD-3D29-4CCCD5EB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19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49D19-2702-8B0E-EBF7-C7D3D958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A04004-D915-AC78-AA69-7A84CF79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705EB5-B05C-8248-B6A4-0DFFCB5D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B5FEAF-6D71-DFFB-A9CA-268A7CD6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05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EF97B9-B938-4E42-D76A-A9E15386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F34A85-30A4-2607-6513-39DDA598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65690D-5937-DFE8-3FA5-AEE61281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94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2418C-A80C-8CEC-7B7B-26382DA6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112A24-76DE-5AA1-E12A-A3564FDDF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84C1CF-936F-96FE-D5B2-33502F98F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3FF339-8A96-79B3-F401-6903BD1F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DA3120-5CDE-3490-25D1-7F9C0468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3F16BD-455E-4BB5-0661-3886EF53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34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18631-57AD-239F-E3A9-F7DE397E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6A78A7E-DA82-9EFB-4433-AB5A356C6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84277B-CA90-46D0-FDC6-D919441D5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41C08B-D20F-1714-D477-F15EEC29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9D5D04-18AB-0426-3929-130D374A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DE4032-5F4B-75E2-7878-6B9F7ECDF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9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55C9964-3017-588D-D812-B0615510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839D70-16C4-DA27-C2F3-DDD35B581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8FE6AC-6AB9-3D71-F0E4-35985F2E5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18CCFF-20FB-7C4A-B488-B5358E19DD28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FB3CDD-A1FC-7C21-A4CC-6A93134D1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16C27D-721E-6AF0-EA28-A8EA3DFAC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FB91BE-A8C4-C74A-80D5-931A0DC5F4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29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" TargetMode="Externa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NUL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LOGO_INFN_NEWS_sito.jpg">
            <a:extLst>
              <a:ext uri="{FF2B5EF4-FFF2-40B4-BE49-F238E27FC236}">
                <a16:creationId xmlns:a16="http://schemas.microsoft.com/office/drawing/2014/main" id="{98215EA1-7938-4AB5-BA0E-7BA5723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13"/>
          <a:stretch/>
        </p:blipFill>
        <p:spPr>
          <a:xfrm>
            <a:off x="9825636" y="274040"/>
            <a:ext cx="1757752" cy="91494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2636A76-7892-8E42-BE01-70454C7D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990" y="353449"/>
            <a:ext cx="8928992" cy="845528"/>
          </a:xfrm>
        </p:spPr>
        <p:txBody>
          <a:bodyPr>
            <a:noAutofit/>
          </a:bodyPr>
          <a:lstStyle/>
          <a:p>
            <a:r>
              <a:rPr lang="en-US" sz="4000" b="1" dirty="0"/>
              <a:t>Research Opportunities at LNS</a:t>
            </a:r>
            <a:br>
              <a:rPr lang="en-US" sz="4000" b="1" dirty="0"/>
            </a:br>
            <a:endParaRPr lang="en-US" sz="16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225BC3-F40A-7485-F23B-48E8E0D83F88}"/>
              </a:ext>
            </a:extLst>
          </p:cNvPr>
          <p:cNvSpPr txBox="1"/>
          <p:nvPr/>
        </p:nvSpPr>
        <p:spPr>
          <a:xfrm>
            <a:off x="578068" y="1881802"/>
            <a:ext cx="108056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Research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Activities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at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Laboratori Nazionali del Sud (LNS):</a:t>
            </a:r>
          </a:p>
          <a:p>
            <a:pPr algn="l"/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Astrophysics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</a:rPr>
              <a:t>Astro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Particle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</a:rPr>
              <a:t>Accelerator </a:t>
            </a:r>
            <a:r>
              <a:rPr lang="it-IT" dirty="0" err="1">
                <a:solidFill>
                  <a:srgbClr val="000000"/>
                </a:solidFill>
              </a:rPr>
              <a:t>Physics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it-IT" b="0" i="0" u="none" strike="noStrike" dirty="0">
              <a:solidFill>
                <a:srgbClr val="FF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Applications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BioMedical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Sciences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Applications 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Environmental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Sciences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Energy Sciences and Engineering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Cultural Heritage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Ion sources for </a:t>
            </a:r>
            <a:r>
              <a:rPr lang="it-IT" dirty="0">
                <a:solidFill>
                  <a:srgbClr val="000000"/>
                </a:solidFill>
              </a:rPr>
              <a:t>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pplied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Physics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2" descr="C:\docdanilo\immagini\tandem.jpg">
            <a:extLst>
              <a:ext uri="{FF2B5EF4-FFF2-40B4-BE49-F238E27FC236}">
                <a16:creationId xmlns:a16="http://schemas.microsoft.com/office/drawing/2014/main" id="{E2456B0B-8BD6-AC1D-777B-9AB93B02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193" y="1448514"/>
            <a:ext cx="3716261" cy="2787196"/>
          </a:xfrm>
          <a:prstGeom prst="rect">
            <a:avLst/>
          </a:prstGeom>
          <a:noFill/>
        </p:spPr>
      </p:pic>
      <p:pic>
        <p:nvPicPr>
          <p:cNvPr id="5" name="Picture 3" descr="C:\docdanilo\immagini\CS_2000-01-25_a.JPG">
            <a:extLst>
              <a:ext uri="{FF2B5EF4-FFF2-40B4-BE49-F238E27FC236}">
                <a16:creationId xmlns:a16="http://schemas.microsoft.com/office/drawing/2014/main" id="{ADD82188-7DEC-5699-3520-E97E8622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3190" y="4065094"/>
            <a:ext cx="3716260" cy="2787195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36A760-0434-A8C3-9841-464B29A46A00}"/>
              </a:ext>
            </a:extLst>
          </p:cNvPr>
          <p:cNvSpPr txBox="1"/>
          <p:nvPr/>
        </p:nvSpPr>
        <p:spPr>
          <a:xfrm>
            <a:off x="8726738" y="3765012"/>
            <a:ext cx="2386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The 15 MV tandem accelerator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7CB838-72A6-E29B-3339-1CB5D4F2BCF2}"/>
              </a:ext>
            </a:extLst>
          </p:cNvPr>
          <p:cNvSpPr txBox="1"/>
          <p:nvPr/>
        </p:nvSpPr>
        <p:spPr>
          <a:xfrm>
            <a:off x="8456193" y="4215135"/>
            <a:ext cx="2772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The K800 superconductive cyclotron</a:t>
            </a:r>
          </a:p>
        </p:txBody>
      </p:sp>
    </p:spTree>
    <p:extLst>
      <p:ext uri="{BB962C8B-B14F-4D97-AF65-F5344CB8AC3E}">
        <p14:creationId xmlns:p14="http://schemas.microsoft.com/office/powerpoint/2010/main" val="355760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758462" y="165624"/>
            <a:ext cx="10331702" cy="135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it-IT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TELAMONES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kumimoji="1" lang="en-US" altLang="it-IT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TEst</a:t>
            </a:r>
            <a:r>
              <a:rPr kumimoji="1" lang="en-US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it-IT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LAboratory</a:t>
            </a:r>
            <a:r>
              <a:rPr kumimoji="1" lang="en-US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for </a:t>
            </a:r>
            <a:r>
              <a:rPr kumimoji="1" lang="en-US" altLang="it-IT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MOdelling</a:t>
            </a:r>
            <a:r>
              <a:rPr kumimoji="1" lang="en-US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New </a:t>
            </a:r>
            <a:r>
              <a:rPr kumimoji="1" lang="en-US" altLang="it-IT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Ecr</a:t>
            </a:r>
            <a:r>
              <a:rPr kumimoji="1" lang="en-US" altLang="it-IT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Sources)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kumimoji="1" lang="it-IT" altLang="it-IT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magine 8" descr="Immagine che contiene orologio, segnale, disegnando, metro&#10;&#10;Descrizione generata automaticamente">
            <a:extLst>
              <a:ext uri="{FF2B5EF4-FFF2-40B4-BE49-F238E27FC236}">
                <a16:creationId xmlns:a16="http://schemas.microsoft.com/office/drawing/2014/main" id="{A93D43A2-19F3-43DB-B062-05FB9D45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6" y="170209"/>
            <a:ext cx="1617067" cy="8192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7EDEE4F-4A4B-1CC3-FF7A-1CAF6C89A3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0" t="2482" r="10151" b="11111"/>
          <a:stretch/>
        </p:blipFill>
        <p:spPr>
          <a:xfrm>
            <a:off x="4208834" y="1055497"/>
            <a:ext cx="6472996" cy="59257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E5F8B0-67B7-0360-4025-806788770D0D}"/>
              </a:ext>
            </a:extLst>
          </p:cNvPr>
          <p:cNvSpPr txBox="1"/>
          <p:nvPr/>
        </p:nvSpPr>
        <p:spPr>
          <a:xfrm>
            <a:off x="8482519" y="3429000"/>
            <a:ext cx="14202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SARG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6E59828-A0A3-7FC8-C502-05948249D6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433" y="3586264"/>
            <a:ext cx="1611687" cy="2965836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46CD2BC-E339-4AED-00F4-0BF0DDF65FED}"/>
              </a:ext>
            </a:extLst>
          </p:cNvPr>
          <p:cNvCxnSpPr>
            <a:cxnSpLocks/>
          </p:cNvCxnSpPr>
          <p:nvPr/>
        </p:nvCxnSpPr>
        <p:spPr>
          <a:xfrm flipH="1">
            <a:off x="3662624" y="3668151"/>
            <a:ext cx="5013706" cy="236086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438EC6-D882-995E-6BE9-F3A75EBA0EF7}"/>
              </a:ext>
            </a:extLst>
          </p:cNvPr>
          <p:cNvSpPr txBox="1"/>
          <p:nvPr/>
        </p:nvSpPr>
        <p:spPr>
          <a:xfrm>
            <a:off x="-85060" y="6030060"/>
            <a:ext cx="46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SARG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r>
              <a:rPr lang="it-IT" dirty="0"/>
              <a:t> for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astrophysics</a:t>
            </a:r>
            <a:r>
              <a:rPr lang="it-IT" dirty="0"/>
              <a:t> to be </a:t>
            </a:r>
            <a:r>
              <a:rPr lang="it-IT" dirty="0" err="1"/>
              <a:t>moved</a:t>
            </a:r>
            <a:r>
              <a:rPr lang="it-IT" dirty="0"/>
              <a:t> in a </a:t>
            </a:r>
            <a:r>
              <a:rPr lang="it-IT" dirty="0" err="1"/>
              <a:t>dedicated</a:t>
            </a:r>
            <a:r>
              <a:rPr lang="it-IT" dirty="0"/>
              <a:t> room.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582BC6-31E6-7009-6820-C6D1C36248EC}"/>
              </a:ext>
            </a:extLst>
          </p:cNvPr>
          <p:cNvSpPr txBox="1"/>
          <p:nvPr/>
        </p:nvSpPr>
        <p:spPr>
          <a:xfrm>
            <a:off x="0" y="1672589"/>
            <a:ext cx="46222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The new facility under </a:t>
            </a:r>
            <a:r>
              <a:rPr lang="it-IT" dirty="0" err="1"/>
              <a:t>completion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INFN-LNS </a:t>
            </a:r>
            <a:r>
              <a:rPr lang="it-IT" dirty="0" err="1"/>
              <a:t>devoted</a:t>
            </a:r>
            <a:r>
              <a:rPr lang="it-IT" dirty="0"/>
              <a:t> to R&amp;D activities on</a:t>
            </a:r>
          </a:p>
          <a:p>
            <a:pPr algn="ctr"/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charged</a:t>
            </a:r>
            <a:r>
              <a:rPr lang="it-IT" dirty="0"/>
              <a:t> and high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sources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" name="Immagine 2" descr="Immagine che contiene edificio, statua, Scultura in pietra, Intaglio&#10;&#10;Il contenuto generato dall'IA potrebbe non essere corretto.">
            <a:extLst>
              <a:ext uri="{FF2B5EF4-FFF2-40B4-BE49-F238E27FC236}">
                <a16:creationId xmlns:a16="http://schemas.microsoft.com/office/drawing/2014/main" id="{7C38CE22-3264-A250-4EF8-D356441BD2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288" y="3165231"/>
            <a:ext cx="2586551" cy="19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551F7-EA97-8A1E-FF3D-AB43612B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>
            <a:extLst>
              <a:ext uri="{FF2B5EF4-FFF2-40B4-BE49-F238E27FC236}">
                <a16:creationId xmlns:a16="http://schemas.microsoft.com/office/drawing/2014/main" id="{ECA7414D-682B-3AB3-8A4B-4902BDE3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736" y="522339"/>
            <a:ext cx="6738885" cy="37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1" lang="it-IT" altLang="it-IT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AISHa</a:t>
            </a:r>
            <a:endParaRPr kumimoji="1" lang="it-IT" altLang="it-IT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magine 8" descr="Immagine che contiene orologio, segnale, disegnando, metro&#10;&#10;Descrizione generata automaticamente">
            <a:extLst>
              <a:ext uri="{FF2B5EF4-FFF2-40B4-BE49-F238E27FC236}">
                <a16:creationId xmlns:a16="http://schemas.microsoft.com/office/drawing/2014/main" id="{0C2BCCF8-2D08-3E2D-8F7E-47B4B65A6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6" y="170209"/>
            <a:ext cx="1617067" cy="8192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0E1DA2B-67CA-C6CD-D7F5-BCA547061F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85" y="1255006"/>
            <a:ext cx="2790191" cy="2092643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BE65D714-ED2A-BA43-B147-6BCF04D6C92B}"/>
              </a:ext>
            </a:extLst>
          </p:cNvPr>
          <p:cNvCxnSpPr>
            <a:cxnSpLocks/>
          </p:cNvCxnSpPr>
          <p:nvPr/>
        </p:nvCxnSpPr>
        <p:spPr>
          <a:xfrm>
            <a:off x="2152537" y="3391835"/>
            <a:ext cx="3643" cy="63733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D3E516-6D0E-5BC9-03B0-09179562D17C}"/>
              </a:ext>
            </a:extLst>
          </p:cNvPr>
          <p:cNvSpPr txBox="1"/>
          <p:nvPr/>
        </p:nvSpPr>
        <p:spPr>
          <a:xfrm>
            <a:off x="5164849" y="4883791"/>
            <a:ext cx="4737797" cy="307777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/>
              <a:t>Cryogenic</a:t>
            </a:r>
            <a:r>
              <a:rPr lang="it-IT" sz="1400" b="1" dirty="0"/>
              <a:t> system </a:t>
            </a:r>
            <a:r>
              <a:rPr lang="it-IT" sz="1400" b="1" dirty="0" err="1"/>
              <a:t>still</a:t>
            </a:r>
            <a:r>
              <a:rPr lang="it-IT" sz="1400" b="1" dirty="0"/>
              <a:t> </a:t>
            </a:r>
            <a:r>
              <a:rPr lang="it-IT" sz="1400" b="1" dirty="0" err="1"/>
              <a:t>alive</a:t>
            </a:r>
            <a:r>
              <a:rPr lang="it-IT" sz="1400" b="1" dirty="0"/>
              <a:t> </a:t>
            </a:r>
            <a:r>
              <a:rPr lang="it-IT" sz="1400" b="1" dirty="0" err="1"/>
              <a:t>agter</a:t>
            </a:r>
            <a:r>
              <a:rPr lang="it-IT" sz="1400" b="1" dirty="0"/>
              <a:t> 5 </a:t>
            </a:r>
            <a:r>
              <a:rPr lang="it-IT" sz="1400" b="1" dirty="0" err="1"/>
              <a:t>yrs</a:t>
            </a:r>
            <a:r>
              <a:rPr lang="it-IT" sz="1400" b="1" dirty="0"/>
              <a:t> in the boxes!!!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FE13E2-D438-1E4F-1A19-377A5184FE74}"/>
              </a:ext>
            </a:extLst>
          </p:cNvPr>
          <p:cNvSpPr txBox="1"/>
          <p:nvPr/>
        </p:nvSpPr>
        <p:spPr>
          <a:xfrm>
            <a:off x="4438938" y="5459441"/>
            <a:ext cx="6096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/>
              <a:t>Activites</a:t>
            </a:r>
            <a:r>
              <a:rPr lang="it-IT" sz="1800" b="1" dirty="0"/>
              <a:t> </a:t>
            </a:r>
            <a:r>
              <a:rPr lang="it-IT" sz="1800" b="1" dirty="0" err="1"/>
              <a:t>before</a:t>
            </a:r>
            <a:r>
              <a:rPr lang="it-IT" sz="1800" b="1" dirty="0"/>
              <a:t> the </a:t>
            </a:r>
            <a:r>
              <a:rPr lang="it-IT" sz="1800" b="1" dirty="0" err="1"/>
              <a:t>summer</a:t>
            </a:r>
            <a:r>
              <a:rPr lang="it-IT" sz="1800" b="1" dirty="0"/>
              <a:t> stop: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/>
              <a:t>Training up full to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 err="1"/>
              <a:t>Magnetic</a:t>
            </a:r>
            <a:r>
              <a:rPr lang="it-IT" b="1" dirty="0"/>
              <a:t> </a:t>
            </a:r>
            <a:r>
              <a:rPr lang="it-IT" b="1" dirty="0" err="1"/>
              <a:t>measurements</a:t>
            </a:r>
            <a:r>
              <a:rPr lang="it-IT" b="1" dirty="0"/>
              <a:t> check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b="1" dirty="0" err="1"/>
              <a:t>Final</a:t>
            </a:r>
            <a:r>
              <a:rPr lang="it-IT" b="1" dirty="0"/>
              <a:t> controls </a:t>
            </a:r>
            <a:r>
              <a:rPr lang="it-IT" b="1" dirty="0" err="1"/>
              <a:t>verifications</a:t>
            </a:r>
            <a:endParaRPr lang="it-IT" b="1" dirty="0"/>
          </a:p>
        </p:txBody>
      </p:sp>
      <p:pic>
        <p:nvPicPr>
          <p:cNvPr id="4" name="Immagine 3" descr="Immagine che contiene testo,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48333F36-53EB-2409-E047-34D04EE8FE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18" y="1091936"/>
            <a:ext cx="5912456" cy="3791855"/>
          </a:xfrm>
          <a:prstGeom prst="rect">
            <a:avLst/>
          </a:prstGeom>
        </p:spPr>
      </p:pic>
      <p:pic>
        <p:nvPicPr>
          <p:cNvPr id="8" name="Immagine 7" descr="Immagine che contiene interno, macchina, acciaio, ingegneria&#10;&#10;Il contenuto generato dall'IA potrebbe non essere corretto.">
            <a:extLst>
              <a:ext uri="{FF2B5EF4-FFF2-40B4-BE49-F238E27FC236}">
                <a16:creationId xmlns:a16="http://schemas.microsoft.com/office/drawing/2014/main" id="{39B245CD-C6A0-B927-E8B9-B640C7B5F2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6"/>
          <a:stretch>
            <a:fillRect/>
          </a:stretch>
        </p:blipFill>
        <p:spPr>
          <a:xfrm>
            <a:off x="190923" y="4089685"/>
            <a:ext cx="4196862" cy="23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0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357156" y="109448"/>
            <a:ext cx="7212178" cy="1041849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kumimoji="1" lang="en-GB" sz="2800" dirty="0" err="1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AISHa</a:t>
            </a:r>
            <a:r>
              <a:rPr kumimoji="1" lang="en-GB" sz="2800" dirty="0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performances @INFN-LNS (2018-20) </a:t>
            </a:r>
            <a:br>
              <a:rPr kumimoji="1" lang="en-GB" sz="2800" dirty="0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kumimoji="1" lang="en-GB" sz="2800" dirty="0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(17.3-18.4 GHz – 1.5 kW max)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86553B-8E92-4453-9245-BEFA5C2A3186}"/>
              </a:ext>
            </a:extLst>
          </p:cNvPr>
          <p:cNvGrpSpPr/>
          <p:nvPr/>
        </p:nvGrpSpPr>
        <p:grpSpPr>
          <a:xfrm>
            <a:off x="75931" y="1229045"/>
            <a:ext cx="3174165" cy="2299346"/>
            <a:chOff x="6437680" y="1455929"/>
            <a:chExt cx="4863027" cy="365669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F487423-AA90-488A-B325-083BA72C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7680" y="1455929"/>
              <a:ext cx="4863027" cy="3656695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F3029A3-D964-4827-A497-CD0FC3C2C16B}"/>
                </a:ext>
              </a:extLst>
            </p:cNvPr>
            <p:cNvSpPr txBox="1"/>
            <p:nvPr/>
          </p:nvSpPr>
          <p:spPr>
            <a:xfrm>
              <a:off x="9108514" y="1967110"/>
              <a:ext cx="1046963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He</a:t>
              </a:r>
              <a:r>
                <a:rPr lang="it-IT" sz="1600" baseline="30000" dirty="0"/>
                <a:t>2+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2D3DF91-2DE8-4844-8261-9ADC41A96D11}"/>
                </a:ext>
              </a:extLst>
            </p:cNvPr>
            <p:cNvSpPr txBox="1"/>
            <p:nvPr/>
          </p:nvSpPr>
          <p:spPr>
            <a:xfrm>
              <a:off x="7751769" y="1776188"/>
              <a:ext cx="990963" cy="53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He</a:t>
              </a:r>
              <a:r>
                <a:rPr lang="it-IT" sz="1600" baseline="30000" dirty="0"/>
                <a:t>+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303AD50-2780-4863-8A61-4C6ECA435509}"/>
              </a:ext>
            </a:extLst>
          </p:cNvPr>
          <p:cNvGrpSpPr/>
          <p:nvPr/>
        </p:nvGrpSpPr>
        <p:grpSpPr>
          <a:xfrm>
            <a:off x="0" y="3581813"/>
            <a:ext cx="3278456" cy="2431362"/>
            <a:chOff x="966094" y="1534430"/>
            <a:chExt cx="4711019" cy="354239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313BA64-EE48-4891-9246-E0D11581C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094" y="1534430"/>
              <a:ext cx="4711019" cy="3542395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277FD83-42AE-4410-A7B5-FE8B92A86522}"/>
                </a:ext>
              </a:extLst>
            </p:cNvPr>
            <p:cNvSpPr txBox="1"/>
            <p:nvPr/>
          </p:nvSpPr>
          <p:spPr>
            <a:xfrm>
              <a:off x="4369490" y="4181889"/>
              <a:ext cx="248478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sz="14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C49C2CF-5CFB-4D6F-8D02-441D6FC6995E}"/>
                </a:ext>
              </a:extLst>
            </p:cNvPr>
            <p:cNvSpPr txBox="1"/>
            <p:nvPr/>
          </p:nvSpPr>
          <p:spPr>
            <a:xfrm>
              <a:off x="3817869" y="3812557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7+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06269FF-F147-4968-95B4-E705B258211B}"/>
                </a:ext>
              </a:extLst>
            </p:cNvPr>
            <p:cNvSpPr txBox="1"/>
            <p:nvPr/>
          </p:nvSpPr>
          <p:spPr>
            <a:xfrm>
              <a:off x="3677378" y="1995429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6+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ED479A1-1ABB-4B68-B01C-5A62CB3FDCB2}"/>
                </a:ext>
              </a:extLst>
            </p:cNvPr>
            <p:cNvSpPr txBox="1"/>
            <p:nvPr/>
          </p:nvSpPr>
          <p:spPr>
            <a:xfrm>
              <a:off x="3049246" y="2666248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5+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33447AB-6B11-4D7A-B887-87D95F81A6C4}"/>
                </a:ext>
              </a:extLst>
            </p:cNvPr>
            <p:cNvSpPr txBox="1"/>
            <p:nvPr/>
          </p:nvSpPr>
          <p:spPr>
            <a:xfrm>
              <a:off x="2654995" y="2967734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4+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8ECADE5-6A83-43F2-938B-704CF65AB652}"/>
                </a:ext>
              </a:extLst>
            </p:cNvPr>
            <p:cNvSpPr txBox="1"/>
            <p:nvPr/>
          </p:nvSpPr>
          <p:spPr>
            <a:xfrm>
              <a:off x="2171290" y="3666787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3+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24216BF-7D38-4C35-9C78-1FC00F765D4A}"/>
                </a:ext>
              </a:extLst>
            </p:cNvPr>
            <p:cNvSpPr txBox="1"/>
            <p:nvPr/>
          </p:nvSpPr>
          <p:spPr>
            <a:xfrm>
              <a:off x="1876427" y="2576797"/>
              <a:ext cx="675861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2+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0C8A864-81CB-4137-8534-E52C56E849E4}"/>
                </a:ext>
              </a:extLst>
            </p:cNvPr>
            <p:cNvSpPr txBox="1"/>
            <p:nvPr/>
          </p:nvSpPr>
          <p:spPr>
            <a:xfrm>
              <a:off x="1872358" y="1870948"/>
              <a:ext cx="1694617" cy="448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O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2 </a:t>
              </a: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+ He</a:t>
              </a:r>
              <a:r>
                <a:rPr lang="it-IT" sz="1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</a:t>
              </a:r>
              <a:r>
                <a:rPr lang="it-IT" sz="1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(4:1)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E6015CB-F08C-4CFB-B314-F1C6FF02257A}"/>
              </a:ext>
            </a:extLst>
          </p:cNvPr>
          <p:cNvGrpSpPr/>
          <p:nvPr/>
        </p:nvGrpSpPr>
        <p:grpSpPr>
          <a:xfrm>
            <a:off x="3302241" y="1187929"/>
            <a:ext cx="2917204" cy="2584932"/>
            <a:chOff x="6251710" y="1255984"/>
            <a:chExt cx="5427746" cy="4081329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F7C6FCB-4BB7-4CC6-B3E5-7EF8E2EF4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1710" y="1255984"/>
              <a:ext cx="5427746" cy="4081329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B8B3502-C7A8-4D3A-8CEE-41BD161BAD02}"/>
                </a:ext>
              </a:extLst>
            </p:cNvPr>
            <p:cNvSpPr txBox="1"/>
            <p:nvPr/>
          </p:nvSpPr>
          <p:spPr>
            <a:xfrm>
              <a:off x="8846140" y="2495592"/>
              <a:ext cx="817608" cy="4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4+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364666C-497D-463B-BAAB-150996EC25E7}"/>
                </a:ext>
              </a:extLst>
            </p:cNvPr>
            <p:cNvSpPr txBox="1"/>
            <p:nvPr/>
          </p:nvSpPr>
          <p:spPr>
            <a:xfrm>
              <a:off x="8297102" y="1635922"/>
              <a:ext cx="1448506" cy="4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3+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+He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+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F92E7D70-9FD2-43CE-AF24-8E2FCB0F1604}"/>
                </a:ext>
              </a:extLst>
            </p:cNvPr>
            <p:cNvSpPr txBox="1"/>
            <p:nvPr/>
          </p:nvSpPr>
          <p:spPr>
            <a:xfrm>
              <a:off x="10071041" y="1820589"/>
              <a:ext cx="1377256" cy="4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6+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+He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2+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08DC08E-B4F5-424D-B0C2-697A266A7027}"/>
                </a:ext>
              </a:extLst>
            </p:cNvPr>
            <p:cNvSpPr txBox="1"/>
            <p:nvPr/>
          </p:nvSpPr>
          <p:spPr>
            <a:xfrm>
              <a:off x="9395178" y="3824121"/>
              <a:ext cx="675861" cy="63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</a:t>
              </a:r>
              <a:r>
                <a:rPr lang="it-IT" sz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5+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ACA9018E-E952-499E-A5CD-8E4CCFD2838B}"/>
                    </a:ext>
                  </a:extLst>
                </p:cNvPr>
                <p:cNvSpPr txBox="1"/>
                <p:nvPr/>
              </p:nvSpPr>
              <p:spPr>
                <a:xfrm>
                  <a:off x="7014423" y="2033559"/>
                  <a:ext cx="3231400" cy="923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it-IT" sz="160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CH</a:t>
                  </a:r>
                  <a:r>
                    <a:rPr lang="it-IT" sz="1600" baseline="3000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4</a:t>
                  </a:r>
                  <a:r>
                    <a:rPr lang="it-IT" sz="160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+He (</a:t>
                  </a:r>
                  <a14:m>
                    <m:oMath xmlns:m="http://schemas.openxmlformats.org/officeDocument/2006/math">
                      <m:r>
                        <a:rPr lang="it-IT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~10:1</m:t>
                      </m:r>
                    </m:oMath>
                  </a14:m>
                  <a:r>
                    <a:rPr lang="it-IT" sz="160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)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it-IT" sz="160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ACA9018E-E952-499E-A5CD-8E4CCFD28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4423" y="2033559"/>
                  <a:ext cx="3231400" cy="923297"/>
                </a:xfrm>
                <a:prstGeom prst="rect">
                  <a:avLst/>
                </a:prstGeom>
                <a:blipFill>
                  <a:blip r:embed="rId5"/>
                  <a:stretch>
                    <a:fillRect l="-2105" t="-312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ella 32">
                <a:extLst>
                  <a:ext uri="{FF2B5EF4-FFF2-40B4-BE49-F238E27FC236}">
                    <a16:creationId xmlns:a16="http://schemas.microsoft.com/office/drawing/2014/main" id="{48395A2E-14A7-401F-8FF8-16452645D9A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94353" y="1347988"/>
              <a:ext cx="5681900" cy="48924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270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145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403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643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Charge state</a:t>
                          </a:r>
                          <a:endParaRPr lang="it-IT" sz="32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Beam intensity [e</a:t>
                          </a:r>
                          <a14:m>
                            <m:oMath xmlns:m="http://schemas.openxmlformats.org/officeDocument/2006/math"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A]</a:t>
                          </a:r>
                          <a:endParaRPr lang="it-IT" sz="32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dirty="0" smtClean="0">
                                        <a:effectLst/>
                                        <a:latin typeface="Cambria Math" panose="02040503050406030204" pitchFamily="18" charset="0"/>
                                        <a:cs typeface="Times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dirty="0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" panose="020206030504050203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it-IT" sz="2000" b="1" i="1" dirty="0" smtClean="0">
                                        <a:effectLst/>
                                        <a:latin typeface="Cambria Math" panose="02040503050406030204" pitchFamily="18" charset="0"/>
                                        <a:cs typeface="Times" panose="02020603050405020304" pitchFamily="18" charset="0"/>
                                      </a:rPr>
                                      <m:t>𝒓𝒎𝒔</m:t>
                                    </m:r>
                                    <m:r>
                                      <a:rPr lang="it-IT" sz="2000" b="1" i="1" dirty="0" smtClean="0">
                                        <a:effectLst/>
                                        <a:latin typeface="Cambria Math" panose="02040503050406030204" pitchFamily="18" charset="0"/>
                                        <a:cs typeface="Times" panose="02020603050405020304" pitchFamily="18" charset="0"/>
                                      </a:rPr>
                                      <m:t>.</m:t>
                                    </m:r>
                                    <m:r>
                                      <a:rPr lang="it-IT" sz="2000" b="1" i="1" dirty="0" smtClean="0">
                                        <a:effectLst/>
                                        <a:latin typeface="Cambria Math" panose="02040503050406030204" pitchFamily="18" charset="0"/>
                                        <a:cs typeface="Times" panose="02020603050405020304" pitchFamily="18" charset="0"/>
                                      </a:rPr>
                                      <m:t>𝒏𝒐𝒓𝒎</m:t>
                                    </m:r>
                                  </m:sub>
                                </m:sSub>
                                <m:r>
                                  <a:rPr lang="en-US" sz="2000" i="1" dirty="0" smtClean="0">
                                    <a:effectLst/>
                                    <a:latin typeface="Cambria Math" panose="02040503050406030204" pitchFamily="18" charset="0"/>
                                    <a:cs typeface="Times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aseline="0" dirty="0">
                            <a:effectLst/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000" baseline="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" panose="02020603050405020304" pitchFamily="18" charset="0"/>
                                </a:rPr>
                                <m:t>𝝅</m:t>
                              </m:r>
                              <m:r>
                                <a:rPr lang="en-US" sz="2000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" panose="02020603050405020304" pitchFamily="18" charset="0"/>
                                </a:rPr>
                                <m:t>∙</m:t>
                              </m:r>
                              <m:r>
                                <a:rPr lang="it-IT" sz="2000" b="1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" panose="02020603050405020304" pitchFamily="18" charset="0"/>
                                </a:rPr>
                                <m:t>𝒎𝒎</m:t>
                              </m:r>
                              <m:r>
                                <a:rPr lang="it-IT" sz="2000" b="1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" panose="02020603050405020304" pitchFamily="18" charset="0"/>
                                </a:rPr>
                                <m:t>∙</m:t>
                              </m:r>
                              <m:r>
                                <a:rPr lang="it-IT" sz="2000" b="1" i="1" baseline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" panose="02020603050405020304" pitchFamily="18" charset="0"/>
                                </a:rPr>
                                <m:t>𝒎𝒓𝒂𝒅</m:t>
                              </m:r>
                            </m:oMath>
                          </a14:m>
                          <a:r>
                            <a:rPr lang="en-US" sz="2000" baseline="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]</a:t>
                          </a:r>
                          <a:endParaRPr lang="it-IT" sz="32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1400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0.2198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  <a:defRPr/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225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0.115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7+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0.247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0.272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0.222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5+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ea typeface="+mn-ea"/>
                              <a:cs typeface="Times" panose="02020603050405020304" pitchFamily="18" charset="0"/>
                            </a:rPr>
                            <a:t>165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---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Ar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155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0.201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Ar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140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0.201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He</a:t>
                          </a:r>
                          <a:r>
                            <a:rPr lang="it-IT" sz="2400" baseline="300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5400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0.418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479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He</a:t>
                          </a:r>
                          <a:r>
                            <a:rPr lang="it-IT" sz="2400" baseline="300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700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0.245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ella 32">
                <a:extLst>
                  <a:ext uri="{FF2B5EF4-FFF2-40B4-BE49-F238E27FC236}">
                    <a16:creationId xmlns:a16="http://schemas.microsoft.com/office/drawing/2014/main" id="{48395A2E-14A7-401F-8FF8-16452645D9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8839696"/>
                  </p:ext>
                </p:extLst>
              </p:nvPr>
            </p:nvGraphicFramePr>
            <p:xfrm>
              <a:off x="6394353" y="1347988"/>
              <a:ext cx="5681900" cy="48924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270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145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4036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0234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Charge state</a:t>
                          </a:r>
                          <a:endParaRPr lang="it-IT" sz="32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106738" t="-5952" r="-126241" b="-3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165625" t="-5952" r="-1136" b="-396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1400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0.2198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  <a:defRPr/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225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0.115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16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O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7+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0.247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0.272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150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0.222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5+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ea typeface="+mn-ea"/>
                              <a:cs typeface="Times" panose="02020603050405020304" pitchFamily="18" charset="0"/>
                            </a:rPr>
                            <a:t>165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---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Ar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155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0.201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</a:t>
                          </a: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Ar</a:t>
                          </a:r>
                          <a:r>
                            <a:rPr lang="en-US" sz="2400" baseline="300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12+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en-US" sz="2400" dirty="0"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140</a:t>
                          </a:r>
                          <a:endParaRPr lang="it-IT" sz="36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0.201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He</a:t>
                          </a:r>
                          <a:r>
                            <a:rPr lang="it-IT" sz="2400" baseline="300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5400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0.418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869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He</a:t>
                          </a:r>
                          <a:r>
                            <a:rPr lang="it-IT" sz="2400" baseline="300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2+</a:t>
                          </a:r>
                          <a:endParaRPr lang="it-IT" sz="2400" dirty="0"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2743200" algn="ctr"/>
                              <a:tab pos="5486400" algn="r"/>
                              <a:tab pos="2336800" algn="ctr"/>
                              <a:tab pos="2743200" algn="ctr"/>
                            </a:tabLst>
                          </a:pPr>
                          <a:r>
                            <a:rPr lang="it-IT" sz="2400" dirty="0">
                              <a:effectLst/>
                              <a:latin typeface="Times" panose="02020603050405020304" pitchFamily="18" charset="0"/>
                              <a:ea typeface="Times New Roman" panose="02020603050405020304" pitchFamily="18" charset="0"/>
                              <a:cs typeface="Times" panose="02020603050405020304" pitchFamily="18" charset="0"/>
                            </a:rPr>
                            <a:t>700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2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0.245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841BE6D7-7752-46E2-A520-FA2452C63E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830" y="3614535"/>
            <a:ext cx="3619119" cy="27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1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266470-DFCD-F356-EB3E-70C61ED2E793}"/>
              </a:ext>
            </a:extLst>
          </p:cNvPr>
          <p:cNvGrpSpPr/>
          <p:nvPr/>
        </p:nvGrpSpPr>
        <p:grpSpPr>
          <a:xfrm>
            <a:off x="855619" y="0"/>
            <a:ext cx="10480762" cy="6858823"/>
            <a:chOff x="952500" y="-823"/>
            <a:chExt cx="10480762" cy="685882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1A23E56-CF40-C6CB-7671-9E424BC5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00" y="-823"/>
              <a:ext cx="10480762" cy="6858823"/>
            </a:xfrm>
            <a:prstGeom prst="rect">
              <a:avLst/>
            </a:prstGeom>
          </p:spPr>
        </p:pic>
        <p:pic>
          <p:nvPicPr>
            <p:cNvPr id="9" name="Immagine 8" descr="Immagine che contiene aria aperta, Aerofotogrammetria, edificio, casa&#10;&#10;Il contenuto generato dall'IA potrebbe non essere corretto.">
              <a:extLst>
                <a:ext uri="{FF2B5EF4-FFF2-40B4-BE49-F238E27FC236}">
                  <a16:creationId xmlns:a16="http://schemas.microsoft.com/office/drawing/2014/main" id="{FBB24CAA-4CD4-F8B3-AECF-A1C087EC9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6" t="9855" r="21552" b="33002"/>
            <a:stretch>
              <a:fillRect/>
            </a:stretch>
          </p:blipFill>
          <p:spPr>
            <a:xfrm>
              <a:off x="9193620" y="2465087"/>
              <a:ext cx="2201542" cy="1343025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7" name="Immagine 6" descr="Immagine che contiene aria aperta, Aerofotogrammetria, albero, Urbanistica&#10;&#10;Il contenuto generato dall'IA potrebbe non essere corretto.">
              <a:extLst>
                <a:ext uri="{FF2B5EF4-FFF2-40B4-BE49-F238E27FC236}">
                  <a16:creationId xmlns:a16="http://schemas.microsoft.com/office/drawing/2014/main" id="{C5B37A69-4E46-8933-96E5-567BCE7E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687" y="2087895"/>
              <a:ext cx="2181224" cy="122693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11" name="Immagine 10" descr="Immagine che contiene aria aperta, automobile, notte, veicolo&#10;&#10;Il contenuto generato dall'IA potrebbe non essere corretto.">
              <a:extLst>
                <a:ext uri="{FF2B5EF4-FFF2-40B4-BE49-F238E27FC236}">
                  <a16:creationId xmlns:a16="http://schemas.microsoft.com/office/drawing/2014/main" id="{065718E1-4315-6316-3084-2E3154A6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7" t="26528" r="26797" b="15972"/>
            <a:stretch>
              <a:fillRect/>
            </a:stretch>
          </p:blipFill>
          <p:spPr>
            <a:xfrm>
              <a:off x="8734424" y="5520040"/>
              <a:ext cx="1704974" cy="124271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8865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EED67-7AF5-948F-3867-44FF1C4F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56" y="484395"/>
            <a:ext cx="7192617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The Record Neutrino and the record </a:t>
            </a:r>
            <a:r>
              <a:rPr lang="it-IT" dirty="0" err="1"/>
              <a:t>supporting</a:t>
            </a:r>
            <a:r>
              <a:rPr lang="it-IT" dirty="0"/>
              <a:t> LNS user service</a:t>
            </a:r>
          </a:p>
        </p:txBody>
      </p:sp>
      <p:pic>
        <p:nvPicPr>
          <p:cNvPr id="5" name="Segnaposto contenuto 4" descr="Immagine che contiene testo, schermata, aqua, design&#10;&#10;Il contenuto generato dall'IA potrebbe non essere corretto.">
            <a:extLst>
              <a:ext uri="{FF2B5EF4-FFF2-40B4-BE49-F238E27FC236}">
                <a16:creationId xmlns:a16="http://schemas.microsoft.com/office/drawing/2014/main" id="{9D23F9FA-29F8-8083-91DC-594510E3A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150" y="2095739"/>
            <a:ext cx="6282236" cy="4617065"/>
          </a:xfrm>
        </p:spPr>
      </p:pic>
      <p:pic>
        <p:nvPicPr>
          <p:cNvPr id="7" name="Immagine 6" descr="Immagine che contiene vestiti, collage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A1E5AD7B-CEB0-7CF0-A995-0DD4D9B3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2"/>
          <a:stretch/>
        </p:blipFill>
        <p:spPr>
          <a:xfrm>
            <a:off x="8136836" y="51284"/>
            <a:ext cx="3949148" cy="3950010"/>
          </a:xfrm>
          <a:prstGeom prst="rect">
            <a:avLst/>
          </a:prstGeom>
        </p:spPr>
      </p:pic>
      <p:pic>
        <p:nvPicPr>
          <p:cNvPr id="8" name="Immagine 7" descr="Immagine che contiene collage, schermata&#10;&#10;Il contenuto generato dall'IA potrebbe non essere corretto.">
            <a:extLst>
              <a:ext uri="{FF2B5EF4-FFF2-40B4-BE49-F238E27FC236}">
                <a16:creationId xmlns:a16="http://schemas.microsoft.com/office/drawing/2014/main" id="{931A572E-8ED4-E221-6E6F-969599F12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887073"/>
            <a:ext cx="5920673" cy="29709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8C643A-3C75-50A6-152A-CB024C495D8E}"/>
              </a:ext>
            </a:extLst>
          </p:cNvPr>
          <p:cNvSpPr txBox="1"/>
          <p:nvPr/>
        </p:nvSpPr>
        <p:spPr>
          <a:xfrm>
            <a:off x="3020993" y="1726407"/>
            <a:ext cx="4444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u="sng" dirty="0"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KM3NeT collaboration </a:t>
            </a:r>
            <a:r>
              <a:rPr lang="it-IT" sz="1600" i="1" u="sng" dirty="0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it-IT" sz="1600" i="0" u="none" strike="noStrike" dirty="0">
                <a:effectLst/>
                <a:latin typeface="-apple-system"/>
              </a:rPr>
              <a:t> volume 638, pages 376–382 (2025)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94048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374E3-869D-6725-F7C5-4E98B77A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NFN Laboratori Nazionali del Sud - SHARPER Night">
            <a:extLst>
              <a:ext uri="{FF2B5EF4-FFF2-40B4-BE49-F238E27FC236}">
                <a16:creationId xmlns:a16="http://schemas.microsoft.com/office/drawing/2014/main" id="{5355B857-AE20-696B-7AC0-09F7205F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65"/>
            <a:ext cx="1474350" cy="9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1AF48F5-6668-EAA7-93A8-C8B95BB80324}"/>
              </a:ext>
            </a:extLst>
          </p:cNvPr>
          <p:cNvSpPr/>
          <p:nvPr/>
        </p:nvSpPr>
        <p:spPr>
          <a:xfrm>
            <a:off x="1821350" y="66587"/>
            <a:ext cx="8664663" cy="85848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9DF066-13A9-82A6-4BF4-7810825D99D3}"/>
              </a:ext>
            </a:extLst>
          </p:cNvPr>
          <p:cNvSpPr txBox="1"/>
          <p:nvPr/>
        </p:nvSpPr>
        <p:spPr>
          <a:xfrm>
            <a:off x="2019081" y="79521"/>
            <a:ext cx="825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>
                <a:solidFill>
                  <a:schemeClr val="bg1"/>
                </a:solidFill>
                <a:latin typeface="Abadi"/>
              </a:rPr>
              <a:t>Future laser-based research infrastructure @ INFN-LNS: </a:t>
            </a:r>
            <a:br>
              <a:rPr lang="en-GB" sz="2400" b="1" noProof="0">
                <a:solidFill>
                  <a:schemeClr val="bg1"/>
                </a:solidFill>
                <a:latin typeface="Abadi"/>
              </a:rPr>
            </a:br>
            <a:r>
              <a:rPr lang="en-GB" sz="2400" b="1" noProof="0">
                <a:solidFill>
                  <a:schemeClr val="bg1"/>
                </a:solidFill>
                <a:latin typeface="Abadi"/>
              </a:rPr>
              <a:t>I-LU</a:t>
            </a:r>
            <a:r>
              <a:rPr lang="en-GB" sz="2400" noProof="0">
                <a:solidFill>
                  <a:schemeClr val="bg1"/>
                </a:solidFill>
                <a:latin typeface="Abadi"/>
              </a:rPr>
              <a:t>CE</a:t>
            </a:r>
            <a:r>
              <a:rPr lang="en-GB" sz="2400" b="1" noProof="0">
                <a:solidFill>
                  <a:schemeClr val="bg1"/>
                </a:solidFill>
                <a:latin typeface="Abadi"/>
              </a:rPr>
              <a:t> (INFN – Laser </a:t>
            </a:r>
            <a:r>
              <a:rPr lang="en-GB" sz="2400" b="1" noProof="0" err="1">
                <a:solidFill>
                  <a:schemeClr val="bg1"/>
                </a:solidFill>
                <a:latin typeface="Abadi"/>
              </a:rPr>
              <a:t>indUCEd</a:t>
            </a:r>
            <a:r>
              <a:rPr lang="en-GB" sz="2400" b="1" noProof="0">
                <a:solidFill>
                  <a:schemeClr val="bg1"/>
                </a:solidFill>
                <a:latin typeface="Abadi"/>
              </a:rPr>
              <a:t> radiation production)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4FDDAD-765C-A385-3A00-C1A28804B7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" y="1123227"/>
            <a:ext cx="7633297" cy="4187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A3D11-BD0D-E4E3-AC94-F37986DE1CAF}"/>
              </a:ext>
            </a:extLst>
          </p:cNvPr>
          <p:cNvSpPr txBox="1"/>
          <p:nvPr/>
        </p:nvSpPr>
        <p:spPr>
          <a:xfrm>
            <a:off x="7636739" y="1268252"/>
            <a:ext cx="3715261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Abadi" panose="020B0604020104020204" pitchFamily="34" charset="0"/>
              </a:rPr>
              <a:t>Two </a:t>
            </a:r>
            <a:r>
              <a:rPr lang="en-GB" sz="2000" noProof="0" dirty="0">
                <a:solidFill>
                  <a:srgbClr val="0070C0"/>
                </a:solidFill>
                <a:latin typeface="Abadi" panose="020B0604020104020204" pitchFamily="34" charset="0"/>
              </a:rPr>
              <a:t>laser systems </a:t>
            </a:r>
            <a:br>
              <a:rPr lang="en-GB" sz="2000" noProof="0" dirty="0">
                <a:solidFill>
                  <a:srgbClr val="0070C0"/>
                </a:solidFill>
                <a:latin typeface="Abadi" panose="020B0604020104020204" pitchFamily="34" charset="0"/>
              </a:rPr>
            </a:br>
            <a:r>
              <a:rPr lang="en-GB" sz="2000" noProof="0" dirty="0">
                <a:latin typeface="Abadi" panose="020B0604020104020204" pitchFamily="34" charset="0"/>
              </a:rPr>
              <a:t>(L1 and L2)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Abadi" panose="020B0604020104020204" pitchFamily="34" charset="0"/>
              </a:rPr>
              <a:t>Three </a:t>
            </a:r>
            <a:r>
              <a:rPr lang="en-GB" sz="2000" noProof="0" dirty="0">
                <a:solidFill>
                  <a:srgbClr val="0070C0"/>
                </a:solidFill>
                <a:latin typeface="Abadi" panose="020B0604020104020204" pitchFamily="34" charset="0"/>
              </a:rPr>
              <a:t>laser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badi" panose="020B0604020104020204" pitchFamily="34" charset="0"/>
              </a:rPr>
              <a:t>Four</a:t>
            </a:r>
            <a:r>
              <a:rPr lang="en-GB" sz="2000" noProof="0" dirty="0">
                <a:latin typeface="Abadi" panose="020B0604020104020204" pitchFamily="34" charset="0"/>
              </a:rPr>
              <a:t> </a:t>
            </a:r>
            <a:r>
              <a:rPr lang="en-GB" sz="2000" noProof="0" dirty="0">
                <a:solidFill>
                  <a:srgbClr val="0070C0"/>
                </a:solidFill>
                <a:latin typeface="Abadi" panose="020B0604020104020204" pitchFamily="34" charset="0"/>
              </a:rPr>
              <a:t>experimental stations </a:t>
            </a:r>
            <a:br>
              <a:rPr lang="en-GB" sz="2000" noProof="0" dirty="0">
                <a:latin typeface="Abadi" panose="020B0604020104020204" pitchFamily="34" charset="0"/>
              </a:rPr>
            </a:br>
            <a:r>
              <a:rPr lang="en-GB" sz="2000" noProof="0" dirty="0">
                <a:latin typeface="Abadi" panose="020B0604020104020204" pitchFamily="34" charset="0"/>
              </a:rPr>
              <a:t>(ES1, ES2</a:t>
            </a:r>
            <a:r>
              <a:rPr lang="en-GB" sz="2000" dirty="0">
                <a:latin typeface="Abadi" panose="020B0604020104020204" pitchFamily="34" charset="0"/>
              </a:rPr>
              <a:t>,</a:t>
            </a:r>
            <a:r>
              <a:rPr lang="en-GB" sz="2000" noProof="0" dirty="0">
                <a:latin typeface="Abadi" panose="020B0604020104020204" pitchFamily="34" charset="0"/>
              </a:rPr>
              <a:t> </a:t>
            </a:r>
            <a:r>
              <a:rPr lang="en-GB" sz="2000" dirty="0">
                <a:latin typeface="Abadi" panose="020B0604020104020204" pitchFamily="34" charset="0"/>
              </a:rPr>
              <a:t>ES3 </a:t>
            </a:r>
            <a:r>
              <a:rPr lang="en-GB" sz="2000" noProof="0" dirty="0">
                <a:latin typeface="Abadi" panose="020B0604020104020204" pitchFamily="34" charset="0"/>
              </a:rPr>
              <a:t>and </a:t>
            </a:r>
            <a:r>
              <a:rPr lang="en-GB" sz="2000" dirty="0">
                <a:latin typeface="Abadi" panose="020B0604020104020204" pitchFamily="34" charset="0"/>
              </a:rPr>
              <a:t>ES4</a:t>
            </a:r>
            <a:r>
              <a:rPr lang="en-GB" sz="2000" noProof="0" dirty="0">
                <a:latin typeface="Abadi" panose="020B0604020104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69BDC1-5EE0-C2BE-A871-596ACCFAC97D}"/>
              </a:ext>
            </a:extLst>
          </p:cNvPr>
          <p:cNvSpPr txBox="1"/>
          <p:nvPr/>
        </p:nvSpPr>
        <p:spPr>
          <a:xfrm>
            <a:off x="5173661" y="2900462"/>
            <a:ext cx="42463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1800" noProof="0">
                <a:solidFill>
                  <a:schemeClr val="bg1"/>
                </a:solidFill>
              </a:rPr>
              <a:t>L2</a:t>
            </a:r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D5C847-B895-DB44-68E3-178AC941018D}"/>
              </a:ext>
            </a:extLst>
          </p:cNvPr>
          <p:cNvSpPr txBox="1"/>
          <p:nvPr/>
        </p:nvSpPr>
        <p:spPr>
          <a:xfrm>
            <a:off x="3113230" y="2480248"/>
            <a:ext cx="42463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1800" noProof="0">
                <a:solidFill>
                  <a:schemeClr val="bg1"/>
                </a:solidFill>
              </a:rPr>
              <a:t>L1</a:t>
            </a:r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1619-50D9-6770-C536-5BEAC621107F}"/>
              </a:ext>
            </a:extLst>
          </p:cNvPr>
          <p:cNvSpPr txBox="1"/>
          <p:nvPr/>
        </p:nvSpPr>
        <p:spPr>
          <a:xfrm>
            <a:off x="2358629" y="2753225"/>
            <a:ext cx="543745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noProof="0">
                <a:solidFill>
                  <a:schemeClr val="bg1"/>
                </a:solidFill>
              </a:rPr>
              <a:t>ES1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E6CBE4-6518-CCF1-DDAC-CDDDB9EB1CE7}"/>
              </a:ext>
            </a:extLst>
          </p:cNvPr>
          <p:cNvSpPr txBox="1"/>
          <p:nvPr/>
        </p:nvSpPr>
        <p:spPr>
          <a:xfrm>
            <a:off x="2823935" y="3721248"/>
            <a:ext cx="496709" cy="30777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noProof="0">
                <a:solidFill>
                  <a:schemeClr val="bg1"/>
                </a:solidFill>
              </a:rPr>
              <a:t>ES2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59E9EC-53CA-37CA-648E-E0452F73CF2C}"/>
              </a:ext>
            </a:extLst>
          </p:cNvPr>
          <p:cNvSpPr txBox="1"/>
          <p:nvPr/>
        </p:nvSpPr>
        <p:spPr>
          <a:xfrm>
            <a:off x="4394183" y="4025899"/>
            <a:ext cx="553153" cy="33855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ES4</a:t>
            </a:r>
            <a:endParaRPr lang="en-GB" sz="1600" noProof="0">
              <a:solidFill>
                <a:schemeClr val="bg1"/>
              </a:solidFill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A60F70C-4DDC-201F-DF9D-59043CA1E70B}"/>
              </a:ext>
            </a:extLst>
          </p:cNvPr>
          <p:cNvGraphicFramePr>
            <a:graphicFrameLocks noGrp="1"/>
          </p:cNvGraphicFramePr>
          <p:nvPr/>
        </p:nvGraphicFramePr>
        <p:xfrm>
          <a:off x="2128509" y="5311035"/>
          <a:ext cx="5093907" cy="120955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36173">
                  <a:extLst>
                    <a:ext uri="{9D8B030D-6E8A-4147-A177-3AD203B41FA5}">
                      <a16:colId xmlns:a16="http://schemas.microsoft.com/office/drawing/2014/main" val="3804838241"/>
                    </a:ext>
                  </a:extLst>
                </a:gridCol>
                <a:gridCol w="2457734">
                  <a:extLst>
                    <a:ext uri="{9D8B030D-6E8A-4147-A177-3AD203B41FA5}">
                      <a16:colId xmlns:a16="http://schemas.microsoft.com/office/drawing/2014/main" val="3582867979"/>
                    </a:ext>
                  </a:extLst>
                </a:gridCol>
              </a:tblGrid>
              <a:tr h="302389">
                <a:tc>
                  <a:txBody>
                    <a:bodyPr/>
                    <a:lstStyle/>
                    <a:p>
                      <a:r>
                        <a:rPr lang="en-GB" sz="1200" noProof="0"/>
                        <a:t>Electron temperature [K]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/>
                        <a:t>10</a:t>
                      </a:r>
                      <a:r>
                        <a:rPr lang="en-GB" sz="1200" baseline="30000" noProof="0"/>
                        <a:t>10</a:t>
                      </a:r>
                      <a:r>
                        <a:rPr lang="en-GB" sz="1200" noProof="0"/>
                        <a:t> – 10</a:t>
                      </a:r>
                      <a:r>
                        <a:rPr lang="en-GB" sz="1200" baseline="30000" noProof="0"/>
                        <a:t>11</a:t>
                      </a:r>
                      <a:r>
                        <a:rPr lang="en-GB" sz="1200" noProof="0"/>
                        <a:t> (MeV range)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915145"/>
                  </a:ext>
                </a:extLst>
              </a:tr>
              <a:tr h="302389">
                <a:tc>
                  <a:txBody>
                    <a:bodyPr/>
                    <a:lstStyle/>
                    <a:p>
                      <a:r>
                        <a:rPr lang="en-GB" sz="1200" noProof="0"/>
                        <a:t>Electron density [cm-3]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/>
                        <a:t>10</a:t>
                      </a:r>
                      <a:r>
                        <a:rPr lang="en-GB" sz="1200" baseline="30000" noProof="0"/>
                        <a:t>21</a:t>
                      </a:r>
                      <a:r>
                        <a:rPr lang="en-GB" sz="1200" noProof="0"/>
                        <a:t> – 10</a:t>
                      </a:r>
                      <a:r>
                        <a:rPr lang="en-GB" sz="1200" baseline="30000" noProof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727977"/>
                  </a:ext>
                </a:extLst>
              </a:tr>
              <a:tr h="302389">
                <a:tc>
                  <a:txBody>
                    <a:bodyPr/>
                    <a:lstStyle/>
                    <a:p>
                      <a:r>
                        <a:rPr lang="en-GB" sz="1200" noProof="0"/>
                        <a:t>Ion temperature [K]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/>
                        <a:t>10</a:t>
                      </a:r>
                      <a:r>
                        <a:rPr lang="en-GB" sz="1200" baseline="30000" noProof="0"/>
                        <a:t>7</a:t>
                      </a:r>
                      <a:r>
                        <a:rPr lang="en-GB" sz="1200" noProof="0"/>
                        <a:t> – 10</a:t>
                      </a:r>
                      <a:r>
                        <a:rPr lang="en-GB" sz="1200" baseline="30000" noProof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9989"/>
                  </a:ext>
                </a:extLst>
              </a:tr>
              <a:tr h="302389">
                <a:tc>
                  <a:txBody>
                    <a:bodyPr/>
                    <a:lstStyle/>
                    <a:p>
                      <a:r>
                        <a:rPr lang="en-GB" sz="1200" noProof="0"/>
                        <a:t>Compressed matter density [cm-3]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/>
                        <a:t>Up to 10</a:t>
                      </a:r>
                      <a:r>
                        <a:rPr lang="en-GB" sz="1200" baseline="30000" noProof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489724"/>
                  </a:ext>
                </a:extLst>
              </a:tr>
            </a:tbl>
          </a:graphicData>
        </a:graphic>
      </p:graphicFrame>
      <p:pic>
        <p:nvPicPr>
          <p:cNvPr id="13" name="Picture 4" descr="A logo with a sound wave&#10;&#10;AI-generated content may be incorrect.">
            <a:extLst>
              <a:ext uri="{FF2B5EF4-FFF2-40B4-BE49-F238E27FC236}">
                <a16:creationId xmlns:a16="http://schemas.microsoft.com/office/drawing/2014/main" id="{ABED0970-81A7-1D63-E32B-0754156E98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880" y="36961"/>
            <a:ext cx="1523114" cy="8584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AAE0CF1-B66F-118D-CAA7-08107AB951A0}"/>
              </a:ext>
            </a:extLst>
          </p:cNvPr>
          <p:cNvGrpSpPr/>
          <p:nvPr/>
        </p:nvGrpSpPr>
        <p:grpSpPr>
          <a:xfrm>
            <a:off x="7569719" y="3080766"/>
            <a:ext cx="4600195" cy="3765969"/>
            <a:chOff x="7569719" y="3080766"/>
            <a:chExt cx="4600195" cy="37659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8195B5-D6AE-258D-B3C3-3DB564A2180A}"/>
                </a:ext>
              </a:extLst>
            </p:cNvPr>
            <p:cNvSpPr txBox="1"/>
            <p:nvPr/>
          </p:nvSpPr>
          <p:spPr>
            <a:xfrm>
              <a:off x="10969839" y="4400311"/>
              <a:ext cx="3473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noProof="0"/>
            </a:p>
          </p:txBody>
        </p:sp>
        <p:sp>
          <p:nvSpPr>
            <p:cNvPr id="22" name="Slide Number Placeholder 3">
              <a:extLst>
                <a:ext uri="{FF2B5EF4-FFF2-40B4-BE49-F238E27FC236}">
                  <a16:creationId xmlns:a16="http://schemas.microsoft.com/office/drawing/2014/main" id="{CEEDC447-D6CB-32D9-20DD-14BB629C3AAE}"/>
                </a:ext>
              </a:extLst>
            </p:cNvPr>
            <p:cNvSpPr txBox="1">
              <a:spLocks/>
            </p:cNvSpPr>
            <p:nvPr/>
          </p:nvSpPr>
          <p:spPr>
            <a:xfrm>
              <a:off x="8547970" y="6520959"/>
              <a:ext cx="2330916" cy="325776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it-IT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5EE36944-C295-4DB3-83D5-990F28517A87}" type="slidenum">
                <a:rPr lang="en-GB" noProof="0" smtClean="0"/>
                <a:pPr/>
                <a:t>15</a:t>
              </a:fld>
              <a:endParaRPr lang="en-GB" noProof="0"/>
            </a:p>
          </p:txBody>
        </p:sp>
        <p:pic>
          <p:nvPicPr>
            <p:cNvPr id="23" name="Picture 2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74BC30CA-0885-E3FA-952F-B4FBEDE3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9719" y="3080766"/>
              <a:ext cx="4600195" cy="370964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050AA0-240F-0140-01FD-9F94E70C4DFC}"/>
                </a:ext>
              </a:extLst>
            </p:cNvPr>
            <p:cNvSpPr/>
            <p:nvPr/>
          </p:nvSpPr>
          <p:spPr>
            <a:xfrm>
              <a:off x="10147783" y="5110288"/>
              <a:ext cx="546096" cy="54639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80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noProof="0">
                  <a:solidFill>
                    <a:schemeClr val="tx1"/>
                  </a:solidFill>
                </a:rPr>
                <a:t>WDM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703BDB-D737-D1DB-97DF-23B27BCEBA41}"/>
                </a:ext>
              </a:extLst>
            </p:cNvPr>
            <p:cNvSpPr/>
            <p:nvPr/>
          </p:nvSpPr>
          <p:spPr>
            <a:xfrm>
              <a:off x="10486013" y="5826039"/>
              <a:ext cx="304006" cy="15183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80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" noProof="0">
                  <a:solidFill>
                    <a:schemeClr val="tx1"/>
                  </a:solidFill>
                </a:rPr>
                <a:t>CM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BDF6B3-44D5-F1B4-E260-DD27B1C651BC}"/>
                </a:ext>
              </a:extLst>
            </p:cNvPr>
            <p:cNvSpPr/>
            <p:nvPr/>
          </p:nvSpPr>
          <p:spPr>
            <a:xfrm>
              <a:off x="9494370" y="3085647"/>
              <a:ext cx="776972" cy="815856"/>
            </a:xfrm>
            <a:custGeom>
              <a:avLst/>
              <a:gdLst>
                <a:gd name="connsiteX0" fmla="*/ 0 w 776972"/>
                <a:gd name="connsiteY0" fmla="*/ 407928 h 815856"/>
                <a:gd name="connsiteX1" fmla="*/ 388486 w 776972"/>
                <a:gd name="connsiteY1" fmla="*/ 0 h 815856"/>
                <a:gd name="connsiteX2" fmla="*/ 776972 w 776972"/>
                <a:gd name="connsiteY2" fmla="*/ 407928 h 815856"/>
                <a:gd name="connsiteX3" fmla="*/ 388486 w 776972"/>
                <a:gd name="connsiteY3" fmla="*/ 815856 h 815856"/>
                <a:gd name="connsiteX4" fmla="*/ 0 w 776972"/>
                <a:gd name="connsiteY4" fmla="*/ 407928 h 81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972" h="815856" extrusionOk="0">
                  <a:moveTo>
                    <a:pt x="0" y="407928"/>
                  </a:moveTo>
                  <a:cubicBezTo>
                    <a:pt x="-33804" y="161785"/>
                    <a:pt x="128614" y="17008"/>
                    <a:pt x="388486" y="0"/>
                  </a:cubicBezTo>
                  <a:cubicBezTo>
                    <a:pt x="629866" y="5647"/>
                    <a:pt x="733141" y="184030"/>
                    <a:pt x="776972" y="407928"/>
                  </a:cubicBezTo>
                  <a:cubicBezTo>
                    <a:pt x="745053" y="664391"/>
                    <a:pt x="598754" y="839552"/>
                    <a:pt x="388486" y="815856"/>
                  </a:cubicBezTo>
                  <a:cubicBezTo>
                    <a:pt x="152208" y="803971"/>
                    <a:pt x="24128" y="644749"/>
                    <a:pt x="0" y="407928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493257-E673-4816-BF4F-641B10DAB4EF}"/>
                </a:ext>
              </a:extLst>
            </p:cNvPr>
            <p:cNvSpPr/>
            <p:nvPr/>
          </p:nvSpPr>
          <p:spPr>
            <a:xfrm>
              <a:off x="10305393" y="4221827"/>
              <a:ext cx="776972" cy="815856"/>
            </a:xfrm>
            <a:custGeom>
              <a:avLst/>
              <a:gdLst>
                <a:gd name="connsiteX0" fmla="*/ 0 w 776972"/>
                <a:gd name="connsiteY0" fmla="*/ 407928 h 815856"/>
                <a:gd name="connsiteX1" fmla="*/ 388486 w 776972"/>
                <a:gd name="connsiteY1" fmla="*/ 0 h 815856"/>
                <a:gd name="connsiteX2" fmla="*/ 776972 w 776972"/>
                <a:gd name="connsiteY2" fmla="*/ 407928 h 815856"/>
                <a:gd name="connsiteX3" fmla="*/ 388486 w 776972"/>
                <a:gd name="connsiteY3" fmla="*/ 815856 h 815856"/>
                <a:gd name="connsiteX4" fmla="*/ 0 w 776972"/>
                <a:gd name="connsiteY4" fmla="*/ 407928 h 81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972" h="815856" extrusionOk="0">
                  <a:moveTo>
                    <a:pt x="0" y="407928"/>
                  </a:moveTo>
                  <a:cubicBezTo>
                    <a:pt x="-33804" y="161785"/>
                    <a:pt x="128614" y="17008"/>
                    <a:pt x="388486" y="0"/>
                  </a:cubicBezTo>
                  <a:cubicBezTo>
                    <a:pt x="629866" y="5647"/>
                    <a:pt x="733141" y="184030"/>
                    <a:pt x="776972" y="407928"/>
                  </a:cubicBezTo>
                  <a:cubicBezTo>
                    <a:pt x="745053" y="664391"/>
                    <a:pt x="598754" y="839552"/>
                    <a:pt x="388486" y="815856"/>
                  </a:cubicBezTo>
                  <a:cubicBezTo>
                    <a:pt x="152208" y="803971"/>
                    <a:pt x="24128" y="644749"/>
                    <a:pt x="0" y="407928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106527-2498-3760-5FD4-69DAA54BF33B}"/>
                </a:ext>
              </a:extLst>
            </p:cNvPr>
            <p:cNvSpPr/>
            <p:nvPr/>
          </p:nvSpPr>
          <p:spPr>
            <a:xfrm>
              <a:off x="10374121" y="3198113"/>
              <a:ext cx="527789" cy="292917"/>
            </a:xfrm>
            <a:prstGeom prst="rect">
              <a:avLst/>
            </a:prstGeom>
            <a:solidFill>
              <a:schemeClr val="tx2">
                <a:lumMod val="75000"/>
                <a:lumOff val="25000"/>
                <a:alpha val="8276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noProof="0">
                  <a:solidFill>
                    <a:srgbClr val="FFFF00"/>
                  </a:solidFill>
                </a:rPr>
                <a:t>I-LUCE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A874CE-732B-99BB-AF0B-16041F73891C}"/>
                </a:ext>
              </a:extLst>
            </p:cNvPr>
            <p:cNvSpPr/>
            <p:nvPr/>
          </p:nvSpPr>
          <p:spPr>
            <a:xfrm rot="580143">
              <a:off x="8544403" y="4863388"/>
              <a:ext cx="1470260" cy="514819"/>
            </a:xfrm>
            <a:custGeom>
              <a:avLst/>
              <a:gdLst>
                <a:gd name="connsiteX0" fmla="*/ 0 w 1470260"/>
                <a:gd name="connsiteY0" fmla="*/ 257410 h 514819"/>
                <a:gd name="connsiteX1" fmla="*/ 735130 w 1470260"/>
                <a:gd name="connsiteY1" fmla="*/ 0 h 514819"/>
                <a:gd name="connsiteX2" fmla="*/ 1470260 w 1470260"/>
                <a:gd name="connsiteY2" fmla="*/ 257410 h 514819"/>
                <a:gd name="connsiteX3" fmla="*/ 735130 w 1470260"/>
                <a:gd name="connsiteY3" fmla="*/ 514820 h 514819"/>
                <a:gd name="connsiteX4" fmla="*/ 0 w 1470260"/>
                <a:gd name="connsiteY4" fmla="*/ 257410 h 51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260" h="514819" extrusionOk="0">
                  <a:moveTo>
                    <a:pt x="0" y="257410"/>
                  </a:moveTo>
                  <a:cubicBezTo>
                    <a:pt x="-19188" y="103410"/>
                    <a:pt x="238937" y="33851"/>
                    <a:pt x="735130" y="0"/>
                  </a:cubicBezTo>
                  <a:cubicBezTo>
                    <a:pt x="1162003" y="4394"/>
                    <a:pt x="1464565" y="115427"/>
                    <a:pt x="1470260" y="257410"/>
                  </a:cubicBezTo>
                  <a:cubicBezTo>
                    <a:pt x="1403016" y="465241"/>
                    <a:pt x="1128971" y="582029"/>
                    <a:pt x="735130" y="514820"/>
                  </a:cubicBezTo>
                  <a:cubicBezTo>
                    <a:pt x="309235" y="503936"/>
                    <a:pt x="28174" y="413036"/>
                    <a:pt x="0" y="257410"/>
                  </a:cubicBez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D638334-45D1-FAF5-1D92-C1D9017E59FA}"/>
              </a:ext>
            </a:extLst>
          </p:cNvPr>
          <p:cNvSpPr txBox="1"/>
          <p:nvPr/>
        </p:nvSpPr>
        <p:spPr>
          <a:xfrm>
            <a:off x="3426009" y="3420211"/>
            <a:ext cx="496709" cy="30777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ES3</a:t>
            </a:r>
            <a:endParaRPr lang="en-GB" sz="1400" noProof="0">
              <a:solidFill>
                <a:schemeClr val="bg1"/>
              </a:solidFill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EEC3C384-BB5B-BB73-B66D-AD85E72DF5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643" y="977911"/>
            <a:ext cx="1126939" cy="619580"/>
          </a:xfrm>
          <a:prstGeom prst="rect">
            <a:avLst/>
          </a:prstGeom>
        </p:spPr>
      </p:pic>
      <p:pic>
        <p:nvPicPr>
          <p:cNvPr id="31" name="Picture 8" descr="A logo with stars and letters&#10;&#10;AI-generated content may be incorrect.">
            <a:extLst>
              <a:ext uri="{FF2B5EF4-FFF2-40B4-BE49-F238E27FC236}">
                <a16:creationId xmlns:a16="http://schemas.microsoft.com/office/drawing/2014/main" id="{CF945464-F544-304E-39C7-7014F01B2B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845" y="1714189"/>
            <a:ext cx="1204534" cy="4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6C01-854B-42B0-60E2-B2BBFF8A7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NFN Laboratori Nazionali del Sud - SHARPER Night">
            <a:extLst>
              <a:ext uri="{FF2B5EF4-FFF2-40B4-BE49-F238E27FC236}">
                <a16:creationId xmlns:a16="http://schemas.microsoft.com/office/drawing/2014/main" id="{6421587D-BB02-391F-8000-CD1545A38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15" y="-14611"/>
            <a:ext cx="1227297" cy="7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D96ED61-26E1-9886-556F-2F16B34BE226}"/>
              </a:ext>
            </a:extLst>
          </p:cNvPr>
          <p:cNvSpPr/>
          <p:nvPr/>
        </p:nvSpPr>
        <p:spPr>
          <a:xfrm>
            <a:off x="2838548" y="60718"/>
            <a:ext cx="6463767" cy="4811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CB1F40-DF5F-F830-8050-FD668D309FEC}"/>
              </a:ext>
            </a:extLst>
          </p:cNvPr>
          <p:cNvSpPr txBox="1"/>
          <p:nvPr/>
        </p:nvSpPr>
        <p:spPr>
          <a:xfrm>
            <a:off x="3335611" y="68998"/>
            <a:ext cx="58782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noProof="0">
                <a:solidFill>
                  <a:schemeClr val="bg1"/>
                </a:solidFill>
                <a:latin typeface="Abadi"/>
              </a:rPr>
              <a:t>Available laser </a:t>
            </a:r>
            <a:r>
              <a:rPr lang="en-GB" sz="2400">
                <a:solidFill>
                  <a:schemeClr val="bg1"/>
                </a:solidFill>
                <a:latin typeface="Abadi"/>
              </a:rPr>
              <a:t>s</a:t>
            </a:r>
            <a:r>
              <a:rPr lang="en-GB" sz="2400" noProof="0" err="1">
                <a:solidFill>
                  <a:schemeClr val="bg1"/>
                </a:solidFill>
                <a:latin typeface="Abadi"/>
              </a:rPr>
              <a:t>ystems</a:t>
            </a:r>
            <a:r>
              <a:rPr lang="en-GB" sz="2400" noProof="0">
                <a:solidFill>
                  <a:schemeClr val="bg1"/>
                </a:solidFill>
                <a:latin typeface="Abadi"/>
              </a:rPr>
              <a:t> @ I-LUCE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C6470-C9DA-E247-4307-C2856193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36944-C295-4DB3-83D5-990F28517A87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43C4A-2B28-63A2-32F4-80CCDFCB4D5A}"/>
              </a:ext>
            </a:extLst>
          </p:cNvPr>
          <p:cNvSpPr txBox="1"/>
          <p:nvPr/>
        </p:nvSpPr>
        <p:spPr>
          <a:xfrm>
            <a:off x="2348024" y="7291361"/>
            <a:ext cx="52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/>
              <a:t>Photos of the laser system/control area building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-2">
                <a:extLst>
                  <a:ext uri="{FF2B5EF4-FFF2-40B4-BE49-F238E27FC236}">
                    <a16:creationId xmlns:a16="http://schemas.microsoft.com/office/drawing/2014/main" id="{8BE302D6-902E-CAF2-9C4F-8D578358FA43}"/>
                  </a:ext>
                </a:extLst>
              </p:cNvPr>
              <p:cNvGraphicFramePr/>
              <p:nvPr/>
            </p:nvGraphicFramePr>
            <p:xfrm>
              <a:off x="49041" y="3912207"/>
              <a:ext cx="4715774" cy="2518982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1522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63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97336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Power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45 – 320 TW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7336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319398416"/>
                      </a:ext>
                    </a:extLst>
                  </a:tr>
                  <a:tr h="297336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Energy per Pulse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1.5 – 8 J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7336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Pulse Duration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23 – 25 fs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5821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Intensity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defRPr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200" b="0" i="0" baseline="31999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20</m:t>
                                  </m:r>
                                </m:sup>
                              </m:sSup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W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1200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2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12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GB" sz="1200" b="0" i="0" baseline="31999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97336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Repetition Rate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2.5 – 10 Hz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1363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Plasma Density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</a:t>
                          </a:r>
                          <a:endParaRPr lang="en-GB" sz="1200" b="0" i="0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  <a:tr h="297336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Strehl Ratio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&gt;80% with Deformable Mirror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67825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-2">
                <a:extLst>
                  <a:ext uri="{FF2B5EF4-FFF2-40B4-BE49-F238E27FC236}">
                    <a16:creationId xmlns:a16="http://schemas.microsoft.com/office/drawing/2014/main" id="{8BE302D6-902E-CAF2-9C4F-8D578358FA4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37197170"/>
                  </p:ext>
                </p:extLst>
              </p:nvPr>
            </p:nvGraphicFramePr>
            <p:xfrm>
              <a:off x="49041" y="3912207"/>
              <a:ext cx="4715774" cy="2518982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1522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63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Power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45 – 320 TW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31939841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Energy per Pulse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1.5 – 8 J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Pulse Duration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23 – 25 fs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5382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Intensity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3"/>
                          <a:stretch>
                            <a:fillRect l="-83744" t="-312903" b="-241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Repetition Rate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2.5 – 10 Hz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Plasma Density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3"/>
                          <a:stretch>
                            <a:fillRect l="-83744" t="-633333" b="-1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Strehl Ratio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&gt;80% with Deformable Mirror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678257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 descr="A blue and white logo&#10;&#10;AI-generated content may be incorrect.">
            <a:extLst>
              <a:ext uri="{FF2B5EF4-FFF2-40B4-BE49-F238E27FC236}">
                <a16:creationId xmlns:a16="http://schemas.microsoft.com/office/drawing/2014/main" id="{8D8C5DFF-9B71-0B61-B4A3-5A69B2DCC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6229"/>
            <a:ext cx="1906004" cy="403461"/>
          </a:xfrm>
          <a:prstGeom prst="rect">
            <a:avLst/>
          </a:prstGeom>
        </p:spPr>
      </p:pic>
      <p:pic>
        <p:nvPicPr>
          <p:cNvPr id="18" name="Picture 17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F49F0CC4-0D8F-2F9C-8336-4E366D16E5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8" y="729839"/>
            <a:ext cx="1720107" cy="363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-2">
                <a:extLst>
                  <a:ext uri="{FF2B5EF4-FFF2-40B4-BE49-F238E27FC236}">
                    <a16:creationId xmlns:a16="http://schemas.microsoft.com/office/drawing/2014/main" id="{8C964E00-F0B7-AF69-74BC-5051262BC4B1}"/>
                  </a:ext>
                </a:extLst>
              </p:cNvPr>
              <p:cNvGraphicFramePr/>
              <p:nvPr/>
            </p:nvGraphicFramePr>
            <p:xfrm>
              <a:off x="62921" y="1148619"/>
              <a:ext cx="4701894" cy="2255545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39914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027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Power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&lt; 260 GW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930320041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Energy per Pulse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5 – 9 </a:t>
                          </a:r>
                          <a:r>
                            <a:rPr lang="en-GB" sz="1200" b="1" i="0" noProof="0" dirty="0" err="1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mJ</a:t>
                          </a:r>
                          <a:endParaRPr lang="en-GB" sz="1200" b="1" i="0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Pulse Duration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&gt; 35 fs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1744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Intensity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>
                              <a:solidFill>
                                <a:srgbClr val="FFFFFF"/>
                              </a:solidFill>
                              <a:latin typeface="Calibri"/>
                              <a:ea typeface="Calibri"/>
                              <a:cs typeface="Calibri"/>
                              <a:sym typeface="Calibri"/>
                            </a:defRPr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–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200" b="0" i="0" baseline="31999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18</m:t>
                                  </m:r>
                                </m:sup>
                              </m:sSup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W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1200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2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1200" b="0" i="0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GB" sz="1200" b="0" i="0" baseline="31999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Repetition Rate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1 kHz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14131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Plasma Density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–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0" i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19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b="0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GB" sz="1200" b="0" i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  <m:t>−3  </m:t>
                                  </m:r>
                                </m:sup>
                              </m:sSup>
                            </m:oMath>
                          </a14:m>
                          <a:endParaRPr lang="en-GB" sz="1200" b="0" i="0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-2">
                <a:extLst>
                  <a:ext uri="{FF2B5EF4-FFF2-40B4-BE49-F238E27FC236}">
                    <a16:creationId xmlns:a16="http://schemas.microsoft.com/office/drawing/2014/main" id="{8C964E00-F0B7-AF69-74BC-5051262BC4B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2338318"/>
                  </p:ext>
                </p:extLst>
              </p:nvPr>
            </p:nvGraphicFramePr>
            <p:xfrm>
              <a:off x="62921" y="1148619"/>
              <a:ext cx="4701894" cy="2255545"/>
            </p:xfrm>
            <a:graphic>
              <a:graphicData uri="http://schemas.openxmlformats.org/drawingml/2006/table">
                <a:tbl>
                  <a:tblPr bandRow="1">
                    <a:tableStyleId>{9D7B26C5-4107-4FEC-AEDC-1716B250A1EF}</a:tableStyleId>
                  </a:tblPr>
                  <a:tblGrid>
                    <a:gridCol w="239914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0274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Power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&lt; 260 GW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Laser wavelength</a:t>
                          </a: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860 nm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3930320041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Energy per Pulse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 dirty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 5 – 9 </a:t>
                          </a:r>
                          <a:r>
                            <a:rPr lang="en-GB" sz="1200" b="1" i="0" noProof="0" dirty="0" err="1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mJ</a:t>
                          </a:r>
                          <a:endParaRPr lang="en-GB" sz="1200" b="1" i="0" noProof="0" dirty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Pulse Duration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&gt; 35 fs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1744">
                    <a:tc>
                      <a:txBody>
                        <a:bodyPr/>
                        <a:lstStyle/>
                        <a:p>
                          <a:pPr marL="0" marR="0" indent="0" algn="l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Laser Intensity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6"/>
                          <a:stretch>
                            <a:fillRect l="-104396" t="-319355" b="-167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9934">
                    <a:tc>
                      <a:txBody>
                        <a:bodyPr/>
                        <a:lstStyle/>
                        <a:p>
                          <a:pPr algn="just" defTabSz="45720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Repetition Rate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pPr marL="0" algn="just" defTabSz="457200" rtl="0"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ea typeface="Calibri"/>
                              <a:cs typeface="Calibri"/>
                              <a:sym typeface="Calibri"/>
                            </a:rPr>
                            <a:t>1 kHz</a:t>
                          </a:r>
                        </a:p>
                      </a:txBody>
                      <a:tcPr marL="121920" marR="121920" marT="60960" marB="60960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14131">
                    <a:tc>
                      <a:txBody>
                        <a:bodyPr/>
                        <a:lstStyle/>
                        <a:p>
                          <a:pPr marL="0" marR="0" indent="0" algn="just" defTabSz="457200" rtl="0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 sz="1800"/>
                          </a:pPr>
                          <a:r>
                            <a:rPr lang="en-GB" sz="1200" b="1" i="0" noProof="0">
                              <a:solidFill>
                                <a:schemeClr val="tx1"/>
                              </a:solidFill>
                              <a:latin typeface="Avenir Light" panose="020B0402020203020204" pitchFamily="34" charset="77"/>
                              <a:sym typeface="Calibri"/>
                            </a:rPr>
                            <a:t>Plasma Density</a:t>
                          </a:r>
                          <a:endParaRPr lang="en-GB" sz="1200" b="1" i="0" noProof="0">
                            <a:solidFill>
                              <a:schemeClr val="tx1"/>
                            </a:solidFill>
                            <a:latin typeface="Avenir Light" panose="020B0402020203020204" pitchFamily="34" charset="77"/>
                            <a:ea typeface="Calibri"/>
                            <a:cs typeface="Calibri"/>
                            <a:sym typeface="Calibri"/>
                          </a:endParaRPr>
                        </a:p>
                      </a:txBody>
                      <a:tcPr marL="121920" marR="121920" marT="60960" marB="60960" horzOverflow="overflow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121920" marR="121920" marT="60960" marB="60960" horzOverflow="overflow">
                        <a:blipFill>
                          <a:blip r:embed="rId6"/>
                          <a:stretch>
                            <a:fillRect l="-104396" t="-620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66077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DB6F052-839C-5153-9D92-293984DE989F}"/>
              </a:ext>
            </a:extLst>
          </p:cNvPr>
          <p:cNvSpPr txBox="1"/>
          <p:nvPr/>
        </p:nvSpPr>
        <p:spPr>
          <a:xfrm>
            <a:off x="2105209" y="3498020"/>
            <a:ext cx="42463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1800" noProof="0">
                <a:solidFill>
                  <a:schemeClr val="bg1"/>
                </a:solidFill>
              </a:rPr>
              <a:t>L2</a:t>
            </a:r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1FB061-71EA-5ABB-B5C4-C2F45B739BF8}"/>
              </a:ext>
            </a:extLst>
          </p:cNvPr>
          <p:cNvSpPr txBox="1"/>
          <p:nvPr/>
        </p:nvSpPr>
        <p:spPr>
          <a:xfrm>
            <a:off x="2118020" y="751421"/>
            <a:ext cx="460008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GB" sz="1800" noProof="0">
                <a:solidFill>
                  <a:schemeClr val="bg1"/>
                </a:solidFill>
              </a:rPr>
              <a:t>L1</a:t>
            </a:r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23" name="Picture 22" descr="A large red and black machine&#10;&#10;AI-generated content may be incorrect.">
            <a:extLst>
              <a:ext uri="{FF2B5EF4-FFF2-40B4-BE49-F238E27FC236}">
                <a16:creationId xmlns:a16="http://schemas.microsoft.com/office/drawing/2014/main" id="{37DD738D-B0F8-CE6E-52AB-5D4117E485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8275" y="891298"/>
            <a:ext cx="3226793" cy="1724719"/>
          </a:xfrm>
          <a:prstGeom prst="rect">
            <a:avLst/>
          </a:prstGeom>
        </p:spPr>
      </p:pic>
      <p:pic>
        <p:nvPicPr>
          <p:cNvPr id="25" name="Picture 24" descr="A building with a fence&#10;&#10;AI-generated content may be incorrect.">
            <a:extLst>
              <a:ext uri="{FF2B5EF4-FFF2-40B4-BE49-F238E27FC236}">
                <a16:creationId xmlns:a16="http://schemas.microsoft.com/office/drawing/2014/main" id="{9907A366-EC33-5BBD-C93B-2D65AD986F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262" y="779447"/>
            <a:ext cx="2576817" cy="1932612"/>
          </a:xfrm>
          <a:prstGeom prst="rect">
            <a:avLst/>
          </a:prstGeom>
          <a:effectLst>
            <a:softEdge rad="129171"/>
          </a:effectLst>
        </p:spPr>
      </p:pic>
      <p:pic>
        <p:nvPicPr>
          <p:cNvPr id="27" name="Picture 26" descr="A room with a light shining through the ceiling&#10;&#10;AI-generated content may be incorrect.">
            <a:extLst>
              <a:ext uri="{FF2B5EF4-FFF2-40B4-BE49-F238E27FC236}">
                <a16:creationId xmlns:a16="http://schemas.microsoft.com/office/drawing/2014/main" id="{885FAC90-8A3B-E056-AD4D-9CD57791DE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41769" y="2552323"/>
            <a:ext cx="2733368" cy="20500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Picture 28" descr="A hallway with a door open and a bucket of green cables&#10;&#10;AI-generated content may be incorrect.">
            <a:extLst>
              <a:ext uri="{FF2B5EF4-FFF2-40B4-BE49-F238E27FC236}">
                <a16:creationId xmlns:a16="http://schemas.microsoft.com/office/drawing/2014/main" id="{C550A069-7320-11DB-2B52-B0866BFAE1C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575" y="2828094"/>
            <a:ext cx="2640633" cy="19804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4F928A-D943-CC8E-374A-A17F31A7D244}"/>
              </a:ext>
            </a:extLst>
          </p:cNvPr>
          <p:cNvSpPr txBox="1"/>
          <p:nvPr/>
        </p:nvSpPr>
        <p:spPr>
          <a:xfrm>
            <a:off x="4757992" y="594946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>
                <a:latin typeface="Avenir Light" panose="020B0402020203020204" pitchFamily="34" charset="77"/>
              </a:rPr>
              <a:t>Quark 320 system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B57BC8-0DFC-75F0-78DD-E3BC08EE8C21}"/>
              </a:ext>
            </a:extLst>
          </p:cNvPr>
          <p:cNvSpPr txBox="1"/>
          <p:nvPr/>
        </p:nvSpPr>
        <p:spPr>
          <a:xfrm>
            <a:off x="8872400" y="564789"/>
            <a:ext cx="1949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>
                <a:latin typeface="Avenir Light" panose="020B0402020203020204" pitchFamily="34" charset="77"/>
              </a:rPr>
              <a:t>Control and Users room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AD2CB3-E2BC-975A-7BC3-0C5413F26FFC}"/>
              </a:ext>
            </a:extLst>
          </p:cNvPr>
          <p:cNvSpPr txBox="1"/>
          <p:nvPr/>
        </p:nvSpPr>
        <p:spPr>
          <a:xfrm>
            <a:off x="5024638" y="2341365"/>
            <a:ext cx="1541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 dirty="0">
                <a:latin typeface="Avenir Light" panose="020B0402020203020204" pitchFamily="34" charset="77"/>
              </a:rPr>
              <a:t>Experimental area</a:t>
            </a:r>
          </a:p>
        </p:txBody>
      </p:sp>
      <p:pic>
        <p:nvPicPr>
          <p:cNvPr id="6" name="Picture 4" descr="A logo with a sound wave&#10;&#10;AI-generated content may be incorrect.">
            <a:extLst>
              <a:ext uri="{FF2B5EF4-FFF2-40B4-BE49-F238E27FC236}">
                <a16:creationId xmlns:a16="http://schemas.microsoft.com/office/drawing/2014/main" id="{35E362C0-0D68-0BC6-0AF7-61C6FFAFE29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877" y="-2"/>
            <a:ext cx="974412" cy="65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ECCCB-A3DD-2D78-661E-4555ACA644F2}"/>
              </a:ext>
            </a:extLst>
          </p:cNvPr>
          <p:cNvSpPr txBox="1"/>
          <p:nvPr/>
        </p:nvSpPr>
        <p:spPr>
          <a:xfrm>
            <a:off x="8515068" y="2665687"/>
            <a:ext cx="1694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>
                <a:latin typeface="Avenir Light" panose="020B0402020203020204" pitchFamily="34" charset="77"/>
              </a:rPr>
              <a:t>Optical laboratory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37E2C-5874-4AAD-33BF-EDA41C6C84C2}"/>
              </a:ext>
            </a:extLst>
          </p:cNvPr>
          <p:cNvSpPr txBox="1"/>
          <p:nvPr/>
        </p:nvSpPr>
        <p:spPr>
          <a:xfrm>
            <a:off x="6593465" y="4661752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noProof="0" dirty="0">
                <a:latin typeface="Avenir Light" panose="020B0402020203020204" pitchFamily="34" charset="77"/>
              </a:rPr>
              <a:t>Plasma laboratory</a:t>
            </a:r>
          </a:p>
        </p:txBody>
      </p:sp>
      <p:pic>
        <p:nvPicPr>
          <p:cNvPr id="14" name="Picture 13" descr="A rectangular black box with white text&#10;&#10;AI-generated content may be incorrect.">
            <a:extLst>
              <a:ext uri="{FF2B5EF4-FFF2-40B4-BE49-F238E27FC236}">
                <a16:creationId xmlns:a16="http://schemas.microsoft.com/office/drawing/2014/main" id="{21D1833B-56B5-D140-AB6D-686C0E53AA0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16" y="4981061"/>
            <a:ext cx="2162918" cy="13677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CABCE0-FA19-B660-2928-2446E0E4866B}"/>
              </a:ext>
            </a:extLst>
          </p:cNvPr>
          <p:cNvSpPr txBox="1"/>
          <p:nvPr/>
        </p:nvSpPr>
        <p:spPr>
          <a:xfrm>
            <a:off x="5033622" y="4953802"/>
            <a:ext cx="1894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 err="1">
                <a:latin typeface="Avenir Light" panose="020B0402020203020204" pitchFamily="34" charset="77"/>
              </a:rPr>
              <a:t>Astrella</a:t>
            </a:r>
            <a:r>
              <a:rPr lang="en-GB" sz="1400" b="1" noProof="0" dirty="0">
                <a:latin typeface="Avenir Light" panose="020B0402020203020204" pitchFamily="34" charset="77"/>
              </a:rPr>
              <a:t> laser system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A68F758-9380-8271-560E-19A87C95C5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215" y="4969529"/>
            <a:ext cx="1131692" cy="12485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A66084D-BE57-E5B1-0BAB-B6921249AAD7}"/>
              </a:ext>
            </a:extLst>
          </p:cNvPr>
          <p:cNvSpPr txBox="1"/>
          <p:nvPr/>
        </p:nvSpPr>
        <p:spPr>
          <a:xfrm>
            <a:off x="9686488" y="6243783"/>
            <a:ext cx="235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>
                <a:latin typeface="Avenir Light" panose="020B0402020203020204" pitchFamily="34" charset="77"/>
              </a:rPr>
              <a:t>Plasma discharge capillary</a:t>
            </a:r>
          </a:p>
        </p:txBody>
      </p:sp>
      <p:pic>
        <p:nvPicPr>
          <p:cNvPr id="35" name="Picture 34" descr="A room with a large silver cylinder&#10;&#10;AI-generated content may be incorrect.">
            <a:extLst>
              <a:ext uri="{FF2B5EF4-FFF2-40B4-BE49-F238E27FC236}">
                <a16:creationId xmlns:a16="http://schemas.microsoft.com/office/drawing/2014/main" id="{DE963869-04D7-38A7-6B70-4FB06BDAA8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734" y="4930100"/>
            <a:ext cx="2733369" cy="16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5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9D60FB-DF1A-D952-E3C2-7F17EF8BEA6B}"/>
              </a:ext>
            </a:extLst>
          </p:cNvPr>
          <p:cNvSpPr txBox="1"/>
          <p:nvPr/>
        </p:nvSpPr>
        <p:spPr>
          <a:xfrm>
            <a:off x="0" y="189226"/>
            <a:ext cx="933718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LNS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Astrophysics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l"/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NUMEN Project:</a:t>
            </a:r>
            <a:endParaRPr lang="it-IT" b="0" i="0" u="none" strike="noStrike" dirty="0">
              <a:solidFill>
                <a:srgbClr val="FF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Determination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matrix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elements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(NME) for double beta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decay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u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sing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double</a:t>
            </a:r>
          </a:p>
          <a:p>
            <a:pPr lvl="1" algn="l"/>
            <a:r>
              <a:rPr lang="it-IT" sz="1600" dirty="0" err="1">
                <a:solidFill>
                  <a:srgbClr val="000000"/>
                </a:solidFill>
              </a:rPr>
              <a:t>c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harge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exchange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reactions (e.g. </a:t>
            </a:r>
            <a:r>
              <a:rPr lang="it-IT" sz="1600" b="0" i="0" u="none" strike="noStrike" baseline="30000" dirty="0">
                <a:solidFill>
                  <a:srgbClr val="000000"/>
                </a:solidFill>
                <a:effectLst/>
              </a:rPr>
              <a:t>76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Ge).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Upgrade of the MAGNEX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spectrometer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beam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increase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lvl="1" algn="l"/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b="1" dirty="0" err="1">
                <a:solidFill>
                  <a:srgbClr val="FF0000"/>
                </a:solidFill>
              </a:rPr>
              <a:t>Nuclear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Astrophysics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(ASFIN) project:</a:t>
            </a:r>
            <a:endParaRPr lang="it-IT" b="0" i="0" u="none" strike="noStrike" dirty="0">
              <a:solidFill>
                <a:srgbClr val="FF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Measurements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with Tandem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beams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dirty="0">
                <a:solidFill>
                  <a:srgbClr val="000000"/>
                </a:solidFill>
              </a:rPr>
              <a:t>and long-</a:t>
            </a:r>
            <a:r>
              <a:rPr lang="it-IT" sz="1600" dirty="0" err="1">
                <a:solidFill>
                  <a:srgbClr val="000000"/>
                </a:solidFill>
              </a:rPr>
              <a:t>lived</a:t>
            </a:r>
            <a:endParaRPr lang="it-IT" sz="1600" dirty="0">
              <a:solidFill>
                <a:srgbClr val="000000"/>
              </a:solidFill>
            </a:endParaRPr>
          </a:p>
          <a:p>
            <a:pPr lvl="1" algn="l"/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radioactive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species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600" b="0" i="0" u="none" strike="noStrike" baseline="30000" dirty="0">
                <a:solidFill>
                  <a:srgbClr val="000000"/>
                </a:solidFill>
                <a:effectLst/>
              </a:rPr>
              <a:t>10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Be, </a:t>
            </a:r>
            <a:r>
              <a:rPr lang="it-IT" sz="1600" baseline="30000" dirty="0">
                <a:solidFill>
                  <a:srgbClr val="000000"/>
                </a:solidFill>
              </a:rPr>
              <a:t>26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Al, </a:t>
            </a:r>
            <a:r>
              <a:rPr lang="it-IT" sz="1600" baseline="30000" dirty="0">
                <a:solidFill>
                  <a:srgbClr val="000000"/>
                </a:solidFill>
              </a:rPr>
              <a:t>44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Ti).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0000"/>
                </a:solidFill>
              </a:rPr>
              <a:t>E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xotic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beams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to study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reactions in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extreme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astrophysical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lvl="1" algn="l"/>
            <a:r>
              <a:rPr lang="it-IT" sz="1600" dirty="0" err="1">
                <a:solidFill>
                  <a:srgbClr val="000000"/>
                </a:solidFill>
              </a:rPr>
              <a:t>phenomena</a:t>
            </a:r>
            <a:r>
              <a:rPr lang="it-IT" sz="1600" dirty="0">
                <a:solidFill>
                  <a:srgbClr val="000000"/>
                </a:solidFill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Alpha-alpha scattering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16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New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</a:rPr>
              <a:t>beams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, new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</a:rPr>
              <a:t>research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 :</a:t>
            </a:r>
            <a:endParaRPr lang="it-IT" b="0" i="0" u="none" strike="noStrike" dirty="0">
              <a:solidFill>
                <a:srgbClr val="FF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Probing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the Equation of State (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EoS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)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matter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Exotic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clustering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phenomena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. Access to new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observables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for the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determination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EoS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neutron-rich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nuclear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matter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. Use of CHIMERA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multidetector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detection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systems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available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in the new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experimental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hall</a:t>
            </a:r>
            <a:r>
              <a:rPr lang="it-IT" sz="1600" dirty="0">
                <a:solidFill>
                  <a:srgbClr val="000000"/>
                </a:solidFill>
              </a:rPr>
              <a:t>.</a:t>
            </a:r>
            <a:endParaRPr lang="it-IT" sz="1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Theoretical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research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on the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neutron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stars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and on GW.</a:t>
            </a:r>
          </a:p>
          <a:p>
            <a:pPr algn="l"/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b="1" i="0" u="none" strike="noStrike" dirty="0" err="1">
                <a:solidFill>
                  <a:srgbClr val="FF0000"/>
                </a:solidFill>
                <a:effectLst/>
              </a:rPr>
              <a:t>Multidisciplinary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</a:rPr>
              <a:t>beamline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(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</a:rPr>
              <a:t>s</a:t>
            </a:r>
            <a:r>
              <a:rPr lang="it-IT" b="1" i="0" u="none" strike="noStrike" dirty="0">
                <a:solidFill>
                  <a:srgbClr val="FF0000"/>
                </a:solidFill>
                <a:effectLst/>
              </a:rPr>
              <a:t>):</a:t>
            </a:r>
            <a:endParaRPr lang="it-IT" b="0" i="0" u="none" strike="noStrike" dirty="0">
              <a:solidFill>
                <a:srgbClr val="FF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</a:rPr>
              <a:t>New </a:t>
            </a:r>
            <a:r>
              <a:rPr lang="it-IT" sz="1600" dirty="0" err="1">
                <a:solidFill>
                  <a:srgbClr val="000000"/>
                </a:solidFill>
              </a:rPr>
              <a:t>opportunities</a:t>
            </a:r>
            <a:r>
              <a:rPr lang="it-IT" sz="1600" dirty="0">
                <a:solidFill>
                  <a:srgbClr val="000000"/>
                </a:solidFill>
              </a:rPr>
              <a:t> of sample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irradiation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extreme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conditions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Measurements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with high dose-rate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simulations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of laser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accelerated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</a:rPr>
              <a:t>beams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10" descr="C:\Documents and Settings\Manuela\Desktop\foto_da_sistemare\2010_12pepperpot_slidingseal\magnex_view.jpg">
            <a:extLst>
              <a:ext uri="{FF2B5EF4-FFF2-40B4-BE49-F238E27FC236}">
                <a16:creationId xmlns:a16="http://schemas.microsoft.com/office/drawing/2014/main" id="{BCE97E93-2AC1-30C0-046C-F185C747D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3839" y="2276479"/>
            <a:ext cx="3826511" cy="2290191"/>
          </a:xfrm>
          <a:prstGeom prst="rect">
            <a:avLst/>
          </a:prstGeom>
          <a:ln w="38100"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881251-4DFF-2FDD-9E40-85E6391439F2}"/>
              </a:ext>
            </a:extLst>
          </p:cNvPr>
          <p:cNvSpPr txBox="1"/>
          <p:nvPr/>
        </p:nvSpPr>
        <p:spPr>
          <a:xfrm>
            <a:off x="6816163" y="2439044"/>
            <a:ext cx="3400455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MAGNEX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Study of charge-exchange reactions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C9360A2-8FFE-3775-69FD-F1C1C735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095" y="189226"/>
            <a:ext cx="3407513" cy="233087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879E8684-43BB-E93F-0E24-F6DF1C60E68C}"/>
              </a:ext>
            </a:extLst>
          </p:cNvPr>
          <p:cNvSpPr/>
          <p:nvPr/>
        </p:nvSpPr>
        <p:spPr>
          <a:xfrm>
            <a:off x="8557668" y="194961"/>
            <a:ext cx="3378651" cy="288534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74AEE17-EFD9-A895-7218-A06E616DAAFA}"/>
              </a:ext>
            </a:extLst>
          </p:cNvPr>
          <p:cNvSpPr txBox="1"/>
          <p:nvPr/>
        </p:nvSpPr>
        <p:spPr>
          <a:xfrm>
            <a:off x="8608504" y="165875"/>
            <a:ext cx="3587312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CHIMERA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 Study of nuclear matter under extreme conditions</a:t>
            </a:r>
          </a:p>
        </p:txBody>
      </p:sp>
      <p:pic>
        <p:nvPicPr>
          <p:cNvPr id="18" name="Immagine 17" descr="Immagine che contiene interni, tavolo, sedendo, motocicletta&#10;&#10;Descrizione generata automaticamente">
            <a:extLst>
              <a:ext uri="{FF2B5EF4-FFF2-40B4-BE49-F238E27FC236}">
                <a16:creationId xmlns:a16="http://schemas.microsoft.com/office/drawing/2014/main" id="{890C6533-F3B9-2321-AACA-DE7D3A8A91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963214" y="3870443"/>
            <a:ext cx="2228786" cy="295007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D1C303-72F3-7149-9CA7-64FC5E29B935}"/>
              </a:ext>
            </a:extLst>
          </p:cNvPr>
          <p:cNvSpPr txBox="1"/>
          <p:nvPr/>
        </p:nvSpPr>
        <p:spPr>
          <a:xfrm>
            <a:off x="10034294" y="4839463"/>
            <a:ext cx="2016224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Nuclear astrophysics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Nuclear reactions at low energies</a:t>
            </a:r>
          </a:p>
        </p:txBody>
      </p:sp>
    </p:spTree>
    <p:extLst>
      <p:ext uri="{BB962C8B-B14F-4D97-AF65-F5344CB8AC3E}">
        <p14:creationId xmlns:p14="http://schemas.microsoft.com/office/powerpoint/2010/main" val="236922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1B7B83-BE6E-43BB-B91E-3749AC27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57" y="1227389"/>
            <a:ext cx="11197092" cy="767904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KM3NeT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next-generation neutrino telescope research infrastructure, opening a new window on the Universe and contributing to fundamental neutrino property studies. </a:t>
            </a:r>
          </a:p>
          <a:p>
            <a:pPr marL="0" indent="0" algn="just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Notably, a publication on the groundbreaking detection of a 220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neutrino appeared at the beginning of this year!</a:t>
            </a:r>
          </a:p>
          <a:p>
            <a:pPr marL="0" indent="0" algn="just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9D9A80-FE5F-B606-77AC-624E9D602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2"/>
          <a:stretch/>
        </p:blipFill>
        <p:spPr>
          <a:xfrm>
            <a:off x="1109630" y="2405149"/>
            <a:ext cx="9966642" cy="3899393"/>
          </a:xfrm>
          <a:prstGeom prst="rect">
            <a:avLst/>
          </a:prstGeom>
        </p:spPr>
      </p:pic>
      <p:sp>
        <p:nvSpPr>
          <p:cNvPr id="4" name="Segnaposto numero diapositiva 17">
            <a:extLst>
              <a:ext uri="{FF2B5EF4-FFF2-40B4-BE49-F238E27FC236}">
                <a16:creationId xmlns:a16="http://schemas.microsoft.com/office/drawing/2014/main" id="{0847E664-B057-5794-AFA9-33DC84C8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25A1364-9D83-4D37-A282-5E5560CE45FB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981492-93A0-04BF-E7AB-8D8CBC3C47B6}"/>
              </a:ext>
            </a:extLst>
          </p:cNvPr>
          <p:cNvSpPr txBox="1"/>
          <p:nvPr/>
        </p:nvSpPr>
        <p:spPr>
          <a:xfrm>
            <a:off x="355257" y="136525"/>
            <a:ext cx="8531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LNS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AstroParticle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endParaRPr lang="it-IT" sz="2400" b="1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716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00659DC-4A7F-7DCD-0C07-F5A20B3446A4}"/>
              </a:ext>
            </a:extLst>
          </p:cNvPr>
          <p:cNvSpPr/>
          <p:nvPr/>
        </p:nvSpPr>
        <p:spPr>
          <a:xfrm>
            <a:off x="10112663" y="4362520"/>
            <a:ext cx="1819646" cy="698890"/>
          </a:xfrm>
          <a:prstGeom prst="rect">
            <a:avLst/>
          </a:prstGeom>
          <a:solidFill>
            <a:schemeClr val="accent1">
              <a:alpha val="7102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87AF0F-F362-B64B-6D80-96C1E28C5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612" y="0"/>
            <a:ext cx="2578788" cy="34871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490BD6-95E0-6382-F8BE-207178AC52DF}"/>
              </a:ext>
            </a:extLst>
          </p:cNvPr>
          <p:cNvSpPr txBox="1"/>
          <p:nvPr/>
        </p:nvSpPr>
        <p:spPr>
          <a:xfrm>
            <a:off x="9684138" y="48897"/>
            <a:ext cx="2100029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Medical physics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The CATANA irradiation hall </a:t>
            </a:r>
          </a:p>
        </p:txBody>
      </p:sp>
      <p:pic>
        <p:nvPicPr>
          <p:cNvPr id="9" name="Immagine 8" descr="Immagine che contiene persona, interni, inpiedi, uomo&#10;&#10;Descrizione generata automaticamente">
            <a:extLst>
              <a:ext uri="{FF2B5EF4-FFF2-40B4-BE49-F238E27FC236}">
                <a16:creationId xmlns:a16="http://schemas.microsoft.com/office/drawing/2014/main" id="{E0FF3B55-24AE-9E1F-F123-2FD1FD09DE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34152" y="3739475"/>
            <a:ext cx="2698156" cy="26273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5A48AF-C7F6-E344-7E53-9186DEA2AB8B}"/>
              </a:ext>
            </a:extLst>
          </p:cNvPr>
          <p:cNvSpPr txBox="1"/>
          <p:nvPr/>
        </p:nvSpPr>
        <p:spPr>
          <a:xfrm>
            <a:off x="9234151" y="3754704"/>
            <a:ext cx="1771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LANDIS</a:t>
            </a:r>
            <a:endParaRPr lang="it-IT" sz="14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8E155B-1A3A-6A47-B139-C82C5F2043C9}"/>
              </a:ext>
            </a:extLst>
          </p:cNvPr>
          <p:cNvSpPr txBox="1"/>
          <p:nvPr/>
        </p:nvSpPr>
        <p:spPr>
          <a:xfrm>
            <a:off x="10081035" y="6046812"/>
            <a:ext cx="2039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Cultural Heritage </a:t>
            </a:r>
            <a:endParaRPr lang="it-IT" sz="14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3645385-A645-3B7C-DE88-7FEED5ADE0AB}"/>
              </a:ext>
            </a:extLst>
          </p:cNvPr>
          <p:cNvSpPr txBox="1"/>
          <p:nvPr/>
        </p:nvSpPr>
        <p:spPr>
          <a:xfrm>
            <a:off x="259691" y="0"/>
            <a:ext cx="91442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LNS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Opportunities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in Applied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Physics</a:t>
            </a:r>
            <a:endParaRPr lang="it-IT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sics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Medicine: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Clinical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Radiobiology</a:t>
            </a:r>
            <a:endParaRPr lang="it-IT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Hadron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therapy: Clinical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melanoma treatment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62 MeV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more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450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far.</a:t>
            </a:r>
            <a:endParaRPr lang="it-IT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R&amp;D:</a:t>
            </a:r>
            <a:endParaRPr lang="it-IT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Innovative detectors: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Development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clinical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dosimetry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gamma,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hadrons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Monte Carlo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Geant4 for study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systems design.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Diagnostics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Optimization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laser).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tecniques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Study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laser-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interaction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DB7EA8-4D91-786C-B949-AFDC7FEE63E6}"/>
              </a:ext>
            </a:extLst>
          </p:cNvPr>
          <p:cNvSpPr txBox="1"/>
          <p:nvPr/>
        </p:nvSpPr>
        <p:spPr>
          <a:xfrm>
            <a:off x="287011" y="3892993"/>
            <a:ext cx="863961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Innovation </a:t>
            </a: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Multidisciplinary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LANDIS (In Situ non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destructive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 to date Technologies:</a:t>
            </a:r>
            <a:endParaRPr lang="it-IT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Scanner for imaging XRF with multiple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(6SDD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hodoscope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Application to the scanner LANDIS-X for cultural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archeology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LARA (Radioattività Ambientale)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Spectrometry</a:t>
            </a: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Study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lavas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from Etna vulcano.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Analysis and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magmatic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40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265ADC-ECC3-DD06-0005-2FF50E7213EE}"/>
              </a:ext>
            </a:extLst>
          </p:cNvPr>
          <p:cNvSpPr txBox="1"/>
          <p:nvPr/>
        </p:nvSpPr>
        <p:spPr>
          <a:xfrm>
            <a:off x="59704" y="428178"/>
            <a:ext cx="722075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PANDORA and I-LUCE: Future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Frontier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LNS</a:t>
            </a:r>
          </a:p>
          <a:p>
            <a:pPr algn="l"/>
            <a:endParaRPr lang="it-IT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PANDORA Project: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Study of beta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radioisotopes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star-like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opacity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Trap tender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concluded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multidiagnostics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Laboratories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 algn="l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Installation of the setup end 2025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ommissioning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134Cs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priority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176Lu and 94Nb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2026.</a:t>
            </a:r>
          </a:p>
          <a:p>
            <a:pPr algn="l"/>
            <a:endParaRPr lang="it-IT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I-LUCE (Laser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Project :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Production of ultra-short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Power: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up to 500 TW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Goals: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Accelerations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(up to 3 GeV),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(up to 60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AMeV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Production of gamma, X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neutrons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Study of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enomena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 laser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beamlines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E1 – E2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Interaction of plasma with TANDEM/CS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-plasma study).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Bonus: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LNS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uniquely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enables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studies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-plasma interactions (GSI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comparable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distinct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capabilities).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66F3390-648D-624B-68F2-45834CA0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37405" r="979" b="13165"/>
          <a:stretch/>
        </p:blipFill>
        <p:spPr>
          <a:xfrm>
            <a:off x="7237927" y="3862733"/>
            <a:ext cx="4769476" cy="2705162"/>
          </a:xfrm>
          <a:prstGeom prst="rect">
            <a:avLst/>
          </a:prstGeom>
        </p:spPr>
      </p:pic>
      <p:pic>
        <p:nvPicPr>
          <p:cNvPr id="7" name="Immagine 6" descr="Immagine che contiene diagramma, testo, schermata, design&#10;&#10;Descrizione generata automaticamente">
            <a:extLst>
              <a:ext uri="{FF2B5EF4-FFF2-40B4-BE49-F238E27FC236}">
                <a16:creationId xmlns:a16="http://schemas.microsoft.com/office/drawing/2014/main" id="{E0CE2AC7-CAC3-3511-C469-D0C166E5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93" y="832688"/>
            <a:ext cx="4138600" cy="2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E19D7-396B-C0C5-30AC-5E90C4F49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59D5AC-EFB8-18F9-F338-6CBDECB8A15A}"/>
              </a:ext>
            </a:extLst>
          </p:cNvPr>
          <p:cNvSpPr txBox="1"/>
          <p:nvPr/>
        </p:nvSpPr>
        <p:spPr>
          <a:xfrm>
            <a:off x="119336" y="1002455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6E0B96-8869-D7BB-2A3D-E2A0DF9D4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1585" r="29977"/>
          <a:stretch/>
        </p:blipFill>
        <p:spPr bwMode="auto">
          <a:xfrm>
            <a:off x="119336" y="708199"/>
            <a:ext cx="4680520" cy="5961161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1C562DC-F06F-0F87-129B-958FED7130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4862" r="11841" b="2422"/>
          <a:stretch/>
        </p:blipFill>
        <p:spPr bwMode="auto">
          <a:xfrm>
            <a:off x="5447928" y="527074"/>
            <a:ext cx="6301978" cy="6286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A8CC29B-F637-68BB-8E70-52DD2C003FC3}"/>
              </a:ext>
            </a:extLst>
          </p:cNvPr>
          <p:cNvSpPr/>
          <p:nvPr/>
        </p:nvSpPr>
        <p:spPr>
          <a:xfrm>
            <a:off x="119336" y="736028"/>
            <a:ext cx="3385763" cy="590660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D5372B-83B1-4B00-4AC7-993D6E71A112}"/>
              </a:ext>
            </a:extLst>
          </p:cNvPr>
          <p:cNvSpPr txBox="1"/>
          <p:nvPr/>
        </p:nvSpPr>
        <p:spPr>
          <a:xfrm>
            <a:off x="9624392" y="460910"/>
            <a:ext cx="3456384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Facilities: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future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Multi-purpose chambers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CHIMERA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MAGNEX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PANDORA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I-LUCE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Other facilities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in-air irradiation line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X-ray tube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9D00A6-20F3-7056-AF63-EDD77E0F5632}"/>
              </a:ext>
            </a:extLst>
          </p:cNvPr>
          <p:cNvSpPr txBox="1"/>
          <p:nvPr/>
        </p:nvSpPr>
        <p:spPr>
          <a:xfrm>
            <a:off x="991428" y="29121"/>
            <a:ext cx="654473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						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uture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50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0BA05-D546-F55C-51B2-703A87CA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09D35C0F-3637-D6AA-80C4-76F7757A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776" y="1302045"/>
            <a:ext cx="4542404" cy="45148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64D9887-CEE3-A6E5-5169-5C1E7ABB1830}"/>
              </a:ext>
            </a:extLst>
          </p:cNvPr>
          <p:cNvSpPr txBox="1">
            <a:spLocks/>
          </p:cNvSpPr>
          <p:nvPr/>
        </p:nvSpPr>
        <p:spPr>
          <a:xfrm>
            <a:off x="1839433" y="647533"/>
            <a:ext cx="7404039" cy="4850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C00000"/>
                </a:solidFill>
              </a:rPr>
              <a:t>	    New </a:t>
            </a:r>
            <a:r>
              <a:rPr lang="it-IT" sz="2400" b="1" dirty="0" err="1">
                <a:solidFill>
                  <a:srgbClr val="C00000"/>
                </a:solidFill>
              </a:rPr>
              <a:t>magnetic</a:t>
            </a:r>
            <a:r>
              <a:rPr lang="it-IT" sz="2400" b="1" dirty="0">
                <a:solidFill>
                  <a:srgbClr val="C00000"/>
                </a:solidFill>
              </a:rPr>
              <a:t> system-</a:t>
            </a:r>
            <a:r>
              <a:rPr lang="it-IT" sz="2400" b="1" dirty="0" err="1">
                <a:solidFill>
                  <a:srgbClr val="C00000"/>
                </a:solidFill>
              </a:rPr>
              <a:t>recent</a:t>
            </a:r>
            <a:r>
              <a:rPr lang="it-IT" sz="2400" b="1" dirty="0">
                <a:solidFill>
                  <a:srgbClr val="C00000"/>
                </a:solidFill>
              </a:rPr>
              <a:t> news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6933D0C-6656-6FB7-62CB-5E7CF3408529}"/>
              </a:ext>
            </a:extLst>
          </p:cNvPr>
          <p:cNvSpPr txBox="1">
            <a:spLocks/>
          </p:cNvSpPr>
          <p:nvPr/>
        </p:nvSpPr>
        <p:spPr>
          <a:xfrm>
            <a:off x="2158409" y="-52677"/>
            <a:ext cx="6810336" cy="7002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FF0000"/>
                </a:solidFill>
              </a:rPr>
              <a:t>Superconducting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Cyclotron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A6ACF25-B36B-6F02-6ACE-C686F1600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" y="1139475"/>
            <a:ext cx="4740897" cy="2665457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B98EDCDF-4DE3-7BAA-1036-23E8E7AF1C5F}"/>
              </a:ext>
            </a:extLst>
          </p:cNvPr>
          <p:cNvSpPr txBox="1"/>
          <p:nvPr/>
        </p:nvSpPr>
        <p:spPr>
          <a:xfrm>
            <a:off x="137160" y="4549676"/>
            <a:ext cx="51063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2000" noProof="0" dirty="0"/>
          </a:p>
          <a:p>
            <a:r>
              <a:rPr lang="it-IT" sz="2000" b="1" noProof="0" dirty="0">
                <a:solidFill>
                  <a:schemeClr val="accent1">
                    <a:lumMod val="50000"/>
                  </a:schemeClr>
                </a:solidFill>
              </a:rPr>
              <a:t>TANDEM: </a:t>
            </a:r>
            <a:r>
              <a:rPr lang="it-IT" sz="2000" b="1" noProof="0" dirty="0" err="1">
                <a:solidFill>
                  <a:schemeClr val="accent1">
                    <a:lumMod val="50000"/>
                  </a:schemeClr>
                </a:solidFill>
              </a:rPr>
              <a:t>improvements</a:t>
            </a:r>
            <a:r>
              <a:rPr lang="it-IT" sz="2000" b="1" noProof="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it-IT" sz="2000" b="1" noProof="0" dirty="0" err="1">
                <a:solidFill>
                  <a:schemeClr val="accent1">
                    <a:lumMod val="50000"/>
                  </a:schemeClr>
                </a:solidFill>
              </a:rPr>
              <a:t>ancillaries</a:t>
            </a:r>
            <a:endParaRPr lang="it-IT" sz="2000" b="1" noProof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	  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beamline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realignment</a:t>
            </a:r>
            <a:endParaRPr lang="it-IT" sz="2000" b="1" noProof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7D5AE4A-3904-4A84-9443-392A76BF2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5160" y="2248755"/>
            <a:ext cx="5070991" cy="28524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E7CA2E-5D82-F4F1-F7A2-3A21714693D6}"/>
              </a:ext>
            </a:extLst>
          </p:cNvPr>
          <p:cNvSpPr txBox="1"/>
          <p:nvPr/>
        </p:nvSpPr>
        <p:spPr>
          <a:xfrm>
            <a:off x="137160" y="3351805"/>
            <a:ext cx="2812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Successful</a:t>
            </a:r>
            <a:r>
              <a:rPr lang="it-IT" b="1" i="1" dirty="0">
                <a:solidFill>
                  <a:srgbClr val="FF0000"/>
                </a:solidFill>
                <a:highlight>
                  <a:srgbClr val="FFFF00"/>
                </a:highlight>
              </a:rPr>
              <a:t> vacuum </a:t>
            </a:r>
            <a:r>
              <a:rPr lang="it-IT" b="1" i="1" dirty="0" err="1">
                <a:solidFill>
                  <a:srgbClr val="FF0000"/>
                </a:solidFill>
                <a:highlight>
                  <a:srgbClr val="FFFF00"/>
                </a:highlight>
              </a:rPr>
              <a:t>tests</a:t>
            </a:r>
            <a:endParaRPr lang="it-IT" b="1" i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0066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7BF9B2-5B2D-A897-21AE-C637FB6F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24"/>
            <a:ext cx="3618881" cy="27149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0776D5-8DBB-F979-F625-44675DF26F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3" r="20787" b="2030"/>
          <a:stretch>
            <a:fillRect/>
          </a:stretch>
        </p:blipFill>
        <p:spPr>
          <a:xfrm>
            <a:off x="466752" y="2236551"/>
            <a:ext cx="3126227" cy="3311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CBC296-1508-3580-E5E8-9E856BCC7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082" y="4654794"/>
            <a:ext cx="3618881" cy="207936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1235CF0-44AA-C3BF-F228-57FDB368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04" y="3997071"/>
            <a:ext cx="4114229" cy="261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0BEC747-0102-6EED-375F-33DA835D3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95" b="27848"/>
          <a:stretch>
            <a:fillRect/>
          </a:stretch>
        </p:blipFill>
        <p:spPr>
          <a:xfrm>
            <a:off x="7897362" y="123840"/>
            <a:ext cx="4294638" cy="207936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845AF3C-A6F8-FE70-02BA-AAAF4E472E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899" r="8229"/>
          <a:stretch>
            <a:fillRect/>
          </a:stretch>
        </p:blipFill>
        <p:spPr>
          <a:xfrm>
            <a:off x="7069154" y="2441367"/>
            <a:ext cx="4578390" cy="2614909"/>
          </a:xfrm>
          <a:prstGeom prst="rect">
            <a:avLst/>
          </a:prstGeom>
        </p:spPr>
      </p:pic>
      <p:pic>
        <p:nvPicPr>
          <p:cNvPr id="16" name="Immagine 15" descr="Immagine che contiene muro, scala, interno, eretto&#10;&#10;Il contenuto generato dall'IA potrebbe non essere corretto.">
            <a:extLst>
              <a:ext uri="{FF2B5EF4-FFF2-40B4-BE49-F238E27FC236}">
                <a16:creationId xmlns:a16="http://schemas.microsoft.com/office/drawing/2014/main" id="{70B4ACFE-9669-9A1F-0061-DCC444F77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9" r="28229" b="559"/>
          <a:stretch>
            <a:fillRect/>
          </a:stretch>
        </p:blipFill>
        <p:spPr>
          <a:xfrm>
            <a:off x="3292749" y="481891"/>
            <a:ext cx="5280372" cy="33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9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046FB-3A96-A459-64E9-9A21E098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869"/>
            <a:ext cx="12192000" cy="85090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 err="1">
                <a:solidFill>
                  <a:srgbClr val="002060"/>
                </a:solidFill>
              </a:rPr>
              <a:t>Improvements</a:t>
            </a:r>
            <a:r>
              <a:rPr lang="it-IT" sz="2800" b="1" dirty="0">
                <a:solidFill>
                  <a:srgbClr val="002060"/>
                </a:solidFill>
              </a:rPr>
              <a:t> to technical </a:t>
            </a:r>
            <a:r>
              <a:rPr lang="it-IT" sz="2800" b="1" dirty="0" err="1">
                <a:solidFill>
                  <a:srgbClr val="002060"/>
                </a:solidFill>
              </a:rPr>
              <a:t>plant</a:t>
            </a:r>
            <a:r>
              <a:rPr lang="it-IT" sz="2800" b="1" dirty="0">
                <a:solidFill>
                  <a:srgbClr val="002060"/>
                </a:solidFill>
              </a:rPr>
              <a:t>:</a:t>
            </a:r>
            <a:br>
              <a:rPr lang="it-IT" sz="2800" b="1" dirty="0">
                <a:solidFill>
                  <a:srgbClr val="002060"/>
                </a:solidFill>
              </a:rPr>
            </a:br>
            <a:br>
              <a:rPr lang="it-IT" sz="2800" dirty="0"/>
            </a:br>
            <a:r>
              <a:rPr lang="it-IT" sz="2800" dirty="0"/>
              <a:t>- </a:t>
            </a:r>
            <a:r>
              <a:rPr lang="it-IT" sz="2800" i="1" dirty="0" err="1"/>
              <a:t>optimization</a:t>
            </a:r>
            <a:r>
              <a:rPr lang="it-IT" sz="2800" i="1" dirty="0"/>
              <a:t> and compliance to standard</a:t>
            </a:r>
            <a:br>
              <a:rPr lang="it-IT" sz="2800" i="1" dirty="0"/>
            </a:br>
            <a:r>
              <a:rPr lang="it-IT" sz="2800" i="1" dirty="0"/>
              <a:t>- </a:t>
            </a:r>
            <a:r>
              <a:rPr lang="it-IT" sz="2800" i="1" dirty="0" err="1"/>
              <a:t>continuity</a:t>
            </a:r>
            <a:r>
              <a:rPr lang="it-IT" sz="2800" i="1" dirty="0"/>
              <a:t> of services </a:t>
            </a:r>
            <a:r>
              <a:rPr lang="it-IT" sz="2800" i="1" dirty="0" err="1"/>
              <a:t>since</a:t>
            </a:r>
            <a:r>
              <a:rPr lang="it-IT" sz="2800" i="1" dirty="0"/>
              <a:t> the </a:t>
            </a:r>
            <a:r>
              <a:rPr lang="it-IT" sz="2800" i="1" dirty="0" err="1"/>
              <a:t>accelerator</a:t>
            </a:r>
            <a:r>
              <a:rPr lang="it-IT" sz="2800" i="1" dirty="0"/>
              <a:t> </a:t>
            </a:r>
            <a:r>
              <a:rPr lang="it-IT" sz="2800" i="1" dirty="0" err="1"/>
              <a:t>commissioning</a:t>
            </a:r>
            <a:br>
              <a:rPr lang="it-IT" sz="2800" i="1" dirty="0"/>
            </a:br>
            <a:r>
              <a:rPr lang="it-IT" sz="2800" i="1" dirty="0"/>
              <a:t>- </a:t>
            </a:r>
            <a:r>
              <a:rPr lang="it-IT" sz="2800" i="1" dirty="0" err="1"/>
              <a:t>reduction</a:t>
            </a:r>
            <a:r>
              <a:rPr lang="it-IT" sz="2800" i="1" dirty="0"/>
              <a:t> of </a:t>
            </a:r>
            <a:r>
              <a:rPr lang="it-IT" sz="2800" i="1" dirty="0" err="1"/>
              <a:t>environmental</a:t>
            </a:r>
            <a:r>
              <a:rPr lang="it-IT" sz="2800" i="1" dirty="0"/>
              <a:t> footprint</a:t>
            </a:r>
            <a:br>
              <a:rPr lang="it-IT" sz="2800" i="1" dirty="0"/>
            </a:br>
            <a:r>
              <a:rPr lang="it-IT" sz="2800" i="1" dirty="0"/>
              <a:t>- </a:t>
            </a:r>
            <a:r>
              <a:rPr lang="it-IT" sz="2800" i="1" dirty="0" err="1"/>
              <a:t>maintenance</a:t>
            </a:r>
            <a:r>
              <a:rPr lang="it-IT" sz="2800" i="1" dirty="0"/>
              <a:t> </a:t>
            </a:r>
            <a:r>
              <a:rPr lang="it-IT" sz="2800" i="1" dirty="0" err="1"/>
              <a:t>according</a:t>
            </a:r>
            <a:r>
              <a:rPr lang="it-IT" sz="2800" i="1" dirty="0"/>
              <a:t> to the best practices</a:t>
            </a:r>
            <a:br>
              <a:rPr lang="it-IT" sz="2800" i="1" dirty="0"/>
            </a:br>
            <a:r>
              <a:rPr lang="it-IT" sz="2800" i="1" dirty="0"/>
              <a:t>- </a:t>
            </a:r>
            <a:r>
              <a:rPr lang="it-IT" sz="2800" i="1" dirty="0" err="1"/>
              <a:t>redundancy</a:t>
            </a:r>
            <a:r>
              <a:rPr lang="it-IT" sz="2800" i="1" dirty="0"/>
              <a:t> </a:t>
            </a:r>
            <a:r>
              <a:rPr lang="it-IT" sz="2800" i="1" dirty="0" err="1"/>
              <a:t>when</a:t>
            </a:r>
            <a:r>
              <a:rPr lang="it-IT" sz="2800" i="1" dirty="0"/>
              <a:t> </a:t>
            </a:r>
            <a:r>
              <a:rPr lang="it-IT" sz="2800" i="1" dirty="0" err="1"/>
              <a:t>possible</a:t>
            </a:r>
            <a:br>
              <a:rPr lang="it-IT" sz="2800" dirty="0"/>
            </a:br>
            <a:r>
              <a:rPr lang="it-IT" sz="2800" dirty="0" err="1">
                <a:highlight>
                  <a:srgbClr val="FFFF00"/>
                </a:highlight>
              </a:rPr>
              <a:t>During</a:t>
            </a:r>
            <a:r>
              <a:rPr lang="it-IT" sz="2800" dirty="0">
                <a:highlight>
                  <a:srgbClr val="FFFF00"/>
                </a:highlight>
              </a:rPr>
              <a:t> last 5 </a:t>
            </a:r>
            <a:r>
              <a:rPr lang="it-IT" sz="2800" dirty="0" err="1">
                <a:highlight>
                  <a:srgbClr val="FFFF00"/>
                </a:highlight>
              </a:rPr>
              <a:t>years</a:t>
            </a:r>
            <a:r>
              <a:rPr lang="it-IT" sz="2800" dirty="0">
                <a:highlight>
                  <a:srgbClr val="FFFF00"/>
                </a:highlight>
              </a:rPr>
              <a:t>, investments </a:t>
            </a:r>
            <a:r>
              <a:rPr lang="it-IT" sz="2800" dirty="0" err="1">
                <a:highlight>
                  <a:srgbClr val="FFFF00"/>
                </a:highlight>
              </a:rPr>
              <a:t>above</a:t>
            </a:r>
            <a:r>
              <a:rPr lang="it-IT" sz="2800" dirty="0">
                <a:highlight>
                  <a:srgbClr val="FFFF00"/>
                </a:highlight>
              </a:rPr>
              <a:t> 8 M€ </a:t>
            </a:r>
            <a:r>
              <a:rPr lang="it-IT" sz="2800" dirty="0" err="1">
                <a:highlight>
                  <a:srgbClr val="FFFF00"/>
                </a:highlight>
              </a:rPr>
              <a:t>have</a:t>
            </a:r>
            <a:r>
              <a:rPr lang="it-IT" sz="2800" dirty="0">
                <a:highlight>
                  <a:srgbClr val="FFFF00"/>
                </a:highlight>
              </a:rPr>
              <a:t> </a:t>
            </a:r>
            <a:r>
              <a:rPr lang="it-IT" sz="2800" dirty="0" err="1">
                <a:highlight>
                  <a:srgbClr val="FFFF00"/>
                </a:highlight>
              </a:rPr>
              <a:t>been</a:t>
            </a:r>
            <a:r>
              <a:rPr lang="it-IT" sz="2800" dirty="0">
                <a:highlight>
                  <a:srgbClr val="FFFF00"/>
                </a:highlight>
              </a:rPr>
              <a:t> </a:t>
            </a:r>
            <a:r>
              <a:rPr lang="it-IT" sz="2800" dirty="0" err="1">
                <a:highlight>
                  <a:srgbClr val="FFFF00"/>
                </a:highlight>
              </a:rPr>
              <a:t>used</a:t>
            </a:r>
            <a:r>
              <a:rPr lang="it-IT" sz="2800" dirty="0">
                <a:highlight>
                  <a:srgbClr val="FFFF00"/>
                </a:highlight>
              </a:rPr>
              <a:t>, plus the </a:t>
            </a:r>
            <a:r>
              <a:rPr lang="it-IT" sz="2800" dirty="0" err="1">
                <a:highlight>
                  <a:srgbClr val="FFFF00"/>
                </a:highlight>
              </a:rPr>
              <a:t>resources</a:t>
            </a:r>
            <a:r>
              <a:rPr lang="it-IT" sz="2800" dirty="0">
                <a:highlight>
                  <a:srgbClr val="FFFF00"/>
                </a:highlight>
              </a:rPr>
              <a:t> of POTLNS, and </a:t>
            </a:r>
            <a:r>
              <a:rPr lang="it-IT" sz="2800" dirty="0" err="1">
                <a:highlight>
                  <a:srgbClr val="FFFF00"/>
                </a:highlight>
              </a:rPr>
              <a:t>about</a:t>
            </a:r>
            <a:r>
              <a:rPr lang="it-IT" sz="2800" dirty="0">
                <a:highlight>
                  <a:srgbClr val="FFFF00"/>
                </a:highlight>
              </a:rPr>
              <a:t> 5 are </a:t>
            </a:r>
            <a:r>
              <a:rPr lang="it-IT" sz="2800" dirty="0" err="1">
                <a:highlight>
                  <a:srgbClr val="FFFF00"/>
                </a:highlight>
              </a:rPr>
              <a:t>scheduled</a:t>
            </a:r>
            <a:r>
              <a:rPr lang="it-IT" sz="2800" dirty="0">
                <a:highlight>
                  <a:srgbClr val="FFFF00"/>
                </a:highlight>
              </a:rPr>
              <a:t>.</a:t>
            </a: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514829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1194</Words>
  <Application>Microsoft Macintosh PowerPoint</Application>
  <PresentationFormat>Widescreen</PresentationFormat>
  <Paragraphs>272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8" baseType="lpstr">
      <vt:lpstr>-apple-system</vt:lpstr>
      <vt:lpstr>Abadi</vt:lpstr>
      <vt:lpstr>Aptos</vt:lpstr>
      <vt:lpstr>Aptos Display</vt:lpstr>
      <vt:lpstr>Arial</vt:lpstr>
      <vt:lpstr>Avenir Light</vt:lpstr>
      <vt:lpstr>Calibri</vt:lpstr>
      <vt:lpstr>Cambria Math</vt:lpstr>
      <vt:lpstr>Times</vt:lpstr>
      <vt:lpstr>Times New Roman</vt:lpstr>
      <vt:lpstr>Wingdings</vt:lpstr>
      <vt:lpstr>Tema di Office</vt:lpstr>
      <vt:lpstr>Research Opportunities at LNS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Improvements to technical plant:  - optimization and compliance to standard - continuity of services since the accelerator commissioning - reduction of environmental footprint - maintenance according to the best practices - redundancy when possible During last 5 years, investments above 8 M€ have been used, plus the resources of POTLNS, and about 5 are scheduled.   </vt:lpstr>
      <vt:lpstr>Presentazione standard di PowerPoint</vt:lpstr>
      <vt:lpstr>Presentazione standard di PowerPoint</vt:lpstr>
      <vt:lpstr>AISHa performances @INFN-LNS (2018-20)  (17.3-18.4 GHz – 1.5 kW max)</vt:lpstr>
      <vt:lpstr>Presentazione standard di PowerPoint</vt:lpstr>
      <vt:lpstr>The Record Neutrino and the record supporting LNS user service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Aurora Tumino</dc:creator>
  <cp:lastModifiedBy>Santo Gammino</cp:lastModifiedBy>
  <cp:revision>19</cp:revision>
  <dcterms:created xsi:type="dcterms:W3CDTF">2025-02-23T11:13:30Z</dcterms:created>
  <dcterms:modified xsi:type="dcterms:W3CDTF">2025-10-22T12:02:51Z</dcterms:modified>
</cp:coreProperties>
</file>