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  <p:sldMasterId id="2147483684" r:id="rId2"/>
  </p:sldMasterIdLst>
  <p:notesMasterIdLst>
    <p:notesMasterId r:id="rId17"/>
  </p:notesMasterIdLst>
  <p:sldIdLst>
    <p:sldId id="393" r:id="rId3"/>
    <p:sldId id="439" r:id="rId4"/>
    <p:sldId id="440" r:id="rId5"/>
    <p:sldId id="459" r:id="rId6"/>
    <p:sldId id="467" r:id="rId7"/>
    <p:sldId id="462" r:id="rId8"/>
    <p:sldId id="441" r:id="rId9"/>
    <p:sldId id="463" r:id="rId10"/>
    <p:sldId id="468" r:id="rId11"/>
    <p:sldId id="465" r:id="rId12"/>
    <p:sldId id="470" r:id="rId13"/>
    <p:sldId id="469" r:id="rId14"/>
    <p:sldId id="444" r:id="rId15"/>
    <p:sldId id="45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A0AFF"/>
    <a:srgbClr val="EFDF65"/>
    <a:srgbClr val="08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966"/>
  </p:normalViewPr>
  <p:slideViewPr>
    <p:cSldViewPr snapToGrid="0" snapToObjects="1">
      <p:cViewPr varScale="1">
        <p:scale>
          <a:sx n="100" d="100"/>
          <a:sy n="100" d="100"/>
        </p:scale>
        <p:origin x="184" y="6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9C4D-0E7E-F045-86FA-89A9AB39AD35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A095-B208-6141-B7B8-0A8C2813C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7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ED03E-85B3-568A-CDBD-FA03D9F80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6C546E0-596B-EE38-6806-F568E7DFDA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57500C-63F0-608E-3F6E-99F4D740F0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C766AC-7678-027E-1055-B7BC89B90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909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FA095-B208-6141-B7B8-0A8C2813CBB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429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C5160-8783-4E83-A7C7-712B854AA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932D936-3166-1426-A9C0-FF5263DC5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6A57A57-A9E5-1637-9EB2-12C4FBEE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810EFEA-FFC3-7F24-8A38-87186B9B4C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740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3A3B7-9B45-43E8-81BB-3546B6191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473015A-CCCD-B710-F7DB-86E6DF75E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2C8F0B0-47AE-B47E-6883-3C161DC170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0BB822-CC0D-9424-2225-617145C80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38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90FDC-B902-E677-3524-250C19E4D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21481F1-E24E-17AC-8DB0-66F72331E9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D5A36F-6D98-F58B-0CCF-55C793DE90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517CDC-774A-CA05-004E-E7375549B4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224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BAB5-DA86-20FD-0A9D-5C2487CC2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C34C5DB-3AF2-1430-E46B-1910C340F6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BAC7A90-95E0-1E80-64B7-F31EF1D0A9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0D074A-C260-6CD3-7AF0-0E0EAD1738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3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18729-4B98-984D-C873-701AF0DC1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96141A-48D2-E53D-477B-170B1D3B8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932213-B2E9-601B-C63D-811DC6EDD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E15477F-9242-156E-111D-36FDFF609A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73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DC51D-D162-DCE8-447A-AADA0DC36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6CA15940-DD55-061D-BD50-8E5993371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A33138A-C3EA-D953-B14B-969161C22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3FB15C2-8987-DDA7-EC8E-544A204935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446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F40A3-22A5-6D66-7DB9-168D9204F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3DF320-997E-F2AD-7B44-0B16E222D5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2E9893-871C-9DDA-1305-EE629D2498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7ECF50-8A2F-C206-B077-1A4FF2C1F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50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1CE6A-7366-CDA6-D98D-38B7E7028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7787472-FCE9-05AC-5E4B-6DBAAA27A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8A0627-D976-83DA-EACF-B3F81DFAE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893DA68-2A4E-887F-3B19-943CB959A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888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30F13-013B-D65A-69F3-821FC837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595B0A8-F15C-4E8E-EDC2-50CCE7ADB1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A9A038-20D3-EC31-F57B-FC3980218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9E8EDE-EA80-1A9D-443D-992B6B38B0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751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A5256-DC18-7307-CDC7-89F1C73FD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6021ADA-B036-236E-5375-624F90EC0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9825A9B-AF4B-2E5C-A762-AF27C7451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416644-2716-B95B-55F6-8BD799F0F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187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16277-F4D5-24B4-4AE5-35C621DF5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9F0968A-EFD5-024D-6F5D-1FC13A7926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2770166-81C0-D374-5D2D-461161D99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253C6A-A965-E529-C2A3-663689509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51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4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3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108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291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84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3735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351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52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449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359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92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232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087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810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2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5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8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/>
              <a:t>2025/02/18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64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.jp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14.emf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6E32DA07-FB3D-B84C-B46F-D57698AB6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3868" y="1896353"/>
            <a:ext cx="11244263" cy="846847"/>
          </a:xfrm>
        </p:spPr>
        <p:txBody>
          <a:bodyPr anchor="t">
            <a:noAutofit/>
          </a:bodyPr>
          <a:lstStyle/>
          <a:p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Explosive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, </a:t>
            </a:r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000" b="1" dirty="0" err="1">
                <a:solidFill>
                  <a:srgbClr val="EFDF65"/>
                </a:solidFill>
                <a:latin typeface="LM Roman 9" pitchFamily="2" charset="77"/>
              </a:rPr>
              <a:t>beyond</a:t>
            </a:r>
            <a:r>
              <a:rPr lang="it-IT" altLang="it-IT" sz="3000" b="1" dirty="0">
                <a:solidFill>
                  <a:srgbClr val="EFDF65"/>
                </a:solidFill>
                <a:latin typeface="LM Roman 9" pitchFamily="2" charset="77"/>
              </a:rPr>
              <a:t> Fe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E10C7EF-3974-204B-B8BB-0985D7B90B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73868" y="427957"/>
            <a:ext cx="11244263" cy="682535"/>
          </a:xfrm>
        </p:spPr>
        <p:txBody>
          <a:bodyPr>
            <a:noAutofit/>
          </a:bodyPr>
          <a:lstStyle/>
          <a:p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NUSDAF 2025 - 1st Collaboration Meeting on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NUclear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Structure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Dynamics and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Astrophysics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at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FRIB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7A666B7-20C9-AF4B-A81D-3E2388BCB411}"/>
              </a:ext>
            </a:extLst>
          </p:cNvPr>
          <p:cNvSpPr txBox="1">
            <a:spLocks noChangeArrowheads="1"/>
          </p:cNvSpPr>
          <p:nvPr/>
        </p:nvSpPr>
        <p:spPr>
          <a:xfrm>
            <a:off x="8821484" y="1468288"/>
            <a:ext cx="2628505" cy="42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Catania,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Oct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22, 2025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F1845A-FDB5-BD08-8FA8-AE47BD5E3B98}"/>
              </a:ext>
            </a:extLst>
          </p:cNvPr>
          <p:cNvSpPr txBox="1">
            <a:spLocks noChangeArrowheads="1"/>
          </p:cNvSpPr>
          <p:nvPr/>
        </p:nvSpPr>
        <p:spPr>
          <a:xfrm>
            <a:off x="473868" y="2888336"/>
            <a:ext cx="11244263" cy="1989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Lorenzo Roberti</a:t>
            </a:r>
            <a:r>
              <a:rPr lang="it-IT" altLang="it-IT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</a:t>
            </a:r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INFN – Laboratori Nazionali del Sud, Catania, </a:t>
            </a:r>
            <a:r>
              <a:rPr lang="it-IT" altLang="it-IT" sz="2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Italy</a:t>
            </a:r>
            <a:endParaRPr lang="it-IT" altLang="it-IT" sz="20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endParaRPr lang="it-IT" altLang="it-IT" sz="8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1600" b="1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Main</a:t>
            </a:r>
            <a:r>
              <a:rPr lang="it-IT" altLang="it-IT" sz="1600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600" b="1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collaborations</a:t>
            </a:r>
            <a:r>
              <a:rPr lang="it-IT" altLang="it-IT" sz="1600" b="1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:</a:t>
            </a:r>
          </a:p>
          <a:p>
            <a:r>
              <a:rPr lang="it-IT" altLang="it-IT" sz="1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Pandora + </a:t>
            </a:r>
            <a:r>
              <a:rPr lang="it-IT" altLang="it-IT" sz="1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AsFiN</a:t>
            </a:r>
            <a:endParaRPr lang="it-IT" altLang="it-IT" sz="1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  <a:p>
            <a:r>
              <a:rPr lang="it-IT" altLang="it-IT" sz="1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Budapest group: M. Pignatari, M. Lugaro 	</a:t>
            </a:r>
          </a:p>
          <a:p>
            <a:r>
              <a:rPr lang="it-IT" altLang="it-IT" sz="1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Rome + Berkeley group: M. Limongi, A. Chieffi, A. Falla, L. Boccioli</a:t>
            </a:r>
          </a:p>
          <a:p>
            <a:r>
              <a:rPr lang="it-IT" altLang="it-IT" sz="1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NuGriD</a:t>
            </a:r>
            <a:r>
              <a:rPr lang="it-IT" altLang="it-IT" sz="1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1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collaboration</a:t>
            </a:r>
            <a:endParaRPr lang="it-IT" altLang="it-IT" sz="1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pic>
        <p:nvPicPr>
          <p:cNvPr id="5" name="Immagine 12">
            <a:extLst>
              <a:ext uri="{FF2B5EF4-FFF2-40B4-BE49-F238E27FC236}">
                <a16:creationId xmlns:a16="http://schemas.microsoft.com/office/drawing/2014/main" id="{6D480CBA-75C7-5F8B-623E-8E5A852C35D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250" y="5445653"/>
            <a:ext cx="1653513" cy="110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red and blue spirals with text&#10;&#10;AI-generated content may be incorrect.">
            <a:extLst>
              <a:ext uri="{FF2B5EF4-FFF2-40B4-BE49-F238E27FC236}">
                <a16:creationId xmlns:a16="http://schemas.microsoft.com/office/drawing/2014/main" id="{05A99B78-6943-E67E-27FA-5DA260EE3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737" y="5472376"/>
            <a:ext cx="1582393" cy="1102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A blue and black logo&#10;&#10;AI-generated content may be incorrect.">
            <a:extLst>
              <a:ext uri="{FF2B5EF4-FFF2-40B4-BE49-F238E27FC236}">
                <a16:creationId xmlns:a16="http://schemas.microsoft.com/office/drawing/2014/main" id="{CAA6651A-B192-F050-542B-6BD1857EDD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855" y="5463468"/>
            <a:ext cx="1111250" cy="1111250"/>
          </a:xfrm>
          <a:prstGeom prst="rect">
            <a:avLst/>
          </a:prstGeom>
        </p:spPr>
      </p:pic>
      <p:pic>
        <p:nvPicPr>
          <p:cNvPr id="13" name="Picture 12" descr="A horse with wheels and text&#10;&#10;AI-generated content may be incorrect.">
            <a:extLst>
              <a:ext uri="{FF2B5EF4-FFF2-40B4-BE49-F238E27FC236}">
                <a16:creationId xmlns:a16="http://schemas.microsoft.com/office/drawing/2014/main" id="{9CF69A73-99B8-4225-3793-40BACD1F3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616" y="5459014"/>
            <a:ext cx="1517609" cy="1102343"/>
          </a:xfrm>
          <a:prstGeom prst="rect">
            <a:avLst/>
          </a:prstGeom>
        </p:spPr>
      </p:pic>
      <p:pic>
        <p:nvPicPr>
          <p:cNvPr id="14" name="Picture 13" descr="A picture containing font, text, logo, design&#10;&#10;Description automatically generated">
            <a:extLst>
              <a:ext uri="{FF2B5EF4-FFF2-40B4-BE49-F238E27FC236}">
                <a16:creationId xmlns:a16="http://schemas.microsoft.com/office/drawing/2014/main" id="{8DD81C9E-26E7-2DCD-A59B-3447601EE1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897" y="5458306"/>
            <a:ext cx="1111250" cy="1111250"/>
          </a:xfrm>
          <a:prstGeom prst="rect">
            <a:avLst/>
          </a:prstGeom>
        </p:spPr>
      </p:pic>
      <p:pic>
        <p:nvPicPr>
          <p:cNvPr id="15" name="Picture 14" descr="A logo with text on it&#10;&#10;AI-generated content may be incorrect.">
            <a:extLst>
              <a:ext uri="{FF2B5EF4-FFF2-40B4-BE49-F238E27FC236}">
                <a16:creationId xmlns:a16="http://schemas.microsoft.com/office/drawing/2014/main" id="{DF22156C-D829-07F9-1473-D153FB2F6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010" y="5472376"/>
            <a:ext cx="1111250" cy="11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952028-DF8E-FDF3-F98E-1454888C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C9D3A404-681F-9B54-4C9C-D64D8603EE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9" pitchFamily="2" charset="77"/>
                  </a:rPr>
                  <a:t>The </a:t>
                </a:r>
                <a14:m>
                  <m:oMath xmlns:m="http://schemas.openxmlformats.org/officeDocument/2006/math">
                    <m:r>
                      <a:rPr lang="it-IT" sz="3600" b="1" i="1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it-IT" sz="3600" b="1" i="1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sz="3600" b="1" dirty="0" err="1">
                    <a:solidFill>
                      <a:srgbClr val="EFDF65"/>
                    </a:solidFill>
                    <a:latin typeface="LM Roman 9" pitchFamily="2" charset="77"/>
                  </a:rPr>
                  <a:t>process</a:t>
                </a:r>
                <a:r>
                  <a:rPr lang="it-IT" sz="3600" b="1" dirty="0">
                    <a:solidFill>
                      <a:srgbClr val="EFDF65"/>
                    </a:solidFill>
                    <a:latin typeface="LM Roman 9" pitchFamily="2" charset="77"/>
                  </a:rPr>
                  <a:t> nucleosynthesis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C9D3A404-681F-9B54-4C9C-D64D8603EE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58762E-7181-B7BD-43B2-81479340B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440BAA-4BF1-830F-ED82-5F46FE47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06DCE9-4580-EC35-AC83-AC84411A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9</a:t>
            </a:fld>
            <a:endParaRPr lang="en-GB"/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247AA0B8-9A95-8796-9BEA-D3AD98DF6CA7}"/>
              </a:ext>
            </a:extLst>
          </p:cNvPr>
          <p:cNvSpPr txBox="1">
            <a:spLocks/>
          </p:cNvSpPr>
          <p:nvPr/>
        </p:nvSpPr>
        <p:spPr>
          <a:xfrm>
            <a:off x="6672649" y="1417063"/>
            <a:ext cx="5253793" cy="48053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Temperature: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between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2 and 3.5 GK 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explosive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O and Ne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burning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;</a:t>
            </a:r>
            <a:endParaRPr lang="en-GB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It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a chain of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photodisintegrations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: the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uncertainties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propagate from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heavier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lighter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nuclei;</a:t>
            </a:r>
          </a:p>
          <a:p>
            <a:pPr>
              <a:lnSpc>
                <a:spcPct val="120000"/>
              </a:lnSpc>
            </a:pP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Difficulty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explain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even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heaviest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-nuclei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isotopic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ratios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</p:txBody>
      </p:sp>
      <p:pic>
        <p:nvPicPr>
          <p:cNvPr id="10" name="Picture 9" descr="A graph with different colored dots and numbers&#10;&#10;AI-generated content may be incorrect.">
            <a:extLst>
              <a:ext uri="{FF2B5EF4-FFF2-40B4-BE49-F238E27FC236}">
                <a16:creationId xmlns:a16="http://schemas.microsoft.com/office/drawing/2014/main" id="{52598C81-241A-FC91-4535-4FA6ED714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58" y="1404706"/>
            <a:ext cx="6407091" cy="48053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C626AE-23AB-548D-F6DE-72B3B7A3AF45}"/>
              </a:ext>
            </a:extLst>
          </p:cNvPr>
          <p:cNvSpPr txBox="1"/>
          <p:nvPr/>
        </p:nvSpPr>
        <p:spPr>
          <a:xfrm>
            <a:off x="265558" y="6210024"/>
            <a:ext cx="20008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Roberti et al., 2023, A&amp;A, 677, A22</a:t>
            </a:r>
            <a:endParaRPr lang="en-H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2171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9" pitchFamily="2" charset="77"/>
                  </a:rPr>
                  <a:t>The </a:t>
                </a:r>
                <a14:m>
                  <m:oMath xmlns:m="http://schemas.openxmlformats.org/officeDocument/2006/math">
                    <m:r>
                      <a:rPr lang="it-IT" sz="3600" b="1" i="1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it-IT" sz="3600" b="1" i="1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sz="3600" b="1" dirty="0" err="1">
                    <a:solidFill>
                      <a:srgbClr val="EFDF65"/>
                    </a:solidFill>
                    <a:latin typeface="LM Roman 9" pitchFamily="2" charset="77"/>
                  </a:rPr>
                  <a:t>process</a:t>
                </a:r>
                <a:r>
                  <a:rPr lang="it-IT" sz="3600" b="1" dirty="0">
                    <a:solidFill>
                      <a:srgbClr val="EFDF65"/>
                    </a:solidFill>
                    <a:latin typeface="LM Roman 9" pitchFamily="2" charset="77"/>
                  </a:rPr>
                  <a:t> nucleosynthesis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189BA946-3812-F14D-9B3A-CD8B26F3C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2025/02/18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ECD90607-1AF7-B0CD-7C20-4913EE6B54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11001876" cy="435133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lnSpc>
                    <a:spcPct val="100000"/>
                  </a:lnSpc>
                  <a:buNone/>
                </a:pP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35 stable proton-rich nuclei: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74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Se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78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Kr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84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Sr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92,94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Mo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</a:t>
                </a:r>
                <a:r>
                  <a:rPr lang="en-GB" baseline="30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96,98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Ru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102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Pd,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106,108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Cd,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112,114,</a:t>
                </a:r>
                <a:r>
                  <a:rPr lang="en-GB" baseline="30000" dirty="0">
                    <a:solidFill>
                      <a:srgbClr val="0070C0"/>
                    </a:solidFill>
                    <a:latin typeface="LM Roman 8" pitchFamily="2" charset="77"/>
                  </a:rPr>
                  <a:t>115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Sn, </a:t>
                </a:r>
                <a:r>
                  <a:rPr lang="en-GB" baseline="30000" dirty="0">
                    <a:solidFill>
                      <a:srgbClr val="0070C0"/>
                    </a:solidFill>
                    <a:latin typeface="LM Roman 8" pitchFamily="2" charset="77"/>
                  </a:rPr>
                  <a:t>113</a:t>
                </a:r>
                <a:r>
                  <a:rPr lang="en-GB" dirty="0">
                    <a:solidFill>
                      <a:srgbClr val="0070C0"/>
                    </a:solidFill>
                    <a:latin typeface="LM Roman 8" pitchFamily="2" charset="77"/>
                  </a:rPr>
                  <a:t>In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120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Te,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124,126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Xe,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130,132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Ba,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136,138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Ce, </a:t>
                </a:r>
                <a:r>
                  <a:rPr lang="en-GB" baseline="30000" dirty="0">
                    <a:solidFill>
                      <a:srgbClr val="FF60FD"/>
                    </a:solidFill>
                    <a:latin typeface="LM Roman 8" pitchFamily="2" charset="77"/>
                  </a:rPr>
                  <a:t>138</a:t>
                </a:r>
                <a:r>
                  <a:rPr lang="en-GB" dirty="0">
                    <a:solidFill>
                      <a:srgbClr val="FF60FD"/>
                    </a:solidFill>
                    <a:latin typeface="LM Roman 8" pitchFamily="2" charset="77"/>
                  </a:rPr>
                  <a:t>La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144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Sm, </a:t>
                </a:r>
                <a:r>
                  <a:rPr lang="en-GB" baseline="30000" dirty="0">
                    <a:solidFill>
                      <a:srgbClr val="00B050"/>
                    </a:solidFill>
                    <a:latin typeface="LM Roman 8" pitchFamily="2" charset="77"/>
                  </a:rPr>
                  <a:t>152</a:t>
                </a:r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Gd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156,158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Dy,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162,</a:t>
                </a:r>
                <a:r>
                  <a:rPr lang="en-GB" baseline="30000" dirty="0">
                    <a:solidFill>
                      <a:srgbClr val="00B050"/>
                    </a:solidFill>
                    <a:latin typeface="LM Roman 8" pitchFamily="2" charset="77"/>
                  </a:rPr>
                  <a:t>164</a:t>
                </a:r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Er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168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Yb,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174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Hf, </a:t>
                </a:r>
                <a:r>
                  <a:rPr lang="en-GB" baseline="300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180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Ta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180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W,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184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Os,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190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Pt and </a:t>
                </a:r>
                <a:r>
                  <a:rPr lang="en-GB" baseline="30000" dirty="0">
                    <a:solidFill>
                      <a:schemeClr val="bg1"/>
                    </a:solidFill>
                    <a:latin typeface="LM Roman 8" pitchFamily="2" charset="77"/>
                  </a:rPr>
                  <a:t>196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Hg.</a:t>
                </a:r>
              </a:p>
              <a:p>
                <a:endParaRPr lang="en-GB" dirty="0"/>
              </a:p>
              <a:p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Different explosive contributions (e.g.,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- &amp;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p-process, </a:t>
                </a:r>
                <a:r>
                  <a:rPr lang="en-GB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Woosley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&amp; Hoffman 1992, Froehlich et al. 2006, </a:t>
                </a:r>
                <a:r>
                  <a:rPr lang="en-GB" dirty="0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Arcones</a:t>
                </a:r>
                <a:r>
                  <a:rPr lang="en-GB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&amp; Montes 2011);</a:t>
                </a:r>
              </a:p>
              <a:p>
                <a:r>
                  <a:rPr lang="en-GB" dirty="0">
                    <a:solidFill>
                      <a:srgbClr val="0070C0"/>
                    </a:solidFill>
                    <a:latin typeface="LM Roman 8" pitchFamily="2" charset="77"/>
                  </a:rPr>
                  <a:t>r-process contribution (</a:t>
                </a:r>
                <a:r>
                  <a:rPr lang="en-GB" dirty="0" err="1">
                    <a:solidFill>
                      <a:srgbClr val="0070C0"/>
                    </a:solidFill>
                    <a:latin typeface="LM Roman 8" pitchFamily="2" charset="77"/>
                  </a:rPr>
                  <a:t>Dillmann</a:t>
                </a:r>
                <a:r>
                  <a:rPr lang="en-GB" dirty="0">
                    <a:solidFill>
                      <a:srgbClr val="0070C0"/>
                    </a:solidFill>
                    <a:latin typeface="LM Roman 8" pitchFamily="2" charset="77"/>
                  </a:rPr>
                  <a:t> et al. 2008);</a:t>
                </a:r>
              </a:p>
              <a:p>
                <a:r>
                  <a:rPr lang="en-GB" dirty="0">
                    <a:solidFill>
                      <a:srgbClr val="FF60FD"/>
                    </a:solidFill>
                    <a:latin typeface="LM Roman 8" pitchFamily="2" charset="77"/>
                  </a:rPr>
                  <a:t>neutrino capture (</a:t>
                </a:r>
                <a:r>
                  <a:rPr lang="en-GB" dirty="0" err="1">
                    <a:solidFill>
                      <a:srgbClr val="FF60FD"/>
                    </a:solidFill>
                    <a:latin typeface="LM Roman 8" pitchFamily="2" charset="77"/>
                  </a:rPr>
                  <a:t>Goriely</a:t>
                </a:r>
                <a:r>
                  <a:rPr lang="en-GB" dirty="0">
                    <a:solidFill>
                      <a:srgbClr val="FF60FD"/>
                    </a:solidFill>
                    <a:latin typeface="LM Roman 8" pitchFamily="2" charset="77"/>
                  </a:rPr>
                  <a:t> et al. 2001);</a:t>
                </a:r>
              </a:p>
              <a:p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s-process contribution (</a:t>
                </a:r>
                <a:r>
                  <a:rPr lang="en-GB" dirty="0" err="1">
                    <a:solidFill>
                      <a:srgbClr val="00B050"/>
                    </a:solidFill>
                    <a:latin typeface="LM Roman 8" pitchFamily="2" charset="77"/>
                  </a:rPr>
                  <a:t>Bisterzo</a:t>
                </a:r>
                <a:r>
                  <a:rPr lang="en-GB" dirty="0">
                    <a:solidFill>
                      <a:srgbClr val="00B050"/>
                    </a:solidFill>
                    <a:latin typeface="LM Roman 8" pitchFamily="2" charset="77"/>
                  </a:rPr>
                  <a:t> et al. 2011);</a:t>
                </a:r>
              </a:p>
              <a:p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s-process and neutrino capture (</a:t>
                </a:r>
                <a:r>
                  <a:rPr lang="en-GB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Bisterzo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et al. 2011, Arnould &amp; </a:t>
                </a:r>
                <a:r>
                  <a:rPr lang="en-GB" dirty="0" err="1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Goriely</a:t>
                </a:r>
                <a:r>
                  <a:rPr lang="en-GB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  <a:latin typeface="LM Roman 8" pitchFamily="2" charset="77"/>
                  </a:rPr>
                  <a:t> 2003);</a:t>
                </a:r>
              </a:p>
              <a:p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cold </a:t>
                </a:r>
                <a14:m>
                  <m:oMath xmlns:m="http://schemas.openxmlformats.org/officeDocument/2006/math">
                    <m:r>
                      <a:rPr lang="it-IT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9" pitchFamily="2" charset="77"/>
                  </a:rPr>
                  <a:t>-</a:t>
                </a:r>
                <a:r>
                  <a:rPr lang="it-IT" dirty="0" err="1">
                    <a:solidFill>
                      <a:schemeClr val="bg1"/>
                    </a:solidFill>
                    <a:latin typeface="LM Roman 9" pitchFamily="2" charset="77"/>
                  </a:rPr>
                  <a:t>process</a:t>
                </a:r>
                <a:r>
                  <a:rPr lang="it-IT" dirty="0">
                    <a:solidFill>
                      <a:schemeClr val="bg1"/>
                    </a:solidFill>
                    <a:latin typeface="LM Roman 9" pitchFamily="2" charset="77"/>
                  </a:rPr>
                  <a:t> in </a:t>
                </a:r>
                <a:r>
                  <a:rPr lang="it-IT" dirty="0" err="1">
                    <a:solidFill>
                      <a:schemeClr val="bg1"/>
                    </a:solidFill>
                    <a:latin typeface="LM Roman 9" pitchFamily="2" charset="77"/>
                  </a:rPr>
                  <a:t>pre</a:t>
                </a:r>
                <a:r>
                  <a:rPr lang="it-IT" dirty="0">
                    <a:solidFill>
                      <a:schemeClr val="bg1"/>
                    </a:solidFill>
                    <a:latin typeface="LM Roman 9" pitchFamily="2" charset="77"/>
                  </a:rPr>
                  <a:t>-SN for A&lt;110 (Roberti et al. 2023).</a:t>
                </a:r>
                <a:endParaRPr lang="en-GB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en-GB" dirty="0">
                  <a:solidFill>
                    <a:srgbClr val="00B050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2" name="Segnaposto contenuto 6">
                <a:extLst>
                  <a:ext uri="{FF2B5EF4-FFF2-40B4-BE49-F238E27FC236}">
                    <a16:creationId xmlns:a16="http://schemas.microsoft.com/office/drawing/2014/main" id="{ECD90607-1AF7-B0CD-7C20-4913EE6B54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11001876" cy="4351338"/>
              </a:xfrm>
              <a:blipFill>
                <a:blip r:embed="rId5"/>
                <a:stretch>
                  <a:fillRect l="-1038" t="-2616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BFE9B-6A11-7C9B-3557-8E4AF5D5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1B088-9261-67A6-2496-0D84ABEF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DA797-45A4-CC49-A183-6B837197321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43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0655B8-6726-E325-DF09-53944217D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94C3B16-07F6-D117-0238-05352A418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Type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IA supernova scenario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B2AD0B-1FD0-4043-8246-E21C2AC05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06CD8-6829-60D8-639D-6185A099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4C1F84-B5F0-D2DA-F94A-7C464499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11</a:t>
            </a:fld>
            <a:endParaRPr lang="en-GB"/>
          </a:p>
        </p:txBody>
      </p:sp>
      <p:sp>
        <p:nvSpPr>
          <p:cNvPr id="13" name="Segnaposto contenuto 6">
            <a:extLst>
              <a:ext uri="{FF2B5EF4-FFF2-40B4-BE49-F238E27FC236}">
                <a16:creationId xmlns:a16="http://schemas.microsoft.com/office/drawing/2014/main" id="{CF1536B0-F7C8-A883-BBBF-EC6433C84280}"/>
              </a:ext>
            </a:extLst>
          </p:cNvPr>
          <p:cNvSpPr txBox="1">
            <a:spLocks/>
          </p:cNvSpPr>
          <p:nvPr/>
        </p:nvSpPr>
        <p:spPr>
          <a:xfrm>
            <a:off x="7038955" y="1283738"/>
            <a:ext cx="4774103" cy="4774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it-IT" b="1" u="sng" dirty="0" err="1">
                <a:solidFill>
                  <a:schemeClr val="bg1"/>
                </a:solidFill>
                <a:latin typeface="LM Roman 8" pitchFamily="2" charset="77"/>
              </a:rPr>
              <a:t>Type</a:t>
            </a:r>
            <a:r>
              <a:rPr lang="it-IT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LM Roman 8" pitchFamily="2" charset="77"/>
              </a:rPr>
              <a:t>Ia</a:t>
            </a:r>
            <a:r>
              <a:rPr lang="it-IT" b="1" u="sng" dirty="0">
                <a:solidFill>
                  <a:schemeClr val="bg1"/>
                </a:solidFill>
                <a:latin typeface="LM Roman 8" pitchFamily="2" charset="77"/>
              </a:rPr>
              <a:t> Supernovae: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of an electron degenerate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structure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(COWD or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ONeWD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) due to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accretion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of H-/ He-/ C/O-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rich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matter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from a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companion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Thermonuclear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runaway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in a degenerate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environment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: the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incineration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matter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up to an NSE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chemical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composition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Main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products are </a:t>
            </a:r>
            <a:r>
              <a:rPr lang="it-IT" b="1" u="sng" dirty="0">
                <a:solidFill>
                  <a:schemeClr val="bg1"/>
                </a:solidFill>
                <a:latin typeface="LM Roman 8" pitchFamily="2" charset="77"/>
              </a:rPr>
              <a:t>Fe-</a:t>
            </a:r>
            <a:r>
              <a:rPr lang="it-IT" b="1" u="sng" dirty="0" err="1">
                <a:solidFill>
                  <a:schemeClr val="bg1"/>
                </a:solidFill>
                <a:latin typeface="LM Roman 8" pitchFamily="2" charset="77"/>
              </a:rPr>
              <a:t>peak</a:t>
            </a:r>
            <a:r>
              <a:rPr lang="it-IT" b="1" u="sng" dirty="0">
                <a:solidFill>
                  <a:schemeClr val="bg1"/>
                </a:solidFill>
                <a:latin typeface="LM Roman 8" pitchFamily="2" charset="77"/>
              </a:rPr>
              <a:t> nuclei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Possible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contribution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seeds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Single or Double degenerate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scenarios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deflagration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 or </a:t>
            </a:r>
            <a:r>
              <a:rPr lang="it-IT" dirty="0" err="1">
                <a:solidFill>
                  <a:schemeClr val="bg1"/>
                </a:solidFill>
                <a:latin typeface="LM Roman 8" pitchFamily="2" charset="77"/>
              </a:rPr>
              <a:t>detonation</a:t>
            </a:r>
            <a:r>
              <a:rPr lang="it-IT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2E7DF8-976D-9453-E349-00456BF52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42" y="1271381"/>
            <a:ext cx="6660012" cy="47745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831698-E571-1F61-E420-D4B3F1499BAC}"/>
              </a:ext>
            </a:extLst>
          </p:cNvPr>
          <p:cNvSpPr txBox="1"/>
          <p:nvPr/>
        </p:nvSpPr>
        <p:spPr>
          <a:xfrm>
            <a:off x="378942" y="6045889"/>
            <a:ext cx="20681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>
                <a:solidFill>
                  <a:schemeClr val="bg1"/>
                </a:solidFill>
              </a:rPr>
              <a:t>Brachwitz</a:t>
            </a:r>
            <a:r>
              <a:rPr lang="en-GB" sz="1000" dirty="0">
                <a:solidFill>
                  <a:schemeClr val="bg1"/>
                </a:solidFill>
              </a:rPr>
              <a:t> et al., 2000, </a:t>
            </a:r>
            <a:r>
              <a:rPr lang="en-GB" sz="1000" dirty="0" err="1">
                <a:solidFill>
                  <a:schemeClr val="bg1"/>
                </a:solidFill>
              </a:rPr>
              <a:t>ApJ</a:t>
            </a:r>
            <a:r>
              <a:rPr lang="en-GB" sz="1000" dirty="0">
                <a:solidFill>
                  <a:schemeClr val="bg1"/>
                </a:solidFill>
              </a:rPr>
              <a:t>, 536, 934</a:t>
            </a:r>
            <a:endParaRPr lang="en-H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57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F9708E-EC63-71DC-4B3B-EB8C8A11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1F981E1-52B7-806F-B4E8-B761E338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Other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explosive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scenarios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4E32AC-C9CF-E708-BBF3-0B41859E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5D634-0E14-E70D-E033-88C29CDF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11515A-2291-E4B4-8F38-A22F94EA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12</a:t>
            </a:fld>
            <a:endParaRPr lang="en-GB"/>
          </a:p>
        </p:txBody>
      </p:sp>
      <p:sp>
        <p:nvSpPr>
          <p:cNvPr id="10" name="Segnaposto contenuto 6">
            <a:extLst>
              <a:ext uri="{FF2B5EF4-FFF2-40B4-BE49-F238E27FC236}">
                <a16:creationId xmlns:a16="http://schemas.microsoft.com/office/drawing/2014/main" id="{973C872E-D63F-E337-BDB1-A0A62D7CD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1562101"/>
            <a:ext cx="11187113" cy="4794249"/>
          </a:xfrm>
        </p:spPr>
        <p:txBody>
          <a:bodyPr>
            <a:normAutofit lnSpcReduction="10000"/>
          </a:bodyPr>
          <a:lstStyle/>
          <a:p>
            <a:r>
              <a:rPr lang="it-IT" sz="3200" b="1" u="sng" dirty="0">
                <a:solidFill>
                  <a:schemeClr val="bg1"/>
                </a:solidFill>
                <a:latin typeface="LM Roman 8" pitchFamily="2" charset="77"/>
              </a:rPr>
              <a:t>Novae: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stellar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explosions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that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occur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close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binary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systems.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Hydrogen-rich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matter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transferred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via Roche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lobe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overflow from a low-mass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main-sequence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star to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surface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a compact white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dwarf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(CO or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ONe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).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b="1" u="sng" dirty="0">
                <a:solidFill>
                  <a:schemeClr val="bg1"/>
                </a:solidFill>
                <a:latin typeface="LM Roman 8" pitchFamily="2" charset="77"/>
              </a:rPr>
              <a:t>X-Ray Bursts: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thermonuclear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explosions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that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take place on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surface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accreting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neutron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stars in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binary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systems. 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b="1" u="sng" dirty="0">
                <a:solidFill>
                  <a:schemeClr val="bg1"/>
                </a:solidFill>
                <a:latin typeface="LM Roman 8" pitchFamily="2" charset="77"/>
              </a:rPr>
              <a:t>Common </a:t>
            </a:r>
            <a:r>
              <a:rPr lang="it-IT" sz="3200" b="1" u="sng" dirty="0" err="1">
                <a:solidFill>
                  <a:schemeClr val="bg1"/>
                </a:solidFill>
                <a:latin typeface="LM Roman 8" pitchFamily="2" charset="77"/>
              </a:rPr>
              <a:t>envelope</a:t>
            </a:r>
            <a:r>
              <a:rPr lang="it-IT" sz="3200" b="1" u="sng" dirty="0">
                <a:solidFill>
                  <a:schemeClr val="bg1"/>
                </a:solidFill>
                <a:latin typeface="LM Roman 8" pitchFamily="2" charset="77"/>
              </a:rPr>
              <a:t> with NS: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similar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to XRB,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accretion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on a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neutron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star in a common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envelope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system.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1151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6D2F7-AEEA-BAC6-DECA-6FB919CD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4980B60-0FBA-E5E2-9CAB-0FA9F4B6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191CA4-65C0-163C-9593-45D4EE20A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399F9DA3-CFE2-8982-6155-2C6F537F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1562101"/>
            <a:ext cx="11187113" cy="4794249"/>
          </a:xfrm>
        </p:spPr>
        <p:txBody>
          <a:bodyPr>
            <a:normAutofit/>
          </a:bodyPr>
          <a:lstStyle/>
          <a:p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Explosive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made a large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fraction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element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periodic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table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Massive stars end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their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lives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as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CCSNe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ejecting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newly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formed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The shock-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driven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explosive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reshapes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chemical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composition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of stellar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layers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producing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intermediate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radioactive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and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-nuclei;</a:t>
            </a:r>
          </a:p>
          <a:p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Type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Ia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SNe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novae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, and X-ray bursts (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possibly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)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complement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CCSNe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in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Galactic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000" dirty="0" err="1">
                <a:solidFill>
                  <a:schemeClr val="bg1"/>
                </a:solidFill>
                <a:latin typeface="LM Roman 8" pitchFamily="2" charset="77"/>
              </a:rPr>
              <a:t>enrichment</a:t>
            </a:r>
            <a:r>
              <a:rPr lang="it-IT" sz="3000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A7F6C-8E69-6410-A6A5-1F37B5ED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D8327-6AAB-8CDA-C676-FAD2DC13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1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F37311-810B-E71F-84D6-31CE54270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BA642024-17C1-2F5E-8FE0-9F0FFEEC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of 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elements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6E28C1-E6E4-55F6-4313-FFD8CC512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F9534-3902-30CA-049C-6A555A3E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64" y="1557908"/>
            <a:ext cx="9643472" cy="4798442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0BD77-0A7A-33E0-65EA-5CFD53A9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3A66CC-DC10-678D-643A-D8531561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0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9BE18-F0ED-B488-7C38-C1D7FC243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C657CFAA-5A94-A715-10FF-84A3C2F4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core-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collapse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supernova scenario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1876C0-FA90-D4E0-47AF-16344E8F3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Segnaposto contenuto 6">
            <a:extLst>
              <a:ext uri="{FF2B5EF4-FFF2-40B4-BE49-F238E27FC236}">
                <a16:creationId xmlns:a16="http://schemas.microsoft.com/office/drawing/2014/main" id="{E361F345-45F7-FF03-37AD-0387EBF95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1562101"/>
            <a:ext cx="11187113" cy="4794249"/>
          </a:xfrm>
        </p:spPr>
        <p:txBody>
          <a:bodyPr>
            <a:normAutofit fontScale="92500" lnSpcReduction="20000"/>
          </a:bodyPr>
          <a:lstStyle/>
          <a:p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Massive stars (M&gt;9 M</a:t>
            </a:r>
            <a:r>
              <a:rPr lang="it-IT" sz="3200" baseline="-25000" dirty="0">
                <a:solidFill>
                  <a:schemeClr val="bg1"/>
                </a:solidFill>
                <a:latin typeface="LM Roman 8" pitchFamily="2" charset="77"/>
              </a:rPr>
              <a:t>⊙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) go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through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all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stages in a non degenerate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environment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, form a Fe core, and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eventually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explode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as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core-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collapse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supernova (CCSN).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The Fe core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becomes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unstable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collapses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to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density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rebounces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, and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through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sequence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events a shock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wave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launched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driving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star.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propagation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shock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wave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through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mantle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star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induces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compression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and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heating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some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modification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chemical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composition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produced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during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hydrostatic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stages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expected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 </a:t>
            </a:r>
            <a:r>
              <a:rPr lang="it-IT" sz="3200" b="1" u="sng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Explosive</a:t>
            </a:r>
            <a:r>
              <a:rPr lang="it-IT" sz="3200" b="1" u="sng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 </a:t>
            </a:r>
            <a:r>
              <a:rPr lang="it-IT" sz="3200" b="1" u="sng" dirty="0" err="1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nucleosynthesis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5D220-8702-6DC8-60BE-811DD15F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3962B-C849-3CDB-6FF7-C3C0F3294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263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8D9BA8-DFD4-03AF-4C2D-1E76AEF5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6149BB2-1B3C-C3F3-9B17-01F0C319C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core-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collapse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supernova scenario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F1FEE3-7475-ED97-659A-3BA5050EB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3D59773-6498-60C7-135B-3251EC96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97" y="4267338"/>
            <a:ext cx="5146005" cy="17999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68DC3A-96AA-AC77-9826-BB4D37C3EB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9018" r="8641" b="11169"/>
          <a:stretch/>
        </p:blipFill>
        <p:spPr>
          <a:xfrm>
            <a:off x="5895007" y="1690688"/>
            <a:ext cx="6085635" cy="3742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" name="Segnaposto contenuto 6">
                <a:extLst>
                  <a:ext uri="{FF2B5EF4-FFF2-40B4-BE49-F238E27FC236}">
                    <a16:creationId xmlns:a16="http://schemas.microsoft.com/office/drawing/2014/main" id="{441D03C5-DDE0-B80B-283E-CA2E6E2145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442" y="1621593"/>
                <a:ext cx="5491565" cy="2553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Explosive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occurs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on a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much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shorter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timescale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than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that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of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hydrostatic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1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Therefore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higher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temperatures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are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required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to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exhaust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a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certain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nuclear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fuel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1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For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timescale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1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),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temperature for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any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given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nuclear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to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occur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is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:</a:t>
                </a:r>
              </a:p>
            </p:txBody>
          </p:sp>
        </mc:Choice>
        <mc:Fallback>
          <p:sp>
            <p:nvSpPr>
              <p:cNvPr id="49" name="Segnaposto contenuto 6">
                <a:extLst>
                  <a:ext uri="{FF2B5EF4-FFF2-40B4-BE49-F238E27FC236}">
                    <a16:creationId xmlns:a16="http://schemas.microsoft.com/office/drawing/2014/main" id="{441D03C5-DDE0-B80B-283E-CA2E6E214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42" y="1621593"/>
                <a:ext cx="5491565" cy="2553971"/>
              </a:xfrm>
              <a:prstGeom prst="rect">
                <a:avLst/>
              </a:prstGeom>
              <a:blipFill>
                <a:blip r:embed="rId6"/>
                <a:stretch>
                  <a:fillRect l="-922" t="-1980" b="-5941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541A5649-DE1D-0080-2052-64863A69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764293B0-8C38-31BD-9658-42698ACC1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41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E5C7ED-D9F5-C898-4494-95F405048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4C76B4C-439A-AE5E-C0A7-8DD458330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core-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collapse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supernova scenario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FEB3CD-B7F8-40BE-1E82-384724874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22/10/2025</a:t>
            </a:r>
            <a:endParaRPr lang="en-GB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B797C76-122B-F535-B13C-BBD62E931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397" y="4267338"/>
            <a:ext cx="5146005" cy="17999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9C2C3-5F0C-7E39-0290-828FB30D85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9018" r="8641" b="11169"/>
          <a:stretch/>
        </p:blipFill>
        <p:spPr>
          <a:xfrm>
            <a:off x="5895007" y="1690688"/>
            <a:ext cx="6085635" cy="37422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9" name="Segnaposto contenuto 6">
                <a:extLst>
                  <a:ext uri="{FF2B5EF4-FFF2-40B4-BE49-F238E27FC236}">
                    <a16:creationId xmlns:a16="http://schemas.microsoft.com/office/drawing/2014/main" id="{C938B804-E5C8-12E3-FA3E-C58936BD2A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3442" y="1621593"/>
                <a:ext cx="5491565" cy="25539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Explosive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occurs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on a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much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shorter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timescale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than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that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of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hydrostatic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1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Therefore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higher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temperatures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are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required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to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exhaust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a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certain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nuclear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fuel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1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For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timescale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1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),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temperature for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any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given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nuclear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to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occur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is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:</a:t>
                </a:r>
              </a:p>
            </p:txBody>
          </p:sp>
        </mc:Choice>
        <mc:Fallback>
          <p:sp>
            <p:nvSpPr>
              <p:cNvPr id="49" name="Segnaposto contenuto 6">
                <a:extLst>
                  <a:ext uri="{FF2B5EF4-FFF2-40B4-BE49-F238E27FC236}">
                    <a16:creationId xmlns:a16="http://schemas.microsoft.com/office/drawing/2014/main" id="{C938B804-E5C8-12E3-FA3E-C58936BD2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42" y="1621593"/>
                <a:ext cx="5491565" cy="2553971"/>
              </a:xfrm>
              <a:prstGeom prst="rect">
                <a:avLst/>
              </a:prstGeom>
              <a:blipFill>
                <a:blip r:embed="rId6"/>
                <a:stretch>
                  <a:fillRect l="-922" t="-1980" b="-5941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AA38E4F8-B74B-AC3F-F715-0360C08D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Lorenzo Roberti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A92B9941-F6EB-B056-7FF3-5590037F9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4</a:t>
            </a:fld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060A8EB6-19A3-70BD-2270-202576DA76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95007" y="5524683"/>
                <a:ext cx="6085635" cy="8316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No major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nuclear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occurs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over the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timescale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it-IT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it-IT" sz="180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1.9</m:t>
                    </m:r>
                    <m:r>
                      <a:rPr lang="it-IT" sz="18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  <m:r>
                      <a:rPr lang="it-IT" sz="1800" b="0" i="1" baseline="300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it-IT" sz="1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sz="1800" b="0" i="0" dirty="0" smtClean="0">
                        <a:solidFill>
                          <a:schemeClr val="bg1"/>
                        </a:solidFill>
                        <a:latin typeface="LM Roman 8" pitchFamily="2" charset="77"/>
                      </a:rPr>
                      <m:t>K</m:t>
                    </m:r>
                  </m:oMath>
                </a14:m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.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Explosive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 He-H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? </a:t>
                </a:r>
                <a:r>
                  <a:rPr lang="it-IT" sz="1800" dirty="0" err="1">
                    <a:solidFill>
                      <a:schemeClr val="bg1"/>
                    </a:solidFill>
                    <a:latin typeface="LM Roman 8" pitchFamily="2" charset="77"/>
                  </a:rPr>
                  <a:t>n-process</a:t>
                </a:r>
                <a:r>
                  <a:rPr lang="it-IT" sz="1800" dirty="0">
                    <a:solidFill>
                      <a:schemeClr val="bg1"/>
                    </a:solidFill>
                    <a:latin typeface="LM Roman 8" pitchFamily="2" charset="77"/>
                  </a:rPr>
                  <a:t>?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1800" dirty="0" err="1">
                  <a:solidFill>
                    <a:schemeClr val="bg1"/>
                  </a:solidFill>
                  <a:latin typeface="LM Roman 8" pitchFamily="2" charset="77"/>
                </a:endParaRPr>
              </a:p>
            </p:txBody>
          </p:sp>
        </mc:Choice>
        <mc:Fallback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060A8EB6-19A3-70BD-2270-202576DA7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007" y="5524683"/>
                <a:ext cx="6085635" cy="831667"/>
              </a:xfrm>
              <a:prstGeom prst="rect">
                <a:avLst/>
              </a:prstGeom>
              <a:blipFill>
                <a:blip r:embed="rId7"/>
                <a:stretch>
                  <a:fillRect l="-833" t="-4478" b="-11940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190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BC7D55-358F-3C2F-44F7-226695932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77EF5F7-627F-3BB1-1780-F10F81E5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core-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collapse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supernova scenario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00BD70-8B56-CF78-3986-ED1EEE826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8EFBD4-34A1-9072-4936-35EAA187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98B318-67C0-2780-A4A9-911FF907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BACB30-5283-A188-5F8E-7F02F2108EB5}"/>
              </a:ext>
            </a:extLst>
          </p:cNvPr>
          <p:cNvGrpSpPr/>
          <p:nvPr/>
        </p:nvGrpSpPr>
        <p:grpSpPr>
          <a:xfrm>
            <a:off x="1514938" y="1543001"/>
            <a:ext cx="9162124" cy="3095923"/>
            <a:chOff x="1523808" y="2605682"/>
            <a:chExt cx="9162124" cy="3095923"/>
          </a:xfrm>
        </p:grpSpPr>
        <p:pic>
          <p:nvPicPr>
            <p:cNvPr id="5" name="Picture 4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27D2B5D-93ED-2759-9531-B26E36115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94" r="1880" b="25021"/>
            <a:stretch/>
          </p:blipFill>
          <p:spPr>
            <a:xfrm>
              <a:off x="1523808" y="2605682"/>
              <a:ext cx="9162124" cy="309592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410340-5A3B-F2C5-64FD-739D72704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08882" y="3281742"/>
              <a:ext cx="394789" cy="20726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718D24-E2A6-52A9-13DB-C3C248714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47646" y="3276667"/>
              <a:ext cx="495300" cy="20802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000962-FC6E-8A56-B9D5-6547A1961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3301" y="3276667"/>
              <a:ext cx="406146" cy="20802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A97E87-4F7F-1BC1-D3D8-C849AC49F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19657" y="3274141"/>
              <a:ext cx="425958" cy="208026"/>
            </a:xfrm>
            <a:prstGeom prst="rect">
              <a:avLst/>
            </a:prstGeom>
          </p:spPr>
        </p:pic>
      </p:grp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C03B6743-F409-0609-9848-BF1CD4979F80}"/>
              </a:ext>
            </a:extLst>
          </p:cNvPr>
          <p:cNvSpPr txBox="1">
            <a:spLocks/>
          </p:cNvSpPr>
          <p:nvPr/>
        </p:nvSpPr>
        <p:spPr>
          <a:xfrm>
            <a:off x="255026" y="4962059"/>
            <a:ext cx="5081720" cy="1325564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The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radiation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dominated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: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we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can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identify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"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volumes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" in the star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within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which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various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explosive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can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occur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  <a:sym typeface="Wingdings" pitchFamily="2" charset="2"/>
              </a:rPr>
              <a:t>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This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almost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)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independent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from the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properties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 of the </a:t>
            </a:r>
            <a:r>
              <a:rPr lang="it-IT" sz="1800" dirty="0" err="1">
                <a:solidFill>
                  <a:schemeClr val="bg1"/>
                </a:solidFill>
                <a:latin typeface="LM Roman 8" pitchFamily="2" charset="77"/>
              </a:rPr>
              <a:t>pre</a:t>
            </a: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-supernova star!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800" dirty="0">
                <a:solidFill>
                  <a:schemeClr val="bg1"/>
                </a:solidFill>
                <a:latin typeface="LM Roman 8" pitchFamily="2" charset="77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F4803E-1A73-36A6-4022-7D3BC1ABE6D9}"/>
                  </a:ext>
                </a:extLst>
              </p:cNvPr>
              <p:cNvSpPr txBox="1"/>
              <p:nvPr/>
            </p:nvSpPr>
            <p:spPr>
              <a:xfrm>
                <a:off x="5520517" y="4960500"/>
                <a:ext cx="3314432" cy="403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expl</m:t>
                          </m:r>
                        </m:sub>
                      </m:sSub>
                      <m:r>
                        <a:rPr lang="it-IT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≃1 </m:t>
                      </m:r>
                      <m:r>
                        <m:rPr>
                          <m:sty m:val="p"/>
                        </m:rPr>
                        <a:rPr lang="it-IT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foe</m:t>
                      </m:r>
                      <m:r>
                        <a:rPr lang="it-IT" b="0" i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foe</m:t>
                          </m:r>
                          <m:r>
                            <a:rPr lang="it-IT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it-IT" b="0" i="0" smtClean="0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  <m:t>51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erg</m:t>
                          </m:r>
                        </m:e>
                      </m:d>
                    </m:oMath>
                  </m:oMathPara>
                </a14:m>
                <a:endParaRPr lang="en-HU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F4803E-1A73-36A6-4022-7D3BC1ABE6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517" y="4960500"/>
                <a:ext cx="3314432" cy="403444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A290C2-33A3-6FDD-7291-D74502E22D2A}"/>
                  </a:ext>
                </a:extLst>
              </p:cNvPr>
              <p:cNvSpPr txBox="1"/>
              <p:nvPr/>
            </p:nvSpPr>
            <p:spPr>
              <a:xfrm>
                <a:off x="5706429" y="5363944"/>
                <a:ext cx="2942608" cy="785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shock</m:t>
                          </m:r>
                        </m:sub>
                      </m:sSub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it-I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b="0" i="0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expl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it-IT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a</m:t>
                                  </m:r>
                                  <m:sSubSup>
                                    <m:sSubSupPr>
                                      <m:ctrlPr>
                                        <a:rPr lang="it-I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it-I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R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it-I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shock</m:t>
                                      </m:r>
                                    </m:sub>
                                    <m:sup>
                                      <m:r>
                                        <a:rPr lang="it-IT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b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lit/>
                            </m:rP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it-IT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A290C2-33A3-6FDD-7291-D74502E22D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429" y="5363944"/>
                <a:ext cx="2942608" cy="78598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Segnaposto contenuto 6">
                <a:extLst>
                  <a:ext uri="{FF2B5EF4-FFF2-40B4-BE49-F238E27FC236}">
                    <a16:creationId xmlns:a16="http://schemas.microsoft.com/office/drawing/2014/main" id="{3117BD2E-85B0-2192-E639-C8BC5FBCF09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18720" y="5196773"/>
                <a:ext cx="2918254" cy="1022435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it-IT" sz="1600" baseline="-25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it-IT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 4    → </m:t>
                      </m:r>
                      <m:r>
                        <m:rPr>
                          <m:sty m:val="p"/>
                        </m:rPr>
                        <a:rPr lang="it-IT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RxSi</m:t>
                      </m:r>
                      <m:r>
                        <a:rPr lang="it-IT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≤5000 </m:t>
                      </m:r>
                      <m:r>
                        <m:rPr>
                          <m:sty m:val="p"/>
                        </m:rPr>
                        <a:rPr lang="it-IT" sz="16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it-IT" sz="16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it-IT" sz="1600" i="0" baseline="-25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 </m:t>
                      </m:r>
                      <m:r>
                        <a:rPr lang="it-IT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3.3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RxO</m:t>
                      </m:r>
                      <m:r>
                        <a:rPr lang="it-IT" sz="1600" b="0" i="0" baseline="-25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≤64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00 </m:t>
                      </m:r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it-IT" sz="16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it-IT" sz="1600" i="0" baseline="-25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 </m:t>
                      </m:r>
                      <m:r>
                        <a:rPr lang="it-IT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2.1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RxNe</m:t>
                      </m:r>
                      <m:r>
                        <a:rPr lang="it-IT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≤1175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it-IT" sz="16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it-IT" sz="1600" i="0" baseline="-25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≥ </m:t>
                      </m:r>
                      <m:r>
                        <a:rPr lang="it-IT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1.9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 </m:t>
                      </m:r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RxC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16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≤134</m:t>
                      </m:r>
                      <m: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00 </m:t>
                      </m:r>
                      <m:r>
                        <m:rPr>
                          <m:sty m:val="p"/>
                        </m:rPr>
                        <a:rPr lang="it-IT" sz="16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km</m:t>
                      </m:r>
                    </m:oMath>
                  </m:oMathPara>
                </a14:m>
                <a:endParaRPr lang="it-IT" sz="16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6" name="Segnaposto contenuto 6">
                <a:extLst>
                  <a:ext uri="{FF2B5EF4-FFF2-40B4-BE49-F238E27FC236}">
                    <a16:creationId xmlns:a16="http://schemas.microsoft.com/office/drawing/2014/main" id="{3117BD2E-85B0-2192-E639-C8BC5FBC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8720" y="5196773"/>
                <a:ext cx="2918254" cy="10224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2071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10C69-6033-AC5C-A630-EC23A6270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7D76BCB-97F3-281D-2E57-EC7A6E6A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Explosive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in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CCSNe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95F973-364F-77FB-FB5F-27ACDF498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571BF5-B923-495D-8078-C469BD03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0A8162-77AE-E825-7AB8-CA95A645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CD432-EBF3-2711-9286-DA16E760B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9" y="1316406"/>
            <a:ext cx="7055922" cy="503994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CC01428-2137-B82C-6963-7955DE00F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47168"/>
              </p:ext>
            </p:extLst>
          </p:nvPr>
        </p:nvGraphicFramePr>
        <p:xfrm>
          <a:off x="8390032" y="1316404"/>
          <a:ext cx="3291329" cy="5039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9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851">
                <a:tc>
                  <a:txBody>
                    <a:bodyPr/>
                    <a:lstStyle/>
                    <a:p>
                      <a:r>
                        <a:rPr lang="en-US" sz="1000" dirty="0"/>
                        <a:t>Element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Production Site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851">
                <a:tc>
                  <a:txBody>
                    <a:bodyPr/>
                    <a:lstStyle/>
                    <a:p>
                      <a:r>
                        <a:rPr lang="en-US" sz="1000" dirty="0"/>
                        <a:t>N (</a:t>
                      </a:r>
                      <a:r>
                        <a:rPr lang="en-US" sz="1000" baseline="30000" dirty="0"/>
                        <a:t>14</a:t>
                      </a:r>
                      <a:r>
                        <a:rPr lang="en-US" sz="1000" dirty="0"/>
                        <a:t>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 burning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8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 (</a:t>
                      </a:r>
                      <a:r>
                        <a:rPr lang="en-US" sz="1000" baseline="30000" dirty="0"/>
                        <a:t>19</a:t>
                      </a:r>
                      <a:r>
                        <a:rPr lang="en-US" sz="1000" dirty="0"/>
                        <a:t>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He convective shell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65">
                <a:tc>
                  <a:txBody>
                    <a:bodyPr/>
                    <a:lstStyle/>
                    <a:p>
                      <a:r>
                        <a:rPr lang="en-US" sz="1000" dirty="0"/>
                        <a:t>C (</a:t>
                      </a:r>
                      <a:r>
                        <a:rPr lang="en-US" sz="1000" baseline="30000" dirty="0"/>
                        <a:t>12</a:t>
                      </a:r>
                      <a:r>
                        <a:rPr lang="en-US" sz="1000" dirty="0"/>
                        <a:t>C)</a:t>
                      </a:r>
                    </a:p>
                    <a:p>
                      <a:r>
                        <a:rPr lang="en-US" sz="1000" dirty="0"/>
                        <a:t>O 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 core He burning</a:t>
                      </a:r>
                    </a:p>
                    <a:p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16</a:t>
                      </a:r>
                      <a:r>
                        <a:rPr lang="en-US" sz="1000" dirty="0"/>
                        <a:t>O partially modified by </a:t>
                      </a:r>
                      <a:r>
                        <a:rPr lang="en-US" sz="1000" dirty="0" err="1"/>
                        <a:t>Cshell</a:t>
                      </a:r>
                      <a:r>
                        <a:rPr lang="en-US" sz="1000" baseline="0" dirty="0"/>
                        <a:t>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)</a:t>
                      </a:r>
                      <a:endParaRPr 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0478">
                <a:tc>
                  <a:txBody>
                    <a:bodyPr/>
                    <a:lstStyle/>
                    <a:p>
                      <a:r>
                        <a:rPr lang="en-US" sz="1000" dirty="0"/>
                        <a:t>Ne 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dirty="0"/>
                        <a:t>Ne)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Na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dirty="0"/>
                        <a:t>Na)</a:t>
                      </a:r>
                    </a:p>
                    <a:p>
                      <a:r>
                        <a:rPr lang="en-US" sz="1000" dirty="0"/>
                        <a:t>Mg 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Al (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Hydrostatic</a:t>
                      </a:r>
                      <a:r>
                        <a:rPr lang="en-US" sz="1000" baseline="0" dirty="0"/>
                        <a:t> C convective shell</a:t>
                      </a:r>
                    </a:p>
                    <a:p>
                      <a:r>
                        <a:rPr lang="en-US" sz="1000" baseline="0" dirty="0"/>
                        <a:t>Partially destroyed by </a:t>
                      </a:r>
                      <a:r>
                        <a:rPr lang="en-US" sz="1000" baseline="0" dirty="0" err="1"/>
                        <a:t>C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/>
                        <a:t> (</a:t>
                      </a:r>
                      <a:r>
                        <a:rPr lang="en-US" sz="1000" baseline="30000" dirty="0"/>
                        <a:t>23</a:t>
                      </a:r>
                      <a:r>
                        <a:rPr lang="en-US" sz="1000" baseline="0" dirty="0"/>
                        <a:t>Na) and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baseline="0" dirty="0"/>
                        <a:t>(</a:t>
                      </a:r>
                      <a:r>
                        <a:rPr lang="en-US" sz="1000" baseline="30000" dirty="0"/>
                        <a:t>20</a:t>
                      </a:r>
                      <a:r>
                        <a:rPr lang="en-US" sz="1000" baseline="0" dirty="0"/>
                        <a:t>Ne)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Partially</a:t>
                      </a:r>
                      <a:r>
                        <a:rPr lang="en-US" sz="1000" baseline="0" dirty="0"/>
                        <a:t> produced by </a:t>
                      </a:r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-25000" dirty="0"/>
                        <a:t> </a:t>
                      </a:r>
                      <a:r>
                        <a:rPr lang="en-US" sz="1000" dirty="0"/>
                        <a:t>(</a:t>
                      </a:r>
                      <a:r>
                        <a:rPr lang="en-US" sz="1000" baseline="30000" dirty="0"/>
                        <a:t>24</a:t>
                      </a:r>
                      <a:r>
                        <a:rPr lang="en-US" sz="1000" dirty="0"/>
                        <a:t>Mg,</a:t>
                      </a:r>
                      <a:r>
                        <a:rPr lang="en-US" sz="1000" baseline="30000" dirty="0"/>
                        <a:t>27</a:t>
                      </a:r>
                      <a:r>
                        <a:rPr lang="en-US" sz="1000" dirty="0"/>
                        <a:t>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851">
                <a:tc>
                  <a:txBody>
                    <a:bodyPr/>
                    <a:lstStyle/>
                    <a:p>
                      <a:r>
                        <a:rPr lang="en-US" sz="1000" dirty="0"/>
                        <a:t>P (</a:t>
                      </a:r>
                      <a:r>
                        <a:rPr lang="en-US" sz="1000" baseline="30000" dirty="0"/>
                        <a:t>31</a:t>
                      </a:r>
                      <a:r>
                        <a:rPr lang="en-US" sz="1000" dirty="0"/>
                        <a:t>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851">
                <a:tc>
                  <a:txBody>
                    <a:bodyPr/>
                    <a:lstStyle/>
                    <a:p>
                      <a:r>
                        <a:rPr lang="en-US" sz="1000" dirty="0" err="1"/>
                        <a:t>Cl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35</a:t>
                      </a:r>
                      <a:r>
                        <a:rPr lang="en-US" sz="1000" dirty="0"/>
                        <a:t>Cl, </a:t>
                      </a:r>
                      <a:r>
                        <a:rPr lang="en-US" sz="1000" baseline="30000" dirty="0"/>
                        <a:t>37</a:t>
                      </a:r>
                      <a:r>
                        <a:rPr lang="en-US" sz="1000" dirty="0"/>
                        <a:t>Cl)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851">
                <a:tc>
                  <a:txBody>
                    <a:bodyPr/>
                    <a:lstStyle/>
                    <a:p>
                      <a:r>
                        <a:rPr lang="en-US" sz="1000" dirty="0"/>
                        <a:t>K (</a:t>
                      </a:r>
                      <a:r>
                        <a:rPr lang="en-US" sz="1000" baseline="30000" dirty="0"/>
                        <a:t>39</a:t>
                      </a:r>
                      <a:r>
                        <a:rPr lang="en-US" sz="1000" dirty="0"/>
                        <a:t>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O</a:t>
                      </a:r>
                      <a:r>
                        <a:rPr lang="en-US" sz="1000" baseline="-250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r>
                        <a:rPr lang="en-US" sz="1000" dirty="0" err="1"/>
                        <a:t>Sc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45</a:t>
                      </a:r>
                      <a:r>
                        <a:rPr lang="en-US" sz="1000" dirty="0"/>
                        <a:t>Sc)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Hydrostatic C convective shell</a:t>
                      </a:r>
                    </a:p>
                    <a:p>
                      <a:r>
                        <a:rPr lang="en-US" sz="1000" baseline="0" dirty="0" err="1"/>
                        <a:t>Ne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+O</a:t>
                      </a:r>
                      <a:r>
                        <a:rPr lang="en-US" sz="1000" baseline="-25000" dirty="0" err="1"/>
                        <a:t>x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508">
                <a:tc>
                  <a:txBody>
                    <a:bodyPr/>
                    <a:lstStyle/>
                    <a:p>
                      <a:r>
                        <a:rPr lang="en-US" sz="1000" dirty="0"/>
                        <a:t>Si (</a:t>
                      </a:r>
                      <a:r>
                        <a:rPr lang="en-US" sz="1000" baseline="30000" dirty="0"/>
                        <a:t>28</a:t>
                      </a:r>
                      <a:r>
                        <a:rPr lang="en-US" sz="1000" dirty="0"/>
                        <a:t>Si)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/>
                        <a:t>S (</a:t>
                      </a:r>
                      <a:r>
                        <a:rPr lang="en-US" sz="1000" baseline="30000" dirty="0"/>
                        <a:t>32</a:t>
                      </a:r>
                      <a:r>
                        <a:rPr lang="en-US" sz="1000" dirty="0"/>
                        <a:t>S)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Ar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36</a:t>
                      </a:r>
                      <a:r>
                        <a:rPr lang="en-US" sz="1000" baseline="0" dirty="0"/>
                        <a:t>Ar</a:t>
                      </a:r>
                      <a:r>
                        <a:rPr lang="en-US" sz="1000" dirty="0"/>
                        <a:t>)</a:t>
                      </a:r>
                      <a:r>
                        <a:rPr lang="en-US" sz="1000" baseline="0" dirty="0"/>
                        <a:t>  </a:t>
                      </a:r>
                      <a:r>
                        <a:rPr lang="en-US" sz="1000" dirty="0" err="1"/>
                        <a:t>Ca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40</a:t>
                      </a:r>
                      <a:r>
                        <a:rPr lang="en-US" sz="1000" baseline="0" dirty="0"/>
                        <a:t>Ca</a:t>
                      </a:r>
                      <a:r>
                        <a:rPr lang="en-US" sz="1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531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V (</a:t>
                      </a:r>
                      <a:r>
                        <a:rPr lang="en-US" sz="1000" baseline="30000" dirty="0"/>
                        <a:t>51</a:t>
                      </a:r>
                      <a:r>
                        <a:rPr lang="en-US" sz="1000" dirty="0"/>
                        <a:t>Cr)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Cr (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baseline="0" dirty="0"/>
                        <a:t>Cr</a:t>
                      </a:r>
                      <a:r>
                        <a:rPr lang="en-US" sz="1000" dirty="0"/>
                        <a:t>,</a:t>
                      </a:r>
                      <a:r>
                        <a:rPr lang="en-US" sz="1000" baseline="30000" dirty="0"/>
                        <a:t>52</a:t>
                      </a:r>
                      <a:r>
                        <a:rPr lang="en-US" sz="1000" dirty="0"/>
                        <a:t>Fe)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err="1"/>
                        <a:t>Mn</a:t>
                      </a:r>
                      <a:r>
                        <a:rPr lang="en-US" sz="1000" dirty="0"/>
                        <a:t> (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Mn,</a:t>
                      </a:r>
                      <a:r>
                        <a:rPr lang="en-US" sz="1000" baseline="30000" dirty="0"/>
                        <a:t>55</a:t>
                      </a:r>
                      <a:r>
                        <a:rPr lang="en-US" sz="1000" dirty="0"/>
                        <a:t>Co)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Si</a:t>
                      </a:r>
                      <a:r>
                        <a:rPr lang="en-US" sz="1000" baseline="-25000" dirty="0" err="1"/>
                        <a:t>i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8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Ti (</a:t>
                      </a:r>
                      <a:r>
                        <a:rPr lang="en-US" sz="1000" baseline="30000" dirty="0"/>
                        <a:t>48</a:t>
                      </a:r>
                      <a:r>
                        <a:rPr lang="en-US" sz="1000" dirty="0"/>
                        <a:t>Cr)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err="1"/>
                        <a:t>O</a:t>
                      </a:r>
                      <a:r>
                        <a:rPr lang="en-US" sz="1000" baseline="-25000" dirty="0" err="1"/>
                        <a:t>x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i</a:t>
                      </a:r>
                      <a:r>
                        <a:rPr lang="en-US" sz="1000" baseline="0" dirty="0" err="1"/>
                        <a:t>+Si</a:t>
                      </a:r>
                      <a:r>
                        <a:rPr lang="en-US" sz="1000" baseline="-25000" dirty="0" err="1"/>
                        <a:t>c</a:t>
                      </a:r>
                      <a:endParaRPr lang="en-US" sz="10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316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Fe (</a:t>
                      </a:r>
                      <a:r>
                        <a:rPr lang="en-US" sz="1000" baseline="30000" dirty="0"/>
                        <a:t>56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Co (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Co,</a:t>
                      </a:r>
                      <a:r>
                        <a:rPr lang="en-US" sz="1000" baseline="30000" dirty="0"/>
                        <a:t>59</a:t>
                      </a:r>
                      <a:r>
                        <a:rPr lang="en-US" sz="1000" dirty="0"/>
                        <a:t>Ni)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Ni (</a:t>
                      </a:r>
                      <a:r>
                        <a:rPr lang="en-US" sz="1000" baseline="30000" dirty="0"/>
                        <a:t>58</a:t>
                      </a:r>
                      <a:r>
                        <a:rPr lang="en-US" sz="1000" dirty="0"/>
                        <a:t>Ni,</a:t>
                      </a:r>
                      <a:r>
                        <a:rPr lang="en-US" sz="1000" baseline="30000" dirty="0"/>
                        <a:t>60</a:t>
                      </a:r>
                      <a:r>
                        <a:rPr lang="en-US" sz="1000" dirty="0"/>
                        <a:t>Ni)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/>
                        <a:t>Si</a:t>
                      </a:r>
                      <a:r>
                        <a:rPr lang="en-US" sz="1000" baseline="-25000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201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DC91E-7007-02BA-7BB8-84F2DA6E8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54E0ABA-F344-3288-84FE-39DEDA156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9" pitchFamily="2" charset="77"/>
              </a:rPr>
              <a:t>Radioactive</a:t>
            </a:r>
            <a:r>
              <a:rPr lang="it-IT" sz="3600" b="1" dirty="0">
                <a:solidFill>
                  <a:srgbClr val="EFDF65"/>
                </a:solidFill>
                <a:latin typeface="LM Roman 9" pitchFamily="2" charset="77"/>
              </a:rPr>
              <a:t> nuclei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313D8D-3660-3106-47F5-FD4F980D3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5A6C8-0AAF-CE54-C1D7-31637BD5E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E98344-66DB-92BB-2B61-D7D4AB76D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7</a:t>
            </a:fld>
            <a:endParaRPr lang="en-GB"/>
          </a:p>
        </p:txBody>
      </p:sp>
      <p:sp>
        <p:nvSpPr>
          <p:cNvPr id="3" name="Segnaposto contenuto 6">
            <a:extLst>
              <a:ext uri="{FF2B5EF4-FFF2-40B4-BE49-F238E27FC236}">
                <a16:creationId xmlns:a16="http://schemas.microsoft.com/office/drawing/2014/main" id="{0CD3DA77-9D08-E027-DE59-1DED9629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259" y="1333048"/>
            <a:ext cx="6319551" cy="50186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Production of Short-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Lived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Radioactive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(SLR) nuclei: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26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Al and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60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Fe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produced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Ne</a:t>
            </a:r>
            <a:r>
              <a:rPr lang="it-IT" sz="3200" baseline="-25000" dirty="0" err="1">
                <a:solidFill>
                  <a:schemeClr val="bg1"/>
                </a:solidFill>
                <a:latin typeface="LM Roman 8" pitchFamily="2" charset="77"/>
              </a:rPr>
              <a:t>x</a:t>
            </a:r>
            <a:r>
              <a:rPr lang="it-IT" sz="3200" baseline="-25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36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Cl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produced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via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n-captures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C</a:t>
            </a:r>
            <a:r>
              <a:rPr lang="it-IT" sz="3200" baseline="-25000" dirty="0" err="1">
                <a:solidFill>
                  <a:schemeClr val="bg1"/>
                </a:solidFill>
                <a:latin typeface="LM Roman 8" pitchFamily="2" charset="77"/>
              </a:rPr>
              <a:t>x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41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Ca and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53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Mn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produced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Si</a:t>
            </a:r>
            <a:r>
              <a:rPr lang="it-IT" sz="3200" baseline="-25000" dirty="0">
                <a:solidFill>
                  <a:schemeClr val="bg1"/>
                </a:solidFill>
                <a:latin typeface="LM Roman 8" pitchFamily="2" charset="77"/>
              </a:rPr>
              <a:t>x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and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O</a:t>
            </a:r>
            <a:r>
              <a:rPr lang="it-IT" sz="3200" baseline="-25000" dirty="0" err="1">
                <a:solidFill>
                  <a:schemeClr val="bg1"/>
                </a:solidFill>
                <a:latin typeface="LM Roman 8" pitchFamily="2" charset="77"/>
              </a:rPr>
              <a:t>x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92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Nb,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97,98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Tc, </a:t>
            </a:r>
            <a:r>
              <a:rPr lang="it-IT" sz="3200" baseline="30000" dirty="0">
                <a:solidFill>
                  <a:schemeClr val="bg1"/>
                </a:solidFill>
                <a:latin typeface="LM Roman 8" pitchFamily="2" charset="77"/>
              </a:rPr>
              <a:t>146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Sm via the  𝜸−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 in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Ne</a:t>
            </a:r>
            <a:r>
              <a:rPr lang="it-IT" sz="3200" baseline="-25000" dirty="0" err="1">
                <a:solidFill>
                  <a:schemeClr val="bg1"/>
                </a:solidFill>
                <a:latin typeface="LM Roman 8" pitchFamily="2" charset="77"/>
              </a:rPr>
              <a:t>x</a:t>
            </a:r>
            <a:r>
              <a:rPr lang="it-IT" sz="3200" baseline="-250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200" dirty="0">
                <a:solidFill>
                  <a:schemeClr val="bg1"/>
                </a:solidFill>
                <a:latin typeface="LM Roman 8" pitchFamily="2" charset="77"/>
              </a:rPr>
              <a:t>.</a:t>
            </a: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>
              <a:buNone/>
            </a:pPr>
            <a:endParaRPr lang="it-IT" sz="3200" dirty="0">
              <a:solidFill>
                <a:schemeClr val="bg1"/>
              </a:solidFill>
              <a:latin typeface="LM Roman 8" pitchFamily="2" charset="77"/>
            </a:endParaRPr>
          </a:p>
        </p:txBody>
      </p:sp>
      <p:pic>
        <p:nvPicPr>
          <p:cNvPr id="9" name="Picture 8" descr="A graph of different numbers and colors&#10;&#10;AI-generated content may be incorrect.">
            <a:extLst>
              <a:ext uri="{FF2B5EF4-FFF2-40B4-BE49-F238E27FC236}">
                <a16:creationId xmlns:a16="http://schemas.microsoft.com/office/drawing/2014/main" id="{4E81C331-AA31-27D2-1CD6-215146425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90" y="1333047"/>
            <a:ext cx="5018638" cy="5018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DC6EF5-14C4-4B0A-9494-CF1B03AF1935}"/>
              </a:ext>
            </a:extLst>
          </p:cNvPr>
          <p:cNvSpPr txBox="1"/>
          <p:nvPr/>
        </p:nvSpPr>
        <p:spPr>
          <a:xfrm>
            <a:off x="2859509" y="6351685"/>
            <a:ext cx="2592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Battino, Roberti et al., 2024, Universe, 10, 204</a:t>
            </a:r>
            <a:endParaRPr lang="en-H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89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94EAD-1903-EEF9-3EEF-9F2AE5490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EA12E145-DB8D-36F7-B0BA-39F4D92E66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it-IT" sz="3600" b="1" dirty="0">
                    <a:solidFill>
                      <a:srgbClr val="EFDF65"/>
                    </a:solidFill>
                    <a:latin typeface="LM Roman 9" pitchFamily="2" charset="77"/>
                  </a:rPr>
                  <a:t>The </a:t>
                </a:r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it-IT" sz="3600" b="1" i="1" smtClean="0">
                        <a:solidFill>
                          <a:srgbClr val="EFDF6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it-IT" sz="3600" b="1" dirty="0" err="1">
                    <a:solidFill>
                      <a:srgbClr val="EFDF65"/>
                    </a:solidFill>
                    <a:latin typeface="LM Roman 9" pitchFamily="2" charset="77"/>
                  </a:rPr>
                  <a:t>process</a:t>
                </a:r>
                <a:r>
                  <a:rPr lang="it-IT" sz="3600" b="1" dirty="0">
                    <a:solidFill>
                      <a:srgbClr val="EFDF65"/>
                    </a:solidFill>
                    <a:latin typeface="LM Roman 9" pitchFamily="2" charset="77"/>
                  </a:rPr>
                  <a:t> nucleosynthesis</a:t>
                </a:r>
                <a:endParaRPr lang="en-GB" sz="3600" dirty="0"/>
              </a:p>
            </p:txBody>
          </p:sp>
        </mc:Choice>
        <mc:Fallback xmlns="">
          <p:sp>
            <p:nvSpPr>
              <p:cNvPr id="6" name="Titolo 5">
                <a:extLst>
                  <a:ext uri="{FF2B5EF4-FFF2-40B4-BE49-F238E27FC236}">
                    <a16:creationId xmlns:a16="http://schemas.microsoft.com/office/drawing/2014/main" id="{EA12E145-DB8D-36F7-B0BA-39F4D92E66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1809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3C3A88-3A3F-D290-376B-1D9BD107D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/>
              <a:t>22/10/2025</a:t>
            </a:r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36D407-947F-BE2C-6FA6-C0D9B657F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8F38E-577C-0B98-4AE4-BE9D4F6B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28F97C46-7DAC-8AE3-1B7C-894FEDC02A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89317" y="1652797"/>
                <a:ext cx="5937125" cy="44733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20000"/>
                  </a:lnSpc>
                </a:pP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The </a:t>
                </a:r>
                <a:r>
                  <a:rPr lang="el-GR" b="1" u="sng" dirty="0">
                    <a:solidFill>
                      <a:schemeClr val="bg1"/>
                    </a:solidFill>
                    <a:latin typeface="LM Roman 8" pitchFamily="2" charset="77"/>
                  </a:rPr>
                  <a:t>γ-</a:t>
                </a:r>
                <a:r>
                  <a:rPr lang="en-GB" b="1" u="sng" dirty="0">
                    <a:solidFill>
                      <a:schemeClr val="bg1"/>
                    </a:solidFill>
                    <a:latin typeface="LM Roman 8" pitchFamily="2" charset="77"/>
                  </a:rPr>
                  <a:t>process</a:t>
                </a:r>
                <a:r>
                  <a:rPr lang="en-GB" b="1" dirty="0">
                    <a:solidFill>
                      <a:schemeClr val="bg1"/>
                    </a:solidFill>
                    <a:latin typeface="LM Roman 8" pitchFamily="2" charset="77"/>
                  </a:rPr>
                  <a:t>: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 a sequence of photodisintegrations (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,n), (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p), and (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,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) in O/Ne rich layers in CCSN explosions from massive star progenitors (e.g., </a:t>
                </a:r>
                <a:r>
                  <a:rPr lang="en-GB" dirty="0" err="1">
                    <a:solidFill>
                      <a:schemeClr val="bg1"/>
                    </a:solidFill>
                    <a:latin typeface="LM Roman 8" pitchFamily="2" charset="77"/>
                  </a:rPr>
                  <a:t>Woosley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 &amp; Howard, 1978; </a:t>
                </a:r>
                <a:r>
                  <a:rPr lang="en-GB" dirty="0" err="1">
                    <a:solidFill>
                      <a:schemeClr val="bg1"/>
                    </a:solidFill>
                    <a:latin typeface="LM Roman 8" pitchFamily="2" charset="77"/>
                  </a:rPr>
                  <a:t>Rayet</a:t>
                </a:r>
                <a:r>
                  <a:rPr lang="en-GB" dirty="0">
                    <a:solidFill>
                      <a:schemeClr val="bg1"/>
                    </a:solidFill>
                    <a:latin typeface="LM Roman 8" pitchFamily="2" charset="77"/>
                  </a:rPr>
                  <a:t> et al., 1995);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Production of </a:t>
                </a: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p</a:t>
                </a:r>
                <a:r>
                  <a:rPr lang="it-IT" b="1" u="sng" dirty="0">
                    <a:solidFill>
                      <a:schemeClr val="bg1"/>
                    </a:solidFill>
                    <a:latin typeface="LM Roman 8" pitchFamily="2" charset="77"/>
                  </a:rPr>
                  <a:t>-nuclei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: 35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neutron-deficient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isotopes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elements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heavier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than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Fe;</a:t>
                </a:r>
              </a:p>
              <a:p>
                <a:pPr>
                  <a:lnSpc>
                    <a:spcPct val="120000"/>
                  </a:lnSpc>
                </a:pP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Underproduction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typical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el-GR" dirty="0">
                    <a:solidFill>
                      <a:schemeClr val="bg1"/>
                    </a:solidFill>
                    <a:latin typeface="LM Roman 8" pitchFamily="2" charset="77"/>
                  </a:rPr>
                  <a:t>γ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-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process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yields from massive stars (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factor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2-4)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compared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to the solar system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abundances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. </a:t>
                </a: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Larger</a:t>
                </a:r>
                <a:r>
                  <a:rPr lang="it-IT" b="1" u="sng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underproduction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of 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92,94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Mo and </a:t>
                </a:r>
                <a:r>
                  <a:rPr lang="it-IT" baseline="30000" dirty="0">
                    <a:solidFill>
                      <a:schemeClr val="bg1"/>
                    </a:solidFill>
                    <a:latin typeface="LM Roman 8" pitchFamily="2" charset="77"/>
                  </a:rPr>
                  <a:t>96,98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Ru yields (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 order of </a:t>
                </a:r>
                <a:r>
                  <a:rPr lang="it-IT" dirty="0" err="1">
                    <a:solidFill>
                      <a:schemeClr val="bg1"/>
                    </a:solidFill>
                    <a:latin typeface="LM Roman 8" pitchFamily="2" charset="77"/>
                  </a:rPr>
                  <a:t>magnitude</a:t>
                </a:r>
                <a:r>
                  <a:rPr lang="it-IT" dirty="0">
                    <a:solidFill>
                      <a:schemeClr val="bg1"/>
                    </a:solidFill>
                    <a:latin typeface="LM Roman 8" pitchFamily="2" charset="77"/>
                  </a:rPr>
                  <a:t>).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28F97C46-7DAC-8AE3-1B7C-894FEDC02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317" y="1652797"/>
                <a:ext cx="5937125" cy="4473316"/>
              </a:xfrm>
              <a:prstGeom prst="rect">
                <a:avLst/>
              </a:prstGeom>
              <a:blipFill>
                <a:blip r:embed="rId5"/>
                <a:stretch>
                  <a:fillRect l="-1068" t="-850" r="-1068" b="-283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B9AA626-00FD-78FE-ABDE-37E0CAAFF8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558" y="1652797"/>
            <a:ext cx="5723759" cy="4469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065497-E90E-DB46-6E7E-27CCA9E37364}"/>
              </a:ext>
            </a:extLst>
          </p:cNvPr>
          <p:cNvSpPr txBox="1"/>
          <p:nvPr/>
        </p:nvSpPr>
        <p:spPr>
          <a:xfrm>
            <a:off x="265558" y="6122161"/>
            <a:ext cx="5830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Clayton, D.D. (1968) Principles of Stellar Evolution and Nucleosynthesis. University of Chicago Press, Chicago.</a:t>
            </a:r>
            <a:endParaRPr lang="en-H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94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7793</TotalTime>
  <Words>1286</Words>
  <Application>Microsoft Macintosh PowerPoint</Application>
  <PresentationFormat>Widescreen</PresentationFormat>
  <Paragraphs>180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LM Roman 10</vt:lpstr>
      <vt:lpstr>LM Roman 8</vt:lpstr>
      <vt:lpstr>LM Roman 9</vt:lpstr>
      <vt:lpstr>Office 2013 - 2022 Theme</vt:lpstr>
      <vt:lpstr>1_Office 2013 - 2022 Theme</vt:lpstr>
      <vt:lpstr>Explosive nucleosynthesis, nucleosynthesis beyond Fe</vt:lpstr>
      <vt:lpstr>Nucleosynthesis of the elements</vt:lpstr>
      <vt:lpstr>The core-collapse supernova scenario</vt:lpstr>
      <vt:lpstr>The core-collapse supernova scenario</vt:lpstr>
      <vt:lpstr>The core-collapse supernova scenario</vt:lpstr>
      <vt:lpstr>The core-collapse supernova scenario</vt:lpstr>
      <vt:lpstr>Explosive nucleosynthesis in CCSNe</vt:lpstr>
      <vt:lpstr>Radioactive nuclei</vt:lpstr>
      <vt:lpstr>The γ-process nucleosynthesis</vt:lpstr>
      <vt:lpstr>The γ-process nucleosynthesis</vt:lpstr>
      <vt:lpstr>The γ-process nucleosynthesis</vt:lpstr>
      <vt:lpstr>The Type IA supernova scenario</vt:lpstr>
      <vt:lpstr>Other explosive scenarios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Roberti</dc:creator>
  <cp:lastModifiedBy>Lorenzo Roberti</cp:lastModifiedBy>
  <cp:revision>355</cp:revision>
  <dcterms:created xsi:type="dcterms:W3CDTF">2020-02-26T13:20:10Z</dcterms:created>
  <dcterms:modified xsi:type="dcterms:W3CDTF">2025-10-21T10:01:42Z</dcterms:modified>
</cp:coreProperties>
</file>