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1" r:id="rId14"/>
    <p:sldId id="269" r:id="rId15"/>
    <p:sldId id="270" r:id="rId16"/>
    <p:sldId id="273" r:id="rId17"/>
    <p:sldId id="274" r:id="rId18"/>
    <p:sldId id="275" r:id="rId19"/>
    <p:sldId id="276" r:id="rId20"/>
    <p:sldId id="277" r:id="rId21"/>
    <p:sldId id="278" r:id="rId22"/>
    <p:sldId id="279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 varScale="1">
        <p:scale>
          <a:sx n="156" d="100"/>
          <a:sy n="156" d="100"/>
        </p:scale>
        <p:origin x="172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EE91AA-3AB8-F98F-3D29-0A7168E7D0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4A4A604-754F-8565-6A8B-900350E75A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AA03414-DE97-511E-0F05-3FEFBE3D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1004-319D-4848-BA29-10BDBB7ACE11}" type="datetimeFigureOut">
              <a:rPr lang="it-IT" smtClean="0"/>
              <a:t>20/10/2025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3A758E-285A-9285-8813-58EFDA1A0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C6DBA5-44DF-70E4-9D5F-64A63B103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600B-02EE-400D-85AB-5911C33014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0796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4E1BF7E-E86B-BEE9-2A19-F03FA166C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933910A-B84F-BC9F-375A-2DB1C24B1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92DF01-D23D-9F91-F0DF-5F067E8DFE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251004-319D-4848-BA29-10BDBB7ACE11}" type="datetimeFigureOut">
              <a:rPr lang="it-IT" smtClean="0"/>
              <a:t>20/10/2025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F3DD9F-57F9-1AD9-7FB7-72E5C10153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3E0AC9-9AEE-1C50-6C06-0A19FD882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A7600B-02EE-400D-85AB-5911C33014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2796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jpeg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5" name="Rectangle 1104">
            <a:extLst>
              <a:ext uri="{FF2B5EF4-FFF2-40B4-BE49-F238E27FC236}">
                <a16:creationId xmlns:a16="http://schemas.microsoft.com/office/drawing/2014/main" id="{EF8C1CD2-E59C-42CC-91D0-39F8E0CF1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C71A4968-5284-9F59-802E-345CBA7DC2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753626"/>
            <a:ext cx="5081925" cy="3004145"/>
          </a:xfrm>
        </p:spPr>
        <p:txBody>
          <a:bodyPr>
            <a:noAutofit/>
          </a:bodyPr>
          <a:lstStyle/>
          <a:p>
            <a:r>
              <a:rPr lang="en-US" sz="4400" b="1" dirty="0"/>
              <a:t>Detector arrays for indirect experiments with RIBs in Nuclear Astrophysics</a:t>
            </a:r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D25C93C1-F1F5-905D-CDE3-9352DB48BF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494225"/>
            <a:ext cx="5081926" cy="2189214"/>
          </a:xfrm>
        </p:spPr>
        <p:txBody>
          <a:bodyPr>
            <a:normAutofit/>
          </a:bodyPr>
          <a:lstStyle/>
          <a:p>
            <a:r>
              <a:rPr lang="it-IT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G.L. Guardo </a:t>
            </a:r>
            <a:br>
              <a:rPr lang="it-IT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</a:t>
            </a:r>
            <a:r>
              <a:rPr lang="it-IT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behalf</a:t>
            </a:r>
            <a:r>
              <a:rPr lang="it-IT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</a:t>
            </a:r>
            <a:r>
              <a:rPr lang="it-IT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AsFiN</a:t>
            </a:r>
            <a:r>
              <a:rPr lang="it-IT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group</a:t>
            </a:r>
          </a:p>
        </p:txBody>
      </p:sp>
      <p:sp>
        <p:nvSpPr>
          <p:cNvPr id="1107" name="Freeform: Shape 1106">
            <a:extLst>
              <a:ext uri="{FF2B5EF4-FFF2-40B4-BE49-F238E27FC236}">
                <a16:creationId xmlns:a16="http://schemas.microsoft.com/office/drawing/2014/main" id="{07062BB1-E215-424E-80C4-7E1CF179A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6092" y="0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8AC7431-53BA-A906-D7BC-3E878920C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863" y="2654494"/>
            <a:ext cx="4079154" cy="387519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</p:spPr>
      </p:pic>
      <p:pic>
        <p:nvPicPr>
          <p:cNvPr id="5" name="Immagine 4" descr="Immagine che contiene logo, Carattere, Elementi grafici, bianco&#10;&#10;Il contenuto generato dall'IA potrebbe non essere corretto.">
            <a:extLst>
              <a:ext uri="{FF2B5EF4-FFF2-40B4-BE49-F238E27FC236}">
                <a16:creationId xmlns:a16="http://schemas.microsoft.com/office/drawing/2014/main" id="{0B7FCF8A-0939-240C-E4ED-2F1F14A28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2" b="28900"/>
          <a:stretch>
            <a:fillRect/>
          </a:stretch>
        </p:blipFill>
        <p:spPr>
          <a:xfrm>
            <a:off x="9609611" y="703676"/>
            <a:ext cx="2161997" cy="1047876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</p:spPr>
      </p:pic>
      <p:sp>
        <p:nvSpPr>
          <p:cNvPr id="1109" name="Oval 1108">
            <a:extLst>
              <a:ext uri="{FF2B5EF4-FFF2-40B4-BE49-F238E27FC236}">
                <a16:creationId xmlns:a16="http://schemas.microsoft.com/office/drawing/2014/main" id="{6FD0FBFA-B43E-40C1-A6E4-B8823417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3287" y="3391544"/>
            <a:ext cx="569514" cy="569514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1" name="Freeform: Shape 1110">
            <a:extLst>
              <a:ext uri="{FF2B5EF4-FFF2-40B4-BE49-F238E27FC236}">
                <a16:creationId xmlns:a16="http://schemas.microsoft.com/office/drawing/2014/main" id="{B368E167-B2D7-4904-BB6B-AE0486A2C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62258" y="2429507"/>
            <a:ext cx="1029742" cy="1346076"/>
          </a:xfrm>
          <a:custGeom>
            <a:avLst/>
            <a:gdLst>
              <a:gd name="connsiteX0" fmla="*/ 824347 w 1261243"/>
              <a:gd name="connsiteY0" fmla="*/ 0 h 1648694"/>
              <a:gd name="connsiteX1" fmla="*/ 1145220 w 1261243"/>
              <a:gd name="connsiteY1" fmla="*/ 64781 h 1648694"/>
              <a:gd name="connsiteX2" fmla="*/ 1261243 w 1261243"/>
              <a:gd name="connsiteY2" fmla="*/ 127757 h 1648694"/>
              <a:gd name="connsiteX3" fmla="*/ 1261243 w 1261243"/>
              <a:gd name="connsiteY3" fmla="*/ 1520938 h 1648694"/>
              <a:gd name="connsiteX4" fmla="*/ 1145220 w 1261243"/>
              <a:gd name="connsiteY4" fmla="*/ 1583913 h 1648694"/>
              <a:gd name="connsiteX5" fmla="*/ 824347 w 1261243"/>
              <a:gd name="connsiteY5" fmla="*/ 1648694 h 1648694"/>
              <a:gd name="connsiteX6" fmla="*/ 0 w 1261243"/>
              <a:gd name="connsiteY6" fmla="*/ 824347 h 1648694"/>
              <a:gd name="connsiteX7" fmla="*/ 824347 w 1261243"/>
              <a:gd name="connsiteY7" fmla="*/ 0 h 164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1243" h="1648694">
                <a:moveTo>
                  <a:pt x="824347" y="0"/>
                </a:moveTo>
                <a:cubicBezTo>
                  <a:pt x="938165" y="0"/>
                  <a:pt x="1046596" y="23067"/>
                  <a:pt x="1145220" y="64781"/>
                </a:cubicBezTo>
                <a:lnTo>
                  <a:pt x="1261243" y="127757"/>
                </a:lnTo>
                <a:lnTo>
                  <a:pt x="1261243" y="1520938"/>
                </a:lnTo>
                <a:lnTo>
                  <a:pt x="1145220" y="1583913"/>
                </a:lnTo>
                <a:cubicBezTo>
                  <a:pt x="1046596" y="1625627"/>
                  <a:pt x="938165" y="1648694"/>
                  <a:pt x="824347" y="1648694"/>
                </a:cubicBezTo>
                <a:cubicBezTo>
                  <a:pt x="369073" y="1648694"/>
                  <a:pt x="0" y="1279621"/>
                  <a:pt x="0" y="824347"/>
                </a:cubicBezTo>
                <a:cubicBezTo>
                  <a:pt x="0" y="369073"/>
                  <a:pt x="369073" y="0"/>
                  <a:pt x="824347" y="0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magine 5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0D2E3B74-8CFA-E636-F5B6-E5FE9013D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044" y="4474644"/>
            <a:ext cx="2161997" cy="1581234"/>
          </a:xfrm>
          <a:custGeom>
            <a:avLst/>
            <a:gdLst/>
            <a:ahLst/>
            <a:cxnLst/>
            <a:rect l="l" t="t" r="r" b="b"/>
            <a:pathLst>
              <a:path w="2565029" h="2588972">
                <a:moveTo>
                  <a:pt x="69897" y="0"/>
                </a:moveTo>
                <a:lnTo>
                  <a:pt x="2495132" y="0"/>
                </a:lnTo>
                <a:cubicBezTo>
                  <a:pt x="2533735" y="0"/>
                  <a:pt x="2565029" y="31294"/>
                  <a:pt x="2565029" y="69897"/>
                </a:cubicBezTo>
                <a:lnTo>
                  <a:pt x="2565029" y="2519075"/>
                </a:lnTo>
                <a:cubicBezTo>
                  <a:pt x="2565029" y="2557678"/>
                  <a:pt x="2533735" y="2588972"/>
                  <a:pt x="2495132" y="2588972"/>
                </a:cubicBezTo>
                <a:lnTo>
                  <a:pt x="69897" y="2588972"/>
                </a:lnTo>
                <a:cubicBezTo>
                  <a:pt x="31294" y="2588972"/>
                  <a:pt x="0" y="2557678"/>
                  <a:pt x="0" y="2519075"/>
                </a:cubicBezTo>
                <a:lnTo>
                  <a:pt x="0" y="69897"/>
                </a:lnTo>
                <a:cubicBezTo>
                  <a:pt x="0" y="31294"/>
                  <a:pt x="31294" y="0"/>
                  <a:pt x="69897" y="0"/>
                </a:cubicBezTo>
                <a:close/>
              </a:path>
            </a:pathLst>
          </a:custGeom>
        </p:spPr>
      </p:pic>
      <p:sp>
        <p:nvSpPr>
          <p:cNvPr id="1113" name="Freeform: Shape 1112">
            <a:extLst>
              <a:ext uri="{FF2B5EF4-FFF2-40B4-BE49-F238E27FC236}">
                <a16:creationId xmlns:a16="http://schemas.microsoft.com/office/drawing/2014/main" id="{E97546D8-565E-45FE-8079-058CAED5A0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6710830" y="5005247"/>
            <a:ext cx="2170501" cy="2254419"/>
          </a:xfrm>
          <a:custGeom>
            <a:avLst/>
            <a:gdLst>
              <a:gd name="connsiteX0" fmla="*/ 2129607 w 2170501"/>
              <a:gd name="connsiteY0" fmla="*/ 1918583 h 2254419"/>
              <a:gd name="connsiteX1" fmla="*/ 2170492 w 2170501"/>
              <a:gd name="connsiteY1" fmla="*/ 1986678 h 2254419"/>
              <a:gd name="connsiteX2" fmla="*/ 2143122 w 2170501"/>
              <a:gd name="connsiteY2" fmla="*/ 2219532 h 2254419"/>
              <a:gd name="connsiteX3" fmla="*/ 2134528 w 2170501"/>
              <a:gd name="connsiteY3" fmla="*/ 2254419 h 2254419"/>
              <a:gd name="connsiteX4" fmla="*/ 1992178 w 2170501"/>
              <a:gd name="connsiteY4" fmla="*/ 2205563 h 2254419"/>
              <a:gd name="connsiteX5" fmla="*/ 1995353 w 2170501"/>
              <a:gd name="connsiteY5" fmla="*/ 2192695 h 2254419"/>
              <a:gd name="connsiteX6" fmla="*/ 2020595 w 2170501"/>
              <a:gd name="connsiteY6" fmla="*/ 1978457 h 2254419"/>
              <a:gd name="connsiteX7" fmla="*/ 2102402 w 2170501"/>
              <a:gd name="connsiteY7" fmla="*/ 1910681 h 2254419"/>
              <a:gd name="connsiteX8" fmla="*/ 2129607 w 2170501"/>
              <a:gd name="connsiteY8" fmla="*/ 1918583 h 2254419"/>
              <a:gd name="connsiteX9" fmla="*/ 1874324 w 2170501"/>
              <a:gd name="connsiteY9" fmla="*/ 904226 h 2254419"/>
              <a:gd name="connsiteX10" fmla="*/ 1919011 w 2170501"/>
              <a:gd name="connsiteY10" fmla="*/ 937393 h 2254419"/>
              <a:gd name="connsiteX11" fmla="*/ 2101793 w 2170501"/>
              <a:gd name="connsiteY11" fmla="*/ 1368166 h 2254419"/>
              <a:gd name="connsiteX12" fmla="*/ 2049988 w 2170501"/>
              <a:gd name="connsiteY12" fmla="*/ 1460853 h 2254419"/>
              <a:gd name="connsiteX13" fmla="*/ 2029492 w 2170501"/>
              <a:gd name="connsiteY13" fmla="*/ 1463442 h 2254419"/>
              <a:gd name="connsiteX14" fmla="*/ 2029492 w 2170501"/>
              <a:gd name="connsiteY14" fmla="*/ 1463668 h 2254419"/>
              <a:gd name="connsiteX15" fmla="*/ 1957302 w 2170501"/>
              <a:gd name="connsiteY15" fmla="*/ 1409047 h 2254419"/>
              <a:gd name="connsiteX16" fmla="*/ 1789159 w 2170501"/>
              <a:gd name="connsiteY16" fmla="*/ 1012848 h 2254419"/>
              <a:gd name="connsiteX17" fmla="*/ 1819072 w 2170501"/>
              <a:gd name="connsiteY17" fmla="*/ 910914 h 2254419"/>
              <a:gd name="connsiteX18" fmla="*/ 1874324 w 2170501"/>
              <a:gd name="connsiteY18" fmla="*/ 904226 h 2254419"/>
              <a:gd name="connsiteX19" fmla="*/ 565076 w 2170501"/>
              <a:gd name="connsiteY19" fmla="*/ 25347 h 2254419"/>
              <a:gd name="connsiteX20" fmla="*/ 602104 w 2170501"/>
              <a:gd name="connsiteY20" fmla="*/ 99534 h 2254419"/>
              <a:gd name="connsiteX21" fmla="*/ 527134 w 2170501"/>
              <a:gd name="connsiteY21" fmla="*/ 165379 h 2254419"/>
              <a:gd name="connsiteX22" fmla="*/ 517223 w 2170501"/>
              <a:gd name="connsiteY22" fmla="*/ 164816 h 2254419"/>
              <a:gd name="connsiteX23" fmla="*/ 86562 w 2170501"/>
              <a:gd name="connsiteY23" fmla="*/ 162226 h 2254419"/>
              <a:gd name="connsiteX24" fmla="*/ 886 w 2170501"/>
              <a:gd name="connsiteY24" fmla="*/ 99416 h 2254419"/>
              <a:gd name="connsiteX25" fmla="*/ 63695 w 2170501"/>
              <a:gd name="connsiteY25" fmla="*/ 13740 h 2254419"/>
              <a:gd name="connsiteX26" fmla="*/ 68993 w 2170501"/>
              <a:gd name="connsiteY26" fmla="*/ 13116 h 2254419"/>
              <a:gd name="connsiteX27" fmla="*/ 536819 w 2170501"/>
              <a:gd name="connsiteY27" fmla="*/ 15931 h 2254419"/>
              <a:gd name="connsiteX28" fmla="*/ 565076 w 2170501"/>
              <a:gd name="connsiteY28" fmla="*/ 25347 h 2254419"/>
              <a:gd name="connsiteX29" fmla="*/ 1132468 w 2170501"/>
              <a:gd name="connsiteY29" fmla="*/ 198602 h 2254419"/>
              <a:gd name="connsiteX30" fmla="*/ 1521686 w 2170501"/>
              <a:gd name="connsiteY30" fmla="*/ 458304 h 2254419"/>
              <a:gd name="connsiteX31" fmla="*/ 1529659 w 2170501"/>
              <a:gd name="connsiteY31" fmla="*/ 564078 h 2254419"/>
              <a:gd name="connsiteX32" fmla="*/ 1472583 w 2170501"/>
              <a:gd name="connsiteY32" fmla="*/ 590184 h 2254419"/>
              <a:gd name="connsiteX33" fmla="*/ 1472245 w 2170501"/>
              <a:gd name="connsiteY33" fmla="*/ 590184 h 2254419"/>
              <a:gd name="connsiteX34" fmla="*/ 1423143 w 2170501"/>
              <a:gd name="connsiteY34" fmla="*/ 572389 h 2254419"/>
              <a:gd name="connsiteX35" fmla="*/ 1064896 w 2170501"/>
              <a:gd name="connsiteY35" fmla="*/ 332846 h 2254419"/>
              <a:gd name="connsiteX36" fmla="*/ 1031562 w 2170501"/>
              <a:gd name="connsiteY36" fmla="*/ 231938 h 2254419"/>
              <a:gd name="connsiteX37" fmla="*/ 1132468 w 2170501"/>
              <a:gd name="connsiteY37" fmla="*/ 198602 h 225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170501" h="2254419">
                <a:moveTo>
                  <a:pt x="2129607" y="1918583"/>
                </a:moveTo>
                <a:cubicBezTo>
                  <a:pt x="2154398" y="1931279"/>
                  <a:pt x="2170966" y="1957258"/>
                  <a:pt x="2170492" y="1986678"/>
                </a:cubicBezTo>
                <a:cubicBezTo>
                  <a:pt x="2166208" y="2064866"/>
                  <a:pt x="2157057" y="2142632"/>
                  <a:pt x="2143122" y="2219532"/>
                </a:cubicBezTo>
                <a:lnTo>
                  <a:pt x="2134528" y="2254419"/>
                </a:lnTo>
                <a:lnTo>
                  <a:pt x="1992178" y="2205563"/>
                </a:lnTo>
                <a:lnTo>
                  <a:pt x="1995353" y="2192695"/>
                </a:lnTo>
                <a:cubicBezTo>
                  <a:pt x="2008198" y="2121944"/>
                  <a:pt x="2016634" y="2050393"/>
                  <a:pt x="2020595" y="1978457"/>
                </a:cubicBezTo>
                <a:cubicBezTo>
                  <a:pt x="2024469" y="1937147"/>
                  <a:pt x="2061092" y="1906808"/>
                  <a:pt x="2102402" y="1910681"/>
                </a:cubicBezTo>
                <a:cubicBezTo>
                  <a:pt x="2112167" y="1911596"/>
                  <a:pt x="2121344" y="1914352"/>
                  <a:pt x="2129607" y="1918583"/>
                </a:cubicBezTo>
                <a:close/>
                <a:moveTo>
                  <a:pt x="1874324" y="904226"/>
                </a:moveTo>
                <a:cubicBezTo>
                  <a:pt x="1892306" y="908991"/>
                  <a:pt x="1908526" y="920398"/>
                  <a:pt x="1919011" y="937393"/>
                </a:cubicBezTo>
                <a:cubicBezTo>
                  <a:pt x="1997699" y="1072785"/>
                  <a:pt x="2059099" y="1217502"/>
                  <a:pt x="2101793" y="1368166"/>
                </a:cubicBezTo>
                <a:cubicBezTo>
                  <a:pt x="2113067" y="1408067"/>
                  <a:pt x="2089878" y="1449546"/>
                  <a:pt x="2049988" y="1460853"/>
                </a:cubicBezTo>
                <a:cubicBezTo>
                  <a:pt x="2043310" y="1462643"/>
                  <a:pt x="2036406" y="1463511"/>
                  <a:pt x="2029492" y="1463442"/>
                </a:cubicBezTo>
                <a:lnTo>
                  <a:pt x="2029492" y="1463668"/>
                </a:lnTo>
                <a:cubicBezTo>
                  <a:pt x="1995920" y="1463668"/>
                  <a:pt x="1966424" y="1441358"/>
                  <a:pt x="1957302" y="1409047"/>
                </a:cubicBezTo>
                <a:cubicBezTo>
                  <a:pt x="1918054" y="1270468"/>
                  <a:pt x="1861564" y="1137362"/>
                  <a:pt x="1789159" y="1012848"/>
                </a:cubicBezTo>
                <a:cubicBezTo>
                  <a:pt x="1769270" y="976439"/>
                  <a:pt x="1782660" y="930802"/>
                  <a:pt x="1819072" y="910914"/>
                </a:cubicBezTo>
                <a:cubicBezTo>
                  <a:pt x="1836601" y="901341"/>
                  <a:pt x="1856343" y="899462"/>
                  <a:pt x="1874324" y="904226"/>
                </a:cubicBezTo>
                <a:close/>
                <a:moveTo>
                  <a:pt x="565076" y="25347"/>
                </a:moveTo>
                <a:cubicBezTo>
                  <a:pt x="590405" y="39934"/>
                  <a:pt x="605899" y="68698"/>
                  <a:pt x="602104" y="99534"/>
                </a:cubicBezTo>
                <a:cubicBezTo>
                  <a:pt x="597454" y="137333"/>
                  <a:pt x="565217" y="165647"/>
                  <a:pt x="527134" y="165379"/>
                </a:cubicBezTo>
                <a:cubicBezTo>
                  <a:pt x="523821" y="165412"/>
                  <a:pt x="520510" y="165224"/>
                  <a:pt x="517223" y="164816"/>
                </a:cubicBezTo>
                <a:cubicBezTo>
                  <a:pt x="374328" y="146158"/>
                  <a:pt x="229672" y="145287"/>
                  <a:pt x="86562" y="162226"/>
                </a:cubicBezTo>
                <a:cubicBezTo>
                  <a:pt x="45559" y="168541"/>
                  <a:pt x="7201" y="140420"/>
                  <a:pt x="886" y="99416"/>
                </a:cubicBezTo>
                <a:cubicBezTo>
                  <a:pt x="-5428" y="58412"/>
                  <a:pt x="22692" y="20054"/>
                  <a:pt x="63695" y="13740"/>
                </a:cubicBezTo>
                <a:cubicBezTo>
                  <a:pt x="65453" y="13470"/>
                  <a:pt x="67220" y="13261"/>
                  <a:pt x="68993" y="13116"/>
                </a:cubicBezTo>
                <a:cubicBezTo>
                  <a:pt x="224454" y="-5269"/>
                  <a:pt x="381592" y="-4323"/>
                  <a:pt x="536819" y="15931"/>
                </a:cubicBezTo>
                <a:cubicBezTo>
                  <a:pt x="547097" y="17195"/>
                  <a:pt x="556633" y="20483"/>
                  <a:pt x="565076" y="25347"/>
                </a:cubicBezTo>
                <a:close/>
                <a:moveTo>
                  <a:pt x="1132468" y="198602"/>
                </a:moveTo>
                <a:cubicBezTo>
                  <a:pt x="1272445" y="268739"/>
                  <a:pt x="1403185" y="355973"/>
                  <a:pt x="1521686" y="458304"/>
                </a:cubicBezTo>
                <a:cubicBezTo>
                  <a:pt x="1553095" y="485311"/>
                  <a:pt x="1556665" y="532668"/>
                  <a:pt x="1529659" y="564078"/>
                </a:cubicBezTo>
                <a:cubicBezTo>
                  <a:pt x="1515367" y="580705"/>
                  <a:pt x="1494511" y="590242"/>
                  <a:pt x="1472583" y="590184"/>
                </a:cubicBezTo>
                <a:lnTo>
                  <a:pt x="1472245" y="590184"/>
                </a:lnTo>
                <a:cubicBezTo>
                  <a:pt x="1454271" y="590357"/>
                  <a:pt x="1436837" y="584037"/>
                  <a:pt x="1423143" y="572389"/>
                </a:cubicBezTo>
                <a:cubicBezTo>
                  <a:pt x="1314092" y="478031"/>
                  <a:pt x="1193758" y="397569"/>
                  <a:pt x="1064896" y="332846"/>
                </a:cubicBezTo>
                <a:cubicBezTo>
                  <a:pt x="1027826" y="314186"/>
                  <a:pt x="1012901" y="269007"/>
                  <a:pt x="1031562" y="231938"/>
                </a:cubicBezTo>
                <a:cubicBezTo>
                  <a:pt x="1050220" y="194867"/>
                  <a:pt x="1095399" y="179942"/>
                  <a:pt x="1132468" y="198602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15" name="Freeform: Shape 1114">
            <a:extLst>
              <a:ext uri="{FF2B5EF4-FFF2-40B4-BE49-F238E27FC236}">
                <a16:creationId xmlns:a16="http://schemas.microsoft.com/office/drawing/2014/main" id="{33E49524-66B4-4DB0-AD09-DC8B9874E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6092" y="6039059"/>
            <a:ext cx="1978348" cy="818941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902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568FA8-7ED8-EB2E-3157-4BD2F2BA6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32">
            <a:extLst>
              <a:ext uri="{FF2B5EF4-FFF2-40B4-BE49-F238E27FC236}">
                <a16:creationId xmlns:a16="http://schemas.microsoft.com/office/drawing/2014/main" id="{8447F574-B456-FB50-3751-0DAC9B325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06F5B00-57B0-8733-9722-0468685B2E3C}"/>
              </a:ext>
            </a:extLst>
          </p:cNvPr>
          <p:cNvSpPr txBox="1"/>
          <p:nvPr/>
        </p:nvSpPr>
        <p:spPr>
          <a:xfrm>
            <a:off x="1008184" y="174032"/>
            <a:ext cx="10175631" cy="1111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THM study of </a:t>
            </a:r>
            <a:r>
              <a:rPr lang="en-US" sz="4000" b="1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14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O(</a:t>
            </a:r>
            <a:r>
              <a:rPr lang="el-GR" sz="4000" b="1" dirty="0"/>
              <a:t>α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</a:t>
            </a:r>
            <a:r>
              <a:rPr lang="it-IT" sz="4000" b="1" dirty="0">
                <a:latin typeface="+mj-lt"/>
                <a:ea typeface="+mj-ea"/>
                <a:cs typeface="+mj-cs"/>
              </a:rPr>
              <a:t>p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  <a:r>
              <a:rPr lang="en-US" sz="4000" b="1" baseline="30000" dirty="0">
                <a:latin typeface="+mj-lt"/>
                <a:ea typeface="+mj-ea"/>
                <a:cs typeface="+mj-cs"/>
              </a:rPr>
              <a:t>17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 @ FRIB</a:t>
            </a:r>
          </a:p>
        </p:txBody>
      </p:sp>
      <p:pic>
        <p:nvPicPr>
          <p:cNvPr id="10" name="Immagine 9" descr="Immagine che contiene logo, Carattere, Elementi grafici, bianco&#10;&#10;Il contenuto generato dall'IA potrebbe non essere corretto.">
            <a:extLst>
              <a:ext uri="{FF2B5EF4-FFF2-40B4-BE49-F238E27FC236}">
                <a16:creationId xmlns:a16="http://schemas.microsoft.com/office/drawing/2014/main" id="{BB171720-944C-261F-2229-82C05A287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2" b="28900"/>
          <a:stretch>
            <a:fillRect/>
          </a:stretch>
        </p:blipFill>
        <p:spPr>
          <a:xfrm>
            <a:off x="299126" y="401503"/>
            <a:ext cx="1604489" cy="777663"/>
          </a:xfrm>
          <a:prstGeom prst="rect">
            <a:avLst/>
          </a:prstGeom>
        </p:spPr>
      </p:pic>
      <p:pic>
        <p:nvPicPr>
          <p:cNvPr id="12" name="Immagine 11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21227EC5-559E-693B-F942-D64DC16A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891" y="425656"/>
            <a:ext cx="1264283" cy="92466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CF4F56F-FCB7-544E-1330-9EDA1EE7D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852" y="1285875"/>
            <a:ext cx="4074478" cy="144695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0AF4D84-E584-9F29-2DD6-7143D0259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8552" y="1350323"/>
            <a:ext cx="4251480" cy="164166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687E7DC-6453-1898-8BC3-062ED2BAA9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2929" y="4754688"/>
            <a:ext cx="3092733" cy="202793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C89C82C-D8FC-CFED-301A-48E47C488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9450" y="4539484"/>
            <a:ext cx="2686051" cy="224313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832EEEE-FE46-A12B-71A9-65E6739FE3BA}"/>
              </a:ext>
            </a:extLst>
          </p:cNvPr>
          <p:cNvSpPr txBox="1"/>
          <p:nvPr/>
        </p:nvSpPr>
        <p:spPr>
          <a:xfrm>
            <a:off x="6220922" y="3113027"/>
            <a:ext cx="5578439" cy="1300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500"/>
              </a:spcAft>
              <a:buNone/>
            </a:pPr>
            <a:r>
              <a:rPr lang="en-US" sz="1100" b="1" i="0" dirty="0">
                <a:solidFill>
                  <a:srgbClr val="151A22"/>
                </a:solidFill>
                <a:effectLst/>
                <a:latin typeface="Metropolis"/>
              </a:rPr>
              <a:t>Technical detail</a:t>
            </a:r>
          </a:p>
          <a:p>
            <a:pPr algn="l">
              <a:buNone/>
            </a:pPr>
            <a:r>
              <a:rPr lang="en-US" sz="1100" b="0" i="0" dirty="0">
                <a:solidFill>
                  <a:srgbClr val="151A22"/>
                </a:solidFill>
                <a:effectLst/>
                <a:latin typeface="Metropolis"/>
              </a:rPr>
              <a:t>ANASEN uses a 43-cm long position-sensitive proportional counter surrounding the beam axis to enable an active-target mode. Silicon-strip detectors surround the proportional counter in a barrel configuration with 3 rings of 12 rectangular Super X3 and annular QQQ3 detectors at forward angles form the cap of the barrel. All detectors in the array are backed by trapezoidal-shaped 2-cm thick </a:t>
            </a:r>
            <a:r>
              <a:rPr lang="en-US" sz="1100" b="0" i="0" dirty="0" err="1">
                <a:solidFill>
                  <a:srgbClr val="151A22"/>
                </a:solidFill>
                <a:effectLst/>
                <a:latin typeface="Metropolis"/>
              </a:rPr>
              <a:t>CsI</a:t>
            </a:r>
            <a:r>
              <a:rPr lang="en-US" sz="1100" b="0" i="0" dirty="0">
                <a:solidFill>
                  <a:srgbClr val="151A22"/>
                </a:solidFill>
                <a:effectLst/>
                <a:latin typeface="Metropolis"/>
              </a:rPr>
              <a:t>(TI) crystals.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4729094-494F-8394-1036-67FBA9088E74}"/>
              </a:ext>
            </a:extLst>
          </p:cNvPr>
          <p:cNvSpPr txBox="1"/>
          <p:nvPr/>
        </p:nvSpPr>
        <p:spPr>
          <a:xfrm>
            <a:off x="557814" y="2731297"/>
            <a:ext cx="5105294" cy="1808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500"/>
              </a:spcBef>
              <a:spcAft>
                <a:spcPts val="1500"/>
              </a:spcAft>
              <a:buNone/>
            </a:pPr>
            <a:r>
              <a:rPr lang="en-US" sz="1100" b="1" i="0" dirty="0">
                <a:solidFill>
                  <a:srgbClr val="151A22"/>
                </a:solidFill>
                <a:effectLst/>
                <a:latin typeface="Metropolis"/>
              </a:rPr>
              <a:t>Technical detail</a:t>
            </a:r>
          </a:p>
          <a:p>
            <a:pPr algn="l">
              <a:buNone/>
            </a:pPr>
            <a:r>
              <a:rPr lang="en-US" sz="1100" b="0" i="0" dirty="0" err="1">
                <a:solidFill>
                  <a:srgbClr val="151A22"/>
                </a:solidFill>
                <a:effectLst/>
                <a:latin typeface="Metropolis"/>
              </a:rPr>
              <a:t>SuperORRUBA</a:t>
            </a:r>
            <a:r>
              <a:rPr lang="en-US" sz="1100" b="0" i="0" dirty="0">
                <a:solidFill>
                  <a:srgbClr val="151A22"/>
                </a:solidFill>
                <a:effectLst/>
                <a:latin typeface="Metropolis"/>
              </a:rPr>
              <a:t> consists of two rings of silicon detectors designed to operate with one ring forward of 90° in the laboratory and the second backward of 90°. The silicon detectors are based on double-sided non-resistive silicon strip technology. The detectors cover an area, 7.5 cm by 4 cm, with the front sides divided into 64 1.2 mm by 4 cm strips, and the back sides segmented into 4 7.5 cm by 1 cm strips. The 1.2-mm strips are oriented perpendicular to the beam direction, while the 1-cm strips were parallel. The angular resolution in polar angle is less than 1-deg. The azimuthal angular resolution is less important, and thus larger strip pitches are used on the backside.</a:t>
            </a:r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221413BF-6A7B-B916-0461-E576CE26BC2B}"/>
              </a:ext>
            </a:extLst>
          </p:cNvPr>
          <p:cNvSpPr/>
          <p:nvPr/>
        </p:nvSpPr>
        <p:spPr>
          <a:xfrm>
            <a:off x="460268" y="1285875"/>
            <a:ext cx="5202840" cy="5496747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F0BCB34C-D1A9-3A65-6D8F-DC33101AE0D1}"/>
              </a:ext>
            </a:extLst>
          </p:cNvPr>
          <p:cNvSpPr/>
          <p:nvPr/>
        </p:nvSpPr>
        <p:spPr>
          <a:xfrm>
            <a:off x="6220922" y="1285875"/>
            <a:ext cx="5510809" cy="5496747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5602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C9A527-5A33-5C7D-E220-453135F9E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32">
            <a:extLst>
              <a:ext uri="{FF2B5EF4-FFF2-40B4-BE49-F238E27FC236}">
                <a16:creationId xmlns:a16="http://schemas.microsoft.com/office/drawing/2014/main" id="{19B34C7A-50DD-FFCE-CC6F-ECF1CC167C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6E3EF2D-8E12-5BF5-F1F3-A6F2106AC292}"/>
              </a:ext>
            </a:extLst>
          </p:cNvPr>
          <p:cNvSpPr txBox="1"/>
          <p:nvPr/>
        </p:nvSpPr>
        <p:spPr>
          <a:xfrm>
            <a:off x="1008184" y="174032"/>
            <a:ext cx="10175631" cy="1111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L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arge </a:t>
            </a:r>
            <a:r>
              <a:rPr lang="en-US" sz="4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H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igh-resolution </a:t>
            </a:r>
            <a:b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A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rray of </a:t>
            </a:r>
            <a:r>
              <a:rPr lang="en-US" sz="4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S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ilicon for </a:t>
            </a:r>
            <a:r>
              <a:rPr lang="en-US" sz="4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A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strophysics</a:t>
            </a:r>
          </a:p>
        </p:txBody>
      </p:sp>
      <p:pic>
        <p:nvPicPr>
          <p:cNvPr id="10" name="Immagine 9" descr="Immagine che contiene logo, Carattere, Elementi grafici, bianco&#10;&#10;Il contenuto generato dall'IA potrebbe non essere corretto.">
            <a:extLst>
              <a:ext uri="{FF2B5EF4-FFF2-40B4-BE49-F238E27FC236}">
                <a16:creationId xmlns:a16="http://schemas.microsoft.com/office/drawing/2014/main" id="{5514029A-0532-4A23-9FD3-ECBF6AF0E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2" b="28900"/>
          <a:stretch>
            <a:fillRect/>
          </a:stretch>
        </p:blipFill>
        <p:spPr>
          <a:xfrm>
            <a:off x="299126" y="401503"/>
            <a:ext cx="1604489" cy="777663"/>
          </a:xfrm>
          <a:prstGeom prst="rect">
            <a:avLst/>
          </a:prstGeom>
        </p:spPr>
      </p:pic>
      <p:pic>
        <p:nvPicPr>
          <p:cNvPr id="12" name="Immagine 11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21B720CD-A96D-ADA0-152C-5CF2EFCD2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891" y="425656"/>
            <a:ext cx="1264283" cy="92466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9DC040B-953D-D5E0-F607-12A115A8C5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43" r="23624"/>
          <a:stretch/>
        </p:blipFill>
        <p:spPr>
          <a:xfrm>
            <a:off x="1392229" y="2129934"/>
            <a:ext cx="3457074" cy="3678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7A8F4BC-9454-C622-D9C3-7CF5FE933A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735" b="40894"/>
          <a:stretch/>
        </p:blipFill>
        <p:spPr>
          <a:xfrm>
            <a:off x="6226468" y="3590287"/>
            <a:ext cx="4122836" cy="265581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9647B37-A609-0858-4F86-C781AB76DD80}"/>
              </a:ext>
            </a:extLst>
          </p:cNvPr>
          <p:cNvSpPr txBox="1"/>
          <p:nvPr/>
        </p:nvSpPr>
        <p:spPr>
          <a:xfrm>
            <a:off x="5997021" y="1513346"/>
            <a:ext cx="51867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>
                <a:solidFill>
                  <a:schemeClr val="accent2"/>
                </a:solidFill>
              </a:rPr>
              <a:t>Characteristics: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>
                <a:solidFill>
                  <a:schemeClr val="accent2"/>
                </a:solidFill>
              </a:rPr>
              <a:t>Wide angular range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>
                <a:solidFill>
                  <a:schemeClr val="accent2"/>
                </a:solidFill>
              </a:rPr>
              <a:t>Low energy threshold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>
                <a:solidFill>
                  <a:schemeClr val="accent2"/>
                </a:solidFill>
              </a:rPr>
              <a:t>Compactness</a:t>
            </a:r>
            <a:endParaRPr lang="en-US" sz="160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2"/>
                </a:solidFill>
              </a:rPr>
              <a:t>High energy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2"/>
                </a:solidFill>
              </a:rPr>
              <a:t>Angular resolution allows for PID</a:t>
            </a:r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192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53E21D-B19A-0952-9F47-347FAB7AA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32">
            <a:extLst>
              <a:ext uri="{FF2B5EF4-FFF2-40B4-BE49-F238E27FC236}">
                <a16:creationId xmlns:a16="http://schemas.microsoft.com/office/drawing/2014/main" id="{BA705CEB-E8BC-6198-0B26-B3120918B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E6D7158-05FA-D657-0A94-7FCB650A78B6}"/>
              </a:ext>
            </a:extLst>
          </p:cNvPr>
          <p:cNvSpPr txBox="1"/>
          <p:nvPr/>
        </p:nvSpPr>
        <p:spPr>
          <a:xfrm>
            <a:off x="1008184" y="174032"/>
            <a:ext cx="10175631" cy="1111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E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xtreme </a:t>
            </a:r>
            <a:r>
              <a:rPr lang="en-US" sz="4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L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ight </a:t>
            </a:r>
            <a:r>
              <a:rPr lang="en-US" sz="4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nfrastructure </a:t>
            </a:r>
            <a:b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S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ilicon </a:t>
            </a:r>
            <a:r>
              <a:rPr lang="en-US" sz="4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S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trip </a:t>
            </a:r>
            <a:r>
              <a:rPr lang="en-US" sz="4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A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rray</a:t>
            </a:r>
          </a:p>
        </p:txBody>
      </p:sp>
      <p:pic>
        <p:nvPicPr>
          <p:cNvPr id="10" name="Immagine 9" descr="Immagine che contiene logo, Carattere, Elementi grafici, bianco&#10;&#10;Il contenuto generato dall'IA potrebbe non essere corretto.">
            <a:extLst>
              <a:ext uri="{FF2B5EF4-FFF2-40B4-BE49-F238E27FC236}">
                <a16:creationId xmlns:a16="http://schemas.microsoft.com/office/drawing/2014/main" id="{B3F94B97-4256-D6FA-AAB7-6CCE6A164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2" b="28900"/>
          <a:stretch>
            <a:fillRect/>
          </a:stretch>
        </p:blipFill>
        <p:spPr>
          <a:xfrm>
            <a:off x="299126" y="401503"/>
            <a:ext cx="1604489" cy="777663"/>
          </a:xfrm>
          <a:prstGeom prst="rect">
            <a:avLst/>
          </a:prstGeom>
        </p:spPr>
      </p:pic>
      <p:pic>
        <p:nvPicPr>
          <p:cNvPr id="12" name="Immagine 11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268BE8A4-6664-2C1B-60F2-4A2BE3CB6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891" y="425656"/>
            <a:ext cx="1264283" cy="92466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2D4FF15-E7B0-98A0-262A-12730FC14B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19" y="1330217"/>
            <a:ext cx="3359096" cy="319932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B04DA22-E445-7229-2855-6C13FF1274C0}"/>
              </a:ext>
            </a:extLst>
          </p:cNvPr>
          <p:cNvSpPr txBox="1"/>
          <p:nvPr/>
        </p:nvSpPr>
        <p:spPr>
          <a:xfrm>
            <a:off x="1347340" y="4675624"/>
            <a:ext cx="47486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Barrel</a:t>
            </a:r>
            <a:r>
              <a:rPr lang="it-IT" b="1" dirty="0"/>
              <a:t> </a:t>
            </a:r>
            <a:r>
              <a:rPr lang="it-IT" b="1" dirty="0" err="1"/>
              <a:t>configuration</a:t>
            </a:r>
            <a:r>
              <a:rPr lang="it-IT" b="1" dirty="0"/>
              <a:t>:</a:t>
            </a:r>
          </a:p>
          <a:p>
            <a:pPr marL="685807" indent="-685807">
              <a:buFont typeface="Wingdings" panose="05000000000000000000" pitchFamily="2" charset="2"/>
              <a:buChar char="ü"/>
            </a:pPr>
            <a:r>
              <a:rPr lang="it-IT" dirty="0"/>
              <a:t>3 </a:t>
            </a:r>
            <a:r>
              <a:rPr lang="it-IT" dirty="0" err="1"/>
              <a:t>rings</a:t>
            </a:r>
            <a:r>
              <a:rPr lang="it-IT" dirty="0"/>
              <a:t> of 12 position sensitive X3 </a:t>
            </a:r>
            <a:r>
              <a:rPr lang="it-IT" dirty="0" err="1"/>
              <a:t>silicon</a:t>
            </a:r>
            <a:r>
              <a:rPr lang="it-IT" dirty="0"/>
              <a:t>-strip detectors by Micron </a:t>
            </a:r>
          </a:p>
          <a:p>
            <a:pPr marL="685807" indent="-685807">
              <a:buFont typeface="Wingdings" panose="05000000000000000000" pitchFamily="2" charset="2"/>
              <a:buChar char="ü"/>
            </a:pPr>
            <a:r>
              <a:rPr lang="it-IT" dirty="0"/>
              <a:t>2 end </a:t>
            </a:r>
            <a:r>
              <a:rPr lang="it-IT" dirty="0" err="1"/>
              <a:t>cap</a:t>
            </a:r>
            <a:r>
              <a:rPr lang="it-IT" dirty="0"/>
              <a:t> detectors made up of 4 QQQ3 DSSSD by Micron</a:t>
            </a:r>
          </a:p>
          <a:p>
            <a:pPr marL="685807" indent="-685807">
              <a:buFont typeface="Wingdings" panose="05000000000000000000" pitchFamily="2" charset="2"/>
              <a:buChar char="ü"/>
            </a:pPr>
            <a:r>
              <a:rPr lang="it-IT" dirty="0"/>
              <a:t>&gt;550 </a:t>
            </a:r>
            <a:r>
              <a:rPr lang="it-IT" dirty="0" err="1"/>
              <a:t>channels</a:t>
            </a:r>
            <a:r>
              <a:rPr lang="it-IT" dirty="0"/>
              <a:t> </a:t>
            </a:r>
            <a:r>
              <a:rPr lang="it-IT" dirty="0" err="1"/>
              <a:t>readout</a:t>
            </a:r>
            <a:r>
              <a:rPr lang="it-IT" dirty="0"/>
              <a:t> with standard/</a:t>
            </a:r>
            <a:r>
              <a:rPr lang="it-IT" dirty="0" err="1"/>
              <a:t>digital</a:t>
            </a:r>
            <a:r>
              <a:rPr lang="it-IT" dirty="0"/>
              <a:t> electronics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4DA584B-60B9-F305-8D9A-09EDFEFFEDB1}"/>
              </a:ext>
            </a:extLst>
          </p:cNvPr>
          <p:cNvSpPr txBox="1"/>
          <p:nvPr/>
        </p:nvSpPr>
        <p:spPr>
          <a:xfrm>
            <a:off x="6096000" y="1732807"/>
            <a:ext cx="5185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accent5"/>
                </a:solidFill>
              </a:rPr>
              <a:t>Characteristics</a:t>
            </a:r>
            <a:r>
              <a:rPr lang="it-IT" sz="2000" b="1" dirty="0">
                <a:solidFill>
                  <a:schemeClr val="accent5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accent5"/>
                </a:solidFill>
              </a:rPr>
              <a:t>Wide </a:t>
            </a:r>
            <a:r>
              <a:rPr lang="it-IT" sz="2000" dirty="0" err="1">
                <a:solidFill>
                  <a:schemeClr val="accent5"/>
                </a:solidFill>
              </a:rPr>
              <a:t>angular</a:t>
            </a:r>
            <a:r>
              <a:rPr lang="it-IT" sz="2000" dirty="0">
                <a:solidFill>
                  <a:schemeClr val="accent5"/>
                </a:solidFill>
              </a:rPr>
              <a:t> </a:t>
            </a:r>
            <a:r>
              <a:rPr lang="it-IT" sz="2000" dirty="0" err="1">
                <a:solidFill>
                  <a:schemeClr val="accent5"/>
                </a:solidFill>
              </a:rPr>
              <a:t>range</a:t>
            </a:r>
            <a:r>
              <a:rPr lang="it-IT" sz="2000" dirty="0">
                <a:solidFill>
                  <a:schemeClr val="accent5"/>
                </a:solidFill>
              </a:rPr>
              <a:t> </a:t>
            </a:r>
            <a:r>
              <a:rPr lang="it-IT" sz="2000" dirty="0" err="1">
                <a:solidFill>
                  <a:schemeClr val="accent5"/>
                </a:solidFill>
              </a:rPr>
              <a:t>coverage</a:t>
            </a:r>
            <a:endParaRPr lang="it-IT" sz="2000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accent5"/>
                </a:solidFill>
              </a:rPr>
              <a:t>Low</a:t>
            </a:r>
            <a:r>
              <a:rPr lang="it-IT" sz="2000" dirty="0">
                <a:solidFill>
                  <a:schemeClr val="accent5"/>
                </a:solidFill>
              </a:rPr>
              <a:t> </a:t>
            </a:r>
            <a:r>
              <a:rPr lang="it-IT" sz="2000" dirty="0" err="1">
                <a:solidFill>
                  <a:schemeClr val="accent5"/>
                </a:solidFill>
              </a:rPr>
              <a:t>energy</a:t>
            </a:r>
            <a:r>
              <a:rPr lang="it-IT" sz="2000" dirty="0">
                <a:solidFill>
                  <a:schemeClr val="accent5"/>
                </a:solidFill>
              </a:rPr>
              <a:t> </a:t>
            </a:r>
            <a:r>
              <a:rPr lang="it-IT" sz="2000" dirty="0" err="1">
                <a:solidFill>
                  <a:schemeClr val="accent5"/>
                </a:solidFill>
              </a:rPr>
              <a:t>threshold</a:t>
            </a:r>
            <a:endParaRPr lang="it-IT" sz="2000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accent5"/>
                </a:solidFill>
              </a:rPr>
              <a:t>Compactness</a:t>
            </a:r>
            <a:endParaRPr lang="en-US" sz="2000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</a:rPr>
              <a:t>Angular resolution better than 0.5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</a:rPr>
              <a:t>Energy resolution better than 1%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</a:rPr>
              <a:t>Kinematical identification of outgoing particle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138C170-7742-9E5E-2CE2-3EF5D3E0976E}"/>
              </a:ext>
            </a:extLst>
          </p:cNvPr>
          <p:cNvSpPr txBox="1"/>
          <p:nvPr/>
        </p:nvSpPr>
        <p:spPr>
          <a:xfrm>
            <a:off x="6581656" y="4762484"/>
            <a:ext cx="4542064" cy="83099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b="1" i="1" u="sng" dirty="0" err="1">
                <a:solidFill>
                  <a:schemeClr val="accent2"/>
                </a:solidFill>
              </a:rPr>
              <a:t>Perfectly</a:t>
            </a:r>
            <a:r>
              <a:rPr lang="it-IT" sz="2400" b="1" i="1" u="sng" dirty="0">
                <a:solidFill>
                  <a:schemeClr val="accent2"/>
                </a:solidFill>
              </a:rPr>
              <a:t> </a:t>
            </a:r>
            <a:r>
              <a:rPr lang="it-IT" sz="2400" b="1" i="1" u="sng" dirty="0" err="1">
                <a:solidFill>
                  <a:schemeClr val="accent2"/>
                </a:solidFill>
              </a:rPr>
              <a:t>suited</a:t>
            </a:r>
            <a:r>
              <a:rPr lang="it-IT" sz="2400" b="1" i="1" u="sng" dirty="0">
                <a:solidFill>
                  <a:schemeClr val="accent2"/>
                </a:solidFill>
              </a:rPr>
              <a:t> for </a:t>
            </a:r>
            <a:r>
              <a:rPr lang="it-IT" sz="2400" b="1" i="1" u="sng" dirty="0" err="1">
                <a:solidFill>
                  <a:schemeClr val="accent2"/>
                </a:solidFill>
              </a:rPr>
              <a:t>nuclear</a:t>
            </a:r>
            <a:r>
              <a:rPr lang="it-IT" sz="2400" b="1" i="1" u="sng" dirty="0">
                <a:solidFill>
                  <a:schemeClr val="accent2"/>
                </a:solidFill>
              </a:rPr>
              <a:t> </a:t>
            </a:r>
            <a:r>
              <a:rPr lang="it-IT" sz="2400" b="1" i="1" u="sng" dirty="0" err="1">
                <a:solidFill>
                  <a:schemeClr val="accent2"/>
                </a:solidFill>
              </a:rPr>
              <a:t>astrophysical</a:t>
            </a:r>
            <a:r>
              <a:rPr lang="it-IT" sz="2400" b="1" i="1" u="sng" dirty="0">
                <a:solidFill>
                  <a:schemeClr val="accent2"/>
                </a:solidFill>
              </a:rPr>
              <a:t> </a:t>
            </a:r>
            <a:r>
              <a:rPr lang="it-IT" sz="2400" b="1" i="1" u="sng" dirty="0" err="1">
                <a:solidFill>
                  <a:schemeClr val="accent2"/>
                </a:solidFill>
              </a:rPr>
              <a:t>studies</a:t>
            </a:r>
            <a:r>
              <a:rPr lang="it-IT" sz="2400" b="1" i="1" u="sng" dirty="0">
                <a:solidFill>
                  <a:schemeClr val="accent2"/>
                </a:solidFill>
              </a:rPr>
              <a:t>!!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34FBC88-D835-DE1F-9572-3624EF3A86FA}"/>
              </a:ext>
            </a:extLst>
          </p:cNvPr>
          <p:cNvSpPr/>
          <p:nvPr/>
        </p:nvSpPr>
        <p:spPr>
          <a:xfrm>
            <a:off x="6844750" y="5637706"/>
            <a:ext cx="40972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i="1" dirty="0">
                <a:latin typeface="NimbusRomNo9L-Regu"/>
              </a:rPr>
              <a:t>G. L. Guardo et al. EPJ Web of </a:t>
            </a:r>
            <a:r>
              <a:rPr lang="it-IT" sz="1400" i="1" dirty="0" err="1">
                <a:latin typeface="NimbusRomNo9L-Regu"/>
              </a:rPr>
              <a:t>Conf</a:t>
            </a:r>
            <a:r>
              <a:rPr lang="it-IT" sz="1400" i="1" dirty="0">
                <a:latin typeface="NimbusRomNo9L-Regu"/>
              </a:rPr>
              <a:t>. </a:t>
            </a:r>
            <a:r>
              <a:rPr lang="it-IT" sz="1400" i="1" dirty="0">
                <a:latin typeface="NimbusRomNo9L-Medi"/>
              </a:rPr>
              <a:t>165</a:t>
            </a:r>
            <a:r>
              <a:rPr lang="it-IT" sz="1400" i="1" dirty="0">
                <a:latin typeface="NimbusRomNo9L-Regu"/>
              </a:rPr>
              <a:t>, 01026 (2017)</a:t>
            </a:r>
            <a:endParaRPr lang="it-IT" sz="1400" i="1" dirty="0"/>
          </a:p>
        </p:txBody>
      </p:sp>
      <p:pic>
        <p:nvPicPr>
          <p:cNvPr id="1026" name="Picture 2" descr="ELI NP | Magurele">
            <a:extLst>
              <a:ext uri="{FF2B5EF4-FFF2-40B4-BE49-F238E27FC236}">
                <a16:creationId xmlns:a16="http://schemas.microsoft.com/office/drawing/2014/main" id="{66D85C48-1648-4DE7-65B9-4043FB40A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63" y="1513346"/>
            <a:ext cx="987841" cy="98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861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65E92E-0756-565C-0A4F-BC14509C8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32">
            <a:extLst>
              <a:ext uri="{FF2B5EF4-FFF2-40B4-BE49-F238E27FC236}">
                <a16:creationId xmlns:a16="http://schemas.microsoft.com/office/drawing/2014/main" id="{D09F48A5-0F5A-2FFC-725B-7587D1C94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7D70DC8-F9A5-1926-43D4-4C778A85E038}"/>
              </a:ext>
            </a:extLst>
          </p:cNvPr>
          <p:cNvSpPr txBox="1"/>
          <p:nvPr/>
        </p:nvSpPr>
        <p:spPr>
          <a:xfrm>
            <a:off x="1008184" y="174032"/>
            <a:ext cx="10175631" cy="1111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E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xtreme </a:t>
            </a:r>
            <a:r>
              <a:rPr lang="en-US" sz="4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L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ight </a:t>
            </a:r>
            <a:r>
              <a:rPr lang="en-US" sz="4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nfrastructure </a:t>
            </a:r>
            <a:b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S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ilicon </a:t>
            </a:r>
            <a:r>
              <a:rPr lang="en-US" sz="4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S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trip </a:t>
            </a:r>
            <a:r>
              <a:rPr lang="en-US" sz="40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A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rray</a:t>
            </a:r>
          </a:p>
        </p:txBody>
      </p:sp>
      <p:pic>
        <p:nvPicPr>
          <p:cNvPr id="10" name="Immagine 9" descr="Immagine che contiene logo, Carattere, Elementi grafici, bianco&#10;&#10;Il contenuto generato dall'IA potrebbe non essere corretto.">
            <a:extLst>
              <a:ext uri="{FF2B5EF4-FFF2-40B4-BE49-F238E27FC236}">
                <a16:creationId xmlns:a16="http://schemas.microsoft.com/office/drawing/2014/main" id="{8DADA81E-4DD6-CF75-9311-E464D0368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2" b="28900"/>
          <a:stretch>
            <a:fillRect/>
          </a:stretch>
        </p:blipFill>
        <p:spPr>
          <a:xfrm>
            <a:off x="299126" y="401503"/>
            <a:ext cx="1604489" cy="777663"/>
          </a:xfrm>
          <a:prstGeom prst="rect">
            <a:avLst/>
          </a:prstGeom>
        </p:spPr>
      </p:pic>
      <p:pic>
        <p:nvPicPr>
          <p:cNvPr id="12" name="Immagine 11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979430E7-A0F0-D029-D611-4BF74DB78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891" y="425656"/>
            <a:ext cx="1264283" cy="924667"/>
          </a:xfrm>
          <a:prstGeom prst="rect">
            <a:avLst/>
          </a:prstGeom>
        </p:spPr>
      </p:pic>
      <p:pic>
        <p:nvPicPr>
          <p:cNvPr id="1026" name="Picture 2" descr="ELI NP | Magurele">
            <a:extLst>
              <a:ext uri="{FF2B5EF4-FFF2-40B4-BE49-F238E27FC236}">
                <a16:creationId xmlns:a16="http://schemas.microsoft.com/office/drawing/2014/main" id="{6F7A829D-5955-16E8-A693-57AA4C581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63" y="1513346"/>
            <a:ext cx="987841" cy="98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F2D5912-1AF2-8C31-6718-132BAE9678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63" y="1447515"/>
            <a:ext cx="11007576" cy="535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81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D55271-86BC-ABD6-8B3D-BD47B1A8D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32">
            <a:extLst>
              <a:ext uri="{FF2B5EF4-FFF2-40B4-BE49-F238E27FC236}">
                <a16:creationId xmlns:a16="http://schemas.microsoft.com/office/drawing/2014/main" id="{26C5CAEC-AB5D-8978-4368-B4E8E6626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9C8677F-A32D-D6AC-8051-838DF4DA7CA5}"/>
              </a:ext>
            </a:extLst>
          </p:cNvPr>
          <p:cNvSpPr txBox="1"/>
          <p:nvPr/>
        </p:nvSpPr>
        <p:spPr>
          <a:xfrm>
            <a:off x="1008184" y="174032"/>
            <a:ext cx="10175631" cy="1111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Asfin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Data Acquisition</a:t>
            </a:r>
          </a:p>
        </p:txBody>
      </p:sp>
      <p:pic>
        <p:nvPicPr>
          <p:cNvPr id="10" name="Immagine 9" descr="Immagine che contiene logo, Carattere, Elementi grafici, bianco&#10;&#10;Il contenuto generato dall'IA potrebbe non essere corretto.">
            <a:extLst>
              <a:ext uri="{FF2B5EF4-FFF2-40B4-BE49-F238E27FC236}">
                <a16:creationId xmlns:a16="http://schemas.microsoft.com/office/drawing/2014/main" id="{FC690EA3-B663-5334-3DB8-6D86A8C34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2" b="28900"/>
          <a:stretch>
            <a:fillRect/>
          </a:stretch>
        </p:blipFill>
        <p:spPr>
          <a:xfrm>
            <a:off x="299126" y="401503"/>
            <a:ext cx="1604489" cy="777663"/>
          </a:xfrm>
          <a:prstGeom prst="rect">
            <a:avLst/>
          </a:prstGeom>
        </p:spPr>
      </p:pic>
      <p:pic>
        <p:nvPicPr>
          <p:cNvPr id="12" name="Immagine 11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330F7437-26C9-1FBA-047D-964E944F1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891" y="425656"/>
            <a:ext cx="1264283" cy="92466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F643B35-D2A6-3588-B77C-B7A904A13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4574" y="1458544"/>
            <a:ext cx="1761379" cy="516233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37851BD-2F32-EAB2-5B2E-422497106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184" y="1406637"/>
            <a:ext cx="7424523" cy="522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99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775690-81F7-D178-28B4-75DD604EA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32">
            <a:extLst>
              <a:ext uri="{FF2B5EF4-FFF2-40B4-BE49-F238E27FC236}">
                <a16:creationId xmlns:a16="http://schemas.microsoft.com/office/drawing/2014/main" id="{CB983BDA-5587-88AD-0DC1-15E19712A7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7249EC6-4480-3072-AAF8-AC86F87855E9}"/>
              </a:ext>
            </a:extLst>
          </p:cNvPr>
          <p:cNvSpPr txBox="1"/>
          <p:nvPr/>
        </p:nvSpPr>
        <p:spPr>
          <a:xfrm>
            <a:off x="1008184" y="174032"/>
            <a:ext cx="10175631" cy="1111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Asfin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Data Acquisition</a:t>
            </a:r>
          </a:p>
        </p:txBody>
      </p:sp>
      <p:pic>
        <p:nvPicPr>
          <p:cNvPr id="10" name="Immagine 9" descr="Immagine che contiene logo, Carattere, Elementi grafici, bianco&#10;&#10;Il contenuto generato dall'IA potrebbe non essere corretto.">
            <a:extLst>
              <a:ext uri="{FF2B5EF4-FFF2-40B4-BE49-F238E27FC236}">
                <a16:creationId xmlns:a16="http://schemas.microsoft.com/office/drawing/2014/main" id="{C557DE00-3021-6406-38FB-8349062D3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2" b="28900"/>
          <a:stretch>
            <a:fillRect/>
          </a:stretch>
        </p:blipFill>
        <p:spPr>
          <a:xfrm>
            <a:off x="299126" y="401503"/>
            <a:ext cx="1604489" cy="777663"/>
          </a:xfrm>
          <a:prstGeom prst="rect">
            <a:avLst/>
          </a:prstGeom>
        </p:spPr>
      </p:pic>
      <p:pic>
        <p:nvPicPr>
          <p:cNvPr id="12" name="Immagine 11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90116E9D-B465-B0F2-E9AC-00B658B94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891" y="425656"/>
            <a:ext cx="1264283" cy="92466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A23CEE8-6626-1127-9DFF-3FD88EC55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4574" y="1458544"/>
            <a:ext cx="1761379" cy="516233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5D3ABD7-0C3F-2178-E882-B26672F743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583" y="4628989"/>
            <a:ext cx="3496961" cy="192133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84C6770-BE77-6FE3-83EE-FF16D55029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184" y="1580669"/>
            <a:ext cx="7540220" cy="271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23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614478-B9B0-5ACB-1D47-6630DE12C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32">
            <a:extLst>
              <a:ext uri="{FF2B5EF4-FFF2-40B4-BE49-F238E27FC236}">
                <a16:creationId xmlns:a16="http://schemas.microsoft.com/office/drawing/2014/main" id="{3A56B892-71A7-D9CA-0924-1192FB8153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9A24E6C-0E02-220B-F9D7-2A55FEA330BD}"/>
              </a:ext>
            </a:extLst>
          </p:cNvPr>
          <p:cNvSpPr txBox="1"/>
          <p:nvPr/>
        </p:nvSpPr>
        <p:spPr>
          <a:xfrm>
            <a:off x="1008184" y="174032"/>
            <a:ext cx="10175631" cy="1111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Direct Experiments </a:t>
            </a:r>
            <a:b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with ELISSA&amp;LHASA</a:t>
            </a:r>
          </a:p>
        </p:txBody>
      </p:sp>
      <p:pic>
        <p:nvPicPr>
          <p:cNvPr id="10" name="Immagine 9" descr="Immagine che contiene logo, Carattere, Elementi grafici, bianco&#10;&#10;Il contenuto generato dall'IA potrebbe non essere corretto.">
            <a:extLst>
              <a:ext uri="{FF2B5EF4-FFF2-40B4-BE49-F238E27FC236}">
                <a16:creationId xmlns:a16="http://schemas.microsoft.com/office/drawing/2014/main" id="{E6419198-FAC4-F15E-6D31-4130F44C8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2" b="28900"/>
          <a:stretch>
            <a:fillRect/>
          </a:stretch>
        </p:blipFill>
        <p:spPr>
          <a:xfrm>
            <a:off x="299126" y="401503"/>
            <a:ext cx="1604489" cy="777663"/>
          </a:xfrm>
          <a:prstGeom prst="rect">
            <a:avLst/>
          </a:prstGeom>
        </p:spPr>
      </p:pic>
      <p:pic>
        <p:nvPicPr>
          <p:cNvPr id="12" name="Immagine 11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923868B3-031C-E4D7-6C8D-D1C83249D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891" y="425656"/>
            <a:ext cx="1264283" cy="92466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509E01F-A81B-DB92-B27A-F203D29E8300}"/>
              </a:ext>
            </a:extLst>
          </p:cNvPr>
          <p:cNvSpPr txBox="1">
            <a:spLocks/>
          </p:cNvSpPr>
          <p:nvPr/>
        </p:nvSpPr>
        <p:spPr>
          <a:xfrm>
            <a:off x="657305" y="1179166"/>
            <a:ext cx="5276962" cy="832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accent3"/>
                </a:solidFill>
              </a:rPr>
              <a:t>The </a:t>
            </a:r>
            <a:r>
              <a:rPr lang="it-IT" b="1" baseline="30000" dirty="0">
                <a:solidFill>
                  <a:schemeClr val="accent3"/>
                </a:solidFill>
              </a:rPr>
              <a:t>19</a:t>
            </a:r>
            <a:r>
              <a:rPr lang="it-IT" b="1" dirty="0">
                <a:solidFill>
                  <a:schemeClr val="accent3"/>
                </a:solidFill>
              </a:rPr>
              <a:t>F(p,</a:t>
            </a:r>
            <a:r>
              <a:rPr lang="el-GR" b="1" dirty="0">
                <a:solidFill>
                  <a:schemeClr val="accent3"/>
                </a:solidFill>
              </a:rPr>
              <a:t>α</a:t>
            </a:r>
            <a:r>
              <a:rPr lang="it-IT" b="1" dirty="0">
                <a:solidFill>
                  <a:schemeClr val="accent3"/>
                </a:solidFill>
              </a:rPr>
              <a:t>) reaction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A3395D2-253B-7071-1E4C-6F3C0A8E6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427" y="1262121"/>
            <a:ext cx="3189670" cy="338638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F7708DA-6DD4-4813-71ED-106EC9B86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0103" y="2525401"/>
            <a:ext cx="2893945" cy="385859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9F53B49-61C1-BC07-F43F-4FE3C6C25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8156" y="4724227"/>
            <a:ext cx="2699657" cy="202474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555ACF2-198E-420F-2936-E18688111D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094" b="14762"/>
          <a:stretch/>
        </p:blipFill>
        <p:spPr>
          <a:xfrm>
            <a:off x="1008184" y="2525401"/>
            <a:ext cx="2414266" cy="370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09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15F22D-79A1-C83A-9ABA-C3EB1F9B3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32">
            <a:extLst>
              <a:ext uri="{FF2B5EF4-FFF2-40B4-BE49-F238E27FC236}">
                <a16:creationId xmlns:a16="http://schemas.microsoft.com/office/drawing/2014/main" id="{4CEDBE29-041A-25F8-F2BA-256B8E79D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790A78-C4B2-4F60-3ABC-74C28B6C2548}"/>
              </a:ext>
            </a:extLst>
          </p:cNvPr>
          <p:cNvSpPr txBox="1"/>
          <p:nvPr/>
        </p:nvSpPr>
        <p:spPr>
          <a:xfrm>
            <a:off x="1008184" y="174032"/>
            <a:ext cx="10175631" cy="1111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Particle Identification with </a:t>
            </a:r>
            <a:b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Pulse Shape Analysis</a:t>
            </a:r>
          </a:p>
        </p:txBody>
      </p:sp>
      <p:pic>
        <p:nvPicPr>
          <p:cNvPr id="10" name="Immagine 9" descr="Immagine che contiene logo, Carattere, Elementi grafici, bianco&#10;&#10;Il contenuto generato dall'IA potrebbe non essere corretto.">
            <a:extLst>
              <a:ext uri="{FF2B5EF4-FFF2-40B4-BE49-F238E27FC236}">
                <a16:creationId xmlns:a16="http://schemas.microsoft.com/office/drawing/2014/main" id="{C6600507-C893-27C6-2EBB-7AF36AD98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2" b="28900"/>
          <a:stretch>
            <a:fillRect/>
          </a:stretch>
        </p:blipFill>
        <p:spPr>
          <a:xfrm>
            <a:off x="299126" y="401503"/>
            <a:ext cx="1604489" cy="777663"/>
          </a:xfrm>
          <a:prstGeom prst="rect">
            <a:avLst/>
          </a:prstGeom>
        </p:spPr>
      </p:pic>
      <p:pic>
        <p:nvPicPr>
          <p:cNvPr id="12" name="Immagine 11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88E831D9-0081-A6F2-D5FF-E684FCEF4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891" y="425656"/>
            <a:ext cx="1264283" cy="92466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7E81AF2-8F32-B04B-F264-8A140EABF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168" y="1622455"/>
            <a:ext cx="10123860" cy="479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07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329942-702C-66F1-103A-702903410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32">
            <a:extLst>
              <a:ext uri="{FF2B5EF4-FFF2-40B4-BE49-F238E27FC236}">
                <a16:creationId xmlns:a16="http://schemas.microsoft.com/office/drawing/2014/main" id="{B57ADA4D-0003-089C-CB52-4B8C010D2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B418709-AB24-EE4D-1AF3-CF581678C674}"/>
              </a:ext>
            </a:extLst>
          </p:cNvPr>
          <p:cNvSpPr txBox="1"/>
          <p:nvPr/>
        </p:nvSpPr>
        <p:spPr>
          <a:xfrm>
            <a:off x="1008184" y="174032"/>
            <a:ext cx="10175631" cy="1111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Particle Identification with </a:t>
            </a:r>
            <a:b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Pulse Shape Analysis</a:t>
            </a:r>
          </a:p>
        </p:txBody>
      </p:sp>
      <p:pic>
        <p:nvPicPr>
          <p:cNvPr id="10" name="Immagine 9" descr="Immagine che contiene logo, Carattere, Elementi grafici, bianco&#10;&#10;Il contenuto generato dall'IA potrebbe non essere corretto.">
            <a:extLst>
              <a:ext uri="{FF2B5EF4-FFF2-40B4-BE49-F238E27FC236}">
                <a16:creationId xmlns:a16="http://schemas.microsoft.com/office/drawing/2014/main" id="{E43D167F-8238-338D-0D3F-B7873B058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2" b="28900"/>
          <a:stretch>
            <a:fillRect/>
          </a:stretch>
        </p:blipFill>
        <p:spPr>
          <a:xfrm>
            <a:off x="299126" y="401503"/>
            <a:ext cx="1604489" cy="777663"/>
          </a:xfrm>
          <a:prstGeom prst="rect">
            <a:avLst/>
          </a:prstGeom>
        </p:spPr>
      </p:pic>
      <p:pic>
        <p:nvPicPr>
          <p:cNvPr id="12" name="Immagine 11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3A6AA108-261D-E62E-8701-FFA57EADA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891" y="425656"/>
            <a:ext cx="1264283" cy="92466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923B70D-718A-1EBE-EAD3-357D05474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936" y="1687378"/>
            <a:ext cx="10240462" cy="46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96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FDC923-C140-A4EF-61C6-8959A7C84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32">
            <a:extLst>
              <a:ext uri="{FF2B5EF4-FFF2-40B4-BE49-F238E27FC236}">
                <a16:creationId xmlns:a16="http://schemas.microsoft.com/office/drawing/2014/main" id="{C307999D-2FFD-160F-C9AB-5182DF6B6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A5DC5BB-5D78-286D-6208-487EB6EEE493}"/>
              </a:ext>
            </a:extLst>
          </p:cNvPr>
          <p:cNvSpPr txBox="1"/>
          <p:nvPr/>
        </p:nvSpPr>
        <p:spPr>
          <a:xfrm>
            <a:off x="1008184" y="174032"/>
            <a:ext cx="10175631" cy="1111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Particle Identification with </a:t>
            </a:r>
            <a:b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Pulse Shape Analysis</a:t>
            </a:r>
          </a:p>
        </p:txBody>
      </p:sp>
      <p:pic>
        <p:nvPicPr>
          <p:cNvPr id="10" name="Immagine 9" descr="Immagine che contiene logo, Carattere, Elementi grafici, bianco&#10;&#10;Il contenuto generato dall'IA potrebbe non essere corretto.">
            <a:extLst>
              <a:ext uri="{FF2B5EF4-FFF2-40B4-BE49-F238E27FC236}">
                <a16:creationId xmlns:a16="http://schemas.microsoft.com/office/drawing/2014/main" id="{9C2E06DF-5D6C-6292-FBF8-17B148B2E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2" b="28900"/>
          <a:stretch>
            <a:fillRect/>
          </a:stretch>
        </p:blipFill>
        <p:spPr>
          <a:xfrm>
            <a:off x="299126" y="401503"/>
            <a:ext cx="1604489" cy="777663"/>
          </a:xfrm>
          <a:prstGeom prst="rect">
            <a:avLst/>
          </a:prstGeom>
        </p:spPr>
      </p:pic>
      <p:pic>
        <p:nvPicPr>
          <p:cNvPr id="12" name="Immagine 11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C23F94FC-6C28-EDA7-4210-B41B9D054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891" y="425656"/>
            <a:ext cx="1264283" cy="92466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27AEB92-DE38-6C1F-1B75-41D5C9C1F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253" y="1459907"/>
            <a:ext cx="10798921" cy="517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63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C40A9B-BA72-3E8A-659D-CC19E9074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32">
            <a:extLst>
              <a:ext uri="{FF2B5EF4-FFF2-40B4-BE49-F238E27FC236}">
                <a16:creationId xmlns:a16="http://schemas.microsoft.com/office/drawing/2014/main" id="{5F90BF35-D320-98F1-BE54-53CB4F6A4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5B1D941-7AEC-C2D3-058D-F7D910EBB4C4}"/>
              </a:ext>
            </a:extLst>
          </p:cNvPr>
          <p:cNvSpPr txBox="1"/>
          <p:nvPr/>
        </p:nvSpPr>
        <p:spPr>
          <a:xfrm>
            <a:off x="1008184" y="174032"/>
            <a:ext cx="10175631" cy="1111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Trojan Horse Method</a:t>
            </a:r>
          </a:p>
        </p:txBody>
      </p:sp>
      <p:pic>
        <p:nvPicPr>
          <p:cNvPr id="10" name="Immagine 9" descr="Immagine che contiene logo, Carattere, Elementi grafici, bianco&#10;&#10;Il contenuto generato dall'IA potrebbe non essere corretto.">
            <a:extLst>
              <a:ext uri="{FF2B5EF4-FFF2-40B4-BE49-F238E27FC236}">
                <a16:creationId xmlns:a16="http://schemas.microsoft.com/office/drawing/2014/main" id="{780D30C7-EABB-8906-B029-2CA38D4AC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2" b="28900"/>
          <a:stretch>
            <a:fillRect/>
          </a:stretch>
        </p:blipFill>
        <p:spPr>
          <a:xfrm>
            <a:off x="299126" y="401503"/>
            <a:ext cx="1604489" cy="777663"/>
          </a:xfrm>
          <a:prstGeom prst="rect">
            <a:avLst/>
          </a:prstGeom>
        </p:spPr>
      </p:pic>
      <p:pic>
        <p:nvPicPr>
          <p:cNvPr id="12" name="Immagine 11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0EE4DBAD-C6F6-B5D3-3744-87013B90D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891" y="425656"/>
            <a:ext cx="1264283" cy="92466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A4A378F1-666B-0F26-51C7-48F5D768F8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9" y="1327727"/>
            <a:ext cx="1566097" cy="14267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DE7B89F-8E8F-C0B2-02D3-9CA605C6C8A9}"/>
              </a:ext>
            </a:extLst>
          </p:cNvPr>
          <p:cNvSpPr txBox="1"/>
          <p:nvPr/>
        </p:nvSpPr>
        <p:spPr>
          <a:xfrm>
            <a:off x="3069001" y="1305685"/>
            <a:ext cx="6881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idea of the </a:t>
            </a:r>
            <a:r>
              <a:rPr lang="it-IT" sz="20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THM</a:t>
            </a:r>
            <a:r>
              <a:rPr lang="it-IT" sz="20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000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is</a:t>
            </a:r>
            <a:r>
              <a:rPr lang="it-IT" sz="20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to </a:t>
            </a:r>
            <a:r>
              <a:rPr lang="it-IT" sz="2000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extract</a:t>
            </a:r>
            <a:r>
              <a:rPr lang="it-IT" sz="20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the cross </a:t>
            </a:r>
            <a:r>
              <a:rPr lang="it-IT" sz="2000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section</a:t>
            </a:r>
            <a:r>
              <a:rPr lang="it-IT" sz="20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of an </a:t>
            </a:r>
            <a:r>
              <a:rPr lang="it-IT" sz="2000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astrophysically</a:t>
            </a:r>
            <a:r>
              <a:rPr lang="it-IT" sz="20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000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relevant</a:t>
            </a:r>
            <a:r>
              <a:rPr lang="it-IT" sz="20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000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two</a:t>
            </a:r>
            <a:r>
              <a:rPr lang="it-IT" sz="20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-body </a:t>
            </a:r>
            <a:r>
              <a:rPr lang="it-IT" sz="2000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reaction</a:t>
            </a:r>
            <a:r>
              <a:rPr lang="it-IT" sz="20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A+x</a:t>
            </a:r>
            <a:r>
              <a:rPr lang="it-IT" sz="20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c+C</a:t>
            </a:r>
            <a:r>
              <a:rPr lang="it-IT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it-IT" sz="2000" i="1" dirty="0" err="1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at</a:t>
            </a:r>
            <a:r>
              <a:rPr lang="it-IT" sz="2000" i="1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it-IT" sz="2000" i="1" dirty="0" err="1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low</a:t>
            </a:r>
            <a:r>
              <a:rPr lang="it-IT" sz="2000" i="1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it-IT" sz="2000" i="1" dirty="0" err="1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energies</a:t>
            </a:r>
            <a:r>
              <a:rPr lang="it-IT" sz="2000" i="1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 from a </a:t>
            </a:r>
            <a:r>
              <a:rPr lang="it-IT" sz="2000" i="1" dirty="0" err="1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suitable</a:t>
            </a:r>
            <a:r>
              <a:rPr lang="it-IT" sz="2000" i="1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it-IT" sz="2000" i="1" dirty="0" err="1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three</a:t>
            </a:r>
            <a:r>
              <a:rPr lang="it-IT" sz="2000" i="1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-body </a:t>
            </a:r>
            <a:r>
              <a:rPr lang="it-IT" sz="2000" i="1" dirty="0" err="1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reaction</a:t>
            </a:r>
            <a:r>
              <a:rPr lang="it-IT" sz="2000" i="1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it-IT" sz="20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a+Ac+C+s</a:t>
            </a:r>
            <a:endParaRPr lang="it-IT" sz="20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Immagine 5">
            <a:extLst>
              <a:ext uri="{FF2B5EF4-FFF2-40B4-BE49-F238E27FC236}">
                <a16:creationId xmlns:a16="http://schemas.microsoft.com/office/drawing/2014/main" id="{2B7FFA2D-D8C4-6CBD-25F5-74753C7C7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7664" y="2811493"/>
            <a:ext cx="3786705" cy="2550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FE2F31-DFC5-F22D-8EA6-BACB6C0DF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1985" y="2538509"/>
            <a:ext cx="44291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it-IT" sz="2000" b="1" dirty="0">
                <a:latin typeface="+mn-lt"/>
                <a:cs typeface="Times New Roman" panose="02020603050405020304" pitchFamily="18" charset="0"/>
              </a:rPr>
              <a:t>Quasi free kinematics is selected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GB" altLang="it-IT" sz="2000" b="1" dirty="0">
                <a:latin typeface="+mn-lt"/>
                <a:cs typeface="Times New Roman" panose="02020603050405020304" pitchFamily="18" charset="0"/>
              </a:rPr>
              <a:t> only </a:t>
            </a:r>
            <a:r>
              <a:rPr lang="en-GB" altLang="it-IT" sz="2000" b="1" i="1" dirty="0">
                <a:latin typeface="+mn-lt"/>
                <a:cs typeface="Times New Roman" panose="02020603050405020304" pitchFamily="18" charset="0"/>
              </a:rPr>
              <a:t>x -</a:t>
            </a:r>
            <a:r>
              <a:rPr lang="en-GB" altLang="it-IT" sz="2000" b="1" dirty="0">
                <a:latin typeface="+mn-lt"/>
                <a:cs typeface="Times New Roman" panose="02020603050405020304" pitchFamily="18" charset="0"/>
              </a:rPr>
              <a:t> A interaction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GB" altLang="it-IT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altLang="it-IT" sz="2000" b="1" i="1" dirty="0">
                <a:latin typeface="+mn-lt"/>
                <a:cs typeface="Times New Roman" panose="02020603050405020304" pitchFamily="18" charset="0"/>
              </a:rPr>
              <a:t>s</a:t>
            </a:r>
            <a:r>
              <a:rPr lang="en-GB" altLang="it-IT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it-IT" sz="2000" b="1" dirty="0">
                <a:latin typeface="+mn-lt"/>
                <a:cs typeface="Times New Roman" panose="02020603050405020304" pitchFamily="18" charset="0"/>
              </a:rPr>
              <a:t>= spectator (p</a:t>
            </a:r>
            <a:r>
              <a:rPr lang="en-US" altLang="it-IT" sz="2000" b="1" baseline="-25000" dirty="0">
                <a:latin typeface="+mn-lt"/>
                <a:cs typeface="Times New Roman" panose="02020603050405020304" pitchFamily="18" charset="0"/>
              </a:rPr>
              <a:t>s</a:t>
            </a:r>
            <a:r>
              <a:rPr lang="en-US" altLang="it-IT" sz="2000" b="1" dirty="0">
                <a:latin typeface="+mn-lt"/>
                <a:cs typeface="Times New Roman" panose="02020603050405020304" pitchFamily="18" charset="0"/>
              </a:rPr>
              <a:t>~0) </a:t>
            </a:r>
          </a:p>
        </p:txBody>
      </p:sp>
      <p:sp>
        <p:nvSpPr>
          <p:cNvPr id="7" name="Text Box 115">
            <a:extLst>
              <a:ext uri="{FF2B5EF4-FFF2-40B4-BE49-F238E27FC236}">
                <a16:creationId xmlns:a16="http://schemas.microsoft.com/office/drawing/2014/main" id="{7E2C8E8C-1286-D76C-8352-EE5BBB631561}"/>
              </a:ext>
            </a:extLst>
          </p:cNvPr>
          <p:cNvSpPr txBox="1"/>
          <p:nvPr/>
        </p:nvSpPr>
        <p:spPr>
          <a:xfrm>
            <a:off x="7101985" y="3862484"/>
            <a:ext cx="3787080" cy="17727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3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dirty="0">
                <a:solidFill>
                  <a:schemeClr val="accent1"/>
                </a:solidFill>
                <a:effectLst>
                  <a:outerShdw dist="38096" dir="2700000">
                    <a:srgbClr val="000000"/>
                  </a:outerShdw>
                </a:effectLst>
              </a:rPr>
              <a:t>               </a:t>
            </a:r>
            <a:r>
              <a:rPr lang="it-IT" sz="2400" b="1" dirty="0">
                <a:solidFill>
                  <a:schemeClr val="accent1"/>
                </a:solidFill>
                <a:effectLst>
                  <a:outerShdw dist="38096" dir="2700000">
                    <a:srgbClr val="000000"/>
                  </a:outerShdw>
                </a:effectLst>
              </a:rPr>
              <a:t>   E</a:t>
            </a:r>
            <a:r>
              <a:rPr lang="it-IT" sz="2400" b="1" baseline="-25000" dirty="0">
                <a:solidFill>
                  <a:schemeClr val="accent1"/>
                </a:solidFill>
                <a:effectLst>
                  <a:outerShdw dist="38096" dir="2700000">
                    <a:srgbClr val="000000"/>
                  </a:outerShdw>
                </a:effectLst>
              </a:rPr>
              <a:t>A </a:t>
            </a:r>
            <a:r>
              <a:rPr lang="it-IT" sz="2400" b="1" dirty="0">
                <a:solidFill>
                  <a:schemeClr val="accent1"/>
                </a:solidFill>
                <a:effectLst>
                  <a:outerShdw dist="38096" dir="2700000">
                    <a:srgbClr val="000000"/>
                  </a:outerShdw>
                </a:effectLst>
              </a:rPr>
              <a:t>&gt; </a:t>
            </a:r>
            <a:r>
              <a:rPr lang="it-IT" sz="2400" b="1" dirty="0" err="1">
                <a:solidFill>
                  <a:schemeClr val="accent1"/>
                </a:solidFill>
                <a:effectLst>
                  <a:outerShdw dist="38096" dir="2700000">
                    <a:srgbClr val="000000"/>
                  </a:outerShdw>
                </a:effectLst>
              </a:rPr>
              <a:t>E</a:t>
            </a:r>
            <a:r>
              <a:rPr lang="it-IT" sz="2400" b="1" baseline="-25000" dirty="0" err="1">
                <a:solidFill>
                  <a:schemeClr val="accent1"/>
                </a:solidFill>
                <a:effectLst>
                  <a:outerShdw dist="38096" dir="2700000">
                    <a:srgbClr val="000000"/>
                  </a:outerShdw>
                </a:effectLst>
              </a:rPr>
              <a:t>Coul</a:t>
            </a:r>
            <a:r>
              <a:rPr lang="it-IT" sz="2400" b="1" baseline="-25000" dirty="0">
                <a:solidFill>
                  <a:schemeClr val="accent1"/>
                </a:solidFill>
                <a:effectLst>
                  <a:outerShdw dist="38096" dir="2700000">
                    <a:srgbClr val="000000"/>
                  </a:outerShdw>
                </a:effectLst>
              </a:rPr>
              <a:t> </a:t>
            </a:r>
            <a:r>
              <a:rPr lang="it-IT" sz="2400" b="1" kern="0" dirty="0">
                <a:solidFill>
                  <a:schemeClr val="accent1"/>
                </a:solidFill>
                <a:effectLst>
                  <a:outerShdw dist="38096" dir="2700000">
                    <a:srgbClr val="000000"/>
                  </a:outerShdw>
                </a:effectLst>
              </a:rPr>
              <a:t> </a:t>
            </a:r>
            <a:r>
              <a:rPr lang="it-IT" sz="2400" b="1" kern="0" dirty="0">
                <a:solidFill>
                  <a:schemeClr val="accent1"/>
                </a:solidFill>
                <a:effectLst>
                  <a:outerShdw dist="38096" dir="2700000">
                    <a:srgbClr val="000000"/>
                  </a:outerShdw>
                </a:effectLst>
                <a:sym typeface="Wingdings"/>
              </a:rPr>
              <a:t> </a:t>
            </a:r>
          </a:p>
          <a:p>
            <a:pPr marL="342900" indent="-342900" defTabSz="914400">
              <a:lnSpc>
                <a:spcPct val="130000"/>
              </a:lnSpc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kern="0" dirty="0">
                <a:solidFill>
                  <a:schemeClr val="accent1"/>
                </a:solidFill>
              </a:rPr>
              <a:t>NO coulomb </a:t>
            </a:r>
            <a:r>
              <a:rPr lang="it-IT" sz="2000" b="1" kern="0" dirty="0" err="1">
                <a:solidFill>
                  <a:schemeClr val="accent1"/>
                </a:solidFill>
              </a:rPr>
              <a:t>suppression</a:t>
            </a:r>
            <a:endParaRPr lang="it-IT" sz="2000" b="1" kern="0" dirty="0">
              <a:solidFill>
                <a:schemeClr val="accent1"/>
              </a:solidFill>
            </a:endParaRPr>
          </a:p>
          <a:p>
            <a:pPr marL="342900" indent="-342900" defTabSz="914400">
              <a:lnSpc>
                <a:spcPct val="130000"/>
              </a:lnSpc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kern="0" dirty="0">
                <a:solidFill>
                  <a:schemeClr val="accent1"/>
                </a:solidFill>
              </a:rPr>
              <a:t>NO electron screening </a:t>
            </a:r>
          </a:p>
          <a:p>
            <a:pPr marL="342900" indent="-342900" defTabSz="914400">
              <a:lnSpc>
                <a:spcPct val="130000"/>
              </a:lnSpc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kern="0" dirty="0">
                <a:solidFill>
                  <a:schemeClr val="accent1"/>
                </a:solidFill>
              </a:rPr>
              <a:t>NO </a:t>
            </a:r>
            <a:r>
              <a:rPr lang="it-IT" sz="2000" b="1" kern="0" dirty="0" err="1">
                <a:solidFill>
                  <a:schemeClr val="accent1"/>
                </a:solidFill>
              </a:rPr>
              <a:t>centrifugal</a:t>
            </a:r>
            <a:r>
              <a:rPr lang="it-IT" sz="2000" b="1" kern="0" dirty="0">
                <a:solidFill>
                  <a:schemeClr val="accent1"/>
                </a:solidFill>
              </a:rPr>
              <a:t> </a:t>
            </a:r>
            <a:r>
              <a:rPr lang="it-IT" sz="2000" b="1" kern="0" dirty="0" err="1">
                <a:solidFill>
                  <a:schemeClr val="accent1"/>
                </a:solidFill>
              </a:rPr>
              <a:t>barrier</a:t>
            </a:r>
            <a:endParaRPr lang="it-IT" sz="2000" b="1" kern="0" dirty="0">
              <a:solidFill>
                <a:schemeClr val="accent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A676186-CF4D-C1F8-ED04-19C03705EF4D}"/>
              </a:ext>
            </a:extLst>
          </p:cNvPr>
          <p:cNvSpPr txBox="1"/>
          <p:nvPr/>
        </p:nvSpPr>
        <p:spPr>
          <a:xfrm>
            <a:off x="1685008" y="5904752"/>
            <a:ext cx="9649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b="1" i="1" dirty="0">
                <a:solidFill>
                  <a:schemeClr val="accent2"/>
                </a:solidFill>
              </a:rPr>
              <a:t>THM Review paper</a:t>
            </a:r>
            <a:r>
              <a:rPr lang="en-US" sz="2000" i="1" dirty="0">
                <a:solidFill>
                  <a:schemeClr val="accent2"/>
                </a:solidFill>
                <a:sym typeface="Wingdings"/>
              </a:rPr>
              <a:t> </a:t>
            </a:r>
            <a:r>
              <a:rPr lang="en-US" sz="2000" b="1" i="1" dirty="0">
                <a:solidFill>
                  <a:schemeClr val="accent2"/>
                </a:solidFill>
                <a:sym typeface="Wingdings"/>
              </a:rPr>
              <a:t>     Spitaleri C. et al., Prob. of Fund. Mod. Phys., 1991</a:t>
            </a:r>
            <a:br>
              <a:rPr lang="en-US" sz="2000" b="1" i="1" dirty="0">
                <a:solidFill>
                  <a:schemeClr val="accent2"/>
                </a:solidFill>
                <a:sym typeface="Wingdings"/>
              </a:rPr>
            </a:br>
            <a:r>
              <a:rPr lang="en-US" sz="2000" b="1" i="1" dirty="0">
                <a:solidFill>
                  <a:schemeClr val="accent2"/>
                </a:solidFill>
                <a:sym typeface="Wingdings"/>
              </a:rPr>
              <a:t>                                                    Tumino A. et al., An. Rev. </a:t>
            </a:r>
            <a:r>
              <a:rPr lang="en-US" sz="2000" b="1" i="1" dirty="0" err="1">
                <a:solidFill>
                  <a:schemeClr val="accent2"/>
                </a:solidFill>
                <a:sym typeface="Wingdings"/>
              </a:rPr>
              <a:t>Nuc</a:t>
            </a:r>
            <a:r>
              <a:rPr lang="en-US" sz="2000" b="1" i="1" dirty="0">
                <a:solidFill>
                  <a:schemeClr val="accent2"/>
                </a:solidFill>
                <a:sym typeface="Wingdings"/>
              </a:rPr>
              <a:t>. and Part. Sci. 2021</a:t>
            </a:r>
            <a:endParaRPr lang="en-US" sz="2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840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93C9DF-AA56-EDF4-74E1-B639288E4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32">
            <a:extLst>
              <a:ext uri="{FF2B5EF4-FFF2-40B4-BE49-F238E27FC236}">
                <a16:creationId xmlns:a16="http://schemas.microsoft.com/office/drawing/2014/main" id="{F01736B2-5854-03E6-9AFA-0B4C812B6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A878920-6EAF-BE7A-A2D6-E7F1DAC20A44}"/>
              </a:ext>
            </a:extLst>
          </p:cNvPr>
          <p:cNvSpPr txBox="1"/>
          <p:nvPr/>
        </p:nvSpPr>
        <p:spPr>
          <a:xfrm>
            <a:off x="1008184" y="174032"/>
            <a:ext cx="10175631" cy="1111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Conclusions</a:t>
            </a:r>
          </a:p>
        </p:txBody>
      </p:sp>
      <p:pic>
        <p:nvPicPr>
          <p:cNvPr id="10" name="Immagine 9" descr="Immagine che contiene logo, Carattere, Elementi grafici, bianco&#10;&#10;Il contenuto generato dall'IA potrebbe non essere corretto.">
            <a:extLst>
              <a:ext uri="{FF2B5EF4-FFF2-40B4-BE49-F238E27FC236}">
                <a16:creationId xmlns:a16="http://schemas.microsoft.com/office/drawing/2014/main" id="{1E52DFCF-4F52-5B97-67B1-D5A5B3334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2" b="28900"/>
          <a:stretch>
            <a:fillRect/>
          </a:stretch>
        </p:blipFill>
        <p:spPr>
          <a:xfrm>
            <a:off x="299126" y="401503"/>
            <a:ext cx="1604489" cy="777663"/>
          </a:xfrm>
          <a:prstGeom prst="rect">
            <a:avLst/>
          </a:prstGeom>
        </p:spPr>
      </p:pic>
      <p:pic>
        <p:nvPicPr>
          <p:cNvPr id="12" name="Immagine 11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8A0A07EA-BBA1-785B-EFC5-0DB965B22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891" y="425656"/>
            <a:ext cx="1264283" cy="924667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05BC79E-AA6D-82B8-C134-CE013580D8F9}"/>
              </a:ext>
            </a:extLst>
          </p:cNvPr>
          <p:cNvSpPr/>
          <p:nvPr/>
        </p:nvSpPr>
        <p:spPr>
          <a:xfrm>
            <a:off x="767191" y="1775979"/>
            <a:ext cx="1041662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accent2"/>
                </a:solidFill>
              </a:rPr>
              <a:t>The availability of radioactive ion beams at facilities like FRIB is a unique opportunity for nuclear astrophysics, as a number of reaction of primary astrophysical importance can be measured for the first time</a:t>
            </a:r>
          </a:p>
          <a:p>
            <a:pPr algn="just"/>
            <a:endParaRPr lang="en-US" sz="2000" b="1" dirty="0">
              <a:solidFill>
                <a:schemeClr val="accent2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accent2"/>
                </a:solidFill>
              </a:rPr>
              <a:t>To catch these experimental opportunities, the </a:t>
            </a:r>
            <a:r>
              <a:rPr lang="en-US" sz="2000" b="1" dirty="0" err="1">
                <a:solidFill>
                  <a:schemeClr val="accent2"/>
                </a:solidFill>
              </a:rPr>
              <a:t>Asfin</a:t>
            </a:r>
            <a:r>
              <a:rPr lang="en-US" sz="2000" b="1" dirty="0">
                <a:solidFill>
                  <a:schemeClr val="accent2"/>
                </a:solidFill>
              </a:rPr>
              <a:t> group is developing new arrays with peculiar characteristics: high-resolution, low-</a:t>
            </a:r>
            <a:r>
              <a:rPr lang="en-US" sz="2000" b="1" dirty="0" err="1">
                <a:solidFill>
                  <a:schemeClr val="accent2"/>
                </a:solidFill>
              </a:rPr>
              <a:t>threshould</a:t>
            </a:r>
            <a:r>
              <a:rPr lang="en-US" sz="2000" b="1" dirty="0">
                <a:solidFill>
                  <a:schemeClr val="accent2"/>
                </a:solidFill>
              </a:rPr>
              <a:t>, high-efficiency, compactness…</a:t>
            </a:r>
          </a:p>
          <a:p>
            <a:pPr algn="just"/>
            <a:endParaRPr lang="en-US" sz="2000" b="1" dirty="0">
              <a:solidFill>
                <a:schemeClr val="accent2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accent2"/>
                </a:solidFill>
              </a:rPr>
              <a:t>Preliminary results on methods and arrays make us confident for the new perspectives and open the way for new experimental campaigns</a:t>
            </a:r>
          </a:p>
          <a:p>
            <a:pPr algn="just"/>
            <a:endParaRPr lang="en-US" sz="2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624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ank you for your attention | Ruben Verborgh">
            <a:extLst>
              <a:ext uri="{FF2B5EF4-FFF2-40B4-BE49-F238E27FC236}">
                <a16:creationId xmlns:a16="http://schemas.microsoft.com/office/drawing/2014/main" id="{35359257-149E-52DF-303B-8F46B3E30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0863" y="2794200"/>
            <a:ext cx="5659222" cy="33955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A59F9176-CF34-C33F-1A35-5210D6A7E998}"/>
              </a:ext>
            </a:extLst>
          </p:cNvPr>
          <p:cNvSpPr/>
          <p:nvPr/>
        </p:nvSpPr>
        <p:spPr>
          <a:xfrm rot="20140780">
            <a:off x="1687153" y="994354"/>
            <a:ext cx="4987420" cy="2585323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Thank </a:t>
            </a:r>
            <a:r>
              <a:rPr lang="it-IT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you</a:t>
            </a:r>
            <a:r>
              <a:rPr lang="it-IT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for </a:t>
            </a:r>
            <a:r>
              <a:rPr lang="it-IT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your</a:t>
            </a:r>
            <a:r>
              <a:rPr lang="it-IT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it-IT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attention</a:t>
            </a:r>
            <a:endParaRPr lang="it-IT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7399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1068C7-A882-C3C0-01B3-763A229C9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0" name="Rectangle 6150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5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71" name="Rectangle 6152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Nessuna descrizione della foto disponibile.">
            <a:extLst>
              <a:ext uri="{FF2B5EF4-FFF2-40B4-BE49-F238E27FC236}">
                <a16:creationId xmlns:a16="http://schemas.microsoft.com/office/drawing/2014/main" id="{660C56C1-59A8-0FC3-9667-3B94EFCBF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7004" y="545496"/>
            <a:ext cx="4757107" cy="356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72" name="Rectangle 6154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ject 39">
            <a:extLst>
              <a:ext uri="{FF2B5EF4-FFF2-40B4-BE49-F238E27FC236}">
                <a16:creationId xmlns:a16="http://schemas.microsoft.com/office/drawing/2014/main" id="{29599C10-BE1D-786E-7827-CB9C8CAA699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50181" y="798896"/>
            <a:ext cx="2363621" cy="1645921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D2954C3A-620D-BECA-1664-D8BBF0C6130E}"/>
              </a:ext>
            </a:extLst>
          </p:cNvPr>
          <p:cNvSpPr txBox="1"/>
          <p:nvPr/>
        </p:nvSpPr>
        <p:spPr>
          <a:xfrm>
            <a:off x="6597004" y="4180305"/>
            <a:ext cx="4777842" cy="10981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945" algn="ctr">
              <a:lnSpc>
                <a:spcPts val="1675"/>
              </a:lnSpc>
              <a:spcBef>
                <a:spcPts val="100"/>
              </a:spcBef>
            </a:pPr>
            <a:r>
              <a:rPr sz="1400" spc="110" dirty="0">
                <a:cs typeface="Arial"/>
              </a:rPr>
              <a:t>@</a:t>
            </a:r>
            <a:r>
              <a:rPr sz="1400" b="1" spc="110" dirty="0">
                <a:cs typeface="Arial"/>
              </a:rPr>
              <a:t>Catania</a:t>
            </a:r>
            <a:r>
              <a:rPr sz="1400" spc="110" dirty="0">
                <a:cs typeface="Arial"/>
              </a:rPr>
              <a:t>:</a:t>
            </a:r>
            <a:r>
              <a:rPr sz="1400" spc="70" dirty="0">
                <a:cs typeface="Arial"/>
              </a:rPr>
              <a:t> </a:t>
            </a:r>
            <a:r>
              <a:rPr sz="1400" dirty="0">
                <a:cs typeface="Arial"/>
              </a:rPr>
              <a:t>A.</a:t>
            </a:r>
            <a:r>
              <a:rPr sz="1400" spc="75" dirty="0">
                <a:cs typeface="Arial"/>
              </a:rPr>
              <a:t> </a:t>
            </a:r>
            <a:r>
              <a:rPr sz="1400" spc="70" dirty="0">
                <a:cs typeface="Arial"/>
              </a:rPr>
              <a:t>Bonasera,</a:t>
            </a:r>
            <a:r>
              <a:rPr sz="1400" spc="90" dirty="0">
                <a:cs typeface="Arial"/>
              </a:rPr>
              <a:t> </a:t>
            </a:r>
            <a:r>
              <a:rPr sz="1400" dirty="0">
                <a:cs typeface="Arial"/>
              </a:rPr>
              <a:t>S.</a:t>
            </a:r>
            <a:r>
              <a:rPr sz="1400" spc="80" dirty="0">
                <a:cs typeface="Arial"/>
              </a:rPr>
              <a:t> </a:t>
            </a:r>
            <a:r>
              <a:rPr sz="1400" spc="75" dirty="0">
                <a:cs typeface="Arial"/>
              </a:rPr>
              <a:t>Cherubini, </a:t>
            </a:r>
            <a:r>
              <a:rPr sz="1400" dirty="0">
                <a:cs typeface="Arial"/>
              </a:rPr>
              <a:t>G.</a:t>
            </a:r>
            <a:r>
              <a:rPr sz="1400" spc="70" dirty="0">
                <a:cs typeface="Arial"/>
              </a:rPr>
              <a:t> </a:t>
            </a:r>
            <a:r>
              <a:rPr sz="1400" spc="85" dirty="0">
                <a:cs typeface="Arial"/>
              </a:rPr>
              <a:t>D’Agata,</a:t>
            </a:r>
            <a:r>
              <a:rPr sz="1400" spc="75" dirty="0">
                <a:cs typeface="Arial"/>
              </a:rPr>
              <a:t> </a:t>
            </a:r>
            <a:r>
              <a:rPr sz="1400" dirty="0">
                <a:cs typeface="Arial"/>
              </a:rPr>
              <a:t>A.</a:t>
            </a:r>
            <a:r>
              <a:rPr sz="1400" spc="75" dirty="0">
                <a:cs typeface="Arial"/>
              </a:rPr>
              <a:t> </a:t>
            </a:r>
            <a:r>
              <a:rPr sz="1400" spc="60" dirty="0">
                <a:cs typeface="Arial"/>
              </a:rPr>
              <a:t>Di</a:t>
            </a:r>
            <a:r>
              <a:rPr sz="1400" spc="80" dirty="0">
                <a:cs typeface="Arial"/>
              </a:rPr>
              <a:t> </a:t>
            </a:r>
            <a:r>
              <a:rPr sz="1400" spc="55" dirty="0">
                <a:cs typeface="Arial"/>
              </a:rPr>
              <a:t>Pietro,</a:t>
            </a:r>
            <a:r>
              <a:rPr sz="1400" spc="75" dirty="0">
                <a:cs typeface="Arial"/>
              </a:rPr>
              <a:t> </a:t>
            </a:r>
            <a:r>
              <a:rPr sz="1400" spc="-120" dirty="0">
                <a:cs typeface="Arial"/>
              </a:rPr>
              <a:t>P.</a:t>
            </a:r>
            <a:r>
              <a:rPr sz="1400" spc="80" dirty="0">
                <a:cs typeface="Arial"/>
              </a:rPr>
              <a:t> </a:t>
            </a:r>
            <a:r>
              <a:rPr sz="1400" spc="55" dirty="0">
                <a:cs typeface="Arial"/>
              </a:rPr>
              <a:t>Figuera,</a:t>
            </a:r>
            <a:r>
              <a:rPr lang="it-IT" sz="1400" spc="55" dirty="0">
                <a:cs typeface="Arial"/>
              </a:rPr>
              <a:t> S. Gammino,</a:t>
            </a:r>
            <a:r>
              <a:rPr sz="1400" spc="70" dirty="0">
                <a:cs typeface="Arial"/>
              </a:rPr>
              <a:t> </a:t>
            </a:r>
            <a:r>
              <a:rPr sz="1400" dirty="0">
                <a:cs typeface="Arial"/>
              </a:rPr>
              <a:t>G.L.</a:t>
            </a:r>
            <a:r>
              <a:rPr sz="1400" spc="75" dirty="0">
                <a:cs typeface="Arial"/>
              </a:rPr>
              <a:t> </a:t>
            </a:r>
            <a:r>
              <a:rPr sz="1400" spc="60" dirty="0">
                <a:cs typeface="Arial"/>
              </a:rPr>
              <a:t>Guardo,</a:t>
            </a:r>
            <a:r>
              <a:rPr lang="it-IT" sz="1400" spc="60" dirty="0">
                <a:cs typeface="Arial"/>
              </a:rPr>
              <a:t> </a:t>
            </a:r>
            <a:r>
              <a:rPr sz="1400" dirty="0">
                <a:cs typeface="Arial"/>
              </a:rPr>
              <a:t>M.</a:t>
            </a:r>
            <a:r>
              <a:rPr sz="1400" spc="85" dirty="0">
                <a:cs typeface="Arial"/>
              </a:rPr>
              <a:t> </a:t>
            </a:r>
            <a:r>
              <a:rPr sz="1400" spc="70" dirty="0">
                <a:cs typeface="Arial"/>
              </a:rPr>
              <a:t>Gulino,</a:t>
            </a:r>
            <a:r>
              <a:rPr sz="1400" spc="85" dirty="0">
                <a:cs typeface="Arial"/>
              </a:rPr>
              <a:t> </a:t>
            </a:r>
            <a:r>
              <a:rPr sz="1400" dirty="0">
                <a:cs typeface="Arial"/>
              </a:rPr>
              <a:t>M.</a:t>
            </a:r>
            <a:r>
              <a:rPr sz="1400" spc="85" dirty="0">
                <a:cs typeface="Arial"/>
              </a:rPr>
              <a:t> </a:t>
            </a:r>
            <a:r>
              <a:rPr sz="1400" dirty="0">
                <a:cs typeface="Arial"/>
              </a:rPr>
              <a:t>La</a:t>
            </a:r>
            <a:r>
              <a:rPr sz="1400" spc="95" dirty="0">
                <a:cs typeface="Arial"/>
              </a:rPr>
              <a:t> </a:t>
            </a:r>
            <a:r>
              <a:rPr sz="1400" spc="75" dirty="0">
                <a:cs typeface="Arial"/>
              </a:rPr>
              <a:t>Cognata,</a:t>
            </a:r>
            <a:r>
              <a:rPr sz="1400" spc="175" dirty="0">
                <a:cs typeface="Arial"/>
              </a:rPr>
              <a:t> </a:t>
            </a:r>
            <a:r>
              <a:rPr sz="1400" spc="90" dirty="0">
                <a:cs typeface="Arial"/>
              </a:rPr>
              <a:t>L.</a:t>
            </a:r>
            <a:r>
              <a:rPr sz="1400" spc="135" dirty="0">
                <a:cs typeface="Arial"/>
              </a:rPr>
              <a:t> </a:t>
            </a:r>
            <a:r>
              <a:rPr sz="1400" spc="114" dirty="0">
                <a:cs typeface="Arial"/>
              </a:rPr>
              <a:t>Lamia,</a:t>
            </a:r>
            <a:r>
              <a:rPr sz="1400" spc="85" dirty="0">
                <a:cs typeface="Arial"/>
              </a:rPr>
              <a:t> </a:t>
            </a:r>
            <a:r>
              <a:rPr sz="1400" spc="50" dirty="0">
                <a:cs typeface="Arial"/>
              </a:rPr>
              <a:t>D.</a:t>
            </a:r>
            <a:r>
              <a:rPr sz="1400" spc="85" dirty="0">
                <a:cs typeface="Arial"/>
              </a:rPr>
              <a:t> </a:t>
            </a:r>
            <a:r>
              <a:rPr sz="1400" spc="90" dirty="0">
                <a:cs typeface="Arial"/>
              </a:rPr>
              <a:t>Lattuada,</a:t>
            </a:r>
            <a:r>
              <a:rPr sz="1400" spc="80" dirty="0">
                <a:cs typeface="Arial"/>
              </a:rPr>
              <a:t> </a:t>
            </a:r>
            <a:r>
              <a:rPr sz="1400" dirty="0">
                <a:cs typeface="Arial"/>
              </a:rPr>
              <a:t>A.A.</a:t>
            </a:r>
            <a:r>
              <a:rPr sz="1400" spc="90" dirty="0">
                <a:cs typeface="Arial"/>
              </a:rPr>
              <a:t> </a:t>
            </a:r>
            <a:r>
              <a:rPr sz="1400" spc="70" dirty="0">
                <a:cs typeface="Arial"/>
              </a:rPr>
              <a:t>Oliva,</a:t>
            </a:r>
            <a:r>
              <a:rPr sz="1400" spc="120" dirty="0">
                <a:cs typeface="Arial"/>
              </a:rPr>
              <a:t> </a:t>
            </a:r>
            <a:r>
              <a:rPr sz="1400" b="1" spc="100" dirty="0">
                <a:cs typeface="Arial"/>
              </a:rPr>
              <a:t>R.G.</a:t>
            </a:r>
            <a:r>
              <a:rPr sz="1400" b="1" spc="135" dirty="0">
                <a:cs typeface="Arial"/>
              </a:rPr>
              <a:t> </a:t>
            </a:r>
            <a:r>
              <a:rPr sz="1400" b="1" spc="105" dirty="0">
                <a:cs typeface="Arial"/>
              </a:rPr>
              <a:t>Pizzone</a:t>
            </a:r>
            <a:r>
              <a:rPr sz="1400" spc="105" dirty="0">
                <a:cs typeface="Arial"/>
              </a:rPr>
              <a:t>,</a:t>
            </a:r>
            <a:r>
              <a:rPr sz="1400" spc="85" dirty="0">
                <a:cs typeface="Arial"/>
              </a:rPr>
              <a:t> </a:t>
            </a:r>
            <a:r>
              <a:rPr sz="1400" spc="-20" dirty="0">
                <a:cs typeface="Arial"/>
              </a:rPr>
              <a:t>G.G. </a:t>
            </a:r>
            <a:r>
              <a:rPr sz="1400" spc="60" dirty="0">
                <a:cs typeface="Arial"/>
              </a:rPr>
              <a:t>Rapisarda</a:t>
            </a:r>
            <a:r>
              <a:rPr sz="1400" spc="50" dirty="0">
                <a:cs typeface="Arial"/>
              </a:rPr>
              <a:t>,</a:t>
            </a:r>
            <a:r>
              <a:rPr sz="1400" spc="70" dirty="0">
                <a:cs typeface="Arial"/>
              </a:rPr>
              <a:t> </a:t>
            </a:r>
            <a:r>
              <a:rPr sz="1400" dirty="0">
                <a:cs typeface="Arial"/>
              </a:rPr>
              <a:t>S.</a:t>
            </a:r>
            <a:r>
              <a:rPr sz="1400" spc="65" dirty="0">
                <a:cs typeface="Arial"/>
              </a:rPr>
              <a:t> </a:t>
            </a:r>
            <a:r>
              <a:rPr sz="1400" spc="70" dirty="0">
                <a:cs typeface="Arial"/>
              </a:rPr>
              <a:t>Romano, </a:t>
            </a:r>
            <a:r>
              <a:rPr sz="1400" spc="50" dirty="0">
                <a:cs typeface="Arial"/>
              </a:rPr>
              <a:t>D.</a:t>
            </a:r>
            <a:r>
              <a:rPr sz="1400" spc="70" dirty="0">
                <a:cs typeface="Arial"/>
              </a:rPr>
              <a:t> </a:t>
            </a:r>
            <a:r>
              <a:rPr sz="1400" spc="80" dirty="0">
                <a:cs typeface="Arial"/>
              </a:rPr>
              <a:t>Santonocito,</a:t>
            </a:r>
            <a:r>
              <a:rPr sz="1400" spc="70" dirty="0">
                <a:cs typeface="Arial"/>
              </a:rPr>
              <a:t> </a:t>
            </a:r>
            <a:r>
              <a:rPr sz="1400" dirty="0">
                <a:cs typeface="Arial"/>
              </a:rPr>
              <a:t>M.L.</a:t>
            </a:r>
            <a:r>
              <a:rPr sz="1400" spc="70" dirty="0">
                <a:cs typeface="Arial"/>
              </a:rPr>
              <a:t> </a:t>
            </a:r>
            <a:r>
              <a:rPr sz="1400" spc="55" dirty="0">
                <a:cs typeface="Arial"/>
              </a:rPr>
              <a:t>Sergi,</a:t>
            </a:r>
            <a:r>
              <a:rPr sz="1400" spc="70" dirty="0">
                <a:cs typeface="Arial"/>
              </a:rPr>
              <a:t> </a:t>
            </a:r>
            <a:r>
              <a:rPr sz="1400" dirty="0">
                <a:cs typeface="Arial"/>
              </a:rPr>
              <a:t>R.</a:t>
            </a:r>
            <a:r>
              <a:rPr sz="1400" spc="70" dirty="0">
                <a:cs typeface="Arial"/>
              </a:rPr>
              <a:t> </a:t>
            </a:r>
            <a:r>
              <a:rPr sz="1400" spc="75" dirty="0">
                <a:cs typeface="Arial"/>
              </a:rPr>
              <a:t>Spartà,</a:t>
            </a:r>
            <a:r>
              <a:rPr sz="1400" spc="70" dirty="0">
                <a:cs typeface="Arial"/>
              </a:rPr>
              <a:t> </a:t>
            </a:r>
            <a:r>
              <a:rPr sz="1400" dirty="0">
                <a:cs typeface="Arial"/>
              </a:rPr>
              <a:t>C.</a:t>
            </a:r>
            <a:r>
              <a:rPr sz="1400" spc="70" dirty="0">
                <a:cs typeface="Arial"/>
              </a:rPr>
              <a:t> </a:t>
            </a:r>
            <a:r>
              <a:rPr sz="1400" spc="75" dirty="0">
                <a:cs typeface="Arial"/>
              </a:rPr>
              <a:t>Spitaleri,</a:t>
            </a:r>
            <a:r>
              <a:rPr sz="1400" spc="70" dirty="0">
                <a:cs typeface="Arial"/>
              </a:rPr>
              <a:t> </a:t>
            </a:r>
            <a:r>
              <a:rPr sz="1400" spc="-25" dirty="0">
                <a:cs typeface="Arial"/>
              </a:rPr>
              <a:t>A.</a:t>
            </a:r>
            <a:r>
              <a:rPr lang="it-IT" sz="1400" spc="-25" dirty="0">
                <a:cs typeface="Arial"/>
              </a:rPr>
              <a:t> </a:t>
            </a:r>
            <a:r>
              <a:rPr sz="1400" spc="45" dirty="0">
                <a:cs typeface="Arial"/>
              </a:rPr>
              <a:t>Tumino</a:t>
            </a:r>
            <a:endParaRPr sz="1400" dirty="0">
              <a:cs typeface="Arial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B6BE35E0-8B87-2C57-6E80-34231AAD5E68}"/>
              </a:ext>
            </a:extLst>
          </p:cNvPr>
          <p:cNvSpPr txBox="1"/>
          <p:nvPr/>
        </p:nvSpPr>
        <p:spPr>
          <a:xfrm>
            <a:off x="7466297" y="5278426"/>
            <a:ext cx="3039257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400" b="1" spc="110" dirty="0">
                <a:cs typeface="Arial"/>
              </a:rPr>
              <a:t>@Napoli</a:t>
            </a:r>
            <a:r>
              <a:rPr sz="1400" b="1" spc="155" dirty="0">
                <a:cs typeface="Arial"/>
              </a:rPr>
              <a:t> </a:t>
            </a:r>
            <a:r>
              <a:rPr sz="1400" dirty="0">
                <a:cs typeface="Arial"/>
              </a:rPr>
              <a:t>M.</a:t>
            </a:r>
            <a:r>
              <a:rPr sz="1400" spc="90" dirty="0">
                <a:cs typeface="Arial"/>
              </a:rPr>
              <a:t> </a:t>
            </a:r>
            <a:r>
              <a:rPr sz="1400" dirty="0">
                <a:cs typeface="Arial"/>
              </a:rPr>
              <a:t>La</a:t>
            </a:r>
            <a:r>
              <a:rPr sz="1400" spc="110" dirty="0">
                <a:cs typeface="Arial"/>
              </a:rPr>
              <a:t> </a:t>
            </a:r>
            <a:r>
              <a:rPr sz="1400" spc="100" dirty="0">
                <a:cs typeface="Arial"/>
              </a:rPr>
              <a:t>Commara</a:t>
            </a:r>
            <a:r>
              <a:rPr sz="1400" spc="120" dirty="0">
                <a:cs typeface="Arial"/>
              </a:rPr>
              <a:t> </a:t>
            </a:r>
            <a:r>
              <a:rPr sz="1400" b="1" spc="110" dirty="0">
                <a:cs typeface="Arial"/>
              </a:rPr>
              <a:t>@Padova</a:t>
            </a:r>
            <a:r>
              <a:rPr sz="1400" b="1" spc="160" dirty="0">
                <a:cs typeface="Arial"/>
              </a:rPr>
              <a:t> </a:t>
            </a:r>
            <a:r>
              <a:rPr sz="1400" dirty="0">
                <a:cs typeface="Arial"/>
              </a:rPr>
              <a:t>M.</a:t>
            </a:r>
            <a:r>
              <a:rPr sz="1400" spc="95" dirty="0">
                <a:cs typeface="Arial"/>
              </a:rPr>
              <a:t> </a:t>
            </a:r>
            <a:r>
              <a:rPr sz="1400" spc="40" dirty="0">
                <a:cs typeface="Arial"/>
              </a:rPr>
              <a:t>Mazzocco</a:t>
            </a:r>
            <a:r>
              <a:rPr lang="it-IT" sz="1400" spc="40" dirty="0">
                <a:cs typeface="Arial"/>
              </a:rPr>
              <a:t>, S. Pigliapoco, A. Togni</a:t>
            </a:r>
            <a:endParaRPr sz="1400" dirty="0">
              <a:cs typeface="Arial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A7D2D5EB-505B-F6D9-E824-7194F1ACC678}"/>
              </a:ext>
            </a:extLst>
          </p:cNvPr>
          <p:cNvSpPr txBox="1"/>
          <p:nvPr/>
        </p:nvSpPr>
        <p:spPr>
          <a:xfrm>
            <a:off x="7139176" y="5868793"/>
            <a:ext cx="369350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400" b="1" spc="114" dirty="0">
                <a:cs typeface="Arial"/>
              </a:rPr>
              <a:t>@Perugia</a:t>
            </a:r>
            <a:r>
              <a:rPr sz="1400" b="1" spc="190" dirty="0">
                <a:cs typeface="Arial"/>
              </a:rPr>
              <a:t> </a:t>
            </a:r>
            <a:r>
              <a:rPr sz="1400" b="1" dirty="0">
                <a:cs typeface="Arial"/>
              </a:rPr>
              <a:t>S.</a:t>
            </a:r>
            <a:r>
              <a:rPr sz="1400" b="1" spc="125" dirty="0">
                <a:cs typeface="Arial"/>
              </a:rPr>
              <a:t> </a:t>
            </a:r>
            <a:r>
              <a:rPr sz="1400" b="1" spc="70" dirty="0">
                <a:cs typeface="Arial"/>
              </a:rPr>
              <a:t>Palmerini</a:t>
            </a:r>
            <a:r>
              <a:rPr sz="1400" spc="70" dirty="0">
                <a:cs typeface="Arial"/>
              </a:rPr>
              <a:t>,</a:t>
            </a:r>
            <a:r>
              <a:rPr sz="1400" spc="120" dirty="0">
                <a:cs typeface="Arial"/>
              </a:rPr>
              <a:t> </a:t>
            </a:r>
            <a:r>
              <a:rPr sz="1400" dirty="0">
                <a:cs typeface="Arial"/>
              </a:rPr>
              <a:t>M.</a:t>
            </a:r>
            <a:r>
              <a:rPr sz="1400" spc="125" dirty="0">
                <a:cs typeface="Arial"/>
              </a:rPr>
              <a:t> </a:t>
            </a:r>
            <a:r>
              <a:rPr sz="1400" spc="85" dirty="0">
                <a:cs typeface="Arial"/>
              </a:rPr>
              <a:t>Limongi,</a:t>
            </a:r>
            <a:r>
              <a:rPr sz="1400" spc="120" dirty="0">
                <a:cs typeface="Arial"/>
              </a:rPr>
              <a:t> </a:t>
            </a:r>
            <a:r>
              <a:rPr sz="1400" dirty="0">
                <a:cs typeface="Arial"/>
              </a:rPr>
              <a:t>A.</a:t>
            </a:r>
            <a:r>
              <a:rPr sz="1400" spc="120" dirty="0">
                <a:cs typeface="Arial"/>
              </a:rPr>
              <a:t> </a:t>
            </a:r>
            <a:r>
              <a:rPr sz="1400" spc="65" dirty="0">
                <a:cs typeface="Arial"/>
              </a:rPr>
              <a:t>Chieffi,</a:t>
            </a:r>
            <a:r>
              <a:rPr sz="1400" spc="125" dirty="0">
                <a:cs typeface="Arial"/>
              </a:rPr>
              <a:t> </a:t>
            </a:r>
            <a:r>
              <a:rPr sz="1400" dirty="0">
                <a:cs typeface="Arial"/>
              </a:rPr>
              <a:t>M.C.</a:t>
            </a:r>
            <a:r>
              <a:rPr sz="1400" spc="114" dirty="0">
                <a:cs typeface="Arial"/>
              </a:rPr>
              <a:t> </a:t>
            </a:r>
            <a:r>
              <a:rPr sz="1400" spc="45" dirty="0">
                <a:cs typeface="Arial"/>
              </a:rPr>
              <a:t>Nucci</a:t>
            </a:r>
            <a:endParaRPr sz="1400" dirty="0">
              <a:cs typeface="Arial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AE60DE8B-7EA8-FA1A-D74A-A7DEBA186BB7}"/>
              </a:ext>
            </a:extLst>
          </p:cNvPr>
          <p:cNvSpPr txBox="1"/>
          <p:nvPr/>
        </p:nvSpPr>
        <p:spPr>
          <a:xfrm>
            <a:off x="785064" y="3164078"/>
            <a:ext cx="4842016" cy="292657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440"/>
              </a:spcBef>
            </a:pPr>
            <a:r>
              <a:rPr sz="1000" b="1" spc="70" dirty="0">
                <a:cs typeface="Arial"/>
              </a:rPr>
              <a:t>Collaborations</a:t>
            </a:r>
            <a:endParaRPr sz="1000" dirty="0">
              <a:cs typeface="Arial"/>
            </a:endParaRPr>
          </a:p>
          <a:p>
            <a:pPr marL="12700" marR="521970" algn="ctr">
              <a:lnSpc>
                <a:spcPct val="115900"/>
              </a:lnSpc>
              <a:spcBef>
                <a:spcPts val="140"/>
              </a:spcBef>
            </a:pPr>
            <a:r>
              <a:rPr sz="1000" i="1" spc="50" dirty="0">
                <a:cs typeface="Arial"/>
              </a:rPr>
              <a:t>Cyclotron</a:t>
            </a:r>
            <a:r>
              <a:rPr sz="1000" i="1" spc="190" dirty="0">
                <a:cs typeface="Arial"/>
              </a:rPr>
              <a:t> </a:t>
            </a:r>
            <a:r>
              <a:rPr sz="1000" i="1" dirty="0">
                <a:cs typeface="Arial"/>
              </a:rPr>
              <a:t>Institute,Texas</a:t>
            </a:r>
            <a:r>
              <a:rPr sz="1000" i="1" spc="195" dirty="0">
                <a:cs typeface="Arial"/>
              </a:rPr>
              <a:t> </a:t>
            </a:r>
            <a:r>
              <a:rPr sz="1000" i="1" dirty="0">
                <a:cs typeface="Arial"/>
              </a:rPr>
              <a:t>A&amp;M,US</a:t>
            </a:r>
            <a:r>
              <a:rPr sz="1000" dirty="0">
                <a:cs typeface="Arial"/>
              </a:rPr>
              <a:t>:</a:t>
            </a:r>
            <a:r>
              <a:rPr sz="1000" spc="204" dirty="0">
                <a:cs typeface="Arial"/>
              </a:rPr>
              <a:t> </a:t>
            </a:r>
            <a:r>
              <a:rPr sz="1000" dirty="0">
                <a:cs typeface="Arial"/>
              </a:rPr>
              <a:t>R.</a:t>
            </a:r>
            <a:r>
              <a:rPr sz="1000" spc="210" dirty="0">
                <a:cs typeface="Arial"/>
              </a:rPr>
              <a:t> </a:t>
            </a:r>
            <a:r>
              <a:rPr sz="1000" dirty="0">
                <a:cs typeface="Arial"/>
              </a:rPr>
              <a:t>Tribble,</a:t>
            </a:r>
            <a:r>
              <a:rPr sz="1000" spc="204" dirty="0">
                <a:cs typeface="Arial"/>
              </a:rPr>
              <a:t> </a:t>
            </a:r>
            <a:r>
              <a:rPr sz="1000" dirty="0">
                <a:cs typeface="Arial"/>
              </a:rPr>
              <a:t>V.</a:t>
            </a:r>
            <a:r>
              <a:rPr sz="1000" spc="210" dirty="0">
                <a:cs typeface="Arial"/>
              </a:rPr>
              <a:t> </a:t>
            </a:r>
            <a:r>
              <a:rPr sz="1000" spc="35" dirty="0">
                <a:cs typeface="Arial"/>
              </a:rPr>
              <a:t>Goldber </a:t>
            </a:r>
            <a:r>
              <a:rPr sz="1000" dirty="0">
                <a:cs typeface="Arial"/>
              </a:rPr>
              <a:t>Texas</a:t>
            </a:r>
            <a:r>
              <a:rPr sz="1000" spc="65" dirty="0">
                <a:cs typeface="Arial"/>
              </a:rPr>
              <a:t> </a:t>
            </a:r>
            <a:r>
              <a:rPr sz="1000" i="1" dirty="0">
                <a:cs typeface="Arial"/>
              </a:rPr>
              <a:t>A&amp;M</a:t>
            </a:r>
            <a:r>
              <a:rPr sz="1000" i="1" spc="70" dirty="0">
                <a:cs typeface="Arial"/>
              </a:rPr>
              <a:t> </a:t>
            </a:r>
            <a:r>
              <a:rPr sz="1000" i="1" spc="55" dirty="0">
                <a:cs typeface="Arial"/>
              </a:rPr>
              <a:t>Commerce</a:t>
            </a:r>
            <a:r>
              <a:rPr sz="1000" i="1" spc="95" dirty="0">
                <a:cs typeface="Arial"/>
              </a:rPr>
              <a:t> </a:t>
            </a:r>
            <a:r>
              <a:rPr sz="1000" i="1" dirty="0">
                <a:cs typeface="Arial"/>
              </a:rPr>
              <a:t>US</a:t>
            </a:r>
            <a:r>
              <a:rPr sz="1000" dirty="0">
                <a:cs typeface="Arial"/>
              </a:rPr>
              <a:t>:</a:t>
            </a:r>
            <a:r>
              <a:rPr sz="1000" spc="70" dirty="0">
                <a:cs typeface="Arial"/>
              </a:rPr>
              <a:t> </a:t>
            </a:r>
            <a:r>
              <a:rPr sz="1000" dirty="0">
                <a:cs typeface="Arial"/>
              </a:rPr>
              <a:t>C.</a:t>
            </a:r>
            <a:r>
              <a:rPr sz="1000" spc="90" dirty="0">
                <a:cs typeface="Arial"/>
              </a:rPr>
              <a:t> </a:t>
            </a:r>
            <a:r>
              <a:rPr sz="1000" spc="45" dirty="0">
                <a:cs typeface="Arial"/>
              </a:rPr>
              <a:t>Bertulani</a:t>
            </a:r>
            <a:endParaRPr sz="1000" dirty="0"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200"/>
              </a:spcBef>
            </a:pPr>
            <a:r>
              <a:rPr sz="1000" i="1" dirty="0">
                <a:cs typeface="Arial"/>
              </a:rPr>
              <a:t>Florida</a:t>
            </a:r>
            <a:r>
              <a:rPr sz="1000" i="1" spc="114" dirty="0">
                <a:cs typeface="Arial"/>
              </a:rPr>
              <a:t> </a:t>
            </a:r>
            <a:r>
              <a:rPr sz="1000" i="1" spc="55" dirty="0">
                <a:cs typeface="Arial"/>
              </a:rPr>
              <a:t>State</a:t>
            </a:r>
            <a:r>
              <a:rPr sz="1000" i="1" spc="135" dirty="0">
                <a:cs typeface="Arial"/>
              </a:rPr>
              <a:t> </a:t>
            </a:r>
            <a:r>
              <a:rPr sz="1000" i="1" spc="55" dirty="0">
                <a:cs typeface="Arial"/>
              </a:rPr>
              <a:t>University</a:t>
            </a:r>
            <a:r>
              <a:rPr sz="1000" i="1" spc="110" dirty="0">
                <a:cs typeface="Arial"/>
              </a:rPr>
              <a:t> </a:t>
            </a:r>
            <a:r>
              <a:rPr sz="1000" i="1" dirty="0">
                <a:cs typeface="Arial"/>
              </a:rPr>
              <a:t>US</a:t>
            </a:r>
            <a:r>
              <a:rPr sz="1000" dirty="0">
                <a:cs typeface="Arial"/>
              </a:rPr>
              <a:t>:</a:t>
            </a:r>
            <a:r>
              <a:rPr sz="1000" spc="120" dirty="0">
                <a:cs typeface="Arial"/>
              </a:rPr>
              <a:t> </a:t>
            </a:r>
            <a:r>
              <a:rPr sz="1000" dirty="0">
                <a:cs typeface="Arial"/>
              </a:rPr>
              <a:t>I.</a:t>
            </a:r>
            <a:r>
              <a:rPr sz="1000" spc="130" dirty="0">
                <a:cs typeface="Arial"/>
              </a:rPr>
              <a:t> </a:t>
            </a:r>
            <a:r>
              <a:rPr sz="1000" spc="45" dirty="0">
                <a:cs typeface="Arial"/>
              </a:rPr>
              <a:t>Wiedenhofer</a:t>
            </a:r>
            <a:endParaRPr sz="1000" dirty="0"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210"/>
              </a:spcBef>
            </a:pPr>
            <a:r>
              <a:rPr sz="1000" i="1" spc="50" dirty="0">
                <a:cs typeface="Arial"/>
              </a:rPr>
              <a:t>Notre</a:t>
            </a:r>
            <a:r>
              <a:rPr sz="1000" i="1" spc="120" dirty="0">
                <a:cs typeface="Arial"/>
              </a:rPr>
              <a:t> </a:t>
            </a:r>
            <a:r>
              <a:rPr sz="1000" i="1" spc="60" dirty="0">
                <a:cs typeface="Arial"/>
              </a:rPr>
              <a:t>Dame</a:t>
            </a:r>
            <a:r>
              <a:rPr sz="1000" i="1" spc="120" dirty="0">
                <a:cs typeface="Arial"/>
              </a:rPr>
              <a:t> </a:t>
            </a:r>
            <a:r>
              <a:rPr sz="1000" i="1" spc="55" dirty="0">
                <a:cs typeface="Arial"/>
              </a:rPr>
              <a:t>University</a:t>
            </a:r>
            <a:r>
              <a:rPr sz="1000" i="1" spc="100" dirty="0">
                <a:cs typeface="Arial"/>
              </a:rPr>
              <a:t> </a:t>
            </a:r>
            <a:r>
              <a:rPr sz="1000" i="1" spc="10" dirty="0">
                <a:cs typeface="Arial"/>
              </a:rPr>
              <a:t>US</a:t>
            </a:r>
            <a:r>
              <a:rPr sz="1000" spc="10" dirty="0">
                <a:cs typeface="Arial"/>
              </a:rPr>
              <a:t>:</a:t>
            </a:r>
            <a:r>
              <a:rPr sz="1000" spc="95" dirty="0">
                <a:cs typeface="Arial"/>
              </a:rPr>
              <a:t> </a:t>
            </a:r>
            <a:r>
              <a:rPr sz="1000" spc="10" dirty="0">
                <a:cs typeface="Arial"/>
              </a:rPr>
              <a:t>M.</a:t>
            </a:r>
            <a:r>
              <a:rPr sz="1000" spc="125" dirty="0">
                <a:cs typeface="Arial"/>
              </a:rPr>
              <a:t> </a:t>
            </a:r>
            <a:r>
              <a:rPr sz="1000" spc="10" dirty="0">
                <a:cs typeface="Arial"/>
              </a:rPr>
              <a:t>Wiescher,</a:t>
            </a:r>
            <a:r>
              <a:rPr sz="1000" spc="120" dirty="0">
                <a:cs typeface="Arial"/>
              </a:rPr>
              <a:t> </a:t>
            </a:r>
            <a:r>
              <a:rPr sz="1000" spc="10" dirty="0">
                <a:cs typeface="Arial"/>
              </a:rPr>
              <a:t>M.</a:t>
            </a:r>
            <a:r>
              <a:rPr sz="1000" spc="105" dirty="0">
                <a:cs typeface="Arial"/>
              </a:rPr>
              <a:t> </a:t>
            </a:r>
            <a:r>
              <a:rPr sz="1000" spc="-10" dirty="0">
                <a:cs typeface="Arial"/>
              </a:rPr>
              <a:t>Couder</a:t>
            </a:r>
            <a:endParaRPr sz="1000" dirty="0">
              <a:cs typeface="Arial"/>
            </a:endParaRPr>
          </a:p>
          <a:p>
            <a:pPr marL="12700" marR="5080" algn="ctr">
              <a:lnSpc>
                <a:spcPct val="115900"/>
              </a:lnSpc>
            </a:pPr>
            <a:r>
              <a:rPr sz="1000" i="1" dirty="0">
                <a:cs typeface="Arial"/>
              </a:rPr>
              <a:t>C.N.S.</a:t>
            </a:r>
            <a:r>
              <a:rPr sz="1000" i="1" spc="160" dirty="0">
                <a:cs typeface="Arial"/>
              </a:rPr>
              <a:t> </a:t>
            </a:r>
            <a:r>
              <a:rPr sz="1000" i="1" dirty="0">
                <a:cs typeface="Arial"/>
              </a:rPr>
              <a:t>Riken,</a:t>
            </a:r>
            <a:r>
              <a:rPr sz="1000" i="1" spc="175" dirty="0">
                <a:cs typeface="Arial"/>
              </a:rPr>
              <a:t> </a:t>
            </a:r>
            <a:r>
              <a:rPr sz="1000" i="1" dirty="0">
                <a:cs typeface="Arial"/>
              </a:rPr>
              <a:t>Wako,</a:t>
            </a:r>
            <a:r>
              <a:rPr sz="1000" i="1" spc="175" dirty="0">
                <a:cs typeface="Arial"/>
              </a:rPr>
              <a:t> </a:t>
            </a:r>
            <a:r>
              <a:rPr sz="1000" i="1" dirty="0">
                <a:cs typeface="Arial"/>
              </a:rPr>
              <a:t>Japan</a:t>
            </a:r>
            <a:r>
              <a:rPr sz="1000" dirty="0">
                <a:cs typeface="Arial"/>
              </a:rPr>
              <a:t>:</a:t>
            </a:r>
            <a:r>
              <a:rPr sz="1000" spc="150" dirty="0">
                <a:cs typeface="Arial"/>
              </a:rPr>
              <a:t> </a:t>
            </a:r>
            <a:r>
              <a:rPr sz="1000" dirty="0">
                <a:cs typeface="Arial"/>
              </a:rPr>
              <a:t>S.</a:t>
            </a:r>
            <a:r>
              <a:rPr sz="1000" spc="175" dirty="0">
                <a:cs typeface="Arial"/>
              </a:rPr>
              <a:t> </a:t>
            </a:r>
            <a:r>
              <a:rPr sz="1000" dirty="0">
                <a:cs typeface="Arial"/>
              </a:rPr>
              <a:t>Kubono,</a:t>
            </a:r>
            <a:r>
              <a:rPr sz="1000" spc="160" dirty="0">
                <a:cs typeface="Arial"/>
              </a:rPr>
              <a:t> </a:t>
            </a:r>
            <a:r>
              <a:rPr sz="1000" dirty="0">
                <a:cs typeface="Arial"/>
              </a:rPr>
              <a:t>H.</a:t>
            </a:r>
            <a:r>
              <a:rPr sz="1000" spc="165" dirty="0">
                <a:cs typeface="Arial"/>
              </a:rPr>
              <a:t> </a:t>
            </a:r>
            <a:r>
              <a:rPr sz="1000" dirty="0">
                <a:cs typeface="Arial"/>
              </a:rPr>
              <a:t>Yamaguchi,</a:t>
            </a:r>
            <a:r>
              <a:rPr sz="1000" spc="175" dirty="0">
                <a:cs typeface="Arial"/>
              </a:rPr>
              <a:t> </a:t>
            </a:r>
            <a:r>
              <a:rPr sz="1000" dirty="0">
                <a:cs typeface="Arial"/>
              </a:rPr>
              <a:t>S.</a:t>
            </a:r>
            <a:r>
              <a:rPr sz="1000" spc="160" dirty="0">
                <a:cs typeface="Arial"/>
              </a:rPr>
              <a:t> </a:t>
            </a:r>
            <a:r>
              <a:rPr sz="1000" spc="-10" dirty="0">
                <a:cs typeface="Arial"/>
              </a:rPr>
              <a:t>Hayaka </a:t>
            </a:r>
            <a:r>
              <a:rPr sz="1000" i="1" spc="55" dirty="0">
                <a:cs typeface="Arial"/>
              </a:rPr>
              <a:t>University</a:t>
            </a:r>
            <a:r>
              <a:rPr sz="1000" i="1" spc="85" dirty="0">
                <a:cs typeface="Arial"/>
              </a:rPr>
              <a:t> </a:t>
            </a:r>
            <a:r>
              <a:rPr sz="1000" i="1" spc="60" dirty="0">
                <a:cs typeface="Arial"/>
              </a:rPr>
              <a:t>of</a:t>
            </a:r>
            <a:r>
              <a:rPr sz="1000" i="1" spc="95" dirty="0">
                <a:cs typeface="Arial"/>
              </a:rPr>
              <a:t> </a:t>
            </a:r>
            <a:r>
              <a:rPr sz="1000" i="1" dirty="0">
                <a:cs typeface="Arial"/>
              </a:rPr>
              <a:t>Taskent</a:t>
            </a:r>
            <a:r>
              <a:rPr sz="1000" dirty="0">
                <a:cs typeface="Arial"/>
              </a:rPr>
              <a:t>:</a:t>
            </a:r>
            <a:r>
              <a:rPr sz="1000" spc="80" dirty="0">
                <a:cs typeface="Arial"/>
              </a:rPr>
              <a:t> </a:t>
            </a:r>
            <a:r>
              <a:rPr sz="1000" dirty="0">
                <a:cs typeface="Arial"/>
              </a:rPr>
              <a:t>B.</a:t>
            </a:r>
            <a:r>
              <a:rPr sz="1000" spc="105" dirty="0">
                <a:cs typeface="Arial"/>
              </a:rPr>
              <a:t> </a:t>
            </a:r>
            <a:r>
              <a:rPr sz="1000" spc="45" dirty="0">
                <a:cs typeface="Arial"/>
              </a:rPr>
              <a:t>Irgaziev,</a:t>
            </a:r>
            <a:r>
              <a:rPr sz="1000" spc="90" dirty="0">
                <a:cs typeface="Arial"/>
              </a:rPr>
              <a:t> </a:t>
            </a:r>
            <a:r>
              <a:rPr sz="1000" dirty="0">
                <a:cs typeface="Arial"/>
              </a:rPr>
              <a:t>R.</a:t>
            </a:r>
            <a:r>
              <a:rPr sz="1000" spc="90" dirty="0">
                <a:cs typeface="Arial"/>
              </a:rPr>
              <a:t> </a:t>
            </a:r>
            <a:r>
              <a:rPr sz="1000" spc="40" dirty="0">
                <a:cs typeface="Arial"/>
              </a:rPr>
              <a:t>Yarmukhanmedov</a:t>
            </a:r>
            <a:endParaRPr sz="1000" dirty="0"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200"/>
              </a:spcBef>
            </a:pPr>
            <a:r>
              <a:rPr sz="1000" i="1" dirty="0">
                <a:cs typeface="Arial"/>
              </a:rPr>
              <a:t>CIAE,</a:t>
            </a:r>
            <a:r>
              <a:rPr sz="1000" i="1" spc="90" dirty="0">
                <a:cs typeface="Arial"/>
              </a:rPr>
              <a:t> </a:t>
            </a:r>
            <a:r>
              <a:rPr sz="1000" i="1" spc="45" dirty="0">
                <a:cs typeface="Arial"/>
              </a:rPr>
              <a:t>Beijing,</a:t>
            </a:r>
            <a:r>
              <a:rPr sz="1000" i="1" spc="95" dirty="0">
                <a:cs typeface="Arial"/>
              </a:rPr>
              <a:t> </a:t>
            </a:r>
            <a:r>
              <a:rPr sz="1000" i="1" dirty="0">
                <a:cs typeface="Arial"/>
              </a:rPr>
              <a:t>China</a:t>
            </a:r>
            <a:r>
              <a:rPr sz="1000" dirty="0">
                <a:cs typeface="Arial"/>
              </a:rPr>
              <a:t>:</a:t>
            </a:r>
            <a:r>
              <a:rPr sz="1000" spc="95" dirty="0">
                <a:cs typeface="Arial"/>
              </a:rPr>
              <a:t> </a:t>
            </a:r>
            <a:r>
              <a:rPr sz="1000" dirty="0">
                <a:cs typeface="Arial"/>
              </a:rPr>
              <a:t>S.</a:t>
            </a:r>
            <a:r>
              <a:rPr sz="1000" spc="95" dirty="0">
                <a:cs typeface="Arial"/>
              </a:rPr>
              <a:t> </a:t>
            </a:r>
            <a:r>
              <a:rPr sz="1000" spc="60" dirty="0">
                <a:cs typeface="Arial"/>
              </a:rPr>
              <a:t>Zhou,</a:t>
            </a:r>
            <a:r>
              <a:rPr sz="1000" spc="95" dirty="0">
                <a:cs typeface="Arial"/>
              </a:rPr>
              <a:t> </a:t>
            </a:r>
            <a:r>
              <a:rPr sz="1000" dirty="0">
                <a:cs typeface="Arial"/>
              </a:rPr>
              <a:t>C.</a:t>
            </a:r>
            <a:r>
              <a:rPr sz="1000" spc="90" dirty="0">
                <a:cs typeface="Arial"/>
              </a:rPr>
              <a:t> </a:t>
            </a:r>
            <a:r>
              <a:rPr sz="1000" dirty="0">
                <a:cs typeface="Arial"/>
              </a:rPr>
              <a:t>Li,</a:t>
            </a:r>
            <a:r>
              <a:rPr sz="1000" spc="95" dirty="0">
                <a:cs typeface="Arial"/>
              </a:rPr>
              <a:t> </a:t>
            </a:r>
            <a:r>
              <a:rPr sz="1000" dirty="0">
                <a:cs typeface="Arial"/>
              </a:rPr>
              <a:t>Q.</a:t>
            </a:r>
            <a:r>
              <a:rPr sz="1000" spc="95" dirty="0">
                <a:cs typeface="Arial"/>
              </a:rPr>
              <a:t> </a:t>
            </a:r>
            <a:r>
              <a:rPr sz="1000" spc="-25" dirty="0">
                <a:cs typeface="Arial"/>
              </a:rPr>
              <a:t>Wen</a:t>
            </a:r>
            <a:endParaRPr sz="1000" dirty="0">
              <a:cs typeface="Arial"/>
            </a:endParaRPr>
          </a:p>
          <a:p>
            <a:pPr marL="12700" marR="135890" algn="ctr">
              <a:lnSpc>
                <a:spcPct val="100000"/>
              </a:lnSpc>
              <a:spcBef>
                <a:spcPts val="204"/>
              </a:spcBef>
            </a:pPr>
            <a:r>
              <a:rPr sz="1000" i="1" spc="45" dirty="0">
                <a:cs typeface="Arial"/>
              </a:rPr>
              <a:t>Nuclear</a:t>
            </a:r>
            <a:r>
              <a:rPr sz="1000" i="1" spc="110" dirty="0">
                <a:cs typeface="Arial"/>
              </a:rPr>
              <a:t> </a:t>
            </a:r>
            <a:r>
              <a:rPr sz="1000" i="1" dirty="0">
                <a:cs typeface="Arial"/>
              </a:rPr>
              <a:t>Physics</a:t>
            </a:r>
            <a:r>
              <a:rPr sz="1000" i="1" spc="100" dirty="0">
                <a:cs typeface="Arial"/>
              </a:rPr>
              <a:t> </a:t>
            </a:r>
            <a:r>
              <a:rPr sz="1000" i="1" spc="65" dirty="0">
                <a:cs typeface="Arial"/>
              </a:rPr>
              <a:t>Institute,</a:t>
            </a:r>
            <a:r>
              <a:rPr sz="1000" i="1" spc="110" dirty="0">
                <a:cs typeface="Arial"/>
              </a:rPr>
              <a:t> </a:t>
            </a:r>
            <a:r>
              <a:rPr sz="1000" i="1" dirty="0">
                <a:cs typeface="Arial"/>
              </a:rPr>
              <a:t>ASCR,</a:t>
            </a:r>
            <a:r>
              <a:rPr sz="1000" i="1" spc="114" dirty="0">
                <a:cs typeface="Arial"/>
              </a:rPr>
              <a:t> </a:t>
            </a:r>
            <a:r>
              <a:rPr sz="1000" i="1" dirty="0">
                <a:cs typeface="Arial"/>
              </a:rPr>
              <a:t>Rez,</a:t>
            </a:r>
            <a:r>
              <a:rPr sz="1000" i="1" spc="125" dirty="0">
                <a:cs typeface="Arial"/>
              </a:rPr>
              <a:t> </a:t>
            </a:r>
            <a:r>
              <a:rPr sz="1000" i="1" dirty="0">
                <a:cs typeface="Arial"/>
              </a:rPr>
              <a:t>Czech</a:t>
            </a:r>
            <a:r>
              <a:rPr sz="1000" i="1" spc="110" dirty="0">
                <a:cs typeface="Arial"/>
              </a:rPr>
              <a:t> </a:t>
            </a:r>
            <a:r>
              <a:rPr sz="1000" i="1" dirty="0">
                <a:cs typeface="Arial"/>
              </a:rPr>
              <a:t>Rep</a:t>
            </a:r>
            <a:r>
              <a:rPr sz="1000" dirty="0">
                <a:cs typeface="Arial"/>
              </a:rPr>
              <a:t>.:</a:t>
            </a:r>
            <a:r>
              <a:rPr sz="1000" spc="100" dirty="0">
                <a:cs typeface="Arial"/>
              </a:rPr>
              <a:t> </a:t>
            </a:r>
            <a:r>
              <a:rPr sz="1000" dirty="0">
                <a:cs typeface="Arial"/>
              </a:rPr>
              <a:t>V.</a:t>
            </a:r>
            <a:r>
              <a:rPr sz="1000" spc="114" dirty="0">
                <a:cs typeface="Arial"/>
              </a:rPr>
              <a:t> </a:t>
            </a:r>
            <a:r>
              <a:rPr sz="1000" dirty="0">
                <a:cs typeface="Arial"/>
              </a:rPr>
              <a:t>Kroha,</a:t>
            </a:r>
            <a:r>
              <a:rPr sz="1000" spc="125" dirty="0">
                <a:cs typeface="Arial"/>
              </a:rPr>
              <a:t> </a:t>
            </a:r>
            <a:r>
              <a:rPr sz="1000" spc="-25" dirty="0">
                <a:cs typeface="Arial"/>
              </a:rPr>
              <a:t>V. </a:t>
            </a:r>
            <a:r>
              <a:rPr sz="1000" spc="50" dirty="0">
                <a:cs typeface="Arial"/>
              </a:rPr>
              <a:t>Burjan,</a:t>
            </a:r>
            <a:r>
              <a:rPr sz="1000" spc="25" dirty="0">
                <a:cs typeface="Arial"/>
              </a:rPr>
              <a:t> </a:t>
            </a:r>
            <a:r>
              <a:rPr sz="1000" spc="-65" dirty="0">
                <a:cs typeface="Arial"/>
              </a:rPr>
              <a:t>J.</a:t>
            </a:r>
            <a:r>
              <a:rPr sz="1000" spc="30" dirty="0">
                <a:cs typeface="Arial"/>
              </a:rPr>
              <a:t> </a:t>
            </a:r>
            <a:r>
              <a:rPr sz="1000" spc="-10" dirty="0">
                <a:cs typeface="Arial"/>
              </a:rPr>
              <a:t>Mrazek</a:t>
            </a:r>
            <a:endParaRPr sz="1000" dirty="0"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190"/>
              </a:spcBef>
            </a:pPr>
            <a:r>
              <a:rPr sz="1000" i="1" dirty="0">
                <a:cs typeface="Arial"/>
              </a:rPr>
              <a:t>Nipne</a:t>
            </a:r>
            <a:r>
              <a:rPr sz="1000" i="1" spc="125" dirty="0">
                <a:cs typeface="Arial"/>
              </a:rPr>
              <a:t> </a:t>
            </a:r>
            <a:r>
              <a:rPr sz="1000" i="1" dirty="0">
                <a:cs typeface="Arial"/>
              </a:rPr>
              <a:t>IFIN</a:t>
            </a:r>
            <a:r>
              <a:rPr sz="1000" i="1" spc="125" dirty="0">
                <a:cs typeface="Arial"/>
              </a:rPr>
              <a:t> </a:t>
            </a:r>
            <a:r>
              <a:rPr sz="1000" i="1" spc="50" dirty="0">
                <a:cs typeface="Arial"/>
              </a:rPr>
              <a:t>Bucharest</a:t>
            </a:r>
            <a:r>
              <a:rPr sz="1000" spc="50" dirty="0">
                <a:cs typeface="Arial"/>
              </a:rPr>
              <a:t>:</a:t>
            </a:r>
            <a:r>
              <a:rPr sz="1000" spc="110" dirty="0">
                <a:cs typeface="Arial"/>
              </a:rPr>
              <a:t> </a:t>
            </a:r>
            <a:r>
              <a:rPr sz="1000" dirty="0">
                <a:cs typeface="Arial"/>
              </a:rPr>
              <a:t>L.</a:t>
            </a:r>
            <a:r>
              <a:rPr sz="1000" spc="125" dirty="0">
                <a:cs typeface="Arial"/>
              </a:rPr>
              <a:t> </a:t>
            </a:r>
            <a:r>
              <a:rPr sz="1000" spc="-10" dirty="0">
                <a:cs typeface="Arial"/>
              </a:rPr>
              <a:t>Trache</a:t>
            </a:r>
            <a:endParaRPr sz="1000" dirty="0">
              <a:cs typeface="Arial"/>
            </a:endParaRPr>
          </a:p>
          <a:p>
            <a:pPr marL="12700" marR="1437005" algn="ctr">
              <a:lnSpc>
                <a:spcPts val="1470"/>
              </a:lnSpc>
              <a:spcBef>
                <a:spcPts val="75"/>
              </a:spcBef>
            </a:pPr>
            <a:r>
              <a:rPr sz="1000" i="1" spc="-10" dirty="0">
                <a:cs typeface="Arial"/>
              </a:rPr>
              <a:t>ELI-</a:t>
            </a:r>
            <a:r>
              <a:rPr sz="1000" i="1" dirty="0">
                <a:cs typeface="Arial"/>
              </a:rPr>
              <a:t>NP</a:t>
            </a:r>
            <a:r>
              <a:rPr sz="1000" i="1" spc="50" dirty="0">
                <a:cs typeface="Arial"/>
              </a:rPr>
              <a:t> Bucharest</a:t>
            </a:r>
            <a:r>
              <a:rPr sz="1000" spc="50" dirty="0">
                <a:cs typeface="Arial"/>
              </a:rPr>
              <a:t>:</a:t>
            </a:r>
            <a:r>
              <a:rPr sz="1000" spc="60" dirty="0">
                <a:cs typeface="Arial"/>
              </a:rPr>
              <a:t> </a:t>
            </a:r>
            <a:r>
              <a:rPr sz="1000" dirty="0">
                <a:cs typeface="Arial"/>
              </a:rPr>
              <a:t>C.</a:t>
            </a:r>
            <a:r>
              <a:rPr sz="1000" spc="60" dirty="0">
                <a:cs typeface="Arial"/>
              </a:rPr>
              <a:t> </a:t>
            </a:r>
            <a:r>
              <a:rPr sz="1000" spc="50" dirty="0">
                <a:cs typeface="Arial"/>
              </a:rPr>
              <a:t>Matei,</a:t>
            </a:r>
            <a:r>
              <a:rPr sz="1000" spc="70" dirty="0">
                <a:cs typeface="Arial"/>
              </a:rPr>
              <a:t> </a:t>
            </a:r>
            <a:r>
              <a:rPr sz="1000" dirty="0">
                <a:cs typeface="Arial"/>
              </a:rPr>
              <a:t>D.</a:t>
            </a:r>
            <a:r>
              <a:rPr sz="1000" spc="60" dirty="0">
                <a:cs typeface="Arial"/>
              </a:rPr>
              <a:t> </a:t>
            </a:r>
            <a:r>
              <a:rPr sz="1000" spc="35" dirty="0">
                <a:cs typeface="Arial"/>
              </a:rPr>
              <a:t>Balabanski </a:t>
            </a:r>
            <a:r>
              <a:rPr sz="1000" spc="60" dirty="0">
                <a:cs typeface="Arial"/>
              </a:rPr>
              <a:t>Atomki, </a:t>
            </a:r>
            <a:r>
              <a:rPr sz="1000" i="1" spc="50" dirty="0">
                <a:cs typeface="Arial"/>
              </a:rPr>
              <a:t>Debrecen,</a:t>
            </a:r>
            <a:r>
              <a:rPr sz="1000" i="1" spc="65" dirty="0">
                <a:cs typeface="Arial"/>
              </a:rPr>
              <a:t> </a:t>
            </a:r>
            <a:r>
              <a:rPr sz="1000" i="1" spc="50" dirty="0">
                <a:cs typeface="Arial"/>
              </a:rPr>
              <a:t>Hungary</a:t>
            </a:r>
            <a:r>
              <a:rPr sz="1000" spc="50" dirty="0">
                <a:cs typeface="Arial"/>
              </a:rPr>
              <a:t>:</a:t>
            </a:r>
            <a:r>
              <a:rPr sz="1000" spc="65" dirty="0">
                <a:cs typeface="Arial"/>
              </a:rPr>
              <a:t> </a:t>
            </a:r>
            <a:r>
              <a:rPr sz="1000" dirty="0">
                <a:cs typeface="Arial"/>
              </a:rPr>
              <a:t>G.</a:t>
            </a:r>
            <a:r>
              <a:rPr sz="1000" spc="60" dirty="0">
                <a:cs typeface="Arial"/>
              </a:rPr>
              <a:t> </a:t>
            </a:r>
            <a:r>
              <a:rPr sz="1000" spc="-20" dirty="0">
                <a:cs typeface="Arial"/>
              </a:rPr>
              <a:t>Kiss</a:t>
            </a:r>
            <a:endParaRPr sz="1000" dirty="0"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sz="1000" i="1" dirty="0">
                <a:cs typeface="Arial"/>
              </a:rPr>
              <a:t>CSNSM,</a:t>
            </a:r>
            <a:r>
              <a:rPr sz="1000" i="1" spc="95" dirty="0">
                <a:cs typeface="Arial"/>
              </a:rPr>
              <a:t> </a:t>
            </a:r>
            <a:r>
              <a:rPr sz="1000" i="1" dirty="0">
                <a:cs typeface="Arial"/>
              </a:rPr>
              <a:t>Orsay,</a:t>
            </a:r>
            <a:r>
              <a:rPr sz="1000" i="1" spc="100" dirty="0">
                <a:cs typeface="Arial"/>
              </a:rPr>
              <a:t> </a:t>
            </a:r>
            <a:r>
              <a:rPr sz="1000" i="1" dirty="0">
                <a:cs typeface="Arial"/>
              </a:rPr>
              <a:t>France</a:t>
            </a:r>
            <a:r>
              <a:rPr sz="1000" i="1" spc="110" dirty="0">
                <a:cs typeface="Arial"/>
              </a:rPr>
              <a:t> </a:t>
            </a:r>
            <a:r>
              <a:rPr sz="1000" spc="60" dirty="0">
                <a:cs typeface="Arial"/>
              </a:rPr>
              <a:t>:</a:t>
            </a:r>
            <a:r>
              <a:rPr sz="1000" spc="90" dirty="0">
                <a:cs typeface="Arial"/>
              </a:rPr>
              <a:t> </a:t>
            </a:r>
            <a:r>
              <a:rPr sz="1000" dirty="0">
                <a:cs typeface="Arial"/>
              </a:rPr>
              <a:t>A.</a:t>
            </a:r>
            <a:r>
              <a:rPr sz="1000" spc="95" dirty="0">
                <a:cs typeface="Arial"/>
              </a:rPr>
              <a:t> </a:t>
            </a:r>
            <a:r>
              <a:rPr sz="1000" dirty="0">
                <a:cs typeface="Arial"/>
              </a:rPr>
              <a:t>Coc</a:t>
            </a:r>
            <a:r>
              <a:rPr sz="1000" spc="100" dirty="0">
                <a:cs typeface="Arial"/>
              </a:rPr>
              <a:t> </a:t>
            </a:r>
            <a:r>
              <a:rPr sz="1000" dirty="0">
                <a:cs typeface="Arial"/>
              </a:rPr>
              <a:t>,</a:t>
            </a:r>
            <a:r>
              <a:rPr sz="1000" spc="100" dirty="0">
                <a:cs typeface="Arial"/>
              </a:rPr>
              <a:t> </a:t>
            </a:r>
            <a:r>
              <a:rPr sz="1000" spc="-45" dirty="0">
                <a:cs typeface="Arial"/>
              </a:rPr>
              <a:t>F.</a:t>
            </a:r>
            <a:r>
              <a:rPr sz="1000" spc="110" dirty="0">
                <a:cs typeface="Arial"/>
              </a:rPr>
              <a:t> </a:t>
            </a:r>
            <a:r>
              <a:rPr sz="1000" spc="60" dirty="0">
                <a:cs typeface="Arial"/>
              </a:rPr>
              <a:t>Hammache,</a:t>
            </a:r>
            <a:r>
              <a:rPr sz="1000" spc="100" dirty="0">
                <a:cs typeface="Arial"/>
              </a:rPr>
              <a:t> </a:t>
            </a:r>
            <a:r>
              <a:rPr sz="1000" dirty="0">
                <a:cs typeface="Arial"/>
              </a:rPr>
              <a:t>N.</a:t>
            </a:r>
            <a:r>
              <a:rPr sz="1000" spc="95" dirty="0">
                <a:cs typeface="Arial"/>
              </a:rPr>
              <a:t> </a:t>
            </a:r>
            <a:r>
              <a:rPr sz="1000" dirty="0">
                <a:cs typeface="Arial"/>
              </a:rPr>
              <a:t>De</a:t>
            </a:r>
            <a:r>
              <a:rPr sz="1000" spc="100" dirty="0">
                <a:cs typeface="Arial"/>
              </a:rPr>
              <a:t> </a:t>
            </a:r>
            <a:r>
              <a:rPr sz="1000" spc="-10" dirty="0">
                <a:cs typeface="Arial"/>
              </a:rPr>
              <a:t>Sereville</a:t>
            </a:r>
            <a:endParaRPr sz="1000" dirty="0"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200"/>
              </a:spcBef>
            </a:pPr>
            <a:r>
              <a:rPr sz="1000" i="1" spc="55" dirty="0">
                <a:cs typeface="Arial"/>
              </a:rPr>
              <a:t>University</a:t>
            </a:r>
            <a:r>
              <a:rPr sz="1000" i="1" spc="45" dirty="0">
                <a:cs typeface="Arial"/>
              </a:rPr>
              <a:t> </a:t>
            </a:r>
            <a:r>
              <a:rPr sz="1000" i="1" spc="60" dirty="0">
                <a:cs typeface="Arial"/>
              </a:rPr>
              <a:t>of</a:t>
            </a:r>
            <a:r>
              <a:rPr sz="1000" i="1" spc="55" dirty="0">
                <a:cs typeface="Arial"/>
              </a:rPr>
              <a:t> </a:t>
            </a:r>
            <a:r>
              <a:rPr sz="1000" i="1" spc="50" dirty="0">
                <a:cs typeface="Arial"/>
              </a:rPr>
              <a:t>Catalunya</a:t>
            </a:r>
            <a:r>
              <a:rPr sz="1000" spc="50" dirty="0">
                <a:cs typeface="Arial"/>
              </a:rPr>
              <a:t>: </a:t>
            </a:r>
            <a:r>
              <a:rPr sz="1000" spc="-65" dirty="0">
                <a:cs typeface="Arial"/>
              </a:rPr>
              <a:t>J.</a:t>
            </a:r>
            <a:r>
              <a:rPr sz="1000" spc="50" dirty="0">
                <a:cs typeface="Arial"/>
              </a:rPr>
              <a:t> </a:t>
            </a:r>
            <a:r>
              <a:rPr sz="1000" spc="-20" dirty="0">
                <a:cs typeface="Arial"/>
              </a:rPr>
              <a:t>Jose</a:t>
            </a:r>
            <a:endParaRPr sz="1000" dirty="0">
              <a:cs typeface="Arial"/>
            </a:endParaRPr>
          </a:p>
          <a:p>
            <a:pPr marL="12700" marR="322580" algn="ctr">
              <a:lnSpc>
                <a:spcPct val="115900"/>
              </a:lnSpc>
              <a:spcBef>
                <a:spcPts val="15"/>
              </a:spcBef>
            </a:pPr>
            <a:r>
              <a:rPr sz="1000" i="1" dirty="0">
                <a:cs typeface="Arial"/>
              </a:rPr>
              <a:t>Rudjer</a:t>
            </a:r>
            <a:r>
              <a:rPr sz="1000" i="1" spc="145" dirty="0">
                <a:cs typeface="Arial"/>
              </a:rPr>
              <a:t> </a:t>
            </a:r>
            <a:r>
              <a:rPr sz="1000" i="1" dirty="0">
                <a:cs typeface="Arial"/>
              </a:rPr>
              <a:t>Boskovic</a:t>
            </a:r>
            <a:r>
              <a:rPr sz="1000" i="1" spc="155" dirty="0">
                <a:cs typeface="Arial"/>
              </a:rPr>
              <a:t> </a:t>
            </a:r>
            <a:r>
              <a:rPr sz="1000" i="1" spc="65" dirty="0">
                <a:cs typeface="Arial"/>
              </a:rPr>
              <a:t>Institute</a:t>
            </a:r>
            <a:r>
              <a:rPr sz="1000" i="1" spc="150" dirty="0">
                <a:cs typeface="Arial"/>
              </a:rPr>
              <a:t> </a:t>
            </a:r>
            <a:r>
              <a:rPr sz="1000" i="1" spc="60" dirty="0">
                <a:cs typeface="Arial"/>
              </a:rPr>
              <a:t>Zagreb</a:t>
            </a:r>
            <a:r>
              <a:rPr sz="1000" i="1" spc="135" dirty="0">
                <a:cs typeface="Arial"/>
              </a:rPr>
              <a:t> </a:t>
            </a:r>
            <a:r>
              <a:rPr sz="1000" i="1" spc="45" dirty="0">
                <a:cs typeface="Arial"/>
              </a:rPr>
              <a:t>Croatia</a:t>
            </a:r>
            <a:r>
              <a:rPr sz="1000" spc="45" dirty="0">
                <a:cs typeface="Arial"/>
              </a:rPr>
              <a:t>:</a:t>
            </a:r>
            <a:r>
              <a:rPr sz="1000" spc="150" dirty="0">
                <a:cs typeface="Arial"/>
              </a:rPr>
              <a:t> </a:t>
            </a:r>
            <a:r>
              <a:rPr sz="1000" dirty="0">
                <a:cs typeface="Arial"/>
              </a:rPr>
              <a:t>N.</a:t>
            </a:r>
            <a:r>
              <a:rPr sz="1000" spc="145" dirty="0">
                <a:cs typeface="Arial"/>
              </a:rPr>
              <a:t> </a:t>
            </a:r>
            <a:r>
              <a:rPr sz="1000" dirty="0">
                <a:cs typeface="Arial"/>
              </a:rPr>
              <a:t>Soic,</a:t>
            </a:r>
            <a:r>
              <a:rPr sz="1000" spc="150" dirty="0">
                <a:cs typeface="Arial"/>
              </a:rPr>
              <a:t> </a:t>
            </a:r>
            <a:r>
              <a:rPr sz="1000" dirty="0">
                <a:cs typeface="Arial"/>
              </a:rPr>
              <a:t>M.</a:t>
            </a:r>
            <a:r>
              <a:rPr sz="1000" spc="150" dirty="0">
                <a:cs typeface="Arial"/>
              </a:rPr>
              <a:t> </a:t>
            </a:r>
            <a:r>
              <a:rPr sz="1000" spc="-10" dirty="0">
                <a:cs typeface="Arial"/>
              </a:rPr>
              <a:t>Milin </a:t>
            </a:r>
            <a:br>
              <a:rPr lang="it-IT" sz="1000" spc="20" dirty="0">
                <a:cs typeface="Arial"/>
              </a:rPr>
            </a:br>
            <a:r>
              <a:rPr sz="1000" i="1" dirty="0">
                <a:cs typeface="Arial"/>
              </a:rPr>
              <a:t>GIST,</a:t>
            </a:r>
            <a:r>
              <a:rPr sz="1000" i="1" spc="120" dirty="0">
                <a:cs typeface="Arial"/>
              </a:rPr>
              <a:t> </a:t>
            </a:r>
            <a:r>
              <a:rPr sz="1000" i="1" spc="50" dirty="0">
                <a:cs typeface="Arial"/>
              </a:rPr>
              <a:t>Gwangju,</a:t>
            </a:r>
            <a:r>
              <a:rPr sz="1000" i="1" spc="140" dirty="0">
                <a:cs typeface="Arial"/>
              </a:rPr>
              <a:t> </a:t>
            </a:r>
            <a:r>
              <a:rPr sz="1000" i="1" dirty="0">
                <a:cs typeface="Arial"/>
              </a:rPr>
              <a:t>South</a:t>
            </a:r>
            <a:r>
              <a:rPr sz="1000" i="1" spc="125" dirty="0">
                <a:cs typeface="Arial"/>
              </a:rPr>
              <a:t> </a:t>
            </a:r>
            <a:r>
              <a:rPr sz="1000" i="1" dirty="0">
                <a:cs typeface="Arial"/>
              </a:rPr>
              <a:t>Korea</a:t>
            </a:r>
            <a:r>
              <a:rPr sz="1000" dirty="0">
                <a:cs typeface="Arial"/>
              </a:rPr>
              <a:t>:</a:t>
            </a:r>
            <a:r>
              <a:rPr sz="1000" spc="110" dirty="0">
                <a:cs typeface="Arial"/>
              </a:rPr>
              <a:t> </a:t>
            </a:r>
            <a:r>
              <a:rPr sz="1000" dirty="0">
                <a:cs typeface="Arial"/>
              </a:rPr>
              <a:t>W.</a:t>
            </a:r>
            <a:r>
              <a:rPr sz="1000" spc="125" dirty="0">
                <a:cs typeface="Arial"/>
              </a:rPr>
              <a:t> </a:t>
            </a:r>
            <a:r>
              <a:rPr sz="1000" spc="-20" dirty="0">
                <a:cs typeface="Arial"/>
              </a:rPr>
              <a:t>Bang</a:t>
            </a:r>
            <a:endParaRPr sz="1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905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A89650-5D7D-4984-98B2-213AAA91B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32">
            <a:extLst>
              <a:ext uri="{FF2B5EF4-FFF2-40B4-BE49-F238E27FC236}">
                <a16:creationId xmlns:a16="http://schemas.microsoft.com/office/drawing/2014/main" id="{E9C76B6D-D785-D213-214B-CF655829F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AB5BDF1-006C-EBCB-0543-DF55748B0E73}"/>
              </a:ext>
            </a:extLst>
          </p:cNvPr>
          <p:cNvSpPr txBox="1"/>
          <p:nvPr/>
        </p:nvSpPr>
        <p:spPr>
          <a:xfrm>
            <a:off x="1008184" y="174032"/>
            <a:ext cx="10175631" cy="1111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Preliminary Study</a:t>
            </a:r>
          </a:p>
        </p:txBody>
      </p:sp>
      <p:pic>
        <p:nvPicPr>
          <p:cNvPr id="10" name="Immagine 9" descr="Immagine che contiene logo, Carattere, Elementi grafici, bianco&#10;&#10;Il contenuto generato dall'IA potrebbe non essere corretto.">
            <a:extLst>
              <a:ext uri="{FF2B5EF4-FFF2-40B4-BE49-F238E27FC236}">
                <a16:creationId xmlns:a16="http://schemas.microsoft.com/office/drawing/2014/main" id="{E335519E-7162-F3D2-7DCA-4B5127F0F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2" b="28900"/>
          <a:stretch>
            <a:fillRect/>
          </a:stretch>
        </p:blipFill>
        <p:spPr>
          <a:xfrm>
            <a:off x="299126" y="401503"/>
            <a:ext cx="1604489" cy="777663"/>
          </a:xfrm>
          <a:prstGeom prst="rect">
            <a:avLst/>
          </a:prstGeom>
        </p:spPr>
      </p:pic>
      <p:pic>
        <p:nvPicPr>
          <p:cNvPr id="12" name="Immagine 11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FA1D3CCB-960D-EB21-C96B-B029BB3F2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891" y="425656"/>
            <a:ext cx="1264283" cy="92466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EC1A104-2A8F-479B-87F0-379925A944C9}"/>
              </a:ext>
            </a:extLst>
          </p:cNvPr>
          <p:cNvSpPr txBox="1"/>
          <p:nvPr/>
        </p:nvSpPr>
        <p:spPr>
          <a:xfrm>
            <a:off x="6734588" y="4165833"/>
            <a:ext cx="38229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This allows then to determine the experimental apparatus:</a:t>
            </a:r>
          </a:p>
          <a:p>
            <a:endParaRPr lang="en-US" b="1" dirty="0"/>
          </a:p>
          <a:p>
            <a:r>
              <a:rPr lang="en-US" b="1" u="sng" baseline="30000" dirty="0">
                <a:solidFill>
                  <a:srgbClr val="008000"/>
                </a:solidFill>
              </a:rPr>
              <a:t>14</a:t>
            </a:r>
            <a:r>
              <a:rPr lang="en-US" b="1" u="sng" dirty="0">
                <a:solidFill>
                  <a:srgbClr val="008000"/>
                </a:solidFill>
              </a:rPr>
              <a:t>C detection</a:t>
            </a:r>
            <a:r>
              <a:rPr lang="en-US" b="1" dirty="0">
                <a:sym typeface="Wingdings"/>
              </a:rPr>
              <a:t> 6°&lt;</a:t>
            </a:r>
            <a:r>
              <a:rPr lang="en-US" b="1" dirty="0" err="1">
                <a:sym typeface="Wingdings"/>
              </a:rPr>
              <a:t>θ</a:t>
            </a:r>
            <a:r>
              <a:rPr lang="en-US" b="1" baseline="-25000" dirty="0" err="1">
                <a:sym typeface="Wingdings"/>
              </a:rPr>
              <a:t>C</a:t>
            </a:r>
            <a:r>
              <a:rPr lang="en-US" b="1" dirty="0">
                <a:sym typeface="Wingdings"/>
              </a:rPr>
              <a:t>&lt;10°</a:t>
            </a:r>
          </a:p>
          <a:p>
            <a:endParaRPr lang="en-US" b="1" dirty="0">
              <a:sym typeface="Wingdings"/>
            </a:endParaRPr>
          </a:p>
          <a:p>
            <a:r>
              <a:rPr lang="en-US" b="1" u="sng" dirty="0">
                <a:solidFill>
                  <a:srgbClr val="0000FF"/>
                </a:solidFill>
                <a:sym typeface="Wingdings"/>
              </a:rPr>
              <a:t>α detection</a:t>
            </a:r>
            <a:r>
              <a:rPr lang="en-US" b="1" dirty="0">
                <a:sym typeface="Wingdings"/>
              </a:rPr>
              <a:t>15°&lt;θ</a:t>
            </a:r>
            <a:r>
              <a:rPr lang="en-US" b="1" baseline="-25000" dirty="0">
                <a:sym typeface="Wingdings"/>
              </a:rPr>
              <a:t>α</a:t>
            </a:r>
            <a:r>
              <a:rPr lang="en-US" b="1" dirty="0">
                <a:sym typeface="Wingdings"/>
              </a:rPr>
              <a:t>&lt;20°</a:t>
            </a:r>
          </a:p>
          <a:p>
            <a:r>
              <a:rPr lang="en-US" b="1" dirty="0">
                <a:sym typeface="Wingdings"/>
              </a:rPr>
              <a:t>	     23°&lt;θ</a:t>
            </a:r>
            <a:r>
              <a:rPr lang="en-US" b="1" baseline="-25000" dirty="0">
                <a:sym typeface="Wingdings"/>
              </a:rPr>
              <a:t>α</a:t>
            </a:r>
            <a:r>
              <a:rPr lang="en-US" b="1" dirty="0">
                <a:sym typeface="Wingdings"/>
              </a:rPr>
              <a:t>&lt;31°	</a:t>
            </a:r>
            <a:endParaRPr lang="en-US" b="1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4CC84A6-331B-706B-D6EF-B51CD8A9A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248" y="1946716"/>
            <a:ext cx="4431978" cy="356698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E1A06EB-5E59-2707-B312-8B44FB1033F5}"/>
              </a:ext>
            </a:extLst>
          </p:cNvPr>
          <p:cNvSpPr txBox="1"/>
          <p:nvPr/>
        </p:nvSpPr>
        <p:spPr>
          <a:xfrm>
            <a:off x="1612403" y="5471320"/>
            <a:ext cx="5122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Black points: kinematic calculations</a:t>
            </a:r>
          </a:p>
          <a:p>
            <a:r>
              <a:rPr lang="en-US" b="1" dirty="0">
                <a:solidFill>
                  <a:srgbClr val="FF0000"/>
                </a:solidFill>
              </a:rPr>
              <a:t>Red points</a:t>
            </a:r>
            <a:r>
              <a:rPr lang="en-US" b="1" dirty="0"/>
              <a:t>: kinematic calculations + |</a:t>
            </a:r>
            <a:r>
              <a:rPr lang="en-US" b="1" dirty="0" err="1"/>
              <a:t>p</a:t>
            </a:r>
            <a:r>
              <a:rPr lang="en-US" b="1" baseline="-25000" dirty="0" err="1"/>
              <a:t>s</a:t>
            </a:r>
            <a:r>
              <a:rPr lang="en-US" b="1" dirty="0"/>
              <a:t>|&lt;5 MeV/c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46B8BC6-3021-78DB-F902-E9C54BD7B0CC}"/>
              </a:ext>
            </a:extLst>
          </p:cNvPr>
          <p:cNvSpPr txBox="1"/>
          <p:nvPr/>
        </p:nvSpPr>
        <p:spPr>
          <a:xfrm>
            <a:off x="6503834" y="2671826"/>
            <a:ext cx="3205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baseline="30000" dirty="0"/>
              <a:t>17</a:t>
            </a:r>
            <a:r>
              <a:rPr lang="en-US" b="1" dirty="0"/>
              <a:t>O+</a:t>
            </a:r>
            <a:r>
              <a:rPr lang="en-US" b="1" baseline="30000" dirty="0"/>
              <a:t>2</a:t>
            </a:r>
            <a:r>
              <a:rPr lang="en-US" b="1" dirty="0"/>
              <a:t>H, </a:t>
            </a:r>
            <a:r>
              <a:rPr lang="en-US" b="1" dirty="0" err="1"/>
              <a:t>E</a:t>
            </a:r>
            <a:r>
              <a:rPr lang="en-US" b="1" baseline="-25000" dirty="0" err="1"/>
              <a:t>beam</a:t>
            </a:r>
            <a:r>
              <a:rPr lang="en-US" b="1" dirty="0"/>
              <a:t>=43.3 MeV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Deuteron as source of virtual neutrons!!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32C8E1F-E83C-D88C-8F06-81071CC3B6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0226" y="1979668"/>
            <a:ext cx="4874867" cy="692158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565677C7-E833-6BB2-D7B6-6B1D6F30DB7D}"/>
              </a:ext>
            </a:extLst>
          </p:cNvPr>
          <p:cNvSpPr txBox="1">
            <a:spLocks/>
          </p:cNvSpPr>
          <p:nvPr/>
        </p:nvSpPr>
        <p:spPr>
          <a:xfrm>
            <a:off x="2284177" y="860446"/>
            <a:ext cx="7766936" cy="16463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br>
              <a:rPr lang="it-IT" sz="18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of the </a:t>
            </a:r>
            <a:r>
              <a:rPr lang="en-US" sz="1800" b="1" baseline="30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r>
              <a:rPr lang="en-US" sz="1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O(n,α)</a:t>
            </a:r>
            <a:r>
              <a:rPr lang="en-US" sz="1800" b="1" baseline="30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en-US" sz="1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reaction: extension of the Trojan Horse Method to neutron induced reactions </a:t>
            </a:r>
            <a:endParaRPr lang="it-IT" sz="1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777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CE6A28-DC76-02CB-AAC0-69240BE4B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32">
            <a:extLst>
              <a:ext uri="{FF2B5EF4-FFF2-40B4-BE49-F238E27FC236}">
                <a16:creationId xmlns:a16="http://schemas.microsoft.com/office/drawing/2014/main" id="{562DB99B-609E-8A7B-6CC8-FEC86DB0B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9C2E53A-FA07-9581-88DF-A9459FAC7436}"/>
              </a:ext>
            </a:extLst>
          </p:cNvPr>
          <p:cNvSpPr txBox="1"/>
          <p:nvPr/>
        </p:nvSpPr>
        <p:spPr>
          <a:xfrm>
            <a:off x="1008184" y="174032"/>
            <a:ext cx="10175631" cy="1111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Experimental Setup</a:t>
            </a:r>
          </a:p>
        </p:txBody>
      </p:sp>
      <p:pic>
        <p:nvPicPr>
          <p:cNvPr id="10" name="Immagine 9" descr="Immagine che contiene logo, Carattere, Elementi grafici, bianco&#10;&#10;Il contenuto generato dall'IA potrebbe non essere corretto.">
            <a:extLst>
              <a:ext uri="{FF2B5EF4-FFF2-40B4-BE49-F238E27FC236}">
                <a16:creationId xmlns:a16="http://schemas.microsoft.com/office/drawing/2014/main" id="{392CBB52-86D0-6DB4-D321-FFAA36113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2" b="28900"/>
          <a:stretch>
            <a:fillRect/>
          </a:stretch>
        </p:blipFill>
        <p:spPr>
          <a:xfrm>
            <a:off x="299126" y="401503"/>
            <a:ext cx="1604489" cy="777663"/>
          </a:xfrm>
          <a:prstGeom prst="rect">
            <a:avLst/>
          </a:prstGeom>
        </p:spPr>
      </p:pic>
      <p:pic>
        <p:nvPicPr>
          <p:cNvPr id="12" name="Immagine 11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CE7137D3-CCC9-8DF6-DC3C-5BD42E199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891" y="425656"/>
            <a:ext cx="1264283" cy="924667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A5345EE8-871D-A937-B5C8-5554E46DBA9C}"/>
              </a:ext>
            </a:extLst>
          </p:cNvPr>
          <p:cNvGrpSpPr/>
          <p:nvPr/>
        </p:nvGrpSpPr>
        <p:grpSpPr>
          <a:xfrm>
            <a:off x="1491112" y="1509236"/>
            <a:ext cx="2928958" cy="1928826"/>
            <a:chOff x="5072066" y="1774815"/>
            <a:chExt cx="3286148" cy="2225689"/>
          </a:xfrm>
        </p:grpSpPr>
        <p:sp>
          <p:nvSpPr>
            <p:cNvPr id="3" name="Rettangolo arrotondato 5">
              <a:extLst>
                <a:ext uri="{FF2B5EF4-FFF2-40B4-BE49-F238E27FC236}">
                  <a16:creationId xmlns:a16="http://schemas.microsoft.com/office/drawing/2014/main" id="{AA4AEF2A-CABB-C301-00F4-11D340E6543B}"/>
                </a:ext>
              </a:extLst>
            </p:cNvPr>
            <p:cNvSpPr/>
            <p:nvPr/>
          </p:nvSpPr>
          <p:spPr>
            <a:xfrm>
              <a:off x="5072066" y="1857364"/>
              <a:ext cx="3286148" cy="2143140"/>
            </a:xfrm>
            <a:prstGeom prst="roundRect">
              <a:avLst/>
            </a:prstGeom>
            <a:gradFill>
              <a:gsLst>
                <a:gs pos="0">
                  <a:schemeClr val="accent3">
                    <a:tint val="98000"/>
                    <a:shade val="25000"/>
                    <a:satMod val="250000"/>
                  </a:schemeClr>
                </a:gs>
                <a:gs pos="68000">
                  <a:schemeClr val="accent3">
                    <a:tint val="86000"/>
                    <a:satMod val="115000"/>
                  </a:schemeClr>
                </a:gs>
                <a:gs pos="100000">
                  <a:schemeClr val="accent3">
                    <a:tint val="50000"/>
                    <a:satMod val="150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" name="Group 9">
              <a:extLst>
                <a:ext uri="{FF2B5EF4-FFF2-40B4-BE49-F238E27FC236}">
                  <a16:creationId xmlns:a16="http://schemas.microsoft.com/office/drawing/2014/main" id="{7F5AECAF-3E09-18AB-FB07-C64A38EE83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48277" y="1774817"/>
              <a:ext cx="3138495" cy="1993902"/>
              <a:chOff x="231" y="849"/>
              <a:chExt cx="1977" cy="1256"/>
            </a:xfrm>
          </p:grpSpPr>
          <p:sp>
            <p:nvSpPr>
              <p:cNvPr id="5" name="Line 11">
                <a:extLst>
                  <a:ext uri="{FF2B5EF4-FFF2-40B4-BE49-F238E27FC236}">
                    <a16:creationId xmlns:a16="http://schemas.microsoft.com/office/drawing/2014/main" id="{B0B5CB53-4FD2-BDBF-577D-75BAFC83608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85" y="1188"/>
                <a:ext cx="829" cy="23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" name="Line 12">
                <a:extLst>
                  <a:ext uri="{FF2B5EF4-FFF2-40B4-BE49-F238E27FC236}">
                    <a16:creationId xmlns:a16="http://schemas.microsoft.com/office/drawing/2014/main" id="{03F8FA67-0E7C-F18D-93E5-7982D80356A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85" y="1861"/>
                <a:ext cx="804" cy="108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" name="Line 13">
                <a:extLst>
                  <a:ext uri="{FF2B5EF4-FFF2-40B4-BE49-F238E27FC236}">
                    <a16:creationId xmlns:a16="http://schemas.microsoft.com/office/drawing/2014/main" id="{6888E50C-7C17-C9E4-F80A-A94434085A2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1189" y="1625"/>
                <a:ext cx="829" cy="23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" name="Line 14">
                <a:extLst>
                  <a:ext uri="{FF2B5EF4-FFF2-40B4-BE49-F238E27FC236}">
                    <a16:creationId xmlns:a16="http://schemas.microsoft.com/office/drawing/2014/main" id="{88A6EA85-F7F4-EC13-1769-C4B8B349000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189" y="1861"/>
                <a:ext cx="875" cy="244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" name="Line 15">
                <a:extLst>
                  <a:ext uri="{FF2B5EF4-FFF2-40B4-BE49-F238E27FC236}">
                    <a16:creationId xmlns:a16="http://schemas.microsoft.com/office/drawing/2014/main" id="{DE0A83CA-37ED-92B7-0321-756BB2D4046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1204" y="1180"/>
                <a:ext cx="814" cy="228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" name="Line 16">
                <a:extLst>
                  <a:ext uri="{FF2B5EF4-FFF2-40B4-BE49-F238E27FC236}">
                    <a16:creationId xmlns:a16="http://schemas.microsoft.com/office/drawing/2014/main" id="{0DFB2458-DC2A-0B3F-0D7A-9F86F6A85D4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1181" y="1374"/>
                <a:ext cx="0" cy="507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triangle"/>
                <a:tailEnd type="none" w="med" len="med"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" name="Oval 17">
                <a:extLst>
                  <a:ext uri="{FF2B5EF4-FFF2-40B4-BE49-F238E27FC236}">
                    <a16:creationId xmlns:a16="http://schemas.microsoft.com/office/drawing/2014/main" id="{68AE40E3-00B4-E3E8-5DD5-E0E9DA0D6F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6" y="1298"/>
                <a:ext cx="226" cy="182"/>
              </a:xfrm>
              <a:prstGeom prst="ellipse">
                <a:avLst/>
              </a:prstGeom>
              <a:solidFill>
                <a:srgbClr val="FF0000">
                  <a:alpha val="52000"/>
                </a:srgbClr>
              </a:solidFill>
              <a:ln w="1651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5" name="Oval 18">
                <a:extLst>
                  <a:ext uri="{FF2B5EF4-FFF2-40B4-BE49-F238E27FC236}">
                    <a16:creationId xmlns:a16="http://schemas.microsoft.com/office/drawing/2014/main" id="{69AE47C6-E732-1F32-AFD9-BA8007224F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6" y="1770"/>
                <a:ext cx="226" cy="182"/>
              </a:xfrm>
              <a:prstGeom prst="ellipse">
                <a:avLst/>
              </a:prstGeom>
              <a:solidFill>
                <a:srgbClr val="FF0000">
                  <a:alpha val="52000"/>
                </a:srgbClr>
              </a:solidFill>
              <a:ln w="1651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6" name="Text Box 19">
                <a:extLst>
                  <a:ext uri="{FF2B5EF4-FFF2-40B4-BE49-F238E27FC236}">
                    <a16:creationId xmlns:a16="http://schemas.microsoft.com/office/drawing/2014/main" id="{2CA4CF32-F4C0-1FC5-4819-53A78DA48B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4" y="922"/>
                <a:ext cx="41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 baseline="30000" dirty="0">
                    <a:latin typeface="Comic Sans MS" pitchFamily="66" charset="0"/>
                  </a:rPr>
                  <a:t>2</a:t>
                </a:r>
                <a:r>
                  <a:rPr lang="en-US" sz="2000" dirty="0">
                    <a:latin typeface="Comic Sans MS" pitchFamily="66" charset="0"/>
                  </a:rPr>
                  <a:t>H</a:t>
                </a:r>
              </a:p>
            </p:txBody>
          </p:sp>
          <p:sp>
            <p:nvSpPr>
              <p:cNvPr id="17" name="Text Box 20">
                <a:extLst>
                  <a:ext uri="{FF2B5EF4-FFF2-40B4-BE49-F238E27FC236}">
                    <a16:creationId xmlns:a16="http://schemas.microsoft.com/office/drawing/2014/main" id="{4BBD1C2E-5A34-6CAC-5BF0-8C6F5391A9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6" y="1480"/>
                <a:ext cx="272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 dirty="0">
                    <a:latin typeface="Comic Sans MS" pitchFamily="66" charset="0"/>
                  </a:rPr>
                  <a:t>n</a:t>
                </a:r>
              </a:p>
            </p:txBody>
          </p:sp>
          <p:sp>
            <p:nvSpPr>
              <p:cNvPr id="18" name="Text Box 21">
                <a:extLst>
                  <a:ext uri="{FF2B5EF4-FFF2-40B4-BE49-F238E27FC236}">
                    <a16:creationId xmlns:a16="http://schemas.microsoft.com/office/drawing/2014/main" id="{EF69EDE6-6E9F-F3A2-483D-ABA1838895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1" y="1680"/>
                <a:ext cx="40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 baseline="30000" dirty="0">
                    <a:latin typeface="Comic Sans MS" pitchFamily="66" charset="0"/>
                  </a:rPr>
                  <a:t>17</a:t>
                </a:r>
                <a:r>
                  <a:rPr lang="en-US" sz="2000" dirty="0">
                    <a:latin typeface="Comic Sans MS" pitchFamily="66" charset="0"/>
                  </a:rPr>
                  <a:t>O</a:t>
                </a:r>
              </a:p>
            </p:txBody>
          </p:sp>
          <p:sp>
            <p:nvSpPr>
              <p:cNvPr id="19" name="Text Box 22">
                <a:extLst>
                  <a:ext uri="{FF2B5EF4-FFF2-40B4-BE49-F238E27FC236}">
                    <a16:creationId xmlns:a16="http://schemas.microsoft.com/office/drawing/2014/main" id="{669AE09A-BAA2-CEF3-FE3F-4A2FE5CF69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90" y="849"/>
                <a:ext cx="22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 dirty="0">
                    <a:latin typeface="Comic Sans MS" pitchFamily="66" charset="0"/>
                  </a:rPr>
                  <a:t>p</a:t>
                </a:r>
              </a:p>
            </p:txBody>
          </p:sp>
          <p:sp>
            <p:nvSpPr>
              <p:cNvPr id="20" name="Text Box 23">
                <a:extLst>
                  <a:ext uri="{FF2B5EF4-FFF2-40B4-BE49-F238E27FC236}">
                    <a16:creationId xmlns:a16="http://schemas.microsoft.com/office/drawing/2014/main" id="{8C46316C-6EA7-C52F-F182-FD94FD2B00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0" y="1392"/>
                <a:ext cx="398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 baseline="30000" dirty="0">
                    <a:latin typeface="Comic Sans MS" pitchFamily="66" charset="0"/>
                  </a:rPr>
                  <a:t>14</a:t>
                </a:r>
                <a:r>
                  <a:rPr lang="en-US" sz="2000" dirty="0">
                    <a:latin typeface="Comic Sans MS" pitchFamily="66" charset="0"/>
                  </a:rPr>
                  <a:t>C</a:t>
                </a:r>
              </a:p>
            </p:txBody>
          </p:sp>
          <p:sp>
            <p:nvSpPr>
              <p:cNvPr id="21" name="Text Box 24">
                <a:extLst>
                  <a:ext uri="{FF2B5EF4-FFF2-40B4-BE49-F238E27FC236}">
                    <a16:creationId xmlns:a16="http://schemas.microsoft.com/office/drawing/2014/main" id="{8FC13DC2-3F9D-B233-D3B2-E931269791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02" y="1784"/>
                <a:ext cx="238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l-GR" sz="2200" dirty="0">
                    <a:latin typeface="Comic Sans MS" pitchFamily="66" charset="0"/>
                    <a:cs typeface="Times New Roman" pitchFamily="18" charset="0"/>
                  </a:rPr>
                  <a:t>α</a:t>
                </a:r>
              </a:p>
            </p:txBody>
          </p:sp>
        </p:grpSp>
      </p:grpSp>
      <p:pic>
        <p:nvPicPr>
          <p:cNvPr id="22" name="Immagine 21" descr="setup.eps">
            <a:extLst>
              <a:ext uri="{FF2B5EF4-FFF2-40B4-BE49-F238E27FC236}">
                <a16:creationId xmlns:a16="http://schemas.microsoft.com/office/drawing/2014/main" id="{29E8E378-6E18-F56A-1B57-D6AA20D8A9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7437339" y="2766502"/>
            <a:ext cx="2969475" cy="4766794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970FFC9-228A-F007-36DA-6EE49CE807B1}"/>
              </a:ext>
            </a:extLst>
          </p:cNvPr>
          <p:cNvSpPr txBox="1"/>
          <p:nvPr/>
        </p:nvSpPr>
        <p:spPr>
          <a:xfrm>
            <a:off x="4971492" y="1811930"/>
            <a:ext cx="55006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it-IT" sz="2000" dirty="0"/>
              <a:t> The </a:t>
            </a:r>
            <a:r>
              <a:rPr lang="it-IT" sz="2000" dirty="0" err="1"/>
              <a:t>reaction</a:t>
            </a:r>
            <a:r>
              <a:rPr lang="it-IT" sz="2000" dirty="0"/>
              <a:t> </a:t>
            </a:r>
            <a:r>
              <a:rPr lang="it-IT" sz="2000" baseline="30000" dirty="0"/>
              <a:t>17</a:t>
            </a:r>
            <a:r>
              <a:rPr lang="it-IT" sz="2000" dirty="0"/>
              <a:t>O(n,</a:t>
            </a:r>
            <a:r>
              <a:rPr lang="el-GR" sz="2000" dirty="0">
                <a:latin typeface="Times New Roman"/>
                <a:cs typeface="Times New Roman"/>
              </a:rPr>
              <a:t>α</a:t>
            </a:r>
            <a:r>
              <a:rPr lang="it-IT" sz="2000" dirty="0">
                <a:latin typeface="Times New Roman"/>
                <a:cs typeface="Times New Roman"/>
              </a:rPr>
              <a:t>)</a:t>
            </a:r>
            <a:r>
              <a:rPr lang="it-IT" sz="2000" baseline="30000" dirty="0">
                <a:cs typeface="Times New Roman"/>
              </a:rPr>
              <a:t>14</a:t>
            </a:r>
            <a:r>
              <a:rPr lang="it-IT" sz="2000" dirty="0">
                <a:cs typeface="Times New Roman"/>
              </a:rPr>
              <a:t>C </a:t>
            </a:r>
            <a:r>
              <a:rPr lang="it-IT" sz="2000" dirty="0" err="1">
                <a:cs typeface="Times New Roman"/>
              </a:rPr>
              <a:t>was</a:t>
            </a:r>
            <a:r>
              <a:rPr lang="it-IT" sz="2000" dirty="0">
                <a:cs typeface="Times New Roman"/>
              </a:rPr>
              <a:t> </a:t>
            </a:r>
            <a:r>
              <a:rPr lang="it-IT" sz="2000" dirty="0" err="1">
                <a:cs typeface="Times New Roman"/>
              </a:rPr>
              <a:t>studied</a:t>
            </a:r>
            <a:r>
              <a:rPr lang="it-IT" sz="2000" dirty="0">
                <a:cs typeface="Times New Roman"/>
              </a:rPr>
              <a:t> via the </a:t>
            </a:r>
            <a:r>
              <a:rPr lang="it-IT" sz="2000" baseline="30000" dirty="0">
                <a:cs typeface="Times New Roman"/>
              </a:rPr>
              <a:t>2</a:t>
            </a:r>
            <a:r>
              <a:rPr lang="it-IT" sz="2000" dirty="0">
                <a:cs typeface="Times New Roman"/>
              </a:rPr>
              <a:t>H(</a:t>
            </a:r>
            <a:r>
              <a:rPr lang="it-IT" sz="2000" baseline="30000" dirty="0">
                <a:cs typeface="Times New Roman"/>
              </a:rPr>
              <a:t>17</a:t>
            </a:r>
            <a:r>
              <a:rPr lang="it-IT" sz="2000" dirty="0">
                <a:cs typeface="Times New Roman"/>
              </a:rPr>
              <a:t>O,</a:t>
            </a:r>
            <a:r>
              <a:rPr lang="el-GR" sz="2000" dirty="0">
                <a:latin typeface="Times New Roman"/>
                <a:cs typeface="Times New Roman"/>
              </a:rPr>
              <a:t>α</a:t>
            </a:r>
            <a:r>
              <a:rPr lang="it-IT" sz="2000" baseline="30000" dirty="0">
                <a:cs typeface="Times New Roman"/>
              </a:rPr>
              <a:t>14</a:t>
            </a:r>
            <a:r>
              <a:rPr lang="it-IT" sz="2000" dirty="0">
                <a:cs typeface="Times New Roman"/>
              </a:rPr>
              <a:t>C)p ,  V</a:t>
            </a:r>
            <a:r>
              <a:rPr lang="it-IT" sz="2000" baseline="-25000" dirty="0">
                <a:cs typeface="Times New Roman"/>
              </a:rPr>
              <a:t>coul</a:t>
            </a:r>
            <a:r>
              <a:rPr lang="it-IT" sz="2000" dirty="0">
                <a:cs typeface="Times New Roman"/>
              </a:rPr>
              <a:t>=2.3 </a:t>
            </a:r>
            <a:r>
              <a:rPr lang="it-IT" sz="2000" dirty="0" err="1">
                <a:cs typeface="Times New Roman"/>
              </a:rPr>
              <a:t>MeV</a:t>
            </a:r>
            <a:r>
              <a:rPr lang="it-IT" sz="2000" dirty="0">
                <a:cs typeface="Times New Roman"/>
              </a:rPr>
              <a:t>;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it-IT" sz="2000" dirty="0">
                <a:cs typeface="Times New Roman"/>
              </a:rPr>
              <a:t> The </a:t>
            </a:r>
            <a:r>
              <a:rPr lang="it-IT" sz="2000" dirty="0" err="1">
                <a:cs typeface="Times New Roman"/>
              </a:rPr>
              <a:t>deuteron</a:t>
            </a:r>
            <a:r>
              <a:rPr lang="it-IT" sz="2000" dirty="0">
                <a:cs typeface="Times New Roman"/>
              </a:rPr>
              <a:t> </a:t>
            </a:r>
            <a:r>
              <a:rPr lang="it-IT" sz="2000" dirty="0" err="1">
                <a:cs typeface="Times New Roman"/>
              </a:rPr>
              <a:t>is</a:t>
            </a:r>
            <a:r>
              <a:rPr lang="it-IT" sz="2000" dirty="0">
                <a:cs typeface="Times New Roman"/>
              </a:rPr>
              <a:t> the TH </a:t>
            </a:r>
            <a:r>
              <a:rPr lang="it-IT" sz="2000" dirty="0" err="1">
                <a:cs typeface="Times New Roman"/>
              </a:rPr>
              <a:t>nucleus</a:t>
            </a:r>
            <a:r>
              <a:rPr lang="it-IT" sz="2000" dirty="0">
                <a:cs typeface="Times New Roman"/>
              </a:rPr>
              <a:t>. Strong cluster </a:t>
            </a:r>
            <a:r>
              <a:rPr lang="it-IT" sz="2000" dirty="0" err="1">
                <a:cs typeface="Times New Roman"/>
              </a:rPr>
              <a:t>n+p</a:t>
            </a:r>
            <a:r>
              <a:rPr lang="it-IT" sz="2000" dirty="0">
                <a:cs typeface="Times New Roman"/>
              </a:rPr>
              <a:t>; B=2.2 </a:t>
            </a:r>
            <a:r>
              <a:rPr lang="it-IT" sz="2000" dirty="0" err="1">
                <a:cs typeface="Times New Roman"/>
              </a:rPr>
              <a:t>MeV</a:t>
            </a:r>
            <a:r>
              <a:rPr lang="it-IT" sz="2000" dirty="0">
                <a:cs typeface="Times New Roman"/>
              </a:rPr>
              <a:t>, |p</a:t>
            </a:r>
            <a:r>
              <a:rPr lang="it-IT" sz="2000" baseline="-25000" dirty="0">
                <a:cs typeface="Times New Roman"/>
              </a:rPr>
              <a:t>s</a:t>
            </a:r>
            <a:r>
              <a:rPr lang="it-IT" sz="2000" dirty="0">
                <a:cs typeface="Times New Roman"/>
              </a:rPr>
              <a:t>|=0 </a:t>
            </a:r>
            <a:r>
              <a:rPr lang="it-IT" sz="2000" dirty="0" err="1">
                <a:cs typeface="Times New Roman"/>
              </a:rPr>
              <a:t>MeV</a:t>
            </a:r>
            <a:r>
              <a:rPr lang="it-IT" sz="2000" dirty="0">
                <a:cs typeface="Times New Roman"/>
              </a:rPr>
              <a:t>/c .</a:t>
            </a:r>
            <a:endParaRPr lang="it-IT" sz="2000" dirty="0"/>
          </a:p>
        </p:txBody>
      </p:sp>
      <p:sp>
        <p:nvSpPr>
          <p:cNvPr id="24" name="Sottotitolo 2">
            <a:extLst>
              <a:ext uri="{FF2B5EF4-FFF2-40B4-BE49-F238E27FC236}">
                <a16:creationId xmlns:a16="http://schemas.microsoft.com/office/drawing/2014/main" id="{9BF0D643-E8A0-9587-3E03-A2BAD3C9861C}"/>
              </a:ext>
            </a:extLst>
          </p:cNvPr>
          <p:cNvSpPr txBox="1">
            <a:spLocks/>
          </p:cNvSpPr>
          <p:nvPr/>
        </p:nvSpPr>
        <p:spPr>
          <a:xfrm>
            <a:off x="804014" y="3736601"/>
            <a:ext cx="6093722" cy="257176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Wingdings" pitchFamily="2" charset="2"/>
              <a:buChar char="ü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Experiments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performed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at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ISNAP at the University of Notre Dame (USA) and LNS of Catania;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Wingdings" pitchFamily="2" charset="2"/>
              <a:buChar char="ü"/>
              <a:tabLst/>
              <a:defRPr/>
            </a:pPr>
            <a:r>
              <a:rPr lang="en-US" sz="2000" dirty="0" err="1"/>
              <a:t>E</a:t>
            </a:r>
            <a:r>
              <a:rPr lang="en-US" sz="2000" baseline="-25000" dirty="0" err="1"/>
              <a:t>beam</a:t>
            </a:r>
            <a:r>
              <a:rPr lang="en-US" sz="2000" dirty="0"/>
              <a:t>(</a:t>
            </a:r>
            <a:r>
              <a:rPr lang="en-US" sz="2000" baseline="30000" dirty="0"/>
              <a:t>17</a:t>
            </a:r>
            <a:r>
              <a:rPr lang="en-US" sz="2000" dirty="0"/>
              <a:t>O)= 43.5 </a:t>
            </a:r>
            <a:r>
              <a:rPr lang="en-US" sz="2000" dirty="0" err="1"/>
              <a:t>MeV</a:t>
            </a:r>
            <a:r>
              <a:rPr lang="en-US" sz="2000" dirty="0"/>
              <a:t>;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Wingdings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Target thickness CD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Symbol" pitchFamily="18" charset="2"/>
              </a:rPr>
              <a:t>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150 µg/cm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;</a:t>
            </a:r>
          </a:p>
          <a:p>
            <a:pPr marL="274320" lvl="0" indent="-274320" fontAlgn="auto"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Wingdings" pitchFamily="2" charset="2"/>
              <a:buChar char="ü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IC filled with </a:t>
            </a:r>
            <a:r>
              <a:rPr lang="en-US" sz="2000" dirty="0">
                <a:sym typeface="Symbol" pitchFamily="18" charset="2"/>
              </a:rPr>
              <a:t></a:t>
            </a:r>
            <a:r>
              <a:rPr lang="en-US" sz="2000" dirty="0"/>
              <a:t>50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mbar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isobutane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gas;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Wingdings" pitchFamily="2" charset="2"/>
              <a:buChar char="ü"/>
              <a:tabLst/>
              <a:defRPr/>
            </a:pPr>
            <a:r>
              <a:rPr lang="en-US" sz="2000" dirty="0"/>
              <a:t>Angular position to cover the QF angular region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Wingdings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Symmetric set-up in order to increase the statistic.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 pitchFamily="2" charset="2"/>
              <a:buChar char="ü"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32039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6F6D45-96DE-3971-45EB-6D1F82574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32">
            <a:extLst>
              <a:ext uri="{FF2B5EF4-FFF2-40B4-BE49-F238E27FC236}">
                <a16:creationId xmlns:a16="http://schemas.microsoft.com/office/drawing/2014/main" id="{54886C12-8DDF-520D-C2E0-AD383F28A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9F3A5AE-7147-E1F3-77EE-A85AAC4BF25F}"/>
              </a:ext>
            </a:extLst>
          </p:cNvPr>
          <p:cNvSpPr txBox="1"/>
          <p:nvPr/>
        </p:nvSpPr>
        <p:spPr>
          <a:xfrm>
            <a:off x="1008184" y="174032"/>
            <a:ext cx="10175631" cy="1111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BELICOS Experimental Setup</a:t>
            </a:r>
          </a:p>
        </p:txBody>
      </p:sp>
      <p:pic>
        <p:nvPicPr>
          <p:cNvPr id="10" name="Immagine 9" descr="Immagine che contiene logo, Carattere, Elementi grafici, bianco&#10;&#10;Il contenuto generato dall'IA potrebbe non essere corretto.">
            <a:extLst>
              <a:ext uri="{FF2B5EF4-FFF2-40B4-BE49-F238E27FC236}">
                <a16:creationId xmlns:a16="http://schemas.microsoft.com/office/drawing/2014/main" id="{CED8C401-27D2-41E5-96D6-A00DE90FA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2" b="28900"/>
          <a:stretch>
            <a:fillRect/>
          </a:stretch>
        </p:blipFill>
        <p:spPr>
          <a:xfrm>
            <a:off x="299126" y="401503"/>
            <a:ext cx="1604489" cy="777663"/>
          </a:xfrm>
          <a:prstGeom prst="rect">
            <a:avLst/>
          </a:prstGeom>
        </p:spPr>
      </p:pic>
      <p:pic>
        <p:nvPicPr>
          <p:cNvPr id="12" name="Immagine 11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D928ABA0-B8F6-B3CE-9C40-0B44C0205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891" y="425656"/>
            <a:ext cx="1264283" cy="924667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1B4358D1-0A38-9068-C59B-4BB6FC097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65" y="1390204"/>
            <a:ext cx="4184292" cy="3179057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6497B2B-05AE-5C62-B6DE-88B4EE263A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7452" y="1459907"/>
            <a:ext cx="4793992" cy="3578894"/>
          </a:xfrm>
          <a:prstGeom prst="rect">
            <a:avLst/>
          </a:prstGeom>
        </p:spPr>
      </p:pic>
      <p:sp>
        <p:nvSpPr>
          <p:cNvPr id="27" name="Text Box 14">
            <a:extLst>
              <a:ext uri="{FF2B5EF4-FFF2-40B4-BE49-F238E27FC236}">
                <a16:creationId xmlns:a16="http://schemas.microsoft.com/office/drawing/2014/main" id="{B8CA877F-DA38-9998-7900-76F4D9EF9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148" y="4540924"/>
            <a:ext cx="56183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Wingdings" charset="2"/>
              <a:buChar char="§"/>
            </a:pPr>
            <a:r>
              <a:rPr lang="it-IT" sz="2000" dirty="0">
                <a:latin typeface="+mn-lt"/>
              </a:rPr>
              <a:t>400 </a:t>
            </a:r>
            <a:r>
              <a:rPr lang="it-IT" sz="2000" dirty="0" err="1">
                <a:latin typeface="+mn-lt"/>
              </a:rPr>
              <a:t>μg</a:t>
            </a:r>
            <a:r>
              <a:rPr lang="it-IT" sz="2000" dirty="0">
                <a:latin typeface="+mn-lt"/>
              </a:rPr>
              <a:t>/cm</a:t>
            </a:r>
            <a:r>
              <a:rPr lang="it-IT" sz="2000" baseline="30000" dirty="0">
                <a:latin typeface="+mn-lt"/>
              </a:rPr>
              <a:t>2 </a:t>
            </a:r>
            <a:r>
              <a:rPr lang="it-IT" sz="2000" dirty="0">
                <a:latin typeface="+mn-lt"/>
              </a:rPr>
              <a:t>CD</a:t>
            </a:r>
            <a:r>
              <a:rPr lang="it-IT" sz="2000" baseline="-25000" dirty="0">
                <a:latin typeface="+mn-lt"/>
              </a:rPr>
              <a:t>2 </a:t>
            </a:r>
            <a:r>
              <a:rPr lang="it-IT" sz="2000" dirty="0">
                <a:latin typeface="+mn-lt"/>
              </a:rPr>
              <a:t>target;</a:t>
            </a:r>
          </a:p>
          <a:p>
            <a:pPr marL="342900" indent="-342900" eaLnBrk="1" hangingPunct="1">
              <a:buFont typeface="Wingdings" charset="2"/>
              <a:buChar char="§"/>
            </a:pPr>
            <a:r>
              <a:rPr lang="it-IT" sz="2000" dirty="0">
                <a:latin typeface="+mn-lt"/>
              </a:rPr>
              <a:t>EXPADES </a:t>
            </a:r>
            <a:r>
              <a:rPr lang="it-IT" sz="2000" dirty="0" err="1">
                <a:latin typeface="+mn-lt"/>
              </a:rPr>
              <a:t>detection</a:t>
            </a:r>
            <a:r>
              <a:rPr lang="it-IT" sz="2000" dirty="0">
                <a:latin typeface="+mn-lt"/>
              </a:rPr>
              <a:t> </a:t>
            </a:r>
            <a:r>
              <a:rPr lang="it-IT" sz="2000" dirty="0" err="1">
                <a:latin typeface="+mn-lt"/>
              </a:rPr>
              <a:t>system</a:t>
            </a:r>
            <a:r>
              <a:rPr lang="it-IT" sz="2000" dirty="0">
                <a:latin typeface="+mn-lt"/>
              </a:rPr>
              <a:t>  </a:t>
            </a:r>
          </a:p>
          <a:p>
            <a:pPr eaLnBrk="1" hangingPunct="1"/>
            <a:r>
              <a:rPr lang="it-IT" sz="2000" dirty="0">
                <a:latin typeface="+mn-lt"/>
              </a:rPr>
              <a:t>      </a:t>
            </a:r>
            <a:r>
              <a:rPr lang="it-IT" sz="1600" dirty="0" err="1">
                <a:latin typeface="+mn-lt"/>
              </a:rPr>
              <a:t>Pierroutsakou</a:t>
            </a:r>
            <a:r>
              <a:rPr lang="it-IT" sz="1600" dirty="0">
                <a:latin typeface="+mn-lt"/>
              </a:rPr>
              <a:t>, D. et al. 2016, NIMPA, 834, 46</a:t>
            </a:r>
          </a:p>
          <a:p>
            <a:pPr eaLnBrk="1" hangingPunct="1"/>
            <a:endParaRPr lang="it-IT" sz="2000" dirty="0">
              <a:latin typeface="+mn-lt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D0AD4CA-8511-F284-E7F8-164C698300C4}"/>
              </a:ext>
            </a:extLst>
          </p:cNvPr>
          <p:cNvSpPr txBox="1"/>
          <p:nvPr/>
        </p:nvSpPr>
        <p:spPr>
          <a:xfrm>
            <a:off x="646771" y="5583116"/>
            <a:ext cx="816132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>
                <a:sym typeface="Wingdings"/>
              </a:rPr>
              <a:t>T2(T3) IC +</a:t>
            </a:r>
            <a:r>
              <a:rPr lang="en-GB">
                <a:sym typeface="Wingdings"/>
              </a:rPr>
              <a:t> </a:t>
            </a:r>
            <a:r>
              <a:rPr lang="en-GB" b="1">
                <a:sym typeface="Wingdings"/>
              </a:rPr>
              <a:t>DSSSD (</a:t>
            </a:r>
            <a:r>
              <a:rPr lang="en-GB"/>
              <a:t>300 μm</a:t>
            </a:r>
            <a:r>
              <a:rPr lang="en-GB" b="1"/>
              <a:t>) + SPad (</a:t>
            </a:r>
            <a:r>
              <a:rPr lang="en-GB"/>
              <a:t>300 μm</a:t>
            </a:r>
            <a:r>
              <a:rPr lang="en-GB" b="1"/>
              <a:t>)</a:t>
            </a:r>
          </a:p>
          <a:p>
            <a:r>
              <a:rPr lang="en-GB" b="1"/>
              <a:t>T1(T4)</a:t>
            </a:r>
            <a:r>
              <a:rPr lang="en-GB" b="1">
                <a:sym typeface="Wingdings"/>
              </a:rPr>
              <a:t> IC + DSSSD (</a:t>
            </a:r>
            <a:r>
              <a:rPr lang="en-GB"/>
              <a:t>300 μm</a:t>
            </a:r>
            <a:r>
              <a:rPr lang="en-GB" b="1">
                <a:sym typeface="Wingdings"/>
              </a:rPr>
              <a:t>)</a:t>
            </a:r>
          </a:p>
          <a:p>
            <a:endParaRPr lang="en-GB" b="1"/>
          </a:p>
          <a:p>
            <a:r>
              <a:rPr lang="en-GB"/>
              <a:t>100 mbar isobuthane for IC</a:t>
            </a:r>
          </a:p>
          <a:p>
            <a:endParaRPr lang="en-GB" b="1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6336303D-15F3-DDEA-25DF-E7B17EA4636D}"/>
              </a:ext>
            </a:extLst>
          </p:cNvPr>
          <p:cNvSpPr txBox="1"/>
          <p:nvPr/>
        </p:nvSpPr>
        <p:spPr>
          <a:xfrm>
            <a:off x="5681364" y="6145610"/>
            <a:ext cx="5324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GB" sz="1800"/>
              <a:t>Calibration with </a:t>
            </a:r>
            <a:r>
              <a:rPr lang="en-GB" sz="1800" baseline="30000"/>
              <a:t>7</a:t>
            </a:r>
            <a:r>
              <a:rPr lang="en-GB" sz="1800"/>
              <a:t>Li beam on </a:t>
            </a:r>
            <a:r>
              <a:rPr lang="en-GB" sz="1800" baseline="30000"/>
              <a:t>12</a:t>
            </a:r>
            <a:r>
              <a:rPr lang="en-GB" sz="1800"/>
              <a:t>C, </a:t>
            </a:r>
            <a:r>
              <a:rPr lang="en-GB" sz="1800" baseline="30000"/>
              <a:t>197</a:t>
            </a:r>
            <a:r>
              <a:rPr lang="en-GB" sz="1800"/>
              <a:t>Au and CH</a:t>
            </a:r>
            <a:r>
              <a:rPr lang="en-GB" sz="1800" baseline="-25000"/>
              <a:t>2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456D8E1-C6E7-C1FE-CACA-467552A530D8}"/>
              </a:ext>
            </a:extLst>
          </p:cNvPr>
          <p:cNvSpPr txBox="1"/>
          <p:nvPr/>
        </p:nvSpPr>
        <p:spPr>
          <a:xfrm>
            <a:off x="5691755" y="4982952"/>
            <a:ext cx="60997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kern="800" dirty="0"/>
              <a:t>Setup symmetrical, respect to the beam line, in the reaction plane</a:t>
            </a:r>
          </a:p>
          <a:p>
            <a:endParaRPr lang="en-GB" kern="800" dirty="0"/>
          </a:p>
          <a:p>
            <a:r>
              <a:rPr lang="en-GB" dirty="0">
                <a:solidFill>
                  <a:srgbClr val="FF0000"/>
                </a:solidFill>
                <a:ea typeface="DejaVu Sans" charset="0"/>
                <a:cs typeface="DejaVu Sans" charset="0"/>
              </a:rPr>
              <a:t>Trigger:  </a:t>
            </a:r>
            <a:r>
              <a:rPr lang="en-GB" dirty="0">
                <a:solidFill>
                  <a:srgbClr val="000000"/>
                </a:solidFill>
                <a:ea typeface="DejaVu Sans" charset="0"/>
                <a:cs typeface="DejaVu Sans" charset="0"/>
              </a:rPr>
              <a:t>coincidence between  two telescopes</a:t>
            </a:r>
          </a:p>
        </p:txBody>
      </p:sp>
      <p:sp>
        <p:nvSpPr>
          <p:cNvPr id="32" name="CustomShape 1">
            <a:extLst>
              <a:ext uri="{FF2B5EF4-FFF2-40B4-BE49-F238E27FC236}">
                <a16:creationId xmlns:a16="http://schemas.microsoft.com/office/drawing/2014/main" id="{0C20892D-4258-D31E-0CAB-C124325B662E}"/>
              </a:ext>
            </a:extLst>
          </p:cNvPr>
          <p:cNvSpPr/>
          <p:nvPr/>
        </p:nvSpPr>
        <p:spPr>
          <a:xfrm>
            <a:off x="1903615" y="729953"/>
            <a:ext cx="8329138" cy="8110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8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Be(n,α)α reaction via THM</a:t>
            </a:r>
          </a:p>
        </p:txBody>
      </p:sp>
    </p:spTree>
    <p:extLst>
      <p:ext uri="{BB962C8B-B14F-4D97-AF65-F5344CB8AC3E}">
        <p14:creationId xmlns:p14="http://schemas.microsoft.com/office/powerpoint/2010/main" val="1979485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432EC0-43F8-E72F-73BF-E9CCF4E1B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32">
            <a:extLst>
              <a:ext uri="{FF2B5EF4-FFF2-40B4-BE49-F238E27FC236}">
                <a16:creationId xmlns:a16="http://schemas.microsoft.com/office/drawing/2014/main" id="{52C32683-6B29-D4EE-F316-D3C113F39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37DC655-5457-5697-54DC-540FC21EDAD4}"/>
              </a:ext>
            </a:extLst>
          </p:cNvPr>
          <p:cNvSpPr txBox="1"/>
          <p:nvPr/>
        </p:nvSpPr>
        <p:spPr>
          <a:xfrm>
            <a:off x="1008184" y="174032"/>
            <a:ext cx="10175631" cy="1111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THM study of </a:t>
            </a:r>
            <a:r>
              <a:rPr lang="en-US" sz="4000" b="1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18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F(p,</a:t>
            </a:r>
            <a:r>
              <a:rPr lang="el-GR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α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  <a:r>
              <a:rPr lang="en-US" sz="4000" b="1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15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 @ CRIB</a:t>
            </a:r>
          </a:p>
        </p:txBody>
      </p:sp>
      <p:pic>
        <p:nvPicPr>
          <p:cNvPr id="10" name="Immagine 9" descr="Immagine che contiene logo, Carattere, Elementi grafici, bianco&#10;&#10;Il contenuto generato dall'IA potrebbe non essere corretto.">
            <a:extLst>
              <a:ext uri="{FF2B5EF4-FFF2-40B4-BE49-F238E27FC236}">
                <a16:creationId xmlns:a16="http://schemas.microsoft.com/office/drawing/2014/main" id="{34DC7003-6981-0FA8-D0FF-8E241C4D6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2" b="28900"/>
          <a:stretch>
            <a:fillRect/>
          </a:stretch>
        </p:blipFill>
        <p:spPr>
          <a:xfrm>
            <a:off x="299126" y="401503"/>
            <a:ext cx="1604489" cy="777663"/>
          </a:xfrm>
          <a:prstGeom prst="rect">
            <a:avLst/>
          </a:prstGeom>
        </p:spPr>
      </p:pic>
      <p:pic>
        <p:nvPicPr>
          <p:cNvPr id="12" name="Immagine 11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37E74F17-DA49-1188-7E40-627F50F84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891" y="425656"/>
            <a:ext cx="1264283" cy="924667"/>
          </a:xfrm>
          <a:prstGeom prst="rect">
            <a:avLst/>
          </a:prstGeom>
        </p:spPr>
      </p:pic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DE103EAF-C237-EE20-FAA4-FFECC6FFC6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389631"/>
              </p:ext>
            </p:extLst>
          </p:nvPr>
        </p:nvGraphicFramePr>
        <p:xfrm>
          <a:off x="6520936" y="4913796"/>
          <a:ext cx="5516735" cy="18897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13778">
                  <a:extLst>
                    <a:ext uri="{9D8B030D-6E8A-4147-A177-3AD203B41FA5}">
                      <a16:colId xmlns:a16="http://schemas.microsoft.com/office/drawing/2014/main" val="3457169611"/>
                    </a:ext>
                  </a:extLst>
                </a:gridCol>
                <a:gridCol w="1620456">
                  <a:extLst>
                    <a:ext uri="{9D8B030D-6E8A-4147-A177-3AD203B41FA5}">
                      <a16:colId xmlns:a16="http://schemas.microsoft.com/office/drawing/2014/main" val="830358686"/>
                    </a:ext>
                  </a:extLst>
                </a:gridCol>
                <a:gridCol w="1782501">
                  <a:extLst>
                    <a:ext uri="{9D8B030D-6E8A-4147-A177-3AD203B41FA5}">
                      <a16:colId xmlns:a16="http://schemas.microsoft.com/office/drawing/2014/main" val="1712512434"/>
                    </a:ext>
                  </a:extLst>
                </a:gridCol>
              </a:tblGrid>
              <a:tr h="346427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DSSSD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ASTRHO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605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Angular range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2° - 11°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11° - 31°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490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Angular</a:t>
                      </a:r>
                      <a:r>
                        <a:rPr lang="en-US" sz="2000" baseline="0" dirty="0"/>
                        <a:t> resolution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0.5° </a:t>
                      </a:r>
                      <a:r>
                        <a:rPr lang="en-US" sz="1400" dirty="0"/>
                        <a:t>(tracking+ detectors)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0.5° </a:t>
                      </a:r>
                      <a:r>
                        <a:rPr lang="en-US" sz="1400" dirty="0"/>
                        <a:t>(tracking+ detectors)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338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Energy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dirty="0"/>
                        <a:t>resolution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0.8%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0.8%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31311"/>
                  </a:ext>
                </a:extLst>
              </a:tr>
            </a:tbl>
          </a:graphicData>
        </a:graphic>
      </p:graphicFrame>
      <p:sp>
        <p:nvSpPr>
          <p:cNvPr id="3" name="Rettangolo 2">
            <a:extLst>
              <a:ext uri="{FF2B5EF4-FFF2-40B4-BE49-F238E27FC236}">
                <a16:creationId xmlns:a16="http://schemas.microsoft.com/office/drawing/2014/main" id="{8D4D1B65-6E46-DE04-C472-D5DC85962248}"/>
              </a:ext>
            </a:extLst>
          </p:cNvPr>
          <p:cNvSpPr/>
          <p:nvPr/>
        </p:nvSpPr>
        <p:spPr>
          <a:xfrm>
            <a:off x="6591445" y="4399328"/>
            <a:ext cx="4223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Trigger: total or, off-line multiplicity 2 fixed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085F02A-FFD4-8CAC-CA67-5DA71F61309A}"/>
              </a:ext>
            </a:extLst>
          </p:cNvPr>
          <p:cNvSpPr txBox="1"/>
          <p:nvPr/>
        </p:nvSpPr>
        <p:spPr>
          <a:xfrm>
            <a:off x="476197" y="4119099"/>
            <a:ext cx="561936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CD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TARGET </a:t>
            </a:r>
            <a:r>
              <a:rPr lang="en-US" dirty="0"/>
              <a:t>150-200 </a:t>
            </a:r>
            <a:r>
              <a:rPr lang="el-GR" dirty="0"/>
              <a:t>μ</a:t>
            </a:r>
            <a:r>
              <a:rPr lang="en-US" dirty="0"/>
              <a:t>g/cm^2</a:t>
            </a:r>
            <a:endParaRPr lang="en-US" dirty="0">
              <a:solidFill>
                <a:schemeClr val="bg1"/>
              </a:solidFill>
            </a:endParaRPr>
          </a:p>
          <a:p>
            <a:endParaRPr lang="en-GB" sz="800" dirty="0"/>
          </a:p>
          <a:p>
            <a:r>
              <a:rPr lang="en-GB" dirty="0">
                <a:solidFill>
                  <a:srgbClr val="FF0000"/>
                </a:solidFill>
              </a:rPr>
              <a:t>ASTRHO </a:t>
            </a:r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GB" sz="2000" b="1" dirty="0">
                <a:solidFill>
                  <a:srgbClr val="0000FF"/>
                </a:solidFill>
                <a:sym typeface="Symbol" panose="05050102010706020507" pitchFamily="18" charset="2"/>
              </a:rPr>
              <a:t></a:t>
            </a:r>
            <a:endParaRPr lang="en-GB" sz="2000" b="1" dirty="0">
              <a:solidFill>
                <a:srgbClr val="0000FF"/>
              </a:solidFill>
            </a:endParaRPr>
          </a:p>
          <a:p>
            <a:r>
              <a:rPr lang="en-GB" dirty="0"/>
              <a:t>n. 8</a:t>
            </a:r>
            <a:r>
              <a:rPr lang="it-IT" dirty="0"/>
              <a:t> </a:t>
            </a:r>
            <a:r>
              <a:rPr lang="it-IT" dirty="0" err="1"/>
              <a:t>bidimensional</a:t>
            </a:r>
            <a:r>
              <a:rPr lang="it-IT" dirty="0"/>
              <a:t> position-sensitive detectors (BPSD,</a:t>
            </a:r>
          </a:p>
          <a:p>
            <a:r>
              <a:rPr lang="it-IT" dirty="0"/>
              <a:t>45 x 45 mm</a:t>
            </a:r>
            <a:r>
              <a:rPr lang="it-IT" baseline="30000" dirty="0"/>
              <a:t>2</a:t>
            </a:r>
            <a:r>
              <a:rPr lang="it-IT" dirty="0"/>
              <a:t>, 500 </a:t>
            </a:r>
            <a:r>
              <a:rPr lang="el-GR" dirty="0"/>
              <a:t>μ</a:t>
            </a:r>
            <a:r>
              <a:rPr lang="it-IT" dirty="0"/>
              <a:t>m </a:t>
            </a:r>
            <a:r>
              <a:rPr lang="en-GB" dirty="0"/>
              <a:t>thick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DSSSD </a:t>
            </a:r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GB" b="1" baseline="30000" dirty="0">
                <a:solidFill>
                  <a:srgbClr val="0000FF"/>
                </a:solidFill>
              </a:rPr>
              <a:t>15</a:t>
            </a:r>
            <a:r>
              <a:rPr lang="en-GB" b="1" dirty="0">
                <a:solidFill>
                  <a:srgbClr val="0000FF"/>
                </a:solidFill>
              </a:rPr>
              <a:t>O</a:t>
            </a:r>
          </a:p>
          <a:p>
            <a:r>
              <a:rPr lang="en-GB" dirty="0"/>
              <a:t>n. 2 </a:t>
            </a:r>
            <a:r>
              <a:rPr lang="en-US" dirty="0"/>
              <a:t>Double Sided Silicon Strip Detectors (</a:t>
            </a:r>
            <a:r>
              <a:rPr lang="en-GB" dirty="0"/>
              <a:t>16 strips x-y)</a:t>
            </a:r>
            <a:endParaRPr lang="en-US" dirty="0"/>
          </a:p>
          <a:p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5" name="Group 74">
            <a:extLst>
              <a:ext uri="{FF2B5EF4-FFF2-40B4-BE49-F238E27FC236}">
                <a16:creationId xmlns:a16="http://schemas.microsoft.com/office/drawing/2014/main" id="{EC958903-8CAD-6D42-7E70-819F4B18A63B}"/>
              </a:ext>
            </a:extLst>
          </p:cNvPr>
          <p:cNvGrpSpPr/>
          <p:nvPr/>
        </p:nvGrpSpPr>
        <p:grpSpPr>
          <a:xfrm>
            <a:off x="691744" y="1285875"/>
            <a:ext cx="5410797" cy="2153726"/>
            <a:chOff x="28643" y="1533944"/>
            <a:chExt cx="10503259" cy="3561080"/>
          </a:xfrm>
        </p:grpSpPr>
        <p:grpSp>
          <p:nvGrpSpPr>
            <p:cNvPr id="7" name="Gruppo 61">
              <a:extLst>
                <a:ext uri="{FF2B5EF4-FFF2-40B4-BE49-F238E27FC236}">
                  <a16:creationId xmlns:a16="http://schemas.microsoft.com/office/drawing/2014/main" id="{2650544A-2787-B0AE-E8D2-298AFE676C02}"/>
                </a:ext>
              </a:extLst>
            </p:cNvPr>
            <p:cNvGrpSpPr/>
            <p:nvPr/>
          </p:nvGrpSpPr>
          <p:grpSpPr>
            <a:xfrm>
              <a:off x="28643" y="1533944"/>
              <a:ext cx="10503259" cy="3561080"/>
              <a:chOff x="108331" y="899563"/>
              <a:chExt cx="10503259" cy="3561080"/>
            </a:xfrm>
          </p:grpSpPr>
          <p:pic>
            <p:nvPicPr>
              <p:cNvPr id="9" name="Immagine 1" descr="simu-geom.pdf">
                <a:extLst>
                  <a:ext uri="{FF2B5EF4-FFF2-40B4-BE49-F238E27FC236}">
                    <a16:creationId xmlns:a16="http://schemas.microsoft.com/office/drawing/2014/main" id="{CB5EAF1B-6308-F2BD-C47C-EE72799BED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2900" y="990600"/>
                <a:ext cx="8458200" cy="3287827"/>
              </a:xfrm>
              <a:prstGeom prst="rect">
                <a:avLst/>
              </a:prstGeom>
            </p:spPr>
          </p:pic>
          <p:cxnSp>
            <p:nvCxnSpPr>
              <p:cNvPr id="11" name="Connettore 1 9">
                <a:extLst>
                  <a:ext uri="{FF2B5EF4-FFF2-40B4-BE49-F238E27FC236}">
                    <a16:creationId xmlns:a16="http://schemas.microsoft.com/office/drawing/2014/main" id="{6B288E58-B9AA-B430-45E6-D73AFAB4F10A}"/>
                  </a:ext>
                </a:extLst>
              </p:cNvPr>
              <p:cNvCxnSpPr/>
              <p:nvPr/>
            </p:nvCxnSpPr>
            <p:spPr>
              <a:xfrm>
                <a:off x="6477000" y="2209800"/>
                <a:ext cx="1143000" cy="1524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ttore 1 12">
                <a:extLst>
                  <a:ext uri="{FF2B5EF4-FFF2-40B4-BE49-F238E27FC236}">
                    <a16:creationId xmlns:a16="http://schemas.microsoft.com/office/drawing/2014/main" id="{B1930C17-5AFA-5FA6-639F-52DB472491E5}"/>
                  </a:ext>
                </a:extLst>
              </p:cNvPr>
              <p:cNvCxnSpPr/>
              <p:nvPr/>
            </p:nvCxnSpPr>
            <p:spPr>
              <a:xfrm>
                <a:off x="6477000" y="2971800"/>
                <a:ext cx="1143000" cy="3810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ttore 1 15">
                <a:extLst>
                  <a:ext uri="{FF2B5EF4-FFF2-40B4-BE49-F238E27FC236}">
                    <a16:creationId xmlns:a16="http://schemas.microsoft.com/office/drawing/2014/main" id="{0228D418-03DB-FE46-4A68-E90EDC66BD8B}"/>
                  </a:ext>
                </a:extLst>
              </p:cNvPr>
              <p:cNvCxnSpPr/>
              <p:nvPr/>
            </p:nvCxnSpPr>
            <p:spPr>
              <a:xfrm rot="5400000">
                <a:off x="5599906" y="2705100"/>
                <a:ext cx="2514600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ttore 1 16">
                <a:extLst>
                  <a:ext uri="{FF2B5EF4-FFF2-40B4-BE49-F238E27FC236}">
                    <a16:creationId xmlns:a16="http://schemas.microsoft.com/office/drawing/2014/main" id="{8C11B84A-23F0-32BF-88CB-F7A9CBFEB6C3}"/>
                  </a:ext>
                </a:extLst>
              </p:cNvPr>
              <p:cNvCxnSpPr/>
              <p:nvPr/>
            </p:nvCxnSpPr>
            <p:spPr>
              <a:xfrm rot="5400000">
                <a:off x="5980906" y="2780506"/>
                <a:ext cx="2514600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ttore 1 18">
                <a:extLst>
                  <a:ext uri="{FF2B5EF4-FFF2-40B4-BE49-F238E27FC236}">
                    <a16:creationId xmlns:a16="http://schemas.microsoft.com/office/drawing/2014/main" id="{33EA580C-C52A-997E-4BB2-71F68872053F}"/>
                  </a:ext>
                </a:extLst>
              </p:cNvPr>
              <p:cNvCxnSpPr/>
              <p:nvPr/>
            </p:nvCxnSpPr>
            <p:spPr>
              <a:xfrm>
                <a:off x="351667" y="2362200"/>
                <a:ext cx="5591933" cy="3810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ttore 1 20">
                <a:extLst>
                  <a:ext uri="{FF2B5EF4-FFF2-40B4-BE49-F238E27FC236}">
                    <a16:creationId xmlns:a16="http://schemas.microsoft.com/office/drawing/2014/main" id="{81914D10-033B-50E6-5D7A-080AB103FB83}"/>
                  </a:ext>
                </a:extLst>
              </p:cNvPr>
              <p:cNvCxnSpPr>
                <a:stCxn id="9" idx="1"/>
              </p:cNvCxnSpPr>
              <p:nvPr/>
            </p:nvCxnSpPr>
            <p:spPr>
              <a:xfrm rot="10800000" flipH="1" flipV="1">
                <a:off x="342900" y="2634514"/>
                <a:ext cx="5600700" cy="10868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ttore 1 22">
                <a:extLst>
                  <a:ext uri="{FF2B5EF4-FFF2-40B4-BE49-F238E27FC236}">
                    <a16:creationId xmlns:a16="http://schemas.microsoft.com/office/drawing/2014/main" id="{260EE933-966B-0302-0449-B2F556415F9F}"/>
                  </a:ext>
                </a:extLst>
              </p:cNvPr>
              <p:cNvCxnSpPr/>
              <p:nvPr/>
            </p:nvCxnSpPr>
            <p:spPr>
              <a:xfrm flipV="1">
                <a:off x="351667" y="2743201"/>
                <a:ext cx="5591933" cy="22859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1 24">
                <a:extLst>
                  <a:ext uri="{FF2B5EF4-FFF2-40B4-BE49-F238E27FC236}">
                    <a16:creationId xmlns:a16="http://schemas.microsoft.com/office/drawing/2014/main" id="{C38147B6-983E-B88A-AC4E-808219F11048}"/>
                  </a:ext>
                </a:extLst>
              </p:cNvPr>
              <p:cNvCxnSpPr/>
              <p:nvPr/>
            </p:nvCxnSpPr>
            <p:spPr>
              <a:xfrm>
                <a:off x="5943600" y="2743201"/>
                <a:ext cx="800100" cy="685799"/>
              </a:xfrm>
              <a:prstGeom prst="line">
                <a:avLst/>
              </a:prstGeom>
              <a:ln w="41275" cmpd="sng">
                <a:solidFill>
                  <a:srgbClr val="000000"/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1 25">
                <a:extLst>
                  <a:ext uri="{FF2B5EF4-FFF2-40B4-BE49-F238E27FC236}">
                    <a16:creationId xmlns:a16="http://schemas.microsoft.com/office/drawing/2014/main" id="{331E6468-98D9-5A7C-F15F-3A6C992A4BEE}"/>
                  </a:ext>
                </a:extLst>
              </p:cNvPr>
              <p:cNvCxnSpPr/>
              <p:nvPr/>
            </p:nvCxnSpPr>
            <p:spPr>
              <a:xfrm flipV="1">
                <a:off x="5943600" y="2362200"/>
                <a:ext cx="2057400" cy="381000"/>
              </a:xfrm>
              <a:prstGeom prst="line">
                <a:avLst/>
              </a:prstGeom>
              <a:ln w="41275" cmpd="sng">
                <a:solidFill>
                  <a:schemeClr val="tx1"/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1 31">
                <a:extLst>
                  <a:ext uri="{FF2B5EF4-FFF2-40B4-BE49-F238E27FC236}">
                    <a16:creationId xmlns:a16="http://schemas.microsoft.com/office/drawing/2014/main" id="{E56EC5B6-E2CD-B4B7-AA44-70281DF58966}"/>
                  </a:ext>
                </a:extLst>
              </p:cNvPr>
              <p:cNvCxnSpPr/>
              <p:nvPr/>
            </p:nvCxnSpPr>
            <p:spPr>
              <a:xfrm flipV="1">
                <a:off x="342900" y="2743200"/>
                <a:ext cx="5295900" cy="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ttore 1 36">
                <a:extLst>
                  <a:ext uri="{FF2B5EF4-FFF2-40B4-BE49-F238E27FC236}">
                    <a16:creationId xmlns:a16="http://schemas.microsoft.com/office/drawing/2014/main" id="{2DB1A6A5-E417-4775-8CD4-650E32911AC0}"/>
                  </a:ext>
                </a:extLst>
              </p:cNvPr>
              <p:cNvCxnSpPr/>
              <p:nvPr/>
            </p:nvCxnSpPr>
            <p:spPr>
              <a:xfrm>
                <a:off x="342900" y="2439650"/>
                <a:ext cx="5600700" cy="38100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CasellaDiTesto 40">
                <a:extLst>
                  <a:ext uri="{FF2B5EF4-FFF2-40B4-BE49-F238E27FC236}">
                    <a16:creationId xmlns:a16="http://schemas.microsoft.com/office/drawing/2014/main" id="{E792E121-7343-63F1-59B1-B37EAAA8E5B8}"/>
                  </a:ext>
                </a:extLst>
              </p:cNvPr>
              <p:cNvSpPr txBox="1"/>
              <p:nvPr/>
            </p:nvSpPr>
            <p:spPr>
              <a:xfrm>
                <a:off x="108331" y="1447802"/>
                <a:ext cx="1639117" cy="610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/>
                  <a:t>PPAC 1</a:t>
                </a:r>
              </a:p>
            </p:txBody>
          </p:sp>
          <p:sp>
            <p:nvSpPr>
              <p:cNvPr id="24" name="CasellaDiTesto 41">
                <a:extLst>
                  <a:ext uri="{FF2B5EF4-FFF2-40B4-BE49-F238E27FC236}">
                    <a16:creationId xmlns:a16="http://schemas.microsoft.com/office/drawing/2014/main" id="{18F8103C-C25A-A267-9C86-7E2CC123D805}"/>
                  </a:ext>
                </a:extLst>
              </p:cNvPr>
              <p:cNvSpPr txBox="1"/>
              <p:nvPr/>
            </p:nvSpPr>
            <p:spPr>
              <a:xfrm>
                <a:off x="4113241" y="1371778"/>
                <a:ext cx="1639117" cy="610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/>
                  <a:t>PPAC 2</a:t>
                </a:r>
              </a:p>
            </p:txBody>
          </p:sp>
          <p:sp>
            <p:nvSpPr>
              <p:cNvPr id="32" name="CasellaDiTesto 42">
                <a:extLst>
                  <a:ext uri="{FF2B5EF4-FFF2-40B4-BE49-F238E27FC236}">
                    <a16:creationId xmlns:a16="http://schemas.microsoft.com/office/drawing/2014/main" id="{B5ABFBB6-A29A-FEAB-B11A-8691930813EC}"/>
                  </a:ext>
                </a:extLst>
              </p:cNvPr>
              <p:cNvSpPr txBox="1"/>
              <p:nvPr/>
            </p:nvSpPr>
            <p:spPr>
              <a:xfrm>
                <a:off x="7845651" y="3214164"/>
                <a:ext cx="1559582" cy="610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solidFill>
                      <a:srgbClr val="00B050"/>
                    </a:solidFill>
                  </a:rPr>
                  <a:t>DSSSD</a:t>
                </a:r>
              </a:p>
            </p:txBody>
          </p:sp>
          <p:sp>
            <p:nvSpPr>
              <p:cNvPr id="33" name="CasellaDiTesto 44">
                <a:extLst>
                  <a:ext uri="{FF2B5EF4-FFF2-40B4-BE49-F238E27FC236}">
                    <a16:creationId xmlns:a16="http://schemas.microsoft.com/office/drawing/2014/main" id="{49578440-BEAB-EBE0-60F7-37083FDC6ABC}"/>
                  </a:ext>
                </a:extLst>
              </p:cNvPr>
              <p:cNvSpPr txBox="1"/>
              <p:nvPr/>
            </p:nvSpPr>
            <p:spPr>
              <a:xfrm>
                <a:off x="7830307" y="1918061"/>
                <a:ext cx="839067" cy="4441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300"/>
                  </a:lnSpc>
                </a:pPr>
                <a:r>
                  <a:rPr lang="en-GB" dirty="0">
                    <a:solidFill>
                      <a:srgbClr val="C443A5"/>
                    </a:solidFill>
                  </a:rPr>
                  <a:t>Safety </a:t>
                </a:r>
              </a:p>
              <a:p>
                <a:pPr algn="ctr">
                  <a:lnSpc>
                    <a:spcPts val="1300"/>
                  </a:lnSpc>
                </a:pPr>
                <a:r>
                  <a:rPr lang="en-GB" dirty="0">
                    <a:solidFill>
                      <a:srgbClr val="C443A5"/>
                    </a:solidFill>
                  </a:rPr>
                  <a:t>disk</a:t>
                </a:r>
              </a:p>
            </p:txBody>
          </p:sp>
          <p:sp>
            <p:nvSpPr>
              <p:cNvPr id="34" name="CasellaDiTesto 46">
                <a:extLst>
                  <a:ext uri="{FF2B5EF4-FFF2-40B4-BE49-F238E27FC236}">
                    <a16:creationId xmlns:a16="http://schemas.microsoft.com/office/drawing/2014/main" id="{CE23F261-5B50-8828-9C24-B177F58F3325}"/>
                  </a:ext>
                </a:extLst>
              </p:cNvPr>
              <p:cNvSpPr txBox="1"/>
              <p:nvPr/>
            </p:nvSpPr>
            <p:spPr>
              <a:xfrm>
                <a:off x="5126315" y="3849971"/>
                <a:ext cx="1756989" cy="610672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FFFF00"/>
                    </a:solidFill>
                    <a:effectLst>
                      <a:glow rad="25400">
                        <a:schemeClr val="tx1">
                          <a:alpha val="75000"/>
                        </a:schemeClr>
                      </a:glow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TARGET</a:t>
                </a:r>
              </a:p>
            </p:txBody>
          </p:sp>
          <p:sp>
            <p:nvSpPr>
              <p:cNvPr id="35" name="CasellaDiTesto 47">
                <a:extLst>
                  <a:ext uri="{FF2B5EF4-FFF2-40B4-BE49-F238E27FC236}">
                    <a16:creationId xmlns:a16="http://schemas.microsoft.com/office/drawing/2014/main" id="{F01ABB61-CDC0-8415-F9E7-A4C6FFF2E1DD}"/>
                  </a:ext>
                </a:extLst>
              </p:cNvPr>
              <p:cNvSpPr txBox="1"/>
              <p:nvPr/>
            </p:nvSpPr>
            <p:spPr>
              <a:xfrm>
                <a:off x="6426524" y="899563"/>
                <a:ext cx="4185066" cy="610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rgbClr val="0000BF"/>
                    </a:solidFill>
                  </a:rPr>
                  <a:t>ASTRHO</a:t>
                </a:r>
              </a:p>
            </p:txBody>
          </p:sp>
        </p:grpSp>
        <p:cxnSp>
          <p:nvCxnSpPr>
            <p:cNvPr id="8" name="Connettore 1 65">
              <a:extLst>
                <a:ext uri="{FF2B5EF4-FFF2-40B4-BE49-F238E27FC236}">
                  <a16:creationId xmlns:a16="http://schemas.microsoft.com/office/drawing/2014/main" id="{1E080247-C04E-7DF7-864E-D90F06BA2F0D}"/>
                </a:ext>
              </a:extLst>
            </p:cNvPr>
            <p:cNvCxnSpPr/>
            <p:nvPr/>
          </p:nvCxnSpPr>
          <p:spPr>
            <a:xfrm>
              <a:off x="5912368" y="3417552"/>
              <a:ext cx="2895600" cy="545067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">
            <a:extLst>
              <a:ext uri="{FF2B5EF4-FFF2-40B4-BE49-F238E27FC236}">
                <a16:creationId xmlns:a16="http://schemas.microsoft.com/office/drawing/2014/main" id="{509D1DE3-4A4F-89D9-2452-AAF2A38CE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44978" y="1080939"/>
            <a:ext cx="4142326" cy="31036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37" name="Straight Arrow Connector 22">
            <a:extLst>
              <a:ext uri="{FF2B5EF4-FFF2-40B4-BE49-F238E27FC236}">
                <a16:creationId xmlns:a16="http://schemas.microsoft.com/office/drawing/2014/main" id="{C53BE4DC-3FC8-B98C-FFAE-B13BE0488591}"/>
              </a:ext>
            </a:extLst>
          </p:cNvPr>
          <p:cNvCxnSpPr>
            <a:cxnSpLocks noChangeAspect="1"/>
          </p:cNvCxnSpPr>
          <p:nvPr/>
        </p:nvCxnSpPr>
        <p:spPr>
          <a:xfrm>
            <a:off x="5563476" y="2431054"/>
            <a:ext cx="1800000" cy="201725"/>
          </a:xfrm>
          <a:prstGeom prst="straightConnector1">
            <a:avLst/>
          </a:prstGeom>
          <a:ln w="57150" cmpd="sng">
            <a:solidFill>
              <a:srgbClr val="66FF3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25">
            <a:extLst>
              <a:ext uri="{FF2B5EF4-FFF2-40B4-BE49-F238E27FC236}">
                <a16:creationId xmlns:a16="http://schemas.microsoft.com/office/drawing/2014/main" id="{24F07DC3-8F32-958A-8251-C2F84E11AB30}"/>
              </a:ext>
            </a:extLst>
          </p:cNvPr>
          <p:cNvSpPr txBox="1"/>
          <p:nvPr/>
        </p:nvSpPr>
        <p:spPr>
          <a:xfrm>
            <a:off x="5745796" y="2663570"/>
            <a:ext cx="1216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CC"/>
                </a:highlight>
              </a:rPr>
              <a:t>BEAM</a:t>
            </a:r>
          </a:p>
        </p:txBody>
      </p:sp>
      <p:sp>
        <p:nvSpPr>
          <p:cNvPr id="39" name="TextBox 4">
            <a:extLst>
              <a:ext uri="{FF2B5EF4-FFF2-40B4-BE49-F238E27FC236}">
                <a16:creationId xmlns:a16="http://schemas.microsoft.com/office/drawing/2014/main" id="{17D53252-D7AA-9A98-EF22-3CA671B9DC9B}"/>
              </a:ext>
            </a:extLst>
          </p:cNvPr>
          <p:cNvSpPr txBox="1"/>
          <p:nvPr/>
        </p:nvSpPr>
        <p:spPr>
          <a:xfrm>
            <a:off x="6889309" y="1534823"/>
            <a:ext cx="1305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CC"/>
                </a:highlight>
              </a:rPr>
              <a:t>PPAC2</a:t>
            </a:r>
          </a:p>
        </p:txBody>
      </p:sp>
      <p:sp>
        <p:nvSpPr>
          <p:cNvPr id="40" name="TextBox 8">
            <a:extLst>
              <a:ext uri="{FF2B5EF4-FFF2-40B4-BE49-F238E27FC236}">
                <a16:creationId xmlns:a16="http://schemas.microsoft.com/office/drawing/2014/main" id="{86787311-C4CF-6EFB-0ED8-DF5E1261F4E8}"/>
              </a:ext>
            </a:extLst>
          </p:cNvPr>
          <p:cNvSpPr txBox="1"/>
          <p:nvPr/>
        </p:nvSpPr>
        <p:spPr>
          <a:xfrm>
            <a:off x="7942113" y="1512360"/>
            <a:ext cx="1946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CC"/>
                </a:highlight>
              </a:rPr>
              <a:t>TARGET</a:t>
            </a:r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B051B9EF-34CE-1AB2-6AEE-5CF0EBBBBD24}"/>
              </a:ext>
            </a:extLst>
          </p:cNvPr>
          <p:cNvSpPr txBox="1"/>
          <p:nvPr/>
        </p:nvSpPr>
        <p:spPr>
          <a:xfrm>
            <a:off x="9515648" y="1459794"/>
            <a:ext cx="1387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highlight>
                  <a:srgbClr val="FFFFCC"/>
                </a:highlight>
              </a:rPr>
              <a:t>ASTRHO</a:t>
            </a:r>
          </a:p>
        </p:txBody>
      </p:sp>
      <p:sp>
        <p:nvSpPr>
          <p:cNvPr id="42" name="TextBox 16">
            <a:extLst>
              <a:ext uri="{FF2B5EF4-FFF2-40B4-BE49-F238E27FC236}">
                <a16:creationId xmlns:a16="http://schemas.microsoft.com/office/drawing/2014/main" id="{A89A069F-6EDB-602F-E93F-FF15B827A30B}"/>
              </a:ext>
            </a:extLst>
          </p:cNvPr>
          <p:cNvSpPr txBox="1"/>
          <p:nvPr/>
        </p:nvSpPr>
        <p:spPr>
          <a:xfrm>
            <a:off x="10015196" y="3785046"/>
            <a:ext cx="112242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highlight>
                  <a:srgbClr val="FFFFCC"/>
                </a:highlight>
              </a:rPr>
              <a:t>DSSSD</a:t>
            </a:r>
          </a:p>
        </p:txBody>
      </p:sp>
      <p:cxnSp>
        <p:nvCxnSpPr>
          <p:cNvPr id="43" name="Connettore 1 25">
            <a:extLst>
              <a:ext uri="{FF2B5EF4-FFF2-40B4-BE49-F238E27FC236}">
                <a16:creationId xmlns:a16="http://schemas.microsoft.com/office/drawing/2014/main" id="{782B4A26-975C-EDDA-DD58-F3B3FC8720FD}"/>
              </a:ext>
            </a:extLst>
          </p:cNvPr>
          <p:cNvCxnSpPr>
            <a:cxnSpLocks/>
          </p:cNvCxnSpPr>
          <p:nvPr/>
        </p:nvCxnSpPr>
        <p:spPr>
          <a:xfrm flipV="1">
            <a:off x="3654093" y="2538517"/>
            <a:ext cx="0" cy="462130"/>
          </a:xfrm>
          <a:prstGeom prst="line">
            <a:avLst/>
          </a:prstGeom>
          <a:ln w="41275" cmpd="sng">
            <a:solidFill>
              <a:schemeClr val="accent3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24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9EDBF8-A498-A549-EF0B-04F711D96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32">
            <a:extLst>
              <a:ext uri="{FF2B5EF4-FFF2-40B4-BE49-F238E27FC236}">
                <a16:creationId xmlns:a16="http://schemas.microsoft.com/office/drawing/2014/main" id="{EDDEE548-18A2-4C3F-069D-8A0186DB7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8BA47BD-B3C2-945B-507D-2556A10C6F4B}"/>
              </a:ext>
            </a:extLst>
          </p:cNvPr>
          <p:cNvSpPr txBox="1"/>
          <p:nvPr/>
        </p:nvSpPr>
        <p:spPr>
          <a:xfrm>
            <a:off x="1008184" y="174032"/>
            <a:ext cx="10175631" cy="1111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THM study of </a:t>
            </a:r>
            <a:r>
              <a:rPr lang="en-US" sz="4000" b="1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18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F(p,</a:t>
            </a:r>
            <a:r>
              <a:rPr lang="el-GR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α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  <a:r>
              <a:rPr lang="en-US" sz="4000" b="1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15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 @ TAMU</a:t>
            </a:r>
          </a:p>
        </p:txBody>
      </p:sp>
      <p:pic>
        <p:nvPicPr>
          <p:cNvPr id="10" name="Immagine 9" descr="Immagine che contiene logo, Carattere, Elementi grafici, bianco&#10;&#10;Il contenuto generato dall'IA potrebbe non essere corretto.">
            <a:extLst>
              <a:ext uri="{FF2B5EF4-FFF2-40B4-BE49-F238E27FC236}">
                <a16:creationId xmlns:a16="http://schemas.microsoft.com/office/drawing/2014/main" id="{D9DBC851-1042-D648-9F2F-F8D81A91E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2" b="28900"/>
          <a:stretch>
            <a:fillRect/>
          </a:stretch>
        </p:blipFill>
        <p:spPr>
          <a:xfrm>
            <a:off x="299126" y="401503"/>
            <a:ext cx="1604489" cy="777663"/>
          </a:xfrm>
          <a:prstGeom prst="rect">
            <a:avLst/>
          </a:prstGeom>
        </p:spPr>
      </p:pic>
      <p:pic>
        <p:nvPicPr>
          <p:cNvPr id="12" name="Immagine 11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36DB3C0D-5C26-8D5A-E544-7CB78BCD1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891" y="425656"/>
            <a:ext cx="1264283" cy="924667"/>
          </a:xfrm>
          <a:prstGeom prst="rect">
            <a:avLst/>
          </a:prstGeom>
        </p:spPr>
      </p:pic>
      <p:graphicFrame>
        <p:nvGraphicFramePr>
          <p:cNvPr id="65" name="Tabella 64">
            <a:extLst>
              <a:ext uri="{FF2B5EF4-FFF2-40B4-BE49-F238E27FC236}">
                <a16:creationId xmlns:a16="http://schemas.microsoft.com/office/drawing/2014/main" id="{441DA5E4-CCAD-3D99-8B21-A94C47831E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051194"/>
              </p:ext>
            </p:extLst>
          </p:nvPr>
        </p:nvGraphicFramePr>
        <p:xfrm>
          <a:off x="5990411" y="5000215"/>
          <a:ext cx="5479479" cy="15849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648749">
                  <a:extLst>
                    <a:ext uri="{9D8B030D-6E8A-4147-A177-3AD203B41FA5}">
                      <a16:colId xmlns:a16="http://schemas.microsoft.com/office/drawing/2014/main" val="3457169611"/>
                    </a:ext>
                  </a:extLst>
                </a:gridCol>
                <a:gridCol w="1286947">
                  <a:extLst>
                    <a:ext uri="{9D8B030D-6E8A-4147-A177-3AD203B41FA5}">
                      <a16:colId xmlns:a16="http://schemas.microsoft.com/office/drawing/2014/main" val="830358686"/>
                    </a:ext>
                  </a:extLst>
                </a:gridCol>
                <a:gridCol w="1543783">
                  <a:extLst>
                    <a:ext uri="{9D8B030D-6E8A-4147-A177-3AD203B41FA5}">
                      <a16:colId xmlns:a16="http://schemas.microsoft.com/office/drawing/2014/main" val="1712512434"/>
                    </a:ext>
                  </a:extLst>
                </a:gridCol>
              </a:tblGrid>
              <a:tr h="346427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X1-PSD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TECSA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605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Angular range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3°</a:t>
                      </a:r>
                      <a:r>
                        <a:rPr lang="en-US" sz="2000" baseline="0" dirty="0"/>
                        <a:t> - 12°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15° - 40°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490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Angular</a:t>
                      </a:r>
                      <a:r>
                        <a:rPr lang="en-US" sz="2000" baseline="0" dirty="0"/>
                        <a:t> resolution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0.7°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1.1°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338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Energy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dirty="0"/>
                        <a:t>resolution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0.8%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0.8%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31311"/>
                  </a:ext>
                </a:extLst>
              </a:tr>
            </a:tbl>
          </a:graphicData>
        </a:graphic>
      </p:graphicFrame>
      <p:pic>
        <p:nvPicPr>
          <p:cNvPr id="66" name="Picture 1">
            <a:extLst>
              <a:ext uri="{FF2B5EF4-FFF2-40B4-BE49-F238E27FC236}">
                <a16:creationId xmlns:a16="http://schemas.microsoft.com/office/drawing/2014/main" id="{FC5CD941-3219-76E5-0F12-0A9CB77772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59" r="48409"/>
          <a:stretch/>
        </p:blipFill>
        <p:spPr>
          <a:xfrm>
            <a:off x="6096776" y="1007366"/>
            <a:ext cx="4128292" cy="3389638"/>
          </a:xfrm>
          <a:prstGeom prst="rect">
            <a:avLst/>
          </a:prstGeom>
        </p:spPr>
      </p:pic>
      <p:grpSp>
        <p:nvGrpSpPr>
          <p:cNvPr id="67" name="Gruppo 66">
            <a:extLst>
              <a:ext uri="{FF2B5EF4-FFF2-40B4-BE49-F238E27FC236}">
                <a16:creationId xmlns:a16="http://schemas.microsoft.com/office/drawing/2014/main" id="{B76E84C7-F779-9047-96DB-31CA0DA9CE79}"/>
              </a:ext>
            </a:extLst>
          </p:cNvPr>
          <p:cNvGrpSpPr/>
          <p:nvPr/>
        </p:nvGrpSpPr>
        <p:grpSpPr>
          <a:xfrm>
            <a:off x="822931" y="1541485"/>
            <a:ext cx="5167480" cy="2506603"/>
            <a:chOff x="4547320" y="1187161"/>
            <a:chExt cx="4274390" cy="2307099"/>
          </a:xfrm>
        </p:grpSpPr>
        <p:cxnSp>
          <p:nvCxnSpPr>
            <p:cNvPr id="68" name="Connettore 2 67">
              <a:extLst>
                <a:ext uri="{FF2B5EF4-FFF2-40B4-BE49-F238E27FC236}">
                  <a16:creationId xmlns:a16="http://schemas.microsoft.com/office/drawing/2014/main" id="{9CC4B442-239A-455F-A3B1-40F96239FC19}"/>
                </a:ext>
              </a:extLst>
            </p:cNvPr>
            <p:cNvCxnSpPr/>
            <p:nvPr/>
          </p:nvCxnSpPr>
          <p:spPr>
            <a:xfrm rot="16200000">
              <a:off x="5209945" y="1837882"/>
              <a:ext cx="0" cy="100800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Connettore diritto 68">
              <a:extLst>
                <a:ext uri="{FF2B5EF4-FFF2-40B4-BE49-F238E27FC236}">
                  <a16:creationId xmlns:a16="http://schemas.microsoft.com/office/drawing/2014/main" id="{26944C34-019E-0FE8-B722-AAEF344D4A49}"/>
                </a:ext>
              </a:extLst>
            </p:cNvPr>
            <p:cNvCxnSpPr/>
            <p:nvPr/>
          </p:nvCxnSpPr>
          <p:spPr>
            <a:xfrm>
              <a:off x="5745843" y="2116632"/>
              <a:ext cx="0" cy="4678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perazione manuale 69">
              <a:extLst>
                <a:ext uri="{FF2B5EF4-FFF2-40B4-BE49-F238E27FC236}">
                  <a16:creationId xmlns:a16="http://schemas.microsoft.com/office/drawing/2014/main" id="{2978F079-DCDF-D2BC-84F8-8AF72DF6952A}"/>
                </a:ext>
              </a:extLst>
            </p:cNvPr>
            <p:cNvSpPr/>
            <p:nvPr/>
          </p:nvSpPr>
          <p:spPr>
            <a:xfrm flipH="1">
              <a:off x="6454030" y="1187161"/>
              <a:ext cx="235613" cy="778316"/>
            </a:xfrm>
            <a:prstGeom prst="flowChartManualOperation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Operazione manuale 70">
              <a:extLst>
                <a:ext uri="{FF2B5EF4-FFF2-40B4-BE49-F238E27FC236}">
                  <a16:creationId xmlns:a16="http://schemas.microsoft.com/office/drawing/2014/main" id="{BE219F58-3B4F-B707-E414-8AE2853471EB}"/>
                </a:ext>
              </a:extLst>
            </p:cNvPr>
            <p:cNvSpPr/>
            <p:nvPr/>
          </p:nvSpPr>
          <p:spPr>
            <a:xfrm flipH="1" flipV="1">
              <a:off x="6456628" y="2715944"/>
              <a:ext cx="235613" cy="778316"/>
            </a:xfrm>
            <a:prstGeom prst="flowChartManualOperation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Rettangolo 71">
              <a:extLst>
                <a:ext uri="{FF2B5EF4-FFF2-40B4-BE49-F238E27FC236}">
                  <a16:creationId xmlns:a16="http://schemas.microsoft.com/office/drawing/2014/main" id="{309CEA26-B615-93F0-08A3-F4227B0E7D88}"/>
                </a:ext>
              </a:extLst>
            </p:cNvPr>
            <p:cNvSpPr/>
            <p:nvPr/>
          </p:nvSpPr>
          <p:spPr>
            <a:xfrm>
              <a:off x="7751776" y="1891429"/>
              <a:ext cx="127591" cy="30351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Rettangolo 72">
              <a:extLst>
                <a:ext uri="{FF2B5EF4-FFF2-40B4-BE49-F238E27FC236}">
                  <a16:creationId xmlns:a16="http://schemas.microsoft.com/office/drawing/2014/main" id="{5B9110D0-12BD-7AE0-7F9D-A46300CBD0EF}"/>
                </a:ext>
              </a:extLst>
            </p:cNvPr>
            <p:cNvSpPr/>
            <p:nvPr/>
          </p:nvSpPr>
          <p:spPr>
            <a:xfrm>
              <a:off x="7751776" y="2490343"/>
              <a:ext cx="127591" cy="30351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4" name="Connettore 2 73">
              <a:extLst>
                <a:ext uri="{FF2B5EF4-FFF2-40B4-BE49-F238E27FC236}">
                  <a16:creationId xmlns:a16="http://schemas.microsoft.com/office/drawing/2014/main" id="{3A553E3F-FA01-DD76-CA39-7833B7E0F983}"/>
                </a:ext>
              </a:extLst>
            </p:cNvPr>
            <p:cNvCxnSpPr/>
            <p:nvPr/>
          </p:nvCxnSpPr>
          <p:spPr>
            <a:xfrm flipV="1">
              <a:off x="5745843" y="1602025"/>
              <a:ext cx="602422" cy="73985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2 74">
              <a:extLst>
                <a:ext uri="{FF2B5EF4-FFF2-40B4-BE49-F238E27FC236}">
                  <a16:creationId xmlns:a16="http://schemas.microsoft.com/office/drawing/2014/main" id="{6F5EBBF8-CD75-E7E6-8F86-C3B071D5BF1E}"/>
                </a:ext>
              </a:extLst>
            </p:cNvPr>
            <p:cNvCxnSpPr/>
            <p:nvPr/>
          </p:nvCxnSpPr>
          <p:spPr>
            <a:xfrm>
              <a:off x="5720608" y="2350102"/>
              <a:ext cx="1925844" cy="30844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CasellaDiTesto 75">
              <a:extLst>
                <a:ext uri="{FF2B5EF4-FFF2-40B4-BE49-F238E27FC236}">
                  <a16:creationId xmlns:a16="http://schemas.microsoft.com/office/drawing/2014/main" id="{A76EC66A-7F4B-5961-A626-94D86A8ACF46}"/>
                </a:ext>
              </a:extLst>
            </p:cNvPr>
            <p:cNvSpPr txBox="1"/>
            <p:nvPr/>
          </p:nvSpPr>
          <p:spPr>
            <a:xfrm>
              <a:off x="4547320" y="2021419"/>
              <a:ext cx="10326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aseline="30000" dirty="0"/>
                <a:t>18</a:t>
              </a:r>
              <a:r>
                <a:rPr lang="en-GB" dirty="0"/>
                <a:t>F beam</a:t>
              </a:r>
            </a:p>
          </p:txBody>
        </p:sp>
        <p:sp>
          <p:nvSpPr>
            <p:cNvPr id="77" name="CasellaDiTesto 76">
              <a:extLst>
                <a:ext uri="{FF2B5EF4-FFF2-40B4-BE49-F238E27FC236}">
                  <a16:creationId xmlns:a16="http://schemas.microsoft.com/office/drawing/2014/main" id="{7FF90425-71BE-409B-2B96-7E9F1AAE974B}"/>
                </a:ext>
              </a:extLst>
            </p:cNvPr>
            <p:cNvSpPr txBox="1"/>
            <p:nvPr/>
          </p:nvSpPr>
          <p:spPr>
            <a:xfrm>
              <a:off x="6777126" y="1261330"/>
              <a:ext cx="7670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TECSA</a:t>
              </a:r>
            </a:p>
            <a:p>
              <a:pPr algn="ctr"/>
              <a:r>
                <a:rPr lang="en-GB" dirty="0">
                  <a:sym typeface="Symbol" panose="05050102010706020507" pitchFamily="18" charset="2"/>
                </a:rPr>
                <a:t></a:t>
              </a:r>
              <a:endParaRPr lang="en-GB" dirty="0"/>
            </a:p>
          </p:txBody>
        </p:sp>
        <p:sp>
          <p:nvSpPr>
            <p:cNvPr id="78" name="CasellaDiTesto 77">
              <a:extLst>
                <a:ext uri="{FF2B5EF4-FFF2-40B4-BE49-F238E27FC236}">
                  <a16:creationId xmlns:a16="http://schemas.microsoft.com/office/drawing/2014/main" id="{0D47EEF9-251B-2D78-5823-5A7A639697CC}"/>
                </a:ext>
              </a:extLst>
            </p:cNvPr>
            <p:cNvSpPr txBox="1"/>
            <p:nvPr/>
          </p:nvSpPr>
          <p:spPr>
            <a:xfrm>
              <a:off x="5088411" y="2579079"/>
              <a:ext cx="11446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CD</a:t>
              </a:r>
              <a:r>
                <a:rPr lang="en-GB" baseline="-25000" dirty="0"/>
                <a:t>2 </a:t>
              </a:r>
              <a:r>
                <a:rPr lang="en-GB" dirty="0"/>
                <a:t>Target</a:t>
              </a:r>
            </a:p>
          </p:txBody>
        </p:sp>
        <p:sp>
          <p:nvSpPr>
            <p:cNvPr id="79" name="CasellaDiTesto 78">
              <a:extLst>
                <a:ext uri="{FF2B5EF4-FFF2-40B4-BE49-F238E27FC236}">
                  <a16:creationId xmlns:a16="http://schemas.microsoft.com/office/drawing/2014/main" id="{DD98C0D6-8159-5D02-832D-E8F45AFDBF60}"/>
                </a:ext>
              </a:extLst>
            </p:cNvPr>
            <p:cNvSpPr txBox="1"/>
            <p:nvPr/>
          </p:nvSpPr>
          <p:spPr>
            <a:xfrm>
              <a:off x="7926913" y="1914113"/>
              <a:ext cx="8947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X1 PSD </a:t>
              </a:r>
            </a:p>
            <a:p>
              <a:pPr algn="ctr"/>
              <a:r>
                <a:rPr lang="en-GB" baseline="30000" dirty="0"/>
                <a:t>15</a:t>
              </a:r>
              <a:r>
                <a:rPr lang="en-GB" dirty="0"/>
                <a:t>O</a:t>
              </a:r>
            </a:p>
          </p:txBody>
        </p:sp>
      </p:grpSp>
      <p:sp>
        <p:nvSpPr>
          <p:cNvPr id="80" name="Rettangolo 79">
            <a:extLst>
              <a:ext uri="{FF2B5EF4-FFF2-40B4-BE49-F238E27FC236}">
                <a16:creationId xmlns:a16="http://schemas.microsoft.com/office/drawing/2014/main" id="{D4A24099-C4A3-82CF-90D2-49428CB15C76}"/>
              </a:ext>
            </a:extLst>
          </p:cNvPr>
          <p:cNvSpPr/>
          <p:nvPr/>
        </p:nvSpPr>
        <p:spPr>
          <a:xfrm>
            <a:off x="6017400" y="4316229"/>
            <a:ext cx="3421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Trigger: TECSA X1-PSD coincidence</a:t>
            </a:r>
          </a:p>
        </p:txBody>
      </p: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2F913F97-8A70-A981-74A0-57EDF0F3D4CA}"/>
              </a:ext>
            </a:extLst>
          </p:cNvPr>
          <p:cNvSpPr txBox="1"/>
          <p:nvPr/>
        </p:nvSpPr>
        <p:spPr>
          <a:xfrm>
            <a:off x="675695" y="4410408"/>
            <a:ext cx="41495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CD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TARGET </a:t>
            </a:r>
            <a:r>
              <a:rPr lang="en-US" dirty="0"/>
              <a:t>400-800 </a:t>
            </a:r>
            <a:r>
              <a:rPr lang="el-GR" dirty="0"/>
              <a:t>μ</a:t>
            </a:r>
            <a:r>
              <a:rPr lang="en-US" dirty="0"/>
              <a:t>g/cm^2</a:t>
            </a:r>
          </a:p>
          <a:p>
            <a:endParaRPr lang="en-GB" sz="800" dirty="0"/>
          </a:p>
          <a:p>
            <a:r>
              <a:rPr lang="en-GB" dirty="0">
                <a:solidFill>
                  <a:srgbClr val="FF0000"/>
                </a:solidFill>
              </a:rPr>
              <a:t>TECSA </a:t>
            </a:r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GB" sz="2000" b="1" dirty="0">
                <a:solidFill>
                  <a:srgbClr val="0000FF"/>
                </a:solidFill>
                <a:sym typeface="Symbol" panose="05050102010706020507" pitchFamily="18" charset="2"/>
              </a:rPr>
              <a:t></a:t>
            </a:r>
            <a:endParaRPr lang="en-GB" sz="2000" b="1" dirty="0">
              <a:solidFill>
                <a:srgbClr val="0000FF"/>
              </a:solidFill>
            </a:endParaRPr>
          </a:p>
          <a:p>
            <a:r>
              <a:rPr lang="en-GB" dirty="0"/>
              <a:t>n. 8 16 arch strip YY1-300 um</a:t>
            </a:r>
          </a:p>
          <a:p>
            <a:r>
              <a:rPr lang="en-GB" dirty="0"/>
              <a:t>B.T. Roeder et al. NIM A634, 71 (2011)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X1-PSD </a:t>
            </a:r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GB" b="1" baseline="30000" dirty="0">
                <a:solidFill>
                  <a:srgbClr val="0000FF"/>
                </a:solidFill>
              </a:rPr>
              <a:t>15</a:t>
            </a:r>
            <a:r>
              <a:rPr lang="en-GB" b="1" dirty="0">
                <a:solidFill>
                  <a:srgbClr val="0000FF"/>
                </a:solidFill>
              </a:rPr>
              <a:t>O</a:t>
            </a:r>
          </a:p>
          <a:p>
            <a:r>
              <a:rPr lang="en-GB" dirty="0"/>
              <a:t>n. 2 16 strips each, position sensitive </a:t>
            </a:r>
          </a:p>
        </p:txBody>
      </p:sp>
    </p:spTree>
    <p:extLst>
      <p:ext uri="{BB962C8B-B14F-4D97-AF65-F5344CB8AC3E}">
        <p14:creationId xmlns:p14="http://schemas.microsoft.com/office/powerpoint/2010/main" val="1953840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4DBC9D-4F2B-05FA-A44F-3DA0F9C69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32">
            <a:extLst>
              <a:ext uri="{FF2B5EF4-FFF2-40B4-BE49-F238E27FC236}">
                <a16:creationId xmlns:a16="http://schemas.microsoft.com/office/drawing/2014/main" id="{F7C01ADD-7AF9-A940-B343-128ABB48E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magine 16" descr="Immagine che contiene orologio&#10;&#10;Descrizione generata automaticamente">
            <a:extLst>
              <a:ext uri="{FF2B5EF4-FFF2-40B4-BE49-F238E27FC236}">
                <a16:creationId xmlns:a16="http://schemas.microsoft.com/office/drawing/2014/main" id="{91859D7D-C0D6-416C-B6E6-367AF7E2A0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5" r="4923"/>
          <a:stretch/>
        </p:blipFill>
        <p:spPr>
          <a:xfrm>
            <a:off x="1608881" y="1113235"/>
            <a:ext cx="8889358" cy="549348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A4FEDE5-8B77-D392-CDD1-74C1CA0DB07E}"/>
              </a:ext>
            </a:extLst>
          </p:cNvPr>
          <p:cNvSpPr txBox="1"/>
          <p:nvPr/>
        </p:nvSpPr>
        <p:spPr>
          <a:xfrm>
            <a:off x="1008184" y="174032"/>
            <a:ext cx="10175631" cy="1111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THM study of </a:t>
            </a:r>
            <a:r>
              <a:rPr lang="en-US" sz="4000" b="1" baseline="30000" dirty="0">
                <a:latin typeface="+mj-lt"/>
                <a:ea typeface="+mj-ea"/>
                <a:cs typeface="+mj-cs"/>
              </a:rPr>
              <a:t>26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Al(</a:t>
            </a:r>
            <a:r>
              <a:rPr lang="en-US" sz="4000" b="1" dirty="0">
                <a:latin typeface="+mj-lt"/>
                <a:ea typeface="+mj-ea"/>
                <a:cs typeface="+mj-cs"/>
              </a:rPr>
              <a:t>n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</a:t>
            </a:r>
            <a:r>
              <a:rPr lang="it-IT" sz="4000" b="1" dirty="0">
                <a:latin typeface="+mj-lt"/>
                <a:ea typeface="+mj-ea"/>
                <a:cs typeface="+mj-cs"/>
              </a:rPr>
              <a:t>p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  <a:r>
              <a:rPr lang="en-US" sz="4000" b="1" baseline="30000" dirty="0">
                <a:latin typeface="+mj-lt"/>
                <a:ea typeface="+mj-ea"/>
                <a:cs typeface="+mj-cs"/>
              </a:rPr>
              <a:t>26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Mg @ TRIUMF</a:t>
            </a:r>
          </a:p>
        </p:txBody>
      </p:sp>
      <p:pic>
        <p:nvPicPr>
          <p:cNvPr id="10" name="Immagine 9" descr="Immagine che contiene logo, Carattere, Elementi grafici, bianco&#10;&#10;Il contenuto generato dall'IA potrebbe non essere corretto.">
            <a:extLst>
              <a:ext uri="{FF2B5EF4-FFF2-40B4-BE49-F238E27FC236}">
                <a16:creationId xmlns:a16="http://schemas.microsoft.com/office/drawing/2014/main" id="{0094C5AE-5D66-BE41-9728-F49FD608F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2" b="28900"/>
          <a:stretch>
            <a:fillRect/>
          </a:stretch>
        </p:blipFill>
        <p:spPr>
          <a:xfrm>
            <a:off x="299126" y="401503"/>
            <a:ext cx="1604489" cy="777663"/>
          </a:xfrm>
          <a:prstGeom prst="rect">
            <a:avLst/>
          </a:prstGeom>
        </p:spPr>
      </p:pic>
      <p:pic>
        <p:nvPicPr>
          <p:cNvPr id="12" name="Immagine 11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9987B3A1-05A5-C4A4-847A-3A3F8DD3D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891" y="425656"/>
            <a:ext cx="1264283" cy="924667"/>
          </a:xfrm>
          <a:prstGeom prst="rect">
            <a:avLst/>
          </a:prstGeom>
        </p:spPr>
      </p:pic>
      <p:sp>
        <p:nvSpPr>
          <p:cNvPr id="2" name="CustomShape 1">
            <a:extLst>
              <a:ext uri="{FF2B5EF4-FFF2-40B4-BE49-F238E27FC236}">
                <a16:creationId xmlns:a16="http://schemas.microsoft.com/office/drawing/2014/main" id="{C9D0E453-CE93-5DC3-80D2-8FBB14E358EE}"/>
              </a:ext>
            </a:extLst>
          </p:cNvPr>
          <p:cNvSpPr/>
          <p:nvPr/>
        </p:nvSpPr>
        <p:spPr>
          <a:xfrm>
            <a:off x="1903615" y="729953"/>
            <a:ext cx="8329138" cy="8110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NEFASTA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18B91E34-A656-35E3-58E4-1C2956B0F2C4}"/>
              </a:ext>
            </a:extLst>
          </p:cNvPr>
          <p:cNvSpPr/>
          <p:nvPr/>
        </p:nvSpPr>
        <p:spPr>
          <a:xfrm>
            <a:off x="361102" y="1732486"/>
            <a:ext cx="55364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 telescopes arranged into two groups: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dirty="0"/>
              <a:t>group </a:t>
            </a:r>
            <a:r>
              <a:rPr lang="en-US" b="1" dirty="0"/>
              <a:t>A</a:t>
            </a:r>
            <a:r>
              <a:rPr lang="en-US" dirty="0"/>
              <a:t> 60 mm away from the target, made up of two couples of telescopes, set in the vertical (</a:t>
            </a:r>
            <a:r>
              <a:rPr lang="en-US" b="1" dirty="0"/>
              <a:t>A1</a:t>
            </a:r>
            <a:r>
              <a:rPr lang="en-US" dirty="0"/>
              <a:t>) and in the horizontal (</a:t>
            </a:r>
            <a:r>
              <a:rPr lang="en-US" b="1" dirty="0"/>
              <a:t>A2</a:t>
            </a:r>
            <a:r>
              <a:rPr lang="en-US" dirty="0"/>
              <a:t>) planes. Each telescope will be composed of one DSSSD 1000 </a:t>
            </a:r>
            <a:r>
              <a:rPr lang="en-US" dirty="0">
                <a:sym typeface="Symbol" pitchFamily="2" charset="2"/>
              </a:rPr>
              <a:t></a:t>
            </a:r>
            <a:r>
              <a:rPr lang="en-US" dirty="0"/>
              <a:t>m thick (32x32 strips, 51.2x51.2 mm</a:t>
            </a:r>
            <a:r>
              <a:rPr lang="en-US" baseline="30000" dirty="0"/>
              <a:t>2</a:t>
            </a:r>
            <a:r>
              <a:rPr lang="en-US" dirty="0"/>
              <a:t>) and one pad detector 1500 </a:t>
            </a:r>
            <a:r>
              <a:rPr lang="en-US" dirty="0">
                <a:sym typeface="Symbol" pitchFamily="2" charset="2"/>
              </a:rPr>
              <a:t></a:t>
            </a:r>
            <a:r>
              <a:rPr lang="en-US" dirty="0"/>
              <a:t>m thick</a:t>
            </a:r>
            <a:r>
              <a:rPr lang="it-IT" dirty="0"/>
              <a:t>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6E30D724-8141-2022-A94C-5075B852150F}"/>
              </a:ext>
            </a:extLst>
          </p:cNvPr>
          <p:cNvSpPr/>
          <p:nvPr/>
        </p:nvSpPr>
        <p:spPr>
          <a:xfrm>
            <a:off x="7388491" y="4241979"/>
            <a:ext cx="44424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The second group of detectors (named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will be placed at about 700 mm from the target position. Two couples of telescopes, set in the vertical (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B1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and in the horizontal (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B2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planes, each composed of a 20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itchFamily="2" charset="2"/>
              </a:rPr>
              <a:t>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SSSSD and a 1000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itchFamily="2" charset="2"/>
              </a:rPr>
              <a:t>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DSSSD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Freccia giù 6">
            <a:extLst>
              <a:ext uri="{FF2B5EF4-FFF2-40B4-BE49-F238E27FC236}">
                <a16:creationId xmlns:a16="http://schemas.microsoft.com/office/drawing/2014/main" id="{028B1E83-7F09-D0F5-7C02-71D2C9B2CD39}"/>
              </a:ext>
            </a:extLst>
          </p:cNvPr>
          <p:cNvSpPr/>
          <p:nvPr/>
        </p:nvSpPr>
        <p:spPr>
          <a:xfrm rot="18902542">
            <a:off x="2044652" y="364558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ccia su 7">
            <a:extLst>
              <a:ext uri="{FF2B5EF4-FFF2-40B4-BE49-F238E27FC236}">
                <a16:creationId xmlns:a16="http://schemas.microsoft.com/office/drawing/2014/main" id="{7F0AF23B-D653-50AF-AA5E-DDFDCBE25AEE}"/>
              </a:ext>
            </a:extLst>
          </p:cNvPr>
          <p:cNvSpPr/>
          <p:nvPr/>
        </p:nvSpPr>
        <p:spPr>
          <a:xfrm rot="19059133">
            <a:off x="9955916" y="3289321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297C144A-4CFF-52D8-6BBA-D8F9A2A7D54C}"/>
              </a:ext>
            </a:extLst>
          </p:cNvPr>
          <p:cNvSpPr/>
          <p:nvPr/>
        </p:nvSpPr>
        <p:spPr>
          <a:xfrm>
            <a:off x="131031" y="4326434"/>
            <a:ext cx="17383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A1 group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will cover the angular ranges 9.4°-55.6°, while those in A2 will cover 32.9°-79.1°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6DDB59F8-EBC8-48BC-52C8-A9AF196DE6AC}"/>
              </a:ext>
            </a:extLst>
          </p:cNvPr>
          <p:cNvSpPr/>
          <p:nvPr/>
        </p:nvSpPr>
        <p:spPr>
          <a:xfrm>
            <a:off x="9733447" y="1480570"/>
            <a:ext cx="23681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B1 detectors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will cover the 2°-6.1° angular range, while B2 telescopes will cover the 2.9°-7.1° interval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4050140-EAD4-138F-F910-B8D1DEF3474A}"/>
              </a:ext>
            </a:extLst>
          </p:cNvPr>
          <p:cNvSpPr txBox="1"/>
          <p:nvPr/>
        </p:nvSpPr>
        <p:spPr>
          <a:xfrm>
            <a:off x="3781814" y="6540217"/>
            <a:ext cx="3993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Mechanical drawings by Dr. M. Costa</a:t>
            </a: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D763ED6B-5B95-F2F8-5FC1-EC2398C22B56}"/>
              </a:ext>
            </a:extLst>
          </p:cNvPr>
          <p:cNvCxnSpPr>
            <a:cxnSpLocks/>
          </p:cNvCxnSpPr>
          <p:nvPr/>
        </p:nvCxnSpPr>
        <p:spPr>
          <a:xfrm flipV="1">
            <a:off x="2558022" y="5744764"/>
            <a:ext cx="511802" cy="251541"/>
          </a:xfrm>
          <a:prstGeom prst="straightConnector1">
            <a:avLst/>
          </a:prstGeom>
          <a:ln w="508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3263076F-3172-09B9-E357-0F9A8968048D}"/>
              </a:ext>
            </a:extLst>
          </p:cNvPr>
          <p:cNvCxnSpPr>
            <a:cxnSpLocks/>
          </p:cNvCxnSpPr>
          <p:nvPr/>
        </p:nvCxnSpPr>
        <p:spPr>
          <a:xfrm flipV="1">
            <a:off x="4973257" y="3240911"/>
            <a:ext cx="2585011" cy="1387607"/>
          </a:xfrm>
          <a:prstGeom prst="straightConnector1">
            <a:avLst/>
          </a:prstGeom>
          <a:ln w="508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771EBD96-5DB9-9F30-EF66-D5A37F1353DB}"/>
              </a:ext>
            </a:extLst>
          </p:cNvPr>
          <p:cNvSpPr txBox="1"/>
          <p:nvPr/>
        </p:nvSpPr>
        <p:spPr>
          <a:xfrm rot="19934992">
            <a:off x="5007574" y="3593860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DIRECTION</a:t>
            </a:r>
          </a:p>
        </p:txBody>
      </p:sp>
    </p:spTree>
    <p:extLst>
      <p:ext uri="{BB962C8B-B14F-4D97-AF65-F5344CB8AC3E}">
        <p14:creationId xmlns:p14="http://schemas.microsoft.com/office/powerpoint/2010/main" val="2884273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056254-D659-15A1-E9A0-9B6A5D802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32">
            <a:extLst>
              <a:ext uri="{FF2B5EF4-FFF2-40B4-BE49-F238E27FC236}">
                <a16:creationId xmlns:a16="http://schemas.microsoft.com/office/drawing/2014/main" id="{D9FB6717-A1D6-C50D-5EEF-EE5B0C890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917D4ED-C5A7-4324-726F-4D61080A2934}"/>
              </a:ext>
            </a:extLst>
          </p:cNvPr>
          <p:cNvSpPr txBox="1"/>
          <p:nvPr/>
        </p:nvSpPr>
        <p:spPr>
          <a:xfrm>
            <a:off x="1008184" y="174032"/>
            <a:ext cx="10175631" cy="1111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THM study of </a:t>
            </a:r>
            <a:r>
              <a:rPr lang="en-US" sz="4000" b="1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14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O(</a:t>
            </a:r>
            <a:r>
              <a:rPr lang="el-GR" sz="4000" b="1" dirty="0"/>
              <a:t>α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</a:t>
            </a:r>
            <a:r>
              <a:rPr lang="it-IT" sz="4000" b="1" dirty="0">
                <a:latin typeface="+mj-lt"/>
                <a:ea typeface="+mj-ea"/>
                <a:cs typeface="+mj-cs"/>
              </a:rPr>
              <a:t>p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  <a:r>
              <a:rPr lang="en-US" sz="4000" b="1" baseline="30000" dirty="0">
                <a:latin typeface="+mj-lt"/>
                <a:ea typeface="+mj-ea"/>
                <a:cs typeface="+mj-cs"/>
              </a:rPr>
              <a:t>17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 @ FRIB</a:t>
            </a:r>
          </a:p>
        </p:txBody>
      </p:sp>
      <p:pic>
        <p:nvPicPr>
          <p:cNvPr id="10" name="Immagine 9" descr="Immagine che contiene logo, Carattere, Elementi grafici, bianco&#10;&#10;Il contenuto generato dall'IA potrebbe non essere corretto.">
            <a:extLst>
              <a:ext uri="{FF2B5EF4-FFF2-40B4-BE49-F238E27FC236}">
                <a16:creationId xmlns:a16="http://schemas.microsoft.com/office/drawing/2014/main" id="{79C20BAB-55C8-39F5-52CA-94CD92897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2" b="28900"/>
          <a:stretch>
            <a:fillRect/>
          </a:stretch>
        </p:blipFill>
        <p:spPr>
          <a:xfrm>
            <a:off x="299126" y="401503"/>
            <a:ext cx="1604489" cy="777663"/>
          </a:xfrm>
          <a:prstGeom prst="rect">
            <a:avLst/>
          </a:prstGeom>
        </p:spPr>
      </p:pic>
      <p:pic>
        <p:nvPicPr>
          <p:cNvPr id="12" name="Immagine 11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5CC31480-6FFF-CF12-A125-EE919DBCE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891" y="425656"/>
            <a:ext cx="1264283" cy="92466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D7C6426-6375-D1FC-9FD1-33911577C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329" y="1635234"/>
            <a:ext cx="4314733" cy="2957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35420E4-FA04-6891-18F9-EE200C201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9940" y="1635235"/>
            <a:ext cx="4351848" cy="2957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B8CD0949-DB52-423B-67E2-E541D7CBB856}"/>
              </a:ext>
            </a:extLst>
          </p:cNvPr>
          <p:cNvSpPr/>
          <p:nvPr/>
        </p:nvSpPr>
        <p:spPr>
          <a:xfrm>
            <a:off x="2979703" y="4929642"/>
            <a:ext cx="69209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chemeClr val="accent1"/>
                </a:solidFill>
              </a:rPr>
              <a:t>Requirements</a:t>
            </a:r>
            <a:r>
              <a:rPr lang="it-IT" b="1" dirty="0">
                <a:solidFill>
                  <a:schemeClr val="accent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1"/>
                </a:solidFill>
              </a:rPr>
              <a:t>Large area </a:t>
            </a:r>
            <a:r>
              <a:rPr lang="it-IT" dirty="0" err="1">
                <a:solidFill>
                  <a:schemeClr val="accent1"/>
                </a:solidFill>
              </a:rPr>
              <a:t>coverage</a:t>
            </a:r>
            <a:endParaRPr lang="it-IT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1"/>
                </a:solidFill>
              </a:rPr>
              <a:t>Low </a:t>
            </a:r>
            <a:r>
              <a:rPr lang="it-IT" dirty="0" err="1">
                <a:solidFill>
                  <a:schemeClr val="accent1"/>
                </a:solidFill>
              </a:rPr>
              <a:t>detection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threshold</a:t>
            </a:r>
            <a:endParaRPr lang="it-IT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No PSD or DE techniques are viable for particle ID</a:t>
            </a:r>
            <a:endParaRPr lang="it-IT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1"/>
                </a:solidFill>
              </a:rPr>
              <a:t>High </a:t>
            </a:r>
            <a:r>
              <a:rPr lang="it-IT" dirty="0" err="1">
                <a:solidFill>
                  <a:schemeClr val="accent1"/>
                </a:solidFill>
              </a:rPr>
              <a:t>energy</a:t>
            </a:r>
            <a:r>
              <a:rPr lang="it-IT" dirty="0">
                <a:solidFill>
                  <a:schemeClr val="accent1"/>
                </a:solidFill>
              </a:rPr>
              <a:t> and </a:t>
            </a:r>
            <a:r>
              <a:rPr lang="it-IT" dirty="0" err="1">
                <a:solidFill>
                  <a:schemeClr val="accent1"/>
                </a:solidFill>
              </a:rPr>
              <a:t>angular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resolution</a:t>
            </a:r>
            <a:r>
              <a:rPr lang="it-IT" dirty="0">
                <a:solidFill>
                  <a:schemeClr val="accent1"/>
                </a:solidFill>
              </a:rPr>
              <a:t> for </a:t>
            </a:r>
            <a:r>
              <a:rPr lang="it-IT" dirty="0" err="1">
                <a:solidFill>
                  <a:schemeClr val="accent1"/>
                </a:solidFill>
              </a:rPr>
              <a:t>kinematical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particle</a:t>
            </a:r>
            <a:r>
              <a:rPr lang="it-IT" dirty="0">
                <a:solidFill>
                  <a:schemeClr val="accent1"/>
                </a:solidFill>
              </a:rPr>
              <a:t> ID</a:t>
            </a:r>
          </a:p>
        </p:txBody>
      </p:sp>
    </p:spTree>
    <p:extLst>
      <p:ext uri="{BB962C8B-B14F-4D97-AF65-F5344CB8AC3E}">
        <p14:creationId xmlns:p14="http://schemas.microsoft.com/office/powerpoint/2010/main" val="22694074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1635</TotalTime>
  <Words>1706</Words>
  <Application>Microsoft Office PowerPoint</Application>
  <PresentationFormat>Widescreen</PresentationFormat>
  <Paragraphs>184</Paragraphs>
  <Slides>22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5" baseType="lpstr">
      <vt:lpstr>Aptos</vt:lpstr>
      <vt:lpstr>Aptos Display</vt:lpstr>
      <vt:lpstr>Arial</vt:lpstr>
      <vt:lpstr>Calibri</vt:lpstr>
      <vt:lpstr>Comic Sans MS</vt:lpstr>
      <vt:lpstr>DejaVu Sans</vt:lpstr>
      <vt:lpstr>Metropolis</vt:lpstr>
      <vt:lpstr>NimbusRomNo9L-Medi</vt:lpstr>
      <vt:lpstr>NimbusRomNo9L-Regu</vt:lpstr>
      <vt:lpstr>Symbol</vt:lpstr>
      <vt:lpstr>Times New Roman</vt:lpstr>
      <vt:lpstr>Wingdings</vt:lpstr>
      <vt:lpstr>Tema di Office</vt:lpstr>
      <vt:lpstr>Detector arrays for indirect experiments with RIBs in Nuclear Astrophysics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Giovanni Luca Guardo</dc:creator>
  <cp:lastModifiedBy>Giovanni Luca Guardo</cp:lastModifiedBy>
  <cp:revision>6</cp:revision>
  <dcterms:created xsi:type="dcterms:W3CDTF">2025-10-20T13:10:43Z</dcterms:created>
  <dcterms:modified xsi:type="dcterms:W3CDTF">2025-10-21T16:26:23Z</dcterms:modified>
</cp:coreProperties>
</file>