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92" r:id="rId4"/>
    <p:sldMasterId id="2147483678" r:id="rId5"/>
  </p:sldMasterIdLst>
  <p:notesMasterIdLst>
    <p:notesMasterId r:id="rId13"/>
  </p:notesMasterIdLst>
  <p:handoutMasterIdLst>
    <p:handoutMasterId r:id="rId14"/>
  </p:handoutMasterIdLst>
  <p:sldIdLst>
    <p:sldId id="279" r:id="rId6"/>
    <p:sldId id="313" r:id="rId7"/>
    <p:sldId id="314" r:id="rId8"/>
    <p:sldId id="315" r:id="rId9"/>
    <p:sldId id="311" r:id="rId10"/>
    <p:sldId id="316" r:id="rId11"/>
    <p:sldId id="308" r:id="rId12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7015" userDrawn="1">
          <p15:clr>
            <a:srgbClr val="A4A3A4"/>
          </p15:clr>
        </p15:guide>
        <p15:guide id="3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41BB38-6CA1-4F4E-AD00-2AA47266FEDF}" name="Giorgio Keppel" initials="GK" userId="Giorgio Keppe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7CA"/>
    <a:srgbClr val="E6E6E6"/>
    <a:srgbClr val="0FE6F8"/>
    <a:srgbClr val="253366"/>
    <a:srgbClr val="FEFCDE"/>
    <a:srgbClr val="FBEA1C"/>
    <a:srgbClr val="B30505"/>
    <a:srgbClr val="2EAC68"/>
    <a:srgbClr val="005DE0"/>
    <a:srgbClr val="26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48F88-3EAC-4E66-BD64-B4C645901F2C}" v="7" dt="2024-04-17T10:13:23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82963" autoAdjust="0"/>
  </p:normalViewPr>
  <p:slideViewPr>
    <p:cSldViewPr snapToObjects="1" showGuides="1">
      <p:cViewPr>
        <p:scale>
          <a:sx n="25" d="100"/>
          <a:sy n="25" d="100"/>
        </p:scale>
        <p:origin x="2220" y="576"/>
      </p:cViewPr>
      <p:guideLst>
        <p:guide orient="horz" pos="3067"/>
        <p:guide pos="7015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Pira" userId="7124120c-9f6d-49e9-b601-7d0d6e76e5f5" providerId="ADAL" clId="{4B548F88-3EAC-4E66-BD64-B4C645901F2C}"/>
    <pc:docChg chg="undo custSel addSld delSld modSld">
      <pc:chgData name="Cristian Pira" userId="7124120c-9f6d-49e9-b601-7d0d6e76e5f5" providerId="ADAL" clId="{4B548F88-3EAC-4E66-BD64-B4C645901F2C}" dt="2024-04-17T10:13:49.052" v="271" actId="2696"/>
      <pc:docMkLst>
        <pc:docMk/>
      </pc:docMkLst>
      <pc:sldChg chg="addSp modSp">
        <pc:chgData name="Cristian Pira" userId="7124120c-9f6d-49e9-b601-7d0d6e76e5f5" providerId="ADAL" clId="{4B548F88-3EAC-4E66-BD64-B4C645901F2C}" dt="2024-04-17T10:11:08.917" v="227"/>
        <pc:sldMkLst>
          <pc:docMk/>
          <pc:sldMk cId="2477683953" sldId="308"/>
        </pc:sldMkLst>
        <pc:picChg chg="add mod">
          <ac:chgData name="Cristian Pira" userId="7124120c-9f6d-49e9-b601-7d0d6e76e5f5" providerId="ADAL" clId="{4B548F88-3EAC-4E66-BD64-B4C645901F2C}" dt="2024-04-17T10:11:08.917" v="227"/>
          <ac:picMkLst>
            <pc:docMk/>
            <pc:sldMk cId="2477683953" sldId="308"/>
            <ac:picMk id="9" creationId="{E3860DE5-4F6D-4F31-B053-E2506F03CA51}"/>
          </ac:picMkLst>
        </pc:picChg>
      </pc:sldChg>
      <pc:sldChg chg="addSp delSp modSp mod">
        <pc:chgData name="Cristian Pira" userId="7124120c-9f6d-49e9-b601-7d0d6e76e5f5" providerId="ADAL" clId="{4B548F88-3EAC-4E66-BD64-B4C645901F2C}" dt="2024-04-17T09:26:38.160" v="226" actId="20577"/>
        <pc:sldMkLst>
          <pc:docMk/>
          <pc:sldMk cId="3659980852" sldId="314"/>
        </pc:sldMkLst>
        <pc:spChg chg="add mod">
          <ac:chgData name="Cristian Pira" userId="7124120c-9f6d-49e9-b601-7d0d6e76e5f5" providerId="ADAL" clId="{4B548F88-3EAC-4E66-BD64-B4C645901F2C}" dt="2024-04-17T09:26:38.160" v="226" actId="20577"/>
          <ac:spMkLst>
            <pc:docMk/>
            <pc:sldMk cId="3659980852" sldId="314"/>
            <ac:spMk id="3" creationId="{75DD89C4-177E-590F-41EC-BCFA5E7F2001}"/>
          </ac:spMkLst>
        </pc:spChg>
        <pc:spChg chg="add mod">
          <ac:chgData name="Cristian Pira" userId="7124120c-9f6d-49e9-b601-7d0d6e76e5f5" providerId="ADAL" clId="{4B548F88-3EAC-4E66-BD64-B4C645901F2C}" dt="2024-04-17T09:25:06.063" v="142" actId="164"/>
          <ac:spMkLst>
            <pc:docMk/>
            <pc:sldMk cId="3659980852" sldId="314"/>
            <ac:spMk id="9" creationId="{FD560E23-8DA1-8ADF-AEDA-C9154326E476}"/>
          </ac:spMkLst>
        </pc:spChg>
        <pc:spChg chg="mod">
          <ac:chgData name="Cristian Pira" userId="7124120c-9f6d-49e9-b601-7d0d6e76e5f5" providerId="ADAL" clId="{4B548F88-3EAC-4E66-BD64-B4C645901F2C}" dt="2024-04-17T09:22:21.776" v="124" actId="1036"/>
          <ac:spMkLst>
            <pc:docMk/>
            <pc:sldMk cId="3659980852" sldId="314"/>
            <ac:spMk id="14" creationId="{2341199B-960C-6B47-2065-00A31062E667}"/>
          </ac:spMkLst>
        </pc:spChg>
        <pc:grpChg chg="add mod">
          <ac:chgData name="Cristian Pira" userId="7124120c-9f6d-49e9-b601-7d0d6e76e5f5" providerId="ADAL" clId="{4B548F88-3EAC-4E66-BD64-B4C645901F2C}" dt="2024-04-17T09:25:06.063" v="142" actId="164"/>
          <ac:grpSpMkLst>
            <pc:docMk/>
            <pc:sldMk cId="3659980852" sldId="314"/>
            <ac:grpSpMk id="11" creationId="{1C48AA9A-50C2-9872-C26F-8711F30BE89E}"/>
          </ac:grpSpMkLst>
        </pc:grpChg>
        <pc:picChg chg="add mod">
          <ac:chgData name="Cristian Pira" userId="7124120c-9f6d-49e9-b601-7d0d6e76e5f5" providerId="ADAL" clId="{4B548F88-3EAC-4E66-BD64-B4C645901F2C}" dt="2024-04-17T09:25:06.063" v="142" actId="164"/>
          <ac:picMkLst>
            <pc:docMk/>
            <pc:sldMk cId="3659980852" sldId="314"/>
            <ac:picMk id="7" creationId="{D80A5571-CAA3-DD33-AABF-0516E3EB3EDF}"/>
          </ac:picMkLst>
        </pc:picChg>
        <pc:picChg chg="del">
          <ac:chgData name="Cristian Pira" userId="7124120c-9f6d-49e9-b601-7d0d6e76e5f5" providerId="ADAL" clId="{4B548F88-3EAC-4E66-BD64-B4C645901F2C}" dt="2024-04-17T09:24:34.450" v="133" actId="478"/>
          <ac:picMkLst>
            <pc:docMk/>
            <pc:sldMk cId="3659980852" sldId="314"/>
            <ac:picMk id="18" creationId="{29639617-F0DA-3C01-95D3-9994402C0E03}"/>
          </ac:picMkLst>
        </pc:picChg>
      </pc:sldChg>
      <pc:sldChg chg="addSp delSp modSp new del mod">
        <pc:chgData name="Cristian Pira" userId="7124120c-9f6d-49e9-b601-7d0d6e76e5f5" providerId="ADAL" clId="{4B548F88-3EAC-4E66-BD64-B4C645901F2C}" dt="2024-04-17T10:13:49.052" v="271" actId="2696"/>
        <pc:sldMkLst>
          <pc:docMk/>
          <pc:sldMk cId="3980009416" sldId="317"/>
        </pc:sldMkLst>
        <pc:spChg chg="mod ord">
          <ac:chgData name="Cristian Pira" userId="7124120c-9f6d-49e9-b601-7d0d6e76e5f5" providerId="ADAL" clId="{4B548F88-3EAC-4E66-BD64-B4C645901F2C}" dt="2024-04-17T10:13:03.426" v="268" actId="1076"/>
          <ac:spMkLst>
            <pc:docMk/>
            <pc:sldMk cId="3980009416" sldId="317"/>
            <ac:spMk id="2" creationId="{C3B962EA-BC11-2EBA-C089-F9AD1423CCA3}"/>
          </ac:spMkLst>
        </pc:spChg>
        <pc:spChg chg="del">
          <ac:chgData name="Cristian Pira" userId="7124120c-9f6d-49e9-b601-7d0d6e76e5f5" providerId="ADAL" clId="{4B548F88-3EAC-4E66-BD64-B4C645901F2C}" dt="2024-04-17T10:11:32.782" v="246"/>
          <ac:spMkLst>
            <pc:docMk/>
            <pc:sldMk cId="3980009416" sldId="317"/>
            <ac:spMk id="3" creationId="{407317C4-7DE4-2AE6-AA79-D0C11A50FA40}"/>
          </ac:spMkLst>
        </pc:spChg>
        <pc:spChg chg="del">
          <ac:chgData name="Cristian Pira" userId="7124120c-9f6d-49e9-b601-7d0d6e76e5f5" providerId="ADAL" clId="{4B548F88-3EAC-4E66-BD64-B4C645901F2C}" dt="2024-04-17T10:12:08.869" v="254" actId="478"/>
          <ac:spMkLst>
            <pc:docMk/>
            <pc:sldMk cId="3980009416" sldId="317"/>
            <ac:spMk id="4" creationId="{F893BACD-0FB8-7B2E-6856-79BE170CB0AB}"/>
          </ac:spMkLst>
        </pc:spChg>
        <pc:picChg chg="add mod modCrop">
          <ac:chgData name="Cristian Pira" userId="7124120c-9f6d-49e9-b601-7d0d6e76e5f5" providerId="ADAL" clId="{4B548F88-3EAC-4E66-BD64-B4C645901F2C}" dt="2024-04-17T10:12:45.585" v="267" actId="1076"/>
          <ac:picMkLst>
            <pc:docMk/>
            <pc:sldMk cId="3980009416" sldId="317"/>
            <ac:picMk id="7" creationId="{4608DA6A-9DCA-9A5E-67E0-125DB0FD1132}"/>
          </ac:picMkLst>
        </pc:picChg>
        <pc:picChg chg="add mod">
          <ac:chgData name="Cristian Pira" userId="7124120c-9f6d-49e9-b601-7d0d6e76e5f5" providerId="ADAL" clId="{4B548F88-3EAC-4E66-BD64-B4C645901F2C}" dt="2024-04-17T10:13:29.985" v="270" actId="1076"/>
          <ac:picMkLst>
            <pc:docMk/>
            <pc:sldMk cId="3980009416" sldId="317"/>
            <ac:picMk id="8" creationId="{052E9330-CF57-4BA2-1975-A35FFD480E0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17/04/2024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17/04/2024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752" y="5419756"/>
            <a:ext cx="1562400" cy="89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7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0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1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77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8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9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80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13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8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240000" cy="68798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240000" cy="68796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t="-9305" b="-930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787" y="556840"/>
            <a:ext cx="2131621" cy="121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7" y="5816297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84947" y="5755322"/>
            <a:ext cx="503113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45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5560" y="6129202"/>
            <a:ext cx="72008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Cristian Pira –  Millisecond flash lamp treatment for SRF accelerating cavities – IIF </a:t>
            </a:r>
            <a:r>
              <a:rPr lang="en-US" dirty="0" err="1"/>
              <a:t>Evauation</a:t>
            </a:r>
            <a:r>
              <a:rPr lang="en-US" dirty="0"/>
              <a:t> 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Marcello Losasso–  WP4 – I.FAST OSC  Meeting Nov. 2021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Marcello Losasso–  WP4 – I.FAST OSC  Meeting Nov. 2021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2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52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Marcello Losasso–  WP4 – I.FAST OSC  Meeting Nov. 2021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8750" y="457200"/>
            <a:ext cx="6175050" cy="511683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663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Marcello Losasso–  WP4 – I.FAST OSC  Meeting Nov. 2021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5520" y="1268760"/>
            <a:ext cx="9361040" cy="391284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69048" y="5390488"/>
            <a:ext cx="6629333" cy="195262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069049" y="555625"/>
            <a:ext cx="10067512" cy="56197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Marcello Losasso–  WP4 – I.FAST OSC  Meeting Nov. 2021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Marcello Losasso–  WP4 – I.FAST OSC  Meeting Nov. 2021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9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Marcello Losasso–  WP4 – I.FAST OSC  Meeting Nov.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F7A1A58B-7BA1-7E42-8231-6D1CB1C760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1" r:id="rId2"/>
    <p:sldLayoutId id="2147483694" r:id="rId3"/>
    <p:sldLayoutId id="2147483696" r:id="rId4"/>
    <p:sldLayoutId id="2147483697" r:id="rId5"/>
    <p:sldLayoutId id="2147483700" r:id="rId6"/>
    <p:sldLayoutId id="2147483701" r:id="rId7"/>
    <p:sldLayoutId id="2147483710" r:id="rId8"/>
    <p:sldLayoutId id="214748369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Marcello Losasso–  WP4 – I.FAST OSC  Meeting Nov.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9839-AA0F-4FC0-B433-6D4C9F8DFC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946387F-5926-9A0E-0551-C705AEE07F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432" y="1720806"/>
            <a:ext cx="9494064" cy="1790234"/>
          </a:xfrm>
        </p:spPr>
        <p:txBody>
          <a:bodyPr/>
          <a:lstStyle/>
          <a:p>
            <a:pPr marL="0" indent="0"/>
            <a:r>
              <a:rPr lang="en-US" dirty="0"/>
              <a:t>Millisecond flash lamp treatment for SRF accelerating cavities</a:t>
            </a:r>
          </a:p>
          <a:p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030FD6-9523-CF60-EC9F-C0920A1BBA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Cristian Pira, INFN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F73D9E-2D64-EF4E-CE04-2515860EAC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of the activity at March 2024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4EB42A-B3E5-2624-3ADD-5978DD4AE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57"/>
          <a:stretch/>
        </p:blipFill>
        <p:spPr>
          <a:xfrm>
            <a:off x="10228186" y="1124743"/>
            <a:ext cx="1341946" cy="62065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8775A83-A2F5-5668-2ACA-C945AE1F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772" y="2852936"/>
            <a:ext cx="1194110" cy="44898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D8D6881-B9FC-06EE-55DC-3026E0A40D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48" t="4983" r="78677" b="89900"/>
          <a:stretch/>
        </p:blipFill>
        <p:spPr>
          <a:xfrm>
            <a:off x="10208832" y="1934308"/>
            <a:ext cx="1197696" cy="729714"/>
          </a:xfrm>
          <a:prstGeom prst="rect">
            <a:avLst/>
          </a:prstGeom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21C95952-6201-AD4E-6347-CA08824B1E25}"/>
              </a:ext>
            </a:extLst>
          </p:cNvPr>
          <p:cNvSpPr txBox="1">
            <a:spLocks/>
          </p:cNvSpPr>
          <p:nvPr/>
        </p:nvSpPr>
        <p:spPr>
          <a:xfrm>
            <a:off x="4737524" y="6495280"/>
            <a:ext cx="3091033" cy="3782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000" kern="1200" baseline="0">
                <a:solidFill>
                  <a:schemeClr val="accent5"/>
                </a:solidFill>
                <a:latin typeface="Montserrat" panose="00000500000000000000" pitchFamily="2" charset="0"/>
                <a:ea typeface="+mn-ea"/>
                <a:cs typeface="Arial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cristian.pira@lnl.infn.it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DB045F0D-BD10-DCE0-FDC6-118191ADA6AB}"/>
              </a:ext>
            </a:extLst>
          </p:cNvPr>
          <p:cNvSpPr txBox="1">
            <a:spLocks/>
          </p:cNvSpPr>
          <p:nvPr/>
        </p:nvSpPr>
        <p:spPr>
          <a:xfrm>
            <a:off x="1066432" y="4622890"/>
            <a:ext cx="7402857" cy="3782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000" kern="1200" baseline="0">
                <a:solidFill>
                  <a:schemeClr val="accent5"/>
                </a:solidFill>
                <a:latin typeface="Montserrat" panose="00000500000000000000" pitchFamily="2" charset="0"/>
                <a:ea typeface="+mn-ea"/>
                <a:cs typeface="Arial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Slawomir </a:t>
            </a:r>
            <a:r>
              <a:rPr lang="en-US" dirty="0" err="1"/>
              <a:t>Prucnal</a:t>
            </a:r>
            <a:r>
              <a:rPr lang="en-US" dirty="0"/>
              <a:t>, HZDR</a:t>
            </a:r>
          </a:p>
        </p:txBody>
      </p:sp>
    </p:spTree>
    <p:extLst>
      <p:ext uri="{BB962C8B-B14F-4D97-AF65-F5344CB8AC3E}">
        <p14:creationId xmlns:p14="http://schemas.microsoft.com/office/powerpoint/2010/main" val="166346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62504-8FB1-E892-261A-4123A70D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53188F-FE5B-B4FD-9C26-D7BDB1BEB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84" y="3431490"/>
            <a:ext cx="5662364" cy="2325060"/>
          </a:xfrm>
        </p:spPr>
        <p:txBody>
          <a:bodyPr>
            <a:normAutofit/>
          </a:bodyPr>
          <a:lstStyle/>
          <a:p>
            <a:r>
              <a:rPr lang="en-GB" sz="2400" dirty="0"/>
              <a:t>The goal of Msec Flash annealing project is to develop a novel thermal process to improve performances of SC coating by suppressing (reducing) Cu substrate heating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423282-6BE7-F73F-2853-BAA4E01F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Cristian Pira –  Millisecond flash lamp treatment for SRF accelerating cavities – IIF Evauation 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0D1FDF-4327-B9A1-F4DF-E3DA67C0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FC056AC-E0DB-B0CA-DAB7-788ADB2D053E}"/>
              </a:ext>
            </a:extLst>
          </p:cNvPr>
          <p:cNvSpPr txBox="1">
            <a:spLocks/>
          </p:cNvSpPr>
          <p:nvPr/>
        </p:nvSpPr>
        <p:spPr>
          <a:xfrm>
            <a:off x="897980" y="1690688"/>
            <a:ext cx="5630068" cy="1574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I.FAST WP9 demonstrate that Tc and performances of Nb</a:t>
            </a:r>
            <a:r>
              <a:rPr lang="en-GB" sz="2400" baseline="-25000" dirty="0"/>
              <a:t>3</a:t>
            </a:r>
            <a:r>
              <a:rPr lang="en-GB" sz="2400" dirty="0"/>
              <a:t>Sn coating are strongly affected by substrate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DB126F-74AE-165A-4F0C-D7A2D7392B84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6813696" y="1556792"/>
            <a:ext cx="4626896" cy="3972611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0579606-C9A3-12EE-1119-A22DCA1AAAA6}"/>
              </a:ext>
            </a:extLst>
          </p:cNvPr>
          <p:cNvSpPr txBox="1">
            <a:spLocks/>
          </p:cNvSpPr>
          <p:nvPr/>
        </p:nvSpPr>
        <p:spPr>
          <a:xfrm>
            <a:off x="6781152" y="5698857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/>
              <a:t>Tc of Nb3Sn coatings depends on the thickness of Nb barrier layer</a:t>
            </a:r>
          </a:p>
        </p:txBody>
      </p:sp>
    </p:spTree>
    <p:extLst>
      <p:ext uri="{BB962C8B-B14F-4D97-AF65-F5344CB8AC3E}">
        <p14:creationId xmlns:p14="http://schemas.microsoft.com/office/powerpoint/2010/main" val="130664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0A80A-B287-8EB8-63A9-E84E6176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results on planar samples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1775EF-20B3-FFBA-674D-2DEC31C7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Cristian Pira –  Millisecond flash lamp treatment for SRF accelerating cavities – IIF </a:t>
            </a:r>
            <a:r>
              <a:rPr lang="en-US" dirty="0" err="1"/>
              <a:t>Evauation</a:t>
            </a:r>
            <a:r>
              <a:rPr lang="en-US" dirty="0"/>
              <a:t>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C33F9A-E12C-DD75-314C-D47685D3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FD1D479D-F22E-8E3A-79A6-5A1F1ED9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825" y="2984563"/>
            <a:ext cx="3479214" cy="266110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D1C2109-D60C-0876-AD72-D0E8C2B6B493}"/>
              </a:ext>
            </a:extLst>
          </p:cNvPr>
          <p:cNvSpPr txBox="1">
            <a:spLocks/>
          </p:cNvSpPr>
          <p:nvPr/>
        </p:nvSpPr>
        <p:spPr>
          <a:xfrm>
            <a:off x="5334480" y="5514133"/>
            <a:ext cx="205058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err="1">
                <a:solidFill>
                  <a:schemeClr val="accent1"/>
                </a:solidFill>
              </a:rPr>
              <a:t>NbN</a:t>
            </a:r>
            <a:r>
              <a:rPr lang="en-US" sz="1800" dirty="0">
                <a:solidFill>
                  <a:schemeClr val="accent1"/>
                </a:solidFill>
              </a:rPr>
              <a:t> on Cu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7569A1C-68D8-2E17-AFFD-3390E5A08AA8}"/>
              </a:ext>
            </a:extLst>
          </p:cNvPr>
          <p:cNvSpPr txBox="1">
            <a:spLocks/>
          </p:cNvSpPr>
          <p:nvPr/>
        </p:nvSpPr>
        <p:spPr>
          <a:xfrm>
            <a:off x="1734080" y="5512007"/>
            <a:ext cx="205058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1"/>
                </a:solidFill>
              </a:rPr>
              <a:t>Nb on Cu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2E89F11-EA40-279B-CD5B-4EE7623CB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11" y="2963524"/>
            <a:ext cx="3479214" cy="2664263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FC3C21DB-7FBB-983A-076C-320DFE38D6CC}"/>
              </a:ext>
            </a:extLst>
          </p:cNvPr>
          <p:cNvSpPr txBox="1">
            <a:spLocks/>
          </p:cNvSpPr>
          <p:nvPr/>
        </p:nvSpPr>
        <p:spPr>
          <a:xfrm>
            <a:off x="8904311" y="5445224"/>
            <a:ext cx="2050589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1"/>
                </a:solidFill>
              </a:rPr>
              <a:t>Nb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Sn on Cu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341199B-960C-6B47-2065-00A31062E667}"/>
              </a:ext>
            </a:extLst>
          </p:cNvPr>
          <p:cNvSpPr txBox="1">
            <a:spLocks/>
          </p:cNvSpPr>
          <p:nvPr/>
        </p:nvSpPr>
        <p:spPr>
          <a:xfrm>
            <a:off x="805240" y="1619547"/>
            <a:ext cx="10691359" cy="801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</a:rPr>
              <a:t>Material crystallinity improved </a:t>
            </a:r>
            <a:r>
              <a:rPr lang="en-US" sz="2400" b="1" dirty="0"/>
              <a:t>in all thin film superconductor tested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DD89C4-177E-590F-41EC-BCFA5E7F2001}"/>
              </a:ext>
            </a:extLst>
          </p:cNvPr>
          <p:cNvSpPr txBox="1">
            <a:spLocks/>
          </p:cNvSpPr>
          <p:nvPr/>
        </p:nvSpPr>
        <p:spPr>
          <a:xfrm>
            <a:off x="838200" y="2165341"/>
            <a:ext cx="10149660" cy="163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/>
              <a:t>On Nb and </a:t>
            </a:r>
            <a:r>
              <a:rPr lang="en-US" sz="1600" dirty="0" err="1"/>
              <a:t>NbN</a:t>
            </a:r>
            <a:r>
              <a:rPr lang="en-US" sz="1600" dirty="0"/>
              <a:t> coatings FLA produce a narrower hysteresis curve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On Nb</a:t>
            </a:r>
            <a:r>
              <a:rPr lang="en-US" sz="1600" baseline="-25000" dirty="0"/>
              <a:t>3</a:t>
            </a:r>
            <a:r>
              <a:rPr lang="en-US" sz="1600" dirty="0"/>
              <a:t>Sn coatings FLA improve lattice parameter (closer to bulk values)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C48AA9A-50C2-9872-C26F-8711F30BE89E}"/>
              </a:ext>
            </a:extLst>
          </p:cNvPr>
          <p:cNvGrpSpPr/>
          <p:nvPr/>
        </p:nvGrpSpPr>
        <p:grpSpPr>
          <a:xfrm>
            <a:off x="8079270" y="3140700"/>
            <a:ext cx="2875630" cy="2329000"/>
            <a:chOff x="8079270" y="3140700"/>
            <a:chExt cx="2875630" cy="2329000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D80A5571-CAA3-DD33-AABF-0516E3EB3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69" t="4968" r="10411" b="3809"/>
            <a:stretch/>
          </p:blipFill>
          <p:spPr>
            <a:xfrm>
              <a:off x="8079270" y="3140700"/>
              <a:ext cx="2875630" cy="2329000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D560E23-8DA1-8ADF-AEDA-C9154326E476}"/>
                </a:ext>
              </a:extLst>
            </p:cNvPr>
            <p:cNvSpPr/>
            <p:nvPr/>
          </p:nvSpPr>
          <p:spPr>
            <a:xfrm>
              <a:off x="9264352" y="4154689"/>
              <a:ext cx="144016" cy="210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998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31680-FB23-C892-BB55-E128EE8F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 system for 6 GHz cavities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592886-3061-A343-FB40-466964735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00" y="1697208"/>
            <a:ext cx="9074224" cy="11947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Holding system ready</a:t>
            </a:r>
          </a:p>
          <a:p>
            <a:r>
              <a:rPr lang="en-US" dirty="0"/>
              <a:t>Vacuum system designed and commissioned</a:t>
            </a:r>
          </a:p>
          <a:p>
            <a:r>
              <a:rPr lang="en-US" dirty="0"/>
              <a:t>First test planned in June 2024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52AB15-D994-7B61-233B-ACED507F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Cristian Pira –  Millisecond flash lamp treatment for SRF accelerating cavities – IIF Evauation 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86444E-87C6-498B-3D05-DB25A9A4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4EA9E4B-2C6D-B1B3-0665-A6BDA9CB2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235512"/>
            <a:ext cx="4898223" cy="200539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C7E6085-5F81-476F-2B06-375B4B7AC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42" y="3078027"/>
            <a:ext cx="4608512" cy="246969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4849094-5EE3-2932-0E18-4903C1F283B3}"/>
              </a:ext>
            </a:extLst>
          </p:cNvPr>
          <p:cNvSpPr txBox="1"/>
          <p:nvPr/>
        </p:nvSpPr>
        <p:spPr>
          <a:xfrm>
            <a:off x="767408" y="5284461"/>
            <a:ext cx="51142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Holding system for the flash lamp and cavity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34F257C-3DB6-86F2-F8AF-50BE28113034}"/>
              </a:ext>
            </a:extLst>
          </p:cNvPr>
          <p:cNvSpPr txBox="1"/>
          <p:nvPr/>
        </p:nvSpPr>
        <p:spPr>
          <a:xfrm>
            <a:off x="6121028" y="5590749"/>
            <a:ext cx="51142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3D design of the complete system</a:t>
            </a:r>
          </a:p>
        </p:txBody>
      </p:sp>
    </p:spTree>
    <p:extLst>
      <p:ext uri="{BB962C8B-B14F-4D97-AF65-F5344CB8AC3E}">
        <p14:creationId xmlns:p14="http://schemas.microsoft.com/office/powerpoint/2010/main" val="267838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34BFD-A43C-88E6-4449-332B65D2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6672" cy="1325563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8E0F66-3038-EDC7-DC41-45D683A7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Cristian Pira –  Millisecond flash lamp treatment for SRF accelerating cavities – IIF Evauation 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75710A-806B-ED50-ED39-060CAFEB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DA8827-C47D-8047-3DBB-99392A8E3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53" t="74422" r="63354"/>
          <a:stretch/>
        </p:blipFill>
        <p:spPr>
          <a:xfrm>
            <a:off x="9322517" y="5129824"/>
            <a:ext cx="1083590" cy="118194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E03B270-EFAC-FAEF-1FC6-08CD860E4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14"/>
          <a:stretch/>
        </p:blipFill>
        <p:spPr>
          <a:xfrm>
            <a:off x="876237" y="1988840"/>
            <a:ext cx="10767566" cy="28803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1F7FFD6-F71C-5408-E731-394776927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757"/>
          <a:stretch/>
        </p:blipFill>
        <p:spPr>
          <a:xfrm>
            <a:off x="10406777" y="5591065"/>
            <a:ext cx="560988" cy="259458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726C246-CC7D-1A3C-A9D5-FA9BE5E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77" y="6013369"/>
            <a:ext cx="690047" cy="25945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D05921F-5A68-9021-830A-4ED60C4EF0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48" t="4983" r="78677" b="89900"/>
          <a:stretch/>
        </p:blipFill>
        <p:spPr>
          <a:xfrm>
            <a:off x="10365872" y="5130829"/>
            <a:ext cx="634211" cy="386403"/>
          </a:xfrm>
          <a:prstGeom prst="rect">
            <a:avLst/>
          </a:prstGeom>
        </p:spPr>
      </p:pic>
      <p:sp>
        <p:nvSpPr>
          <p:cNvPr id="13" name="TextBox 38">
            <a:extLst>
              <a:ext uri="{FF2B5EF4-FFF2-40B4-BE49-F238E27FC236}">
                <a16:creationId xmlns:a16="http://schemas.microsoft.com/office/drawing/2014/main" id="{1AD7941F-A942-AA31-55D2-EE6805B018EE}"/>
              </a:ext>
            </a:extLst>
          </p:cNvPr>
          <p:cNvSpPr txBox="1"/>
          <p:nvPr/>
        </p:nvSpPr>
        <p:spPr>
          <a:xfrm>
            <a:off x="7129220" y="566241"/>
            <a:ext cx="219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cs typeface="Times New Roman" panose="02020603050405020304" pitchFamily="18" charset="0"/>
              </a:rPr>
              <a:t>MS1 - Demonstrated FLA improvement (Nb on Cu)</a:t>
            </a:r>
            <a:endParaRPr lang="de-DE" sz="1200" dirty="0">
              <a:cs typeface="Times New Roman" panose="02020603050405020304" pitchFamily="18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ED6A27F-B22A-BBBC-7CCE-D78282E0C79C}"/>
              </a:ext>
            </a:extLst>
          </p:cNvPr>
          <p:cNvCxnSpPr>
            <a:cxnSpLocks/>
          </p:cNvCxnSpPr>
          <p:nvPr/>
        </p:nvCxnSpPr>
        <p:spPr>
          <a:xfrm flipV="1">
            <a:off x="7320136" y="1027906"/>
            <a:ext cx="0" cy="16810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019EB6A-93BD-1B13-50F9-3D4133B5ABB1}"/>
              </a:ext>
            </a:extLst>
          </p:cNvPr>
          <p:cNvCxnSpPr>
            <a:cxnSpLocks/>
          </p:cNvCxnSpPr>
          <p:nvPr/>
        </p:nvCxnSpPr>
        <p:spPr>
          <a:xfrm flipV="1">
            <a:off x="7608168" y="1628800"/>
            <a:ext cx="0" cy="10801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38">
            <a:extLst>
              <a:ext uri="{FF2B5EF4-FFF2-40B4-BE49-F238E27FC236}">
                <a16:creationId xmlns:a16="http://schemas.microsoft.com/office/drawing/2014/main" id="{BBEE9D86-8A95-4746-1DD9-053BDCBE0888}"/>
              </a:ext>
            </a:extLst>
          </p:cNvPr>
          <p:cNvSpPr txBox="1"/>
          <p:nvPr/>
        </p:nvSpPr>
        <p:spPr>
          <a:xfrm>
            <a:off x="7581963" y="1400729"/>
            <a:ext cx="159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cs typeface="Times New Roman" panose="02020603050405020304" pitchFamily="18" charset="0"/>
              </a:rPr>
              <a:t>MS2 – FLA system for 6 GHz ready</a:t>
            </a:r>
            <a:endParaRPr lang="de-DE" sz="1200" dirty="0">
              <a:cs typeface="Times New Roman" panose="02020603050405020304" pitchFamily="18" charset="0"/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0AA071C-7C4A-EFF2-E96A-52B7ED2C2CC2}"/>
              </a:ext>
            </a:extLst>
          </p:cNvPr>
          <p:cNvCxnSpPr>
            <a:cxnSpLocks/>
          </p:cNvCxnSpPr>
          <p:nvPr/>
        </p:nvCxnSpPr>
        <p:spPr>
          <a:xfrm flipV="1">
            <a:off x="9322517" y="320141"/>
            <a:ext cx="13843" cy="238877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38">
            <a:extLst>
              <a:ext uri="{FF2B5EF4-FFF2-40B4-BE49-F238E27FC236}">
                <a16:creationId xmlns:a16="http://schemas.microsoft.com/office/drawing/2014/main" id="{80894FEB-F749-581F-342B-1F9C1484AD6B}"/>
              </a:ext>
            </a:extLst>
          </p:cNvPr>
          <p:cNvSpPr txBox="1"/>
          <p:nvPr/>
        </p:nvSpPr>
        <p:spPr>
          <a:xfrm>
            <a:off x="9289460" y="160579"/>
            <a:ext cx="167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cs typeface="Times New Roman" panose="02020603050405020304" pitchFamily="18" charset="0"/>
              </a:rPr>
              <a:t>MS3 – Nb</a:t>
            </a:r>
            <a:r>
              <a:rPr lang="en-GB" sz="1200" baseline="-25000" dirty="0">
                <a:cs typeface="Times New Roman" panose="02020603050405020304" pitchFamily="18" charset="0"/>
              </a:rPr>
              <a:t>3</a:t>
            </a:r>
            <a:r>
              <a:rPr lang="en-GB" sz="1200" dirty="0">
                <a:cs typeface="Times New Roman" panose="02020603050405020304" pitchFamily="18" charset="0"/>
              </a:rPr>
              <a:t>Sn Tc improved by FLA</a:t>
            </a:r>
            <a:endParaRPr lang="de-DE" sz="1200" dirty="0">
              <a:cs typeface="Times New Roman" panose="02020603050405020304" pitchFamily="18" charset="0"/>
            </a:endParaRP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33BC4FD-48AF-DC36-A3DB-5089F72EDB60}"/>
              </a:ext>
            </a:extLst>
          </p:cNvPr>
          <p:cNvCxnSpPr>
            <a:cxnSpLocks/>
          </p:cNvCxnSpPr>
          <p:nvPr/>
        </p:nvCxnSpPr>
        <p:spPr>
          <a:xfrm flipH="1" flipV="1">
            <a:off x="9610548" y="748690"/>
            <a:ext cx="17986" cy="19540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8">
            <a:extLst>
              <a:ext uri="{FF2B5EF4-FFF2-40B4-BE49-F238E27FC236}">
                <a16:creationId xmlns:a16="http://schemas.microsoft.com/office/drawing/2014/main" id="{7C50F8D0-2429-F6E6-9E7F-5D6E1131C014}"/>
              </a:ext>
            </a:extLst>
          </p:cNvPr>
          <p:cNvSpPr txBox="1"/>
          <p:nvPr/>
        </p:nvSpPr>
        <p:spPr>
          <a:xfrm>
            <a:off x="9586328" y="696077"/>
            <a:ext cx="232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cs typeface="Times New Roman" panose="02020603050405020304" pitchFamily="18" charset="0"/>
              </a:rPr>
              <a:t>MS4 - Demonstrated FLA uniformity (Nb on Cu 6GHz) </a:t>
            </a:r>
            <a:endParaRPr lang="de-DE" sz="1200" dirty="0">
              <a:cs typeface="Times New Roman" panose="02020603050405020304" pitchFamily="18" charset="0"/>
            </a:endParaRP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4939F2F9-260B-E616-9BCC-234B64B93754}"/>
              </a:ext>
            </a:extLst>
          </p:cNvPr>
          <p:cNvCxnSpPr>
            <a:cxnSpLocks/>
          </p:cNvCxnSpPr>
          <p:nvPr/>
        </p:nvCxnSpPr>
        <p:spPr>
          <a:xfrm flipV="1">
            <a:off x="11636736" y="1284188"/>
            <a:ext cx="0" cy="14185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F3C75A9A-7585-1795-173A-A9F232165545}"/>
              </a:ext>
            </a:extLst>
          </p:cNvPr>
          <p:cNvSpPr txBox="1"/>
          <p:nvPr/>
        </p:nvSpPr>
        <p:spPr>
          <a:xfrm>
            <a:off x="9825007" y="1279106"/>
            <a:ext cx="185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cs typeface="Times New Roman" panose="02020603050405020304" pitchFamily="18" charset="0"/>
              </a:rPr>
              <a:t>MS5 – High Q cavity at 4.2 K</a:t>
            </a:r>
            <a:endParaRPr lang="de-DE" sz="1200" dirty="0">
              <a:cs typeface="Times New Roman" panose="02020603050405020304" pitchFamily="18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AE21E6D-5FBE-D752-46C1-24AF136487F9}"/>
              </a:ext>
            </a:extLst>
          </p:cNvPr>
          <p:cNvCxnSpPr>
            <a:cxnSpLocks/>
          </p:cNvCxnSpPr>
          <p:nvPr/>
        </p:nvCxnSpPr>
        <p:spPr>
          <a:xfrm>
            <a:off x="8286612" y="1862394"/>
            <a:ext cx="20024" cy="37286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8">
            <a:extLst>
              <a:ext uri="{FF2B5EF4-FFF2-40B4-BE49-F238E27FC236}">
                <a16:creationId xmlns:a16="http://schemas.microsoft.com/office/drawing/2014/main" id="{AEA8D572-A5C5-AF81-22BE-A02BE81D0237}"/>
              </a:ext>
            </a:extLst>
          </p:cNvPr>
          <p:cNvSpPr txBox="1"/>
          <p:nvPr/>
        </p:nvSpPr>
        <p:spPr>
          <a:xfrm>
            <a:off x="7915217" y="5660078"/>
            <a:ext cx="124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today</a:t>
            </a:r>
            <a:endParaRPr lang="de-DE" sz="20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11CDC3EA-199F-9F5C-06CA-B002666DB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869" y="4948359"/>
            <a:ext cx="9074224" cy="1194739"/>
          </a:xfrm>
        </p:spPr>
        <p:txBody>
          <a:bodyPr>
            <a:normAutofit/>
          </a:bodyPr>
          <a:lstStyle/>
          <a:p>
            <a:r>
              <a:rPr lang="en-US" dirty="0"/>
              <a:t>Sample test on track (MS1)</a:t>
            </a:r>
          </a:p>
          <a:p>
            <a:r>
              <a:rPr lang="en-US" dirty="0"/>
              <a:t>Delay of 3 months on MS2</a:t>
            </a:r>
          </a:p>
        </p:txBody>
      </p:sp>
    </p:spTree>
    <p:extLst>
      <p:ext uri="{BB962C8B-B14F-4D97-AF65-F5344CB8AC3E}">
        <p14:creationId xmlns:p14="http://schemas.microsoft.com/office/powerpoint/2010/main" val="372883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15CFF-3919-25EF-12AD-53EAE010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industrial partners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A5B3E1-BA91-8885-7213-EC01F0F1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98360" cy="1459359"/>
          </a:xfrm>
        </p:spPr>
        <p:txBody>
          <a:bodyPr/>
          <a:lstStyle/>
          <a:p>
            <a:r>
              <a:rPr lang="en-US" dirty="0" err="1"/>
              <a:t>Piccoli</a:t>
            </a:r>
            <a:r>
              <a:rPr lang="en-US" dirty="0"/>
              <a:t> </a:t>
            </a:r>
            <a:r>
              <a:rPr lang="en-US" dirty="0" err="1"/>
              <a:t>Srl</a:t>
            </a:r>
            <a:r>
              <a:rPr lang="en-US" dirty="0"/>
              <a:t> produced 2023 more than 30 seamless 6 GHz Cu cavities for WP9 and FLA project with an optimized process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07E5AD-D17A-AFA5-4A4D-E0D7ADDA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Cristian Pira –  Millisecond flash lamp treatment for SRF accelerating cavities – IIF Evauation 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F5FFD3-925F-1D3D-BF43-C6887159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CC127F7-4347-EEA0-8DAE-2FEBB15F3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384" y="3212976"/>
            <a:ext cx="3120347" cy="2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2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22656-8086-A72B-8BE7-F3AF4F7D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20CD5B-4862-D1E8-DC05-584457EFD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154" y="1670973"/>
            <a:ext cx="10337414" cy="965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Our technology will significantly </a:t>
            </a:r>
            <a:r>
              <a:rPr lang="en-US" sz="2000" b="1" dirty="0">
                <a:solidFill>
                  <a:schemeClr val="accent1"/>
                </a:solidFill>
              </a:rPr>
              <a:t>reduce the environmental impact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chemeClr val="accent6"/>
                </a:solidFill>
              </a:rPr>
              <a:t>energy-costs</a:t>
            </a:r>
            <a:r>
              <a:rPr lang="en-US" sz="2000" dirty="0"/>
              <a:t> of SRF accelerator technology:</a:t>
            </a:r>
          </a:p>
          <a:p>
            <a:endParaRPr lang="en-US" sz="20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B95761-D8D3-AA36-A60A-13B1D55B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Cristian Pira –  Millisecond flash lamp treatment for SRF accelerating cavities – IIF Evauation 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A3ED88-4F21-7424-3E7C-324CACDC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66A602F-B6FD-162D-6E39-2C9416354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26" y="2537583"/>
            <a:ext cx="3822523" cy="2091109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82146EB-E937-4570-F0B6-D21AD864EFB4}"/>
              </a:ext>
            </a:extLst>
          </p:cNvPr>
          <p:cNvSpPr txBox="1">
            <a:spLocks/>
          </p:cNvSpPr>
          <p:nvPr/>
        </p:nvSpPr>
        <p:spPr>
          <a:xfrm>
            <a:off x="779575" y="2636913"/>
            <a:ext cx="7200800" cy="3024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goal is to realize SC resonant cavities operating at higher T than bulk Nb </a:t>
            </a:r>
            <a:r>
              <a:rPr lang="en-US" sz="2000" b="1" dirty="0">
                <a:solidFill>
                  <a:schemeClr val="accent6"/>
                </a:solidFill>
              </a:rPr>
              <a:t>reducing cryogenic power costs by 60% </a:t>
            </a:r>
          </a:p>
          <a:p>
            <a:r>
              <a:rPr lang="en-US" sz="2000" dirty="0"/>
              <a:t>The thermal load and hence the temperature throughout the entire substrate is much lower compared to conventional annealing: </a:t>
            </a:r>
            <a:r>
              <a:rPr lang="en-US" sz="2000" b="1" dirty="0">
                <a:solidFill>
                  <a:schemeClr val="accent1"/>
                </a:solidFill>
              </a:rPr>
              <a:t>FLA consume less energy (20-30% power reduction (1)</a:t>
            </a:r>
            <a:r>
              <a:rPr lang="en-US" sz="2000" dirty="0"/>
              <a:t>, resulting in a reduction of </a:t>
            </a:r>
            <a:r>
              <a:rPr lang="en-US" sz="2000" b="1" dirty="0">
                <a:solidFill>
                  <a:schemeClr val="accent1"/>
                </a:solidFill>
              </a:rPr>
              <a:t>CO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 emissions</a:t>
            </a:r>
          </a:p>
          <a:p>
            <a:endParaRPr lang="en-US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6E748D-FF4F-DD33-F8AB-037B1C1AE422}"/>
              </a:ext>
            </a:extLst>
          </p:cNvPr>
          <p:cNvSpPr txBox="1"/>
          <p:nvPr/>
        </p:nvSpPr>
        <p:spPr>
          <a:xfrm>
            <a:off x="5015880" y="5240447"/>
            <a:ext cx="4176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(1) </a:t>
            </a:r>
            <a:r>
              <a:rPr lang="en-US" sz="1200" i="1" dirty="0" err="1"/>
              <a:t>Rovak</a:t>
            </a:r>
            <a:r>
              <a:rPr lang="en-US" sz="1200" i="1" dirty="0"/>
              <a:t> GmbH experience on Semiconductors</a:t>
            </a:r>
          </a:p>
        </p:txBody>
      </p:sp>
    </p:spTree>
    <p:extLst>
      <p:ext uri="{BB962C8B-B14F-4D97-AF65-F5344CB8AC3E}">
        <p14:creationId xmlns:p14="http://schemas.microsoft.com/office/powerpoint/2010/main" val="2477683953"/>
      </p:ext>
    </p:extLst>
  </p:cSld>
  <p:clrMapOvr>
    <a:masterClrMapping/>
  </p:clrMapOvr>
</p:sld>
</file>

<file path=ppt/theme/theme1.xml><?xml version="1.0" encoding="utf-8"?>
<a:theme xmlns:a="http://schemas.openxmlformats.org/drawingml/2006/main" name="I.FAST Custom Slides">
  <a:themeElements>
    <a:clrScheme name="I.FAST custom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00C8"/>
      </a:accent1>
      <a:accent2>
        <a:srgbClr val="08EDF9"/>
      </a:accent2>
      <a:accent3>
        <a:srgbClr val="A850D9"/>
      </a:accent3>
      <a:accent4>
        <a:srgbClr val="2776BF"/>
      </a:accent4>
      <a:accent5>
        <a:srgbClr val="0035CB"/>
      </a:accent5>
      <a:accent6>
        <a:srgbClr val="6011D6"/>
      </a:accent6>
      <a:hlink>
        <a:srgbClr val="08EDF9"/>
      </a:hlink>
      <a:folHlink>
        <a:srgbClr val="03777D"/>
      </a:folHlink>
    </a:clrScheme>
    <a:fontScheme name="I.FAST custom fonts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t_theme" id="{7AE54E39-E136-2946-BAAD-9EC2262D7CA6}" vid="{60EF505A-9AB9-5F42-9EF0-EE8A69267E7D}"/>
    </a:ext>
  </a:extLst>
</a:theme>
</file>

<file path=ppt/theme/theme2.xml><?xml version="1.0" encoding="utf-8"?>
<a:theme xmlns:a="http://schemas.openxmlformats.org/drawingml/2006/main" name="Gener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8C41D8840084FB026477C57CA843B" ma:contentTypeVersion="0" ma:contentTypeDescription="Create a new document." ma:contentTypeScope="" ma:versionID="70c9404467b5dc7763dc5ae089d9a81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991EF-3D82-46B1-B637-757D2AD10B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B81A68-0725-445C-A121-1669D6BEC9DB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AEE376-BE79-429C-9C22-C97BCB62AEC6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1267</TotalTime>
  <Words>429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ExtraBold</vt:lpstr>
      <vt:lpstr>Montserrat SemiBold</vt:lpstr>
      <vt:lpstr>Times New Roman</vt:lpstr>
      <vt:lpstr>I.FAST Custom Slides</vt:lpstr>
      <vt:lpstr>Generic</vt:lpstr>
      <vt:lpstr>Presentazione standard di PowerPoint</vt:lpstr>
      <vt:lpstr>Goal</vt:lpstr>
      <vt:lpstr>First results on planar samples</vt:lpstr>
      <vt:lpstr>FLA system for 6 GHz cavities</vt:lpstr>
      <vt:lpstr>Schedule</vt:lpstr>
      <vt:lpstr>Collaboration with industrial partners</vt:lpstr>
      <vt:lpstr>Sustainability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Cristian Pira</cp:lastModifiedBy>
  <cp:revision>486</cp:revision>
  <dcterms:created xsi:type="dcterms:W3CDTF">2017-04-26T09:15:49Z</dcterms:created>
  <dcterms:modified xsi:type="dcterms:W3CDTF">2024-04-17T10:13:57Z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0x01010001E8C41D8840084FB026477C57CA843B</vt:lpwstr>
  </property>
</Properties>
</file>