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66" r:id="rId3"/>
    <p:sldId id="273" r:id="rId4"/>
    <p:sldId id="265" r:id="rId5"/>
    <p:sldId id="267" r:id="rId6"/>
    <p:sldId id="257" r:id="rId7"/>
    <p:sldId id="274" r:id="rId8"/>
    <p:sldId id="276" r:id="rId9"/>
    <p:sldId id="275" r:id="rId10"/>
    <p:sldId id="277" r:id="rId11"/>
    <p:sldId id="278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56F46A-1353-A4ED-0047-1FCC836B648C}" v="1764" dt="2024-12-17T15:53:49.459"/>
    <p1510:client id="{28D54520-B922-D841-FB70-2B2F00A97BB8}" v="296" dt="2024-12-17T15:31:49.294"/>
    <p1510:client id="{95A51970-8848-6700-32A6-7CD5E8B39A57}" v="175" dt="2024-12-17T15:49:16.926"/>
    <p1510:client id="{FA27826C-555E-44AF-56D5-75E3522494FB}" v="1804" dt="2024-12-17T12:44:12.0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440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2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0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3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5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9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8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1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0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jobs.dsi.infn.it/index.php?tipo=Tempo%20Indeterminat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4355824-4F74-9B10-1D72-2747C8C7B2D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13" r="791" b="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586" y="-150979"/>
            <a:ext cx="7221754" cy="3204134"/>
          </a:xfrm>
        </p:spPr>
        <p:txBody>
          <a:bodyPr anchor="b">
            <a:normAutofit/>
          </a:bodyPr>
          <a:lstStyle/>
          <a:p>
            <a:r>
              <a:rPr lang="en-US" sz="4800" b="1" err="1"/>
              <a:t>Assemblea</a:t>
            </a:r>
            <a:r>
              <a:rPr lang="en-US" sz="4800" b="1"/>
              <a:t> Locale </a:t>
            </a:r>
            <a:r>
              <a:rPr lang="en-US" sz="4800" b="1" err="1"/>
              <a:t>Ricercatori</a:t>
            </a:r>
            <a:r>
              <a:rPr lang="en-US" sz="4800" b="1"/>
              <a:t> e </a:t>
            </a:r>
            <a:r>
              <a:rPr lang="en-US" sz="4800" b="1" err="1"/>
              <a:t>Tecnologi</a:t>
            </a:r>
            <a:endParaRPr lang="en-US" sz="48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0" y="5895606"/>
            <a:ext cx="6259227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/>
              <a:t>Matteo Bauce, Giulia De Bonis, Francesca Lo Cicero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8782562-BD37-C7C0-38EE-DBE9E2CF6CA1}"/>
              </a:ext>
            </a:extLst>
          </p:cNvPr>
          <p:cNvSpPr txBox="1"/>
          <p:nvPr/>
        </p:nvSpPr>
        <p:spPr>
          <a:xfrm>
            <a:off x="2122748" y="1057529"/>
            <a:ext cx="363563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 dirty="0"/>
              <a:t>INFN – Sezione di Roma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D410-3D25-3F98-428A-8DFF1FCC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err="1"/>
              <a:t>Assemblea</a:t>
            </a:r>
            <a:r>
              <a:rPr lang="en-US" b="1"/>
              <a:t> Locale R&amp;T </a:t>
            </a:r>
            <a:r>
              <a:rPr lang="en-US"/>
              <a:t> </a:t>
            </a:r>
            <a:br>
              <a:rPr lang="en-US"/>
            </a:br>
            <a:endParaRPr lang="en-US" sz="2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EA8F2-4788-6094-FD32-E71A24AC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63" y="2183458"/>
            <a:ext cx="11500976" cy="456127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 err="1">
                <a:latin typeface="+mj-lt"/>
                <a:ea typeface="+mj-ea"/>
                <a:cs typeface="+mj-cs"/>
              </a:rPr>
              <a:t>Tematiche</a:t>
            </a:r>
            <a:r>
              <a:rPr lang="en-US" sz="2000" b="1" dirty="0"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atin typeface="+mj-lt"/>
                <a:ea typeface="+mj-ea"/>
                <a:cs typeface="+mj-cs"/>
              </a:rPr>
              <a:t>emerse</a:t>
            </a:r>
            <a:r>
              <a:rPr lang="en-US" sz="2000" b="1" dirty="0"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atin typeface="+mj-lt"/>
                <a:ea typeface="+mj-ea"/>
                <a:cs typeface="+mj-cs"/>
              </a:rPr>
              <a:t>nell'Assemblea</a:t>
            </a:r>
            <a:r>
              <a:rPr lang="en-US" sz="2000" b="1" dirty="0">
                <a:latin typeface="+mj-lt"/>
                <a:ea typeface="+mj-ea"/>
                <a:cs typeface="+mj-cs"/>
              </a:rPr>
              <a:t> Locale:</a:t>
            </a:r>
            <a:endParaRPr lang="it-IT" dirty="0">
              <a:ea typeface="+mj-ea"/>
              <a:cs typeface="+mj-cs"/>
            </a:endParaRPr>
          </a:p>
          <a:p>
            <a:pPr>
              <a:buFont typeface="Arial"/>
            </a:pPr>
            <a:r>
              <a:rPr lang="it-IT" sz="1900" b="1" dirty="0">
                <a:ea typeface="+mj-ea"/>
                <a:cs typeface="+mj-cs"/>
              </a:rPr>
              <a:t>RUP</a:t>
            </a:r>
            <a:endParaRPr lang="it-IT" sz="1900" b="1">
              <a:ea typeface="+mj-ea"/>
              <a:cs typeface="+mj-cs"/>
            </a:endParaRPr>
          </a:p>
          <a:p>
            <a:pPr>
              <a:buFont typeface="Arial"/>
            </a:pPr>
            <a:r>
              <a:rPr lang="en-US" sz="2000" b="1" dirty="0" err="1">
                <a:ea typeface="+mj-ea"/>
                <a:cs typeface="+mj-cs"/>
              </a:rPr>
              <a:t>Anzianità</a:t>
            </a:r>
            <a:r>
              <a:rPr lang="en-US" sz="2000" b="1" dirty="0">
                <a:ea typeface="+mj-ea"/>
                <a:cs typeface="+mj-cs"/>
              </a:rPr>
              <a:t> </a:t>
            </a:r>
            <a:r>
              <a:rPr lang="en-US" sz="2000" b="1" dirty="0" err="1">
                <a:ea typeface="+mj-ea"/>
                <a:cs typeface="+mj-cs"/>
              </a:rPr>
              <a:t>pregressa</a:t>
            </a:r>
            <a:r>
              <a:rPr lang="en-US" sz="2000" b="1" dirty="0">
                <a:ea typeface="+mj-ea"/>
                <a:cs typeface="+mj-cs"/>
              </a:rPr>
              <a:t> </a:t>
            </a:r>
            <a:r>
              <a:rPr lang="en-US" sz="2000" dirty="0">
                <a:ea typeface="+mj-ea"/>
                <a:cs typeface="+mj-cs"/>
              </a:rPr>
              <a:t>(per </a:t>
            </a:r>
            <a:r>
              <a:rPr lang="en-US" sz="2000" dirty="0" err="1">
                <a:ea typeface="+mj-ea"/>
                <a:cs typeface="+mj-cs"/>
              </a:rPr>
              <a:t>attività</a:t>
            </a:r>
            <a:r>
              <a:rPr lang="en-US" sz="2000" dirty="0">
                <a:ea typeface="+mj-ea"/>
                <a:cs typeface="+mj-cs"/>
              </a:rPr>
              <a:t> pre-</a:t>
            </a:r>
            <a:r>
              <a:rPr lang="en-US" sz="2000" dirty="0" err="1">
                <a:ea typeface="+mj-ea"/>
                <a:cs typeface="+mj-cs"/>
              </a:rPr>
              <a:t>assunzione</a:t>
            </a:r>
            <a:r>
              <a:rPr lang="en-US" sz="2000" dirty="0">
                <a:ea typeface="+mj-ea"/>
                <a:cs typeface="+mj-cs"/>
              </a:rPr>
              <a:t> </a:t>
            </a:r>
            <a:r>
              <a:rPr lang="en-US" sz="2000" dirty="0" err="1">
                <a:ea typeface="+mj-ea"/>
                <a:cs typeface="+mj-cs"/>
              </a:rPr>
              <a:t>svolta</a:t>
            </a:r>
            <a:r>
              <a:rPr lang="en-US" sz="2000" dirty="0">
                <a:ea typeface="+mj-ea"/>
                <a:cs typeface="+mj-cs"/>
              </a:rPr>
              <a:t> </a:t>
            </a:r>
            <a:r>
              <a:rPr lang="en-US" sz="2000" dirty="0" err="1">
                <a:ea typeface="+mj-ea"/>
                <a:cs typeface="+mj-cs"/>
              </a:rPr>
              <a:t>all'estero</a:t>
            </a:r>
            <a:r>
              <a:rPr lang="en-US" sz="2000" dirty="0">
                <a:ea typeface="+mj-ea"/>
                <a:cs typeface="+mj-cs"/>
              </a:rPr>
              <a:t> o </a:t>
            </a:r>
            <a:r>
              <a:rPr lang="en-US" sz="2000" dirty="0" err="1">
                <a:ea typeface="+mj-ea"/>
                <a:cs typeface="+mj-cs"/>
              </a:rPr>
              <a:t>presso</a:t>
            </a:r>
            <a:r>
              <a:rPr lang="en-US" sz="2000" dirty="0">
                <a:ea typeface="+mj-ea"/>
                <a:cs typeface="+mj-cs"/>
              </a:rPr>
              <a:t> </a:t>
            </a:r>
            <a:r>
              <a:rPr lang="en-US" sz="2000" dirty="0" err="1">
                <a:ea typeface="+mj-ea"/>
                <a:cs typeface="+mj-cs"/>
              </a:rPr>
              <a:t>università</a:t>
            </a:r>
            <a:r>
              <a:rPr lang="en-US" sz="2000" dirty="0">
                <a:ea typeface="+mj-ea"/>
                <a:cs typeface="+mj-cs"/>
              </a:rPr>
              <a:t>): </a:t>
            </a:r>
            <a:r>
              <a:rPr lang="en-US" sz="1400" dirty="0" err="1">
                <a:ea typeface="+mj-ea"/>
                <a:cs typeface="+mj-cs"/>
              </a:rPr>
              <a:t>all'ennesimo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sollecito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della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rappresentante</a:t>
            </a:r>
            <a:r>
              <a:rPr lang="en-US" sz="1400" dirty="0">
                <a:ea typeface="+mj-ea"/>
                <a:cs typeface="+mj-cs"/>
              </a:rPr>
              <a:t> Nazionale, le è </a:t>
            </a:r>
            <a:r>
              <a:rPr lang="en-US" sz="1400" dirty="0" err="1">
                <a:ea typeface="+mj-ea"/>
                <a:cs typeface="+mj-cs"/>
              </a:rPr>
              <a:t>stato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risposto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che</a:t>
            </a:r>
            <a:r>
              <a:rPr lang="en-US" sz="1400" dirty="0">
                <a:ea typeface="+mj-ea"/>
                <a:cs typeface="+mj-cs"/>
              </a:rPr>
              <a:t> la </a:t>
            </a:r>
            <a:r>
              <a:rPr lang="en-US" sz="1400" dirty="0" err="1">
                <a:ea typeface="+mj-ea"/>
                <a:cs typeface="+mj-cs"/>
              </a:rPr>
              <a:t>commissione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che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giudichèrà</a:t>
            </a:r>
            <a:r>
              <a:rPr lang="en-US" sz="1400" dirty="0">
                <a:ea typeface="+mj-ea"/>
                <a:cs typeface="+mj-cs"/>
              </a:rPr>
              <a:t> le </a:t>
            </a:r>
            <a:r>
              <a:rPr lang="en-US" sz="1400" dirty="0" err="1">
                <a:ea typeface="+mj-ea"/>
                <a:cs typeface="+mj-cs"/>
              </a:rPr>
              <a:t>domande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avrebbe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iniziato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i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lavori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una</a:t>
            </a:r>
            <a:r>
              <a:rPr lang="en-US" sz="1400" dirty="0">
                <a:ea typeface="+mj-ea"/>
                <a:cs typeface="+mj-cs"/>
              </a:rPr>
              <a:t> volta </a:t>
            </a:r>
            <a:r>
              <a:rPr lang="en-US" sz="1400" dirty="0" err="1">
                <a:ea typeface="+mj-ea"/>
                <a:cs typeface="+mj-cs"/>
              </a:rPr>
              <a:t>conclusi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i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lavori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dei</a:t>
            </a:r>
            <a:r>
              <a:rPr lang="en-US" sz="1400" dirty="0">
                <a:ea typeface="+mj-ea"/>
                <a:cs typeface="+mj-cs"/>
              </a:rPr>
              <a:t> </a:t>
            </a:r>
            <a:r>
              <a:rPr lang="en-US" sz="1400" dirty="0" err="1">
                <a:ea typeface="+mj-ea"/>
                <a:cs typeface="+mj-cs"/>
              </a:rPr>
              <a:t>concorsi</a:t>
            </a:r>
            <a:r>
              <a:rPr lang="en-US" sz="1400" dirty="0">
                <a:ea typeface="+mj-ea"/>
                <a:cs typeface="+mj-cs"/>
              </a:rPr>
              <a:t> art. 15</a:t>
            </a:r>
            <a:endParaRPr lang="it-IT" sz="1400" b="1">
              <a:ea typeface="+mj-ea"/>
              <a:cs typeface="+mj-cs"/>
            </a:endParaRPr>
          </a:p>
          <a:p>
            <a:pPr>
              <a:buFont typeface="Arial"/>
            </a:pPr>
            <a:r>
              <a:rPr lang="en-US" sz="2100" b="1" dirty="0" err="1">
                <a:ea typeface="+mj-ea"/>
                <a:cs typeface="+mj-cs"/>
              </a:rPr>
              <a:t>Sondaggio</a:t>
            </a:r>
            <a:r>
              <a:rPr lang="en-US" sz="2100" dirty="0">
                <a:ea typeface="+mj-ea"/>
                <a:cs typeface="+mj-cs"/>
              </a:rPr>
              <a:t> per </a:t>
            </a:r>
            <a:r>
              <a:rPr lang="en-US" sz="2100" dirty="0" err="1">
                <a:ea typeface="+mj-ea"/>
                <a:cs typeface="+mj-cs"/>
              </a:rPr>
              <a:t>raccogliere</a:t>
            </a:r>
            <a:r>
              <a:rPr lang="en-US" sz="2100" dirty="0">
                <a:ea typeface="+mj-ea"/>
                <a:cs typeface="+mj-cs"/>
              </a:rPr>
              <a:t> il "</a:t>
            </a:r>
            <a:r>
              <a:rPr lang="en-US" sz="2100" dirty="0" err="1">
                <a:ea typeface="+mj-ea"/>
                <a:cs typeface="+mj-cs"/>
              </a:rPr>
              <a:t>sentimento</a:t>
            </a:r>
            <a:r>
              <a:rPr lang="en-US" sz="2100" dirty="0">
                <a:ea typeface="+mj-ea"/>
                <a:cs typeface="+mj-cs"/>
              </a:rPr>
              <a:t>" di R&amp;T </a:t>
            </a:r>
            <a:r>
              <a:rPr lang="en-US" sz="2100" dirty="0" err="1">
                <a:ea typeface="+mj-ea"/>
                <a:cs typeface="+mj-cs"/>
              </a:rPr>
              <a:t>riguardo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alla</a:t>
            </a:r>
            <a:r>
              <a:rPr lang="en-US" sz="2100" dirty="0">
                <a:ea typeface="+mj-ea"/>
                <a:cs typeface="+mj-cs"/>
              </a:rPr>
              <a:t> Strategia Europea per la </a:t>
            </a:r>
            <a:r>
              <a:rPr lang="en-US" sz="2100" dirty="0" err="1">
                <a:ea typeface="+mj-ea"/>
                <a:cs typeface="+mj-cs"/>
              </a:rPr>
              <a:t>Fisica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delle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Particelle</a:t>
            </a:r>
            <a:r>
              <a:rPr lang="en-US" sz="2100" dirty="0">
                <a:ea typeface="+mj-ea"/>
                <a:cs typeface="+mj-cs"/>
              </a:rPr>
              <a:t>, </a:t>
            </a:r>
            <a:r>
              <a:rPr lang="en-US" sz="2100" dirty="0" err="1">
                <a:ea typeface="+mj-ea"/>
                <a:cs typeface="+mj-cs"/>
              </a:rPr>
              <a:t>finalizzato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alla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stesura</a:t>
            </a:r>
            <a:r>
              <a:rPr lang="en-US" sz="2100" dirty="0">
                <a:ea typeface="+mj-ea"/>
                <a:cs typeface="+mj-cs"/>
              </a:rPr>
              <a:t> di un </a:t>
            </a:r>
            <a:r>
              <a:rPr lang="en-US" sz="2100" b="1" dirty="0" err="1">
                <a:ea typeface="+mj-ea"/>
                <a:cs typeface="+mj-cs"/>
              </a:rPr>
              <a:t>documento</a:t>
            </a:r>
            <a:r>
              <a:rPr lang="en-US" sz="2100" b="1" dirty="0">
                <a:ea typeface="+mj-ea"/>
                <a:cs typeface="+mj-cs"/>
              </a:rPr>
              <a:t> di </a:t>
            </a:r>
            <a:r>
              <a:rPr lang="en-US" sz="2100" b="1" dirty="0" err="1">
                <a:ea typeface="+mj-ea"/>
                <a:cs typeface="+mj-cs"/>
              </a:rPr>
              <a:t>Sezione</a:t>
            </a:r>
            <a:r>
              <a:rPr lang="en-US" sz="2100" b="1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che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fornisca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una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fotografia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della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sezione</a:t>
            </a:r>
            <a:r>
              <a:rPr lang="en-US" sz="2100" dirty="0">
                <a:ea typeface="+mj-ea"/>
                <a:cs typeface="+mj-cs"/>
              </a:rPr>
              <a:t> e uno "statement" </a:t>
            </a:r>
            <a:r>
              <a:rPr lang="en-US" sz="2100" dirty="0" err="1">
                <a:ea typeface="+mj-ea"/>
                <a:cs typeface="+mj-cs"/>
              </a:rPr>
              <a:t>sul</a:t>
            </a:r>
            <a:r>
              <a:rPr lang="en-US" sz="2100" dirty="0">
                <a:ea typeface="+mj-ea"/>
                <a:cs typeface="+mj-cs"/>
              </a:rPr>
              <a:t> </a:t>
            </a:r>
            <a:r>
              <a:rPr lang="en-US" sz="2100" dirty="0" err="1">
                <a:ea typeface="+mj-ea"/>
                <a:cs typeface="+mj-cs"/>
              </a:rPr>
              <a:t>presente</a:t>
            </a:r>
            <a:r>
              <a:rPr lang="en-US" sz="2100" dirty="0">
                <a:ea typeface="+mj-ea"/>
                <a:cs typeface="+mj-cs"/>
              </a:rPr>
              <a:t> e il </a:t>
            </a:r>
            <a:r>
              <a:rPr lang="en-US" sz="2100" dirty="0" err="1">
                <a:ea typeface="+mj-ea"/>
                <a:cs typeface="+mj-cs"/>
              </a:rPr>
              <a:t>futuro</a:t>
            </a:r>
            <a:r>
              <a:rPr lang="en-US" sz="2100" dirty="0">
                <a:ea typeface="+mj-ea"/>
                <a:cs typeface="+mj-cs"/>
              </a:rPr>
              <a:t>.</a:t>
            </a:r>
          </a:p>
          <a:p>
            <a:pPr>
              <a:buFont typeface="Arial"/>
            </a:pPr>
            <a:r>
              <a:rPr lang="it-IT" sz="1900" b="1" dirty="0">
                <a:ea typeface="+mj-ea"/>
                <a:cs typeface="+mj-cs"/>
              </a:rPr>
              <a:t>ERC ad INFN</a:t>
            </a:r>
            <a:r>
              <a:rPr lang="it-IT" sz="1900" dirty="0">
                <a:ea typeface="+mj-ea"/>
                <a:cs typeface="+mj-cs"/>
              </a:rPr>
              <a:t>:</a:t>
            </a:r>
            <a:r>
              <a:rPr lang="it-IT" sz="2400" b="1" dirty="0">
                <a:ea typeface="+mj-ea"/>
                <a:cs typeface="+mj-cs"/>
              </a:rPr>
              <a:t> </a:t>
            </a:r>
            <a:r>
              <a:rPr lang="it-IT" sz="1800" dirty="0">
                <a:ea typeface="+mj-ea"/>
                <a:cs typeface="+mj-cs"/>
              </a:rPr>
              <a:t>L'Ente è poco attrattivo per i suoi dipendenti per questo tipo di progetto: </a:t>
            </a:r>
            <a:endParaRPr lang="en-US" sz="1800">
              <a:ea typeface="+mj-ea"/>
              <a:cs typeface="+mj-cs"/>
            </a:endParaRPr>
          </a:p>
          <a:p>
            <a:pPr marL="971550" lvl="1" indent="-285750">
              <a:buFont typeface="Arial,Sans-Serif"/>
            </a:pPr>
            <a:r>
              <a:rPr lang="it-IT" sz="1500" dirty="0">
                <a:ea typeface="+mj-ea"/>
                <a:cs typeface="+mj-cs"/>
              </a:rPr>
              <a:t>Si prendono 100% overhead e non permettono  promozioni.</a:t>
            </a:r>
            <a:endParaRPr lang="en-US" sz="1500" dirty="0">
              <a:ea typeface="+mj-ea"/>
              <a:cs typeface="+mj-cs"/>
            </a:endParaRPr>
          </a:p>
          <a:p>
            <a:pPr marL="971550" lvl="1" indent="-285750">
              <a:buFont typeface="Arial,Sans-Serif"/>
            </a:pPr>
            <a:r>
              <a:rPr lang="it-IT" sz="1500" dirty="0">
                <a:ea typeface="+mj-ea"/>
                <a:cs typeface="+mj-cs"/>
              </a:rPr>
              <a:t>Il disciplinare </a:t>
            </a:r>
            <a:r>
              <a:rPr lang="it-IT" sz="1500" dirty="0" err="1">
                <a:ea typeface="+mj-ea"/>
                <a:cs typeface="+mj-cs"/>
              </a:rPr>
              <a:t>AdR</a:t>
            </a:r>
            <a:r>
              <a:rPr lang="it-IT" sz="1500" dirty="0">
                <a:ea typeface="+mj-ea"/>
                <a:cs typeface="+mj-cs"/>
              </a:rPr>
              <a:t> definisce dei criteri troppo stretti per gli stipendi dei postdoc: la paga </a:t>
            </a:r>
            <a:r>
              <a:rPr lang="it-IT" sz="1500" dirty="0" err="1">
                <a:ea typeface="+mj-ea"/>
                <a:cs typeface="+mj-cs"/>
              </a:rPr>
              <a:t>del'AdR</a:t>
            </a:r>
            <a:r>
              <a:rPr lang="it-IT" sz="1500" dirty="0">
                <a:ea typeface="+mj-ea"/>
                <a:cs typeface="+mj-cs"/>
              </a:rPr>
              <a:t> Junior (unico </a:t>
            </a:r>
            <a:r>
              <a:rPr lang="it-IT" sz="1500" dirty="0" err="1">
                <a:ea typeface="+mj-ea"/>
                <a:cs typeface="+mj-cs"/>
              </a:rPr>
              <a:t>AdR</a:t>
            </a:r>
            <a:r>
              <a:rPr lang="it-IT" sz="1500" dirty="0">
                <a:ea typeface="+mj-ea"/>
                <a:cs typeface="+mj-cs"/>
              </a:rPr>
              <a:t> che permette di assumere candidati senza dottorato di ricerca) è misera, e i requisiti per le fasce Senior sono troppo  permissivi con persone anziane accademicamente e senza CV. Inoltre il fatto che il PI non possa essere facilmente in commissione è  una violazione del </a:t>
            </a:r>
            <a:r>
              <a:rPr lang="it-IT" sz="1500" dirty="0" err="1">
                <a:ea typeface="+mj-ea"/>
                <a:cs typeface="+mj-cs"/>
              </a:rPr>
              <a:t>grant</a:t>
            </a:r>
            <a:r>
              <a:rPr lang="it-IT" sz="1500" dirty="0">
                <a:ea typeface="+mj-ea"/>
                <a:cs typeface="+mj-cs"/>
              </a:rPr>
              <a:t> agreement.</a:t>
            </a:r>
            <a:endParaRPr lang="en-US" u="sng" dirty="0">
              <a:ea typeface="+mj-ea"/>
              <a:cs typeface="+mj-cs"/>
            </a:endParaRPr>
          </a:p>
          <a:p>
            <a:pPr>
              <a:buFont typeface="Arial"/>
            </a:pPr>
            <a:r>
              <a:rPr lang="en-US" sz="1900" b="1" dirty="0">
                <a:ea typeface="+mj-ea"/>
                <a:cs typeface="+mj-cs"/>
              </a:rPr>
              <a:t>Altro...? (</a:t>
            </a:r>
            <a:r>
              <a:rPr lang="en-US" sz="1900" b="1" dirty="0" err="1">
                <a:ea typeface="+mj-ea"/>
                <a:cs typeface="+mj-cs"/>
              </a:rPr>
              <a:t>spazio</a:t>
            </a:r>
            <a:r>
              <a:rPr lang="en-US" sz="1900" b="1" dirty="0">
                <a:ea typeface="+mj-ea"/>
                <a:cs typeface="+mj-cs"/>
              </a:rPr>
              <a:t> di </a:t>
            </a:r>
            <a:r>
              <a:rPr lang="en-US" sz="1900" b="1" dirty="0" err="1">
                <a:ea typeface="+mj-ea"/>
                <a:cs typeface="+mj-cs"/>
              </a:rPr>
              <a:t>discussione</a:t>
            </a:r>
            <a:r>
              <a:rPr lang="en-US" sz="1900" b="1" dirty="0">
                <a:ea typeface="+mj-ea"/>
                <a:cs typeface="+mj-cs"/>
              </a:rPr>
              <a:t>)</a:t>
            </a:r>
            <a:endParaRPr lang="en-US" sz="1900" b="1">
              <a:ea typeface="+mj-ea"/>
              <a:cs typeface="+mj-cs"/>
            </a:endParaRPr>
          </a:p>
          <a:p>
            <a:pPr lvl="1" indent="0">
              <a:buNone/>
            </a:pPr>
            <a:endParaRPr lang="it-IT" sz="1500">
              <a:ea typeface="+mj-ea"/>
              <a:cs typeface="+mj-cs"/>
            </a:endParaRPr>
          </a:p>
          <a:p>
            <a:endParaRPr lang="en-US" sz="100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9632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591D1-8EA6-343C-5B2D-02DAF4DF4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000" b="1"/>
              <a:t>GRAZIE!!!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75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D410-3D25-3F98-428A-8DFF1FCC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err="1"/>
              <a:t>Assemblea</a:t>
            </a:r>
            <a:r>
              <a:rPr lang="en-US" b="1"/>
              <a:t> Nazionale R&amp;T </a:t>
            </a:r>
            <a:r>
              <a:rPr lang="en-US"/>
              <a:t> </a:t>
            </a:r>
            <a:br>
              <a:rPr lang="en-US"/>
            </a:br>
            <a:r>
              <a:rPr lang="en-US" sz="2000"/>
              <a:t>Pisa 21-22 </a:t>
            </a:r>
            <a:r>
              <a:rPr lang="en-US" sz="2000" err="1"/>
              <a:t>novembre</a:t>
            </a:r>
            <a:r>
              <a:rPr lang="en-US" sz="2000"/>
              <a:t>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EA8F2-4788-6094-FD32-E71A24AC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016" y="1946629"/>
            <a:ext cx="10168128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1">
                <a:latin typeface="+mj-lt"/>
                <a:ea typeface="+mj-ea"/>
                <a:cs typeface="+mj-cs"/>
              </a:rPr>
              <a:t>Highlights del CD di Ottobre di Titti</a:t>
            </a:r>
            <a:endParaRPr lang="en-US">
              <a:ea typeface="+mj-ea"/>
              <a:cs typeface="+mj-cs"/>
            </a:endParaRPr>
          </a:p>
          <a:p>
            <a:pPr marL="285750" indent="-285750"/>
            <a:endParaRPr lang="en-US" sz="2000" err="1">
              <a:latin typeface="+mj-lt"/>
              <a:ea typeface="+mj-ea"/>
              <a:cs typeface="+mj-cs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sz="1600"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A white text with black text&#10;&#10;Description automatically generated">
            <a:extLst>
              <a:ext uri="{FF2B5EF4-FFF2-40B4-BE49-F238E27FC236}">
                <a16:creationId xmlns:a16="http://schemas.microsoft.com/office/drawing/2014/main" id="{65F0AA0D-2A68-3B96-E5D8-D4019E7A0C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115" t="20734" r="7390" b="4459"/>
          <a:stretch/>
        </p:blipFill>
        <p:spPr>
          <a:xfrm>
            <a:off x="0" y="2318505"/>
            <a:ext cx="12192957" cy="3902410"/>
          </a:xfrm>
          <a:prstGeom prst="rect">
            <a:avLst/>
          </a:prstGeom>
        </p:spPr>
      </p:pic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979950F4-5725-4516-16F0-E972817E7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0553" y="6213561"/>
            <a:ext cx="12192000" cy="64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0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D410-3D25-3F98-428A-8DFF1FCC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Report da </a:t>
            </a:r>
            <a:r>
              <a:rPr lang="en-US" b="1" dirty="0" err="1"/>
              <a:t>Assemblea</a:t>
            </a:r>
            <a:r>
              <a:rPr lang="en-US" b="1" dirty="0"/>
              <a:t> Nazionale R&amp;T </a:t>
            </a:r>
            <a:r>
              <a:rPr lang="en-US" dirty="0"/>
              <a:t> </a:t>
            </a:r>
            <a:br>
              <a:rPr lang="en-US" dirty="0"/>
            </a:br>
            <a:r>
              <a:rPr lang="en-US" sz="2000" dirty="0"/>
              <a:t>Pisa 21-22 </a:t>
            </a:r>
            <a:r>
              <a:rPr lang="en-US" sz="2000" dirty="0" err="1"/>
              <a:t>novembre</a:t>
            </a:r>
            <a:r>
              <a:rPr lang="en-US" sz="2000" dirty="0"/>
              <a:t> 2024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EA8F2-4788-6094-FD32-E71A24AC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016" y="1946629"/>
            <a:ext cx="10168128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+mj-lt"/>
                <a:ea typeface="+mj-ea"/>
                <a:cs typeface="+mj-cs"/>
              </a:rPr>
              <a:t>Highlights del CD di Ottobre di Titti</a:t>
            </a:r>
            <a:r>
              <a:rPr lang="en-US" sz="1200" b="1">
                <a:latin typeface="+mj-lt"/>
                <a:ea typeface="+mj-ea"/>
                <a:cs typeface="+mj-cs"/>
              </a:rPr>
              <a:t> </a:t>
            </a:r>
            <a:r>
              <a:rPr lang="en-US" sz="1200">
                <a:latin typeface="+mj-lt"/>
                <a:ea typeface="+mj-ea"/>
                <a:cs typeface="+mj-cs"/>
              </a:rPr>
              <a:t>(Per </a:t>
            </a:r>
            <a:r>
              <a:rPr lang="en-US" sz="1200" err="1">
                <a:latin typeface="+mj-lt"/>
                <a:ea typeface="+mj-ea"/>
                <a:cs typeface="+mj-cs"/>
              </a:rPr>
              <a:t>ulteriori</a:t>
            </a:r>
            <a:r>
              <a:rPr lang="en-US" sz="1200">
                <a:latin typeface="+mj-lt"/>
                <a:ea typeface="+mj-ea"/>
                <a:cs typeface="+mj-cs"/>
              </a:rPr>
              <a:t> </a:t>
            </a:r>
            <a:r>
              <a:rPr lang="en-US" sz="1200" err="1">
                <a:latin typeface="+mj-lt"/>
                <a:ea typeface="+mj-ea"/>
                <a:cs typeface="+mj-cs"/>
              </a:rPr>
              <a:t>dettagli</a:t>
            </a:r>
            <a:r>
              <a:rPr lang="en-US" sz="1200">
                <a:latin typeface="+mj-lt"/>
                <a:ea typeface="+mj-ea"/>
                <a:cs typeface="+mj-cs"/>
              </a:rPr>
              <a:t> </a:t>
            </a:r>
            <a:r>
              <a:rPr lang="en-US" sz="1200" err="1">
                <a:latin typeface="+mj-lt"/>
                <a:ea typeface="+mj-ea"/>
                <a:cs typeface="+mj-cs"/>
              </a:rPr>
              <a:t>sul</a:t>
            </a:r>
            <a:r>
              <a:rPr lang="en-US" sz="1200">
                <a:latin typeface="+mj-lt"/>
                <a:ea typeface="+mj-ea"/>
                <a:cs typeface="+mj-cs"/>
              </a:rPr>
              <a:t> CD </a:t>
            </a:r>
            <a:r>
              <a:rPr lang="en-US" sz="1200" err="1">
                <a:latin typeface="+mj-lt"/>
                <a:ea typeface="+mj-ea"/>
                <a:cs typeface="+mj-cs"/>
              </a:rPr>
              <a:t>vedere</a:t>
            </a:r>
            <a:r>
              <a:rPr lang="en-US" sz="1200">
                <a:latin typeface="+mj-lt"/>
                <a:ea typeface="+mj-ea"/>
                <a:cs typeface="+mj-cs"/>
              </a:rPr>
              <a:t> email del 25/11/2024)</a:t>
            </a:r>
            <a:endParaRPr lang="en-US" sz="1200">
              <a:ea typeface="+mj-ea"/>
              <a:cs typeface="+mj-cs"/>
            </a:endParaRPr>
          </a:p>
          <a:p>
            <a:pPr marL="285750" indent="-285750"/>
            <a:endParaRPr lang="en-US" sz="1200">
              <a:latin typeface="+mj-lt"/>
              <a:ea typeface="+mj-ea"/>
              <a:cs typeface="+mj-cs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sz="1600"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A white text with black text&#10;&#10;Description automatically generated">
            <a:extLst>
              <a:ext uri="{FF2B5EF4-FFF2-40B4-BE49-F238E27FC236}">
                <a16:creationId xmlns:a16="http://schemas.microsoft.com/office/drawing/2014/main" id="{D612B2F6-2D65-3363-819E-6E55D57FB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670" y="2370247"/>
            <a:ext cx="10650593" cy="448233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AA3D301-C6CE-DE79-9E67-8975FC22DC69}"/>
              </a:ext>
            </a:extLst>
          </p:cNvPr>
          <p:cNvSpPr/>
          <p:nvPr/>
        </p:nvSpPr>
        <p:spPr>
          <a:xfrm>
            <a:off x="901012" y="3547466"/>
            <a:ext cx="10187346" cy="53074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7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9F8E6-D002-D2BB-481F-6AE3ADAA4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Legge di </a:t>
            </a:r>
            <a:r>
              <a:rPr lang="en-US" b="1" err="1"/>
              <a:t>bilancio</a:t>
            </a:r>
            <a:r>
              <a:rPr lang="en-US" b="1"/>
              <a:t>: </a:t>
            </a:r>
            <a:r>
              <a:rPr lang="en-US" b="1" err="1"/>
              <a:t>novità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297EA-9547-BD07-EB78-05C027198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384" y="1856393"/>
            <a:ext cx="11601891" cy="4867255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>
                <a:latin typeface="+mj-lt"/>
                <a:ea typeface="+mj-ea"/>
                <a:cs typeface="+mj-cs"/>
              </a:rPr>
              <a:t>14 </a:t>
            </a:r>
            <a:r>
              <a:rPr lang="en-US" sz="3600" err="1">
                <a:latin typeface="+mj-lt"/>
                <a:ea typeface="+mj-ea"/>
                <a:cs typeface="+mj-cs"/>
              </a:rPr>
              <a:t>Dicembre</a:t>
            </a:r>
            <a:r>
              <a:rPr lang="en-US" sz="3600">
                <a:latin typeface="+mj-lt"/>
                <a:ea typeface="+mj-ea"/>
                <a:cs typeface="+mj-cs"/>
              </a:rPr>
              <a:t> sera il Governo ha </a:t>
            </a:r>
            <a:r>
              <a:rPr lang="en-US" sz="3600" err="1">
                <a:latin typeface="+mj-lt"/>
                <a:ea typeface="+mj-ea"/>
                <a:cs typeface="+mj-cs"/>
              </a:rPr>
              <a:t>presentato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ulteriori</a:t>
            </a:r>
            <a:r>
              <a:rPr lang="en-US" sz="3600">
                <a:latin typeface="+mj-lt"/>
                <a:ea typeface="+mj-ea"/>
                <a:cs typeface="+mj-cs"/>
              </a:rPr>
              <a:t> </a:t>
            </a:r>
            <a:r>
              <a:rPr lang="en-US" sz="3600" err="1">
                <a:latin typeface="+mj-lt"/>
                <a:ea typeface="+mj-ea"/>
                <a:cs typeface="+mj-cs"/>
              </a:rPr>
              <a:t>emendamenti</a:t>
            </a:r>
            <a:r>
              <a:rPr lang="en-US" sz="3600">
                <a:latin typeface="+mj-lt"/>
                <a:ea typeface="+mj-ea"/>
                <a:cs typeface="+mj-cs"/>
              </a:rPr>
              <a:t>:</a:t>
            </a:r>
            <a:endParaRPr lang="en-US">
              <a:ea typeface="+mj-ea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600">
              <a:latin typeface="+mj-lt"/>
              <a:ea typeface="+mj-ea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>
                <a:latin typeface="+mj-lt"/>
                <a:ea typeface="+mj-ea"/>
                <a:cs typeface="+mj-cs"/>
              </a:rPr>
              <a:t>Il comma 5 </a:t>
            </a:r>
            <a:r>
              <a:rPr lang="en-US" sz="3600" err="1">
                <a:latin typeface="+mj-lt"/>
                <a:ea typeface="+mj-ea"/>
                <a:cs typeface="+mj-cs"/>
              </a:rPr>
              <a:t>dell'art</a:t>
            </a:r>
            <a:r>
              <a:rPr lang="en-US" sz="3600">
                <a:latin typeface="+mj-lt"/>
                <a:ea typeface="+mj-ea"/>
                <a:cs typeface="+mj-cs"/>
              </a:rPr>
              <a:t>. 110: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600">
              <a:latin typeface="+mj-lt"/>
              <a:ea typeface="+mj-ea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L'indicatore</a:t>
            </a:r>
            <a:r>
              <a:rPr lang="en-US" sz="3600">
                <a:latin typeface="+mj-lt"/>
                <a:ea typeface="+mj-ea"/>
                <a:cs typeface="+mj-cs"/>
              </a:rPr>
              <a:t> del </a:t>
            </a:r>
            <a:r>
              <a:rPr lang="en-US" sz="3600" err="1">
                <a:latin typeface="+mj-lt"/>
                <a:ea typeface="+mj-ea"/>
                <a:cs typeface="+mj-cs"/>
              </a:rPr>
              <a:t>limite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massimo</a:t>
            </a:r>
            <a:r>
              <a:rPr lang="en-US" sz="3600">
                <a:latin typeface="+mj-lt"/>
                <a:ea typeface="+mj-ea"/>
                <a:cs typeface="+mj-cs"/>
              </a:rPr>
              <a:t> alle </a:t>
            </a:r>
            <a:r>
              <a:rPr lang="en-US" sz="3600" err="1">
                <a:latin typeface="+mj-lt"/>
                <a:ea typeface="+mj-ea"/>
                <a:cs typeface="+mj-cs"/>
              </a:rPr>
              <a:t>spese</a:t>
            </a:r>
            <a:r>
              <a:rPr lang="en-US" sz="3600"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latin typeface="+mj-lt"/>
                <a:ea typeface="+mj-ea"/>
                <a:cs typeface="+mj-cs"/>
              </a:rPr>
              <a:t>personale</a:t>
            </a:r>
            <a:r>
              <a:rPr lang="en-US" sz="3600">
                <a:latin typeface="+mj-lt"/>
                <a:ea typeface="+mj-ea"/>
                <a:cs typeface="+mj-cs"/>
              </a:rPr>
              <a:t> è </a:t>
            </a:r>
            <a:r>
              <a:rPr lang="en-US" sz="3600" err="1">
                <a:latin typeface="+mj-lt"/>
                <a:ea typeface="+mj-ea"/>
                <a:cs typeface="+mj-cs"/>
              </a:rPr>
              <a:t>calcolato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annualmente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rapportando</a:t>
            </a:r>
            <a:r>
              <a:rPr lang="en-US" sz="3600">
                <a:latin typeface="+mj-lt"/>
                <a:ea typeface="+mj-ea"/>
                <a:cs typeface="+mj-cs"/>
              </a:rPr>
              <a:t> le </a:t>
            </a:r>
            <a:r>
              <a:rPr lang="en-US" sz="3600" err="1">
                <a:latin typeface="+mj-lt"/>
                <a:ea typeface="+mj-ea"/>
                <a:cs typeface="+mj-cs"/>
              </a:rPr>
              <a:t>spese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complessive</a:t>
            </a:r>
            <a:r>
              <a:rPr lang="en-US" sz="3600">
                <a:latin typeface="+mj-lt"/>
                <a:ea typeface="+mj-ea"/>
                <a:cs typeface="+mj-cs"/>
              </a:rPr>
              <a:t> per il </a:t>
            </a:r>
            <a:r>
              <a:rPr lang="en-US" sz="3600" err="1">
                <a:latin typeface="+mj-lt"/>
                <a:ea typeface="+mj-ea"/>
                <a:cs typeface="+mj-cs"/>
              </a:rPr>
              <a:t>personale</a:t>
            </a:r>
            <a:r>
              <a:rPr lang="en-US" sz="3600"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latin typeface="+mj-lt"/>
                <a:ea typeface="+mj-ea"/>
                <a:cs typeface="+mj-cs"/>
              </a:rPr>
              <a:t>competenza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dell'anno</a:t>
            </a:r>
            <a:r>
              <a:rPr lang="en-US" sz="3600"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latin typeface="+mj-lt"/>
                <a:ea typeface="+mj-ea"/>
                <a:cs typeface="+mj-cs"/>
              </a:rPr>
              <a:t>riferimento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alla</a:t>
            </a:r>
            <a:r>
              <a:rPr lang="en-US" sz="3600">
                <a:latin typeface="+mj-lt"/>
                <a:ea typeface="+mj-ea"/>
                <a:cs typeface="+mj-cs"/>
              </a:rPr>
              <a:t> media </a:t>
            </a:r>
            <a:r>
              <a:rPr lang="en-US" sz="3600" err="1">
                <a:latin typeface="+mj-lt"/>
                <a:ea typeface="+mj-ea"/>
                <a:cs typeface="+mj-cs"/>
              </a:rPr>
              <a:t>delle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entrate</a:t>
            </a:r>
            <a:r>
              <a:rPr lang="en-US" sz="3600">
                <a:latin typeface="+mj-lt"/>
                <a:ea typeface="+mj-ea"/>
                <a:cs typeface="+mj-cs"/>
              </a:rPr>
              <a:t> individuate, per </a:t>
            </a:r>
            <a:r>
              <a:rPr lang="en-US" sz="3600" err="1">
                <a:latin typeface="+mj-lt"/>
                <a:ea typeface="+mj-ea"/>
                <a:cs typeface="+mj-cs"/>
              </a:rPr>
              <a:t>gli</a:t>
            </a:r>
            <a:r>
              <a:rPr lang="en-US" sz="3600">
                <a:latin typeface="+mj-lt"/>
                <a:ea typeface="+mj-ea"/>
                <a:cs typeface="+mj-cs"/>
              </a:rPr>
              <a:t> Enti </a:t>
            </a:r>
            <a:r>
              <a:rPr lang="en-US" sz="3600" err="1">
                <a:latin typeface="+mj-lt"/>
                <a:ea typeface="+mj-ea"/>
                <a:cs typeface="+mj-cs"/>
              </a:rPr>
              <a:t>che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adottano</a:t>
            </a:r>
            <a:r>
              <a:rPr lang="en-US" sz="3600">
                <a:latin typeface="+mj-lt"/>
                <a:ea typeface="+mj-ea"/>
                <a:cs typeface="+mj-cs"/>
              </a:rPr>
              <a:t> la </a:t>
            </a:r>
            <a:r>
              <a:rPr lang="en-US" sz="3600" err="1">
                <a:latin typeface="+mj-lt"/>
                <a:ea typeface="+mj-ea"/>
                <a:cs typeface="+mj-cs"/>
              </a:rPr>
              <a:t>contabilità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finanziaria</a:t>
            </a:r>
            <a:r>
              <a:rPr lang="en-US" sz="3600">
                <a:latin typeface="+mj-lt"/>
                <a:ea typeface="+mj-ea"/>
                <a:cs typeface="+mj-cs"/>
              </a:rPr>
              <a:t>, </a:t>
            </a:r>
            <a:r>
              <a:rPr lang="en-US" sz="3600" err="1">
                <a:latin typeface="+mj-lt"/>
                <a:ea typeface="+mj-ea"/>
                <a:cs typeface="+mj-cs"/>
              </a:rPr>
              <a:t>dalle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entrate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correnti</a:t>
            </a:r>
            <a:r>
              <a:rPr lang="en-US" sz="3600">
                <a:latin typeface="+mj-lt"/>
                <a:ea typeface="+mj-ea"/>
                <a:cs typeface="+mj-cs"/>
              </a:rPr>
              <a:t> come </a:t>
            </a:r>
            <a:r>
              <a:rPr lang="en-US" sz="3600" err="1">
                <a:latin typeface="+mj-lt"/>
                <a:ea typeface="+mj-ea"/>
                <a:cs typeface="+mj-cs"/>
              </a:rPr>
              <a:t>risultanti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dagli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ultimi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tre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bilanci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consuntivi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approvati</a:t>
            </a:r>
            <a:r>
              <a:rPr lang="en-US" sz="3600">
                <a:latin typeface="+mj-lt"/>
                <a:ea typeface="+mj-ea"/>
                <a:cs typeface="+mj-cs"/>
              </a:rPr>
              <a:t>. Per </a:t>
            </a:r>
            <a:r>
              <a:rPr lang="en-US" sz="3600" err="1">
                <a:latin typeface="+mj-lt"/>
                <a:ea typeface="+mj-ea"/>
                <a:cs typeface="+mj-cs"/>
              </a:rPr>
              <a:t>gli</a:t>
            </a:r>
            <a:r>
              <a:rPr lang="en-US" sz="3600">
                <a:latin typeface="+mj-lt"/>
                <a:ea typeface="+mj-ea"/>
                <a:cs typeface="+mj-cs"/>
              </a:rPr>
              <a:t> Enti </a:t>
            </a:r>
            <a:r>
              <a:rPr lang="en-US" sz="3600" err="1">
                <a:latin typeface="+mj-lt"/>
                <a:ea typeface="+mj-ea"/>
                <a:cs typeface="+mj-cs"/>
              </a:rPr>
              <a:t>che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adottano</a:t>
            </a:r>
            <a:r>
              <a:rPr lang="en-US" sz="3600">
                <a:latin typeface="+mj-lt"/>
                <a:ea typeface="+mj-ea"/>
                <a:cs typeface="+mj-cs"/>
              </a:rPr>
              <a:t> la </a:t>
            </a:r>
            <a:r>
              <a:rPr lang="en-US" sz="3600" err="1">
                <a:latin typeface="+mj-lt"/>
                <a:ea typeface="+mj-ea"/>
                <a:cs typeface="+mj-cs"/>
              </a:rPr>
              <a:t>contabilità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civilistica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si</a:t>
            </a:r>
            <a:r>
              <a:rPr lang="en-US" sz="3600">
                <a:latin typeface="+mj-lt"/>
                <a:ea typeface="+mj-ea"/>
                <a:cs typeface="+mj-cs"/>
              </a:rPr>
              <a:t> fa </a:t>
            </a:r>
            <a:r>
              <a:rPr lang="en-US" sz="3600" err="1">
                <a:latin typeface="+mj-lt"/>
                <a:ea typeface="+mj-ea"/>
                <a:cs typeface="+mj-cs"/>
              </a:rPr>
              <a:t>riferimento</a:t>
            </a:r>
            <a:r>
              <a:rPr lang="en-US" sz="3600">
                <a:latin typeface="+mj-lt"/>
                <a:ea typeface="+mj-ea"/>
                <a:cs typeface="+mj-cs"/>
              </a:rPr>
              <a:t> alle </a:t>
            </a:r>
            <a:r>
              <a:rPr lang="en-US" sz="3600" err="1">
                <a:latin typeface="+mj-lt"/>
                <a:ea typeface="+mj-ea"/>
                <a:cs typeface="+mj-cs"/>
              </a:rPr>
              <a:t>voci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dei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ricavi</a:t>
            </a:r>
            <a:r>
              <a:rPr lang="en-US" sz="3600">
                <a:latin typeface="+mj-lt"/>
                <a:ea typeface="+mj-ea"/>
                <a:cs typeface="+mj-cs"/>
              </a:rPr>
              <a:t> del </a:t>
            </a:r>
            <a:r>
              <a:rPr lang="en-US" sz="3600" err="1">
                <a:latin typeface="+mj-lt"/>
                <a:ea typeface="+mj-ea"/>
                <a:cs typeface="+mj-cs"/>
              </a:rPr>
              <a:t>conto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economico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corrispondenti</a:t>
            </a:r>
            <a:r>
              <a:rPr lang="en-US" sz="3600">
                <a:latin typeface="+mj-lt"/>
                <a:ea typeface="+mj-ea"/>
                <a:cs typeface="+mj-cs"/>
              </a:rPr>
              <a:t>. </a:t>
            </a:r>
            <a:r>
              <a:rPr lang="en-US" sz="3600" err="1">
                <a:latin typeface="+mj-lt"/>
                <a:ea typeface="+mj-ea"/>
                <a:cs typeface="+mj-cs"/>
              </a:rPr>
              <a:t>Negli</a:t>
            </a:r>
            <a:r>
              <a:rPr lang="en-US" sz="3600">
                <a:latin typeface="+mj-lt"/>
                <a:ea typeface="+mj-ea"/>
                <a:cs typeface="+mj-cs"/>
              </a:rPr>
              <a:t> Enti tale </a:t>
            </a:r>
            <a:r>
              <a:rPr lang="en-US" sz="3600" err="1">
                <a:latin typeface="+mj-lt"/>
                <a:ea typeface="+mj-ea"/>
                <a:cs typeface="+mj-cs"/>
              </a:rPr>
              <a:t>rapporto</a:t>
            </a:r>
            <a:r>
              <a:rPr lang="en-US" sz="3600">
                <a:latin typeface="+mj-lt"/>
                <a:ea typeface="+mj-ea"/>
                <a:cs typeface="+mj-cs"/>
              </a:rPr>
              <a:t> non </a:t>
            </a:r>
            <a:r>
              <a:rPr lang="en-US" sz="3600" err="1">
                <a:latin typeface="+mj-lt"/>
                <a:ea typeface="+mj-ea"/>
                <a:cs typeface="+mj-cs"/>
              </a:rPr>
              <a:t>può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superare</a:t>
            </a:r>
            <a:r>
              <a:rPr lang="en-US" sz="3600">
                <a:latin typeface="+mj-lt"/>
                <a:ea typeface="+mj-ea"/>
                <a:cs typeface="+mj-cs"/>
              </a:rPr>
              <a:t> l'80 %. 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Per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l'anno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2025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gli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Enti e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gli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istituti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ricerca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cui al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presente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decreto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non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possono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procedere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ad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assunzioni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personale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con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rapporto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lavoro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 tempo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indeterminato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in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misura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superiore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 un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contingente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personale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complessivamente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corrispondente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ad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una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spesa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pari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al 75 %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quella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relativa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al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personale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ruolo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cessato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nell'anno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precedente</a:t>
            </a:r>
            <a:r>
              <a:rPr lang="en-US" sz="3600">
                <a:latin typeface="+mj-lt"/>
                <a:ea typeface="+mj-ea"/>
                <a:cs typeface="+mj-cs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600">
              <a:latin typeface="+mj-lt"/>
              <a:ea typeface="+mj-ea"/>
              <a:cs typeface="+mj-c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err="1">
                <a:latin typeface="+mj-lt"/>
                <a:ea typeface="+mj-ea"/>
                <a:cs typeface="+mj-cs"/>
              </a:rPr>
              <a:t>diventa</a:t>
            </a:r>
            <a:r>
              <a:rPr lang="en-US" sz="3600">
                <a:latin typeface="+mj-lt"/>
                <a:ea typeface="+mj-ea"/>
                <a:cs typeface="+mj-cs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600">
              <a:latin typeface="+mj-lt"/>
              <a:ea typeface="+mj-ea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L'indicatore</a:t>
            </a:r>
            <a:r>
              <a:rPr lang="en-US" sz="3600">
                <a:latin typeface="+mj-lt"/>
                <a:ea typeface="+mj-ea"/>
                <a:cs typeface="+mj-cs"/>
              </a:rPr>
              <a:t> del </a:t>
            </a:r>
            <a:r>
              <a:rPr lang="en-US" sz="3600" err="1">
                <a:latin typeface="+mj-lt"/>
                <a:ea typeface="+mj-ea"/>
                <a:cs typeface="+mj-cs"/>
              </a:rPr>
              <a:t>limite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massimo</a:t>
            </a:r>
            <a:r>
              <a:rPr lang="en-US" sz="3600">
                <a:latin typeface="+mj-lt"/>
                <a:ea typeface="+mj-ea"/>
                <a:cs typeface="+mj-cs"/>
              </a:rPr>
              <a:t> alle </a:t>
            </a:r>
            <a:r>
              <a:rPr lang="en-US" sz="3600" err="1">
                <a:latin typeface="+mj-lt"/>
                <a:ea typeface="+mj-ea"/>
                <a:cs typeface="+mj-cs"/>
              </a:rPr>
              <a:t>spese</a:t>
            </a:r>
            <a:r>
              <a:rPr lang="en-US" sz="3600"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latin typeface="+mj-lt"/>
                <a:ea typeface="+mj-ea"/>
                <a:cs typeface="+mj-cs"/>
              </a:rPr>
              <a:t>personale</a:t>
            </a:r>
            <a:r>
              <a:rPr lang="en-US" sz="3600">
                <a:latin typeface="+mj-lt"/>
                <a:ea typeface="+mj-ea"/>
                <a:cs typeface="+mj-cs"/>
              </a:rPr>
              <a:t> è </a:t>
            </a:r>
            <a:r>
              <a:rPr lang="en-US" sz="3600" err="1">
                <a:latin typeface="+mj-lt"/>
                <a:ea typeface="+mj-ea"/>
                <a:cs typeface="+mj-cs"/>
              </a:rPr>
              <a:t>calcolato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annualmente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rapportando</a:t>
            </a:r>
            <a:r>
              <a:rPr lang="en-US" sz="3600">
                <a:latin typeface="+mj-lt"/>
                <a:ea typeface="+mj-ea"/>
                <a:cs typeface="+mj-cs"/>
              </a:rPr>
              <a:t> le </a:t>
            </a:r>
            <a:r>
              <a:rPr lang="en-US" sz="3600" err="1">
                <a:latin typeface="+mj-lt"/>
                <a:ea typeface="+mj-ea"/>
                <a:cs typeface="+mj-cs"/>
              </a:rPr>
              <a:t>spese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complessive</a:t>
            </a:r>
            <a:r>
              <a:rPr lang="en-US" sz="3600">
                <a:latin typeface="+mj-lt"/>
                <a:ea typeface="+mj-ea"/>
                <a:cs typeface="+mj-cs"/>
              </a:rPr>
              <a:t> per il </a:t>
            </a:r>
            <a:r>
              <a:rPr lang="en-US" sz="3600" err="1">
                <a:latin typeface="+mj-lt"/>
                <a:ea typeface="+mj-ea"/>
                <a:cs typeface="+mj-cs"/>
              </a:rPr>
              <a:t>personale</a:t>
            </a:r>
            <a:r>
              <a:rPr lang="en-US" sz="3600"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latin typeface="+mj-lt"/>
                <a:ea typeface="+mj-ea"/>
                <a:cs typeface="+mj-cs"/>
              </a:rPr>
              <a:t>competenza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dell'anno</a:t>
            </a:r>
            <a:r>
              <a:rPr lang="en-US" sz="3600"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latin typeface="+mj-lt"/>
                <a:ea typeface="+mj-ea"/>
                <a:cs typeface="+mj-cs"/>
              </a:rPr>
              <a:t>riferimento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alla</a:t>
            </a:r>
            <a:r>
              <a:rPr lang="en-US" sz="3600">
                <a:latin typeface="+mj-lt"/>
                <a:ea typeface="+mj-ea"/>
                <a:cs typeface="+mj-cs"/>
              </a:rPr>
              <a:t> media </a:t>
            </a:r>
            <a:r>
              <a:rPr lang="en-US" sz="3600" err="1">
                <a:latin typeface="+mj-lt"/>
                <a:ea typeface="+mj-ea"/>
                <a:cs typeface="+mj-cs"/>
              </a:rPr>
              <a:t>delle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entrate</a:t>
            </a:r>
            <a:r>
              <a:rPr lang="en-US" sz="3600">
                <a:latin typeface="+mj-lt"/>
                <a:ea typeface="+mj-ea"/>
                <a:cs typeface="+mj-cs"/>
              </a:rPr>
              <a:t> individuate, per </a:t>
            </a:r>
            <a:r>
              <a:rPr lang="en-US" sz="3600" err="1">
                <a:latin typeface="+mj-lt"/>
                <a:ea typeface="+mj-ea"/>
                <a:cs typeface="+mj-cs"/>
              </a:rPr>
              <a:t>gli</a:t>
            </a:r>
            <a:r>
              <a:rPr lang="en-US" sz="3600">
                <a:latin typeface="+mj-lt"/>
                <a:ea typeface="+mj-ea"/>
                <a:cs typeface="+mj-cs"/>
              </a:rPr>
              <a:t> Enti </a:t>
            </a:r>
            <a:r>
              <a:rPr lang="en-US" sz="3600" err="1">
                <a:latin typeface="+mj-lt"/>
                <a:ea typeface="+mj-ea"/>
                <a:cs typeface="+mj-cs"/>
              </a:rPr>
              <a:t>che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adottano</a:t>
            </a:r>
            <a:r>
              <a:rPr lang="en-US" sz="3600">
                <a:latin typeface="+mj-lt"/>
                <a:ea typeface="+mj-ea"/>
                <a:cs typeface="+mj-cs"/>
              </a:rPr>
              <a:t> la </a:t>
            </a:r>
            <a:r>
              <a:rPr lang="en-US" sz="3600" err="1">
                <a:latin typeface="+mj-lt"/>
                <a:ea typeface="+mj-ea"/>
                <a:cs typeface="+mj-cs"/>
              </a:rPr>
              <a:t>contabilità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finanziaria</a:t>
            </a:r>
            <a:r>
              <a:rPr lang="en-US" sz="3600">
                <a:latin typeface="+mj-lt"/>
                <a:ea typeface="+mj-ea"/>
                <a:cs typeface="+mj-cs"/>
              </a:rPr>
              <a:t>, </a:t>
            </a:r>
            <a:r>
              <a:rPr lang="en-US" sz="3600" err="1">
                <a:latin typeface="+mj-lt"/>
                <a:ea typeface="+mj-ea"/>
                <a:cs typeface="+mj-cs"/>
              </a:rPr>
              <a:t>dalle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entrate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correnti</a:t>
            </a:r>
            <a:r>
              <a:rPr lang="en-US" sz="3600">
                <a:latin typeface="+mj-lt"/>
                <a:ea typeface="+mj-ea"/>
                <a:cs typeface="+mj-cs"/>
              </a:rPr>
              <a:t> come </a:t>
            </a:r>
            <a:r>
              <a:rPr lang="en-US" sz="3600" err="1">
                <a:latin typeface="+mj-lt"/>
                <a:ea typeface="+mj-ea"/>
                <a:cs typeface="+mj-cs"/>
              </a:rPr>
              <a:t>risultanti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dagli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ultimi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tre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bilanci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consuntivi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approvati</a:t>
            </a:r>
            <a:r>
              <a:rPr lang="en-US" sz="3600">
                <a:latin typeface="+mj-lt"/>
                <a:ea typeface="+mj-ea"/>
                <a:cs typeface="+mj-cs"/>
              </a:rPr>
              <a:t>. Per </a:t>
            </a:r>
            <a:r>
              <a:rPr lang="en-US" sz="3600" err="1">
                <a:latin typeface="+mj-lt"/>
                <a:ea typeface="+mj-ea"/>
                <a:cs typeface="+mj-cs"/>
              </a:rPr>
              <a:t>gli</a:t>
            </a:r>
            <a:r>
              <a:rPr lang="en-US" sz="3600">
                <a:latin typeface="+mj-lt"/>
                <a:ea typeface="+mj-ea"/>
                <a:cs typeface="+mj-cs"/>
              </a:rPr>
              <a:t> Enti </a:t>
            </a:r>
            <a:r>
              <a:rPr lang="en-US" sz="3600" err="1">
                <a:latin typeface="+mj-lt"/>
                <a:ea typeface="+mj-ea"/>
                <a:cs typeface="+mj-cs"/>
              </a:rPr>
              <a:t>che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adottano</a:t>
            </a:r>
            <a:r>
              <a:rPr lang="en-US" sz="3600">
                <a:latin typeface="+mj-lt"/>
                <a:ea typeface="+mj-ea"/>
                <a:cs typeface="+mj-cs"/>
              </a:rPr>
              <a:t> la </a:t>
            </a:r>
            <a:r>
              <a:rPr lang="en-US" sz="3600" err="1">
                <a:latin typeface="+mj-lt"/>
                <a:ea typeface="+mj-ea"/>
                <a:cs typeface="+mj-cs"/>
              </a:rPr>
              <a:t>contabilità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civilistica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si</a:t>
            </a:r>
            <a:r>
              <a:rPr lang="en-US" sz="3600">
                <a:latin typeface="+mj-lt"/>
                <a:ea typeface="+mj-ea"/>
                <a:cs typeface="+mj-cs"/>
              </a:rPr>
              <a:t> fa </a:t>
            </a:r>
            <a:r>
              <a:rPr lang="en-US" sz="3600" err="1">
                <a:latin typeface="+mj-lt"/>
                <a:ea typeface="+mj-ea"/>
                <a:cs typeface="+mj-cs"/>
              </a:rPr>
              <a:t>riferimento</a:t>
            </a:r>
            <a:r>
              <a:rPr lang="en-US" sz="3600">
                <a:latin typeface="+mj-lt"/>
                <a:ea typeface="+mj-ea"/>
                <a:cs typeface="+mj-cs"/>
              </a:rPr>
              <a:t> alle </a:t>
            </a:r>
            <a:r>
              <a:rPr lang="en-US" sz="3600" err="1">
                <a:latin typeface="+mj-lt"/>
                <a:ea typeface="+mj-ea"/>
                <a:cs typeface="+mj-cs"/>
              </a:rPr>
              <a:t>voci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dei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ricavi</a:t>
            </a:r>
            <a:r>
              <a:rPr lang="en-US" sz="3600">
                <a:latin typeface="+mj-lt"/>
                <a:ea typeface="+mj-ea"/>
                <a:cs typeface="+mj-cs"/>
              </a:rPr>
              <a:t> del </a:t>
            </a:r>
            <a:r>
              <a:rPr lang="en-US" sz="3600" err="1">
                <a:latin typeface="+mj-lt"/>
                <a:ea typeface="+mj-ea"/>
                <a:cs typeface="+mj-cs"/>
              </a:rPr>
              <a:t>conto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economico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corrispondenti</a:t>
            </a:r>
            <a:r>
              <a:rPr lang="en-US" sz="3600">
                <a:latin typeface="+mj-lt"/>
                <a:ea typeface="+mj-ea"/>
                <a:cs typeface="+mj-cs"/>
              </a:rPr>
              <a:t>. </a:t>
            </a:r>
            <a:r>
              <a:rPr lang="en-US" sz="3600" err="1">
                <a:latin typeface="+mj-lt"/>
                <a:ea typeface="+mj-ea"/>
                <a:cs typeface="+mj-cs"/>
              </a:rPr>
              <a:t>Negli</a:t>
            </a:r>
            <a:r>
              <a:rPr lang="en-US" sz="3600">
                <a:latin typeface="+mj-lt"/>
                <a:ea typeface="+mj-ea"/>
                <a:cs typeface="+mj-cs"/>
              </a:rPr>
              <a:t> Enti tale </a:t>
            </a:r>
            <a:r>
              <a:rPr lang="en-US" sz="3600" err="1">
                <a:latin typeface="+mj-lt"/>
                <a:ea typeface="+mj-ea"/>
                <a:cs typeface="+mj-cs"/>
              </a:rPr>
              <a:t>rapporto</a:t>
            </a:r>
            <a:r>
              <a:rPr lang="en-US" sz="3600">
                <a:latin typeface="+mj-lt"/>
                <a:ea typeface="+mj-ea"/>
                <a:cs typeface="+mj-cs"/>
              </a:rPr>
              <a:t> non </a:t>
            </a:r>
            <a:r>
              <a:rPr lang="en-US" sz="3600" err="1">
                <a:latin typeface="+mj-lt"/>
                <a:ea typeface="+mj-ea"/>
                <a:cs typeface="+mj-cs"/>
              </a:rPr>
              <a:t>può</a:t>
            </a:r>
            <a:r>
              <a:rPr lang="en-US" sz="3600"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latin typeface="+mj-lt"/>
                <a:ea typeface="+mj-ea"/>
                <a:cs typeface="+mj-cs"/>
              </a:rPr>
              <a:t>superare</a:t>
            </a:r>
            <a:r>
              <a:rPr lang="en-US" sz="3600">
                <a:latin typeface="+mj-lt"/>
                <a:ea typeface="+mj-ea"/>
                <a:cs typeface="+mj-cs"/>
              </a:rPr>
              <a:t> l'80 %.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 Per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l'anno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2026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gli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enti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istituzioni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ricerca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cui al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presente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decreto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possono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procedere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ad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assunzioni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personale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 tempo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indeterminato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nei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limiti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della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spesa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determinata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sulla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base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dell'ordinamento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vigente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ridotta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un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importo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pari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al 25 %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quella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relativa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al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personale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ruolo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cessato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nell'anno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precedente</a:t>
            </a:r>
            <a:r>
              <a:rPr lang="en-US" sz="36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».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>
              <a:latin typeface="Aptos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8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D410-3D25-3F98-428A-8DFF1FCC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Report da </a:t>
            </a:r>
            <a:r>
              <a:rPr lang="en-US" b="1" dirty="0" err="1"/>
              <a:t>Assemblea</a:t>
            </a:r>
            <a:r>
              <a:rPr lang="en-US" b="1" dirty="0"/>
              <a:t> Nazionale R&amp;T </a:t>
            </a:r>
            <a:r>
              <a:rPr lang="en-US" dirty="0"/>
              <a:t> </a:t>
            </a:r>
            <a:br>
              <a:rPr lang="en-US" dirty="0"/>
            </a:br>
            <a:r>
              <a:rPr lang="en-US" sz="2000" dirty="0"/>
              <a:t>Pisa 21-22 </a:t>
            </a:r>
            <a:r>
              <a:rPr lang="en-US" sz="2000" dirty="0" err="1"/>
              <a:t>novembre</a:t>
            </a:r>
            <a:r>
              <a:rPr lang="en-US" sz="2000" dirty="0"/>
              <a:t> 2024</a:t>
            </a:r>
            <a:endParaRPr lang="it-IT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99ABD9-AFBE-995B-884B-AC7B7B68495D}"/>
              </a:ext>
            </a:extLst>
          </p:cNvPr>
          <p:cNvGrpSpPr/>
          <p:nvPr/>
        </p:nvGrpSpPr>
        <p:grpSpPr>
          <a:xfrm>
            <a:off x="65689" y="1519379"/>
            <a:ext cx="12073762" cy="5341668"/>
            <a:chOff x="65689" y="1519379"/>
            <a:chExt cx="12073762" cy="5341668"/>
          </a:xfrm>
        </p:grpSpPr>
        <p:pic>
          <p:nvPicPr>
            <p:cNvPr id="4" name="Picture 3" descr="A white paper with black text&#10;&#10;Description automatically generated">
              <a:extLst>
                <a:ext uri="{FF2B5EF4-FFF2-40B4-BE49-F238E27FC236}">
                  <a16:creationId xmlns:a16="http://schemas.microsoft.com/office/drawing/2014/main" id="{44D028B0-A946-CF75-5900-61CA29D263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970" t="178" b="10330"/>
            <a:stretch/>
          </p:blipFill>
          <p:spPr>
            <a:xfrm>
              <a:off x="65689" y="1519379"/>
              <a:ext cx="12073762" cy="5341668"/>
            </a:xfrm>
            <a:prstGeom prst="rect">
              <a:avLst/>
            </a:prstGeom>
          </p:spPr>
        </p:pic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B4CB39D6-A3BE-D620-744F-7B79D9AD924E}"/>
                </a:ext>
              </a:extLst>
            </p:cNvPr>
            <p:cNvSpPr/>
            <p:nvPr/>
          </p:nvSpPr>
          <p:spPr>
            <a:xfrm>
              <a:off x="9065136" y="6216919"/>
              <a:ext cx="2703637" cy="63646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027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D410-3D25-3F98-428A-8DFF1FCC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Report da </a:t>
            </a:r>
            <a:r>
              <a:rPr lang="en-US" b="1" dirty="0" err="1"/>
              <a:t>Assemblea</a:t>
            </a:r>
            <a:r>
              <a:rPr lang="en-US" b="1" dirty="0"/>
              <a:t> Nazionale R&amp;T </a:t>
            </a:r>
            <a:r>
              <a:rPr lang="en-US" dirty="0"/>
              <a:t> </a:t>
            </a:r>
            <a:br>
              <a:rPr lang="en-US" dirty="0"/>
            </a:br>
            <a:r>
              <a:rPr lang="en-US" sz="2000" dirty="0"/>
              <a:t>Pisa 21-22 </a:t>
            </a:r>
            <a:r>
              <a:rPr lang="en-US" sz="2000" dirty="0" err="1"/>
              <a:t>novembre</a:t>
            </a:r>
            <a:r>
              <a:rPr lang="en-US" sz="2000" dirty="0"/>
              <a:t> 2024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EA8F2-4788-6094-FD32-E71A24AC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870" y="1736769"/>
            <a:ext cx="11376816" cy="515248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>
                <a:latin typeface="+mj-lt"/>
                <a:ea typeface="+mj-ea"/>
                <a:cs typeface="+mj-cs"/>
              </a:rPr>
              <a:t>Fondo Perseo-Sirio</a:t>
            </a:r>
          </a:p>
          <a:p>
            <a:pPr marL="342900" indent="-342900"/>
            <a:r>
              <a:rPr lang="en-US" sz="2000" dirty="0">
                <a:latin typeface="+mj-lt"/>
                <a:ea typeface="+mj-ea"/>
                <a:cs typeface="+mj-cs"/>
              </a:rPr>
              <a:t>Giacomo Ortona, </a:t>
            </a:r>
            <a:r>
              <a:rPr lang="en-US" sz="2000" dirty="0" err="1">
                <a:latin typeface="+mj-lt"/>
                <a:ea typeface="+mj-ea"/>
                <a:cs typeface="+mj-cs"/>
              </a:rPr>
              <a:t>membro</a:t>
            </a:r>
            <a:r>
              <a:rPr lang="en-US" sz="2000" dirty="0">
                <a:latin typeface="+mj-lt"/>
                <a:ea typeface="+mj-ea"/>
                <a:cs typeface="+mj-cs"/>
              </a:rPr>
              <a:t> del </a:t>
            </a:r>
            <a:r>
              <a:rPr lang="en-US" sz="2000" dirty="0" err="1">
                <a:latin typeface="+mj-lt"/>
                <a:ea typeface="+mj-ea"/>
                <a:cs typeface="+mj-cs"/>
              </a:rPr>
              <a:t>gruppo</a:t>
            </a:r>
            <a:r>
              <a:rPr lang="en-US" sz="2000" dirty="0">
                <a:latin typeface="+mj-lt"/>
                <a:ea typeface="+mj-ea"/>
                <a:cs typeface="+mj-cs"/>
              </a:rPr>
              <a:t> di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lavoro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sul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tema</a:t>
            </a:r>
            <a:r>
              <a:rPr lang="en-US" sz="2000" dirty="0">
                <a:latin typeface="+mj-lt"/>
                <a:ea typeface="+mj-ea"/>
                <a:cs typeface="+mj-cs"/>
              </a:rPr>
              <a:t> ha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presentato</a:t>
            </a:r>
            <a:r>
              <a:rPr lang="en-US" sz="2000" dirty="0">
                <a:latin typeface="+mj-lt"/>
                <a:ea typeface="+mj-ea"/>
                <a:cs typeface="+mj-cs"/>
              </a:rPr>
              <a:t> le slides per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spiegare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meglio</a:t>
            </a:r>
            <a:r>
              <a:rPr lang="en-US" sz="2000" dirty="0">
                <a:latin typeface="+mj-lt"/>
                <a:ea typeface="+mj-ea"/>
                <a:cs typeface="+mj-cs"/>
              </a:rPr>
              <a:t> il </a:t>
            </a:r>
            <a:r>
              <a:rPr lang="en-US" sz="2000" dirty="0" err="1">
                <a:latin typeface="+mj-lt"/>
                <a:ea typeface="+mj-ea"/>
                <a:cs typeface="+mj-cs"/>
              </a:rPr>
              <a:t>fondo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1200">
                <a:latin typeface="+mj-lt"/>
                <a:ea typeface="+mj-ea"/>
                <a:cs typeface="+mj-cs"/>
              </a:rPr>
              <a:t>( per </a:t>
            </a:r>
            <a:r>
              <a:rPr lang="en-US" sz="1200" err="1">
                <a:latin typeface="+mj-lt"/>
                <a:ea typeface="+mj-ea"/>
                <a:cs typeface="+mj-cs"/>
              </a:rPr>
              <a:t>dettagli</a:t>
            </a:r>
            <a:r>
              <a:rPr lang="en-US" sz="1200">
                <a:latin typeface="+mj-lt"/>
                <a:ea typeface="+mj-ea"/>
                <a:cs typeface="+mj-cs"/>
              </a:rPr>
              <a:t> email di Giulia del 22/22/2024).</a:t>
            </a:r>
          </a:p>
          <a:p>
            <a:pPr marL="0" indent="0">
              <a:buNone/>
            </a:pPr>
            <a:r>
              <a:rPr lang="en-US" sz="2000" b="1" dirty="0" err="1">
                <a:latin typeface="+mj-lt"/>
                <a:ea typeface="+mj-ea"/>
                <a:cs typeface="+mj-cs"/>
              </a:rPr>
              <a:t>Sondaggio</a:t>
            </a:r>
            <a:r>
              <a:rPr lang="en-US" sz="2000" b="1" dirty="0"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atin typeface="+mj-lt"/>
                <a:ea typeface="+mj-ea"/>
                <a:cs typeface="+mj-cs"/>
              </a:rPr>
              <a:t>RuP</a:t>
            </a:r>
            <a:endParaRPr lang="en-US" dirty="0">
              <a:ea typeface="+mj-ea"/>
              <a:cs typeface="+mj-cs"/>
            </a:endParaRPr>
          </a:p>
          <a:p>
            <a:pPr marL="285750" indent="-285750"/>
            <a:r>
              <a:rPr lang="en-US" sz="2000" dirty="0" err="1">
                <a:latin typeface="+mj-lt"/>
                <a:ea typeface="+mj-ea"/>
                <a:cs typeface="+mj-cs"/>
              </a:rPr>
              <a:t>Proposto</a:t>
            </a:r>
            <a:r>
              <a:rPr lang="en-US" sz="2000" dirty="0">
                <a:latin typeface="+mj-lt"/>
                <a:ea typeface="+mj-ea"/>
                <a:cs typeface="+mj-cs"/>
              </a:rPr>
              <a:t> a tutte le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sedi</a:t>
            </a:r>
            <a:r>
              <a:rPr lang="en-US" sz="2000" dirty="0">
                <a:latin typeface="+mj-lt"/>
                <a:ea typeface="+mj-ea"/>
                <a:cs typeface="+mj-cs"/>
              </a:rPr>
              <a:t> INFN </a:t>
            </a:r>
            <a:r>
              <a:rPr lang="en-US" sz="2000" dirty="0">
                <a:ea typeface="+mn-lt"/>
                <a:cs typeface="+mn-lt"/>
              </a:rPr>
              <a:t>il 28 Ottobre e </a:t>
            </a:r>
            <a:r>
              <a:rPr lang="en-US" sz="2000" dirty="0" err="1">
                <a:ea typeface="+mn-lt"/>
                <a:cs typeface="+mn-lt"/>
              </a:rPr>
              <a:t>risposte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ricevute</a:t>
            </a:r>
            <a:r>
              <a:rPr lang="en-US" sz="2000" dirty="0">
                <a:ea typeface="+mn-lt"/>
                <a:cs typeface="+mn-lt"/>
              </a:rPr>
              <a:t> da 24 </a:t>
            </a:r>
            <a:r>
              <a:rPr lang="en-US" sz="2000" dirty="0" err="1">
                <a:ea typeface="+mn-lt"/>
                <a:cs typeface="+mn-lt"/>
              </a:rPr>
              <a:t>strutture</a:t>
            </a:r>
            <a:r>
              <a:rPr lang="en-US" sz="2000" dirty="0">
                <a:ea typeface="+mn-lt"/>
                <a:cs typeface="+mn-lt"/>
              </a:rPr>
              <a:t> </a:t>
            </a:r>
            <a:endParaRPr lang="en-US" sz="2000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  <a:ea typeface="+mj-ea"/>
                <a:cs typeface="+mj-cs"/>
              </a:rPr>
              <a:t>Incontro con </a:t>
            </a:r>
            <a:r>
              <a:rPr lang="en-US" sz="2000" b="1" dirty="0" err="1">
                <a:latin typeface="+mj-lt"/>
                <a:ea typeface="+mj-ea"/>
                <a:cs typeface="+mj-cs"/>
              </a:rPr>
              <a:t>sindacati</a:t>
            </a:r>
            <a:endParaRPr lang="en-US" sz="2000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2000" b="1" dirty="0" err="1">
                <a:latin typeface="+mj-lt"/>
                <a:ea typeface="+mj-ea"/>
                <a:cs typeface="+mj-cs"/>
              </a:rPr>
              <a:t>Intervento</a:t>
            </a:r>
            <a:r>
              <a:rPr lang="en-US" sz="2000" b="1" dirty="0"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atin typeface="+mj-lt"/>
                <a:ea typeface="+mj-ea"/>
                <a:cs typeface="+mj-cs"/>
              </a:rPr>
              <a:t>componente</a:t>
            </a:r>
            <a:r>
              <a:rPr lang="en-US" sz="2000" b="1" dirty="0">
                <a:latin typeface="+mj-lt"/>
                <a:ea typeface="+mj-ea"/>
                <a:cs typeface="+mj-cs"/>
              </a:rPr>
              <a:t> Giunta </a:t>
            </a:r>
            <a:r>
              <a:rPr lang="en-US" sz="2000" b="1" dirty="0" err="1">
                <a:latin typeface="+mj-lt"/>
                <a:ea typeface="+mj-ea"/>
                <a:cs typeface="+mj-cs"/>
              </a:rPr>
              <a:t>esecutiva</a:t>
            </a:r>
            <a:r>
              <a:rPr lang="en-US" sz="2000" b="1" dirty="0">
                <a:latin typeface="+mj-lt"/>
                <a:ea typeface="+mj-ea"/>
                <a:cs typeface="+mj-cs"/>
              </a:rPr>
              <a:t> Oscar Adriani</a:t>
            </a:r>
          </a:p>
          <a:p>
            <a:pPr marL="285750" indent="-285750"/>
            <a:r>
              <a:rPr lang="en-US" sz="2100" dirty="0" err="1">
                <a:latin typeface="+mj-lt"/>
                <a:ea typeface="+mj-ea"/>
                <a:cs typeface="+mj-cs"/>
              </a:rPr>
              <a:t>Benefici</a:t>
            </a:r>
            <a:r>
              <a:rPr lang="en-US" sz="2100" dirty="0">
                <a:latin typeface="+mj-lt"/>
                <a:ea typeface="+mj-ea"/>
                <a:cs typeface="+mj-cs"/>
              </a:rPr>
              <a:t> </a:t>
            </a:r>
            <a:r>
              <a:rPr lang="en-US" sz="2100" dirty="0" err="1">
                <a:latin typeface="+mj-lt"/>
                <a:ea typeface="+mj-ea"/>
                <a:cs typeface="+mj-cs"/>
              </a:rPr>
              <a:t>assistenziali</a:t>
            </a:r>
            <a:endParaRPr lang="en-US" sz="2100" dirty="0">
              <a:latin typeface="+mj-lt"/>
              <a:ea typeface="+mj-ea"/>
              <a:cs typeface="+mj-cs"/>
            </a:endParaRPr>
          </a:p>
          <a:p>
            <a:pPr marL="742950" lvl="1">
              <a:buFont typeface="Courier New" panose="020B0604020202020204" pitchFamily="34" charset="0"/>
              <a:buChar char="o"/>
            </a:pPr>
            <a:r>
              <a:rPr lang="en-US" sz="1400" dirty="0">
                <a:latin typeface="+mj-lt"/>
                <a:ea typeface="+mj-ea"/>
                <a:cs typeface="+mj-cs"/>
              </a:rPr>
              <a:t>Non tutte le </a:t>
            </a:r>
            <a:r>
              <a:rPr lang="en-US" sz="1400" dirty="0" err="1">
                <a:latin typeface="+mj-lt"/>
                <a:ea typeface="+mj-ea"/>
                <a:cs typeface="+mj-cs"/>
              </a:rPr>
              <a:t>richieste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sono</a:t>
            </a:r>
            <a:r>
              <a:rPr lang="en-US" sz="1400" dirty="0">
                <a:latin typeface="+mj-lt"/>
                <a:ea typeface="+mj-ea"/>
                <a:cs typeface="+mj-cs"/>
              </a:rPr>
              <a:t> state </a:t>
            </a:r>
            <a:r>
              <a:rPr lang="en-US" sz="1400" dirty="0" err="1">
                <a:latin typeface="+mj-lt"/>
                <a:ea typeface="+mj-ea"/>
                <a:cs typeface="+mj-cs"/>
              </a:rPr>
              <a:t>accolte</a:t>
            </a:r>
            <a:r>
              <a:rPr lang="en-US" sz="1400" dirty="0">
                <a:latin typeface="+mj-lt"/>
                <a:ea typeface="+mj-ea"/>
                <a:cs typeface="+mj-cs"/>
              </a:rPr>
              <a:t> per </a:t>
            </a:r>
            <a:r>
              <a:rPr lang="en-US" sz="1400" dirty="0" err="1">
                <a:latin typeface="+mj-lt"/>
                <a:ea typeface="+mj-ea"/>
                <a:cs typeface="+mj-cs"/>
              </a:rPr>
              <a:t>mancanza</a:t>
            </a:r>
            <a:r>
              <a:rPr lang="en-US" sz="1400" dirty="0">
                <a:latin typeface="+mj-lt"/>
                <a:ea typeface="+mj-ea"/>
                <a:cs typeface="+mj-cs"/>
              </a:rPr>
              <a:t> di </a:t>
            </a:r>
            <a:r>
              <a:rPr lang="en-US" sz="1400" dirty="0" err="1">
                <a:latin typeface="+mj-lt"/>
                <a:ea typeface="+mj-ea"/>
                <a:cs typeface="+mj-cs"/>
              </a:rPr>
              <a:t>capienza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sul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fondo</a:t>
            </a:r>
            <a:r>
              <a:rPr lang="en-US" sz="1400" dirty="0">
                <a:latin typeface="+mj-lt"/>
                <a:ea typeface="+mj-ea"/>
                <a:cs typeface="+mj-cs"/>
              </a:rPr>
              <a:t> dell’1%</a:t>
            </a:r>
          </a:p>
          <a:p>
            <a:pPr marL="742950" lvl="1">
              <a:buFont typeface="Courier New" panose="020B0604020202020204" pitchFamily="34" charset="0"/>
              <a:buChar char="o"/>
            </a:pPr>
            <a:r>
              <a:rPr lang="en-US" sz="1400" dirty="0">
                <a:latin typeface="+mj-lt"/>
                <a:ea typeface="+mj-ea"/>
                <a:cs typeface="+mj-cs"/>
              </a:rPr>
              <a:t>Nei </a:t>
            </a:r>
            <a:r>
              <a:rPr lang="en-US" sz="1400" dirty="0" err="1">
                <a:latin typeface="+mj-lt"/>
                <a:ea typeface="+mj-ea"/>
                <a:cs typeface="+mj-cs"/>
              </a:rPr>
              <a:t>prossimi</a:t>
            </a:r>
            <a:r>
              <a:rPr lang="en-US" sz="1400" dirty="0">
                <a:latin typeface="+mj-lt"/>
                <a:ea typeface="+mj-ea"/>
                <a:cs typeface="+mj-cs"/>
              </a:rPr>
              <a:t> anni ci </a:t>
            </a:r>
            <a:r>
              <a:rPr lang="en-US" sz="1400" dirty="0" err="1">
                <a:latin typeface="+mj-lt"/>
                <a:ea typeface="+mj-ea"/>
                <a:cs typeface="+mj-cs"/>
              </a:rPr>
              <a:t>si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aspetta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una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riduzione</a:t>
            </a:r>
            <a:r>
              <a:rPr lang="en-US" sz="1400" dirty="0">
                <a:latin typeface="+mj-lt"/>
                <a:ea typeface="+mj-ea"/>
                <a:cs typeface="+mj-cs"/>
              </a:rPr>
              <a:t> del </a:t>
            </a:r>
            <a:r>
              <a:rPr lang="en-US" sz="1400" dirty="0" err="1">
                <a:latin typeface="+mj-lt"/>
                <a:ea typeface="+mj-ea"/>
                <a:cs typeface="+mj-cs"/>
              </a:rPr>
              <a:t>fondo</a:t>
            </a:r>
            <a:r>
              <a:rPr lang="en-US" sz="1400" dirty="0">
                <a:latin typeface="+mj-lt"/>
                <a:ea typeface="+mj-ea"/>
                <a:cs typeface="+mj-cs"/>
              </a:rPr>
              <a:t> a </a:t>
            </a:r>
            <a:r>
              <a:rPr lang="en-US" sz="1400" dirty="0" err="1">
                <a:latin typeface="+mj-lt"/>
                <a:ea typeface="+mj-ea"/>
                <a:cs typeface="+mj-cs"/>
              </a:rPr>
              <a:t>disposizione</a:t>
            </a:r>
            <a:r>
              <a:rPr lang="en-US" sz="1400" dirty="0">
                <a:latin typeface="+mj-lt"/>
                <a:ea typeface="+mj-ea"/>
                <a:cs typeface="+mj-cs"/>
              </a:rPr>
              <a:t> </a:t>
            </a:r>
          </a:p>
          <a:p>
            <a:pPr marL="742950" lvl="1">
              <a:buFont typeface="Courier New" panose="020B0604020202020204" pitchFamily="34" charset="0"/>
              <a:buChar char="o"/>
            </a:pPr>
            <a:r>
              <a:rPr lang="en-US" sz="1400" dirty="0" err="1">
                <a:latin typeface="+mj-lt"/>
                <a:ea typeface="+mj-ea"/>
                <a:cs typeface="+mj-cs"/>
              </a:rPr>
              <a:t>Saranno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rivisti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gli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importi</a:t>
            </a:r>
            <a:r>
              <a:rPr lang="en-US" sz="1400" dirty="0">
                <a:latin typeface="+mj-lt"/>
                <a:ea typeface="+mj-ea"/>
                <a:cs typeface="+mj-cs"/>
              </a:rPr>
              <a:t> e la </a:t>
            </a:r>
            <a:r>
              <a:rPr lang="en-US" sz="1400" dirty="0" err="1">
                <a:latin typeface="+mj-lt"/>
                <a:ea typeface="+mj-ea"/>
                <a:cs typeface="+mj-cs"/>
              </a:rPr>
              <a:t>modalità</a:t>
            </a:r>
            <a:r>
              <a:rPr lang="en-US" sz="1400" dirty="0">
                <a:latin typeface="+mj-lt"/>
                <a:ea typeface="+mj-ea"/>
                <a:cs typeface="+mj-cs"/>
              </a:rPr>
              <a:t> di </a:t>
            </a:r>
            <a:r>
              <a:rPr lang="en-US" sz="1400" dirty="0" err="1">
                <a:latin typeface="+mj-lt"/>
                <a:ea typeface="+mj-ea"/>
                <a:cs typeface="+mj-cs"/>
              </a:rPr>
              <a:t>assegnazione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dei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contributi</a:t>
            </a:r>
            <a:r>
              <a:rPr lang="en-US" sz="1400" dirty="0">
                <a:latin typeface="+mj-lt"/>
                <a:ea typeface="+mj-ea"/>
                <a:cs typeface="+mj-cs"/>
              </a:rPr>
              <a:t> (con ISEE)</a:t>
            </a:r>
          </a:p>
          <a:p>
            <a:pPr marL="742950" lvl="1">
              <a:buFont typeface="Courier New" panose="020B0604020202020204" pitchFamily="34" charset="0"/>
              <a:buChar char="o"/>
            </a:pPr>
            <a:r>
              <a:rPr lang="en-US" sz="1400" dirty="0">
                <a:latin typeface="+mj-lt"/>
                <a:ea typeface="+mj-ea"/>
                <a:cs typeface="+mj-cs"/>
              </a:rPr>
              <a:t>In modo </a:t>
            </a:r>
            <a:r>
              <a:rPr lang="en-US" sz="1400" dirty="0" err="1">
                <a:latin typeface="+mj-lt"/>
                <a:ea typeface="+mj-ea"/>
                <a:cs typeface="+mj-cs"/>
              </a:rPr>
              <a:t>transitorio</a:t>
            </a:r>
            <a:r>
              <a:rPr lang="en-US" sz="1400" dirty="0">
                <a:latin typeface="+mj-lt"/>
                <a:ea typeface="+mj-ea"/>
                <a:cs typeface="+mj-cs"/>
              </a:rPr>
              <a:t>, per le </a:t>
            </a:r>
            <a:r>
              <a:rPr lang="en-US" sz="1400" dirty="0" err="1">
                <a:latin typeface="+mj-lt"/>
                <a:ea typeface="+mj-ea"/>
                <a:cs typeface="+mj-cs"/>
              </a:rPr>
              <a:t>Sezioni</a:t>
            </a:r>
            <a:r>
              <a:rPr lang="en-US" sz="1400" dirty="0">
                <a:latin typeface="+mj-lt"/>
                <a:ea typeface="+mj-ea"/>
                <a:cs typeface="+mj-cs"/>
              </a:rPr>
              <a:t>/</a:t>
            </a:r>
            <a:r>
              <a:rPr lang="en-US" sz="1400" dirty="0" err="1">
                <a:latin typeface="+mj-lt"/>
                <a:ea typeface="+mj-ea"/>
                <a:cs typeface="+mj-cs"/>
              </a:rPr>
              <a:t>Laboratori</a:t>
            </a:r>
            <a:r>
              <a:rPr lang="en-US" sz="1400" dirty="0">
                <a:latin typeface="+mj-lt"/>
                <a:ea typeface="+mj-ea"/>
                <a:cs typeface="+mj-cs"/>
              </a:rPr>
              <a:t>/Centri dove non è </a:t>
            </a:r>
            <a:r>
              <a:rPr lang="en-US" sz="1400" dirty="0" err="1">
                <a:latin typeface="+mj-lt"/>
                <a:ea typeface="+mj-ea"/>
                <a:cs typeface="+mj-cs"/>
              </a:rPr>
              <a:t>stato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ancora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possibile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attivare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una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convenzione</a:t>
            </a:r>
            <a:r>
              <a:rPr lang="en-US" sz="1400" dirty="0">
                <a:latin typeface="+mj-lt"/>
                <a:ea typeface="+mj-ea"/>
                <a:cs typeface="+mj-cs"/>
              </a:rPr>
              <a:t> con </a:t>
            </a:r>
            <a:r>
              <a:rPr lang="en-US" sz="1400" dirty="0" err="1">
                <a:latin typeface="+mj-lt"/>
                <a:ea typeface="+mj-ea"/>
                <a:cs typeface="+mj-cs"/>
              </a:rPr>
              <a:t>l'azienda</a:t>
            </a:r>
            <a:r>
              <a:rPr lang="en-US" sz="1400" dirty="0">
                <a:latin typeface="+mj-lt"/>
                <a:ea typeface="+mj-ea"/>
                <a:cs typeface="+mj-cs"/>
              </a:rPr>
              <a:t> di </a:t>
            </a:r>
            <a:r>
              <a:rPr lang="en-US" sz="1400" dirty="0" err="1">
                <a:latin typeface="+mj-lt"/>
                <a:ea typeface="+mj-ea"/>
                <a:cs typeface="+mj-cs"/>
              </a:rPr>
              <a:t>trasporto</a:t>
            </a:r>
            <a:r>
              <a:rPr lang="en-US" sz="1400" dirty="0">
                <a:latin typeface="+mj-lt"/>
                <a:ea typeface="+mj-ea"/>
                <a:cs typeface="+mj-cs"/>
              </a:rPr>
              <a:t> locale, </a:t>
            </a:r>
            <a:r>
              <a:rPr lang="en-US" sz="1400" dirty="0" err="1">
                <a:latin typeface="+mj-lt"/>
                <a:ea typeface="+mj-ea"/>
                <a:cs typeface="+mj-cs"/>
              </a:rPr>
              <a:t>l'INFN</a:t>
            </a:r>
            <a:r>
              <a:rPr lang="en-US" sz="1400" dirty="0">
                <a:latin typeface="+mj-lt"/>
                <a:ea typeface="+mj-ea"/>
                <a:cs typeface="+mj-cs"/>
              </a:rPr>
              <a:t> ha </a:t>
            </a:r>
            <a:r>
              <a:rPr lang="en-US" sz="1400" dirty="0" err="1">
                <a:latin typeface="+mj-lt"/>
                <a:ea typeface="+mj-ea"/>
                <a:cs typeface="+mj-cs"/>
              </a:rPr>
              <a:t>deciso</a:t>
            </a:r>
            <a:r>
              <a:rPr lang="en-US" sz="1400" dirty="0">
                <a:latin typeface="+mj-lt"/>
                <a:ea typeface="+mj-ea"/>
                <a:cs typeface="+mj-cs"/>
              </a:rPr>
              <a:t> di </a:t>
            </a:r>
            <a:r>
              <a:rPr lang="en-US" sz="1400" dirty="0" err="1">
                <a:latin typeface="+mj-lt"/>
                <a:ea typeface="+mj-ea"/>
                <a:cs typeface="+mj-cs"/>
              </a:rPr>
              <a:t>attivare</a:t>
            </a:r>
            <a:r>
              <a:rPr lang="en-US" sz="1400" dirty="0">
                <a:latin typeface="+mj-lt"/>
                <a:ea typeface="+mj-ea"/>
                <a:cs typeface="+mj-cs"/>
              </a:rPr>
              <a:t> un </a:t>
            </a:r>
            <a:r>
              <a:rPr lang="en-US" sz="1400" dirty="0" err="1">
                <a:latin typeface="+mj-lt"/>
                <a:ea typeface="+mj-ea"/>
                <a:cs typeface="+mj-cs"/>
              </a:rPr>
              <a:t>ulteriore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contributo</a:t>
            </a:r>
            <a:r>
              <a:rPr lang="en-US" sz="1400" dirty="0">
                <a:latin typeface="+mj-lt"/>
                <a:ea typeface="+mj-ea"/>
                <a:cs typeface="+mj-cs"/>
              </a:rPr>
              <a:t> a </a:t>
            </a:r>
            <a:r>
              <a:rPr lang="en-US" sz="1400" dirty="0" err="1">
                <a:latin typeface="+mj-lt"/>
                <a:ea typeface="+mj-ea"/>
                <a:cs typeface="+mj-cs"/>
              </a:rPr>
              <a:t>favore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dei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dipendenti</a:t>
            </a:r>
            <a:r>
              <a:rPr lang="en-US" sz="1400" dirty="0">
                <a:latin typeface="+mj-lt"/>
                <a:ea typeface="+mj-ea"/>
                <a:cs typeface="+mj-cs"/>
              </a:rPr>
              <a:t>, di 100€ per </a:t>
            </a:r>
            <a:r>
              <a:rPr lang="en-US" sz="1400" dirty="0" err="1">
                <a:latin typeface="+mj-lt"/>
                <a:ea typeface="+mj-ea"/>
                <a:cs typeface="+mj-cs"/>
              </a:rPr>
              <a:t>gli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abbonamenti</a:t>
            </a:r>
            <a:r>
              <a:rPr lang="en-US" sz="1400" dirty="0">
                <a:latin typeface="+mj-lt"/>
                <a:ea typeface="+mj-ea"/>
                <a:cs typeface="+mj-cs"/>
              </a:rPr>
              <a:t> </a:t>
            </a:r>
            <a:r>
              <a:rPr lang="en-US" sz="1400" dirty="0" err="1">
                <a:latin typeface="+mj-lt"/>
                <a:ea typeface="+mj-ea"/>
                <a:cs typeface="+mj-cs"/>
              </a:rPr>
              <a:t>annuali</a:t>
            </a:r>
            <a:r>
              <a:rPr lang="en-US" sz="1400" dirty="0">
                <a:latin typeface="+mj-lt"/>
                <a:ea typeface="+mj-ea"/>
                <a:cs typeface="+mj-cs"/>
              </a:rPr>
              <a:t> (senza ISEE). </a:t>
            </a:r>
          </a:p>
          <a:p>
            <a:pPr marL="342900" indent="-342900"/>
            <a:r>
              <a:rPr lang="en-US" sz="2100" dirty="0" err="1">
                <a:latin typeface="+mj-lt"/>
                <a:ea typeface="+mj-ea"/>
                <a:cs typeface="+mj-cs"/>
              </a:rPr>
              <a:t>Polizza</a:t>
            </a:r>
            <a:r>
              <a:rPr lang="en-US" sz="2100" dirty="0">
                <a:latin typeface="+mj-lt"/>
                <a:ea typeface="+mj-ea"/>
                <a:cs typeface="+mj-cs"/>
              </a:rPr>
              <a:t> sanitaria: </a:t>
            </a:r>
            <a:r>
              <a:rPr lang="en-US" sz="2100" dirty="0" err="1">
                <a:latin typeface="+mj-lt"/>
                <a:ea typeface="+mj-ea"/>
                <a:cs typeface="+mj-cs"/>
              </a:rPr>
              <a:t>scadenza</a:t>
            </a:r>
            <a:r>
              <a:rPr lang="en-US" sz="2100" dirty="0">
                <a:latin typeface="+mj-lt"/>
                <a:ea typeface="+mj-ea"/>
                <a:cs typeface="+mj-cs"/>
              </a:rPr>
              <a:t> il 31/12/2026, con </a:t>
            </a:r>
            <a:r>
              <a:rPr lang="en-US" sz="2100" dirty="0" err="1">
                <a:latin typeface="+mj-lt"/>
                <a:ea typeface="+mj-ea"/>
                <a:cs typeface="+mj-cs"/>
              </a:rPr>
              <a:t>possibilità</a:t>
            </a:r>
            <a:r>
              <a:rPr lang="en-US" sz="2100" dirty="0">
                <a:latin typeface="+mj-lt"/>
                <a:ea typeface="+mj-ea"/>
                <a:cs typeface="+mj-cs"/>
              </a:rPr>
              <a:t> di 180 gg di </a:t>
            </a:r>
            <a:r>
              <a:rPr lang="en-US" sz="2100" dirty="0" err="1">
                <a:latin typeface="+mj-lt"/>
                <a:ea typeface="+mj-ea"/>
                <a:cs typeface="+mj-cs"/>
              </a:rPr>
              <a:t>proroga</a:t>
            </a:r>
            <a:r>
              <a:rPr lang="en-US" sz="2100" dirty="0">
                <a:latin typeface="+mj-lt"/>
                <a:ea typeface="+mj-ea"/>
                <a:cs typeface="+mj-cs"/>
              </a:rPr>
              <a:t>. </a:t>
            </a:r>
            <a:r>
              <a:rPr lang="en-US" sz="2100" dirty="0" err="1">
                <a:latin typeface="+mj-lt"/>
                <a:ea typeface="+mj-ea"/>
                <a:cs typeface="+mj-cs"/>
              </a:rPr>
              <a:t>Entro</a:t>
            </a:r>
            <a:r>
              <a:rPr lang="en-US" sz="2100" dirty="0">
                <a:latin typeface="+mj-lt"/>
                <a:ea typeface="+mj-ea"/>
                <a:cs typeface="+mj-cs"/>
              </a:rPr>
              <a:t> la prima </a:t>
            </a:r>
            <a:r>
              <a:rPr lang="en-US" sz="2100" dirty="0" err="1">
                <a:latin typeface="+mj-lt"/>
                <a:ea typeface="+mj-ea"/>
                <a:cs typeface="+mj-cs"/>
              </a:rPr>
              <a:t>metà</a:t>
            </a:r>
            <a:r>
              <a:rPr lang="en-US" sz="2100" dirty="0">
                <a:latin typeface="+mj-lt"/>
                <a:ea typeface="+mj-ea"/>
                <a:cs typeface="+mj-cs"/>
              </a:rPr>
              <a:t> del 2025 </a:t>
            </a:r>
            <a:r>
              <a:rPr lang="en-US" sz="2100" dirty="0" err="1">
                <a:latin typeface="+mj-lt"/>
                <a:ea typeface="+mj-ea"/>
                <a:cs typeface="+mj-cs"/>
              </a:rPr>
              <a:t>sarà</a:t>
            </a:r>
            <a:r>
              <a:rPr lang="en-US" sz="2100" dirty="0">
                <a:latin typeface="+mj-lt"/>
                <a:ea typeface="+mj-ea"/>
                <a:cs typeface="+mj-cs"/>
              </a:rPr>
              <a:t> </a:t>
            </a:r>
            <a:r>
              <a:rPr lang="en-US" sz="2100" dirty="0" err="1">
                <a:latin typeface="+mj-lt"/>
                <a:ea typeface="+mj-ea"/>
                <a:cs typeface="+mj-cs"/>
              </a:rPr>
              <a:t>opportuno</a:t>
            </a:r>
            <a:r>
              <a:rPr lang="en-US" sz="2100" dirty="0">
                <a:latin typeface="+mj-lt"/>
                <a:ea typeface="+mj-ea"/>
                <a:cs typeface="+mj-cs"/>
              </a:rPr>
              <a:t> dare </a:t>
            </a:r>
            <a:r>
              <a:rPr lang="en-US" sz="2100" dirty="0" err="1">
                <a:latin typeface="+mj-lt"/>
                <a:ea typeface="+mj-ea"/>
                <a:cs typeface="+mj-cs"/>
              </a:rPr>
              <a:t>avvio</a:t>
            </a:r>
            <a:r>
              <a:rPr lang="en-US" sz="2100" dirty="0">
                <a:latin typeface="+mj-lt"/>
                <a:ea typeface="+mj-ea"/>
                <a:cs typeface="+mj-cs"/>
              </a:rPr>
              <a:t> ai </a:t>
            </a:r>
            <a:r>
              <a:rPr lang="en-US" sz="2100" dirty="0" err="1">
                <a:latin typeface="+mj-lt"/>
                <a:ea typeface="+mj-ea"/>
                <a:cs typeface="+mj-cs"/>
              </a:rPr>
              <a:t>relativi</a:t>
            </a:r>
            <a:r>
              <a:rPr lang="en-US" sz="2100" dirty="0">
                <a:latin typeface="+mj-lt"/>
                <a:ea typeface="+mj-ea"/>
                <a:cs typeface="+mj-cs"/>
              </a:rPr>
              <a:t> </a:t>
            </a:r>
            <a:r>
              <a:rPr lang="en-US" sz="2100" dirty="0" err="1">
                <a:latin typeface="+mj-lt"/>
                <a:ea typeface="+mj-ea"/>
                <a:cs typeface="+mj-cs"/>
              </a:rPr>
              <a:t>adempimenti</a:t>
            </a:r>
            <a:r>
              <a:rPr lang="en-US" sz="2100" dirty="0">
                <a:latin typeface="+mj-lt"/>
                <a:ea typeface="+mj-ea"/>
                <a:cs typeface="+mj-cs"/>
              </a:rPr>
              <a:t> (</a:t>
            </a:r>
            <a:r>
              <a:rPr lang="en-US" sz="2100" dirty="0" err="1">
                <a:latin typeface="+mj-lt"/>
                <a:ea typeface="+mj-ea"/>
                <a:cs typeface="+mj-cs"/>
              </a:rPr>
              <a:t>quindi</a:t>
            </a:r>
            <a:r>
              <a:rPr lang="en-US" sz="2100" dirty="0">
                <a:latin typeface="+mj-lt"/>
                <a:ea typeface="+mj-ea"/>
                <a:cs typeface="+mj-cs"/>
              </a:rPr>
              <a:t> </a:t>
            </a:r>
            <a:r>
              <a:rPr lang="en-US" sz="2100" dirty="0" err="1">
                <a:latin typeface="+mj-lt"/>
                <a:ea typeface="+mj-ea"/>
                <a:cs typeface="+mj-cs"/>
              </a:rPr>
              <a:t>bisogna</a:t>
            </a:r>
            <a:r>
              <a:rPr lang="en-US" sz="2100" dirty="0">
                <a:latin typeface="+mj-lt"/>
                <a:ea typeface="+mj-ea"/>
                <a:cs typeface="+mj-cs"/>
              </a:rPr>
              <a:t> </a:t>
            </a:r>
            <a:r>
              <a:rPr lang="en-US" sz="2100" dirty="0" err="1">
                <a:latin typeface="+mj-lt"/>
                <a:ea typeface="+mj-ea"/>
                <a:cs typeface="+mj-cs"/>
              </a:rPr>
              <a:t>arrivare</a:t>
            </a:r>
            <a:r>
              <a:rPr lang="en-US" sz="2100" dirty="0">
                <a:latin typeface="+mj-lt"/>
                <a:ea typeface="+mj-ea"/>
                <a:cs typeface="+mj-cs"/>
              </a:rPr>
              <a:t> per tempo per </a:t>
            </a:r>
            <a:r>
              <a:rPr lang="en-US" sz="2100" dirty="0" err="1">
                <a:latin typeface="+mj-lt"/>
                <a:ea typeface="+mj-ea"/>
                <a:cs typeface="+mj-cs"/>
              </a:rPr>
              <a:t>l'avvio</a:t>
            </a:r>
            <a:r>
              <a:rPr lang="en-US" sz="2100" dirty="0">
                <a:latin typeface="+mj-lt"/>
                <a:ea typeface="+mj-ea"/>
                <a:cs typeface="+mj-cs"/>
              </a:rPr>
              <a:t> </a:t>
            </a:r>
            <a:r>
              <a:rPr lang="en-US" sz="2100" dirty="0" err="1">
                <a:latin typeface="+mj-lt"/>
                <a:ea typeface="+mj-ea"/>
                <a:cs typeface="+mj-cs"/>
              </a:rPr>
              <a:t>della</a:t>
            </a:r>
            <a:r>
              <a:rPr lang="en-US" sz="2100" dirty="0">
                <a:latin typeface="+mj-lt"/>
                <a:ea typeface="+mj-ea"/>
                <a:cs typeface="+mj-cs"/>
              </a:rPr>
              <a:t> </a:t>
            </a:r>
            <a:r>
              <a:rPr lang="en-US" sz="2100" dirty="0" err="1">
                <a:latin typeface="+mj-lt"/>
                <a:ea typeface="+mj-ea"/>
                <a:cs typeface="+mj-cs"/>
              </a:rPr>
              <a:t>nuova</a:t>
            </a:r>
            <a:r>
              <a:rPr lang="en-US" sz="2100" dirty="0">
                <a:latin typeface="+mj-lt"/>
                <a:ea typeface="+mj-ea"/>
                <a:cs typeface="+mj-cs"/>
              </a:rPr>
              <a:t> </a:t>
            </a:r>
            <a:r>
              <a:rPr lang="en-US" sz="2100" dirty="0" err="1">
                <a:latin typeface="+mj-lt"/>
                <a:ea typeface="+mj-ea"/>
                <a:cs typeface="+mj-cs"/>
              </a:rPr>
              <a:t>gara</a:t>
            </a:r>
            <a:r>
              <a:rPr lang="en-US" sz="2100" dirty="0">
                <a:latin typeface="+mj-lt"/>
                <a:ea typeface="+mj-ea"/>
                <a:cs typeface="+mj-cs"/>
              </a:rPr>
              <a:t> con </a:t>
            </a:r>
            <a:r>
              <a:rPr lang="en-US" sz="2100" dirty="0" err="1">
                <a:latin typeface="+mj-lt"/>
                <a:ea typeface="+mj-ea"/>
                <a:cs typeface="+mj-cs"/>
              </a:rPr>
              <a:t>eventuali</a:t>
            </a:r>
            <a:r>
              <a:rPr lang="en-US" sz="2100" dirty="0">
                <a:latin typeface="+mj-lt"/>
                <a:ea typeface="+mj-ea"/>
                <a:cs typeface="+mj-cs"/>
              </a:rPr>
              <a:t> </a:t>
            </a:r>
            <a:r>
              <a:rPr lang="en-US" sz="2100" dirty="0" err="1">
                <a:latin typeface="+mj-lt"/>
                <a:ea typeface="+mj-ea"/>
                <a:cs typeface="+mj-cs"/>
              </a:rPr>
              <a:t>proposte</a:t>
            </a:r>
            <a:r>
              <a:rPr lang="en-US" sz="2100" dirty="0">
                <a:latin typeface="+mj-lt"/>
                <a:ea typeface="+mj-ea"/>
                <a:cs typeface="+mj-cs"/>
              </a:rPr>
              <a:t> di </a:t>
            </a:r>
            <a:r>
              <a:rPr lang="en-US" sz="2100" dirty="0" err="1">
                <a:latin typeface="+mj-lt"/>
                <a:ea typeface="+mj-ea"/>
                <a:cs typeface="+mj-cs"/>
              </a:rPr>
              <a:t>modifica</a:t>
            </a:r>
            <a:r>
              <a:rPr lang="en-US" sz="2100" dirty="0">
                <a:latin typeface="+mj-lt"/>
                <a:ea typeface="+mj-ea"/>
                <a:cs typeface="+mj-cs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02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D410-3D25-3F98-428A-8DFF1FCC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Report da </a:t>
            </a:r>
            <a:r>
              <a:rPr lang="en-US" b="1" dirty="0" err="1"/>
              <a:t>Assemblea</a:t>
            </a:r>
            <a:r>
              <a:rPr lang="en-US" b="1" dirty="0"/>
              <a:t> Nazionale R&amp;T </a:t>
            </a:r>
            <a:r>
              <a:rPr lang="en-US" dirty="0"/>
              <a:t> </a:t>
            </a:r>
            <a:br>
              <a:rPr lang="en-US" dirty="0"/>
            </a:br>
            <a:r>
              <a:rPr lang="en-US" sz="2000" dirty="0"/>
              <a:t>Pisa 21-22 </a:t>
            </a:r>
            <a:r>
              <a:rPr lang="en-US" sz="2000" dirty="0" err="1"/>
              <a:t>novembre</a:t>
            </a:r>
            <a:r>
              <a:rPr lang="en-US" sz="2000" dirty="0"/>
              <a:t>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EA8F2-4788-6094-FD32-E71A24AC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042" y="2088533"/>
            <a:ext cx="10371470" cy="46551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+mj-lt"/>
                <a:ea typeface="+mj-ea"/>
                <a:cs typeface="+mj-cs"/>
              </a:rPr>
              <a:t>Intervento</a:t>
            </a:r>
            <a:r>
              <a:rPr lang="en-US" sz="2000" b="1" dirty="0">
                <a:latin typeface="+mj-lt"/>
                <a:ea typeface="+mj-ea"/>
                <a:cs typeface="+mj-cs"/>
              </a:rPr>
              <a:t> del Presidente INFN Antonio Zoccoli</a:t>
            </a:r>
            <a:endParaRPr lang="en-US" b="1" dirty="0">
              <a:latin typeface="+mj-lt"/>
              <a:ea typeface="+mj-ea"/>
              <a:cs typeface="+mj-cs"/>
            </a:endParaRPr>
          </a:p>
          <a:p>
            <a:pPr marL="285750" indent="-285750"/>
            <a:r>
              <a:rPr lang="en-US" sz="2000" dirty="0" err="1">
                <a:latin typeface="+mj-lt"/>
                <a:ea typeface="+mj-ea"/>
                <a:cs typeface="+mj-cs"/>
              </a:rPr>
              <a:t>Resoconto</a:t>
            </a:r>
            <a:r>
              <a:rPr lang="en-US" sz="2000" dirty="0">
                <a:latin typeface="+mj-lt"/>
                <a:ea typeface="+mj-ea"/>
                <a:cs typeface="+mj-cs"/>
              </a:rPr>
              <a:t> del CD di Ottobre</a:t>
            </a:r>
          </a:p>
          <a:p>
            <a:pPr marL="742950"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+mj-lt"/>
                <a:ea typeface="+mj-ea"/>
                <a:cs typeface="+mj-cs"/>
              </a:rPr>
              <a:t>PNRR: </a:t>
            </a:r>
          </a:p>
          <a:p>
            <a:pPr marL="1200150" lvl="2"/>
            <a:r>
              <a:rPr lang="en-US" sz="1600" err="1">
                <a:ea typeface="+mn-lt"/>
                <a:cs typeface="+mn-lt"/>
              </a:rPr>
              <a:t>Più</a:t>
            </a:r>
            <a:r>
              <a:rPr lang="en-US" sz="1600" dirty="0">
                <a:ea typeface="+mn-lt"/>
                <a:cs typeface="+mn-lt"/>
              </a:rPr>
              <a:t> di 200 </a:t>
            </a:r>
            <a:r>
              <a:rPr lang="en-US" sz="1600" err="1">
                <a:ea typeface="+mn-lt"/>
                <a:cs typeface="+mn-lt"/>
              </a:rPr>
              <a:t>dipendenti</a:t>
            </a:r>
            <a:r>
              <a:rPr lang="en-US" sz="1600" dirty="0">
                <a:ea typeface="+mn-lt"/>
                <a:cs typeface="+mn-lt"/>
              </a:rPr>
              <a:t> (circa  50% </a:t>
            </a:r>
            <a:r>
              <a:rPr lang="en-US" sz="1600" err="1">
                <a:ea typeface="+mn-lt"/>
                <a:cs typeface="+mn-lt"/>
              </a:rPr>
              <a:t>tecnici</a:t>
            </a:r>
            <a:r>
              <a:rPr lang="en-US" sz="1600" dirty="0">
                <a:ea typeface="+mn-lt"/>
                <a:cs typeface="+mn-lt"/>
              </a:rPr>
              <a:t> e 50% </a:t>
            </a:r>
            <a:r>
              <a:rPr lang="en-US" sz="1600" err="1">
                <a:ea typeface="+mn-lt"/>
                <a:cs typeface="+mn-lt"/>
              </a:rPr>
              <a:t>tecnologi</a:t>
            </a:r>
            <a:r>
              <a:rPr lang="en-US" sz="1600" dirty="0">
                <a:ea typeface="+mn-lt"/>
                <a:cs typeface="+mn-lt"/>
              </a:rPr>
              <a:t> – </a:t>
            </a:r>
            <a:r>
              <a:rPr lang="en-US" sz="1600" err="1">
                <a:ea typeface="+mn-lt"/>
                <a:cs typeface="+mn-lt"/>
              </a:rPr>
              <a:t>gli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amministrativi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su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fondi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interni</a:t>
            </a:r>
            <a:r>
              <a:rPr lang="en-US" sz="1600" dirty="0">
                <a:ea typeface="+mn-lt"/>
                <a:cs typeface="+mn-lt"/>
              </a:rPr>
              <a:t>)</a:t>
            </a:r>
          </a:p>
          <a:p>
            <a:pPr marL="1200150" lvl="2"/>
            <a:r>
              <a:rPr lang="en-US" sz="1600" err="1">
                <a:ea typeface="+mn-lt"/>
                <a:cs typeface="+mn-lt"/>
              </a:rPr>
              <a:t>Intervistati</a:t>
            </a:r>
            <a:r>
              <a:rPr lang="en-US" sz="1600" dirty="0">
                <a:ea typeface="+mn-lt"/>
                <a:cs typeface="+mn-lt"/>
              </a:rPr>
              <a:t> quasi tutti </a:t>
            </a:r>
            <a:r>
              <a:rPr lang="en-US" sz="1600" err="1">
                <a:ea typeface="+mn-lt"/>
                <a:cs typeface="+mn-lt"/>
              </a:rPr>
              <a:t>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Direttori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delle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Strutture</a:t>
            </a:r>
            <a:r>
              <a:rPr lang="en-US" sz="1600" dirty="0">
                <a:ea typeface="+mn-lt"/>
                <a:cs typeface="+mn-lt"/>
              </a:rPr>
              <a:t> e pare </a:t>
            </a:r>
            <a:r>
              <a:rPr lang="en-US" sz="1600" err="1">
                <a:ea typeface="+mn-lt"/>
                <a:cs typeface="+mn-lt"/>
              </a:rPr>
              <a:t>che</a:t>
            </a:r>
            <a:r>
              <a:rPr lang="en-US" sz="1600" dirty="0">
                <a:ea typeface="+mn-lt"/>
                <a:cs typeface="+mn-lt"/>
              </a:rPr>
              <a:t> circa il 50% del </a:t>
            </a:r>
            <a:r>
              <a:rPr lang="en-US" sz="1600" err="1">
                <a:ea typeface="+mn-lt"/>
                <a:cs typeface="+mn-lt"/>
              </a:rPr>
              <a:t>personale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si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potrebbe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assorbire</a:t>
            </a:r>
            <a:r>
              <a:rPr lang="en-US" sz="1600" dirty="0">
                <a:ea typeface="+mn-lt"/>
                <a:cs typeface="+mn-lt"/>
              </a:rPr>
              <a:t>. La </a:t>
            </a:r>
            <a:r>
              <a:rPr lang="en-US" sz="1600" err="1">
                <a:ea typeface="+mn-lt"/>
                <a:cs typeface="+mn-lt"/>
              </a:rPr>
              <a:t>questione</a:t>
            </a:r>
            <a:r>
              <a:rPr lang="en-US" sz="1600" dirty="0">
                <a:ea typeface="+mn-lt"/>
                <a:cs typeface="+mn-lt"/>
              </a:rPr>
              <a:t> è </a:t>
            </a:r>
            <a:r>
              <a:rPr lang="en-US" sz="1600" err="1">
                <a:ea typeface="+mn-lt"/>
                <a:cs typeface="+mn-lt"/>
              </a:rPr>
              <a:t>complicata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anche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perché</a:t>
            </a:r>
            <a:r>
              <a:rPr lang="en-US" sz="1600" dirty="0">
                <a:ea typeface="+mn-lt"/>
                <a:cs typeface="+mn-lt"/>
              </a:rPr>
              <a:t> ci </a:t>
            </a:r>
            <a:r>
              <a:rPr lang="en-US" sz="1600" err="1">
                <a:ea typeface="+mn-lt"/>
                <a:cs typeface="+mn-lt"/>
              </a:rPr>
              <a:t>sono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sedi</a:t>
            </a:r>
            <a:r>
              <a:rPr lang="en-US" sz="1600" dirty="0">
                <a:ea typeface="+mn-lt"/>
                <a:cs typeface="+mn-lt"/>
              </a:rPr>
              <a:t> a cui </a:t>
            </a:r>
            <a:r>
              <a:rPr lang="en-US" sz="1600" err="1">
                <a:ea typeface="+mn-lt"/>
                <a:cs typeface="+mn-lt"/>
              </a:rPr>
              <a:t>mancano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punti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organico</a:t>
            </a:r>
            <a:r>
              <a:rPr lang="en-US" sz="1600" dirty="0">
                <a:ea typeface="+mn-lt"/>
                <a:cs typeface="+mn-lt"/>
              </a:rPr>
              <a:t>.</a:t>
            </a:r>
          </a:p>
          <a:p>
            <a:pPr marL="1200150" lvl="2"/>
            <a:r>
              <a:rPr lang="en-US" sz="1600" err="1">
                <a:ea typeface="+mn-lt"/>
                <a:cs typeface="+mn-lt"/>
              </a:rPr>
              <a:t>L'assorbimento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si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discuterà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nei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prossimi</a:t>
            </a:r>
            <a:r>
              <a:rPr lang="en-US" sz="1600" dirty="0">
                <a:ea typeface="+mn-lt"/>
                <a:cs typeface="+mn-lt"/>
              </a:rPr>
              <a:t> CD (modulo </a:t>
            </a:r>
            <a:r>
              <a:rPr lang="en-US" sz="1600" err="1">
                <a:ea typeface="+mn-lt"/>
                <a:cs typeface="+mn-lt"/>
              </a:rPr>
              <a:t>limitazioni</a:t>
            </a:r>
            <a:r>
              <a:rPr lang="en-US" sz="1600" dirty="0">
                <a:ea typeface="+mn-lt"/>
                <a:cs typeface="+mn-lt"/>
              </a:rPr>
              <a:t> del </a:t>
            </a:r>
            <a:r>
              <a:rPr lang="en-US" sz="1600" err="1">
                <a:ea typeface="+mn-lt"/>
                <a:cs typeface="+mn-lt"/>
              </a:rPr>
              <a:t>governo</a:t>
            </a:r>
            <a:r>
              <a:rPr lang="en-US" sz="1600" dirty="0">
                <a:ea typeface="+mn-lt"/>
                <a:cs typeface="+mn-lt"/>
              </a:rPr>
              <a:t>)</a:t>
            </a:r>
            <a:endParaRPr lang="en-US" dirty="0"/>
          </a:p>
          <a:p>
            <a:pPr marL="742950" lvl="1">
              <a:buFont typeface="Courier New" panose="020B0604020202020204" pitchFamily="34" charset="0"/>
              <a:buChar char="o"/>
            </a:pPr>
            <a:r>
              <a:rPr lang="en-US" sz="2000" err="1">
                <a:ea typeface="+mn-lt"/>
                <a:cs typeface="+mn-lt"/>
              </a:rPr>
              <a:t>Approvazione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atti</a:t>
            </a:r>
            <a:r>
              <a:rPr lang="en-US" sz="2000" dirty="0">
                <a:ea typeface="+mn-lt"/>
                <a:cs typeface="+mn-lt"/>
              </a:rPr>
              <a:t> e </a:t>
            </a:r>
            <a:r>
              <a:rPr lang="en-US" sz="2000" err="1">
                <a:ea typeface="+mn-lt"/>
                <a:cs typeface="+mn-lt"/>
              </a:rPr>
              <a:t>graduatorie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della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procedura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selettiva</a:t>
            </a:r>
            <a:r>
              <a:rPr lang="en-US" sz="2000" dirty="0">
                <a:ea typeface="+mn-lt"/>
                <a:cs typeface="+mn-lt"/>
              </a:rPr>
              <a:t> art. 15:</a:t>
            </a:r>
            <a:endParaRPr lang="en-US" sz="2000" dirty="0">
              <a:latin typeface="+mj-lt"/>
              <a:ea typeface="+mj-ea"/>
              <a:cs typeface="+mj-cs"/>
            </a:endParaRPr>
          </a:p>
          <a:p>
            <a:pPr marL="1200150" lvl="2"/>
            <a:r>
              <a:rPr lang="en-US" sz="1600" dirty="0">
                <a:latin typeface="+mj-lt"/>
                <a:ea typeface="+mj-ea"/>
                <a:cs typeface="+mj-cs"/>
              </a:rPr>
              <a:t>Non </a:t>
            </a:r>
            <a:r>
              <a:rPr lang="en-US" sz="1600" err="1">
                <a:latin typeface="+mj-lt"/>
                <a:ea typeface="+mj-ea"/>
                <a:cs typeface="+mj-cs"/>
              </a:rPr>
              <a:t>si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err="1">
                <a:latin typeface="+mj-lt"/>
                <a:ea typeface="+mj-ea"/>
                <a:cs typeface="+mj-cs"/>
              </a:rPr>
              <a:t>parla</a:t>
            </a:r>
            <a:r>
              <a:rPr lang="en-US" sz="1600" dirty="0">
                <a:latin typeface="+mj-lt"/>
                <a:ea typeface="+mj-ea"/>
                <a:cs typeface="+mj-cs"/>
              </a:rPr>
              <a:t> di </a:t>
            </a:r>
            <a:r>
              <a:rPr lang="en-US" sz="1600" err="1">
                <a:latin typeface="+mj-lt"/>
                <a:ea typeface="+mj-ea"/>
                <a:cs typeface="+mj-cs"/>
              </a:rPr>
              <a:t>scorrimento</a:t>
            </a:r>
            <a:r>
              <a:rPr lang="en-US" sz="1600" dirty="0">
                <a:latin typeface="+mj-lt"/>
                <a:ea typeface="+mj-ea"/>
                <a:cs typeface="+mj-cs"/>
              </a:rPr>
              <a:t> di </a:t>
            </a:r>
            <a:r>
              <a:rPr lang="en-US" sz="1600" err="1">
                <a:latin typeface="+mj-lt"/>
                <a:ea typeface="+mj-ea"/>
                <a:cs typeface="+mj-cs"/>
              </a:rPr>
              <a:t>graduatorie</a:t>
            </a:r>
            <a:endParaRPr lang="en-US" sz="1600">
              <a:latin typeface="+mj-lt"/>
              <a:ea typeface="+mj-ea"/>
              <a:cs typeface="+mj-cs"/>
            </a:endParaRPr>
          </a:p>
          <a:p>
            <a:pPr marL="285750" indent="-285750"/>
            <a:r>
              <a:rPr lang="en-US" sz="2000" err="1">
                <a:latin typeface="+mj-lt"/>
                <a:ea typeface="+mj-ea"/>
                <a:cs typeface="+mj-cs"/>
              </a:rPr>
              <a:t>Attività</a:t>
            </a:r>
            <a:r>
              <a:rPr lang="en-US" sz="2000">
                <a:latin typeface="+mj-lt"/>
                <a:ea typeface="+mj-ea"/>
                <a:cs typeface="+mj-cs"/>
              </a:rPr>
              <a:t> </a:t>
            </a:r>
            <a:r>
              <a:rPr lang="en-US" sz="2000" err="1">
                <a:latin typeface="+mj-lt"/>
                <a:ea typeface="+mj-ea"/>
                <a:cs typeface="+mj-cs"/>
              </a:rPr>
              <a:t>fuori</a:t>
            </a:r>
            <a:r>
              <a:rPr lang="en-US" sz="2000">
                <a:latin typeface="+mj-lt"/>
                <a:ea typeface="+mj-ea"/>
                <a:cs typeface="+mj-cs"/>
              </a:rPr>
              <a:t> </a:t>
            </a:r>
            <a:r>
              <a:rPr lang="en-US" sz="2000" err="1">
                <a:latin typeface="+mj-lt"/>
                <a:ea typeface="+mj-ea"/>
                <a:cs typeface="+mj-cs"/>
              </a:rPr>
              <a:t>sede</a:t>
            </a:r>
            <a:r>
              <a:rPr lang="en-US" sz="2000">
                <a:latin typeface="+mj-lt"/>
                <a:ea typeface="+mj-ea"/>
                <a:cs typeface="+mj-cs"/>
              </a:rPr>
              <a:t>: </a:t>
            </a:r>
            <a:r>
              <a:rPr lang="en-US" sz="1600" err="1">
                <a:latin typeface="+mj-lt"/>
                <a:ea typeface="+mj-ea"/>
                <a:cs typeface="+mj-cs"/>
              </a:rPr>
              <a:t>emerse</a:t>
            </a:r>
            <a:r>
              <a:rPr lang="en-US" sz="1600">
                <a:latin typeface="+mj-lt"/>
                <a:ea typeface="+mj-ea"/>
                <a:cs typeface="+mj-cs"/>
              </a:rPr>
              <a:t> </a:t>
            </a:r>
            <a:r>
              <a:rPr lang="en-US" sz="1600" err="1">
                <a:latin typeface="+mj-lt"/>
                <a:ea typeface="+mj-ea"/>
                <a:cs typeface="+mj-cs"/>
              </a:rPr>
              <a:t>criticità</a:t>
            </a:r>
            <a:r>
              <a:rPr lang="en-US" sz="1600">
                <a:latin typeface="+mj-lt"/>
                <a:ea typeface="+mj-ea"/>
                <a:cs typeface="+mj-cs"/>
              </a:rPr>
              <a:t> --&gt; </a:t>
            </a:r>
            <a:r>
              <a:rPr lang="en-US" sz="1600" err="1">
                <a:latin typeface="+mj-lt"/>
                <a:ea typeface="+mj-ea"/>
                <a:cs typeface="+mj-cs"/>
              </a:rPr>
              <a:t>ampia</a:t>
            </a:r>
            <a:r>
              <a:rPr lang="en-US" sz="1600">
                <a:latin typeface="+mj-lt"/>
                <a:ea typeface="+mj-ea"/>
                <a:cs typeface="+mj-cs"/>
              </a:rPr>
              <a:t> </a:t>
            </a:r>
            <a:r>
              <a:rPr lang="en-US" sz="1600" err="1">
                <a:latin typeface="+mj-lt"/>
                <a:ea typeface="+mj-ea"/>
                <a:cs typeface="+mj-cs"/>
              </a:rPr>
              <a:t>discussione</a:t>
            </a:r>
            <a:endParaRPr lang="en-US" err="1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6866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D410-3D25-3F98-428A-8DFF1FCC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Report da </a:t>
            </a:r>
            <a:r>
              <a:rPr lang="en-US" b="1" dirty="0" err="1"/>
              <a:t>Assemblea</a:t>
            </a:r>
            <a:r>
              <a:rPr lang="en-US" b="1" dirty="0"/>
              <a:t> Nazionale R&amp;T </a:t>
            </a:r>
            <a:r>
              <a:rPr lang="en-US" dirty="0"/>
              <a:t> </a:t>
            </a:r>
            <a:br>
              <a:rPr lang="en-US" dirty="0"/>
            </a:br>
            <a:r>
              <a:rPr lang="en-US" sz="2000" dirty="0"/>
              <a:t>Pisa 21-22 </a:t>
            </a:r>
            <a:r>
              <a:rPr lang="en-US" sz="2000" dirty="0" err="1"/>
              <a:t>novembre</a:t>
            </a:r>
            <a:r>
              <a:rPr lang="en-US" sz="2000" dirty="0"/>
              <a:t> 2024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EA8F2-4788-6094-FD32-E71A24AC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63" y="2183458"/>
            <a:ext cx="10877576" cy="45612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+mj-lt"/>
                <a:ea typeface="+mj-ea"/>
                <a:cs typeface="+mj-cs"/>
              </a:rPr>
              <a:t>GdL</a:t>
            </a:r>
            <a:r>
              <a:rPr lang="en-US" sz="2000" b="1" dirty="0">
                <a:latin typeface="+mj-lt"/>
                <a:ea typeface="+mj-ea"/>
                <a:cs typeface="+mj-cs"/>
              </a:rPr>
              <a:t> e </a:t>
            </a:r>
            <a:r>
              <a:rPr lang="en-US" sz="2000" b="1" dirty="0" err="1">
                <a:latin typeface="+mj-lt"/>
                <a:ea typeface="+mj-ea"/>
                <a:cs typeface="+mj-cs"/>
              </a:rPr>
              <a:t>Conclusioni</a:t>
            </a:r>
            <a:endParaRPr lang="en-US" sz="2000" b="1">
              <a:latin typeface="+mj-lt"/>
              <a:ea typeface="+mj-ea"/>
              <a:cs typeface="+mj-cs"/>
            </a:endParaRPr>
          </a:p>
          <a:p>
            <a:pPr marL="285750" indent="-285750"/>
            <a:r>
              <a:rPr lang="en-US" sz="2000" dirty="0">
                <a:latin typeface="+mj-lt"/>
                <a:ea typeface="+mj-ea"/>
                <a:cs typeface="+mj-cs"/>
              </a:rPr>
              <a:t>il </a:t>
            </a:r>
            <a:r>
              <a:rPr lang="en-US" sz="2000" u="sng">
                <a:latin typeface="+mj-lt"/>
                <a:ea typeface="+mj-ea"/>
                <a:cs typeface="+mj-cs"/>
              </a:rPr>
              <a:t>GdL </a:t>
            </a:r>
            <a:r>
              <a:rPr lang="en-US" sz="2000" i="1" u="sng" err="1">
                <a:latin typeface="+mj-lt"/>
                <a:ea typeface="+mj-ea"/>
                <a:cs typeface="+mj-cs"/>
              </a:rPr>
              <a:t>Modalità</a:t>
            </a:r>
            <a:r>
              <a:rPr lang="en-US" sz="2000" i="1" u="sng">
                <a:latin typeface="+mj-lt"/>
                <a:ea typeface="+mj-ea"/>
                <a:cs typeface="+mj-cs"/>
              </a:rPr>
              <a:t>/</a:t>
            </a:r>
            <a:r>
              <a:rPr lang="en-US" sz="2000" i="1" u="sng" err="1">
                <a:latin typeface="+mj-lt"/>
                <a:ea typeface="+mj-ea"/>
                <a:cs typeface="+mj-cs"/>
              </a:rPr>
              <a:t>criticità</a:t>
            </a:r>
            <a:r>
              <a:rPr lang="en-US" sz="2000" i="1" u="sng">
                <a:latin typeface="+mj-lt"/>
                <a:ea typeface="+mj-ea"/>
                <a:cs typeface="+mj-cs"/>
              </a:rPr>
              <a:t>/</a:t>
            </a:r>
            <a:r>
              <a:rPr lang="en-US" sz="2000" i="1" u="sng" err="1">
                <a:latin typeface="+mj-lt"/>
                <a:ea typeface="+mj-ea"/>
                <a:cs typeface="+mj-cs"/>
              </a:rPr>
              <a:t>proposte</a:t>
            </a:r>
            <a:r>
              <a:rPr lang="en-US" sz="2000" i="1" u="sng">
                <a:latin typeface="+mj-lt"/>
                <a:ea typeface="+mj-ea"/>
                <a:cs typeface="+mj-cs"/>
              </a:rPr>
              <a:t> RUP</a:t>
            </a:r>
            <a:r>
              <a:rPr lang="en-US" sz="2000" dirty="0">
                <a:latin typeface="+mj-lt"/>
                <a:ea typeface="+mj-ea"/>
                <a:cs typeface="+mj-cs"/>
              </a:rPr>
              <a:t> (Giulia De Bonis, Matteo Bauce, Francesca Lo Cicero, Laura Bandiera, Vincenzo Spinoso...)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attiverà</a:t>
            </a:r>
            <a:r>
              <a:rPr lang="en-US" sz="2000" dirty="0">
                <a:latin typeface="+mj-lt"/>
                <a:ea typeface="+mj-ea"/>
                <a:cs typeface="+mj-cs"/>
              </a:rPr>
              <a:t> per </a:t>
            </a:r>
            <a:r>
              <a:rPr lang="en-US" sz="2000" dirty="0" err="1">
                <a:latin typeface="+mj-lt"/>
                <a:ea typeface="+mj-ea"/>
                <a:cs typeface="+mj-cs"/>
              </a:rPr>
              <a:t>individuare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una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proposta</a:t>
            </a:r>
            <a:r>
              <a:rPr lang="en-US" sz="2000" dirty="0">
                <a:latin typeface="+mj-lt"/>
                <a:ea typeface="+mj-ea"/>
                <a:cs typeface="+mj-cs"/>
              </a:rPr>
              <a:t> da far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circolare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nella</a:t>
            </a:r>
            <a:r>
              <a:rPr lang="en-US" sz="2000" dirty="0">
                <a:latin typeface="+mj-lt"/>
                <a:ea typeface="+mj-ea"/>
                <a:cs typeface="+mj-cs"/>
              </a:rPr>
              <a:t> nostra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assemblea</a:t>
            </a:r>
            <a:r>
              <a:rPr lang="en-US" sz="2000" dirty="0">
                <a:latin typeface="+mj-lt"/>
                <a:ea typeface="+mj-ea"/>
                <a:cs typeface="+mj-cs"/>
              </a:rPr>
              <a:t>,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alla</a:t>
            </a:r>
            <a:r>
              <a:rPr lang="en-US" sz="2000" dirty="0">
                <a:latin typeface="+mj-lt"/>
                <a:ea typeface="+mj-ea"/>
                <a:cs typeface="+mj-cs"/>
              </a:rPr>
              <a:t> luce di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quanto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emerso</a:t>
            </a:r>
            <a:r>
              <a:rPr lang="en-US" sz="2000" dirty="0">
                <a:latin typeface="+mj-lt"/>
                <a:ea typeface="+mj-ea"/>
                <a:cs typeface="+mj-cs"/>
              </a:rPr>
              <a:t> dal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sondaggio</a:t>
            </a:r>
            <a:r>
              <a:rPr lang="en-US" sz="2000" dirty="0">
                <a:latin typeface="+mj-lt"/>
                <a:ea typeface="+mj-ea"/>
                <a:cs typeface="+mj-cs"/>
              </a:rPr>
              <a:t> 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dalle</a:t>
            </a:r>
            <a:r>
              <a:rPr lang="en-US" sz="2000" dirty="0">
                <a:latin typeface="+mj-lt"/>
                <a:ea typeface="+mj-ea"/>
                <a:cs typeface="+mj-cs"/>
              </a:rPr>
              <a:t> successive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discussioni</a:t>
            </a:r>
            <a:r>
              <a:rPr lang="en-US" sz="2000" dirty="0">
                <a:latin typeface="+mj-lt"/>
                <a:ea typeface="+mj-ea"/>
                <a:cs typeface="+mj-cs"/>
              </a:rPr>
              <a:t>. Tale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proposta</a:t>
            </a:r>
            <a:r>
              <a:rPr lang="en-US" sz="2000" dirty="0">
                <a:latin typeface="+mj-lt"/>
                <a:ea typeface="+mj-ea"/>
                <a:cs typeface="+mj-cs"/>
              </a:rPr>
              <a:t>, </a:t>
            </a:r>
            <a:r>
              <a:rPr lang="en-US" sz="2000" dirty="0" err="1">
                <a:latin typeface="+mj-lt"/>
                <a:ea typeface="+mj-ea"/>
                <a:cs typeface="+mj-cs"/>
              </a:rPr>
              <a:t>elaborata</a:t>
            </a:r>
            <a:r>
              <a:rPr lang="en-US" sz="2000" dirty="0">
                <a:latin typeface="+mj-lt"/>
                <a:ea typeface="+mj-ea"/>
                <a:cs typeface="+mj-cs"/>
              </a:rPr>
              <a:t> 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condivisa</a:t>
            </a:r>
            <a:r>
              <a:rPr lang="en-US" sz="2000" dirty="0">
                <a:latin typeface="+mj-lt"/>
                <a:ea typeface="+mj-ea"/>
                <a:cs typeface="+mj-cs"/>
              </a:rPr>
              <a:t>,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sarà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sottoposta</a:t>
            </a:r>
            <a:r>
              <a:rPr lang="en-US" sz="2000" dirty="0">
                <a:latin typeface="+mj-lt"/>
                <a:ea typeface="+mj-ea"/>
                <a:cs typeface="+mj-cs"/>
              </a:rPr>
              <a:t> 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nome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dei</a:t>
            </a:r>
            <a:r>
              <a:rPr lang="en-US" sz="2000" dirty="0">
                <a:latin typeface="+mj-lt"/>
                <a:ea typeface="+mj-ea"/>
                <a:cs typeface="+mj-cs"/>
              </a:rPr>
              <a:t> R&amp;T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alla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dirigenza</a:t>
            </a:r>
            <a:r>
              <a:rPr lang="en-US" sz="2000" dirty="0">
                <a:latin typeface="+mj-lt"/>
                <a:ea typeface="+mj-ea"/>
                <a:cs typeface="+mj-cs"/>
              </a:rPr>
              <a:t> INFN.</a:t>
            </a:r>
          </a:p>
          <a:p>
            <a:pPr marL="285750" indent="-285750"/>
            <a:r>
              <a:rPr lang="en-US" sz="2000" dirty="0">
                <a:latin typeface="+mj-lt"/>
                <a:ea typeface="+mj-ea"/>
                <a:cs typeface="+mj-cs"/>
              </a:rPr>
              <a:t> il </a:t>
            </a:r>
            <a:r>
              <a:rPr lang="en-US" sz="2000" u="sng" err="1">
                <a:latin typeface="+mj-lt"/>
                <a:ea typeface="+mj-ea"/>
                <a:cs typeface="+mj-cs"/>
              </a:rPr>
              <a:t>GdL</a:t>
            </a:r>
            <a:r>
              <a:rPr lang="en-US" sz="2000" u="sng">
                <a:latin typeface="+mj-lt"/>
                <a:ea typeface="+mj-ea"/>
                <a:cs typeface="+mj-cs"/>
              </a:rPr>
              <a:t> </a:t>
            </a:r>
            <a:r>
              <a:rPr lang="en-US" sz="2000" i="1" u="sng" err="1">
                <a:latin typeface="+mj-lt"/>
                <a:ea typeface="+mj-ea"/>
                <a:cs typeface="+mj-cs"/>
              </a:rPr>
              <a:t>Polizza</a:t>
            </a:r>
            <a:r>
              <a:rPr lang="en-US" sz="2000" i="1" u="sng">
                <a:latin typeface="+mj-lt"/>
                <a:ea typeface="+mj-ea"/>
                <a:cs typeface="+mj-cs"/>
              </a:rPr>
              <a:t> sanitaria</a:t>
            </a:r>
            <a:r>
              <a:rPr lang="en-US" sz="2000" dirty="0">
                <a:latin typeface="+mj-lt"/>
                <a:ea typeface="+mj-ea"/>
                <a:cs typeface="+mj-cs"/>
              </a:rPr>
              <a:t> (Andrea Gottardo, Sandro Ventura, ...) è in via di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formazione</a:t>
            </a:r>
            <a:r>
              <a:rPr lang="en-US" sz="2000" dirty="0">
                <a:latin typeface="+mj-lt"/>
                <a:ea typeface="+mj-ea"/>
                <a:cs typeface="+mj-cs"/>
              </a:rPr>
              <a:t> 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sarebbe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opportuno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integrarlo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anche</a:t>
            </a:r>
            <a:r>
              <a:rPr lang="en-US" sz="2000" dirty="0">
                <a:latin typeface="+mj-lt"/>
                <a:ea typeface="+mj-ea"/>
                <a:cs typeface="+mj-cs"/>
              </a:rPr>
              <a:t> con un </a:t>
            </a:r>
            <a:r>
              <a:rPr lang="en-US" sz="2000" dirty="0" err="1">
                <a:latin typeface="+mj-lt"/>
                <a:ea typeface="+mj-ea"/>
                <a:cs typeface="+mj-cs"/>
              </a:rPr>
              <a:t>rappresentante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dei</a:t>
            </a:r>
            <a:r>
              <a:rPr lang="en-US" sz="2000" dirty="0">
                <a:latin typeface="+mj-lt"/>
                <a:ea typeface="+mj-ea"/>
                <a:cs typeface="+mj-cs"/>
              </a:rPr>
              <a:t> TA. </a:t>
            </a:r>
          </a:p>
          <a:p>
            <a:pPr marL="285750" indent="-285750"/>
            <a:r>
              <a:rPr lang="en-US" sz="2000" dirty="0">
                <a:latin typeface="+mj-lt"/>
                <a:ea typeface="+mj-ea"/>
                <a:cs typeface="+mj-cs"/>
              </a:rPr>
              <a:t> il </a:t>
            </a:r>
            <a:r>
              <a:rPr lang="en-US" sz="2000" u="sng" err="1">
                <a:latin typeface="+mj-lt"/>
                <a:ea typeface="+mj-ea"/>
                <a:cs typeface="+mj-cs"/>
              </a:rPr>
              <a:t>GdL</a:t>
            </a:r>
            <a:r>
              <a:rPr lang="en-US" sz="2000" u="sng">
                <a:latin typeface="+mj-lt"/>
                <a:ea typeface="+mj-ea"/>
                <a:cs typeface="+mj-cs"/>
              </a:rPr>
              <a:t> </a:t>
            </a:r>
            <a:r>
              <a:rPr lang="en-US" sz="2000" i="1" u="sng" err="1">
                <a:latin typeface="+mj-lt"/>
                <a:ea typeface="+mj-ea"/>
                <a:cs typeface="+mj-cs"/>
              </a:rPr>
              <a:t>Rapporti</a:t>
            </a:r>
            <a:r>
              <a:rPr lang="en-US" sz="2000" i="1" u="sng">
                <a:latin typeface="+mj-lt"/>
                <a:ea typeface="+mj-ea"/>
                <a:cs typeface="+mj-cs"/>
              </a:rPr>
              <a:t> con </a:t>
            </a:r>
            <a:r>
              <a:rPr lang="en-US" sz="2000" i="1" u="sng" err="1">
                <a:latin typeface="+mj-lt"/>
                <a:ea typeface="+mj-ea"/>
                <a:cs typeface="+mj-cs"/>
              </a:rPr>
              <a:t>l'Università</a:t>
            </a:r>
            <a:r>
              <a:rPr lang="en-US" sz="2000" dirty="0">
                <a:latin typeface="+mj-lt"/>
                <a:ea typeface="+mj-ea"/>
                <a:cs typeface="+mj-cs"/>
              </a:rPr>
              <a:t> (Paolo Azzurri, Matteo Bauce, Giacomo Ortona, Grazia Luparello, Davide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Falchieri</a:t>
            </a:r>
            <a:r>
              <a:rPr lang="en-US" sz="2000" dirty="0">
                <a:latin typeface="+mj-lt"/>
                <a:ea typeface="+mj-ea"/>
                <a:cs typeface="+mj-cs"/>
              </a:rPr>
              <a:t>...) </a:t>
            </a:r>
            <a:r>
              <a:rPr lang="en-US" sz="2000" dirty="0" err="1">
                <a:latin typeface="+mj-lt"/>
                <a:ea typeface="+mj-ea"/>
                <a:cs typeface="+mj-cs"/>
              </a:rPr>
              <a:t>farà</a:t>
            </a:r>
            <a:r>
              <a:rPr lang="en-US" sz="2000" dirty="0">
                <a:latin typeface="+mj-lt"/>
                <a:ea typeface="+mj-ea"/>
                <a:cs typeface="+mj-cs"/>
              </a:rPr>
              <a:t> il punto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della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situazione</a:t>
            </a:r>
            <a:r>
              <a:rPr lang="en-US" sz="2000" dirty="0">
                <a:latin typeface="+mj-lt"/>
                <a:ea typeface="+mj-ea"/>
                <a:cs typeface="+mj-cs"/>
              </a:rPr>
              <a:t>, </a:t>
            </a:r>
            <a:r>
              <a:rPr lang="en-US" sz="2000" dirty="0" err="1">
                <a:latin typeface="+mj-lt"/>
                <a:ea typeface="+mj-ea"/>
                <a:cs typeface="+mj-cs"/>
              </a:rPr>
              <a:t>una</a:t>
            </a:r>
            <a:r>
              <a:rPr lang="en-US" sz="2000" dirty="0">
                <a:latin typeface="+mj-lt"/>
                <a:ea typeface="+mj-ea"/>
                <a:cs typeface="+mj-cs"/>
              </a:rPr>
              <a:t> volta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reperite</a:t>
            </a:r>
            <a:r>
              <a:rPr lang="en-US" sz="2000" dirty="0">
                <a:latin typeface="+mj-lt"/>
                <a:ea typeface="+mj-ea"/>
                <a:cs typeface="+mj-cs"/>
              </a:rPr>
              <a:t> le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convenzioni</a:t>
            </a:r>
            <a:r>
              <a:rPr lang="en-US" sz="2000" dirty="0">
                <a:latin typeface="+mj-lt"/>
                <a:ea typeface="+mj-ea"/>
                <a:cs typeface="+mj-cs"/>
              </a:rPr>
              <a:t> INFN-Università per le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varie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sedi</a:t>
            </a:r>
            <a:r>
              <a:rPr lang="en-US" sz="2000" dirty="0">
                <a:latin typeface="+mj-lt"/>
                <a:ea typeface="+mj-ea"/>
                <a:cs typeface="+mj-cs"/>
              </a:rPr>
              <a:t>, con </a:t>
            </a:r>
            <a:r>
              <a:rPr lang="en-US" sz="2000" dirty="0" err="1">
                <a:latin typeface="+mj-lt"/>
                <a:ea typeface="+mj-ea"/>
                <a:cs typeface="+mj-cs"/>
              </a:rPr>
              <a:t>l'obiettivo</a:t>
            </a:r>
            <a:r>
              <a:rPr lang="en-US" sz="2000" dirty="0">
                <a:latin typeface="+mj-lt"/>
                <a:ea typeface="+mj-ea"/>
                <a:cs typeface="+mj-cs"/>
              </a:rPr>
              <a:t> di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confrontare</a:t>
            </a:r>
            <a:r>
              <a:rPr lang="en-US" sz="2000" dirty="0">
                <a:latin typeface="+mj-lt"/>
                <a:ea typeface="+mj-ea"/>
                <a:cs typeface="+mj-cs"/>
              </a:rPr>
              <a:t> le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situazioni</a:t>
            </a:r>
            <a:r>
              <a:rPr lang="en-US" sz="2000" dirty="0">
                <a:latin typeface="+mj-lt"/>
                <a:ea typeface="+mj-ea"/>
                <a:cs typeface="+mj-cs"/>
              </a:rPr>
              <a:t> in </a:t>
            </a:r>
            <a:r>
              <a:rPr lang="en-US" sz="2000" dirty="0" err="1">
                <a:latin typeface="+mj-lt"/>
                <a:ea typeface="+mj-ea"/>
                <a:cs typeface="+mj-cs"/>
              </a:rPr>
              <a:t>essere</a:t>
            </a:r>
            <a:r>
              <a:rPr lang="en-US" sz="2000" dirty="0">
                <a:latin typeface="+mj-lt"/>
                <a:ea typeface="+mj-ea"/>
                <a:cs typeface="+mj-cs"/>
              </a:rPr>
              <a:t> 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individuare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possibili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azioni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condivise</a:t>
            </a:r>
            <a:r>
              <a:rPr lang="en-US" sz="2000" dirty="0">
                <a:latin typeface="+mj-lt"/>
                <a:ea typeface="+mj-ea"/>
                <a:cs typeface="+mj-cs"/>
              </a:rPr>
              <a:t>.</a:t>
            </a:r>
          </a:p>
          <a:p>
            <a:pPr lvl="2"/>
            <a:endParaRPr lang="en-US" sz="1200">
              <a:latin typeface="+mj-lt"/>
              <a:ea typeface="+mj-ea"/>
              <a:cs typeface="+mj-cs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sz="1600">
              <a:latin typeface="+mj-lt"/>
              <a:ea typeface="+mj-ea"/>
              <a:cs typeface="+mj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2362989-8C3D-F37D-CE9B-E7ADCD304939}"/>
              </a:ext>
            </a:extLst>
          </p:cNvPr>
          <p:cNvSpPr txBox="1"/>
          <p:nvPr/>
        </p:nvSpPr>
        <p:spPr>
          <a:xfrm>
            <a:off x="4009366" y="1599172"/>
            <a:ext cx="8180171" cy="923330"/>
          </a:xfrm>
          <a:prstGeom prst="rect">
            <a:avLst/>
          </a:prstGeom>
          <a:solidFill>
            <a:srgbClr val="AAA18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/>
              <a:t>In generale, per numerosi temi di discussione emerge come filo conduttore la </a:t>
            </a:r>
            <a:r>
              <a:rPr lang="it-IT" b="1" dirty="0"/>
              <a:t>difficoltà di trovare un corretto trade-off</a:t>
            </a:r>
            <a:r>
              <a:rPr lang="it-IT" dirty="0"/>
              <a:t> tra istanze/esigenze/</a:t>
            </a:r>
            <a:r>
              <a:rPr lang="it-IT" b="1" dirty="0"/>
              <a:t>specificità locali</a:t>
            </a:r>
            <a:r>
              <a:rPr lang="it-IT" dirty="0"/>
              <a:t> e indicazioni/</a:t>
            </a:r>
            <a:r>
              <a:rPr lang="it-IT" b="1" dirty="0"/>
              <a:t>soluzioni nazionali</a:t>
            </a:r>
            <a:r>
              <a:rPr lang="it-IT" dirty="0"/>
              <a:t> e definite/applicate centralmente</a:t>
            </a:r>
          </a:p>
        </p:txBody>
      </p:sp>
    </p:spTree>
    <p:extLst>
      <p:ext uri="{BB962C8B-B14F-4D97-AF65-F5344CB8AC3E}">
        <p14:creationId xmlns:p14="http://schemas.microsoft.com/office/powerpoint/2010/main" val="208804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D410-3D25-3F98-428A-8DFF1FCC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Concorso </a:t>
            </a:r>
            <a:r>
              <a:rPr lang="en-US" b="1" dirty="0" err="1"/>
              <a:t>Ricercatori</a:t>
            </a:r>
            <a:r>
              <a:rPr lang="en-US" b="1" dirty="0"/>
              <a:t> III </a:t>
            </a:r>
            <a:r>
              <a:rPr lang="en-US" b="1" dirty="0" err="1"/>
              <a:t>livello</a:t>
            </a:r>
            <a:endParaRPr lang="it-IT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EA8F2-4788-6094-FD32-E71A24AC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63" y="2183458"/>
            <a:ext cx="11573887" cy="4482452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dirty="0" err="1">
                <a:latin typeface="+mj-lt"/>
                <a:ea typeface="+mj-ea"/>
                <a:cs typeface="+mj-cs"/>
              </a:rPr>
              <a:t>Qualche</a:t>
            </a:r>
            <a:r>
              <a:rPr lang="en-US" sz="2400" b="1" dirty="0">
                <a:latin typeface="+mj-lt"/>
                <a:ea typeface="+mj-ea"/>
                <a:cs typeface="+mj-cs"/>
              </a:rPr>
              <a:t> info...</a:t>
            </a:r>
          </a:p>
          <a:p>
            <a:r>
              <a:rPr lang="en-US" sz="2400" dirty="0">
                <a:latin typeface="+mj-lt"/>
                <a:ea typeface="+mj-ea"/>
                <a:cs typeface="+mj-cs"/>
              </a:rPr>
              <a:t>Bandi con </a:t>
            </a:r>
            <a:r>
              <a:rPr lang="en-US" sz="2400" dirty="0" err="1">
                <a:latin typeface="+mj-lt"/>
                <a:ea typeface="+mj-ea"/>
                <a:cs typeface="+mj-cs"/>
              </a:rPr>
              <a:t>profilo</a:t>
            </a:r>
            <a:r>
              <a:rPr lang="en-US" sz="2400" dirty="0">
                <a:latin typeface="+mj-lt"/>
                <a:ea typeface="+mj-ea"/>
                <a:cs typeface="+mj-cs"/>
              </a:rPr>
              <a:t> da </a:t>
            </a:r>
            <a:r>
              <a:rPr lang="en-US" sz="2400" dirty="0" err="1">
                <a:latin typeface="+mj-lt"/>
                <a:ea typeface="+mj-ea"/>
                <a:cs typeface="+mj-cs"/>
              </a:rPr>
              <a:t>Ricercatore</a:t>
            </a:r>
            <a:r>
              <a:rPr lang="en-US" sz="2400" dirty="0">
                <a:latin typeface="+mj-lt"/>
                <a:ea typeface="+mj-ea"/>
                <a:cs typeface="+mj-cs"/>
              </a:rPr>
              <a:t> (</a:t>
            </a:r>
            <a:r>
              <a:rPr lang="en-US" sz="2500" dirty="0">
                <a:latin typeface="+mj-lt"/>
                <a:ea typeface="+mj-ea"/>
                <a:cs typeface="+mj-cs"/>
              </a:rPr>
              <a:t>50 </a:t>
            </a:r>
            <a:r>
              <a:rPr lang="en-US" sz="2500" dirty="0" err="1">
                <a:latin typeface="+mj-lt"/>
                <a:ea typeface="+mj-ea"/>
                <a:cs typeface="+mj-cs"/>
              </a:rPr>
              <a:t>posti</a:t>
            </a:r>
            <a:r>
              <a:rPr lang="en-US" sz="2500" dirty="0">
                <a:latin typeface="+mj-lt"/>
                <a:ea typeface="+mj-ea"/>
                <a:cs typeface="+mj-cs"/>
              </a:rPr>
              <a:t>: 40 </a:t>
            </a:r>
            <a:r>
              <a:rPr lang="en-US" sz="2500" dirty="0" err="1">
                <a:latin typeface="+mj-lt"/>
                <a:ea typeface="+mj-ea"/>
                <a:cs typeface="+mj-cs"/>
              </a:rPr>
              <a:t>sperimentali</a:t>
            </a:r>
            <a:r>
              <a:rPr lang="en-US" sz="2500" dirty="0">
                <a:latin typeface="+mj-lt"/>
                <a:ea typeface="+mj-ea"/>
                <a:cs typeface="+mj-cs"/>
              </a:rPr>
              <a:t> + 10 </a:t>
            </a:r>
            <a:r>
              <a:rPr lang="en-US" sz="2500" dirty="0" err="1">
                <a:latin typeface="+mj-lt"/>
                <a:ea typeface="+mj-ea"/>
                <a:cs typeface="+mj-cs"/>
              </a:rPr>
              <a:t>teorici</a:t>
            </a:r>
            <a:r>
              <a:rPr lang="en-US" sz="2500" dirty="0">
                <a:latin typeface="+mj-lt"/>
                <a:ea typeface="+mj-ea"/>
                <a:cs typeface="+mj-cs"/>
              </a:rPr>
              <a:t>)</a:t>
            </a:r>
            <a:r>
              <a:rPr lang="en-US" sz="2400" dirty="0">
                <a:latin typeface="+mj-lt"/>
                <a:ea typeface="+mj-ea"/>
                <a:cs typeface="+mj-cs"/>
              </a:rPr>
              <a:t>. TI/INFN/R3/27372 e TI/INFN/R3/27373 </a:t>
            </a:r>
            <a:r>
              <a:rPr lang="en-US" sz="2400" dirty="0" err="1">
                <a:latin typeface="+mj-lt"/>
                <a:ea typeface="+mj-ea"/>
                <a:cs typeface="+mj-cs"/>
              </a:rPr>
              <a:t>sono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stati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pubblicati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sulla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pagina</a:t>
            </a:r>
            <a:r>
              <a:rPr lang="en-US" sz="2400" dirty="0">
                <a:latin typeface="+mj-lt"/>
                <a:ea typeface="+mj-ea"/>
                <a:cs typeface="+mj-cs"/>
              </a:rPr>
              <a:t> web INFN "</a:t>
            </a:r>
            <a:r>
              <a:rPr lang="en-US" sz="2400" dirty="0" err="1">
                <a:latin typeface="+mj-lt"/>
                <a:ea typeface="+mj-ea"/>
                <a:cs typeface="+mj-cs"/>
              </a:rPr>
              <a:t>Opportunità</a:t>
            </a:r>
            <a:r>
              <a:rPr lang="en-US" sz="2400" dirty="0">
                <a:latin typeface="+mj-lt"/>
                <a:ea typeface="+mj-ea"/>
                <a:cs typeface="+mj-cs"/>
              </a:rPr>
              <a:t> di </a:t>
            </a:r>
            <a:r>
              <a:rPr lang="en-US" sz="2400" dirty="0" err="1">
                <a:latin typeface="+mj-lt"/>
                <a:ea typeface="+mj-ea"/>
                <a:cs typeface="+mj-cs"/>
              </a:rPr>
              <a:t>lavoro</a:t>
            </a:r>
            <a:r>
              <a:rPr lang="en-US" sz="2400" dirty="0">
                <a:latin typeface="+mj-lt"/>
                <a:ea typeface="+mj-ea"/>
                <a:cs typeface="+mj-cs"/>
              </a:rPr>
              <a:t>":</a:t>
            </a:r>
            <a:br>
              <a:rPr lang="en-US" sz="2400" dirty="0">
                <a:latin typeface="+mj-lt"/>
                <a:ea typeface="+mj-ea"/>
                <a:cs typeface="+mj-cs"/>
              </a:rPr>
            </a:br>
            <a:br>
              <a:rPr lang="en-US" sz="2400" dirty="0">
                <a:latin typeface="+mj-lt"/>
                <a:ea typeface="+mj-ea"/>
                <a:cs typeface="+mj-cs"/>
              </a:rPr>
            </a:br>
            <a:r>
              <a:rPr lang="en-US" sz="2400" dirty="0"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https://jobs.dsi.infn.it/index.php?tipo=Tempo%20Indeterminato</a:t>
            </a:r>
            <a:br>
              <a:rPr lang="en-US" sz="2400" dirty="0">
                <a:latin typeface="+mj-lt"/>
                <a:ea typeface="+mj-ea"/>
                <a:cs typeface="+mj-cs"/>
              </a:rPr>
            </a:br>
            <a:br>
              <a:rPr lang="en-US" sz="2400" dirty="0">
                <a:latin typeface="+mj-lt"/>
                <a:ea typeface="+mj-ea"/>
                <a:cs typeface="+mj-cs"/>
              </a:rPr>
            </a:br>
            <a:r>
              <a:rPr lang="en-US" sz="2400" dirty="0">
                <a:latin typeface="+mj-lt"/>
                <a:ea typeface="+mj-ea"/>
                <a:cs typeface="+mj-cs"/>
              </a:rPr>
              <a:t>(e </a:t>
            </a:r>
            <a:r>
              <a:rPr lang="en-US" sz="2400" dirty="0" err="1">
                <a:latin typeface="+mj-lt"/>
                <a:ea typeface="+mj-ea"/>
                <a:cs typeface="+mj-cs"/>
              </a:rPr>
              <a:t>anche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sul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portale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inPA</a:t>
            </a:r>
            <a:r>
              <a:rPr lang="en-US" sz="2400" dirty="0">
                <a:latin typeface="+mj-lt"/>
                <a:ea typeface="+mj-ea"/>
                <a:cs typeface="+mj-cs"/>
              </a:rPr>
              <a:t>)</a:t>
            </a:r>
            <a:endParaRPr lang="en-US" sz="2400" dirty="0">
              <a:ea typeface="+mj-ea"/>
              <a:cs typeface="+mj-cs"/>
            </a:endParaRPr>
          </a:p>
          <a:p>
            <a:r>
              <a:rPr lang="en-US" sz="2400" dirty="0">
                <a:latin typeface="+mj-lt"/>
                <a:ea typeface="+mj-ea"/>
                <a:cs typeface="+mj-cs"/>
              </a:rPr>
              <a:t>Termine di </a:t>
            </a:r>
            <a:r>
              <a:rPr lang="en-US" sz="2400" dirty="0" err="1">
                <a:latin typeface="+mj-lt"/>
                <a:ea typeface="+mj-ea"/>
                <a:cs typeface="+mj-cs"/>
              </a:rPr>
              <a:t>scadenza</a:t>
            </a:r>
            <a:r>
              <a:rPr lang="en-US" sz="2400" dirty="0">
                <a:latin typeface="+mj-lt"/>
                <a:ea typeface="+mj-ea"/>
                <a:cs typeface="+mj-cs"/>
              </a:rPr>
              <a:t> per la </a:t>
            </a:r>
            <a:r>
              <a:rPr lang="en-US" sz="2400" dirty="0" err="1">
                <a:latin typeface="+mj-lt"/>
                <a:ea typeface="+mj-ea"/>
                <a:cs typeface="+mj-cs"/>
              </a:rPr>
              <a:t>presentazione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della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domanda</a:t>
            </a:r>
            <a:r>
              <a:rPr lang="en-US" sz="2400" dirty="0">
                <a:latin typeface="+mj-lt"/>
                <a:ea typeface="+mj-ea"/>
                <a:cs typeface="+mj-cs"/>
              </a:rPr>
              <a:t>: ore 16:00  CET del 9 </a:t>
            </a:r>
            <a:r>
              <a:rPr lang="en-US" sz="2400" dirty="0" err="1">
                <a:latin typeface="+mj-lt"/>
                <a:ea typeface="+mj-ea"/>
                <a:cs typeface="+mj-cs"/>
              </a:rPr>
              <a:t>gennaio</a:t>
            </a:r>
            <a:r>
              <a:rPr lang="en-US" sz="2400" dirty="0">
                <a:latin typeface="+mj-lt"/>
                <a:ea typeface="+mj-ea"/>
                <a:cs typeface="+mj-cs"/>
              </a:rPr>
              <a:t> 2025.</a:t>
            </a:r>
          </a:p>
          <a:p>
            <a:r>
              <a:rPr lang="en-US" sz="2400" dirty="0">
                <a:latin typeface="+mj-lt"/>
                <a:ea typeface="+mj-ea"/>
                <a:cs typeface="+mj-cs"/>
              </a:rPr>
              <a:t>Nel </a:t>
            </a:r>
            <a:r>
              <a:rPr lang="en-US" sz="2400" err="1">
                <a:latin typeface="+mj-lt"/>
                <a:ea typeface="+mj-ea"/>
                <a:cs typeface="+mj-cs"/>
              </a:rPr>
              <a:t>portale</a:t>
            </a:r>
            <a:r>
              <a:rPr lang="en-US" sz="2400" dirty="0">
                <a:latin typeface="+mj-lt"/>
                <a:ea typeface="+mj-ea"/>
                <a:cs typeface="+mj-cs"/>
              </a:rPr>
              <a:t>, </a:t>
            </a:r>
            <a:r>
              <a:rPr lang="en-US" sz="2400" err="1">
                <a:latin typeface="+mj-lt"/>
                <a:ea typeface="+mj-ea"/>
                <a:cs typeface="+mj-cs"/>
              </a:rPr>
              <a:t>cercando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err="1">
                <a:latin typeface="+mj-lt"/>
                <a:ea typeface="+mj-ea"/>
                <a:cs typeface="+mj-cs"/>
              </a:rPr>
              <a:t>i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err="1">
                <a:latin typeface="+mj-lt"/>
                <a:ea typeface="+mj-ea"/>
                <a:cs typeface="+mj-cs"/>
              </a:rPr>
              <a:t>concorsi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err="1">
                <a:latin typeface="+mj-lt"/>
                <a:ea typeface="+mj-ea"/>
                <a:cs typeface="+mj-cs"/>
              </a:rPr>
              <a:t>precedenti</a:t>
            </a:r>
            <a:r>
              <a:rPr lang="en-US" sz="2400" dirty="0">
                <a:latin typeface="+mj-lt"/>
                <a:ea typeface="+mj-ea"/>
                <a:cs typeface="+mj-cs"/>
              </a:rPr>
              <a:t>, è </a:t>
            </a:r>
            <a:r>
              <a:rPr lang="en-US" sz="2400" err="1">
                <a:latin typeface="+mj-lt"/>
                <a:ea typeface="+mj-ea"/>
                <a:cs typeface="+mj-cs"/>
              </a:rPr>
              <a:t>possibile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err="1">
                <a:latin typeface="+mj-lt"/>
                <a:ea typeface="+mj-ea"/>
                <a:cs typeface="+mj-cs"/>
              </a:rPr>
              <a:t>consultare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err="1">
                <a:latin typeface="+mj-lt"/>
                <a:ea typeface="+mj-ea"/>
                <a:cs typeface="+mj-cs"/>
              </a:rPr>
              <a:t>i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err="1">
                <a:latin typeface="+mj-lt"/>
                <a:ea typeface="+mj-ea"/>
                <a:cs typeface="+mj-cs"/>
              </a:rPr>
              <a:t>testi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err="1">
                <a:latin typeface="+mj-lt"/>
                <a:ea typeface="+mj-ea"/>
                <a:cs typeface="+mj-cs"/>
              </a:rPr>
              <a:t>delle</a:t>
            </a:r>
            <a:r>
              <a:rPr lang="en-US" sz="2400" dirty="0">
                <a:latin typeface="+mj-lt"/>
                <a:ea typeface="+mj-ea"/>
                <a:cs typeface="+mj-cs"/>
              </a:rPr>
              <a:t> prove </a:t>
            </a:r>
            <a:r>
              <a:rPr lang="en-US" sz="2400" err="1">
                <a:latin typeface="+mj-lt"/>
                <a:ea typeface="+mj-ea"/>
                <a:cs typeface="+mj-cs"/>
              </a:rPr>
              <a:t>d'esame</a:t>
            </a:r>
            <a:endParaRPr lang="en-US" sz="2400">
              <a:latin typeface="+mj-lt"/>
              <a:ea typeface="+mj-ea"/>
              <a:cs typeface="+mj-cs"/>
            </a:endParaRPr>
          </a:p>
          <a:p>
            <a:r>
              <a:rPr lang="en-US" sz="2400" dirty="0">
                <a:latin typeface="+mj-lt"/>
                <a:ea typeface="+mj-ea"/>
                <a:cs typeface="+mj-cs"/>
              </a:rPr>
              <a:t>La </a:t>
            </a:r>
            <a:r>
              <a:rPr lang="en-US" sz="2400" dirty="0" err="1">
                <a:latin typeface="+mj-lt"/>
                <a:ea typeface="+mj-ea"/>
                <a:cs typeface="+mj-cs"/>
              </a:rPr>
              <a:t>partecipazione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>
                <a:latin typeface="+mj-lt"/>
                <a:ea typeface="+mj-ea"/>
                <a:cs typeface="+mj-cs"/>
              </a:rPr>
              <a:t>per</a:t>
            </a:r>
            <a:r>
              <a:rPr lang="en-US" sz="2400" dirty="0">
                <a:latin typeface="+mj-lt"/>
                <a:ea typeface="+mj-ea"/>
                <a:cs typeface="+mj-cs"/>
              </a:rPr>
              <a:t> </a:t>
            </a:r>
            <a:r>
              <a:rPr lang="en-US" sz="2400" err="1">
                <a:latin typeface="+mj-lt"/>
                <a:ea typeface="+mj-ea"/>
                <a:cs typeface="+mj-cs"/>
              </a:rPr>
              <a:t>i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profili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teorico</a:t>
            </a:r>
            <a:r>
              <a:rPr lang="en-US" sz="2400" dirty="0">
                <a:latin typeface="+mj-lt"/>
                <a:ea typeface="+mj-ea"/>
                <a:cs typeface="+mj-cs"/>
              </a:rPr>
              <a:t> e </a:t>
            </a:r>
            <a:r>
              <a:rPr lang="en-US" sz="2400" dirty="0" err="1">
                <a:latin typeface="+mj-lt"/>
                <a:ea typeface="+mj-ea"/>
                <a:cs typeface="+mj-cs"/>
              </a:rPr>
              <a:t>sperimentale</a:t>
            </a:r>
            <a:r>
              <a:rPr lang="en-US" sz="2400" dirty="0">
                <a:latin typeface="+mj-lt"/>
                <a:ea typeface="+mj-ea"/>
                <a:cs typeface="+mj-cs"/>
              </a:rPr>
              <a:t> non è </a:t>
            </a:r>
            <a:r>
              <a:rPr lang="en-US" sz="2400" dirty="0" err="1">
                <a:latin typeface="+mj-lt"/>
                <a:ea typeface="+mj-ea"/>
                <a:cs typeface="+mj-cs"/>
              </a:rPr>
              <a:t>mutuamente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esclusiva</a:t>
            </a:r>
            <a:r>
              <a:rPr lang="en-US" sz="2400" dirty="0">
                <a:latin typeface="+mj-lt"/>
                <a:ea typeface="+mj-ea"/>
                <a:cs typeface="+mj-cs"/>
              </a:rPr>
              <a:t>, </a:t>
            </a:r>
            <a:r>
              <a:rPr lang="en-US" sz="2400" dirty="0" err="1">
                <a:latin typeface="+mj-lt"/>
                <a:ea typeface="+mj-ea"/>
                <a:cs typeface="+mj-cs"/>
              </a:rPr>
              <a:t>si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può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latin typeface="+mj-lt"/>
                <a:ea typeface="+mj-ea"/>
                <a:cs typeface="+mj-cs"/>
              </a:rPr>
              <a:t>concorrere</a:t>
            </a:r>
            <a:r>
              <a:rPr lang="en-US" sz="2400" dirty="0">
                <a:latin typeface="+mj-lt"/>
                <a:ea typeface="+mj-ea"/>
                <a:cs typeface="+mj-cs"/>
              </a:rPr>
              <a:t> per </a:t>
            </a:r>
            <a:r>
              <a:rPr lang="en-US" sz="2400" dirty="0" err="1">
                <a:latin typeface="+mj-lt"/>
                <a:ea typeface="+mj-ea"/>
                <a:cs typeface="+mj-cs"/>
              </a:rPr>
              <a:t>entrambi</a:t>
            </a:r>
            <a:endParaRPr lang="en-US" sz="2400">
              <a:latin typeface="+mj-lt"/>
              <a:ea typeface="+mj-ea"/>
              <a:cs typeface="+mj-cs"/>
            </a:endParaRPr>
          </a:p>
          <a:p>
            <a:r>
              <a:rPr lang="en-US" sz="2400" dirty="0" err="1">
                <a:latin typeface="+mj-lt"/>
                <a:ea typeface="+mj-ea"/>
                <a:cs typeface="+mj-cs"/>
              </a:rPr>
              <a:t>Qualche</a:t>
            </a:r>
            <a:r>
              <a:rPr lang="en-US" sz="2400" dirty="0">
                <a:latin typeface="+mj-lt"/>
                <a:ea typeface="+mj-ea"/>
                <a:cs typeface="+mj-cs"/>
              </a:rPr>
              <a:t> caveat per la </a:t>
            </a:r>
            <a:r>
              <a:rPr lang="en-US" sz="2400" dirty="0" err="1">
                <a:latin typeface="+mj-lt"/>
                <a:ea typeface="+mj-ea"/>
                <a:cs typeface="+mj-cs"/>
              </a:rPr>
              <a:t>partecipazione</a:t>
            </a:r>
            <a:r>
              <a:rPr lang="en-US" sz="2400" dirty="0">
                <a:latin typeface="+mj-lt"/>
                <a:ea typeface="+mj-ea"/>
                <a:cs typeface="+mj-cs"/>
              </a:rPr>
              <a:t> di </a:t>
            </a:r>
            <a:r>
              <a:rPr lang="en-US" sz="2400" dirty="0" err="1">
                <a:latin typeface="+mj-lt"/>
                <a:ea typeface="+mj-ea"/>
                <a:cs typeface="+mj-cs"/>
              </a:rPr>
              <a:t>candidati</a:t>
            </a:r>
            <a:r>
              <a:rPr lang="en-US" sz="2400" dirty="0">
                <a:latin typeface="+mj-lt"/>
                <a:ea typeface="+mj-ea"/>
                <a:cs typeface="+mj-cs"/>
              </a:rPr>
              <a:t> non di </a:t>
            </a:r>
            <a:r>
              <a:rPr lang="en-US" sz="2400" dirty="0" err="1">
                <a:latin typeface="+mj-lt"/>
                <a:ea typeface="+mj-ea"/>
                <a:cs typeface="+mj-cs"/>
              </a:rPr>
              <a:t>cittadinanza</a:t>
            </a:r>
            <a:r>
              <a:rPr lang="en-US" sz="2400" dirty="0">
                <a:latin typeface="+mj-lt"/>
                <a:ea typeface="+mj-ea"/>
                <a:cs typeface="+mj-cs"/>
              </a:rPr>
              <a:t> </a:t>
            </a:r>
            <a:r>
              <a:rPr lang="en-US" sz="2400" err="1">
                <a:latin typeface="+mj-lt"/>
                <a:ea typeface="+mj-ea"/>
                <a:cs typeface="+mj-cs"/>
              </a:rPr>
              <a:t>europea</a:t>
            </a:r>
          </a:p>
          <a:p>
            <a:endParaRPr lang="en-US" sz="2000">
              <a:latin typeface="+mj-lt"/>
              <a:ea typeface="+mj-ea"/>
              <a:cs typeface="+mj-cs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sz="160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7842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D410-3D25-3F98-428A-8DFF1FCC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err="1"/>
              <a:t>Assemblea</a:t>
            </a:r>
            <a:r>
              <a:rPr lang="en-US" b="1"/>
              <a:t> Locale R&amp;T </a:t>
            </a:r>
            <a:r>
              <a:rPr lang="en-US"/>
              <a:t> </a:t>
            </a:r>
            <a:br>
              <a:rPr lang="en-US"/>
            </a:br>
            <a:endParaRPr lang="en-US" sz="2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EA8F2-4788-6094-FD32-E71A24AC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63" y="2183458"/>
            <a:ext cx="11363679" cy="45612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+mj-lt"/>
                <a:ea typeface="+mj-ea"/>
                <a:cs typeface="+mj-cs"/>
              </a:rPr>
              <a:t>Qualche</a:t>
            </a:r>
            <a:r>
              <a:rPr lang="en-US" sz="2000" b="1" dirty="0"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atin typeface="+mj-lt"/>
                <a:ea typeface="+mj-ea"/>
                <a:cs typeface="+mj-cs"/>
              </a:rPr>
              <a:t>problematica</a:t>
            </a:r>
            <a:r>
              <a:rPr lang="en-US" sz="2000" b="1" dirty="0">
                <a:latin typeface="+mj-lt"/>
                <a:ea typeface="+mj-ea"/>
                <a:cs typeface="+mj-cs"/>
              </a:rPr>
              <a:t> locale...</a:t>
            </a:r>
          </a:p>
          <a:p>
            <a:r>
              <a:rPr lang="en-US" sz="2000" dirty="0" err="1">
                <a:latin typeface="+mj-lt"/>
                <a:ea typeface="+mj-ea"/>
                <a:cs typeface="+mj-cs"/>
              </a:rPr>
              <a:t>L’ateneo</a:t>
            </a:r>
            <a:r>
              <a:rPr lang="en-US" sz="2000" dirty="0">
                <a:latin typeface="+mj-lt"/>
                <a:ea typeface="+mj-ea"/>
                <a:cs typeface="+mj-cs"/>
              </a:rPr>
              <a:t> ha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annunciato</a:t>
            </a:r>
            <a:r>
              <a:rPr lang="en-US" sz="2000" dirty="0">
                <a:latin typeface="+mj-lt"/>
                <a:ea typeface="+mj-ea"/>
                <a:cs typeface="+mj-cs"/>
              </a:rPr>
              <a:t> la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chiusura</a:t>
            </a:r>
            <a:r>
              <a:rPr lang="en-US" sz="2000" dirty="0">
                <a:latin typeface="+mj-lt"/>
                <a:ea typeface="+mj-ea"/>
                <a:cs typeface="+mj-cs"/>
              </a:rPr>
              <a:t> di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alcuni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b="1" dirty="0">
                <a:latin typeface="+mj-lt"/>
                <a:ea typeface="+mj-ea"/>
                <a:cs typeface="+mj-cs"/>
              </a:rPr>
              <a:t>account uniroma1</a:t>
            </a:r>
            <a:r>
              <a:rPr lang="en-US" sz="2000" dirty="0">
                <a:latin typeface="+mj-lt"/>
                <a:ea typeface="+mj-ea"/>
                <a:cs typeface="+mj-cs"/>
              </a:rPr>
              <a:t> il 31/12/24 .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Secondo </a:t>
            </a:r>
            <a:r>
              <a:rPr lang="en-US" sz="2000" dirty="0" err="1">
                <a:latin typeface="+mj-lt"/>
                <a:ea typeface="+mj-ea"/>
                <a:cs typeface="+mj-cs"/>
              </a:rPr>
              <a:t>gli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accordi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dei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mesi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scorsi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l’INFN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dovrebbe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inviare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una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lista</a:t>
            </a:r>
            <a:r>
              <a:rPr lang="en-US" sz="2000" dirty="0">
                <a:latin typeface="+mj-lt"/>
                <a:ea typeface="+mj-ea"/>
                <a:cs typeface="+mj-cs"/>
              </a:rPr>
              <a:t> di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propri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dipendenti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che</a:t>
            </a:r>
            <a:r>
              <a:rPr lang="en-US" sz="2000" dirty="0">
                <a:latin typeface="+mj-lt"/>
                <a:ea typeface="+mj-ea"/>
                <a:cs typeface="+mj-cs"/>
              </a:rPr>
              <a:t> (a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diverso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titolo</a:t>
            </a:r>
            <a:r>
              <a:rPr lang="en-US" sz="2000" dirty="0">
                <a:latin typeface="+mj-lt"/>
                <a:ea typeface="+mj-ea"/>
                <a:cs typeface="+mj-cs"/>
              </a:rPr>
              <a:t>) </a:t>
            </a:r>
            <a:r>
              <a:rPr lang="en-US" sz="2000" dirty="0" err="1">
                <a:latin typeface="+mj-lt"/>
                <a:ea typeface="+mj-ea"/>
                <a:cs typeface="+mj-cs"/>
              </a:rPr>
              <a:t>necessitano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dell’account</a:t>
            </a:r>
            <a:r>
              <a:rPr lang="en-US" sz="2000" dirty="0">
                <a:latin typeface="+mj-lt"/>
                <a:ea typeface="+mj-ea"/>
                <a:cs typeface="+mj-cs"/>
              </a:rPr>
              <a:t> uniroma1; </a:t>
            </a:r>
            <a:r>
              <a:rPr lang="en-US" sz="2000" dirty="0" err="1">
                <a:latin typeface="+mj-lt"/>
                <a:ea typeface="+mj-ea"/>
                <a:cs typeface="+mj-cs"/>
              </a:rPr>
              <a:t>questa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lista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viene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approvata</a:t>
            </a:r>
            <a:r>
              <a:rPr lang="en-US" sz="2000" dirty="0">
                <a:latin typeface="+mj-lt"/>
                <a:ea typeface="+mj-ea"/>
                <a:cs typeface="+mj-cs"/>
              </a:rPr>
              <a:t> in Consiglio di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Dipartimento</a:t>
            </a:r>
            <a:r>
              <a:rPr lang="en-US" sz="2000" dirty="0">
                <a:latin typeface="+mj-lt"/>
                <a:ea typeface="+mj-ea"/>
                <a:cs typeface="+mj-cs"/>
              </a:rPr>
              <a:t> e poi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trasmessa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agli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uffici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competenti</a:t>
            </a:r>
            <a:r>
              <a:rPr lang="en-US" sz="2000" dirty="0">
                <a:latin typeface="+mj-lt"/>
                <a:ea typeface="+mj-ea"/>
                <a:cs typeface="+mj-cs"/>
              </a:rPr>
              <a:t> di Sapienza. Questa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procedura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va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fatta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ogni</a:t>
            </a:r>
            <a:r>
              <a:rPr lang="en-US" sz="2000" dirty="0">
                <a:latin typeface="+mj-lt"/>
                <a:ea typeface="+mj-ea"/>
                <a:cs typeface="+mj-cs"/>
              </a:rPr>
              <a:t> anno e </a:t>
            </a:r>
            <a:r>
              <a:rPr lang="en-US" sz="2000" dirty="0" err="1">
                <a:latin typeface="+mj-lt"/>
                <a:ea typeface="+mj-ea"/>
                <a:cs typeface="+mj-cs"/>
              </a:rPr>
              <a:t>l’ultima</a:t>
            </a:r>
            <a:r>
              <a:rPr lang="en-US" sz="2000" dirty="0">
                <a:latin typeface="+mj-lt"/>
                <a:ea typeface="+mj-ea"/>
                <a:cs typeface="+mj-cs"/>
              </a:rPr>
              <a:t> volta è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stata</a:t>
            </a:r>
            <a:r>
              <a:rPr lang="en-US" sz="2000" dirty="0">
                <a:latin typeface="+mj-lt"/>
                <a:ea typeface="+mj-ea"/>
                <a:cs typeface="+mj-cs"/>
              </a:rPr>
              <a:t> 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giugno</a:t>
            </a:r>
            <a:r>
              <a:rPr lang="en-US" sz="2000" dirty="0">
                <a:latin typeface="+mj-lt"/>
                <a:ea typeface="+mj-ea"/>
                <a:cs typeface="+mj-cs"/>
              </a:rPr>
              <a:t> 2024.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Quasi tutti </a:t>
            </a:r>
            <a:r>
              <a:rPr lang="en-US" sz="2000" dirty="0" err="1">
                <a:latin typeface="+mj-lt"/>
                <a:ea typeface="+mj-ea"/>
                <a:cs typeface="+mj-cs"/>
              </a:rPr>
              <a:t>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nominativi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che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hanno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ricevuto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l'alert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erano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nella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lista</a:t>
            </a:r>
            <a:r>
              <a:rPr lang="en-US" sz="2000" dirty="0">
                <a:latin typeface="+mj-lt"/>
                <a:ea typeface="+mj-ea"/>
                <a:cs typeface="+mj-cs"/>
              </a:rPr>
              <a:t>, il Preside di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Facoltà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sta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occupando</a:t>
            </a:r>
            <a:r>
              <a:rPr lang="en-US" sz="2000" dirty="0">
                <a:latin typeface="+mj-lt"/>
                <a:ea typeface="+mj-ea"/>
                <a:cs typeface="+mj-cs"/>
              </a:rPr>
              <a:t> di </a:t>
            </a:r>
            <a:r>
              <a:rPr lang="en-US" sz="2000" dirty="0" err="1">
                <a:latin typeface="+mj-lt"/>
                <a:ea typeface="+mj-ea"/>
                <a:cs typeface="+mj-cs"/>
              </a:rPr>
              <a:t>risolvere</a:t>
            </a:r>
            <a:r>
              <a:rPr lang="en-US" sz="2000" dirty="0">
                <a:latin typeface="+mj-lt"/>
                <a:ea typeface="+mj-ea"/>
                <a:cs typeface="+mj-cs"/>
              </a:rPr>
              <a:t> la </a:t>
            </a:r>
            <a:r>
              <a:rPr lang="en-US" sz="2000" dirty="0" err="1">
                <a:latin typeface="+mj-lt"/>
                <a:ea typeface="+mj-ea"/>
                <a:cs typeface="+mj-cs"/>
              </a:rPr>
              <a:t>faccenda</a:t>
            </a:r>
            <a:r>
              <a:rPr lang="en-US" sz="2000" dirty="0">
                <a:latin typeface="+mj-lt"/>
                <a:ea typeface="+mj-ea"/>
                <a:cs typeface="+mj-cs"/>
              </a:rPr>
              <a:t> con </a:t>
            </a:r>
            <a:r>
              <a:rPr lang="en-US" sz="2000" dirty="0" err="1">
                <a:latin typeface="+mj-lt"/>
                <a:ea typeface="+mj-ea"/>
                <a:cs typeface="+mj-cs"/>
              </a:rPr>
              <a:t>gli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uffici</a:t>
            </a: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latin typeface="+mj-lt"/>
                <a:ea typeface="+mj-ea"/>
                <a:cs typeface="+mj-cs"/>
              </a:rPr>
              <a:t>competenti</a:t>
            </a:r>
            <a:r>
              <a:rPr lang="en-US" sz="2000" dirty="0">
                <a:latin typeface="+mj-lt"/>
                <a:ea typeface="+mj-ea"/>
                <a:cs typeface="+mj-cs"/>
              </a:rPr>
              <a:t>.</a:t>
            </a:r>
            <a:endParaRPr lang="en-US" sz="1100" dirty="0">
              <a:latin typeface="+mj-lt"/>
              <a:ea typeface="+mj-ea"/>
              <a:cs typeface="+mj-cs"/>
            </a:endParaRPr>
          </a:p>
          <a:p>
            <a:r>
              <a:rPr lang="en-US" sz="2000" b="1" dirty="0">
                <a:latin typeface="+mj-lt"/>
                <a:ea typeface="+mj-ea"/>
                <a:cs typeface="+mj-cs"/>
              </a:rPr>
              <a:t>Altro...?</a:t>
            </a:r>
            <a:br>
              <a:rPr lang="en-US" sz="1100" dirty="0">
                <a:latin typeface="+mj-lt"/>
                <a:ea typeface="+mj-ea"/>
                <a:cs typeface="+mj-cs"/>
              </a:rPr>
            </a:br>
            <a:br>
              <a:rPr lang="en-US" sz="1100" dirty="0">
                <a:latin typeface="+mj-lt"/>
                <a:ea typeface="+mj-ea"/>
                <a:cs typeface="+mj-cs"/>
              </a:rPr>
            </a:br>
            <a:endParaRPr lang="en-US" sz="1100">
              <a:latin typeface="+mj-lt"/>
              <a:ea typeface="+mj-ea"/>
              <a:cs typeface="+mj-cs"/>
            </a:endParaRPr>
          </a:p>
          <a:p>
            <a:endParaRPr lang="en-US" sz="160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939779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7F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AccentBoxVTI</vt:lpstr>
      <vt:lpstr>Assemblea Locale Ricercatori e Tecnologi</vt:lpstr>
      <vt:lpstr>Report da Assemblea Nazionale R&amp;T   Pisa 21-22 novembre 2024</vt:lpstr>
      <vt:lpstr>Legge di bilancio: novità</vt:lpstr>
      <vt:lpstr>Report da Assemblea Nazionale R&amp;T   Pisa 21-22 novembre 2024</vt:lpstr>
      <vt:lpstr>Report da Assemblea Nazionale R&amp;T   Pisa 21-22 novembre 2024</vt:lpstr>
      <vt:lpstr>Report da Assemblea Nazionale R&amp;T   Pisa 21-22 novembre 2024</vt:lpstr>
      <vt:lpstr>Report da Assemblea Nazionale R&amp;T   Pisa 21-22 novembre 2024</vt:lpstr>
      <vt:lpstr>Concorso Ricercatori III livello</vt:lpstr>
      <vt:lpstr>Assemblea Locale R&amp;T   </vt:lpstr>
      <vt:lpstr>Assemblea Locale R&amp;T   </vt:lpstr>
      <vt:lpstr>Presentazione standard di PowerPoint</vt:lpstr>
      <vt:lpstr>Assemblea Nazionale R&amp;T   Pisa 21-22 novembre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1084</cp:revision>
  <dcterms:created xsi:type="dcterms:W3CDTF">2024-12-17T09:56:31Z</dcterms:created>
  <dcterms:modified xsi:type="dcterms:W3CDTF">2024-12-17T15:54:00Z</dcterms:modified>
</cp:coreProperties>
</file>