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73" r:id="rId3"/>
    <p:sldId id="269" r:id="rId4"/>
    <p:sldId id="274" r:id="rId5"/>
    <p:sldId id="257" r:id="rId6"/>
    <p:sldId id="258" r:id="rId7"/>
    <p:sldId id="262" r:id="rId8"/>
    <p:sldId id="263" r:id="rId9"/>
    <p:sldId id="264" r:id="rId10"/>
    <p:sldId id="275" r:id="rId11"/>
    <p:sldId id="272" r:id="rId12"/>
    <p:sldId id="267" r:id="rId13"/>
    <p:sldId id="259" r:id="rId14"/>
    <p:sldId id="271" r:id="rId15"/>
    <p:sldId id="261" r:id="rId16"/>
    <p:sldId id="260" r:id="rId17"/>
    <p:sldId id="268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9"/>
    <p:restoredTop sz="94245"/>
  </p:normalViewPr>
  <p:slideViewPr>
    <p:cSldViewPr snapToGrid="0">
      <p:cViewPr varScale="1">
        <p:scale>
          <a:sx n="109" d="100"/>
          <a:sy n="109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00945-9B73-264C-AD2F-5FEA18243034}" type="datetimeFigureOut">
              <a:rPr lang="it-IT" smtClean="0"/>
              <a:t>20/12/24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37A25-099D-0C48-A281-995980BC2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00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Plot from -6 </a:t>
            </a:r>
            <a:r>
              <a:rPr lang="it-IT" dirty="0" err="1"/>
              <a:t>until</a:t>
            </a:r>
            <a:r>
              <a:rPr lang="it-IT" dirty="0"/>
              <a:t> 6 </a:t>
            </a:r>
            <a:r>
              <a:rPr lang="it-IT" dirty="0" err="1"/>
              <a:t>meters</a:t>
            </a:r>
            <a:r>
              <a:rPr lang="it-IT" dirty="0"/>
              <a:t> make </a:t>
            </a:r>
            <a:r>
              <a:rPr lang="it-IT" dirty="0" err="1"/>
              <a:t>same</a:t>
            </a:r>
            <a:r>
              <a:rPr lang="it-IT" dirty="0"/>
              <a:t> plot.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37A25-099D-0C48-A281-995980BC251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13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0AE3-6EB8-6D4A-7E7B-BB328C362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EAAE6-8479-6BCD-33AA-3CD5512BC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CDF7F-EF9F-3188-2A66-380E1553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CDDB-3705-49FD-B71F-DD36A230B2BD}" type="datetimeFigureOut">
              <a:rPr lang="en-IN" smtClean="0"/>
              <a:t>20/12/24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B6D6E-4F53-1CD3-37E2-0F812A88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782A3-1100-7FB8-8448-7DC77FF1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620-1C1A-49B6-B3D7-422CD625D815}" type="slidenum">
              <a:rPr lang="en-IN" smtClean="0"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855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E0CB-B04E-E183-C5C2-7DDF6476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71F62-B755-4864-1DB7-6EF018293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DDEA-AC7D-30A4-9C1B-CB8BB3D6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CDDB-3705-49FD-B71F-DD36A230B2BD}" type="datetimeFigureOut">
              <a:rPr lang="en-IN" smtClean="0"/>
              <a:t>20/12/24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7E765-DE58-E18B-BA8E-635F314E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E24EF-0951-295C-A492-1F75C4E5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620-1C1A-49B6-B3D7-422CD625D815}" type="slidenum">
              <a:rPr lang="en-IN" smtClean="0"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483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B21DE6-E032-0B20-308A-D5BA4EB6F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1BB3E-E27B-0F62-7687-EFE681A75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F2D53-ADAF-22BC-CEA4-A832BBFB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CDDB-3705-49FD-B71F-DD36A230B2BD}" type="datetimeFigureOut">
              <a:rPr lang="en-IN" smtClean="0"/>
              <a:t>20/12/24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57FFE-63A7-9F5D-4725-C64F4008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8EA99-DEBD-4A29-EF1F-EBD4C309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620-1C1A-49B6-B3D7-422CD625D815}" type="slidenum">
              <a:rPr lang="en-IN" smtClean="0"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389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B37D-D7B0-6527-14B5-8A75E62F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78A3-6DED-1F2C-4414-76697FDC2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C743F-267A-A786-9984-3E18CAC2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CDDB-3705-49FD-B71F-DD36A230B2BD}" type="datetimeFigureOut">
              <a:rPr lang="en-IN" smtClean="0"/>
              <a:t>20/12/24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D16F9-6B2F-A907-F832-015B5787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398C8-577A-0A13-FA8A-E932BB9B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620-1C1A-49B6-B3D7-422CD625D815}" type="slidenum">
              <a:rPr lang="en-IN" smtClean="0"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026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6A3D-787F-3392-2DBB-0F60E52A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F4644-B2A6-0988-614D-A93CE654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57254-ECAC-020A-BCCA-86BC368D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CDDB-3705-49FD-B71F-DD36A230B2BD}" type="datetimeFigureOut">
              <a:rPr lang="en-IN" smtClean="0"/>
              <a:t>20/12/24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20563-4769-204E-9ACB-40225219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848AB-B719-8428-AC8D-4FC14A4D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620-1C1A-49B6-B3D7-422CD625D815}" type="slidenum">
              <a:rPr lang="en-IN" smtClean="0"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762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1200-3074-FEF4-18A6-E21B093B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631B2-0146-D461-332E-E5209E050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0D6C5-5E62-05CA-BD2A-929D570F9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74F61-EAEF-C7BF-00E7-157F2A68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CDDB-3705-49FD-B71F-DD36A230B2BD}" type="datetimeFigureOut">
              <a:rPr lang="en-IN" smtClean="0"/>
              <a:t>20/12/24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35FA7-658B-B49E-9A1C-26FFCCFF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E9237-C76B-C5CC-5018-DE6D3562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620-1C1A-49B6-B3D7-422CD625D815}" type="slidenum">
              <a:rPr lang="en-IN" smtClean="0"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640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F798-7202-0F2B-663F-20E8184A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32219-6BF8-186D-FDCB-9D6177AFF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6F6C2-89E9-98A3-58DA-6FCDA8FEA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3E92C-14B6-B1F7-A7F1-9DACB8E1A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846A1-7F41-1D35-32D7-D43844520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33B220-D9C3-84E6-BC13-4173F830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CDDB-3705-49FD-B71F-DD36A230B2BD}" type="datetimeFigureOut">
              <a:rPr lang="en-IN" smtClean="0"/>
              <a:t>20/12/24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7C4438-7790-2FC5-EB66-4984F697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81A5C9-61E9-B9A0-6380-09A6D253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620-1C1A-49B6-B3D7-422CD625D815}" type="slidenum">
              <a:rPr lang="en-IN" smtClean="0"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10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67CBF-FBF3-2106-EA77-D998ACB1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75039-0050-9234-D2BF-856598D2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CDDB-3705-49FD-B71F-DD36A230B2BD}" type="datetimeFigureOut">
              <a:rPr lang="en-IN" smtClean="0"/>
              <a:t>20/12/24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1CD9A-05C9-34E1-FBB4-8C98B7E9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D15D7-6DFD-407F-8C70-097800D3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620-1C1A-49B6-B3D7-422CD625D815}" type="slidenum">
              <a:rPr lang="en-IN" smtClean="0"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725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FA329-37FF-3B11-ABFB-14CC62A0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CDDB-3705-49FD-B71F-DD36A230B2BD}" type="datetimeFigureOut">
              <a:rPr lang="en-IN" smtClean="0"/>
              <a:t>20/12/24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AEAE7-5E96-3AC4-4147-3ADFDA1B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1FCA-B34C-E631-27F3-19E6C51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620-1C1A-49B6-B3D7-422CD625D815}" type="slidenum">
              <a:rPr lang="en-IN" smtClean="0"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121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5CB6-36DE-EF75-059C-8626AEF4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FA39F-84D5-895A-6BF7-7C03F1C1A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896BA-5642-152E-2C4C-B36DA9194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8B426-6588-D61A-38B3-C2CB0E85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CDDB-3705-49FD-B71F-DD36A230B2BD}" type="datetimeFigureOut">
              <a:rPr lang="en-IN" smtClean="0"/>
              <a:t>20/12/24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F1139-B4E2-81F7-783F-DE08B644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D3CFC-2DEA-4B13-D912-F8B0B98D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620-1C1A-49B6-B3D7-422CD625D815}" type="slidenum">
              <a:rPr lang="en-IN" smtClean="0"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343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233A-A53B-4891-06E0-E75991CD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477781-D98D-1CE7-50F2-7E9A38ECA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19D4A-2A2B-ACCE-841C-CA2AB9EAF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2274B-BD02-3406-97CC-913A1551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CDDB-3705-49FD-B71F-DD36A230B2BD}" type="datetimeFigureOut">
              <a:rPr lang="en-IN" smtClean="0"/>
              <a:t>20/12/24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B13AB-2C65-05CD-94EF-00869EC5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3A27F-D5C6-335A-246E-7C5A1FE1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620-1C1A-49B6-B3D7-422CD625D815}" type="slidenum">
              <a:rPr lang="en-IN" smtClean="0"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44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FF9DA4-69B7-5642-EDC4-ABC00016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BE15D-97EA-9FE9-2884-E5FF03A5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2FAD0-BB99-1BDC-29C8-46CCFF254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CCDDB-3705-49FD-B71F-DD36A230B2BD}" type="datetimeFigureOut">
              <a:rPr lang="en-IN" smtClean="0"/>
              <a:t>20/12/24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F1A92-64CC-C1BB-55BE-4393E036E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7DB3B-BB34-BC93-DF5A-57DB77867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1E620-1C1A-49B6-B3D7-422CD625D815}" type="slidenum">
              <a:rPr lang="en-IN" smtClean="0"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958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pdt-rd-monitoring.web.cern.ch/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timber.cern.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20CBD0-C4DE-CA3C-D3B4-825B5E766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3025" y="918854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it-IT" sz="4000" b="1" dirty="0">
                <a:solidFill>
                  <a:schemeClr val="tx2"/>
                </a:solidFill>
                <a:latin typeface="Aptos" panose="020B0004020202020204" pitchFamily="34" charset="0"/>
              </a:rPr>
              <a:t>CMS </a:t>
            </a:r>
            <a:r>
              <a:rPr lang="it-IT" sz="4000" b="1" dirty="0" err="1">
                <a:solidFill>
                  <a:schemeClr val="tx2"/>
                </a:solidFill>
                <a:latin typeface="Aptos" panose="020B0004020202020204" pitchFamily="34" charset="0"/>
              </a:rPr>
              <a:t>young</a:t>
            </a:r>
            <a:r>
              <a:rPr lang="it-IT" sz="4000" b="1" dirty="0">
                <a:solidFill>
                  <a:schemeClr val="tx2"/>
                </a:solidFill>
                <a:latin typeface="Aptos" panose="020B0004020202020204" pitchFamily="34" charset="0"/>
              </a:rPr>
              <a:t> meeting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AE37DC7-D453-EE9E-3C5D-F716358CD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7014" y="3371916"/>
            <a:ext cx="4805691" cy="3447216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/>
                </a:solidFill>
                <a:latin typeface="Aptos" panose="020B0004020202020204" pitchFamily="34" charset="0"/>
              </a:rPr>
              <a:t>20/12/2024</a:t>
            </a:r>
          </a:p>
          <a:p>
            <a:pPr algn="l"/>
            <a:endParaRPr lang="it-IT" b="1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algn="l"/>
            <a:r>
              <a:rPr lang="it-IT" b="1" dirty="0">
                <a:solidFill>
                  <a:schemeClr val="tx2"/>
                </a:solidFill>
                <a:latin typeface="Aptos" panose="020B0004020202020204" pitchFamily="34" charset="0"/>
              </a:rPr>
              <a:t>Nicola (PhD </a:t>
            </a:r>
            <a:r>
              <a:rPr lang="it-IT" b="1" dirty="0" err="1">
                <a:solidFill>
                  <a:schemeClr val="tx2"/>
                </a:solidFill>
                <a:latin typeface="Aptos" panose="020B0004020202020204" pitchFamily="34" charset="0"/>
              </a:rPr>
              <a:t>student</a:t>
            </a:r>
            <a:r>
              <a:rPr lang="it-IT" b="1" dirty="0">
                <a:solidFill>
                  <a:schemeClr val="tx2"/>
                </a:solidFill>
                <a:latin typeface="Aptos" panose="020B0004020202020204" pitchFamily="34" charset="0"/>
              </a:rPr>
              <a:t>) and </a:t>
            </a:r>
            <a:r>
              <a:rPr lang="it-IT" b="1" dirty="0" err="1">
                <a:solidFill>
                  <a:schemeClr val="tx2"/>
                </a:solidFill>
                <a:latin typeface="Aptos" panose="020B0004020202020204" pitchFamily="34" charset="0"/>
              </a:rPr>
              <a:t>Umesh</a:t>
            </a:r>
            <a:r>
              <a:rPr lang="it-IT" b="1" dirty="0">
                <a:solidFill>
                  <a:schemeClr val="tx2"/>
                </a:solidFill>
                <a:latin typeface="Aptos" panose="020B0004020202020204" pitchFamily="34" charset="0"/>
              </a:rPr>
              <a:t> (Post-doc)</a:t>
            </a:r>
          </a:p>
          <a:p>
            <a:pPr algn="l"/>
            <a:endParaRPr lang="it-IT" b="1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algn="l"/>
            <a:r>
              <a:rPr lang="en-IN" b="1" dirty="0">
                <a:solidFill>
                  <a:schemeClr val="tx2"/>
                </a:solidFill>
                <a:latin typeface="Aptos" panose="020B0004020202020204" pitchFamily="34" charset="0"/>
              </a:rPr>
              <a:t>Dose rate measurement at GIF++  (25-27 Nov 2024)</a:t>
            </a:r>
            <a:endParaRPr lang="it-IT" sz="1800" b="1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it-IT" sz="500" dirty="0">
              <a:solidFill>
                <a:schemeClr val="tx2"/>
              </a:solidFill>
            </a:endParaRPr>
          </a:p>
          <a:p>
            <a:pPr algn="l"/>
            <a:endParaRPr lang="it-IT" sz="500" dirty="0">
              <a:solidFill>
                <a:schemeClr val="tx2"/>
              </a:solidFill>
            </a:endParaRPr>
          </a:p>
        </p:txBody>
      </p:sp>
      <p:pic>
        <p:nvPicPr>
          <p:cNvPr id="4" name="Immagine 3" descr="Immagine che contiene logo, simbolo, Carattere, schermata&#10;&#10;Descrizione generata automaticamente">
            <a:extLst>
              <a:ext uri="{FF2B5EF4-FFF2-40B4-BE49-F238E27FC236}">
                <a16:creationId xmlns:a16="http://schemas.microsoft.com/office/drawing/2014/main" id="{37D4FD96-8CF1-915C-9A97-B54656C8E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8" y="570230"/>
            <a:ext cx="2609734" cy="140273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magine 4" descr="Immagine che contiene testo, Elementi grafici, grafica, Carattere&#10;&#10;Descrizione generata automaticamente">
            <a:extLst>
              <a:ext uri="{FF2B5EF4-FFF2-40B4-BE49-F238E27FC236}">
                <a16:creationId xmlns:a16="http://schemas.microsoft.com/office/drawing/2014/main" id="{9350D1FF-17B7-A2D0-8C80-CF0B4EFEE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6" y="4653408"/>
            <a:ext cx="1910665" cy="1918608"/>
          </a:xfrm>
          <a:prstGeom prst="rect">
            <a:avLst/>
          </a:prstGeom>
        </p:spPr>
      </p:pic>
      <p:pic>
        <p:nvPicPr>
          <p:cNvPr id="6" name="Immagine 5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CF3F76D4-4F22-CB33-D940-8E4F7F8EB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05" y="715660"/>
            <a:ext cx="2459892" cy="1111871"/>
          </a:xfrm>
          <a:prstGeom prst="rect">
            <a:avLst/>
          </a:prstGeom>
        </p:spPr>
      </p:pic>
      <p:pic>
        <p:nvPicPr>
          <p:cNvPr id="7" name="Immagine 6" descr="Immagine che contiene test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C8AC7601-8F51-DC3E-A339-2120CC99A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31" y="5205962"/>
            <a:ext cx="2770033" cy="1103351"/>
          </a:xfrm>
          <a:prstGeom prst="rect">
            <a:avLst/>
          </a:prstGeom>
        </p:spPr>
      </p:pic>
      <p:pic>
        <p:nvPicPr>
          <p:cNvPr id="10" name="Immagine 9" descr="Immagine che contiene testo, logo, Carattere, schermata&#10;&#10;Descrizione generata automaticamente">
            <a:extLst>
              <a:ext uri="{FF2B5EF4-FFF2-40B4-BE49-F238E27FC236}">
                <a16:creationId xmlns:a16="http://schemas.microsoft.com/office/drawing/2014/main" id="{85276752-B35F-E39F-5415-63119D522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8" y="2783236"/>
            <a:ext cx="25781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7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980BD1-D25B-8975-1330-E12EFA28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>
                <a:latin typeface="Aptos" panose="020B0004020202020204" pitchFamily="34" charset="0"/>
              </a:rPr>
              <a:t>Summary</a:t>
            </a:r>
            <a:r>
              <a:rPr lang="it-IT" sz="3600" b="1" dirty="0">
                <a:latin typeface="Aptos" panose="020B0004020202020204" pitchFamily="34" charset="0"/>
              </a:rPr>
              <a:t> of CMS activities 2024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AB971-AACA-86EB-E719-B6D5E9C2A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Aptos" panose="020B0004020202020204" pitchFamily="34" charset="0"/>
              </a:rPr>
              <a:t>Test </a:t>
            </a:r>
            <a:r>
              <a:rPr lang="it-IT" dirty="0" err="1">
                <a:latin typeface="Aptos" panose="020B0004020202020204" pitchFamily="34" charset="0"/>
              </a:rPr>
              <a:t>beam</a:t>
            </a:r>
            <a:r>
              <a:rPr lang="it-IT" dirty="0">
                <a:latin typeface="Aptos" panose="020B0004020202020204" pitchFamily="34" charset="0"/>
              </a:rPr>
              <a:t> </a:t>
            </a:r>
            <a:r>
              <a:rPr lang="it-IT" dirty="0" err="1">
                <a:latin typeface="Aptos" panose="020B0004020202020204" pitchFamily="34" charset="0"/>
              </a:rPr>
              <a:t>at</a:t>
            </a:r>
            <a:r>
              <a:rPr lang="it-IT" dirty="0">
                <a:latin typeface="Aptos" panose="020B0004020202020204" pitchFamily="34" charset="0"/>
              </a:rPr>
              <a:t> GIF++ luglio (CMS-RPC and RPC </a:t>
            </a:r>
            <a:r>
              <a:rPr lang="it-IT" dirty="0" err="1">
                <a:latin typeface="Aptos" panose="020B0004020202020204" pitchFamily="34" charset="0"/>
              </a:rPr>
              <a:t>EcoGas@GIF</a:t>
            </a:r>
            <a:r>
              <a:rPr lang="it-IT" dirty="0">
                <a:latin typeface="Aptos" panose="020B0004020202020204" pitchFamily="34" charset="0"/>
              </a:rPr>
              <a:t>++)</a:t>
            </a:r>
          </a:p>
          <a:p>
            <a:r>
              <a:rPr lang="it-IT" dirty="0" err="1">
                <a:latin typeface="Aptos" panose="020B0004020202020204" pitchFamily="34" charset="0"/>
              </a:rPr>
              <a:t>Summer</a:t>
            </a:r>
            <a:r>
              <a:rPr lang="it-IT" dirty="0">
                <a:latin typeface="Aptos" panose="020B0004020202020204" pitchFamily="34" charset="0"/>
              </a:rPr>
              <a:t> CMS </a:t>
            </a:r>
            <a:r>
              <a:rPr lang="it-IT" dirty="0" err="1">
                <a:latin typeface="Aptos" panose="020B0004020202020204" pitchFamily="34" charset="0"/>
              </a:rPr>
              <a:t>Muon</a:t>
            </a:r>
            <a:r>
              <a:rPr lang="it-IT" dirty="0">
                <a:latin typeface="Aptos" panose="020B0004020202020204" pitchFamily="34" charset="0"/>
              </a:rPr>
              <a:t> week</a:t>
            </a:r>
          </a:p>
          <a:p>
            <a:r>
              <a:rPr lang="it-IT" sz="2800" dirty="0">
                <a:latin typeface="Aptos" panose="020B0004020202020204" pitchFamily="34" charset="0"/>
              </a:rPr>
              <a:t>«</a:t>
            </a:r>
            <a:r>
              <a:rPr lang="en-US" sz="2800" dirty="0">
                <a:latin typeface="Aptos" panose="020B0004020202020204" pitchFamily="34" charset="0"/>
              </a:rPr>
              <a:t>Upgraded simulation of the CERN Gamma Irradiation Facility (GIF++)” - XVII international Conference RPC2024</a:t>
            </a:r>
            <a:r>
              <a:rPr lang="it-IT" sz="2800" dirty="0">
                <a:latin typeface="Aptos" panose="020B0004020202020204" pitchFamily="34" charset="0"/>
              </a:rPr>
              <a:t>, Santiago di Compostela, 9-13 </a:t>
            </a:r>
            <a:r>
              <a:rPr lang="it-IT" sz="2800" dirty="0" err="1">
                <a:latin typeface="Aptos" panose="020B0004020202020204" pitchFamily="34" charset="0"/>
              </a:rPr>
              <a:t>September</a:t>
            </a:r>
            <a:endParaRPr lang="it-IT" dirty="0">
              <a:latin typeface="Aptos" panose="020B00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54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35FE87-F75B-DAE8-5F0D-6708C68B5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cartone animato, clipart, illustrazione, Cartoni animati&#10;&#10;Descrizione generata automaticamente">
            <a:extLst>
              <a:ext uri="{FF2B5EF4-FFF2-40B4-BE49-F238E27FC236}">
                <a16:creationId xmlns:a16="http://schemas.microsoft.com/office/drawing/2014/main" id="{3C41746A-A951-1BA3-2F9E-04318950DC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2548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EF9F1-BC7B-F12C-9D16-BB531963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THANKS!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MERRY CHRISTMAS TO EVERYBODY!!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52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E6AF-AC59-C0D2-F052-F8181E7A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4829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latin typeface="Aptos" panose="020B0004020202020204" pitchFamily="34" charset="0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60821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CADD9-8F12-BFF7-DB1A-3CC9A9F81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2" y="58463"/>
            <a:ext cx="2897776" cy="2881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197D9-8B5D-EA25-7F4C-9EE0A8DE3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24" y="68295"/>
            <a:ext cx="2897776" cy="2881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741C31-063C-5FDD-2E70-1036E6E5F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463"/>
            <a:ext cx="2897776" cy="2881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F72593-5DDA-C80D-4BDE-753085A85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698" y="48631"/>
            <a:ext cx="2897776" cy="28813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EC839C-E4F8-590F-ECBC-9B4CCA951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" y="3429000"/>
            <a:ext cx="2897776" cy="28813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8E1781-8E77-678E-07D1-01F6E6FD78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09" y="3394587"/>
            <a:ext cx="2958991" cy="29502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AABCEE-539D-4300-A695-1D9D518A7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82" y="3429000"/>
            <a:ext cx="3044411" cy="29502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6D571-C220-4049-8241-F4142948D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699" y="3428999"/>
            <a:ext cx="2897776" cy="2950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AB8865-D4EA-3A4C-47CD-F0F01A7E8305}"/>
              </a:ext>
            </a:extLst>
          </p:cNvPr>
          <p:cNvSpPr txBox="1"/>
          <p:nvPr/>
        </p:nvSpPr>
        <p:spPr>
          <a:xfrm>
            <a:off x="1276290" y="2930017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ABS 2.2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F358E-08FE-A1B5-AD4A-6316331FB4E4}"/>
              </a:ext>
            </a:extLst>
          </p:cNvPr>
          <p:cNvSpPr txBox="1"/>
          <p:nvPr/>
        </p:nvSpPr>
        <p:spPr>
          <a:xfrm>
            <a:off x="4198661" y="2931852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ABS 3.3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A6279-5FDA-7951-21FA-FBC5B7974045}"/>
              </a:ext>
            </a:extLst>
          </p:cNvPr>
          <p:cNvSpPr txBox="1"/>
          <p:nvPr/>
        </p:nvSpPr>
        <p:spPr>
          <a:xfrm>
            <a:off x="7125963" y="2931852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ABS 4.6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888FC-7F83-4CD5-C0D9-42CCA323E6E1}"/>
              </a:ext>
            </a:extLst>
          </p:cNvPr>
          <p:cNvSpPr txBox="1"/>
          <p:nvPr/>
        </p:nvSpPr>
        <p:spPr>
          <a:xfrm>
            <a:off x="10326884" y="2931852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ABS 6.9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60CED-1CB4-B591-8146-8F275990DE39}"/>
              </a:ext>
            </a:extLst>
          </p:cNvPr>
          <p:cNvSpPr txBox="1"/>
          <p:nvPr/>
        </p:nvSpPr>
        <p:spPr>
          <a:xfrm>
            <a:off x="1276289" y="637921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ABS 10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AA02B4-2933-A421-0837-44555D8BC2CF}"/>
              </a:ext>
            </a:extLst>
          </p:cNvPr>
          <p:cNvSpPr txBox="1"/>
          <p:nvPr/>
        </p:nvSpPr>
        <p:spPr>
          <a:xfrm>
            <a:off x="4198661" y="6381047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ABS 22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D87057-9590-BC1C-8AC3-C68F5374CC47}"/>
              </a:ext>
            </a:extLst>
          </p:cNvPr>
          <p:cNvSpPr txBox="1"/>
          <p:nvPr/>
        </p:nvSpPr>
        <p:spPr>
          <a:xfrm>
            <a:off x="7179742" y="633774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ABS 33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C05B5F-1FB6-4110-B410-6808205AF296}"/>
              </a:ext>
            </a:extLst>
          </p:cNvPr>
          <p:cNvSpPr txBox="1"/>
          <p:nvPr/>
        </p:nvSpPr>
        <p:spPr>
          <a:xfrm>
            <a:off x="10224153" y="637335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ABS 46 </a:t>
            </a:r>
          </a:p>
        </p:txBody>
      </p:sp>
    </p:spTree>
    <p:extLst>
      <p:ext uri="{BB962C8B-B14F-4D97-AF65-F5344CB8AC3E}">
        <p14:creationId xmlns:p14="http://schemas.microsoft.com/office/powerpoint/2010/main" val="310215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BA9EA-6547-9BE1-C50E-0BDA92B6A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749531-4BC7-CF34-1B57-01541B3A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78" y="77998"/>
            <a:ext cx="11163813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Aptos" panose="020B0004020202020204" pitchFamily="34" charset="0"/>
              </a:rPr>
              <a:t>GIF++ </a:t>
            </a:r>
            <a:r>
              <a:rPr lang="it-IT" sz="3600" b="1" dirty="0" err="1">
                <a:latin typeface="Aptos" panose="020B0004020202020204" pitchFamily="34" charset="0"/>
              </a:rPr>
              <a:t>preliminry</a:t>
            </a:r>
            <a:r>
              <a:rPr lang="it-IT" sz="3600" b="1" dirty="0">
                <a:latin typeface="Aptos" panose="020B0004020202020204" pitchFamily="34" charset="0"/>
              </a:rPr>
              <a:t> </a:t>
            </a:r>
            <a:r>
              <a:rPr lang="it-IT" sz="3600" b="1" dirty="0" err="1">
                <a:latin typeface="Aptos" panose="020B0004020202020204" pitchFamily="34" charset="0"/>
              </a:rPr>
              <a:t>validation</a:t>
            </a:r>
            <a:r>
              <a:rPr lang="it-IT" sz="3600" b="1" dirty="0">
                <a:latin typeface="Aptos" panose="020B0004020202020204" pitchFamily="34" charset="0"/>
              </a:rPr>
              <a:t> with PMINA </a:t>
            </a:r>
            <a:r>
              <a:rPr lang="it-IT" sz="3600" b="1" dirty="0" err="1">
                <a:latin typeface="Aptos" panose="020B0004020202020204" pitchFamily="34" charset="0"/>
              </a:rPr>
              <a:t>dosimeters</a:t>
            </a:r>
            <a:r>
              <a:rPr lang="it-IT" sz="3600" b="1" dirty="0">
                <a:latin typeface="Aptos" panose="020B0004020202020204" pitchFamily="34" charset="0"/>
              </a:rPr>
              <a:t>*</a:t>
            </a:r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1C989291-50B6-0905-7903-FFBF0040B9B6}"/>
              </a:ext>
            </a:extLst>
          </p:cNvPr>
          <p:cNvSpPr txBox="1">
            <a:spLocks/>
          </p:cNvSpPr>
          <p:nvPr/>
        </p:nvSpPr>
        <p:spPr>
          <a:xfrm>
            <a:off x="907685" y="1070850"/>
            <a:ext cx="10323023" cy="1986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400" dirty="0">
                <a:latin typeface="Aptos" panose="020B0004020202020204" pitchFamily="34" charset="0"/>
                <a:cs typeface="Times New Roman" panose="02020603050405020304" pitchFamily="18" charset="0"/>
              </a:rPr>
              <a:t>Upstream and Downstream </a:t>
            </a:r>
            <a:r>
              <a:rPr lang="it-IT" sz="7400" dirty="0" err="1">
                <a:latin typeface="Aptos" panose="020B0004020202020204" pitchFamily="34" charset="0"/>
                <a:cs typeface="Times New Roman" panose="02020603050405020304" pitchFamily="18" charset="0"/>
              </a:rPr>
              <a:t>validation</a:t>
            </a:r>
            <a:endParaRPr lang="it-IT" sz="7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it-IT" sz="7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Simulated</a:t>
            </a:r>
            <a:r>
              <a:rPr lang="it-IT" sz="7400" b="1" dirty="0">
                <a:latin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it-IT" sz="7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measured</a:t>
            </a:r>
            <a:r>
              <a:rPr lang="it-IT" sz="7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7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values</a:t>
            </a:r>
            <a:r>
              <a:rPr lang="it-IT" sz="7400" b="1" dirty="0">
                <a:latin typeface="Aptos" panose="020B0004020202020204" pitchFamily="34" charset="0"/>
                <a:cs typeface="Times New Roman" panose="02020603050405020304" pitchFamily="18" charset="0"/>
              </a:rPr>
              <a:t> (test </a:t>
            </a:r>
            <a:r>
              <a:rPr lang="it-IT" sz="7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beam</a:t>
            </a:r>
            <a:r>
              <a:rPr lang="it-IT" sz="7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7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campaign</a:t>
            </a:r>
            <a:r>
              <a:rPr lang="it-IT" sz="7400" b="1" dirty="0">
                <a:latin typeface="Aptos" panose="020B0004020202020204" pitchFamily="34" charset="0"/>
                <a:cs typeface="Times New Roman" panose="02020603050405020304" pitchFamily="18" charset="0"/>
              </a:rPr>
              <a:t> 2024) in agreements inside </a:t>
            </a:r>
            <a:r>
              <a:rPr lang="it-IT" sz="7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error</a:t>
            </a:r>
            <a:r>
              <a:rPr lang="it-IT" sz="7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7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margin</a:t>
            </a:r>
            <a:endParaRPr lang="it-IT" sz="7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it-IT" sz="74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NO SHADOW from </a:t>
            </a:r>
            <a:r>
              <a:rPr lang="it-IT" sz="7400" dirty="0" err="1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experimental</a:t>
            </a:r>
            <a:r>
              <a:rPr lang="it-IT" sz="74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set-up on the PMINA </a:t>
            </a:r>
            <a:r>
              <a:rPr lang="it-IT" sz="7400" dirty="0" err="1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response</a:t>
            </a:r>
            <a:endParaRPr lang="it-IT" sz="7400" b="1" dirty="0">
              <a:latin typeface="Aptos" panose="020B0004020202020204" pitchFamily="34" charset="0"/>
              <a:cs typeface="Aharoni" panose="02010803020104030203" pitchFamily="2" charset="-79"/>
            </a:endParaRPr>
          </a:p>
          <a:p>
            <a:r>
              <a:rPr lang="it-IT" sz="7400" dirty="0">
                <a:latin typeface="Aptos" panose="020B0004020202020204" pitchFamily="34" charset="0"/>
                <a:cs typeface="Aharoni" panose="02010803020104030203" pitchFamily="2" charset="-79"/>
              </a:rPr>
              <a:t>PMINA data </a:t>
            </a:r>
            <a:r>
              <a:rPr lang="it-IT" sz="7400" dirty="0" err="1">
                <a:latin typeface="Aptos" panose="020B0004020202020204" pitchFamily="34" charset="0"/>
                <a:cs typeface="Aharoni" panose="02010803020104030203" pitchFamily="2" charset="-79"/>
              </a:rPr>
              <a:t>available</a:t>
            </a:r>
            <a:r>
              <a:rPr lang="it-IT" sz="7400" dirty="0">
                <a:latin typeface="Aptos" panose="020B0004020202020204" pitchFamily="34" charset="0"/>
                <a:cs typeface="Aharoni" panose="02010803020104030203" pitchFamily="2" charset="-79"/>
              </a:rPr>
              <a:t> </a:t>
            </a:r>
            <a:r>
              <a:rPr lang="it-IT" sz="7400" dirty="0" err="1">
                <a:latin typeface="Aptos" panose="020B0004020202020204" pitchFamily="34" charset="0"/>
                <a:cs typeface="Aharoni" panose="02010803020104030203" pitchFamily="2" charset="-79"/>
              </a:rPr>
              <a:t>at</a:t>
            </a:r>
            <a:r>
              <a:rPr lang="it-IT" sz="7400" dirty="0">
                <a:latin typeface="Aptos" panose="020B0004020202020204" pitchFamily="34" charset="0"/>
                <a:cs typeface="Aharoni" panose="02010803020104030203" pitchFamily="2" charset="-79"/>
              </a:rPr>
              <a:t>: </a:t>
            </a:r>
            <a:r>
              <a:rPr lang="it-IT" sz="7400" dirty="0">
                <a:latin typeface="Aptos" panose="020B0004020202020204" pitchFamily="34" charset="0"/>
                <a:cs typeface="Aharoni" panose="02010803020104030203" pitchFamily="2" charset="-79"/>
                <a:hlinkClick r:id="rId2"/>
              </a:rPr>
              <a:t>https://timber.cern.ch/</a:t>
            </a:r>
            <a:endParaRPr lang="it-IT" sz="7400" dirty="0">
              <a:latin typeface="Aptos" panose="020B0004020202020204" pitchFamily="34" charset="0"/>
              <a:cs typeface="Aharoni" panose="02010803020104030203" pitchFamily="2" charset="-79"/>
            </a:endParaRPr>
          </a:p>
          <a:p>
            <a:r>
              <a:rPr lang="it-IT" sz="7400" dirty="0">
                <a:latin typeface="Aptos" panose="020B0004020202020204" pitchFamily="34" charset="0"/>
                <a:cs typeface="Times New Roman" panose="02020603050405020304" pitchFamily="18" charset="0"/>
              </a:rPr>
              <a:t>GIF database for ABS </a:t>
            </a:r>
            <a:r>
              <a:rPr lang="it-IT" sz="7400" dirty="0" err="1">
                <a:latin typeface="Aptos" panose="020B0004020202020204" pitchFamily="34" charset="0"/>
                <a:cs typeface="Times New Roman" panose="02020603050405020304" pitchFamily="18" charset="0"/>
              </a:rPr>
              <a:t>values</a:t>
            </a:r>
            <a:r>
              <a:rPr lang="it-IT" sz="74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7400" dirty="0">
                <a:latin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https://epdt-rd-monitoring.web.cern.ch/</a:t>
            </a:r>
            <a:endParaRPr lang="it-IT" sz="7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it-IT" sz="6200" dirty="0">
              <a:latin typeface="Aptos" panose="020B0004020202020204" pitchFamily="34" charset="0"/>
              <a:cs typeface="Aharoni" panose="02010803020104030203" pitchFamily="2" charset="-79"/>
            </a:endParaRPr>
          </a:p>
          <a:p>
            <a:endParaRPr lang="it-IT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t-IT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14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C7520E5C-A85C-F9A5-EA13-6A242CDCA0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4" b="3069"/>
          <a:stretch/>
        </p:blipFill>
        <p:spPr>
          <a:xfrm>
            <a:off x="461868" y="3412417"/>
            <a:ext cx="3999386" cy="3008325"/>
          </a:xfrm>
          <a:prstGeom prst="rect">
            <a:avLst/>
          </a:prstGeom>
        </p:spPr>
      </p:pic>
      <p:pic>
        <p:nvPicPr>
          <p:cNvPr id="9" name="Picture 16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144D29B9-7DB5-E8FF-C2B2-B08320C0E3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7" b="3074"/>
          <a:stretch/>
        </p:blipFill>
        <p:spPr>
          <a:xfrm>
            <a:off x="4315201" y="3429000"/>
            <a:ext cx="3977988" cy="30083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605E575-7818-6CA3-28CC-4E935F029D29}"/>
              </a:ext>
            </a:extLst>
          </p:cNvPr>
          <p:cNvSpPr txBox="1"/>
          <p:nvPr/>
        </p:nvSpPr>
        <p:spPr>
          <a:xfrm>
            <a:off x="1433749" y="3073863"/>
            <a:ext cx="2433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UPSTREAM (DS ABS =1)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D7D9347-1031-8354-68A6-AEC54B767783}"/>
              </a:ext>
            </a:extLst>
          </p:cNvPr>
          <p:cNvSpPr txBox="1"/>
          <p:nvPr/>
        </p:nvSpPr>
        <p:spPr>
          <a:xfrm>
            <a:off x="4899868" y="3090446"/>
            <a:ext cx="2808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DOWNSTREAM (US ABS =1)</a:t>
            </a:r>
          </a:p>
        </p:txBody>
      </p:sp>
      <p:pic>
        <p:nvPicPr>
          <p:cNvPr id="14" name="Immagine 13" descr="Immagine che contiene testo, schermata, Carattere, menu&#10;&#10;Descrizione generata automaticamente">
            <a:extLst>
              <a:ext uri="{FF2B5EF4-FFF2-40B4-BE49-F238E27FC236}">
                <a16:creationId xmlns:a16="http://schemas.microsoft.com/office/drawing/2014/main" id="{8BABED2A-C43B-90F1-986B-84CAB438A6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49" y="3577545"/>
            <a:ext cx="2104914" cy="2285614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ED5A5292-1798-B347-58A6-65502B7E27CC}"/>
              </a:ext>
            </a:extLst>
          </p:cNvPr>
          <p:cNvSpPr/>
          <p:nvPr/>
        </p:nvSpPr>
        <p:spPr>
          <a:xfrm>
            <a:off x="8164391" y="3494981"/>
            <a:ext cx="838932" cy="2450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7BFB73F-9B5A-1AE5-DE6F-5CC4E01A9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7178" y="3552307"/>
            <a:ext cx="1364134" cy="2310852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BADC266-1006-02AF-1CB3-227DB507FF17}"/>
              </a:ext>
            </a:extLst>
          </p:cNvPr>
          <p:cNvSpPr txBox="1"/>
          <p:nvPr/>
        </p:nvSpPr>
        <p:spPr>
          <a:xfrm>
            <a:off x="7949597" y="3189418"/>
            <a:ext cx="2497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Perpetua" panose="02020502060401020303" pitchFamily="18" charset="0"/>
                <a:cs typeface="Times New Roman" panose="02020603050405020304" pitchFamily="18" charset="0"/>
              </a:rPr>
              <a:t>Data and Time    Dose rate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856320D-6D9B-C40A-6720-D7578F48FC5F}"/>
              </a:ext>
            </a:extLst>
          </p:cNvPr>
          <p:cNvSpPr txBox="1"/>
          <p:nvPr/>
        </p:nvSpPr>
        <p:spPr>
          <a:xfrm>
            <a:off x="10038685" y="3189418"/>
            <a:ext cx="1918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Perpetua" panose="02020502060401020303" pitchFamily="18" charset="0"/>
                <a:cs typeface="Times New Roman" panose="02020603050405020304" pitchFamily="18" charset="0"/>
              </a:rPr>
              <a:t>Data and Time  ABS</a:t>
            </a:r>
          </a:p>
        </p:txBody>
      </p:sp>
      <p:sp>
        <p:nvSpPr>
          <p:cNvPr id="24" name="Freccia destra 23">
            <a:extLst>
              <a:ext uri="{FF2B5EF4-FFF2-40B4-BE49-F238E27FC236}">
                <a16:creationId xmlns:a16="http://schemas.microsoft.com/office/drawing/2014/main" id="{68D3B256-BAF0-0B43-1678-1458223879D9}"/>
              </a:ext>
            </a:extLst>
          </p:cNvPr>
          <p:cNvSpPr/>
          <p:nvPr/>
        </p:nvSpPr>
        <p:spPr>
          <a:xfrm>
            <a:off x="9005835" y="4720352"/>
            <a:ext cx="1441343" cy="1227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AAE51B6-3C19-1E5A-11B0-444E31AF1345}"/>
              </a:ext>
            </a:extLst>
          </p:cNvPr>
          <p:cNvSpPr txBox="1"/>
          <p:nvPr/>
        </p:nvSpPr>
        <p:spPr>
          <a:xfrm>
            <a:off x="36298" y="6507630"/>
            <a:ext cx="102917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*</a:t>
            </a:r>
            <a:r>
              <a:rPr lang="en-US" sz="1200" dirty="0">
                <a:latin typeface="Aptos" panose="020B0004020202020204" pitchFamily="34" charset="0"/>
              </a:rPr>
              <a:t>Upgraded simulation of the CERN Gamma Irradiation Facility (GIF++) - XVII international Conference RPC2024</a:t>
            </a:r>
            <a:r>
              <a:rPr lang="it-IT" sz="1200" dirty="0">
                <a:latin typeface="Aptos" panose="020B0004020202020204" pitchFamily="34" charset="0"/>
              </a:rPr>
              <a:t>, Santiago di Compostela, 9-13 </a:t>
            </a:r>
            <a:r>
              <a:rPr lang="it-IT" sz="1200" dirty="0" err="1">
                <a:latin typeface="Aptos" panose="020B0004020202020204" pitchFamily="34" charset="0"/>
              </a:rPr>
              <a:t>September</a:t>
            </a:r>
            <a:endParaRPr lang="it-IT" sz="1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A16E3-DD0A-6580-F0B2-D515E308E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" y="757085"/>
            <a:ext cx="3619948" cy="3451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68841-E97E-1D82-DA58-505A208E8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01" y="847004"/>
            <a:ext cx="3619948" cy="3361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EA9ED-23C4-BFF6-35AB-4DCB100F2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36" y="762518"/>
            <a:ext cx="3430677" cy="34456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C64562-8E42-6CDB-6E02-6CAEB5D55F70}"/>
              </a:ext>
            </a:extLst>
          </p:cNvPr>
          <p:cNvSpPr txBox="1"/>
          <p:nvPr/>
        </p:nvSpPr>
        <p:spPr>
          <a:xfrm>
            <a:off x="597878" y="4430662"/>
            <a:ext cx="735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ptos" panose="020B0004020202020204" pitchFamily="34" charset="0"/>
              </a:rPr>
              <a:t>Figure 5: Dose rate vs ABS in UPSTREAM data with trolleys  a). 3m b). 6m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5FECE8-FF59-D555-7A1F-582077B4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98" y="121156"/>
            <a:ext cx="6706734" cy="441119"/>
          </a:xfrm>
        </p:spPr>
        <p:txBody>
          <a:bodyPr>
            <a:normAutofit/>
          </a:bodyPr>
          <a:lstStyle/>
          <a:p>
            <a:r>
              <a:rPr lang="en-IN" sz="2400" b="1" dirty="0">
                <a:latin typeface="Aptos" panose="020B0004020202020204" pitchFamily="34" charset="0"/>
              </a:rPr>
              <a:t>Dose rate comparison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00D556-82DC-1C69-6716-476EC69CB6E3}"/>
              </a:ext>
            </a:extLst>
          </p:cNvPr>
          <p:cNvSpPr txBox="1"/>
          <p:nvPr/>
        </p:nvSpPr>
        <p:spPr>
          <a:xfrm>
            <a:off x="7951449" y="4430662"/>
            <a:ext cx="422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ptos" panose="020B0004020202020204" pitchFamily="34" charset="0"/>
              </a:rPr>
              <a:t>Figure 6: Simulated dose rate 2021 vs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6F936-DF55-42DC-C8FF-BF1747A06C1B}"/>
              </a:ext>
            </a:extLst>
          </p:cNvPr>
          <p:cNvSpPr txBox="1"/>
          <p:nvPr/>
        </p:nvSpPr>
        <p:spPr>
          <a:xfrm>
            <a:off x="437898" y="4994804"/>
            <a:ext cx="115054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We measured three data points, i.e., ABS 1, 2.2, and 3.3, at distances of 3 m and 6 m with trolleys between the source and probe. With the trolleys in between, it appears that the dose rate is reduced by around half.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Aptos" panose="020B0004020202020204" pitchFamily="34" charset="0"/>
                <a:cs typeface="Times New Roman" panose="02020603050405020304" pitchFamily="18" charset="0"/>
              </a:rPr>
              <a:t>Possibly the measurements conducted from 2021 to 2023 are with the trolleys.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Aptos" panose="020B0004020202020204" pitchFamily="34" charset="0"/>
                <a:cs typeface="Times New Roman" panose="02020603050405020304" pitchFamily="18" charset="0"/>
              </a:rPr>
              <a:t>Simulated dose rate 2024 is higher than the 2021 dose rate</a:t>
            </a:r>
          </a:p>
        </p:txBody>
      </p:sp>
    </p:spTree>
    <p:extLst>
      <p:ext uri="{BB962C8B-B14F-4D97-AF65-F5344CB8AC3E}">
        <p14:creationId xmlns:p14="http://schemas.microsoft.com/office/powerpoint/2010/main" val="1200887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677F-3386-09FA-6BCA-80CB59AF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62" y="89300"/>
            <a:ext cx="6617394" cy="441119"/>
          </a:xfrm>
        </p:spPr>
        <p:txBody>
          <a:bodyPr>
            <a:normAutofit/>
          </a:bodyPr>
          <a:lstStyle/>
          <a:p>
            <a:r>
              <a:rPr lang="en-IN" sz="2400" b="1" dirty="0">
                <a:latin typeface="Aptos" panose="020B0004020202020204" pitchFamily="34" charset="0"/>
              </a:rPr>
              <a:t>Dose rate 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6E3D8-F617-BC68-9C0C-7A6B34721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66" y="582713"/>
            <a:ext cx="4003645" cy="3884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E08BA-0499-BBB4-CA6B-1545447E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2714"/>
            <a:ext cx="4138094" cy="38849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38B507-2013-9E62-7D2F-13384F4F933D}"/>
              </a:ext>
            </a:extLst>
          </p:cNvPr>
          <p:cNvSpPr txBox="1"/>
          <p:nvPr/>
        </p:nvSpPr>
        <p:spPr>
          <a:xfrm>
            <a:off x="3700888" y="4581331"/>
            <a:ext cx="552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ptos" panose="020B0004020202020204" pitchFamily="34" charset="0"/>
              </a:rPr>
              <a:t>Figure 4: Dose rate vs ABS in UPSTREAM a). 3m b). 6m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395F0-4A01-60A0-7DFA-6EFEBC6AA7C1}"/>
              </a:ext>
            </a:extLst>
          </p:cNvPr>
          <p:cNvSpPr txBox="1"/>
          <p:nvPr/>
        </p:nvSpPr>
        <p:spPr>
          <a:xfrm>
            <a:off x="440721" y="5064295"/>
            <a:ext cx="11491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Aptos" panose="020B0004020202020204" pitchFamily="34" charset="0"/>
                <a:cs typeface="Times New Roman" panose="02020603050405020304" pitchFamily="18" charset="0"/>
              </a:rPr>
              <a:t>It was observed that measured dose rate at 2024 (at 11.5 </a:t>
            </a:r>
            <a:r>
              <a:rPr lang="en-IN" sz="2000" dirty="0" err="1">
                <a:latin typeface="Aptos" panose="020B0004020202020204" pitchFamily="34" charset="0"/>
                <a:cs typeface="Times New Roman" panose="02020603050405020304" pitchFamily="18" charset="0"/>
              </a:rPr>
              <a:t>TBq</a:t>
            </a:r>
            <a:r>
              <a:rPr lang="en-IN" sz="2000" dirty="0">
                <a:latin typeface="Aptos" panose="020B0004020202020204" pitchFamily="34" charset="0"/>
                <a:cs typeface="Times New Roman" panose="02020603050405020304" pitchFamily="18" charset="0"/>
              </a:rPr>
              <a:t>) is higher than the simulated dose rate </a:t>
            </a:r>
          </a:p>
          <a:p>
            <a:r>
              <a:rPr lang="en-IN" sz="2000" dirty="0">
                <a:latin typeface="Aptos" panose="020B0004020202020204" pitchFamily="34" charset="0"/>
                <a:cs typeface="Times New Roman" panose="02020603050405020304" pitchFamily="18" charset="0"/>
              </a:rPr>
              <a:t>     at 2021 (12.5 </a:t>
            </a:r>
            <a:r>
              <a:rPr lang="en-IN" sz="2000" dirty="0" err="1">
                <a:latin typeface="Aptos" panose="020B0004020202020204" pitchFamily="34" charset="0"/>
                <a:cs typeface="Times New Roman" panose="02020603050405020304" pitchFamily="18" charset="0"/>
              </a:rPr>
              <a:t>TBq</a:t>
            </a:r>
            <a:r>
              <a:rPr lang="en-IN" sz="2000" dirty="0">
                <a:latin typeface="Aptos" panose="020B0004020202020204" pitchFamily="34" charset="0"/>
                <a:cs typeface="Times New Roman" panose="02020603050405020304" pitchFamily="18" charset="0"/>
              </a:rPr>
              <a:t>) for all the ABS at 3m and 6m, for statistical </a:t>
            </a:r>
            <a:r>
              <a:rPr lang="en-IN" sz="2000" dirty="0" err="1">
                <a:latin typeface="Aptos" panose="020B0004020202020204" pitchFamily="34" charset="0"/>
                <a:cs typeface="Times New Roman" panose="02020603050405020304" pitchFamily="18" charset="0"/>
              </a:rPr>
              <a:t>uncertainity</a:t>
            </a:r>
            <a:r>
              <a:rPr lang="en-IN" sz="20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7971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9CF3-A650-6547-95D2-D22B8E2F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0402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latin typeface="Aptos" panose="020B0004020202020204" pitchFamily="34" charset="0"/>
              </a:rPr>
              <a:t>Raw data</a:t>
            </a:r>
          </a:p>
        </p:txBody>
      </p:sp>
    </p:spTree>
    <p:extLst>
      <p:ext uri="{BB962C8B-B14F-4D97-AF65-F5344CB8AC3E}">
        <p14:creationId xmlns:p14="http://schemas.microsoft.com/office/powerpoint/2010/main" val="2992498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4E3593-2A38-D27A-C9B8-CCCDB5464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3" y="30627"/>
            <a:ext cx="2987228" cy="3024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3F982-D445-AD69-2779-96C805526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66" y="35969"/>
            <a:ext cx="3020422" cy="3027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081E76-759D-0D02-803C-DAACEE546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48" y="40457"/>
            <a:ext cx="3020421" cy="3006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DDE9BF-9239-56B1-3A65-F0685A044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83" y="3507173"/>
            <a:ext cx="2928197" cy="3006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90AA14-ADE5-C4DC-B2D0-C06089D04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8" y="3507173"/>
            <a:ext cx="2941725" cy="30358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BC2CB0-A5A4-01D4-5CA2-8161A5B6D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54" y="3445050"/>
            <a:ext cx="2987228" cy="30358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8FAC6C-4E21-A579-B1EF-3312BFF7E5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837" y="3429000"/>
            <a:ext cx="3082805" cy="30066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26BE222-E5F9-FD71-8F44-E5FE60D46BDA}"/>
              </a:ext>
            </a:extLst>
          </p:cNvPr>
          <p:cNvSpPr txBox="1"/>
          <p:nvPr/>
        </p:nvSpPr>
        <p:spPr>
          <a:xfrm>
            <a:off x="1216776" y="306319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1m 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74AE38-F43B-902B-DD79-817CB8B032E8}"/>
              </a:ext>
            </a:extLst>
          </p:cNvPr>
          <p:cNvSpPr txBox="1"/>
          <p:nvPr/>
        </p:nvSpPr>
        <p:spPr>
          <a:xfrm>
            <a:off x="4413433" y="303732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1m US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1BA7DF-899B-233C-C57F-F8B5A94511C3}"/>
              </a:ext>
            </a:extLst>
          </p:cNvPr>
          <p:cNvSpPr txBox="1"/>
          <p:nvPr/>
        </p:nvSpPr>
        <p:spPr>
          <a:xfrm>
            <a:off x="7328698" y="3004385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2m US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00123D-40D9-0AF4-F252-96D84DB7AA54}"/>
              </a:ext>
            </a:extLst>
          </p:cNvPr>
          <p:cNvSpPr txBox="1"/>
          <p:nvPr/>
        </p:nvSpPr>
        <p:spPr>
          <a:xfrm>
            <a:off x="4196525" y="648085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3m US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85645EB-CF76-1759-8786-3BD857B197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579" y="49866"/>
            <a:ext cx="3020421" cy="301986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E72B6B9-E883-5290-0B6C-F5EDCA3D3ABA}"/>
              </a:ext>
            </a:extLst>
          </p:cNvPr>
          <p:cNvSpPr txBox="1"/>
          <p:nvPr/>
        </p:nvSpPr>
        <p:spPr>
          <a:xfrm>
            <a:off x="1216776" y="648866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3m US 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479819-B83E-59F0-5901-A90AE259E17A}"/>
              </a:ext>
            </a:extLst>
          </p:cNvPr>
          <p:cNvSpPr txBox="1"/>
          <p:nvPr/>
        </p:nvSpPr>
        <p:spPr>
          <a:xfrm>
            <a:off x="7248823" y="6478125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3m US R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0CF3D6-70D2-22D3-7204-976A5F4E77F4}"/>
              </a:ext>
            </a:extLst>
          </p:cNvPr>
          <p:cNvSpPr txBox="1"/>
          <p:nvPr/>
        </p:nvSpPr>
        <p:spPr>
          <a:xfrm>
            <a:off x="10321525" y="300975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3m DS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B25AC0-4AFB-AAF3-C739-9E392AD0D02B}"/>
              </a:ext>
            </a:extLst>
          </p:cNvPr>
          <p:cNvSpPr txBox="1"/>
          <p:nvPr/>
        </p:nvSpPr>
        <p:spPr>
          <a:xfrm>
            <a:off x="10321525" y="6423937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5m DS </a:t>
            </a:r>
          </a:p>
        </p:txBody>
      </p:sp>
    </p:spTree>
    <p:extLst>
      <p:ext uri="{BB962C8B-B14F-4D97-AF65-F5344CB8AC3E}">
        <p14:creationId xmlns:p14="http://schemas.microsoft.com/office/powerpoint/2010/main" val="1625384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0564A1-AEFA-57E6-09D1-C9D3EDF99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19" y="479232"/>
            <a:ext cx="2920181" cy="3102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F45650-54B2-3DB2-8711-816A36A80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23" y="479232"/>
            <a:ext cx="2868717" cy="3035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E2E00E-0F05-A76E-B269-2E2AB1486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27" y="479232"/>
            <a:ext cx="2868717" cy="30358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678BF5-D33D-56F9-9354-6994AA093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6" y="479231"/>
            <a:ext cx="3136513" cy="303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741502-4D87-E796-6AC9-45F383504186}"/>
              </a:ext>
            </a:extLst>
          </p:cNvPr>
          <p:cNvSpPr txBox="1"/>
          <p:nvPr/>
        </p:nvSpPr>
        <p:spPr>
          <a:xfrm>
            <a:off x="1315099" y="369246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5m US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9F36B2-1963-0C42-08FD-3A34AF6DB852}"/>
              </a:ext>
            </a:extLst>
          </p:cNvPr>
          <p:cNvSpPr txBox="1"/>
          <p:nvPr/>
        </p:nvSpPr>
        <p:spPr>
          <a:xfrm>
            <a:off x="4318785" y="3692464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5m US 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40B419-2182-040C-9E15-42B4A78BB4CA}"/>
              </a:ext>
            </a:extLst>
          </p:cNvPr>
          <p:cNvSpPr txBox="1"/>
          <p:nvPr/>
        </p:nvSpPr>
        <p:spPr>
          <a:xfrm>
            <a:off x="7568415" y="369246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6m US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1D9132-D375-57FF-C8B9-54ED013D88DE}"/>
              </a:ext>
            </a:extLst>
          </p:cNvPr>
          <p:cNvSpPr txBox="1"/>
          <p:nvPr/>
        </p:nvSpPr>
        <p:spPr>
          <a:xfrm>
            <a:off x="10572101" y="3692915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7m US </a:t>
            </a:r>
          </a:p>
        </p:txBody>
      </p:sp>
    </p:spTree>
    <p:extLst>
      <p:ext uri="{BB962C8B-B14F-4D97-AF65-F5344CB8AC3E}">
        <p14:creationId xmlns:p14="http://schemas.microsoft.com/office/powerpoint/2010/main" val="210189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BF6709-7796-2EF7-5FCE-3E7C8EB3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31" y="175161"/>
            <a:ext cx="10515600" cy="1325563"/>
          </a:xfrm>
        </p:spPr>
        <p:txBody>
          <a:bodyPr/>
          <a:lstStyle/>
          <a:p>
            <a:r>
              <a:rPr lang="it-IT" b="1" dirty="0" err="1">
                <a:latin typeface="Aptos" panose="020B0004020202020204" pitchFamily="34" charset="0"/>
              </a:rPr>
              <a:t>Motivation</a:t>
            </a:r>
            <a:endParaRPr lang="it-IT" b="1" dirty="0">
              <a:latin typeface="Aptos" panose="020B00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C8C9D7E-6A4A-E614-3ABB-30FF2B017DC8}"/>
              </a:ext>
            </a:extLst>
          </p:cNvPr>
          <p:cNvSpPr txBox="1"/>
          <p:nvPr/>
        </p:nvSpPr>
        <p:spPr>
          <a:xfrm>
            <a:off x="728982" y="1722210"/>
            <a:ext cx="56084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  <a:cs typeface="Aharoni" panose="02010803020104030203" pitchFamily="2" charset="-79"/>
                <a:sym typeface="Wingdings" pitchFamily="2" charset="2"/>
              </a:rPr>
              <a:t>Since 2014 the Gamma Irradiation Facility at CERN is extensively used for: Eco-gas, longevity and R&amp;D detector studies involving several Detector technology: </a:t>
            </a:r>
            <a:r>
              <a:rPr lang="it-IT" sz="1800" dirty="0">
                <a:latin typeface="Aptos" panose="020B0004020202020204" pitchFamily="34" charset="0"/>
                <a:cs typeface="Aharoni" panose="02010803020104030203" pitchFamily="2" charset="-79"/>
              </a:rPr>
              <a:t>DT, MDT ,CSC ,RPC, </a:t>
            </a:r>
            <a:r>
              <a:rPr lang="it-IT" sz="1800" dirty="0" err="1">
                <a:latin typeface="Aptos" panose="020B0004020202020204" pitchFamily="34" charset="0"/>
                <a:cs typeface="Aharoni" panose="02010803020104030203" pitchFamily="2" charset="-79"/>
              </a:rPr>
              <a:t>iRPC</a:t>
            </a:r>
            <a:r>
              <a:rPr lang="it-IT" sz="1800" dirty="0">
                <a:latin typeface="Aptos" panose="020B0004020202020204" pitchFamily="34" charset="0"/>
                <a:cs typeface="Aharoni" panose="02010803020104030203" pitchFamily="2" charset="-79"/>
              </a:rPr>
              <a:t>, GEM… </a:t>
            </a:r>
            <a:endParaRPr lang="en-US" sz="1800" dirty="0">
              <a:latin typeface="Aptos" panose="020B0004020202020204" pitchFamily="34" charset="0"/>
              <a:cs typeface="Aharoni" panose="02010803020104030203" pitchFamily="2" charset="-79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ptos" panose="020B0004020202020204" pitchFamily="34" charset="0"/>
              <a:cs typeface="Aharoni" panose="02010803020104030203" pitchFamily="2" charset="-79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  <a:cs typeface="Aharoni" panose="02010803020104030203" pitchFamily="2" charset="-79"/>
                <a:sym typeface="Wingdings" pitchFamily="2" charset="2"/>
              </a:rPr>
              <a:t>One  simulation  study is available (without detectors) done on by  </a:t>
            </a:r>
            <a:r>
              <a:rPr lang="en-US" sz="1800" dirty="0">
                <a:latin typeface="Aptos" panose="020B0004020202020204" pitchFamily="34" charset="0"/>
                <a:cs typeface="Aharoni" panose="02010803020104030203" pitchFamily="2" charset="-79"/>
              </a:rPr>
              <a:t>Pfeiffer Dorothea. She developed simulation Software  in GEANT4-10.0 to simulate GIF++ radiation background: “</a:t>
            </a:r>
            <a:r>
              <a:rPr lang="en-US" sz="1800" b="1" dirty="0">
                <a:latin typeface="Aptos" panose="020B0004020202020204" pitchFamily="34" charset="0"/>
                <a:cs typeface="Aharoni" panose="02010803020104030203" pitchFamily="2" charset="-79"/>
              </a:rPr>
              <a:t>The radiation field in the Gamma Irradiation Facility GIF++ at CERN” </a:t>
            </a:r>
            <a:r>
              <a:rPr lang="en-US" sz="1800" dirty="0">
                <a:latin typeface="Aptos" panose="020B0004020202020204" pitchFamily="34" charset="0"/>
                <a:cs typeface="Aharoni" panose="02010803020104030203" pitchFamily="2" charset="-79"/>
              </a:rPr>
              <a:t>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ptos" panose="020B0004020202020204" pitchFamily="34" charset="0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  <a:cs typeface="Aharoni" panose="02010803020104030203" pitchFamily="2" charset="-79"/>
                <a:sym typeface="Wingdings" pitchFamily="2" charset="2"/>
              </a:rPr>
              <a:t> N</a:t>
            </a:r>
            <a:r>
              <a:rPr lang="en-US" sz="1800" dirty="0">
                <a:latin typeface="Aptos" panose="020B0004020202020204" pitchFamily="34" charset="0"/>
                <a:cs typeface="Aharoni" panose="02010803020104030203" pitchFamily="2" charset="-79"/>
              </a:rPr>
              <a:t>ew bunker geometry was implemented in 2018 </a:t>
            </a:r>
            <a:r>
              <a:rPr lang="en-US" sz="1800" dirty="0">
                <a:latin typeface="Aptos" panose="020B0004020202020204" pitchFamily="34" charset="0"/>
                <a:cs typeface="Aharoni" panose="02010803020104030203" pitchFamily="2" charset="-79"/>
                <a:sym typeface="Wingdings" pitchFamily="2" charset="2"/>
              </a:rPr>
              <a:t> new simulation work is needed </a:t>
            </a:r>
          </a:p>
          <a:p>
            <a:endParaRPr lang="en-US" sz="1800" dirty="0">
              <a:latin typeface="Aptos" panose="020B0004020202020204" pitchFamily="34" charset="0"/>
              <a:cs typeface="Aharoni" panose="02010803020104030203" pitchFamily="2" charset="-79"/>
            </a:endParaRPr>
          </a:p>
          <a:p>
            <a:r>
              <a:rPr lang="en-US" sz="1800" dirty="0">
                <a:latin typeface="Aptos" panose="020B0004020202020204" pitchFamily="34" charset="0"/>
                <a:cs typeface="Aharoni" panose="02010803020104030203" pitchFamily="2" charset="-79"/>
              </a:rPr>
              <a:t>[1] http://</a:t>
            </a:r>
            <a:r>
              <a:rPr lang="en-US" sz="1800" dirty="0" err="1">
                <a:latin typeface="Aptos" panose="020B0004020202020204" pitchFamily="34" charset="0"/>
                <a:cs typeface="Aharoni" panose="02010803020104030203" pitchFamily="2" charset="-79"/>
              </a:rPr>
              <a:t>dx.doi.org</a:t>
            </a:r>
            <a:r>
              <a:rPr lang="en-US" sz="1800" dirty="0">
                <a:latin typeface="Aptos" panose="020B0004020202020204" pitchFamily="34" charset="0"/>
                <a:cs typeface="Aharoni" panose="02010803020104030203" pitchFamily="2" charset="-79"/>
              </a:rPr>
              <a:t>/10.1016/j.nima.2017.05.045</a:t>
            </a:r>
          </a:p>
        </p:txBody>
      </p:sp>
      <p:pic>
        <p:nvPicPr>
          <p:cNvPr id="6" name="Immagine 5" descr="Immagine che contiene Modello in scala, giocattolo&#10;&#10;Descrizione generata automaticamente">
            <a:extLst>
              <a:ext uri="{FF2B5EF4-FFF2-40B4-BE49-F238E27FC236}">
                <a16:creationId xmlns:a16="http://schemas.microsoft.com/office/drawing/2014/main" id="{7D327355-BD68-FA0D-69FF-BAD84610F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76918"/>
            <a:ext cx="5608419" cy="45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0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00570-A059-F483-1BB3-F75835EA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79" y="77998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Aptos" panose="020B0004020202020204" pitchFamily="34" charset="0"/>
              </a:rPr>
              <a:t>GIF++ </a:t>
            </a:r>
            <a:r>
              <a:rPr lang="it-IT" sz="3600" b="1" dirty="0" err="1">
                <a:latin typeface="Aptos" panose="020B0004020202020204" pitchFamily="34" charset="0"/>
              </a:rPr>
              <a:t>simulation</a:t>
            </a:r>
            <a:endParaRPr lang="it-IT" sz="3600" b="1" dirty="0">
              <a:latin typeface="Aptos" panose="020B0004020202020204" pitchFamily="34" charset="0"/>
            </a:endParaRPr>
          </a:p>
        </p:txBody>
      </p:sp>
      <p:pic>
        <p:nvPicPr>
          <p:cNvPr id="4" name="Immagine 3" descr="Immagine che contiene testo, diagramma, Parallelo, linea&#10;&#10;Descrizione generata automaticamente">
            <a:extLst>
              <a:ext uri="{FF2B5EF4-FFF2-40B4-BE49-F238E27FC236}">
                <a16:creationId xmlns:a16="http://schemas.microsoft.com/office/drawing/2014/main" id="{055DAD73-4525-3CD5-63B2-829D30B98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2" y="1614488"/>
            <a:ext cx="2614200" cy="452320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B462705-6A1C-670C-3FCE-7121460BF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1861" y="2688206"/>
            <a:ext cx="4523207" cy="2375771"/>
          </a:xfrm>
          <a:prstGeom prst="rect">
            <a:avLst/>
          </a:prstGeom>
        </p:spPr>
      </p:pic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3DDC1A05-C8B4-E61D-28AF-66B080AE7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962" y="1614488"/>
            <a:ext cx="5392838" cy="4502732"/>
          </a:xfrm>
        </p:spPr>
        <p:txBody>
          <a:bodyPr>
            <a:norm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New GDML GIF++ layout  </a:t>
            </a:r>
            <a:r>
              <a:rPr lang="it-IT" dirty="0" err="1">
                <a:latin typeface="Aptos" panose="020B0004020202020204" pitchFamily="34" charset="0"/>
              </a:rPr>
              <a:t>implemented</a:t>
            </a:r>
            <a:r>
              <a:rPr lang="it-IT" dirty="0">
                <a:latin typeface="Aptos" panose="020B0004020202020204" pitchFamily="34" charset="0"/>
              </a:rPr>
              <a:t> for Geant4</a:t>
            </a:r>
          </a:p>
          <a:p>
            <a:r>
              <a:rPr lang="it-IT" dirty="0" err="1">
                <a:latin typeface="Aptos" panose="020B0004020202020204" pitchFamily="34" charset="0"/>
              </a:rPr>
              <a:t>Geometry</a:t>
            </a:r>
            <a:r>
              <a:rPr lang="it-IT" dirty="0">
                <a:latin typeface="Aptos" panose="020B0004020202020204" pitchFamily="34" charset="0"/>
              </a:rPr>
              <a:t> </a:t>
            </a:r>
            <a:r>
              <a:rPr lang="it-IT" dirty="0" err="1">
                <a:latin typeface="Aptos" panose="020B0004020202020204" pitchFamily="34" charset="0"/>
              </a:rPr>
              <a:t>updated</a:t>
            </a:r>
            <a:r>
              <a:rPr lang="it-IT" dirty="0">
                <a:latin typeface="Aptos" panose="020B0004020202020204" pitchFamily="34" charset="0"/>
              </a:rPr>
              <a:t> to 15 m upstream</a:t>
            </a:r>
          </a:p>
          <a:p>
            <a:r>
              <a:rPr lang="it-IT" dirty="0">
                <a:latin typeface="Aptos" panose="020B0004020202020204" pitchFamily="34" charset="0"/>
              </a:rPr>
              <a:t>Version Geant4-11.0</a:t>
            </a:r>
          </a:p>
          <a:p>
            <a:r>
              <a:rPr lang="it-IT" dirty="0">
                <a:latin typeface="Aptos" panose="020B0004020202020204" pitchFamily="34" charset="0"/>
              </a:rPr>
              <a:t>Filter </a:t>
            </a:r>
            <a:r>
              <a:rPr lang="it-IT" dirty="0" err="1">
                <a:latin typeface="Aptos" panose="020B0004020202020204" pitchFamily="34" charset="0"/>
              </a:rPr>
              <a:t>implementation</a:t>
            </a:r>
            <a:r>
              <a:rPr lang="it-IT" dirty="0">
                <a:latin typeface="Aptos" panose="020B0004020202020204" pitchFamily="34" charset="0"/>
              </a:rPr>
              <a:t> for ABS </a:t>
            </a:r>
          </a:p>
          <a:p>
            <a:r>
              <a:rPr lang="it-IT" dirty="0">
                <a:solidFill>
                  <a:srgbClr val="FF0000"/>
                </a:solidFill>
                <a:latin typeface="Aptos" panose="020B0004020202020204" pitchFamily="34" charset="0"/>
              </a:rPr>
              <a:t>NO EXPERIMENTAL INSTALLATION INCLUDED IN THE SIMULATION LAYOUT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844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218B6D-7725-B4F9-7559-3106F737C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31" y="283115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Aptos" panose="020B0004020202020204" pitchFamily="34" charset="0"/>
              </a:rPr>
              <a:t>GIF++ </a:t>
            </a:r>
            <a:r>
              <a:rPr lang="it-IT" sz="3600" b="1" dirty="0" err="1">
                <a:latin typeface="Aptos" panose="020B0004020202020204" pitchFamily="34" charset="0"/>
              </a:rPr>
              <a:t>simulation</a:t>
            </a:r>
            <a:r>
              <a:rPr lang="it-IT" sz="3600" b="1" dirty="0">
                <a:latin typeface="Aptos" panose="020B0004020202020204" pitchFamily="34" charset="0"/>
              </a:rPr>
              <a:t> plot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C41386-81E5-EDEF-0A8A-6A082A5CD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>
                <a:latin typeface="Aptos" panose="020B0004020202020204" pitchFamily="34" charset="0"/>
              </a:rPr>
              <a:t>Flux</a:t>
            </a:r>
            <a:r>
              <a:rPr lang="it-IT" dirty="0">
                <a:latin typeface="Aptos" panose="020B0004020202020204" pitchFamily="34" charset="0"/>
              </a:rPr>
              <a:t> </a:t>
            </a:r>
            <a:r>
              <a:rPr lang="it-IT" dirty="0" err="1">
                <a:latin typeface="Aptos" panose="020B0004020202020204" pitchFamily="34" charset="0"/>
              </a:rPr>
              <a:t>examples</a:t>
            </a:r>
            <a:r>
              <a:rPr lang="it-IT" dirty="0">
                <a:latin typeface="Aptos" panose="020B0004020202020204" pitchFamily="34" charset="0"/>
              </a:rPr>
              <a:t> of </a:t>
            </a:r>
            <a:r>
              <a:rPr lang="it-IT" dirty="0" err="1">
                <a:latin typeface="Aptos" panose="020B0004020202020204" pitchFamily="34" charset="0"/>
              </a:rPr>
              <a:t>irradiation</a:t>
            </a:r>
            <a:r>
              <a:rPr lang="it-IT" dirty="0">
                <a:latin typeface="Aptos" panose="020B0004020202020204" pitchFamily="34" charset="0"/>
              </a:rPr>
              <a:t> with ABS = 1 in US </a:t>
            </a:r>
            <a:r>
              <a:rPr lang="it-IT" dirty="0" err="1">
                <a:latin typeface="Aptos" panose="020B0004020202020204" pitchFamily="34" charset="0"/>
              </a:rPr>
              <a:t>region</a:t>
            </a:r>
            <a:r>
              <a:rPr lang="it-IT" dirty="0">
                <a:latin typeface="Aptos" panose="020B0004020202020204" pitchFamily="34" charset="0"/>
              </a:rPr>
              <a:t>:</a:t>
            </a:r>
          </a:p>
        </p:txBody>
      </p:sp>
      <p:pic>
        <p:nvPicPr>
          <p:cNvPr id="4" name="Picture 10" descr="A red and orange lines&#10;&#10;Description automatically generated with medium confidence">
            <a:extLst>
              <a:ext uri="{FF2B5EF4-FFF2-40B4-BE49-F238E27FC236}">
                <a16:creationId xmlns:a16="http://schemas.microsoft.com/office/drawing/2014/main" id="{2A6B6B7D-CCDE-EAB8-1EFA-EE1AE55AA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5" y="2395329"/>
            <a:ext cx="4893776" cy="3516774"/>
          </a:xfrm>
          <a:prstGeom prst="rect">
            <a:avLst/>
          </a:prstGeom>
        </p:spPr>
      </p:pic>
      <p:pic>
        <p:nvPicPr>
          <p:cNvPr id="5" name="Picture 12" descr="A red and yellow light&#10;&#10;Description automatically generated">
            <a:extLst>
              <a:ext uri="{FF2B5EF4-FFF2-40B4-BE49-F238E27FC236}">
                <a16:creationId xmlns:a16="http://schemas.microsoft.com/office/drawing/2014/main" id="{81A4CA68-8B22-1329-82AA-1A694EA61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04" y="2395329"/>
            <a:ext cx="4941951" cy="35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2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71B1-63DF-E7BF-81CC-BEB2C854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06" y="168481"/>
            <a:ext cx="10515600" cy="725920"/>
          </a:xfrm>
        </p:spPr>
        <p:txBody>
          <a:bodyPr>
            <a:normAutofit/>
          </a:bodyPr>
          <a:lstStyle/>
          <a:p>
            <a:r>
              <a:rPr lang="en-IN" sz="3200" b="1" dirty="0">
                <a:latin typeface="Aptos" panose="020B0004020202020204" pitchFamily="34" charset="0"/>
              </a:rPr>
              <a:t>GIF++ dose campaign: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B065F4-FAE7-BBEE-94CE-1D865D1AB8C5}"/>
              </a:ext>
            </a:extLst>
          </p:cNvPr>
          <p:cNvSpPr txBox="1">
            <a:spLocks/>
          </p:cNvSpPr>
          <p:nvPr/>
        </p:nvSpPr>
        <p:spPr>
          <a:xfrm>
            <a:off x="572728" y="894401"/>
            <a:ext cx="11461955" cy="57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Source of </a:t>
            </a:r>
            <a:r>
              <a:rPr lang="en-US" sz="20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137</a:t>
            </a:r>
            <a:r>
              <a:rPr 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Cs of 662 keV photons at 11.5 </a:t>
            </a:r>
            <a:r>
              <a:rPr lang="en-US" sz="2000" dirty="0" err="1">
                <a:latin typeface="Aptos" panose="020B0004020202020204" pitchFamily="34" charset="0"/>
                <a:cs typeface="Times New Roman" panose="02020603050405020304" pitchFamily="18" charset="0"/>
              </a:rPr>
              <a:t>TBq</a:t>
            </a:r>
            <a:r>
              <a:rPr 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 (January 2024)</a:t>
            </a:r>
          </a:p>
          <a:p>
            <a:pPr algn="l"/>
            <a:r>
              <a:rPr lang="en-IN" sz="2000" i="0" u="none" strike="noStrike" baseline="0" dirty="0">
                <a:latin typeface="Aptos" panose="020B0004020202020204" pitchFamily="34" charset="0"/>
                <a:cs typeface="Times New Roman" panose="02020603050405020304" pitchFamily="18" charset="0"/>
              </a:rPr>
              <a:t>Gamma Probes 6150AD-15 was used</a:t>
            </a:r>
          </a:p>
          <a:p>
            <a:pPr algn="l"/>
            <a:r>
              <a:rPr lang="en-IN" sz="2000" dirty="0">
                <a:latin typeface="Aptos" panose="020B0004020202020204" pitchFamily="34" charset="0"/>
                <a:cs typeface="Times New Roman" panose="02020603050405020304" pitchFamily="18" charset="0"/>
              </a:rPr>
              <a:t>ABS (effective attenuation) used: 1, 2.2, 3.3, 4.6, 6.9, 10, 22, 33, 46, 69 and 100</a:t>
            </a:r>
            <a:endParaRPr lang="en-IN" sz="2000" i="0" u="none" strike="noStrike" baseline="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onducted measurements at the distance (m) from the source indicated below with full clearance (no RPC trolleys).</a:t>
            </a:r>
          </a:p>
          <a:p>
            <a:endParaRPr lang="en-US" altLang="en-US" sz="2400" dirty="0">
              <a:latin typeface="Aptos" panose="020B0004020202020204" pitchFamily="34" charset="0"/>
            </a:endParaRPr>
          </a:p>
          <a:p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endParaRPr lang="en-US" altLang="en-US" sz="2400" dirty="0">
              <a:latin typeface="Aptos" panose="020B0004020202020204" pitchFamily="34" charset="0"/>
            </a:endParaRPr>
          </a:p>
          <a:p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endParaRPr lang="en-US" altLang="en-US" sz="2400" dirty="0">
              <a:latin typeface="Aptos" panose="020B0004020202020204" pitchFamily="34" charset="0"/>
            </a:endParaRPr>
          </a:p>
          <a:p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At 3m and 6m, ABS 1, 2.2 and 3.3 measurements were carried out  with RPC trolleys in between the source and probe.</a:t>
            </a:r>
          </a:p>
          <a:p>
            <a:pPr algn="l"/>
            <a:endParaRPr lang="en-IN" sz="2400" i="0" u="none" strike="noStrike" baseline="0" dirty="0"/>
          </a:p>
          <a:p>
            <a:pPr algn="l"/>
            <a:endParaRPr lang="en-IN" sz="2400" i="0" u="none" strike="noStrike" baseline="0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BC7E514-F698-1210-8D01-B66CE0405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74" y="3110160"/>
            <a:ext cx="5303531" cy="2478029"/>
          </a:xfrm>
          <a:prstGeom prst="rect">
            <a:avLst/>
          </a:prstGeom>
        </p:spPr>
      </p:pic>
      <p:pic>
        <p:nvPicPr>
          <p:cNvPr id="31" name="Immagine 30" descr="Immagine che contiene testo, diagramma, linea, mappa&#10;&#10;Descrizione generata automaticamente">
            <a:extLst>
              <a:ext uri="{FF2B5EF4-FFF2-40B4-BE49-F238E27FC236}">
                <a16:creationId xmlns:a16="http://schemas.microsoft.com/office/drawing/2014/main" id="{D908BFBF-5D21-7052-CA0C-F32FC13C6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73" y="2637815"/>
            <a:ext cx="3754077" cy="30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2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6FC64F-6B0B-D1D0-EA57-2A96B8323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4" y="800101"/>
            <a:ext cx="441583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90805F-3BBA-D525-71AE-D8F75A154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06" y="751586"/>
            <a:ext cx="3503857" cy="3043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B6B9E8-B478-1071-DE79-600FBA614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7" y="751586"/>
            <a:ext cx="3588774" cy="30433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6669BC-BB1D-B873-4045-CE22F5471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39" y="3910684"/>
            <a:ext cx="3351247" cy="27708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1AF13D-84F0-B324-3EEE-A2C6A57079A9}"/>
              </a:ext>
            </a:extLst>
          </p:cNvPr>
          <p:cNvSpPr txBox="1"/>
          <p:nvPr/>
        </p:nvSpPr>
        <p:spPr>
          <a:xfrm>
            <a:off x="84995" y="5180389"/>
            <a:ext cx="601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ptos" panose="020B0004020202020204" pitchFamily="34" charset="0"/>
              </a:rPr>
              <a:t>Figure 1: Dose rate vs probe distance from source for ABS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7A4C8-FBA3-A419-B722-E7C567605919}"/>
              </a:ext>
            </a:extLst>
          </p:cNvPr>
          <p:cNvSpPr txBox="1"/>
          <p:nvPr/>
        </p:nvSpPr>
        <p:spPr>
          <a:xfrm>
            <a:off x="4938187" y="3591076"/>
            <a:ext cx="6869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ptos" panose="020B0004020202020204" pitchFamily="34" charset="0"/>
              </a:rPr>
              <a:t>Figure 2: Dose rate vs 1/z</a:t>
            </a:r>
            <a:r>
              <a:rPr lang="en-IN" baseline="30000" dirty="0">
                <a:latin typeface="Aptos" panose="020B0004020202020204" pitchFamily="34" charset="0"/>
              </a:rPr>
              <a:t>2</a:t>
            </a:r>
            <a:r>
              <a:rPr lang="en-IN" dirty="0">
                <a:latin typeface="Aptos" panose="020B0004020202020204" pitchFamily="34" charset="0"/>
              </a:rPr>
              <a:t>  fitting for ABS 1 a). UPSTREAM b). DOWNSTREAM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D3D75-74DF-171D-F5DB-7A9A3D119737}"/>
              </a:ext>
            </a:extLst>
          </p:cNvPr>
          <p:cNvSpPr txBox="1"/>
          <p:nvPr/>
        </p:nvSpPr>
        <p:spPr>
          <a:xfrm>
            <a:off x="255639" y="5770912"/>
            <a:ext cx="611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Aptos" panose="020B0004020202020204" pitchFamily="34" charset="0"/>
              </a:rPr>
              <a:t>The average </a:t>
            </a:r>
            <a:r>
              <a:rPr lang="en-IN" dirty="0">
                <a:solidFill>
                  <a:srgbClr val="FF0000"/>
                </a:solidFill>
                <a:latin typeface="Aptos" panose="020B0004020202020204" pitchFamily="34" charset="0"/>
              </a:rPr>
              <a:t>slope</a:t>
            </a:r>
            <a:r>
              <a:rPr lang="en-IN" dirty="0">
                <a:latin typeface="Aptos" panose="020B0004020202020204" pitchFamily="34" charset="0"/>
              </a:rPr>
              <a:t> of dose rate for </a:t>
            </a:r>
            <a:r>
              <a:rPr lang="en-IN" dirty="0">
                <a:solidFill>
                  <a:srgbClr val="FF0000"/>
                </a:solidFill>
                <a:latin typeface="Aptos" panose="020B0004020202020204" pitchFamily="34" charset="0"/>
              </a:rPr>
              <a:t>ABS 1 is 403 mSv/h/m</a:t>
            </a:r>
            <a:r>
              <a:rPr lang="en-IN" baseline="30000" dirty="0">
                <a:solidFill>
                  <a:srgbClr val="FF0000"/>
                </a:solidFill>
                <a:latin typeface="Aptos" panose="020B0004020202020204" pitchFamily="34" charset="0"/>
              </a:rPr>
              <a:t>2</a:t>
            </a:r>
            <a:r>
              <a:rPr lang="en-IN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8573A-2386-081B-B1E4-B658BC9B6798}"/>
              </a:ext>
            </a:extLst>
          </p:cNvPr>
          <p:cNvSpPr txBox="1"/>
          <p:nvPr/>
        </p:nvSpPr>
        <p:spPr>
          <a:xfrm>
            <a:off x="5999640" y="6481650"/>
            <a:ext cx="541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Figure3: Dose rate vs distance from source, GIF++ paper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81E2B4-C6A2-331D-C439-B0973A7C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71" y="176453"/>
            <a:ext cx="10515600" cy="804914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ptos" panose="020B0004020202020204" pitchFamily="34" charset="0"/>
              </a:rPr>
              <a:t>Inverse-square law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D955A1-A985-B6B9-5C8B-D316BF67B61F}"/>
              </a:ext>
            </a:extLst>
          </p:cNvPr>
          <p:cNvSpPr txBox="1"/>
          <p:nvPr/>
        </p:nvSpPr>
        <p:spPr>
          <a:xfrm>
            <a:off x="5404338" y="751586"/>
            <a:ext cx="36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2AD8C9D-D5C2-0148-7BF3-145E978DA60B}"/>
              </a:ext>
            </a:extLst>
          </p:cNvPr>
          <p:cNvSpPr txBox="1"/>
          <p:nvPr/>
        </p:nvSpPr>
        <p:spPr>
          <a:xfrm>
            <a:off x="9022981" y="729449"/>
            <a:ext cx="48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6101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5C24E-66C1-AF64-575F-BCBABF1E6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22" y="5276529"/>
            <a:ext cx="11366089" cy="1093686"/>
          </a:xfrm>
        </p:spPr>
        <p:txBody>
          <a:bodyPr>
            <a:normAutofit fontScale="92500" lnSpcReduction="10000"/>
          </a:bodyPr>
          <a:lstStyle/>
          <a:p>
            <a:r>
              <a:rPr lang="en-IN" sz="2000" dirty="0">
                <a:latin typeface="Aptos" panose="020B0004020202020204" pitchFamily="34" charset="0"/>
                <a:cs typeface="Times New Roman" panose="02020603050405020304" pitchFamily="18" charset="0"/>
              </a:rPr>
              <a:t>Simulated the dose rate for 3m L (x= -1.2), 3m (x=0) and 3m R (x=1.2).</a:t>
            </a:r>
          </a:p>
          <a:p>
            <a:r>
              <a:rPr lang="en-IN" sz="2000" dirty="0">
                <a:latin typeface="Aptos" panose="020B0004020202020204" pitchFamily="34" charset="0"/>
                <a:cs typeface="Times New Roman" panose="02020603050405020304" pitchFamily="18" charset="0"/>
              </a:rPr>
              <a:t>Simulated and measured dose rates are in good agreement for 3m (x=0).</a:t>
            </a:r>
          </a:p>
          <a:p>
            <a:r>
              <a:rPr lang="en-IN" sz="2000" dirty="0">
                <a:latin typeface="Aptos" panose="020B0004020202020204" pitchFamily="34" charset="0"/>
                <a:cs typeface="Times New Roman" panose="02020603050405020304" pitchFamily="18" charset="0"/>
              </a:rPr>
              <a:t>Measured dose rates for 3m L (x= -1.2) and 3m R (x=1.2) are slightly higher than the simulated dose rate.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CA4760-8648-9FE8-DD6F-151C7DB0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93" y="775440"/>
            <a:ext cx="3595969" cy="36793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532A39-E0FF-9AA9-D2F8-F46219A932DD}"/>
              </a:ext>
            </a:extLst>
          </p:cNvPr>
          <p:cNvSpPr txBox="1"/>
          <p:nvPr/>
        </p:nvSpPr>
        <p:spPr>
          <a:xfrm>
            <a:off x="433754" y="4493891"/>
            <a:ext cx="1136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ptos" panose="020B0004020202020204" pitchFamily="34" charset="0"/>
              </a:rPr>
              <a:t>Figure 4: Dose rate vs ABS in UPSTREAM, 2024 simulated vs measured dose rate for   </a:t>
            </a:r>
          </a:p>
          <a:p>
            <a:r>
              <a:rPr lang="en-IN" dirty="0">
                <a:latin typeface="Aptos" panose="020B0004020202020204" pitchFamily="34" charset="0"/>
              </a:rPr>
              <a:t>a). 3m(x=-1.2)L b). 3m(x=0)   c). 3m R(x=1.2)  </a:t>
            </a:r>
          </a:p>
        </p:txBody>
      </p:sp>
      <p:pic>
        <p:nvPicPr>
          <p:cNvPr id="4" name="Immagine 3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6CFF75CE-7A62-ED56-3CB5-8449A4093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2" y="520011"/>
            <a:ext cx="4021016" cy="4021016"/>
          </a:xfrm>
          <a:prstGeom prst="rect">
            <a:avLst/>
          </a:prstGeom>
        </p:spPr>
      </p:pic>
      <p:pic>
        <p:nvPicPr>
          <p:cNvPr id="8" name="Immagine 7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16019C40-7C50-0232-8E07-172FA0153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63" y="520010"/>
            <a:ext cx="4021015" cy="402101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7573A6-79E5-0C31-1CED-5DBC0E2EF5D3}"/>
              </a:ext>
            </a:extLst>
          </p:cNvPr>
          <p:cNvSpPr txBox="1"/>
          <p:nvPr/>
        </p:nvSpPr>
        <p:spPr>
          <a:xfrm>
            <a:off x="433754" y="4171693"/>
            <a:ext cx="51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E85B03A-2D57-5734-9FE9-820F8D8E38F4}"/>
              </a:ext>
            </a:extLst>
          </p:cNvPr>
          <p:cNvSpPr txBox="1"/>
          <p:nvPr/>
        </p:nvSpPr>
        <p:spPr>
          <a:xfrm>
            <a:off x="4289637" y="4161014"/>
            <a:ext cx="51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2DB138D-083B-399A-A520-39C3F9D31B98}"/>
              </a:ext>
            </a:extLst>
          </p:cNvPr>
          <p:cNvSpPr txBox="1"/>
          <p:nvPr/>
        </p:nvSpPr>
        <p:spPr>
          <a:xfrm>
            <a:off x="8160269" y="4161014"/>
            <a:ext cx="51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2C013B5-22FB-B7F5-A339-E56F8002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66" y="117553"/>
            <a:ext cx="10515600" cy="804914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ptos" panose="020B0004020202020204" pitchFamily="34" charset="0"/>
              </a:rPr>
              <a:t>Simulation vs. measures</a:t>
            </a:r>
          </a:p>
        </p:txBody>
      </p:sp>
    </p:spTree>
    <p:extLst>
      <p:ext uri="{BB962C8B-B14F-4D97-AF65-F5344CB8AC3E}">
        <p14:creationId xmlns:p14="http://schemas.microsoft.com/office/powerpoint/2010/main" val="119630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AC2BF0-58A6-B237-A818-98B65312C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0" y="1272175"/>
            <a:ext cx="5015606" cy="471011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80B4FF-5851-F3A0-A8DE-57CC938E22D8}"/>
              </a:ext>
            </a:extLst>
          </p:cNvPr>
          <p:cNvSpPr txBox="1"/>
          <p:nvPr/>
        </p:nvSpPr>
        <p:spPr>
          <a:xfrm>
            <a:off x="549452" y="5839882"/>
            <a:ext cx="511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ptos" panose="020B0004020202020204" pitchFamily="34" charset="0"/>
              </a:rPr>
              <a:t>Figure 5: Dose rate vs probe distance from source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1105AC-FB62-F25A-0C9D-E04987BE7B08}"/>
              </a:ext>
            </a:extLst>
          </p:cNvPr>
          <p:cNvSpPr txBox="1"/>
          <p:nvPr/>
        </p:nvSpPr>
        <p:spPr>
          <a:xfrm>
            <a:off x="6248399" y="1272175"/>
            <a:ext cx="42291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T</a:t>
            </a:r>
            <a:r>
              <a:rPr lang="en-US" sz="1800" b="0" i="0" u="none" strike="noStrike" baseline="0" dirty="0">
                <a:latin typeface="Aptos" panose="020B0004020202020204" pitchFamily="34" charset="0"/>
              </a:rPr>
              <a:t>he GIF++ irradiator and filter system is designed to produce a homogeneous radiation field of  ±37</a:t>
            </a:r>
            <a:r>
              <a:rPr lang="en-US" sz="1800" b="0" i="0" u="none" strike="noStrike" baseline="30000" dirty="0">
                <a:latin typeface="Aptos" panose="020B0004020202020204" pitchFamily="34" charset="0"/>
              </a:rPr>
              <a:t>o</a:t>
            </a:r>
            <a:r>
              <a:rPr lang="en-US" sz="1800" b="0" i="0" u="none" strike="noStrike" baseline="0" dirty="0">
                <a:latin typeface="Aptos" panose="020B0004020202020204" pitchFamily="34" charset="0"/>
              </a:rPr>
              <a:t>, with a sharp </a:t>
            </a:r>
            <a:r>
              <a:rPr lang="en-IN" sz="1800" b="0" i="0" u="none" strike="noStrike" baseline="0" dirty="0">
                <a:latin typeface="Aptos" panose="020B0004020202020204" pitchFamily="34" charset="0"/>
              </a:rPr>
              <a:t>decrease at the edges.</a:t>
            </a:r>
            <a:r>
              <a:rPr lang="en-IN" dirty="0">
                <a:latin typeface="Aptos" panose="020B0004020202020204" pitchFamily="34" charset="0"/>
              </a:rPr>
              <a:t>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ptos" panose="020B0004020202020204" pitchFamily="34" charset="0"/>
              </a:rPr>
              <a:t>The current depends only on the distance from the irradiator along the z-coordinate and is uniform in all </a:t>
            </a:r>
            <a:r>
              <a:rPr lang="en-US" sz="1800" b="0" i="0" u="none" strike="noStrike" baseline="0" dirty="0" err="1">
                <a:latin typeface="Aptos" panose="020B0004020202020204" pitchFamily="34" charset="0"/>
              </a:rPr>
              <a:t>xy</a:t>
            </a:r>
            <a:r>
              <a:rPr lang="en-US" sz="1800" b="0" i="0" u="none" strike="noStrike" baseline="0" dirty="0">
                <a:latin typeface="Aptos" panose="020B0004020202020204" pitchFamily="34" charset="0"/>
              </a:rPr>
              <a:t> planes. (GIF++ paper)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The dose rate is not uniform across the XY plane, there is a little reduction in the dose rate</a:t>
            </a:r>
            <a:r>
              <a:rPr lang="en-US" dirty="0">
                <a:latin typeface="CMR12"/>
              </a:rPr>
              <a:t>.</a:t>
            </a:r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8D5835-9FC0-C22E-AB73-78E2FAAA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914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ptos" panose="020B0004020202020204" pitchFamily="34" charset="0"/>
              </a:rPr>
              <a:t>Field shape </a:t>
            </a:r>
          </a:p>
        </p:txBody>
      </p:sp>
    </p:spTree>
    <p:extLst>
      <p:ext uri="{BB962C8B-B14F-4D97-AF65-F5344CB8AC3E}">
        <p14:creationId xmlns:p14="http://schemas.microsoft.com/office/powerpoint/2010/main" val="108134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1152-7737-8F08-F28A-AE06A200A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914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ptos" panose="020B0004020202020204" pitchFamily="34" charset="0"/>
              </a:rPr>
              <a:t>Conclusions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70430D5-5CAD-012B-242A-B13B4BBACE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 rot="10800000" flipV="1">
            <a:off x="838200" y="1760056"/>
            <a:ext cx="10370574" cy="235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The simulation code of GIF++ have been upgraded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The 2024 dose rate measurements at GIF++  for all the ABS and positions are very well correlated with the 1/z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 fit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000" dirty="0">
                <a:latin typeface="Aptos" panose="020B0004020202020204" pitchFamily="34" charset="0"/>
                <a:cs typeface="Times New Roman" panose="02020603050405020304" pitchFamily="18" charset="0"/>
              </a:rPr>
              <a:t>Simulated and measured dose rates are in good agreement for 3m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A roughly estimation indicates that the irradiation field seems not planar on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xy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 plane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2198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1014</Words>
  <Application>Microsoft Macintosh PowerPoint</Application>
  <PresentationFormat>Widescreen</PresentationFormat>
  <Paragraphs>114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Aharoni</vt:lpstr>
      <vt:lpstr>Aptos</vt:lpstr>
      <vt:lpstr>Arial</vt:lpstr>
      <vt:lpstr>Calibri</vt:lpstr>
      <vt:lpstr>Calibri Light</vt:lpstr>
      <vt:lpstr>CMR12</vt:lpstr>
      <vt:lpstr>Perpetua</vt:lpstr>
      <vt:lpstr>Times New Roman</vt:lpstr>
      <vt:lpstr>Office Theme</vt:lpstr>
      <vt:lpstr>CMS young meeting </vt:lpstr>
      <vt:lpstr>Motivation</vt:lpstr>
      <vt:lpstr>GIF++ simulation</vt:lpstr>
      <vt:lpstr>GIF++ simulation plot</vt:lpstr>
      <vt:lpstr>GIF++ dose campaign: </vt:lpstr>
      <vt:lpstr>Inverse-square law </vt:lpstr>
      <vt:lpstr>Simulation vs. measures</vt:lpstr>
      <vt:lpstr>Field shape </vt:lpstr>
      <vt:lpstr>Conclusions</vt:lpstr>
      <vt:lpstr>Summary of CMS activities 2024</vt:lpstr>
      <vt:lpstr>THANKS! MERRY CHRISTMAS TO EVERYBODY!!</vt:lpstr>
      <vt:lpstr>Backup slides</vt:lpstr>
      <vt:lpstr>Presentazione standard di PowerPoint</vt:lpstr>
      <vt:lpstr>GIF++ preliminry validation with PMINA dosimeters*</vt:lpstr>
      <vt:lpstr>Dose rate comparison</vt:lpstr>
      <vt:lpstr>Dose rate comparison</vt:lpstr>
      <vt:lpstr>Raw data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UMESH SHAS</dc:creator>
  <cp:lastModifiedBy>FERRARA NICOLA</cp:lastModifiedBy>
  <cp:revision>49</cp:revision>
  <dcterms:created xsi:type="dcterms:W3CDTF">2024-12-17T14:01:54Z</dcterms:created>
  <dcterms:modified xsi:type="dcterms:W3CDTF">2024-12-20T12:51:23Z</dcterms:modified>
</cp:coreProperties>
</file>