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14" r:id="rId1"/>
  </p:sldMasterIdLst>
  <p:notesMasterIdLst>
    <p:notesMasterId r:id="rId19"/>
  </p:notesMasterIdLst>
  <p:sldIdLst>
    <p:sldId id="256" r:id="rId2"/>
    <p:sldId id="282" r:id="rId3"/>
    <p:sldId id="273" r:id="rId4"/>
    <p:sldId id="285" r:id="rId5"/>
    <p:sldId id="284" r:id="rId6"/>
    <p:sldId id="276" r:id="rId7"/>
    <p:sldId id="288" r:id="rId8"/>
    <p:sldId id="287" r:id="rId9"/>
    <p:sldId id="279" r:id="rId10"/>
    <p:sldId id="283" r:id="rId11"/>
    <p:sldId id="290" r:id="rId12"/>
    <p:sldId id="268" r:id="rId13"/>
    <p:sldId id="269" r:id="rId14"/>
    <p:sldId id="289" r:id="rId15"/>
    <p:sldId id="277" r:id="rId16"/>
    <p:sldId id="280" r:id="rId17"/>
    <p:sldId id="28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0FF"/>
    <a:srgbClr val="4AEF25"/>
    <a:srgbClr val="0A00FF"/>
    <a:srgbClr val="86BCF0"/>
    <a:srgbClr val="8EC8FF"/>
    <a:srgbClr val="349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5FB83-FD21-F146-9E7D-258ECC7F4F15}" v="159" dt="2024-12-20T12:52:23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4"/>
    <p:restoredTop sz="94726"/>
  </p:normalViewPr>
  <p:slideViewPr>
    <p:cSldViewPr snapToGrid="0">
      <p:cViewPr>
        <p:scale>
          <a:sx n="70" d="100"/>
          <a:sy n="70" d="100"/>
        </p:scale>
        <p:origin x="760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B44C2-0FEA-BF4B-9319-B5FF5E252A06}" type="datetimeFigureOut">
              <a:rPr lang="en-GB" smtClean="0"/>
              <a:t>20/12/2024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6015B-9445-2943-B319-4C1C1A9EA76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58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JHEP09%282024%2902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0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hlinkClick r:id="rId3"/>
              </a:rPr>
              <a:t>[JHEP09(2024)026]</a:t>
            </a:r>
            <a:br>
              <a:rPr lang="en-GB" sz="1200"/>
            </a:br>
            <a:br>
              <a:rPr lang="en-GB" sz="1200"/>
            </a:br>
            <a:endParaRPr lang="en-GB" sz="1200"/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25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284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E29A8-F3FD-20A7-65BE-EFC8CF090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7ED868-8D90-EC9C-73AC-C921F188C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2AAE99-2720-FD5D-758D-95AA7CE3B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-evidenziare che la ricerca è possibile grazie al double </a:t>
            </a:r>
            <a:r>
              <a:rPr lang="it-IT" sz="180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muon</a:t>
            </a:r>
            <a:r>
              <a:rPr lang="it-IT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low mass trigger </a:t>
            </a:r>
            <a:r>
              <a:rPr lang="it-IT" sz="180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path</a:t>
            </a:r>
            <a:br>
              <a:rPr lang="en-GB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it-IT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-specificare che la selezione è ottimizzata per soft </a:t>
            </a:r>
            <a:r>
              <a:rPr lang="it-IT" sz="180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muons</a:t>
            </a:r>
            <a:r>
              <a:rPr lang="it-IT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(?)</a:t>
            </a:r>
          </a:p>
          <a:p>
            <a:pPr marL="285750" indent="-285750" algn="l">
              <a:buFontTx/>
              <a:buChar char="-"/>
            </a:pPr>
            <a:endParaRPr lang="it-IT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2D421E-4CDD-4E36-C4DC-1DD0CB5BF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1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-aggiungere linea per taglio sul BDT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81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CADI Line + </a:t>
            </a:r>
            <a:r>
              <a:rPr lang="en-GB" err="1"/>
              <a:t>Moriond</a:t>
            </a:r>
            <a:r>
              <a:rPr lang="en-GB"/>
              <a:t> 2025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804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Sistematiche</a:t>
            </a:r>
            <a:r>
              <a:rPr lang="en-GB"/>
              <a:t> Backup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7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 aggiungere che il dataset anche se è parking </a:t>
            </a:r>
            <a:r>
              <a:rPr lang="it-IT" sz="1800" b="0" i="0" u="none" strike="noStrike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é</a:t>
            </a:r>
            <a:r>
              <a:rPr lang="it-IT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stato ricostruito prompt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015B-9445-2943-B319-4C1C1A9EA7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18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4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4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23602" y="132667"/>
            <a:ext cx="11167447" cy="83535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78254" y="132667"/>
            <a:ext cx="11155680" cy="8353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47671" y="311600"/>
            <a:ext cx="111018" cy="477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19" y="190420"/>
            <a:ext cx="11001779" cy="78259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0" y="1418896"/>
            <a:ext cx="11184004" cy="4820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842F80A-32F0-3916-1553-8FA967678BC9}"/>
              </a:ext>
            </a:extLst>
          </p:cNvPr>
          <p:cNvSpPr/>
          <p:nvPr userDrawn="1"/>
        </p:nvSpPr>
        <p:spPr>
          <a:xfrm>
            <a:off x="0" y="6440185"/>
            <a:ext cx="12192000" cy="443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77A8A1-735C-1DE0-FBEF-54233EF2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pic>
        <p:nvPicPr>
          <p:cNvPr id="22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D455EAB7-9846-E858-5A2F-30BFB868D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1" r="-1755"/>
          <a:stretch/>
        </p:blipFill>
        <p:spPr>
          <a:xfrm>
            <a:off x="1531499" y="6454800"/>
            <a:ext cx="417765" cy="412510"/>
          </a:xfrm>
          <a:prstGeom prst="rect">
            <a:avLst/>
          </a:prstGeom>
        </p:spPr>
      </p:pic>
      <p:pic>
        <p:nvPicPr>
          <p:cNvPr id="23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3BD94899-FABA-CB03-34BD-8987DC73B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9" r="23047"/>
          <a:stretch/>
        </p:blipFill>
        <p:spPr>
          <a:xfrm>
            <a:off x="1042544" y="6454800"/>
            <a:ext cx="417765" cy="412509"/>
          </a:xfrm>
          <a:prstGeom prst="rect">
            <a:avLst/>
          </a:prstGeom>
        </p:spPr>
      </p:pic>
      <p:pic>
        <p:nvPicPr>
          <p:cNvPr id="2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5142123C-D264-FE7A-6B00-B52CDAC9D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49924"/>
          <a:stretch/>
        </p:blipFill>
        <p:spPr>
          <a:xfrm>
            <a:off x="98474" y="6454800"/>
            <a:ext cx="454213" cy="412508"/>
          </a:xfrm>
          <a:prstGeom prst="rect">
            <a:avLst/>
          </a:prstGeom>
        </p:spPr>
      </p:pic>
      <p:pic>
        <p:nvPicPr>
          <p:cNvPr id="25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8AF6C66-29C3-C295-A236-FC2C794C8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5" r="75512"/>
          <a:stretch/>
        </p:blipFill>
        <p:spPr>
          <a:xfrm>
            <a:off x="552687" y="6454800"/>
            <a:ext cx="488955" cy="406719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3F95BA2-4CCF-BCE8-8737-2C245C59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01" y="6468973"/>
            <a:ext cx="1114172" cy="3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7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8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2B09015-8A4B-956C-E273-8F8A1374051D}"/>
              </a:ext>
            </a:extLst>
          </p:cNvPr>
          <p:cNvSpPr/>
          <p:nvPr userDrawn="1"/>
        </p:nvSpPr>
        <p:spPr>
          <a:xfrm>
            <a:off x="0" y="6440185"/>
            <a:ext cx="12192000" cy="443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6DF1FE-DCB1-4335-489F-DB5C6ACA06CA}"/>
              </a:ext>
            </a:extLst>
          </p:cNvPr>
          <p:cNvSpPr txBox="1">
            <a:spLocks/>
          </p:cNvSpPr>
          <p:nvPr userDrawn="1"/>
        </p:nvSpPr>
        <p:spPr>
          <a:xfrm>
            <a:off x="4038599" y="64795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sz="1200" dirty="0">
                <a:latin typeface="+mj-lt"/>
              </a:rPr>
              <a:t>CMS Bari 20/12/2024</a:t>
            </a:r>
          </a:p>
        </p:txBody>
      </p:sp>
      <p:pic>
        <p:nvPicPr>
          <p:cNvPr id="10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7145E356-5736-6FC6-E561-E4EE0EB0A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1" r="-1755"/>
          <a:stretch/>
        </p:blipFill>
        <p:spPr>
          <a:xfrm>
            <a:off x="1531499" y="6454800"/>
            <a:ext cx="417765" cy="412510"/>
          </a:xfrm>
          <a:prstGeom prst="rect">
            <a:avLst/>
          </a:prstGeom>
        </p:spPr>
      </p:pic>
      <p:pic>
        <p:nvPicPr>
          <p:cNvPr id="11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EE0C3582-27E3-6DBA-A636-CEC069C9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9" r="23047"/>
          <a:stretch/>
        </p:blipFill>
        <p:spPr>
          <a:xfrm>
            <a:off x="1042544" y="6454800"/>
            <a:ext cx="417765" cy="412509"/>
          </a:xfrm>
          <a:prstGeom prst="rect">
            <a:avLst/>
          </a:prstGeom>
        </p:spPr>
      </p:pic>
      <p:pic>
        <p:nvPicPr>
          <p:cNvPr id="12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E5A8BF80-6620-A888-7FF4-96E8FC3A3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49924"/>
          <a:stretch/>
        </p:blipFill>
        <p:spPr>
          <a:xfrm>
            <a:off x="98474" y="6454800"/>
            <a:ext cx="454213" cy="412508"/>
          </a:xfrm>
          <a:prstGeom prst="rect">
            <a:avLst/>
          </a:prstGeom>
        </p:spPr>
      </p:pic>
      <p:pic>
        <p:nvPicPr>
          <p:cNvPr id="13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E515DEA-96E9-3637-768F-007D03DC1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5" r="75512"/>
          <a:stretch/>
        </p:blipFill>
        <p:spPr>
          <a:xfrm>
            <a:off x="552687" y="6454800"/>
            <a:ext cx="488955" cy="406719"/>
          </a:xfrm>
          <a:prstGeom prst="rect">
            <a:avLst/>
          </a:prstGeom>
          <a:noFill/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06596123-2CAD-3A4F-5639-91B75929FF33}"/>
              </a:ext>
            </a:extLst>
          </p:cNvPr>
          <p:cNvSpPr/>
          <p:nvPr userDrawn="1"/>
        </p:nvSpPr>
        <p:spPr>
          <a:xfrm>
            <a:off x="11541387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5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1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3B147B-B91F-86CB-E25C-400928950850}"/>
              </a:ext>
            </a:extLst>
          </p:cNvPr>
          <p:cNvSpPr/>
          <p:nvPr userDrawn="1"/>
        </p:nvSpPr>
        <p:spPr>
          <a:xfrm>
            <a:off x="0" y="6440185"/>
            <a:ext cx="12192000" cy="443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BB818F-2153-1105-09BA-511A922D92D1}"/>
              </a:ext>
            </a:extLst>
          </p:cNvPr>
          <p:cNvSpPr txBox="1">
            <a:spLocks/>
          </p:cNvSpPr>
          <p:nvPr userDrawn="1"/>
        </p:nvSpPr>
        <p:spPr>
          <a:xfrm>
            <a:off x="4038599" y="64795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Marco </a:t>
            </a:r>
            <a:r>
              <a:rPr lang="en-US" err="1"/>
              <a:t>Buonsante</a:t>
            </a:r>
            <a:r>
              <a:rPr lang="en-US"/>
              <a:t> - </a:t>
            </a:r>
            <a:r>
              <a:rPr lang="en-GB" sz="1200"/>
              <a:t>Federica Maria Simone</a:t>
            </a:r>
            <a:endParaRPr lang="en-US"/>
          </a:p>
        </p:txBody>
      </p:sp>
      <p:pic>
        <p:nvPicPr>
          <p:cNvPr id="16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551E148-6AA9-6B9E-ECD6-15D422CA0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1" r="-1755"/>
          <a:stretch/>
        </p:blipFill>
        <p:spPr>
          <a:xfrm>
            <a:off x="1531499" y="6454800"/>
            <a:ext cx="417765" cy="412510"/>
          </a:xfrm>
          <a:prstGeom prst="rect">
            <a:avLst/>
          </a:prstGeom>
        </p:spPr>
      </p:pic>
      <p:pic>
        <p:nvPicPr>
          <p:cNvPr id="17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51EA2D3-CA7A-F6BC-7B87-F5D7EA55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9" r="23047"/>
          <a:stretch/>
        </p:blipFill>
        <p:spPr>
          <a:xfrm>
            <a:off x="1042544" y="6454800"/>
            <a:ext cx="417765" cy="412509"/>
          </a:xfrm>
          <a:prstGeom prst="rect">
            <a:avLst/>
          </a:prstGeom>
        </p:spPr>
      </p:pic>
      <p:pic>
        <p:nvPicPr>
          <p:cNvPr id="18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D354B1C7-9F9B-8C3E-6C61-929B293F5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49924"/>
          <a:stretch/>
        </p:blipFill>
        <p:spPr>
          <a:xfrm>
            <a:off x="98474" y="6454800"/>
            <a:ext cx="454213" cy="412508"/>
          </a:xfrm>
          <a:prstGeom prst="rect">
            <a:avLst/>
          </a:prstGeom>
        </p:spPr>
      </p:pic>
      <p:pic>
        <p:nvPicPr>
          <p:cNvPr id="19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128D3E0F-05A6-E6B4-9772-7D7BD5ACE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5" r="75512"/>
          <a:stretch/>
        </p:blipFill>
        <p:spPr>
          <a:xfrm>
            <a:off x="552687" y="6454800"/>
            <a:ext cx="488955" cy="406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91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Marco Buonsante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13" r:id="rId6"/>
    <p:sldLayoutId id="2147483808" r:id="rId7"/>
    <p:sldLayoutId id="2147483809" r:id="rId8"/>
    <p:sldLayoutId id="2147483810" r:id="rId9"/>
    <p:sldLayoutId id="2147483812" r:id="rId10"/>
    <p:sldLayoutId id="214748381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cms.cern.ch/iCMS/analysisadmin/cadilines?line=BPH-24-007&amp;tp=an&amp;id=2881&amp;ancode=BPH-24-0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doi.org/10.1007/JHEP03%282022%29109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hyperlink" Target="https://doi.org/10.1140/epjs/s11734-023-01012-2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JHEP03%282022%2910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xgboost.readthedocs.io/en/stable/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1.121901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Immagine che contiene ingegneria, interno&#10;&#10;Descrizione generata automaticamente">
            <a:extLst>
              <a:ext uri="{FF2B5EF4-FFF2-40B4-BE49-F238E27FC236}">
                <a16:creationId xmlns:a16="http://schemas.microsoft.com/office/drawing/2014/main" id="{4E9CD5A9-EF89-130D-6E66-811435F0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8D19661F-4B4C-74C1-7FC3-31FB14D4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6955" y="-166956"/>
            <a:ext cx="6858002" cy="71919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55000"/>
                </a:schemeClr>
              </a:gs>
              <a:gs pos="25000">
                <a:schemeClr val="bg1">
                  <a:alpha val="38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9A0D4E4-B9F0-6309-8838-2CECE40CAC10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81029" y="1346521"/>
                <a:ext cx="5010912" cy="3200399"/>
              </a:xfrm>
            </p:spPr>
            <p:txBody>
              <a:bodyPr anchor="b">
                <a:normAutofit/>
              </a:bodyPr>
              <a:lstStyle/>
              <a:p>
                <a:r>
                  <a:rPr lang="it" sz="44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Raleway"/>
                  </a:rPr>
                  <a:t>Search 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</m:ctrlPr>
                      </m:sSubSupPr>
                      <m:e>
                        <m: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  <m:t>𝑩</m:t>
                        </m:r>
                      </m:e>
                      <m:sub>
                        <m: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  <m:t>(</m:t>
                        </m:r>
                        <m: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  <m:t>𝒔</m:t>
                        </m:r>
                        <m: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  <m:t>)</m:t>
                        </m:r>
                      </m:sub>
                      <m:sup>
                        <m:r>
                          <a:rPr lang="it-IT" sz="4400" b="1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  <a:sym typeface="Raleway"/>
                          </a:rPr>
                          <m:t>𝟎</m:t>
                        </m:r>
                      </m:sup>
                    </m:sSubSup>
                    <m:r>
                      <a:rPr lang="it-IT" sz="4400" b="1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  <a:sym typeface="Raleway"/>
                      </a:rPr>
                      <m:t>→</m:t>
                    </m:r>
                    <m:r>
                      <a:rPr lang="it-IT" sz="4400" b="1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  <a:sym typeface="Raleway"/>
                      </a:rPr>
                      <m:t>𝟒</m:t>
                    </m:r>
                    <m:r>
                      <a:rPr lang="it-IT" sz="4400" b="1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  <a:sym typeface="Raleway"/>
                      </a:rPr>
                      <m:t>𝝁</m:t>
                    </m:r>
                  </m:oMath>
                </a14:m>
                <a:r>
                  <a:rPr lang="it" sz="44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decay</a:t>
                </a:r>
                <a:r>
                  <a:rPr lang="it" sz="44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Raleway"/>
                  </a:rPr>
                  <a:t> at the CMS experiment</a:t>
                </a:r>
                <a:endParaRPr lang="en-GB" sz="4400"/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69A0D4E4-B9F0-6309-8838-2CECE40CAC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81029" y="1346521"/>
                <a:ext cx="5010912" cy="3200399"/>
              </a:xfrm>
              <a:blipFill>
                <a:blip r:embed="rId4"/>
                <a:stretch>
                  <a:fillRect l="-4988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124">
            <a:extLst>
              <a:ext uri="{FF2B5EF4-FFF2-40B4-BE49-F238E27FC236}">
                <a16:creationId xmlns:a16="http://schemas.microsoft.com/office/drawing/2014/main" id="{2165A4AE-FFE9-B2D5-017C-17337DDB3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0E701D1-A34F-CF86-7316-8761C783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330EBBA-6D0D-0829-061C-E93466A5A8A3}"/>
              </a:ext>
            </a:extLst>
          </p:cNvPr>
          <p:cNvSpPr/>
          <p:nvPr/>
        </p:nvSpPr>
        <p:spPr>
          <a:xfrm>
            <a:off x="10842171" y="0"/>
            <a:ext cx="1349829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131B717B-D842-F21A-958D-9F1391D29E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1" r="-1755"/>
          <a:stretch/>
        </p:blipFill>
        <p:spPr>
          <a:xfrm>
            <a:off x="10926103" y="5448841"/>
            <a:ext cx="1167756" cy="1153065"/>
          </a:xfrm>
          <a:prstGeom prst="rect">
            <a:avLst/>
          </a:prstGeom>
        </p:spPr>
      </p:pic>
      <p:pic>
        <p:nvPicPr>
          <p:cNvPr id="50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84692CE7-BE1B-0143-3F2A-E61EB62D2A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9" r="23047"/>
          <a:stretch/>
        </p:blipFill>
        <p:spPr>
          <a:xfrm>
            <a:off x="10933046" y="4011950"/>
            <a:ext cx="1167756" cy="1153065"/>
          </a:xfrm>
          <a:prstGeom prst="rect">
            <a:avLst/>
          </a:prstGeom>
        </p:spPr>
      </p:pic>
      <p:pic>
        <p:nvPicPr>
          <p:cNvPr id="52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641D2C08-590B-D18E-930F-6FBFE3BAE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1" r="49924"/>
          <a:stretch/>
        </p:blipFill>
        <p:spPr>
          <a:xfrm>
            <a:off x="10875988" y="2492543"/>
            <a:ext cx="1360500" cy="1235581"/>
          </a:xfrm>
          <a:prstGeom prst="rect">
            <a:avLst/>
          </a:prstGeom>
        </p:spPr>
      </p:pic>
      <p:pic>
        <p:nvPicPr>
          <p:cNvPr id="5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EA1324E-5AF1-2D0C-587C-F2484335D7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5" r="75512"/>
          <a:stretch/>
        </p:blipFill>
        <p:spPr>
          <a:xfrm>
            <a:off x="10875988" y="1174015"/>
            <a:ext cx="1243912" cy="1034702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F2A803-5404-8600-E1A7-04BA7F94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735" y="324166"/>
            <a:ext cx="1358045" cy="4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8AE44CBC-55CE-1C18-E7E3-D15AC6F6CE0F}"/>
              </a:ext>
            </a:extLst>
          </p:cNvPr>
          <p:cNvSpPr txBox="1">
            <a:spLocks/>
          </p:cNvSpPr>
          <p:nvPr/>
        </p:nvSpPr>
        <p:spPr>
          <a:xfrm>
            <a:off x="426720" y="6057601"/>
            <a:ext cx="3057885" cy="582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1600" baseline="30000" dirty="0"/>
              <a:t>[1]</a:t>
            </a:r>
            <a:r>
              <a:rPr lang="en-GB" sz="1600" dirty="0"/>
              <a:t> Università &amp;</a:t>
            </a:r>
            <a:r>
              <a:rPr lang="en-GB" sz="1600" baseline="30000" dirty="0"/>
              <a:t> </a:t>
            </a:r>
            <a:r>
              <a:rPr lang="en-GB" sz="1600" dirty="0"/>
              <a:t>INFN Bari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it-IT" sz="1600" baseline="30000" noProof="1"/>
              <a:t>[2]</a:t>
            </a:r>
            <a:r>
              <a:rPr lang="it-IT" sz="1600" noProof="1"/>
              <a:t> Politecnico &amp;</a:t>
            </a:r>
            <a:r>
              <a:rPr lang="it-IT" sz="1600" baseline="30000" noProof="1"/>
              <a:t> </a:t>
            </a:r>
            <a:r>
              <a:rPr lang="it-IT" sz="1600" noProof="1"/>
              <a:t>INFN Bari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en-GB" sz="16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DE7406A-9EED-87C0-5B20-91C08A90FB85}"/>
              </a:ext>
            </a:extLst>
          </p:cNvPr>
          <p:cNvSpPr/>
          <p:nvPr/>
        </p:nvSpPr>
        <p:spPr>
          <a:xfrm>
            <a:off x="4801321" y="6276421"/>
            <a:ext cx="2589357" cy="3608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+mj-lt"/>
              </a:rPr>
              <a:t>CMS </a:t>
            </a:r>
            <a:r>
              <a:rPr lang="en-GB" sz="1600">
                <a:latin typeface="+mj-lt"/>
              </a:rPr>
              <a:t>Bari 20/12/24</a:t>
            </a:r>
            <a:endParaRPr lang="en-GB" sz="1600" dirty="0">
              <a:latin typeface="+mj-lt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181CF732-C508-D642-2E6B-4690CE728391}"/>
              </a:ext>
            </a:extLst>
          </p:cNvPr>
          <p:cNvSpPr txBox="1">
            <a:spLocks/>
          </p:cNvSpPr>
          <p:nvPr/>
        </p:nvSpPr>
        <p:spPr>
          <a:xfrm>
            <a:off x="481029" y="4566468"/>
            <a:ext cx="4877780" cy="10726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en-GB" sz="1800" u="sng" dirty="0"/>
              <a:t>M. </a:t>
            </a:r>
            <a:r>
              <a:rPr lang="en-GB" sz="1800" u="sng" dirty="0" err="1"/>
              <a:t>Buonsante</a:t>
            </a:r>
            <a:r>
              <a:rPr lang="en-GB" sz="1800" dirty="0"/>
              <a:t> </a:t>
            </a:r>
            <a:r>
              <a:rPr lang="en-GB" sz="1800" baseline="30000" dirty="0"/>
              <a:t>[1]</a:t>
            </a:r>
            <a:r>
              <a:rPr lang="en-GB" sz="1800" dirty="0"/>
              <a:t>, F. Simone </a:t>
            </a:r>
            <a:r>
              <a:rPr lang="en-GB" sz="1800" baseline="30000" dirty="0"/>
              <a:t>[2]</a:t>
            </a:r>
            <a:r>
              <a:rPr lang="en-GB" sz="1800" dirty="0"/>
              <a:t> , R. Venditti </a:t>
            </a:r>
            <a:r>
              <a:rPr lang="en-GB" sz="1800" baseline="30000" dirty="0"/>
              <a:t>[1]</a:t>
            </a:r>
            <a:endParaRPr lang="en-GB" sz="1800" dirty="0"/>
          </a:p>
          <a:p>
            <a:pPr>
              <a:lnSpc>
                <a:spcPct val="12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46255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6D96D3-7AE5-14EE-C569-A45646C9C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8E5BD4C-D2CF-F256-FE1A-5F325C5AB5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9930" y="1347118"/>
                <a:ext cx="5074122" cy="4820359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en-GB" sz="2200" dirty="0">
                    <a:hlinkClick r:id="rId2"/>
                  </a:rPr>
                  <a:t>[BPH-24-007]</a:t>
                </a:r>
                <a:r>
                  <a:rPr lang="en-GB" sz="2200" dirty="0"/>
                  <a:t>  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→4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200" dirty="0"/>
                  <a:t> decays at CMS with 2022-2024 data</a:t>
                </a:r>
              </a:p>
              <a:p>
                <a:pPr lvl="1">
                  <a:lnSpc>
                    <a:spcPct val="100000"/>
                  </a:lnSpc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en-GB" dirty="0">
                    <a:sym typeface="Wingdings" pitchFamily="2" charset="2"/>
                  </a:rPr>
                  <a:t>35% better than </a:t>
                </a:r>
                <a:r>
                  <a:rPr lang="en-GB" dirty="0" err="1"/>
                  <a:t>LHCb</a:t>
                </a:r>
                <a:endParaRPr lang="en-GB" dirty="0"/>
              </a:p>
              <a:p>
                <a:pPr lvl="1">
                  <a:lnSpc>
                    <a:spcPct val="100000"/>
                  </a:lnSpc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en-GB" b="1" dirty="0"/>
                  <a:t>Plan</a:t>
                </a:r>
                <a:r>
                  <a:rPr lang="en-GB" dirty="0"/>
                  <a:t>: Publish the analysis with the full data from 2022 and 2024</a:t>
                </a:r>
              </a:p>
              <a:p>
                <a:pPr lvl="1">
                  <a:lnSpc>
                    <a:spcPct val="100000"/>
                  </a:lnSpc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en-GB" b="1" dirty="0"/>
                  <a:t>Testing</a:t>
                </a:r>
                <a:r>
                  <a:rPr lang="en-GB" dirty="0"/>
                  <a:t>: Inclusion of Run2 data</a:t>
                </a:r>
              </a:p>
              <a:p>
                <a:pPr lvl="1">
                  <a:lnSpc>
                    <a:spcPct val="100000"/>
                  </a:lnSpc>
                  <a:spcAft>
                    <a:spcPts val="500"/>
                  </a:spcAft>
                  <a:buFont typeface="Wingdings" pitchFamily="2" charset="2"/>
                  <a:buChar char="§"/>
                </a:pPr>
                <a:r>
                  <a:rPr lang="en-GB" b="1" dirty="0"/>
                  <a:t>Timeline</a:t>
                </a:r>
                <a:r>
                  <a:rPr lang="en-GB" dirty="0"/>
                  <a:t>: Summer 2025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8E5BD4C-D2CF-F256-FE1A-5F325C5AB5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9930" y="1347118"/>
                <a:ext cx="5074122" cy="4820359"/>
              </a:xfrm>
              <a:blipFill>
                <a:blip r:embed="rId3"/>
                <a:stretch>
                  <a:fillRect l="-1247" t="-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03B88-4090-FC55-C0E2-705972F7D3F2}"/>
              </a:ext>
            </a:extLst>
          </p:cNvPr>
          <p:cNvSpPr txBox="1">
            <a:spLocks/>
          </p:cNvSpPr>
          <p:nvPr/>
        </p:nvSpPr>
        <p:spPr>
          <a:xfrm>
            <a:off x="4038599" y="64795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682185C-7AB2-07F0-5815-EC8B7D94E271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3E2FC2D-C838-C2C2-017B-4FE3988F91FD}"/>
              </a:ext>
            </a:extLst>
          </p:cNvPr>
          <p:cNvSpPr/>
          <p:nvPr/>
        </p:nvSpPr>
        <p:spPr>
          <a:xfrm>
            <a:off x="9338668" y="6608107"/>
            <a:ext cx="23760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C35393-1D43-A957-89D2-03AB22369F22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10</a:t>
            </a:fld>
            <a:endParaRPr lang="en-US" sz="12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1D0B05-79A1-95E5-A4D4-A90BAA2EC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596" y="1282700"/>
            <a:ext cx="6311900" cy="42926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3C39B4-41AB-DC64-2E7A-4EF91CF092E8}"/>
              </a:ext>
            </a:extLst>
          </p:cNvPr>
          <p:cNvSpPr txBox="1"/>
          <p:nvPr/>
        </p:nvSpPr>
        <p:spPr>
          <a:xfrm>
            <a:off x="113755" y="3557016"/>
            <a:ext cx="79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NEW!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3CB32FD-319E-AD61-1DF1-48661D1C61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716" r="38157" b="78381"/>
          <a:stretch/>
        </p:blipFill>
        <p:spPr>
          <a:xfrm>
            <a:off x="10929720" y="190420"/>
            <a:ext cx="1255321" cy="103872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575EDA6-22A9-F6EE-842C-13FB7AD02A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938" t="3629" b="56032"/>
          <a:stretch/>
        </p:blipFill>
        <p:spPr>
          <a:xfrm>
            <a:off x="788453" y="3614880"/>
            <a:ext cx="555284" cy="5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F193A-9200-3AA3-5ABB-D9C242FB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ML for the online DQM of the CMS muon system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5AAD09-CBC0-2D44-AC6D-128400C1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 - </a:t>
            </a:r>
            <a:r>
              <a:rPr lang="en-GB">
                <a:latin typeface="+mj-lt"/>
              </a:rPr>
              <a:t>CMS Bari 20/12/2024</a:t>
            </a:r>
            <a:endParaRPr lang="en-GB" dirty="0">
              <a:latin typeface="+mj-lt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C7883B9-A5E4-28C7-D8A2-1646551FC5D0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3ADF26-1677-A6A0-ABE9-AE2013AF569F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11</a:t>
            </a:fld>
            <a:endParaRPr lang="en-US" sz="1200"/>
          </a:p>
        </p:txBody>
      </p:sp>
      <p:pic>
        <p:nvPicPr>
          <p:cNvPr id="7" name="Google Shape;211;p35">
            <a:extLst>
              <a:ext uri="{FF2B5EF4-FFF2-40B4-BE49-F238E27FC236}">
                <a16:creationId xmlns:a16="http://schemas.microsoft.com/office/drawing/2014/main" id="{6C8C7BAD-79CA-9F07-BA57-23138EEB686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4326" y="1085850"/>
            <a:ext cx="3157538" cy="347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3;p35">
            <a:extLst>
              <a:ext uri="{FF2B5EF4-FFF2-40B4-BE49-F238E27FC236}">
                <a16:creationId xmlns:a16="http://schemas.microsoft.com/office/drawing/2014/main" id="{23414354-3588-F481-8C87-92B8C8B04A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0628" b="31422"/>
          <a:stretch/>
        </p:blipFill>
        <p:spPr>
          <a:xfrm>
            <a:off x="100013" y="4457699"/>
            <a:ext cx="3586163" cy="1921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EF075DC-986C-61BE-A40C-D7ADD06E4EFA}"/>
              </a:ext>
            </a:extLst>
          </p:cNvPr>
          <p:cNvGrpSpPr>
            <a:grpSpLocks noChangeAspect="1"/>
          </p:cNvGrpSpPr>
          <p:nvPr/>
        </p:nvGrpSpPr>
        <p:grpSpPr>
          <a:xfrm>
            <a:off x="6577457" y="1704514"/>
            <a:ext cx="5165630" cy="974456"/>
            <a:chOff x="491160" y="5551955"/>
            <a:chExt cx="4137801" cy="780564"/>
          </a:xfrm>
        </p:grpSpPr>
        <p:pic>
          <p:nvPicPr>
            <p:cNvPr id="10" name="Google Shape;300;p40">
              <a:extLst>
                <a:ext uri="{FF2B5EF4-FFF2-40B4-BE49-F238E27FC236}">
                  <a16:creationId xmlns:a16="http://schemas.microsoft.com/office/drawing/2014/main" id="{EE4D7FDB-D445-B227-490B-A4697199823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6595" t="24867" r="3835" b="12128"/>
            <a:stretch/>
          </p:blipFill>
          <p:spPr>
            <a:xfrm>
              <a:off x="3448235" y="5612363"/>
              <a:ext cx="1180726" cy="6803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301;p40">
              <a:extLst>
                <a:ext uri="{FF2B5EF4-FFF2-40B4-BE49-F238E27FC236}">
                  <a16:creationId xmlns:a16="http://schemas.microsoft.com/office/drawing/2014/main" id="{3A546DE4-17BA-79B1-110A-C6B570167194}"/>
                </a:ext>
              </a:extLst>
            </p:cNvPr>
            <p:cNvGrpSpPr/>
            <p:nvPr/>
          </p:nvGrpSpPr>
          <p:grpSpPr>
            <a:xfrm>
              <a:off x="2128423" y="5551955"/>
              <a:ext cx="1319758" cy="780564"/>
              <a:chOff x="3886266" y="1664188"/>
              <a:chExt cx="2055699" cy="1187350"/>
            </a:xfrm>
          </p:grpSpPr>
          <p:grpSp>
            <p:nvGrpSpPr>
              <p:cNvPr id="19" name="Google Shape;302;p40">
                <a:extLst>
                  <a:ext uri="{FF2B5EF4-FFF2-40B4-BE49-F238E27FC236}">
                    <a16:creationId xmlns:a16="http://schemas.microsoft.com/office/drawing/2014/main" id="{A80FCB2A-7BE9-C4C9-F3C1-D636701AF603}"/>
                  </a:ext>
                </a:extLst>
              </p:cNvPr>
              <p:cNvGrpSpPr/>
              <p:nvPr/>
            </p:nvGrpSpPr>
            <p:grpSpPr>
              <a:xfrm>
                <a:off x="3886266" y="1669538"/>
                <a:ext cx="1112100" cy="1182000"/>
                <a:chOff x="2560316" y="1513425"/>
                <a:chExt cx="1112100" cy="1182000"/>
              </a:xfrm>
            </p:grpSpPr>
            <p:sp>
              <p:nvSpPr>
                <p:cNvPr id="23" name="Google Shape;303;p40">
                  <a:extLst>
                    <a:ext uri="{FF2B5EF4-FFF2-40B4-BE49-F238E27FC236}">
                      <a16:creationId xmlns:a16="http://schemas.microsoft.com/office/drawing/2014/main" id="{BDA955D6-351B-86D6-249B-1F30C40401B5}"/>
                    </a:ext>
                  </a:extLst>
                </p:cNvPr>
                <p:cNvSpPr/>
                <p:nvPr/>
              </p:nvSpPr>
              <p:spPr>
                <a:xfrm rot="5400000">
                  <a:off x="2553700" y="1661175"/>
                  <a:ext cx="1182000" cy="886500"/>
                </a:xfrm>
                <a:prstGeom prst="trapezoid">
                  <a:avLst>
                    <a:gd name="adj" fmla="val 34512"/>
                  </a:avLst>
                </a:prstGeom>
                <a:solidFill>
                  <a:srgbClr val="F9CB9C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304;p40">
                  <a:extLst>
                    <a:ext uri="{FF2B5EF4-FFF2-40B4-BE49-F238E27FC236}">
                      <a16:creationId xmlns:a16="http://schemas.microsoft.com/office/drawing/2014/main" id="{D7131E12-9C62-0EF7-24EA-9F1E0E8B5551}"/>
                    </a:ext>
                  </a:extLst>
                </p:cNvPr>
                <p:cNvSpPr txBox="1"/>
                <p:nvPr/>
              </p:nvSpPr>
              <p:spPr>
                <a:xfrm>
                  <a:off x="2560316" y="1919785"/>
                  <a:ext cx="11121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300" dirty="0">
                      <a:solidFill>
                        <a:schemeClr val="dk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Encoder</a:t>
                  </a:r>
                  <a:endParaRPr sz="1300" dirty="0">
                    <a:solidFill>
                      <a:schemeClr val="dk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</p:grpSp>
          <p:grpSp>
            <p:nvGrpSpPr>
              <p:cNvPr id="20" name="Google Shape;305;p40">
                <a:extLst>
                  <a:ext uri="{FF2B5EF4-FFF2-40B4-BE49-F238E27FC236}">
                    <a16:creationId xmlns:a16="http://schemas.microsoft.com/office/drawing/2014/main" id="{60F4A339-9614-1B74-D421-80AE633148AB}"/>
                  </a:ext>
                </a:extLst>
              </p:cNvPr>
              <p:cNvGrpSpPr/>
              <p:nvPr/>
            </p:nvGrpSpPr>
            <p:grpSpPr>
              <a:xfrm>
                <a:off x="4734165" y="1664188"/>
                <a:ext cx="1207800" cy="1182000"/>
                <a:chOff x="4161715" y="1508075"/>
                <a:chExt cx="1207800" cy="1182000"/>
              </a:xfrm>
            </p:grpSpPr>
            <p:sp>
              <p:nvSpPr>
                <p:cNvPr id="21" name="Google Shape;306;p40">
                  <a:extLst>
                    <a:ext uri="{FF2B5EF4-FFF2-40B4-BE49-F238E27FC236}">
                      <a16:creationId xmlns:a16="http://schemas.microsoft.com/office/drawing/2014/main" id="{7A3919FB-8209-2E0A-A9D8-48837AC7DC49}"/>
                    </a:ext>
                  </a:extLst>
                </p:cNvPr>
                <p:cNvSpPr/>
                <p:nvPr/>
              </p:nvSpPr>
              <p:spPr>
                <a:xfrm rot="-5400000">
                  <a:off x="4193700" y="1655825"/>
                  <a:ext cx="1182000" cy="886500"/>
                </a:xfrm>
                <a:prstGeom prst="trapezoid">
                  <a:avLst>
                    <a:gd name="adj" fmla="val 34512"/>
                  </a:avLst>
                </a:prstGeom>
                <a:solidFill>
                  <a:srgbClr val="A4C2F4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307;p40">
                  <a:extLst>
                    <a:ext uri="{FF2B5EF4-FFF2-40B4-BE49-F238E27FC236}">
                      <a16:creationId xmlns:a16="http://schemas.microsoft.com/office/drawing/2014/main" id="{3AE5BA8F-980B-321A-E893-453854967A81}"/>
                    </a:ext>
                  </a:extLst>
                </p:cNvPr>
                <p:cNvSpPr txBox="1"/>
                <p:nvPr/>
              </p:nvSpPr>
              <p:spPr>
                <a:xfrm>
                  <a:off x="4161715" y="1914423"/>
                  <a:ext cx="12078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" sz="1300" dirty="0">
                      <a:solidFill>
                        <a:schemeClr val="dk1"/>
                      </a:solidFill>
                      <a:latin typeface="Titillium Web"/>
                      <a:ea typeface="Titillium Web"/>
                      <a:cs typeface="Titillium Web"/>
                      <a:sym typeface="Titillium Web"/>
                    </a:rPr>
                    <a:t>Decoder</a:t>
                  </a:r>
                  <a:endParaRPr sz="1300" dirty="0">
                    <a:solidFill>
                      <a:schemeClr val="dk1"/>
                    </a:solidFill>
                    <a:latin typeface="Titillium Web"/>
                    <a:ea typeface="Titillium Web"/>
                    <a:cs typeface="Titillium Web"/>
                    <a:sym typeface="Titillium Web"/>
                  </a:endParaRPr>
                </a:p>
              </p:txBody>
            </p:sp>
          </p:grpSp>
        </p:grpSp>
        <p:pic>
          <p:nvPicPr>
            <p:cNvPr id="12" name="Google Shape;308;p40">
              <a:extLst>
                <a:ext uri="{FF2B5EF4-FFF2-40B4-BE49-F238E27FC236}">
                  <a16:creationId xmlns:a16="http://schemas.microsoft.com/office/drawing/2014/main" id="{C2CCDCE5-7F16-E6E3-4BD3-52B4D33651E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5736" r="59182" b="11977"/>
            <a:stretch/>
          </p:blipFill>
          <p:spPr>
            <a:xfrm>
              <a:off x="491160" y="5551963"/>
              <a:ext cx="1629876" cy="7805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oogle Shape;309;p40">
              <a:extLst>
                <a:ext uri="{FF2B5EF4-FFF2-40B4-BE49-F238E27FC236}">
                  <a16:creationId xmlns:a16="http://schemas.microsoft.com/office/drawing/2014/main" id="{B44988AD-D3B4-E1D9-E101-927A56EF36A1}"/>
                </a:ext>
              </a:extLst>
            </p:cNvPr>
            <p:cNvGrpSpPr/>
            <p:nvPr/>
          </p:nvGrpSpPr>
          <p:grpSpPr>
            <a:xfrm>
              <a:off x="3448187" y="5891010"/>
              <a:ext cx="433735" cy="123065"/>
              <a:chOff x="5666150" y="3911775"/>
              <a:chExt cx="675600" cy="187200"/>
            </a:xfrm>
          </p:grpSpPr>
          <p:sp>
            <p:nvSpPr>
              <p:cNvPr id="17" name="Google Shape;310;p40">
                <a:extLst>
                  <a:ext uri="{FF2B5EF4-FFF2-40B4-BE49-F238E27FC236}">
                    <a16:creationId xmlns:a16="http://schemas.microsoft.com/office/drawing/2014/main" id="{22FF923D-383E-5424-51F7-329D45CC659C}"/>
                  </a:ext>
                </a:extLst>
              </p:cNvPr>
              <p:cNvSpPr/>
              <p:nvPr/>
            </p:nvSpPr>
            <p:spPr>
              <a:xfrm>
                <a:off x="5666150" y="3911775"/>
                <a:ext cx="675600" cy="187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11;p40">
                <a:extLst>
                  <a:ext uri="{FF2B5EF4-FFF2-40B4-BE49-F238E27FC236}">
                    <a16:creationId xmlns:a16="http://schemas.microsoft.com/office/drawing/2014/main" id="{A6CA5BB3-1E0D-1F4E-7E47-4B204757CBF5}"/>
                  </a:ext>
                </a:extLst>
              </p:cNvPr>
              <p:cNvSpPr/>
              <p:nvPr/>
            </p:nvSpPr>
            <p:spPr>
              <a:xfrm>
                <a:off x="5687975" y="3934825"/>
                <a:ext cx="631800" cy="145800"/>
              </a:xfrm>
              <a:prstGeom prst="rightArrow">
                <a:avLst>
                  <a:gd name="adj1" fmla="val 31139"/>
                  <a:gd name="adj2" fmla="val 141204"/>
                </a:avLst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312;p40">
              <a:extLst>
                <a:ext uri="{FF2B5EF4-FFF2-40B4-BE49-F238E27FC236}">
                  <a16:creationId xmlns:a16="http://schemas.microsoft.com/office/drawing/2014/main" id="{69C04057-4BDB-52C5-1128-98AE0B212E54}"/>
                </a:ext>
              </a:extLst>
            </p:cNvPr>
            <p:cNvGrpSpPr/>
            <p:nvPr/>
          </p:nvGrpSpPr>
          <p:grpSpPr>
            <a:xfrm>
              <a:off x="1746712" y="5891010"/>
              <a:ext cx="433735" cy="123065"/>
              <a:chOff x="5666150" y="3911775"/>
              <a:chExt cx="675600" cy="187200"/>
            </a:xfrm>
          </p:grpSpPr>
          <p:sp>
            <p:nvSpPr>
              <p:cNvPr id="15" name="Google Shape;313;p40">
                <a:extLst>
                  <a:ext uri="{FF2B5EF4-FFF2-40B4-BE49-F238E27FC236}">
                    <a16:creationId xmlns:a16="http://schemas.microsoft.com/office/drawing/2014/main" id="{A18F7A41-F508-5D13-05FA-661E222B4054}"/>
                  </a:ext>
                </a:extLst>
              </p:cNvPr>
              <p:cNvSpPr/>
              <p:nvPr/>
            </p:nvSpPr>
            <p:spPr>
              <a:xfrm>
                <a:off x="5666150" y="3911775"/>
                <a:ext cx="675600" cy="187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14;p40">
                <a:extLst>
                  <a:ext uri="{FF2B5EF4-FFF2-40B4-BE49-F238E27FC236}">
                    <a16:creationId xmlns:a16="http://schemas.microsoft.com/office/drawing/2014/main" id="{3D39669B-1E60-0742-567F-DFBD7E6893E2}"/>
                  </a:ext>
                </a:extLst>
              </p:cNvPr>
              <p:cNvSpPr/>
              <p:nvPr/>
            </p:nvSpPr>
            <p:spPr>
              <a:xfrm>
                <a:off x="5687975" y="3934825"/>
                <a:ext cx="631800" cy="145800"/>
              </a:xfrm>
              <a:prstGeom prst="rightArrow">
                <a:avLst>
                  <a:gd name="adj1" fmla="val 31139"/>
                  <a:gd name="adj2" fmla="val 141204"/>
                </a:avLst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EC85CE7-E995-473A-D3E6-2B733F723DB7}"/>
              </a:ext>
            </a:extLst>
          </p:cNvPr>
          <p:cNvSpPr txBox="1"/>
          <p:nvPr/>
        </p:nvSpPr>
        <p:spPr>
          <a:xfrm>
            <a:off x="8244954" y="1165284"/>
            <a:ext cx="25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dirty="0" err="1">
                <a:solidFill>
                  <a:schemeClr val="dk1"/>
                </a:solidFill>
                <a:ea typeface="Titillium Web"/>
                <a:cs typeface="Titillium Web"/>
                <a:sym typeface="Wingdings" pitchFamily="2" charset="2"/>
              </a:rPr>
              <a:t>ResNet</a:t>
            </a:r>
            <a:r>
              <a:rPr lang="en-AU" sz="1800" b="1" dirty="0">
                <a:solidFill>
                  <a:schemeClr val="dk1"/>
                </a:solidFill>
                <a:ea typeface="Titillium Web"/>
                <a:cs typeface="Titillium Web"/>
                <a:sym typeface="Wingdings" pitchFamily="2" charset="2"/>
              </a:rPr>
              <a:t> Autoencoder</a:t>
            </a:r>
            <a:endParaRPr lang="en-GB" b="1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3D54457-199B-2E4A-D86D-CE981E35484E}"/>
              </a:ext>
            </a:extLst>
          </p:cNvPr>
          <p:cNvGrpSpPr>
            <a:grpSpLocks noChangeAspect="1"/>
          </p:cNvGrpSpPr>
          <p:nvPr/>
        </p:nvGrpSpPr>
        <p:grpSpPr>
          <a:xfrm>
            <a:off x="6386227" y="2730649"/>
            <a:ext cx="2034738" cy="1676078"/>
            <a:chOff x="-24069" y="3766393"/>
            <a:chExt cx="2866376" cy="2361124"/>
          </a:xfrm>
        </p:grpSpPr>
        <p:pic>
          <p:nvPicPr>
            <p:cNvPr id="28" name="Google Shape;471;p49">
              <a:extLst>
                <a:ext uri="{FF2B5EF4-FFF2-40B4-BE49-F238E27FC236}">
                  <a16:creationId xmlns:a16="http://schemas.microsoft.com/office/drawing/2014/main" id="{B78BCC2A-7567-4232-B3B6-B7B2DA8C777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30076" t="3074" r="2122" b="24920"/>
            <a:stretch/>
          </p:blipFill>
          <p:spPr>
            <a:xfrm>
              <a:off x="-24069" y="3766393"/>
              <a:ext cx="2866376" cy="2361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475;p49">
              <a:extLst>
                <a:ext uri="{FF2B5EF4-FFF2-40B4-BE49-F238E27FC236}">
                  <a16:creationId xmlns:a16="http://schemas.microsoft.com/office/drawing/2014/main" id="{4A15786D-58FF-5AC7-EE20-C1F04B528D5D}"/>
                </a:ext>
              </a:extLst>
            </p:cNvPr>
            <p:cNvSpPr/>
            <p:nvPr/>
          </p:nvSpPr>
          <p:spPr>
            <a:xfrm rot="2548560">
              <a:off x="913743" y="4877275"/>
              <a:ext cx="337193" cy="42699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478;p49">
              <a:extLst>
                <a:ext uri="{FF2B5EF4-FFF2-40B4-BE49-F238E27FC236}">
                  <a16:creationId xmlns:a16="http://schemas.microsoft.com/office/drawing/2014/main" id="{E8704AE5-CC08-B143-E1FF-3C93A079E35B}"/>
                </a:ext>
              </a:extLst>
            </p:cNvPr>
            <p:cNvSpPr/>
            <p:nvPr/>
          </p:nvSpPr>
          <p:spPr>
            <a:xfrm rot="-416420">
              <a:off x="1293672" y="5234017"/>
              <a:ext cx="230892" cy="532972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6F5E4A5D-0942-584F-8FE2-B601F422D532}"/>
              </a:ext>
            </a:extLst>
          </p:cNvPr>
          <p:cNvGrpSpPr>
            <a:grpSpLocks noChangeAspect="1"/>
          </p:cNvGrpSpPr>
          <p:nvPr/>
        </p:nvGrpSpPr>
        <p:grpSpPr>
          <a:xfrm>
            <a:off x="8266623" y="4315496"/>
            <a:ext cx="2034738" cy="1967060"/>
            <a:chOff x="6313899" y="3766393"/>
            <a:chExt cx="2442359" cy="2361124"/>
          </a:xfrm>
        </p:grpSpPr>
        <p:pic>
          <p:nvPicPr>
            <p:cNvPr id="32" name="Google Shape;470;p49">
              <a:extLst>
                <a:ext uri="{FF2B5EF4-FFF2-40B4-BE49-F238E27FC236}">
                  <a16:creationId xmlns:a16="http://schemas.microsoft.com/office/drawing/2014/main" id="{FF79704A-19F4-5738-D177-CE63A05F5D0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647" t="29585" b="3916"/>
            <a:stretch/>
          </p:blipFill>
          <p:spPr>
            <a:xfrm>
              <a:off x="6313899" y="3766393"/>
              <a:ext cx="2442359" cy="2361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477;p49">
              <a:extLst>
                <a:ext uri="{FF2B5EF4-FFF2-40B4-BE49-F238E27FC236}">
                  <a16:creationId xmlns:a16="http://schemas.microsoft.com/office/drawing/2014/main" id="{8CF9B3C7-36BF-0493-E3BF-A2BC5CFEEB91}"/>
                </a:ext>
              </a:extLst>
            </p:cNvPr>
            <p:cNvSpPr/>
            <p:nvPr/>
          </p:nvSpPr>
          <p:spPr>
            <a:xfrm rot="2548560">
              <a:off x="7263905" y="4877274"/>
              <a:ext cx="337193" cy="426997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80;p49">
              <a:extLst>
                <a:ext uri="{FF2B5EF4-FFF2-40B4-BE49-F238E27FC236}">
                  <a16:creationId xmlns:a16="http://schemas.microsoft.com/office/drawing/2014/main" id="{F2FD1E13-82FC-CE79-A97A-73EB9366FFBF}"/>
                </a:ext>
              </a:extLst>
            </p:cNvPr>
            <p:cNvSpPr/>
            <p:nvPr/>
          </p:nvSpPr>
          <p:spPr>
            <a:xfrm rot="-416420">
              <a:off x="7592504" y="5239670"/>
              <a:ext cx="320337" cy="532972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73F594B-E494-7619-D617-6EEA52195102}"/>
              </a:ext>
            </a:extLst>
          </p:cNvPr>
          <p:cNvSpPr txBox="1"/>
          <p:nvPr/>
        </p:nvSpPr>
        <p:spPr>
          <a:xfrm>
            <a:off x="3584979" y="1296632"/>
            <a:ext cx="2693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AU" sz="2000" b="1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Goal</a:t>
            </a:r>
            <a:r>
              <a:rPr lang="en-AU" sz="2000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: Develop a flexible ML anomaly detection tool</a:t>
            </a:r>
            <a:r>
              <a:rPr lang="en-AU" sz="2000" dirty="0">
                <a:solidFill>
                  <a:schemeClr val="dk1"/>
                </a:solidFill>
                <a:ea typeface="Titillium Web"/>
                <a:cs typeface="Titillium Web"/>
                <a:sym typeface="Wingdings" pitchFamily="2" charset="2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AU" sz="2000" b="1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Inputs</a:t>
            </a:r>
            <a:r>
              <a:rPr lang="en-AU" sz="2000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: Occupancy plots from muon system sub-detectors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3117572-871B-34B2-46DF-BFB2619BD8DD}"/>
              </a:ext>
            </a:extLst>
          </p:cNvPr>
          <p:cNvSpPr txBox="1"/>
          <p:nvPr/>
        </p:nvSpPr>
        <p:spPr>
          <a:xfrm>
            <a:off x="3839713" y="4535719"/>
            <a:ext cx="39036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AU" sz="2000" b="1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Tested with</a:t>
            </a:r>
            <a:r>
              <a:rPr lang="en-AU" sz="2000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 </a:t>
            </a:r>
            <a:r>
              <a:rPr lang="en-AU" sz="2000" noProof="0" dirty="0">
                <a:solidFill>
                  <a:srgbClr val="00D200"/>
                </a:solidFill>
                <a:ea typeface="Titillium Web"/>
                <a:cs typeface="Titillium Web"/>
                <a:sym typeface="Titillium Web"/>
              </a:rPr>
              <a:t>Cathode Strip Chambers (</a:t>
            </a:r>
            <a:r>
              <a:rPr lang="en-AU" sz="2000" b="1" noProof="0" dirty="0">
                <a:solidFill>
                  <a:srgbClr val="00D200"/>
                </a:solidFill>
                <a:ea typeface="Titillium Web"/>
                <a:cs typeface="Titillium Web"/>
                <a:sym typeface="Titillium Web"/>
              </a:rPr>
              <a:t>CSC</a:t>
            </a:r>
            <a:r>
              <a:rPr lang="en-AU" sz="2000" noProof="0" dirty="0">
                <a:solidFill>
                  <a:srgbClr val="00D200"/>
                </a:solidFill>
                <a:ea typeface="Titillium Web"/>
                <a:cs typeface="Titillium Web"/>
                <a:sym typeface="Titillium Web"/>
              </a:rPr>
              <a:t>) </a:t>
            </a:r>
            <a:r>
              <a:rPr lang="en-AU" sz="2000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occupancy plots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AU" sz="2000" b="1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150k</a:t>
            </a:r>
            <a:r>
              <a:rPr lang="en-AU" sz="2000" noProof="0" dirty="0">
                <a:solidFill>
                  <a:schemeClr val="dk1"/>
                </a:solidFill>
                <a:ea typeface="Titillium Web"/>
                <a:cs typeface="Titillium Web"/>
                <a:sym typeface="Titillium Web"/>
              </a:rPr>
              <a:t> LSs (from 2024 data taking)</a:t>
            </a:r>
          </a:p>
        </p:txBody>
      </p:sp>
      <p:pic>
        <p:nvPicPr>
          <p:cNvPr id="38" name="Google Shape;472;p49">
            <a:extLst>
              <a:ext uri="{FF2B5EF4-FFF2-40B4-BE49-F238E27FC236}">
                <a16:creationId xmlns:a16="http://schemas.microsoft.com/office/drawing/2014/main" id="{B1CA79A1-FEDA-0204-651C-A8B0525F61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29691" t="3183" r="1674" b="18027"/>
          <a:stretch/>
        </p:blipFill>
        <p:spPr>
          <a:xfrm>
            <a:off x="9947079" y="2719063"/>
            <a:ext cx="2066475" cy="167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B3A4ED-4ECA-D0D0-27F8-CE2118F57C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451" t="58793" r="36902" b="6422"/>
          <a:stretch/>
        </p:blipFill>
        <p:spPr>
          <a:xfrm>
            <a:off x="11217498" y="-80802"/>
            <a:ext cx="974502" cy="12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4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F857EAD-D3F5-B3E6-D93B-D0551444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Thanks for your attention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E188B36-3DF4-2D78-F6AB-B6AC7A5C7835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1C5F7F-945E-4B70-36F0-ADF0F0EC29E0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12</a:t>
            </a:fld>
            <a:endParaRPr lang="en-US" sz="12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9E6671-54C4-2C6E-B0BC-504EDE891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176" b="60882"/>
          <a:stretch/>
        </p:blipFill>
        <p:spPr>
          <a:xfrm>
            <a:off x="10341304" y="4260473"/>
            <a:ext cx="1562467" cy="21204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46524E-6F07-F418-6DA8-C0C5ECF1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866" r="66557"/>
          <a:stretch/>
        </p:blipFill>
        <p:spPr>
          <a:xfrm>
            <a:off x="0" y="0"/>
            <a:ext cx="1565650" cy="22534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A24B8A5-A15F-6252-4929-A284B4FFB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52" t="46795" r="2330" b="3610"/>
          <a:stretch/>
        </p:blipFill>
        <p:spPr>
          <a:xfrm>
            <a:off x="0" y="4421118"/>
            <a:ext cx="1565650" cy="21204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05A6695-235A-434A-3A9F-4D985DDE9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50" b="57028"/>
          <a:stretch/>
        </p:blipFill>
        <p:spPr>
          <a:xfrm>
            <a:off x="10386872" y="-230960"/>
            <a:ext cx="1847748" cy="20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F857EAD-D3F5-B3E6-D93B-D0551444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" sz="5400">
                <a:latin typeface="+mn-lt"/>
                <a:ea typeface="Lato"/>
                <a:cs typeface="Lato"/>
                <a:sym typeface="Lato"/>
              </a:rPr>
              <a:t>Backup</a:t>
            </a:r>
            <a:endParaRPr lang="en-GB">
              <a:latin typeface="+mn-lt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E188B36-3DF4-2D78-F6AB-B6AC7A5C7835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1C5F7F-945E-4B70-36F0-ADF0F0EC29E0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7073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5EE7A8-DE77-61A8-5509-BF4BECE7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3EE20C-E213-3EF4-9572-7B3352F2C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Bs BR=1e-9;</a:t>
            </a:r>
          </a:p>
          <a:p>
            <a:pPr marL="0" indent="0">
              <a:buNone/>
            </a:pPr>
            <a:r>
              <a:rPr lang="en-GB" dirty="0"/>
              <a:t>B0 BR=8e-11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802CEE-0FDD-BAEE-741F-CF20498F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B0E730-365A-089E-B939-8A6A1410E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8" y="2465639"/>
            <a:ext cx="4506685" cy="33800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8866A8-52A4-81EE-3F3C-938EA57A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56" y="2465639"/>
            <a:ext cx="4506685" cy="33800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9AE45F-D0B4-DD28-98E8-AABD15CCFB77}"/>
              </a:ext>
            </a:extLst>
          </p:cNvPr>
          <p:cNvSpPr txBox="1"/>
          <p:nvPr/>
        </p:nvSpPr>
        <p:spPr>
          <a:xfrm>
            <a:off x="2813501" y="305966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B613D3-5FBF-10A7-D8F2-417C2C866A8A}"/>
              </a:ext>
            </a:extLst>
          </p:cNvPr>
          <p:cNvSpPr txBox="1"/>
          <p:nvPr/>
        </p:nvSpPr>
        <p:spPr>
          <a:xfrm>
            <a:off x="7935229" y="304414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C1</a:t>
            </a:r>
          </a:p>
        </p:txBody>
      </p:sp>
    </p:spTree>
    <p:extLst>
      <p:ext uri="{BB962C8B-B14F-4D97-AF65-F5344CB8AC3E}">
        <p14:creationId xmlns:p14="http://schemas.microsoft.com/office/powerpoint/2010/main" val="188090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BA271-C5D4-1E1B-7218-AE54706E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3FBE3D-C7C6-11F2-20D4-03090BCC30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GB" sz="2000"/>
                  <a:t>Data collected in p-p collisions in Run3 during 2022 and 2023 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/>
                  <a:t>Dataset: </a:t>
                </a:r>
                <a:r>
                  <a:rPr lang="en-GB" sz="2000" b="1" err="1"/>
                  <a:t>ParkingDoubleMuonLowMass</a:t>
                </a:r>
                <a:r>
                  <a:rPr lang="en-GB" sz="2000"/>
                  <a:t> (integrated luminosity of 62.4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/>
                  <a:t>)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/>
                  <a:t>Centrally produced MC samples: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3FBE3D-C7C6-11F2-20D4-03090BCC30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90" t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38CF2E11-E99C-D00F-5105-39B2E118CF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0097867"/>
                  </p:ext>
                </p:extLst>
              </p:nvPr>
            </p:nvGraphicFramePr>
            <p:xfrm>
              <a:off x="146663" y="3429000"/>
              <a:ext cx="1197768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6182">
                      <a:extLst>
                        <a:ext uri="{9D8B030D-6E8A-4147-A177-3AD203B41FA5}">
                          <a16:colId xmlns:a16="http://schemas.microsoft.com/office/drawing/2014/main" val="3997093741"/>
                        </a:ext>
                      </a:extLst>
                    </a:gridCol>
                    <a:gridCol w="2325688">
                      <a:extLst>
                        <a:ext uri="{9D8B030D-6E8A-4147-A177-3AD203B41FA5}">
                          <a16:colId xmlns:a16="http://schemas.microsoft.com/office/drawing/2014/main" val="3569288899"/>
                        </a:ext>
                      </a:extLst>
                    </a:gridCol>
                    <a:gridCol w="7945819">
                      <a:extLst>
                        <a:ext uri="{9D8B030D-6E8A-4147-A177-3AD203B41FA5}">
                          <a16:colId xmlns:a16="http://schemas.microsoft.com/office/drawing/2014/main" val="33375898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MC Sample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Dataset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5168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Signal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→4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BdTo4Mu_FourMuonFilter_TuneCP5_13p6TeV_pythia8-evtgen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13466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Signal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→4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Bs0To4Mu_FourMuonFilter_TuneCP5_13p6TeV_pythia8-evtgen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205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Normalization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it-IT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BsToJpsiPhi_JMM_PhiMM_MuFilter_SoftQCDnonD_TuneCP5_13p6TeV-pythia8-evtgen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2201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Control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it-IT" i="1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BsToJPsiPhi_JPsiToMuMu_PhiToKK_SoftQCDnonD_TuneCP5_13p6TeV_pythia8-evtgen 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34769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a 4">
                <a:extLst>
                  <a:ext uri="{FF2B5EF4-FFF2-40B4-BE49-F238E27FC236}">
                    <a16:creationId xmlns:a16="http://schemas.microsoft.com/office/drawing/2014/main" id="{38CF2E11-E99C-D00F-5105-39B2E118CF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0097867"/>
                  </p:ext>
                </p:extLst>
              </p:nvPr>
            </p:nvGraphicFramePr>
            <p:xfrm>
              <a:off x="146663" y="3429000"/>
              <a:ext cx="1197768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6182">
                      <a:extLst>
                        <a:ext uri="{9D8B030D-6E8A-4147-A177-3AD203B41FA5}">
                          <a16:colId xmlns:a16="http://schemas.microsoft.com/office/drawing/2014/main" val="3997093741"/>
                        </a:ext>
                      </a:extLst>
                    </a:gridCol>
                    <a:gridCol w="2325688">
                      <a:extLst>
                        <a:ext uri="{9D8B030D-6E8A-4147-A177-3AD203B41FA5}">
                          <a16:colId xmlns:a16="http://schemas.microsoft.com/office/drawing/2014/main" val="3569288899"/>
                        </a:ext>
                      </a:extLst>
                    </a:gridCol>
                    <a:gridCol w="7945819">
                      <a:extLst>
                        <a:ext uri="{9D8B030D-6E8A-4147-A177-3AD203B41FA5}">
                          <a16:colId xmlns:a16="http://schemas.microsoft.com/office/drawing/2014/main" val="33375898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MC Sample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Dataset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5168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Signal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3753" t="-108197" r="-343570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BdTo4Mu_FourMuonFilter_TuneCP5_13p6TeV_pythia8-evtgen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13466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/>
                            <a:t>Signal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3753" t="-208197" r="-343570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Bs0To4Mu_FourMuonFilter_TuneCP5_13p6TeV_pythia8-evtgen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72057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Normalization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3753" t="-308197" r="-34357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BsToJpsiPhi_JMM_PhiMM_MuFilter_SoftQCDnonD_TuneCP5_13p6TeV-pythia8-evtgen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2201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/>
                            <a:t>Control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3753" t="-408197" r="-34357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50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BsToJPsiPhi_JPsiToMuMu_PhiToKK_SoftQCDnonD_TuneCP5_13p6TeV_pythia8-evtgen </a:t>
                          </a:r>
                          <a:endParaRPr lang="it-IT" sz="15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34769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1F7F2F3-53F8-2642-97BA-F036ED45C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Marco </a:t>
            </a:r>
            <a:r>
              <a:rPr lang="en-US" err="1"/>
              <a:t>Buonsante</a:t>
            </a:r>
            <a:r>
              <a:rPr lang="en-US"/>
              <a:t> - </a:t>
            </a:r>
            <a:r>
              <a:rPr lang="en-GB">
                <a:latin typeface="+mj-lt"/>
              </a:rPr>
              <a:t>CMS Italia Roma 2024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B36D3DD-C215-387D-B09E-6DA7EEB790C5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8C7E42-534D-1FA3-92CB-1A28028BCD90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6224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1F85A-E751-7100-EF65-A6C449CC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Events Categorization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62D8B4-7538-E5E5-8732-1A224FDF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0" y="1418896"/>
            <a:ext cx="7481150" cy="4820359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/>
              <a:t>Events are categorized in 3 mass-</a:t>
            </a:r>
            <a:r>
              <a:rPr lang="en-GB" err="1"/>
              <a:t>reso</a:t>
            </a:r>
            <a:r>
              <a:rPr lang="en-GB"/>
              <a:t> categories:</a:t>
            </a:r>
          </a:p>
          <a:p>
            <a:pPr lvl="1">
              <a:buFont typeface="Wingdings" pitchFamily="2" charset="2"/>
              <a:buChar char="§"/>
            </a:pPr>
            <a:r>
              <a:rPr lang="it-IT">
                <a:effectLst/>
              </a:rPr>
              <a:t>[0, 0.027) ,</a:t>
            </a:r>
          </a:p>
          <a:p>
            <a:pPr lvl="1">
              <a:buFont typeface="Wingdings" pitchFamily="2" charset="2"/>
              <a:buChar char="§"/>
            </a:pPr>
            <a:r>
              <a:rPr lang="it-IT">
                <a:effectLst/>
              </a:rPr>
              <a:t>[0.027, 0.038) </a:t>
            </a:r>
            <a:endParaRPr lang="it-IT"/>
          </a:p>
          <a:p>
            <a:pPr lvl="1">
              <a:buFont typeface="Wingdings" pitchFamily="2" charset="2"/>
              <a:buChar char="§"/>
            </a:pPr>
            <a:r>
              <a:rPr lang="it-IT">
                <a:effectLst/>
              </a:rPr>
              <a:t>[0.038, inf) </a:t>
            </a:r>
          </a:p>
          <a:p>
            <a:pPr>
              <a:buFont typeface="Wingdings" pitchFamily="2" charset="2"/>
              <a:buChar char="§"/>
            </a:pP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Each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category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is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divided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into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2 </a:t>
            </a:r>
            <a:r>
              <a:rPr lang="it-IT" err="1">
                <a:solidFill>
                  <a:srgbClr val="0E0E0E"/>
                </a:solidFill>
                <a:effectLst/>
                <a:latin typeface=".SF NS"/>
              </a:rPr>
              <a:t>based</a:t>
            </a:r>
            <a:r>
              <a:rPr lang="it-IT">
                <a:solidFill>
                  <a:srgbClr val="0E0E0E"/>
                </a:solidFill>
                <a:effectLst/>
                <a:latin typeface=".SF NS"/>
              </a:rPr>
              <a:t> on the BDT score.</a:t>
            </a:r>
            <a:endParaRPr lang="it-IT"/>
          </a:p>
          <a:p>
            <a:pPr>
              <a:buFont typeface="Wingdings" pitchFamily="2" charset="2"/>
              <a:buChar char="§"/>
            </a:pPr>
            <a:endParaRPr lang="en-GB"/>
          </a:p>
        </p:txBody>
      </p:sp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AE6FDB7D-CD9A-B480-248A-2C500B26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080" y="1796143"/>
            <a:ext cx="3605318" cy="3659290"/>
          </a:xfrm>
          <a:prstGeom prst="rect">
            <a:avLst/>
          </a:prstGeom>
        </p:spPr>
      </p:pic>
      <p:pic>
        <p:nvPicPr>
          <p:cNvPr id="10" name="Immagine 9" descr="Immagine che contiene testo, Carattere, bianco, ricevuta&#10;&#10;Descrizione generata automaticamente">
            <a:extLst>
              <a:ext uri="{FF2B5EF4-FFF2-40B4-BE49-F238E27FC236}">
                <a16:creationId xmlns:a16="http://schemas.microsoft.com/office/drawing/2014/main" id="{E81FAFEE-629F-F201-0CDD-5306610C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9" y="4253002"/>
            <a:ext cx="6527800" cy="1714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26D9-6758-9C10-B03A-B352F547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Marco </a:t>
            </a:r>
            <a:r>
              <a:rPr lang="en-US" err="1"/>
              <a:t>Buonsante</a:t>
            </a:r>
            <a:r>
              <a:rPr lang="en-US"/>
              <a:t> - </a:t>
            </a:r>
            <a:r>
              <a:rPr lang="en-GB">
                <a:latin typeface="+mj-lt"/>
              </a:rPr>
              <a:t>CMS Italia Roma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91CF54-7BE5-0EB0-B583-E795750D0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298" y="1626215"/>
            <a:ext cx="3360927" cy="2282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00108F-D9DA-D470-E284-DBA5E95A9D61}"/>
              </a:ext>
            </a:extLst>
          </p:cNvPr>
          <p:cNvSpPr txBox="1"/>
          <p:nvPr/>
        </p:nvSpPr>
        <p:spPr>
          <a:xfrm>
            <a:off x="10073854" y="5317584"/>
            <a:ext cx="1562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/>
              <a:t>Mass Resolution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71E180-2E01-9AE2-3257-576B73ECCD10}"/>
              </a:ext>
            </a:extLst>
          </p:cNvPr>
          <p:cNvSpPr txBox="1"/>
          <p:nvPr/>
        </p:nvSpPr>
        <p:spPr>
          <a:xfrm rot="16200000">
            <a:off x="7578379" y="1931213"/>
            <a:ext cx="4612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err="1"/>
              <a:t>a.u</a:t>
            </a:r>
            <a:r>
              <a:rPr lang="en-GB" sz="1400"/>
              <a:t>.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F55AC84-1BF2-FDC8-271D-CF9396E49B6B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37F513-547C-1BC1-F737-EB58E9B8B896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71483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BAF46-3EC2-693C-920E-8ED56BBE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Systematic Uncertainties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05A106-326E-B70D-398D-0A855B3F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Buonsante - </a:t>
            </a:r>
            <a:r>
              <a:rPr lang="en-GB">
                <a:latin typeface="+mj-lt"/>
              </a:rPr>
              <a:t>CMS Italia Roma 2024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ADC9DC1-D27F-43A3-CB04-A63A04BFFE7E}"/>
              </a:ext>
            </a:extLst>
          </p:cNvPr>
          <p:cNvSpPr/>
          <p:nvPr/>
        </p:nvSpPr>
        <p:spPr>
          <a:xfrm>
            <a:off x="11654726" y="6541580"/>
            <a:ext cx="358828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621F4F-BFE7-7DA1-75D4-C4901B605756}"/>
              </a:ext>
            </a:extLst>
          </p:cNvPr>
          <p:cNvSpPr txBox="1"/>
          <p:nvPr/>
        </p:nvSpPr>
        <p:spPr>
          <a:xfrm>
            <a:off x="11472620" y="6532606"/>
            <a:ext cx="540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17</a:t>
            </a:fld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1B58CD4A-153B-4BDA-B6AD-3E18E167AD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2350600"/>
                  </p:ext>
                </p:extLst>
              </p:nvPr>
            </p:nvGraphicFramePr>
            <p:xfrm>
              <a:off x="628966" y="1601980"/>
              <a:ext cx="6819265" cy="28314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90947">
                      <a:extLst>
                        <a:ext uri="{9D8B030D-6E8A-4147-A177-3AD203B41FA5}">
                          <a16:colId xmlns:a16="http://schemas.microsoft.com/office/drawing/2014/main" val="1446537834"/>
                        </a:ext>
                      </a:extLst>
                    </a:gridCol>
                    <a:gridCol w="1528318">
                      <a:extLst>
                        <a:ext uri="{9D8B030D-6E8A-4147-A177-3AD203B41FA5}">
                          <a16:colId xmlns:a16="http://schemas.microsoft.com/office/drawing/2014/main" val="597982735"/>
                        </a:ext>
                      </a:extLst>
                    </a:gridCol>
                  </a:tblGrid>
                  <a:tr h="474067">
                    <a:tc>
                      <a:txBody>
                        <a:bodyPr/>
                        <a:lstStyle/>
                        <a:p>
                          <a:r>
                            <a:rPr lang="en-GB" b="1">
                              <a:latin typeface="+mn-lt"/>
                            </a:rPr>
                            <a:t>Uncertainty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Percentage</a:t>
                          </a:r>
                          <a:endParaRPr lang="en-GB" b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163641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Signal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normalization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>
                              <a:latin typeface="+mn-lt"/>
                            </a:rPr>
                            <a:t>9%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6069745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Effective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lifetime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of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p>
                              </m:sSubSup>
                            </m:oMath>
                          </a14:m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i="1">
                              <a:latin typeface="+mn-lt"/>
                            </a:rPr>
                            <a:t>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59110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Uncertainty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on b-quark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fragmentation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fractions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>
                              <a:latin typeface="+mn-lt"/>
                            </a:rPr>
                            <a:t>4%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8391464"/>
                      </a:ext>
                    </a:extLst>
                  </a:tr>
                  <a:tr h="467573">
                    <a:tc>
                      <a:txBody>
                        <a:bodyPr/>
                        <a:lstStyle/>
                        <a:p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Data MC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differences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in BDT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prediction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10%</a:t>
                          </a:r>
                          <a:endParaRPr lang="it-IT" b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866275"/>
                      </a:ext>
                    </a:extLst>
                  </a:tr>
                  <a:tr h="46757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 </a:t>
                          </a:r>
                          <a:r>
                            <a:rPr lang="el-GR" sz="1800" b="0" i="1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 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mass scale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uncertainty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b="0">
                              <a:latin typeface="+mn-lt"/>
                            </a:rPr>
                            <a:t>0.01%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114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a 6">
                <a:extLst>
                  <a:ext uri="{FF2B5EF4-FFF2-40B4-BE49-F238E27FC236}">
                    <a16:creationId xmlns:a16="http://schemas.microsoft.com/office/drawing/2014/main" id="{1B58CD4A-153B-4BDA-B6AD-3E18E167AD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2350600"/>
                  </p:ext>
                </p:extLst>
              </p:nvPr>
            </p:nvGraphicFramePr>
            <p:xfrm>
              <a:off x="628966" y="1601980"/>
              <a:ext cx="6819265" cy="283141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90947">
                      <a:extLst>
                        <a:ext uri="{9D8B030D-6E8A-4147-A177-3AD203B41FA5}">
                          <a16:colId xmlns:a16="http://schemas.microsoft.com/office/drawing/2014/main" val="1446537834"/>
                        </a:ext>
                      </a:extLst>
                    </a:gridCol>
                    <a:gridCol w="1528318">
                      <a:extLst>
                        <a:ext uri="{9D8B030D-6E8A-4147-A177-3AD203B41FA5}">
                          <a16:colId xmlns:a16="http://schemas.microsoft.com/office/drawing/2014/main" val="597982735"/>
                        </a:ext>
                      </a:extLst>
                    </a:gridCol>
                  </a:tblGrid>
                  <a:tr h="474067">
                    <a:tc>
                      <a:txBody>
                        <a:bodyPr/>
                        <a:lstStyle/>
                        <a:p>
                          <a:r>
                            <a:rPr lang="en-GB" b="1">
                              <a:latin typeface="+mn-lt"/>
                            </a:rPr>
                            <a:t>Uncertainty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Percentage</a:t>
                          </a:r>
                          <a:endParaRPr lang="en-GB" b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163641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Signal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normalization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>
                              <a:latin typeface="+mn-lt"/>
                            </a:rPr>
                            <a:t>9%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6069745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5" t="-206410" r="-2937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i="1">
                              <a:latin typeface="+mn-lt"/>
                            </a:rPr>
                            <a:t>6%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59110"/>
                      </a:ext>
                    </a:extLst>
                  </a:tr>
                  <a:tr h="474067">
                    <a:tc>
                      <a:txBody>
                        <a:bodyPr/>
                        <a:lstStyle/>
                        <a:p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Uncertainty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on b-quark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fragmentation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fractions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>
                              <a:latin typeface="+mn-lt"/>
                            </a:rPr>
                            <a:t>4%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8391464"/>
                      </a:ext>
                    </a:extLst>
                  </a:tr>
                  <a:tr h="467573">
                    <a:tc>
                      <a:txBody>
                        <a:bodyPr/>
                        <a:lstStyle/>
                        <a:p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Data MC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differences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in BDT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prediction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10%</a:t>
                          </a:r>
                          <a:endParaRPr lang="it-IT" b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866275"/>
                      </a:ext>
                    </a:extLst>
                  </a:tr>
                  <a:tr h="467573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 </a:t>
                          </a:r>
                          <a:r>
                            <a:rPr lang="el-GR" sz="1800" b="0" i="1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 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mass scale </a:t>
                          </a:r>
                          <a:r>
                            <a:rPr lang="it-IT" sz="1800" b="0" kern="120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uncertainty</a:t>
                          </a:r>
                          <a:r>
                            <a:rPr lang="it-IT" sz="1800" b="0" kern="120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it-IT" b="0">
                            <a:effectLst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b="0">
                              <a:latin typeface="+mn-lt"/>
                            </a:rPr>
                            <a:t>0.01%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114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81751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6DBCA-1B5E-82BD-A8A3-72516353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Theoretical Framework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4CD150A-5DC1-8060-A0F1-5B8D499C6B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itchFamily="2" charset="2"/>
                  <a:buChar char="§"/>
                </a:pPr>
                <a:r>
                  <a:rPr lang="en-AU" sz="2000" dirty="0">
                    <a:solidFill>
                      <a:srgbClr val="0E0E0E"/>
                    </a:solidFill>
                    <a:effectLst/>
                  </a:rPr>
                  <a:t>The SM allows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1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d>
                          <m:dPr>
                            <m:ctrlPr>
                              <a:rPr lang="it-IT" sz="2000" b="1" i="1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1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</m:d>
                      </m:sub>
                      <m:sup>
                        <m:r>
                          <a:rPr lang="it-IT" sz="2000" b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it-IT" sz="2000" b="1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1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sz="2000" b="1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AU" sz="2000" b="1" dirty="0">
                    <a:solidFill>
                      <a:srgbClr val="0E0E0E"/>
                    </a:solidFill>
                  </a:rPr>
                  <a:t> </a:t>
                </a:r>
                <a:r>
                  <a:rPr lang="en-AU" sz="2000" dirty="0">
                    <a:solidFill>
                      <a:srgbClr val="0E0E0E"/>
                    </a:solidFill>
                  </a:rPr>
                  <a:t> decay only via </a:t>
                </a:r>
                <a:r>
                  <a:rPr lang="en-GB" sz="2000" dirty="0"/>
                  <a:t>loop diagrams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it-IT" sz="1800" dirty="0"/>
                  <a:t>FCNC </a:t>
                </a:r>
                <a:r>
                  <a:rPr lang="it-IT" sz="1800" dirty="0" err="1"/>
                  <a:t>transition</a:t>
                </a:r>
                <a:r>
                  <a:rPr lang="it-IT" sz="1800" dirty="0"/>
                  <a:t> </a:t>
                </a:r>
                <a:r>
                  <a:rPr lang="en-GB" sz="1800" dirty="0">
                    <a:sym typeface="Wingdings" pitchFamily="2" charset="2"/>
                  </a:rPr>
                  <a:t></a:t>
                </a:r>
                <a:r>
                  <a:rPr lang="it-IT" sz="1800" dirty="0">
                    <a:sym typeface="Wingdings" pitchFamily="2" charset="2"/>
                  </a:rPr>
                  <a:t> </a:t>
                </a:r>
                <a:r>
                  <a:rPr lang="it-IT" sz="1800" dirty="0"/>
                  <a:t>v</a:t>
                </a:r>
                <a:r>
                  <a:rPr lang="en-GB" sz="1800" dirty="0" err="1"/>
                  <a:t>ery</a:t>
                </a:r>
                <a:r>
                  <a:rPr lang="en-GB" sz="1800" dirty="0"/>
                  <a:t> small BR  </a:t>
                </a:r>
                <a:r>
                  <a:rPr lang="en-GB" sz="1600" dirty="0">
                    <a:hlinkClick r:id="rId3"/>
                  </a:rPr>
                  <a:t>[JHEP 03 (2022) 109]</a:t>
                </a:r>
                <a:endParaRPr lang="en-GB" sz="1600" dirty="0"/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→4</m:t>
                        </m:r>
                        <m: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18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0.9−1.</m:t>
                    </m:r>
                    <m:r>
                      <a:rPr lang="it-IT" sz="1800" b="0" i="0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sz="180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1800" dirty="0"/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it-IT" sz="1800" b="0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→4</m:t>
                        </m:r>
                        <m:r>
                          <a:rPr lang="it-IT" sz="18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18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0.4−4.</m:t>
                    </m:r>
                    <m:r>
                      <a:rPr lang="it-IT" sz="1800" b="0" i="0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sz="1800">
                        <a:solidFill>
                          <a:srgbClr val="0E0E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endParaRPr lang="en-GB" sz="1800" dirty="0"/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dirty="0"/>
                  <a:t>BSM physics could modify this BRs </a:t>
                </a:r>
              </a:p>
              <a:p>
                <a:pPr lvl="1">
                  <a:buFont typeface="Wingdings" pitchFamily="2" charset="2"/>
                  <a:buChar char="à"/>
                </a:pPr>
                <a:r>
                  <a:rPr lang="en-GB" sz="1800" dirty="0">
                    <a:sym typeface="Wingdings" pitchFamily="2" charset="2"/>
                  </a:rPr>
                  <a:t> difference in Wilson coefficients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800" dirty="0"/>
                  <a:t>Interest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showing </a:t>
                </a:r>
                <a:r>
                  <a:rPr lang="it-IT" sz="1800" dirty="0"/>
                  <a:t>some</a:t>
                </a:r>
                <a:r>
                  <a:rPr lang="el-GR" sz="1800" dirty="0"/>
                  <a:t> </a:t>
                </a:r>
                <a:r>
                  <a:rPr lang="en-GB" sz="1800" dirty="0"/>
                  <a:t>deviations from SM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4CD150A-5DC1-8060-A0F1-5B8D499C6B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44F4BED-6FC5-C80F-E24A-D07DD5A950DA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7FE55EB-EC62-A860-2A0D-DB21D2C4A1B5}"/>
              </a:ext>
            </a:extLst>
          </p:cNvPr>
          <p:cNvSpPr/>
          <p:nvPr/>
        </p:nvSpPr>
        <p:spPr>
          <a:xfrm>
            <a:off x="9338668" y="6608107"/>
            <a:ext cx="4752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306732-C294-BD7B-05AE-8B35675987E6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2</a:t>
            </a:fld>
            <a:endParaRPr lang="en-US" sz="1200"/>
          </a:p>
        </p:txBody>
      </p:sp>
      <p:pic>
        <p:nvPicPr>
          <p:cNvPr id="9" name="Immagine 8" descr="Immagine che contiene diagramma, linea, Piano, testo&#10;&#10;Descrizione generata automaticamente">
            <a:extLst>
              <a:ext uri="{FF2B5EF4-FFF2-40B4-BE49-F238E27FC236}">
                <a16:creationId xmlns:a16="http://schemas.microsoft.com/office/drawing/2014/main" id="{4977D659-7E2E-71FD-7A3F-6F2867944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4579" y="359449"/>
            <a:ext cx="3011548" cy="2118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60869A8-7DD6-6FF8-FCAD-D0DD32B7B48B}"/>
                  </a:ext>
                </a:extLst>
              </p:cNvPr>
              <p:cNvSpPr txBox="1"/>
              <p:nvPr/>
            </p:nvSpPr>
            <p:spPr>
              <a:xfrm>
                <a:off x="8339234" y="2535324"/>
                <a:ext cx="3748174" cy="393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it-IT" sz="1600" b="1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1" i="0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d>
                          <m:dPr>
                            <m:ctrlPr>
                              <a:rPr lang="it-IT" sz="1600" b="1" i="1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1" i="0" smtClean="0">
                                <a:solidFill>
                                  <a:srgbClr val="0E0E0E"/>
                                </a:solidFill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</m:d>
                      </m:sub>
                      <m:sup>
                        <m:r>
                          <a:rPr lang="it-IT" sz="1600" b="1" i="0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it-IT" sz="1600" b="1" i="0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b="1" i="0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sz="1600" b="1" i="0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AU" sz="1600" b="1">
                    <a:solidFill>
                      <a:srgbClr val="0E0E0E"/>
                    </a:solidFill>
                  </a:rPr>
                  <a:t> </a:t>
                </a:r>
                <a:r>
                  <a:rPr lang="en-AU" sz="1600">
                    <a:solidFill>
                      <a:srgbClr val="0E0E0E"/>
                    </a:solidFill>
                  </a:rPr>
                  <a:t>in the SM</a:t>
                </a:r>
                <a:endParaRPr lang="en-AU" sz="16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60869A8-7DD6-6FF8-FCAD-D0DD32B7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234" y="2535324"/>
                <a:ext cx="3748174" cy="393377"/>
              </a:xfrm>
              <a:prstGeom prst="rect">
                <a:avLst/>
              </a:prstGeom>
              <a:blipFill>
                <a:blip r:embed="rId7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1F40324-C01B-4DAC-DEA3-B9B1B374A78E}"/>
                  </a:ext>
                </a:extLst>
              </p:cNvPr>
              <p:cNvSpPr txBox="1"/>
              <p:nvPr/>
            </p:nvSpPr>
            <p:spPr>
              <a:xfrm>
                <a:off x="1091125" y="4567968"/>
                <a:ext cx="5894947" cy="871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𝑠𝑙𝑙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√2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𝑡𝑠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𝑡𝑏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1F40324-C01B-4DAC-DEA3-B9B1B374A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25" y="4567968"/>
                <a:ext cx="5894947" cy="8711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>
            <a:extLst>
              <a:ext uri="{FF2B5EF4-FFF2-40B4-BE49-F238E27FC236}">
                <a16:creationId xmlns:a16="http://schemas.microsoft.com/office/drawing/2014/main" id="{2B04F24B-87B5-8273-00C8-86CB50D65403}"/>
              </a:ext>
            </a:extLst>
          </p:cNvPr>
          <p:cNvSpPr/>
          <p:nvPr/>
        </p:nvSpPr>
        <p:spPr>
          <a:xfrm>
            <a:off x="5582102" y="4753688"/>
            <a:ext cx="1273216" cy="523006"/>
          </a:xfrm>
          <a:prstGeom prst="rect">
            <a:avLst/>
          </a:prstGeom>
          <a:solidFill>
            <a:schemeClr val="accent1">
              <a:alpha val="499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078B39-3232-C399-C7B6-01C5FDC462B3}"/>
              </a:ext>
            </a:extLst>
          </p:cNvPr>
          <p:cNvSpPr txBox="1"/>
          <p:nvPr/>
        </p:nvSpPr>
        <p:spPr>
          <a:xfrm>
            <a:off x="5277683" y="5304060"/>
            <a:ext cx="188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>
                <a:solidFill>
                  <a:schemeClr val="accent1"/>
                </a:solidFill>
              </a:rPr>
              <a:t>Right-</a:t>
            </a:r>
            <a:r>
              <a:rPr lang="it-IT" sz="1400" err="1">
                <a:solidFill>
                  <a:schemeClr val="accent1"/>
                </a:solidFill>
                <a:effectLst/>
              </a:rPr>
              <a:t>handed</a:t>
            </a:r>
            <a:r>
              <a:rPr lang="it-IT" sz="1400">
                <a:solidFill>
                  <a:schemeClr val="accent1"/>
                </a:solidFill>
                <a:effectLst/>
              </a:rPr>
              <a:t> quark </a:t>
            </a:r>
            <a:endParaRPr lang="it-IT" sz="1400">
              <a:solidFill>
                <a:schemeClr val="accent1"/>
              </a:solidFill>
            </a:endParaRPr>
          </a:p>
          <a:p>
            <a:pPr algn="ctr"/>
            <a:r>
              <a:rPr lang="en-GB" sz="1400">
                <a:solidFill>
                  <a:schemeClr val="accent1"/>
                </a:solidFill>
              </a:rPr>
              <a:t>not in SM!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5DB7E93-7787-B8FA-CA82-DE95C64E9292}"/>
                  </a:ext>
                </a:extLst>
              </p:cNvPr>
              <p:cNvSpPr txBox="1"/>
              <p:nvPr/>
            </p:nvSpPr>
            <p:spPr>
              <a:xfrm>
                <a:off x="2643850" y="5448522"/>
                <a:ext cx="2058578" cy="757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/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b="1"/>
                  <a:t> </a:t>
                </a:r>
                <a:r>
                  <a:rPr lang="en-GB" sz="140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  <m:r>
                      <a:rPr lang="it-IT" sz="14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1400"/>
                  <a:t>are relevant for our decay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5DB7E93-7787-B8FA-CA82-DE95C64E9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850" y="5448522"/>
                <a:ext cx="2058578" cy="757515"/>
              </a:xfrm>
              <a:prstGeom prst="rect">
                <a:avLst/>
              </a:prstGeom>
              <a:blipFill>
                <a:blip r:embed="rId9"/>
                <a:stretch>
                  <a:fillRect t="-806" b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76D0D854-9632-B080-F109-821D275E4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0077" y="3143461"/>
            <a:ext cx="2902785" cy="278820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9CF412-E686-AD67-AFB6-BC2045F8B6FA}"/>
              </a:ext>
            </a:extLst>
          </p:cNvPr>
          <p:cNvSpPr txBox="1"/>
          <p:nvPr/>
        </p:nvSpPr>
        <p:spPr>
          <a:xfrm>
            <a:off x="8595185" y="5893191"/>
            <a:ext cx="3236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hlinkClick r:id="rId11"/>
              </a:rPr>
              <a:t>[Eur. Phys. J. Spec. Top. (2023) 1-20]</a:t>
            </a:r>
            <a:endParaRPr lang="en-GB" sz="14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1F2639C-E185-83A0-E9AA-8AB15761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sp>
        <p:nvSpPr>
          <p:cNvPr id="4" name="Freccia sinistra 3">
            <a:extLst>
              <a:ext uri="{FF2B5EF4-FFF2-40B4-BE49-F238E27FC236}">
                <a16:creationId xmlns:a16="http://schemas.microsoft.com/office/drawing/2014/main" id="{1D3BA013-30BF-02BE-8BA4-B476C1A6F27C}"/>
              </a:ext>
            </a:extLst>
          </p:cNvPr>
          <p:cNvSpPr/>
          <p:nvPr/>
        </p:nvSpPr>
        <p:spPr>
          <a:xfrm>
            <a:off x="5024627" y="2327200"/>
            <a:ext cx="1656168" cy="515089"/>
          </a:xfrm>
          <a:prstGeom prst="leftArrow">
            <a:avLst>
              <a:gd name="adj1" fmla="val 50000"/>
              <a:gd name="adj2" fmla="val 3894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/>
              <a:t>SM Predictions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A42151-6C28-D760-0342-AD040F2ADFFE}"/>
              </a:ext>
            </a:extLst>
          </p:cNvPr>
          <p:cNvSpPr txBox="1"/>
          <p:nvPr/>
        </p:nvSpPr>
        <p:spPr>
          <a:xfrm>
            <a:off x="4623555" y="2153858"/>
            <a:ext cx="4010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8E1672-037E-3644-A451-F861A8DFC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8" y="5265911"/>
            <a:ext cx="1093502" cy="10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BB785-59EE-DC18-8ACE-BB7A0026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" sz="4000">
                <a:ea typeface="Lato" panose="020F0502020204030203" pitchFamily="34" charset="0"/>
                <a:cs typeface="Lato" panose="020F0502020204030203" pitchFamily="34" charset="0"/>
              </a:rPr>
              <a:t>State of the art </a:t>
            </a:r>
            <a:endParaRPr lang="en-GB"/>
          </a:p>
        </p:txBody>
      </p:sp>
      <p:sp>
        <p:nvSpPr>
          <p:cNvPr id="5" name="Segnaposto contenuto 5">
            <a:extLst>
              <a:ext uri="{FF2B5EF4-FFF2-40B4-BE49-F238E27FC236}">
                <a16:creationId xmlns:a16="http://schemas.microsoft.com/office/drawing/2014/main" id="{ED876E5C-5F70-8EBA-D2DE-ED4B5BE9459C}"/>
              </a:ext>
            </a:extLst>
          </p:cNvPr>
          <p:cNvSpPr txBox="1">
            <a:spLocks/>
          </p:cNvSpPr>
          <p:nvPr/>
        </p:nvSpPr>
        <p:spPr>
          <a:xfrm>
            <a:off x="434314" y="1513490"/>
            <a:ext cx="11202083" cy="4600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/>
              <a:t>The only result so far is from </a:t>
            </a:r>
            <a:r>
              <a:rPr lang="en-AU" sz="2000" err="1"/>
              <a:t>LHCb</a:t>
            </a:r>
            <a:r>
              <a:rPr lang="en-AU" sz="2000"/>
              <a:t> </a:t>
            </a:r>
            <a:r>
              <a:rPr lang="en-GB" sz="2000">
                <a:hlinkClick r:id="rId3"/>
              </a:rPr>
              <a:t>[JHEP 03 (2022) 109]</a:t>
            </a:r>
            <a:endParaRPr lang="en-AU" sz="200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6460022-C221-602C-FA0E-D012F17F705D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678C9671-EDC7-A9EB-0116-8A1151CF68A1}"/>
              </a:ext>
            </a:extLst>
          </p:cNvPr>
          <p:cNvSpPr/>
          <p:nvPr/>
        </p:nvSpPr>
        <p:spPr>
          <a:xfrm>
            <a:off x="9338668" y="6608107"/>
            <a:ext cx="7128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5F96F1-2E8D-26DA-363F-6FFB0934339E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3</a:t>
            </a:fld>
            <a:endParaRPr lang="en-US" sz="1200"/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20A82051-1A9E-81D7-4142-85E3C937BD48}"/>
              </a:ext>
            </a:extLst>
          </p:cNvPr>
          <p:cNvSpPr txBox="1">
            <a:spLocks/>
          </p:cNvSpPr>
          <p:nvPr/>
        </p:nvSpPr>
        <p:spPr>
          <a:xfrm>
            <a:off x="634619" y="3881271"/>
            <a:ext cx="5160241" cy="482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/>
              <a:t>F</a:t>
            </a:r>
            <a:r>
              <a:rPr lang="it-IT" sz="1400">
                <a:effectLst/>
              </a:rPr>
              <a:t>ull </a:t>
            </a:r>
            <a:r>
              <a:rPr lang="it-IT" sz="1400" err="1">
                <a:effectLst/>
              </a:rPr>
              <a:t>Run</a:t>
            </a:r>
            <a:r>
              <a:rPr lang="it-IT" sz="1400">
                <a:effectLst/>
              </a:rPr>
              <a:t> 1+2 dataset, </a:t>
            </a:r>
            <a:r>
              <a:rPr lang="it-IT" sz="1400" err="1">
                <a:effectLst/>
              </a:rPr>
              <a:t>which</a:t>
            </a:r>
            <a:r>
              <a:rPr lang="it-IT" sz="1400">
                <a:effectLst/>
              </a:rPr>
              <a:t> </a:t>
            </a:r>
            <a:r>
              <a:rPr lang="it-IT" sz="1400" err="1">
                <a:effectLst/>
              </a:rPr>
              <a:t>corresponds</a:t>
            </a:r>
            <a:r>
              <a:rPr lang="it-IT" sz="1400">
                <a:effectLst/>
              </a:rPr>
              <a:t> to an </a:t>
            </a:r>
            <a:r>
              <a:rPr lang="it-IT" sz="1400" err="1">
                <a:effectLst/>
              </a:rPr>
              <a:t>integrated</a:t>
            </a:r>
            <a:r>
              <a:rPr lang="it-IT" sz="1400">
                <a:effectLst/>
              </a:rPr>
              <a:t> </a:t>
            </a:r>
            <a:r>
              <a:rPr lang="it-IT" sz="1400" err="1">
                <a:effectLst/>
              </a:rPr>
              <a:t>luminosity</a:t>
            </a:r>
            <a:r>
              <a:rPr lang="it-IT" sz="1400">
                <a:effectLst/>
              </a:rPr>
              <a:t> of 9 fb−1 and √</a:t>
            </a:r>
            <a:r>
              <a:rPr lang="it-IT" sz="1400" i="1" err="1">
                <a:effectLst/>
              </a:rPr>
              <a:t>s</a:t>
            </a:r>
            <a:r>
              <a:rPr lang="it-IT" sz="1400" i="1">
                <a:effectLst/>
              </a:rPr>
              <a:t> </a:t>
            </a:r>
            <a:r>
              <a:rPr lang="it-IT" sz="1400">
                <a:effectLst/>
              </a:rPr>
              <a:t>= 7, 8, 13 TeV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161CE2-B5E4-6597-6AE0-EF01EF4E4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6752D1C7-7AC0-24AB-C202-679811FD1C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2153103"/>
                  </p:ext>
                </p:extLst>
              </p:nvPr>
            </p:nvGraphicFramePr>
            <p:xfrm>
              <a:off x="592442" y="2701085"/>
              <a:ext cx="5244593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1265">
                      <a:extLst>
                        <a:ext uri="{9D8B030D-6E8A-4147-A177-3AD203B41FA5}">
                          <a16:colId xmlns:a16="http://schemas.microsoft.com/office/drawing/2014/main" val="71753133"/>
                        </a:ext>
                      </a:extLst>
                    </a:gridCol>
                    <a:gridCol w="3763328">
                      <a:extLst>
                        <a:ext uri="{9D8B030D-6E8A-4147-A177-3AD203B41FA5}">
                          <a16:colId xmlns:a16="http://schemas.microsoft.com/office/drawing/2014/main" val="3529864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800" i="0"/>
                            <a:t>Decay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800" i="0"/>
                            <a:t>Current world best UL (95% CL)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24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8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it-IT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  <m:sup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→4</m:t>
                              </m:r>
                              <m:r>
                                <m:rPr>
                                  <m:sty m:val="p"/>
                                </m:rP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800" i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</a:rPr>
                                <m:t>8.6 ×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800" i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3061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8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→4</m:t>
                              </m:r>
                              <m:r>
                                <m:rPr>
                                  <m:sty m:val="p"/>
                                </m:rP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800" i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it-IT" sz="1800" b="0" i="0" smtClean="0">
                                  <a:latin typeface="Cambria Math" panose="02040503050406030204" pitchFamily="18" charset="0"/>
                                </a:rPr>
                                <m:t>1.8 ×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1800" b="0" i="0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800" i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87446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6752D1C7-7AC0-24AB-C202-679811FD1C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2153103"/>
                  </p:ext>
                </p:extLst>
              </p:nvPr>
            </p:nvGraphicFramePr>
            <p:xfrm>
              <a:off x="592442" y="2701085"/>
              <a:ext cx="5244593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1265">
                      <a:extLst>
                        <a:ext uri="{9D8B030D-6E8A-4147-A177-3AD203B41FA5}">
                          <a16:colId xmlns:a16="http://schemas.microsoft.com/office/drawing/2014/main" val="71753133"/>
                        </a:ext>
                      </a:extLst>
                    </a:gridCol>
                    <a:gridCol w="3763328">
                      <a:extLst>
                        <a:ext uri="{9D8B030D-6E8A-4147-A177-3AD203B41FA5}">
                          <a16:colId xmlns:a16="http://schemas.microsoft.com/office/drawing/2014/main" val="35298647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800" i="0"/>
                            <a:t>Decay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800" i="0"/>
                            <a:t>Current world best UL (95% CL)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824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2" t="-108197" r="-255967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9482" t="-108197" r="-647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3061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12" t="-208197" r="-255967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9482" t="-208197" r="-647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874466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28303C4-D545-A91A-5B4A-54916A144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372" y="2467896"/>
            <a:ext cx="5370329" cy="218665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FD59AB6-B0F8-BEEE-43A9-1D54516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42" t="25995" r="35899" b="38322"/>
          <a:stretch/>
        </p:blipFill>
        <p:spPr>
          <a:xfrm>
            <a:off x="10900917" y="217024"/>
            <a:ext cx="1102405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ECE1E-C8CE-9D31-C3A5-7D71D5DE6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6AC93-6DE0-E36B-D662-8D77FCC6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Analysis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5B0EBDB-0080-112E-BE8E-B2B8981F51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9046" y="1392674"/>
                <a:ext cx="6766964" cy="138111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200" b="1"/>
                  <a:t>Event selection </a:t>
                </a:r>
                <a:r>
                  <a:rPr lang="en-GB" sz="2200"/>
                  <a:t>to maximize the signal significance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lit/>
                      </m:rPr>
                      <a:rPr lang="it-IT" sz="19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19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19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→4</m:t>
                    </m:r>
                    <m:r>
                      <a:rPr lang="it-IT" sz="19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9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>
                    <a:solidFill>
                      <a:srgbClr val="FF0000"/>
                    </a:solidFill>
                  </a:rPr>
                  <a:t>signals from MC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sz="1900">
                    <a:solidFill>
                      <a:srgbClr val="1B90FF"/>
                    </a:solidFill>
                  </a:rPr>
                  <a:t>Data in the mass sidebands as a proxy of the background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5B0EBDB-0080-112E-BE8E-B2B8981F51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9046" y="1392674"/>
                <a:ext cx="6766964" cy="1381119"/>
              </a:xfrm>
              <a:blipFill>
                <a:blip r:embed="rId2"/>
                <a:stretch>
                  <a:fillRect l="-991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EFACD02-24EC-AC62-77B3-9321A7F3ED53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E621865-1194-8E3B-AFB4-43CD5F8CA557}"/>
              </a:ext>
            </a:extLst>
          </p:cNvPr>
          <p:cNvSpPr/>
          <p:nvPr/>
        </p:nvSpPr>
        <p:spPr>
          <a:xfrm>
            <a:off x="9338668" y="6608107"/>
            <a:ext cx="9504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BF8ACD-BF09-6F42-AA74-864696C1FE8F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4</a:t>
            </a:fld>
            <a:endParaRPr lang="en-US" sz="12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69AA11-3628-DF7D-ABE9-D3698DFF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pic>
        <p:nvPicPr>
          <p:cNvPr id="17" name="Elemento grafico 16" descr="Bilancia della giustizia con riempimento a tinta unita">
            <a:extLst>
              <a:ext uri="{FF2B5EF4-FFF2-40B4-BE49-F238E27FC236}">
                <a16:creationId xmlns:a16="http://schemas.microsoft.com/office/drawing/2014/main" id="{865844E4-91C8-402B-5DC4-24C4E58F1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880" y="2674835"/>
            <a:ext cx="646331" cy="646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81D7817-01A5-1799-7C5D-AC92C5531594}"/>
                  </a:ext>
                </a:extLst>
              </p:cNvPr>
              <p:cNvSpPr txBox="1"/>
              <p:nvPr/>
            </p:nvSpPr>
            <p:spPr>
              <a:xfrm>
                <a:off x="1479045" y="2825922"/>
                <a:ext cx="61388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2000" b="1" dirty="0"/>
                  <a:t>Normalization</a:t>
                </a:r>
                <a:r>
                  <a:rPr lang="en-GB" sz="2000" dirty="0"/>
                  <a:t> channel: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i="1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it-IT" sz="2000" b="0" dirty="0"/>
              </a:p>
              <a:p>
                <a:r>
                  <a:rPr lang="en-GB" sz="2000" dirty="0"/>
                  <a:t>Control channel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i="1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81D7817-01A5-1799-7C5D-AC92C5531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045" y="2825922"/>
                <a:ext cx="6138808" cy="707886"/>
              </a:xfrm>
              <a:prstGeom prst="rect">
                <a:avLst/>
              </a:prstGeom>
              <a:blipFill>
                <a:blip r:embed="rId5"/>
                <a:stretch>
                  <a:fillRect l="-109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E5EF5CC-AC62-B979-FD48-122BFF45BE88}"/>
              </a:ext>
            </a:extLst>
          </p:cNvPr>
          <p:cNvSpPr txBox="1"/>
          <p:nvPr/>
        </p:nvSpPr>
        <p:spPr>
          <a:xfrm>
            <a:off x="1479045" y="3682777"/>
            <a:ext cx="6138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/>
              <a:t>Boosted Decision Tree (BDT) for </a:t>
            </a:r>
            <a:r>
              <a:rPr lang="en-GB" sz="2000" b="1"/>
              <a:t>background suppression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F2EE76C-7834-7993-141F-9F7A1754989A}"/>
              </a:ext>
            </a:extLst>
          </p:cNvPr>
          <p:cNvSpPr txBox="1"/>
          <p:nvPr/>
        </p:nvSpPr>
        <p:spPr>
          <a:xfrm>
            <a:off x="1479045" y="4564528"/>
            <a:ext cx="6138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/>
              <a:t>Event </a:t>
            </a:r>
            <a:r>
              <a:rPr lang="en-GB" sz="2000" b="1"/>
              <a:t>categorization</a:t>
            </a:r>
            <a:r>
              <a:rPr lang="en-GB" sz="2000"/>
              <a:t> based on BDT output and mass resolution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59494FB-0774-32D2-5B36-89AD84AD44B5}"/>
              </a:ext>
            </a:extLst>
          </p:cNvPr>
          <p:cNvSpPr txBox="1"/>
          <p:nvPr/>
        </p:nvSpPr>
        <p:spPr>
          <a:xfrm>
            <a:off x="1479045" y="5455797"/>
            <a:ext cx="6247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/>
              <a:t>Signal extraction </a:t>
            </a:r>
            <a:r>
              <a:rPr lang="en-GB" sz="2000"/>
              <a:t>from the 4</a:t>
            </a:r>
            <a:r>
              <a:rPr lang="el-GR" sz="2000"/>
              <a:t>μ </a:t>
            </a:r>
            <a:r>
              <a:rPr lang="en-GB" sz="2000"/>
              <a:t>invariant mass</a:t>
            </a:r>
          </a:p>
        </p:txBody>
      </p:sp>
      <p:pic>
        <p:nvPicPr>
          <p:cNvPr id="36" name="Google Shape;181;p19">
            <a:extLst>
              <a:ext uri="{FF2B5EF4-FFF2-40B4-BE49-F238E27FC236}">
                <a16:creationId xmlns:a16="http://schemas.microsoft.com/office/drawing/2014/main" id="{DDA96243-ECF6-BF51-B9EB-D3E25809B8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rcRect l="4840" t="7714" r="6460" b="13751"/>
          <a:stretch/>
        </p:blipFill>
        <p:spPr>
          <a:xfrm>
            <a:off x="682880" y="5332686"/>
            <a:ext cx="646331" cy="64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magine 39" descr="Immagine che contiene schermata, giallo&#10;&#10;Descrizione generata automaticamente">
            <a:extLst>
              <a:ext uri="{FF2B5EF4-FFF2-40B4-BE49-F238E27FC236}">
                <a16:creationId xmlns:a16="http://schemas.microsoft.com/office/drawing/2014/main" id="{D46F39D7-DFC3-3D4D-F168-C24B84035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19" y="1389513"/>
            <a:ext cx="670885" cy="670885"/>
          </a:xfrm>
          <a:prstGeom prst="rect">
            <a:avLst/>
          </a:prstGeom>
        </p:spPr>
      </p:pic>
      <p:pic>
        <p:nvPicPr>
          <p:cNvPr id="42" name="Immagine 41" descr="Immagine che contiene simbolo, Policromia&#10;&#10;Descrizione generata automaticamente">
            <a:extLst>
              <a:ext uri="{FF2B5EF4-FFF2-40B4-BE49-F238E27FC236}">
                <a16:creationId xmlns:a16="http://schemas.microsoft.com/office/drawing/2014/main" id="{F2A1A23A-CE86-225E-4742-A77015A90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78" y="3710231"/>
            <a:ext cx="782595" cy="782595"/>
          </a:xfrm>
          <a:prstGeom prst="rect">
            <a:avLst/>
          </a:prstGeom>
        </p:spPr>
      </p:pic>
      <p:pic>
        <p:nvPicPr>
          <p:cNvPr id="46" name="Immagine 45" descr="Immagine che contiene schermata, quadrato, Rettangolo, edificio&#10;&#10;Descrizione generata automaticamente">
            <a:extLst>
              <a:ext uri="{FF2B5EF4-FFF2-40B4-BE49-F238E27FC236}">
                <a16:creationId xmlns:a16="http://schemas.microsoft.com/office/drawing/2014/main" id="{B27A472D-A8C7-524A-881E-FA0E97568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758" y="4468033"/>
            <a:ext cx="888185" cy="8881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9F8A42-5210-DE10-9799-AAD53653F0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51" y="2688431"/>
            <a:ext cx="864648" cy="8646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E37D88-D139-5725-C89F-9BCA531680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3133" r="2517"/>
          <a:stretch/>
        </p:blipFill>
        <p:spPr>
          <a:xfrm>
            <a:off x="8246010" y="1666880"/>
            <a:ext cx="3204689" cy="26622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C878E14-B29E-B088-B6DB-DDBD9622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40" r="66094"/>
          <a:stretch/>
        </p:blipFill>
        <p:spPr>
          <a:xfrm>
            <a:off x="10627554" y="101195"/>
            <a:ext cx="1466348" cy="20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D9C42-4907-052C-2D52-73E25A9B7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A1EAD3-4249-2A5A-B22E-11E849C4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and Selections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9ACA254-C5DA-2BCB-5A8F-EB8D2AC62015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782B702-393A-EB70-75D6-F6C3371AC0BB}"/>
              </a:ext>
            </a:extLst>
          </p:cNvPr>
          <p:cNvSpPr/>
          <p:nvPr/>
        </p:nvSpPr>
        <p:spPr>
          <a:xfrm>
            <a:off x="9338668" y="6608107"/>
            <a:ext cx="11880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4A484C-FDDF-2F01-5EBF-46719D16E35E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5</a:t>
            </a:fld>
            <a:endParaRPr lang="en-US" sz="120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C971E48-8AE2-BD5D-8675-8DFDE2CB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pic>
        <p:nvPicPr>
          <p:cNvPr id="12" name="Elemento grafico 11" descr="Database con riempimento a tinta unita">
            <a:extLst>
              <a:ext uri="{FF2B5EF4-FFF2-40B4-BE49-F238E27FC236}">
                <a16:creationId xmlns:a16="http://schemas.microsoft.com/office/drawing/2014/main" id="{D0032CCA-2111-9744-1862-456F1DAEF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619" y="2059770"/>
            <a:ext cx="764396" cy="764396"/>
          </a:xfrm>
          <a:prstGeom prst="rect">
            <a:avLst/>
          </a:prstGeom>
        </p:spPr>
      </p:pic>
      <p:pic>
        <p:nvPicPr>
          <p:cNvPr id="19" name="Immagine 18" descr="Immagine che contiene Elementi grafici, cerchio, clipart, grafica&#10;&#10;Descrizione generata automaticamente">
            <a:extLst>
              <a:ext uri="{FF2B5EF4-FFF2-40B4-BE49-F238E27FC236}">
                <a16:creationId xmlns:a16="http://schemas.microsoft.com/office/drawing/2014/main" id="{20B7C28D-C495-1DE7-9A81-372D45BAF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19" y="1262636"/>
            <a:ext cx="764396" cy="78259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E3D3C4-75DA-F602-4838-6F98D171F82C}"/>
              </a:ext>
            </a:extLst>
          </p:cNvPr>
          <p:cNvSpPr txBox="1"/>
          <p:nvPr/>
        </p:nvSpPr>
        <p:spPr>
          <a:xfrm>
            <a:off x="1453931" y="2260632"/>
            <a:ext cx="4620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 err="1"/>
              <a:t>ParkingDoubleMuonLowMass</a:t>
            </a:r>
            <a:r>
              <a:rPr lang="en-GB" sz="2000" dirty="0"/>
              <a:t>*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F0FB8C-4EE7-7C0E-58EA-B76F40F2579C}"/>
              </a:ext>
            </a:extLst>
          </p:cNvPr>
          <p:cNvSpPr txBox="1"/>
          <p:nvPr/>
        </p:nvSpPr>
        <p:spPr>
          <a:xfrm>
            <a:off x="1453931" y="1469268"/>
            <a:ext cx="6134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/>
              <a:t>Run3 p-p collisions (2022 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en-GB" sz="2000" dirty="0"/>
              <a:t> 2024 data)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C41C215-4BA4-3847-F9E2-821C0B65C8F1}"/>
              </a:ext>
            </a:extLst>
          </p:cNvPr>
          <p:cNvSpPr txBox="1"/>
          <p:nvPr/>
        </p:nvSpPr>
        <p:spPr>
          <a:xfrm>
            <a:off x="1" y="6202572"/>
            <a:ext cx="5502828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200" noProof="0"/>
              <a:t>* </a:t>
            </a:r>
            <a:r>
              <a:rPr lang="en-GB" sz="1200" noProof="0">
                <a:solidFill>
                  <a:srgbClr val="0E0E0E"/>
                </a:solidFill>
                <a:effectLst/>
              </a:rPr>
              <a:t>Promptly reconstructed thanks to the available computational resources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69F9294-F169-91F7-B4AE-5D576F31E756}"/>
                  </a:ext>
                </a:extLst>
              </p:cNvPr>
              <p:cNvSpPr txBox="1"/>
              <p:nvPr/>
            </p:nvSpPr>
            <p:spPr>
              <a:xfrm>
                <a:off x="1453931" y="3051996"/>
                <a:ext cx="51858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kern="1200" dirty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rPr>
                  <a:t>HLT_DoubleMu4_3_LowMass </a:t>
                </a:r>
                <a:r>
                  <a:rPr lang="en-GB" sz="2000" dirty="0"/>
                  <a:t>(171.5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 dirty="0"/>
                  <a:t>)</a:t>
                </a:r>
                <a:endParaRPr lang="it-IT" sz="2000" b="1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469F9294-F169-91F7-B4AE-5D576F31E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31" y="3051996"/>
                <a:ext cx="5185843" cy="400110"/>
              </a:xfrm>
              <a:prstGeom prst="rect">
                <a:avLst/>
              </a:prstGeom>
              <a:blipFill>
                <a:blip r:embed="rId6"/>
                <a:stretch>
                  <a:fillRect l="-1222" t="-9375" r="-244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Elemento grafico 32" descr="Processore con riempimento a tinta unita">
            <a:extLst>
              <a:ext uri="{FF2B5EF4-FFF2-40B4-BE49-F238E27FC236}">
                <a16:creationId xmlns:a16="http://schemas.microsoft.com/office/drawing/2014/main" id="{7870B6AE-C630-40DB-64CD-3C8869E5D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618" y="2854463"/>
            <a:ext cx="764397" cy="764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ella 43">
                <a:extLst>
                  <a:ext uri="{FF2B5EF4-FFF2-40B4-BE49-F238E27FC236}">
                    <a16:creationId xmlns:a16="http://schemas.microsoft.com/office/drawing/2014/main" id="{FA87244D-8152-E58D-56C2-9EC2A97FC8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731006"/>
                  </p:ext>
                </p:extLst>
              </p:nvPr>
            </p:nvGraphicFramePr>
            <p:xfrm>
              <a:off x="634618" y="3987364"/>
              <a:ext cx="62007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218">
                      <a:extLst>
                        <a:ext uri="{9D8B030D-6E8A-4147-A177-3AD203B41FA5}">
                          <a16:colId xmlns:a16="http://schemas.microsoft.com/office/drawing/2014/main" val="1446537834"/>
                        </a:ext>
                      </a:extLst>
                    </a:gridCol>
                    <a:gridCol w="3317557">
                      <a:extLst>
                        <a:ext uri="{9D8B030D-6E8A-4147-A177-3AD203B41FA5}">
                          <a16:colId xmlns:a16="http://schemas.microsoft.com/office/drawing/2014/main" val="5979827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Main Selections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163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Muon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/>
                            <a:t> and </a:t>
                          </a:r>
                          <a:r>
                            <a:rPr lang="el-GR"/>
                            <a:t>η</a:t>
                          </a:r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&gt;2</m:t>
                              </m:r>
                            </m:oMath>
                          </a14:m>
                          <a:r>
                            <a:rPr lang="en-GB"/>
                            <a:t> GeV and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&lt;2.4</m:t>
                              </m:r>
                            </m:oMath>
                          </a14:m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6069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Muon 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i="1" dirty="0"/>
                            <a:t>Global ID &amp; Medium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59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GB"/>
                            <a:t> inv. 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[4.5, 6.5]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8391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HLT-</a:t>
                          </a:r>
                          <a:r>
                            <a:rPr lang="en-GB" dirty="0" err="1"/>
                            <a:t>reco</a:t>
                          </a:r>
                          <a:r>
                            <a:rPr lang="en-GB" dirty="0"/>
                            <a:t> matching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∆</a:t>
                          </a:r>
                          <a:r>
                            <a:rPr lang="it-IT" sz="1800" i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</a:t>
                          </a:r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𝑟𝑒𝑐𝑜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it-IT" sz="1800" b="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𝐻𝐿𝑇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 &lt; 0.1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78662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ella 43">
                <a:extLst>
                  <a:ext uri="{FF2B5EF4-FFF2-40B4-BE49-F238E27FC236}">
                    <a16:creationId xmlns:a16="http://schemas.microsoft.com/office/drawing/2014/main" id="{FA87244D-8152-E58D-56C2-9EC2A97FC8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731006"/>
                  </p:ext>
                </p:extLst>
              </p:nvPr>
            </p:nvGraphicFramePr>
            <p:xfrm>
              <a:off x="634618" y="3987364"/>
              <a:ext cx="620077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83218">
                      <a:extLst>
                        <a:ext uri="{9D8B030D-6E8A-4147-A177-3AD203B41FA5}">
                          <a16:colId xmlns:a16="http://schemas.microsoft.com/office/drawing/2014/main" val="1446537834"/>
                        </a:ext>
                      </a:extLst>
                    </a:gridCol>
                    <a:gridCol w="3317557">
                      <a:extLst>
                        <a:ext uri="{9D8B030D-6E8A-4147-A177-3AD203B41FA5}">
                          <a16:colId xmlns:a16="http://schemas.microsoft.com/office/drawing/2014/main" val="5979827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Main Selections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163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9"/>
                          <a:stretch>
                            <a:fillRect t="-100000" r="-115789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9"/>
                          <a:stretch>
                            <a:fillRect l="-87023" t="-100000" r="-763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6069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/>
                            <a:t>Muon ID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i="1" dirty="0"/>
                            <a:t>Global ID &amp; Medium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1159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9"/>
                          <a:stretch>
                            <a:fillRect t="-296667" r="-11578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[4.5, 6.5]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8391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HLT-</a:t>
                          </a:r>
                          <a:r>
                            <a:rPr lang="en-GB" dirty="0" err="1"/>
                            <a:t>reco</a:t>
                          </a:r>
                          <a:r>
                            <a:rPr lang="en-GB" dirty="0"/>
                            <a:t> matching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9"/>
                          <a:stretch>
                            <a:fillRect l="-87023" t="-410345" r="-763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786627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02F4E6DA-4512-6320-2FEF-A3D9BBE8FE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358" y="1461001"/>
            <a:ext cx="4114800" cy="3600450"/>
          </a:xfrm>
          <a:prstGeom prst="rect">
            <a:avLst/>
          </a:prstGeom>
        </p:spPr>
      </p:pic>
      <p:pic>
        <p:nvPicPr>
          <p:cNvPr id="10" name="Immagine 9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B9426228-E619-FE73-5D6D-A7CDC20C4B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3136" y="1511730"/>
            <a:ext cx="454969" cy="196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140B9B7-0951-2BBF-337D-C3956F257DEC}"/>
                  </a:ext>
                </a:extLst>
              </p:cNvPr>
              <p:cNvSpPr txBox="1"/>
              <p:nvPr/>
            </p:nvSpPr>
            <p:spPr>
              <a:xfrm>
                <a:off x="7704703" y="1400815"/>
                <a:ext cx="642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×10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1400" b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140B9B7-0951-2BBF-337D-C3956F257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703" y="1400815"/>
                <a:ext cx="642548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D75320-5C28-89DD-E280-F5A7C472DC33}"/>
              </a:ext>
            </a:extLst>
          </p:cNvPr>
          <p:cNvSpPr txBox="1"/>
          <p:nvPr/>
        </p:nvSpPr>
        <p:spPr>
          <a:xfrm>
            <a:off x="7776446" y="5108425"/>
            <a:ext cx="4089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noProof="0">
                <a:solidFill>
                  <a:srgbClr val="0E0E0E"/>
                </a:solidFill>
                <a:effectLst/>
              </a:rPr>
              <a:t>Mass of the two muons selected by the HLT </a:t>
            </a:r>
            <a:br>
              <a:rPr lang="en-AU" sz="1400" noProof="0">
                <a:solidFill>
                  <a:srgbClr val="0E0E0E"/>
                </a:solidFill>
                <a:effectLst/>
              </a:rPr>
            </a:br>
            <a:r>
              <a:rPr lang="en-AU" sz="1400" noProof="0">
                <a:solidFill>
                  <a:srgbClr val="0E0E0E"/>
                </a:solidFill>
                <a:effectLst/>
              </a:rPr>
              <a:t>(after requiring 4 muons with mass in [4.5, </a:t>
            </a:r>
            <a:r>
              <a:rPr lang="en-AU" sz="1400" noProof="0">
                <a:solidFill>
                  <a:srgbClr val="0E0E0E"/>
                </a:solidFill>
              </a:rPr>
              <a:t>6.5</a:t>
            </a:r>
            <a:r>
              <a:rPr lang="en-AU" sz="1400" noProof="0">
                <a:solidFill>
                  <a:srgbClr val="0E0E0E"/>
                </a:solidFill>
                <a:effectLst/>
              </a:rPr>
              <a:t>])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9194DCB-061B-14F0-6CC8-B66317556B33}"/>
              </a:ext>
            </a:extLst>
          </p:cNvPr>
          <p:cNvGrpSpPr/>
          <p:nvPr/>
        </p:nvGrpSpPr>
        <p:grpSpPr>
          <a:xfrm>
            <a:off x="10251007" y="1708592"/>
            <a:ext cx="310855" cy="2888808"/>
            <a:chOff x="10251007" y="1708592"/>
            <a:chExt cx="310855" cy="2888808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47BD90B-55F2-CD6B-5122-8A4716BD6828}"/>
                </a:ext>
              </a:extLst>
            </p:cNvPr>
            <p:cNvSpPr/>
            <p:nvPr/>
          </p:nvSpPr>
          <p:spPr>
            <a:xfrm>
              <a:off x="10251008" y="1708784"/>
              <a:ext cx="310854" cy="2888615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99CF7E3B-A10C-DCE9-96A3-363B92995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862" y="1708592"/>
              <a:ext cx="0" cy="28888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3D0E3822-49A6-4D12-F4D5-8F3DBE2B7E21}"/>
                </a:ext>
              </a:extLst>
            </p:cNvPr>
            <p:cNvCxnSpPr>
              <a:cxnSpLocks/>
            </p:cNvCxnSpPr>
            <p:nvPr/>
          </p:nvCxnSpPr>
          <p:spPr>
            <a:xfrm>
              <a:off x="10251007" y="1708592"/>
              <a:ext cx="0" cy="28888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66DB10C-D5EA-4BDE-467C-7F0A97A6F339}"/>
              </a:ext>
            </a:extLst>
          </p:cNvPr>
          <p:cNvGrpSpPr/>
          <p:nvPr/>
        </p:nvGrpSpPr>
        <p:grpSpPr>
          <a:xfrm>
            <a:off x="10831213" y="1708591"/>
            <a:ext cx="171429" cy="2888808"/>
            <a:chOff x="10251007" y="1708592"/>
            <a:chExt cx="310855" cy="2888808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B2F24CEA-0BAA-3CE1-F97B-5BDFEED21232}"/>
                </a:ext>
              </a:extLst>
            </p:cNvPr>
            <p:cNvSpPr/>
            <p:nvPr/>
          </p:nvSpPr>
          <p:spPr>
            <a:xfrm>
              <a:off x="10251008" y="1708784"/>
              <a:ext cx="310854" cy="2888615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B483CE27-3A43-9F5C-A4AF-93CFF8D92D1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862" y="1708592"/>
              <a:ext cx="0" cy="28888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947DA80A-7459-9C56-1F93-B8B76B4D70C0}"/>
                </a:ext>
              </a:extLst>
            </p:cNvPr>
            <p:cNvCxnSpPr>
              <a:cxnSpLocks/>
            </p:cNvCxnSpPr>
            <p:nvPr/>
          </p:nvCxnSpPr>
          <p:spPr>
            <a:xfrm>
              <a:off x="10251007" y="1708592"/>
              <a:ext cx="0" cy="288880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7714C955-7784-E7E2-6DD9-A42CC393541B}"/>
              </a:ext>
            </a:extLst>
          </p:cNvPr>
          <p:cNvGrpSpPr/>
          <p:nvPr/>
        </p:nvGrpSpPr>
        <p:grpSpPr>
          <a:xfrm>
            <a:off x="8582399" y="1708592"/>
            <a:ext cx="119081" cy="2888806"/>
            <a:chOff x="8582399" y="1708592"/>
            <a:chExt cx="119081" cy="2888806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ACE86C2C-4B70-C67C-83CF-B61E0F4B2E9A}"/>
                </a:ext>
              </a:extLst>
            </p:cNvPr>
            <p:cNvGrpSpPr/>
            <p:nvPr/>
          </p:nvGrpSpPr>
          <p:grpSpPr>
            <a:xfrm>
              <a:off x="8582400" y="2196578"/>
              <a:ext cx="119080" cy="2400820"/>
              <a:chOff x="10251007" y="1708592"/>
              <a:chExt cx="310855" cy="2888808"/>
            </a:xfrm>
          </p:grpSpPr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83BE63BF-68EE-05F8-EFB1-55C5FA2BB8E6}"/>
                  </a:ext>
                </a:extLst>
              </p:cNvPr>
              <p:cNvSpPr/>
              <p:nvPr/>
            </p:nvSpPr>
            <p:spPr>
              <a:xfrm>
                <a:off x="10251008" y="1708784"/>
                <a:ext cx="310854" cy="2888615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279D5DB5-E19F-39FC-9268-B9EC4F3BB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1862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B164F28D-C805-1C8C-F5EB-04E3DB154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1007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1C187FB7-F710-3CB0-09B0-4569A043CB03}"/>
                </a:ext>
              </a:extLst>
            </p:cNvPr>
            <p:cNvGrpSpPr/>
            <p:nvPr/>
          </p:nvGrpSpPr>
          <p:grpSpPr>
            <a:xfrm>
              <a:off x="8582399" y="1708592"/>
              <a:ext cx="119080" cy="110684"/>
              <a:chOff x="10251007" y="1708592"/>
              <a:chExt cx="310855" cy="2888808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7F06A6AE-A087-691B-49D6-B72AC9A54739}"/>
                  </a:ext>
                </a:extLst>
              </p:cNvPr>
              <p:cNvSpPr/>
              <p:nvPr/>
            </p:nvSpPr>
            <p:spPr>
              <a:xfrm>
                <a:off x="10251008" y="1708784"/>
                <a:ext cx="310854" cy="2888615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8" name="Connettore 1 37">
                <a:extLst>
                  <a:ext uri="{FF2B5EF4-FFF2-40B4-BE49-F238E27FC236}">
                    <a16:creationId xmlns:a16="http://schemas.microsoft.com/office/drawing/2014/main" id="{46422866-562F-AE6B-7634-AA7916DF7E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1862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>
                <a:extLst>
                  <a:ext uri="{FF2B5EF4-FFF2-40B4-BE49-F238E27FC236}">
                    <a16:creationId xmlns:a16="http://schemas.microsoft.com/office/drawing/2014/main" id="{CCAD8883-CFC9-F983-22CF-A739519CB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1007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ttangolo 55">
            <a:extLst>
              <a:ext uri="{FF2B5EF4-FFF2-40B4-BE49-F238E27FC236}">
                <a16:creationId xmlns:a16="http://schemas.microsoft.com/office/drawing/2014/main" id="{B1B117BE-563A-8D94-91A1-ECB37DAB8451}"/>
              </a:ext>
            </a:extLst>
          </p:cNvPr>
          <p:cNvSpPr/>
          <p:nvPr/>
        </p:nvSpPr>
        <p:spPr>
          <a:xfrm>
            <a:off x="8382514" y="1819166"/>
            <a:ext cx="71535" cy="37752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7E400B8E-04E6-8A39-FA64-5EB63315AAA9}"/>
              </a:ext>
            </a:extLst>
          </p:cNvPr>
          <p:cNvGrpSpPr/>
          <p:nvPr/>
        </p:nvGrpSpPr>
        <p:grpSpPr>
          <a:xfrm>
            <a:off x="8384914" y="1708591"/>
            <a:ext cx="119085" cy="2888807"/>
            <a:chOff x="8582394" y="1708591"/>
            <a:chExt cx="119085" cy="2888807"/>
          </a:xfrm>
        </p:grpSpPr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5F0AB00E-6678-D967-3E5E-3EE07E87B889}"/>
                </a:ext>
              </a:extLst>
            </p:cNvPr>
            <p:cNvGrpSpPr/>
            <p:nvPr/>
          </p:nvGrpSpPr>
          <p:grpSpPr>
            <a:xfrm>
              <a:off x="8582394" y="1708591"/>
              <a:ext cx="119081" cy="2888807"/>
              <a:chOff x="10251004" y="1121417"/>
              <a:chExt cx="310858" cy="3475983"/>
            </a:xfrm>
          </p:grpSpPr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B2BE61E0-EF44-54D2-6390-0610EDE8B72E}"/>
                  </a:ext>
                </a:extLst>
              </p:cNvPr>
              <p:cNvSpPr/>
              <p:nvPr/>
            </p:nvSpPr>
            <p:spPr>
              <a:xfrm>
                <a:off x="10251008" y="1708784"/>
                <a:ext cx="310854" cy="2888615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BBC635D9-047B-9FB0-BF9D-36B1606BC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1862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>
                <a:extLst>
                  <a:ext uri="{FF2B5EF4-FFF2-40B4-BE49-F238E27FC236}">
                    <a16:creationId xmlns:a16="http://schemas.microsoft.com/office/drawing/2014/main" id="{9280975A-8FDE-85E0-32C9-AC9F9939D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1004" y="1121417"/>
                <a:ext cx="3" cy="34759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7BBD59E6-3086-3214-F133-02588A1C5789}"/>
                </a:ext>
              </a:extLst>
            </p:cNvPr>
            <p:cNvGrpSpPr/>
            <p:nvPr/>
          </p:nvGrpSpPr>
          <p:grpSpPr>
            <a:xfrm>
              <a:off x="8582399" y="1708592"/>
              <a:ext cx="119080" cy="110684"/>
              <a:chOff x="10251007" y="1708592"/>
              <a:chExt cx="310855" cy="2888808"/>
            </a:xfrm>
          </p:grpSpPr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73D1E2EE-A915-5D36-9F7B-345537108832}"/>
                  </a:ext>
                </a:extLst>
              </p:cNvPr>
              <p:cNvSpPr/>
              <p:nvPr/>
            </p:nvSpPr>
            <p:spPr>
              <a:xfrm>
                <a:off x="10251008" y="1708784"/>
                <a:ext cx="310854" cy="2888615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50" name="Connettore 1 49">
                <a:extLst>
                  <a:ext uri="{FF2B5EF4-FFF2-40B4-BE49-F238E27FC236}">
                    <a16:creationId xmlns:a16="http://schemas.microsoft.com/office/drawing/2014/main" id="{9F7762B0-01F3-3C3B-E5FB-6972ABA5B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61862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>
                <a:extLst>
                  <a:ext uri="{FF2B5EF4-FFF2-40B4-BE49-F238E27FC236}">
                    <a16:creationId xmlns:a16="http://schemas.microsoft.com/office/drawing/2014/main" id="{AB8D1CD3-618E-433E-FFE1-6B0055299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51007" y="1708592"/>
                <a:ext cx="0" cy="288880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8C75C08-C08A-742F-91E8-CB5A3FEC4155}"/>
              </a:ext>
            </a:extLst>
          </p:cNvPr>
          <p:cNvSpPr txBox="1"/>
          <p:nvPr/>
        </p:nvSpPr>
        <p:spPr>
          <a:xfrm>
            <a:off x="8783794" y="2437316"/>
            <a:ext cx="1269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highlight>
                  <a:srgbClr val="C0C0C0"/>
                </a:highlight>
              </a:rPr>
              <a:t>Resonance </a:t>
            </a:r>
            <a:r>
              <a:rPr lang="en-GB" sz="1600" dirty="0" err="1">
                <a:solidFill>
                  <a:schemeClr val="bg1"/>
                </a:solidFill>
                <a:highlight>
                  <a:srgbClr val="C0C0C0"/>
                </a:highlight>
              </a:rPr>
              <a:t>vetos</a:t>
            </a:r>
            <a:endParaRPr lang="en-GB" sz="1600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2C06BDE8-3528-1890-A9EC-84BD57D59FD7}"/>
              </a:ext>
            </a:extLst>
          </p:cNvPr>
          <p:cNvSpPr txBox="1"/>
          <p:nvPr/>
        </p:nvSpPr>
        <p:spPr>
          <a:xfrm>
            <a:off x="5606070" y="1189272"/>
            <a:ext cx="79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NEW!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5472F5-DCFD-C77E-7A7E-309684F7A5D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1938" t="3629" b="56032"/>
          <a:stretch/>
        </p:blipFill>
        <p:spPr>
          <a:xfrm>
            <a:off x="5165317" y="1016436"/>
            <a:ext cx="555284" cy="5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4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B8E9B-26FB-9B10-CA7B-C7281850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Multivariate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EDC7A0C-A714-9FE7-C52A-E66375BE4F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3506" y="1292087"/>
                <a:ext cx="11184004" cy="469442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A Boosted Decision Tree (BDT) is trained to distinguish: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rgbClr val="FF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Signal: MC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lit/>
                      </m:rP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→4</m:t>
                    </m:r>
                    <m: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solidFill>
                      <a:srgbClr val="FF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simulations passing the selections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rgbClr val="1B90FF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Background: data events in mass sidebands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BDT, with </a:t>
                </a:r>
                <a:r>
                  <a:rPr lang="en-GB" sz="20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  <a:hlinkClick r:id="rId3"/>
                  </a:rPr>
                  <a:t>XGBoost</a:t>
                </a:r>
                <a:r>
                  <a:rPr lang="en-GB" sz="20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boosting algorithm, trained with 10-fold cross validation procedure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GB" sz="20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With 11 input variables: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B candidate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𝑝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Lato" panose="020F0502020204030203" pitchFamily="34" charset="0"/>
                            <a:cs typeface="Lato" panose="020F0502020204030203" pitchFamily="34" charset="0"/>
                          </a:rPr>
                          <m:t>𝑇</m:t>
                        </m:r>
                      </m:sub>
                    </m:sSub>
                    <m:r>
                      <a:rPr lang="it-I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, </m:t>
                    </m:r>
                    <m:r>
                      <a:rPr lang="it-I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m:t>𝜂</m:t>
                    </m:r>
                  </m:oMath>
                </a14:m>
                <a:r>
                  <a:rPr lang="en-GB" sz="18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, vertex, flight direction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l-GR" sz="18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μ</a:t>
                </a:r>
                <a:r>
                  <a:rPr lang="en-GB" sz="1800" dirty="0">
                    <a:solidFill>
                      <a:srgbClr val="000000"/>
                    </a:solidFill>
                    <a:ea typeface="Lato" panose="020F0502020204030203" pitchFamily="34" charset="0"/>
                    <a:cs typeface="Lato" panose="020F0502020204030203" pitchFamily="34" charset="0"/>
                  </a:rPr>
                  <a:t> impact parameter, isolation 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EDC7A0C-A714-9FE7-C52A-E66375BE4F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506" y="1292087"/>
                <a:ext cx="11184004" cy="4694428"/>
              </a:xfrm>
              <a:blipFill>
                <a:blip r:embed="rId4"/>
                <a:stretch>
                  <a:fillRect l="-490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B21DA79-05AF-29C3-ED84-00378CD63C95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C2AD981-1419-FBB5-077E-4B214979E720}"/>
              </a:ext>
            </a:extLst>
          </p:cNvPr>
          <p:cNvSpPr/>
          <p:nvPr/>
        </p:nvSpPr>
        <p:spPr>
          <a:xfrm>
            <a:off x="9338668" y="6608107"/>
            <a:ext cx="14256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5C7AEC-C3AF-4857-717F-876ED1D2F223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6</a:t>
            </a:fld>
            <a:endParaRPr lang="en-US" sz="12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C9527D1-8450-D257-9CA9-5F331797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Marco </a:t>
            </a:r>
            <a:r>
              <a:rPr lang="en-US" err="1"/>
              <a:t>Buonsante</a:t>
            </a:r>
            <a:r>
              <a:rPr lang="en-US"/>
              <a:t> - </a:t>
            </a:r>
            <a:r>
              <a:rPr lang="en-GB">
                <a:latin typeface="+mj-lt"/>
              </a:rPr>
              <a:t>CMS Italia Roma 2024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2B1EAC2-F7DB-33EE-C147-E5342A26C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983" y="2892072"/>
            <a:ext cx="3976415" cy="309276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2823FB5-7423-ED9F-F3CC-C4601D73F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378" y="4278859"/>
            <a:ext cx="2388920" cy="209030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D0DAA4B-CBE4-8A6C-0D72-FA737659A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82" y="4215282"/>
            <a:ext cx="2388920" cy="2090305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40771BB4-8938-3EDA-479E-417D4BFCF951}"/>
              </a:ext>
            </a:extLst>
          </p:cNvPr>
          <p:cNvCxnSpPr>
            <a:cxnSpLocks/>
          </p:cNvCxnSpPr>
          <p:nvPr/>
        </p:nvCxnSpPr>
        <p:spPr>
          <a:xfrm>
            <a:off x="9801486" y="3103200"/>
            <a:ext cx="0" cy="25285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32C154C-561B-C44D-D57A-821F1003C549}"/>
              </a:ext>
            </a:extLst>
          </p:cNvPr>
          <p:cNvSpPr txBox="1"/>
          <p:nvPr/>
        </p:nvSpPr>
        <p:spPr>
          <a:xfrm>
            <a:off x="9778347" y="3639301"/>
            <a:ext cx="85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&gt; 0.48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C09EF4-1101-23FB-2D13-118821CDDA37}"/>
              </a:ext>
            </a:extLst>
          </p:cNvPr>
          <p:cNvSpPr txBox="1"/>
          <p:nvPr/>
        </p:nvSpPr>
        <p:spPr>
          <a:xfrm>
            <a:off x="8373019" y="5912140"/>
            <a:ext cx="1931297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Preliminary Cut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BB80D32-97DC-1739-F2FA-78470A1D8D60}"/>
              </a:ext>
            </a:extLst>
          </p:cNvPr>
          <p:cNvSpPr/>
          <p:nvPr/>
        </p:nvSpPr>
        <p:spPr>
          <a:xfrm>
            <a:off x="8215086" y="3101524"/>
            <a:ext cx="1586395" cy="248356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C8F2F31-CC26-0A62-C43A-F77F0ADAC69C}"/>
              </a:ext>
            </a:extLst>
          </p:cNvPr>
          <p:cNvCxnSpPr>
            <a:cxnSpLocks/>
          </p:cNvCxnSpPr>
          <p:nvPr/>
        </p:nvCxnSpPr>
        <p:spPr>
          <a:xfrm flipV="1">
            <a:off x="9350871" y="5374750"/>
            <a:ext cx="359503" cy="5193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677736DF-DCB9-BD15-479A-15B879D24C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372" t="50000"/>
          <a:stretch/>
        </p:blipFill>
        <p:spPr>
          <a:xfrm>
            <a:off x="10724957" y="158145"/>
            <a:ext cx="1385917" cy="19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D9535-321A-D2E2-7195-B124C7F5A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3F3BB2-01C0-18CF-1FF8-1634F561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Normalization 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533EE78E-B4F3-6FA2-00D1-D59B0A0E41A5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6768F53-641C-1294-8C2C-C3BB556D9B42}"/>
              </a:ext>
            </a:extLst>
          </p:cNvPr>
          <p:cNvSpPr/>
          <p:nvPr/>
        </p:nvSpPr>
        <p:spPr>
          <a:xfrm>
            <a:off x="9338668" y="6608107"/>
            <a:ext cx="16632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BF2E26-FA87-8AC8-7640-87BE75B905B4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7</a:t>
            </a:fld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6A437AD-E7C8-AC0A-906D-BC8D433B0664}"/>
                  </a:ext>
                </a:extLst>
              </p:cNvPr>
              <p:cNvSpPr txBox="1"/>
              <p:nvPr/>
            </p:nvSpPr>
            <p:spPr>
              <a:xfrm>
                <a:off x="486184" y="1363998"/>
                <a:ext cx="7005508" cy="1092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GB" sz="20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/>
                  <a:t> BR measured relative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i="1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→2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(→2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  <a:p>
                <a:pPr marL="342900" indent="-34290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dirty="0"/>
                  <a:t>Same final state </a:t>
                </a:r>
                <a:r>
                  <a:rPr lang="en-GB" dirty="0">
                    <a:sym typeface="Wingdings" pitchFamily="2" charset="2"/>
                  </a:rPr>
                  <a:t> systematic uncertainties cancel out</a:t>
                </a: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6A437AD-E7C8-AC0A-906D-BC8D433B0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84" y="1363998"/>
                <a:ext cx="7005508" cy="1092158"/>
              </a:xfrm>
              <a:prstGeom prst="rect">
                <a:avLst/>
              </a:prstGeom>
              <a:blipFill>
                <a:blip r:embed="rId2"/>
                <a:stretch>
                  <a:fillRect l="-543" t="-2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uppo 26">
            <a:extLst>
              <a:ext uri="{FF2B5EF4-FFF2-40B4-BE49-F238E27FC236}">
                <a16:creationId xmlns:a16="http://schemas.microsoft.com/office/drawing/2014/main" id="{C142A389-AA3B-07AA-85A9-73D4FE3E3A35}"/>
              </a:ext>
            </a:extLst>
          </p:cNvPr>
          <p:cNvGrpSpPr/>
          <p:nvPr/>
        </p:nvGrpSpPr>
        <p:grpSpPr>
          <a:xfrm>
            <a:off x="290981" y="2957435"/>
            <a:ext cx="6955891" cy="1464312"/>
            <a:chOff x="546131" y="2048096"/>
            <a:chExt cx="6955891" cy="14643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74B4C97-7AB0-CF78-065D-C2A54D8E551F}"/>
                    </a:ext>
                  </a:extLst>
                </p:cNvPr>
                <p:cNvSpPr txBox="1"/>
                <p:nvPr/>
              </p:nvSpPr>
              <p:spPr>
                <a:xfrm>
                  <a:off x="546131" y="2048096"/>
                  <a:ext cx="6622262" cy="725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sSubSup>
                            <m:sSub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sup>
                      </m:sSub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𝑠𝑖𝑔𝑛𝑎𝑙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𝑛𝑜𝑟𝑚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→4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bSup>
                            <m:sSub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GB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B24033EC-CCD0-3E1F-6899-B4214703E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131" y="2048096"/>
                  <a:ext cx="6622262" cy="7256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26EA0179-6CFD-8D5F-374B-3401C628DA2E}"/>
                </a:ext>
              </a:extLst>
            </p:cNvPr>
            <p:cNvSpPr/>
            <p:nvPr/>
          </p:nvSpPr>
          <p:spPr>
            <a:xfrm>
              <a:off x="6544421" y="2225550"/>
              <a:ext cx="344893" cy="523006"/>
            </a:xfrm>
            <a:prstGeom prst="rect">
              <a:avLst/>
            </a:prstGeom>
            <a:solidFill>
              <a:schemeClr val="accent1">
                <a:alpha val="499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868BF2AD-8209-990E-DB1F-E257910C7093}"/>
                    </a:ext>
                  </a:extLst>
                </p:cNvPr>
                <p:cNvSpPr txBox="1"/>
                <p:nvPr/>
              </p:nvSpPr>
              <p:spPr>
                <a:xfrm>
                  <a:off x="5878033" y="2773744"/>
                  <a:ext cx="162398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400" noProof="0" dirty="0">
                      <a:solidFill>
                        <a:schemeClr val="accent1"/>
                      </a:solidFill>
                    </a:rPr>
                    <a:t>Fragmentation fractions (only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400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AU" sz="1400" noProof="0" dirty="0">
                      <a:solidFill>
                        <a:schemeClr val="accent1"/>
                      </a:solidFill>
                    </a:rPr>
                    <a:t>) </a:t>
                  </a:r>
                </a:p>
              </p:txBody>
            </p:sp>
          </mc:Choice>
          <mc:Fallback xmlns=""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868BF2AD-8209-990E-DB1F-E257910C70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8033" y="2773744"/>
                  <a:ext cx="1623989" cy="738664"/>
                </a:xfrm>
                <a:prstGeom prst="rect">
                  <a:avLst/>
                </a:prstGeom>
                <a:blipFill>
                  <a:blip r:embed="rId4"/>
                  <a:stretch>
                    <a:fillRect t="-1695" b="-8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7FA1CC0C-BB69-3296-2588-44A2FB7183F1}"/>
                    </a:ext>
                  </a:extLst>
                </p:cNvPr>
                <p:cNvSpPr txBox="1"/>
                <p:nvPr/>
              </p:nvSpPr>
              <p:spPr>
                <a:xfrm>
                  <a:off x="688197" y="3013004"/>
                  <a:ext cx="2274149" cy="391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it-IT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𝑔𝑒𝑛</m:t>
                            </m:r>
                          </m:sub>
                        </m:sSub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𝑠𝑒𝑙</m:t>
                            </m:r>
                          </m:sub>
                        </m:sSub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× </m:t>
                            </m:r>
                            <m:r>
                              <a:rPr lang="it-IT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𝑏𝑑𝑡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7FA1CC0C-BB69-3296-2588-44A2FB718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197" y="3013004"/>
                  <a:ext cx="2274149" cy="391902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6E81652-C4CE-70A8-5B37-CD0B22F44280}"/>
                </a:ext>
              </a:extLst>
            </p:cNvPr>
            <p:cNvSpPr/>
            <p:nvPr/>
          </p:nvSpPr>
          <p:spPr>
            <a:xfrm>
              <a:off x="1510758" y="2202797"/>
              <a:ext cx="631193" cy="523006"/>
            </a:xfrm>
            <a:prstGeom prst="rect">
              <a:avLst/>
            </a:prstGeom>
            <a:solidFill>
              <a:schemeClr val="accent6">
                <a:alpha val="499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9A40BAA-F308-5051-16C8-8BBCD9F76EB5}"/>
              </a:ext>
            </a:extLst>
          </p:cNvPr>
          <p:cNvSpPr txBox="1"/>
          <p:nvPr/>
        </p:nvSpPr>
        <p:spPr>
          <a:xfrm>
            <a:off x="3021825" y="4690771"/>
            <a:ext cx="35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Using </a:t>
            </a:r>
            <a:r>
              <a:rPr lang="en-GB" sz="1600" b="1" dirty="0"/>
              <a:t>latest results </a:t>
            </a:r>
            <a:r>
              <a:rPr lang="en-GB" sz="1600" dirty="0"/>
              <a:t>from </a:t>
            </a:r>
            <a:r>
              <a:rPr lang="en-GB" sz="1600" b="1" dirty="0"/>
              <a:t>CMS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>
                <a:hlinkClick r:id="rId6"/>
              </a:rPr>
              <a:t>[Phys. Rev. Lett. 131 (2023) 121901]</a:t>
            </a:r>
            <a:r>
              <a:rPr lang="en-GB" sz="1600" dirty="0"/>
              <a:t> 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410C754B-D95C-0048-2263-1329ECD3D385}"/>
              </a:ext>
            </a:extLst>
          </p:cNvPr>
          <p:cNvCxnSpPr>
            <a:cxnSpLocks/>
          </p:cNvCxnSpPr>
          <p:nvPr/>
        </p:nvCxnSpPr>
        <p:spPr>
          <a:xfrm flipH="1">
            <a:off x="5280891" y="4168077"/>
            <a:ext cx="683984" cy="557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8D3B4DBA-A472-DDE5-4CE8-148B655C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320E4DC-F2F4-1DEE-2EE4-20D55D7F37CA}"/>
              </a:ext>
            </a:extLst>
          </p:cNvPr>
          <p:cNvGrpSpPr>
            <a:grpSpLocks noChangeAspect="1"/>
          </p:cNvGrpSpPr>
          <p:nvPr/>
        </p:nvGrpSpPr>
        <p:grpSpPr>
          <a:xfrm>
            <a:off x="7202356" y="2214071"/>
            <a:ext cx="4880438" cy="3697983"/>
            <a:chOff x="8427962" y="1095106"/>
            <a:chExt cx="3585592" cy="271685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956893-D835-B975-76B9-BB27A2AD0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962" y="1095106"/>
              <a:ext cx="3585592" cy="2510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E21D64F-E8ED-15A0-D0CC-A8853CE1315C}"/>
                </a:ext>
              </a:extLst>
            </p:cNvPr>
            <p:cNvSpPr txBox="1"/>
            <p:nvPr/>
          </p:nvSpPr>
          <p:spPr>
            <a:xfrm>
              <a:off x="9413080" y="3563233"/>
              <a:ext cx="1985893" cy="248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/>
                <a:t>First observation at CMS!</a:t>
              </a:r>
            </a:p>
          </p:txBody>
        </p:sp>
        <p:pic>
          <p:nvPicPr>
            <p:cNvPr id="6" name="Immagine 5" descr="Immagine che contiene testo, linea, schermata, diagramma&#10;&#10;Descrizione generata automaticamente">
              <a:extLst>
                <a:ext uri="{FF2B5EF4-FFF2-40B4-BE49-F238E27FC236}">
                  <a16:creationId xmlns:a16="http://schemas.microsoft.com/office/drawing/2014/main" id="{A8A31161-76BF-ED16-1C73-996FB417C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8199" t="10216" r="7491" b="61060"/>
            <a:stretch/>
          </p:blipFill>
          <p:spPr>
            <a:xfrm>
              <a:off x="10657160" y="1364918"/>
              <a:ext cx="1189151" cy="710589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8B5C4CF-CA9D-E0D0-2A5F-52200FBB337E}"/>
                </a:ext>
              </a:extLst>
            </p:cNvPr>
            <p:cNvSpPr/>
            <p:nvPr/>
          </p:nvSpPr>
          <p:spPr>
            <a:xfrm>
              <a:off x="10627554" y="1716446"/>
              <a:ext cx="265099" cy="368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882C0935-9E22-C014-C73E-662987475E4B}"/>
                </a:ext>
              </a:extLst>
            </p:cNvPr>
            <p:cNvCxnSpPr>
              <a:cxnSpLocks/>
            </p:cNvCxnSpPr>
            <p:nvPr/>
          </p:nvCxnSpPr>
          <p:spPr>
            <a:xfrm>
              <a:off x="10694653" y="1838919"/>
              <a:ext cx="198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1E4BF0B8-F542-925B-2AD1-B4A2D15761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94653" y="2013544"/>
              <a:ext cx="198000" cy="0"/>
            </a:xfrm>
            <a:prstGeom prst="line">
              <a:avLst/>
            </a:prstGeom>
            <a:ln w="19050">
              <a:solidFill>
                <a:srgbClr val="4AEF2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C3E3506-CBFE-8435-62E7-DF1D835BD41E}"/>
                </a:ext>
              </a:extLst>
            </p:cNvPr>
            <p:cNvSpPr txBox="1"/>
            <p:nvPr/>
          </p:nvSpPr>
          <p:spPr>
            <a:xfrm>
              <a:off x="9110854" y="1440943"/>
              <a:ext cx="960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246 </a:t>
              </a:r>
              <a:r>
                <a:rPr lang="el-GR" sz="1400" b="1" dirty="0"/>
                <a:t>±</a:t>
              </a:r>
              <a:r>
                <a:rPr lang="it-IT" sz="1400" b="1" dirty="0"/>
                <a:t> 16</a:t>
              </a:r>
              <a:r>
                <a:rPr lang="en-GB" sz="1400" b="1" dirty="0"/>
                <a:t> </a:t>
              </a:r>
              <a:br>
                <a:rPr lang="en-GB" sz="1400" b="1" dirty="0"/>
              </a:br>
              <a:r>
                <a:rPr lang="en-GB" sz="1400" b="1" dirty="0"/>
                <a:t>Events</a:t>
              </a:r>
            </a:p>
          </p:txBody>
        </p:sp>
      </p:grpSp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B8DDE37C-3D95-DA7C-5400-D3BB0F852864}"/>
              </a:ext>
            </a:extLst>
          </p:cNvPr>
          <p:cNvSpPr/>
          <p:nvPr/>
        </p:nvSpPr>
        <p:spPr>
          <a:xfrm>
            <a:off x="4880720" y="2307362"/>
            <a:ext cx="2828375" cy="843801"/>
          </a:xfrm>
          <a:custGeom>
            <a:avLst/>
            <a:gdLst>
              <a:gd name="connsiteX0" fmla="*/ 0 w 2208627"/>
              <a:gd name="connsiteY0" fmla="*/ 843801 h 843801"/>
              <a:gd name="connsiteX1" fmla="*/ 1069144 w 2208627"/>
              <a:gd name="connsiteY1" fmla="*/ 56010 h 843801"/>
              <a:gd name="connsiteX2" fmla="*/ 2208627 w 2208627"/>
              <a:gd name="connsiteY2" fmla="*/ 126349 h 8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7" h="843801">
                <a:moveTo>
                  <a:pt x="0" y="843801"/>
                </a:moveTo>
                <a:cubicBezTo>
                  <a:pt x="350520" y="509693"/>
                  <a:pt x="701040" y="175585"/>
                  <a:pt x="1069144" y="56010"/>
                </a:cubicBezTo>
                <a:cubicBezTo>
                  <a:pt x="1437249" y="-63565"/>
                  <a:pt x="1822938" y="31392"/>
                  <a:pt x="2208627" y="126349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4AF28A-AA14-7698-E8D8-C3CE80340D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1176" b="60882"/>
          <a:stretch/>
        </p:blipFill>
        <p:spPr>
          <a:xfrm>
            <a:off x="10557108" y="64421"/>
            <a:ext cx="1339161" cy="18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7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2B6427-C2F1-3D7E-BC31-BC965189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Data-MC compatibility</a:t>
            </a:r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7717CA-C905-B697-BF33-04FB1F7B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D667132-2DE7-2C4F-BCCF-869903C70A29}"/>
                  </a:ext>
                </a:extLst>
              </p:cNvPr>
              <p:cNvSpPr txBox="1"/>
              <p:nvPr/>
            </p:nvSpPr>
            <p:spPr>
              <a:xfrm>
                <a:off x="489847" y="1129452"/>
                <a:ext cx="476749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GB" sz="2000" dirty="0"/>
                  <a:t>Data-MC compatibility verified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i="1">
                        <a:latin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channel </a:t>
                </a:r>
              </a:p>
              <a:p>
                <a:pPr marL="342900" indent="-342900">
                  <a:spcAft>
                    <a:spcPts val="300"/>
                  </a:spcAft>
                  <a:buFont typeface="Wingdings" pitchFamily="2" charset="2"/>
                  <a:buChar char="§"/>
                </a:pPr>
                <a:r>
                  <a:rPr lang="en-GB" dirty="0"/>
                  <a:t>Large statistics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D667132-2DE7-2C4F-BCCF-869903C70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47" y="1129452"/>
                <a:ext cx="4767498" cy="1338828"/>
              </a:xfrm>
              <a:prstGeom prst="rect">
                <a:avLst/>
              </a:prstGeom>
              <a:blipFill>
                <a:blip r:embed="rId2"/>
                <a:stretch>
                  <a:fillRect l="-1330" t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>
            <a:extLst>
              <a:ext uri="{FF2B5EF4-FFF2-40B4-BE49-F238E27FC236}">
                <a16:creationId xmlns:a16="http://schemas.microsoft.com/office/drawing/2014/main" id="{F16E5F4D-E096-90F7-FCF2-CBECF76B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90" y="190420"/>
            <a:ext cx="2697810" cy="29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DA0403-4A56-4D84-0287-0B48048B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90" y="3400732"/>
            <a:ext cx="2697810" cy="29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F92EFE-7AEF-BF06-1CEB-99AC5211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94" y="190420"/>
            <a:ext cx="2697810" cy="29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DBEAA19-0179-DE04-8AE7-021552FF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94" y="3400732"/>
            <a:ext cx="2697810" cy="29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9E341B6-3E77-2249-91FA-739BEEFF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79" y="2238779"/>
            <a:ext cx="3852931" cy="41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D73125-3D70-4459-5CA3-72FA6A7BCC26}"/>
              </a:ext>
            </a:extLst>
          </p:cNvPr>
          <p:cNvSpPr txBox="1"/>
          <p:nvPr/>
        </p:nvSpPr>
        <p:spPr>
          <a:xfrm>
            <a:off x="596010" y="3869966"/>
            <a:ext cx="1744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AU" sz="1600" dirty="0"/>
              <a:t>T</a:t>
            </a:r>
            <a:r>
              <a:rPr lang="en-AU" sz="1600" noProof="0" dirty="0"/>
              <a:t>o account for this discrepancy </a:t>
            </a:r>
          </a:p>
          <a:p>
            <a:pPr algn="ctr">
              <a:spcAft>
                <a:spcPts val="300"/>
              </a:spcAft>
            </a:pPr>
            <a:r>
              <a:rPr lang="en-AU" sz="1600" noProof="0" dirty="0"/>
              <a:t>Sys. </a:t>
            </a:r>
            <a:r>
              <a:rPr lang="en-AU" sz="1600" noProof="0" dirty="0" err="1"/>
              <a:t>Unc</a:t>
            </a:r>
            <a:r>
              <a:rPr lang="en-AU" sz="1600" noProof="0" dirty="0"/>
              <a:t>. </a:t>
            </a:r>
          </a:p>
          <a:p>
            <a:pPr algn="ctr">
              <a:spcAft>
                <a:spcPts val="300"/>
              </a:spcAft>
            </a:pPr>
            <a:r>
              <a:rPr lang="en-AU" sz="1600" b="1" noProof="0" dirty="0"/>
              <a:t>+</a:t>
            </a:r>
            <a:endParaRPr lang="en-AU" sz="1600" dirty="0"/>
          </a:p>
          <a:p>
            <a:pPr algn="ctr">
              <a:spcAft>
                <a:spcPts val="300"/>
              </a:spcAft>
            </a:pPr>
            <a:r>
              <a:rPr lang="en-AU" sz="1600" noProof="0" dirty="0"/>
              <a:t>BDT reweight</a:t>
            </a:r>
          </a:p>
          <a:p>
            <a:endParaRPr lang="en-GB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BF279B1-6615-B47F-219C-A5EDBDA725E8}"/>
              </a:ext>
            </a:extLst>
          </p:cNvPr>
          <p:cNvCxnSpPr>
            <a:cxnSpLocks/>
          </p:cNvCxnSpPr>
          <p:nvPr/>
        </p:nvCxnSpPr>
        <p:spPr>
          <a:xfrm>
            <a:off x="2132085" y="5145206"/>
            <a:ext cx="965957" cy="2867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6010C7-2FB3-D212-FDFE-E232F8BE5691}"/>
              </a:ext>
            </a:extLst>
          </p:cNvPr>
          <p:cNvSpPr txBox="1"/>
          <p:nvPr/>
        </p:nvSpPr>
        <p:spPr>
          <a:xfrm>
            <a:off x="982623" y="5278043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(Ongoing)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5E1FD0B-8180-33E6-7AA9-2710FEA10A05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5E07F47-C217-A63A-A581-10BBEF683842}"/>
              </a:ext>
            </a:extLst>
          </p:cNvPr>
          <p:cNvSpPr/>
          <p:nvPr/>
        </p:nvSpPr>
        <p:spPr>
          <a:xfrm>
            <a:off x="9338668" y="6608107"/>
            <a:ext cx="19008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C19F41-FBB7-491D-0CC2-A660106ADE83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8</a:t>
            </a:fld>
            <a:endParaRPr lang="en-US" sz="12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C79DAFB-8A38-93BD-2B43-29E16F4102A3}"/>
              </a:ext>
            </a:extLst>
          </p:cNvPr>
          <p:cNvSpPr txBox="1"/>
          <p:nvPr/>
        </p:nvSpPr>
        <p:spPr>
          <a:xfrm>
            <a:off x="-29535" y="4408575"/>
            <a:ext cx="79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NEW!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96CFB6-071E-717E-79D3-79830FBB0E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1938" t="3629" b="56032"/>
          <a:stretch/>
        </p:blipFill>
        <p:spPr>
          <a:xfrm>
            <a:off x="89726" y="4597206"/>
            <a:ext cx="555284" cy="5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4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7C037-811F-AE92-4CB1-41DB10BC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Signal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57B1FC55-1404-6763-A378-09633F7A28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680" y="1271231"/>
                <a:ext cx="6971748" cy="4820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§"/>
                </a:pPr>
                <a:r>
                  <a:rPr lang="en-AU" sz="2000" dirty="0"/>
                  <a:t>Categorization based on invariant mass resolution and BDT score </a:t>
                </a:r>
                <a:r>
                  <a:rPr lang="en-AU" sz="2000" dirty="0">
                    <a:sym typeface="Wingdings" pitchFamily="2" charset="2"/>
                  </a:rPr>
                  <a:t> ML fit of the 6 categories</a:t>
                </a:r>
                <a:endParaRPr lang="en-AU" sz="2000" dirty="0"/>
              </a:p>
              <a:p>
                <a:pPr>
                  <a:buFont typeface="Wingdings" pitchFamily="2" charset="2"/>
                  <a:buChar char="§"/>
                </a:pPr>
                <a:r>
                  <a:rPr lang="en-AU" sz="2000" dirty="0"/>
                  <a:t>Expected</a:t>
                </a:r>
                <a:r>
                  <a:rPr lang="en-AU" sz="2000" b="1" dirty="0"/>
                  <a:t> Upper Limits </a:t>
                </a:r>
                <a:r>
                  <a:rPr lang="en-AU" sz="2000" dirty="0"/>
                  <a:t>computed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AU" sz="2000" dirty="0"/>
                  <a:t> signals independently (as done by </a:t>
                </a:r>
                <a:r>
                  <a:rPr lang="en-AU" sz="2000" dirty="0" err="1"/>
                  <a:t>LHCb</a:t>
                </a:r>
                <a:r>
                  <a:rPr lang="en-AU" sz="2000" dirty="0"/>
                  <a:t>):</a:t>
                </a: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→4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&lt;5.97 ×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it-IT" sz="1800" b="0" dirty="0"/>
                  <a:t> @ 95% C.L.</a:t>
                </a: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→4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&lt;1.35 ×</m:t>
                    </m:r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AU" sz="1800" dirty="0"/>
                  <a:t> </a:t>
                </a:r>
                <a:r>
                  <a:rPr lang="it-IT" sz="1800" dirty="0"/>
                  <a:t>@ 95% C.L.</a:t>
                </a:r>
                <a:endParaRPr lang="en-AU" sz="1800" dirty="0"/>
              </a:p>
              <a:p>
                <a:pPr>
                  <a:buFont typeface="Wingdings" pitchFamily="2" charset="2"/>
                  <a:buChar char="§"/>
                </a:pPr>
                <a:r>
                  <a:rPr lang="en-AU" sz="2000" dirty="0">
                    <a:solidFill>
                      <a:srgbClr val="0E0E0E"/>
                    </a:solidFill>
                    <a:effectLst/>
                  </a:rPr>
                  <a:t>The two signals could both contribute, difficult to resolve tough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AU" sz="1800" dirty="0">
                    <a:solidFill>
                      <a:srgbClr val="0E0E0E"/>
                    </a:solidFill>
                  </a:rPr>
                  <a:t>C</a:t>
                </a:r>
                <a:r>
                  <a:rPr lang="en-AU" sz="1800" dirty="0">
                    <a:solidFill>
                      <a:srgbClr val="0E0E0E"/>
                    </a:solidFill>
                    <a:effectLst/>
                  </a:rPr>
                  <a:t>alculate the UL using the combined signal PDF for different combinations of BRs</a:t>
                </a:r>
                <a:endParaRPr lang="it-IT" dirty="0"/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57B1FC55-1404-6763-A378-09633F7A2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80" y="1271231"/>
                <a:ext cx="6971748" cy="4820359"/>
              </a:xfrm>
              <a:prstGeom prst="rect">
                <a:avLst/>
              </a:prstGeom>
              <a:blipFill>
                <a:blip r:embed="rId4"/>
                <a:stretch>
                  <a:fillRect l="-911" t="-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9217CFA2-125E-86A0-B8FD-9D9E272F9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44" y="5115095"/>
            <a:ext cx="6521298" cy="698308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85D0A52-4491-A962-C153-6308A7DD56D5}"/>
              </a:ext>
            </a:extLst>
          </p:cNvPr>
          <p:cNvSpPr/>
          <p:nvPr/>
        </p:nvSpPr>
        <p:spPr>
          <a:xfrm>
            <a:off x="9241554" y="6541580"/>
            <a:ext cx="2772000" cy="2519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990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C3FD596-40EB-DAE6-D0EA-1879BB669BD9}"/>
              </a:ext>
            </a:extLst>
          </p:cNvPr>
          <p:cNvSpPr/>
          <p:nvPr/>
        </p:nvSpPr>
        <p:spPr>
          <a:xfrm>
            <a:off x="9338668" y="6608107"/>
            <a:ext cx="2142000" cy="125999"/>
          </a:xfrm>
          <a:prstGeom prst="roundRect">
            <a:avLst>
              <a:gd name="adj" fmla="val 50000"/>
            </a:avLst>
          </a:prstGeom>
          <a:solidFill>
            <a:srgbClr val="349D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4523955-44B3-6DE5-8507-AE7EABFCEA49}"/>
              </a:ext>
            </a:extLst>
          </p:cNvPr>
          <p:cNvSpPr txBox="1"/>
          <p:nvPr/>
        </p:nvSpPr>
        <p:spPr>
          <a:xfrm>
            <a:off x="11722476" y="6532606"/>
            <a:ext cx="280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2DC25EE-239B-4C5F-AAD1-255A7D5F1EE2}" type="slidenum">
              <a:rPr lang="en-US" sz="1200" smtClean="0"/>
              <a:pPr algn="r"/>
              <a:t>9</a:t>
            </a:fld>
            <a:endParaRPr lang="en-US" sz="120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E51B571-4FB2-8FA0-CD9B-89BE3B8D1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79571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Marco </a:t>
            </a:r>
            <a:r>
              <a:rPr lang="en-US" dirty="0" err="1"/>
              <a:t>Buonsante</a:t>
            </a:r>
            <a:r>
              <a:rPr lang="en-US" dirty="0"/>
              <a:t> - </a:t>
            </a:r>
            <a:r>
              <a:rPr lang="en-GB" dirty="0">
                <a:latin typeface="+mj-lt"/>
              </a:rPr>
              <a:t>CMS Bari 20/12/2024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EBA73B-3804-16FE-E2FE-46B3A636847F}"/>
              </a:ext>
            </a:extLst>
          </p:cNvPr>
          <p:cNvSpPr txBox="1"/>
          <p:nvPr/>
        </p:nvSpPr>
        <p:spPr>
          <a:xfrm>
            <a:off x="188266" y="2694584"/>
            <a:ext cx="79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NEW!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E53F4C0-5FAE-69E9-11C0-1452248E5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034" y="92917"/>
            <a:ext cx="3468889" cy="26016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9869DE-3373-0EE7-7DDC-9C30611D654C}"/>
              </a:ext>
            </a:extLst>
          </p:cNvPr>
          <p:cNvSpPr txBox="1"/>
          <p:nvPr/>
        </p:nvSpPr>
        <p:spPr>
          <a:xfrm>
            <a:off x="179301" y="4217519"/>
            <a:ext cx="793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NEW!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BB8E0BA-799B-0F75-FCEB-671A69CB26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94" t="6824" r="10956"/>
          <a:stretch/>
        </p:blipFill>
        <p:spPr>
          <a:xfrm>
            <a:off x="8016674" y="2760091"/>
            <a:ext cx="4093608" cy="35919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DC6CA2-7885-1DBF-94E5-3E195A186F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1938" t="3629" b="56032"/>
          <a:stretch/>
        </p:blipFill>
        <p:spPr>
          <a:xfrm>
            <a:off x="307527" y="2864383"/>
            <a:ext cx="555284" cy="5885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AD93E3-69A2-138B-6BA8-6426E84E64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1938" t="3629" b="56032"/>
          <a:stretch/>
        </p:blipFill>
        <p:spPr>
          <a:xfrm>
            <a:off x="307527" y="4426830"/>
            <a:ext cx="555284" cy="5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983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645CDC-078C-1B4D-972D-95DBABDAE4DE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1164</Words>
  <Application>Microsoft Macintosh PowerPoint</Application>
  <PresentationFormat>Widescreen</PresentationFormat>
  <Paragraphs>198</Paragraphs>
  <Slides>17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9" baseType="lpstr">
      <vt:lpstr>.SF NS</vt:lpstr>
      <vt:lpstr>Aptos</vt:lpstr>
      <vt:lpstr>Arial</vt:lpstr>
      <vt:lpstr>Avenir Next LT Pro</vt:lpstr>
      <vt:lpstr>Calibri</vt:lpstr>
      <vt:lpstr>Cambria Math</vt:lpstr>
      <vt:lpstr>Helvetica Neue</vt:lpstr>
      <vt:lpstr>Lato</vt:lpstr>
      <vt:lpstr>Neue Haas Grotesk Text Pro</vt:lpstr>
      <vt:lpstr>Titillium Web</vt:lpstr>
      <vt:lpstr>Wingdings</vt:lpstr>
      <vt:lpstr>AccentBoxVTI</vt:lpstr>
      <vt:lpstr>Search for the B_((s))^0→4μ decay at the CMS experiment</vt:lpstr>
      <vt:lpstr>Theoretical Framework </vt:lpstr>
      <vt:lpstr>State of the art </vt:lpstr>
      <vt:lpstr>Analysis strategy</vt:lpstr>
      <vt:lpstr>Data and Selections</vt:lpstr>
      <vt:lpstr>Multivariate analysis</vt:lpstr>
      <vt:lpstr>Normalization </vt:lpstr>
      <vt:lpstr>Data-MC compatibility</vt:lpstr>
      <vt:lpstr>Signal extraction</vt:lpstr>
      <vt:lpstr>Conclusions</vt:lpstr>
      <vt:lpstr>ML for the online DQM of the CMS muon system</vt:lpstr>
      <vt:lpstr>Thanks for your attention </vt:lpstr>
      <vt:lpstr>Backup</vt:lpstr>
      <vt:lpstr>Presentazione standard di PowerPoint</vt:lpstr>
      <vt:lpstr>Datasets</vt:lpstr>
      <vt:lpstr>Events Categorization</vt:lpstr>
      <vt:lpstr>Systematic Uncertainties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Buonsante</dc:creator>
  <cp:lastModifiedBy>Marco Buonsante</cp:lastModifiedBy>
  <cp:revision>2</cp:revision>
  <dcterms:created xsi:type="dcterms:W3CDTF">2024-06-28T13:53:01Z</dcterms:created>
  <dcterms:modified xsi:type="dcterms:W3CDTF">2024-12-20T14:42:20Z</dcterms:modified>
</cp:coreProperties>
</file>