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8" r:id="rId6"/>
    <p:sldId id="258" r:id="rId7"/>
    <p:sldId id="260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1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D3B4B0-A26B-442F-A496-306F8558387A}" v="1" dt="2024-12-13T09:25:20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9103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69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4388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820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0156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175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2789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55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03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63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682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2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98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32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34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03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61973-B712-432C-93C6-1F7BBC85BADF}" type="datetimeFigureOut">
              <a:rPr lang="it-IT" smtClean="0"/>
              <a:t>03/01/2025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C2DED4F-7583-4C4E-BE13-55919FA94E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608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0D1BAA-35A2-327A-260E-B7890BB96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2831"/>
            <a:ext cx="10515600" cy="4372338"/>
          </a:xfrm>
        </p:spPr>
        <p:txBody>
          <a:bodyPr>
            <a:normAutofit/>
          </a:bodyPr>
          <a:lstStyle/>
          <a:p>
            <a:pPr algn="ctr"/>
            <a:br>
              <a:rPr lang="it-IT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it-IT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DIRETTIVA (UE) 2022/431 DEL PARLAMENTO EUROPEO E DEL CONSIGLIO del 9 marzo 2022 </a:t>
            </a:r>
            <a:br>
              <a:rPr lang="it-IT" b="0" i="0" u="none" strike="noStrike" baseline="0" dirty="0">
                <a:solidFill>
                  <a:srgbClr val="5174C2"/>
                </a:solidFill>
                <a:latin typeface="Calibri" panose="020F0502020204030204" pitchFamily="34" charset="0"/>
              </a:rPr>
            </a:br>
            <a:br>
              <a:rPr lang="it-IT" sz="1800" b="0" i="0" u="none" strike="noStrike" baseline="0" dirty="0">
                <a:solidFill>
                  <a:srgbClr val="5174C2"/>
                </a:solidFill>
                <a:latin typeface="Calibri" panose="020F0502020204030204" pitchFamily="34" charset="0"/>
              </a:rPr>
            </a:br>
            <a:r>
              <a:rPr lang="it-IT" sz="28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modifica la direttiva 2004/37/CE sulla protezione dei lavoratori contro i rischi derivanti da un’esposizione ad agenti cancerogeni o mutageni durante il lavoro. </a:t>
            </a:r>
            <a:br>
              <a:rPr lang="it-IT" sz="18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546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24B6C2A-6933-A05F-1F66-D7BE2AC6A89C}"/>
              </a:ext>
            </a:extLst>
          </p:cNvPr>
          <p:cNvSpPr txBox="1"/>
          <p:nvPr/>
        </p:nvSpPr>
        <p:spPr>
          <a:xfrm>
            <a:off x="1628502" y="373150"/>
            <a:ext cx="10093233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1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it-IT" sz="1100" b="0" i="0" u="none" strike="noStrike" baseline="0" dirty="0">
              <a:latin typeface="Calibri" panose="020F0502020204030204" pitchFamily="34" charset="0"/>
            </a:endParaRPr>
          </a:p>
          <a:p>
            <a:pPr marR="0" algn="l"/>
            <a:r>
              <a:rPr lang="it-IT" sz="2800" b="0" i="0" strike="noStrike" baseline="0" dirty="0">
                <a:latin typeface="Calibri" panose="020F0502020204030204" pitchFamily="34" charset="0"/>
              </a:rPr>
              <a:t>Analogamente agli agenti cancerogeni o mutageni, le sostanze tossiche per la riproduzione sono sostanze estremamente preoccupanti, che possono avere effetti gravi e irreversibili sulla salute dei lavoratori. </a:t>
            </a:r>
          </a:p>
          <a:p>
            <a:pPr marR="0" algn="l"/>
            <a:endParaRPr lang="it-IT" sz="2800" b="0" i="0" strike="noStrike" baseline="0" dirty="0">
              <a:latin typeface="Calibri" panose="020F0502020204030204" pitchFamily="34" charset="0"/>
            </a:endParaRPr>
          </a:p>
          <a:p>
            <a:pPr algn="l"/>
            <a:endParaRPr lang="it-I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it-IT" sz="2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Variazione al </a:t>
            </a:r>
            <a:r>
              <a:rPr lang="it-IT" sz="2800" b="1" i="0" u="none" strike="noStrike" baseline="0" dirty="0" err="1">
                <a:solidFill>
                  <a:srgbClr val="FF0000"/>
                </a:solidFill>
                <a:latin typeface="Calibri" panose="020F0502020204030204" pitchFamily="34" charset="0"/>
              </a:rPr>
              <a:t>D.Lgs.</a:t>
            </a:r>
            <a:r>
              <a:rPr lang="it-IT" sz="28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 81/08</a:t>
            </a:r>
          </a:p>
          <a:p>
            <a:endParaRPr lang="it-IT" sz="1800" b="0" i="0" u="none" strike="noStrike" baseline="0" dirty="0">
              <a:latin typeface="Calibri" panose="020F0502020204030204" pitchFamily="34" charset="0"/>
            </a:endParaRPr>
          </a:p>
          <a:p>
            <a:pPr marR="0" algn="l"/>
            <a:r>
              <a:rPr lang="it-IT" sz="1800" b="1" i="1" u="none" strike="noStrike" baseline="0" dirty="0">
                <a:latin typeface="Calibri" panose="020F0502020204030204" pitchFamily="34" charset="0"/>
              </a:rPr>
              <a:t>CAPO II - </a:t>
            </a:r>
            <a:r>
              <a:rPr lang="it-IT" sz="1800" b="0" i="1" u="none" strike="noStrike" baseline="0" dirty="0">
                <a:latin typeface="Calibri" panose="020F0502020204030204" pitchFamily="34" charset="0"/>
              </a:rPr>
              <a:t>PROTEZIONE DA AGENTI CANCEROGENI</a:t>
            </a:r>
            <a:r>
              <a:rPr lang="it-IT" sz="1800" b="1" i="1" u="none" strike="noStrike" baseline="0" dirty="0">
                <a:latin typeface="Calibri" panose="020F0502020204030204" pitchFamily="34" charset="0"/>
              </a:rPr>
              <a:t>, E </a:t>
            </a:r>
            <a:r>
              <a:rPr lang="it-IT" sz="1800" b="0" i="1" u="none" strike="noStrike" baseline="0" dirty="0">
                <a:latin typeface="Calibri" panose="020F0502020204030204" pitchFamily="34" charset="0"/>
              </a:rPr>
              <a:t>MUTAGENI </a:t>
            </a:r>
            <a:r>
              <a:rPr lang="it-IT" sz="1800" b="1" i="1" u="none" strike="noStrike" baseline="0" dirty="0">
                <a:latin typeface="Calibri" panose="020F0502020204030204" pitchFamily="34" charset="0"/>
              </a:rPr>
              <a:t>O DA SOSTANZE TOSSICHE PER LA RIPRODUZIONE </a:t>
            </a:r>
            <a:endParaRPr lang="it-IT" sz="1800" b="0" i="0" u="none" strike="noStrike" baseline="0" dirty="0">
              <a:latin typeface="Calibri" panose="020F0502020204030204" pitchFamily="34" charset="0"/>
            </a:endParaRPr>
          </a:p>
          <a:p>
            <a:pPr marR="0" algn="l"/>
            <a:r>
              <a:rPr lang="it-IT" sz="1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Articolo 233 - Campo di applicazione </a:t>
            </a:r>
            <a:endParaRPr lang="it-I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/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1. Fatto salvo quanto previsto per le attività disciplinate dal capo III e per i lavoratori esposti esclusivamente alle radiazioni previste dal trattato che istituisce la Comunità europea dell’energia atomica, le norme del presente Titolo si applicano a tutte le attività nelle quali i lavoratori sono o possono essere esposti ad agenti cancerogeni</a:t>
            </a:r>
            <a:r>
              <a:rPr lang="it-I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o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mutageni </a:t>
            </a:r>
            <a:r>
              <a:rPr lang="it-IT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 a sostanze tossiche per la riproduzione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 causa della loro attività lavorativa </a:t>
            </a:r>
          </a:p>
          <a:p>
            <a:endParaRPr lang="it-IT" sz="1800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64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52C6E8D-C18E-4CB8-0943-2C86A377E63A}"/>
              </a:ext>
            </a:extLst>
          </p:cNvPr>
          <p:cNvSpPr txBox="1"/>
          <p:nvPr/>
        </p:nvSpPr>
        <p:spPr>
          <a:xfrm>
            <a:off x="2194561" y="988708"/>
            <a:ext cx="9683930" cy="49331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99960" algn="l"/>
            <a:r>
              <a:rPr lang="it-IT" sz="36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Gli agenti mutageni e il Regolamento CLP </a:t>
            </a:r>
            <a:endParaRPr lang="it-IT" sz="3600" b="0" i="0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R="82110" algn="l"/>
            <a:endParaRPr lang="it-IT" sz="2000" b="0" i="0" u="none" strike="noStrike" baseline="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R="82110" algn="l"/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Classe di pericolo: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mutagenicità sulle cellule germinali</a:t>
            </a:r>
            <a:endParaRPr lang="it-IT" sz="2000" b="0" i="0" u="none" strike="noStrike" baseline="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R="136060" algn="l"/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Categorie di pericolo:</a:t>
            </a:r>
          </a:p>
          <a:p>
            <a:pPr marL="342900" marR="0" indent="-342900" algn="l">
              <a:buFont typeface="Arial" panose="020B0604020202020204" pitchFamily="34" charset="0"/>
              <a:buChar char="•"/>
            </a:pPr>
            <a:r>
              <a:rPr lang="it-IT" sz="2000" b="1" i="0" u="none" strike="noStrike" baseline="0" dirty="0">
                <a:solidFill>
                  <a:srgbClr val="2786C7"/>
                </a:solidFill>
                <a:latin typeface="Calibri" panose="020F0502020204030204" pitchFamily="34" charset="0"/>
              </a:rPr>
              <a:t>categoria 1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, agenti per i quali è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accertata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la capacità di causare mutazioni genetiche ereditarie nelle cellule germinali umane</a:t>
            </a:r>
          </a:p>
          <a:p>
            <a:pPr marL="342900" marR="0" indent="-342900" algn="l">
              <a:buFont typeface="Arial" panose="020B0604020202020204" pitchFamily="34" charset="0"/>
              <a:buChar char="•"/>
            </a:pP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categoria 2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, agenti che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destano preoccupazione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per il fatto che potrebbero causare mutazioni genetiche ereditarie nelle cellule germinali umane</a:t>
            </a:r>
          </a:p>
          <a:p>
            <a:endParaRPr lang="it-IT" sz="2000" b="0" i="0" u="none" strike="noStrike" baseline="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R="110620" algn="l"/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La </a:t>
            </a:r>
            <a:r>
              <a:rPr lang="it-IT" sz="2000" b="1" i="0" u="none" strike="noStrike" baseline="0" dirty="0">
                <a:solidFill>
                  <a:srgbClr val="2786C7"/>
                </a:solidFill>
                <a:latin typeface="Calibri" panose="020F0502020204030204" pitchFamily="34" charset="0"/>
              </a:rPr>
              <a:t>categoria 1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si divide a sua volta in:</a:t>
            </a:r>
          </a:p>
          <a:p>
            <a:pPr marL="800100" marR="0" lvl="1" indent="-342900" algn="l">
              <a:buFont typeface="Arial" panose="020B0604020202020204" pitchFamily="34" charset="0"/>
              <a:buChar char="•"/>
            </a:pP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categoria 1A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, agenti che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presentano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effetti mutageni sulla base di studi effettuati sull’uomo</a:t>
            </a:r>
          </a:p>
          <a:p>
            <a:pPr marL="800100" marR="0" lvl="1" indent="-342900" algn="l">
              <a:buFont typeface="Arial" panose="020B0604020202020204" pitchFamily="34" charset="0"/>
              <a:buChar char="•"/>
            </a:pP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categoria 1B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, agenti che presentano effetti mutageni sulla base di studi effettuati su cellule germinali di mammiferi</a:t>
            </a:r>
          </a:p>
        </p:txBody>
      </p:sp>
    </p:spTree>
    <p:extLst>
      <p:ext uri="{BB962C8B-B14F-4D97-AF65-F5344CB8AC3E}">
        <p14:creationId xmlns:p14="http://schemas.microsoft.com/office/powerpoint/2010/main" val="921961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FFB74B0-4EDD-06A4-9246-B94633D97EBE}"/>
              </a:ext>
            </a:extLst>
          </p:cNvPr>
          <p:cNvSpPr txBox="1"/>
          <p:nvPr/>
        </p:nvSpPr>
        <p:spPr>
          <a:xfrm>
            <a:off x="2029967" y="777240"/>
            <a:ext cx="7331747" cy="35240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1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120240" algn="l"/>
            <a:r>
              <a:rPr lang="it-IT" sz="36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Il pittogramma e le avvertenze</a:t>
            </a:r>
            <a:endParaRPr lang="it-IT" sz="3600" b="0" i="0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R="0" algn="l"/>
            <a:endParaRPr lang="it-IT" sz="1800" b="0" i="0" u="none" strike="noStrike" baseline="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R="0" algn="l"/>
            <a:endParaRPr lang="it-IT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Il pittogramma di pericolo per gli agenti della classe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cancerogenicità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e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mutagenicità sulle cellule germinali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è comune per le categorie 1 e 2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Per gli agenti cancerogeni e mutageni di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categoria 1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l’avvertenza è “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Pericolo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”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Per gli agenti cancerogeni e mutageni di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categoria 2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l’avvertenza è “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Attenzione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”</a:t>
            </a:r>
          </a:p>
        </p:txBody>
      </p:sp>
      <p:pic>
        <p:nvPicPr>
          <p:cNvPr id="9" name="Immagine 8" descr="Immagine che contiene simbolo, Segnale stradale&#10;&#10;Descrizione generata automaticamente">
            <a:extLst>
              <a:ext uri="{FF2B5EF4-FFF2-40B4-BE49-F238E27FC236}">
                <a16:creationId xmlns:a16="http://schemas.microsoft.com/office/drawing/2014/main" id="{214CF88A-308D-C7F0-C70B-5B87B2BB2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617" y="1689463"/>
            <a:ext cx="2358457" cy="2213565"/>
          </a:xfrm>
          <a:prstGeom prst="rect">
            <a:avLst/>
          </a:prstGeom>
        </p:spPr>
      </p:pic>
      <p:pic>
        <p:nvPicPr>
          <p:cNvPr id="11" name="Immagine 10" descr="Immagine che contiene testo, Carattere, schermata, logo&#10;&#10;Descrizione generata automaticamente">
            <a:extLst>
              <a:ext uri="{FF2B5EF4-FFF2-40B4-BE49-F238E27FC236}">
                <a16:creationId xmlns:a16="http://schemas.microsoft.com/office/drawing/2014/main" id="{3EB3F19B-704A-E0D1-1E7D-8028F64CAE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704" y="4664883"/>
            <a:ext cx="5959356" cy="133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56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FB139E4-B266-9101-DA84-97D0BFB8B142}"/>
              </a:ext>
            </a:extLst>
          </p:cNvPr>
          <p:cNvSpPr txBox="1"/>
          <p:nvPr/>
        </p:nvSpPr>
        <p:spPr>
          <a:xfrm>
            <a:off x="2037805" y="686797"/>
            <a:ext cx="8307978" cy="3154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1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117400" algn="l"/>
            <a:r>
              <a:rPr lang="it-IT" sz="36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Le indicazioni di pericolo: frasi H</a:t>
            </a:r>
          </a:p>
          <a:p>
            <a:pPr marR="117400" algn="l"/>
            <a:endParaRPr lang="it-IT" sz="3200" b="0" i="0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Per gli agenti mutageni di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categoria 1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l’indicazione di pericolo è la frase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H360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“Può provocare alterazioni genetiche …”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endParaRPr lang="it-IT" sz="2000" b="0" i="0" u="none" strike="noStrike" baseline="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Per gli agenti mutageni di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categoria 2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l’indicazione di pericolo è la frase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H361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“Sospettato di provocare il alterazioni genetiche …”</a:t>
            </a:r>
          </a:p>
          <a:p>
            <a:pPr marL="285750" marR="0" indent="-285750" algn="l">
              <a:buFont typeface="Arial" panose="020B0604020202020204" pitchFamily="34" charset="0"/>
              <a:buChar char="•"/>
            </a:pPr>
            <a:endParaRPr lang="it-IT" sz="2000" b="0" i="0" u="none" strike="noStrike" baseline="0" dirty="0">
              <a:solidFill>
                <a:srgbClr val="1F1F1F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magine 5" descr="Immagine che contiene testo, Carattere, schermata, Rettangolo&#10;&#10;Descrizione generata automaticamente">
            <a:extLst>
              <a:ext uri="{FF2B5EF4-FFF2-40B4-BE49-F238E27FC236}">
                <a16:creationId xmlns:a16="http://schemas.microsoft.com/office/drawing/2014/main" id="{C21F9EB0-A358-5D2D-D54B-E3C710DDC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935" y="4195003"/>
            <a:ext cx="5906012" cy="119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74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7D74353-8764-9DCC-E9D5-76E5F1E3A960}"/>
              </a:ext>
            </a:extLst>
          </p:cNvPr>
          <p:cNvSpPr txBox="1"/>
          <p:nvPr/>
        </p:nvSpPr>
        <p:spPr>
          <a:xfrm>
            <a:off x="1933303" y="339634"/>
            <a:ext cx="9544594" cy="604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1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106320" algn="l"/>
            <a:r>
              <a:rPr lang="it-IT" sz="32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Cosa bisogna fare</a:t>
            </a:r>
          </a:p>
          <a:p>
            <a:pPr marR="106320" algn="l"/>
            <a:endParaRPr lang="it-IT" sz="2400" b="1" dirty="0">
              <a:solidFill>
                <a:srgbClr val="5174C2"/>
              </a:solidFill>
              <a:latin typeface="Calibri" panose="020F0502020204030204" pitchFamily="34" charset="0"/>
            </a:endParaRPr>
          </a:p>
          <a:p>
            <a:pPr marR="106320"/>
            <a:r>
              <a:rPr lang="it-IT" sz="2400" b="1" i="0" u="none" strike="noStrike" baseline="0" dirty="0">
                <a:solidFill>
                  <a:srgbClr val="5174C2"/>
                </a:solidFill>
                <a:latin typeface="Calibri" panose="020F0502020204030204" pitchFamily="34" charset="0"/>
              </a:rPr>
              <a:t>Art. 235 (</a:t>
            </a:r>
            <a:r>
              <a:rPr lang="it-IT" sz="2400" b="1" i="0" u="none" strike="noStrike" baseline="0" dirty="0" err="1">
                <a:solidFill>
                  <a:srgbClr val="5174C2"/>
                </a:solidFill>
                <a:latin typeface="Calibri" panose="020F0502020204030204" pitchFamily="34" charset="0"/>
              </a:rPr>
              <a:t>D.Lgs.</a:t>
            </a:r>
            <a:r>
              <a:rPr lang="it-IT" sz="2400" b="1" i="0" u="none" strike="noStrike" baseline="0" dirty="0">
                <a:solidFill>
                  <a:srgbClr val="5174C2"/>
                </a:solidFill>
                <a:latin typeface="Calibri" panose="020F0502020204030204" pitchFamily="34" charset="0"/>
              </a:rPr>
              <a:t> 81/08) – </a:t>
            </a:r>
            <a:r>
              <a:rPr lang="it-IT" sz="2400" b="1" dirty="0">
                <a:solidFill>
                  <a:srgbClr val="5174C2"/>
                </a:solidFill>
                <a:latin typeface="Calibri" panose="020F0502020204030204" pitchFamily="34" charset="0"/>
              </a:rPr>
              <a:t>Sostituzione o Riduzione</a:t>
            </a:r>
            <a:endParaRPr lang="it-IT" sz="2400" b="0" i="0" u="none" strike="noStrike" baseline="0" dirty="0">
              <a:solidFill>
                <a:srgbClr val="5174C2"/>
              </a:solidFill>
              <a:latin typeface="Calibri" panose="020F0502020204030204" pitchFamily="34" charset="0"/>
            </a:endParaRPr>
          </a:p>
          <a:p>
            <a:pPr algn="l"/>
            <a:endParaRPr lang="it-IT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457200" marR="0" indent="-457200" algn="l">
              <a:buFont typeface="+mj-lt"/>
              <a:buAutoNum type="arabicPeriod"/>
            </a:pP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Il datore di lavoro evita o riduce l’utilizzazione di un agente cancerogeno, o mutageno o di una sostanza tossica per la riproduzione sul luogo di lavoro in particolare sostituendolo, se tecnicamente possibile, con una sostanza o una miscela o un procedimento che nelle condizioni in cui viene utilizzato non risulta nocivo o risulta meno nocivo per la salute e la sicurezza dei lavoratori</a:t>
            </a:r>
          </a:p>
          <a:p>
            <a:pPr marL="457200" marR="0" indent="-457200" algn="l">
              <a:buFont typeface="+mj-lt"/>
              <a:buAutoNum type="arabicPeriod"/>
            </a:pP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Se non è tecnicamente possibile sostituire l’agente cancerogeno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o 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mutageno 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 di una sostanza tossica per la riproduzione 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il datore di lavoro provvede affinché la produzione o l’utilizzazione dell’agente cancerogeno o mutageno avvenga in un sistema chiuso purché tecnicamente possibile </a:t>
            </a:r>
          </a:p>
          <a:p>
            <a:pPr marL="457200" marR="0" indent="-457200" algn="l">
              <a:buFont typeface="+mj-lt"/>
              <a:buAutoNum type="arabicPeriod"/>
            </a:pP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Se il ricorso ad un sistema chiuso non è tecnicamente possibile il datore di lavoro provvede affinché il livello di esposizione dei lavoratori all’agente cancerogeno, mutageno o alla sostanza tossica per la riproduzione </a:t>
            </a:r>
            <a:r>
              <a:rPr lang="it-IT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priva di soglia </a:t>
            </a:r>
            <a:r>
              <a:rPr lang="it-IT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sia ridotto al più basso valore tecnicamente possibile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8989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45CE5CC0-C944-8DEA-CF5E-33201F86ED90}"/>
              </a:ext>
            </a:extLst>
          </p:cNvPr>
          <p:cNvSpPr txBox="1"/>
          <p:nvPr/>
        </p:nvSpPr>
        <p:spPr>
          <a:xfrm>
            <a:off x="2420983" y="888275"/>
            <a:ext cx="8717280" cy="3585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1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25620" algn="l"/>
            <a:r>
              <a:rPr lang="it-IT" sz="2400" b="0" i="0" u="none" strike="noStrike" baseline="0" dirty="0">
                <a:latin typeface="Calibri" panose="020F0502020204030204" pitchFamily="34" charset="0"/>
              </a:rPr>
              <a:t>L’ampliamento del campo di applicazione impatta anche ovviamente anche su tutte le altre disposizioni del Capo II, tra cui:</a:t>
            </a:r>
          </a:p>
          <a:p>
            <a:pPr marR="25620" algn="l"/>
            <a:endParaRPr lang="it-IT" sz="2400" b="0" i="0" u="none" strike="noStrike" baseline="0" dirty="0">
              <a:latin typeface="Calibri" panose="020F0502020204030204" pitchFamily="34" charset="0"/>
            </a:endParaRPr>
          </a:p>
          <a:p>
            <a:pPr marL="342900" marR="25620" indent="-342900" algn="l">
              <a:buFont typeface="Arial" panose="020B0604020202020204" pitchFamily="34" charset="0"/>
              <a:buChar char="•"/>
            </a:pPr>
            <a:r>
              <a:rPr lang="it-IT" sz="2400" b="0" i="0" u="none" strike="noStrike" baseline="0" dirty="0">
                <a:latin typeface="Calibri" panose="020F0502020204030204" pitchFamily="34" charset="0"/>
              </a:rPr>
              <a:t>la </a:t>
            </a:r>
            <a:r>
              <a:rPr lang="it-IT" sz="2400" b="1" i="0" u="none" strike="noStrike" baseline="0" dirty="0">
                <a:latin typeface="Calibri" panose="020F0502020204030204" pitchFamily="34" charset="0"/>
              </a:rPr>
              <a:t>sorveglianza sanitaria </a:t>
            </a:r>
          </a:p>
          <a:p>
            <a:pPr marL="342900" marR="25620" indent="-342900" algn="l">
              <a:buFont typeface="Arial" panose="020B0604020202020204" pitchFamily="34" charset="0"/>
              <a:buChar char="•"/>
            </a:pPr>
            <a:endParaRPr lang="it-IT" sz="2400" b="1" i="0" u="none" strike="noStrike" baseline="0" dirty="0">
              <a:latin typeface="Calibri" panose="020F0502020204030204" pitchFamily="34" charset="0"/>
            </a:endParaRPr>
          </a:p>
          <a:p>
            <a:pPr marL="342900" marR="25620" indent="-342900" algn="l">
              <a:buFont typeface="Arial" panose="020B0604020202020204" pitchFamily="34" charset="0"/>
              <a:buChar char="•"/>
            </a:pPr>
            <a:r>
              <a:rPr lang="it-IT" sz="2400" b="0" i="0" u="none" strike="noStrike" baseline="0" dirty="0">
                <a:latin typeface="Calibri" panose="020F0502020204030204" pitchFamily="34" charset="0"/>
              </a:rPr>
              <a:t>la tenuta del </a:t>
            </a:r>
            <a:r>
              <a:rPr lang="it-IT" sz="2400" b="1" i="0" u="none" strike="noStrike" baseline="0" dirty="0">
                <a:latin typeface="Calibri" panose="020F0502020204030204" pitchFamily="34" charset="0"/>
              </a:rPr>
              <a:t>registro di esposizione</a:t>
            </a:r>
            <a:r>
              <a:rPr lang="it-IT" sz="2400" b="0" i="0" u="none" strike="noStrike" baseline="0" dirty="0">
                <a:latin typeface="Calibri" panose="020F0502020204030204" pitchFamily="34" charset="0"/>
              </a:rPr>
              <a:t>, nel quale a far data dall’11 ottobre scorso dovranno essere iscritti anche i lavoratori esposti a sostanze tossiche per la riproduzione.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83003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55591CC-1013-4713-4A14-7B09883FE949}"/>
              </a:ext>
            </a:extLst>
          </p:cNvPr>
          <p:cNvSpPr txBox="1"/>
          <p:nvPr/>
        </p:nvSpPr>
        <p:spPr>
          <a:xfrm>
            <a:off x="2464525" y="775063"/>
            <a:ext cx="8186057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130760" algn="l"/>
            <a:r>
              <a:rPr lang="it-IT" sz="36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Il registro di esposizione</a:t>
            </a:r>
            <a:endParaRPr lang="it-IT" sz="3600" b="0" i="0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R="26820" algn="l"/>
            <a:endParaRPr lang="it-IT" sz="2000" b="0" i="0" u="none" strike="noStrike" baseline="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R="26820" algn="l"/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I lavoratori esposti sono iscritti in un registro dove, per ciascun lavoratore, sono riportati: l’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attività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svolta, l’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agente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CMR utilizzato, il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livello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di esposizione (se noto)</a:t>
            </a:r>
          </a:p>
          <a:p>
            <a:pPr marR="132920" algn="l"/>
            <a:endParaRPr lang="it-IT" sz="2400" b="1" i="0" u="none" strike="noStrike" baseline="0" dirty="0">
              <a:solidFill>
                <a:srgbClr val="2786C7"/>
              </a:solidFill>
              <a:latin typeface="Calibri" panose="020F0502020204030204" pitchFamily="34" charset="0"/>
            </a:endParaRPr>
          </a:p>
          <a:p>
            <a:pPr marR="132920" algn="l"/>
            <a:r>
              <a:rPr lang="it-IT" sz="36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La sorveglianza sanitaria</a:t>
            </a:r>
            <a:endParaRPr lang="it-IT" sz="36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342900" marR="132920" indent="-342900" algn="l">
              <a:buFont typeface="Arial" panose="020B0604020202020204" pitchFamily="34" charset="0"/>
              <a:buChar char="•"/>
            </a:pP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Il registro di esposizione è istituito e aggiornato dal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Datore di lavoro</a:t>
            </a:r>
            <a:endParaRPr lang="it-IT" sz="2000" dirty="0">
              <a:solidFill>
                <a:srgbClr val="1F1F1F"/>
              </a:solidFill>
              <a:latin typeface="Calibri" panose="020F0502020204030204" pitchFamily="34" charset="0"/>
            </a:endParaRPr>
          </a:p>
          <a:p>
            <a:pPr marL="342900" marR="132920" indent="-342900" algn="l">
              <a:buFont typeface="Arial" panose="020B0604020202020204" pitchFamily="34" charset="0"/>
              <a:buChar char="•"/>
            </a:pP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Il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Medico competente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ha l’obbligo di curare la tenuta del registro</a:t>
            </a:r>
          </a:p>
          <a:p>
            <a:pPr marL="342900" marR="132920" indent="-342900" algn="l">
              <a:buFont typeface="Arial" panose="020B0604020202020204" pitchFamily="34" charset="0"/>
              <a:buChar char="•"/>
            </a:pP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Il responsabile del Servizio di Prevenzione e Protezione e i rappresentanti dei lavoratori hanno </a:t>
            </a:r>
            <a:r>
              <a:rPr lang="it-IT" sz="2000" b="1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accesso </a:t>
            </a:r>
            <a:r>
              <a:rPr lang="it-IT" sz="2000" b="0" i="0" u="none" strike="noStrike" baseline="0" dirty="0">
                <a:solidFill>
                  <a:srgbClr val="1F1F1F"/>
                </a:solidFill>
                <a:latin typeface="Calibri" panose="020F0502020204030204" pitchFamily="34" charset="0"/>
              </a:rPr>
              <a:t>al registro </a:t>
            </a:r>
          </a:p>
        </p:txBody>
      </p:sp>
    </p:spTree>
    <p:extLst>
      <p:ext uri="{BB962C8B-B14F-4D97-AF65-F5344CB8AC3E}">
        <p14:creationId xmlns:p14="http://schemas.microsoft.com/office/powerpoint/2010/main" val="2328673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testo, schermata, Carattere">
            <a:extLst>
              <a:ext uri="{FF2B5EF4-FFF2-40B4-BE49-F238E27FC236}">
                <a16:creationId xmlns:a16="http://schemas.microsoft.com/office/drawing/2014/main" id="{931B568E-9DBF-AF1D-0349-56CACAA451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" y="0"/>
            <a:ext cx="121889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614876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147</TotalTime>
  <Words>682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Filo</vt:lpstr>
      <vt:lpstr> DIRETTIVA (UE) 2022/431 DEL PARLAMENTO EUROPEO E DEL CONSIGLIO del 9 marzo 2022   modifica la direttiva 2004/37/CE sulla protezione dei lavoratori contro i rischi derivanti da un’esposizione ad agenti cancerogeni o mutageni durante il lavoro.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Francesco Vernocchi</dc:creator>
  <cp:lastModifiedBy>Francesco Vernocchi</cp:lastModifiedBy>
  <cp:revision>3</cp:revision>
  <dcterms:created xsi:type="dcterms:W3CDTF">2024-12-12T16:16:14Z</dcterms:created>
  <dcterms:modified xsi:type="dcterms:W3CDTF">2025-01-03T20:46:38Z</dcterms:modified>
</cp:coreProperties>
</file>