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36" r:id="rId2"/>
    <p:sldId id="257" r:id="rId3"/>
    <p:sldId id="265" r:id="rId4"/>
    <p:sldId id="259" r:id="rId5"/>
    <p:sldId id="326" r:id="rId6"/>
    <p:sldId id="327" r:id="rId7"/>
    <p:sldId id="329" r:id="rId8"/>
    <p:sldId id="331" r:id="rId9"/>
    <p:sldId id="332" r:id="rId10"/>
    <p:sldId id="337" r:id="rId11"/>
    <p:sldId id="330" r:id="rId12"/>
    <p:sldId id="261" r:id="rId13"/>
    <p:sldId id="328" r:id="rId14"/>
    <p:sldId id="333" r:id="rId15"/>
    <p:sldId id="334"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5"/>
    <p:restoredTop sz="96327"/>
  </p:normalViewPr>
  <p:slideViewPr>
    <p:cSldViewPr snapToGrid="0">
      <p:cViewPr varScale="1">
        <p:scale>
          <a:sx n="123" d="100"/>
          <a:sy n="123" d="100"/>
        </p:scale>
        <p:origin x="10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5816A-C818-0543-A0F6-B1B58B8318F0}" type="datetimeFigureOut">
              <a:rPr lang="en-US" smtClean="0"/>
              <a:t>3/18/25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45FF9-4F83-3B41-9080-92FDF0E18780}" type="slidenum">
              <a:rPr lang="en-US" smtClean="0"/>
              <a:t>‹N›</a:t>
            </a:fld>
            <a:endParaRPr lang="en-US"/>
          </a:p>
        </p:txBody>
      </p:sp>
    </p:spTree>
    <p:extLst>
      <p:ext uri="{BB962C8B-B14F-4D97-AF65-F5344CB8AC3E}">
        <p14:creationId xmlns:p14="http://schemas.microsoft.com/office/powerpoint/2010/main" val="1618409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E645FF9-4F83-3B41-9080-92FDF0E18780}" type="slidenum">
              <a:rPr lang="en-US" smtClean="0"/>
              <a:t>1</a:t>
            </a:fld>
            <a:endParaRPr lang="en-US"/>
          </a:p>
        </p:txBody>
      </p:sp>
    </p:spTree>
    <p:extLst>
      <p:ext uri="{BB962C8B-B14F-4D97-AF65-F5344CB8AC3E}">
        <p14:creationId xmlns:p14="http://schemas.microsoft.com/office/powerpoint/2010/main" val="279507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D4671-0157-CC23-C48E-C462CBECC85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018F31C-D169-3BF9-52D6-DDC29F9FBFE4}"/>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E23A980B-F68D-990E-F1EB-2C4D18278391}"/>
              </a:ext>
            </a:extLst>
          </p:cNvPr>
          <p:cNvSpPr>
            <a:spLocks noGrp="1"/>
          </p:cNvSpPr>
          <p:nvPr>
            <p:ph type="body" idx="1"/>
          </p:nvPr>
        </p:nvSpPr>
        <p:spPr/>
        <p:txBody>
          <a:bodyPr/>
          <a:lstStyle/>
          <a:p>
            <a:pPr algn="l"/>
            <a:r>
              <a:rPr lang="it-IT" sz="800" b="0" i="0" u="none" strike="noStrike" dirty="0">
                <a:solidFill>
                  <a:srgbClr val="000000"/>
                </a:solidFill>
                <a:effectLst/>
              </a:rPr>
              <a:t>Grazie</a:t>
            </a:r>
          </a:p>
        </p:txBody>
      </p:sp>
    </p:spTree>
    <p:extLst>
      <p:ext uri="{BB962C8B-B14F-4D97-AF65-F5344CB8AC3E}">
        <p14:creationId xmlns:p14="http://schemas.microsoft.com/office/powerpoint/2010/main" val="1514512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23E9-A2CD-7EB0-BC2E-4E265E42550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668D14-D9A7-BB63-CF4B-A7C7779FB25E}"/>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7569B06A-D3F7-0F0D-56AD-9ABD3C6357C6}"/>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Come potete vedere dai valori presentati, anche in questo caso i modelli di classificazione basati su equazioni differenziali ordinarie, in cui gli attrattori stabili vengono piantati per identificare i target delle classi, mostrano elevate performance. Tuttavia, non raggiungono le prestazioni di un modello </a:t>
            </a:r>
            <a:r>
              <a:rPr lang="it-IT" sz="1000" dirty="0" err="1"/>
              <a:t>multilayer</a:t>
            </a:r>
            <a:r>
              <a:rPr lang="it-IT" sz="1000" dirty="0"/>
              <a:t>. Questo è dovuto al fatto che, una volta piantati gli attrattori e garantita la stabilità, lo spazio delle soluzioni ottimali si restringe. Non è detto che altre dinamiche, anche non stabili, non possano risultare più efficaci rispetto a quelle stabili.</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Tuttavia, anche utilizzando questo nuovo modello, molto più biologicamente plausibile, possiamo creare un modello invertibile. Questo è mostrato nella figura a destra della slide, dove si osserva che, partendo da una determinata immagine data come condizione iniziale alle sottopopolazioni di eccitatori e inibitori in ogni nodo, queste convergono ai loro stati stazionari. A partire da questi stati raggiunti, utilizzando la trasformazione di inversione  temporale, è possibile ricostruire l'immagine di partenza.</a:t>
            </a:r>
          </a:p>
        </p:txBody>
      </p:sp>
    </p:spTree>
    <p:extLst>
      <p:ext uri="{BB962C8B-B14F-4D97-AF65-F5344CB8AC3E}">
        <p14:creationId xmlns:p14="http://schemas.microsoft.com/office/powerpoint/2010/main" val="235731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Definendo l'</a:t>
            </a:r>
            <a:r>
              <a:rPr lang="it-IT" sz="1000" dirty="0" err="1"/>
              <a:t>accuracy</a:t>
            </a:r>
            <a:r>
              <a:rPr lang="it-IT" sz="1000" dirty="0"/>
              <a:t> del nostro sistema dinamico come classificatore di immagini, come descritto in alto a sinistra, possiamo osservare che, su benchmark ben noti in letteratura come MNIST e Fashion MNIST, le prestazioni di classificazione sono molto elevate, paragonabili a quelle che una rete standard chiamata MLP può ottenere con un numero di pesi simile a quello da noi utilizzato. In alto a destra, vengono presentati i risultati di tre casi di classificazione per tre immagini diverse MNIST. </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Nel primo caso, l'input al nostro sistema è un'immagine di un sette. Il sistema raggiunge facilmente il suo attrattore stabile, rendendo la classificazione evidente e semplice. Nel secondo caso, nella colonna di destra, l'immagine iniziale è un due, ma che è molto simile anche ad un nove. Anche in questo caso, il nostro sistema dinamico riesce a classificare correttamente l'immagine, sebbene accenda anche un pixel che potrebbe suggerire un nove. Nell'ultimo caso, la classificazione risulta più difficile: sebbene l'immagine sia identificata come un sette, il sistema non riesce a scegliere un attrattore stabile e si posiziona tra i target 7 e 3. In questo caso, riteniamo che l'immagine non sia stata classificata correttamente.</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Un'altra interessante caratteristica offerta dal nostro sistema dinamico, che le reti neurali profonde non possiedono, è l'invertibilità. Immaginate di partire da una condizione iniziale, come un'immagine di uno zero (figura in basso a sinistra). Dopo un tempo sufficientemente lungo, possiamo facilmente identificare lo stato asintotico verso cui il sistema sta convergendo, grazie alla stabilità intrinseca del sistema. Partendo dallo stato finale del sistema e tornando indietro nel tempo, siamo in grado di ricostruire l'immagine di partenza. Questa operazione è possibile sia per immagini di MNIST che di Fashion MNIST.</a:t>
            </a:r>
          </a:p>
        </p:txBody>
      </p:sp>
    </p:spTree>
    <p:extLst>
      <p:ext uri="{BB962C8B-B14F-4D97-AF65-F5344CB8AC3E}">
        <p14:creationId xmlns:p14="http://schemas.microsoft.com/office/powerpoint/2010/main" val="3465365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AF85C-9829-99F8-C83D-AADA3FF0051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7954E45-6482-CA79-5F45-950CEE4ACA69}"/>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B2E869AC-4F1A-8307-3998-05A3DEF2780A}"/>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Come nel caso di SA-NODE, vi illustro la metodologia per inserire gli attrattori nella dinamica. Poiché il nostro compito è la classificazione, è necessario disporre di un dataset. Per semplicità, assumiamo che il dataset contenga sia le condizioni iniziali della dinamica, cioè le immagini che vogliamo classificare, sia le label associate a ciascuna immagine. Seconda e prima riga del panello a) rispettivamente. Un esempio di target è mostrato in figura b).</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Detto ciò, dato che tutti i parametri sono fissati a meno di quelli all’interno della matrice A, possiamo adottare la stessa strategia spiegata in precedenza. Assumendo che la matrice A sia diagonalizzabile e che gli </a:t>
            </a:r>
            <a:r>
              <a:rPr lang="it-IT" sz="1000" dirty="0" err="1"/>
              <a:t>autovettori</a:t>
            </a:r>
            <a:r>
              <a:rPr lang="it-IT" sz="1000" dirty="0"/>
              <a:t> che identificano i target del processo di classificazione siano </a:t>
            </a:r>
            <a:r>
              <a:rPr lang="it-IT" sz="1000" dirty="0" err="1"/>
              <a:t>autovettori</a:t>
            </a:r>
            <a:r>
              <a:rPr lang="it-IT" sz="1000" dirty="0"/>
              <a:t> della matrice A, con autovalori associati pari a zero, possiamo scrivere questi </a:t>
            </a:r>
            <a:r>
              <a:rPr lang="it-IT" sz="1000" dirty="0" err="1"/>
              <a:t>autovettori</a:t>
            </a:r>
            <a:r>
              <a:rPr lang="it-IT" sz="1000" dirty="0"/>
              <a:t> utilizzando i valori dei punti fissi ottenuti in assenza della matrice A nella dinamica,  ossia nel caso di nodi isolati del network. </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Come detto in precedenza, gli </a:t>
            </a:r>
            <a:r>
              <a:rPr lang="it-IT" sz="1000" dirty="0" err="1"/>
              <a:t>autovettori</a:t>
            </a:r>
            <a:r>
              <a:rPr lang="it-IT" sz="1000" dirty="0"/>
              <a:t> "piantati" che corrispondono ai target di classificazione non possono essere addestrati (panel c, pesi rossi). Tuttavia, gli altri </a:t>
            </a:r>
            <a:r>
              <a:rPr lang="it-IT" sz="1000" dirty="0" err="1"/>
              <a:t>autovettori</a:t>
            </a:r>
            <a:r>
              <a:rPr lang="it-IT" sz="1000" dirty="0"/>
              <a:t> della matrice A (verdi), non associati a nessun target, possono essere addestrati, così come gli autovalori non nulli. Questi ultimi, come già accennato, devono comunque soddisfare i vincoli di stabilità lineare, che possono essere facilmente determinati grazie al fatto che il nostro sistema dinamico è continuo e rappresentato analiticamente da equazioni.</a:t>
            </a:r>
          </a:p>
        </p:txBody>
      </p:sp>
    </p:spTree>
    <p:extLst>
      <p:ext uri="{BB962C8B-B14F-4D97-AF65-F5344CB8AC3E}">
        <p14:creationId xmlns:p14="http://schemas.microsoft.com/office/powerpoint/2010/main" val="56935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E8E70-2E3B-51CC-0B39-5428EB1EEBC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EA3AEF4-ADD8-C4BE-31F2-F4D7045A45C2}"/>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4592D27-663C-8B5E-BDE9-3671BCE0EE1B}"/>
              </a:ext>
            </a:extLst>
          </p:cNvPr>
          <p:cNvSpPr>
            <a:spLocks noGrp="1"/>
          </p:cNvSpPr>
          <p:nvPr>
            <p:ph type="body" idx="1"/>
          </p:nvPr>
        </p:nvSpPr>
        <p:spPr/>
        <p:txBody>
          <a:bodyPr/>
          <a:lstStyle/>
          <a:p>
            <a:pPr algn="l"/>
            <a:r>
              <a:rPr lang="it-IT" sz="800" b="0" i="0" u="none" strike="noStrike" dirty="0">
                <a:solidFill>
                  <a:srgbClr val="000000"/>
                </a:solidFill>
                <a:effectLst/>
              </a:rPr>
              <a:t>I Transformers sono diventati lo state of the art nel Natural Language Processing (NLP). Anche noi abbiamo applicato questi modelli per la classificazione del dataset IMDB, che contiene un gran numero di recensioni di film. Ogni recensione è un testo a cui è associato un target (0 o 1) che indica se la recensione è negativa o positiva, rispettivamente. In questo caso, abbiamo semplicemente integrato il Transformer BERT al nostro modello di rete neurale ricorrente con attrattori stabili piantati.</a:t>
            </a:r>
          </a:p>
          <a:p>
            <a:pPr algn="l"/>
            <a:r>
              <a:rPr lang="it-IT" sz="800" b="0" i="0" u="none" strike="noStrike" dirty="0">
                <a:solidFill>
                  <a:srgbClr val="000000"/>
                </a:solidFill>
                <a:effectLst/>
              </a:rPr>
              <a:t>Abbiamo osservato che il nostro modello è in grado di ottenere prestazioni quasi equivalenti nel classificare le recensioni. Tuttavia, rimaniamo distanti dallo state of the art, in quanto i Transformers, come forse discusso durante il corso, migliorano la loro precisione con l'aumento del numero di parametri ottimizzabili. Per darvi un'idea, i modelli Transformer di oggi hanno un numero di parametri nell'ordine di 100 o più miliardi, mentre il nostro BERT ha solo poco più di 200 milioni di parametri. Questi modelli stanno diventando molto difficili da testare, poiché richiedono server molto potenti per essere eseguiti. </a:t>
            </a:r>
          </a:p>
        </p:txBody>
      </p:sp>
    </p:spTree>
    <p:extLst>
      <p:ext uri="{BB962C8B-B14F-4D97-AF65-F5344CB8AC3E}">
        <p14:creationId xmlns:p14="http://schemas.microsoft.com/office/powerpoint/2010/main" val="138805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24B5-F0D7-E35A-F7C9-B90B3FE67D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F4285E7-6B1A-BF39-40C2-A1CD48104BA3}"/>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EE231C9-B62C-E6F4-3F79-1ED0048A1B24}"/>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Un primo </a:t>
            </a:r>
            <a:r>
              <a:rPr lang="en-US" dirty="0" err="1"/>
              <a:t>approccio</a:t>
            </a:r>
            <a:r>
              <a:rPr lang="en-US" dirty="0"/>
              <a:t> </a:t>
            </a:r>
            <a:r>
              <a:rPr lang="en-US" dirty="0" err="1"/>
              <a:t>all'utilizzo</a:t>
            </a:r>
            <a:r>
              <a:rPr lang="en-US" dirty="0"/>
              <a:t> </a:t>
            </a:r>
            <a:r>
              <a:rPr lang="en-US" dirty="0" err="1"/>
              <a:t>dei</a:t>
            </a:r>
            <a:r>
              <a:rPr lang="en-US" dirty="0"/>
              <a:t> </a:t>
            </a:r>
            <a:r>
              <a:rPr lang="en-US" dirty="0" err="1"/>
              <a:t>sistemi</a:t>
            </a:r>
            <a:r>
              <a:rPr lang="en-US" dirty="0"/>
              <a:t> </a:t>
            </a:r>
            <a:r>
              <a:rPr lang="en-US" dirty="0" err="1"/>
              <a:t>dinamici</a:t>
            </a:r>
            <a:r>
              <a:rPr lang="en-US" dirty="0"/>
              <a:t> per la </a:t>
            </a:r>
            <a:r>
              <a:rPr lang="en-US" dirty="0" err="1"/>
              <a:t>risoluzione</a:t>
            </a:r>
            <a:r>
              <a:rPr lang="en-US" dirty="0"/>
              <a:t> di task di </a:t>
            </a:r>
            <a:r>
              <a:rPr lang="en-US" dirty="0" err="1"/>
              <a:t>classificazione</a:t>
            </a:r>
            <a:r>
              <a:rPr lang="en-US" dirty="0"/>
              <a:t> e non, </a:t>
            </a:r>
            <a:r>
              <a:rPr lang="en-US" dirty="0" err="1"/>
              <a:t>è</a:t>
            </a:r>
            <a:r>
              <a:rPr lang="en-US" dirty="0"/>
              <a:t> </a:t>
            </a:r>
            <a:r>
              <a:rPr lang="en-US" dirty="0" err="1"/>
              <a:t>rappresentato</a:t>
            </a:r>
            <a:r>
              <a:rPr lang="en-US" dirty="0"/>
              <a:t> </a:t>
            </a:r>
            <a:r>
              <a:rPr lang="en-US" dirty="0" err="1"/>
              <a:t>dalle</a:t>
            </a:r>
            <a:r>
              <a:rPr lang="en-US" dirty="0"/>
              <a:t> Neural ODEs.  </a:t>
            </a:r>
          </a:p>
          <a:p>
            <a:pPr marL="0" marR="0" lvl="0" indent="0" defTabSz="457200" eaLnBrk="1" fontAlgn="auto" latinLnBrk="0" hangingPunct="1">
              <a:lnSpc>
                <a:spcPct val="117999"/>
              </a:lnSpc>
              <a:spcBef>
                <a:spcPts val="0"/>
              </a:spcBef>
              <a:spcAft>
                <a:spcPts val="0"/>
              </a:spcAft>
              <a:buClrTx/>
              <a:buSzTx/>
              <a:buFontTx/>
              <a:buNone/>
              <a:tabLst/>
              <a:defRPr/>
            </a:pPr>
            <a:r>
              <a:rPr lang="en-US" dirty="0"/>
              <a:t>Come vi </a:t>
            </a:r>
            <a:r>
              <a:rPr lang="en-US" dirty="0" err="1"/>
              <a:t>dicevo</a:t>
            </a:r>
            <a:r>
              <a:rPr lang="en-US" dirty="0"/>
              <a:t> prima, se </a:t>
            </a:r>
            <a:r>
              <a:rPr lang="en-US" dirty="0" err="1"/>
              <a:t>definiamo</a:t>
            </a:r>
            <a:r>
              <a:rPr lang="en-US" dirty="0"/>
              <a:t> \( F \) come </a:t>
            </a:r>
            <a:r>
              <a:rPr lang="en-US" dirty="0" err="1"/>
              <a:t>una</a:t>
            </a:r>
            <a:r>
              <a:rPr lang="en-US" dirty="0"/>
              <a:t> rete </a:t>
            </a:r>
            <a:r>
              <a:rPr lang="en-US" dirty="0" err="1"/>
              <a:t>neurale</a:t>
            </a:r>
            <a:r>
              <a:rPr lang="en-US" dirty="0"/>
              <a:t>, </a:t>
            </a:r>
            <a:r>
              <a:rPr lang="en-US" dirty="0" err="1"/>
              <a:t>possiamo</a:t>
            </a:r>
            <a:r>
              <a:rPr lang="en-US" dirty="0"/>
              <a:t> </a:t>
            </a:r>
            <a:r>
              <a:rPr lang="en-US" dirty="0" err="1"/>
              <a:t>costruire</a:t>
            </a:r>
            <a:r>
              <a:rPr lang="en-US" dirty="0"/>
              <a:t> </a:t>
            </a:r>
            <a:r>
              <a:rPr lang="en-US" dirty="0" err="1"/>
              <a:t>una</a:t>
            </a:r>
            <a:r>
              <a:rPr lang="en-US" dirty="0"/>
              <a:t> Recurrent Neural Network per </a:t>
            </a:r>
            <a:r>
              <a:rPr lang="en-US" dirty="0" err="1"/>
              <a:t>ottenere</a:t>
            </a:r>
            <a:r>
              <a:rPr lang="en-US" dirty="0"/>
              <a:t> la </a:t>
            </a:r>
            <a:r>
              <a:rPr lang="en-US" dirty="0" err="1"/>
              <a:t>soluzione</a:t>
            </a:r>
            <a:r>
              <a:rPr lang="en-US" dirty="0"/>
              <a:t> di </a:t>
            </a:r>
            <a:r>
              <a:rPr lang="en-US" dirty="0" err="1"/>
              <a:t>un'equazione</a:t>
            </a:r>
            <a:r>
              <a:rPr lang="en-US" dirty="0"/>
              <a:t> </a:t>
            </a:r>
            <a:r>
              <a:rPr lang="en-US" dirty="0" err="1"/>
              <a:t>differenziale</a:t>
            </a:r>
            <a:r>
              <a:rPr lang="en-US" dirty="0"/>
              <a:t> </a:t>
            </a:r>
            <a:r>
              <a:rPr lang="en-US" dirty="0" err="1"/>
              <a:t>ordinaria</a:t>
            </a:r>
            <a:r>
              <a:rPr lang="en-US" dirty="0"/>
              <a:t>, come </a:t>
            </a:r>
            <a:r>
              <a:rPr lang="en-US" dirty="0" err="1"/>
              <a:t>mostrato</a:t>
            </a:r>
            <a:r>
              <a:rPr lang="en-US" dirty="0"/>
              <a:t> </a:t>
            </a:r>
            <a:r>
              <a:rPr lang="en-US" dirty="0" err="1"/>
              <a:t>nella</a:t>
            </a:r>
            <a:r>
              <a:rPr lang="en-US" dirty="0"/>
              <a:t> slide.  </a:t>
            </a:r>
          </a:p>
          <a:p>
            <a:pPr marL="0" marR="0" lvl="0" indent="0" defTabSz="457200" eaLnBrk="1" fontAlgn="auto" latinLnBrk="0" hangingPunct="1">
              <a:lnSpc>
                <a:spcPct val="117999"/>
              </a:lnSpc>
              <a:spcBef>
                <a:spcPts val="0"/>
              </a:spcBef>
              <a:spcAft>
                <a:spcPts val="0"/>
              </a:spcAft>
              <a:buClrTx/>
              <a:buSzTx/>
              <a:buFontTx/>
              <a:buNone/>
              <a:tabLst/>
              <a:defRPr/>
            </a:pPr>
            <a:r>
              <a:rPr lang="en-US" dirty="0" err="1"/>
              <a:t>Partiamo</a:t>
            </a:r>
            <a:r>
              <a:rPr lang="en-US" dirty="0"/>
              <a:t>, ad </a:t>
            </a:r>
            <a:r>
              <a:rPr lang="en-US" dirty="0" err="1"/>
              <a:t>esempio</a:t>
            </a:r>
            <a:r>
              <a:rPr lang="en-US" dirty="0"/>
              <a:t>, da </a:t>
            </a:r>
            <a:r>
              <a:rPr lang="en-US" dirty="0" err="1"/>
              <a:t>una</a:t>
            </a:r>
            <a:r>
              <a:rPr lang="en-US" dirty="0"/>
              <a:t> Residual Neural Network, dove il </a:t>
            </a:r>
            <a:r>
              <a:rPr lang="en-US" dirty="0" err="1"/>
              <a:t>numero</a:t>
            </a:r>
            <a:r>
              <a:rPr lang="en-US" dirty="0"/>
              <a:t> di layer </a:t>
            </a:r>
            <a:r>
              <a:rPr lang="en-US" dirty="0" err="1"/>
              <a:t>va</a:t>
            </a:r>
            <a:r>
              <a:rPr lang="en-US" dirty="0"/>
              <a:t> da 1 a \( T \). Come vi </a:t>
            </a:r>
            <a:r>
              <a:rPr lang="en-US" dirty="0" err="1"/>
              <a:t>spiegavo</a:t>
            </a:r>
            <a:r>
              <a:rPr lang="en-US" dirty="0"/>
              <a:t>, </a:t>
            </a:r>
            <a:r>
              <a:rPr lang="en-US" dirty="0" err="1"/>
              <a:t>nel</a:t>
            </a:r>
            <a:r>
              <a:rPr lang="en-US" dirty="0"/>
              <a:t> </a:t>
            </a:r>
            <a:r>
              <a:rPr lang="en-US" dirty="0" err="1"/>
              <a:t>caso</a:t>
            </a:r>
            <a:r>
              <a:rPr lang="en-US" dirty="0"/>
              <a:t> in cui \( T \) </a:t>
            </a:r>
            <a:r>
              <a:rPr lang="en-US" dirty="0" err="1"/>
              <a:t>tenda</a:t>
            </a:r>
            <a:r>
              <a:rPr lang="en-US" dirty="0"/>
              <a:t> </a:t>
            </a:r>
            <a:r>
              <a:rPr lang="en-US" dirty="0" err="1"/>
              <a:t>all'infinito</a:t>
            </a:r>
            <a:r>
              <a:rPr lang="en-US" dirty="0"/>
              <a:t>, </a:t>
            </a:r>
            <a:r>
              <a:rPr lang="en-US" dirty="0" err="1"/>
              <a:t>possiamo</a:t>
            </a:r>
            <a:r>
              <a:rPr lang="en-US" dirty="0"/>
              <a:t> </a:t>
            </a:r>
            <a:r>
              <a:rPr lang="en-US" dirty="0" err="1"/>
              <a:t>riscrivere</a:t>
            </a:r>
            <a:r>
              <a:rPr lang="en-US" dirty="0"/>
              <a:t> la </a:t>
            </a:r>
            <a:r>
              <a:rPr lang="en-US" dirty="0" err="1"/>
              <a:t>mappa</a:t>
            </a:r>
            <a:r>
              <a:rPr lang="en-US" dirty="0"/>
              <a:t> </a:t>
            </a:r>
            <a:r>
              <a:rPr lang="en-US" dirty="0" err="1"/>
              <a:t>ricorsiva</a:t>
            </a:r>
            <a:r>
              <a:rPr lang="en-US" dirty="0"/>
              <a:t> come </a:t>
            </a:r>
            <a:r>
              <a:rPr lang="en-US" dirty="0" err="1"/>
              <a:t>un'equazione</a:t>
            </a:r>
            <a:r>
              <a:rPr lang="en-US" dirty="0"/>
              <a:t> </a:t>
            </a:r>
            <a:r>
              <a:rPr lang="en-US" dirty="0" err="1"/>
              <a:t>differenziale</a:t>
            </a:r>
            <a:r>
              <a:rPr lang="en-US" dirty="0"/>
              <a:t> </a:t>
            </a:r>
            <a:r>
              <a:rPr lang="en-US" dirty="0" err="1"/>
              <a:t>ordinaria</a:t>
            </a:r>
            <a:r>
              <a:rPr lang="en-US" dirty="0"/>
              <a:t>, dove \( F \) </a:t>
            </a:r>
            <a:r>
              <a:rPr lang="en-US" dirty="0" err="1"/>
              <a:t>dipende</a:t>
            </a:r>
            <a:r>
              <a:rPr lang="en-US" dirty="0"/>
              <a:t> dal </a:t>
            </a:r>
            <a:r>
              <a:rPr lang="en-US" dirty="0" err="1"/>
              <a:t>vettore</a:t>
            </a:r>
            <a:r>
              <a:rPr lang="en-US" dirty="0"/>
              <a:t> \( x \) e </a:t>
            </a:r>
            <a:r>
              <a:rPr lang="en-US" dirty="0" err="1"/>
              <a:t>dalla</a:t>
            </a:r>
            <a:r>
              <a:rPr lang="en-US" dirty="0"/>
              <a:t> </a:t>
            </a:r>
            <a:r>
              <a:rPr lang="en-US" dirty="0" err="1"/>
              <a:t>matrice</a:t>
            </a:r>
            <a:r>
              <a:rPr lang="en-US" dirty="0"/>
              <a:t> </a:t>
            </a:r>
            <a:r>
              <a:rPr lang="en-US" dirty="0" err="1"/>
              <a:t>dei</a:t>
            </a:r>
            <a:r>
              <a:rPr lang="en-US" dirty="0"/>
              <a:t> </a:t>
            </a:r>
            <a:r>
              <a:rPr lang="en-US" dirty="0" err="1"/>
              <a:t>pesi</a:t>
            </a:r>
            <a:r>
              <a:rPr lang="en-US" dirty="0"/>
              <a:t> \( W \), </a:t>
            </a:r>
            <a:r>
              <a:rPr lang="en-US" dirty="0" err="1"/>
              <a:t>che</a:t>
            </a:r>
            <a:r>
              <a:rPr lang="en-US" dirty="0"/>
              <a:t> </a:t>
            </a:r>
            <a:r>
              <a:rPr lang="en-US" dirty="0" err="1"/>
              <a:t>deve</a:t>
            </a:r>
            <a:r>
              <a:rPr lang="en-US" dirty="0"/>
              <a:t> </a:t>
            </a:r>
            <a:r>
              <a:rPr lang="en-US" dirty="0" err="1"/>
              <a:t>essere</a:t>
            </a:r>
            <a:r>
              <a:rPr lang="en-US" dirty="0"/>
              <a:t> </a:t>
            </a:r>
            <a:r>
              <a:rPr lang="en-US" dirty="0" err="1"/>
              <a:t>ottimizzata</a:t>
            </a:r>
            <a:r>
              <a:rPr lang="en-US" dirty="0"/>
              <a: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err="1"/>
              <a:t>Ciò</a:t>
            </a:r>
            <a:r>
              <a:rPr lang="en-US" dirty="0"/>
              <a:t> </a:t>
            </a:r>
            <a:r>
              <a:rPr lang="en-US" dirty="0" err="1"/>
              <a:t>che</a:t>
            </a:r>
            <a:r>
              <a:rPr lang="en-US" dirty="0"/>
              <a:t> </a:t>
            </a:r>
            <a:r>
              <a:rPr lang="en-US" dirty="0" err="1"/>
              <a:t>vogliamo</a:t>
            </a:r>
            <a:r>
              <a:rPr lang="en-US" dirty="0"/>
              <a:t> fare, </a:t>
            </a:r>
            <a:r>
              <a:rPr lang="en-US" dirty="0" err="1"/>
              <a:t>quindi</a:t>
            </a:r>
            <a:r>
              <a:rPr lang="en-US" dirty="0"/>
              <a:t>, </a:t>
            </a:r>
            <a:r>
              <a:rPr lang="en-US" dirty="0" err="1"/>
              <a:t>è</a:t>
            </a:r>
            <a:r>
              <a:rPr lang="en-US" dirty="0"/>
              <a:t> </a:t>
            </a:r>
            <a:r>
              <a:rPr lang="en-US" dirty="0" err="1"/>
              <a:t>usare</a:t>
            </a:r>
            <a:r>
              <a:rPr lang="en-US" dirty="0"/>
              <a:t> </a:t>
            </a:r>
            <a:r>
              <a:rPr lang="en-US" dirty="0" err="1"/>
              <a:t>risolutori</a:t>
            </a:r>
            <a:r>
              <a:rPr lang="en-US" dirty="0"/>
              <a:t> o </a:t>
            </a:r>
            <a:r>
              <a:rPr lang="en-US" dirty="0" err="1"/>
              <a:t>integratori</a:t>
            </a:r>
            <a:r>
              <a:rPr lang="en-US" dirty="0"/>
              <a:t> per </a:t>
            </a:r>
            <a:r>
              <a:rPr lang="en-US" dirty="0" err="1"/>
              <a:t>equazioni</a:t>
            </a:r>
            <a:r>
              <a:rPr lang="en-US" dirty="0"/>
              <a:t> </a:t>
            </a:r>
            <a:r>
              <a:rPr lang="en-US" dirty="0" err="1"/>
              <a:t>differenziali</a:t>
            </a:r>
            <a:r>
              <a:rPr lang="en-US" dirty="0"/>
              <a:t> </a:t>
            </a:r>
            <a:r>
              <a:rPr lang="en-US" dirty="0" err="1"/>
              <a:t>ordinarie</a:t>
            </a:r>
            <a:r>
              <a:rPr lang="en-US" dirty="0"/>
              <a:t> per </a:t>
            </a:r>
            <a:r>
              <a:rPr lang="en-US" dirty="0" err="1"/>
              <a:t>trovare</a:t>
            </a:r>
            <a:r>
              <a:rPr lang="en-US" dirty="0"/>
              <a:t> </a:t>
            </a:r>
            <a:r>
              <a:rPr lang="en-US" dirty="0" err="1"/>
              <a:t>una</a:t>
            </a:r>
            <a:r>
              <a:rPr lang="en-US" dirty="0"/>
              <a:t> </a:t>
            </a:r>
            <a:r>
              <a:rPr lang="en-US" dirty="0" err="1"/>
              <a:t>soluzione</a:t>
            </a:r>
            <a:r>
              <a:rPr lang="en-US" dirty="0"/>
              <a:t>, </a:t>
            </a:r>
            <a:r>
              <a:rPr lang="en-US" dirty="0" err="1"/>
              <a:t>partendo</a:t>
            </a:r>
            <a:r>
              <a:rPr lang="en-US" dirty="0"/>
              <a:t> da </a:t>
            </a:r>
            <a:r>
              <a:rPr lang="en-US" dirty="0" err="1"/>
              <a:t>una</a:t>
            </a:r>
            <a:r>
              <a:rPr lang="en-US" dirty="0"/>
              <a:t> </a:t>
            </a:r>
            <a:r>
              <a:rPr lang="en-US" dirty="0" err="1"/>
              <a:t>condizione</a:t>
            </a:r>
            <a:r>
              <a:rPr lang="en-US" dirty="0"/>
              <a:t> </a:t>
            </a:r>
            <a:r>
              <a:rPr lang="en-US" dirty="0" err="1"/>
              <a:t>iniziale</a:t>
            </a:r>
            <a:r>
              <a:rPr lang="en-US" dirty="0"/>
              <a:t> </a:t>
            </a:r>
            <a:r>
              <a:rPr lang="en-US" dirty="0" err="1"/>
              <a:t>che</a:t>
            </a:r>
            <a:r>
              <a:rPr lang="en-US" dirty="0"/>
              <a:t> </a:t>
            </a:r>
            <a:r>
              <a:rPr lang="en-US" dirty="0" err="1"/>
              <a:t>identifica</a:t>
            </a:r>
            <a:r>
              <a:rPr lang="en-US" dirty="0"/>
              <a:t> il </a:t>
            </a:r>
            <a:r>
              <a:rPr lang="en-US" dirty="0" err="1"/>
              <a:t>dato</a:t>
            </a:r>
            <a:r>
              <a:rPr lang="en-US" dirty="0"/>
              <a:t> di input. </a:t>
            </a:r>
            <a:r>
              <a:rPr lang="en-US" dirty="0" err="1"/>
              <a:t>Tuttavia</a:t>
            </a:r>
            <a:r>
              <a:rPr lang="en-US" dirty="0"/>
              <a:t>, per </a:t>
            </a:r>
            <a:r>
              <a:rPr lang="en-US" dirty="0" err="1"/>
              <a:t>ottenere</a:t>
            </a:r>
            <a:r>
              <a:rPr lang="en-US" dirty="0"/>
              <a:t> </a:t>
            </a:r>
            <a:r>
              <a:rPr lang="en-US" dirty="0" err="1"/>
              <a:t>una</a:t>
            </a:r>
            <a:r>
              <a:rPr lang="en-US" dirty="0"/>
              <a:t> performance </a:t>
            </a:r>
            <a:r>
              <a:rPr lang="en-US" dirty="0" err="1"/>
              <a:t>accurata</a:t>
            </a:r>
            <a:r>
              <a:rPr lang="en-US" dirty="0"/>
              <a:t>, </a:t>
            </a:r>
            <a:r>
              <a:rPr lang="en-US" dirty="0" err="1"/>
              <a:t>dobbiamo</a:t>
            </a:r>
            <a:r>
              <a:rPr lang="en-US" dirty="0"/>
              <a:t> </a:t>
            </a:r>
            <a:r>
              <a:rPr lang="en-US" dirty="0" err="1"/>
              <a:t>definire</a:t>
            </a:r>
            <a:r>
              <a:rPr lang="en-US" dirty="0"/>
              <a:t> – come </a:t>
            </a:r>
            <a:r>
              <a:rPr lang="en-US" dirty="0" err="1"/>
              <a:t>sapete</a:t>
            </a:r>
            <a:r>
              <a:rPr lang="en-US" dirty="0"/>
              <a:t> </a:t>
            </a:r>
            <a:r>
              <a:rPr lang="en-US" dirty="0" err="1"/>
              <a:t>dalle</a:t>
            </a:r>
            <a:r>
              <a:rPr lang="en-US" dirty="0"/>
              <a:t> </a:t>
            </a:r>
            <a:r>
              <a:rPr lang="en-US" dirty="0" err="1"/>
              <a:t>lezioni</a:t>
            </a:r>
            <a:r>
              <a:rPr lang="en-US" dirty="0"/>
              <a:t> </a:t>
            </a:r>
            <a:r>
              <a:rPr lang="en-US" dirty="0" err="1"/>
              <a:t>precedenti</a:t>
            </a:r>
            <a:r>
              <a:rPr lang="en-US" dirty="0"/>
              <a:t> – </a:t>
            </a:r>
            <a:r>
              <a:rPr lang="en-US" dirty="0" err="1"/>
              <a:t>una</a:t>
            </a:r>
            <a:r>
              <a:rPr lang="en-US" dirty="0"/>
              <a:t> </a:t>
            </a:r>
            <a:r>
              <a:rPr lang="en-US" dirty="0" err="1"/>
              <a:t>funzione</a:t>
            </a:r>
            <a:r>
              <a:rPr lang="en-US" dirty="0"/>
              <a:t> </a:t>
            </a:r>
            <a:r>
              <a:rPr lang="en-US" dirty="0" err="1"/>
              <a:t>costo</a:t>
            </a:r>
            <a:r>
              <a:rPr lang="en-US" dirty="0"/>
              <a:t> </a:t>
            </a:r>
            <a:r>
              <a:rPr lang="en-US" dirty="0" err="1"/>
              <a:t>che</a:t>
            </a:r>
            <a:r>
              <a:rPr lang="en-US" dirty="0"/>
              <a:t> </a:t>
            </a:r>
            <a:r>
              <a:rPr lang="en-US" dirty="0" err="1"/>
              <a:t>dipende</a:t>
            </a:r>
            <a:r>
              <a:rPr lang="en-US" dirty="0"/>
              <a:t> </a:t>
            </a:r>
            <a:r>
              <a:rPr lang="en-US" dirty="0" err="1"/>
              <a:t>dai</a:t>
            </a:r>
            <a:r>
              <a:rPr lang="en-US" dirty="0"/>
              <a:t> </a:t>
            </a:r>
            <a:r>
              <a:rPr lang="en-US" dirty="0" err="1"/>
              <a:t>pesi</a:t>
            </a:r>
            <a:r>
              <a:rPr lang="en-US" dirty="0"/>
              <a:t>, </a:t>
            </a:r>
            <a:r>
              <a:rPr lang="en-US" dirty="0" err="1"/>
              <a:t>dallo</a:t>
            </a:r>
            <a:r>
              <a:rPr lang="en-US" dirty="0"/>
              <a:t> </a:t>
            </a:r>
            <a:r>
              <a:rPr lang="en-US" dirty="0" err="1"/>
              <a:t>stato</a:t>
            </a:r>
            <a:r>
              <a:rPr lang="en-US" dirty="0"/>
              <a:t> finale e </a:t>
            </a:r>
            <a:r>
              <a:rPr lang="en-US" dirty="0" err="1"/>
              <a:t>dai</a:t>
            </a:r>
            <a:r>
              <a:rPr lang="en-US" dirty="0"/>
              <a:t> target. </a:t>
            </a:r>
            <a:r>
              <a:rPr lang="en-US" dirty="0" err="1"/>
              <a:t>Questo</a:t>
            </a:r>
            <a:r>
              <a:rPr lang="en-US" dirty="0"/>
              <a:t> </a:t>
            </a:r>
            <a:r>
              <a:rPr lang="en-US" dirty="0" err="1"/>
              <a:t>processo</a:t>
            </a:r>
            <a:r>
              <a:rPr lang="en-US" dirty="0"/>
              <a:t> di </a:t>
            </a:r>
            <a:r>
              <a:rPr lang="en-US" dirty="0" err="1"/>
              <a:t>ottimizzazione</a:t>
            </a:r>
            <a:r>
              <a:rPr lang="en-US" dirty="0"/>
              <a:t> </a:t>
            </a:r>
            <a:r>
              <a:rPr lang="en-US" dirty="0" err="1"/>
              <a:t>può</a:t>
            </a:r>
            <a:r>
              <a:rPr lang="en-US" dirty="0"/>
              <a:t> </a:t>
            </a:r>
            <a:r>
              <a:rPr lang="en-US" dirty="0" err="1"/>
              <a:t>essere</a:t>
            </a:r>
            <a:r>
              <a:rPr lang="en-US" dirty="0"/>
              <a:t> </a:t>
            </a:r>
            <a:r>
              <a:rPr lang="en-US" dirty="0" err="1"/>
              <a:t>eseguito</a:t>
            </a:r>
            <a:r>
              <a:rPr lang="en-US" dirty="0"/>
              <a:t> </a:t>
            </a:r>
            <a:r>
              <a:rPr lang="en-US" dirty="0" err="1"/>
              <a:t>tramite</a:t>
            </a:r>
            <a:r>
              <a:rPr lang="en-US" dirty="0"/>
              <a:t> *automatic differentiation*, *backpropagation* o </a:t>
            </a:r>
            <a:r>
              <a:rPr lang="en-US" dirty="0" err="1"/>
              <a:t>mediante</a:t>
            </a:r>
            <a:r>
              <a:rPr lang="en-US" dirty="0"/>
              <a:t> il </a:t>
            </a:r>
            <a:r>
              <a:rPr lang="en-US" dirty="0" err="1"/>
              <a:t>metodo</a:t>
            </a:r>
            <a:r>
              <a:rPr lang="en-US" dirty="0"/>
              <a:t> adjoint sensitivity.</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Le Neural ODEs </a:t>
            </a:r>
            <a:r>
              <a:rPr lang="en-US" dirty="0" err="1"/>
              <a:t>hanno</a:t>
            </a:r>
            <a:r>
              <a:rPr lang="en-US" dirty="0"/>
              <a:t> </a:t>
            </a:r>
            <a:r>
              <a:rPr lang="en-US" dirty="0" err="1"/>
              <a:t>avuto</a:t>
            </a:r>
            <a:r>
              <a:rPr lang="en-US" dirty="0"/>
              <a:t> un </a:t>
            </a:r>
            <a:r>
              <a:rPr lang="en-US" dirty="0" err="1"/>
              <a:t>successo</a:t>
            </a:r>
            <a:r>
              <a:rPr lang="en-US" dirty="0"/>
              <a:t> </a:t>
            </a:r>
            <a:r>
              <a:rPr lang="en-US" dirty="0" err="1"/>
              <a:t>straordinario</a:t>
            </a:r>
            <a:r>
              <a:rPr lang="en-US" dirty="0"/>
              <a:t>, ma il </a:t>
            </a:r>
            <a:r>
              <a:rPr lang="en-US" dirty="0" err="1"/>
              <a:t>flusso</a:t>
            </a:r>
            <a:r>
              <a:rPr lang="en-US" dirty="0"/>
              <a:t> \( F \), </a:t>
            </a:r>
            <a:r>
              <a:rPr lang="en-US" dirty="0" err="1"/>
              <a:t>ovvero</a:t>
            </a:r>
            <a:r>
              <a:rPr lang="en-US" dirty="0"/>
              <a:t> la </a:t>
            </a:r>
            <a:r>
              <a:rPr lang="en-US" dirty="0" err="1"/>
              <a:t>funzione</a:t>
            </a:r>
            <a:r>
              <a:rPr lang="en-US" dirty="0"/>
              <a:t> </a:t>
            </a:r>
            <a:r>
              <a:rPr lang="en-US" dirty="0" err="1"/>
              <a:t>che</a:t>
            </a:r>
            <a:r>
              <a:rPr lang="en-US" dirty="0"/>
              <a:t> </a:t>
            </a:r>
            <a:r>
              <a:rPr lang="en-US" dirty="0" err="1"/>
              <a:t>descrive</a:t>
            </a:r>
            <a:r>
              <a:rPr lang="en-US" dirty="0"/>
              <a:t> </a:t>
            </a:r>
            <a:r>
              <a:rPr lang="en-US" dirty="0" err="1"/>
              <a:t>l'evoluzione</a:t>
            </a:r>
            <a:r>
              <a:rPr lang="en-US" dirty="0"/>
              <a:t> del </a:t>
            </a:r>
            <a:r>
              <a:rPr lang="en-US" dirty="0" err="1"/>
              <a:t>sistema</a:t>
            </a:r>
            <a:r>
              <a:rPr lang="en-US" dirty="0"/>
              <a:t>, non </a:t>
            </a:r>
            <a:r>
              <a:rPr lang="en-US" dirty="0" err="1"/>
              <a:t>è</a:t>
            </a:r>
            <a:r>
              <a:rPr lang="en-US" dirty="0"/>
              <a:t> </a:t>
            </a:r>
            <a:r>
              <a:rPr lang="en-US" dirty="0" err="1"/>
              <a:t>una</a:t>
            </a:r>
            <a:r>
              <a:rPr lang="en-US" dirty="0"/>
              <a:t> </a:t>
            </a:r>
            <a:r>
              <a:rPr lang="en-US" dirty="0" err="1"/>
              <a:t>funzione</a:t>
            </a:r>
            <a:r>
              <a:rPr lang="en-US" dirty="0"/>
              <a:t> </a:t>
            </a:r>
            <a:r>
              <a:rPr lang="en-US" dirty="0" err="1"/>
              <a:t>esplicitata</a:t>
            </a:r>
            <a:r>
              <a:rPr lang="en-US" dirty="0"/>
              <a:t>. Di </a:t>
            </a:r>
            <a:r>
              <a:rPr lang="en-US" dirty="0" err="1"/>
              <a:t>conseguenza</a:t>
            </a:r>
            <a:r>
              <a:rPr lang="en-US" dirty="0"/>
              <a:t>, non </a:t>
            </a:r>
            <a:r>
              <a:rPr lang="en-US" dirty="0" err="1"/>
              <a:t>è</a:t>
            </a:r>
            <a:r>
              <a:rPr lang="en-US" dirty="0"/>
              <a:t> </a:t>
            </a:r>
            <a:r>
              <a:rPr lang="en-US" dirty="0" err="1"/>
              <a:t>possibile</a:t>
            </a:r>
            <a:r>
              <a:rPr lang="en-US" dirty="0"/>
              <a:t> </a:t>
            </a:r>
            <a:r>
              <a:rPr lang="en-US" dirty="0" err="1"/>
              <a:t>applicare</a:t>
            </a:r>
            <a:r>
              <a:rPr lang="en-US" dirty="0"/>
              <a:t> tutti </a:t>
            </a:r>
            <a:r>
              <a:rPr lang="en-US" dirty="0" err="1"/>
              <a:t>gli</a:t>
            </a:r>
            <a:r>
              <a:rPr lang="en-US" dirty="0"/>
              <a:t> </a:t>
            </a:r>
            <a:r>
              <a:rPr lang="en-US" dirty="0" err="1"/>
              <a:t>strumenti</a:t>
            </a:r>
            <a:r>
              <a:rPr lang="en-US" dirty="0"/>
              <a:t> </a:t>
            </a:r>
            <a:r>
              <a:rPr lang="en-US" dirty="0" err="1"/>
              <a:t>offerti</a:t>
            </a:r>
            <a:r>
              <a:rPr lang="en-US" dirty="0"/>
              <a:t> </a:t>
            </a:r>
            <a:r>
              <a:rPr lang="en-US" dirty="0" err="1"/>
              <a:t>dalla</a:t>
            </a:r>
            <a:r>
              <a:rPr lang="en-US" dirty="0"/>
              <a:t> </a:t>
            </a:r>
            <a:r>
              <a:rPr lang="en-US" dirty="0" err="1"/>
              <a:t>teoria</a:t>
            </a:r>
            <a:r>
              <a:rPr lang="en-US" dirty="0"/>
              <a:t> </a:t>
            </a:r>
            <a:r>
              <a:rPr lang="en-US" dirty="0" err="1"/>
              <a:t>della</a:t>
            </a:r>
            <a:r>
              <a:rPr lang="en-US" dirty="0"/>
              <a:t> </a:t>
            </a:r>
            <a:r>
              <a:rPr lang="en-US" dirty="0" err="1"/>
              <a:t>dinamica</a:t>
            </a:r>
            <a:r>
              <a:rPr lang="en-US" dirty="0"/>
              <a:t> non </a:t>
            </a:r>
            <a:r>
              <a:rPr lang="en-US" dirty="0" err="1"/>
              <a:t>lineare</a:t>
            </a:r>
            <a:r>
              <a:rPr lang="en-US" dirty="0"/>
              <a:t>. Per fare </a:t>
            </a:r>
            <a:r>
              <a:rPr lang="en-US" dirty="0" err="1"/>
              <a:t>ciò</a:t>
            </a:r>
            <a:r>
              <a:rPr lang="en-US" dirty="0"/>
              <a:t>, </a:t>
            </a:r>
            <a:r>
              <a:rPr lang="en-US" dirty="0" err="1"/>
              <a:t>dobbiamo</a:t>
            </a:r>
            <a:r>
              <a:rPr lang="en-US" dirty="0"/>
              <a:t> </a:t>
            </a:r>
            <a:r>
              <a:rPr lang="en-US" dirty="0" err="1"/>
              <a:t>trovare</a:t>
            </a:r>
            <a:r>
              <a:rPr lang="en-US" dirty="0"/>
              <a:t> un modo di </a:t>
            </a:r>
            <a:r>
              <a:rPr lang="en-US" dirty="0" err="1"/>
              <a:t>costruire</a:t>
            </a:r>
            <a:r>
              <a:rPr lang="en-US" dirty="0"/>
              <a:t> ODE in cui il </a:t>
            </a:r>
            <a:r>
              <a:rPr lang="en-US" dirty="0" err="1"/>
              <a:t>flusso</a:t>
            </a:r>
            <a:r>
              <a:rPr lang="en-US" dirty="0"/>
              <a:t> \( F \) </a:t>
            </a:r>
            <a:r>
              <a:rPr lang="en-US" dirty="0" err="1"/>
              <a:t>sia</a:t>
            </a:r>
            <a:r>
              <a:rPr lang="en-US" dirty="0"/>
              <a:t> espresso </a:t>
            </a:r>
            <a:r>
              <a:rPr lang="en-US" dirty="0" err="1"/>
              <a:t>esplicitamente</a:t>
            </a:r>
            <a:r>
              <a:rPr lang="en-US" dirty="0"/>
              <a:t>. </a:t>
            </a:r>
            <a:r>
              <a:rPr lang="en-US" dirty="0" err="1"/>
              <a:t>Questo</a:t>
            </a:r>
            <a:r>
              <a:rPr lang="en-US" dirty="0"/>
              <a:t> </a:t>
            </a:r>
            <a:r>
              <a:rPr lang="en-US" dirty="0" err="1"/>
              <a:t>è</a:t>
            </a:r>
            <a:r>
              <a:rPr lang="en-US" dirty="0"/>
              <a:t> </a:t>
            </a:r>
            <a:r>
              <a:rPr lang="en-US" dirty="0" err="1"/>
              <a:t>ciò</a:t>
            </a:r>
            <a:r>
              <a:rPr lang="en-US" dirty="0"/>
              <a:t> </a:t>
            </a:r>
            <a:r>
              <a:rPr lang="en-US" dirty="0" err="1"/>
              <a:t>che</a:t>
            </a:r>
            <a:r>
              <a:rPr lang="en-US" dirty="0"/>
              <a:t> </a:t>
            </a:r>
            <a:r>
              <a:rPr lang="en-US" dirty="0" err="1"/>
              <a:t>faremo</a:t>
            </a:r>
            <a:r>
              <a:rPr lang="en-US" dirty="0"/>
              <a:t> </a:t>
            </a:r>
            <a:r>
              <a:rPr lang="en-US" dirty="0" err="1"/>
              <a:t>nelle</a:t>
            </a:r>
            <a:r>
              <a:rPr lang="en-US" dirty="0"/>
              <a:t> </a:t>
            </a:r>
            <a:r>
              <a:rPr lang="en-US" dirty="0" err="1"/>
              <a:t>prossime</a:t>
            </a:r>
            <a:r>
              <a:rPr lang="en-US" dirty="0"/>
              <a:t> slide. </a:t>
            </a:r>
            <a:r>
              <a:rPr lang="en-US" dirty="0" err="1"/>
              <a:t>Svilupperemo</a:t>
            </a:r>
            <a:r>
              <a:rPr lang="en-US" dirty="0"/>
              <a:t> </a:t>
            </a:r>
            <a:r>
              <a:rPr lang="en-US" dirty="0" err="1"/>
              <a:t>dei</a:t>
            </a:r>
            <a:r>
              <a:rPr lang="en-US" dirty="0"/>
              <a:t> </a:t>
            </a:r>
            <a:r>
              <a:rPr lang="en-US" dirty="0" err="1"/>
              <a:t>modelli</a:t>
            </a:r>
            <a:r>
              <a:rPr lang="en-US" dirty="0"/>
              <a:t> </a:t>
            </a:r>
            <a:r>
              <a:rPr lang="en-US" dirty="0" err="1"/>
              <a:t>semplici</a:t>
            </a:r>
            <a:r>
              <a:rPr lang="en-US" dirty="0"/>
              <a:t> di </a:t>
            </a:r>
            <a:r>
              <a:rPr lang="en-US" dirty="0" err="1"/>
              <a:t>sistemi</a:t>
            </a:r>
            <a:r>
              <a:rPr lang="en-US" dirty="0"/>
              <a:t> </a:t>
            </a:r>
            <a:r>
              <a:rPr lang="en-US" dirty="0" err="1"/>
              <a:t>dinamici</a:t>
            </a:r>
            <a:r>
              <a:rPr lang="en-US" dirty="0"/>
              <a:t> </a:t>
            </a:r>
            <a:r>
              <a:rPr lang="en-US" dirty="0" err="1"/>
              <a:t>continui</a:t>
            </a:r>
            <a:r>
              <a:rPr lang="en-US" dirty="0"/>
              <a:t> </a:t>
            </a:r>
            <a:r>
              <a:rPr lang="en-US" dirty="0" err="1"/>
              <a:t>che</a:t>
            </a:r>
            <a:r>
              <a:rPr lang="en-US" dirty="0"/>
              <a:t> </a:t>
            </a:r>
            <a:r>
              <a:rPr lang="en-US" dirty="0" err="1"/>
              <a:t>possono</a:t>
            </a:r>
            <a:r>
              <a:rPr lang="en-US" dirty="0"/>
              <a:t> </a:t>
            </a:r>
            <a:r>
              <a:rPr lang="en-US" dirty="0" err="1"/>
              <a:t>classificare</a:t>
            </a:r>
            <a:r>
              <a:rPr lang="en-US" dirty="0"/>
              <a: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5947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pPr algn="l"/>
            <a:r>
              <a:rPr lang="it-IT" b="0" i="0" u="none" strike="noStrike" dirty="0">
                <a:solidFill>
                  <a:srgbClr val="000000"/>
                </a:solidFill>
                <a:effectLst/>
              </a:rPr>
              <a:t>Iniziamo comprendendo le motivazioni che ci portano a studiare le reti neurali profonde utilizzando la teoria della dinamica non lineare. </a:t>
            </a:r>
          </a:p>
          <a:p>
            <a:pPr algn="l"/>
            <a:endParaRPr lang="it-IT" b="0" i="0" u="none" strike="noStrike" dirty="0">
              <a:solidFill>
                <a:srgbClr val="000000"/>
              </a:solidFill>
              <a:effectLst/>
            </a:endParaRPr>
          </a:p>
          <a:p>
            <a:pPr algn="l"/>
            <a:r>
              <a:rPr lang="it-IT" b="0" i="0" u="none" strike="noStrike" dirty="0">
                <a:solidFill>
                  <a:srgbClr val="000000"/>
                </a:solidFill>
                <a:effectLst/>
              </a:rPr>
              <a:t>Sappiamo bene che una rete neurale, come quella illustrata nella slide a sinistra, una volta allenata, può prevedere se l'immagine che stiamo analizzando rappresenta un cane o un gatto. </a:t>
            </a:r>
          </a:p>
          <a:p>
            <a:pPr algn="l"/>
            <a:endParaRPr lang="it-IT" b="0" i="0" u="none" strike="noStrike" dirty="0">
              <a:solidFill>
                <a:srgbClr val="000000"/>
              </a:solidFill>
              <a:effectLst/>
            </a:endParaRPr>
          </a:p>
          <a:p>
            <a:pPr algn="l"/>
            <a:r>
              <a:rPr lang="it-IT" b="0" i="0" u="none" strike="noStrike" dirty="0">
                <a:solidFill>
                  <a:srgbClr val="000000"/>
                </a:solidFill>
                <a:effectLst/>
              </a:rPr>
              <a:t>Una rete neurale profonda si caratterizza per il fatto che, dopo il </a:t>
            </a:r>
            <a:r>
              <a:rPr lang="it-IT" b="0" i="0" u="none" strike="noStrike" dirty="0" err="1">
                <a:solidFill>
                  <a:srgbClr val="000000"/>
                </a:solidFill>
                <a:effectLst/>
              </a:rPr>
              <a:t>layer</a:t>
            </a:r>
            <a:r>
              <a:rPr lang="it-IT" b="0" i="0" u="none" strike="noStrike" dirty="0">
                <a:solidFill>
                  <a:srgbClr val="000000"/>
                </a:solidFill>
                <a:effectLst/>
              </a:rPr>
              <a:t> di input, ci sono molti altri </a:t>
            </a:r>
            <a:r>
              <a:rPr lang="it-IT" b="0" i="0" u="none" strike="noStrike" dirty="0" err="1">
                <a:solidFill>
                  <a:srgbClr val="000000"/>
                </a:solidFill>
                <a:effectLst/>
              </a:rPr>
              <a:t>layer</a:t>
            </a:r>
            <a:r>
              <a:rPr lang="it-IT" b="0" i="0" u="none" strike="noStrike" dirty="0">
                <a:solidFill>
                  <a:srgbClr val="000000"/>
                </a:solidFill>
                <a:effectLst/>
              </a:rPr>
              <a:t> su cui viene applicata una funzione non lineare componente per componente, fino ad arrivare al </a:t>
            </a:r>
            <a:r>
              <a:rPr lang="it-IT" b="0" i="0" u="none" strike="noStrike" dirty="0" err="1">
                <a:solidFill>
                  <a:srgbClr val="000000"/>
                </a:solidFill>
                <a:effectLst/>
              </a:rPr>
              <a:t>layer</a:t>
            </a:r>
            <a:r>
              <a:rPr lang="it-IT" b="0" i="0" u="none" strike="noStrike" dirty="0">
                <a:solidFill>
                  <a:srgbClr val="000000"/>
                </a:solidFill>
                <a:effectLst/>
              </a:rPr>
              <a:t> di output.</a:t>
            </a:r>
          </a:p>
          <a:p>
            <a:pPr algn="l"/>
            <a:endParaRPr lang="it-IT" b="0" i="0" u="none" strike="noStrike" dirty="0">
              <a:solidFill>
                <a:srgbClr val="000000"/>
              </a:solidFill>
              <a:effectLst/>
            </a:endParaRPr>
          </a:p>
          <a:p>
            <a:pPr algn="l"/>
            <a:r>
              <a:rPr lang="it-IT" b="0" i="0" u="none" strike="noStrike" dirty="0">
                <a:solidFill>
                  <a:srgbClr val="000000"/>
                </a:solidFill>
                <a:effectLst/>
              </a:rPr>
              <a:t>Ma se vi chiedessi come mai funziona o in che modo possiamo interpretare la dinamica del modello, non sarebbe facile rispondere. </a:t>
            </a:r>
          </a:p>
          <a:p>
            <a:pPr algn="l"/>
            <a:endParaRPr lang="it-IT" b="0" i="0" u="none" strike="noStrike" dirty="0">
              <a:solidFill>
                <a:srgbClr val="000000"/>
              </a:solidFill>
              <a:effectLst/>
            </a:endParaRPr>
          </a:p>
          <a:p>
            <a:pPr algn="l"/>
            <a:r>
              <a:rPr lang="it-IT" b="0" i="0" u="none" strike="noStrike" dirty="0">
                <a:solidFill>
                  <a:srgbClr val="000000"/>
                </a:solidFill>
                <a:effectLst/>
              </a:rPr>
              <a:t>Per questo motivo, le reti neurali profonde sono spesso definite "black box", poiché non siamo in grado di interpretare cosa accade al loro interno. </a:t>
            </a:r>
          </a:p>
          <a:p>
            <a:pPr algn="l"/>
            <a:endParaRPr lang="it-IT" b="0" i="0" u="none" strike="noStrike" dirty="0">
              <a:solidFill>
                <a:srgbClr val="000000"/>
              </a:solidFill>
              <a:effectLst/>
            </a:endParaRPr>
          </a:p>
          <a:p>
            <a:pPr algn="l"/>
            <a:r>
              <a:rPr lang="it-IT" b="0" i="0" u="none" strike="noStrike" dirty="0">
                <a:solidFill>
                  <a:srgbClr val="000000"/>
                </a:solidFill>
                <a:effectLst/>
              </a:rPr>
              <a:t>Questo diventa un problema quando la previsione o predizione è necessaria per prendere decisioni critiche. Come possiamo fidarci del risultato di una rete neurale che funziona come una scatola nera? Per esempio, cosa succederebbe se un algoritmo di AI sbagliasse a fare una diagnosi,  a vendere o comprare uno stock di azioni o ad interpretare un segnale stradale? Gli errori che potrebbero risultare da scelte sbagliate, sarebbero disastrosi.  Quindi l’interpretazione del modello di rete neurale diventa fondamentale per poter minimizzare gli errori nel prendere decisioni critiche.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algn="l"/>
            <a:r>
              <a:rPr lang="it-IT" b="0" i="0" u="none" strike="noStrike" dirty="0">
                <a:solidFill>
                  <a:srgbClr val="000000"/>
                </a:solidFill>
                <a:effectLst/>
              </a:rPr>
              <a:t>In questa slide richiamo alcune architetture nel deep learning, che sicuramente sono state già presentate nel corso. </a:t>
            </a:r>
          </a:p>
          <a:p>
            <a:pPr algn="l"/>
            <a:endParaRPr lang="it-IT" b="0" i="0" u="none" strike="noStrike" dirty="0">
              <a:solidFill>
                <a:srgbClr val="000000"/>
              </a:solidFill>
              <a:effectLst/>
            </a:endParaRPr>
          </a:p>
          <a:p>
            <a:pPr algn="l"/>
            <a:r>
              <a:rPr lang="it-IT" b="0" i="0" u="none" strike="noStrike" dirty="0">
                <a:solidFill>
                  <a:srgbClr val="000000"/>
                </a:solidFill>
                <a:effectLst/>
              </a:rPr>
              <a:t>Partiamo con l'immagine a sinistra, che rappresenta una semplice rete neurale composta da un </a:t>
            </a:r>
            <a:r>
              <a:rPr lang="it-IT" b="0" i="0" u="none" strike="noStrike" dirty="0" err="1">
                <a:solidFill>
                  <a:srgbClr val="000000"/>
                </a:solidFill>
                <a:effectLst/>
              </a:rPr>
              <a:t>layer</a:t>
            </a:r>
            <a:r>
              <a:rPr lang="it-IT" b="0" i="0" u="none" strike="noStrike" dirty="0">
                <a:solidFill>
                  <a:srgbClr val="000000"/>
                </a:solidFill>
                <a:effectLst/>
              </a:rPr>
              <a:t> di input con 784 neuroni, che prende in input un'immagine del dataset MNIST. Poi ci sono due </a:t>
            </a:r>
            <a:r>
              <a:rPr lang="it-IT" b="0" i="0" u="none" strike="noStrike" dirty="0" err="1">
                <a:solidFill>
                  <a:srgbClr val="000000"/>
                </a:solidFill>
                <a:effectLst/>
              </a:rPr>
              <a:t>hidden</a:t>
            </a:r>
            <a:r>
              <a:rPr lang="it-IT" b="0" i="0" u="none" strike="noStrike" dirty="0">
                <a:solidFill>
                  <a:srgbClr val="000000"/>
                </a:solidFill>
                <a:effectLst/>
              </a:rPr>
              <a:t> </a:t>
            </a:r>
            <a:r>
              <a:rPr lang="it-IT" b="0" i="0" u="none" strike="noStrike" dirty="0" err="1">
                <a:solidFill>
                  <a:srgbClr val="000000"/>
                </a:solidFill>
                <a:effectLst/>
              </a:rPr>
              <a:t>layer</a:t>
            </a:r>
            <a:r>
              <a:rPr lang="it-IT" b="0" i="0" u="none" strike="noStrike" dirty="0">
                <a:solidFill>
                  <a:srgbClr val="000000"/>
                </a:solidFill>
                <a:effectLst/>
              </a:rPr>
              <a:t> e un output </a:t>
            </a:r>
            <a:r>
              <a:rPr lang="it-IT" b="0" i="0" u="none" strike="noStrike" dirty="0" err="1">
                <a:solidFill>
                  <a:srgbClr val="000000"/>
                </a:solidFill>
                <a:effectLst/>
              </a:rPr>
              <a:t>layer</a:t>
            </a:r>
            <a:r>
              <a:rPr lang="it-IT" b="0" i="0" u="none" strike="noStrike" dirty="0">
                <a:solidFill>
                  <a:srgbClr val="000000"/>
                </a:solidFill>
                <a:effectLst/>
              </a:rPr>
              <a:t>, che, dopo il training, identifica la probabilità che l'immagine in input rappresenti un determinato numero.</a:t>
            </a:r>
          </a:p>
          <a:p>
            <a:pPr algn="l"/>
            <a:endParaRPr lang="it-IT" b="0" i="0" u="none" strike="noStrike" dirty="0">
              <a:solidFill>
                <a:srgbClr val="000000"/>
              </a:solidFill>
              <a:effectLst/>
            </a:endParaRPr>
          </a:p>
          <a:p>
            <a:pPr algn="l"/>
            <a:r>
              <a:rPr lang="it-IT" b="0" i="0" u="none" strike="noStrike" dirty="0">
                <a:solidFill>
                  <a:srgbClr val="000000"/>
                </a:solidFill>
                <a:effectLst/>
              </a:rPr>
              <a:t>Come ben sapete, su ogni singolo neurone, che applica una trasformazione affine ai valori di input, viene applicata una funzione non lineare. La non linearità gioca un ruolo molto importante nel migliorare le performance di una rete neurale profonda. </a:t>
            </a:r>
          </a:p>
          <a:p>
            <a:pPr algn="l"/>
            <a:endParaRPr lang="it-IT" b="0" i="0" u="none" strike="noStrike" dirty="0">
              <a:solidFill>
                <a:srgbClr val="000000"/>
              </a:solidFill>
              <a:effectLst/>
            </a:endParaRPr>
          </a:p>
          <a:p>
            <a:pPr algn="l"/>
            <a:r>
              <a:rPr lang="it-IT" b="0" i="0" u="none" strike="noStrike" dirty="0">
                <a:solidFill>
                  <a:srgbClr val="000000"/>
                </a:solidFill>
                <a:effectLst/>
              </a:rPr>
              <a:t>Tuttavia, quando la rete diventa molto profonda, ovvero quando abbiamo molti </a:t>
            </a:r>
            <a:r>
              <a:rPr lang="it-IT" b="0" i="0" u="none" strike="noStrike" dirty="0" err="1">
                <a:solidFill>
                  <a:srgbClr val="000000"/>
                </a:solidFill>
                <a:effectLst/>
              </a:rPr>
              <a:t>layer</a:t>
            </a:r>
            <a:r>
              <a:rPr lang="it-IT" b="0" i="0" u="none" strike="noStrike" dirty="0">
                <a:solidFill>
                  <a:srgbClr val="000000"/>
                </a:solidFill>
                <a:effectLst/>
              </a:rPr>
              <a:t> nascosti, durante il training possiamo incorrere nel cosiddetto problema del </a:t>
            </a:r>
            <a:r>
              <a:rPr lang="it-IT" b="0" i="1" u="none" strike="noStrike" dirty="0" err="1">
                <a:solidFill>
                  <a:srgbClr val="000000"/>
                </a:solidFill>
                <a:effectLst/>
              </a:rPr>
              <a:t>vanishing</a:t>
            </a:r>
            <a:r>
              <a:rPr lang="it-IT" b="0" i="1" u="none" strike="noStrike" dirty="0">
                <a:solidFill>
                  <a:srgbClr val="000000"/>
                </a:solidFill>
                <a:effectLst/>
              </a:rPr>
              <a:t> </a:t>
            </a:r>
            <a:r>
              <a:rPr lang="it-IT" b="0" i="1" u="none" strike="noStrike" dirty="0" err="1">
                <a:solidFill>
                  <a:srgbClr val="000000"/>
                </a:solidFill>
                <a:effectLst/>
              </a:rPr>
              <a:t>gradient</a:t>
            </a:r>
            <a:r>
              <a:rPr lang="it-IT" b="0" i="0" u="none" strike="noStrike" dirty="0">
                <a:solidFill>
                  <a:srgbClr val="000000"/>
                </a:solidFill>
                <a:effectLst/>
              </a:rPr>
              <a:t> o </a:t>
            </a:r>
            <a:r>
              <a:rPr lang="it-IT" b="0" i="1" u="none" strike="noStrike" dirty="0" err="1">
                <a:solidFill>
                  <a:srgbClr val="000000"/>
                </a:solidFill>
                <a:effectLst/>
              </a:rPr>
              <a:t>exploding</a:t>
            </a:r>
            <a:r>
              <a:rPr lang="it-IT" b="0" i="1" u="none" strike="noStrike" dirty="0">
                <a:solidFill>
                  <a:srgbClr val="000000"/>
                </a:solidFill>
                <a:effectLst/>
              </a:rPr>
              <a:t> </a:t>
            </a:r>
            <a:r>
              <a:rPr lang="it-IT" b="0" i="1" u="none" strike="noStrike" dirty="0" err="1">
                <a:solidFill>
                  <a:srgbClr val="000000"/>
                </a:solidFill>
                <a:effectLst/>
              </a:rPr>
              <a:t>gradient</a:t>
            </a:r>
            <a:r>
              <a:rPr lang="it-IT" b="0" i="0" u="none" strike="noStrike" dirty="0">
                <a:solidFill>
                  <a:srgbClr val="000000"/>
                </a:solidFill>
                <a:effectLst/>
              </a:rPr>
              <a:t>. </a:t>
            </a:r>
          </a:p>
          <a:p>
            <a:pPr algn="l"/>
            <a:r>
              <a:rPr lang="it-IT" b="0" i="0" u="none" strike="noStrike" dirty="0">
                <a:solidFill>
                  <a:srgbClr val="000000"/>
                </a:solidFill>
                <a:effectLst/>
              </a:rPr>
              <a:t>In questo caso, il gradiente durante il processo di ottimizzazione dei pesi può scomparire o esplodere, impedendo così l'ottimizzazione corretta dei pesi.</a:t>
            </a:r>
          </a:p>
          <a:p>
            <a:pPr algn="l"/>
            <a:endParaRPr lang="it-IT" b="0" i="0" u="none" strike="noStrike" dirty="0">
              <a:solidFill>
                <a:srgbClr val="000000"/>
              </a:solidFill>
              <a:effectLst/>
            </a:endParaRPr>
          </a:p>
          <a:p>
            <a:pPr algn="l"/>
            <a:r>
              <a:rPr lang="it-IT" b="0" i="0" u="none" strike="noStrike" dirty="0">
                <a:solidFill>
                  <a:srgbClr val="000000"/>
                </a:solidFill>
                <a:effectLst/>
              </a:rPr>
              <a:t>Per risolvere questo problema è stata introdotta una </a:t>
            </a:r>
            <a:r>
              <a:rPr lang="it-IT" b="0" i="1" u="none" strike="noStrike" dirty="0">
                <a:solidFill>
                  <a:srgbClr val="000000"/>
                </a:solidFill>
                <a:effectLst/>
              </a:rPr>
              <a:t>skip connection strategy</a:t>
            </a:r>
            <a:r>
              <a:rPr lang="it-IT" b="0" i="0" u="none" strike="noStrike" dirty="0">
                <a:solidFill>
                  <a:srgbClr val="000000"/>
                </a:solidFill>
                <a:effectLst/>
              </a:rPr>
              <a:t>, che consiste nell'aggiungere l'input di un </a:t>
            </a:r>
            <a:r>
              <a:rPr lang="it-IT" b="0" i="0" u="none" strike="noStrike" dirty="0" err="1">
                <a:solidFill>
                  <a:srgbClr val="000000"/>
                </a:solidFill>
                <a:effectLst/>
              </a:rPr>
              <a:t>layer</a:t>
            </a:r>
            <a:r>
              <a:rPr lang="it-IT" b="0" i="0" u="none" strike="noStrike" dirty="0">
                <a:solidFill>
                  <a:srgbClr val="000000"/>
                </a:solidFill>
                <a:effectLst/>
              </a:rPr>
              <a:t> direttamente al </a:t>
            </a:r>
            <a:r>
              <a:rPr lang="it-IT" b="0" i="0" u="none" strike="noStrike" dirty="0" err="1">
                <a:solidFill>
                  <a:srgbClr val="000000"/>
                </a:solidFill>
                <a:effectLst/>
              </a:rPr>
              <a:t>layer</a:t>
            </a:r>
            <a:r>
              <a:rPr lang="it-IT" b="0" i="0" u="none" strike="noStrike" dirty="0">
                <a:solidFill>
                  <a:srgbClr val="000000"/>
                </a:solidFill>
                <a:effectLst/>
              </a:rPr>
              <a:t> successivo, in modo da prevenire questi problemi. </a:t>
            </a:r>
          </a:p>
          <a:p>
            <a:pPr algn="l"/>
            <a:endParaRPr lang="it-IT" b="0" i="0" u="none" strike="noStrike" dirty="0">
              <a:solidFill>
                <a:srgbClr val="000000"/>
              </a:solidFill>
              <a:effectLst/>
            </a:endParaRPr>
          </a:p>
          <a:p>
            <a:pPr algn="l"/>
            <a:r>
              <a:rPr lang="it-IT" b="0" i="0" u="none" strike="noStrike" dirty="0">
                <a:solidFill>
                  <a:srgbClr val="000000"/>
                </a:solidFill>
                <a:effectLst/>
              </a:rPr>
              <a:t>Quando si utilizzano più </a:t>
            </a:r>
            <a:r>
              <a:rPr lang="it-IT" b="0" i="1" u="none" strike="noStrike" dirty="0">
                <a:solidFill>
                  <a:srgbClr val="000000"/>
                </a:solidFill>
                <a:effectLst/>
              </a:rPr>
              <a:t>skip connection</a:t>
            </a:r>
            <a:r>
              <a:rPr lang="it-IT" b="0" i="0" u="none" strike="noStrike" dirty="0">
                <a:solidFill>
                  <a:srgbClr val="000000"/>
                </a:solidFill>
                <a:effectLst/>
              </a:rPr>
              <a:t> e un solo </a:t>
            </a:r>
            <a:r>
              <a:rPr lang="it-IT" b="0" i="0" u="none" strike="noStrike" dirty="0" err="1">
                <a:solidFill>
                  <a:srgbClr val="000000"/>
                </a:solidFill>
                <a:effectLst/>
              </a:rPr>
              <a:t>layer</a:t>
            </a:r>
            <a:r>
              <a:rPr lang="it-IT" b="0" i="0" u="none" strike="noStrike" dirty="0">
                <a:solidFill>
                  <a:srgbClr val="000000"/>
                </a:solidFill>
                <a:effectLst/>
              </a:rPr>
              <a:t> in modo ricorsivo, si può ottenere una rete neurale ricorrente (</a:t>
            </a:r>
            <a:r>
              <a:rPr lang="it-IT" b="0" i="1" u="none" strike="noStrike" dirty="0" err="1">
                <a:solidFill>
                  <a:srgbClr val="000000"/>
                </a:solidFill>
                <a:effectLst/>
              </a:rPr>
              <a:t>recurrent</a:t>
            </a:r>
            <a:r>
              <a:rPr lang="it-IT" b="0" i="1" u="none" strike="noStrike" dirty="0">
                <a:solidFill>
                  <a:srgbClr val="000000"/>
                </a:solidFill>
                <a:effectLst/>
              </a:rPr>
              <a:t> </a:t>
            </a:r>
            <a:r>
              <a:rPr lang="it-IT" b="0" i="1" u="none" strike="noStrike" dirty="0" err="1">
                <a:solidFill>
                  <a:srgbClr val="000000"/>
                </a:solidFill>
                <a:effectLst/>
              </a:rPr>
              <a:t>neural</a:t>
            </a:r>
            <a:r>
              <a:rPr lang="it-IT" b="0" i="1" u="none" strike="noStrike" dirty="0">
                <a:solidFill>
                  <a:srgbClr val="000000"/>
                </a:solidFill>
                <a:effectLst/>
              </a:rPr>
              <a:t> network</a:t>
            </a:r>
            <a:r>
              <a:rPr lang="it-IT" b="0" i="0" u="none" strike="noStrike" dirty="0">
                <a:solidFill>
                  <a:srgbClr val="000000"/>
                </a:solidFill>
                <a:effectLst/>
              </a:rPr>
              <a:t>).</a:t>
            </a:r>
          </a:p>
          <a:p>
            <a:pPr algn="l"/>
            <a:endParaRPr lang="it-IT" b="0" i="0" u="none" strike="noStrike" dirty="0">
              <a:solidFill>
                <a:srgbClr val="000000"/>
              </a:solidFill>
              <a:effectLst/>
            </a:endParaRPr>
          </a:p>
          <a:p>
            <a:pPr algn="l"/>
            <a:r>
              <a:rPr lang="it-IT" b="0" i="0" u="none" strike="noStrike" dirty="0">
                <a:solidFill>
                  <a:srgbClr val="000000"/>
                </a:solidFill>
                <a:effectLst/>
              </a:rPr>
              <a:t>Come potete immaginare, se il numero di neuroni dei </a:t>
            </a:r>
            <a:r>
              <a:rPr lang="it-IT" b="0" i="0" u="none" strike="noStrike" dirty="0" err="1">
                <a:solidFill>
                  <a:srgbClr val="000000"/>
                </a:solidFill>
                <a:effectLst/>
              </a:rPr>
              <a:t>layer</a:t>
            </a:r>
            <a:r>
              <a:rPr lang="it-IT" b="0" i="0" u="none" strike="noStrike" dirty="0">
                <a:solidFill>
                  <a:srgbClr val="000000"/>
                </a:solidFill>
                <a:effectLst/>
              </a:rPr>
              <a:t> nascosti e dell'output sono della stessa dimensione e ci sono </a:t>
            </a:r>
            <a:r>
              <a:rPr lang="it-IT" b="0" i="1" u="none" strike="noStrike" dirty="0">
                <a:solidFill>
                  <a:srgbClr val="000000"/>
                </a:solidFill>
                <a:effectLst/>
              </a:rPr>
              <a:t>skip connection</a:t>
            </a:r>
            <a:r>
              <a:rPr lang="it-IT" b="0" i="0" u="none" strike="noStrike" dirty="0">
                <a:solidFill>
                  <a:srgbClr val="000000"/>
                </a:solidFill>
                <a:effectLst/>
              </a:rPr>
              <a:t>, una rete di questo tipo ricorda un sistema dinamico discreto. </a:t>
            </a:r>
          </a:p>
          <a:p>
            <a:pPr algn="l"/>
            <a:endParaRPr lang="it-IT" b="0" i="0" u="none" strike="noStrike" dirty="0">
              <a:solidFill>
                <a:srgbClr val="000000"/>
              </a:solidFill>
              <a:effectLst/>
            </a:endParaRPr>
          </a:p>
          <a:p>
            <a:pPr algn="l"/>
            <a:r>
              <a:rPr lang="it-IT" b="0" i="0" u="none" strike="noStrike" dirty="0">
                <a:solidFill>
                  <a:srgbClr val="000000"/>
                </a:solidFill>
                <a:effectLst/>
              </a:rPr>
              <a:t>Ed è proprio per questa analogia che ora vi richiamo cosa sono i sistemi dinamici.</a:t>
            </a:r>
          </a:p>
        </p:txBody>
      </p:sp>
    </p:spTree>
    <p:extLst>
      <p:ext uri="{BB962C8B-B14F-4D97-AF65-F5344CB8AC3E}">
        <p14:creationId xmlns:p14="http://schemas.microsoft.com/office/powerpoint/2010/main" val="2799853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algn="l"/>
            <a:r>
              <a:rPr lang="it-IT" b="0" i="0" u="none" strike="noStrike" dirty="0">
                <a:solidFill>
                  <a:srgbClr val="000000"/>
                </a:solidFill>
                <a:effectLst/>
              </a:rPr>
              <a:t>Ora vorrei mostrarvi la connessione tra i sistemi dinamici e le reti neurali. </a:t>
            </a:r>
          </a:p>
          <a:p>
            <a:pPr algn="l"/>
            <a:r>
              <a:rPr lang="it-IT" b="0" i="0" u="none" strike="noStrike" dirty="0">
                <a:solidFill>
                  <a:srgbClr val="000000"/>
                </a:solidFill>
                <a:effectLst/>
              </a:rPr>
              <a:t>Come abbiamo visto in precedenza, una </a:t>
            </a:r>
            <a:r>
              <a:rPr lang="it-IT" b="0" i="0" u="none" strike="noStrike" dirty="0" err="1">
                <a:solidFill>
                  <a:srgbClr val="000000"/>
                </a:solidFill>
                <a:effectLst/>
              </a:rPr>
              <a:t>residual</a:t>
            </a:r>
            <a:r>
              <a:rPr lang="it-IT" b="0" i="0" u="none" strike="noStrike" dirty="0">
                <a:solidFill>
                  <a:srgbClr val="000000"/>
                </a:solidFill>
                <a:effectLst/>
              </a:rPr>
              <a:t> </a:t>
            </a:r>
            <a:r>
              <a:rPr lang="it-IT" b="0" i="0" u="none" strike="noStrike" dirty="0" err="1">
                <a:solidFill>
                  <a:srgbClr val="000000"/>
                </a:solidFill>
                <a:effectLst/>
              </a:rPr>
              <a:t>neural</a:t>
            </a:r>
            <a:r>
              <a:rPr lang="it-IT" b="0" i="0" u="none" strike="noStrike" dirty="0">
                <a:solidFill>
                  <a:srgbClr val="000000"/>
                </a:solidFill>
                <a:effectLst/>
              </a:rPr>
              <a:t> network, se costituita da </a:t>
            </a:r>
            <a:r>
              <a:rPr lang="it-IT" b="0" i="0" u="none" strike="noStrike" dirty="0" err="1">
                <a:solidFill>
                  <a:srgbClr val="000000"/>
                </a:solidFill>
                <a:effectLst/>
              </a:rPr>
              <a:t>layer</a:t>
            </a:r>
            <a:r>
              <a:rPr lang="it-IT" b="0" i="0" u="none" strike="noStrike" dirty="0">
                <a:solidFill>
                  <a:srgbClr val="000000"/>
                </a:solidFill>
                <a:effectLst/>
              </a:rPr>
              <a:t> con lo stesso numero di neuroni e con l'applicazione di </a:t>
            </a:r>
            <a:r>
              <a:rPr lang="it-IT" b="0" i="1" u="none" strike="noStrike" dirty="0">
                <a:solidFill>
                  <a:srgbClr val="000000"/>
                </a:solidFill>
                <a:effectLst/>
              </a:rPr>
              <a:t>skip connection</a:t>
            </a:r>
            <a:r>
              <a:rPr lang="it-IT" b="0" i="0" u="none" strike="noStrike" dirty="0">
                <a:solidFill>
                  <a:srgbClr val="000000"/>
                </a:solidFill>
                <a:effectLst/>
              </a:rPr>
              <a:t> tra un </a:t>
            </a:r>
            <a:r>
              <a:rPr lang="it-IT" b="0" i="0" u="none" strike="noStrike" dirty="0" err="1">
                <a:solidFill>
                  <a:srgbClr val="000000"/>
                </a:solidFill>
                <a:effectLst/>
              </a:rPr>
              <a:t>layer</a:t>
            </a:r>
            <a:r>
              <a:rPr lang="it-IT" b="0" i="0" u="none" strike="noStrike" dirty="0">
                <a:solidFill>
                  <a:srgbClr val="000000"/>
                </a:solidFill>
                <a:effectLst/>
              </a:rPr>
              <a:t> e l'altro, può essere vista come un sistema dinamico discreto, come mostrato nella prima equazione in alto. </a:t>
            </a:r>
          </a:p>
          <a:p>
            <a:pPr algn="l"/>
            <a:r>
              <a:rPr lang="it-IT" b="0" i="0" u="none" strike="noStrike" dirty="0">
                <a:solidFill>
                  <a:srgbClr val="000000"/>
                </a:solidFill>
                <a:effectLst/>
              </a:rPr>
              <a:t>Tuttavia, se immaginiamo di avere sempre la stessa matrice di pesi e che la profondità della rete neurale sia infinita, possiamo riscrivere la prima equazione utilizzando variabili continue, ottenendo così un sistema dinamico continuo.</a:t>
            </a:r>
          </a:p>
          <a:p>
            <a:pPr algn="l"/>
            <a:r>
              <a:rPr lang="it-IT" b="0" i="0" u="none" strike="noStrike" dirty="0">
                <a:solidFill>
                  <a:srgbClr val="000000"/>
                </a:solidFill>
                <a:effectLst/>
              </a:rPr>
              <a:t>Trattare una deep </a:t>
            </a:r>
            <a:r>
              <a:rPr lang="it-IT" b="0" i="0" u="none" strike="noStrike" dirty="0" err="1">
                <a:solidFill>
                  <a:srgbClr val="000000"/>
                </a:solidFill>
                <a:effectLst/>
              </a:rPr>
              <a:t>neural</a:t>
            </a:r>
            <a:r>
              <a:rPr lang="it-IT" b="0" i="0" u="none" strike="noStrike" dirty="0">
                <a:solidFill>
                  <a:srgbClr val="000000"/>
                </a:solidFill>
                <a:effectLst/>
              </a:rPr>
              <a:t> network come un sistema dinamico continuo, che corrisponde a una discretizzazione di Eulero, ci permette di costruire classificatori basati su sistemi continui. Questo approccio aumenta l'interpretabilità del modello, poiché esistono teorie ben sviluppate che spiegano il funzionamento della dinamica non lineare.</a:t>
            </a:r>
          </a:p>
        </p:txBody>
      </p:sp>
    </p:spTree>
    <p:extLst>
      <p:ext uri="{BB962C8B-B14F-4D97-AF65-F5344CB8AC3E}">
        <p14:creationId xmlns:p14="http://schemas.microsoft.com/office/powerpoint/2010/main" val="2027202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AEE4-2E0B-3425-41FB-B92CC709919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38DD1BE-7EEF-961D-F54C-88ADE78BD014}"/>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A211BFB2-061C-42FC-46D7-4810DD11F2ED}"/>
              </a:ext>
            </a:extLst>
          </p:cNvPr>
          <p:cNvSpPr>
            <a:spLocks noGrp="1"/>
          </p:cNvSpPr>
          <p:nvPr>
            <p:ph type="body" idx="1"/>
          </p:nvPr>
        </p:nvSpPr>
        <p:spPr/>
        <p:txBody>
          <a:bodyPr/>
          <a:lstStyle/>
          <a:p>
            <a:pPr algn="l"/>
            <a:r>
              <a:rPr lang="it-IT" sz="2000" b="0" i="0" u="none" strike="noStrike" dirty="0">
                <a:solidFill>
                  <a:srgbClr val="000000"/>
                </a:solidFill>
                <a:effectLst/>
              </a:rPr>
              <a:t>Rivediamo ora i concetti spiegati in precedenza con l'aiuto di un supporto grafico. Immaginate di avere un dataset composto da immagini e dai relativi target. Ad esempio, considerate il dataset mostrato in alto a sinistra, costituito da tre immagini (A, B e C) e dalle loro versioni rumorose. A ciascuna immagine è associato un target, rappresentato come un vettore composto esclusivamente dagli zeri del potenziale a doppia buca. Questo vettore può essere visualizzato, per esempio, nella terza riga di immagini in alto a sinistra.</a:t>
            </a:r>
          </a:p>
          <a:p>
            <a:pPr algn="l"/>
            <a:r>
              <a:rPr lang="it-IT" sz="2000" b="0" i="0" u="none" strike="noStrike" dirty="0">
                <a:solidFill>
                  <a:srgbClr val="000000"/>
                </a:solidFill>
                <a:effectLst/>
              </a:rPr>
              <a:t>Le immagini delle lettere vengono poi elaborate dal nostro sistema dinamico, che può essere interpretato, alla luce delle discussioni precedenti, come una rete ricorrente con skip connections. Dopo l'ottimizzazione dei pesi nella matrice A, possiamo osservare come, ad esempio, l'immagine della lettera A, utilizzata come condizione iniziale del sistema dinamico (prima figura in basso a sinistra), evolva nel tempo fino a raggiungere lo stato target che abbiamo costruito seguendo la metodologia descritta in precedenza. In questo modo, possiamo affermare che l'immagine A è stata correttamente classificata.</a:t>
            </a:r>
          </a:p>
        </p:txBody>
      </p:sp>
    </p:spTree>
    <p:extLst>
      <p:ext uri="{BB962C8B-B14F-4D97-AF65-F5344CB8AC3E}">
        <p14:creationId xmlns:p14="http://schemas.microsoft.com/office/powerpoint/2010/main" val="2082896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3D72-AFEB-8A2C-0796-C43C74C7C11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A2039CB-1245-07DE-631F-5B418345F750}"/>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466D60F6-2846-3E87-6666-9B7747A8A50C}"/>
              </a:ext>
            </a:extLst>
          </p:cNvPr>
          <p:cNvSpPr>
            <a:spLocks noGrp="1"/>
          </p:cNvSpPr>
          <p:nvPr>
            <p:ph type="body" idx="1"/>
          </p:nvPr>
        </p:nvSpPr>
        <p:spPr/>
        <p:txBody>
          <a:bodyPr/>
          <a:lstStyle/>
          <a:p>
            <a:pPr algn="l"/>
            <a:r>
              <a:rPr lang="it-IT" sz="800" b="0" i="0" u="none" strike="noStrike" dirty="0">
                <a:solidFill>
                  <a:srgbClr val="000000"/>
                </a:solidFill>
                <a:effectLst/>
              </a:rPr>
              <a:t>Un altro modello che vi presento, come sistema dinamico in grado di effettuare classificazione, è il modello di Wilson-Cowan per </a:t>
            </a:r>
            <a:r>
              <a:rPr lang="it-IT" sz="800" b="0" i="0" u="none" strike="noStrike" dirty="0" err="1">
                <a:solidFill>
                  <a:srgbClr val="000000"/>
                </a:solidFill>
                <a:effectLst/>
              </a:rPr>
              <a:t>metapopolazione</a:t>
            </a:r>
            <a:r>
              <a:rPr lang="it-IT" sz="800" b="0" i="0" u="none" strike="noStrike" dirty="0">
                <a:solidFill>
                  <a:srgbClr val="000000"/>
                </a:solidFill>
                <a:effectLst/>
              </a:rPr>
              <a:t>. Consideriamo una rete di oscillatori Wilson-Cowan. I nodi della rete possono rappresentare regioni del cervello, mentre gli </a:t>
            </a:r>
            <a:r>
              <a:rPr lang="it-IT" sz="800" b="0" i="0" u="none" strike="noStrike" dirty="0" err="1">
                <a:solidFill>
                  <a:srgbClr val="000000"/>
                </a:solidFill>
                <a:effectLst/>
              </a:rPr>
              <a:t>edge</a:t>
            </a:r>
            <a:r>
              <a:rPr lang="it-IT" sz="800" b="0" i="0" u="none" strike="noStrike" dirty="0">
                <a:solidFill>
                  <a:srgbClr val="000000"/>
                </a:solidFill>
                <a:effectLst/>
              </a:rPr>
              <a:t> possono indicare strutture o connettività effettive tra diverse regioni. In ogni regione del cervello (o nodo), ipotizziamo l'esistenza di popolazioni infinite di neuroni eccitatori e inibitori che interagiscono tra loro. In figura è mostrato un esempio di questo modello.</a:t>
            </a:r>
          </a:p>
          <a:p>
            <a:pPr algn="l"/>
            <a:r>
              <a:rPr lang="it-IT" sz="800" b="0" i="0" u="none" strike="noStrike" dirty="0">
                <a:solidFill>
                  <a:srgbClr val="000000"/>
                </a:solidFill>
                <a:effectLst/>
              </a:rPr>
              <a:t>Le equazioni che governano la dinamica su un singolo nodo sono espresse nelle prime due equazioni della slide. Come potete vedere, sono non lineari a causa della funzione </a:t>
            </a:r>
            <a:r>
              <a:rPr lang="it-IT" sz="800" b="0" i="0" u="none" strike="noStrike" dirty="0" err="1">
                <a:solidFill>
                  <a:srgbClr val="000000"/>
                </a:solidFill>
                <a:effectLst/>
              </a:rPr>
              <a:t>f</a:t>
            </a:r>
            <a:r>
              <a:rPr lang="it-IT" sz="800" b="0" i="0" u="none" strike="noStrike" dirty="0">
                <a:solidFill>
                  <a:srgbClr val="000000"/>
                </a:solidFill>
                <a:effectLst/>
              </a:rPr>
              <a:t> che è tipo sigmoidale, che regola ciascuna specie della popolazione neuronale. Le regioni del cervello comunicano tra loro solo attraverso le popolazioni eccitatorie mediante la matrice di accoppiamento A, come avviene nel cervello reale. Questo modello neurobiologico, il primo a descrivere la dinamica delle popolazioni di neuroni eccitatori e inibitori, può presentare diversi profili di stabilità e instabilità.</a:t>
            </a:r>
          </a:p>
          <a:p>
            <a:pPr algn="l"/>
            <a:r>
              <a:rPr lang="it-IT" sz="800" b="0" i="0" u="none" strike="noStrike" dirty="0">
                <a:solidFill>
                  <a:srgbClr val="000000"/>
                </a:solidFill>
                <a:effectLst/>
              </a:rPr>
              <a:t>Nel nostro caso, consideriamo che tutti i parametri espressi nella slide, ad eccezione di quelli relativi alla matrice A, siano fissati a determinati valori tali che, su ogni singolo nodo, vi sia un profilo bistabile nella dinamica descritta dalle equazioni riportate.</a:t>
            </a:r>
          </a:p>
        </p:txBody>
      </p:sp>
    </p:spTree>
    <p:extLst>
      <p:ext uri="{BB962C8B-B14F-4D97-AF65-F5344CB8AC3E}">
        <p14:creationId xmlns:p14="http://schemas.microsoft.com/office/powerpoint/2010/main" val="3630828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6EC13-CB02-4D79-2B9A-FFA133FA54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F204F06-A5C7-BACF-3D95-CAC9E01B2672}"/>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74DC05BB-6094-B2D6-C817-0F0589C3DA46}"/>
              </a:ext>
            </a:extLst>
          </p:cNvPr>
          <p:cNvSpPr>
            <a:spLocks noGrp="1"/>
          </p:cNvSpPr>
          <p:nvPr>
            <p:ph type="body" idx="1"/>
          </p:nvPr>
        </p:nvSpPr>
        <p:spPr/>
        <p:txBody>
          <a:bodyPr/>
          <a:lstStyle/>
          <a:p>
            <a:pPr algn="l"/>
            <a:r>
              <a:rPr lang="it-IT" sz="800" b="0" i="0" u="none" strike="noStrike" dirty="0">
                <a:solidFill>
                  <a:srgbClr val="000000"/>
                </a:solidFill>
                <a:effectLst/>
              </a:rPr>
              <a:t>La dinamica del modello può essere facilmente compresa. Consideriamo un'immagine e il suo target, ad esempio uno 0 del dataset MNIST e il target associato che abbiamo costruito con il metodo spiegato nella slide precedente. Ad ogni pixel dell'immagine è associato un nodo del nostro network. Prendiamo un nodo a caso, ad esempio quello centrale, evidenziato con un bordo rosso.</a:t>
            </a:r>
          </a:p>
          <a:p>
            <a:pPr algn="l"/>
            <a:r>
              <a:rPr lang="it-IT" sz="800" b="0" i="0" u="none" strike="noStrike" dirty="0">
                <a:solidFill>
                  <a:srgbClr val="000000"/>
                </a:solidFill>
                <a:effectLst/>
              </a:rPr>
              <a:t>La nostra condizione iniziale, dato che abbiamo due equazioni per ciascun nodo, sarà la stessa per entrambe le sottopopolazioni di neuroni eccitatori e inibitori. Poiché stiamo lavorando in un profilo bistabile, questa condizione iniziale può essere rappresentata, come mostrato in figura, da una pallina rossa posizionata in un potenziale a doppia buca.</a:t>
            </a:r>
          </a:p>
          <a:p>
            <a:pPr algn="l"/>
            <a:r>
              <a:rPr lang="it-IT" sz="800" b="0" i="0" u="none" strike="noStrike" dirty="0">
                <a:solidFill>
                  <a:srgbClr val="000000"/>
                </a:solidFill>
                <a:effectLst/>
              </a:rPr>
              <a:t>Una volta terminato il training del modello, l'evoluzione del singolo nodo è semplice: grazie agli accoppiamenti e alle interazioni determinate dalla matrice di </a:t>
            </a:r>
            <a:r>
              <a:rPr lang="it-IT" sz="800" b="0" i="0" u="none" strike="noStrike" dirty="0" err="1">
                <a:solidFill>
                  <a:srgbClr val="000000"/>
                </a:solidFill>
                <a:effectLst/>
              </a:rPr>
              <a:t>coupling</a:t>
            </a:r>
            <a:r>
              <a:rPr lang="it-IT" sz="800" b="0" i="0" u="none" strike="noStrike" dirty="0">
                <a:solidFill>
                  <a:srgbClr val="000000"/>
                </a:solidFill>
                <a:effectLst/>
              </a:rPr>
              <a:t> A, la pallina rossa si sposta verso il minimo appropriato, contribuendo alla costruzione del target che identifica correttamente l'immagine.</a:t>
            </a:r>
          </a:p>
          <a:p>
            <a:pPr algn="l"/>
            <a:r>
              <a:rPr lang="it-IT" sz="800" b="0" i="0" u="none" strike="noStrike" dirty="0">
                <a:solidFill>
                  <a:srgbClr val="000000"/>
                </a:solidFill>
                <a:effectLst/>
              </a:rPr>
              <a:t>Se osserviamo la dinamica dell'intera immagine, questa evolve in modo tale che ogni singolo nodo si sincronizzi, facendo sì che, dopo un tempo sufficientemente lungo, la dinamica raggiunga l'attrattore piantato che identifica correttamente la classe dell'immagine nel processo di classificazione.</a:t>
            </a:r>
          </a:p>
        </p:txBody>
      </p:sp>
    </p:spTree>
    <p:extLst>
      <p:ext uri="{BB962C8B-B14F-4D97-AF65-F5344CB8AC3E}">
        <p14:creationId xmlns:p14="http://schemas.microsoft.com/office/powerpoint/2010/main" val="2636646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B29F3-1ABB-36C8-959E-243BC702692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AC74B8-C32F-8395-6B43-49388326C4A5}"/>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F1BF8638-1A54-0550-446C-266FBEB5BF18}"/>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È opportuno considerare la possibilità di costruire modelli ancora più biologicamente plausibili, in grado di eseguire la classificazione attraverso il transfer learning. Per questo, possiamo pensare di aggiungere un modello </a:t>
            </a:r>
            <a:r>
              <a:rPr lang="it-IT" sz="1000" dirty="0" err="1"/>
              <a:t>convoluzionale</a:t>
            </a:r>
            <a:r>
              <a:rPr lang="it-IT" sz="1000" dirty="0"/>
              <a:t> al nostro sistema di apprendimento e verificare il tipo di prestazioni che possiamo ottenere. I modelli </a:t>
            </a:r>
            <a:r>
              <a:rPr lang="it-IT" sz="1000" dirty="0" err="1"/>
              <a:t>convoluzionali</a:t>
            </a:r>
            <a:r>
              <a:rPr lang="it-IT" sz="1000" dirty="0"/>
              <a:t>, come avete visto nel corso, prendono ispirazione dall’attività della corteccia visiva.</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La corteccia visiva (grigia, viola e verde, in figura) è la principale regione corticale del cervello che riceve, integra e processa le informazioni visive trasmesse dalle retine. Si trova nel lobo occipitale della corteccia cerebrale primaria, situata nella parte più posteriore del cervello. La corteccia visiva si divide in cinque aree differenti (V1 a V5) in base alla funzione e alla struttura. Nella figura, nel pannello a), per semplicità sono presentate solo le posizioni di V1, V2 e V4.</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La corteccia temporale inferiore (IT) è la regione corticale situata nella convessità inferiore del lobo temporale nei primati, inclusi gli esseri umani. È cruciale per il riconoscimento visivo degli oggetti ed è considerata la fase finale del sistema visivo ventrale corticale (grigio e viola). </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Il flusso ventrale trasforma gli input visivi in rappresentazioni percettive che catturano le caratteristiche durature degli oggetti e le loro relazioni spaziali. Il flusso ventrale inizia da V1, passa attraverso l'area visiva V2, poi V4, e infine arriva alla corteccia temporale inferiore. È responsabile del riconoscimento delle forme, della rappresentazione degli oggetti e della memorizzazione a lungo termine. </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Il flusso dorsale (grigio e verde) inizia anch'esso da V1, passa attraverso l'area V2, poi l'area </a:t>
            </a:r>
            <a:r>
              <a:rPr lang="it-IT" sz="1000" dirty="0" err="1"/>
              <a:t>dorsomediale</a:t>
            </a:r>
            <a:r>
              <a:rPr lang="it-IT" sz="1000" dirty="0"/>
              <a:t> e l'area temporale media, fino alla corteccia parietale posteriore. Il suo compito è mediare il controllo visivo delle azioni dirette verso oggetti nel mondo reale, come afferrare o raggiungere un oggetto.</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Siamo quindi interessati a costruire modelli che siano biologicamente plausibili per aggiungere interpretabilità al sistema. Utilizzare una rete </a:t>
            </a:r>
            <a:r>
              <a:rPr lang="it-IT" sz="1000" dirty="0" err="1"/>
              <a:t>convoluzionale</a:t>
            </a:r>
            <a:r>
              <a:rPr lang="it-IT" sz="1000" dirty="0"/>
              <a:t> (CNN), che è un modello di deep learning ispirato dalle osservazioni sulla corteccia visiva, e combinarla con una rete neurale ricorrente (RNN) con attrattori stabili, che potrebbe essere associata alla corteccia temporale inferiore, non solo migliorerebbe le prestazioni dell'algoritmo nel classificare immagini, ma potrebbe anche collegare il deep learning ad attività cerebrali già esistenti.</a:t>
            </a:r>
          </a:p>
          <a:p>
            <a:pPr marL="0" marR="0" lvl="0" indent="0" defTabSz="457200" eaLnBrk="1" fontAlgn="auto" latinLnBrk="0" hangingPunct="1">
              <a:lnSpc>
                <a:spcPct val="117999"/>
              </a:lnSpc>
              <a:spcBef>
                <a:spcPts val="0"/>
              </a:spcBef>
              <a:spcAft>
                <a:spcPts val="0"/>
              </a:spcAft>
              <a:buClrTx/>
              <a:buSzTx/>
              <a:buFontTx/>
              <a:buNone/>
              <a:tabLst/>
              <a:defRPr/>
            </a:pP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r>
              <a:rPr lang="it-IT" sz="1000" dirty="0"/>
              <a:t>Quindi come vedete nel pannello c, un sistema si fatto è facilmente sviluppabile. In altri termini vengono introdotti prima del nostro WC RNN dei semplice </a:t>
            </a:r>
            <a:r>
              <a:rPr lang="it-IT" sz="1000" dirty="0" err="1"/>
              <a:t>layer</a:t>
            </a:r>
            <a:r>
              <a:rPr lang="it-IT" sz="1000" dirty="0"/>
              <a:t> </a:t>
            </a:r>
            <a:r>
              <a:rPr lang="it-IT" sz="1000" dirty="0" err="1"/>
              <a:t>convoluzionali</a:t>
            </a:r>
            <a:r>
              <a:rPr lang="it-IT" sz="1000" dirty="0"/>
              <a:t> che trasformano l’input in features più semplice che possono poi essere classificate dal nostro RNN.</a:t>
            </a:r>
          </a:p>
        </p:txBody>
      </p:sp>
    </p:spTree>
    <p:extLst>
      <p:ext uri="{BB962C8B-B14F-4D97-AF65-F5344CB8AC3E}">
        <p14:creationId xmlns:p14="http://schemas.microsoft.com/office/powerpoint/2010/main" val="212840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A9C60-4B92-5315-5BC2-F560920542D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3A6145-B495-BA90-F891-B81BD4512E96}"/>
              </a:ext>
            </a:extLst>
          </p:cNvPr>
          <p:cNvSpPr>
            <a:spLocks noGrp="1" noRot="1" noChangeAspect="1"/>
          </p:cNvSpPr>
          <p:nvPr>
            <p:ph type="sldImg"/>
          </p:nvPr>
        </p:nvSpPr>
        <p:spPr>
          <a:xfrm>
            <a:off x="381000" y="685800"/>
            <a:ext cx="6096000" cy="3429000"/>
          </a:xfrm>
        </p:spPr>
      </p:sp>
      <p:sp>
        <p:nvSpPr>
          <p:cNvPr id="3" name="Segnaposto note 2">
            <a:extLst>
              <a:ext uri="{FF2B5EF4-FFF2-40B4-BE49-F238E27FC236}">
                <a16:creationId xmlns:a16="http://schemas.microsoft.com/office/drawing/2014/main" id="{8A919D12-03B0-62F6-198D-057AD2EE3EB9}"/>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800" b="0" i="0" u="none" strike="noStrike" dirty="0">
                <a:solidFill>
                  <a:srgbClr val="000000"/>
                </a:solidFill>
                <a:effectLst/>
                <a:latin typeface="-webkit-standard"/>
              </a:rPr>
              <a:t>I risultati per diversi dataset sono riportati nella tabella, insieme ai relativi state of the art. Come potete vedere, per dataset semplici, il modello </a:t>
            </a:r>
            <a:r>
              <a:rPr lang="it-IT" sz="800" b="0" i="0" u="none" strike="noStrike" dirty="0" err="1">
                <a:solidFill>
                  <a:srgbClr val="000000"/>
                </a:solidFill>
                <a:effectLst/>
                <a:latin typeface="-webkit-standard"/>
              </a:rPr>
              <a:t>convoluzionale</a:t>
            </a:r>
            <a:r>
              <a:rPr lang="it-IT" sz="800" b="0" i="0" u="none" strike="noStrike" dirty="0">
                <a:solidFill>
                  <a:srgbClr val="000000"/>
                </a:solidFill>
                <a:effectLst/>
                <a:latin typeface="-webkit-standard"/>
              </a:rPr>
              <a:t> combinato con una RNN offre buone prestazioni. Tuttavia, quando le immagini diventano più complesse, nonostante l'accuratezza del nostro modello rimanga elevata, siamo ancora lontani dalle prestazioni dello state of the art. Questo è dovuto al fatto che, al giorno d'oggi, lo state of the art nella computer vision è rappresentato dai Vision Transformers, i quali non si basano affatto su osservazioni biologiche o neuroscientifiche.</a:t>
            </a:r>
            <a:endParaRPr lang="it-IT" sz="1000" dirty="0"/>
          </a:p>
        </p:txBody>
      </p:sp>
    </p:spTree>
    <p:extLst>
      <p:ext uri="{BB962C8B-B14F-4D97-AF65-F5344CB8AC3E}">
        <p14:creationId xmlns:p14="http://schemas.microsoft.com/office/powerpoint/2010/main" val="489415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E54F5-64EA-C252-1B8D-BD5A325B0C4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2F427D2C-9741-5DF9-21D6-BB857C3A14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DF66CCDE-A544-CAF4-CC5F-7119B6C1F5D1}"/>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393DA5DB-13D4-76E9-8823-17DE30DF754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5634BB68-497B-5F23-D46F-375766D4C60C}"/>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134862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74B78F-CC7C-EF8C-F275-EE07DCE01333}"/>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78A29941-0692-A309-8453-9A1E0CB1702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11DBA897-124A-EA9E-24FF-3AAC2717E6FE}"/>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A236CBCB-2E1B-EA4D-F181-4C82D2D0025C}"/>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EDF8819-19FB-33DD-AAAD-180AE703AA41}"/>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56803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BF3E8B9-49A8-EDCE-D07C-2AD0D22D0E4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9C5C8AE-F3CC-99D6-65E7-6A68D87BF2F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82E4F29-F418-FC5A-4865-B2A57F39AF00}"/>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DA95ADA9-B0E3-4A6D-2DE5-74FECDF47094}"/>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61B9B3A5-2B98-5DE4-DD6B-812D5FF900FD}"/>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2043852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E1A511-711B-1705-A9EC-8EC1E867B79E}"/>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EC59C04B-6C82-EED5-5017-37563002FAC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7D2BA391-C94B-79C8-6C47-AC09972D73A6}"/>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B302D5DD-2014-AC8F-4617-7330087CC489}"/>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D99D9A67-719D-3F3D-4F4A-04A64FEB9CA8}"/>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2125498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17E1A7-CBBD-952C-AAB0-E7428F4052C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D0F4D9CC-5051-DC64-77A7-472A1F4D22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044C170-87C8-FE79-8ADD-80AE29A15344}"/>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A71ACB7E-0E95-91E0-DA73-09343CD64A32}"/>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A577CA09-D732-A94B-22CD-9DEEA5899EB9}"/>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632571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C46F28-A2AA-9952-37C1-F93C04594CF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F3803E3A-699F-9C4F-1372-A563471955E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764DA6A2-C3B8-B7F5-B297-0DC88A401F6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618ACC0D-9440-7156-8C7F-A65B4F3D74A3}"/>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6" name="Segnaposto piè di pagina 5">
            <a:extLst>
              <a:ext uri="{FF2B5EF4-FFF2-40B4-BE49-F238E27FC236}">
                <a16:creationId xmlns:a16="http://schemas.microsoft.com/office/drawing/2014/main" id="{FCC07E5C-2726-B14F-2264-3CE11D2D7986}"/>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57DC3B18-5319-793C-4820-D22B83FEF057}"/>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7311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30766A-BA0E-1467-DD8B-C8D75CEC2B8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7FCF58B8-31AC-2E51-EB0F-D569BAAFDD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276C1B1-8DA2-74D4-19B1-A931F97E7AE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6BFCFA67-D790-4053-D220-E82E0F733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910D50B-1746-4A6A-D722-AB93161CC78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8828C3BF-FCB0-94B3-213F-AACDF8CC7DE9}"/>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8" name="Segnaposto piè di pagina 7">
            <a:extLst>
              <a:ext uri="{FF2B5EF4-FFF2-40B4-BE49-F238E27FC236}">
                <a16:creationId xmlns:a16="http://schemas.microsoft.com/office/drawing/2014/main" id="{6E11513D-27E4-AC0A-C3FD-1DC51CC7346D}"/>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E372FCFE-051D-4589-21DE-01DE6FC9FA30}"/>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40781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77C8C5-0047-14DF-1C99-A3D41023E1B0}"/>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4F5995D6-161B-333E-C3F5-88F7369E733F}"/>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4" name="Segnaposto piè di pagina 3">
            <a:extLst>
              <a:ext uri="{FF2B5EF4-FFF2-40B4-BE49-F238E27FC236}">
                <a16:creationId xmlns:a16="http://schemas.microsoft.com/office/drawing/2014/main" id="{005BBD3E-9029-D55F-3506-9923CA044A35}"/>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60BB9879-DDBD-0FAD-AE9E-718FC669D96B}"/>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306378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5D27FBC-54B2-5BDF-BE4A-D6AE70337746}"/>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3" name="Segnaposto piè di pagina 2">
            <a:extLst>
              <a:ext uri="{FF2B5EF4-FFF2-40B4-BE49-F238E27FC236}">
                <a16:creationId xmlns:a16="http://schemas.microsoft.com/office/drawing/2014/main" id="{37A68A14-1642-BD4D-0AB8-70425EF4AB56}"/>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09084C58-B92A-4C18-4077-E63FAFB01E38}"/>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2577880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DA92E-758C-D8BD-F5CE-3041F525C5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512BF33E-E041-83BF-F250-E3563A6F9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76E6D415-421F-8BFE-2D17-F886F5FB05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C30756B-FF50-8605-8EC6-52C7EBF4EAF4}"/>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6" name="Segnaposto piè di pagina 5">
            <a:extLst>
              <a:ext uri="{FF2B5EF4-FFF2-40B4-BE49-F238E27FC236}">
                <a16:creationId xmlns:a16="http://schemas.microsoft.com/office/drawing/2014/main" id="{0E15EF66-62DB-C809-62AC-072D9FD1F21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A0586AD0-3F36-7C1D-ED90-C825B07C9AC5}"/>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222819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ED81EC-8237-9A9F-F15E-898B838C959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DE2AA0F7-05D3-2183-246F-691DBF56A4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BF781D18-76BB-4104-AA5B-29410AB90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322BC8D-9070-F27F-1E3A-DB81AF1EE28A}"/>
              </a:ext>
            </a:extLst>
          </p:cNvPr>
          <p:cNvSpPr>
            <a:spLocks noGrp="1"/>
          </p:cNvSpPr>
          <p:nvPr>
            <p:ph type="dt" sz="half" idx="10"/>
          </p:nvPr>
        </p:nvSpPr>
        <p:spPr/>
        <p:txBody>
          <a:bodyPr/>
          <a:lstStyle/>
          <a:p>
            <a:fld id="{B65F0F09-C0BE-224E-9910-D270D3F49AF5}" type="datetimeFigureOut">
              <a:rPr lang="en-US" smtClean="0"/>
              <a:t>3/18/25</a:t>
            </a:fld>
            <a:endParaRPr lang="en-US"/>
          </a:p>
        </p:txBody>
      </p:sp>
      <p:sp>
        <p:nvSpPr>
          <p:cNvPr id="6" name="Segnaposto piè di pagina 5">
            <a:extLst>
              <a:ext uri="{FF2B5EF4-FFF2-40B4-BE49-F238E27FC236}">
                <a16:creationId xmlns:a16="http://schemas.microsoft.com/office/drawing/2014/main" id="{072CD14F-2C73-437B-BF45-8DD67CF114CC}"/>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4EB9689-78FD-9909-D58F-6888714B64F3}"/>
              </a:ext>
            </a:extLst>
          </p:cNvPr>
          <p:cNvSpPr>
            <a:spLocks noGrp="1"/>
          </p:cNvSpPr>
          <p:nvPr>
            <p:ph type="sldNum" sz="quarter" idx="12"/>
          </p:nvPr>
        </p:nvSpPr>
        <p:spPr/>
        <p:txBody>
          <a:bodyPr/>
          <a:lstStyle/>
          <a:p>
            <a:fld id="{66A038ED-432B-D149-91DF-27195E1301A0}" type="slidenum">
              <a:rPr lang="en-US" smtClean="0"/>
              <a:t>‹N›</a:t>
            </a:fld>
            <a:endParaRPr lang="en-US"/>
          </a:p>
        </p:txBody>
      </p:sp>
    </p:spTree>
    <p:extLst>
      <p:ext uri="{BB962C8B-B14F-4D97-AF65-F5344CB8AC3E}">
        <p14:creationId xmlns:p14="http://schemas.microsoft.com/office/powerpoint/2010/main" val="383896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8B4F806-65EB-2051-6045-9AF683C572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26772B87-3441-C6D6-E76F-E2C28C3636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5F4051-D8CC-8A57-8075-A972A29341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5F0F09-C0BE-224E-9910-D270D3F49AF5}" type="datetimeFigureOut">
              <a:rPr lang="en-US" smtClean="0"/>
              <a:t>3/18/25</a:t>
            </a:fld>
            <a:endParaRPr lang="en-US"/>
          </a:p>
        </p:txBody>
      </p:sp>
      <p:sp>
        <p:nvSpPr>
          <p:cNvPr id="5" name="Segnaposto piè di pagina 4">
            <a:extLst>
              <a:ext uri="{FF2B5EF4-FFF2-40B4-BE49-F238E27FC236}">
                <a16:creationId xmlns:a16="http://schemas.microsoft.com/office/drawing/2014/main" id="{8E51BF05-990F-E74C-CAA2-356D51C3D4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egnaposto numero diapositiva 5">
            <a:extLst>
              <a:ext uri="{FF2B5EF4-FFF2-40B4-BE49-F238E27FC236}">
                <a16:creationId xmlns:a16="http://schemas.microsoft.com/office/drawing/2014/main" id="{CD0B31F8-66CF-8027-6968-EED8AA1CB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A038ED-432B-D149-91DF-27195E1301A0}" type="slidenum">
              <a:rPr lang="en-US" smtClean="0"/>
              <a:t>‹N›</a:t>
            </a:fld>
            <a:endParaRPr lang="en-US"/>
          </a:p>
        </p:txBody>
      </p:sp>
    </p:spTree>
    <p:extLst>
      <p:ext uri="{BB962C8B-B14F-4D97-AF65-F5344CB8AC3E}">
        <p14:creationId xmlns:p14="http://schemas.microsoft.com/office/powerpoint/2010/main" val="148719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raffaele.marino@unifi.i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4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image" Target="../media/image55.emf"/><Relationship Id="rId3" Type="http://schemas.openxmlformats.org/officeDocument/2006/relationships/image" Target="../media/image1.png"/><Relationship Id="rId7" Type="http://schemas.openxmlformats.org/officeDocument/2006/relationships/image" Target="../media/image49.emf"/><Relationship Id="rId12"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emf"/><Relationship Id="rId11" Type="http://schemas.openxmlformats.org/officeDocument/2006/relationships/image" Target="../media/image53.emf"/><Relationship Id="rId5" Type="http://schemas.openxmlformats.org/officeDocument/2006/relationships/image" Target="../media/image47.emf"/><Relationship Id="rId10" Type="http://schemas.openxmlformats.org/officeDocument/2006/relationships/image" Target="../media/image52.emf"/><Relationship Id="rId4" Type="http://schemas.openxmlformats.org/officeDocument/2006/relationships/image" Target="../media/image2.png"/><Relationship Id="rId9" Type="http://schemas.openxmlformats.org/officeDocument/2006/relationships/image" Target="../media/image51.emf"/><Relationship Id="rId14" Type="http://schemas.openxmlformats.org/officeDocument/2006/relationships/image" Target="../media/image5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1.png"/><Relationship Id="rId7" Type="http://schemas.openxmlformats.org/officeDocument/2006/relationships/image" Target="../media/image64.emf"/><Relationship Id="rId12"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3.emf"/><Relationship Id="rId11" Type="http://schemas.openxmlformats.org/officeDocument/2006/relationships/image" Target="../media/image68.emf"/><Relationship Id="rId5" Type="http://schemas.openxmlformats.org/officeDocument/2006/relationships/image" Target="../media/image62.emf"/><Relationship Id="rId10" Type="http://schemas.openxmlformats.org/officeDocument/2006/relationships/image" Target="../media/image67.emf"/><Relationship Id="rId4" Type="http://schemas.openxmlformats.org/officeDocument/2006/relationships/image" Target="../media/image2.png"/><Relationship Id="rId9" Type="http://schemas.openxmlformats.org/officeDocument/2006/relationships/image" Target="../media/image66.emf"/></Relationships>
</file>

<file path=ppt/slides/_rels/slide2.xml.rels><?xml version="1.0" encoding="UTF-8" standalone="yes"?>
<Relationships xmlns="http://schemas.openxmlformats.org/package/2006/relationships"><Relationship Id="rId8" Type="http://schemas.openxmlformats.org/officeDocument/2006/relationships/image" Target="../media/image6.tif"/><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jpg"/><Relationship Id="rId18" Type="http://schemas.openxmlformats.org/officeDocument/2006/relationships/image" Target="../media/image26.emf"/><Relationship Id="rId26" Type="http://schemas.openxmlformats.org/officeDocument/2006/relationships/image" Target="../media/image34.emf"/><Relationship Id="rId3" Type="http://schemas.openxmlformats.org/officeDocument/2006/relationships/image" Target="../media/image1.png"/><Relationship Id="rId21" Type="http://schemas.openxmlformats.org/officeDocument/2006/relationships/image" Target="../media/image29.jpg"/><Relationship Id="rId7" Type="http://schemas.openxmlformats.org/officeDocument/2006/relationships/image" Target="../media/image15.emf"/><Relationship Id="rId12" Type="http://schemas.openxmlformats.org/officeDocument/2006/relationships/image" Target="../media/image20.emf"/><Relationship Id="rId17" Type="http://schemas.openxmlformats.org/officeDocument/2006/relationships/image" Target="../media/image25.jpg"/><Relationship Id="rId25"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24.emf"/><Relationship Id="rId20"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24" Type="http://schemas.openxmlformats.org/officeDocument/2006/relationships/image" Target="../media/image32.emf"/><Relationship Id="rId5" Type="http://schemas.openxmlformats.org/officeDocument/2006/relationships/image" Target="../media/image13.emf"/><Relationship Id="rId15" Type="http://schemas.openxmlformats.org/officeDocument/2006/relationships/image" Target="../media/image23.jpg"/><Relationship Id="rId23" Type="http://schemas.openxmlformats.org/officeDocument/2006/relationships/image" Target="../media/image31.jpg"/><Relationship Id="rId10" Type="http://schemas.openxmlformats.org/officeDocument/2006/relationships/image" Target="../media/image18.emf"/><Relationship Id="rId19" Type="http://schemas.openxmlformats.org/officeDocument/2006/relationships/image" Target="../media/image27.jpg"/><Relationship Id="rId4" Type="http://schemas.openxmlformats.org/officeDocument/2006/relationships/image" Target="../media/image2.png"/><Relationship Id="rId9" Type="http://schemas.openxmlformats.org/officeDocument/2006/relationships/image" Target="../media/image17.emf"/><Relationship Id="rId14" Type="http://schemas.openxmlformats.org/officeDocument/2006/relationships/image" Target="../media/image22.emf"/><Relationship Id="rId22" Type="http://schemas.openxmlformats.org/officeDocument/2006/relationships/image" Target="../media/image30.emf"/></Relationships>
</file>

<file path=ppt/slides/_rels/slide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1.png"/><Relationship Id="rId7"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443E7-4084-3944-08E0-7718E569ABFC}"/>
              </a:ext>
            </a:extLst>
          </p:cNvPr>
          <p:cNvSpPr>
            <a:spLocks noGrp="1"/>
          </p:cNvSpPr>
          <p:nvPr>
            <p:ph type="ctrTitle"/>
          </p:nvPr>
        </p:nvSpPr>
        <p:spPr>
          <a:xfrm>
            <a:off x="1524000" y="552355"/>
            <a:ext cx="9144000" cy="2626360"/>
          </a:xfrm>
        </p:spPr>
        <p:txBody>
          <a:bodyPr>
            <a:normAutofit/>
          </a:bodyPr>
          <a:lstStyle/>
          <a:p>
            <a:r>
              <a:rPr lang="en-US" b="1" dirty="0">
                <a:latin typeface="Helvetica" pitchFamily="2" charset="0"/>
              </a:rPr>
              <a:t>Neural Mass Network Models as Classifiers</a:t>
            </a:r>
          </a:p>
        </p:txBody>
      </p:sp>
      <p:sp>
        <p:nvSpPr>
          <p:cNvPr id="3" name="Sottotitolo 2">
            <a:extLst>
              <a:ext uri="{FF2B5EF4-FFF2-40B4-BE49-F238E27FC236}">
                <a16:creationId xmlns:a16="http://schemas.microsoft.com/office/drawing/2014/main" id="{02C77543-940E-9600-8CC4-822A5E2DB3E3}"/>
              </a:ext>
            </a:extLst>
          </p:cNvPr>
          <p:cNvSpPr>
            <a:spLocks noGrp="1"/>
          </p:cNvSpPr>
          <p:nvPr>
            <p:ph type="subTitle" idx="1"/>
          </p:nvPr>
        </p:nvSpPr>
        <p:spPr>
          <a:xfrm>
            <a:off x="1524000" y="3068622"/>
            <a:ext cx="9144000" cy="1821338"/>
          </a:xfrm>
        </p:spPr>
        <p:txBody>
          <a:bodyPr/>
          <a:lstStyle/>
          <a:p>
            <a:r>
              <a:rPr lang="en-US" b="1" dirty="0">
                <a:latin typeface="Helvetica" pitchFamily="2" charset="0"/>
                <a:ea typeface="Helvetica Neue" panose="02000503000000020004" pitchFamily="2" charset="0"/>
                <a:cs typeface="Helvetica Neue" panose="02000503000000020004" pitchFamily="2" charset="0"/>
              </a:rPr>
              <a:t>How to transform a biological inspired dynamical system into a classifier.</a:t>
            </a:r>
          </a:p>
        </p:txBody>
      </p:sp>
      <p:pic>
        <p:nvPicPr>
          <p:cNvPr id="5" name="salomoneFB.png" descr="salomoneFB.png">
            <a:extLst>
              <a:ext uri="{FF2B5EF4-FFF2-40B4-BE49-F238E27FC236}">
                <a16:creationId xmlns:a16="http://schemas.microsoft.com/office/drawing/2014/main" id="{8ADFE746-F995-F280-6D60-09D2BF00C22C}"/>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6" name="Tavola-disegno-25-copia.png" descr="Tavola-disegno-25-copia.png">
            <a:extLst>
              <a:ext uri="{FF2B5EF4-FFF2-40B4-BE49-F238E27FC236}">
                <a16:creationId xmlns:a16="http://schemas.microsoft.com/office/drawing/2014/main" id="{82E98B2E-AB22-3A83-4ECD-42601B43241C}"/>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7" name="Raffaele Marino">
            <a:extLst>
              <a:ext uri="{FF2B5EF4-FFF2-40B4-BE49-F238E27FC236}">
                <a16:creationId xmlns:a16="http://schemas.microsoft.com/office/drawing/2014/main" id="{79491842-2DAB-B17B-F85B-02C789DC38C8}"/>
              </a:ext>
            </a:extLst>
          </p:cNvPr>
          <p:cNvSpPr txBox="1">
            <a:spLocks/>
          </p:cNvSpPr>
          <p:nvPr/>
        </p:nvSpPr>
        <p:spPr>
          <a:xfrm>
            <a:off x="1179205" y="4009963"/>
            <a:ext cx="9833590" cy="2119184"/>
          </a:xfrm>
          <a:prstGeom prst="rect">
            <a:avLst/>
          </a:prstGeom>
        </p:spPr>
        <p:txBody>
          <a:bodyPr vert="horz" lIns="71437" tIns="71437" rIns="71437" bIns="71437"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821531">
              <a:defRPr sz="4500" b="0"/>
            </a:pPr>
            <a:endParaRPr lang="it-IT" sz="2000" dirty="0">
              <a:latin typeface="Helvetica" pitchFamily="2" charset="0"/>
            </a:endParaRPr>
          </a:p>
          <a:p>
            <a:pPr defTabSz="821531">
              <a:defRPr sz="4500" b="0"/>
            </a:pPr>
            <a:r>
              <a:rPr lang="it-IT" sz="2000" dirty="0">
                <a:latin typeface="Helvetica" pitchFamily="2" charset="0"/>
              </a:rPr>
              <a:t>Raffaele Marino</a:t>
            </a:r>
          </a:p>
          <a:p>
            <a:pPr defTabSz="821531">
              <a:defRPr sz="4500" b="0"/>
            </a:pPr>
            <a:r>
              <a:rPr lang="it-IT" sz="2000" dirty="0">
                <a:latin typeface="Helvetica" pitchFamily="2" charset="0"/>
              </a:rPr>
              <a:t>Università di Firenze </a:t>
            </a:r>
          </a:p>
          <a:p>
            <a:pPr defTabSz="821531">
              <a:defRPr sz="4500" b="0"/>
            </a:pPr>
            <a:r>
              <a:rPr lang="it-IT" sz="2000" dirty="0">
                <a:latin typeface="Helvetica" pitchFamily="2" charset="0"/>
              </a:rPr>
              <a:t>Dipartimento di Fisica e Astronomia</a:t>
            </a:r>
          </a:p>
          <a:p>
            <a:pPr defTabSz="821531">
              <a:defRPr sz="4500" b="0"/>
            </a:pPr>
            <a:r>
              <a:rPr lang="it-IT" sz="2000" dirty="0">
                <a:latin typeface="Helvetica" pitchFamily="2" charset="0"/>
                <a:hlinkClick r:id="rId5"/>
              </a:rPr>
              <a:t>raffaele.marino@unifi.it</a:t>
            </a:r>
            <a:r>
              <a:rPr lang="it-IT" sz="2000" dirty="0">
                <a:latin typeface="Helvetica" pitchFamily="2" charset="0"/>
              </a:rPr>
              <a:t> </a:t>
            </a:r>
          </a:p>
        </p:txBody>
      </p:sp>
    </p:spTree>
    <p:extLst>
      <p:ext uri="{BB962C8B-B14F-4D97-AF65-F5344CB8AC3E}">
        <p14:creationId xmlns:p14="http://schemas.microsoft.com/office/powerpoint/2010/main" val="713603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5EC0-0137-EBF1-44B5-5230C0AFB60C}"/>
            </a:ext>
          </a:extLst>
        </p:cNvPr>
        <p:cNvGrpSpPr/>
        <p:nvPr/>
      </p:nvGrpSpPr>
      <p:grpSpPr>
        <a:xfrm>
          <a:off x="0" y="0"/>
          <a:ext cx="0" cy="0"/>
          <a:chOff x="0" y="0"/>
          <a:chExt cx="0" cy="0"/>
        </a:xfrm>
      </p:grpSpPr>
      <p:pic>
        <p:nvPicPr>
          <p:cNvPr id="200" name="salomoneFB.png" descr="salomoneFB.png">
            <a:extLst>
              <a:ext uri="{FF2B5EF4-FFF2-40B4-BE49-F238E27FC236}">
                <a16:creationId xmlns:a16="http://schemas.microsoft.com/office/drawing/2014/main" id="{EBDC571A-068A-116B-7375-6E4595CBE6A4}"/>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2F4F042F-C170-2B5E-8F65-37B8C48A5A2E}"/>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3" name="Titolo 3">
            <a:extLst>
              <a:ext uri="{FF2B5EF4-FFF2-40B4-BE49-F238E27FC236}">
                <a16:creationId xmlns:a16="http://schemas.microsoft.com/office/drawing/2014/main" id="{DA34B7B2-D372-E908-AC68-EB17DB1EFE8B}"/>
              </a:ext>
            </a:extLst>
          </p:cNvPr>
          <p:cNvSpPr txBox="1">
            <a:spLocks/>
          </p:cNvSpPr>
          <p:nvPr/>
        </p:nvSpPr>
        <p:spPr>
          <a:xfrm>
            <a:off x="1903348" y="2882900"/>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Thank You !</a:t>
            </a:r>
          </a:p>
          <a:p>
            <a:pPr algn="ctr" hangingPunct="1"/>
            <a:endParaRPr lang="en-US" sz="5000" dirty="0"/>
          </a:p>
          <a:p>
            <a:pPr algn="ctr" hangingPunct="1"/>
            <a:endParaRPr lang="en-US" sz="5000" dirty="0"/>
          </a:p>
        </p:txBody>
      </p:sp>
    </p:spTree>
    <p:extLst>
      <p:ext uri="{BB962C8B-B14F-4D97-AF65-F5344CB8AC3E}">
        <p14:creationId xmlns:p14="http://schemas.microsoft.com/office/powerpoint/2010/main" val="152747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33F1-281A-C8AA-83AB-A0E0E27E6DF1}"/>
            </a:ext>
          </a:extLst>
        </p:cNvPr>
        <p:cNvGrpSpPr/>
        <p:nvPr/>
      </p:nvGrpSpPr>
      <p:grpSpPr>
        <a:xfrm>
          <a:off x="0" y="0"/>
          <a:ext cx="0" cy="0"/>
          <a:chOff x="0" y="0"/>
          <a:chExt cx="0" cy="0"/>
        </a:xfrm>
      </p:grpSpPr>
      <p:pic>
        <p:nvPicPr>
          <p:cNvPr id="200" name="salomoneFB.png" descr="salomoneFB.png">
            <a:extLst>
              <a:ext uri="{FF2B5EF4-FFF2-40B4-BE49-F238E27FC236}">
                <a16:creationId xmlns:a16="http://schemas.microsoft.com/office/drawing/2014/main" id="{E1EE99DC-194C-1BDB-45F7-D36523B02D88}"/>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1F0AEE18-316F-94BC-A697-10C64A160211}"/>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23" name="Rettangolo 22">
            <a:extLst>
              <a:ext uri="{FF2B5EF4-FFF2-40B4-BE49-F238E27FC236}">
                <a16:creationId xmlns:a16="http://schemas.microsoft.com/office/drawing/2014/main" id="{CCFDA568-EADC-C849-3161-92E8E653EDA7}"/>
              </a:ext>
            </a:extLst>
          </p:cNvPr>
          <p:cNvSpPr/>
          <p:nvPr/>
        </p:nvSpPr>
        <p:spPr>
          <a:xfrm>
            <a:off x="4924383" y="2748721"/>
            <a:ext cx="211498"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pic>
        <p:nvPicPr>
          <p:cNvPr id="2" name="Immagine 1">
            <a:extLst>
              <a:ext uri="{FF2B5EF4-FFF2-40B4-BE49-F238E27FC236}">
                <a16:creationId xmlns:a16="http://schemas.microsoft.com/office/drawing/2014/main" id="{8A26ADA9-BD27-570E-CC5C-1CACF0CB4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025" y="1456355"/>
            <a:ext cx="2323233" cy="2323233"/>
          </a:xfrm>
          <a:prstGeom prst="rect">
            <a:avLst/>
          </a:prstGeom>
        </p:spPr>
      </p:pic>
      <p:sp>
        <p:nvSpPr>
          <p:cNvPr id="4" name="CasellaDiTesto 3">
            <a:extLst>
              <a:ext uri="{FF2B5EF4-FFF2-40B4-BE49-F238E27FC236}">
                <a16:creationId xmlns:a16="http://schemas.microsoft.com/office/drawing/2014/main" id="{EAB09F2C-BD96-E23D-F02A-F0DBBE5AD8AA}"/>
              </a:ext>
            </a:extLst>
          </p:cNvPr>
          <p:cNvSpPr txBox="1"/>
          <p:nvPr/>
        </p:nvSpPr>
        <p:spPr>
          <a:xfrm>
            <a:off x="1324491" y="1025103"/>
            <a:ext cx="909480"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MNIST</a:t>
            </a:r>
          </a:p>
        </p:txBody>
      </p:sp>
      <p:sp>
        <p:nvSpPr>
          <p:cNvPr id="5" name="CasellaDiTesto 4">
            <a:extLst>
              <a:ext uri="{FF2B5EF4-FFF2-40B4-BE49-F238E27FC236}">
                <a16:creationId xmlns:a16="http://schemas.microsoft.com/office/drawing/2014/main" id="{436A13C4-7892-BB22-EB4C-92114A8F0AA9}"/>
              </a:ext>
            </a:extLst>
          </p:cNvPr>
          <p:cNvSpPr txBox="1"/>
          <p:nvPr/>
        </p:nvSpPr>
        <p:spPr>
          <a:xfrm>
            <a:off x="125315" y="3425794"/>
            <a:ext cx="3913187" cy="5678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600" dirty="0">
                <a:solidFill>
                  <a:srgbClr val="000000"/>
                </a:solidFill>
                <a:sym typeface="Helvetica Neue"/>
              </a:rPr>
              <a:t>Accuracy WCM for metapopulation: 98.16%</a:t>
            </a:r>
          </a:p>
        </p:txBody>
      </p:sp>
      <p:sp>
        <p:nvSpPr>
          <p:cNvPr id="6" name="CasellaDiTesto 5">
            <a:extLst>
              <a:ext uri="{FF2B5EF4-FFF2-40B4-BE49-F238E27FC236}">
                <a16:creationId xmlns:a16="http://schemas.microsoft.com/office/drawing/2014/main" id="{886665BC-1EC2-D5DF-1DCD-A7ABBE46C840}"/>
              </a:ext>
            </a:extLst>
          </p:cNvPr>
          <p:cNvSpPr txBox="1"/>
          <p:nvPr/>
        </p:nvSpPr>
        <p:spPr>
          <a:xfrm>
            <a:off x="125315" y="3792258"/>
            <a:ext cx="2064476" cy="1195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600" dirty="0">
                <a:solidFill>
                  <a:srgbClr val="000000"/>
                </a:solidFill>
                <a:sym typeface="Helvetica Neue"/>
              </a:rPr>
              <a:t>Accuracy MLP: 98.29%</a:t>
            </a:r>
          </a:p>
          <a:p>
            <a:pPr defTabSz="1219169" hangingPunct="0">
              <a:lnSpc>
                <a:spcPct val="90000"/>
              </a:lnSpc>
              <a:spcBef>
                <a:spcPts val="2250"/>
              </a:spcBef>
            </a:pPr>
            <a:endParaRPr lang="en-US" sz="2400" dirty="0">
              <a:solidFill>
                <a:srgbClr val="000000"/>
              </a:solidFill>
              <a:sym typeface="Helvetica Neue"/>
            </a:endParaRPr>
          </a:p>
        </p:txBody>
      </p:sp>
      <p:pic>
        <p:nvPicPr>
          <p:cNvPr id="7" name="Immagine 6">
            <a:extLst>
              <a:ext uri="{FF2B5EF4-FFF2-40B4-BE49-F238E27FC236}">
                <a16:creationId xmlns:a16="http://schemas.microsoft.com/office/drawing/2014/main" id="{61B5732F-0556-8BFF-6178-2B2DB83CE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7155" y="1681047"/>
            <a:ext cx="7213052" cy="4057342"/>
          </a:xfrm>
          <a:prstGeom prst="rect">
            <a:avLst/>
          </a:prstGeom>
        </p:spPr>
      </p:pic>
      <p:sp>
        <p:nvSpPr>
          <p:cNvPr id="3" name="Titolo 3">
            <a:extLst>
              <a:ext uri="{FF2B5EF4-FFF2-40B4-BE49-F238E27FC236}">
                <a16:creationId xmlns:a16="http://schemas.microsoft.com/office/drawing/2014/main" id="{82ABF508-FA4D-6FC6-D3E9-C8E464C7C659}"/>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Results I</a:t>
            </a:r>
          </a:p>
        </p:txBody>
      </p:sp>
    </p:spTree>
    <p:extLst>
      <p:ext uri="{BB962C8B-B14F-4D97-AF65-F5344CB8AC3E}">
        <p14:creationId xmlns:p14="http://schemas.microsoft.com/office/powerpoint/2010/main" val="307519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salomoneFB.png" descr="salomoneFB.png"/>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201" name="Tavola-disegno-25-copia.png" descr="Tavola-disegno-25-copia.png"/>
          <p:cNvPicPr>
            <a:picLocks noChangeAspect="1"/>
          </p:cNvPicPr>
          <p:nvPr/>
        </p:nvPicPr>
        <p:blipFill>
          <a:blip r:embed="rId4"/>
          <a:stretch>
            <a:fillRect/>
          </a:stretch>
        </p:blipFill>
        <p:spPr>
          <a:xfrm>
            <a:off x="10686421" y="-31344"/>
            <a:ext cx="1487699" cy="1487699"/>
          </a:xfrm>
          <a:prstGeom prst="rect">
            <a:avLst/>
          </a:prstGeom>
          <a:ln w="12700">
            <a:miter lim="400000"/>
          </a:ln>
        </p:spPr>
      </p:pic>
      <p:pic>
        <p:nvPicPr>
          <p:cNvPr id="2" name="Immagine 1">
            <a:extLst>
              <a:ext uri="{FF2B5EF4-FFF2-40B4-BE49-F238E27FC236}">
                <a16:creationId xmlns:a16="http://schemas.microsoft.com/office/drawing/2014/main" id="{E5DF59FE-1B93-B26A-64E9-A4B009378A7C}"/>
              </a:ext>
            </a:extLst>
          </p:cNvPr>
          <p:cNvPicPr>
            <a:picLocks noChangeAspect="1"/>
          </p:cNvPicPr>
          <p:nvPr/>
        </p:nvPicPr>
        <p:blipFill>
          <a:blip r:embed="rId5"/>
          <a:stretch>
            <a:fillRect/>
          </a:stretch>
        </p:blipFill>
        <p:spPr>
          <a:xfrm>
            <a:off x="10755" y="1891498"/>
            <a:ext cx="2549174" cy="725631"/>
          </a:xfrm>
          <a:prstGeom prst="rect">
            <a:avLst/>
          </a:prstGeom>
        </p:spPr>
      </p:pic>
      <p:sp>
        <p:nvSpPr>
          <p:cNvPr id="3" name="CasellaDiTesto 2">
            <a:extLst>
              <a:ext uri="{FF2B5EF4-FFF2-40B4-BE49-F238E27FC236}">
                <a16:creationId xmlns:a16="http://schemas.microsoft.com/office/drawing/2014/main" id="{3B6A6B2A-D336-BE30-038F-D864260CC272}"/>
              </a:ext>
            </a:extLst>
          </p:cNvPr>
          <p:cNvSpPr txBox="1"/>
          <p:nvPr/>
        </p:nvSpPr>
        <p:spPr>
          <a:xfrm>
            <a:off x="1634651" y="1609819"/>
            <a:ext cx="4588380" cy="323165"/>
          </a:xfrm>
          <a:prstGeom prst="rect">
            <a:avLst/>
          </a:prstGeom>
          <a:noFill/>
        </p:spPr>
        <p:txBody>
          <a:bodyPr wrap="square" rtlCol="0">
            <a:spAutoFit/>
          </a:bodyPr>
          <a:lstStyle/>
          <a:p>
            <a:pPr algn="just"/>
            <a:r>
              <a:rPr lang="en-US" sz="1500" b="1" dirty="0">
                <a:latin typeface="Helvetica Neue" panose="02000503000000020004" pitchFamily="2" charset="0"/>
                <a:ea typeface="Helvetica Neue" panose="02000503000000020004" pitchFamily="2" charset="0"/>
                <a:cs typeface="Helvetica Neue" panose="02000503000000020004" pitchFamily="2" charset="0"/>
              </a:rPr>
              <a:t>Accuracy </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Immagine 3">
            <a:extLst>
              <a:ext uri="{FF2B5EF4-FFF2-40B4-BE49-F238E27FC236}">
                <a16:creationId xmlns:a16="http://schemas.microsoft.com/office/drawing/2014/main" id="{8DCA85BB-E550-B116-2871-6F4D683E2EDC}"/>
              </a:ext>
            </a:extLst>
          </p:cNvPr>
          <p:cNvPicPr>
            <a:picLocks noChangeAspect="1"/>
          </p:cNvPicPr>
          <p:nvPr/>
        </p:nvPicPr>
        <p:blipFill>
          <a:blip r:embed="rId6"/>
          <a:stretch>
            <a:fillRect/>
          </a:stretch>
        </p:blipFill>
        <p:spPr>
          <a:xfrm>
            <a:off x="2820182" y="1879244"/>
            <a:ext cx="3311293" cy="791515"/>
          </a:xfrm>
          <a:prstGeom prst="rect">
            <a:avLst/>
          </a:prstGeom>
        </p:spPr>
      </p:pic>
      <p:pic>
        <p:nvPicPr>
          <p:cNvPr id="5" name="Immagine 4">
            <a:extLst>
              <a:ext uri="{FF2B5EF4-FFF2-40B4-BE49-F238E27FC236}">
                <a16:creationId xmlns:a16="http://schemas.microsoft.com/office/drawing/2014/main" id="{B8861BCD-0D2F-012D-2B21-6A15A05F53B8}"/>
              </a:ext>
            </a:extLst>
          </p:cNvPr>
          <p:cNvPicPr>
            <a:picLocks noChangeAspect="1"/>
          </p:cNvPicPr>
          <p:nvPr/>
        </p:nvPicPr>
        <p:blipFill>
          <a:blip r:embed="rId7"/>
          <a:stretch>
            <a:fillRect/>
          </a:stretch>
        </p:blipFill>
        <p:spPr>
          <a:xfrm>
            <a:off x="749712" y="2716479"/>
            <a:ext cx="5040432" cy="857772"/>
          </a:xfrm>
          <a:prstGeom prst="rect">
            <a:avLst/>
          </a:prstGeom>
        </p:spPr>
      </p:pic>
      <p:pic>
        <p:nvPicPr>
          <p:cNvPr id="7" name="Immagine 6">
            <a:extLst>
              <a:ext uri="{FF2B5EF4-FFF2-40B4-BE49-F238E27FC236}">
                <a16:creationId xmlns:a16="http://schemas.microsoft.com/office/drawing/2014/main" id="{3D7CD74E-1543-483E-B46F-5EA66EADE817}"/>
              </a:ext>
            </a:extLst>
          </p:cNvPr>
          <p:cNvPicPr>
            <a:picLocks noChangeAspect="1"/>
          </p:cNvPicPr>
          <p:nvPr/>
        </p:nvPicPr>
        <p:blipFill>
          <a:blip r:embed="rId8"/>
          <a:stretch>
            <a:fillRect/>
          </a:stretch>
        </p:blipFill>
        <p:spPr>
          <a:xfrm>
            <a:off x="6211118" y="1437274"/>
            <a:ext cx="3799069" cy="2136977"/>
          </a:xfrm>
          <a:prstGeom prst="rect">
            <a:avLst/>
          </a:prstGeom>
        </p:spPr>
      </p:pic>
      <p:pic>
        <p:nvPicPr>
          <p:cNvPr id="9" name="Immagine 8">
            <a:extLst>
              <a:ext uri="{FF2B5EF4-FFF2-40B4-BE49-F238E27FC236}">
                <a16:creationId xmlns:a16="http://schemas.microsoft.com/office/drawing/2014/main" id="{74A2804B-5D76-3970-3C01-977A19DCB196}"/>
              </a:ext>
            </a:extLst>
          </p:cNvPr>
          <p:cNvPicPr>
            <a:picLocks noChangeAspect="1"/>
          </p:cNvPicPr>
          <p:nvPr/>
        </p:nvPicPr>
        <p:blipFill>
          <a:blip r:embed="rId9"/>
          <a:stretch>
            <a:fillRect/>
          </a:stretch>
        </p:blipFill>
        <p:spPr>
          <a:xfrm>
            <a:off x="1022943" y="4074990"/>
            <a:ext cx="3886200" cy="183807"/>
          </a:xfrm>
          <a:prstGeom prst="rect">
            <a:avLst/>
          </a:prstGeom>
        </p:spPr>
      </p:pic>
      <p:sp>
        <p:nvSpPr>
          <p:cNvPr id="10" name="CasellaDiTesto 9">
            <a:extLst>
              <a:ext uri="{FF2B5EF4-FFF2-40B4-BE49-F238E27FC236}">
                <a16:creationId xmlns:a16="http://schemas.microsoft.com/office/drawing/2014/main" id="{89981978-0FAC-279F-BEDA-160CC66F8AFA}"/>
              </a:ext>
            </a:extLst>
          </p:cNvPr>
          <p:cNvSpPr txBox="1"/>
          <p:nvPr/>
        </p:nvSpPr>
        <p:spPr>
          <a:xfrm>
            <a:off x="2458394" y="3748616"/>
            <a:ext cx="4588380" cy="323165"/>
          </a:xfrm>
          <a:prstGeom prst="rect">
            <a:avLst/>
          </a:prstGeom>
          <a:noFill/>
        </p:spPr>
        <p:txBody>
          <a:bodyPr wrap="square" rtlCol="0">
            <a:spAutoFit/>
          </a:bodyPr>
          <a:lstStyle/>
          <a:p>
            <a:pPr algn="just"/>
            <a:r>
              <a:rPr lang="en-US" sz="1500" b="1" dirty="0">
                <a:latin typeface="Helvetica Neue" panose="02000503000000020004" pitchFamily="2" charset="0"/>
                <a:ea typeface="Helvetica Neue" panose="02000503000000020004" pitchFamily="2" charset="0"/>
                <a:cs typeface="Helvetica Neue" panose="02000503000000020004" pitchFamily="2" charset="0"/>
              </a:rPr>
              <a:t>MNIST </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Immagine 11">
            <a:extLst>
              <a:ext uri="{FF2B5EF4-FFF2-40B4-BE49-F238E27FC236}">
                <a16:creationId xmlns:a16="http://schemas.microsoft.com/office/drawing/2014/main" id="{98599DC0-DBDB-B5F1-2E86-0065C2CD75B1}"/>
              </a:ext>
            </a:extLst>
          </p:cNvPr>
          <p:cNvPicPr>
            <a:picLocks noChangeAspect="1"/>
          </p:cNvPicPr>
          <p:nvPr/>
        </p:nvPicPr>
        <p:blipFill>
          <a:blip r:embed="rId10"/>
          <a:stretch>
            <a:fillRect/>
          </a:stretch>
        </p:blipFill>
        <p:spPr>
          <a:xfrm>
            <a:off x="7046774" y="4084994"/>
            <a:ext cx="3886200" cy="183807"/>
          </a:xfrm>
          <a:prstGeom prst="rect">
            <a:avLst/>
          </a:prstGeom>
        </p:spPr>
      </p:pic>
      <p:sp>
        <p:nvSpPr>
          <p:cNvPr id="13" name="CasellaDiTesto 12">
            <a:extLst>
              <a:ext uri="{FF2B5EF4-FFF2-40B4-BE49-F238E27FC236}">
                <a16:creationId xmlns:a16="http://schemas.microsoft.com/office/drawing/2014/main" id="{7F096D55-C895-0D33-A1B7-50A0C03FEEE0}"/>
              </a:ext>
            </a:extLst>
          </p:cNvPr>
          <p:cNvSpPr txBox="1"/>
          <p:nvPr/>
        </p:nvSpPr>
        <p:spPr>
          <a:xfrm>
            <a:off x="7979306" y="3748616"/>
            <a:ext cx="4588380" cy="323165"/>
          </a:xfrm>
          <a:prstGeom prst="rect">
            <a:avLst/>
          </a:prstGeom>
          <a:noFill/>
        </p:spPr>
        <p:txBody>
          <a:bodyPr wrap="square" rtlCol="0">
            <a:spAutoFit/>
          </a:bodyPr>
          <a:lstStyle/>
          <a:p>
            <a:pPr algn="just"/>
            <a:r>
              <a:rPr lang="en-US" sz="1500" b="1" dirty="0">
                <a:latin typeface="Helvetica Neue" panose="02000503000000020004" pitchFamily="2" charset="0"/>
                <a:ea typeface="Helvetica Neue" panose="02000503000000020004" pitchFamily="2" charset="0"/>
                <a:cs typeface="Helvetica Neue" panose="02000503000000020004" pitchFamily="2" charset="0"/>
              </a:rPr>
              <a:t>Fashion - MNIST </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4" name="Immagine 13">
            <a:extLst>
              <a:ext uri="{FF2B5EF4-FFF2-40B4-BE49-F238E27FC236}">
                <a16:creationId xmlns:a16="http://schemas.microsoft.com/office/drawing/2014/main" id="{1FBE50DA-68BB-68AB-23D0-B879BB332CC1}"/>
              </a:ext>
            </a:extLst>
          </p:cNvPr>
          <p:cNvPicPr>
            <a:picLocks noChangeAspect="1"/>
          </p:cNvPicPr>
          <p:nvPr/>
        </p:nvPicPr>
        <p:blipFill>
          <a:blip r:embed="rId11"/>
          <a:stretch>
            <a:fillRect/>
          </a:stretch>
        </p:blipFill>
        <p:spPr>
          <a:xfrm>
            <a:off x="2829472" y="4759153"/>
            <a:ext cx="3068408" cy="1725980"/>
          </a:xfrm>
          <a:prstGeom prst="rect">
            <a:avLst/>
          </a:prstGeom>
        </p:spPr>
      </p:pic>
      <p:pic>
        <p:nvPicPr>
          <p:cNvPr id="15" name="Immagine 14">
            <a:extLst>
              <a:ext uri="{FF2B5EF4-FFF2-40B4-BE49-F238E27FC236}">
                <a16:creationId xmlns:a16="http://schemas.microsoft.com/office/drawing/2014/main" id="{4FC7657F-7775-6298-1F02-E33708CC5011}"/>
              </a:ext>
            </a:extLst>
          </p:cNvPr>
          <p:cNvPicPr>
            <a:picLocks noChangeAspect="1"/>
          </p:cNvPicPr>
          <p:nvPr/>
        </p:nvPicPr>
        <p:blipFill>
          <a:blip r:embed="rId12"/>
          <a:stretch>
            <a:fillRect/>
          </a:stretch>
        </p:blipFill>
        <p:spPr>
          <a:xfrm>
            <a:off x="-626" y="4669986"/>
            <a:ext cx="3270554" cy="1962332"/>
          </a:xfrm>
          <a:prstGeom prst="rect">
            <a:avLst/>
          </a:prstGeom>
        </p:spPr>
      </p:pic>
      <p:sp>
        <p:nvSpPr>
          <p:cNvPr id="16" name="CasellaDiTesto 15">
            <a:extLst>
              <a:ext uri="{FF2B5EF4-FFF2-40B4-BE49-F238E27FC236}">
                <a16:creationId xmlns:a16="http://schemas.microsoft.com/office/drawing/2014/main" id="{B22613A7-6D8E-5505-BC07-DD861B931BE6}"/>
              </a:ext>
            </a:extLst>
          </p:cNvPr>
          <p:cNvSpPr txBox="1"/>
          <p:nvPr/>
        </p:nvSpPr>
        <p:spPr>
          <a:xfrm>
            <a:off x="2289714" y="4486224"/>
            <a:ext cx="4588380" cy="323165"/>
          </a:xfrm>
          <a:prstGeom prst="rect">
            <a:avLst/>
          </a:prstGeom>
          <a:noFill/>
        </p:spPr>
        <p:txBody>
          <a:bodyPr wrap="square" rtlCol="0">
            <a:spAutoFit/>
          </a:bodyPr>
          <a:lstStyle/>
          <a:p>
            <a:pPr algn="just"/>
            <a:r>
              <a:rPr lang="en-US" sz="1500" b="1" dirty="0">
                <a:latin typeface="Helvetica Neue" panose="02000503000000020004" pitchFamily="2" charset="0"/>
                <a:ea typeface="Helvetica Neue" panose="02000503000000020004" pitchFamily="2" charset="0"/>
                <a:cs typeface="Helvetica Neue" panose="02000503000000020004" pitchFamily="2" charset="0"/>
              </a:rPr>
              <a:t>Invertibility </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Immagine 16">
            <a:extLst>
              <a:ext uri="{FF2B5EF4-FFF2-40B4-BE49-F238E27FC236}">
                <a16:creationId xmlns:a16="http://schemas.microsoft.com/office/drawing/2014/main" id="{F63C42FA-4943-B3B2-06DE-6DD192E5293D}"/>
              </a:ext>
            </a:extLst>
          </p:cNvPr>
          <p:cNvPicPr>
            <a:picLocks noChangeAspect="1"/>
          </p:cNvPicPr>
          <p:nvPr/>
        </p:nvPicPr>
        <p:blipFill>
          <a:blip r:embed="rId13"/>
          <a:stretch>
            <a:fillRect/>
          </a:stretch>
        </p:blipFill>
        <p:spPr>
          <a:xfrm>
            <a:off x="9029314" y="4713933"/>
            <a:ext cx="3068800" cy="1726200"/>
          </a:xfrm>
          <a:prstGeom prst="rect">
            <a:avLst/>
          </a:prstGeom>
        </p:spPr>
      </p:pic>
      <p:pic>
        <p:nvPicPr>
          <p:cNvPr id="18" name="Immagine 17">
            <a:extLst>
              <a:ext uri="{FF2B5EF4-FFF2-40B4-BE49-F238E27FC236}">
                <a16:creationId xmlns:a16="http://schemas.microsoft.com/office/drawing/2014/main" id="{4C94281D-31E9-4EC4-4BFB-959926B97539}"/>
              </a:ext>
            </a:extLst>
          </p:cNvPr>
          <p:cNvPicPr>
            <a:picLocks noChangeAspect="1"/>
          </p:cNvPicPr>
          <p:nvPr/>
        </p:nvPicPr>
        <p:blipFill>
          <a:blip r:embed="rId14"/>
          <a:stretch>
            <a:fillRect/>
          </a:stretch>
        </p:blipFill>
        <p:spPr>
          <a:xfrm>
            <a:off x="6211118" y="4713933"/>
            <a:ext cx="3027000" cy="1816200"/>
          </a:xfrm>
          <a:prstGeom prst="rect">
            <a:avLst/>
          </a:prstGeom>
        </p:spPr>
      </p:pic>
      <p:sp>
        <p:nvSpPr>
          <p:cNvPr id="19" name="CasellaDiTesto 18">
            <a:extLst>
              <a:ext uri="{FF2B5EF4-FFF2-40B4-BE49-F238E27FC236}">
                <a16:creationId xmlns:a16="http://schemas.microsoft.com/office/drawing/2014/main" id="{F47DD025-2EE0-0475-1773-0677E37B9BD3}"/>
              </a:ext>
            </a:extLst>
          </p:cNvPr>
          <p:cNvSpPr txBox="1"/>
          <p:nvPr/>
        </p:nvSpPr>
        <p:spPr>
          <a:xfrm>
            <a:off x="8392231" y="4436934"/>
            <a:ext cx="4588380" cy="323165"/>
          </a:xfrm>
          <a:prstGeom prst="rect">
            <a:avLst/>
          </a:prstGeom>
          <a:noFill/>
        </p:spPr>
        <p:txBody>
          <a:bodyPr wrap="square" rtlCol="0">
            <a:spAutoFit/>
          </a:bodyPr>
          <a:lstStyle/>
          <a:p>
            <a:pPr algn="just"/>
            <a:r>
              <a:rPr lang="en-US" sz="1500" b="1" dirty="0">
                <a:latin typeface="Helvetica Neue" panose="02000503000000020004" pitchFamily="2" charset="0"/>
                <a:ea typeface="Helvetica Neue" panose="02000503000000020004" pitchFamily="2" charset="0"/>
                <a:cs typeface="Helvetica Neue" panose="02000503000000020004" pitchFamily="2" charset="0"/>
              </a:rPr>
              <a:t>Invertibility </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ttangolo 22">
            <a:extLst>
              <a:ext uri="{FF2B5EF4-FFF2-40B4-BE49-F238E27FC236}">
                <a16:creationId xmlns:a16="http://schemas.microsoft.com/office/drawing/2014/main" id="{F4110E70-95CA-2C44-575D-DBF522DB8AB8}"/>
              </a:ext>
            </a:extLst>
          </p:cNvPr>
          <p:cNvSpPr/>
          <p:nvPr/>
        </p:nvSpPr>
        <p:spPr>
          <a:xfrm>
            <a:off x="4924383" y="2748721"/>
            <a:ext cx="211498"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6" name="Titolo 3">
            <a:extLst>
              <a:ext uri="{FF2B5EF4-FFF2-40B4-BE49-F238E27FC236}">
                <a16:creationId xmlns:a16="http://schemas.microsoft.com/office/drawing/2014/main" id="{1EB7D000-9E62-5897-FA70-1D605503E783}"/>
              </a:ext>
            </a:extLst>
          </p:cNvPr>
          <p:cNvSpPr txBox="1">
            <a:spLocks/>
          </p:cNvSpPr>
          <p:nvPr/>
        </p:nvSpPr>
        <p:spPr>
          <a:xfrm>
            <a:off x="1711324" y="450826"/>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SA-NODE: </a:t>
            </a:r>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Results</a:t>
            </a:r>
            <a:endParaRPr lang="en-US" sz="5000" dirty="0"/>
          </a:p>
        </p:txBody>
      </p:sp>
      <p:sp>
        <p:nvSpPr>
          <p:cNvPr id="8" name="Rettangolo 7">
            <a:extLst>
              <a:ext uri="{FF2B5EF4-FFF2-40B4-BE49-F238E27FC236}">
                <a16:creationId xmlns:a16="http://schemas.microsoft.com/office/drawing/2014/main" id="{EC912B5D-7918-6F30-359B-104709E50FC1}"/>
              </a:ext>
            </a:extLst>
          </p:cNvPr>
          <p:cNvSpPr/>
          <p:nvPr/>
        </p:nvSpPr>
        <p:spPr>
          <a:xfrm>
            <a:off x="1185874" y="4050694"/>
            <a:ext cx="792121"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1600" dirty="0">
                <a:solidFill>
                  <a:srgbClr val="FFFFFF"/>
                </a:solidFill>
                <a:latin typeface="Helvetica Neue Medium"/>
                <a:ea typeface="Helvetica Neue Medium"/>
                <a:cs typeface="Helvetica Neue Medium"/>
                <a:sym typeface="Helvetica Neue Medium"/>
              </a:rPr>
              <a:t>d</a:t>
            </a:r>
            <a:endParaRPr lang="en-US" sz="1600" dirty="0">
              <a:solidFill>
                <a:sysClr val="windowText" lastClr="000000"/>
              </a:solidFill>
              <a:latin typeface="Helvetica Neue Medium"/>
              <a:ea typeface="Helvetica Neue Medium"/>
              <a:cs typeface="Helvetica Neue Medium"/>
              <a:sym typeface="Helvetica Neue Medium"/>
            </a:endParaRPr>
          </a:p>
        </p:txBody>
      </p:sp>
      <p:sp>
        <p:nvSpPr>
          <p:cNvPr id="11" name="Rettangolo 10">
            <a:extLst>
              <a:ext uri="{FF2B5EF4-FFF2-40B4-BE49-F238E27FC236}">
                <a16:creationId xmlns:a16="http://schemas.microsoft.com/office/drawing/2014/main" id="{259AE6BF-B62E-D612-2ED6-D192109C9D64}"/>
              </a:ext>
            </a:extLst>
          </p:cNvPr>
          <p:cNvSpPr/>
          <p:nvPr/>
        </p:nvSpPr>
        <p:spPr>
          <a:xfrm>
            <a:off x="7187184" y="4075976"/>
            <a:ext cx="792122"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20" name="CasellaDiTesto 19">
            <a:extLst>
              <a:ext uri="{FF2B5EF4-FFF2-40B4-BE49-F238E27FC236}">
                <a16:creationId xmlns:a16="http://schemas.microsoft.com/office/drawing/2014/main" id="{23E22883-D977-45D5-A2CD-0D498EC4F90B}"/>
              </a:ext>
            </a:extLst>
          </p:cNvPr>
          <p:cNvSpPr txBox="1"/>
          <p:nvPr/>
        </p:nvSpPr>
        <p:spPr>
          <a:xfrm>
            <a:off x="1185874" y="3832616"/>
            <a:ext cx="626775" cy="4847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000" dirty="0">
                <a:latin typeface="Helvetica Neue" panose="02000503000000020004" pitchFamily="2" charset="0"/>
                <a:ea typeface="Helvetica Neue" panose="02000503000000020004" pitchFamily="2" charset="0"/>
                <a:cs typeface="Helvetica Neue" panose="02000503000000020004" pitchFamily="2" charset="0"/>
              </a:rPr>
              <a:t>SA-NODE</a:t>
            </a:r>
            <a:endParaRPr lang="en-US" sz="1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2" name="CasellaDiTesto 21">
            <a:extLst>
              <a:ext uri="{FF2B5EF4-FFF2-40B4-BE49-F238E27FC236}">
                <a16:creationId xmlns:a16="http://schemas.microsoft.com/office/drawing/2014/main" id="{CE08EAAD-FB60-8DC3-8F6B-6BE384B4E28D}"/>
              </a:ext>
            </a:extLst>
          </p:cNvPr>
          <p:cNvSpPr txBox="1"/>
          <p:nvPr/>
        </p:nvSpPr>
        <p:spPr>
          <a:xfrm>
            <a:off x="7199252" y="3829417"/>
            <a:ext cx="626775" cy="4847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000" dirty="0">
                <a:latin typeface="Helvetica Neue" panose="02000503000000020004" pitchFamily="2" charset="0"/>
                <a:ea typeface="Helvetica Neue" panose="02000503000000020004" pitchFamily="2" charset="0"/>
                <a:cs typeface="Helvetica Neue" panose="02000503000000020004" pitchFamily="2" charset="0"/>
              </a:rPr>
              <a:t>SA-NODE</a:t>
            </a:r>
            <a:endParaRPr lang="en-US" sz="1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4C5B-0906-43EA-A66F-65806125AD50}"/>
            </a:ext>
          </a:extLst>
        </p:cNvPr>
        <p:cNvGrpSpPr/>
        <p:nvPr/>
      </p:nvGrpSpPr>
      <p:grpSpPr>
        <a:xfrm>
          <a:off x="0" y="0"/>
          <a:ext cx="0" cy="0"/>
          <a:chOff x="0" y="0"/>
          <a:chExt cx="0" cy="0"/>
        </a:xfrm>
      </p:grpSpPr>
      <p:pic>
        <p:nvPicPr>
          <p:cNvPr id="200" name="salomoneFB.png" descr="salomoneFB.png">
            <a:extLst>
              <a:ext uri="{FF2B5EF4-FFF2-40B4-BE49-F238E27FC236}">
                <a16:creationId xmlns:a16="http://schemas.microsoft.com/office/drawing/2014/main" id="{B21C8625-B12E-EF05-140C-E362ACB4CD0C}"/>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B2BD6E6A-3501-2E82-2B01-F511F0E15C53}"/>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23" name="Rettangolo 22">
            <a:extLst>
              <a:ext uri="{FF2B5EF4-FFF2-40B4-BE49-F238E27FC236}">
                <a16:creationId xmlns:a16="http://schemas.microsoft.com/office/drawing/2014/main" id="{7CF94152-EBE9-E7EB-6B1E-E42D7C28219D}"/>
              </a:ext>
            </a:extLst>
          </p:cNvPr>
          <p:cNvSpPr/>
          <p:nvPr/>
        </p:nvSpPr>
        <p:spPr>
          <a:xfrm>
            <a:off x="4924383" y="2748721"/>
            <a:ext cx="211498"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pic>
        <p:nvPicPr>
          <p:cNvPr id="2" name="Immagine 1" descr="Immagine che contiene testo, diagramma, schermata, numero&#10;&#10;Descrizione generata automaticamente">
            <a:extLst>
              <a:ext uri="{FF2B5EF4-FFF2-40B4-BE49-F238E27FC236}">
                <a16:creationId xmlns:a16="http://schemas.microsoft.com/office/drawing/2014/main" id="{54C028FA-1035-0FAB-98DF-E4D86E640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266" y="1186555"/>
            <a:ext cx="9809155" cy="5517649"/>
          </a:xfrm>
          <a:prstGeom prst="rect">
            <a:avLst/>
          </a:prstGeom>
        </p:spPr>
      </p:pic>
      <p:sp>
        <p:nvSpPr>
          <p:cNvPr id="3" name="Titolo 3">
            <a:extLst>
              <a:ext uri="{FF2B5EF4-FFF2-40B4-BE49-F238E27FC236}">
                <a16:creationId xmlns:a16="http://schemas.microsoft.com/office/drawing/2014/main" id="{3B793E46-3C28-7341-0B45-0755C9628104}"/>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Planting attractors</a:t>
            </a:r>
          </a:p>
        </p:txBody>
      </p:sp>
    </p:spTree>
    <p:extLst>
      <p:ext uri="{BB962C8B-B14F-4D97-AF65-F5344CB8AC3E}">
        <p14:creationId xmlns:p14="http://schemas.microsoft.com/office/powerpoint/2010/main" val="227416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DA962-1482-510B-00A2-00358B64AD5E}"/>
            </a:ext>
          </a:extLst>
        </p:cNvPr>
        <p:cNvGrpSpPr/>
        <p:nvPr/>
      </p:nvGrpSpPr>
      <p:grpSpPr>
        <a:xfrm>
          <a:off x="0" y="0"/>
          <a:ext cx="0" cy="0"/>
          <a:chOff x="0" y="0"/>
          <a:chExt cx="0" cy="0"/>
        </a:xfrm>
      </p:grpSpPr>
      <p:grpSp>
        <p:nvGrpSpPr>
          <p:cNvPr id="12" name="Gruppo 11">
            <a:extLst>
              <a:ext uri="{FF2B5EF4-FFF2-40B4-BE49-F238E27FC236}">
                <a16:creationId xmlns:a16="http://schemas.microsoft.com/office/drawing/2014/main" id="{54ACA415-8FAE-6465-BCA7-C1AF8F09007B}"/>
              </a:ext>
            </a:extLst>
          </p:cNvPr>
          <p:cNvGrpSpPr/>
          <p:nvPr/>
        </p:nvGrpSpPr>
        <p:grpSpPr>
          <a:xfrm>
            <a:off x="3844558" y="1215420"/>
            <a:ext cx="6096000" cy="4717380"/>
            <a:chOff x="113969" y="1659559"/>
            <a:chExt cx="6096000" cy="4717380"/>
          </a:xfrm>
        </p:grpSpPr>
        <p:pic>
          <p:nvPicPr>
            <p:cNvPr id="13" name="Immagine 12" descr="Immagine che contiene testo, diagramma, schermata, Piano&#10;&#10;Descrizione generata automaticamente">
              <a:extLst>
                <a:ext uri="{FF2B5EF4-FFF2-40B4-BE49-F238E27FC236}">
                  <a16:creationId xmlns:a16="http://schemas.microsoft.com/office/drawing/2014/main" id="{9432F26A-0592-A25B-7228-D3A96B7CD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69" y="1659559"/>
              <a:ext cx="6096000" cy="4254500"/>
            </a:xfrm>
            <a:prstGeom prst="rect">
              <a:avLst/>
            </a:prstGeom>
          </p:spPr>
        </p:pic>
        <p:sp>
          <p:nvSpPr>
            <p:cNvPr id="14" name="Rettangolo 13">
              <a:extLst>
                <a:ext uri="{FF2B5EF4-FFF2-40B4-BE49-F238E27FC236}">
                  <a16:creationId xmlns:a16="http://schemas.microsoft.com/office/drawing/2014/main" id="{9F2ED1F9-76F3-79D5-AB22-174BF9347592}"/>
                </a:ext>
              </a:extLst>
            </p:cNvPr>
            <p:cNvSpPr/>
            <p:nvPr/>
          </p:nvSpPr>
          <p:spPr>
            <a:xfrm>
              <a:off x="3275939" y="1661816"/>
              <a:ext cx="2934030" cy="47151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grpSp>
      <p:pic>
        <p:nvPicPr>
          <p:cNvPr id="200" name="salomoneFB.png" descr="salomoneFB.png">
            <a:extLst>
              <a:ext uri="{FF2B5EF4-FFF2-40B4-BE49-F238E27FC236}">
                <a16:creationId xmlns:a16="http://schemas.microsoft.com/office/drawing/2014/main" id="{04B4E758-C9B5-12C4-B46D-D3B75F9F24F1}"/>
              </a:ext>
            </a:extLst>
          </p:cNvPr>
          <p:cNvPicPr>
            <a:picLocks noChangeAspect="1"/>
          </p:cNvPicPr>
          <p:nvPr/>
        </p:nvPicPr>
        <p:blipFill>
          <a:blip r:embed="rId4"/>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E06A25BF-FE08-0405-55F3-10BAC1044CFD}"/>
              </a:ext>
            </a:extLst>
          </p:cNvPr>
          <p:cNvPicPr>
            <a:picLocks noChangeAspect="1"/>
          </p:cNvPicPr>
          <p:nvPr/>
        </p:nvPicPr>
        <p:blipFill>
          <a:blip r:embed="rId5"/>
          <a:stretch>
            <a:fillRect/>
          </a:stretch>
        </p:blipFill>
        <p:spPr>
          <a:xfrm>
            <a:off x="10686421" y="-31344"/>
            <a:ext cx="1487699" cy="1487699"/>
          </a:xfrm>
          <a:prstGeom prst="rect">
            <a:avLst/>
          </a:prstGeom>
          <a:ln w="12700">
            <a:miter lim="400000"/>
          </a:ln>
        </p:spPr>
      </p:pic>
      <p:pic>
        <p:nvPicPr>
          <p:cNvPr id="15" name="Immagine 14" descr="Immagine che contiene schermata, collezione, collage, interno&#10;&#10;Descrizione generata automaticamente">
            <a:extLst>
              <a:ext uri="{FF2B5EF4-FFF2-40B4-BE49-F238E27FC236}">
                <a16:creationId xmlns:a16="http://schemas.microsoft.com/office/drawing/2014/main" id="{72D94F01-9AD4-203B-E327-A4CCCA113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683" y="1762349"/>
            <a:ext cx="3160643" cy="3160643"/>
          </a:xfrm>
          <a:prstGeom prst="rect">
            <a:avLst/>
          </a:prstGeom>
        </p:spPr>
      </p:pic>
      <p:pic>
        <p:nvPicPr>
          <p:cNvPr id="17" name="Immagine 16">
            <a:extLst>
              <a:ext uri="{FF2B5EF4-FFF2-40B4-BE49-F238E27FC236}">
                <a16:creationId xmlns:a16="http://schemas.microsoft.com/office/drawing/2014/main" id="{13A17372-0468-CF69-57AC-750EB149A8F6}"/>
              </a:ext>
            </a:extLst>
          </p:cNvPr>
          <p:cNvPicPr>
            <a:picLocks noChangeAspect="1"/>
          </p:cNvPicPr>
          <p:nvPr/>
        </p:nvPicPr>
        <p:blipFill>
          <a:blip r:embed="rId7"/>
          <a:stretch>
            <a:fillRect/>
          </a:stretch>
        </p:blipFill>
        <p:spPr>
          <a:xfrm>
            <a:off x="7033524" y="5894170"/>
            <a:ext cx="5220951" cy="753928"/>
          </a:xfrm>
          <a:prstGeom prst="rect">
            <a:avLst/>
          </a:prstGeom>
        </p:spPr>
      </p:pic>
      <p:pic>
        <p:nvPicPr>
          <p:cNvPr id="18" name="Immagine 17">
            <a:extLst>
              <a:ext uri="{FF2B5EF4-FFF2-40B4-BE49-F238E27FC236}">
                <a16:creationId xmlns:a16="http://schemas.microsoft.com/office/drawing/2014/main" id="{FDDA1DF0-23E4-362C-196C-041561CDEE4F}"/>
              </a:ext>
            </a:extLst>
          </p:cNvPr>
          <p:cNvPicPr>
            <a:picLocks noChangeAspect="1"/>
          </p:cNvPicPr>
          <p:nvPr/>
        </p:nvPicPr>
        <p:blipFill>
          <a:blip r:embed="rId8"/>
          <a:stretch>
            <a:fillRect/>
          </a:stretch>
        </p:blipFill>
        <p:spPr>
          <a:xfrm>
            <a:off x="7553740" y="2818547"/>
            <a:ext cx="4002819" cy="1926422"/>
          </a:xfrm>
          <a:prstGeom prst="rect">
            <a:avLst/>
          </a:prstGeom>
        </p:spPr>
      </p:pic>
      <p:sp>
        <p:nvSpPr>
          <p:cNvPr id="19" name="CasellaDiTesto 18">
            <a:extLst>
              <a:ext uri="{FF2B5EF4-FFF2-40B4-BE49-F238E27FC236}">
                <a16:creationId xmlns:a16="http://schemas.microsoft.com/office/drawing/2014/main" id="{3CB4C77D-A144-F81D-9909-3A8472C26307}"/>
              </a:ext>
            </a:extLst>
          </p:cNvPr>
          <p:cNvSpPr txBox="1"/>
          <p:nvPr/>
        </p:nvSpPr>
        <p:spPr>
          <a:xfrm>
            <a:off x="54345" y="5187922"/>
            <a:ext cx="4072382" cy="1754326"/>
          </a:xfrm>
          <a:prstGeom prst="rect">
            <a:avLst/>
          </a:prstGeom>
          <a:noFill/>
        </p:spPr>
        <p:txBody>
          <a:bodyPr wrap="square" rtlCol="0">
            <a:spAutoFit/>
          </a:bodyPr>
          <a:lstStyle/>
          <a:p>
            <a:pPr algn="just"/>
            <a:r>
              <a:rPr lang="en-US" sz="900" dirty="0"/>
              <a:t>Once again Mr. Costner has dragged out a movie for far longer than necessary. Aside from the terrific sea rescue sequences, of which there are very few I just did not care about any of the characters. Most of us have ghosts in the closet, and Costner's character are realized early on, and then forgotten until much later, by which time I did not care. The character we should really care about is a very cocky, overconfident Ashton Kutcher. The problem is he comes off as kid who thinks he's better than anyone else around him and shows no signs of a cluttered closet. His only obstacle appears to be winning over Costner. Finally when we are well past the half way point of this stinker, Costner tells us all about Kutcher's ghosts. We are told why Kutcher is driven to be the best with no prior inkling or foreshadowing. No magic here, it was all I could do to keep from turning it off an hour in.</a:t>
            </a:r>
          </a:p>
        </p:txBody>
      </p:sp>
      <p:sp>
        <p:nvSpPr>
          <p:cNvPr id="22" name="Freccia destra 21">
            <a:extLst>
              <a:ext uri="{FF2B5EF4-FFF2-40B4-BE49-F238E27FC236}">
                <a16:creationId xmlns:a16="http://schemas.microsoft.com/office/drawing/2014/main" id="{25CF55F3-F526-6A5D-32BE-11D73F9F1DC6}"/>
              </a:ext>
            </a:extLst>
          </p:cNvPr>
          <p:cNvSpPr/>
          <p:nvPr/>
        </p:nvSpPr>
        <p:spPr>
          <a:xfrm>
            <a:off x="4153722" y="5951893"/>
            <a:ext cx="535618" cy="1653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23" name="CasellaDiTesto 22">
            <a:extLst>
              <a:ext uri="{FF2B5EF4-FFF2-40B4-BE49-F238E27FC236}">
                <a16:creationId xmlns:a16="http://schemas.microsoft.com/office/drawing/2014/main" id="{8BC62182-9E89-CDE4-BDA6-9CA2AC5843C3}"/>
              </a:ext>
            </a:extLst>
          </p:cNvPr>
          <p:cNvSpPr txBox="1"/>
          <p:nvPr/>
        </p:nvSpPr>
        <p:spPr>
          <a:xfrm>
            <a:off x="1324491" y="1052863"/>
            <a:ext cx="772647"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IMDB</a:t>
            </a:r>
          </a:p>
        </p:txBody>
      </p:sp>
      <p:sp>
        <p:nvSpPr>
          <p:cNvPr id="25" name="CasellaDiTesto 24">
            <a:extLst>
              <a:ext uri="{FF2B5EF4-FFF2-40B4-BE49-F238E27FC236}">
                <a16:creationId xmlns:a16="http://schemas.microsoft.com/office/drawing/2014/main" id="{020A6A2E-5EA6-0227-4EEF-E6E8E2728DE5}"/>
              </a:ext>
            </a:extLst>
          </p:cNvPr>
          <p:cNvSpPr txBox="1"/>
          <p:nvPr/>
        </p:nvSpPr>
        <p:spPr>
          <a:xfrm>
            <a:off x="1438027" y="4617714"/>
            <a:ext cx="884858"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INPUT</a:t>
            </a:r>
          </a:p>
        </p:txBody>
      </p:sp>
      <p:sp>
        <p:nvSpPr>
          <p:cNvPr id="26" name="CasellaDiTesto 25">
            <a:extLst>
              <a:ext uri="{FF2B5EF4-FFF2-40B4-BE49-F238E27FC236}">
                <a16:creationId xmlns:a16="http://schemas.microsoft.com/office/drawing/2014/main" id="{94873982-CBDE-6423-D9B2-DB6AA4F93AC1}"/>
              </a:ext>
            </a:extLst>
          </p:cNvPr>
          <p:cNvSpPr txBox="1"/>
          <p:nvPr/>
        </p:nvSpPr>
        <p:spPr>
          <a:xfrm>
            <a:off x="4808395" y="5554847"/>
            <a:ext cx="1160254"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a:solidFill>
                  <a:srgbClr val="000000"/>
                </a:solidFill>
                <a:sym typeface="Helvetica Neue"/>
              </a:rPr>
              <a:t>Target: 0</a:t>
            </a:r>
            <a:endParaRPr lang="en-US" sz="2400" dirty="0">
              <a:solidFill>
                <a:srgbClr val="000000"/>
              </a:solidFill>
              <a:sym typeface="Helvetica Neue"/>
            </a:endParaRPr>
          </a:p>
        </p:txBody>
      </p:sp>
      <p:sp>
        <p:nvSpPr>
          <p:cNvPr id="2" name="CasellaDiTesto 1">
            <a:extLst>
              <a:ext uri="{FF2B5EF4-FFF2-40B4-BE49-F238E27FC236}">
                <a16:creationId xmlns:a16="http://schemas.microsoft.com/office/drawing/2014/main" id="{141940C6-6683-BEBB-9B11-C3B8307B11FD}"/>
              </a:ext>
            </a:extLst>
          </p:cNvPr>
          <p:cNvSpPr txBox="1"/>
          <p:nvPr/>
        </p:nvSpPr>
        <p:spPr>
          <a:xfrm>
            <a:off x="4545313" y="1077556"/>
            <a:ext cx="17604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Transformer</a:t>
            </a:r>
          </a:p>
        </p:txBody>
      </p:sp>
      <p:sp>
        <p:nvSpPr>
          <p:cNvPr id="3" name="Titolo 3">
            <a:extLst>
              <a:ext uri="{FF2B5EF4-FFF2-40B4-BE49-F238E27FC236}">
                <a16:creationId xmlns:a16="http://schemas.microsoft.com/office/drawing/2014/main" id="{54A11CC7-8192-FDB3-039B-6B0EC4AF2E5E}"/>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Results III</a:t>
            </a:r>
          </a:p>
        </p:txBody>
      </p:sp>
    </p:spTree>
    <p:extLst>
      <p:ext uri="{BB962C8B-B14F-4D97-AF65-F5344CB8AC3E}">
        <p14:creationId xmlns:p14="http://schemas.microsoft.com/office/powerpoint/2010/main" val="3951537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6CFEC-ED52-AE64-CBC8-30A01B9D426F}"/>
            </a:ext>
          </a:extLst>
        </p:cNvPr>
        <p:cNvGrpSpPr/>
        <p:nvPr/>
      </p:nvGrpSpPr>
      <p:grpSpPr>
        <a:xfrm>
          <a:off x="0" y="0"/>
          <a:ext cx="0" cy="0"/>
          <a:chOff x="0" y="0"/>
          <a:chExt cx="0" cy="0"/>
        </a:xfrm>
      </p:grpSpPr>
      <p:pic>
        <p:nvPicPr>
          <p:cNvPr id="192" name="salomoneFB.png">
            <a:extLst>
              <a:ext uri="{FF2B5EF4-FFF2-40B4-BE49-F238E27FC236}">
                <a16:creationId xmlns:a16="http://schemas.microsoft.com/office/drawing/2014/main" id="{123DB23D-9842-325D-90B1-9E2B0CAC636E}"/>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193" name="Tavola-disegno-25-copia.png" descr="Tavola-disegno-25-copia.png">
            <a:extLst>
              <a:ext uri="{FF2B5EF4-FFF2-40B4-BE49-F238E27FC236}">
                <a16:creationId xmlns:a16="http://schemas.microsoft.com/office/drawing/2014/main" id="{E590F6F5-747A-0160-C35C-B021A879AC42}"/>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2" name="Titolo 3">
            <a:extLst>
              <a:ext uri="{FF2B5EF4-FFF2-40B4-BE49-F238E27FC236}">
                <a16:creationId xmlns:a16="http://schemas.microsoft.com/office/drawing/2014/main" id="{1E4F3EC3-03EA-3DA1-1968-C70691B380DE}"/>
              </a:ext>
            </a:extLst>
          </p:cNvPr>
          <p:cNvSpPr txBox="1">
            <a:spLocks/>
          </p:cNvSpPr>
          <p:nvPr/>
        </p:nvSpPr>
        <p:spPr>
          <a:xfrm>
            <a:off x="1711324" y="450826"/>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Neural</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a:t>
            </a:r>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ODEs</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(NODE)</a:t>
            </a:r>
            <a:endParaRPr lang="en-US" sz="5000" dirty="0"/>
          </a:p>
        </p:txBody>
      </p:sp>
      <p:pic>
        <p:nvPicPr>
          <p:cNvPr id="3" name="Immagine 2">
            <a:extLst>
              <a:ext uri="{FF2B5EF4-FFF2-40B4-BE49-F238E27FC236}">
                <a16:creationId xmlns:a16="http://schemas.microsoft.com/office/drawing/2014/main" id="{3D64BC56-789D-0E07-4821-9B8F431B25B8}"/>
              </a:ext>
            </a:extLst>
          </p:cNvPr>
          <p:cNvPicPr>
            <a:picLocks noChangeAspect="1"/>
          </p:cNvPicPr>
          <p:nvPr/>
        </p:nvPicPr>
        <p:blipFill>
          <a:blip r:embed="rId5"/>
          <a:stretch>
            <a:fillRect/>
          </a:stretch>
        </p:blipFill>
        <p:spPr>
          <a:xfrm>
            <a:off x="9053707" y="1900387"/>
            <a:ext cx="2675636" cy="2974510"/>
          </a:xfrm>
          <a:prstGeom prst="rect">
            <a:avLst/>
          </a:prstGeom>
        </p:spPr>
      </p:pic>
      <p:pic>
        <p:nvPicPr>
          <p:cNvPr id="4" name="Immagine 3">
            <a:extLst>
              <a:ext uri="{FF2B5EF4-FFF2-40B4-BE49-F238E27FC236}">
                <a16:creationId xmlns:a16="http://schemas.microsoft.com/office/drawing/2014/main" id="{FADF1FCA-0C5B-F60E-6886-3D8A289A79F8}"/>
              </a:ext>
            </a:extLst>
          </p:cNvPr>
          <p:cNvPicPr>
            <a:picLocks noChangeAspect="1"/>
          </p:cNvPicPr>
          <p:nvPr/>
        </p:nvPicPr>
        <p:blipFill>
          <a:blip r:embed="rId6"/>
          <a:stretch>
            <a:fillRect/>
          </a:stretch>
        </p:blipFill>
        <p:spPr>
          <a:xfrm>
            <a:off x="1072097" y="4576067"/>
            <a:ext cx="2565821" cy="553182"/>
          </a:xfrm>
          <a:prstGeom prst="rect">
            <a:avLst/>
          </a:prstGeom>
        </p:spPr>
      </p:pic>
      <p:pic>
        <p:nvPicPr>
          <p:cNvPr id="7" name="Immagine 6">
            <a:extLst>
              <a:ext uri="{FF2B5EF4-FFF2-40B4-BE49-F238E27FC236}">
                <a16:creationId xmlns:a16="http://schemas.microsoft.com/office/drawing/2014/main" id="{57286C8A-9C99-C1F1-5119-B04F17A5CC5A}"/>
              </a:ext>
            </a:extLst>
          </p:cNvPr>
          <p:cNvPicPr>
            <a:picLocks noChangeAspect="1"/>
          </p:cNvPicPr>
          <p:nvPr/>
        </p:nvPicPr>
        <p:blipFill>
          <a:blip r:embed="rId7"/>
          <a:stretch>
            <a:fillRect/>
          </a:stretch>
        </p:blipFill>
        <p:spPr>
          <a:xfrm>
            <a:off x="131191" y="2346609"/>
            <a:ext cx="4418833" cy="455998"/>
          </a:xfrm>
          <a:prstGeom prst="rect">
            <a:avLst/>
          </a:prstGeom>
        </p:spPr>
      </p:pic>
      <p:sp>
        <p:nvSpPr>
          <p:cNvPr id="8" name="Motivation">
            <a:extLst>
              <a:ext uri="{FF2B5EF4-FFF2-40B4-BE49-F238E27FC236}">
                <a16:creationId xmlns:a16="http://schemas.microsoft.com/office/drawing/2014/main" id="{FD0AC967-DB3D-A75E-1AA1-8685F23AB7FD}"/>
              </a:ext>
            </a:extLst>
          </p:cNvPr>
          <p:cNvSpPr txBox="1">
            <a:spLocks/>
          </p:cNvSpPr>
          <p:nvPr/>
        </p:nvSpPr>
        <p:spPr>
          <a:xfrm>
            <a:off x="583985" y="1582789"/>
            <a:ext cx="3729032"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85000" lnSpcReduction="200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err="1"/>
              <a:t>Residual</a:t>
            </a:r>
            <a:r>
              <a:rPr lang="it-IT" sz="2750" dirty="0"/>
              <a:t> </a:t>
            </a:r>
            <a:r>
              <a:rPr lang="it-IT" sz="2750" dirty="0" err="1"/>
              <a:t>Neural</a:t>
            </a:r>
            <a:r>
              <a:rPr lang="it-IT" sz="2750" dirty="0"/>
              <a:t> Network t=1,…T</a:t>
            </a:r>
          </a:p>
        </p:txBody>
      </p:sp>
      <p:pic>
        <p:nvPicPr>
          <p:cNvPr id="9" name="Immagine 8">
            <a:extLst>
              <a:ext uri="{FF2B5EF4-FFF2-40B4-BE49-F238E27FC236}">
                <a16:creationId xmlns:a16="http://schemas.microsoft.com/office/drawing/2014/main" id="{F3C10D36-F906-4417-EEA5-56279437BEA5}"/>
              </a:ext>
            </a:extLst>
          </p:cNvPr>
          <p:cNvPicPr>
            <a:picLocks noChangeAspect="1"/>
          </p:cNvPicPr>
          <p:nvPr/>
        </p:nvPicPr>
        <p:blipFill>
          <a:blip r:embed="rId8"/>
          <a:stretch>
            <a:fillRect/>
          </a:stretch>
        </p:blipFill>
        <p:spPr>
          <a:xfrm>
            <a:off x="1944875" y="3547702"/>
            <a:ext cx="962917" cy="215826"/>
          </a:xfrm>
          <a:prstGeom prst="rect">
            <a:avLst/>
          </a:prstGeom>
        </p:spPr>
      </p:pic>
      <p:sp>
        <p:nvSpPr>
          <p:cNvPr id="10" name="Freccia giù 9">
            <a:extLst>
              <a:ext uri="{FF2B5EF4-FFF2-40B4-BE49-F238E27FC236}">
                <a16:creationId xmlns:a16="http://schemas.microsoft.com/office/drawing/2014/main" id="{7A51AA5A-1347-304A-385C-30FE842B9ED3}"/>
              </a:ext>
            </a:extLst>
          </p:cNvPr>
          <p:cNvSpPr/>
          <p:nvPr/>
        </p:nvSpPr>
        <p:spPr>
          <a:xfrm>
            <a:off x="2355007" y="2994600"/>
            <a:ext cx="241889" cy="357942"/>
          </a:xfrm>
          <a:prstGeom prst="down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11" name="Freccia giù 10">
            <a:extLst>
              <a:ext uri="{FF2B5EF4-FFF2-40B4-BE49-F238E27FC236}">
                <a16:creationId xmlns:a16="http://schemas.microsoft.com/office/drawing/2014/main" id="{A7A569C8-2DC0-062C-4AE7-C11328A0E09D}"/>
              </a:ext>
            </a:extLst>
          </p:cNvPr>
          <p:cNvSpPr/>
          <p:nvPr/>
        </p:nvSpPr>
        <p:spPr>
          <a:xfrm>
            <a:off x="2327556" y="4003942"/>
            <a:ext cx="241889" cy="357942"/>
          </a:xfrm>
          <a:prstGeom prst="down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12" name="CasellaDiTesto 11">
            <a:extLst>
              <a:ext uri="{FF2B5EF4-FFF2-40B4-BE49-F238E27FC236}">
                <a16:creationId xmlns:a16="http://schemas.microsoft.com/office/drawing/2014/main" id="{2CC64346-0DD5-FF5C-862B-C0DE371B1CEC}"/>
              </a:ext>
            </a:extLst>
          </p:cNvPr>
          <p:cNvSpPr txBox="1"/>
          <p:nvPr/>
        </p:nvSpPr>
        <p:spPr>
          <a:xfrm>
            <a:off x="39905" y="4408579"/>
            <a:ext cx="878446"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NODE</a:t>
            </a:r>
          </a:p>
        </p:txBody>
      </p:sp>
      <p:cxnSp>
        <p:nvCxnSpPr>
          <p:cNvPr id="17" name="Connettore 2 16">
            <a:extLst>
              <a:ext uri="{FF2B5EF4-FFF2-40B4-BE49-F238E27FC236}">
                <a16:creationId xmlns:a16="http://schemas.microsoft.com/office/drawing/2014/main" id="{E7E76315-5E0D-1F12-63A4-AC057B9F392D}"/>
              </a:ext>
            </a:extLst>
          </p:cNvPr>
          <p:cNvCxnSpPr>
            <a:stCxn id="4" idx="2"/>
          </p:cNvCxnSpPr>
          <p:nvPr/>
        </p:nvCxnSpPr>
        <p:spPr>
          <a:xfrm>
            <a:off x="2355007" y="5129248"/>
            <a:ext cx="1183721" cy="247424"/>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8" name="CasellaDiTesto 17">
            <a:extLst>
              <a:ext uri="{FF2B5EF4-FFF2-40B4-BE49-F238E27FC236}">
                <a16:creationId xmlns:a16="http://schemas.microsoft.com/office/drawing/2014/main" id="{8B9DE9C5-D592-5DFF-5E55-CB82BD056A42}"/>
              </a:ext>
            </a:extLst>
          </p:cNvPr>
          <p:cNvSpPr txBox="1"/>
          <p:nvPr/>
        </p:nvSpPr>
        <p:spPr>
          <a:xfrm>
            <a:off x="3637916" y="4885670"/>
            <a:ext cx="2121415"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Neural Network</a:t>
            </a:r>
          </a:p>
        </p:txBody>
      </p:sp>
      <p:cxnSp>
        <p:nvCxnSpPr>
          <p:cNvPr id="26" name="Connettore 2 25">
            <a:extLst>
              <a:ext uri="{FF2B5EF4-FFF2-40B4-BE49-F238E27FC236}">
                <a16:creationId xmlns:a16="http://schemas.microsoft.com/office/drawing/2014/main" id="{52309EE7-99CD-F89B-B6A2-FDD39F6F9397}"/>
              </a:ext>
            </a:extLst>
          </p:cNvPr>
          <p:cNvCxnSpPr/>
          <p:nvPr/>
        </p:nvCxnSpPr>
        <p:spPr>
          <a:xfrm flipV="1">
            <a:off x="3758000" y="3959352"/>
            <a:ext cx="912107" cy="893305"/>
          </a:xfrm>
          <a:prstGeom prst="straightConnector1">
            <a:avLst/>
          </a:prstGeom>
          <a:noFill/>
          <a:ln w="254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8" name="Immagine 27">
            <a:extLst>
              <a:ext uri="{FF2B5EF4-FFF2-40B4-BE49-F238E27FC236}">
                <a16:creationId xmlns:a16="http://schemas.microsoft.com/office/drawing/2014/main" id="{A1597B45-1A28-EA9B-8246-0B6C8F5048CB}"/>
              </a:ext>
            </a:extLst>
          </p:cNvPr>
          <p:cNvPicPr>
            <a:picLocks noChangeAspect="1"/>
          </p:cNvPicPr>
          <p:nvPr/>
        </p:nvPicPr>
        <p:blipFill>
          <a:blip r:embed="rId9"/>
          <a:stretch>
            <a:fillRect/>
          </a:stretch>
        </p:blipFill>
        <p:spPr>
          <a:xfrm>
            <a:off x="4731565" y="3577770"/>
            <a:ext cx="3415507" cy="455997"/>
          </a:xfrm>
          <a:prstGeom prst="rect">
            <a:avLst/>
          </a:prstGeom>
        </p:spPr>
      </p:pic>
      <p:pic>
        <p:nvPicPr>
          <p:cNvPr id="29" name="Immagine 28">
            <a:extLst>
              <a:ext uri="{FF2B5EF4-FFF2-40B4-BE49-F238E27FC236}">
                <a16:creationId xmlns:a16="http://schemas.microsoft.com/office/drawing/2014/main" id="{45E96605-AA76-659F-AD7D-ABAFA20BA4BF}"/>
              </a:ext>
            </a:extLst>
          </p:cNvPr>
          <p:cNvPicPr>
            <a:picLocks noChangeAspect="1"/>
          </p:cNvPicPr>
          <p:nvPr/>
        </p:nvPicPr>
        <p:blipFill>
          <a:blip r:embed="rId10"/>
          <a:stretch>
            <a:fillRect/>
          </a:stretch>
        </p:blipFill>
        <p:spPr>
          <a:xfrm>
            <a:off x="5506208" y="1826719"/>
            <a:ext cx="478228" cy="296046"/>
          </a:xfrm>
          <a:prstGeom prst="rect">
            <a:avLst/>
          </a:prstGeom>
        </p:spPr>
      </p:pic>
      <p:sp>
        <p:nvSpPr>
          <p:cNvPr id="30" name="CasellaDiTesto 29">
            <a:extLst>
              <a:ext uri="{FF2B5EF4-FFF2-40B4-BE49-F238E27FC236}">
                <a16:creationId xmlns:a16="http://schemas.microsoft.com/office/drawing/2014/main" id="{121F4976-44EC-2EF9-83CD-6233AB7C3B39}"/>
              </a:ext>
            </a:extLst>
          </p:cNvPr>
          <p:cNvSpPr txBox="1"/>
          <p:nvPr/>
        </p:nvSpPr>
        <p:spPr>
          <a:xfrm>
            <a:off x="6096000" y="1523721"/>
            <a:ext cx="1869935"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Weight matrix</a:t>
            </a:r>
          </a:p>
        </p:txBody>
      </p:sp>
      <p:sp>
        <p:nvSpPr>
          <p:cNvPr id="31" name="CasellaDiTesto 30">
            <a:extLst>
              <a:ext uri="{FF2B5EF4-FFF2-40B4-BE49-F238E27FC236}">
                <a16:creationId xmlns:a16="http://schemas.microsoft.com/office/drawing/2014/main" id="{3E2C30C7-2676-DB8C-F605-304DB3AC5B7D}"/>
              </a:ext>
            </a:extLst>
          </p:cNvPr>
          <p:cNvSpPr txBox="1"/>
          <p:nvPr/>
        </p:nvSpPr>
        <p:spPr>
          <a:xfrm>
            <a:off x="7704198" y="5119630"/>
            <a:ext cx="4084773" cy="1559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500" dirty="0">
                <a:solidFill>
                  <a:srgbClr val="000000"/>
                </a:solidFill>
                <a:sym typeface="Helvetica Neue"/>
              </a:rPr>
              <a:t>Training process can be done:</a:t>
            </a:r>
          </a:p>
          <a:p>
            <a:pPr marL="342900" indent="-342900" defTabSz="1219169" hangingPunct="0">
              <a:lnSpc>
                <a:spcPct val="90000"/>
              </a:lnSpc>
              <a:spcBef>
                <a:spcPts val="2250"/>
              </a:spcBef>
              <a:buFont typeface="Arial" panose="020B0604020202020204" pitchFamily="34" charset="0"/>
              <a:buChar char="•"/>
            </a:pPr>
            <a:r>
              <a:rPr lang="en-US" sz="1500" dirty="0"/>
              <a:t>Automatic differentiation</a:t>
            </a:r>
          </a:p>
          <a:p>
            <a:pPr marL="342900" indent="-342900" defTabSz="1219169" hangingPunct="0">
              <a:lnSpc>
                <a:spcPct val="90000"/>
              </a:lnSpc>
              <a:spcBef>
                <a:spcPts val="2250"/>
              </a:spcBef>
              <a:buFont typeface="Arial" panose="020B0604020202020204" pitchFamily="34" charset="0"/>
              <a:buChar char="•"/>
            </a:pPr>
            <a:r>
              <a:rPr lang="en-US" sz="1500" dirty="0">
                <a:solidFill>
                  <a:srgbClr val="000000"/>
                </a:solidFill>
                <a:sym typeface="Helvetica Neue"/>
              </a:rPr>
              <a:t>Adjoint sensitivity method (cont. Back. Prop) </a:t>
            </a:r>
          </a:p>
        </p:txBody>
      </p:sp>
      <p:pic>
        <p:nvPicPr>
          <p:cNvPr id="32" name="Immagine 31">
            <a:extLst>
              <a:ext uri="{FF2B5EF4-FFF2-40B4-BE49-F238E27FC236}">
                <a16:creationId xmlns:a16="http://schemas.microsoft.com/office/drawing/2014/main" id="{84649087-751B-28F7-15B7-0A4FEBB6C6CD}"/>
              </a:ext>
            </a:extLst>
          </p:cNvPr>
          <p:cNvPicPr>
            <a:picLocks noChangeAspect="1"/>
          </p:cNvPicPr>
          <p:nvPr/>
        </p:nvPicPr>
        <p:blipFill>
          <a:blip r:embed="rId11"/>
          <a:stretch>
            <a:fillRect/>
          </a:stretch>
        </p:blipFill>
        <p:spPr>
          <a:xfrm>
            <a:off x="222212" y="6117802"/>
            <a:ext cx="2740216" cy="454598"/>
          </a:xfrm>
          <a:prstGeom prst="rect">
            <a:avLst/>
          </a:prstGeom>
        </p:spPr>
      </p:pic>
      <p:sp>
        <p:nvSpPr>
          <p:cNvPr id="33" name="CasellaDiTesto 32">
            <a:extLst>
              <a:ext uri="{FF2B5EF4-FFF2-40B4-BE49-F238E27FC236}">
                <a16:creationId xmlns:a16="http://schemas.microsoft.com/office/drawing/2014/main" id="{C89FB318-46D3-C473-59F5-0E47E6E33C6F}"/>
              </a:ext>
            </a:extLst>
          </p:cNvPr>
          <p:cNvSpPr txBox="1"/>
          <p:nvPr/>
        </p:nvSpPr>
        <p:spPr>
          <a:xfrm>
            <a:off x="763867" y="5369501"/>
            <a:ext cx="2001445"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Loss Function:</a:t>
            </a:r>
          </a:p>
        </p:txBody>
      </p:sp>
      <p:sp>
        <p:nvSpPr>
          <p:cNvPr id="34" name="CasellaDiTesto 33">
            <a:extLst>
              <a:ext uri="{FF2B5EF4-FFF2-40B4-BE49-F238E27FC236}">
                <a16:creationId xmlns:a16="http://schemas.microsoft.com/office/drawing/2014/main" id="{602B5E20-47A1-E88C-C0B4-DA5B20DA3027}"/>
              </a:ext>
            </a:extLst>
          </p:cNvPr>
          <p:cNvSpPr txBox="1"/>
          <p:nvPr/>
        </p:nvSpPr>
        <p:spPr>
          <a:xfrm>
            <a:off x="3758133" y="6068103"/>
            <a:ext cx="3323217"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1500" dirty="0"/>
              <a:t>  identifies the vector target associated. </a:t>
            </a:r>
            <a:endParaRPr lang="en-US" sz="1500" dirty="0">
              <a:solidFill>
                <a:srgbClr val="000000"/>
              </a:solidFill>
              <a:sym typeface="Helvetica Neue"/>
            </a:endParaRPr>
          </a:p>
        </p:txBody>
      </p:sp>
      <p:pic>
        <p:nvPicPr>
          <p:cNvPr id="35" name="Immagine 34">
            <a:extLst>
              <a:ext uri="{FF2B5EF4-FFF2-40B4-BE49-F238E27FC236}">
                <a16:creationId xmlns:a16="http://schemas.microsoft.com/office/drawing/2014/main" id="{D76B4636-FA3D-C491-12C3-693B7879D5FC}"/>
              </a:ext>
            </a:extLst>
          </p:cNvPr>
          <p:cNvPicPr>
            <a:picLocks noChangeAspect="1"/>
          </p:cNvPicPr>
          <p:nvPr/>
        </p:nvPicPr>
        <p:blipFill>
          <a:blip r:embed="rId12"/>
          <a:stretch>
            <a:fillRect/>
          </a:stretch>
        </p:blipFill>
        <p:spPr>
          <a:xfrm>
            <a:off x="3684975" y="6381642"/>
            <a:ext cx="146050" cy="215900"/>
          </a:xfrm>
          <a:prstGeom prst="rect">
            <a:avLst/>
          </a:prstGeom>
        </p:spPr>
      </p:pic>
    </p:spTree>
    <p:extLst>
      <p:ext uri="{BB962C8B-B14F-4D97-AF65-F5344CB8AC3E}">
        <p14:creationId xmlns:p14="http://schemas.microsoft.com/office/powerpoint/2010/main" val="3847433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alomoneFB.png" descr="salomoneFB.png"/>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183" name="Tavola-disegno-25-copia.png" descr="Tavola-disegno-25-copia.png"/>
          <p:cNvPicPr>
            <a:picLocks noChangeAspect="1"/>
          </p:cNvPicPr>
          <p:nvPr/>
        </p:nvPicPr>
        <p:blipFill>
          <a:blip r:embed="rId4"/>
          <a:stretch>
            <a:fillRect/>
          </a:stretch>
        </p:blipFill>
        <p:spPr>
          <a:xfrm>
            <a:off x="10686421" y="-31344"/>
            <a:ext cx="1487699" cy="1487699"/>
          </a:xfrm>
          <a:prstGeom prst="rect">
            <a:avLst/>
          </a:prstGeom>
          <a:ln w="12700">
            <a:miter lim="400000"/>
          </a:ln>
        </p:spPr>
      </p:pic>
      <p:pic>
        <p:nvPicPr>
          <p:cNvPr id="2" name="Immagine 7" descr="Immagine che contiene diagramma&#10;&#10;Descrizione generata automaticamente">
            <a:extLst>
              <a:ext uri="{FF2B5EF4-FFF2-40B4-BE49-F238E27FC236}">
                <a16:creationId xmlns:a16="http://schemas.microsoft.com/office/drawing/2014/main" id="{AA9EBA9C-BF1A-C503-4D28-2E6297CDFD83}"/>
              </a:ext>
            </a:extLst>
          </p:cNvPr>
          <p:cNvPicPr>
            <a:picLocks noChangeAspect="1"/>
          </p:cNvPicPr>
          <p:nvPr/>
        </p:nvPicPr>
        <p:blipFill>
          <a:blip r:embed="rId5"/>
          <a:stretch>
            <a:fillRect/>
          </a:stretch>
        </p:blipFill>
        <p:spPr>
          <a:xfrm>
            <a:off x="244296" y="1220190"/>
            <a:ext cx="5927904" cy="3331742"/>
          </a:xfrm>
          <a:prstGeom prst="rect">
            <a:avLst/>
          </a:prstGeom>
        </p:spPr>
      </p:pic>
      <p:sp>
        <p:nvSpPr>
          <p:cNvPr id="3" name="AutoShape 2" descr="Visualize the concept of a complex machine learning model as a literal black box, surrounded by intricate circuits and algorithms represented as a maze. The box sits at the center, shrouded in mystery, with question marks floating around it, symbolizing the opacity and the challenge of understanding what goes on inside. The maze around the box illustrates the complexity and the convoluted path data takes through the model, making it difficult for even its creators to trace. This image should capture the essence of why these advanced models are often referred to as 'black boxes' in the field of artificial intelligence and machine learning. The style should be a blend of digital and abstract, emphasizing the contrast between the clarity outside the box and the unknowable darkness within.">
            <a:extLst>
              <a:ext uri="{FF2B5EF4-FFF2-40B4-BE49-F238E27FC236}">
                <a16:creationId xmlns:a16="http://schemas.microsoft.com/office/drawing/2014/main" id="{768D1F00-69F3-8C95-14EB-64AE50475664}"/>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7" name="Freccia destra 6">
            <a:extLst>
              <a:ext uri="{FF2B5EF4-FFF2-40B4-BE49-F238E27FC236}">
                <a16:creationId xmlns:a16="http://schemas.microsoft.com/office/drawing/2014/main" id="{D9B771C0-EBB4-6E22-9405-9B1CD6A2DFEF}"/>
              </a:ext>
            </a:extLst>
          </p:cNvPr>
          <p:cNvSpPr/>
          <p:nvPr/>
        </p:nvSpPr>
        <p:spPr>
          <a:xfrm>
            <a:off x="5632450" y="2590558"/>
            <a:ext cx="774700" cy="591006"/>
          </a:xfrm>
          <a:prstGeom prst="right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grpSp>
        <p:nvGrpSpPr>
          <p:cNvPr id="9" name="Gruppo 8">
            <a:extLst>
              <a:ext uri="{FF2B5EF4-FFF2-40B4-BE49-F238E27FC236}">
                <a16:creationId xmlns:a16="http://schemas.microsoft.com/office/drawing/2014/main" id="{0CA28FD1-A1F1-367D-6E25-75613BD61788}"/>
              </a:ext>
            </a:extLst>
          </p:cNvPr>
          <p:cNvGrpSpPr/>
          <p:nvPr/>
        </p:nvGrpSpPr>
        <p:grpSpPr>
          <a:xfrm>
            <a:off x="6019800" y="1636555"/>
            <a:ext cx="3057743" cy="2281045"/>
            <a:chOff x="12357100" y="5483610"/>
            <a:chExt cx="6115486" cy="4562090"/>
          </a:xfrm>
        </p:grpSpPr>
        <p:pic>
          <p:nvPicPr>
            <p:cNvPr id="6" name="Immagine 5" descr="Immagine che contiene schermata, circuito, arte&#10;&#10;Descrizione generata automaticamente">
              <a:extLst>
                <a:ext uri="{FF2B5EF4-FFF2-40B4-BE49-F238E27FC236}">
                  <a16:creationId xmlns:a16="http://schemas.microsoft.com/office/drawing/2014/main" id="{BB373B09-A54D-CF7D-51BB-35B8A2301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65200" y="6565900"/>
              <a:ext cx="3479800" cy="3479800"/>
            </a:xfrm>
            <a:prstGeom prst="rect">
              <a:avLst/>
            </a:prstGeom>
          </p:spPr>
        </p:pic>
        <p:sp>
          <p:nvSpPr>
            <p:cNvPr id="8" name="Motivation">
              <a:extLst>
                <a:ext uri="{FF2B5EF4-FFF2-40B4-BE49-F238E27FC236}">
                  <a16:creationId xmlns:a16="http://schemas.microsoft.com/office/drawing/2014/main" id="{FB5C8F8A-1497-3EEE-4576-C7BEB1FF47FE}"/>
                </a:ext>
              </a:extLst>
            </p:cNvPr>
            <p:cNvSpPr txBox="1">
              <a:spLocks/>
            </p:cNvSpPr>
            <p:nvPr/>
          </p:nvSpPr>
          <p:spPr>
            <a:xfrm>
              <a:off x="12357100" y="5483610"/>
              <a:ext cx="6115486" cy="1270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a:t>Black Box</a:t>
              </a:r>
            </a:p>
          </p:txBody>
        </p:sp>
      </p:grpSp>
      <p:pic>
        <p:nvPicPr>
          <p:cNvPr id="1030" name="Picture 6" descr="AI In Healthcare Examples &amp; Trends of Progress | Blog - BairesDev">
            <a:extLst>
              <a:ext uri="{FF2B5EF4-FFF2-40B4-BE49-F238E27FC236}">
                <a16:creationId xmlns:a16="http://schemas.microsoft.com/office/drawing/2014/main" id="{1B34A6D6-B80E-FA30-D486-2D392BFD1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2993" y="2395056"/>
            <a:ext cx="1968500" cy="1102360"/>
          </a:xfrm>
          <a:prstGeom prst="rect">
            <a:avLst/>
          </a:prstGeom>
          <a:noFill/>
          <a:extLst>
            <a:ext uri="{909E8E84-426E-40DD-AFC4-6F175D3DCCD1}">
              <a14:hiddenFill xmlns:a14="http://schemas.microsoft.com/office/drawing/2010/main">
                <a:solidFill>
                  <a:srgbClr val="FFFFFF"/>
                </a:solidFill>
              </a14:hiddenFill>
            </a:ext>
          </a:extLst>
        </p:spPr>
      </p:pic>
      <p:sp>
        <p:nvSpPr>
          <p:cNvPr id="10" name="Motivation">
            <a:extLst>
              <a:ext uri="{FF2B5EF4-FFF2-40B4-BE49-F238E27FC236}">
                <a16:creationId xmlns:a16="http://schemas.microsoft.com/office/drawing/2014/main" id="{562B0E68-8F9D-6E3D-5D68-F302CEB3A7BF}"/>
              </a:ext>
            </a:extLst>
          </p:cNvPr>
          <p:cNvSpPr txBox="1">
            <a:spLocks/>
          </p:cNvSpPr>
          <p:nvPr/>
        </p:nvSpPr>
        <p:spPr>
          <a:xfrm>
            <a:off x="9043361" y="1687496"/>
            <a:ext cx="3057743"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55000" lnSpcReduction="200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err="1"/>
              <a:t>Where</a:t>
            </a:r>
            <a:r>
              <a:rPr lang="it-IT" sz="2750" dirty="0"/>
              <a:t> </a:t>
            </a:r>
            <a:r>
              <a:rPr lang="it-IT" sz="2750" dirty="0" err="1"/>
              <a:t>is</a:t>
            </a:r>
            <a:r>
              <a:rPr lang="it-IT" sz="2750" dirty="0"/>
              <a:t> </a:t>
            </a:r>
            <a:r>
              <a:rPr lang="it-IT" sz="2750" dirty="0" err="1"/>
              <a:t>it</a:t>
            </a:r>
            <a:r>
              <a:rPr lang="it-IT" sz="2750" dirty="0"/>
              <a:t> </a:t>
            </a:r>
            <a:r>
              <a:rPr lang="it-IT" sz="2750" dirty="0" err="1"/>
              <a:t>dangerous</a:t>
            </a:r>
            <a:r>
              <a:rPr lang="it-IT" sz="2750" dirty="0"/>
              <a:t> to </a:t>
            </a:r>
            <a:r>
              <a:rPr lang="it-IT" sz="2750" dirty="0" err="1"/>
              <a:t>rely</a:t>
            </a:r>
            <a:r>
              <a:rPr lang="it-IT" sz="2750" dirty="0"/>
              <a:t> on a black box for making </a:t>
            </a:r>
            <a:r>
              <a:rPr lang="it-IT" sz="2750" dirty="0" err="1"/>
              <a:t>decisions</a:t>
            </a:r>
            <a:r>
              <a:rPr lang="it-IT" sz="2750" dirty="0"/>
              <a:t>?</a:t>
            </a:r>
          </a:p>
        </p:txBody>
      </p:sp>
      <p:sp>
        <p:nvSpPr>
          <p:cNvPr id="4" name="Titolo 3">
            <a:extLst>
              <a:ext uri="{FF2B5EF4-FFF2-40B4-BE49-F238E27FC236}">
                <a16:creationId xmlns:a16="http://schemas.microsoft.com/office/drawing/2014/main" id="{345DF3C2-BE2E-3B5B-6261-721B2B664772}"/>
              </a:ext>
            </a:extLst>
          </p:cNvPr>
          <p:cNvSpPr txBox="1">
            <a:spLocks/>
          </p:cNvSpPr>
          <p:nvPr/>
        </p:nvSpPr>
        <p:spPr>
          <a:xfrm>
            <a:off x="1903348" y="729607"/>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Motivation</a:t>
            </a:r>
            <a:endParaRPr lang="en-US" sz="5000" dirty="0"/>
          </a:p>
        </p:txBody>
      </p:sp>
      <p:pic>
        <p:nvPicPr>
          <p:cNvPr id="12" name="Image" descr="Image">
            <a:extLst>
              <a:ext uri="{FF2B5EF4-FFF2-40B4-BE49-F238E27FC236}">
                <a16:creationId xmlns:a16="http://schemas.microsoft.com/office/drawing/2014/main" id="{830B6350-A697-FC8D-C1AF-6EC670EBAFFE}"/>
              </a:ext>
            </a:extLst>
          </p:cNvPr>
          <p:cNvPicPr>
            <a:picLocks noChangeAspect="1"/>
          </p:cNvPicPr>
          <p:nvPr/>
        </p:nvPicPr>
        <p:blipFill>
          <a:blip r:embed="rId8"/>
          <a:stretch>
            <a:fillRect/>
          </a:stretch>
        </p:blipFill>
        <p:spPr>
          <a:xfrm>
            <a:off x="4493731" y="4551932"/>
            <a:ext cx="2873043" cy="2182275"/>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alomoneFB.png" descr="salomoneFB.png"/>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193" name="Tavola-disegno-25-copia.png" descr="Tavola-disegno-25-copia.png"/>
          <p:cNvPicPr>
            <a:picLocks noChangeAspect="1"/>
          </p:cNvPicPr>
          <p:nvPr/>
        </p:nvPicPr>
        <p:blipFill>
          <a:blip r:embed="rId4"/>
          <a:stretch>
            <a:fillRect/>
          </a:stretch>
        </p:blipFill>
        <p:spPr>
          <a:xfrm>
            <a:off x="10686421" y="-31344"/>
            <a:ext cx="1487699" cy="1487699"/>
          </a:xfrm>
          <a:prstGeom prst="rect">
            <a:avLst/>
          </a:prstGeom>
          <a:ln w="12700">
            <a:miter lim="400000"/>
          </a:ln>
        </p:spPr>
      </p:pic>
      <p:pic>
        <p:nvPicPr>
          <p:cNvPr id="4" name="Segnaposto contenuto 6" descr="Immagine che contiene testo, computer&#10;&#10;Descrizione generata automaticamente">
            <a:extLst>
              <a:ext uri="{FF2B5EF4-FFF2-40B4-BE49-F238E27FC236}">
                <a16:creationId xmlns:a16="http://schemas.microsoft.com/office/drawing/2014/main" id="{4003631E-D4EA-A067-D656-F1A52264A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05" y="1987477"/>
            <a:ext cx="3729032" cy="2107728"/>
          </a:xfrm>
          <a:prstGeom prst="rect">
            <a:avLst/>
          </a:prstGeom>
        </p:spPr>
      </p:pic>
      <p:sp>
        <p:nvSpPr>
          <p:cNvPr id="5" name="Motivation">
            <a:extLst>
              <a:ext uri="{FF2B5EF4-FFF2-40B4-BE49-F238E27FC236}">
                <a16:creationId xmlns:a16="http://schemas.microsoft.com/office/drawing/2014/main" id="{210DEA63-E62D-125F-C8C4-2491779DEC81}"/>
              </a:ext>
            </a:extLst>
          </p:cNvPr>
          <p:cNvSpPr txBox="1">
            <a:spLocks/>
          </p:cNvSpPr>
          <p:nvPr/>
        </p:nvSpPr>
        <p:spPr>
          <a:xfrm>
            <a:off x="172405" y="1352280"/>
            <a:ext cx="3057743"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85000" lnSpcReduction="100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a:t>Deep </a:t>
            </a:r>
            <a:r>
              <a:rPr lang="it-IT" sz="2750" dirty="0" err="1"/>
              <a:t>Neural</a:t>
            </a:r>
            <a:r>
              <a:rPr lang="it-IT" sz="2750" dirty="0"/>
              <a:t> Network</a:t>
            </a:r>
          </a:p>
        </p:txBody>
      </p:sp>
      <p:sp>
        <p:nvSpPr>
          <p:cNvPr id="6" name="Motivation">
            <a:extLst>
              <a:ext uri="{FF2B5EF4-FFF2-40B4-BE49-F238E27FC236}">
                <a16:creationId xmlns:a16="http://schemas.microsoft.com/office/drawing/2014/main" id="{0F5A0839-A81F-8FFF-930D-549466C5269A}"/>
              </a:ext>
            </a:extLst>
          </p:cNvPr>
          <p:cNvSpPr txBox="1">
            <a:spLocks/>
          </p:cNvSpPr>
          <p:nvPr/>
        </p:nvSpPr>
        <p:spPr>
          <a:xfrm>
            <a:off x="4185185" y="4123764"/>
            <a:ext cx="3729032"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925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err="1"/>
              <a:t>Residual</a:t>
            </a:r>
            <a:r>
              <a:rPr lang="it-IT" sz="2750" dirty="0"/>
              <a:t> </a:t>
            </a:r>
            <a:r>
              <a:rPr lang="it-IT" sz="2750" dirty="0" err="1"/>
              <a:t>Neural</a:t>
            </a:r>
            <a:r>
              <a:rPr lang="it-IT" sz="2750" dirty="0"/>
              <a:t> Network</a:t>
            </a:r>
          </a:p>
        </p:txBody>
      </p:sp>
      <p:pic>
        <p:nvPicPr>
          <p:cNvPr id="3076" name="Picture 4" descr="Residual neural network - Wikipedia">
            <a:extLst>
              <a:ext uri="{FF2B5EF4-FFF2-40B4-BE49-F238E27FC236}">
                <a16:creationId xmlns:a16="http://schemas.microsoft.com/office/drawing/2014/main" id="{865306BD-8615-2182-4D9F-80C61CAB6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7685" y="4694629"/>
            <a:ext cx="3729031" cy="2020268"/>
          </a:xfrm>
          <a:prstGeom prst="rect">
            <a:avLst/>
          </a:prstGeom>
          <a:noFill/>
          <a:extLst>
            <a:ext uri="{909E8E84-426E-40DD-AFC4-6F175D3DCCD1}">
              <a14:hiddenFill xmlns:a14="http://schemas.microsoft.com/office/drawing/2010/main">
                <a:solidFill>
                  <a:srgbClr val="FFFFFF"/>
                </a:solidFill>
              </a14:hiddenFill>
            </a:ext>
          </a:extLst>
        </p:spPr>
      </p:pic>
      <p:sp>
        <p:nvSpPr>
          <p:cNvPr id="2" name="Motivation">
            <a:extLst>
              <a:ext uri="{FF2B5EF4-FFF2-40B4-BE49-F238E27FC236}">
                <a16:creationId xmlns:a16="http://schemas.microsoft.com/office/drawing/2014/main" id="{A991B374-F660-FED0-2587-368E6E05DA55}"/>
              </a:ext>
            </a:extLst>
          </p:cNvPr>
          <p:cNvSpPr txBox="1">
            <a:spLocks/>
          </p:cNvSpPr>
          <p:nvPr/>
        </p:nvSpPr>
        <p:spPr>
          <a:xfrm>
            <a:off x="7629425" y="1504071"/>
            <a:ext cx="3729032"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85000" lnSpcReduction="100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err="1"/>
              <a:t>Recurrent</a:t>
            </a:r>
            <a:r>
              <a:rPr lang="it-IT" sz="2750" dirty="0"/>
              <a:t> </a:t>
            </a:r>
            <a:r>
              <a:rPr lang="it-IT" sz="2750" dirty="0" err="1"/>
              <a:t>Neural</a:t>
            </a:r>
            <a:r>
              <a:rPr lang="it-IT" sz="2750" dirty="0"/>
              <a:t> Network</a:t>
            </a:r>
          </a:p>
        </p:txBody>
      </p:sp>
      <p:pic>
        <p:nvPicPr>
          <p:cNvPr id="12" name="Immagine 11" descr="Immagine che contiene testo, diagramma, schermata, cerchio&#10;&#10;Descrizione generata automaticamente">
            <a:extLst>
              <a:ext uri="{FF2B5EF4-FFF2-40B4-BE49-F238E27FC236}">
                <a16:creationId xmlns:a16="http://schemas.microsoft.com/office/drawing/2014/main" id="{D64AE7C4-4FA2-AD34-C9E9-35ACC5BFB5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3607" y="1987477"/>
            <a:ext cx="3244850" cy="3244850"/>
          </a:xfrm>
          <a:prstGeom prst="rect">
            <a:avLst/>
          </a:prstGeom>
        </p:spPr>
      </p:pic>
      <mc:AlternateContent xmlns:mc="http://schemas.openxmlformats.org/markup-compatibility/2006" xmlns:a14="http://schemas.microsoft.com/office/drawing/2010/main">
        <mc:Choice Requires="a14">
          <p:sp>
            <p:nvSpPr>
              <p:cNvPr id="17" name="Equation">
                <a:extLst>
                  <a:ext uri="{FF2B5EF4-FFF2-40B4-BE49-F238E27FC236}">
                    <a16:creationId xmlns:a16="http://schemas.microsoft.com/office/drawing/2014/main" id="{59450002-1028-8723-FFDA-72F0011DDF6A}"/>
                  </a:ext>
                </a:extLst>
              </p:cNvPr>
              <p:cNvSpPr txBox="1"/>
              <p:nvPr/>
            </p:nvSpPr>
            <p:spPr>
              <a:xfrm>
                <a:off x="4465386" y="2219296"/>
                <a:ext cx="2731597" cy="587212"/>
              </a:xfrm>
              <a:prstGeom prst="rect">
                <a:avLst/>
              </a:prstGeom>
              <a:ln w="12700">
                <a:miter lim="400000"/>
              </a:ln>
            </p:spPr>
            <p:txBody>
              <a:bodyPr wrap="square" lIns="0" tIns="0" rIns="0" bIns="0">
                <a:spAutoFit/>
              </a:bodyPr>
              <a:lstStyle/>
              <a:p>
                <a:pPr defTabSz="4572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𝑦</m:t>
                          </m:r>
                        </m:e>
                        <m:sub>
                          <m:r>
                            <a:rPr lang="en-US" sz="2400" i="1">
                              <a:solidFill>
                                <a:srgbClr val="000000"/>
                              </a:solidFill>
                              <a:latin typeface="Cambria Math" panose="02040503050406030204" pitchFamily="18" charset="0"/>
                            </a:rPr>
                            <m:t>𝑛</m:t>
                          </m:r>
                        </m:sub>
                      </m:sSub>
                      <m:r>
                        <a:rPr lang="ar-AE" sz="2400" i="1">
                          <a:solidFill>
                            <a:srgbClr val="000000"/>
                          </a:solidFill>
                          <a:latin typeface="Cambria Math" panose="02040503050406030204" pitchFamily="18" charset="0"/>
                        </a:rPr>
                        <m:t>=</m:t>
                      </m:r>
                      <m:r>
                        <a:rPr lang="ar-AE" sz="2400" i="1">
                          <a:solidFill>
                            <a:srgbClr val="000000"/>
                          </a:solidFill>
                          <a:latin typeface="Cambria Math" panose="02040503050406030204" pitchFamily="18" charset="0"/>
                        </a:rPr>
                        <m:t>𝜎</m:t>
                      </m:r>
                      <m:r>
                        <a:rPr lang="ar-AE" sz="2400" i="1">
                          <a:solidFill>
                            <a:srgbClr val="000000"/>
                          </a:solidFill>
                          <a:latin typeface="Cambria Math" panose="02040503050406030204" pitchFamily="18" charset="0"/>
                        </a:rPr>
                        <m:t>(</m:t>
                      </m:r>
                      <m:limLow>
                        <m:limLowPr>
                          <m:ctrlPr>
                            <a:rPr lang="ar-AE" sz="2400" i="1">
                              <a:solidFill>
                                <a:srgbClr val="000000"/>
                              </a:solidFill>
                              <a:latin typeface="Cambria Math" panose="02040503050406030204" pitchFamily="18" charset="0"/>
                            </a:rPr>
                          </m:ctrlPr>
                        </m:limLowPr>
                        <m:e>
                          <m:r>
                            <a:rPr lang="ar-AE" sz="2400" i="1">
                              <a:solidFill>
                                <a:srgbClr val="000000"/>
                              </a:solidFill>
                              <a:latin typeface="Cambria Math" panose="02040503050406030204" pitchFamily="18" charset="0"/>
                            </a:rPr>
                            <m:t>∑</m:t>
                          </m:r>
                        </m:e>
                        <m:lim>
                          <m:r>
                            <a:rPr lang="ar-AE" sz="2400" i="1">
                              <a:solidFill>
                                <a:srgbClr val="000000"/>
                              </a:solidFill>
                              <a:latin typeface="Cambria Math" panose="02040503050406030204" pitchFamily="18" charset="0"/>
                            </a:rPr>
                            <m:t>𝑗</m:t>
                          </m:r>
                        </m:lim>
                      </m:limLow>
                      <m:sSub>
                        <m:sSubPr>
                          <m:ctrlPr>
                            <a:rPr lang="ar-AE" sz="2400" i="1">
                              <a:solidFill>
                                <a:srgbClr val="000000"/>
                              </a:solidFill>
                              <a:latin typeface="Cambria Math" panose="02040503050406030204" pitchFamily="18" charset="0"/>
                            </a:rPr>
                          </m:ctrlPr>
                        </m:sSubPr>
                        <m:e>
                          <m:r>
                            <a:rPr lang="ar-AE" sz="2400" i="1">
                              <a:solidFill>
                                <a:srgbClr val="000000"/>
                              </a:solidFill>
                              <a:latin typeface="Cambria Math" panose="02040503050406030204" pitchFamily="18" charset="0"/>
                            </a:rPr>
                            <m:t>𝑤</m:t>
                          </m:r>
                        </m:e>
                        <m:sub>
                          <m:r>
                            <a:rPr lang="ar-AE" sz="2400" i="1">
                              <a:solidFill>
                                <a:srgbClr val="000000"/>
                              </a:solidFill>
                              <a:latin typeface="Cambria Math" panose="02040503050406030204" pitchFamily="18" charset="0"/>
                            </a:rPr>
                            <m:t>𝑛𝑗</m:t>
                          </m:r>
                        </m:sub>
                      </m:sSub>
                      <m:sSub>
                        <m:sSubPr>
                          <m:ctrlPr>
                            <a:rPr lang="ar-AE" sz="2400" i="1">
                              <a:solidFill>
                                <a:srgbClr val="000000"/>
                              </a:solidFill>
                              <a:latin typeface="Cambria Math" panose="02040503050406030204" pitchFamily="18" charset="0"/>
                            </a:rPr>
                          </m:ctrlPr>
                        </m:sSubPr>
                        <m:e>
                          <m:r>
                            <a:rPr lang="ar-AE" sz="2400" i="1">
                              <a:solidFill>
                                <a:srgbClr val="000000"/>
                              </a:solidFill>
                              <a:latin typeface="Cambria Math" panose="02040503050406030204" pitchFamily="18" charset="0"/>
                            </a:rPr>
                            <m:t>𝑥</m:t>
                          </m:r>
                        </m:e>
                        <m:sub>
                          <m:r>
                            <a:rPr lang="ar-AE" sz="2400" i="1">
                              <a:solidFill>
                                <a:srgbClr val="000000"/>
                              </a:solidFill>
                              <a:latin typeface="Cambria Math" panose="02040503050406030204" pitchFamily="18" charset="0"/>
                            </a:rPr>
                            <m:t>𝑗</m:t>
                          </m:r>
                        </m:sub>
                      </m:sSub>
                      <m:r>
                        <a:rPr lang="ar-AE" sz="2400" i="1">
                          <a:solidFill>
                            <a:srgbClr val="000000"/>
                          </a:solidFill>
                          <a:latin typeface="Cambria Math" panose="02040503050406030204" pitchFamily="18" charset="0"/>
                        </a:rPr>
                        <m:t>)</m:t>
                      </m:r>
                    </m:oMath>
                  </m:oMathPara>
                </a14:m>
                <a:endParaRPr sz="2400" dirty="0"/>
              </a:p>
            </p:txBody>
          </p:sp>
        </mc:Choice>
        <mc:Fallback xmlns="">
          <p:sp>
            <p:nvSpPr>
              <p:cNvPr id="17" name="Equation">
                <a:extLst>
                  <a:ext uri="{FF2B5EF4-FFF2-40B4-BE49-F238E27FC236}">
                    <a16:creationId xmlns:a16="http://schemas.microsoft.com/office/drawing/2014/main" id="{59450002-1028-8723-FFDA-72F0011DDF6A}"/>
                  </a:ext>
                </a:extLst>
              </p:cNvPr>
              <p:cNvSpPr txBox="1">
                <a:spLocks noRot="1" noChangeAspect="1" noMove="1" noResize="1" noEditPoints="1" noAdjustHandles="1" noChangeArrowheads="1" noChangeShapeType="1" noTextEdit="1"/>
              </p:cNvSpPr>
              <p:nvPr/>
            </p:nvSpPr>
            <p:spPr>
              <a:xfrm>
                <a:off x="4465386" y="2219296"/>
                <a:ext cx="2731597" cy="587212"/>
              </a:xfrm>
              <a:prstGeom prst="rect">
                <a:avLst/>
              </a:prstGeom>
              <a:blipFill>
                <a:blip r:embed="rId8"/>
                <a:stretch>
                  <a:fillRect b="-19149"/>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Equation">
                <a:extLst>
                  <a:ext uri="{FF2B5EF4-FFF2-40B4-BE49-F238E27FC236}">
                    <a16:creationId xmlns:a16="http://schemas.microsoft.com/office/drawing/2014/main" id="{B2C8FFB0-127A-24BE-6FBF-66A1FF108287}"/>
                  </a:ext>
                </a:extLst>
              </p:cNvPr>
              <p:cNvSpPr txBox="1"/>
              <p:nvPr/>
            </p:nvSpPr>
            <p:spPr>
              <a:xfrm>
                <a:off x="4808851" y="3581734"/>
                <a:ext cx="2014654" cy="461665"/>
              </a:xfrm>
              <a:prstGeom prst="rect">
                <a:avLst/>
              </a:prstGeom>
              <a:ln w="12700">
                <a:miter lim="400000"/>
              </a:ln>
            </p:spPr>
            <p:txBody>
              <a:bodyPr wrap="none" lIns="0" tIns="0" rIns="0" bIns="0">
                <a:spAutoFit/>
              </a:bodyPr>
              <a:lstStyle/>
              <a:p>
                <a:pPr defTabSz="4572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IT"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𝑦</m:t>
                          </m:r>
                        </m:e>
                      </m:acc>
                      <m:r>
                        <a:rPr lang="en-US" sz="3000" i="1">
                          <a:solidFill>
                            <a:srgbClr val="000000"/>
                          </a:solidFill>
                          <a:latin typeface="Cambria Math" panose="02040503050406030204" pitchFamily="18" charset="0"/>
                        </a:rPr>
                        <m:t>=</m:t>
                      </m:r>
                      <m:r>
                        <a:rPr lang="en-IT" sz="3000" i="1">
                          <a:solidFill>
                            <a:srgbClr val="000000"/>
                          </a:solidFill>
                          <a:latin typeface="Cambria Math" panose="02040503050406030204" pitchFamily="18" charset="0"/>
                        </a:rPr>
                        <m:t>𝑓</m:t>
                      </m:r>
                      <m:r>
                        <a:rPr lang="en-IT" sz="3000" i="1">
                          <a:solidFill>
                            <a:srgbClr val="000000"/>
                          </a:solidFill>
                          <a:latin typeface="Cambria Math" panose="02040503050406030204" pitchFamily="18" charset="0"/>
                        </a:rPr>
                        <m:t>(</m:t>
                      </m:r>
                      <m:acc>
                        <m:accPr>
                          <m:chr m:val="⃗"/>
                          <m:ctrlPr>
                            <a:rPr lang="en-IT" sz="3000" i="1">
                              <a:latin typeface="Cambria Math" panose="02040503050406030204" pitchFamily="18" charset="0"/>
                            </a:rPr>
                          </m:ctrlPr>
                        </m:accPr>
                        <m:e>
                          <m:r>
                            <a:rPr lang="en-US" sz="3000" i="1">
                              <a:latin typeface="Cambria Math" panose="02040503050406030204" pitchFamily="18" charset="0"/>
                            </a:rPr>
                            <m:t>𝑥</m:t>
                          </m:r>
                        </m:e>
                      </m:acc>
                      <m:r>
                        <a:rPr lang="en-US" sz="3000" i="1">
                          <a:solidFill>
                            <a:srgbClr val="000000"/>
                          </a:solidFill>
                          <a:latin typeface="Cambria Math" panose="02040503050406030204" pitchFamily="18" charset="0"/>
                        </a:rPr>
                        <m:t>,</m:t>
                      </m:r>
                      <m:r>
                        <a:rPr lang="en-IT" sz="3000" i="1">
                          <a:solidFill>
                            <a:srgbClr val="000000"/>
                          </a:solidFill>
                          <a:latin typeface="Cambria Math" panose="02040503050406030204" pitchFamily="18" charset="0"/>
                        </a:rPr>
                        <m:t>𝐰</m:t>
                      </m:r>
                      <m:r>
                        <a:rPr lang="en-IT" sz="3000" i="1">
                          <a:solidFill>
                            <a:srgbClr val="000000"/>
                          </a:solidFill>
                          <a:latin typeface="Cambria Math" panose="02040503050406030204" pitchFamily="18" charset="0"/>
                        </a:rPr>
                        <m:t>)</m:t>
                      </m:r>
                    </m:oMath>
                  </m:oMathPara>
                </a14:m>
                <a:endParaRPr sz="3000" dirty="0"/>
              </a:p>
            </p:txBody>
          </p:sp>
        </mc:Choice>
        <mc:Fallback xmlns="">
          <p:sp>
            <p:nvSpPr>
              <p:cNvPr id="25" name="Equation">
                <a:extLst>
                  <a:ext uri="{FF2B5EF4-FFF2-40B4-BE49-F238E27FC236}">
                    <a16:creationId xmlns:a16="http://schemas.microsoft.com/office/drawing/2014/main" id="{B2C8FFB0-127A-24BE-6FBF-66A1FF108287}"/>
                  </a:ext>
                </a:extLst>
              </p:cNvPr>
              <p:cNvSpPr txBox="1">
                <a:spLocks noRot="1" noChangeAspect="1" noMove="1" noResize="1" noEditPoints="1" noAdjustHandles="1" noChangeArrowheads="1" noChangeShapeType="1" noTextEdit="1"/>
              </p:cNvSpPr>
              <p:nvPr/>
            </p:nvSpPr>
            <p:spPr>
              <a:xfrm>
                <a:off x="4808851" y="3581734"/>
                <a:ext cx="2014654" cy="461665"/>
              </a:xfrm>
              <a:prstGeom prst="rect">
                <a:avLst/>
              </a:prstGeom>
              <a:blipFill>
                <a:blip r:embed="rId9"/>
                <a:stretch>
                  <a:fillRect l="-3750" t="-37838" r="-6250" b="-35135"/>
                </a:stretch>
              </a:blipFill>
              <a:ln w="12700">
                <a:miter lim="400000"/>
              </a:ln>
            </p:spPr>
            <p:txBody>
              <a:bodyPr/>
              <a:lstStyle/>
              <a:p>
                <a:r>
                  <a:rPr lang="en-US">
                    <a:noFill/>
                  </a:rPr>
                  <a:t> </a:t>
                </a:r>
              </a:p>
            </p:txBody>
          </p:sp>
        </mc:Fallback>
      </mc:AlternateContent>
      <p:sp>
        <p:nvSpPr>
          <p:cNvPr id="26" name="CasellaDiTesto 25">
            <a:extLst>
              <a:ext uri="{FF2B5EF4-FFF2-40B4-BE49-F238E27FC236}">
                <a16:creationId xmlns:a16="http://schemas.microsoft.com/office/drawing/2014/main" id="{41627E38-F0E0-2D7B-62BB-9D6328A521BB}"/>
              </a:ext>
            </a:extLst>
          </p:cNvPr>
          <p:cNvSpPr txBox="1"/>
          <p:nvPr/>
        </p:nvSpPr>
        <p:spPr>
          <a:xfrm>
            <a:off x="4634700" y="1492387"/>
            <a:ext cx="2398092"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latin typeface="Helvetica" pitchFamily="2" charset="0"/>
                <a:ea typeface="Helvetica Neue" panose="02000503000000020004" pitchFamily="2" charset="0"/>
                <a:cs typeface="Helvetica Neue" panose="02000503000000020004" pitchFamily="2" charset="0"/>
              </a:rPr>
              <a:t>On s</a:t>
            </a:r>
            <a:r>
              <a:rPr lang="en-US" sz="2400" dirty="0">
                <a:solidFill>
                  <a:srgbClr val="000000"/>
                </a:solidFill>
                <a:latin typeface="Helvetica" pitchFamily="2" charset="0"/>
                <a:ea typeface="Helvetica Neue" panose="02000503000000020004" pitchFamily="2" charset="0"/>
                <a:cs typeface="Helvetica Neue" panose="02000503000000020004" pitchFamily="2" charset="0"/>
                <a:sym typeface="Helvetica Neue"/>
              </a:rPr>
              <a:t>ingle neuron</a:t>
            </a:r>
          </a:p>
        </p:txBody>
      </p:sp>
      <p:sp>
        <p:nvSpPr>
          <p:cNvPr id="8" name="Titolo 3">
            <a:extLst>
              <a:ext uri="{FF2B5EF4-FFF2-40B4-BE49-F238E27FC236}">
                <a16:creationId xmlns:a16="http://schemas.microsoft.com/office/drawing/2014/main" id="{AE63D01C-1709-768E-1538-B1D00F3987A4}"/>
              </a:ext>
            </a:extLst>
          </p:cNvPr>
          <p:cNvSpPr txBox="1">
            <a:spLocks/>
          </p:cNvSpPr>
          <p:nvPr/>
        </p:nvSpPr>
        <p:spPr>
          <a:xfrm>
            <a:off x="1903348" y="729607"/>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Deep Learning</a:t>
            </a:r>
            <a:endParaRPr lang="en-US" sz="5000" dirty="0"/>
          </a:p>
        </p:txBody>
      </p:sp>
    </p:spTree>
    <p:extLst>
      <p:ext uri="{BB962C8B-B14F-4D97-AF65-F5344CB8AC3E}">
        <p14:creationId xmlns:p14="http://schemas.microsoft.com/office/powerpoint/2010/main" val="210629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alomoneFB.png" descr="salomoneFB.png"/>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193" name="Tavola-disegno-25-copia.png" descr="Tavola-disegno-25-copia.png"/>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6" name="Motivation">
            <a:extLst>
              <a:ext uri="{FF2B5EF4-FFF2-40B4-BE49-F238E27FC236}">
                <a16:creationId xmlns:a16="http://schemas.microsoft.com/office/drawing/2014/main" id="{0F5A0839-A81F-8FFF-930D-549466C5269A}"/>
              </a:ext>
            </a:extLst>
          </p:cNvPr>
          <p:cNvSpPr txBox="1">
            <a:spLocks/>
          </p:cNvSpPr>
          <p:nvPr/>
        </p:nvSpPr>
        <p:spPr>
          <a:xfrm>
            <a:off x="101406" y="2469018"/>
            <a:ext cx="3729032"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925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750" dirty="0" err="1"/>
              <a:t>Residual</a:t>
            </a:r>
            <a:r>
              <a:rPr lang="it-IT" sz="2750" dirty="0"/>
              <a:t> </a:t>
            </a:r>
            <a:r>
              <a:rPr lang="it-IT" sz="2750" dirty="0" err="1"/>
              <a:t>Neural</a:t>
            </a:r>
            <a:r>
              <a:rPr lang="it-IT" sz="2750" dirty="0"/>
              <a:t> Network</a:t>
            </a:r>
          </a:p>
        </p:txBody>
      </p:sp>
      <p:pic>
        <p:nvPicPr>
          <p:cNvPr id="3076" name="Picture 4" descr="Residual neural network - Wikipedia">
            <a:extLst>
              <a:ext uri="{FF2B5EF4-FFF2-40B4-BE49-F238E27FC236}">
                <a16:creationId xmlns:a16="http://schemas.microsoft.com/office/drawing/2014/main" id="{865306BD-8615-2182-4D9F-80C61CAB6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06" y="3177747"/>
            <a:ext cx="3729031" cy="2020268"/>
          </a:xfrm>
          <a:prstGeom prst="rect">
            <a:avLst/>
          </a:prstGeom>
          <a:noFill/>
          <a:extLst>
            <a:ext uri="{909E8E84-426E-40DD-AFC4-6F175D3DCCD1}">
              <a14:hiddenFill xmlns:a14="http://schemas.microsoft.com/office/drawing/2010/main">
                <a:solidFill>
                  <a:srgbClr val="FFFFFF"/>
                </a:solidFill>
              </a14:hiddenFill>
            </a:ext>
          </a:extLst>
        </p:spPr>
      </p:pic>
      <p:sp>
        <p:nvSpPr>
          <p:cNvPr id="13" name="Motivation">
            <a:extLst>
              <a:ext uri="{FF2B5EF4-FFF2-40B4-BE49-F238E27FC236}">
                <a16:creationId xmlns:a16="http://schemas.microsoft.com/office/drawing/2014/main" id="{CC9507AF-15F7-F6DF-F0D4-FEAF9438B7D5}"/>
              </a:ext>
            </a:extLst>
          </p:cNvPr>
          <p:cNvSpPr txBox="1">
            <a:spLocks/>
          </p:cNvSpPr>
          <p:nvPr/>
        </p:nvSpPr>
        <p:spPr>
          <a:xfrm>
            <a:off x="4699056" y="1684343"/>
            <a:ext cx="7183018"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Autofit/>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000" dirty="0"/>
              <a:t>A </a:t>
            </a:r>
            <a:r>
              <a:rPr lang="it-IT" sz="2000" dirty="0" err="1"/>
              <a:t>Residual</a:t>
            </a:r>
            <a:r>
              <a:rPr lang="it-IT" sz="2000" dirty="0"/>
              <a:t> </a:t>
            </a:r>
            <a:r>
              <a:rPr lang="it-IT" sz="2000" dirty="0" err="1"/>
              <a:t>Neural</a:t>
            </a:r>
            <a:r>
              <a:rPr lang="it-IT" sz="2000" dirty="0"/>
              <a:t> Network (or a deep </a:t>
            </a:r>
            <a:r>
              <a:rPr lang="it-IT" sz="2000" dirty="0" err="1"/>
              <a:t>neural</a:t>
            </a:r>
            <a:r>
              <a:rPr lang="it-IT" sz="2000" dirty="0"/>
              <a:t> network) can be </a:t>
            </a:r>
            <a:r>
              <a:rPr lang="it-IT" sz="2000" dirty="0" err="1"/>
              <a:t>seen</a:t>
            </a:r>
            <a:r>
              <a:rPr lang="it-IT" sz="2000" dirty="0"/>
              <a:t> </a:t>
            </a:r>
            <a:r>
              <a:rPr lang="it-IT" sz="2000" dirty="0" err="1"/>
              <a:t>as</a:t>
            </a:r>
            <a:r>
              <a:rPr lang="it-IT" sz="2000" dirty="0"/>
              <a:t> a discrete </a:t>
            </a:r>
            <a:r>
              <a:rPr lang="it-IT" sz="2000" dirty="0" err="1"/>
              <a:t>dynamical</a:t>
            </a:r>
            <a:r>
              <a:rPr lang="it-IT" sz="2000" dirty="0"/>
              <a:t> system</a:t>
            </a:r>
          </a:p>
        </p:txBody>
      </p:sp>
      <p:sp>
        <p:nvSpPr>
          <p:cNvPr id="14" name="Motivation">
            <a:extLst>
              <a:ext uri="{FF2B5EF4-FFF2-40B4-BE49-F238E27FC236}">
                <a16:creationId xmlns:a16="http://schemas.microsoft.com/office/drawing/2014/main" id="{A813EDFD-CFD3-EE4C-587C-0CE78ECD72D0}"/>
              </a:ext>
            </a:extLst>
          </p:cNvPr>
          <p:cNvSpPr txBox="1">
            <a:spLocks/>
          </p:cNvSpPr>
          <p:nvPr/>
        </p:nvSpPr>
        <p:spPr>
          <a:xfrm>
            <a:off x="4145282" y="2936785"/>
            <a:ext cx="8290565"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000" dirty="0" err="1"/>
              <a:t>It</a:t>
            </a:r>
            <a:r>
              <a:rPr lang="it-IT" sz="2000" dirty="0"/>
              <a:t> can be </a:t>
            </a:r>
            <a:r>
              <a:rPr lang="it-IT" sz="2000" dirty="0" err="1"/>
              <a:t>viewed</a:t>
            </a:r>
            <a:r>
              <a:rPr lang="it-IT" sz="2000" dirty="0"/>
              <a:t> </a:t>
            </a:r>
            <a:r>
              <a:rPr lang="it-IT" sz="2000" dirty="0" err="1"/>
              <a:t>as</a:t>
            </a:r>
            <a:r>
              <a:rPr lang="it-IT" sz="2000" dirty="0"/>
              <a:t> a </a:t>
            </a:r>
            <a:r>
              <a:rPr lang="it-IT" sz="2000" dirty="0" err="1"/>
              <a:t>discretization</a:t>
            </a:r>
            <a:r>
              <a:rPr lang="it-IT" sz="2000" dirty="0"/>
              <a:t> of the </a:t>
            </a:r>
            <a:r>
              <a:rPr lang="it-IT" sz="2000" dirty="0" err="1"/>
              <a:t>dynamical</a:t>
            </a:r>
            <a:r>
              <a:rPr lang="it-IT" sz="2000" dirty="0"/>
              <a:t> system</a:t>
            </a:r>
          </a:p>
        </p:txBody>
      </p:sp>
      <p:sp>
        <p:nvSpPr>
          <p:cNvPr id="16" name="Motivation">
            <a:extLst>
              <a:ext uri="{FF2B5EF4-FFF2-40B4-BE49-F238E27FC236}">
                <a16:creationId xmlns:a16="http://schemas.microsoft.com/office/drawing/2014/main" id="{EAA8361C-37A2-9C86-08B1-983DB6546CBE}"/>
              </a:ext>
            </a:extLst>
          </p:cNvPr>
          <p:cNvSpPr txBox="1">
            <a:spLocks/>
          </p:cNvSpPr>
          <p:nvPr/>
        </p:nvSpPr>
        <p:spPr>
          <a:xfrm>
            <a:off x="4067383" y="4187881"/>
            <a:ext cx="8290565"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925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150" dirty="0"/>
              <a:t>In </a:t>
            </a:r>
            <a:r>
              <a:rPr lang="it-IT" sz="2150" dirty="0" err="1"/>
              <a:t>fact</a:t>
            </a:r>
            <a:r>
              <a:rPr lang="it-IT" sz="2150" dirty="0"/>
              <a:t>, the </a:t>
            </a:r>
            <a:r>
              <a:rPr lang="it-IT" sz="2150" dirty="0" err="1"/>
              <a:t>simplest</a:t>
            </a:r>
            <a:r>
              <a:rPr lang="it-IT" sz="2150" dirty="0"/>
              <a:t> </a:t>
            </a:r>
            <a:r>
              <a:rPr lang="it-IT" sz="2150" dirty="0" err="1"/>
              <a:t>discretization</a:t>
            </a:r>
            <a:r>
              <a:rPr lang="it-IT" sz="2150" dirty="0"/>
              <a:t>, </a:t>
            </a:r>
            <a:r>
              <a:rPr lang="it-IT" sz="2150" dirty="0" err="1"/>
              <a:t>Euler’s</a:t>
            </a:r>
            <a:r>
              <a:rPr lang="it-IT" sz="2150" dirty="0"/>
              <a:t> </a:t>
            </a:r>
            <a:r>
              <a:rPr lang="it-IT" sz="2150" dirty="0" err="1"/>
              <a:t>method</a:t>
            </a:r>
            <a:r>
              <a:rPr lang="it-IT" sz="2150" dirty="0"/>
              <a:t>, takes the </a:t>
            </a:r>
            <a:r>
              <a:rPr lang="it-IT" sz="2150" dirty="0" err="1"/>
              <a:t>form</a:t>
            </a:r>
            <a:r>
              <a:rPr lang="it-IT" sz="2150" dirty="0"/>
              <a:t>:</a:t>
            </a:r>
          </a:p>
        </p:txBody>
      </p:sp>
      <p:sp>
        <p:nvSpPr>
          <p:cNvPr id="19" name="Motivation">
            <a:extLst>
              <a:ext uri="{FF2B5EF4-FFF2-40B4-BE49-F238E27FC236}">
                <a16:creationId xmlns:a16="http://schemas.microsoft.com/office/drawing/2014/main" id="{54EC3C23-95C4-AA82-0684-3AE939958AFA}"/>
              </a:ext>
            </a:extLst>
          </p:cNvPr>
          <p:cNvSpPr txBox="1">
            <a:spLocks/>
          </p:cNvSpPr>
          <p:nvPr/>
        </p:nvSpPr>
        <p:spPr>
          <a:xfrm>
            <a:off x="3077755" y="6256802"/>
            <a:ext cx="9358092" cy="6351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fontScale="92500"/>
          </a:bodyPr>
          <a:lstStyle>
            <a:lvl1pPr marL="0" marR="0" indent="0" algn="ctr" defTabSz="690086" rtl="0" latinLnBrk="0">
              <a:lnSpc>
                <a:spcPct val="100000"/>
              </a:lnSpc>
              <a:spcBef>
                <a:spcPts val="0"/>
              </a:spcBef>
              <a:spcAft>
                <a:spcPts val="0"/>
              </a:spcAft>
              <a:buClrTx/>
              <a:buSzTx/>
              <a:buFontTx/>
              <a:buNone/>
              <a:tabLst/>
              <a:defRPr sz="9407"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it-IT" sz="2150" dirty="0"/>
              <a:t>Does a </a:t>
            </a:r>
            <a:r>
              <a:rPr lang="it-IT" sz="2150" b="1" dirty="0" err="1">
                <a:solidFill>
                  <a:srgbClr val="FF0000"/>
                </a:solidFill>
              </a:rPr>
              <a:t>continuous</a:t>
            </a:r>
            <a:r>
              <a:rPr lang="it-IT" sz="2150" b="1" dirty="0"/>
              <a:t> </a:t>
            </a:r>
            <a:r>
              <a:rPr lang="it-IT" sz="2150" b="1" dirty="0" err="1"/>
              <a:t>dynamical</a:t>
            </a:r>
            <a:r>
              <a:rPr lang="it-IT" sz="2150" b="1" dirty="0"/>
              <a:t> system </a:t>
            </a:r>
            <a:r>
              <a:rPr lang="it-IT" sz="2150" b="1" dirty="0" err="1"/>
              <a:t>capable</a:t>
            </a:r>
            <a:r>
              <a:rPr lang="it-IT" sz="2150" b="1" dirty="0"/>
              <a:t> of </a:t>
            </a:r>
            <a:r>
              <a:rPr lang="it-IT" sz="2150" b="1" dirty="0" err="1"/>
              <a:t>classifing</a:t>
            </a:r>
            <a:r>
              <a:rPr lang="it-IT" sz="2150" b="1" dirty="0"/>
              <a:t> items </a:t>
            </a:r>
            <a:r>
              <a:rPr lang="it-IT" sz="2150" b="1" dirty="0" err="1"/>
              <a:t>exist</a:t>
            </a:r>
            <a:r>
              <a:rPr lang="it-IT" sz="2150" b="1" dirty="0"/>
              <a:t> ?</a:t>
            </a:r>
            <a:endParaRPr lang="it-IT" sz="400" dirty="0"/>
          </a:p>
        </p:txBody>
      </p:sp>
      <p:sp>
        <p:nvSpPr>
          <p:cNvPr id="20" name="Freccia giù 19">
            <a:extLst>
              <a:ext uri="{FF2B5EF4-FFF2-40B4-BE49-F238E27FC236}">
                <a16:creationId xmlns:a16="http://schemas.microsoft.com/office/drawing/2014/main" id="{B769A9EB-5356-4E77-65AC-F974C8AFFE52}"/>
              </a:ext>
            </a:extLst>
          </p:cNvPr>
          <p:cNvSpPr/>
          <p:nvPr/>
        </p:nvSpPr>
        <p:spPr>
          <a:xfrm>
            <a:off x="7879080" y="5745927"/>
            <a:ext cx="594360" cy="395347"/>
          </a:xfrm>
          <a:prstGeom prst="downArrow">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21" name="CasellaDiTesto 20">
            <a:extLst>
              <a:ext uri="{FF2B5EF4-FFF2-40B4-BE49-F238E27FC236}">
                <a16:creationId xmlns:a16="http://schemas.microsoft.com/office/drawing/2014/main" id="{82ACFF0B-302C-A574-4726-2BC3270CFF3A}"/>
              </a:ext>
            </a:extLst>
          </p:cNvPr>
          <p:cNvSpPr txBox="1"/>
          <p:nvPr/>
        </p:nvSpPr>
        <p:spPr>
          <a:xfrm>
            <a:off x="8686800" y="5362587"/>
            <a:ext cx="2148840" cy="7271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lnSpc>
                <a:spcPct val="90000"/>
              </a:lnSpc>
              <a:spcBef>
                <a:spcPts val="2250"/>
              </a:spcBef>
            </a:pPr>
            <a:r>
              <a:rPr lang="en-US" sz="2750" b="1" dirty="0">
                <a:solidFill>
                  <a:srgbClr val="FF0000"/>
                </a:solidFill>
              </a:rPr>
              <a:t>The gap</a:t>
            </a:r>
            <a:endParaRPr lang="en-US" sz="2750" b="1" dirty="0">
              <a:solidFill>
                <a:srgbClr val="FF0000"/>
              </a:solidFill>
              <a:sym typeface="Helvetica Neue"/>
            </a:endParaRPr>
          </a:p>
        </p:txBody>
      </p:sp>
      <p:pic>
        <p:nvPicPr>
          <p:cNvPr id="22" name="Immagine 21">
            <a:extLst>
              <a:ext uri="{FF2B5EF4-FFF2-40B4-BE49-F238E27FC236}">
                <a16:creationId xmlns:a16="http://schemas.microsoft.com/office/drawing/2014/main" id="{80CC35AB-5D08-FFA4-5792-0463F7470762}"/>
              </a:ext>
            </a:extLst>
          </p:cNvPr>
          <p:cNvPicPr>
            <a:picLocks noChangeAspect="1"/>
          </p:cNvPicPr>
          <p:nvPr/>
        </p:nvPicPr>
        <p:blipFill>
          <a:blip r:embed="rId6"/>
          <a:stretch>
            <a:fillRect/>
          </a:stretch>
        </p:blipFill>
        <p:spPr>
          <a:xfrm>
            <a:off x="5410210" y="2408158"/>
            <a:ext cx="5760709" cy="565083"/>
          </a:xfrm>
          <a:prstGeom prst="rect">
            <a:avLst/>
          </a:prstGeom>
        </p:spPr>
      </p:pic>
      <p:pic>
        <p:nvPicPr>
          <p:cNvPr id="23" name="Immagine 22">
            <a:extLst>
              <a:ext uri="{FF2B5EF4-FFF2-40B4-BE49-F238E27FC236}">
                <a16:creationId xmlns:a16="http://schemas.microsoft.com/office/drawing/2014/main" id="{0EF4750C-5701-196D-67AE-EA3ACF46C080}"/>
              </a:ext>
            </a:extLst>
          </p:cNvPr>
          <p:cNvPicPr>
            <a:picLocks noChangeAspect="1"/>
          </p:cNvPicPr>
          <p:nvPr/>
        </p:nvPicPr>
        <p:blipFill>
          <a:blip r:embed="rId7"/>
          <a:stretch>
            <a:fillRect/>
          </a:stretch>
        </p:blipFill>
        <p:spPr>
          <a:xfrm>
            <a:off x="6383032" y="3501868"/>
            <a:ext cx="3571215" cy="655938"/>
          </a:xfrm>
          <a:prstGeom prst="rect">
            <a:avLst/>
          </a:prstGeom>
        </p:spPr>
      </p:pic>
      <p:pic>
        <p:nvPicPr>
          <p:cNvPr id="24" name="Immagine 23">
            <a:extLst>
              <a:ext uri="{FF2B5EF4-FFF2-40B4-BE49-F238E27FC236}">
                <a16:creationId xmlns:a16="http://schemas.microsoft.com/office/drawing/2014/main" id="{22EE9974-CD03-4A06-DD8D-DF2C180D4F8D}"/>
              </a:ext>
            </a:extLst>
          </p:cNvPr>
          <p:cNvPicPr>
            <a:picLocks noChangeAspect="1"/>
          </p:cNvPicPr>
          <p:nvPr/>
        </p:nvPicPr>
        <p:blipFill>
          <a:blip r:embed="rId8"/>
          <a:stretch>
            <a:fillRect/>
          </a:stretch>
        </p:blipFill>
        <p:spPr>
          <a:xfrm>
            <a:off x="4978466" y="4823078"/>
            <a:ext cx="6468398" cy="565200"/>
          </a:xfrm>
          <a:prstGeom prst="rect">
            <a:avLst/>
          </a:prstGeom>
        </p:spPr>
      </p:pic>
      <p:sp>
        <p:nvSpPr>
          <p:cNvPr id="2" name="Titolo 3">
            <a:extLst>
              <a:ext uri="{FF2B5EF4-FFF2-40B4-BE49-F238E27FC236}">
                <a16:creationId xmlns:a16="http://schemas.microsoft.com/office/drawing/2014/main" id="{C4A1FB77-F9FD-EFB5-F15A-5FB2DDB75D98}"/>
              </a:ext>
            </a:extLst>
          </p:cNvPr>
          <p:cNvSpPr txBox="1">
            <a:spLocks/>
          </p:cNvSpPr>
          <p:nvPr/>
        </p:nvSpPr>
        <p:spPr>
          <a:xfrm>
            <a:off x="1711324" y="450826"/>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The Gap</a:t>
            </a:r>
            <a:endParaRPr lang="en-US" sz="5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E9C1B-1235-CDCB-312E-95A1A3EAE8EE}"/>
            </a:ext>
          </a:extLst>
        </p:cNvPr>
        <p:cNvGrpSpPr/>
        <p:nvPr/>
      </p:nvGrpSpPr>
      <p:grpSpPr>
        <a:xfrm>
          <a:off x="0" y="0"/>
          <a:ext cx="0" cy="0"/>
          <a:chOff x="0" y="0"/>
          <a:chExt cx="0" cy="0"/>
        </a:xfrm>
      </p:grpSpPr>
      <p:pic>
        <p:nvPicPr>
          <p:cNvPr id="196" name="salomoneFB.png" descr="salomoneFB.png">
            <a:extLst>
              <a:ext uri="{FF2B5EF4-FFF2-40B4-BE49-F238E27FC236}">
                <a16:creationId xmlns:a16="http://schemas.microsoft.com/office/drawing/2014/main" id="{0F16B513-CC6A-7EA7-1010-3901F8474AC3}"/>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197" name="Tavola-disegno-25-copia.png" descr="Tavola-disegno-25-copia.png">
            <a:extLst>
              <a:ext uri="{FF2B5EF4-FFF2-40B4-BE49-F238E27FC236}">
                <a16:creationId xmlns:a16="http://schemas.microsoft.com/office/drawing/2014/main" id="{05ADD1AE-F8FD-5A53-331B-22C021F9D7D1}"/>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pic>
        <p:nvPicPr>
          <p:cNvPr id="2" name="Immagine 1">
            <a:extLst>
              <a:ext uri="{FF2B5EF4-FFF2-40B4-BE49-F238E27FC236}">
                <a16:creationId xmlns:a16="http://schemas.microsoft.com/office/drawing/2014/main" id="{AFA10A40-D4B1-6035-872A-243EB95F0CC4}"/>
              </a:ext>
            </a:extLst>
          </p:cNvPr>
          <p:cNvPicPr>
            <a:picLocks noChangeAspect="1"/>
          </p:cNvPicPr>
          <p:nvPr/>
        </p:nvPicPr>
        <p:blipFill>
          <a:blip r:embed="rId5"/>
          <a:stretch>
            <a:fillRect/>
          </a:stretch>
        </p:blipFill>
        <p:spPr>
          <a:xfrm>
            <a:off x="5750460" y="1548740"/>
            <a:ext cx="3078404" cy="1731602"/>
          </a:xfrm>
          <a:prstGeom prst="rect">
            <a:avLst/>
          </a:prstGeom>
        </p:spPr>
      </p:pic>
      <p:pic>
        <p:nvPicPr>
          <p:cNvPr id="3" name="Immagine 2">
            <a:extLst>
              <a:ext uri="{FF2B5EF4-FFF2-40B4-BE49-F238E27FC236}">
                <a16:creationId xmlns:a16="http://schemas.microsoft.com/office/drawing/2014/main" id="{19FE7E0A-31C7-FF44-D34D-AACC02A987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514" y="1661971"/>
            <a:ext cx="1454980" cy="1818725"/>
          </a:xfrm>
          <a:prstGeom prst="rect">
            <a:avLst/>
          </a:prstGeom>
        </p:spPr>
      </p:pic>
      <p:pic>
        <p:nvPicPr>
          <p:cNvPr id="4" name="Immagine 3">
            <a:extLst>
              <a:ext uri="{FF2B5EF4-FFF2-40B4-BE49-F238E27FC236}">
                <a16:creationId xmlns:a16="http://schemas.microsoft.com/office/drawing/2014/main" id="{1ED18689-5DA0-C56D-49F9-DE715C663CA3}"/>
              </a:ext>
            </a:extLst>
          </p:cNvPr>
          <p:cNvPicPr>
            <a:picLocks noChangeAspect="1"/>
          </p:cNvPicPr>
          <p:nvPr/>
        </p:nvPicPr>
        <p:blipFill>
          <a:blip r:embed="rId7"/>
          <a:stretch>
            <a:fillRect/>
          </a:stretch>
        </p:blipFill>
        <p:spPr>
          <a:xfrm>
            <a:off x="374907" y="1603084"/>
            <a:ext cx="1624195" cy="209896"/>
          </a:xfrm>
          <a:prstGeom prst="rect">
            <a:avLst/>
          </a:prstGeom>
        </p:spPr>
      </p:pic>
      <p:pic>
        <p:nvPicPr>
          <p:cNvPr id="5" name="Immagine 4">
            <a:extLst>
              <a:ext uri="{FF2B5EF4-FFF2-40B4-BE49-F238E27FC236}">
                <a16:creationId xmlns:a16="http://schemas.microsoft.com/office/drawing/2014/main" id="{F04506BB-B21F-AE84-19F9-5C81695278FE}"/>
              </a:ext>
            </a:extLst>
          </p:cNvPr>
          <p:cNvPicPr>
            <a:picLocks noChangeAspect="1"/>
          </p:cNvPicPr>
          <p:nvPr/>
        </p:nvPicPr>
        <p:blipFill>
          <a:blip r:embed="rId8"/>
          <a:stretch>
            <a:fillRect/>
          </a:stretch>
        </p:blipFill>
        <p:spPr>
          <a:xfrm>
            <a:off x="2139658" y="2022817"/>
            <a:ext cx="3230360" cy="354552"/>
          </a:xfrm>
          <a:prstGeom prst="rect">
            <a:avLst/>
          </a:prstGeom>
        </p:spPr>
      </p:pic>
      <p:pic>
        <p:nvPicPr>
          <p:cNvPr id="6" name="Immagine 5">
            <a:extLst>
              <a:ext uri="{FF2B5EF4-FFF2-40B4-BE49-F238E27FC236}">
                <a16:creationId xmlns:a16="http://schemas.microsoft.com/office/drawing/2014/main" id="{5DD76A95-8126-7D65-3AF6-E402AD04274D}"/>
              </a:ext>
            </a:extLst>
          </p:cNvPr>
          <p:cNvPicPr>
            <a:picLocks noChangeAspect="1"/>
          </p:cNvPicPr>
          <p:nvPr/>
        </p:nvPicPr>
        <p:blipFill>
          <a:blip r:embed="rId9"/>
          <a:stretch>
            <a:fillRect/>
          </a:stretch>
        </p:blipFill>
        <p:spPr>
          <a:xfrm>
            <a:off x="2089163" y="2519788"/>
            <a:ext cx="3230359" cy="283139"/>
          </a:xfrm>
          <a:prstGeom prst="rect">
            <a:avLst/>
          </a:prstGeom>
        </p:spPr>
      </p:pic>
      <p:grpSp>
        <p:nvGrpSpPr>
          <p:cNvPr id="7" name="Gruppo 6">
            <a:extLst>
              <a:ext uri="{FF2B5EF4-FFF2-40B4-BE49-F238E27FC236}">
                <a16:creationId xmlns:a16="http://schemas.microsoft.com/office/drawing/2014/main" id="{A95DF4F6-1879-F29C-32AD-018F865859A4}"/>
              </a:ext>
            </a:extLst>
          </p:cNvPr>
          <p:cNvGrpSpPr/>
          <p:nvPr/>
        </p:nvGrpSpPr>
        <p:grpSpPr>
          <a:xfrm>
            <a:off x="8828864" y="1526584"/>
            <a:ext cx="3339154" cy="1878274"/>
            <a:chOff x="8852846" y="1526584"/>
            <a:chExt cx="3339154" cy="1878274"/>
          </a:xfrm>
        </p:grpSpPr>
        <p:pic>
          <p:nvPicPr>
            <p:cNvPr id="8" name="Immagine 7">
              <a:extLst>
                <a:ext uri="{FF2B5EF4-FFF2-40B4-BE49-F238E27FC236}">
                  <a16:creationId xmlns:a16="http://schemas.microsoft.com/office/drawing/2014/main" id="{97FE2655-8AAD-4849-B329-DB5C599E1914}"/>
                </a:ext>
              </a:extLst>
            </p:cNvPr>
            <p:cNvPicPr>
              <a:picLocks noChangeAspect="1"/>
            </p:cNvPicPr>
            <p:nvPr/>
          </p:nvPicPr>
          <p:blipFill>
            <a:blip r:embed="rId10"/>
            <a:stretch>
              <a:fillRect/>
            </a:stretch>
          </p:blipFill>
          <p:spPr>
            <a:xfrm>
              <a:off x="8852846" y="1526584"/>
              <a:ext cx="3339154" cy="1878274"/>
            </a:xfrm>
            <a:prstGeom prst="rect">
              <a:avLst/>
            </a:prstGeom>
          </p:spPr>
        </p:pic>
        <p:pic>
          <p:nvPicPr>
            <p:cNvPr id="9" name="Immagine 8">
              <a:extLst>
                <a:ext uri="{FF2B5EF4-FFF2-40B4-BE49-F238E27FC236}">
                  <a16:creationId xmlns:a16="http://schemas.microsoft.com/office/drawing/2014/main" id="{BFBC9396-BC4B-17A0-8CDF-4FF0568A9D3D}"/>
                </a:ext>
              </a:extLst>
            </p:cNvPr>
            <p:cNvPicPr>
              <a:picLocks noChangeAspect="1"/>
            </p:cNvPicPr>
            <p:nvPr/>
          </p:nvPicPr>
          <p:blipFill>
            <a:blip r:embed="rId11"/>
            <a:stretch>
              <a:fillRect/>
            </a:stretch>
          </p:blipFill>
          <p:spPr>
            <a:xfrm>
              <a:off x="9603524" y="2837391"/>
              <a:ext cx="203153" cy="182137"/>
            </a:xfrm>
            <a:prstGeom prst="rect">
              <a:avLst/>
            </a:prstGeom>
          </p:spPr>
        </p:pic>
        <p:pic>
          <p:nvPicPr>
            <p:cNvPr id="10" name="Immagine 9">
              <a:extLst>
                <a:ext uri="{FF2B5EF4-FFF2-40B4-BE49-F238E27FC236}">
                  <a16:creationId xmlns:a16="http://schemas.microsoft.com/office/drawing/2014/main" id="{18DBA5FD-7D9F-7236-74EC-87FE0FBAB9E8}"/>
                </a:ext>
              </a:extLst>
            </p:cNvPr>
            <p:cNvPicPr>
              <a:picLocks noChangeAspect="1"/>
            </p:cNvPicPr>
            <p:nvPr/>
          </p:nvPicPr>
          <p:blipFill>
            <a:blip r:embed="rId11"/>
            <a:stretch>
              <a:fillRect/>
            </a:stretch>
          </p:blipFill>
          <p:spPr>
            <a:xfrm>
              <a:off x="10386661" y="2837391"/>
              <a:ext cx="203153" cy="182137"/>
            </a:xfrm>
            <a:prstGeom prst="rect">
              <a:avLst/>
            </a:prstGeom>
          </p:spPr>
        </p:pic>
        <p:pic>
          <p:nvPicPr>
            <p:cNvPr id="11" name="Immagine 10">
              <a:extLst>
                <a:ext uri="{FF2B5EF4-FFF2-40B4-BE49-F238E27FC236}">
                  <a16:creationId xmlns:a16="http://schemas.microsoft.com/office/drawing/2014/main" id="{3792BA88-BC2A-3FAA-5464-3EE37C6F9C5D}"/>
                </a:ext>
              </a:extLst>
            </p:cNvPr>
            <p:cNvPicPr>
              <a:picLocks noChangeAspect="1"/>
            </p:cNvPicPr>
            <p:nvPr/>
          </p:nvPicPr>
          <p:blipFill>
            <a:blip r:embed="rId11"/>
            <a:stretch>
              <a:fillRect/>
            </a:stretch>
          </p:blipFill>
          <p:spPr>
            <a:xfrm>
              <a:off x="11179904" y="2837391"/>
              <a:ext cx="203153" cy="182137"/>
            </a:xfrm>
            <a:prstGeom prst="rect">
              <a:avLst/>
            </a:prstGeom>
          </p:spPr>
        </p:pic>
      </p:grpSp>
      <p:sp>
        <p:nvSpPr>
          <p:cNvPr id="12" name="Uguale 11">
            <a:extLst>
              <a:ext uri="{FF2B5EF4-FFF2-40B4-BE49-F238E27FC236}">
                <a16:creationId xmlns:a16="http://schemas.microsoft.com/office/drawing/2014/main" id="{EFC47353-99E6-845C-419E-5DB0F3E2771C}"/>
              </a:ext>
            </a:extLst>
          </p:cNvPr>
          <p:cNvSpPr/>
          <p:nvPr/>
        </p:nvSpPr>
        <p:spPr>
          <a:xfrm>
            <a:off x="5420515" y="2080655"/>
            <a:ext cx="747278" cy="667773"/>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4800">
              <a:solidFill>
                <a:schemeClr val="tx1"/>
              </a:solidFill>
            </a:endParaRPr>
          </a:p>
        </p:txBody>
      </p:sp>
      <p:sp>
        <p:nvSpPr>
          <p:cNvPr id="13" name="Uguale 12">
            <a:extLst>
              <a:ext uri="{FF2B5EF4-FFF2-40B4-BE49-F238E27FC236}">
                <a16:creationId xmlns:a16="http://schemas.microsoft.com/office/drawing/2014/main" id="{A702BD14-1BB8-684C-0950-B68592B597ED}"/>
              </a:ext>
            </a:extLst>
          </p:cNvPr>
          <p:cNvSpPr/>
          <p:nvPr/>
        </p:nvSpPr>
        <p:spPr>
          <a:xfrm>
            <a:off x="8316115" y="2043484"/>
            <a:ext cx="747278" cy="667773"/>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4800">
              <a:solidFill>
                <a:schemeClr val="tx1"/>
              </a:solidFill>
            </a:endParaRPr>
          </a:p>
        </p:txBody>
      </p:sp>
      <p:pic>
        <p:nvPicPr>
          <p:cNvPr id="36" name="Immagine 35">
            <a:extLst>
              <a:ext uri="{FF2B5EF4-FFF2-40B4-BE49-F238E27FC236}">
                <a16:creationId xmlns:a16="http://schemas.microsoft.com/office/drawing/2014/main" id="{B8F5773A-DE40-9B03-213D-967CCE9A47E0}"/>
              </a:ext>
            </a:extLst>
          </p:cNvPr>
          <p:cNvPicPr>
            <a:picLocks noChangeAspect="1"/>
          </p:cNvPicPr>
          <p:nvPr/>
        </p:nvPicPr>
        <p:blipFill>
          <a:blip r:embed="rId12"/>
          <a:stretch>
            <a:fillRect/>
          </a:stretch>
        </p:blipFill>
        <p:spPr>
          <a:xfrm>
            <a:off x="5645269" y="6379391"/>
            <a:ext cx="872893" cy="190065"/>
          </a:xfrm>
          <a:prstGeom prst="rect">
            <a:avLst/>
          </a:prstGeom>
        </p:spPr>
      </p:pic>
      <p:sp>
        <p:nvSpPr>
          <p:cNvPr id="46" name="CasellaDiTesto 45">
            <a:extLst>
              <a:ext uri="{FF2B5EF4-FFF2-40B4-BE49-F238E27FC236}">
                <a16:creationId xmlns:a16="http://schemas.microsoft.com/office/drawing/2014/main" id="{F4257B04-EAB2-4B1F-8BDE-FF276054D3DC}"/>
              </a:ext>
            </a:extLst>
          </p:cNvPr>
          <p:cNvSpPr txBox="1"/>
          <p:nvPr/>
        </p:nvSpPr>
        <p:spPr>
          <a:xfrm>
            <a:off x="665711" y="931078"/>
            <a:ext cx="1095428"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Dataset</a:t>
            </a:r>
          </a:p>
        </p:txBody>
      </p:sp>
      <p:sp>
        <p:nvSpPr>
          <p:cNvPr id="47" name="CasellaDiTesto 46">
            <a:extLst>
              <a:ext uri="{FF2B5EF4-FFF2-40B4-BE49-F238E27FC236}">
                <a16:creationId xmlns:a16="http://schemas.microsoft.com/office/drawing/2014/main" id="{56FC4B65-420D-3AC5-A733-E779BDC479CB}"/>
              </a:ext>
            </a:extLst>
          </p:cNvPr>
          <p:cNvSpPr txBox="1"/>
          <p:nvPr/>
        </p:nvSpPr>
        <p:spPr>
          <a:xfrm>
            <a:off x="6608900" y="845415"/>
            <a:ext cx="1383392"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Dynamics</a:t>
            </a:r>
          </a:p>
        </p:txBody>
      </p:sp>
      <p:sp>
        <p:nvSpPr>
          <p:cNvPr id="48" name="CasellaDiTesto 47">
            <a:extLst>
              <a:ext uri="{FF2B5EF4-FFF2-40B4-BE49-F238E27FC236}">
                <a16:creationId xmlns:a16="http://schemas.microsoft.com/office/drawing/2014/main" id="{5A38A9C5-8A82-9D64-102A-D416C554F367}"/>
              </a:ext>
            </a:extLst>
          </p:cNvPr>
          <p:cNvSpPr txBox="1"/>
          <p:nvPr/>
        </p:nvSpPr>
        <p:spPr>
          <a:xfrm>
            <a:off x="2221481" y="3304411"/>
            <a:ext cx="8403070"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The matrix </a:t>
            </a:r>
            <a:r>
              <a:rPr lang="en-US" sz="2400" b="1" dirty="0">
                <a:solidFill>
                  <a:srgbClr val="000000"/>
                </a:solidFill>
                <a:sym typeface="Helvetica Neue"/>
              </a:rPr>
              <a:t>A</a:t>
            </a:r>
            <a:r>
              <a:rPr lang="en-US" sz="2400" dirty="0">
                <a:solidFill>
                  <a:srgbClr val="000000"/>
                </a:solidFill>
                <a:sym typeface="Helvetica Neue"/>
              </a:rPr>
              <a:t> must be trained to optimize the classification task.</a:t>
            </a:r>
          </a:p>
        </p:txBody>
      </p:sp>
      <p:sp>
        <p:nvSpPr>
          <p:cNvPr id="54" name="CasellaDiTesto 53">
            <a:extLst>
              <a:ext uri="{FF2B5EF4-FFF2-40B4-BE49-F238E27FC236}">
                <a16:creationId xmlns:a16="http://schemas.microsoft.com/office/drawing/2014/main" id="{876047FB-99B1-47EB-1B36-0AB9242F68A4}"/>
              </a:ext>
            </a:extLst>
          </p:cNvPr>
          <p:cNvSpPr txBox="1"/>
          <p:nvPr/>
        </p:nvSpPr>
        <p:spPr>
          <a:xfrm>
            <a:off x="4544446" y="4018528"/>
            <a:ext cx="339407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Example in discrete time:</a:t>
            </a:r>
          </a:p>
        </p:txBody>
      </p:sp>
      <p:grpSp>
        <p:nvGrpSpPr>
          <p:cNvPr id="193" name="Gruppo 192">
            <a:extLst>
              <a:ext uri="{FF2B5EF4-FFF2-40B4-BE49-F238E27FC236}">
                <a16:creationId xmlns:a16="http://schemas.microsoft.com/office/drawing/2014/main" id="{A364893E-0DC1-711C-8294-068DFEAA5629}"/>
              </a:ext>
            </a:extLst>
          </p:cNvPr>
          <p:cNvGrpSpPr/>
          <p:nvPr/>
        </p:nvGrpSpPr>
        <p:grpSpPr>
          <a:xfrm>
            <a:off x="374907" y="4803580"/>
            <a:ext cx="11469431" cy="1490043"/>
            <a:chOff x="1628436" y="9983320"/>
            <a:chExt cx="20962368" cy="1800000"/>
          </a:xfrm>
        </p:grpSpPr>
        <p:grpSp>
          <p:nvGrpSpPr>
            <p:cNvPr id="16" name="Gruppo 15">
              <a:extLst>
                <a:ext uri="{FF2B5EF4-FFF2-40B4-BE49-F238E27FC236}">
                  <a16:creationId xmlns:a16="http://schemas.microsoft.com/office/drawing/2014/main" id="{0B701448-8833-E613-E3D1-6C18A4D9ACA8}"/>
                </a:ext>
              </a:extLst>
            </p:cNvPr>
            <p:cNvGrpSpPr/>
            <p:nvPr/>
          </p:nvGrpSpPr>
          <p:grpSpPr>
            <a:xfrm>
              <a:off x="1628436" y="9983320"/>
              <a:ext cx="2016000" cy="1733808"/>
              <a:chOff x="838200" y="4668276"/>
              <a:chExt cx="1008000" cy="866904"/>
            </a:xfrm>
          </p:grpSpPr>
          <p:pic>
            <p:nvPicPr>
              <p:cNvPr id="18" name="Immagine 17" descr="Immagine che contiene simbolo, Rettangolo, Elementi grafici, Carattere&#10;&#10;Descrizione generata automaticamente">
                <a:extLst>
                  <a:ext uri="{FF2B5EF4-FFF2-40B4-BE49-F238E27FC236}">
                    <a16:creationId xmlns:a16="http://schemas.microsoft.com/office/drawing/2014/main" id="{588AA805-9271-3A73-D578-7E7CAE65EB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8200" y="4779180"/>
                <a:ext cx="1008000" cy="756000"/>
              </a:xfrm>
              <a:prstGeom prst="rect">
                <a:avLst/>
              </a:prstGeom>
            </p:spPr>
          </p:pic>
          <p:pic>
            <p:nvPicPr>
              <p:cNvPr id="19" name="Immagine 18">
                <a:extLst>
                  <a:ext uri="{FF2B5EF4-FFF2-40B4-BE49-F238E27FC236}">
                    <a16:creationId xmlns:a16="http://schemas.microsoft.com/office/drawing/2014/main" id="{5AA24B3F-D0AA-A3FE-B846-1BE9AD4C90FC}"/>
                  </a:ext>
                </a:extLst>
              </p:cNvPr>
              <p:cNvPicPr>
                <a:picLocks noChangeAspect="1"/>
              </p:cNvPicPr>
              <p:nvPr/>
            </p:nvPicPr>
            <p:blipFill>
              <a:blip r:embed="rId14"/>
              <a:stretch>
                <a:fillRect/>
              </a:stretch>
            </p:blipFill>
            <p:spPr>
              <a:xfrm>
                <a:off x="1094520" y="4668276"/>
                <a:ext cx="495360" cy="144000"/>
              </a:xfrm>
              <a:prstGeom prst="rect">
                <a:avLst/>
              </a:prstGeom>
            </p:spPr>
          </p:pic>
        </p:grpSp>
        <p:grpSp>
          <p:nvGrpSpPr>
            <p:cNvPr id="20" name="Gruppo 19">
              <a:extLst>
                <a:ext uri="{FF2B5EF4-FFF2-40B4-BE49-F238E27FC236}">
                  <a16:creationId xmlns:a16="http://schemas.microsoft.com/office/drawing/2014/main" id="{E1E16968-BCB1-25F0-B7EC-73F463324106}"/>
                </a:ext>
              </a:extLst>
            </p:cNvPr>
            <p:cNvGrpSpPr/>
            <p:nvPr/>
          </p:nvGrpSpPr>
          <p:grpSpPr>
            <a:xfrm>
              <a:off x="20574804" y="9988175"/>
              <a:ext cx="2016000" cy="1728954"/>
              <a:chOff x="10373127" y="4670703"/>
              <a:chExt cx="1008000" cy="864477"/>
            </a:xfrm>
          </p:grpSpPr>
          <p:pic>
            <p:nvPicPr>
              <p:cNvPr id="21" name="Immagine 20" descr="Immagine che contiene Rettangolo, testo, diagramma, schizzo&#10;&#10;Descrizione generata automaticamente">
                <a:extLst>
                  <a:ext uri="{FF2B5EF4-FFF2-40B4-BE49-F238E27FC236}">
                    <a16:creationId xmlns:a16="http://schemas.microsoft.com/office/drawing/2014/main" id="{FDE4F149-7D92-8BF0-6088-8A454A1BAB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73127" y="4779180"/>
                <a:ext cx="1008000" cy="756000"/>
              </a:xfrm>
              <a:prstGeom prst="rect">
                <a:avLst/>
              </a:prstGeom>
            </p:spPr>
          </p:pic>
          <p:pic>
            <p:nvPicPr>
              <p:cNvPr id="22" name="Immagine 21">
                <a:extLst>
                  <a:ext uri="{FF2B5EF4-FFF2-40B4-BE49-F238E27FC236}">
                    <a16:creationId xmlns:a16="http://schemas.microsoft.com/office/drawing/2014/main" id="{95C2ACED-1CA4-4EBD-1988-E6A9AB954B12}"/>
                  </a:ext>
                </a:extLst>
              </p:cNvPr>
              <p:cNvPicPr>
                <a:picLocks noChangeAspect="1"/>
              </p:cNvPicPr>
              <p:nvPr/>
            </p:nvPicPr>
            <p:blipFill>
              <a:blip r:embed="rId16"/>
              <a:stretch>
                <a:fillRect/>
              </a:stretch>
            </p:blipFill>
            <p:spPr>
              <a:xfrm>
                <a:off x="10544857" y="4670703"/>
                <a:ext cx="702720" cy="144000"/>
              </a:xfrm>
              <a:prstGeom prst="rect">
                <a:avLst/>
              </a:prstGeom>
            </p:spPr>
          </p:pic>
        </p:grpSp>
        <p:grpSp>
          <p:nvGrpSpPr>
            <p:cNvPr id="23" name="Gruppo 22">
              <a:extLst>
                <a:ext uri="{FF2B5EF4-FFF2-40B4-BE49-F238E27FC236}">
                  <a16:creationId xmlns:a16="http://schemas.microsoft.com/office/drawing/2014/main" id="{61173186-5387-ABEB-5D50-C81947AFE8A6}"/>
                </a:ext>
              </a:extLst>
            </p:cNvPr>
            <p:cNvGrpSpPr/>
            <p:nvPr/>
          </p:nvGrpSpPr>
          <p:grpSpPr>
            <a:xfrm>
              <a:off x="5327972" y="9989079"/>
              <a:ext cx="2016000" cy="1728050"/>
              <a:chOff x="2687968" y="4671155"/>
              <a:chExt cx="1008000" cy="864025"/>
            </a:xfrm>
          </p:grpSpPr>
          <p:pic>
            <p:nvPicPr>
              <p:cNvPr id="24" name="Immagine 23" descr="Immagine che contiene schermata, quadrato, Rettangolo, diagramma&#10;&#10;Descrizione generata automaticamente">
                <a:extLst>
                  <a:ext uri="{FF2B5EF4-FFF2-40B4-BE49-F238E27FC236}">
                    <a16:creationId xmlns:a16="http://schemas.microsoft.com/office/drawing/2014/main" id="{CC130211-B8F3-D6B2-FD93-05445D1E193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7968" y="4779180"/>
                <a:ext cx="1008000" cy="756000"/>
              </a:xfrm>
              <a:prstGeom prst="rect">
                <a:avLst/>
              </a:prstGeom>
            </p:spPr>
          </p:pic>
          <p:pic>
            <p:nvPicPr>
              <p:cNvPr id="25" name="Immagine 24">
                <a:extLst>
                  <a:ext uri="{FF2B5EF4-FFF2-40B4-BE49-F238E27FC236}">
                    <a16:creationId xmlns:a16="http://schemas.microsoft.com/office/drawing/2014/main" id="{E1722EF7-4B53-14F0-FA42-670EBF680DC8}"/>
                  </a:ext>
                </a:extLst>
              </p:cNvPr>
              <p:cNvPicPr>
                <a:picLocks noChangeAspect="1"/>
              </p:cNvPicPr>
              <p:nvPr/>
            </p:nvPicPr>
            <p:blipFill>
              <a:blip r:embed="rId18"/>
              <a:stretch>
                <a:fillRect/>
              </a:stretch>
            </p:blipFill>
            <p:spPr>
              <a:xfrm>
                <a:off x="2933324" y="4671155"/>
                <a:ext cx="599040" cy="144000"/>
              </a:xfrm>
              <a:prstGeom prst="rect">
                <a:avLst/>
              </a:prstGeom>
            </p:spPr>
          </p:pic>
        </p:grpSp>
        <p:grpSp>
          <p:nvGrpSpPr>
            <p:cNvPr id="26" name="Gruppo 25">
              <a:extLst>
                <a:ext uri="{FF2B5EF4-FFF2-40B4-BE49-F238E27FC236}">
                  <a16:creationId xmlns:a16="http://schemas.microsoft.com/office/drawing/2014/main" id="{537475DC-7FDB-878C-C141-F2AE09E58D97}"/>
                </a:ext>
              </a:extLst>
            </p:cNvPr>
            <p:cNvGrpSpPr/>
            <p:nvPr/>
          </p:nvGrpSpPr>
          <p:grpSpPr>
            <a:xfrm>
              <a:off x="9256148" y="9983320"/>
              <a:ext cx="2016000" cy="1800000"/>
              <a:chOff x="4652056" y="4668276"/>
              <a:chExt cx="1008000" cy="900000"/>
            </a:xfrm>
          </p:grpSpPr>
          <p:pic>
            <p:nvPicPr>
              <p:cNvPr id="28" name="Immagine 27" descr="Immagine che contiene schermata, quadrato, Rettangolo, diagramma&#10;&#10;Descrizione generata automaticamente">
                <a:extLst>
                  <a:ext uri="{FF2B5EF4-FFF2-40B4-BE49-F238E27FC236}">
                    <a16:creationId xmlns:a16="http://schemas.microsoft.com/office/drawing/2014/main" id="{4744FE21-D77C-45BF-79C0-C6E8110CB9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52056" y="4812276"/>
                <a:ext cx="1008000" cy="756000"/>
              </a:xfrm>
              <a:prstGeom prst="rect">
                <a:avLst/>
              </a:prstGeom>
            </p:spPr>
          </p:pic>
          <p:pic>
            <p:nvPicPr>
              <p:cNvPr id="29" name="Immagine 28">
                <a:extLst>
                  <a:ext uri="{FF2B5EF4-FFF2-40B4-BE49-F238E27FC236}">
                    <a16:creationId xmlns:a16="http://schemas.microsoft.com/office/drawing/2014/main" id="{E5DD190D-AFCB-6890-A87A-08C3C131A9CB}"/>
                  </a:ext>
                </a:extLst>
              </p:cNvPr>
              <p:cNvPicPr>
                <a:picLocks noChangeAspect="1"/>
              </p:cNvPicPr>
              <p:nvPr/>
            </p:nvPicPr>
            <p:blipFill>
              <a:blip r:embed="rId20"/>
              <a:stretch>
                <a:fillRect/>
              </a:stretch>
            </p:blipFill>
            <p:spPr>
              <a:xfrm>
                <a:off x="4856536" y="4668276"/>
                <a:ext cx="599040" cy="144000"/>
              </a:xfrm>
              <a:prstGeom prst="rect">
                <a:avLst/>
              </a:prstGeom>
            </p:spPr>
          </p:pic>
        </p:grpSp>
        <p:grpSp>
          <p:nvGrpSpPr>
            <p:cNvPr id="30" name="Gruppo 29">
              <a:extLst>
                <a:ext uri="{FF2B5EF4-FFF2-40B4-BE49-F238E27FC236}">
                  <a16:creationId xmlns:a16="http://schemas.microsoft.com/office/drawing/2014/main" id="{25510BD5-CBE5-1B03-AB47-D82FD974FB6B}"/>
                </a:ext>
              </a:extLst>
            </p:cNvPr>
            <p:cNvGrpSpPr/>
            <p:nvPr/>
          </p:nvGrpSpPr>
          <p:grpSpPr>
            <a:xfrm>
              <a:off x="13065042" y="9996236"/>
              <a:ext cx="2016000" cy="1787084"/>
              <a:chOff x="6556503" y="4674734"/>
              <a:chExt cx="1008000" cy="893542"/>
            </a:xfrm>
          </p:grpSpPr>
          <p:pic>
            <p:nvPicPr>
              <p:cNvPr id="31" name="Immagine 30" descr="Immagine che contiene testo, schermata, Rettangolo, diagramma&#10;&#10;Descrizione generata automaticamente">
                <a:extLst>
                  <a:ext uri="{FF2B5EF4-FFF2-40B4-BE49-F238E27FC236}">
                    <a16:creationId xmlns:a16="http://schemas.microsoft.com/office/drawing/2014/main" id="{9B0D6E5A-6DD6-8C4C-53E1-5230079C342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56503" y="4812276"/>
                <a:ext cx="1008000" cy="756000"/>
              </a:xfrm>
              <a:prstGeom prst="rect">
                <a:avLst/>
              </a:prstGeom>
            </p:spPr>
          </p:pic>
          <p:pic>
            <p:nvPicPr>
              <p:cNvPr id="32" name="Immagine 31">
                <a:extLst>
                  <a:ext uri="{FF2B5EF4-FFF2-40B4-BE49-F238E27FC236}">
                    <a16:creationId xmlns:a16="http://schemas.microsoft.com/office/drawing/2014/main" id="{C0A00EEA-3FB7-CED3-69F6-DD34AD15B037}"/>
                  </a:ext>
                </a:extLst>
              </p:cNvPr>
              <p:cNvPicPr>
                <a:picLocks noChangeAspect="1"/>
              </p:cNvPicPr>
              <p:nvPr/>
            </p:nvPicPr>
            <p:blipFill>
              <a:blip r:embed="rId22"/>
              <a:stretch>
                <a:fillRect/>
              </a:stretch>
            </p:blipFill>
            <p:spPr>
              <a:xfrm>
                <a:off x="6747999" y="4674734"/>
                <a:ext cx="599040" cy="144000"/>
              </a:xfrm>
              <a:prstGeom prst="rect">
                <a:avLst/>
              </a:prstGeom>
            </p:spPr>
          </p:pic>
        </p:grpSp>
        <p:grpSp>
          <p:nvGrpSpPr>
            <p:cNvPr id="33" name="Gruppo 32">
              <a:extLst>
                <a:ext uri="{FF2B5EF4-FFF2-40B4-BE49-F238E27FC236}">
                  <a16:creationId xmlns:a16="http://schemas.microsoft.com/office/drawing/2014/main" id="{3FC24B55-F30C-58B3-3BE2-B1DFB71C492F}"/>
                </a:ext>
              </a:extLst>
            </p:cNvPr>
            <p:cNvGrpSpPr/>
            <p:nvPr/>
          </p:nvGrpSpPr>
          <p:grpSpPr>
            <a:xfrm>
              <a:off x="16873936" y="9996236"/>
              <a:ext cx="2016000" cy="1720892"/>
              <a:chOff x="8460950" y="4674734"/>
              <a:chExt cx="1008000" cy="860446"/>
            </a:xfrm>
          </p:grpSpPr>
          <p:pic>
            <p:nvPicPr>
              <p:cNvPr id="34" name="Immagine 33" descr="Immagine che contiene Rettangolo, testo, diagramma, linea&#10;&#10;Descrizione generata automaticamente">
                <a:extLst>
                  <a:ext uri="{FF2B5EF4-FFF2-40B4-BE49-F238E27FC236}">
                    <a16:creationId xmlns:a16="http://schemas.microsoft.com/office/drawing/2014/main" id="{154B95B5-A299-CB11-425D-0A7FB458E18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60950" y="4779180"/>
                <a:ext cx="1008000" cy="756000"/>
              </a:xfrm>
              <a:prstGeom prst="rect">
                <a:avLst/>
              </a:prstGeom>
            </p:spPr>
          </p:pic>
          <p:pic>
            <p:nvPicPr>
              <p:cNvPr id="35" name="Immagine 34">
                <a:extLst>
                  <a:ext uri="{FF2B5EF4-FFF2-40B4-BE49-F238E27FC236}">
                    <a16:creationId xmlns:a16="http://schemas.microsoft.com/office/drawing/2014/main" id="{FCE0AF0C-EE5A-157D-4702-304BA357C874}"/>
                  </a:ext>
                </a:extLst>
              </p:cNvPr>
              <p:cNvPicPr>
                <a:picLocks noChangeAspect="1"/>
              </p:cNvPicPr>
              <p:nvPr/>
            </p:nvPicPr>
            <p:blipFill>
              <a:blip r:embed="rId24"/>
              <a:stretch>
                <a:fillRect/>
              </a:stretch>
            </p:blipFill>
            <p:spPr>
              <a:xfrm>
                <a:off x="8617455" y="4674734"/>
                <a:ext cx="702720" cy="144000"/>
              </a:xfrm>
              <a:prstGeom prst="rect">
                <a:avLst/>
              </a:prstGeom>
            </p:spPr>
          </p:pic>
        </p:grpSp>
        <p:pic>
          <p:nvPicPr>
            <p:cNvPr id="37" name="Immagine 36">
              <a:extLst>
                <a:ext uri="{FF2B5EF4-FFF2-40B4-BE49-F238E27FC236}">
                  <a16:creationId xmlns:a16="http://schemas.microsoft.com/office/drawing/2014/main" id="{EA7B0B65-A395-6B43-8CD3-C2DB32B5B98C}"/>
                </a:ext>
              </a:extLst>
            </p:cNvPr>
            <p:cNvPicPr>
              <a:picLocks noChangeAspect="1"/>
            </p:cNvPicPr>
            <p:nvPr/>
          </p:nvPicPr>
          <p:blipFill>
            <a:blip r:embed="rId25"/>
            <a:stretch>
              <a:fillRect/>
            </a:stretch>
          </p:blipFill>
          <p:spPr>
            <a:xfrm>
              <a:off x="3721076" y="10305898"/>
              <a:ext cx="1405440" cy="1398716"/>
            </a:xfrm>
            <a:prstGeom prst="rect">
              <a:avLst/>
            </a:prstGeom>
          </p:spPr>
        </p:pic>
        <p:pic>
          <p:nvPicPr>
            <p:cNvPr id="38" name="Immagine 37">
              <a:extLst>
                <a:ext uri="{FF2B5EF4-FFF2-40B4-BE49-F238E27FC236}">
                  <a16:creationId xmlns:a16="http://schemas.microsoft.com/office/drawing/2014/main" id="{9E4482D4-D69B-9938-76AB-F692B1F20D59}"/>
                </a:ext>
              </a:extLst>
            </p:cNvPr>
            <p:cNvPicPr>
              <a:picLocks noChangeAspect="1"/>
            </p:cNvPicPr>
            <p:nvPr/>
          </p:nvPicPr>
          <p:blipFill>
            <a:blip r:embed="rId25"/>
            <a:stretch>
              <a:fillRect/>
            </a:stretch>
          </p:blipFill>
          <p:spPr>
            <a:xfrm>
              <a:off x="7528652" y="10284236"/>
              <a:ext cx="1405440" cy="1398716"/>
            </a:xfrm>
            <a:prstGeom prst="rect">
              <a:avLst/>
            </a:prstGeom>
          </p:spPr>
        </p:pic>
        <p:pic>
          <p:nvPicPr>
            <p:cNvPr id="39" name="Immagine 38">
              <a:extLst>
                <a:ext uri="{FF2B5EF4-FFF2-40B4-BE49-F238E27FC236}">
                  <a16:creationId xmlns:a16="http://schemas.microsoft.com/office/drawing/2014/main" id="{CBB07DDE-079D-1D7D-F59B-F90550FFF613}"/>
                </a:ext>
              </a:extLst>
            </p:cNvPr>
            <p:cNvPicPr>
              <a:picLocks noChangeAspect="1"/>
            </p:cNvPicPr>
            <p:nvPr/>
          </p:nvPicPr>
          <p:blipFill>
            <a:blip r:embed="rId25"/>
            <a:stretch>
              <a:fillRect/>
            </a:stretch>
          </p:blipFill>
          <p:spPr>
            <a:xfrm>
              <a:off x="11371792" y="10327962"/>
              <a:ext cx="1405440" cy="1398716"/>
            </a:xfrm>
            <a:prstGeom prst="rect">
              <a:avLst/>
            </a:prstGeom>
          </p:spPr>
        </p:pic>
        <p:pic>
          <p:nvPicPr>
            <p:cNvPr id="40" name="Immagine 39">
              <a:extLst>
                <a:ext uri="{FF2B5EF4-FFF2-40B4-BE49-F238E27FC236}">
                  <a16:creationId xmlns:a16="http://schemas.microsoft.com/office/drawing/2014/main" id="{DD05B6DE-B2C8-C544-454F-57FB09A63F9E}"/>
                </a:ext>
              </a:extLst>
            </p:cNvPr>
            <p:cNvPicPr>
              <a:picLocks noChangeAspect="1"/>
            </p:cNvPicPr>
            <p:nvPr/>
          </p:nvPicPr>
          <p:blipFill>
            <a:blip r:embed="rId25"/>
            <a:stretch>
              <a:fillRect/>
            </a:stretch>
          </p:blipFill>
          <p:spPr>
            <a:xfrm>
              <a:off x="15267040" y="10327962"/>
              <a:ext cx="1405440" cy="1398716"/>
            </a:xfrm>
            <a:prstGeom prst="rect">
              <a:avLst/>
            </a:prstGeom>
          </p:spPr>
        </p:pic>
        <p:pic>
          <p:nvPicPr>
            <p:cNvPr id="42" name="Immagine 41">
              <a:extLst>
                <a:ext uri="{FF2B5EF4-FFF2-40B4-BE49-F238E27FC236}">
                  <a16:creationId xmlns:a16="http://schemas.microsoft.com/office/drawing/2014/main" id="{B4EB71A8-BB4A-0935-D920-147E37CDC76A}"/>
                </a:ext>
              </a:extLst>
            </p:cNvPr>
            <p:cNvPicPr>
              <a:picLocks noChangeAspect="1"/>
            </p:cNvPicPr>
            <p:nvPr/>
          </p:nvPicPr>
          <p:blipFill>
            <a:blip r:embed="rId25"/>
            <a:stretch>
              <a:fillRect/>
            </a:stretch>
          </p:blipFill>
          <p:spPr>
            <a:xfrm>
              <a:off x="19081224" y="10282116"/>
              <a:ext cx="1405440" cy="1398716"/>
            </a:xfrm>
            <a:prstGeom prst="rect">
              <a:avLst/>
            </a:prstGeom>
          </p:spPr>
        </p:pic>
        <p:pic>
          <p:nvPicPr>
            <p:cNvPr id="55" name="Immagine 54">
              <a:extLst>
                <a:ext uri="{FF2B5EF4-FFF2-40B4-BE49-F238E27FC236}">
                  <a16:creationId xmlns:a16="http://schemas.microsoft.com/office/drawing/2014/main" id="{C0D16414-3864-6BBE-20A5-05B6738B7FE3}"/>
                </a:ext>
              </a:extLst>
            </p:cNvPr>
            <p:cNvPicPr>
              <a:picLocks noChangeAspect="1"/>
            </p:cNvPicPr>
            <p:nvPr/>
          </p:nvPicPr>
          <p:blipFill>
            <a:blip r:embed="rId26"/>
            <a:stretch>
              <a:fillRect/>
            </a:stretch>
          </p:blipFill>
          <p:spPr>
            <a:xfrm>
              <a:off x="18668878" y="11029169"/>
              <a:ext cx="626400" cy="67718"/>
            </a:xfrm>
            <a:prstGeom prst="rect">
              <a:avLst/>
            </a:prstGeom>
          </p:spPr>
        </p:pic>
        <p:pic>
          <p:nvPicPr>
            <p:cNvPr id="56" name="Immagine 55">
              <a:extLst>
                <a:ext uri="{FF2B5EF4-FFF2-40B4-BE49-F238E27FC236}">
                  <a16:creationId xmlns:a16="http://schemas.microsoft.com/office/drawing/2014/main" id="{949320AE-1287-E866-AF9A-57E2529FC3D0}"/>
                </a:ext>
              </a:extLst>
            </p:cNvPr>
            <p:cNvPicPr>
              <a:picLocks noChangeAspect="1"/>
            </p:cNvPicPr>
            <p:nvPr/>
          </p:nvPicPr>
          <p:blipFill>
            <a:blip r:embed="rId26"/>
            <a:stretch>
              <a:fillRect/>
            </a:stretch>
          </p:blipFill>
          <p:spPr>
            <a:xfrm>
              <a:off x="20371678" y="11042391"/>
              <a:ext cx="626400" cy="67718"/>
            </a:xfrm>
            <a:prstGeom prst="rect">
              <a:avLst/>
            </a:prstGeom>
          </p:spPr>
        </p:pic>
        <p:pic>
          <p:nvPicPr>
            <p:cNvPr id="57" name="Immagine 56">
              <a:extLst>
                <a:ext uri="{FF2B5EF4-FFF2-40B4-BE49-F238E27FC236}">
                  <a16:creationId xmlns:a16="http://schemas.microsoft.com/office/drawing/2014/main" id="{643BA951-82DA-7A83-B4CD-29C9ED834B0B}"/>
                </a:ext>
              </a:extLst>
            </p:cNvPr>
            <p:cNvPicPr>
              <a:picLocks noChangeAspect="1"/>
            </p:cNvPicPr>
            <p:nvPr/>
          </p:nvPicPr>
          <p:blipFill>
            <a:blip r:embed="rId26"/>
            <a:stretch>
              <a:fillRect/>
            </a:stretch>
          </p:blipFill>
          <p:spPr>
            <a:xfrm>
              <a:off x="16503662" y="10998734"/>
              <a:ext cx="626400" cy="67718"/>
            </a:xfrm>
            <a:prstGeom prst="rect">
              <a:avLst/>
            </a:prstGeom>
          </p:spPr>
        </p:pic>
        <p:pic>
          <p:nvPicPr>
            <p:cNvPr id="58" name="Immagine 57">
              <a:extLst>
                <a:ext uri="{FF2B5EF4-FFF2-40B4-BE49-F238E27FC236}">
                  <a16:creationId xmlns:a16="http://schemas.microsoft.com/office/drawing/2014/main" id="{CE12DCA6-A628-C393-9BD9-BE7106DE9184}"/>
                </a:ext>
              </a:extLst>
            </p:cNvPr>
            <p:cNvPicPr>
              <a:picLocks noChangeAspect="1"/>
            </p:cNvPicPr>
            <p:nvPr/>
          </p:nvPicPr>
          <p:blipFill>
            <a:blip r:embed="rId26"/>
            <a:stretch>
              <a:fillRect/>
            </a:stretch>
          </p:blipFill>
          <p:spPr>
            <a:xfrm>
              <a:off x="14706556" y="11025792"/>
              <a:ext cx="626400" cy="67718"/>
            </a:xfrm>
            <a:prstGeom prst="rect">
              <a:avLst/>
            </a:prstGeom>
          </p:spPr>
        </p:pic>
        <p:pic>
          <p:nvPicPr>
            <p:cNvPr id="59" name="Immagine 58">
              <a:extLst>
                <a:ext uri="{FF2B5EF4-FFF2-40B4-BE49-F238E27FC236}">
                  <a16:creationId xmlns:a16="http://schemas.microsoft.com/office/drawing/2014/main" id="{AF084D1D-4A4B-A8EF-8EF6-FA6FFBDC29A9}"/>
                </a:ext>
              </a:extLst>
            </p:cNvPr>
            <p:cNvPicPr>
              <a:picLocks noChangeAspect="1"/>
            </p:cNvPicPr>
            <p:nvPr/>
          </p:nvPicPr>
          <p:blipFill>
            <a:blip r:embed="rId26"/>
            <a:stretch>
              <a:fillRect/>
            </a:stretch>
          </p:blipFill>
          <p:spPr>
            <a:xfrm>
              <a:off x="12734079" y="11042391"/>
              <a:ext cx="626400" cy="67718"/>
            </a:xfrm>
            <a:prstGeom prst="rect">
              <a:avLst/>
            </a:prstGeom>
          </p:spPr>
        </p:pic>
        <p:pic>
          <p:nvPicPr>
            <p:cNvPr id="60" name="Immagine 59">
              <a:extLst>
                <a:ext uri="{FF2B5EF4-FFF2-40B4-BE49-F238E27FC236}">
                  <a16:creationId xmlns:a16="http://schemas.microsoft.com/office/drawing/2014/main" id="{E40B7605-9D20-57F7-67E4-24C5F8F8A7B7}"/>
                </a:ext>
              </a:extLst>
            </p:cNvPr>
            <p:cNvPicPr>
              <a:picLocks noChangeAspect="1"/>
            </p:cNvPicPr>
            <p:nvPr/>
          </p:nvPicPr>
          <p:blipFill>
            <a:blip r:embed="rId26"/>
            <a:stretch>
              <a:fillRect/>
            </a:stretch>
          </p:blipFill>
          <p:spPr>
            <a:xfrm>
              <a:off x="10905132" y="11052696"/>
              <a:ext cx="626400" cy="67718"/>
            </a:xfrm>
            <a:prstGeom prst="rect">
              <a:avLst/>
            </a:prstGeom>
          </p:spPr>
        </p:pic>
        <p:pic>
          <p:nvPicPr>
            <p:cNvPr id="61" name="Immagine 60">
              <a:extLst>
                <a:ext uri="{FF2B5EF4-FFF2-40B4-BE49-F238E27FC236}">
                  <a16:creationId xmlns:a16="http://schemas.microsoft.com/office/drawing/2014/main" id="{0F1243C5-38EE-9B03-4225-B3F3D5E68CEE}"/>
                </a:ext>
              </a:extLst>
            </p:cNvPr>
            <p:cNvPicPr>
              <a:picLocks noChangeAspect="1"/>
            </p:cNvPicPr>
            <p:nvPr/>
          </p:nvPicPr>
          <p:blipFill>
            <a:blip r:embed="rId26"/>
            <a:stretch>
              <a:fillRect/>
            </a:stretch>
          </p:blipFill>
          <p:spPr>
            <a:xfrm>
              <a:off x="8781564" y="11029169"/>
              <a:ext cx="626400" cy="67718"/>
            </a:xfrm>
            <a:prstGeom prst="rect">
              <a:avLst/>
            </a:prstGeom>
          </p:spPr>
        </p:pic>
        <p:pic>
          <p:nvPicPr>
            <p:cNvPr id="62" name="Immagine 61">
              <a:extLst>
                <a:ext uri="{FF2B5EF4-FFF2-40B4-BE49-F238E27FC236}">
                  <a16:creationId xmlns:a16="http://schemas.microsoft.com/office/drawing/2014/main" id="{4523BD58-819C-9C36-FC21-5D8A9BC24BE0}"/>
                </a:ext>
              </a:extLst>
            </p:cNvPr>
            <p:cNvPicPr>
              <a:picLocks noChangeAspect="1"/>
            </p:cNvPicPr>
            <p:nvPr/>
          </p:nvPicPr>
          <p:blipFill>
            <a:blip r:embed="rId26"/>
            <a:stretch>
              <a:fillRect/>
            </a:stretch>
          </p:blipFill>
          <p:spPr>
            <a:xfrm>
              <a:off x="6988670" y="11010853"/>
              <a:ext cx="626400" cy="67718"/>
            </a:xfrm>
            <a:prstGeom prst="rect">
              <a:avLst/>
            </a:prstGeom>
          </p:spPr>
        </p:pic>
        <p:pic>
          <p:nvPicPr>
            <p:cNvPr id="63" name="Immagine 62">
              <a:extLst>
                <a:ext uri="{FF2B5EF4-FFF2-40B4-BE49-F238E27FC236}">
                  <a16:creationId xmlns:a16="http://schemas.microsoft.com/office/drawing/2014/main" id="{4A3FC189-A6E0-02CE-6362-D8271DEB4C41}"/>
                </a:ext>
              </a:extLst>
            </p:cNvPr>
            <p:cNvPicPr>
              <a:picLocks noChangeAspect="1"/>
            </p:cNvPicPr>
            <p:nvPr/>
          </p:nvPicPr>
          <p:blipFill>
            <a:blip r:embed="rId26"/>
            <a:stretch>
              <a:fillRect/>
            </a:stretch>
          </p:blipFill>
          <p:spPr>
            <a:xfrm>
              <a:off x="5083363" y="10989317"/>
              <a:ext cx="626400" cy="67718"/>
            </a:xfrm>
            <a:prstGeom prst="rect">
              <a:avLst/>
            </a:prstGeom>
          </p:spPr>
        </p:pic>
        <p:pic>
          <p:nvPicPr>
            <p:cNvPr id="192" name="Immagine 191">
              <a:extLst>
                <a:ext uri="{FF2B5EF4-FFF2-40B4-BE49-F238E27FC236}">
                  <a16:creationId xmlns:a16="http://schemas.microsoft.com/office/drawing/2014/main" id="{C4530916-AF18-0329-A1D6-9B37F2C21D07}"/>
                </a:ext>
              </a:extLst>
            </p:cNvPr>
            <p:cNvPicPr>
              <a:picLocks noChangeAspect="1"/>
            </p:cNvPicPr>
            <p:nvPr/>
          </p:nvPicPr>
          <p:blipFill>
            <a:blip r:embed="rId26"/>
            <a:stretch>
              <a:fillRect/>
            </a:stretch>
          </p:blipFill>
          <p:spPr>
            <a:xfrm>
              <a:off x="3231347" y="10999340"/>
              <a:ext cx="626400" cy="67718"/>
            </a:xfrm>
            <a:prstGeom prst="rect">
              <a:avLst/>
            </a:prstGeom>
          </p:spPr>
        </p:pic>
      </p:grpSp>
      <p:sp>
        <p:nvSpPr>
          <p:cNvPr id="14" name="Titolo 3">
            <a:extLst>
              <a:ext uri="{FF2B5EF4-FFF2-40B4-BE49-F238E27FC236}">
                <a16:creationId xmlns:a16="http://schemas.microsoft.com/office/drawing/2014/main" id="{6872386A-E056-F168-3A81-5BB9F5829DF9}"/>
              </a:ext>
            </a:extLst>
          </p:cNvPr>
          <p:cNvSpPr txBox="1">
            <a:spLocks/>
          </p:cNvSpPr>
          <p:nvPr/>
        </p:nvSpPr>
        <p:spPr>
          <a:xfrm>
            <a:off x="2235390" y="376686"/>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SA-NODE: </a:t>
            </a:r>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Grasp</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the idea</a:t>
            </a:r>
            <a:endParaRPr lang="en-US" sz="5000" dirty="0"/>
          </a:p>
        </p:txBody>
      </p:sp>
    </p:spTree>
    <p:extLst>
      <p:ext uri="{BB962C8B-B14F-4D97-AF65-F5344CB8AC3E}">
        <p14:creationId xmlns:p14="http://schemas.microsoft.com/office/powerpoint/2010/main" val="169903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57CC-4AC0-7D60-EF8E-E65FE6802993}"/>
            </a:ext>
          </a:extLst>
        </p:cNvPr>
        <p:cNvGrpSpPr/>
        <p:nvPr/>
      </p:nvGrpSpPr>
      <p:grpSpPr>
        <a:xfrm>
          <a:off x="0" y="0"/>
          <a:ext cx="0" cy="0"/>
          <a:chOff x="0" y="0"/>
          <a:chExt cx="0" cy="0"/>
        </a:xfrm>
      </p:grpSpPr>
      <p:pic>
        <p:nvPicPr>
          <p:cNvPr id="200" name="salomoneFB.png" descr="salomoneFB.png">
            <a:extLst>
              <a:ext uri="{FF2B5EF4-FFF2-40B4-BE49-F238E27FC236}">
                <a16:creationId xmlns:a16="http://schemas.microsoft.com/office/drawing/2014/main" id="{6898EE36-801C-3DE8-88CE-C900DDAF1652}"/>
              </a:ext>
            </a:extLst>
          </p:cNvPr>
          <p:cNvPicPr>
            <a:picLocks noChangeAspect="1"/>
          </p:cNvPicPr>
          <p:nvPr/>
        </p:nvPicPr>
        <p:blipFill>
          <a:blip r:embed="rId3"/>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87D2D668-F4A2-F75C-800C-9075B1CD8B0C}"/>
              </a:ext>
            </a:extLst>
          </p:cNvPr>
          <p:cNvPicPr>
            <a:picLocks noChangeAspect="1"/>
          </p:cNvPicPr>
          <p:nvPr/>
        </p:nvPicPr>
        <p:blipFill>
          <a:blip r:embed="rId4"/>
          <a:stretch>
            <a:fillRect/>
          </a:stretch>
        </p:blipFill>
        <p:spPr>
          <a:xfrm>
            <a:off x="10686421" y="-31344"/>
            <a:ext cx="1487699" cy="1487699"/>
          </a:xfrm>
          <a:prstGeom prst="rect">
            <a:avLst/>
          </a:prstGeom>
          <a:ln w="12700">
            <a:miter lim="400000"/>
          </a:ln>
        </p:spPr>
      </p:pic>
      <p:sp>
        <p:nvSpPr>
          <p:cNvPr id="23" name="Rettangolo 22">
            <a:extLst>
              <a:ext uri="{FF2B5EF4-FFF2-40B4-BE49-F238E27FC236}">
                <a16:creationId xmlns:a16="http://schemas.microsoft.com/office/drawing/2014/main" id="{D63B82ED-348D-082B-2A57-C6CD63E16F56}"/>
              </a:ext>
            </a:extLst>
          </p:cNvPr>
          <p:cNvSpPr/>
          <p:nvPr/>
        </p:nvSpPr>
        <p:spPr>
          <a:xfrm>
            <a:off x="4924383" y="2748721"/>
            <a:ext cx="211498"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11" name="CasellaDiTesto 10">
            <a:extLst>
              <a:ext uri="{FF2B5EF4-FFF2-40B4-BE49-F238E27FC236}">
                <a16:creationId xmlns:a16="http://schemas.microsoft.com/office/drawing/2014/main" id="{9CE4AC71-A79C-1780-92BD-2B0C6FDD3459}"/>
              </a:ext>
            </a:extLst>
          </p:cNvPr>
          <p:cNvSpPr txBox="1"/>
          <p:nvPr/>
        </p:nvSpPr>
        <p:spPr>
          <a:xfrm>
            <a:off x="166688" y="1294697"/>
            <a:ext cx="11858625" cy="12326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en-US" sz="1600" dirty="0">
                <a:solidFill>
                  <a:srgbClr val="000000"/>
                </a:solidFill>
                <a:sym typeface="Helvetica Neue"/>
              </a:rPr>
              <a:t>We consider </a:t>
            </a:r>
            <a:r>
              <a:rPr lang="en-US" sz="1600" b="1" dirty="0">
                <a:solidFill>
                  <a:srgbClr val="000000"/>
                </a:solidFill>
                <a:sym typeface="Helvetica Neue"/>
              </a:rPr>
              <a:t>a network metapopulation form of the Wilson–Cowan model</a:t>
            </a:r>
            <a:r>
              <a:rPr lang="en-US" sz="1600" dirty="0">
                <a:solidFill>
                  <a:srgbClr val="000000"/>
                </a:solidFill>
                <a:sym typeface="Helvetica Neue"/>
              </a:rPr>
              <a:t>.  Nodes in the network model will correspond to different subcortical regions of the brain, while edges can represent structural, functional, or effective connectivity between these distinct subcortical regions.  Within each region, or node, there will additionally be interacting populations of excitatory and inhibitory cells, in accord with the standard Wilson–Cowan model.</a:t>
            </a:r>
          </a:p>
        </p:txBody>
      </p:sp>
      <p:pic>
        <p:nvPicPr>
          <p:cNvPr id="20" name="Immagine 19" descr="Immagine che contiene Elementi grafici, disegno, design, creatività&#10;&#10;Descrizione generata automaticamente">
            <a:extLst>
              <a:ext uri="{FF2B5EF4-FFF2-40B4-BE49-F238E27FC236}">
                <a16:creationId xmlns:a16="http://schemas.microsoft.com/office/drawing/2014/main" id="{E2E6FBD2-CDB0-FCE4-6489-534B352A3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939" y="4657036"/>
            <a:ext cx="2200965" cy="2200965"/>
          </a:xfrm>
          <a:prstGeom prst="rect">
            <a:avLst/>
          </a:prstGeom>
        </p:spPr>
      </p:pic>
      <p:pic>
        <p:nvPicPr>
          <p:cNvPr id="21" name="Immagine 20" descr="Immagine che contiene Arte bambini, disegno, cerchio, diagramma&#10;&#10;Descrizione generata automaticamente">
            <a:extLst>
              <a:ext uri="{FF2B5EF4-FFF2-40B4-BE49-F238E27FC236}">
                <a16:creationId xmlns:a16="http://schemas.microsoft.com/office/drawing/2014/main" id="{EE060182-8EF2-2792-CD2C-940A9C6B26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371" y="2860127"/>
            <a:ext cx="4068859" cy="2288733"/>
          </a:xfrm>
          <a:prstGeom prst="rect">
            <a:avLst/>
          </a:prstGeom>
        </p:spPr>
      </p:pic>
      <p:pic>
        <p:nvPicPr>
          <p:cNvPr id="22" name="Immagine 21">
            <a:extLst>
              <a:ext uri="{FF2B5EF4-FFF2-40B4-BE49-F238E27FC236}">
                <a16:creationId xmlns:a16="http://schemas.microsoft.com/office/drawing/2014/main" id="{FC81D9E9-926B-7DD1-EBF8-048C345CB8F8}"/>
              </a:ext>
            </a:extLst>
          </p:cNvPr>
          <p:cNvPicPr>
            <a:picLocks noChangeAspect="1"/>
          </p:cNvPicPr>
          <p:nvPr/>
        </p:nvPicPr>
        <p:blipFill>
          <a:blip r:embed="rId7"/>
          <a:stretch>
            <a:fillRect/>
          </a:stretch>
        </p:blipFill>
        <p:spPr>
          <a:xfrm>
            <a:off x="3877711" y="2409595"/>
            <a:ext cx="9393017" cy="1535397"/>
          </a:xfrm>
          <a:prstGeom prst="rect">
            <a:avLst/>
          </a:prstGeom>
        </p:spPr>
      </p:pic>
      <p:pic>
        <p:nvPicPr>
          <p:cNvPr id="24" name="Immagine 23">
            <a:extLst>
              <a:ext uri="{FF2B5EF4-FFF2-40B4-BE49-F238E27FC236}">
                <a16:creationId xmlns:a16="http://schemas.microsoft.com/office/drawing/2014/main" id="{598CFEAD-E924-7A9A-408E-31CD5F0FB01B}"/>
              </a:ext>
            </a:extLst>
          </p:cNvPr>
          <p:cNvPicPr>
            <a:picLocks noChangeAspect="1"/>
          </p:cNvPicPr>
          <p:nvPr/>
        </p:nvPicPr>
        <p:blipFill>
          <a:blip r:embed="rId8"/>
          <a:stretch>
            <a:fillRect/>
          </a:stretch>
        </p:blipFill>
        <p:spPr>
          <a:xfrm>
            <a:off x="3932467" y="4119833"/>
            <a:ext cx="9338260" cy="1350456"/>
          </a:xfrm>
          <a:prstGeom prst="rect">
            <a:avLst/>
          </a:prstGeom>
        </p:spPr>
      </p:pic>
      <p:sp>
        <p:nvSpPr>
          <p:cNvPr id="25" name="CasellaDiTesto 24">
            <a:extLst>
              <a:ext uri="{FF2B5EF4-FFF2-40B4-BE49-F238E27FC236}">
                <a16:creationId xmlns:a16="http://schemas.microsoft.com/office/drawing/2014/main" id="{D79E3A71-204E-5130-3194-E74886D76309}"/>
              </a:ext>
            </a:extLst>
          </p:cNvPr>
          <p:cNvSpPr txBox="1"/>
          <p:nvPr/>
        </p:nvSpPr>
        <p:spPr>
          <a:xfrm>
            <a:off x="4124472" y="5317289"/>
            <a:ext cx="8049648" cy="1638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90000"/>
              </a:lnSpc>
              <a:spcBef>
                <a:spcPts val="2250"/>
              </a:spcBef>
            </a:pPr>
            <a:r>
              <a:rPr lang="en-US" dirty="0">
                <a:solidFill>
                  <a:srgbClr val="000000"/>
                </a:solidFill>
                <a:sym typeface="Helvetica Neue"/>
              </a:rPr>
              <a:t>Inter-node connections are established between excitatory subpopulations only, as is true of the brain [Conti et al. J. Theo. Bio. 477 (2019); Byrne et al. J. </a:t>
            </a:r>
            <a:r>
              <a:rPr lang="en-US" dirty="0" err="1">
                <a:solidFill>
                  <a:srgbClr val="000000"/>
                </a:solidFill>
                <a:sym typeface="Helvetica Neue"/>
              </a:rPr>
              <a:t>Neurophys</a:t>
            </a:r>
            <a:r>
              <a:rPr lang="en-US" dirty="0">
                <a:solidFill>
                  <a:srgbClr val="000000"/>
                </a:solidFill>
                <a:sym typeface="Helvetica Neue"/>
              </a:rPr>
              <a:t>. 123 (2020),  </a:t>
            </a:r>
            <a:r>
              <a:rPr lang="en-US" dirty="0" err="1">
                <a:solidFill>
                  <a:srgbClr val="000000"/>
                </a:solidFill>
                <a:sym typeface="Helvetica Neue"/>
              </a:rPr>
              <a:t>Gerfen</a:t>
            </a:r>
            <a:r>
              <a:rPr lang="en-US" dirty="0">
                <a:solidFill>
                  <a:srgbClr val="000000"/>
                </a:solidFill>
                <a:sym typeface="Helvetica Neue"/>
              </a:rPr>
              <a:t> et al. J. </a:t>
            </a:r>
            <a:r>
              <a:rPr lang="en-US" dirty="0" err="1">
                <a:solidFill>
                  <a:srgbClr val="000000"/>
                </a:solidFill>
                <a:sym typeface="Helvetica Neue"/>
              </a:rPr>
              <a:t>NeuroScience</a:t>
            </a:r>
            <a:r>
              <a:rPr lang="en-US" dirty="0">
                <a:solidFill>
                  <a:srgbClr val="000000"/>
                </a:solidFill>
                <a:sym typeface="Helvetica Neue"/>
              </a:rPr>
              <a:t> Research 96 (2018)].</a:t>
            </a:r>
          </a:p>
          <a:p>
            <a:pPr defTabSz="1219169" hangingPunct="0">
              <a:lnSpc>
                <a:spcPct val="90000"/>
              </a:lnSpc>
              <a:spcBef>
                <a:spcPts val="2250"/>
              </a:spcBef>
            </a:pPr>
            <a:endParaRPr lang="en-US" dirty="0">
              <a:solidFill>
                <a:srgbClr val="000000"/>
              </a:solidFill>
              <a:sym typeface="Helvetica Neue"/>
            </a:endParaRPr>
          </a:p>
        </p:txBody>
      </p:sp>
      <p:sp>
        <p:nvSpPr>
          <p:cNvPr id="3" name="Titolo 3">
            <a:extLst>
              <a:ext uri="{FF2B5EF4-FFF2-40B4-BE49-F238E27FC236}">
                <a16:creationId xmlns:a16="http://schemas.microsoft.com/office/drawing/2014/main" id="{98C8AB82-2273-B4BE-0DB5-8767B58F465D}"/>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Another</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a:t>
            </a:r>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example</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Wilson-Cowan for </a:t>
            </a:r>
            <a:r>
              <a:rPr lang="it-IT" sz="5000" dirty="0" err="1">
                <a:solidFill>
                  <a:srgbClr val="222222"/>
                </a:solidFill>
                <a:latin typeface="Helvetica" pitchFamily="2" charset="0"/>
                <a:ea typeface="HELVETICA NEUE CONDENSED" panose="02000503000000020004" pitchFamily="2" charset="0"/>
                <a:cs typeface="HELVETICA NEUE CONDENSED" panose="02000503000000020004" pitchFamily="2" charset="0"/>
              </a:rPr>
              <a:t>metapopulation</a:t>
            </a:r>
            <a:r>
              <a:rPr lang="it-IT" sz="5000" dirty="0">
                <a:solidFill>
                  <a:srgbClr val="222222"/>
                </a:solidFill>
                <a:latin typeface="Helvetica" pitchFamily="2" charset="0"/>
                <a:ea typeface="HELVETICA NEUE CONDENSED" panose="02000503000000020004" pitchFamily="2" charset="0"/>
                <a:cs typeface="HELVETICA NEUE CONDENSED" panose="02000503000000020004" pitchFamily="2" charset="0"/>
              </a:rPr>
              <a:t> </a:t>
            </a:r>
            <a:endParaRPr lang="en-US" sz="5000" dirty="0"/>
          </a:p>
        </p:txBody>
      </p:sp>
    </p:spTree>
    <p:extLst>
      <p:ext uri="{BB962C8B-B14F-4D97-AF65-F5344CB8AC3E}">
        <p14:creationId xmlns:p14="http://schemas.microsoft.com/office/powerpoint/2010/main" val="298350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4A97-891E-1E0D-B77D-C3D536786196}"/>
            </a:ext>
          </a:extLst>
        </p:cNvPr>
        <p:cNvGrpSpPr/>
        <p:nvPr/>
      </p:nvGrpSpPr>
      <p:grpSpPr>
        <a:xfrm>
          <a:off x="0" y="0"/>
          <a:ext cx="0" cy="0"/>
          <a:chOff x="0" y="0"/>
          <a:chExt cx="0" cy="0"/>
        </a:xfrm>
      </p:grpSpPr>
      <p:pic>
        <p:nvPicPr>
          <p:cNvPr id="3" name="Immagine 2" descr="Immagine che contiene testo, schermata, diagramma, Diagramma&#10;&#10;Descrizione generata automaticamente">
            <a:extLst>
              <a:ext uri="{FF2B5EF4-FFF2-40B4-BE49-F238E27FC236}">
                <a16:creationId xmlns:a16="http://schemas.microsoft.com/office/drawing/2014/main" id="{CE64F316-EB9F-B195-32DA-463F1156E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11" y="1070470"/>
            <a:ext cx="10309086" cy="5798860"/>
          </a:xfrm>
          <a:prstGeom prst="rect">
            <a:avLst/>
          </a:prstGeom>
        </p:spPr>
      </p:pic>
      <p:pic>
        <p:nvPicPr>
          <p:cNvPr id="200" name="salomoneFB.png" descr="salomoneFB.png">
            <a:extLst>
              <a:ext uri="{FF2B5EF4-FFF2-40B4-BE49-F238E27FC236}">
                <a16:creationId xmlns:a16="http://schemas.microsoft.com/office/drawing/2014/main" id="{AC78196F-7701-C855-C876-87F606DD7662}"/>
              </a:ext>
            </a:extLst>
          </p:cNvPr>
          <p:cNvPicPr>
            <a:picLocks noChangeAspect="1"/>
          </p:cNvPicPr>
          <p:nvPr/>
        </p:nvPicPr>
        <p:blipFill>
          <a:blip r:embed="rId4"/>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85E5A389-AF1C-A669-6A4B-5B007414034E}"/>
              </a:ext>
            </a:extLst>
          </p:cNvPr>
          <p:cNvPicPr>
            <a:picLocks noChangeAspect="1"/>
          </p:cNvPicPr>
          <p:nvPr/>
        </p:nvPicPr>
        <p:blipFill>
          <a:blip r:embed="rId5"/>
          <a:stretch>
            <a:fillRect/>
          </a:stretch>
        </p:blipFill>
        <p:spPr>
          <a:xfrm>
            <a:off x="10686421" y="-31344"/>
            <a:ext cx="1487699" cy="1487699"/>
          </a:xfrm>
          <a:prstGeom prst="rect">
            <a:avLst/>
          </a:prstGeom>
          <a:ln w="12700">
            <a:miter lim="400000"/>
          </a:ln>
        </p:spPr>
      </p:pic>
      <p:sp>
        <p:nvSpPr>
          <p:cNvPr id="23" name="Rettangolo 22">
            <a:extLst>
              <a:ext uri="{FF2B5EF4-FFF2-40B4-BE49-F238E27FC236}">
                <a16:creationId xmlns:a16="http://schemas.microsoft.com/office/drawing/2014/main" id="{794A07BD-AE97-F34C-8AE1-04A759ED893B}"/>
              </a:ext>
            </a:extLst>
          </p:cNvPr>
          <p:cNvSpPr/>
          <p:nvPr/>
        </p:nvSpPr>
        <p:spPr>
          <a:xfrm>
            <a:off x="4924383" y="2748721"/>
            <a:ext cx="211498" cy="2975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latin typeface="Helvetica Neue Medium"/>
              <a:ea typeface="Helvetica Neue Medium"/>
              <a:cs typeface="Helvetica Neue Medium"/>
              <a:sym typeface="Helvetica Neue Medium"/>
            </a:endParaRPr>
          </a:p>
        </p:txBody>
      </p:sp>
      <p:sp>
        <p:nvSpPr>
          <p:cNvPr id="5" name="Titolo 3">
            <a:extLst>
              <a:ext uri="{FF2B5EF4-FFF2-40B4-BE49-F238E27FC236}">
                <a16:creationId xmlns:a16="http://schemas.microsoft.com/office/drawing/2014/main" id="{130DF3A5-2786-39B1-6B34-5F06B0E0BE2A}"/>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Dynamics</a:t>
            </a:r>
          </a:p>
        </p:txBody>
      </p:sp>
    </p:spTree>
    <p:extLst>
      <p:ext uri="{BB962C8B-B14F-4D97-AF65-F5344CB8AC3E}">
        <p14:creationId xmlns:p14="http://schemas.microsoft.com/office/powerpoint/2010/main" val="2138449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D6B1A-EF0C-24DA-32BB-2CED84D5C3C3}"/>
            </a:ext>
          </a:extLst>
        </p:cNvPr>
        <p:cNvGrpSpPr/>
        <p:nvPr/>
      </p:nvGrpSpPr>
      <p:grpSpPr>
        <a:xfrm>
          <a:off x="0" y="0"/>
          <a:ext cx="0" cy="0"/>
          <a:chOff x="0" y="0"/>
          <a:chExt cx="0" cy="0"/>
        </a:xfrm>
      </p:grpSpPr>
      <p:pic>
        <p:nvPicPr>
          <p:cNvPr id="3" name="Immagine 2" descr="Immagine che contiene diagramma&#10;&#10;Descrizione generata automaticamente">
            <a:extLst>
              <a:ext uri="{FF2B5EF4-FFF2-40B4-BE49-F238E27FC236}">
                <a16:creationId xmlns:a16="http://schemas.microsoft.com/office/drawing/2014/main" id="{DDD7CDF9-B028-ACF9-FD51-95AE6D5B0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 y="1106613"/>
            <a:ext cx="9972675" cy="5609631"/>
          </a:xfrm>
          <a:prstGeom prst="rect">
            <a:avLst/>
          </a:prstGeom>
        </p:spPr>
      </p:pic>
      <p:pic>
        <p:nvPicPr>
          <p:cNvPr id="200" name="salomoneFB.png" descr="salomoneFB.png">
            <a:extLst>
              <a:ext uri="{FF2B5EF4-FFF2-40B4-BE49-F238E27FC236}">
                <a16:creationId xmlns:a16="http://schemas.microsoft.com/office/drawing/2014/main" id="{E421F1A1-D57E-31A1-F731-C2B301F0A4D6}"/>
              </a:ext>
            </a:extLst>
          </p:cNvPr>
          <p:cNvPicPr>
            <a:picLocks noChangeAspect="1"/>
          </p:cNvPicPr>
          <p:nvPr/>
        </p:nvPicPr>
        <p:blipFill>
          <a:blip r:embed="rId4"/>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7BB1D09C-9444-2D65-7C22-73E40FF2C0E0}"/>
              </a:ext>
            </a:extLst>
          </p:cNvPr>
          <p:cNvPicPr>
            <a:picLocks noChangeAspect="1"/>
          </p:cNvPicPr>
          <p:nvPr/>
        </p:nvPicPr>
        <p:blipFill>
          <a:blip r:embed="rId5"/>
          <a:stretch>
            <a:fillRect/>
          </a:stretch>
        </p:blipFill>
        <p:spPr>
          <a:xfrm>
            <a:off x="10686421" y="-31344"/>
            <a:ext cx="1487699" cy="1487699"/>
          </a:xfrm>
          <a:prstGeom prst="rect">
            <a:avLst/>
          </a:prstGeom>
          <a:ln w="12700">
            <a:miter lim="400000"/>
          </a:ln>
        </p:spPr>
      </p:pic>
      <p:sp>
        <p:nvSpPr>
          <p:cNvPr id="2" name="Titolo 3">
            <a:extLst>
              <a:ext uri="{FF2B5EF4-FFF2-40B4-BE49-F238E27FC236}">
                <a16:creationId xmlns:a16="http://schemas.microsoft.com/office/drawing/2014/main" id="{6A95AC59-74B2-8D7E-6B00-0DF0B0547AE0}"/>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CNN &amp; WC-RNN</a:t>
            </a:r>
          </a:p>
        </p:txBody>
      </p:sp>
    </p:spTree>
    <p:extLst>
      <p:ext uri="{BB962C8B-B14F-4D97-AF65-F5344CB8AC3E}">
        <p14:creationId xmlns:p14="http://schemas.microsoft.com/office/powerpoint/2010/main" val="1455836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119D-C23A-E27A-D976-97A4DA91266A}"/>
            </a:ext>
          </a:extLst>
        </p:cNvPr>
        <p:cNvGrpSpPr/>
        <p:nvPr/>
      </p:nvGrpSpPr>
      <p:grpSpPr>
        <a:xfrm>
          <a:off x="0" y="0"/>
          <a:ext cx="0" cy="0"/>
          <a:chOff x="0" y="0"/>
          <a:chExt cx="0" cy="0"/>
        </a:xfrm>
      </p:grpSpPr>
      <p:pic>
        <p:nvPicPr>
          <p:cNvPr id="2" name="Immagine 1" descr="Immagine che contiene testo, pianta, fiore, girasole&#10;&#10;Descrizione generata automaticamente">
            <a:extLst>
              <a:ext uri="{FF2B5EF4-FFF2-40B4-BE49-F238E27FC236}">
                <a16:creationId xmlns:a16="http://schemas.microsoft.com/office/drawing/2014/main" id="{23B91A34-2078-8ED0-C221-2A391A126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280" y="1132086"/>
            <a:ext cx="2938007" cy="2938007"/>
          </a:xfrm>
          <a:prstGeom prst="rect">
            <a:avLst/>
          </a:prstGeom>
        </p:spPr>
      </p:pic>
      <p:pic>
        <p:nvPicPr>
          <p:cNvPr id="200" name="salomoneFB.png" descr="salomoneFB.png">
            <a:extLst>
              <a:ext uri="{FF2B5EF4-FFF2-40B4-BE49-F238E27FC236}">
                <a16:creationId xmlns:a16="http://schemas.microsoft.com/office/drawing/2014/main" id="{E7EA69E9-1FB3-E6DB-2F54-BF5858FE3A1E}"/>
              </a:ext>
            </a:extLst>
          </p:cNvPr>
          <p:cNvPicPr>
            <a:picLocks noChangeAspect="1"/>
          </p:cNvPicPr>
          <p:nvPr/>
        </p:nvPicPr>
        <p:blipFill>
          <a:blip r:embed="rId4"/>
          <a:stretch>
            <a:fillRect/>
          </a:stretch>
        </p:blipFill>
        <p:spPr>
          <a:xfrm>
            <a:off x="39905" y="-12288"/>
            <a:ext cx="2174343" cy="1449562"/>
          </a:xfrm>
          <a:prstGeom prst="rect">
            <a:avLst/>
          </a:prstGeom>
          <a:ln w="12700">
            <a:miter lim="400000"/>
          </a:ln>
        </p:spPr>
      </p:pic>
      <p:pic>
        <p:nvPicPr>
          <p:cNvPr id="201" name="Tavola-disegno-25-copia.png" descr="Tavola-disegno-25-copia.png">
            <a:extLst>
              <a:ext uri="{FF2B5EF4-FFF2-40B4-BE49-F238E27FC236}">
                <a16:creationId xmlns:a16="http://schemas.microsoft.com/office/drawing/2014/main" id="{EB94B14B-26E6-AB77-5456-1374B67A9EBD}"/>
              </a:ext>
            </a:extLst>
          </p:cNvPr>
          <p:cNvPicPr>
            <a:picLocks noChangeAspect="1"/>
          </p:cNvPicPr>
          <p:nvPr/>
        </p:nvPicPr>
        <p:blipFill>
          <a:blip r:embed="rId5"/>
          <a:stretch>
            <a:fillRect/>
          </a:stretch>
        </p:blipFill>
        <p:spPr>
          <a:xfrm>
            <a:off x="10686421" y="-31344"/>
            <a:ext cx="1487699" cy="1487699"/>
          </a:xfrm>
          <a:prstGeom prst="rect">
            <a:avLst/>
          </a:prstGeom>
          <a:ln w="12700">
            <a:miter lim="400000"/>
          </a:ln>
        </p:spPr>
      </p:pic>
      <p:pic>
        <p:nvPicPr>
          <p:cNvPr id="4" name="Immagine 3">
            <a:extLst>
              <a:ext uri="{FF2B5EF4-FFF2-40B4-BE49-F238E27FC236}">
                <a16:creationId xmlns:a16="http://schemas.microsoft.com/office/drawing/2014/main" id="{EABD9728-D0D9-959F-98ED-5692777D43D5}"/>
              </a:ext>
            </a:extLst>
          </p:cNvPr>
          <p:cNvPicPr>
            <a:picLocks noChangeAspect="1"/>
          </p:cNvPicPr>
          <p:nvPr/>
        </p:nvPicPr>
        <p:blipFill>
          <a:blip r:embed="rId6"/>
          <a:stretch>
            <a:fillRect/>
          </a:stretch>
        </p:blipFill>
        <p:spPr>
          <a:xfrm>
            <a:off x="2564181" y="1253146"/>
            <a:ext cx="2587335" cy="2587335"/>
          </a:xfrm>
          <a:prstGeom prst="rect">
            <a:avLst/>
          </a:prstGeom>
        </p:spPr>
      </p:pic>
      <p:pic>
        <p:nvPicPr>
          <p:cNvPr id="5" name="Immagine 4">
            <a:extLst>
              <a:ext uri="{FF2B5EF4-FFF2-40B4-BE49-F238E27FC236}">
                <a16:creationId xmlns:a16="http://schemas.microsoft.com/office/drawing/2014/main" id="{56EBCB68-DC87-F971-D437-E0B0D913A0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610" y="1251914"/>
            <a:ext cx="2587335" cy="2587335"/>
          </a:xfrm>
          <a:prstGeom prst="rect">
            <a:avLst/>
          </a:prstGeom>
        </p:spPr>
      </p:pic>
      <p:pic>
        <p:nvPicPr>
          <p:cNvPr id="6" name="Immagine 5" descr="Immagine che contiene collage, collezione, Fotomontaggio, schermata&#10;&#10;Descrizione generata automaticamente">
            <a:extLst>
              <a:ext uri="{FF2B5EF4-FFF2-40B4-BE49-F238E27FC236}">
                <a16:creationId xmlns:a16="http://schemas.microsoft.com/office/drawing/2014/main" id="{67AECB6F-AABF-B56F-CB07-75D36436E4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590" y="1594321"/>
            <a:ext cx="3285712" cy="1971427"/>
          </a:xfrm>
          <a:prstGeom prst="rect">
            <a:avLst/>
          </a:prstGeom>
        </p:spPr>
      </p:pic>
      <p:pic>
        <p:nvPicPr>
          <p:cNvPr id="7" name="Immagine 6">
            <a:extLst>
              <a:ext uri="{FF2B5EF4-FFF2-40B4-BE49-F238E27FC236}">
                <a16:creationId xmlns:a16="http://schemas.microsoft.com/office/drawing/2014/main" id="{BC6DD110-F164-E170-9E1E-C43CA9D11C18}"/>
              </a:ext>
            </a:extLst>
          </p:cNvPr>
          <p:cNvPicPr>
            <a:picLocks noChangeAspect="1"/>
          </p:cNvPicPr>
          <p:nvPr/>
        </p:nvPicPr>
        <p:blipFill>
          <a:blip r:embed="rId9"/>
          <a:stretch>
            <a:fillRect/>
          </a:stretch>
        </p:blipFill>
        <p:spPr>
          <a:xfrm>
            <a:off x="965323" y="4202951"/>
            <a:ext cx="8791927" cy="2344514"/>
          </a:xfrm>
          <a:prstGeom prst="rect">
            <a:avLst/>
          </a:prstGeom>
        </p:spPr>
      </p:pic>
      <p:sp>
        <p:nvSpPr>
          <p:cNvPr id="8" name="CasellaDiTesto 7">
            <a:extLst>
              <a:ext uri="{FF2B5EF4-FFF2-40B4-BE49-F238E27FC236}">
                <a16:creationId xmlns:a16="http://schemas.microsoft.com/office/drawing/2014/main" id="{C8EE4E40-2E9E-AEBF-2E08-FA2C4544AEF7}"/>
              </a:ext>
            </a:extLst>
          </p:cNvPr>
          <p:cNvSpPr txBox="1"/>
          <p:nvPr/>
        </p:nvSpPr>
        <p:spPr>
          <a:xfrm>
            <a:off x="948070" y="943685"/>
            <a:ext cx="909480"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MNIST</a:t>
            </a:r>
          </a:p>
        </p:txBody>
      </p:sp>
      <p:sp>
        <p:nvSpPr>
          <p:cNvPr id="9" name="CasellaDiTesto 8">
            <a:extLst>
              <a:ext uri="{FF2B5EF4-FFF2-40B4-BE49-F238E27FC236}">
                <a16:creationId xmlns:a16="http://schemas.microsoft.com/office/drawing/2014/main" id="{31FAA73A-B03C-93B9-C8B0-5D8C6742AEAC}"/>
              </a:ext>
            </a:extLst>
          </p:cNvPr>
          <p:cNvSpPr txBox="1"/>
          <p:nvPr/>
        </p:nvSpPr>
        <p:spPr>
          <a:xfrm>
            <a:off x="3425885" y="912591"/>
            <a:ext cx="1175578"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F-MNIST</a:t>
            </a:r>
          </a:p>
        </p:txBody>
      </p:sp>
      <p:sp>
        <p:nvSpPr>
          <p:cNvPr id="10" name="CasellaDiTesto 9">
            <a:extLst>
              <a:ext uri="{FF2B5EF4-FFF2-40B4-BE49-F238E27FC236}">
                <a16:creationId xmlns:a16="http://schemas.microsoft.com/office/drawing/2014/main" id="{A65A9A9A-0577-97FA-6A31-C27AFE42E557}"/>
              </a:ext>
            </a:extLst>
          </p:cNvPr>
          <p:cNvSpPr txBox="1"/>
          <p:nvPr/>
        </p:nvSpPr>
        <p:spPr>
          <a:xfrm>
            <a:off x="6129584" y="943685"/>
            <a:ext cx="1274836"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CIFAR-10</a:t>
            </a:r>
          </a:p>
        </p:txBody>
      </p:sp>
      <p:sp>
        <p:nvSpPr>
          <p:cNvPr id="11" name="CasellaDiTesto 10">
            <a:extLst>
              <a:ext uri="{FF2B5EF4-FFF2-40B4-BE49-F238E27FC236}">
                <a16:creationId xmlns:a16="http://schemas.microsoft.com/office/drawing/2014/main" id="{B363E6DD-8749-6A70-25CF-45DFE9BBA406}"/>
              </a:ext>
            </a:extLst>
          </p:cNvPr>
          <p:cNvSpPr txBox="1"/>
          <p:nvPr/>
        </p:nvSpPr>
        <p:spPr>
          <a:xfrm>
            <a:off x="9388219" y="862308"/>
            <a:ext cx="1089016"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r>
              <a:rPr lang="en-US" sz="2400" dirty="0">
                <a:solidFill>
                  <a:srgbClr val="000000"/>
                </a:solidFill>
                <a:sym typeface="Helvetica Neue"/>
              </a:rPr>
              <a:t>Flowers</a:t>
            </a:r>
          </a:p>
        </p:txBody>
      </p:sp>
      <p:sp>
        <p:nvSpPr>
          <p:cNvPr id="3" name="Titolo 3">
            <a:extLst>
              <a:ext uri="{FF2B5EF4-FFF2-40B4-BE49-F238E27FC236}">
                <a16:creationId xmlns:a16="http://schemas.microsoft.com/office/drawing/2014/main" id="{668F10A1-F001-1775-7E3F-8F895B4CD696}"/>
              </a:ext>
            </a:extLst>
          </p:cNvPr>
          <p:cNvSpPr txBox="1">
            <a:spLocks/>
          </p:cNvSpPr>
          <p:nvPr/>
        </p:nvSpPr>
        <p:spPr>
          <a:xfrm>
            <a:off x="2161982" y="339951"/>
            <a:ext cx="8385304" cy="1487699"/>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algn="ctr" hangingPunct="1"/>
            <a:r>
              <a:rPr lang="en-US" sz="5000" dirty="0"/>
              <a:t>Results</a:t>
            </a:r>
          </a:p>
        </p:txBody>
      </p:sp>
    </p:spTree>
    <p:extLst>
      <p:ext uri="{BB962C8B-B14F-4D97-AF65-F5344CB8AC3E}">
        <p14:creationId xmlns:p14="http://schemas.microsoft.com/office/powerpoint/2010/main" val="58289125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4490</TotalTime>
  <Words>3728</Words>
  <Application>Microsoft Macintosh PowerPoint</Application>
  <PresentationFormat>Widescreen</PresentationFormat>
  <Paragraphs>149</Paragraphs>
  <Slides>15</Slides>
  <Notes>15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15</vt:i4>
      </vt:variant>
    </vt:vector>
  </HeadingPairs>
  <TitlesOfParts>
    <vt:vector size="24" baseType="lpstr">
      <vt:lpstr>-webkit-standard</vt:lpstr>
      <vt:lpstr>Aptos</vt:lpstr>
      <vt:lpstr>Aptos Display</vt:lpstr>
      <vt:lpstr>Arial</vt:lpstr>
      <vt:lpstr>Cambria Math</vt:lpstr>
      <vt:lpstr>Helvetica</vt:lpstr>
      <vt:lpstr>Helvetica Neue</vt:lpstr>
      <vt:lpstr>Helvetica Neue Medium</vt:lpstr>
      <vt:lpstr>Tema di Office</vt:lpstr>
      <vt:lpstr>Neural Mass Network Models as Classifiers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Raffaele Marino</dc:creator>
  <cp:lastModifiedBy>Raffaele Marino</cp:lastModifiedBy>
  <cp:revision>17</cp:revision>
  <dcterms:created xsi:type="dcterms:W3CDTF">2024-11-28T15:03:42Z</dcterms:created>
  <dcterms:modified xsi:type="dcterms:W3CDTF">2025-03-18T14:48:33Z</dcterms:modified>
</cp:coreProperties>
</file>