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58" r:id="rId2"/>
    <p:sldMasterId id="2147483648" r:id="rId3"/>
  </p:sldMasterIdLst>
  <p:sldIdLst>
    <p:sldId id="257" r:id="rId4"/>
    <p:sldId id="258" r:id="rId5"/>
    <p:sldId id="259" r:id="rId6"/>
    <p:sldId id="260" r:id="rId7"/>
    <p:sldId id="262" r:id="rId8"/>
    <p:sldId id="263" r:id="rId9"/>
    <p:sldId id="264" r:id="rId10"/>
    <p:sldId id="265" r:id="rId11"/>
    <p:sldId id="261" r:id="rId12"/>
    <p:sldId id="266" r:id="rId13"/>
    <p:sldId id="267" r:id="rId14"/>
    <p:sldId id="268" r:id="rId15"/>
    <p:sldId id="269"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9A84632-F8E8-D519-C953-35C34C35DE39}"/>
              </a:ext>
            </a:extLst>
          </p:cNvPr>
          <p:cNvSpPr>
            <a:spLocks noGrp="1"/>
          </p:cNvSpPr>
          <p:nvPr>
            <p:ph type="dt" sz="half" idx="10"/>
          </p:nvPr>
        </p:nvSpPr>
        <p:spPr/>
        <p:txBody>
          <a:bodyPr/>
          <a:lstStyle/>
          <a:p>
            <a:fld id="{71975578-55C0-478D-8DFD-3F1B8E699991}" type="datetimeFigureOut">
              <a:rPr lang="it-IT" smtClean="0"/>
              <a:t>18/12/2024</a:t>
            </a:fld>
            <a:endParaRPr lang="it-IT"/>
          </a:p>
        </p:txBody>
      </p:sp>
      <p:sp>
        <p:nvSpPr>
          <p:cNvPr id="3" name="Segnaposto piè di pagina 2">
            <a:extLst>
              <a:ext uri="{FF2B5EF4-FFF2-40B4-BE49-F238E27FC236}">
                <a16:creationId xmlns:a16="http://schemas.microsoft.com/office/drawing/2014/main" id="{61070E5A-2D74-DBAC-0805-B1AE8FE9859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280612B-338A-8A90-F108-1BBE5FBB828E}"/>
              </a:ext>
            </a:extLst>
          </p:cNvPr>
          <p:cNvSpPr>
            <a:spLocks noGrp="1"/>
          </p:cNvSpPr>
          <p:nvPr>
            <p:ph type="sldNum" sz="quarter" idx="12"/>
          </p:nvPr>
        </p:nvSpPr>
        <p:spPr/>
        <p:txBody>
          <a:bodyPr/>
          <a:lstStyle/>
          <a:p>
            <a:fld id="{EE6001C5-94F2-4A8D-80AC-F2ACB9E9634F}" type="slidenum">
              <a:rPr lang="it-IT" smtClean="0"/>
              <a:t>‹N›</a:t>
            </a:fld>
            <a:endParaRPr lang="it-IT"/>
          </a:p>
        </p:txBody>
      </p:sp>
    </p:spTree>
    <p:extLst>
      <p:ext uri="{BB962C8B-B14F-4D97-AF65-F5344CB8AC3E}">
        <p14:creationId xmlns:p14="http://schemas.microsoft.com/office/powerpoint/2010/main" val="169685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10C901-F295-2083-46F9-7F13CD6770A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066EBA9-F9E4-9457-51D9-87A31874E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29E421E-270E-57AF-D4A4-85D902BEDFB6}"/>
              </a:ext>
            </a:extLst>
          </p:cNvPr>
          <p:cNvSpPr>
            <a:spLocks noGrp="1"/>
          </p:cNvSpPr>
          <p:nvPr>
            <p:ph type="dt" sz="half" idx="10"/>
          </p:nvPr>
        </p:nvSpPr>
        <p:spPr/>
        <p:txBody>
          <a:bodyPr/>
          <a:lstStyle/>
          <a:p>
            <a:fld id="{71975578-55C0-478D-8DFD-3F1B8E699991}" type="datetimeFigureOut">
              <a:rPr lang="it-IT" smtClean="0"/>
              <a:t>18/12/2024</a:t>
            </a:fld>
            <a:endParaRPr lang="it-IT"/>
          </a:p>
        </p:txBody>
      </p:sp>
      <p:sp>
        <p:nvSpPr>
          <p:cNvPr id="5" name="Segnaposto piè di pagina 4">
            <a:extLst>
              <a:ext uri="{FF2B5EF4-FFF2-40B4-BE49-F238E27FC236}">
                <a16:creationId xmlns:a16="http://schemas.microsoft.com/office/drawing/2014/main" id="{1E9B848C-3FC7-57F0-8D20-D253CC2BA5C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54846BB-618C-F095-225A-BC6C07F56CD5}"/>
              </a:ext>
            </a:extLst>
          </p:cNvPr>
          <p:cNvSpPr>
            <a:spLocks noGrp="1"/>
          </p:cNvSpPr>
          <p:nvPr>
            <p:ph type="sldNum" sz="quarter" idx="12"/>
          </p:nvPr>
        </p:nvSpPr>
        <p:spPr/>
        <p:txBody>
          <a:bodyPr/>
          <a:lstStyle/>
          <a:p>
            <a:fld id="{EE6001C5-94F2-4A8D-80AC-F2ACB9E9634F}" type="slidenum">
              <a:rPr lang="it-IT" smtClean="0"/>
              <a:t>‹N›</a:t>
            </a:fld>
            <a:endParaRPr lang="it-IT"/>
          </a:p>
        </p:txBody>
      </p:sp>
    </p:spTree>
    <p:extLst>
      <p:ext uri="{BB962C8B-B14F-4D97-AF65-F5344CB8AC3E}">
        <p14:creationId xmlns:p14="http://schemas.microsoft.com/office/powerpoint/2010/main" val="87706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15A1280-053E-9DF4-BDAB-9D67C3DC557F}"/>
              </a:ext>
            </a:extLst>
          </p:cNvPr>
          <p:cNvSpPr>
            <a:spLocks noGrp="1"/>
          </p:cNvSpPr>
          <p:nvPr>
            <p:ph type="dt" sz="half" idx="10"/>
          </p:nvPr>
        </p:nvSpPr>
        <p:spPr/>
        <p:txBody>
          <a:bodyPr/>
          <a:lstStyle/>
          <a:p>
            <a:fld id="{56CA09D7-1FBD-4E87-A8BB-135D74A2385F}" type="datetimeFigureOut">
              <a:rPr lang="it-IT" smtClean="0"/>
              <a:t>18/12/2024</a:t>
            </a:fld>
            <a:endParaRPr lang="it-IT"/>
          </a:p>
        </p:txBody>
      </p:sp>
      <p:sp>
        <p:nvSpPr>
          <p:cNvPr id="3" name="Segnaposto piè di pagina 2">
            <a:extLst>
              <a:ext uri="{FF2B5EF4-FFF2-40B4-BE49-F238E27FC236}">
                <a16:creationId xmlns:a16="http://schemas.microsoft.com/office/drawing/2014/main" id="{A16215D3-79F0-7C4E-9E1E-F10A0A8B0D9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68C38AA-1D64-9363-32F7-8B520B77E7F0}"/>
              </a:ext>
            </a:extLst>
          </p:cNvPr>
          <p:cNvSpPr>
            <a:spLocks noGrp="1"/>
          </p:cNvSpPr>
          <p:nvPr>
            <p:ph type="sldNum" sz="quarter" idx="12"/>
          </p:nvPr>
        </p:nvSpPr>
        <p:spPr/>
        <p:txBody>
          <a:bodyPr/>
          <a:lstStyle/>
          <a:p>
            <a:fld id="{2CEDE462-03D0-46C8-9CD4-0D47BA2013A7}" type="slidenum">
              <a:rPr lang="it-IT" smtClean="0"/>
              <a:t>‹N›</a:t>
            </a:fld>
            <a:endParaRPr lang="it-IT"/>
          </a:p>
        </p:txBody>
      </p:sp>
    </p:spTree>
    <p:extLst>
      <p:ext uri="{BB962C8B-B14F-4D97-AF65-F5344CB8AC3E}">
        <p14:creationId xmlns:p14="http://schemas.microsoft.com/office/powerpoint/2010/main" val="88416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9F64E7-3523-CCDC-FC68-F24FF57C80E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5DBFDCA-9268-45B9-9233-9767DB9037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1A1BA23-8D5F-BA74-B40F-066E6D9F1C90}"/>
              </a:ext>
            </a:extLst>
          </p:cNvPr>
          <p:cNvSpPr>
            <a:spLocks noGrp="1"/>
          </p:cNvSpPr>
          <p:nvPr>
            <p:ph type="dt" sz="half" idx="10"/>
          </p:nvPr>
        </p:nvSpPr>
        <p:spPr/>
        <p:txBody>
          <a:bodyPr/>
          <a:lstStyle/>
          <a:p>
            <a:fld id="{0674DE4C-DCCD-43BF-9E2D-CD571DA4828E}" type="datetimeFigureOut">
              <a:rPr lang="it-IT" smtClean="0"/>
              <a:t>18/12/2024</a:t>
            </a:fld>
            <a:endParaRPr lang="it-IT"/>
          </a:p>
        </p:txBody>
      </p:sp>
      <p:sp>
        <p:nvSpPr>
          <p:cNvPr id="5" name="Segnaposto piè di pagina 4">
            <a:extLst>
              <a:ext uri="{FF2B5EF4-FFF2-40B4-BE49-F238E27FC236}">
                <a16:creationId xmlns:a16="http://schemas.microsoft.com/office/drawing/2014/main" id="{12AAF78A-1DDE-302F-E796-4EA2D7B8AFB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1B496A0-2831-6316-CC5F-3CDC240DC556}"/>
              </a:ext>
            </a:extLst>
          </p:cNvPr>
          <p:cNvSpPr>
            <a:spLocks noGrp="1"/>
          </p:cNvSpPr>
          <p:nvPr>
            <p:ph type="sldNum" sz="quarter" idx="12"/>
          </p:nvPr>
        </p:nvSpPr>
        <p:spPr/>
        <p:txBody>
          <a:bodyPr/>
          <a:lstStyle/>
          <a:p>
            <a:fld id="{58C2D020-92EA-4C2B-B52A-90D4810BA39D}" type="slidenum">
              <a:rPr lang="it-IT" smtClean="0"/>
              <a:t>‹N›</a:t>
            </a:fld>
            <a:endParaRPr lang="it-IT"/>
          </a:p>
        </p:txBody>
      </p:sp>
    </p:spTree>
    <p:extLst>
      <p:ext uri="{BB962C8B-B14F-4D97-AF65-F5344CB8AC3E}">
        <p14:creationId xmlns:p14="http://schemas.microsoft.com/office/powerpoint/2010/main" val="14745367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FBBFE30-9201-7964-A8A3-9A9009DF5D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E0532D3-B8F3-758C-FE8F-63B86E79A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CA73A7-838C-385F-CE46-D3DAC4AAA3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975578-55C0-478D-8DFD-3F1B8E699991}" type="datetimeFigureOut">
              <a:rPr lang="it-IT" smtClean="0"/>
              <a:t>18/12/2024</a:t>
            </a:fld>
            <a:endParaRPr lang="it-IT"/>
          </a:p>
        </p:txBody>
      </p:sp>
      <p:sp>
        <p:nvSpPr>
          <p:cNvPr id="5" name="Segnaposto piè di pagina 4">
            <a:extLst>
              <a:ext uri="{FF2B5EF4-FFF2-40B4-BE49-F238E27FC236}">
                <a16:creationId xmlns:a16="http://schemas.microsoft.com/office/drawing/2014/main" id="{81818BB5-B471-CDFB-CCDA-F4E8338D6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C6287FE1-DC39-843D-0BBE-69B365D2CA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6001C5-94F2-4A8D-80AC-F2ACB9E9634F}" type="slidenum">
              <a:rPr lang="it-IT" smtClean="0"/>
              <a:t>‹N›</a:t>
            </a:fld>
            <a:endParaRPr lang="it-IT"/>
          </a:p>
        </p:txBody>
      </p:sp>
    </p:spTree>
    <p:extLst>
      <p:ext uri="{BB962C8B-B14F-4D97-AF65-F5344CB8AC3E}">
        <p14:creationId xmlns:p14="http://schemas.microsoft.com/office/powerpoint/2010/main" val="615319243"/>
      </p:ext>
    </p:extLst>
  </p:cSld>
  <p:clrMap bg1="lt1" tx1="dk1" bg2="lt2" tx2="dk2" accent1="accent1" accent2="accent2" accent3="accent3" accent4="accent4" accent5="accent5" accent6="accent6" hlink="hlink" folHlink="folHlink"/>
  <p:sldLayoutIdLst>
    <p:sldLayoutId id="2147483657" r:id="rId1"/>
    <p:sldLayoutId id="214748365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AE665C9-9CFA-2EBF-B47C-E8D9CB4DA6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7771023-8BC9-54A9-435A-9C0371EBA3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C9F6A3-E605-E820-48B9-B3E72B6FFE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CA09D7-1FBD-4E87-A8BB-135D74A2385F}" type="datetimeFigureOut">
              <a:rPr lang="it-IT" smtClean="0"/>
              <a:t>18/12/2024</a:t>
            </a:fld>
            <a:endParaRPr lang="it-IT"/>
          </a:p>
        </p:txBody>
      </p:sp>
      <p:sp>
        <p:nvSpPr>
          <p:cNvPr id="5" name="Segnaposto piè di pagina 4">
            <a:extLst>
              <a:ext uri="{FF2B5EF4-FFF2-40B4-BE49-F238E27FC236}">
                <a16:creationId xmlns:a16="http://schemas.microsoft.com/office/drawing/2014/main" id="{CD55C355-8DDF-A99C-2EB6-1A0F5229DE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39F8E9AA-536C-DDC4-EE3A-EE4390D45C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EDE462-03D0-46C8-9CD4-0D47BA2013A7}" type="slidenum">
              <a:rPr lang="it-IT" smtClean="0"/>
              <a:t>‹N›</a:t>
            </a:fld>
            <a:endParaRPr lang="it-IT"/>
          </a:p>
        </p:txBody>
      </p:sp>
    </p:spTree>
    <p:extLst>
      <p:ext uri="{BB962C8B-B14F-4D97-AF65-F5344CB8AC3E}">
        <p14:creationId xmlns:p14="http://schemas.microsoft.com/office/powerpoint/2010/main" val="411846986"/>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EA4AAE6-A5E1-FE17-3F99-8A42B79A7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7E33AAC-1B58-259C-BFEF-BE1F8039D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37A30D3-EE58-052E-8473-DD77F2E8C9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74DE4C-DCCD-43BF-9E2D-CD571DA4828E}" type="datetimeFigureOut">
              <a:rPr lang="it-IT" smtClean="0"/>
              <a:t>18/12/2024</a:t>
            </a:fld>
            <a:endParaRPr lang="it-IT"/>
          </a:p>
        </p:txBody>
      </p:sp>
      <p:sp>
        <p:nvSpPr>
          <p:cNvPr id="5" name="Segnaposto piè di pagina 4">
            <a:extLst>
              <a:ext uri="{FF2B5EF4-FFF2-40B4-BE49-F238E27FC236}">
                <a16:creationId xmlns:a16="http://schemas.microsoft.com/office/drawing/2014/main" id="{EBD1C7AE-A901-7DDD-8D69-A41E17259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913B787E-3E93-936C-8006-EBC0BA6CFF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C2D020-92EA-4C2B-B52A-90D4810BA39D}" type="slidenum">
              <a:rPr lang="it-IT" smtClean="0"/>
              <a:t>‹N›</a:t>
            </a:fld>
            <a:endParaRPr lang="it-IT"/>
          </a:p>
        </p:txBody>
      </p:sp>
    </p:spTree>
    <p:extLst>
      <p:ext uri="{BB962C8B-B14F-4D97-AF65-F5344CB8AC3E}">
        <p14:creationId xmlns:p14="http://schemas.microsoft.com/office/powerpoint/2010/main" val="136021191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FD1BC3BB-EE29-3A10-18E1-86C6885A8C65}"/>
              </a:ext>
            </a:extLst>
          </p:cNvPr>
          <p:cNvSpPr txBox="1">
            <a:spLocks/>
          </p:cNvSpPr>
          <p:nvPr/>
        </p:nvSpPr>
        <p:spPr>
          <a:xfrm>
            <a:off x="489098" y="1106034"/>
            <a:ext cx="5019074" cy="32041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000" dirty="0">
                <a:effectLst>
                  <a:outerShdw blurRad="38100" dist="38100" dir="2700000" algn="tl">
                    <a:srgbClr val="000000">
                      <a:alpha val="43137"/>
                    </a:srgbClr>
                  </a:outerShdw>
                </a:effectLst>
              </a:rPr>
              <a:t>Photodissociation experiments</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Immagine 4">
            <a:extLst>
              <a:ext uri="{FF2B5EF4-FFF2-40B4-BE49-F238E27FC236}">
                <a16:creationId xmlns:a16="http://schemas.microsoft.com/office/drawing/2014/main" id="{FF0CBDB1-E835-F243-B753-C66923177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6886" y="625683"/>
            <a:ext cx="2743200" cy="2743200"/>
          </a:xfrm>
          <a:prstGeom prst="rect">
            <a:avLst/>
          </a:prstGeom>
        </p:spPr>
      </p:pic>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magine 5" descr="Immagine che contiene segnale&#10;&#10;Descrizione generata automaticamente">
            <a:extLst>
              <a:ext uri="{FF2B5EF4-FFF2-40B4-BE49-F238E27FC236}">
                <a16:creationId xmlns:a16="http://schemas.microsoft.com/office/drawing/2014/main" id="{B4FDA536-C95F-AE50-19CD-A392DD161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164" y="4107201"/>
            <a:ext cx="2493922" cy="1823997"/>
          </a:xfrm>
          <a:prstGeom prst="rect">
            <a:avLst/>
          </a:prstGeom>
        </p:spPr>
      </p:pic>
      <p:sp>
        <p:nvSpPr>
          <p:cNvPr id="7" name="Sottotitolo 2">
            <a:extLst>
              <a:ext uri="{FF2B5EF4-FFF2-40B4-BE49-F238E27FC236}">
                <a16:creationId xmlns:a16="http://schemas.microsoft.com/office/drawing/2014/main" id="{DF5A254E-8C10-1ABC-2518-79656858B73D}"/>
              </a:ext>
            </a:extLst>
          </p:cNvPr>
          <p:cNvSpPr>
            <a:spLocks noGrp="1"/>
          </p:cNvSpPr>
          <p:nvPr>
            <p:ph type="subTitle" idx="1"/>
          </p:nvPr>
        </p:nvSpPr>
        <p:spPr>
          <a:xfrm>
            <a:off x="489097" y="4921909"/>
            <a:ext cx="2775290" cy="682650"/>
          </a:xfrm>
        </p:spPr>
        <p:txBody>
          <a:bodyPr/>
          <a:lstStyle/>
          <a:p>
            <a:pPr algn="l"/>
            <a:r>
              <a:rPr lang="it-IT" b="1" i="1" dirty="0">
                <a:solidFill>
                  <a:schemeClr val="accent1"/>
                </a:solidFill>
                <a:effectLst>
                  <a:outerShdw blurRad="38100" dist="38100" dir="2700000" algn="tl">
                    <a:srgbClr val="000000">
                      <a:alpha val="43137"/>
                    </a:srgbClr>
                  </a:outerShdw>
                </a:effectLst>
              </a:rPr>
              <a:t>G.L. Guardo </a:t>
            </a:r>
            <a:br>
              <a:rPr lang="it-IT" b="1" i="1" dirty="0">
                <a:solidFill>
                  <a:schemeClr val="accent1"/>
                </a:solidFill>
                <a:effectLst>
                  <a:outerShdw blurRad="38100" dist="38100" dir="2700000" algn="tl">
                    <a:srgbClr val="000000">
                      <a:alpha val="43137"/>
                    </a:srgbClr>
                  </a:outerShdw>
                </a:effectLst>
              </a:rPr>
            </a:br>
            <a:r>
              <a:rPr lang="it-IT" sz="1400" b="1" i="1" dirty="0">
                <a:solidFill>
                  <a:schemeClr val="tx2"/>
                </a:solidFill>
                <a:effectLst>
                  <a:outerShdw blurRad="38100" dist="38100" dir="2700000" algn="tl">
                    <a:srgbClr val="000000">
                      <a:alpha val="43137"/>
                    </a:srgbClr>
                  </a:outerShdw>
                </a:effectLst>
              </a:rPr>
              <a:t>on </a:t>
            </a:r>
            <a:r>
              <a:rPr lang="it-IT" sz="1400" b="1" i="1" dirty="0" err="1">
                <a:solidFill>
                  <a:schemeClr val="tx2"/>
                </a:solidFill>
                <a:effectLst>
                  <a:outerShdw blurRad="38100" dist="38100" dir="2700000" algn="tl">
                    <a:srgbClr val="000000">
                      <a:alpha val="43137"/>
                    </a:srgbClr>
                  </a:outerShdw>
                </a:effectLst>
              </a:rPr>
              <a:t>behalf</a:t>
            </a:r>
            <a:r>
              <a:rPr lang="it-IT" sz="1400" b="1" i="1" dirty="0">
                <a:solidFill>
                  <a:schemeClr val="tx2"/>
                </a:solidFill>
                <a:effectLst>
                  <a:outerShdw blurRad="38100" dist="38100" dir="2700000" algn="tl">
                    <a:srgbClr val="000000">
                      <a:alpha val="43137"/>
                    </a:srgbClr>
                  </a:outerShdw>
                </a:effectLst>
              </a:rPr>
              <a:t> of the </a:t>
            </a:r>
            <a:r>
              <a:rPr lang="it-IT" sz="1400" b="1" i="1" dirty="0" err="1">
                <a:solidFill>
                  <a:schemeClr val="tx2"/>
                </a:solidFill>
                <a:effectLst>
                  <a:outerShdw blurRad="38100" dist="38100" dir="2700000" algn="tl">
                    <a:srgbClr val="000000">
                      <a:alpha val="43137"/>
                    </a:srgbClr>
                  </a:outerShdw>
                </a:effectLst>
              </a:rPr>
              <a:t>AsFiN</a:t>
            </a:r>
            <a:r>
              <a:rPr lang="it-IT" sz="1400" b="1" i="1" dirty="0">
                <a:solidFill>
                  <a:schemeClr val="tx2"/>
                </a:solidFill>
                <a:effectLst>
                  <a:outerShdw blurRad="38100" dist="38100" dir="2700000" algn="tl">
                    <a:srgbClr val="000000">
                      <a:alpha val="43137"/>
                    </a:srgbClr>
                  </a:outerShdw>
                </a:effectLst>
              </a:rPr>
              <a:t> group</a:t>
            </a:r>
          </a:p>
        </p:txBody>
      </p:sp>
    </p:spTree>
    <p:extLst>
      <p:ext uri="{BB962C8B-B14F-4D97-AF65-F5344CB8AC3E}">
        <p14:creationId xmlns:p14="http://schemas.microsoft.com/office/powerpoint/2010/main" val="62527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D0F0B-F2C1-87D3-668F-AF92B0B6F06C}"/>
              </a:ext>
            </a:extLst>
          </p:cNvPr>
          <p:cNvSpPr txBox="1">
            <a:spLocks/>
          </p:cNvSpPr>
          <p:nvPr/>
        </p:nvSpPr>
        <p:spPr>
          <a:xfrm>
            <a:off x="494429" y="73763"/>
            <a:ext cx="9692640" cy="109373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Laser Compton </a:t>
            </a:r>
            <a:r>
              <a:rPr lang="it-IT" dirty="0" err="1"/>
              <a:t>Backscattering</a:t>
            </a:r>
            <a:endParaRPr lang="it-IT" b="1" dirty="0">
              <a:effectLst>
                <a:outerShdw blurRad="38100" dist="38100" dir="2700000" algn="tl">
                  <a:srgbClr val="000000">
                    <a:alpha val="43137"/>
                  </a:srgbClr>
                </a:outerShdw>
              </a:effectLst>
            </a:endParaRPr>
          </a:p>
        </p:txBody>
      </p:sp>
      <p:pic>
        <p:nvPicPr>
          <p:cNvPr id="3" name="Immagine 2" descr="Immagine che contiene segnale&#10;&#10;Descrizione generata automaticamente">
            <a:extLst>
              <a:ext uri="{FF2B5EF4-FFF2-40B4-BE49-F238E27FC236}">
                <a16:creationId xmlns:a16="http://schemas.microsoft.com/office/drawing/2014/main" id="{1082FE29-2C18-7A0A-50B2-3EB87DD98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069" y="160965"/>
            <a:ext cx="866278" cy="633576"/>
          </a:xfrm>
          <a:prstGeom prst="rect">
            <a:avLst/>
          </a:prstGeom>
        </p:spPr>
      </p:pic>
      <p:pic>
        <p:nvPicPr>
          <p:cNvPr id="5" name="Immagine 4">
            <a:extLst>
              <a:ext uri="{FF2B5EF4-FFF2-40B4-BE49-F238E27FC236}">
                <a16:creationId xmlns:a16="http://schemas.microsoft.com/office/drawing/2014/main" id="{E166B42F-6228-2149-A268-375FD1FCB641}"/>
              </a:ext>
            </a:extLst>
          </p:cNvPr>
          <p:cNvPicPr>
            <a:picLocks noChangeAspect="1"/>
          </p:cNvPicPr>
          <p:nvPr/>
        </p:nvPicPr>
        <p:blipFill>
          <a:blip r:embed="rId3"/>
          <a:stretch>
            <a:fillRect/>
          </a:stretch>
        </p:blipFill>
        <p:spPr>
          <a:xfrm>
            <a:off x="891540" y="1167493"/>
            <a:ext cx="6112764" cy="2552978"/>
          </a:xfrm>
          <a:prstGeom prst="rect">
            <a:avLst/>
          </a:prstGeom>
          <a:ln>
            <a:noFill/>
          </a:ln>
          <a:effectLst>
            <a:outerShdw blurRad="292100" dist="139700" dir="2700000" algn="tl" rotWithShape="0">
              <a:srgbClr val="333333">
                <a:alpha val="65000"/>
              </a:srgbClr>
            </a:outerShdw>
          </a:effectLst>
        </p:spPr>
      </p:pic>
      <p:pic>
        <p:nvPicPr>
          <p:cNvPr id="10" name="Immagine 9">
            <a:extLst>
              <a:ext uri="{FF2B5EF4-FFF2-40B4-BE49-F238E27FC236}">
                <a16:creationId xmlns:a16="http://schemas.microsoft.com/office/drawing/2014/main" id="{CF971DAF-20CD-13CD-F379-613C0CFE79A2}"/>
              </a:ext>
            </a:extLst>
          </p:cNvPr>
          <p:cNvPicPr>
            <a:picLocks noChangeAspect="1"/>
          </p:cNvPicPr>
          <p:nvPr/>
        </p:nvPicPr>
        <p:blipFill>
          <a:blip r:embed="rId4"/>
          <a:stretch>
            <a:fillRect/>
          </a:stretch>
        </p:blipFill>
        <p:spPr>
          <a:xfrm>
            <a:off x="7491598" y="2066566"/>
            <a:ext cx="3886200" cy="895350"/>
          </a:xfrm>
          <a:prstGeom prst="rect">
            <a:avLst/>
          </a:prstGeom>
        </p:spPr>
      </p:pic>
      <p:sp>
        <p:nvSpPr>
          <p:cNvPr id="12" name="CasellaDiTesto 11">
            <a:extLst>
              <a:ext uri="{FF2B5EF4-FFF2-40B4-BE49-F238E27FC236}">
                <a16:creationId xmlns:a16="http://schemas.microsoft.com/office/drawing/2014/main" id="{092D5F72-654A-F2EE-8DF6-D6549A03738B}"/>
              </a:ext>
            </a:extLst>
          </p:cNvPr>
          <p:cNvSpPr txBox="1"/>
          <p:nvPr/>
        </p:nvSpPr>
        <p:spPr>
          <a:xfrm>
            <a:off x="905793" y="4350526"/>
            <a:ext cx="10147554"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000" b="1" dirty="0"/>
              <a:t>Laser photons are boosted into the MeV regime, which is the interesting range for nuclear physics experiments, when scattered off </a:t>
            </a:r>
            <a:r>
              <a:rPr lang="en-US" sz="2000" b="1" dirty="0" err="1"/>
              <a:t>ultrarelativistic</a:t>
            </a:r>
            <a:r>
              <a:rPr lang="en-US" sz="2000" b="1" dirty="0"/>
              <a:t> electrons with energies of several hundreds of MeV. By a proper collimation system, the scattered photons at very backward angles can be selected resulting in an almost monoenergetic photon beam, that can be tuned by varying the electron or laser photon energy.</a:t>
            </a:r>
            <a:endParaRPr lang="it-IT" sz="2000" b="1" dirty="0"/>
          </a:p>
        </p:txBody>
      </p:sp>
    </p:spTree>
    <p:extLst>
      <p:ext uri="{BB962C8B-B14F-4D97-AF65-F5344CB8AC3E}">
        <p14:creationId xmlns:p14="http://schemas.microsoft.com/office/powerpoint/2010/main" val="1751060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CE303-F410-1DF8-875B-3D285480575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4075ED8-65BF-EEA3-8C09-A679FFEA21EC}"/>
              </a:ext>
            </a:extLst>
          </p:cNvPr>
          <p:cNvSpPr txBox="1">
            <a:spLocks/>
          </p:cNvSpPr>
          <p:nvPr/>
        </p:nvSpPr>
        <p:spPr>
          <a:xfrm>
            <a:off x="494429" y="73763"/>
            <a:ext cx="9692640" cy="109373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err="1"/>
              <a:t>EuPRAXIA</a:t>
            </a:r>
            <a:r>
              <a:rPr lang="it-IT" dirty="0"/>
              <a:t> Gamma Beam</a:t>
            </a:r>
            <a:endParaRPr lang="it-IT" b="1" dirty="0">
              <a:effectLst>
                <a:outerShdw blurRad="38100" dist="38100" dir="2700000" algn="tl">
                  <a:srgbClr val="000000">
                    <a:alpha val="43137"/>
                  </a:srgbClr>
                </a:outerShdw>
              </a:effectLst>
            </a:endParaRPr>
          </a:p>
        </p:txBody>
      </p:sp>
      <p:pic>
        <p:nvPicPr>
          <p:cNvPr id="3" name="Immagine 2" descr="Immagine che contiene segnale&#10;&#10;Descrizione generata automaticamente">
            <a:extLst>
              <a:ext uri="{FF2B5EF4-FFF2-40B4-BE49-F238E27FC236}">
                <a16:creationId xmlns:a16="http://schemas.microsoft.com/office/drawing/2014/main" id="{4B160A6F-4137-E05B-3622-DCE30BF28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069" y="160965"/>
            <a:ext cx="866278" cy="633576"/>
          </a:xfrm>
          <a:prstGeom prst="rect">
            <a:avLst/>
          </a:prstGeom>
        </p:spPr>
      </p:pic>
      <p:sp>
        <p:nvSpPr>
          <p:cNvPr id="4" name="TextBox 5">
            <a:extLst>
              <a:ext uri="{FF2B5EF4-FFF2-40B4-BE49-F238E27FC236}">
                <a16:creationId xmlns:a16="http://schemas.microsoft.com/office/drawing/2014/main" id="{A262A1BD-0021-E1F5-6550-58F2644A229A}"/>
              </a:ext>
            </a:extLst>
          </p:cNvPr>
          <p:cNvSpPr txBox="1"/>
          <p:nvPr/>
        </p:nvSpPr>
        <p:spPr>
          <a:xfrm>
            <a:off x="494429" y="790075"/>
            <a:ext cx="11336210" cy="6247864"/>
          </a:xfrm>
          <a:prstGeom prst="rect">
            <a:avLst/>
          </a:prstGeom>
          <a:noFill/>
        </p:spPr>
        <p:txBody>
          <a:bodyPr wrap="square">
            <a:spAutoFit/>
          </a:bodyPr>
          <a:lstStyle/>
          <a:p>
            <a:r>
              <a:rPr lang="en-GB" sz="1600" dirty="0"/>
              <a:t>Fascio di </a:t>
            </a:r>
            <a:r>
              <a:rPr lang="en-GB" sz="1600" dirty="0" err="1"/>
              <a:t>elettroni</a:t>
            </a:r>
            <a:r>
              <a:rPr lang="en-GB" sz="1600" dirty="0"/>
              <a:t>: da 500 MeV a 2 GeV, 100 </a:t>
            </a:r>
            <a:r>
              <a:rPr lang="en-GB" sz="1600" dirty="0" err="1"/>
              <a:t>pC</a:t>
            </a:r>
            <a:r>
              <a:rPr lang="en-GB" sz="1600" dirty="0"/>
              <a:t> single bunch a 400 Hz, energy spread 0.5%, </a:t>
            </a:r>
            <a:r>
              <a:rPr lang="en-GB" sz="1600" dirty="0" err="1"/>
              <a:t>emittanza</a:t>
            </a:r>
            <a:r>
              <a:rPr lang="en-GB" sz="1600" dirty="0"/>
              <a:t> rms norm. 0.5 </a:t>
            </a:r>
            <a:r>
              <a:rPr lang="en-GB" sz="1600" dirty="0" err="1"/>
              <a:t>mm.mrad</a:t>
            </a:r>
            <a:r>
              <a:rPr lang="en-GB" sz="1600" dirty="0"/>
              <a:t>,</a:t>
            </a:r>
          </a:p>
          <a:p>
            <a:r>
              <a:rPr lang="en-GB" sz="1600" dirty="0" err="1"/>
              <a:t>lunghezza</a:t>
            </a:r>
            <a:r>
              <a:rPr lang="en-GB" sz="1600" dirty="0"/>
              <a:t> bunch </a:t>
            </a:r>
            <a:r>
              <a:rPr lang="en-GB" sz="1600" dirty="0" err="1"/>
              <a:t>inferiore</a:t>
            </a:r>
            <a:r>
              <a:rPr lang="en-GB" sz="1600" dirty="0"/>
              <a:t> al </a:t>
            </a:r>
            <a:r>
              <a:rPr lang="en-GB" sz="1600" dirty="0" err="1"/>
              <a:t>psec</a:t>
            </a:r>
            <a:r>
              <a:rPr lang="en-GB" sz="1600" dirty="0"/>
              <a:t>, </a:t>
            </a:r>
            <a:r>
              <a:rPr lang="en-GB" sz="1600" dirty="0" err="1"/>
              <a:t>focalizzato</a:t>
            </a:r>
            <a:r>
              <a:rPr lang="en-GB" sz="1600" dirty="0"/>
              <a:t> a </a:t>
            </a:r>
            <a:r>
              <a:rPr lang="en-GB" sz="1600" dirty="0" err="1"/>
              <a:t>sigmax</a:t>
            </a:r>
            <a:r>
              <a:rPr lang="en-GB" sz="1600" dirty="0"/>
              <a:t>=15 micron al punto di </a:t>
            </a:r>
            <a:r>
              <a:rPr lang="en-GB" sz="1600" dirty="0" err="1"/>
              <a:t>interazione</a:t>
            </a:r>
            <a:r>
              <a:rPr lang="en-GB" sz="1600" dirty="0"/>
              <a:t> con il laser</a:t>
            </a:r>
          </a:p>
          <a:p>
            <a:br>
              <a:rPr lang="en-GB" sz="1600" dirty="0"/>
            </a:br>
            <a:endParaRPr lang="en-GB" sz="1600" dirty="0"/>
          </a:p>
          <a:p>
            <a:r>
              <a:rPr lang="en-GB" sz="1600" dirty="0"/>
              <a:t>Laser: 1.2 eV </a:t>
            </a:r>
            <a:r>
              <a:rPr lang="en-GB" sz="1600" dirty="0" err="1"/>
              <a:t>Yb:Yag</a:t>
            </a:r>
            <a:r>
              <a:rPr lang="en-GB" sz="1600" dirty="0"/>
              <a:t> (lambda=1030), 0.5 Joule di </a:t>
            </a:r>
            <a:r>
              <a:rPr lang="en-GB" sz="1600" dirty="0" err="1"/>
              <a:t>energia</a:t>
            </a:r>
            <a:r>
              <a:rPr lang="en-GB" sz="1600" dirty="0"/>
              <a:t> </a:t>
            </a:r>
            <a:r>
              <a:rPr lang="en-GB" sz="1600" dirty="0" err="1"/>
              <a:t>nell’impulso</a:t>
            </a:r>
            <a:r>
              <a:rPr lang="en-GB" sz="1600" dirty="0"/>
              <a:t> a 400 Hz, M2=1.2, </a:t>
            </a:r>
            <a:r>
              <a:rPr lang="en-GB" sz="1600" dirty="0" err="1"/>
              <a:t>bandwith</a:t>
            </a:r>
            <a:r>
              <a:rPr lang="en-GB" sz="1600" dirty="0"/>
              <a:t>=0.001, sigma-t=1.5 </a:t>
            </a:r>
            <a:r>
              <a:rPr lang="en-GB" sz="1600" dirty="0" err="1"/>
              <a:t>psec</a:t>
            </a:r>
            <a:r>
              <a:rPr lang="en-GB" sz="1600" dirty="0"/>
              <a:t>,</a:t>
            </a:r>
          </a:p>
          <a:p>
            <a:r>
              <a:rPr lang="en-GB" sz="1600" dirty="0" err="1"/>
              <a:t>focalizzato</a:t>
            </a:r>
            <a:r>
              <a:rPr lang="en-GB" sz="1600" dirty="0"/>
              <a:t> a W0=25 micron al punto di </a:t>
            </a:r>
            <a:r>
              <a:rPr lang="en-GB" sz="1600" dirty="0" err="1"/>
              <a:t>collisione</a:t>
            </a:r>
            <a:endParaRPr lang="en-GB" sz="1600" dirty="0"/>
          </a:p>
          <a:p>
            <a:br>
              <a:rPr lang="en-GB" sz="1600" dirty="0"/>
            </a:br>
            <a:endParaRPr lang="en-GB" sz="1600" dirty="0"/>
          </a:p>
          <a:p>
            <a:r>
              <a:rPr lang="en-GB" sz="1600" dirty="0"/>
              <a:t>E-</a:t>
            </a:r>
            <a:r>
              <a:rPr lang="en-GB" sz="1600" dirty="0" err="1"/>
              <a:t>elettroni</a:t>
            </a:r>
            <a:r>
              <a:rPr lang="en-GB" sz="1600" dirty="0"/>
              <a:t> = 750 MeV, </a:t>
            </a:r>
            <a:r>
              <a:rPr lang="en-GB" sz="1600" dirty="0" err="1"/>
              <a:t>energia</a:t>
            </a:r>
            <a:r>
              <a:rPr lang="en-GB" sz="1600" dirty="0"/>
              <a:t> </a:t>
            </a:r>
            <a:r>
              <a:rPr lang="en-GB" sz="1600" dirty="0" err="1"/>
              <a:t>fotoni</a:t>
            </a:r>
            <a:r>
              <a:rPr lang="en-GB" sz="1600" dirty="0"/>
              <a:t> gamma  10. MeV</a:t>
            </a:r>
          </a:p>
          <a:p>
            <a:r>
              <a:rPr lang="en-GB" sz="1600" dirty="0"/>
              <a:t>E-</a:t>
            </a:r>
            <a:r>
              <a:rPr lang="en-GB" sz="1600" dirty="0" err="1"/>
              <a:t>elettroni</a:t>
            </a:r>
            <a:r>
              <a:rPr lang="en-GB" sz="1600" dirty="0"/>
              <a:t> = 1000 MeV, </a:t>
            </a:r>
            <a:r>
              <a:rPr lang="en-GB" sz="1600" dirty="0" err="1"/>
              <a:t>energia</a:t>
            </a:r>
            <a:r>
              <a:rPr lang="en-GB" sz="1600" dirty="0"/>
              <a:t> </a:t>
            </a:r>
            <a:r>
              <a:rPr lang="en-GB" sz="1600" dirty="0" err="1"/>
              <a:t>fotoni</a:t>
            </a:r>
            <a:r>
              <a:rPr lang="en-GB" sz="1600" dirty="0"/>
              <a:t> gamma  18. MeV</a:t>
            </a:r>
          </a:p>
          <a:p>
            <a:r>
              <a:rPr lang="en-GB" sz="1600" dirty="0"/>
              <a:t>E-</a:t>
            </a:r>
            <a:r>
              <a:rPr lang="en-GB" sz="1600" dirty="0" err="1"/>
              <a:t>elettroni</a:t>
            </a:r>
            <a:r>
              <a:rPr lang="en-GB" sz="1600" dirty="0"/>
              <a:t> = 2000 MeV, </a:t>
            </a:r>
            <a:r>
              <a:rPr lang="en-GB" sz="1600" dirty="0" err="1"/>
              <a:t>energia</a:t>
            </a:r>
            <a:r>
              <a:rPr lang="en-GB" sz="1600" dirty="0"/>
              <a:t> </a:t>
            </a:r>
            <a:r>
              <a:rPr lang="en-GB" sz="1600" dirty="0" err="1"/>
              <a:t>fotoni</a:t>
            </a:r>
            <a:r>
              <a:rPr lang="en-GB" sz="1600" dirty="0"/>
              <a:t> gamma  73. MeV</a:t>
            </a:r>
          </a:p>
          <a:p>
            <a:br>
              <a:rPr lang="en-GB" sz="1600" dirty="0"/>
            </a:br>
            <a:endParaRPr lang="en-GB" sz="1600" dirty="0"/>
          </a:p>
          <a:p>
            <a:r>
              <a:rPr lang="en-GB" sz="1600" dirty="0" err="1"/>
              <a:t>Numero</a:t>
            </a:r>
            <a:r>
              <a:rPr lang="en-GB" sz="1600" dirty="0"/>
              <a:t> </a:t>
            </a:r>
            <a:r>
              <a:rPr lang="en-GB" sz="1600" dirty="0" err="1"/>
              <a:t>fotoni</a:t>
            </a:r>
            <a:r>
              <a:rPr lang="en-GB" sz="1600" dirty="0"/>
              <a:t> gamma a 10 MeV al secondo </a:t>
            </a:r>
            <a:r>
              <a:rPr lang="en-GB" sz="1600" dirty="0" err="1"/>
              <a:t>compresi</a:t>
            </a:r>
            <a:r>
              <a:rPr lang="en-GB" sz="1600" dirty="0"/>
              <a:t> in </a:t>
            </a:r>
            <a:r>
              <a:rPr lang="en-GB" sz="1600" dirty="0" err="1"/>
              <a:t>una</a:t>
            </a:r>
            <a:r>
              <a:rPr lang="en-GB" sz="1600" dirty="0"/>
              <a:t> bandwidth di 0.5%  =  1.7 * 10^8</a:t>
            </a:r>
          </a:p>
          <a:p>
            <a:br>
              <a:rPr lang="en-GB" sz="1600" dirty="0"/>
            </a:br>
            <a:endParaRPr lang="en-GB" sz="1600" dirty="0"/>
          </a:p>
          <a:p>
            <a:r>
              <a:rPr lang="en-GB" sz="1600" dirty="0" err="1"/>
              <a:t>Densità</a:t>
            </a:r>
            <a:r>
              <a:rPr lang="en-GB" sz="1600" dirty="0"/>
              <a:t> </a:t>
            </a:r>
            <a:r>
              <a:rPr lang="en-GB" sz="1600" dirty="0" err="1"/>
              <a:t>spettrale</a:t>
            </a:r>
            <a:r>
              <a:rPr lang="en-GB" sz="1600" dirty="0"/>
              <a:t> del fascio di </a:t>
            </a:r>
            <a:r>
              <a:rPr lang="en-GB" sz="1600" dirty="0" err="1"/>
              <a:t>fotoni</a:t>
            </a:r>
            <a:r>
              <a:rPr lang="en-GB" sz="1600" dirty="0"/>
              <a:t> gamma a 10 MeV = 3320. </a:t>
            </a:r>
            <a:r>
              <a:rPr lang="en-GB" sz="1600" dirty="0" err="1"/>
              <a:t>fotoni</a:t>
            </a:r>
            <a:r>
              <a:rPr lang="en-GB" sz="1600" dirty="0"/>
              <a:t> / (</a:t>
            </a:r>
            <a:r>
              <a:rPr lang="en-GB" sz="1600" dirty="0" err="1"/>
              <a:t>sec.eV</a:t>
            </a:r>
            <a:r>
              <a:rPr lang="en-GB" sz="1600" dirty="0"/>
              <a:t>)</a:t>
            </a:r>
          </a:p>
          <a:p>
            <a:br>
              <a:rPr lang="en-GB" sz="1600" dirty="0"/>
            </a:br>
            <a:endParaRPr lang="en-GB" sz="1600" dirty="0"/>
          </a:p>
          <a:p>
            <a:r>
              <a:rPr lang="en-GB" sz="1600" dirty="0"/>
              <a:t>Le </a:t>
            </a:r>
            <a:r>
              <a:rPr lang="en-GB" sz="1600" dirty="0" err="1"/>
              <a:t>prestazioni</a:t>
            </a:r>
            <a:r>
              <a:rPr lang="en-GB" sz="1600" dirty="0"/>
              <a:t> di ELI-NP come da TDR </a:t>
            </a:r>
            <a:r>
              <a:rPr lang="en-GB" sz="1600" dirty="0" err="1"/>
              <a:t>erano</a:t>
            </a:r>
            <a:r>
              <a:rPr lang="en-GB" sz="1600" dirty="0"/>
              <a:t>: </a:t>
            </a:r>
            <a:r>
              <a:rPr lang="en-GB" sz="1600" dirty="0" err="1"/>
              <a:t>densità</a:t>
            </a:r>
            <a:r>
              <a:rPr lang="en-GB" sz="1600" dirty="0"/>
              <a:t> </a:t>
            </a:r>
            <a:r>
              <a:rPr lang="en-GB" sz="1600" dirty="0" err="1"/>
              <a:t>spettrale</a:t>
            </a:r>
            <a:r>
              <a:rPr lang="en-GB" sz="1600" dirty="0"/>
              <a:t> a 10 MeV  5000.</a:t>
            </a:r>
          </a:p>
          <a:p>
            <a:r>
              <a:rPr lang="en-GB" sz="1600" dirty="0" err="1"/>
              <a:t>Quindi</a:t>
            </a:r>
            <a:r>
              <a:rPr lang="en-GB" sz="1600" dirty="0"/>
              <a:t> </a:t>
            </a:r>
            <a:r>
              <a:rPr lang="en-GB" sz="1600" dirty="0" err="1"/>
              <a:t>siamo</a:t>
            </a:r>
            <a:r>
              <a:rPr lang="en-GB" sz="1600" dirty="0"/>
              <a:t> </a:t>
            </a:r>
            <a:r>
              <a:rPr lang="en-GB" sz="1600" dirty="0" err="1"/>
              <a:t>nel</a:t>
            </a:r>
            <a:r>
              <a:rPr lang="en-GB" sz="1600" dirty="0"/>
              <a:t> range, </a:t>
            </a:r>
            <a:r>
              <a:rPr lang="en-GB" sz="1600" dirty="0" err="1"/>
              <a:t>diciamo</a:t>
            </a:r>
            <a:r>
              <a:rPr lang="en-GB" sz="1600" dirty="0"/>
              <a:t> </a:t>
            </a:r>
            <a:r>
              <a:rPr lang="en-GB" sz="1600" dirty="0" err="1"/>
              <a:t>forse</a:t>
            </a:r>
            <a:r>
              <a:rPr lang="en-GB" sz="1600" dirty="0"/>
              <a:t> </a:t>
            </a:r>
            <a:r>
              <a:rPr lang="en-GB" sz="1600" dirty="0" err="1"/>
              <a:t>inferiori</a:t>
            </a:r>
            <a:r>
              <a:rPr lang="en-GB" sz="1600" dirty="0"/>
              <a:t> solo di un </a:t>
            </a:r>
            <a:r>
              <a:rPr lang="en-GB" sz="1600" dirty="0" err="1"/>
              <a:t>fattore</a:t>
            </a:r>
            <a:r>
              <a:rPr lang="en-GB" sz="1600" dirty="0"/>
              <a:t> 2, ma con la </a:t>
            </a:r>
            <a:r>
              <a:rPr lang="en-GB" sz="1600" dirty="0" err="1"/>
              <a:t>possibilità</a:t>
            </a:r>
            <a:endParaRPr lang="en-GB" sz="1600" dirty="0"/>
          </a:p>
          <a:p>
            <a:r>
              <a:rPr lang="en-GB" sz="1600" dirty="0"/>
              <a:t>di </a:t>
            </a:r>
            <a:r>
              <a:rPr lang="en-GB" sz="1600" dirty="0" err="1"/>
              <a:t>arrivare</a:t>
            </a:r>
            <a:r>
              <a:rPr lang="en-GB" sz="1600" dirty="0"/>
              <a:t> a 2 GeV </a:t>
            </a:r>
            <a:r>
              <a:rPr lang="en-GB" sz="1600" dirty="0" err="1"/>
              <a:t>quindi</a:t>
            </a:r>
            <a:r>
              <a:rPr lang="en-GB" sz="1600" dirty="0"/>
              <a:t> con </a:t>
            </a:r>
            <a:r>
              <a:rPr lang="en-GB" sz="1600" dirty="0" err="1"/>
              <a:t>energia</a:t>
            </a:r>
            <a:r>
              <a:rPr lang="en-GB" sz="1600" dirty="0"/>
              <a:t> di </a:t>
            </a:r>
            <a:r>
              <a:rPr lang="en-GB" sz="1600" dirty="0" err="1"/>
              <a:t>fotoni</a:t>
            </a:r>
            <a:r>
              <a:rPr lang="en-GB" sz="1600" dirty="0"/>
              <a:t> </a:t>
            </a:r>
            <a:r>
              <a:rPr lang="en-GB" sz="1600" dirty="0" err="1"/>
              <a:t>molto</a:t>
            </a:r>
            <a:r>
              <a:rPr lang="en-GB" sz="1600" dirty="0"/>
              <a:t> </a:t>
            </a:r>
            <a:r>
              <a:rPr lang="en-GB" sz="1600" dirty="0" err="1"/>
              <a:t>maggiore</a:t>
            </a:r>
            <a:r>
              <a:rPr lang="en-GB" sz="1600" dirty="0"/>
              <a:t> di ELI-NP, la cui </a:t>
            </a:r>
            <a:r>
              <a:rPr lang="en-GB" sz="1600" dirty="0" err="1"/>
              <a:t>energia</a:t>
            </a:r>
            <a:endParaRPr lang="en-GB" sz="1600" dirty="0"/>
          </a:p>
          <a:p>
            <a:r>
              <a:rPr lang="en-GB" sz="1600" dirty="0" err="1"/>
              <a:t>massima</a:t>
            </a:r>
            <a:r>
              <a:rPr lang="en-GB" sz="1600" dirty="0"/>
              <a:t> era 19.5 MeV.</a:t>
            </a:r>
          </a:p>
          <a:p>
            <a:br>
              <a:rPr lang="en-GB" sz="1600" dirty="0"/>
            </a:br>
            <a:endParaRPr lang="en-GB" sz="1600" dirty="0"/>
          </a:p>
        </p:txBody>
      </p:sp>
      <p:sp>
        <p:nvSpPr>
          <p:cNvPr id="6" name="TextBox 4">
            <a:extLst>
              <a:ext uri="{FF2B5EF4-FFF2-40B4-BE49-F238E27FC236}">
                <a16:creationId xmlns:a16="http://schemas.microsoft.com/office/drawing/2014/main" id="{6B2999EB-A191-FAE4-31DE-08C86974EBCA}"/>
              </a:ext>
            </a:extLst>
          </p:cNvPr>
          <p:cNvSpPr txBox="1"/>
          <p:nvPr/>
        </p:nvSpPr>
        <p:spPr>
          <a:xfrm>
            <a:off x="8817231" y="6302262"/>
            <a:ext cx="2739676" cy="307777"/>
          </a:xfrm>
          <a:prstGeom prst="rect">
            <a:avLst/>
          </a:prstGeom>
          <a:noFill/>
        </p:spPr>
        <p:txBody>
          <a:bodyPr wrap="square" rtlCol="0">
            <a:spAutoFit/>
          </a:bodyPr>
          <a:lstStyle/>
          <a:p>
            <a:r>
              <a:rPr lang="en-IT" sz="1400" dirty="0">
                <a:solidFill>
                  <a:srgbClr val="FF0000"/>
                </a:solidFill>
              </a:rPr>
              <a:t>Courte</a:t>
            </a:r>
            <a:r>
              <a:rPr lang="it-IT" sz="1400" dirty="0">
                <a:solidFill>
                  <a:srgbClr val="FF0000"/>
                </a:solidFill>
              </a:rPr>
              <a:t>s</a:t>
            </a:r>
            <a:r>
              <a:rPr lang="en-IT" sz="1400" dirty="0">
                <a:solidFill>
                  <a:srgbClr val="FF0000"/>
                </a:solidFill>
              </a:rPr>
              <a:t>y </a:t>
            </a:r>
            <a:r>
              <a:rPr lang="it-IT" sz="1400" dirty="0">
                <a:solidFill>
                  <a:srgbClr val="FF0000"/>
                </a:solidFill>
              </a:rPr>
              <a:t>M</a:t>
            </a:r>
            <a:r>
              <a:rPr lang="en-IT" sz="1400" dirty="0">
                <a:solidFill>
                  <a:srgbClr val="FF0000"/>
                </a:solidFill>
              </a:rPr>
              <a:t>. </a:t>
            </a:r>
            <a:r>
              <a:rPr lang="it-IT" sz="1400" dirty="0">
                <a:solidFill>
                  <a:srgbClr val="FF0000"/>
                </a:solidFill>
              </a:rPr>
              <a:t>Ferrario</a:t>
            </a:r>
            <a:r>
              <a:rPr lang="en-IT" sz="1400" dirty="0">
                <a:solidFill>
                  <a:srgbClr val="FF0000"/>
                </a:solidFill>
              </a:rPr>
              <a:t> &amp; L. Serafini</a:t>
            </a:r>
          </a:p>
        </p:txBody>
      </p:sp>
    </p:spTree>
    <p:extLst>
      <p:ext uri="{BB962C8B-B14F-4D97-AF65-F5344CB8AC3E}">
        <p14:creationId xmlns:p14="http://schemas.microsoft.com/office/powerpoint/2010/main" val="296706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14962-8D18-9012-5A4F-5E7F11FE439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B3AC430-0B51-C62E-C7F6-C46549A28194}"/>
              </a:ext>
            </a:extLst>
          </p:cNvPr>
          <p:cNvSpPr txBox="1">
            <a:spLocks/>
          </p:cNvSpPr>
          <p:nvPr/>
        </p:nvSpPr>
        <p:spPr>
          <a:xfrm>
            <a:off x="494429" y="73763"/>
            <a:ext cx="9692640" cy="109373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err="1"/>
              <a:t>EuPRAXIA</a:t>
            </a:r>
            <a:r>
              <a:rPr lang="it-IT" dirty="0"/>
              <a:t> Gamma Beam</a:t>
            </a:r>
            <a:endParaRPr lang="it-IT" b="1" dirty="0">
              <a:effectLst>
                <a:outerShdw blurRad="38100" dist="38100" dir="2700000" algn="tl">
                  <a:srgbClr val="000000">
                    <a:alpha val="43137"/>
                  </a:srgbClr>
                </a:outerShdw>
              </a:effectLst>
            </a:endParaRPr>
          </a:p>
        </p:txBody>
      </p:sp>
      <p:pic>
        <p:nvPicPr>
          <p:cNvPr id="3" name="Immagine 2" descr="Immagine che contiene segnale&#10;&#10;Descrizione generata automaticamente">
            <a:extLst>
              <a:ext uri="{FF2B5EF4-FFF2-40B4-BE49-F238E27FC236}">
                <a16:creationId xmlns:a16="http://schemas.microsoft.com/office/drawing/2014/main" id="{98550662-6479-E426-0D99-EBA0A1659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069" y="160965"/>
            <a:ext cx="866278" cy="633576"/>
          </a:xfrm>
          <a:prstGeom prst="rect">
            <a:avLst/>
          </a:prstGeom>
        </p:spPr>
      </p:pic>
      <p:sp>
        <p:nvSpPr>
          <p:cNvPr id="6" name="TextBox 4">
            <a:extLst>
              <a:ext uri="{FF2B5EF4-FFF2-40B4-BE49-F238E27FC236}">
                <a16:creationId xmlns:a16="http://schemas.microsoft.com/office/drawing/2014/main" id="{8D9CE968-0E5A-F7DE-B60F-B0E12824965C}"/>
              </a:ext>
            </a:extLst>
          </p:cNvPr>
          <p:cNvSpPr txBox="1"/>
          <p:nvPr/>
        </p:nvSpPr>
        <p:spPr>
          <a:xfrm>
            <a:off x="8817231" y="6302262"/>
            <a:ext cx="2739676" cy="307777"/>
          </a:xfrm>
          <a:prstGeom prst="rect">
            <a:avLst/>
          </a:prstGeom>
          <a:noFill/>
        </p:spPr>
        <p:txBody>
          <a:bodyPr wrap="square" rtlCol="0">
            <a:spAutoFit/>
          </a:bodyPr>
          <a:lstStyle/>
          <a:p>
            <a:r>
              <a:rPr lang="en-IT" sz="1400" dirty="0">
                <a:solidFill>
                  <a:srgbClr val="FF0000"/>
                </a:solidFill>
              </a:rPr>
              <a:t>Courte</a:t>
            </a:r>
            <a:r>
              <a:rPr lang="it-IT" sz="1400" dirty="0">
                <a:solidFill>
                  <a:srgbClr val="FF0000"/>
                </a:solidFill>
              </a:rPr>
              <a:t>s</a:t>
            </a:r>
            <a:r>
              <a:rPr lang="en-IT" sz="1400" dirty="0">
                <a:solidFill>
                  <a:srgbClr val="FF0000"/>
                </a:solidFill>
              </a:rPr>
              <a:t>y </a:t>
            </a:r>
            <a:r>
              <a:rPr lang="it-IT" sz="1400" dirty="0">
                <a:solidFill>
                  <a:srgbClr val="FF0000"/>
                </a:solidFill>
              </a:rPr>
              <a:t>M</a:t>
            </a:r>
            <a:r>
              <a:rPr lang="en-IT" sz="1400" dirty="0">
                <a:solidFill>
                  <a:srgbClr val="FF0000"/>
                </a:solidFill>
              </a:rPr>
              <a:t>. </a:t>
            </a:r>
            <a:r>
              <a:rPr lang="it-IT" sz="1400" dirty="0">
                <a:solidFill>
                  <a:srgbClr val="FF0000"/>
                </a:solidFill>
              </a:rPr>
              <a:t>Ferrario</a:t>
            </a:r>
            <a:r>
              <a:rPr lang="en-IT" sz="1400" dirty="0">
                <a:solidFill>
                  <a:srgbClr val="FF0000"/>
                </a:solidFill>
              </a:rPr>
              <a:t> &amp; L. Serafini</a:t>
            </a:r>
          </a:p>
        </p:txBody>
      </p:sp>
      <p:pic>
        <p:nvPicPr>
          <p:cNvPr id="5" name="Picture 3">
            <a:extLst>
              <a:ext uri="{FF2B5EF4-FFF2-40B4-BE49-F238E27FC236}">
                <a16:creationId xmlns:a16="http://schemas.microsoft.com/office/drawing/2014/main" id="{E8E3630B-86CA-8654-88C3-11DE5C42F859}"/>
              </a:ext>
            </a:extLst>
          </p:cNvPr>
          <p:cNvPicPr>
            <a:picLocks noChangeAspect="1"/>
          </p:cNvPicPr>
          <p:nvPr/>
        </p:nvPicPr>
        <p:blipFill>
          <a:blip r:embed="rId3"/>
          <a:stretch>
            <a:fillRect/>
          </a:stretch>
        </p:blipFill>
        <p:spPr>
          <a:xfrm>
            <a:off x="1393698" y="995830"/>
            <a:ext cx="9404604" cy="5290090"/>
          </a:xfrm>
          <a:prstGeom prst="rect">
            <a:avLst/>
          </a:prstGeom>
        </p:spPr>
      </p:pic>
    </p:spTree>
    <p:extLst>
      <p:ext uri="{BB962C8B-B14F-4D97-AF65-F5344CB8AC3E}">
        <p14:creationId xmlns:p14="http://schemas.microsoft.com/office/powerpoint/2010/main" val="538838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ank you for your attention | Ruben Verborgh">
            <a:extLst>
              <a:ext uri="{FF2B5EF4-FFF2-40B4-BE49-F238E27FC236}">
                <a16:creationId xmlns:a16="http://schemas.microsoft.com/office/drawing/2014/main" id="{06D152C7-22C9-0BC0-1D60-421534ED20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80863" y="2794200"/>
            <a:ext cx="5659222" cy="33955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65751A6A-08E1-2583-EF55-4DE25C883CD1}"/>
              </a:ext>
            </a:extLst>
          </p:cNvPr>
          <p:cNvSpPr/>
          <p:nvPr/>
        </p:nvSpPr>
        <p:spPr>
          <a:xfrm rot="20140780">
            <a:off x="1687153" y="994354"/>
            <a:ext cx="4987420" cy="2585323"/>
          </a:xfrm>
          <a:prstGeom prst="rect">
            <a:avLst/>
          </a:prstGeom>
          <a:effectLst>
            <a:glow rad="228600">
              <a:schemeClr val="accent5">
                <a:satMod val="175000"/>
                <a:alpha val="40000"/>
              </a:schemeClr>
            </a:glow>
            <a:outerShdw blurRad="50800" dist="381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it-IT"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 for your attention</a:t>
            </a:r>
            <a:endPar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8383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D0F0B-F2C1-87D3-668F-AF92B0B6F06C}"/>
              </a:ext>
            </a:extLst>
          </p:cNvPr>
          <p:cNvSpPr txBox="1">
            <a:spLocks/>
          </p:cNvSpPr>
          <p:nvPr/>
        </p:nvSpPr>
        <p:spPr>
          <a:xfrm>
            <a:off x="494429" y="73763"/>
            <a:ext cx="9692640" cy="109373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err="1"/>
              <a:t>Photodissociation</a:t>
            </a:r>
            <a:r>
              <a:rPr lang="it-IT" dirty="0"/>
              <a:t> </a:t>
            </a:r>
            <a:r>
              <a:rPr lang="it-IT" dirty="0" err="1"/>
              <a:t>processes</a:t>
            </a:r>
            <a:r>
              <a:rPr lang="it-IT" dirty="0"/>
              <a:t> in astrophysics</a:t>
            </a:r>
            <a:endParaRPr lang="it-IT" b="1" dirty="0">
              <a:effectLst>
                <a:outerShdw blurRad="38100" dist="38100" dir="2700000" algn="tl">
                  <a:srgbClr val="000000">
                    <a:alpha val="43137"/>
                  </a:srgbClr>
                </a:outerShdw>
              </a:effectLst>
            </a:endParaRPr>
          </a:p>
        </p:txBody>
      </p:sp>
      <p:pic>
        <p:nvPicPr>
          <p:cNvPr id="3" name="Immagine 2" descr="Immagine che contiene segnale&#10;&#10;Descrizione generata automaticamente">
            <a:extLst>
              <a:ext uri="{FF2B5EF4-FFF2-40B4-BE49-F238E27FC236}">
                <a16:creationId xmlns:a16="http://schemas.microsoft.com/office/drawing/2014/main" id="{1082FE29-2C18-7A0A-50B2-3EB87DD98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069" y="160965"/>
            <a:ext cx="866278" cy="633576"/>
          </a:xfrm>
          <a:prstGeom prst="rect">
            <a:avLst/>
          </a:prstGeom>
        </p:spPr>
      </p:pic>
      <p:sp>
        <p:nvSpPr>
          <p:cNvPr id="4" name="Nuvola 3">
            <a:extLst>
              <a:ext uri="{FF2B5EF4-FFF2-40B4-BE49-F238E27FC236}">
                <a16:creationId xmlns:a16="http://schemas.microsoft.com/office/drawing/2014/main" id="{9806E87C-C0BB-A661-972C-918D0CFE7F7B}"/>
              </a:ext>
            </a:extLst>
          </p:cNvPr>
          <p:cNvSpPr/>
          <p:nvPr/>
        </p:nvSpPr>
        <p:spPr>
          <a:xfrm>
            <a:off x="7529873" y="3820217"/>
            <a:ext cx="3077497" cy="288786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C7CD8D03-4B51-DC3D-051A-B45362ACB286}"/>
              </a:ext>
            </a:extLst>
          </p:cNvPr>
          <p:cNvSpPr txBox="1"/>
          <p:nvPr/>
        </p:nvSpPr>
        <p:spPr>
          <a:xfrm>
            <a:off x="648365" y="3996886"/>
            <a:ext cx="6181500" cy="2554545"/>
          </a:xfrm>
          <a:prstGeom prst="rect">
            <a:avLst/>
          </a:prstGeom>
          <a:noFill/>
        </p:spPr>
        <p:txBody>
          <a:bodyPr wrap="none" rtlCol="0">
            <a:spAutoFit/>
          </a:bodyPr>
          <a:lstStyle/>
          <a:p>
            <a:pPr marL="571505" indent="-571505">
              <a:buFont typeface="Wingdings" panose="05000000000000000000" pitchFamily="2" charset="2"/>
              <a:buChar char="Ø"/>
            </a:pPr>
            <a:r>
              <a:rPr lang="en-US" sz="2000" b="1" dirty="0">
                <a:solidFill>
                  <a:schemeClr val="tx2"/>
                </a:solidFill>
                <a:effectLst>
                  <a:outerShdw blurRad="38100" dist="38100" dir="2700000" algn="tl">
                    <a:srgbClr val="000000">
                      <a:alpha val="43137"/>
                    </a:srgbClr>
                  </a:outerShdw>
                </a:effectLst>
              </a:rPr>
              <a:t>Big Bang </a:t>
            </a:r>
            <a:r>
              <a:rPr lang="en-US" sz="2000" b="1" dirty="0" err="1">
                <a:solidFill>
                  <a:schemeClr val="tx2"/>
                </a:solidFill>
                <a:effectLst>
                  <a:outerShdw blurRad="38100" dist="38100" dir="2700000" algn="tl">
                    <a:srgbClr val="000000">
                      <a:alpha val="43137"/>
                    </a:srgbClr>
                  </a:outerShdw>
                </a:effectLst>
              </a:rPr>
              <a:t>Nucleosinthesys</a:t>
            </a:r>
            <a:r>
              <a:rPr lang="en-US" sz="2000" b="1" dirty="0">
                <a:solidFill>
                  <a:schemeClr val="tx2"/>
                </a:solidFill>
                <a:effectLst>
                  <a:outerShdw blurRad="38100" dist="38100" dir="2700000" algn="tl">
                    <a:srgbClr val="000000">
                      <a:alpha val="43137"/>
                    </a:srgbClr>
                  </a:outerShdw>
                </a:effectLst>
              </a:rPr>
              <a:t> and Li-problem</a:t>
            </a:r>
          </a:p>
          <a:p>
            <a:r>
              <a:rPr lang="en-US" sz="2000" baseline="30000" dirty="0">
                <a:solidFill>
                  <a:schemeClr val="tx2"/>
                </a:solidFill>
                <a:effectLst>
                  <a:outerShdw blurRad="38100" dist="38100" dir="2700000" algn="tl">
                    <a:srgbClr val="000000">
                      <a:alpha val="43137"/>
                    </a:srgbClr>
                  </a:outerShdw>
                </a:effectLst>
              </a:rPr>
              <a:t>        </a:t>
            </a:r>
            <a:r>
              <a:rPr lang="en-US" sz="2000" u="sng" baseline="30000" dirty="0">
                <a:solidFill>
                  <a:schemeClr val="tx2"/>
                </a:solidFill>
                <a:effectLst>
                  <a:outerShdw blurRad="38100" dist="38100" dir="2700000" algn="tl">
                    <a:srgbClr val="000000">
                      <a:alpha val="43137"/>
                    </a:srgbClr>
                  </a:outerShdw>
                </a:effectLst>
              </a:rPr>
              <a:t>7</a:t>
            </a:r>
            <a:r>
              <a:rPr lang="en-US" sz="2000" u="sng" dirty="0">
                <a:solidFill>
                  <a:schemeClr val="tx2"/>
                </a:solidFill>
                <a:effectLst>
                  <a:outerShdw blurRad="38100" dist="38100" dir="2700000" algn="tl">
                    <a:srgbClr val="000000">
                      <a:alpha val="43137"/>
                    </a:srgbClr>
                  </a:outerShdw>
                </a:effectLst>
              </a:rPr>
              <a:t>Li(</a:t>
            </a:r>
            <a:r>
              <a:rPr lang="en-US" sz="2000" u="sng" dirty="0" err="1">
                <a:solidFill>
                  <a:schemeClr val="tx2"/>
                </a:solidFill>
                <a:effectLst>
                  <a:outerShdw blurRad="38100" dist="38100" dir="2700000" algn="tl">
                    <a:srgbClr val="000000">
                      <a:alpha val="43137"/>
                    </a:srgbClr>
                  </a:outerShdw>
                </a:effectLst>
              </a:rPr>
              <a:t>γ,t</a:t>
            </a:r>
            <a:r>
              <a:rPr lang="en-US" sz="2000" u="sng" dirty="0">
                <a:solidFill>
                  <a:schemeClr val="tx2"/>
                </a:solidFill>
                <a:effectLst>
                  <a:outerShdw blurRad="38100" dist="38100" dir="2700000" algn="tl">
                    <a:srgbClr val="000000">
                      <a:alpha val="43137"/>
                    </a:srgbClr>
                  </a:outerShdw>
                </a:effectLst>
              </a:rPr>
              <a:t>)</a:t>
            </a:r>
            <a:r>
              <a:rPr lang="en-US" sz="2000" u="sng" baseline="30000" dirty="0">
                <a:solidFill>
                  <a:schemeClr val="tx2"/>
                </a:solidFill>
                <a:effectLst>
                  <a:outerShdw blurRad="38100" dist="38100" dir="2700000" algn="tl">
                    <a:srgbClr val="000000">
                      <a:alpha val="43137"/>
                    </a:srgbClr>
                  </a:outerShdw>
                </a:effectLst>
              </a:rPr>
              <a:t>4</a:t>
            </a:r>
            <a:r>
              <a:rPr lang="en-US" sz="2000" u="sng" dirty="0">
                <a:solidFill>
                  <a:schemeClr val="tx2"/>
                </a:solidFill>
                <a:effectLst>
                  <a:outerShdw blurRad="38100" dist="38100" dir="2700000" algn="tl">
                    <a:srgbClr val="000000">
                      <a:alpha val="43137"/>
                    </a:srgbClr>
                  </a:outerShdw>
                </a:effectLst>
              </a:rPr>
              <a:t>He  </a:t>
            </a:r>
          </a:p>
          <a:p>
            <a:pPr marL="571505" indent="-571505">
              <a:buFont typeface="Wingdings" panose="05000000000000000000" pitchFamily="2" charset="2"/>
              <a:buChar char="Ø"/>
            </a:pPr>
            <a:r>
              <a:rPr lang="en-US" sz="2000" b="1" dirty="0">
                <a:solidFill>
                  <a:schemeClr val="tx2"/>
                </a:solidFill>
                <a:effectLst>
                  <a:outerShdw blurRad="38100" dist="38100" dir="2700000" algn="tl">
                    <a:srgbClr val="000000">
                      <a:alpha val="43137"/>
                    </a:srgbClr>
                  </a:outerShdw>
                </a:effectLst>
              </a:rPr>
              <a:t>Si-burning in stars and </a:t>
            </a:r>
            <a:r>
              <a:rPr lang="en-US" sz="2000" b="1" dirty="0" err="1">
                <a:solidFill>
                  <a:schemeClr val="tx2"/>
                </a:solidFill>
                <a:effectLst>
                  <a:outerShdw blurRad="38100" dist="38100" dir="2700000" algn="tl">
                    <a:srgbClr val="000000">
                      <a:alpha val="43137"/>
                    </a:srgbClr>
                  </a:outerShdw>
                </a:effectLst>
              </a:rPr>
              <a:t>presupernova</a:t>
            </a:r>
            <a:r>
              <a:rPr lang="en-US" sz="2000" b="1" dirty="0">
                <a:solidFill>
                  <a:schemeClr val="tx2"/>
                </a:solidFill>
                <a:effectLst>
                  <a:outerShdw blurRad="38100" dist="38100" dir="2700000" algn="tl">
                    <a:srgbClr val="000000">
                      <a:alpha val="43137"/>
                    </a:srgbClr>
                  </a:outerShdw>
                </a:effectLst>
              </a:rPr>
              <a:t> phase</a:t>
            </a:r>
          </a:p>
          <a:p>
            <a:r>
              <a:rPr lang="en-US" sz="2000" baseline="30000" dirty="0">
                <a:solidFill>
                  <a:schemeClr val="tx2"/>
                </a:solidFill>
                <a:effectLst>
                  <a:outerShdw blurRad="38100" dist="38100" dir="2700000" algn="tl">
                    <a:srgbClr val="000000">
                      <a:alpha val="43137"/>
                    </a:srgbClr>
                  </a:outerShdw>
                </a:effectLst>
              </a:rPr>
              <a:t>        </a:t>
            </a:r>
            <a:r>
              <a:rPr lang="en-US" sz="2000" u="sng" baseline="30000" dirty="0">
                <a:solidFill>
                  <a:schemeClr val="tx2"/>
                </a:solidFill>
                <a:effectLst>
                  <a:outerShdw blurRad="38100" dist="38100" dir="2700000" algn="tl">
                    <a:srgbClr val="000000">
                      <a:alpha val="43137"/>
                    </a:srgbClr>
                  </a:outerShdw>
                </a:effectLst>
              </a:rPr>
              <a:t>24</a:t>
            </a:r>
            <a:r>
              <a:rPr lang="en-US" sz="2000" u="sng" dirty="0">
                <a:solidFill>
                  <a:schemeClr val="tx2"/>
                </a:solidFill>
                <a:effectLst>
                  <a:outerShdw blurRad="38100" dist="38100" dir="2700000" algn="tl">
                    <a:srgbClr val="000000">
                      <a:alpha val="43137"/>
                    </a:srgbClr>
                  </a:outerShdw>
                </a:effectLst>
              </a:rPr>
              <a:t>Mg(γ,α)</a:t>
            </a:r>
            <a:r>
              <a:rPr lang="en-US" sz="2000" u="sng" baseline="30000" dirty="0">
                <a:solidFill>
                  <a:schemeClr val="tx2"/>
                </a:solidFill>
                <a:effectLst>
                  <a:outerShdw blurRad="38100" dist="38100" dir="2700000" algn="tl">
                    <a:srgbClr val="000000">
                      <a:alpha val="43137"/>
                    </a:srgbClr>
                  </a:outerShdw>
                </a:effectLst>
              </a:rPr>
              <a:t>20</a:t>
            </a:r>
            <a:r>
              <a:rPr lang="en-US" sz="2000" u="sng" dirty="0">
                <a:solidFill>
                  <a:schemeClr val="tx2"/>
                </a:solidFill>
                <a:effectLst>
                  <a:outerShdw blurRad="38100" dist="38100" dir="2700000" algn="tl">
                    <a:srgbClr val="000000">
                      <a:alpha val="43137"/>
                    </a:srgbClr>
                  </a:outerShdw>
                </a:effectLst>
              </a:rPr>
              <a:t>Ne </a:t>
            </a:r>
          </a:p>
          <a:p>
            <a:r>
              <a:rPr lang="en-US" sz="2000" b="1" dirty="0">
                <a:solidFill>
                  <a:schemeClr val="tx2"/>
                </a:solidFill>
                <a:effectLst>
                  <a:outerShdw blurRad="38100" dist="38100" dir="2700000" algn="tl">
                    <a:srgbClr val="000000">
                      <a:alpha val="43137"/>
                    </a:srgbClr>
                  </a:outerShdw>
                </a:effectLst>
              </a:rPr>
              <a:t> </a:t>
            </a:r>
            <a:r>
              <a:rPr lang="en-US" sz="2000" baseline="30000" dirty="0">
                <a:solidFill>
                  <a:schemeClr val="tx2"/>
                </a:solidFill>
                <a:effectLst>
                  <a:outerShdw blurRad="38100" dist="38100" dir="2700000" algn="tl">
                    <a:srgbClr val="000000">
                      <a:alpha val="43137"/>
                    </a:srgbClr>
                  </a:outerShdw>
                </a:effectLst>
              </a:rPr>
              <a:t>      </a:t>
            </a:r>
            <a:r>
              <a:rPr lang="en-US" sz="2000" u="sng" baseline="30000" dirty="0">
                <a:solidFill>
                  <a:schemeClr val="tx2"/>
                </a:solidFill>
                <a:effectLst>
                  <a:outerShdw blurRad="38100" dist="38100" dir="2700000" algn="tl">
                    <a:srgbClr val="000000">
                      <a:alpha val="43137"/>
                    </a:srgbClr>
                  </a:outerShdw>
                </a:effectLst>
              </a:rPr>
              <a:t> 28</a:t>
            </a:r>
            <a:r>
              <a:rPr lang="en-US" sz="2000" u="sng" dirty="0">
                <a:solidFill>
                  <a:schemeClr val="tx2"/>
                </a:solidFill>
                <a:effectLst>
                  <a:outerShdw blurRad="38100" dist="38100" dir="2700000" algn="tl">
                    <a:srgbClr val="000000">
                      <a:alpha val="43137"/>
                    </a:srgbClr>
                  </a:outerShdw>
                </a:effectLst>
              </a:rPr>
              <a:t>Si(</a:t>
            </a:r>
            <a:r>
              <a:rPr lang="el-GR" sz="2000" u="sng" dirty="0">
                <a:solidFill>
                  <a:schemeClr val="tx2"/>
                </a:solidFill>
                <a:effectLst>
                  <a:outerShdw blurRad="38100" dist="38100" dir="2700000" algn="tl">
                    <a:srgbClr val="000000">
                      <a:alpha val="43137"/>
                    </a:srgbClr>
                  </a:outerShdw>
                </a:effectLst>
              </a:rPr>
              <a:t>γ,</a:t>
            </a:r>
            <a:r>
              <a:rPr lang="en-US" sz="2000" u="sng" dirty="0">
                <a:solidFill>
                  <a:schemeClr val="tx2"/>
                </a:solidFill>
                <a:effectLst>
                  <a:outerShdw blurRad="38100" dist="38100" dir="2700000" algn="tl">
                    <a:srgbClr val="000000">
                      <a:alpha val="43137"/>
                    </a:srgbClr>
                  </a:outerShdw>
                </a:effectLst>
              </a:rPr>
              <a:t>p)</a:t>
            </a:r>
            <a:r>
              <a:rPr lang="en-US" sz="2000" u="sng" baseline="30000" dirty="0">
                <a:solidFill>
                  <a:schemeClr val="tx2"/>
                </a:solidFill>
                <a:effectLst>
                  <a:outerShdw blurRad="38100" dist="38100" dir="2700000" algn="tl">
                    <a:srgbClr val="000000">
                      <a:alpha val="43137"/>
                    </a:srgbClr>
                  </a:outerShdw>
                </a:effectLst>
              </a:rPr>
              <a:t>27</a:t>
            </a:r>
            <a:r>
              <a:rPr lang="en-US" sz="2000" u="sng" dirty="0">
                <a:solidFill>
                  <a:schemeClr val="tx2"/>
                </a:solidFill>
                <a:effectLst>
                  <a:outerShdw blurRad="38100" dist="38100" dir="2700000" algn="tl">
                    <a:srgbClr val="000000">
                      <a:alpha val="43137"/>
                    </a:srgbClr>
                  </a:outerShdw>
                </a:effectLst>
              </a:rPr>
              <a:t>Al </a:t>
            </a:r>
            <a:endParaRPr lang="en-US" sz="2000" b="1" dirty="0">
              <a:solidFill>
                <a:schemeClr val="tx2"/>
              </a:solidFill>
              <a:effectLst>
                <a:outerShdw blurRad="38100" dist="38100" dir="2700000" algn="tl">
                  <a:srgbClr val="000000">
                    <a:alpha val="43137"/>
                  </a:srgbClr>
                </a:outerShdw>
              </a:effectLst>
            </a:endParaRPr>
          </a:p>
          <a:p>
            <a:pPr marL="571505" indent="-571505">
              <a:buFont typeface="Wingdings" panose="05000000000000000000" pitchFamily="2" charset="2"/>
              <a:buChar char="Ø"/>
            </a:pPr>
            <a:r>
              <a:rPr lang="en-US" sz="2000" b="1" dirty="0">
                <a:solidFill>
                  <a:schemeClr val="tx2"/>
                </a:solidFill>
                <a:effectLst>
                  <a:outerShdw blurRad="38100" dist="38100" dir="2700000" algn="tl">
                    <a:srgbClr val="000000">
                      <a:alpha val="43137"/>
                    </a:srgbClr>
                  </a:outerShdw>
                </a:effectLst>
              </a:rPr>
              <a:t>p-process (production of proton rich nuclei)</a:t>
            </a:r>
          </a:p>
          <a:p>
            <a:r>
              <a:rPr lang="en-US" sz="2000" baseline="30000" dirty="0">
                <a:solidFill>
                  <a:schemeClr val="tx2"/>
                </a:solidFill>
                <a:effectLst>
                  <a:outerShdw blurRad="38100" dist="38100" dir="2700000" algn="tl">
                    <a:srgbClr val="000000">
                      <a:alpha val="43137"/>
                    </a:srgbClr>
                  </a:outerShdw>
                </a:effectLst>
              </a:rPr>
              <a:t>       </a:t>
            </a:r>
            <a:r>
              <a:rPr lang="en-US" sz="2000" u="sng" baseline="30000" dirty="0">
                <a:solidFill>
                  <a:schemeClr val="tx2"/>
                </a:solidFill>
                <a:effectLst>
                  <a:outerShdw blurRad="38100" dist="38100" dir="2700000" algn="tl">
                    <a:srgbClr val="000000">
                      <a:alpha val="43137"/>
                    </a:srgbClr>
                  </a:outerShdw>
                </a:effectLst>
              </a:rPr>
              <a:t>96</a:t>
            </a:r>
            <a:r>
              <a:rPr lang="en-US" sz="2000" u="sng" dirty="0">
                <a:solidFill>
                  <a:schemeClr val="tx2"/>
                </a:solidFill>
                <a:effectLst>
                  <a:outerShdw blurRad="38100" dist="38100" dir="2700000" algn="tl">
                    <a:srgbClr val="000000">
                      <a:alpha val="43137"/>
                    </a:srgbClr>
                  </a:outerShdw>
                </a:effectLst>
              </a:rPr>
              <a:t>Ru(γ,α)</a:t>
            </a:r>
            <a:r>
              <a:rPr lang="en-US" sz="2000" u="sng" baseline="30000" dirty="0">
                <a:solidFill>
                  <a:schemeClr val="tx2"/>
                </a:solidFill>
                <a:effectLst>
                  <a:outerShdw blurRad="38100" dist="38100" dir="2700000" algn="tl">
                    <a:srgbClr val="000000">
                      <a:alpha val="43137"/>
                    </a:srgbClr>
                  </a:outerShdw>
                </a:effectLst>
              </a:rPr>
              <a:t>92</a:t>
            </a:r>
            <a:r>
              <a:rPr lang="en-US" sz="2000" u="sng" dirty="0">
                <a:solidFill>
                  <a:schemeClr val="tx2"/>
                </a:solidFill>
                <a:effectLst>
                  <a:outerShdw blurRad="38100" dist="38100" dir="2700000" algn="tl">
                    <a:srgbClr val="000000">
                      <a:alpha val="43137"/>
                    </a:srgbClr>
                  </a:outerShdw>
                </a:effectLst>
              </a:rPr>
              <a:t>Mo </a:t>
            </a:r>
          </a:p>
          <a:p>
            <a:r>
              <a:rPr lang="it-IT" sz="2000" baseline="30000" dirty="0">
                <a:solidFill>
                  <a:schemeClr val="tx2"/>
                </a:solidFill>
                <a:effectLst>
                  <a:outerShdw blurRad="38100" dist="38100" dir="2700000" algn="tl">
                    <a:srgbClr val="000000">
                      <a:alpha val="43137"/>
                    </a:srgbClr>
                  </a:outerShdw>
                </a:effectLst>
              </a:rPr>
              <a:t>       </a:t>
            </a:r>
            <a:r>
              <a:rPr lang="el-GR" sz="2000" u="sng" baseline="30000" dirty="0">
                <a:solidFill>
                  <a:schemeClr val="tx2"/>
                </a:solidFill>
                <a:effectLst>
                  <a:outerShdw blurRad="38100" dist="38100" dir="2700000" algn="tl">
                    <a:srgbClr val="000000">
                      <a:alpha val="43137"/>
                    </a:srgbClr>
                  </a:outerShdw>
                </a:effectLst>
              </a:rPr>
              <a:t>74</a:t>
            </a:r>
            <a:r>
              <a:rPr lang="el-GR" sz="2000" u="sng" dirty="0">
                <a:solidFill>
                  <a:schemeClr val="tx2"/>
                </a:solidFill>
                <a:effectLst>
                  <a:outerShdw blurRad="38100" dist="38100" dir="2700000" algn="tl">
                    <a:srgbClr val="000000">
                      <a:alpha val="43137"/>
                    </a:srgbClr>
                  </a:outerShdw>
                </a:effectLst>
              </a:rPr>
              <a:t>Se(γ,p)</a:t>
            </a:r>
            <a:r>
              <a:rPr lang="el-GR" sz="2000" u="sng" baseline="30000" dirty="0">
                <a:solidFill>
                  <a:schemeClr val="tx2"/>
                </a:solidFill>
                <a:effectLst>
                  <a:outerShdw blurRad="38100" dist="38100" dir="2700000" algn="tl">
                    <a:srgbClr val="000000">
                      <a:alpha val="43137"/>
                    </a:srgbClr>
                  </a:outerShdw>
                </a:effectLst>
              </a:rPr>
              <a:t>73</a:t>
            </a:r>
            <a:r>
              <a:rPr lang="el-GR" sz="2000" u="sng" dirty="0">
                <a:solidFill>
                  <a:schemeClr val="tx2"/>
                </a:solidFill>
                <a:effectLst>
                  <a:outerShdw blurRad="38100" dist="38100" dir="2700000" algn="tl">
                    <a:srgbClr val="000000">
                      <a:alpha val="43137"/>
                    </a:srgbClr>
                  </a:outerShdw>
                </a:effectLst>
              </a:rPr>
              <a:t>As </a:t>
            </a:r>
            <a:endParaRPr lang="en-US" sz="2000" u="sng" dirty="0">
              <a:solidFill>
                <a:schemeClr val="tx2"/>
              </a:solidFill>
              <a:effectLst>
                <a:outerShdw blurRad="38100" dist="38100" dir="2700000" algn="tl">
                  <a:srgbClr val="000000">
                    <a:alpha val="43137"/>
                  </a:srgbClr>
                </a:outerShdw>
              </a:effectLst>
            </a:endParaRPr>
          </a:p>
        </p:txBody>
      </p:sp>
      <p:pic>
        <p:nvPicPr>
          <p:cNvPr id="6" name="Immagine 5">
            <a:extLst>
              <a:ext uri="{FF2B5EF4-FFF2-40B4-BE49-F238E27FC236}">
                <a16:creationId xmlns:a16="http://schemas.microsoft.com/office/drawing/2014/main" id="{5DD0E7DB-A181-67FC-3AAE-F1BF9E110D05}"/>
              </a:ext>
            </a:extLst>
          </p:cNvPr>
          <p:cNvPicPr>
            <a:picLocks noChangeAspect="1"/>
          </p:cNvPicPr>
          <p:nvPr/>
        </p:nvPicPr>
        <p:blipFill rotWithShape="1">
          <a:blip r:embed="rId3">
            <a:extLst>
              <a:ext uri="{28A0092B-C50C-407E-A947-70E740481C1C}">
                <a14:useLocalDpi xmlns:a14="http://schemas.microsoft.com/office/drawing/2010/main" val="0"/>
              </a:ext>
            </a:extLst>
          </a:blip>
          <a:srcRect b="58347"/>
          <a:stretch/>
        </p:blipFill>
        <p:spPr>
          <a:xfrm rot="10800000">
            <a:off x="7751833" y="5139290"/>
            <a:ext cx="1790233" cy="1302473"/>
          </a:xfrm>
          <a:prstGeom prst="rect">
            <a:avLst/>
          </a:prstGeom>
        </p:spPr>
      </p:pic>
      <p:pic>
        <p:nvPicPr>
          <p:cNvPr id="7" name="Immagine 6">
            <a:extLst>
              <a:ext uri="{FF2B5EF4-FFF2-40B4-BE49-F238E27FC236}">
                <a16:creationId xmlns:a16="http://schemas.microsoft.com/office/drawing/2014/main" id="{1FF9717F-7705-0186-FF3A-93C46EF37FB7}"/>
              </a:ext>
            </a:extLst>
          </p:cNvPr>
          <p:cNvPicPr>
            <a:picLocks noChangeAspect="1"/>
          </p:cNvPicPr>
          <p:nvPr/>
        </p:nvPicPr>
        <p:blipFill rotWithShape="1">
          <a:blip r:embed="rId3">
            <a:extLst>
              <a:ext uri="{28A0092B-C50C-407E-A947-70E740481C1C}">
                <a14:useLocalDpi xmlns:a14="http://schemas.microsoft.com/office/drawing/2010/main" val="0"/>
              </a:ext>
            </a:extLst>
          </a:blip>
          <a:srcRect t="67888" b="-1"/>
          <a:stretch/>
        </p:blipFill>
        <p:spPr>
          <a:xfrm>
            <a:off x="8726595" y="4115603"/>
            <a:ext cx="2065527" cy="1158556"/>
          </a:xfrm>
          <a:prstGeom prst="rect">
            <a:avLst/>
          </a:prstGeom>
        </p:spPr>
      </p:pic>
      <p:sp>
        <p:nvSpPr>
          <p:cNvPr id="8" name="Rettangolo 7">
            <a:extLst>
              <a:ext uri="{FF2B5EF4-FFF2-40B4-BE49-F238E27FC236}">
                <a16:creationId xmlns:a16="http://schemas.microsoft.com/office/drawing/2014/main" id="{8B6E676F-0E18-E4CD-396A-1942C0EACACC}"/>
              </a:ext>
            </a:extLst>
          </p:cNvPr>
          <p:cNvSpPr/>
          <p:nvPr/>
        </p:nvSpPr>
        <p:spPr>
          <a:xfrm>
            <a:off x="1565257" y="1167493"/>
            <a:ext cx="8194101" cy="1015663"/>
          </a:xfrm>
          <a:prstGeom prst="rect">
            <a:avLst/>
          </a:prstGeom>
        </p:spPr>
        <p:txBody>
          <a:bodyPr wrap="square">
            <a:spAutoFit/>
          </a:bodyPr>
          <a:lstStyle/>
          <a:p>
            <a:pPr algn="ctr"/>
            <a:r>
              <a:rPr lang="en-US" sz="2000" b="1" dirty="0">
                <a:solidFill>
                  <a:schemeClr val="accent3"/>
                </a:solidFill>
              </a:rPr>
              <a:t>In evolved stars, high photon densities are present, making it possible to dissociate stable seed nuclei the photon energies being as large as many MeV.</a:t>
            </a:r>
          </a:p>
        </p:txBody>
      </p:sp>
      <p:sp>
        <p:nvSpPr>
          <p:cNvPr id="9" name="Rettangolo 8">
            <a:extLst>
              <a:ext uri="{FF2B5EF4-FFF2-40B4-BE49-F238E27FC236}">
                <a16:creationId xmlns:a16="http://schemas.microsoft.com/office/drawing/2014/main" id="{2C86A364-9658-1D6A-EC8D-01BE9F7926CA}"/>
              </a:ext>
            </a:extLst>
          </p:cNvPr>
          <p:cNvSpPr/>
          <p:nvPr/>
        </p:nvSpPr>
        <p:spPr>
          <a:xfrm>
            <a:off x="1123357" y="2529951"/>
            <a:ext cx="9418610"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b="1" i="1" dirty="0">
                <a:solidFill>
                  <a:schemeClr val="accent2"/>
                </a:solidFill>
              </a:rPr>
              <a:t>For the first time high intensity (3∙10</a:t>
            </a:r>
            <a:r>
              <a:rPr lang="en-US" sz="2000" b="1" i="1" baseline="30000" dirty="0">
                <a:solidFill>
                  <a:schemeClr val="accent2"/>
                </a:solidFill>
              </a:rPr>
              <a:t>8</a:t>
            </a:r>
            <a:r>
              <a:rPr lang="en-US" sz="2000" b="1" i="1" dirty="0">
                <a:solidFill>
                  <a:schemeClr val="accent2"/>
                </a:solidFill>
              </a:rPr>
              <a:t>  γ/s) high resolution (&lt;10</a:t>
            </a:r>
            <a:r>
              <a:rPr lang="en-US" sz="2000" b="1" i="1" baseline="30000" dirty="0">
                <a:solidFill>
                  <a:schemeClr val="accent2"/>
                </a:solidFill>
              </a:rPr>
              <a:t>-3</a:t>
            </a:r>
            <a:r>
              <a:rPr lang="en-US" sz="2000" b="1" i="1" dirty="0">
                <a:solidFill>
                  <a:schemeClr val="accent2"/>
                </a:solidFill>
              </a:rPr>
              <a:t>) will be available, making it possible to measure photodissociation reactions of astrophysics importance (HIGS, NEW SUBARU, ELI-NP??) </a:t>
            </a:r>
          </a:p>
        </p:txBody>
      </p:sp>
    </p:spTree>
    <p:extLst>
      <p:ext uri="{BB962C8B-B14F-4D97-AF65-F5344CB8AC3E}">
        <p14:creationId xmlns:p14="http://schemas.microsoft.com/office/powerpoint/2010/main" val="321610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D0F0B-F2C1-87D3-668F-AF92B0B6F06C}"/>
              </a:ext>
            </a:extLst>
          </p:cNvPr>
          <p:cNvSpPr txBox="1">
            <a:spLocks/>
          </p:cNvSpPr>
          <p:nvPr/>
        </p:nvSpPr>
        <p:spPr>
          <a:xfrm>
            <a:off x="494429" y="73763"/>
            <a:ext cx="9692640" cy="109373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New facilities for gamma </a:t>
            </a:r>
            <a:r>
              <a:rPr lang="it-IT" dirty="0" err="1"/>
              <a:t>beams</a:t>
            </a:r>
            <a:endParaRPr lang="it-IT" b="1" dirty="0">
              <a:effectLst>
                <a:outerShdw blurRad="38100" dist="38100" dir="2700000" algn="tl">
                  <a:srgbClr val="000000">
                    <a:alpha val="43137"/>
                  </a:srgbClr>
                </a:outerShdw>
              </a:effectLst>
            </a:endParaRPr>
          </a:p>
        </p:txBody>
      </p:sp>
      <p:pic>
        <p:nvPicPr>
          <p:cNvPr id="3" name="Immagine 2" descr="Immagine che contiene segnale&#10;&#10;Descrizione generata automaticamente">
            <a:extLst>
              <a:ext uri="{FF2B5EF4-FFF2-40B4-BE49-F238E27FC236}">
                <a16:creationId xmlns:a16="http://schemas.microsoft.com/office/drawing/2014/main" id="{1082FE29-2C18-7A0A-50B2-3EB87DD98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069" y="160965"/>
            <a:ext cx="866278" cy="633576"/>
          </a:xfrm>
          <a:prstGeom prst="rect">
            <a:avLst/>
          </a:prstGeom>
        </p:spPr>
      </p:pic>
      <p:pic>
        <p:nvPicPr>
          <p:cNvPr id="7" name="Immagine 6">
            <a:extLst>
              <a:ext uri="{FF2B5EF4-FFF2-40B4-BE49-F238E27FC236}">
                <a16:creationId xmlns:a16="http://schemas.microsoft.com/office/drawing/2014/main" id="{2AA2D2CD-2843-3A19-4EE2-C91E616FC06E}"/>
              </a:ext>
            </a:extLst>
          </p:cNvPr>
          <p:cNvPicPr>
            <a:picLocks noChangeAspect="1"/>
          </p:cNvPicPr>
          <p:nvPr/>
        </p:nvPicPr>
        <p:blipFill>
          <a:blip r:embed="rId3"/>
          <a:stretch>
            <a:fillRect/>
          </a:stretch>
        </p:blipFill>
        <p:spPr>
          <a:xfrm>
            <a:off x="186890" y="899479"/>
            <a:ext cx="3935070" cy="2452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
            <a:extLst>
              <a:ext uri="{FF2B5EF4-FFF2-40B4-BE49-F238E27FC236}">
                <a16:creationId xmlns:a16="http://schemas.microsoft.com/office/drawing/2014/main" id="{6CC3C754-E134-E49B-FC6A-87685481338D}"/>
              </a:ext>
            </a:extLst>
          </p:cNvPr>
          <p:cNvPicPr>
            <a:picLocks noChangeAspect="1"/>
          </p:cNvPicPr>
          <p:nvPr/>
        </p:nvPicPr>
        <p:blipFill>
          <a:blip r:embed="rId4"/>
          <a:stretch>
            <a:fillRect/>
          </a:stretch>
        </p:blipFill>
        <p:spPr>
          <a:xfrm>
            <a:off x="4361920" y="899479"/>
            <a:ext cx="3659913" cy="2531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magine 8">
            <a:extLst>
              <a:ext uri="{FF2B5EF4-FFF2-40B4-BE49-F238E27FC236}">
                <a16:creationId xmlns:a16="http://schemas.microsoft.com/office/drawing/2014/main" id="{F601E0DD-A4D9-0FF2-C1E3-E8EE0BBD8F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1795" y="881743"/>
            <a:ext cx="3850547" cy="2567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magine 12">
            <a:extLst>
              <a:ext uri="{FF2B5EF4-FFF2-40B4-BE49-F238E27FC236}">
                <a16:creationId xmlns:a16="http://schemas.microsoft.com/office/drawing/2014/main" id="{5D6B0C0B-8BFF-0309-04F1-AC8FD3BAC904}"/>
              </a:ext>
            </a:extLst>
          </p:cNvPr>
          <p:cNvPicPr>
            <a:picLocks noChangeAspect="1"/>
          </p:cNvPicPr>
          <p:nvPr/>
        </p:nvPicPr>
        <p:blipFill rotWithShape="1">
          <a:blip r:embed="rId6"/>
          <a:srcRect t="16668"/>
          <a:stretch/>
        </p:blipFill>
        <p:spPr>
          <a:xfrm>
            <a:off x="390525" y="3974520"/>
            <a:ext cx="11410950" cy="2722515"/>
          </a:xfrm>
          <a:prstGeom prst="rect">
            <a:avLst/>
          </a:prstGeom>
        </p:spPr>
      </p:pic>
    </p:spTree>
    <p:extLst>
      <p:ext uri="{BB962C8B-B14F-4D97-AF65-F5344CB8AC3E}">
        <p14:creationId xmlns:p14="http://schemas.microsoft.com/office/powerpoint/2010/main" val="214189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D054D-A778-C855-59E8-CBAEBF5F531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8CE41B5-5E13-97E5-089D-6E70D59BA841}"/>
              </a:ext>
            </a:extLst>
          </p:cNvPr>
          <p:cNvSpPr txBox="1">
            <a:spLocks/>
          </p:cNvSpPr>
          <p:nvPr/>
        </p:nvSpPr>
        <p:spPr>
          <a:xfrm>
            <a:off x="494429" y="73763"/>
            <a:ext cx="9692640" cy="109373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New facilities for gamma </a:t>
            </a:r>
            <a:r>
              <a:rPr lang="it-IT" dirty="0" err="1"/>
              <a:t>beams</a:t>
            </a:r>
            <a:endParaRPr lang="it-IT" b="1" dirty="0">
              <a:effectLst>
                <a:outerShdw blurRad="38100" dist="38100" dir="2700000" algn="tl">
                  <a:srgbClr val="000000">
                    <a:alpha val="43137"/>
                  </a:srgbClr>
                </a:outerShdw>
              </a:effectLst>
            </a:endParaRPr>
          </a:p>
        </p:txBody>
      </p:sp>
      <p:pic>
        <p:nvPicPr>
          <p:cNvPr id="3" name="Immagine 2" descr="Immagine che contiene segnale&#10;&#10;Descrizione generata automaticamente">
            <a:extLst>
              <a:ext uri="{FF2B5EF4-FFF2-40B4-BE49-F238E27FC236}">
                <a16:creationId xmlns:a16="http://schemas.microsoft.com/office/drawing/2014/main" id="{F97FE01C-A423-ED2E-A4F4-22C70439F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069" y="160965"/>
            <a:ext cx="866278" cy="633576"/>
          </a:xfrm>
          <a:prstGeom prst="rect">
            <a:avLst/>
          </a:prstGeom>
        </p:spPr>
      </p:pic>
      <p:pic>
        <p:nvPicPr>
          <p:cNvPr id="7" name="Immagine 6">
            <a:extLst>
              <a:ext uri="{FF2B5EF4-FFF2-40B4-BE49-F238E27FC236}">
                <a16:creationId xmlns:a16="http://schemas.microsoft.com/office/drawing/2014/main" id="{54406551-22E6-84F2-7A24-AC70AD21D070}"/>
              </a:ext>
            </a:extLst>
          </p:cNvPr>
          <p:cNvPicPr>
            <a:picLocks noChangeAspect="1"/>
          </p:cNvPicPr>
          <p:nvPr/>
        </p:nvPicPr>
        <p:blipFill>
          <a:blip r:embed="rId3"/>
          <a:stretch>
            <a:fillRect/>
          </a:stretch>
        </p:blipFill>
        <p:spPr>
          <a:xfrm>
            <a:off x="186890" y="899479"/>
            <a:ext cx="3935070" cy="2452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
            <a:extLst>
              <a:ext uri="{FF2B5EF4-FFF2-40B4-BE49-F238E27FC236}">
                <a16:creationId xmlns:a16="http://schemas.microsoft.com/office/drawing/2014/main" id="{014C3E16-A41D-F4A5-3BE1-394E88CCBA91}"/>
              </a:ext>
            </a:extLst>
          </p:cNvPr>
          <p:cNvPicPr>
            <a:picLocks noChangeAspect="1"/>
          </p:cNvPicPr>
          <p:nvPr/>
        </p:nvPicPr>
        <p:blipFill>
          <a:blip r:embed="rId4"/>
          <a:stretch>
            <a:fillRect/>
          </a:stretch>
        </p:blipFill>
        <p:spPr>
          <a:xfrm>
            <a:off x="4361920" y="899479"/>
            <a:ext cx="3659913" cy="2531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magine 8">
            <a:extLst>
              <a:ext uri="{FF2B5EF4-FFF2-40B4-BE49-F238E27FC236}">
                <a16:creationId xmlns:a16="http://schemas.microsoft.com/office/drawing/2014/main" id="{4FB5FD15-EB8D-C920-15B1-2FBDE1BFC9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1795" y="881743"/>
            <a:ext cx="3850547" cy="2567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magine 12">
            <a:extLst>
              <a:ext uri="{FF2B5EF4-FFF2-40B4-BE49-F238E27FC236}">
                <a16:creationId xmlns:a16="http://schemas.microsoft.com/office/drawing/2014/main" id="{2A62B897-9C6B-AF73-6FFF-806B97B51D0A}"/>
              </a:ext>
            </a:extLst>
          </p:cNvPr>
          <p:cNvPicPr>
            <a:picLocks noChangeAspect="1"/>
          </p:cNvPicPr>
          <p:nvPr/>
        </p:nvPicPr>
        <p:blipFill rotWithShape="1">
          <a:blip r:embed="rId6"/>
          <a:srcRect t="16668"/>
          <a:stretch/>
        </p:blipFill>
        <p:spPr>
          <a:xfrm>
            <a:off x="390525" y="3974520"/>
            <a:ext cx="11410950" cy="2722515"/>
          </a:xfrm>
          <a:prstGeom prst="rect">
            <a:avLst/>
          </a:prstGeom>
        </p:spPr>
      </p:pic>
      <p:sp>
        <p:nvSpPr>
          <p:cNvPr id="4" name="Segno di moltiplicazione 3">
            <a:extLst>
              <a:ext uri="{FF2B5EF4-FFF2-40B4-BE49-F238E27FC236}">
                <a16:creationId xmlns:a16="http://schemas.microsoft.com/office/drawing/2014/main" id="{C2565786-0F4D-F70B-76FD-0F6FDFA51A26}"/>
              </a:ext>
            </a:extLst>
          </p:cNvPr>
          <p:cNvSpPr/>
          <p:nvPr/>
        </p:nvSpPr>
        <p:spPr>
          <a:xfrm>
            <a:off x="4361920" y="4105656"/>
            <a:ext cx="1435376" cy="2459736"/>
          </a:xfrm>
          <a:prstGeom prst="mathMultiply">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5" name="Segno di moltiplicazione 4">
            <a:extLst>
              <a:ext uri="{FF2B5EF4-FFF2-40B4-BE49-F238E27FC236}">
                <a16:creationId xmlns:a16="http://schemas.microsoft.com/office/drawing/2014/main" id="{FB94FDB4-7F18-4BF5-F4F5-427589ECCB1A}"/>
              </a:ext>
            </a:extLst>
          </p:cNvPr>
          <p:cNvSpPr/>
          <p:nvPr/>
        </p:nvSpPr>
        <p:spPr>
          <a:xfrm>
            <a:off x="10187068" y="3992255"/>
            <a:ext cx="1435376" cy="2459736"/>
          </a:xfrm>
          <a:prstGeom prst="mathMultiply">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6" name="Segno di moltiplicazione 5">
            <a:extLst>
              <a:ext uri="{FF2B5EF4-FFF2-40B4-BE49-F238E27FC236}">
                <a16:creationId xmlns:a16="http://schemas.microsoft.com/office/drawing/2014/main" id="{1BE9377F-BC8A-8FC1-3EEE-E8A5E7E046EF}"/>
              </a:ext>
            </a:extLst>
          </p:cNvPr>
          <p:cNvSpPr/>
          <p:nvPr/>
        </p:nvSpPr>
        <p:spPr>
          <a:xfrm>
            <a:off x="8190208" y="3974520"/>
            <a:ext cx="1435376" cy="2459736"/>
          </a:xfrm>
          <a:prstGeom prst="mathMultiply">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10" name="? 9">
            <a:hlinkClick r:id="" action="ppaction://noaction" highlightClick="1"/>
            <a:extLst>
              <a:ext uri="{FF2B5EF4-FFF2-40B4-BE49-F238E27FC236}">
                <a16:creationId xmlns:a16="http://schemas.microsoft.com/office/drawing/2014/main" id="{A0AAC15F-5BFA-2829-7410-B838B769E175}"/>
              </a:ext>
            </a:extLst>
          </p:cNvPr>
          <p:cNvSpPr/>
          <p:nvPr/>
        </p:nvSpPr>
        <p:spPr>
          <a:xfrm>
            <a:off x="6592824" y="4498848"/>
            <a:ext cx="1280160" cy="1739218"/>
          </a:xfrm>
          <a:prstGeom prst="actionButtonHelp">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568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D0F0B-F2C1-87D3-668F-AF92B0B6F06C}"/>
              </a:ext>
            </a:extLst>
          </p:cNvPr>
          <p:cNvSpPr txBox="1">
            <a:spLocks/>
          </p:cNvSpPr>
          <p:nvPr/>
        </p:nvSpPr>
        <p:spPr>
          <a:xfrm>
            <a:off x="494429" y="73763"/>
            <a:ext cx="9692640" cy="109373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dirty="0"/>
              <a:t>The </a:t>
            </a:r>
            <a:r>
              <a:rPr lang="it-IT" sz="4000" baseline="30000" dirty="0"/>
              <a:t>7</a:t>
            </a:r>
            <a:r>
              <a:rPr lang="it-IT" sz="4000" dirty="0"/>
              <a:t>Li(</a:t>
            </a:r>
            <a:r>
              <a:rPr lang="el-GR" sz="4000" dirty="0"/>
              <a:t>γ</a:t>
            </a:r>
            <a:r>
              <a:rPr lang="it-IT" sz="4000" dirty="0"/>
              <a:t>,t)</a:t>
            </a:r>
            <a:r>
              <a:rPr lang="it-IT" sz="4000" baseline="30000" dirty="0"/>
              <a:t>4</a:t>
            </a:r>
            <a:r>
              <a:rPr lang="it-IT" sz="4000" dirty="0"/>
              <a:t>He reaction</a:t>
            </a:r>
            <a:endParaRPr lang="it-IT" sz="4000" b="1" dirty="0">
              <a:effectLst>
                <a:outerShdw blurRad="38100" dist="38100" dir="2700000" algn="tl">
                  <a:srgbClr val="000000">
                    <a:alpha val="43137"/>
                  </a:srgbClr>
                </a:outerShdw>
              </a:effectLst>
            </a:endParaRPr>
          </a:p>
        </p:txBody>
      </p:sp>
      <p:pic>
        <p:nvPicPr>
          <p:cNvPr id="3" name="Immagine 2" descr="Immagine che contiene segnale&#10;&#10;Descrizione generata automaticamente">
            <a:extLst>
              <a:ext uri="{FF2B5EF4-FFF2-40B4-BE49-F238E27FC236}">
                <a16:creationId xmlns:a16="http://schemas.microsoft.com/office/drawing/2014/main" id="{1082FE29-2C18-7A0A-50B2-3EB87DD98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069" y="160965"/>
            <a:ext cx="866278" cy="633576"/>
          </a:xfrm>
          <a:prstGeom prst="rect">
            <a:avLst/>
          </a:prstGeom>
        </p:spPr>
      </p:pic>
      <p:sp>
        <p:nvSpPr>
          <p:cNvPr id="4" name="Titolo 1">
            <a:extLst>
              <a:ext uri="{FF2B5EF4-FFF2-40B4-BE49-F238E27FC236}">
                <a16:creationId xmlns:a16="http://schemas.microsoft.com/office/drawing/2014/main" id="{47965EBF-ED73-5E2F-AC2B-4E0FE9929B41}"/>
              </a:ext>
            </a:extLst>
          </p:cNvPr>
          <p:cNvSpPr txBox="1">
            <a:spLocks/>
          </p:cNvSpPr>
          <p:nvPr/>
        </p:nvSpPr>
        <p:spPr>
          <a:xfrm>
            <a:off x="606764" y="653666"/>
            <a:ext cx="5025251" cy="832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it-IT" b="1" dirty="0">
                <a:solidFill>
                  <a:schemeClr val="accent3"/>
                </a:solidFill>
              </a:rPr>
              <a:t>Results</a:t>
            </a:r>
          </a:p>
        </p:txBody>
      </p:sp>
      <p:pic>
        <p:nvPicPr>
          <p:cNvPr id="5" name="Picture 2" descr="li7gat_xsection2.png">
            <a:extLst>
              <a:ext uri="{FF2B5EF4-FFF2-40B4-BE49-F238E27FC236}">
                <a16:creationId xmlns:a16="http://schemas.microsoft.com/office/drawing/2014/main" id="{0141089F-9B85-76A8-AED5-4CC4FF588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16" y="2796246"/>
            <a:ext cx="4824253" cy="3417446"/>
          </a:xfrm>
          <a:prstGeom prst="rect">
            <a:avLst/>
          </a:prstGeom>
        </p:spPr>
      </p:pic>
      <p:pic>
        <p:nvPicPr>
          <p:cNvPr id="6" name="Picture 2" descr="fig13.png">
            <a:extLst>
              <a:ext uri="{FF2B5EF4-FFF2-40B4-BE49-F238E27FC236}">
                <a16:creationId xmlns:a16="http://schemas.microsoft.com/office/drawing/2014/main" id="{4816B625-9908-C9BC-6892-5ACA679B5C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49795" y="1584108"/>
            <a:ext cx="4257946" cy="4540256"/>
          </a:xfrm>
          <a:prstGeom prst="rect">
            <a:avLst/>
          </a:prstGeom>
        </p:spPr>
      </p:pic>
      <p:pic>
        <p:nvPicPr>
          <p:cNvPr id="10" name="Immagine 9">
            <a:extLst>
              <a:ext uri="{FF2B5EF4-FFF2-40B4-BE49-F238E27FC236}">
                <a16:creationId xmlns:a16="http://schemas.microsoft.com/office/drawing/2014/main" id="{6B5E062A-025F-2B6C-244A-D3956C2A3A4D}"/>
              </a:ext>
            </a:extLst>
          </p:cNvPr>
          <p:cNvPicPr>
            <a:picLocks noChangeAspect="1"/>
          </p:cNvPicPr>
          <p:nvPr/>
        </p:nvPicPr>
        <p:blipFill>
          <a:blip r:embed="rId5"/>
          <a:stretch>
            <a:fillRect/>
          </a:stretch>
        </p:blipFill>
        <p:spPr>
          <a:xfrm>
            <a:off x="868552" y="1335834"/>
            <a:ext cx="5412903" cy="1460412"/>
          </a:xfrm>
          <a:prstGeom prst="rect">
            <a:avLst/>
          </a:prstGeom>
        </p:spPr>
      </p:pic>
    </p:spTree>
    <p:extLst>
      <p:ext uri="{BB962C8B-B14F-4D97-AF65-F5344CB8AC3E}">
        <p14:creationId xmlns:p14="http://schemas.microsoft.com/office/powerpoint/2010/main" val="33884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053F239-4B1B-535E-A5C1-F018893E95E2}"/>
              </a:ext>
            </a:extLst>
          </p:cNvPr>
          <p:cNvSpPr txBox="1"/>
          <p:nvPr/>
        </p:nvSpPr>
        <p:spPr>
          <a:xfrm>
            <a:off x="1206094" y="1125946"/>
            <a:ext cx="9779809" cy="338554"/>
          </a:xfrm>
          <a:prstGeom prst="rect">
            <a:avLst/>
          </a:prstGeom>
          <a:noFill/>
        </p:spPr>
        <p:txBody>
          <a:bodyPr wrap="square" rtlCol="0">
            <a:spAutoFit/>
          </a:bodyPr>
          <a:lstStyle/>
          <a:p>
            <a:r>
              <a:rPr lang="it-IT" sz="1600" dirty="0"/>
              <a:t>Direct measurement of </a:t>
            </a:r>
            <a:r>
              <a:rPr lang="it-IT" sz="1600" dirty="0" err="1"/>
              <a:t>photodissociation</a:t>
            </a:r>
            <a:r>
              <a:rPr lang="it-IT" sz="1600" dirty="0"/>
              <a:t> reactions of interest for p-</a:t>
            </a:r>
            <a:r>
              <a:rPr lang="it-IT" sz="1600" dirty="0" err="1"/>
              <a:t>process</a:t>
            </a:r>
            <a:r>
              <a:rPr lang="it-IT" sz="1600" dirty="0"/>
              <a:t> and BBN</a:t>
            </a:r>
          </a:p>
        </p:txBody>
      </p:sp>
      <p:pic>
        <p:nvPicPr>
          <p:cNvPr id="4" name="Immagine 3">
            <a:extLst>
              <a:ext uri="{FF2B5EF4-FFF2-40B4-BE49-F238E27FC236}">
                <a16:creationId xmlns:a16="http://schemas.microsoft.com/office/drawing/2014/main" id="{5B918FB4-77E6-F4B3-860B-E001CF7D51BD}"/>
              </a:ext>
            </a:extLst>
          </p:cNvPr>
          <p:cNvPicPr/>
          <p:nvPr/>
        </p:nvPicPr>
        <p:blipFill>
          <a:blip r:embed="rId2"/>
          <a:srcRect l="24974" t="8369" r="26643" b="5405"/>
          <a:stretch/>
        </p:blipFill>
        <p:spPr>
          <a:xfrm>
            <a:off x="447874" y="2093006"/>
            <a:ext cx="3135600" cy="3199680"/>
          </a:xfrm>
          <a:prstGeom prst="rect">
            <a:avLst/>
          </a:prstGeom>
          <a:ln>
            <a:noFill/>
          </a:ln>
        </p:spPr>
      </p:pic>
      <p:sp>
        <p:nvSpPr>
          <p:cNvPr id="5" name="CasellaDiTesto 4">
            <a:extLst>
              <a:ext uri="{FF2B5EF4-FFF2-40B4-BE49-F238E27FC236}">
                <a16:creationId xmlns:a16="http://schemas.microsoft.com/office/drawing/2014/main" id="{C806B949-A651-F620-5537-108A64C1B0D8}"/>
              </a:ext>
            </a:extLst>
          </p:cNvPr>
          <p:cNvSpPr txBox="1"/>
          <p:nvPr/>
        </p:nvSpPr>
        <p:spPr>
          <a:xfrm>
            <a:off x="564369" y="5408888"/>
            <a:ext cx="3370217" cy="646331"/>
          </a:xfrm>
          <a:prstGeom prst="rect">
            <a:avLst/>
          </a:prstGeom>
          <a:noFill/>
        </p:spPr>
        <p:txBody>
          <a:bodyPr wrap="square" rtlCol="0">
            <a:spAutoFit/>
          </a:bodyPr>
          <a:lstStyle/>
          <a:p>
            <a:r>
              <a:rPr lang="it-IT" dirty="0"/>
              <a:t>SIDAR array </a:t>
            </a:r>
            <a:r>
              <a:rPr lang="it-IT" dirty="0" err="1"/>
              <a:t>consisting</a:t>
            </a:r>
            <a:r>
              <a:rPr lang="it-IT" dirty="0"/>
              <a:t> of 2 </a:t>
            </a:r>
            <a:r>
              <a:rPr lang="it-IT" dirty="0" err="1"/>
              <a:t>lamp-shade</a:t>
            </a:r>
            <a:r>
              <a:rPr lang="it-IT" dirty="0"/>
              <a:t> SSD (12 YY1)</a:t>
            </a:r>
          </a:p>
        </p:txBody>
      </p:sp>
      <p:sp>
        <p:nvSpPr>
          <p:cNvPr id="6" name="TextShape 10">
            <a:extLst>
              <a:ext uri="{FF2B5EF4-FFF2-40B4-BE49-F238E27FC236}">
                <a16:creationId xmlns:a16="http://schemas.microsoft.com/office/drawing/2014/main" id="{233896E8-7488-4AB4-E7B5-4167FF8AA93F}"/>
              </a:ext>
            </a:extLst>
          </p:cNvPr>
          <p:cNvSpPr txBox="1"/>
          <p:nvPr/>
        </p:nvSpPr>
        <p:spPr>
          <a:xfrm>
            <a:off x="3213463" y="1675664"/>
            <a:ext cx="4796329" cy="602280"/>
          </a:xfrm>
          <a:prstGeom prst="rect">
            <a:avLst/>
          </a:prstGeom>
          <a:ln/>
        </p:spPr>
        <p:style>
          <a:lnRef idx="0">
            <a:schemeClr val="accent1"/>
          </a:lnRef>
          <a:fillRef idx="3">
            <a:schemeClr val="accent1"/>
          </a:fillRef>
          <a:effectRef idx="3">
            <a:schemeClr val="accent1"/>
          </a:effectRef>
          <a:fontRef idx="minor">
            <a:schemeClr val="lt1"/>
          </a:fontRef>
        </p:style>
        <p:txBody>
          <a:bodyPr lIns="90000" tIns="45000" rIns="90000" bIns="45000">
            <a:noAutofit/>
          </a:bodyPr>
          <a:lstStyle/>
          <a:p>
            <a:pPr>
              <a:lnSpc>
                <a:spcPct val="100000"/>
              </a:lnSpc>
            </a:pPr>
            <a:r>
              <a:rPr lang="en-US" sz="1600" b="0" strike="noStrike" spc="-1" dirty="0">
                <a:latin typeface="Arial"/>
                <a:ea typeface="Noto Sans CJK SC"/>
              </a:rPr>
              <a:t>Long campaign with measurements on </a:t>
            </a:r>
            <a:r>
              <a:rPr lang="en-US" sz="1600" b="0" strike="noStrike" spc="-1" baseline="33000" dirty="0">
                <a:latin typeface="Arial"/>
                <a:ea typeface="Noto Sans CJK SC"/>
              </a:rPr>
              <a:t>112</a:t>
            </a:r>
            <a:r>
              <a:rPr lang="en-US" sz="1600" b="0" strike="noStrike" spc="-1" dirty="0">
                <a:latin typeface="Arial"/>
                <a:ea typeface="Noto Sans CJK SC"/>
              </a:rPr>
              <a:t>Sn(</a:t>
            </a:r>
            <a:r>
              <a:rPr lang="el-GR" sz="1600" b="0" strike="noStrike" spc="-1" dirty="0">
                <a:latin typeface="Arial"/>
                <a:ea typeface="Noto Sans CJK SC"/>
              </a:rPr>
              <a:t>γ</a:t>
            </a:r>
            <a:r>
              <a:rPr lang="it-IT" sz="1600" b="0" strike="noStrike" spc="-1" dirty="0">
                <a:latin typeface="Arial"/>
                <a:ea typeface="Noto Sans CJK SC"/>
              </a:rPr>
              <a:t>,p)</a:t>
            </a:r>
            <a:r>
              <a:rPr lang="en-US" sz="1600" b="0" strike="noStrike" spc="-1" dirty="0">
                <a:latin typeface="Arial"/>
                <a:ea typeface="Noto Sans CJK SC"/>
              </a:rPr>
              <a:t>, </a:t>
            </a:r>
            <a:r>
              <a:rPr lang="en-US" sz="1600" b="0" strike="noStrike" spc="-1" baseline="33000" dirty="0">
                <a:latin typeface="Arial"/>
                <a:ea typeface="Noto Sans CJK SC"/>
              </a:rPr>
              <a:t>112</a:t>
            </a:r>
            <a:r>
              <a:rPr lang="en-US" sz="1600" b="0" strike="noStrike" spc="-1" dirty="0">
                <a:latin typeface="Arial"/>
                <a:ea typeface="Noto Sans CJK SC"/>
              </a:rPr>
              <a:t>Sn(</a:t>
            </a:r>
            <a:r>
              <a:rPr lang="el-GR" sz="1600" b="0" strike="noStrike" spc="-1" dirty="0">
                <a:latin typeface="Arial"/>
                <a:ea typeface="Noto Sans CJK SC"/>
              </a:rPr>
              <a:t>γ</a:t>
            </a:r>
            <a:r>
              <a:rPr lang="it-IT" sz="1600" b="0" strike="noStrike" spc="-1" dirty="0">
                <a:latin typeface="Arial"/>
                <a:ea typeface="Noto Sans CJK SC"/>
              </a:rPr>
              <a:t>,</a:t>
            </a:r>
            <a:r>
              <a:rPr lang="el-GR" sz="1600" b="0" strike="noStrike" spc="-1" dirty="0">
                <a:latin typeface="Arial"/>
                <a:ea typeface="Noto Sans CJK SC"/>
              </a:rPr>
              <a:t>α</a:t>
            </a:r>
            <a:r>
              <a:rPr lang="it-IT" sz="1600" b="0" strike="noStrike" spc="-1" dirty="0">
                <a:latin typeface="Arial"/>
                <a:ea typeface="Noto Sans CJK SC"/>
              </a:rPr>
              <a:t>),</a:t>
            </a:r>
            <a:r>
              <a:rPr lang="en-US" sz="1600" b="0" strike="noStrike" spc="-1" dirty="0">
                <a:latin typeface="Arial"/>
                <a:ea typeface="Noto Sans CJK SC"/>
              </a:rPr>
              <a:t> </a:t>
            </a:r>
            <a:r>
              <a:rPr lang="en-US" sz="1600" b="0" strike="noStrike" spc="-1" baseline="33000" dirty="0">
                <a:latin typeface="Arial"/>
                <a:ea typeface="Noto Sans CJK SC"/>
              </a:rPr>
              <a:t>102</a:t>
            </a:r>
            <a:r>
              <a:rPr lang="en-US" sz="1600" b="0" strike="noStrike" spc="-1" dirty="0">
                <a:latin typeface="Arial"/>
                <a:ea typeface="Noto Sans CJK SC"/>
              </a:rPr>
              <a:t>Pd (</a:t>
            </a:r>
            <a:r>
              <a:rPr lang="el-GR" sz="1600" b="0" strike="noStrike" spc="-1" dirty="0">
                <a:latin typeface="Arial"/>
                <a:ea typeface="Noto Sans CJK SC"/>
              </a:rPr>
              <a:t>γ</a:t>
            </a:r>
            <a:r>
              <a:rPr lang="it-IT" sz="1600" b="0" strike="noStrike" spc="-1" dirty="0">
                <a:latin typeface="Arial"/>
                <a:ea typeface="Noto Sans CJK SC"/>
              </a:rPr>
              <a:t>,p), </a:t>
            </a:r>
            <a:r>
              <a:rPr lang="en-US" sz="1600" b="0" strike="noStrike" spc="-1" baseline="33000" dirty="0">
                <a:latin typeface="Arial"/>
                <a:ea typeface="Noto Sans CJK SC"/>
              </a:rPr>
              <a:t>102</a:t>
            </a:r>
            <a:r>
              <a:rPr lang="en-US" sz="1600" b="0" strike="noStrike" spc="-1" dirty="0">
                <a:latin typeface="Arial"/>
                <a:ea typeface="Noto Sans CJK SC"/>
              </a:rPr>
              <a:t>Pd (</a:t>
            </a:r>
            <a:r>
              <a:rPr lang="el-GR" sz="1600" b="0" strike="noStrike" spc="-1" dirty="0">
                <a:latin typeface="Arial"/>
                <a:ea typeface="Noto Sans CJK SC"/>
              </a:rPr>
              <a:t>γ</a:t>
            </a:r>
            <a:r>
              <a:rPr lang="it-IT" sz="1600" b="0" strike="noStrike" spc="-1" dirty="0">
                <a:latin typeface="Arial"/>
                <a:ea typeface="Noto Sans CJK SC"/>
              </a:rPr>
              <a:t>,</a:t>
            </a:r>
            <a:r>
              <a:rPr lang="el-GR" sz="1600" b="0" strike="noStrike" spc="-1" dirty="0">
                <a:latin typeface="Arial"/>
                <a:ea typeface="Noto Sans CJK SC"/>
              </a:rPr>
              <a:t>α</a:t>
            </a:r>
            <a:r>
              <a:rPr lang="it-IT" sz="1600" b="0" strike="noStrike" spc="-1" dirty="0">
                <a:latin typeface="Arial"/>
                <a:ea typeface="Noto Sans CJK SC"/>
              </a:rPr>
              <a:t>)</a:t>
            </a:r>
            <a:r>
              <a:rPr lang="en-US" sz="1600" b="0" strike="noStrike" spc="-1" dirty="0">
                <a:latin typeface="Arial"/>
              </a:rPr>
              <a:t> and </a:t>
            </a:r>
            <a:r>
              <a:rPr lang="en-US" sz="1600" b="0" strike="noStrike" spc="-1" baseline="33000" dirty="0">
                <a:latin typeface="Arial"/>
              </a:rPr>
              <a:t>7</a:t>
            </a:r>
            <a:r>
              <a:rPr lang="en-US" sz="1600" b="0" strike="noStrike" spc="-1" dirty="0">
                <a:latin typeface="Arial"/>
              </a:rPr>
              <a:t>Li</a:t>
            </a:r>
            <a:r>
              <a:rPr lang="en-US" sz="1600" b="0" strike="noStrike" spc="-1" dirty="0">
                <a:latin typeface="Arial"/>
                <a:ea typeface="Noto Sans CJK SC"/>
              </a:rPr>
              <a:t> (</a:t>
            </a:r>
            <a:r>
              <a:rPr lang="el-GR" sz="1600" b="0" strike="noStrike" spc="-1" dirty="0">
                <a:latin typeface="Arial"/>
                <a:ea typeface="Noto Sans CJK SC"/>
              </a:rPr>
              <a:t>γ</a:t>
            </a:r>
            <a:r>
              <a:rPr lang="it-IT" sz="1600" b="0" strike="noStrike" spc="-1" dirty="0">
                <a:latin typeface="Arial"/>
                <a:ea typeface="Noto Sans CJK SC"/>
              </a:rPr>
              <a:t>,p)</a:t>
            </a:r>
            <a:endParaRPr lang="en-US" sz="1600" b="0" strike="noStrike" spc="-1" dirty="0">
              <a:latin typeface="Arial"/>
            </a:endParaRPr>
          </a:p>
        </p:txBody>
      </p:sp>
      <p:pic>
        <p:nvPicPr>
          <p:cNvPr id="7" name="Immagine 5">
            <a:extLst>
              <a:ext uri="{FF2B5EF4-FFF2-40B4-BE49-F238E27FC236}">
                <a16:creationId xmlns:a16="http://schemas.microsoft.com/office/drawing/2014/main" id="{B44E3C09-778B-945C-54E4-D009D74D9288}"/>
              </a:ext>
            </a:extLst>
          </p:cNvPr>
          <p:cNvPicPr/>
          <p:nvPr/>
        </p:nvPicPr>
        <p:blipFill>
          <a:blip r:embed="rId3"/>
          <a:stretch/>
        </p:blipFill>
        <p:spPr>
          <a:xfrm>
            <a:off x="6315005" y="2868927"/>
            <a:ext cx="5312626" cy="3719252"/>
          </a:xfrm>
          <a:prstGeom prst="rect">
            <a:avLst/>
          </a:prstGeom>
          <a:ln>
            <a:noFill/>
          </a:ln>
        </p:spPr>
      </p:pic>
      <p:sp>
        <p:nvSpPr>
          <p:cNvPr id="8" name="TextShape 3">
            <a:extLst>
              <a:ext uri="{FF2B5EF4-FFF2-40B4-BE49-F238E27FC236}">
                <a16:creationId xmlns:a16="http://schemas.microsoft.com/office/drawing/2014/main" id="{13505D65-D124-4BFD-E221-787EEF9A38E8}"/>
              </a:ext>
            </a:extLst>
          </p:cNvPr>
          <p:cNvSpPr txBox="1"/>
          <p:nvPr/>
        </p:nvSpPr>
        <p:spPr>
          <a:xfrm>
            <a:off x="7795417" y="2220637"/>
            <a:ext cx="4396583" cy="602280"/>
          </a:xfrm>
          <a:prstGeom prst="rect">
            <a:avLst/>
          </a:prstGeom>
          <a:noFill/>
          <a:ln>
            <a:noFill/>
          </a:ln>
        </p:spPr>
        <p:txBody>
          <a:bodyPr lIns="90000" tIns="45000" rIns="90000" bIns="45000">
            <a:noAutofit/>
          </a:bodyPr>
          <a:lstStyle/>
          <a:p>
            <a:r>
              <a:rPr lang="en-US" sz="1800" b="0" strike="noStrike" spc="-1" dirty="0">
                <a:latin typeface="Arial"/>
              </a:rPr>
              <a:t>Beam flux measurement using Activation method </a:t>
            </a:r>
            <a:r>
              <a:rPr lang="en-US" sz="1800" b="0" strike="noStrike" spc="-1" dirty="0">
                <a:latin typeface="Arial"/>
                <a:sym typeface="Wingdings" panose="05000000000000000000" pitchFamily="2" charset="2"/>
              </a:rPr>
              <a:t> </a:t>
            </a:r>
            <a:r>
              <a:rPr lang="en-US" sz="1800" b="0" strike="noStrike" spc="-1" dirty="0" err="1">
                <a:latin typeface="Arial"/>
                <a:sym typeface="Wingdings" panose="05000000000000000000" pitchFamily="2" charset="2"/>
              </a:rPr>
              <a:t>Restifo</a:t>
            </a:r>
            <a:r>
              <a:rPr lang="en-US" sz="1800" b="0" strike="noStrike" spc="-1" dirty="0" err="1">
                <a:latin typeface="Arial"/>
              </a:rPr>
              <a:t>’s</a:t>
            </a:r>
            <a:r>
              <a:rPr lang="en-US" sz="1800" b="0" strike="noStrike" spc="-1" dirty="0">
                <a:latin typeface="Arial"/>
              </a:rPr>
              <a:t> Master thesis</a:t>
            </a:r>
          </a:p>
        </p:txBody>
      </p:sp>
      <p:sp>
        <p:nvSpPr>
          <p:cNvPr id="9" name="Rettangolo 8">
            <a:extLst>
              <a:ext uri="{FF2B5EF4-FFF2-40B4-BE49-F238E27FC236}">
                <a16:creationId xmlns:a16="http://schemas.microsoft.com/office/drawing/2014/main" id="{81251CB2-3D38-7076-E4AE-215D648E3744}"/>
              </a:ext>
            </a:extLst>
          </p:cNvPr>
          <p:cNvSpPr/>
          <p:nvPr/>
        </p:nvSpPr>
        <p:spPr>
          <a:xfrm rot="20194941">
            <a:off x="8321947" y="5263432"/>
            <a:ext cx="3569247" cy="923330"/>
          </a:xfrm>
          <a:prstGeom prst="rect">
            <a:avLst/>
          </a:prstGeom>
          <a:noFill/>
        </p:spPr>
        <p:txBody>
          <a:bodyPr wrap="none" lIns="91440" tIns="45720" rIns="91440" bIns="45720">
            <a:spAutoFit/>
          </a:bodyPr>
          <a:lstStyle/>
          <a:p>
            <a:pPr algn="ctr"/>
            <a:r>
              <a:rPr lang="it-IT"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Preliminary</a:t>
            </a:r>
          </a:p>
        </p:txBody>
      </p:sp>
      <p:graphicFrame>
        <p:nvGraphicFramePr>
          <p:cNvPr id="10" name="Table 8">
            <a:extLst>
              <a:ext uri="{FF2B5EF4-FFF2-40B4-BE49-F238E27FC236}">
                <a16:creationId xmlns:a16="http://schemas.microsoft.com/office/drawing/2014/main" id="{59E38498-A4BA-D344-BD62-B0A4C2727798}"/>
              </a:ext>
            </a:extLst>
          </p:cNvPr>
          <p:cNvGraphicFramePr/>
          <p:nvPr/>
        </p:nvGraphicFramePr>
        <p:xfrm>
          <a:off x="3653009" y="4149104"/>
          <a:ext cx="2431483" cy="1374579"/>
        </p:xfrm>
        <a:graphic>
          <a:graphicData uri="http://schemas.openxmlformats.org/drawingml/2006/table">
            <a:tbl>
              <a:tblPr>
                <a:tableStyleId>{69C7853C-536D-4A76-A0AE-DD22124D55A5}</a:tableStyleId>
              </a:tblPr>
              <a:tblGrid>
                <a:gridCol w="1360479">
                  <a:extLst>
                    <a:ext uri="{9D8B030D-6E8A-4147-A177-3AD203B41FA5}">
                      <a16:colId xmlns:a16="http://schemas.microsoft.com/office/drawing/2014/main" val="20000"/>
                    </a:ext>
                  </a:extLst>
                </a:gridCol>
                <a:gridCol w="1071004">
                  <a:extLst>
                    <a:ext uri="{9D8B030D-6E8A-4147-A177-3AD203B41FA5}">
                      <a16:colId xmlns:a16="http://schemas.microsoft.com/office/drawing/2014/main" val="20001"/>
                    </a:ext>
                  </a:extLst>
                </a:gridCol>
              </a:tblGrid>
              <a:tr h="329899">
                <a:tc>
                  <a:txBody>
                    <a:bodyPr/>
                    <a:lstStyle/>
                    <a:p>
                      <a:pPr algn="ctr">
                        <a:lnSpc>
                          <a:spcPct val="100000"/>
                        </a:lnSpc>
                      </a:pPr>
                      <a:r>
                        <a:rPr lang="en-US" sz="1200" b="1" strike="noStrike" spc="-1" dirty="0" err="1"/>
                        <a:t>E</a:t>
                      </a:r>
                      <a:r>
                        <a:rPr lang="en-US" sz="1200" b="1" strike="noStrike" spc="-1" baseline="-33000" dirty="0" err="1"/>
                        <a:t>γ</a:t>
                      </a:r>
                      <a:r>
                        <a:rPr lang="en-US" sz="1200" b="1" strike="noStrike" spc="-1" baseline="-33000" dirty="0"/>
                        <a:t> </a:t>
                      </a:r>
                      <a:r>
                        <a:rPr lang="en-US" sz="1200" b="1" strike="noStrike" spc="-1" dirty="0"/>
                        <a:t>[MeV]</a:t>
                      </a:r>
                      <a:endParaRPr lang="en-US" sz="1200" b="1" strike="noStrike" spc="-1" dirty="0">
                        <a:latin typeface="Times New Roman"/>
                      </a:endParaRPr>
                    </a:p>
                  </a:txBody>
                  <a:tcPr marL="90000" marR="90000"/>
                </a:tc>
                <a:tc>
                  <a:txBody>
                    <a:bodyPr/>
                    <a:lstStyle/>
                    <a:p>
                      <a:pPr algn="ctr"/>
                      <a:r>
                        <a:rPr lang="en-US" sz="1200" b="1" strike="noStrike" spc="-1" dirty="0"/>
                        <a:t>10-20</a:t>
                      </a:r>
                      <a:endParaRPr lang="en-US" sz="1200" b="1" strike="noStrike" spc="-1" dirty="0">
                        <a:latin typeface="Arial"/>
                      </a:endParaRPr>
                    </a:p>
                  </a:txBody>
                  <a:tcPr marL="90000" marR="90000"/>
                </a:tc>
                <a:extLst>
                  <a:ext uri="{0D108BD9-81ED-4DB2-BD59-A6C34878D82A}">
                    <a16:rowId xmlns:a16="http://schemas.microsoft.com/office/drawing/2014/main" val="10000"/>
                  </a:ext>
                </a:extLst>
              </a:tr>
              <a:tr h="384882">
                <a:tc>
                  <a:txBody>
                    <a:bodyPr/>
                    <a:lstStyle/>
                    <a:p>
                      <a:pPr algn="ctr">
                        <a:lnSpc>
                          <a:spcPct val="100000"/>
                        </a:lnSpc>
                      </a:pPr>
                      <a:r>
                        <a:rPr lang="en-US" sz="1200" b="1" strike="noStrike" spc="-1" dirty="0"/>
                        <a:t>Total Time</a:t>
                      </a:r>
                      <a:r>
                        <a:rPr lang="en-US" sz="1500" b="1" strike="noStrike" spc="-1" dirty="0"/>
                        <a:t> </a:t>
                      </a:r>
                      <a:endParaRPr lang="en-US" sz="1500" b="1" strike="noStrike" spc="-1" dirty="0">
                        <a:latin typeface="Arial"/>
                      </a:endParaRPr>
                    </a:p>
                  </a:txBody>
                  <a:tcPr marL="90000" marR="90000"/>
                </a:tc>
                <a:tc>
                  <a:txBody>
                    <a:bodyPr/>
                    <a:lstStyle/>
                    <a:p>
                      <a:pPr algn="ctr"/>
                      <a:r>
                        <a:rPr lang="en-US" sz="1200" b="1" strike="noStrike" spc="-1" dirty="0"/>
                        <a:t>106 h</a:t>
                      </a:r>
                      <a:endParaRPr lang="en-US" sz="1200" b="1" strike="noStrike" spc="-1" dirty="0">
                        <a:latin typeface="Arial"/>
                      </a:endParaRPr>
                    </a:p>
                  </a:txBody>
                  <a:tcPr marL="90000" marR="90000"/>
                </a:tc>
                <a:extLst>
                  <a:ext uri="{0D108BD9-81ED-4DB2-BD59-A6C34878D82A}">
                    <a16:rowId xmlns:a16="http://schemas.microsoft.com/office/drawing/2014/main" val="10001"/>
                  </a:ext>
                </a:extLst>
              </a:tr>
              <a:tr h="329899">
                <a:tc>
                  <a:txBody>
                    <a:bodyPr/>
                    <a:lstStyle/>
                    <a:p>
                      <a:pPr algn="ctr">
                        <a:lnSpc>
                          <a:spcPct val="100000"/>
                        </a:lnSpc>
                      </a:pPr>
                      <a:r>
                        <a:rPr lang="en-US" sz="1200" b="1" strike="noStrike" spc="-1"/>
                        <a:t>DE-E Det</a:t>
                      </a:r>
                      <a:endParaRPr lang="en-US" sz="1200" b="1" strike="noStrike" spc="-1">
                        <a:latin typeface="Arial"/>
                      </a:endParaRPr>
                    </a:p>
                  </a:txBody>
                  <a:tcPr marL="90000" marR="90000"/>
                </a:tc>
                <a:tc>
                  <a:txBody>
                    <a:bodyPr/>
                    <a:lstStyle/>
                    <a:p>
                      <a:pPr algn="ctr"/>
                      <a:r>
                        <a:rPr lang="en-US" sz="1200" b="1" strike="noStrike" spc="-1" dirty="0"/>
                        <a:t>YY1</a:t>
                      </a:r>
                      <a:endParaRPr lang="en-US" sz="1200" b="1" strike="noStrike" spc="-1" dirty="0">
                        <a:latin typeface="Arial"/>
                      </a:endParaRPr>
                    </a:p>
                  </a:txBody>
                  <a:tcPr marL="90000" marR="90000"/>
                </a:tc>
                <a:extLst>
                  <a:ext uri="{0D108BD9-81ED-4DB2-BD59-A6C34878D82A}">
                    <a16:rowId xmlns:a16="http://schemas.microsoft.com/office/drawing/2014/main" val="10002"/>
                  </a:ext>
                </a:extLst>
              </a:tr>
              <a:tr h="329899">
                <a:tc>
                  <a:txBody>
                    <a:bodyPr/>
                    <a:lstStyle/>
                    <a:p>
                      <a:pPr algn="ctr">
                        <a:lnSpc>
                          <a:spcPct val="100000"/>
                        </a:lnSpc>
                      </a:pPr>
                      <a:r>
                        <a:rPr lang="en-US" sz="1200" b="1" strike="noStrike" spc="-1"/>
                        <a:t># channels</a:t>
                      </a:r>
                      <a:endParaRPr lang="en-US" sz="1200" b="1" strike="noStrike" spc="-1">
                        <a:latin typeface="Arial"/>
                      </a:endParaRPr>
                    </a:p>
                  </a:txBody>
                  <a:tcPr marL="90000" marR="90000"/>
                </a:tc>
                <a:tc>
                  <a:txBody>
                    <a:bodyPr/>
                    <a:lstStyle/>
                    <a:p>
                      <a:pPr algn="ctr">
                        <a:lnSpc>
                          <a:spcPct val="100000"/>
                        </a:lnSpc>
                      </a:pPr>
                      <a:r>
                        <a:rPr lang="en-US" sz="1200" b="1" strike="noStrike" spc="-1" dirty="0"/>
                        <a:t>256</a:t>
                      </a:r>
                      <a:endParaRPr lang="en-US" sz="1200" b="1" strike="noStrike" spc="-1" dirty="0">
                        <a:latin typeface="Arial"/>
                      </a:endParaRPr>
                    </a:p>
                  </a:txBody>
                  <a:tcPr marL="90000" marR="90000"/>
                </a:tc>
                <a:extLst>
                  <a:ext uri="{0D108BD9-81ED-4DB2-BD59-A6C34878D82A}">
                    <a16:rowId xmlns:a16="http://schemas.microsoft.com/office/drawing/2014/main" val="10003"/>
                  </a:ext>
                </a:extLst>
              </a:tr>
            </a:tbl>
          </a:graphicData>
        </a:graphic>
      </p:graphicFrame>
      <p:sp>
        <p:nvSpPr>
          <p:cNvPr id="11" name="CustomShape 1">
            <a:extLst>
              <a:ext uri="{FF2B5EF4-FFF2-40B4-BE49-F238E27FC236}">
                <a16:creationId xmlns:a16="http://schemas.microsoft.com/office/drawing/2014/main" id="{02A2A48D-A024-7101-7C83-C19BACAC1E2E}"/>
              </a:ext>
            </a:extLst>
          </p:cNvPr>
          <p:cNvSpPr/>
          <p:nvPr/>
        </p:nvSpPr>
        <p:spPr>
          <a:xfrm>
            <a:off x="3653009" y="3010311"/>
            <a:ext cx="2403180" cy="522720"/>
          </a:xfrm>
          <a:prstGeom prst="rect">
            <a:avLst/>
          </a:prstGeom>
          <a:solidFill>
            <a:srgbClr val="EEEEEE"/>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800" b="0" strike="noStrike" spc="-1" baseline="33000" dirty="0">
                <a:solidFill>
                  <a:srgbClr val="000000"/>
                </a:solidFill>
                <a:latin typeface="Times New Roman"/>
                <a:ea typeface="AR PL SungtiL GB"/>
              </a:rPr>
              <a:t>112</a:t>
            </a:r>
            <a:r>
              <a:rPr lang="en-US" sz="2800" b="0" strike="noStrike" spc="-1" dirty="0">
                <a:solidFill>
                  <a:srgbClr val="000000"/>
                </a:solidFill>
                <a:latin typeface="Times New Roman"/>
                <a:ea typeface="AR PL SungtiL GB"/>
              </a:rPr>
              <a:t>Sn(γ,α)</a:t>
            </a:r>
            <a:r>
              <a:rPr lang="en-US" sz="2800" b="0" strike="noStrike" spc="-1" baseline="33000" dirty="0">
                <a:solidFill>
                  <a:srgbClr val="000000"/>
                </a:solidFill>
                <a:latin typeface="Times New Roman"/>
                <a:ea typeface="AR PL SungtiL GB"/>
              </a:rPr>
              <a:t>108</a:t>
            </a:r>
            <a:r>
              <a:rPr lang="en-US" sz="2800" b="0" strike="noStrike" spc="-1" dirty="0">
                <a:solidFill>
                  <a:srgbClr val="000000"/>
                </a:solidFill>
                <a:latin typeface="Times New Roman"/>
                <a:ea typeface="AR PL SungtiL GB"/>
              </a:rPr>
              <a:t>Cd </a:t>
            </a:r>
            <a:endParaRPr lang="en-US" sz="2800" b="0" strike="noStrike" spc="-1" dirty="0">
              <a:latin typeface="Arial"/>
            </a:endParaRPr>
          </a:p>
        </p:txBody>
      </p:sp>
      <p:sp>
        <p:nvSpPr>
          <p:cNvPr id="12" name="CustomShape 2">
            <a:extLst>
              <a:ext uri="{FF2B5EF4-FFF2-40B4-BE49-F238E27FC236}">
                <a16:creationId xmlns:a16="http://schemas.microsoft.com/office/drawing/2014/main" id="{178EDDB0-56E8-2E3E-3629-45163DCDB260}"/>
              </a:ext>
            </a:extLst>
          </p:cNvPr>
          <p:cNvSpPr/>
          <p:nvPr/>
        </p:nvSpPr>
        <p:spPr>
          <a:xfrm>
            <a:off x="3703790" y="3577722"/>
            <a:ext cx="2329920" cy="522720"/>
          </a:xfrm>
          <a:prstGeom prst="rect">
            <a:avLst/>
          </a:prstGeom>
          <a:solidFill>
            <a:srgbClr val="EEEEEE"/>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800" b="0" strike="noStrike" spc="-1" baseline="33000">
                <a:solidFill>
                  <a:srgbClr val="000000"/>
                </a:solidFill>
                <a:latin typeface="Times New Roman"/>
                <a:ea typeface="AR PL SungtiL GB"/>
              </a:rPr>
              <a:t>112</a:t>
            </a:r>
            <a:r>
              <a:rPr lang="en-US" sz="2800" b="0" strike="noStrike" spc="-1">
                <a:solidFill>
                  <a:srgbClr val="000000"/>
                </a:solidFill>
                <a:latin typeface="Times New Roman"/>
                <a:ea typeface="AR PL SungtiL GB"/>
              </a:rPr>
              <a:t>Sn(γ,p)</a:t>
            </a:r>
            <a:r>
              <a:rPr lang="en-US" sz="2800" b="0" strike="noStrike" spc="-1" baseline="33000">
                <a:solidFill>
                  <a:srgbClr val="000000"/>
                </a:solidFill>
                <a:latin typeface="Times New Roman"/>
                <a:ea typeface="AR PL SungtiL GB"/>
              </a:rPr>
              <a:t>111</a:t>
            </a:r>
            <a:r>
              <a:rPr lang="en-US" sz="2800" b="0" strike="noStrike" spc="-1">
                <a:solidFill>
                  <a:srgbClr val="000000"/>
                </a:solidFill>
                <a:latin typeface="Times New Roman"/>
                <a:ea typeface="AR PL SungtiL GB"/>
              </a:rPr>
              <a:t>In </a:t>
            </a:r>
            <a:endParaRPr lang="en-US" sz="2800" b="0" strike="noStrike" spc="-1">
              <a:latin typeface="Arial"/>
            </a:endParaRPr>
          </a:p>
        </p:txBody>
      </p:sp>
      <p:sp>
        <p:nvSpPr>
          <p:cNvPr id="13" name="Titolo 1">
            <a:extLst>
              <a:ext uri="{FF2B5EF4-FFF2-40B4-BE49-F238E27FC236}">
                <a16:creationId xmlns:a16="http://schemas.microsoft.com/office/drawing/2014/main" id="{F315BB5B-1A8A-3D6A-ECED-EBE4F3134953}"/>
              </a:ext>
            </a:extLst>
          </p:cNvPr>
          <p:cNvSpPr txBox="1">
            <a:spLocks/>
          </p:cNvSpPr>
          <p:nvPr/>
        </p:nvSpPr>
        <p:spPr>
          <a:xfrm>
            <a:off x="494429" y="73763"/>
            <a:ext cx="9692640" cy="109373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dirty="0"/>
              <a:t>The  p-</a:t>
            </a:r>
            <a:r>
              <a:rPr lang="it-IT" sz="4000" dirty="0" err="1"/>
              <a:t>process</a:t>
            </a:r>
            <a:r>
              <a:rPr lang="it-IT" sz="4000" dirty="0"/>
              <a:t> </a:t>
            </a:r>
            <a:r>
              <a:rPr lang="it-IT" sz="4000" dirty="0" err="1"/>
              <a:t>campaign</a:t>
            </a:r>
            <a:endParaRPr lang="it-IT" sz="4000" b="1" dirty="0">
              <a:effectLst>
                <a:outerShdw blurRad="38100" dist="38100" dir="2700000" algn="tl">
                  <a:srgbClr val="000000">
                    <a:alpha val="43137"/>
                  </a:srgbClr>
                </a:outerShdw>
              </a:effectLst>
            </a:endParaRPr>
          </a:p>
        </p:txBody>
      </p:sp>
      <p:pic>
        <p:nvPicPr>
          <p:cNvPr id="14" name="Immagine 13" descr="Immagine che contiene segnale&#10;&#10;Descrizione generata automaticamente">
            <a:extLst>
              <a:ext uri="{FF2B5EF4-FFF2-40B4-BE49-F238E27FC236}">
                <a16:creationId xmlns:a16="http://schemas.microsoft.com/office/drawing/2014/main" id="{87E7FA5F-1AD3-EF0E-0AF3-5E4953709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7069" y="160965"/>
            <a:ext cx="866278" cy="633576"/>
          </a:xfrm>
          <a:prstGeom prst="rect">
            <a:avLst/>
          </a:prstGeom>
        </p:spPr>
      </p:pic>
    </p:spTree>
    <p:extLst>
      <p:ext uri="{BB962C8B-B14F-4D97-AF65-F5344CB8AC3E}">
        <p14:creationId xmlns:p14="http://schemas.microsoft.com/office/powerpoint/2010/main" val="1502179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E11E526-0D80-40E4-3167-60FCF8653BCC}"/>
              </a:ext>
            </a:extLst>
          </p:cNvPr>
          <p:cNvSpPr txBox="1"/>
          <p:nvPr/>
        </p:nvSpPr>
        <p:spPr>
          <a:xfrm>
            <a:off x="102979" y="1475028"/>
            <a:ext cx="4882144" cy="1200329"/>
          </a:xfrm>
          <a:prstGeom prst="rect">
            <a:avLst/>
          </a:prstGeom>
          <a:noFill/>
        </p:spPr>
        <p:txBody>
          <a:bodyPr wrap="square" rtlCol="0">
            <a:spAutoFit/>
          </a:bodyPr>
          <a:lstStyle/>
          <a:p>
            <a:pPr marL="1588" lvl="1" algn="ctr"/>
            <a:r>
              <a:rPr lang="en-US" dirty="0">
                <a:solidFill>
                  <a:schemeClr val="accent3"/>
                </a:solidFill>
              </a:rPr>
              <a:t>In Si-burning, preceding the core-collapse supernova stage, fusion reactions such as </a:t>
            </a:r>
            <a:r>
              <a:rPr lang="en-US" baseline="30000" dirty="0">
                <a:solidFill>
                  <a:schemeClr val="accent3"/>
                </a:solidFill>
              </a:rPr>
              <a:t>28</a:t>
            </a:r>
            <a:r>
              <a:rPr lang="en-US" dirty="0">
                <a:solidFill>
                  <a:schemeClr val="accent3"/>
                </a:solidFill>
              </a:rPr>
              <a:t>Si+</a:t>
            </a:r>
            <a:r>
              <a:rPr lang="en-US" baseline="30000" dirty="0">
                <a:solidFill>
                  <a:schemeClr val="accent3"/>
                </a:solidFill>
              </a:rPr>
              <a:t>28</a:t>
            </a:r>
            <a:r>
              <a:rPr lang="en-US" dirty="0">
                <a:solidFill>
                  <a:schemeClr val="accent3"/>
                </a:solidFill>
              </a:rPr>
              <a:t>Si or </a:t>
            </a:r>
            <a:r>
              <a:rPr lang="en-US" baseline="30000" dirty="0">
                <a:solidFill>
                  <a:schemeClr val="accent3"/>
                </a:solidFill>
              </a:rPr>
              <a:t>28</a:t>
            </a:r>
            <a:r>
              <a:rPr lang="en-US" dirty="0">
                <a:solidFill>
                  <a:schemeClr val="accent3"/>
                </a:solidFill>
              </a:rPr>
              <a:t>Si+</a:t>
            </a:r>
            <a:r>
              <a:rPr lang="en-US" baseline="30000" dirty="0">
                <a:solidFill>
                  <a:schemeClr val="accent3"/>
                </a:solidFill>
              </a:rPr>
              <a:t>32</a:t>
            </a:r>
            <a:r>
              <a:rPr lang="en-US" dirty="0">
                <a:solidFill>
                  <a:schemeClr val="accent3"/>
                </a:solidFill>
              </a:rPr>
              <a:t>S are too unlikely to occur owing to the Coulomb barrier. </a:t>
            </a:r>
          </a:p>
        </p:txBody>
      </p:sp>
      <p:sp>
        <p:nvSpPr>
          <p:cNvPr id="6" name="CasellaDiTesto 5">
            <a:extLst>
              <a:ext uri="{FF2B5EF4-FFF2-40B4-BE49-F238E27FC236}">
                <a16:creationId xmlns:a16="http://schemas.microsoft.com/office/drawing/2014/main" id="{C2866896-3419-DA53-0603-32839D40BC5B}"/>
              </a:ext>
            </a:extLst>
          </p:cNvPr>
          <p:cNvSpPr txBox="1"/>
          <p:nvPr/>
        </p:nvSpPr>
        <p:spPr>
          <a:xfrm>
            <a:off x="102979" y="3095433"/>
            <a:ext cx="4882144" cy="147732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t>The nucleosynthesis is governed by the slowest reaction in the network: </a:t>
            </a:r>
            <a:r>
              <a:rPr lang="en-US" b="1" baseline="30000" dirty="0">
                <a:solidFill>
                  <a:schemeClr val="accent2">
                    <a:lumMod val="75000"/>
                  </a:schemeClr>
                </a:solidFill>
              </a:rPr>
              <a:t>24</a:t>
            </a:r>
            <a:r>
              <a:rPr lang="en-US" b="1" dirty="0">
                <a:solidFill>
                  <a:schemeClr val="accent2">
                    <a:lumMod val="75000"/>
                  </a:schemeClr>
                </a:solidFill>
              </a:rPr>
              <a:t>Mg(</a:t>
            </a:r>
            <a:r>
              <a:rPr lang="el-GR" b="1" dirty="0">
                <a:solidFill>
                  <a:schemeClr val="accent2">
                    <a:lumMod val="75000"/>
                  </a:schemeClr>
                </a:solidFill>
              </a:rPr>
              <a:t>γ,α</a:t>
            </a:r>
            <a:r>
              <a:rPr lang="en-US" b="1" dirty="0">
                <a:solidFill>
                  <a:schemeClr val="accent2">
                    <a:lumMod val="75000"/>
                  </a:schemeClr>
                </a:solidFill>
              </a:rPr>
              <a:t>)</a:t>
            </a:r>
            <a:r>
              <a:rPr lang="en-US" b="1" baseline="30000" dirty="0">
                <a:solidFill>
                  <a:schemeClr val="accent2">
                    <a:lumMod val="75000"/>
                  </a:schemeClr>
                </a:solidFill>
              </a:rPr>
              <a:t>20</a:t>
            </a:r>
            <a:r>
              <a:rPr lang="en-US" b="1" dirty="0">
                <a:solidFill>
                  <a:schemeClr val="accent2">
                    <a:lumMod val="75000"/>
                  </a:schemeClr>
                </a:solidFill>
              </a:rPr>
              <a:t>Ne</a:t>
            </a:r>
          </a:p>
          <a:p>
            <a:pPr algn="ctr"/>
            <a:r>
              <a:rPr lang="en-US" dirty="0"/>
              <a:t>Its cross section is calculated from the inverse reaction and is affected by a </a:t>
            </a:r>
            <a:r>
              <a:rPr lang="en-US" u="sng" dirty="0"/>
              <a:t>factor of 2 uncertainty</a:t>
            </a:r>
            <a:r>
              <a:rPr lang="en-US" dirty="0"/>
              <a:t>.</a:t>
            </a:r>
          </a:p>
        </p:txBody>
      </p:sp>
      <p:pic>
        <p:nvPicPr>
          <p:cNvPr id="7" name="Immagine 6" descr="Immagine che contiene testo, diagramma, Diagramma, linea&#10;&#10;Descrizione generata automaticamente">
            <a:extLst>
              <a:ext uri="{FF2B5EF4-FFF2-40B4-BE49-F238E27FC236}">
                <a16:creationId xmlns:a16="http://schemas.microsoft.com/office/drawing/2014/main" id="{D5D37D61-D183-00E8-1FEA-2C4118E6B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749" y="881743"/>
            <a:ext cx="6748272" cy="4501808"/>
          </a:xfrm>
          <a:prstGeom prst="rect">
            <a:avLst/>
          </a:prstGeom>
        </p:spPr>
      </p:pic>
      <p:sp>
        <p:nvSpPr>
          <p:cNvPr id="9" name="CasellaDiTesto 8">
            <a:extLst>
              <a:ext uri="{FF2B5EF4-FFF2-40B4-BE49-F238E27FC236}">
                <a16:creationId xmlns:a16="http://schemas.microsoft.com/office/drawing/2014/main" id="{8B27350B-6A45-FD3A-AF2E-BE1557E744DE}"/>
              </a:ext>
            </a:extLst>
          </p:cNvPr>
          <p:cNvSpPr txBox="1"/>
          <p:nvPr/>
        </p:nvSpPr>
        <p:spPr>
          <a:xfrm>
            <a:off x="2254528" y="5514592"/>
            <a:ext cx="6958584" cy="923330"/>
          </a:xfrm>
          <a:prstGeom prst="rect">
            <a:avLst/>
          </a:prstGeom>
          <a:noFill/>
        </p:spPr>
        <p:txBody>
          <a:bodyPr wrap="square">
            <a:spAutoFit/>
          </a:bodyPr>
          <a:lstStyle/>
          <a:p>
            <a:pPr algn="ctr"/>
            <a:r>
              <a:rPr lang="en-US" sz="1800" b="1" dirty="0">
                <a:solidFill>
                  <a:schemeClr val="tx2"/>
                </a:solidFill>
              </a:rPr>
              <a:t>A direct </a:t>
            </a:r>
            <a:r>
              <a:rPr lang="en-US" sz="1800" b="1" baseline="30000" dirty="0">
                <a:solidFill>
                  <a:schemeClr val="tx2"/>
                </a:solidFill>
              </a:rPr>
              <a:t>24</a:t>
            </a:r>
            <a:r>
              <a:rPr lang="en-US" sz="1800" b="1" dirty="0">
                <a:solidFill>
                  <a:schemeClr val="tx2"/>
                </a:solidFill>
              </a:rPr>
              <a:t>Mg photodissociation measurement using gamma beams of energies 10.4 - 12 MeV will allow us to determine a much more accurate cross section</a:t>
            </a:r>
            <a:endParaRPr lang="it-IT" sz="1800" b="1" dirty="0">
              <a:solidFill>
                <a:schemeClr val="tx2"/>
              </a:solidFill>
            </a:endParaRPr>
          </a:p>
        </p:txBody>
      </p:sp>
      <p:sp>
        <p:nvSpPr>
          <p:cNvPr id="2" name="Titolo 1">
            <a:extLst>
              <a:ext uri="{FF2B5EF4-FFF2-40B4-BE49-F238E27FC236}">
                <a16:creationId xmlns:a16="http://schemas.microsoft.com/office/drawing/2014/main" id="{BCA1E4AE-3EFB-8E88-243C-872F3F5105FF}"/>
              </a:ext>
            </a:extLst>
          </p:cNvPr>
          <p:cNvSpPr txBox="1">
            <a:spLocks/>
          </p:cNvSpPr>
          <p:nvPr/>
        </p:nvSpPr>
        <p:spPr>
          <a:xfrm>
            <a:off x="494429" y="73763"/>
            <a:ext cx="9692640" cy="109373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dirty="0"/>
              <a:t>The </a:t>
            </a:r>
            <a:r>
              <a:rPr lang="it-IT" sz="4000" baseline="30000" dirty="0"/>
              <a:t>24</a:t>
            </a:r>
            <a:r>
              <a:rPr lang="it-IT" sz="4000" dirty="0"/>
              <a:t>Mg(</a:t>
            </a:r>
            <a:r>
              <a:rPr lang="el-GR" sz="4000" dirty="0"/>
              <a:t>γ</a:t>
            </a:r>
            <a:r>
              <a:rPr lang="it-IT" sz="4000" dirty="0"/>
              <a:t>,</a:t>
            </a:r>
            <a:r>
              <a:rPr lang="el-GR" sz="4000" dirty="0"/>
              <a:t>α</a:t>
            </a:r>
            <a:r>
              <a:rPr lang="it-IT" sz="4000" dirty="0"/>
              <a:t>)</a:t>
            </a:r>
            <a:r>
              <a:rPr lang="it-IT" sz="4000" baseline="30000" dirty="0"/>
              <a:t>20</a:t>
            </a:r>
            <a:r>
              <a:rPr lang="it-IT" sz="4000" dirty="0"/>
              <a:t>Ne reaction</a:t>
            </a:r>
            <a:endParaRPr lang="it-IT" sz="4000" b="1" dirty="0">
              <a:effectLst>
                <a:outerShdw blurRad="38100" dist="38100" dir="2700000" algn="tl">
                  <a:srgbClr val="000000">
                    <a:alpha val="43137"/>
                  </a:srgbClr>
                </a:outerShdw>
              </a:effectLst>
            </a:endParaRPr>
          </a:p>
        </p:txBody>
      </p:sp>
      <p:pic>
        <p:nvPicPr>
          <p:cNvPr id="3" name="Immagine 2" descr="Immagine che contiene segnale&#10;&#10;Descrizione generata automaticamente">
            <a:extLst>
              <a:ext uri="{FF2B5EF4-FFF2-40B4-BE49-F238E27FC236}">
                <a16:creationId xmlns:a16="http://schemas.microsoft.com/office/drawing/2014/main" id="{2F46B0F5-7780-6DCE-4B0A-617AB1A6C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7069" y="160965"/>
            <a:ext cx="866278" cy="633576"/>
          </a:xfrm>
          <a:prstGeom prst="rect">
            <a:avLst/>
          </a:prstGeom>
        </p:spPr>
      </p:pic>
    </p:spTree>
    <p:extLst>
      <p:ext uri="{BB962C8B-B14F-4D97-AF65-F5344CB8AC3E}">
        <p14:creationId xmlns:p14="http://schemas.microsoft.com/office/powerpoint/2010/main" val="291408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1DCEE-4B0B-1458-A3CE-714574E61A45}"/>
            </a:ext>
          </a:extLst>
        </p:cNvPr>
        <p:cNvGrpSpPr/>
        <p:nvPr/>
      </p:nvGrpSpPr>
      <p:grpSpPr>
        <a:xfrm>
          <a:off x="0" y="0"/>
          <a:ext cx="0" cy="0"/>
          <a:chOff x="0" y="0"/>
          <a:chExt cx="0" cy="0"/>
        </a:xfrm>
      </p:grpSpPr>
      <p:graphicFrame>
        <p:nvGraphicFramePr>
          <p:cNvPr id="10" name="Tabella 9">
            <a:extLst>
              <a:ext uri="{FF2B5EF4-FFF2-40B4-BE49-F238E27FC236}">
                <a16:creationId xmlns:a16="http://schemas.microsoft.com/office/drawing/2014/main" id="{E9424B1D-778D-07F9-771B-02CF908348BA}"/>
              </a:ext>
            </a:extLst>
          </p:cNvPr>
          <p:cNvGraphicFramePr>
            <a:graphicFrameLocks noGrp="1"/>
          </p:cNvGraphicFramePr>
          <p:nvPr>
            <p:extLst>
              <p:ext uri="{D42A27DB-BD31-4B8C-83A1-F6EECF244321}">
                <p14:modId xmlns:p14="http://schemas.microsoft.com/office/powerpoint/2010/main" val="1158225568"/>
              </p:ext>
            </p:extLst>
          </p:nvPr>
        </p:nvGraphicFramePr>
        <p:xfrm>
          <a:off x="5182704" y="1091000"/>
          <a:ext cx="6109074" cy="2997984"/>
        </p:xfrm>
        <a:graphic>
          <a:graphicData uri="http://schemas.openxmlformats.org/drawingml/2006/table">
            <a:tbl>
              <a:tblPr firstRow="1" firstCol="1" bandRow="1">
                <a:tableStyleId>{5C22544A-7EE6-4342-B048-85BDC9FD1C3A}</a:tableStyleId>
              </a:tblPr>
              <a:tblGrid>
                <a:gridCol w="1218172">
                  <a:extLst>
                    <a:ext uri="{9D8B030D-6E8A-4147-A177-3AD203B41FA5}">
                      <a16:colId xmlns:a16="http://schemas.microsoft.com/office/drawing/2014/main" val="2014472323"/>
                    </a:ext>
                  </a:extLst>
                </a:gridCol>
                <a:gridCol w="1222965">
                  <a:extLst>
                    <a:ext uri="{9D8B030D-6E8A-4147-A177-3AD203B41FA5}">
                      <a16:colId xmlns:a16="http://schemas.microsoft.com/office/drawing/2014/main" val="1766298701"/>
                    </a:ext>
                  </a:extLst>
                </a:gridCol>
                <a:gridCol w="1469442">
                  <a:extLst>
                    <a:ext uri="{9D8B030D-6E8A-4147-A177-3AD203B41FA5}">
                      <a16:colId xmlns:a16="http://schemas.microsoft.com/office/drawing/2014/main" val="2044727101"/>
                    </a:ext>
                  </a:extLst>
                </a:gridCol>
                <a:gridCol w="1247726">
                  <a:extLst>
                    <a:ext uri="{9D8B030D-6E8A-4147-A177-3AD203B41FA5}">
                      <a16:colId xmlns:a16="http://schemas.microsoft.com/office/drawing/2014/main" val="254392942"/>
                    </a:ext>
                  </a:extLst>
                </a:gridCol>
                <a:gridCol w="950769">
                  <a:extLst>
                    <a:ext uri="{9D8B030D-6E8A-4147-A177-3AD203B41FA5}">
                      <a16:colId xmlns:a16="http://schemas.microsoft.com/office/drawing/2014/main" val="4159021124"/>
                    </a:ext>
                  </a:extLst>
                </a:gridCol>
              </a:tblGrid>
              <a:tr h="374748">
                <a:tc>
                  <a:txBody>
                    <a:bodyPr/>
                    <a:lstStyle/>
                    <a:p>
                      <a:pPr algn="ctr">
                        <a:lnSpc>
                          <a:spcPct val="115000"/>
                        </a:lnSpc>
                        <a:spcAft>
                          <a:spcPts val="600"/>
                        </a:spcAft>
                      </a:pPr>
                      <a:r>
                        <a:rPr lang="en-US" sz="1200">
                          <a:effectLst/>
                        </a:rPr>
                        <a:t>Eγ (MeV)</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Total rate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Event/strip</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Stat.Err.</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Hours</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3756547"/>
                  </a:ext>
                </a:extLst>
              </a:tr>
              <a:tr h="374748">
                <a:tc>
                  <a:txBody>
                    <a:bodyPr/>
                    <a:lstStyle/>
                    <a:p>
                      <a:pPr algn="ctr">
                        <a:lnSpc>
                          <a:spcPct val="115000"/>
                        </a:lnSpc>
                        <a:spcAft>
                          <a:spcPts val="600"/>
                        </a:spcAft>
                      </a:pPr>
                      <a:r>
                        <a:rPr lang="en-US" sz="1200">
                          <a:effectLst/>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dirty="0">
                          <a:effectLst/>
                        </a:rPr>
                        <a:t>15 </a:t>
                      </a:r>
                      <a:r>
                        <a:rPr lang="en-US" sz="1200" dirty="0" err="1">
                          <a:effectLst/>
                        </a:rPr>
                        <a:t>ev</a:t>
                      </a:r>
                      <a:r>
                        <a:rPr lang="en-US" sz="1200" dirty="0">
                          <a:effectLst/>
                        </a:rPr>
                        <a:t>/h</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83514"/>
                  </a:ext>
                </a:extLst>
              </a:tr>
              <a:tr h="374748">
                <a:tc>
                  <a:txBody>
                    <a:bodyPr/>
                    <a:lstStyle/>
                    <a:p>
                      <a:pPr algn="ctr">
                        <a:lnSpc>
                          <a:spcPct val="115000"/>
                        </a:lnSpc>
                        <a:spcAft>
                          <a:spcPts val="600"/>
                        </a:spcAft>
                      </a:pPr>
                      <a:r>
                        <a:rPr lang="en-US" sz="1200">
                          <a:effectLst/>
                        </a:rPr>
                        <a:t>10.5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100 ev/h</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8704161"/>
                  </a:ext>
                </a:extLst>
              </a:tr>
              <a:tr h="374748">
                <a:tc>
                  <a:txBody>
                    <a:bodyPr/>
                    <a:lstStyle/>
                    <a:p>
                      <a:pPr algn="ctr">
                        <a:lnSpc>
                          <a:spcPct val="115000"/>
                        </a:lnSpc>
                        <a:spcAft>
                          <a:spcPts val="600"/>
                        </a:spcAft>
                      </a:pPr>
                      <a:r>
                        <a:rPr lang="en-US" sz="1200">
                          <a:effectLst/>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100 ev/h</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4165814"/>
                  </a:ext>
                </a:extLst>
              </a:tr>
              <a:tr h="374748">
                <a:tc>
                  <a:txBody>
                    <a:bodyPr/>
                    <a:lstStyle/>
                    <a:p>
                      <a:pPr algn="ctr">
                        <a:lnSpc>
                          <a:spcPct val="115000"/>
                        </a:lnSpc>
                        <a:spcAft>
                          <a:spcPts val="600"/>
                        </a:spcAft>
                      </a:pPr>
                      <a:r>
                        <a:rPr lang="en-US" sz="1200">
                          <a:effectLst/>
                        </a:rPr>
                        <a:t>11.5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100 ev/h</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dirty="0">
                          <a:effectLst/>
                        </a:rPr>
                        <a:t>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008151"/>
                  </a:ext>
                </a:extLst>
              </a:tr>
              <a:tr h="374748">
                <a:tc>
                  <a:txBody>
                    <a:bodyPr/>
                    <a:lstStyle/>
                    <a:p>
                      <a:pPr algn="ctr">
                        <a:lnSpc>
                          <a:spcPct val="115000"/>
                        </a:lnSpc>
                        <a:spcAft>
                          <a:spcPts val="600"/>
                        </a:spcAft>
                      </a:pPr>
                      <a:r>
                        <a:rPr lang="en-US" sz="1200">
                          <a:effectLst/>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100 ev/h</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8599840"/>
                  </a:ext>
                </a:extLst>
              </a:tr>
              <a:tr h="374748">
                <a:tc>
                  <a:txBody>
                    <a:bodyPr/>
                    <a:lstStyle/>
                    <a:p>
                      <a:pPr algn="ctr">
                        <a:lnSpc>
                          <a:spcPct val="115000"/>
                        </a:lnSpc>
                        <a:spcAft>
                          <a:spcPts val="600"/>
                        </a:spcAft>
                      </a:pPr>
                      <a:r>
                        <a:rPr lang="en-US" sz="1200" dirty="0">
                          <a:effectLst/>
                        </a:rPr>
                        <a:t>12.5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100 ev/h</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9485076"/>
                  </a:ext>
                </a:extLst>
              </a:tr>
              <a:tr h="374748">
                <a:tc>
                  <a:txBody>
                    <a:bodyPr/>
                    <a:lstStyle/>
                    <a:p>
                      <a:pPr algn="ctr">
                        <a:lnSpc>
                          <a:spcPct val="115000"/>
                        </a:lnSpc>
                        <a:spcAft>
                          <a:spcPts val="600"/>
                        </a:spcAft>
                      </a:pPr>
                      <a:r>
                        <a:rPr lang="en-US" sz="1200">
                          <a:effectLst/>
                        </a:rPr>
                        <a:t>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100 ev/h</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a:effectLst/>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US" sz="1200" dirty="0">
                          <a:effectLst/>
                        </a:rPr>
                        <a:t>12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3853502"/>
                  </a:ext>
                </a:extLst>
              </a:tr>
            </a:tbl>
          </a:graphicData>
        </a:graphic>
      </p:graphicFrame>
      <p:sp>
        <p:nvSpPr>
          <p:cNvPr id="12" name="Text Box 2">
            <a:extLst>
              <a:ext uri="{FF2B5EF4-FFF2-40B4-BE49-F238E27FC236}">
                <a16:creationId xmlns:a16="http://schemas.microsoft.com/office/drawing/2014/main" id="{8CBFAB19-D46F-9EED-EF5C-347E811554C3}"/>
              </a:ext>
            </a:extLst>
          </p:cNvPr>
          <p:cNvSpPr txBox="1">
            <a:spLocks noChangeArrowheads="1"/>
          </p:cNvSpPr>
          <p:nvPr/>
        </p:nvSpPr>
        <p:spPr bwMode="auto">
          <a:xfrm>
            <a:off x="217941" y="1167493"/>
            <a:ext cx="4587975" cy="1676400"/>
          </a:xfrm>
          <a:prstGeom prst="rect">
            <a:avLst/>
          </a:prstGeom>
          <a:noFill/>
          <a:ln w="9525" cap="flat">
            <a:noFill/>
            <a:round/>
            <a:headEnd/>
            <a:tailEnd/>
          </a:ln>
          <a:effectLst/>
        </p:spPr>
        <p:txBody>
          <a:bodyPr lIns="90000" tIns="66168" rIns="90000" bIns="45000"/>
          <a:lstStyle>
            <a:defPPr>
              <a:defRPr lang="en-GB"/>
            </a:defPPr>
            <a:lvl1pPr algn="l" defTabSz="414726"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673930" indent="-259204" algn="l" defTabSz="414726"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036815" indent="-207363" algn="l" defTabSz="414726"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451541" indent="-207363" algn="l" defTabSz="414726"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1866268" indent="-207363" algn="l" defTabSz="414726"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073631" algn="l" defTabSz="829452" rtl="0" eaLnBrk="1" latinLnBrk="0" hangingPunct="1">
              <a:defRPr kern="1200">
                <a:solidFill>
                  <a:schemeClr val="tx1"/>
                </a:solidFill>
                <a:latin typeface="Arial" charset="0"/>
                <a:ea typeface="+mn-ea"/>
                <a:cs typeface="+mn-cs"/>
              </a:defRPr>
            </a:lvl6pPr>
            <a:lvl7pPr marL="2488357" algn="l" defTabSz="829452" rtl="0" eaLnBrk="1" latinLnBrk="0" hangingPunct="1">
              <a:defRPr kern="1200">
                <a:solidFill>
                  <a:schemeClr val="tx1"/>
                </a:solidFill>
                <a:latin typeface="Arial" charset="0"/>
                <a:ea typeface="+mn-ea"/>
                <a:cs typeface="+mn-cs"/>
              </a:defRPr>
            </a:lvl7pPr>
            <a:lvl8pPr marL="2903083" algn="l" defTabSz="829452" rtl="0" eaLnBrk="1" latinLnBrk="0" hangingPunct="1">
              <a:defRPr kern="1200">
                <a:solidFill>
                  <a:schemeClr val="tx1"/>
                </a:solidFill>
                <a:latin typeface="Arial" charset="0"/>
                <a:ea typeface="+mn-ea"/>
                <a:cs typeface="+mn-cs"/>
              </a:defRPr>
            </a:lvl8pPr>
            <a:lvl9pPr marL="3317809" algn="l" defTabSz="829452" rtl="0" eaLnBrk="1" latinLnBrk="0" hangingPunct="1">
              <a:defRPr kern="1200">
                <a:solidFill>
                  <a:schemeClr val="tx1"/>
                </a:solidFill>
                <a:latin typeface="Arial" charset="0"/>
                <a:ea typeface="+mn-ea"/>
                <a:cs typeface="+mn-cs"/>
              </a:defRPr>
            </a:lvl9pPr>
          </a:lstStyle>
          <a:p>
            <a:pPr marL="285750" indent="-285750">
              <a:spcBef>
                <a:spcPts val="288"/>
              </a:spcBef>
              <a:spcAft>
                <a:spcPts val="288"/>
              </a:spcAft>
              <a:buClr>
                <a:schemeClr val="tx1"/>
              </a:buClr>
              <a:buSzPct val="50000"/>
              <a:buFont typeface="Wingdings" panose="05000000000000000000" pitchFamily="2" charset="2"/>
              <a:buChar char="Ø"/>
              <a:tabLst>
                <a:tab pos="723900" algn="l"/>
                <a:tab pos="1447800" algn="l"/>
                <a:tab pos="2171700" algn="l"/>
                <a:tab pos="2895600" algn="l"/>
                <a:tab pos="3619500" algn="l"/>
                <a:tab pos="4343400" algn="l"/>
              </a:tabLst>
            </a:pPr>
            <a:r>
              <a:rPr lang="en-US" dirty="0">
                <a:latin typeface="+mn-lt"/>
                <a:ea typeface="Microsoft YaHei" charset="0"/>
                <a:cs typeface="Microsoft YaHei" charset="0"/>
              </a:rPr>
              <a:t>E</a:t>
            </a:r>
            <a:r>
              <a:rPr lang="el-GR" baseline="-25000" dirty="0">
                <a:latin typeface="+mn-lt"/>
                <a:ea typeface="Microsoft YaHei" charset="0"/>
                <a:cs typeface="Microsoft YaHei" charset="0"/>
              </a:rPr>
              <a:t>γ</a:t>
            </a:r>
            <a:r>
              <a:rPr lang="en-US" dirty="0">
                <a:latin typeface="+mn-lt"/>
                <a:ea typeface="Microsoft YaHei" charset="0"/>
                <a:cs typeface="Microsoft YaHei" charset="0"/>
              </a:rPr>
              <a:t> = 10-13 MeV provided by HIGS facility</a:t>
            </a:r>
          </a:p>
          <a:p>
            <a:pPr marL="285750" indent="-285750">
              <a:spcBef>
                <a:spcPts val="288"/>
              </a:spcBef>
              <a:spcAft>
                <a:spcPts val="288"/>
              </a:spcAft>
              <a:buClr>
                <a:schemeClr val="tx1"/>
              </a:buClr>
              <a:buSzPct val="45000"/>
              <a:buFont typeface="Wingdings" panose="05000000000000000000" pitchFamily="2" charset="2"/>
              <a:buChar char="Ø"/>
              <a:tabLst>
                <a:tab pos="723900" algn="l"/>
                <a:tab pos="1447800" algn="l"/>
                <a:tab pos="2171700" algn="l"/>
                <a:tab pos="2895600" algn="l"/>
                <a:tab pos="3619500" algn="l"/>
                <a:tab pos="4343400" algn="l"/>
              </a:tabLst>
            </a:pPr>
            <a:r>
              <a:rPr lang="en-US" dirty="0">
                <a:latin typeface="+mn-lt"/>
                <a:ea typeface="Microsoft YaHei" charset="0"/>
                <a:cs typeface="Microsoft YaHei" charset="0"/>
              </a:rPr>
              <a:t>1.2 cm collimator defines beam spot</a:t>
            </a:r>
            <a:endParaRPr lang="en-US" baseline="-25000" dirty="0">
              <a:latin typeface="+mn-lt"/>
              <a:ea typeface="Microsoft YaHei" charset="0"/>
              <a:cs typeface="Microsoft YaHei" charset="0"/>
            </a:endParaRPr>
          </a:p>
          <a:p>
            <a:pPr marL="285750" indent="-285750">
              <a:spcBef>
                <a:spcPts val="288"/>
              </a:spcBef>
              <a:spcAft>
                <a:spcPts val="288"/>
              </a:spcAft>
              <a:buClr>
                <a:schemeClr val="tx1"/>
              </a:buClr>
              <a:buSzPct val="45000"/>
              <a:buFont typeface="Wingdings" panose="05000000000000000000" pitchFamily="2" charset="2"/>
              <a:buChar char="Ø"/>
              <a:tabLst>
                <a:tab pos="723900" algn="l"/>
                <a:tab pos="1447800" algn="l"/>
                <a:tab pos="2171700" algn="l"/>
                <a:tab pos="2895600" algn="l"/>
                <a:tab pos="3619500" algn="l"/>
                <a:tab pos="4343400" algn="l"/>
              </a:tabLst>
            </a:pPr>
            <a:r>
              <a:rPr lang="en-US" dirty="0" err="1">
                <a:latin typeface="+mn-lt"/>
                <a:ea typeface="Microsoft YaHei" charset="0"/>
                <a:cs typeface="Microsoft YaHei" charset="0"/>
              </a:rPr>
              <a:t>MgC</a:t>
            </a:r>
            <a:r>
              <a:rPr lang="en-US" dirty="0">
                <a:latin typeface="+mn-lt"/>
                <a:ea typeface="Microsoft YaHei" charset="0"/>
                <a:cs typeface="Microsoft YaHei" charset="0"/>
              </a:rPr>
              <a:t> target (200 μg/cm</a:t>
            </a:r>
            <a:r>
              <a:rPr lang="en-US" baseline="30000" dirty="0">
                <a:latin typeface="+mn-lt"/>
                <a:ea typeface="Microsoft YaHei" charset="0"/>
                <a:cs typeface="Microsoft YaHei" charset="0"/>
              </a:rPr>
              <a:t>2</a:t>
            </a:r>
            <a:r>
              <a:rPr lang="en-US" dirty="0">
                <a:latin typeface="+mn-lt"/>
                <a:ea typeface="Microsoft YaHei" charset="0"/>
                <a:cs typeface="Microsoft YaHei" charset="0"/>
              </a:rPr>
              <a:t>)</a:t>
            </a:r>
          </a:p>
          <a:p>
            <a:pPr marL="285750" indent="-285750">
              <a:spcBef>
                <a:spcPts val="288"/>
              </a:spcBef>
              <a:spcAft>
                <a:spcPts val="288"/>
              </a:spcAft>
              <a:buClr>
                <a:schemeClr val="tx1"/>
              </a:buClr>
              <a:buSzPct val="45000"/>
              <a:buFont typeface="Wingdings" panose="05000000000000000000" pitchFamily="2" charset="2"/>
              <a:buChar char="Ø"/>
              <a:tabLst>
                <a:tab pos="723900" algn="l"/>
                <a:tab pos="1447800" algn="l"/>
                <a:tab pos="2171700" algn="l"/>
                <a:tab pos="2895600" algn="l"/>
                <a:tab pos="3619500" algn="l"/>
                <a:tab pos="4343400" algn="l"/>
              </a:tabLst>
            </a:pPr>
            <a:r>
              <a:rPr lang="en-US" dirty="0">
                <a:latin typeface="+mn-lt"/>
                <a:cs typeface="Times New Roman" pitchFamily="18" charset="0"/>
                <a:sym typeface="Symbol" pitchFamily="18" charset="2"/>
              </a:rPr>
              <a:t>LHASA array </a:t>
            </a:r>
            <a:r>
              <a:rPr lang="en-US" dirty="0">
                <a:latin typeface="+mn-lt"/>
                <a:ea typeface="Microsoft YaHei" charset="0"/>
                <a:cs typeface="Microsoft YaHei" charset="0"/>
              </a:rPr>
              <a:t>(lamp-shade)</a:t>
            </a:r>
          </a:p>
          <a:p>
            <a:pPr marL="285750" indent="-285750">
              <a:spcBef>
                <a:spcPts val="288"/>
              </a:spcBef>
              <a:spcAft>
                <a:spcPts val="288"/>
              </a:spcAft>
              <a:buClr>
                <a:schemeClr val="tx1"/>
              </a:buClr>
              <a:buSzPct val="45000"/>
              <a:buFont typeface="Wingdings" panose="05000000000000000000" pitchFamily="2" charset="2"/>
              <a:buChar char="Ø"/>
              <a:tabLst>
                <a:tab pos="723900" algn="l"/>
                <a:tab pos="1447800" algn="l"/>
                <a:tab pos="2171700" algn="l"/>
                <a:tab pos="2895600" algn="l"/>
                <a:tab pos="3619500" algn="l"/>
                <a:tab pos="4343400" algn="l"/>
              </a:tabLst>
            </a:pPr>
            <a:r>
              <a:rPr lang="en-US" dirty="0">
                <a:latin typeface="+mn-lt"/>
                <a:ea typeface="Microsoft YaHei" charset="0"/>
                <a:cs typeface="Microsoft YaHei" charset="0"/>
              </a:rPr>
              <a:t>12 YY1 detectors (or DSSSD)</a:t>
            </a:r>
          </a:p>
          <a:p>
            <a:pPr marL="285750" indent="-285750">
              <a:spcBef>
                <a:spcPts val="288"/>
              </a:spcBef>
              <a:spcAft>
                <a:spcPts val="288"/>
              </a:spcAft>
              <a:buClr>
                <a:schemeClr val="tx1"/>
              </a:buClr>
              <a:buSzPct val="45000"/>
              <a:buFont typeface="Wingdings" panose="05000000000000000000" pitchFamily="2" charset="2"/>
              <a:buChar char="Ø"/>
              <a:tabLst>
                <a:tab pos="723900" algn="l"/>
                <a:tab pos="1447800" algn="l"/>
                <a:tab pos="2171700" algn="l"/>
                <a:tab pos="2895600" algn="l"/>
                <a:tab pos="3619500" algn="l"/>
                <a:tab pos="4343400" algn="l"/>
              </a:tabLst>
            </a:pPr>
            <a:r>
              <a:rPr lang="en-US" dirty="0">
                <a:latin typeface="+mn-lt"/>
                <a:ea typeface="Microsoft YaHei" charset="0"/>
                <a:cs typeface="Microsoft YaHei" charset="0"/>
              </a:rPr>
              <a:t>Standard electronic read-out </a:t>
            </a:r>
          </a:p>
          <a:p>
            <a:pPr marL="285750" indent="-285750">
              <a:spcBef>
                <a:spcPts val="288"/>
              </a:spcBef>
              <a:spcAft>
                <a:spcPts val="288"/>
              </a:spcAft>
              <a:buClr>
                <a:schemeClr val="tx1"/>
              </a:buClr>
              <a:buSzPct val="45000"/>
              <a:buFont typeface="Wingdings" panose="05000000000000000000" pitchFamily="2" charset="2"/>
              <a:buChar char="Ø"/>
              <a:tabLst>
                <a:tab pos="723900" algn="l"/>
                <a:tab pos="1447800" algn="l"/>
                <a:tab pos="2171700" algn="l"/>
                <a:tab pos="2895600" algn="l"/>
                <a:tab pos="3619500" algn="l"/>
                <a:tab pos="4343400" algn="l"/>
              </a:tabLst>
            </a:pPr>
            <a:endParaRPr lang="en-US" dirty="0">
              <a:latin typeface="+mn-lt"/>
              <a:ea typeface="Microsoft YaHei" charset="0"/>
              <a:cs typeface="Microsoft YaHei" charset="0"/>
            </a:endParaRPr>
          </a:p>
        </p:txBody>
      </p:sp>
      <p:sp>
        <p:nvSpPr>
          <p:cNvPr id="2" name="Titolo 1">
            <a:extLst>
              <a:ext uri="{FF2B5EF4-FFF2-40B4-BE49-F238E27FC236}">
                <a16:creationId xmlns:a16="http://schemas.microsoft.com/office/drawing/2014/main" id="{4BF079C9-BF12-08D5-843B-F4EAABD46595}"/>
              </a:ext>
            </a:extLst>
          </p:cNvPr>
          <p:cNvSpPr txBox="1">
            <a:spLocks/>
          </p:cNvSpPr>
          <p:nvPr/>
        </p:nvSpPr>
        <p:spPr>
          <a:xfrm>
            <a:off x="494429" y="73763"/>
            <a:ext cx="9692640" cy="109373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dirty="0"/>
              <a:t>The </a:t>
            </a:r>
            <a:r>
              <a:rPr lang="it-IT" sz="4000" baseline="30000" dirty="0"/>
              <a:t>24</a:t>
            </a:r>
            <a:r>
              <a:rPr lang="it-IT" sz="4000" dirty="0"/>
              <a:t>Mg(</a:t>
            </a:r>
            <a:r>
              <a:rPr lang="el-GR" sz="4000" dirty="0"/>
              <a:t>γ</a:t>
            </a:r>
            <a:r>
              <a:rPr lang="it-IT" sz="4000" dirty="0"/>
              <a:t>,</a:t>
            </a:r>
            <a:r>
              <a:rPr lang="el-GR" sz="4000" dirty="0"/>
              <a:t>α</a:t>
            </a:r>
            <a:r>
              <a:rPr lang="it-IT" sz="4000" dirty="0"/>
              <a:t>)</a:t>
            </a:r>
            <a:r>
              <a:rPr lang="it-IT" sz="4000" baseline="30000" dirty="0"/>
              <a:t>20</a:t>
            </a:r>
            <a:r>
              <a:rPr lang="it-IT" sz="4000" dirty="0"/>
              <a:t>Ne reaction</a:t>
            </a:r>
            <a:endParaRPr lang="it-IT" sz="4000" b="1" dirty="0">
              <a:effectLst>
                <a:outerShdw blurRad="38100" dist="38100" dir="2700000" algn="tl">
                  <a:srgbClr val="000000">
                    <a:alpha val="43137"/>
                  </a:srgbClr>
                </a:outerShdw>
              </a:effectLst>
            </a:endParaRPr>
          </a:p>
        </p:txBody>
      </p:sp>
      <p:pic>
        <p:nvPicPr>
          <p:cNvPr id="3" name="Immagine 2" descr="Immagine che contiene segnale&#10;&#10;Descrizione generata automaticamente">
            <a:extLst>
              <a:ext uri="{FF2B5EF4-FFF2-40B4-BE49-F238E27FC236}">
                <a16:creationId xmlns:a16="http://schemas.microsoft.com/office/drawing/2014/main" id="{B34C3D01-8F85-D9BD-8CDF-6B7D343E4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069" y="160965"/>
            <a:ext cx="866278" cy="633576"/>
          </a:xfrm>
          <a:prstGeom prst="rect">
            <a:avLst/>
          </a:prstGeom>
        </p:spPr>
      </p:pic>
      <p:sp>
        <p:nvSpPr>
          <p:cNvPr id="8" name="CasellaDiTesto 7">
            <a:extLst>
              <a:ext uri="{FF2B5EF4-FFF2-40B4-BE49-F238E27FC236}">
                <a16:creationId xmlns:a16="http://schemas.microsoft.com/office/drawing/2014/main" id="{D2D79CFD-AE69-5E3D-96A6-306C449E543C}"/>
              </a:ext>
            </a:extLst>
          </p:cNvPr>
          <p:cNvSpPr txBox="1"/>
          <p:nvPr/>
        </p:nvSpPr>
        <p:spPr>
          <a:xfrm>
            <a:off x="1985629" y="4720497"/>
            <a:ext cx="8413012" cy="1477328"/>
          </a:xfrm>
          <a:prstGeom prst="rect">
            <a:avLst/>
          </a:prstGeom>
          <a:noFill/>
        </p:spPr>
        <p:txBody>
          <a:bodyPr wrap="square">
            <a:spAutoFit/>
          </a:bodyPr>
          <a:lstStyle/>
          <a:p>
            <a:r>
              <a:rPr lang="it-IT" dirty="0" err="1">
                <a:solidFill>
                  <a:srgbClr val="FF0000"/>
                </a:solidFill>
                <a:latin typeface="Roboto" panose="02000000000000000000" pitchFamily="2" charset="0"/>
              </a:rPr>
              <a:t>Campaing</a:t>
            </a:r>
            <a:r>
              <a:rPr lang="it-IT" dirty="0">
                <a:solidFill>
                  <a:srgbClr val="FF0000"/>
                </a:solidFill>
                <a:latin typeface="Roboto" panose="02000000000000000000" pitchFamily="2" charset="0"/>
              </a:rPr>
              <a:t> measurement (Fall 2025)</a:t>
            </a:r>
            <a:br>
              <a:rPr lang="it-IT" b="0" i="0" dirty="0">
                <a:solidFill>
                  <a:srgbClr val="2C363A"/>
                </a:solidFill>
                <a:effectLst/>
                <a:latin typeface="Roboto" panose="02000000000000000000" pitchFamily="2" charset="0"/>
              </a:rPr>
            </a:br>
            <a:r>
              <a:rPr lang="it-IT" b="0" i="0" dirty="0">
                <a:solidFill>
                  <a:srgbClr val="2C363A"/>
                </a:solidFill>
                <a:effectLst/>
                <a:latin typeface="Roboto" panose="02000000000000000000" pitchFamily="2" charset="0"/>
              </a:rPr>
              <a:t>(1) Robin Smith et al., Sheffield Univ., UK, P-21-19, 9Be(</a:t>
            </a:r>
            <a:r>
              <a:rPr lang="it-IT" b="0" i="0" dirty="0" err="1">
                <a:solidFill>
                  <a:srgbClr val="2C363A"/>
                </a:solidFill>
                <a:effectLst/>
                <a:latin typeface="Roboto" panose="02000000000000000000" pitchFamily="2" charset="0"/>
              </a:rPr>
              <a:t>g,aa</a:t>
            </a:r>
            <a:r>
              <a:rPr lang="it-IT" b="0" i="0" dirty="0">
                <a:solidFill>
                  <a:srgbClr val="2C363A"/>
                </a:solidFill>
                <a:effectLst/>
                <a:latin typeface="Roboto" panose="02000000000000000000" pitchFamily="2" charset="0"/>
              </a:rPr>
              <a:t>)</a:t>
            </a:r>
          </a:p>
          <a:p>
            <a:pPr algn="l"/>
            <a:r>
              <a:rPr lang="it-IT" b="0" i="0" dirty="0">
                <a:solidFill>
                  <a:srgbClr val="2C363A"/>
                </a:solidFill>
                <a:effectLst/>
                <a:latin typeface="Roboto" panose="02000000000000000000" pitchFamily="2" charset="0"/>
              </a:rPr>
              <a:t>(2) Kelley </a:t>
            </a:r>
            <a:r>
              <a:rPr lang="it-IT" b="0" i="0" dirty="0" err="1">
                <a:solidFill>
                  <a:srgbClr val="2C363A"/>
                </a:solidFill>
                <a:effectLst/>
                <a:latin typeface="Roboto" panose="02000000000000000000" pitchFamily="2" charset="0"/>
              </a:rPr>
              <a:t>Chipps</a:t>
            </a:r>
            <a:r>
              <a:rPr lang="it-IT" b="0" i="0" dirty="0">
                <a:solidFill>
                  <a:srgbClr val="2C363A"/>
                </a:solidFill>
                <a:effectLst/>
                <a:latin typeface="Roboto" panose="02000000000000000000" pitchFamily="2" charset="0"/>
              </a:rPr>
              <a:t> et al., ORNL, P-10-23, </a:t>
            </a:r>
            <a:r>
              <a:rPr lang="it-IT" b="0" i="0" dirty="0" err="1">
                <a:solidFill>
                  <a:srgbClr val="2C363A"/>
                </a:solidFill>
                <a:effectLst/>
                <a:latin typeface="Roboto" panose="02000000000000000000" pitchFamily="2" charset="0"/>
              </a:rPr>
              <a:t>Photodisintegraiton</a:t>
            </a:r>
            <a:r>
              <a:rPr lang="it-IT" b="0" i="0" dirty="0">
                <a:solidFill>
                  <a:srgbClr val="2C363A"/>
                </a:solidFill>
                <a:effectLst/>
                <a:latin typeface="Roboto" panose="02000000000000000000" pitchFamily="2" charset="0"/>
              </a:rPr>
              <a:t> of p-</a:t>
            </a:r>
            <a:r>
              <a:rPr lang="it-IT" b="0" i="0" dirty="0" err="1">
                <a:solidFill>
                  <a:srgbClr val="2C363A"/>
                </a:solidFill>
                <a:effectLst/>
                <a:latin typeface="Roboto" panose="02000000000000000000" pitchFamily="2" charset="0"/>
              </a:rPr>
              <a:t>process</a:t>
            </a:r>
            <a:r>
              <a:rPr lang="it-IT" b="0" i="0" dirty="0">
                <a:solidFill>
                  <a:srgbClr val="2C363A"/>
                </a:solidFill>
                <a:effectLst/>
                <a:latin typeface="Roboto" panose="02000000000000000000" pitchFamily="2" charset="0"/>
              </a:rPr>
              <a:t> nuclei</a:t>
            </a:r>
          </a:p>
          <a:p>
            <a:pPr algn="l"/>
            <a:r>
              <a:rPr lang="it-IT" b="0" i="0" dirty="0">
                <a:solidFill>
                  <a:srgbClr val="2C363A"/>
                </a:solidFill>
                <a:effectLst/>
                <a:latin typeface="Roboto" panose="02000000000000000000" pitchFamily="2" charset="0"/>
              </a:rPr>
              <a:t>(3) G. L. Guardo et al., INFN, </a:t>
            </a:r>
            <a:r>
              <a:rPr lang="it-IT" b="0" i="0" dirty="0" err="1">
                <a:solidFill>
                  <a:srgbClr val="2C363A"/>
                </a:solidFill>
                <a:effectLst/>
                <a:latin typeface="Roboto" panose="02000000000000000000" pitchFamily="2" charset="0"/>
              </a:rPr>
              <a:t>Italy</a:t>
            </a:r>
            <a:r>
              <a:rPr lang="it-IT" b="0" i="0" dirty="0">
                <a:solidFill>
                  <a:srgbClr val="2C363A"/>
                </a:solidFill>
                <a:effectLst/>
                <a:latin typeface="Roboto" panose="02000000000000000000" pitchFamily="2" charset="0"/>
              </a:rPr>
              <a:t>, P-09-24, 24Mg(g, a) cross-</a:t>
            </a:r>
            <a:r>
              <a:rPr lang="it-IT" b="0" i="0" dirty="0" err="1">
                <a:solidFill>
                  <a:srgbClr val="2C363A"/>
                </a:solidFill>
                <a:effectLst/>
                <a:latin typeface="Roboto" panose="02000000000000000000" pitchFamily="2" charset="0"/>
              </a:rPr>
              <a:t>section</a:t>
            </a:r>
            <a:r>
              <a:rPr lang="it-IT" b="0" i="0" dirty="0">
                <a:solidFill>
                  <a:srgbClr val="2C363A"/>
                </a:solidFill>
                <a:effectLst/>
                <a:latin typeface="Roboto" panose="02000000000000000000" pitchFamily="2" charset="0"/>
              </a:rPr>
              <a:t> </a:t>
            </a:r>
            <a:r>
              <a:rPr lang="it-IT" b="0" i="0" dirty="0" err="1">
                <a:solidFill>
                  <a:srgbClr val="2C363A"/>
                </a:solidFill>
                <a:effectLst/>
                <a:latin typeface="Roboto" panose="02000000000000000000" pitchFamily="2" charset="0"/>
              </a:rPr>
              <a:t>measurements</a:t>
            </a:r>
            <a:endParaRPr lang="it-IT" b="0" i="0" dirty="0">
              <a:solidFill>
                <a:srgbClr val="2C363A"/>
              </a:solidFill>
              <a:effectLst/>
              <a:latin typeface="Roboto" panose="02000000000000000000" pitchFamily="2" charset="0"/>
            </a:endParaRPr>
          </a:p>
        </p:txBody>
      </p:sp>
    </p:spTree>
    <p:extLst>
      <p:ext uri="{BB962C8B-B14F-4D97-AF65-F5344CB8AC3E}">
        <p14:creationId xmlns:p14="http://schemas.microsoft.com/office/powerpoint/2010/main" val="320866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395CC-46FC-992E-176C-039CA1F4743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2C91608-7BD2-C338-7C4E-C5F1105F9486}"/>
              </a:ext>
            </a:extLst>
          </p:cNvPr>
          <p:cNvSpPr txBox="1">
            <a:spLocks/>
          </p:cNvSpPr>
          <p:nvPr/>
        </p:nvSpPr>
        <p:spPr>
          <a:xfrm>
            <a:off x="494429" y="73763"/>
            <a:ext cx="9692640" cy="109373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a:t>
            </a:r>
            <a:r>
              <a:rPr lang="en-US" baseline="30000" dirty="0"/>
              <a:t>19</a:t>
            </a:r>
            <a:r>
              <a:rPr lang="en-US" dirty="0"/>
              <a:t>F(</a:t>
            </a:r>
            <a:r>
              <a:rPr lang="en-US" dirty="0" err="1"/>
              <a:t>γ,n</a:t>
            </a:r>
            <a:r>
              <a:rPr lang="en-US" dirty="0"/>
              <a:t>)</a:t>
            </a:r>
            <a:r>
              <a:rPr lang="en-US" baseline="30000" dirty="0"/>
              <a:t>18</a:t>
            </a:r>
            <a:r>
              <a:rPr lang="en-US" dirty="0"/>
              <a:t>F experiment</a:t>
            </a:r>
            <a:endParaRPr lang="it-IT" b="1" dirty="0">
              <a:effectLst>
                <a:outerShdw blurRad="38100" dist="38100" dir="2700000" algn="tl">
                  <a:srgbClr val="000000">
                    <a:alpha val="43137"/>
                  </a:srgbClr>
                </a:outerShdw>
              </a:effectLst>
            </a:endParaRPr>
          </a:p>
        </p:txBody>
      </p:sp>
      <p:pic>
        <p:nvPicPr>
          <p:cNvPr id="3" name="Immagine 2" descr="Immagine che contiene segnale&#10;&#10;Descrizione generata automaticamente">
            <a:extLst>
              <a:ext uri="{FF2B5EF4-FFF2-40B4-BE49-F238E27FC236}">
                <a16:creationId xmlns:a16="http://schemas.microsoft.com/office/drawing/2014/main" id="{49709A43-26E9-5A95-8255-297E2F9C0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069" y="160965"/>
            <a:ext cx="866278" cy="633576"/>
          </a:xfrm>
          <a:prstGeom prst="rect">
            <a:avLst/>
          </a:prstGeom>
        </p:spPr>
      </p:pic>
      <p:pic>
        <p:nvPicPr>
          <p:cNvPr id="11" name="Picture 3">
            <a:extLst>
              <a:ext uri="{FF2B5EF4-FFF2-40B4-BE49-F238E27FC236}">
                <a16:creationId xmlns:a16="http://schemas.microsoft.com/office/drawing/2014/main" id="{B13C2A27-E066-63E2-D134-F2B6023B0ED1}"/>
              </a:ext>
            </a:extLst>
          </p:cNvPr>
          <p:cNvPicPr>
            <a:picLocks noChangeAspect="1"/>
          </p:cNvPicPr>
          <p:nvPr/>
        </p:nvPicPr>
        <p:blipFill>
          <a:blip r:embed="rId3"/>
          <a:stretch>
            <a:fillRect/>
          </a:stretch>
        </p:blipFill>
        <p:spPr>
          <a:xfrm>
            <a:off x="696648" y="1249789"/>
            <a:ext cx="3259656" cy="5105291"/>
          </a:xfrm>
          <a:prstGeom prst="rect">
            <a:avLst/>
          </a:prstGeom>
        </p:spPr>
      </p:pic>
      <p:sp>
        <p:nvSpPr>
          <p:cNvPr id="14" name="CasellaDiTesto 13">
            <a:extLst>
              <a:ext uri="{FF2B5EF4-FFF2-40B4-BE49-F238E27FC236}">
                <a16:creationId xmlns:a16="http://schemas.microsoft.com/office/drawing/2014/main" id="{ED10EB5B-EC30-6253-9C38-E0067F944820}"/>
              </a:ext>
            </a:extLst>
          </p:cNvPr>
          <p:cNvSpPr txBox="1"/>
          <p:nvPr/>
        </p:nvSpPr>
        <p:spPr>
          <a:xfrm>
            <a:off x="4525732" y="1321415"/>
            <a:ext cx="6094476"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kern="0" dirty="0">
                <a:latin typeface="Calibri" panose="020F0502020204030204" pitchFamily="34" charset="0"/>
                <a:ea typeface="SimSun" panose="02010600030101010101" pitchFamily="2" charset="-122"/>
              </a:rPr>
              <a:t>A</a:t>
            </a:r>
            <a:r>
              <a:rPr lang="en-US" sz="1800" kern="0" dirty="0">
                <a:effectLst/>
                <a:latin typeface="Calibri" panose="020F0502020204030204" pitchFamily="34" charset="0"/>
                <a:ea typeface="SimSun" panose="02010600030101010101" pitchFamily="2" charset="-122"/>
              </a:rPr>
              <a:t> high-precision measurement of the photo-neutron reaction cross sections for </a:t>
            </a:r>
            <a:r>
              <a:rPr lang="en-US" sz="1800" kern="0" baseline="30000" dirty="0">
                <a:effectLst/>
                <a:latin typeface="Calibri" panose="020F0502020204030204" pitchFamily="34" charset="0"/>
                <a:ea typeface="SimSun" panose="02010600030101010101" pitchFamily="2" charset="-122"/>
              </a:rPr>
              <a:t>19</a:t>
            </a:r>
            <a:r>
              <a:rPr lang="en-US" sz="1800" kern="0" dirty="0">
                <a:effectLst/>
                <a:latin typeface="Calibri" panose="020F0502020204030204" pitchFamily="34" charset="0"/>
                <a:ea typeface="SimSun" panose="02010600030101010101" pitchFamily="2" charset="-122"/>
              </a:rPr>
              <a:t>F which </a:t>
            </a:r>
            <a:r>
              <a:rPr lang="en-US" sz="1800" dirty="0">
                <a:effectLst/>
                <a:latin typeface="Calibri" panose="020F0502020204030204" pitchFamily="34" charset="0"/>
                <a:ea typeface="SimSun" panose="02010600030101010101" pitchFamily="2" charset="-122"/>
                <a:cs typeface="Times New Roman" panose="02020603050405020304" pitchFamily="18" charset="0"/>
              </a:rPr>
              <a:t>can be used to determine the </a:t>
            </a:r>
            <a:r>
              <a:rPr lang="en-US" sz="1800" baseline="30000" dirty="0">
                <a:effectLst/>
                <a:latin typeface="Calibri" panose="020F0502020204030204" pitchFamily="34" charset="0"/>
                <a:ea typeface="SimSun" panose="02010600030101010101" pitchFamily="2" charset="-122"/>
                <a:cs typeface="Times New Roman" panose="02020603050405020304" pitchFamily="18" charset="0"/>
              </a:rPr>
              <a:t>18</a:t>
            </a:r>
            <a:r>
              <a:rPr lang="en-US" sz="1800" dirty="0">
                <a:effectLst/>
                <a:latin typeface="Calibri" panose="020F0502020204030204" pitchFamily="34" charset="0"/>
                <a:ea typeface="SimSun" panose="02010600030101010101" pitchFamily="2" charset="-122"/>
                <a:cs typeface="Times New Roman" panose="02020603050405020304" pitchFamily="18" charset="0"/>
              </a:rPr>
              <a:t>F(</a:t>
            </a:r>
            <a:r>
              <a:rPr lang="en-US" sz="1800" dirty="0" err="1">
                <a:effectLst/>
                <a:latin typeface="Calibri" panose="020F0502020204030204" pitchFamily="34" charset="0"/>
                <a:ea typeface="SimSun" panose="02010600030101010101" pitchFamily="2" charset="-122"/>
                <a:cs typeface="Times New Roman" panose="02020603050405020304" pitchFamily="18" charset="0"/>
              </a:rPr>
              <a:t>n,</a:t>
            </a:r>
            <a:r>
              <a:rPr lang="en-US" sz="1800" dirty="0" err="1">
                <a:effectLst/>
                <a:latin typeface="Calibri" panose="020F0502020204030204" pitchFamily="34" charset="0"/>
                <a:ea typeface="SimSun" panose="02010600030101010101" pitchFamily="2" charset="-122"/>
              </a:rPr>
              <a:t>γ</a:t>
            </a:r>
            <a:r>
              <a:rPr lang="en-US" sz="1800" dirty="0">
                <a:effectLst/>
                <a:latin typeface="Calibri" panose="020F0502020204030204" pitchFamily="34" charset="0"/>
                <a:ea typeface="SimSun" panose="02010600030101010101" pitchFamily="2" charset="-122"/>
                <a:cs typeface="Times New Roman" panose="02020603050405020304" pitchFamily="18" charset="0"/>
              </a:rPr>
              <a:t>)</a:t>
            </a:r>
            <a:r>
              <a:rPr lang="en-US" sz="1800" baseline="30000" dirty="0">
                <a:effectLst/>
                <a:latin typeface="Calibri" panose="020F0502020204030204" pitchFamily="34" charset="0"/>
                <a:ea typeface="SimSun" panose="02010600030101010101" pitchFamily="2" charset="-122"/>
                <a:cs typeface="Times New Roman" panose="02020603050405020304" pitchFamily="18" charset="0"/>
              </a:rPr>
              <a:t>19</a:t>
            </a:r>
            <a:r>
              <a:rPr lang="en-US" sz="1800" dirty="0">
                <a:effectLst/>
                <a:latin typeface="Calibri" panose="020F0502020204030204" pitchFamily="34" charset="0"/>
                <a:ea typeface="SimSun" panose="02010600030101010101" pitchFamily="2" charset="-122"/>
                <a:cs typeface="Times New Roman" panose="02020603050405020304" pitchFamily="18" charset="0"/>
              </a:rPr>
              <a:t>F reaction rate. Furthermore, the </a:t>
            </a:r>
            <a:r>
              <a:rPr lang="en-US" sz="1800" baseline="30000" dirty="0">
                <a:effectLst/>
                <a:latin typeface="Calibri" panose="020F0502020204030204" pitchFamily="34" charset="0"/>
                <a:ea typeface="SimSun" panose="02010600030101010101" pitchFamily="2" charset="-122"/>
                <a:cs typeface="Times New Roman" panose="02020603050405020304" pitchFamily="18" charset="0"/>
              </a:rPr>
              <a:t>18</a:t>
            </a:r>
            <a:r>
              <a:rPr lang="en-US" sz="1800" dirty="0">
                <a:effectLst/>
                <a:latin typeface="Calibri" panose="020F0502020204030204" pitchFamily="34" charset="0"/>
                <a:ea typeface="SimSun" panose="02010600030101010101" pitchFamily="2" charset="-122"/>
                <a:cs typeface="Times New Roman" panose="02020603050405020304" pitchFamily="18" charset="0"/>
              </a:rPr>
              <a:t>F(</a:t>
            </a:r>
            <a:r>
              <a:rPr lang="en-US" sz="1800" dirty="0" err="1">
                <a:effectLst/>
                <a:latin typeface="Calibri" panose="020F0502020204030204" pitchFamily="34" charset="0"/>
                <a:ea typeface="SimSun" panose="02010600030101010101" pitchFamily="2" charset="-122"/>
                <a:cs typeface="Times New Roman" panose="02020603050405020304" pitchFamily="18" charset="0"/>
              </a:rPr>
              <a:t>p,</a:t>
            </a:r>
            <a:r>
              <a:rPr lang="en-US" sz="1800" dirty="0" err="1">
                <a:effectLst/>
                <a:latin typeface="Calibri" panose="020F0502020204030204" pitchFamily="34" charset="0"/>
                <a:ea typeface="SimSun" panose="02010600030101010101" pitchFamily="2" charset="-122"/>
              </a:rPr>
              <a:t>γ</a:t>
            </a:r>
            <a:r>
              <a:rPr lang="en-US" sz="1800" dirty="0">
                <a:effectLst/>
                <a:latin typeface="Calibri" panose="020F0502020204030204" pitchFamily="34" charset="0"/>
                <a:ea typeface="SimSun" panose="02010600030101010101" pitchFamily="2" charset="-122"/>
                <a:cs typeface="Times New Roman" panose="02020603050405020304" pitchFamily="18" charset="0"/>
              </a:rPr>
              <a:t>)</a:t>
            </a:r>
            <a:r>
              <a:rPr lang="en-US" sz="1800" baseline="30000" dirty="0">
                <a:effectLst/>
                <a:latin typeface="Calibri" panose="020F0502020204030204" pitchFamily="34" charset="0"/>
                <a:ea typeface="SimSun" panose="02010600030101010101" pitchFamily="2" charset="-122"/>
                <a:cs typeface="Times New Roman" panose="02020603050405020304" pitchFamily="18" charset="0"/>
              </a:rPr>
              <a:t>19</a:t>
            </a:r>
            <a:r>
              <a:rPr lang="en-US" sz="1800" dirty="0">
                <a:effectLst/>
                <a:latin typeface="Calibri" panose="020F0502020204030204" pitchFamily="34" charset="0"/>
                <a:ea typeface="SimSun" panose="02010600030101010101" pitchFamily="2" charset="-122"/>
                <a:cs typeface="Times New Roman" panose="02020603050405020304" pitchFamily="18" charset="0"/>
              </a:rPr>
              <a:t>Ne reaction is an important reaction in the CNO cycle. The properties of </a:t>
            </a:r>
            <a:r>
              <a:rPr lang="en-US" sz="1800" baseline="30000" dirty="0">
                <a:effectLst/>
                <a:latin typeface="Calibri" panose="020F0502020204030204" pitchFamily="34" charset="0"/>
                <a:ea typeface="SimSun" panose="02010600030101010101" pitchFamily="2" charset="-122"/>
                <a:cs typeface="Times New Roman" panose="02020603050405020304" pitchFamily="18" charset="0"/>
              </a:rPr>
              <a:t>18</a:t>
            </a:r>
            <a:r>
              <a:rPr lang="en-US" sz="1800" dirty="0">
                <a:effectLst/>
                <a:latin typeface="Calibri" panose="020F0502020204030204" pitchFamily="34" charset="0"/>
                <a:ea typeface="SimSun" panose="02010600030101010101" pitchFamily="2" charset="-122"/>
                <a:cs typeface="Times New Roman" panose="02020603050405020304" pitchFamily="18" charset="0"/>
              </a:rPr>
              <a:t>F(</a:t>
            </a:r>
            <a:r>
              <a:rPr lang="en-US" sz="1800" dirty="0" err="1">
                <a:effectLst/>
                <a:latin typeface="Calibri" panose="020F0502020204030204" pitchFamily="34" charset="0"/>
                <a:ea typeface="SimSun" panose="02010600030101010101" pitchFamily="2" charset="-122"/>
                <a:cs typeface="Times New Roman" panose="02020603050405020304" pitchFamily="18" charset="0"/>
              </a:rPr>
              <a:t>n,</a:t>
            </a:r>
            <a:r>
              <a:rPr lang="en-US" sz="1800" dirty="0" err="1">
                <a:effectLst/>
                <a:latin typeface="Calibri" panose="020F0502020204030204" pitchFamily="34" charset="0"/>
                <a:ea typeface="SimSun" panose="02010600030101010101" pitchFamily="2" charset="-122"/>
              </a:rPr>
              <a:t>γ</a:t>
            </a:r>
            <a:r>
              <a:rPr lang="en-US" sz="1800" dirty="0">
                <a:effectLst/>
                <a:latin typeface="Calibri" panose="020F0502020204030204" pitchFamily="34" charset="0"/>
                <a:ea typeface="SimSun" panose="02010600030101010101" pitchFamily="2" charset="-122"/>
                <a:cs typeface="Times New Roman" panose="02020603050405020304" pitchFamily="18" charset="0"/>
              </a:rPr>
              <a:t>)</a:t>
            </a:r>
            <a:r>
              <a:rPr lang="en-US" sz="1800" baseline="30000" dirty="0">
                <a:effectLst/>
                <a:latin typeface="Calibri" panose="020F0502020204030204" pitchFamily="34" charset="0"/>
                <a:ea typeface="SimSun" panose="02010600030101010101" pitchFamily="2" charset="-122"/>
                <a:cs typeface="Times New Roman" panose="02020603050405020304" pitchFamily="18" charset="0"/>
              </a:rPr>
              <a:t>19</a:t>
            </a:r>
            <a:r>
              <a:rPr lang="en-US" sz="1800" dirty="0">
                <a:effectLst/>
                <a:latin typeface="Calibri" panose="020F0502020204030204" pitchFamily="34" charset="0"/>
                <a:ea typeface="SimSun" panose="02010600030101010101" pitchFamily="2" charset="-122"/>
                <a:cs typeface="Times New Roman" panose="02020603050405020304" pitchFamily="18" charset="0"/>
              </a:rPr>
              <a:t>F reaction can be used to constrain the reaction properties of </a:t>
            </a:r>
            <a:r>
              <a:rPr lang="en-US" sz="1800" baseline="30000" dirty="0">
                <a:effectLst/>
                <a:latin typeface="Calibri" panose="020F0502020204030204" pitchFamily="34" charset="0"/>
                <a:ea typeface="SimSun" panose="02010600030101010101" pitchFamily="2" charset="-122"/>
                <a:cs typeface="Times New Roman" panose="02020603050405020304" pitchFamily="18" charset="0"/>
              </a:rPr>
              <a:t>18</a:t>
            </a:r>
            <a:r>
              <a:rPr lang="en-US" sz="1800" dirty="0">
                <a:effectLst/>
                <a:latin typeface="Calibri" panose="020F0502020204030204" pitchFamily="34" charset="0"/>
                <a:ea typeface="SimSun" panose="02010600030101010101" pitchFamily="2" charset="-122"/>
                <a:cs typeface="Times New Roman" panose="02020603050405020304" pitchFamily="18" charset="0"/>
              </a:rPr>
              <a:t>F(</a:t>
            </a:r>
            <a:r>
              <a:rPr lang="en-US" sz="1800" dirty="0" err="1">
                <a:effectLst/>
                <a:latin typeface="Calibri" panose="020F0502020204030204" pitchFamily="34" charset="0"/>
                <a:ea typeface="SimSun" panose="02010600030101010101" pitchFamily="2" charset="-122"/>
                <a:cs typeface="Times New Roman" panose="02020603050405020304" pitchFamily="18" charset="0"/>
              </a:rPr>
              <a:t>p,</a:t>
            </a:r>
            <a:r>
              <a:rPr lang="en-US" sz="1800" dirty="0" err="1">
                <a:effectLst/>
                <a:latin typeface="Calibri" panose="020F0502020204030204" pitchFamily="34" charset="0"/>
                <a:ea typeface="SimSun" panose="02010600030101010101" pitchFamily="2" charset="-122"/>
              </a:rPr>
              <a:t>γ</a:t>
            </a:r>
            <a:r>
              <a:rPr lang="en-US" sz="1800" dirty="0">
                <a:effectLst/>
                <a:latin typeface="Calibri" panose="020F0502020204030204" pitchFamily="34" charset="0"/>
                <a:ea typeface="SimSun" panose="02010600030101010101" pitchFamily="2" charset="-122"/>
                <a:cs typeface="Times New Roman" panose="02020603050405020304" pitchFamily="18" charset="0"/>
              </a:rPr>
              <a:t>)</a:t>
            </a:r>
            <a:r>
              <a:rPr lang="en-US" sz="1800" baseline="30000" dirty="0">
                <a:effectLst/>
                <a:latin typeface="Calibri" panose="020F0502020204030204" pitchFamily="34" charset="0"/>
                <a:ea typeface="SimSun" panose="02010600030101010101" pitchFamily="2" charset="-122"/>
                <a:cs typeface="Times New Roman" panose="02020603050405020304" pitchFamily="18" charset="0"/>
              </a:rPr>
              <a:t>19</a:t>
            </a:r>
            <a:r>
              <a:rPr lang="en-US" sz="1800" dirty="0">
                <a:effectLst/>
                <a:latin typeface="Calibri" panose="020F0502020204030204" pitchFamily="34" charset="0"/>
                <a:ea typeface="SimSun" panose="02010600030101010101" pitchFamily="2" charset="-122"/>
                <a:cs typeface="Times New Roman" panose="02020603050405020304" pitchFamily="18" charset="0"/>
              </a:rPr>
              <a:t>Ne due to the fact that </a:t>
            </a:r>
            <a:r>
              <a:rPr lang="en-US" sz="1800" baseline="30000" dirty="0">
                <a:effectLst/>
                <a:latin typeface="Calibri" panose="020F0502020204030204" pitchFamily="34" charset="0"/>
                <a:ea typeface="SimSun" panose="02010600030101010101" pitchFamily="2" charset="-122"/>
                <a:cs typeface="Times New Roman" panose="02020603050405020304" pitchFamily="18" charset="0"/>
              </a:rPr>
              <a:t>19</a:t>
            </a:r>
            <a:r>
              <a:rPr lang="en-US" sz="1800" dirty="0">
                <a:effectLst/>
                <a:latin typeface="Calibri" panose="020F0502020204030204" pitchFamily="34" charset="0"/>
                <a:ea typeface="SimSun" panose="02010600030101010101" pitchFamily="2" charset="-122"/>
                <a:cs typeface="Times New Roman" panose="02020603050405020304" pitchFamily="18" charset="0"/>
              </a:rPr>
              <a:t>F-</a:t>
            </a:r>
            <a:r>
              <a:rPr lang="en-US" sz="1800" baseline="30000" dirty="0">
                <a:effectLst/>
                <a:latin typeface="Calibri" panose="020F0502020204030204" pitchFamily="34" charset="0"/>
                <a:ea typeface="SimSun" panose="02010600030101010101" pitchFamily="2" charset="-122"/>
                <a:cs typeface="Times New Roman" panose="02020603050405020304" pitchFamily="18" charset="0"/>
              </a:rPr>
              <a:t>19</a:t>
            </a:r>
            <a:r>
              <a:rPr lang="en-US" sz="1800" dirty="0">
                <a:effectLst/>
                <a:latin typeface="Calibri" panose="020F0502020204030204" pitchFamily="34" charset="0"/>
                <a:ea typeface="SimSun" panose="02010600030101010101" pitchFamily="2" charset="-122"/>
                <a:cs typeface="Times New Roman" panose="02020603050405020304" pitchFamily="18" charset="0"/>
              </a:rPr>
              <a:t>Ne are mirror nuclei. </a:t>
            </a:r>
            <a:endParaRPr lang="it-IT" dirty="0"/>
          </a:p>
        </p:txBody>
      </p:sp>
      <p:sp>
        <p:nvSpPr>
          <p:cNvPr id="16" name="CasellaDiTesto 15">
            <a:extLst>
              <a:ext uri="{FF2B5EF4-FFF2-40B4-BE49-F238E27FC236}">
                <a16:creationId xmlns:a16="http://schemas.microsoft.com/office/drawing/2014/main" id="{5811BDEC-77B1-7D0C-123D-77CDD268C072}"/>
              </a:ext>
            </a:extLst>
          </p:cNvPr>
          <p:cNvSpPr txBox="1"/>
          <p:nvPr/>
        </p:nvSpPr>
        <p:spPr>
          <a:xfrm>
            <a:off x="4525732" y="3694948"/>
            <a:ext cx="6094476" cy="2031325"/>
          </a:xfrm>
          <a:prstGeom prst="rect">
            <a:avLst/>
          </a:prstGeom>
          <a:noFill/>
        </p:spPr>
        <p:txBody>
          <a:bodyPr wrap="square">
            <a:spAutoFit/>
          </a:bodyPr>
          <a:lstStyle/>
          <a:p>
            <a:r>
              <a:rPr lang="en-US" kern="0" dirty="0">
                <a:latin typeface="Calibri" panose="020F0502020204030204" pitchFamily="34" charset="0"/>
                <a:ea typeface="SimSun" panose="02010600030101010101" pitchFamily="2" charset="-122"/>
              </a:rPr>
              <a:t>P</a:t>
            </a:r>
            <a:r>
              <a:rPr lang="en-US" sz="1800" kern="0" dirty="0">
                <a:effectLst/>
                <a:latin typeface="Calibri" panose="020F0502020204030204" pitchFamily="34" charset="0"/>
                <a:ea typeface="SimSun" panose="02010600030101010101" pitchFamily="2" charset="-122"/>
              </a:rPr>
              <a:t>roject leader: </a:t>
            </a:r>
            <a:r>
              <a:rPr lang="en-US" sz="1800" kern="0" dirty="0" err="1">
                <a:effectLst/>
                <a:latin typeface="Calibri" panose="020F0502020204030204" pitchFamily="34" charset="0"/>
                <a:ea typeface="SimSun" panose="02010600030101010101" pitchFamily="2" charset="-122"/>
              </a:rPr>
              <a:t>Dimiter</a:t>
            </a:r>
            <a:r>
              <a:rPr lang="en-US" sz="1800" kern="0" dirty="0">
                <a:effectLst/>
                <a:latin typeface="Calibri" panose="020F0502020204030204" pitchFamily="34" charset="0"/>
                <a:ea typeface="SimSun" panose="02010600030101010101" pitchFamily="2" charset="-122"/>
              </a:rPr>
              <a:t> L. </a:t>
            </a:r>
            <a:r>
              <a:rPr lang="en-US" sz="1800" kern="0" dirty="0" err="1">
                <a:effectLst/>
                <a:latin typeface="Calibri" panose="020F0502020204030204" pitchFamily="34" charset="0"/>
                <a:ea typeface="SimSun" panose="02010600030101010101" pitchFamily="2" charset="-122"/>
              </a:rPr>
              <a:t>Balabanski</a:t>
            </a:r>
            <a:br>
              <a:rPr lang="en-US" sz="1800" kern="0" dirty="0">
                <a:effectLst/>
                <a:latin typeface="Calibri" panose="020F0502020204030204" pitchFamily="34" charset="0"/>
                <a:ea typeface="SimSun" panose="02010600030101010101" pitchFamily="2" charset="-122"/>
              </a:rPr>
            </a:br>
            <a:r>
              <a:rPr lang="en-US" sz="1800" kern="0" dirty="0">
                <a:effectLst/>
                <a:latin typeface="Calibri" panose="020F0502020204030204" pitchFamily="34" charset="0"/>
                <a:ea typeface="SimSun" panose="02010600030101010101" pitchFamily="2" charset="-122"/>
              </a:rPr>
              <a:t>ELI-NP Team: P-A </a:t>
            </a:r>
            <a:r>
              <a:rPr lang="en-US" sz="1800" kern="0" dirty="0" err="1">
                <a:effectLst/>
                <a:latin typeface="Calibri" panose="020F0502020204030204" pitchFamily="34" charset="0"/>
                <a:ea typeface="SimSun" panose="02010600030101010101" pitchFamily="2" charset="-122"/>
              </a:rPr>
              <a:t>Söderström</a:t>
            </a:r>
            <a:r>
              <a:rPr lang="en-US" sz="1800" kern="0" dirty="0">
                <a:effectLst/>
                <a:latin typeface="Calibri" panose="020F0502020204030204" pitchFamily="34" charset="0"/>
                <a:ea typeface="SimSun" panose="02010600030101010101" pitchFamily="2" charset="-122"/>
              </a:rPr>
              <a:t>, A. </a:t>
            </a:r>
            <a:r>
              <a:rPr lang="en-US" sz="1800" kern="0" dirty="0" err="1">
                <a:effectLst/>
                <a:latin typeface="Calibri" panose="020F0502020204030204" pitchFamily="34" charset="0"/>
                <a:ea typeface="SimSun" panose="02010600030101010101" pitchFamily="2" charset="-122"/>
              </a:rPr>
              <a:t>Kusoglu</a:t>
            </a:r>
            <a:r>
              <a:rPr lang="en-US" sz="1800" kern="0" dirty="0">
                <a:effectLst/>
                <a:latin typeface="Calibri" panose="020F0502020204030204" pitchFamily="34" charset="0"/>
                <a:ea typeface="SimSun" panose="02010600030101010101" pitchFamily="2" charset="-122"/>
              </a:rPr>
              <a:t>, D. </a:t>
            </a:r>
            <a:r>
              <a:rPr lang="en-US" sz="1800" kern="0" dirty="0" err="1">
                <a:effectLst/>
                <a:latin typeface="Calibri" panose="020F0502020204030204" pitchFamily="34" charset="0"/>
                <a:ea typeface="SimSun" panose="02010600030101010101" pitchFamily="2" charset="-122"/>
              </a:rPr>
              <a:t>Testov</a:t>
            </a:r>
            <a:r>
              <a:rPr lang="en-US" sz="1800" kern="0" dirty="0">
                <a:effectLst/>
                <a:latin typeface="Calibri" panose="020F0502020204030204" pitchFamily="34" charset="0"/>
                <a:ea typeface="SimSun" panose="02010600030101010101" pitchFamily="2" charset="-122"/>
              </a:rPr>
              <a:t> and Y. Xu</a:t>
            </a:r>
            <a:br>
              <a:rPr lang="en-US" sz="1800" kern="0" dirty="0">
                <a:effectLst/>
                <a:latin typeface="Calibri" panose="020F0502020204030204" pitchFamily="34" charset="0"/>
                <a:ea typeface="SimSun" panose="02010600030101010101" pitchFamily="2" charset="-122"/>
              </a:rPr>
            </a:br>
            <a:r>
              <a:rPr lang="en-US" sz="1800" kern="0" dirty="0">
                <a:effectLst/>
                <a:latin typeface="Calibri" panose="020F0502020204030204" pitchFamily="34" charset="0"/>
                <a:ea typeface="SimSun" panose="02010600030101010101" pitchFamily="2" charset="-122"/>
              </a:rPr>
              <a:t>University of South China: Wen Luo and his team </a:t>
            </a:r>
            <a:br>
              <a:rPr lang="en-US" sz="1800" kern="0" dirty="0">
                <a:effectLst/>
                <a:latin typeface="Calibri" panose="020F0502020204030204" pitchFamily="34" charset="0"/>
                <a:ea typeface="SimSun" panose="02010600030101010101" pitchFamily="2" charset="-122"/>
              </a:rPr>
            </a:br>
            <a:r>
              <a:rPr lang="en-US" sz="1800" kern="0" dirty="0" err="1">
                <a:effectLst/>
                <a:latin typeface="Calibri" panose="020F0502020204030204" pitchFamily="34" charset="0"/>
                <a:ea typeface="SimSun" panose="02010600030101010101" pitchFamily="2" charset="-122"/>
              </a:rPr>
              <a:t>Beihang</a:t>
            </a:r>
            <a:r>
              <a:rPr lang="en-US" sz="1800" kern="0" dirty="0">
                <a:effectLst/>
                <a:latin typeface="Calibri" panose="020F0502020204030204" pitchFamily="34" charset="0"/>
                <a:ea typeface="SimSun" panose="02010600030101010101" pitchFamily="2" charset="-122"/>
              </a:rPr>
              <a:t> University: Sun </a:t>
            </a:r>
            <a:r>
              <a:rPr lang="en-US" sz="1800" kern="0" dirty="0" err="1">
                <a:effectLst/>
                <a:latin typeface="Calibri" panose="020F0502020204030204" pitchFamily="34" charset="0"/>
                <a:ea typeface="SimSun" panose="02010600030101010101" pitchFamily="2" charset="-122"/>
              </a:rPr>
              <a:t>Baohua</a:t>
            </a:r>
            <a:r>
              <a:rPr lang="en-US" sz="1800" kern="0" dirty="0">
                <a:effectLst/>
                <a:latin typeface="Calibri" panose="020F0502020204030204" pitchFamily="34" charset="0"/>
                <a:ea typeface="SimSun" panose="02010600030101010101" pitchFamily="2" charset="-122"/>
              </a:rPr>
              <a:t> </a:t>
            </a:r>
            <a:br>
              <a:rPr lang="en-US" sz="1800" kern="0" dirty="0">
                <a:effectLst/>
                <a:latin typeface="Calibri" panose="020F0502020204030204" pitchFamily="34" charset="0"/>
                <a:ea typeface="SimSun" panose="02010600030101010101" pitchFamily="2" charset="-122"/>
              </a:rPr>
            </a:br>
            <a:r>
              <a:rPr lang="en-US" sz="1800" kern="0" dirty="0">
                <a:effectLst/>
                <a:latin typeface="Calibri" panose="020F0502020204030204" pitchFamily="34" charset="0"/>
                <a:ea typeface="SimSun" panose="02010600030101010101" pitchFamily="2" charset="-122"/>
              </a:rPr>
              <a:t>IIT Ropar: Deepika Choudhury </a:t>
            </a:r>
            <a:br>
              <a:rPr lang="en-US" sz="1800" kern="0" dirty="0">
                <a:effectLst/>
                <a:latin typeface="Calibri" panose="020F0502020204030204" pitchFamily="34" charset="0"/>
                <a:ea typeface="SimSun" panose="02010600030101010101" pitchFamily="2" charset="-122"/>
              </a:rPr>
            </a:br>
            <a:r>
              <a:rPr lang="en-US" sz="1800" kern="0" dirty="0">
                <a:effectLst/>
                <a:latin typeface="Calibri" panose="020F0502020204030204" pitchFamily="34" charset="0"/>
                <a:ea typeface="SimSun" panose="02010600030101010101" pitchFamily="2" charset="-122"/>
              </a:rPr>
              <a:t>NPL, UK: Giuseppe Lorusso</a:t>
            </a:r>
          </a:p>
          <a:p>
            <a:r>
              <a:rPr lang="en-US" kern="0" dirty="0">
                <a:latin typeface="Calibri" panose="020F0502020204030204" pitchFamily="34" charset="0"/>
                <a:ea typeface="SimSun" panose="02010600030101010101" pitchFamily="2" charset="-122"/>
              </a:rPr>
              <a:t>INFN-LNS: G.L. Guardo, D. </a:t>
            </a:r>
            <a:r>
              <a:rPr lang="en-US" kern="0" dirty="0" err="1">
                <a:latin typeface="Calibri" panose="020F0502020204030204" pitchFamily="34" charset="0"/>
                <a:ea typeface="SimSun" panose="02010600030101010101" pitchFamily="2" charset="-122"/>
              </a:rPr>
              <a:t>Lattuada</a:t>
            </a:r>
            <a:r>
              <a:rPr lang="en-US" kern="0" dirty="0">
                <a:latin typeface="Calibri" panose="020F0502020204030204" pitchFamily="34" charset="0"/>
                <a:ea typeface="SimSun" panose="02010600030101010101" pitchFamily="2" charset="-122"/>
              </a:rPr>
              <a:t>, G. </a:t>
            </a:r>
            <a:r>
              <a:rPr lang="en-US" kern="0" dirty="0" err="1">
                <a:latin typeface="Calibri" panose="020F0502020204030204" pitchFamily="34" charset="0"/>
                <a:ea typeface="SimSun" panose="02010600030101010101" pitchFamily="2" charset="-122"/>
              </a:rPr>
              <a:t>Rapisarda</a:t>
            </a:r>
            <a:r>
              <a:rPr lang="en-US" kern="0" dirty="0">
                <a:latin typeface="Calibri" panose="020F0502020204030204" pitchFamily="34" charset="0"/>
                <a:ea typeface="SimSun" panose="02010600030101010101" pitchFamily="2" charset="-122"/>
              </a:rPr>
              <a:t>, M.L. Sergi</a:t>
            </a:r>
            <a:endParaRPr lang="it-IT" dirty="0"/>
          </a:p>
        </p:txBody>
      </p:sp>
    </p:spTree>
    <p:extLst>
      <p:ext uri="{BB962C8B-B14F-4D97-AF65-F5344CB8AC3E}">
        <p14:creationId xmlns:p14="http://schemas.microsoft.com/office/powerpoint/2010/main" val="39995516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TotalTime>
  <Words>1063</Words>
  <Application>Microsoft Office PowerPoint</Application>
  <PresentationFormat>Widescreen</PresentationFormat>
  <Paragraphs>118</Paragraphs>
  <Slides>13</Slides>
  <Notes>0</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13</vt:i4>
      </vt:variant>
    </vt:vector>
  </HeadingPairs>
  <TitlesOfParts>
    <vt:vector size="23" baseType="lpstr">
      <vt:lpstr>Aptos</vt:lpstr>
      <vt:lpstr>Aptos Display</vt:lpstr>
      <vt:lpstr>Arial</vt:lpstr>
      <vt:lpstr>Calibri</vt:lpstr>
      <vt:lpstr>Roboto</vt:lpstr>
      <vt:lpstr>Times New Roman</vt:lpstr>
      <vt:lpstr>Wingdings</vt:lpstr>
      <vt:lpstr>Tema di Office</vt:lpstr>
      <vt:lpstr>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Giovanni Luca Guardo</dc:creator>
  <cp:lastModifiedBy>Giovanni Luca Guardo</cp:lastModifiedBy>
  <cp:revision>3</cp:revision>
  <dcterms:created xsi:type="dcterms:W3CDTF">2024-12-11T03:24:28Z</dcterms:created>
  <dcterms:modified xsi:type="dcterms:W3CDTF">2024-12-18T08:44:00Z</dcterms:modified>
</cp:coreProperties>
</file>