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titolo">
    <p:spTree>
      <p:nvGrpSpPr>
        <p:cNvPr id="1" name=""/>
        <p:cNvGrpSpPr/>
        <p:nvPr/>
      </p:nvGrpSpPr>
      <p:grpSpPr>
        <a:xfrm>
          <a:off x="0" y="0"/>
          <a:ext cx="0" cy="0"/>
          <a:chOff x="0" y="0"/>
          <a:chExt cx="0" cy="0"/>
        </a:xfrm>
      </p:grpSpPr>
      <p:sp>
        <p:nvSpPr>
          <p:cNvPr id="11" name="Titolo Testo"/>
          <p:cNvSpPr txBox="1"/>
          <p:nvPr>
            <p:ph type="title"/>
          </p:nvPr>
        </p:nvSpPr>
        <p:spPr>
          <a:xfrm>
            <a:off x="1524000" y="1122362"/>
            <a:ext cx="9144000" cy="2387601"/>
          </a:xfrm>
          <a:prstGeom prst="rect">
            <a:avLst/>
          </a:prstGeom>
        </p:spPr>
        <p:txBody>
          <a:bodyPr anchor="b"/>
          <a:lstStyle>
            <a:lvl1pPr algn="ctr">
              <a:defRPr sz="6000"/>
            </a:lvl1pPr>
          </a:lstStyle>
          <a:p>
            <a:pPr/>
            <a:r>
              <a:t>Titolo Testo</a:t>
            </a:r>
          </a:p>
        </p:txBody>
      </p:sp>
      <p:sp>
        <p:nvSpPr>
          <p:cNvPr id="12" name="Corpo livello uno…"/>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p:spTree>
      <p:nvGrpSpPr>
        <p:cNvPr id="1" name=""/>
        <p:cNvGrpSpPr/>
        <p:nvPr/>
      </p:nvGrpSpPr>
      <p:grpSpPr>
        <a:xfrm>
          <a:off x="0" y="0"/>
          <a:ext cx="0" cy="0"/>
          <a:chOff x="0" y="0"/>
          <a:chExt cx="0" cy="0"/>
        </a:xfrm>
      </p:grpSpPr>
      <p:sp>
        <p:nvSpPr>
          <p:cNvPr id="20" name="Titolo Testo"/>
          <p:cNvSpPr txBox="1"/>
          <p:nvPr>
            <p:ph type="title"/>
          </p:nvPr>
        </p:nvSpPr>
        <p:spPr>
          <a:prstGeom prst="rect">
            <a:avLst/>
          </a:prstGeom>
        </p:spPr>
        <p:txBody>
          <a:bodyPr/>
          <a:lstStyle/>
          <a:p>
            <a:pPr/>
            <a:r>
              <a:t>Titolo Testo</a:t>
            </a:r>
          </a:p>
        </p:txBody>
      </p:sp>
      <p:sp>
        <p:nvSpPr>
          <p:cNvPr id="21"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estazione sezione">
    <p:spTree>
      <p:nvGrpSpPr>
        <p:cNvPr id="1" name=""/>
        <p:cNvGrpSpPr/>
        <p:nvPr/>
      </p:nvGrpSpPr>
      <p:grpSpPr>
        <a:xfrm>
          <a:off x="0" y="0"/>
          <a:ext cx="0" cy="0"/>
          <a:chOff x="0" y="0"/>
          <a:chExt cx="0" cy="0"/>
        </a:xfrm>
      </p:grpSpPr>
      <p:sp>
        <p:nvSpPr>
          <p:cNvPr id="29" name="Titolo Testo"/>
          <p:cNvSpPr txBox="1"/>
          <p:nvPr>
            <p:ph type="title"/>
          </p:nvPr>
        </p:nvSpPr>
        <p:spPr>
          <a:xfrm>
            <a:off x="831850" y="1709738"/>
            <a:ext cx="10515600" cy="2852737"/>
          </a:xfrm>
          <a:prstGeom prst="rect">
            <a:avLst/>
          </a:prstGeom>
        </p:spPr>
        <p:txBody>
          <a:bodyPr anchor="b"/>
          <a:lstStyle>
            <a:lvl1pPr>
              <a:defRPr sz="6000"/>
            </a:lvl1pPr>
          </a:lstStyle>
          <a:p>
            <a:pPr/>
            <a:r>
              <a:t>Titolo Testo</a:t>
            </a:r>
          </a:p>
        </p:txBody>
      </p:sp>
      <p:sp>
        <p:nvSpPr>
          <p:cNvPr id="30" name="Corpo livello uno…"/>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ue contenuti">
    <p:spTree>
      <p:nvGrpSpPr>
        <p:cNvPr id="1" name=""/>
        <p:cNvGrpSpPr/>
        <p:nvPr/>
      </p:nvGrpSpPr>
      <p:grpSpPr>
        <a:xfrm>
          <a:off x="0" y="0"/>
          <a:ext cx="0" cy="0"/>
          <a:chOff x="0" y="0"/>
          <a:chExt cx="0" cy="0"/>
        </a:xfrm>
      </p:grpSpPr>
      <p:sp>
        <p:nvSpPr>
          <p:cNvPr id="38" name="Titolo Testo"/>
          <p:cNvSpPr txBox="1"/>
          <p:nvPr>
            <p:ph type="title"/>
          </p:nvPr>
        </p:nvSpPr>
        <p:spPr>
          <a:prstGeom prst="rect">
            <a:avLst/>
          </a:prstGeom>
        </p:spPr>
        <p:txBody>
          <a:bodyPr/>
          <a:lstStyle/>
          <a:p>
            <a:pPr/>
            <a:r>
              <a:t>Titolo Testo</a:t>
            </a:r>
          </a:p>
        </p:txBody>
      </p:sp>
      <p:sp>
        <p:nvSpPr>
          <p:cNvPr id="39" name="Corpo livello uno…"/>
          <p:cNvSpPr txBox="1"/>
          <p:nvPr>
            <p:ph type="body" sz="half" idx="1"/>
          </p:nvPr>
        </p:nvSpPr>
        <p:spPr>
          <a:xfrm>
            <a:off x="838200" y="1825625"/>
            <a:ext cx="5181600" cy="4351338"/>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fronto">
    <p:spTree>
      <p:nvGrpSpPr>
        <p:cNvPr id="1" name=""/>
        <p:cNvGrpSpPr/>
        <p:nvPr/>
      </p:nvGrpSpPr>
      <p:grpSpPr>
        <a:xfrm>
          <a:off x="0" y="0"/>
          <a:ext cx="0" cy="0"/>
          <a:chOff x="0" y="0"/>
          <a:chExt cx="0" cy="0"/>
        </a:xfrm>
      </p:grpSpPr>
      <p:sp>
        <p:nvSpPr>
          <p:cNvPr id="47" name="Titolo Testo"/>
          <p:cNvSpPr txBox="1"/>
          <p:nvPr>
            <p:ph type="title"/>
          </p:nvPr>
        </p:nvSpPr>
        <p:spPr>
          <a:xfrm>
            <a:off x="839787" y="365125"/>
            <a:ext cx="10515601" cy="1325563"/>
          </a:xfrm>
          <a:prstGeom prst="rect">
            <a:avLst/>
          </a:prstGeom>
        </p:spPr>
        <p:txBody>
          <a:bodyPr/>
          <a:lstStyle/>
          <a:p>
            <a:pPr/>
            <a:r>
              <a:t>Titolo Testo</a:t>
            </a:r>
          </a:p>
        </p:txBody>
      </p:sp>
      <p:sp>
        <p:nvSpPr>
          <p:cNvPr id="48" name="Corpo livello uno…"/>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49" name="Segnaposto testo 4"/>
          <p:cNvSpPr/>
          <p:nvPr>
            <p:ph type="body" sz="quarter" idx="21"/>
          </p:nvPr>
        </p:nvSpPr>
        <p:spPr>
          <a:xfrm>
            <a:off x="6172200" y="1681163"/>
            <a:ext cx="5183188" cy="823914"/>
          </a:xfrm>
          <a:prstGeom prst="rect">
            <a:avLst/>
          </a:prstGeom>
        </p:spPr>
        <p:txBody>
          <a:bodyPr anchor="b"/>
          <a:lstStyle/>
          <a:p>
            <a:pPr/>
          </a:p>
        </p:txBody>
      </p:sp>
      <p:sp>
        <p:nvSpPr>
          <p:cNvPr id="5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spTree>
      <p:nvGrpSpPr>
        <p:cNvPr id="1" name=""/>
        <p:cNvGrpSpPr/>
        <p:nvPr/>
      </p:nvGrpSpPr>
      <p:grpSpPr>
        <a:xfrm>
          <a:off x="0" y="0"/>
          <a:ext cx="0" cy="0"/>
          <a:chOff x="0" y="0"/>
          <a:chExt cx="0" cy="0"/>
        </a:xfrm>
      </p:grpSpPr>
      <p:sp>
        <p:nvSpPr>
          <p:cNvPr id="57" name="Titolo Testo"/>
          <p:cNvSpPr txBox="1"/>
          <p:nvPr>
            <p:ph type="title"/>
          </p:nvPr>
        </p:nvSpPr>
        <p:spPr>
          <a:prstGeom prst="rect">
            <a:avLst/>
          </a:prstGeom>
        </p:spPr>
        <p:txBody>
          <a:bodyPr/>
          <a:lstStyle/>
          <a:p>
            <a:pPr/>
            <a:r>
              <a:t>Titolo Testo</a:t>
            </a:r>
          </a:p>
        </p:txBody>
      </p:sp>
      <p:sp>
        <p:nvSpPr>
          <p:cNvPr id="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a">
    <p:spTree>
      <p:nvGrpSpPr>
        <p:cNvPr id="1" name=""/>
        <p:cNvGrpSpPr/>
        <p:nvPr/>
      </p:nvGrpSpPr>
      <p:grpSpPr>
        <a:xfrm>
          <a:off x="0" y="0"/>
          <a:ext cx="0" cy="0"/>
          <a:chOff x="0" y="0"/>
          <a:chExt cx="0" cy="0"/>
        </a:xfrm>
      </p:grpSpPr>
      <p:sp>
        <p:nvSpPr>
          <p:cNvPr id="6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to con didascalia">
    <p:spTree>
      <p:nvGrpSpPr>
        <p:cNvPr id="1" name=""/>
        <p:cNvGrpSpPr/>
        <p:nvPr/>
      </p:nvGrpSpPr>
      <p:grpSpPr>
        <a:xfrm>
          <a:off x="0" y="0"/>
          <a:ext cx="0" cy="0"/>
          <a:chOff x="0" y="0"/>
          <a:chExt cx="0" cy="0"/>
        </a:xfrm>
      </p:grpSpPr>
      <p:sp>
        <p:nvSpPr>
          <p:cNvPr id="72" name="Titolo Testo"/>
          <p:cNvSpPr txBox="1"/>
          <p:nvPr>
            <p:ph type="title"/>
          </p:nvPr>
        </p:nvSpPr>
        <p:spPr>
          <a:xfrm>
            <a:off x="839787" y="457200"/>
            <a:ext cx="3932240" cy="1600200"/>
          </a:xfrm>
          <a:prstGeom prst="rect">
            <a:avLst/>
          </a:prstGeom>
        </p:spPr>
        <p:txBody>
          <a:bodyPr anchor="b"/>
          <a:lstStyle>
            <a:lvl1pPr>
              <a:defRPr sz="3200"/>
            </a:lvl1pPr>
          </a:lstStyle>
          <a:p>
            <a:pPr/>
            <a:r>
              <a:t>Titolo Testo</a:t>
            </a:r>
          </a:p>
        </p:txBody>
      </p:sp>
      <p:sp>
        <p:nvSpPr>
          <p:cNvPr id="73" name="Corpo livello uno…"/>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Corpo livello uno</a:t>
            </a:r>
          </a:p>
          <a:p>
            <a:pPr lvl="1"/>
            <a:r>
              <a:t>Corpo livello due</a:t>
            </a:r>
          </a:p>
          <a:p>
            <a:pPr lvl="2"/>
            <a:r>
              <a:t>Corpo livello tre</a:t>
            </a:r>
          </a:p>
          <a:p>
            <a:pPr lvl="3"/>
            <a:r>
              <a:t>Corpo livello quattro</a:t>
            </a:r>
          </a:p>
          <a:p>
            <a:pPr lvl="4"/>
            <a:r>
              <a:t>Corpo livello cinque</a:t>
            </a:r>
          </a:p>
        </p:txBody>
      </p:sp>
      <p:sp>
        <p:nvSpPr>
          <p:cNvPr id="74" name="Segnaposto testo 3"/>
          <p:cNvSpPr/>
          <p:nvPr>
            <p:ph type="body" sz="quarter" idx="21"/>
          </p:nvPr>
        </p:nvSpPr>
        <p:spPr>
          <a:xfrm>
            <a:off x="839786" y="2057400"/>
            <a:ext cx="3932241" cy="3811588"/>
          </a:xfrm>
          <a:prstGeom prst="rect">
            <a:avLst/>
          </a:prstGeom>
        </p:spPr>
        <p:txBody>
          <a:bodyPr/>
          <a:lstStyle/>
          <a:p>
            <a:pPr/>
          </a:p>
        </p:txBody>
      </p:sp>
      <p:sp>
        <p:nvSpPr>
          <p:cNvPr id="7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magine con didascalia">
    <p:spTree>
      <p:nvGrpSpPr>
        <p:cNvPr id="1" name=""/>
        <p:cNvGrpSpPr/>
        <p:nvPr/>
      </p:nvGrpSpPr>
      <p:grpSpPr>
        <a:xfrm>
          <a:off x="0" y="0"/>
          <a:ext cx="0" cy="0"/>
          <a:chOff x="0" y="0"/>
          <a:chExt cx="0" cy="0"/>
        </a:xfrm>
      </p:grpSpPr>
      <p:sp>
        <p:nvSpPr>
          <p:cNvPr id="82" name="Titolo Testo"/>
          <p:cNvSpPr txBox="1"/>
          <p:nvPr>
            <p:ph type="title"/>
          </p:nvPr>
        </p:nvSpPr>
        <p:spPr>
          <a:xfrm>
            <a:off x="839787" y="457200"/>
            <a:ext cx="3932240" cy="1600200"/>
          </a:xfrm>
          <a:prstGeom prst="rect">
            <a:avLst/>
          </a:prstGeom>
        </p:spPr>
        <p:txBody>
          <a:bodyPr anchor="b"/>
          <a:lstStyle>
            <a:lvl1pPr>
              <a:defRPr sz="3200"/>
            </a:lvl1pPr>
          </a:lstStyle>
          <a:p>
            <a:pPr/>
            <a:r>
              <a:t>Titolo Testo</a:t>
            </a:r>
          </a:p>
        </p:txBody>
      </p:sp>
      <p:sp>
        <p:nvSpPr>
          <p:cNvPr id="83" name="Segnaposto immagine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Corpo livello uno…"/>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olo Testo"/>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Titolo Testo</a:t>
            </a:r>
          </a:p>
        </p:txBody>
      </p:sp>
      <p:sp>
        <p:nvSpPr>
          <p:cNvPr id="3" name="Corpo livello uno…"/>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mailto:mmartellini1953@gmail.com"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jpeg"/><Relationship Id="rId6" Type="http://schemas.openxmlformats.org/officeDocument/2006/relationships/image" Target="../media/image4.png"/><Relationship Id="rId7" Type="http://schemas.openxmlformats.org/officeDocument/2006/relationships/image" Target="../media/image2.jpeg"/><Relationship Id="rId8"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8.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4.jpeg"/><Relationship Id="rId7" Type="http://schemas.openxmlformats.org/officeDocument/2006/relationships/image" Target="../media/image1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5.jpeg"/><Relationship Id="rId4" Type="http://schemas.openxmlformats.org/officeDocument/2006/relationships/image" Target="../media/image6.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dx.doi.org/10.34297/AJBSR.2024.22.002969" TargetMode="External"/><Relationship Id="rId4" Type="http://schemas.openxmlformats.org/officeDocument/2006/relationships/hyperlink" Target="https://doi.org/10.18103/mra.v12i2.5090"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Rectangle 8"/>
          <p:cNvSpPr/>
          <p:nvPr/>
        </p:nvSpPr>
        <p:spPr>
          <a:xfrm>
            <a:off x="-1" y="-2"/>
            <a:ext cx="12191697" cy="6852026"/>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95" name="Rectangle 10"/>
          <p:cNvSpPr/>
          <p:nvPr/>
        </p:nvSpPr>
        <p:spPr>
          <a:xfrm>
            <a:off x="-4256" y="154640"/>
            <a:ext cx="12191697" cy="6858001"/>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96" name="Sottotitolo 2"/>
          <p:cNvSpPr txBox="1"/>
          <p:nvPr>
            <p:ph type="subTitle" sz="half" idx="1"/>
          </p:nvPr>
        </p:nvSpPr>
        <p:spPr>
          <a:xfrm>
            <a:off x="6361403" y="1503056"/>
            <a:ext cx="5551940" cy="3880767"/>
          </a:xfrm>
          <a:prstGeom prst="rect">
            <a:avLst/>
          </a:prstGeom>
        </p:spPr>
        <p:txBody>
          <a:bodyPr anchor="b"/>
          <a:lstStyle/>
          <a:p>
            <a:pPr algn="l" defTabSz="886968">
              <a:lnSpc>
                <a:spcPct val="100000"/>
              </a:lnSpc>
              <a:spcBef>
                <a:spcPts val="900"/>
              </a:spcBef>
              <a:defRPr sz="3395"/>
            </a:pPr>
            <a:r>
              <a:t>«Neutronbrush®» device for  Neutron Intra-Operative RadioTherapy (</a:t>
            </a:r>
            <a:r>
              <a:rPr b="1"/>
              <a:t>nIORT®</a:t>
            </a:r>
            <a:r>
              <a:t>):</a:t>
            </a:r>
            <a:endParaRPr sz="3104">
              <a:solidFill>
                <a:srgbClr val="44546A"/>
              </a:solidFill>
            </a:endParaRPr>
          </a:p>
          <a:p>
            <a:pPr algn="l" defTabSz="886968">
              <a:lnSpc>
                <a:spcPct val="100000"/>
              </a:lnSpc>
              <a:spcBef>
                <a:spcPts val="900"/>
              </a:spcBef>
              <a:defRPr sz="3395"/>
            </a:pPr>
            <a:r>
              <a:t>a new RT technique,</a:t>
            </a:r>
            <a:br/>
            <a:r>
              <a:t>performed during surgery </a:t>
            </a:r>
            <a:br/>
            <a:r>
              <a:t>(to remove tumours even</a:t>
            </a:r>
            <a:br/>
            <a:r>
              <a:t>at an advanced stage).</a:t>
            </a:r>
          </a:p>
        </p:txBody>
      </p:sp>
      <p:pic>
        <p:nvPicPr>
          <p:cNvPr id="97" name="Immagine 3" descr="Immagine 3"/>
          <p:cNvPicPr>
            <a:picLocks noChangeAspect="1"/>
          </p:cNvPicPr>
          <p:nvPr/>
        </p:nvPicPr>
        <p:blipFill>
          <a:blip r:embed="rId2">
            <a:extLst/>
          </a:blip>
          <a:stretch>
            <a:fillRect/>
          </a:stretch>
        </p:blipFill>
        <p:spPr>
          <a:xfrm>
            <a:off x="340468" y="2167370"/>
            <a:ext cx="4141763" cy="3437662"/>
          </a:xfrm>
          <a:prstGeom prst="rect">
            <a:avLst/>
          </a:prstGeom>
          <a:ln w="12700">
            <a:miter lim="400000"/>
          </a:ln>
        </p:spPr>
      </p:pic>
      <p:grpSp>
        <p:nvGrpSpPr>
          <p:cNvPr id="101" name="Group 12"/>
          <p:cNvGrpSpPr/>
          <p:nvPr/>
        </p:nvGrpSpPr>
        <p:grpSpPr>
          <a:xfrm>
            <a:off x="-4256" y="-5978"/>
            <a:ext cx="6238680" cy="6863982"/>
            <a:chOff x="-1" y="0"/>
            <a:chExt cx="6238678" cy="6863981"/>
          </a:xfrm>
        </p:grpSpPr>
        <p:sp>
          <p:nvSpPr>
            <p:cNvPr id="98" name="Freeform: Shape 13"/>
            <p:cNvSpPr/>
            <p:nvPr/>
          </p:nvSpPr>
          <p:spPr>
            <a:xfrm flipH="1">
              <a:off x="-1" y="40983"/>
              <a:ext cx="6028725" cy="6817020"/>
            </a:xfrm>
            <a:custGeom>
              <a:avLst/>
              <a:gdLst/>
              <a:ahLst/>
              <a:cxnLst>
                <a:cxn ang="0">
                  <a:pos x="wd2" y="hd2"/>
                </a:cxn>
                <a:cxn ang="5400000">
                  <a:pos x="wd2" y="hd2"/>
                </a:cxn>
                <a:cxn ang="10800000">
                  <a:pos x="wd2" y="hd2"/>
                </a:cxn>
                <a:cxn ang="16200000">
                  <a:pos x="wd2" y="hd2"/>
                </a:cxn>
              </a:cxnLst>
              <a:rect l="0" t="0" r="r" b="b"/>
              <a:pathLst>
                <a:path w="21598" h="21593" fill="norm" stroke="1" extrusionOk="0">
                  <a:moveTo>
                    <a:pt x="21598" y="19497"/>
                  </a:moveTo>
                  <a:lnTo>
                    <a:pt x="21598" y="21593"/>
                  </a:lnTo>
                  <a:lnTo>
                    <a:pt x="18478" y="21593"/>
                  </a:lnTo>
                  <a:lnTo>
                    <a:pt x="19156" y="21182"/>
                  </a:lnTo>
                  <a:cubicBezTo>
                    <a:pt x="19325" y="21074"/>
                    <a:pt x="19492" y="20961"/>
                    <a:pt x="19659" y="20847"/>
                  </a:cubicBezTo>
                  <a:cubicBezTo>
                    <a:pt x="19826" y="20734"/>
                    <a:pt x="19994" y="20618"/>
                    <a:pt x="20161" y="20501"/>
                  </a:cubicBezTo>
                  <a:lnTo>
                    <a:pt x="21178" y="19782"/>
                  </a:lnTo>
                  <a:close/>
                  <a:moveTo>
                    <a:pt x="16054" y="2"/>
                  </a:moveTo>
                  <a:cubicBezTo>
                    <a:pt x="16282" y="5"/>
                    <a:pt x="16510" y="12"/>
                    <a:pt x="16739" y="24"/>
                  </a:cubicBezTo>
                  <a:cubicBezTo>
                    <a:pt x="17655" y="71"/>
                    <a:pt x="18564" y="196"/>
                    <a:pt x="19453" y="397"/>
                  </a:cubicBezTo>
                  <a:cubicBezTo>
                    <a:pt x="20123" y="549"/>
                    <a:pt x="20778" y="750"/>
                    <a:pt x="21410" y="998"/>
                  </a:cubicBezTo>
                  <a:lnTo>
                    <a:pt x="21598" y="1077"/>
                  </a:lnTo>
                  <a:lnTo>
                    <a:pt x="21598" y="2320"/>
                  </a:lnTo>
                  <a:lnTo>
                    <a:pt x="21463" y="2256"/>
                  </a:lnTo>
                  <a:cubicBezTo>
                    <a:pt x="20721" y="1930"/>
                    <a:pt x="19940" y="1679"/>
                    <a:pt x="19136" y="1506"/>
                  </a:cubicBezTo>
                  <a:cubicBezTo>
                    <a:pt x="18326" y="1332"/>
                    <a:pt x="17499" y="1228"/>
                    <a:pt x="16666" y="1195"/>
                  </a:cubicBezTo>
                  <a:cubicBezTo>
                    <a:pt x="15830" y="1157"/>
                    <a:pt x="14993" y="1184"/>
                    <a:pt x="14162" y="1275"/>
                  </a:cubicBezTo>
                  <a:cubicBezTo>
                    <a:pt x="13331" y="1368"/>
                    <a:pt x="12509" y="1521"/>
                    <a:pt x="11706" y="1732"/>
                  </a:cubicBezTo>
                  <a:cubicBezTo>
                    <a:pt x="9284" y="2378"/>
                    <a:pt x="7049" y="3482"/>
                    <a:pt x="5157" y="4967"/>
                  </a:cubicBezTo>
                  <a:cubicBezTo>
                    <a:pt x="4534" y="5466"/>
                    <a:pt x="3960" y="6010"/>
                    <a:pt x="3442" y="6595"/>
                  </a:cubicBezTo>
                  <a:cubicBezTo>
                    <a:pt x="2923" y="7179"/>
                    <a:pt x="2468" y="7805"/>
                    <a:pt x="2085" y="8466"/>
                  </a:cubicBezTo>
                  <a:cubicBezTo>
                    <a:pt x="1698" y="9125"/>
                    <a:pt x="1389" y="9817"/>
                    <a:pt x="1164" y="10533"/>
                  </a:cubicBezTo>
                  <a:cubicBezTo>
                    <a:pt x="942" y="11252"/>
                    <a:pt x="829" y="11995"/>
                    <a:pt x="828" y="12741"/>
                  </a:cubicBezTo>
                  <a:cubicBezTo>
                    <a:pt x="829" y="13104"/>
                    <a:pt x="877" y="13465"/>
                    <a:pt x="970" y="13819"/>
                  </a:cubicBezTo>
                  <a:cubicBezTo>
                    <a:pt x="1068" y="14168"/>
                    <a:pt x="1208" y="14507"/>
                    <a:pt x="1388" y="14829"/>
                  </a:cubicBezTo>
                  <a:cubicBezTo>
                    <a:pt x="1476" y="14990"/>
                    <a:pt x="1575" y="15148"/>
                    <a:pt x="1679" y="15304"/>
                  </a:cubicBezTo>
                  <a:cubicBezTo>
                    <a:pt x="1783" y="15459"/>
                    <a:pt x="1896" y="15613"/>
                    <a:pt x="2013" y="15764"/>
                  </a:cubicBezTo>
                  <a:cubicBezTo>
                    <a:pt x="2250" y="16066"/>
                    <a:pt x="2513" y="16359"/>
                    <a:pt x="2786" y="16653"/>
                  </a:cubicBezTo>
                  <a:cubicBezTo>
                    <a:pt x="3058" y="16948"/>
                    <a:pt x="3345" y="17242"/>
                    <a:pt x="3622" y="17549"/>
                  </a:cubicBezTo>
                  <a:cubicBezTo>
                    <a:pt x="3762" y="17702"/>
                    <a:pt x="3900" y="17858"/>
                    <a:pt x="4038" y="18017"/>
                  </a:cubicBezTo>
                  <a:lnTo>
                    <a:pt x="4237" y="18246"/>
                  </a:lnTo>
                  <a:cubicBezTo>
                    <a:pt x="4303" y="18320"/>
                    <a:pt x="4365" y="18395"/>
                    <a:pt x="4433" y="18466"/>
                  </a:cubicBezTo>
                  <a:cubicBezTo>
                    <a:pt x="4957" y="19036"/>
                    <a:pt x="5519" y="19578"/>
                    <a:pt x="6114" y="20090"/>
                  </a:cubicBezTo>
                  <a:cubicBezTo>
                    <a:pt x="6406" y="20343"/>
                    <a:pt x="6704" y="20587"/>
                    <a:pt x="7008" y="20821"/>
                  </a:cubicBezTo>
                  <a:cubicBezTo>
                    <a:pt x="7313" y="21055"/>
                    <a:pt x="7623" y="21282"/>
                    <a:pt x="7945" y="21495"/>
                  </a:cubicBezTo>
                  <a:lnTo>
                    <a:pt x="8100" y="21593"/>
                  </a:lnTo>
                  <a:lnTo>
                    <a:pt x="5121" y="21593"/>
                  </a:lnTo>
                  <a:lnTo>
                    <a:pt x="4755" y="21266"/>
                  </a:lnTo>
                  <a:cubicBezTo>
                    <a:pt x="4440" y="20965"/>
                    <a:pt x="4145" y="20649"/>
                    <a:pt x="3871" y="20317"/>
                  </a:cubicBezTo>
                  <a:cubicBezTo>
                    <a:pt x="3600" y="19989"/>
                    <a:pt x="3341" y="19655"/>
                    <a:pt x="3100" y="19314"/>
                  </a:cubicBezTo>
                  <a:cubicBezTo>
                    <a:pt x="3038" y="19229"/>
                    <a:pt x="2979" y="19143"/>
                    <a:pt x="2919" y="19058"/>
                  </a:cubicBezTo>
                  <a:lnTo>
                    <a:pt x="2747" y="18810"/>
                  </a:lnTo>
                  <a:cubicBezTo>
                    <a:pt x="2637" y="18650"/>
                    <a:pt x="2522" y="18490"/>
                    <a:pt x="2407" y="18329"/>
                  </a:cubicBezTo>
                  <a:lnTo>
                    <a:pt x="1701" y="17341"/>
                  </a:lnTo>
                  <a:cubicBezTo>
                    <a:pt x="1465" y="17006"/>
                    <a:pt x="1231" y="16661"/>
                    <a:pt x="1013" y="16301"/>
                  </a:cubicBezTo>
                  <a:cubicBezTo>
                    <a:pt x="904" y="16122"/>
                    <a:pt x="799" y="15939"/>
                    <a:pt x="703" y="15751"/>
                  </a:cubicBezTo>
                  <a:cubicBezTo>
                    <a:pt x="606" y="15563"/>
                    <a:pt x="518" y="15372"/>
                    <a:pt x="439" y="15178"/>
                  </a:cubicBezTo>
                  <a:cubicBezTo>
                    <a:pt x="360" y="14984"/>
                    <a:pt x="293" y="14782"/>
                    <a:pt x="236" y="14580"/>
                  </a:cubicBezTo>
                  <a:cubicBezTo>
                    <a:pt x="209" y="14479"/>
                    <a:pt x="182" y="14378"/>
                    <a:pt x="161" y="14276"/>
                  </a:cubicBezTo>
                  <a:lnTo>
                    <a:pt x="128" y="14123"/>
                  </a:lnTo>
                  <a:lnTo>
                    <a:pt x="100" y="13970"/>
                  </a:lnTo>
                  <a:cubicBezTo>
                    <a:pt x="31" y="13563"/>
                    <a:pt x="-2" y="13152"/>
                    <a:pt x="0" y="12741"/>
                  </a:cubicBezTo>
                  <a:cubicBezTo>
                    <a:pt x="3" y="11937"/>
                    <a:pt x="97" y="11136"/>
                    <a:pt x="283" y="10349"/>
                  </a:cubicBezTo>
                  <a:cubicBezTo>
                    <a:pt x="466" y="9559"/>
                    <a:pt x="751" y="8790"/>
                    <a:pt x="1130" y="8057"/>
                  </a:cubicBezTo>
                  <a:cubicBezTo>
                    <a:pt x="1893" y="6592"/>
                    <a:pt x="3003" y="5281"/>
                    <a:pt x="4309" y="4165"/>
                  </a:cubicBezTo>
                  <a:cubicBezTo>
                    <a:pt x="4964" y="3608"/>
                    <a:pt x="5669" y="3098"/>
                    <a:pt x="6417" y="2641"/>
                  </a:cubicBezTo>
                  <a:cubicBezTo>
                    <a:pt x="8670" y="1254"/>
                    <a:pt x="11275" y="379"/>
                    <a:pt x="14002" y="95"/>
                  </a:cubicBezTo>
                  <a:cubicBezTo>
                    <a:pt x="14683" y="24"/>
                    <a:pt x="15368" y="-7"/>
                    <a:pt x="16054" y="2"/>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p>
          </p:txBody>
        </p:sp>
        <p:sp>
          <p:nvSpPr>
            <p:cNvPr id="99" name="Freeform: Shape 14"/>
            <p:cNvSpPr/>
            <p:nvPr/>
          </p:nvSpPr>
          <p:spPr>
            <a:xfrm flipH="1">
              <a:off x="-2" y="5977"/>
              <a:ext cx="6165121" cy="6858004"/>
            </a:xfrm>
            <a:custGeom>
              <a:avLst/>
              <a:gdLst/>
              <a:ahLst/>
              <a:cxnLst>
                <a:cxn ang="0">
                  <a:pos x="wd2" y="hd2"/>
                </a:cxn>
                <a:cxn ang="5400000">
                  <a:pos x="wd2" y="hd2"/>
                </a:cxn>
                <a:cxn ang="10800000">
                  <a:pos x="wd2" y="hd2"/>
                </a:cxn>
                <a:cxn ang="16200000">
                  <a:pos x="wd2" y="hd2"/>
                </a:cxn>
              </a:cxnLst>
              <a:rect l="0" t="0" r="r" b="b"/>
              <a:pathLst>
                <a:path w="21599" h="21600" fill="norm" stroke="1" extrusionOk="0">
                  <a:moveTo>
                    <a:pt x="21599" y="20934"/>
                  </a:moveTo>
                  <a:lnTo>
                    <a:pt x="21599" y="21600"/>
                  </a:lnTo>
                  <a:lnTo>
                    <a:pt x="20677" y="21600"/>
                  </a:lnTo>
                  <a:lnTo>
                    <a:pt x="21106" y="21295"/>
                  </a:lnTo>
                  <a:close/>
                  <a:moveTo>
                    <a:pt x="9286" y="0"/>
                  </a:moveTo>
                  <a:lnTo>
                    <a:pt x="20246" y="0"/>
                  </a:lnTo>
                  <a:lnTo>
                    <a:pt x="20773" y="215"/>
                  </a:lnTo>
                  <a:cubicBezTo>
                    <a:pt x="20984" y="309"/>
                    <a:pt x="21193" y="407"/>
                    <a:pt x="21398" y="511"/>
                  </a:cubicBezTo>
                  <a:lnTo>
                    <a:pt x="21599" y="620"/>
                  </a:lnTo>
                  <a:lnTo>
                    <a:pt x="21599" y="1692"/>
                  </a:lnTo>
                  <a:lnTo>
                    <a:pt x="21480" y="1629"/>
                  </a:lnTo>
                  <a:cubicBezTo>
                    <a:pt x="20729" y="1260"/>
                    <a:pt x="19930" y="976"/>
                    <a:pt x="19103" y="786"/>
                  </a:cubicBezTo>
                  <a:cubicBezTo>
                    <a:pt x="18692" y="691"/>
                    <a:pt x="18276" y="616"/>
                    <a:pt x="17856" y="563"/>
                  </a:cubicBezTo>
                  <a:cubicBezTo>
                    <a:pt x="17439" y="510"/>
                    <a:pt x="17019" y="476"/>
                    <a:pt x="16599" y="462"/>
                  </a:cubicBezTo>
                  <a:cubicBezTo>
                    <a:pt x="16417" y="455"/>
                    <a:pt x="16232" y="452"/>
                    <a:pt x="16050" y="452"/>
                  </a:cubicBezTo>
                  <a:cubicBezTo>
                    <a:pt x="15387" y="452"/>
                    <a:pt x="14726" y="497"/>
                    <a:pt x="14071" y="586"/>
                  </a:cubicBezTo>
                  <a:cubicBezTo>
                    <a:pt x="13641" y="648"/>
                    <a:pt x="13223" y="723"/>
                    <a:pt x="12828" y="809"/>
                  </a:cubicBezTo>
                  <a:cubicBezTo>
                    <a:pt x="12401" y="903"/>
                    <a:pt x="11990" y="1011"/>
                    <a:pt x="11605" y="1126"/>
                  </a:cubicBezTo>
                  <a:cubicBezTo>
                    <a:pt x="11203" y="1247"/>
                    <a:pt x="10804" y="1383"/>
                    <a:pt x="10414" y="1531"/>
                  </a:cubicBezTo>
                  <a:cubicBezTo>
                    <a:pt x="10025" y="1680"/>
                    <a:pt x="9636" y="1845"/>
                    <a:pt x="9258" y="2021"/>
                  </a:cubicBezTo>
                  <a:cubicBezTo>
                    <a:pt x="8495" y="2376"/>
                    <a:pt x="7761" y="2779"/>
                    <a:pt x="7060" y="3228"/>
                  </a:cubicBezTo>
                  <a:cubicBezTo>
                    <a:pt x="6917" y="3321"/>
                    <a:pt x="6729" y="3444"/>
                    <a:pt x="6542" y="3575"/>
                  </a:cubicBezTo>
                  <a:cubicBezTo>
                    <a:pt x="6471" y="3623"/>
                    <a:pt x="6399" y="3674"/>
                    <a:pt x="6329" y="3724"/>
                  </a:cubicBezTo>
                  <a:lnTo>
                    <a:pt x="6286" y="3754"/>
                  </a:lnTo>
                  <a:cubicBezTo>
                    <a:pt x="6196" y="3817"/>
                    <a:pt x="6110" y="3881"/>
                    <a:pt x="6037" y="3936"/>
                  </a:cubicBezTo>
                  <a:cubicBezTo>
                    <a:pt x="5675" y="4207"/>
                    <a:pt x="5359" y="4462"/>
                    <a:pt x="5066" y="4715"/>
                  </a:cubicBezTo>
                  <a:cubicBezTo>
                    <a:pt x="4436" y="5257"/>
                    <a:pt x="3858" y="5846"/>
                    <a:pt x="3337" y="6477"/>
                  </a:cubicBezTo>
                  <a:cubicBezTo>
                    <a:pt x="3071" y="6802"/>
                    <a:pt x="2823" y="7133"/>
                    <a:pt x="2600" y="7461"/>
                  </a:cubicBezTo>
                  <a:cubicBezTo>
                    <a:pt x="2351" y="7837"/>
                    <a:pt x="2146" y="8179"/>
                    <a:pt x="1974" y="8508"/>
                  </a:cubicBezTo>
                  <a:cubicBezTo>
                    <a:pt x="1923" y="8600"/>
                    <a:pt x="1876" y="8694"/>
                    <a:pt x="1836" y="8776"/>
                  </a:cubicBezTo>
                  <a:lnTo>
                    <a:pt x="1769" y="8910"/>
                  </a:lnTo>
                  <a:lnTo>
                    <a:pt x="1705" y="9046"/>
                  </a:lnTo>
                  <a:lnTo>
                    <a:pt x="1695" y="9067"/>
                  </a:lnTo>
                  <a:cubicBezTo>
                    <a:pt x="1656" y="9155"/>
                    <a:pt x="1618" y="9237"/>
                    <a:pt x="1584" y="9322"/>
                  </a:cubicBezTo>
                  <a:cubicBezTo>
                    <a:pt x="1569" y="9356"/>
                    <a:pt x="1555" y="9390"/>
                    <a:pt x="1541" y="9425"/>
                  </a:cubicBezTo>
                  <a:cubicBezTo>
                    <a:pt x="1515" y="9488"/>
                    <a:pt x="1491" y="9545"/>
                    <a:pt x="1469" y="9604"/>
                  </a:cubicBezTo>
                  <a:lnTo>
                    <a:pt x="1469" y="9606"/>
                  </a:lnTo>
                  <a:cubicBezTo>
                    <a:pt x="1321" y="9981"/>
                    <a:pt x="1196" y="10365"/>
                    <a:pt x="1097" y="10753"/>
                  </a:cubicBezTo>
                  <a:cubicBezTo>
                    <a:pt x="897" y="11533"/>
                    <a:pt x="796" y="12331"/>
                    <a:pt x="796" y="13132"/>
                  </a:cubicBezTo>
                  <a:cubicBezTo>
                    <a:pt x="799" y="13528"/>
                    <a:pt x="843" y="13924"/>
                    <a:pt x="927" y="14313"/>
                  </a:cubicBezTo>
                  <a:cubicBezTo>
                    <a:pt x="1013" y="14697"/>
                    <a:pt x="1141" y="15073"/>
                    <a:pt x="1310" y="15433"/>
                  </a:cubicBezTo>
                  <a:cubicBezTo>
                    <a:pt x="1338" y="15496"/>
                    <a:pt x="1369" y="15557"/>
                    <a:pt x="1402" y="15623"/>
                  </a:cubicBezTo>
                  <a:cubicBezTo>
                    <a:pt x="1415" y="15648"/>
                    <a:pt x="1428" y="15674"/>
                    <a:pt x="1441" y="15700"/>
                  </a:cubicBezTo>
                  <a:lnTo>
                    <a:pt x="1476" y="15764"/>
                  </a:lnTo>
                  <a:cubicBezTo>
                    <a:pt x="1513" y="15832"/>
                    <a:pt x="1548" y="15897"/>
                    <a:pt x="1587" y="15960"/>
                  </a:cubicBezTo>
                  <a:cubicBezTo>
                    <a:pt x="1674" y="16114"/>
                    <a:pt x="1775" y="16270"/>
                    <a:pt x="1914" y="16472"/>
                  </a:cubicBezTo>
                  <a:cubicBezTo>
                    <a:pt x="2023" y="16631"/>
                    <a:pt x="2139" y="16786"/>
                    <a:pt x="2278" y="16968"/>
                  </a:cubicBezTo>
                  <a:cubicBezTo>
                    <a:pt x="2407" y="17136"/>
                    <a:pt x="2542" y="17301"/>
                    <a:pt x="2669" y="17456"/>
                  </a:cubicBezTo>
                  <a:cubicBezTo>
                    <a:pt x="2831" y="17651"/>
                    <a:pt x="3001" y="17849"/>
                    <a:pt x="3165" y="18041"/>
                  </a:cubicBezTo>
                  <a:cubicBezTo>
                    <a:pt x="3272" y="18166"/>
                    <a:pt x="3378" y="18290"/>
                    <a:pt x="3492" y="18424"/>
                  </a:cubicBezTo>
                  <a:cubicBezTo>
                    <a:pt x="3606" y="18559"/>
                    <a:pt x="3756" y="18736"/>
                    <a:pt x="3907" y="18919"/>
                  </a:cubicBezTo>
                  <a:cubicBezTo>
                    <a:pt x="3978" y="19006"/>
                    <a:pt x="4052" y="19099"/>
                    <a:pt x="4118" y="19182"/>
                  </a:cubicBezTo>
                  <a:cubicBezTo>
                    <a:pt x="4184" y="19265"/>
                    <a:pt x="4246" y="19342"/>
                    <a:pt x="4308" y="19418"/>
                  </a:cubicBezTo>
                  <a:cubicBezTo>
                    <a:pt x="4415" y="19553"/>
                    <a:pt x="4529" y="19688"/>
                    <a:pt x="4640" y="19818"/>
                  </a:cubicBezTo>
                  <a:lnTo>
                    <a:pt x="4704" y="19894"/>
                  </a:lnTo>
                  <a:lnTo>
                    <a:pt x="4736" y="19930"/>
                  </a:lnTo>
                  <a:cubicBezTo>
                    <a:pt x="4860" y="20071"/>
                    <a:pt x="4988" y="20216"/>
                    <a:pt x="5119" y="20354"/>
                  </a:cubicBezTo>
                  <a:cubicBezTo>
                    <a:pt x="5406" y="20661"/>
                    <a:pt x="5702" y="20952"/>
                    <a:pt x="5996" y="21220"/>
                  </a:cubicBezTo>
                  <a:lnTo>
                    <a:pt x="6436" y="21600"/>
                  </a:lnTo>
                  <a:lnTo>
                    <a:pt x="3945" y="21600"/>
                  </a:lnTo>
                  <a:lnTo>
                    <a:pt x="3649" y="21312"/>
                  </a:lnTo>
                  <a:cubicBezTo>
                    <a:pt x="3031" y="20669"/>
                    <a:pt x="2478" y="19972"/>
                    <a:pt x="2001" y="19228"/>
                  </a:cubicBezTo>
                  <a:cubicBezTo>
                    <a:pt x="691" y="17178"/>
                    <a:pt x="1" y="14847"/>
                    <a:pt x="0" y="12473"/>
                  </a:cubicBezTo>
                  <a:cubicBezTo>
                    <a:pt x="-1" y="6919"/>
                    <a:pt x="3694" y="2153"/>
                    <a:pt x="8962" y="117"/>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p>
          </p:txBody>
        </p:sp>
        <p:sp>
          <p:nvSpPr>
            <p:cNvPr id="100" name="Freeform: Shape 15"/>
            <p:cNvSpPr/>
            <p:nvPr/>
          </p:nvSpPr>
          <p:spPr>
            <a:xfrm flipH="1">
              <a:off x="-2" y="-1"/>
              <a:ext cx="6238680" cy="6858004"/>
            </a:xfrm>
            <a:custGeom>
              <a:avLst/>
              <a:gdLst/>
              <a:ahLst/>
              <a:cxnLst>
                <a:cxn ang="0">
                  <a:pos x="wd2" y="hd2"/>
                </a:cxn>
                <a:cxn ang="5400000">
                  <a:pos x="wd2" y="hd2"/>
                </a:cxn>
                <a:cxn ang="10800000">
                  <a:pos x="wd2" y="hd2"/>
                </a:cxn>
                <a:cxn ang="16200000">
                  <a:pos x="wd2" y="hd2"/>
                </a:cxn>
              </a:cxnLst>
              <a:rect l="0" t="0" r="r" b="b"/>
              <a:pathLst>
                <a:path w="21599" h="21600" fill="norm" stroke="1" extrusionOk="0">
                  <a:moveTo>
                    <a:pt x="21599" y="20934"/>
                  </a:moveTo>
                  <a:lnTo>
                    <a:pt x="21599" y="21600"/>
                  </a:lnTo>
                  <a:lnTo>
                    <a:pt x="20677" y="21600"/>
                  </a:lnTo>
                  <a:lnTo>
                    <a:pt x="21106" y="21295"/>
                  </a:lnTo>
                  <a:close/>
                  <a:moveTo>
                    <a:pt x="9286" y="0"/>
                  </a:moveTo>
                  <a:lnTo>
                    <a:pt x="20246" y="0"/>
                  </a:lnTo>
                  <a:lnTo>
                    <a:pt x="20773" y="215"/>
                  </a:lnTo>
                  <a:cubicBezTo>
                    <a:pt x="20984" y="309"/>
                    <a:pt x="21193" y="407"/>
                    <a:pt x="21398" y="511"/>
                  </a:cubicBezTo>
                  <a:lnTo>
                    <a:pt x="21599" y="620"/>
                  </a:lnTo>
                  <a:lnTo>
                    <a:pt x="21599" y="1692"/>
                  </a:lnTo>
                  <a:lnTo>
                    <a:pt x="21480" y="1629"/>
                  </a:lnTo>
                  <a:cubicBezTo>
                    <a:pt x="20729" y="1260"/>
                    <a:pt x="19930" y="976"/>
                    <a:pt x="19103" y="786"/>
                  </a:cubicBezTo>
                  <a:cubicBezTo>
                    <a:pt x="18692" y="691"/>
                    <a:pt x="18276" y="616"/>
                    <a:pt x="17856" y="563"/>
                  </a:cubicBezTo>
                  <a:cubicBezTo>
                    <a:pt x="17439" y="510"/>
                    <a:pt x="17019" y="476"/>
                    <a:pt x="16599" y="462"/>
                  </a:cubicBezTo>
                  <a:cubicBezTo>
                    <a:pt x="16417" y="455"/>
                    <a:pt x="16232" y="452"/>
                    <a:pt x="16050" y="452"/>
                  </a:cubicBezTo>
                  <a:cubicBezTo>
                    <a:pt x="15387" y="452"/>
                    <a:pt x="14726" y="497"/>
                    <a:pt x="14071" y="586"/>
                  </a:cubicBezTo>
                  <a:cubicBezTo>
                    <a:pt x="13641" y="648"/>
                    <a:pt x="13223" y="723"/>
                    <a:pt x="12828" y="809"/>
                  </a:cubicBezTo>
                  <a:cubicBezTo>
                    <a:pt x="12401" y="903"/>
                    <a:pt x="11990" y="1011"/>
                    <a:pt x="11605" y="1126"/>
                  </a:cubicBezTo>
                  <a:cubicBezTo>
                    <a:pt x="11203" y="1247"/>
                    <a:pt x="10804" y="1383"/>
                    <a:pt x="10414" y="1531"/>
                  </a:cubicBezTo>
                  <a:cubicBezTo>
                    <a:pt x="10025" y="1680"/>
                    <a:pt x="9636" y="1845"/>
                    <a:pt x="9258" y="2021"/>
                  </a:cubicBezTo>
                  <a:cubicBezTo>
                    <a:pt x="8495" y="2376"/>
                    <a:pt x="7761" y="2779"/>
                    <a:pt x="7060" y="3228"/>
                  </a:cubicBezTo>
                  <a:cubicBezTo>
                    <a:pt x="6917" y="3321"/>
                    <a:pt x="6729" y="3444"/>
                    <a:pt x="6542" y="3575"/>
                  </a:cubicBezTo>
                  <a:cubicBezTo>
                    <a:pt x="6471" y="3623"/>
                    <a:pt x="6399" y="3674"/>
                    <a:pt x="6329" y="3724"/>
                  </a:cubicBezTo>
                  <a:lnTo>
                    <a:pt x="6286" y="3754"/>
                  </a:lnTo>
                  <a:cubicBezTo>
                    <a:pt x="6196" y="3817"/>
                    <a:pt x="6110" y="3881"/>
                    <a:pt x="6037" y="3936"/>
                  </a:cubicBezTo>
                  <a:cubicBezTo>
                    <a:pt x="5675" y="4207"/>
                    <a:pt x="5359" y="4462"/>
                    <a:pt x="5066" y="4715"/>
                  </a:cubicBezTo>
                  <a:cubicBezTo>
                    <a:pt x="4436" y="5257"/>
                    <a:pt x="3858" y="5846"/>
                    <a:pt x="3337" y="6477"/>
                  </a:cubicBezTo>
                  <a:cubicBezTo>
                    <a:pt x="3071" y="6802"/>
                    <a:pt x="2823" y="7133"/>
                    <a:pt x="2600" y="7461"/>
                  </a:cubicBezTo>
                  <a:cubicBezTo>
                    <a:pt x="2351" y="7837"/>
                    <a:pt x="2146" y="8179"/>
                    <a:pt x="1974" y="8508"/>
                  </a:cubicBezTo>
                  <a:cubicBezTo>
                    <a:pt x="1923" y="8600"/>
                    <a:pt x="1876" y="8694"/>
                    <a:pt x="1836" y="8776"/>
                  </a:cubicBezTo>
                  <a:lnTo>
                    <a:pt x="1769" y="8910"/>
                  </a:lnTo>
                  <a:lnTo>
                    <a:pt x="1705" y="9046"/>
                  </a:lnTo>
                  <a:lnTo>
                    <a:pt x="1695" y="9067"/>
                  </a:lnTo>
                  <a:cubicBezTo>
                    <a:pt x="1656" y="9155"/>
                    <a:pt x="1618" y="9237"/>
                    <a:pt x="1584" y="9322"/>
                  </a:cubicBezTo>
                  <a:cubicBezTo>
                    <a:pt x="1569" y="9356"/>
                    <a:pt x="1555" y="9390"/>
                    <a:pt x="1541" y="9425"/>
                  </a:cubicBezTo>
                  <a:cubicBezTo>
                    <a:pt x="1515" y="9488"/>
                    <a:pt x="1491" y="9545"/>
                    <a:pt x="1469" y="9604"/>
                  </a:cubicBezTo>
                  <a:lnTo>
                    <a:pt x="1469" y="9606"/>
                  </a:lnTo>
                  <a:cubicBezTo>
                    <a:pt x="1321" y="9981"/>
                    <a:pt x="1196" y="10365"/>
                    <a:pt x="1097" y="10753"/>
                  </a:cubicBezTo>
                  <a:cubicBezTo>
                    <a:pt x="897" y="11533"/>
                    <a:pt x="796" y="12331"/>
                    <a:pt x="796" y="13132"/>
                  </a:cubicBezTo>
                  <a:cubicBezTo>
                    <a:pt x="799" y="13528"/>
                    <a:pt x="843" y="13924"/>
                    <a:pt x="927" y="14313"/>
                  </a:cubicBezTo>
                  <a:cubicBezTo>
                    <a:pt x="1013" y="14697"/>
                    <a:pt x="1141" y="15073"/>
                    <a:pt x="1310" y="15433"/>
                  </a:cubicBezTo>
                  <a:cubicBezTo>
                    <a:pt x="1338" y="15496"/>
                    <a:pt x="1369" y="15557"/>
                    <a:pt x="1402" y="15623"/>
                  </a:cubicBezTo>
                  <a:cubicBezTo>
                    <a:pt x="1415" y="15648"/>
                    <a:pt x="1428" y="15674"/>
                    <a:pt x="1441" y="15700"/>
                  </a:cubicBezTo>
                  <a:lnTo>
                    <a:pt x="1476" y="15764"/>
                  </a:lnTo>
                  <a:cubicBezTo>
                    <a:pt x="1513" y="15832"/>
                    <a:pt x="1548" y="15897"/>
                    <a:pt x="1587" y="15960"/>
                  </a:cubicBezTo>
                  <a:cubicBezTo>
                    <a:pt x="1674" y="16114"/>
                    <a:pt x="1775" y="16270"/>
                    <a:pt x="1914" y="16472"/>
                  </a:cubicBezTo>
                  <a:cubicBezTo>
                    <a:pt x="2023" y="16631"/>
                    <a:pt x="2139" y="16786"/>
                    <a:pt x="2278" y="16968"/>
                  </a:cubicBezTo>
                  <a:cubicBezTo>
                    <a:pt x="2407" y="17136"/>
                    <a:pt x="2542" y="17301"/>
                    <a:pt x="2669" y="17456"/>
                  </a:cubicBezTo>
                  <a:cubicBezTo>
                    <a:pt x="2831" y="17651"/>
                    <a:pt x="3001" y="17849"/>
                    <a:pt x="3165" y="18041"/>
                  </a:cubicBezTo>
                  <a:cubicBezTo>
                    <a:pt x="3272" y="18166"/>
                    <a:pt x="3378" y="18290"/>
                    <a:pt x="3492" y="18424"/>
                  </a:cubicBezTo>
                  <a:cubicBezTo>
                    <a:pt x="3606" y="18559"/>
                    <a:pt x="3756" y="18736"/>
                    <a:pt x="3907" y="18919"/>
                  </a:cubicBezTo>
                  <a:cubicBezTo>
                    <a:pt x="3978" y="19006"/>
                    <a:pt x="4052" y="19099"/>
                    <a:pt x="4118" y="19182"/>
                  </a:cubicBezTo>
                  <a:cubicBezTo>
                    <a:pt x="4184" y="19265"/>
                    <a:pt x="4246" y="19342"/>
                    <a:pt x="4308" y="19418"/>
                  </a:cubicBezTo>
                  <a:cubicBezTo>
                    <a:pt x="4415" y="19553"/>
                    <a:pt x="4529" y="19688"/>
                    <a:pt x="4640" y="19818"/>
                  </a:cubicBezTo>
                  <a:lnTo>
                    <a:pt x="4704" y="19894"/>
                  </a:lnTo>
                  <a:lnTo>
                    <a:pt x="4736" y="19930"/>
                  </a:lnTo>
                  <a:cubicBezTo>
                    <a:pt x="4860" y="20071"/>
                    <a:pt x="4988" y="20216"/>
                    <a:pt x="5119" y="20354"/>
                  </a:cubicBezTo>
                  <a:cubicBezTo>
                    <a:pt x="5406" y="20661"/>
                    <a:pt x="5702" y="20952"/>
                    <a:pt x="5996" y="21220"/>
                  </a:cubicBezTo>
                  <a:lnTo>
                    <a:pt x="6436" y="21600"/>
                  </a:lnTo>
                  <a:lnTo>
                    <a:pt x="3945" y="21600"/>
                  </a:lnTo>
                  <a:lnTo>
                    <a:pt x="3649" y="21312"/>
                  </a:lnTo>
                  <a:cubicBezTo>
                    <a:pt x="3031" y="20669"/>
                    <a:pt x="2478" y="19972"/>
                    <a:pt x="2001" y="19228"/>
                  </a:cubicBezTo>
                  <a:cubicBezTo>
                    <a:pt x="691" y="17178"/>
                    <a:pt x="1" y="14847"/>
                    <a:pt x="0" y="12473"/>
                  </a:cubicBezTo>
                  <a:cubicBezTo>
                    <a:pt x="-1" y="6919"/>
                    <a:pt x="3694" y="2153"/>
                    <a:pt x="8962" y="117"/>
                  </a:cubicBezTo>
                  <a:close/>
                </a:path>
              </a:pathLst>
            </a:custGeom>
            <a:gradFill flip="none" rotWithShape="1">
              <a:gsLst>
                <a:gs pos="2000">
                  <a:srgbClr val="FFFFFF">
                    <a:alpha val="10000"/>
                  </a:srgbClr>
                </a:gs>
                <a:gs pos="16000">
                  <a:schemeClr val="accent6">
                    <a:alpha val="10000"/>
                  </a:schemeClr>
                </a:gs>
                <a:gs pos="85000">
                  <a:schemeClr val="accent1">
                    <a:alpha val="10000"/>
                  </a:schemeClr>
                </a:gs>
                <a:gs pos="100000">
                  <a:srgbClr val="FFFFFF">
                    <a:alpha val="10000"/>
                  </a:srgbClr>
                </a:gs>
              </a:gsLst>
              <a:lin ang="12000000" scaled="0"/>
            </a:gra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p>
          </p:txBody>
        </p:sp>
      </p:grpSp>
      <p:sp>
        <p:nvSpPr>
          <p:cNvPr id="102" name="Segnaposto numero diapositiva 5"/>
          <p:cNvSpPr txBox="1"/>
          <p:nvPr>
            <p:ph type="sldNum" sz="quarter" idx="4294967295"/>
          </p:nvPr>
        </p:nvSpPr>
        <p:spPr>
          <a:xfrm>
            <a:off x="11172418" y="6414760"/>
            <a:ext cx="181380"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egnaposto numero diapositiva 3"/>
          <p:cNvSpPr txBox="1"/>
          <p:nvPr>
            <p:ph type="sldNum" sz="quarter" idx="4294967295"/>
          </p:nvPr>
        </p:nvSpPr>
        <p:spPr>
          <a:xfrm>
            <a:off x="11095179" y="6414761"/>
            <a:ext cx="258623"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9" name="Immagine 4" descr="Immagine 4"/>
          <p:cNvPicPr>
            <a:picLocks noChangeAspect="1"/>
          </p:cNvPicPr>
          <p:nvPr/>
        </p:nvPicPr>
        <p:blipFill>
          <a:blip r:embed="rId2">
            <a:extLst/>
          </a:blip>
          <a:stretch>
            <a:fillRect/>
          </a:stretch>
        </p:blipFill>
        <p:spPr>
          <a:xfrm>
            <a:off x="310686" y="185663"/>
            <a:ext cx="1917652" cy="1592338"/>
          </a:xfrm>
          <a:prstGeom prst="rect">
            <a:avLst/>
          </a:prstGeom>
          <a:ln w="12700">
            <a:miter lim="400000"/>
          </a:ln>
        </p:spPr>
      </p:pic>
      <p:sp>
        <p:nvSpPr>
          <p:cNvPr id="210" name="Sottotitolo 2"/>
          <p:cNvSpPr txBox="1"/>
          <p:nvPr/>
        </p:nvSpPr>
        <p:spPr>
          <a:xfrm>
            <a:off x="3604524" y="635554"/>
            <a:ext cx="5216747" cy="7386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spAutoFit/>
          </a:bodyPr>
          <a:lstStyle>
            <a:lvl1pPr>
              <a:lnSpc>
                <a:spcPct val="90000"/>
              </a:lnSpc>
              <a:spcBef>
                <a:spcPts val="1000"/>
              </a:spcBef>
              <a:defRPr sz="5000">
                <a:latin typeface="+mj-lt"/>
                <a:ea typeface="+mj-ea"/>
                <a:cs typeface="+mj-cs"/>
                <a:sym typeface="Calibri"/>
              </a:defRPr>
            </a:lvl1pPr>
          </a:lstStyle>
          <a:p>
            <a:pPr/>
            <a:r>
              <a:t>State of the project  </a:t>
            </a:r>
          </a:p>
        </p:txBody>
      </p:sp>
      <p:sp>
        <p:nvSpPr>
          <p:cNvPr id="211" name="Segnaposto numero diapositiva 3"/>
          <p:cNvSpPr txBox="1"/>
          <p:nvPr/>
        </p:nvSpPr>
        <p:spPr>
          <a:xfrm>
            <a:off x="8656318" y="6414761"/>
            <a:ext cx="2651763" cy="2483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r">
              <a:defRPr sz="1200">
                <a:solidFill>
                  <a:srgbClr val="888888"/>
                </a:solidFill>
                <a:latin typeface="+mj-lt"/>
                <a:ea typeface="+mj-ea"/>
                <a:cs typeface="+mj-cs"/>
                <a:sym typeface="Calibri"/>
              </a:defRPr>
            </a:lvl1pPr>
          </a:lstStyle>
          <a:p>
            <a:pPr/>
            <a:r>
              <a:t>9</a:t>
            </a:r>
          </a:p>
        </p:txBody>
      </p:sp>
      <p:sp>
        <p:nvSpPr>
          <p:cNvPr id="212" name="CasellaDiTesto 2"/>
          <p:cNvSpPr txBox="1"/>
          <p:nvPr/>
        </p:nvSpPr>
        <p:spPr>
          <a:xfrm>
            <a:off x="840442" y="1894114"/>
            <a:ext cx="10513360" cy="43025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b="1" sz="2000">
                <a:latin typeface="+mj-lt"/>
                <a:ea typeface="+mj-ea"/>
                <a:cs typeface="+mj-cs"/>
                <a:sym typeface="Calibri"/>
              </a:defRPr>
            </a:pPr>
            <a:r>
              <a:t>Two CNG prototypes </a:t>
            </a:r>
            <a:r>
              <a:rPr b="0"/>
              <a:t>– built by BT and purchased by TheranostiCentre Srl - are currently in a dedicated bunker at the ENEA Research Centre in Brasimone for </a:t>
            </a:r>
            <a:r>
              <a:t>experimental characterisation</a:t>
            </a:r>
            <a:r>
              <a:rPr b="0"/>
              <a:t>.</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2000">
                <a:latin typeface="+mj-lt"/>
                <a:ea typeface="+mj-ea"/>
                <a:cs typeface="+mj-cs"/>
                <a:sym typeface="Calibri"/>
              </a:defRPr>
            </a:p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2000">
                <a:latin typeface="+mj-lt"/>
                <a:ea typeface="+mj-ea"/>
                <a:cs typeface="+mj-cs"/>
                <a:sym typeface="Calibri"/>
              </a:defRPr>
            </a:pPr>
            <a:r>
              <a:t>ENEA is partnering with TheranostiCentre Srl to perform </a:t>
            </a:r>
            <a:r>
              <a:rPr b="1"/>
              <a:t>electromechanical tests </a:t>
            </a:r>
            <a:r>
              <a:t>of the prototypes. </a:t>
            </a:r>
            <a:r>
              <a:rPr b="1"/>
              <a:t>Plasma Ignition tests </a:t>
            </a:r>
            <a:r>
              <a:t>(with Hydrogen) will begin as soon as ENEA has obtained the mandatory certifications.</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2000">
                <a:latin typeface="+mj-lt"/>
                <a:ea typeface="+mj-ea"/>
                <a:cs typeface="+mj-cs"/>
                <a:sym typeface="Calibri"/>
              </a:defRPr>
            </a:p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2000">
                <a:latin typeface="+mj-lt"/>
                <a:ea typeface="+mj-ea"/>
                <a:cs typeface="+mj-cs"/>
                <a:sym typeface="Calibri"/>
              </a:defRPr>
            </a:pPr>
            <a:r>
              <a:t>In the meanwhile:</a:t>
            </a:r>
            <a:br/>
            <a:r>
              <a:t>- TheranostiCentre Srl has researched a possible company in the field of generators for medical</a:t>
            </a:r>
            <a:br/>
            <a:r>
              <a:t>  devices to proceed in </a:t>
            </a:r>
            <a:r>
              <a:rPr b="1"/>
              <a:t>planning the path towards a TRL8</a:t>
            </a:r>
            <a:br>
              <a:rPr b="1"/>
            </a:br>
            <a:endParaRPr b="1"/>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2000">
                <a:latin typeface="+mj-lt"/>
                <a:ea typeface="+mj-ea"/>
                <a:cs typeface="+mj-cs"/>
                <a:sym typeface="Calibri"/>
              </a:defRPr>
            </a:pPr>
            <a:r>
              <a:t>- some interactions with private and public companies and entities have been undertaken to obtain </a:t>
            </a:r>
            <a:br/>
            <a:r>
              <a:t>  the </a:t>
            </a:r>
            <a:r>
              <a:rPr b="1"/>
              <a:t>necessary funds </a:t>
            </a:r>
            <a:r>
              <a:t>and find </a:t>
            </a:r>
            <a:r>
              <a:rPr b="1"/>
              <a:t>formula</a:t>
            </a:r>
            <a:r>
              <a:t> to reach the determined </a:t>
            </a:r>
            <a:r>
              <a:rPr b="1"/>
              <a:t>goal in the planned time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egnaposto numero diapositiva 3"/>
          <p:cNvSpPr txBox="1"/>
          <p:nvPr>
            <p:ph type="sldNum" sz="quarter" idx="4294967295"/>
          </p:nvPr>
        </p:nvSpPr>
        <p:spPr>
          <a:xfrm>
            <a:off x="11095176" y="6414760"/>
            <a:ext cx="258622"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5" name="Immagine 4" descr="Immagine 4"/>
          <p:cNvPicPr>
            <a:picLocks noChangeAspect="1"/>
          </p:cNvPicPr>
          <p:nvPr/>
        </p:nvPicPr>
        <p:blipFill>
          <a:blip r:embed="rId2">
            <a:extLst/>
          </a:blip>
          <a:stretch>
            <a:fillRect/>
          </a:stretch>
        </p:blipFill>
        <p:spPr>
          <a:xfrm>
            <a:off x="310686" y="185663"/>
            <a:ext cx="1917652" cy="1592338"/>
          </a:xfrm>
          <a:prstGeom prst="rect">
            <a:avLst/>
          </a:prstGeom>
          <a:ln w="12700">
            <a:miter lim="400000"/>
          </a:ln>
        </p:spPr>
      </p:pic>
      <p:sp>
        <p:nvSpPr>
          <p:cNvPr id="216" name="Sottotitolo 2"/>
          <p:cNvSpPr txBox="1"/>
          <p:nvPr/>
        </p:nvSpPr>
        <p:spPr>
          <a:xfrm>
            <a:off x="2610465" y="635554"/>
            <a:ext cx="8614024" cy="7386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spAutoFit/>
          </a:bodyPr>
          <a:lstStyle>
            <a:lvl1pPr algn="ctr">
              <a:lnSpc>
                <a:spcPct val="90000"/>
              </a:lnSpc>
              <a:spcBef>
                <a:spcPts val="1000"/>
              </a:spcBef>
              <a:defRPr sz="5000">
                <a:latin typeface="+mj-lt"/>
                <a:ea typeface="+mj-ea"/>
                <a:cs typeface="+mj-cs"/>
                <a:sym typeface="Calibri"/>
              </a:defRPr>
            </a:lvl1pPr>
          </a:lstStyle>
          <a:p>
            <a:pPr/>
            <a:r>
              <a:t>Mission of TC and future steps </a:t>
            </a:r>
          </a:p>
        </p:txBody>
      </p:sp>
      <p:sp>
        <p:nvSpPr>
          <p:cNvPr id="217" name="Segnaposto numero diapositiva 3"/>
          <p:cNvSpPr txBox="1"/>
          <p:nvPr/>
        </p:nvSpPr>
        <p:spPr>
          <a:xfrm>
            <a:off x="8656318" y="6414761"/>
            <a:ext cx="2651763" cy="2483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r">
              <a:defRPr sz="1200">
                <a:solidFill>
                  <a:srgbClr val="888888"/>
                </a:solidFill>
                <a:latin typeface="+mj-lt"/>
                <a:ea typeface="+mj-ea"/>
                <a:cs typeface="+mj-cs"/>
                <a:sym typeface="Calibri"/>
              </a:defRPr>
            </a:lvl1pPr>
          </a:lstStyle>
          <a:p>
            <a:pPr/>
            <a:r>
              <a:t>10</a:t>
            </a:r>
          </a:p>
        </p:txBody>
      </p:sp>
      <p:sp>
        <p:nvSpPr>
          <p:cNvPr id="218" name="CasellaDiTesto 2"/>
          <p:cNvSpPr txBox="1"/>
          <p:nvPr/>
        </p:nvSpPr>
        <p:spPr>
          <a:xfrm>
            <a:off x="865441" y="1586265"/>
            <a:ext cx="10488360" cy="51265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1600">
                <a:latin typeface="+mj-lt"/>
                <a:ea typeface="+mj-ea"/>
                <a:cs typeface="+mj-cs"/>
                <a:sym typeface="Calibri"/>
              </a:defRPr>
            </a:pPr>
            <a:r>
              <a:t>TheranostiCentre Srl is a company that:</a:t>
            </a:r>
            <a:br/>
            <a:r>
              <a:t>- deals with R&amp;D of technology related to the use of neutrons in equipment for the treatment of solid tumours</a:t>
            </a:r>
            <a:br/>
            <a:r>
              <a:t>- does not have as its corporate purpose to become a production or distribution unit of the Neutronbrush® device.</a:t>
            </a:r>
            <a:endParaRPr sz="1400"/>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1600">
                <a:latin typeface="+mj-lt"/>
                <a:ea typeface="+mj-ea"/>
                <a:cs typeface="+mj-cs"/>
                <a:sym typeface="Calibri"/>
              </a:defRPr>
            </a:p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1600">
                <a:latin typeface="+mj-lt"/>
                <a:ea typeface="+mj-ea"/>
                <a:cs typeface="+mj-cs"/>
                <a:sym typeface="Calibri"/>
              </a:defRPr>
            </a:pPr>
            <a:r>
              <a:t>First phase: </a:t>
            </a:r>
            <a:br/>
            <a:r>
              <a:t>- Initial</a:t>
            </a:r>
            <a:r>
              <a:rPr b="1"/>
              <a:t> experimental tests </a:t>
            </a:r>
            <a:r>
              <a:t>will be carried out in the ENEA bunker-laboratory;</a:t>
            </a:r>
            <a:endParaRPr sz="1400"/>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1600">
                <a:latin typeface="+mj-lt"/>
                <a:ea typeface="+mj-ea"/>
                <a:cs typeface="+mj-cs"/>
                <a:sym typeface="Calibri"/>
              </a:defRPr>
            </a:pPr>
            <a:r>
              <a:t>- Further </a:t>
            </a:r>
            <a:r>
              <a:rPr b="1"/>
              <a:t>tests</a:t>
            </a:r>
            <a:r>
              <a:t> will be carried out </a:t>
            </a:r>
            <a:r>
              <a:rPr b="1"/>
              <a:t>in vivo and on organoids</a:t>
            </a:r>
            <a:r>
              <a:t> with the support of technical/clinical personnel </a:t>
            </a:r>
            <a:br/>
            <a:r>
              <a:t>  (also to analyse future steps oriented towards subsequent Neutronbrush® industrialization).</a:t>
            </a:r>
            <a:endParaRPr sz="1400"/>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1600">
                <a:latin typeface="+mj-lt"/>
                <a:ea typeface="+mj-ea"/>
                <a:cs typeface="+mj-cs"/>
                <a:sym typeface="Calibri"/>
              </a:defRPr>
            </a:p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1600">
                <a:latin typeface="+mj-lt"/>
                <a:ea typeface="+mj-ea"/>
                <a:cs typeface="+mj-cs"/>
                <a:sym typeface="Calibri"/>
              </a:defRPr>
            </a:pPr>
            <a:r>
              <a:t>In the second phase:</a:t>
            </a:r>
            <a:endParaRPr sz="1400"/>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b="1" sz="1600">
                <a:latin typeface="+mj-lt"/>
                <a:ea typeface="+mj-ea"/>
                <a:cs typeface="+mj-cs"/>
                <a:sym typeface="Calibri"/>
              </a:defRPr>
            </a:pPr>
            <a:r>
              <a:t>- Neutronbrush® </a:t>
            </a:r>
            <a:r>
              <a:rPr b="0"/>
              <a:t>will be manufactured </a:t>
            </a:r>
            <a:r>
              <a:t>as a medical device </a:t>
            </a:r>
            <a:r>
              <a:rPr b="0"/>
              <a:t>suitable for </a:t>
            </a:r>
            <a:r>
              <a:t>use in an operating room </a:t>
            </a:r>
            <a:br/>
            <a:r>
              <a:rPr b="0"/>
              <a:t>with the support of IORT clinical personnel (in collaboration with hospitals and/or university clinics will be necessary) </a:t>
            </a:r>
            <a:br>
              <a:rPr b="0"/>
            </a:b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1600">
                <a:latin typeface="+mj-lt"/>
                <a:ea typeface="+mj-ea"/>
                <a:cs typeface="+mj-cs"/>
                <a:sym typeface="Calibri"/>
              </a:defRPr>
            </a:pPr>
            <a:r>
              <a:t>In the third phase:</a:t>
            </a:r>
            <a:endParaRPr sz="1400"/>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1600">
                <a:latin typeface="+mj-lt"/>
                <a:ea typeface="+mj-ea"/>
                <a:cs typeface="+mj-cs"/>
                <a:sym typeface="Calibri"/>
              </a:defRPr>
            </a:pPr>
            <a:r>
              <a:t>- TheranostiCentre Srl, the partner company and ENEA will work on the device insertion into an industrial chain, including the production of both the Neutronbrush® and the robotic arm for its movement (with related support equipment).</a:t>
            </a:r>
            <a:endParaRPr sz="1400"/>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1600">
                <a:latin typeface="+mj-lt"/>
                <a:ea typeface="+mj-ea"/>
                <a:cs typeface="+mj-cs"/>
                <a:sym typeface="Calibri"/>
              </a:defRPr>
            </a:p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1600">
                <a:latin typeface="+mj-lt"/>
                <a:ea typeface="+mj-ea"/>
                <a:cs typeface="+mj-cs"/>
                <a:sym typeface="Calibri"/>
              </a:defRPr>
            </a:pPr>
            <a:r>
              <a:t>The fourth phase will be dedicated to analyse the reference market and the distribution of the finished product.</a:t>
            </a:r>
            <a:endParaRPr sz="1400"/>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1600">
                <a:latin typeface="+mj-lt"/>
                <a:ea typeface="+mj-ea"/>
                <a:cs typeface="+mj-cs"/>
                <a:sym typeface="Calibri"/>
              </a:defRPr>
            </a:p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1600">
                <a:latin typeface="+mj-lt"/>
                <a:ea typeface="+mj-ea"/>
                <a:cs typeface="+mj-cs"/>
                <a:sym typeface="Calibri"/>
              </a:defRPr>
            </a:pPr>
            <a:r>
              <a:t>Certainly, in the development of the project, there will be phases of product and process patenting, certifications, etc.</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Titolo 1"/>
          <p:cNvSpPr txBox="1"/>
          <p:nvPr>
            <p:ph type="title"/>
          </p:nvPr>
        </p:nvSpPr>
        <p:spPr>
          <a:xfrm>
            <a:off x="838200" y="365125"/>
            <a:ext cx="10515600" cy="1325563"/>
          </a:xfrm>
          <a:prstGeom prst="rect">
            <a:avLst/>
          </a:prstGeom>
        </p:spPr>
        <p:txBody>
          <a:bodyPr/>
          <a:lstStyle/>
          <a:p>
            <a:pPr/>
            <a:r>
              <a:t>Suppl</a:t>
            </a:r>
          </a:p>
        </p:txBody>
      </p:sp>
      <p:sp>
        <p:nvSpPr>
          <p:cNvPr id="221" name="Segnaposto numero diapositiva 3"/>
          <p:cNvSpPr txBox="1"/>
          <p:nvPr>
            <p:ph type="sldNum" sz="quarter" idx="4294967295"/>
          </p:nvPr>
        </p:nvSpPr>
        <p:spPr>
          <a:xfrm>
            <a:off x="11095176" y="6414760"/>
            <a:ext cx="258622"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2" name="Immagine 4" descr="Immagine 4"/>
          <p:cNvPicPr>
            <a:picLocks noChangeAspect="1"/>
          </p:cNvPicPr>
          <p:nvPr/>
        </p:nvPicPr>
        <p:blipFill>
          <a:blip r:embed="rId2">
            <a:extLst/>
          </a:blip>
          <a:stretch>
            <a:fillRect/>
          </a:stretch>
        </p:blipFill>
        <p:spPr>
          <a:xfrm>
            <a:off x="310686" y="185663"/>
            <a:ext cx="1917652" cy="1592338"/>
          </a:xfrm>
          <a:prstGeom prst="rect">
            <a:avLst/>
          </a:prstGeom>
          <a:ln w="12700">
            <a:miter lim="400000"/>
          </a:ln>
        </p:spPr>
      </p:pic>
      <p:sp>
        <p:nvSpPr>
          <p:cNvPr id="223" name="Segnaposto numero diapositiva 3"/>
          <p:cNvSpPr txBox="1"/>
          <p:nvPr/>
        </p:nvSpPr>
        <p:spPr>
          <a:xfrm>
            <a:off x="8656318" y="6414761"/>
            <a:ext cx="2651763" cy="2483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r">
              <a:defRPr sz="1200">
                <a:solidFill>
                  <a:srgbClr val="888888"/>
                </a:solidFill>
                <a:latin typeface="+mj-lt"/>
                <a:ea typeface="+mj-ea"/>
                <a:cs typeface="+mj-cs"/>
                <a:sym typeface="Calibri"/>
              </a:defRPr>
            </a:lvl1pPr>
          </a:lstStyle>
          <a:p>
            <a:pPr/>
            <a:r>
              <a:t>11</a:t>
            </a:r>
          </a:p>
        </p:txBody>
      </p:sp>
      <p:sp>
        <p:nvSpPr>
          <p:cNvPr id="224" name="CasellaDiTesto 7"/>
          <p:cNvSpPr txBox="1"/>
          <p:nvPr/>
        </p:nvSpPr>
        <p:spPr>
          <a:xfrm>
            <a:off x="2507203" y="1870150"/>
            <a:ext cx="7177593" cy="33855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3000">
                <a:latin typeface="+mj-lt"/>
                <a:ea typeface="+mj-ea"/>
                <a:cs typeface="+mj-cs"/>
                <a:sym typeface="Calibri"/>
              </a:defRPr>
            </a:pPr>
            <a:r>
              <a:t>Contatti: </a:t>
            </a:r>
            <a:endParaRPr sz="2800">
              <a:latin typeface="Tahoma"/>
              <a:ea typeface="Tahoma"/>
              <a:cs typeface="Tahoma"/>
              <a:sym typeface="Tahoma"/>
            </a:endParaRPr>
          </a:p>
          <a:p>
            <a:pPr algn="ctr">
              <a:defRPr sz="3000">
                <a:latin typeface="+mj-lt"/>
                <a:ea typeface="+mj-ea"/>
                <a:cs typeface="+mj-cs"/>
                <a:sym typeface="Calibri"/>
              </a:defRPr>
            </a:pPr>
            <a:r>
              <a:t>TheranostiCentre Srl</a:t>
            </a:r>
          </a:p>
          <a:p>
            <a:pPr algn="ctr">
              <a:defRPr sz="3000">
                <a:latin typeface="+mj-lt"/>
                <a:ea typeface="+mj-ea"/>
                <a:cs typeface="+mj-cs"/>
                <a:sym typeface="Calibri"/>
              </a:defRPr>
            </a:pPr>
            <a:r>
              <a:t>Via Freguglia 8</a:t>
            </a:r>
            <a:endParaRPr sz="2800">
              <a:latin typeface="Tahoma"/>
              <a:ea typeface="Tahoma"/>
              <a:cs typeface="Tahoma"/>
              <a:sym typeface="Tahoma"/>
            </a:endParaRPr>
          </a:p>
          <a:p>
            <a:pPr algn="ctr">
              <a:defRPr sz="3000">
                <a:latin typeface="+mj-lt"/>
                <a:ea typeface="+mj-ea"/>
                <a:cs typeface="+mj-cs"/>
                <a:sym typeface="Calibri"/>
              </a:defRPr>
            </a:pPr>
            <a:r>
              <a:t>20122 Milano</a:t>
            </a:r>
            <a:endParaRPr sz="2800">
              <a:latin typeface="Tahoma"/>
              <a:ea typeface="Tahoma"/>
              <a:cs typeface="Tahoma"/>
              <a:sym typeface="Tahoma"/>
            </a:endParaRPr>
          </a:p>
          <a:p>
            <a:pPr algn="ctr">
              <a:defRPr sz="3000">
                <a:latin typeface="+mj-lt"/>
                <a:ea typeface="+mj-ea"/>
                <a:cs typeface="+mj-cs"/>
                <a:sym typeface="Calibri"/>
              </a:defRPr>
            </a:pPr>
            <a:r>
              <a:t> </a:t>
            </a:r>
            <a:endParaRPr sz="2800">
              <a:latin typeface="Tahoma"/>
              <a:ea typeface="Tahoma"/>
              <a:cs typeface="Tahoma"/>
              <a:sym typeface="Tahoma"/>
            </a:endParaRPr>
          </a:p>
          <a:p>
            <a:pPr algn="ctr">
              <a:defRPr sz="3000">
                <a:latin typeface="+mj-lt"/>
                <a:ea typeface="+mj-ea"/>
                <a:cs typeface="+mj-cs"/>
                <a:sym typeface="Calibri"/>
              </a:defRPr>
            </a:pPr>
            <a:r>
              <a:t>Direttore Scientifico: Prof. Maurizio Martellini </a:t>
            </a:r>
            <a:r>
              <a:rPr u="sng">
                <a:solidFill>
                  <a:srgbClr val="0000FF"/>
                </a:solidFill>
                <a:uFill>
                  <a:solidFill>
                    <a:srgbClr val="0000FF"/>
                  </a:solidFill>
                </a:uFill>
                <a:hlinkClick r:id="rId3" invalidUrl="" action="" tgtFrame="" tooltip="" history="1" highlightClick="0" endSnd="0"/>
              </a:rPr>
              <a:t>mmartellini1953@gmail.com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4" name="Immagine 10" descr="Immagine 10"/>
          <p:cNvPicPr>
            <a:picLocks noChangeAspect="1"/>
          </p:cNvPicPr>
          <p:nvPr/>
        </p:nvPicPr>
        <p:blipFill>
          <a:blip r:embed="rId2">
            <a:extLst/>
          </a:blip>
          <a:stretch>
            <a:fillRect/>
          </a:stretch>
        </p:blipFill>
        <p:spPr>
          <a:xfrm>
            <a:off x="357996" y="4714342"/>
            <a:ext cx="2210514" cy="1646955"/>
          </a:xfrm>
          <a:prstGeom prst="rect">
            <a:avLst/>
          </a:prstGeom>
          <a:ln w="12700">
            <a:miter lim="400000"/>
          </a:ln>
        </p:spPr>
      </p:pic>
      <p:sp>
        <p:nvSpPr>
          <p:cNvPr id="105" name="Titolo 1"/>
          <p:cNvSpPr txBox="1"/>
          <p:nvPr>
            <p:ph type="title"/>
          </p:nvPr>
        </p:nvSpPr>
        <p:spPr>
          <a:xfrm>
            <a:off x="2228337" y="1806980"/>
            <a:ext cx="8679662" cy="729674"/>
          </a:xfrm>
          <a:prstGeom prst="rect">
            <a:avLst/>
          </a:prstGeom>
        </p:spPr>
        <p:txBody>
          <a:bodyPr/>
          <a:lstStyle/>
          <a:p>
            <a:pPr algn="ctr" defTabSz="868680">
              <a:defRPr sz="1500">
                <a:latin typeface="CIDFont+F1"/>
                <a:ea typeface="CIDFont+F1"/>
                <a:cs typeface="CIDFont+F1"/>
                <a:sym typeface="CIDFont+F1"/>
              </a:defRPr>
            </a:pPr>
            <a:br/>
            <a:br/>
          </a:p>
        </p:txBody>
      </p:sp>
      <p:pic>
        <p:nvPicPr>
          <p:cNvPr id="106" name="Immagine 3" descr="Immagine 3"/>
          <p:cNvPicPr>
            <a:picLocks noChangeAspect="1"/>
          </p:cNvPicPr>
          <p:nvPr/>
        </p:nvPicPr>
        <p:blipFill>
          <a:blip r:embed="rId3">
            <a:extLst/>
          </a:blip>
          <a:stretch>
            <a:fillRect/>
          </a:stretch>
        </p:blipFill>
        <p:spPr>
          <a:xfrm>
            <a:off x="310686" y="185663"/>
            <a:ext cx="1917652" cy="1592338"/>
          </a:xfrm>
          <a:prstGeom prst="rect">
            <a:avLst/>
          </a:prstGeom>
          <a:ln w="12700">
            <a:miter lim="400000"/>
          </a:ln>
        </p:spPr>
      </p:pic>
      <p:sp>
        <p:nvSpPr>
          <p:cNvPr id="107" name="Segnaposto numero diapositiva 4"/>
          <p:cNvSpPr txBox="1"/>
          <p:nvPr>
            <p:ph type="sldNum" sz="quarter" idx="4294967295"/>
          </p:nvPr>
        </p:nvSpPr>
        <p:spPr>
          <a:xfrm>
            <a:off x="11172418" y="6414760"/>
            <a:ext cx="181380"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8" name="Sottotitolo 2"/>
          <p:cNvSpPr txBox="1"/>
          <p:nvPr/>
        </p:nvSpPr>
        <p:spPr>
          <a:xfrm>
            <a:off x="3126758" y="-250875"/>
            <a:ext cx="4544791" cy="15392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spAutoFit/>
          </a:bodyPr>
          <a:lstStyle>
            <a:lvl1pPr>
              <a:lnSpc>
                <a:spcPct val="90000"/>
              </a:lnSpc>
              <a:spcBef>
                <a:spcPts val="1000"/>
              </a:spcBef>
              <a:defRPr sz="5000">
                <a:latin typeface="CIDFont+F1"/>
                <a:ea typeface="CIDFont+F1"/>
                <a:cs typeface="CIDFont+F1"/>
                <a:sym typeface="CIDFont+F1"/>
              </a:defRPr>
            </a:lvl1pPr>
          </a:lstStyle>
          <a:p>
            <a:pPr/>
            <a:r>
              <a:t> CNG for nIORT®</a:t>
            </a:r>
          </a:p>
        </p:txBody>
      </p:sp>
      <p:pic>
        <p:nvPicPr>
          <p:cNvPr id="109" name="Immagine 7" descr="Immagine 7"/>
          <p:cNvPicPr>
            <a:picLocks noChangeAspect="1"/>
          </p:cNvPicPr>
          <p:nvPr/>
        </p:nvPicPr>
        <p:blipFill>
          <a:blip r:embed="rId4">
            <a:extLst/>
          </a:blip>
          <a:stretch>
            <a:fillRect/>
          </a:stretch>
        </p:blipFill>
        <p:spPr>
          <a:xfrm>
            <a:off x="10412007" y="194935"/>
            <a:ext cx="1567879" cy="1739059"/>
          </a:xfrm>
          <a:prstGeom prst="rect">
            <a:avLst/>
          </a:prstGeom>
          <a:ln w="12700">
            <a:miter lim="400000"/>
          </a:ln>
        </p:spPr>
      </p:pic>
      <p:pic>
        <p:nvPicPr>
          <p:cNvPr id="110" name="Picture 8" descr="Picture 8"/>
          <p:cNvPicPr>
            <a:picLocks noChangeAspect="1"/>
          </p:cNvPicPr>
          <p:nvPr/>
        </p:nvPicPr>
        <p:blipFill>
          <a:blip r:embed="rId5">
            <a:extLst/>
          </a:blip>
          <a:stretch>
            <a:fillRect/>
          </a:stretch>
        </p:blipFill>
        <p:spPr>
          <a:xfrm>
            <a:off x="8030860" y="713913"/>
            <a:ext cx="1482727" cy="538552"/>
          </a:xfrm>
          <a:prstGeom prst="rect">
            <a:avLst/>
          </a:prstGeom>
          <a:ln w="12700">
            <a:miter lim="400000"/>
          </a:ln>
        </p:spPr>
      </p:pic>
      <p:pic>
        <p:nvPicPr>
          <p:cNvPr id="111" name="Immagine 6" descr="Immagine 6"/>
          <p:cNvPicPr>
            <a:picLocks noChangeAspect="1"/>
          </p:cNvPicPr>
          <p:nvPr/>
        </p:nvPicPr>
        <p:blipFill>
          <a:blip r:embed="rId6">
            <a:extLst/>
          </a:blip>
          <a:stretch>
            <a:fillRect/>
          </a:stretch>
        </p:blipFill>
        <p:spPr>
          <a:xfrm>
            <a:off x="3018297" y="4650871"/>
            <a:ext cx="3068123" cy="1792592"/>
          </a:xfrm>
          <a:prstGeom prst="rect">
            <a:avLst/>
          </a:prstGeom>
          <a:ln w="12700">
            <a:miter lim="400000"/>
          </a:ln>
        </p:spPr>
      </p:pic>
      <p:sp>
        <p:nvSpPr>
          <p:cNvPr id="112" name="Segnaposto contenuto 8"/>
          <p:cNvSpPr txBox="1"/>
          <p:nvPr>
            <p:ph type="body" sz="half" idx="1"/>
          </p:nvPr>
        </p:nvSpPr>
        <p:spPr>
          <a:xfrm>
            <a:off x="357996" y="1826333"/>
            <a:ext cx="11495587" cy="2745583"/>
          </a:xfrm>
          <a:prstGeom prst="rect">
            <a:avLst/>
          </a:prstGeom>
        </p:spPr>
        <p:txBody>
          <a:bodyPr/>
          <a:lstStyle/>
          <a:p>
            <a:pPr marL="0" indent="0">
              <a:lnSpc>
                <a:spcPct val="110000"/>
              </a:lnSpc>
              <a:buSzTx/>
              <a:buNone/>
              <a:defRPr sz="2000"/>
            </a:pPr>
            <a:r>
              <a:t>The “</a:t>
            </a:r>
            <a:r>
              <a:rPr i="1"/>
              <a:t>Key</a:t>
            </a:r>
            <a:r>
              <a:t> component” of  NeutronBrush® device is a new </a:t>
            </a:r>
            <a:r>
              <a:rPr b="1"/>
              <a:t>Compact Neutron Generator </a:t>
            </a:r>
            <a:r>
              <a:t>(</a:t>
            </a:r>
            <a:r>
              <a:rPr b="1"/>
              <a:t>CNG</a:t>
            </a:r>
            <a:r>
              <a:t>).</a:t>
            </a:r>
            <a:br/>
            <a:r>
              <a:t>A collaboration agreement between ENEA and TheranostiCentre Srl (TC) was signed in 2019 and led to a </a:t>
            </a:r>
            <a:r>
              <a:rPr b="1"/>
              <a:t>patent and to the manufacturing of TWO LABORATORY PROTOTYPES</a:t>
            </a:r>
            <a:r>
              <a:t>, both built at Berkion Technology LLC (USA) and </a:t>
            </a:r>
            <a:r>
              <a:rPr b="1"/>
              <a:t>installed</a:t>
            </a:r>
            <a:r>
              <a:t> at </a:t>
            </a:r>
            <a:r>
              <a:rPr b="1"/>
              <a:t>ENEA </a:t>
            </a:r>
            <a:r>
              <a:t>Research Centre in Brasimone (BO).</a:t>
            </a:r>
            <a:endParaRPr sz="2200"/>
          </a:p>
          <a:p>
            <a:pPr marL="0" indent="0">
              <a:lnSpc>
                <a:spcPct val="110000"/>
              </a:lnSpc>
              <a:buSzTx/>
              <a:buNone/>
              <a:defRPr sz="2000"/>
            </a:pPr>
            <a:r>
              <a:t>The CNGs were designed for the </a:t>
            </a:r>
            <a:r>
              <a:rPr b="1"/>
              <a:t>treatment of advanced solid tumours </a:t>
            </a:r>
            <a:r>
              <a:t>with the </a:t>
            </a:r>
            <a:r>
              <a:rPr b="1"/>
              <a:t>neutron Intra-Operative Radiation Therapy </a:t>
            </a:r>
            <a:r>
              <a:t>(</a:t>
            </a:r>
            <a:r>
              <a:rPr b="1"/>
              <a:t>nIORT®</a:t>
            </a:r>
            <a:r>
              <a:t>). Fast neutrons (2.45 MeV energy) have a </a:t>
            </a:r>
            <a:r>
              <a:rPr b="1"/>
              <a:t>radiobiological effectiveness </a:t>
            </a:r>
            <a:r>
              <a:t>(</a:t>
            </a:r>
            <a:r>
              <a:rPr b="1"/>
              <a:t>RBE</a:t>
            </a:r>
            <a:r>
              <a:t>) </a:t>
            </a:r>
            <a:br/>
            <a:r>
              <a:rPr>
                <a:latin typeface="Symbol"/>
                <a:ea typeface="Symbol"/>
                <a:cs typeface="Symbol"/>
                <a:sym typeface="Symbol"/>
              </a:rPr>
              <a:t>@</a:t>
            </a:r>
            <a:r>
              <a:rPr b="1"/>
              <a:t>3-5 times higher </a:t>
            </a:r>
            <a:r>
              <a:t>than X-rays, </a:t>
            </a:r>
            <a:r>
              <a:rPr>
                <a:latin typeface="Symbol"/>
                <a:ea typeface="Symbol"/>
                <a:cs typeface="Symbol"/>
                <a:sym typeface="Symbol"/>
              </a:rPr>
              <a:t>g</a:t>
            </a:r>
            <a:r>
              <a:t>-rays &amp; electrons (used in current IORT techniques).</a:t>
            </a:r>
          </a:p>
        </p:txBody>
      </p:sp>
      <p:pic>
        <p:nvPicPr>
          <p:cNvPr id="113" name="Immagine 4" descr="Immagine 4"/>
          <p:cNvPicPr>
            <a:picLocks noChangeAspect="1"/>
          </p:cNvPicPr>
          <p:nvPr/>
        </p:nvPicPr>
        <p:blipFill>
          <a:blip r:embed="rId7">
            <a:extLst/>
          </a:blip>
          <a:srcRect l="0" t="0" r="4" b="0"/>
          <a:stretch>
            <a:fillRect/>
          </a:stretch>
        </p:blipFill>
        <p:spPr>
          <a:xfrm>
            <a:off x="6601213" y="4723691"/>
            <a:ext cx="2170907" cy="16282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01" y="0"/>
                </a:moveTo>
                <a:cubicBezTo>
                  <a:pt x="1210" y="0"/>
                  <a:pt x="0" y="1613"/>
                  <a:pt x="0" y="3601"/>
                </a:cubicBezTo>
                <a:lnTo>
                  <a:pt x="0" y="17999"/>
                </a:lnTo>
                <a:cubicBezTo>
                  <a:pt x="0" y="19987"/>
                  <a:pt x="1210" y="21600"/>
                  <a:pt x="2701" y="21600"/>
                </a:cubicBezTo>
                <a:lnTo>
                  <a:pt x="18899" y="21600"/>
                </a:lnTo>
                <a:cubicBezTo>
                  <a:pt x="20390" y="21600"/>
                  <a:pt x="21600" y="19987"/>
                  <a:pt x="21600" y="17999"/>
                </a:cubicBezTo>
                <a:lnTo>
                  <a:pt x="21600" y="3601"/>
                </a:lnTo>
                <a:cubicBezTo>
                  <a:pt x="21600" y="1613"/>
                  <a:pt x="20390" y="0"/>
                  <a:pt x="18899" y="0"/>
                </a:cubicBezTo>
                <a:lnTo>
                  <a:pt x="2701" y="0"/>
                </a:lnTo>
                <a:close/>
              </a:path>
            </a:pathLst>
          </a:custGeom>
          <a:ln w="12700">
            <a:miter lim="400000"/>
          </a:ln>
          <a:effectLst>
            <a:outerShdw sx="100000" sy="100000" kx="0" ky="0" algn="b" rotWithShape="0" blurRad="76200" dist="38100" dir="7800000">
              <a:srgbClr val="000000">
                <a:alpha val="40000"/>
              </a:srgbClr>
            </a:outerShdw>
          </a:effectLst>
        </p:spPr>
      </p:pic>
      <p:pic>
        <p:nvPicPr>
          <p:cNvPr id="114" name="Immagine 6" descr="Immagine 6"/>
          <p:cNvPicPr>
            <a:picLocks noChangeAspect="1"/>
          </p:cNvPicPr>
          <p:nvPr/>
        </p:nvPicPr>
        <p:blipFill>
          <a:blip r:embed="rId8">
            <a:extLst/>
          </a:blip>
          <a:srcRect l="0" t="0" r="0" b="8"/>
          <a:stretch>
            <a:fillRect/>
          </a:stretch>
        </p:blipFill>
        <p:spPr>
          <a:xfrm>
            <a:off x="9513586" y="4762874"/>
            <a:ext cx="2091451" cy="1568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01" y="0"/>
                </a:moveTo>
                <a:cubicBezTo>
                  <a:pt x="1210" y="0"/>
                  <a:pt x="0" y="1613"/>
                  <a:pt x="0" y="3602"/>
                </a:cubicBezTo>
                <a:lnTo>
                  <a:pt x="0" y="18004"/>
                </a:lnTo>
                <a:cubicBezTo>
                  <a:pt x="0" y="19992"/>
                  <a:pt x="1210" y="21600"/>
                  <a:pt x="2701" y="21600"/>
                </a:cubicBezTo>
                <a:lnTo>
                  <a:pt x="18899" y="21600"/>
                </a:lnTo>
                <a:cubicBezTo>
                  <a:pt x="20390" y="21600"/>
                  <a:pt x="21600" y="19992"/>
                  <a:pt x="21600" y="18004"/>
                </a:cubicBezTo>
                <a:lnTo>
                  <a:pt x="21600" y="3602"/>
                </a:lnTo>
                <a:cubicBezTo>
                  <a:pt x="21600" y="1613"/>
                  <a:pt x="20390" y="0"/>
                  <a:pt x="18899" y="0"/>
                </a:cubicBezTo>
                <a:lnTo>
                  <a:pt x="2701" y="0"/>
                </a:lnTo>
                <a:close/>
              </a:path>
            </a:pathLst>
          </a:custGeom>
          <a:ln w="12700">
            <a:miter lim="400000"/>
          </a:ln>
          <a:effectLst>
            <a:outerShdw sx="100000" sy="100000" kx="0" ky="0" algn="b" rotWithShape="0" blurRad="76200" dist="38100" dir="7800000">
              <a:srgbClr val="000000">
                <a:alpha val="40000"/>
              </a:srgbClr>
            </a:outerShdw>
          </a:effectLst>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Immagine 6" descr="Immagine 6"/>
          <p:cNvPicPr>
            <a:picLocks noChangeAspect="1"/>
          </p:cNvPicPr>
          <p:nvPr/>
        </p:nvPicPr>
        <p:blipFill>
          <a:blip r:embed="rId2">
            <a:extLst/>
          </a:blip>
          <a:stretch>
            <a:fillRect/>
          </a:stretch>
        </p:blipFill>
        <p:spPr>
          <a:xfrm>
            <a:off x="8932074" y="530"/>
            <a:ext cx="3259926" cy="4780854"/>
          </a:xfrm>
          <a:prstGeom prst="rect">
            <a:avLst/>
          </a:prstGeom>
          <a:ln w="12700">
            <a:miter lim="400000"/>
          </a:ln>
        </p:spPr>
      </p:pic>
      <p:sp>
        <p:nvSpPr>
          <p:cNvPr id="117" name="Titolo 1"/>
          <p:cNvSpPr txBox="1"/>
          <p:nvPr>
            <p:ph type="title"/>
          </p:nvPr>
        </p:nvSpPr>
        <p:spPr>
          <a:xfrm>
            <a:off x="740541" y="2281806"/>
            <a:ext cx="10167460" cy="3833770"/>
          </a:xfrm>
          <a:prstGeom prst="rect">
            <a:avLst/>
          </a:prstGeom>
        </p:spPr>
        <p:txBody>
          <a:bodyPr/>
          <a:lstStyle/>
          <a:p>
            <a:pPr algn="ctr">
              <a:defRPr sz="1800">
                <a:latin typeface="CIDFont+F1"/>
                <a:ea typeface="CIDFont+F1"/>
                <a:cs typeface="CIDFont+F1"/>
                <a:sym typeface="CIDFont+F1"/>
              </a:defRPr>
            </a:pPr>
            <a:br/>
            <a:br/>
          </a:p>
        </p:txBody>
      </p:sp>
      <p:pic>
        <p:nvPicPr>
          <p:cNvPr id="118" name="Immagine 3" descr="Immagine 3"/>
          <p:cNvPicPr>
            <a:picLocks noChangeAspect="1"/>
          </p:cNvPicPr>
          <p:nvPr/>
        </p:nvPicPr>
        <p:blipFill>
          <a:blip r:embed="rId3">
            <a:extLst/>
          </a:blip>
          <a:stretch>
            <a:fillRect/>
          </a:stretch>
        </p:blipFill>
        <p:spPr>
          <a:xfrm>
            <a:off x="310686" y="185663"/>
            <a:ext cx="1917652" cy="1592338"/>
          </a:xfrm>
          <a:prstGeom prst="rect">
            <a:avLst/>
          </a:prstGeom>
          <a:ln w="12700">
            <a:miter lim="400000"/>
          </a:ln>
        </p:spPr>
      </p:pic>
      <p:sp>
        <p:nvSpPr>
          <p:cNvPr id="119" name="Segnaposto numero diapositiva 11"/>
          <p:cNvSpPr txBox="1"/>
          <p:nvPr>
            <p:ph type="sldNum" sz="quarter" idx="4294967295"/>
          </p:nvPr>
        </p:nvSpPr>
        <p:spPr>
          <a:xfrm>
            <a:off x="11172418" y="6414760"/>
            <a:ext cx="181380"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0" name="Sottotitolo 2"/>
          <p:cNvSpPr txBox="1"/>
          <p:nvPr/>
        </p:nvSpPr>
        <p:spPr>
          <a:xfrm>
            <a:off x="3582213" y="598146"/>
            <a:ext cx="3177596" cy="7386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spAutoFit/>
          </a:bodyPr>
          <a:lstStyle>
            <a:lvl1pPr>
              <a:lnSpc>
                <a:spcPct val="90000"/>
              </a:lnSpc>
              <a:spcBef>
                <a:spcPts val="1000"/>
              </a:spcBef>
              <a:defRPr sz="5000">
                <a:latin typeface="+mj-lt"/>
                <a:ea typeface="+mj-ea"/>
                <a:cs typeface="+mj-cs"/>
                <a:sym typeface="Calibri"/>
              </a:defRPr>
            </a:lvl1pPr>
          </a:lstStyle>
          <a:p>
            <a:pPr/>
            <a:r>
              <a:t>CNG patent</a:t>
            </a:r>
          </a:p>
        </p:txBody>
      </p:sp>
      <p:pic>
        <p:nvPicPr>
          <p:cNvPr id="121" name="Immagine 5" descr="Immagine 5"/>
          <p:cNvPicPr>
            <a:picLocks noChangeAspect="1"/>
          </p:cNvPicPr>
          <p:nvPr/>
        </p:nvPicPr>
        <p:blipFill>
          <a:blip r:embed="rId4">
            <a:extLst/>
          </a:blip>
          <a:stretch>
            <a:fillRect/>
          </a:stretch>
        </p:blipFill>
        <p:spPr>
          <a:xfrm>
            <a:off x="7737244" y="1945823"/>
            <a:ext cx="3259926" cy="4775652"/>
          </a:xfrm>
          <a:prstGeom prst="rect">
            <a:avLst/>
          </a:prstGeom>
          <a:ln w="12700">
            <a:miter lim="400000"/>
          </a:ln>
        </p:spPr>
      </p:pic>
      <p:sp>
        <p:nvSpPr>
          <p:cNvPr id="122" name="CasellaDiTesto 9"/>
          <p:cNvSpPr txBox="1"/>
          <p:nvPr/>
        </p:nvSpPr>
        <p:spPr>
          <a:xfrm>
            <a:off x="543510" y="1897246"/>
            <a:ext cx="7221626" cy="4605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600">
                <a:latin typeface="+mj-lt"/>
                <a:ea typeface="+mj-ea"/>
                <a:cs typeface="+mj-cs"/>
                <a:sym typeface="Calibri"/>
              </a:defRPr>
            </a:pPr>
            <a:r>
              <a:t>PCT/IT2021/000032 filed in </a:t>
            </a:r>
            <a:r>
              <a:rPr u="sng"/>
              <a:t>July 2021</a:t>
            </a:r>
            <a:r>
              <a:t> (WIPO/PCT  Int. Public. in January 2023)</a:t>
            </a:r>
          </a:p>
          <a:p>
            <a:pPr>
              <a:defRPr sz="1400">
                <a:latin typeface="Times New Roman"/>
                <a:ea typeface="Times New Roman"/>
                <a:cs typeface="Times New Roman"/>
                <a:sym typeface="Times New Roman"/>
              </a:defRPr>
            </a:pPr>
          </a:p>
          <a:p>
            <a:pPr>
              <a:defRPr b="1" sz="1400">
                <a:latin typeface="Times New Roman"/>
                <a:ea typeface="Times New Roman"/>
                <a:cs typeface="Times New Roman"/>
                <a:sym typeface="Times New Roman"/>
              </a:defRPr>
            </a:pPr>
            <a:r>
              <a:t>MULTI PURPOSE COMPACT APPARATUS FOR THE GENERATION OF A HIGH-FLUX OF NEUTRONS, PARTICULARLY FOR INTRAOPERATIVE RADIOTHERAPY </a:t>
            </a:r>
          </a:p>
          <a:p>
            <a:pPr algn="ctr">
              <a:defRPr sz="1400">
                <a:latin typeface="Times New Roman"/>
                <a:ea typeface="Times New Roman"/>
                <a:cs typeface="Times New Roman"/>
                <a:sym typeface="Times New Roman"/>
              </a:defRPr>
            </a:pPr>
          </a:p>
          <a:p>
            <a:pPr algn="ctr">
              <a:defRPr sz="1400">
                <a:latin typeface="Times New Roman"/>
                <a:ea typeface="Times New Roman"/>
                <a:cs typeface="Times New Roman"/>
                <a:sym typeface="Times New Roman"/>
              </a:defRPr>
            </a:pPr>
            <a:r>
              <a:t>ABSTRACT </a:t>
            </a:r>
          </a:p>
          <a:p>
            <a:pPr>
              <a:defRPr sz="1200">
                <a:latin typeface="Times New Roman"/>
                <a:ea typeface="Times New Roman"/>
                <a:cs typeface="Times New Roman"/>
                <a:sym typeface="Times New Roman"/>
              </a:defRPr>
            </a:pPr>
          </a:p>
          <a:p>
            <a:pPr>
              <a:defRPr sz="1200">
                <a:latin typeface="Times New Roman"/>
                <a:ea typeface="Times New Roman"/>
                <a:cs typeface="Times New Roman"/>
                <a:sym typeface="Times New Roman"/>
              </a:defRPr>
            </a:pPr>
            <a:r>
              <a:t>An apparatus (10, 100) for generating a high-flux of neutrons comprising a neutron generator (20, 120) which comprises an emission window (21, 121) and it is configured to emit, from said emission window</a:t>
            </a:r>
            <a:br/>
            <a:r>
              <a:t>(21, 121), a flow of neutrons (99), said neutron generator (20, 120) comprising a deuterium ion source chamber </a:t>
            </a:r>
            <a:br/>
            <a:r>
              <a:t>(40, 140) wherein positive deuterium ions (D+) or negative deuterium ions (D-) are generated, characterized in</a:t>
            </a:r>
            <a:br/>
            <a:r>
              <a:t>that said deuterium ions source chamber (40, 140) is provided with at least one exit electrode (50, 150) that is provided with at least one opening (51, 151) for the outward passage of at least some of said deuterium ions </a:t>
            </a:r>
            <a:br/>
            <a:r>
              <a:t>(D+, D-) from said deuterium ion source chamber (40, 140) in an axial direction (Y) towards said emission</a:t>
            </a:r>
            <a:br/>
            <a:r>
              <a:t>window (21, 121) through an acceleration tunnel (51,151); </a:t>
            </a:r>
          </a:p>
          <a:p>
            <a:pPr>
              <a:defRPr sz="1200">
                <a:latin typeface="Times New Roman"/>
                <a:ea typeface="Times New Roman"/>
                <a:cs typeface="Times New Roman"/>
                <a:sym typeface="Times New Roman"/>
              </a:defRPr>
            </a:pPr>
            <a:r>
              <a:t>wherein said neutron generator (20, 120) comprises a titanium target (14, 114) that is arranged at one end of said acceleration tunnel (51, 151), before said emission window (21, 121), and that is connected to a voltage </a:t>
            </a:r>
          </a:p>
          <a:p>
            <a:pPr>
              <a:defRPr sz="1200">
                <a:latin typeface="Times New Roman"/>
                <a:ea typeface="Times New Roman"/>
                <a:cs typeface="Times New Roman"/>
                <a:sym typeface="Times New Roman"/>
              </a:defRPr>
            </a:pPr>
            <a:r>
              <a:t>generator (ΔV+, ΔV-) so as to be biased, said titanium target (14, 114) being configured to be struck by the deuterium ions (D+, D-) emitted from said deuterium ion source chamber (40, 140) and consequently to emit neutrons (99) from said emission window (21, 121); and wherein said acceleration tunnel (51, 151) extends </a:t>
            </a:r>
            <a:br/>
            <a:r>
              <a:t>along said axial direction (Y) from said at least one exit electrode (50, 150) to said titanium target (14, 114)</a:t>
            </a:r>
            <a:br/>
            <a:r>
              <a:t>and is defined by a lateral wall (27, 127) made of an electrical insulating material. </a:t>
            </a:r>
          </a:p>
          <a:p>
            <a:pPr>
              <a:defRPr sz="1400">
                <a:latin typeface="Times New Roman"/>
                <a:ea typeface="Times New Roman"/>
                <a:cs typeface="Times New Roman"/>
                <a:sym typeface="Times New Roman"/>
              </a:defRPr>
            </a:pPr>
            <a:r>
              <a:t>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7" name="Rettangolo ad angolo ripiegato 1"/>
          <p:cNvGrpSpPr/>
          <p:nvPr/>
        </p:nvGrpSpPr>
        <p:grpSpPr>
          <a:xfrm>
            <a:off x="3015274" y="5914056"/>
            <a:ext cx="7012172" cy="816120"/>
            <a:chOff x="-1" y="0"/>
            <a:chExt cx="7012171" cy="816119"/>
          </a:xfrm>
        </p:grpSpPr>
        <p:sp>
          <p:nvSpPr>
            <p:cNvPr id="124" name="Forma"/>
            <p:cNvSpPr/>
            <p:nvPr/>
          </p:nvSpPr>
          <p:spPr>
            <a:xfrm>
              <a:off x="-2" y="-1"/>
              <a:ext cx="7012172" cy="8161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8000"/>
                  </a:lnTo>
                  <a:lnTo>
                    <a:pt x="21181" y="21600"/>
                  </a:lnTo>
                  <a:lnTo>
                    <a:pt x="0" y="21600"/>
                  </a:lnTo>
                  <a:close/>
                </a:path>
              </a:pathLst>
            </a:custGeom>
            <a:solidFill>
              <a:srgbClr val="FFFF99"/>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p>
          </p:txBody>
        </p:sp>
        <p:sp>
          <p:nvSpPr>
            <p:cNvPr id="125" name="Triangolo"/>
            <p:cNvSpPr/>
            <p:nvPr/>
          </p:nvSpPr>
          <p:spPr>
            <a:xfrm>
              <a:off x="6876146" y="680095"/>
              <a:ext cx="136024" cy="1360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p>
          </p:txBody>
        </p:sp>
        <p:sp>
          <p:nvSpPr>
            <p:cNvPr id="126" name="Linea"/>
            <p:cNvSpPr/>
            <p:nvPr/>
          </p:nvSpPr>
          <p:spPr>
            <a:xfrm>
              <a:off x="-2" y="-1"/>
              <a:ext cx="7012172" cy="8161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81" y="21600"/>
                  </a:moveTo>
                  <a:lnTo>
                    <a:pt x="21265" y="18720"/>
                  </a:lnTo>
                  <a:lnTo>
                    <a:pt x="21600" y="18000"/>
                  </a:lnTo>
                  <a:lnTo>
                    <a:pt x="21181" y="21600"/>
                  </a:lnTo>
                  <a:lnTo>
                    <a:pt x="0" y="21600"/>
                  </a:lnTo>
                  <a:lnTo>
                    <a:pt x="0" y="0"/>
                  </a:lnTo>
                  <a:lnTo>
                    <a:pt x="21600" y="0"/>
                  </a:lnTo>
                  <a:lnTo>
                    <a:pt x="21600" y="18000"/>
                  </a:lnTo>
                </a:path>
              </a:pathLst>
            </a:custGeom>
            <a:noFill/>
            <a:ln w="12700" cap="flat">
              <a:solidFill>
                <a:srgbClr val="1D3053"/>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p>
          </p:txBody>
        </p:sp>
      </p:grpSp>
      <p:pic>
        <p:nvPicPr>
          <p:cNvPr id="128" name="Immagine 9" descr="Immagine 9"/>
          <p:cNvPicPr>
            <a:picLocks noChangeAspect="1"/>
          </p:cNvPicPr>
          <p:nvPr/>
        </p:nvPicPr>
        <p:blipFill>
          <a:blip r:embed="rId2">
            <a:extLst/>
          </a:blip>
          <a:stretch>
            <a:fillRect/>
          </a:stretch>
        </p:blipFill>
        <p:spPr>
          <a:xfrm>
            <a:off x="7371118" y="2710216"/>
            <a:ext cx="4542028" cy="3076013"/>
          </a:xfrm>
          <a:prstGeom prst="rect">
            <a:avLst/>
          </a:prstGeom>
          <a:ln w="12700">
            <a:miter lim="400000"/>
          </a:ln>
        </p:spPr>
      </p:pic>
      <p:sp>
        <p:nvSpPr>
          <p:cNvPr id="129" name="Segnaposto numero diapositiva 3"/>
          <p:cNvSpPr txBox="1"/>
          <p:nvPr>
            <p:ph type="sldNum" sz="quarter" idx="4294967295"/>
          </p:nvPr>
        </p:nvSpPr>
        <p:spPr>
          <a:xfrm>
            <a:off x="11172418" y="6414760"/>
            <a:ext cx="181380"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0" name="Immagine 4" descr="Immagine 4"/>
          <p:cNvPicPr>
            <a:picLocks noChangeAspect="1"/>
          </p:cNvPicPr>
          <p:nvPr/>
        </p:nvPicPr>
        <p:blipFill>
          <a:blip r:embed="rId3">
            <a:extLst/>
          </a:blip>
          <a:stretch>
            <a:fillRect/>
          </a:stretch>
        </p:blipFill>
        <p:spPr>
          <a:xfrm>
            <a:off x="310686" y="185663"/>
            <a:ext cx="1917652" cy="1592338"/>
          </a:xfrm>
          <a:prstGeom prst="rect">
            <a:avLst/>
          </a:prstGeom>
          <a:ln w="12700">
            <a:miter lim="400000"/>
          </a:ln>
        </p:spPr>
      </p:pic>
      <p:sp>
        <p:nvSpPr>
          <p:cNvPr id="131" name="Sottotitolo 2"/>
          <p:cNvSpPr txBox="1"/>
          <p:nvPr/>
        </p:nvSpPr>
        <p:spPr>
          <a:xfrm>
            <a:off x="2378372" y="544709"/>
            <a:ext cx="5992120" cy="7386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spAutoFit/>
          </a:bodyPr>
          <a:lstStyle>
            <a:lvl1pPr algn="ctr">
              <a:lnSpc>
                <a:spcPct val="90000"/>
              </a:lnSpc>
              <a:spcBef>
                <a:spcPts val="1000"/>
              </a:spcBef>
              <a:defRPr sz="5000">
                <a:latin typeface="+mj-lt"/>
                <a:ea typeface="+mj-ea"/>
                <a:cs typeface="+mj-cs"/>
                <a:sym typeface="Calibri"/>
              </a:defRPr>
            </a:lvl1pPr>
          </a:lstStyle>
          <a:p>
            <a:pPr/>
            <a:r>
              <a:t>CNG design features </a:t>
            </a:r>
          </a:p>
        </p:txBody>
      </p:sp>
      <p:sp>
        <p:nvSpPr>
          <p:cNvPr id="132" name="Segnaposto contenuto 8"/>
          <p:cNvSpPr txBox="1"/>
          <p:nvPr>
            <p:ph type="body" idx="1"/>
          </p:nvPr>
        </p:nvSpPr>
        <p:spPr>
          <a:xfrm>
            <a:off x="838197" y="1638447"/>
            <a:ext cx="10416614" cy="5219555"/>
          </a:xfrm>
          <a:prstGeom prst="rect">
            <a:avLst/>
          </a:prstGeom>
        </p:spPr>
        <p:txBody>
          <a:bodyPr/>
          <a:lstStyle/>
          <a:p>
            <a:pPr marL="0" indent="0" defTabSz="905255">
              <a:lnSpc>
                <a:spcPct val="100000"/>
              </a:lnSpc>
              <a:spcBef>
                <a:spcPts val="900"/>
              </a:spcBef>
              <a:buSzTx/>
              <a:buNone/>
              <a:defRPr b="1" sz="2300"/>
            </a:pPr>
            <a:r>
              <a:t>CNG</a:t>
            </a:r>
            <a:r>
              <a:rPr b="0"/>
              <a:t> is </a:t>
            </a:r>
            <a:r>
              <a:t>compact</a:t>
            </a:r>
            <a:r>
              <a:rPr b="0"/>
              <a:t> </a:t>
            </a:r>
            <a:r>
              <a:rPr b="0" sz="1900"/>
              <a:t>(~33cm l x 18 cm </a:t>
            </a:r>
            <a:r>
              <a:rPr b="0" sz="1900">
                <a:latin typeface="Lucida Sans"/>
                <a:ea typeface="Lucida Sans"/>
                <a:cs typeface="Lucida Sans"/>
                <a:sym typeface="Lucida Sans"/>
              </a:rPr>
              <a:t>Ø</a:t>
            </a:r>
            <a:r>
              <a:rPr b="0" sz="1900"/>
              <a:t>)</a:t>
            </a:r>
            <a:r>
              <a:rPr b="0"/>
              <a:t> and </a:t>
            </a:r>
            <a:r>
              <a:t>light </a:t>
            </a:r>
            <a:r>
              <a:rPr b="0" sz="1900"/>
              <a:t>(&lt;100 kg)</a:t>
            </a:r>
            <a:r>
              <a:rPr b="0"/>
              <a:t> </a:t>
            </a:r>
            <a:br>
              <a:rPr b="0"/>
            </a:br>
            <a:r>
              <a:rPr b="0">
                <a:latin typeface="Wingdings"/>
                <a:ea typeface="Wingdings"/>
                <a:cs typeface="Wingdings"/>
                <a:sym typeface="Wingdings"/>
              </a:rPr>
              <a:t> </a:t>
            </a:r>
            <a:r>
              <a:rPr b="0"/>
              <a:t>Remotely controllable with a robotic arm and</a:t>
            </a:r>
            <a:br>
              <a:rPr b="0"/>
            </a:br>
            <a:r>
              <a:rPr b="0"/>
              <a:t>         usable in an operating room dedicated to nIORT® </a:t>
            </a:r>
          </a:p>
          <a:p>
            <a:pPr marL="0" indent="0" defTabSz="905255">
              <a:lnSpc>
                <a:spcPct val="100000"/>
              </a:lnSpc>
              <a:spcBef>
                <a:spcPts val="900"/>
              </a:spcBef>
              <a:buSzTx/>
              <a:buNone/>
              <a:defRPr b="1" sz="2300"/>
            </a:pPr>
            <a:r>
              <a:t>CNG </a:t>
            </a:r>
            <a:r>
              <a:rPr b="0"/>
              <a:t>has </a:t>
            </a:r>
            <a:r>
              <a:t>3 main components</a:t>
            </a:r>
            <a:r>
              <a:rPr b="0"/>
              <a:t>: </a:t>
            </a:r>
            <a:br>
              <a:rPr b="0"/>
            </a:br>
            <a:r>
              <a:rPr b="0"/>
              <a:t>1) </a:t>
            </a:r>
            <a:r>
              <a:t>Plasma Source </a:t>
            </a:r>
            <a:r>
              <a:rPr b="0"/>
              <a:t>(D+ ions) </a:t>
            </a:r>
            <a:br>
              <a:rPr b="0"/>
            </a:br>
            <a:r>
              <a:rPr b="0"/>
              <a:t>2) </a:t>
            </a:r>
            <a:r>
              <a:t>Accelerator column </a:t>
            </a:r>
            <a:r>
              <a:rPr b="0"/>
              <a:t>(High Density PE) </a:t>
            </a:r>
            <a:br>
              <a:rPr b="0"/>
            </a:br>
            <a:r>
              <a:rPr b="0"/>
              <a:t>3) </a:t>
            </a:r>
            <a:r>
              <a:t>Titanium target (Ti)</a:t>
            </a:r>
            <a:br/>
            <a:r>
              <a:rPr b="0">
                <a:latin typeface="Wingdings"/>
                <a:ea typeface="Wingdings"/>
                <a:cs typeface="Wingdings"/>
                <a:sym typeface="Wingdings"/>
              </a:rPr>
              <a:t> </a:t>
            </a:r>
            <a:r>
              <a:rPr b="0"/>
              <a:t>Fusion DD reaction:</a:t>
            </a:r>
            <a:r>
              <a:t> 2.45 MeV neutrons</a:t>
            </a:r>
          </a:p>
          <a:p>
            <a:pPr marL="0" indent="0" defTabSz="905255">
              <a:lnSpc>
                <a:spcPct val="100000"/>
              </a:lnSpc>
              <a:spcBef>
                <a:spcPts val="900"/>
              </a:spcBef>
              <a:buSzTx/>
              <a:buNone/>
              <a:defRPr sz="2300"/>
            </a:pPr>
            <a:r>
              <a:t>CNG powered by 100 kV-10 mA DC:</a:t>
            </a:r>
            <a:br/>
            <a:r>
              <a:t>- n yield = 3.3 10</a:t>
            </a:r>
            <a:r>
              <a:rPr baseline="29978"/>
              <a:t>9</a:t>
            </a:r>
            <a:r>
              <a:t> s</a:t>
            </a:r>
            <a:r>
              <a:rPr baseline="29978"/>
              <a:t>-1</a:t>
            </a:r>
            <a:r>
              <a:t> </a:t>
            </a:r>
            <a:br/>
            <a:r>
              <a:t>- </a:t>
            </a:r>
            <a:r>
              <a:rPr b="1"/>
              <a:t>n flux ~10</a:t>
            </a:r>
            <a:r>
              <a:rPr b="1" baseline="29978"/>
              <a:t>8</a:t>
            </a:r>
            <a:r>
              <a:rPr b="1"/>
              <a:t> cm</a:t>
            </a:r>
            <a:r>
              <a:rPr b="1" baseline="29978"/>
              <a:t>-2</a:t>
            </a:r>
            <a:r>
              <a:rPr b="1"/>
              <a:t> s</a:t>
            </a:r>
            <a:r>
              <a:rPr b="1" baseline="29978"/>
              <a:t>-1</a:t>
            </a:r>
            <a:r>
              <a:rPr b="1"/>
              <a:t> </a:t>
            </a:r>
          </a:p>
          <a:p>
            <a:pPr marL="0" indent="0" defTabSz="905255">
              <a:lnSpc>
                <a:spcPct val="100000"/>
              </a:lnSpc>
              <a:spcBef>
                <a:spcPts val="900"/>
              </a:spcBef>
              <a:buSzTx/>
              <a:buNone/>
              <a:defRPr sz="2300">
                <a:latin typeface="Wingdings"/>
                <a:ea typeface="Wingdings"/>
                <a:cs typeface="Wingdings"/>
                <a:sym typeface="Wingdings"/>
              </a:defRPr>
            </a:pPr>
            <a:r>
              <a:t>         </a:t>
            </a:r>
            <a:r>
              <a:rPr b="1">
                <a:latin typeface="+mj-lt"/>
                <a:ea typeface="+mj-ea"/>
                <a:cs typeface="+mj-cs"/>
                <a:sym typeface="Calibri"/>
              </a:rPr>
              <a:t>10 ÷ 20 Gy (RBE) dose target </a:t>
            </a:r>
            <a:r>
              <a:rPr>
                <a:latin typeface="+mj-lt"/>
                <a:ea typeface="+mj-ea"/>
                <a:cs typeface="+mj-cs"/>
                <a:sym typeface="Calibri"/>
              </a:rPr>
              <a:t>(clinical end-point)</a:t>
            </a:r>
            <a:br>
              <a:rPr>
                <a:latin typeface="+mj-lt"/>
                <a:ea typeface="+mj-ea"/>
                <a:cs typeface="+mj-cs"/>
                <a:sym typeface="Calibri"/>
              </a:rPr>
            </a:br>
            <a:r>
              <a:rPr>
                <a:latin typeface="+mj-lt"/>
                <a:ea typeface="+mj-ea"/>
                <a:cs typeface="+mj-cs"/>
                <a:sym typeface="Calibri"/>
              </a:rPr>
              <a:t>                                      in </a:t>
            </a:r>
            <a:r>
              <a:rPr b="1">
                <a:latin typeface="+mj-lt"/>
                <a:ea typeface="+mj-ea"/>
                <a:cs typeface="+mj-cs"/>
                <a:sym typeface="Calibri"/>
              </a:rPr>
              <a:t>8 ÷ 16 minutes</a:t>
            </a:r>
            <a:r>
              <a:rPr>
                <a:latin typeface="+mj-lt"/>
                <a:ea typeface="+mj-ea"/>
                <a:cs typeface="+mj-cs"/>
                <a:sym typeface="Calibri"/>
              </a:rPr>
              <a:t> (one-shot nIORT® treatment)</a:t>
            </a:r>
          </a:p>
        </p:txBody>
      </p:sp>
      <p:pic>
        <p:nvPicPr>
          <p:cNvPr id="133" name="Picture 4" descr="Picture 4"/>
          <p:cNvPicPr>
            <a:picLocks noChangeAspect="1"/>
          </p:cNvPicPr>
          <p:nvPr/>
        </p:nvPicPr>
        <p:blipFill>
          <a:blip r:embed="rId4">
            <a:extLst/>
          </a:blip>
          <a:srcRect l="0" t="0" r="0" b="8"/>
          <a:stretch>
            <a:fillRect/>
          </a:stretch>
        </p:blipFill>
        <p:spPr>
          <a:xfrm>
            <a:off x="8955741" y="330762"/>
            <a:ext cx="2294139" cy="2045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10" y="0"/>
                </a:moveTo>
                <a:cubicBezTo>
                  <a:pt x="1437" y="0"/>
                  <a:pt x="0" y="1612"/>
                  <a:pt x="0" y="3601"/>
                </a:cubicBezTo>
                <a:lnTo>
                  <a:pt x="0" y="18003"/>
                </a:lnTo>
                <a:cubicBezTo>
                  <a:pt x="0" y="19992"/>
                  <a:pt x="1437" y="21600"/>
                  <a:pt x="3210" y="21600"/>
                </a:cubicBezTo>
                <a:lnTo>
                  <a:pt x="18390" y="21600"/>
                </a:lnTo>
                <a:cubicBezTo>
                  <a:pt x="20163" y="21600"/>
                  <a:pt x="21600" y="19992"/>
                  <a:pt x="21600" y="18003"/>
                </a:cubicBezTo>
                <a:lnTo>
                  <a:pt x="21600" y="3601"/>
                </a:lnTo>
                <a:cubicBezTo>
                  <a:pt x="21600" y="1612"/>
                  <a:pt x="20163" y="0"/>
                  <a:pt x="18390" y="0"/>
                </a:cubicBezTo>
                <a:lnTo>
                  <a:pt x="3210" y="0"/>
                </a:lnTo>
                <a:close/>
              </a:path>
            </a:pathLst>
          </a:custGeom>
          <a:ln w="12700">
            <a:miter lim="400000"/>
          </a:ln>
          <a:effectLst>
            <a:outerShdw sx="100000" sy="100000" kx="0" ky="0" algn="b" rotWithShape="0" blurRad="76200" dist="38100" dir="7800000">
              <a:srgbClr val="000000">
                <a:alpha val="40000"/>
              </a:srgbClr>
            </a:outerShdw>
          </a:effectLst>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Titolo 1"/>
          <p:cNvSpPr txBox="1"/>
          <p:nvPr>
            <p:ph type="title"/>
          </p:nvPr>
        </p:nvSpPr>
        <p:spPr>
          <a:xfrm>
            <a:off x="2228337" y="1806980"/>
            <a:ext cx="8679662" cy="729674"/>
          </a:xfrm>
          <a:prstGeom prst="rect">
            <a:avLst/>
          </a:prstGeom>
        </p:spPr>
        <p:txBody>
          <a:bodyPr/>
          <a:lstStyle/>
          <a:p>
            <a:pPr algn="ctr" defTabSz="868680">
              <a:defRPr sz="1500">
                <a:latin typeface="CIDFont+F1"/>
                <a:ea typeface="CIDFont+F1"/>
                <a:cs typeface="CIDFont+F1"/>
                <a:sym typeface="CIDFont+F1"/>
              </a:defRPr>
            </a:pPr>
            <a:br/>
            <a:br/>
          </a:p>
        </p:txBody>
      </p:sp>
      <p:pic>
        <p:nvPicPr>
          <p:cNvPr id="136" name="Immagine 3" descr="Immagine 3"/>
          <p:cNvPicPr>
            <a:picLocks noChangeAspect="1"/>
          </p:cNvPicPr>
          <p:nvPr/>
        </p:nvPicPr>
        <p:blipFill>
          <a:blip r:embed="rId2">
            <a:extLst/>
          </a:blip>
          <a:stretch>
            <a:fillRect/>
          </a:stretch>
        </p:blipFill>
        <p:spPr>
          <a:xfrm>
            <a:off x="310686" y="185663"/>
            <a:ext cx="1917652" cy="1592338"/>
          </a:xfrm>
          <a:prstGeom prst="rect">
            <a:avLst/>
          </a:prstGeom>
          <a:ln w="12700">
            <a:miter lim="400000"/>
          </a:ln>
        </p:spPr>
      </p:pic>
      <p:sp>
        <p:nvSpPr>
          <p:cNvPr id="137" name="Segnaposto numero diapositiva 7"/>
          <p:cNvSpPr txBox="1"/>
          <p:nvPr>
            <p:ph type="sldNum" sz="quarter" idx="4294967295"/>
          </p:nvPr>
        </p:nvSpPr>
        <p:spPr>
          <a:xfrm>
            <a:off x="11172418" y="6414760"/>
            <a:ext cx="181380"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8" name="Segnaposto contenuto 9"/>
          <p:cNvSpPr txBox="1"/>
          <p:nvPr>
            <p:ph type="body" sz="half" idx="1"/>
          </p:nvPr>
        </p:nvSpPr>
        <p:spPr>
          <a:xfrm>
            <a:off x="791974" y="1615154"/>
            <a:ext cx="10901040" cy="2717240"/>
          </a:xfrm>
          <a:prstGeom prst="rect">
            <a:avLst/>
          </a:prstGeom>
        </p:spPr>
        <p:txBody>
          <a:bodyPr/>
          <a:lstStyle/>
          <a:p>
            <a:pPr>
              <a:lnSpc>
                <a:spcPct val="110000"/>
              </a:lnSpc>
              <a:defRPr sz="2000"/>
            </a:pPr>
            <a:r>
              <a:t>Two CNG prototypes are currently located at the ENEA Research Centre in Brasimone.</a:t>
            </a:r>
            <a:br/>
            <a:r>
              <a:t>Accurate Radiation Protection calculations and Monte Carlo simulations are in progress </a:t>
            </a:r>
            <a:br/>
            <a:r>
              <a:t>to get authorizations (Category A)</a:t>
            </a:r>
            <a:endParaRPr sz="1800"/>
          </a:p>
          <a:p>
            <a:pPr>
              <a:lnSpc>
                <a:spcPct val="110000"/>
              </a:lnSpc>
              <a:defRPr sz="2000"/>
            </a:pPr>
            <a:r>
              <a:t>With LINCER project (2019-2022: “Laboratory for the characterization of Compact Neutron Irradiator in Emilia Romagna”), new bunker-laboratory @ ENEA equipped with instrumentation for neutron beam measurements</a:t>
            </a:r>
            <a:endParaRPr sz="1800"/>
          </a:p>
          <a:p>
            <a:pPr>
              <a:lnSpc>
                <a:spcPct val="110000"/>
              </a:lnSpc>
              <a:defRPr sz="2000"/>
            </a:pPr>
            <a:r>
              <a:t>Example: CNG + Anthropomorphic phantom</a:t>
            </a:r>
          </a:p>
        </p:txBody>
      </p:sp>
      <p:sp>
        <p:nvSpPr>
          <p:cNvPr id="139" name="Sottotitolo 2"/>
          <p:cNvSpPr txBox="1"/>
          <p:nvPr/>
        </p:nvSpPr>
        <p:spPr>
          <a:xfrm>
            <a:off x="3423346" y="579959"/>
            <a:ext cx="4234756" cy="7386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spAutoFit/>
          </a:bodyPr>
          <a:lstStyle>
            <a:lvl1pPr>
              <a:lnSpc>
                <a:spcPct val="90000"/>
              </a:lnSpc>
              <a:spcBef>
                <a:spcPts val="1000"/>
              </a:spcBef>
              <a:defRPr sz="5000">
                <a:latin typeface="+mj-lt"/>
                <a:ea typeface="+mj-ea"/>
                <a:cs typeface="+mj-cs"/>
                <a:sym typeface="Calibri"/>
              </a:defRPr>
            </a:lvl1pPr>
          </a:lstStyle>
          <a:p>
            <a:pPr/>
            <a:r>
              <a:t>CNG prototypes</a:t>
            </a:r>
          </a:p>
        </p:txBody>
      </p:sp>
      <p:pic>
        <p:nvPicPr>
          <p:cNvPr id="140" name="Immagine 6" descr="Immagine 6"/>
          <p:cNvPicPr>
            <a:picLocks noChangeAspect="1"/>
          </p:cNvPicPr>
          <p:nvPr/>
        </p:nvPicPr>
        <p:blipFill>
          <a:blip r:embed="rId3">
            <a:extLst/>
          </a:blip>
          <a:stretch>
            <a:fillRect/>
          </a:stretch>
        </p:blipFill>
        <p:spPr>
          <a:xfrm>
            <a:off x="791975" y="4332392"/>
            <a:ext cx="3854623" cy="2252116"/>
          </a:xfrm>
          <a:prstGeom prst="rect">
            <a:avLst/>
          </a:prstGeom>
          <a:ln w="12700">
            <a:miter lim="400000"/>
          </a:ln>
        </p:spPr>
      </p:pic>
      <p:pic>
        <p:nvPicPr>
          <p:cNvPr id="141" name="Immagine 12" descr="Immagine 12"/>
          <p:cNvPicPr>
            <a:picLocks noChangeAspect="1"/>
          </p:cNvPicPr>
          <p:nvPr/>
        </p:nvPicPr>
        <p:blipFill>
          <a:blip r:embed="rId4">
            <a:extLst/>
          </a:blip>
          <a:stretch>
            <a:fillRect/>
          </a:stretch>
        </p:blipFill>
        <p:spPr>
          <a:xfrm>
            <a:off x="9871365" y="321867"/>
            <a:ext cx="2221224" cy="1499654"/>
          </a:xfrm>
          <a:prstGeom prst="rect">
            <a:avLst/>
          </a:prstGeom>
          <a:ln w="12700">
            <a:miter lim="400000"/>
          </a:ln>
        </p:spPr>
      </p:pic>
      <p:pic>
        <p:nvPicPr>
          <p:cNvPr id="142" name="Immagine 18" descr="Immagine 18"/>
          <p:cNvPicPr>
            <a:picLocks noChangeAspect="1"/>
          </p:cNvPicPr>
          <p:nvPr/>
        </p:nvPicPr>
        <p:blipFill>
          <a:blip r:embed="rId5">
            <a:extLst/>
          </a:blip>
          <a:stretch>
            <a:fillRect/>
          </a:stretch>
        </p:blipFill>
        <p:spPr>
          <a:xfrm>
            <a:off x="9871365" y="3715491"/>
            <a:ext cx="1821648" cy="2699386"/>
          </a:xfrm>
          <a:prstGeom prst="rect">
            <a:avLst/>
          </a:prstGeom>
          <a:ln w="12700">
            <a:miter lim="400000"/>
          </a:ln>
        </p:spPr>
      </p:pic>
      <p:pic>
        <p:nvPicPr>
          <p:cNvPr id="143" name="Immagine 5" descr="Immagine 5"/>
          <p:cNvPicPr>
            <a:picLocks noChangeAspect="1"/>
          </p:cNvPicPr>
          <p:nvPr/>
        </p:nvPicPr>
        <p:blipFill>
          <a:blip r:embed="rId6">
            <a:extLst/>
          </a:blip>
          <a:srcRect l="0" t="0" r="0" b="6"/>
          <a:stretch>
            <a:fillRect/>
          </a:stretch>
        </p:blipFill>
        <p:spPr>
          <a:xfrm>
            <a:off x="4646598" y="4382223"/>
            <a:ext cx="3613398" cy="20323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6" y="0"/>
                </a:moveTo>
                <a:cubicBezTo>
                  <a:pt x="908" y="0"/>
                  <a:pt x="0" y="1614"/>
                  <a:pt x="0" y="3602"/>
                </a:cubicBezTo>
                <a:lnTo>
                  <a:pt x="0" y="18002"/>
                </a:lnTo>
                <a:cubicBezTo>
                  <a:pt x="0" y="19991"/>
                  <a:pt x="908" y="21600"/>
                  <a:pt x="2026" y="21600"/>
                </a:cubicBezTo>
                <a:lnTo>
                  <a:pt x="19574" y="21600"/>
                </a:lnTo>
                <a:cubicBezTo>
                  <a:pt x="20692" y="21600"/>
                  <a:pt x="21600" y="19991"/>
                  <a:pt x="21600" y="18002"/>
                </a:cubicBezTo>
                <a:lnTo>
                  <a:pt x="21600" y="3602"/>
                </a:lnTo>
                <a:cubicBezTo>
                  <a:pt x="21600" y="1614"/>
                  <a:pt x="20692" y="0"/>
                  <a:pt x="19574" y="0"/>
                </a:cubicBezTo>
                <a:lnTo>
                  <a:pt x="2026" y="0"/>
                </a:lnTo>
                <a:close/>
              </a:path>
            </a:pathLst>
          </a:custGeom>
          <a:ln w="12700">
            <a:miter lim="400000"/>
          </a:ln>
          <a:effectLst>
            <a:outerShdw sx="100000" sy="100000" kx="0" ky="0" algn="b" rotWithShape="0" blurRad="76200" dist="38100" dir="7800000">
              <a:srgbClr val="000000">
                <a:alpha val="40000"/>
              </a:srgbClr>
            </a:outerShdw>
          </a:effectLst>
        </p:spPr>
      </p:pic>
      <p:pic>
        <p:nvPicPr>
          <p:cNvPr id="144" name="Immagine 6" descr="Immagine 6"/>
          <p:cNvPicPr>
            <a:picLocks noChangeAspect="1"/>
          </p:cNvPicPr>
          <p:nvPr/>
        </p:nvPicPr>
        <p:blipFill>
          <a:blip r:embed="rId7">
            <a:extLst/>
          </a:blip>
          <a:srcRect l="0" t="0" r="6" b="6"/>
          <a:stretch>
            <a:fillRect/>
          </a:stretch>
        </p:blipFill>
        <p:spPr>
          <a:xfrm>
            <a:off x="8379735" y="3878422"/>
            <a:ext cx="1389461" cy="2470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3" y="0"/>
                </a:moveTo>
                <a:cubicBezTo>
                  <a:pt x="1615" y="0"/>
                  <a:pt x="0" y="908"/>
                  <a:pt x="0" y="2027"/>
                </a:cubicBezTo>
                <a:lnTo>
                  <a:pt x="0" y="19577"/>
                </a:lnTo>
                <a:cubicBezTo>
                  <a:pt x="0" y="20695"/>
                  <a:pt x="1615" y="21600"/>
                  <a:pt x="3603" y="21600"/>
                </a:cubicBezTo>
                <a:lnTo>
                  <a:pt x="18003" y="21600"/>
                </a:lnTo>
                <a:cubicBezTo>
                  <a:pt x="19991" y="21600"/>
                  <a:pt x="21600" y="20695"/>
                  <a:pt x="21600" y="19577"/>
                </a:cubicBezTo>
                <a:lnTo>
                  <a:pt x="21600" y="2027"/>
                </a:lnTo>
                <a:cubicBezTo>
                  <a:pt x="21600" y="908"/>
                  <a:pt x="19991" y="0"/>
                  <a:pt x="18003" y="0"/>
                </a:cubicBezTo>
                <a:lnTo>
                  <a:pt x="3603" y="0"/>
                </a:lnTo>
                <a:close/>
              </a:path>
            </a:pathLst>
          </a:custGeom>
          <a:ln w="12700">
            <a:miter lim="400000"/>
          </a:ln>
          <a:effectLst>
            <a:outerShdw sx="100000" sy="100000" kx="0" ky="0" algn="b" rotWithShape="0" blurRad="76200" dist="38100" dir="7800000">
              <a:srgbClr val="000000">
                <a:alpha val="40000"/>
              </a:srgbClr>
            </a:outerShdw>
          </a:effectLst>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egnaposto numero diapositiva 3"/>
          <p:cNvSpPr txBox="1"/>
          <p:nvPr>
            <p:ph type="sldNum" sz="quarter" idx="4294967295"/>
          </p:nvPr>
        </p:nvSpPr>
        <p:spPr>
          <a:xfrm>
            <a:off x="11172418" y="6414760"/>
            <a:ext cx="181380"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7" name="Immagine 6" descr="Immagine 6"/>
          <p:cNvPicPr>
            <a:picLocks noChangeAspect="1"/>
          </p:cNvPicPr>
          <p:nvPr/>
        </p:nvPicPr>
        <p:blipFill>
          <a:blip r:embed="rId2">
            <a:extLst/>
          </a:blip>
          <a:stretch>
            <a:fillRect/>
          </a:stretch>
        </p:blipFill>
        <p:spPr>
          <a:xfrm>
            <a:off x="284649" y="0"/>
            <a:ext cx="1917652" cy="1592338"/>
          </a:xfrm>
          <a:prstGeom prst="rect">
            <a:avLst/>
          </a:prstGeom>
          <a:ln w="12700">
            <a:miter lim="400000"/>
          </a:ln>
        </p:spPr>
      </p:pic>
      <p:sp>
        <p:nvSpPr>
          <p:cNvPr id="148" name="Sottotitolo 2"/>
          <p:cNvSpPr txBox="1"/>
          <p:nvPr/>
        </p:nvSpPr>
        <p:spPr>
          <a:xfrm>
            <a:off x="2588738" y="487702"/>
            <a:ext cx="7503460" cy="7386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spAutoFit/>
          </a:bodyPr>
          <a:lstStyle>
            <a:lvl1pPr>
              <a:lnSpc>
                <a:spcPct val="90000"/>
              </a:lnSpc>
              <a:spcBef>
                <a:spcPts val="1000"/>
              </a:spcBef>
              <a:defRPr sz="5000">
                <a:latin typeface="+mj-lt"/>
                <a:ea typeface="+mj-ea"/>
                <a:cs typeface="+mj-cs"/>
                <a:sym typeface="Calibri"/>
              </a:defRPr>
            </a:lvl1pPr>
          </a:lstStyle>
          <a:p>
            <a:pPr/>
            <a:r>
              <a:t>CNG with nIORT® applicator</a:t>
            </a:r>
          </a:p>
        </p:txBody>
      </p:sp>
      <p:sp>
        <p:nvSpPr>
          <p:cNvPr id="149" name="Segnaposto contenuto 9"/>
          <p:cNvSpPr txBox="1"/>
          <p:nvPr>
            <p:ph type="body" sz="half" idx="1"/>
          </p:nvPr>
        </p:nvSpPr>
        <p:spPr>
          <a:xfrm>
            <a:off x="626063" y="1425830"/>
            <a:ext cx="11428811" cy="2707362"/>
          </a:xfrm>
          <a:prstGeom prst="rect">
            <a:avLst/>
          </a:prstGeom>
        </p:spPr>
        <p:txBody>
          <a:bodyPr/>
          <a:lstStyle/>
          <a:p>
            <a:pPr marL="0" indent="0">
              <a:lnSpc>
                <a:spcPct val="99000"/>
              </a:lnSpc>
              <a:buSzTx/>
              <a:buNone/>
              <a:defRPr sz="2400"/>
            </a:pPr>
            <a:r>
              <a:t>Second CNG prototype (can be sealed):</a:t>
            </a:r>
            <a:br/>
            <a:r>
              <a:t>- could be used in a hospital operating room without safety concerns</a:t>
            </a:r>
            <a:br/>
            <a:r>
              <a:t>- will be equipped with an </a:t>
            </a:r>
            <a:r>
              <a:rPr b="1"/>
              <a:t>IORT applicator </a:t>
            </a:r>
            <a:r>
              <a:t>to be inserted into surgical cavity</a:t>
            </a:r>
            <a:br/>
            <a:r>
              <a:t>Monte Carlo analyses with MCNP code simulating potential nIORT® treatments demonstrate promising results e.g., nIORT® irradiation of breast and brain tumours (with craniotomy;  GBM)</a:t>
            </a:r>
            <a:br/>
            <a:r>
              <a:t>with hemispherical (</a:t>
            </a:r>
            <a:r>
              <a:rPr b="1"/>
              <a:t>iso-dose</a:t>
            </a:r>
            <a:r>
              <a:t>) and cylindrical (</a:t>
            </a:r>
            <a:r>
              <a:rPr b="1"/>
              <a:t>front-focused dose</a:t>
            </a:r>
            <a:r>
              <a:t>) applicators. </a:t>
            </a:r>
          </a:p>
        </p:txBody>
      </p:sp>
      <p:pic>
        <p:nvPicPr>
          <p:cNvPr id="150" name="Immagine 11" descr="Immagine 11"/>
          <p:cNvPicPr>
            <a:picLocks noChangeAspect="1"/>
          </p:cNvPicPr>
          <p:nvPr/>
        </p:nvPicPr>
        <p:blipFill>
          <a:blip r:embed="rId3">
            <a:extLst/>
          </a:blip>
          <a:stretch>
            <a:fillRect/>
          </a:stretch>
        </p:blipFill>
        <p:spPr>
          <a:xfrm>
            <a:off x="10462007" y="64869"/>
            <a:ext cx="1592867" cy="2185301"/>
          </a:xfrm>
          <a:prstGeom prst="rect">
            <a:avLst/>
          </a:prstGeom>
          <a:ln w="12700">
            <a:miter lim="400000"/>
          </a:ln>
        </p:spPr>
      </p:pic>
      <p:pic>
        <p:nvPicPr>
          <p:cNvPr id="151" name="Immagine 35" descr="Immagine 35"/>
          <p:cNvPicPr>
            <a:picLocks noChangeAspect="1"/>
          </p:cNvPicPr>
          <p:nvPr/>
        </p:nvPicPr>
        <p:blipFill>
          <a:blip r:embed="rId4">
            <a:extLst/>
          </a:blip>
          <a:stretch>
            <a:fillRect/>
          </a:stretch>
        </p:blipFill>
        <p:spPr>
          <a:xfrm>
            <a:off x="-1933" y="4204646"/>
            <a:ext cx="4716316" cy="2367997"/>
          </a:xfrm>
          <a:prstGeom prst="rect">
            <a:avLst/>
          </a:prstGeom>
          <a:ln w="12700">
            <a:miter lim="400000"/>
          </a:ln>
        </p:spPr>
      </p:pic>
      <p:grpSp>
        <p:nvGrpSpPr>
          <p:cNvPr id="157" name="Gruppo 36"/>
          <p:cNvGrpSpPr/>
          <p:nvPr/>
        </p:nvGrpSpPr>
        <p:grpSpPr>
          <a:xfrm>
            <a:off x="10091841" y="4450627"/>
            <a:ext cx="2084280" cy="2033146"/>
            <a:chOff x="0" y="0"/>
            <a:chExt cx="2084278" cy="2033144"/>
          </a:xfrm>
        </p:grpSpPr>
        <p:pic>
          <p:nvPicPr>
            <p:cNvPr id="152" name="Immagine 37" descr="Immagine 37"/>
            <p:cNvPicPr>
              <a:picLocks noChangeAspect="1"/>
            </p:cNvPicPr>
            <p:nvPr/>
          </p:nvPicPr>
          <p:blipFill>
            <a:blip r:embed="rId5">
              <a:extLst/>
            </a:blip>
            <a:stretch>
              <a:fillRect/>
            </a:stretch>
          </p:blipFill>
          <p:spPr>
            <a:xfrm>
              <a:off x="-1" y="517315"/>
              <a:ext cx="583886" cy="1065958"/>
            </a:xfrm>
            <a:prstGeom prst="rect">
              <a:avLst/>
            </a:prstGeom>
            <a:ln w="12700" cap="flat">
              <a:noFill/>
              <a:miter lim="400000"/>
            </a:ln>
            <a:effectLst/>
          </p:spPr>
        </p:pic>
        <p:pic>
          <p:nvPicPr>
            <p:cNvPr id="153" name="Immagine 38" descr="Immagine 38"/>
            <p:cNvPicPr>
              <a:picLocks noChangeAspect="1"/>
            </p:cNvPicPr>
            <p:nvPr/>
          </p:nvPicPr>
          <p:blipFill>
            <a:blip r:embed="rId6">
              <a:extLst/>
            </a:blip>
            <a:stretch>
              <a:fillRect/>
            </a:stretch>
          </p:blipFill>
          <p:spPr>
            <a:xfrm>
              <a:off x="491411" y="0"/>
              <a:ext cx="1592868" cy="2033145"/>
            </a:xfrm>
            <a:prstGeom prst="rect">
              <a:avLst/>
            </a:prstGeom>
            <a:ln w="12700" cap="flat">
              <a:noFill/>
              <a:miter lim="400000"/>
            </a:ln>
            <a:effectLst/>
          </p:spPr>
        </p:pic>
        <p:sp>
          <p:nvSpPr>
            <p:cNvPr id="154" name="Rettangolo 39"/>
            <p:cNvSpPr/>
            <p:nvPr/>
          </p:nvSpPr>
          <p:spPr>
            <a:xfrm>
              <a:off x="883221" y="1680175"/>
              <a:ext cx="588305" cy="59374"/>
            </a:xfrm>
            <a:prstGeom prst="rect">
              <a:avLst/>
            </a:prstGeom>
            <a:noFill/>
            <a:ln w="38100" cap="flat">
              <a:solidFill>
                <a:srgbClr val="000000"/>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p>
          </p:txBody>
        </p:sp>
        <p:sp>
          <p:nvSpPr>
            <p:cNvPr id="155" name="Rettangolo 40"/>
            <p:cNvSpPr/>
            <p:nvPr/>
          </p:nvSpPr>
          <p:spPr>
            <a:xfrm>
              <a:off x="883221" y="287900"/>
              <a:ext cx="584571" cy="59374"/>
            </a:xfrm>
            <a:prstGeom prst="rect">
              <a:avLst/>
            </a:prstGeom>
            <a:noFill/>
            <a:ln w="38100" cap="flat">
              <a:solidFill>
                <a:srgbClr val="000000"/>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p>
          </p:txBody>
        </p:sp>
        <p:sp>
          <p:nvSpPr>
            <p:cNvPr id="156" name="Rettangolo 41"/>
            <p:cNvSpPr/>
            <p:nvPr/>
          </p:nvSpPr>
          <p:spPr>
            <a:xfrm>
              <a:off x="1471524" y="284173"/>
              <a:ext cx="32447" cy="1460201"/>
            </a:xfrm>
            <a:prstGeom prst="rect">
              <a:avLst/>
            </a:prstGeom>
            <a:noFill/>
            <a:ln w="38100" cap="flat">
              <a:solidFill>
                <a:srgbClr val="000000"/>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p>
          </p:txBody>
        </p:sp>
      </p:grpSp>
      <p:pic>
        <p:nvPicPr>
          <p:cNvPr id="158" name="Immagine 45" descr="Immagine 45"/>
          <p:cNvPicPr>
            <a:picLocks noChangeAspect="1"/>
          </p:cNvPicPr>
          <p:nvPr/>
        </p:nvPicPr>
        <p:blipFill>
          <a:blip r:embed="rId7">
            <a:extLst/>
          </a:blip>
          <a:stretch>
            <a:fillRect/>
          </a:stretch>
        </p:blipFill>
        <p:spPr>
          <a:xfrm>
            <a:off x="8257661" y="4686136"/>
            <a:ext cx="942977" cy="1609727"/>
          </a:xfrm>
          <a:prstGeom prst="rect">
            <a:avLst/>
          </a:prstGeom>
          <a:ln w="12700">
            <a:miter lim="400000"/>
          </a:ln>
        </p:spPr>
      </p:pic>
      <p:pic>
        <p:nvPicPr>
          <p:cNvPr id="159" name="Immagine 46" descr="Immagine 46"/>
          <p:cNvPicPr>
            <a:picLocks noChangeAspect="1"/>
          </p:cNvPicPr>
          <p:nvPr/>
        </p:nvPicPr>
        <p:blipFill>
          <a:blip r:embed="rId8">
            <a:extLst/>
          </a:blip>
          <a:stretch>
            <a:fillRect/>
          </a:stretch>
        </p:blipFill>
        <p:spPr>
          <a:xfrm>
            <a:off x="5620072" y="4561820"/>
            <a:ext cx="2524127" cy="1952626"/>
          </a:xfrm>
          <a:prstGeom prst="rect">
            <a:avLst/>
          </a:prstGeom>
          <a:ln w="12700">
            <a:miter lim="400000"/>
          </a:ln>
        </p:spPr>
      </p:pic>
      <p:pic>
        <p:nvPicPr>
          <p:cNvPr id="160" name="Immagine 48" descr="Immagine 48"/>
          <p:cNvPicPr>
            <a:picLocks noChangeAspect="1"/>
          </p:cNvPicPr>
          <p:nvPr/>
        </p:nvPicPr>
        <p:blipFill>
          <a:blip r:embed="rId9">
            <a:extLst/>
          </a:blip>
          <a:stretch>
            <a:fillRect/>
          </a:stretch>
        </p:blipFill>
        <p:spPr>
          <a:xfrm>
            <a:off x="9460689" y="4665643"/>
            <a:ext cx="1255175" cy="1670554"/>
          </a:xfrm>
          <a:prstGeom prst="rect">
            <a:avLst/>
          </a:prstGeom>
          <a:ln w="12700">
            <a:miter lim="400000"/>
          </a:ln>
        </p:spPr>
      </p:pic>
      <p:grpSp>
        <p:nvGrpSpPr>
          <p:cNvPr id="183" name="Gruppo 12"/>
          <p:cNvGrpSpPr/>
          <p:nvPr/>
        </p:nvGrpSpPr>
        <p:grpSpPr>
          <a:xfrm>
            <a:off x="4650539" y="4087219"/>
            <a:ext cx="819526" cy="2749535"/>
            <a:chOff x="0" y="0"/>
            <a:chExt cx="819525" cy="2749534"/>
          </a:xfrm>
        </p:grpSpPr>
        <p:grpSp>
          <p:nvGrpSpPr>
            <p:cNvPr id="181" name="Gruppo 13"/>
            <p:cNvGrpSpPr/>
            <p:nvPr/>
          </p:nvGrpSpPr>
          <p:grpSpPr>
            <a:xfrm>
              <a:off x="-1" y="-1"/>
              <a:ext cx="819526" cy="2749536"/>
              <a:chOff x="0" y="0"/>
              <a:chExt cx="819525" cy="2749534"/>
            </a:xfrm>
          </p:grpSpPr>
          <p:sp>
            <p:nvSpPr>
              <p:cNvPr id="161" name="Rettangolo 15"/>
              <p:cNvSpPr/>
              <p:nvPr/>
            </p:nvSpPr>
            <p:spPr>
              <a:xfrm>
                <a:off x="19378" y="2397211"/>
                <a:ext cx="177608" cy="352324"/>
              </a:xfrm>
              <a:prstGeom prst="rect">
                <a:avLst/>
              </a:prstGeom>
              <a:solidFill>
                <a:srgbClr val="FFFF00"/>
              </a:solidFill>
              <a:ln w="12700" cap="flat">
                <a:solidFill>
                  <a:srgbClr val="32538F"/>
                </a:solidFill>
                <a:prstDash val="solid"/>
                <a:miter lim="800000"/>
              </a:ln>
              <a:effectLst/>
            </p:spPr>
            <p:txBody>
              <a:bodyPr wrap="square" lIns="45718" tIns="45718" rIns="45718" bIns="45718" numCol="1" anchor="ctr">
                <a:noAutofit/>
              </a:bodyPr>
              <a:lstStyle/>
              <a:p>
                <a:pPr algn="ctr">
                  <a:defRPr sz="1100">
                    <a:solidFill>
                      <a:srgbClr val="FFFFFF"/>
                    </a:solidFill>
                    <a:latin typeface="+mj-lt"/>
                    <a:ea typeface="+mj-ea"/>
                    <a:cs typeface="+mj-cs"/>
                    <a:sym typeface="Calibri"/>
                  </a:defRPr>
                </a:pPr>
              </a:p>
            </p:txBody>
          </p:sp>
          <p:sp>
            <p:nvSpPr>
              <p:cNvPr id="162" name="Rettangolo 16"/>
              <p:cNvSpPr/>
              <p:nvPr/>
            </p:nvSpPr>
            <p:spPr>
              <a:xfrm>
                <a:off x="277132" y="187172"/>
                <a:ext cx="523898" cy="2550906"/>
              </a:xfrm>
              <a:prstGeom prst="rect">
                <a:avLst/>
              </a:prstGeom>
              <a:solidFill>
                <a:srgbClr val="7030A0"/>
              </a:solidFill>
              <a:ln w="12700" cap="flat">
                <a:noFill/>
                <a:miter lim="400000"/>
              </a:ln>
              <a:effectLst/>
            </p:spPr>
            <p:txBody>
              <a:bodyPr wrap="square" lIns="45718" tIns="45718" rIns="45718" bIns="45718" numCol="1" anchor="ctr">
                <a:noAutofit/>
              </a:bodyPr>
              <a:lstStyle/>
              <a:p>
                <a:pPr algn="ctr">
                  <a:defRPr sz="1100">
                    <a:solidFill>
                      <a:srgbClr val="FFFFFF"/>
                    </a:solidFill>
                    <a:latin typeface="+mj-lt"/>
                    <a:ea typeface="+mj-ea"/>
                    <a:cs typeface="+mj-cs"/>
                    <a:sym typeface="Calibri"/>
                  </a:defRPr>
                </a:pPr>
              </a:p>
            </p:txBody>
          </p:sp>
          <p:sp>
            <p:nvSpPr>
              <p:cNvPr id="163" name="Rettangolo 17"/>
              <p:cNvSpPr/>
              <p:nvPr/>
            </p:nvSpPr>
            <p:spPr>
              <a:xfrm>
                <a:off x="21508" y="153776"/>
                <a:ext cx="177608" cy="782011"/>
              </a:xfrm>
              <a:prstGeom prst="rect">
                <a:avLst/>
              </a:prstGeom>
              <a:solidFill>
                <a:srgbClr val="FFFF00"/>
              </a:solidFill>
              <a:ln w="12700" cap="flat">
                <a:solidFill>
                  <a:srgbClr val="32538F"/>
                </a:solidFill>
                <a:prstDash val="solid"/>
                <a:miter lim="800000"/>
              </a:ln>
              <a:effectLst/>
            </p:spPr>
            <p:txBody>
              <a:bodyPr wrap="square" lIns="45718" tIns="45718" rIns="45718" bIns="45718" numCol="1" anchor="ctr">
                <a:noAutofit/>
              </a:bodyPr>
              <a:lstStyle/>
              <a:p>
                <a:pPr algn="ctr">
                  <a:defRPr sz="1100">
                    <a:solidFill>
                      <a:srgbClr val="FFFFFF"/>
                    </a:solidFill>
                    <a:latin typeface="+mj-lt"/>
                    <a:ea typeface="+mj-ea"/>
                    <a:cs typeface="+mj-cs"/>
                    <a:sym typeface="Calibri"/>
                  </a:defRPr>
                </a:pPr>
              </a:p>
            </p:txBody>
          </p:sp>
          <p:sp>
            <p:nvSpPr>
              <p:cNvPr id="164" name="Rettangolo 18"/>
              <p:cNvSpPr/>
              <p:nvPr/>
            </p:nvSpPr>
            <p:spPr>
              <a:xfrm>
                <a:off x="273994" y="2085177"/>
                <a:ext cx="274053" cy="315889"/>
              </a:xfrm>
              <a:prstGeom prst="rect">
                <a:avLst/>
              </a:prstGeom>
              <a:solidFill>
                <a:srgbClr val="FFFF00"/>
              </a:solidFill>
              <a:ln w="12700" cap="flat">
                <a:solidFill>
                  <a:srgbClr val="000000"/>
                </a:solidFill>
                <a:prstDash val="solid"/>
                <a:miter lim="800000"/>
              </a:ln>
              <a:effectLst/>
            </p:spPr>
            <p:txBody>
              <a:bodyPr wrap="square" lIns="45718" tIns="45718" rIns="45718" bIns="45718" numCol="1" anchor="ctr">
                <a:noAutofit/>
              </a:bodyPr>
              <a:lstStyle/>
              <a:p>
                <a:pPr algn="ctr">
                  <a:defRPr sz="1100">
                    <a:solidFill>
                      <a:srgbClr val="FFFFFF"/>
                    </a:solidFill>
                    <a:latin typeface="+mj-lt"/>
                    <a:ea typeface="+mj-ea"/>
                    <a:cs typeface="+mj-cs"/>
                    <a:sym typeface="Calibri"/>
                  </a:defRPr>
                </a:pPr>
              </a:p>
            </p:txBody>
          </p:sp>
          <p:sp>
            <p:nvSpPr>
              <p:cNvPr id="165" name="Rettangolo 19"/>
              <p:cNvSpPr/>
              <p:nvPr/>
            </p:nvSpPr>
            <p:spPr>
              <a:xfrm>
                <a:off x="275112" y="614206"/>
                <a:ext cx="262906" cy="315889"/>
              </a:xfrm>
              <a:prstGeom prst="rect">
                <a:avLst/>
              </a:prstGeom>
              <a:solidFill>
                <a:srgbClr val="FFFF00"/>
              </a:solidFill>
              <a:ln w="12700" cap="flat">
                <a:solidFill>
                  <a:srgbClr val="000000"/>
                </a:solidFill>
                <a:prstDash val="solid"/>
                <a:miter lim="800000"/>
              </a:ln>
              <a:effectLst/>
            </p:spPr>
            <p:txBody>
              <a:bodyPr wrap="square" lIns="45718" tIns="45718" rIns="45718" bIns="45718" numCol="1" anchor="ctr">
                <a:noAutofit/>
              </a:bodyPr>
              <a:lstStyle/>
              <a:p>
                <a:pPr algn="ctr">
                  <a:defRPr sz="1100">
                    <a:solidFill>
                      <a:srgbClr val="FFFFFF"/>
                    </a:solidFill>
                    <a:latin typeface="+mj-lt"/>
                    <a:ea typeface="+mj-ea"/>
                    <a:cs typeface="+mj-cs"/>
                    <a:sym typeface="Calibri"/>
                  </a:defRPr>
                </a:pPr>
              </a:p>
            </p:txBody>
          </p:sp>
          <p:sp>
            <p:nvSpPr>
              <p:cNvPr id="166" name="Rettangolo 20"/>
              <p:cNvSpPr/>
              <p:nvPr/>
            </p:nvSpPr>
            <p:spPr>
              <a:xfrm>
                <a:off x="128336" y="2402513"/>
                <a:ext cx="405538" cy="126207"/>
              </a:xfrm>
              <a:prstGeom prst="rect">
                <a:avLst/>
              </a:prstGeom>
              <a:solidFill>
                <a:srgbClr val="FFFFFF"/>
              </a:solidFill>
              <a:ln w="12700" cap="flat">
                <a:solidFill>
                  <a:srgbClr val="000000"/>
                </a:solidFill>
                <a:prstDash val="solid"/>
                <a:miter lim="800000"/>
              </a:ln>
              <a:effectLst/>
            </p:spPr>
            <p:txBody>
              <a:bodyPr wrap="square" lIns="45718" tIns="45718" rIns="45718" bIns="45718" numCol="1" anchor="ctr">
                <a:noAutofit/>
              </a:bodyPr>
              <a:lstStyle/>
              <a:p>
                <a:pPr algn="ctr">
                  <a:defRPr sz="1100">
                    <a:solidFill>
                      <a:srgbClr val="FFFFFF"/>
                    </a:solidFill>
                    <a:latin typeface="+mj-lt"/>
                    <a:ea typeface="+mj-ea"/>
                    <a:cs typeface="+mj-cs"/>
                    <a:sym typeface="Calibri"/>
                  </a:defRPr>
                </a:pPr>
              </a:p>
            </p:txBody>
          </p:sp>
          <p:sp>
            <p:nvSpPr>
              <p:cNvPr id="167" name="Rettangolo 21"/>
              <p:cNvSpPr/>
              <p:nvPr/>
            </p:nvSpPr>
            <p:spPr>
              <a:xfrm>
                <a:off x="528720" y="493358"/>
                <a:ext cx="56353" cy="2038470"/>
              </a:xfrm>
              <a:prstGeom prst="rect">
                <a:avLst/>
              </a:prstGeom>
              <a:solidFill>
                <a:srgbClr val="FFFFFF"/>
              </a:solidFill>
              <a:ln w="12700" cap="flat">
                <a:solidFill>
                  <a:srgbClr val="000000"/>
                </a:solidFill>
                <a:prstDash val="solid"/>
                <a:miter lim="800000"/>
              </a:ln>
              <a:effectLst/>
            </p:spPr>
            <p:txBody>
              <a:bodyPr wrap="square" lIns="45718" tIns="45718" rIns="45718" bIns="45718" numCol="1" anchor="ctr">
                <a:noAutofit/>
              </a:bodyPr>
              <a:lstStyle/>
              <a:p>
                <a:pPr algn="ctr">
                  <a:defRPr sz="1100">
                    <a:solidFill>
                      <a:srgbClr val="FFFFFF"/>
                    </a:solidFill>
                    <a:latin typeface="+mj-lt"/>
                    <a:ea typeface="+mj-ea"/>
                    <a:cs typeface="+mj-cs"/>
                    <a:sym typeface="Calibri"/>
                  </a:defRPr>
                </a:pPr>
              </a:p>
            </p:txBody>
          </p:sp>
          <p:sp>
            <p:nvSpPr>
              <p:cNvPr id="168" name="Rettangolo 22"/>
              <p:cNvSpPr/>
              <p:nvPr/>
            </p:nvSpPr>
            <p:spPr>
              <a:xfrm>
                <a:off x="203914" y="91379"/>
                <a:ext cx="75349" cy="400058"/>
              </a:xfrm>
              <a:prstGeom prst="rect">
                <a:avLst/>
              </a:prstGeom>
              <a:solidFill>
                <a:srgbClr val="C00000"/>
              </a:solidFill>
              <a:ln w="12700" cap="flat">
                <a:noFill/>
                <a:miter lim="400000"/>
              </a:ln>
              <a:effectLst/>
            </p:spPr>
            <p:txBody>
              <a:bodyPr wrap="square" lIns="45718" tIns="45718" rIns="45718" bIns="45718" numCol="1" anchor="ctr">
                <a:noAutofit/>
              </a:bodyPr>
              <a:lstStyle/>
              <a:p>
                <a:pPr algn="ctr">
                  <a:defRPr sz="1100">
                    <a:solidFill>
                      <a:srgbClr val="FFFFFF"/>
                    </a:solidFill>
                    <a:latin typeface="+mj-lt"/>
                    <a:ea typeface="+mj-ea"/>
                    <a:cs typeface="+mj-cs"/>
                    <a:sym typeface="Calibri"/>
                  </a:defRPr>
                </a:pPr>
              </a:p>
            </p:txBody>
          </p:sp>
          <p:sp>
            <p:nvSpPr>
              <p:cNvPr id="169" name="Rettangolo 23"/>
              <p:cNvSpPr/>
              <p:nvPr/>
            </p:nvSpPr>
            <p:spPr>
              <a:xfrm>
                <a:off x="203915" y="2528123"/>
                <a:ext cx="73218" cy="209954"/>
              </a:xfrm>
              <a:prstGeom prst="rect">
                <a:avLst/>
              </a:prstGeom>
              <a:solidFill>
                <a:srgbClr val="C00000"/>
              </a:solidFill>
              <a:ln w="12700" cap="flat">
                <a:noFill/>
                <a:miter lim="400000"/>
              </a:ln>
              <a:effectLst/>
            </p:spPr>
            <p:txBody>
              <a:bodyPr wrap="square" lIns="45718" tIns="45718" rIns="45718" bIns="45718" numCol="1" anchor="ctr">
                <a:noAutofit/>
              </a:bodyPr>
              <a:lstStyle/>
              <a:p>
                <a:pPr algn="ctr">
                  <a:defRPr sz="1100">
                    <a:solidFill>
                      <a:srgbClr val="FFFFFF"/>
                    </a:solidFill>
                    <a:latin typeface="+mj-lt"/>
                    <a:ea typeface="+mj-ea"/>
                    <a:cs typeface="+mj-cs"/>
                    <a:sym typeface="Calibri"/>
                  </a:defRPr>
                </a:pPr>
              </a:p>
            </p:txBody>
          </p:sp>
          <p:sp>
            <p:nvSpPr>
              <p:cNvPr id="170" name="Rettangolo 24"/>
              <p:cNvSpPr/>
              <p:nvPr/>
            </p:nvSpPr>
            <p:spPr>
              <a:xfrm>
                <a:off x="631764" y="490251"/>
                <a:ext cx="169266" cy="2045055"/>
              </a:xfrm>
              <a:prstGeom prst="rect">
                <a:avLst/>
              </a:prstGeom>
              <a:solidFill>
                <a:srgbClr val="A6A6A6"/>
              </a:solidFill>
              <a:ln w="12700" cap="flat">
                <a:noFill/>
                <a:miter lim="400000"/>
              </a:ln>
              <a:effectLst/>
            </p:spPr>
            <p:txBody>
              <a:bodyPr wrap="square" lIns="45718" tIns="45718" rIns="45718" bIns="45718" numCol="1" anchor="ctr">
                <a:noAutofit/>
              </a:bodyPr>
              <a:lstStyle/>
              <a:p>
                <a:pPr algn="ctr">
                  <a:defRPr sz="1100">
                    <a:solidFill>
                      <a:srgbClr val="FFFFFF"/>
                    </a:solidFill>
                    <a:latin typeface="+mj-lt"/>
                    <a:ea typeface="+mj-ea"/>
                    <a:cs typeface="+mj-cs"/>
                    <a:sym typeface="Calibri"/>
                  </a:defRPr>
                </a:pPr>
              </a:p>
            </p:txBody>
          </p:sp>
          <p:sp>
            <p:nvSpPr>
              <p:cNvPr id="171" name="CasellaDiTesto 25"/>
              <p:cNvSpPr txBox="1"/>
              <p:nvPr/>
            </p:nvSpPr>
            <p:spPr>
              <a:xfrm rot="16200000">
                <a:off x="340418" y="1270570"/>
                <a:ext cx="731356" cy="2257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sz="1100">
                    <a:solidFill>
                      <a:srgbClr val="FFFFFF"/>
                    </a:solidFill>
                    <a:latin typeface="+mj-lt"/>
                    <a:ea typeface="+mj-ea"/>
                    <a:cs typeface="+mj-cs"/>
                    <a:sym typeface="Calibri"/>
                  </a:defRPr>
                </a:lvl1pPr>
              </a:lstStyle>
              <a:p>
                <a:pPr/>
                <a:r>
                  <a:t>Tumor bed</a:t>
                </a:r>
              </a:p>
            </p:txBody>
          </p:sp>
          <p:sp>
            <p:nvSpPr>
              <p:cNvPr id="172" name="Rettangolo 26"/>
              <p:cNvSpPr/>
              <p:nvPr/>
            </p:nvSpPr>
            <p:spPr>
              <a:xfrm>
                <a:off x="259447" y="924201"/>
                <a:ext cx="262906" cy="1152891"/>
              </a:xfrm>
              <a:prstGeom prst="rect">
                <a:avLst/>
              </a:prstGeom>
              <a:solidFill>
                <a:srgbClr val="66FFFF"/>
              </a:solidFill>
              <a:ln w="12700" cap="flat">
                <a:noFill/>
                <a:miter lim="400000"/>
              </a:ln>
              <a:effectLst/>
            </p:spPr>
            <p:txBody>
              <a:bodyPr wrap="square" lIns="45718" tIns="45718" rIns="45718" bIns="45718" numCol="1" anchor="ctr">
                <a:noAutofit/>
              </a:bodyPr>
              <a:lstStyle/>
              <a:p>
                <a:pPr algn="ctr">
                  <a:defRPr sz="1100">
                    <a:solidFill>
                      <a:srgbClr val="FFFFFF"/>
                    </a:solidFill>
                    <a:latin typeface="+mj-lt"/>
                    <a:ea typeface="+mj-ea"/>
                    <a:cs typeface="+mj-cs"/>
                    <a:sym typeface="Calibri"/>
                  </a:defRPr>
                </a:pPr>
              </a:p>
            </p:txBody>
          </p:sp>
          <p:sp>
            <p:nvSpPr>
              <p:cNvPr id="173" name="CasellaDiTesto 27"/>
              <p:cNvSpPr txBox="1"/>
              <p:nvPr/>
            </p:nvSpPr>
            <p:spPr>
              <a:xfrm>
                <a:off x="234288" y="0"/>
                <a:ext cx="346500" cy="2257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sz="1100">
                    <a:latin typeface="+mj-lt"/>
                    <a:ea typeface="+mj-ea"/>
                    <a:cs typeface="+mj-cs"/>
                    <a:sym typeface="Calibri"/>
                  </a:defRPr>
                </a:lvl1pPr>
              </a:lstStyle>
              <a:p>
                <a:pPr/>
                <a:r>
                  <a:t>Skin</a:t>
                </a:r>
              </a:p>
            </p:txBody>
          </p:sp>
          <p:sp>
            <p:nvSpPr>
              <p:cNvPr id="174" name="CasellaDiTesto 28"/>
              <p:cNvSpPr txBox="1"/>
              <p:nvPr/>
            </p:nvSpPr>
            <p:spPr>
              <a:xfrm>
                <a:off x="299493" y="2523251"/>
                <a:ext cx="520033" cy="2257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sz="1100">
                    <a:solidFill>
                      <a:srgbClr val="FFFFFF"/>
                    </a:solidFill>
                    <a:latin typeface="+mj-lt"/>
                    <a:ea typeface="+mj-ea"/>
                    <a:cs typeface="+mj-cs"/>
                    <a:sym typeface="Calibri"/>
                  </a:defRPr>
                </a:lvl1pPr>
              </a:lstStyle>
              <a:p>
                <a:pPr/>
                <a:r>
                  <a:t>Muscle</a:t>
                </a:r>
              </a:p>
            </p:txBody>
          </p:sp>
          <p:sp>
            <p:nvSpPr>
              <p:cNvPr id="175" name="Rettangolo 29"/>
              <p:cNvSpPr/>
              <p:nvPr/>
            </p:nvSpPr>
            <p:spPr>
              <a:xfrm>
                <a:off x="90299" y="490251"/>
                <a:ext cx="435284" cy="126207"/>
              </a:xfrm>
              <a:prstGeom prst="rect">
                <a:avLst/>
              </a:prstGeom>
              <a:solidFill>
                <a:srgbClr val="FFFFFF"/>
              </a:solidFill>
              <a:ln w="12700" cap="flat">
                <a:solidFill>
                  <a:srgbClr val="000000"/>
                </a:solidFill>
                <a:prstDash val="solid"/>
                <a:miter lim="800000"/>
              </a:ln>
              <a:effectLst/>
            </p:spPr>
            <p:txBody>
              <a:bodyPr wrap="square" lIns="45718" tIns="45718" rIns="45718" bIns="45718" numCol="1" anchor="ctr">
                <a:noAutofit/>
              </a:bodyPr>
              <a:lstStyle/>
              <a:p>
                <a:pPr algn="ctr">
                  <a:defRPr sz="1100">
                    <a:solidFill>
                      <a:srgbClr val="FFFFFF"/>
                    </a:solidFill>
                    <a:latin typeface="+mj-lt"/>
                    <a:ea typeface="+mj-ea"/>
                    <a:cs typeface="+mj-cs"/>
                    <a:sym typeface="Calibri"/>
                  </a:defRPr>
                </a:pPr>
              </a:p>
            </p:txBody>
          </p:sp>
          <p:sp>
            <p:nvSpPr>
              <p:cNvPr id="176" name="Rettangolo 30"/>
              <p:cNvSpPr/>
              <p:nvPr/>
            </p:nvSpPr>
            <p:spPr>
              <a:xfrm>
                <a:off x="382678" y="620321"/>
                <a:ext cx="51200" cy="1782315"/>
              </a:xfrm>
              <a:prstGeom prst="rect">
                <a:avLst/>
              </a:prstGeom>
              <a:solidFill>
                <a:srgbClr val="FFFF00"/>
              </a:solidFill>
              <a:ln w="12700" cap="flat">
                <a:solidFill>
                  <a:srgbClr val="000000"/>
                </a:solidFill>
                <a:prstDash val="solid"/>
                <a:miter lim="800000"/>
              </a:ln>
              <a:effectLst/>
            </p:spPr>
            <p:txBody>
              <a:bodyPr wrap="square" lIns="45718" tIns="45718" rIns="45718" bIns="45718" numCol="1" anchor="ctr">
                <a:noAutofit/>
              </a:bodyPr>
              <a:lstStyle/>
              <a:p>
                <a:pPr algn="ctr">
                  <a:defRPr sz="1100">
                    <a:solidFill>
                      <a:srgbClr val="FFFFFF"/>
                    </a:solidFill>
                    <a:latin typeface="+mj-lt"/>
                    <a:ea typeface="+mj-ea"/>
                    <a:cs typeface="+mj-cs"/>
                    <a:sym typeface="Calibri"/>
                  </a:defRPr>
                </a:pPr>
              </a:p>
            </p:txBody>
          </p:sp>
          <p:sp>
            <p:nvSpPr>
              <p:cNvPr id="177" name="Rettangolo 31"/>
              <p:cNvSpPr/>
              <p:nvPr/>
            </p:nvSpPr>
            <p:spPr>
              <a:xfrm>
                <a:off x="22518" y="617710"/>
                <a:ext cx="359151" cy="315889"/>
              </a:xfrm>
              <a:prstGeom prst="rect">
                <a:avLst/>
              </a:prstGeom>
              <a:solidFill>
                <a:srgbClr val="FFFF00"/>
              </a:solidFill>
              <a:ln w="12700" cap="flat">
                <a:solidFill>
                  <a:srgbClr val="000000"/>
                </a:solidFill>
                <a:prstDash val="solid"/>
                <a:miter lim="800000"/>
              </a:ln>
              <a:effectLst/>
            </p:spPr>
            <p:txBody>
              <a:bodyPr wrap="square" lIns="45718" tIns="45718" rIns="45718" bIns="45718" numCol="1" anchor="ctr">
                <a:noAutofit/>
              </a:bodyPr>
              <a:lstStyle/>
              <a:p>
                <a:pPr algn="ctr">
                  <a:defRPr sz="1100">
                    <a:solidFill>
                      <a:srgbClr val="FFFFFF"/>
                    </a:solidFill>
                    <a:latin typeface="+mj-lt"/>
                    <a:ea typeface="+mj-ea"/>
                    <a:cs typeface="+mj-cs"/>
                    <a:sym typeface="Calibri"/>
                  </a:defRPr>
                </a:pPr>
              </a:p>
            </p:txBody>
          </p:sp>
          <p:sp>
            <p:nvSpPr>
              <p:cNvPr id="178" name="Rettangolo 32"/>
              <p:cNvSpPr/>
              <p:nvPr/>
            </p:nvSpPr>
            <p:spPr>
              <a:xfrm>
                <a:off x="20176" y="2081323"/>
                <a:ext cx="359151" cy="315889"/>
              </a:xfrm>
              <a:prstGeom prst="rect">
                <a:avLst/>
              </a:prstGeom>
              <a:solidFill>
                <a:srgbClr val="FFFF00"/>
              </a:solidFill>
              <a:ln w="12700" cap="flat">
                <a:solidFill>
                  <a:srgbClr val="000000"/>
                </a:solidFill>
                <a:prstDash val="solid"/>
                <a:miter lim="800000"/>
              </a:ln>
              <a:effectLst/>
            </p:spPr>
            <p:txBody>
              <a:bodyPr wrap="square" lIns="45718" tIns="45718" rIns="45718" bIns="45718" numCol="1" anchor="ctr">
                <a:noAutofit/>
              </a:bodyPr>
              <a:lstStyle/>
              <a:p>
                <a:pPr algn="ctr">
                  <a:defRPr sz="1100">
                    <a:solidFill>
                      <a:srgbClr val="FFFFFF"/>
                    </a:solidFill>
                    <a:latin typeface="+mj-lt"/>
                    <a:ea typeface="+mj-ea"/>
                    <a:cs typeface="+mj-cs"/>
                    <a:sym typeface="Calibri"/>
                  </a:defRPr>
                </a:pPr>
              </a:p>
            </p:txBody>
          </p:sp>
          <p:sp>
            <p:nvSpPr>
              <p:cNvPr id="179" name="CasellaDiTesto 33"/>
              <p:cNvSpPr txBox="1"/>
              <p:nvPr/>
            </p:nvSpPr>
            <p:spPr>
              <a:xfrm>
                <a:off x="6408" y="639752"/>
                <a:ext cx="422829" cy="2257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sz="1100">
                    <a:latin typeface="+mj-lt"/>
                    <a:ea typeface="+mj-ea"/>
                    <a:cs typeface="+mj-cs"/>
                    <a:sym typeface="Calibri"/>
                  </a:defRPr>
                </a:lvl1pPr>
              </a:lstStyle>
              <a:p>
                <a:pPr/>
                <a:r>
                  <a:t>HDPE</a:t>
                </a:r>
              </a:p>
            </p:txBody>
          </p:sp>
          <p:sp>
            <p:nvSpPr>
              <p:cNvPr id="180" name="CasellaDiTesto 34"/>
              <p:cNvSpPr txBox="1"/>
              <p:nvPr/>
            </p:nvSpPr>
            <p:spPr>
              <a:xfrm>
                <a:off x="0" y="2347764"/>
                <a:ext cx="649904" cy="2285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sz="1000">
                    <a:latin typeface="+mj-lt"/>
                    <a:ea typeface="+mj-ea"/>
                    <a:cs typeface="+mj-cs"/>
                    <a:sym typeface="Calibri"/>
                  </a:defRPr>
                </a:lvl1pPr>
              </a:lstStyle>
              <a:p>
                <a:pPr/>
                <a:r>
                  <a:t>Applicator</a:t>
                </a:r>
              </a:p>
            </p:txBody>
          </p:sp>
        </p:grpSp>
        <p:sp>
          <p:nvSpPr>
            <p:cNvPr id="182" name="Rettangolo 14"/>
            <p:cNvSpPr/>
            <p:nvPr/>
          </p:nvSpPr>
          <p:spPr>
            <a:xfrm flipH="1">
              <a:off x="587411" y="486142"/>
              <a:ext cx="42561" cy="2041982"/>
            </a:xfrm>
            <a:prstGeom prst="rect">
              <a:avLst/>
            </a:prstGeom>
            <a:solidFill>
              <a:srgbClr val="00FFFF"/>
            </a:solidFill>
            <a:ln w="12700" cap="flat">
              <a:solidFill>
                <a:srgbClr val="32538F"/>
              </a:solidFill>
              <a:prstDash val="solid"/>
              <a:miter lim="800000"/>
            </a:ln>
            <a:effectLst/>
          </p:spPr>
          <p:txBody>
            <a:bodyPr wrap="square" lIns="45718" tIns="45718" rIns="45718" bIns="45718" numCol="1" anchor="ctr">
              <a:noAutofit/>
            </a:bodyPr>
            <a:lstStyle/>
            <a:p>
              <a:pPr algn="ctr">
                <a:defRPr sz="1100">
                  <a:solidFill>
                    <a:srgbClr val="FFFFFF"/>
                  </a:solidFill>
                  <a:latin typeface="+mj-lt"/>
                  <a:ea typeface="+mj-ea"/>
                  <a:cs typeface="+mj-cs"/>
                  <a:sym typeface="Calibri"/>
                </a:defRPr>
              </a:pPr>
            </a:p>
          </p:txBody>
        </p:sp>
      </p:gr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itolo 1"/>
          <p:cNvSpPr txBox="1"/>
          <p:nvPr>
            <p:ph type="title"/>
          </p:nvPr>
        </p:nvSpPr>
        <p:spPr>
          <a:xfrm>
            <a:off x="838200" y="365125"/>
            <a:ext cx="10515600" cy="1325563"/>
          </a:xfrm>
          <a:prstGeom prst="rect">
            <a:avLst/>
          </a:prstGeom>
        </p:spPr>
        <p:txBody>
          <a:bodyPr/>
          <a:lstStyle/>
          <a:p>
            <a:pPr/>
            <a:r>
              <a:t>Suppl</a:t>
            </a:r>
          </a:p>
        </p:txBody>
      </p:sp>
      <p:sp>
        <p:nvSpPr>
          <p:cNvPr id="186" name="Segnaposto numero diapositiva 3"/>
          <p:cNvSpPr txBox="1"/>
          <p:nvPr>
            <p:ph type="sldNum" sz="quarter" idx="4294967295"/>
          </p:nvPr>
        </p:nvSpPr>
        <p:spPr>
          <a:xfrm>
            <a:off x="11172418" y="6414760"/>
            <a:ext cx="181380"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7" name="Immagine 4" descr="Immagine 4"/>
          <p:cNvPicPr>
            <a:picLocks noChangeAspect="1"/>
          </p:cNvPicPr>
          <p:nvPr/>
        </p:nvPicPr>
        <p:blipFill>
          <a:blip r:embed="rId2">
            <a:extLst/>
          </a:blip>
          <a:stretch>
            <a:fillRect/>
          </a:stretch>
        </p:blipFill>
        <p:spPr>
          <a:xfrm>
            <a:off x="310686" y="185663"/>
            <a:ext cx="1917652" cy="1592338"/>
          </a:xfrm>
          <a:prstGeom prst="rect">
            <a:avLst/>
          </a:prstGeom>
          <a:ln w="12700">
            <a:miter lim="400000"/>
          </a:ln>
        </p:spPr>
      </p:pic>
      <p:sp>
        <p:nvSpPr>
          <p:cNvPr id="188" name="Sottotitolo 2"/>
          <p:cNvSpPr txBox="1"/>
          <p:nvPr/>
        </p:nvSpPr>
        <p:spPr>
          <a:xfrm>
            <a:off x="2497878" y="386485"/>
            <a:ext cx="7196243" cy="7386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spAutoFit/>
          </a:bodyPr>
          <a:lstStyle>
            <a:lvl1pPr>
              <a:lnSpc>
                <a:spcPct val="90000"/>
              </a:lnSpc>
              <a:spcBef>
                <a:spcPts val="1000"/>
              </a:spcBef>
              <a:defRPr sz="5000">
                <a:latin typeface="+mj-lt"/>
                <a:ea typeface="+mj-ea"/>
                <a:cs typeface="+mj-cs"/>
                <a:sym typeface="Calibri"/>
              </a:defRPr>
            </a:lvl1pPr>
          </a:lstStyle>
          <a:p>
            <a:pPr/>
            <a:r>
              <a:t>Advantages by nIORT® 1/2</a:t>
            </a:r>
          </a:p>
        </p:txBody>
      </p:sp>
      <p:sp>
        <p:nvSpPr>
          <p:cNvPr id="189" name="Segnaposto numero diapositiva 3"/>
          <p:cNvSpPr txBox="1"/>
          <p:nvPr/>
        </p:nvSpPr>
        <p:spPr>
          <a:xfrm>
            <a:off x="8656318" y="6414761"/>
            <a:ext cx="2651763" cy="2483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r">
              <a:defRPr sz="1200">
                <a:solidFill>
                  <a:srgbClr val="888888"/>
                </a:solidFill>
                <a:latin typeface="+mj-lt"/>
                <a:ea typeface="+mj-ea"/>
                <a:cs typeface="+mj-cs"/>
                <a:sym typeface="Calibri"/>
              </a:defRPr>
            </a:lvl1pPr>
          </a:lstStyle>
          <a:p>
            <a:pPr/>
            <a:r>
              <a:t>7</a:t>
            </a:r>
          </a:p>
        </p:txBody>
      </p:sp>
      <p:pic>
        <p:nvPicPr>
          <p:cNvPr id="190" name="Immagine 13" descr="Immagine 13"/>
          <p:cNvPicPr>
            <a:picLocks noChangeAspect="1"/>
          </p:cNvPicPr>
          <p:nvPr/>
        </p:nvPicPr>
        <p:blipFill>
          <a:blip r:embed="rId3">
            <a:extLst/>
          </a:blip>
          <a:stretch>
            <a:fillRect/>
          </a:stretch>
        </p:blipFill>
        <p:spPr>
          <a:xfrm>
            <a:off x="8219361" y="1081268"/>
            <a:ext cx="3661953" cy="729672"/>
          </a:xfrm>
          <a:prstGeom prst="rect">
            <a:avLst/>
          </a:prstGeom>
          <a:ln w="12700">
            <a:miter lim="400000"/>
          </a:ln>
        </p:spPr>
      </p:pic>
      <p:sp>
        <p:nvSpPr>
          <p:cNvPr id="191" name="CasellaDiTesto 20"/>
          <p:cNvSpPr txBox="1"/>
          <p:nvPr/>
        </p:nvSpPr>
        <p:spPr>
          <a:xfrm>
            <a:off x="527952" y="1690689"/>
            <a:ext cx="8046409" cy="49529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buSzPct val="100000"/>
              <a:buAutoNum type="arabicParenR"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1600">
                <a:latin typeface="+mj-lt"/>
                <a:ea typeface="+mj-ea"/>
                <a:cs typeface="+mj-cs"/>
                <a:sym typeface="Calibri"/>
              </a:defRPr>
            </a:pPr>
            <a:r>
              <a:t>Direct irradiation of the tumor bed with 2.45 MeV monoenergetic neutrons:</a:t>
            </a:r>
            <a:br/>
            <a:r>
              <a:t>- high linear energy transfer (</a:t>
            </a:r>
            <a:r>
              <a:rPr b="1"/>
              <a:t>LET</a:t>
            </a:r>
            <a:r>
              <a:t> </a:t>
            </a:r>
            <a:r>
              <a:rPr>
                <a:latin typeface="Arial"/>
                <a:ea typeface="Arial"/>
                <a:cs typeface="Arial"/>
                <a:sym typeface="Arial"/>
              </a:rPr>
              <a:t>~</a:t>
            </a:r>
            <a:r>
              <a:rPr b="1"/>
              <a:t>30÷50 keV/mm</a:t>
            </a:r>
            <a:r>
              <a:t>) </a:t>
            </a:r>
            <a:br/>
            <a:r>
              <a:t>- high radiobiological efficiency (</a:t>
            </a:r>
            <a:r>
              <a:rPr b="1"/>
              <a:t>RBE </a:t>
            </a:r>
            <a:r>
              <a:rPr b="1">
                <a:latin typeface="Arial"/>
                <a:ea typeface="Arial"/>
                <a:cs typeface="Arial"/>
                <a:sym typeface="Arial"/>
              </a:rPr>
              <a:t>~</a:t>
            </a:r>
            <a:r>
              <a:rPr b="1"/>
              <a:t>3-5 </a:t>
            </a:r>
            <a:r>
              <a:t>times than X &amp; </a:t>
            </a:r>
            <a:r>
              <a:rPr>
                <a:latin typeface="Symbol"/>
                <a:ea typeface="Symbol"/>
                <a:cs typeface="Symbol"/>
                <a:sym typeface="Symbol"/>
              </a:rPr>
              <a:t>g</a:t>
            </a:r>
            <a:r>
              <a:t>-rays and electrons)</a:t>
            </a:r>
            <a:br/>
            <a:r>
              <a:t>- reduced oxygen enhancement ratio (OER)</a:t>
            </a:r>
            <a:br/>
            <a:r>
              <a:rPr>
                <a:latin typeface="Wingdings"/>
                <a:ea typeface="Wingdings"/>
                <a:cs typeface="Wingdings"/>
                <a:sym typeface="Wingdings"/>
              </a:rPr>
              <a:t></a:t>
            </a:r>
            <a:r>
              <a:t> </a:t>
            </a:r>
            <a:r>
              <a:rPr b="1"/>
              <a:t>high efficacy in tumour cells killing </a:t>
            </a:r>
            <a:r>
              <a:t>through DNA double breaks (DSBs)</a:t>
            </a:r>
          </a:p>
          <a:p>
            <a:pPr marL="342900" indent="-342900">
              <a:buSzPct val="100000"/>
              <a:buAutoNum type="arabicParenR"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1600">
                <a:latin typeface="+mj-lt"/>
                <a:ea typeface="+mj-ea"/>
                <a:cs typeface="+mj-cs"/>
                <a:sym typeface="Calibri"/>
              </a:defRPr>
            </a:pPr>
          </a:p>
          <a:p>
            <a:pPr marL="342900" indent="-342900">
              <a:buSzPct val="100000"/>
              <a:buAutoNum type="arabicParenR" startAt="2"/>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b="1" sz="1600">
                <a:latin typeface="+mj-lt"/>
                <a:ea typeface="+mj-ea"/>
                <a:cs typeface="+mj-cs"/>
                <a:sym typeface="Calibri"/>
              </a:defRPr>
            </a:pPr>
            <a:r>
              <a:t>Dose</a:t>
            </a:r>
            <a:r>
              <a:rPr b="0"/>
              <a:t> of </a:t>
            </a:r>
            <a:r>
              <a:t>neutron ionizing radiation is halved at 1 cm depth </a:t>
            </a:r>
            <a:r>
              <a:rPr b="0"/>
              <a:t>in irradiated tissues:</a:t>
            </a:r>
            <a:br>
              <a:rPr b="0"/>
            </a:br>
            <a:r>
              <a:rPr b="0"/>
              <a:t>- </a:t>
            </a:r>
            <a:r>
              <a:t>reducing</a:t>
            </a:r>
            <a:r>
              <a:rPr b="0"/>
              <a:t> the risk of secondary radiation-induced tumours (</a:t>
            </a:r>
            <a:r>
              <a:t>RISMs</a:t>
            </a:r>
            <a:r>
              <a:rPr b="0"/>
              <a:t>)</a:t>
            </a:r>
            <a:br>
              <a:rPr b="0"/>
            </a:br>
            <a:r>
              <a:rPr b="0"/>
              <a:t>- </a:t>
            </a:r>
            <a:r>
              <a:t>sparing</a:t>
            </a:r>
            <a:r>
              <a:rPr b="0"/>
              <a:t> nearby organs at risk (</a:t>
            </a:r>
            <a:r>
              <a:t>OARs</a:t>
            </a:r>
            <a:r>
              <a:rPr b="0"/>
              <a:t>) from radiogenic effects</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b="1" sz="1600">
                <a:latin typeface="+mj-lt"/>
                <a:ea typeface="+mj-ea"/>
                <a:cs typeface="+mj-cs"/>
                <a:sym typeface="Calibri"/>
              </a:defRPr>
            </a:pPr>
            <a:r>
              <a:t> </a:t>
            </a:r>
            <a:endParaRPr>
              <a:latin typeface="Helvetica Neue"/>
              <a:ea typeface="Helvetica Neue"/>
              <a:cs typeface="Helvetica Neue"/>
              <a:sym typeface="Helvetica Neue"/>
            </a:endParaRPr>
          </a:p>
          <a:p>
            <a:pPr marL="342900" indent="-342900">
              <a:buSzPct val="100000"/>
              <a:buAutoNum type="arabicParenR" startAt="3"/>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sz="1600">
                <a:latin typeface="+mj-lt"/>
                <a:ea typeface="+mj-ea"/>
                <a:cs typeface="+mj-cs"/>
                <a:sym typeface="Calibri"/>
              </a:defRPr>
            </a:pPr>
            <a:r>
              <a:t>Almost </a:t>
            </a:r>
            <a:r>
              <a:rPr b="1"/>
              <a:t>isotropic spatial distribution of the radiation field </a:t>
            </a:r>
            <a:br>
              <a:rPr b="1"/>
            </a:br>
            <a:r>
              <a:t>(as a sort of “ionizing foam” filling the surgical cavity):</a:t>
            </a:r>
            <a:br/>
            <a:r>
              <a:t>- </a:t>
            </a:r>
            <a:r>
              <a:rPr b="1"/>
              <a:t>killing</a:t>
            </a:r>
            <a:r>
              <a:t> of potential </a:t>
            </a:r>
            <a:r>
              <a:rPr b="1"/>
              <a:t>quiescent cancer microcells </a:t>
            </a:r>
            <a:r>
              <a:t>not removed by surgery;</a:t>
            </a:r>
            <a:br/>
            <a:r>
              <a:t>- </a:t>
            </a:r>
            <a:r>
              <a:rPr b="1"/>
              <a:t>risk reduction </a:t>
            </a:r>
            <a:r>
              <a:t>of </a:t>
            </a:r>
            <a:r>
              <a:rPr b="1"/>
              <a:t>developing</a:t>
            </a:r>
            <a:r>
              <a:t>, after the “one-shot” nIORT® treatment, </a:t>
            </a:r>
            <a:br/>
            <a:r>
              <a:t>  cancer cells at the initial site, or in the form of </a:t>
            </a:r>
            <a:r>
              <a:rPr b="1"/>
              <a:t>local-regional metastases</a:t>
            </a:r>
            <a:r>
              <a:t>. </a:t>
            </a:r>
            <a:br/>
            <a:r>
              <a:t>  Thanks to high-RBE neutrons, biochemical signals emitted by primary tumour cells</a:t>
            </a:r>
            <a:br/>
            <a:r>
              <a:t>  to surrounding microcellular environment (TME) could be interrupted by fast neutrons,</a:t>
            </a:r>
            <a:br/>
            <a:r>
              <a:t>  </a:t>
            </a:r>
            <a:r>
              <a:rPr>
                <a:latin typeface="Wingdings"/>
                <a:ea typeface="Wingdings"/>
                <a:cs typeface="Wingdings"/>
                <a:sym typeface="Wingdings"/>
              </a:rPr>
              <a:t> </a:t>
            </a:r>
            <a:r>
              <a:t>nIORT® treatment by Neutronbrush® could determine almost complete remission</a:t>
            </a:r>
            <a:br/>
            <a:r>
              <a:t>       of solid tumour and local metastases in neighbouring TME (pre-clinical tests needed).</a:t>
            </a:r>
          </a:p>
        </p:txBody>
      </p:sp>
      <p:pic>
        <p:nvPicPr>
          <p:cNvPr id="192" name="Immagine 3" descr="Immagine 3"/>
          <p:cNvPicPr>
            <a:picLocks noChangeAspect="1"/>
          </p:cNvPicPr>
          <p:nvPr/>
        </p:nvPicPr>
        <p:blipFill>
          <a:blip r:embed="rId4">
            <a:extLst/>
          </a:blip>
          <a:stretch>
            <a:fillRect/>
          </a:stretch>
        </p:blipFill>
        <p:spPr>
          <a:xfrm>
            <a:off x="8574361" y="4116733"/>
            <a:ext cx="3049557" cy="2684247"/>
          </a:xfrm>
          <a:prstGeom prst="rect">
            <a:avLst/>
          </a:prstGeom>
          <a:ln w="12700">
            <a:miter lim="400000"/>
          </a:ln>
        </p:spPr>
      </p:pic>
      <p:sp>
        <p:nvSpPr>
          <p:cNvPr id="193" name="CasellaDiTesto 4"/>
          <p:cNvSpPr txBox="1"/>
          <p:nvPr/>
        </p:nvSpPr>
        <p:spPr>
          <a:xfrm>
            <a:off x="8752114" y="6286610"/>
            <a:ext cx="833695"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1600">
                <a:latin typeface="+mj-lt"/>
                <a:ea typeface="+mj-ea"/>
                <a:cs typeface="+mj-cs"/>
                <a:sym typeface="Calibri"/>
              </a:defRPr>
            </a:pPr>
            <a:r>
              <a:t>[cm</a:t>
            </a:r>
            <a:r>
              <a:rPr baseline="30000"/>
              <a:t>-2</a:t>
            </a:r>
            <a:r>
              <a:t> s</a:t>
            </a:r>
            <a:r>
              <a:rPr baseline="30000"/>
              <a:t>-1</a:t>
            </a:r>
            <a:r>
              <a:t>]</a:t>
            </a:r>
          </a:p>
        </p:txBody>
      </p:sp>
      <p:pic>
        <p:nvPicPr>
          <p:cNvPr id="194" name="Immagine 2" descr="Immagine 2"/>
          <p:cNvPicPr>
            <a:picLocks noChangeAspect="1"/>
          </p:cNvPicPr>
          <p:nvPr/>
        </p:nvPicPr>
        <p:blipFill>
          <a:blip r:embed="rId5">
            <a:extLst/>
          </a:blip>
          <a:stretch>
            <a:fillRect/>
          </a:stretch>
        </p:blipFill>
        <p:spPr>
          <a:xfrm>
            <a:off x="7639259" y="1778000"/>
            <a:ext cx="4482762" cy="208256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egnaposto numero diapositiva 3"/>
          <p:cNvSpPr txBox="1"/>
          <p:nvPr>
            <p:ph type="sldNum" sz="quarter" idx="4294967295"/>
          </p:nvPr>
        </p:nvSpPr>
        <p:spPr>
          <a:xfrm>
            <a:off x="11172418" y="6414760"/>
            <a:ext cx="181380" cy="24830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7" name="Immagine 4" descr="Immagine 4"/>
          <p:cNvPicPr>
            <a:picLocks noChangeAspect="1"/>
          </p:cNvPicPr>
          <p:nvPr/>
        </p:nvPicPr>
        <p:blipFill>
          <a:blip r:embed="rId2">
            <a:extLst/>
          </a:blip>
          <a:stretch>
            <a:fillRect/>
          </a:stretch>
        </p:blipFill>
        <p:spPr>
          <a:xfrm>
            <a:off x="310686" y="87623"/>
            <a:ext cx="1917652" cy="1592338"/>
          </a:xfrm>
          <a:prstGeom prst="rect">
            <a:avLst/>
          </a:prstGeom>
          <a:ln w="12700">
            <a:miter lim="400000"/>
          </a:ln>
        </p:spPr>
      </p:pic>
      <p:sp>
        <p:nvSpPr>
          <p:cNvPr id="198" name="Sottotitolo 2"/>
          <p:cNvSpPr txBox="1"/>
          <p:nvPr/>
        </p:nvSpPr>
        <p:spPr>
          <a:xfrm>
            <a:off x="3136618" y="415335"/>
            <a:ext cx="7022635" cy="7386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spAutoFit/>
          </a:bodyPr>
          <a:lstStyle>
            <a:lvl1pPr>
              <a:lnSpc>
                <a:spcPct val="90000"/>
              </a:lnSpc>
              <a:spcBef>
                <a:spcPts val="1000"/>
              </a:spcBef>
              <a:defRPr sz="5000">
                <a:latin typeface="+mj-lt"/>
                <a:ea typeface="+mj-ea"/>
                <a:cs typeface="+mj-cs"/>
                <a:sym typeface="Calibri"/>
              </a:defRPr>
            </a:lvl1pPr>
          </a:lstStyle>
          <a:p>
            <a:pPr/>
            <a:r>
              <a:t>Advantages by nIORT® 2/2</a:t>
            </a:r>
          </a:p>
        </p:txBody>
      </p:sp>
      <p:sp>
        <p:nvSpPr>
          <p:cNvPr id="199" name="Segnaposto numero diapositiva 3"/>
          <p:cNvSpPr txBox="1"/>
          <p:nvPr/>
        </p:nvSpPr>
        <p:spPr>
          <a:xfrm>
            <a:off x="8656318" y="6414761"/>
            <a:ext cx="2651763" cy="2483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r">
              <a:defRPr sz="1200">
                <a:solidFill>
                  <a:srgbClr val="888888"/>
                </a:solidFill>
                <a:latin typeface="+mj-lt"/>
                <a:ea typeface="+mj-ea"/>
                <a:cs typeface="+mj-cs"/>
                <a:sym typeface="Calibri"/>
              </a:defRPr>
            </a:lvl1pPr>
          </a:lstStyle>
          <a:p>
            <a:pPr/>
            <a:r>
              <a:t>8</a:t>
            </a:r>
          </a:p>
        </p:txBody>
      </p:sp>
      <p:pic>
        <p:nvPicPr>
          <p:cNvPr id="200" name="Immagine 2" descr="Immagine 2"/>
          <p:cNvPicPr>
            <a:picLocks noChangeAspect="1"/>
          </p:cNvPicPr>
          <p:nvPr/>
        </p:nvPicPr>
        <p:blipFill>
          <a:blip r:embed="rId3">
            <a:extLst/>
          </a:blip>
          <a:stretch>
            <a:fillRect/>
          </a:stretch>
        </p:blipFill>
        <p:spPr>
          <a:xfrm>
            <a:off x="7137914" y="1521405"/>
            <a:ext cx="4946784" cy="2297366"/>
          </a:xfrm>
          <a:prstGeom prst="rect">
            <a:avLst/>
          </a:prstGeom>
          <a:ln w="12700">
            <a:miter lim="400000"/>
          </a:ln>
        </p:spPr>
      </p:pic>
      <p:pic>
        <p:nvPicPr>
          <p:cNvPr id="201" name="Immagine 4" descr="Immagine 4"/>
          <p:cNvPicPr>
            <a:picLocks noChangeAspect="1"/>
          </p:cNvPicPr>
          <p:nvPr/>
        </p:nvPicPr>
        <p:blipFill>
          <a:blip r:embed="rId4">
            <a:extLst/>
          </a:blip>
          <a:stretch>
            <a:fillRect/>
          </a:stretch>
        </p:blipFill>
        <p:spPr>
          <a:xfrm>
            <a:off x="7137917" y="4472259"/>
            <a:ext cx="4946783" cy="2299935"/>
          </a:xfrm>
          <a:prstGeom prst="rect">
            <a:avLst/>
          </a:prstGeom>
          <a:ln w="12700">
            <a:miter lim="400000"/>
          </a:ln>
        </p:spPr>
      </p:pic>
      <p:sp>
        <p:nvSpPr>
          <p:cNvPr id="202" name="CasellaDiTesto 2"/>
          <p:cNvSpPr txBox="1"/>
          <p:nvPr/>
        </p:nvSpPr>
        <p:spPr>
          <a:xfrm>
            <a:off x="310685" y="1607210"/>
            <a:ext cx="10544528" cy="46398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a:latin typeface="+mj-lt"/>
                <a:ea typeface="+mj-ea"/>
                <a:cs typeface="+mj-cs"/>
                <a:sym typeface="Calibri"/>
              </a:defRPr>
            </a:pPr>
            <a:r>
              <a:t>4) Accurate MCNP calculations demonstrated the “</a:t>
            </a:r>
            <a:r>
              <a:rPr b="1"/>
              <a:t>complementary</a:t>
            </a:r>
            <a:r>
              <a:t>”</a:t>
            </a:r>
            <a:br/>
            <a:r>
              <a:t>     </a:t>
            </a:r>
            <a:r>
              <a:rPr b="1"/>
              <a:t>features</a:t>
            </a:r>
            <a:r>
              <a:t> of nIORT® beam respect to standard IORT techniques</a:t>
            </a:r>
            <a:br/>
            <a:r>
              <a:t>     e.g., focused LEX-IORT (50 keV X-rays) and IOERT (1 MeV electrons)</a:t>
            </a:r>
            <a:br/>
            <a:r>
              <a:t>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a:latin typeface="+mj-lt"/>
                <a:ea typeface="+mj-ea"/>
                <a:cs typeface="+mj-cs"/>
                <a:sym typeface="Calibri"/>
              </a:defRPr>
            </a:pPr>
            <a:r>
              <a:t>5) In clinical terms, nIORT® is a “</a:t>
            </a:r>
            <a:r>
              <a:rPr b="1"/>
              <a:t>neoadjuvant therapy</a:t>
            </a:r>
            <a:r>
              <a:t>” and</a:t>
            </a:r>
            <a:br/>
            <a:r>
              <a:t>     could be subsequently </a:t>
            </a:r>
            <a:r>
              <a:rPr b="1"/>
              <a:t>accompanied by appropriate</a:t>
            </a:r>
            <a:r>
              <a:t>:</a:t>
            </a:r>
            <a:br/>
            <a:r>
              <a:t>    - </a:t>
            </a:r>
            <a:r>
              <a:rPr b="1"/>
              <a:t>chemotherapy</a:t>
            </a:r>
            <a:r>
              <a:t> (aimed at removing potential distant metastases)</a:t>
            </a:r>
            <a:r>
              <a:rPr sz="2000"/>
              <a:t>    </a:t>
            </a:r>
            <a:br>
              <a:rPr sz="2000"/>
            </a:br>
            <a:r>
              <a:t>    - </a:t>
            </a:r>
            <a:r>
              <a:rPr b="1"/>
              <a:t>and/or immunotherapy</a:t>
            </a:r>
            <a:r>
              <a:t> (clinical evidence of </a:t>
            </a:r>
            <a:r>
              <a:rPr b="1"/>
              <a:t>synergistic effects*</a:t>
            </a:r>
            <a:r>
              <a:t>)</a:t>
            </a:r>
            <a:br/>
            <a:r>
              <a:rPr sz="1600"/>
              <a:t>       </a:t>
            </a:r>
            <a:r>
              <a:rPr sz="1600">
                <a:latin typeface="Wingdings"/>
                <a:ea typeface="Wingdings"/>
                <a:cs typeface="Wingdings"/>
                <a:sym typeface="Wingdings"/>
              </a:rPr>
              <a:t></a:t>
            </a:r>
            <a:r>
              <a:rPr sz="1600"/>
              <a:t> </a:t>
            </a:r>
            <a:r>
              <a:t>High-RBE neutrons should further enhance immune system response,</a:t>
            </a:r>
            <a:br/>
            <a:r>
              <a:t>           stimulating both innate &amp; adaptive immune responses in patients</a:t>
            </a:r>
            <a:br/>
            <a:r>
              <a:t>      </a:t>
            </a:r>
            <a:r>
              <a:rPr>
                <a:latin typeface="Wingdings"/>
                <a:ea typeface="Wingdings"/>
                <a:cs typeface="Wingdings"/>
                <a:sym typeface="Wingdings"/>
              </a:rPr>
              <a:t> </a:t>
            </a:r>
            <a:r>
              <a:t>More robust anti-tumour response by a </a:t>
            </a:r>
            <a:r>
              <a:rPr b="1"/>
              <a:t>multimodal approach </a:t>
            </a:r>
            <a:br>
              <a:rPr b="1"/>
            </a:br>
            <a:r>
              <a:rPr b="1"/>
              <a:t>           protocol, </a:t>
            </a:r>
            <a:r>
              <a:t>potentially improving patient survival</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a:latin typeface="+mj-lt"/>
                <a:ea typeface="+mj-ea"/>
                <a:cs typeface="+mj-cs"/>
                <a:sym typeface="Calibri"/>
              </a:defRPr>
            </a:p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defRPr b="1" sz="1600">
                <a:latin typeface="+mj-lt"/>
                <a:ea typeface="+mj-ea"/>
                <a:cs typeface="+mj-cs"/>
                <a:sym typeface="Calibri"/>
              </a:defRPr>
            </a:pPr>
            <a:r>
              <a:t>*</a:t>
            </a:r>
            <a:r>
              <a:rPr b="0"/>
              <a:t> Encouraging results by early-phase clinical trials exploiting </a:t>
            </a:r>
            <a:r>
              <a:t>combinations </a:t>
            </a:r>
            <a:r>
              <a:rPr b="0"/>
              <a:t>of</a:t>
            </a:r>
            <a:br>
              <a:rPr b="0"/>
            </a:br>
            <a:r>
              <a:rPr b="0"/>
              <a:t>   </a:t>
            </a:r>
            <a:r>
              <a:t>RT and immunotherapy</a:t>
            </a:r>
            <a:r>
              <a:rPr b="0"/>
              <a:t>, including vaccines, ICIs &amp; adoptive cell therapies</a:t>
            </a:r>
            <a:br>
              <a:rPr b="0"/>
            </a:br>
            <a:r>
              <a:rPr b="0"/>
              <a: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itolo 1"/>
          <p:cNvSpPr txBox="1"/>
          <p:nvPr>
            <p:ph type="title"/>
          </p:nvPr>
        </p:nvSpPr>
        <p:spPr>
          <a:xfrm>
            <a:off x="2228337" y="365125"/>
            <a:ext cx="9125464" cy="1015808"/>
          </a:xfrm>
          <a:prstGeom prst="rect">
            <a:avLst/>
          </a:prstGeom>
        </p:spPr>
        <p:txBody>
          <a:bodyPr/>
          <a:lstStyle>
            <a:lvl1pPr algn="ctr">
              <a:defRPr sz="5000">
                <a:latin typeface="+mj-lt"/>
                <a:ea typeface="+mj-ea"/>
                <a:cs typeface="+mj-cs"/>
                <a:sym typeface="Calibri"/>
              </a:defRPr>
            </a:lvl1pPr>
          </a:lstStyle>
          <a:p>
            <a:pPr/>
            <a:r>
              <a:t>Journals and Patents</a:t>
            </a:r>
          </a:p>
        </p:txBody>
      </p:sp>
      <p:pic>
        <p:nvPicPr>
          <p:cNvPr id="205" name="Immagine 4" descr="Immagine 4"/>
          <p:cNvPicPr>
            <a:picLocks noChangeAspect="1"/>
          </p:cNvPicPr>
          <p:nvPr/>
        </p:nvPicPr>
        <p:blipFill>
          <a:blip r:embed="rId2">
            <a:extLst/>
          </a:blip>
          <a:stretch>
            <a:fillRect/>
          </a:stretch>
        </p:blipFill>
        <p:spPr>
          <a:xfrm>
            <a:off x="310686" y="185663"/>
            <a:ext cx="1917652" cy="1592338"/>
          </a:xfrm>
          <a:prstGeom prst="rect">
            <a:avLst/>
          </a:prstGeom>
          <a:ln w="12700">
            <a:miter lim="400000"/>
          </a:ln>
        </p:spPr>
      </p:pic>
      <p:sp>
        <p:nvSpPr>
          <p:cNvPr id="206" name="Segnaposto testo 2"/>
          <p:cNvSpPr txBox="1"/>
          <p:nvPr>
            <p:ph type="body" idx="1"/>
          </p:nvPr>
        </p:nvSpPr>
        <p:spPr>
          <a:xfrm>
            <a:off x="838200" y="1474236"/>
            <a:ext cx="10515600" cy="5018640"/>
          </a:xfrm>
          <a:prstGeom prst="rect">
            <a:avLst/>
          </a:prstGeom>
        </p:spPr>
        <p:txBody>
          <a:bodyPr/>
          <a:lstStyle/>
          <a:p>
            <a:pPr marL="540384" indent="-269875" algn="just">
              <a:lnSpc>
                <a:spcPct val="81000"/>
              </a:lnSpc>
              <a:spcBef>
                <a:spcPts val="300"/>
              </a:spcBef>
              <a:defRPr b="1" sz="1400"/>
            </a:pPr>
            <a:r>
              <a:t>Feasibility Study on the nIORT® Adjuvant Treatment of Brain and Breast Cancers by Fast Neutrons produced by a DD-fusion Compact Generator, </a:t>
            </a:r>
            <a:r>
              <a:rPr b="0"/>
              <a:t>M. Martellini, M. Sarotto, Ka-Ngo Leung, G. Gherardi, L. Falzone, American Journal of </a:t>
            </a:r>
            <a:r>
              <a:t>Biomedical Science &amp; Research</a:t>
            </a:r>
            <a:r>
              <a:rPr b="0"/>
              <a:t>, [online] 22(3), May 2024, ISSN :2642-1747, </a:t>
            </a:r>
            <a:r>
              <a:rPr b="0"/>
              <a:t>DOI: </a:t>
            </a:r>
            <a:r>
              <a:rPr b="0" u="sng">
                <a:solidFill>
                  <a:srgbClr val="0000FF"/>
                </a:solidFill>
                <a:uFill>
                  <a:solidFill>
                    <a:srgbClr val="0000FF"/>
                  </a:solidFill>
                </a:uFill>
                <a:hlinkClick r:id="rId3" invalidUrl="" action="" tgtFrame="" tooltip="" history="1" highlightClick="0" endSnd="0"/>
              </a:rPr>
              <a:t>10.34297/AJBSR.2024.22.002969</a:t>
            </a:r>
            <a:endParaRPr sz="1600" u="sng">
              <a:solidFill>
                <a:srgbClr val="0000FF"/>
              </a:solidFill>
            </a:endParaRPr>
          </a:p>
          <a:p>
            <a:pPr marL="540384" indent="-269875" algn="just">
              <a:lnSpc>
                <a:spcPct val="81000"/>
              </a:lnSpc>
              <a:spcBef>
                <a:spcPts val="300"/>
              </a:spcBef>
              <a:defRPr sz="1600"/>
            </a:pPr>
          </a:p>
          <a:p>
            <a:pPr marL="540384" indent="-269875" algn="just">
              <a:lnSpc>
                <a:spcPct val="81000"/>
              </a:lnSpc>
              <a:spcBef>
                <a:spcPts val="300"/>
              </a:spcBef>
              <a:defRPr b="1" sz="1400"/>
            </a:pPr>
            <a:r>
              <a:t>Feasibility Study on the nIORT® Adjuvant Treatment of Glioblastoma Multiforme through the Irradiation Field of Fast Neutrons Produced by a Compact Generator, </a:t>
            </a:r>
            <a:r>
              <a:rPr b="0"/>
              <a:t>M. Martellini, M. Sarotto, Ka-Ngo Leung, G. Gherardi, A. Rizzo, G. Ottaviano, L. Falzone, European Society of Medicine, Journal </a:t>
            </a:r>
            <a:r>
              <a:t>Medical Research Archives</a:t>
            </a:r>
            <a:r>
              <a:rPr b="0"/>
              <a:t>, [online] 12(2), </a:t>
            </a:r>
            <a:r>
              <a:rPr b="0"/>
              <a:t>February </a:t>
            </a:r>
            <a:r>
              <a:rPr b="0"/>
              <a:t>2024.</a:t>
            </a:r>
            <a:r>
              <a:rPr b="0">
                <a:solidFill>
                  <a:srgbClr val="333333"/>
                </a:solidFill>
              </a:rPr>
              <a:t> </a:t>
            </a:r>
            <a:r>
              <a:rPr b="0" u="sng">
                <a:solidFill>
                  <a:srgbClr val="0000FF"/>
                </a:solidFill>
                <a:uFill>
                  <a:solidFill>
                    <a:srgbClr val="0000FF"/>
                  </a:solidFill>
                </a:uFill>
                <a:hlinkClick r:id="rId4" invalidUrl="" action="" tgtFrame="" tooltip="" history="1" highlightClick="0" endSnd="0"/>
              </a:rPr>
              <a:t>https://doi.org/10.18103/mra.v12i2.5090</a:t>
            </a:r>
            <a:endParaRPr sz="1600" u="sng">
              <a:solidFill>
                <a:srgbClr val="0000FF"/>
              </a:solidFill>
            </a:endParaRPr>
          </a:p>
          <a:p>
            <a:pPr marL="540384" indent="-269875" algn="just">
              <a:lnSpc>
                <a:spcPct val="81000"/>
              </a:lnSpc>
              <a:spcBef>
                <a:spcPts val="300"/>
              </a:spcBef>
              <a:defRPr b="1" sz="1600"/>
            </a:pPr>
          </a:p>
          <a:p>
            <a:pPr marL="540384" indent="-269875" algn="just">
              <a:lnSpc>
                <a:spcPct val="81000"/>
              </a:lnSpc>
              <a:spcBef>
                <a:spcPts val="300"/>
              </a:spcBef>
              <a:defRPr b="1" sz="1400"/>
            </a:pPr>
            <a:r>
              <a:t>A Compact Neutron Generator for the Niort® Treatment of Severe Solid Cancers, </a:t>
            </a:r>
            <a:r>
              <a:rPr b="0"/>
              <a:t>M. Martellini, M. Sarotto, Ka-Ngo Leung, G. Gherardi, European Society of Medicine, Journal </a:t>
            </a:r>
            <a:r>
              <a:t>Medical Research Archives</a:t>
            </a:r>
            <a:r>
              <a:rPr b="0"/>
              <a:t>, [online] 11(3), April 2023. </a:t>
            </a:r>
            <a:r>
              <a:rPr b="0" u="sng">
                <a:solidFill>
                  <a:srgbClr val="0000FF"/>
                </a:solidFill>
              </a:rPr>
              <a:t>https://doi.org/10.18103/mra.v 11i3.379</a:t>
            </a:r>
            <a:endParaRPr sz="1600" u="sng">
              <a:solidFill>
                <a:srgbClr val="0000FF"/>
              </a:solidFill>
            </a:endParaRPr>
          </a:p>
          <a:p>
            <a:pPr marL="0" indent="270509" algn="just">
              <a:lnSpc>
                <a:spcPct val="81000"/>
              </a:lnSpc>
              <a:spcBef>
                <a:spcPts val="300"/>
              </a:spcBef>
              <a:buSzTx/>
              <a:buNone/>
              <a:defRPr sz="1400" u="sng">
                <a:solidFill>
                  <a:srgbClr val="0000FF"/>
                </a:solidFill>
              </a:defRPr>
            </a:pPr>
            <a:br>
              <a:rPr sz="1600"/>
            </a:br>
            <a:endParaRPr sz="1600"/>
          </a:p>
          <a:p>
            <a:pPr marL="540384" indent="-269875" algn="just">
              <a:lnSpc>
                <a:spcPct val="81000"/>
              </a:lnSpc>
              <a:spcBef>
                <a:spcPts val="300"/>
              </a:spcBef>
              <a:defRPr b="1" sz="1400"/>
            </a:pPr>
            <a:r>
              <a:t>Simulation of the nIORT® treatment by fast neutrons of severe brain cancers (as GBM) and comparison with standard IORT techniques adopting X-rays and electrons, </a:t>
            </a:r>
            <a:r>
              <a:rPr b="0"/>
              <a:t>M. Martellini, M. Sarotto, P. Ferrari, G. Gherardi, M. Venturi, In reviewing phase in Scivision Journal </a:t>
            </a:r>
            <a:r>
              <a:t>Cancer Science &amp; Research</a:t>
            </a:r>
            <a:r>
              <a:rPr b="0"/>
              <a:t> [online] </a:t>
            </a:r>
            <a:endParaRPr sz="1600"/>
          </a:p>
          <a:p>
            <a:pPr marL="0" indent="0">
              <a:lnSpc>
                <a:spcPct val="81000"/>
              </a:lnSpc>
              <a:buSzTx/>
              <a:buNone/>
              <a:defRPr sz="1600"/>
            </a:pPr>
          </a:p>
          <a:p>
            <a:pPr marL="540384" indent="-269875" algn="just">
              <a:lnSpc>
                <a:spcPct val="81000"/>
              </a:lnSpc>
              <a:spcBef>
                <a:spcPts val="300"/>
              </a:spcBef>
              <a:defRPr b="1" sz="1400"/>
            </a:pPr>
            <a:r>
              <a:t>Multi Purpose Compact Apparatus for the Generation of a high-flux of neutrons, particularly for Intraoperative Radiotherapy</a:t>
            </a:r>
            <a:r>
              <a:t>, </a:t>
            </a:r>
            <a:r>
              <a:rPr b="0"/>
              <a:t>M. Martellini, G. Gherardi, K. Leung, J. Leung, M. Sarotto, A. Rizzo, July 5, 2021. </a:t>
            </a:r>
            <a:r>
              <a:rPr b="0"/>
              <a:t>Under evaluation at Patent Cooperation Treaty (PCT), </a:t>
            </a:r>
            <a:r>
              <a:t>International patent application </a:t>
            </a:r>
            <a:r>
              <a:rPr b="0"/>
              <a:t>n. PCT/IT2021/000032. World Intellectual Property Organization: International Publication n. WO 2023/281539 A1, January 2023.</a:t>
            </a:r>
            <a:endParaRPr sz="1600"/>
          </a:p>
          <a:p>
            <a:pPr marL="540384" indent="-269875" algn="just">
              <a:lnSpc>
                <a:spcPct val="81000"/>
              </a:lnSpc>
              <a:spcBef>
                <a:spcPts val="300"/>
              </a:spcBef>
              <a:defRPr sz="1600"/>
            </a:pPr>
          </a:p>
          <a:p>
            <a:pPr marL="540384" indent="-269875" algn="just">
              <a:lnSpc>
                <a:spcPct val="81000"/>
              </a:lnSpc>
              <a:spcBef>
                <a:spcPts val="300"/>
              </a:spcBef>
              <a:defRPr b="1" sz="1400"/>
            </a:pPr>
            <a:r>
              <a:t>Apparatus for the intraoperative radiotherapy</a:t>
            </a:r>
            <a:r>
              <a:rPr b="0"/>
              <a:t>. Martellini M, Gherardi G. </a:t>
            </a:r>
            <a:r>
              <a:rPr i="1"/>
              <a:t>European Patent</a:t>
            </a:r>
            <a:r>
              <a:t> 2019</a:t>
            </a:r>
            <a:r>
              <a:rPr b="0"/>
              <a:t>; EP 3 522 177 B1.</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