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72" r:id="rId4"/>
    <p:sldId id="273" r:id="rId5"/>
    <p:sldId id="274" r:id="rId6"/>
    <p:sldId id="25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EB339"/>
    <a:srgbClr val="15243E"/>
    <a:srgbClr val="B27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8" autoAdjust="0"/>
    <p:restoredTop sz="94057" autoAdjust="0"/>
  </p:normalViewPr>
  <p:slideViewPr>
    <p:cSldViewPr snapToGrid="0">
      <p:cViewPr varScale="1">
        <p:scale>
          <a:sx n="122" d="100"/>
          <a:sy n="122" d="100"/>
        </p:scale>
        <p:origin x="232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1AFCF-FA43-0A43-A898-8800309318C4}" type="datetimeFigureOut">
              <a:rPr lang="it-IT" smtClean="0"/>
              <a:t>24/02/25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CBCC-82A7-8447-B085-90867D4B28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68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 userDrawn="1"/>
        </p:nvSpPr>
        <p:spPr>
          <a:xfrm>
            <a:off x="0" y="6353175"/>
            <a:ext cx="12268200" cy="504825"/>
          </a:xfrm>
          <a:prstGeom prst="rect">
            <a:avLst/>
          </a:prstGeom>
          <a:solidFill>
            <a:srgbClr val="1524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5CD49F-6CE0-D0C0-70FB-858E05119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79" y="3045261"/>
            <a:ext cx="6356571" cy="715581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 algn="l">
              <a:defRPr sz="4500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38B244-E387-71D3-16B7-4A69B0787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04" y="3952874"/>
            <a:ext cx="9156921" cy="1061829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  <a:latin typeface="Titillium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85000"/>
                </a:schemeClr>
              </a:solidFill>
              <a:latin typeface="Titillium" pitchFamily="2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107E02-3800-7008-15ED-072D10658D8D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5" y="6452828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TeRABIT</a:t>
            </a:r>
            <a:endParaRPr lang="it-IT" sz="1400" dirty="0">
              <a:solidFill>
                <a:schemeClr val="bg1">
                  <a:alpha val="85000"/>
                </a:schemeClr>
              </a:solidFill>
              <a:latin typeface="Titillium" pitchFamily="2" charset="77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CE9A8CF-975E-8715-FF47-993C60BB5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5276850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7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5724525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Evento</a:t>
            </a:r>
          </a:p>
        </p:txBody>
      </p:sp>
    </p:spTree>
    <p:extLst>
      <p:ext uri="{BB962C8B-B14F-4D97-AF65-F5344CB8AC3E}">
        <p14:creationId xmlns:p14="http://schemas.microsoft.com/office/powerpoint/2010/main" val="414458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C262D-E847-B36A-0040-BB0926A7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8FB4BD-C16C-E5FC-D4A5-B57D844C2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058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955D82-D942-2AEA-9360-6989107BF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04925"/>
            <a:ext cx="2628900" cy="48720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98DF2D-1B4F-5D82-D969-EEC9EB87A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95399"/>
            <a:ext cx="7734300" cy="488156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19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485899"/>
            <a:ext cx="11363325" cy="22860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11372850" cy="41481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99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1029E-B1C6-92F5-5BD9-5641C41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00" y="2600399"/>
            <a:ext cx="5883275" cy="1962076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69CF85-5622-7364-C92A-4D4B2BDD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5892800" cy="757130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rgbClr val="EEB339"/>
                </a:solidFill>
                <a:latin typeface="Titillium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1380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63302-C7E3-E664-C12C-7D53DEAB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C621F4-05BE-1CCC-6D50-B856B28F9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C8DDAD-F109-A2D9-87DB-459962645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86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5382B-9C53-C843-40B4-ACFAEA39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90625"/>
            <a:ext cx="10515600" cy="5095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491DF3-8FD0-9388-8FE4-5D61213EA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463" y="16621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995AD3-BE0C-E613-7BA5-D72125F56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463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39EE9F-AAD3-75DF-C409-E8887655B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23A0F5-1224-7763-BA7A-F71E696B2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2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4E165-4CD9-7184-BA53-E8749A18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301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609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84879E-B8A6-7318-3304-7F58DBDB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1285875"/>
            <a:ext cx="4141787" cy="1276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C9F42-7F2D-C307-9026-04039EBA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650" y="1295399"/>
            <a:ext cx="7143750" cy="4962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B6DABA-3C74-838D-4FAE-57244C86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2562225"/>
            <a:ext cx="4132262" cy="3705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09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A4335-1145-9D68-5898-7B9A8B7D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16497"/>
            <a:ext cx="4343400" cy="1421928"/>
          </a:xfr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7256F6-99B0-CC0C-83DC-27C5CF629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6512" y="1339850"/>
            <a:ext cx="67516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0A61BD-7A0F-269C-F337-5D2B9BC49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695575"/>
            <a:ext cx="4343400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54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539DBE-E4B3-1015-1AB0-CBFC1AFF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485899"/>
            <a:ext cx="107442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A1C2A-DF69-9476-682D-2F29981F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028825"/>
            <a:ext cx="10791825" cy="414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2BEC55-BEFD-2364-F423-9414913FE7A4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05E1E9-2D2D-4AAA-8A51-FA5BB56351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976"/>
            <a:ext cx="12192000" cy="1219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rgbClr val="EEB339">
                  <a:alpha val="85000"/>
                </a:srgbClr>
              </a:solidFill>
              <a:latin typeface="Titillium" pitchFamily="2" charset="77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6" y="6452828"/>
            <a:ext cx="89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TeRABIT</a:t>
            </a:r>
            <a:endParaRPr lang="it-IT" sz="1400" dirty="0">
              <a:solidFill>
                <a:srgbClr val="EEB339">
                  <a:alpha val="85000"/>
                </a:srgbClr>
              </a:solidFill>
              <a:latin typeface="Titillium" pitchFamily="2" charset="77"/>
            </a:endParaRPr>
          </a:p>
        </p:txBody>
      </p:sp>
      <p:cxnSp>
        <p:nvCxnSpPr>
          <p:cNvPr id="18" name="Connettore diritto 17"/>
          <p:cNvCxnSpPr/>
          <p:nvPr userDrawn="1"/>
        </p:nvCxnSpPr>
        <p:spPr>
          <a:xfrm>
            <a:off x="0" y="6353175"/>
            <a:ext cx="12344400" cy="0"/>
          </a:xfrm>
          <a:prstGeom prst="line">
            <a:avLst/>
          </a:prstGeom>
          <a:ln>
            <a:solidFill>
              <a:srgbClr val="EEB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piè di pagina 18"/>
          <p:cNvSpPr>
            <a:spLocks noGrp="1"/>
          </p:cNvSpPr>
          <p:nvPr>
            <p:ph type="ftr" sz="quarter" idx="3"/>
          </p:nvPr>
        </p:nvSpPr>
        <p:spPr>
          <a:xfrm>
            <a:off x="1543050" y="6413500"/>
            <a:ext cx="6448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EEB339"/>
                </a:solidFill>
                <a:latin typeface="Titillium" panose="00000500000000000000" pitchFamily="50" charset="0"/>
              </a:defRPr>
            </a:lvl1pPr>
          </a:lstStyle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4"/>
          </p:nvPr>
        </p:nvSpPr>
        <p:spPr>
          <a:xfrm>
            <a:off x="8305800" y="641350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defRPr>
            </a:lvl1pPr>
          </a:lstStyle>
          <a:p>
            <a:fld id="{4CD561A4-101B-4C7B-87D1-8EDCA554B10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23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EEB339"/>
          </a:solidFill>
          <a:latin typeface="Titillium Bd" panose="000008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2379" y="3045261"/>
            <a:ext cx="6356571" cy="715581"/>
          </a:xfrm>
        </p:spPr>
        <p:txBody>
          <a:bodyPr/>
          <a:lstStyle/>
          <a:p>
            <a:r>
              <a:rPr lang="it-IT" dirty="0" err="1"/>
              <a:t>MoU</a:t>
            </a:r>
            <a:r>
              <a:rPr lang="it-IT" dirty="0"/>
              <a:t> e sostenibilità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1904" y="3952874"/>
            <a:ext cx="11178986" cy="590546"/>
          </a:xfrm>
        </p:spPr>
        <p:txBody>
          <a:bodyPr/>
          <a:lstStyle/>
          <a:p>
            <a:r>
              <a:rPr lang="it-IT" dirty="0"/>
              <a:t>Mauro Campanella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25 febbraio 2025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WP </a:t>
            </a:r>
            <a:r>
              <a:rPr lang="it-IT"/>
              <a:t>leaders meeting -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27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DD9BB-460F-579C-DDBE-EFE21188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Memorandum of </a:t>
            </a:r>
            <a:r>
              <a:rPr lang="it-IT" dirty="0" err="1"/>
              <a:t>Understanding</a:t>
            </a:r>
            <a:r>
              <a:rPr lang="it-IT" dirty="0"/>
              <a:t> con progetto ICSC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98694A-E663-A552-BDA1-7CC85E7A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9" y="1989931"/>
            <a:ext cx="11372850" cy="4148138"/>
          </a:xfrm>
        </p:spPr>
        <p:txBody>
          <a:bodyPr>
            <a:normAutofit/>
          </a:bodyPr>
          <a:lstStyle/>
          <a:p>
            <a:r>
              <a:rPr lang="it-IT" sz="2000" dirty="0"/>
              <a:t>Motivazioni: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Formalizzazione accordo di collaborazione scientifica esistente  per gli scopi dei progetti </a:t>
            </a:r>
          </a:p>
          <a:p>
            <a:pPr marL="1028700" lvl="1" indent="-342900"/>
            <a:r>
              <a:rPr lang="it-IT" sz="2000" dirty="0"/>
              <a:t>Studio federazione servizi e risorse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Definizione prestito risorse </a:t>
            </a:r>
          </a:p>
          <a:p>
            <a:pPr marL="1028700" lvl="1" indent="-342900"/>
            <a:r>
              <a:rPr lang="it-IT" sz="2000" dirty="0"/>
              <a:t>quali HPC </a:t>
            </a:r>
            <a:r>
              <a:rPr lang="it-IT" sz="2000" dirty="0" err="1"/>
              <a:t>Bubbles</a:t>
            </a:r>
            <a:r>
              <a:rPr lang="it-IT" sz="2000" dirty="0"/>
              <a:t>, ‘Leonardo’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Specifica use case comuni</a:t>
            </a:r>
          </a:p>
          <a:p>
            <a:pPr marL="1028700" lvl="1" indent="-342900"/>
            <a:r>
              <a:rPr lang="it-IT" sz="2000" dirty="0" err="1"/>
              <a:t>Urgent</a:t>
            </a:r>
            <a:r>
              <a:rPr lang="it-IT" sz="2000" dirty="0"/>
              <a:t> shake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Disseminazione progetti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5B4D1C-90F3-B291-3B04-589E09297F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D53CD7-1C32-ADC4-A50D-AE9BB5E68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746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666E-A649-4A44-9F7E-62579F54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Formalizzazione MoU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E4A4-F57B-B1F3-58C5-69BAAA8F5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Due </a:t>
            </a:r>
            <a:r>
              <a:rPr lang="en-GB" dirty="0" err="1"/>
              <a:t>documenti</a:t>
            </a:r>
            <a:r>
              <a:rPr lang="en-GB" dirty="0"/>
              <a:t>: </a:t>
            </a:r>
            <a:r>
              <a:rPr lang="en-GB" b="1" dirty="0" err="1">
                <a:solidFill>
                  <a:srgbClr val="0432FF"/>
                </a:solidFill>
              </a:rPr>
              <a:t>Accordo</a:t>
            </a:r>
            <a:r>
              <a:rPr lang="en-GB" b="1" dirty="0">
                <a:solidFill>
                  <a:srgbClr val="0432FF"/>
                </a:solidFill>
              </a:rPr>
              <a:t> </a:t>
            </a:r>
            <a:r>
              <a:rPr lang="en-GB" b="1" dirty="0" err="1">
                <a:solidFill>
                  <a:srgbClr val="0432FF"/>
                </a:solidFill>
              </a:rPr>
              <a:t>quadro</a:t>
            </a:r>
            <a:r>
              <a:rPr lang="en-GB" b="1" dirty="0">
                <a:solidFill>
                  <a:srgbClr val="0432FF"/>
                </a:solidFill>
              </a:rPr>
              <a:t> e </a:t>
            </a:r>
            <a:r>
              <a:rPr lang="en-GB" b="1" dirty="0" err="1">
                <a:solidFill>
                  <a:srgbClr val="0432FF"/>
                </a:solidFill>
              </a:rPr>
              <a:t>Allegato</a:t>
            </a:r>
            <a:r>
              <a:rPr lang="en-GB" b="1" dirty="0">
                <a:solidFill>
                  <a:srgbClr val="0432FF"/>
                </a:solidFill>
              </a:rPr>
              <a:t> </a:t>
            </a:r>
            <a:r>
              <a:rPr lang="en-GB" b="1" dirty="0" err="1">
                <a:solidFill>
                  <a:srgbClr val="0432FF"/>
                </a:solidFill>
              </a:rPr>
              <a:t>tecnico</a:t>
            </a:r>
            <a:endParaRPr lang="en-GB" b="1" dirty="0">
              <a:solidFill>
                <a:srgbClr val="0432FF"/>
              </a:solidFill>
            </a:endParaRPr>
          </a:p>
          <a:p>
            <a:r>
              <a:rPr lang="en-GB" dirty="0"/>
              <a:t>	- </a:t>
            </a:r>
            <a:r>
              <a:rPr lang="en-GB" b="1" dirty="0" err="1">
                <a:solidFill>
                  <a:srgbClr val="0432FF"/>
                </a:solidFill>
              </a:rPr>
              <a:t>Accordo</a:t>
            </a:r>
            <a:r>
              <a:rPr lang="en-GB" b="1" dirty="0">
                <a:solidFill>
                  <a:srgbClr val="0432FF"/>
                </a:solidFill>
              </a:rPr>
              <a:t> </a:t>
            </a:r>
            <a:r>
              <a:rPr lang="en-GB" b="1" dirty="0" err="1">
                <a:solidFill>
                  <a:srgbClr val="0432FF"/>
                </a:solidFill>
              </a:rPr>
              <a:t>quadro</a:t>
            </a:r>
            <a:r>
              <a:rPr lang="en-GB" b="1" dirty="0">
                <a:solidFill>
                  <a:srgbClr val="0432FF"/>
                </a:solidFill>
              </a:rPr>
              <a:t> </a:t>
            </a:r>
            <a:r>
              <a:rPr lang="en-GB" dirty="0"/>
              <a:t>di </a:t>
            </a:r>
            <a:r>
              <a:rPr lang="en-GB" dirty="0" err="1"/>
              <a:t>collaborazione</a:t>
            </a:r>
            <a:r>
              <a:rPr lang="en-GB" dirty="0"/>
              <a:t>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articoli</a:t>
            </a:r>
            <a:endParaRPr lang="en-GB" dirty="0"/>
          </a:p>
          <a:p>
            <a:r>
              <a:rPr lang="en-GB" dirty="0"/>
              <a:t>		  1 </a:t>
            </a:r>
            <a:r>
              <a:rPr lang="en-GB" dirty="0" err="1"/>
              <a:t>Premesse</a:t>
            </a:r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		  2 </a:t>
            </a:r>
            <a:r>
              <a:rPr lang="it-IT" sz="1800" dirty="0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Obiettivi</a:t>
            </a:r>
            <a:r>
              <a:rPr lang="it-IT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dell’accordo e impegno delle Parti </a:t>
            </a:r>
            <a:b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		  3 </a:t>
            </a:r>
            <a:r>
              <a:rPr lang="en-GB" sz="1800" dirty="0" err="1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Gruppi</a:t>
            </a:r>
            <a:r>
              <a:rPr lang="en-GB" sz="1800" dirty="0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GB" sz="1800" dirty="0" err="1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lavoro</a:t>
            </a:r>
            <a:r>
              <a:rPr lang="en-GB" sz="1800" dirty="0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e </a:t>
            </a:r>
            <a:r>
              <a:rPr lang="en-GB" sz="1800" dirty="0" err="1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allegati</a:t>
            </a:r>
            <a:r>
              <a:rPr lang="en-GB" sz="1800" dirty="0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tecnici</a:t>
            </a:r>
            <a:b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		  4 </a:t>
            </a:r>
            <a:r>
              <a:rPr lang="en-GB" sz="1800" dirty="0" err="1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Comitato</a:t>
            </a:r>
            <a:r>
              <a:rPr lang="en-GB" sz="1800" dirty="0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GB" sz="1800" dirty="0" err="1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coordinamento</a:t>
            </a:r>
            <a:b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		  5 </a:t>
            </a:r>
            <a:r>
              <a:rPr lang="en-GB" sz="1800" dirty="0" err="1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Oneri</a:t>
            </a:r>
            <a:r>
              <a:rPr lang="en-GB" sz="1800" dirty="0">
                <a:effectLst/>
                <a:highlight>
                  <a:srgbClr val="00FF00"/>
                </a:highlight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economici 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nessuno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b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		  6 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Proprietà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Intellettuale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mantenimento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pregresso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condivisione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proporzionale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attività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comuni</a:t>
            </a:r>
            <a:r>
              <a:rPr lang="en-GB" sz="1800" dirty="0">
                <a:effectLst/>
                <a:latin typeface="Titillium Web" pitchFamily="2" charset="77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		  7 </a:t>
            </a:r>
            <a:r>
              <a:rPr lang="en-GB" dirty="0" err="1"/>
              <a:t>Riservatezza</a:t>
            </a:r>
            <a:br>
              <a:rPr lang="en-GB" dirty="0"/>
            </a:br>
            <a:r>
              <a:rPr lang="en-GB" dirty="0"/>
              <a:t>		  8 </a:t>
            </a:r>
            <a:r>
              <a:rPr lang="en-GB" dirty="0" err="1"/>
              <a:t>Trattamento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personali</a:t>
            </a:r>
            <a:br>
              <a:rPr lang="en-GB" dirty="0"/>
            </a:br>
            <a:r>
              <a:rPr lang="en-GB" dirty="0"/>
              <a:t>		10 </a:t>
            </a:r>
            <a:r>
              <a:rPr lang="en-GB" dirty="0" err="1"/>
              <a:t>Recesso</a:t>
            </a:r>
            <a:br>
              <a:rPr lang="en-GB" dirty="0"/>
            </a:br>
            <a:r>
              <a:rPr lang="en-GB" dirty="0"/>
              <a:t>		11 </a:t>
            </a:r>
            <a:r>
              <a:rPr lang="en-GB" dirty="0" err="1">
                <a:highlight>
                  <a:srgbClr val="00FF00"/>
                </a:highlight>
              </a:rPr>
              <a:t>Durata</a:t>
            </a:r>
            <a:r>
              <a:rPr lang="en-GB" dirty="0">
                <a:highlight>
                  <a:srgbClr val="00FF00"/>
                </a:highlight>
              </a:rPr>
              <a:t>, </a:t>
            </a:r>
            <a:r>
              <a:rPr lang="en-GB" dirty="0" err="1">
                <a:highlight>
                  <a:srgbClr val="00FF00"/>
                </a:highlight>
              </a:rPr>
              <a:t>rinnovo</a:t>
            </a:r>
            <a:r>
              <a:rPr lang="en-GB" dirty="0">
                <a:highlight>
                  <a:srgbClr val="00FF00"/>
                </a:highlight>
              </a:rPr>
              <a:t>, </a:t>
            </a:r>
            <a:r>
              <a:rPr lang="en-GB" dirty="0" err="1">
                <a:highlight>
                  <a:srgbClr val="00FF00"/>
                </a:highlight>
              </a:rPr>
              <a:t>modifiche</a:t>
            </a:r>
            <a:br>
              <a:rPr lang="en-GB" dirty="0"/>
            </a:br>
            <a:r>
              <a:rPr lang="en-GB" dirty="0"/>
              <a:t>		12 </a:t>
            </a:r>
            <a:r>
              <a:rPr lang="en-GB" dirty="0" err="1"/>
              <a:t>Foro</a:t>
            </a:r>
            <a:r>
              <a:rPr lang="en-GB" dirty="0"/>
              <a:t> </a:t>
            </a:r>
            <a:r>
              <a:rPr lang="en-GB" dirty="0" err="1"/>
              <a:t>competente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		13 </a:t>
            </a:r>
            <a:r>
              <a:rPr lang="en-GB" dirty="0" err="1"/>
              <a:t>Registrazione</a:t>
            </a:r>
            <a:r>
              <a:rPr lang="en-GB" dirty="0"/>
              <a:t> e </a:t>
            </a:r>
            <a:r>
              <a:rPr lang="en-GB" dirty="0" err="1"/>
              <a:t>spese</a:t>
            </a:r>
            <a:r>
              <a:rPr lang="en-GB" dirty="0"/>
              <a:t> </a:t>
            </a:r>
          </a:p>
          <a:p>
            <a:r>
              <a:rPr lang="en-GB" dirty="0"/>
              <a:t>	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A5E56-8F79-5F43-3D78-B4C59FCA33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03229-CE0A-171F-1882-680FF00F9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384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666E-A649-4A44-9F7E-62579F54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Formalizzazione MoU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E4A4-F57B-B1F3-58C5-69BAAA8F5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	- </a:t>
            </a:r>
            <a:r>
              <a:rPr lang="en-GB" b="1" dirty="0" err="1">
                <a:solidFill>
                  <a:srgbClr val="0432FF"/>
                </a:solidFill>
              </a:rPr>
              <a:t>Allegato</a:t>
            </a:r>
            <a:r>
              <a:rPr lang="en-GB" b="1" dirty="0">
                <a:solidFill>
                  <a:srgbClr val="0432FF"/>
                </a:solidFill>
              </a:rPr>
              <a:t> </a:t>
            </a:r>
            <a:r>
              <a:rPr lang="en-GB" b="1" dirty="0" err="1">
                <a:solidFill>
                  <a:srgbClr val="0432FF"/>
                </a:solidFill>
              </a:rPr>
              <a:t>Tecnico</a:t>
            </a:r>
            <a:r>
              <a:rPr lang="en-GB" b="1" dirty="0">
                <a:solidFill>
                  <a:srgbClr val="0432FF"/>
                </a:solidFill>
              </a:rPr>
              <a:t> </a:t>
            </a:r>
            <a:r>
              <a:rPr lang="en-GB" dirty="0"/>
              <a:t>all’ </a:t>
            </a:r>
            <a:r>
              <a:rPr lang="en-GB" dirty="0" err="1"/>
              <a:t>Accordo</a:t>
            </a:r>
            <a:r>
              <a:rPr lang="en-GB" dirty="0"/>
              <a:t> </a:t>
            </a:r>
            <a:r>
              <a:rPr lang="en-GB" dirty="0" err="1"/>
              <a:t>quadro</a:t>
            </a:r>
            <a:r>
              <a:rPr lang="en-GB" dirty="0"/>
              <a:t> di </a:t>
            </a:r>
            <a:r>
              <a:rPr lang="en-GB" dirty="0" err="1"/>
              <a:t>collaborazione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FONDAZIONE ICSC e Progetto TeRABIT</a:t>
            </a:r>
            <a:br>
              <a:rPr lang="en-GB" dirty="0"/>
            </a:br>
            <a:r>
              <a:rPr lang="en-GB" dirty="0"/>
              <a:t>	 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punti</a:t>
            </a:r>
            <a:endParaRPr lang="en-GB" dirty="0"/>
          </a:p>
          <a:p>
            <a:endParaRPr lang="en-GB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>
                <a:highlight>
                  <a:srgbClr val="00FF00"/>
                </a:highlight>
              </a:rPr>
              <a:t>Descrizione</a:t>
            </a:r>
            <a:r>
              <a:rPr lang="en-GB" dirty="0">
                <a:highlight>
                  <a:srgbClr val="00FF00"/>
                </a:highlight>
              </a:rPr>
              <a:t> </a:t>
            </a:r>
            <a:r>
              <a:rPr lang="en-GB" dirty="0" err="1">
                <a:highlight>
                  <a:srgbClr val="00FF00"/>
                </a:highlight>
              </a:rPr>
              <a:t>dettagliata</a:t>
            </a:r>
            <a:r>
              <a:rPr lang="en-GB" dirty="0">
                <a:highlight>
                  <a:srgbClr val="00FF00"/>
                </a:highlight>
              </a:rPr>
              <a:t> </a:t>
            </a:r>
            <a:r>
              <a:rPr lang="en-GB" dirty="0" err="1">
                <a:highlight>
                  <a:srgbClr val="00FF00"/>
                </a:highlight>
              </a:rPr>
              <a:t>delle</a:t>
            </a:r>
            <a:r>
              <a:rPr lang="en-GB" dirty="0">
                <a:highlight>
                  <a:srgbClr val="00FF00"/>
                </a:highlight>
              </a:rPr>
              <a:t> </a:t>
            </a:r>
            <a:r>
              <a:rPr lang="en-GB" dirty="0" err="1">
                <a:highlight>
                  <a:srgbClr val="00FF00"/>
                </a:highlight>
              </a:rPr>
              <a:t>attività</a:t>
            </a:r>
            <a:r>
              <a:rPr lang="en-GB" dirty="0">
                <a:highlight>
                  <a:srgbClr val="00FF00"/>
                </a:highlight>
              </a:rPr>
              <a:t> </a:t>
            </a:r>
            <a:r>
              <a:rPr lang="en-GB" dirty="0" err="1">
                <a:highlight>
                  <a:srgbClr val="00FF00"/>
                </a:highlight>
              </a:rPr>
              <a:t>congiunte</a:t>
            </a:r>
            <a:r>
              <a:rPr lang="en-GB" dirty="0"/>
              <a:t> [</a:t>
            </a:r>
            <a:r>
              <a:rPr lang="en-GB" i="1" dirty="0"/>
              <a:t>Urgent Shake, </a:t>
            </a:r>
            <a:r>
              <a:rPr lang="en-GB" i="1" dirty="0" err="1"/>
              <a:t>federazione</a:t>
            </a:r>
            <a:r>
              <a:rPr lang="en-GB" i="1" dirty="0"/>
              <a:t>,…]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>
                <a:highlight>
                  <a:srgbClr val="00FF00"/>
                </a:highlight>
              </a:rPr>
              <a:t>Utilizzo</a:t>
            </a:r>
            <a:r>
              <a:rPr lang="en-GB" dirty="0">
                <a:highlight>
                  <a:srgbClr val="00FF00"/>
                </a:highlight>
              </a:rPr>
              <a:t> di </a:t>
            </a:r>
            <a:r>
              <a:rPr lang="en-GB" dirty="0" err="1">
                <a:highlight>
                  <a:srgbClr val="00FF00"/>
                </a:highlight>
              </a:rPr>
              <a:t>risorse</a:t>
            </a:r>
            <a:r>
              <a:rPr lang="en-GB" dirty="0">
                <a:highlight>
                  <a:srgbClr val="00FF00"/>
                </a:highlight>
              </a:rPr>
              <a:t> hardware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/>
              <a:t>Programmi</a:t>
            </a:r>
            <a:r>
              <a:rPr lang="en-GB" dirty="0"/>
              <a:t> di </a:t>
            </a:r>
            <a:r>
              <a:rPr lang="en-GB" dirty="0" err="1"/>
              <a:t>formazione</a:t>
            </a:r>
            <a:r>
              <a:rPr lang="en-GB" dirty="0"/>
              <a:t> </a:t>
            </a:r>
            <a:r>
              <a:rPr lang="en-GB" dirty="0" err="1"/>
              <a:t>Responsabili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>
                <a:highlight>
                  <a:srgbClr val="00FF00"/>
                </a:highlight>
              </a:rPr>
              <a:t>Durata</a:t>
            </a:r>
            <a:r>
              <a:rPr lang="en-GB" dirty="0">
                <a:highlight>
                  <a:srgbClr val="00FF00"/>
                </a:highlight>
              </a:rPr>
              <a:t> e </a:t>
            </a:r>
            <a:r>
              <a:rPr lang="en-GB" dirty="0" err="1">
                <a:highlight>
                  <a:srgbClr val="00FF00"/>
                </a:highlight>
              </a:rPr>
              <a:t>tipologia</a:t>
            </a:r>
            <a:r>
              <a:rPr lang="en-GB" dirty="0">
                <a:highlight>
                  <a:srgbClr val="00FF00"/>
                </a:highlight>
              </a:rPr>
              <a:t> </a:t>
            </a:r>
            <a:r>
              <a:rPr lang="en-GB" dirty="0" err="1">
                <a:highlight>
                  <a:srgbClr val="00FF00"/>
                </a:highlight>
              </a:rPr>
              <a:t>delle</a:t>
            </a:r>
            <a:r>
              <a:rPr lang="en-GB" dirty="0">
                <a:highlight>
                  <a:srgbClr val="00FF00"/>
                </a:highlight>
              </a:rPr>
              <a:t> </a:t>
            </a:r>
            <a:r>
              <a:rPr lang="en-GB" dirty="0" err="1">
                <a:highlight>
                  <a:srgbClr val="00FF00"/>
                </a:highlight>
              </a:rPr>
              <a:t>risorse</a:t>
            </a:r>
            <a:endParaRPr lang="en-GB" dirty="0">
              <a:highlight>
                <a:srgbClr val="00FF00"/>
              </a:highlight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/>
              <a:t>Contributi</a:t>
            </a:r>
            <a:r>
              <a:rPr lang="en-GB" dirty="0"/>
              <a:t> </a:t>
            </a:r>
            <a:r>
              <a:rPr lang="en-GB" dirty="0" err="1"/>
              <a:t>finanziari</a:t>
            </a:r>
            <a:r>
              <a:rPr lang="en-GB" dirty="0"/>
              <a:t> a </a:t>
            </a:r>
            <a:r>
              <a:rPr lang="en-GB" dirty="0" err="1"/>
              <a:t>carico</a:t>
            </a:r>
            <a:r>
              <a:rPr lang="en-GB" dirty="0"/>
              <a:t> di </a:t>
            </a:r>
            <a:r>
              <a:rPr lang="en-GB" dirty="0" err="1"/>
              <a:t>terzi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/>
              <a:t>Previsione</a:t>
            </a:r>
            <a:r>
              <a:rPr lang="en-GB" dirty="0"/>
              <a:t> di </a:t>
            </a:r>
            <a:r>
              <a:rPr lang="en-GB" dirty="0" err="1"/>
              <a:t>rimborsi</a:t>
            </a:r>
            <a:r>
              <a:rPr lang="en-GB" dirty="0"/>
              <a:t> </a:t>
            </a:r>
            <a:r>
              <a:rPr lang="en-GB" dirty="0" err="1"/>
              <a:t>spese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/>
              <a:t>Ripartizione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compiti</a:t>
            </a:r>
            <a:r>
              <a:rPr lang="en-GB" dirty="0"/>
              <a:t> e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eventuali</a:t>
            </a:r>
            <a:r>
              <a:rPr lang="en-GB" dirty="0"/>
              <a:t> </a:t>
            </a:r>
            <a:r>
              <a:rPr lang="en-GB" dirty="0" err="1"/>
              <a:t>obblighi</a:t>
            </a:r>
            <a:r>
              <a:rPr lang="en-GB" dirty="0"/>
              <a:t> e </a:t>
            </a:r>
            <a:r>
              <a:rPr lang="en-GB" dirty="0" err="1"/>
              <a:t>responsabilità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/>
              <a:t>Aspetti</a:t>
            </a:r>
            <a:r>
              <a:rPr lang="en-GB" dirty="0"/>
              <a:t> </a:t>
            </a:r>
            <a:r>
              <a:rPr lang="en-GB" dirty="0" err="1"/>
              <a:t>rilevanti</a:t>
            </a:r>
            <a:r>
              <a:rPr lang="en-GB" dirty="0"/>
              <a:t> in </a:t>
            </a:r>
            <a:r>
              <a:rPr lang="en-GB" dirty="0" err="1"/>
              <a:t>tema</a:t>
            </a:r>
            <a:r>
              <a:rPr lang="en-GB" dirty="0"/>
              <a:t> di </a:t>
            </a:r>
            <a:r>
              <a:rPr lang="en-GB" dirty="0" err="1"/>
              <a:t>assicurazione</a:t>
            </a:r>
            <a:r>
              <a:rPr lang="en-GB" dirty="0"/>
              <a:t>, </a:t>
            </a:r>
            <a:r>
              <a:rPr lang="en-GB" dirty="0" err="1"/>
              <a:t>prevenzione</a:t>
            </a:r>
            <a:r>
              <a:rPr lang="en-GB" dirty="0"/>
              <a:t> e </a:t>
            </a:r>
            <a:r>
              <a:rPr lang="en-GB" dirty="0" err="1"/>
              <a:t>sicurezza</a:t>
            </a:r>
            <a:r>
              <a:rPr lang="en-GB" dirty="0"/>
              <a:t>,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intellettuale</a:t>
            </a:r>
            <a:r>
              <a:rPr lang="en-GB" dirty="0"/>
              <a:t>, </a:t>
            </a:r>
            <a:r>
              <a:rPr lang="en-GB" dirty="0" err="1"/>
              <a:t>pubblicazioni</a:t>
            </a:r>
            <a:r>
              <a:rPr lang="en-GB" dirty="0"/>
              <a:t>, e </a:t>
            </a:r>
            <a:r>
              <a:rPr lang="en-GB" dirty="0" err="1"/>
              <a:t>obblighi</a:t>
            </a:r>
            <a:r>
              <a:rPr lang="en-GB" dirty="0"/>
              <a:t> di </a:t>
            </a:r>
            <a:r>
              <a:rPr lang="en-GB" dirty="0" err="1"/>
              <a:t>riservatezza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/>
              <a:t>Modalità</a:t>
            </a:r>
            <a:r>
              <a:rPr lang="en-GB" dirty="0"/>
              <a:t> di </a:t>
            </a:r>
            <a:r>
              <a:rPr lang="en-GB" dirty="0" err="1"/>
              <a:t>monitoraggio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e le </a:t>
            </a:r>
            <a:r>
              <a:rPr lang="en-GB" dirty="0" err="1"/>
              <a:t>modalità</a:t>
            </a:r>
            <a:r>
              <a:rPr lang="en-GB" dirty="0"/>
              <a:t> di </a:t>
            </a:r>
            <a:r>
              <a:rPr lang="en-GB" dirty="0" err="1"/>
              <a:t>verifica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raggiunti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GB" dirty="0" err="1">
                <a:highlight>
                  <a:srgbClr val="00FF00"/>
                </a:highlight>
              </a:rPr>
              <a:t>Modalità</a:t>
            </a:r>
            <a:r>
              <a:rPr lang="en-GB" dirty="0">
                <a:highlight>
                  <a:srgbClr val="00FF00"/>
                </a:highlight>
              </a:rPr>
              <a:t> di </a:t>
            </a:r>
            <a:r>
              <a:rPr lang="en-GB" dirty="0" err="1">
                <a:highlight>
                  <a:srgbClr val="00FF00"/>
                </a:highlight>
              </a:rPr>
              <a:t>utilizzo</a:t>
            </a:r>
            <a:r>
              <a:rPr lang="en-GB" dirty="0">
                <a:highlight>
                  <a:srgbClr val="00FF00"/>
                </a:highlight>
              </a:rPr>
              <a:t> </a:t>
            </a:r>
            <a:r>
              <a:rPr lang="en-GB" dirty="0" err="1">
                <a:highlight>
                  <a:srgbClr val="00FF00"/>
                </a:highlight>
              </a:rPr>
              <a:t>delle</a:t>
            </a:r>
            <a:r>
              <a:rPr lang="en-GB" dirty="0">
                <a:highlight>
                  <a:srgbClr val="00FF00"/>
                </a:highlight>
              </a:rPr>
              <a:t> </a:t>
            </a:r>
            <a:r>
              <a:rPr lang="en-GB" dirty="0" err="1">
                <a:highlight>
                  <a:srgbClr val="00FF00"/>
                </a:highlight>
              </a:rPr>
              <a:t>attrezzature</a:t>
            </a:r>
            <a:endParaRPr lang="en-GB" dirty="0">
              <a:highlight>
                <a:srgbClr val="00FF00"/>
              </a:highlight>
            </a:endParaRPr>
          </a:p>
          <a:p>
            <a:endParaRPr lang="en-GB" dirty="0"/>
          </a:p>
          <a:p>
            <a:r>
              <a:rPr lang="en-GB" dirty="0"/>
              <a:t>	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A5E56-8F79-5F43-3D78-B4C59FCA33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03229-CE0A-171F-1882-680FF00F9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606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74FA-965A-5C2D-9811-16D2B29B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Sostenibilità – punti chiave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7A1D7-1AFA-AF93-100A-435E9CE07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Discussa nel proposal in</a:t>
            </a:r>
          </a:p>
          <a:p>
            <a:r>
              <a:rPr lang="en-GB" dirty="0"/>
              <a:t>31.1.3 Economic ad financial plan for the operation of the infrastructure(s) as resulting from the project, </a:t>
            </a:r>
            <a:br>
              <a:rPr lang="en-GB" dirty="0"/>
            </a:br>
            <a:r>
              <a:rPr lang="en-GB" dirty="0"/>
              <a:t>             </a:t>
            </a:r>
            <a:r>
              <a:rPr lang="en-GB" b="1" dirty="0"/>
              <a:t>for at least ten years </a:t>
            </a:r>
            <a:r>
              <a:rPr lang="en-GB" dirty="0"/>
              <a:t>starting from the final payment</a:t>
            </a:r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sostenibilità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>
                <a:solidFill>
                  <a:srgbClr val="0432FF"/>
                </a:solidFill>
              </a:rPr>
              <a:t>tre</a:t>
            </a:r>
            <a:r>
              <a:rPr lang="en-GB" dirty="0">
                <a:solidFill>
                  <a:srgbClr val="0432FF"/>
                </a:solidFill>
              </a:rPr>
              <a:t> </a:t>
            </a:r>
            <a:r>
              <a:rPr lang="en-GB" dirty="0" err="1">
                <a:solidFill>
                  <a:srgbClr val="0432FF"/>
                </a:solidFill>
              </a:rPr>
              <a:t>infrastrutture</a:t>
            </a:r>
            <a:r>
              <a:rPr lang="en-GB" dirty="0">
                <a:solidFill>
                  <a:srgbClr val="0432FF"/>
                </a:solidFill>
              </a:rPr>
              <a:t> </a:t>
            </a:r>
            <a:r>
              <a:rPr lang="en-GB" dirty="0" err="1">
                <a:solidFill>
                  <a:srgbClr val="0432FF"/>
                </a:solidFill>
              </a:rPr>
              <a:t>separtamente</a:t>
            </a:r>
            <a:r>
              <a:rPr lang="en-GB" dirty="0">
                <a:solidFill>
                  <a:srgbClr val="0432FF"/>
                </a:solidFill>
              </a:rPr>
              <a:t> </a:t>
            </a:r>
            <a:r>
              <a:rPr lang="en-GB" dirty="0"/>
              <a:t>– </a:t>
            </a:r>
            <a:r>
              <a:rPr lang="en-GB" i="1" dirty="0" err="1"/>
              <a:t>abbastanza</a:t>
            </a:r>
            <a:r>
              <a:rPr lang="en-GB" i="1" dirty="0"/>
              <a:t> </a:t>
            </a:r>
            <a:r>
              <a:rPr lang="en-GB" i="1" dirty="0" err="1"/>
              <a:t>ce</a:t>
            </a:r>
            <a:r>
              <a:rPr lang="en-GB" dirty="0" err="1"/>
              <a:t>rta</a:t>
            </a:r>
            <a:r>
              <a:rPr lang="en-GB" dirty="0"/>
              <a:t> </a:t>
            </a:r>
          </a:p>
          <a:p>
            <a:r>
              <a:rPr lang="en-GB" dirty="0"/>
              <a:t>- </a:t>
            </a:r>
            <a:r>
              <a:rPr lang="en-GB" dirty="0" err="1">
                <a:solidFill>
                  <a:srgbClr val="0432FF"/>
                </a:solidFill>
              </a:rPr>
              <a:t>federazione</a:t>
            </a:r>
            <a:r>
              <a:rPr lang="en-GB" dirty="0"/>
              <a:t>  ed </a:t>
            </a:r>
            <a:r>
              <a:rPr lang="en-GB" dirty="0" err="1"/>
              <a:t>usi</a:t>
            </a:r>
            <a:r>
              <a:rPr lang="en-GB" dirty="0"/>
              <a:t> </a:t>
            </a:r>
            <a:r>
              <a:rPr lang="en-GB" dirty="0" err="1"/>
              <a:t>reciproci</a:t>
            </a:r>
            <a:r>
              <a:rPr lang="en-GB" dirty="0"/>
              <a:t> </a:t>
            </a:r>
            <a:r>
              <a:rPr lang="en-GB" dirty="0" err="1"/>
              <a:t>servizi</a:t>
            </a:r>
            <a:r>
              <a:rPr lang="en-GB" dirty="0"/>
              <a:t> – </a:t>
            </a:r>
            <a:r>
              <a:rPr lang="en-GB" i="1" dirty="0" err="1"/>
              <a:t>buone</a:t>
            </a:r>
            <a:r>
              <a:rPr lang="en-GB" i="1" dirty="0"/>
              <a:t> </a:t>
            </a:r>
            <a:r>
              <a:rPr lang="en-GB" i="1" dirty="0" err="1"/>
              <a:t>prospettive</a:t>
            </a:r>
            <a:endParaRPr lang="en-GB" i="1" dirty="0"/>
          </a:p>
          <a:p>
            <a:r>
              <a:rPr lang="en-GB" dirty="0"/>
              <a:t>- </a:t>
            </a:r>
            <a:r>
              <a:rPr lang="en-GB" dirty="0" err="1"/>
              <a:t>sostenibilità</a:t>
            </a:r>
            <a:r>
              <a:rPr lang="en-GB" dirty="0"/>
              <a:t> </a:t>
            </a:r>
            <a:r>
              <a:rPr lang="en-GB" i="1" dirty="0" err="1">
                <a:solidFill>
                  <a:srgbClr val="0432FF"/>
                </a:solidFill>
              </a:rPr>
              <a:t>dei</a:t>
            </a:r>
            <a:r>
              <a:rPr lang="en-GB" i="1" dirty="0">
                <a:solidFill>
                  <a:srgbClr val="0432FF"/>
                </a:solidFill>
              </a:rPr>
              <a:t> </a:t>
            </a:r>
            <a:r>
              <a:rPr lang="en-GB" i="1" dirty="0" err="1">
                <a:solidFill>
                  <a:srgbClr val="0432FF"/>
                </a:solidFill>
              </a:rPr>
              <a:t>servizi</a:t>
            </a:r>
            <a:r>
              <a:rPr lang="en-GB" i="1" dirty="0">
                <a:solidFill>
                  <a:srgbClr val="0432FF"/>
                </a:solidFill>
              </a:rPr>
              <a:t> </a:t>
            </a:r>
            <a:r>
              <a:rPr lang="en-GB" dirty="0"/>
              <a:t>e </a:t>
            </a:r>
            <a:r>
              <a:rPr lang="en-GB" dirty="0">
                <a:solidFill>
                  <a:srgbClr val="0432FF"/>
                </a:solidFill>
              </a:rPr>
              <a:t>non </a:t>
            </a:r>
            <a:r>
              <a:rPr lang="en-GB" dirty="0" err="1">
                <a:solidFill>
                  <a:srgbClr val="0432FF"/>
                </a:solidFill>
              </a:rPr>
              <a:t>dell’infrastruttura</a:t>
            </a:r>
            <a:r>
              <a:rPr lang="en-GB" dirty="0">
                <a:solidFill>
                  <a:srgbClr val="0432FF"/>
                </a:solidFill>
              </a:rPr>
              <a:t> </a:t>
            </a:r>
            <a:r>
              <a:rPr lang="en-GB" dirty="0" err="1"/>
              <a:t>acquisita</a:t>
            </a:r>
            <a:r>
              <a:rPr lang="en-GB" dirty="0"/>
              <a:t> (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cambierà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prossimi10</a:t>
            </a:r>
            <a:r>
              <a:rPr lang="en-GB" dirty="0"/>
              <a:t> anni)</a:t>
            </a:r>
          </a:p>
          <a:p>
            <a:r>
              <a:rPr lang="en-GB" dirty="0"/>
              <a:t>- </a:t>
            </a:r>
            <a:r>
              <a:rPr lang="en-GB" dirty="0" err="1">
                <a:solidFill>
                  <a:srgbClr val="0432FF"/>
                </a:solidFill>
              </a:rPr>
              <a:t>personale</a:t>
            </a:r>
            <a:r>
              <a:rPr lang="en-GB" dirty="0"/>
              <a:t> - </a:t>
            </a:r>
            <a:r>
              <a:rPr lang="en-GB" i="1" dirty="0"/>
              <a:t>punto </a:t>
            </a:r>
            <a:r>
              <a:rPr lang="en-GB" i="1" dirty="0" err="1"/>
              <a:t>delicato</a:t>
            </a:r>
            <a:endParaRPr lang="en-IT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8E59D-5A48-E7A5-5450-3F6213329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WP leader meeting Bari 25 febbraio 2025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F15E0-78FE-E20D-8637-212F6A337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561A4-101B-4C7B-87D1-8EDCA554B104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63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700" y="3846894"/>
            <a:ext cx="5883275" cy="715581"/>
          </a:xfrm>
        </p:spPr>
        <p:txBody>
          <a:bodyPr/>
          <a:lstStyle/>
          <a:p>
            <a:r>
              <a:rPr lang="it-IT" dirty="0"/>
              <a:t>FINE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5892800" cy="424732"/>
          </a:xfrm>
        </p:spPr>
        <p:txBody>
          <a:bodyPr/>
          <a:lstStyle/>
          <a:p>
            <a:r>
              <a:rPr lang="it-IT" dirty="0"/>
              <a:t>Mauro e Silvia</a:t>
            </a:r>
          </a:p>
        </p:txBody>
      </p:sp>
    </p:spTree>
    <p:extLst>
      <p:ext uri="{BB962C8B-B14F-4D97-AF65-F5344CB8AC3E}">
        <p14:creationId xmlns:p14="http://schemas.microsoft.com/office/powerpoint/2010/main" val="212774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7540</TotalTime>
  <Words>401</Words>
  <Application>Microsoft Macintosh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Titillium</vt:lpstr>
      <vt:lpstr>Titillium Bd</vt:lpstr>
      <vt:lpstr>Titillium Web</vt:lpstr>
      <vt:lpstr>Tema di Office</vt:lpstr>
      <vt:lpstr>MoU e sostenibilità</vt:lpstr>
      <vt:lpstr>Memorandum of Understanding con progetto ICSC</vt:lpstr>
      <vt:lpstr>Formalizzazione MoU</vt:lpstr>
      <vt:lpstr>Formalizzazione MoU</vt:lpstr>
      <vt:lpstr>Sostenibilità – punti chiave </vt:lpstr>
      <vt:lpstr>FINE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Mauro Campanella</cp:lastModifiedBy>
  <cp:revision>205</cp:revision>
  <dcterms:created xsi:type="dcterms:W3CDTF">2022-08-04T16:11:53Z</dcterms:created>
  <dcterms:modified xsi:type="dcterms:W3CDTF">2025-02-25T13:33:18Z</dcterms:modified>
</cp:coreProperties>
</file>