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62" r:id="rId6"/>
    <p:sldId id="259" r:id="rId7"/>
    <p:sldId id="263" r:id="rId8"/>
    <p:sldId id="265" r:id="rId9"/>
    <p:sldId id="264" r:id="rId10"/>
    <p:sldId id="266" r:id="rId11"/>
  </p:sldIdLst>
  <p:sldSz cx="9144000" cy="5143500" type="screen16x9"/>
  <p:notesSz cx="6858000" cy="9144000"/>
  <p:embeddedFontLst>
    <p:embeddedFont>
      <p:font typeface="Quattrocento Sans" panose="020B0502050000020003" pitchFamily="34" charset="0"/>
      <p:regular r:id="rId13"/>
      <p:bold r:id="rId14"/>
      <p:italic r:id="rId15"/>
      <p:boldItalic r:id="rId16"/>
    </p:embeddedFont>
    <p:embeddedFont>
      <p:font typeface="Rockwell" panose="02060603020205020403" pitchFamily="18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8E9BF-D90E-22DA-B7D6-E98CED3D052B}" v="2" dt="2025-02-24T17:35:06.623"/>
    <p1510:client id="{B6AAB3E1-11AD-E868-8200-A4EB2627AB5F}" v="6" dt="2025-02-25T08:30:14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2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.farina@garr.it" userId="S::urn:spo:guest#fabio.farina@garr.it::" providerId="AD" clId="Web-{B6AAB3E1-11AD-E868-8200-A4EB2627AB5F}"/>
    <pc:docChg chg="modSld">
      <pc:chgData name="fabio.farina@garr.it" userId="S::urn:spo:guest#fabio.farina@garr.it::" providerId="AD" clId="Web-{B6AAB3E1-11AD-E868-8200-A4EB2627AB5F}" dt="2025-02-25T08:30:11.959" v="4" actId="20577"/>
      <pc:docMkLst>
        <pc:docMk/>
      </pc:docMkLst>
      <pc:sldChg chg="modSp">
        <pc:chgData name="fabio.farina@garr.it" userId="S::urn:spo:guest#fabio.farina@garr.it::" providerId="AD" clId="Web-{B6AAB3E1-11AD-E868-8200-A4EB2627AB5F}" dt="2025-02-25T08:30:11.959" v="4" actId="20577"/>
        <pc:sldMkLst>
          <pc:docMk/>
          <pc:sldMk cId="874288401" sldId="258"/>
        </pc:sldMkLst>
        <pc:spChg chg="mod">
          <ac:chgData name="fabio.farina@garr.it" userId="S::urn:spo:guest#fabio.farina@garr.it::" providerId="AD" clId="Web-{B6AAB3E1-11AD-E868-8200-A4EB2627AB5F}" dt="2025-02-25T08:30:11.959" v="4" actId="20577"/>
          <ac:spMkLst>
            <pc:docMk/>
            <pc:sldMk cId="874288401" sldId="258"/>
            <ac:spMk id="82" creationId="{00000000-0000-0000-0000-000000000000}"/>
          </ac:spMkLst>
        </pc:spChg>
      </pc:sldChg>
    </pc:docChg>
  </pc:docChgLst>
  <pc:docChgLst>
    <pc:chgData name="Silvia Calegari" userId="S::scalegari@infn.it::fe5f4fd3-6dc1-453f-89c5-5dfb1f49b5d1" providerId="AD" clId="Web-{1BB8E9BF-D90E-22DA-B7D6-E98CED3D052B}"/>
    <pc:docChg chg="modSld">
      <pc:chgData name="Silvia Calegari" userId="S::scalegari@infn.it::fe5f4fd3-6dc1-453f-89c5-5dfb1f49b5d1" providerId="AD" clId="Web-{1BB8E9BF-D90E-22DA-B7D6-E98CED3D052B}" dt="2025-02-24T17:35:02.357" v="0" actId="20577"/>
      <pc:docMkLst>
        <pc:docMk/>
      </pc:docMkLst>
      <pc:sldChg chg="modSp">
        <pc:chgData name="Silvia Calegari" userId="S::scalegari@infn.it::fe5f4fd3-6dc1-453f-89c5-5dfb1f49b5d1" providerId="AD" clId="Web-{1BB8E9BF-D90E-22DA-B7D6-E98CED3D052B}" dt="2025-02-24T17:35:02.357" v="0" actId="20577"/>
        <pc:sldMkLst>
          <pc:docMk/>
          <pc:sldMk cId="2946329803" sldId="262"/>
        </pc:sldMkLst>
        <pc:spChg chg="mod">
          <ac:chgData name="Silvia Calegari" userId="S::scalegari@infn.it::fe5f4fd3-6dc1-453f-89c5-5dfb1f49b5d1" providerId="AD" clId="Web-{1BB8E9BF-D90E-22DA-B7D6-E98CED3D052B}" dt="2025-02-24T17:35:02.357" v="0" actId="20577"/>
          <ac:spMkLst>
            <pc:docMk/>
            <pc:sldMk cId="2946329803" sldId="262"/>
            <ac:spMk id="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12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33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91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95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42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33040" y="1482974"/>
            <a:ext cx="50400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Rockwell"/>
              <a:buNone/>
              <a:defRPr sz="2800" b="1" i="0" u="none" strike="noStrike" cap="none">
                <a:solidFill>
                  <a:srgbClr val="222A35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33040" y="2393521"/>
            <a:ext cx="5040000" cy="270000"/>
          </a:xfrm>
          <a:prstGeom prst="rect">
            <a:avLst/>
          </a:prstGeom>
          <a:solidFill>
            <a:srgbClr val="B4E402"/>
          </a:solidFill>
          <a:ln>
            <a:noFill/>
          </a:ln>
        </p:spPr>
        <p:txBody>
          <a:bodyPr spcFirstLastPara="1" wrap="square" lIns="180000" tIns="72000" rIns="180000" bIns="7200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33062" y="4215956"/>
            <a:ext cx="2713500" cy="23520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433060" y="4519238"/>
            <a:ext cx="2858400" cy="235200"/>
          </a:xfrm>
          <a:prstGeom prst="rect">
            <a:avLst/>
          </a:prstGeom>
          <a:solidFill>
            <a:srgbClr val="152139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938500" y="-1651500"/>
            <a:ext cx="3267000" cy="8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106925" y="4833000"/>
            <a:ext cx="7169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5400000">
            <a:off x="5900181" y="1473119"/>
            <a:ext cx="4359000" cy="19716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1502437" y="-600056"/>
            <a:ext cx="4359000" cy="6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106925" y="4833000"/>
            <a:ext cx="7157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95999" y="890999"/>
            <a:ext cx="8352000" cy="3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100050" y="4833000"/>
            <a:ext cx="71640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 dirty="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Fabio Farina // </a:t>
            </a:r>
            <a:r>
              <a:rPr lang="it-IT" sz="1100" dirty="0" err="1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TeRABIT</a:t>
            </a:r>
            <a:r>
              <a:rPr lang="it-IT" sz="1100" dirty="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 WPL meeting // Bari, 25/02/2025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3888" y="1468875"/>
            <a:ext cx="7886700" cy="1176300"/>
          </a:xfrm>
          <a:prstGeom prst="rect">
            <a:avLst/>
          </a:prstGeom>
          <a:noFill/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36000" rIns="108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  <a:defRPr sz="5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42888" y="2694471"/>
            <a:ext cx="7886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/>
          <a:lstStyle>
            <a:lvl1pPr marL="457200" marR="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E40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CCE40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96000" y="891000"/>
            <a:ext cx="40680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80000" y="891000"/>
            <a:ext cx="40680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106925" y="4833000"/>
            <a:ext cx="7169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96000" y="1574670"/>
            <a:ext cx="40680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80000" y="1574670"/>
            <a:ext cx="40680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106925" y="4833000"/>
            <a:ext cx="71508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Bianco">
  <p:cSld name="LogoBi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95999" y="891000"/>
            <a:ext cx="83520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/>
          <p:nvPr/>
        </p:nvSpPr>
        <p:spPr>
          <a:xfrm>
            <a:off x="106925" y="4833000"/>
            <a:ext cx="7181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4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5" name="Shape 45"/>
          <p:cNvSpPr txBox="1"/>
          <p:nvPr/>
        </p:nvSpPr>
        <p:spPr>
          <a:xfrm>
            <a:off x="106925" y="4833000"/>
            <a:ext cx="67203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60000" y="135000"/>
            <a:ext cx="2949300" cy="1200300"/>
          </a:xfrm>
          <a:prstGeom prst="rect">
            <a:avLst/>
          </a:prstGeom>
          <a:noFill/>
          <a:ln w="9525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636000" y="135000"/>
            <a:ext cx="5112000" cy="4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360000" y="151200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106925" y="4833000"/>
            <a:ext cx="71448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60000" y="135000"/>
            <a:ext cx="2949300" cy="1200300"/>
          </a:xfrm>
          <a:prstGeom prst="rect">
            <a:avLst/>
          </a:prstGeom>
          <a:noFill/>
          <a:ln w="9525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3635999" y="135000"/>
            <a:ext cx="5112000" cy="42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60000" y="1511999"/>
            <a:ext cx="29493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106925" y="4833000"/>
            <a:ext cx="7163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000" y="891000"/>
            <a:ext cx="83520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garr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memap.geant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33040" y="1190950"/>
            <a:ext cx="5040000" cy="1146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lvl="0"/>
            <a:r>
              <a:rPr lang="it-IT" dirty="0"/>
              <a:t>Monitoring</a:t>
            </a:r>
            <a:br>
              <a:rPr lang="it-IT" dirty="0"/>
            </a:br>
            <a:r>
              <a:rPr lang="it-IT" sz="1600" dirty="0"/>
              <a:t>Attività associata allo use case SHAKE</a:t>
            </a:r>
            <a:endParaRPr sz="2800" b="1" i="0" u="none" strike="noStrike" cap="none" dirty="0">
              <a:solidFill>
                <a:srgbClr val="222A3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33040" y="2393521"/>
            <a:ext cx="5040000" cy="270000"/>
          </a:xfrm>
          <a:prstGeom prst="rect">
            <a:avLst/>
          </a:prstGeom>
          <a:solidFill>
            <a:srgbClr val="B4E402"/>
          </a:solidFill>
          <a:ln>
            <a:noFill/>
          </a:ln>
        </p:spPr>
        <p:txBody>
          <a:bodyPr spcFirstLastPara="1" wrap="square" lIns="180000" tIns="72000" rIns="180000" bIns="72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dirty="0"/>
              <a:t>Fabio Farina, GARR</a:t>
            </a:r>
            <a:endParaRPr sz="18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33062" y="3834950"/>
            <a:ext cx="2713500" cy="23520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it-IT" dirty="0" err="1"/>
              <a:t>ReCaS</a:t>
            </a:r>
            <a:r>
              <a:rPr lang="it-IT" dirty="0"/>
              <a:t> (Bari), 25 </a:t>
            </a:r>
            <a:r>
              <a:rPr lang="it-IT" dirty="0" err="1"/>
              <a:t>feb</a:t>
            </a:r>
            <a:r>
              <a:rPr lang="it-IT" dirty="0"/>
              <a:t> 2025</a:t>
            </a:r>
            <a:endParaRPr sz="16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433060" y="4138232"/>
            <a:ext cx="4482398" cy="235200"/>
          </a:xfrm>
          <a:prstGeom prst="rect">
            <a:avLst/>
          </a:prstGeom>
          <a:solidFill>
            <a:srgbClr val="152139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it-IT" dirty="0" err="1"/>
              <a:t>TeRABIT</a:t>
            </a:r>
            <a:r>
              <a:rPr lang="it-IT" dirty="0"/>
              <a:t> - Work-Package </a:t>
            </a:r>
            <a:r>
              <a:rPr lang="it-IT" dirty="0" err="1"/>
              <a:t>Leaders</a:t>
            </a:r>
            <a:r>
              <a:rPr lang="it-IT" dirty="0"/>
              <a:t> Meeting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75489-23E5-4612-A506-056E9A74F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Tx/>
              <a:buChar char="-"/>
            </a:pPr>
            <a:r>
              <a:rPr lang="it-IT" dirty="0"/>
              <a:t>Schedulare la prossima call tecnica</a:t>
            </a:r>
          </a:p>
          <a:p>
            <a:pPr marL="571500" indent="-342900">
              <a:buFontTx/>
              <a:buChar char="-"/>
            </a:pPr>
            <a:endParaRPr lang="it-IT" dirty="0"/>
          </a:p>
          <a:p>
            <a:pPr marL="571500" indent="-342900">
              <a:buFontTx/>
              <a:buChar char="-"/>
            </a:pPr>
            <a:r>
              <a:rPr lang="it-IT" dirty="0"/>
              <a:t>Raggiungere un consenso su idee e tecnologie</a:t>
            </a:r>
          </a:p>
          <a:p>
            <a:pPr marL="571500" indent="-342900">
              <a:buFontTx/>
              <a:buChar char="-"/>
            </a:pPr>
            <a:endParaRPr lang="it-IT" dirty="0"/>
          </a:p>
          <a:p>
            <a:pPr marL="571500" indent="-342900">
              <a:buFontTx/>
              <a:buChar char="-"/>
            </a:pPr>
            <a:r>
              <a:rPr lang="it-IT" dirty="0"/>
              <a:t>Censimento delle metriche</a:t>
            </a:r>
            <a:r>
              <a:rPr lang="en-US" dirty="0"/>
              <a:t>: v</a:t>
            </a:r>
            <a:r>
              <a:rPr lang="it-IT" dirty="0" err="1"/>
              <a:t>alori</a:t>
            </a:r>
            <a:r>
              <a:rPr lang="it-IT" dirty="0"/>
              <a:t>, frequenza di campionamenti, ritenzione, </a:t>
            </a:r>
            <a:r>
              <a:rPr lang="it-IT" dirty="0" err="1"/>
              <a:t>summarizzazione</a:t>
            </a:r>
            <a:r>
              <a:rPr lang="it-IT" dirty="0"/>
              <a:t>, </a:t>
            </a:r>
            <a:r>
              <a:rPr lang="it-IT" dirty="0" err="1"/>
              <a:t>pseudononimizzazione</a:t>
            </a:r>
            <a:r>
              <a:rPr lang="it-IT" dirty="0"/>
              <a:t>, …</a:t>
            </a:r>
          </a:p>
          <a:p>
            <a:pPr marL="571500" indent="-342900">
              <a:buFontTx/>
              <a:buChar char="-"/>
            </a:pPr>
            <a:endParaRPr lang="it-IT" dirty="0"/>
          </a:p>
          <a:p>
            <a:pPr marL="571500" indent="-342900">
              <a:buFontTx/>
              <a:buChar char="-"/>
            </a:pPr>
            <a:r>
              <a:rPr lang="it-IT" dirty="0"/>
              <a:t>Predisporre le risorse centrali e individuare la posizione ottimale per le sonde di campionamento</a:t>
            </a:r>
          </a:p>
          <a:p>
            <a:pPr marL="571500" indent="-342900">
              <a:buFontTx/>
              <a:buChar char="-"/>
            </a:pPr>
            <a:endParaRPr lang="it-IT" dirty="0"/>
          </a:p>
          <a:p>
            <a:pPr marL="571500" indent="-342900">
              <a:buFontTx/>
              <a:buChar char="-"/>
            </a:pPr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2405EF-5DD9-4C66-80D1-A78C48E0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– </a:t>
            </a:r>
            <a:r>
              <a:rPr lang="en-US" dirty="0" err="1"/>
              <a:t>Prossimi</a:t>
            </a:r>
            <a:r>
              <a:rPr lang="en-US" dirty="0"/>
              <a:t> </a:t>
            </a:r>
            <a:r>
              <a:rPr lang="en-US" dirty="0" err="1"/>
              <a:t>passi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D8AA-31B0-435D-8DEE-7FA7FA862D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99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95999" y="890999"/>
            <a:ext cx="8352000" cy="34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r>
              <a:rPr lang="it-IT" dirty="0"/>
              <a:t>A - Brevissimo riassunto dell’azione</a:t>
            </a:r>
          </a:p>
          <a:p>
            <a:pPr marL="228600" indent="0"/>
            <a:endParaRPr lang="it-IT" dirty="0"/>
          </a:p>
          <a:p>
            <a:pPr marL="228600" indent="0"/>
            <a:r>
              <a:rPr lang="it-IT" dirty="0"/>
              <a:t>B - Primi requisiti tecnici raccolti</a:t>
            </a:r>
          </a:p>
          <a:p>
            <a:pPr marL="228600" indent="0"/>
            <a:endParaRPr lang="it-IT" dirty="0"/>
          </a:p>
          <a:p>
            <a:pPr marL="228600" indent="0"/>
            <a:r>
              <a:rPr lang="it-IT" dirty="0"/>
              <a:t>C - Prima idea design HL e identificazione attori</a:t>
            </a:r>
          </a:p>
          <a:p>
            <a:pPr marL="228600" indent="0"/>
            <a:endParaRPr lang="it-IT" dirty="0"/>
          </a:p>
          <a:p>
            <a:pPr marL="228600" indent="0"/>
            <a:r>
              <a:rPr lang="it-IT" dirty="0"/>
              <a:t>D - Prossimi passi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</p:spPr>
        <p:txBody>
          <a:bodyPr spcFirstLastPara="1" wrap="square" lIns="504000" tIns="36000" rIns="360000" bIns="360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Mini-Agenda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4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95999" y="890999"/>
            <a:ext cx="8352000" cy="34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>
              <a:buFontTx/>
              <a:buChar char="-"/>
            </a:pPr>
            <a:r>
              <a:rPr lang="it-IT" dirty="0"/>
              <a:t>Meeting «conoscitivo» - 15 ottobre 2024</a:t>
            </a:r>
          </a:p>
          <a:p>
            <a:pPr marL="1028700" lvl="1" indent="-342900">
              <a:buFontTx/>
              <a:buChar char="-"/>
            </a:pPr>
            <a:r>
              <a:rPr lang="it-IT" dirty="0"/>
              <a:t>Introduzione minimale al monitoraggio in essere tra i partner</a:t>
            </a:r>
          </a:p>
          <a:p>
            <a:pPr marL="571500" indent="-342900">
              <a:buFontTx/>
              <a:buChar char="-"/>
            </a:pPr>
            <a:endParaRPr lang="it-IT" dirty="0"/>
          </a:p>
          <a:p>
            <a:pPr marL="571500" indent="-342900">
              <a:buFontTx/>
              <a:buChar char="-"/>
            </a:pPr>
            <a:r>
              <a:rPr lang="it-IT" dirty="0"/>
              <a:t>Avvio tavolo tecnico monitoring – 20 febbraio 2025</a:t>
            </a:r>
          </a:p>
          <a:p>
            <a:pPr marL="1028700" lvl="1" indent="-342900">
              <a:buFontTx/>
              <a:buChar char="-"/>
            </a:pPr>
            <a:r>
              <a:rPr lang="it-IT" dirty="0"/>
              <a:t>Discussione su raccolta dei requisiti</a:t>
            </a:r>
          </a:p>
          <a:p>
            <a:pPr marL="1028700" lvl="1" indent="-342900">
              <a:buFontTx/>
              <a:buChar char="-"/>
            </a:pPr>
            <a:r>
              <a:rPr lang="it-IT" dirty="0"/>
              <a:t>Prima idea di possibile architettura</a:t>
            </a:r>
          </a:p>
          <a:p>
            <a:pPr marL="1028700" lvl="1" indent="-342900">
              <a:buFontTx/>
              <a:buChar char="-"/>
            </a:pPr>
            <a:endParaRPr lang="it-IT" dirty="0"/>
          </a:p>
          <a:p>
            <a:pPr marL="571500" indent="-342900">
              <a:buFontTx/>
              <a:buChar char="-"/>
            </a:pPr>
            <a:r>
              <a:rPr lang="it-IT" dirty="0"/>
              <a:t>Oggi – attività in itinere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</p:spPr>
        <p:txBody>
          <a:bodyPr spcFirstLastPara="1" wrap="square" lIns="504000" tIns="36000" rIns="360000" bIns="360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- </a:t>
            </a:r>
            <a:r>
              <a:rPr lang="en-US" dirty="0" err="1"/>
              <a:t>Attività</a:t>
            </a:r>
            <a:r>
              <a:rPr lang="en-US" dirty="0"/>
              <a:t> di </a:t>
            </a:r>
            <a:r>
              <a:rPr lang="en-US" dirty="0" err="1"/>
              <a:t>recentissimo</a:t>
            </a:r>
            <a:r>
              <a:rPr lang="en-US" dirty="0"/>
              <a:t> </a:t>
            </a:r>
            <a:r>
              <a:rPr lang="en-US" dirty="0" err="1"/>
              <a:t>avvio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38274" y="890998"/>
            <a:ext cx="8733635" cy="36854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>
              <a:buFontTx/>
              <a:buChar char="-"/>
            </a:pPr>
            <a:r>
              <a:rPr lang="it-IT" b="1" dirty="0"/>
              <a:t>Obiettivo</a:t>
            </a:r>
            <a:br>
              <a:rPr lang="it-IT" b="1" dirty="0"/>
            </a:br>
            <a:r>
              <a:rPr lang="it-IT" dirty="0"/>
              <a:t>Monitoraggio federato delle infrastrutture usate da use-case SHAKE</a:t>
            </a:r>
          </a:p>
          <a:p>
            <a:pPr marL="571500" indent="-342900">
              <a:buFontTx/>
              <a:buChar char="-"/>
            </a:pPr>
            <a:endParaRPr lang="it-IT" b="1" dirty="0"/>
          </a:p>
          <a:p>
            <a:pPr marL="571500" indent="-342900">
              <a:buFontTx/>
              <a:buChar char="-"/>
            </a:pPr>
            <a:r>
              <a:rPr lang="it-IT" b="1" dirty="0"/>
              <a:t>Nozioni acquisite su SHAKE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it-IT" sz="1800" dirty="0"/>
              <a:t>Use-case </a:t>
            </a:r>
            <a:r>
              <a:rPr lang="it-IT" sz="1800" dirty="0" err="1"/>
              <a:t>TeRABIT</a:t>
            </a:r>
            <a:r>
              <a:rPr lang="it-IT" sz="1800" dirty="0"/>
              <a:t> da OGS a tema HPC per sismologia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it-IT" sz="1800" dirty="0"/>
              <a:t>Output in condizioni di hard real-time (&lt;6 ore) 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it-IT" sz="1800" dirty="0"/>
              <a:t>Catena di codici paralleli multi-nodo + azioni di </a:t>
            </a:r>
            <a:r>
              <a:rPr lang="it-IT" sz="1800" dirty="0" err="1"/>
              <a:t>staging</a:t>
            </a:r>
            <a:r>
              <a:rPr lang="it-IT" sz="1800" dirty="0"/>
              <a:t> dei dati 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it-IT" sz="1800" dirty="0"/>
              <a:t>Innescato da VM ponte ai sistemi a coda, espone interfaccia verso il Web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it-IT" sz="1800" dirty="0"/>
              <a:t>In esecuzione @ReCAS, prossimamente @Cineca e @HPC </a:t>
            </a:r>
            <a:r>
              <a:rPr lang="it-IT" sz="1800" dirty="0" err="1"/>
              <a:t>Bubble</a:t>
            </a:r>
            <a:r>
              <a:rPr lang="it-IT" sz="1800" dirty="0"/>
              <a:t> INFN 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endParaRPr lang="it-IT" sz="18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</p:spPr>
        <p:txBody>
          <a:bodyPr spcFirstLastPara="1" wrap="square" lIns="504000" tIns="36000" rIns="360000" bIns="360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 - </a:t>
            </a:r>
            <a:r>
              <a:rPr lang="en-US" dirty="0" err="1"/>
              <a:t>Sintesi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call del 20 </a:t>
            </a:r>
            <a:r>
              <a:rPr lang="en-US" dirty="0" err="1"/>
              <a:t>febbraio</a:t>
            </a:r>
            <a:r>
              <a:rPr lang="en-US" dirty="0"/>
              <a:t> (1/2)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28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38274" y="890998"/>
            <a:ext cx="8733635" cy="36854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>
              <a:buFontTx/>
              <a:buChar char="-"/>
            </a:pPr>
            <a:r>
              <a:rPr lang="it-IT" b="1" dirty="0"/>
              <a:t>Approccio richiesto al monitoraggio</a:t>
            </a:r>
          </a:p>
          <a:p>
            <a:pPr marL="1028700" lvl="1" indent="-342900">
              <a:buFontTx/>
              <a:buChar char="-"/>
            </a:pPr>
            <a:r>
              <a:rPr lang="it-IT" sz="1800" dirty="0"/>
              <a:t>Astrazione utile sia a ricercatori sia a operatori infrastrutturali</a:t>
            </a:r>
          </a:p>
          <a:p>
            <a:pPr marL="1028700" lvl="1" indent="-342900">
              <a:buFontTx/>
              <a:buChar char="-"/>
            </a:pPr>
            <a:r>
              <a:rPr lang="it-IT" sz="1800" dirty="0"/>
              <a:t>Coniugare telemetria «classica» e </a:t>
            </a:r>
            <a:r>
              <a:rPr lang="it-IT" sz="1800" i="1" dirty="0"/>
              <a:t>user-</a:t>
            </a:r>
            <a:r>
              <a:rPr lang="it-IT" sz="1800" i="1" dirty="0" err="1"/>
              <a:t>centric</a:t>
            </a:r>
            <a:endParaRPr lang="it-IT" sz="1800" i="1" dirty="0"/>
          </a:p>
          <a:p>
            <a:pPr marL="1485900" lvl="2">
              <a:buFontTx/>
              <a:buChar char="-"/>
            </a:pPr>
            <a:r>
              <a:rPr lang="it-IT" sz="1600" dirty="0"/>
              <a:t>Tempi e risorse misurati con prospettiva utente, da punto di innesco</a:t>
            </a:r>
            <a:endParaRPr lang="it-IT" sz="1600" i="1" dirty="0"/>
          </a:p>
          <a:p>
            <a:pPr marL="1485900" lvl="2">
              <a:buFontTx/>
              <a:buChar char="-"/>
            </a:pPr>
            <a:r>
              <a:rPr lang="it-IT" sz="1600" dirty="0"/>
              <a:t>Metriche aggregate, offuscare dettagli dei provider</a:t>
            </a:r>
          </a:p>
          <a:p>
            <a:pPr marL="571500" indent="-342900">
              <a:buFontTx/>
              <a:buChar char="-"/>
            </a:pPr>
            <a:endParaRPr lang="it-IT" b="1" dirty="0"/>
          </a:p>
          <a:p>
            <a:pPr marL="571500" indent="-342900">
              <a:buFontTx/>
              <a:buChar char="-"/>
            </a:pPr>
            <a:r>
              <a:rPr lang="it-IT" b="1" dirty="0"/>
              <a:t>Altri requisiti</a:t>
            </a:r>
          </a:p>
          <a:p>
            <a:pPr marL="1028700" lvl="1" indent="-342900">
              <a:buFontTx/>
              <a:buChar char="-"/>
            </a:pPr>
            <a:r>
              <a:rPr lang="it-IT" sz="1800" dirty="0"/>
              <a:t>Toy-</a:t>
            </a:r>
            <a:r>
              <a:rPr lang="it-IT" sz="1800" dirty="0" err="1"/>
              <a:t>run</a:t>
            </a:r>
            <a:r>
              <a:rPr lang="it-IT" sz="1800" dirty="0"/>
              <a:t> regolari di verifica funzionale della catena (calcolo-trasferimenti)</a:t>
            </a:r>
          </a:p>
          <a:p>
            <a:pPr marL="1028700" lvl="1" indent="-342900">
              <a:buFontTx/>
              <a:buChar char="-"/>
            </a:pPr>
            <a:r>
              <a:rPr lang="it-IT" sz="1800" dirty="0"/>
              <a:t>Misurare i tempi di attesa nei sistemi a coda</a:t>
            </a:r>
          </a:p>
          <a:p>
            <a:pPr marL="1028700" lvl="1" indent="-342900">
              <a:buFontTx/>
              <a:buChar char="-"/>
            </a:pPr>
            <a:r>
              <a:rPr lang="it-IT" sz="1800" dirty="0" err="1"/>
              <a:t>Liveness</a:t>
            </a:r>
            <a:r>
              <a:rPr lang="it-IT" sz="1800" dirty="0"/>
              <a:t> e raggiungibilità della VM di innesco</a:t>
            </a:r>
          </a:p>
          <a:p>
            <a:pPr marL="571500" indent="-342900">
              <a:buFontTx/>
              <a:buChar char="-"/>
            </a:pPr>
            <a:endParaRPr lang="it-IT" b="1" dirty="0"/>
          </a:p>
          <a:p>
            <a:endParaRPr lang="it-IT"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</p:spPr>
        <p:txBody>
          <a:bodyPr spcFirstLastPara="1" wrap="square" lIns="504000" tIns="36000" rIns="360000" bIns="360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 - </a:t>
            </a:r>
            <a:r>
              <a:rPr lang="en-US" dirty="0" err="1"/>
              <a:t>Sintesi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call del 20 </a:t>
            </a:r>
            <a:r>
              <a:rPr lang="en-US" dirty="0" err="1"/>
              <a:t>febbraio</a:t>
            </a:r>
            <a:r>
              <a:rPr lang="en-US" dirty="0"/>
              <a:t> (2/2)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632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95999" y="890999"/>
            <a:ext cx="8352000" cy="34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>
              <a:buFontTx/>
              <a:buChar char="-"/>
            </a:pPr>
            <a:endParaRPr lang="it-IT" dirty="0"/>
          </a:p>
          <a:p>
            <a:pPr marL="571500" indent="-342900">
              <a:buFontTx/>
              <a:buChar char="-"/>
            </a:pPr>
            <a:r>
              <a:rPr lang="it-IT" dirty="0"/>
              <a:t>Fattorizzare l’esperienza di monitoraggio</a:t>
            </a:r>
          </a:p>
          <a:p>
            <a:pPr marL="1028700" lvl="1" indent="-342900">
              <a:buFontTx/>
              <a:buChar char="-"/>
            </a:pPr>
            <a:r>
              <a:rPr lang="it-IT" sz="1800" dirty="0"/>
              <a:t>Casi multi-dominio analoghi </a:t>
            </a:r>
            <a:r>
              <a:rPr lang="en-US" sz="1800" dirty="0"/>
              <a:t>(</a:t>
            </a:r>
            <a:r>
              <a:rPr lang="en-US" sz="1800" dirty="0">
                <a:hlinkClick r:id="rId3"/>
              </a:rPr>
              <a:t>GARR-T Stats</a:t>
            </a:r>
            <a:r>
              <a:rPr lang="en-US" sz="1800" dirty="0"/>
              <a:t> &amp; </a:t>
            </a:r>
            <a:r>
              <a:rPr lang="en-US" sz="1800" dirty="0">
                <a:hlinkClick r:id="rId4"/>
              </a:rPr>
              <a:t>GN5.2 </a:t>
            </a:r>
            <a:r>
              <a:rPr lang="en-US" sz="1800" dirty="0" err="1">
                <a:hlinkClick r:id="rId4"/>
              </a:rPr>
              <a:t>TimeMap</a:t>
            </a:r>
            <a:r>
              <a:rPr lang="en-US" sz="1800" dirty="0"/>
              <a:t>)</a:t>
            </a:r>
            <a:endParaRPr lang="it-IT" sz="1800" dirty="0"/>
          </a:p>
          <a:p>
            <a:pPr marL="1028700" lvl="1" indent="-342900">
              <a:buFontTx/>
              <a:buChar char="-"/>
            </a:pPr>
            <a:r>
              <a:rPr lang="it-IT" sz="1800" dirty="0"/>
              <a:t>Riusare il più possibile: architetture e </a:t>
            </a:r>
            <a:r>
              <a:rPr lang="it-IT" sz="1800" dirty="0" err="1"/>
              <a:t>tool</a:t>
            </a:r>
            <a:r>
              <a:rPr lang="it-IT" sz="1800" dirty="0"/>
              <a:t> in essere</a:t>
            </a:r>
          </a:p>
          <a:p>
            <a:pPr marL="571500" indent="-342900">
              <a:buFontTx/>
              <a:buChar char="-"/>
            </a:pPr>
            <a:endParaRPr lang="it-IT" dirty="0"/>
          </a:p>
          <a:p>
            <a:pPr marL="571500" indent="-342900">
              <a:buFontTx/>
              <a:buChar char="-"/>
            </a:pPr>
            <a:r>
              <a:rPr lang="it-IT" dirty="0"/>
              <a:t>Concentrare lo sforzo sul dato</a:t>
            </a:r>
          </a:p>
          <a:p>
            <a:pPr marL="1028700" lvl="1" indent="-342900">
              <a:buFontTx/>
              <a:buChar char="-"/>
            </a:pPr>
            <a:r>
              <a:rPr lang="it-IT" sz="1800" dirty="0"/>
              <a:t>Cosa monitorare: puntuale, mirato, essenziale</a:t>
            </a:r>
          </a:p>
          <a:p>
            <a:pPr marL="1028700" lvl="1" indent="-342900">
              <a:buFontTx/>
              <a:buChar char="-"/>
            </a:pPr>
            <a:r>
              <a:rPr lang="it-IT" sz="1800" dirty="0"/>
              <a:t>Formati neutrali, </a:t>
            </a:r>
            <a:r>
              <a:rPr lang="it-IT" sz="1800" dirty="0" err="1"/>
              <a:t>tool</a:t>
            </a:r>
            <a:r>
              <a:rPr lang="it-IT" sz="1800" dirty="0"/>
              <a:t> e pratiche comuni consolidate</a:t>
            </a:r>
          </a:p>
          <a:p>
            <a:pPr marL="1028700" lvl="1" indent="-342900">
              <a:buFontTx/>
              <a:buChar char="-"/>
            </a:pPr>
            <a:r>
              <a:rPr lang="it-IT" sz="1800" dirty="0"/>
              <a:t>Policy ben definite: attori e azioni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</p:spPr>
        <p:txBody>
          <a:bodyPr spcFirstLastPara="1" wrap="square" lIns="504000" tIns="36000" rIns="360000" bIns="360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 - Prima draft di design ad alto </a:t>
            </a:r>
            <a:r>
              <a:rPr lang="en-US" dirty="0" err="1"/>
              <a:t>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71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9D1CF-706C-4F41-BE05-BB6E9EFC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- </a:t>
            </a:r>
            <a:r>
              <a:rPr lang="en-US" dirty="0" err="1"/>
              <a:t>Architettura</a:t>
            </a:r>
            <a:r>
              <a:rPr lang="en-US" dirty="0"/>
              <a:t> a </a:t>
            </a:r>
            <a:r>
              <a:rPr lang="en-US" dirty="0" err="1"/>
              <a:t>blocchi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E75BA-2754-4D0B-9F4E-B2A17CAC9D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53303D-EE8D-4101-9225-428174812BCD}"/>
              </a:ext>
            </a:extLst>
          </p:cNvPr>
          <p:cNvSpPr/>
          <p:nvPr/>
        </p:nvSpPr>
        <p:spPr>
          <a:xfrm>
            <a:off x="597705" y="1949284"/>
            <a:ext cx="1628078" cy="5192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Sonde</a:t>
            </a:r>
            <a:r>
              <a:rPr lang="en-US" dirty="0"/>
              <a:t> in </a:t>
            </a:r>
            <a:r>
              <a:rPr lang="en-US" dirty="0" err="1"/>
              <a:t>Dominio</a:t>
            </a:r>
            <a:r>
              <a:rPr lang="en-US" dirty="0"/>
              <a:t> 1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11B89-42C2-45B4-8439-C92112A913A1}"/>
              </a:ext>
            </a:extLst>
          </p:cNvPr>
          <p:cNvSpPr/>
          <p:nvPr/>
        </p:nvSpPr>
        <p:spPr>
          <a:xfrm>
            <a:off x="618334" y="2560024"/>
            <a:ext cx="1628078" cy="519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Sonde</a:t>
            </a:r>
            <a:r>
              <a:rPr lang="en-US" dirty="0"/>
              <a:t> in </a:t>
            </a:r>
            <a:r>
              <a:rPr lang="en-US" dirty="0" err="1"/>
              <a:t>Dominio</a:t>
            </a:r>
            <a:r>
              <a:rPr lang="en-US" dirty="0"/>
              <a:t> 2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260109-F4C9-4899-9F24-16030CE427DB}"/>
              </a:ext>
            </a:extLst>
          </p:cNvPr>
          <p:cNvSpPr/>
          <p:nvPr/>
        </p:nvSpPr>
        <p:spPr>
          <a:xfrm>
            <a:off x="614128" y="3170764"/>
            <a:ext cx="1628078" cy="5192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Sonde</a:t>
            </a:r>
            <a:r>
              <a:rPr lang="en-US" dirty="0"/>
              <a:t> in </a:t>
            </a:r>
            <a:r>
              <a:rPr lang="en-US" dirty="0" err="1"/>
              <a:t>Dominio</a:t>
            </a:r>
            <a:r>
              <a:rPr lang="en-US" dirty="0"/>
              <a:t> 3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C012AF-A22B-4DB8-8B42-ACD07E9CC2B2}"/>
              </a:ext>
            </a:extLst>
          </p:cNvPr>
          <p:cNvSpPr/>
          <p:nvPr/>
        </p:nvSpPr>
        <p:spPr>
          <a:xfrm>
            <a:off x="4168887" y="2065205"/>
            <a:ext cx="1628078" cy="11686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Timeseries</a:t>
            </a:r>
          </a:p>
          <a:p>
            <a:pPr algn="ctr"/>
            <a:r>
              <a:rPr lang="en-US" dirty="0"/>
              <a:t>Database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Geo-replica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B6144D-F3A5-4CC0-AB35-5DD81CA78E74}"/>
              </a:ext>
            </a:extLst>
          </p:cNvPr>
          <p:cNvSpPr/>
          <p:nvPr/>
        </p:nvSpPr>
        <p:spPr>
          <a:xfrm>
            <a:off x="6527436" y="1810673"/>
            <a:ext cx="1628078" cy="16821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Dashboard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Alerting/Alarm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F9D872A-C5E1-444D-A254-EB13D7C7467A}"/>
              </a:ext>
            </a:extLst>
          </p:cNvPr>
          <p:cNvSpPr/>
          <p:nvPr/>
        </p:nvSpPr>
        <p:spPr>
          <a:xfrm>
            <a:off x="2546519" y="2367403"/>
            <a:ext cx="1234161" cy="809401"/>
          </a:xfrm>
          <a:prstGeom prst="clou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D75DF-C264-4128-A5C7-959CA4E15F89}"/>
              </a:ext>
            </a:extLst>
          </p:cNvPr>
          <p:cNvSpPr/>
          <p:nvPr/>
        </p:nvSpPr>
        <p:spPr>
          <a:xfrm>
            <a:off x="3997712" y="1810672"/>
            <a:ext cx="61332" cy="1757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A8DE77-4944-40AE-99DF-4E9E0A7B9269}"/>
              </a:ext>
            </a:extLst>
          </p:cNvPr>
          <p:cNvSpPr/>
          <p:nvPr/>
        </p:nvSpPr>
        <p:spPr>
          <a:xfrm>
            <a:off x="5906808" y="1810672"/>
            <a:ext cx="61332" cy="1757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Lock">
            <a:extLst>
              <a:ext uri="{FF2B5EF4-FFF2-40B4-BE49-F238E27FC236}">
                <a16:creationId xmlns:a16="http://schemas.microsoft.com/office/drawing/2014/main" id="{6374B668-49E3-49E2-8E0D-CD8E9C69C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587" y="1366997"/>
            <a:ext cx="381550" cy="381550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945838D-7772-4E36-AFC1-B6A5B9595F4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25783" y="2208893"/>
            <a:ext cx="1751299" cy="3491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3DC5D3C-E907-44C2-A10F-4F81876768C8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2246412" y="2689531"/>
            <a:ext cx="1751300" cy="13010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838DD56-AEBC-4E63-B4F2-518E4FC11A6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242206" y="2854677"/>
            <a:ext cx="1696959" cy="575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9AE4C26-1376-4C73-9300-291B8AE5B26C}"/>
              </a:ext>
            </a:extLst>
          </p:cNvPr>
          <p:cNvSpPr txBox="1"/>
          <p:nvPr/>
        </p:nvSpPr>
        <p:spPr>
          <a:xfrm>
            <a:off x="2707349" y="3359625"/>
            <a:ext cx="164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API Token</a:t>
            </a:r>
          </a:p>
          <a:p>
            <a:pPr algn="ctr"/>
            <a:r>
              <a:rPr lang="en-US" sz="1200" dirty="0"/>
              <a:t>con </a:t>
            </a:r>
            <a:r>
              <a:rPr lang="en-US" sz="1200" dirty="0" err="1"/>
              <a:t>vincoli</a:t>
            </a:r>
            <a:r>
              <a:rPr lang="en-US" sz="1200" dirty="0"/>
              <a:t> </a:t>
            </a:r>
            <a:r>
              <a:rPr lang="en-US" sz="1200" dirty="0" err="1"/>
              <a:t>autoritativi</a:t>
            </a:r>
            <a:endParaRPr lang="en-US" sz="1200" dirty="0"/>
          </a:p>
        </p:txBody>
      </p:sp>
      <p:pic>
        <p:nvPicPr>
          <p:cNvPr id="24" name="Graphic 23" descr="Lock">
            <a:extLst>
              <a:ext uri="{FF2B5EF4-FFF2-40B4-BE49-F238E27FC236}">
                <a16:creationId xmlns:a16="http://schemas.microsoft.com/office/drawing/2014/main" id="{C9F2FF8E-D4D2-42E8-9D09-930D703A7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0909" y="1360770"/>
            <a:ext cx="381550" cy="381550"/>
          </a:xfrm>
          <a:prstGeom prst="rect">
            <a:avLst/>
          </a:prstGeom>
        </p:spPr>
      </p:pic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545260A-1741-4B4F-A9AA-14ADFBEA877C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5796966" y="2649530"/>
            <a:ext cx="675213" cy="1493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A100281-BBC2-48B6-A8E4-D0A3FFEEDDE2}"/>
              </a:ext>
            </a:extLst>
          </p:cNvPr>
          <p:cNvSpPr/>
          <p:nvPr/>
        </p:nvSpPr>
        <p:spPr>
          <a:xfrm rot="16200000">
            <a:off x="7310809" y="799902"/>
            <a:ext cx="61332" cy="17577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pic>
        <p:nvPicPr>
          <p:cNvPr id="35" name="Graphic 34" descr="Users">
            <a:extLst>
              <a:ext uri="{FF2B5EF4-FFF2-40B4-BE49-F238E27FC236}">
                <a16:creationId xmlns:a16="http://schemas.microsoft.com/office/drawing/2014/main" id="{9AC20264-230A-40B2-A261-B47FABD80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4275" y="764360"/>
            <a:ext cx="914400" cy="914400"/>
          </a:xfrm>
          <a:prstGeom prst="rect">
            <a:avLst/>
          </a:prstGeom>
        </p:spPr>
      </p:pic>
      <p:pic>
        <p:nvPicPr>
          <p:cNvPr id="36" name="Graphic 35" descr="Lock">
            <a:extLst>
              <a:ext uri="{FF2B5EF4-FFF2-40B4-BE49-F238E27FC236}">
                <a16:creationId xmlns:a16="http://schemas.microsoft.com/office/drawing/2014/main" id="{EAC63E13-87E3-4057-BA11-DE2E8DCBF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5591" y="1429122"/>
            <a:ext cx="381550" cy="381550"/>
          </a:xfrm>
          <a:prstGeom prst="rect">
            <a:avLst/>
          </a:prstGeom>
        </p:spPr>
      </p:pic>
      <p:pic>
        <p:nvPicPr>
          <p:cNvPr id="38" name="Graphic 37" descr="Pencil">
            <a:extLst>
              <a:ext uri="{FF2B5EF4-FFF2-40B4-BE49-F238E27FC236}">
                <a16:creationId xmlns:a16="http://schemas.microsoft.com/office/drawing/2014/main" id="{FE52ACB7-39CF-44D7-A158-F7DC7BA87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2584" y="2936295"/>
            <a:ext cx="250065" cy="250065"/>
          </a:xfrm>
          <a:prstGeom prst="rect">
            <a:avLst/>
          </a:prstGeom>
        </p:spPr>
      </p:pic>
      <p:pic>
        <p:nvPicPr>
          <p:cNvPr id="40" name="Graphic 39" descr="Magnifying glass">
            <a:extLst>
              <a:ext uri="{FF2B5EF4-FFF2-40B4-BE49-F238E27FC236}">
                <a16:creationId xmlns:a16="http://schemas.microsoft.com/office/drawing/2014/main" id="{AD16ADB4-9876-4ED0-A6EB-15A28A704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5485" y="2400917"/>
            <a:ext cx="264922" cy="26492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F3DFA89-8F8F-46B9-BBB0-E03E8C876A4E}"/>
              </a:ext>
            </a:extLst>
          </p:cNvPr>
          <p:cNvSpPr txBox="1"/>
          <p:nvPr/>
        </p:nvSpPr>
        <p:spPr>
          <a:xfrm>
            <a:off x="332981" y="4150521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Raccolta</a:t>
            </a:r>
            <a:r>
              <a:rPr lang="en-US" dirty="0"/>
              <a:t> e </a:t>
            </a:r>
            <a:r>
              <a:rPr lang="en-US" dirty="0" err="1"/>
              <a:t>normalizzazione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52617D-38C1-4465-823B-FD6D564AA1A0}"/>
              </a:ext>
            </a:extLst>
          </p:cNvPr>
          <p:cNvSpPr txBox="1"/>
          <p:nvPr/>
        </p:nvSpPr>
        <p:spPr>
          <a:xfrm>
            <a:off x="3863578" y="4150521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Persistenza</a:t>
            </a:r>
            <a:r>
              <a:rPr lang="en-US" dirty="0"/>
              <a:t> ed </a:t>
            </a:r>
            <a:r>
              <a:rPr lang="en-US" dirty="0" err="1"/>
              <a:t>elaborazione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870BA8-7A0E-4948-A3DB-41EFC3F31949}"/>
              </a:ext>
            </a:extLst>
          </p:cNvPr>
          <p:cNvSpPr txBox="1"/>
          <p:nvPr/>
        </p:nvSpPr>
        <p:spPr>
          <a:xfrm>
            <a:off x="6676870" y="4150521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Presentazione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0B5422-6D78-4F40-A806-A7574FD817D2}"/>
              </a:ext>
            </a:extLst>
          </p:cNvPr>
          <p:cNvSpPr/>
          <p:nvPr/>
        </p:nvSpPr>
        <p:spPr>
          <a:xfrm>
            <a:off x="332981" y="4086643"/>
            <a:ext cx="3297856" cy="4616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D4ED79-E8B8-4DA1-B4B9-94B91A64E088}"/>
              </a:ext>
            </a:extLst>
          </p:cNvPr>
          <p:cNvSpPr/>
          <p:nvPr/>
        </p:nvSpPr>
        <p:spPr>
          <a:xfrm>
            <a:off x="3630837" y="4086643"/>
            <a:ext cx="2739570" cy="4616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52DB18-0063-43A8-8E50-A7CEBAF1EBF6}"/>
              </a:ext>
            </a:extLst>
          </p:cNvPr>
          <p:cNvSpPr/>
          <p:nvPr/>
        </p:nvSpPr>
        <p:spPr>
          <a:xfrm>
            <a:off x="6370407" y="4086643"/>
            <a:ext cx="1905184" cy="4616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F83012-A9CE-4FCB-8017-DA70366D048C}"/>
              </a:ext>
            </a:extLst>
          </p:cNvPr>
          <p:cNvCxnSpPr>
            <a:cxnSpLocks/>
            <a:stCxn id="45" idx="1"/>
          </p:cNvCxnSpPr>
          <p:nvPr/>
        </p:nvCxnSpPr>
        <p:spPr>
          <a:xfrm flipV="1">
            <a:off x="3630837" y="1041291"/>
            <a:ext cx="0" cy="327618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D4E826-67A7-428D-A569-40AA491A8D72}"/>
              </a:ext>
            </a:extLst>
          </p:cNvPr>
          <p:cNvCxnSpPr>
            <a:cxnSpLocks/>
          </p:cNvCxnSpPr>
          <p:nvPr/>
        </p:nvCxnSpPr>
        <p:spPr>
          <a:xfrm flipV="1">
            <a:off x="6370407" y="1041291"/>
            <a:ext cx="0" cy="327618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3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4E50F8-2018-4600-A916-80B63E6A4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FB689F-4A84-4E07-ABC1-07758DB3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– </a:t>
            </a:r>
            <a:r>
              <a:rPr lang="en-US" dirty="0" err="1"/>
              <a:t>Attori</a:t>
            </a:r>
            <a:r>
              <a:rPr lang="en-US" dirty="0"/>
              <a:t>, chi fa </a:t>
            </a:r>
            <a:r>
              <a:rPr lang="en-US" dirty="0" err="1"/>
              <a:t>cosa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B2FAC-52FF-4060-9F42-457F843CFE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736049-FF8F-437D-9E61-162CAC689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06885"/>
              </p:ext>
            </p:extLst>
          </p:nvPr>
        </p:nvGraphicFramePr>
        <p:xfrm>
          <a:off x="466863" y="976877"/>
          <a:ext cx="8281135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517">
                  <a:extLst>
                    <a:ext uri="{9D8B030D-6E8A-4147-A177-3AD203B41FA5}">
                      <a16:colId xmlns:a16="http://schemas.microsoft.com/office/drawing/2014/main" val="2141190759"/>
                    </a:ext>
                  </a:extLst>
                </a:gridCol>
                <a:gridCol w="5460618">
                  <a:extLst>
                    <a:ext uri="{9D8B030D-6E8A-4147-A177-3AD203B41FA5}">
                      <a16:colId xmlns:a16="http://schemas.microsoft.com/office/drawing/2014/main" val="174188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Attori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Azioni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9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Utente Finale</a:t>
                      </a:r>
                      <a:b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it-IT" sz="1400" b="1" i="0" dirty="0">
                        <a:solidFill>
                          <a:srgbClr val="7B7B7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Accede al monitoring, consulta lo stato di salute dello use-case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 solo persone </a:t>
                      </a:r>
                      <a:r>
                        <a:rPr lang="it-IT" sz="1400" b="0" i="0" dirty="0" err="1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TeRABIT</a:t>
                      </a: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anche Ricercatori per metriche selezionate (e.g. sinottici di stato atteso)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3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Referenti Infrastruttura </a:t>
                      </a:r>
                      <a:r>
                        <a:rPr lang="it-IT" sz="1400" b="1" i="0" dirty="0" err="1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TeRABIT</a:t>
                      </a:r>
                      <a: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+ sviluppo software</a:t>
                      </a:r>
                    </a:p>
                    <a:p>
                      <a:pPr algn="l" rtl="0" fontAlgn="base"/>
                      <a: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it-IT" sz="1400" b="1" i="0" dirty="0" err="1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Cineca</a:t>
                      </a:r>
                      <a: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GARR, INFN, OGS)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buFontTx/>
                        <a:buChar char="-"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Accedono e consultano il monitoring</a:t>
                      </a:r>
                    </a:p>
                    <a:p>
                      <a:pPr marL="285750" indent="-285750" algn="l" rtl="0" fontAlgn="base">
                        <a:buFontTx/>
                        <a:buChar char="-"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Ricevono notifiche in caso di eventi significativi</a:t>
                      </a:r>
                    </a:p>
                    <a:p>
                      <a:pPr marL="285750" indent="-285750" algn="l" rtl="0" fontAlgn="base">
                        <a:buFontTx/>
                        <a:buChar char="-"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Operano e mantengono le sonde localmente</a:t>
                      </a:r>
                    </a:p>
                    <a:p>
                      <a:pPr marL="285750" indent="-285750" algn="l" rtl="0" fontAlgn="base">
                        <a:buFontTx/>
                        <a:buChar char="-"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Negozia inter </a:t>
                      </a:r>
                      <a:r>
                        <a:rPr lang="it-IT" sz="1400" b="0" i="0" dirty="0" err="1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pares</a:t>
                      </a: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dati da inoltrare al </a:t>
                      </a:r>
                      <a:r>
                        <a:rPr lang="it-IT" sz="1400" b="0" i="0" dirty="0" err="1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Timeseries</a:t>
                      </a: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DB</a:t>
                      </a:r>
                    </a:p>
                    <a:p>
                      <a:pPr marL="285750" indent="-285750" algn="l" rtl="0" fontAlgn="base">
                        <a:buFontTx/>
                        <a:buChar char="-"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Concordano le configurazioni di invio e formato dei dati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6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Editor Visualizzazione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buFontTx/>
                        <a:buChar char="-"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Utenti selezionati, autorizzati a comporre nuove Dashboard</a:t>
                      </a:r>
                    </a:p>
                    <a:p>
                      <a:pPr marL="285750" indent="-285750" algn="l" rtl="0" fontAlgn="base">
                        <a:buFontTx/>
                        <a:buChar char="-"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Ricerca e estrazione dei dati raccolti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2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Gruppo IT/</a:t>
                      </a:r>
                      <a:r>
                        <a:rPr lang="it-IT" sz="1400" b="1" i="0" dirty="0" err="1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DevOps</a:t>
                      </a:r>
                      <a:r>
                        <a:rPr lang="it-IT" sz="1400" b="1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Opera e mantiene le piattaforme centralizzate</a:t>
                      </a:r>
                    </a:p>
                    <a:p>
                      <a:pPr algn="l" rtl="0" fontAlgn="base"/>
                      <a:r>
                        <a:rPr lang="it-IT" sz="1400" b="0" i="0" dirty="0">
                          <a:solidFill>
                            <a:srgbClr val="7B7B7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Procedure di supporto di 1° e 2° livello per le componenti centrali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04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81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D73BAEA-47FD-4170-B792-839A01797E12}"/>
              </a:ext>
            </a:extLst>
          </p:cNvPr>
          <p:cNvSpPr/>
          <p:nvPr/>
        </p:nvSpPr>
        <p:spPr>
          <a:xfrm>
            <a:off x="418073" y="3225191"/>
            <a:ext cx="1915050" cy="1501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D0CC2B3-6928-4CF4-AAEC-36182357B260}"/>
              </a:ext>
            </a:extLst>
          </p:cNvPr>
          <p:cNvGrpSpPr/>
          <p:nvPr/>
        </p:nvGrpSpPr>
        <p:grpSpPr>
          <a:xfrm>
            <a:off x="1751123" y="3749358"/>
            <a:ext cx="996547" cy="292571"/>
            <a:chOff x="2208537" y="4147005"/>
            <a:chExt cx="1481280" cy="434881"/>
          </a:xfrm>
        </p:grpSpPr>
        <p:sp>
          <p:nvSpPr>
            <p:cNvPr id="73" name="Elaborazione alternativa 31">
              <a:extLst>
                <a:ext uri="{FF2B5EF4-FFF2-40B4-BE49-F238E27FC236}">
                  <a16:creationId xmlns:a16="http://schemas.microsoft.com/office/drawing/2014/main" id="{B7B958BC-7A32-41C0-9E22-DC36C5804329}"/>
                </a:ext>
              </a:extLst>
            </p:cNvPr>
            <p:cNvSpPr/>
            <p:nvPr/>
          </p:nvSpPr>
          <p:spPr bwMode="auto">
            <a:xfrm>
              <a:off x="2208537" y="4147005"/>
              <a:ext cx="1481280" cy="434881"/>
            </a:xfrm>
            <a:prstGeom prst="flowChartAlternateProcess">
              <a:avLst/>
            </a:prstGeom>
            <a:solidFill>
              <a:srgbClr val="FFFFFF"/>
            </a:solidFill>
            <a:ln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</p:sp>
        <p:pic>
          <p:nvPicPr>
            <p:cNvPr id="74" name="Picture 5">
              <a:extLst>
                <a:ext uri="{FF2B5EF4-FFF2-40B4-BE49-F238E27FC236}">
                  <a16:creationId xmlns:a16="http://schemas.microsoft.com/office/drawing/2014/main" id="{3460180E-C0CF-4152-B9DC-BA366E29E3F7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2296855" y="4172259"/>
              <a:ext cx="1266240" cy="360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F1733E2-8552-45D1-B54A-D705935F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– </a:t>
            </a:r>
            <a:r>
              <a:rPr lang="en-US" dirty="0" err="1"/>
              <a:t>Più</a:t>
            </a:r>
            <a:r>
              <a:rPr lang="en-US" dirty="0"/>
              <a:t> in </a:t>
            </a:r>
            <a:r>
              <a:rPr lang="en-US" dirty="0" err="1"/>
              <a:t>dettaglio</a:t>
            </a:r>
            <a:r>
              <a:rPr lang="en-US" dirty="0"/>
              <a:t>, </a:t>
            </a:r>
            <a:r>
              <a:rPr lang="en-US" dirty="0" err="1"/>
              <a:t>componenti</a:t>
            </a:r>
            <a:r>
              <a:rPr lang="en-US" dirty="0"/>
              <a:t> prêt-à-porter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50F01-B7D3-4BA8-8BBF-BFF8C7722E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9</a:t>
            </a:fld>
            <a:endParaRPr lang="it-IT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9E9C45-17A9-422B-80A6-BC9B6A56CE74}"/>
              </a:ext>
            </a:extLst>
          </p:cNvPr>
          <p:cNvSpPr/>
          <p:nvPr/>
        </p:nvSpPr>
        <p:spPr>
          <a:xfrm>
            <a:off x="327156" y="978850"/>
            <a:ext cx="1898627" cy="5239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FE36E6-9189-4FCD-8A5F-0004BEDC39BC}"/>
              </a:ext>
            </a:extLst>
          </p:cNvPr>
          <p:cNvSpPr/>
          <p:nvPr/>
        </p:nvSpPr>
        <p:spPr>
          <a:xfrm>
            <a:off x="327156" y="1587959"/>
            <a:ext cx="1919256" cy="1501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706B23-F7B6-4FEF-9A75-C746889E7C9D}"/>
              </a:ext>
            </a:extLst>
          </p:cNvPr>
          <p:cNvSpPr/>
          <p:nvPr/>
        </p:nvSpPr>
        <p:spPr>
          <a:xfrm>
            <a:off x="327156" y="3170764"/>
            <a:ext cx="1915050" cy="1501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8877E2-C48A-41E6-A26C-1821A033A9D7}"/>
              </a:ext>
            </a:extLst>
          </p:cNvPr>
          <p:cNvSpPr/>
          <p:nvPr/>
        </p:nvSpPr>
        <p:spPr>
          <a:xfrm>
            <a:off x="4168887" y="2065205"/>
            <a:ext cx="1628078" cy="1503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Timeseries</a:t>
            </a:r>
          </a:p>
          <a:p>
            <a:pPr algn="ctr"/>
            <a:r>
              <a:rPr lang="en-US" dirty="0"/>
              <a:t>Database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0029B6-1521-43C0-A2A7-E5C48C13B66D}"/>
              </a:ext>
            </a:extLst>
          </p:cNvPr>
          <p:cNvSpPr/>
          <p:nvPr/>
        </p:nvSpPr>
        <p:spPr>
          <a:xfrm>
            <a:off x="6527436" y="2045129"/>
            <a:ext cx="1628078" cy="15232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Dashboard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Alerting/Alarm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E09A3A-AA0B-40C7-B4FA-27C006F66D88}"/>
              </a:ext>
            </a:extLst>
          </p:cNvPr>
          <p:cNvSpPr/>
          <p:nvPr/>
        </p:nvSpPr>
        <p:spPr>
          <a:xfrm>
            <a:off x="3997712" y="1810672"/>
            <a:ext cx="61332" cy="1757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E9CE95-8CB4-423C-9DDC-1C61292E4B33}"/>
              </a:ext>
            </a:extLst>
          </p:cNvPr>
          <p:cNvSpPr/>
          <p:nvPr/>
        </p:nvSpPr>
        <p:spPr>
          <a:xfrm>
            <a:off x="6036050" y="1811673"/>
            <a:ext cx="61332" cy="1757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7045A935-26C3-4052-94E1-271C5B5DC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6587" y="1366997"/>
            <a:ext cx="381550" cy="381550"/>
          </a:xfrm>
          <a:prstGeom prst="rect">
            <a:avLst/>
          </a:prstGeom>
        </p:spPr>
      </p:pic>
      <p:cxnSp>
        <p:nvCxnSpPr>
          <p:cNvPr id="14" name="Connector: Elbow 15">
            <a:extLst>
              <a:ext uri="{FF2B5EF4-FFF2-40B4-BE49-F238E27FC236}">
                <a16:creationId xmlns:a16="http://schemas.microsoft.com/office/drawing/2014/main" id="{F1E4210F-72EF-4E78-B86D-F28197F9204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25783" y="1240802"/>
            <a:ext cx="1732831" cy="133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7">
            <a:extLst>
              <a:ext uri="{FF2B5EF4-FFF2-40B4-BE49-F238E27FC236}">
                <a16:creationId xmlns:a16="http://schemas.microsoft.com/office/drawing/2014/main" id="{37494769-9D3D-4FD4-8D2E-29DFB35D9AD7}"/>
              </a:ext>
            </a:extLst>
          </p:cNvPr>
          <p:cNvCxnSpPr>
            <a:cxnSpLocks/>
            <a:stCxn id="61" idx="3"/>
            <a:endCxn id="11" idx="1"/>
          </p:cNvCxnSpPr>
          <p:nvPr/>
        </p:nvCxnSpPr>
        <p:spPr>
          <a:xfrm>
            <a:off x="2698287" y="1932231"/>
            <a:ext cx="1299425" cy="7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9">
            <a:extLst>
              <a:ext uri="{FF2B5EF4-FFF2-40B4-BE49-F238E27FC236}">
                <a16:creationId xmlns:a16="http://schemas.microsoft.com/office/drawing/2014/main" id="{9FD64070-5881-4C45-A75B-3BA5C4B7A03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242206" y="2937853"/>
            <a:ext cx="1700691" cy="98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25">
            <a:extLst>
              <a:ext uri="{FF2B5EF4-FFF2-40B4-BE49-F238E27FC236}">
                <a16:creationId xmlns:a16="http://schemas.microsoft.com/office/drawing/2014/main" id="{73DEC206-F5DE-4509-8DF2-1A51475A09C8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 flipV="1">
            <a:off x="5796966" y="2664459"/>
            <a:ext cx="675221" cy="15233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09867-BFEE-4063-938E-FDB68C6BD4FC}"/>
              </a:ext>
            </a:extLst>
          </p:cNvPr>
          <p:cNvSpPr/>
          <p:nvPr/>
        </p:nvSpPr>
        <p:spPr>
          <a:xfrm rot="16200000">
            <a:off x="7310810" y="962479"/>
            <a:ext cx="61332" cy="17577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54173C95-1C43-4817-9982-5F1D944B9EC0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6812755" y="2240175"/>
            <a:ext cx="1057440" cy="286560"/>
          </a:xfrm>
          <a:prstGeom prst="rect">
            <a:avLst/>
          </a:prstGeom>
          <a:ln w="0">
            <a:noFill/>
          </a:ln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2D3376CA-7229-4987-AA31-8D35C32D64F9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4312708" y="2151752"/>
            <a:ext cx="1333134" cy="465120"/>
          </a:xfrm>
          <a:prstGeom prst="rect">
            <a:avLst/>
          </a:prstGeom>
          <a:ln w="0"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74B1291-307A-4215-A17E-69C3961CAC6E}"/>
              </a:ext>
            </a:extLst>
          </p:cNvPr>
          <p:cNvSpPr/>
          <p:nvPr/>
        </p:nvSpPr>
        <p:spPr>
          <a:xfrm>
            <a:off x="3780681" y="3760617"/>
            <a:ext cx="4480142" cy="6605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Multi-site Kubernetes (BA,BO,RM)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BB147A-154A-4541-90DE-4F3A2D83A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712" y="3803047"/>
            <a:ext cx="592555" cy="575697"/>
          </a:xfrm>
          <a:prstGeom prst="rect">
            <a:avLst/>
          </a:prstGeom>
        </p:spPr>
      </p:pic>
      <p:pic>
        <p:nvPicPr>
          <p:cNvPr id="35" name="Graphic 34" descr="Server">
            <a:extLst>
              <a:ext uri="{FF2B5EF4-FFF2-40B4-BE49-F238E27FC236}">
                <a16:creationId xmlns:a16="http://schemas.microsoft.com/office/drawing/2014/main" id="{D9C6B4E0-F79B-4AE9-81D7-177710F180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146" y="3774763"/>
            <a:ext cx="404033" cy="404033"/>
          </a:xfrm>
          <a:prstGeom prst="rect">
            <a:avLst/>
          </a:prstGeom>
        </p:spPr>
      </p:pic>
      <p:pic>
        <p:nvPicPr>
          <p:cNvPr id="37" name="Graphic 36" descr="Database">
            <a:extLst>
              <a:ext uri="{FF2B5EF4-FFF2-40B4-BE49-F238E27FC236}">
                <a16:creationId xmlns:a16="http://schemas.microsoft.com/office/drawing/2014/main" id="{B5205B7C-5E18-48E7-A6BA-AB00CEE62A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4925" y="3760617"/>
            <a:ext cx="404033" cy="40403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E8CCE06-AF59-4B47-BED3-F6DEDB19CE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152" y="3244473"/>
            <a:ext cx="725612" cy="362806"/>
          </a:xfrm>
          <a:prstGeom prst="rect">
            <a:avLst/>
          </a:prstGeom>
        </p:spPr>
      </p:pic>
      <p:pic>
        <p:nvPicPr>
          <p:cNvPr id="33" name="Immagine 25">
            <a:extLst>
              <a:ext uri="{FF2B5EF4-FFF2-40B4-BE49-F238E27FC236}">
                <a16:creationId xmlns:a16="http://schemas.microsoft.com/office/drawing/2014/main" id="{C2057C79-8D81-4E6F-A6D2-46A7E00DFFA4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851741" y="3524477"/>
            <a:ext cx="577496" cy="150934"/>
          </a:xfrm>
          <a:prstGeom prst="rect">
            <a:avLst/>
          </a:prstGeom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29E8A99-62AF-4B3C-B038-B5DB8A6E80F1}"/>
              </a:ext>
            </a:extLst>
          </p:cNvPr>
          <p:cNvGrpSpPr/>
          <p:nvPr/>
        </p:nvGrpSpPr>
        <p:grpSpPr>
          <a:xfrm>
            <a:off x="1714659" y="3683475"/>
            <a:ext cx="996547" cy="292571"/>
            <a:chOff x="2208537" y="4147005"/>
            <a:chExt cx="1481280" cy="434881"/>
          </a:xfrm>
        </p:grpSpPr>
        <p:sp>
          <p:nvSpPr>
            <p:cNvPr id="47" name="Elaborazione alternativa 31">
              <a:extLst>
                <a:ext uri="{FF2B5EF4-FFF2-40B4-BE49-F238E27FC236}">
                  <a16:creationId xmlns:a16="http://schemas.microsoft.com/office/drawing/2014/main" id="{FA019BE6-F98D-4A31-9C4B-C88717DC2DC7}"/>
                </a:ext>
              </a:extLst>
            </p:cNvPr>
            <p:cNvSpPr/>
            <p:nvPr/>
          </p:nvSpPr>
          <p:spPr bwMode="auto">
            <a:xfrm>
              <a:off x="2208537" y="4147005"/>
              <a:ext cx="1481280" cy="434881"/>
            </a:xfrm>
            <a:prstGeom prst="flowChartAlternateProcess">
              <a:avLst/>
            </a:prstGeom>
            <a:solidFill>
              <a:srgbClr val="FFFFFF"/>
            </a:solidFill>
            <a:ln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</p:sp>
        <p:pic>
          <p:nvPicPr>
            <p:cNvPr id="48" name="Picture 5">
              <a:extLst>
                <a:ext uri="{FF2B5EF4-FFF2-40B4-BE49-F238E27FC236}">
                  <a16:creationId xmlns:a16="http://schemas.microsoft.com/office/drawing/2014/main" id="{306C7FDD-E028-4BAB-9578-D591931749E0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2296855" y="4172259"/>
              <a:ext cx="1266240" cy="3600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EB637BA-923D-44E3-920E-963AD485989B}"/>
              </a:ext>
            </a:extLst>
          </p:cNvPr>
          <p:cNvGrpSpPr/>
          <p:nvPr/>
        </p:nvGrpSpPr>
        <p:grpSpPr>
          <a:xfrm>
            <a:off x="1688411" y="1103696"/>
            <a:ext cx="996547" cy="292571"/>
            <a:chOff x="2208537" y="4147005"/>
            <a:chExt cx="1481280" cy="434881"/>
          </a:xfrm>
        </p:grpSpPr>
        <p:sp>
          <p:nvSpPr>
            <p:cNvPr id="52" name="Elaborazione alternativa 31">
              <a:extLst>
                <a:ext uri="{FF2B5EF4-FFF2-40B4-BE49-F238E27FC236}">
                  <a16:creationId xmlns:a16="http://schemas.microsoft.com/office/drawing/2014/main" id="{5EE657FE-375D-4F59-8ABF-BC0076188B20}"/>
                </a:ext>
              </a:extLst>
            </p:cNvPr>
            <p:cNvSpPr/>
            <p:nvPr/>
          </p:nvSpPr>
          <p:spPr bwMode="auto">
            <a:xfrm>
              <a:off x="2208537" y="4147005"/>
              <a:ext cx="1481280" cy="434881"/>
            </a:xfrm>
            <a:prstGeom prst="flowChartAlternateProcess">
              <a:avLst/>
            </a:prstGeom>
            <a:solidFill>
              <a:srgbClr val="FFFFFF"/>
            </a:solidFill>
            <a:ln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</p:sp>
        <p:pic>
          <p:nvPicPr>
            <p:cNvPr id="53" name="Picture 5">
              <a:extLst>
                <a:ext uri="{FF2B5EF4-FFF2-40B4-BE49-F238E27FC236}">
                  <a16:creationId xmlns:a16="http://schemas.microsoft.com/office/drawing/2014/main" id="{5E073483-0199-4F54-9B3E-ADB4CE8E85A7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2296855" y="4172259"/>
              <a:ext cx="1266240" cy="360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47F5B3D-D9D0-44A1-90FF-248447D62E0E}"/>
              </a:ext>
            </a:extLst>
          </p:cNvPr>
          <p:cNvSpPr txBox="1"/>
          <p:nvPr/>
        </p:nvSpPr>
        <p:spPr>
          <a:xfrm>
            <a:off x="625950" y="987781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GARR-T</a:t>
            </a:r>
          </a:p>
          <a:p>
            <a:r>
              <a:rPr lang="en-US" dirty="0"/>
              <a:t>Metrics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C7E9E0-1EE7-4D52-AAFE-15FBE7FD799E}"/>
              </a:ext>
            </a:extLst>
          </p:cNvPr>
          <p:cNvSpPr txBox="1"/>
          <p:nvPr/>
        </p:nvSpPr>
        <p:spPr>
          <a:xfrm>
            <a:off x="342678" y="4159565"/>
            <a:ext cx="188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Infrastructure</a:t>
            </a:r>
          </a:p>
          <a:p>
            <a:pPr algn="ctr"/>
            <a:r>
              <a:rPr lang="en-US" dirty="0"/>
              <a:t>Resource Metrics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0993F4-EAC7-48FD-933D-B7DB7BFAA703}"/>
              </a:ext>
            </a:extLst>
          </p:cNvPr>
          <p:cNvSpPr txBox="1"/>
          <p:nvPr/>
        </p:nvSpPr>
        <p:spPr>
          <a:xfrm>
            <a:off x="310503" y="1693848"/>
            <a:ext cx="146226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VM Resources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+ </a:t>
            </a:r>
          </a:p>
          <a:p>
            <a:pPr algn="ctr">
              <a:lnSpc>
                <a:spcPct val="150000"/>
              </a:lnSpc>
            </a:pPr>
            <a:r>
              <a:rPr lang="en-US" dirty="0" err="1"/>
              <a:t>Slurm</a:t>
            </a:r>
            <a:r>
              <a:rPr lang="en-US" dirty="0"/>
              <a:t> Metrics</a:t>
            </a:r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sinfo,squeue,sstat</a:t>
            </a:r>
            <a:r>
              <a:rPr lang="en-US" sz="1100" dirty="0"/>
              <a:t>)</a:t>
            </a:r>
            <a:r>
              <a:rPr lang="en-US" dirty="0"/>
              <a:t> </a:t>
            </a:r>
            <a:endParaRPr lang="en-GB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F51E51-E109-4681-B351-CE4FA1438EA3}"/>
              </a:ext>
            </a:extLst>
          </p:cNvPr>
          <p:cNvGrpSpPr/>
          <p:nvPr/>
        </p:nvGrpSpPr>
        <p:grpSpPr>
          <a:xfrm>
            <a:off x="1701740" y="1785945"/>
            <a:ext cx="996547" cy="292571"/>
            <a:chOff x="2208537" y="4147005"/>
            <a:chExt cx="1481280" cy="434881"/>
          </a:xfrm>
        </p:grpSpPr>
        <p:sp>
          <p:nvSpPr>
            <p:cNvPr id="61" name="Elaborazione alternativa 31">
              <a:extLst>
                <a:ext uri="{FF2B5EF4-FFF2-40B4-BE49-F238E27FC236}">
                  <a16:creationId xmlns:a16="http://schemas.microsoft.com/office/drawing/2014/main" id="{5486090B-1D7B-46D2-9C66-89591AD7DC98}"/>
                </a:ext>
              </a:extLst>
            </p:cNvPr>
            <p:cNvSpPr/>
            <p:nvPr/>
          </p:nvSpPr>
          <p:spPr bwMode="auto">
            <a:xfrm>
              <a:off x="2208537" y="4147005"/>
              <a:ext cx="1481280" cy="434881"/>
            </a:xfrm>
            <a:prstGeom prst="flowChartAlternateProcess">
              <a:avLst/>
            </a:prstGeom>
            <a:solidFill>
              <a:srgbClr val="FFFFFF"/>
            </a:solidFill>
            <a:ln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</p:sp>
        <p:pic>
          <p:nvPicPr>
            <p:cNvPr id="62" name="Picture 5">
              <a:extLst>
                <a:ext uri="{FF2B5EF4-FFF2-40B4-BE49-F238E27FC236}">
                  <a16:creationId xmlns:a16="http://schemas.microsoft.com/office/drawing/2014/main" id="{9307DBAA-22B7-4DB2-91E4-B32EC43D11B9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2296855" y="4172259"/>
              <a:ext cx="1266240" cy="36000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68" name="Connector: Elbow 17">
            <a:extLst>
              <a:ext uri="{FF2B5EF4-FFF2-40B4-BE49-F238E27FC236}">
                <a16:creationId xmlns:a16="http://schemas.microsoft.com/office/drawing/2014/main" id="{54668339-C553-47FB-8601-39AD811DBF6E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2716330" y="2656515"/>
            <a:ext cx="1208233" cy="193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485EE95-68DB-4402-9BFD-B7AA0A3F0807}"/>
              </a:ext>
            </a:extLst>
          </p:cNvPr>
          <p:cNvGrpSpPr/>
          <p:nvPr/>
        </p:nvGrpSpPr>
        <p:grpSpPr>
          <a:xfrm>
            <a:off x="1692316" y="2325353"/>
            <a:ext cx="1024014" cy="662324"/>
            <a:chOff x="3646117" y="4559052"/>
            <a:chExt cx="1481280" cy="958080"/>
          </a:xfrm>
        </p:grpSpPr>
        <p:sp>
          <p:nvSpPr>
            <p:cNvPr id="75" name="Elaborazione alternativa 4">
              <a:extLst>
                <a:ext uri="{FF2B5EF4-FFF2-40B4-BE49-F238E27FC236}">
                  <a16:creationId xmlns:a16="http://schemas.microsoft.com/office/drawing/2014/main" id="{0C611FB4-4A1C-428D-A6C6-84D8C07E5938}"/>
                </a:ext>
              </a:extLst>
            </p:cNvPr>
            <p:cNvSpPr/>
            <p:nvPr/>
          </p:nvSpPr>
          <p:spPr bwMode="auto">
            <a:xfrm>
              <a:off x="3646117" y="4559052"/>
              <a:ext cx="1481280" cy="958080"/>
            </a:xfrm>
            <a:prstGeom prst="flowChartAlternateProcess">
              <a:avLst/>
            </a:prstGeom>
            <a:solidFill>
              <a:srgbClr val="FFFFFF"/>
            </a:solidFill>
            <a:ln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</p:sp>
        <p:pic>
          <p:nvPicPr>
            <p:cNvPr id="76" name="Picture 2" descr="python-logo - Giuseppe Alessandro De Blasio">
              <a:extLst>
                <a:ext uri="{FF2B5EF4-FFF2-40B4-BE49-F238E27FC236}">
                  <a16:creationId xmlns:a16="http://schemas.microsoft.com/office/drawing/2014/main" id="{E791340E-D259-4A55-A9C0-A25776A76AFD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3939397" y="5116812"/>
              <a:ext cx="845760" cy="36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7" name="Picture 5">
              <a:extLst>
                <a:ext uri="{FF2B5EF4-FFF2-40B4-BE49-F238E27FC236}">
                  <a16:creationId xmlns:a16="http://schemas.microsoft.com/office/drawing/2014/main" id="{316225BA-D6F5-4F6C-97B9-6D702A9E4D78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3729157" y="4622411"/>
              <a:ext cx="1266240" cy="36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8" name="Freccia in giù 7">
              <a:extLst>
                <a:ext uri="{FF2B5EF4-FFF2-40B4-BE49-F238E27FC236}">
                  <a16:creationId xmlns:a16="http://schemas.microsoft.com/office/drawing/2014/main" id="{253F3C98-ED85-484C-80D2-93156BF0F87A}"/>
                </a:ext>
              </a:extLst>
            </p:cNvPr>
            <p:cNvSpPr/>
            <p:nvPr/>
          </p:nvSpPr>
          <p:spPr bwMode="auto">
            <a:xfrm rot="10993590">
              <a:off x="4302277" y="4982890"/>
              <a:ext cx="201600" cy="204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5B9BD5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83" name="Graphic 82" descr="Lock">
            <a:extLst>
              <a:ext uri="{FF2B5EF4-FFF2-40B4-BE49-F238E27FC236}">
                <a16:creationId xmlns:a16="http://schemas.microsoft.com/office/drawing/2014/main" id="{5E2B9514-3DA1-4D23-BF1D-2A48A94F1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5941" y="1362880"/>
            <a:ext cx="381550" cy="38155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1C2C6F42-B6EC-4EFC-A41B-1825BB7949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58977" y="1362880"/>
            <a:ext cx="689909" cy="4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597</Words>
  <Application>Microsoft Office PowerPoint</Application>
  <PresentationFormat>Presentazione su schermo (16:9)</PresentationFormat>
  <Paragraphs>128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Monitoring Attività associata allo use case SHAKE</vt:lpstr>
      <vt:lpstr>Mini-Agenda</vt:lpstr>
      <vt:lpstr>A - Attività di recentissimo avvio</vt:lpstr>
      <vt:lpstr>B - Sintesi della call del 20 febbraio (1/2)</vt:lpstr>
      <vt:lpstr>B - Sintesi della call del 20 febbraio (2/2)</vt:lpstr>
      <vt:lpstr>C - Prima draft di design ad alto livello</vt:lpstr>
      <vt:lpstr>C - Architettura a blocchi</vt:lpstr>
      <vt:lpstr>C – Attori, chi fa cosa</vt:lpstr>
      <vt:lpstr>C – Più in dettaglio, componenti prêt-à-porter</vt:lpstr>
      <vt:lpstr>D – Prossimi passi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Fabio Farina</dc:creator>
  <cp:lastModifiedBy>Fabio Farina</cp:lastModifiedBy>
  <cp:revision>29</cp:revision>
  <dcterms:modified xsi:type="dcterms:W3CDTF">2025-02-25T08:30:21Z</dcterms:modified>
</cp:coreProperties>
</file>