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60" r:id="rId6"/>
    <p:sldId id="828" r:id="rId7"/>
    <p:sldId id="817" r:id="rId8"/>
    <p:sldId id="827" r:id="rId9"/>
    <p:sldId id="815" r:id="rId10"/>
    <p:sldId id="816" r:id="rId11"/>
    <p:sldId id="818" r:id="rId12"/>
    <p:sldId id="812" r:id="rId13"/>
    <p:sldId id="810" r:id="rId14"/>
    <p:sldId id="786" r:id="rId15"/>
    <p:sldId id="823"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94"/>
  </p:normalViewPr>
  <p:slideViewPr>
    <p:cSldViewPr snapToGrid="0">
      <p:cViewPr varScale="1">
        <p:scale>
          <a:sx n="71" d="100"/>
          <a:sy n="71"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3EDDF-B35D-A947-8688-9DF8ACAA9E58}" type="datetimeFigureOut">
              <a:rPr lang="en-US" smtClean="0"/>
              <a:t>12/9/2024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F0583-89A5-FD45-9FC7-D35F93D7CACE}" type="slidenum">
              <a:rPr lang="en-US" smtClean="0"/>
              <a:t>‹N›</a:t>
            </a:fld>
            <a:endParaRPr lang="en-US"/>
          </a:p>
        </p:txBody>
      </p:sp>
    </p:spTree>
    <p:extLst>
      <p:ext uri="{BB962C8B-B14F-4D97-AF65-F5344CB8AC3E}">
        <p14:creationId xmlns:p14="http://schemas.microsoft.com/office/powerpoint/2010/main" val="291760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65C88-E34B-8920-2066-CB5D3EDFB58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DE6EE895-E62C-9308-68DB-AA3B833C2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52F7565B-62A0-51A2-1AA8-85FA73D29D61}"/>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2433DD85-AB3F-CD5E-81F1-426B32558C45}"/>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EA776E5-738A-ACBC-AA9B-01743B3DF29C}"/>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360780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D7A13-333E-947A-8517-776BF0788E1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6E8F6DDD-37A5-29AB-6A9F-FA6ABF1E702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1BDFE27-B799-725F-76A6-5078D50058D1}"/>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BA91D023-09D6-4ABE-57B3-C89582568A1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DC19B6E-12C8-F4A5-6E8A-2B6EE64B456A}"/>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320991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59059F-3A76-C995-7F60-B7E7DFBACC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253C5EC2-9D30-074D-167A-CF6D9E3A152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42FD762-DF47-1071-C7AB-C8AE7CEB6468}"/>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3D47D6E0-6DE0-BD45-D003-FD2A88B141B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A0EB217-F6A2-7D10-04BC-56781FA01A8B}"/>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16220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6E3138-3CEB-C966-65CB-6731170ED52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03CCF1A-F7BD-E4E9-479B-94089BB040B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BDD1DA3-26C7-C81E-652D-F5AAB4A7F49D}"/>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DFD278B3-4B2E-7B3F-865F-C29A312A87D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0E1DF36-D716-CE27-5B6E-169222B6E376}"/>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259014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D0A37-7D3A-C462-F21A-B76C95D158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E0B1FD9-3665-7806-6838-AD3AE54077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C3F7B90-DE98-9D13-43B3-7445C1FAE9BA}"/>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18F322B3-896B-E485-04F9-2566C4F1771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C00C1B1-6890-9DFE-1844-F9C4BC8BC417}"/>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239185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A780E-9C59-8411-9A9F-294977E3E96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3D0459D-F0C8-06A6-2A4F-6FCE089850C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12171468-C87A-52D8-28D7-A0877320057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A1300C7A-3693-5D4C-86E4-2713F981124B}"/>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6" name="Segnaposto piè di pagina 5">
            <a:extLst>
              <a:ext uri="{FF2B5EF4-FFF2-40B4-BE49-F238E27FC236}">
                <a16:creationId xmlns:a16="http://schemas.microsoft.com/office/drawing/2014/main" id="{1D42AEB1-2483-E0C7-B428-4A21951440B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42EE3BEA-E586-14EA-A908-864DD0394835}"/>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252148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3961D-F6F0-B258-457C-1502B3FEEAB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E809932C-DFFE-949E-822D-CBC13633C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068597B-5AAC-B719-647B-BFB40281202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2F37BD3B-D58A-281A-BF22-C5D05B334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BA05B67-355C-58B2-5F6F-05D84CC059E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63DBF15C-6201-1544-AEA6-AECC4E7863C7}"/>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8" name="Segnaposto piè di pagina 7">
            <a:extLst>
              <a:ext uri="{FF2B5EF4-FFF2-40B4-BE49-F238E27FC236}">
                <a16:creationId xmlns:a16="http://schemas.microsoft.com/office/drawing/2014/main" id="{5A613048-E0C5-C39B-F17E-ACA3632F15B1}"/>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4BF4B657-BC42-0A81-B1A9-A91D97474A88}"/>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17839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151B1E-10A2-979D-E273-AC8008309D1A}"/>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D8BB095F-8F3F-9459-9420-C5580B989954}"/>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4" name="Segnaposto piè di pagina 3">
            <a:extLst>
              <a:ext uri="{FF2B5EF4-FFF2-40B4-BE49-F238E27FC236}">
                <a16:creationId xmlns:a16="http://schemas.microsoft.com/office/drawing/2014/main" id="{2E1EDDF0-10F0-DEC5-E258-13CF51F9F61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B873B7B5-2674-1B41-19FE-46C2CA94EDB7}"/>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389519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FBFE8C-5989-23BD-14A9-263896FE6713}"/>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3" name="Segnaposto piè di pagina 2">
            <a:extLst>
              <a:ext uri="{FF2B5EF4-FFF2-40B4-BE49-F238E27FC236}">
                <a16:creationId xmlns:a16="http://schemas.microsoft.com/office/drawing/2014/main" id="{AD621048-1614-D788-00E8-01FC35BD9653}"/>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66BB90C8-8E9E-7BE6-920A-20746A37B54C}"/>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55333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958266-FFFA-6E62-72FA-B4492DB27F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ABD7C25E-D741-7F3E-3EDE-BFCD005FD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9875E285-7D90-FC24-702F-B146E310A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97C776-0D95-01D4-D5BA-EC189F8ECD11}"/>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6" name="Segnaposto piè di pagina 5">
            <a:extLst>
              <a:ext uri="{FF2B5EF4-FFF2-40B4-BE49-F238E27FC236}">
                <a16:creationId xmlns:a16="http://schemas.microsoft.com/office/drawing/2014/main" id="{802B4183-45AB-F40A-8DD0-5547CDE1E91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0760338-C334-5E89-7CE1-584DEEC7BD4A}"/>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364080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CCCC07-45E2-5A72-10C3-39E57366FCE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21DC380D-276F-A3D3-F1CC-C1C562385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674D5F70-0D5A-5C53-3614-71DE95560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8179F44-0FBF-9536-F0FA-CDD085F8B064}"/>
              </a:ext>
            </a:extLst>
          </p:cNvPr>
          <p:cNvSpPr>
            <a:spLocks noGrp="1"/>
          </p:cNvSpPr>
          <p:nvPr>
            <p:ph type="dt" sz="half" idx="10"/>
          </p:nvPr>
        </p:nvSpPr>
        <p:spPr/>
        <p:txBody>
          <a:bodyPr/>
          <a:lstStyle/>
          <a:p>
            <a:fld id="{F5274E6C-A1F1-6543-A89B-49A0335D3516}" type="datetimeFigureOut">
              <a:rPr lang="en-US" smtClean="0"/>
              <a:t>12/9/2024</a:t>
            </a:fld>
            <a:endParaRPr lang="en-US"/>
          </a:p>
        </p:txBody>
      </p:sp>
      <p:sp>
        <p:nvSpPr>
          <p:cNvPr id="6" name="Segnaposto piè di pagina 5">
            <a:extLst>
              <a:ext uri="{FF2B5EF4-FFF2-40B4-BE49-F238E27FC236}">
                <a16:creationId xmlns:a16="http://schemas.microsoft.com/office/drawing/2014/main" id="{DAE40315-91E7-BB1A-0EC3-DB19AD3DC8B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32651FF9-C579-12B6-E3B5-9ED99D084AF7}"/>
              </a:ext>
            </a:extLst>
          </p:cNvPr>
          <p:cNvSpPr>
            <a:spLocks noGrp="1"/>
          </p:cNvSpPr>
          <p:nvPr>
            <p:ph type="sldNum" sz="quarter" idx="12"/>
          </p:nvPr>
        </p:nvSpPr>
        <p:spPr/>
        <p:txBody>
          <a:bodyPr/>
          <a:lstStyle/>
          <a:p>
            <a:fld id="{6CF9F5E3-4BE3-FB40-B76F-AA4C8201E40B}" type="slidenum">
              <a:rPr lang="en-US" smtClean="0"/>
              <a:t>‹N›</a:t>
            </a:fld>
            <a:endParaRPr lang="en-US"/>
          </a:p>
        </p:txBody>
      </p:sp>
    </p:spTree>
    <p:extLst>
      <p:ext uri="{BB962C8B-B14F-4D97-AF65-F5344CB8AC3E}">
        <p14:creationId xmlns:p14="http://schemas.microsoft.com/office/powerpoint/2010/main" val="351614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6B7D3CF-ECC6-D7BB-FE1F-D860D2367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BD401EF-0845-C005-4BE4-4B92B64D4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20995E2-9E26-F016-264F-581106915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274E6C-A1F1-6543-A89B-49A0335D3516}" type="datetimeFigureOut">
              <a:rPr lang="en-US" smtClean="0"/>
              <a:t>12/9/2024</a:t>
            </a:fld>
            <a:endParaRPr lang="en-US"/>
          </a:p>
        </p:txBody>
      </p:sp>
      <p:sp>
        <p:nvSpPr>
          <p:cNvPr id="5" name="Segnaposto piè di pagina 4">
            <a:extLst>
              <a:ext uri="{FF2B5EF4-FFF2-40B4-BE49-F238E27FC236}">
                <a16:creationId xmlns:a16="http://schemas.microsoft.com/office/drawing/2014/main" id="{AA427A6D-617E-9463-A990-0B350F531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egnaposto numero diapositiva 5">
            <a:extLst>
              <a:ext uri="{FF2B5EF4-FFF2-40B4-BE49-F238E27FC236}">
                <a16:creationId xmlns:a16="http://schemas.microsoft.com/office/drawing/2014/main" id="{4E411228-F821-FF73-1E13-47C4C46DF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F9F5E3-4BE3-FB40-B76F-AA4C8201E40B}" type="slidenum">
              <a:rPr lang="en-US" smtClean="0"/>
              <a:t>‹N›</a:t>
            </a:fld>
            <a:endParaRPr lang="en-US"/>
          </a:p>
        </p:txBody>
      </p:sp>
    </p:spTree>
    <p:extLst>
      <p:ext uri="{BB962C8B-B14F-4D97-AF65-F5344CB8AC3E}">
        <p14:creationId xmlns:p14="http://schemas.microsoft.com/office/powerpoint/2010/main" val="362135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jpeg"/><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8.jpeg"/><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1.emf"/><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152A2B-2800-629F-E46B-711A127E7F3F}"/>
              </a:ext>
            </a:extLst>
          </p:cNvPr>
          <p:cNvSpPr>
            <a:spLocks noGrp="1"/>
          </p:cNvSpPr>
          <p:nvPr>
            <p:ph type="ctrTitle"/>
          </p:nvPr>
        </p:nvSpPr>
        <p:spPr/>
        <p:txBody>
          <a:bodyPr/>
          <a:lstStyle/>
          <a:p>
            <a:r>
              <a:rPr lang="en-US" dirty="0" err="1"/>
              <a:t>MaSSLab</a:t>
            </a:r>
            <a:br>
              <a:rPr lang="en-US" dirty="0"/>
            </a:br>
            <a:r>
              <a:rPr lang="en-US" dirty="0"/>
              <a:t>(</a:t>
            </a:r>
            <a:r>
              <a:rPr lang="en-US" dirty="0" err="1"/>
              <a:t>Da</a:t>
            </a:r>
            <a:r>
              <a:rPr lang="en-US" dirty="0" err="1">
                <a:latin typeface="Symbol" pitchFamily="2" charset="2"/>
              </a:rPr>
              <a:t>F</a:t>
            </a:r>
            <a:r>
              <a:rPr lang="en-US" dirty="0" err="1"/>
              <a:t>ne</a:t>
            </a:r>
            <a:r>
              <a:rPr lang="en-US" dirty="0"/>
              <a:t>-Luce)</a:t>
            </a:r>
          </a:p>
        </p:txBody>
      </p:sp>
      <p:sp>
        <p:nvSpPr>
          <p:cNvPr id="3" name="Sottotitolo 2">
            <a:extLst>
              <a:ext uri="{FF2B5EF4-FFF2-40B4-BE49-F238E27FC236}">
                <a16:creationId xmlns:a16="http://schemas.microsoft.com/office/drawing/2014/main" id="{61E58465-DB6F-98F1-8D76-56800875C2F6}"/>
              </a:ext>
            </a:extLst>
          </p:cNvPr>
          <p:cNvSpPr>
            <a:spLocks noGrp="1"/>
          </p:cNvSpPr>
          <p:nvPr>
            <p:ph type="subTitle" idx="1"/>
          </p:nvPr>
        </p:nvSpPr>
        <p:spPr/>
        <p:txBody>
          <a:bodyPr/>
          <a:lstStyle/>
          <a:p>
            <a:r>
              <a:rPr lang="en-US" dirty="0"/>
              <a:t>Material and Surface Sciences Laboratories</a:t>
            </a:r>
          </a:p>
        </p:txBody>
      </p:sp>
    </p:spTree>
    <p:extLst>
      <p:ext uri="{BB962C8B-B14F-4D97-AF65-F5344CB8AC3E}">
        <p14:creationId xmlns:p14="http://schemas.microsoft.com/office/powerpoint/2010/main" val="65365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21BC-F450-B38E-792D-FB152D894E21}"/>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3670674F-973F-711B-8B5D-2651A2B4E8FC}"/>
              </a:ext>
            </a:extLst>
          </p:cNvPr>
          <p:cNvSpPr txBox="1"/>
          <p:nvPr/>
        </p:nvSpPr>
        <p:spPr>
          <a:xfrm>
            <a:off x="139874" y="150070"/>
            <a:ext cx="11862940"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 9.3.1: Frost mitigation and Electrostatic Charging </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 		</a:t>
            </a:r>
            <a:endParaRPr kumimoji="0" lang="en-US" sz="1600" b="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Immagine 9">
            <a:extLst>
              <a:ext uri="{FF2B5EF4-FFF2-40B4-BE49-F238E27FC236}">
                <a16:creationId xmlns:a16="http://schemas.microsoft.com/office/drawing/2014/main" id="{0937EE50-5243-B7E4-A8B3-68870B6C6E46}"/>
              </a:ext>
            </a:extLst>
          </p:cNvPr>
          <p:cNvPicPr>
            <a:picLocks noChangeAspect="1"/>
          </p:cNvPicPr>
          <p:nvPr/>
        </p:nvPicPr>
        <p:blipFill>
          <a:blip r:embed="rId2"/>
          <a:stretch>
            <a:fillRect/>
          </a:stretch>
        </p:blipFill>
        <p:spPr>
          <a:xfrm>
            <a:off x="242035" y="1346968"/>
            <a:ext cx="6347951" cy="2581583"/>
          </a:xfrm>
          <a:prstGeom prst="rect">
            <a:avLst/>
          </a:prstGeom>
          <a:solidFill>
            <a:schemeClr val="bg1"/>
          </a:solidFill>
        </p:spPr>
      </p:pic>
      <p:pic>
        <p:nvPicPr>
          <p:cNvPr id="43" name="Immagine 42">
            <a:extLst>
              <a:ext uri="{FF2B5EF4-FFF2-40B4-BE49-F238E27FC236}">
                <a16:creationId xmlns:a16="http://schemas.microsoft.com/office/drawing/2014/main" id="{CEAA77DF-3337-A6E8-904D-3ACF0B8E30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9097" y="905323"/>
            <a:ext cx="2302903" cy="2955140"/>
          </a:xfrm>
          <a:prstGeom prst="rect">
            <a:avLst/>
          </a:prstGeom>
        </p:spPr>
      </p:pic>
      <p:pic>
        <p:nvPicPr>
          <p:cNvPr id="45" name="Immagine 44">
            <a:extLst>
              <a:ext uri="{FF2B5EF4-FFF2-40B4-BE49-F238E27FC236}">
                <a16:creationId xmlns:a16="http://schemas.microsoft.com/office/drawing/2014/main" id="{1C064556-2D6B-7432-505A-D330698A7A5D}"/>
              </a:ext>
            </a:extLst>
          </p:cNvPr>
          <p:cNvPicPr>
            <a:picLocks noChangeAspect="1"/>
          </p:cNvPicPr>
          <p:nvPr/>
        </p:nvPicPr>
        <p:blipFill rotWithShape="1">
          <a:blip r:embed="rId4"/>
          <a:srcRect t="-6655" b="1"/>
          <a:stretch/>
        </p:blipFill>
        <p:spPr>
          <a:xfrm>
            <a:off x="9990327" y="3930502"/>
            <a:ext cx="2100442" cy="2696046"/>
          </a:xfrm>
          <a:prstGeom prst="rect">
            <a:avLst/>
          </a:prstGeom>
          <a:ln>
            <a:noFill/>
          </a:ln>
        </p:spPr>
      </p:pic>
      <p:pic>
        <p:nvPicPr>
          <p:cNvPr id="47" name="Immagine 46" descr="Immagine che contiene cerchio, metallo, interno, luce&#10;&#10;Descrizione generata automaticamente">
            <a:extLst>
              <a:ext uri="{FF2B5EF4-FFF2-40B4-BE49-F238E27FC236}">
                <a16:creationId xmlns:a16="http://schemas.microsoft.com/office/drawing/2014/main" id="{2E1D4C7F-2CED-0FEB-3F94-AB7E3E6E71F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5689771" y="4722411"/>
            <a:ext cx="1800428" cy="1717423"/>
          </a:xfrm>
          <a:prstGeom prst="rect">
            <a:avLst/>
          </a:prstGeom>
        </p:spPr>
      </p:pic>
      <p:sp>
        <p:nvSpPr>
          <p:cNvPr id="49" name="CasellaDiTesto 48">
            <a:extLst>
              <a:ext uri="{FF2B5EF4-FFF2-40B4-BE49-F238E27FC236}">
                <a16:creationId xmlns:a16="http://schemas.microsoft.com/office/drawing/2014/main" id="{2B97BCAF-14DC-E534-7FC7-6E91AB6C6F53}"/>
              </a:ext>
            </a:extLst>
          </p:cNvPr>
          <p:cNvSpPr txBox="1"/>
          <p:nvPr/>
        </p:nvSpPr>
        <p:spPr>
          <a:xfrm>
            <a:off x="189482" y="819216"/>
            <a:ext cx="901757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Electrostatic charge neutralization, validation at RT and LT on Si system</a:t>
            </a:r>
          </a:p>
        </p:txBody>
      </p:sp>
      <p:pic>
        <p:nvPicPr>
          <p:cNvPr id="54" name="Immagine 53" descr="Immagine che contiene macchina, interno, Ricambio auto, motore&#10;&#10;Descrizione generata automaticamente">
            <a:extLst>
              <a:ext uri="{FF2B5EF4-FFF2-40B4-BE49-F238E27FC236}">
                <a16:creationId xmlns:a16="http://schemas.microsoft.com/office/drawing/2014/main" id="{6AB0D117-7CAE-839F-322F-BF09745751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648" y="4638888"/>
            <a:ext cx="2951982" cy="1842449"/>
          </a:xfrm>
          <a:prstGeom prst="rect">
            <a:avLst/>
          </a:prstGeom>
        </p:spPr>
      </p:pic>
      <p:sp>
        <p:nvSpPr>
          <p:cNvPr id="55" name="Freccia destra 54">
            <a:extLst>
              <a:ext uri="{FF2B5EF4-FFF2-40B4-BE49-F238E27FC236}">
                <a16:creationId xmlns:a16="http://schemas.microsoft.com/office/drawing/2014/main" id="{DF71B1C6-2FC6-8DE5-9717-847E899D9474}"/>
              </a:ext>
            </a:extLst>
          </p:cNvPr>
          <p:cNvSpPr/>
          <p:nvPr/>
        </p:nvSpPr>
        <p:spPr>
          <a:xfrm>
            <a:off x="3797734" y="5470764"/>
            <a:ext cx="1198180" cy="220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Connettore 1 56">
            <a:extLst>
              <a:ext uri="{FF2B5EF4-FFF2-40B4-BE49-F238E27FC236}">
                <a16:creationId xmlns:a16="http://schemas.microsoft.com/office/drawing/2014/main" id="{94F188AA-927E-A775-F6A2-2D7FC049B7E7}"/>
              </a:ext>
            </a:extLst>
          </p:cNvPr>
          <p:cNvCxnSpPr/>
          <p:nvPr/>
        </p:nvCxnSpPr>
        <p:spPr>
          <a:xfrm>
            <a:off x="189483" y="4151586"/>
            <a:ext cx="8628696"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CasellaDiTesto 57">
            <a:extLst>
              <a:ext uri="{FF2B5EF4-FFF2-40B4-BE49-F238E27FC236}">
                <a16:creationId xmlns:a16="http://schemas.microsoft.com/office/drawing/2014/main" id="{2DECD3BD-D9D2-39BB-D25D-1794B4D13669}"/>
              </a:ext>
            </a:extLst>
          </p:cNvPr>
          <p:cNvSpPr txBox="1"/>
          <p:nvPr/>
        </p:nvSpPr>
        <p:spPr>
          <a:xfrm>
            <a:off x="189483" y="4164405"/>
            <a:ext cx="86286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the new chamber for measure on 1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inc</a:t>
            </a:r>
            <a:r>
              <a:rPr lang="en-GB" sz="2400" dirty="0">
                <a:solidFill>
                  <a:prstClr val="black"/>
                </a:solidFill>
                <a:latin typeface="Calibri" panose="020F0502020204030204"/>
              </a:rPr>
              <a:t>h sample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CasellaDiTesto 58">
            <a:extLst>
              <a:ext uri="{FF2B5EF4-FFF2-40B4-BE49-F238E27FC236}">
                <a16:creationId xmlns:a16="http://schemas.microsoft.com/office/drawing/2014/main" id="{DD0EA0AF-C0F1-F704-48CA-B356743C3E15}"/>
              </a:ext>
            </a:extLst>
          </p:cNvPr>
          <p:cNvSpPr txBox="1"/>
          <p:nvPr/>
        </p:nvSpPr>
        <p:spPr>
          <a:xfrm>
            <a:off x="2275169" y="6581001"/>
            <a:ext cx="65430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effectLst/>
                <a:uLnTx/>
                <a:uFillTx/>
                <a:latin typeface="Avenir Next LT Pro"/>
                <a:ea typeface="+mn-ea"/>
                <a:cs typeface="+mn-cs"/>
              </a:rPr>
              <a:t>L. </a:t>
            </a:r>
            <a:r>
              <a:rPr kumimoji="0" lang="en-US" sz="1200" b="1" i="1" u="none" strike="noStrike" kern="1200" cap="none" spc="0" normalizeH="0" baseline="0" noProof="0" dirty="0" err="1">
                <a:ln>
                  <a:noFill/>
                </a:ln>
                <a:effectLst/>
                <a:uLnTx/>
                <a:uFillTx/>
                <a:latin typeface="Avenir Next LT Pro"/>
                <a:ea typeface="+mn-ea"/>
                <a:cs typeface="+mn-cs"/>
              </a:rPr>
              <a:t>Spallino</a:t>
            </a:r>
            <a:r>
              <a:rPr kumimoji="0" lang="en-US" sz="1200" b="1" i="1" u="none" strike="noStrike" kern="1200" cap="none" spc="0" normalizeH="0" baseline="0" noProof="0" dirty="0">
                <a:ln>
                  <a:noFill/>
                </a:ln>
                <a:effectLst/>
                <a:uLnTx/>
                <a:uFillTx/>
                <a:latin typeface="Avenir Next LT Pro"/>
                <a:ea typeface="+mn-ea"/>
                <a:cs typeface="+mn-cs"/>
              </a:rPr>
              <a:t> et al., Poster presentation @ XIV ET Symposium, Maastricht, May  6-10, 2024</a:t>
            </a:r>
          </a:p>
        </p:txBody>
      </p:sp>
      <p:pic>
        <p:nvPicPr>
          <p:cNvPr id="2" name="Picture 2">
            <a:extLst>
              <a:ext uri="{FF2B5EF4-FFF2-40B4-BE49-F238E27FC236}">
                <a16:creationId xmlns:a16="http://schemas.microsoft.com/office/drawing/2014/main" id="{C0375F13-FC8A-05C5-D4DE-988601DDC6A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12098" y="114766"/>
            <a:ext cx="1065374" cy="5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7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29D7491E-9367-292A-7DA7-6E73AF44005A}"/>
              </a:ext>
            </a:extLst>
          </p:cNvPr>
          <p:cNvGrpSpPr/>
          <p:nvPr/>
        </p:nvGrpSpPr>
        <p:grpSpPr>
          <a:xfrm>
            <a:off x="5064228" y="1249335"/>
            <a:ext cx="2498771" cy="2731585"/>
            <a:chOff x="6478895" y="3704279"/>
            <a:chExt cx="2623051" cy="2856831"/>
          </a:xfrm>
        </p:grpSpPr>
        <p:grpSp>
          <p:nvGrpSpPr>
            <p:cNvPr id="24" name="Gruppo 23">
              <a:extLst>
                <a:ext uri="{FF2B5EF4-FFF2-40B4-BE49-F238E27FC236}">
                  <a16:creationId xmlns:a16="http://schemas.microsoft.com/office/drawing/2014/main" id="{3326D0AA-0E44-A269-A492-4EEF35FACEF2}"/>
                </a:ext>
              </a:extLst>
            </p:cNvPr>
            <p:cNvGrpSpPr/>
            <p:nvPr/>
          </p:nvGrpSpPr>
          <p:grpSpPr>
            <a:xfrm>
              <a:off x="7233889" y="4193825"/>
              <a:ext cx="1387360" cy="1599928"/>
              <a:chOff x="1406509" y="979714"/>
              <a:chExt cx="1429220" cy="1981200"/>
            </a:xfrm>
          </p:grpSpPr>
          <p:sp>
            <p:nvSpPr>
              <p:cNvPr id="35" name="Rettangolo 34">
                <a:extLst>
                  <a:ext uri="{FF2B5EF4-FFF2-40B4-BE49-F238E27FC236}">
                    <a16:creationId xmlns:a16="http://schemas.microsoft.com/office/drawing/2014/main" id="{640D537A-6402-E1D6-0A87-4AAB4EDBFB6F}"/>
                  </a:ext>
                </a:extLst>
              </p:cNvPr>
              <p:cNvSpPr/>
              <p:nvPr/>
            </p:nvSpPr>
            <p:spPr>
              <a:xfrm>
                <a:off x="2095500" y="979714"/>
                <a:ext cx="740229" cy="1981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ttangolo 35">
                <a:extLst>
                  <a:ext uri="{FF2B5EF4-FFF2-40B4-BE49-F238E27FC236}">
                    <a16:creationId xmlns:a16="http://schemas.microsoft.com/office/drawing/2014/main" id="{D52A3A80-3FD4-1914-D987-69C92D92CFEF}"/>
                  </a:ext>
                </a:extLst>
              </p:cNvPr>
              <p:cNvSpPr/>
              <p:nvPr/>
            </p:nvSpPr>
            <p:spPr>
              <a:xfrm rot="16200000">
                <a:off x="1746470" y="1347324"/>
                <a:ext cx="740229" cy="1420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Rettangolo 24">
              <a:extLst>
                <a:ext uri="{FF2B5EF4-FFF2-40B4-BE49-F238E27FC236}">
                  <a16:creationId xmlns:a16="http://schemas.microsoft.com/office/drawing/2014/main" id="{0ACF5295-1D68-A0B6-4BE3-5199575DBB79}"/>
                </a:ext>
              </a:extLst>
            </p:cNvPr>
            <p:cNvSpPr/>
            <p:nvPr/>
          </p:nvSpPr>
          <p:spPr>
            <a:xfrm>
              <a:off x="7497793" y="5717191"/>
              <a:ext cx="1488166" cy="8439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Ion pump</a:t>
              </a:r>
            </a:p>
          </p:txBody>
        </p:sp>
        <p:grpSp>
          <p:nvGrpSpPr>
            <p:cNvPr id="26" name="Gruppo 25">
              <a:extLst>
                <a:ext uri="{FF2B5EF4-FFF2-40B4-BE49-F238E27FC236}">
                  <a16:creationId xmlns:a16="http://schemas.microsoft.com/office/drawing/2014/main" id="{42F4F422-4F37-9A8F-4C6A-453C0E96E7C1}"/>
                </a:ext>
              </a:extLst>
            </p:cNvPr>
            <p:cNvGrpSpPr/>
            <p:nvPr/>
          </p:nvGrpSpPr>
          <p:grpSpPr>
            <a:xfrm>
              <a:off x="7053479" y="4854413"/>
              <a:ext cx="791173" cy="457123"/>
              <a:chOff x="6379028" y="1589314"/>
              <a:chExt cx="979714" cy="566058"/>
            </a:xfrm>
          </p:grpSpPr>
          <p:cxnSp>
            <p:nvCxnSpPr>
              <p:cNvPr id="33" name="Connettore 1 32">
                <a:extLst>
                  <a:ext uri="{FF2B5EF4-FFF2-40B4-BE49-F238E27FC236}">
                    <a16:creationId xmlns:a16="http://schemas.microsoft.com/office/drawing/2014/main" id="{7F777FCF-CE70-66D8-0A0A-1D5ADE5FC295}"/>
                  </a:ext>
                </a:extLst>
              </p:cNvPr>
              <p:cNvCxnSpPr>
                <a:cxnSpLocks/>
              </p:cNvCxnSpPr>
              <p:nvPr/>
            </p:nvCxnSpPr>
            <p:spPr>
              <a:xfrm>
                <a:off x="6379028" y="1872343"/>
                <a:ext cx="979714"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34" name="Connettore 1 33">
                <a:extLst>
                  <a:ext uri="{FF2B5EF4-FFF2-40B4-BE49-F238E27FC236}">
                    <a16:creationId xmlns:a16="http://schemas.microsoft.com/office/drawing/2014/main" id="{8C83B58B-E24A-F7EB-9CB6-27E13F60CE15}"/>
                  </a:ext>
                </a:extLst>
              </p:cNvPr>
              <p:cNvCxnSpPr>
                <a:cxnSpLocks/>
              </p:cNvCxnSpPr>
              <p:nvPr/>
            </p:nvCxnSpPr>
            <p:spPr>
              <a:xfrm>
                <a:off x="7358742" y="1589314"/>
                <a:ext cx="0" cy="566058"/>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grpSp>
        <p:grpSp>
          <p:nvGrpSpPr>
            <p:cNvPr id="28" name="Gruppo 27">
              <a:extLst>
                <a:ext uri="{FF2B5EF4-FFF2-40B4-BE49-F238E27FC236}">
                  <a16:creationId xmlns:a16="http://schemas.microsoft.com/office/drawing/2014/main" id="{C0300D9A-7820-177C-17A1-302020B1655A}"/>
                </a:ext>
              </a:extLst>
            </p:cNvPr>
            <p:cNvGrpSpPr/>
            <p:nvPr/>
          </p:nvGrpSpPr>
          <p:grpSpPr>
            <a:xfrm rot="5400000">
              <a:off x="7866387" y="4078394"/>
              <a:ext cx="791173" cy="457123"/>
              <a:chOff x="6379028" y="1589314"/>
              <a:chExt cx="979714" cy="566058"/>
            </a:xfrm>
          </p:grpSpPr>
          <p:cxnSp>
            <p:nvCxnSpPr>
              <p:cNvPr id="31" name="Connettore 1 30">
                <a:extLst>
                  <a:ext uri="{FF2B5EF4-FFF2-40B4-BE49-F238E27FC236}">
                    <a16:creationId xmlns:a16="http://schemas.microsoft.com/office/drawing/2014/main" id="{1BF39BFE-3474-006B-9E22-8DFE7D8558EE}"/>
                  </a:ext>
                </a:extLst>
              </p:cNvPr>
              <p:cNvCxnSpPr>
                <a:cxnSpLocks/>
              </p:cNvCxnSpPr>
              <p:nvPr/>
            </p:nvCxnSpPr>
            <p:spPr>
              <a:xfrm>
                <a:off x="6379028" y="1872343"/>
                <a:ext cx="97971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32" name="Connettore 1 31">
                <a:extLst>
                  <a:ext uri="{FF2B5EF4-FFF2-40B4-BE49-F238E27FC236}">
                    <a16:creationId xmlns:a16="http://schemas.microsoft.com/office/drawing/2014/main" id="{1EFE6791-E96C-079F-733E-606DB2F32130}"/>
                  </a:ext>
                </a:extLst>
              </p:cNvPr>
              <p:cNvCxnSpPr>
                <a:cxnSpLocks/>
              </p:cNvCxnSpPr>
              <p:nvPr/>
            </p:nvCxnSpPr>
            <p:spPr>
              <a:xfrm>
                <a:off x="7358742" y="1589314"/>
                <a:ext cx="0" cy="566058"/>
              </a:xfrm>
              <a:prstGeom prst="line">
                <a:avLst/>
              </a:prstGeom>
              <a:ln w="28575"/>
            </p:spPr>
            <p:style>
              <a:lnRef idx="2">
                <a:schemeClr val="dk1"/>
              </a:lnRef>
              <a:fillRef idx="0">
                <a:schemeClr val="dk1"/>
              </a:fillRef>
              <a:effectRef idx="1">
                <a:schemeClr val="dk1"/>
              </a:effectRef>
              <a:fontRef idx="minor">
                <a:schemeClr val="tx1"/>
              </a:fontRef>
            </p:style>
          </p:cxnSp>
        </p:grpSp>
        <p:sp>
          <p:nvSpPr>
            <p:cNvPr id="29" name="CasellaDiTesto 28">
              <a:extLst>
                <a:ext uri="{FF2B5EF4-FFF2-40B4-BE49-F238E27FC236}">
                  <a16:creationId xmlns:a16="http://schemas.microsoft.com/office/drawing/2014/main" id="{85F4659E-123A-B731-BEF4-AF0ACD36ECA8}"/>
                </a:ext>
              </a:extLst>
            </p:cNvPr>
            <p:cNvSpPr txBox="1"/>
            <p:nvPr/>
          </p:nvSpPr>
          <p:spPr>
            <a:xfrm>
              <a:off x="8261973" y="3704279"/>
              <a:ext cx="839973" cy="5524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K1</a:t>
              </a:r>
            </a:p>
          </p:txBody>
        </p:sp>
        <p:sp>
          <p:nvSpPr>
            <p:cNvPr id="30" name="CasellaDiTesto 29">
              <a:extLst>
                <a:ext uri="{FF2B5EF4-FFF2-40B4-BE49-F238E27FC236}">
                  <a16:creationId xmlns:a16="http://schemas.microsoft.com/office/drawing/2014/main" id="{C0B66CBB-DFBE-47C7-7543-B8AB645552EA}"/>
                </a:ext>
              </a:extLst>
            </p:cNvPr>
            <p:cNvSpPr txBox="1"/>
            <p:nvPr/>
          </p:nvSpPr>
          <p:spPr>
            <a:xfrm>
              <a:off x="6478895" y="4829658"/>
              <a:ext cx="726266" cy="494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K2</a:t>
              </a:r>
            </a:p>
          </p:txBody>
        </p:sp>
      </p:grpSp>
      <p:pic>
        <p:nvPicPr>
          <p:cNvPr id="37" name="Immagine 36">
            <a:extLst>
              <a:ext uri="{FF2B5EF4-FFF2-40B4-BE49-F238E27FC236}">
                <a16:creationId xmlns:a16="http://schemas.microsoft.com/office/drawing/2014/main" id="{697D15AA-1BAF-4061-B498-EA375D97819B}"/>
              </a:ext>
            </a:extLst>
          </p:cNvPr>
          <p:cNvPicPr>
            <a:picLocks noChangeAspect="1"/>
          </p:cNvPicPr>
          <p:nvPr/>
        </p:nvPicPr>
        <p:blipFill>
          <a:blip r:embed="rId2"/>
          <a:stretch>
            <a:fillRect/>
          </a:stretch>
        </p:blipFill>
        <p:spPr>
          <a:xfrm>
            <a:off x="657093" y="1730108"/>
            <a:ext cx="4398948" cy="2355969"/>
          </a:xfrm>
          <a:prstGeom prst="rect">
            <a:avLst/>
          </a:prstGeom>
        </p:spPr>
      </p:pic>
      <p:cxnSp>
        <p:nvCxnSpPr>
          <p:cNvPr id="38" name="Connettore 1 37">
            <a:extLst>
              <a:ext uri="{FF2B5EF4-FFF2-40B4-BE49-F238E27FC236}">
                <a16:creationId xmlns:a16="http://schemas.microsoft.com/office/drawing/2014/main" id="{341520D4-AB4E-ECFF-95A6-CCECED9158B3}"/>
              </a:ext>
            </a:extLst>
          </p:cNvPr>
          <p:cNvCxnSpPr>
            <a:cxnSpLocks/>
            <a:stCxn id="25" idx="0"/>
          </p:cNvCxnSpPr>
          <p:nvPr/>
        </p:nvCxnSpPr>
        <p:spPr>
          <a:xfrm flipV="1">
            <a:off x="6743680" y="2316766"/>
            <a:ext cx="7318" cy="85723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Ovale 38">
            <a:extLst>
              <a:ext uri="{FF2B5EF4-FFF2-40B4-BE49-F238E27FC236}">
                <a16:creationId xmlns:a16="http://schemas.microsoft.com/office/drawing/2014/main" id="{B4395A0A-2E3D-5B3B-E5C3-87FA9F000A68}"/>
              </a:ext>
            </a:extLst>
          </p:cNvPr>
          <p:cNvSpPr/>
          <p:nvPr/>
        </p:nvSpPr>
        <p:spPr>
          <a:xfrm>
            <a:off x="3727339" y="1982549"/>
            <a:ext cx="942365" cy="6801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198E7ADC-B318-4239-509C-BE097AB8E6E5}"/>
              </a:ext>
            </a:extLst>
          </p:cNvPr>
          <p:cNvSpPr txBox="1"/>
          <p:nvPr/>
        </p:nvSpPr>
        <p:spPr>
          <a:xfrm>
            <a:off x="189483" y="819216"/>
            <a:ext cx="590651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Studies of Emitted electrons from Ion pump</a:t>
            </a:r>
          </a:p>
        </p:txBody>
      </p:sp>
      <p:sp>
        <p:nvSpPr>
          <p:cNvPr id="8" name="CasellaDiTesto 7">
            <a:extLst>
              <a:ext uri="{FF2B5EF4-FFF2-40B4-BE49-F238E27FC236}">
                <a16:creationId xmlns:a16="http://schemas.microsoft.com/office/drawing/2014/main" id="{5D9B6E8E-7B4F-5B1A-DE19-85B372A3396B}"/>
              </a:ext>
            </a:extLst>
          </p:cNvPr>
          <p:cNvSpPr txBox="1"/>
          <p:nvPr/>
        </p:nvSpPr>
        <p:spPr>
          <a:xfrm>
            <a:off x="4882389" y="1791216"/>
            <a:ext cx="102944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(Voltage)</a:t>
            </a:r>
          </a:p>
        </p:txBody>
      </p:sp>
      <p:sp>
        <p:nvSpPr>
          <p:cNvPr id="9" name="CasellaDiTesto 8">
            <a:extLst>
              <a:ext uri="{FF2B5EF4-FFF2-40B4-BE49-F238E27FC236}">
                <a16:creationId xmlns:a16="http://schemas.microsoft.com/office/drawing/2014/main" id="{8F4F9692-104E-B195-29D6-FEA08D183798}"/>
              </a:ext>
            </a:extLst>
          </p:cNvPr>
          <p:cNvSpPr txBox="1"/>
          <p:nvPr/>
        </p:nvSpPr>
        <p:spPr>
          <a:xfrm>
            <a:off x="7186862" y="1640925"/>
            <a:ext cx="116666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(Collector)</a:t>
            </a:r>
          </a:p>
        </p:txBody>
      </p:sp>
      <p:sp>
        <p:nvSpPr>
          <p:cNvPr id="2" name="CasellaDiTesto 1">
            <a:extLst>
              <a:ext uri="{FF2B5EF4-FFF2-40B4-BE49-F238E27FC236}">
                <a16:creationId xmlns:a16="http://schemas.microsoft.com/office/drawing/2014/main" id="{A4A1501B-CB48-399B-5CC6-F66680BFE353}"/>
              </a:ext>
            </a:extLst>
          </p:cNvPr>
          <p:cNvSpPr txBox="1"/>
          <p:nvPr/>
        </p:nvSpPr>
        <p:spPr>
          <a:xfrm>
            <a:off x="171404" y="77128"/>
            <a:ext cx="11799869"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 9.3.3: Passive mitigation method for electrostatic charging 		 </a:t>
            </a:r>
          </a:p>
          <a:p>
            <a:pPr>
              <a:defRPr/>
            </a:pP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 in collaboration with the Vacuum Group @ LNF,  EGO/Virgo &amp; IFAE)</a:t>
            </a:r>
            <a:endParaRPr kumimoji="0" lang="en-US" sz="2400" b="0" i="1"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magine 2" descr="Immagine che contiene strumento, macchina, Ricambio auto, ingegneria&#10;&#10;Descrizione generata automaticamente">
            <a:extLst>
              <a:ext uri="{FF2B5EF4-FFF2-40B4-BE49-F238E27FC236}">
                <a16:creationId xmlns:a16="http://schemas.microsoft.com/office/drawing/2014/main" id="{896294AC-5E5A-41F2-4F92-B6AAEFD2C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rot="5400000">
            <a:off x="9247809" y="1463324"/>
            <a:ext cx="2938759" cy="1933130"/>
          </a:xfrm>
          <a:prstGeom prst="rect">
            <a:avLst/>
          </a:prstGeom>
        </p:spPr>
      </p:pic>
      <p:pic>
        <p:nvPicPr>
          <p:cNvPr id="4" name="Segnaposto contenuto 4" descr="Immagine che contiene macchina, interno, plastica, terreno&#10;&#10;Descrizione generata automaticamente">
            <a:extLst>
              <a:ext uri="{FF2B5EF4-FFF2-40B4-BE49-F238E27FC236}">
                <a16:creationId xmlns:a16="http://schemas.microsoft.com/office/drawing/2014/main" id="{BE97396D-9B94-2DE5-BC12-E471FCB164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7616319" y="3899635"/>
            <a:ext cx="3462608" cy="2406342"/>
          </a:xfrm>
          <a:prstGeom prst="rect">
            <a:avLst/>
          </a:prstGeom>
        </p:spPr>
      </p:pic>
      <p:pic>
        <p:nvPicPr>
          <p:cNvPr id="7" name="Immagine 6">
            <a:extLst>
              <a:ext uri="{FF2B5EF4-FFF2-40B4-BE49-F238E27FC236}">
                <a16:creationId xmlns:a16="http://schemas.microsoft.com/office/drawing/2014/main" id="{E9455AE3-A242-D8DE-5ED5-FB083448397E}"/>
              </a:ext>
            </a:extLst>
          </p:cNvPr>
          <p:cNvPicPr>
            <a:picLocks noChangeAspect="1"/>
          </p:cNvPicPr>
          <p:nvPr/>
        </p:nvPicPr>
        <p:blipFill>
          <a:blip r:embed="rId5"/>
          <a:stretch>
            <a:fillRect/>
          </a:stretch>
        </p:blipFill>
        <p:spPr>
          <a:xfrm>
            <a:off x="797407" y="4307587"/>
            <a:ext cx="4259292" cy="2281173"/>
          </a:xfrm>
          <a:prstGeom prst="rect">
            <a:avLst/>
          </a:prstGeom>
        </p:spPr>
      </p:pic>
      <p:grpSp>
        <p:nvGrpSpPr>
          <p:cNvPr id="11" name="Gruppo 10">
            <a:extLst>
              <a:ext uri="{FF2B5EF4-FFF2-40B4-BE49-F238E27FC236}">
                <a16:creationId xmlns:a16="http://schemas.microsoft.com/office/drawing/2014/main" id="{FAAD3A93-6D0D-1097-8F50-3D25BB00C0D5}"/>
              </a:ext>
            </a:extLst>
          </p:cNvPr>
          <p:cNvGrpSpPr/>
          <p:nvPr/>
        </p:nvGrpSpPr>
        <p:grpSpPr>
          <a:xfrm>
            <a:off x="5507682" y="4221111"/>
            <a:ext cx="2055317" cy="2340022"/>
            <a:chOff x="6478895" y="3585764"/>
            <a:chExt cx="2623051" cy="2975346"/>
          </a:xfrm>
        </p:grpSpPr>
        <p:grpSp>
          <p:nvGrpSpPr>
            <p:cNvPr id="12" name="Gruppo 11">
              <a:extLst>
                <a:ext uri="{FF2B5EF4-FFF2-40B4-BE49-F238E27FC236}">
                  <a16:creationId xmlns:a16="http://schemas.microsoft.com/office/drawing/2014/main" id="{64663463-3101-A4ED-4D43-BFA78363DD09}"/>
                </a:ext>
              </a:extLst>
            </p:cNvPr>
            <p:cNvGrpSpPr/>
            <p:nvPr/>
          </p:nvGrpSpPr>
          <p:grpSpPr>
            <a:xfrm>
              <a:off x="7233889" y="4193825"/>
              <a:ext cx="1387360" cy="1599928"/>
              <a:chOff x="1406509" y="979714"/>
              <a:chExt cx="1429220" cy="1981200"/>
            </a:xfrm>
          </p:grpSpPr>
          <p:sp>
            <p:nvSpPr>
              <p:cNvPr id="23" name="Rettangolo 22">
                <a:extLst>
                  <a:ext uri="{FF2B5EF4-FFF2-40B4-BE49-F238E27FC236}">
                    <a16:creationId xmlns:a16="http://schemas.microsoft.com/office/drawing/2014/main" id="{DF18C109-BA08-A33E-8E89-E95D2CC3D090}"/>
                  </a:ext>
                </a:extLst>
              </p:cNvPr>
              <p:cNvSpPr/>
              <p:nvPr/>
            </p:nvSpPr>
            <p:spPr>
              <a:xfrm>
                <a:off x="2095500" y="979714"/>
                <a:ext cx="740229" cy="1981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ttangolo 26">
                <a:extLst>
                  <a:ext uri="{FF2B5EF4-FFF2-40B4-BE49-F238E27FC236}">
                    <a16:creationId xmlns:a16="http://schemas.microsoft.com/office/drawing/2014/main" id="{3BD4D857-52FA-A02A-31BD-DA21274C0029}"/>
                  </a:ext>
                </a:extLst>
              </p:cNvPr>
              <p:cNvSpPr/>
              <p:nvPr/>
            </p:nvSpPr>
            <p:spPr>
              <a:xfrm rot="16200000">
                <a:off x="1746470" y="1347324"/>
                <a:ext cx="740229" cy="1420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ttangolo 12">
              <a:extLst>
                <a:ext uri="{FF2B5EF4-FFF2-40B4-BE49-F238E27FC236}">
                  <a16:creationId xmlns:a16="http://schemas.microsoft.com/office/drawing/2014/main" id="{71128A73-BA6A-17B5-D8B7-26D0D27ABB1E}"/>
                </a:ext>
              </a:extLst>
            </p:cNvPr>
            <p:cNvSpPr/>
            <p:nvPr/>
          </p:nvSpPr>
          <p:spPr>
            <a:xfrm>
              <a:off x="7497793" y="5717191"/>
              <a:ext cx="1488166" cy="8439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Ion pump</a:t>
              </a:r>
            </a:p>
          </p:txBody>
        </p:sp>
        <p:grpSp>
          <p:nvGrpSpPr>
            <p:cNvPr id="14" name="Gruppo 13">
              <a:extLst>
                <a:ext uri="{FF2B5EF4-FFF2-40B4-BE49-F238E27FC236}">
                  <a16:creationId xmlns:a16="http://schemas.microsoft.com/office/drawing/2014/main" id="{4B3062DB-8173-CB4D-4068-A75B7BCDCD7B}"/>
                </a:ext>
              </a:extLst>
            </p:cNvPr>
            <p:cNvGrpSpPr/>
            <p:nvPr/>
          </p:nvGrpSpPr>
          <p:grpSpPr>
            <a:xfrm>
              <a:off x="7053479" y="4854413"/>
              <a:ext cx="791173" cy="457123"/>
              <a:chOff x="6379028" y="1589314"/>
              <a:chExt cx="979714" cy="566058"/>
            </a:xfrm>
          </p:grpSpPr>
          <p:cxnSp>
            <p:nvCxnSpPr>
              <p:cNvPr id="20" name="Connettore 1 19">
                <a:extLst>
                  <a:ext uri="{FF2B5EF4-FFF2-40B4-BE49-F238E27FC236}">
                    <a16:creationId xmlns:a16="http://schemas.microsoft.com/office/drawing/2014/main" id="{D5B9F6D2-9E2F-B76E-E455-8C58AE81077D}"/>
                  </a:ext>
                </a:extLst>
              </p:cNvPr>
              <p:cNvCxnSpPr>
                <a:cxnSpLocks/>
              </p:cNvCxnSpPr>
              <p:nvPr/>
            </p:nvCxnSpPr>
            <p:spPr>
              <a:xfrm>
                <a:off x="6379028" y="1872343"/>
                <a:ext cx="97971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Connettore 1 20">
                <a:extLst>
                  <a:ext uri="{FF2B5EF4-FFF2-40B4-BE49-F238E27FC236}">
                    <a16:creationId xmlns:a16="http://schemas.microsoft.com/office/drawing/2014/main" id="{C05B66FD-84D4-EDCB-F607-6B3E4231835B}"/>
                  </a:ext>
                </a:extLst>
              </p:cNvPr>
              <p:cNvCxnSpPr>
                <a:cxnSpLocks/>
              </p:cNvCxnSpPr>
              <p:nvPr/>
            </p:nvCxnSpPr>
            <p:spPr>
              <a:xfrm>
                <a:off x="7358742" y="1589314"/>
                <a:ext cx="0" cy="566058"/>
              </a:xfrm>
              <a:prstGeom prst="line">
                <a:avLst/>
              </a:prstGeom>
              <a:ln w="28575"/>
            </p:spPr>
            <p:style>
              <a:lnRef idx="2">
                <a:schemeClr val="dk1"/>
              </a:lnRef>
              <a:fillRef idx="0">
                <a:schemeClr val="dk1"/>
              </a:fillRef>
              <a:effectRef idx="1">
                <a:schemeClr val="dk1"/>
              </a:effectRef>
              <a:fontRef idx="minor">
                <a:schemeClr val="tx1"/>
              </a:fontRef>
            </p:style>
          </p:cxnSp>
        </p:grpSp>
        <p:grpSp>
          <p:nvGrpSpPr>
            <p:cNvPr id="15" name="Gruppo 14">
              <a:extLst>
                <a:ext uri="{FF2B5EF4-FFF2-40B4-BE49-F238E27FC236}">
                  <a16:creationId xmlns:a16="http://schemas.microsoft.com/office/drawing/2014/main" id="{93EEC765-4827-3CA0-2C24-E85D7AEB0F85}"/>
                </a:ext>
              </a:extLst>
            </p:cNvPr>
            <p:cNvGrpSpPr/>
            <p:nvPr/>
          </p:nvGrpSpPr>
          <p:grpSpPr>
            <a:xfrm rot="5400000">
              <a:off x="7866387" y="4078394"/>
              <a:ext cx="791173" cy="457123"/>
              <a:chOff x="6379028" y="1589314"/>
              <a:chExt cx="979714" cy="566058"/>
            </a:xfrm>
          </p:grpSpPr>
          <p:cxnSp>
            <p:nvCxnSpPr>
              <p:cNvPr id="18" name="Connettore 1 17">
                <a:extLst>
                  <a:ext uri="{FF2B5EF4-FFF2-40B4-BE49-F238E27FC236}">
                    <a16:creationId xmlns:a16="http://schemas.microsoft.com/office/drawing/2014/main" id="{694410F1-6D1C-7C2F-C80E-FEB4148ABCF3}"/>
                  </a:ext>
                </a:extLst>
              </p:cNvPr>
              <p:cNvCxnSpPr>
                <a:cxnSpLocks/>
              </p:cNvCxnSpPr>
              <p:nvPr/>
            </p:nvCxnSpPr>
            <p:spPr>
              <a:xfrm>
                <a:off x="6379028" y="1872343"/>
                <a:ext cx="979714"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19" name="Connettore 1 18">
                <a:extLst>
                  <a:ext uri="{FF2B5EF4-FFF2-40B4-BE49-F238E27FC236}">
                    <a16:creationId xmlns:a16="http://schemas.microsoft.com/office/drawing/2014/main" id="{755EFEBF-CB24-01C6-A5DD-FD449D82D2EF}"/>
                  </a:ext>
                </a:extLst>
              </p:cNvPr>
              <p:cNvCxnSpPr>
                <a:cxnSpLocks/>
              </p:cNvCxnSpPr>
              <p:nvPr/>
            </p:nvCxnSpPr>
            <p:spPr>
              <a:xfrm>
                <a:off x="7358742" y="1589314"/>
                <a:ext cx="0" cy="566058"/>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grpSp>
        <p:sp>
          <p:nvSpPr>
            <p:cNvPr id="16" name="CasellaDiTesto 15">
              <a:extLst>
                <a:ext uri="{FF2B5EF4-FFF2-40B4-BE49-F238E27FC236}">
                  <a16:creationId xmlns:a16="http://schemas.microsoft.com/office/drawing/2014/main" id="{6BB66F09-4CE2-C006-1EC2-BF66D836476E}"/>
                </a:ext>
              </a:extLst>
            </p:cNvPr>
            <p:cNvSpPr txBox="1"/>
            <p:nvPr/>
          </p:nvSpPr>
          <p:spPr>
            <a:xfrm>
              <a:off x="8261973" y="3585764"/>
              <a:ext cx="839973" cy="5524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K1</a:t>
              </a:r>
            </a:p>
          </p:txBody>
        </p:sp>
        <p:sp>
          <p:nvSpPr>
            <p:cNvPr id="17" name="CasellaDiTesto 16">
              <a:extLst>
                <a:ext uri="{FF2B5EF4-FFF2-40B4-BE49-F238E27FC236}">
                  <a16:creationId xmlns:a16="http://schemas.microsoft.com/office/drawing/2014/main" id="{E6CB0C1D-C581-ADD5-BF9E-E081A251961F}"/>
                </a:ext>
              </a:extLst>
            </p:cNvPr>
            <p:cNvSpPr txBox="1"/>
            <p:nvPr/>
          </p:nvSpPr>
          <p:spPr>
            <a:xfrm>
              <a:off x="6478895" y="4829658"/>
              <a:ext cx="726266" cy="494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K2</a:t>
              </a:r>
            </a:p>
          </p:txBody>
        </p:sp>
      </p:grpSp>
      <p:sp>
        <p:nvSpPr>
          <p:cNvPr id="40" name="Arco 39">
            <a:extLst>
              <a:ext uri="{FF2B5EF4-FFF2-40B4-BE49-F238E27FC236}">
                <a16:creationId xmlns:a16="http://schemas.microsoft.com/office/drawing/2014/main" id="{D1CFA974-E10F-0AB6-4426-A4C397AEFDB7}"/>
              </a:ext>
            </a:extLst>
          </p:cNvPr>
          <p:cNvSpPr/>
          <p:nvPr/>
        </p:nvSpPr>
        <p:spPr>
          <a:xfrm>
            <a:off x="6361325" y="5434907"/>
            <a:ext cx="598775" cy="1047427"/>
          </a:xfrm>
          <a:prstGeom prst="arc">
            <a:avLst>
              <a:gd name="adj1" fmla="val 16117370"/>
              <a:gd name="adj2" fmla="val 0"/>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CasellaDiTesto 40">
            <a:extLst>
              <a:ext uri="{FF2B5EF4-FFF2-40B4-BE49-F238E27FC236}">
                <a16:creationId xmlns:a16="http://schemas.microsoft.com/office/drawing/2014/main" id="{77BB0DC8-286B-AC74-1F64-884D87E24083}"/>
              </a:ext>
            </a:extLst>
          </p:cNvPr>
          <p:cNvSpPr txBox="1"/>
          <p:nvPr/>
        </p:nvSpPr>
        <p:spPr>
          <a:xfrm>
            <a:off x="5905110" y="4322577"/>
            <a:ext cx="108018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(Voltage)</a:t>
            </a:r>
          </a:p>
        </p:txBody>
      </p:sp>
      <p:sp>
        <p:nvSpPr>
          <p:cNvPr id="42" name="CasellaDiTesto 41">
            <a:extLst>
              <a:ext uri="{FF2B5EF4-FFF2-40B4-BE49-F238E27FC236}">
                <a16:creationId xmlns:a16="http://schemas.microsoft.com/office/drawing/2014/main" id="{759ABFCD-BB1B-483B-67E9-72E8D8FC7127}"/>
              </a:ext>
            </a:extLst>
          </p:cNvPr>
          <p:cNvSpPr txBox="1"/>
          <p:nvPr/>
        </p:nvSpPr>
        <p:spPr>
          <a:xfrm>
            <a:off x="4831443" y="4960213"/>
            <a:ext cx="121261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(Collector)</a:t>
            </a:r>
          </a:p>
        </p:txBody>
      </p:sp>
      <p:cxnSp>
        <p:nvCxnSpPr>
          <p:cNvPr id="44" name="Connettore 1 43">
            <a:extLst>
              <a:ext uri="{FF2B5EF4-FFF2-40B4-BE49-F238E27FC236}">
                <a16:creationId xmlns:a16="http://schemas.microsoft.com/office/drawing/2014/main" id="{A81A66E6-D849-154E-4FF0-E5247B938457}"/>
              </a:ext>
            </a:extLst>
          </p:cNvPr>
          <p:cNvCxnSpPr/>
          <p:nvPr/>
        </p:nvCxnSpPr>
        <p:spPr>
          <a:xfrm>
            <a:off x="336331" y="4223544"/>
            <a:ext cx="80404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1 44">
            <a:extLst>
              <a:ext uri="{FF2B5EF4-FFF2-40B4-BE49-F238E27FC236}">
                <a16:creationId xmlns:a16="http://schemas.microsoft.com/office/drawing/2014/main" id="{AA036158-BAB4-3E09-84D9-E555DB01FC27}"/>
              </a:ext>
            </a:extLst>
          </p:cNvPr>
          <p:cNvCxnSpPr>
            <a:cxnSpLocks/>
          </p:cNvCxnSpPr>
          <p:nvPr/>
        </p:nvCxnSpPr>
        <p:spPr>
          <a:xfrm>
            <a:off x="323974" y="1296637"/>
            <a:ext cx="9426649"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3B0A47B9-7143-25B1-E327-9D6C176AED5E}"/>
              </a:ext>
            </a:extLst>
          </p:cNvPr>
          <p:cNvSpPr txBox="1"/>
          <p:nvPr/>
        </p:nvSpPr>
        <p:spPr>
          <a:xfrm>
            <a:off x="10353092" y="959191"/>
            <a:ext cx="102560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Collector</a:t>
            </a:r>
          </a:p>
        </p:txBody>
      </p:sp>
      <p:sp>
        <p:nvSpPr>
          <p:cNvPr id="48" name="CasellaDiTesto 47">
            <a:extLst>
              <a:ext uri="{FF2B5EF4-FFF2-40B4-BE49-F238E27FC236}">
                <a16:creationId xmlns:a16="http://schemas.microsoft.com/office/drawing/2014/main" id="{92D0685D-3ED9-712C-A1D8-8AB30021728F}"/>
              </a:ext>
            </a:extLst>
          </p:cNvPr>
          <p:cNvSpPr txBox="1"/>
          <p:nvPr/>
        </p:nvSpPr>
        <p:spPr>
          <a:xfrm>
            <a:off x="204334" y="6627278"/>
            <a:ext cx="7152609" cy="261610"/>
          </a:xfrm>
          <a:prstGeom prst="rect">
            <a:avLst/>
          </a:prstGeom>
          <a:noFill/>
        </p:spPr>
        <p:txBody>
          <a:bodyPr wrap="square">
            <a:spAutoFit/>
          </a:bodyPr>
          <a:lstStyle/>
          <a:p>
            <a:pPr>
              <a:defRPr/>
            </a:pPr>
            <a:r>
              <a:rPr kumimoji="0" lang="en-US" sz="1100" b="1" i="1" u="none" strike="noStrike" kern="1200" cap="none" spc="0" normalizeH="0" baseline="0" noProof="0" dirty="0">
                <a:ln>
                  <a:noFill/>
                </a:ln>
                <a:effectLst/>
                <a:uLnTx/>
                <a:uFillTx/>
                <a:latin typeface="Avenir Next LT Pro"/>
                <a:ea typeface="+mn-ea"/>
                <a:cs typeface="+mn-cs"/>
              </a:rPr>
              <a:t>M. Angelucci et al., </a:t>
            </a:r>
            <a:r>
              <a:rPr kumimoji="0" lang="en-US" sz="1000" b="1" i="1" u="none" strike="noStrike" kern="1200" cap="none" spc="0" normalizeH="0" baseline="0" noProof="0" dirty="0">
                <a:ln>
                  <a:noFill/>
                </a:ln>
                <a:effectLst/>
                <a:uLnTx/>
                <a:uFillTx/>
                <a:latin typeface="Avenir Next LT Pro"/>
                <a:ea typeface="+mn-ea"/>
                <a:cs typeface="+mn-cs"/>
              </a:rPr>
              <a:t>ET-ISB Fall Workshop 2024 on ET-LF TM Tower Integration Concepts 19th - 20th Sept. 2024</a:t>
            </a:r>
            <a:r>
              <a:rPr lang="en-US" sz="1100" b="1" i="1" dirty="0">
                <a:latin typeface="Avenir Next LT Pro"/>
              </a:rPr>
              <a:t>.</a:t>
            </a:r>
            <a:endParaRPr kumimoji="0" lang="en-US" sz="1100" b="1" i="1" u="none" strike="noStrike" kern="1200" cap="none" spc="0" normalizeH="0" baseline="0" noProof="0" dirty="0">
              <a:ln>
                <a:noFill/>
              </a:ln>
              <a:effectLst/>
              <a:uLnTx/>
              <a:uFillTx/>
              <a:latin typeface="Avenir Next LT Pro"/>
              <a:ea typeface="+mn-ea"/>
              <a:cs typeface="+mn-cs"/>
            </a:endParaRPr>
          </a:p>
        </p:txBody>
      </p:sp>
      <p:pic>
        <p:nvPicPr>
          <p:cNvPr id="5" name="Picture 2">
            <a:extLst>
              <a:ext uri="{FF2B5EF4-FFF2-40B4-BE49-F238E27FC236}">
                <a16:creationId xmlns:a16="http://schemas.microsoft.com/office/drawing/2014/main" id="{7214BD84-3289-FAF0-39B0-841795CFFC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17188" y="164935"/>
            <a:ext cx="1065374" cy="5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1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C380-46E3-8547-9F1D-62997596049C}"/>
            </a:ext>
          </a:extLst>
        </p:cNvPr>
        <p:cNvGrpSpPr/>
        <p:nvPr/>
      </p:nvGrpSpPr>
      <p:grpSpPr>
        <a:xfrm>
          <a:off x="0" y="0"/>
          <a:ext cx="0" cy="0"/>
          <a:chOff x="0" y="0"/>
          <a:chExt cx="0" cy="0"/>
        </a:xfrm>
      </p:grpSpPr>
      <p:sp>
        <p:nvSpPr>
          <p:cNvPr id="12" name="CasellaDiTesto 11">
            <a:extLst>
              <a:ext uri="{FF2B5EF4-FFF2-40B4-BE49-F238E27FC236}">
                <a16:creationId xmlns:a16="http://schemas.microsoft.com/office/drawing/2014/main" id="{54B52ADC-4CBD-665E-F666-219CE147198A}"/>
              </a:ext>
            </a:extLst>
          </p:cNvPr>
          <p:cNvSpPr txBox="1"/>
          <p:nvPr/>
        </p:nvSpPr>
        <p:spPr>
          <a:xfrm>
            <a:off x="77678" y="1284539"/>
            <a:ext cx="12043118" cy="707886"/>
          </a:xfrm>
          <a:prstGeom prst="rect">
            <a:avLst/>
          </a:prstGeom>
          <a:solidFill>
            <a:schemeClr val="accent5"/>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000" kern="100" dirty="0">
                <a:effectLst/>
                <a:latin typeface="Times New Roman" panose="02020603050405020304" pitchFamily="18" charset="0"/>
                <a:ea typeface="Aptos" panose="020B0004020202020204" pitchFamily="34" charset="0"/>
                <a:cs typeface="Times New Roman" panose="02020603050405020304" pitchFamily="18" charset="0"/>
              </a:rPr>
              <a:t>SPOKE7: </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Protection and conservation of Cultural Heritage against climate changes, natural and anthropic risks</a:t>
            </a:r>
          </a:p>
          <a:p>
            <a:pPr algn="ct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									M. Romani L. </a:t>
            </a:r>
            <a:r>
              <a:rPr lang="en-GB" sz="2000" b="1" kern="100" dirty="0" err="1">
                <a:effectLst/>
                <a:latin typeface="Times New Roman" panose="02020603050405020304" pitchFamily="18" charset="0"/>
                <a:ea typeface="Aptos" panose="020B0004020202020204" pitchFamily="34" charset="0"/>
                <a:cs typeface="Times New Roman" panose="02020603050405020304" pitchFamily="18" charset="0"/>
              </a:rPr>
              <a:t>Pronti</a:t>
            </a: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b="1" dirty="0"/>
          </a:p>
        </p:txBody>
      </p:sp>
      <p:sp>
        <p:nvSpPr>
          <p:cNvPr id="21" name="CasellaDiTesto 20">
            <a:extLst>
              <a:ext uri="{FF2B5EF4-FFF2-40B4-BE49-F238E27FC236}">
                <a16:creationId xmlns:a16="http://schemas.microsoft.com/office/drawing/2014/main" id="{B77E9926-5A66-B678-6C33-354385B91FBB}"/>
              </a:ext>
            </a:extLst>
          </p:cNvPr>
          <p:cNvSpPr txBox="1"/>
          <p:nvPr/>
        </p:nvSpPr>
        <p:spPr>
          <a:xfrm>
            <a:off x="77678" y="-7216"/>
            <a:ext cx="4193777" cy="1015663"/>
          </a:xfrm>
          <a:prstGeom prst="rect">
            <a:avLst/>
          </a:prstGeom>
          <a:noFill/>
        </p:spPr>
        <p:txBody>
          <a:bodyPr wrap="none" rtlCol="0">
            <a:spAutoFit/>
          </a:bodyPr>
          <a:lstStyle/>
          <a:p>
            <a:r>
              <a:rPr lang="en-US" sz="4000" dirty="0"/>
              <a:t>CHANGES (PNRR)</a:t>
            </a:r>
          </a:p>
          <a:p>
            <a:r>
              <a:rPr lang="en-US" sz="2000" dirty="0"/>
              <a:t>(2023 - 2026)</a:t>
            </a:r>
          </a:p>
        </p:txBody>
      </p:sp>
      <p:pic>
        <p:nvPicPr>
          <p:cNvPr id="15" name="Immagine 14">
            <a:extLst>
              <a:ext uri="{FF2B5EF4-FFF2-40B4-BE49-F238E27FC236}">
                <a16:creationId xmlns:a16="http://schemas.microsoft.com/office/drawing/2014/main" id="{B320D479-4542-13D1-C057-5C19ABA095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9614" y="668396"/>
            <a:ext cx="919125" cy="492067"/>
          </a:xfrm>
          <a:prstGeom prst="rect">
            <a:avLst/>
          </a:prstGeom>
        </p:spPr>
      </p:pic>
      <p:sp>
        <p:nvSpPr>
          <p:cNvPr id="19" name="CasellaDiTesto 18">
            <a:extLst>
              <a:ext uri="{FF2B5EF4-FFF2-40B4-BE49-F238E27FC236}">
                <a16:creationId xmlns:a16="http://schemas.microsoft.com/office/drawing/2014/main" id="{B0D03C0E-ED3F-9913-DA76-52D51163C1BB}"/>
              </a:ext>
            </a:extLst>
          </p:cNvPr>
          <p:cNvSpPr txBox="1"/>
          <p:nvPr/>
        </p:nvSpPr>
        <p:spPr>
          <a:xfrm>
            <a:off x="77678" y="2017732"/>
            <a:ext cx="6164317" cy="1200329"/>
          </a:xfrm>
          <a:prstGeom prst="rect">
            <a:avLst/>
          </a:prstGeom>
          <a:noFill/>
        </p:spPr>
        <p:txBody>
          <a:bodyPr wrap="square" rtlCol="0">
            <a:spAutoFit/>
          </a:bodyPr>
          <a:lstStyle/>
          <a:p>
            <a:pPr algn="just"/>
            <a:r>
              <a:rPr lang="it-IT" dirty="0"/>
              <a:t>Studio e caratterizzazione di materiali costitutivi, e dei prodotti di degrado, per attività di autenticazione, restauro e conservazione di beni culturali, tramite tecniche di imaging (IR, UV) e misure spettroscopiche (IR, UV, </a:t>
            </a:r>
            <a:r>
              <a:rPr lang="it-IT" dirty="0" err="1"/>
              <a:t>Xray</a:t>
            </a:r>
            <a:r>
              <a:rPr lang="it-IT" dirty="0"/>
              <a:t>).</a:t>
            </a:r>
          </a:p>
        </p:txBody>
      </p:sp>
      <p:pic>
        <p:nvPicPr>
          <p:cNvPr id="3" name="Immagine 2">
            <a:extLst>
              <a:ext uri="{FF2B5EF4-FFF2-40B4-BE49-F238E27FC236}">
                <a16:creationId xmlns:a16="http://schemas.microsoft.com/office/drawing/2014/main" id="{4B904177-D5AA-DAA7-F5EE-AF1DECF3BC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3664" y="2116501"/>
            <a:ext cx="4482326" cy="2214780"/>
          </a:xfrm>
          <a:prstGeom prst="rect">
            <a:avLst/>
          </a:prstGeom>
          <a:noFill/>
        </p:spPr>
      </p:pic>
      <p:pic>
        <p:nvPicPr>
          <p:cNvPr id="2" name="Immagine 1">
            <a:extLst>
              <a:ext uri="{FF2B5EF4-FFF2-40B4-BE49-F238E27FC236}">
                <a16:creationId xmlns:a16="http://schemas.microsoft.com/office/drawing/2014/main" id="{DD2D3968-51B2-9D57-1709-6021E7C534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1603" y="575322"/>
            <a:ext cx="900778" cy="675584"/>
          </a:xfrm>
          <a:prstGeom prst="rect">
            <a:avLst/>
          </a:prstGeom>
        </p:spPr>
      </p:pic>
      <p:pic>
        <p:nvPicPr>
          <p:cNvPr id="14" name="Immagine 13">
            <a:extLst>
              <a:ext uri="{FF2B5EF4-FFF2-40B4-BE49-F238E27FC236}">
                <a16:creationId xmlns:a16="http://schemas.microsoft.com/office/drawing/2014/main" id="{230096DC-550A-E728-E332-9784F81235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242" y="4394695"/>
            <a:ext cx="1426360" cy="1142807"/>
          </a:xfrm>
          <a:prstGeom prst="rect">
            <a:avLst/>
          </a:prstGeom>
        </p:spPr>
      </p:pic>
      <p:pic>
        <p:nvPicPr>
          <p:cNvPr id="20" name="Immagine 19">
            <a:extLst>
              <a:ext uri="{FF2B5EF4-FFF2-40B4-BE49-F238E27FC236}">
                <a16:creationId xmlns:a16="http://schemas.microsoft.com/office/drawing/2014/main" id="{23536FF0-1559-6327-A7A6-3ACD14B8E3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19247" y="4394694"/>
            <a:ext cx="1437167" cy="1142807"/>
          </a:xfrm>
          <a:prstGeom prst="rect">
            <a:avLst/>
          </a:prstGeom>
        </p:spPr>
      </p:pic>
      <p:pic>
        <p:nvPicPr>
          <p:cNvPr id="22" name="Immagine 21">
            <a:extLst>
              <a:ext uri="{FF2B5EF4-FFF2-40B4-BE49-F238E27FC236}">
                <a16:creationId xmlns:a16="http://schemas.microsoft.com/office/drawing/2014/main" id="{AB82B435-3DF9-5735-8A7C-20ECF17730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26419" y="5606672"/>
            <a:ext cx="1422821" cy="1153873"/>
          </a:xfrm>
          <a:prstGeom prst="rect">
            <a:avLst/>
          </a:prstGeom>
        </p:spPr>
      </p:pic>
      <p:pic>
        <p:nvPicPr>
          <p:cNvPr id="23" name="Immagine 22">
            <a:extLst>
              <a:ext uri="{FF2B5EF4-FFF2-40B4-BE49-F238E27FC236}">
                <a16:creationId xmlns:a16="http://schemas.microsoft.com/office/drawing/2014/main" id="{AF800444-EA01-8A13-32C2-EF810254D06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535242" y="5618708"/>
            <a:ext cx="1440748" cy="1170652"/>
          </a:xfrm>
          <a:prstGeom prst="rect">
            <a:avLst/>
          </a:prstGeom>
        </p:spPr>
      </p:pic>
      <p:sp>
        <p:nvSpPr>
          <p:cNvPr id="9" name="CasellaDiTesto 8">
            <a:extLst>
              <a:ext uri="{FF2B5EF4-FFF2-40B4-BE49-F238E27FC236}">
                <a16:creationId xmlns:a16="http://schemas.microsoft.com/office/drawing/2014/main" id="{E8A940E9-AA15-BCF8-97BD-53EFD2091F5D}"/>
              </a:ext>
            </a:extLst>
          </p:cNvPr>
          <p:cNvSpPr txBox="1"/>
          <p:nvPr/>
        </p:nvSpPr>
        <p:spPr>
          <a:xfrm>
            <a:off x="73736" y="3187715"/>
            <a:ext cx="6172200" cy="1754326"/>
          </a:xfrm>
          <a:prstGeom prst="rect">
            <a:avLst/>
          </a:prstGeom>
          <a:noFill/>
        </p:spPr>
        <p:txBody>
          <a:bodyPr wrap="square">
            <a:spAutoFit/>
          </a:bodyPr>
          <a:lstStyle/>
          <a:p>
            <a:pPr marL="285750" indent="-285750" algn="just">
              <a:buFont typeface="Arial" panose="020B0604020202020204" pitchFamily="34" charset="0"/>
              <a:buChar char="•"/>
            </a:pP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Sviluppo di un protocollo per la valutazione dello stato di conservazione della Domus di “Vigna Guidi” presso il sito archeologico delle “Terme di Caracalla (Roma)”, funzionale alla conservazione preventiva del sito.</a:t>
            </a:r>
          </a:p>
          <a:p>
            <a:pPr marL="285750" indent="-285750" algn="just">
              <a:buFont typeface="Arial" panose="020B0604020202020204" pitchFamily="34" charset="0"/>
              <a:buChar char="•"/>
            </a:pP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Valutazione e monitoraggio dei processi di pulitura su un dipinto su tavola ‘Madonna in trono con Bambino’</a:t>
            </a:r>
            <a:endParaRPr lang="en-US" i="1" dirty="0"/>
          </a:p>
        </p:txBody>
      </p:sp>
      <p:pic>
        <p:nvPicPr>
          <p:cNvPr id="13" name="Immagine 12">
            <a:extLst>
              <a:ext uri="{FF2B5EF4-FFF2-40B4-BE49-F238E27FC236}">
                <a16:creationId xmlns:a16="http://schemas.microsoft.com/office/drawing/2014/main" id="{AFC3951C-4781-2129-F30E-D7BC90409D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8209" y="4942532"/>
            <a:ext cx="3908181" cy="1755962"/>
          </a:xfrm>
          <a:prstGeom prst="rect">
            <a:avLst/>
          </a:prstGeom>
        </p:spPr>
      </p:pic>
      <p:grpSp>
        <p:nvGrpSpPr>
          <p:cNvPr id="16" name="Gruppo 15">
            <a:extLst>
              <a:ext uri="{FF2B5EF4-FFF2-40B4-BE49-F238E27FC236}">
                <a16:creationId xmlns:a16="http://schemas.microsoft.com/office/drawing/2014/main" id="{EA11480E-87B8-B475-98E5-E6DCE8CFC993}"/>
              </a:ext>
            </a:extLst>
          </p:cNvPr>
          <p:cNvGrpSpPr/>
          <p:nvPr/>
        </p:nvGrpSpPr>
        <p:grpSpPr>
          <a:xfrm>
            <a:off x="5230863" y="4622327"/>
            <a:ext cx="3715933" cy="2065065"/>
            <a:chOff x="107660" y="3421209"/>
            <a:chExt cx="2283530" cy="1269032"/>
          </a:xfrm>
        </p:grpSpPr>
        <p:pic>
          <p:nvPicPr>
            <p:cNvPr id="17" name="Immagine 16" descr="Immagine che contiene testo, software, diagramma, Software multimediale&#10;&#10;Descrizione generata automaticamente">
              <a:extLst>
                <a:ext uri="{FF2B5EF4-FFF2-40B4-BE49-F238E27FC236}">
                  <a16:creationId xmlns:a16="http://schemas.microsoft.com/office/drawing/2014/main" id="{25B00008-E6E1-2BF0-6520-B3F160BE33F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107660" y="3421209"/>
              <a:ext cx="2283530" cy="1269032"/>
            </a:xfrm>
            <a:prstGeom prst="rect">
              <a:avLst/>
            </a:prstGeom>
            <a:ln>
              <a:noFill/>
            </a:ln>
            <a:extLst>
              <a:ext uri="{53640926-AAD7-44D8-BBD7-CCE9431645EC}">
                <a14:shadowObscured xmlns:a14="http://schemas.microsoft.com/office/drawing/2010/main"/>
              </a:ext>
            </a:extLst>
          </p:spPr>
        </p:pic>
        <p:sp>
          <p:nvSpPr>
            <p:cNvPr id="18" name="Rettangolo 17">
              <a:extLst>
                <a:ext uri="{FF2B5EF4-FFF2-40B4-BE49-F238E27FC236}">
                  <a16:creationId xmlns:a16="http://schemas.microsoft.com/office/drawing/2014/main" id="{628A8B1B-094D-E5D9-5656-7CDD0BAE3064}"/>
                </a:ext>
              </a:extLst>
            </p:cNvPr>
            <p:cNvSpPr/>
            <p:nvPr/>
          </p:nvSpPr>
          <p:spPr>
            <a:xfrm>
              <a:off x="293370" y="3467100"/>
              <a:ext cx="354330" cy="1943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aphicFrame>
        <p:nvGraphicFramePr>
          <p:cNvPr id="4" name="Tabella 3">
            <a:extLst>
              <a:ext uri="{FF2B5EF4-FFF2-40B4-BE49-F238E27FC236}">
                <a16:creationId xmlns:a16="http://schemas.microsoft.com/office/drawing/2014/main" id="{4CE5180C-539F-F1AD-E388-1286369D659C}"/>
              </a:ext>
            </a:extLst>
          </p:cNvPr>
          <p:cNvGraphicFramePr>
            <a:graphicFrameLocks noGrp="1"/>
          </p:cNvGraphicFramePr>
          <p:nvPr>
            <p:extLst>
              <p:ext uri="{D42A27DB-BD31-4B8C-83A1-F6EECF244321}">
                <p14:modId xmlns:p14="http://schemas.microsoft.com/office/powerpoint/2010/main" val="1410777502"/>
              </p:ext>
            </p:extLst>
          </p:nvPr>
        </p:nvGraphicFramePr>
        <p:xfrm>
          <a:off x="5117128" y="348366"/>
          <a:ext cx="6749716" cy="567690"/>
        </p:xfrm>
        <a:graphic>
          <a:graphicData uri="http://schemas.openxmlformats.org/drawingml/2006/table">
            <a:tbl>
              <a:tblPr>
                <a:tableStyleId>{5C22544A-7EE6-4342-B048-85BDC9FD1C3A}</a:tableStyleId>
              </a:tblPr>
              <a:tblGrid>
                <a:gridCol w="2994419">
                  <a:extLst>
                    <a:ext uri="{9D8B030D-6E8A-4147-A177-3AD203B41FA5}">
                      <a16:colId xmlns:a16="http://schemas.microsoft.com/office/drawing/2014/main" val="521769431"/>
                    </a:ext>
                  </a:extLst>
                </a:gridCol>
                <a:gridCol w="1067683">
                  <a:extLst>
                    <a:ext uri="{9D8B030D-6E8A-4147-A177-3AD203B41FA5}">
                      <a16:colId xmlns:a16="http://schemas.microsoft.com/office/drawing/2014/main" val="487243679"/>
                    </a:ext>
                  </a:extLst>
                </a:gridCol>
                <a:gridCol w="1619931">
                  <a:extLst>
                    <a:ext uri="{9D8B030D-6E8A-4147-A177-3AD203B41FA5}">
                      <a16:colId xmlns:a16="http://schemas.microsoft.com/office/drawing/2014/main" val="3654285387"/>
                    </a:ext>
                  </a:extLst>
                </a:gridCol>
                <a:gridCol w="1067683">
                  <a:extLst>
                    <a:ext uri="{9D8B030D-6E8A-4147-A177-3AD203B41FA5}">
                      <a16:colId xmlns:a16="http://schemas.microsoft.com/office/drawing/2014/main" val="2766399747"/>
                    </a:ext>
                  </a:extLst>
                </a:gridCol>
              </a:tblGrid>
              <a:tr h="228600">
                <a:tc>
                  <a:txBody>
                    <a:bodyPr/>
                    <a:lstStyle/>
                    <a:p>
                      <a:pPr algn="ctr" fontAlgn="ct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G. Viviani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M. Pietropaoli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V. Sciarra</a:t>
                      </a:r>
                      <a:endParaRPr lang="it-IT"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2664381444"/>
                  </a:ext>
                </a:extLst>
              </a:tr>
              <a:tr h="228600">
                <a:tc>
                  <a:txBody>
                    <a:bodyPr/>
                    <a:lstStyle/>
                    <a:p>
                      <a:pPr algn="ctr" fontAlgn="ctr"/>
                      <a:r>
                        <a:rPr lang="it-IT" sz="1800" u="none" strike="noStrike" dirty="0">
                          <a:effectLst/>
                        </a:rPr>
                        <a:t>CHANGES (PNRR)</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1.5</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0.5</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0.5</a:t>
                      </a:r>
                      <a:endParaRPr lang="it-IT"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054623767"/>
                  </a:ext>
                </a:extLst>
              </a:tr>
            </a:tbl>
          </a:graphicData>
        </a:graphic>
      </p:graphicFrame>
    </p:spTree>
    <p:extLst>
      <p:ext uri="{BB962C8B-B14F-4D97-AF65-F5344CB8AC3E}">
        <p14:creationId xmlns:p14="http://schemas.microsoft.com/office/powerpoint/2010/main" val="226340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832500EE-16AF-FBF2-2190-8687CF8F9659}"/>
              </a:ext>
            </a:extLst>
          </p:cNvPr>
          <p:cNvGraphicFramePr>
            <a:graphicFrameLocks noGrp="1"/>
          </p:cNvGraphicFramePr>
          <p:nvPr>
            <p:extLst>
              <p:ext uri="{D42A27DB-BD31-4B8C-83A1-F6EECF244321}">
                <p14:modId xmlns:p14="http://schemas.microsoft.com/office/powerpoint/2010/main" val="1097542715"/>
              </p:ext>
            </p:extLst>
          </p:nvPr>
        </p:nvGraphicFramePr>
        <p:xfrm>
          <a:off x="3281651" y="5895266"/>
          <a:ext cx="6290918" cy="884928"/>
        </p:xfrm>
        <a:graphic>
          <a:graphicData uri="http://schemas.openxmlformats.org/drawingml/2006/table">
            <a:tbl>
              <a:tblPr>
                <a:tableStyleId>{5C22544A-7EE6-4342-B048-85BDC9FD1C3A}</a:tableStyleId>
              </a:tblPr>
              <a:tblGrid>
                <a:gridCol w="2790880">
                  <a:extLst>
                    <a:ext uri="{9D8B030D-6E8A-4147-A177-3AD203B41FA5}">
                      <a16:colId xmlns:a16="http://schemas.microsoft.com/office/drawing/2014/main" val="1410780408"/>
                    </a:ext>
                  </a:extLst>
                </a:gridCol>
                <a:gridCol w="995109">
                  <a:extLst>
                    <a:ext uri="{9D8B030D-6E8A-4147-A177-3AD203B41FA5}">
                      <a16:colId xmlns:a16="http://schemas.microsoft.com/office/drawing/2014/main" val="1791624962"/>
                    </a:ext>
                  </a:extLst>
                </a:gridCol>
                <a:gridCol w="1509820">
                  <a:extLst>
                    <a:ext uri="{9D8B030D-6E8A-4147-A177-3AD203B41FA5}">
                      <a16:colId xmlns:a16="http://schemas.microsoft.com/office/drawing/2014/main" val="373890038"/>
                    </a:ext>
                  </a:extLst>
                </a:gridCol>
                <a:gridCol w="995109">
                  <a:extLst>
                    <a:ext uri="{9D8B030D-6E8A-4147-A177-3AD203B41FA5}">
                      <a16:colId xmlns:a16="http://schemas.microsoft.com/office/drawing/2014/main" val="1874217121"/>
                    </a:ext>
                  </a:extLst>
                </a:gridCol>
              </a:tblGrid>
              <a:tr h="215690">
                <a:tc>
                  <a:txBody>
                    <a:bodyPr/>
                    <a:lstStyle/>
                    <a:p>
                      <a:pPr algn="ctr" fontAlgn="ctr"/>
                      <a:endParaRPr lang="it-IT" sz="1400" b="0" i="0" u="none" strike="noStrike" dirty="0">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G. Viviani</a:t>
                      </a:r>
                      <a:endParaRPr lang="it-IT" sz="1400" b="0" i="0" u="none" strike="noStrike">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M. Pietropaoli</a:t>
                      </a:r>
                      <a:endParaRPr lang="it-IT" sz="1400" b="0" i="0" u="none" strike="noStrike">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dirty="0">
                          <a:effectLst/>
                        </a:rPr>
                        <a:t>V. Sciarra</a:t>
                      </a:r>
                      <a:endParaRPr lang="it-IT" sz="1400" b="0" i="0" u="none" strike="noStrike" dirty="0">
                        <a:solidFill>
                          <a:srgbClr val="000000"/>
                        </a:solidFill>
                        <a:effectLst/>
                        <a:latin typeface="Aptos" panose="020B0004020202020204" pitchFamily="34" charset="0"/>
                      </a:endParaRPr>
                    </a:p>
                  </a:txBody>
                  <a:tcPr marL="8659" marR="8659" marT="7872" marB="0" anchor="ctr"/>
                </a:tc>
                <a:extLst>
                  <a:ext uri="{0D108BD9-81ED-4DB2-BD59-A6C34878D82A}">
                    <a16:rowId xmlns:a16="http://schemas.microsoft.com/office/drawing/2014/main" val="1266062056"/>
                  </a:ext>
                </a:extLst>
              </a:tr>
              <a:tr h="215690">
                <a:tc>
                  <a:txBody>
                    <a:bodyPr/>
                    <a:lstStyle/>
                    <a:p>
                      <a:pPr algn="ctr" fontAlgn="ctr"/>
                      <a:r>
                        <a:rPr lang="it-IT" sz="1400" u="none" strike="noStrike" dirty="0">
                          <a:effectLst/>
                        </a:rPr>
                        <a:t>ET – Italia @ LNF</a:t>
                      </a:r>
                      <a:endParaRPr lang="it-IT" sz="1400" b="0" i="0" u="none" strike="noStrike" dirty="0">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dirty="0">
                          <a:effectLst/>
                        </a:rPr>
                        <a:t>1</a:t>
                      </a:r>
                      <a:endParaRPr lang="it-IT" sz="1400" b="0" i="0" u="none" strike="noStrike" dirty="0">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1</a:t>
                      </a:r>
                      <a:endParaRPr lang="it-IT" sz="1400" b="0" i="0" u="none" strike="noStrike">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1.5</a:t>
                      </a:r>
                      <a:endParaRPr lang="it-IT" sz="1400" b="0" i="0" u="none" strike="noStrike">
                        <a:solidFill>
                          <a:srgbClr val="000000"/>
                        </a:solidFill>
                        <a:effectLst/>
                        <a:latin typeface="Aptos" panose="020B0004020202020204" pitchFamily="34" charset="0"/>
                      </a:endParaRPr>
                    </a:p>
                  </a:txBody>
                  <a:tcPr marL="8659" marR="8659" marT="7872" marB="0" anchor="ctr"/>
                </a:tc>
                <a:extLst>
                  <a:ext uri="{0D108BD9-81ED-4DB2-BD59-A6C34878D82A}">
                    <a16:rowId xmlns:a16="http://schemas.microsoft.com/office/drawing/2014/main" val="547550108"/>
                  </a:ext>
                </a:extLst>
              </a:tr>
              <a:tr h="215690">
                <a:tc>
                  <a:txBody>
                    <a:bodyPr/>
                    <a:lstStyle/>
                    <a:p>
                      <a:pPr algn="ctr" fontAlgn="ctr"/>
                      <a:r>
                        <a:rPr lang="it-IT" sz="1400" u="none" strike="noStrike" dirty="0">
                          <a:effectLst/>
                        </a:rPr>
                        <a:t>CHANGES (PNRR)</a:t>
                      </a:r>
                      <a:endParaRPr lang="it-IT" sz="1400" b="0" i="0" u="none" strike="noStrike" dirty="0">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1.5</a:t>
                      </a:r>
                      <a:endParaRPr lang="it-IT" sz="1400" b="0" i="0" u="none" strike="noStrike">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0.5</a:t>
                      </a:r>
                      <a:endParaRPr lang="it-IT" sz="1400" b="0" i="0" u="none" strike="noStrike">
                        <a:solidFill>
                          <a:srgbClr val="000000"/>
                        </a:solidFill>
                        <a:effectLst/>
                        <a:latin typeface="Aptos" panose="020B0004020202020204" pitchFamily="34" charset="0"/>
                      </a:endParaRPr>
                    </a:p>
                  </a:txBody>
                  <a:tcPr marL="8659" marR="8659" marT="7872" marB="0" anchor="ctr"/>
                </a:tc>
                <a:tc>
                  <a:txBody>
                    <a:bodyPr/>
                    <a:lstStyle/>
                    <a:p>
                      <a:pPr algn="ctr" fontAlgn="ctr"/>
                      <a:r>
                        <a:rPr lang="it-IT" sz="1400" u="none" strike="noStrike">
                          <a:effectLst/>
                        </a:rPr>
                        <a:t>0.5</a:t>
                      </a:r>
                      <a:endParaRPr lang="it-IT" sz="1400" b="0" i="0" u="none" strike="noStrike">
                        <a:solidFill>
                          <a:srgbClr val="000000"/>
                        </a:solidFill>
                        <a:effectLst/>
                        <a:latin typeface="Aptos" panose="020B0004020202020204" pitchFamily="34" charset="0"/>
                      </a:endParaRPr>
                    </a:p>
                  </a:txBody>
                  <a:tcPr marL="8659" marR="8659" marT="7872" marB="0" anchor="ctr"/>
                </a:tc>
                <a:extLst>
                  <a:ext uri="{0D108BD9-81ED-4DB2-BD59-A6C34878D82A}">
                    <a16:rowId xmlns:a16="http://schemas.microsoft.com/office/drawing/2014/main" val="165477089"/>
                  </a:ext>
                </a:extLst>
              </a:tr>
              <a:tr h="215690">
                <a:tc>
                  <a:txBody>
                    <a:bodyPr/>
                    <a:lstStyle/>
                    <a:p>
                      <a:pPr algn="ctr" fontAlgn="ctr"/>
                      <a:r>
                        <a:rPr lang="it-IT" sz="1400" b="1" u="none" strike="noStrike" dirty="0">
                          <a:solidFill>
                            <a:schemeClr val="tx2">
                              <a:lumMod val="75000"/>
                              <a:lumOff val="25000"/>
                            </a:schemeClr>
                          </a:solidFill>
                          <a:effectLst/>
                        </a:rPr>
                        <a:t>Totale</a:t>
                      </a:r>
                      <a:endParaRPr lang="it-IT" sz="1400" b="1" i="0" u="none" strike="noStrike" dirty="0">
                        <a:solidFill>
                          <a:schemeClr val="tx2">
                            <a:lumMod val="75000"/>
                            <a:lumOff val="25000"/>
                          </a:schemeClr>
                        </a:solidFill>
                        <a:effectLst/>
                        <a:latin typeface="Aptos" panose="020B0004020202020204" pitchFamily="34" charset="0"/>
                      </a:endParaRPr>
                    </a:p>
                  </a:txBody>
                  <a:tcPr marL="8659" marR="8659" marT="7872" marB="0" anchor="ctr"/>
                </a:tc>
                <a:tc>
                  <a:txBody>
                    <a:bodyPr/>
                    <a:lstStyle/>
                    <a:p>
                      <a:pPr algn="ctr" fontAlgn="ctr"/>
                      <a:r>
                        <a:rPr lang="it-IT" sz="1400" b="1" u="none" strike="noStrike" dirty="0">
                          <a:solidFill>
                            <a:schemeClr val="tx2">
                              <a:lumMod val="75000"/>
                              <a:lumOff val="25000"/>
                            </a:schemeClr>
                          </a:solidFill>
                          <a:effectLst/>
                        </a:rPr>
                        <a:t>2.5</a:t>
                      </a:r>
                      <a:endParaRPr lang="it-IT" sz="1400" b="1" i="0" u="none" strike="noStrike" dirty="0">
                        <a:solidFill>
                          <a:schemeClr val="tx2">
                            <a:lumMod val="75000"/>
                            <a:lumOff val="25000"/>
                          </a:schemeClr>
                        </a:solidFill>
                        <a:effectLst/>
                        <a:latin typeface="Aptos" panose="020B0004020202020204" pitchFamily="34" charset="0"/>
                      </a:endParaRPr>
                    </a:p>
                  </a:txBody>
                  <a:tcPr marL="8659" marR="8659" marT="7872" marB="0" anchor="ctr"/>
                </a:tc>
                <a:tc>
                  <a:txBody>
                    <a:bodyPr/>
                    <a:lstStyle/>
                    <a:p>
                      <a:pPr algn="ctr" fontAlgn="ctr"/>
                      <a:r>
                        <a:rPr lang="it-IT" sz="1400" b="1" u="none" strike="noStrike" dirty="0">
                          <a:solidFill>
                            <a:schemeClr val="tx2">
                              <a:lumMod val="75000"/>
                              <a:lumOff val="25000"/>
                            </a:schemeClr>
                          </a:solidFill>
                          <a:effectLst/>
                        </a:rPr>
                        <a:t>1.5</a:t>
                      </a:r>
                      <a:endParaRPr lang="it-IT" sz="1400" b="1" i="0" u="none" strike="noStrike" dirty="0">
                        <a:solidFill>
                          <a:schemeClr val="tx2">
                            <a:lumMod val="75000"/>
                            <a:lumOff val="25000"/>
                          </a:schemeClr>
                        </a:solidFill>
                        <a:effectLst/>
                        <a:latin typeface="Aptos" panose="020B0004020202020204" pitchFamily="34" charset="0"/>
                      </a:endParaRPr>
                    </a:p>
                  </a:txBody>
                  <a:tcPr marL="8659" marR="8659" marT="7872" marB="0" anchor="ctr"/>
                </a:tc>
                <a:tc>
                  <a:txBody>
                    <a:bodyPr/>
                    <a:lstStyle/>
                    <a:p>
                      <a:pPr algn="ctr" fontAlgn="ctr"/>
                      <a:r>
                        <a:rPr lang="it-IT" sz="1400" b="1" u="none" strike="noStrike" dirty="0">
                          <a:solidFill>
                            <a:schemeClr val="tx2">
                              <a:lumMod val="75000"/>
                              <a:lumOff val="25000"/>
                            </a:schemeClr>
                          </a:solidFill>
                          <a:effectLst/>
                        </a:rPr>
                        <a:t>2</a:t>
                      </a:r>
                      <a:endParaRPr lang="it-IT" sz="1400" b="1" i="0" u="none" strike="noStrike" dirty="0">
                        <a:solidFill>
                          <a:schemeClr val="tx2">
                            <a:lumMod val="75000"/>
                            <a:lumOff val="25000"/>
                          </a:schemeClr>
                        </a:solidFill>
                        <a:effectLst/>
                        <a:latin typeface="Aptos" panose="020B0004020202020204" pitchFamily="34" charset="0"/>
                      </a:endParaRPr>
                    </a:p>
                  </a:txBody>
                  <a:tcPr marL="8659" marR="8659" marT="7872" marB="0" anchor="ctr"/>
                </a:tc>
                <a:extLst>
                  <a:ext uri="{0D108BD9-81ED-4DB2-BD59-A6C34878D82A}">
                    <a16:rowId xmlns:a16="http://schemas.microsoft.com/office/drawing/2014/main" val="4196285000"/>
                  </a:ext>
                </a:extLst>
              </a:tr>
            </a:tbl>
          </a:graphicData>
        </a:graphic>
      </p:graphicFrame>
      <p:sp>
        <p:nvSpPr>
          <p:cNvPr id="9" name="CasellaDiTesto 8">
            <a:extLst>
              <a:ext uri="{FF2B5EF4-FFF2-40B4-BE49-F238E27FC236}">
                <a16:creationId xmlns:a16="http://schemas.microsoft.com/office/drawing/2014/main" id="{A5E296AF-94AA-5CA0-33B4-E66E32192E39}"/>
              </a:ext>
            </a:extLst>
          </p:cNvPr>
          <p:cNvSpPr txBox="1"/>
          <p:nvPr/>
        </p:nvSpPr>
        <p:spPr>
          <a:xfrm>
            <a:off x="77678" y="545693"/>
            <a:ext cx="5620737" cy="1169551"/>
          </a:xfrm>
          <a:prstGeom prst="rect">
            <a:avLst/>
          </a:prstGeom>
          <a:noFill/>
        </p:spPr>
        <p:txBody>
          <a:bodyPr wrap="square" rtlCol="0">
            <a:spAutoFit/>
          </a:bodyPr>
          <a:lstStyle/>
          <a:p>
            <a:pPr marL="285750" indent="-285750" algn="just">
              <a:buFont typeface="Arial" panose="020B0604020202020204" pitchFamily="34" charset="0"/>
              <a:buChar char="•"/>
            </a:pPr>
            <a:r>
              <a:rPr lang="it-IT" sz="1400" dirty="0"/>
              <a:t>Installazione e test funzionamento sistema sperimentale per misure SEY e di caricamento su campioni da 1 inch </a:t>
            </a:r>
            <a:r>
              <a:rPr lang="it-IT" sz="1400" b="1" u="sng" dirty="0"/>
              <a:t>(Viviani, Pietropaoli)</a:t>
            </a:r>
          </a:p>
          <a:p>
            <a:pPr marL="285750" indent="-285750">
              <a:buFont typeface="Arial" panose="020B0604020202020204" pitchFamily="34" charset="0"/>
              <a:buChar char="•"/>
            </a:pPr>
            <a:endParaRPr lang="it-IT" sz="1400" b="1" dirty="0"/>
          </a:p>
          <a:p>
            <a:pPr marL="285750" indent="-285750">
              <a:buFont typeface="Arial" panose="020B0604020202020204" pitchFamily="34" charset="0"/>
              <a:buChar char="•"/>
            </a:pPr>
            <a:r>
              <a:rPr lang="it-IT" sz="1400" dirty="0"/>
              <a:t>Realizzazione software per gestione e acquisizione dati </a:t>
            </a:r>
            <a:r>
              <a:rPr lang="it-IT" sz="1400" b="1" dirty="0"/>
              <a:t>(Sciarra)</a:t>
            </a:r>
          </a:p>
        </p:txBody>
      </p:sp>
      <p:sp>
        <p:nvSpPr>
          <p:cNvPr id="12" name="CasellaDiTesto 11">
            <a:extLst>
              <a:ext uri="{FF2B5EF4-FFF2-40B4-BE49-F238E27FC236}">
                <a16:creationId xmlns:a16="http://schemas.microsoft.com/office/drawing/2014/main" id="{435FF47F-21B3-C34D-60F6-62F8B99CC08E}"/>
              </a:ext>
            </a:extLst>
          </p:cNvPr>
          <p:cNvSpPr txBox="1"/>
          <p:nvPr/>
        </p:nvSpPr>
        <p:spPr>
          <a:xfrm>
            <a:off x="74441" y="22319"/>
            <a:ext cx="12043118" cy="50783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en-US" sz="1600" dirty="0"/>
              <a:t>WP 9.3.1: Frost mitigation and Electrostatic Charging </a:t>
            </a:r>
          </a:p>
          <a:p>
            <a:pPr algn="r"/>
            <a:r>
              <a:rPr lang="en-US" sz="1100" i="1" dirty="0"/>
              <a:t> </a:t>
            </a:r>
          </a:p>
        </p:txBody>
      </p:sp>
      <p:sp>
        <p:nvSpPr>
          <p:cNvPr id="14" name="CasellaDiTesto 13">
            <a:extLst>
              <a:ext uri="{FF2B5EF4-FFF2-40B4-BE49-F238E27FC236}">
                <a16:creationId xmlns:a16="http://schemas.microsoft.com/office/drawing/2014/main" id="{96A69517-0D9A-39CE-DB5A-FC91B511582E}"/>
              </a:ext>
            </a:extLst>
          </p:cNvPr>
          <p:cNvSpPr txBox="1"/>
          <p:nvPr/>
        </p:nvSpPr>
        <p:spPr>
          <a:xfrm>
            <a:off x="4266872" y="166036"/>
            <a:ext cx="1227644" cy="307777"/>
          </a:xfrm>
          <a:prstGeom prst="rect">
            <a:avLst/>
          </a:prstGeom>
          <a:noFill/>
        </p:spPr>
        <p:txBody>
          <a:bodyPr wrap="none" rtlCol="0">
            <a:spAutoFit/>
          </a:bodyPr>
          <a:lstStyle/>
          <a:p>
            <a:r>
              <a:rPr lang="en-US" sz="1400" b="1" dirty="0">
                <a:solidFill>
                  <a:schemeClr val="bg1"/>
                </a:solidFill>
              </a:rPr>
              <a:t>M. Angelucci</a:t>
            </a:r>
          </a:p>
        </p:txBody>
      </p:sp>
      <p:sp>
        <p:nvSpPr>
          <p:cNvPr id="15" name="CasellaDiTesto 14">
            <a:extLst>
              <a:ext uri="{FF2B5EF4-FFF2-40B4-BE49-F238E27FC236}">
                <a16:creationId xmlns:a16="http://schemas.microsoft.com/office/drawing/2014/main" id="{2DA0D1A9-919D-9057-886B-118791334FF8}"/>
              </a:ext>
            </a:extLst>
          </p:cNvPr>
          <p:cNvSpPr txBox="1"/>
          <p:nvPr/>
        </p:nvSpPr>
        <p:spPr>
          <a:xfrm>
            <a:off x="6022848" y="545693"/>
            <a:ext cx="2959529" cy="954107"/>
          </a:xfrm>
          <a:prstGeom prst="rect">
            <a:avLst/>
          </a:prstGeom>
          <a:noFill/>
        </p:spPr>
        <p:txBody>
          <a:bodyPr wrap="square" rtlCol="0">
            <a:spAutoFit/>
          </a:bodyPr>
          <a:lstStyle/>
          <a:p>
            <a:pPr marL="285750" indent="-285750">
              <a:buFont typeface="Arial" panose="020B0604020202020204" pitchFamily="34" charset="0"/>
              <a:buChar char="•"/>
            </a:pPr>
            <a:r>
              <a:rPr lang="it-IT" sz="1400" i="1" dirty="0"/>
              <a:t>Camere da UHV</a:t>
            </a:r>
          </a:p>
          <a:p>
            <a:pPr marL="285750" indent="-285750">
              <a:buFont typeface="Arial" panose="020B0604020202020204" pitchFamily="34" charset="0"/>
              <a:buChar char="•"/>
            </a:pPr>
            <a:r>
              <a:rPr lang="it-IT" sz="1400" i="1" dirty="0"/>
              <a:t>Sistema di pompaggio</a:t>
            </a:r>
          </a:p>
          <a:p>
            <a:pPr marL="285750" indent="-285750">
              <a:buFont typeface="Arial" panose="020B0604020202020204" pitchFamily="34" charset="0"/>
              <a:buChar char="•"/>
            </a:pPr>
            <a:r>
              <a:rPr lang="it-IT" sz="1400" i="1" dirty="0"/>
              <a:t>Installazione sorgenti</a:t>
            </a:r>
          </a:p>
          <a:p>
            <a:pPr marL="285750" indent="-285750">
              <a:buFont typeface="Arial" panose="020B0604020202020204" pitchFamily="34" charset="0"/>
              <a:buChar char="•"/>
            </a:pPr>
            <a:r>
              <a:rPr lang="it-IT" sz="1400" i="1" dirty="0"/>
              <a:t>Cablaggio interno</a:t>
            </a:r>
          </a:p>
        </p:txBody>
      </p:sp>
      <p:sp>
        <p:nvSpPr>
          <p:cNvPr id="16" name="CasellaDiTesto 15">
            <a:extLst>
              <a:ext uri="{FF2B5EF4-FFF2-40B4-BE49-F238E27FC236}">
                <a16:creationId xmlns:a16="http://schemas.microsoft.com/office/drawing/2014/main" id="{5F596D4D-874D-D07D-58F6-CE9E354D284E}"/>
              </a:ext>
            </a:extLst>
          </p:cNvPr>
          <p:cNvSpPr txBox="1"/>
          <p:nvPr/>
        </p:nvSpPr>
        <p:spPr>
          <a:xfrm>
            <a:off x="8982377" y="545693"/>
            <a:ext cx="3136471" cy="738664"/>
          </a:xfrm>
          <a:prstGeom prst="rect">
            <a:avLst/>
          </a:prstGeom>
          <a:noFill/>
        </p:spPr>
        <p:txBody>
          <a:bodyPr wrap="square" rtlCol="0">
            <a:spAutoFit/>
          </a:bodyPr>
          <a:lstStyle/>
          <a:p>
            <a:pPr marL="285750" indent="-285750">
              <a:buFont typeface="Arial" panose="020B0604020202020204" pitchFamily="34" charset="0"/>
              <a:buChar char="•"/>
            </a:pPr>
            <a:r>
              <a:rPr lang="it-IT" sz="1400" i="1" dirty="0"/>
              <a:t>Cablaggio Elettroniche</a:t>
            </a:r>
          </a:p>
          <a:p>
            <a:pPr marL="285750" indent="-285750">
              <a:buFont typeface="Arial" panose="020B0604020202020204" pitchFamily="34" charset="0"/>
              <a:buChar char="•"/>
            </a:pPr>
            <a:r>
              <a:rPr lang="it-IT" sz="1400" i="1" dirty="0"/>
              <a:t>Comunicazione remota</a:t>
            </a:r>
          </a:p>
          <a:p>
            <a:pPr marL="285750" indent="-285750">
              <a:buFont typeface="Arial" panose="020B0604020202020204" pitchFamily="34" charset="0"/>
              <a:buChar char="•"/>
            </a:pPr>
            <a:r>
              <a:rPr lang="it-IT" sz="1400" i="1" dirty="0"/>
              <a:t>Acquisizione dati</a:t>
            </a:r>
          </a:p>
        </p:txBody>
      </p:sp>
      <p:sp>
        <p:nvSpPr>
          <p:cNvPr id="10" name="CasellaDiTesto 9">
            <a:extLst>
              <a:ext uri="{FF2B5EF4-FFF2-40B4-BE49-F238E27FC236}">
                <a16:creationId xmlns:a16="http://schemas.microsoft.com/office/drawing/2014/main" id="{E15C3B63-BAD1-6254-68CD-9C47A9F3836A}"/>
              </a:ext>
            </a:extLst>
          </p:cNvPr>
          <p:cNvSpPr txBox="1"/>
          <p:nvPr/>
        </p:nvSpPr>
        <p:spPr>
          <a:xfrm>
            <a:off x="77678" y="2212929"/>
            <a:ext cx="5620739" cy="954107"/>
          </a:xfrm>
          <a:prstGeom prst="rect">
            <a:avLst/>
          </a:prstGeom>
          <a:noFill/>
        </p:spPr>
        <p:txBody>
          <a:bodyPr wrap="square" rtlCol="0">
            <a:spAutoFit/>
          </a:bodyPr>
          <a:lstStyle/>
          <a:p>
            <a:pPr marL="342900" indent="-342900" algn="just">
              <a:buFont typeface="Arial" panose="020B0604020202020204" pitchFamily="34" charset="0"/>
              <a:buChar char="•"/>
            </a:pPr>
            <a:r>
              <a:rPr lang="it-IT" sz="1400" dirty="0"/>
              <a:t>Progettazione e Installazione sistema UHV per misure di propagazione di elettroni</a:t>
            </a:r>
            <a:r>
              <a:rPr lang="it-IT" sz="1400" b="1" dirty="0"/>
              <a:t> </a:t>
            </a:r>
            <a:r>
              <a:rPr lang="it-IT" sz="1400" b="1" u="sng" dirty="0"/>
              <a:t>(Viviani, Pietropaoli)</a:t>
            </a:r>
          </a:p>
          <a:p>
            <a:pPr marL="342900" indent="-342900" algn="just">
              <a:buFont typeface="Arial" panose="020B0604020202020204" pitchFamily="34" charset="0"/>
              <a:buChar char="•"/>
            </a:pPr>
            <a:endParaRPr lang="it-IT" sz="1400" b="1" dirty="0"/>
          </a:p>
          <a:p>
            <a:pPr marL="342900" indent="-342900" algn="just">
              <a:buFont typeface="Arial" panose="020B0604020202020204" pitchFamily="34" charset="0"/>
              <a:buChar char="•"/>
            </a:pPr>
            <a:r>
              <a:rPr lang="it-IT" sz="1400" dirty="0"/>
              <a:t>Realizzazione software per acquisizione dati</a:t>
            </a:r>
            <a:r>
              <a:rPr lang="it-IT" sz="1400" b="1" dirty="0"/>
              <a:t> </a:t>
            </a:r>
            <a:r>
              <a:rPr lang="it-IT" sz="1400" b="1" u="sng" dirty="0"/>
              <a:t>(Sciarra)</a:t>
            </a:r>
          </a:p>
        </p:txBody>
      </p:sp>
      <p:sp>
        <p:nvSpPr>
          <p:cNvPr id="17" name="CasellaDiTesto 16">
            <a:extLst>
              <a:ext uri="{FF2B5EF4-FFF2-40B4-BE49-F238E27FC236}">
                <a16:creationId xmlns:a16="http://schemas.microsoft.com/office/drawing/2014/main" id="{C66CBA4D-1100-076C-D6B9-7F8C40964E38}"/>
              </a:ext>
            </a:extLst>
          </p:cNvPr>
          <p:cNvSpPr txBox="1"/>
          <p:nvPr/>
        </p:nvSpPr>
        <p:spPr>
          <a:xfrm>
            <a:off x="6022848" y="2212929"/>
            <a:ext cx="2959529" cy="954107"/>
          </a:xfrm>
          <a:prstGeom prst="rect">
            <a:avLst/>
          </a:prstGeom>
          <a:noFill/>
        </p:spPr>
        <p:txBody>
          <a:bodyPr wrap="square" rtlCol="0">
            <a:spAutoFit/>
          </a:bodyPr>
          <a:lstStyle/>
          <a:p>
            <a:pPr marL="285750" indent="-285750">
              <a:buFont typeface="Arial" panose="020B0604020202020204" pitchFamily="34" charset="0"/>
              <a:buChar char="•"/>
            </a:pPr>
            <a:r>
              <a:rPr lang="it-IT" sz="1400" i="1" dirty="0"/>
              <a:t>Sistema da UHV</a:t>
            </a:r>
          </a:p>
          <a:p>
            <a:pPr marL="285750" indent="-285750">
              <a:buFont typeface="Arial" panose="020B0604020202020204" pitchFamily="34" charset="0"/>
              <a:buChar char="•"/>
            </a:pPr>
            <a:r>
              <a:rPr lang="it-IT" sz="1400" i="1" dirty="0"/>
              <a:t>Sistema di pompaggio</a:t>
            </a:r>
          </a:p>
          <a:p>
            <a:pPr marL="285750" indent="-285750">
              <a:buFont typeface="Arial" panose="020B0604020202020204" pitchFamily="34" charset="0"/>
              <a:buChar char="•"/>
            </a:pPr>
            <a:r>
              <a:rPr lang="it-IT" sz="1400" i="1" dirty="0"/>
              <a:t>Collettori</a:t>
            </a:r>
          </a:p>
          <a:p>
            <a:pPr marL="285750" indent="-285750">
              <a:buFont typeface="Arial" panose="020B0604020202020204" pitchFamily="34" charset="0"/>
              <a:buChar char="•"/>
            </a:pPr>
            <a:r>
              <a:rPr lang="it-IT" sz="1400" i="1" dirty="0"/>
              <a:t>Cablaggio interno</a:t>
            </a:r>
          </a:p>
        </p:txBody>
      </p:sp>
      <p:sp>
        <p:nvSpPr>
          <p:cNvPr id="18" name="CasellaDiTesto 17">
            <a:extLst>
              <a:ext uri="{FF2B5EF4-FFF2-40B4-BE49-F238E27FC236}">
                <a16:creationId xmlns:a16="http://schemas.microsoft.com/office/drawing/2014/main" id="{AE22D081-BB59-D720-9A76-2A0099C49854}"/>
              </a:ext>
            </a:extLst>
          </p:cNvPr>
          <p:cNvSpPr txBox="1"/>
          <p:nvPr/>
        </p:nvSpPr>
        <p:spPr>
          <a:xfrm>
            <a:off x="8982377" y="2212929"/>
            <a:ext cx="3136471" cy="738664"/>
          </a:xfrm>
          <a:prstGeom prst="rect">
            <a:avLst/>
          </a:prstGeom>
          <a:noFill/>
        </p:spPr>
        <p:txBody>
          <a:bodyPr wrap="square" rtlCol="0">
            <a:spAutoFit/>
          </a:bodyPr>
          <a:lstStyle/>
          <a:p>
            <a:pPr marL="285750" indent="-285750">
              <a:buFont typeface="Arial" panose="020B0604020202020204" pitchFamily="34" charset="0"/>
              <a:buChar char="•"/>
            </a:pPr>
            <a:r>
              <a:rPr lang="it-IT" sz="1400" i="1" dirty="0"/>
              <a:t>Cablaggio Elettroniche</a:t>
            </a:r>
          </a:p>
          <a:p>
            <a:pPr marL="285750" indent="-285750">
              <a:buFont typeface="Arial" panose="020B0604020202020204" pitchFamily="34" charset="0"/>
              <a:buChar char="•"/>
            </a:pPr>
            <a:r>
              <a:rPr lang="it-IT" sz="1400" i="1" dirty="0"/>
              <a:t>Comunicazione remota</a:t>
            </a:r>
          </a:p>
          <a:p>
            <a:pPr marL="285750" indent="-285750">
              <a:buFont typeface="Arial" panose="020B0604020202020204" pitchFamily="34" charset="0"/>
              <a:buChar char="•"/>
            </a:pPr>
            <a:r>
              <a:rPr lang="it-IT" sz="1400" i="1" dirty="0"/>
              <a:t>Acquisizione dati</a:t>
            </a:r>
          </a:p>
        </p:txBody>
      </p:sp>
      <p:sp>
        <p:nvSpPr>
          <p:cNvPr id="13" name="CasellaDiTesto 12">
            <a:extLst>
              <a:ext uri="{FF2B5EF4-FFF2-40B4-BE49-F238E27FC236}">
                <a16:creationId xmlns:a16="http://schemas.microsoft.com/office/drawing/2014/main" id="{9C9F2E3A-D2F0-C72C-FC2F-525FAEFAAD10}"/>
              </a:ext>
            </a:extLst>
          </p:cNvPr>
          <p:cNvSpPr txBox="1"/>
          <p:nvPr/>
        </p:nvSpPr>
        <p:spPr>
          <a:xfrm>
            <a:off x="66019" y="1687036"/>
            <a:ext cx="12043118" cy="5078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en-US" sz="1600" dirty="0"/>
              <a:t>WP 9.3.3: Passive mitigation method for electrostatic charging </a:t>
            </a:r>
          </a:p>
          <a:p>
            <a:pPr algn="r"/>
            <a:endParaRPr lang="en-US" sz="1100" i="1" dirty="0"/>
          </a:p>
        </p:txBody>
      </p:sp>
      <p:sp>
        <p:nvSpPr>
          <p:cNvPr id="19" name="CasellaDiTesto 18">
            <a:extLst>
              <a:ext uri="{FF2B5EF4-FFF2-40B4-BE49-F238E27FC236}">
                <a16:creationId xmlns:a16="http://schemas.microsoft.com/office/drawing/2014/main" id="{18A5F339-FDF6-93A4-B49F-B628D7D58193}"/>
              </a:ext>
            </a:extLst>
          </p:cNvPr>
          <p:cNvSpPr txBox="1"/>
          <p:nvPr/>
        </p:nvSpPr>
        <p:spPr>
          <a:xfrm>
            <a:off x="4290660" y="1830795"/>
            <a:ext cx="1227644" cy="307777"/>
          </a:xfrm>
          <a:prstGeom prst="rect">
            <a:avLst/>
          </a:prstGeom>
          <a:noFill/>
        </p:spPr>
        <p:txBody>
          <a:bodyPr wrap="none" rtlCol="0">
            <a:spAutoFit/>
          </a:bodyPr>
          <a:lstStyle/>
          <a:p>
            <a:r>
              <a:rPr lang="en-US" sz="1400" b="1" dirty="0">
                <a:solidFill>
                  <a:schemeClr val="bg1"/>
                </a:solidFill>
              </a:rPr>
              <a:t>M. Angelucci</a:t>
            </a:r>
          </a:p>
        </p:txBody>
      </p:sp>
      <p:sp>
        <p:nvSpPr>
          <p:cNvPr id="4" name="CasellaDiTesto 3">
            <a:extLst>
              <a:ext uri="{FF2B5EF4-FFF2-40B4-BE49-F238E27FC236}">
                <a16:creationId xmlns:a16="http://schemas.microsoft.com/office/drawing/2014/main" id="{BD325DF3-F25C-2C63-5CA3-24EF5A9AE7A3}"/>
              </a:ext>
            </a:extLst>
          </p:cNvPr>
          <p:cNvSpPr txBox="1"/>
          <p:nvPr/>
        </p:nvSpPr>
        <p:spPr>
          <a:xfrm>
            <a:off x="74441" y="3381090"/>
            <a:ext cx="12043118" cy="584775"/>
          </a:xfrm>
          <a:prstGeom prst="rect">
            <a:avLst/>
          </a:prstGeom>
          <a:solidFill>
            <a:schemeClr val="accent5"/>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it-IT" sz="1600" kern="100" dirty="0">
                <a:effectLst/>
                <a:ea typeface="Aptos" panose="020B0004020202020204" pitchFamily="34" charset="0"/>
                <a:cs typeface="Times New Roman" panose="02020603050405020304" pitchFamily="18" charset="0"/>
              </a:rPr>
              <a:t>SPOKE7: </a:t>
            </a:r>
            <a:r>
              <a:rPr lang="en-GB" sz="1600" kern="100" dirty="0">
                <a:effectLst/>
                <a:ea typeface="Aptos" panose="020B0004020202020204" pitchFamily="34" charset="0"/>
                <a:cs typeface="Times New Roman" panose="02020603050405020304" pitchFamily="18" charset="0"/>
              </a:rPr>
              <a:t>Protection and conservation of Cultural Heritage </a:t>
            </a:r>
          </a:p>
          <a:p>
            <a:pPr algn="r"/>
            <a:r>
              <a:rPr lang="en-GB" sz="1600" kern="100" dirty="0">
                <a:effectLst/>
                <a:ea typeface="Aptos" panose="020B0004020202020204" pitchFamily="34" charset="0"/>
                <a:cs typeface="Times New Roman" panose="02020603050405020304" pitchFamily="18" charset="0"/>
              </a:rPr>
              <a:t>against climate changes, natural and anthropic risks</a:t>
            </a:r>
          </a:p>
        </p:txBody>
      </p:sp>
      <p:sp>
        <p:nvSpPr>
          <p:cNvPr id="5" name="CasellaDiTesto 4">
            <a:extLst>
              <a:ext uri="{FF2B5EF4-FFF2-40B4-BE49-F238E27FC236}">
                <a16:creationId xmlns:a16="http://schemas.microsoft.com/office/drawing/2014/main" id="{C407E62D-4348-5136-3B19-ED1004FBE3F9}"/>
              </a:ext>
            </a:extLst>
          </p:cNvPr>
          <p:cNvSpPr txBox="1"/>
          <p:nvPr/>
        </p:nvSpPr>
        <p:spPr>
          <a:xfrm>
            <a:off x="74441" y="3995650"/>
            <a:ext cx="5620737" cy="2031325"/>
          </a:xfrm>
          <a:prstGeom prst="rect">
            <a:avLst/>
          </a:prstGeom>
          <a:noFill/>
        </p:spPr>
        <p:txBody>
          <a:bodyPr wrap="square" rtlCol="0">
            <a:spAutoFit/>
          </a:bodyPr>
          <a:lstStyle/>
          <a:p>
            <a:pPr marL="285750" indent="-285750" algn="just">
              <a:buFont typeface="Arial" panose="020B0604020202020204" pitchFamily="34" charset="0"/>
              <a:buChar char="•"/>
            </a:pPr>
            <a:r>
              <a:rPr lang="it-IT" sz="1400" dirty="0"/>
              <a:t>Sopralluogo presso il sito sperimentale </a:t>
            </a:r>
            <a:r>
              <a:rPr lang="it-IT" sz="1400" b="1" u="sng" dirty="0"/>
              <a:t>(Viviani)</a:t>
            </a:r>
          </a:p>
          <a:p>
            <a:pPr marL="285750" indent="-285750" algn="just">
              <a:buFont typeface="Arial" panose="020B0604020202020204" pitchFamily="34" charset="0"/>
              <a:buChar char="•"/>
            </a:pPr>
            <a:endParaRPr lang="it-IT" sz="1400" b="1" dirty="0"/>
          </a:p>
          <a:p>
            <a:pPr marL="285750" indent="-285750" algn="just">
              <a:buFont typeface="Arial" panose="020B0604020202020204" pitchFamily="34" charset="0"/>
              <a:buChar char="•"/>
            </a:pPr>
            <a:r>
              <a:rPr lang="it-IT" sz="1400" dirty="0"/>
              <a:t>Allestimento set-up sperimentale presso Domus di Vigna Guidi (Terme di Caracalla) </a:t>
            </a:r>
            <a:r>
              <a:rPr lang="it-IT" sz="1400" b="1" u="sng" dirty="0"/>
              <a:t>(Viviani, Pietropaoli)</a:t>
            </a:r>
          </a:p>
          <a:p>
            <a:pPr marL="285750" indent="-285750" algn="just">
              <a:buFont typeface="Arial" panose="020B0604020202020204" pitchFamily="34" charset="0"/>
              <a:buChar char="•"/>
            </a:pPr>
            <a:endParaRPr lang="it-IT" sz="1400" b="1" dirty="0"/>
          </a:p>
          <a:p>
            <a:pPr marL="285750" indent="-285750" algn="just">
              <a:buFont typeface="Arial" panose="020B0604020202020204" pitchFamily="34" charset="0"/>
              <a:buChar char="•"/>
            </a:pPr>
            <a:r>
              <a:rPr lang="it-IT" sz="1400" dirty="0"/>
              <a:t>Supporto durante le misure sui campioni provenienti dai siti di progetto </a:t>
            </a:r>
            <a:r>
              <a:rPr lang="it-IT" sz="1400" b="1" u="sng" dirty="0"/>
              <a:t>(Viviani, Pietropaoli, Sciarra)</a:t>
            </a:r>
          </a:p>
          <a:p>
            <a:pPr marL="285750" indent="-285750" algn="just">
              <a:buFont typeface="Arial" panose="020B0604020202020204" pitchFamily="34" charset="0"/>
              <a:buChar char="•"/>
            </a:pPr>
            <a:endParaRPr lang="it-IT" sz="1400" b="1" dirty="0"/>
          </a:p>
          <a:p>
            <a:pPr marL="285750" indent="-285750" algn="just">
              <a:buFont typeface="Arial" panose="020B0604020202020204" pitchFamily="34" charset="0"/>
              <a:buChar char="•"/>
            </a:pPr>
            <a:r>
              <a:rPr lang="it-IT" sz="1400" dirty="0"/>
              <a:t>Misure SEM-EDX </a:t>
            </a:r>
            <a:r>
              <a:rPr lang="it-IT" sz="1400" b="1" u="sng" dirty="0"/>
              <a:t>(Viviani)</a:t>
            </a:r>
          </a:p>
        </p:txBody>
      </p:sp>
      <p:sp>
        <p:nvSpPr>
          <p:cNvPr id="6" name="CasellaDiTesto 5">
            <a:extLst>
              <a:ext uri="{FF2B5EF4-FFF2-40B4-BE49-F238E27FC236}">
                <a16:creationId xmlns:a16="http://schemas.microsoft.com/office/drawing/2014/main" id="{B9D0B35D-0422-F335-8D11-532F5737EA5F}"/>
              </a:ext>
            </a:extLst>
          </p:cNvPr>
          <p:cNvSpPr txBox="1"/>
          <p:nvPr/>
        </p:nvSpPr>
        <p:spPr>
          <a:xfrm>
            <a:off x="6022848" y="3995650"/>
            <a:ext cx="6086289" cy="1815882"/>
          </a:xfrm>
          <a:prstGeom prst="rect">
            <a:avLst/>
          </a:prstGeom>
          <a:noFill/>
        </p:spPr>
        <p:txBody>
          <a:bodyPr wrap="square" rtlCol="0">
            <a:spAutoFit/>
          </a:bodyPr>
          <a:lstStyle/>
          <a:p>
            <a:pPr marL="285750" indent="-285750">
              <a:buFont typeface="Arial" panose="020B0604020202020204" pitchFamily="34" charset="0"/>
              <a:buChar char="•"/>
            </a:pPr>
            <a:r>
              <a:rPr lang="it-IT" sz="1400" i="1" dirty="0"/>
              <a:t>Progettazione e realizzazione (meccanica, elettronica..) di attrezzatura di supporto per le misure in situ (da valutare in situ)</a:t>
            </a:r>
          </a:p>
          <a:p>
            <a:pPr marL="285750" indent="-285750">
              <a:buFont typeface="Arial" panose="020B0604020202020204" pitchFamily="34" charset="0"/>
              <a:buChar char="•"/>
            </a:pPr>
            <a:r>
              <a:rPr lang="it-IT" sz="1400" i="1" dirty="0"/>
              <a:t>Allestimento set-up sperimentale in situ</a:t>
            </a:r>
          </a:p>
          <a:p>
            <a:pPr marL="285750" indent="-285750">
              <a:buFont typeface="Arial" panose="020B0604020202020204" pitchFamily="34" charset="0"/>
              <a:buChar char="•"/>
            </a:pPr>
            <a:r>
              <a:rPr lang="it-IT" sz="1400" i="1" dirty="0"/>
              <a:t>Adattamento set-up laboratorio per misure specifiche (modifiche portacampioni, supporti meccanici …)</a:t>
            </a:r>
          </a:p>
          <a:p>
            <a:pPr marL="285750" indent="-285750">
              <a:buFont typeface="Arial" panose="020B0604020202020204" pitchFamily="34" charset="0"/>
              <a:buChar char="•"/>
            </a:pPr>
            <a:r>
              <a:rPr lang="it-IT" sz="1400" i="1" dirty="0"/>
              <a:t>Supporto alla gestione apparti in laboratorio (raffreddamento det. …)</a:t>
            </a:r>
          </a:p>
          <a:p>
            <a:pPr marL="285750" indent="-285750">
              <a:buFont typeface="Arial" panose="020B0604020202020204" pitchFamily="34" charset="0"/>
              <a:buChar char="•"/>
            </a:pPr>
            <a:r>
              <a:rPr lang="it-IT" sz="1400" i="1" dirty="0"/>
              <a:t>Procedure di preparazione dei campioni (metallizzazione, sezioni…)</a:t>
            </a:r>
          </a:p>
          <a:p>
            <a:pPr marL="285750" indent="-285750">
              <a:buFont typeface="Arial" panose="020B0604020202020204" pitchFamily="34" charset="0"/>
              <a:buChar char="•"/>
            </a:pPr>
            <a:r>
              <a:rPr lang="it-IT" sz="1400" i="1" dirty="0"/>
              <a:t>Gestione software apparai sperimentali</a:t>
            </a:r>
          </a:p>
        </p:txBody>
      </p:sp>
      <p:sp>
        <p:nvSpPr>
          <p:cNvPr id="27" name="CasellaDiTesto 26">
            <a:extLst>
              <a:ext uri="{FF2B5EF4-FFF2-40B4-BE49-F238E27FC236}">
                <a16:creationId xmlns:a16="http://schemas.microsoft.com/office/drawing/2014/main" id="{89199CA8-1345-5408-9DAD-6939E0E2D28C}"/>
              </a:ext>
            </a:extLst>
          </p:cNvPr>
          <p:cNvSpPr txBox="1"/>
          <p:nvPr/>
        </p:nvSpPr>
        <p:spPr>
          <a:xfrm>
            <a:off x="50653" y="3414697"/>
            <a:ext cx="4216219" cy="523220"/>
          </a:xfrm>
          <a:prstGeom prst="rect">
            <a:avLst/>
          </a:prstGeom>
          <a:noFill/>
        </p:spPr>
        <p:txBody>
          <a:bodyPr wrap="none" rtlCol="0">
            <a:spAutoFit/>
          </a:bodyPr>
          <a:lstStyle/>
          <a:p>
            <a:r>
              <a:rPr lang="en-US" sz="2800" b="1" dirty="0">
                <a:solidFill>
                  <a:schemeClr val="bg1"/>
                </a:solidFill>
              </a:rPr>
              <a:t>CHANGES (PNRR) </a:t>
            </a:r>
            <a:r>
              <a:rPr lang="en-US" sz="1600" b="1" dirty="0">
                <a:solidFill>
                  <a:schemeClr val="bg1"/>
                </a:solidFill>
              </a:rPr>
              <a:t>(2023-2026)</a:t>
            </a:r>
            <a:endParaRPr lang="en-US" sz="2800" b="1" dirty="0">
              <a:solidFill>
                <a:schemeClr val="bg1"/>
              </a:solidFill>
            </a:endParaRPr>
          </a:p>
        </p:txBody>
      </p:sp>
      <p:sp>
        <p:nvSpPr>
          <p:cNvPr id="28" name="CasellaDiTesto 27">
            <a:extLst>
              <a:ext uri="{FF2B5EF4-FFF2-40B4-BE49-F238E27FC236}">
                <a16:creationId xmlns:a16="http://schemas.microsoft.com/office/drawing/2014/main" id="{D7044A8F-5A81-4910-3C20-459C3737F163}"/>
              </a:ext>
            </a:extLst>
          </p:cNvPr>
          <p:cNvSpPr txBox="1"/>
          <p:nvPr/>
        </p:nvSpPr>
        <p:spPr>
          <a:xfrm>
            <a:off x="4290660" y="3576581"/>
            <a:ext cx="1816010" cy="307777"/>
          </a:xfrm>
          <a:prstGeom prst="rect">
            <a:avLst/>
          </a:prstGeom>
          <a:noFill/>
        </p:spPr>
        <p:txBody>
          <a:bodyPr wrap="none" rtlCol="0">
            <a:spAutoFit/>
          </a:bodyPr>
          <a:lstStyle/>
          <a:p>
            <a:r>
              <a:rPr lang="en-US" sz="1400" b="1" dirty="0">
                <a:solidFill>
                  <a:schemeClr val="bg1"/>
                </a:solidFill>
              </a:rPr>
              <a:t>M. Romani, L. </a:t>
            </a:r>
            <a:r>
              <a:rPr lang="en-US" sz="1400" b="1" dirty="0" err="1">
                <a:solidFill>
                  <a:schemeClr val="bg1"/>
                </a:solidFill>
              </a:rPr>
              <a:t>Pronti</a:t>
            </a:r>
            <a:endParaRPr lang="en-US" sz="1400" b="1" dirty="0">
              <a:solidFill>
                <a:schemeClr val="bg1"/>
              </a:solidFill>
            </a:endParaRPr>
          </a:p>
        </p:txBody>
      </p:sp>
      <p:sp>
        <p:nvSpPr>
          <p:cNvPr id="25" name="CasellaDiTesto 24">
            <a:extLst>
              <a:ext uri="{FF2B5EF4-FFF2-40B4-BE49-F238E27FC236}">
                <a16:creationId xmlns:a16="http://schemas.microsoft.com/office/drawing/2014/main" id="{8BC48F13-51AD-7F59-3054-EBDF67342DE2}"/>
              </a:ext>
            </a:extLst>
          </p:cNvPr>
          <p:cNvSpPr txBox="1"/>
          <p:nvPr/>
        </p:nvSpPr>
        <p:spPr>
          <a:xfrm>
            <a:off x="71204" y="443"/>
            <a:ext cx="3543214" cy="523220"/>
          </a:xfrm>
          <a:prstGeom prst="rect">
            <a:avLst/>
          </a:prstGeom>
          <a:noFill/>
        </p:spPr>
        <p:txBody>
          <a:bodyPr wrap="none" rtlCol="0">
            <a:spAutoFit/>
          </a:bodyPr>
          <a:lstStyle/>
          <a:p>
            <a:r>
              <a:rPr lang="en-US" sz="2800" b="1" dirty="0">
                <a:solidFill>
                  <a:schemeClr val="bg1"/>
                </a:solidFill>
              </a:rPr>
              <a:t>ET ITALIA @ LNF </a:t>
            </a:r>
            <a:r>
              <a:rPr lang="en-US" sz="1600" b="1" dirty="0">
                <a:solidFill>
                  <a:schemeClr val="bg1"/>
                </a:solidFill>
              </a:rPr>
              <a:t>(2022 - )</a:t>
            </a:r>
            <a:endParaRPr lang="en-US" sz="2800" b="1" dirty="0">
              <a:solidFill>
                <a:schemeClr val="bg1"/>
              </a:solidFill>
            </a:endParaRPr>
          </a:p>
        </p:txBody>
      </p:sp>
      <p:sp>
        <p:nvSpPr>
          <p:cNvPr id="26" name="CasellaDiTesto 25">
            <a:extLst>
              <a:ext uri="{FF2B5EF4-FFF2-40B4-BE49-F238E27FC236}">
                <a16:creationId xmlns:a16="http://schemas.microsoft.com/office/drawing/2014/main" id="{07606449-5582-20CF-8020-605A191113F0}"/>
              </a:ext>
            </a:extLst>
          </p:cNvPr>
          <p:cNvSpPr txBox="1"/>
          <p:nvPr/>
        </p:nvSpPr>
        <p:spPr>
          <a:xfrm>
            <a:off x="71204" y="1672197"/>
            <a:ext cx="3543214" cy="523220"/>
          </a:xfrm>
          <a:prstGeom prst="rect">
            <a:avLst/>
          </a:prstGeom>
          <a:noFill/>
        </p:spPr>
        <p:txBody>
          <a:bodyPr wrap="none" rtlCol="0">
            <a:spAutoFit/>
          </a:bodyPr>
          <a:lstStyle/>
          <a:p>
            <a:r>
              <a:rPr lang="en-US" sz="2800" b="1" dirty="0">
                <a:solidFill>
                  <a:schemeClr val="bg1"/>
                </a:solidFill>
              </a:rPr>
              <a:t>ET ITALIA @ LNF </a:t>
            </a:r>
            <a:r>
              <a:rPr lang="en-US" sz="1600" b="1" dirty="0">
                <a:solidFill>
                  <a:schemeClr val="bg1"/>
                </a:solidFill>
              </a:rPr>
              <a:t>(2022 - )</a:t>
            </a:r>
            <a:endParaRPr lang="en-US" sz="2800" b="1" dirty="0">
              <a:solidFill>
                <a:schemeClr val="bg1"/>
              </a:solidFill>
            </a:endParaRPr>
          </a:p>
        </p:txBody>
      </p:sp>
    </p:spTree>
    <p:extLst>
      <p:ext uri="{BB962C8B-B14F-4D97-AF65-F5344CB8AC3E}">
        <p14:creationId xmlns:p14="http://schemas.microsoft.com/office/powerpoint/2010/main" val="376337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5A89-0204-1773-F1D5-7961D6DF082D}"/>
            </a:ext>
          </a:extLst>
        </p:cNvPr>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50C9381-1106-6370-E334-B7BC5383C861}"/>
              </a:ext>
            </a:extLst>
          </p:cNvPr>
          <p:cNvGraphicFramePr>
            <a:graphicFrameLocks noGrp="1"/>
          </p:cNvGraphicFramePr>
          <p:nvPr>
            <p:extLst>
              <p:ext uri="{D42A27DB-BD31-4B8C-83A1-F6EECF244321}">
                <p14:modId xmlns:p14="http://schemas.microsoft.com/office/powerpoint/2010/main" val="92320697"/>
              </p:ext>
            </p:extLst>
          </p:nvPr>
        </p:nvGraphicFramePr>
        <p:xfrm>
          <a:off x="2385839" y="787484"/>
          <a:ext cx="7420321" cy="3096492"/>
        </p:xfrm>
        <a:graphic>
          <a:graphicData uri="http://schemas.openxmlformats.org/drawingml/2006/table">
            <a:tbl>
              <a:tblPr>
                <a:tableStyleId>{5C22544A-7EE6-4342-B048-85BDC9FD1C3A}</a:tableStyleId>
              </a:tblPr>
              <a:tblGrid>
                <a:gridCol w="3291925">
                  <a:extLst>
                    <a:ext uri="{9D8B030D-6E8A-4147-A177-3AD203B41FA5}">
                      <a16:colId xmlns:a16="http://schemas.microsoft.com/office/drawing/2014/main" val="2525964157"/>
                    </a:ext>
                  </a:extLst>
                </a:gridCol>
                <a:gridCol w="1173760">
                  <a:extLst>
                    <a:ext uri="{9D8B030D-6E8A-4147-A177-3AD203B41FA5}">
                      <a16:colId xmlns:a16="http://schemas.microsoft.com/office/drawing/2014/main" val="315536299"/>
                    </a:ext>
                  </a:extLst>
                </a:gridCol>
                <a:gridCol w="1780876">
                  <a:extLst>
                    <a:ext uri="{9D8B030D-6E8A-4147-A177-3AD203B41FA5}">
                      <a16:colId xmlns:a16="http://schemas.microsoft.com/office/drawing/2014/main" val="363932762"/>
                    </a:ext>
                  </a:extLst>
                </a:gridCol>
                <a:gridCol w="1173760">
                  <a:extLst>
                    <a:ext uri="{9D8B030D-6E8A-4147-A177-3AD203B41FA5}">
                      <a16:colId xmlns:a16="http://schemas.microsoft.com/office/drawing/2014/main" val="2268508671"/>
                    </a:ext>
                  </a:extLst>
                </a:gridCol>
              </a:tblGrid>
              <a:tr h="258041">
                <a:tc>
                  <a:txBody>
                    <a:bodyPr/>
                    <a:lstStyle/>
                    <a:p>
                      <a:pPr algn="ctr" fontAlgn="ct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G. Viviani</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M. Pietropaoli</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V. Sciarra</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2520955599"/>
                  </a:ext>
                </a:extLst>
              </a:tr>
              <a:tr h="258041">
                <a:tc>
                  <a:txBody>
                    <a:bodyPr/>
                    <a:lstStyle/>
                    <a:p>
                      <a:pPr algn="ctr" fontAlgn="ctr"/>
                      <a:r>
                        <a:rPr lang="it-IT" sz="1600" u="none" strike="noStrike">
                          <a:effectLst/>
                        </a:rPr>
                        <a:t>Collaborazione Uniroma1</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0.5</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2221873956"/>
                  </a:ext>
                </a:extLst>
              </a:tr>
              <a:tr h="258041">
                <a:tc>
                  <a:txBody>
                    <a:bodyPr/>
                    <a:lstStyle/>
                    <a:p>
                      <a:pPr algn="ctr" fontAlgn="ctr"/>
                      <a:r>
                        <a:rPr lang="it-IT" sz="1600" u="none" strike="noStrike">
                          <a:effectLst/>
                        </a:rPr>
                        <a:t>Conto Terzi (BNL)</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0.5</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1378010795"/>
                  </a:ext>
                </a:extLst>
              </a:tr>
              <a:tr h="258041">
                <a:tc>
                  <a:txBody>
                    <a:bodyPr/>
                    <a:lstStyle/>
                    <a:p>
                      <a:pPr algn="ctr" fontAlgn="ctr"/>
                      <a:r>
                        <a:rPr lang="it-IT" sz="1600" u="none" strike="noStrike">
                          <a:effectLst/>
                        </a:rPr>
                        <a:t>Collaborazione (BNL)</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1</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1</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2.5</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825419104"/>
                  </a:ext>
                </a:extLst>
              </a:tr>
              <a:tr h="258041">
                <a:tc>
                  <a:txBody>
                    <a:bodyPr/>
                    <a:lstStyle/>
                    <a:p>
                      <a:pPr algn="ctr" fontAlgn="ctr"/>
                      <a:r>
                        <a:rPr lang="it-IT" sz="1600" u="none" strike="noStrike" dirty="0">
                          <a:effectLst/>
                        </a:rPr>
                        <a:t>INFN/</a:t>
                      </a:r>
                      <a:r>
                        <a:rPr lang="it-IT" sz="1600" u="none" strike="noStrike" dirty="0" err="1">
                          <a:effectLst/>
                        </a:rPr>
                        <a:t>CHNet</a:t>
                      </a:r>
                      <a:r>
                        <a:rPr lang="it-IT" sz="1600" u="none" strike="noStrike" dirty="0">
                          <a:effectLst/>
                        </a:rPr>
                        <a:t> – Belle Arti di Roma</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0.5</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0.5</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565829219"/>
                  </a:ext>
                </a:extLst>
              </a:tr>
              <a:tr h="258041">
                <a:tc>
                  <a:txBody>
                    <a:bodyPr/>
                    <a:lstStyle/>
                    <a:p>
                      <a:pPr algn="ctr" fontAlgn="ctr"/>
                      <a:r>
                        <a:rPr lang="it-IT" sz="1600" u="none" strike="noStrike" dirty="0">
                          <a:effectLst/>
                        </a:rPr>
                        <a:t>INFN/</a:t>
                      </a:r>
                      <a:r>
                        <a:rPr lang="it-IT" sz="1600" u="none" strike="noStrike" dirty="0" err="1">
                          <a:effectLst/>
                        </a:rPr>
                        <a:t>CHNet</a:t>
                      </a:r>
                      <a:r>
                        <a:rPr lang="it-IT" sz="1600" u="none" strike="noStrike" dirty="0">
                          <a:effectLst/>
                        </a:rPr>
                        <a:t> – S. di Filippo</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0.5</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a:t>
                      </a:r>
                      <a:endParaRPr lang="it-IT" sz="1600" b="0" i="0" u="none" strike="noStrike">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a:effectLst/>
                        </a:rPr>
                        <a:t>0.5</a:t>
                      </a:r>
                      <a:endParaRPr lang="it-IT" sz="1600" b="0" i="0" u="none" strike="noStrike">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3122574574"/>
                  </a:ext>
                </a:extLst>
              </a:tr>
              <a:tr h="258041">
                <a:tc>
                  <a:txBody>
                    <a:bodyPr/>
                    <a:lstStyle/>
                    <a:p>
                      <a:pPr algn="ctr" fontAlgn="ctr"/>
                      <a:r>
                        <a:rPr lang="it-IT" sz="1600" u="none" strike="noStrike" dirty="0">
                          <a:effectLst/>
                        </a:rPr>
                        <a:t>INFN/</a:t>
                      </a:r>
                      <a:r>
                        <a:rPr lang="it-IT" sz="1600" u="none" strike="noStrike" dirty="0" err="1">
                          <a:effectLst/>
                        </a:rPr>
                        <a:t>CHNet</a:t>
                      </a:r>
                      <a:r>
                        <a:rPr lang="it-IT" sz="1600" u="none" strike="noStrike" dirty="0">
                          <a:effectLst/>
                        </a:rPr>
                        <a:t> – Pavia Restauro</a:t>
                      </a:r>
                      <a:endParaRPr lang="it-IT" sz="1600" b="0" i="0" u="none" strike="noStrike" dirty="0">
                        <a:solidFill>
                          <a:srgbClr val="000000"/>
                        </a:solidFill>
                        <a:effectLst/>
                        <a:latin typeface="Aptos" panose="020B0004020202020204" pitchFamily="34" charset="0"/>
                      </a:endParaRPr>
                    </a:p>
                  </a:txBody>
                  <a:tcPr marL="8659" marR="8659" marT="8659" marB="0" anchor="ctr"/>
                </a:tc>
                <a:tc gridSpan="3">
                  <a:txBody>
                    <a:bodyPr/>
                    <a:lstStyle/>
                    <a:p>
                      <a:pPr algn="ctr" fontAlgn="ctr"/>
                      <a:r>
                        <a:rPr lang="it-IT" sz="1600" b="0" i="0" u="none" strike="noStrike" dirty="0">
                          <a:solidFill>
                            <a:srgbClr val="000000"/>
                          </a:solidFill>
                          <a:effectLst/>
                          <a:latin typeface="Aptos" panose="020B0004020202020204" pitchFamily="34" charset="0"/>
                        </a:rPr>
                        <a:t>Da definire</a:t>
                      </a:r>
                    </a:p>
                  </a:txBody>
                  <a:tcPr marL="8659" marR="8659" marT="8659" marB="0" anchor="ctr"/>
                </a:tc>
                <a:tc hMerge="1">
                  <a:txBody>
                    <a:bodyPr/>
                    <a:lstStyle/>
                    <a:p>
                      <a:endParaRPr/>
                    </a:p>
                  </a:txBody>
                  <a:tcPr marL="9525" marR="9525" marT="9525" marB="0" anchor="ctr"/>
                </a:tc>
                <a:tc hMerge="1">
                  <a:txBody>
                    <a:bodyPr/>
                    <a:lstStyle/>
                    <a:p>
                      <a:pPr algn="ctr" fontAlgn="ctr"/>
                      <a:endParaRPr lang="it-IT" sz="16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3187661660"/>
                  </a:ext>
                </a:extLst>
              </a:tr>
              <a:tr h="258041">
                <a:tc>
                  <a:txBody>
                    <a:bodyPr/>
                    <a:lstStyle/>
                    <a:p>
                      <a:pPr algn="ctr" fontAlgn="ctr"/>
                      <a:r>
                        <a:rPr lang="it-IT" sz="1600" u="none" strike="noStrike" dirty="0">
                          <a:effectLst/>
                        </a:rPr>
                        <a:t>INFN/</a:t>
                      </a:r>
                      <a:r>
                        <a:rPr lang="it-IT" sz="1600" u="none" strike="noStrike" dirty="0" err="1">
                          <a:effectLst/>
                        </a:rPr>
                        <a:t>CHNet</a:t>
                      </a:r>
                      <a:r>
                        <a:rPr lang="it-IT" sz="1600" u="none" strike="noStrike" dirty="0">
                          <a:effectLst/>
                        </a:rPr>
                        <a:t> – Tor Vergata</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0.5</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0.5</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0</a:t>
                      </a:r>
                      <a:endParaRPr lang="it-IT" sz="1600" b="0" i="0" u="none" strike="noStrike" dirty="0">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2402428840"/>
                  </a:ext>
                </a:extLst>
              </a:tr>
              <a:tr h="258041">
                <a:tc>
                  <a:txBody>
                    <a:bodyPr/>
                    <a:lstStyle/>
                    <a:p>
                      <a:pPr algn="ctr" fontAlgn="ct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28981678"/>
                  </a:ext>
                </a:extLst>
              </a:tr>
              <a:tr h="258041">
                <a:tc>
                  <a:txBody>
                    <a:bodyPr/>
                    <a:lstStyle/>
                    <a:p>
                      <a:pPr algn="ctr" fontAlgn="ctr"/>
                      <a:r>
                        <a:rPr lang="it-IT" sz="1600" u="none" strike="noStrike" dirty="0">
                          <a:effectLst/>
                        </a:rPr>
                        <a:t>Call (22 shift - 22 giorni)</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1.5</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1.5</a:t>
                      </a:r>
                      <a:endParaRPr lang="it-IT" sz="1600" b="0" i="0" u="none" strike="noStrike" dirty="0">
                        <a:solidFill>
                          <a:srgbClr val="000000"/>
                        </a:solidFill>
                        <a:effectLst/>
                        <a:latin typeface="Aptos" panose="020B0004020202020204" pitchFamily="34" charset="0"/>
                      </a:endParaRPr>
                    </a:p>
                  </a:txBody>
                  <a:tcPr marL="8659" marR="8659" marT="8659" marB="0" anchor="ctr"/>
                </a:tc>
                <a:tc>
                  <a:txBody>
                    <a:bodyPr/>
                    <a:lstStyle/>
                    <a:p>
                      <a:pPr algn="ctr" fontAlgn="ctr"/>
                      <a:r>
                        <a:rPr lang="it-IT" sz="1600" u="none" strike="noStrike" dirty="0">
                          <a:effectLst/>
                        </a:rPr>
                        <a:t>1</a:t>
                      </a:r>
                      <a:endParaRPr lang="it-IT" sz="1600" b="0" i="0" u="none" strike="noStrike" dirty="0">
                        <a:solidFill>
                          <a:srgbClr val="000000"/>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2785647701"/>
                  </a:ext>
                </a:extLst>
              </a:tr>
              <a:tr h="258041">
                <a:tc>
                  <a:txBody>
                    <a:bodyPr/>
                    <a:lstStyle/>
                    <a:p>
                      <a:pPr algn="ctr" fontAlgn="ctr"/>
                      <a:endParaRPr lang="it-IT" sz="1600" b="0" i="0" u="none" strike="noStrike" dirty="0">
                        <a:solidFill>
                          <a:schemeClr val="tx2">
                            <a:lumMod val="75000"/>
                            <a:lumOff val="25000"/>
                          </a:schemeClr>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chemeClr val="tx2">
                            <a:lumMod val="75000"/>
                            <a:lumOff val="25000"/>
                          </a:schemeClr>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chemeClr val="tx2">
                            <a:lumMod val="75000"/>
                            <a:lumOff val="25000"/>
                          </a:schemeClr>
                        </a:solidFill>
                        <a:effectLst/>
                        <a:latin typeface="Aptos" panose="020B0004020202020204" pitchFamily="34" charset="0"/>
                      </a:endParaRPr>
                    </a:p>
                  </a:txBody>
                  <a:tcPr marL="8659" marR="8659" marT="8659" marB="0" anchor="ctr"/>
                </a:tc>
                <a:tc>
                  <a:txBody>
                    <a:bodyPr/>
                    <a:lstStyle/>
                    <a:p>
                      <a:pPr algn="ctr" fontAlgn="ctr"/>
                      <a:endParaRPr lang="it-IT" sz="1600" b="0" i="0" u="none" strike="noStrike" dirty="0">
                        <a:solidFill>
                          <a:schemeClr val="tx2">
                            <a:lumMod val="75000"/>
                            <a:lumOff val="25000"/>
                          </a:schemeClr>
                        </a:solidFill>
                        <a:effectLst/>
                        <a:latin typeface="Aptos" panose="020B0004020202020204" pitchFamily="34" charset="0"/>
                      </a:endParaRPr>
                    </a:p>
                  </a:txBody>
                  <a:tcPr marL="8659" marR="8659" marT="8659" marB="0" anchor="ctr"/>
                </a:tc>
                <a:extLst>
                  <a:ext uri="{0D108BD9-81ED-4DB2-BD59-A6C34878D82A}">
                    <a16:rowId xmlns:a16="http://schemas.microsoft.com/office/drawing/2014/main" val="3419090034"/>
                  </a:ext>
                </a:extLst>
              </a:tr>
              <a:tr h="258041">
                <a:tc>
                  <a:txBody>
                    <a:bodyPr/>
                    <a:lstStyle/>
                    <a:p>
                      <a:pPr algn="ctr" fontAlgn="ctr"/>
                      <a:r>
                        <a:rPr lang="it-IT" sz="1600" b="1" u="none" strike="noStrike" dirty="0">
                          <a:solidFill>
                            <a:schemeClr val="tx2">
                              <a:lumMod val="75000"/>
                              <a:lumOff val="25000"/>
                            </a:schemeClr>
                          </a:solidFill>
                          <a:effectLst/>
                        </a:rPr>
                        <a:t>Totale</a:t>
                      </a:r>
                      <a:endParaRPr lang="it-IT" sz="1600" b="1" i="0" u="none" strike="noStrike" dirty="0">
                        <a:solidFill>
                          <a:schemeClr val="tx2">
                            <a:lumMod val="75000"/>
                            <a:lumOff val="25000"/>
                          </a:schemeClr>
                        </a:solidFill>
                        <a:effectLst/>
                        <a:latin typeface="Aptos" panose="020B0004020202020204" pitchFamily="34" charset="0"/>
                      </a:endParaRPr>
                    </a:p>
                  </a:txBody>
                  <a:tcPr marL="8659" marR="8659" marT="8659" marB="0" anchor="ctr"/>
                </a:tc>
                <a:tc>
                  <a:txBody>
                    <a:bodyPr/>
                    <a:lstStyle/>
                    <a:p>
                      <a:pPr algn="ctr" fontAlgn="ctr"/>
                      <a:r>
                        <a:rPr lang="it-IT" sz="1600" b="1" i="0" u="none" strike="noStrike" dirty="0">
                          <a:solidFill>
                            <a:schemeClr val="tx2">
                              <a:lumMod val="75000"/>
                              <a:lumOff val="25000"/>
                            </a:schemeClr>
                          </a:solidFill>
                          <a:effectLst/>
                          <a:latin typeface="Aptos" panose="020B0004020202020204" pitchFamily="34" charset="0"/>
                        </a:rPr>
                        <a:t>4</a:t>
                      </a:r>
                    </a:p>
                  </a:txBody>
                  <a:tcPr marL="8659" marR="8659" marT="8659" marB="0" anchor="ctr"/>
                </a:tc>
                <a:tc>
                  <a:txBody>
                    <a:bodyPr/>
                    <a:lstStyle/>
                    <a:p>
                      <a:pPr algn="ctr" fontAlgn="ctr"/>
                      <a:r>
                        <a:rPr lang="it-IT" sz="1600" b="1" i="0" u="none" strike="noStrike" dirty="0">
                          <a:solidFill>
                            <a:schemeClr val="tx2">
                              <a:lumMod val="75000"/>
                              <a:lumOff val="25000"/>
                            </a:schemeClr>
                          </a:solidFill>
                          <a:effectLst/>
                          <a:latin typeface="Aptos" panose="020B0004020202020204" pitchFamily="34" charset="0"/>
                        </a:rPr>
                        <a:t>4.5</a:t>
                      </a:r>
                    </a:p>
                  </a:txBody>
                  <a:tcPr marL="8659" marR="8659" marT="8659" marB="0" anchor="ctr"/>
                </a:tc>
                <a:tc>
                  <a:txBody>
                    <a:bodyPr/>
                    <a:lstStyle/>
                    <a:p>
                      <a:pPr algn="ctr" fontAlgn="ctr"/>
                      <a:r>
                        <a:rPr lang="it-IT" sz="1600" b="1" i="0" u="none" strike="noStrike" dirty="0">
                          <a:solidFill>
                            <a:schemeClr val="tx2">
                              <a:lumMod val="75000"/>
                              <a:lumOff val="25000"/>
                            </a:schemeClr>
                          </a:solidFill>
                          <a:effectLst/>
                          <a:latin typeface="Aptos" panose="020B0004020202020204" pitchFamily="34" charset="0"/>
                        </a:rPr>
                        <a:t>4</a:t>
                      </a:r>
                    </a:p>
                  </a:txBody>
                  <a:tcPr marL="8659" marR="8659" marT="8659" marB="0" anchor="ctr"/>
                </a:tc>
                <a:extLst>
                  <a:ext uri="{0D108BD9-81ED-4DB2-BD59-A6C34878D82A}">
                    <a16:rowId xmlns:a16="http://schemas.microsoft.com/office/drawing/2014/main" val="2451266506"/>
                  </a:ext>
                </a:extLst>
              </a:tr>
            </a:tbl>
          </a:graphicData>
        </a:graphic>
      </p:graphicFrame>
      <p:sp>
        <p:nvSpPr>
          <p:cNvPr id="4" name="CasellaDiTesto 3">
            <a:extLst>
              <a:ext uri="{FF2B5EF4-FFF2-40B4-BE49-F238E27FC236}">
                <a16:creationId xmlns:a16="http://schemas.microsoft.com/office/drawing/2014/main" id="{8906993E-3241-4771-D3CD-DBDFBEDB0610}"/>
              </a:ext>
            </a:extLst>
          </p:cNvPr>
          <p:cNvSpPr txBox="1"/>
          <p:nvPr/>
        </p:nvSpPr>
        <p:spPr>
          <a:xfrm>
            <a:off x="598122" y="4078796"/>
            <a:ext cx="10995753" cy="2554545"/>
          </a:xfrm>
          <a:prstGeom prst="rect">
            <a:avLst/>
          </a:prstGeom>
          <a:noFill/>
        </p:spPr>
        <p:txBody>
          <a:bodyPr wrap="square" rtlCol="0">
            <a:spAutoFit/>
          </a:bodyPr>
          <a:lstStyle/>
          <a:p>
            <a:pPr marL="285750" indent="-285750" algn="just">
              <a:buFont typeface="Arial" panose="020B0604020202020204" pitchFamily="34" charset="0"/>
              <a:buChar char="•"/>
            </a:pPr>
            <a:r>
              <a:rPr lang="it-IT" sz="2000" i="1" dirty="0"/>
              <a:t>Progettazione e montaggio di sistemi di misure</a:t>
            </a:r>
          </a:p>
          <a:p>
            <a:pPr marL="285750" indent="-285750" algn="just">
              <a:buFont typeface="Arial" panose="020B0604020202020204" pitchFamily="34" charset="0"/>
              <a:buChar char="•"/>
            </a:pPr>
            <a:r>
              <a:rPr lang="it-IT" sz="2000" i="1" dirty="0"/>
              <a:t>Progettazione e realizzazione (meccanica, elettronica..) di attrezzatura di supporto per le misure</a:t>
            </a:r>
          </a:p>
          <a:p>
            <a:pPr marL="285750" indent="-285750" algn="just">
              <a:buFont typeface="Arial" panose="020B0604020202020204" pitchFamily="34" charset="0"/>
              <a:buChar char="•"/>
            </a:pPr>
            <a:r>
              <a:rPr lang="it-IT" sz="2000" i="1" dirty="0"/>
              <a:t>Allestimento set-up sperimentale</a:t>
            </a:r>
          </a:p>
          <a:p>
            <a:pPr marL="285750" indent="-285750" algn="just">
              <a:buFont typeface="Arial" panose="020B0604020202020204" pitchFamily="34" charset="0"/>
              <a:buChar char="•"/>
            </a:pPr>
            <a:r>
              <a:rPr lang="it-IT" sz="2000" i="1" dirty="0"/>
              <a:t>Adattamento set-up laboratorio per misure specifiche (modifiche portacampioni, supporti meccanici …)</a:t>
            </a:r>
          </a:p>
          <a:p>
            <a:pPr marL="285750" indent="-285750" algn="just">
              <a:buFont typeface="Arial" panose="020B0604020202020204" pitchFamily="34" charset="0"/>
              <a:buChar char="•"/>
            </a:pPr>
            <a:r>
              <a:rPr lang="it-IT" sz="2000" i="1" dirty="0"/>
              <a:t>Supporto alla gestione apparti in laboratorio (vuoto, apparati criogenici … )</a:t>
            </a:r>
          </a:p>
          <a:p>
            <a:pPr marL="285750" indent="-285750" algn="just">
              <a:buFont typeface="Arial" panose="020B0604020202020204" pitchFamily="34" charset="0"/>
              <a:buChar char="•"/>
            </a:pPr>
            <a:r>
              <a:rPr lang="it-IT" sz="2000" i="1" dirty="0"/>
              <a:t>Procedure di preparazione dei campioni</a:t>
            </a:r>
          </a:p>
          <a:p>
            <a:pPr marL="285750" indent="-285750" algn="just">
              <a:buFont typeface="Arial" panose="020B0604020202020204" pitchFamily="34" charset="0"/>
              <a:buChar char="•"/>
            </a:pPr>
            <a:r>
              <a:rPr lang="it-IT" sz="2000" i="1" dirty="0"/>
              <a:t>Gestione software apparati sperimentali</a:t>
            </a:r>
          </a:p>
        </p:txBody>
      </p:sp>
      <p:sp>
        <p:nvSpPr>
          <p:cNvPr id="5" name="CasellaDiTesto 4">
            <a:extLst>
              <a:ext uri="{FF2B5EF4-FFF2-40B4-BE49-F238E27FC236}">
                <a16:creationId xmlns:a16="http://schemas.microsoft.com/office/drawing/2014/main" id="{382A9806-FE7D-C63F-3981-B691B1693B2D}"/>
              </a:ext>
            </a:extLst>
          </p:cNvPr>
          <p:cNvSpPr txBox="1"/>
          <p:nvPr/>
        </p:nvSpPr>
        <p:spPr>
          <a:xfrm>
            <a:off x="2364366" y="69444"/>
            <a:ext cx="7463263" cy="523220"/>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800" dirty="0"/>
              <a:t>Conto Terzi/Collaborazioni/Call</a:t>
            </a:r>
            <a:endParaRPr lang="it-IT" sz="2800" i="1" dirty="0"/>
          </a:p>
        </p:txBody>
      </p:sp>
    </p:spTree>
    <p:extLst>
      <p:ext uri="{BB962C8B-B14F-4D97-AF65-F5344CB8AC3E}">
        <p14:creationId xmlns:p14="http://schemas.microsoft.com/office/powerpoint/2010/main" val="347940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3A34D869-4A62-E34A-A237-5F976E9075E3}"/>
              </a:ext>
            </a:extLst>
          </p:cNvPr>
          <p:cNvGraphicFramePr>
            <a:graphicFrameLocks noGrp="1"/>
          </p:cNvGraphicFramePr>
          <p:nvPr>
            <p:extLst>
              <p:ext uri="{D42A27DB-BD31-4B8C-83A1-F6EECF244321}">
                <p14:modId xmlns:p14="http://schemas.microsoft.com/office/powerpoint/2010/main" val="4086540719"/>
              </p:ext>
            </p:extLst>
          </p:nvPr>
        </p:nvGraphicFramePr>
        <p:xfrm>
          <a:off x="1408757" y="252262"/>
          <a:ext cx="5719018" cy="821104"/>
        </p:xfrm>
        <a:graphic>
          <a:graphicData uri="http://schemas.openxmlformats.org/drawingml/2006/table">
            <a:tbl>
              <a:tblPr>
                <a:tableStyleId>{5C22544A-7EE6-4342-B048-85BDC9FD1C3A}</a:tableStyleId>
              </a:tblPr>
              <a:tblGrid>
                <a:gridCol w="2537164">
                  <a:extLst>
                    <a:ext uri="{9D8B030D-6E8A-4147-A177-3AD203B41FA5}">
                      <a16:colId xmlns:a16="http://schemas.microsoft.com/office/drawing/2014/main" val="1410780408"/>
                    </a:ext>
                  </a:extLst>
                </a:gridCol>
                <a:gridCol w="904645">
                  <a:extLst>
                    <a:ext uri="{9D8B030D-6E8A-4147-A177-3AD203B41FA5}">
                      <a16:colId xmlns:a16="http://schemas.microsoft.com/office/drawing/2014/main" val="1791624962"/>
                    </a:ext>
                  </a:extLst>
                </a:gridCol>
                <a:gridCol w="1372564">
                  <a:extLst>
                    <a:ext uri="{9D8B030D-6E8A-4147-A177-3AD203B41FA5}">
                      <a16:colId xmlns:a16="http://schemas.microsoft.com/office/drawing/2014/main" val="373890038"/>
                    </a:ext>
                  </a:extLst>
                </a:gridCol>
                <a:gridCol w="904645">
                  <a:extLst>
                    <a:ext uri="{9D8B030D-6E8A-4147-A177-3AD203B41FA5}">
                      <a16:colId xmlns:a16="http://schemas.microsoft.com/office/drawing/2014/main" val="1874217121"/>
                    </a:ext>
                  </a:extLst>
                </a:gridCol>
              </a:tblGrid>
              <a:tr h="201120">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G. Viviani</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M. Pietropaoli</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V. Sciarra</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1266062056"/>
                  </a:ext>
                </a:extLst>
              </a:tr>
              <a:tr h="201120">
                <a:tc>
                  <a:txBody>
                    <a:bodyPr/>
                    <a:lstStyle/>
                    <a:p>
                      <a:pPr algn="ctr" fontAlgn="ctr"/>
                      <a:r>
                        <a:rPr lang="it-IT" sz="1300" u="none" strike="noStrike" dirty="0">
                          <a:effectLst/>
                        </a:rPr>
                        <a:t>ET – Italia @ LNF</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1.5</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547550108"/>
                  </a:ext>
                </a:extLst>
              </a:tr>
              <a:tr h="201120">
                <a:tc>
                  <a:txBody>
                    <a:bodyPr/>
                    <a:lstStyle/>
                    <a:p>
                      <a:pPr algn="ctr" fontAlgn="ctr"/>
                      <a:r>
                        <a:rPr lang="it-IT" sz="1300" u="none" strike="noStrike" dirty="0">
                          <a:effectLst/>
                        </a:rPr>
                        <a:t>CHANGES (PNRR)</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165477089"/>
                  </a:ext>
                </a:extLst>
              </a:tr>
              <a:tr h="201120">
                <a:tc>
                  <a:txBody>
                    <a:bodyPr/>
                    <a:lstStyle/>
                    <a:p>
                      <a:pPr algn="ctr" fontAlgn="ctr"/>
                      <a:r>
                        <a:rPr lang="it-IT" sz="1300" u="none" strike="noStrike" dirty="0">
                          <a:solidFill>
                            <a:schemeClr val="tx2">
                              <a:lumMod val="75000"/>
                              <a:lumOff val="25000"/>
                            </a:schemeClr>
                          </a:solidFill>
                          <a:effectLst/>
                        </a:rPr>
                        <a:t>Totale</a:t>
                      </a: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solidFill>
                            <a:schemeClr val="tx2">
                              <a:lumMod val="75000"/>
                              <a:lumOff val="25000"/>
                            </a:schemeClr>
                          </a:solidFill>
                          <a:effectLst/>
                        </a:rPr>
                        <a:t>2.5</a:t>
                      </a: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solidFill>
                            <a:schemeClr val="tx2">
                              <a:lumMod val="75000"/>
                              <a:lumOff val="25000"/>
                            </a:schemeClr>
                          </a:solidFill>
                          <a:effectLst/>
                        </a:rPr>
                        <a:t>1.5</a:t>
                      </a: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solidFill>
                            <a:schemeClr val="tx2">
                              <a:lumMod val="75000"/>
                              <a:lumOff val="25000"/>
                            </a:schemeClr>
                          </a:solidFill>
                          <a:effectLst/>
                        </a:rPr>
                        <a:t>2</a:t>
                      </a: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4196285000"/>
                  </a:ext>
                </a:extLst>
              </a:tr>
            </a:tbl>
          </a:graphicData>
        </a:graphic>
      </p:graphicFrame>
      <p:graphicFrame>
        <p:nvGraphicFramePr>
          <p:cNvPr id="10" name="Tabella 9">
            <a:extLst>
              <a:ext uri="{FF2B5EF4-FFF2-40B4-BE49-F238E27FC236}">
                <a16:creationId xmlns:a16="http://schemas.microsoft.com/office/drawing/2014/main" id="{E04CBA0F-D42E-3A86-3B5C-89FCE6890470}"/>
              </a:ext>
            </a:extLst>
          </p:cNvPr>
          <p:cNvGraphicFramePr>
            <a:graphicFrameLocks noGrp="1"/>
          </p:cNvGraphicFramePr>
          <p:nvPr>
            <p:extLst>
              <p:ext uri="{D42A27DB-BD31-4B8C-83A1-F6EECF244321}">
                <p14:modId xmlns:p14="http://schemas.microsoft.com/office/powerpoint/2010/main" val="817879159"/>
              </p:ext>
            </p:extLst>
          </p:nvPr>
        </p:nvGraphicFramePr>
        <p:xfrm>
          <a:off x="1450695" y="4860011"/>
          <a:ext cx="8373212" cy="1581630"/>
        </p:xfrm>
        <a:graphic>
          <a:graphicData uri="http://schemas.openxmlformats.org/drawingml/2006/table">
            <a:tbl>
              <a:tblPr>
                <a:tableStyleId>{5C22544A-7EE6-4342-B048-85BDC9FD1C3A}</a:tableStyleId>
              </a:tblPr>
              <a:tblGrid>
                <a:gridCol w="3714662">
                  <a:extLst>
                    <a:ext uri="{9D8B030D-6E8A-4147-A177-3AD203B41FA5}">
                      <a16:colId xmlns:a16="http://schemas.microsoft.com/office/drawing/2014/main" val="927793072"/>
                    </a:ext>
                  </a:extLst>
                </a:gridCol>
                <a:gridCol w="1324490">
                  <a:extLst>
                    <a:ext uri="{9D8B030D-6E8A-4147-A177-3AD203B41FA5}">
                      <a16:colId xmlns:a16="http://schemas.microsoft.com/office/drawing/2014/main" val="2326363264"/>
                    </a:ext>
                  </a:extLst>
                </a:gridCol>
                <a:gridCol w="2009570">
                  <a:extLst>
                    <a:ext uri="{9D8B030D-6E8A-4147-A177-3AD203B41FA5}">
                      <a16:colId xmlns:a16="http://schemas.microsoft.com/office/drawing/2014/main" val="1767154495"/>
                    </a:ext>
                  </a:extLst>
                </a:gridCol>
                <a:gridCol w="1324490">
                  <a:extLst>
                    <a:ext uri="{9D8B030D-6E8A-4147-A177-3AD203B41FA5}">
                      <a16:colId xmlns:a16="http://schemas.microsoft.com/office/drawing/2014/main" val="755732159"/>
                    </a:ext>
                  </a:extLst>
                </a:gridCol>
              </a:tblGrid>
              <a:tr h="316326">
                <a:tc>
                  <a:txBody>
                    <a:bodyPr/>
                    <a:lstStyle/>
                    <a:p>
                      <a:pPr algn="ctr" fontAlgn="ct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a:effectLst/>
                        </a:rPr>
                        <a:t>G. Viviani</a:t>
                      </a:r>
                      <a:endParaRPr lang="it-IT" sz="2000" b="0" i="0" u="none" strike="noStrike">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a:effectLst/>
                        </a:rPr>
                        <a:t>M. Pietropaoli</a:t>
                      </a:r>
                      <a:endParaRPr lang="it-IT" sz="2000" b="0" i="0" u="none" strike="noStrike">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a:effectLst/>
                        </a:rPr>
                        <a:t>V. Sciarra</a:t>
                      </a:r>
                      <a:endParaRPr lang="it-IT" sz="2000" b="0" i="0" u="none" strike="noStrike">
                        <a:solidFill>
                          <a:srgbClr val="000000"/>
                        </a:solidFill>
                        <a:effectLst/>
                        <a:latin typeface="Aptos" panose="020B0004020202020204" pitchFamily="34" charset="0"/>
                      </a:endParaRPr>
                    </a:p>
                  </a:txBody>
                  <a:tcPr marL="11526" marR="11526" marT="11526" marB="0" anchor="ctr"/>
                </a:tc>
                <a:extLst>
                  <a:ext uri="{0D108BD9-81ED-4DB2-BD59-A6C34878D82A}">
                    <a16:rowId xmlns:a16="http://schemas.microsoft.com/office/drawing/2014/main" val="830538957"/>
                  </a:ext>
                </a:extLst>
              </a:tr>
              <a:tr h="316326">
                <a:tc>
                  <a:txBody>
                    <a:bodyPr/>
                    <a:lstStyle/>
                    <a:p>
                      <a:pPr algn="ctr" fontAlgn="ctr"/>
                      <a:r>
                        <a:rPr lang="it-IT" sz="2000" u="none" strike="noStrike" dirty="0">
                          <a:effectLst/>
                        </a:rPr>
                        <a:t>Esperimenti</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2.5</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a:effectLst/>
                        </a:rPr>
                        <a:t>1.5</a:t>
                      </a:r>
                      <a:endParaRPr lang="it-IT" sz="2000" b="0" i="0" u="none" strike="noStrike">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2.0</a:t>
                      </a:r>
                      <a:endParaRPr lang="it-IT" sz="2000" b="0" i="0" u="none" strike="noStrike" dirty="0">
                        <a:solidFill>
                          <a:srgbClr val="000000"/>
                        </a:solidFill>
                        <a:effectLst/>
                        <a:latin typeface="Aptos" panose="020B0004020202020204" pitchFamily="34" charset="0"/>
                      </a:endParaRPr>
                    </a:p>
                  </a:txBody>
                  <a:tcPr marL="11526" marR="11526" marT="11526" marB="0" anchor="ctr"/>
                </a:tc>
                <a:extLst>
                  <a:ext uri="{0D108BD9-81ED-4DB2-BD59-A6C34878D82A}">
                    <a16:rowId xmlns:a16="http://schemas.microsoft.com/office/drawing/2014/main" val="2467644500"/>
                  </a:ext>
                </a:extLst>
              </a:tr>
              <a:tr h="316326">
                <a:tc>
                  <a:txBody>
                    <a:bodyPr/>
                    <a:lstStyle/>
                    <a:p>
                      <a:pPr algn="ctr" fontAlgn="ctr"/>
                      <a:r>
                        <a:rPr lang="it-IT" sz="2000" u="none" strike="noStrike">
                          <a:effectLst/>
                        </a:rPr>
                        <a:t>Collaborazioni / Conto Terzi</a:t>
                      </a:r>
                      <a:endParaRPr lang="it-IT" sz="2000" b="0" i="0" u="none" strike="noStrike">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2.5</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3.0</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3.0</a:t>
                      </a:r>
                      <a:endParaRPr lang="it-IT" sz="2000" b="0" i="0" u="none" strike="noStrike" dirty="0">
                        <a:solidFill>
                          <a:srgbClr val="000000"/>
                        </a:solidFill>
                        <a:effectLst/>
                        <a:latin typeface="Aptos" panose="020B0004020202020204" pitchFamily="34" charset="0"/>
                      </a:endParaRPr>
                    </a:p>
                  </a:txBody>
                  <a:tcPr marL="11526" marR="11526" marT="11526" marB="0" anchor="ctr"/>
                </a:tc>
                <a:extLst>
                  <a:ext uri="{0D108BD9-81ED-4DB2-BD59-A6C34878D82A}">
                    <a16:rowId xmlns:a16="http://schemas.microsoft.com/office/drawing/2014/main" val="3261275643"/>
                  </a:ext>
                </a:extLst>
              </a:tr>
              <a:tr h="316326">
                <a:tc>
                  <a:txBody>
                    <a:bodyPr/>
                    <a:lstStyle/>
                    <a:p>
                      <a:pPr algn="ctr" fontAlgn="ctr"/>
                      <a:r>
                        <a:rPr lang="it-IT" sz="2000" u="none" strike="noStrike" dirty="0">
                          <a:effectLst/>
                        </a:rPr>
                        <a:t>Call (22 shift - 22 giorni)</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a:effectLst/>
                        </a:rPr>
                        <a:t>1.5</a:t>
                      </a:r>
                      <a:endParaRPr lang="it-IT" sz="2000" b="0" i="0" u="none" strike="noStrike">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1.5</a:t>
                      </a:r>
                      <a:endParaRPr lang="it-IT" sz="2000" b="0" i="0" u="none" strike="noStrike" dirty="0">
                        <a:solidFill>
                          <a:srgbClr val="000000"/>
                        </a:solidFill>
                        <a:effectLst/>
                        <a:latin typeface="Aptos" panose="020B0004020202020204" pitchFamily="34" charset="0"/>
                      </a:endParaRPr>
                    </a:p>
                  </a:txBody>
                  <a:tcPr marL="11526" marR="11526" marT="11526" marB="0" anchor="ctr"/>
                </a:tc>
                <a:tc>
                  <a:txBody>
                    <a:bodyPr/>
                    <a:lstStyle/>
                    <a:p>
                      <a:pPr algn="ctr" fontAlgn="ctr"/>
                      <a:r>
                        <a:rPr lang="it-IT" sz="2000" u="none" strike="noStrike" dirty="0">
                          <a:effectLst/>
                        </a:rPr>
                        <a:t>1.0</a:t>
                      </a:r>
                      <a:endParaRPr lang="it-IT" sz="2000" b="0" i="0" u="none" strike="noStrike" dirty="0">
                        <a:solidFill>
                          <a:srgbClr val="000000"/>
                        </a:solidFill>
                        <a:effectLst/>
                        <a:latin typeface="Aptos" panose="020B0004020202020204" pitchFamily="34" charset="0"/>
                      </a:endParaRPr>
                    </a:p>
                  </a:txBody>
                  <a:tcPr marL="11526" marR="11526" marT="11526" marB="0" anchor="ctr"/>
                </a:tc>
                <a:extLst>
                  <a:ext uri="{0D108BD9-81ED-4DB2-BD59-A6C34878D82A}">
                    <a16:rowId xmlns:a16="http://schemas.microsoft.com/office/drawing/2014/main" val="2049639241"/>
                  </a:ext>
                </a:extLst>
              </a:tr>
              <a:tr h="316326">
                <a:tc>
                  <a:txBody>
                    <a:bodyPr/>
                    <a:lstStyle/>
                    <a:p>
                      <a:pPr algn="ctr" fontAlgn="ctr"/>
                      <a:r>
                        <a:rPr lang="it-IT" sz="2000" b="1" u="none" strike="noStrike" dirty="0">
                          <a:solidFill>
                            <a:schemeClr val="tx2">
                              <a:lumMod val="75000"/>
                              <a:lumOff val="25000"/>
                            </a:schemeClr>
                          </a:solidFill>
                          <a:effectLst/>
                        </a:rPr>
                        <a:t>Totale</a:t>
                      </a:r>
                      <a:endParaRPr lang="it-IT" sz="2000" b="1" i="0" u="none" strike="noStrike" dirty="0">
                        <a:solidFill>
                          <a:schemeClr val="tx2">
                            <a:lumMod val="75000"/>
                            <a:lumOff val="25000"/>
                          </a:schemeClr>
                        </a:solidFill>
                        <a:effectLst/>
                        <a:latin typeface="Aptos" panose="020B0004020202020204" pitchFamily="34" charset="0"/>
                      </a:endParaRPr>
                    </a:p>
                  </a:txBody>
                  <a:tcPr marL="11526" marR="11526" marT="11526" marB="0" anchor="ctr"/>
                </a:tc>
                <a:tc>
                  <a:txBody>
                    <a:bodyPr/>
                    <a:lstStyle/>
                    <a:p>
                      <a:pPr algn="ctr" fontAlgn="ctr"/>
                      <a:r>
                        <a:rPr lang="it-IT" sz="2000" b="1" u="none" strike="noStrike" dirty="0">
                          <a:solidFill>
                            <a:schemeClr val="tx2">
                              <a:lumMod val="75000"/>
                              <a:lumOff val="25000"/>
                            </a:schemeClr>
                          </a:solidFill>
                          <a:effectLst/>
                        </a:rPr>
                        <a:t>6.5</a:t>
                      </a:r>
                      <a:endParaRPr lang="it-IT" sz="2000" b="1" i="0" u="none" strike="noStrike" dirty="0">
                        <a:solidFill>
                          <a:schemeClr val="tx2">
                            <a:lumMod val="75000"/>
                            <a:lumOff val="25000"/>
                          </a:schemeClr>
                        </a:solidFill>
                        <a:effectLst/>
                        <a:latin typeface="Aptos" panose="020B0004020202020204" pitchFamily="34" charset="0"/>
                      </a:endParaRPr>
                    </a:p>
                  </a:txBody>
                  <a:tcPr marL="11526" marR="11526" marT="11526" marB="0" anchor="ctr"/>
                </a:tc>
                <a:tc>
                  <a:txBody>
                    <a:bodyPr/>
                    <a:lstStyle/>
                    <a:p>
                      <a:pPr algn="ctr" fontAlgn="ctr"/>
                      <a:r>
                        <a:rPr lang="it-IT" sz="2000" b="1" u="none" strike="noStrike" dirty="0">
                          <a:solidFill>
                            <a:schemeClr val="tx2">
                              <a:lumMod val="75000"/>
                              <a:lumOff val="25000"/>
                            </a:schemeClr>
                          </a:solidFill>
                          <a:effectLst/>
                        </a:rPr>
                        <a:t>6.0</a:t>
                      </a:r>
                      <a:endParaRPr lang="it-IT" sz="2000" b="1" i="0" u="none" strike="noStrike" dirty="0">
                        <a:solidFill>
                          <a:schemeClr val="tx2">
                            <a:lumMod val="75000"/>
                            <a:lumOff val="25000"/>
                          </a:schemeClr>
                        </a:solidFill>
                        <a:effectLst/>
                        <a:latin typeface="Aptos" panose="020B0004020202020204" pitchFamily="34" charset="0"/>
                      </a:endParaRPr>
                    </a:p>
                  </a:txBody>
                  <a:tcPr marL="11526" marR="11526" marT="11526" marB="0" anchor="ctr"/>
                </a:tc>
                <a:tc>
                  <a:txBody>
                    <a:bodyPr/>
                    <a:lstStyle/>
                    <a:p>
                      <a:pPr algn="ctr" fontAlgn="ctr"/>
                      <a:r>
                        <a:rPr lang="it-IT" sz="2000" b="1" u="none" strike="noStrike" dirty="0">
                          <a:solidFill>
                            <a:schemeClr val="tx2">
                              <a:lumMod val="75000"/>
                              <a:lumOff val="25000"/>
                            </a:schemeClr>
                          </a:solidFill>
                          <a:effectLst/>
                        </a:rPr>
                        <a:t>6.0</a:t>
                      </a:r>
                      <a:endParaRPr lang="it-IT" sz="2000" b="1" i="0" u="none" strike="noStrike" dirty="0">
                        <a:solidFill>
                          <a:schemeClr val="tx2">
                            <a:lumMod val="75000"/>
                            <a:lumOff val="25000"/>
                          </a:schemeClr>
                        </a:solidFill>
                        <a:effectLst/>
                        <a:latin typeface="Aptos" panose="020B0004020202020204" pitchFamily="34" charset="0"/>
                      </a:endParaRPr>
                    </a:p>
                  </a:txBody>
                  <a:tcPr marL="11526" marR="11526" marT="11526" marB="0" anchor="ctr"/>
                </a:tc>
                <a:extLst>
                  <a:ext uri="{0D108BD9-81ED-4DB2-BD59-A6C34878D82A}">
                    <a16:rowId xmlns:a16="http://schemas.microsoft.com/office/drawing/2014/main" val="326312181"/>
                  </a:ext>
                </a:extLst>
              </a:tr>
            </a:tbl>
          </a:graphicData>
        </a:graphic>
      </p:graphicFrame>
      <p:graphicFrame>
        <p:nvGraphicFramePr>
          <p:cNvPr id="4" name="Tabella 3">
            <a:extLst>
              <a:ext uri="{FF2B5EF4-FFF2-40B4-BE49-F238E27FC236}">
                <a16:creationId xmlns:a16="http://schemas.microsoft.com/office/drawing/2014/main" id="{7C364F80-F147-CCBF-5667-AF614E02A1E7}"/>
              </a:ext>
            </a:extLst>
          </p:cNvPr>
          <p:cNvGraphicFramePr>
            <a:graphicFrameLocks noGrp="1"/>
          </p:cNvGraphicFramePr>
          <p:nvPr>
            <p:extLst>
              <p:ext uri="{D42A27DB-BD31-4B8C-83A1-F6EECF244321}">
                <p14:modId xmlns:p14="http://schemas.microsoft.com/office/powerpoint/2010/main" val="2802917049"/>
              </p:ext>
            </p:extLst>
          </p:nvPr>
        </p:nvGraphicFramePr>
        <p:xfrm>
          <a:off x="1408755" y="1170854"/>
          <a:ext cx="5719019" cy="2641424"/>
        </p:xfrm>
        <a:graphic>
          <a:graphicData uri="http://schemas.openxmlformats.org/drawingml/2006/table">
            <a:tbl>
              <a:tblPr>
                <a:tableStyleId>{5C22544A-7EE6-4342-B048-85BDC9FD1C3A}</a:tableStyleId>
              </a:tblPr>
              <a:tblGrid>
                <a:gridCol w="2537165">
                  <a:extLst>
                    <a:ext uri="{9D8B030D-6E8A-4147-A177-3AD203B41FA5}">
                      <a16:colId xmlns:a16="http://schemas.microsoft.com/office/drawing/2014/main" val="2525964157"/>
                    </a:ext>
                  </a:extLst>
                </a:gridCol>
                <a:gridCol w="904645">
                  <a:extLst>
                    <a:ext uri="{9D8B030D-6E8A-4147-A177-3AD203B41FA5}">
                      <a16:colId xmlns:a16="http://schemas.microsoft.com/office/drawing/2014/main" val="315536299"/>
                    </a:ext>
                  </a:extLst>
                </a:gridCol>
                <a:gridCol w="1372564">
                  <a:extLst>
                    <a:ext uri="{9D8B030D-6E8A-4147-A177-3AD203B41FA5}">
                      <a16:colId xmlns:a16="http://schemas.microsoft.com/office/drawing/2014/main" val="363932762"/>
                    </a:ext>
                  </a:extLst>
                </a:gridCol>
                <a:gridCol w="904645">
                  <a:extLst>
                    <a:ext uri="{9D8B030D-6E8A-4147-A177-3AD203B41FA5}">
                      <a16:colId xmlns:a16="http://schemas.microsoft.com/office/drawing/2014/main" val="2268508671"/>
                    </a:ext>
                  </a:extLst>
                </a:gridCol>
              </a:tblGrid>
              <a:tr h="201120">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G. Viviani</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M. Pietropaoli</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V. Sciarra</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2520955599"/>
                  </a:ext>
                </a:extLst>
              </a:tr>
              <a:tr h="201120">
                <a:tc>
                  <a:txBody>
                    <a:bodyPr/>
                    <a:lstStyle/>
                    <a:p>
                      <a:pPr algn="ctr" fontAlgn="ctr"/>
                      <a:r>
                        <a:rPr lang="it-IT" sz="1300" u="none" strike="noStrike">
                          <a:effectLst/>
                        </a:rPr>
                        <a:t>Collaborazione Uniroma1</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2221873956"/>
                  </a:ext>
                </a:extLst>
              </a:tr>
              <a:tr h="201120">
                <a:tc>
                  <a:txBody>
                    <a:bodyPr/>
                    <a:lstStyle/>
                    <a:p>
                      <a:pPr algn="ctr" fontAlgn="ctr"/>
                      <a:r>
                        <a:rPr lang="it-IT" sz="1300" u="none" strike="noStrike">
                          <a:effectLst/>
                        </a:rPr>
                        <a:t>Conto Terzi (BNL)</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0</a:t>
                      </a:r>
                      <a:endParaRPr lang="it-IT" sz="1300" b="0" i="0" u="none" strike="noStrike" dirty="0">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1378010795"/>
                  </a:ext>
                </a:extLst>
              </a:tr>
              <a:tr h="201120">
                <a:tc>
                  <a:txBody>
                    <a:bodyPr/>
                    <a:lstStyle/>
                    <a:p>
                      <a:pPr algn="ctr" fontAlgn="ctr"/>
                      <a:r>
                        <a:rPr lang="it-IT" sz="1300" u="none" strike="noStrike">
                          <a:effectLst/>
                        </a:rPr>
                        <a:t>Collaborazione (BNL)</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1</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2.5</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825419104"/>
                  </a:ext>
                </a:extLst>
              </a:tr>
              <a:tr h="381885">
                <a:tc>
                  <a:txBody>
                    <a:bodyPr/>
                    <a:lstStyle/>
                    <a:p>
                      <a:pPr algn="ctr" fontAlgn="ctr"/>
                      <a:r>
                        <a:rPr lang="it-IT" sz="1300" u="none" strike="noStrike" dirty="0">
                          <a:effectLst/>
                        </a:rPr>
                        <a:t>INFN/</a:t>
                      </a:r>
                      <a:r>
                        <a:rPr lang="it-IT" sz="1300" u="none" strike="noStrike" dirty="0" err="1">
                          <a:effectLst/>
                        </a:rPr>
                        <a:t>CHNet</a:t>
                      </a:r>
                      <a:r>
                        <a:rPr lang="it-IT" sz="1300" u="none" strike="noStrike" dirty="0">
                          <a:effectLst/>
                        </a:rPr>
                        <a:t> – Belle Arti di Roma</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0.5</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565829219"/>
                  </a:ext>
                </a:extLst>
              </a:tr>
              <a:tr h="201120">
                <a:tc>
                  <a:txBody>
                    <a:bodyPr/>
                    <a:lstStyle/>
                    <a:p>
                      <a:pPr algn="ctr" fontAlgn="ctr"/>
                      <a:r>
                        <a:rPr lang="it-IT" sz="1300" u="none" strike="noStrike" dirty="0">
                          <a:effectLst/>
                        </a:rPr>
                        <a:t>INFN/</a:t>
                      </a:r>
                      <a:r>
                        <a:rPr lang="it-IT" sz="1300" u="none" strike="noStrike" dirty="0" err="1">
                          <a:effectLst/>
                        </a:rPr>
                        <a:t>CHNet</a:t>
                      </a:r>
                      <a:r>
                        <a:rPr lang="it-IT" sz="1300" u="none" strike="noStrike" dirty="0">
                          <a:effectLst/>
                        </a:rPr>
                        <a:t> – S. di Filippo</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a:t>
                      </a:r>
                      <a:endParaRPr lang="it-IT" sz="1300" b="0" i="0" u="none" strike="noStrike">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a:effectLst/>
                        </a:rPr>
                        <a:t>0.5</a:t>
                      </a:r>
                      <a:endParaRPr lang="it-IT" sz="1300" b="0" i="0" u="none" strike="noStrike">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3122574574"/>
                  </a:ext>
                </a:extLst>
              </a:tr>
              <a:tr h="201835">
                <a:tc>
                  <a:txBody>
                    <a:bodyPr/>
                    <a:lstStyle/>
                    <a:p>
                      <a:pPr algn="ctr" fontAlgn="ctr"/>
                      <a:r>
                        <a:rPr lang="it-IT" sz="1300" u="none" strike="noStrike" dirty="0">
                          <a:effectLst/>
                        </a:rPr>
                        <a:t>INFN/</a:t>
                      </a:r>
                      <a:r>
                        <a:rPr lang="it-IT" sz="1300" u="none" strike="noStrike" dirty="0" err="1">
                          <a:effectLst/>
                        </a:rPr>
                        <a:t>CHNet</a:t>
                      </a:r>
                      <a:r>
                        <a:rPr lang="it-IT" sz="1300" u="none" strike="noStrike" dirty="0">
                          <a:effectLst/>
                        </a:rPr>
                        <a:t> – Pavia Restauro</a:t>
                      </a:r>
                      <a:endParaRPr lang="it-IT" sz="1300" b="0" i="0" u="none" strike="noStrike" dirty="0">
                        <a:solidFill>
                          <a:srgbClr val="000000"/>
                        </a:solidFill>
                        <a:effectLst/>
                        <a:latin typeface="Aptos" panose="020B0004020202020204" pitchFamily="34" charset="0"/>
                      </a:endParaRPr>
                    </a:p>
                  </a:txBody>
                  <a:tcPr marL="7872" marR="7872" marT="7156" marB="0" anchor="ctr"/>
                </a:tc>
                <a:tc gridSpan="3">
                  <a:txBody>
                    <a:bodyPr/>
                    <a:lstStyle/>
                    <a:p>
                      <a:pPr algn="ctr" fontAlgn="ctr"/>
                      <a:r>
                        <a:rPr lang="it-IT" sz="1300" b="0" i="0" u="none" strike="noStrike" dirty="0">
                          <a:solidFill>
                            <a:srgbClr val="000000"/>
                          </a:solidFill>
                          <a:effectLst/>
                          <a:latin typeface="Aptos" panose="020B0004020202020204" pitchFamily="34" charset="0"/>
                        </a:rPr>
                        <a:t>Da definire</a:t>
                      </a:r>
                    </a:p>
                  </a:txBody>
                  <a:tcPr marL="8659" marR="8659" marT="8659" marB="0" anchor="ctr"/>
                </a:tc>
                <a:tc hMerge="1">
                  <a:txBody>
                    <a:bodyPr/>
                    <a:lstStyle/>
                    <a:p>
                      <a:endParaRPr/>
                    </a:p>
                  </a:txBody>
                  <a:tcPr marL="9525" marR="9525" marT="9525" marB="0" anchor="ctr"/>
                </a:tc>
                <a:tc hMerge="1">
                  <a:txBody>
                    <a:bodyPr/>
                    <a:lstStyle/>
                    <a:p>
                      <a:pPr algn="ctr" fontAlgn="ctr"/>
                      <a:endParaRPr lang="it-IT" sz="16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3187661660"/>
                  </a:ext>
                </a:extLst>
              </a:tr>
              <a:tr h="201120">
                <a:tc>
                  <a:txBody>
                    <a:bodyPr/>
                    <a:lstStyle/>
                    <a:p>
                      <a:pPr algn="ctr" fontAlgn="ctr"/>
                      <a:r>
                        <a:rPr lang="it-IT" sz="1300" u="none" strike="noStrike" dirty="0">
                          <a:effectLst/>
                        </a:rPr>
                        <a:t>INFN/</a:t>
                      </a:r>
                      <a:r>
                        <a:rPr lang="it-IT" sz="1300" u="none" strike="noStrike" dirty="0" err="1">
                          <a:effectLst/>
                        </a:rPr>
                        <a:t>CHNet</a:t>
                      </a:r>
                      <a:r>
                        <a:rPr lang="it-IT" sz="1300" u="none" strike="noStrike" dirty="0">
                          <a:effectLst/>
                        </a:rPr>
                        <a:t> – Tor Vergata</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0.5</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0.5</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0</a:t>
                      </a:r>
                      <a:endParaRPr lang="it-IT" sz="1300" b="0" i="0" u="none" strike="noStrike" dirty="0">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2402428840"/>
                  </a:ext>
                </a:extLst>
              </a:tr>
              <a:tr h="201120">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28981678"/>
                  </a:ext>
                </a:extLst>
              </a:tr>
              <a:tr h="201120">
                <a:tc>
                  <a:txBody>
                    <a:bodyPr/>
                    <a:lstStyle/>
                    <a:p>
                      <a:pPr algn="ctr" fontAlgn="ctr"/>
                      <a:r>
                        <a:rPr lang="it-IT" sz="1300" u="none" strike="noStrike" dirty="0">
                          <a:effectLst/>
                        </a:rPr>
                        <a:t>Call (22 shift - 22 giorni)</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1.5</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1.5</a:t>
                      </a:r>
                      <a:endParaRPr lang="it-IT" sz="1300" b="0" i="0" u="none" strike="noStrike" dirty="0">
                        <a:solidFill>
                          <a:srgbClr val="000000"/>
                        </a:solidFill>
                        <a:effectLst/>
                        <a:latin typeface="Aptos" panose="020B0004020202020204" pitchFamily="34" charset="0"/>
                      </a:endParaRPr>
                    </a:p>
                  </a:txBody>
                  <a:tcPr marL="7872" marR="7872" marT="7156" marB="0" anchor="ctr"/>
                </a:tc>
                <a:tc>
                  <a:txBody>
                    <a:bodyPr/>
                    <a:lstStyle/>
                    <a:p>
                      <a:pPr algn="ctr" fontAlgn="ctr"/>
                      <a:r>
                        <a:rPr lang="it-IT" sz="1300" u="none" strike="noStrike" dirty="0">
                          <a:effectLst/>
                        </a:rPr>
                        <a:t>1</a:t>
                      </a:r>
                      <a:endParaRPr lang="it-IT" sz="1300" b="0" i="0" u="none" strike="noStrike" dirty="0">
                        <a:solidFill>
                          <a:srgbClr val="000000"/>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2785647701"/>
                  </a:ext>
                </a:extLst>
              </a:tr>
              <a:tr h="201120">
                <a:tc>
                  <a:txBody>
                    <a:bodyPr/>
                    <a:lstStyle/>
                    <a:p>
                      <a:pPr algn="ctr" fontAlgn="ct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extLst>
                  <a:ext uri="{0D108BD9-81ED-4DB2-BD59-A6C34878D82A}">
                    <a16:rowId xmlns:a16="http://schemas.microsoft.com/office/drawing/2014/main" val="3419090034"/>
                  </a:ext>
                </a:extLst>
              </a:tr>
              <a:tr h="201120">
                <a:tc>
                  <a:txBody>
                    <a:bodyPr/>
                    <a:lstStyle/>
                    <a:p>
                      <a:pPr algn="ctr" fontAlgn="ctr"/>
                      <a:r>
                        <a:rPr lang="it-IT" sz="1300" u="none" strike="noStrike" dirty="0">
                          <a:solidFill>
                            <a:schemeClr val="tx2">
                              <a:lumMod val="75000"/>
                              <a:lumOff val="25000"/>
                            </a:schemeClr>
                          </a:solidFill>
                          <a:effectLst/>
                        </a:rPr>
                        <a:t>Totale</a:t>
                      </a:r>
                      <a:endParaRPr lang="it-IT" sz="1300" b="0" i="0" u="none" strike="noStrike" dirty="0">
                        <a:solidFill>
                          <a:schemeClr val="tx2">
                            <a:lumMod val="75000"/>
                            <a:lumOff val="25000"/>
                          </a:schemeClr>
                        </a:solidFill>
                        <a:effectLst/>
                        <a:latin typeface="Aptos" panose="020B0004020202020204" pitchFamily="34" charset="0"/>
                      </a:endParaRPr>
                    </a:p>
                  </a:txBody>
                  <a:tcPr marL="7872" marR="7872" marT="7156" marB="0" anchor="ctr"/>
                </a:tc>
                <a:tc>
                  <a:txBody>
                    <a:bodyPr/>
                    <a:lstStyle/>
                    <a:p>
                      <a:pPr algn="ctr" fontAlgn="ctr"/>
                      <a:r>
                        <a:rPr lang="it-IT" sz="1300" b="0" i="0" u="none" strike="noStrike" dirty="0">
                          <a:solidFill>
                            <a:schemeClr val="tx2">
                              <a:lumMod val="75000"/>
                              <a:lumOff val="25000"/>
                            </a:schemeClr>
                          </a:solidFill>
                          <a:effectLst/>
                          <a:latin typeface="Aptos" panose="020B0004020202020204" pitchFamily="34" charset="0"/>
                        </a:rPr>
                        <a:t>4</a:t>
                      </a:r>
                    </a:p>
                  </a:txBody>
                  <a:tcPr marL="7872" marR="7872" marT="7156" marB="0" anchor="ctr"/>
                </a:tc>
                <a:tc>
                  <a:txBody>
                    <a:bodyPr/>
                    <a:lstStyle/>
                    <a:p>
                      <a:pPr algn="ctr" fontAlgn="ctr"/>
                      <a:r>
                        <a:rPr lang="it-IT" sz="1300" b="0" i="0" u="none" strike="noStrike" dirty="0">
                          <a:solidFill>
                            <a:schemeClr val="tx2">
                              <a:lumMod val="75000"/>
                              <a:lumOff val="25000"/>
                            </a:schemeClr>
                          </a:solidFill>
                          <a:effectLst/>
                          <a:latin typeface="Aptos" panose="020B0004020202020204" pitchFamily="34" charset="0"/>
                        </a:rPr>
                        <a:t>4.5</a:t>
                      </a:r>
                    </a:p>
                  </a:txBody>
                  <a:tcPr marL="7872" marR="7872" marT="7156" marB="0" anchor="ctr"/>
                </a:tc>
                <a:tc>
                  <a:txBody>
                    <a:bodyPr/>
                    <a:lstStyle/>
                    <a:p>
                      <a:pPr algn="ctr" fontAlgn="ctr"/>
                      <a:r>
                        <a:rPr lang="it-IT" sz="1300" b="0" i="0" u="none" strike="noStrike" dirty="0">
                          <a:solidFill>
                            <a:schemeClr val="tx2">
                              <a:lumMod val="75000"/>
                              <a:lumOff val="25000"/>
                            </a:schemeClr>
                          </a:solidFill>
                          <a:effectLst/>
                          <a:latin typeface="Aptos" panose="020B0004020202020204" pitchFamily="34" charset="0"/>
                        </a:rPr>
                        <a:t>4</a:t>
                      </a:r>
                    </a:p>
                  </a:txBody>
                  <a:tcPr marL="7872" marR="7872" marT="7156" marB="0" anchor="ctr"/>
                </a:tc>
                <a:extLst>
                  <a:ext uri="{0D108BD9-81ED-4DB2-BD59-A6C34878D82A}">
                    <a16:rowId xmlns:a16="http://schemas.microsoft.com/office/drawing/2014/main" val="2451266506"/>
                  </a:ext>
                </a:extLst>
              </a:tr>
            </a:tbl>
          </a:graphicData>
        </a:graphic>
      </p:graphicFrame>
      <p:pic>
        <p:nvPicPr>
          <p:cNvPr id="5" name="Picture 2">
            <a:extLst>
              <a:ext uri="{FF2B5EF4-FFF2-40B4-BE49-F238E27FC236}">
                <a16:creationId xmlns:a16="http://schemas.microsoft.com/office/drawing/2014/main" id="{0B5BBC23-95A5-19C1-2161-2102828568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9364" y="514342"/>
            <a:ext cx="1838620" cy="91859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0F1F5AF8-BB6B-78B1-11EB-CC13FB4A5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9364" y="1590043"/>
            <a:ext cx="1838620" cy="984332"/>
          </a:xfrm>
          <a:prstGeom prst="rect">
            <a:avLst/>
          </a:prstGeom>
        </p:spPr>
      </p:pic>
      <p:pic>
        <p:nvPicPr>
          <p:cNvPr id="9" name="Immagine 8">
            <a:extLst>
              <a:ext uri="{FF2B5EF4-FFF2-40B4-BE49-F238E27FC236}">
                <a16:creationId xmlns:a16="http://schemas.microsoft.com/office/drawing/2014/main" id="{F5BA1760-C03E-038F-2476-5C787BC1D7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2936" y="1539098"/>
            <a:ext cx="1458125" cy="1093595"/>
          </a:xfrm>
          <a:prstGeom prst="rect">
            <a:avLst/>
          </a:prstGeom>
        </p:spPr>
      </p:pic>
      <p:pic>
        <p:nvPicPr>
          <p:cNvPr id="11" name="Picture 2" descr="INFN - Laboratori Nazionali di Frascati">
            <a:extLst>
              <a:ext uri="{FF2B5EF4-FFF2-40B4-BE49-F238E27FC236}">
                <a16:creationId xmlns:a16="http://schemas.microsoft.com/office/drawing/2014/main" id="{BF466F9D-9D4F-E3ED-ACE9-172CE57695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61097" y="416854"/>
            <a:ext cx="1460458" cy="91859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o 12">
            <a:extLst>
              <a:ext uri="{FF2B5EF4-FFF2-40B4-BE49-F238E27FC236}">
                <a16:creationId xmlns:a16="http://schemas.microsoft.com/office/drawing/2014/main" id="{F05F60D4-A374-73B5-343F-A62E74D0E355}"/>
              </a:ext>
            </a:extLst>
          </p:cNvPr>
          <p:cNvGrpSpPr/>
          <p:nvPr/>
        </p:nvGrpSpPr>
        <p:grpSpPr>
          <a:xfrm>
            <a:off x="7584141" y="2925152"/>
            <a:ext cx="3488774" cy="584775"/>
            <a:chOff x="5757682" y="5421645"/>
            <a:chExt cx="3220374" cy="539787"/>
          </a:xfrm>
        </p:grpSpPr>
        <p:sp>
          <p:nvSpPr>
            <p:cNvPr id="14" name="CasellaDiTesto 13">
              <a:extLst>
                <a:ext uri="{FF2B5EF4-FFF2-40B4-BE49-F238E27FC236}">
                  <a16:creationId xmlns:a16="http://schemas.microsoft.com/office/drawing/2014/main" id="{50183936-70F6-619C-5EAC-2CAB7F4162D4}"/>
                </a:ext>
              </a:extLst>
            </p:cNvPr>
            <p:cNvSpPr txBox="1"/>
            <p:nvPr/>
          </p:nvSpPr>
          <p:spPr>
            <a:xfrm>
              <a:off x="5757682" y="5421645"/>
              <a:ext cx="1132520" cy="539787"/>
            </a:xfrm>
            <a:prstGeom prst="rect">
              <a:avLst/>
            </a:prstGeom>
            <a:solidFill>
              <a:schemeClr val="bg1"/>
            </a:solidFill>
          </p:spPr>
          <p:txBody>
            <a:bodyPr wrap="square" rtlCol="0">
              <a:spAutoFit/>
            </a:bodyPr>
            <a:lstStyle/>
            <a:p>
              <a:pPr algn="ctr"/>
              <a:r>
                <a:rPr lang="it-IT" sz="3200" u="sng" dirty="0">
                  <a:latin typeface="Bell MT" panose="02020503060305020303" pitchFamily="18" charset="77"/>
                </a:rPr>
                <a:t>EIC</a:t>
              </a:r>
            </a:p>
          </p:txBody>
        </p:sp>
        <p:pic>
          <p:nvPicPr>
            <p:cNvPr id="15" name="Immagine 14">
              <a:extLst>
                <a:ext uri="{FF2B5EF4-FFF2-40B4-BE49-F238E27FC236}">
                  <a16:creationId xmlns:a16="http://schemas.microsoft.com/office/drawing/2014/main" id="{E58E9E79-E8D0-DA3B-856F-843070F136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57" y="5421645"/>
              <a:ext cx="2156199" cy="526018"/>
            </a:xfrm>
            <a:prstGeom prst="rect">
              <a:avLst/>
            </a:prstGeom>
          </p:spPr>
        </p:pic>
      </p:grpSp>
    </p:spTree>
    <p:extLst>
      <p:ext uri="{BB962C8B-B14F-4D97-AF65-F5344CB8AC3E}">
        <p14:creationId xmlns:p14="http://schemas.microsoft.com/office/powerpoint/2010/main" val="269270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9D9FD90-491E-C694-AF02-E17C11915AD1}"/>
              </a:ext>
            </a:extLst>
          </p:cNvPr>
          <p:cNvSpPr txBox="1"/>
          <p:nvPr/>
        </p:nvSpPr>
        <p:spPr>
          <a:xfrm>
            <a:off x="1773799" y="2509444"/>
            <a:ext cx="8125751" cy="646331"/>
          </a:xfrm>
          <a:prstGeom prst="rect">
            <a:avLst/>
          </a:prstGeom>
          <a:noFill/>
        </p:spPr>
        <p:txBody>
          <a:bodyPr wrap="none" rtlCol="0">
            <a:spAutoFit/>
          </a:bodyPr>
          <a:lstStyle/>
          <a:p>
            <a:pPr marL="285750" indent="-285750">
              <a:buFont typeface="Arial" panose="020B0604020202020204" pitchFamily="34" charset="0"/>
              <a:buChar char="•"/>
            </a:pPr>
            <a:r>
              <a:rPr lang="en-US" dirty="0"/>
              <a:t>6-8 	Slides </a:t>
            </a:r>
            <a:r>
              <a:rPr lang="en-US" dirty="0" err="1"/>
              <a:t>delle</a:t>
            </a:r>
            <a:r>
              <a:rPr lang="en-US" dirty="0"/>
              <a:t> </a:t>
            </a:r>
            <a:r>
              <a:rPr lang="en-US" dirty="0" err="1"/>
              <a:t>richieste</a:t>
            </a:r>
            <a:r>
              <a:rPr lang="en-US" dirty="0"/>
              <a:t> associate </a:t>
            </a:r>
            <a:r>
              <a:rPr lang="en-US" dirty="0" err="1"/>
              <a:t>agli</a:t>
            </a:r>
            <a:r>
              <a:rPr lang="en-US" dirty="0"/>
              <a:t> </a:t>
            </a:r>
            <a:r>
              <a:rPr lang="en-US" dirty="0" err="1"/>
              <a:t>esperimenti</a:t>
            </a:r>
            <a:r>
              <a:rPr lang="en-US" dirty="0"/>
              <a:t> con </a:t>
            </a:r>
            <a:r>
              <a:rPr lang="en-US" dirty="0" err="1"/>
              <a:t>dettaglio</a:t>
            </a:r>
            <a:r>
              <a:rPr lang="en-US" dirty="0"/>
              <a:t> </a:t>
            </a:r>
            <a:r>
              <a:rPr lang="en-US" dirty="0" err="1"/>
              <a:t>immagini</a:t>
            </a:r>
            <a:endParaRPr lang="en-US" dirty="0"/>
          </a:p>
          <a:p>
            <a:pPr marL="285750" indent="-285750">
              <a:buFont typeface="Arial" panose="020B0604020202020204" pitchFamily="34" charset="0"/>
              <a:buChar char="•"/>
            </a:pPr>
            <a:r>
              <a:rPr lang="en-US" dirty="0"/>
              <a:t>9-12 	Slides con </a:t>
            </a:r>
            <a:r>
              <a:rPr lang="en-US" dirty="0" err="1"/>
              <a:t>sintesi</a:t>
            </a:r>
            <a:r>
              <a:rPr lang="en-US" dirty="0"/>
              <a:t> </a:t>
            </a:r>
            <a:r>
              <a:rPr lang="en-US" dirty="0" err="1"/>
              <a:t>delle</a:t>
            </a:r>
            <a:r>
              <a:rPr lang="en-US" dirty="0"/>
              <a:t> </a:t>
            </a:r>
            <a:r>
              <a:rPr lang="en-US" dirty="0" err="1"/>
              <a:t>attività</a:t>
            </a:r>
            <a:r>
              <a:rPr lang="en-US" dirty="0"/>
              <a:t> di </a:t>
            </a:r>
            <a:r>
              <a:rPr lang="en-US" dirty="0" err="1"/>
              <a:t>ricerca</a:t>
            </a:r>
            <a:r>
              <a:rPr lang="en-US" dirty="0"/>
              <a:t> associate </a:t>
            </a:r>
            <a:r>
              <a:rPr lang="en-US" dirty="0" err="1"/>
              <a:t>agli</a:t>
            </a:r>
            <a:r>
              <a:rPr lang="en-US" dirty="0"/>
              <a:t> </a:t>
            </a:r>
            <a:r>
              <a:rPr lang="en-US" dirty="0" err="1"/>
              <a:t>esperimenti</a:t>
            </a:r>
            <a:endParaRPr lang="en-US" dirty="0"/>
          </a:p>
        </p:txBody>
      </p:sp>
      <p:sp>
        <p:nvSpPr>
          <p:cNvPr id="3" name="CasellaDiTesto 2">
            <a:extLst>
              <a:ext uri="{FF2B5EF4-FFF2-40B4-BE49-F238E27FC236}">
                <a16:creationId xmlns:a16="http://schemas.microsoft.com/office/drawing/2014/main" id="{733F968C-3BF7-E9F3-A542-BB2B260F082E}"/>
              </a:ext>
            </a:extLst>
          </p:cNvPr>
          <p:cNvSpPr txBox="1"/>
          <p:nvPr/>
        </p:nvSpPr>
        <p:spPr>
          <a:xfrm>
            <a:off x="5041392" y="1711921"/>
            <a:ext cx="1590564" cy="369332"/>
          </a:xfrm>
          <a:prstGeom prst="rect">
            <a:avLst/>
          </a:prstGeom>
          <a:noFill/>
        </p:spPr>
        <p:txBody>
          <a:bodyPr wrap="none" rtlCol="0">
            <a:spAutoFit/>
          </a:bodyPr>
          <a:lstStyle/>
          <a:p>
            <a:r>
              <a:rPr lang="en-US" dirty="0"/>
              <a:t>Backup Slides</a:t>
            </a:r>
          </a:p>
        </p:txBody>
      </p:sp>
    </p:spTree>
    <p:extLst>
      <p:ext uri="{BB962C8B-B14F-4D97-AF65-F5344CB8AC3E}">
        <p14:creationId xmlns:p14="http://schemas.microsoft.com/office/powerpoint/2010/main" val="401182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359C8-076C-D784-5599-C202B09DE733}"/>
            </a:ext>
          </a:extLst>
        </p:cNvPr>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6F49D264-56D0-6B04-CCF0-FA47268A65E4}"/>
              </a:ext>
            </a:extLst>
          </p:cNvPr>
          <p:cNvGraphicFramePr>
            <a:graphicFrameLocks noGrp="1"/>
          </p:cNvGraphicFramePr>
          <p:nvPr>
            <p:extLst>
              <p:ext uri="{D42A27DB-BD31-4B8C-83A1-F6EECF244321}">
                <p14:modId xmlns:p14="http://schemas.microsoft.com/office/powerpoint/2010/main" val="85711455"/>
              </p:ext>
            </p:extLst>
          </p:nvPr>
        </p:nvGraphicFramePr>
        <p:xfrm>
          <a:off x="5117128" y="306586"/>
          <a:ext cx="6749716" cy="567690"/>
        </p:xfrm>
        <a:graphic>
          <a:graphicData uri="http://schemas.openxmlformats.org/drawingml/2006/table">
            <a:tbl>
              <a:tblPr>
                <a:tableStyleId>{5C22544A-7EE6-4342-B048-85BDC9FD1C3A}</a:tableStyleId>
              </a:tblPr>
              <a:tblGrid>
                <a:gridCol w="2994419">
                  <a:extLst>
                    <a:ext uri="{9D8B030D-6E8A-4147-A177-3AD203B41FA5}">
                      <a16:colId xmlns:a16="http://schemas.microsoft.com/office/drawing/2014/main" val="521769431"/>
                    </a:ext>
                  </a:extLst>
                </a:gridCol>
                <a:gridCol w="1067683">
                  <a:extLst>
                    <a:ext uri="{9D8B030D-6E8A-4147-A177-3AD203B41FA5}">
                      <a16:colId xmlns:a16="http://schemas.microsoft.com/office/drawing/2014/main" val="487243679"/>
                    </a:ext>
                  </a:extLst>
                </a:gridCol>
                <a:gridCol w="1619931">
                  <a:extLst>
                    <a:ext uri="{9D8B030D-6E8A-4147-A177-3AD203B41FA5}">
                      <a16:colId xmlns:a16="http://schemas.microsoft.com/office/drawing/2014/main" val="3654285387"/>
                    </a:ext>
                  </a:extLst>
                </a:gridCol>
                <a:gridCol w="1067683">
                  <a:extLst>
                    <a:ext uri="{9D8B030D-6E8A-4147-A177-3AD203B41FA5}">
                      <a16:colId xmlns:a16="http://schemas.microsoft.com/office/drawing/2014/main" val="2766399747"/>
                    </a:ext>
                  </a:extLst>
                </a:gridCol>
              </a:tblGrid>
              <a:tr h="228600">
                <a:tc>
                  <a:txBody>
                    <a:bodyPr/>
                    <a:lstStyle/>
                    <a:p>
                      <a:pPr algn="ctr" fontAlgn="ct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G. Viviani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M. Pietropaoli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V. Sciarra</a:t>
                      </a:r>
                      <a:endParaRPr lang="it-IT"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2664381444"/>
                  </a:ext>
                </a:extLst>
              </a:tr>
              <a:tr h="228600">
                <a:tc>
                  <a:txBody>
                    <a:bodyPr/>
                    <a:lstStyle/>
                    <a:p>
                      <a:pPr algn="ctr" fontAlgn="ctr"/>
                      <a:r>
                        <a:rPr lang="it-IT" sz="1800" u="none" strike="noStrike" dirty="0">
                          <a:effectLst/>
                        </a:rPr>
                        <a:t>ET – Italia @ LNF</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1</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1.5</a:t>
                      </a:r>
                      <a:endParaRPr lang="it-IT"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054623767"/>
                  </a:ext>
                </a:extLst>
              </a:tr>
            </a:tbl>
          </a:graphicData>
        </a:graphic>
      </p:graphicFrame>
      <p:sp>
        <p:nvSpPr>
          <p:cNvPr id="9" name="CasellaDiTesto 8">
            <a:extLst>
              <a:ext uri="{FF2B5EF4-FFF2-40B4-BE49-F238E27FC236}">
                <a16:creationId xmlns:a16="http://schemas.microsoft.com/office/drawing/2014/main" id="{D420DD0F-DD63-B9B2-0B3E-09851BF5EE57}"/>
              </a:ext>
            </a:extLst>
          </p:cNvPr>
          <p:cNvSpPr txBox="1"/>
          <p:nvPr/>
        </p:nvSpPr>
        <p:spPr>
          <a:xfrm>
            <a:off x="77678" y="1871573"/>
            <a:ext cx="5620737" cy="1754326"/>
          </a:xfrm>
          <a:prstGeom prst="rect">
            <a:avLst/>
          </a:prstGeom>
          <a:noFill/>
        </p:spPr>
        <p:txBody>
          <a:bodyPr wrap="square" rtlCol="0">
            <a:spAutoFit/>
          </a:bodyPr>
          <a:lstStyle/>
          <a:p>
            <a:pPr marL="285750" indent="-285750" algn="just">
              <a:buFont typeface="Arial" panose="020B0604020202020204" pitchFamily="34" charset="0"/>
              <a:buChar char="•"/>
            </a:pPr>
            <a:r>
              <a:rPr lang="it-IT" b="1" dirty="0"/>
              <a:t>Installazione e test funzionamento sistema sperimentale per misure SEY e di caricamento su campioni da 1 inch (Viviani, Pietropaoli)</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Realizzazione software per gestione e acquisizione dati (Sciarra)</a:t>
            </a:r>
          </a:p>
        </p:txBody>
      </p:sp>
      <p:sp>
        <p:nvSpPr>
          <p:cNvPr id="12" name="CasellaDiTesto 11">
            <a:extLst>
              <a:ext uri="{FF2B5EF4-FFF2-40B4-BE49-F238E27FC236}">
                <a16:creationId xmlns:a16="http://schemas.microsoft.com/office/drawing/2014/main" id="{A37E541D-76CA-7E49-CC84-8D9B2C1F9D99}"/>
              </a:ext>
            </a:extLst>
          </p:cNvPr>
          <p:cNvSpPr txBox="1"/>
          <p:nvPr/>
        </p:nvSpPr>
        <p:spPr>
          <a:xfrm>
            <a:off x="77678" y="1185772"/>
            <a:ext cx="12043118"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WP 9.3.1: Frost mitigation and Electrostatic Charging </a:t>
            </a:r>
          </a:p>
          <a:p>
            <a:pPr algn="ctr"/>
            <a:r>
              <a:rPr lang="en-US" sz="1200" i="1" dirty="0"/>
              <a:t>(XUV-</a:t>
            </a:r>
            <a:r>
              <a:rPr lang="en-US" sz="1200" i="1" dirty="0" err="1"/>
              <a:t>MaSSLab</a:t>
            </a:r>
            <a:r>
              <a:rPr lang="en-US" sz="1200" i="1" dirty="0"/>
              <a:t>) </a:t>
            </a:r>
          </a:p>
        </p:txBody>
      </p:sp>
      <p:sp>
        <p:nvSpPr>
          <p:cNvPr id="14" name="CasellaDiTesto 13">
            <a:extLst>
              <a:ext uri="{FF2B5EF4-FFF2-40B4-BE49-F238E27FC236}">
                <a16:creationId xmlns:a16="http://schemas.microsoft.com/office/drawing/2014/main" id="{0E8724EE-55AF-C599-AD86-4508D1ADB393}"/>
              </a:ext>
            </a:extLst>
          </p:cNvPr>
          <p:cNvSpPr txBox="1"/>
          <p:nvPr/>
        </p:nvSpPr>
        <p:spPr>
          <a:xfrm>
            <a:off x="10006816" y="1278105"/>
            <a:ext cx="1528367" cy="369332"/>
          </a:xfrm>
          <a:prstGeom prst="rect">
            <a:avLst/>
          </a:prstGeom>
          <a:noFill/>
        </p:spPr>
        <p:txBody>
          <a:bodyPr wrap="none" rtlCol="0">
            <a:spAutoFit/>
          </a:bodyPr>
          <a:lstStyle/>
          <a:p>
            <a:r>
              <a:rPr lang="en-US" b="1" dirty="0">
                <a:solidFill>
                  <a:schemeClr val="bg1"/>
                </a:solidFill>
              </a:rPr>
              <a:t>M. Angelucci</a:t>
            </a:r>
          </a:p>
        </p:txBody>
      </p:sp>
      <p:sp>
        <p:nvSpPr>
          <p:cNvPr id="15" name="CasellaDiTesto 14">
            <a:extLst>
              <a:ext uri="{FF2B5EF4-FFF2-40B4-BE49-F238E27FC236}">
                <a16:creationId xmlns:a16="http://schemas.microsoft.com/office/drawing/2014/main" id="{AF26119A-5498-EC44-D5AA-11FB39569886}"/>
              </a:ext>
            </a:extLst>
          </p:cNvPr>
          <p:cNvSpPr txBox="1"/>
          <p:nvPr/>
        </p:nvSpPr>
        <p:spPr>
          <a:xfrm>
            <a:off x="6024796" y="2089424"/>
            <a:ext cx="2959529" cy="1200329"/>
          </a:xfrm>
          <a:prstGeom prst="rect">
            <a:avLst/>
          </a:prstGeom>
          <a:noFill/>
        </p:spPr>
        <p:txBody>
          <a:bodyPr wrap="square" rtlCol="0">
            <a:spAutoFit/>
          </a:bodyPr>
          <a:lstStyle/>
          <a:p>
            <a:pPr marL="285750" indent="-285750">
              <a:buFont typeface="Arial" panose="020B0604020202020204" pitchFamily="34" charset="0"/>
              <a:buChar char="•"/>
            </a:pPr>
            <a:r>
              <a:rPr lang="it-IT" i="1" dirty="0"/>
              <a:t>Camere da UHV</a:t>
            </a:r>
          </a:p>
          <a:p>
            <a:pPr marL="285750" indent="-285750">
              <a:buFont typeface="Arial" panose="020B0604020202020204" pitchFamily="34" charset="0"/>
              <a:buChar char="•"/>
            </a:pPr>
            <a:r>
              <a:rPr lang="it-IT" i="1" dirty="0"/>
              <a:t>Sistema di pompaggio</a:t>
            </a:r>
          </a:p>
          <a:p>
            <a:pPr marL="285750" indent="-285750">
              <a:buFont typeface="Arial" panose="020B0604020202020204" pitchFamily="34" charset="0"/>
              <a:buChar char="•"/>
            </a:pPr>
            <a:r>
              <a:rPr lang="it-IT" i="1" dirty="0"/>
              <a:t>Installazione sorgenti</a:t>
            </a:r>
          </a:p>
          <a:p>
            <a:pPr marL="285750" indent="-285750">
              <a:buFont typeface="Arial" panose="020B0604020202020204" pitchFamily="34" charset="0"/>
              <a:buChar char="•"/>
            </a:pPr>
            <a:r>
              <a:rPr lang="it-IT" i="1" dirty="0"/>
              <a:t>Cablaggio interno</a:t>
            </a:r>
          </a:p>
        </p:txBody>
      </p:sp>
      <p:sp>
        <p:nvSpPr>
          <p:cNvPr id="16" name="CasellaDiTesto 15">
            <a:extLst>
              <a:ext uri="{FF2B5EF4-FFF2-40B4-BE49-F238E27FC236}">
                <a16:creationId xmlns:a16="http://schemas.microsoft.com/office/drawing/2014/main" id="{B34547D3-2041-B429-6675-EE0DA4C21F72}"/>
              </a:ext>
            </a:extLst>
          </p:cNvPr>
          <p:cNvSpPr txBox="1"/>
          <p:nvPr/>
        </p:nvSpPr>
        <p:spPr>
          <a:xfrm>
            <a:off x="8984325" y="2089424"/>
            <a:ext cx="3136471" cy="923330"/>
          </a:xfrm>
          <a:prstGeom prst="rect">
            <a:avLst/>
          </a:prstGeom>
          <a:noFill/>
        </p:spPr>
        <p:txBody>
          <a:bodyPr wrap="square" rtlCol="0">
            <a:spAutoFit/>
          </a:bodyPr>
          <a:lstStyle/>
          <a:p>
            <a:pPr marL="285750" indent="-285750">
              <a:buFont typeface="Arial" panose="020B0604020202020204" pitchFamily="34" charset="0"/>
              <a:buChar char="•"/>
            </a:pPr>
            <a:r>
              <a:rPr lang="it-IT" i="1" dirty="0"/>
              <a:t>Cablaggio Elettroniche</a:t>
            </a:r>
          </a:p>
          <a:p>
            <a:pPr marL="285750" indent="-285750">
              <a:buFont typeface="Arial" panose="020B0604020202020204" pitchFamily="34" charset="0"/>
              <a:buChar char="•"/>
            </a:pPr>
            <a:r>
              <a:rPr lang="it-IT" i="1" dirty="0"/>
              <a:t>Comunicazione remota</a:t>
            </a:r>
          </a:p>
          <a:p>
            <a:pPr marL="285750" indent="-285750">
              <a:buFont typeface="Arial" panose="020B0604020202020204" pitchFamily="34" charset="0"/>
              <a:buChar char="•"/>
            </a:pPr>
            <a:r>
              <a:rPr lang="it-IT" i="1" dirty="0"/>
              <a:t>Acquisizione dati</a:t>
            </a:r>
          </a:p>
        </p:txBody>
      </p:sp>
      <p:pic>
        <p:nvPicPr>
          <p:cNvPr id="2" name="Immagine 1" descr="Immagine che contiene cerchio, metallo, interno, luce&#10;&#10;Descrizione generata automaticamente">
            <a:extLst>
              <a:ext uri="{FF2B5EF4-FFF2-40B4-BE49-F238E27FC236}">
                <a16:creationId xmlns:a16="http://schemas.microsoft.com/office/drawing/2014/main" id="{4BD5A703-D4BB-D98C-CCB3-53280B2181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8841846" y="3585430"/>
            <a:ext cx="3187923" cy="3040950"/>
          </a:xfrm>
          <a:prstGeom prst="rect">
            <a:avLst/>
          </a:prstGeom>
        </p:spPr>
      </p:pic>
      <p:pic>
        <p:nvPicPr>
          <p:cNvPr id="3" name="Immagine 2" descr="Immagine che contiene macchina, interno, Ricambio auto, motore&#10;&#10;Descrizione generata automaticamente">
            <a:extLst>
              <a:ext uri="{FF2B5EF4-FFF2-40B4-BE49-F238E27FC236}">
                <a16:creationId xmlns:a16="http://schemas.microsoft.com/office/drawing/2014/main" id="{AF0C0DF4-7C01-68F3-6BA8-EB26A9D99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717" y="4505085"/>
            <a:ext cx="3584096" cy="2236977"/>
          </a:xfrm>
          <a:prstGeom prst="rect">
            <a:avLst/>
          </a:prstGeom>
        </p:spPr>
      </p:pic>
      <p:grpSp>
        <p:nvGrpSpPr>
          <p:cNvPr id="4" name="Gruppo 3">
            <a:extLst>
              <a:ext uri="{FF2B5EF4-FFF2-40B4-BE49-F238E27FC236}">
                <a16:creationId xmlns:a16="http://schemas.microsoft.com/office/drawing/2014/main" id="{5DA81C5A-26D9-984A-23F6-50059C1C9539}"/>
              </a:ext>
            </a:extLst>
          </p:cNvPr>
          <p:cNvGrpSpPr/>
          <p:nvPr/>
        </p:nvGrpSpPr>
        <p:grpSpPr>
          <a:xfrm>
            <a:off x="4258748" y="3716706"/>
            <a:ext cx="4534613" cy="2983161"/>
            <a:chOff x="114043" y="4131126"/>
            <a:chExt cx="3963035" cy="2701925"/>
          </a:xfrm>
        </p:grpSpPr>
        <p:pic>
          <p:nvPicPr>
            <p:cNvPr id="5" name="Immagine 4">
              <a:extLst>
                <a:ext uri="{FF2B5EF4-FFF2-40B4-BE49-F238E27FC236}">
                  <a16:creationId xmlns:a16="http://schemas.microsoft.com/office/drawing/2014/main" id="{EF1D2D83-690B-613B-2FA2-866267728CC1}"/>
                </a:ext>
              </a:extLst>
            </p:cNvPr>
            <p:cNvPicPr>
              <a:picLocks noChangeAspect="1"/>
            </p:cNvPicPr>
            <p:nvPr/>
          </p:nvPicPr>
          <p:blipFill>
            <a:blip r:embed="rId4"/>
            <a:stretch>
              <a:fillRect/>
            </a:stretch>
          </p:blipFill>
          <p:spPr>
            <a:xfrm>
              <a:off x="114043" y="4131126"/>
              <a:ext cx="3963035" cy="2701925"/>
            </a:xfrm>
            <a:prstGeom prst="rect">
              <a:avLst/>
            </a:prstGeom>
          </p:spPr>
        </p:pic>
        <p:pic>
          <p:nvPicPr>
            <p:cNvPr id="6" name="Immagine 5">
              <a:extLst>
                <a:ext uri="{FF2B5EF4-FFF2-40B4-BE49-F238E27FC236}">
                  <a16:creationId xmlns:a16="http://schemas.microsoft.com/office/drawing/2014/main" id="{8674DD22-6478-43C5-5EBF-DB35F37AC8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043" y="5513613"/>
              <a:ext cx="994266" cy="999411"/>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grpSp>
      <p:sp>
        <p:nvSpPr>
          <p:cNvPr id="11" name="CasellaDiTesto 10">
            <a:extLst>
              <a:ext uri="{FF2B5EF4-FFF2-40B4-BE49-F238E27FC236}">
                <a16:creationId xmlns:a16="http://schemas.microsoft.com/office/drawing/2014/main" id="{82547327-E6A8-2EE3-525D-F61F02A422B3}"/>
              </a:ext>
            </a:extLst>
          </p:cNvPr>
          <p:cNvSpPr txBox="1"/>
          <p:nvPr/>
        </p:nvSpPr>
        <p:spPr>
          <a:xfrm>
            <a:off x="77678" y="-7216"/>
            <a:ext cx="3724609" cy="1015663"/>
          </a:xfrm>
          <a:prstGeom prst="rect">
            <a:avLst/>
          </a:prstGeom>
          <a:noFill/>
        </p:spPr>
        <p:txBody>
          <a:bodyPr wrap="none" rtlCol="0">
            <a:spAutoFit/>
          </a:bodyPr>
          <a:lstStyle/>
          <a:p>
            <a:r>
              <a:rPr lang="en-US" sz="4000" dirty="0"/>
              <a:t>ET ITALIA @ LNF</a:t>
            </a:r>
          </a:p>
          <a:p>
            <a:r>
              <a:rPr lang="en-US" sz="2000" dirty="0"/>
              <a:t>(2022 - )</a:t>
            </a:r>
          </a:p>
        </p:txBody>
      </p:sp>
      <p:pic>
        <p:nvPicPr>
          <p:cNvPr id="7" name="Picture 2">
            <a:extLst>
              <a:ext uri="{FF2B5EF4-FFF2-40B4-BE49-F238E27FC236}">
                <a16:creationId xmlns:a16="http://schemas.microsoft.com/office/drawing/2014/main" id="{C320552F-3E21-61BC-2708-E23591755DF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2802" y="1196635"/>
            <a:ext cx="1065374" cy="5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4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0456-FF1B-A756-C368-CD7DBE0E8D74}"/>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4AE0E242-38B0-8B3A-9176-A7899E552B34}"/>
              </a:ext>
            </a:extLst>
          </p:cNvPr>
          <p:cNvSpPr txBox="1"/>
          <p:nvPr/>
        </p:nvSpPr>
        <p:spPr>
          <a:xfrm>
            <a:off x="77678" y="1920403"/>
            <a:ext cx="5620739" cy="1754326"/>
          </a:xfrm>
          <a:prstGeom prst="rect">
            <a:avLst/>
          </a:prstGeom>
          <a:noFill/>
        </p:spPr>
        <p:txBody>
          <a:bodyPr wrap="square" rtlCol="0">
            <a:spAutoFit/>
          </a:bodyPr>
          <a:lstStyle/>
          <a:p>
            <a:pPr marL="342900" indent="-342900" algn="just">
              <a:buFont typeface="Arial" panose="020B0604020202020204" pitchFamily="34" charset="0"/>
              <a:buChar char="•"/>
            </a:pPr>
            <a:r>
              <a:rPr lang="it-IT" b="1" dirty="0"/>
              <a:t>Progettazione e Installazione sistema UHV per misure di propagazione di elettroni. (Viviani, Pietropaoli)</a:t>
            </a:r>
          </a:p>
          <a:p>
            <a:pPr marL="342900" indent="-342900" algn="just">
              <a:buFont typeface="Arial" panose="020B0604020202020204" pitchFamily="34" charset="0"/>
              <a:buChar char="•"/>
            </a:pPr>
            <a:endParaRPr lang="it-IT" b="1" dirty="0"/>
          </a:p>
          <a:p>
            <a:pPr marL="342900" indent="-342900" algn="just">
              <a:buFont typeface="Arial" panose="020B0604020202020204" pitchFamily="34" charset="0"/>
              <a:buChar char="•"/>
            </a:pPr>
            <a:r>
              <a:rPr lang="it-IT" b="1" dirty="0"/>
              <a:t>Realizzazione software per acquisizione dati (Sciarra)</a:t>
            </a:r>
          </a:p>
        </p:txBody>
      </p:sp>
      <p:sp>
        <p:nvSpPr>
          <p:cNvPr id="13" name="CasellaDiTesto 12">
            <a:extLst>
              <a:ext uri="{FF2B5EF4-FFF2-40B4-BE49-F238E27FC236}">
                <a16:creationId xmlns:a16="http://schemas.microsoft.com/office/drawing/2014/main" id="{E5AA6803-3EE7-57DC-F00C-1ACDD1BB9D7C}"/>
              </a:ext>
            </a:extLst>
          </p:cNvPr>
          <p:cNvSpPr txBox="1"/>
          <p:nvPr/>
        </p:nvSpPr>
        <p:spPr>
          <a:xfrm>
            <a:off x="77678" y="1106859"/>
            <a:ext cx="12043118" cy="55399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WP 9.3.3: Passive mitigation method for electrostatic charging </a:t>
            </a:r>
          </a:p>
          <a:p>
            <a:pPr algn="ctr"/>
            <a:r>
              <a:rPr lang="en-US" sz="1200" i="1" dirty="0"/>
              <a:t>(</a:t>
            </a:r>
            <a:r>
              <a:rPr lang="en-US" sz="1200" i="1" dirty="0" err="1"/>
              <a:t>MaSSLab</a:t>
            </a:r>
            <a:r>
              <a:rPr lang="en-US" sz="1200" i="1" dirty="0"/>
              <a:t> in collaboration with EGO/Virgo &amp; IFAE and Vacuum Group @ LNF )</a:t>
            </a:r>
          </a:p>
        </p:txBody>
      </p:sp>
      <p:sp>
        <p:nvSpPr>
          <p:cNvPr id="17" name="CasellaDiTesto 16">
            <a:extLst>
              <a:ext uri="{FF2B5EF4-FFF2-40B4-BE49-F238E27FC236}">
                <a16:creationId xmlns:a16="http://schemas.microsoft.com/office/drawing/2014/main" id="{ACDB2CA0-C289-ED2E-1ACD-272B6D0C3C75}"/>
              </a:ext>
            </a:extLst>
          </p:cNvPr>
          <p:cNvSpPr txBox="1"/>
          <p:nvPr/>
        </p:nvSpPr>
        <p:spPr>
          <a:xfrm>
            <a:off x="6096000" y="2056677"/>
            <a:ext cx="2959529" cy="1200329"/>
          </a:xfrm>
          <a:prstGeom prst="rect">
            <a:avLst/>
          </a:prstGeom>
          <a:noFill/>
        </p:spPr>
        <p:txBody>
          <a:bodyPr wrap="square" rtlCol="0">
            <a:spAutoFit/>
          </a:bodyPr>
          <a:lstStyle/>
          <a:p>
            <a:pPr marL="285750" indent="-285750">
              <a:buFont typeface="Arial" panose="020B0604020202020204" pitchFamily="34" charset="0"/>
              <a:buChar char="•"/>
            </a:pPr>
            <a:r>
              <a:rPr lang="it-IT" i="1" dirty="0"/>
              <a:t>Sistema da UHV</a:t>
            </a:r>
          </a:p>
          <a:p>
            <a:pPr marL="285750" indent="-285750">
              <a:buFont typeface="Arial" panose="020B0604020202020204" pitchFamily="34" charset="0"/>
              <a:buChar char="•"/>
            </a:pPr>
            <a:r>
              <a:rPr lang="it-IT" i="1" dirty="0"/>
              <a:t>Sistema di pompaggio</a:t>
            </a:r>
          </a:p>
          <a:p>
            <a:pPr marL="285750" indent="-285750">
              <a:buFont typeface="Arial" panose="020B0604020202020204" pitchFamily="34" charset="0"/>
              <a:buChar char="•"/>
            </a:pPr>
            <a:r>
              <a:rPr lang="it-IT" i="1" dirty="0"/>
              <a:t>Collettori</a:t>
            </a:r>
          </a:p>
          <a:p>
            <a:pPr marL="285750" indent="-285750">
              <a:buFont typeface="Arial" panose="020B0604020202020204" pitchFamily="34" charset="0"/>
              <a:buChar char="•"/>
            </a:pPr>
            <a:r>
              <a:rPr lang="it-IT" i="1" dirty="0"/>
              <a:t>Cablaggio interno</a:t>
            </a:r>
          </a:p>
        </p:txBody>
      </p:sp>
      <p:sp>
        <p:nvSpPr>
          <p:cNvPr id="18" name="CasellaDiTesto 17">
            <a:extLst>
              <a:ext uri="{FF2B5EF4-FFF2-40B4-BE49-F238E27FC236}">
                <a16:creationId xmlns:a16="http://schemas.microsoft.com/office/drawing/2014/main" id="{61F9EAC4-8EBB-8F89-BD98-B182DA0DC15B}"/>
              </a:ext>
            </a:extLst>
          </p:cNvPr>
          <p:cNvSpPr txBox="1"/>
          <p:nvPr/>
        </p:nvSpPr>
        <p:spPr>
          <a:xfrm>
            <a:off x="9055529" y="2056677"/>
            <a:ext cx="3136471" cy="923330"/>
          </a:xfrm>
          <a:prstGeom prst="rect">
            <a:avLst/>
          </a:prstGeom>
          <a:noFill/>
        </p:spPr>
        <p:txBody>
          <a:bodyPr wrap="square" rtlCol="0">
            <a:spAutoFit/>
          </a:bodyPr>
          <a:lstStyle/>
          <a:p>
            <a:pPr marL="285750" indent="-285750">
              <a:buFont typeface="Arial" panose="020B0604020202020204" pitchFamily="34" charset="0"/>
              <a:buChar char="•"/>
            </a:pPr>
            <a:r>
              <a:rPr lang="it-IT" i="1" dirty="0"/>
              <a:t>Cablaggio Elettroniche</a:t>
            </a:r>
          </a:p>
          <a:p>
            <a:pPr marL="285750" indent="-285750">
              <a:buFont typeface="Arial" panose="020B0604020202020204" pitchFamily="34" charset="0"/>
              <a:buChar char="•"/>
            </a:pPr>
            <a:r>
              <a:rPr lang="it-IT" i="1" dirty="0"/>
              <a:t>Comunicazione remota</a:t>
            </a:r>
          </a:p>
          <a:p>
            <a:pPr marL="285750" indent="-285750">
              <a:buFont typeface="Arial" panose="020B0604020202020204" pitchFamily="34" charset="0"/>
              <a:buChar char="•"/>
            </a:pPr>
            <a:r>
              <a:rPr lang="it-IT" i="1" dirty="0"/>
              <a:t>Acquisizione dati</a:t>
            </a:r>
          </a:p>
        </p:txBody>
      </p:sp>
      <p:sp>
        <p:nvSpPr>
          <p:cNvPr id="19" name="CasellaDiTesto 18">
            <a:extLst>
              <a:ext uri="{FF2B5EF4-FFF2-40B4-BE49-F238E27FC236}">
                <a16:creationId xmlns:a16="http://schemas.microsoft.com/office/drawing/2014/main" id="{30E259D3-EFA2-41F2-C4CE-35350603679A}"/>
              </a:ext>
            </a:extLst>
          </p:cNvPr>
          <p:cNvSpPr txBox="1"/>
          <p:nvPr/>
        </p:nvSpPr>
        <p:spPr>
          <a:xfrm>
            <a:off x="10006817" y="1199192"/>
            <a:ext cx="1528367" cy="369332"/>
          </a:xfrm>
          <a:prstGeom prst="rect">
            <a:avLst/>
          </a:prstGeom>
          <a:noFill/>
        </p:spPr>
        <p:txBody>
          <a:bodyPr wrap="none" rtlCol="0">
            <a:spAutoFit/>
          </a:bodyPr>
          <a:lstStyle/>
          <a:p>
            <a:r>
              <a:rPr lang="en-US" b="1" dirty="0">
                <a:solidFill>
                  <a:schemeClr val="bg1"/>
                </a:solidFill>
              </a:rPr>
              <a:t>M. Angelucci</a:t>
            </a:r>
          </a:p>
        </p:txBody>
      </p:sp>
      <p:pic>
        <p:nvPicPr>
          <p:cNvPr id="2" name="Immagine 1" descr="Immagine che contiene Ferramenta, metallo, strumento, interno&#10;&#10;Descrizione generata automaticamente">
            <a:extLst>
              <a:ext uri="{FF2B5EF4-FFF2-40B4-BE49-F238E27FC236}">
                <a16:creationId xmlns:a16="http://schemas.microsoft.com/office/drawing/2014/main" id="{1CE470F9-554F-D0FD-A925-4453B6EDB9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5069" y="5280783"/>
            <a:ext cx="1774348" cy="1330762"/>
          </a:xfrm>
          <a:prstGeom prst="rect">
            <a:avLst/>
          </a:prstGeom>
        </p:spPr>
      </p:pic>
      <p:pic>
        <p:nvPicPr>
          <p:cNvPr id="3" name="Immagine 2" descr="Immagine che contiene strumento, macchina, Ricambio auto, ingegneria&#10;&#10;Descrizione generata automaticamente">
            <a:extLst>
              <a:ext uri="{FF2B5EF4-FFF2-40B4-BE49-F238E27FC236}">
                <a16:creationId xmlns:a16="http://schemas.microsoft.com/office/drawing/2014/main" id="{AE1F930F-747A-35E6-11F2-01E989699C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rot="5400000">
            <a:off x="-382290" y="4602401"/>
            <a:ext cx="2531829" cy="1485747"/>
          </a:xfrm>
          <a:prstGeom prst="rect">
            <a:avLst/>
          </a:prstGeom>
        </p:spPr>
      </p:pic>
      <p:pic>
        <p:nvPicPr>
          <p:cNvPr id="4" name="Immagine 3" descr="Immagine che contiene interno, macchina, computer, ingegneria&#10;&#10;Descrizione generata automaticamente">
            <a:extLst>
              <a:ext uri="{FF2B5EF4-FFF2-40B4-BE49-F238E27FC236}">
                <a16:creationId xmlns:a16="http://schemas.microsoft.com/office/drawing/2014/main" id="{2C176715-FD2E-BD54-8096-58D2FD98B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305771" y="4390457"/>
            <a:ext cx="2538385" cy="1903790"/>
          </a:xfrm>
          <a:prstGeom prst="rect">
            <a:avLst/>
          </a:prstGeom>
        </p:spPr>
      </p:pic>
      <p:pic>
        <p:nvPicPr>
          <p:cNvPr id="5" name="Segnaposto contenuto 4" descr="Immagine che contiene macchina, interno, plastica, terreno&#10;&#10;Descrizione generata automaticamente">
            <a:extLst>
              <a:ext uri="{FF2B5EF4-FFF2-40B4-BE49-F238E27FC236}">
                <a16:creationId xmlns:a16="http://schemas.microsoft.com/office/drawing/2014/main" id="{827D2A60-6E2B-5A9E-E0D1-4E03A075936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1358870" y="4459325"/>
            <a:ext cx="2531828" cy="1759496"/>
          </a:xfrm>
          <a:prstGeom prst="rect">
            <a:avLst/>
          </a:prstGeom>
        </p:spPr>
      </p:pic>
      <p:pic>
        <p:nvPicPr>
          <p:cNvPr id="6" name="Picture 3">
            <a:extLst>
              <a:ext uri="{FF2B5EF4-FFF2-40B4-BE49-F238E27FC236}">
                <a16:creationId xmlns:a16="http://schemas.microsoft.com/office/drawing/2014/main" id="{D87F504E-7CED-E803-9437-1BD5BD988BC1}"/>
              </a:ext>
            </a:extLst>
          </p:cNvPr>
          <p:cNvPicPr/>
          <p:nvPr/>
        </p:nvPicPr>
        <p:blipFill>
          <a:blip r:embed="rId6"/>
          <a:stretch>
            <a:fillRect/>
          </a:stretch>
        </p:blipFill>
        <p:spPr>
          <a:xfrm>
            <a:off x="7467404" y="3214632"/>
            <a:ext cx="4742884" cy="2512752"/>
          </a:xfrm>
          <a:prstGeom prst="rect">
            <a:avLst/>
          </a:prstGeom>
        </p:spPr>
      </p:pic>
      <p:pic>
        <p:nvPicPr>
          <p:cNvPr id="11" name="Immagine 10">
            <a:extLst>
              <a:ext uri="{FF2B5EF4-FFF2-40B4-BE49-F238E27FC236}">
                <a16:creationId xmlns:a16="http://schemas.microsoft.com/office/drawing/2014/main" id="{B5B73042-CB57-3C40-E8B9-20CDECB53FF0}"/>
              </a:ext>
            </a:extLst>
          </p:cNvPr>
          <p:cNvPicPr>
            <a:picLocks noChangeAspect="1"/>
          </p:cNvPicPr>
          <p:nvPr/>
        </p:nvPicPr>
        <p:blipFill>
          <a:blip r:embed="rId7"/>
          <a:stretch>
            <a:fillRect/>
          </a:stretch>
        </p:blipFill>
        <p:spPr>
          <a:xfrm>
            <a:off x="9291148" y="4329793"/>
            <a:ext cx="2574576" cy="2216917"/>
          </a:xfrm>
          <a:prstGeom prst="rect">
            <a:avLst/>
          </a:prstGeom>
        </p:spPr>
      </p:pic>
      <p:sp>
        <p:nvSpPr>
          <p:cNvPr id="20" name="CasellaDiTesto 19">
            <a:extLst>
              <a:ext uri="{FF2B5EF4-FFF2-40B4-BE49-F238E27FC236}">
                <a16:creationId xmlns:a16="http://schemas.microsoft.com/office/drawing/2014/main" id="{0B73DCA7-35D5-C6CD-B0D9-3E84D8960E2E}"/>
              </a:ext>
            </a:extLst>
          </p:cNvPr>
          <p:cNvSpPr txBox="1"/>
          <p:nvPr/>
        </p:nvSpPr>
        <p:spPr>
          <a:xfrm>
            <a:off x="296767" y="3806586"/>
            <a:ext cx="961995" cy="307777"/>
          </a:xfrm>
          <a:prstGeom prst="rect">
            <a:avLst/>
          </a:prstGeom>
          <a:noFill/>
        </p:spPr>
        <p:txBody>
          <a:bodyPr wrap="none" rtlCol="0">
            <a:spAutoFit/>
          </a:bodyPr>
          <a:lstStyle/>
          <a:p>
            <a:r>
              <a:rPr lang="it-IT" sz="1400"/>
              <a:t>Collettore</a:t>
            </a:r>
          </a:p>
        </p:txBody>
      </p:sp>
      <p:sp>
        <p:nvSpPr>
          <p:cNvPr id="21" name="CasellaDiTesto 20">
            <a:extLst>
              <a:ext uri="{FF2B5EF4-FFF2-40B4-BE49-F238E27FC236}">
                <a16:creationId xmlns:a16="http://schemas.microsoft.com/office/drawing/2014/main" id="{284B9ED4-5103-656B-4CBE-D54CC8834327}"/>
              </a:ext>
            </a:extLst>
          </p:cNvPr>
          <p:cNvSpPr txBox="1"/>
          <p:nvPr/>
        </p:nvSpPr>
        <p:spPr>
          <a:xfrm>
            <a:off x="1884135" y="3806586"/>
            <a:ext cx="1364733" cy="307777"/>
          </a:xfrm>
          <a:prstGeom prst="rect">
            <a:avLst/>
          </a:prstGeom>
          <a:noFill/>
        </p:spPr>
        <p:txBody>
          <a:bodyPr wrap="none" rtlCol="0">
            <a:spAutoFit/>
          </a:bodyPr>
          <a:lstStyle/>
          <a:p>
            <a:r>
              <a:rPr lang="it-IT" sz="1400"/>
              <a:t>Camera Misure</a:t>
            </a:r>
          </a:p>
        </p:txBody>
      </p:sp>
      <p:sp>
        <p:nvSpPr>
          <p:cNvPr id="22" name="CasellaDiTesto 21">
            <a:extLst>
              <a:ext uri="{FF2B5EF4-FFF2-40B4-BE49-F238E27FC236}">
                <a16:creationId xmlns:a16="http://schemas.microsoft.com/office/drawing/2014/main" id="{3D4E3CE5-0AA7-32B8-06F9-852FD3300C4E}"/>
              </a:ext>
            </a:extLst>
          </p:cNvPr>
          <p:cNvSpPr txBox="1"/>
          <p:nvPr/>
        </p:nvSpPr>
        <p:spPr>
          <a:xfrm>
            <a:off x="3639866" y="3806586"/>
            <a:ext cx="1843453" cy="307777"/>
          </a:xfrm>
          <a:prstGeom prst="rect">
            <a:avLst/>
          </a:prstGeom>
          <a:noFill/>
        </p:spPr>
        <p:txBody>
          <a:bodyPr wrap="none" rtlCol="0">
            <a:spAutoFit/>
          </a:bodyPr>
          <a:lstStyle/>
          <a:p>
            <a:r>
              <a:rPr lang="it-IT" sz="1400"/>
              <a:t>Sistema Acquisizione</a:t>
            </a:r>
          </a:p>
        </p:txBody>
      </p:sp>
      <p:sp>
        <p:nvSpPr>
          <p:cNvPr id="23" name="CasellaDiTesto 22">
            <a:extLst>
              <a:ext uri="{FF2B5EF4-FFF2-40B4-BE49-F238E27FC236}">
                <a16:creationId xmlns:a16="http://schemas.microsoft.com/office/drawing/2014/main" id="{D1D825E5-596F-52A2-0BEA-3BD4C3DE8DE7}"/>
              </a:ext>
            </a:extLst>
          </p:cNvPr>
          <p:cNvSpPr txBox="1"/>
          <p:nvPr/>
        </p:nvSpPr>
        <p:spPr>
          <a:xfrm>
            <a:off x="5605663" y="4973006"/>
            <a:ext cx="1843453" cy="307777"/>
          </a:xfrm>
          <a:prstGeom prst="rect">
            <a:avLst/>
          </a:prstGeom>
          <a:noFill/>
        </p:spPr>
        <p:txBody>
          <a:bodyPr wrap="none" rtlCol="0">
            <a:spAutoFit/>
          </a:bodyPr>
          <a:lstStyle/>
          <a:p>
            <a:r>
              <a:rPr lang="it-IT" sz="1400"/>
              <a:t>Sistema Acquisizione</a:t>
            </a:r>
          </a:p>
        </p:txBody>
      </p:sp>
      <p:sp>
        <p:nvSpPr>
          <p:cNvPr id="24" name="CasellaDiTesto 23">
            <a:extLst>
              <a:ext uri="{FF2B5EF4-FFF2-40B4-BE49-F238E27FC236}">
                <a16:creationId xmlns:a16="http://schemas.microsoft.com/office/drawing/2014/main" id="{3283241D-EE95-85C7-BF3D-57426310F974}"/>
              </a:ext>
            </a:extLst>
          </p:cNvPr>
          <p:cNvSpPr txBox="1"/>
          <p:nvPr/>
        </p:nvSpPr>
        <p:spPr>
          <a:xfrm>
            <a:off x="9206260" y="3429000"/>
            <a:ext cx="2835007" cy="307777"/>
          </a:xfrm>
          <a:prstGeom prst="rect">
            <a:avLst/>
          </a:prstGeom>
          <a:noFill/>
        </p:spPr>
        <p:txBody>
          <a:bodyPr wrap="none" rtlCol="0">
            <a:spAutoFit/>
          </a:bodyPr>
          <a:lstStyle/>
          <a:p>
            <a:r>
              <a:rPr lang="it-IT" sz="1400" dirty="0"/>
              <a:t>Schema del Sistema sperimentale</a:t>
            </a:r>
          </a:p>
        </p:txBody>
      </p:sp>
      <p:sp>
        <p:nvSpPr>
          <p:cNvPr id="25" name="CasellaDiTesto 24">
            <a:extLst>
              <a:ext uri="{FF2B5EF4-FFF2-40B4-BE49-F238E27FC236}">
                <a16:creationId xmlns:a16="http://schemas.microsoft.com/office/drawing/2014/main" id="{83F843F4-77AB-F6A3-3629-E927C75F8FBB}"/>
              </a:ext>
            </a:extLst>
          </p:cNvPr>
          <p:cNvSpPr txBox="1"/>
          <p:nvPr/>
        </p:nvSpPr>
        <p:spPr>
          <a:xfrm>
            <a:off x="9516105" y="6437794"/>
            <a:ext cx="2019079" cy="307777"/>
          </a:xfrm>
          <a:prstGeom prst="rect">
            <a:avLst/>
          </a:prstGeom>
          <a:noFill/>
        </p:spPr>
        <p:txBody>
          <a:bodyPr wrap="none" rtlCol="0">
            <a:spAutoFit/>
          </a:bodyPr>
          <a:lstStyle/>
          <a:p>
            <a:r>
              <a:rPr lang="it-IT" sz="1400"/>
              <a:t>Schema nuovi collettori</a:t>
            </a:r>
          </a:p>
        </p:txBody>
      </p:sp>
      <p:sp>
        <p:nvSpPr>
          <p:cNvPr id="26" name="CasellaDiTesto 25">
            <a:extLst>
              <a:ext uri="{FF2B5EF4-FFF2-40B4-BE49-F238E27FC236}">
                <a16:creationId xmlns:a16="http://schemas.microsoft.com/office/drawing/2014/main" id="{AB1470B4-B6F5-9F11-9503-166EF2CAFE43}"/>
              </a:ext>
            </a:extLst>
          </p:cNvPr>
          <p:cNvSpPr txBox="1"/>
          <p:nvPr/>
        </p:nvSpPr>
        <p:spPr>
          <a:xfrm>
            <a:off x="77678" y="-7216"/>
            <a:ext cx="3724609" cy="1015663"/>
          </a:xfrm>
          <a:prstGeom prst="rect">
            <a:avLst/>
          </a:prstGeom>
          <a:noFill/>
        </p:spPr>
        <p:txBody>
          <a:bodyPr wrap="none" rtlCol="0">
            <a:spAutoFit/>
          </a:bodyPr>
          <a:lstStyle/>
          <a:p>
            <a:r>
              <a:rPr lang="en-US" sz="4000" dirty="0"/>
              <a:t>ET ITALIA @ LNF</a:t>
            </a:r>
          </a:p>
          <a:p>
            <a:r>
              <a:rPr lang="en-US" sz="2000" dirty="0"/>
              <a:t>(2022 - )</a:t>
            </a:r>
          </a:p>
        </p:txBody>
      </p:sp>
      <p:graphicFrame>
        <p:nvGraphicFramePr>
          <p:cNvPr id="7" name="Tabella 6">
            <a:extLst>
              <a:ext uri="{FF2B5EF4-FFF2-40B4-BE49-F238E27FC236}">
                <a16:creationId xmlns:a16="http://schemas.microsoft.com/office/drawing/2014/main" id="{87171DD9-D068-A893-6FBD-FF89F386F1F4}"/>
              </a:ext>
            </a:extLst>
          </p:cNvPr>
          <p:cNvGraphicFramePr>
            <a:graphicFrameLocks noGrp="1"/>
          </p:cNvGraphicFramePr>
          <p:nvPr>
            <p:extLst>
              <p:ext uri="{D42A27DB-BD31-4B8C-83A1-F6EECF244321}">
                <p14:modId xmlns:p14="http://schemas.microsoft.com/office/powerpoint/2010/main" val="1222567302"/>
              </p:ext>
            </p:extLst>
          </p:nvPr>
        </p:nvGraphicFramePr>
        <p:xfrm>
          <a:off x="5117128" y="306586"/>
          <a:ext cx="6749716" cy="567690"/>
        </p:xfrm>
        <a:graphic>
          <a:graphicData uri="http://schemas.openxmlformats.org/drawingml/2006/table">
            <a:tbl>
              <a:tblPr>
                <a:tableStyleId>{5C22544A-7EE6-4342-B048-85BDC9FD1C3A}</a:tableStyleId>
              </a:tblPr>
              <a:tblGrid>
                <a:gridCol w="2994419">
                  <a:extLst>
                    <a:ext uri="{9D8B030D-6E8A-4147-A177-3AD203B41FA5}">
                      <a16:colId xmlns:a16="http://schemas.microsoft.com/office/drawing/2014/main" val="521769431"/>
                    </a:ext>
                  </a:extLst>
                </a:gridCol>
                <a:gridCol w="1067683">
                  <a:extLst>
                    <a:ext uri="{9D8B030D-6E8A-4147-A177-3AD203B41FA5}">
                      <a16:colId xmlns:a16="http://schemas.microsoft.com/office/drawing/2014/main" val="487243679"/>
                    </a:ext>
                  </a:extLst>
                </a:gridCol>
                <a:gridCol w="1619931">
                  <a:extLst>
                    <a:ext uri="{9D8B030D-6E8A-4147-A177-3AD203B41FA5}">
                      <a16:colId xmlns:a16="http://schemas.microsoft.com/office/drawing/2014/main" val="3654285387"/>
                    </a:ext>
                  </a:extLst>
                </a:gridCol>
                <a:gridCol w="1067683">
                  <a:extLst>
                    <a:ext uri="{9D8B030D-6E8A-4147-A177-3AD203B41FA5}">
                      <a16:colId xmlns:a16="http://schemas.microsoft.com/office/drawing/2014/main" val="2766399747"/>
                    </a:ext>
                  </a:extLst>
                </a:gridCol>
              </a:tblGrid>
              <a:tr h="228600">
                <a:tc>
                  <a:txBody>
                    <a:bodyPr/>
                    <a:lstStyle/>
                    <a:p>
                      <a:pPr algn="ctr" fontAlgn="ct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G. Viviani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M. Pietropaoli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V. Sciarra</a:t>
                      </a:r>
                      <a:endParaRPr lang="it-IT"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2664381444"/>
                  </a:ext>
                </a:extLst>
              </a:tr>
              <a:tr h="228600">
                <a:tc>
                  <a:txBody>
                    <a:bodyPr/>
                    <a:lstStyle/>
                    <a:p>
                      <a:pPr algn="ctr" fontAlgn="ctr"/>
                      <a:r>
                        <a:rPr lang="it-IT" sz="1800" u="none" strike="noStrike" dirty="0">
                          <a:effectLst/>
                        </a:rPr>
                        <a:t>ET – Italia @ LNF</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1</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1.5</a:t>
                      </a:r>
                      <a:endParaRPr lang="it-IT"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054623767"/>
                  </a:ext>
                </a:extLst>
              </a:tr>
            </a:tbl>
          </a:graphicData>
        </a:graphic>
      </p:graphicFrame>
      <p:pic>
        <p:nvPicPr>
          <p:cNvPr id="9" name="Picture 2">
            <a:extLst>
              <a:ext uri="{FF2B5EF4-FFF2-40B4-BE49-F238E27FC236}">
                <a16:creationId xmlns:a16="http://schemas.microsoft.com/office/drawing/2014/main" id="{6CFA4A10-F616-750A-4F27-BD55246749A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2802" y="1132627"/>
            <a:ext cx="1065374" cy="5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5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2BDB-58DB-1DDD-E76F-5492F5F79CF3}"/>
            </a:ext>
          </a:extLst>
        </p:cNvPr>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32B6D036-9496-084E-87FF-1E12AECF4CA0}"/>
              </a:ext>
            </a:extLst>
          </p:cNvPr>
          <p:cNvGraphicFramePr>
            <a:graphicFrameLocks noGrp="1"/>
          </p:cNvGraphicFramePr>
          <p:nvPr>
            <p:extLst>
              <p:ext uri="{D42A27DB-BD31-4B8C-83A1-F6EECF244321}">
                <p14:modId xmlns:p14="http://schemas.microsoft.com/office/powerpoint/2010/main" val="2214672642"/>
              </p:ext>
            </p:extLst>
          </p:nvPr>
        </p:nvGraphicFramePr>
        <p:xfrm>
          <a:off x="5117128" y="348366"/>
          <a:ext cx="6749716" cy="567690"/>
        </p:xfrm>
        <a:graphic>
          <a:graphicData uri="http://schemas.openxmlformats.org/drawingml/2006/table">
            <a:tbl>
              <a:tblPr>
                <a:tableStyleId>{5C22544A-7EE6-4342-B048-85BDC9FD1C3A}</a:tableStyleId>
              </a:tblPr>
              <a:tblGrid>
                <a:gridCol w="2994419">
                  <a:extLst>
                    <a:ext uri="{9D8B030D-6E8A-4147-A177-3AD203B41FA5}">
                      <a16:colId xmlns:a16="http://schemas.microsoft.com/office/drawing/2014/main" val="521769431"/>
                    </a:ext>
                  </a:extLst>
                </a:gridCol>
                <a:gridCol w="1067683">
                  <a:extLst>
                    <a:ext uri="{9D8B030D-6E8A-4147-A177-3AD203B41FA5}">
                      <a16:colId xmlns:a16="http://schemas.microsoft.com/office/drawing/2014/main" val="487243679"/>
                    </a:ext>
                  </a:extLst>
                </a:gridCol>
                <a:gridCol w="1619931">
                  <a:extLst>
                    <a:ext uri="{9D8B030D-6E8A-4147-A177-3AD203B41FA5}">
                      <a16:colId xmlns:a16="http://schemas.microsoft.com/office/drawing/2014/main" val="3654285387"/>
                    </a:ext>
                  </a:extLst>
                </a:gridCol>
                <a:gridCol w="1067683">
                  <a:extLst>
                    <a:ext uri="{9D8B030D-6E8A-4147-A177-3AD203B41FA5}">
                      <a16:colId xmlns:a16="http://schemas.microsoft.com/office/drawing/2014/main" val="2766399747"/>
                    </a:ext>
                  </a:extLst>
                </a:gridCol>
              </a:tblGrid>
              <a:tr h="228600">
                <a:tc>
                  <a:txBody>
                    <a:bodyPr/>
                    <a:lstStyle/>
                    <a:p>
                      <a:pPr algn="ctr" fontAlgn="ct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G. Viviani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M. Pietropaoli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V. Sciarra</a:t>
                      </a:r>
                      <a:endParaRPr lang="it-IT"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2664381444"/>
                  </a:ext>
                </a:extLst>
              </a:tr>
              <a:tr h="228600">
                <a:tc>
                  <a:txBody>
                    <a:bodyPr/>
                    <a:lstStyle/>
                    <a:p>
                      <a:pPr algn="ctr" fontAlgn="ctr"/>
                      <a:r>
                        <a:rPr lang="it-IT" sz="1800" u="none" strike="noStrike" dirty="0">
                          <a:effectLst/>
                        </a:rPr>
                        <a:t>CHANGES (PNRR)</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1.5</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0.5</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0.5</a:t>
                      </a:r>
                      <a:endParaRPr lang="it-IT"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054623767"/>
                  </a:ext>
                </a:extLst>
              </a:tr>
            </a:tbl>
          </a:graphicData>
        </a:graphic>
      </p:graphicFrame>
      <p:sp>
        <p:nvSpPr>
          <p:cNvPr id="12" name="CasellaDiTesto 11">
            <a:extLst>
              <a:ext uri="{FF2B5EF4-FFF2-40B4-BE49-F238E27FC236}">
                <a16:creationId xmlns:a16="http://schemas.microsoft.com/office/drawing/2014/main" id="{91F99A92-7453-3AE0-26E5-E0F1F363A7C6}"/>
              </a:ext>
            </a:extLst>
          </p:cNvPr>
          <p:cNvSpPr txBox="1"/>
          <p:nvPr/>
        </p:nvSpPr>
        <p:spPr>
          <a:xfrm>
            <a:off x="77678" y="1284539"/>
            <a:ext cx="12043118" cy="707886"/>
          </a:xfrm>
          <a:prstGeom prst="rect">
            <a:avLst/>
          </a:prstGeom>
          <a:solidFill>
            <a:schemeClr val="accent5"/>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000" kern="100" dirty="0">
                <a:effectLst/>
                <a:ea typeface="Aptos" panose="020B0004020202020204" pitchFamily="34" charset="0"/>
                <a:cs typeface="Times New Roman" panose="02020603050405020304" pitchFamily="18" charset="0"/>
              </a:rPr>
              <a:t>SPOKE7: </a:t>
            </a:r>
            <a:r>
              <a:rPr lang="en-GB" sz="2000" kern="100" dirty="0">
                <a:effectLst/>
                <a:ea typeface="Aptos" panose="020B0004020202020204" pitchFamily="34" charset="0"/>
                <a:cs typeface="Times New Roman" panose="02020603050405020304" pitchFamily="18" charset="0"/>
              </a:rPr>
              <a:t>Protection and conservation of Cultural Heritage </a:t>
            </a:r>
          </a:p>
          <a:p>
            <a:pPr algn="ctr"/>
            <a:r>
              <a:rPr lang="en-GB" sz="2000" kern="100" dirty="0">
                <a:effectLst/>
                <a:ea typeface="Aptos" panose="020B0004020202020204" pitchFamily="34" charset="0"/>
                <a:cs typeface="Times New Roman" panose="02020603050405020304" pitchFamily="18" charset="0"/>
              </a:rPr>
              <a:t>against climate changes, natural and anthropic risks</a:t>
            </a:r>
            <a:endParaRPr lang="en-US" sz="2000" b="1" dirty="0"/>
          </a:p>
        </p:txBody>
      </p:sp>
      <p:sp>
        <p:nvSpPr>
          <p:cNvPr id="21" name="CasellaDiTesto 20">
            <a:extLst>
              <a:ext uri="{FF2B5EF4-FFF2-40B4-BE49-F238E27FC236}">
                <a16:creationId xmlns:a16="http://schemas.microsoft.com/office/drawing/2014/main" id="{6DB333F1-10C8-0603-8400-A53B42C72AD5}"/>
              </a:ext>
            </a:extLst>
          </p:cNvPr>
          <p:cNvSpPr txBox="1"/>
          <p:nvPr/>
        </p:nvSpPr>
        <p:spPr>
          <a:xfrm>
            <a:off x="77678" y="-7216"/>
            <a:ext cx="4193777" cy="1015663"/>
          </a:xfrm>
          <a:prstGeom prst="rect">
            <a:avLst/>
          </a:prstGeom>
          <a:noFill/>
        </p:spPr>
        <p:txBody>
          <a:bodyPr wrap="none" rtlCol="0">
            <a:spAutoFit/>
          </a:bodyPr>
          <a:lstStyle/>
          <a:p>
            <a:r>
              <a:rPr lang="en-US" sz="4000" dirty="0"/>
              <a:t>CHANGES (PNRR)</a:t>
            </a:r>
          </a:p>
          <a:p>
            <a:r>
              <a:rPr lang="en-US" sz="2000" dirty="0"/>
              <a:t>(2023 - 2026)</a:t>
            </a:r>
          </a:p>
        </p:txBody>
      </p:sp>
      <p:sp>
        <p:nvSpPr>
          <p:cNvPr id="2" name="CasellaDiTesto 1">
            <a:extLst>
              <a:ext uri="{FF2B5EF4-FFF2-40B4-BE49-F238E27FC236}">
                <a16:creationId xmlns:a16="http://schemas.microsoft.com/office/drawing/2014/main" id="{DFF8A2F9-8C81-FDB5-FFA9-7D181B7D33D5}"/>
              </a:ext>
            </a:extLst>
          </p:cNvPr>
          <p:cNvSpPr txBox="1"/>
          <p:nvPr/>
        </p:nvSpPr>
        <p:spPr>
          <a:xfrm>
            <a:off x="77678" y="2017971"/>
            <a:ext cx="5620737" cy="3139321"/>
          </a:xfrm>
          <a:prstGeom prst="rect">
            <a:avLst/>
          </a:prstGeom>
          <a:noFill/>
        </p:spPr>
        <p:txBody>
          <a:bodyPr wrap="square" rtlCol="0">
            <a:spAutoFit/>
          </a:bodyPr>
          <a:lstStyle/>
          <a:p>
            <a:pPr marL="285750" indent="-285750" algn="just">
              <a:buFont typeface="Arial" panose="020B0604020202020204" pitchFamily="34" charset="0"/>
              <a:buChar char="•"/>
            </a:pPr>
            <a:r>
              <a:rPr lang="it-IT" b="1" dirty="0"/>
              <a:t>Sopralluogo presso il sito sperimentale (Viviani)</a:t>
            </a:r>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b="1" dirty="0"/>
              <a:t>Allestimento set-up sperimentale presso Domus di Vigna Guidi (Terme di Caracalla) (Viviani, Pietropaoli)</a:t>
            </a:r>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b="1" dirty="0"/>
              <a:t>Supporto durante le misure sui campioni provenienti dai siti di progetto (Viviani, Pietropaoli, Sciarra)</a:t>
            </a:r>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b="1" dirty="0"/>
              <a:t>Misure SEM-EDX (Viviani)</a:t>
            </a:r>
          </a:p>
        </p:txBody>
      </p:sp>
      <p:pic>
        <p:nvPicPr>
          <p:cNvPr id="5" name="Picture 2">
            <a:extLst>
              <a:ext uri="{FF2B5EF4-FFF2-40B4-BE49-F238E27FC236}">
                <a16:creationId xmlns:a16="http://schemas.microsoft.com/office/drawing/2014/main" id="{306AD1A4-D150-710F-8D54-5ED3CA7E8F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5720" y="4101115"/>
            <a:ext cx="1631124" cy="2685834"/>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Immagine che contiene testo, computer, design&#10;&#10;Descrizione generata automaticamente">
            <a:extLst>
              <a:ext uri="{FF2B5EF4-FFF2-40B4-BE49-F238E27FC236}">
                <a16:creationId xmlns:a16="http://schemas.microsoft.com/office/drawing/2014/main" id="{AFB40DA3-E5D5-586D-823D-9907D6FDB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3860" y="4865576"/>
            <a:ext cx="3007701" cy="1859240"/>
          </a:xfrm>
          <a:prstGeom prst="rect">
            <a:avLst/>
          </a:prstGeom>
        </p:spPr>
      </p:pic>
      <p:pic>
        <p:nvPicPr>
          <p:cNvPr id="10" name="Immagine 9">
            <a:extLst>
              <a:ext uri="{FF2B5EF4-FFF2-40B4-BE49-F238E27FC236}">
                <a16:creationId xmlns:a16="http://schemas.microsoft.com/office/drawing/2014/main" id="{A06B0AB5-125B-D557-16E5-19CCF2C44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0946" y="4603294"/>
            <a:ext cx="1643202" cy="2183656"/>
          </a:xfrm>
          <a:prstGeom prst="rect">
            <a:avLst/>
          </a:prstGeom>
        </p:spPr>
      </p:pic>
      <p:sp>
        <p:nvSpPr>
          <p:cNvPr id="11" name="CasellaDiTesto 10">
            <a:extLst>
              <a:ext uri="{FF2B5EF4-FFF2-40B4-BE49-F238E27FC236}">
                <a16:creationId xmlns:a16="http://schemas.microsoft.com/office/drawing/2014/main" id="{DC8FB483-04B9-299A-7BC3-1090BC7B43F2}"/>
              </a:ext>
            </a:extLst>
          </p:cNvPr>
          <p:cNvSpPr txBox="1"/>
          <p:nvPr/>
        </p:nvSpPr>
        <p:spPr>
          <a:xfrm>
            <a:off x="5864772" y="2017971"/>
            <a:ext cx="6249550" cy="2585323"/>
          </a:xfrm>
          <a:prstGeom prst="rect">
            <a:avLst/>
          </a:prstGeom>
          <a:noFill/>
        </p:spPr>
        <p:txBody>
          <a:bodyPr wrap="square" rtlCol="0">
            <a:spAutoFit/>
          </a:bodyPr>
          <a:lstStyle/>
          <a:p>
            <a:pPr marL="285750" indent="-285750">
              <a:buFont typeface="Arial" panose="020B0604020202020204" pitchFamily="34" charset="0"/>
              <a:buChar char="•"/>
            </a:pPr>
            <a:r>
              <a:rPr lang="it-IT" i="1" dirty="0"/>
              <a:t>Progettazione e realizzazione attrezzatura di supporto per le misure in situ</a:t>
            </a:r>
          </a:p>
          <a:p>
            <a:pPr marL="285750" indent="-285750">
              <a:buFont typeface="Arial" panose="020B0604020202020204" pitchFamily="34" charset="0"/>
              <a:buChar char="•"/>
            </a:pPr>
            <a:r>
              <a:rPr lang="it-IT" i="1" dirty="0"/>
              <a:t>Allestimento set-up sperimentale in situ</a:t>
            </a:r>
          </a:p>
          <a:p>
            <a:pPr marL="285750" indent="-285750">
              <a:buFont typeface="Arial" panose="020B0604020202020204" pitchFamily="34" charset="0"/>
              <a:buChar char="•"/>
            </a:pPr>
            <a:r>
              <a:rPr lang="it-IT" i="1" dirty="0"/>
              <a:t>Adattamento set-up laboratorio per misure specifiche</a:t>
            </a:r>
          </a:p>
          <a:p>
            <a:pPr marL="285750" indent="-285750">
              <a:buFont typeface="Arial" panose="020B0604020202020204" pitchFamily="34" charset="0"/>
              <a:buChar char="•"/>
            </a:pPr>
            <a:r>
              <a:rPr lang="it-IT" i="1" dirty="0"/>
              <a:t>Supporto alla gestione apparti in laboratorio (raffreddamento det.)</a:t>
            </a:r>
          </a:p>
          <a:p>
            <a:pPr marL="285750" indent="-285750">
              <a:buFont typeface="Arial" panose="020B0604020202020204" pitchFamily="34" charset="0"/>
              <a:buChar char="•"/>
            </a:pPr>
            <a:r>
              <a:rPr lang="it-IT" i="1" dirty="0"/>
              <a:t>Procedure di preparazione dei campioni (metallizzazione, sezioni…)</a:t>
            </a:r>
          </a:p>
          <a:p>
            <a:pPr marL="285750" indent="-285750">
              <a:buFont typeface="Arial" panose="020B0604020202020204" pitchFamily="34" charset="0"/>
              <a:buChar char="•"/>
            </a:pPr>
            <a:r>
              <a:rPr lang="it-IT" i="1" dirty="0"/>
              <a:t>Gestione software apparai sperimentali</a:t>
            </a:r>
          </a:p>
        </p:txBody>
      </p:sp>
      <p:pic>
        <p:nvPicPr>
          <p:cNvPr id="13" name="Immagine 12">
            <a:extLst>
              <a:ext uri="{FF2B5EF4-FFF2-40B4-BE49-F238E27FC236}">
                <a16:creationId xmlns:a16="http://schemas.microsoft.com/office/drawing/2014/main" id="{19587C5B-23AB-F625-EA6D-B9E364AEA7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1062" y="4603292"/>
            <a:ext cx="1637744" cy="2183657"/>
          </a:xfrm>
          <a:prstGeom prst="rect">
            <a:avLst/>
          </a:prstGeom>
        </p:spPr>
      </p:pic>
      <p:pic>
        <p:nvPicPr>
          <p:cNvPr id="15" name="Immagine 14">
            <a:extLst>
              <a:ext uri="{FF2B5EF4-FFF2-40B4-BE49-F238E27FC236}">
                <a16:creationId xmlns:a16="http://schemas.microsoft.com/office/drawing/2014/main" id="{2B2C2AC1-2924-2FAD-2F06-C86D262C22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156" y="1376930"/>
            <a:ext cx="919125" cy="492067"/>
          </a:xfrm>
          <a:prstGeom prst="rect">
            <a:avLst/>
          </a:prstGeom>
        </p:spPr>
      </p:pic>
      <p:grpSp>
        <p:nvGrpSpPr>
          <p:cNvPr id="16" name="Gruppo 15">
            <a:extLst>
              <a:ext uri="{FF2B5EF4-FFF2-40B4-BE49-F238E27FC236}">
                <a16:creationId xmlns:a16="http://schemas.microsoft.com/office/drawing/2014/main" id="{A3CF0792-3D4D-ED5C-1683-18ABA61B565B}"/>
              </a:ext>
            </a:extLst>
          </p:cNvPr>
          <p:cNvGrpSpPr/>
          <p:nvPr/>
        </p:nvGrpSpPr>
        <p:grpSpPr>
          <a:xfrm>
            <a:off x="221892" y="5465685"/>
            <a:ext cx="2734276" cy="1038556"/>
            <a:chOff x="8410753" y="1080876"/>
            <a:chExt cx="3785269" cy="1437754"/>
          </a:xfrm>
        </p:grpSpPr>
        <p:pic>
          <p:nvPicPr>
            <p:cNvPr id="17" name="Immagine 16">
              <a:extLst>
                <a:ext uri="{FF2B5EF4-FFF2-40B4-BE49-F238E27FC236}">
                  <a16:creationId xmlns:a16="http://schemas.microsoft.com/office/drawing/2014/main" id="{D649E1DC-39ED-B999-0963-5820909BAF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410753" y="1080876"/>
              <a:ext cx="3785269" cy="1010821"/>
            </a:xfrm>
            <a:prstGeom prst="rect">
              <a:avLst/>
            </a:prstGeom>
          </p:spPr>
        </p:pic>
        <p:sp>
          <p:nvSpPr>
            <p:cNvPr id="18" name="CasellaDiTesto 17">
              <a:extLst>
                <a:ext uri="{FF2B5EF4-FFF2-40B4-BE49-F238E27FC236}">
                  <a16:creationId xmlns:a16="http://schemas.microsoft.com/office/drawing/2014/main" id="{51C0CC4E-BC6E-0B57-D8B1-D47249EF4803}"/>
                </a:ext>
              </a:extLst>
            </p:cNvPr>
            <p:cNvSpPr txBox="1"/>
            <p:nvPr/>
          </p:nvSpPr>
          <p:spPr>
            <a:xfrm>
              <a:off x="10577851" y="2007335"/>
              <a:ext cx="1591564" cy="511295"/>
            </a:xfrm>
            <a:prstGeom prst="rect">
              <a:avLst/>
            </a:prstGeom>
            <a:noFill/>
          </p:spPr>
          <p:txBody>
            <a:bodyPr wrap="square" rtlCol="0">
              <a:spAutoFit/>
            </a:bodyPr>
            <a:lstStyle/>
            <a:p>
              <a:r>
                <a:rPr lang="it-IT" dirty="0">
                  <a:solidFill>
                    <a:srgbClr val="3333FF"/>
                  </a:solidFill>
                  <a:latin typeface="Arial" panose="020B0604020202020204" pitchFamily="34" charset="0"/>
                  <a:cs typeface="Arial" panose="020B0604020202020204" pitchFamily="34" charset="0"/>
                </a:rPr>
                <a:t>Silicio</a:t>
              </a:r>
            </a:p>
          </p:txBody>
        </p:sp>
      </p:grpSp>
      <p:sp>
        <p:nvSpPr>
          <p:cNvPr id="20" name="CasellaDiTesto 19">
            <a:extLst>
              <a:ext uri="{FF2B5EF4-FFF2-40B4-BE49-F238E27FC236}">
                <a16:creationId xmlns:a16="http://schemas.microsoft.com/office/drawing/2014/main" id="{7394A411-4017-6ED3-0CD3-357F8D75B82B}"/>
              </a:ext>
            </a:extLst>
          </p:cNvPr>
          <p:cNvSpPr txBox="1"/>
          <p:nvPr/>
        </p:nvSpPr>
        <p:spPr>
          <a:xfrm>
            <a:off x="9660791" y="1453816"/>
            <a:ext cx="2206053" cy="369332"/>
          </a:xfrm>
          <a:prstGeom prst="rect">
            <a:avLst/>
          </a:prstGeom>
          <a:noFill/>
        </p:spPr>
        <p:txBody>
          <a:bodyPr wrap="none" rtlCol="0">
            <a:spAutoFit/>
          </a:bodyPr>
          <a:lstStyle/>
          <a:p>
            <a:r>
              <a:rPr lang="en-GB" b="1" kern="100" dirty="0">
                <a:solidFill>
                  <a:schemeClr val="bg1"/>
                </a:solidFill>
                <a:effectLst/>
                <a:ea typeface="Aptos" panose="020B0004020202020204" pitchFamily="34" charset="0"/>
                <a:cs typeface="Times New Roman" panose="02020603050405020304" pitchFamily="18" charset="0"/>
              </a:rPr>
              <a:t>M. Romani L. </a:t>
            </a:r>
            <a:r>
              <a:rPr lang="en-GB" b="1" kern="100" dirty="0" err="1">
                <a:solidFill>
                  <a:schemeClr val="bg1"/>
                </a:solidFill>
                <a:effectLst/>
                <a:ea typeface="Aptos" panose="020B0004020202020204" pitchFamily="34" charset="0"/>
                <a:cs typeface="Times New Roman" panose="02020603050405020304" pitchFamily="18" charset="0"/>
              </a:rPr>
              <a:t>Pronti</a:t>
            </a:r>
            <a:endParaRPr lang="en-US" dirty="0">
              <a:solidFill>
                <a:schemeClr val="bg1"/>
              </a:solidFill>
            </a:endParaRPr>
          </a:p>
        </p:txBody>
      </p:sp>
    </p:spTree>
    <p:extLst>
      <p:ext uri="{BB962C8B-B14F-4D97-AF65-F5344CB8AC3E}">
        <p14:creationId xmlns:p14="http://schemas.microsoft.com/office/powerpoint/2010/main" val="85811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C4C0D8-6B5D-D7C0-622B-FAAE728DD823}"/>
              </a:ext>
            </a:extLst>
          </p:cNvPr>
          <p:cNvSpPr txBox="1"/>
          <p:nvPr/>
        </p:nvSpPr>
        <p:spPr>
          <a:xfrm>
            <a:off x="77678" y="-7216"/>
            <a:ext cx="3724609" cy="1015663"/>
          </a:xfrm>
          <a:prstGeom prst="rect">
            <a:avLst/>
          </a:prstGeom>
          <a:noFill/>
        </p:spPr>
        <p:txBody>
          <a:bodyPr wrap="none" rtlCol="0">
            <a:spAutoFit/>
          </a:bodyPr>
          <a:lstStyle/>
          <a:p>
            <a:r>
              <a:rPr lang="en-US" sz="4000" dirty="0"/>
              <a:t>ET ITALIA @ LNF</a:t>
            </a:r>
          </a:p>
          <a:p>
            <a:r>
              <a:rPr lang="en-US" sz="2000" dirty="0"/>
              <a:t>(2022 - )</a:t>
            </a:r>
          </a:p>
        </p:txBody>
      </p:sp>
      <p:sp>
        <p:nvSpPr>
          <p:cNvPr id="3" name="CasellaDiTesto 2">
            <a:extLst>
              <a:ext uri="{FF2B5EF4-FFF2-40B4-BE49-F238E27FC236}">
                <a16:creationId xmlns:a16="http://schemas.microsoft.com/office/drawing/2014/main" id="{B4C6F2F8-EFDA-1921-E332-77407EE1E5D4}"/>
              </a:ext>
            </a:extLst>
          </p:cNvPr>
          <p:cNvSpPr txBox="1"/>
          <p:nvPr/>
        </p:nvSpPr>
        <p:spPr>
          <a:xfrm>
            <a:off x="77678" y="1945282"/>
            <a:ext cx="5692501"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WP 9.3.1: Frost mitigation and Electrostatic Charging </a:t>
            </a:r>
            <a:r>
              <a:rPr lang="en-US" sz="1200" i="1" dirty="0"/>
              <a:t>(</a:t>
            </a:r>
            <a:r>
              <a:rPr lang="en-US" sz="1200" i="1" dirty="0" err="1"/>
              <a:t>MaSSLab</a:t>
            </a:r>
            <a:r>
              <a:rPr lang="en-US" sz="1200" i="1" dirty="0"/>
              <a:t>)</a:t>
            </a:r>
          </a:p>
        </p:txBody>
      </p:sp>
      <p:sp>
        <p:nvSpPr>
          <p:cNvPr id="4" name="CasellaDiTesto 3">
            <a:extLst>
              <a:ext uri="{FF2B5EF4-FFF2-40B4-BE49-F238E27FC236}">
                <a16:creationId xmlns:a16="http://schemas.microsoft.com/office/drawing/2014/main" id="{92BDE4A0-937B-619C-DFEB-A40288B40D29}"/>
              </a:ext>
            </a:extLst>
          </p:cNvPr>
          <p:cNvSpPr txBox="1"/>
          <p:nvPr/>
        </p:nvSpPr>
        <p:spPr>
          <a:xfrm>
            <a:off x="77677" y="2513804"/>
            <a:ext cx="5692501" cy="738664"/>
          </a:xfrm>
          <a:prstGeom prst="rect">
            <a:avLst/>
          </a:prstGeom>
          <a:noFill/>
        </p:spPr>
        <p:txBody>
          <a:bodyPr wrap="square">
            <a:spAutoFit/>
          </a:bodyP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The final goal of this WP is to validate the use of low energy electrons as a mitigation method for frost formation and as a neutralization method for mirrors’ electrostatic charging.</a:t>
            </a:r>
            <a:r>
              <a:rPr lang="it-IT" sz="1400" dirty="0">
                <a:effectLst/>
              </a:rPr>
              <a:t> </a:t>
            </a:r>
            <a:endParaRPr lang="en-US" sz="1400" dirty="0"/>
          </a:p>
        </p:txBody>
      </p:sp>
      <p:sp>
        <p:nvSpPr>
          <p:cNvPr id="5" name="CasellaDiTesto 4">
            <a:extLst>
              <a:ext uri="{FF2B5EF4-FFF2-40B4-BE49-F238E27FC236}">
                <a16:creationId xmlns:a16="http://schemas.microsoft.com/office/drawing/2014/main" id="{005CEBBF-745A-830D-FAF5-904E8E846EBE}"/>
              </a:ext>
            </a:extLst>
          </p:cNvPr>
          <p:cNvSpPr txBox="1"/>
          <p:nvPr/>
        </p:nvSpPr>
        <p:spPr>
          <a:xfrm>
            <a:off x="77678" y="4130312"/>
            <a:ext cx="5588263"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t>WP 9.3.3: Passive mitigation method for electrostatic charging </a:t>
            </a:r>
          </a:p>
          <a:p>
            <a:r>
              <a:rPr lang="en-US" sz="1200" i="1" dirty="0"/>
              <a:t>(</a:t>
            </a:r>
            <a:r>
              <a:rPr lang="en-US" sz="1200" i="1" dirty="0" err="1"/>
              <a:t>MaSSLab</a:t>
            </a:r>
            <a:r>
              <a:rPr lang="en-US" sz="1200" i="1" dirty="0"/>
              <a:t> in collaboration with EGO/Virgo &amp; IFAE and Vacuum Group @ LNF )</a:t>
            </a:r>
            <a:endParaRPr lang="en-US" i="1" dirty="0"/>
          </a:p>
        </p:txBody>
      </p:sp>
      <p:sp>
        <p:nvSpPr>
          <p:cNvPr id="6" name="CasellaDiTesto 5">
            <a:extLst>
              <a:ext uri="{FF2B5EF4-FFF2-40B4-BE49-F238E27FC236}">
                <a16:creationId xmlns:a16="http://schemas.microsoft.com/office/drawing/2014/main" id="{5E81044C-AF6A-B769-B4B3-2DCCF5739112}"/>
              </a:ext>
            </a:extLst>
          </p:cNvPr>
          <p:cNvSpPr txBox="1"/>
          <p:nvPr/>
        </p:nvSpPr>
        <p:spPr>
          <a:xfrm>
            <a:off x="77678" y="5015785"/>
            <a:ext cx="5588263" cy="954107"/>
          </a:xfrm>
          <a:prstGeom prst="rect">
            <a:avLst/>
          </a:prstGeom>
          <a:noFill/>
        </p:spPr>
        <p:txBody>
          <a:bodyPr wrap="square">
            <a:spAutoFit/>
          </a:bodyPr>
          <a:lstStyle/>
          <a:p>
            <a:pPr algn="just"/>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aim of this WP is to carry out a </a:t>
            </a:r>
            <a:r>
              <a:rPr lang="en-GB" sz="1400" dirty="0">
                <a:effectLst/>
                <a:latin typeface="Calibri" panose="020F0502020204030204" pitchFamily="34" charset="0"/>
                <a:ea typeface="Calibri" panose="020F0502020204030204" pitchFamily="34" charset="0"/>
                <a:cs typeface="Times New Roman" panose="02020603050405020304" pitchFamily="18" charset="0"/>
              </a:rPr>
              <a:t>R&amp;D activity to develop a passive mitigation strategy for the electrostatic charging </a:t>
            </a: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generated by low energy electrons coming from ion pumps, propagating along the beampipes and finally impinging on the test masses</a:t>
            </a:r>
            <a:r>
              <a:rPr lang="it-IT" sz="1400" dirty="0">
                <a:effectLst/>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r>
              <a:rPr lang="it-IT" sz="1400" dirty="0">
                <a:effectLst/>
              </a:rPr>
              <a:t> </a:t>
            </a:r>
            <a:endParaRPr lang="en-US" sz="1400" dirty="0"/>
          </a:p>
        </p:txBody>
      </p:sp>
      <p:pic>
        <p:nvPicPr>
          <p:cNvPr id="7" name="Immagine 6">
            <a:extLst>
              <a:ext uri="{FF2B5EF4-FFF2-40B4-BE49-F238E27FC236}">
                <a16:creationId xmlns:a16="http://schemas.microsoft.com/office/drawing/2014/main" id="{125015DA-2A73-E968-9D20-C9BD42B81DFC}"/>
              </a:ext>
            </a:extLst>
          </p:cNvPr>
          <p:cNvPicPr>
            <a:picLocks noChangeAspect="1"/>
          </p:cNvPicPr>
          <p:nvPr/>
        </p:nvPicPr>
        <p:blipFill>
          <a:blip r:embed="rId2"/>
          <a:stretch>
            <a:fillRect/>
          </a:stretch>
        </p:blipFill>
        <p:spPr>
          <a:xfrm>
            <a:off x="6232634" y="1384541"/>
            <a:ext cx="5133438" cy="2087665"/>
          </a:xfrm>
          <a:prstGeom prst="rect">
            <a:avLst/>
          </a:prstGeom>
        </p:spPr>
      </p:pic>
      <p:sp>
        <p:nvSpPr>
          <p:cNvPr id="8" name="CasellaDiTesto 7">
            <a:extLst>
              <a:ext uri="{FF2B5EF4-FFF2-40B4-BE49-F238E27FC236}">
                <a16:creationId xmlns:a16="http://schemas.microsoft.com/office/drawing/2014/main" id="{43CCD906-9E20-9065-B9D4-F5B389FCE74F}"/>
              </a:ext>
            </a:extLst>
          </p:cNvPr>
          <p:cNvSpPr txBox="1"/>
          <p:nvPr/>
        </p:nvSpPr>
        <p:spPr>
          <a:xfrm>
            <a:off x="5631758" y="3472206"/>
            <a:ext cx="65430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effectLst/>
                <a:uLnTx/>
                <a:uFillTx/>
                <a:latin typeface="Avenir Next LT Pro"/>
                <a:ea typeface="+mn-ea"/>
                <a:cs typeface="+mn-cs"/>
              </a:rPr>
              <a:t>L. </a:t>
            </a:r>
            <a:r>
              <a:rPr kumimoji="0" lang="en-US" sz="1200" b="1" i="1" u="none" strike="noStrike" kern="1200" cap="none" spc="0" normalizeH="0" baseline="0" noProof="0" dirty="0" err="1">
                <a:ln>
                  <a:noFill/>
                </a:ln>
                <a:effectLst/>
                <a:uLnTx/>
                <a:uFillTx/>
                <a:latin typeface="Avenir Next LT Pro"/>
                <a:ea typeface="+mn-ea"/>
                <a:cs typeface="+mn-cs"/>
              </a:rPr>
              <a:t>Spallino</a:t>
            </a:r>
            <a:r>
              <a:rPr kumimoji="0" lang="en-US" sz="1200" b="1" i="1" u="none" strike="noStrike" kern="1200" cap="none" spc="0" normalizeH="0" baseline="0" noProof="0" dirty="0">
                <a:ln>
                  <a:noFill/>
                </a:ln>
                <a:effectLst/>
                <a:uLnTx/>
                <a:uFillTx/>
                <a:latin typeface="Avenir Next LT Pro"/>
                <a:ea typeface="+mn-ea"/>
                <a:cs typeface="+mn-cs"/>
              </a:rPr>
              <a:t> et al., Poster presentation @ XIV ET Symposium, Maastricht, May  6-10, 2024</a:t>
            </a:r>
          </a:p>
        </p:txBody>
      </p:sp>
      <p:pic>
        <p:nvPicPr>
          <p:cNvPr id="9" name="Immagine 8">
            <a:extLst>
              <a:ext uri="{FF2B5EF4-FFF2-40B4-BE49-F238E27FC236}">
                <a16:creationId xmlns:a16="http://schemas.microsoft.com/office/drawing/2014/main" id="{99222D12-85C1-C9A5-63CD-7C20CE48EEC9}"/>
              </a:ext>
            </a:extLst>
          </p:cNvPr>
          <p:cNvPicPr>
            <a:picLocks noChangeAspect="1"/>
          </p:cNvPicPr>
          <p:nvPr/>
        </p:nvPicPr>
        <p:blipFill>
          <a:blip r:embed="rId3"/>
          <a:stretch>
            <a:fillRect/>
          </a:stretch>
        </p:blipFill>
        <p:spPr>
          <a:xfrm>
            <a:off x="7059695" y="4302873"/>
            <a:ext cx="2878656" cy="1541738"/>
          </a:xfrm>
          <a:prstGeom prst="rect">
            <a:avLst/>
          </a:prstGeom>
        </p:spPr>
      </p:pic>
      <p:grpSp>
        <p:nvGrpSpPr>
          <p:cNvPr id="10" name="Gruppo 9">
            <a:extLst>
              <a:ext uri="{FF2B5EF4-FFF2-40B4-BE49-F238E27FC236}">
                <a16:creationId xmlns:a16="http://schemas.microsoft.com/office/drawing/2014/main" id="{4D93266D-87B3-217F-F776-54D075698F88}"/>
              </a:ext>
            </a:extLst>
          </p:cNvPr>
          <p:cNvGrpSpPr/>
          <p:nvPr/>
        </p:nvGrpSpPr>
        <p:grpSpPr>
          <a:xfrm>
            <a:off x="10137769" y="4116395"/>
            <a:ext cx="1637312" cy="1779810"/>
            <a:chOff x="9716525" y="4923436"/>
            <a:chExt cx="1637312" cy="1779810"/>
          </a:xfrm>
        </p:grpSpPr>
        <p:grpSp>
          <p:nvGrpSpPr>
            <p:cNvPr id="11" name="Gruppo 10">
              <a:extLst>
                <a:ext uri="{FF2B5EF4-FFF2-40B4-BE49-F238E27FC236}">
                  <a16:creationId xmlns:a16="http://schemas.microsoft.com/office/drawing/2014/main" id="{4E44A6C8-28CE-1361-D296-500A3BE69702}"/>
                </a:ext>
              </a:extLst>
            </p:cNvPr>
            <p:cNvGrpSpPr/>
            <p:nvPr/>
          </p:nvGrpSpPr>
          <p:grpSpPr>
            <a:xfrm>
              <a:off x="9868347" y="4926475"/>
              <a:ext cx="1485490" cy="1776771"/>
              <a:chOff x="6478895" y="3585764"/>
              <a:chExt cx="2623051" cy="2975346"/>
            </a:xfrm>
          </p:grpSpPr>
          <p:grpSp>
            <p:nvGrpSpPr>
              <p:cNvPr id="14" name="Gruppo 13">
                <a:extLst>
                  <a:ext uri="{FF2B5EF4-FFF2-40B4-BE49-F238E27FC236}">
                    <a16:creationId xmlns:a16="http://schemas.microsoft.com/office/drawing/2014/main" id="{C4E76DF0-BE21-C11A-F20B-9915203474ED}"/>
                  </a:ext>
                </a:extLst>
              </p:cNvPr>
              <p:cNvGrpSpPr/>
              <p:nvPr/>
            </p:nvGrpSpPr>
            <p:grpSpPr>
              <a:xfrm>
                <a:off x="7233889" y="4193825"/>
                <a:ext cx="1387360" cy="1599928"/>
                <a:chOff x="1406509" y="979714"/>
                <a:chExt cx="1429220" cy="1981200"/>
              </a:xfrm>
            </p:grpSpPr>
            <p:sp>
              <p:nvSpPr>
                <p:cNvPr id="24" name="Rettangolo 23">
                  <a:extLst>
                    <a:ext uri="{FF2B5EF4-FFF2-40B4-BE49-F238E27FC236}">
                      <a16:creationId xmlns:a16="http://schemas.microsoft.com/office/drawing/2014/main" id="{79B9BD1E-493F-31A2-FE93-BE7C8C98F7FB}"/>
                    </a:ext>
                  </a:extLst>
                </p:cNvPr>
                <p:cNvSpPr/>
                <p:nvPr/>
              </p:nvSpPr>
              <p:spPr>
                <a:xfrm>
                  <a:off x="2095500" y="979714"/>
                  <a:ext cx="740229" cy="1981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tangolo 24">
                  <a:extLst>
                    <a:ext uri="{FF2B5EF4-FFF2-40B4-BE49-F238E27FC236}">
                      <a16:creationId xmlns:a16="http://schemas.microsoft.com/office/drawing/2014/main" id="{F1A83844-77C1-33A5-DEEC-9A7A0B4A2C98}"/>
                    </a:ext>
                  </a:extLst>
                </p:cNvPr>
                <p:cNvSpPr/>
                <p:nvPr/>
              </p:nvSpPr>
              <p:spPr>
                <a:xfrm rot="16200000">
                  <a:off x="1746470" y="1347324"/>
                  <a:ext cx="740229" cy="1420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ttangolo 14">
                <a:extLst>
                  <a:ext uri="{FF2B5EF4-FFF2-40B4-BE49-F238E27FC236}">
                    <a16:creationId xmlns:a16="http://schemas.microsoft.com/office/drawing/2014/main" id="{E6F5BDB8-1828-95B2-D62A-66E965A0C896}"/>
                  </a:ext>
                </a:extLst>
              </p:cNvPr>
              <p:cNvSpPr/>
              <p:nvPr/>
            </p:nvSpPr>
            <p:spPr>
              <a:xfrm>
                <a:off x="7497793" y="5717191"/>
                <a:ext cx="1488166" cy="8439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Ion pump</a:t>
                </a:r>
              </a:p>
            </p:txBody>
          </p:sp>
          <p:grpSp>
            <p:nvGrpSpPr>
              <p:cNvPr id="16" name="Gruppo 15">
                <a:extLst>
                  <a:ext uri="{FF2B5EF4-FFF2-40B4-BE49-F238E27FC236}">
                    <a16:creationId xmlns:a16="http://schemas.microsoft.com/office/drawing/2014/main" id="{D5AEA17D-CE51-1BF3-02BE-6715AEF6E22C}"/>
                  </a:ext>
                </a:extLst>
              </p:cNvPr>
              <p:cNvGrpSpPr/>
              <p:nvPr/>
            </p:nvGrpSpPr>
            <p:grpSpPr>
              <a:xfrm>
                <a:off x="7053479" y="4854413"/>
                <a:ext cx="791173" cy="457123"/>
                <a:chOff x="6379028" y="1589314"/>
                <a:chExt cx="979714" cy="566058"/>
              </a:xfrm>
            </p:grpSpPr>
            <p:cxnSp>
              <p:nvCxnSpPr>
                <p:cNvPr id="22" name="Connettore 1 21">
                  <a:extLst>
                    <a:ext uri="{FF2B5EF4-FFF2-40B4-BE49-F238E27FC236}">
                      <a16:creationId xmlns:a16="http://schemas.microsoft.com/office/drawing/2014/main" id="{B5AF96A1-E193-9694-16E8-DD5DBED9686B}"/>
                    </a:ext>
                  </a:extLst>
                </p:cNvPr>
                <p:cNvCxnSpPr>
                  <a:cxnSpLocks/>
                </p:cNvCxnSpPr>
                <p:nvPr/>
              </p:nvCxnSpPr>
              <p:spPr>
                <a:xfrm>
                  <a:off x="6379028" y="1872343"/>
                  <a:ext cx="979714" cy="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23" name="Connettore 1 22">
                  <a:extLst>
                    <a:ext uri="{FF2B5EF4-FFF2-40B4-BE49-F238E27FC236}">
                      <a16:creationId xmlns:a16="http://schemas.microsoft.com/office/drawing/2014/main" id="{F8B261C1-F4C0-A273-B01F-E9E09A1D33E4}"/>
                    </a:ext>
                  </a:extLst>
                </p:cNvPr>
                <p:cNvCxnSpPr>
                  <a:cxnSpLocks/>
                </p:cNvCxnSpPr>
                <p:nvPr/>
              </p:nvCxnSpPr>
              <p:spPr>
                <a:xfrm>
                  <a:off x="7358742" y="1589314"/>
                  <a:ext cx="0" cy="566058"/>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grpSp>
          <p:grpSp>
            <p:nvGrpSpPr>
              <p:cNvPr id="17" name="Gruppo 16">
                <a:extLst>
                  <a:ext uri="{FF2B5EF4-FFF2-40B4-BE49-F238E27FC236}">
                    <a16:creationId xmlns:a16="http://schemas.microsoft.com/office/drawing/2014/main" id="{CFC37A3C-E194-1ED4-0C55-F7D7ABFACEEF}"/>
                  </a:ext>
                </a:extLst>
              </p:cNvPr>
              <p:cNvGrpSpPr/>
              <p:nvPr/>
            </p:nvGrpSpPr>
            <p:grpSpPr>
              <a:xfrm rot="5400000">
                <a:off x="7866387" y="4078394"/>
                <a:ext cx="791173" cy="457123"/>
                <a:chOff x="6379028" y="1589314"/>
                <a:chExt cx="979714" cy="566058"/>
              </a:xfrm>
            </p:grpSpPr>
            <p:cxnSp>
              <p:nvCxnSpPr>
                <p:cNvPr id="20" name="Connettore 1 19">
                  <a:extLst>
                    <a:ext uri="{FF2B5EF4-FFF2-40B4-BE49-F238E27FC236}">
                      <a16:creationId xmlns:a16="http://schemas.microsoft.com/office/drawing/2014/main" id="{9A87F92F-7EF1-83EE-7ED6-64324CA61C5F}"/>
                    </a:ext>
                  </a:extLst>
                </p:cNvPr>
                <p:cNvCxnSpPr>
                  <a:cxnSpLocks/>
                </p:cNvCxnSpPr>
                <p:nvPr/>
              </p:nvCxnSpPr>
              <p:spPr>
                <a:xfrm>
                  <a:off x="6379028" y="1872343"/>
                  <a:ext cx="97971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Connettore 1 20">
                  <a:extLst>
                    <a:ext uri="{FF2B5EF4-FFF2-40B4-BE49-F238E27FC236}">
                      <a16:creationId xmlns:a16="http://schemas.microsoft.com/office/drawing/2014/main" id="{A90DB09B-243A-B109-F795-B913E463BC7E}"/>
                    </a:ext>
                  </a:extLst>
                </p:cNvPr>
                <p:cNvCxnSpPr>
                  <a:cxnSpLocks/>
                </p:cNvCxnSpPr>
                <p:nvPr/>
              </p:nvCxnSpPr>
              <p:spPr>
                <a:xfrm>
                  <a:off x="7358742" y="1589314"/>
                  <a:ext cx="0" cy="566058"/>
                </a:xfrm>
                <a:prstGeom prst="line">
                  <a:avLst/>
                </a:prstGeom>
                <a:ln w="28575"/>
              </p:spPr>
              <p:style>
                <a:lnRef idx="2">
                  <a:schemeClr val="dk1"/>
                </a:lnRef>
                <a:fillRef idx="0">
                  <a:schemeClr val="dk1"/>
                </a:fillRef>
                <a:effectRef idx="1">
                  <a:schemeClr val="dk1"/>
                </a:effectRef>
                <a:fontRef idx="minor">
                  <a:schemeClr val="tx1"/>
                </a:fontRef>
              </p:style>
            </p:cxnSp>
          </p:grpSp>
          <p:sp>
            <p:nvSpPr>
              <p:cNvPr id="18" name="CasellaDiTesto 17">
                <a:extLst>
                  <a:ext uri="{FF2B5EF4-FFF2-40B4-BE49-F238E27FC236}">
                    <a16:creationId xmlns:a16="http://schemas.microsoft.com/office/drawing/2014/main" id="{C6A71728-7C03-AE40-8E70-5197462A48A5}"/>
                  </a:ext>
                </a:extLst>
              </p:cNvPr>
              <p:cNvSpPr txBox="1"/>
              <p:nvPr/>
            </p:nvSpPr>
            <p:spPr>
              <a:xfrm>
                <a:off x="8261972" y="3585764"/>
                <a:ext cx="839974" cy="491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K1</a:t>
                </a:r>
              </a:p>
            </p:txBody>
          </p:sp>
          <p:sp>
            <p:nvSpPr>
              <p:cNvPr id="19" name="CasellaDiTesto 18">
                <a:extLst>
                  <a:ext uri="{FF2B5EF4-FFF2-40B4-BE49-F238E27FC236}">
                    <a16:creationId xmlns:a16="http://schemas.microsoft.com/office/drawing/2014/main" id="{8F906226-3A3F-AA5A-19B1-1FF275C8A52D}"/>
                  </a:ext>
                </a:extLst>
              </p:cNvPr>
              <p:cNvSpPr txBox="1"/>
              <p:nvPr/>
            </p:nvSpPr>
            <p:spPr>
              <a:xfrm>
                <a:off x="6478895" y="4829657"/>
                <a:ext cx="726268" cy="5153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K2</a:t>
                </a:r>
              </a:p>
            </p:txBody>
          </p:sp>
        </p:grpSp>
        <p:sp>
          <p:nvSpPr>
            <p:cNvPr id="12" name="CasellaDiTesto 11">
              <a:extLst>
                <a:ext uri="{FF2B5EF4-FFF2-40B4-BE49-F238E27FC236}">
                  <a16:creationId xmlns:a16="http://schemas.microsoft.com/office/drawing/2014/main" id="{409A89D6-1510-37F6-EA89-1D0FB169C509}"/>
                </a:ext>
              </a:extLst>
            </p:cNvPr>
            <p:cNvSpPr txBox="1"/>
            <p:nvPr/>
          </p:nvSpPr>
          <p:spPr>
            <a:xfrm>
              <a:off x="9716525" y="5921597"/>
              <a:ext cx="843500"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(Voltage)</a:t>
              </a:r>
            </a:p>
          </p:txBody>
        </p:sp>
        <p:sp>
          <p:nvSpPr>
            <p:cNvPr id="13" name="CasellaDiTesto 12">
              <a:extLst>
                <a:ext uri="{FF2B5EF4-FFF2-40B4-BE49-F238E27FC236}">
                  <a16:creationId xmlns:a16="http://schemas.microsoft.com/office/drawing/2014/main" id="{DB7C207C-80B7-0C2F-D376-1FEE82C60886}"/>
                </a:ext>
              </a:extLst>
            </p:cNvPr>
            <p:cNvSpPr txBox="1"/>
            <p:nvPr/>
          </p:nvSpPr>
          <p:spPr>
            <a:xfrm>
              <a:off x="9970785" y="4923436"/>
              <a:ext cx="94917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(Collector)</a:t>
              </a:r>
            </a:p>
          </p:txBody>
        </p:sp>
      </p:grpSp>
      <p:sp>
        <p:nvSpPr>
          <p:cNvPr id="26" name="CasellaDiTesto 25">
            <a:extLst>
              <a:ext uri="{FF2B5EF4-FFF2-40B4-BE49-F238E27FC236}">
                <a16:creationId xmlns:a16="http://schemas.microsoft.com/office/drawing/2014/main" id="{46837FCF-C3A1-CAB5-99CA-2A6A883EF6C8}"/>
              </a:ext>
            </a:extLst>
          </p:cNvPr>
          <p:cNvSpPr txBox="1"/>
          <p:nvPr/>
        </p:nvSpPr>
        <p:spPr>
          <a:xfrm>
            <a:off x="4961713" y="5869519"/>
            <a:ext cx="7152609" cy="261610"/>
          </a:xfrm>
          <a:prstGeom prst="rect">
            <a:avLst/>
          </a:prstGeom>
          <a:noFill/>
        </p:spPr>
        <p:txBody>
          <a:bodyPr wrap="square">
            <a:spAutoFit/>
          </a:bodyPr>
          <a:lstStyle/>
          <a:p>
            <a:pPr>
              <a:defRPr/>
            </a:pPr>
            <a:r>
              <a:rPr kumimoji="0" lang="en-US" sz="1100" b="1" i="1" u="none" strike="noStrike" kern="1200" cap="none" spc="0" normalizeH="0" baseline="0" noProof="0" dirty="0">
                <a:ln>
                  <a:noFill/>
                </a:ln>
                <a:effectLst/>
                <a:uLnTx/>
                <a:uFillTx/>
                <a:latin typeface="Avenir Next LT Pro"/>
                <a:ea typeface="+mn-ea"/>
                <a:cs typeface="+mn-cs"/>
              </a:rPr>
              <a:t>M. Angelucci et al., </a:t>
            </a:r>
            <a:r>
              <a:rPr kumimoji="0" lang="en-US" sz="1000" b="1" i="1" u="none" strike="noStrike" kern="1200" cap="none" spc="0" normalizeH="0" baseline="0" noProof="0" dirty="0">
                <a:ln>
                  <a:noFill/>
                </a:ln>
                <a:effectLst/>
                <a:uLnTx/>
                <a:uFillTx/>
                <a:latin typeface="Avenir Next LT Pro"/>
                <a:ea typeface="+mn-ea"/>
                <a:cs typeface="+mn-cs"/>
              </a:rPr>
              <a:t>ET-ISB Fall Workshop 2024 on ET-LF TM Tower Integration Concepts 19th - 20th Sept. 2024</a:t>
            </a:r>
            <a:r>
              <a:rPr lang="en-US" sz="1100" b="1" i="1" dirty="0">
                <a:latin typeface="Avenir Next LT Pro"/>
              </a:rPr>
              <a:t>.</a:t>
            </a:r>
            <a:endParaRPr kumimoji="0" lang="en-US" sz="1100" b="1" i="1" u="none" strike="noStrike" kern="1200" cap="none" spc="0" normalizeH="0" baseline="0" noProof="0" dirty="0">
              <a:ln>
                <a:noFill/>
              </a:ln>
              <a:effectLst/>
              <a:uLnTx/>
              <a:uFillTx/>
              <a:latin typeface="Avenir Next LT Pro"/>
              <a:ea typeface="+mn-ea"/>
              <a:cs typeface="+mn-cs"/>
            </a:endParaRPr>
          </a:p>
        </p:txBody>
      </p:sp>
      <p:graphicFrame>
        <p:nvGraphicFramePr>
          <p:cNvPr id="27" name="Tabella 26">
            <a:extLst>
              <a:ext uri="{FF2B5EF4-FFF2-40B4-BE49-F238E27FC236}">
                <a16:creationId xmlns:a16="http://schemas.microsoft.com/office/drawing/2014/main" id="{34591DBD-F704-0E0E-6CA2-9172E2C7CF58}"/>
              </a:ext>
            </a:extLst>
          </p:cNvPr>
          <p:cNvGraphicFramePr>
            <a:graphicFrameLocks noGrp="1"/>
          </p:cNvGraphicFramePr>
          <p:nvPr>
            <p:extLst>
              <p:ext uri="{D42A27DB-BD31-4B8C-83A1-F6EECF244321}">
                <p14:modId xmlns:p14="http://schemas.microsoft.com/office/powerpoint/2010/main" val="1222567302"/>
              </p:ext>
            </p:extLst>
          </p:nvPr>
        </p:nvGraphicFramePr>
        <p:xfrm>
          <a:off x="5117128" y="306586"/>
          <a:ext cx="6749716" cy="567690"/>
        </p:xfrm>
        <a:graphic>
          <a:graphicData uri="http://schemas.openxmlformats.org/drawingml/2006/table">
            <a:tbl>
              <a:tblPr>
                <a:tableStyleId>{5C22544A-7EE6-4342-B048-85BDC9FD1C3A}</a:tableStyleId>
              </a:tblPr>
              <a:tblGrid>
                <a:gridCol w="2994419">
                  <a:extLst>
                    <a:ext uri="{9D8B030D-6E8A-4147-A177-3AD203B41FA5}">
                      <a16:colId xmlns:a16="http://schemas.microsoft.com/office/drawing/2014/main" val="521769431"/>
                    </a:ext>
                  </a:extLst>
                </a:gridCol>
                <a:gridCol w="1067683">
                  <a:extLst>
                    <a:ext uri="{9D8B030D-6E8A-4147-A177-3AD203B41FA5}">
                      <a16:colId xmlns:a16="http://schemas.microsoft.com/office/drawing/2014/main" val="487243679"/>
                    </a:ext>
                  </a:extLst>
                </a:gridCol>
                <a:gridCol w="1619931">
                  <a:extLst>
                    <a:ext uri="{9D8B030D-6E8A-4147-A177-3AD203B41FA5}">
                      <a16:colId xmlns:a16="http://schemas.microsoft.com/office/drawing/2014/main" val="3654285387"/>
                    </a:ext>
                  </a:extLst>
                </a:gridCol>
                <a:gridCol w="1067683">
                  <a:extLst>
                    <a:ext uri="{9D8B030D-6E8A-4147-A177-3AD203B41FA5}">
                      <a16:colId xmlns:a16="http://schemas.microsoft.com/office/drawing/2014/main" val="2766399747"/>
                    </a:ext>
                  </a:extLst>
                </a:gridCol>
              </a:tblGrid>
              <a:tr h="228600">
                <a:tc>
                  <a:txBody>
                    <a:bodyPr/>
                    <a:lstStyle/>
                    <a:p>
                      <a:pPr algn="ctr" fontAlgn="ct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G. Viviani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M. Pietropaoli</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V. Sciarra</a:t>
                      </a:r>
                      <a:endParaRPr lang="it-IT" sz="1800" b="0" i="0" u="none" strike="noStrike">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2664381444"/>
                  </a:ext>
                </a:extLst>
              </a:tr>
              <a:tr h="228600">
                <a:tc>
                  <a:txBody>
                    <a:bodyPr/>
                    <a:lstStyle/>
                    <a:p>
                      <a:pPr algn="ctr" fontAlgn="ctr"/>
                      <a:r>
                        <a:rPr lang="it-IT" sz="1800" u="none" strike="noStrike" dirty="0">
                          <a:effectLst/>
                        </a:rPr>
                        <a:t>ET – Italia @ LNF</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a:t>
                      </a:r>
                      <a:endParaRPr lang="it-IT"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a:effectLst/>
                        </a:rPr>
                        <a:t>1</a:t>
                      </a:r>
                      <a:endParaRPr lang="it-IT"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it-IT" sz="1800" u="none" strike="noStrike" dirty="0">
                          <a:effectLst/>
                        </a:rPr>
                        <a:t>1.5</a:t>
                      </a:r>
                      <a:endParaRPr lang="it-IT" sz="1800" b="0" i="0" u="none" strike="noStrike" dirty="0">
                        <a:solidFill>
                          <a:srgbClr val="000000"/>
                        </a:solidFill>
                        <a:effectLst/>
                        <a:latin typeface="Aptos" panose="020B0004020202020204" pitchFamily="34" charset="0"/>
                      </a:endParaRPr>
                    </a:p>
                  </a:txBody>
                  <a:tcPr marL="9525" marR="9525" marT="9525" marB="0" anchor="ctr"/>
                </a:tc>
                <a:extLst>
                  <a:ext uri="{0D108BD9-81ED-4DB2-BD59-A6C34878D82A}">
                    <a16:rowId xmlns:a16="http://schemas.microsoft.com/office/drawing/2014/main" val="4054623767"/>
                  </a:ext>
                </a:extLst>
              </a:tr>
            </a:tbl>
          </a:graphicData>
        </a:graphic>
      </p:graphicFrame>
      <p:pic>
        <p:nvPicPr>
          <p:cNvPr id="29" name="Picture 2">
            <a:extLst>
              <a:ext uri="{FF2B5EF4-FFF2-40B4-BE49-F238E27FC236}">
                <a16:creationId xmlns:a16="http://schemas.microsoft.com/office/drawing/2014/main" id="{498D1EE8-49E7-BB7B-2239-BE46930D8C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77" y="1089043"/>
            <a:ext cx="1526330" cy="76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868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8E7BA55784F2143B1FF700D1FEAAF5D" ma:contentTypeVersion="9" ma:contentTypeDescription="Creare un nuovo documento." ma:contentTypeScope="" ma:versionID="eb8ca4ea1441c4c229b828174894a4b5">
  <xsd:schema xmlns:xsd="http://www.w3.org/2001/XMLSchema" xmlns:xs="http://www.w3.org/2001/XMLSchema" xmlns:p="http://schemas.microsoft.com/office/2006/metadata/properties" xmlns:ns2="6c870aa9-b4f1-4b86-8829-e2753744c8f4" targetNamespace="http://schemas.microsoft.com/office/2006/metadata/properties" ma:root="true" ma:fieldsID="ecc5ce706bd2e326b43ce3e893d569b2" ns2:_="">
    <xsd:import namespace="6c870aa9-b4f1-4b86-8829-e2753744c8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70aa9-b4f1-4b86-8829-e2753744c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6B19A-CB76-4820-A3DF-88332F70A8CA}">
  <ds:schemaRefs>
    <ds:schemaRef ds:uri="6c870aa9-b4f1-4b86-8829-e2753744c8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16DF1F-A14E-420E-ADF6-0FF0DA97025D}">
  <ds:schemaRefs>
    <ds:schemaRef ds:uri="http://schemas.microsoft.com/sharepoint/v3/contenttype/forms"/>
  </ds:schemaRefs>
</ds:datastoreItem>
</file>

<file path=customXml/itemProps3.xml><?xml version="1.0" encoding="utf-8"?>
<ds:datastoreItem xmlns:ds="http://schemas.openxmlformats.org/officeDocument/2006/customXml" ds:itemID="{C28BB69B-8380-456B-B9EF-C09507F42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70aa9-b4f1-4b86-8829-e2753744c8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4456</TotalTime>
  <Words>1451</Words>
  <Application>Microsoft Office PowerPoint</Application>
  <PresentationFormat>Widescreen</PresentationFormat>
  <Paragraphs>311</Paragraphs>
  <Slides>12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Aptos</vt:lpstr>
      <vt:lpstr>Aptos Display</vt:lpstr>
      <vt:lpstr>Arial</vt:lpstr>
      <vt:lpstr>Avenir Next LT Pro</vt:lpstr>
      <vt:lpstr>Bell MT</vt:lpstr>
      <vt:lpstr>Calibri</vt:lpstr>
      <vt:lpstr>Symbol</vt:lpstr>
      <vt:lpstr>Times New Roman</vt:lpstr>
      <vt:lpstr>Tema di Office</vt:lpstr>
      <vt:lpstr>MaSSLab (DaFne-Luce)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Angelucci</dc:creator>
  <cp:lastModifiedBy>Giovanni Bencivenni</cp:lastModifiedBy>
  <cp:revision>17</cp:revision>
  <dcterms:created xsi:type="dcterms:W3CDTF">2024-12-06T10:39:04Z</dcterms:created>
  <dcterms:modified xsi:type="dcterms:W3CDTF">2024-12-12T12:04:20Z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0x010100E8E7BA55784F2143B1FF700D1FEAAF5D</vt:lpwstr>
  </property>
</Properties>
</file>