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50" r:id="rId3"/>
    <p:sldId id="361" r:id="rId4"/>
    <p:sldId id="367" r:id="rId5"/>
    <p:sldId id="368" r:id="rId6"/>
    <p:sldId id="369" r:id="rId7"/>
    <p:sldId id="371" r:id="rId8"/>
    <p:sldId id="372" r:id="rId9"/>
    <p:sldId id="373" r:id="rId10"/>
    <p:sldId id="374" r:id="rId11"/>
    <p:sldId id="370" r:id="rId12"/>
    <p:sldId id="259" r:id="rId13"/>
    <p:sldId id="260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4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01T11:38:18.0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555A-EA55-4844-B700-59C8862EC81A}" type="datetimeFigureOut">
              <a:rPr lang="it-IT" smtClean="0"/>
              <a:t>11/12/2024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812A0-C499-49D6-A5C5-B5B711ABF3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517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159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361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A89C7E07-3C67-C64C-8DA0-0404F630397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01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272DC-A5B6-4477-9A23-0B6E19B7F4A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70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262928-9019-DDAB-691E-A180F1AEB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B654CD-3414-ABA4-8763-8ACB0D360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DED099-CF11-9C0D-82A1-F20F97EE0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56AB6-0B97-45D9-B202-834E4F9BD524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7BA44-5F00-B645-D42C-EA0FA76D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655834-509B-2934-4665-A74009C8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877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7DCB4C-C5E3-409A-16CF-A23AA2D1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65C81A9-E4E7-3950-E75B-A4C804D3E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4D2FCB-709B-7CD3-358B-D7006D202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D066C-8CC5-48D0-A680-0648B19E7C2A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B2B582-4422-A4EE-964C-4E1DBD77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62BDBB-836A-1FEB-D933-DC1085CA9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9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51D4C7-4251-D046-4012-B4379381E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C05E403-8AAD-21EB-8FF8-BB1EDB3F2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9F6506-BE72-A44B-0731-DC221E73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B0A34-1D05-4B7E-A5FE-13E2EDBE0AE3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36B1E4-D369-12CD-AA04-9AA6B8B7E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007575-1724-C447-6890-D6272E009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07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6BE9C79-6402-4EE4-A6B8-A7D4EC9CF540}" type="datetime1">
              <a:rPr lang="it-IT" noProof="0" smtClean="0">
                <a:latin typeface="+mn-lt"/>
              </a:rPr>
              <a:t>11/12/2024</a:t>
            </a:fld>
            <a:endParaRPr lang="it-IT" noProof="0"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G. Bencivenni, CIF I semestre 2025, 12 dicembre 2024</a:t>
            </a:r>
            <a:endParaRPr lang="it-IT" b="0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it-IT" noProof="0" smtClean="0"/>
              <a:pPr rtl="0"/>
              <a:t>‹N›</a:t>
            </a:fld>
            <a:endParaRPr lang="it-IT" noProof="0">
              <a:latin typeface="+mn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" y="564936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10" name="Immagine 1">
            <a:extLst>
              <a:ext uri="{FF2B5EF4-FFF2-40B4-BE49-F238E27FC236}">
                <a16:creationId xmlns:a16="http://schemas.microsoft.com/office/drawing/2014/main" id="{B6E48B5A-B08E-CF46-ACD2-0C550C4B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12" y="-1632674"/>
            <a:ext cx="11309350" cy="716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3429000"/>
            <a:ext cx="2549139" cy="1600200"/>
          </a:xfrm>
          <a:prstGeom prst="rect">
            <a:avLst/>
          </a:prstGeom>
          <a:noFill/>
          <a:ln>
            <a:noFill/>
          </a:ln>
          <a:effectLst>
            <a:reflection blurRad="76200" stA="51000" endPos="36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18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it-IT" noProof="0"/>
              <a:t>G. Bencivenni, CIF I semestre 2025, 12 dicembre 2024</a:t>
            </a:r>
            <a:endParaRPr lang="it-IT" b="0" noProof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1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D61CBD-3C1B-34F5-4744-BF1E2D5A9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A1819C-E978-F4B0-82AB-9D7EF062B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652C71-E7A6-1938-6542-72A34152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ED268-948E-4D71-AE92-7CD8F3483ECC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A9228F-1956-EFE6-D5D9-A9F72745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4E2975-416D-4E2D-A2F8-1E35E95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72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34069A-2B05-35FE-C848-B4298A64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2F68329-18C2-5CBE-BC44-709D9361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42F98F-0397-AEDC-0883-455DA1C09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DE83-6510-4D3A-B5D7-9618E249A042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3BB7CD-EA2F-BEB5-DE96-59608017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5BB2F-65B3-23FC-5613-64186CAA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6266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23A6F6-B02A-10B4-987C-58DD92738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D34974-3530-3FB8-4595-B498DB068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8994E9C-4C7B-782B-12A7-4379D03BA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74552F4-D343-F196-522E-40CC584D6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969A-E2FB-487B-B834-9129E33DB044}" type="datetime1">
              <a:rPr lang="it-IT" smtClean="0"/>
              <a:t>11/12/2024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55396B-DC77-43AA-37E7-6BBF53AAD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7BCEE0-81ED-0FA0-37BD-AA594946B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011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078893-F989-47C0-C1A3-8DDB3082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68E4C55-15F5-56D7-5664-F232A2DB5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438814-D55A-B0AF-5401-2671B17BB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139EF1C-3239-4376-FD30-31E78BDCF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A24E0D0-40B2-1C4A-1978-6F3E1E4B3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42EDEE-C3E9-19F1-A6B5-9439B5D7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A88A0-1505-40C8-8CFB-E26238AEB919}" type="datetime1">
              <a:rPr lang="it-IT" smtClean="0"/>
              <a:t>11/12/2024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CB59C58-35B8-BA24-0EE0-ACFBE748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9143638-77C7-DDE1-C0CF-52CF58ADA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583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D2A3BA-9D2B-A671-E188-239712251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719804-0336-219C-1FDB-D79CCBE0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8B368-D07C-41F9-8F9B-8B92174865C8}" type="datetime1">
              <a:rPr lang="it-IT" smtClean="0"/>
              <a:t>11/12/2024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F54604-4E83-C0A2-420E-550503E94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CF9DC9-EB2B-85EF-D906-97DD383A8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77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E9401D6-E071-3ACE-AC1E-CF262399A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E9002-4352-4432-8DB7-86372AC32C76}" type="datetime1">
              <a:rPr lang="it-IT" smtClean="0"/>
              <a:t>11/12/2024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F31F386-6EEC-2B0F-E5F3-F84CB9B6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471430-C7F4-1DBE-C49A-B87AF3E0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97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9A5FAA-C1C3-003C-D11A-7BFE34112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1788611-4896-CC53-46EB-653C2692D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38E87A-3781-7082-2190-DEE81757E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2BE766-060F-F493-27ED-675624849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CB84-F56B-4F9F-9E41-4FBAA2A6F415}" type="datetime1">
              <a:rPr lang="it-IT" smtClean="0"/>
              <a:t>11/12/2024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E81886-5F4D-B50A-D67A-B949208A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867669-8DCF-35A2-E181-239FBC2F6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51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C15BF-DAD2-E58F-BA1E-6C7F6B46E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69F430-328B-CACC-88C5-935E3BB36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59B427-4AE8-C61C-0F03-B4835D0FE6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00B145-6E27-91A5-1D1B-22490356C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D3FD9-03BC-41B2-B704-15B276C76087}" type="datetime1">
              <a:rPr lang="it-IT" smtClean="0"/>
              <a:t>11/12/2024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0912EC9-D57F-4960-C91C-2D1646BD4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E99BA6-205D-8462-7A28-82D7CF2C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338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8063A2-C9D2-1837-674D-3A07AD6C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EBE2DC-D148-EDD2-A909-283276C20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A77F76-C03C-230E-660B-B460E8ABC1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4C761-9E67-4E79-8785-1C9EF3142798}" type="datetime1">
              <a:rPr lang="it-IT" smtClean="0"/>
              <a:t>11/12/2024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A08E94-0804-E312-F4FF-49D449869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G. Bencivenni, CIF I semestre 2025, 12 dicembre 2024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28CF88-6B16-7C7A-CAFB-4F31CE51C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1F6E6A-DC39-431E-96FE-5573F3086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47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2E4B176-7639-59A0-D759-656F2A2F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64"/>
          <a:stretch/>
        </p:blipFill>
        <p:spPr>
          <a:xfrm>
            <a:off x="0" y="21768"/>
            <a:ext cx="12192000" cy="257480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93C9268-2EE0-4AB0-DEB5-6AB6B140D1FB}"/>
              </a:ext>
            </a:extLst>
          </p:cNvPr>
          <p:cNvSpPr txBox="1"/>
          <p:nvPr/>
        </p:nvSpPr>
        <p:spPr>
          <a:xfrm>
            <a:off x="986758" y="3159187"/>
            <a:ext cx="39850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Experimental</a:t>
            </a:r>
            <a:r>
              <a:rPr lang="it-IT" b="1" dirty="0"/>
              <a:t> Activities Support Unit</a:t>
            </a:r>
            <a:endParaRPr lang="it-IT" dirty="0"/>
          </a:p>
          <a:p>
            <a:r>
              <a:rPr lang="it-IT" dirty="0"/>
              <a:t>Bruno Ponzio (Unit head)</a:t>
            </a:r>
          </a:p>
          <a:p>
            <a:r>
              <a:rPr lang="it-IT" dirty="0"/>
              <a:t>Lorenzo Salvatori</a:t>
            </a:r>
          </a:p>
          <a:p>
            <a:r>
              <a:rPr lang="it-IT" dirty="0"/>
              <a:t>Mattia </a:t>
            </a:r>
            <a:r>
              <a:rPr lang="it-IT" dirty="0" err="1"/>
              <a:t>Tibuzzi</a:t>
            </a:r>
            <a:endParaRPr lang="it-IT" dirty="0"/>
          </a:p>
          <a:p>
            <a:endParaRPr lang="it-IT" dirty="0"/>
          </a:p>
          <a:p>
            <a:r>
              <a:rPr lang="en-US" b="1" dirty="0"/>
              <a:t>Construction Unit</a:t>
            </a:r>
            <a:endParaRPr lang="en-US" dirty="0"/>
          </a:p>
          <a:p>
            <a:r>
              <a:rPr lang="en-US" dirty="0"/>
              <a:t>Emilio </a:t>
            </a:r>
            <a:r>
              <a:rPr lang="en-US" dirty="0" err="1"/>
              <a:t>Capitolo</a:t>
            </a:r>
            <a:r>
              <a:rPr lang="en-US" dirty="0"/>
              <a:t> (Unit head)</a:t>
            </a:r>
          </a:p>
          <a:p>
            <a:r>
              <a:rPr lang="it-IT" dirty="0"/>
              <a:t>Marco Lobello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45EFCDC-9209-62A2-36B1-B33BE09C465F}"/>
              </a:ext>
            </a:extLst>
          </p:cNvPr>
          <p:cNvSpPr txBox="1"/>
          <p:nvPr/>
        </p:nvSpPr>
        <p:spPr>
          <a:xfrm>
            <a:off x="7049849" y="3159187"/>
            <a:ext cx="45818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Detector Development Unit</a:t>
            </a:r>
          </a:p>
          <a:p>
            <a:r>
              <a:rPr lang="it-IT" dirty="0"/>
              <a:t>Alessandro Russo (Unit head)</a:t>
            </a:r>
          </a:p>
          <a:p>
            <a:r>
              <a:rPr lang="it-IT" dirty="0"/>
              <a:t>Emiliano Paoletti</a:t>
            </a:r>
          </a:p>
          <a:p>
            <a:r>
              <a:rPr lang="it-IT" dirty="0"/>
              <a:t>Daniele Pierluigi</a:t>
            </a:r>
          </a:p>
          <a:p>
            <a:r>
              <a:rPr lang="it-IT" dirty="0"/>
              <a:t>Roberto Tesauro</a:t>
            </a:r>
          </a:p>
          <a:p>
            <a:endParaRPr lang="it-IT" dirty="0"/>
          </a:p>
          <a:p>
            <a:r>
              <a:rPr lang="it-IT" b="1" dirty="0"/>
              <a:t>Light Lines Development and Support Unit</a:t>
            </a:r>
            <a:endParaRPr lang="it-IT" dirty="0"/>
          </a:p>
          <a:p>
            <a:r>
              <a:rPr lang="it-IT" dirty="0"/>
              <a:t>Giacomo Viviani (Unit head)</a:t>
            </a:r>
          </a:p>
          <a:p>
            <a:r>
              <a:rPr lang="it-IT" dirty="0"/>
              <a:t>Marco Pietropaoli</a:t>
            </a:r>
          </a:p>
          <a:p>
            <a:r>
              <a:rPr lang="it-IT" dirty="0"/>
              <a:t>Vittorio Sciarra</a:t>
            </a:r>
          </a:p>
          <a:p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A66E898-CAAC-9FFC-C750-DBF11B8C1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BED953-5DC3-A630-6D9F-A731942C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F6E6A-DC39-431E-96FE-5573F308625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953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A8656A-BA0C-52F5-37DE-03B3EE057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8304212" cy="652581"/>
          </a:xfrm>
        </p:spPr>
        <p:txBody>
          <a:bodyPr>
            <a:normAutofit/>
          </a:bodyPr>
          <a:lstStyle/>
          <a:p>
            <a:pPr algn="ctr"/>
            <a:r>
              <a:rPr lang="it-IT" sz="3600" b="1" i="1" u="sng" dirty="0">
                <a:solidFill>
                  <a:srgbClr val="C00000"/>
                </a:solidFill>
              </a:rPr>
              <a:t>New small </a:t>
            </a:r>
            <a:r>
              <a:rPr lang="it-IT" sz="3600" b="1" i="1" u="sng" dirty="0" err="1">
                <a:solidFill>
                  <a:srgbClr val="C00000"/>
                </a:solidFill>
              </a:rPr>
              <a:t>wheel_atlas</a:t>
            </a:r>
            <a:endParaRPr lang="it-IT" sz="3600" b="1" i="1" u="sng" dirty="0">
              <a:solidFill>
                <a:srgbClr val="C00000"/>
              </a:solidFill>
            </a:endParaRPr>
          </a:p>
        </p:txBody>
      </p:sp>
      <p:pic>
        <p:nvPicPr>
          <p:cNvPr id="6" name="Segnaposto contenuto 5" descr="Immagine che contiene Ricambio auto, ruggine, bici, bicicletta&#10;&#10;Descrizione generata automaticamente">
            <a:extLst>
              <a:ext uri="{FF2B5EF4-FFF2-40B4-BE49-F238E27FC236}">
                <a16:creationId xmlns:a16="http://schemas.microsoft.com/office/drawing/2014/main" id="{1453E44A-2873-B745-7ADA-C9BF97541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62" y="1421693"/>
            <a:ext cx="6172200" cy="2777490"/>
          </a:xfrm>
          <a:ln w="19050">
            <a:solidFill>
              <a:srgbClr val="00B0F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92A7D0B-345F-347A-F60E-9A8745307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642" y="1527242"/>
            <a:ext cx="3932237" cy="3535177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Indagine problemi HV su camere STGC</a:t>
            </a:r>
          </a:p>
          <a:p>
            <a:pPr algn="ctr"/>
            <a:r>
              <a:rPr lang="it-IT" sz="1800" dirty="0">
                <a:solidFill>
                  <a:srgbClr val="0070C0"/>
                </a:solidFill>
              </a:rPr>
              <a:t>In </a:t>
            </a:r>
            <a:r>
              <a:rPr lang="it-IT" sz="1800" dirty="0" err="1">
                <a:solidFill>
                  <a:srgbClr val="0070C0"/>
                </a:solidFill>
              </a:rPr>
              <a:t>coll</a:t>
            </a:r>
            <a:r>
              <a:rPr lang="it-IT" sz="1800" dirty="0">
                <a:solidFill>
                  <a:srgbClr val="0070C0"/>
                </a:solidFill>
              </a:rPr>
              <a:t> con Ponzio</a:t>
            </a:r>
          </a:p>
        </p:txBody>
      </p:sp>
      <p:pic>
        <p:nvPicPr>
          <p:cNvPr id="8" name="Immagine 7" descr="Immagine che contiene testo, connettore, automobile&#10;&#10;Descrizione generata automaticamente">
            <a:extLst>
              <a:ext uri="{FF2B5EF4-FFF2-40B4-BE49-F238E27FC236}">
                <a16:creationId xmlns:a16="http://schemas.microsoft.com/office/drawing/2014/main" id="{17A13783-100B-ED6C-53BA-973DC100DB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6" y="3849002"/>
            <a:ext cx="5933874" cy="2670243"/>
          </a:xfrm>
          <a:prstGeom prst="rect">
            <a:avLst/>
          </a:prstGeom>
          <a:ln w="38100">
            <a:solidFill>
              <a:srgbClr val="00B0F0"/>
            </a:solidFill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10" name="Immagine 9" descr="Immagine che contiene edificio, ingegneria, acciaio, interno&#10;&#10;Descrizione generata automaticamente">
            <a:extLst>
              <a:ext uri="{FF2B5EF4-FFF2-40B4-BE49-F238E27FC236}">
                <a16:creationId xmlns:a16="http://schemas.microsoft.com/office/drawing/2014/main" id="{AE9E1794-7F4C-5980-5EC1-E9BADE0821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68" y="3215298"/>
            <a:ext cx="5759096" cy="2591593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A941E1B-78E8-204F-5C80-318B87E5C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E2EA1-ED86-4EC7-A283-AEFB4D5868D8}" type="slidenum">
              <a:rPr lang="it-IT" smtClean="0"/>
              <a:t>10</a:t>
            </a:fld>
            <a:endParaRPr lang="it-IT" dirty="0"/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FF6263FE-ACD8-CAFE-40FB-8994A818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33936" y="6385350"/>
            <a:ext cx="3982217" cy="365125"/>
          </a:xfrm>
        </p:spPr>
        <p:txBody>
          <a:bodyPr/>
          <a:lstStyle/>
          <a:p>
            <a:pPr rtl="0"/>
            <a:r>
              <a:rPr lang="it-IT" dirty="0">
                <a:solidFill>
                  <a:srgbClr val="FF0000"/>
                </a:solidFill>
              </a:rPr>
              <a:t>Re</a:t>
            </a:r>
            <a:r>
              <a:rPr lang="it-IT" noProof="0" dirty="0">
                <a:solidFill>
                  <a:srgbClr val="FF0000"/>
                </a:solidFill>
              </a:rPr>
              <a:t>parto Costruzioni</a:t>
            </a:r>
            <a:endParaRPr lang="it-IT" b="0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9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5C8758A-1F81-3193-22D8-67864EF7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108" y="588245"/>
            <a:ext cx="10449784" cy="126592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Reparto</a:t>
            </a:r>
            <a:r>
              <a:rPr lang="en-US" b="1" dirty="0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Sviluppo</a:t>
            </a:r>
            <a:r>
              <a:rPr lang="en-US" b="1" dirty="0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 &amp; </a:t>
            </a:r>
            <a:r>
              <a:rPr lang="en-US" b="1" dirty="0" err="1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Costruzione</a:t>
            </a:r>
            <a:r>
              <a:rPr lang="en-US" b="1" dirty="0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ptos ExtraBold" panose="020F0502020204030204" pitchFamily="34" charset="0"/>
                <a:cs typeface="Baghdad" pitchFamily="2" charset="-78"/>
              </a:rPr>
              <a:t>Rivelatori</a:t>
            </a:r>
            <a:br>
              <a:rPr lang="en-US" dirty="0">
                <a:latin typeface="Aptos ExtraBold" panose="020F0502020204030204" pitchFamily="34" charset="0"/>
                <a:cs typeface="Baghdad" pitchFamily="2" charset="-78"/>
              </a:rPr>
            </a:br>
            <a:endParaRPr lang="en-US" dirty="0">
              <a:latin typeface="Aptos ExtraBold" panose="020F0502020204030204" pitchFamily="34" charset="0"/>
              <a:cs typeface="Baghdad" pitchFamily="2" charset="-78"/>
            </a:endParaRPr>
          </a:p>
        </p:txBody>
      </p:sp>
      <p:pic>
        <p:nvPicPr>
          <p:cNvPr id="4" name="Picture 3" descr="Sfondo tecnologia di rete">
            <a:extLst>
              <a:ext uri="{FF2B5EF4-FFF2-40B4-BE49-F238E27FC236}">
                <a16:creationId xmlns:a16="http://schemas.microsoft.com/office/drawing/2014/main" id="{9AE42E96-1B2F-8EA3-EE59-E640D23F3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2" b="34209"/>
          <a:stretch/>
        </p:blipFill>
        <p:spPr>
          <a:xfrm>
            <a:off x="877824" y="2157984"/>
            <a:ext cx="10442448" cy="3903819"/>
          </a:xfrm>
          <a:prstGeom prst="rect">
            <a:avLst/>
          </a:prstGeom>
          <a:noFill/>
        </p:spPr>
      </p:pic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8A1818A-2922-CEB8-A799-2A1C53A1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7160" y="6356350"/>
            <a:ext cx="429768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b="1" dirty="0"/>
              <a:t>A. Russo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D41A368-AE47-EC8C-97FD-49B66DC29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9999" y="6356350"/>
            <a:ext cx="521207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68AC1EC-23E2-4F0E-A5A4-674EC8DB954E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4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5B11E6-976B-989B-5E12-5B389783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AAF69E33-4CB2-FA46-8523-DA9BF27A51F2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126621"/>
              </p:ext>
            </p:extLst>
          </p:nvPr>
        </p:nvGraphicFramePr>
        <p:xfrm>
          <a:off x="2761130" y="303067"/>
          <a:ext cx="5965545" cy="6251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21400" imgH="6415251" progId="Word.Document.12">
                  <p:embed/>
                </p:oleObj>
              </mc:Choice>
              <mc:Fallback>
                <p:oleObj name="Document" r:id="rId2" imgW="6121400" imgH="6415251" progId="Word.Document.12">
                  <p:embed/>
                  <p:pic>
                    <p:nvPicPr>
                      <p:cNvPr id="7" name="Segnaposto contenuto 6">
                        <a:extLst>
                          <a:ext uri="{FF2B5EF4-FFF2-40B4-BE49-F238E27FC236}">
                            <a16:creationId xmlns:a16="http://schemas.microsoft.com/office/drawing/2014/main" id="{AAF69E33-4CB2-FA46-8523-DA9BF27A51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61130" y="303067"/>
                        <a:ext cx="5965545" cy="6251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B5E27677-BBD0-8A50-1CFC-3ADDD5CFF5CF}"/>
              </a:ext>
            </a:extLst>
          </p:cNvPr>
          <p:cNvSpPr txBox="1"/>
          <p:nvPr/>
        </p:nvSpPr>
        <p:spPr>
          <a:xfrm>
            <a:off x="3437733" y="303067"/>
            <a:ext cx="440167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Consuntivo II semestre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644375-9E78-FD47-FEFA-0FB36F05BD96}"/>
              </a:ext>
            </a:extLst>
          </p:cNvPr>
          <p:cNvSpPr txBox="1"/>
          <p:nvPr/>
        </p:nvSpPr>
        <p:spPr>
          <a:xfrm>
            <a:off x="2779060" y="2079812"/>
            <a:ext cx="172996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dirty="0"/>
              <a:t>CUPID – WC (n-</a:t>
            </a:r>
            <a:r>
              <a:rPr lang="it-IT" sz="1100" dirty="0" err="1"/>
              <a:t>shielding</a:t>
            </a:r>
            <a:r>
              <a:rPr lang="it-IT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9500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C0A413-83CD-6BD7-3652-897E4E116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G. Bencivenni, CIF I semestre 2025, 12 dicembre 2024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19F622-5EA3-0557-4135-97F9C2B1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C33CBCBD-8B4B-6AD5-C923-F3CD0F45D595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-1" y="136525"/>
          <a:ext cx="12192001" cy="672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glio di lavoro" r:id="rId2" imgW="15519400" imgH="5499100" progId="Excel.Sheet.12">
                  <p:embed/>
                </p:oleObj>
              </mc:Choice>
              <mc:Fallback>
                <p:oleObj name="Foglio di lavoro" r:id="rId2" imgW="15519400" imgH="5499100" progId="Excel.Sheet.12">
                  <p:embed/>
                  <p:pic>
                    <p:nvPicPr>
                      <p:cNvPr id="7" name="Segnaposto contenuto 6">
                        <a:extLst>
                          <a:ext uri="{FF2B5EF4-FFF2-40B4-BE49-F238E27FC236}">
                            <a16:creationId xmlns:a16="http://schemas.microsoft.com/office/drawing/2014/main" id="{C33CBCBD-8B4B-6AD5-C923-F3CD0F45D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36525"/>
                        <a:ext cx="12192001" cy="672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912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3E168C-8042-5B4E-A5A4-A5BF693AE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047" y="4980647"/>
            <a:ext cx="4622663" cy="1592937"/>
          </a:xfrm>
        </p:spPr>
        <p:txBody>
          <a:bodyPr rtlCol="0"/>
          <a:lstStyle/>
          <a:p>
            <a:pPr algn="r" rtl="0"/>
            <a:r>
              <a:rPr lang="it-IT" sz="5400" dirty="0">
                <a:solidFill>
                  <a:srgbClr val="002060"/>
                </a:solidFill>
              </a:rPr>
              <a:t>CIF II </a:t>
            </a:r>
            <a:r>
              <a:rPr lang="it-IT" sz="5400" dirty="0" err="1">
                <a:solidFill>
                  <a:srgbClr val="002060"/>
                </a:solidFill>
              </a:rPr>
              <a:t>sem</a:t>
            </a:r>
            <a:r>
              <a:rPr lang="it-IT" sz="5400" dirty="0">
                <a:solidFill>
                  <a:srgbClr val="002060"/>
                </a:solidFill>
              </a:rPr>
              <a:t> 2024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8E61D8-31A3-2D45-8E25-CBE846E26E1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5449888"/>
            <a:ext cx="3275013" cy="655637"/>
          </a:xfrm>
        </p:spPr>
        <p:txBody>
          <a:bodyPr rtlCol="0">
            <a:normAutofit/>
          </a:bodyPr>
          <a:lstStyle/>
          <a:p>
            <a:pPr marL="0" indent="0" algn="ctr" rtl="0">
              <a:buNone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Bruno Ponzio</a:t>
            </a:r>
          </a:p>
        </p:txBody>
      </p:sp>
      <p:sp>
        <p:nvSpPr>
          <p:cNvPr id="5" name="Segnaposto data 8">
            <a:extLst>
              <a:ext uri="{FF2B5EF4-FFF2-40B4-BE49-F238E27FC236}">
                <a16:creationId xmlns:a16="http://schemas.microsoft.com/office/drawing/2014/main" id="{66C533F8-21CB-4442-6789-03408B1B3C51}"/>
              </a:ext>
            </a:extLst>
          </p:cNvPr>
          <p:cNvSpPr txBox="1">
            <a:spLocks/>
          </p:cNvSpPr>
          <p:nvPr/>
        </p:nvSpPr>
        <p:spPr>
          <a:xfrm>
            <a:off x="430306" y="6408403"/>
            <a:ext cx="1320150" cy="261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rgbClr val="002060"/>
                </a:solidFill>
              </a:rPr>
              <a:t>12/12/2024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FC2624-7B7D-AEFA-B9BE-D31CDF47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it-IT" noProof="0" smtClean="0"/>
              <a:pPr rtl="0"/>
              <a:t>2</a:t>
            </a:fld>
            <a:endParaRPr lang="it-IT" noProof="0">
              <a:latin typeface="+mn-lt"/>
            </a:endParaRPr>
          </a:p>
        </p:txBody>
      </p:sp>
      <p:sp>
        <p:nvSpPr>
          <p:cNvPr id="6" name="Segnaposto piè di pagina 9">
            <a:extLst>
              <a:ext uri="{FF2B5EF4-FFF2-40B4-BE49-F238E27FC236}">
                <a16:creationId xmlns:a16="http://schemas.microsoft.com/office/drawing/2014/main" id="{C4A5F2ED-50BA-A902-F626-602A5FC96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241" y="6391021"/>
            <a:ext cx="5911517" cy="365125"/>
          </a:xfrm>
        </p:spPr>
        <p:txBody>
          <a:bodyPr/>
          <a:lstStyle/>
          <a:p>
            <a:pPr rtl="0"/>
            <a:r>
              <a:rPr lang="it-IT" noProof="0" dirty="0">
                <a:solidFill>
                  <a:srgbClr val="002060"/>
                </a:solidFill>
              </a:rPr>
              <a:t>Reparto Supporto Attività Sperimentali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5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piè di pagina 13">
            <a:extLst>
              <a:ext uri="{FF2B5EF4-FFF2-40B4-BE49-F238E27FC236}">
                <a16:creationId xmlns:a16="http://schemas.microsoft.com/office/drawing/2014/main" id="{30FB605D-6F6D-59C6-03FE-3CD64D6A11CB}"/>
              </a:ext>
            </a:extLst>
          </p:cNvPr>
          <p:cNvSpPr txBox="1">
            <a:spLocks/>
          </p:cNvSpPr>
          <p:nvPr/>
        </p:nvSpPr>
        <p:spPr>
          <a:xfrm>
            <a:off x="4204298" y="6328185"/>
            <a:ext cx="2849506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 rtl="0">
              <a:defRPr lang="it-it"/>
            </a:defPPr>
            <a:lvl1pPr marL="0" algn="l" defTabSz="914400" rtl="0" eaLnBrk="1" latinLnBrk="0" hangingPunct="1">
              <a:defRPr sz="1100" b="0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it-IT">
                <a:latin typeface="+mj-lt"/>
              </a:rPr>
              <a:t>Reparto Supporto Attività Sperimentali</a:t>
            </a:r>
            <a:endParaRPr lang="it-IT"/>
          </a:p>
        </p:txBody>
      </p:sp>
      <p:sp>
        <p:nvSpPr>
          <p:cNvPr id="16" name="Segnaposto data 8">
            <a:extLst>
              <a:ext uri="{FF2B5EF4-FFF2-40B4-BE49-F238E27FC236}">
                <a16:creationId xmlns:a16="http://schemas.microsoft.com/office/drawing/2014/main" id="{7A1DDD01-AB9C-82BD-D854-D8BA06D6B8A9}"/>
              </a:ext>
            </a:extLst>
          </p:cNvPr>
          <p:cNvSpPr txBox="1">
            <a:spLocks/>
          </p:cNvSpPr>
          <p:nvPr/>
        </p:nvSpPr>
        <p:spPr>
          <a:xfrm>
            <a:off x="430306" y="6408403"/>
            <a:ext cx="1320150" cy="261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rgbClr val="002060"/>
                </a:solidFill>
              </a:rPr>
              <a:t>12/12/2024</a:t>
            </a:r>
          </a:p>
        </p:txBody>
      </p:sp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AA5B7266-4497-A277-1FD3-31DD291F1CAC}"/>
              </a:ext>
            </a:extLst>
          </p:cNvPr>
          <p:cNvGraphicFramePr>
            <a:graphicFrameLocks/>
          </p:cNvGraphicFramePr>
          <p:nvPr/>
        </p:nvGraphicFramePr>
        <p:xfrm>
          <a:off x="430307" y="900113"/>
          <a:ext cx="11365454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2944418" imgH="5419657" progId="Excel.Sheet.12">
                  <p:embed/>
                </p:oleObj>
              </mc:Choice>
              <mc:Fallback>
                <p:oleObj name="Worksheet" r:id="rId3" imgW="12944418" imgH="5419657" progId="Excel.Sheet.12">
                  <p:embed/>
                  <p:pic>
                    <p:nvPicPr>
                      <p:cNvPr id="2" name="Oggetto 1">
                        <a:extLst>
                          <a:ext uri="{FF2B5EF4-FFF2-40B4-BE49-F238E27FC236}">
                            <a16:creationId xmlns:a16="http://schemas.microsoft.com/office/drawing/2014/main" id="{AA5B7266-4497-A277-1FD3-31DD291F1C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307" y="900113"/>
                        <a:ext cx="11365454" cy="54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olo 1">
            <a:extLst>
              <a:ext uri="{FF2B5EF4-FFF2-40B4-BE49-F238E27FC236}">
                <a16:creationId xmlns:a16="http://schemas.microsoft.com/office/drawing/2014/main" id="{012B7ACB-1119-3FD5-D6F8-F5AB20715F03}"/>
              </a:ext>
            </a:extLst>
          </p:cNvPr>
          <p:cNvSpPr txBox="1">
            <a:spLocks/>
          </p:cNvSpPr>
          <p:nvPr/>
        </p:nvSpPr>
        <p:spPr>
          <a:xfrm>
            <a:off x="430306" y="278130"/>
            <a:ext cx="5576626" cy="4383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spc="100">
                <a:solidFill>
                  <a:srgbClr val="002060"/>
                </a:solidFill>
              </a:rPr>
              <a:t>Consuntivo 2° Semestre 2024</a:t>
            </a:r>
          </a:p>
        </p:txBody>
      </p:sp>
      <p:sp>
        <p:nvSpPr>
          <p:cNvPr id="3" name="Segnaposto piè di pagina 9">
            <a:extLst>
              <a:ext uri="{FF2B5EF4-FFF2-40B4-BE49-F238E27FC236}">
                <a16:creationId xmlns:a16="http://schemas.microsoft.com/office/drawing/2014/main" id="{AC91F08D-F1BB-79F9-468F-081EB1BFD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241" y="6391021"/>
            <a:ext cx="5911517" cy="365125"/>
          </a:xfrm>
        </p:spPr>
        <p:txBody>
          <a:bodyPr/>
          <a:lstStyle/>
          <a:p>
            <a:pPr rtl="0"/>
            <a:r>
              <a:rPr lang="it-IT" noProof="0" dirty="0">
                <a:solidFill>
                  <a:srgbClr val="002060"/>
                </a:solidFill>
              </a:rPr>
              <a:t>Reparto Supporto Attività Sperimentali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6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8B113CEC-68CA-2B39-079A-B778575C70CB}"/>
              </a:ext>
            </a:extLst>
          </p:cNvPr>
          <p:cNvSpPr txBox="1">
            <a:spLocks/>
          </p:cNvSpPr>
          <p:nvPr/>
        </p:nvSpPr>
        <p:spPr>
          <a:xfrm>
            <a:off x="430306" y="278130"/>
            <a:ext cx="5576626" cy="4383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2800" spc="100">
                <a:solidFill>
                  <a:srgbClr val="002060"/>
                </a:solidFill>
              </a:rPr>
              <a:t>Consuntivo 2</a:t>
            </a:r>
            <a:r>
              <a:rPr lang="it-IT" sz="2800">
                <a:solidFill>
                  <a:srgbClr val="002060"/>
                </a:solidFill>
              </a:rPr>
              <a:t>° </a:t>
            </a:r>
            <a:r>
              <a:rPr lang="it-IT" sz="2800" spc="100">
                <a:solidFill>
                  <a:srgbClr val="002060"/>
                </a:solidFill>
              </a:rPr>
              <a:t>Semestre 2024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DB5ECBC1-411D-6D5D-B273-85B49ACAB649}"/>
              </a:ext>
            </a:extLst>
          </p:cNvPr>
          <p:cNvSpPr txBox="1">
            <a:spLocks/>
          </p:cNvSpPr>
          <p:nvPr/>
        </p:nvSpPr>
        <p:spPr>
          <a:xfrm>
            <a:off x="430306" y="6408403"/>
            <a:ext cx="1320150" cy="261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rgbClr val="002060"/>
                </a:solidFill>
              </a:rPr>
              <a:t>12/12/2024</a:t>
            </a:r>
          </a:p>
          <a:p>
            <a:pPr algn="ctr"/>
            <a:endParaRPr lang="it-IT" sz="1100" dirty="0">
              <a:solidFill>
                <a:srgbClr val="002060"/>
              </a:solidFill>
            </a:endParaRPr>
          </a:p>
        </p:txBody>
      </p:sp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D5963525-B673-5F9F-97A2-840F5B108A1A}"/>
              </a:ext>
            </a:extLst>
          </p:cNvPr>
          <p:cNvGraphicFramePr>
            <a:graphicFrameLocks/>
          </p:cNvGraphicFramePr>
          <p:nvPr/>
        </p:nvGraphicFramePr>
        <p:xfrm>
          <a:off x="430306" y="748284"/>
          <a:ext cx="10926542" cy="5649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572424" imgH="4067039" progId="Excel.Sheet.12">
                  <p:embed/>
                </p:oleObj>
              </mc:Choice>
              <mc:Fallback>
                <p:oleObj name="Worksheet" r:id="rId3" imgW="8572424" imgH="4067039" progId="Excel.Sheet.12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D5963525-B673-5F9F-97A2-840F5B108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0306" y="748284"/>
                        <a:ext cx="10926542" cy="5649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egnaposto piè di pagina 9">
            <a:extLst>
              <a:ext uri="{FF2B5EF4-FFF2-40B4-BE49-F238E27FC236}">
                <a16:creationId xmlns:a16="http://schemas.microsoft.com/office/drawing/2014/main" id="{D307CD8E-23E9-1320-8637-A6EA8F85C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241" y="6391021"/>
            <a:ext cx="5911517" cy="365125"/>
          </a:xfrm>
        </p:spPr>
        <p:txBody>
          <a:bodyPr/>
          <a:lstStyle/>
          <a:p>
            <a:pPr rtl="0"/>
            <a:r>
              <a:rPr lang="it-IT" noProof="0" dirty="0">
                <a:solidFill>
                  <a:srgbClr val="002060"/>
                </a:solidFill>
              </a:rPr>
              <a:t>Reparto Supporto Attività Sperimentali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50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85E9E09-5918-A198-1E46-8E4459C3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ATTIVITA’</a:t>
            </a:r>
          </a:p>
        </p:txBody>
      </p:sp>
      <p:pic>
        <p:nvPicPr>
          <p:cNvPr id="5" name="Immagine 4" descr="Immagine che contiene arte, interno&#10;&#10;Descrizione generata automaticamente">
            <a:extLst>
              <a:ext uri="{FF2B5EF4-FFF2-40B4-BE49-F238E27FC236}">
                <a16:creationId xmlns:a16="http://schemas.microsoft.com/office/drawing/2014/main" id="{F19C767A-37EC-8F01-653D-33495656F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t="1510" r="17653" b="1"/>
          <a:stretch/>
        </p:blipFill>
        <p:spPr>
          <a:xfrm rot="5400000">
            <a:off x="-211656" y="1511271"/>
            <a:ext cx="3782730" cy="2511993"/>
          </a:xfrm>
          <a:prstGeom prst="rect">
            <a:avLst/>
          </a:prstGeom>
        </p:spPr>
      </p:pic>
      <p:pic>
        <p:nvPicPr>
          <p:cNvPr id="7" name="Immagine 6" descr="Immagine che contiene persona, interno, pavimento, attrezzatura&#10;&#10;Descrizione generata automaticamente">
            <a:extLst>
              <a:ext uri="{FF2B5EF4-FFF2-40B4-BE49-F238E27FC236}">
                <a16:creationId xmlns:a16="http://schemas.microsoft.com/office/drawing/2014/main" id="{F658A482-148A-3A5B-E9C0-FCBC1E65D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6" t="15219" r="29026" b="8816"/>
          <a:stretch/>
        </p:blipFill>
        <p:spPr>
          <a:xfrm>
            <a:off x="3968976" y="955450"/>
            <a:ext cx="2872349" cy="2069429"/>
          </a:xfrm>
          <a:prstGeom prst="rect">
            <a:avLst/>
          </a:prstGeom>
        </p:spPr>
      </p:pic>
      <p:pic>
        <p:nvPicPr>
          <p:cNvPr id="9" name="Immagine 8" descr="Immagine che contiene interno, portafotografie, muro, terreno&#10;&#10;Descrizione generata automaticamente">
            <a:extLst>
              <a:ext uri="{FF2B5EF4-FFF2-40B4-BE49-F238E27FC236}">
                <a16:creationId xmlns:a16="http://schemas.microsoft.com/office/drawing/2014/main" id="{640E2D30-55C5-1A88-2759-D3576E5E3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3465" r="16948" b="3465"/>
          <a:stretch/>
        </p:blipFill>
        <p:spPr>
          <a:xfrm>
            <a:off x="7152759" y="955450"/>
            <a:ext cx="2868744" cy="1761420"/>
          </a:xfrm>
          <a:prstGeom prst="rect">
            <a:avLst/>
          </a:prstGeom>
        </p:spPr>
      </p:pic>
      <p:pic>
        <p:nvPicPr>
          <p:cNvPr id="11" name="Immagine 10" descr="Immagine che contiene vestiti, modello, marrone, tessuto&#10;&#10;Descrizione generata automaticamente">
            <a:extLst>
              <a:ext uri="{FF2B5EF4-FFF2-40B4-BE49-F238E27FC236}">
                <a16:creationId xmlns:a16="http://schemas.microsoft.com/office/drawing/2014/main" id="{ACBF7716-3008-085C-A0E9-D439DF08E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634" r="24935" b="9577"/>
          <a:stretch/>
        </p:blipFill>
        <p:spPr>
          <a:xfrm rot="5400000">
            <a:off x="5942476" y="3303734"/>
            <a:ext cx="1765099" cy="167479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CA273E-AD50-3EEE-D7E5-B11CF9617B1B}"/>
              </a:ext>
            </a:extLst>
          </p:cNvPr>
          <p:cNvSpPr txBox="1"/>
          <p:nvPr/>
        </p:nvSpPr>
        <p:spPr>
          <a:xfrm>
            <a:off x="423712" y="4947052"/>
            <a:ext cx="275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Cabling</a:t>
            </a:r>
            <a:r>
              <a:rPr lang="it-IT"/>
              <a:t> Mu2e Calo @FNAL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70079C2-AFC5-6B74-09D9-7D5FBB13A3A1}"/>
              </a:ext>
            </a:extLst>
          </p:cNvPr>
          <p:cNvSpPr txBox="1"/>
          <p:nvPr/>
        </p:nvSpPr>
        <p:spPr>
          <a:xfrm>
            <a:off x="5405150" y="5196059"/>
            <a:ext cx="240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PadMMe</a:t>
            </a:r>
            <a:r>
              <a:rPr lang="it-IT"/>
              <a:t> tracker @LNF</a:t>
            </a:r>
          </a:p>
        </p:txBody>
      </p:sp>
      <p:sp>
        <p:nvSpPr>
          <p:cNvPr id="8" name="Segnaposto data 8">
            <a:extLst>
              <a:ext uri="{FF2B5EF4-FFF2-40B4-BE49-F238E27FC236}">
                <a16:creationId xmlns:a16="http://schemas.microsoft.com/office/drawing/2014/main" id="{C29ABBE4-1151-F0A7-2733-0B4F1636A90B}"/>
              </a:ext>
            </a:extLst>
          </p:cNvPr>
          <p:cNvSpPr txBox="1">
            <a:spLocks/>
          </p:cNvSpPr>
          <p:nvPr/>
        </p:nvSpPr>
        <p:spPr>
          <a:xfrm>
            <a:off x="430306" y="6408403"/>
            <a:ext cx="1320150" cy="261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rgbClr val="002060"/>
                </a:solidFill>
              </a:rPr>
              <a:t>12/12/2024</a:t>
            </a:r>
          </a:p>
        </p:txBody>
      </p:sp>
      <p:sp>
        <p:nvSpPr>
          <p:cNvPr id="13" name="Segnaposto piè di pagina 9">
            <a:extLst>
              <a:ext uri="{FF2B5EF4-FFF2-40B4-BE49-F238E27FC236}">
                <a16:creationId xmlns:a16="http://schemas.microsoft.com/office/drawing/2014/main" id="{F34E6835-382B-B15D-7626-7AEDE313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241" y="6391021"/>
            <a:ext cx="5911517" cy="365125"/>
          </a:xfrm>
        </p:spPr>
        <p:txBody>
          <a:bodyPr/>
          <a:lstStyle/>
          <a:p>
            <a:pPr rtl="0"/>
            <a:r>
              <a:rPr lang="it-IT" noProof="0" dirty="0">
                <a:solidFill>
                  <a:srgbClr val="002060"/>
                </a:solidFill>
              </a:rPr>
              <a:t>Reparto Supporto Attività Sperimentali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12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816CF-4D0B-E04E-450F-2B254D8FA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348FD80-9AD5-4D8D-0816-6CBBCB128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FOTO ATTIVITA’</a:t>
            </a:r>
          </a:p>
        </p:txBody>
      </p:sp>
      <p:pic>
        <p:nvPicPr>
          <p:cNvPr id="10" name="Immagine 9" descr="Immagine che contiene circuito, Impianto elettrico, ingegneria, Film termoretraibile&#10;&#10;Descrizione generata automaticamente">
            <a:extLst>
              <a:ext uri="{FF2B5EF4-FFF2-40B4-BE49-F238E27FC236}">
                <a16:creationId xmlns:a16="http://schemas.microsoft.com/office/drawing/2014/main" id="{309EB9E4-A55C-F200-6286-3E32AA7AE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11529" r="31919" b="15645"/>
          <a:stretch/>
        </p:blipFill>
        <p:spPr>
          <a:xfrm>
            <a:off x="8778240" y="727456"/>
            <a:ext cx="3139162" cy="2236525"/>
          </a:xfrm>
          <a:prstGeom prst="rect">
            <a:avLst/>
          </a:prstGeom>
        </p:spPr>
      </p:pic>
      <p:pic>
        <p:nvPicPr>
          <p:cNvPr id="13" name="Immagine 12" descr="Immagine che contiene macchina, Impianto elettrico, circuito, interno">
            <a:extLst>
              <a:ext uri="{FF2B5EF4-FFF2-40B4-BE49-F238E27FC236}">
                <a16:creationId xmlns:a16="http://schemas.microsoft.com/office/drawing/2014/main" id="{0CE479B9-B3A5-12A7-F270-61949540C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t="21759" r="41833" b="21759"/>
          <a:stretch/>
        </p:blipFill>
        <p:spPr>
          <a:xfrm>
            <a:off x="8778240" y="3041981"/>
            <a:ext cx="3138115" cy="2155687"/>
          </a:xfrm>
          <a:prstGeom prst="rect">
            <a:avLst/>
          </a:prstGeom>
        </p:spPr>
      </p:pic>
      <p:pic>
        <p:nvPicPr>
          <p:cNvPr id="17" name="Immagine 16" descr="Immagine che contiene cerchio, schizzo, design, arte&#10;&#10;Descrizione generata automaticamente">
            <a:extLst>
              <a:ext uri="{FF2B5EF4-FFF2-40B4-BE49-F238E27FC236}">
                <a16:creationId xmlns:a16="http://schemas.microsoft.com/office/drawing/2014/main" id="{CDD5619E-6348-B161-C4E5-00E9A0D94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598" y="727456"/>
            <a:ext cx="2526338" cy="3180936"/>
          </a:xfrm>
          <a:prstGeom prst="rect">
            <a:avLst/>
          </a:prstGeom>
        </p:spPr>
      </p:pic>
      <p:pic>
        <p:nvPicPr>
          <p:cNvPr id="21" name="Immagine 20" descr="Immagine che contiene schermata, testo&#10;&#10;Descrizione generata automaticamente">
            <a:extLst>
              <a:ext uri="{FF2B5EF4-FFF2-40B4-BE49-F238E27FC236}">
                <a16:creationId xmlns:a16="http://schemas.microsoft.com/office/drawing/2014/main" id="{DA9114EE-31B5-01F7-C8D6-856AEF067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008" y="860007"/>
            <a:ext cx="3950411" cy="2568993"/>
          </a:xfrm>
          <a:prstGeom prst="rect">
            <a:avLst/>
          </a:prstGeom>
        </p:spPr>
      </p:pic>
      <p:pic>
        <p:nvPicPr>
          <p:cNvPr id="23" name="Immagine 22" descr="Immagine che contiene testo, schermata, schermo, software&#10;&#10;Descrizione generata automaticamente">
            <a:extLst>
              <a:ext uri="{FF2B5EF4-FFF2-40B4-BE49-F238E27FC236}">
                <a16:creationId xmlns:a16="http://schemas.microsoft.com/office/drawing/2014/main" id="{B925BCD8-42D4-0C28-A8CA-06D6CF9AF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50" y="3759788"/>
            <a:ext cx="3836125" cy="22382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7858CD-CE94-0EF1-BAB6-AADCA3DF13E6}"/>
              </a:ext>
            </a:extLst>
          </p:cNvPr>
          <p:cNvSpPr txBox="1"/>
          <p:nvPr/>
        </p:nvSpPr>
        <p:spPr>
          <a:xfrm>
            <a:off x="160627" y="4119824"/>
            <a:ext cx="198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ITK new tool @LNF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6AE3439-E71D-E856-9D99-149DAF645568}"/>
              </a:ext>
            </a:extLst>
          </p:cNvPr>
          <p:cNvSpPr txBox="1"/>
          <p:nvPr/>
        </p:nvSpPr>
        <p:spPr>
          <a:xfrm>
            <a:off x="3475299" y="3388358"/>
            <a:ext cx="376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Perov</a:t>
            </a:r>
            <a:r>
              <a:rPr lang="it-IT"/>
              <a:t> </a:t>
            </a:r>
            <a:r>
              <a:rPr lang="it-IT" err="1"/>
              <a:t>Keithley</a:t>
            </a:r>
            <a:r>
              <a:rPr lang="it-IT"/>
              <a:t> acquisizione curve I-V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5C0952-343C-2307-DBDB-E820F20D0474}"/>
              </a:ext>
            </a:extLst>
          </p:cNvPr>
          <p:cNvSpPr txBox="1"/>
          <p:nvPr/>
        </p:nvSpPr>
        <p:spPr>
          <a:xfrm>
            <a:off x="3413761" y="6044522"/>
            <a:ext cx="380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/>
              <a:t>LiteBird</a:t>
            </a:r>
            <a:r>
              <a:rPr lang="it-IT"/>
              <a:t> controllo sistema </a:t>
            </a:r>
            <a:r>
              <a:rPr lang="it-IT" err="1"/>
              <a:t>termovuoto</a:t>
            </a:r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E15600-96EE-A4DB-C3A5-9D7A1CDF7AB3}"/>
              </a:ext>
            </a:extLst>
          </p:cNvPr>
          <p:cNvSpPr txBox="1"/>
          <p:nvPr/>
        </p:nvSpPr>
        <p:spPr>
          <a:xfrm>
            <a:off x="8386343" y="5290727"/>
            <a:ext cx="3433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ATLAS NSW detector </a:t>
            </a:r>
            <a:r>
              <a:rPr lang="it-IT" err="1"/>
              <a:t>sTGC</a:t>
            </a:r>
            <a:r>
              <a:rPr lang="it-IT"/>
              <a:t> debug </a:t>
            </a:r>
          </a:p>
          <a:p>
            <a:r>
              <a:rPr lang="it-IT"/>
              <a:t>@CERN</a:t>
            </a:r>
          </a:p>
        </p:txBody>
      </p:sp>
      <p:sp>
        <p:nvSpPr>
          <p:cNvPr id="8" name="Segnaposto data 8">
            <a:extLst>
              <a:ext uri="{FF2B5EF4-FFF2-40B4-BE49-F238E27FC236}">
                <a16:creationId xmlns:a16="http://schemas.microsoft.com/office/drawing/2014/main" id="{8A504EB3-A4E9-FBEF-ECCE-31AB5909031B}"/>
              </a:ext>
            </a:extLst>
          </p:cNvPr>
          <p:cNvSpPr txBox="1">
            <a:spLocks/>
          </p:cNvSpPr>
          <p:nvPr/>
        </p:nvSpPr>
        <p:spPr>
          <a:xfrm>
            <a:off x="430306" y="6408403"/>
            <a:ext cx="1320150" cy="2610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100" dirty="0">
                <a:solidFill>
                  <a:srgbClr val="002060"/>
                </a:solidFill>
              </a:rPr>
              <a:t>12/12/2024</a:t>
            </a:r>
          </a:p>
        </p:txBody>
      </p:sp>
      <p:sp>
        <p:nvSpPr>
          <p:cNvPr id="9" name="Segnaposto piè di pagina 9">
            <a:extLst>
              <a:ext uri="{FF2B5EF4-FFF2-40B4-BE49-F238E27FC236}">
                <a16:creationId xmlns:a16="http://schemas.microsoft.com/office/drawing/2014/main" id="{3FC9C4E7-A099-4BD6-866B-D404869C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40241" y="6391021"/>
            <a:ext cx="5911517" cy="365125"/>
          </a:xfrm>
        </p:spPr>
        <p:txBody>
          <a:bodyPr/>
          <a:lstStyle/>
          <a:p>
            <a:pPr rtl="0"/>
            <a:r>
              <a:rPr lang="it-IT" noProof="0" dirty="0">
                <a:solidFill>
                  <a:srgbClr val="002060"/>
                </a:solidFill>
              </a:rPr>
              <a:t>Reparto Supporto Attività Sperimentali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0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 descr="Immagine che contiene interno&#10;&#10;Descrizione generata automaticamente">
            <a:extLst>
              <a:ext uri="{FF2B5EF4-FFF2-40B4-BE49-F238E27FC236}">
                <a16:creationId xmlns:a16="http://schemas.microsoft.com/office/drawing/2014/main" id="{8A6A440B-8039-77B1-809F-B4EE5427EA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11" b="5866"/>
          <a:stretch/>
        </p:blipFill>
        <p:spPr>
          <a:xfrm>
            <a:off x="246578" y="1114203"/>
            <a:ext cx="8098635" cy="5743786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ED5DC639-99AC-9D15-EE04-C6641474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132" y="84081"/>
            <a:ext cx="6457378" cy="946041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>
                <a:solidFill>
                  <a:srgbClr val="C00000"/>
                </a:solidFill>
              </a:rPr>
              <a:t>Attività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svolte</a:t>
            </a:r>
            <a:r>
              <a:rPr lang="en-US" sz="4000" b="1" dirty="0">
                <a:solidFill>
                  <a:srgbClr val="C00000"/>
                </a:solidFill>
              </a:rPr>
              <a:t> 2° </a:t>
            </a:r>
            <a:r>
              <a:rPr lang="en-US" sz="4000" b="1" dirty="0" err="1">
                <a:solidFill>
                  <a:srgbClr val="C00000"/>
                </a:solidFill>
              </a:rPr>
              <a:t>semestre</a:t>
            </a:r>
            <a:r>
              <a:rPr lang="en-US" sz="4000" b="1" dirty="0">
                <a:solidFill>
                  <a:srgbClr val="C00000"/>
                </a:solidFill>
              </a:rPr>
              <a:t> 2024</a:t>
            </a:r>
            <a:br>
              <a:rPr lang="en-US" sz="4000" b="1" dirty="0"/>
            </a:br>
            <a:r>
              <a:rPr lang="en-US" sz="2700" b="1" dirty="0" err="1"/>
              <a:t>E.Capitolo</a:t>
            </a:r>
            <a:r>
              <a:rPr lang="en-US" sz="2700" b="1" dirty="0"/>
              <a:t> – </a:t>
            </a:r>
            <a:r>
              <a:rPr lang="en-US" sz="2700" b="1" dirty="0" err="1"/>
              <a:t>Reparto</a:t>
            </a:r>
            <a:r>
              <a:rPr lang="en-US" sz="2700" b="1" dirty="0"/>
              <a:t> </a:t>
            </a:r>
            <a:r>
              <a:rPr lang="en-US" sz="2700" b="1" dirty="0" err="1"/>
              <a:t>Costruzioni</a:t>
            </a:r>
            <a:endParaRPr lang="en-US" sz="22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659D7A-F492-D700-2E74-BA10FD2FFC0C}"/>
              </a:ext>
            </a:extLst>
          </p:cNvPr>
          <p:cNvSpPr txBox="1"/>
          <p:nvPr/>
        </p:nvSpPr>
        <p:spPr>
          <a:xfrm>
            <a:off x="1043346" y="1621105"/>
            <a:ext cx="1125571" cy="52322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FFFF00"/>
                </a:solidFill>
              </a:rPr>
              <a:t>Mu2e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34F7161-51E6-DBA0-5CF6-38450B65D7D6}"/>
              </a:ext>
            </a:extLst>
          </p:cNvPr>
          <p:cNvSpPr txBox="1"/>
          <p:nvPr/>
        </p:nvSpPr>
        <p:spPr>
          <a:xfrm>
            <a:off x="8063510" y="2396449"/>
            <a:ext cx="4145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Finalizzazione </a:t>
            </a:r>
            <a:r>
              <a:rPr lang="it-IT" sz="2400" b="1" dirty="0" err="1"/>
              <a:t>cabling</a:t>
            </a:r>
            <a:r>
              <a:rPr lang="it-IT" sz="2400" b="1" dirty="0"/>
              <a:t> 2° </a:t>
            </a:r>
            <a:r>
              <a:rPr lang="it-IT" sz="2400" b="1" dirty="0" err="1"/>
              <a:t>endcap</a:t>
            </a:r>
            <a:r>
              <a:rPr lang="it-IT" sz="2400" b="1" dirty="0"/>
              <a:t> di Mu2e</a:t>
            </a:r>
          </a:p>
          <a:p>
            <a:pPr algn="ctr"/>
            <a:endParaRPr lang="it-IT" sz="2400" b="1" dirty="0"/>
          </a:p>
          <a:p>
            <a:pPr algn="ctr"/>
            <a:r>
              <a:rPr lang="it-IT" sz="2400" b="1" dirty="0"/>
              <a:t>Attività svolta al </a:t>
            </a:r>
            <a:r>
              <a:rPr lang="it-IT" sz="2400" b="1" dirty="0" err="1"/>
              <a:t>Fnal</a:t>
            </a:r>
            <a:r>
              <a:rPr lang="it-IT" sz="2400" b="1" dirty="0"/>
              <a:t> (Chicago)</a:t>
            </a:r>
          </a:p>
          <a:p>
            <a:pPr algn="ctr"/>
            <a:endParaRPr lang="it-IT" sz="2400" b="1" dirty="0"/>
          </a:p>
          <a:p>
            <a:pPr algn="ctr"/>
            <a:r>
              <a:rPr lang="it-IT" b="1" dirty="0">
                <a:solidFill>
                  <a:srgbClr val="0070C0"/>
                </a:solidFill>
              </a:rPr>
              <a:t>In </a:t>
            </a:r>
            <a:r>
              <a:rPr lang="it-IT" b="1" dirty="0" err="1">
                <a:solidFill>
                  <a:srgbClr val="0070C0"/>
                </a:solidFill>
              </a:rPr>
              <a:t>coll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Ponzio,Gatta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1C2F451E-4A26-94AD-2F5D-88E4E61F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E2EA1-ED86-4EC7-A283-AEFB4D5868D8}" type="slidenum">
              <a:rPr lang="it-IT" smtClean="0"/>
              <a:t>7</a:t>
            </a:fld>
            <a:endParaRPr lang="it-IT"/>
          </a:p>
        </p:txBody>
      </p:sp>
      <p:sp>
        <p:nvSpPr>
          <p:cNvPr id="2" name="Segnaposto piè di pagina 9">
            <a:extLst>
              <a:ext uri="{FF2B5EF4-FFF2-40B4-BE49-F238E27FC236}">
                <a16:creationId xmlns:a16="http://schemas.microsoft.com/office/drawing/2014/main" id="{A02A28A0-3075-BB17-3CC1-C9C5EEF2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71583" y="6356350"/>
            <a:ext cx="3982217" cy="365125"/>
          </a:xfrm>
        </p:spPr>
        <p:txBody>
          <a:bodyPr/>
          <a:lstStyle/>
          <a:p>
            <a:pPr rtl="0"/>
            <a:r>
              <a:rPr lang="it-IT" dirty="0">
                <a:solidFill>
                  <a:srgbClr val="002060"/>
                </a:solidFill>
              </a:rPr>
              <a:t>Re</a:t>
            </a:r>
            <a:r>
              <a:rPr lang="it-IT" noProof="0" dirty="0">
                <a:solidFill>
                  <a:srgbClr val="002060"/>
                </a:solidFill>
              </a:rPr>
              <a:t>parto Costruzioni</a:t>
            </a:r>
            <a:endParaRPr lang="it-IT" b="0" noProof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03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interno, vestiti, persona, muro&#10;&#10;Descrizione generata automaticamente">
            <a:extLst>
              <a:ext uri="{FF2B5EF4-FFF2-40B4-BE49-F238E27FC236}">
                <a16:creationId xmlns:a16="http://schemas.microsoft.com/office/drawing/2014/main" id="{B64996F6-30D7-46AB-D980-BFE8D74CF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0" r="10428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6" name="Immagine 5" descr="Immagine che contiene interno, muro, scatola, testo&#10;&#10;Descrizione generata automaticamente">
            <a:extLst>
              <a:ext uri="{FF2B5EF4-FFF2-40B4-BE49-F238E27FC236}">
                <a16:creationId xmlns:a16="http://schemas.microsoft.com/office/drawing/2014/main" id="{861EDB8C-CF43-6B0E-4DD9-6D04C8F2D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r="9117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Immagine 7" descr="Immagine che contiene interno, muro, tavolo, pavimento&#10;&#10;Descrizione generata automaticamente">
            <a:extLst>
              <a:ext uri="{FF2B5EF4-FFF2-40B4-BE49-F238E27FC236}">
                <a16:creationId xmlns:a16="http://schemas.microsoft.com/office/drawing/2014/main" id="{472F327D-A4D4-0246-4B5D-4C8169A9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21871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CA9674-ED8F-CAC4-5213-58CFB0CC2784}"/>
              </a:ext>
            </a:extLst>
          </p:cNvPr>
          <p:cNvSpPr txBox="1"/>
          <p:nvPr/>
        </p:nvSpPr>
        <p:spPr>
          <a:xfrm>
            <a:off x="161364" y="974061"/>
            <a:ext cx="3550024" cy="5256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b="1" i="1" u="sng" dirty="0">
                <a:solidFill>
                  <a:srgbClr val="C00000"/>
                </a:solidFill>
              </a:rPr>
              <a:t>PADME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b="1" i="1" u="sng" dirty="0">
              <a:solidFill>
                <a:srgbClr val="C0000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/>
              <a:t>Disegno </a:t>
            </a:r>
            <a:r>
              <a:rPr lang="en-US" b="1" i="1" dirty="0" err="1"/>
              <a:t>meccanico</a:t>
            </a:r>
            <a:endParaRPr lang="en-US" b="1" i="1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Gestione</a:t>
            </a:r>
            <a:r>
              <a:rPr lang="en-US" b="1" i="1" dirty="0"/>
              <a:t> </a:t>
            </a:r>
            <a:r>
              <a:rPr lang="en-US" b="1" i="1" dirty="0" err="1"/>
              <a:t>ordini</a:t>
            </a:r>
            <a:r>
              <a:rPr lang="en-US" b="1" i="1" dirty="0"/>
              <a:t>  e </a:t>
            </a:r>
            <a:r>
              <a:rPr lang="en-US" b="1" i="1" dirty="0" err="1"/>
              <a:t>fornitura</a:t>
            </a:r>
            <a:r>
              <a:rPr lang="en-US" b="1" i="1" dirty="0"/>
              <a:t> </a:t>
            </a:r>
            <a:r>
              <a:rPr lang="en-US" b="1" i="1" dirty="0" err="1"/>
              <a:t>disegni</a:t>
            </a:r>
            <a:r>
              <a:rPr lang="en-US" b="1" i="1" dirty="0"/>
              <a:t> </a:t>
            </a:r>
            <a:r>
              <a:rPr lang="en-US" b="1" i="1" dirty="0" err="1"/>
              <a:t>esecutivi</a:t>
            </a:r>
            <a:endParaRPr lang="en-US" b="1" i="1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Incollaggio</a:t>
            </a:r>
            <a:r>
              <a:rPr lang="en-US" b="1" i="1" dirty="0"/>
              <a:t> bushing </a:t>
            </a:r>
            <a:r>
              <a:rPr lang="en-US" b="1" i="1" dirty="0" err="1"/>
              <a:t>su</a:t>
            </a:r>
            <a:r>
              <a:rPr lang="en-US" b="1" i="1" dirty="0"/>
              <a:t> honeycomb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Assemblaggio</a:t>
            </a:r>
            <a:r>
              <a:rPr lang="en-US" b="1" i="1" dirty="0"/>
              <a:t> </a:t>
            </a:r>
            <a:r>
              <a:rPr lang="en-US" b="1" i="1" dirty="0" err="1"/>
              <a:t>telai</a:t>
            </a:r>
            <a:r>
              <a:rPr lang="en-US" b="1" i="1" dirty="0"/>
              <a:t> FR4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i="1" dirty="0"/>
              <a:t>    (</a:t>
            </a:r>
            <a:r>
              <a:rPr lang="en-US" b="1" i="1" dirty="0" err="1"/>
              <a:t>forature</a:t>
            </a:r>
            <a:r>
              <a:rPr lang="en-US" b="1" i="1" dirty="0"/>
              <a:t> per gas ed HV)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Incollaggio</a:t>
            </a:r>
            <a:r>
              <a:rPr lang="en-US" b="1" i="1" dirty="0"/>
              <a:t>, </a:t>
            </a:r>
            <a:r>
              <a:rPr lang="en-US" b="1" i="1" dirty="0" err="1"/>
              <a:t>mediante</a:t>
            </a:r>
            <a:r>
              <a:rPr lang="en-US" b="1" i="1" dirty="0"/>
              <a:t> </a:t>
            </a:r>
            <a:r>
              <a:rPr lang="en-US" b="1" i="1" dirty="0" err="1"/>
              <a:t>sacco</a:t>
            </a:r>
            <a:r>
              <a:rPr lang="en-US" b="1" i="1" dirty="0"/>
              <a:t> a </a:t>
            </a:r>
            <a:r>
              <a:rPr lang="en-US" b="1" i="1" dirty="0" err="1"/>
              <a:t>vuoto</a:t>
            </a:r>
            <a:r>
              <a:rPr lang="en-US" b="1" i="1" dirty="0"/>
              <a:t>, PCB honeycomb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Assemblaggio</a:t>
            </a:r>
            <a:r>
              <a:rPr lang="en-US" b="1" i="1" dirty="0"/>
              <a:t> 1°camera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i="1" dirty="0" err="1"/>
              <a:t>Smontaggio</a:t>
            </a:r>
            <a:r>
              <a:rPr lang="en-US" b="1" i="1" dirty="0"/>
              <a:t> E-Tagger da </a:t>
            </a:r>
            <a:r>
              <a:rPr lang="en-US" b="1" i="1" dirty="0" err="1"/>
              <a:t>Calorimetro</a:t>
            </a:r>
            <a:r>
              <a:rPr lang="en-US" b="1" i="1" dirty="0"/>
              <a:t> di Padme (BTF)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b="1" i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</a:rPr>
              <a:t>In </a:t>
            </a:r>
            <a:r>
              <a:rPr lang="en-US" sz="1400" dirty="0" err="1">
                <a:solidFill>
                  <a:srgbClr val="0070C0"/>
                </a:solidFill>
              </a:rPr>
              <a:t>coll</a:t>
            </a:r>
            <a:r>
              <a:rPr lang="en-US" sz="1400" dirty="0">
                <a:solidFill>
                  <a:srgbClr val="0070C0"/>
                </a:solidFill>
              </a:rPr>
              <a:t> con </a:t>
            </a:r>
            <a:r>
              <a:rPr lang="en-US" sz="1400" dirty="0" err="1">
                <a:solidFill>
                  <a:srgbClr val="0070C0"/>
                </a:solidFill>
              </a:rPr>
              <a:t>Ponzio,Paoletti,Givi</a:t>
            </a: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51279382-FEE4-54FB-08FD-4C147D71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E2EA1-ED86-4EC7-A283-AEFB4D5868D8}" type="slidenum">
              <a:rPr lang="it-IT" smtClean="0"/>
              <a:t>8</a:t>
            </a:fld>
            <a:endParaRPr lang="it-IT"/>
          </a:p>
        </p:txBody>
      </p:sp>
      <p:sp>
        <p:nvSpPr>
          <p:cNvPr id="2" name="Segnaposto piè di pagina 9">
            <a:extLst>
              <a:ext uri="{FF2B5EF4-FFF2-40B4-BE49-F238E27FC236}">
                <a16:creationId xmlns:a16="http://schemas.microsoft.com/office/drawing/2014/main" id="{6FB3185D-B49A-2623-F14B-2A42A44F2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80128" y="6383618"/>
            <a:ext cx="3982217" cy="365125"/>
          </a:xfrm>
        </p:spPr>
        <p:txBody>
          <a:bodyPr/>
          <a:lstStyle/>
          <a:p>
            <a:pPr rtl="0"/>
            <a:r>
              <a:rPr lang="it-IT" dirty="0">
                <a:solidFill>
                  <a:srgbClr val="FF0000"/>
                </a:solidFill>
              </a:rPr>
              <a:t>Re</a:t>
            </a:r>
            <a:r>
              <a:rPr lang="it-IT" noProof="0" dirty="0">
                <a:solidFill>
                  <a:srgbClr val="FF0000"/>
                </a:solidFill>
              </a:rPr>
              <a:t>parto Costruzioni</a:t>
            </a:r>
            <a:endParaRPr lang="it-IT" b="0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diagramma, Software per la grafica">
            <a:extLst>
              <a:ext uri="{FF2B5EF4-FFF2-40B4-BE49-F238E27FC236}">
                <a16:creationId xmlns:a16="http://schemas.microsoft.com/office/drawing/2014/main" id="{9AFEB130-0025-5ECA-5A6C-D12D46B4F8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8" t="8875" r="6411" b="1339"/>
          <a:stretch/>
        </p:blipFill>
        <p:spPr>
          <a:xfrm>
            <a:off x="444775" y="3112371"/>
            <a:ext cx="4376865" cy="3087917"/>
          </a:xfrm>
          <a:prstGeom prst="rect">
            <a:avLst/>
          </a:prstGeom>
        </p:spPr>
      </p:pic>
      <p:pic>
        <p:nvPicPr>
          <p:cNvPr id="9" name="Immagine 8" descr="Immagine che contiene testo, schermata, software, diagramma&#10;&#10;Descrizione generata automaticamente">
            <a:extLst>
              <a:ext uri="{FF2B5EF4-FFF2-40B4-BE49-F238E27FC236}">
                <a16:creationId xmlns:a16="http://schemas.microsoft.com/office/drawing/2014/main" id="{67633F14-7828-0940-7B7E-98C9FA805E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03" t="12148" r="21728"/>
          <a:stretch/>
        </p:blipFill>
        <p:spPr>
          <a:xfrm>
            <a:off x="7407071" y="321013"/>
            <a:ext cx="3921328" cy="4403521"/>
          </a:xfrm>
          <a:prstGeom prst="rect">
            <a:avLst/>
          </a:prstGeom>
        </p:spPr>
      </p:pic>
      <p:pic>
        <p:nvPicPr>
          <p:cNvPr id="7" name="Immagine 6" descr="Immagine che contiene muro, interno, pinza, bilancia&#10;&#10;Descrizione generata automaticamente">
            <a:extLst>
              <a:ext uri="{FF2B5EF4-FFF2-40B4-BE49-F238E27FC236}">
                <a16:creationId xmlns:a16="http://schemas.microsoft.com/office/drawing/2014/main" id="{B7A20111-B367-965A-F69B-72950E4ABF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35066" y="2922560"/>
            <a:ext cx="3268490" cy="1956469"/>
          </a:xfrm>
          <a:prstGeom prst="rect">
            <a:avLst/>
          </a:prstGeom>
          <a:ln w="12700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A557FBE0-792E-7D1C-36BB-31C89A93ACC9}"/>
                  </a:ext>
                </a:extLst>
              </p14:cNvPr>
              <p14:cNvContentPartPr/>
              <p14:nvPr/>
            </p14:nvContentPartPr>
            <p14:xfrm>
              <a:off x="1001604" y="261965"/>
              <a:ext cx="360" cy="3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A557FBE0-792E-7D1C-36BB-31C89A93AC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5484" y="255845"/>
                <a:ext cx="12600" cy="12600"/>
              </a:xfrm>
              <a:prstGeom prst="rect">
                <a:avLst/>
              </a:prstGeom>
            </p:spPr>
          </p:pic>
        </mc:Fallback>
      </mc:AlternateContent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6DE813E-B3F8-543F-5039-30F50901ECFE}"/>
              </a:ext>
            </a:extLst>
          </p:cNvPr>
          <p:cNvCxnSpPr/>
          <p:nvPr/>
        </p:nvCxnSpPr>
        <p:spPr>
          <a:xfrm>
            <a:off x="6789907" y="261965"/>
            <a:ext cx="0" cy="6197201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C9BE12D-B7FE-2563-10F6-98674E8534EA}"/>
              </a:ext>
            </a:extLst>
          </p:cNvPr>
          <p:cNvSpPr txBox="1"/>
          <p:nvPr/>
        </p:nvSpPr>
        <p:spPr>
          <a:xfrm>
            <a:off x="7212104" y="4536429"/>
            <a:ext cx="367641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u="sng" dirty="0" err="1">
                <a:solidFill>
                  <a:srgbClr val="C00000"/>
                </a:solidFill>
              </a:rPr>
              <a:t>Crilin</a:t>
            </a:r>
            <a:endParaRPr lang="it-IT" sz="3200" b="1" i="1" u="sng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u="sng" dirty="0"/>
              <a:t>Design cristallo 10x10x40 mm3 per calorimetro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u="sng" dirty="0"/>
              <a:t>Gestione ordine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000" i="1" u="sng" dirty="0"/>
              <a:t>Start campionatura</a:t>
            </a:r>
          </a:p>
          <a:p>
            <a:endParaRPr lang="it-IT" sz="1100" i="1" u="sng" dirty="0"/>
          </a:p>
          <a:p>
            <a:pPr algn="ctr"/>
            <a:r>
              <a:rPr lang="it-IT" sz="1600" dirty="0">
                <a:solidFill>
                  <a:srgbClr val="0070C0"/>
                </a:solidFill>
              </a:rPr>
              <a:t>Ritiro previsto </a:t>
            </a:r>
            <a:r>
              <a:rPr lang="it-IT" sz="1600" dirty="0" err="1">
                <a:solidFill>
                  <a:srgbClr val="0070C0"/>
                </a:solidFill>
              </a:rPr>
              <a:t>dic</a:t>
            </a:r>
            <a:r>
              <a:rPr lang="it-IT" sz="1600" dirty="0">
                <a:solidFill>
                  <a:srgbClr val="0070C0"/>
                </a:solidFill>
              </a:rPr>
              <a:t> 2024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180DE6E-4FA5-9636-E371-C48D0B0C2374}"/>
              </a:ext>
            </a:extLst>
          </p:cNvPr>
          <p:cNvSpPr txBox="1"/>
          <p:nvPr/>
        </p:nvSpPr>
        <p:spPr>
          <a:xfrm>
            <a:off x="968101" y="321013"/>
            <a:ext cx="530806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C00000"/>
                </a:solidFill>
              </a:rPr>
              <a:t>RDF_CC –</a:t>
            </a:r>
            <a:r>
              <a:rPr lang="it-IT" sz="2400" b="1" dirty="0">
                <a:solidFill>
                  <a:srgbClr val="C00000"/>
                </a:solidFill>
              </a:rPr>
              <a:t>Ur </a:t>
            </a:r>
            <a:r>
              <a:rPr lang="it-IT" sz="2400" b="1" dirty="0" err="1">
                <a:solidFill>
                  <a:srgbClr val="C00000"/>
                </a:solidFill>
              </a:rPr>
              <a:t>chamber</a:t>
            </a:r>
            <a:r>
              <a:rPr lang="it-IT" sz="2400" b="1" dirty="0">
                <a:solidFill>
                  <a:srgbClr val="C00000"/>
                </a:solidFill>
              </a:rPr>
              <a:t> test station</a:t>
            </a:r>
          </a:p>
          <a:p>
            <a:pPr algn="ctr"/>
            <a:endParaRPr lang="it-IT" sz="2400" b="1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Concept design (80%)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Ordine RS eseguito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/>
              <a:t>Modifiche richieste parzialmente eseguite</a:t>
            </a:r>
          </a:p>
          <a:p>
            <a:pPr algn="ctr"/>
            <a:r>
              <a:rPr lang="it-IT" sz="2000" i="1" dirty="0">
                <a:solidFill>
                  <a:srgbClr val="0070C0"/>
                </a:solidFill>
              </a:rPr>
              <a:t>Da 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FF0000"/>
                </a:solidFill>
              </a:rPr>
              <a:t>ottimizzazione e tavole </a:t>
            </a:r>
            <a:r>
              <a:rPr lang="it-IT" sz="2000" i="1" dirty="0" err="1">
                <a:solidFill>
                  <a:srgbClr val="FF0000"/>
                </a:solidFill>
              </a:rPr>
              <a:t>dwg</a:t>
            </a:r>
            <a:endParaRPr lang="it-IT" sz="2000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FF0000"/>
                </a:solidFill>
              </a:rPr>
              <a:t>Altro ordine </a:t>
            </a:r>
            <a:r>
              <a:rPr lang="it-IT" sz="2000" i="1" dirty="0" err="1">
                <a:solidFill>
                  <a:srgbClr val="FF0000"/>
                </a:solidFill>
              </a:rPr>
              <a:t>rs</a:t>
            </a:r>
            <a:r>
              <a:rPr lang="it-IT" sz="2000" i="1" dirty="0">
                <a:solidFill>
                  <a:srgbClr val="FF0000"/>
                </a:solidFill>
              </a:rPr>
              <a:t> </a:t>
            </a:r>
            <a:r>
              <a:rPr lang="it-IT" sz="1400" i="1" dirty="0">
                <a:solidFill>
                  <a:srgbClr val="FF0000"/>
                </a:solidFill>
              </a:rPr>
              <a:t>(codici già inseriti a catalogo)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081954BD-DDFC-28BF-026E-969521730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E2EA1-ED86-4EC7-A283-AEFB4D5868D8}" type="slidenum">
              <a:rPr lang="it-IT" smtClean="0"/>
              <a:t>9</a:t>
            </a:fld>
            <a:endParaRPr lang="it-IT"/>
          </a:p>
        </p:txBody>
      </p:sp>
      <p:sp>
        <p:nvSpPr>
          <p:cNvPr id="2" name="Segnaposto piè di pagina 9">
            <a:extLst>
              <a:ext uri="{FF2B5EF4-FFF2-40B4-BE49-F238E27FC236}">
                <a16:creationId xmlns:a16="http://schemas.microsoft.com/office/drawing/2014/main" id="{C2FE36BA-3275-AAC3-C223-C89D108A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2299" y="6356350"/>
            <a:ext cx="3982217" cy="365125"/>
          </a:xfrm>
        </p:spPr>
        <p:txBody>
          <a:bodyPr/>
          <a:lstStyle/>
          <a:p>
            <a:pPr rtl="0"/>
            <a:r>
              <a:rPr lang="it-IT" dirty="0">
                <a:solidFill>
                  <a:srgbClr val="FF0000"/>
                </a:solidFill>
              </a:rPr>
              <a:t>Re</a:t>
            </a:r>
            <a:r>
              <a:rPr lang="it-IT" noProof="0" dirty="0">
                <a:solidFill>
                  <a:srgbClr val="FF0000"/>
                </a:solidFill>
              </a:rPr>
              <a:t>parto Costruzioni</a:t>
            </a:r>
            <a:endParaRPr lang="it-IT" b="0" noProof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78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352</Words>
  <Application>Microsoft Office PowerPoint</Application>
  <PresentationFormat>Widescreen</PresentationFormat>
  <Paragraphs>102</Paragraphs>
  <Slides>13</Slides>
  <Notes>4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Aptos ExtraBold</vt:lpstr>
      <vt:lpstr>Arial</vt:lpstr>
      <vt:lpstr>Tema di Office</vt:lpstr>
      <vt:lpstr>Worksheet</vt:lpstr>
      <vt:lpstr>Documento di Microsoft Word</vt:lpstr>
      <vt:lpstr>Foglio di lavoro</vt:lpstr>
      <vt:lpstr>Presentazione standard di PowerPoint</vt:lpstr>
      <vt:lpstr>CIF II sem 2024</vt:lpstr>
      <vt:lpstr>Presentazione standard di PowerPoint</vt:lpstr>
      <vt:lpstr>Presentazione standard di PowerPoint</vt:lpstr>
      <vt:lpstr>ATTIVITA’</vt:lpstr>
      <vt:lpstr>FOTO ATTIVITA’</vt:lpstr>
      <vt:lpstr>Attività svolte 2° semestre 2024 E.Capitolo – Reparto Costruzioni</vt:lpstr>
      <vt:lpstr>Presentazione standard di PowerPoint</vt:lpstr>
      <vt:lpstr>Presentazione standard di PowerPoint</vt:lpstr>
      <vt:lpstr>New small wheel_atlas</vt:lpstr>
      <vt:lpstr>Reparto Sviluppo &amp; Costruzione Rivelatori 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Bencivenni</dc:creator>
  <cp:lastModifiedBy>Giovanni Bencivenni</cp:lastModifiedBy>
  <cp:revision>14</cp:revision>
  <dcterms:created xsi:type="dcterms:W3CDTF">2024-12-11T09:02:58Z</dcterms:created>
  <dcterms:modified xsi:type="dcterms:W3CDTF">2024-12-12T12:03:24Z</dcterms:modified>
</cp:coreProperties>
</file>