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6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3" r:id="rId18"/>
    <p:sldId id="282" r:id="rId19"/>
    <p:sldId id="278" r:id="rId20"/>
    <p:sldId id="276" r:id="rId21"/>
    <p:sldId id="279" r:id="rId22"/>
    <p:sldId id="281" r:id="rId23"/>
    <p:sldId id="283" r:id="rId24"/>
    <p:sldId id="284" r:id="rId25"/>
    <p:sldId id="280" r:id="rId26"/>
    <p:sldId id="285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62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9856C-C5BE-4AC6-ADDC-0E5F6694A09A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A52B-2186-4022-B877-9F48F286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51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4A52B-2186-4022-B877-9F48F286D70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72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CA6B-8243-3A6D-EE2C-491A8A0A7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4B8776F-D5F1-FA11-D0C7-458641DA9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34BE453-1D37-CD38-03F3-6EAF6433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56AE83-00F1-6A05-A99C-58727549E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4A52B-2186-4022-B877-9F48F286D70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76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7D2A-BEF1-F8F0-D812-5BE61CEA0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BE285F-3613-5840-16D4-E865DC467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1CA753-11E0-6CC1-80FA-428294E56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0B1959-A3AF-BBDB-A195-F72786EDA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4A52B-2186-4022-B877-9F48F286D70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7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BAA17-C258-E5E7-BCD6-F846DE5E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2FC607-92D3-FF33-FF09-9D3D789BF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3BF517-A348-AC8B-F989-0375CB8F7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D5C6AE-6373-F633-5B24-F50F8C936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4A52B-2186-4022-B877-9F48F286D70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78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7B52C-B69E-72BC-0139-D7451B275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BD48CD-6F5B-0782-15AB-54391AD5D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7F0EF-AAD9-E4D0-B869-3B625BB6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3F7894-398B-6D8C-1E74-AC509667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51E9EE-9B4B-F0BB-E20C-7C52E223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1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48A6C-2403-98DA-8222-53AD9476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A00BE7-EB94-DD55-FD78-C68F77483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BE642D-132B-6319-0B31-50AC7DAB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B5CCC4-F504-29C5-6A29-DF6569BA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E54639-0452-503B-BE62-7228614B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00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4B89A6-4CAA-F82C-036A-FFC2FD73F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F70D5E-5CA0-F151-B5D3-A3A9BC95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E6C641-7084-9E90-6526-48E5A6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4FFC7-019E-C9B1-E8DF-49114BBD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C86D12-47E2-B844-C921-ED3B09B9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092A0-7371-C4A2-82DC-2EF7A703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8E2B9-0AEE-977B-07E9-1DFCD894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DBF3B4-1346-012D-2AC9-C12148FB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A4510D-B4A5-2257-A7BA-30E70B0D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D6385-2D1F-96AD-6120-9493C751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40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3B179-6AB5-C4F5-B309-541B93B0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FC86D0-CB1A-7567-AE04-36F844C7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D7DBE-8A93-571A-CC9D-42EEE866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273DF2-C430-A909-5962-290890F5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F6A860-0B3E-5035-C823-A3738BA0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48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1D6C4-3607-47B2-6D2E-BD111F2B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4C7B42-8411-82B2-9B59-FB2196F79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19889F-D75A-DBF6-DA43-79C5BF059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442DC3-C940-32B7-F219-180960AB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43FA5F-5750-BEFF-B86C-F0036F1C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03EB8B-3851-D97A-CA51-415BB717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04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23D8B-B324-0A06-8B68-8603CDE2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BE2C44-3A0D-C347-6A28-54F1D4FB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86159B-7182-A785-CDF8-B3009ACD1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E292A1-1450-5D7C-5FCB-5F4ECC1B0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4890F1-3F31-5693-EDD0-9A7309960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A836B9-A74A-4B3B-0A13-B3403B9F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5775D7-5DC1-DB5B-BCDF-2B95710E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716C2D-9FD8-9579-E5CE-EBAD75CD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8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AB6AB-4FBB-133F-2446-4E25CB2D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235CC2-EF11-F75E-7617-E4259E45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25A8D3-8D79-DBA8-9393-14CDDB19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FC81B8-B688-B354-A271-63611CAE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47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9FEDE96-1B36-F4FC-524E-1FBD9425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2B3BF5-0B55-72CC-7325-206E7F3C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5D436-3070-842A-0E83-9F2DBE50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28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DE655-51EF-837A-A8E9-7AB6F0D1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92806B-A32F-A19B-E709-4DC8B02A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DE99DD-DB1B-646F-D0A2-4EC05038D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024714-1C56-CAAB-2CCD-387864D3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E4DD24-514F-8A90-9F58-9067B2B5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40CF88-B9E6-D00F-6756-6605257D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2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0A631-5133-5F28-3EC3-DB536A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98CEC3-BDC1-1D94-CA41-9035F4A61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EF02A1-421A-94F8-A8BC-83366A9FC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C6C3F9-C916-620E-B33B-978A9F8B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FF4A78-B2A0-8C5B-A468-6D84E9B3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6A8227-04F5-2AB9-7EFB-0CD505A1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99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0B3DBB-5855-4601-5C71-5A54A1C1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18E9D8-0B5A-F886-7816-C8FE5E8D4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9BB-45C1-5C02-F521-CEF025A9A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A6EB4-C8C7-4FA0-8536-335D7CBDAB5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9A30D-16C7-DDAF-EE89-D462E88B2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D5E59-DF99-7A95-AEFE-E84F8EBAA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F8265-A560-4AF2-A37C-D061D9997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3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B86C1-C5C2-F64E-A8E4-D7B37BF9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/>
              <a:t>TUTORIAL PER L’UTILIZZO DEL TOOL SEMINARI E COLLABORAZIONI SCIENTIFICHE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8EBEF-F70E-39F3-C2E0-EF6C674D0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18412"/>
            <a:ext cx="10515600" cy="618888"/>
          </a:xfrm>
        </p:spPr>
        <p:txBody>
          <a:bodyPr>
            <a:normAutofit/>
          </a:bodyPr>
          <a:lstStyle/>
          <a:p>
            <a:r>
              <a:rPr lang="it-IT" sz="1100" dirty="0">
                <a:solidFill>
                  <a:schemeClr val="tx1"/>
                </a:solidFill>
              </a:rPr>
              <a:t>A CURA DI AZZOLINI PAMELA</a:t>
            </a:r>
          </a:p>
          <a:p>
            <a:r>
              <a:rPr lang="it-IT" sz="1100" dirty="0" err="1">
                <a:solidFill>
                  <a:schemeClr val="tx1"/>
                </a:solidFill>
              </a:rPr>
              <a:t>CdS</a:t>
            </a:r>
            <a:r>
              <a:rPr lang="it-IT" sz="1100" dirty="0">
                <a:solidFill>
                  <a:schemeClr val="tx1"/>
                </a:solidFill>
              </a:rPr>
              <a:t> del 12/12/2024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C8C924-BC71-DBD4-8F58-5B57AC03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02" y="644288"/>
            <a:ext cx="977641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DA439-FA6B-28AC-9CD4-852C16CB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CBB2E-C894-A943-050C-EAC0F4A6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79" y="1955345"/>
            <a:ext cx="3671121" cy="3435805"/>
          </a:xfrm>
        </p:spPr>
        <p:txBody>
          <a:bodyPr>
            <a:normAutofit/>
          </a:bodyPr>
          <a:lstStyle/>
          <a:p>
            <a:r>
              <a:rPr lang="it-IT" sz="1400" dirty="0"/>
              <a:t>Maschera inserimento </a:t>
            </a:r>
            <a:br>
              <a:rPr lang="it-IT" sz="1400" dirty="0"/>
            </a:br>
            <a:r>
              <a:rPr lang="it-IT" sz="1400" dirty="0"/>
              <a:t>accesso laboratori o area</a:t>
            </a:r>
            <a:br>
              <a:rPr lang="it-IT" sz="1400" dirty="0"/>
            </a:br>
            <a:r>
              <a:rPr lang="it-IT" sz="1400" dirty="0"/>
              <a:t>controllata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CREA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52E22E-B6C7-9F5C-C70F-8BA70CE2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F0D908-3D5F-C9DB-7A36-B9835D67E3AC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A7A4B3-9289-EA7A-639C-77CEA5F6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9" t="8259" r="20635" b="29254"/>
          <a:stretch/>
        </p:blipFill>
        <p:spPr>
          <a:xfrm>
            <a:off x="3596185" y="1119116"/>
            <a:ext cx="6960359" cy="53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87DD-F911-94D2-1E13-09B84860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5B87E-F4B8-0268-2ACC-7D69A452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488950"/>
            <a:ext cx="3600450" cy="1095499"/>
          </a:xfrm>
        </p:spPr>
        <p:txBody>
          <a:bodyPr>
            <a:normAutofit/>
          </a:bodyPr>
          <a:lstStyle/>
          <a:p>
            <a:r>
              <a:rPr lang="it-IT" sz="1400" dirty="0"/>
              <a:t>Maschera inserimento spese stimate</a:t>
            </a:r>
            <a:br>
              <a:rPr lang="it-IT" sz="1400" dirty="0"/>
            </a:br>
            <a:r>
              <a:rPr lang="it-IT" sz="1400" dirty="0"/>
              <a:t>Istruzioni voci dispesa: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AGGIUNGI</a:t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3E70C4-A3FD-97D0-B52C-CF4B6906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4977C0-E3C9-570B-89E7-0C6FB3DCB1DC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BD8223-875C-5798-6475-C0A3FE07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30" y="906023"/>
            <a:ext cx="6391000" cy="56441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F62875-0D35-0AC5-D6AD-588D80A2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9" y="2441699"/>
            <a:ext cx="3882952" cy="3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A0F9-14CA-1C32-7C2A-BF9FBED94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71722-A866-89B4-1050-D305B3B7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42" y="2621318"/>
            <a:ext cx="3671121" cy="2515832"/>
          </a:xfrm>
        </p:spPr>
        <p:txBody>
          <a:bodyPr>
            <a:normAutofit/>
          </a:bodyPr>
          <a:lstStyle/>
          <a:p>
            <a:r>
              <a:rPr lang="it-IT" sz="1400" dirty="0"/>
              <a:t>Maschera inserimento spese stimate</a:t>
            </a:r>
            <a:br>
              <a:rPr lang="it-IT" sz="1400" dirty="0"/>
            </a:br>
            <a:r>
              <a:rPr lang="it-IT" sz="1400" dirty="0"/>
              <a:t>Una volta inserite tute le voci di spesa</a:t>
            </a:r>
            <a:br>
              <a:rPr lang="it-IT" sz="1400" dirty="0"/>
            </a:br>
            <a:r>
              <a:rPr lang="it-IT" sz="1400" dirty="0"/>
              <a:t>su riquadro operativo: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ADDEBITI RICHIESTI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Per aggiungere altre voci:</a:t>
            </a:r>
            <a:br>
              <a:rPr lang="it-IT" sz="1400" dirty="0"/>
            </a:br>
            <a:r>
              <a:rPr lang="it-IT" sz="1400" dirty="0"/>
              <a:t>Click su +AGGIUGNI VOCE DI SPESA</a:t>
            </a: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C6681C-D519-7DC9-BEFD-1890F5E5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431E7A-5E17-D652-CBD3-9819445FBDDB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205458-09D4-170F-446F-352A2518A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584" y="961391"/>
            <a:ext cx="7098920" cy="5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59DD-FBA2-AD19-C556-84E51C1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13ED9-FAC7-27D2-9BE0-0CF7104B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594970"/>
            <a:ext cx="3671121" cy="2307230"/>
          </a:xfrm>
        </p:spPr>
        <p:txBody>
          <a:bodyPr>
            <a:normAutofit/>
          </a:bodyPr>
          <a:lstStyle/>
          <a:p>
            <a:r>
              <a:rPr lang="it-IT" sz="1400" dirty="0"/>
              <a:t>Maschera addebito spese:</a:t>
            </a:r>
            <a:br>
              <a:rPr lang="it-IT" sz="1400" dirty="0"/>
            </a:br>
            <a:r>
              <a:rPr lang="it-IT" sz="1400" dirty="0"/>
              <a:t>si dovrà scegliere il fondo e il totale </a:t>
            </a:r>
            <a:br>
              <a:rPr lang="it-IT" sz="1400" dirty="0"/>
            </a:br>
            <a:r>
              <a:rPr lang="it-IT" sz="1400" dirty="0"/>
              <a:t>delle spese inserite nella maschera</a:t>
            </a:r>
            <a:br>
              <a:rPr lang="it-IT" sz="1400" dirty="0"/>
            </a:br>
            <a:r>
              <a:rPr lang="it-IT" sz="1400" dirty="0"/>
              <a:t>precedente.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In basso a destra c’è la voce</a:t>
            </a:r>
            <a:br>
              <a:rPr lang="it-IT" sz="1400" dirty="0"/>
            </a:br>
            <a:r>
              <a:rPr lang="it-IT" sz="1400" dirty="0"/>
              <a:t>Massimo addebitale che è la somma della</a:t>
            </a:r>
            <a:br>
              <a:rPr lang="it-IT" sz="1400" dirty="0"/>
            </a:br>
            <a:r>
              <a:rPr lang="it-IT" sz="1400" dirty="0"/>
              <a:t>maschera precedente.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AGGIUNGI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63786D-93F0-83A0-352F-FCDC08AD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59290F-2053-75DA-1DF7-F57371D9EBC6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E39501-2D3E-BAD9-3442-7CBE2BFC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47" y="855600"/>
            <a:ext cx="7388161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F76D8-6B41-8CA3-E720-2B96E2F1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1FE36-0884-9F8B-80B9-4E5BB83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594970"/>
            <a:ext cx="3671121" cy="2307230"/>
          </a:xfrm>
        </p:spPr>
        <p:txBody>
          <a:bodyPr>
            <a:normAutofit/>
          </a:bodyPr>
          <a:lstStyle/>
          <a:p>
            <a:r>
              <a:rPr lang="it-IT" sz="1400" dirty="0"/>
              <a:t>Maschera inoltro pratica:</a:t>
            </a:r>
            <a:br>
              <a:rPr lang="it-IT" sz="1400" dirty="0"/>
            </a:br>
            <a:r>
              <a:rPr lang="it-IT" sz="1400" dirty="0"/>
              <a:t>una volta inseriti tutte le chieste </a:t>
            </a:r>
            <a:br>
              <a:rPr lang="it-IT" sz="1400" dirty="0"/>
            </a:br>
            <a:r>
              <a:rPr lang="it-IT" sz="1400" dirty="0"/>
              <a:t>le spese e gli addebiti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INOLTRA PRATICA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15B88B-E5B1-2AB5-26C1-D72443DD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AD1522-4368-F4BD-B89B-F2D5F0DFAF39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B638D1-57D8-8E6C-D86B-C06FD5492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77" y="892626"/>
            <a:ext cx="697388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340A-195C-4177-7EB9-386ED4CB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430B-8D52-3A96-D5EF-6630B3EC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594970"/>
            <a:ext cx="3671121" cy="2307230"/>
          </a:xfrm>
        </p:spPr>
        <p:txBody>
          <a:bodyPr>
            <a:normAutofit/>
          </a:bodyPr>
          <a:lstStyle/>
          <a:p>
            <a:r>
              <a:rPr lang="it-IT" sz="1400" dirty="0"/>
              <a:t>Maschera RICHIESTA APPROVAZIONE</a:t>
            </a:r>
            <a:br>
              <a:rPr lang="it-IT" sz="1400" dirty="0"/>
            </a:br>
            <a:r>
              <a:rPr lang="it-IT" sz="1400" dirty="0"/>
              <a:t>ECONOMICA:</a:t>
            </a:r>
            <a:br>
              <a:rPr lang="it-IT" sz="1400" dirty="0"/>
            </a:br>
            <a:r>
              <a:rPr lang="it-IT" sz="1400" dirty="0"/>
              <a:t>con questa maschera si richiede</a:t>
            </a:r>
            <a:br>
              <a:rPr lang="it-IT" sz="1400" dirty="0"/>
            </a:br>
            <a:r>
              <a:rPr lang="it-IT" sz="1400" dirty="0"/>
              <a:t>l’approvazione economica al responsabile</a:t>
            </a:r>
            <a:br>
              <a:rPr lang="it-IT" sz="1400" dirty="0"/>
            </a:br>
            <a:r>
              <a:rPr lang="it-IT" sz="1400" dirty="0"/>
              <a:t>dei fondi.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PROCEDI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77E72E-8797-E396-83D7-866774C0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4A307A-A11C-9A02-9456-E3D40ACF4963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98BE2F7-A766-A2AC-50FC-6C6A7B50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49" y="1041400"/>
            <a:ext cx="6700301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90FE-76C9-9602-A4C2-AFF5D0C1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29383-7A7A-84BE-6EA7-8C8D1151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555750"/>
            <a:ext cx="10560050" cy="4495800"/>
          </a:xfrm>
        </p:spPr>
        <p:txBody>
          <a:bodyPr>
            <a:normAutofit/>
          </a:bodyPr>
          <a:lstStyle/>
          <a:p>
            <a:r>
              <a:rPr lang="it-IT" sz="1600" dirty="0"/>
              <a:t>• A questo punto la pratica si trova nello stato APPROVAZIONE ECONOMICA all’attenzione del Responsabile del Fondo pagante che, se d’accordo, approverà e manderà avanti la pratica.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• Il prossimo step è APPROVAZIONE AMMINISTRATIVA, dove l’incaricato controllerà i dati inseriti e la coerenza dei capitoli di spesa scelti. Se d’accordo, l’incaricato approverà e manderà avanti la pratica.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• che si troverà a questo punto all’APPROVAZIONE del responsabile dei seminari e collaborazioni.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• Una volta approvata, la pratica passerà all’attenzione dell’ospite per la RACCOLTA DATI OSPITE. L’ospite riceverà una e-mail contenente un OTP per entrare nell’applicativo, e dovrà compilare i campi anagrafici, scaricare compilare e caricare il fiscal </a:t>
            </a:r>
            <a:r>
              <a:rPr lang="it-IT" sz="1600" dirty="0" err="1"/>
              <a:t>form</a:t>
            </a:r>
            <a:r>
              <a:rPr lang="it-IT" sz="1600" dirty="0"/>
              <a:t> e allegare il proprio documento di identità/passaporto.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• Una volta fatto ciò, inoltrerà la pratica nuovamente all’attenzione del responsabile seminari e collaborazioni per la PREPARAZIONE INVITO e l’eventuale RICHIESTA CODICE FISCALE all’Agenzia delle Entrate, che verrà, attraverso il tool, firmato digitalmente dal Direttore (FIRMA INVITO e RICHIESTA C.F.). Poi verrà protocollato, ricaricato nel tool e notificato via e-mail all’ospite (PROTOCOLLO INVITO).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C5EB82-209F-4EDB-4311-75C426AC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733157-C5B9-CA42-59DE-D84FE3EE4C96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</p:spTree>
    <p:extLst>
      <p:ext uri="{BB962C8B-B14F-4D97-AF65-F5344CB8AC3E}">
        <p14:creationId xmlns:p14="http://schemas.microsoft.com/office/powerpoint/2010/main" val="338568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1638-FE22-82EE-3BD6-44BAFA4E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626CC-4122-CA4D-8F6A-77A92294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555750"/>
            <a:ext cx="10560050" cy="4495800"/>
          </a:xfrm>
        </p:spPr>
        <p:txBody>
          <a:bodyPr>
            <a:normAutofit/>
          </a:bodyPr>
          <a:lstStyle/>
          <a:p>
            <a:r>
              <a:rPr lang="it-IT" sz="1600" dirty="0"/>
              <a:t>• A questo punto la pratica torna all’attenzione del </a:t>
            </a:r>
            <a:r>
              <a:rPr lang="it-IT" sz="1600" b="1" u="sng" dirty="0"/>
              <a:t>Tutor Richiedente</a:t>
            </a:r>
            <a:r>
              <a:rPr lang="it-IT" sz="1600" dirty="0"/>
              <a:t> nella fase ATTESA CONFERMA INVITO. Infatti al momento dell’invio, viene chiesto all’ospite di confermare al </a:t>
            </a:r>
            <a:r>
              <a:rPr lang="it-IT" sz="1600" b="1" dirty="0"/>
              <a:t>Tutor</a:t>
            </a:r>
            <a:r>
              <a:rPr lang="it-IT" sz="1600" dirty="0"/>
              <a:t> l’accettazione o meno dell’invito. Se accetta il </a:t>
            </a:r>
            <a:r>
              <a:rPr lang="it-IT" sz="1600" b="1" dirty="0"/>
              <a:t>Tutor</a:t>
            </a:r>
            <a:r>
              <a:rPr lang="it-IT" sz="1600" dirty="0"/>
              <a:t> manderà avanti la pratica.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• Adesso la pratica si trova in ATTESA ARRIVO OSPITE sempre all’attenzione del </a:t>
            </a:r>
            <a:r>
              <a:rPr lang="it-IT" sz="1600" b="1" dirty="0"/>
              <a:t>Tutor</a:t>
            </a:r>
            <a:r>
              <a:rPr lang="it-IT" sz="1600" dirty="0"/>
              <a:t>, che notificherà il suo arrivo mandando avanti la pratia.</a:t>
            </a: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•  A questo punto il lavoro sul tool del </a:t>
            </a:r>
            <a:r>
              <a:rPr lang="it-IT" sz="1600" b="1" dirty="0"/>
              <a:t>Tutor è terminato</a:t>
            </a:r>
            <a:r>
              <a:rPr lang="it-IT" sz="1600" dirty="0"/>
              <a:t>. La pratica passa all’Ufficio Seminari per il disbrigo delle pratiche burocratiche. Il </a:t>
            </a:r>
            <a:r>
              <a:rPr lang="it-IT" sz="1600" b="1" dirty="0"/>
              <a:t>Tutor</a:t>
            </a:r>
            <a:r>
              <a:rPr lang="it-IT" sz="1600" dirty="0"/>
              <a:t> successivamente dovrà, in caso di rimborso spese documentate, raccogliere i giustificativi di spesa originali e </a:t>
            </a:r>
            <a:r>
              <a:rPr lang="it-IT" sz="1600" u="sng" dirty="0"/>
              <a:t>SEMPRE</a:t>
            </a:r>
            <a:r>
              <a:rPr lang="it-IT" sz="1600" dirty="0"/>
              <a:t> far compilare e firmare entrambi un activity report (relazione).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A684F0-7CFE-9B9F-1985-AB0488E0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E52535-E600-BB37-55BC-A5E3BF1D164B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</p:spTree>
    <p:extLst>
      <p:ext uri="{BB962C8B-B14F-4D97-AF65-F5344CB8AC3E}">
        <p14:creationId xmlns:p14="http://schemas.microsoft.com/office/powerpoint/2010/main" val="163052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3479-A859-4347-21E3-CCF47C324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01D90-6884-BF89-6187-39D91A3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00" y="247650"/>
            <a:ext cx="7632700" cy="6330950"/>
          </a:xfrm>
        </p:spPr>
        <p:txBody>
          <a:bodyPr>
            <a:normAutofit fontScale="90000"/>
          </a:bodyPr>
          <a:lstStyle/>
          <a:p>
            <a:r>
              <a:rPr lang="it-IT" sz="1200" b="1" i="0" u="none" strike="noStrike" baseline="0" dirty="0">
                <a:latin typeface="TimesNewRomanPS-BoldMT"/>
              </a:rPr>
              <a:t>DISCIPLINARE RECANTE LE NORME IN MERITO AD ATTIVITA’ SVOLTE DA</a:t>
            </a:r>
            <a:br>
              <a:rPr lang="it-IT" sz="1200" b="1" i="0" u="none" strike="noStrike" baseline="0" dirty="0">
                <a:latin typeface="TimesNewRomanPS-BoldMT"/>
              </a:rPr>
            </a:br>
            <a:r>
              <a:rPr lang="it-IT" sz="1200" b="1" i="0" u="none" strike="noStrike" baseline="0" dirty="0">
                <a:latin typeface="TimesNewRomanPS-BoldMT"/>
              </a:rPr>
              <a:t>PERSONALE ESTERNO PER SEMINARI, PARTECIPAZIONE A COMITATI SCIENTIFICI</a:t>
            </a:r>
            <a:br>
              <a:rPr lang="it-IT" sz="1200" b="1" i="0" u="none" strike="noStrike" baseline="0" dirty="0">
                <a:latin typeface="TimesNewRomanPS-BoldMT"/>
              </a:rPr>
            </a:br>
            <a:r>
              <a:rPr lang="it-IT" sz="1200" b="1" i="0" u="none" strike="noStrike" baseline="0" dirty="0">
                <a:latin typeface="TimesNewRomanPS-BoldMT"/>
              </a:rPr>
              <a:t>E COLLABORAZIONI SCIENTIFICHE</a:t>
            </a:r>
            <a:br>
              <a:rPr lang="it-IT" sz="1200" b="1" i="0" u="none" strike="noStrike" baseline="0" dirty="0">
                <a:latin typeface="TimesNewRomanPS-BoldMT"/>
              </a:rPr>
            </a:br>
            <a:br>
              <a:rPr lang="it-IT" sz="1200" b="1" i="0" u="none" strike="noStrike" baseline="0" dirty="0">
                <a:latin typeface="TimesNewRomanPS-BoldMT"/>
              </a:rPr>
            </a:br>
            <a:r>
              <a:rPr lang="it-IT" sz="1200" b="0" i="0" u="none" strike="noStrike" baseline="0" dirty="0">
                <a:latin typeface="TimesNewRomanPSMT"/>
              </a:rPr>
              <a:t>Il presente Disciplinare definisce le norme applicabili per il conferimento di incarichi ai fini dello svolgimento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di attività di seminari, partecipazione a comitati scientifici e collaborazioni scientifiche da parte di personale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esterno all’Istituto, nonché le norme per il riconoscimento e la gestione dei relativi compensi e spese, come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da dettaglio di cui ai successivi punti 1. e 2.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Gli atti di conferimento incarico sono adottati con provvedimento del Direttore della Struttura e devono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contenere la motivazione ed ogni informazione necessarie per il suo svolgimento, la durata, il compenso e/o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il rimborso spese concordato.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A conclusione dell’incarico, ai fini della corresponsione dell’eventuale compenso e rimborso spese pattuito e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autorizzato con il provvedimento del Direttore, l’incaricato deve rimettere alla Struttura dettagliata relazione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dell’attività svolto e report delle spese documentate ed effettivamente sostenute.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I compensi e le spese possono essere riconosciuti secondo le disposizioni che seguono.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Incarichi aventi finalità di svolgimento delle attività di seminari, collaborazioni scientifiche e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partecipazione a comitati scientifici: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SymbolMT"/>
              </a:rPr>
              <a:t>• </a:t>
            </a:r>
            <a:r>
              <a:rPr lang="it-IT" sz="1200" b="1" i="1" u="none" strike="noStrike" baseline="0" dirty="0">
                <a:latin typeface="TimesNewRomanPS-BoldItalicMT"/>
              </a:rPr>
              <a:t>Durata</a:t>
            </a:r>
            <a:r>
              <a:rPr lang="it-IT" sz="1200" b="0" i="0" u="none" strike="noStrike" baseline="0" dirty="0">
                <a:latin typeface="TimesNewRomanPSMT"/>
              </a:rPr>
              <a:t>: da 1 giorno fino ad un massimo di 30 giorni.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SymbolMT"/>
              </a:rPr>
              <a:t>• </a:t>
            </a:r>
            <a:r>
              <a:rPr lang="it-IT" sz="1200" b="1" i="1" u="none" strike="noStrike" baseline="0" dirty="0">
                <a:latin typeface="TimesNewRomanPS-BoldItalicMT"/>
              </a:rPr>
              <a:t>Motivazione</a:t>
            </a:r>
            <a:r>
              <a:rPr lang="it-IT" sz="1200" b="0" i="1" u="none" strike="noStrike" baseline="0" dirty="0">
                <a:latin typeface="TimesNewRomanPS-ItalicMT"/>
              </a:rPr>
              <a:t>: </a:t>
            </a:r>
            <a:r>
              <a:rPr lang="it-IT" sz="1200" b="0" i="0" u="none" strike="noStrike" baseline="0" dirty="0">
                <a:latin typeface="TimesNewRomanPSMT"/>
              </a:rPr>
              <a:t>agenda delle attività da dettagliare per ciascun giorno di incarico, salvo 1 giorno che può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essere considerato come tempo di viaggio.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SymbolMT"/>
              </a:rPr>
              <a:t>• </a:t>
            </a:r>
            <a:r>
              <a:rPr lang="it-IT" sz="1200" b="1" i="1" u="none" strike="noStrike" baseline="0" dirty="0">
                <a:latin typeface="TimesNewRomanPS-BoldItalicMT"/>
              </a:rPr>
              <a:t>Oneri e spese</a:t>
            </a:r>
            <a:r>
              <a:rPr lang="it-IT" sz="1200" b="0" i="0" u="none" strike="noStrike" baseline="0" dirty="0">
                <a:latin typeface="TimesNewRomanPSMT"/>
              </a:rPr>
              <a:t>: fino ad un massimo di Euro 2.000 se si tratta di attività svolte da residenti nel territorio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dell’Unione Europea; fino ad un massimo di Euro 3.000 se si tratta di attività svolte da residenti nel resto del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mondo.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1" i="1" u="sng" strike="noStrike" baseline="0" dirty="0">
                <a:latin typeface="TimesNewRomanPSMT"/>
              </a:rPr>
              <a:t>Entro tali limiti potrà essere alternativamente riconosciuto</a:t>
            </a:r>
            <a:r>
              <a:rPr lang="it-IT" sz="1200" b="0" i="0" u="none" strike="noStrike" baseline="0" dirty="0">
                <a:latin typeface="TimesNewRomanPSMT"/>
              </a:rPr>
              <a:t>: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a) Solo il rimborso spese a </a:t>
            </a:r>
            <a:r>
              <a:rPr lang="it-IT" sz="1200" b="0" i="0" u="none" strike="noStrike" baseline="0" dirty="0" err="1">
                <a:latin typeface="TimesNewRomanPSMT"/>
              </a:rPr>
              <a:t>pié</a:t>
            </a:r>
            <a:r>
              <a:rPr lang="it-IT" sz="1200" b="0" i="0" u="none" strike="noStrike" baseline="0" dirty="0">
                <a:latin typeface="TimesNewRomanPSMT"/>
              </a:rPr>
              <a:t> di lista, per le voci e nei limiti di ciascuna tipologia previsti dal </a:t>
            </a:r>
            <a:r>
              <a:rPr lang="it-IT" sz="1200" b="0" i="1" u="none" strike="noStrike" baseline="0" dirty="0">
                <a:latin typeface="TimesNewRomanPS-ItalicMT"/>
              </a:rPr>
              <a:t>Disciplinare</a:t>
            </a:r>
            <a:br>
              <a:rPr lang="it-IT" sz="1200" b="0" i="1" u="none" strike="noStrike" baseline="0" dirty="0">
                <a:latin typeface="TimesNewRomanPS-ItalicMT"/>
              </a:rPr>
            </a:br>
            <a:r>
              <a:rPr lang="it-IT" sz="1200" b="0" i="1" u="none" strike="noStrike" baseline="0" dirty="0">
                <a:latin typeface="TimesNewRomanPS-ItalicMT"/>
              </a:rPr>
              <a:t>sul trattamento di missione del personale dell’INFN</a:t>
            </a:r>
            <a:r>
              <a:rPr lang="it-IT" sz="1200" b="0" i="0" u="none" strike="noStrike" baseline="0" dirty="0">
                <a:latin typeface="TimesNewRomanPSMT"/>
              </a:rPr>
              <a:t>;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b) Un compenso più il rimborso spese a </a:t>
            </a:r>
            <a:r>
              <a:rPr lang="it-IT" sz="1200" b="0" i="0" u="none" strike="noStrike" baseline="0" dirty="0" err="1">
                <a:latin typeface="TimesNewRomanPSMT"/>
              </a:rPr>
              <a:t>pié</a:t>
            </a:r>
            <a:r>
              <a:rPr lang="it-IT" sz="1200" b="0" i="0" u="none" strike="noStrike" baseline="0" dirty="0">
                <a:latin typeface="TimesNewRomanPSMT"/>
              </a:rPr>
              <a:t> di lista per le voci e nei limiti di ciascuna tipologia previsti dal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1" u="none" strike="noStrike" baseline="0" dirty="0">
                <a:latin typeface="TimesNewRomanPS-ItalicMT"/>
              </a:rPr>
              <a:t>Disciplinare sul trattamento di missione del personale dell’INFN</a:t>
            </a:r>
            <a:r>
              <a:rPr lang="it-IT" sz="1200" b="0" i="0" u="none" strike="noStrike" baseline="0" dirty="0">
                <a:latin typeface="TimesNewRomanPSMT"/>
              </a:rPr>
              <a:t>;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c) Un compenso omnicomprensivo.</a:t>
            </a:r>
            <a:br>
              <a:rPr lang="it-IT" sz="1200" b="0" i="0" u="none" strike="noStrike" baseline="0" dirty="0">
                <a:latin typeface="TimesNewRomanPSMT"/>
              </a:rPr>
            </a:b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I compensi ed i rimborsi spese a </a:t>
            </a:r>
            <a:r>
              <a:rPr lang="it-IT" sz="1200" b="0" i="0" u="none" strike="noStrike" baseline="0" dirty="0" err="1">
                <a:latin typeface="TimesNewRomanPSMT"/>
              </a:rPr>
              <a:t>pié</a:t>
            </a:r>
            <a:r>
              <a:rPr lang="it-IT" sz="1200" b="0" i="0" u="none" strike="noStrike" baseline="0" dirty="0">
                <a:latin typeface="TimesNewRomanPSMT"/>
              </a:rPr>
              <a:t> di lista sono soggetti al trattamento fiscale e contributivo previsto dalla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normativa vigente. In nessun caso è ammesso il rimborso per spese di viaggio all’estero.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Al personale di cui sopra può essere esteso il servizio mensa o il buono pasto sostitutivo previsto per il</a:t>
            </a:r>
            <a:br>
              <a:rPr lang="it-IT" sz="1200" b="0" i="0" u="none" strike="noStrike" baseline="0" dirty="0">
                <a:latin typeface="TimesNewRomanPSMT"/>
              </a:rPr>
            </a:br>
            <a:r>
              <a:rPr lang="it-IT" sz="1200" b="0" i="0" u="none" strike="noStrike" baseline="0" dirty="0">
                <a:latin typeface="TimesNewRomanPSMT"/>
              </a:rPr>
              <a:t>personale INFN con le medesime modalità e criteri.</a:t>
            </a:r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0699D3-5672-CF21-5032-754096D6F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3" y="5237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C0B061-CE39-B962-C75B-B0C20BBAEF02}"/>
              </a:ext>
            </a:extLst>
          </p:cNvPr>
          <p:cNvSpPr txBox="1"/>
          <p:nvPr/>
        </p:nvSpPr>
        <p:spPr>
          <a:xfrm>
            <a:off x="434713" y="1924050"/>
            <a:ext cx="23783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u="none" strike="noStrike" baseline="0" dirty="0">
                <a:latin typeface="Verdana" panose="020B0604030504040204" pitchFamily="34" charset="0"/>
              </a:rPr>
              <a:t>CONSIGLIO DIRETTIVO</a:t>
            </a:r>
          </a:p>
          <a:p>
            <a:pPr algn="ctr"/>
            <a:endParaRPr lang="it-IT" sz="1600" dirty="0">
              <a:latin typeface="Verdana" panose="020B0604030504040204" pitchFamily="34" charset="0"/>
            </a:endParaRPr>
          </a:p>
          <a:p>
            <a:pPr algn="ctr"/>
            <a:r>
              <a:rPr lang="it-IT" sz="1600" b="0" i="0" u="none" strike="noStrike" baseline="0" dirty="0">
                <a:latin typeface="Verdana" panose="020B0604030504040204" pitchFamily="34" charset="0"/>
              </a:rPr>
              <a:t>DELIBERAZIONE N. 15502</a:t>
            </a:r>
          </a:p>
          <a:p>
            <a:pPr algn="ctr"/>
            <a:r>
              <a:rPr lang="it-IT" sz="1600" dirty="0">
                <a:latin typeface="Verdana" panose="020B0604030504040204" pitchFamily="34" charset="0"/>
              </a:rPr>
              <a:t>DEL 29 MAGGIO 2020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0982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E825-76C8-32E3-535F-B8F358CF4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35F72-8E37-7592-F2C8-4D27D7DF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555750"/>
            <a:ext cx="2038350" cy="4495800"/>
          </a:xfrm>
        </p:spPr>
        <p:txBody>
          <a:bodyPr>
            <a:normAutofit/>
          </a:bodyPr>
          <a:lstStyle/>
          <a:p>
            <a:r>
              <a:rPr lang="it-IT" sz="1600" dirty="0"/>
              <a:t>WORKFLOW</a:t>
            </a:r>
            <a:br>
              <a:rPr lang="it-IT" sz="1600" dirty="0"/>
            </a:br>
            <a:r>
              <a:rPr lang="it-IT" sz="1600" dirty="0"/>
              <a:t>TOOL SEMINARI E</a:t>
            </a:r>
            <a:br>
              <a:rPr lang="it-IT" sz="1600" dirty="0"/>
            </a:br>
            <a:r>
              <a:rPr lang="it-IT" sz="1600" dirty="0"/>
              <a:t>COLLABORAZIONI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1A2485-25B6-7A0D-B0F7-610DAC47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362E4F-C1C2-7639-980B-AA585A20B8F6}"/>
              </a:ext>
            </a:extLst>
          </p:cNvPr>
          <p:cNvSpPr txBox="1"/>
          <p:nvPr/>
        </p:nvSpPr>
        <p:spPr>
          <a:xfrm>
            <a:off x="315485" y="1555750"/>
            <a:ext cx="3186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/>
              <a:t>TUTORIAL PER L’UTILIZZO DEL TOOL SEMINARI E COLLABORAZIONI SCIENTIFICHE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C759AA-DC98-FD88-D3DD-8022D7F7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026" t="14627" r="28974" b="14726"/>
          <a:stretch/>
        </p:blipFill>
        <p:spPr>
          <a:xfrm>
            <a:off x="4183039" y="238836"/>
            <a:ext cx="596407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479C9-DC0B-0F01-B30B-C46A732F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41DBD-BA33-8B70-1D15-FBFF5F33A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9050" y="595153"/>
            <a:ext cx="7391400" cy="842181"/>
          </a:xfrm>
        </p:spPr>
        <p:txBody>
          <a:bodyPr>
            <a:normAutofit/>
          </a:bodyPr>
          <a:lstStyle/>
          <a:p>
            <a:r>
              <a:rPr lang="it-IT" sz="2000" dirty="0"/>
              <a:t>TUTORIAL PER L’UTILIZZO DEL TOOL SEMINARI E COLLABORAZIONI SCIENTIFICHE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705D93-B1A1-3518-8D59-4558BEA6A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800" y="3200400"/>
            <a:ext cx="4655782" cy="2095117"/>
          </a:xfrm>
        </p:spPr>
        <p:txBody>
          <a:bodyPr>
            <a:normAutofit/>
          </a:bodyPr>
          <a:lstStyle/>
          <a:p>
            <a:pPr marR="1100" algn="just"/>
            <a:r>
              <a:rPr lang="it-IT" sz="1600" b="0" i="0" u="none" strike="noStrike" baseline="0" dirty="0">
                <a:latin typeface="Calibri" panose="020F0502020204030204" pitchFamily="34" charset="0"/>
              </a:rPr>
              <a:t>Il  Tutor  richiedente  dovrà  accedere  al Portale INFN con proprie credenziali AAI.</a:t>
            </a:r>
          </a:p>
          <a:p>
            <a:endParaRPr lang="it-IT" sz="1600" b="0" i="0" u="none" strike="noStrike" baseline="0" dirty="0">
              <a:latin typeface="Calibri" panose="020F0502020204030204" pitchFamily="34" charset="0"/>
            </a:endParaRPr>
          </a:p>
          <a:p>
            <a:pPr marR="1070" algn="just"/>
            <a:r>
              <a:rPr lang="it-IT" sz="1600" b="0" i="0" u="none" strike="noStrike" baseline="0" dirty="0">
                <a:latin typeface="Calibri" panose="020F0502020204030204" pitchFamily="34" charset="0"/>
              </a:rPr>
              <a:t>Scegliere  sul  menù  di  sinistra  la  voce RICERCA, seguire il percorso SERVIZI PER LA RICERCA    –    TOOL    SEMINARI    E COLLABORAZIONI.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090F38-8AF3-2268-7459-20D8DAE6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395932"/>
            <a:ext cx="1850624" cy="104600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13A97D3-2811-DC07-3CCA-DE47101C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2" y="2095500"/>
            <a:ext cx="6249158" cy="40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3B5C0-0333-2CFF-6376-4883B6335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E564EE8-DA2A-2D7E-9822-9DBC495F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6" t="16916" r="13582" b="18507"/>
          <a:stretch/>
        </p:blipFill>
        <p:spPr>
          <a:xfrm>
            <a:off x="529763" y="565150"/>
            <a:ext cx="11275550" cy="60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9B5DD-728B-904C-0711-3E17828F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853EB7B-B219-73B9-2232-C9A2EF10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08" t="16667" r="13854" b="19815"/>
          <a:stretch/>
        </p:blipFill>
        <p:spPr>
          <a:xfrm>
            <a:off x="539750" y="495300"/>
            <a:ext cx="110871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5ABDA-AA4E-93B4-720E-C26A57E4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2E554D-7114-6935-0604-7D24E0E9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t="15741" r="13177" b="20185"/>
          <a:stretch/>
        </p:blipFill>
        <p:spPr>
          <a:xfrm>
            <a:off x="400050" y="457200"/>
            <a:ext cx="113157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F86C5-2A3B-8789-D48B-6487D7B7C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6481A98-9455-54C9-A9DA-B7002360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2" t="17223" r="13125" b="24259"/>
          <a:stretch/>
        </p:blipFill>
        <p:spPr>
          <a:xfrm>
            <a:off x="463550" y="501650"/>
            <a:ext cx="1107122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D0E1-952B-5EE9-9013-6165A49A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BADFFB-57CA-09F3-B32D-AA63890F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56" t="17315" r="14219" b="21204"/>
          <a:stretch/>
        </p:blipFill>
        <p:spPr>
          <a:xfrm>
            <a:off x="692150" y="272505"/>
            <a:ext cx="10661650" cy="59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5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0DA7A2B-04A4-78BB-C301-83CA6F11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6" t="14428" r="16604" b="11343"/>
          <a:stretch/>
        </p:blipFill>
        <p:spPr>
          <a:xfrm>
            <a:off x="566381" y="320722"/>
            <a:ext cx="11041039" cy="61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0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85C0-1D16-C9A9-E2D3-1E343EA05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24DF2E-4210-AF85-139C-C1874794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7" t="17313" r="20018" b="21791"/>
          <a:stretch/>
        </p:blipFill>
        <p:spPr>
          <a:xfrm>
            <a:off x="619836" y="403588"/>
            <a:ext cx="10952328" cy="60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6617E-B05B-8E91-B545-D5A1E93C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538" y="2110517"/>
            <a:ext cx="4737100" cy="505489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Cliccare su + NUOVA PRATICA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154DFA-8371-9063-3358-E745EFED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3" y="68250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5B5CF5-2358-49D2-3AC8-BA5B7E7FC85F}"/>
              </a:ext>
            </a:extLst>
          </p:cNvPr>
          <p:cNvSpPr txBox="1"/>
          <p:nvPr/>
        </p:nvSpPr>
        <p:spPr>
          <a:xfrm>
            <a:off x="2775012" y="866633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0168145-C593-E6DD-FFFF-457173BA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6" y="2684919"/>
            <a:ext cx="8488165" cy="33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9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B136D-FC96-DB2C-6693-FF4964547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B05B4-4170-F902-C1EB-0F39194E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712" y="1868342"/>
            <a:ext cx="4737100" cy="646331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Scegliere la Struttura e cliccare su PROCEDI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22A252-D0E5-0590-7E43-D7DF2749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3" y="68250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56FFF5-CD4A-2E59-D542-CA9D8CDA1A17}"/>
              </a:ext>
            </a:extLst>
          </p:cNvPr>
          <p:cNvSpPr txBox="1"/>
          <p:nvPr/>
        </p:nvSpPr>
        <p:spPr>
          <a:xfrm>
            <a:off x="2711512" y="845380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DE2FD3D-BD81-3C6F-517A-FDA7D4C4A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53" y="2514673"/>
            <a:ext cx="8042925" cy="39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A552-004B-5CAC-D113-1348A8FE5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1BDF4-8C3B-2FFD-EC4F-2797969F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9" y="2196645"/>
            <a:ext cx="5006104" cy="3600905"/>
          </a:xfrm>
        </p:spPr>
        <p:txBody>
          <a:bodyPr>
            <a:normAutofit/>
          </a:bodyPr>
          <a:lstStyle/>
          <a:p>
            <a:r>
              <a:rPr lang="it-IT" sz="1400" dirty="0"/>
              <a:t>Da adesso il Tutor inizierà a compilare i moduli completando i campi elencati sulla sinistra del desktop e dovrà: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• Compilare il modulo di RICHIESTA;</a:t>
            </a:r>
            <a:br>
              <a:rPr lang="it-IT" sz="1400" dirty="0"/>
            </a:br>
            <a:r>
              <a:rPr lang="it-IT" sz="1400" dirty="0"/>
              <a:t>• proporre una o più COLLABORAZIONI e/o</a:t>
            </a:r>
            <a:br>
              <a:rPr lang="it-IT" sz="1400" dirty="0"/>
            </a:br>
            <a:r>
              <a:rPr lang="it-IT" sz="1400" dirty="0"/>
              <a:t>• proporre uno o più SEMINARI;</a:t>
            </a:r>
            <a:br>
              <a:rPr lang="it-IT" sz="1400" dirty="0"/>
            </a:br>
            <a:r>
              <a:rPr lang="it-IT" sz="1400" dirty="0"/>
              <a:t>• indicare le SPESE STIMATE;</a:t>
            </a:r>
            <a:br>
              <a:rPr lang="it-IT" sz="1400" dirty="0"/>
            </a:br>
            <a:r>
              <a:rPr lang="it-IT" sz="1400" dirty="0"/>
              <a:t>• definire gli ADDEBITI RICHIESTI e il fondo pagante (se il fondo non fosse in elenco, contattare il responsabile seminari e collaborazioni per farlo inserire);</a:t>
            </a:r>
            <a:br>
              <a:rPr lang="it-IT" sz="1400" dirty="0"/>
            </a:br>
            <a:r>
              <a:rPr lang="it-IT" sz="1400" dirty="0"/>
              <a:t>• caricare nel DOCUMENTALE il curriculum vitae dell'ospite (facoltativo).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Una volta finito dovrà inoltrare la pratica.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B79DE8-A813-EE78-7ADA-7B1C0780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3" y="68250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60EE31-32FE-72D6-492E-23F87D51B0D4}"/>
              </a:ext>
            </a:extLst>
          </p:cNvPr>
          <p:cNvSpPr txBox="1"/>
          <p:nvPr/>
        </p:nvSpPr>
        <p:spPr>
          <a:xfrm>
            <a:off x="2705162" y="768062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DBCF0A-AFBF-006A-ED61-C36003E2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50" y="1701800"/>
            <a:ext cx="6013450" cy="45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028E-AFF5-055D-4969-8EFF21321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C1E92-1001-62C9-7DDC-7CF5A6E2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79" y="1955345"/>
            <a:ext cx="3307370" cy="2739485"/>
          </a:xfrm>
        </p:spPr>
        <p:txBody>
          <a:bodyPr>
            <a:normAutofit/>
          </a:bodyPr>
          <a:lstStyle/>
          <a:p>
            <a:r>
              <a:rPr lang="it-IT" sz="1400" dirty="0"/>
              <a:t>Maschera Creazione della Richiesta 1</a:t>
            </a:r>
            <a:br>
              <a:rPr lang="it-IT" sz="1400" dirty="0"/>
            </a:br>
            <a:r>
              <a:rPr lang="it-IT" sz="1400" dirty="0"/>
              <a:t>Dati anagrafici: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• motivo richiesta (finalità scientifiche)</a:t>
            </a:r>
            <a:br>
              <a:rPr lang="it-IT" sz="1400" dirty="0"/>
            </a:br>
            <a:r>
              <a:rPr lang="it-IT" sz="1400" dirty="0"/>
              <a:t>• Tutor (per il sistema è uguale al richiedente)</a:t>
            </a:r>
            <a:br>
              <a:rPr lang="it-IT" sz="1400" dirty="0"/>
            </a:br>
            <a:r>
              <a:rPr lang="it-IT" sz="1400" dirty="0"/>
              <a:t>• Dati dell’Ospite </a:t>
            </a:r>
            <a:br>
              <a:rPr lang="it-IT" sz="1400" dirty="0"/>
            </a:br>
            <a:br>
              <a:rPr lang="it-IT" sz="1400" dirty="0"/>
            </a:br>
            <a:r>
              <a:rPr lang="it-IT" sz="1400" b="1" i="1" u="sng" dirty="0">
                <a:solidFill>
                  <a:srgbClr val="FF0000"/>
                </a:solidFill>
              </a:rPr>
              <a:t>Nota Bene: è molto importate il CORRETTO inserimento del COGNOME, NOME e MAIL dell’ospite.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CADD5E-A666-297A-A4D0-C7D965D9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EB3040-6902-474E-E862-50A5B9230F4B}"/>
              </a:ext>
            </a:extLst>
          </p:cNvPr>
          <p:cNvSpPr txBox="1"/>
          <p:nvPr/>
        </p:nvSpPr>
        <p:spPr>
          <a:xfrm>
            <a:off x="2705162" y="435019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57A9B9-B90B-6D81-0E5A-057DF8544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0" y="1181187"/>
            <a:ext cx="6972299" cy="51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559EC-172E-2426-FD45-886AB42D9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84F31-AAE6-59D6-E952-53EB1062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79" y="1955345"/>
            <a:ext cx="3671121" cy="3435805"/>
          </a:xfrm>
        </p:spPr>
        <p:txBody>
          <a:bodyPr>
            <a:normAutofit/>
          </a:bodyPr>
          <a:lstStyle/>
          <a:p>
            <a:r>
              <a:rPr lang="it-IT" sz="1400" dirty="0"/>
              <a:t>Maschera Creazione della Richiesta 2 Permanenza Ospite: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• arrivo e partenza effettivi comprensivi di</a:t>
            </a:r>
            <a:br>
              <a:rPr lang="it-IT" sz="1400" dirty="0"/>
            </a:br>
            <a:r>
              <a:rPr lang="it-IT" sz="1400" dirty="0"/>
              <a:t>permanenza</a:t>
            </a:r>
            <a:br>
              <a:rPr lang="it-IT" sz="1400" dirty="0"/>
            </a:br>
            <a:r>
              <a:rPr lang="it-IT" sz="1400" dirty="0"/>
              <a:t>• richiesta di badge, accesso rete e il taxi</a:t>
            </a:r>
            <a:br>
              <a:rPr lang="it-IT" sz="1400" dirty="0"/>
            </a:br>
            <a:r>
              <a:rPr lang="it-IT" sz="1400" dirty="0"/>
              <a:t>sono dati facoltativi e non bloccanti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CREA</a:t>
            </a:r>
            <a:br>
              <a:rPr lang="it-IT" sz="1400" dirty="0"/>
            </a:br>
            <a:br>
              <a:rPr lang="it-IT" sz="1400" dirty="0"/>
            </a:br>
            <a:r>
              <a:rPr lang="it-IT" sz="1400" b="1" i="1" u="sng" dirty="0">
                <a:solidFill>
                  <a:srgbClr val="FF0000"/>
                </a:solidFill>
              </a:rPr>
              <a:t>Nota bene: la richiesta di Taxi deve essere</a:t>
            </a:r>
            <a:br>
              <a:rPr lang="it-IT" sz="1400" b="1" i="1" u="sng" dirty="0">
                <a:solidFill>
                  <a:srgbClr val="FF0000"/>
                </a:solidFill>
              </a:rPr>
            </a:br>
            <a:r>
              <a:rPr lang="it-IT" sz="1400" b="1" i="1" u="sng" dirty="0">
                <a:solidFill>
                  <a:srgbClr val="FF0000"/>
                </a:solidFill>
              </a:rPr>
              <a:t>motivata e autorizzata dal Direttore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CB376B-0819-1FD3-4D07-13F0EB5A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0B6745-9629-0E56-8102-F1BE12EB2165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A76826-E6E9-4C2D-301B-E9856EB89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868" y="1081350"/>
            <a:ext cx="7277813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D980-3753-2DD7-7A0F-EE814BB09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D0766-BB5B-1C6E-DF92-8752B50C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79" y="1955345"/>
            <a:ext cx="3671121" cy="3435805"/>
          </a:xfrm>
        </p:spPr>
        <p:txBody>
          <a:bodyPr>
            <a:normAutofit/>
          </a:bodyPr>
          <a:lstStyle/>
          <a:p>
            <a:r>
              <a:rPr lang="it-IT" sz="1400" dirty="0"/>
              <a:t>Maschera inserimento </a:t>
            </a:r>
            <a:br>
              <a:rPr lang="it-IT" sz="1400" dirty="0"/>
            </a:br>
            <a:r>
              <a:rPr lang="it-IT" sz="1400" dirty="0"/>
              <a:t>SEMINARIO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CREA</a:t>
            </a: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932279-F747-EB10-C43A-E5D66F72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6FB0C8-C656-0F3B-2C79-F008A6E204D3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587DC6-906C-0C9B-BF4E-D54B1455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88" y="892626"/>
            <a:ext cx="7188364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B1232-9CDA-6D4D-1C5B-779098D4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7421E-9011-8C65-FE04-853C5125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79" y="1955345"/>
            <a:ext cx="3671121" cy="3435805"/>
          </a:xfrm>
        </p:spPr>
        <p:txBody>
          <a:bodyPr>
            <a:normAutofit/>
          </a:bodyPr>
          <a:lstStyle/>
          <a:p>
            <a:r>
              <a:rPr lang="it-IT" sz="1400" dirty="0"/>
              <a:t>Maschera inserimento </a:t>
            </a:r>
            <a:br>
              <a:rPr lang="it-IT" sz="1400" dirty="0"/>
            </a:br>
            <a:r>
              <a:rPr lang="it-IT" sz="1400" dirty="0"/>
              <a:t>COLLABORAZIONE</a:t>
            </a:r>
            <a:br>
              <a:rPr lang="it-IT" sz="1400" dirty="0"/>
            </a:b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Click su CREA</a:t>
            </a: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27791F-F5E1-7E52-D689-EA85B7DA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307851"/>
            <a:ext cx="1938190" cy="1095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8C7676-9F48-66E3-4D2B-5459F37EA962}"/>
              </a:ext>
            </a:extLst>
          </p:cNvPr>
          <p:cNvSpPr txBox="1"/>
          <p:nvPr/>
        </p:nvSpPr>
        <p:spPr>
          <a:xfrm>
            <a:off x="2394012" y="307851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TUTORIAL PER L’UTILIZZO DEL TOOL SEMINARI E COLLABORAZIONI SCIENTIFICHE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40DFC5-1849-AC1D-C52B-CBD42A35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466" y="959797"/>
            <a:ext cx="6585044" cy="55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1446</Words>
  <Application>Microsoft Office PowerPoint</Application>
  <PresentationFormat>Widescreen</PresentationFormat>
  <Paragraphs>48</Paragraphs>
  <Slides>26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SymbolMT</vt:lpstr>
      <vt:lpstr>TimesNewRomanPS-BoldItalicMT</vt:lpstr>
      <vt:lpstr>TimesNewRomanPS-BoldMT</vt:lpstr>
      <vt:lpstr>TimesNewRomanPS-ItalicMT</vt:lpstr>
      <vt:lpstr>TimesNewRomanPSMT</vt:lpstr>
      <vt:lpstr>Verdana</vt:lpstr>
      <vt:lpstr>Tema di Office</vt:lpstr>
      <vt:lpstr>TUTORIAL PER L’UTILIZZO DEL TOOL SEMINARI E COLLABORAZIONI SCIENTIFICHE</vt:lpstr>
      <vt:lpstr>TUTORIAL PER L’UTILIZZO DEL TOOL SEMINARI E COLLABORAZIONI SCIENTIFICHE</vt:lpstr>
      <vt:lpstr>Cliccare su + NUOVA PRATICA</vt:lpstr>
      <vt:lpstr>Scegliere la Struttura e cliccare su PROCEDI</vt:lpstr>
      <vt:lpstr>Da adesso il Tutor inizierà a compilare i moduli completando i campi elencati sulla sinistra del desktop e dovrà:  • Compilare il modulo di RICHIESTA; • proporre una o più COLLABORAZIONI e/o • proporre uno o più SEMINARI; • indicare le SPESE STIMATE; • definire gli ADDEBITI RICHIESTI e il fondo pagante (se il fondo non fosse in elenco, contattare il responsabile seminari e collaborazioni per farlo inserire); • caricare nel DOCUMENTALE il curriculum vitae dell'ospite (facoltativo).  Una volta finito dovrà inoltrare la pratica.</vt:lpstr>
      <vt:lpstr>Maschera Creazione della Richiesta 1 Dati anagrafici:  • motivo richiesta (finalità scientifiche) • Tutor (per il sistema è uguale al richiedente) • Dati dell’Ospite   Nota Bene: è molto importate il CORRETTO inserimento del COGNOME, NOME e MAIL dell’ospite.</vt:lpstr>
      <vt:lpstr>Maschera Creazione della Richiesta 2 Permanenza Ospite:  • arrivo e partenza effettivi comprensivi di permanenza • richiesta di badge, accesso rete e il taxi sono dati facoltativi e non bloccanti  Click su CREA  Nota bene: la richiesta di Taxi deve essere motivata e autorizzata dal Direttore</vt:lpstr>
      <vt:lpstr>Maschera inserimento  SEMINARIO   Click su CREA  </vt:lpstr>
      <vt:lpstr>Maschera inserimento  COLLABORAZIONE   Click su CREA  </vt:lpstr>
      <vt:lpstr>Maschera inserimento  accesso laboratori o area controllata   Click su CREA</vt:lpstr>
      <vt:lpstr>Maschera inserimento spese stimate Istruzioni voci dispesa:  Click su AGGIUNGI </vt:lpstr>
      <vt:lpstr>Maschera inserimento spese stimate Una volta inserite tute le voci di spesa su riquadro operativo:  Click su ADDEBITI RICHIESTI    Per aggiungere altre voci: Click su +AGGIUGNI VOCE DI SPESA  </vt:lpstr>
      <vt:lpstr>Maschera addebito spese: si dovrà scegliere il fondo e il totale  delle spese inserite nella maschera precedente.  In basso a destra c’è la voce Massimo addebitale che è la somma della maschera precedente.   Click su AGGIUNGI</vt:lpstr>
      <vt:lpstr>Maschera inoltro pratica: una volta inseriti tutte le chieste  le spese e gli addebiti   Click su INOLTRA PRATICA</vt:lpstr>
      <vt:lpstr>Maschera RICHIESTA APPROVAZIONE ECONOMICA: con questa maschera si richiede l’approvazione economica al responsabile dei fondi.   Click su PROCEDI</vt:lpstr>
      <vt:lpstr>• A questo punto la pratica si trova nello stato APPROVAZIONE ECONOMICA all’attenzione del Responsabile del Fondo pagante che, se d’accordo, approverà e manderà avanti la pratica.  • Il prossimo step è APPROVAZIONE AMMINISTRATIVA, dove l’incaricato controllerà i dati inseriti e la coerenza dei capitoli di spesa scelti. Se d’accordo, l’incaricato approverà e manderà avanti la pratica.  • che si troverà a questo punto all’APPROVAZIONE del responsabile dei seminari e collaborazioni.  • Una volta approvata, la pratica passerà all’attenzione dell’ospite per la RACCOLTA DATI OSPITE. L’ospite riceverà una e-mail contenente un OTP per entrare nell’applicativo, e dovrà compilare i campi anagrafici, scaricare compilare e caricare il fiscal form e allegare il proprio documento di identità/passaporto.  • Una volta fatto ciò, inoltrerà la pratica nuovamente all’attenzione del responsabile seminari e collaborazioni per la PREPARAZIONE INVITO e l’eventuale RICHIESTA CODICE FISCALE all’Agenzia delle Entrate, che verrà, attraverso il tool, firmato digitalmente dal Direttore (FIRMA INVITO e RICHIESTA C.F.). Poi verrà protocollato, ricaricato nel tool e notificato via e-mail all’ospite (PROTOCOLLO INVITO).</vt:lpstr>
      <vt:lpstr>• A questo punto la pratica torna all’attenzione del Tutor Richiedente nella fase ATTESA CONFERMA INVITO. Infatti al momento dell’invio, viene chiesto all’ospite di confermare al Tutor l’accettazione o meno dell’invito. Se accetta il Tutor manderà avanti la pratica.  • Adesso la pratica si trova in ATTESA ARRIVO OSPITE sempre all’attenzione del Tutor, che notificherà il suo arrivo mandando avanti la pratia.   •  A questo punto il lavoro sul tool del Tutor è terminato. La pratica passa all’Ufficio Seminari per il disbrigo delle pratiche burocratiche. Il Tutor successivamente dovrà, in caso di rimborso spese documentate, raccogliere i giustificativi di spesa originali e SEMPRE far compilare e firmare entrambi un activity report (relazione).</vt:lpstr>
      <vt:lpstr>DISCIPLINARE RECANTE LE NORME IN MERITO AD ATTIVITA’ SVOLTE DA PERSONALE ESTERNO PER SEMINARI, PARTECIPAZIONE A COMITATI SCIENTIFICI E COLLABORAZIONI SCIENTIFICHE  Il presente Disciplinare definisce le norme applicabili per il conferimento di incarichi ai fini dello svolgimento di attività di seminari, partecipazione a comitati scientifici e collaborazioni scientifiche da parte di personale esterno all’Istituto, nonché le norme per il riconoscimento e la gestione dei relativi compensi e spese, come da dettaglio di cui ai successivi punti 1. e 2.  Gli atti di conferimento incarico sono adottati con provvedimento del Direttore della Struttura e devono contenere la motivazione ed ogni informazione necessarie per il suo svolgimento, la durata, il compenso e/o il rimborso spese concordato. A conclusione dell’incarico, ai fini della corresponsione dell’eventuale compenso e rimborso spese pattuito e autorizzato con il provvedimento del Direttore, l’incaricato deve rimettere alla Struttura dettagliata relazione dell’attività svolto e report delle spese documentate ed effettivamente sostenute.  I compensi e le spese possono essere riconosciuti secondo le disposizioni che seguono.  Incarichi aventi finalità di svolgimento delle attività di seminari, collaborazioni scientifiche e partecipazione a comitati scientifici:  • Durata: da 1 giorno fino ad un massimo di 30 giorni. • Motivazione: agenda delle attività da dettagliare per ciascun giorno di incarico, salvo 1 giorno che può essere considerato come tempo di viaggio. • Oneri e spese: fino ad un massimo di Euro 2.000 se si tratta di attività svolte da residenti nel territorio dell’Unione Europea; fino ad un massimo di Euro 3.000 se si tratta di attività svolte da residenti nel resto del mondo.  Entro tali limiti potrà essere alternativamente riconosciuto:  a) Solo il rimborso spese a pié di lista, per le voci e nei limiti di ciascuna tipologia previsti dal Disciplinare sul trattamento di missione del personale dell’INFN; b) Un compenso più il rimborso spese a pié di lista per le voci e nei limiti di ciascuna tipologia previsti dal Disciplinare sul trattamento di missione del personale dell’INFN; c) Un compenso omnicomprensivo.  I compensi ed i rimborsi spese a pié di lista sono soggetti al trattamento fiscale e contributivo previsto dalla normativa vigente. In nessun caso è ammesso il rimborso per spese di viaggio all’estero. Al personale di cui sopra può essere esteso il servizio mensa o il buono pasto sostitutivo previsto per il personale INFN con le medesime modalità e criteri.</vt:lpstr>
      <vt:lpstr>WORKFLOW TOOL SEMINARI E COLLABORAZIONI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Pamela Azzolini</dc:creator>
  <cp:lastModifiedBy>Pamela Azzolini</cp:lastModifiedBy>
  <cp:revision>42</cp:revision>
  <dcterms:created xsi:type="dcterms:W3CDTF">2024-12-10T14:27:36Z</dcterms:created>
  <dcterms:modified xsi:type="dcterms:W3CDTF">2024-12-11T15:43:08Z</dcterms:modified>
</cp:coreProperties>
</file>