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8" r:id="rId3"/>
    <p:sldId id="308" r:id="rId4"/>
    <p:sldId id="299" r:id="rId5"/>
    <p:sldId id="309" r:id="rId6"/>
    <p:sldId id="310" r:id="rId7"/>
    <p:sldId id="301" r:id="rId8"/>
    <p:sldId id="30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6A4"/>
    <a:srgbClr val="DF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35D54-3D0A-473A-A22A-56F9D322F1F7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F50BA-F38D-464E-84EA-743040AB9A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9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F50BA-F38D-464E-84EA-743040AB9A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7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524000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INFN: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3528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Participants: </a:t>
            </a:r>
          </a:p>
          <a:p>
            <a:r>
              <a:rPr lang="en-US" dirty="0" smtClean="0"/>
              <a:t>Milano</a:t>
            </a:r>
          </a:p>
          <a:p>
            <a:r>
              <a:rPr lang="en-US" dirty="0" smtClean="0"/>
              <a:t>Pisa </a:t>
            </a:r>
          </a:p>
          <a:p>
            <a:r>
              <a:rPr lang="en-US" dirty="0" smtClean="0"/>
              <a:t>Perugia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133600" cy="365125"/>
          </a:xfrm>
        </p:spPr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56350"/>
            <a:ext cx="3200400" cy="365125"/>
          </a:xfrm>
        </p:spPr>
        <p:txBody>
          <a:bodyPr/>
          <a:lstStyle/>
          <a:p>
            <a:r>
              <a:rPr lang="it-IT" smtClean="0"/>
              <a:t>Mauro Citterio - SVT Phone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56350"/>
            <a:ext cx="2133600" cy="365125"/>
          </a:xfrm>
        </p:spPr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INFN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400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133600" cy="365125"/>
          </a:xfrm>
        </p:spPr>
        <p:txBody>
          <a:bodyPr/>
          <a:lstStyle/>
          <a:p>
            <a:r>
              <a:rPr lang="en-US" smtClean="0"/>
              <a:t>2 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356350"/>
            <a:ext cx="3276600" cy="365125"/>
          </a:xfrm>
        </p:spPr>
        <p:txBody>
          <a:bodyPr/>
          <a:lstStyle/>
          <a:p>
            <a:r>
              <a:rPr lang="it-IT" smtClean="0"/>
              <a:t>Mauro Citterio - SVT Phone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56350"/>
            <a:ext cx="2133600" cy="365125"/>
          </a:xfrm>
        </p:spPr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7" descr="INFN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95400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4395-3044-4223-A0A1-7D7390749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Mauro Citterio - SVT Phone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18A15-5A2A-4902-A76F-8D272A206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657600" cy="365125"/>
          </a:xfrm>
        </p:spPr>
        <p:txBody>
          <a:bodyPr/>
          <a:lstStyle/>
          <a:p>
            <a:r>
              <a:rPr lang="it-IT" smtClean="0"/>
              <a:t>Mauro Citterio - SVT Phone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81200" y="1676400"/>
            <a:ext cx="5410200" cy="1077218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Peripheral Electronics</a:t>
            </a:r>
          </a:p>
          <a:p>
            <a:pPr algn="ctr"/>
            <a:r>
              <a:rPr lang="en-US" sz="3200" dirty="0" smtClean="0"/>
              <a:t>Some updates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35052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Mauro </a:t>
            </a:r>
            <a:r>
              <a:rPr lang="en-US" sz="2400" b="1" dirty="0" err="1" smtClean="0"/>
              <a:t>Citterio</a:t>
            </a:r>
            <a:endParaRPr lang="en-US" sz="2400" b="1" dirty="0"/>
          </a:p>
          <a:p>
            <a:pPr algn="ctr"/>
            <a:r>
              <a:rPr lang="en-US" sz="2400" b="1" dirty="0" smtClean="0"/>
              <a:t>--------</a:t>
            </a:r>
          </a:p>
          <a:p>
            <a:pPr algn="ctr"/>
            <a:r>
              <a:rPr lang="en-US" sz="2400" b="1" dirty="0" smtClean="0"/>
              <a:t>INFN Milano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888" name="Straight Connector 40"/>
          <p:cNvCxnSpPr>
            <a:cxnSpLocks noChangeShapeType="1"/>
          </p:cNvCxnSpPr>
          <p:nvPr/>
        </p:nvCxnSpPr>
        <p:spPr bwMode="auto">
          <a:xfrm>
            <a:off x="7235825" y="2511425"/>
            <a:ext cx="787400" cy="95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834" name="Straight Connector 40"/>
          <p:cNvCxnSpPr>
            <a:cxnSpLocks noChangeShapeType="1"/>
          </p:cNvCxnSpPr>
          <p:nvPr/>
        </p:nvCxnSpPr>
        <p:spPr bwMode="auto">
          <a:xfrm>
            <a:off x="6011863" y="2222500"/>
            <a:ext cx="211137" cy="95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835" name="Slide Number Placeholder 5"/>
          <p:cNvSpPr txBox="1">
            <a:spLocks noGrp="1"/>
          </p:cNvSpPr>
          <p:nvPr/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0815EFF9-46B3-4A19-92E4-99FB3F014A21}" type="slidenum">
              <a:rPr lang="it-IT" sz="1400">
                <a:latin typeface="Arial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it-IT" sz="1400">
              <a:latin typeface="Arial" pitchFamily="34" charset="0"/>
            </a:endParaRPr>
          </a:p>
        </p:txBody>
      </p:sp>
      <p:sp>
        <p:nvSpPr>
          <p:cNvPr id="1208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435975" cy="904875"/>
          </a:xfrm>
        </p:spPr>
        <p:txBody>
          <a:bodyPr lIns="0" tIns="0" rIns="0" bIns="0"/>
          <a:lstStyle/>
          <a:p>
            <a:pPr eaLnBrk="1"/>
            <a:r>
              <a:rPr lang="it-IT" sz="3600" dirty="0" smtClean="0">
                <a:latin typeface="Comic Sans MS" pitchFamily="66" charset="0"/>
              </a:rPr>
              <a:t>DAQ reading chain for L0-L5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07950" y="3159125"/>
            <a:ext cx="2914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it-IT" sz="1800">
              <a:latin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High rad area 15Mrad/year</a:t>
            </a: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6202363" y="1789112"/>
            <a:ext cx="1020762" cy="8493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7092950" y="2438400"/>
            <a:ext cx="358775" cy="142875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 flipV="1">
            <a:off x="4203700" y="3749675"/>
            <a:ext cx="1362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4194175" y="3446462"/>
            <a:ext cx="1441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Off detector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low rad area</a:t>
            </a:r>
          </a:p>
        </p:txBody>
      </p:sp>
      <p:sp>
        <p:nvSpPr>
          <p:cNvPr id="120842" name="Rectangle 13"/>
          <p:cNvSpPr>
            <a:spLocks noChangeArrowheads="1"/>
          </p:cNvSpPr>
          <p:nvPr/>
        </p:nvSpPr>
        <p:spPr bwMode="auto">
          <a:xfrm>
            <a:off x="7451725" y="1719262"/>
            <a:ext cx="1512888" cy="574675"/>
          </a:xfrm>
          <a:prstGeom prst="rect">
            <a:avLst/>
          </a:prstGeom>
          <a:noFill/>
          <a:ln w="952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it-IT" sz="1400">
                <a:latin typeface="Arial" pitchFamily="34" charset="0"/>
              </a:rPr>
              <a:t>Optical Link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it-IT" sz="1400">
                <a:latin typeface="Arial" pitchFamily="34" charset="0"/>
              </a:rPr>
              <a:t>2.5 Gbit/s to ROM</a:t>
            </a:r>
          </a:p>
        </p:txBody>
      </p:sp>
      <p:sp>
        <p:nvSpPr>
          <p:cNvPr id="120843" name="Line 15"/>
          <p:cNvSpPr>
            <a:spLocks noChangeShapeType="1"/>
          </p:cNvSpPr>
          <p:nvPr/>
        </p:nvSpPr>
        <p:spPr bwMode="auto">
          <a:xfrm flipH="1">
            <a:off x="7524750" y="2295525"/>
            <a:ext cx="214313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4" name="Text Box 21"/>
          <p:cNvSpPr txBox="1">
            <a:spLocks noChangeArrowheads="1"/>
          </p:cNvSpPr>
          <p:nvPr/>
        </p:nvSpPr>
        <p:spPr bwMode="auto">
          <a:xfrm>
            <a:off x="6269038" y="3692525"/>
            <a:ext cx="202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Counting room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Std electronics</a:t>
            </a:r>
          </a:p>
        </p:txBody>
      </p:sp>
      <p:sp>
        <p:nvSpPr>
          <p:cNvPr id="120845" name="Line 22"/>
          <p:cNvSpPr>
            <a:spLocks noChangeShapeType="1"/>
          </p:cNvSpPr>
          <p:nvPr/>
        </p:nvSpPr>
        <p:spPr bwMode="auto">
          <a:xfrm>
            <a:off x="5883275" y="3730625"/>
            <a:ext cx="3009900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6" name="Text Box 24"/>
          <p:cNvSpPr txBox="1">
            <a:spLocks noChangeArrowheads="1"/>
          </p:cNvSpPr>
          <p:nvPr/>
        </p:nvSpPr>
        <p:spPr bwMode="auto">
          <a:xfrm>
            <a:off x="6418263" y="1863725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latin typeface="Arial" pitchFamily="34" charset="0"/>
              </a:rPr>
              <a:t>FEB</a:t>
            </a:r>
          </a:p>
        </p:txBody>
      </p:sp>
      <p:sp>
        <p:nvSpPr>
          <p:cNvPr id="120847" name="Rectangle 31"/>
          <p:cNvSpPr>
            <a:spLocks noChangeArrowheads="1"/>
          </p:cNvSpPr>
          <p:nvPr/>
        </p:nvSpPr>
        <p:spPr bwMode="auto">
          <a:xfrm>
            <a:off x="6130925" y="2151062"/>
            <a:ext cx="358775" cy="1428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49" name="Rectangle 16"/>
          <p:cNvSpPr>
            <a:spLocks noChangeArrowheads="1"/>
          </p:cNvSpPr>
          <p:nvPr/>
        </p:nvSpPr>
        <p:spPr bwMode="auto">
          <a:xfrm>
            <a:off x="5580063" y="1143000"/>
            <a:ext cx="1944687" cy="574675"/>
          </a:xfrm>
          <a:prstGeom prst="rect">
            <a:avLst/>
          </a:prstGeom>
          <a:noFill/>
          <a:ln w="9525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it-IT" sz="1600">
                <a:latin typeface="Arial" pitchFamily="34" charset="0"/>
              </a:rPr>
              <a:t> </a:t>
            </a:r>
            <a:r>
              <a:rPr lang="it-IT" sz="1600">
                <a:solidFill>
                  <a:srgbClr val="CC0099"/>
                </a:solidFill>
                <a:latin typeface="Arial" pitchFamily="34" charset="0"/>
              </a:rPr>
              <a:t>Optical 1 Gbit/s </a:t>
            </a:r>
          </a:p>
        </p:txBody>
      </p:sp>
      <p:sp>
        <p:nvSpPr>
          <p:cNvPr id="120850" name="Line 17"/>
          <p:cNvSpPr>
            <a:spLocks noChangeShapeType="1"/>
          </p:cNvSpPr>
          <p:nvPr/>
        </p:nvSpPr>
        <p:spPr bwMode="auto">
          <a:xfrm flipH="1">
            <a:off x="5708650" y="1646237"/>
            <a:ext cx="71438" cy="431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51" name="TextBox 33"/>
          <p:cNvSpPr txBox="1">
            <a:spLocks noChangeArrowheads="1"/>
          </p:cNvSpPr>
          <p:nvPr/>
        </p:nvSpPr>
        <p:spPr bwMode="auto">
          <a:xfrm>
            <a:off x="3132138" y="2943225"/>
            <a:ext cx="6174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200" dirty="0">
                <a:latin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</a:rPr>
              <a:t>&lt; 1 </a:t>
            </a:r>
            <a:r>
              <a:rPr lang="en-US" sz="1200" dirty="0" smtClean="0">
                <a:latin typeface="Arial" pitchFamily="34" charset="0"/>
              </a:rPr>
              <a:t>m</a:t>
            </a:r>
            <a:endParaRPr lang="it-IT" sz="1200" dirty="0">
              <a:latin typeface="Arial" pitchFamily="34" charset="0"/>
            </a:endParaRPr>
          </a:p>
        </p:txBody>
      </p:sp>
      <p:sp>
        <p:nvSpPr>
          <p:cNvPr id="120852" name="Line 28"/>
          <p:cNvSpPr>
            <a:spLocks noChangeShapeType="1"/>
          </p:cNvSpPr>
          <p:nvPr/>
        </p:nvSpPr>
        <p:spPr bwMode="auto">
          <a:xfrm flipH="1" flipV="1">
            <a:off x="6804025" y="2582862"/>
            <a:ext cx="0" cy="3603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53" name="Text Box 29"/>
          <p:cNvSpPr txBox="1">
            <a:spLocks noChangeArrowheads="1"/>
          </p:cNvSpPr>
          <p:nvPr/>
        </p:nvSpPr>
        <p:spPr bwMode="auto">
          <a:xfrm>
            <a:off x="6588125" y="2943225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sz="1800">
                <a:solidFill>
                  <a:schemeClr val="accent2"/>
                </a:solidFill>
                <a:latin typeface="Arial" pitchFamily="34" charset="0"/>
              </a:rPr>
              <a:t>LV1</a:t>
            </a:r>
          </a:p>
        </p:txBody>
      </p:sp>
      <p:sp>
        <p:nvSpPr>
          <p:cNvPr id="120855" name="TextBox 41"/>
          <p:cNvSpPr txBox="1">
            <a:spLocks noChangeArrowheads="1"/>
          </p:cNvSpPr>
          <p:nvPr/>
        </p:nvSpPr>
        <p:spPr bwMode="auto">
          <a:xfrm>
            <a:off x="5651500" y="2582862"/>
            <a:ext cx="5286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000" b="1">
                <a:latin typeface="Arial" pitchFamily="34" charset="0"/>
              </a:rPr>
              <a:t>fibers</a:t>
            </a:r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>
            <a:off x="539750" y="13589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8" name="Rectangle 26" descr="Griglia piccola"/>
          <p:cNvSpPr>
            <a:spLocks noChangeArrowheads="1"/>
          </p:cNvSpPr>
          <p:nvPr/>
        </p:nvSpPr>
        <p:spPr bwMode="auto">
          <a:xfrm>
            <a:off x="250825" y="2295525"/>
            <a:ext cx="1728788" cy="647700"/>
          </a:xfrm>
          <a:prstGeom prst="rect">
            <a:avLst/>
          </a:prstGeom>
          <a:pattFill prst="smGrid">
            <a:fgClr>
              <a:schemeClr val="accent1"/>
            </a:fgClr>
            <a:bgClr>
              <a:schemeClr val="bg1"/>
            </a:bgClr>
          </a:pattFill>
          <a:ln w="9525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250825" y="2511425"/>
            <a:ext cx="1487488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/>
              <a:t>Detector</a:t>
            </a:r>
          </a:p>
        </p:txBody>
      </p:sp>
      <p:sp>
        <p:nvSpPr>
          <p:cNvPr id="120860" name="AutoShape 28"/>
          <p:cNvSpPr>
            <a:spLocks noChangeArrowheads="1"/>
          </p:cNvSpPr>
          <p:nvPr/>
        </p:nvSpPr>
        <p:spPr bwMode="auto">
          <a:xfrm rot="16200000">
            <a:off x="1835944" y="2439194"/>
            <a:ext cx="647700" cy="360362"/>
          </a:xfrm>
          <a:custGeom>
            <a:avLst/>
            <a:gdLst>
              <a:gd name="G0" fmla="+- 3987 0 0"/>
              <a:gd name="G1" fmla="+- 21600 0 3987"/>
              <a:gd name="G2" fmla="*/ 3987 1 2"/>
              <a:gd name="G3" fmla="+- 21600 0 G2"/>
              <a:gd name="G4" fmla="+/ 3987 21600 2"/>
              <a:gd name="G5" fmla="+/ G1 0 2"/>
              <a:gd name="G6" fmla="*/ 21600 21600 3987"/>
              <a:gd name="G7" fmla="*/ G6 1 2"/>
              <a:gd name="G8" fmla="+- 21600 0 G7"/>
              <a:gd name="G9" fmla="*/ 21600 1 2"/>
              <a:gd name="G10" fmla="+- 3987 0 G9"/>
              <a:gd name="G11" fmla="?: G10 G8 0"/>
              <a:gd name="G12" fmla="?: G10 G7 21600"/>
              <a:gd name="T0" fmla="*/ 19606 w 21600"/>
              <a:gd name="T1" fmla="*/ 10800 h 21600"/>
              <a:gd name="T2" fmla="*/ 10800 w 21600"/>
              <a:gd name="T3" fmla="*/ 21600 h 21600"/>
              <a:gd name="T4" fmla="*/ 1994 w 21600"/>
              <a:gd name="T5" fmla="*/ 10800 h 21600"/>
              <a:gd name="T6" fmla="*/ 10800 w 21600"/>
              <a:gd name="T7" fmla="*/ 0 h 21600"/>
              <a:gd name="T8" fmla="*/ 3794 w 21600"/>
              <a:gd name="T9" fmla="*/ 3794 h 21600"/>
              <a:gd name="T10" fmla="*/ 17806 w 21600"/>
              <a:gd name="T11" fmla="*/ 1780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987" y="21600"/>
                </a:lnTo>
                <a:lnTo>
                  <a:pt x="17613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33"/>
          </a:solid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1" name="Rectangle 29"/>
          <p:cNvSpPr>
            <a:spLocks noChangeArrowheads="1"/>
          </p:cNvSpPr>
          <p:nvPr/>
        </p:nvSpPr>
        <p:spPr bwMode="auto">
          <a:xfrm>
            <a:off x="2268538" y="2582862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2" name="AutoShape 30"/>
          <p:cNvSpPr>
            <a:spLocks noChangeArrowheads="1"/>
          </p:cNvSpPr>
          <p:nvPr/>
        </p:nvSpPr>
        <p:spPr bwMode="auto">
          <a:xfrm>
            <a:off x="250825" y="1790700"/>
            <a:ext cx="2233613" cy="504825"/>
          </a:xfrm>
          <a:prstGeom prst="parallelogram">
            <a:avLst>
              <a:gd name="adj" fmla="val 110613"/>
            </a:avLst>
          </a:prstGeom>
          <a:solidFill>
            <a:srgbClr val="FF9933"/>
          </a:solid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3" name="AutoShape 31"/>
          <p:cNvSpPr>
            <a:spLocks noChangeArrowheads="1"/>
          </p:cNvSpPr>
          <p:nvPr/>
        </p:nvSpPr>
        <p:spPr bwMode="auto">
          <a:xfrm>
            <a:off x="1042988" y="1790700"/>
            <a:ext cx="1441450" cy="360362"/>
          </a:xfrm>
          <a:prstGeom prst="parallelogram">
            <a:avLst>
              <a:gd name="adj" fmla="val 0"/>
            </a:avLst>
          </a:prstGeom>
          <a:solidFill>
            <a:srgbClr val="FF9933"/>
          </a:solid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4" name="Rectangle 32"/>
          <p:cNvSpPr>
            <a:spLocks noChangeArrowheads="1"/>
          </p:cNvSpPr>
          <p:nvPr/>
        </p:nvSpPr>
        <p:spPr bwMode="auto">
          <a:xfrm>
            <a:off x="2339975" y="2366962"/>
            <a:ext cx="431800" cy="503238"/>
          </a:xfrm>
          <a:prstGeom prst="rect">
            <a:avLst/>
          </a:prstGeom>
          <a:solidFill>
            <a:srgbClr val="008000"/>
          </a:soli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5" name="Rectangle 33"/>
          <p:cNvSpPr>
            <a:spLocks noChangeArrowheads="1"/>
          </p:cNvSpPr>
          <p:nvPr/>
        </p:nvSpPr>
        <p:spPr bwMode="auto">
          <a:xfrm>
            <a:off x="2339975" y="1719262"/>
            <a:ext cx="431800" cy="503238"/>
          </a:xfrm>
          <a:prstGeom prst="rect">
            <a:avLst/>
          </a:prstGeom>
          <a:solidFill>
            <a:srgbClr val="008000"/>
          </a:soli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6" name="Rectangle 34"/>
          <p:cNvSpPr>
            <a:spLocks noChangeArrowheads="1"/>
          </p:cNvSpPr>
          <p:nvPr/>
        </p:nvSpPr>
        <p:spPr bwMode="auto">
          <a:xfrm>
            <a:off x="2411413" y="2438400"/>
            <a:ext cx="144462" cy="144462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7" name="Rectangle 35"/>
          <p:cNvSpPr>
            <a:spLocks noChangeArrowheads="1"/>
          </p:cNvSpPr>
          <p:nvPr/>
        </p:nvSpPr>
        <p:spPr bwMode="auto">
          <a:xfrm>
            <a:off x="2411413" y="2654300"/>
            <a:ext cx="144462" cy="144462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8" name="Rectangle 36"/>
          <p:cNvSpPr>
            <a:spLocks noChangeArrowheads="1"/>
          </p:cNvSpPr>
          <p:nvPr/>
        </p:nvSpPr>
        <p:spPr bwMode="auto">
          <a:xfrm>
            <a:off x="2411413" y="1790700"/>
            <a:ext cx="144462" cy="144462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9" name="Rectangle 37"/>
          <p:cNvSpPr>
            <a:spLocks noChangeArrowheads="1"/>
          </p:cNvSpPr>
          <p:nvPr/>
        </p:nvSpPr>
        <p:spPr bwMode="auto">
          <a:xfrm>
            <a:off x="2411413" y="2006600"/>
            <a:ext cx="144462" cy="144462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70" name="Text Box 38"/>
          <p:cNvSpPr txBox="1">
            <a:spLocks noChangeArrowheads="1"/>
          </p:cNvSpPr>
          <p:nvPr/>
        </p:nvSpPr>
        <p:spPr bwMode="auto">
          <a:xfrm>
            <a:off x="2124075" y="2943225"/>
            <a:ext cx="9525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/>
              <a:t>HDIs</a:t>
            </a:r>
          </a:p>
        </p:txBody>
      </p:sp>
      <p:sp>
        <p:nvSpPr>
          <p:cNvPr id="120871" name="AutoShape 39" descr="Linee orizzontali ravvicinate"/>
          <p:cNvSpPr>
            <a:spLocks noChangeArrowheads="1"/>
          </p:cNvSpPr>
          <p:nvPr/>
        </p:nvSpPr>
        <p:spPr bwMode="auto">
          <a:xfrm>
            <a:off x="2771775" y="2006600"/>
            <a:ext cx="1441450" cy="144462"/>
          </a:xfrm>
          <a:prstGeom prst="parallelogram">
            <a:avLst>
              <a:gd name="adj" fmla="val 0"/>
            </a:avLst>
          </a:prstGeom>
          <a:pattFill prst="narHorz">
            <a:fgClr>
              <a:srgbClr val="FF9933"/>
            </a:fgClr>
            <a:bgClr>
              <a:schemeClr val="bg1"/>
            </a:bgClr>
          </a:patt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it-IT"/>
              <a:t>C</a:t>
            </a:r>
          </a:p>
        </p:txBody>
      </p:sp>
      <p:sp>
        <p:nvSpPr>
          <p:cNvPr id="120872" name="AutoShape 40" descr="Linee orizzontali ravvicinate"/>
          <p:cNvSpPr>
            <a:spLocks noChangeArrowheads="1"/>
          </p:cNvSpPr>
          <p:nvPr/>
        </p:nvSpPr>
        <p:spPr bwMode="auto">
          <a:xfrm>
            <a:off x="2771775" y="2654300"/>
            <a:ext cx="1441450" cy="144462"/>
          </a:xfrm>
          <a:prstGeom prst="parallelogram">
            <a:avLst>
              <a:gd name="adj" fmla="val 0"/>
            </a:avLst>
          </a:prstGeom>
          <a:pattFill prst="narHorz">
            <a:fgClr>
              <a:srgbClr val="FF9933"/>
            </a:fgClr>
            <a:bgClr>
              <a:schemeClr val="bg1"/>
            </a:bgClr>
          </a:pattFill>
          <a:ln w="9525" algn="ctr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73" name="Line 41"/>
          <p:cNvSpPr>
            <a:spLocks noChangeShapeType="1"/>
          </p:cNvSpPr>
          <p:nvPr/>
        </p:nvSpPr>
        <p:spPr bwMode="auto">
          <a:xfrm flipH="1">
            <a:off x="2627313" y="1863725"/>
            <a:ext cx="576262" cy="714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2700338" y="1646237"/>
            <a:ext cx="14986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 sz="1400"/>
              <a:t>Front-end chips</a:t>
            </a:r>
          </a:p>
        </p:txBody>
      </p:sp>
      <p:sp>
        <p:nvSpPr>
          <p:cNvPr id="120875" name="Text Box 43"/>
          <p:cNvSpPr txBox="1">
            <a:spLocks noChangeArrowheads="1"/>
          </p:cNvSpPr>
          <p:nvPr/>
        </p:nvSpPr>
        <p:spPr bwMode="auto">
          <a:xfrm>
            <a:off x="2916238" y="2366962"/>
            <a:ext cx="1093787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 sz="1400"/>
              <a:t>Copper bus</a:t>
            </a:r>
          </a:p>
        </p:txBody>
      </p:sp>
      <p:sp>
        <p:nvSpPr>
          <p:cNvPr id="120876" name="Text Box 44"/>
          <p:cNvSpPr txBox="1">
            <a:spLocks noChangeArrowheads="1"/>
          </p:cNvSpPr>
          <p:nvPr/>
        </p:nvSpPr>
        <p:spPr bwMode="auto">
          <a:xfrm>
            <a:off x="750888" y="1790700"/>
            <a:ext cx="12287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 sz="1200"/>
              <a:t>UPILEX+Cu (?)</a:t>
            </a:r>
          </a:p>
        </p:txBody>
      </p:sp>
      <p:sp>
        <p:nvSpPr>
          <p:cNvPr id="120877" name="Rectangle 45"/>
          <p:cNvSpPr>
            <a:spLocks noChangeArrowheads="1"/>
          </p:cNvSpPr>
          <p:nvPr/>
        </p:nvSpPr>
        <p:spPr bwMode="auto">
          <a:xfrm>
            <a:off x="4211638" y="1862137"/>
            <a:ext cx="1439862" cy="1081088"/>
          </a:xfrm>
          <a:prstGeom prst="rect">
            <a:avLst/>
          </a:prstGeom>
          <a:solidFill>
            <a:srgbClr val="008000"/>
          </a:soli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78" name="Text Box 46"/>
          <p:cNvSpPr txBox="1">
            <a:spLocks noChangeArrowheads="1"/>
          </p:cNvSpPr>
          <p:nvPr/>
        </p:nvSpPr>
        <p:spPr bwMode="auto">
          <a:xfrm>
            <a:off x="4138613" y="3016250"/>
            <a:ext cx="18732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it-IT" sz="1600"/>
              <a:t>Transition card</a:t>
            </a:r>
          </a:p>
        </p:txBody>
      </p:sp>
      <p:sp>
        <p:nvSpPr>
          <p:cNvPr id="120879" name="Line 47"/>
          <p:cNvSpPr>
            <a:spLocks noChangeShapeType="1"/>
          </p:cNvSpPr>
          <p:nvPr/>
        </p:nvSpPr>
        <p:spPr bwMode="auto">
          <a:xfrm>
            <a:off x="2916238" y="29432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0880" name="Straight Connector 40"/>
          <p:cNvCxnSpPr>
            <a:cxnSpLocks noChangeShapeType="1"/>
          </p:cNvCxnSpPr>
          <p:nvPr/>
        </p:nvCxnSpPr>
        <p:spPr bwMode="auto">
          <a:xfrm>
            <a:off x="5435600" y="2438400"/>
            <a:ext cx="787400" cy="95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881" name="Rectangle 31"/>
          <p:cNvSpPr>
            <a:spLocks noChangeArrowheads="1"/>
          </p:cNvSpPr>
          <p:nvPr/>
        </p:nvSpPr>
        <p:spPr bwMode="auto">
          <a:xfrm>
            <a:off x="6130925" y="2366962"/>
            <a:ext cx="358775" cy="1428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82" name="Rectangle 50"/>
          <p:cNvSpPr>
            <a:spLocks noChangeArrowheads="1"/>
          </p:cNvSpPr>
          <p:nvPr/>
        </p:nvSpPr>
        <p:spPr bwMode="auto">
          <a:xfrm>
            <a:off x="4572000" y="2366962"/>
            <a:ext cx="720725" cy="287338"/>
          </a:xfrm>
          <a:prstGeom prst="rect">
            <a:avLst/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it-IT" sz="1200"/>
              <a:t>Serdes </a:t>
            </a:r>
          </a:p>
          <a:p>
            <a:pPr marL="342900" indent="-342900"/>
            <a:r>
              <a:rPr lang="it-IT" sz="1200"/>
              <a:t>or FPGA</a:t>
            </a:r>
          </a:p>
        </p:txBody>
      </p:sp>
      <p:sp>
        <p:nvSpPr>
          <p:cNvPr id="120883" name="Rectangle 31"/>
          <p:cNvSpPr>
            <a:spLocks noChangeArrowheads="1"/>
          </p:cNvSpPr>
          <p:nvPr/>
        </p:nvSpPr>
        <p:spPr bwMode="auto">
          <a:xfrm>
            <a:off x="5437188" y="2366962"/>
            <a:ext cx="358775" cy="1428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20884" name="Line 22"/>
          <p:cNvSpPr>
            <a:spLocks noChangeShapeType="1"/>
          </p:cNvSpPr>
          <p:nvPr/>
        </p:nvSpPr>
        <p:spPr bwMode="auto">
          <a:xfrm>
            <a:off x="179388" y="3735387"/>
            <a:ext cx="300990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85" name="Rectangle 53"/>
          <p:cNvSpPr>
            <a:spLocks noChangeArrowheads="1"/>
          </p:cNvSpPr>
          <p:nvPr/>
        </p:nvSpPr>
        <p:spPr bwMode="auto">
          <a:xfrm>
            <a:off x="8027988" y="2366962"/>
            <a:ext cx="936625" cy="576263"/>
          </a:xfrm>
          <a:prstGeom prst="rect">
            <a:avLst/>
          </a:prstGeom>
          <a:solidFill>
            <a:srgbClr val="FF99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/>
            <a:r>
              <a:rPr lang="it-IT"/>
              <a:t>ROM</a:t>
            </a:r>
          </a:p>
        </p:txBody>
      </p:sp>
      <p:sp>
        <p:nvSpPr>
          <p:cNvPr id="120887" name="Rectangle 7"/>
          <p:cNvSpPr>
            <a:spLocks noChangeArrowheads="1"/>
          </p:cNvSpPr>
          <p:nvPr/>
        </p:nvSpPr>
        <p:spPr bwMode="auto">
          <a:xfrm>
            <a:off x="7742238" y="2438400"/>
            <a:ext cx="358775" cy="142875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4078" y="4572000"/>
            <a:ext cx="8302722" cy="16312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Work concentrated on 	</a:t>
            </a:r>
            <a:r>
              <a:rPr lang="en-US" sz="2000" b="1" dirty="0" smtClean="0">
                <a:sym typeface="Wingdings" pitchFamily="2" charset="2"/>
              </a:rPr>
              <a:t> </a:t>
            </a:r>
            <a:r>
              <a:rPr lang="en-US" sz="2000" b="1" dirty="0" err="1" smtClean="0">
                <a:sym typeface="Wingdings" pitchFamily="2" charset="2"/>
              </a:rPr>
              <a:t>fanout</a:t>
            </a:r>
            <a:r>
              <a:rPr lang="en-US" sz="2000" b="1" dirty="0" smtClean="0">
                <a:sym typeface="Wingdings" pitchFamily="2" charset="2"/>
              </a:rPr>
              <a:t> (layer0)</a:t>
            </a:r>
          </a:p>
          <a:p>
            <a:r>
              <a:rPr lang="en-US" sz="2000" b="1" dirty="0">
                <a:sym typeface="Wingdings" pitchFamily="2" charset="2"/>
              </a:rPr>
              <a:t>	</a:t>
            </a:r>
            <a:r>
              <a:rPr lang="en-US" sz="2000" b="1" dirty="0" smtClean="0">
                <a:sym typeface="Wingdings" pitchFamily="2" charset="2"/>
              </a:rPr>
              <a:t>		 Copper bus </a:t>
            </a:r>
            <a:r>
              <a:rPr lang="en-US" sz="2000" b="1" dirty="0" err="1" smtClean="0">
                <a:sym typeface="Wingdings" pitchFamily="2" charset="2"/>
              </a:rPr>
              <a:t>vs</a:t>
            </a:r>
            <a:r>
              <a:rPr lang="en-US" sz="2000" b="1" dirty="0" smtClean="0">
                <a:sym typeface="Wingdings" pitchFamily="2" charset="2"/>
              </a:rPr>
              <a:t> Bundle of magnet wires</a:t>
            </a:r>
          </a:p>
          <a:p>
            <a:r>
              <a:rPr lang="en-US" sz="2000" b="1" dirty="0">
                <a:sym typeface="Wingdings" pitchFamily="2" charset="2"/>
              </a:rPr>
              <a:t>	</a:t>
            </a:r>
            <a:r>
              <a:rPr lang="en-US" sz="2000" b="1" dirty="0" smtClean="0">
                <a:sym typeface="Wingdings" pitchFamily="2" charset="2"/>
              </a:rPr>
              <a:t>		 Data transmission on Copper bus</a:t>
            </a:r>
          </a:p>
          <a:p>
            <a:r>
              <a:rPr lang="en-US" sz="2000" b="1" dirty="0">
                <a:sym typeface="Wingdings" pitchFamily="2" charset="2"/>
              </a:rPr>
              <a:t>	</a:t>
            </a:r>
            <a:r>
              <a:rPr lang="en-US" sz="2000" b="1" dirty="0" smtClean="0">
                <a:sym typeface="Wingdings" pitchFamily="2" charset="2"/>
              </a:rPr>
              <a:t>			- specifications</a:t>
            </a:r>
          </a:p>
          <a:p>
            <a:r>
              <a:rPr lang="en-US" sz="2000" b="1" dirty="0">
                <a:sym typeface="Wingdings" pitchFamily="2" charset="2"/>
              </a:rPr>
              <a:t>	</a:t>
            </a:r>
            <a:r>
              <a:rPr lang="en-US" sz="2000" b="1" dirty="0" smtClean="0">
                <a:sym typeface="Wingdings" pitchFamily="2" charset="2"/>
              </a:rPr>
              <a:t>		 better estimate of “power lines” on Copper bus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489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 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Phone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Fanout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(layer 0)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8956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2F26A4"/>
                </a:solidFill>
                <a:sym typeface="Wingdings" pitchFamily="2" charset="2"/>
              </a:rPr>
              <a:t> Design progressing on </a:t>
            </a:r>
            <a:r>
              <a:rPr lang="en-US" sz="2000" dirty="0" smtClean="0">
                <a:solidFill>
                  <a:srgbClr val="2F26A4"/>
                </a:solidFill>
              </a:rPr>
              <a:t>Aluminum/</a:t>
            </a:r>
            <a:r>
              <a:rPr lang="en-US" sz="2000" dirty="0" err="1" smtClean="0">
                <a:solidFill>
                  <a:srgbClr val="2F26A4"/>
                </a:solidFill>
              </a:rPr>
              <a:t>Kapton</a:t>
            </a:r>
            <a:r>
              <a:rPr lang="en-US" sz="2000" dirty="0" smtClean="0">
                <a:solidFill>
                  <a:srgbClr val="2F26A4"/>
                </a:solidFill>
              </a:rPr>
              <a:t> </a:t>
            </a:r>
            <a:r>
              <a:rPr lang="en-US" sz="2000" dirty="0" smtClean="0">
                <a:solidFill>
                  <a:srgbClr val="2F26A4"/>
                </a:solidFill>
              </a:rPr>
              <a:t>2 layer </a:t>
            </a:r>
            <a:r>
              <a:rPr lang="en-US" sz="2000" dirty="0" err="1" smtClean="0">
                <a:solidFill>
                  <a:srgbClr val="2F26A4"/>
                </a:solidFill>
              </a:rPr>
              <a:t>fanout</a:t>
            </a:r>
            <a:endParaRPr lang="en-US" sz="2000" dirty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err="1" smtClean="0">
                <a:solidFill>
                  <a:srgbClr val="2F26A4"/>
                </a:solidFill>
              </a:rPr>
              <a:t>Fanout</a:t>
            </a:r>
            <a:r>
              <a:rPr lang="en-US" dirty="0" smtClean="0">
                <a:solidFill>
                  <a:srgbClr val="2F26A4"/>
                </a:solidFill>
              </a:rPr>
              <a:t> min</a:t>
            </a:r>
            <a:r>
              <a:rPr lang="en-US" dirty="0" smtClean="0">
                <a:solidFill>
                  <a:srgbClr val="2F26A4"/>
                </a:solidFill>
              </a:rPr>
              <a:t>. pitch is </a:t>
            </a:r>
            <a:r>
              <a:rPr lang="en-US" dirty="0" smtClean="0">
                <a:solidFill>
                  <a:srgbClr val="2F26A4"/>
                </a:solidFill>
              </a:rPr>
              <a:t>80 um</a:t>
            </a:r>
          </a:p>
          <a:p>
            <a:pPr marL="800100" lvl="1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Bonding </a:t>
            </a:r>
            <a:r>
              <a:rPr lang="en-US" sz="1600" dirty="0" smtClean="0">
                <a:solidFill>
                  <a:srgbClr val="2F26A4"/>
                </a:solidFill>
              </a:rPr>
              <a:t>always toward detector side (Stefano/</a:t>
            </a:r>
            <a:r>
              <a:rPr lang="en-US" sz="1600" dirty="0" err="1" smtClean="0">
                <a:solidFill>
                  <a:srgbClr val="2F26A4"/>
                </a:solidFill>
              </a:rPr>
              <a:t>Filippo</a:t>
            </a:r>
            <a:r>
              <a:rPr lang="en-US" sz="1600" dirty="0" smtClean="0">
                <a:solidFill>
                  <a:srgbClr val="2F26A4"/>
                </a:solidFill>
              </a:rPr>
              <a:t> concern resolved)</a:t>
            </a:r>
          </a:p>
          <a:p>
            <a:pPr marL="1257300" lvl="2" indent="-342900">
              <a:buFont typeface="Wingdings"/>
              <a:buChar char="à"/>
            </a:pPr>
            <a:r>
              <a:rPr lang="en-US" sz="1600" dirty="0" err="1" smtClean="0">
                <a:solidFill>
                  <a:srgbClr val="2F26A4"/>
                </a:solidFill>
              </a:rPr>
              <a:t>Fanout</a:t>
            </a:r>
            <a:r>
              <a:rPr lang="en-US" sz="1600" dirty="0" smtClean="0">
                <a:solidFill>
                  <a:srgbClr val="2F26A4"/>
                </a:solidFill>
              </a:rPr>
              <a:t> resistance </a:t>
            </a:r>
            <a:r>
              <a:rPr lang="en-US" sz="1600" dirty="0" smtClean="0">
                <a:solidFill>
                  <a:srgbClr val="2F26A4"/>
                </a:solidFill>
              </a:rPr>
              <a:t>first estimate ~ 0.8 ohm/cm (assuming Aluminum resistivity ~ 33 </a:t>
            </a:r>
            <a:r>
              <a:rPr lang="pt-BR" sz="1600" dirty="0"/>
              <a:t>ohm x metro x </a:t>
            </a:r>
            <a:r>
              <a:rPr lang="pt-BR" sz="1600" dirty="0" smtClean="0"/>
              <a:t>10</a:t>
            </a:r>
            <a:r>
              <a:rPr lang="pt-BR" sz="1600" baseline="30000" dirty="0" smtClean="0"/>
              <a:t>-9</a:t>
            </a:r>
            <a:r>
              <a:rPr lang="en-US" sz="1600" dirty="0" smtClean="0">
                <a:solidFill>
                  <a:srgbClr val="2F26A4"/>
                </a:solidFill>
              </a:rPr>
              <a:t>)</a:t>
            </a:r>
          </a:p>
          <a:p>
            <a:pPr marL="1257300" lvl="2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Narrow </a:t>
            </a:r>
            <a:r>
              <a:rPr lang="en-US" sz="1600" dirty="0" smtClean="0">
                <a:solidFill>
                  <a:srgbClr val="2F26A4"/>
                </a:solidFill>
              </a:rPr>
              <a:t>pitch needed over a length of  ~ </a:t>
            </a:r>
            <a:r>
              <a:rPr lang="en-US" sz="1600" dirty="0" smtClean="0">
                <a:solidFill>
                  <a:srgbClr val="2F26A4"/>
                </a:solidFill>
              </a:rPr>
              <a:t>40 mm</a:t>
            </a:r>
          </a:p>
          <a:p>
            <a:pPr marL="1714500" lvl="3" indent="-342900">
              <a:buFont typeface="Wingdings"/>
              <a:buChar char="à"/>
            </a:pPr>
            <a:r>
              <a:rPr lang="en-US" sz="1600" dirty="0" err="1" smtClean="0">
                <a:solidFill>
                  <a:srgbClr val="2F26A4"/>
                </a:solidFill>
              </a:rPr>
              <a:t>Cern</a:t>
            </a:r>
            <a:r>
              <a:rPr lang="en-US" sz="1600" dirty="0" smtClean="0">
                <a:solidFill>
                  <a:srgbClr val="2F26A4"/>
                </a:solidFill>
              </a:rPr>
              <a:t> suggestions:</a:t>
            </a:r>
          </a:p>
          <a:p>
            <a:pPr marL="2628900" lvl="5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minimize the area where the pitch is 80 um</a:t>
            </a:r>
          </a:p>
          <a:p>
            <a:pPr marL="3086100" lvl="6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Perform a test on one layer to verify reliability/consistency of pitch</a:t>
            </a:r>
          </a:p>
          <a:p>
            <a:pPr marL="3086100" lvl="6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Concern about bending such a fine lines (perform resistance test before and after bending) on first sample</a:t>
            </a:r>
          </a:p>
          <a:p>
            <a:pPr marL="2628900" lvl="5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Spread lines before reaching bonding</a:t>
            </a:r>
            <a:endParaRPr lang="en-US" sz="1600" dirty="0" smtClean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en-US" sz="1600" dirty="0" smtClean="0">
                <a:solidFill>
                  <a:srgbClr val="2F26A4"/>
                </a:solidFill>
              </a:rPr>
              <a:t>Overall </a:t>
            </a:r>
            <a:r>
              <a:rPr lang="en-US" sz="1600" dirty="0" err="1" smtClean="0">
                <a:solidFill>
                  <a:srgbClr val="2F26A4"/>
                </a:solidFill>
              </a:rPr>
              <a:t>fanout</a:t>
            </a:r>
            <a:r>
              <a:rPr lang="en-US" sz="1600" dirty="0" smtClean="0">
                <a:solidFill>
                  <a:srgbClr val="2F26A4"/>
                </a:solidFill>
              </a:rPr>
              <a:t> </a:t>
            </a:r>
            <a:r>
              <a:rPr lang="en-US" sz="1600" dirty="0" smtClean="0">
                <a:solidFill>
                  <a:srgbClr val="2F26A4"/>
                </a:solidFill>
              </a:rPr>
              <a:t>width about 36 mm </a:t>
            </a:r>
            <a:r>
              <a:rPr lang="en-US" sz="1600" dirty="0" smtClean="0">
                <a:solidFill>
                  <a:srgbClr val="2F26A4"/>
                </a:solidFill>
                <a:sym typeface="Wingdings" pitchFamily="2" charset="2"/>
              </a:rPr>
              <a:t> To be verified in model</a:t>
            </a:r>
            <a:endParaRPr lang="en-US" sz="1600" dirty="0" smtClean="0">
              <a:solidFill>
                <a:srgbClr val="2F26A4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937260"/>
            <a:ext cx="2590800" cy="16439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20" y="914400"/>
            <a:ext cx="3048000" cy="201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74153" y="-154953"/>
            <a:ext cx="2966693" cy="541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52401"/>
            <a:ext cx="2082165" cy="15811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154079"/>
            <a:ext cx="4267200" cy="340255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1600200" y="2824506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410200" y="1676400"/>
            <a:ext cx="1371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848600" y="2971800"/>
            <a:ext cx="304800" cy="304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4801" y="3988475"/>
            <a:ext cx="39623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layout of the </a:t>
            </a:r>
            <a:r>
              <a:rPr lang="en-US" dirty="0" err="1" smtClean="0"/>
              <a:t>fanout</a:t>
            </a:r>
            <a:r>
              <a:rPr lang="en-US" dirty="0" smtClean="0"/>
              <a:t> requires</a:t>
            </a:r>
          </a:p>
          <a:p>
            <a:r>
              <a:rPr lang="en-US" dirty="0" smtClean="0"/>
              <a:t>~ 36 mm. It looks possible from the mechanical point of view, but we need to verify that carefully.</a:t>
            </a:r>
          </a:p>
          <a:p>
            <a:r>
              <a:rPr lang="en-US" dirty="0" smtClean="0"/>
              <a:t>If not, than we need to decrease the pitch. The real minimum pitch need to tested on first CERN sample.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362200" y="2071688"/>
            <a:ext cx="0" cy="7477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10400" y="2658367"/>
            <a:ext cx="1979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Mimimum</a:t>
            </a:r>
            <a:r>
              <a:rPr lang="en-US" sz="1400" dirty="0" smtClean="0"/>
              <a:t> pitch ~ 80 um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6019082" y="2364140"/>
            <a:ext cx="285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Simple geometry requested by CERN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3886201" y="304800"/>
            <a:ext cx="281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Output connector (originally 64 pins reduced to 50 pins. Should carry all copper lines (up to 11 LVDS + power LV and HV maybe).</a:t>
            </a:r>
          </a:p>
          <a:p>
            <a:r>
              <a:rPr lang="en-US" sz="1400" dirty="0" smtClean="0"/>
              <a:t>Pins will increase in outer layers !!!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438400" y="223209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29 </a:t>
            </a:r>
            <a:r>
              <a:rPr lang="en-US" sz="1400" dirty="0"/>
              <a:t>m</a:t>
            </a:r>
            <a:r>
              <a:rPr lang="en-US" sz="1400" dirty="0" smtClean="0"/>
              <a:t>m</a:t>
            </a:r>
            <a:endParaRPr lang="en-US" sz="1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048000" y="1437620"/>
            <a:ext cx="1828800" cy="619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8600" y="914400"/>
            <a:ext cx="3317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clear why hybrid sides are not </a:t>
            </a:r>
            <a:r>
              <a:rPr lang="en-US" sz="1400" dirty="0" err="1" smtClean="0"/>
              <a:t>parrallel</a:t>
            </a:r>
            <a:endParaRPr lang="en-US" sz="1400" dirty="0" smtClean="0"/>
          </a:p>
          <a:p>
            <a:r>
              <a:rPr lang="en-US" sz="1400" dirty="0" smtClean="0"/>
              <a:t>Larger pitch used near IC (~ 100 um)</a:t>
            </a:r>
            <a:endParaRPr lang="en-US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048000" y="1437620"/>
            <a:ext cx="1066800" cy="948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671060" y="2598931"/>
            <a:ext cx="228600" cy="118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886201" y="2717803"/>
            <a:ext cx="800099" cy="8635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418121" y="3585493"/>
            <a:ext cx="849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Serializer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93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Mauro Citterio - SVT Phone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1905000"/>
            <a:ext cx="7315200" cy="24787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19870"/>
            <a:ext cx="2082165" cy="15811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05200" y="533400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Output connector (originally 64 pins reduced to 50 pins. </a:t>
            </a:r>
          </a:p>
          <a:p>
            <a:r>
              <a:rPr lang="en-US" sz="1400" dirty="0" smtClean="0"/>
              <a:t>To be able to fit in the transition card</a:t>
            </a:r>
            <a:endParaRPr lang="en-US" sz="1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86400" y="1295400"/>
            <a:ext cx="15240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57600" y="5218093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Increasing pins, means increased connector size </a:t>
            </a:r>
            <a:r>
              <a:rPr lang="en-US" sz="1400" dirty="0" smtClean="0">
                <a:sym typeface="Wingdings" pitchFamily="2" charset="2"/>
              </a:rPr>
              <a:t> we will need to make space not only for the connector, but also for the cable itself !!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552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Phone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HDI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914400"/>
            <a:ext cx="61899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Layer 0 HDI dimensions</a:t>
            </a:r>
            <a:endParaRPr lang="en-US" dirty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We should “freeze” the dimensions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 have started to draw a real “schematic and layout”.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 am planning to have it completed by </a:t>
            </a:r>
            <a:r>
              <a:rPr lang="en-US" dirty="0" err="1" smtClean="0">
                <a:solidFill>
                  <a:srgbClr val="2F26A4"/>
                </a:solidFill>
              </a:rPr>
              <a:t>Frascati</a:t>
            </a:r>
            <a:r>
              <a:rPr lang="en-US" dirty="0" smtClean="0">
                <a:solidFill>
                  <a:srgbClr val="2F26A4"/>
                </a:solidFill>
              </a:rPr>
              <a:t> meeting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In the coming days we should agree on some “tentative” pad layout</a:t>
            </a:r>
            <a:endParaRPr lang="en-US" dirty="0" smtClean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No show-stopper up to now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Still need to understand if we need to “shielding between LVDS lines close to the connector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Clock routing not yet addressed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Number </a:t>
            </a:r>
            <a:r>
              <a:rPr lang="en-US" dirty="0" smtClean="0">
                <a:solidFill>
                  <a:srgbClr val="2F26A4"/>
                </a:solidFill>
              </a:rPr>
              <a:t>of layers </a:t>
            </a:r>
            <a:r>
              <a:rPr lang="en-US" dirty="0" smtClean="0">
                <a:solidFill>
                  <a:srgbClr val="2F26A4"/>
                </a:solidFill>
              </a:rPr>
              <a:t>seems similar </a:t>
            </a:r>
            <a:r>
              <a:rPr lang="en-US" dirty="0" smtClean="0">
                <a:solidFill>
                  <a:srgbClr val="2F26A4"/>
                </a:solidFill>
              </a:rPr>
              <a:t>to Babar </a:t>
            </a:r>
            <a:r>
              <a:rPr lang="en-US" dirty="0" smtClean="0">
                <a:solidFill>
                  <a:srgbClr val="2F26A4"/>
                </a:solidFill>
              </a:rPr>
              <a:t>HDI</a:t>
            </a:r>
          </a:p>
          <a:p>
            <a:pPr marL="800100" lvl="1" indent="-342900">
              <a:buFont typeface="Wingdings"/>
              <a:buChar char="à"/>
            </a:pPr>
            <a:endParaRPr lang="en-US" dirty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Summary of LVDS lines</a:t>
            </a:r>
            <a:endParaRPr lang="en-US" dirty="0" smtClean="0">
              <a:solidFill>
                <a:srgbClr val="2F26A4"/>
              </a:solidFill>
            </a:endParaRPr>
          </a:p>
          <a:p>
            <a:pPr marL="2628900" lvl="5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3 </a:t>
            </a:r>
            <a:r>
              <a:rPr lang="en-US" dirty="0">
                <a:solidFill>
                  <a:srgbClr val="2F26A4"/>
                </a:solidFill>
              </a:rPr>
              <a:t>clocks (System clock, Time Stamp clock, readout clock)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1 </a:t>
            </a:r>
            <a:r>
              <a:rPr lang="en-US" dirty="0" smtClean="0">
                <a:solidFill>
                  <a:srgbClr val="2F26A4"/>
                </a:solidFill>
              </a:rPr>
              <a:t>REG </a:t>
            </a:r>
            <a:r>
              <a:rPr lang="en-US" dirty="0">
                <a:solidFill>
                  <a:srgbClr val="2F26A4"/>
                </a:solidFill>
              </a:rPr>
              <a:t>In 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1 REG out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1 </a:t>
            </a:r>
            <a:r>
              <a:rPr lang="en-US" dirty="0" smtClean="0">
                <a:solidFill>
                  <a:srgbClr val="2F26A4"/>
                </a:solidFill>
              </a:rPr>
              <a:t>Reset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>
                <a:solidFill>
                  <a:srgbClr val="2F26A4"/>
                </a:solidFill>
              </a:rPr>
              <a:t>1 </a:t>
            </a:r>
            <a:r>
              <a:rPr lang="en-US" dirty="0" smtClean="0">
                <a:solidFill>
                  <a:srgbClr val="2F26A4"/>
                </a:solidFill>
              </a:rPr>
              <a:t>Trigger</a:t>
            </a:r>
          </a:p>
          <a:p>
            <a:pPr marL="2628900" lvl="5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4 Data lines</a:t>
            </a:r>
            <a:endParaRPr lang="en-US" dirty="0">
              <a:solidFill>
                <a:srgbClr val="2F26A4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248400" y="152401"/>
            <a:ext cx="2638773" cy="3779338"/>
            <a:chOff x="3794077" y="2079607"/>
            <a:chExt cx="2880000" cy="4320001"/>
          </a:xfrm>
        </p:grpSpPr>
        <p:grpSp>
          <p:nvGrpSpPr>
            <p:cNvPr id="9" name="Gruppo 231"/>
            <p:cNvGrpSpPr/>
            <p:nvPr/>
          </p:nvGrpSpPr>
          <p:grpSpPr>
            <a:xfrm>
              <a:off x="3794077" y="2079607"/>
              <a:ext cx="2880000" cy="4320001"/>
              <a:chOff x="3794077" y="2388357"/>
              <a:chExt cx="2880000" cy="4320001"/>
            </a:xfrm>
          </p:grpSpPr>
          <p:sp>
            <p:nvSpPr>
              <p:cNvPr id="28" name="Rettangolo 8"/>
              <p:cNvSpPr/>
              <p:nvPr/>
            </p:nvSpPr>
            <p:spPr bwMode="auto">
              <a:xfrm>
                <a:off x="3794077" y="2388358"/>
                <a:ext cx="2880000" cy="4320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29" name="Rettangolo 9"/>
              <p:cNvSpPr/>
              <p:nvPr/>
            </p:nvSpPr>
            <p:spPr bwMode="auto">
              <a:xfrm>
                <a:off x="3794077" y="2388357"/>
                <a:ext cx="2880000" cy="4320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30" name="Rettangolo 12"/>
              <p:cNvSpPr/>
              <p:nvPr/>
            </p:nvSpPr>
            <p:spPr bwMode="auto">
              <a:xfrm>
                <a:off x="6448507" y="2488758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grpSp>
            <p:nvGrpSpPr>
              <p:cNvPr id="31" name="Gruppo 93"/>
              <p:cNvGrpSpPr/>
              <p:nvPr/>
            </p:nvGrpSpPr>
            <p:grpSpPr>
              <a:xfrm>
                <a:off x="3832531" y="2441052"/>
                <a:ext cx="192195" cy="2111008"/>
                <a:chOff x="3832531" y="2456954"/>
                <a:chExt cx="192195" cy="4207448"/>
              </a:xfrm>
            </p:grpSpPr>
            <p:grpSp>
              <p:nvGrpSpPr>
                <p:cNvPr id="166" name="Gruppo 25"/>
                <p:cNvGrpSpPr/>
                <p:nvPr/>
              </p:nvGrpSpPr>
              <p:grpSpPr>
                <a:xfrm>
                  <a:off x="3832531" y="2456954"/>
                  <a:ext cx="178920" cy="751390"/>
                  <a:chOff x="3832531" y="2456954"/>
                  <a:chExt cx="178920" cy="751390"/>
                </a:xfrm>
              </p:grpSpPr>
              <p:grpSp>
                <p:nvGrpSpPr>
                  <p:cNvPr id="233" name="Gruppo 17"/>
                  <p:cNvGrpSpPr/>
                  <p:nvPr/>
                </p:nvGrpSpPr>
                <p:grpSpPr>
                  <a:xfrm>
                    <a:off x="3832531" y="2456954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241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45" name="Rettangolo 1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46" name="Rettangolo 1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242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43" name="Rettangolo 15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44" name="Rettangolo 16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234" name="Gruppo 18"/>
                  <p:cNvGrpSpPr/>
                  <p:nvPr/>
                </p:nvGrpSpPr>
                <p:grpSpPr>
                  <a:xfrm>
                    <a:off x="3833862" y="2839933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235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39" name="Rettangolo 23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40" name="Rettangolo 24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236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37" name="Rettangolo 21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38" name="Rettangolo 22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167" name="Gruppo 26"/>
                <p:cNvGrpSpPr/>
                <p:nvPr/>
              </p:nvGrpSpPr>
              <p:grpSpPr>
                <a:xfrm>
                  <a:off x="3833862" y="3221581"/>
                  <a:ext cx="178920" cy="751390"/>
                  <a:chOff x="3832531" y="2456954"/>
                  <a:chExt cx="178920" cy="751390"/>
                </a:xfrm>
              </p:grpSpPr>
              <p:grpSp>
                <p:nvGrpSpPr>
                  <p:cNvPr id="219" name="Gruppo 17"/>
                  <p:cNvGrpSpPr/>
                  <p:nvPr/>
                </p:nvGrpSpPr>
                <p:grpSpPr>
                  <a:xfrm>
                    <a:off x="3832531" y="2456954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227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31" name="Rettangolo 1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32" name="Rettangolo 1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228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29" name="Rettangolo 37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30" name="Rettangolo 38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220" name="Gruppo 18"/>
                  <p:cNvGrpSpPr/>
                  <p:nvPr/>
                </p:nvGrpSpPr>
                <p:grpSpPr>
                  <a:xfrm>
                    <a:off x="3833862" y="2839933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221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25" name="Rettangolo 33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26" name="Rettangolo 34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222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23" name="Rettangolo 31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24" name="Rettangolo 32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168" name="Gruppo 41"/>
                <p:cNvGrpSpPr/>
                <p:nvPr/>
              </p:nvGrpSpPr>
              <p:grpSpPr>
                <a:xfrm>
                  <a:off x="3841813" y="3992828"/>
                  <a:ext cx="178920" cy="751390"/>
                  <a:chOff x="3832531" y="2456954"/>
                  <a:chExt cx="178920" cy="751390"/>
                </a:xfrm>
              </p:grpSpPr>
              <p:grpSp>
                <p:nvGrpSpPr>
                  <p:cNvPr id="205" name="Gruppo 17"/>
                  <p:cNvGrpSpPr/>
                  <p:nvPr/>
                </p:nvGrpSpPr>
                <p:grpSpPr>
                  <a:xfrm>
                    <a:off x="3832531" y="2456954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213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17" name="Rettangolo 1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18" name="Rettangolo 1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214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15" name="Rettangolo 52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16" name="Rettangolo 53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206" name="Gruppo 18"/>
                  <p:cNvGrpSpPr/>
                  <p:nvPr/>
                </p:nvGrpSpPr>
                <p:grpSpPr>
                  <a:xfrm>
                    <a:off x="3833862" y="2839933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207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11" name="Rettangolo 48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12" name="Rettangolo 49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208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09" name="Rettangolo 46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10" name="Rettangolo 47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169" name="Gruppo 56"/>
                <p:cNvGrpSpPr/>
                <p:nvPr/>
              </p:nvGrpSpPr>
              <p:grpSpPr>
                <a:xfrm>
                  <a:off x="3843144" y="4757455"/>
                  <a:ext cx="178920" cy="751390"/>
                  <a:chOff x="3832531" y="2456954"/>
                  <a:chExt cx="178920" cy="751390"/>
                </a:xfrm>
              </p:grpSpPr>
              <p:grpSp>
                <p:nvGrpSpPr>
                  <p:cNvPr id="191" name="Gruppo 57"/>
                  <p:cNvGrpSpPr/>
                  <p:nvPr/>
                </p:nvGrpSpPr>
                <p:grpSpPr>
                  <a:xfrm>
                    <a:off x="3832531" y="2456954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99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03" name="Rettangolo 1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04" name="Rettangolo 1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200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201" name="Rettangolo 67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202" name="Rettangolo 68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92" name="Gruppo 58"/>
                  <p:cNvGrpSpPr/>
                  <p:nvPr/>
                </p:nvGrpSpPr>
                <p:grpSpPr>
                  <a:xfrm>
                    <a:off x="3833862" y="2839933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93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97" name="Rettangolo 63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98" name="Rettangolo 64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94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95" name="Rettangolo 61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96" name="Rettangolo 62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170" name="Gruppo 57"/>
                <p:cNvGrpSpPr/>
                <p:nvPr/>
              </p:nvGrpSpPr>
              <p:grpSpPr>
                <a:xfrm>
                  <a:off x="3844475" y="5530033"/>
                  <a:ext cx="177589" cy="368411"/>
                  <a:chOff x="3832531" y="2456954"/>
                  <a:chExt cx="177589" cy="368411"/>
                </a:xfrm>
              </p:grpSpPr>
              <p:grpSp>
                <p:nvGrpSpPr>
                  <p:cNvPr id="185" name="Gruppo 13"/>
                  <p:cNvGrpSpPr/>
                  <p:nvPr/>
                </p:nvGrpSpPr>
                <p:grpSpPr>
                  <a:xfrm>
                    <a:off x="3832531" y="2456954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89" name="Rettangolo 10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90" name="Rettangolo 11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  <p:grpSp>
                <p:nvGrpSpPr>
                  <p:cNvPr id="186" name="Gruppo 14"/>
                  <p:cNvGrpSpPr/>
                  <p:nvPr/>
                </p:nvGrpSpPr>
                <p:grpSpPr>
                  <a:xfrm>
                    <a:off x="3833862" y="2649109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87" name="Rettangolo 82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88" name="Rettangolo 83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</p:grpSp>
            <p:grpSp>
              <p:nvGrpSpPr>
                <p:cNvPr id="171" name="Gruppo 58"/>
                <p:cNvGrpSpPr/>
                <p:nvPr/>
              </p:nvGrpSpPr>
              <p:grpSpPr>
                <a:xfrm>
                  <a:off x="3845806" y="5913012"/>
                  <a:ext cx="177589" cy="368411"/>
                  <a:chOff x="3832531" y="2456954"/>
                  <a:chExt cx="177589" cy="368411"/>
                </a:xfrm>
              </p:grpSpPr>
              <p:grpSp>
                <p:nvGrpSpPr>
                  <p:cNvPr id="179" name="Gruppo 13"/>
                  <p:cNvGrpSpPr/>
                  <p:nvPr/>
                </p:nvGrpSpPr>
                <p:grpSpPr>
                  <a:xfrm>
                    <a:off x="3832531" y="2456954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83" name="Rettangolo 78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84" name="Rettangolo 79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  <p:grpSp>
                <p:nvGrpSpPr>
                  <p:cNvPr id="180" name="Gruppo 14"/>
                  <p:cNvGrpSpPr/>
                  <p:nvPr/>
                </p:nvGrpSpPr>
                <p:grpSpPr>
                  <a:xfrm>
                    <a:off x="3833862" y="2649109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81" name="Rettangolo 76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82" name="Rettangolo 77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</p:grpSp>
            <p:grpSp>
              <p:nvGrpSpPr>
                <p:cNvPr id="172" name="Gruppo 58"/>
                <p:cNvGrpSpPr/>
                <p:nvPr/>
              </p:nvGrpSpPr>
              <p:grpSpPr>
                <a:xfrm>
                  <a:off x="3847137" y="6295991"/>
                  <a:ext cx="177589" cy="368411"/>
                  <a:chOff x="3832531" y="2456954"/>
                  <a:chExt cx="177589" cy="368411"/>
                </a:xfrm>
              </p:grpSpPr>
              <p:grpSp>
                <p:nvGrpSpPr>
                  <p:cNvPr id="173" name="Gruppo 13"/>
                  <p:cNvGrpSpPr/>
                  <p:nvPr/>
                </p:nvGrpSpPr>
                <p:grpSpPr>
                  <a:xfrm>
                    <a:off x="3832531" y="2456954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77" name="Rettangolo 91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78" name="Rettangolo 92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  <p:grpSp>
                <p:nvGrpSpPr>
                  <p:cNvPr id="174" name="Gruppo 14"/>
                  <p:cNvGrpSpPr/>
                  <p:nvPr/>
                </p:nvGrpSpPr>
                <p:grpSpPr>
                  <a:xfrm>
                    <a:off x="3833862" y="2649109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75" name="Rettangolo 89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76" name="Rettangolo 90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</p:grpSp>
          </p:grpSp>
          <p:grpSp>
            <p:nvGrpSpPr>
              <p:cNvPr id="32" name="Gruppo 94"/>
              <p:cNvGrpSpPr/>
              <p:nvPr/>
            </p:nvGrpSpPr>
            <p:grpSpPr>
              <a:xfrm>
                <a:off x="3857715" y="4557349"/>
                <a:ext cx="192195" cy="2111008"/>
                <a:chOff x="3832531" y="2456954"/>
                <a:chExt cx="192195" cy="4207448"/>
              </a:xfrm>
            </p:grpSpPr>
            <p:grpSp>
              <p:nvGrpSpPr>
                <p:cNvPr id="85" name="Gruppo 25"/>
                <p:cNvGrpSpPr/>
                <p:nvPr/>
              </p:nvGrpSpPr>
              <p:grpSpPr>
                <a:xfrm>
                  <a:off x="3832531" y="2456954"/>
                  <a:ext cx="178920" cy="751390"/>
                  <a:chOff x="3832531" y="2456954"/>
                  <a:chExt cx="178920" cy="751390"/>
                </a:xfrm>
              </p:grpSpPr>
              <p:grpSp>
                <p:nvGrpSpPr>
                  <p:cNvPr id="152" name="Gruppo 17"/>
                  <p:cNvGrpSpPr/>
                  <p:nvPr/>
                </p:nvGrpSpPr>
                <p:grpSpPr>
                  <a:xfrm>
                    <a:off x="3832531" y="2456954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60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64" name="Rettangolo 1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65" name="Rettangolo 1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61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62" name="Rettangolo 15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63" name="Rettangolo 16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53" name="Gruppo 18"/>
                  <p:cNvGrpSpPr/>
                  <p:nvPr/>
                </p:nvGrpSpPr>
                <p:grpSpPr>
                  <a:xfrm>
                    <a:off x="3833862" y="2839933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54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58" name="Rettangolo 168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59" name="Rettangolo 169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55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56" name="Rettangolo 21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57" name="Rettangolo 22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6" name="Gruppo 26"/>
                <p:cNvGrpSpPr/>
                <p:nvPr/>
              </p:nvGrpSpPr>
              <p:grpSpPr>
                <a:xfrm>
                  <a:off x="3833862" y="3221581"/>
                  <a:ext cx="178920" cy="751390"/>
                  <a:chOff x="3832531" y="2456954"/>
                  <a:chExt cx="178920" cy="751390"/>
                </a:xfrm>
              </p:grpSpPr>
              <p:grpSp>
                <p:nvGrpSpPr>
                  <p:cNvPr id="138" name="Gruppo 17"/>
                  <p:cNvGrpSpPr/>
                  <p:nvPr/>
                </p:nvGrpSpPr>
                <p:grpSpPr>
                  <a:xfrm>
                    <a:off x="3832531" y="2456954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46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50" name="Rettangolo 1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51" name="Rettangolo 1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47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48" name="Rettangolo 158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49" name="Rettangolo 159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39" name="Gruppo 18"/>
                  <p:cNvGrpSpPr/>
                  <p:nvPr/>
                </p:nvGrpSpPr>
                <p:grpSpPr>
                  <a:xfrm>
                    <a:off x="3833862" y="2839933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40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44" name="Rettangolo 154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45" name="Rettangolo 155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41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42" name="Rettangolo 152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43" name="Rettangolo 153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7" name="Gruppo 41"/>
                <p:cNvGrpSpPr/>
                <p:nvPr/>
              </p:nvGrpSpPr>
              <p:grpSpPr>
                <a:xfrm>
                  <a:off x="3841813" y="3992828"/>
                  <a:ext cx="178920" cy="751390"/>
                  <a:chOff x="3832531" y="2456954"/>
                  <a:chExt cx="178920" cy="751390"/>
                </a:xfrm>
              </p:grpSpPr>
              <p:grpSp>
                <p:nvGrpSpPr>
                  <p:cNvPr id="124" name="Gruppo 17"/>
                  <p:cNvGrpSpPr/>
                  <p:nvPr/>
                </p:nvGrpSpPr>
                <p:grpSpPr>
                  <a:xfrm>
                    <a:off x="3832531" y="2456954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32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36" name="Rettangolo 1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37" name="Rettangolo 1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33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34" name="Rettangolo 144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35" name="Rettangolo 145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25" name="Gruppo 18"/>
                  <p:cNvGrpSpPr/>
                  <p:nvPr/>
                </p:nvGrpSpPr>
                <p:grpSpPr>
                  <a:xfrm>
                    <a:off x="3833862" y="2839933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26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30" name="Rettangolo 14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31" name="Rettangolo 14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27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28" name="Rettangolo 138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29" name="Rettangolo 139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8" name="Gruppo 56"/>
                <p:cNvGrpSpPr/>
                <p:nvPr/>
              </p:nvGrpSpPr>
              <p:grpSpPr>
                <a:xfrm>
                  <a:off x="3843144" y="4757455"/>
                  <a:ext cx="178920" cy="751390"/>
                  <a:chOff x="3832531" y="2456954"/>
                  <a:chExt cx="178920" cy="751390"/>
                </a:xfrm>
              </p:grpSpPr>
              <p:grpSp>
                <p:nvGrpSpPr>
                  <p:cNvPr id="110" name="Gruppo 57"/>
                  <p:cNvGrpSpPr/>
                  <p:nvPr/>
                </p:nvGrpSpPr>
                <p:grpSpPr>
                  <a:xfrm>
                    <a:off x="3832531" y="2456954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18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22" name="Rettangolo 1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23" name="Rettangolo 1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19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20" name="Rettangolo 130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21" name="Rettangolo 131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11" name="Gruppo 58"/>
                  <p:cNvGrpSpPr/>
                  <p:nvPr/>
                </p:nvGrpSpPr>
                <p:grpSpPr>
                  <a:xfrm>
                    <a:off x="3833862" y="2839933"/>
                    <a:ext cx="177589" cy="368411"/>
                    <a:chOff x="3832531" y="2456954"/>
                    <a:chExt cx="177589" cy="368411"/>
                  </a:xfrm>
                </p:grpSpPr>
                <p:grpSp>
                  <p:nvGrpSpPr>
                    <p:cNvPr id="112" name="Gruppo 13"/>
                    <p:cNvGrpSpPr/>
                    <p:nvPr/>
                  </p:nvGrpSpPr>
                  <p:grpSpPr>
                    <a:xfrm>
                      <a:off x="3832531" y="2456954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16" name="Rettangolo 126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17" name="Rettangolo 127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  <p:grpSp>
                  <p:nvGrpSpPr>
                    <p:cNvPr id="113" name="Gruppo 14"/>
                    <p:cNvGrpSpPr/>
                    <p:nvPr/>
                  </p:nvGrpSpPr>
                  <p:grpSpPr>
                    <a:xfrm>
                      <a:off x="3833862" y="2649109"/>
                      <a:ext cx="176258" cy="176256"/>
                      <a:chOff x="3864335" y="2456954"/>
                      <a:chExt cx="176258" cy="176256"/>
                    </a:xfrm>
                  </p:grpSpPr>
                  <p:sp>
                    <p:nvSpPr>
                      <p:cNvPr id="114" name="Rettangolo 124"/>
                      <p:cNvSpPr/>
                      <p:nvPr/>
                    </p:nvSpPr>
                    <p:spPr bwMode="auto">
                      <a:xfrm>
                        <a:off x="3864335" y="2456954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  <p:sp>
                    <p:nvSpPr>
                      <p:cNvPr id="115" name="Rettangolo 125"/>
                      <p:cNvSpPr/>
                      <p:nvPr/>
                    </p:nvSpPr>
                    <p:spPr bwMode="auto">
                      <a:xfrm>
                        <a:off x="3921323" y="2553697"/>
                        <a:ext cx="119270" cy="79513"/>
                      </a:xfrm>
                      <a:prstGeom prst="rect">
                        <a:avLst/>
                      </a:prstGeom>
                      <a:solidFill>
                        <a:schemeClr val="bg1">
                          <a:alpha val="80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  <a:spAutoFit/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>
                            <a:srgbClr val="FFE107"/>
                          </a:buClr>
                          <a:buSzTx/>
                          <a:buFont typeface="Wingdings" charset="2"/>
                          <a:buNone/>
                          <a:tabLst/>
                        </a:pPr>
                        <a:endParaRPr kumimoji="0" lang="it-IT" sz="1600" b="0" i="1" u="sng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89" name="Gruppo 57"/>
                <p:cNvGrpSpPr/>
                <p:nvPr/>
              </p:nvGrpSpPr>
              <p:grpSpPr>
                <a:xfrm>
                  <a:off x="3844475" y="5530033"/>
                  <a:ext cx="177589" cy="368411"/>
                  <a:chOff x="3832531" y="2456954"/>
                  <a:chExt cx="177589" cy="368411"/>
                </a:xfrm>
              </p:grpSpPr>
              <p:grpSp>
                <p:nvGrpSpPr>
                  <p:cNvPr id="104" name="Gruppo 13"/>
                  <p:cNvGrpSpPr/>
                  <p:nvPr/>
                </p:nvGrpSpPr>
                <p:grpSpPr>
                  <a:xfrm>
                    <a:off x="3832531" y="2456954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08" name="Rettangolo 10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09" name="Rettangolo 11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  <p:grpSp>
                <p:nvGrpSpPr>
                  <p:cNvPr id="105" name="Gruppo 14"/>
                  <p:cNvGrpSpPr/>
                  <p:nvPr/>
                </p:nvGrpSpPr>
                <p:grpSpPr>
                  <a:xfrm>
                    <a:off x="3833862" y="2649109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06" name="Rettangolo 116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07" name="Rettangolo 117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</p:grpSp>
            <p:grpSp>
              <p:nvGrpSpPr>
                <p:cNvPr id="90" name="Gruppo 58"/>
                <p:cNvGrpSpPr/>
                <p:nvPr/>
              </p:nvGrpSpPr>
              <p:grpSpPr>
                <a:xfrm>
                  <a:off x="3845806" y="5913012"/>
                  <a:ext cx="177589" cy="368411"/>
                  <a:chOff x="3832531" y="2456954"/>
                  <a:chExt cx="177589" cy="368411"/>
                </a:xfrm>
              </p:grpSpPr>
              <p:grpSp>
                <p:nvGrpSpPr>
                  <p:cNvPr id="98" name="Gruppo 13"/>
                  <p:cNvGrpSpPr/>
                  <p:nvPr/>
                </p:nvGrpSpPr>
                <p:grpSpPr>
                  <a:xfrm>
                    <a:off x="3832531" y="2456954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02" name="Rettangolo 112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03" name="Rettangolo 113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  <p:grpSp>
                <p:nvGrpSpPr>
                  <p:cNvPr id="99" name="Gruppo 14"/>
                  <p:cNvGrpSpPr/>
                  <p:nvPr/>
                </p:nvGrpSpPr>
                <p:grpSpPr>
                  <a:xfrm>
                    <a:off x="3833862" y="2649109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100" name="Rettangolo 110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101" name="Rettangolo 111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</p:grpSp>
            <p:grpSp>
              <p:nvGrpSpPr>
                <p:cNvPr id="91" name="Gruppo 58"/>
                <p:cNvGrpSpPr/>
                <p:nvPr/>
              </p:nvGrpSpPr>
              <p:grpSpPr>
                <a:xfrm>
                  <a:off x="3847137" y="6295991"/>
                  <a:ext cx="177589" cy="368411"/>
                  <a:chOff x="3832531" y="2456954"/>
                  <a:chExt cx="177589" cy="368411"/>
                </a:xfrm>
              </p:grpSpPr>
              <p:grpSp>
                <p:nvGrpSpPr>
                  <p:cNvPr id="92" name="Gruppo 13"/>
                  <p:cNvGrpSpPr/>
                  <p:nvPr/>
                </p:nvGrpSpPr>
                <p:grpSpPr>
                  <a:xfrm>
                    <a:off x="3832531" y="2456954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96" name="Rettangolo 106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97" name="Rettangolo 107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  <p:grpSp>
                <p:nvGrpSpPr>
                  <p:cNvPr id="93" name="Gruppo 14"/>
                  <p:cNvGrpSpPr/>
                  <p:nvPr/>
                </p:nvGrpSpPr>
                <p:grpSpPr>
                  <a:xfrm>
                    <a:off x="3833862" y="2649109"/>
                    <a:ext cx="176258" cy="176256"/>
                    <a:chOff x="3864335" y="2456954"/>
                    <a:chExt cx="176258" cy="176256"/>
                  </a:xfrm>
                </p:grpSpPr>
                <p:sp>
                  <p:nvSpPr>
                    <p:cNvPr id="94" name="Rettangolo 104"/>
                    <p:cNvSpPr/>
                    <p:nvPr/>
                  </p:nvSpPr>
                  <p:spPr bwMode="auto">
                    <a:xfrm>
                      <a:off x="3864335" y="2456954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  <p:sp>
                  <p:nvSpPr>
                    <p:cNvPr id="95" name="Rettangolo 105"/>
                    <p:cNvSpPr/>
                    <p:nvPr/>
                  </p:nvSpPr>
                  <p:spPr bwMode="auto">
                    <a:xfrm>
                      <a:off x="3921323" y="2553697"/>
                      <a:ext cx="119270" cy="79513"/>
                    </a:xfrm>
                    <a:prstGeom prst="rect">
                      <a:avLst/>
                    </a:prstGeom>
                    <a:solidFill>
                      <a:schemeClr val="bg1">
                        <a:alpha val="80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  <a:spAutoFit/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E107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it-IT" sz="1600" b="0" i="1" u="sng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</a:endParaRPr>
                    </a:p>
                  </p:txBody>
                </p:sp>
              </p:grpSp>
            </p:grpSp>
          </p:grpSp>
          <p:sp>
            <p:nvSpPr>
              <p:cNvPr id="33" name="Rettangolo 176"/>
              <p:cNvSpPr/>
              <p:nvPr/>
            </p:nvSpPr>
            <p:spPr bwMode="auto">
              <a:xfrm>
                <a:off x="6449838" y="2641158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34" name="Rettangolo 177"/>
              <p:cNvSpPr/>
              <p:nvPr/>
            </p:nvSpPr>
            <p:spPr bwMode="auto">
              <a:xfrm>
                <a:off x="6449838" y="2784276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35" name="Rettangolo 178"/>
              <p:cNvSpPr/>
              <p:nvPr/>
            </p:nvSpPr>
            <p:spPr bwMode="auto">
              <a:xfrm>
                <a:off x="6451169" y="2936676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36" name="Rettangolo 179"/>
              <p:cNvSpPr/>
              <p:nvPr/>
            </p:nvSpPr>
            <p:spPr bwMode="auto">
              <a:xfrm>
                <a:off x="6449838" y="3078463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37" name="Rettangolo 180"/>
              <p:cNvSpPr/>
              <p:nvPr/>
            </p:nvSpPr>
            <p:spPr bwMode="auto">
              <a:xfrm>
                <a:off x="6451169" y="3230863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38" name="Rettangolo 181"/>
              <p:cNvSpPr/>
              <p:nvPr/>
            </p:nvSpPr>
            <p:spPr bwMode="auto">
              <a:xfrm>
                <a:off x="6451169" y="3373981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39" name="Rettangolo 182"/>
              <p:cNvSpPr/>
              <p:nvPr/>
            </p:nvSpPr>
            <p:spPr bwMode="auto">
              <a:xfrm>
                <a:off x="6452500" y="3526381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0" name="Rettangolo 183"/>
              <p:cNvSpPr/>
              <p:nvPr/>
            </p:nvSpPr>
            <p:spPr bwMode="auto">
              <a:xfrm>
                <a:off x="6457789" y="3658886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1" name="Rettangolo 184"/>
              <p:cNvSpPr/>
              <p:nvPr/>
            </p:nvSpPr>
            <p:spPr bwMode="auto">
              <a:xfrm>
                <a:off x="6459120" y="3811286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2" name="Rettangolo 185"/>
              <p:cNvSpPr/>
              <p:nvPr/>
            </p:nvSpPr>
            <p:spPr bwMode="auto">
              <a:xfrm>
                <a:off x="6459120" y="3954404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3" name="Rettangolo 186"/>
              <p:cNvSpPr/>
              <p:nvPr/>
            </p:nvSpPr>
            <p:spPr bwMode="auto">
              <a:xfrm>
                <a:off x="6460451" y="4106804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4" name="Rettangolo 187"/>
              <p:cNvSpPr/>
              <p:nvPr/>
            </p:nvSpPr>
            <p:spPr bwMode="auto">
              <a:xfrm>
                <a:off x="6459120" y="4248591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5" name="Rettangolo 188"/>
              <p:cNvSpPr/>
              <p:nvPr/>
            </p:nvSpPr>
            <p:spPr bwMode="auto">
              <a:xfrm>
                <a:off x="6460451" y="4400991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6" name="Rettangolo 189"/>
              <p:cNvSpPr/>
              <p:nvPr/>
            </p:nvSpPr>
            <p:spPr bwMode="auto">
              <a:xfrm>
                <a:off x="6460451" y="4544109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7" name="Rettangolo 190"/>
              <p:cNvSpPr/>
              <p:nvPr/>
            </p:nvSpPr>
            <p:spPr bwMode="auto">
              <a:xfrm>
                <a:off x="6461782" y="4696509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8" name="Rettangolo 191"/>
              <p:cNvSpPr/>
              <p:nvPr/>
            </p:nvSpPr>
            <p:spPr bwMode="auto">
              <a:xfrm>
                <a:off x="6473691" y="4843585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49" name="Rettangolo 192"/>
              <p:cNvSpPr/>
              <p:nvPr/>
            </p:nvSpPr>
            <p:spPr bwMode="auto">
              <a:xfrm>
                <a:off x="6475022" y="4995985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0" name="Rettangolo 193"/>
              <p:cNvSpPr/>
              <p:nvPr/>
            </p:nvSpPr>
            <p:spPr bwMode="auto">
              <a:xfrm>
                <a:off x="6475022" y="5139103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1" name="Rettangolo 194"/>
              <p:cNvSpPr/>
              <p:nvPr/>
            </p:nvSpPr>
            <p:spPr bwMode="auto">
              <a:xfrm>
                <a:off x="6476353" y="5291503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2" name="Rettangolo 195"/>
              <p:cNvSpPr/>
              <p:nvPr/>
            </p:nvSpPr>
            <p:spPr bwMode="auto">
              <a:xfrm>
                <a:off x="6475022" y="5433290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3" name="Rettangolo 196"/>
              <p:cNvSpPr/>
              <p:nvPr/>
            </p:nvSpPr>
            <p:spPr bwMode="auto">
              <a:xfrm>
                <a:off x="6476353" y="5585690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4" name="Rettangolo 197"/>
              <p:cNvSpPr/>
              <p:nvPr/>
            </p:nvSpPr>
            <p:spPr bwMode="auto">
              <a:xfrm>
                <a:off x="6476353" y="5728808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5" name="Rettangolo 198"/>
              <p:cNvSpPr/>
              <p:nvPr/>
            </p:nvSpPr>
            <p:spPr bwMode="auto">
              <a:xfrm>
                <a:off x="6477684" y="5881208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6" name="Rettangolo 199"/>
              <p:cNvSpPr/>
              <p:nvPr/>
            </p:nvSpPr>
            <p:spPr bwMode="auto">
              <a:xfrm>
                <a:off x="6482973" y="6013713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7" name="Rettangolo 200"/>
              <p:cNvSpPr/>
              <p:nvPr/>
            </p:nvSpPr>
            <p:spPr bwMode="auto">
              <a:xfrm>
                <a:off x="6484304" y="6166113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8" name="Rettangolo 201"/>
              <p:cNvSpPr/>
              <p:nvPr/>
            </p:nvSpPr>
            <p:spPr bwMode="auto">
              <a:xfrm>
                <a:off x="6484304" y="6309231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59" name="Rettangolo 202"/>
              <p:cNvSpPr/>
              <p:nvPr/>
            </p:nvSpPr>
            <p:spPr bwMode="auto">
              <a:xfrm>
                <a:off x="6485635" y="6461631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0" name="Rettangolo 203"/>
              <p:cNvSpPr/>
              <p:nvPr/>
            </p:nvSpPr>
            <p:spPr bwMode="auto">
              <a:xfrm>
                <a:off x="6484304" y="6603418"/>
                <a:ext cx="119270" cy="79513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1" name="Rettangolo 207"/>
              <p:cNvSpPr/>
              <p:nvPr/>
            </p:nvSpPr>
            <p:spPr bwMode="auto">
              <a:xfrm>
                <a:off x="4428876" y="2425288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2" name="Rettangolo 208"/>
              <p:cNvSpPr/>
              <p:nvPr/>
            </p:nvSpPr>
            <p:spPr bwMode="auto">
              <a:xfrm>
                <a:off x="4581276" y="2426619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3" name="Rettangolo 209"/>
              <p:cNvSpPr/>
              <p:nvPr/>
            </p:nvSpPr>
            <p:spPr bwMode="auto">
              <a:xfrm>
                <a:off x="4733676" y="2427950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4" name="Rettangolo 210"/>
              <p:cNvSpPr/>
              <p:nvPr/>
            </p:nvSpPr>
            <p:spPr bwMode="auto">
              <a:xfrm>
                <a:off x="4867512" y="2426619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5" name="Rettangolo 211"/>
              <p:cNvSpPr/>
              <p:nvPr/>
            </p:nvSpPr>
            <p:spPr bwMode="auto">
              <a:xfrm>
                <a:off x="5019912" y="2427950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6" name="Rettangolo 212"/>
              <p:cNvSpPr/>
              <p:nvPr/>
            </p:nvSpPr>
            <p:spPr bwMode="auto">
              <a:xfrm>
                <a:off x="5172312" y="2421330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7" name="Rettangolo 213"/>
              <p:cNvSpPr/>
              <p:nvPr/>
            </p:nvSpPr>
            <p:spPr bwMode="auto">
              <a:xfrm>
                <a:off x="5304817" y="2426619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8" name="Rettangolo 214"/>
              <p:cNvSpPr/>
              <p:nvPr/>
            </p:nvSpPr>
            <p:spPr bwMode="auto">
              <a:xfrm>
                <a:off x="5457217" y="2427950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69" name="Rettangolo 215"/>
              <p:cNvSpPr/>
              <p:nvPr/>
            </p:nvSpPr>
            <p:spPr bwMode="auto">
              <a:xfrm>
                <a:off x="5609617" y="2421330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0" name="Rettangolo 216"/>
              <p:cNvSpPr/>
              <p:nvPr/>
            </p:nvSpPr>
            <p:spPr bwMode="auto">
              <a:xfrm>
                <a:off x="5743453" y="2427950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1" name="Rettangolo 217"/>
              <p:cNvSpPr/>
              <p:nvPr/>
            </p:nvSpPr>
            <p:spPr bwMode="auto">
              <a:xfrm>
                <a:off x="5895853" y="2421330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2" name="Rettangolo 218"/>
              <p:cNvSpPr/>
              <p:nvPr/>
            </p:nvSpPr>
            <p:spPr bwMode="auto">
              <a:xfrm>
                <a:off x="6048253" y="2422661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3" name="Rettangolo 219"/>
              <p:cNvSpPr/>
              <p:nvPr/>
            </p:nvSpPr>
            <p:spPr bwMode="auto">
              <a:xfrm>
                <a:off x="4438158" y="6537286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4" name="Rettangolo 220"/>
              <p:cNvSpPr/>
              <p:nvPr/>
            </p:nvSpPr>
            <p:spPr bwMode="auto">
              <a:xfrm>
                <a:off x="4590558" y="6538617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5" name="Rettangolo 221"/>
              <p:cNvSpPr/>
              <p:nvPr/>
            </p:nvSpPr>
            <p:spPr bwMode="auto">
              <a:xfrm>
                <a:off x="4742958" y="6539948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6" name="Rettangolo 222"/>
              <p:cNvSpPr/>
              <p:nvPr/>
            </p:nvSpPr>
            <p:spPr bwMode="auto">
              <a:xfrm>
                <a:off x="4876794" y="6538617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7" name="Rettangolo 223"/>
              <p:cNvSpPr/>
              <p:nvPr/>
            </p:nvSpPr>
            <p:spPr bwMode="auto">
              <a:xfrm>
                <a:off x="5029194" y="6539948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8" name="Rettangolo 224"/>
              <p:cNvSpPr/>
              <p:nvPr/>
            </p:nvSpPr>
            <p:spPr bwMode="auto">
              <a:xfrm>
                <a:off x="5181594" y="6533328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79" name="Rettangolo 225"/>
              <p:cNvSpPr/>
              <p:nvPr/>
            </p:nvSpPr>
            <p:spPr bwMode="auto">
              <a:xfrm>
                <a:off x="5314099" y="6538617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80" name="Rettangolo 226"/>
              <p:cNvSpPr/>
              <p:nvPr/>
            </p:nvSpPr>
            <p:spPr bwMode="auto">
              <a:xfrm>
                <a:off x="5466499" y="6539948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81" name="Rettangolo 227"/>
              <p:cNvSpPr/>
              <p:nvPr/>
            </p:nvSpPr>
            <p:spPr bwMode="auto">
              <a:xfrm>
                <a:off x="5618899" y="6533328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82" name="Rettangolo 228"/>
              <p:cNvSpPr/>
              <p:nvPr/>
            </p:nvSpPr>
            <p:spPr bwMode="auto">
              <a:xfrm>
                <a:off x="5752735" y="6539948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83" name="Rettangolo 229"/>
              <p:cNvSpPr/>
              <p:nvPr/>
            </p:nvSpPr>
            <p:spPr bwMode="auto">
              <a:xfrm>
                <a:off x="5905135" y="6533328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  <p:sp>
            <p:nvSpPr>
              <p:cNvPr id="84" name="Rettangolo 230"/>
              <p:cNvSpPr/>
              <p:nvPr/>
            </p:nvSpPr>
            <p:spPr bwMode="auto">
              <a:xfrm>
                <a:off x="6057535" y="6534659"/>
                <a:ext cx="72000" cy="144000"/>
              </a:xfrm>
              <a:prstGeom prst="rect">
                <a:avLst/>
              </a:prstGeom>
              <a:solidFill>
                <a:schemeClr val="bg1"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FFE107"/>
                  </a:buClr>
                  <a:buSzTx/>
                  <a:buFont typeface="Wingdings" charset="2"/>
                  <a:buNone/>
                  <a:tabLst/>
                </a:pPr>
                <a:endParaRPr kumimoji="0" lang="it-IT" sz="1600" b="0" i="1" u="sng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Verdana" charset="0"/>
                </a:endParaRPr>
              </a:p>
            </p:txBody>
          </p:sp>
        </p:grpSp>
        <p:sp>
          <p:nvSpPr>
            <p:cNvPr id="10" name="Rettangolo 236"/>
            <p:cNvSpPr/>
            <p:nvPr/>
          </p:nvSpPr>
          <p:spPr bwMode="auto">
            <a:xfrm>
              <a:off x="4251366" y="2766814"/>
              <a:ext cx="849828" cy="2840342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11" name="Rettangolo 237"/>
            <p:cNvSpPr/>
            <p:nvPr/>
          </p:nvSpPr>
          <p:spPr bwMode="auto">
            <a:xfrm>
              <a:off x="5101194" y="3422839"/>
              <a:ext cx="803941" cy="1546499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 rot="-5400000">
              <a:off x="3529306" y="4046006"/>
              <a:ext cx="233103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9875" algn="r"/>
                  <a:tab pos="1485900" algn="l"/>
                </a:tabLst>
              </a:pPr>
              <a:r>
                <a:rPr lang="en-US" sz="1800" i="0" u="none" dirty="0" smtClean="0">
                  <a:solidFill>
                    <a:schemeClr val="tx1"/>
                  </a:solidFill>
                  <a:latin typeface="Comic Sans MS" pitchFamily="66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Analog channels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 rot="-5400000">
              <a:off x="4711882" y="3861282"/>
              <a:ext cx="152114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69875" algn="r"/>
                  <a:tab pos="1485900" algn="l"/>
                </a:tabLst>
              </a:pPr>
              <a:r>
                <a:rPr lang="en-US" sz="1800" i="0" u="none" dirty="0" smtClean="0">
                  <a:solidFill>
                    <a:schemeClr val="tx1"/>
                  </a:solidFill>
                  <a:latin typeface="Comic Sans MS" pitchFamily="66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Digital backend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4" name="Freccia curva 244"/>
            <p:cNvSpPr/>
            <p:nvPr/>
          </p:nvSpPr>
          <p:spPr bwMode="auto">
            <a:xfrm rot="16200000" flipH="1">
              <a:off x="5207384" y="1714976"/>
              <a:ext cx="339192" cy="1778400"/>
            </a:xfrm>
            <a:prstGeom prst="bentArrow">
              <a:avLst/>
            </a:prstGeom>
            <a:solidFill>
              <a:schemeClr val="bg1">
                <a:alpha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15" name="Freccia curva 245"/>
            <p:cNvSpPr/>
            <p:nvPr/>
          </p:nvSpPr>
          <p:spPr bwMode="auto">
            <a:xfrm rot="16200000" flipH="1">
              <a:off x="5664421" y="2688243"/>
              <a:ext cx="339192" cy="1058400"/>
            </a:xfrm>
            <a:prstGeom prst="bentArrow">
              <a:avLst/>
            </a:prstGeom>
            <a:solidFill>
              <a:schemeClr val="bg1">
                <a:alpha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16" name="Freccia curva 240"/>
            <p:cNvSpPr/>
            <p:nvPr/>
          </p:nvSpPr>
          <p:spPr bwMode="auto">
            <a:xfrm rot="16200000" flipH="1">
              <a:off x="5324159" y="4931126"/>
              <a:ext cx="339192" cy="1778400"/>
            </a:xfrm>
            <a:prstGeom prst="bentArrow">
              <a:avLst/>
            </a:prstGeom>
            <a:solidFill>
              <a:schemeClr val="bg1">
                <a:alpha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17" name="Freccia curva 241"/>
            <p:cNvSpPr/>
            <p:nvPr/>
          </p:nvSpPr>
          <p:spPr bwMode="auto">
            <a:xfrm rot="16200000" flipH="1">
              <a:off x="5721821" y="4669393"/>
              <a:ext cx="339192" cy="1058400"/>
            </a:xfrm>
            <a:prstGeom prst="bentArrow">
              <a:avLst/>
            </a:prstGeom>
            <a:solidFill>
              <a:schemeClr val="bg1">
                <a:alpha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18" name="Rettangolo 243"/>
            <p:cNvSpPr/>
            <p:nvPr/>
          </p:nvSpPr>
          <p:spPr bwMode="auto">
            <a:xfrm>
              <a:off x="5112938" y="2364349"/>
              <a:ext cx="711797" cy="360000"/>
            </a:xfrm>
            <a:prstGeom prst="rect">
              <a:avLst/>
            </a:prstGeom>
            <a:solidFill>
              <a:schemeClr val="accent3">
                <a:alpha val="80000"/>
              </a:scheme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19" name="Rettangolo 247"/>
            <p:cNvSpPr/>
            <p:nvPr/>
          </p:nvSpPr>
          <p:spPr bwMode="auto">
            <a:xfrm>
              <a:off x="5006318" y="5731289"/>
              <a:ext cx="711797" cy="360000"/>
            </a:xfrm>
            <a:prstGeom prst="rect">
              <a:avLst/>
            </a:prstGeom>
            <a:solidFill>
              <a:schemeClr val="accent3">
                <a:alpha val="80000"/>
              </a:scheme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20" name="Rettangolo 248"/>
            <p:cNvSpPr/>
            <p:nvPr/>
          </p:nvSpPr>
          <p:spPr bwMode="auto">
            <a:xfrm>
              <a:off x="5609617" y="5139571"/>
              <a:ext cx="711797" cy="360000"/>
            </a:xfrm>
            <a:prstGeom prst="rect">
              <a:avLst/>
            </a:prstGeom>
            <a:solidFill>
              <a:schemeClr val="accent3">
                <a:alpha val="80000"/>
              </a:scheme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21" name="Rettangolo 249"/>
            <p:cNvSpPr/>
            <p:nvPr/>
          </p:nvSpPr>
          <p:spPr bwMode="auto">
            <a:xfrm>
              <a:off x="5554383" y="2954945"/>
              <a:ext cx="711797" cy="360000"/>
            </a:xfrm>
            <a:prstGeom prst="rect">
              <a:avLst/>
            </a:prstGeom>
            <a:solidFill>
              <a:schemeClr val="accent3">
                <a:alpha val="80000"/>
              </a:scheme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22" name="CasellaDiTesto 250"/>
            <p:cNvSpPr txBox="1"/>
            <p:nvPr/>
          </p:nvSpPr>
          <p:spPr>
            <a:xfrm>
              <a:off x="5128906" y="2318716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u="none" dirty="0" err="1" smtClean="0">
                  <a:solidFill>
                    <a:srgbClr val="FF0000"/>
                  </a:solidFill>
                  <a:latin typeface="Comic Sans MS" pitchFamily="66" charset="0"/>
                </a:rPr>
                <a:t>Periph</a:t>
              </a:r>
              <a:r>
                <a:rPr lang="it-IT" sz="1200" u="none" dirty="0" smtClean="0">
                  <a:solidFill>
                    <a:srgbClr val="FF0000"/>
                  </a:solidFill>
                  <a:latin typeface="Comic Sans MS" pitchFamily="66" charset="0"/>
                </a:rPr>
                <a:t>.</a:t>
              </a:r>
            </a:p>
            <a:p>
              <a:r>
                <a:rPr lang="it-IT" sz="1200" u="none" dirty="0" err="1" smtClean="0">
                  <a:solidFill>
                    <a:srgbClr val="FF0000"/>
                  </a:solidFill>
                  <a:latin typeface="Comic Sans MS" pitchFamily="66" charset="0"/>
                </a:rPr>
                <a:t>blocks</a:t>
              </a:r>
              <a:endParaRPr lang="it-IT" sz="1200" u="none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23" name="CasellaDiTesto 251"/>
            <p:cNvSpPr txBox="1"/>
            <p:nvPr/>
          </p:nvSpPr>
          <p:spPr>
            <a:xfrm>
              <a:off x="5554431" y="2898616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u="none" dirty="0" err="1" smtClean="0">
                  <a:solidFill>
                    <a:srgbClr val="FF0000"/>
                  </a:solidFill>
                  <a:latin typeface="Comic Sans MS" pitchFamily="66" charset="0"/>
                </a:rPr>
                <a:t>Periph</a:t>
              </a:r>
              <a:r>
                <a:rPr lang="it-IT" sz="1200" u="none" dirty="0" smtClean="0">
                  <a:solidFill>
                    <a:srgbClr val="FF0000"/>
                  </a:solidFill>
                  <a:latin typeface="Comic Sans MS" pitchFamily="66" charset="0"/>
                </a:rPr>
                <a:t>.</a:t>
              </a:r>
            </a:p>
            <a:p>
              <a:r>
                <a:rPr lang="it-IT" sz="1200" u="none" dirty="0" err="1" smtClean="0">
                  <a:solidFill>
                    <a:srgbClr val="FF0000"/>
                  </a:solidFill>
                  <a:latin typeface="Comic Sans MS" pitchFamily="66" charset="0"/>
                </a:rPr>
                <a:t>blocks</a:t>
              </a:r>
              <a:endParaRPr lang="it-IT" sz="1200" u="none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24" name="CasellaDiTesto 252"/>
            <p:cNvSpPr txBox="1"/>
            <p:nvPr/>
          </p:nvSpPr>
          <p:spPr>
            <a:xfrm>
              <a:off x="5671206" y="5093516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u="none" dirty="0" err="1" smtClean="0">
                  <a:solidFill>
                    <a:srgbClr val="FF0000"/>
                  </a:solidFill>
                  <a:latin typeface="Comic Sans MS" pitchFamily="66" charset="0"/>
                </a:rPr>
                <a:t>Periph</a:t>
              </a:r>
              <a:r>
                <a:rPr lang="it-IT" sz="1200" u="none" dirty="0" smtClean="0">
                  <a:solidFill>
                    <a:srgbClr val="FF0000"/>
                  </a:solidFill>
                  <a:latin typeface="Comic Sans MS" pitchFamily="66" charset="0"/>
                </a:rPr>
                <a:t>.</a:t>
              </a:r>
            </a:p>
            <a:p>
              <a:r>
                <a:rPr lang="it-IT" sz="1200" u="none" dirty="0" err="1" smtClean="0">
                  <a:solidFill>
                    <a:srgbClr val="FF0000"/>
                  </a:solidFill>
                  <a:latin typeface="Comic Sans MS" pitchFamily="66" charset="0"/>
                </a:rPr>
                <a:t>blocks</a:t>
              </a:r>
              <a:endParaRPr lang="it-IT" sz="1200" u="none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25" name="CasellaDiTesto 253"/>
            <p:cNvSpPr txBox="1"/>
            <p:nvPr/>
          </p:nvSpPr>
          <p:spPr>
            <a:xfrm>
              <a:off x="5027981" y="5685291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u="none" dirty="0" err="1" smtClean="0">
                  <a:solidFill>
                    <a:srgbClr val="FF0000"/>
                  </a:solidFill>
                  <a:latin typeface="Comic Sans MS" pitchFamily="66" charset="0"/>
                </a:rPr>
                <a:t>Periph</a:t>
              </a:r>
              <a:r>
                <a:rPr lang="it-IT" sz="1200" u="none" dirty="0" smtClean="0">
                  <a:solidFill>
                    <a:srgbClr val="FF0000"/>
                  </a:solidFill>
                  <a:latin typeface="Comic Sans MS" pitchFamily="66" charset="0"/>
                </a:rPr>
                <a:t>.</a:t>
              </a:r>
            </a:p>
            <a:p>
              <a:r>
                <a:rPr lang="it-IT" sz="1200" u="none" dirty="0" err="1" smtClean="0">
                  <a:solidFill>
                    <a:srgbClr val="FF0000"/>
                  </a:solidFill>
                  <a:latin typeface="Comic Sans MS" pitchFamily="66" charset="0"/>
                </a:rPr>
                <a:t>blocks</a:t>
              </a:r>
              <a:endParaRPr lang="it-IT" sz="1200" u="none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26" name="Freccia a destra 254"/>
            <p:cNvSpPr/>
            <p:nvPr/>
          </p:nvSpPr>
          <p:spPr bwMode="auto">
            <a:xfrm>
              <a:off x="5977135" y="4154876"/>
              <a:ext cx="405820" cy="230400"/>
            </a:xfrm>
            <a:prstGeom prst="rightArrow">
              <a:avLst/>
            </a:prstGeom>
            <a:solidFill>
              <a:schemeClr val="bg1">
                <a:alpha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E107"/>
                </a:buClr>
                <a:buSzTx/>
                <a:buFont typeface="Wingdings" charset="2"/>
                <a:buNone/>
                <a:tabLst/>
              </a:pPr>
              <a:endParaRPr kumimoji="0" lang="it-IT" sz="1600" b="0" i="1" u="sng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Verdana" charset="0"/>
              </a:endParaRPr>
            </a:p>
          </p:txBody>
        </p:sp>
        <p:sp>
          <p:nvSpPr>
            <p:cNvPr id="27" name="CasellaDiTesto 255"/>
            <p:cNvSpPr txBox="1"/>
            <p:nvPr/>
          </p:nvSpPr>
          <p:spPr>
            <a:xfrm>
              <a:off x="5817858" y="4368388"/>
              <a:ext cx="6703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" u="none" dirty="0" smtClean="0">
                  <a:solidFill>
                    <a:srgbClr val="FF0000"/>
                  </a:solidFill>
                  <a:latin typeface="Comic Sans MS" pitchFamily="66" charset="0"/>
                </a:rPr>
                <a:t>DATA </a:t>
              </a:r>
            </a:p>
            <a:p>
              <a:r>
                <a:rPr lang="it-IT" sz="1200" u="none" dirty="0" smtClean="0">
                  <a:solidFill>
                    <a:srgbClr val="FF0000"/>
                  </a:solidFill>
                  <a:latin typeface="Comic Sans MS" pitchFamily="66" charset="0"/>
                </a:rPr>
                <a:t>OUT</a:t>
              </a:r>
              <a:endParaRPr lang="it-IT" sz="1200" u="none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pic>
        <p:nvPicPr>
          <p:cNvPr id="247" name="Picture 2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639" y="5105400"/>
            <a:ext cx="2927750" cy="115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09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 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1800" y="6492875"/>
            <a:ext cx="3276600" cy="365125"/>
          </a:xfrm>
        </p:spPr>
        <p:txBody>
          <a:bodyPr/>
          <a:lstStyle/>
          <a:p>
            <a:r>
              <a:rPr lang="it-IT" smtClean="0"/>
              <a:t>Mauro Citterio - SVT Phone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4395-3044-4223-A0A1-7D73907492C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0" y="152400"/>
            <a:ext cx="7620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LVDS test in preparation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399" y="990600"/>
            <a:ext cx="710717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IC acquired from CERN (8 </a:t>
            </a:r>
            <a:r>
              <a:rPr lang="en-US" dirty="0" smtClean="0"/>
              <a:t>receivers and </a:t>
            </a:r>
            <a:r>
              <a:rPr lang="en-US" dirty="0"/>
              <a:t>8 </a:t>
            </a:r>
            <a:r>
              <a:rPr lang="en-US" dirty="0" smtClean="0"/>
              <a:t>transmitters, 6x1.5 mm)</a:t>
            </a:r>
            <a:endParaRPr lang="en-US" dirty="0" smtClean="0">
              <a:solidFill>
                <a:srgbClr val="2F26A4"/>
              </a:solidFill>
            </a:endParaRP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Extract of info from CERN:</a:t>
            </a:r>
            <a:endParaRPr lang="en-US" dirty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it-IT" dirty="0" smtClean="0"/>
              <a:t>IBL loads </a:t>
            </a:r>
            <a:r>
              <a:rPr lang="it-IT" dirty="0"/>
              <a:t>5.6m </a:t>
            </a:r>
            <a:r>
              <a:rPr lang="it-IT" dirty="0" smtClean="0"/>
              <a:t>of twisted </a:t>
            </a:r>
            <a:r>
              <a:rPr lang="it-IT" dirty="0"/>
              <a:t>pair </a:t>
            </a:r>
            <a:r>
              <a:rPr lang="it-IT" dirty="0" smtClean="0"/>
              <a:t>cable with this LVDS (FE-I4).</a:t>
            </a:r>
          </a:p>
          <a:p>
            <a:pPr marL="1257300" lvl="2" indent="-342900">
              <a:buFont typeface="Wingdings"/>
              <a:buChar char="à"/>
            </a:pPr>
            <a:r>
              <a:rPr lang="it-IT" dirty="0" smtClean="0"/>
              <a:t>Baud </a:t>
            </a:r>
            <a:r>
              <a:rPr lang="it-IT" dirty="0"/>
              <a:t>rate </a:t>
            </a:r>
            <a:r>
              <a:rPr lang="it-IT" dirty="0" smtClean="0"/>
              <a:t>is 160Mb/s, transmission quality is marginal. Eye-plot is small mostly due to NO pre-empjasis </a:t>
            </a:r>
          </a:p>
          <a:p>
            <a:pPr marL="1257300" lvl="2" indent="-342900">
              <a:buFont typeface="Wingdings"/>
              <a:buChar char="à"/>
            </a:pPr>
            <a:r>
              <a:rPr lang="it-IT" dirty="0" smtClean="0"/>
              <a:t>nSPQ uses the same LVDS over a cable lenght (bunch of magnet wires) of 6.3m with a baud </a:t>
            </a:r>
            <a:r>
              <a:rPr lang="it-IT" dirty="0"/>
              <a:t>rate </a:t>
            </a:r>
            <a:r>
              <a:rPr lang="it-IT" dirty="0" smtClean="0"/>
              <a:t>of 80Mb/s</a:t>
            </a:r>
            <a:r>
              <a:rPr lang="it-IT" dirty="0"/>
              <a:t>. </a:t>
            </a:r>
            <a:r>
              <a:rPr lang="it-IT" dirty="0" smtClean="0"/>
              <a:t>Bit error rate is &lt; </a:t>
            </a:r>
            <a:r>
              <a:rPr lang="it-IT" dirty="0"/>
              <a:t>10E-14</a:t>
            </a:r>
            <a:r>
              <a:rPr lang="it-IT" dirty="0" smtClean="0"/>
              <a:t>.</a:t>
            </a:r>
          </a:p>
          <a:p>
            <a:pPr marL="1257300" lvl="2" indent="-342900">
              <a:buFont typeface="Wingdings"/>
              <a:buChar char="à"/>
            </a:pPr>
            <a:r>
              <a:rPr lang="it-IT" dirty="0" smtClean="0"/>
              <a:t>With only one magnet wires baud rate could increase up to 120-130Mb/s, but if a bunch is used «mutual impedance» creates a problem</a:t>
            </a:r>
          </a:p>
          <a:p>
            <a:pPr marL="800100" lvl="1" indent="-342900">
              <a:buFont typeface="Wingdings"/>
              <a:buChar char="à"/>
            </a:pPr>
            <a:endParaRPr lang="en-US" dirty="0" smtClean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We are bonding the IC to a board</a:t>
            </a: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We will retest performance with multiple magnet wires</a:t>
            </a:r>
          </a:p>
          <a:p>
            <a:pPr marL="1714500" lvl="3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we would need to interpose shields ?</a:t>
            </a:r>
            <a:endParaRPr lang="en-US" dirty="0" smtClean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In parallel we will test an LVDC driver designed by Bergamo group</a:t>
            </a:r>
            <a:endParaRPr lang="en-US" dirty="0">
              <a:solidFill>
                <a:srgbClr val="2F26A4"/>
              </a:solidFill>
            </a:endParaRPr>
          </a:p>
          <a:p>
            <a:pPr marL="1257300" lvl="2" indent="-342900">
              <a:buFont typeface="Wingdings"/>
              <a:buChar char="à"/>
            </a:pPr>
            <a:r>
              <a:rPr lang="en-US" dirty="0" smtClean="0">
                <a:solidFill>
                  <a:srgbClr val="2F26A4"/>
                </a:solidFill>
              </a:rPr>
              <a:t>I am also start designing a flat cable (6 mils data lines, 70 um thick, with shield + power lines)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575" y="990600"/>
            <a:ext cx="165582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707</Words>
  <Application>Microsoft Office PowerPoint</Application>
  <PresentationFormat>On-screen Show (4:3)</PresentationFormat>
  <Paragraphs>123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PowerPoint Presentation</vt:lpstr>
      <vt:lpstr>DAQ reading chain for L0-L5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INFN Milano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Mauro Citterio</dc:creator>
  <cp:lastModifiedBy>Mauro</cp:lastModifiedBy>
  <cp:revision>265</cp:revision>
  <dcterms:created xsi:type="dcterms:W3CDTF">2011-02-17T05:29:27Z</dcterms:created>
  <dcterms:modified xsi:type="dcterms:W3CDTF">2012-03-02T10:40:44Z</dcterms:modified>
</cp:coreProperties>
</file>